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35"/>
  </p:notesMasterIdLst>
  <p:handoutMasterIdLst>
    <p:handoutMasterId r:id="rId36"/>
  </p:handoutMasterIdLst>
  <p:sldIdLst>
    <p:sldId id="256" r:id="rId5"/>
    <p:sldId id="418" r:id="rId6"/>
    <p:sldId id="278" r:id="rId7"/>
    <p:sldId id="414" r:id="rId8"/>
    <p:sldId id="392" r:id="rId9"/>
    <p:sldId id="356" r:id="rId10"/>
    <p:sldId id="389" r:id="rId11"/>
    <p:sldId id="417" r:id="rId12"/>
    <p:sldId id="367" r:id="rId13"/>
    <p:sldId id="413" r:id="rId14"/>
    <p:sldId id="415" r:id="rId15"/>
    <p:sldId id="368" r:id="rId16"/>
    <p:sldId id="369" r:id="rId17"/>
    <p:sldId id="370" r:id="rId18"/>
    <p:sldId id="372" r:id="rId19"/>
    <p:sldId id="373" r:id="rId20"/>
    <p:sldId id="374" r:id="rId21"/>
    <p:sldId id="410" r:id="rId22"/>
    <p:sldId id="376" r:id="rId23"/>
    <p:sldId id="378" r:id="rId24"/>
    <p:sldId id="381" r:id="rId25"/>
    <p:sldId id="379" r:id="rId26"/>
    <p:sldId id="380" r:id="rId27"/>
    <p:sldId id="409" r:id="rId28"/>
    <p:sldId id="416" r:id="rId29"/>
    <p:sldId id="382" r:id="rId30"/>
    <p:sldId id="383" r:id="rId31"/>
    <p:sldId id="384" r:id="rId32"/>
    <p:sldId id="412" r:id="rId33"/>
    <p:sldId id="273"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9E1B"/>
    <a:srgbClr val="395B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667" autoAdjust="0"/>
    <p:restoredTop sz="81457" autoAdjust="0"/>
  </p:normalViewPr>
  <p:slideViewPr>
    <p:cSldViewPr snapToGrid="0" snapToObjects="1">
      <p:cViewPr varScale="1">
        <p:scale>
          <a:sx n="63" d="100"/>
          <a:sy n="63" d="100"/>
        </p:scale>
        <p:origin x="1963" y="6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1DC33813-86A8-492A-AE12-98AAEACF43FF}" type="datetimeFigureOut">
              <a:rPr lang="en-US" smtClean="0"/>
              <a:pPr/>
              <a:t>2/15/2018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C212F185-B6B5-4E3A-AD87-2FF3BCD19979}" type="datetimeFigureOut">
              <a:rPr lang="en-US" smtClean="0"/>
              <a:pPr/>
              <a:t>2/15/2018</a:t>
            </a:fld>
            <a:endParaRPr lang="en-US" dirty="0"/>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provides narrative and screenshots on</a:t>
            </a:r>
            <a:r>
              <a:rPr lang="en-US" baseline="0" dirty="0"/>
              <a:t> how to complete your Certifications and Assurances in the new TrAMS C&amp;A module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58478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133191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You must have the Official</a:t>
            </a:r>
            <a:r>
              <a:rPr lang="en-US" sz="1400" baseline="0" dirty="0"/>
              <a:t> User Role to initiate the C&amp;A certification process.  Notifications go to the Official User Role Group; that means if you have more than one user assigned the Official User Role, you will need to determine who will take action in TrAMS.  </a:t>
            </a:r>
          </a:p>
          <a:p>
            <a:pPr marL="285750" indent="-285750">
              <a:buFont typeface="Arial" panose="020B0604020202020204" pitchFamily="34" charset="0"/>
              <a:buChar char="•"/>
            </a:pPr>
            <a:r>
              <a:rPr lang="en-US" sz="1400" baseline="0" dirty="0"/>
              <a:t>Log in </a:t>
            </a:r>
          </a:p>
          <a:p>
            <a:pPr marL="285750" indent="-285750">
              <a:buFont typeface="Arial" panose="020B0604020202020204" pitchFamily="34" charset="0"/>
              <a:buChar char="•"/>
            </a:pPr>
            <a:r>
              <a:rPr lang="en-US" sz="1400" baseline="0" dirty="0"/>
              <a:t>Click on the Recipient Organization from the menu</a:t>
            </a:r>
            <a:endParaRPr lang="en-US" sz="1400" dirty="0"/>
          </a:p>
          <a:p>
            <a:pPr marL="285750" indent="-285750">
              <a:buFont typeface="Arial" panose="020B0604020202020204" pitchFamily="34" charset="0"/>
              <a:buChar char="•"/>
            </a:pPr>
            <a:r>
              <a:rPr lang="en-US" sz="1400" dirty="0"/>
              <a:t>If you have access to multiple</a:t>
            </a:r>
            <a:r>
              <a:rPr lang="en-US" sz="1400" baseline="0" dirty="0"/>
              <a:t> recipient organizations you may filter using the search feature to identify and select your organization.</a:t>
            </a:r>
          </a:p>
          <a:p>
            <a:pPr marL="285750" indent="-285750">
              <a:buFont typeface="Arial" panose="020B0604020202020204" pitchFamily="34" charset="0"/>
              <a:buChar char="•"/>
            </a:pPr>
            <a:r>
              <a:rPr lang="en-US" sz="1400" baseline="0" dirty="0"/>
              <a:t>Proceed to step 2</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dirty="0"/>
          </a:p>
        </p:txBody>
      </p:sp>
    </p:spTree>
    <p:extLst>
      <p:ext uri="{BB962C8B-B14F-4D97-AF65-F5344CB8AC3E}">
        <p14:creationId xmlns:p14="http://schemas.microsoft.com/office/powerpoint/2010/main" val="356325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Click on Related Actions to populate the menu</a:t>
            </a:r>
          </a:p>
          <a:p>
            <a:pPr marL="285750" indent="-285750">
              <a:buFont typeface="Arial" panose="020B0604020202020204" pitchFamily="34" charset="0"/>
              <a:buChar char="•"/>
            </a:pPr>
            <a:r>
              <a:rPr lang="en-US" sz="1400" dirty="0"/>
              <a:t>Select Certifications and Assurances</a:t>
            </a:r>
            <a:r>
              <a:rPr lang="en-US" sz="1400" baseline="0" dirty="0"/>
              <a:t> from the menu</a:t>
            </a:r>
          </a:p>
          <a:p>
            <a:pPr marL="285750" indent="-285750">
              <a:buFont typeface="Arial" panose="020B0604020202020204" pitchFamily="34" charset="0"/>
              <a:buChar char="•"/>
            </a:pPr>
            <a:r>
              <a:rPr lang="en-US" sz="1400" baseline="0" dirty="0"/>
              <a:t>The next screen will display a form to select t</a:t>
            </a:r>
            <a:r>
              <a:rPr lang="en-US" sz="1400" dirty="0"/>
              <a:t>he</a:t>
            </a:r>
            <a:r>
              <a:rPr lang="en-US" sz="1400" baseline="0" dirty="0"/>
              <a:t> Fiscal Year. </a:t>
            </a:r>
          </a:p>
          <a:p>
            <a:pPr marL="285750" indent="-285750">
              <a:buFont typeface="Arial" panose="020B0604020202020204" pitchFamily="34" charset="0"/>
              <a:buChar char="•"/>
            </a:pPr>
            <a:r>
              <a:rPr lang="en-US" sz="1400" baseline="0" dirty="0"/>
              <a:t>The filter displays the current fiscal year for you to act on, and provides a history of the past 9 years. For example, this is Fiscal Year 2018, so you  can see back to FY 2008.  </a:t>
            </a:r>
          </a:p>
          <a:p>
            <a:pPr marL="285750" indent="-285750">
              <a:buFont typeface="Arial" panose="020B0604020202020204" pitchFamily="34" charset="0"/>
              <a:buChar char="•"/>
            </a:pPr>
            <a:r>
              <a:rPr lang="en-US" sz="1400" baseline="0" dirty="0"/>
              <a:t>Your past C&amp;As will only display if you completed your C&amp;As electronically in TEAM and/or TrAMS.  If you only submitted paper copies you must refer to the Recipient Organization Profile Documents to determine if they were uploaded. </a:t>
            </a:r>
          </a:p>
          <a:p>
            <a:pPr marL="285750" indent="-285750">
              <a:buFont typeface="Arial" panose="020B0604020202020204" pitchFamily="34" charset="0"/>
              <a:buChar char="•"/>
            </a:pPr>
            <a:r>
              <a:rPr lang="en-US" sz="1400" baseline="0" dirty="0"/>
              <a:t>Reminder: TrAMS holds the file on record with FTA.</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dirty="0"/>
          </a:p>
        </p:txBody>
      </p:sp>
    </p:spTree>
    <p:extLst>
      <p:ext uri="{BB962C8B-B14F-4D97-AF65-F5344CB8AC3E}">
        <p14:creationId xmlns:p14="http://schemas.microsoft.com/office/powerpoint/2010/main" val="91110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400" baseline="0" dirty="0"/>
              <a:t>The Certification and Assurances Information is defined in the above slide </a:t>
            </a:r>
          </a:p>
          <a:p>
            <a:pPr marL="285750" indent="-285750">
              <a:buFont typeface="Wingdings" panose="05000000000000000000" pitchFamily="2" charset="2"/>
              <a:buChar char="§"/>
            </a:pPr>
            <a:r>
              <a:rPr lang="en-US" sz="1400" baseline="0" dirty="0"/>
              <a:t>The last certification date will be the same as the original certification date for the first time the organization certifies.  The original certification date does not change.  </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14</a:t>
            </a:fld>
            <a:endParaRPr lang="en-US" dirty="0"/>
          </a:p>
        </p:txBody>
      </p:sp>
    </p:spTree>
    <p:extLst>
      <p:ext uri="{BB962C8B-B14F-4D97-AF65-F5344CB8AC3E}">
        <p14:creationId xmlns:p14="http://schemas.microsoft.com/office/powerpoint/2010/main" val="373881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a:t>
            </a:r>
            <a:r>
              <a:rPr lang="en-US" baseline="0" dirty="0"/>
              <a:t> you want to select all categories you can select the top box to auto populate all selections. </a:t>
            </a:r>
          </a:p>
          <a:p>
            <a:pPr marL="171450" indent="-171450">
              <a:buFont typeface="Arial" panose="020B0604020202020204" pitchFamily="34" charset="0"/>
              <a:buChar char="•"/>
            </a:pPr>
            <a:r>
              <a:rPr lang="en-US" baseline="0" dirty="0"/>
              <a:t>You can also select them individually.</a:t>
            </a:r>
          </a:p>
          <a:p>
            <a:pPr marL="171450" indent="-171450">
              <a:buFont typeface="Arial" panose="020B0604020202020204" pitchFamily="34" charset="0"/>
              <a:buChar char="•"/>
            </a:pPr>
            <a:r>
              <a:rPr lang="en-US" baseline="0" dirty="0"/>
              <a:t>Click on a box to select. If incorrectly selected, click on the box to unselect.</a:t>
            </a:r>
          </a:p>
          <a:p>
            <a:pPr marL="171450" indent="-171450">
              <a:buFont typeface="Arial" panose="020B0604020202020204" pitchFamily="34" charset="0"/>
              <a:buChar char="•"/>
            </a:pPr>
            <a:r>
              <a:rPr lang="en-US" baseline="0" dirty="0"/>
              <a:t>The certified will be red until you have certified.</a:t>
            </a:r>
          </a:p>
          <a:p>
            <a:pPr marL="171450" indent="-171450">
              <a:buFont typeface="Arial" panose="020B0604020202020204" pitchFamily="34" charset="0"/>
              <a:buChar char="•"/>
            </a:pPr>
            <a:r>
              <a:rPr lang="en-US" baseline="0" dirty="0"/>
              <a:t>Category #1 is required and you will not pass the certification form unless it is selected. An error message will display if not selected.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15</a:t>
            </a:fld>
            <a:endParaRPr lang="en-US" dirty="0"/>
          </a:p>
        </p:txBody>
      </p:sp>
    </p:spTree>
    <p:extLst>
      <p:ext uri="{BB962C8B-B14F-4D97-AF65-F5344CB8AC3E}">
        <p14:creationId xmlns:p14="http://schemas.microsoft.com/office/powerpoint/2010/main" val="2953581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Documents must be added prior to certification.</a:t>
            </a:r>
            <a:r>
              <a:rPr lang="en-US" sz="14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You must add documentation when certifying on behalf of both the Official and Attorney.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If separate</a:t>
            </a:r>
            <a:r>
              <a:rPr lang="en-US" sz="1400" baseline="0" dirty="0"/>
              <a:t> individuals are certifying, documentation is </a:t>
            </a:r>
            <a:r>
              <a:rPr lang="en-US" sz="1400" u="sng" baseline="0" dirty="0"/>
              <a:t>not</a:t>
            </a:r>
            <a:r>
              <a:rPr lang="en-US" sz="1400" baseline="0" dirty="0"/>
              <a:t>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You may add one or more documents.  The documents only live in the module and not on the recipient profile.  FTA requests that you use only the C&amp;A module for related documents.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If you need to change your document after certification, you must recertify your C&amp;As. This is acceptable. Notify your FTA awarding office of the action so they are aware.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Note that the C&amp;A module does not keep a history of prior documents once deleted.</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16</a:t>
            </a:fld>
            <a:endParaRPr lang="en-US" dirty="0"/>
          </a:p>
        </p:txBody>
      </p:sp>
    </p:spTree>
    <p:extLst>
      <p:ext uri="{BB962C8B-B14F-4D97-AF65-F5344CB8AC3E}">
        <p14:creationId xmlns:p14="http://schemas.microsoft.com/office/powerpoint/2010/main" val="379111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a:t>
            </a:r>
            <a:r>
              <a:rPr lang="en-US" baseline="0" dirty="0"/>
              <a:t> your PIN and Click the Certify Button.</a:t>
            </a:r>
          </a:p>
          <a:p>
            <a:pPr marL="285750" indent="-285750">
              <a:buFont typeface="Wingdings" panose="05000000000000000000" pitchFamily="2" charset="2"/>
              <a:buChar char="§"/>
            </a:pPr>
            <a:r>
              <a:rPr lang="en-US" sz="1400" baseline="0" dirty="0"/>
              <a:t>If you only have the Official User Role, only 1 PIN field should display. </a:t>
            </a:r>
          </a:p>
          <a:p>
            <a:pPr marL="285750" indent="-285750">
              <a:buFont typeface="Wingdings" panose="05000000000000000000" pitchFamily="2" charset="2"/>
              <a:buChar char="§"/>
            </a:pPr>
            <a:r>
              <a:rPr lang="en-US" sz="1400" baseline="0" dirty="0"/>
              <a:t>If you see two PIN fields you have both roles. See notes below and the next slide. </a:t>
            </a:r>
          </a:p>
          <a:p>
            <a:pPr marL="285750" indent="-285750">
              <a:buFont typeface="Wingdings" panose="05000000000000000000" pitchFamily="2" charset="2"/>
              <a:buChar char="§"/>
            </a:pPr>
            <a:r>
              <a:rPr lang="en-US" sz="1400" baseline="0" dirty="0"/>
              <a:t>If you don’t believe you should have both roles to PIN as the Official and on Behalf of the Attorney, select the Cancel button and coordinate with your staff. You will not be able to proceed with only one field entered. </a:t>
            </a:r>
          </a:p>
          <a:p>
            <a:pPr marL="285750" indent="-285750">
              <a:buFont typeface="Wingdings" panose="05000000000000000000" pitchFamily="2" charset="2"/>
              <a:buChar char="§"/>
            </a:pPr>
            <a:r>
              <a:rPr lang="en-US" sz="1400" baseline="0" dirty="0"/>
              <a:t>If you need to remove the Attorney User Role, contact your designated User Manager. </a:t>
            </a:r>
          </a:p>
          <a:p>
            <a:pPr marL="285750" indent="-285750">
              <a:buFont typeface="Wingdings" panose="05000000000000000000" pitchFamily="2" charset="2"/>
              <a:buChar char="§"/>
            </a:pP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17</a:t>
            </a:fld>
            <a:endParaRPr lang="en-US" dirty="0"/>
          </a:p>
        </p:txBody>
      </p:sp>
    </p:spTree>
    <p:extLst>
      <p:ext uri="{BB962C8B-B14F-4D97-AF65-F5344CB8AC3E}">
        <p14:creationId xmlns:p14="http://schemas.microsoft.com/office/powerpoint/2010/main" val="243236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400" dirty="0"/>
              <a:t>If you see two PIN</a:t>
            </a:r>
            <a:r>
              <a:rPr lang="en-US" sz="1400" baseline="0" dirty="0"/>
              <a:t> fields you have both the Official and Attorney user roles</a:t>
            </a:r>
          </a:p>
          <a:p>
            <a:pPr marL="285750" indent="-285750">
              <a:buFont typeface="Wingdings" panose="05000000000000000000" pitchFamily="2" charset="2"/>
              <a:buChar char="§"/>
            </a:pPr>
            <a:r>
              <a:rPr lang="en-US" sz="1400" baseline="0" dirty="0"/>
              <a:t>You should only proceed here if you have the signed document from the Attorney</a:t>
            </a:r>
          </a:p>
          <a:p>
            <a:pPr marL="285750" indent="-285750">
              <a:buFont typeface="Wingdings" panose="05000000000000000000" pitchFamily="2" charset="2"/>
              <a:buChar char="§"/>
            </a:pPr>
            <a:r>
              <a:rPr lang="en-US" sz="1400" baseline="0" dirty="0"/>
              <a:t>You must upload the signed and dated certification before you certify. </a:t>
            </a:r>
          </a:p>
          <a:p>
            <a:pPr marL="285750" indent="-285750">
              <a:buFont typeface="Wingdings" panose="05000000000000000000" pitchFamily="2" charset="2"/>
              <a:buChar char="§"/>
            </a:pPr>
            <a:r>
              <a:rPr lang="en-US" sz="1400" baseline="0" dirty="0"/>
              <a:t>The category selections must be the same.</a:t>
            </a:r>
          </a:p>
          <a:p>
            <a:pPr marL="285750" indent="-285750">
              <a:buFont typeface="Wingdings" panose="05000000000000000000" pitchFamily="2" charset="2"/>
              <a:buChar char="§"/>
            </a:pPr>
            <a:r>
              <a:rPr lang="en-US" sz="1400" baseline="0" dirty="0"/>
              <a:t>If you do not have your documentation, select the Cancel Button to exit the form. </a:t>
            </a:r>
          </a:p>
          <a:p>
            <a:pPr marL="285750" indent="-285750">
              <a:buFont typeface="Wingdings" panose="05000000000000000000" pitchFamily="2" charset="2"/>
              <a:buChar char="§"/>
            </a:pPr>
            <a:r>
              <a:rPr lang="en-US" sz="1400" baseline="0" dirty="0"/>
              <a:t>If you have your documentation you must ENTER PIN IN BOTH FIELDS and then select the Certify Button.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18</a:t>
            </a:fld>
            <a:endParaRPr lang="en-US" dirty="0"/>
          </a:p>
        </p:txBody>
      </p:sp>
    </p:spTree>
    <p:extLst>
      <p:ext uri="{BB962C8B-B14F-4D97-AF65-F5344CB8AC3E}">
        <p14:creationId xmlns:p14="http://schemas.microsoft.com/office/powerpoint/2010/main" val="1093607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Your PIN must be 4</a:t>
            </a:r>
            <a:r>
              <a:rPr lang="en-US" sz="1400" baseline="0" dirty="0"/>
              <a:t> digits long</a:t>
            </a:r>
          </a:p>
          <a:p>
            <a:pPr marL="285750" indent="-285750">
              <a:buFont typeface="Arial" panose="020B0604020202020204" pitchFamily="34" charset="0"/>
              <a:buChar char="•"/>
            </a:pPr>
            <a:r>
              <a:rPr lang="en-US" sz="1400" baseline="0" dirty="0"/>
              <a:t>Refer to the FACES User Guide if you need help on how to create a PIN or rest your PIN.</a:t>
            </a:r>
          </a:p>
          <a:p>
            <a:pPr marL="285750" indent="-285750">
              <a:buFont typeface="Arial" panose="020B0604020202020204" pitchFamily="34" charset="0"/>
              <a:buChar char="•"/>
            </a:pPr>
            <a:r>
              <a:rPr lang="en-US" sz="1400" baseline="0" dirty="0"/>
              <a:t>All users were required to create a new PIN in November with the update of the FACES User Management Module.</a:t>
            </a:r>
          </a:p>
          <a:p>
            <a:pPr marL="285750" indent="-285750">
              <a:buFont typeface="Arial" panose="020B0604020202020204" pitchFamily="34" charset="0"/>
              <a:buChar char="•"/>
            </a:pPr>
            <a:endParaRPr lang="en-US" sz="1400" baseline="0" dirty="0"/>
          </a:p>
          <a:p>
            <a:pPr marL="285750" indent="-285750">
              <a:buFont typeface="Arial" panose="020B0604020202020204" pitchFamily="34" charset="0"/>
              <a:buChar char="•"/>
            </a:pPr>
            <a:r>
              <a:rPr lang="en-US" sz="1400" baseline="0" dirty="0"/>
              <a:t>After the Official certifies the above message will display indicating that additional steps are needed to complete certification.</a:t>
            </a:r>
          </a:p>
          <a:p>
            <a:pPr marL="285750" indent="-285750">
              <a:buFont typeface="Arial" panose="020B0604020202020204" pitchFamily="34" charset="0"/>
              <a:buChar char="•"/>
            </a:pPr>
            <a:r>
              <a:rPr lang="en-US" sz="1400" baseline="0" dirty="0"/>
              <a:t>A system generated email will notify the Attorney they must PIN to finalize the certification. </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19</a:t>
            </a:fld>
            <a:endParaRPr lang="en-US" dirty="0"/>
          </a:p>
        </p:txBody>
      </p:sp>
    </p:spTree>
    <p:extLst>
      <p:ext uri="{BB962C8B-B14F-4D97-AF65-F5344CB8AC3E}">
        <p14:creationId xmlns:p14="http://schemas.microsoft.com/office/powerpoint/2010/main" val="2782342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t>The Attorney cannot make changes to the selection</a:t>
            </a:r>
          </a:p>
          <a:p>
            <a:pPr marL="285750" indent="-285750">
              <a:buFont typeface="Arial" panose="020B0604020202020204" pitchFamily="34" charset="0"/>
              <a:buChar char="•"/>
            </a:pPr>
            <a:r>
              <a:rPr lang="en-US" sz="1400" dirty="0"/>
              <a:t>If the selections</a:t>
            </a:r>
            <a:r>
              <a:rPr lang="en-US" sz="1400" baseline="0" dirty="0"/>
              <a:t> are correct, Enter your PIN to Certify and complete the C&amp;As process</a:t>
            </a:r>
          </a:p>
          <a:p>
            <a:pPr marL="285750" indent="-285750">
              <a:buFont typeface="Arial" panose="020B0604020202020204" pitchFamily="34" charset="0"/>
              <a:buChar char="•"/>
            </a:pPr>
            <a:r>
              <a:rPr lang="en-US" sz="1400" baseline="0" dirty="0"/>
              <a:t>The Attorney will then see a success message</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the selections are incorrect, the C&amp;As</a:t>
            </a:r>
            <a:r>
              <a:rPr lang="en-US" sz="1400" baseline="0" dirty="0"/>
              <a:t> can be returned to the Official.  See next slides for more information . </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407171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presentation </a:t>
            </a:r>
            <a:r>
              <a:rPr lang="en-US" baseline="0" dirty="0"/>
              <a:t>covers the following:</a:t>
            </a:r>
          </a:p>
          <a:p>
            <a:pPr marL="228600" indent="-228600">
              <a:buFont typeface="+mj-lt"/>
              <a:buAutoNum type="arabicPeriod"/>
            </a:pPr>
            <a:r>
              <a:rPr lang="en-US" baseline="0" dirty="0"/>
              <a:t>A general overview on Certifications &amp; Assurances</a:t>
            </a:r>
          </a:p>
          <a:p>
            <a:pPr marL="228600" indent="-228600">
              <a:buFont typeface="+mj-lt"/>
              <a:buAutoNum type="arabicPeriod"/>
            </a:pPr>
            <a:r>
              <a:rPr lang="en-US" baseline="0" dirty="0"/>
              <a:t>How-to steps to complete your C&amp;As in TrAMS</a:t>
            </a:r>
          </a:p>
          <a:p>
            <a:pPr marL="0" indent="0">
              <a:buFont typeface="+mj-lt"/>
              <a:buNone/>
            </a:pPr>
            <a:r>
              <a:rPr lang="en-US" baseline="0" dirty="0"/>
              <a:t>Video demonstrations are available on </a:t>
            </a:r>
            <a:r>
              <a:rPr lang="en-US" baseline="0" dirty="0" err="1"/>
              <a:t>FTA’sc</a:t>
            </a:r>
            <a:r>
              <a:rPr lang="en-US" baseline="0" dirty="0"/>
              <a:t> website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2192466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attorney can select the return to Official. </a:t>
            </a:r>
          </a:p>
          <a:p>
            <a:pPr marL="171450" indent="-171450">
              <a:buFont typeface="Arial" panose="020B0604020202020204" pitchFamily="34" charset="0"/>
              <a:buChar char="•"/>
            </a:pPr>
            <a:r>
              <a:rPr lang="en-US" baseline="0" dirty="0"/>
              <a:t>The Attorney will be prompted to confirm the action</a:t>
            </a:r>
          </a:p>
          <a:p>
            <a:pPr marL="171450" indent="-171450">
              <a:buFont typeface="Arial" panose="020B0604020202020204" pitchFamily="34" charset="0"/>
              <a:buChar char="•"/>
            </a:pPr>
            <a:r>
              <a:rPr lang="en-US" baseline="0" dirty="0"/>
              <a:t>The Attorney must provide comments to return the C&amp;As, provide clear directions to the Official.  </a:t>
            </a:r>
          </a:p>
          <a:p>
            <a:pPr marL="171450" indent="-171450">
              <a:buFont typeface="Arial" panose="020B0604020202020204" pitchFamily="34" charset="0"/>
              <a:buChar char="•"/>
            </a:pPr>
            <a:r>
              <a:rPr lang="en-US" baseline="0" dirty="0"/>
              <a:t>The comments entered will display in the email to the Official User Group.  The Comments will also display on the form when the Official revisits the C&amp;As to make changes. See next slide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some language</a:t>
            </a:r>
            <a:r>
              <a:rPr lang="en-US" baseline="0" dirty="0"/>
              <a:t> in the prompts here may have changed since deploying the module.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414031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400" baseline="0" dirty="0"/>
              <a:t>See new information on form – Comments from Attorney.  </a:t>
            </a:r>
          </a:p>
          <a:p>
            <a:pPr marL="285750" indent="-285750">
              <a:buFont typeface="Wingdings" panose="05000000000000000000" pitchFamily="2" charset="2"/>
              <a:buChar char="§"/>
            </a:pPr>
            <a:r>
              <a:rPr lang="en-US" sz="1400" baseline="0" dirty="0"/>
              <a:t>The comments do not remain, nor are they tracked in the history.  </a:t>
            </a:r>
          </a:p>
          <a:p>
            <a:pPr marL="285750" indent="-285750">
              <a:buFont typeface="Wingdings" panose="05000000000000000000" pitchFamily="2" charset="2"/>
              <a:buChar char="§"/>
            </a:pPr>
            <a:r>
              <a:rPr lang="en-US" sz="1400" baseline="0" dirty="0"/>
              <a:t>Once the Official PINs the comments will drop off the form. </a:t>
            </a:r>
          </a:p>
          <a:p>
            <a:pPr marL="285750" indent="-285750">
              <a:buFont typeface="Wingdings" panose="05000000000000000000" pitchFamily="2" charset="2"/>
              <a:buChar char="§"/>
            </a:pPr>
            <a:r>
              <a:rPr lang="en-US" sz="1400" baseline="0" dirty="0"/>
              <a:t>The Official must make any modifications and PIN the certification again.  </a:t>
            </a:r>
          </a:p>
          <a:p>
            <a:pPr marL="285750" indent="-285750">
              <a:buFont typeface="Wingdings" panose="05000000000000000000" pitchFamily="2" charset="2"/>
              <a:buChar char="§"/>
            </a:pPr>
            <a:r>
              <a:rPr lang="en-US" sz="1400" baseline="0" dirty="0"/>
              <a:t>Attorney will again be notified by email to complete the certification process.</a:t>
            </a:r>
          </a:p>
          <a:p>
            <a:pPr marL="285750" indent="-285750">
              <a:buFont typeface="Wingdings" panose="05000000000000000000" pitchFamily="2" charset="2"/>
              <a:buChar char="§"/>
            </a:pPr>
            <a:r>
              <a:rPr lang="en-US" sz="1400" baseline="0" dirty="0"/>
              <a:t>The process can be repeated if necessary.</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1047516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400" dirty="0"/>
              <a:t>The Certified date will populate once both the Official and Attorney</a:t>
            </a:r>
            <a:r>
              <a:rPr lang="en-US" sz="1400" baseline="0" dirty="0"/>
              <a:t> have taken action.</a:t>
            </a:r>
          </a:p>
          <a:p>
            <a:pPr marL="171450" indent="-171450">
              <a:buFont typeface="Wingdings" panose="05000000000000000000" pitchFamily="2" charset="2"/>
              <a:buChar char="§"/>
            </a:pPr>
            <a:r>
              <a:rPr lang="en-US" sz="1400" baseline="0" dirty="0"/>
              <a:t>The Attorney certification  will  reflect the latest certification date (it was the last action taken).</a:t>
            </a:r>
          </a:p>
          <a:p>
            <a:pPr marL="171450" indent="-171450">
              <a:buFont typeface="Wingdings" panose="05000000000000000000" pitchFamily="2" charset="2"/>
              <a:buChar char="§"/>
            </a:pPr>
            <a:r>
              <a:rPr lang="en-US" sz="1400" baseline="0" dirty="0"/>
              <a:t>The history log will identify who to action and when the person took action.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125428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380703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25</a:t>
            </a:fld>
            <a:endParaRPr lang="en-US" dirty="0"/>
          </a:p>
        </p:txBody>
      </p:sp>
    </p:spTree>
    <p:extLst>
      <p:ext uri="{BB962C8B-B14F-4D97-AF65-F5344CB8AC3E}">
        <p14:creationId xmlns:p14="http://schemas.microsoft.com/office/powerpoint/2010/main" val="1454490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400" dirty="0"/>
              <a:t>Within</a:t>
            </a:r>
            <a:r>
              <a:rPr lang="en-US" sz="1400" baseline="0" dirty="0"/>
              <a:t> the fiscal year, it may be determined that an additional category must be certified.</a:t>
            </a:r>
          </a:p>
          <a:p>
            <a:pPr marL="285750" indent="-285750">
              <a:buFont typeface="Wingdings" panose="05000000000000000000" pitchFamily="2" charset="2"/>
              <a:buChar char="§"/>
            </a:pPr>
            <a:r>
              <a:rPr lang="en-US" sz="1400" baseline="0" dirty="0"/>
              <a:t>The Official user an follow the prior steps to view the C&amp;As</a:t>
            </a:r>
          </a:p>
          <a:p>
            <a:pPr marL="285750" indent="-285750">
              <a:buFont typeface="Wingdings" panose="05000000000000000000" pitchFamily="2" charset="2"/>
              <a:buChar char="§"/>
            </a:pPr>
            <a:r>
              <a:rPr lang="en-US" sz="1400" baseline="0" dirty="0"/>
              <a:t>At the bottom of the C&amp;A form the user can select the “begin recertification” button to open the C&amp;As to make new selections or change selections or add/remove documents</a:t>
            </a:r>
          </a:p>
          <a:p>
            <a:pPr marL="285750" indent="-285750">
              <a:buFont typeface="Wingdings" panose="05000000000000000000" pitchFamily="2" charset="2"/>
              <a:buChar char="§"/>
            </a:pPr>
            <a:r>
              <a:rPr lang="en-US" sz="1400" baseline="0" dirty="0"/>
              <a:t>The original/last certification will be retained in the history log for reference. </a:t>
            </a:r>
          </a:p>
          <a:p>
            <a:pPr marL="285750" indent="-285750">
              <a:buFont typeface="Wingdings" panose="05000000000000000000" pitchFamily="2" charset="2"/>
              <a:buChar char="§"/>
            </a:pPr>
            <a:r>
              <a:rPr lang="en-US" sz="1400" baseline="0" dirty="0"/>
              <a:t>The Attorney must also complete their review and certification to complete the recertification process. </a:t>
            </a:r>
          </a:p>
          <a:p>
            <a:endParaRPr lang="en-US" baseline="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26</a:t>
            </a:fld>
            <a:endParaRPr lang="en-US" dirty="0"/>
          </a:p>
        </p:txBody>
      </p:sp>
    </p:spTree>
    <p:extLst>
      <p:ext uri="{BB962C8B-B14F-4D97-AF65-F5344CB8AC3E}">
        <p14:creationId xmlns:p14="http://schemas.microsoft.com/office/powerpoint/2010/main" val="2506196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The original date is retained to demonstrate</a:t>
            </a:r>
            <a:r>
              <a:rPr lang="en-US" baseline="0" dirty="0"/>
              <a:t> that the grantee satisfied the requirement at the time of certification and awards made. </a:t>
            </a:r>
          </a:p>
          <a:p>
            <a:pPr marL="171450" indent="-171450">
              <a:buFont typeface="Wingdings" panose="05000000000000000000" pitchFamily="2" charset="2"/>
              <a:buChar char="§"/>
            </a:pPr>
            <a:r>
              <a:rPr lang="en-US" baseline="0" dirty="0"/>
              <a:t>You can always go back and review the history of selections made in prior certifications. See next slide. </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27</a:t>
            </a:fld>
            <a:endParaRPr lang="en-US" dirty="0"/>
          </a:p>
        </p:txBody>
      </p:sp>
    </p:spTree>
    <p:extLst>
      <p:ext uri="{BB962C8B-B14F-4D97-AF65-F5344CB8AC3E}">
        <p14:creationId xmlns:p14="http://schemas.microsoft.com/office/powerpoint/2010/main" val="3821829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400" dirty="0"/>
              <a:t>The example here shows the green check marks for</a:t>
            </a:r>
            <a:r>
              <a:rPr lang="en-US" sz="1400" baseline="0" dirty="0"/>
              <a:t> the categories selected</a:t>
            </a:r>
          </a:p>
          <a:p>
            <a:pPr marL="285750" indent="-285750">
              <a:buFont typeface="Wingdings" panose="05000000000000000000" pitchFamily="2" charset="2"/>
              <a:buChar char="§"/>
            </a:pPr>
            <a:r>
              <a:rPr lang="en-US" sz="1400" baseline="0" dirty="0"/>
              <a:t>The red circle for those not selected</a:t>
            </a:r>
          </a:p>
          <a:p>
            <a:pPr marL="285750" indent="-285750">
              <a:buFont typeface="Wingdings" panose="05000000000000000000" pitchFamily="2" charset="2"/>
              <a:buChar char="§"/>
            </a:pPr>
            <a:r>
              <a:rPr lang="en-US" sz="1400" baseline="0" dirty="0"/>
              <a:t>And you can see that three actions were taken on the C&amp;As in the history. Once selected it will display what actions were taken on that date. You can easily see in the history and in the affirmations who took action in TrAMS.</a:t>
            </a:r>
          </a:p>
          <a:p>
            <a:pPr marL="285750" indent="-285750">
              <a:buFont typeface="Wingdings" panose="05000000000000000000" pitchFamily="2" charset="2"/>
              <a:buChar char="§"/>
            </a:pPr>
            <a:r>
              <a:rPr lang="en-US" sz="1400" baseline="0" dirty="0"/>
              <a:t>The last certification date will populate the most recent action.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28</a:t>
            </a:fld>
            <a:endParaRPr lang="en-US" dirty="0"/>
          </a:p>
        </p:txBody>
      </p:sp>
    </p:spTree>
    <p:extLst>
      <p:ext uri="{BB962C8B-B14F-4D97-AF65-F5344CB8AC3E}">
        <p14:creationId xmlns:p14="http://schemas.microsoft.com/office/powerpoint/2010/main" val="3742141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29</a:t>
            </a:fld>
            <a:endParaRPr lang="en-US" dirty="0"/>
          </a:p>
        </p:txBody>
      </p:sp>
    </p:spTree>
    <p:extLst>
      <p:ext uri="{BB962C8B-B14F-4D97-AF65-F5344CB8AC3E}">
        <p14:creationId xmlns:p14="http://schemas.microsoft.com/office/powerpoint/2010/main" val="2408451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87954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Your C&amp;As will be reviewed at several steps during the application review process. FTA</a:t>
            </a:r>
            <a:r>
              <a:rPr lang="en-US" sz="1200" baseline="0" dirty="0"/>
              <a:t> will review</a:t>
            </a:r>
            <a:r>
              <a:rPr lang="en-US" sz="1200" dirty="0"/>
              <a:t> prior to assigning an application Federal</a:t>
            </a:r>
            <a:r>
              <a:rPr lang="en-US" sz="1200" baseline="0" dirty="0"/>
              <a:t> Award Identification Number</a:t>
            </a:r>
            <a:r>
              <a:rPr lang="en-US" sz="1200" dirty="0"/>
              <a:t>.</a:t>
            </a:r>
            <a:r>
              <a:rPr lang="en-US" sz="1200" baseline="0" dirty="0"/>
              <a:t> Your</a:t>
            </a:r>
            <a:r>
              <a:rPr lang="en-US" sz="1200" dirty="0"/>
              <a:t> application may be considered complete and ready for submission when your C&amp;As are certified.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certified</a:t>
            </a:r>
            <a:r>
              <a:rPr lang="en-US" sz="1200" baseline="0" dirty="0"/>
              <a:t> date must be populated in TrAMS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Category</a:t>
            </a:r>
            <a:r>
              <a:rPr lang="en-US" sz="1200" baseline="0" dirty="0"/>
              <a:t> 1 must be selected. The module now has a validation check to ensure all recipients select Category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Recipients are encouraged to select all C&amp;A categories, however it is not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Review the annual Federal Register Notice or other FTA published notice for instructions.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Review the Certifications and Assurances and the Master Agreement to fully understand the requirements of your awards.  Review the fund program Circulars and applicable regulations and guidance to ensure you select the appropriate certifications. </a:t>
            </a:r>
            <a:endParaRPr lang="en-US" sz="12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298622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user roles associated with completing</a:t>
            </a:r>
            <a:r>
              <a:rPr lang="en-US" baseline="0" dirty="0"/>
              <a:t> the C&amp;As</a:t>
            </a:r>
          </a:p>
          <a:p>
            <a:pPr marL="228600" indent="-228600">
              <a:buFont typeface="+mj-lt"/>
              <a:buAutoNum type="arabicPeriod"/>
            </a:pPr>
            <a:r>
              <a:rPr lang="en-US" baseline="0" dirty="0"/>
              <a:t>The Official User Role, and</a:t>
            </a:r>
          </a:p>
          <a:p>
            <a:pPr marL="228600" indent="-228600">
              <a:buFont typeface="+mj-lt"/>
              <a:buAutoNum type="arabicPeriod"/>
            </a:pPr>
            <a:r>
              <a:rPr lang="en-US" baseline="0" dirty="0"/>
              <a:t>The Attorney User Role</a:t>
            </a:r>
          </a:p>
          <a:p>
            <a:endParaRPr lang="en-US" baseline="0" dirty="0"/>
          </a:p>
          <a:p>
            <a:r>
              <a:rPr lang="en-US" baseline="0" dirty="0"/>
              <a:t>All recipient user roles have access to view the C&amp;As. </a:t>
            </a:r>
          </a:p>
          <a:p>
            <a:r>
              <a:rPr lang="en-US" baseline="0" dirty="0"/>
              <a:t>Note that TrAMS will display your past C&amp;As only if your organization completed the C&amp;As electronically.  </a:t>
            </a:r>
          </a:p>
          <a:p>
            <a:r>
              <a:rPr lang="en-US" baseline="0" dirty="0"/>
              <a:t>If you get an error message, you may want to review your recipient documents. </a:t>
            </a:r>
          </a:p>
          <a:p>
            <a:endParaRPr lang="en-US" baseline="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37396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FTA encourages independent certification by the Official and Attorney. However, FTA allows for either the Attorney or Official to complete the electronic certification process on “Behalf of Both” only when the other individual has signed and made the same category selections on a paper or </a:t>
            </a:r>
            <a:r>
              <a:rPr lang="en-US" sz="1400" i="1" dirty="0"/>
              <a:t>hard copy</a:t>
            </a:r>
            <a:r>
              <a:rPr lang="en-US" sz="1400" i="0" dirty="0"/>
              <a:t>.</a:t>
            </a:r>
            <a:r>
              <a:rPr lang="en-US" sz="1400" dirty="0"/>
              <a:t>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The document must be uploaded to TrAMS to complete your certification.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t>Attach the document within</a:t>
            </a:r>
            <a:r>
              <a:rPr lang="en-US" sz="1400" baseline="0" dirty="0"/>
              <a:t> the C&amp;As module. </a:t>
            </a:r>
            <a:r>
              <a:rPr lang="en-US" sz="1400" dirty="0"/>
              <a:t>Do not add the document to </a:t>
            </a:r>
            <a:r>
              <a:rPr lang="en-US" sz="1400" baseline="0" dirty="0"/>
              <a:t>the recipient profile. </a:t>
            </a:r>
          </a:p>
          <a:p>
            <a:pPr marL="228600" indent="-228600">
              <a:buFont typeface="Wingdings" panose="05000000000000000000" pitchFamily="2" charset="2"/>
              <a:buChar char="§"/>
            </a:pPr>
            <a:r>
              <a:rPr lang="en-US" sz="1400" baseline="0" dirty="0"/>
              <a:t>As previously noted, the user MUST have both user roles, and enter a PIN for each affirmation</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77882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Workflow was added to the module; this means the C&amp;As must</a:t>
            </a:r>
            <a:r>
              <a:rPr lang="en-US" sz="1200" baseline="0" dirty="0"/>
              <a:t> be completed using a sequence of steps.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workflow includes notifications to alert</a:t>
            </a:r>
            <a:r>
              <a:rPr lang="en-US" sz="1200" baseline="0" dirty="0"/>
              <a:t> recipients that the C&amp;As are published in TrAMS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workflow </a:t>
            </a:r>
            <a:r>
              <a:rPr lang="en-US" sz="1200" dirty="0"/>
              <a:t>requires the Official to initiate the process</a:t>
            </a:r>
            <a:r>
              <a:rPr lang="en-US" sz="1200" baseline="0" dirty="0"/>
              <a:t> by </a:t>
            </a:r>
            <a:r>
              <a:rPr lang="en-US" sz="1200" dirty="0"/>
              <a:t>completing the certification first.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Once the Official PINs in TrAMS,</a:t>
            </a:r>
            <a:r>
              <a:rPr lang="en-US" sz="1200" baseline="0" dirty="0"/>
              <a:t> t</a:t>
            </a:r>
            <a:r>
              <a:rPr lang="en-US" sz="1200" dirty="0"/>
              <a:t>he Attorney is then notified via email to take 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Attorney can </a:t>
            </a:r>
            <a:r>
              <a:rPr lang="en-US" sz="1200" baseline="0" dirty="0"/>
              <a:t>affirm to complete the certifications. The attorney can no longer make corrections to the categories selected.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new workflow does allow the Attorney to return the certifications to the Official if a correction is needed.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Only once both have certified, or PINed in TrAMS, the C&amp;As are complete</a:t>
            </a:r>
            <a:r>
              <a:rPr lang="en-US" sz="1100" baseline="0" dirty="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The new module allows recipients to recertify if it is determined additional certifications are needed. A history log will display prior versions. </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333146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400" dirty="0"/>
              <a:t>If</a:t>
            </a:r>
            <a:r>
              <a:rPr lang="en-US" sz="1400" baseline="0" dirty="0"/>
              <a:t> FTA has not published the C&amp;As or if you have not certified yet, the system will flag that your C&amp;As are “missing” or not yet complete when you are working on a new application or a new amendment.. </a:t>
            </a:r>
          </a:p>
          <a:p>
            <a:pPr marL="285750" indent="-285750">
              <a:buFont typeface="Wingdings" panose="05000000000000000000" pitchFamily="2" charset="2"/>
              <a:buChar char="§"/>
            </a:pPr>
            <a:r>
              <a:rPr lang="en-US" sz="1400" baseline="0" dirty="0"/>
              <a:t>The status will change to completed once you have certified to the Certifications and Assurances.</a:t>
            </a:r>
          </a:p>
          <a:p>
            <a:pPr marL="285750" indent="-285750">
              <a:buFont typeface="Wingdings" panose="05000000000000000000" pitchFamily="2" charset="2"/>
              <a:buChar char="§"/>
            </a:pPr>
            <a:r>
              <a:rPr lang="en-US" sz="1400" baseline="0" dirty="0"/>
              <a:t>The example warning message will display when you are transmitting an application for initial review.</a:t>
            </a:r>
          </a:p>
          <a:p>
            <a:pPr marL="285750" indent="-285750">
              <a:buFont typeface="Wingdings" panose="05000000000000000000" pitchFamily="2" charset="2"/>
              <a:buChar char="§"/>
            </a:pPr>
            <a:r>
              <a:rPr lang="en-US" sz="1400" baseline="0" dirty="0"/>
              <a:t>To date there are no hard stops in the application development and award process. </a:t>
            </a:r>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249682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305078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a:t>Click to edit Master title style</a:t>
            </a:r>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6738" y="2508737"/>
            <a:ext cx="5697416" cy="2955085"/>
          </a:xfrm>
        </p:spPr>
        <p:txBody>
          <a:bodyPr rtlCol="0" anchor="t">
            <a:noAutofit/>
          </a:bodyPr>
          <a:lstStyle/>
          <a:p>
            <a:pPr algn="ctr" fontAlgn="auto">
              <a:spcAft>
                <a:spcPts val="0"/>
              </a:spcAft>
              <a:defRPr/>
            </a:pPr>
            <a:r>
              <a:rPr lang="en-US" sz="3200" dirty="0"/>
              <a:t>TrAMS Certifications and Assurances Module</a:t>
            </a:r>
            <a:br>
              <a:rPr lang="en-US" sz="3200" dirty="0"/>
            </a:br>
            <a:r>
              <a:rPr lang="en-US" sz="3200" dirty="0"/>
              <a:t>How to </a:t>
            </a:r>
            <a:br>
              <a:rPr lang="en-US" sz="3200" dirty="0"/>
            </a:br>
            <a:r>
              <a:rPr lang="en-US" sz="3200" dirty="0"/>
              <a:t>View and Complete the C&amp;As</a:t>
            </a:r>
            <a:br>
              <a:rPr lang="en-US" sz="1800" dirty="0"/>
            </a:br>
            <a:br>
              <a:rPr lang="en-US" sz="1800" dirty="0"/>
            </a:br>
            <a:br>
              <a:rPr lang="en-US" sz="1800" dirty="0"/>
            </a:br>
            <a:r>
              <a:rPr lang="en-US" sz="1800" dirty="0"/>
              <a:t>February 14, 2018</a:t>
            </a:r>
            <a:br>
              <a:rPr lang="en-US" sz="1800" dirty="0"/>
            </a:br>
            <a:br>
              <a:rPr lang="en-US" sz="1800" dirty="0"/>
            </a:br>
            <a:br>
              <a:rPr lang="en-US" sz="1800" dirty="0"/>
            </a:br>
            <a:r>
              <a:rPr lang="en-US" sz="1200" dirty="0"/>
              <a:t>(Version 1.0)</a:t>
            </a:r>
            <a:br>
              <a:rPr lang="en-US" sz="1800" dirty="0"/>
            </a:br>
            <a:endParaRPr lang="en-US" sz="1800" b="0" dirty="0">
              <a:solidFill>
                <a:schemeClr val="tx1"/>
              </a:solidFill>
              <a:latin typeface="Gill Sans MT" pitchFamily="34" charset="0"/>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Tm="6433"/>
    </mc:Choice>
    <mc:Fallback xmlns="">
      <p:transition spd="slow" advTm="64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31" y="2452931"/>
            <a:ext cx="8229600" cy="981075"/>
          </a:xfrm>
        </p:spPr>
        <p:txBody>
          <a:bodyPr/>
          <a:lstStyle/>
          <a:p>
            <a:r>
              <a:rPr lang="en-US" dirty="0"/>
              <a:t>HOW-TO STEPS</a:t>
            </a:r>
          </a:p>
        </p:txBody>
      </p:sp>
      <p:sp>
        <p:nvSpPr>
          <p:cNvPr id="3" name="Slide Number Placeholder 2"/>
          <p:cNvSpPr>
            <a:spLocks noGrp="1"/>
          </p:cNvSpPr>
          <p:nvPr>
            <p:ph type="sldNum" sz="quarter" idx="12"/>
          </p:nvPr>
        </p:nvSpPr>
        <p:spPr/>
        <p:txBody>
          <a:bodyPr/>
          <a:lstStyle/>
          <a:p>
            <a:fld id="{F00A00CB-2C12-43BD-8097-0EF59CD27AF0}" type="slidenum">
              <a:rPr lang="en-US" smtClean="0"/>
              <a:pPr/>
              <a:t>10</a:t>
            </a:fld>
            <a:endParaRPr lang="en-US" dirty="0"/>
          </a:p>
        </p:txBody>
      </p:sp>
    </p:spTree>
    <p:extLst>
      <p:ext uri="{BB962C8B-B14F-4D97-AF65-F5344CB8AC3E}">
        <p14:creationId xmlns:p14="http://schemas.microsoft.com/office/powerpoint/2010/main" val="31001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the C&amp;As</a:t>
            </a:r>
          </a:p>
        </p:txBody>
      </p:sp>
      <p:sp>
        <p:nvSpPr>
          <p:cNvPr id="3" name="Content Placeholder 2"/>
          <p:cNvSpPr>
            <a:spLocks noGrp="1"/>
          </p:cNvSpPr>
          <p:nvPr>
            <p:ph idx="1"/>
          </p:nvPr>
        </p:nvSpPr>
        <p:spPr>
          <a:xfrm>
            <a:off x="914400" y="1417637"/>
            <a:ext cx="7772400" cy="3945933"/>
          </a:xfrm>
        </p:spPr>
        <p:txBody>
          <a:bodyPr/>
          <a:lstStyle/>
          <a:p>
            <a:pPr marL="0" indent="0">
              <a:buNone/>
            </a:pPr>
            <a:r>
              <a:rPr lang="en-US" sz="2800" dirty="0"/>
              <a:t>All users can view the C&amp;As provided they were electronically submitted in either TEAM or TrAMS.</a:t>
            </a:r>
          </a:p>
          <a:p>
            <a:pPr marL="0" indent="0">
              <a:buNone/>
            </a:pPr>
            <a:endParaRPr lang="en-US" sz="2800" dirty="0"/>
          </a:p>
          <a:p>
            <a:pPr marL="0" indent="0">
              <a:buNone/>
            </a:pPr>
            <a:r>
              <a:rPr lang="en-US" sz="2800" dirty="0"/>
              <a:t>See the next two slides to simply search and view the C&amp;As. </a:t>
            </a:r>
          </a:p>
          <a:p>
            <a:pPr marL="0" indent="0">
              <a:buNone/>
            </a:pPr>
            <a:endParaRPr lang="en-US" sz="2800" dirty="0"/>
          </a:p>
          <a:p>
            <a:pPr marL="0" indent="0">
              <a:buNone/>
            </a:pPr>
            <a:r>
              <a:rPr lang="en-US" sz="2800" dirty="0"/>
              <a:t>The remaining “how-to” slides will help you better understand the information displayed in TrAMS. </a:t>
            </a:r>
          </a:p>
        </p:txBody>
      </p:sp>
    </p:spTree>
    <p:extLst>
      <p:ext uri="{BB962C8B-B14F-4D97-AF65-F5344CB8AC3E}">
        <p14:creationId xmlns:p14="http://schemas.microsoft.com/office/powerpoint/2010/main" val="17189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58885"/>
          </a:xfrm>
        </p:spPr>
        <p:txBody>
          <a:bodyPr/>
          <a:lstStyle/>
          <a:p>
            <a:r>
              <a:rPr lang="en-US" sz="3600" dirty="0"/>
              <a:t>Step 1 – Find Recipient Profile</a:t>
            </a:r>
          </a:p>
        </p:txBody>
      </p:sp>
      <p:sp>
        <p:nvSpPr>
          <p:cNvPr id="3" name="Content Placeholder 2"/>
          <p:cNvSpPr>
            <a:spLocks noGrp="1"/>
          </p:cNvSpPr>
          <p:nvPr>
            <p:ph idx="1"/>
          </p:nvPr>
        </p:nvSpPr>
        <p:spPr>
          <a:xfrm>
            <a:off x="172278" y="1438218"/>
            <a:ext cx="3180522" cy="4931786"/>
          </a:xfrm>
        </p:spPr>
        <p:txBody>
          <a:bodyPr/>
          <a:lstStyle/>
          <a:p>
            <a:pPr marL="457200" indent="-457200">
              <a:buFont typeface="+mj-lt"/>
              <a:buAutoNum type="arabicParenR"/>
            </a:pPr>
            <a:r>
              <a:rPr lang="en-US" sz="2400" dirty="0"/>
              <a:t>As the Official, to take action, use the Records Tab</a:t>
            </a:r>
          </a:p>
          <a:p>
            <a:pPr marL="457200" indent="-457200">
              <a:buFont typeface="+mj-lt"/>
              <a:buAutoNum type="arabicParenR"/>
            </a:pPr>
            <a:r>
              <a:rPr lang="en-US" sz="2400" dirty="0"/>
              <a:t>Select Recipient Organization</a:t>
            </a:r>
          </a:p>
          <a:p>
            <a:pPr marL="457200" indent="-457200">
              <a:buFont typeface="+mj-lt"/>
              <a:buAutoNum type="arabicParenR"/>
            </a:pPr>
            <a:r>
              <a:rPr lang="en-US" sz="2400" dirty="0"/>
              <a:t>Select the hyperlink to the applicable organization</a:t>
            </a:r>
          </a:p>
          <a:p>
            <a:pPr marL="0" indent="0">
              <a:buNone/>
            </a:pPr>
            <a:r>
              <a:rPr lang="en-US" sz="2400" dirty="0"/>
              <a:t> </a:t>
            </a:r>
          </a:p>
        </p:txBody>
      </p:sp>
      <p:pic>
        <p:nvPicPr>
          <p:cNvPr id="4" name="Picture 3"/>
          <p:cNvPicPr>
            <a:picLocks noChangeAspect="1"/>
          </p:cNvPicPr>
          <p:nvPr/>
        </p:nvPicPr>
        <p:blipFill>
          <a:blip r:embed="rId3"/>
          <a:stretch>
            <a:fillRect/>
          </a:stretch>
        </p:blipFill>
        <p:spPr>
          <a:xfrm>
            <a:off x="3352800" y="1235017"/>
            <a:ext cx="5579967" cy="3952240"/>
          </a:xfrm>
          <a:prstGeom prst="rect">
            <a:avLst/>
          </a:prstGeom>
          <a:ln>
            <a:solidFill>
              <a:schemeClr val="accent1"/>
            </a:solidFill>
          </a:ln>
        </p:spPr>
      </p:pic>
      <p:pic>
        <p:nvPicPr>
          <p:cNvPr id="5" name="Picture 4"/>
          <p:cNvPicPr>
            <a:picLocks noChangeAspect="1"/>
          </p:cNvPicPr>
          <p:nvPr/>
        </p:nvPicPr>
        <p:blipFill>
          <a:blip r:embed="rId4"/>
          <a:stretch>
            <a:fillRect/>
          </a:stretch>
        </p:blipFill>
        <p:spPr>
          <a:xfrm>
            <a:off x="1707061" y="4811595"/>
            <a:ext cx="7107556" cy="1369346"/>
          </a:xfrm>
          <a:prstGeom prst="rect">
            <a:avLst/>
          </a:prstGeom>
          <a:ln>
            <a:solidFill>
              <a:schemeClr val="accent1"/>
            </a:solidFill>
          </a:ln>
        </p:spPr>
      </p:pic>
      <p:sp>
        <p:nvSpPr>
          <p:cNvPr id="7" name="Rectangle 6"/>
          <p:cNvSpPr/>
          <p:nvPr/>
        </p:nvSpPr>
        <p:spPr>
          <a:xfrm>
            <a:off x="4592955" y="1106264"/>
            <a:ext cx="863600" cy="56330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234623" y="3199020"/>
            <a:ext cx="3299777" cy="54015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2230001" y="4740474"/>
            <a:ext cx="530067" cy="3248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130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752158"/>
          </a:xfrm>
        </p:spPr>
        <p:txBody>
          <a:bodyPr/>
          <a:lstStyle/>
          <a:p>
            <a:r>
              <a:rPr lang="en-US" sz="3600" dirty="0"/>
              <a:t>Step 2 – Locate the C&amp;As Module</a:t>
            </a:r>
          </a:p>
        </p:txBody>
      </p:sp>
      <p:sp>
        <p:nvSpPr>
          <p:cNvPr id="3" name="Content Placeholder 2"/>
          <p:cNvSpPr>
            <a:spLocks noGrp="1"/>
          </p:cNvSpPr>
          <p:nvPr>
            <p:ph idx="1"/>
          </p:nvPr>
        </p:nvSpPr>
        <p:spPr>
          <a:xfrm>
            <a:off x="457200" y="1188722"/>
            <a:ext cx="8483589" cy="4593130"/>
          </a:xfrm>
        </p:spPr>
        <p:txBody>
          <a:bodyPr/>
          <a:lstStyle/>
          <a:p>
            <a:pPr marL="0" indent="0">
              <a:buNone/>
            </a:pPr>
            <a:r>
              <a:rPr lang="en-US" sz="2800" dirty="0"/>
              <a:t>Use the </a:t>
            </a:r>
            <a:r>
              <a:rPr lang="en-US" sz="2800" b="1" dirty="0"/>
              <a:t>Related Actions </a:t>
            </a:r>
            <a:r>
              <a:rPr lang="en-US" sz="2800" dirty="0"/>
              <a:t>and select the </a:t>
            </a:r>
            <a:r>
              <a:rPr lang="en-US" sz="2800" b="1" dirty="0"/>
              <a:t>Certifications &amp; Assurances</a:t>
            </a:r>
            <a:r>
              <a:rPr lang="en-US" sz="2800" dirty="0"/>
              <a:t> option from the menu list</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You will be prompted to select the applicable Fiscal Year</a:t>
            </a:r>
          </a:p>
        </p:txBody>
      </p:sp>
      <p:pic>
        <p:nvPicPr>
          <p:cNvPr id="4" name="Picture 3"/>
          <p:cNvPicPr>
            <a:picLocks noChangeAspect="1"/>
          </p:cNvPicPr>
          <p:nvPr/>
        </p:nvPicPr>
        <p:blipFill>
          <a:blip r:embed="rId3"/>
          <a:stretch>
            <a:fillRect/>
          </a:stretch>
        </p:blipFill>
        <p:spPr>
          <a:xfrm>
            <a:off x="554182" y="2194559"/>
            <a:ext cx="8035298" cy="1897587"/>
          </a:xfrm>
          <a:prstGeom prst="rect">
            <a:avLst/>
          </a:prstGeom>
          <a:ln w="19050">
            <a:solidFill>
              <a:schemeClr val="tx1"/>
            </a:solidFill>
          </a:ln>
        </p:spPr>
      </p:pic>
      <p:pic>
        <p:nvPicPr>
          <p:cNvPr id="5" name="Picture 4"/>
          <p:cNvPicPr>
            <a:picLocks noChangeAspect="1"/>
          </p:cNvPicPr>
          <p:nvPr/>
        </p:nvPicPr>
        <p:blipFill>
          <a:blip r:embed="rId4"/>
          <a:stretch>
            <a:fillRect/>
          </a:stretch>
        </p:blipFill>
        <p:spPr>
          <a:xfrm>
            <a:off x="706582" y="4785360"/>
            <a:ext cx="7774151" cy="1047549"/>
          </a:xfrm>
          <a:prstGeom prst="rect">
            <a:avLst/>
          </a:prstGeom>
          <a:ln w="22225">
            <a:solidFill>
              <a:schemeClr val="tx1"/>
            </a:solidFill>
          </a:ln>
        </p:spPr>
      </p:pic>
      <p:cxnSp>
        <p:nvCxnSpPr>
          <p:cNvPr id="7" name="Straight Arrow Connector 6"/>
          <p:cNvCxnSpPr/>
          <p:nvPr/>
        </p:nvCxnSpPr>
        <p:spPr>
          <a:xfrm flipH="1">
            <a:off x="7398165" y="5022950"/>
            <a:ext cx="481321" cy="2861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01212" y="3356455"/>
            <a:ext cx="557988" cy="3248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015096" y="2017234"/>
            <a:ext cx="1247457" cy="56330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32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12562"/>
          </a:xfrm>
        </p:spPr>
        <p:txBody>
          <a:bodyPr/>
          <a:lstStyle/>
          <a:p>
            <a:r>
              <a:rPr lang="en-US" sz="3600" dirty="0"/>
              <a:t>Dates Explained</a:t>
            </a:r>
          </a:p>
        </p:txBody>
      </p:sp>
      <p:sp>
        <p:nvSpPr>
          <p:cNvPr id="3" name="Content Placeholder 2"/>
          <p:cNvSpPr>
            <a:spLocks noGrp="1"/>
          </p:cNvSpPr>
          <p:nvPr>
            <p:ph idx="1"/>
          </p:nvPr>
        </p:nvSpPr>
        <p:spPr>
          <a:xfrm>
            <a:off x="923637" y="3343564"/>
            <a:ext cx="7763164" cy="2671763"/>
          </a:xfrm>
        </p:spPr>
        <p:txBody>
          <a:bodyPr/>
          <a:lstStyle/>
          <a:p>
            <a:pPr marL="0" indent="0">
              <a:spcBef>
                <a:spcPts val="1200"/>
              </a:spcBef>
              <a:buNone/>
            </a:pPr>
            <a:r>
              <a:rPr lang="en-US" sz="2400" b="1" dirty="0"/>
              <a:t>Fiscal Year</a:t>
            </a:r>
            <a:r>
              <a:rPr lang="en-US" sz="2400" dirty="0"/>
              <a:t>:  Year selected</a:t>
            </a:r>
          </a:p>
          <a:p>
            <a:pPr marL="0" indent="0">
              <a:spcBef>
                <a:spcPts val="1200"/>
              </a:spcBef>
              <a:buNone/>
            </a:pPr>
            <a:r>
              <a:rPr lang="en-US" sz="2400" b="1" dirty="0"/>
              <a:t>Assigned Date</a:t>
            </a:r>
            <a:r>
              <a:rPr lang="en-US" sz="2400" dirty="0"/>
              <a:t>: Date C&amp;As are Published in TrAMS</a:t>
            </a:r>
          </a:p>
          <a:p>
            <a:pPr marL="0" indent="0">
              <a:spcBef>
                <a:spcPts val="1200"/>
              </a:spcBef>
              <a:buNone/>
            </a:pPr>
            <a:r>
              <a:rPr lang="en-US" sz="2400" b="1" dirty="0"/>
              <a:t>Due Date</a:t>
            </a:r>
            <a:r>
              <a:rPr lang="en-US" sz="2400" dirty="0"/>
              <a:t>: 90 dates from date of publication</a:t>
            </a:r>
          </a:p>
          <a:p>
            <a:pPr marL="0" indent="0">
              <a:spcBef>
                <a:spcPts val="1200"/>
              </a:spcBef>
              <a:buNone/>
            </a:pPr>
            <a:r>
              <a:rPr lang="en-US" sz="2400" b="1" dirty="0"/>
              <a:t>Original Certified Date</a:t>
            </a:r>
            <a:r>
              <a:rPr lang="en-US" sz="2400" dirty="0"/>
              <a:t>: Initial Date Certified  </a:t>
            </a:r>
          </a:p>
          <a:p>
            <a:pPr marL="0" indent="0">
              <a:spcBef>
                <a:spcPts val="1200"/>
              </a:spcBef>
              <a:buNone/>
            </a:pPr>
            <a:r>
              <a:rPr lang="en-US" sz="2400" b="1" dirty="0"/>
              <a:t>Last Certification Date:  </a:t>
            </a:r>
            <a:r>
              <a:rPr lang="en-US" sz="2400" dirty="0"/>
              <a:t>Original or Last Recertified Date</a:t>
            </a:r>
          </a:p>
        </p:txBody>
      </p:sp>
      <p:grpSp>
        <p:nvGrpSpPr>
          <p:cNvPr id="5" name="Group 4">
            <a:extLst/>
          </p:cNvPr>
          <p:cNvGrpSpPr/>
          <p:nvPr/>
        </p:nvGrpSpPr>
        <p:grpSpPr>
          <a:xfrm>
            <a:off x="651632" y="1083613"/>
            <a:ext cx="8035169" cy="2125462"/>
            <a:chOff x="457200" y="1218102"/>
            <a:chExt cx="8514080" cy="2506554"/>
          </a:xfrm>
        </p:grpSpPr>
        <p:grpSp>
          <p:nvGrpSpPr>
            <p:cNvPr id="6" name="Group 5">
              <a:extLst/>
            </p:cNvPr>
            <p:cNvGrpSpPr/>
            <p:nvPr/>
          </p:nvGrpSpPr>
          <p:grpSpPr>
            <a:xfrm>
              <a:off x="457200" y="1218102"/>
              <a:ext cx="8514080" cy="2506554"/>
              <a:chOff x="457200" y="1218102"/>
              <a:chExt cx="8514080" cy="2506554"/>
            </a:xfrm>
          </p:grpSpPr>
          <p:pic>
            <p:nvPicPr>
              <p:cNvPr id="8" name="Picture 7"/>
              <p:cNvPicPr>
                <a:picLocks noChangeAspect="1"/>
              </p:cNvPicPr>
              <p:nvPr/>
            </p:nvPicPr>
            <p:blipFill>
              <a:blip r:embed="rId3"/>
              <a:stretch>
                <a:fillRect/>
              </a:stretch>
            </p:blipFill>
            <p:spPr>
              <a:xfrm>
                <a:off x="457200" y="1218102"/>
                <a:ext cx="8514080" cy="2033097"/>
              </a:xfrm>
              <a:prstGeom prst="rect">
                <a:avLst/>
              </a:prstGeom>
              <a:ln w="19050">
                <a:solidFill>
                  <a:schemeClr val="tx1"/>
                </a:solidFill>
              </a:ln>
            </p:spPr>
          </p:pic>
          <p:pic>
            <p:nvPicPr>
              <p:cNvPr id="9" name="Picture 8">
                <a:extLst/>
              </p:cNvPr>
              <p:cNvPicPr>
                <a:picLocks noChangeAspect="1"/>
              </p:cNvPicPr>
              <p:nvPr/>
            </p:nvPicPr>
            <p:blipFill rotWithShape="1">
              <a:blip r:embed="rId4"/>
              <a:srcRect l="1262" t="25394" b="6983"/>
              <a:stretch/>
            </p:blipFill>
            <p:spPr>
              <a:xfrm>
                <a:off x="457200" y="3251199"/>
                <a:ext cx="8514080" cy="473457"/>
              </a:xfrm>
              <a:prstGeom prst="rect">
                <a:avLst/>
              </a:prstGeom>
              <a:ln w="19050">
                <a:solidFill>
                  <a:schemeClr val="tx1"/>
                </a:solidFill>
              </a:ln>
            </p:spPr>
          </p:pic>
        </p:grpSp>
        <p:sp>
          <p:nvSpPr>
            <p:cNvPr id="7" name="Rectangle 6">
              <a:extLst/>
            </p:cNvPr>
            <p:cNvSpPr/>
            <p:nvPr/>
          </p:nvSpPr>
          <p:spPr>
            <a:xfrm>
              <a:off x="457200" y="3215640"/>
              <a:ext cx="85140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7107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40398"/>
          </a:xfrm>
        </p:spPr>
        <p:txBody>
          <a:bodyPr/>
          <a:lstStyle/>
          <a:p>
            <a:r>
              <a:rPr lang="en-US" dirty="0"/>
              <a:t>Step 3 – Select Certifications</a:t>
            </a:r>
          </a:p>
        </p:txBody>
      </p:sp>
      <p:pic>
        <p:nvPicPr>
          <p:cNvPr id="5" name="Picture 4"/>
          <p:cNvPicPr>
            <a:picLocks noChangeAspect="1"/>
          </p:cNvPicPr>
          <p:nvPr/>
        </p:nvPicPr>
        <p:blipFill>
          <a:blip r:embed="rId3"/>
          <a:stretch>
            <a:fillRect/>
          </a:stretch>
        </p:blipFill>
        <p:spPr>
          <a:xfrm>
            <a:off x="3973698" y="2959458"/>
            <a:ext cx="4613420" cy="1515600"/>
          </a:xfrm>
          <a:prstGeom prst="rect">
            <a:avLst/>
          </a:prstGeom>
          <a:ln>
            <a:solidFill>
              <a:schemeClr val="tx1"/>
            </a:solidFill>
          </a:ln>
        </p:spPr>
      </p:pic>
      <p:sp>
        <p:nvSpPr>
          <p:cNvPr id="6" name="Content Placeholder 5"/>
          <p:cNvSpPr>
            <a:spLocks noGrp="1"/>
          </p:cNvSpPr>
          <p:nvPr>
            <p:ph idx="1"/>
          </p:nvPr>
        </p:nvSpPr>
        <p:spPr>
          <a:xfrm>
            <a:off x="457200" y="1275080"/>
            <a:ext cx="8229600" cy="4525963"/>
          </a:xfrm>
        </p:spPr>
        <p:txBody>
          <a:bodyPr/>
          <a:lstStyle/>
          <a:p>
            <a:r>
              <a:rPr lang="en-US" sz="2800" dirty="0"/>
              <a:t>Top box in Category header will “Select All”</a:t>
            </a:r>
          </a:p>
          <a:p>
            <a:r>
              <a:rPr lang="en-US" sz="2800" dirty="0"/>
              <a:t>Use the category box to select individual C&amp;As</a:t>
            </a:r>
          </a:p>
          <a:p>
            <a:r>
              <a:rPr lang="en-US" sz="2800" dirty="0"/>
              <a:t>Selected Categories will go from red to green </a:t>
            </a:r>
            <a:r>
              <a:rPr lang="en-US" sz="2800" b="1" u="sng" dirty="0"/>
              <a:t>after</a:t>
            </a:r>
            <a:r>
              <a:rPr lang="en-US" sz="2800" dirty="0"/>
              <a:t> you PIN </a:t>
            </a:r>
          </a:p>
          <a:p>
            <a:r>
              <a:rPr lang="en-US" sz="2800" dirty="0"/>
              <a:t>#1 is REQUIRED</a:t>
            </a:r>
          </a:p>
        </p:txBody>
      </p:sp>
      <p:pic>
        <p:nvPicPr>
          <p:cNvPr id="7" name="Picture 6"/>
          <p:cNvPicPr>
            <a:picLocks noChangeAspect="1"/>
          </p:cNvPicPr>
          <p:nvPr/>
        </p:nvPicPr>
        <p:blipFill>
          <a:blip r:embed="rId4"/>
          <a:stretch>
            <a:fillRect/>
          </a:stretch>
        </p:blipFill>
        <p:spPr>
          <a:xfrm>
            <a:off x="1508298" y="4199823"/>
            <a:ext cx="6696364" cy="1601220"/>
          </a:xfrm>
          <a:prstGeom prst="rect">
            <a:avLst/>
          </a:prstGeom>
          <a:ln>
            <a:solidFill>
              <a:schemeClr val="tx1"/>
            </a:solidFill>
          </a:ln>
        </p:spPr>
      </p:pic>
      <p:sp>
        <p:nvSpPr>
          <p:cNvPr id="8" name="Rectangle 7"/>
          <p:cNvSpPr/>
          <p:nvPr/>
        </p:nvSpPr>
        <p:spPr>
          <a:xfrm>
            <a:off x="3973698" y="2949194"/>
            <a:ext cx="1389697" cy="563302"/>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010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09716"/>
          </a:xfrm>
        </p:spPr>
        <p:txBody>
          <a:bodyPr/>
          <a:lstStyle/>
          <a:p>
            <a:r>
              <a:rPr lang="en-US" sz="3600" dirty="0"/>
              <a:t>Step 4 - Document Management</a:t>
            </a:r>
          </a:p>
        </p:txBody>
      </p:sp>
      <p:sp>
        <p:nvSpPr>
          <p:cNvPr id="3" name="Content Placeholder 2"/>
          <p:cNvSpPr>
            <a:spLocks noGrp="1"/>
          </p:cNvSpPr>
          <p:nvPr>
            <p:ph idx="1"/>
          </p:nvPr>
        </p:nvSpPr>
        <p:spPr>
          <a:xfrm>
            <a:off x="284480" y="1072259"/>
            <a:ext cx="8625840" cy="4290437"/>
          </a:xfrm>
        </p:spPr>
        <p:txBody>
          <a:bodyPr/>
          <a:lstStyle/>
          <a:p>
            <a:pPr>
              <a:buFont typeface="Wingdings" panose="05000000000000000000" pitchFamily="2" charset="2"/>
              <a:buChar char="§"/>
            </a:pPr>
            <a:r>
              <a:rPr lang="en-US" sz="2800" dirty="0"/>
              <a:t>Official can delete/add documents prior to certification</a:t>
            </a:r>
          </a:p>
          <a:p>
            <a:pPr>
              <a:buFont typeface="Wingdings" panose="05000000000000000000" pitchFamily="2" charset="2"/>
              <a:buChar char="§"/>
            </a:pPr>
            <a:r>
              <a:rPr lang="en-US" sz="2800" dirty="0"/>
              <a:t>Once certification is complete, to modify documents you must recertify your C&amp;As</a:t>
            </a:r>
          </a:p>
          <a:p>
            <a:pPr>
              <a:buFont typeface="Wingdings" panose="05000000000000000000" pitchFamily="2" charset="2"/>
              <a:buChar char="§"/>
            </a:pPr>
            <a:r>
              <a:rPr lang="en-US" sz="2800" dirty="0"/>
              <a:t>You only need to upload if you are Certifying on behalf of both the Official and Attorney</a:t>
            </a:r>
          </a:p>
          <a:p>
            <a:pPr>
              <a:buFont typeface="Wingdings" panose="05000000000000000000" pitchFamily="2" charset="2"/>
              <a:buChar char="§"/>
            </a:pPr>
            <a:endParaRPr lang="en-US" sz="2800" dirty="0"/>
          </a:p>
          <a:p>
            <a:pPr marL="0" indent="0">
              <a:buNone/>
            </a:pPr>
            <a:endParaRPr lang="en-US" sz="2800" dirty="0"/>
          </a:p>
          <a:p>
            <a:pPr marL="0" indent="0">
              <a:buNone/>
            </a:pPr>
            <a:endParaRPr lang="en-US" sz="2800" dirty="0"/>
          </a:p>
          <a:p>
            <a:pPr marL="0" indent="0">
              <a:buNone/>
            </a:pPr>
            <a:endParaRPr lang="en-US" sz="2800" dirty="0"/>
          </a:p>
        </p:txBody>
      </p:sp>
      <p:pic>
        <p:nvPicPr>
          <p:cNvPr id="6" name="Picture 5"/>
          <p:cNvPicPr>
            <a:picLocks noChangeAspect="1"/>
          </p:cNvPicPr>
          <p:nvPr/>
        </p:nvPicPr>
        <p:blipFill>
          <a:blip r:embed="rId3"/>
          <a:stretch>
            <a:fillRect/>
          </a:stretch>
        </p:blipFill>
        <p:spPr>
          <a:xfrm>
            <a:off x="1160293" y="3561510"/>
            <a:ext cx="7750027" cy="2363797"/>
          </a:xfrm>
          <a:prstGeom prst="rect">
            <a:avLst/>
          </a:prstGeom>
          <a:ln w="22225">
            <a:solidFill>
              <a:schemeClr val="tx1"/>
            </a:solidFill>
          </a:ln>
        </p:spPr>
      </p:pic>
    </p:spTree>
    <p:extLst>
      <p:ext uri="{BB962C8B-B14F-4D97-AF65-F5344CB8AC3E}">
        <p14:creationId xmlns:p14="http://schemas.microsoft.com/office/powerpoint/2010/main" val="285170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527427"/>
          </a:xfrm>
        </p:spPr>
        <p:txBody>
          <a:bodyPr/>
          <a:lstStyle/>
          <a:p>
            <a:r>
              <a:rPr lang="en-US" dirty="0"/>
              <a:t>Step 5 - PIN Cert by Official</a:t>
            </a:r>
          </a:p>
        </p:txBody>
      </p:sp>
      <p:sp>
        <p:nvSpPr>
          <p:cNvPr id="3" name="Content Placeholder 2"/>
          <p:cNvSpPr>
            <a:spLocks noGrp="1"/>
          </p:cNvSpPr>
          <p:nvPr>
            <p:ph idx="1"/>
          </p:nvPr>
        </p:nvSpPr>
        <p:spPr>
          <a:xfrm>
            <a:off x="585585" y="1062036"/>
            <a:ext cx="8229600" cy="4525963"/>
          </a:xfrm>
        </p:spPr>
        <p:txBody>
          <a:bodyPr/>
          <a:lstStyle/>
          <a:p>
            <a:pPr marL="0" indent="0">
              <a:buNone/>
            </a:pPr>
            <a:r>
              <a:rPr lang="en-US" dirty="0"/>
              <a:t>Enter your 4-digit PIN number in the field and select the Certify button</a:t>
            </a:r>
          </a:p>
        </p:txBody>
      </p:sp>
      <p:pic>
        <p:nvPicPr>
          <p:cNvPr id="4" name="Picture 3"/>
          <p:cNvPicPr>
            <a:picLocks noChangeAspect="1"/>
          </p:cNvPicPr>
          <p:nvPr/>
        </p:nvPicPr>
        <p:blipFill>
          <a:blip r:embed="rId3"/>
          <a:stretch>
            <a:fillRect/>
          </a:stretch>
        </p:blipFill>
        <p:spPr>
          <a:xfrm>
            <a:off x="524399" y="2210442"/>
            <a:ext cx="6258560" cy="238989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2077446" y="3590260"/>
            <a:ext cx="6302841" cy="2491570"/>
          </a:xfrm>
          <a:prstGeom prst="rect">
            <a:avLst/>
          </a:prstGeom>
          <a:ln>
            <a:solidFill>
              <a:schemeClr val="tx1"/>
            </a:solidFill>
          </a:ln>
        </p:spPr>
      </p:pic>
      <p:cxnSp>
        <p:nvCxnSpPr>
          <p:cNvPr id="7" name="Straight Arrow Connector 6"/>
          <p:cNvCxnSpPr/>
          <p:nvPr/>
        </p:nvCxnSpPr>
        <p:spPr>
          <a:xfrm flipH="1">
            <a:off x="7616768" y="3492213"/>
            <a:ext cx="472155" cy="43195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80031" y="5587999"/>
            <a:ext cx="483133" cy="20482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03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664105"/>
          </a:xfrm>
        </p:spPr>
        <p:txBody>
          <a:bodyPr/>
          <a:lstStyle/>
          <a:p>
            <a:r>
              <a:rPr lang="en-US" dirty="0"/>
              <a:t>Certify on Behalf of Both</a:t>
            </a:r>
          </a:p>
        </p:txBody>
      </p:sp>
      <p:sp>
        <p:nvSpPr>
          <p:cNvPr id="3" name="Content Placeholder 2"/>
          <p:cNvSpPr>
            <a:spLocks noGrp="1"/>
          </p:cNvSpPr>
          <p:nvPr>
            <p:ph idx="1"/>
          </p:nvPr>
        </p:nvSpPr>
        <p:spPr>
          <a:xfrm>
            <a:off x="550333" y="1100667"/>
            <a:ext cx="8229600" cy="4525963"/>
          </a:xfrm>
        </p:spPr>
        <p:txBody>
          <a:bodyPr/>
          <a:lstStyle/>
          <a:p>
            <a:pPr marL="0" indent="0">
              <a:buNone/>
            </a:pPr>
            <a:r>
              <a:rPr lang="en-US" sz="2400" dirty="0"/>
              <a:t>When you have both the Official and Attorney User Roles you will see the PIN field for both affirmations.  You must enter your PIN in each field to certify/recertify.  You Must Add Documents!</a:t>
            </a:r>
          </a:p>
        </p:txBody>
      </p:sp>
      <p:pic>
        <p:nvPicPr>
          <p:cNvPr id="4" name="Picture 3"/>
          <p:cNvPicPr>
            <a:picLocks noChangeAspect="1"/>
          </p:cNvPicPr>
          <p:nvPr/>
        </p:nvPicPr>
        <p:blipFill>
          <a:blip r:embed="rId3"/>
          <a:stretch>
            <a:fillRect/>
          </a:stretch>
        </p:blipFill>
        <p:spPr>
          <a:xfrm>
            <a:off x="1159976" y="2407414"/>
            <a:ext cx="6730916" cy="3562646"/>
          </a:xfrm>
          <a:prstGeom prst="rect">
            <a:avLst/>
          </a:prstGeom>
          <a:ln w="22225">
            <a:solidFill>
              <a:schemeClr val="tx1"/>
            </a:solidFill>
          </a:ln>
        </p:spPr>
      </p:pic>
      <p:sp>
        <p:nvSpPr>
          <p:cNvPr id="6" name="Rectangle 5"/>
          <p:cNvSpPr/>
          <p:nvPr/>
        </p:nvSpPr>
        <p:spPr>
          <a:xfrm>
            <a:off x="4457741" y="5072649"/>
            <a:ext cx="3572849" cy="63970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572000" y="3043793"/>
            <a:ext cx="3572849" cy="63970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113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70878"/>
          </a:xfrm>
        </p:spPr>
        <p:txBody>
          <a:bodyPr/>
          <a:lstStyle/>
          <a:p>
            <a:r>
              <a:rPr lang="en-US" dirty="0"/>
              <a:t>Messages</a:t>
            </a:r>
          </a:p>
        </p:txBody>
      </p:sp>
      <p:sp>
        <p:nvSpPr>
          <p:cNvPr id="3" name="Content Placeholder 2"/>
          <p:cNvSpPr>
            <a:spLocks noGrp="1"/>
          </p:cNvSpPr>
          <p:nvPr>
            <p:ph idx="1"/>
          </p:nvPr>
        </p:nvSpPr>
        <p:spPr>
          <a:xfrm>
            <a:off x="904240" y="1239520"/>
            <a:ext cx="7782560" cy="4445000"/>
          </a:xfrm>
        </p:spPr>
        <p:txBody>
          <a:bodyPr/>
          <a:lstStyle/>
          <a:p>
            <a:pPr marL="0" indent="0">
              <a:buNone/>
            </a:pPr>
            <a:r>
              <a:rPr lang="en-US" dirty="0"/>
              <a:t>Validation checks are built in to ensure a valid PIN is entered</a:t>
            </a:r>
          </a:p>
          <a:p>
            <a:endParaRPr lang="en-US" dirty="0"/>
          </a:p>
          <a:p>
            <a:endParaRPr lang="en-US" dirty="0"/>
          </a:p>
          <a:p>
            <a:pPr marL="0" indent="0">
              <a:buNone/>
            </a:pPr>
            <a:r>
              <a:rPr lang="en-US" dirty="0"/>
              <a:t>Message once Official has certified.  An email notification will now be sent to the Attorney</a:t>
            </a:r>
          </a:p>
        </p:txBody>
      </p:sp>
      <p:pic>
        <p:nvPicPr>
          <p:cNvPr id="4" name="Picture 3"/>
          <p:cNvPicPr>
            <a:picLocks noChangeAspect="1"/>
          </p:cNvPicPr>
          <p:nvPr/>
        </p:nvPicPr>
        <p:blipFill>
          <a:blip r:embed="rId3"/>
          <a:stretch>
            <a:fillRect/>
          </a:stretch>
        </p:blipFill>
        <p:spPr>
          <a:xfrm>
            <a:off x="1330960" y="4632072"/>
            <a:ext cx="7167418" cy="1550604"/>
          </a:xfrm>
          <a:prstGeom prst="rect">
            <a:avLst/>
          </a:prstGeom>
          <a:ln w="28575">
            <a:solidFill>
              <a:schemeClr val="tx1"/>
            </a:solidFill>
          </a:ln>
        </p:spPr>
      </p:pic>
      <p:pic>
        <p:nvPicPr>
          <p:cNvPr id="5" name="Picture 4"/>
          <p:cNvPicPr>
            <a:picLocks noChangeAspect="1"/>
          </p:cNvPicPr>
          <p:nvPr/>
        </p:nvPicPr>
        <p:blipFill>
          <a:blip r:embed="rId4"/>
          <a:stretch>
            <a:fillRect/>
          </a:stretch>
        </p:blipFill>
        <p:spPr>
          <a:xfrm>
            <a:off x="1736898" y="2351483"/>
            <a:ext cx="6116782" cy="992507"/>
          </a:xfrm>
          <a:prstGeom prst="rect">
            <a:avLst/>
          </a:prstGeom>
          <a:ln w="25400">
            <a:solidFill>
              <a:schemeClr val="tx1"/>
            </a:solidFill>
          </a:ln>
        </p:spPr>
      </p:pic>
    </p:spTree>
    <p:extLst>
      <p:ext uri="{BB962C8B-B14F-4D97-AF65-F5344CB8AC3E}">
        <p14:creationId xmlns:p14="http://schemas.microsoft.com/office/powerpoint/2010/main" val="124252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79438"/>
          </a:xfrm>
        </p:spPr>
        <p:txBody>
          <a:bodyPr/>
          <a:lstStyle/>
          <a:p>
            <a:r>
              <a:rPr lang="en-US" sz="3200" dirty="0"/>
              <a:t>How to view presentation notes</a:t>
            </a:r>
          </a:p>
        </p:txBody>
      </p:sp>
      <p:sp>
        <p:nvSpPr>
          <p:cNvPr id="3" name="Content Placeholder 2"/>
          <p:cNvSpPr>
            <a:spLocks noGrp="1"/>
          </p:cNvSpPr>
          <p:nvPr>
            <p:ph idx="1"/>
          </p:nvPr>
        </p:nvSpPr>
        <p:spPr>
          <a:xfrm>
            <a:off x="2438400" y="2664178"/>
            <a:ext cx="6248400" cy="3461986"/>
          </a:xfrm>
        </p:spPr>
        <p:txBody>
          <a:bodyPr/>
          <a:lstStyle/>
          <a:p>
            <a:pPr marL="0" indent="0">
              <a:buNone/>
            </a:pPr>
            <a:endParaRPr lang="en-US" sz="2400" dirty="0"/>
          </a:p>
        </p:txBody>
      </p:sp>
      <p:pic>
        <p:nvPicPr>
          <p:cNvPr id="4" name="Picture 3"/>
          <p:cNvPicPr>
            <a:picLocks noChangeAspect="1"/>
          </p:cNvPicPr>
          <p:nvPr/>
        </p:nvPicPr>
        <p:blipFill>
          <a:blip r:embed="rId2"/>
          <a:stretch>
            <a:fillRect/>
          </a:stretch>
        </p:blipFill>
        <p:spPr>
          <a:xfrm>
            <a:off x="457199" y="1137355"/>
            <a:ext cx="8397863" cy="5071533"/>
          </a:xfrm>
          <a:prstGeom prst="rect">
            <a:avLst/>
          </a:prstGeom>
        </p:spPr>
      </p:pic>
      <p:pic>
        <p:nvPicPr>
          <p:cNvPr id="5" name="Picture 4"/>
          <p:cNvPicPr>
            <a:picLocks noChangeAspect="1"/>
          </p:cNvPicPr>
          <p:nvPr/>
        </p:nvPicPr>
        <p:blipFill>
          <a:blip r:embed="rId3"/>
          <a:stretch>
            <a:fillRect/>
          </a:stretch>
        </p:blipFill>
        <p:spPr>
          <a:xfrm>
            <a:off x="3334125" y="2664178"/>
            <a:ext cx="4982258" cy="3157361"/>
          </a:xfrm>
          <a:prstGeom prst="rect">
            <a:avLst/>
          </a:prstGeom>
        </p:spPr>
      </p:pic>
      <p:sp>
        <p:nvSpPr>
          <p:cNvPr id="6" name="TextBox 5"/>
          <p:cNvSpPr txBox="1"/>
          <p:nvPr/>
        </p:nvSpPr>
        <p:spPr>
          <a:xfrm>
            <a:off x="6299200" y="2088444"/>
            <a:ext cx="2555862" cy="1754326"/>
          </a:xfrm>
          <a:prstGeom prst="rect">
            <a:avLst/>
          </a:prstGeom>
          <a:solidFill>
            <a:srgbClr val="C00000"/>
          </a:solidFill>
        </p:spPr>
        <p:txBody>
          <a:bodyPr wrap="square" rtlCol="0">
            <a:spAutoFit/>
          </a:bodyPr>
          <a:lstStyle/>
          <a:p>
            <a:r>
              <a:rPr lang="en-US" dirty="0">
                <a:solidFill>
                  <a:schemeClr val="bg1"/>
                </a:solidFill>
              </a:rPr>
              <a:t>Click on the message icon to populate the notes. You can scroll or adjust the comment box size to display information. </a:t>
            </a:r>
          </a:p>
        </p:txBody>
      </p:sp>
      <p:cxnSp>
        <p:nvCxnSpPr>
          <p:cNvPr id="8" name="Straight Arrow Connector 7"/>
          <p:cNvCxnSpPr/>
          <p:nvPr/>
        </p:nvCxnSpPr>
        <p:spPr>
          <a:xfrm flipH="1">
            <a:off x="5192889" y="2427111"/>
            <a:ext cx="1106312" cy="4064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372578" y="3842770"/>
            <a:ext cx="1204553" cy="9510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p:cNvCxnSpPr>
          <p:nvPr/>
        </p:nvCxnSpPr>
        <p:spPr>
          <a:xfrm flipH="1">
            <a:off x="6372579" y="3842770"/>
            <a:ext cx="1204552" cy="16011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3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592471"/>
          </a:xfrm>
        </p:spPr>
        <p:txBody>
          <a:bodyPr/>
          <a:lstStyle/>
          <a:p>
            <a:r>
              <a:rPr lang="en-US" sz="3600" dirty="0"/>
              <a:t>Step 6 – PIN C&amp;As by Attorney</a:t>
            </a:r>
          </a:p>
        </p:txBody>
      </p:sp>
      <p:sp>
        <p:nvSpPr>
          <p:cNvPr id="3" name="Content Placeholder 2"/>
          <p:cNvSpPr>
            <a:spLocks noGrp="1"/>
          </p:cNvSpPr>
          <p:nvPr>
            <p:ph idx="1"/>
          </p:nvPr>
        </p:nvSpPr>
        <p:spPr>
          <a:xfrm>
            <a:off x="457200" y="1066610"/>
            <a:ext cx="8229600" cy="4525963"/>
          </a:xfrm>
        </p:spPr>
        <p:txBody>
          <a:bodyPr/>
          <a:lstStyle/>
          <a:p>
            <a:pPr marL="0" indent="0">
              <a:buNone/>
            </a:pPr>
            <a:r>
              <a:rPr lang="en-US" sz="2800" dirty="0"/>
              <a:t>The Attorney can follow the same steps as the Official to get to the C&amp;As module.  </a:t>
            </a:r>
          </a:p>
          <a:p>
            <a:pPr marL="0" indent="0">
              <a:buNone/>
            </a:pPr>
            <a:r>
              <a:rPr lang="en-US" sz="2800" dirty="0"/>
              <a:t>The C&amp;A selections are static for the Attorney.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The Attorney can certify to complete the CA process or return the C&amp;As to the Official for modifications.</a:t>
            </a:r>
            <a:endParaRPr lang="en-US" dirty="0"/>
          </a:p>
        </p:txBody>
      </p:sp>
      <p:pic>
        <p:nvPicPr>
          <p:cNvPr id="4" name="Picture 3"/>
          <p:cNvPicPr>
            <a:picLocks noChangeAspect="1"/>
          </p:cNvPicPr>
          <p:nvPr/>
        </p:nvPicPr>
        <p:blipFill>
          <a:blip r:embed="rId3"/>
          <a:stretch>
            <a:fillRect/>
          </a:stretch>
        </p:blipFill>
        <p:spPr>
          <a:xfrm>
            <a:off x="668230" y="2774312"/>
            <a:ext cx="7805210" cy="1692018"/>
          </a:xfrm>
          <a:prstGeom prst="rect">
            <a:avLst/>
          </a:prstGeom>
          <a:ln w="19050">
            <a:solidFill>
              <a:schemeClr val="tx1"/>
            </a:solidFill>
          </a:ln>
        </p:spPr>
      </p:pic>
      <p:sp>
        <p:nvSpPr>
          <p:cNvPr id="5" name="Rectangle 4"/>
          <p:cNvSpPr/>
          <p:nvPr/>
        </p:nvSpPr>
        <p:spPr>
          <a:xfrm>
            <a:off x="457200" y="3826621"/>
            <a:ext cx="2188464" cy="79414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709366" y="3818858"/>
            <a:ext cx="2188464" cy="79414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p:cNvPr>
          <p:cNvPicPr>
            <a:picLocks noChangeAspect="1"/>
          </p:cNvPicPr>
          <p:nvPr/>
        </p:nvPicPr>
        <p:blipFill rotWithShape="1">
          <a:blip r:embed="rId4"/>
          <a:srcRect l="1199" t="2991" r="862" b="2787"/>
          <a:stretch/>
        </p:blipFill>
        <p:spPr>
          <a:xfrm>
            <a:off x="2856694" y="4082287"/>
            <a:ext cx="3619501" cy="1076961"/>
          </a:xfrm>
          <a:prstGeom prst="rect">
            <a:avLst/>
          </a:prstGeom>
          <a:ln w="19050">
            <a:solidFill>
              <a:schemeClr val="tx1"/>
            </a:solidFill>
          </a:ln>
        </p:spPr>
      </p:pic>
    </p:spTree>
    <p:extLst>
      <p:ext uri="{BB962C8B-B14F-4D97-AF65-F5344CB8AC3E}">
        <p14:creationId xmlns:p14="http://schemas.microsoft.com/office/powerpoint/2010/main" val="201965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458644"/>
          </a:xfrm>
        </p:spPr>
        <p:txBody>
          <a:bodyPr/>
          <a:lstStyle/>
          <a:p>
            <a:r>
              <a:rPr lang="en-US" dirty="0"/>
              <a:t>Return C&amp;As to Official</a:t>
            </a:r>
          </a:p>
        </p:txBody>
      </p:sp>
      <p:pic>
        <p:nvPicPr>
          <p:cNvPr id="5" name="Picture 4"/>
          <p:cNvPicPr>
            <a:picLocks noChangeAspect="1"/>
          </p:cNvPicPr>
          <p:nvPr/>
        </p:nvPicPr>
        <p:blipFill>
          <a:blip r:embed="rId3"/>
          <a:stretch>
            <a:fillRect/>
          </a:stretch>
        </p:blipFill>
        <p:spPr>
          <a:xfrm>
            <a:off x="457200" y="1989867"/>
            <a:ext cx="8436429" cy="1765704"/>
          </a:xfrm>
          <a:prstGeom prst="rect">
            <a:avLst/>
          </a:prstGeom>
          <a:ln w="19050">
            <a:solidFill>
              <a:schemeClr val="tx1"/>
            </a:solidFill>
          </a:ln>
        </p:spPr>
      </p:pic>
      <p:sp>
        <p:nvSpPr>
          <p:cNvPr id="7" name="TextBox 6"/>
          <p:cNvSpPr txBox="1"/>
          <p:nvPr/>
        </p:nvSpPr>
        <p:spPr>
          <a:xfrm>
            <a:off x="457200" y="1065014"/>
            <a:ext cx="7460944" cy="707886"/>
          </a:xfrm>
          <a:prstGeom prst="rect">
            <a:avLst/>
          </a:prstGeom>
          <a:noFill/>
        </p:spPr>
        <p:txBody>
          <a:bodyPr wrap="square" rtlCol="0">
            <a:spAutoFit/>
          </a:bodyPr>
          <a:lstStyle/>
          <a:p>
            <a:r>
              <a:rPr lang="en-US" sz="2000" dirty="0"/>
              <a:t>The Attorney will be prompted to enter comments and return to the Official. A confirmation prompt will populate to confirm action.</a:t>
            </a:r>
          </a:p>
        </p:txBody>
      </p:sp>
      <p:pic>
        <p:nvPicPr>
          <p:cNvPr id="6" name="Picture 5"/>
          <p:cNvPicPr>
            <a:picLocks noChangeAspect="1"/>
          </p:cNvPicPr>
          <p:nvPr/>
        </p:nvPicPr>
        <p:blipFill>
          <a:blip r:embed="rId4"/>
          <a:stretch>
            <a:fillRect/>
          </a:stretch>
        </p:blipFill>
        <p:spPr>
          <a:xfrm>
            <a:off x="3804989" y="1772900"/>
            <a:ext cx="4371560" cy="1357208"/>
          </a:xfrm>
          <a:prstGeom prst="rect">
            <a:avLst/>
          </a:prstGeom>
          <a:ln w="15875">
            <a:solidFill>
              <a:schemeClr val="tx1"/>
            </a:solidFill>
          </a:ln>
        </p:spPr>
      </p:pic>
      <p:pic>
        <p:nvPicPr>
          <p:cNvPr id="8" name="Picture 7"/>
          <p:cNvPicPr>
            <a:picLocks noChangeAspect="1"/>
          </p:cNvPicPr>
          <p:nvPr/>
        </p:nvPicPr>
        <p:blipFill>
          <a:blip r:embed="rId5"/>
          <a:stretch>
            <a:fillRect/>
          </a:stretch>
        </p:blipFill>
        <p:spPr>
          <a:xfrm>
            <a:off x="1799398" y="4578711"/>
            <a:ext cx="6557749" cy="1937836"/>
          </a:xfrm>
          <a:prstGeom prst="rect">
            <a:avLst/>
          </a:prstGeom>
        </p:spPr>
      </p:pic>
      <p:sp>
        <p:nvSpPr>
          <p:cNvPr id="10" name="TextBox 9"/>
          <p:cNvSpPr txBox="1"/>
          <p:nvPr/>
        </p:nvSpPr>
        <p:spPr>
          <a:xfrm>
            <a:off x="609600" y="3870825"/>
            <a:ext cx="7460944" cy="707886"/>
          </a:xfrm>
          <a:prstGeom prst="rect">
            <a:avLst/>
          </a:prstGeom>
          <a:noFill/>
        </p:spPr>
        <p:txBody>
          <a:bodyPr wrap="square" rtlCol="0">
            <a:spAutoFit/>
          </a:bodyPr>
          <a:lstStyle/>
          <a:p>
            <a:r>
              <a:rPr lang="en-US" sz="2000" dirty="0"/>
              <a:t>Sample email sent to Official with Comments. Same Comment will populate on the C&amp;As form.</a:t>
            </a:r>
          </a:p>
        </p:txBody>
      </p:sp>
    </p:spTree>
    <p:extLst>
      <p:ext uri="{BB962C8B-B14F-4D97-AF65-F5344CB8AC3E}">
        <p14:creationId xmlns:p14="http://schemas.microsoft.com/office/powerpoint/2010/main" val="349067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35075"/>
          </a:xfrm>
        </p:spPr>
        <p:txBody>
          <a:bodyPr/>
          <a:lstStyle/>
          <a:p>
            <a:r>
              <a:rPr lang="en-US" dirty="0"/>
              <a:t>Return to Official Feature</a:t>
            </a:r>
          </a:p>
        </p:txBody>
      </p:sp>
      <p:sp>
        <p:nvSpPr>
          <p:cNvPr id="3" name="Content Placeholder 2"/>
          <p:cNvSpPr>
            <a:spLocks noGrp="1"/>
          </p:cNvSpPr>
          <p:nvPr>
            <p:ph idx="1"/>
          </p:nvPr>
        </p:nvSpPr>
        <p:spPr>
          <a:xfrm>
            <a:off x="396240" y="1392072"/>
            <a:ext cx="8229600" cy="4297211"/>
          </a:xfrm>
        </p:spPr>
        <p:txBody>
          <a:bodyPr/>
          <a:lstStyle/>
          <a:p>
            <a:pPr marL="0" indent="0">
              <a:buNone/>
            </a:pPr>
            <a:r>
              <a:rPr lang="en-US" sz="2800" dirty="0"/>
              <a:t>The comments from the Attorney will appear in the email notification and on the form.</a:t>
            </a:r>
          </a:p>
        </p:txBody>
      </p:sp>
      <p:pic>
        <p:nvPicPr>
          <p:cNvPr id="4" name="Picture 3"/>
          <p:cNvPicPr>
            <a:picLocks noChangeAspect="1"/>
          </p:cNvPicPr>
          <p:nvPr/>
        </p:nvPicPr>
        <p:blipFill>
          <a:blip r:embed="rId3"/>
          <a:stretch>
            <a:fillRect/>
          </a:stretch>
        </p:blipFill>
        <p:spPr>
          <a:xfrm>
            <a:off x="558800" y="2730297"/>
            <a:ext cx="8382000" cy="2766505"/>
          </a:xfrm>
          <a:prstGeom prst="rect">
            <a:avLst/>
          </a:prstGeom>
          <a:ln w="15875">
            <a:solidFill>
              <a:schemeClr val="tx1"/>
            </a:solidFill>
          </a:ln>
        </p:spPr>
      </p:pic>
      <p:sp>
        <p:nvSpPr>
          <p:cNvPr id="7" name="Rectangle 6"/>
          <p:cNvSpPr/>
          <p:nvPr/>
        </p:nvSpPr>
        <p:spPr>
          <a:xfrm>
            <a:off x="345440" y="4490720"/>
            <a:ext cx="4165600" cy="8026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434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91198"/>
          </a:xfrm>
        </p:spPr>
        <p:txBody>
          <a:bodyPr/>
          <a:lstStyle/>
          <a:p>
            <a:r>
              <a:rPr lang="en-US" sz="3600" dirty="0"/>
              <a:t>A  Complete Certification</a:t>
            </a:r>
          </a:p>
        </p:txBody>
      </p:sp>
      <p:sp>
        <p:nvSpPr>
          <p:cNvPr id="3" name="Content Placeholder 2"/>
          <p:cNvSpPr>
            <a:spLocks noGrp="1"/>
          </p:cNvSpPr>
          <p:nvPr>
            <p:ph idx="1"/>
          </p:nvPr>
        </p:nvSpPr>
        <p:spPr>
          <a:xfrm>
            <a:off x="1013770" y="1193798"/>
            <a:ext cx="7183120" cy="3322320"/>
          </a:xfrm>
        </p:spPr>
        <p:txBody>
          <a:bodyPr/>
          <a:lstStyle/>
          <a:p>
            <a:pPr marL="0" indent="0">
              <a:buNone/>
            </a:pPr>
            <a:r>
              <a:rPr lang="en-US" sz="2800" dirty="0"/>
              <a:t>A complete certification will display a date in the Original and latest Certification Date field. </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dirty="0"/>
              <a:t>History shows who certified, the date, and status. If recertified, you can select and view the different versions of what was certified.</a:t>
            </a:r>
          </a:p>
        </p:txBody>
      </p:sp>
      <p:pic>
        <p:nvPicPr>
          <p:cNvPr id="4" name="Picture 3"/>
          <p:cNvPicPr>
            <a:picLocks noChangeAspect="1"/>
          </p:cNvPicPr>
          <p:nvPr/>
        </p:nvPicPr>
        <p:blipFill>
          <a:blip r:embed="rId3"/>
          <a:stretch>
            <a:fillRect/>
          </a:stretch>
        </p:blipFill>
        <p:spPr>
          <a:xfrm>
            <a:off x="980440" y="2156002"/>
            <a:ext cx="7249780" cy="2426153"/>
          </a:xfrm>
          <a:prstGeom prst="rect">
            <a:avLst/>
          </a:prstGeom>
          <a:ln>
            <a:solidFill>
              <a:schemeClr val="tx1"/>
            </a:solidFill>
          </a:ln>
        </p:spPr>
      </p:pic>
      <p:sp>
        <p:nvSpPr>
          <p:cNvPr id="6" name="Rectangle 5"/>
          <p:cNvSpPr/>
          <p:nvPr/>
        </p:nvSpPr>
        <p:spPr>
          <a:xfrm>
            <a:off x="890016" y="3881914"/>
            <a:ext cx="7340204" cy="70024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717652" y="2872469"/>
            <a:ext cx="2798064" cy="118668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748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589598"/>
          </a:xfrm>
        </p:spPr>
        <p:txBody>
          <a:bodyPr/>
          <a:lstStyle/>
          <a:p>
            <a:r>
              <a:rPr lang="en-US" dirty="0"/>
              <a:t>A  Complete Certification</a:t>
            </a:r>
          </a:p>
        </p:txBody>
      </p:sp>
      <p:sp>
        <p:nvSpPr>
          <p:cNvPr id="3" name="Content Placeholder 2"/>
          <p:cNvSpPr>
            <a:spLocks noGrp="1"/>
          </p:cNvSpPr>
          <p:nvPr>
            <p:ph idx="1"/>
          </p:nvPr>
        </p:nvSpPr>
        <p:spPr>
          <a:xfrm>
            <a:off x="457200" y="1203960"/>
            <a:ext cx="8229600" cy="4525963"/>
          </a:xfrm>
        </p:spPr>
        <p:txBody>
          <a:bodyPr/>
          <a:lstStyle/>
          <a:p>
            <a:pPr marL="0" indent="0">
              <a:buNone/>
            </a:pPr>
            <a:r>
              <a:rPr lang="en-US" dirty="0"/>
              <a:t>Certified categories have a green circle and check mark.  Those not certified are red with a negative sign.</a:t>
            </a:r>
          </a:p>
          <a:p>
            <a:endParaRPr lang="en-US" dirty="0"/>
          </a:p>
        </p:txBody>
      </p:sp>
      <p:pic>
        <p:nvPicPr>
          <p:cNvPr id="4" name="Picture 3"/>
          <p:cNvPicPr>
            <a:picLocks noChangeAspect="1"/>
          </p:cNvPicPr>
          <p:nvPr/>
        </p:nvPicPr>
        <p:blipFill>
          <a:blip r:embed="rId3"/>
          <a:stretch>
            <a:fillRect/>
          </a:stretch>
        </p:blipFill>
        <p:spPr>
          <a:xfrm>
            <a:off x="638193" y="2976880"/>
            <a:ext cx="7867613" cy="2550160"/>
          </a:xfrm>
          <a:prstGeom prst="rect">
            <a:avLst/>
          </a:prstGeom>
          <a:ln w="19050">
            <a:solidFill>
              <a:schemeClr val="tx1"/>
            </a:solidFill>
          </a:ln>
        </p:spPr>
      </p:pic>
      <p:sp>
        <p:nvSpPr>
          <p:cNvPr id="5" name="Rectangle 4"/>
          <p:cNvSpPr/>
          <p:nvPr/>
        </p:nvSpPr>
        <p:spPr>
          <a:xfrm>
            <a:off x="7701280" y="2639219"/>
            <a:ext cx="1185890" cy="322548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4481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1695" y="723332"/>
            <a:ext cx="7553017" cy="5049671"/>
          </a:xfrm>
        </p:spPr>
        <p:txBody>
          <a:bodyPr/>
          <a:lstStyle/>
          <a:p>
            <a:r>
              <a:rPr lang="en-US" sz="3200" dirty="0">
                <a:solidFill>
                  <a:schemeClr val="tx1"/>
                </a:solidFill>
              </a:rPr>
              <a:t>Q:  What if I need to make changes to the selections or add a new/updated document to the C&amp;As for the current fiscal year?</a:t>
            </a:r>
          </a:p>
          <a:p>
            <a:endParaRPr lang="en-US" sz="3200" dirty="0">
              <a:solidFill>
                <a:schemeClr val="tx1"/>
              </a:solidFill>
            </a:endParaRPr>
          </a:p>
          <a:p>
            <a:r>
              <a:rPr lang="en-US" sz="3200" dirty="0">
                <a:solidFill>
                  <a:schemeClr val="tx1"/>
                </a:solidFill>
              </a:rPr>
              <a:t>A:  You must recertify your Certifications.  The original will still be available for reference under the history log.</a:t>
            </a:r>
          </a:p>
          <a:p>
            <a:endParaRPr lang="en-US" sz="3200" dirty="0">
              <a:solidFill>
                <a:schemeClr val="tx1"/>
              </a:solidFill>
            </a:endParaRPr>
          </a:p>
          <a:p>
            <a:r>
              <a:rPr lang="en-US" sz="3200" dirty="0">
                <a:solidFill>
                  <a:schemeClr val="tx1"/>
                </a:solidFill>
              </a:rPr>
              <a:t> </a:t>
            </a:r>
          </a:p>
        </p:txBody>
      </p:sp>
      <p:sp>
        <p:nvSpPr>
          <p:cNvPr id="4" name="Slide Number Placeholder 3"/>
          <p:cNvSpPr>
            <a:spLocks noGrp="1"/>
          </p:cNvSpPr>
          <p:nvPr>
            <p:ph type="sldNum" sz="quarter" idx="12"/>
          </p:nvPr>
        </p:nvSpPr>
        <p:spPr/>
        <p:txBody>
          <a:bodyPr/>
          <a:lstStyle/>
          <a:p>
            <a:pPr>
              <a:defRPr/>
            </a:pPr>
            <a:fld id="{F00A00CB-2C12-43BD-8097-0EF59CD27AF0}" type="slidenum">
              <a:rPr lang="en-US" smtClean="0">
                <a:latin typeface="Gill Sans MT" pitchFamily="34" charset="0"/>
              </a:rPr>
              <a:pPr>
                <a:defRPr/>
              </a:pPr>
              <a:t>25</a:t>
            </a:fld>
            <a:endParaRPr lang="en-US" dirty="0">
              <a:latin typeface="Gill Sans MT" pitchFamily="34" charset="0"/>
            </a:endParaRPr>
          </a:p>
        </p:txBody>
      </p:sp>
    </p:spTree>
    <p:extLst>
      <p:ext uri="{BB962C8B-B14F-4D97-AF65-F5344CB8AC3E}">
        <p14:creationId xmlns:p14="http://schemas.microsoft.com/office/powerpoint/2010/main" val="1615182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629563"/>
          </a:xfrm>
        </p:spPr>
        <p:txBody>
          <a:bodyPr/>
          <a:lstStyle/>
          <a:p>
            <a:r>
              <a:rPr lang="en-US" dirty="0"/>
              <a:t>Recertification Process</a:t>
            </a:r>
          </a:p>
        </p:txBody>
      </p:sp>
      <p:sp>
        <p:nvSpPr>
          <p:cNvPr id="3" name="Content Placeholder 2"/>
          <p:cNvSpPr>
            <a:spLocks noGrp="1"/>
          </p:cNvSpPr>
          <p:nvPr>
            <p:ph idx="1"/>
          </p:nvPr>
        </p:nvSpPr>
        <p:spPr>
          <a:xfrm>
            <a:off x="457200" y="1275080"/>
            <a:ext cx="8229600" cy="4525963"/>
          </a:xfrm>
        </p:spPr>
        <p:txBody>
          <a:bodyPr/>
          <a:lstStyle/>
          <a:p>
            <a:pPr marL="0" indent="0">
              <a:buNone/>
            </a:pPr>
            <a:r>
              <a:rPr lang="en-US" sz="2800" dirty="0"/>
              <a:t>The Official may begin the recertification process at any time in the </a:t>
            </a:r>
            <a:r>
              <a:rPr lang="en-US" sz="2800" u="sng" dirty="0"/>
              <a:t>current</a:t>
            </a:r>
            <a:r>
              <a:rPr lang="en-US" sz="2800" dirty="0"/>
              <a:t> fiscal year.  </a:t>
            </a:r>
          </a:p>
          <a:p>
            <a:pPr marL="0" indent="0">
              <a:buNone/>
            </a:pPr>
            <a:r>
              <a:rPr lang="en-US" sz="2800" dirty="0"/>
              <a:t>You cannot recertify or correct past fiscal years.</a:t>
            </a:r>
          </a:p>
        </p:txBody>
      </p:sp>
      <p:pic>
        <p:nvPicPr>
          <p:cNvPr id="4" name="Picture 3"/>
          <p:cNvPicPr>
            <a:picLocks noChangeAspect="1"/>
          </p:cNvPicPr>
          <p:nvPr/>
        </p:nvPicPr>
        <p:blipFill>
          <a:blip r:embed="rId3"/>
          <a:stretch>
            <a:fillRect/>
          </a:stretch>
        </p:blipFill>
        <p:spPr>
          <a:xfrm>
            <a:off x="649316" y="3039336"/>
            <a:ext cx="8300720" cy="785515"/>
          </a:xfrm>
          <a:prstGeom prst="rect">
            <a:avLst/>
          </a:prstGeom>
          <a:ln w="15875">
            <a:solidFill>
              <a:schemeClr val="tx1"/>
            </a:solidFill>
          </a:ln>
        </p:spPr>
      </p:pic>
      <p:pic>
        <p:nvPicPr>
          <p:cNvPr id="6" name="Picture 5"/>
          <p:cNvPicPr>
            <a:picLocks noChangeAspect="1"/>
          </p:cNvPicPr>
          <p:nvPr/>
        </p:nvPicPr>
        <p:blipFill>
          <a:blip r:embed="rId4"/>
          <a:stretch>
            <a:fillRect/>
          </a:stretch>
        </p:blipFill>
        <p:spPr>
          <a:xfrm>
            <a:off x="2682240" y="3554115"/>
            <a:ext cx="4607877" cy="1073836"/>
          </a:xfrm>
          <a:prstGeom prst="rect">
            <a:avLst/>
          </a:prstGeom>
          <a:ln w="15875">
            <a:solidFill>
              <a:schemeClr val="tx1"/>
            </a:solidFill>
          </a:ln>
        </p:spPr>
      </p:pic>
    </p:spTree>
    <p:extLst>
      <p:ext uri="{BB962C8B-B14F-4D97-AF65-F5344CB8AC3E}">
        <p14:creationId xmlns:p14="http://schemas.microsoft.com/office/powerpoint/2010/main" val="562600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430741"/>
          </a:xfrm>
        </p:spPr>
        <p:txBody>
          <a:bodyPr/>
          <a:lstStyle/>
          <a:p>
            <a:r>
              <a:rPr lang="en-US" sz="3600" dirty="0"/>
              <a:t>Recertification Process</a:t>
            </a:r>
          </a:p>
        </p:txBody>
      </p:sp>
      <p:sp>
        <p:nvSpPr>
          <p:cNvPr id="3" name="Content Placeholder 2"/>
          <p:cNvSpPr>
            <a:spLocks noGrp="1"/>
          </p:cNvSpPr>
          <p:nvPr>
            <p:ph idx="1"/>
          </p:nvPr>
        </p:nvSpPr>
        <p:spPr>
          <a:xfrm>
            <a:off x="550333" y="867303"/>
            <a:ext cx="8229600" cy="4759327"/>
          </a:xfrm>
        </p:spPr>
        <p:txBody>
          <a:bodyPr/>
          <a:lstStyle/>
          <a:p>
            <a:pPr marL="0" indent="0">
              <a:buNone/>
            </a:pPr>
            <a:r>
              <a:rPr lang="en-US" sz="2400" dirty="0"/>
              <a:t>Uses the same workflow.  The user will see the last certification date populated.  Select the ‘Recertify’ Button at the bottom of the page.  Once recertified a new history will populate in the last certification date.</a:t>
            </a:r>
          </a:p>
        </p:txBody>
      </p:sp>
      <p:pic>
        <p:nvPicPr>
          <p:cNvPr id="4" name="Picture 3"/>
          <p:cNvPicPr>
            <a:picLocks noChangeAspect="1"/>
          </p:cNvPicPr>
          <p:nvPr/>
        </p:nvPicPr>
        <p:blipFill>
          <a:blip r:embed="rId3"/>
          <a:stretch>
            <a:fillRect/>
          </a:stretch>
        </p:blipFill>
        <p:spPr>
          <a:xfrm>
            <a:off x="1092283" y="2373052"/>
            <a:ext cx="6747849" cy="3571608"/>
          </a:xfrm>
          <a:prstGeom prst="rect">
            <a:avLst/>
          </a:prstGeom>
          <a:ln w="22225">
            <a:solidFill>
              <a:schemeClr val="tx1"/>
            </a:solidFill>
          </a:ln>
        </p:spPr>
      </p:pic>
      <p:sp>
        <p:nvSpPr>
          <p:cNvPr id="6" name="Rectangle 5"/>
          <p:cNvSpPr/>
          <p:nvPr/>
        </p:nvSpPr>
        <p:spPr>
          <a:xfrm>
            <a:off x="6829214" y="5453649"/>
            <a:ext cx="1185890" cy="63970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4"/>
          <a:stretch>
            <a:fillRect/>
          </a:stretch>
        </p:blipFill>
        <p:spPr>
          <a:xfrm>
            <a:off x="1922038" y="2969731"/>
            <a:ext cx="6857895" cy="1228830"/>
          </a:xfrm>
          <a:prstGeom prst="rect">
            <a:avLst/>
          </a:prstGeom>
          <a:ln w="25400">
            <a:solidFill>
              <a:schemeClr val="tx1"/>
            </a:solidFill>
          </a:ln>
        </p:spPr>
      </p:pic>
      <p:sp>
        <p:nvSpPr>
          <p:cNvPr id="8" name="Rectangle 7"/>
          <p:cNvSpPr/>
          <p:nvPr/>
        </p:nvSpPr>
        <p:spPr>
          <a:xfrm>
            <a:off x="5795724" y="3031068"/>
            <a:ext cx="2219380" cy="73395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783081" y="3792216"/>
            <a:ext cx="4448386" cy="63970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396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532267"/>
          </a:xfrm>
        </p:spPr>
        <p:txBody>
          <a:bodyPr/>
          <a:lstStyle/>
          <a:p>
            <a:r>
              <a:rPr lang="en-US" dirty="0"/>
              <a:t>History Log Example</a:t>
            </a:r>
          </a:p>
        </p:txBody>
      </p:sp>
      <p:sp>
        <p:nvSpPr>
          <p:cNvPr id="3" name="Content Placeholder 2"/>
          <p:cNvSpPr>
            <a:spLocks noGrp="1"/>
          </p:cNvSpPr>
          <p:nvPr>
            <p:ph idx="1"/>
          </p:nvPr>
        </p:nvSpPr>
        <p:spPr/>
        <p:txBody>
          <a:bodyPr/>
          <a:lstStyle/>
          <a:p>
            <a:r>
              <a:rPr lang="en-US" dirty="0"/>
              <a:t>jkllk</a:t>
            </a:r>
          </a:p>
        </p:txBody>
      </p:sp>
      <p:pic>
        <p:nvPicPr>
          <p:cNvPr id="4" name="Picture 3"/>
          <p:cNvPicPr>
            <a:picLocks noChangeAspect="1"/>
          </p:cNvPicPr>
          <p:nvPr/>
        </p:nvPicPr>
        <p:blipFill>
          <a:blip r:embed="rId3"/>
          <a:stretch>
            <a:fillRect/>
          </a:stretch>
        </p:blipFill>
        <p:spPr>
          <a:xfrm>
            <a:off x="564737" y="1045029"/>
            <a:ext cx="8198263" cy="5000167"/>
          </a:xfrm>
          <a:prstGeom prst="rect">
            <a:avLst/>
          </a:prstGeom>
        </p:spPr>
      </p:pic>
    </p:spTree>
    <p:extLst>
      <p:ext uri="{BB962C8B-B14F-4D97-AF65-F5344CB8AC3E}">
        <p14:creationId xmlns:p14="http://schemas.microsoft.com/office/powerpoint/2010/main" val="242298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a:t>
            </a:r>
          </a:p>
        </p:txBody>
      </p:sp>
      <p:sp>
        <p:nvSpPr>
          <p:cNvPr id="4" name="Content Placeholder 3"/>
          <p:cNvSpPr>
            <a:spLocks noGrp="1"/>
          </p:cNvSpPr>
          <p:nvPr>
            <p:ph idx="1"/>
          </p:nvPr>
        </p:nvSpPr>
        <p:spPr>
          <a:xfrm>
            <a:off x="647700" y="1417638"/>
            <a:ext cx="8229600" cy="1926063"/>
          </a:xfrm>
        </p:spPr>
        <p:txBody>
          <a:bodyPr/>
          <a:lstStyle/>
          <a:p>
            <a:pPr marL="0" indent="0">
              <a:buNone/>
            </a:pPr>
            <a:r>
              <a:rPr lang="en-US" dirty="0"/>
              <a:t>You may use the link(s) on the FTA public page to view a prerecorded demonstration of the workflow described in this presentation. </a:t>
            </a:r>
          </a:p>
          <a:p>
            <a:endParaRPr lang="en-US" dirty="0"/>
          </a:p>
          <a:p>
            <a:endParaRPr lang="en-US" dirty="0"/>
          </a:p>
        </p:txBody>
      </p:sp>
    </p:spTree>
    <p:extLst>
      <p:ext uri="{BB962C8B-B14F-4D97-AF65-F5344CB8AC3E}">
        <p14:creationId xmlns:p14="http://schemas.microsoft.com/office/powerpoint/2010/main" val="258623893"/>
      </p:ext>
    </p:extLst>
  </p:cSld>
  <p:clrMapOvr>
    <a:masterClrMapping/>
  </p:clrMapOvr>
  <mc:AlternateContent xmlns:mc="http://schemas.openxmlformats.org/markup-compatibility/2006" xmlns:p14="http://schemas.microsoft.com/office/powerpoint/2010/main">
    <mc:Choice Requires="p14">
      <p:transition spd="slow" p14:dur="2000" advTm="15616"/>
    </mc:Choice>
    <mc:Fallback xmlns="">
      <p:transition spd="slow" advTm="156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Unicode MS"/>
                <a:cs typeface="Arial" panose="020B0604020202020204" pitchFamily="34" charset="0"/>
              </a:rPr>
              <a:t>What’s Covered?  </a:t>
            </a:r>
          </a:p>
        </p:txBody>
      </p:sp>
      <p:sp>
        <p:nvSpPr>
          <p:cNvPr id="3" name="Content Placeholder 2"/>
          <p:cNvSpPr>
            <a:spLocks noGrp="1"/>
          </p:cNvSpPr>
          <p:nvPr>
            <p:ph idx="1"/>
          </p:nvPr>
        </p:nvSpPr>
        <p:spPr>
          <a:xfrm>
            <a:off x="1594340" y="1559169"/>
            <a:ext cx="5732583" cy="4091004"/>
          </a:xfrm>
        </p:spPr>
        <p:txBody>
          <a:bodyPr/>
          <a:lstStyle/>
          <a:p>
            <a:pPr marL="971550" lvl="1" indent="-514350">
              <a:buFont typeface="+mj-lt"/>
              <a:buAutoNum type="arabicPeriod"/>
            </a:pPr>
            <a:r>
              <a:rPr lang="en-US" sz="3600" dirty="0"/>
              <a:t>General Overview</a:t>
            </a:r>
          </a:p>
          <a:p>
            <a:pPr marL="971550" lvl="1" indent="-514350">
              <a:buFont typeface="+mj-lt"/>
              <a:buAutoNum type="arabicPeriod"/>
            </a:pPr>
            <a:r>
              <a:rPr lang="en-US" sz="3600" dirty="0"/>
              <a:t>How To steps in TrAMS</a:t>
            </a:r>
          </a:p>
          <a:p>
            <a:pPr lvl="1"/>
            <a:endParaRPr lang="en-US" dirty="0"/>
          </a:p>
          <a:p>
            <a:pPr lvl="1"/>
            <a:r>
              <a:rPr lang="en-US" sz="2400" dirty="0"/>
              <a:t>The first several slides can be used to understand how to view current and past C&amp;As</a:t>
            </a:r>
          </a:p>
          <a:p>
            <a:pPr lvl="1"/>
            <a:r>
              <a:rPr lang="en-US" sz="2400" dirty="0"/>
              <a:t>It is recommended to print this presentation in the notes format</a:t>
            </a:r>
          </a:p>
        </p:txBody>
      </p:sp>
    </p:spTree>
    <p:custDataLst>
      <p:tags r:id="rId1"/>
    </p:custDataLst>
    <p:extLst>
      <p:ext uri="{BB962C8B-B14F-4D97-AF65-F5344CB8AC3E}">
        <p14:creationId xmlns:p14="http://schemas.microsoft.com/office/powerpoint/2010/main" val="1512703840"/>
      </p:ext>
    </p:extLst>
  </p:cSld>
  <p:clrMapOvr>
    <a:masterClrMapping/>
  </p:clrMapOvr>
  <mc:AlternateContent xmlns:mc="http://schemas.openxmlformats.org/markup-compatibility/2006" xmlns:p14="http://schemas.microsoft.com/office/powerpoint/2010/main">
    <mc:Choice Requires="p14">
      <p:transition p14:dur="0" advTm="25704"/>
    </mc:Choice>
    <mc:Fallback xmlns="">
      <p:transition advTm="2570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843332"/>
            <a:ext cx="8229600" cy="981075"/>
          </a:xfrm>
        </p:spPr>
        <p:txBody>
          <a:bodyPr/>
          <a:lstStyle/>
          <a:p>
            <a:r>
              <a:rPr lang="en-US" dirty="0"/>
              <a:t>Overview </a:t>
            </a:r>
          </a:p>
        </p:txBody>
      </p:sp>
      <p:sp>
        <p:nvSpPr>
          <p:cNvPr id="3" name="Slide Number Placeholder 2"/>
          <p:cNvSpPr>
            <a:spLocks noGrp="1"/>
          </p:cNvSpPr>
          <p:nvPr>
            <p:ph type="sldNum" sz="quarter" idx="12"/>
          </p:nvPr>
        </p:nvSpPr>
        <p:spPr/>
        <p:txBody>
          <a:bodyPr/>
          <a:lstStyle/>
          <a:p>
            <a:fld id="{F00A00CB-2C12-43BD-8097-0EF59CD27AF0}" type="slidenum">
              <a:rPr lang="en-US" smtClean="0"/>
              <a:pPr/>
              <a:t>4</a:t>
            </a:fld>
            <a:endParaRPr lang="en-US" dirty="0"/>
          </a:p>
        </p:txBody>
      </p:sp>
    </p:spTree>
    <p:extLst>
      <p:ext uri="{BB962C8B-B14F-4D97-AF65-F5344CB8AC3E}">
        <p14:creationId xmlns:p14="http://schemas.microsoft.com/office/powerpoint/2010/main" val="172788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711518"/>
          </a:xfrm>
        </p:spPr>
        <p:txBody>
          <a:bodyPr/>
          <a:lstStyle/>
          <a:p>
            <a:r>
              <a:rPr lang="en-US" sz="3600" dirty="0"/>
              <a:t>C&amp;A  Submission Requirements</a:t>
            </a:r>
          </a:p>
        </p:txBody>
      </p:sp>
      <p:sp>
        <p:nvSpPr>
          <p:cNvPr id="3" name="Content Placeholder 2"/>
          <p:cNvSpPr>
            <a:spLocks noGrp="1"/>
          </p:cNvSpPr>
          <p:nvPr>
            <p:ph idx="1"/>
          </p:nvPr>
        </p:nvSpPr>
        <p:spPr>
          <a:xfrm>
            <a:off x="1076960" y="1623060"/>
            <a:ext cx="7609840" cy="2093155"/>
          </a:xfrm>
        </p:spPr>
        <p:txBody>
          <a:bodyPr/>
          <a:lstStyle/>
          <a:p>
            <a:pPr marL="514350" indent="-514350">
              <a:buFont typeface="+mj-lt"/>
              <a:buAutoNum type="arabicPeriod"/>
            </a:pPr>
            <a:r>
              <a:rPr lang="en-US" sz="2800" dirty="0"/>
              <a:t>Certified C&amp;As are a prerequisite to award</a:t>
            </a:r>
          </a:p>
          <a:p>
            <a:pPr marL="514350" indent="-514350">
              <a:buFont typeface="+mj-lt"/>
              <a:buAutoNum type="arabicPeriod"/>
            </a:pPr>
            <a:r>
              <a:rPr lang="en-US" sz="2800" dirty="0"/>
              <a:t>The certified date must be populated in TrAMS</a:t>
            </a:r>
          </a:p>
          <a:p>
            <a:pPr marL="514350" indent="-514350">
              <a:buFont typeface="+mj-lt"/>
              <a:buAutoNum type="arabicPeriod"/>
            </a:pPr>
            <a:r>
              <a:rPr lang="en-US" sz="2800" dirty="0"/>
              <a:t>Category (Group) #1 must be selected</a:t>
            </a:r>
          </a:p>
          <a:p>
            <a:pPr marL="0" indent="0">
              <a:buNone/>
            </a:pPr>
            <a:endParaRPr lang="en-US" sz="2800" dirty="0"/>
          </a:p>
          <a:p>
            <a:endParaRPr lang="en-US" sz="2800" dirty="0"/>
          </a:p>
        </p:txBody>
      </p:sp>
      <p:pic>
        <p:nvPicPr>
          <p:cNvPr id="8" name="Picture 7" descr="The Telecare Blog: Tick Box Telecare - &lt;strong&gt;its&lt;/strong&gt; coming to you..."/>
          <p:cNvPicPr>
            <a:picLocks noChangeAspect="1"/>
          </p:cNvPicPr>
          <p:nvPr/>
        </p:nvPicPr>
        <p:blipFill>
          <a:blip r:embed="rId3"/>
          <a:stretch>
            <a:fillRect/>
          </a:stretch>
        </p:blipFill>
        <p:spPr>
          <a:xfrm>
            <a:off x="2675262" y="3481754"/>
            <a:ext cx="3984920" cy="2651919"/>
          </a:xfrm>
          <a:prstGeom prst="rect">
            <a:avLst/>
          </a:prstGeom>
        </p:spPr>
      </p:pic>
    </p:spTree>
    <p:extLst>
      <p:ext uri="{BB962C8B-B14F-4D97-AF65-F5344CB8AC3E}">
        <p14:creationId xmlns:p14="http://schemas.microsoft.com/office/powerpoint/2010/main" val="3737492900"/>
      </p:ext>
    </p:extLst>
  </p:cSld>
  <p:clrMapOvr>
    <a:masterClrMapping/>
  </p:clrMapOvr>
  <mc:AlternateContent xmlns:mc="http://schemas.openxmlformats.org/markup-compatibility/2006" xmlns:p14="http://schemas.microsoft.com/office/powerpoint/2010/main">
    <mc:Choice Requires="p14">
      <p:transition spd="slow" p14:dur="2000" advTm="64415"/>
    </mc:Choice>
    <mc:Fallback xmlns="">
      <p:transition spd="slow" advTm="644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802958"/>
          </a:xfrm>
        </p:spPr>
        <p:txBody>
          <a:bodyPr/>
          <a:lstStyle/>
          <a:p>
            <a:r>
              <a:rPr lang="en-US" sz="3600" dirty="0"/>
              <a:t>User Roles to Complete C&amp;As</a:t>
            </a:r>
          </a:p>
        </p:txBody>
      </p:sp>
      <p:sp>
        <p:nvSpPr>
          <p:cNvPr id="3" name="Content Placeholder 2"/>
          <p:cNvSpPr>
            <a:spLocks noGrp="1"/>
          </p:cNvSpPr>
          <p:nvPr>
            <p:ph idx="1"/>
          </p:nvPr>
        </p:nvSpPr>
        <p:spPr>
          <a:xfrm>
            <a:off x="1005840" y="1239521"/>
            <a:ext cx="7792720" cy="4328159"/>
          </a:xfrm>
        </p:spPr>
        <p:txBody>
          <a:bodyPr/>
          <a:lstStyle/>
          <a:p>
            <a:pPr marL="0" indent="0">
              <a:spcBef>
                <a:spcPts val="1800"/>
              </a:spcBef>
              <a:buNone/>
            </a:pPr>
            <a:r>
              <a:rPr lang="en-US" sz="2800" u="sng" dirty="0"/>
              <a:t>TrAMS User Roles</a:t>
            </a:r>
          </a:p>
          <a:p>
            <a:pPr marL="914400" lvl="1" indent="-457200">
              <a:buFont typeface="+mj-lt"/>
              <a:buAutoNum type="arabicParenR"/>
            </a:pPr>
            <a:r>
              <a:rPr lang="en-US" dirty="0"/>
              <a:t>Official User Role</a:t>
            </a:r>
          </a:p>
          <a:p>
            <a:pPr marL="914400" lvl="1" indent="-457200">
              <a:buFont typeface="+mj-lt"/>
              <a:buAutoNum type="arabicParenR"/>
            </a:pPr>
            <a:r>
              <a:rPr lang="en-US" dirty="0"/>
              <a:t>Attorney User Role</a:t>
            </a:r>
          </a:p>
          <a:p>
            <a:pPr marL="57150" indent="0">
              <a:buNone/>
            </a:pPr>
            <a:endParaRPr lang="en-US" sz="2800" dirty="0"/>
          </a:p>
          <a:p>
            <a:pPr marL="57150" indent="0">
              <a:buNone/>
            </a:pPr>
            <a:r>
              <a:rPr lang="en-US" sz="2800" dirty="0"/>
              <a:t>All recipient user roles have access to view the current and past C&amp;As.  They will only display if the organization electronically submitted their C&amp;As.  </a:t>
            </a:r>
          </a:p>
        </p:txBody>
      </p:sp>
      <p:pic>
        <p:nvPicPr>
          <p:cNvPr id="5" name="Picture 4" descr="Blog enseignant des maths » « Evaluer par compétences ..."/>
          <p:cNvPicPr>
            <a:picLocks noChangeAspect="1"/>
          </p:cNvPicPr>
          <p:nvPr/>
        </p:nvPicPr>
        <p:blipFill>
          <a:blip r:embed="rId4"/>
          <a:stretch>
            <a:fillRect/>
          </a:stretch>
        </p:blipFill>
        <p:spPr>
          <a:xfrm>
            <a:off x="6758909" y="967716"/>
            <a:ext cx="2149525" cy="2149525"/>
          </a:xfrm>
          <a:prstGeom prst="rect">
            <a:avLst/>
          </a:prstGeom>
        </p:spPr>
      </p:pic>
    </p:spTree>
    <p:custDataLst>
      <p:tags r:id="rId1"/>
    </p:custDataLst>
    <p:extLst>
      <p:ext uri="{BB962C8B-B14F-4D97-AF65-F5344CB8AC3E}">
        <p14:creationId xmlns:p14="http://schemas.microsoft.com/office/powerpoint/2010/main" val="616535778"/>
      </p:ext>
    </p:extLst>
  </p:cSld>
  <p:clrMapOvr>
    <a:masterClrMapping/>
  </p:clrMapOvr>
  <mc:AlternateContent xmlns:mc="http://schemas.openxmlformats.org/markup-compatibility/2006" xmlns:p14="http://schemas.microsoft.com/office/powerpoint/2010/main">
    <mc:Choice Requires="p14">
      <p:transition spd="slow" p14:dur="2000" advTm="50975"/>
    </mc:Choice>
    <mc:Fallback xmlns="">
      <p:transition spd="slow" advTm="509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528002"/>
            <a:ext cx="7599680" cy="929958"/>
          </a:xfrm>
        </p:spPr>
        <p:txBody>
          <a:bodyPr/>
          <a:lstStyle/>
          <a:p>
            <a:r>
              <a:rPr lang="en-US" sz="3600" dirty="0"/>
              <a:t>Certify on Behalf of the Official </a:t>
            </a:r>
            <a:br>
              <a:rPr lang="en-US" sz="3600" dirty="0"/>
            </a:br>
            <a:r>
              <a:rPr lang="en-US" sz="3600" dirty="0"/>
              <a:t>and  Attorney</a:t>
            </a:r>
          </a:p>
        </p:txBody>
      </p:sp>
      <p:sp>
        <p:nvSpPr>
          <p:cNvPr id="3" name="Content Placeholder 2"/>
          <p:cNvSpPr>
            <a:spLocks noGrp="1"/>
          </p:cNvSpPr>
          <p:nvPr>
            <p:ph idx="1"/>
          </p:nvPr>
        </p:nvSpPr>
        <p:spPr>
          <a:xfrm>
            <a:off x="599440" y="2110154"/>
            <a:ext cx="8229600" cy="2473569"/>
          </a:xfrm>
        </p:spPr>
        <p:txBody>
          <a:bodyPr/>
          <a:lstStyle/>
          <a:p>
            <a:pPr marL="0" indent="0">
              <a:buNone/>
            </a:pPr>
            <a:r>
              <a:rPr lang="en-US" dirty="0"/>
              <a:t>If you are pinning the C&amp;As on “Behalf of Both,” have your hard copy of the C&amp;As ready to upload. It must be signed and dated and have the same category selections. </a:t>
            </a:r>
          </a:p>
          <a:p>
            <a:pPr marL="0" indent="0">
              <a:buNone/>
            </a:pPr>
            <a:r>
              <a:rPr lang="en-US" dirty="0"/>
              <a:t> </a:t>
            </a:r>
          </a:p>
        </p:txBody>
      </p:sp>
    </p:spTree>
    <p:extLst>
      <p:ext uri="{BB962C8B-B14F-4D97-AF65-F5344CB8AC3E}">
        <p14:creationId xmlns:p14="http://schemas.microsoft.com/office/powerpoint/2010/main" val="1310206403"/>
      </p:ext>
    </p:extLst>
  </p:cSld>
  <p:clrMapOvr>
    <a:masterClrMapping/>
  </p:clrMapOvr>
  <mc:AlternateContent xmlns:mc="http://schemas.openxmlformats.org/markup-compatibility/2006" xmlns:p14="http://schemas.microsoft.com/office/powerpoint/2010/main">
    <mc:Choice Requires="p14">
      <p:transition spd="slow" p14:dur="2000" advTm="43946"/>
    </mc:Choice>
    <mc:Fallback xmlns="">
      <p:transition spd="slow" advTm="4394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640398"/>
          </a:xfrm>
        </p:spPr>
        <p:txBody>
          <a:bodyPr/>
          <a:lstStyle/>
          <a:p>
            <a:r>
              <a:rPr lang="en-US" sz="3600" dirty="0"/>
              <a:t> C&amp;A  Workflow</a:t>
            </a:r>
          </a:p>
        </p:txBody>
      </p:sp>
      <p:sp>
        <p:nvSpPr>
          <p:cNvPr id="3" name="Content Placeholder 2"/>
          <p:cNvSpPr>
            <a:spLocks noGrp="1"/>
          </p:cNvSpPr>
          <p:nvPr>
            <p:ph idx="1"/>
          </p:nvPr>
        </p:nvSpPr>
        <p:spPr>
          <a:xfrm>
            <a:off x="885825" y="1076961"/>
            <a:ext cx="7714615" cy="4418964"/>
          </a:xfrm>
        </p:spPr>
        <p:txBody>
          <a:bodyPr/>
          <a:lstStyle/>
          <a:p>
            <a:pPr marL="514350" indent="-514350">
              <a:buFont typeface="+mj-lt"/>
              <a:buAutoNum type="arabicParenR"/>
            </a:pPr>
            <a:r>
              <a:rPr lang="en-US" sz="2400" dirty="0"/>
              <a:t>The Official, Attorney and Submitter user role groups  receive email notification when the C&amp;As are published</a:t>
            </a:r>
          </a:p>
          <a:p>
            <a:pPr marL="514350" indent="-514350">
              <a:buFont typeface="+mj-lt"/>
              <a:buAutoNum type="arabicParenR"/>
            </a:pPr>
            <a:r>
              <a:rPr lang="en-US" sz="2400" dirty="0"/>
              <a:t>The Official must initiate the process</a:t>
            </a:r>
          </a:p>
          <a:p>
            <a:pPr marL="514350" indent="-514350">
              <a:buFont typeface="+mj-lt"/>
              <a:buAutoNum type="arabicParenR"/>
            </a:pPr>
            <a:r>
              <a:rPr lang="en-US" sz="2400" dirty="0"/>
              <a:t>The Attorney is then notified to act, to certify or return</a:t>
            </a:r>
          </a:p>
          <a:p>
            <a:pPr marL="514350" indent="-514350">
              <a:buFont typeface="+mj-lt"/>
              <a:buAutoNum type="arabicParenR"/>
            </a:pPr>
            <a:r>
              <a:rPr lang="en-US" sz="2400" dirty="0"/>
              <a:t>The Submitter and Official are notified when certified.  </a:t>
            </a:r>
          </a:p>
        </p:txBody>
      </p:sp>
      <p:sp>
        <p:nvSpPr>
          <p:cNvPr id="5" name="Arrow: Pentagon 4"/>
          <p:cNvSpPr/>
          <p:nvPr/>
        </p:nvSpPr>
        <p:spPr>
          <a:xfrm>
            <a:off x="404698" y="3946115"/>
            <a:ext cx="1759528" cy="1259181"/>
          </a:xfrm>
          <a:prstGeom prst="homePlate">
            <a:avLst/>
          </a:prstGeo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TrAMS Notifications</a:t>
            </a:r>
          </a:p>
        </p:txBody>
      </p:sp>
      <p:sp>
        <p:nvSpPr>
          <p:cNvPr id="7" name="Oval 6"/>
          <p:cNvSpPr/>
          <p:nvPr/>
        </p:nvSpPr>
        <p:spPr>
          <a:xfrm>
            <a:off x="2279940" y="3820479"/>
            <a:ext cx="1579418" cy="15720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Official Certifies</a:t>
            </a:r>
          </a:p>
        </p:txBody>
      </p:sp>
      <p:sp>
        <p:nvSpPr>
          <p:cNvPr id="8" name="Arrow: Pentagon 7"/>
          <p:cNvSpPr/>
          <p:nvPr/>
        </p:nvSpPr>
        <p:spPr>
          <a:xfrm>
            <a:off x="4018325" y="4007030"/>
            <a:ext cx="1754650" cy="1198266"/>
          </a:xfrm>
          <a:prstGeom prst="homePlat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TrAMS Notifies Attorney</a:t>
            </a:r>
          </a:p>
        </p:txBody>
      </p:sp>
      <p:sp>
        <p:nvSpPr>
          <p:cNvPr id="12" name="Oval 11"/>
          <p:cNvSpPr/>
          <p:nvPr/>
        </p:nvSpPr>
        <p:spPr>
          <a:xfrm>
            <a:off x="5867039" y="3820479"/>
            <a:ext cx="1579418" cy="157200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Attorney Certifies or Returns</a:t>
            </a:r>
          </a:p>
        </p:txBody>
      </p:sp>
      <p:sp>
        <p:nvSpPr>
          <p:cNvPr id="14" name="Flowchart: Process 13"/>
          <p:cNvSpPr/>
          <p:nvPr/>
        </p:nvSpPr>
        <p:spPr>
          <a:xfrm>
            <a:off x="7660769" y="3885713"/>
            <a:ext cx="1288473" cy="1441537"/>
          </a:xfrm>
          <a:prstGeom prst="flowChartProcess">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Certs Complete</a:t>
            </a:r>
          </a:p>
        </p:txBody>
      </p:sp>
    </p:spTree>
    <p:extLst>
      <p:ext uri="{BB962C8B-B14F-4D97-AF65-F5344CB8AC3E}">
        <p14:creationId xmlns:p14="http://schemas.microsoft.com/office/powerpoint/2010/main" val="3533208244"/>
      </p:ext>
    </p:extLst>
  </p:cSld>
  <p:clrMapOvr>
    <a:masterClrMapping/>
  </p:clrMapOvr>
  <mc:AlternateContent xmlns:mc="http://schemas.openxmlformats.org/markup-compatibility/2006" xmlns:p14="http://schemas.microsoft.com/office/powerpoint/2010/main">
    <mc:Choice Requires="p14">
      <p:transition spd="slow" p14:dur="2000" advTm="47278"/>
    </mc:Choice>
    <mc:Fallback xmlns="">
      <p:transition spd="slow" advTm="4727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3"/>
            <a:ext cx="8229600" cy="701358"/>
          </a:xfrm>
        </p:spPr>
        <p:txBody>
          <a:bodyPr/>
          <a:lstStyle/>
          <a:p>
            <a:r>
              <a:rPr lang="en-US" dirty="0"/>
              <a:t>Incomplete Certifications</a:t>
            </a:r>
          </a:p>
        </p:txBody>
      </p:sp>
      <p:sp>
        <p:nvSpPr>
          <p:cNvPr id="3" name="Content Placeholder 2"/>
          <p:cNvSpPr>
            <a:spLocks noGrp="1"/>
          </p:cNvSpPr>
          <p:nvPr>
            <p:ph idx="1"/>
          </p:nvPr>
        </p:nvSpPr>
        <p:spPr>
          <a:xfrm>
            <a:off x="924560" y="1239724"/>
            <a:ext cx="7538720" cy="4299855"/>
          </a:xfrm>
        </p:spPr>
        <p:txBody>
          <a:bodyPr/>
          <a:lstStyle/>
          <a:p>
            <a:pPr marL="0" indent="0">
              <a:buNone/>
            </a:pPr>
            <a:r>
              <a:rPr lang="en-US" dirty="0"/>
              <a:t>Users will be prompted during application development about the status of the C&amp;As</a:t>
            </a:r>
          </a:p>
        </p:txBody>
      </p:sp>
      <p:pic>
        <p:nvPicPr>
          <p:cNvPr id="4" name="Picture 3"/>
          <p:cNvPicPr>
            <a:picLocks noChangeAspect="1"/>
          </p:cNvPicPr>
          <p:nvPr/>
        </p:nvPicPr>
        <p:blipFill>
          <a:blip r:embed="rId3"/>
          <a:stretch>
            <a:fillRect/>
          </a:stretch>
        </p:blipFill>
        <p:spPr>
          <a:xfrm>
            <a:off x="2964180" y="2367443"/>
            <a:ext cx="5163820" cy="1610147"/>
          </a:xfrm>
          <a:prstGeom prst="rect">
            <a:avLst/>
          </a:prstGeom>
          <a:ln w="15875">
            <a:solidFill>
              <a:schemeClr val="accent1"/>
            </a:solidFill>
          </a:ln>
        </p:spPr>
      </p:pic>
      <p:pic>
        <p:nvPicPr>
          <p:cNvPr id="5" name="Picture 4"/>
          <p:cNvPicPr>
            <a:picLocks noChangeAspect="1"/>
          </p:cNvPicPr>
          <p:nvPr/>
        </p:nvPicPr>
        <p:blipFill>
          <a:blip r:embed="rId4"/>
          <a:stretch>
            <a:fillRect/>
          </a:stretch>
        </p:blipFill>
        <p:spPr>
          <a:xfrm>
            <a:off x="680720" y="4119932"/>
            <a:ext cx="8006080" cy="1722068"/>
          </a:xfrm>
          <a:prstGeom prst="rect">
            <a:avLst/>
          </a:prstGeom>
          <a:ln w="15875">
            <a:solidFill>
              <a:schemeClr val="accent1"/>
            </a:solidFill>
          </a:ln>
        </p:spPr>
      </p:pic>
    </p:spTree>
    <p:extLst>
      <p:ext uri="{BB962C8B-B14F-4D97-AF65-F5344CB8AC3E}">
        <p14:creationId xmlns:p14="http://schemas.microsoft.com/office/powerpoint/2010/main" val="3170611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5.1|2.9|6.3|3.1"/>
</p:tagLst>
</file>

<file path=ppt/tags/tag2.xml><?xml version="1.0" encoding="utf-8"?>
<p:tagLst xmlns:a="http://schemas.openxmlformats.org/drawingml/2006/main" xmlns:r="http://schemas.openxmlformats.org/officeDocument/2006/relationships" xmlns:p="http://schemas.openxmlformats.org/presentationml/2006/main">
  <p:tag name="TIMING" val="|1.9|12.4|13.9"/>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B3FDC8CBCAAB41AEFBCAB616A9754A" ma:contentTypeVersion="4" ma:contentTypeDescription="Create a new document." ma:contentTypeScope="" ma:versionID="466f52b6993d9c331616540efa18815c">
  <xsd:schema xmlns:xsd="http://www.w3.org/2001/XMLSchema" xmlns:xs="http://www.w3.org/2001/XMLSchema" xmlns:p="http://schemas.microsoft.com/office/2006/metadata/properties" xmlns:ns2="b5df4b55-9d63-471a-a5d4-8d07331971d7" targetNamespace="http://schemas.microsoft.com/office/2006/metadata/properties" ma:root="true" ma:fieldsID="e4e8cb7638d2353c5c7190d0a8db4649" ns2:_="">
    <xsd:import namespace="b5df4b55-9d63-471a-a5d4-8d07331971d7"/>
    <xsd:element name="properties">
      <xsd:complexType>
        <xsd:sequence>
          <xsd:element name="documentManagement">
            <xsd:complexType>
              <xsd:all>
                <xsd:element ref="ns2:Template_x0020_Owner" minOccurs="0"/>
                <xsd:element ref="ns2:Template_x0020_Category" minOccurs="0"/>
                <xsd:element ref="ns2:Template_x0020_Description" minOccurs="0"/>
                <xsd:element ref="ns2:Off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4b55-9d63-471a-a5d4-8d07331971d7" elementFormDefault="qualified">
    <xsd:import namespace="http://schemas.microsoft.com/office/2006/documentManagement/types"/>
    <xsd:import namespace="http://schemas.microsoft.com/office/infopath/2007/PartnerControls"/>
    <xsd:element name="Template_x0020_Owner" ma:index="8" nillable="true" ma:displayName="Template Owner" ma:internalName="Template_x0020_Owner">
      <xsd:simpleType>
        <xsd:restriction base="dms:Text">
          <xsd:maxLength value="255"/>
        </xsd:restriction>
      </xsd:simpleType>
    </xsd:element>
    <xsd:element name="Template_x0020_Category" ma:index="9" nillable="true" ma:displayName="Template Category" ma:internalName="Template_x0020_Category">
      <xsd:simpleType>
        <xsd:restriction base="dms:Text">
          <xsd:maxLength value="255"/>
        </xsd:restriction>
      </xsd:simpleType>
    </xsd:element>
    <xsd:element name="Template_x0020_Description" ma:index="10" nillable="true" ma:displayName="Template Description" ma:internalName="Template_x0020_Description">
      <xsd:simpleType>
        <xsd:restriction base="dms:Note">
          <xsd:maxLength value="255"/>
        </xsd:restriction>
      </xsd:simpleType>
    </xsd:element>
    <xsd:element name="Office" ma:index="11" nillable="true" ma:displayName="Office" ma:format="Dropdown" ma:internalName="Office">
      <xsd:simpleType>
        <xsd:restriction base="dms:Choice">
          <xsd:enumeration value="Region 1"/>
          <xsd:enumeration value="Region 2"/>
          <xsd:enumeration value="Region 3"/>
          <xsd:enumeration value="Region 4"/>
          <xsd:enumeration value="Region 5"/>
          <xsd:enumeration value="Region 6"/>
          <xsd:enumeration value="Region 7"/>
          <xsd:enumeration value="Region 8"/>
          <xsd:enumeration value="Region 9"/>
          <xsd:enumeration value="Region 10"/>
          <xsd:enumeration value="TAD"/>
          <xsd:enumeration value="TAD-01"/>
          <xsd:enumeration value="TAD-20"/>
          <xsd:enumeration value="TAD-30"/>
          <xsd:enumeration value="TAD-40"/>
          <xsd:enumeration value="TBP"/>
          <xsd:enumeration value="TBP-1"/>
          <xsd:enumeration value="TBP-10"/>
          <xsd:enumeration value="TBP-20"/>
          <xsd:enumeration value="TBP-30"/>
          <xsd:enumeration value="TBP-40"/>
          <xsd:enumeration value="TBP-50"/>
          <xsd:enumeration value="TCA"/>
          <xsd:enumeration value="TCA-1"/>
          <xsd:enumeration value="TCC"/>
          <xsd:enumeration value="TCC-1"/>
          <xsd:enumeration value="TCC-2"/>
          <xsd:enumeration value="TCC-10"/>
          <xsd:enumeration value="TCC-20"/>
          <xsd:enumeration value="TCC-30"/>
          <xsd:enumeration value="TOA"/>
          <xsd:enumeration value="TOA-1"/>
          <xsd:enumeration value="TOA-2"/>
          <xsd:enumeration value="TOA-3"/>
          <xsd:enumeration value="TPE"/>
          <xsd:enumeration value="TPE-1"/>
          <xsd:enumeration value="TPE-2"/>
          <xsd:enumeration value="TPE-10"/>
          <xsd:enumeration value="TPE-20"/>
          <xsd:enumeration value="TPE-21"/>
          <xsd:enumeration value="TPE-22"/>
          <xsd:enumeration value="TPE-30"/>
          <xsd:enumeration value="TPM"/>
          <xsd:enumeration value="TPM-1/2/3"/>
          <xsd:enumeration value="TPM-10/11/12"/>
          <xsd:enumeration value="TPM-20/21/22"/>
          <xsd:enumeration value="TPM-30/31/32"/>
          <xsd:enumeration value="TRI"/>
          <xsd:enumeration value="TRI-1"/>
          <xsd:enumeration value="TRI-2"/>
          <xsd:enumeration value="TRI-10/11/12"/>
          <xsd:enumeration value="TRI-20"/>
          <xsd:enumeration value="TRI-30"/>
          <xsd:enumeration value="TSO"/>
          <xsd:enumeration value="TSO-1/2"/>
          <xsd:enumeration value="TSO-10"/>
          <xsd:enumeration value="TSO-20"/>
          <xsd:enumeration value="TSO-3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emplate_x0020_Owner xmlns="b5df4b55-9d63-471a-a5d4-8d07331971d7">FTA</Template_x0020_Owner>
    <Template_x0020_Description xmlns="b5df4b55-9d63-471a-a5d4-8d07331971d7">FTA PPT Template</Template_x0020_Description>
    <Template_x0020_Category xmlns="b5df4b55-9d63-471a-a5d4-8d07331971d7" xsi:nil="true"/>
    <Office xmlns="b5df4b55-9d63-471a-a5d4-8d07331971d7" xsi:nil="true"/>
  </documentManagement>
</p:properties>
</file>

<file path=customXml/itemProps1.xml><?xml version="1.0" encoding="utf-8"?>
<ds:datastoreItem xmlns:ds="http://schemas.openxmlformats.org/officeDocument/2006/customXml" ds:itemID="{87FA14E6-1604-4791-962F-71352CCD9D4A}">
  <ds:schemaRefs>
    <ds:schemaRef ds:uri="http://schemas.microsoft.com/sharepoint/v3/contenttype/forms"/>
  </ds:schemaRefs>
</ds:datastoreItem>
</file>

<file path=customXml/itemProps2.xml><?xml version="1.0" encoding="utf-8"?>
<ds:datastoreItem xmlns:ds="http://schemas.openxmlformats.org/officeDocument/2006/customXml" ds:itemID="{BD7E3FC4-0350-43DD-9C65-4B73D4524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f4b55-9d63-471a-a5d4-8d07331971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3A2ECE-B7C0-4881-84A7-B3E32ED133AD}">
  <ds:schemaRefs>
    <ds:schemaRef ds:uri="http://www.w3.org/XML/1998/namespace"/>
    <ds:schemaRef ds:uri="http://schemas.microsoft.com/office/2006/documentManagement/types"/>
    <ds:schemaRef ds:uri="http://purl.org/dc/dcmitype/"/>
    <ds:schemaRef ds:uri="http://schemas.microsoft.com/office/2006/metadata/properties"/>
    <ds:schemaRef ds:uri="b5df4b55-9d63-471a-a5d4-8d07331971d7"/>
    <ds:schemaRef ds:uri="http://purl.org/dc/elements/1.1/"/>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FTA3 (2)</Template>
  <TotalTime>44468</TotalTime>
  <Words>2840</Words>
  <Application>Microsoft Office PowerPoint</Application>
  <PresentationFormat>On-screen Show (4:3)</PresentationFormat>
  <Paragraphs>256</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 Unicode MS</vt:lpstr>
      <vt:lpstr>ＭＳ Ｐゴシック</vt:lpstr>
      <vt:lpstr>Arial</vt:lpstr>
      <vt:lpstr>Calibri</vt:lpstr>
      <vt:lpstr>Gill Sans MT</vt:lpstr>
      <vt:lpstr>Raavi</vt:lpstr>
      <vt:lpstr>Wingdings</vt:lpstr>
      <vt:lpstr>FTA3 (2)</vt:lpstr>
      <vt:lpstr>TrAMS Certifications and Assurances Module How to  View and Complete the C&amp;As   February 14, 2018   (Version 1.0) </vt:lpstr>
      <vt:lpstr>How to view presentation notes</vt:lpstr>
      <vt:lpstr>What’s Covered?  </vt:lpstr>
      <vt:lpstr>Overview </vt:lpstr>
      <vt:lpstr>C&amp;A  Submission Requirements</vt:lpstr>
      <vt:lpstr>User Roles to Complete C&amp;As</vt:lpstr>
      <vt:lpstr>Certify on Behalf of the Official  and  Attorney</vt:lpstr>
      <vt:lpstr> C&amp;A  Workflow</vt:lpstr>
      <vt:lpstr>Incomplete Certifications</vt:lpstr>
      <vt:lpstr>HOW-TO STEPS</vt:lpstr>
      <vt:lpstr>View the C&amp;As</vt:lpstr>
      <vt:lpstr>Step 1 – Find Recipient Profile</vt:lpstr>
      <vt:lpstr>Step 2 – Locate the C&amp;As Module</vt:lpstr>
      <vt:lpstr>Dates Explained</vt:lpstr>
      <vt:lpstr>Step 3 – Select Certifications</vt:lpstr>
      <vt:lpstr>Step 4 - Document Management</vt:lpstr>
      <vt:lpstr>Step 5 - PIN Cert by Official</vt:lpstr>
      <vt:lpstr>Certify on Behalf of Both</vt:lpstr>
      <vt:lpstr>Messages</vt:lpstr>
      <vt:lpstr>Step 6 – PIN C&amp;As by Attorney</vt:lpstr>
      <vt:lpstr>Return C&amp;As to Official</vt:lpstr>
      <vt:lpstr>Return to Official Feature</vt:lpstr>
      <vt:lpstr>A  Complete Certification</vt:lpstr>
      <vt:lpstr>A  Complete Certification</vt:lpstr>
      <vt:lpstr>PowerPoint Presentation</vt:lpstr>
      <vt:lpstr>Recertification Process</vt:lpstr>
      <vt:lpstr>Recertification Process</vt:lpstr>
      <vt:lpstr>History Log Example</vt:lpstr>
      <vt:lpstr>VIDEO Demo</vt:lpstr>
      <vt:lpstr>PowerPoint Presentation</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 PPT Template</dc:title>
  <dc:creator>test</dc:creator>
  <cp:lastModifiedBy>Malaster, Marci (FTA)</cp:lastModifiedBy>
  <cp:revision>371</cp:revision>
  <cp:lastPrinted>2018-01-29T14:30:17Z</cp:lastPrinted>
  <dcterms:created xsi:type="dcterms:W3CDTF">2012-04-18T16:44:28Z</dcterms:created>
  <dcterms:modified xsi:type="dcterms:W3CDTF">2018-02-15T21:04:07Z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0x01010092B3FDC8CBCAAB41AEFBCAB616A9754A</vt:lpwstr>
  </property>
</Properties>
</file>