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tif" ContentType="image/p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8"/>
  </p:notesMasterIdLst>
  <p:sldIdLst>
    <p:sldId id="320" r:id="rId6"/>
    <p:sldId id="278" r:id="rId7"/>
    <p:sldId id="271" r:id="rId8"/>
    <p:sldId id="272" r:id="rId9"/>
    <p:sldId id="323" r:id="rId10"/>
    <p:sldId id="273" r:id="rId11"/>
    <p:sldId id="276" r:id="rId12"/>
    <p:sldId id="274" r:id="rId13"/>
    <p:sldId id="267" r:id="rId14"/>
    <p:sldId id="321" r:id="rId15"/>
    <p:sldId id="322"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Lst>
  <p:sldSz cx="10058400" cy="7772400"/>
  <p:notesSz cx="7010400" cy="9296400"/>
  <p:defaultText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es, MaryAnn" initials="HM" lastIdx="1" clrIdx="0">
    <p:extLst>
      <p:ext uri="{19B8F6BF-5375-455C-9EA6-DF929625EA0E}">
        <p15:presenceInfo xmlns:p15="http://schemas.microsoft.com/office/powerpoint/2012/main" userId="S-1-5-21-4241590797-1299073551-2511459964-1316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002157"/>
    <a:srgbClr val="00008A"/>
    <a:srgbClr val="CC9900"/>
    <a:srgbClr val="022E0A"/>
    <a:srgbClr val="FFE1A2"/>
    <a:srgbClr val="39620C"/>
    <a:srgbClr val="EFD307"/>
    <a:srgbClr val="CC0000"/>
    <a:srgbClr val="F97C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86458" autoAdjust="0"/>
  </p:normalViewPr>
  <p:slideViewPr>
    <p:cSldViewPr>
      <p:cViewPr varScale="1">
        <p:scale>
          <a:sx n="68" d="100"/>
          <a:sy n="68" d="100"/>
        </p:scale>
        <p:origin x="336" y="7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8T10:46:39.181" idx="1">
    <p:pos x="10" y="10"/>
    <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9B62629A-44AE-45EE-B205-3068EF7CD4B0}" type="datetimeFigureOut">
              <a:rPr lang="en-US" smtClean="0"/>
              <a:t>10/28/2019</a:t>
            </a:fld>
            <a:endParaRPr lang="en-US" dirty="0"/>
          </a:p>
        </p:txBody>
      </p:sp>
      <p:sp>
        <p:nvSpPr>
          <p:cNvPr id="4" name="Slide Image Placeholder 3"/>
          <p:cNvSpPr>
            <a:spLocks noGrp="1" noRot="1" noChangeAspect="1"/>
          </p:cNvSpPr>
          <p:nvPr>
            <p:ph type="sldImg" idx="2"/>
          </p:nvPr>
        </p:nvSpPr>
        <p:spPr>
          <a:xfrm>
            <a:off x="1250950" y="698500"/>
            <a:ext cx="4508500" cy="3484563"/>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6" rIns="93174" bIns="46586" rtlCol="0" anchor="b"/>
          <a:lstStyle>
            <a:lvl1pPr algn="r">
              <a:defRPr sz="1200"/>
            </a:lvl1pPr>
          </a:lstStyle>
          <a:p>
            <a:fld id="{4C32EE9D-7EEA-49A0-A9A7-0B90C96F7A31}" type="slidenum">
              <a:rPr lang="en-US" smtClean="0"/>
              <a:t>‹#›</a:t>
            </a:fld>
            <a:endParaRPr lang="en-US" dirty="0"/>
          </a:p>
        </p:txBody>
      </p:sp>
    </p:spTree>
    <p:extLst>
      <p:ext uri="{BB962C8B-B14F-4D97-AF65-F5344CB8AC3E}">
        <p14:creationId xmlns:p14="http://schemas.microsoft.com/office/powerpoint/2010/main" val="512882147"/>
      </p:ext>
    </p:extLst>
  </p:cSld>
  <p:clrMap bg1="lt1" tx1="dk1" bg2="lt2" tx2="dk2" accent1="accent1" accent2="accent2" accent3="accent3" accent4="accent4" accent5="accent5" accent6="accent6" hlink="hlink" folHlink="folHlink"/>
  <p:notesStyle>
    <a:lvl1pPr marL="0" algn="l" defTabSz="820583" rtl="0" eaLnBrk="1" latinLnBrk="0" hangingPunct="1">
      <a:defRPr sz="1100" kern="1200">
        <a:solidFill>
          <a:schemeClr val="tx1"/>
        </a:solidFill>
        <a:latin typeface="+mn-lt"/>
        <a:ea typeface="+mn-ea"/>
        <a:cs typeface="+mn-cs"/>
      </a:defRPr>
    </a:lvl1pPr>
    <a:lvl2pPr marL="410291" algn="l" defTabSz="820583" rtl="0" eaLnBrk="1" latinLnBrk="0" hangingPunct="1">
      <a:defRPr sz="1100" kern="1200">
        <a:solidFill>
          <a:schemeClr val="tx1"/>
        </a:solidFill>
        <a:latin typeface="+mn-lt"/>
        <a:ea typeface="+mn-ea"/>
        <a:cs typeface="+mn-cs"/>
      </a:defRPr>
    </a:lvl2pPr>
    <a:lvl3pPr marL="820583" algn="l" defTabSz="820583" rtl="0" eaLnBrk="1" latinLnBrk="0" hangingPunct="1">
      <a:defRPr sz="1100" kern="1200">
        <a:solidFill>
          <a:schemeClr val="tx1"/>
        </a:solidFill>
        <a:latin typeface="+mn-lt"/>
        <a:ea typeface="+mn-ea"/>
        <a:cs typeface="+mn-cs"/>
      </a:defRPr>
    </a:lvl3pPr>
    <a:lvl4pPr marL="1230874" algn="l" defTabSz="820583" rtl="0" eaLnBrk="1" latinLnBrk="0" hangingPunct="1">
      <a:defRPr sz="1100" kern="1200">
        <a:solidFill>
          <a:schemeClr val="tx1"/>
        </a:solidFill>
        <a:latin typeface="+mn-lt"/>
        <a:ea typeface="+mn-ea"/>
        <a:cs typeface="+mn-cs"/>
      </a:defRPr>
    </a:lvl4pPr>
    <a:lvl5pPr marL="1641165" algn="l" defTabSz="820583" rtl="0" eaLnBrk="1" latinLnBrk="0" hangingPunct="1">
      <a:defRPr sz="1100" kern="1200">
        <a:solidFill>
          <a:schemeClr val="tx1"/>
        </a:solidFill>
        <a:latin typeface="+mn-lt"/>
        <a:ea typeface="+mn-ea"/>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6" y="4473575"/>
            <a:ext cx="5607050" cy="3660775"/>
          </a:xfrm>
          <a:prstGeom prst="rect">
            <a:avLst/>
          </a:prstGeom>
        </p:spPr>
        <p:txBody>
          <a:bodyPr lIns="91427" tIns="45713" rIns="91427" bIns="45713"/>
          <a:lstStyle/>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b="1"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74FDF521-A8C0-47CF-B688-3383CB252F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567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height, Iowa had 10 mobility coordinators.  </a:t>
            </a:r>
          </a:p>
        </p:txBody>
      </p:sp>
      <p:sp>
        <p:nvSpPr>
          <p:cNvPr id="4" name="Slide Number Placeholder 3"/>
          <p:cNvSpPr>
            <a:spLocks noGrp="1"/>
          </p:cNvSpPr>
          <p:nvPr>
            <p:ph type="sldNum" sz="quarter" idx="5"/>
          </p:nvPr>
        </p:nvSpPr>
        <p:spPr/>
        <p:txBody>
          <a:bodyPr/>
          <a:lstStyle/>
          <a:p>
            <a:fld id="{4C32EE9D-7EEA-49A0-A9A7-0B90C96F7A31}" type="slidenum">
              <a:rPr lang="en-US" smtClean="0"/>
              <a:t>36</a:t>
            </a:fld>
            <a:endParaRPr lang="en-US" dirty="0"/>
          </a:p>
        </p:txBody>
      </p:sp>
    </p:spTree>
    <p:extLst>
      <p:ext uri="{BB962C8B-B14F-4D97-AF65-F5344CB8AC3E}">
        <p14:creationId xmlns:p14="http://schemas.microsoft.com/office/powerpoint/2010/main" val="257512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know or have seen Jeremy Johnson-Miller at various conferences around the country presenting on mobility management. He is also a Transit Programs Administrator, managing5310, 5311, and 5339 contracts for about half of Iowa’s public transit agencies.</a:t>
            </a:r>
          </a:p>
        </p:txBody>
      </p:sp>
      <p:sp>
        <p:nvSpPr>
          <p:cNvPr id="4" name="Slide Number Placeholder 3"/>
          <p:cNvSpPr>
            <a:spLocks noGrp="1"/>
          </p:cNvSpPr>
          <p:nvPr>
            <p:ph type="sldNum" sz="quarter" idx="5"/>
          </p:nvPr>
        </p:nvSpPr>
        <p:spPr/>
        <p:txBody>
          <a:bodyPr/>
          <a:lstStyle/>
          <a:p>
            <a:fld id="{4C32EE9D-7EEA-49A0-A9A7-0B90C96F7A31}" type="slidenum">
              <a:rPr lang="en-US" smtClean="0"/>
              <a:t>37</a:t>
            </a:fld>
            <a:endParaRPr lang="en-US" dirty="0"/>
          </a:p>
        </p:txBody>
      </p:sp>
    </p:spTree>
    <p:extLst>
      <p:ext uri="{BB962C8B-B14F-4D97-AF65-F5344CB8AC3E}">
        <p14:creationId xmlns:p14="http://schemas.microsoft.com/office/powerpoint/2010/main" val="24637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shared earlier, at the height of the mobility management push, in 2014, Iowa had 10 mobility coordinators.  Now having 8 doesn’t sound like we’ve lost many, but in that eight is the loss of full-time dedicated mobility managers.  Many of the mobility managers today have other positions within the transit organizations and will answer questions and assist riders when called, but have many other responsibilities in their jobs.  </a:t>
            </a:r>
          </a:p>
          <a:p>
            <a:endParaRPr lang="en-US" dirty="0"/>
          </a:p>
        </p:txBody>
      </p:sp>
      <p:sp>
        <p:nvSpPr>
          <p:cNvPr id="4" name="Slide Number Placeholder 3"/>
          <p:cNvSpPr>
            <a:spLocks noGrp="1"/>
          </p:cNvSpPr>
          <p:nvPr>
            <p:ph type="sldNum" sz="quarter" idx="5"/>
          </p:nvPr>
        </p:nvSpPr>
        <p:spPr/>
        <p:txBody>
          <a:bodyPr/>
          <a:lstStyle/>
          <a:p>
            <a:fld id="{4C32EE9D-7EEA-49A0-A9A7-0B90C96F7A31}" type="slidenum">
              <a:rPr lang="en-US" smtClean="0"/>
              <a:t>38</a:t>
            </a:fld>
            <a:endParaRPr lang="en-US" dirty="0"/>
          </a:p>
        </p:txBody>
      </p:sp>
    </p:spTree>
    <p:extLst>
      <p:ext uri="{BB962C8B-B14F-4D97-AF65-F5344CB8AC3E}">
        <p14:creationId xmlns:p14="http://schemas.microsoft.com/office/powerpoint/2010/main" val="385416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2EE9D-7EEA-49A0-A9A7-0B90C96F7A31}" type="slidenum">
              <a:rPr lang="en-US" smtClean="0"/>
              <a:t>39</a:t>
            </a:fld>
            <a:endParaRPr lang="en-US" dirty="0"/>
          </a:p>
        </p:txBody>
      </p:sp>
    </p:spTree>
    <p:extLst>
      <p:ext uri="{BB962C8B-B14F-4D97-AF65-F5344CB8AC3E}">
        <p14:creationId xmlns:p14="http://schemas.microsoft.com/office/powerpoint/2010/main" val="258577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2EE9D-7EEA-49A0-A9A7-0B90C96F7A31}" type="slidenum">
              <a:rPr lang="en-US" smtClean="0"/>
              <a:t>40</a:t>
            </a:fld>
            <a:endParaRPr lang="en-US" dirty="0"/>
          </a:p>
        </p:txBody>
      </p:sp>
    </p:spTree>
    <p:extLst>
      <p:ext uri="{BB962C8B-B14F-4D97-AF65-F5344CB8AC3E}">
        <p14:creationId xmlns:p14="http://schemas.microsoft.com/office/powerpoint/2010/main" val="159130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r>
              <a:rPr lang="en-US" dirty="0"/>
              <a:t>The Get There Your Way webpage isn’t active yet, but it will address all types of transportation concerns.  From those needing to reinstate their licenses because of legal matters, to those losing a license due to age or health reasons, to those needing an ID preferring or unable to drive.  </a:t>
            </a:r>
          </a:p>
          <a:p>
            <a:pPr marL="0" marR="0" lvl="0" indent="0" algn="l" defTabSz="820583" rtl="0" eaLnBrk="1" fontAlgn="auto" latinLnBrk="0" hangingPunct="1">
              <a:lnSpc>
                <a:spcPct val="100000"/>
              </a:lnSpc>
              <a:spcBef>
                <a:spcPts val="0"/>
              </a:spcBef>
              <a:spcAft>
                <a:spcPts val="0"/>
              </a:spcAft>
              <a:buClrTx/>
              <a:buSzTx/>
              <a:buFontTx/>
              <a:buNone/>
              <a:tabLst/>
              <a:defRPr/>
            </a:pPr>
            <a:endParaRPr lang="en-US" dirty="0"/>
          </a:p>
          <a:p>
            <a:pPr marL="0" marR="0" lvl="0" indent="0" algn="l" defTabSz="820583" rtl="0" eaLnBrk="1" fontAlgn="auto" latinLnBrk="0" hangingPunct="1">
              <a:lnSpc>
                <a:spcPct val="100000"/>
              </a:lnSpc>
              <a:spcBef>
                <a:spcPts val="0"/>
              </a:spcBef>
              <a:spcAft>
                <a:spcPts val="0"/>
              </a:spcAft>
              <a:buClrTx/>
              <a:buSzTx/>
              <a:buFontTx/>
              <a:buNone/>
              <a:tabLst/>
              <a:defRPr/>
            </a:pPr>
            <a:r>
              <a:rPr lang="en-US" dirty="0"/>
              <a:t>The number of mobility managers around the state may grow in the next few years as preliminary talks are underway between the Iowa DOT, the Iowa Department of Corrections, and Iowa Workforce Development to add mobility managers to assist prisoners about to be released to figure out all of their transportation options once they are released thus lessening one barrier to re-integrating into the community.</a:t>
            </a:r>
          </a:p>
          <a:p>
            <a:endParaRPr lang="en-US" dirty="0"/>
          </a:p>
        </p:txBody>
      </p:sp>
      <p:sp>
        <p:nvSpPr>
          <p:cNvPr id="4" name="Slide Number Placeholder 3"/>
          <p:cNvSpPr>
            <a:spLocks noGrp="1"/>
          </p:cNvSpPr>
          <p:nvPr>
            <p:ph type="sldNum" sz="quarter" idx="5"/>
          </p:nvPr>
        </p:nvSpPr>
        <p:spPr/>
        <p:txBody>
          <a:bodyPr/>
          <a:lstStyle/>
          <a:p>
            <a:fld id="{4C32EE9D-7EEA-49A0-A9A7-0B90C96F7A31}" type="slidenum">
              <a:rPr lang="en-US" smtClean="0"/>
              <a:t>41</a:t>
            </a:fld>
            <a:endParaRPr lang="en-US" dirty="0"/>
          </a:p>
        </p:txBody>
      </p:sp>
    </p:spTree>
    <p:extLst>
      <p:ext uri="{BB962C8B-B14F-4D97-AF65-F5344CB8AC3E}">
        <p14:creationId xmlns:p14="http://schemas.microsoft.com/office/powerpoint/2010/main" val="2313084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2EE9D-7EEA-49A0-A9A7-0B90C96F7A31}" type="slidenum">
              <a:rPr lang="en-US" smtClean="0"/>
              <a:t>42</a:t>
            </a:fld>
            <a:endParaRPr lang="en-US" dirty="0"/>
          </a:p>
        </p:txBody>
      </p:sp>
    </p:spTree>
    <p:extLst>
      <p:ext uri="{BB962C8B-B14F-4D97-AF65-F5344CB8AC3E}">
        <p14:creationId xmlns:p14="http://schemas.microsoft.com/office/powerpoint/2010/main" val="3450816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2EE9D-7EEA-49A0-A9A7-0B90C96F7A31}" type="slidenum">
              <a:rPr lang="en-US" smtClean="0"/>
              <a:t>47</a:t>
            </a:fld>
            <a:endParaRPr lang="en-US" dirty="0"/>
          </a:p>
        </p:txBody>
      </p:sp>
    </p:spTree>
    <p:extLst>
      <p:ext uri="{BB962C8B-B14F-4D97-AF65-F5344CB8AC3E}">
        <p14:creationId xmlns:p14="http://schemas.microsoft.com/office/powerpoint/2010/main" val="2388277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dirty="0"/>
              <a:t>Meeting process &amp; communications</a:t>
            </a:r>
          </a:p>
          <a:p>
            <a:pPr lvl="3"/>
            <a:r>
              <a:rPr lang="en-US" dirty="0"/>
              <a:t>Increase in communications across partners outside  of scheduled meetings</a:t>
            </a:r>
          </a:p>
          <a:p>
            <a:pPr lvl="3"/>
            <a:r>
              <a:rPr lang="en-US" dirty="0"/>
              <a:t>Number of meetings, attendance at meetings</a:t>
            </a:r>
          </a:p>
          <a:p>
            <a:pPr lvl="3"/>
            <a:r>
              <a:rPr lang="en-US" dirty="0"/>
              <a:t>Achieve established meeting objectives</a:t>
            </a:r>
          </a:p>
          <a:p>
            <a:pPr lvl="3"/>
            <a:r>
              <a:rPr lang="en-US" dirty="0"/>
              <a:t>Participants come prepared and informed</a:t>
            </a:r>
          </a:p>
          <a:p>
            <a:pPr lvl="3"/>
            <a:r>
              <a:rPr lang="en-US" dirty="0"/>
              <a:t>Communications result in action items</a:t>
            </a:r>
          </a:p>
          <a:p>
            <a:pPr lvl="1">
              <a:buFont typeface="Arial" panose="020B0604020202020204" pitchFamily="34" charset="0"/>
              <a:buChar char="•"/>
            </a:pPr>
            <a:r>
              <a:rPr lang="en-US" dirty="0"/>
              <a:t>Meeting content</a:t>
            </a:r>
          </a:p>
          <a:p>
            <a:pPr lvl="3">
              <a:buFontTx/>
              <a:buChar char="-"/>
            </a:pPr>
            <a:r>
              <a:rPr lang="en-US" dirty="0"/>
              <a:t>Topics addressed align with current research &amp; practice regarding coordination</a:t>
            </a:r>
          </a:p>
          <a:p>
            <a:pPr lvl="3">
              <a:buFontTx/>
              <a:buChar char="-"/>
            </a:pPr>
            <a:r>
              <a:rPr lang="en-US" dirty="0"/>
              <a:t>Reflects topics raised by community and riders – aligned with rider needs</a:t>
            </a:r>
          </a:p>
          <a:p>
            <a:pPr lvl="1">
              <a:buFont typeface="Arial" panose="020B0604020202020204" pitchFamily="34" charset="0"/>
              <a:buChar char="•"/>
            </a:pPr>
            <a:r>
              <a:rPr lang="en-US" dirty="0"/>
              <a:t>Mutual respect</a:t>
            </a:r>
          </a:p>
          <a:p>
            <a:pPr lvl="2"/>
            <a:r>
              <a:rPr lang="en-US" dirty="0"/>
              <a:t>Participants like convening – happy partners – people walk away thinking…” this was a good use of my time”. </a:t>
            </a:r>
          </a:p>
          <a:p>
            <a:pPr lvl="1">
              <a:buFont typeface="Arial" panose="020B0604020202020204" pitchFamily="34" charset="0"/>
              <a:buChar char="•"/>
            </a:pPr>
            <a:r>
              <a:rPr lang="en-US" dirty="0"/>
              <a:t>High quality deliverables</a:t>
            </a:r>
          </a:p>
          <a:p>
            <a:pPr lvl="2"/>
            <a:r>
              <a:rPr lang="en-US" dirty="0"/>
              <a:t>Activities – products produced reflect RCC; External feedback is positive</a:t>
            </a:r>
          </a:p>
          <a:p>
            <a:pPr lvl="2"/>
            <a:r>
              <a:rPr lang="en-US" dirty="0"/>
              <a:t>RCC learns about application of products/materials</a:t>
            </a:r>
          </a:p>
          <a:p>
            <a:endParaRPr lang="en-US" dirty="0"/>
          </a:p>
        </p:txBody>
      </p:sp>
      <p:sp>
        <p:nvSpPr>
          <p:cNvPr id="4" name="Slide Number Placeholder 3"/>
          <p:cNvSpPr>
            <a:spLocks noGrp="1"/>
          </p:cNvSpPr>
          <p:nvPr>
            <p:ph type="sldNum" sz="quarter" idx="5"/>
          </p:nvPr>
        </p:nvSpPr>
        <p:spPr/>
        <p:txBody>
          <a:bodyPr/>
          <a:lstStyle/>
          <a:p>
            <a:fld id="{4C32EE9D-7EEA-49A0-A9A7-0B90C96F7A31}" type="slidenum">
              <a:rPr lang="en-US" smtClean="0"/>
              <a:t>48</a:t>
            </a:fld>
            <a:endParaRPr lang="en-US" dirty="0"/>
          </a:p>
        </p:txBody>
      </p:sp>
    </p:spTree>
    <p:extLst>
      <p:ext uri="{BB962C8B-B14F-4D97-AF65-F5344CB8AC3E}">
        <p14:creationId xmlns:p14="http://schemas.microsoft.com/office/powerpoint/2010/main" val="1023101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50</a:t>
            </a:fld>
            <a:endParaRPr lang="en-US" dirty="0"/>
          </a:p>
        </p:txBody>
      </p:sp>
    </p:spTree>
    <p:extLst>
      <p:ext uri="{BB962C8B-B14F-4D97-AF65-F5344CB8AC3E}">
        <p14:creationId xmlns:p14="http://schemas.microsoft.com/office/powerpoint/2010/main" val="112977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8743370"/>
            <a:ext cx="6919519" cy="461859"/>
          </a:xfrm>
        </p:spPr>
        <p:txBody>
          <a:bodyPr/>
          <a:lstStyle/>
          <a:p>
            <a:r>
              <a:rPr lang="en-US"/>
              <a:t>Authorized Use Only</a:t>
            </a:r>
          </a:p>
        </p:txBody>
      </p:sp>
      <p:sp>
        <p:nvSpPr>
          <p:cNvPr id="6" name="Slide Number Placeholder 5"/>
          <p:cNvSpPr>
            <a:spLocks noGrp="1"/>
          </p:cNvSpPr>
          <p:nvPr>
            <p:ph type="sldNum" sz="quarter" idx="12"/>
          </p:nvPr>
        </p:nvSpPr>
        <p:spPr/>
        <p:txBody>
          <a:bodyPr/>
          <a:lstStyle/>
          <a:p>
            <a:fld id="{F53FE5B7-D99D-45B0-B63F-CB934061E52A}" type="slidenum">
              <a:rPr lang="en-US" smtClean="0"/>
              <a:t>7</a:t>
            </a:fld>
            <a:endParaRPr lang="en-US" dirty="0"/>
          </a:p>
        </p:txBody>
      </p:sp>
    </p:spTree>
    <p:extLst>
      <p:ext uri="{BB962C8B-B14F-4D97-AF65-F5344CB8AC3E}">
        <p14:creationId xmlns:p14="http://schemas.microsoft.com/office/powerpoint/2010/main" val="272423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mn-lt"/>
                <a:ea typeface="+mn-ea"/>
                <a:cs typeface="+mn-cs"/>
              </a:rPr>
              <a:t>Health by Design </a:t>
            </a:r>
            <a:r>
              <a:rPr lang="en-US" sz="1100" b="0" i="0" kern="1200" dirty="0">
                <a:solidFill>
                  <a:schemeClr val="tx1"/>
                </a:solidFill>
                <a:effectLst/>
                <a:latin typeface="+mn-lt"/>
                <a:ea typeface="+mn-ea"/>
                <a:cs typeface="+mn-cs"/>
              </a:rPr>
              <a:t>works at the intersection of the built environment and public health, collaborating across sectors and disciplines to ensure Indiana communities have neighborhoods, public spaces and transportation infrastructure that promote active living for all.</a:t>
            </a:r>
          </a:p>
          <a:p>
            <a:endParaRPr lang="en-US" sz="1100" b="0" i="0" kern="1200" dirty="0">
              <a:solidFill>
                <a:schemeClr val="tx1"/>
              </a:solidFill>
              <a:effectLst/>
              <a:latin typeface="+mn-lt"/>
              <a:ea typeface="+mn-ea"/>
              <a:cs typeface="+mn-cs"/>
            </a:endParaRPr>
          </a:p>
          <a:p>
            <a:r>
              <a:rPr lang="en-US" sz="1100" b="1" i="0" kern="1200" dirty="0">
                <a:solidFill>
                  <a:schemeClr val="tx1"/>
                </a:solidFill>
                <a:effectLst/>
                <a:latin typeface="+mn-lt"/>
                <a:ea typeface="+mn-ea"/>
                <a:cs typeface="+mn-cs"/>
              </a:rPr>
              <a:t>Indiana Statewide Independent Living Council (INSILC), </a:t>
            </a:r>
            <a:r>
              <a:rPr lang="en-US" sz="1100" b="0" i="0" kern="1200" dirty="0">
                <a:solidFill>
                  <a:schemeClr val="tx1"/>
                </a:solidFill>
                <a:effectLst/>
                <a:latin typeface="+mn-lt"/>
                <a:ea typeface="+mn-ea"/>
                <a:cs typeface="+mn-cs"/>
              </a:rPr>
              <a:t>was established by the Rehabilitation Act of 1973, as amended. INSILC is a 501c3 non-profit, governor-appointed council, independent and autonomous from the state, federally-required to be led by a majority of individuals with disabilities from all regions of Indiana with different backgrounds and experiences tasked with promoting the philosophy of Independent Living. INSILC believes people with disabilities should have the same civil rights, choices, options, and control over their lives as do people without disabilities.</a:t>
            </a:r>
          </a:p>
          <a:p>
            <a:endParaRPr lang="en-US" sz="1100" b="0" i="0" kern="1200" dirty="0">
              <a:solidFill>
                <a:schemeClr val="tx1"/>
              </a:solidFill>
              <a:effectLst/>
              <a:latin typeface="+mn-lt"/>
              <a:ea typeface="+mn-ea"/>
              <a:cs typeface="+mn-cs"/>
            </a:endParaRPr>
          </a:p>
          <a:p>
            <a:r>
              <a:rPr lang="en-US" sz="1100" b="1" i="0" kern="1200" dirty="0">
                <a:solidFill>
                  <a:schemeClr val="tx1"/>
                </a:solidFill>
                <a:effectLst/>
                <a:latin typeface="+mn-lt"/>
                <a:ea typeface="+mn-ea"/>
                <a:cs typeface="+mn-cs"/>
              </a:rPr>
              <a:t>FSSA</a:t>
            </a:r>
            <a:r>
              <a:rPr lang="en-US" sz="1100" b="0" i="0" kern="1200" dirty="0">
                <a:solidFill>
                  <a:schemeClr val="tx1"/>
                </a:solidFill>
                <a:effectLst/>
                <a:latin typeface="+mn-lt"/>
                <a:ea typeface="+mn-ea"/>
                <a:cs typeface="+mn-cs"/>
              </a:rPr>
              <a:t> was established by the Indiana General Assembly in 1991 to consolidate and better integrate the delivery of human services by state government. FSSA is a health care and social services funding agency. </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Maya Cox, M.Ed., is a research associate with the Indiana Institute's Center on Community Living and Careers at Indiana University.  In this position, she provides technical assistance and training to improve employment outcomes for individuals with disabilities across the state of Indiana.  Her areas of interest include employment, family supports, research to practice, and autism spectrum disorders.  Maya has worked to improve outcomes for individuals with disabilities through direct service, technical assistance and training, and research.  Maya received her Bachelor’s Degree from the University of Notre Dame, and her Master’s degree from the University of Louisville.</a:t>
            </a:r>
            <a:endParaRPr lang="en-US" dirty="0"/>
          </a:p>
        </p:txBody>
      </p:sp>
      <p:sp>
        <p:nvSpPr>
          <p:cNvPr id="4" name="Slide Number Placeholder 3"/>
          <p:cNvSpPr>
            <a:spLocks noGrp="1"/>
          </p:cNvSpPr>
          <p:nvPr>
            <p:ph type="sldNum" sz="quarter" idx="10"/>
          </p:nvPr>
        </p:nvSpPr>
        <p:spPr/>
        <p:txBody>
          <a:bodyPr/>
          <a:lstStyle/>
          <a:p>
            <a:fld id="{4C32EE9D-7EEA-49A0-A9A7-0B90C96F7A31}" type="slidenum">
              <a:rPr lang="en-US" smtClean="0"/>
              <a:t>11</a:t>
            </a:fld>
            <a:endParaRPr lang="en-US" dirty="0"/>
          </a:p>
        </p:txBody>
      </p:sp>
    </p:spTree>
    <p:extLst>
      <p:ext uri="{BB962C8B-B14F-4D97-AF65-F5344CB8AC3E}">
        <p14:creationId xmlns:p14="http://schemas.microsoft.com/office/powerpoint/2010/main" val="263696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0912"/>
          </a:xfrm>
        </p:spPr>
      </p:sp>
      <p:sp>
        <p:nvSpPr>
          <p:cNvPr id="3" name="Notes Placeholder 2"/>
          <p:cNvSpPr>
            <a:spLocks noGrp="1"/>
          </p:cNvSpPr>
          <p:nvPr>
            <p:ph type="body" idx="1"/>
          </p:nvPr>
        </p:nvSpPr>
        <p:spPr/>
        <p:txBody>
          <a:bodyPr/>
          <a:lstStyle/>
          <a:p>
            <a:r>
              <a:rPr lang="en-US" dirty="0"/>
              <a:t>Welcome and intro</a:t>
            </a:r>
          </a:p>
        </p:txBody>
      </p:sp>
      <p:sp>
        <p:nvSpPr>
          <p:cNvPr id="4" name="Slide Number Placeholder 3"/>
          <p:cNvSpPr>
            <a:spLocks noGrp="1"/>
          </p:cNvSpPr>
          <p:nvPr>
            <p:ph type="sldNum" sz="quarter" idx="10"/>
          </p:nvPr>
        </p:nvSpPr>
        <p:spPr/>
        <p:txBody>
          <a:bodyPr/>
          <a:lstStyle/>
          <a:p>
            <a:fld id="{4B0FDA08-891D-4D24-9337-D12A075AC06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73401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19</a:t>
            </a:fld>
            <a:endParaRPr lang="en-US" dirty="0"/>
          </a:p>
        </p:txBody>
      </p:sp>
    </p:spTree>
    <p:extLst>
      <p:ext uri="{BB962C8B-B14F-4D97-AF65-F5344CB8AC3E}">
        <p14:creationId xmlns:p14="http://schemas.microsoft.com/office/powerpoint/2010/main" val="208298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20</a:t>
            </a:fld>
            <a:endParaRPr lang="en-US" dirty="0"/>
          </a:p>
        </p:txBody>
      </p:sp>
    </p:spTree>
    <p:extLst>
      <p:ext uri="{BB962C8B-B14F-4D97-AF65-F5344CB8AC3E}">
        <p14:creationId xmlns:p14="http://schemas.microsoft.com/office/powerpoint/2010/main" val="133895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21</a:t>
            </a:fld>
            <a:endParaRPr lang="en-US" dirty="0"/>
          </a:p>
        </p:txBody>
      </p:sp>
    </p:spTree>
    <p:extLst>
      <p:ext uri="{BB962C8B-B14F-4D97-AF65-F5344CB8AC3E}">
        <p14:creationId xmlns:p14="http://schemas.microsoft.com/office/powerpoint/2010/main" val="2024269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22</a:t>
            </a:fld>
            <a:endParaRPr lang="en-US" dirty="0"/>
          </a:p>
        </p:txBody>
      </p:sp>
    </p:spTree>
    <p:extLst>
      <p:ext uri="{BB962C8B-B14F-4D97-AF65-F5344CB8AC3E}">
        <p14:creationId xmlns:p14="http://schemas.microsoft.com/office/powerpoint/2010/main" val="1239182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two regions learned about mobility management by attending conferences and learning of its eligibility under New Freedom and JARC programs. They hired mobility managers with the goals of boosting ridership and to advocate for additional needed services. Working to “Go Beyond the ADA.”</a:t>
            </a:r>
          </a:p>
          <a:p>
            <a:endParaRPr lang="en-US" dirty="0"/>
          </a:p>
          <a:p>
            <a:r>
              <a:rPr lang="en-US" dirty="0"/>
              <a:t>Because the Iowa DOT was not in a position to hire any FTEs at the time, we had to be creative to start the Statewide Mobility Manager position. The Iowa DOT worked with the Iowa Association of Regional Councils (IARC, now ICOG) to sponsor the position.  One of the member COGs with a public transit agency was the employer of the statewide mobility manager and the Statewide Mobility Manager reported to that COG, IARC, and to the Iowa DOT.</a:t>
            </a:r>
          </a:p>
        </p:txBody>
      </p:sp>
      <p:sp>
        <p:nvSpPr>
          <p:cNvPr id="4" name="Slide Number Placeholder 3"/>
          <p:cNvSpPr>
            <a:spLocks noGrp="1"/>
          </p:cNvSpPr>
          <p:nvPr>
            <p:ph type="sldNum" sz="quarter" idx="5"/>
          </p:nvPr>
        </p:nvSpPr>
        <p:spPr/>
        <p:txBody>
          <a:bodyPr/>
          <a:lstStyle/>
          <a:p>
            <a:fld id="{4C32EE9D-7EEA-49A0-A9A7-0B90C96F7A31}" type="slidenum">
              <a:rPr lang="en-US" smtClean="0"/>
              <a:t>35</a:t>
            </a:fld>
            <a:endParaRPr lang="en-US" dirty="0"/>
          </a:p>
        </p:txBody>
      </p:sp>
    </p:spTree>
    <p:extLst>
      <p:ext uri="{BB962C8B-B14F-4D97-AF65-F5344CB8AC3E}">
        <p14:creationId xmlns:p14="http://schemas.microsoft.com/office/powerpoint/2010/main" val="1296941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Box 12"/>
          <p:cNvSpPr txBox="1"/>
          <p:nvPr userDrawn="1"/>
        </p:nvSpPr>
        <p:spPr>
          <a:xfrm>
            <a:off x="8382001" y="7210425"/>
            <a:ext cx="1479176" cy="329081"/>
          </a:xfrm>
          <a:prstGeom prst="rect">
            <a:avLst/>
          </a:prstGeom>
          <a:noFill/>
        </p:spPr>
        <p:txBody>
          <a:bodyPr wrap="square" lIns="82058" tIns="41029" rIns="82058" bIns="41029" rtlCol="0">
            <a:spAutoFit/>
          </a:bodyPr>
          <a:lstStyle/>
          <a:p>
            <a:pPr algn="r"/>
            <a:fld id="{5FD76937-54D6-473F-B723-F1AB23272560}" type="slidenum">
              <a:rPr lang="en-US" sz="1600" b="1" smtClean="0">
                <a:solidFill>
                  <a:schemeClr val="accent6">
                    <a:lumMod val="75000"/>
                  </a:schemeClr>
                </a:solidFill>
                <a:latin typeface="Arial" panose="020B0604020202020204" pitchFamily="34" charset="0"/>
                <a:cs typeface="Arial" panose="020B0604020202020204" pitchFamily="34" charset="0"/>
              </a:rPr>
              <a:pPr algn="r"/>
              <a:t>‹#›</a:t>
            </a:fld>
            <a:endParaRPr lang="en-US" sz="1600" b="1" dirty="0">
              <a:solidFill>
                <a:schemeClr val="accent6">
                  <a:lumMod val="7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9F6B81D-E210-7442-B042-7D4EFE635F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650" y="228600"/>
            <a:ext cx="9606150" cy="1300833"/>
          </a:xfrm>
          <a:prstGeom prst="rect">
            <a:avLst/>
          </a:prstGeom>
        </p:spPr>
      </p:pic>
    </p:spTree>
    <p:extLst>
      <p:ext uri="{BB962C8B-B14F-4D97-AF65-F5344CB8AC3E}">
        <p14:creationId xmlns:p14="http://schemas.microsoft.com/office/powerpoint/2010/main" val="43987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9"/>
          </a:xfrm>
          <a:prstGeom prst="rect">
            <a:avLst/>
          </a:prstGeom>
        </p:spPr>
        <p:txBody>
          <a:bodyPr lIns="82058" tIns="41029" rIns="82058" bIns="41029"/>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AD567-9508-4319-A1E7-D20A78451BAE}" type="slidenum">
              <a:rPr lang="en-US" smtClean="0"/>
              <a:t>‹#›</a:t>
            </a:fld>
            <a:endParaRPr lang="en-US" dirty="0"/>
          </a:p>
        </p:txBody>
      </p:sp>
    </p:spTree>
    <p:extLst>
      <p:ext uri="{BB962C8B-B14F-4D97-AF65-F5344CB8AC3E}">
        <p14:creationId xmlns:p14="http://schemas.microsoft.com/office/powerpoint/2010/main" val="120424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9"/>
          </a:xfrm>
          <a:prstGeom prst="rect">
            <a:avLst/>
          </a:prstGeom>
        </p:spPr>
        <p:txBody>
          <a:bodyPr lIns="82058" tIns="41029" rIns="82058" bIns="41029"/>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AD567-9508-4319-A1E7-D20A78451BAE}" type="slidenum">
              <a:rPr lang="en-US" smtClean="0"/>
              <a:t>‹#›</a:t>
            </a:fld>
            <a:endParaRPr lang="en-US" dirty="0"/>
          </a:p>
        </p:txBody>
      </p:sp>
    </p:spTree>
    <p:extLst>
      <p:ext uri="{BB962C8B-B14F-4D97-AF65-F5344CB8AC3E}">
        <p14:creationId xmlns:p14="http://schemas.microsoft.com/office/powerpoint/2010/main" val="1405120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A0D69C-301C-49F9-8BB5-07C87788F9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631"/>
          <a:stretch/>
        </p:blipFill>
        <p:spPr>
          <a:xfrm>
            <a:off x="502921" y="1865696"/>
            <a:ext cx="9555480" cy="4145280"/>
          </a:xfrm>
          <a:prstGeom prst="rect">
            <a:avLst/>
          </a:prstGeom>
        </p:spPr>
      </p:pic>
      <p:sp>
        <p:nvSpPr>
          <p:cNvPr id="9" name="Rectangle 8"/>
          <p:cNvSpPr/>
          <p:nvPr userDrawn="1"/>
        </p:nvSpPr>
        <p:spPr>
          <a:xfrm>
            <a:off x="719020" y="5930053"/>
            <a:ext cx="9339224" cy="1072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0"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020" y="6105860"/>
            <a:ext cx="4023360" cy="720593"/>
          </a:xfrm>
          <a:prstGeom prst="rect">
            <a:avLst/>
          </a:prstGeom>
        </p:spPr>
      </p:pic>
      <p:sp>
        <p:nvSpPr>
          <p:cNvPr id="20" name="Rectangle 2"/>
          <p:cNvSpPr>
            <a:spLocks noGrp="1" noChangeArrowheads="1"/>
          </p:cNvSpPr>
          <p:nvPr>
            <p:ph type="title"/>
          </p:nvPr>
        </p:nvSpPr>
        <p:spPr bwMode="auto">
          <a:xfrm>
            <a:off x="719020" y="548694"/>
            <a:ext cx="9339224" cy="1036320"/>
          </a:xfrm>
          <a:prstGeom prst="rect">
            <a:avLst/>
          </a:prstGeom>
          <a:noFill/>
          <a:ln w="9525">
            <a:noFill/>
            <a:miter lim="800000"/>
            <a:headEnd/>
            <a:tailEnd/>
          </a:ln>
        </p:spPr>
        <p:txBody>
          <a:bodyPr vert="horz" wrap="square" lIns="0" tIns="91440" rIns="0" bIns="91440" numCol="1" anchor="ctr" anchorCtr="0" compatLnSpc="1">
            <a:prstTxWarp prst="textNoShape">
              <a:avLst/>
            </a:prstTxWarp>
          </a:bodyPr>
          <a:lstStyle>
            <a:lvl1pPr algn="l">
              <a:defRPr>
                <a:latin typeface="+mj-lt"/>
              </a:defRPr>
            </a:lvl1pPr>
          </a:lstStyle>
          <a:p>
            <a:pPr lvl="0"/>
            <a:r>
              <a:rPr lang="en-US"/>
              <a:t>Click to edit Master title style</a:t>
            </a:r>
            <a:endParaRPr lang="en-US" dirty="0"/>
          </a:p>
        </p:txBody>
      </p:sp>
      <p:sp>
        <p:nvSpPr>
          <p:cNvPr id="3" name="Rectangle 2"/>
          <p:cNvSpPr/>
          <p:nvPr userDrawn="1"/>
        </p:nvSpPr>
        <p:spPr>
          <a:xfrm>
            <a:off x="719021" y="1696985"/>
            <a:ext cx="9339382" cy="168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0" dirty="0"/>
          </a:p>
        </p:txBody>
      </p:sp>
    </p:spTree>
    <p:extLst>
      <p:ext uri="{BB962C8B-B14F-4D97-AF65-F5344CB8AC3E}">
        <p14:creationId xmlns:p14="http://schemas.microsoft.com/office/powerpoint/2010/main" val="311448315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863774"/>
            <a:ext cx="7543800" cy="2114185"/>
          </a:xfrm>
        </p:spPr>
        <p:txBody>
          <a:bodyPr wrap="square" anchor="b">
            <a:sp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08" indent="0" algn="ctr">
              <a:buNone/>
              <a:defRPr sz="2200"/>
            </a:lvl2pPr>
            <a:lvl3pPr marL="1005815" indent="0" algn="ctr">
              <a:buNone/>
              <a:defRPr sz="1980"/>
            </a:lvl3pPr>
            <a:lvl4pPr marL="1508723" indent="0" algn="ctr">
              <a:buNone/>
              <a:defRPr sz="1760"/>
            </a:lvl4pPr>
            <a:lvl5pPr marL="2011629" indent="0" algn="ctr">
              <a:buNone/>
              <a:defRPr sz="1760"/>
            </a:lvl5pPr>
            <a:lvl6pPr marL="2514537" indent="0" algn="ctr">
              <a:buNone/>
              <a:defRPr sz="1760"/>
            </a:lvl6pPr>
            <a:lvl7pPr marL="3017444" indent="0" algn="ctr">
              <a:buNone/>
              <a:defRPr sz="1760"/>
            </a:lvl7pPr>
            <a:lvl8pPr marL="3520352" indent="0" algn="ctr">
              <a:buNone/>
              <a:defRPr sz="1760"/>
            </a:lvl8pPr>
            <a:lvl9pPr marL="4023260" indent="0" algn="ctr">
              <a:buNone/>
              <a:defRPr sz="1760"/>
            </a:lvl9pPr>
          </a:lstStyle>
          <a:p>
            <a:r>
              <a:rPr lang="en-US"/>
              <a:t>Click to edit Master subtitle style</a:t>
            </a:r>
            <a:endParaRPr lang="en-US" dirty="0"/>
          </a:p>
        </p:txBody>
      </p:sp>
      <p:sp>
        <p:nvSpPr>
          <p:cNvPr id="4" name="Rectangle 5"/>
          <p:cNvSpPr>
            <a:spLocks noGrp="1" noChangeArrowheads="1"/>
          </p:cNvSpPr>
          <p:nvPr>
            <p:ph type="ftr" sz="quarter" idx="3"/>
          </p:nvPr>
        </p:nvSpPr>
        <p:spPr>
          <a:xfrm>
            <a:off x="1194437" y="7167880"/>
            <a:ext cx="6097904" cy="414528"/>
          </a:xfrm>
          <a:prstGeom prst="rect">
            <a:avLst/>
          </a:prstGeom>
          <a:ln/>
        </p:spPr>
        <p:txBody>
          <a:bodyPr anchor="ctr" anchorCtr="0">
            <a:normAutofit/>
          </a:bodyPr>
          <a:lstStyle>
            <a:lvl1pPr algn="l">
              <a:defRPr sz="1540" b="0" spc="110" baseline="0">
                <a:solidFill>
                  <a:schemeClr val="tx1">
                    <a:lumMod val="50000"/>
                    <a:lumOff val="50000"/>
                  </a:schemeClr>
                </a:solidFill>
                <a:latin typeface="+mn-lt"/>
              </a:defRPr>
            </a:lvl1pPr>
          </a:lstStyle>
          <a:p>
            <a:pPr>
              <a:defRPr/>
            </a:pPr>
            <a:r>
              <a:rPr lang="en-US" dirty="0"/>
              <a:t>18th Biennial FTA State Programs Meeting and State Public Transit Partnerships Conference</a:t>
            </a:r>
          </a:p>
        </p:txBody>
      </p:sp>
    </p:spTree>
    <p:extLst>
      <p:ext uri="{BB962C8B-B14F-4D97-AF65-F5344CB8AC3E}">
        <p14:creationId xmlns:p14="http://schemas.microsoft.com/office/powerpoint/2010/main" val="2655588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691515" y="1295400"/>
            <a:ext cx="8675370" cy="55612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02908" indent="-502908">
              <a:buFont typeface="Courier New" panose="02070309020205020404" pitchFamily="49" charset="0"/>
              <a:buChar char="o"/>
              <a:defRPr/>
            </a:lvl1pPr>
            <a:lvl2pPr marL="1005815" indent="-502908">
              <a:buFont typeface="Courier New" panose="02070309020205020404" pitchFamily="49" charset="0"/>
              <a:buChar char="o"/>
              <a:defRPr/>
            </a:lvl2pPr>
            <a:lvl3pPr marL="1508723" indent="-502908">
              <a:buFont typeface="Courier New" panose="02070309020205020404" pitchFamily="49" charset="0"/>
              <a:buChar char="o"/>
              <a:defRPr/>
            </a:lvl3pPr>
            <a:lvl4pPr marL="2011629" indent="-502908">
              <a:buFont typeface="Courier New" panose="02070309020205020404" pitchFamily="49" charset="0"/>
              <a:buChar char="o"/>
              <a:defRPr/>
            </a:lvl4pPr>
            <a:lvl5pPr marL="2642011" indent="-436552">
              <a:buFont typeface="Courier New" panose="02070309020205020404" pitchFamily="49" charset="0"/>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194437" y="7167880"/>
            <a:ext cx="6014084" cy="414528"/>
          </a:xfrm>
          <a:prstGeom prst="rect">
            <a:avLst/>
          </a:prstGeom>
          <a:ln/>
        </p:spPr>
        <p:txBody>
          <a:bodyPr anchor="ctr" anchorCtr="0">
            <a:normAutofit/>
          </a:bodyPr>
          <a:lstStyle>
            <a:lvl1pPr algn="l">
              <a:defRPr sz="1540" b="0" spc="110" baseline="0">
                <a:solidFill>
                  <a:schemeClr val="tx1">
                    <a:lumMod val="50000"/>
                    <a:lumOff val="50000"/>
                  </a:schemeClr>
                </a:solidFill>
                <a:latin typeface="+mn-lt"/>
              </a:defRPr>
            </a:lvl1pPr>
          </a:lstStyle>
          <a:p>
            <a:pPr>
              <a:defRPr/>
            </a:pPr>
            <a:r>
              <a:rPr lang="en-US" dirty="0"/>
              <a:t>18th Biennial FTA State Programs Meeting and State Public Transit Partnerships Conference</a:t>
            </a:r>
          </a:p>
        </p:txBody>
      </p:sp>
    </p:spTree>
    <p:extLst>
      <p:ext uri="{BB962C8B-B14F-4D97-AF65-F5344CB8AC3E}">
        <p14:creationId xmlns:p14="http://schemas.microsoft.com/office/powerpoint/2010/main" val="260695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36320"/>
          </a:xfrm>
          <a:solidFill>
            <a:schemeClr val="accent1"/>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691515" y="1295400"/>
            <a:ext cx="8675370" cy="55612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02908" indent="-502908">
              <a:buFont typeface="Courier New" panose="02070309020205020404" pitchFamily="49" charset="0"/>
              <a:buChar char="o"/>
              <a:defRPr/>
            </a:lvl1pPr>
            <a:lvl2pPr marL="1005815" indent="-502908">
              <a:buFont typeface="Courier New" panose="02070309020205020404" pitchFamily="49" charset="0"/>
              <a:buChar char="o"/>
              <a:defRPr/>
            </a:lvl2pPr>
            <a:lvl3pPr marL="1508723" indent="-502908">
              <a:buFont typeface="Courier New" panose="02070309020205020404" pitchFamily="49" charset="0"/>
              <a:buChar char="o"/>
              <a:defRPr/>
            </a:lvl3pPr>
            <a:lvl4pPr marL="2011629" indent="-502908">
              <a:buFont typeface="Courier New" panose="02070309020205020404" pitchFamily="49" charset="0"/>
              <a:buChar char="o"/>
              <a:defRPr/>
            </a:lvl4pPr>
            <a:lvl5pPr marL="2642011" indent="-436552">
              <a:buFont typeface="Courier New" panose="02070309020205020404" pitchFamily="49" charset="0"/>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194437" y="7167880"/>
            <a:ext cx="6097904" cy="414528"/>
          </a:xfrm>
          <a:prstGeom prst="rect">
            <a:avLst/>
          </a:prstGeom>
          <a:ln/>
        </p:spPr>
        <p:txBody>
          <a:bodyPr anchor="ctr" anchorCtr="0">
            <a:normAutofit/>
          </a:bodyPr>
          <a:lstStyle>
            <a:lvl1pPr algn="l">
              <a:defRPr sz="1540" b="0" spc="110" baseline="0">
                <a:solidFill>
                  <a:schemeClr val="tx1">
                    <a:lumMod val="50000"/>
                    <a:lumOff val="50000"/>
                  </a:schemeClr>
                </a:solidFill>
                <a:latin typeface="+mn-lt"/>
              </a:defRPr>
            </a:lvl1pPr>
          </a:lstStyle>
          <a:p>
            <a:pPr>
              <a:defRPr/>
            </a:pPr>
            <a:r>
              <a:rPr lang="en-US" dirty="0"/>
              <a:t>18th Biennial FTA State Programs Meeting and State Public Transit Partnerships Conference</a:t>
            </a:r>
          </a:p>
        </p:txBody>
      </p:sp>
    </p:spTree>
    <p:extLst>
      <p:ext uri="{BB962C8B-B14F-4D97-AF65-F5344CB8AC3E}">
        <p14:creationId xmlns:p14="http://schemas.microsoft.com/office/powerpoint/2010/main" val="1686939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a:t>Click to edit Master title style</a:t>
            </a:r>
          </a:p>
        </p:txBody>
      </p:sp>
      <p:sp>
        <p:nvSpPr>
          <p:cNvPr id="6" name="Content Placeholder 5"/>
          <p:cNvSpPr>
            <a:spLocks noGrp="1"/>
          </p:cNvSpPr>
          <p:nvPr userDrawn="1">
            <p:ph idx="1" hasCustomPrompt="1"/>
          </p:nvPr>
        </p:nvSpPr>
        <p:spPr>
          <a:xfrm>
            <a:off x="754380" y="1727200"/>
            <a:ext cx="8549640" cy="5095240"/>
          </a:xfrm>
        </p:spPr>
        <p:txBody>
          <a:bodyPr numCol="2"/>
          <a:lstStyle>
            <a:lvl1pPr marL="502908" indent="-502908">
              <a:buFont typeface="Courier New" panose="02070309020205020404" pitchFamily="49" charset="0"/>
              <a:buChar char="o"/>
              <a:defRPr/>
            </a:lvl1pPr>
            <a:lvl2pPr marL="1005815" indent="-502908">
              <a:buFont typeface="Courier New" panose="02070309020205020404" pitchFamily="49" charset="0"/>
              <a:buChar char="o"/>
              <a:defRPr/>
            </a:lvl2pPr>
            <a:lvl3pPr marL="1508723" indent="-502908">
              <a:buFont typeface="Courier New" panose="02070309020205020404" pitchFamily="49" charset="0"/>
              <a:buChar char="o"/>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a:buNone/>
            </a:pPr>
            <a:r>
              <a:rPr lang="en-US" dirty="0"/>
              <a:t>Column Two</a:t>
            </a:r>
          </a:p>
          <a:p>
            <a:r>
              <a:rPr lang="en-US" dirty="0"/>
              <a:t>2</a:t>
            </a:r>
          </a:p>
        </p:txBody>
      </p:sp>
    </p:spTree>
    <p:extLst>
      <p:ext uri="{BB962C8B-B14F-4D97-AF65-F5344CB8AC3E}">
        <p14:creationId xmlns:p14="http://schemas.microsoft.com/office/powerpoint/2010/main" val="2971418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36320"/>
          </a:xfrm>
          <a:solidFill>
            <a:schemeClr val="tx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691515" y="1295400"/>
            <a:ext cx="8675370" cy="55612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02908" indent="-502908">
              <a:buFont typeface="Courier New" panose="02070309020205020404" pitchFamily="49" charset="0"/>
              <a:buChar char="o"/>
              <a:defRPr/>
            </a:lvl1pPr>
            <a:lvl2pPr marL="1005815" indent="-502908">
              <a:buFont typeface="Courier New" panose="02070309020205020404" pitchFamily="49" charset="0"/>
              <a:buChar char="o"/>
              <a:defRPr/>
            </a:lvl2pPr>
            <a:lvl3pPr marL="1508723" indent="-502908">
              <a:buFont typeface="Courier New" panose="02070309020205020404" pitchFamily="49" charset="0"/>
              <a:buChar char="o"/>
              <a:defRPr/>
            </a:lvl3pPr>
            <a:lvl4pPr marL="2011629" indent="-502908">
              <a:buFont typeface="Courier New" panose="02070309020205020404" pitchFamily="49" charset="0"/>
              <a:buChar char="o"/>
              <a:defRPr/>
            </a:lvl4pPr>
            <a:lvl5pPr marL="2642011" indent="-436552">
              <a:buFont typeface="Courier New" panose="02070309020205020404" pitchFamily="49" charset="0"/>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194437" y="7167880"/>
            <a:ext cx="6097904" cy="414528"/>
          </a:xfrm>
          <a:prstGeom prst="rect">
            <a:avLst/>
          </a:prstGeom>
          <a:ln/>
        </p:spPr>
        <p:txBody>
          <a:bodyPr anchor="ctr" anchorCtr="0">
            <a:normAutofit/>
          </a:bodyPr>
          <a:lstStyle>
            <a:lvl1pPr algn="l">
              <a:defRPr sz="1540" b="0" spc="110" baseline="0">
                <a:solidFill>
                  <a:schemeClr val="tx1">
                    <a:lumMod val="50000"/>
                    <a:lumOff val="50000"/>
                  </a:schemeClr>
                </a:solidFill>
                <a:latin typeface="+mn-lt"/>
              </a:defRPr>
            </a:lvl1pPr>
          </a:lstStyle>
          <a:p>
            <a:pPr>
              <a:defRPr/>
            </a:pPr>
            <a:r>
              <a:rPr lang="en-US" dirty="0"/>
              <a:t>18th Biennial FTA State Programs Meeting and State Public Transit Partnerships Conference</a:t>
            </a:r>
          </a:p>
        </p:txBody>
      </p:sp>
    </p:spTree>
    <p:extLst>
      <p:ext uri="{BB962C8B-B14F-4D97-AF65-F5344CB8AC3E}">
        <p14:creationId xmlns:p14="http://schemas.microsoft.com/office/powerpoint/2010/main" val="4008129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6B56AF-4DC4-4846-993C-E7B3CFA90D62}" type="datetimeFigureOut">
              <a:rPr lang="en-US" smtClean="0"/>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C8CF0B-9855-48D1-9CE5-E8724C28E22B}" type="slidenum">
              <a:rPr lang="en-US" smtClean="0"/>
              <a:t>‹#›</a:t>
            </a:fld>
            <a:endParaRPr lang="en-US" dirty="0"/>
          </a:p>
        </p:txBody>
      </p:sp>
    </p:spTree>
    <p:extLst>
      <p:ext uri="{BB962C8B-B14F-4D97-AF65-F5344CB8AC3E}">
        <p14:creationId xmlns:p14="http://schemas.microsoft.com/office/powerpoint/2010/main" val="302483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B56AF-4DC4-4846-993C-E7B3CFA90D62}" type="datetimeFigureOut">
              <a:rPr lang="en-US" smtClean="0"/>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C8CF0B-9855-48D1-9CE5-E8724C28E22B}" type="slidenum">
              <a:rPr lang="en-US" smtClean="0"/>
              <a:t>‹#›</a:t>
            </a:fld>
            <a:endParaRPr lang="en-US" dirty="0"/>
          </a:p>
        </p:txBody>
      </p:sp>
    </p:spTree>
    <p:extLst>
      <p:ext uri="{BB962C8B-B14F-4D97-AF65-F5344CB8AC3E}">
        <p14:creationId xmlns:p14="http://schemas.microsoft.com/office/powerpoint/2010/main" val="276369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9"/>
          </a:xfrm>
          <a:prstGeom prst="rect">
            <a:avLst/>
          </a:prstGeom>
        </p:spPr>
        <p:txBody>
          <a:bodyPr lIns="82058" tIns="41029" rIns="82058" bIns="41029"/>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AD567-9508-4319-A1E7-D20A78451BAE}" type="slidenum">
              <a:rPr lang="en-US" smtClean="0"/>
              <a:t>‹#›</a:t>
            </a:fld>
            <a:endParaRPr lang="en-US" dirty="0"/>
          </a:p>
        </p:txBody>
      </p:sp>
    </p:spTree>
    <p:extLst>
      <p:ext uri="{BB962C8B-B14F-4D97-AF65-F5344CB8AC3E}">
        <p14:creationId xmlns:p14="http://schemas.microsoft.com/office/powerpoint/2010/main" val="791894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6B56AF-4DC4-4846-993C-E7B3CFA90D62}" type="datetimeFigureOut">
              <a:rPr lang="en-US" smtClean="0"/>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C8CF0B-9855-48D1-9CE5-E8724C28E22B}" type="slidenum">
              <a:rPr lang="en-US" smtClean="0"/>
              <a:t>‹#›</a:t>
            </a:fld>
            <a:endParaRPr lang="en-US" dirty="0"/>
          </a:p>
        </p:txBody>
      </p:sp>
    </p:spTree>
    <p:extLst>
      <p:ext uri="{BB962C8B-B14F-4D97-AF65-F5344CB8AC3E}">
        <p14:creationId xmlns:p14="http://schemas.microsoft.com/office/powerpoint/2010/main" val="4279876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6B56AF-4DC4-4846-993C-E7B3CFA90D62}" type="datetimeFigureOut">
              <a:rPr lang="en-US" smtClean="0"/>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C8CF0B-9855-48D1-9CE5-E8724C28E22B}" type="slidenum">
              <a:rPr lang="en-US" smtClean="0"/>
              <a:t>‹#›</a:t>
            </a:fld>
            <a:endParaRPr lang="en-US" dirty="0"/>
          </a:p>
        </p:txBody>
      </p:sp>
    </p:spTree>
    <p:extLst>
      <p:ext uri="{BB962C8B-B14F-4D97-AF65-F5344CB8AC3E}">
        <p14:creationId xmlns:p14="http://schemas.microsoft.com/office/powerpoint/2010/main" val="3236855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6B56AF-4DC4-4846-993C-E7B3CFA90D62}" type="datetimeFigureOut">
              <a:rPr lang="en-US" smtClean="0"/>
              <a:t>10/28/2019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C8CF0B-9855-48D1-9CE5-E8724C28E22B}" type="slidenum">
              <a:rPr lang="en-US" smtClean="0"/>
              <a:t>‹#›</a:t>
            </a:fld>
            <a:endParaRPr lang="en-US" dirty="0"/>
          </a:p>
        </p:txBody>
      </p:sp>
    </p:spTree>
    <p:extLst>
      <p:ext uri="{BB962C8B-B14F-4D97-AF65-F5344CB8AC3E}">
        <p14:creationId xmlns:p14="http://schemas.microsoft.com/office/powerpoint/2010/main" val="61794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6B56AF-4DC4-4846-993C-E7B3CFA90D62}" type="datetimeFigureOut">
              <a:rPr lang="en-US" smtClean="0"/>
              <a:t>10/28/2019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C8CF0B-9855-48D1-9CE5-E8724C28E22B}" type="slidenum">
              <a:rPr lang="en-US" smtClean="0"/>
              <a:t>‹#›</a:t>
            </a:fld>
            <a:endParaRPr lang="en-US" dirty="0"/>
          </a:p>
        </p:txBody>
      </p:sp>
    </p:spTree>
    <p:extLst>
      <p:ext uri="{BB962C8B-B14F-4D97-AF65-F5344CB8AC3E}">
        <p14:creationId xmlns:p14="http://schemas.microsoft.com/office/powerpoint/2010/main" val="3402742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B56AF-4DC4-4846-993C-E7B3CFA90D62}" type="datetimeFigureOut">
              <a:rPr lang="en-US" smtClean="0"/>
              <a:t>10/28/2019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C8CF0B-9855-48D1-9CE5-E8724C28E22B}" type="slidenum">
              <a:rPr lang="en-US" smtClean="0"/>
              <a:t>‹#›</a:t>
            </a:fld>
            <a:endParaRPr lang="en-US" dirty="0"/>
          </a:p>
        </p:txBody>
      </p:sp>
    </p:spTree>
    <p:extLst>
      <p:ext uri="{BB962C8B-B14F-4D97-AF65-F5344CB8AC3E}">
        <p14:creationId xmlns:p14="http://schemas.microsoft.com/office/powerpoint/2010/main" val="2852453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6B56AF-4DC4-4846-993C-E7B3CFA90D62}" type="datetimeFigureOut">
              <a:rPr lang="en-US" smtClean="0"/>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C8CF0B-9855-48D1-9CE5-E8724C28E22B}" type="slidenum">
              <a:rPr lang="en-US" smtClean="0"/>
              <a:t>‹#›</a:t>
            </a:fld>
            <a:endParaRPr lang="en-US" dirty="0"/>
          </a:p>
        </p:txBody>
      </p:sp>
    </p:spTree>
    <p:extLst>
      <p:ext uri="{BB962C8B-B14F-4D97-AF65-F5344CB8AC3E}">
        <p14:creationId xmlns:p14="http://schemas.microsoft.com/office/powerpoint/2010/main" val="1859275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6B56AF-4DC4-4846-993C-E7B3CFA90D62}" type="datetimeFigureOut">
              <a:rPr lang="en-US" smtClean="0"/>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C8CF0B-9855-48D1-9CE5-E8724C28E22B}" type="slidenum">
              <a:rPr lang="en-US" smtClean="0"/>
              <a:t>‹#›</a:t>
            </a:fld>
            <a:endParaRPr lang="en-US" dirty="0"/>
          </a:p>
        </p:txBody>
      </p:sp>
    </p:spTree>
    <p:extLst>
      <p:ext uri="{BB962C8B-B14F-4D97-AF65-F5344CB8AC3E}">
        <p14:creationId xmlns:p14="http://schemas.microsoft.com/office/powerpoint/2010/main" val="1247911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B56AF-4DC4-4846-993C-E7B3CFA90D62}" type="datetimeFigureOut">
              <a:rPr lang="en-US" smtClean="0"/>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C8CF0B-9855-48D1-9CE5-E8724C28E22B}" type="slidenum">
              <a:rPr lang="en-US" smtClean="0"/>
              <a:t>‹#›</a:t>
            </a:fld>
            <a:endParaRPr lang="en-US" dirty="0"/>
          </a:p>
        </p:txBody>
      </p:sp>
    </p:spTree>
    <p:extLst>
      <p:ext uri="{BB962C8B-B14F-4D97-AF65-F5344CB8AC3E}">
        <p14:creationId xmlns:p14="http://schemas.microsoft.com/office/powerpoint/2010/main" val="4266858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B56AF-4DC4-4846-993C-E7B3CFA90D62}" type="datetimeFigureOut">
              <a:rPr lang="en-US" smtClean="0"/>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C8CF0B-9855-48D1-9CE5-E8724C28E22B}" type="slidenum">
              <a:rPr lang="en-US" smtClean="0"/>
              <a:t>‹#›</a:t>
            </a:fld>
            <a:endParaRPr lang="en-US" dirty="0"/>
          </a:p>
        </p:txBody>
      </p:sp>
    </p:spTree>
    <p:extLst>
      <p:ext uri="{BB962C8B-B14F-4D97-AF65-F5344CB8AC3E}">
        <p14:creationId xmlns:p14="http://schemas.microsoft.com/office/powerpoint/2010/main" val="280692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5" y="4994487"/>
            <a:ext cx="8549640" cy="154368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94545" y="3294276"/>
            <a:ext cx="8549640" cy="1700212"/>
          </a:xfrm>
        </p:spPr>
        <p:txBody>
          <a:bodyPr anchor="b"/>
          <a:lstStyle>
            <a:lvl1pPr marL="0" indent="0">
              <a:buNone/>
              <a:defRPr sz="1800">
                <a:solidFill>
                  <a:schemeClr val="tx1">
                    <a:tint val="75000"/>
                  </a:schemeClr>
                </a:solidFill>
              </a:defRPr>
            </a:lvl1pPr>
            <a:lvl2pPr marL="410291" indent="0">
              <a:buNone/>
              <a:defRPr sz="1600">
                <a:solidFill>
                  <a:schemeClr val="tx1">
                    <a:tint val="75000"/>
                  </a:schemeClr>
                </a:solidFill>
              </a:defRPr>
            </a:lvl2pPr>
            <a:lvl3pPr marL="820583" indent="0">
              <a:buNone/>
              <a:defRPr sz="1400">
                <a:solidFill>
                  <a:schemeClr val="tx1">
                    <a:tint val="75000"/>
                  </a:schemeClr>
                </a:solidFill>
              </a:defRPr>
            </a:lvl3pPr>
            <a:lvl4pPr marL="1230874" indent="0">
              <a:buNone/>
              <a:defRPr sz="1300">
                <a:solidFill>
                  <a:schemeClr val="tx1">
                    <a:tint val="75000"/>
                  </a:schemeClr>
                </a:solidFill>
              </a:defRPr>
            </a:lvl4pPr>
            <a:lvl5pPr marL="1641165" indent="0">
              <a:buNone/>
              <a:defRPr sz="1300">
                <a:solidFill>
                  <a:schemeClr val="tx1">
                    <a:tint val="75000"/>
                  </a:schemeClr>
                </a:solidFill>
              </a:defRPr>
            </a:lvl5pPr>
            <a:lvl6pPr marL="2051456" indent="0">
              <a:buNone/>
              <a:defRPr sz="1300">
                <a:solidFill>
                  <a:schemeClr val="tx1">
                    <a:tint val="75000"/>
                  </a:schemeClr>
                </a:solidFill>
              </a:defRPr>
            </a:lvl6pPr>
            <a:lvl7pPr marL="2461748" indent="0">
              <a:buNone/>
              <a:defRPr sz="1300">
                <a:solidFill>
                  <a:schemeClr val="tx1">
                    <a:tint val="75000"/>
                  </a:schemeClr>
                </a:solidFill>
              </a:defRPr>
            </a:lvl7pPr>
            <a:lvl8pPr marL="2872039" indent="0">
              <a:buNone/>
              <a:defRPr sz="1300">
                <a:solidFill>
                  <a:schemeClr val="tx1">
                    <a:tint val="75000"/>
                  </a:schemeClr>
                </a:solidFill>
              </a:defRPr>
            </a:lvl8pPr>
            <a:lvl9pPr marL="328233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02920" y="7203864"/>
            <a:ext cx="2346960" cy="413809"/>
          </a:xfrm>
          <a:prstGeom prst="rect">
            <a:avLst/>
          </a:prstGeom>
        </p:spPr>
        <p:txBody>
          <a:bodyPr lIns="82058" tIns="41029" rIns="82058" bIns="41029"/>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AD567-9508-4319-A1E7-D20A78451BAE}" type="slidenum">
              <a:rPr lang="en-US" smtClean="0"/>
              <a:t>‹#›</a:t>
            </a:fld>
            <a:endParaRPr lang="en-US" dirty="0"/>
          </a:p>
        </p:txBody>
      </p:sp>
    </p:spTree>
    <p:extLst>
      <p:ext uri="{BB962C8B-B14F-4D97-AF65-F5344CB8AC3E}">
        <p14:creationId xmlns:p14="http://schemas.microsoft.com/office/powerpoint/2010/main" val="283297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2"/>
            <a:ext cx="4442460" cy="512942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2"/>
            <a:ext cx="4442460" cy="512942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9"/>
          </a:xfrm>
          <a:prstGeom prst="rect">
            <a:avLst/>
          </a:prstGeom>
        </p:spPr>
        <p:txBody>
          <a:bodyPr lIns="82058" tIns="41029" rIns="82058" bIns="41029"/>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6AD567-9508-4319-A1E7-D20A78451BAE}" type="slidenum">
              <a:rPr lang="en-US" smtClean="0"/>
              <a:t>‹#›</a:t>
            </a:fld>
            <a:endParaRPr lang="en-US" dirty="0"/>
          </a:p>
        </p:txBody>
      </p:sp>
    </p:spTree>
    <p:extLst>
      <p:ext uri="{BB962C8B-B14F-4D97-AF65-F5344CB8AC3E}">
        <p14:creationId xmlns:p14="http://schemas.microsoft.com/office/powerpoint/2010/main" val="341308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4"/>
            <a:ext cx="4444207" cy="725064"/>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4" name="Content Placeholder 3"/>
          <p:cNvSpPr>
            <a:spLocks noGrp="1"/>
          </p:cNvSpPr>
          <p:nvPr>
            <p:ph sz="half" idx="2"/>
          </p:nvPr>
        </p:nvSpPr>
        <p:spPr>
          <a:xfrm>
            <a:off x="502921" y="2464858"/>
            <a:ext cx="4444207" cy="447812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739794"/>
            <a:ext cx="4445952" cy="725064"/>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5109530" y="2464858"/>
            <a:ext cx="4445952" cy="447812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9"/>
          </a:xfrm>
          <a:prstGeom prst="rect">
            <a:avLst/>
          </a:prstGeom>
        </p:spPr>
        <p:txBody>
          <a:bodyPr lIns="82058" tIns="41029" rIns="82058" bIns="41029"/>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6AD567-9508-4319-A1E7-D20A78451BAE}" type="slidenum">
              <a:rPr lang="en-US" smtClean="0"/>
              <a:t>‹#›</a:t>
            </a:fld>
            <a:endParaRPr lang="en-US" dirty="0"/>
          </a:p>
        </p:txBody>
      </p:sp>
    </p:spTree>
    <p:extLst>
      <p:ext uri="{BB962C8B-B14F-4D97-AF65-F5344CB8AC3E}">
        <p14:creationId xmlns:p14="http://schemas.microsoft.com/office/powerpoint/2010/main" val="246105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9"/>
          </a:xfrm>
          <a:prstGeom prst="rect">
            <a:avLst/>
          </a:prstGeom>
        </p:spPr>
        <p:txBody>
          <a:bodyPr lIns="82058" tIns="41029" rIns="82058" bIns="41029"/>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6AD567-9508-4319-A1E7-D20A78451BAE}" type="slidenum">
              <a:rPr lang="en-US" smtClean="0"/>
              <a:t>‹#›</a:t>
            </a:fld>
            <a:endParaRPr lang="en-US" dirty="0"/>
          </a:p>
        </p:txBody>
      </p:sp>
    </p:spTree>
    <p:extLst>
      <p:ext uri="{BB962C8B-B14F-4D97-AF65-F5344CB8AC3E}">
        <p14:creationId xmlns:p14="http://schemas.microsoft.com/office/powerpoint/2010/main" val="127356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9"/>
          </a:xfrm>
          <a:prstGeom prst="rect">
            <a:avLst/>
          </a:prstGeom>
        </p:spPr>
        <p:txBody>
          <a:bodyPr lIns="82058" tIns="41029" rIns="82058" bIns="41029"/>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6AD567-9508-4319-A1E7-D20A78451BAE}" type="slidenum">
              <a:rPr lang="en-US" smtClean="0"/>
              <a:t>‹#›</a:t>
            </a:fld>
            <a:endParaRPr lang="en-US" dirty="0"/>
          </a:p>
        </p:txBody>
      </p:sp>
    </p:spTree>
    <p:extLst>
      <p:ext uri="{BB962C8B-B14F-4D97-AF65-F5344CB8AC3E}">
        <p14:creationId xmlns:p14="http://schemas.microsoft.com/office/powerpoint/2010/main" val="164867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6"/>
            <a:ext cx="3309145" cy="131699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932555" y="309458"/>
            <a:ext cx="5622926" cy="663352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8"/>
            <a:ext cx="3309145" cy="5316538"/>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9"/>
          </a:xfrm>
          <a:prstGeom prst="rect">
            <a:avLst/>
          </a:prstGeom>
        </p:spPr>
        <p:txBody>
          <a:bodyPr lIns="82058" tIns="41029" rIns="82058" bIns="41029"/>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6AD567-9508-4319-A1E7-D20A78451BAE}" type="slidenum">
              <a:rPr lang="en-US" smtClean="0"/>
              <a:t>‹#›</a:t>
            </a:fld>
            <a:endParaRPr lang="en-US" dirty="0"/>
          </a:p>
        </p:txBody>
      </p:sp>
    </p:spTree>
    <p:extLst>
      <p:ext uri="{BB962C8B-B14F-4D97-AF65-F5344CB8AC3E}">
        <p14:creationId xmlns:p14="http://schemas.microsoft.com/office/powerpoint/2010/main" val="2853383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1"/>
            <a:ext cx="6035040" cy="642303"/>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971517" y="694479"/>
            <a:ext cx="6035040" cy="466344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endParaRPr lang="en-US" dirty="0"/>
          </a:p>
        </p:txBody>
      </p:sp>
      <p:sp>
        <p:nvSpPr>
          <p:cNvPr id="4" name="Text Placeholder 3"/>
          <p:cNvSpPr>
            <a:spLocks noGrp="1"/>
          </p:cNvSpPr>
          <p:nvPr>
            <p:ph type="body" sz="half" idx="2"/>
          </p:nvPr>
        </p:nvSpPr>
        <p:spPr>
          <a:xfrm>
            <a:off x="1971517" y="6082984"/>
            <a:ext cx="6035040" cy="912177"/>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9"/>
          </a:xfrm>
          <a:prstGeom prst="rect">
            <a:avLst/>
          </a:prstGeom>
        </p:spPr>
        <p:txBody>
          <a:bodyPr lIns="82058" tIns="41029" rIns="82058" bIns="41029"/>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6AD567-9508-4319-A1E7-D20A78451BAE}" type="slidenum">
              <a:rPr lang="en-US" smtClean="0"/>
              <a:t>‹#›</a:t>
            </a:fld>
            <a:endParaRPr lang="en-US" dirty="0"/>
          </a:p>
        </p:txBody>
      </p:sp>
    </p:spTree>
    <p:extLst>
      <p:ext uri="{BB962C8B-B14F-4D97-AF65-F5344CB8AC3E}">
        <p14:creationId xmlns:p14="http://schemas.microsoft.com/office/powerpoint/2010/main" val="425764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82058" tIns="41029" rIns="82058" bIns="41029"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4"/>
          </a:xfrm>
          <a:prstGeom prst="rect">
            <a:avLst/>
          </a:prstGeom>
        </p:spPr>
        <p:txBody>
          <a:bodyPr vert="horz" lIns="82058" tIns="41029" rIns="82058" bIns="4102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93058" y="7203864"/>
            <a:ext cx="6128722" cy="413809"/>
          </a:xfrm>
          <a:prstGeom prst="rect">
            <a:avLst/>
          </a:prstGeom>
        </p:spPr>
        <p:txBody>
          <a:bodyPr vert="horz" lIns="82058" tIns="41029" rIns="82058" bIns="41029" rtlCol="0" anchor="ctr"/>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9"/>
          </a:xfrm>
          <a:prstGeom prst="rect">
            <a:avLst/>
          </a:prstGeom>
        </p:spPr>
        <p:txBody>
          <a:bodyPr vert="horz" lIns="82058" tIns="41029" rIns="82058" bIns="41029" rtlCol="0" anchor="ctr"/>
          <a:lstStyle>
            <a:lvl1pPr algn="r">
              <a:defRPr sz="1100">
                <a:solidFill>
                  <a:schemeClr val="tx1">
                    <a:tint val="75000"/>
                  </a:schemeClr>
                </a:solidFill>
              </a:defRPr>
            </a:lvl1pPr>
          </a:lstStyle>
          <a:p>
            <a:r>
              <a:rPr lang="en-US" dirty="0"/>
              <a:t>Page </a:t>
            </a:r>
            <a:fld id="{FC6AD567-9508-4319-A1E7-D20A78451BAE}" type="slidenum">
              <a:rPr lang="en-US" smtClean="0"/>
              <a:pPr/>
              <a:t>‹#›</a:t>
            </a:fld>
            <a:r>
              <a:rPr lang="en-US" dirty="0"/>
              <a:t> of </a:t>
            </a:r>
            <a:fld id="{7D9DC061-0604-4952-9A1B-B2B8BC0BFC56}" type="slidenum">
              <a:rPr lang="en-US" smtClean="0"/>
              <a:t>‹#›</a:t>
            </a:fld>
            <a:endParaRPr lang="en-US" dirty="0"/>
          </a:p>
        </p:txBody>
      </p:sp>
    </p:spTree>
    <p:extLst>
      <p:ext uri="{BB962C8B-B14F-4D97-AF65-F5344CB8AC3E}">
        <p14:creationId xmlns:p14="http://schemas.microsoft.com/office/powerpoint/2010/main" val="3955688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820583"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820583"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6723" indent="-256432" algn="l" defTabSz="820583"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5728" indent="-205146" algn="l" defTabSz="82058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36019" indent="-205146" algn="l" defTabSz="8205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46311" indent="-205146" algn="l" defTabSz="8205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56602" indent="-205146" algn="l" defTabSz="8205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66893" indent="-205146" algn="l" defTabSz="8205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7185" indent="-205146" algn="l" defTabSz="8205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87476" indent="-205146" algn="l" defTabSz="8205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956B56AF-4DC4-4846-993C-E7B3CFA90D62}" type="datetimeFigureOut">
              <a:rPr lang="en-US" smtClean="0"/>
              <a:t>10/28/2019</a:t>
            </a:fld>
            <a:endParaRPr lang="en-US" dirty="0"/>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5DC8CF0B-9855-48D1-9CE5-E8724C28E22B}" type="slidenum">
              <a:rPr lang="en-US" smtClean="0"/>
              <a:t>‹#›</a:t>
            </a:fld>
            <a:endParaRPr lang="en-US" dirty="0"/>
          </a:p>
        </p:txBody>
      </p:sp>
    </p:spTree>
    <p:extLst>
      <p:ext uri="{BB962C8B-B14F-4D97-AF65-F5344CB8AC3E}">
        <p14:creationId xmlns:p14="http://schemas.microsoft.com/office/powerpoint/2010/main" val="1831183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gif"/><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mailto:Olivia.hook@dot.ohio.gov" TargetMode="External"/><Relationship Id="rId2" Type="http://schemas.openxmlformats.org/officeDocument/2006/relationships/hyperlink" Target="http://www.dot.state.oh.us/Divisions/Planning/Transit/Pages/Coordination.aspx" TargetMode="Externa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hyperlink" Target="mailto:kristin.haar@iowadot.u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nationalcenterformobilitymanagement.org/wp-content/uploads/2018/10/State-of-the-States-Report-2018_Final.pdf" TargetMode="Externa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t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8" Type="http://schemas.openxmlformats.org/officeDocument/2006/relationships/hyperlink" Target="Transitplannning4all.org" TargetMode="External"/><Relationship Id="rId3" Type="http://schemas.openxmlformats.org/officeDocument/2006/relationships/hyperlink" Target="http://www.nationalcenterformobilitymanagement.org/" TargetMode="External"/><Relationship Id="rId7" Type="http://schemas.openxmlformats.org/officeDocument/2006/relationships/image" Target="../media/image37.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hyperlink" Target="http://webbuilder.nationalrtap.org/" TargetMode="External"/><Relationship Id="rId11" Type="http://schemas.openxmlformats.org/officeDocument/2006/relationships/hyperlink" Target="http://sharedusemobilitycenter.org/" TargetMode="External"/><Relationship Id="rId5" Type="http://schemas.openxmlformats.org/officeDocument/2006/relationships/image" Target="../media/image36.png"/><Relationship Id="rId10" Type="http://schemas.openxmlformats.org/officeDocument/2006/relationships/image" Target="../media/image38.jpg"/><Relationship Id="rId4" Type="http://schemas.openxmlformats.org/officeDocument/2006/relationships/image" Target="../media/image35.png"/><Relationship Id="rId9" Type="http://schemas.openxmlformats.org/officeDocument/2006/relationships/hyperlink" Target="http://www.nadtc.or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jshanley@easterseals.com" TargetMode="External"/><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5FF1664-8DE7-4476-BCD3-92645DE1B807}"/>
              </a:ext>
            </a:extLst>
          </p:cNvPr>
          <p:cNvSpPr txBox="1"/>
          <p:nvPr/>
        </p:nvSpPr>
        <p:spPr>
          <a:xfrm>
            <a:off x="2043879" y="3590836"/>
            <a:ext cx="7481121" cy="1077218"/>
          </a:xfrm>
          <a:prstGeom prst="rect">
            <a:avLst/>
          </a:prstGeom>
          <a:noFill/>
        </p:spPr>
        <p:txBody>
          <a:bodyPr wrap="square" rtlCol="0">
            <a:spAutoFit/>
          </a:bodyPr>
          <a:lstStyle/>
          <a:p>
            <a:r>
              <a:rPr lang="en-US" sz="3200" b="1" dirty="0">
                <a:solidFill>
                  <a:srgbClr val="0072BC"/>
                </a:solidFill>
              </a:rPr>
              <a:t>Advancing Mobility Management:  A State Perspective </a:t>
            </a:r>
          </a:p>
        </p:txBody>
      </p:sp>
      <p:pic>
        <p:nvPicPr>
          <p:cNvPr id="4" name="Picture 3" descr="A blue bus parked on the side of a road&#10;&#10;Description generated with high confidence">
            <a:extLst>
              <a:ext uri="{FF2B5EF4-FFF2-40B4-BE49-F238E27FC236}">
                <a16:creationId xmlns:a16="http://schemas.microsoft.com/office/drawing/2014/main" id="{78FBCDEE-D4A1-461E-9F3F-EC361E5BE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3420867"/>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3413D46D-AE11-4B21-A1D7-E872CC362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521225"/>
            <a:ext cx="1815279" cy="669775"/>
          </a:xfrm>
          <a:prstGeom prst="rect">
            <a:avLst/>
          </a:prstGeom>
        </p:spPr>
      </p:pic>
      <p:sp>
        <p:nvSpPr>
          <p:cNvPr id="5" name="Rectangle 4">
            <a:extLst>
              <a:ext uri="{FF2B5EF4-FFF2-40B4-BE49-F238E27FC236}">
                <a16:creationId xmlns:a16="http://schemas.microsoft.com/office/drawing/2014/main" id="{32875B4E-67BC-4428-BE98-A1BF7B637403}"/>
              </a:ext>
            </a:extLst>
          </p:cNvPr>
          <p:cNvSpPr/>
          <p:nvPr/>
        </p:nvSpPr>
        <p:spPr>
          <a:xfrm>
            <a:off x="0" y="5562600"/>
            <a:ext cx="10058400" cy="22098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86D2151-7F3E-4E56-BABF-7D716AE636BE}"/>
              </a:ext>
            </a:extLst>
          </p:cNvPr>
          <p:cNvSpPr txBox="1"/>
          <p:nvPr/>
        </p:nvSpPr>
        <p:spPr>
          <a:xfrm>
            <a:off x="565144" y="5732568"/>
            <a:ext cx="8851911" cy="1200329"/>
          </a:xfrm>
          <a:prstGeom prst="rect">
            <a:avLst/>
          </a:prstGeom>
          <a:noFill/>
        </p:spPr>
        <p:txBody>
          <a:bodyPr wrap="none" rtlCol="0">
            <a:spAutoFit/>
          </a:bodyPr>
          <a:lstStyle/>
          <a:p>
            <a:pPr algn="ctr"/>
            <a:r>
              <a:rPr lang="en-US" sz="3600" dirty="0">
                <a:solidFill>
                  <a:schemeClr val="bg1"/>
                </a:solidFill>
              </a:rPr>
              <a:t>18</a:t>
            </a:r>
            <a:r>
              <a:rPr lang="en-US" sz="3600" baseline="30000" dirty="0">
                <a:solidFill>
                  <a:schemeClr val="bg1"/>
                </a:solidFill>
              </a:rPr>
              <a:t>th</a:t>
            </a:r>
            <a:r>
              <a:rPr lang="en-US" sz="3600" dirty="0">
                <a:solidFill>
                  <a:schemeClr val="bg1"/>
                </a:solidFill>
              </a:rPr>
              <a:t> Biennial State Programs Meeting and</a:t>
            </a:r>
          </a:p>
          <a:p>
            <a:pPr algn="ctr"/>
            <a:r>
              <a:rPr lang="en-US" sz="3600" dirty="0">
                <a:solidFill>
                  <a:schemeClr val="bg1"/>
                </a:solidFill>
              </a:rPr>
              <a:t>Public Transportation Partnerships Conference</a:t>
            </a:r>
          </a:p>
        </p:txBody>
      </p:sp>
      <p:sp>
        <p:nvSpPr>
          <p:cNvPr id="10" name="TextBox 9">
            <a:extLst>
              <a:ext uri="{FF2B5EF4-FFF2-40B4-BE49-F238E27FC236}">
                <a16:creationId xmlns:a16="http://schemas.microsoft.com/office/drawing/2014/main" id="{663404C9-C040-4957-9A82-BA76FAD3110C}"/>
              </a:ext>
            </a:extLst>
          </p:cNvPr>
          <p:cNvSpPr txBox="1"/>
          <p:nvPr/>
        </p:nvSpPr>
        <p:spPr>
          <a:xfrm>
            <a:off x="3476948" y="7024485"/>
            <a:ext cx="3104504" cy="523220"/>
          </a:xfrm>
          <a:prstGeom prst="rect">
            <a:avLst/>
          </a:prstGeom>
          <a:noFill/>
        </p:spPr>
        <p:txBody>
          <a:bodyPr wrap="none" rtlCol="0">
            <a:spAutoFit/>
          </a:bodyPr>
          <a:lstStyle/>
          <a:p>
            <a:r>
              <a:rPr lang="en-US" sz="2800" dirty="0">
                <a:solidFill>
                  <a:schemeClr val="bg1"/>
                </a:solidFill>
              </a:rPr>
              <a:t>August 14-16, 2019 </a:t>
            </a:r>
          </a:p>
        </p:txBody>
      </p:sp>
    </p:spTree>
    <p:extLst>
      <p:ext uri="{BB962C8B-B14F-4D97-AF65-F5344CB8AC3E}">
        <p14:creationId xmlns:p14="http://schemas.microsoft.com/office/powerpoint/2010/main" val="2701170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 of Indiana cities">
            <a:extLst>
              <a:ext uri="{FF2B5EF4-FFF2-40B4-BE49-F238E27FC236}">
                <a16:creationId xmlns:a16="http://schemas.microsoft.com/office/drawing/2014/main" id="{78DFFB77-2D14-4669-B13F-476F53D44FB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32998" y="1668973"/>
            <a:ext cx="4038600" cy="5897252"/>
          </a:xfrm>
          <a:prstGeom prst="rect">
            <a:avLst/>
          </a:prstGeom>
          <a:noFill/>
          <a:ln>
            <a:noFill/>
          </a:ln>
        </p:spPr>
      </p:pic>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10</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228600" y="2176371"/>
            <a:ext cx="4953000" cy="1445271"/>
          </a:xfrm>
        </p:spPr>
        <p:txBody>
          <a:bodyPr>
            <a:normAutofit/>
          </a:bodyPr>
          <a:lstStyle/>
          <a:p>
            <a:r>
              <a:rPr lang="en-US" b="1" dirty="0">
                <a:solidFill>
                  <a:srgbClr val="0072BC"/>
                </a:solidFill>
              </a:rPr>
              <a:t>Mobility Management Efforts in Indiana </a:t>
            </a:r>
          </a:p>
        </p:txBody>
      </p:sp>
      <p:sp>
        <p:nvSpPr>
          <p:cNvPr id="32" name="TextBox 31">
            <a:extLst>
              <a:ext uri="{FF2B5EF4-FFF2-40B4-BE49-F238E27FC236}">
                <a16:creationId xmlns:a16="http://schemas.microsoft.com/office/drawing/2014/main" id="{4BA356D3-7779-498D-AFA0-1412D163C5C0}"/>
              </a:ext>
            </a:extLst>
          </p:cNvPr>
          <p:cNvSpPr txBox="1"/>
          <p:nvPr/>
        </p:nvSpPr>
        <p:spPr>
          <a:xfrm>
            <a:off x="5223407" y="632775"/>
            <a:ext cx="1682899" cy="307777"/>
          </a:xfrm>
          <a:prstGeom prst="rect">
            <a:avLst/>
          </a:prstGeom>
          <a:noFill/>
        </p:spPr>
        <p:txBody>
          <a:bodyPr wrap="square" rtlCol="0">
            <a:spAutoFit/>
          </a:bodyPr>
          <a:lstStyle/>
          <a:p>
            <a:r>
              <a:rPr lang="en-US" sz="1400" dirty="0">
                <a:solidFill>
                  <a:schemeClr val="bg1"/>
                </a:solidFill>
              </a:rPr>
              <a:t>August 27-28, 2019</a:t>
            </a:r>
          </a:p>
        </p:txBody>
      </p:sp>
      <p:pic>
        <p:nvPicPr>
          <p:cNvPr id="18" name="Content Placeholder 6">
            <a:extLst>
              <a:ext uri="{FF2B5EF4-FFF2-40B4-BE49-F238E27FC236}">
                <a16:creationId xmlns:a16="http://schemas.microsoft.com/office/drawing/2014/main" id="{55625F66-06A2-454E-9A37-B29839E5F92E}"/>
              </a:ext>
            </a:extLst>
          </p:cNvPr>
          <p:cNvPicPr>
            <a:picLocks noChangeAspect="1"/>
          </p:cNvPicPr>
          <p:nvPr/>
        </p:nvPicPr>
        <p:blipFill rotWithShape="1">
          <a:blip r:embed="rId3">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9" name="Rectangle 18">
            <a:extLst>
              <a:ext uri="{FF2B5EF4-FFF2-40B4-BE49-F238E27FC236}">
                <a16:creationId xmlns:a16="http://schemas.microsoft.com/office/drawing/2014/main" id="{1C9CD21A-2FF0-49F1-ABFD-740D7E08D8F1}"/>
              </a:ext>
            </a:extLst>
          </p:cNvPr>
          <p:cNvSpPr/>
          <p:nvPr/>
        </p:nvSpPr>
        <p:spPr>
          <a:xfrm>
            <a:off x="4724398" y="3041"/>
            <a:ext cx="5334001"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logo&#10;&#10;Description generated with high confidence">
            <a:extLst>
              <a:ext uri="{FF2B5EF4-FFF2-40B4-BE49-F238E27FC236}">
                <a16:creationId xmlns:a16="http://schemas.microsoft.com/office/drawing/2014/main" id="{1FFC33DB-8D76-4B7D-AB19-632FA17F2E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21" name="TextBox 20">
            <a:extLst>
              <a:ext uri="{FF2B5EF4-FFF2-40B4-BE49-F238E27FC236}">
                <a16:creationId xmlns:a16="http://schemas.microsoft.com/office/drawing/2014/main" id="{6C184BE7-80B0-489E-8905-4113FE7AEB33}"/>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
        <p:nvSpPr>
          <p:cNvPr id="11" name="TextBox 10">
            <a:extLst>
              <a:ext uri="{FF2B5EF4-FFF2-40B4-BE49-F238E27FC236}">
                <a16:creationId xmlns:a16="http://schemas.microsoft.com/office/drawing/2014/main" id="{0CF98B82-92BB-47AC-A667-FC788B5BA51C}"/>
              </a:ext>
            </a:extLst>
          </p:cNvPr>
          <p:cNvSpPr txBox="1"/>
          <p:nvPr/>
        </p:nvSpPr>
        <p:spPr>
          <a:xfrm>
            <a:off x="858202" y="4325211"/>
            <a:ext cx="3866198" cy="1569660"/>
          </a:xfrm>
          <a:prstGeom prst="rect">
            <a:avLst/>
          </a:prstGeom>
          <a:noFill/>
        </p:spPr>
        <p:txBody>
          <a:bodyPr wrap="square" rtlCol="0">
            <a:spAutoFit/>
          </a:bodyPr>
          <a:lstStyle/>
          <a:p>
            <a:r>
              <a:rPr lang="en-US" sz="3200" b="1" dirty="0">
                <a:solidFill>
                  <a:srgbClr val="0072BC"/>
                </a:solidFill>
              </a:rPr>
              <a:t>FTA Region V </a:t>
            </a:r>
          </a:p>
          <a:p>
            <a:r>
              <a:rPr lang="en-US" sz="3200" b="1" dirty="0">
                <a:solidFill>
                  <a:srgbClr val="0072BC"/>
                </a:solidFill>
              </a:rPr>
              <a:t>Susan Weber, Community Planner</a:t>
            </a:r>
            <a:endParaRPr lang="en-US" sz="2400" b="1" dirty="0">
              <a:solidFill>
                <a:srgbClr val="0072BC"/>
              </a:solidFill>
            </a:endParaRPr>
          </a:p>
        </p:txBody>
      </p:sp>
    </p:spTree>
    <p:extLst>
      <p:ext uri="{BB962C8B-B14F-4D97-AF65-F5344CB8AC3E}">
        <p14:creationId xmlns:p14="http://schemas.microsoft.com/office/powerpoint/2010/main" val="1263223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5CA0EAF-1CBA-4102-9DFD-CC3E711937CA}"/>
              </a:ext>
            </a:extLst>
          </p:cNvPr>
          <p:cNvSpPr>
            <a:spLocks noGrp="1"/>
          </p:cNvSpPr>
          <p:nvPr>
            <p:ph type="sldNum" sz="quarter" idx="12"/>
          </p:nvPr>
        </p:nvSpPr>
        <p:spPr/>
        <p:txBody>
          <a:bodyPr/>
          <a:lstStyle/>
          <a:p>
            <a:fld id="{FC6AD567-9508-4319-A1E7-D20A78451BAE}" type="slidenum">
              <a:rPr lang="en-US" smtClean="0"/>
              <a:t>11</a:t>
            </a:fld>
            <a:endParaRPr lang="en-US" dirty="0"/>
          </a:p>
        </p:txBody>
      </p:sp>
      <p:sp>
        <p:nvSpPr>
          <p:cNvPr id="23" name="Title 3">
            <a:extLst>
              <a:ext uri="{FF2B5EF4-FFF2-40B4-BE49-F238E27FC236}">
                <a16:creationId xmlns:a16="http://schemas.microsoft.com/office/drawing/2014/main" id="{DD6FC2A0-D84B-49CE-B2BB-634F2036BAA5}"/>
              </a:ext>
            </a:extLst>
          </p:cNvPr>
          <p:cNvSpPr txBox="1">
            <a:spLocks/>
          </p:cNvSpPr>
          <p:nvPr/>
        </p:nvSpPr>
        <p:spPr>
          <a:xfrm>
            <a:off x="1566308" y="1447800"/>
            <a:ext cx="8229600" cy="762134"/>
          </a:xfrm>
          <a:prstGeom prst="rect">
            <a:avLst/>
          </a:prstGeom>
        </p:spPr>
        <p:txBody>
          <a:bodyPr vert="horz" lIns="82058" tIns="41029" rIns="82058" bIns="41029" rtlCol="0" anchor="ctr">
            <a:normAutofit/>
          </a:bodyPr>
          <a:lstStyle>
            <a:lvl1pPr algn="ctr" defTabSz="820583" rtl="0" eaLnBrk="1" latinLnBrk="0" hangingPunct="1">
              <a:spcBef>
                <a:spcPct val="0"/>
              </a:spcBef>
              <a:buNone/>
              <a:defRPr sz="3900" kern="1200">
                <a:solidFill>
                  <a:schemeClr val="tx1"/>
                </a:solidFill>
                <a:latin typeface="+mj-lt"/>
                <a:ea typeface="+mj-ea"/>
                <a:cs typeface="+mj-cs"/>
              </a:defRPr>
            </a:lvl1pPr>
          </a:lstStyle>
          <a:p>
            <a:r>
              <a:rPr lang="en-US" b="1" dirty="0">
                <a:solidFill>
                  <a:srgbClr val="0072BC"/>
                </a:solidFill>
              </a:rPr>
              <a:t>Organizations/Agencies in Indiana</a:t>
            </a:r>
          </a:p>
        </p:txBody>
      </p:sp>
      <p:pic>
        <p:nvPicPr>
          <p:cNvPr id="8" name="Content Placeholder 6">
            <a:extLst>
              <a:ext uri="{FF2B5EF4-FFF2-40B4-BE49-F238E27FC236}">
                <a16:creationId xmlns:a16="http://schemas.microsoft.com/office/drawing/2014/main" id="{72E33B02-0D84-46DA-9C8C-BEF686FFB134}"/>
              </a:ext>
            </a:extLst>
          </p:cNvPr>
          <p:cNvPicPr>
            <a:picLocks noChangeAspect="1"/>
          </p:cNvPicPr>
          <p:nvPr/>
        </p:nvPicPr>
        <p:blipFill rotWithShape="1">
          <a:blip r:embed="rId3">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9" name="Rectangle 8">
            <a:extLst>
              <a:ext uri="{FF2B5EF4-FFF2-40B4-BE49-F238E27FC236}">
                <a16:creationId xmlns:a16="http://schemas.microsoft.com/office/drawing/2014/main" id="{9E345AA2-5984-4D3F-A3C2-BC51E01D70A1}"/>
              </a:ext>
            </a:extLst>
          </p:cNvPr>
          <p:cNvSpPr/>
          <p:nvPr/>
        </p:nvSpPr>
        <p:spPr>
          <a:xfrm>
            <a:off x="4724399" y="0"/>
            <a:ext cx="5410201"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generated with high confidence">
            <a:extLst>
              <a:ext uri="{FF2B5EF4-FFF2-40B4-BE49-F238E27FC236}">
                <a16:creationId xmlns:a16="http://schemas.microsoft.com/office/drawing/2014/main" id="{CACE2A8C-2FD5-4ABB-ACB4-140E00C7CC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2" name="TextBox 11">
            <a:extLst>
              <a:ext uri="{FF2B5EF4-FFF2-40B4-BE49-F238E27FC236}">
                <a16:creationId xmlns:a16="http://schemas.microsoft.com/office/drawing/2014/main" id="{EEDC2191-5961-4D7B-B5F3-2CC48C13DD80}"/>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
        <p:nvSpPr>
          <p:cNvPr id="5" name="AutoShape 6" descr="INSILC">
            <a:extLst>
              <a:ext uri="{FF2B5EF4-FFF2-40B4-BE49-F238E27FC236}">
                <a16:creationId xmlns:a16="http://schemas.microsoft.com/office/drawing/2014/main" id="{6C8175B8-720B-4DC4-B4BC-D80F1D3ABD40}"/>
              </a:ext>
            </a:extLst>
          </p:cNvPr>
          <p:cNvSpPr>
            <a:spLocks noChangeAspect="1" noChangeArrowheads="1"/>
          </p:cNvSpPr>
          <p:nvPr/>
        </p:nvSpPr>
        <p:spPr bwMode="auto">
          <a:xfrm>
            <a:off x="4876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F777837-AB0A-4D7E-A705-40DE604541DE}"/>
              </a:ext>
            </a:extLst>
          </p:cNvPr>
          <p:cNvPicPr>
            <a:picLocks noChangeAspect="1"/>
          </p:cNvPicPr>
          <p:nvPr/>
        </p:nvPicPr>
        <p:blipFill>
          <a:blip r:embed="rId5"/>
          <a:stretch>
            <a:fillRect/>
          </a:stretch>
        </p:blipFill>
        <p:spPr>
          <a:xfrm>
            <a:off x="7381875" y="2324022"/>
            <a:ext cx="2219325" cy="1304925"/>
          </a:xfrm>
          <a:prstGeom prst="rect">
            <a:avLst/>
          </a:prstGeom>
        </p:spPr>
      </p:pic>
      <p:pic>
        <p:nvPicPr>
          <p:cNvPr id="13" name="Picture 12">
            <a:extLst>
              <a:ext uri="{FF2B5EF4-FFF2-40B4-BE49-F238E27FC236}">
                <a16:creationId xmlns:a16="http://schemas.microsoft.com/office/drawing/2014/main" id="{A18B2166-27D8-4991-B111-CB6676468900}"/>
              </a:ext>
            </a:extLst>
          </p:cNvPr>
          <p:cNvPicPr>
            <a:picLocks noChangeAspect="1"/>
          </p:cNvPicPr>
          <p:nvPr/>
        </p:nvPicPr>
        <p:blipFill>
          <a:blip r:embed="rId6"/>
          <a:stretch>
            <a:fillRect/>
          </a:stretch>
        </p:blipFill>
        <p:spPr>
          <a:xfrm>
            <a:off x="5105400" y="4003796"/>
            <a:ext cx="4607329" cy="574561"/>
          </a:xfrm>
          <a:prstGeom prst="rect">
            <a:avLst/>
          </a:prstGeom>
        </p:spPr>
      </p:pic>
      <p:pic>
        <p:nvPicPr>
          <p:cNvPr id="14" name="Picture 13">
            <a:extLst>
              <a:ext uri="{FF2B5EF4-FFF2-40B4-BE49-F238E27FC236}">
                <a16:creationId xmlns:a16="http://schemas.microsoft.com/office/drawing/2014/main" id="{9028D46E-F8CA-4CFD-9A18-3EB1FD8640DB}"/>
              </a:ext>
            </a:extLst>
          </p:cNvPr>
          <p:cNvPicPr>
            <a:picLocks noChangeAspect="1"/>
          </p:cNvPicPr>
          <p:nvPr/>
        </p:nvPicPr>
        <p:blipFill>
          <a:blip r:embed="rId7"/>
          <a:stretch>
            <a:fillRect/>
          </a:stretch>
        </p:blipFill>
        <p:spPr>
          <a:xfrm>
            <a:off x="1666399" y="7024578"/>
            <a:ext cx="3495675" cy="485775"/>
          </a:xfrm>
          <a:prstGeom prst="rect">
            <a:avLst/>
          </a:prstGeom>
        </p:spPr>
      </p:pic>
      <p:pic>
        <p:nvPicPr>
          <p:cNvPr id="1032" name="Picture 8" descr="https://entapps.indot.in.gov/dotmaps/nlri/images/Indot_Logo_color2.png">
            <a:extLst>
              <a:ext uri="{FF2B5EF4-FFF2-40B4-BE49-F238E27FC236}">
                <a16:creationId xmlns:a16="http://schemas.microsoft.com/office/drawing/2014/main" id="{9530573B-44BC-4E18-B12A-EA282D15E3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599" y="1758471"/>
            <a:ext cx="1870475" cy="1870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30A4A064-BCAF-4F60-9BFD-F54782FA3780}"/>
              </a:ext>
            </a:extLst>
          </p:cNvPr>
          <p:cNvPicPr>
            <a:picLocks noChangeAspect="1"/>
          </p:cNvPicPr>
          <p:nvPr/>
        </p:nvPicPr>
        <p:blipFill>
          <a:blip r:embed="rId9"/>
          <a:stretch>
            <a:fillRect/>
          </a:stretch>
        </p:blipFill>
        <p:spPr>
          <a:xfrm>
            <a:off x="409099" y="5018605"/>
            <a:ext cx="2419350" cy="1485900"/>
          </a:xfrm>
          <a:prstGeom prst="rect">
            <a:avLst/>
          </a:prstGeom>
        </p:spPr>
      </p:pic>
      <p:sp>
        <p:nvSpPr>
          <p:cNvPr id="16" name="AutoShape 12" descr="CIRTA">
            <a:extLst>
              <a:ext uri="{FF2B5EF4-FFF2-40B4-BE49-F238E27FC236}">
                <a16:creationId xmlns:a16="http://schemas.microsoft.com/office/drawing/2014/main" id="{6DF3DA77-7FCD-46FF-AC86-558E3F642AAA}"/>
              </a:ext>
            </a:extLst>
          </p:cNvPr>
          <p:cNvSpPr>
            <a:spLocks noChangeAspect="1" noChangeArrowheads="1"/>
          </p:cNvSpPr>
          <p:nvPr/>
        </p:nvSpPr>
        <p:spPr bwMode="auto">
          <a:xfrm>
            <a:off x="5029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a:extLst>
              <a:ext uri="{FF2B5EF4-FFF2-40B4-BE49-F238E27FC236}">
                <a16:creationId xmlns:a16="http://schemas.microsoft.com/office/drawing/2014/main" id="{2A5F3286-2463-4649-B278-81108A0AAF3F}"/>
              </a:ext>
            </a:extLst>
          </p:cNvPr>
          <p:cNvPicPr>
            <a:picLocks noChangeAspect="1"/>
          </p:cNvPicPr>
          <p:nvPr/>
        </p:nvPicPr>
        <p:blipFill>
          <a:blip r:embed="rId10"/>
          <a:stretch>
            <a:fillRect/>
          </a:stretch>
        </p:blipFill>
        <p:spPr>
          <a:xfrm>
            <a:off x="1376027" y="3965718"/>
            <a:ext cx="2502553" cy="879893"/>
          </a:xfrm>
          <a:prstGeom prst="rect">
            <a:avLst/>
          </a:prstGeom>
        </p:spPr>
      </p:pic>
      <p:pic>
        <p:nvPicPr>
          <p:cNvPr id="18" name="Picture 17">
            <a:extLst>
              <a:ext uri="{FF2B5EF4-FFF2-40B4-BE49-F238E27FC236}">
                <a16:creationId xmlns:a16="http://schemas.microsoft.com/office/drawing/2014/main" id="{A1CE7D86-29D1-4437-9891-068BA20504D2}"/>
              </a:ext>
            </a:extLst>
          </p:cNvPr>
          <p:cNvPicPr>
            <a:picLocks noChangeAspect="1"/>
          </p:cNvPicPr>
          <p:nvPr/>
        </p:nvPicPr>
        <p:blipFill>
          <a:blip r:embed="rId11"/>
          <a:stretch>
            <a:fillRect/>
          </a:stretch>
        </p:blipFill>
        <p:spPr>
          <a:xfrm>
            <a:off x="3878580" y="6000524"/>
            <a:ext cx="5676900" cy="428625"/>
          </a:xfrm>
          <a:prstGeom prst="rect">
            <a:avLst/>
          </a:prstGeom>
        </p:spPr>
      </p:pic>
      <p:pic>
        <p:nvPicPr>
          <p:cNvPr id="19" name="Picture 18">
            <a:extLst>
              <a:ext uri="{FF2B5EF4-FFF2-40B4-BE49-F238E27FC236}">
                <a16:creationId xmlns:a16="http://schemas.microsoft.com/office/drawing/2014/main" id="{041E3E96-EE71-4651-81BD-F0AA8E49B4C1}"/>
              </a:ext>
            </a:extLst>
          </p:cNvPr>
          <p:cNvPicPr>
            <a:picLocks noChangeAspect="1"/>
          </p:cNvPicPr>
          <p:nvPr/>
        </p:nvPicPr>
        <p:blipFill>
          <a:blip r:embed="rId12"/>
          <a:stretch>
            <a:fillRect/>
          </a:stretch>
        </p:blipFill>
        <p:spPr>
          <a:xfrm>
            <a:off x="6426608" y="6706863"/>
            <a:ext cx="1790700" cy="809625"/>
          </a:xfrm>
          <a:prstGeom prst="rect">
            <a:avLst/>
          </a:prstGeom>
        </p:spPr>
      </p:pic>
      <p:pic>
        <p:nvPicPr>
          <p:cNvPr id="20" name="Picture 19">
            <a:extLst>
              <a:ext uri="{FF2B5EF4-FFF2-40B4-BE49-F238E27FC236}">
                <a16:creationId xmlns:a16="http://schemas.microsoft.com/office/drawing/2014/main" id="{F9462DA0-282A-4876-AFA2-E7266B8E7EAE}"/>
              </a:ext>
            </a:extLst>
          </p:cNvPr>
          <p:cNvPicPr>
            <a:picLocks noChangeAspect="1"/>
          </p:cNvPicPr>
          <p:nvPr/>
        </p:nvPicPr>
        <p:blipFill rotWithShape="1">
          <a:blip r:embed="rId13"/>
          <a:srcRect l="373" t="6126"/>
          <a:stretch/>
        </p:blipFill>
        <p:spPr>
          <a:xfrm>
            <a:off x="4648200" y="4809244"/>
            <a:ext cx="4279362" cy="987280"/>
          </a:xfrm>
          <a:prstGeom prst="rect">
            <a:avLst/>
          </a:prstGeom>
        </p:spPr>
      </p:pic>
      <p:pic>
        <p:nvPicPr>
          <p:cNvPr id="2" name="Picture 1">
            <a:extLst>
              <a:ext uri="{FF2B5EF4-FFF2-40B4-BE49-F238E27FC236}">
                <a16:creationId xmlns:a16="http://schemas.microsoft.com/office/drawing/2014/main" id="{FCDD1A91-5C4F-491D-8584-EFF31C1A2F47}"/>
              </a:ext>
            </a:extLst>
          </p:cNvPr>
          <p:cNvPicPr>
            <a:picLocks noChangeAspect="1"/>
          </p:cNvPicPr>
          <p:nvPr/>
        </p:nvPicPr>
        <p:blipFill rotWithShape="1">
          <a:blip r:embed="rId14"/>
          <a:srcRect l="2778" t="1650"/>
          <a:stretch/>
        </p:blipFill>
        <p:spPr>
          <a:xfrm>
            <a:off x="5124779" y="2133600"/>
            <a:ext cx="1809421" cy="1757325"/>
          </a:xfrm>
          <a:prstGeom prst="rect">
            <a:avLst/>
          </a:prstGeom>
        </p:spPr>
      </p:pic>
      <p:pic>
        <p:nvPicPr>
          <p:cNvPr id="3" name="Picture 2">
            <a:extLst>
              <a:ext uri="{FF2B5EF4-FFF2-40B4-BE49-F238E27FC236}">
                <a16:creationId xmlns:a16="http://schemas.microsoft.com/office/drawing/2014/main" id="{38F3D36B-F71B-4E23-BBA5-51AC5498CAA5}"/>
              </a:ext>
            </a:extLst>
          </p:cNvPr>
          <p:cNvPicPr>
            <a:picLocks noChangeAspect="1"/>
          </p:cNvPicPr>
          <p:nvPr/>
        </p:nvPicPr>
        <p:blipFill rotWithShape="1">
          <a:blip r:embed="rId15"/>
          <a:srcRect l="2542"/>
          <a:stretch/>
        </p:blipFill>
        <p:spPr>
          <a:xfrm>
            <a:off x="1543197" y="3369058"/>
            <a:ext cx="3286125" cy="476250"/>
          </a:xfrm>
          <a:prstGeom prst="rect">
            <a:avLst/>
          </a:prstGeom>
        </p:spPr>
      </p:pic>
    </p:spTree>
    <p:extLst>
      <p:ext uri="{BB962C8B-B14F-4D97-AF65-F5344CB8AC3E}">
        <p14:creationId xmlns:p14="http://schemas.microsoft.com/office/powerpoint/2010/main" val="502535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5FF1664-8DE7-4476-BCD3-92645DE1B807}"/>
              </a:ext>
            </a:extLst>
          </p:cNvPr>
          <p:cNvSpPr txBox="1"/>
          <p:nvPr/>
        </p:nvSpPr>
        <p:spPr>
          <a:xfrm>
            <a:off x="2895599" y="3886200"/>
            <a:ext cx="4191000" cy="707886"/>
          </a:xfrm>
          <a:prstGeom prst="rect">
            <a:avLst/>
          </a:prstGeom>
          <a:noFill/>
        </p:spPr>
        <p:txBody>
          <a:bodyPr wrap="square" rtlCol="0">
            <a:spAutoFit/>
          </a:bodyPr>
          <a:lstStyle/>
          <a:p>
            <a:r>
              <a:rPr lang="en-US" sz="4000" b="1" dirty="0">
                <a:solidFill>
                  <a:srgbClr val="0072BC"/>
                </a:solidFill>
              </a:rPr>
              <a:t>Bridging the Silos</a:t>
            </a:r>
          </a:p>
        </p:txBody>
      </p:sp>
      <p:sp>
        <p:nvSpPr>
          <p:cNvPr id="20" name="TextBox 19">
            <a:extLst>
              <a:ext uri="{FF2B5EF4-FFF2-40B4-BE49-F238E27FC236}">
                <a16:creationId xmlns:a16="http://schemas.microsoft.com/office/drawing/2014/main" id="{42BE623D-F348-4434-BB2A-9E0984995C3B}"/>
              </a:ext>
            </a:extLst>
          </p:cNvPr>
          <p:cNvSpPr txBox="1"/>
          <p:nvPr/>
        </p:nvSpPr>
        <p:spPr>
          <a:xfrm>
            <a:off x="2209800" y="4559587"/>
            <a:ext cx="5334000" cy="584775"/>
          </a:xfrm>
          <a:prstGeom prst="rect">
            <a:avLst/>
          </a:prstGeom>
          <a:noFill/>
        </p:spPr>
        <p:txBody>
          <a:bodyPr wrap="square" rtlCol="0">
            <a:spAutoFit/>
          </a:bodyPr>
          <a:lstStyle/>
          <a:p>
            <a:r>
              <a:rPr lang="en-US" sz="3200" b="1" dirty="0">
                <a:solidFill>
                  <a:srgbClr val="0072BC"/>
                </a:solidFill>
              </a:rPr>
              <a:t>MaineDOT / Mary Ann Hayes</a:t>
            </a:r>
            <a:endParaRPr lang="en-US" sz="2400" b="1" dirty="0">
              <a:solidFill>
                <a:srgbClr val="0072BC"/>
              </a:solidFill>
            </a:endParaRPr>
          </a:p>
        </p:txBody>
      </p:sp>
      <p:pic>
        <p:nvPicPr>
          <p:cNvPr id="4" name="Picture 3" descr="A blue bus parked on the side of a road&#10;&#10;Description generated with high confidence">
            <a:extLst>
              <a:ext uri="{FF2B5EF4-FFF2-40B4-BE49-F238E27FC236}">
                <a16:creationId xmlns:a16="http://schemas.microsoft.com/office/drawing/2014/main" id="{78FBCDEE-D4A1-461E-9F3F-EC361E5BE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3420867"/>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3413D46D-AE11-4B21-A1D7-E872CC362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521225"/>
            <a:ext cx="1815279" cy="669775"/>
          </a:xfrm>
          <a:prstGeom prst="rect">
            <a:avLst/>
          </a:prstGeom>
        </p:spPr>
      </p:pic>
      <p:sp>
        <p:nvSpPr>
          <p:cNvPr id="5" name="Rectangle 4">
            <a:extLst>
              <a:ext uri="{FF2B5EF4-FFF2-40B4-BE49-F238E27FC236}">
                <a16:creationId xmlns:a16="http://schemas.microsoft.com/office/drawing/2014/main" id="{32875B4E-67BC-4428-BE98-A1BF7B637403}"/>
              </a:ext>
            </a:extLst>
          </p:cNvPr>
          <p:cNvSpPr/>
          <p:nvPr/>
        </p:nvSpPr>
        <p:spPr>
          <a:xfrm>
            <a:off x="0" y="5562600"/>
            <a:ext cx="10058400" cy="22098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86D2151-7F3E-4E56-BABF-7D716AE636BE}"/>
              </a:ext>
            </a:extLst>
          </p:cNvPr>
          <p:cNvSpPr txBox="1"/>
          <p:nvPr/>
        </p:nvSpPr>
        <p:spPr>
          <a:xfrm>
            <a:off x="565144" y="5732568"/>
            <a:ext cx="8851911" cy="1200329"/>
          </a:xfrm>
          <a:prstGeom prst="rect">
            <a:avLst/>
          </a:prstGeom>
          <a:noFill/>
        </p:spPr>
        <p:txBody>
          <a:bodyPr wrap="none" rtlCol="0">
            <a:spAutoFit/>
          </a:bodyPr>
          <a:lstStyle/>
          <a:p>
            <a:pPr algn="ctr"/>
            <a:r>
              <a:rPr lang="en-US" sz="3600" dirty="0">
                <a:solidFill>
                  <a:schemeClr val="bg1"/>
                </a:solidFill>
              </a:rPr>
              <a:t>18</a:t>
            </a:r>
            <a:r>
              <a:rPr lang="en-US" sz="3600" baseline="30000" dirty="0">
                <a:solidFill>
                  <a:schemeClr val="bg1"/>
                </a:solidFill>
              </a:rPr>
              <a:t>th</a:t>
            </a:r>
            <a:r>
              <a:rPr lang="en-US" sz="3600" dirty="0">
                <a:solidFill>
                  <a:schemeClr val="bg1"/>
                </a:solidFill>
              </a:rPr>
              <a:t> Biennial State Programs Meeting and</a:t>
            </a:r>
          </a:p>
          <a:p>
            <a:pPr algn="ctr"/>
            <a:r>
              <a:rPr lang="en-US" sz="3600" dirty="0">
                <a:solidFill>
                  <a:schemeClr val="bg1"/>
                </a:solidFill>
              </a:rPr>
              <a:t>Public Transportation Partnerships Conference</a:t>
            </a:r>
          </a:p>
        </p:txBody>
      </p:sp>
      <p:sp>
        <p:nvSpPr>
          <p:cNvPr id="10" name="TextBox 9">
            <a:extLst>
              <a:ext uri="{FF2B5EF4-FFF2-40B4-BE49-F238E27FC236}">
                <a16:creationId xmlns:a16="http://schemas.microsoft.com/office/drawing/2014/main" id="{663404C9-C040-4957-9A82-BA76FAD3110C}"/>
              </a:ext>
            </a:extLst>
          </p:cNvPr>
          <p:cNvSpPr txBox="1"/>
          <p:nvPr/>
        </p:nvSpPr>
        <p:spPr>
          <a:xfrm>
            <a:off x="3476948" y="7024485"/>
            <a:ext cx="3104504" cy="523220"/>
          </a:xfrm>
          <a:prstGeom prst="rect">
            <a:avLst/>
          </a:prstGeom>
          <a:noFill/>
        </p:spPr>
        <p:txBody>
          <a:bodyPr wrap="none" rtlCol="0">
            <a:spAutoFit/>
          </a:bodyPr>
          <a:lstStyle/>
          <a:p>
            <a:r>
              <a:rPr lang="en-US" sz="2800" dirty="0">
                <a:solidFill>
                  <a:schemeClr val="bg1"/>
                </a:solidFill>
              </a:rPr>
              <a:t>August 14-16, 2019 </a:t>
            </a:r>
          </a:p>
        </p:txBody>
      </p:sp>
    </p:spTree>
    <p:extLst>
      <p:ext uri="{BB962C8B-B14F-4D97-AF65-F5344CB8AC3E}">
        <p14:creationId xmlns:p14="http://schemas.microsoft.com/office/powerpoint/2010/main" val="3955358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13</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876681"/>
            <a:ext cx="8229600" cy="762134"/>
          </a:xfrm>
        </p:spPr>
        <p:txBody>
          <a:bodyPr>
            <a:normAutofit fontScale="90000"/>
          </a:bodyPr>
          <a:lstStyle/>
          <a:p>
            <a:br>
              <a:rPr lang="en-US" b="1" dirty="0">
                <a:solidFill>
                  <a:srgbClr val="0072BC"/>
                </a:solidFill>
              </a:rPr>
            </a:br>
            <a:r>
              <a:rPr lang="en-US" sz="4300" b="1" dirty="0">
                <a:solidFill>
                  <a:srgbClr val="0072BC"/>
                </a:solidFill>
              </a:rPr>
              <a:t>Levers of Change</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609599" y="2819400"/>
            <a:ext cx="8229600" cy="4515749"/>
          </a:xfrm>
          <a:prstGeom prst="rect">
            <a:avLst/>
          </a:prstGeom>
        </p:spPr>
        <p:txBody>
          <a:bodyPr vert="horz" lIns="82058" tIns="41029" rIns="82058" bIns="41029" rtlCol="0" anchor="b">
            <a:normAutofit fontScale="25000" lnSpcReduction="20000"/>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endParaRPr lang="en-US" sz="8000" dirty="0"/>
          </a:p>
          <a:p>
            <a:pPr marL="571500" indent="-571500">
              <a:buFont typeface="Arial" panose="020B0604020202020204" pitchFamily="34" charset="0"/>
              <a:buChar char="•"/>
            </a:pPr>
            <a:r>
              <a:rPr lang="en-US" sz="8000" dirty="0"/>
              <a:t>Aging Population</a:t>
            </a:r>
          </a:p>
          <a:p>
            <a:pPr marL="981791" lvl="1" indent="-571500">
              <a:buFont typeface="Arial" panose="020B0604020202020204" pitchFamily="34" charset="0"/>
              <a:buChar char="•"/>
            </a:pPr>
            <a:r>
              <a:rPr lang="en-US" sz="8000" dirty="0"/>
              <a:t>Many can’t (or shouldn’t) drive</a:t>
            </a:r>
          </a:p>
          <a:p>
            <a:pPr marL="981791" lvl="1" indent="-571500">
              <a:buFont typeface="Arial" panose="020B0604020202020204" pitchFamily="34" charset="0"/>
              <a:buChar char="•"/>
            </a:pPr>
            <a:r>
              <a:rPr lang="en-US" sz="8000" dirty="0"/>
              <a:t>Younger retirees have time to volunteer</a:t>
            </a:r>
          </a:p>
          <a:p>
            <a:pPr marL="981791" lvl="1" indent="-571500">
              <a:buFont typeface="Arial" panose="020B0604020202020204" pitchFamily="34" charset="0"/>
              <a:buChar char="•"/>
            </a:pPr>
            <a:r>
              <a:rPr lang="en-US" sz="8000" dirty="0"/>
              <a:t>Age-Friendly Community Movement (65 certified with AARP)</a:t>
            </a:r>
          </a:p>
          <a:p>
            <a:pPr marL="571500" indent="-571500">
              <a:buFont typeface="Arial" panose="020B0604020202020204" pitchFamily="34" charset="0"/>
              <a:buChar char="•"/>
            </a:pPr>
            <a:r>
              <a:rPr lang="en-US" sz="8000" dirty="0"/>
              <a:t>Dispersed Rural Settlement Pattern</a:t>
            </a:r>
          </a:p>
          <a:p>
            <a:pPr marL="571500" indent="-571500">
              <a:buFont typeface="Arial" panose="020B0604020202020204" pitchFamily="34" charset="0"/>
              <a:buChar char="•"/>
            </a:pPr>
            <a:r>
              <a:rPr lang="en-US" sz="8000" dirty="0"/>
              <a:t>Workforce Shortage</a:t>
            </a:r>
          </a:p>
          <a:p>
            <a:pPr marL="571500" indent="-571500">
              <a:buFont typeface="Arial" panose="020B0604020202020204" pitchFamily="34" charset="0"/>
              <a:buChar char="•"/>
            </a:pPr>
            <a:r>
              <a:rPr lang="en-US" sz="8000" dirty="0"/>
              <a:t>Missed Medical Appointments</a:t>
            </a:r>
          </a:p>
          <a:p>
            <a:pPr marL="571500" indent="-571500">
              <a:buFont typeface="Arial" panose="020B0604020202020204" pitchFamily="34" charset="0"/>
              <a:buChar char="•"/>
            </a:pPr>
            <a:r>
              <a:rPr lang="en-US" sz="8000" dirty="0"/>
              <a:t>Growing Use of Technology (raises expectations)</a:t>
            </a:r>
          </a:p>
          <a:p>
            <a:pPr marL="571500" indent="-571500">
              <a:buFont typeface="Arial" panose="020B0604020202020204" pitchFamily="34" charset="0"/>
              <a:buChar char="•"/>
            </a:pPr>
            <a:r>
              <a:rPr lang="en-US" sz="8000" dirty="0"/>
              <a:t>Congestion and Parking Crunch in Portland</a:t>
            </a:r>
          </a:p>
          <a:p>
            <a:pPr marL="571500" indent="-571500">
              <a:buFont typeface="Arial" panose="020B0604020202020204" pitchFamily="34" charset="0"/>
              <a:buChar char="•"/>
            </a:pPr>
            <a:r>
              <a:rPr lang="en-US" sz="8000" dirty="0"/>
              <a:t>Millennials Prefer No Car</a:t>
            </a:r>
          </a:p>
          <a:p>
            <a:pPr marL="571500" indent="-571500">
              <a:buFont typeface="Arial" panose="020B0604020202020204" pitchFamily="34" charset="0"/>
              <a:buChar char="•"/>
            </a:pPr>
            <a:r>
              <a:rPr lang="en-US" sz="8000" dirty="0"/>
              <a:t>Locally Coordinated Plan </a:t>
            </a:r>
          </a:p>
          <a:p>
            <a:pPr marL="571500" indent="-571500">
              <a:buFont typeface="Arial" panose="020B0604020202020204" pitchFamily="34" charset="0"/>
              <a:buChar char="•"/>
            </a:pPr>
            <a:r>
              <a:rPr lang="en-US" sz="8000" dirty="0"/>
              <a:t>Public Transit Advisory Council Recommendations</a:t>
            </a:r>
          </a:p>
          <a:p>
            <a:pPr marL="571500" indent="-571500">
              <a:buFont typeface="Arial" panose="020B0604020202020204" pitchFamily="34" charset="0"/>
              <a:buChar char="•"/>
            </a:pPr>
            <a:r>
              <a:rPr lang="en-US" sz="8000" dirty="0"/>
              <a:t>Governor Mills’ Climate Initiative</a:t>
            </a:r>
          </a:p>
          <a:p>
            <a:endParaRPr lang="en-US" sz="4000" dirty="0"/>
          </a:p>
          <a:p>
            <a:pPr lvl="2"/>
            <a:endParaRPr lang="en-US" sz="3200" dirty="0"/>
          </a:p>
        </p:txBody>
      </p:sp>
      <p:sp>
        <p:nvSpPr>
          <p:cNvPr id="32" name="TextBox 31">
            <a:extLst>
              <a:ext uri="{FF2B5EF4-FFF2-40B4-BE49-F238E27FC236}">
                <a16:creationId xmlns:a16="http://schemas.microsoft.com/office/drawing/2014/main" id="{4BA356D3-7779-498D-AFA0-1412D163C5C0}"/>
              </a:ext>
            </a:extLst>
          </p:cNvPr>
          <p:cNvSpPr txBox="1"/>
          <p:nvPr/>
        </p:nvSpPr>
        <p:spPr>
          <a:xfrm>
            <a:off x="5223407" y="632775"/>
            <a:ext cx="1682899" cy="307777"/>
          </a:xfrm>
          <a:prstGeom prst="rect">
            <a:avLst/>
          </a:prstGeom>
          <a:noFill/>
        </p:spPr>
        <p:txBody>
          <a:bodyPr wrap="square" rtlCol="0">
            <a:spAutoFit/>
          </a:bodyPr>
          <a:lstStyle/>
          <a:p>
            <a:r>
              <a:rPr lang="en-US" sz="1400" dirty="0">
                <a:solidFill>
                  <a:schemeClr val="bg1"/>
                </a:solidFill>
              </a:rPr>
              <a:t>August 27-28, 2019</a:t>
            </a:r>
          </a:p>
        </p:txBody>
      </p:sp>
      <p:pic>
        <p:nvPicPr>
          <p:cNvPr id="18" name="Content Placeholder 6">
            <a:extLst>
              <a:ext uri="{FF2B5EF4-FFF2-40B4-BE49-F238E27FC236}">
                <a16:creationId xmlns:a16="http://schemas.microsoft.com/office/drawing/2014/main" id="{55625F66-06A2-454E-9A37-B29839E5F92E}"/>
              </a:ext>
            </a:extLst>
          </p:cNvPr>
          <p:cNvPicPr>
            <a:picLocks noChangeAspect="1"/>
          </p:cNvPicPr>
          <p:nvPr/>
        </p:nvPicPr>
        <p:blipFill rotWithShape="1">
          <a:blip r:embed="rId2">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9" name="Rectangle 18">
            <a:extLst>
              <a:ext uri="{FF2B5EF4-FFF2-40B4-BE49-F238E27FC236}">
                <a16:creationId xmlns:a16="http://schemas.microsoft.com/office/drawing/2014/main" id="{1C9CD21A-2FF0-49F1-ABFD-740D7E08D8F1}"/>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logo&#10;&#10;Description generated with high confidence">
            <a:extLst>
              <a:ext uri="{FF2B5EF4-FFF2-40B4-BE49-F238E27FC236}">
                <a16:creationId xmlns:a16="http://schemas.microsoft.com/office/drawing/2014/main" id="{1FFC33DB-8D76-4B7D-AB19-632FA17F2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21" name="TextBox 20">
            <a:extLst>
              <a:ext uri="{FF2B5EF4-FFF2-40B4-BE49-F238E27FC236}">
                <a16:creationId xmlns:a16="http://schemas.microsoft.com/office/drawing/2014/main" id="{6C184BE7-80B0-489E-8905-4113FE7AEB33}"/>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2089765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14</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726202"/>
            <a:ext cx="8229600" cy="762134"/>
          </a:xfrm>
        </p:spPr>
        <p:txBody>
          <a:bodyPr/>
          <a:lstStyle/>
          <a:p>
            <a:r>
              <a:rPr lang="en-US" b="1" dirty="0">
                <a:solidFill>
                  <a:srgbClr val="0072BC"/>
                </a:solidFill>
              </a:rPr>
              <a:t>Barriers to Change</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57200" y="2488336"/>
            <a:ext cx="8229600" cy="4715529"/>
          </a:xfrm>
          <a:prstGeom prst="rect">
            <a:avLst/>
          </a:prstGeom>
        </p:spPr>
        <p:txBody>
          <a:bodyPr vert="horz" lIns="82058" tIns="41029" rIns="82058" bIns="41029" rtlCol="0" anchor="b">
            <a:normAutofit fontScale="25000" lnSpcReduction="20000"/>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628650" indent="-514350">
              <a:buSzPct val="100000"/>
              <a:buFont typeface="+mj-lt"/>
              <a:buAutoNum type="arabicPeriod"/>
            </a:pPr>
            <a:r>
              <a:rPr lang="en-US" sz="8000" dirty="0"/>
              <a:t>Cultural</a:t>
            </a:r>
          </a:p>
          <a:p>
            <a:pPr marL="1038941" lvl="1" indent="-514350">
              <a:buSzPct val="100000"/>
              <a:buFont typeface="+mj-lt"/>
              <a:buAutoNum type="alphaLcPeriod"/>
            </a:pPr>
            <a:r>
              <a:rPr lang="en-US" sz="8000" dirty="0"/>
              <a:t>Independent Travel</a:t>
            </a:r>
          </a:p>
          <a:p>
            <a:pPr marL="1038941" lvl="1" indent="-514350">
              <a:buSzPct val="100000"/>
              <a:buFont typeface="+mj-lt"/>
              <a:buAutoNum type="alphaLcPeriod"/>
            </a:pPr>
            <a:r>
              <a:rPr lang="en-US" sz="8000" dirty="0"/>
              <a:t>Unfamiliarity with public transportation</a:t>
            </a:r>
          </a:p>
          <a:p>
            <a:pPr marL="1038941" lvl="1" indent="-514350">
              <a:buSzPct val="100000"/>
              <a:buFont typeface="+mj-lt"/>
              <a:buAutoNum type="alphaLcPeriod"/>
            </a:pPr>
            <a:r>
              <a:rPr lang="en-US" sz="8000" dirty="0"/>
              <a:t>Sprawled development pattern </a:t>
            </a:r>
          </a:p>
          <a:p>
            <a:pPr marL="628650" indent="-514350">
              <a:buSzPct val="100000"/>
              <a:buFont typeface="+mj-lt"/>
              <a:buAutoNum type="arabicPeriod"/>
            </a:pPr>
            <a:endParaRPr lang="en-US" sz="8000" dirty="0"/>
          </a:p>
          <a:p>
            <a:pPr marL="628650" indent="-514350">
              <a:buSzPct val="100000"/>
              <a:buFont typeface="+mj-lt"/>
              <a:buAutoNum type="arabicPeriod"/>
            </a:pPr>
            <a:r>
              <a:rPr lang="en-US" sz="8000" dirty="0"/>
              <a:t>Fiscal/Political</a:t>
            </a:r>
          </a:p>
          <a:p>
            <a:pPr marL="1038941" lvl="1" indent="-514350">
              <a:buSzPct val="100000"/>
              <a:buFont typeface="+mj-lt"/>
              <a:buAutoNum type="alphaLcPeriod"/>
            </a:pPr>
            <a:r>
              <a:rPr lang="en-US" sz="8000" dirty="0"/>
              <a:t>Transportation service historically private responsibility</a:t>
            </a:r>
          </a:p>
          <a:p>
            <a:pPr marL="1038941" lvl="1" indent="-514350">
              <a:buSzPct val="100000"/>
              <a:buFont typeface="+mj-lt"/>
              <a:buAutoNum type="alphaLcPeriod"/>
            </a:pPr>
            <a:r>
              <a:rPr lang="en-US" sz="8000" dirty="0"/>
              <a:t>State funding = 86 cents/capita for transit operations*</a:t>
            </a:r>
          </a:p>
          <a:p>
            <a:pPr marL="1038941" lvl="1" indent="-514350">
              <a:buSzPct val="100000"/>
              <a:buFont typeface="+mj-lt"/>
              <a:buAutoNum type="alphaLcPeriod"/>
            </a:pPr>
            <a:r>
              <a:rPr lang="en-US" sz="8000" dirty="0"/>
              <a:t>How does public sector pay for this? </a:t>
            </a:r>
          </a:p>
          <a:p>
            <a:pPr marL="1038941" lvl="1" indent="-514350">
              <a:buSzPct val="100000"/>
              <a:buFont typeface="+mj-lt"/>
              <a:buAutoNum type="alphaLcPeriod"/>
            </a:pPr>
            <a:r>
              <a:rPr lang="en-US" sz="8000" dirty="0"/>
              <a:t>Already have $200M annual backlog for maintaining roads and bridges</a:t>
            </a:r>
          </a:p>
          <a:p>
            <a:pPr marL="1038941" lvl="1" indent="-514350">
              <a:buSzPct val="100000"/>
              <a:buFont typeface="+mj-lt"/>
              <a:buAutoNum type="alphaLcPeriod"/>
            </a:pPr>
            <a:r>
              <a:rPr lang="en-US" sz="8000" dirty="0"/>
              <a:t>Questions around who benefits and who pays</a:t>
            </a:r>
          </a:p>
          <a:p>
            <a:pPr marL="524591" lvl="1">
              <a:buSzPct val="100000"/>
            </a:pPr>
            <a:endParaRPr lang="en-US" sz="3600" dirty="0"/>
          </a:p>
          <a:p>
            <a:pPr marL="524591" lvl="1">
              <a:buSzPct val="100000"/>
            </a:pPr>
            <a:endParaRPr lang="en-US" sz="3600" dirty="0"/>
          </a:p>
          <a:p>
            <a:pPr marL="524591" lvl="1">
              <a:buSzPct val="100000"/>
            </a:pPr>
            <a:r>
              <a:rPr lang="en-US" sz="7200" dirty="0"/>
              <a:t>*Excluding Maine State Ferry Service and Downeaster Passenger Rail</a:t>
            </a:r>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2">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1881483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4717A6-0F1D-40D2-B477-E03DB4ED62DF}"/>
              </a:ext>
            </a:extLst>
          </p:cNvPr>
          <p:cNvSpPr>
            <a:spLocks noGrp="1"/>
          </p:cNvSpPr>
          <p:nvPr>
            <p:ph sz="half" idx="2"/>
          </p:nvPr>
        </p:nvSpPr>
        <p:spPr>
          <a:xfrm>
            <a:off x="588332" y="2460671"/>
            <a:ext cx="4444207" cy="4478126"/>
          </a:xfrm>
        </p:spPr>
        <p:txBody>
          <a:bodyPr>
            <a:normAutofit fontScale="70000" lnSpcReduction="20000"/>
          </a:bodyPr>
          <a:lstStyle/>
          <a:p>
            <a:pPr marL="0" indent="0" algn="ctr">
              <a:spcAft>
                <a:spcPts val="1200"/>
              </a:spcAft>
              <a:buNone/>
            </a:pPr>
            <a:r>
              <a:rPr lang="en-US" sz="2900" b="1" u="sng" dirty="0">
                <a:solidFill>
                  <a:srgbClr val="FF0000"/>
                </a:solidFill>
              </a:rPr>
              <a:t>TOP RECOMMENDATIONS</a:t>
            </a:r>
          </a:p>
          <a:p>
            <a:pPr marL="457200" indent="-457200">
              <a:spcAft>
                <a:spcPts val="600"/>
              </a:spcAft>
              <a:buFont typeface="+mj-lt"/>
              <a:buAutoNum type="arabicPeriod"/>
            </a:pPr>
            <a:endParaRPr lang="en-US" b="1" dirty="0"/>
          </a:p>
          <a:p>
            <a:pPr marL="457200" indent="-457200">
              <a:spcAft>
                <a:spcPts val="1200"/>
              </a:spcAft>
              <a:buFont typeface="+mj-lt"/>
              <a:buAutoNum type="arabicPeriod"/>
            </a:pPr>
            <a:r>
              <a:rPr lang="en-US" b="1" dirty="0"/>
              <a:t>Grow Partnerships</a:t>
            </a:r>
          </a:p>
          <a:p>
            <a:pPr marL="457200" indent="-457200">
              <a:spcAft>
                <a:spcPts val="1200"/>
              </a:spcAft>
              <a:buFont typeface="+mj-lt"/>
              <a:buAutoNum type="arabicPeriod"/>
            </a:pPr>
            <a:endParaRPr lang="en-US" b="1" dirty="0"/>
          </a:p>
          <a:p>
            <a:pPr marL="457200" indent="-457200">
              <a:spcAft>
                <a:spcPts val="1200"/>
              </a:spcAft>
              <a:buFont typeface="+mj-lt"/>
              <a:buAutoNum type="arabicPeriod"/>
            </a:pPr>
            <a:r>
              <a:rPr lang="en-US" b="1" dirty="0"/>
              <a:t>Improve Rider Information Systems</a:t>
            </a:r>
          </a:p>
          <a:p>
            <a:pPr marL="457200" indent="-457200">
              <a:spcAft>
                <a:spcPts val="1200"/>
              </a:spcAft>
              <a:buFont typeface="+mj-lt"/>
              <a:buAutoNum type="arabicPeriod"/>
            </a:pPr>
            <a:endParaRPr lang="en-US" b="1" dirty="0"/>
          </a:p>
          <a:p>
            <a:pPr marL="457200" indent="-457200">
              <a:spcAft>
                <a:spcPts val="1200"/>
              </a:spcAft>
              <a:buFont typeface="+mj-lt"/>
              <a:buAutoNum type="arabicPeriod"/>
            </a:pPr>
            <a:r>
              <a:rPr lang="en-US" b="1" dirty="0"/>
              <a:t>Develop Last Mile Solutions</a:t>
            </a:r>
          </a:p>
          <a:p>
            <a:pPr marL="457200" indent="-457200">
              <a:spcAft>
                <a:spcPts val="1200"/>
              </a:spcAft>
              <a:buFont typeface="+mj-lt"/>
              <a:buAutoNum type="arabicPeriod"/>
            </a:pPr>
            <a:endParaRPr lang="en-US" b="1" dirty="0"/>
          </a:p>
          <a:p>
            <a:pPr marL="457200" indent="-457200">
              <a:spcAft>
                <a:spcPts val="1200"/>
              </a:spcAft>
              <a:buFont typeface="+mj-lt"/>
              <a:buAutoNum type="arabicPeriod"/>
            </a:pPr>
            <a:r>
              <a:rPr lang="en-US" b="1" dirty="0"/>
              <a:t>Invest in Transit Provider Infrastructure</a:t>
            </a:r>
          </a:p>
          <a:p>
            <a:pPr marL="457200" indent="-457200">
              <a:spcAft>
                <a:spcPts val="1200"/>
              </a:spcAft>
              <a:buFont typeface="+mj-lt"/>
              <a:buAutoNum type="arabicPeriod"/>
            </a:pPr>
            <a:endParaRPr lang="en-US" b="1" dirty="0"/>
          </a:p>
          <a:p>
            <a:pPr marL="457200" indent="-457200">
              <a:spcAft>
                <a:spcPts val="1200"/>
              </a:spcAft>
              <a:buFont typeface="+mj-lt"/>
              <a:buAutoNum type="arabicPeriod"/>
            </a:pPr>
            <a:r>
              <a:rPr lang="en-US" b="1" dirty="0"/>
              <a:t>Increase Funding</a:t>
            </a:r>
          </a:p>
          <a:p>
            <a:endParaRPr lang="en-US" dirty="0"/>
          </a:p>
          <a:p>
            <a:pPr marL="0" indent="0">
              <a:buNone/>
            </a:pPr>
            <a:endParaRPr lang="en-US" dirty="0"/>
          </a:p>
          <a:p>
            <a:pPr marL="0" indent="0">
              <a:buNone/>
            </a:pPr>
            <a:endParaRPr lang="en-US" dirty="0"/>
          </a:p>
        </p:txBody>
      </p:sp>
      <p:sp>
        <p:nvSpPr>
          <p:cNvPr id="6" name="Content Placeholder 5">
            <a:extLst>
              <a:ext uri="{FF2B5EF4-FFF2-40B4-BE49-F238E27FC236}">
                <a16:creationId xmlns:a16="http://schemas.microsoft.com/office/drawing/2014/main" id="{D15E0C34-3AC4-4147-A914-A523A02E0153}"/>
              </a:ext>
            </a:extLst>
          </p:cNvPr>
          <p:cNvSpPr>
            <a:spLocks noGrp="1"/>
          </p:cNvSpPr>
          <p:nvPr>
            <p:ph sz="quarter" idx="4"/>
          </p:nvPr>
        </p:nvSpPr>
        <p:spPr/>
        <p:txBody>
          <a:bodyPr>
            <a:normAutofit fontScale="70000" lnSpcReduction="20000"/>
          </a:bodyPr>
          <a:lstStyle/>
          <a:p>
            <a:pPr marL="0" indent="0" algn="ctr">
              <a:spcAft>
                <a:spcPts val="1200"/>
              </a:spcAft>
              <a:buNone/>
            </a:pPr>
            <a:r>
              <a:rPr lang="en-US" sz="2900" b="1" u="sng" dirty="0">
                <a:solidFill>
                  <a:srgbClr val="FF0000"/>
                </a:solidFill>
              </a:rPr>
              <a:t>PRIORITY STRATEGIES IN EACH</a:t>
            </a:r>
          </a:p>
          <a:p>
            <a:pPr marL="457200" indent="-457200">
              <a:spcAft>
                <a:spcPts val="600"/>
              </a:spcAft>
              <a:buFont typeface="+mj-lt"/>
              <a:buAutoNum type="arabicPeriod"/>
            </a:pPr>
            <a:endParaRPr lang="en-US" b="1" dirty="0"/>
          </a:p>
          <a:p>
            <a:pPr marL="457200" indent="-457200">
              <a:spcAft>
                <a:spcPts val="1200"/>
              </a:spcAft>
              <a:buFont typeface="+mj-lt"/>
              <a:buAutoNum type="arabicPeriod"/>
            </a:pPr>
            <a:r>
              <a:rPr lang="en-US" b="1" dirty="0"/>
              <a:t>Create multi-sector mobility network      (“Moving Maine”)</a:t>
            </a:r>
          </a:p>
          <a:p>
            <a:pPr marL="457200" indent="-457200">
              <a:buFont typeface="+mj-lt"/>
              <a:buAutoNum type="arabicPeriod"/>
            </a:pPr>
            <a:endParaRPr lang="en-US" b="1" dirty="0"/>
          </a:p>
          <a:p>
            <a:pPr marL="457200" indent="-457200">
              <a:spcAft>
                <a:spcPts val="1200"/>
              </a:spcAft>
              <a:buFont typeface="+mj-lt"/>
              <a:buAutoNum type="arabicPeriod"/>
            </a:pPr>
            <a:r>
              <a:rPr lang="en-US" b="1" dirty="0"/>
              <a:t>Expand GO Maine to full on-line trip planner (GO Vermont Demo Project as model)</a:t>
            </a:r>
          </a:p>
          <a:p>
            <a:pPr marL="457200" indent="-457200">
              <a:buFont typeface="+mj-lt"/>
              <a:buAutoNum type="arabicPeriod"/>
            </a:pPr>
            <a:endParaRPr lang="en-US" b="1" dirty="0"/>
          </a:p>
          <a:p>
            <a:pPr marL="457200" indent="-457200">
              <a:spcAft>
                <a:spcPts val="1200"/>
              </a:spcAft>
              <a:buFont typeface="+mj-lt"/>
              <a:buAutoNum type="arabicPeriod"/>
            </a:pPr>
            <a:r>
              <a:rPr lang="en-US" b="1" dirty="0"/>
              <a:t>Support volunteer driver networks</a:t>
            </a:r>
          </a:p>
          <a:p>
            <a:pPr marL="457200" indent="-457200">
              <a:spcAft>
                <a:spcPts val="600"/>
              </a:spcAft>
              <a:buFont typeface="+mj-lt"/>
              <a:buAutoNum type="arabicPeriod"/>
            </a:pPr>
            <a:endParaRPr lang="en-US" b="1" dirty="0"/>
          </a:p>
          <a:p>
            <a:pPr marL="457200" indent="-457200">
              <a:spcAft>
                <a:spcPts val="1200"/>
              </a:spcAft>
              <a:buFont typeface="+mj-lt"/>
              <a:buAutoNum type="arabicPeriod"/>
            </a:pPr>
            <a:r>
              <a:rPr lang="en-US" b="1" dirty="0"/>
              <a:t>Accelerate fleet modernization, AVL, electronic payment systems</a:t>
            </a:r>
          </a:p>
          <a:p>
            <a:pPr marL="457200" indent="-457200">
              <a:buFont typeface="+mj-lt"/>
              <a:buAutoNum type="arabicPeriod"/>
            </a:pPr>
            <a:endParaRPr lang="en-US" b="1" dirty="0"/>
          </a:p>
          <a:p>
            <a:pPr marL="457200" indent="-457200">
              <a:spcAft>
                <a:spcPts val="1200"/>
              </a:spcAft>
              <a:buFont typeface="+mj-lt"/>
              <a:buAutoNum type="arabicPeriod"/>
            </a:pPr>
            <a:r>
              <a:rPr lang="en-US" b="1" dirty="0"/>
              <a:t>Increase state $ to $5/capita (national median)</a:t>
            </a:r>
          </a:p>
        </p:txBody>
      </p:sp>
      <p:sp>
        <p:nvSpPr>
          <p:cNvPr id="7" name="Slide Number Placeholder 6">
            <a:extLst>
              <a:ext uri="{FF2B5EF4-FFF2-40B4-BE49-F238E27FC236}">
                <a16:creationId xmlns:a16="http://schemas.microsoft.com/office/drawing/2014/main" id="{55CA0EAF-1CBA-4102-9DFD-CC3E711937CA}"/>
              </a:ext>
            </a:extLst>
          </p:cNvPr>
          <p:cNvSpPr>
            <a:spLocks noGrp="1"/>
          </p:cNvSpPr>
          <p:nvPr>
            <p:ph type="sldNum" sz="quarter" idx="12"/>
          </p:nvPr>
        </p:nvSpPr>
        <p:spPr/>
        <p:txBody>
          <a:bodyPr/>
          <a:lstStyle/>
          <a:p>
            <a:fld id="{FC6AD567-9508-4319-A1E7-D20A78451BAE}" type="slidenum">
              <a:rPr lang="en-US" smtClean="0"/>
              <a:t>15</a:t>
            </a:fld>
            <a:endParaRPr lang="en-US" dirty="0"/>
          </a:p>
        </p:txBody>
      </p:sp>
      <p:sp>
        <p:nvSpPr>
          <p:cNvPr id="23" name="Title 3">
            <a:extLst>
              <a:ext uri="{FF2B5EF4-FFF2-40B4-BE49-F238E27FC236}">
                <a16:creationId xmlns:a16="http://schemas.microsoft.com/office/drawing/2014/main" id="{DD6FC2A0-D84B-49CE-B2BB-634F2036BAA5}"/>
              </a:ext>
            </a:extLst>
          </p:cNvPr>
          <p:cNvSpPr txBox="1">
            <a:spLocks/>
          </p:cNvSpPr>
          <p:nvPr/>
        </p:nvSpPr>
        <p:spPr>
          <a:xfrm>
            <a:off x="832328" y="1572284"/>
            <a:ext cx="8229600" cy="762134"/>
          </a:xfrm>
          <a:prstGeom prst="rect">
            <a:avLst/>
          </a:prstGeom>
        </p:spPr>
        <p:txBody>
          <a:bodyPr vert="horz" lIns="82058" tIns="41029" rIns="82058" bIns="41029" rtlCol="0" anchor="ctr">
            <a:normAutofit fontScale="70000" lnSpcReduction="20000"/>
          </a:bodyPr>
          <a:lstStyle>
            <a:lvl1pPr algn="ctr" defTabSz="820583" rtl="0" eaLnBrk="1" latinLnBrk="0" hangingPunct="1">
              <a:spcBef>
                <a:spcPct val="0"/>
              </a:spcBef>
              <a:buNone/>
              <a:defRPr sz="3900" kern="1200">
                <a:solidFill>
                  <a:schemeClr val="tx1"/>
                </a:solidFill>
                <a:latin typeface="+mj-lt"/>
                <a:ea typeface="+mj-ea"/>
                <a:cs typeface="+mj-cs"/>
              </a:defRPr>
            </a:lvl1pPr>
          </a:lstStyle>
          <a:p>
            <a:r>
              <a:rPr lang="en-US" b="1" dirty="0">
                <a:solidFill>
                  <a:srgbClr val="0072BC"/>
                </a:solidFill>
              </a:rPr>
              <a:t>Locally Coordinated Plan</a:t>
            </a:r>
          </a:p>
          <a:p>
            <a:r>
              <a:rPr lang="en-US" b="1" dirty="0">
                <a:solidFill>
                  <a:srgbClr val="0072BC"/>
                </a:solidFill>
              </a:rPr>
              <a:t>Key Findings and Recommendations</a:t>
            </a:r>
          </a:p>
        </p:txBody>
      </p:sp>
      <p:pic>
        <p:nvPicPr>
          <p:cNvPr id="8" name="Content Placeholder 6">
            <a:extLst>
              <a:ext uri="{FF2B5EF4-FFF2-40B4-BE49-F238E27FC236}">
                <a16:creationId xmlns:a16="http://schemas.microsoft.com/office/drawing/2014/main" id="{72E33B02-0D84-46DA-9C8C-BEF686FFB134}"/>
              </a:ext>
            </a:extLst>
          </p:cNvPr>
          <p:cNvPicPr>
            <a:picLocks noChangeAspect="1"/>
          </p:cNvPicPr>
          <p:nvPr/>
        </p:nvPicPr>
        <p:blipFill rotWithShape="1">
          <a:blip r:embed="rId2">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9" name="Rectangle 8">
            <a:extLst>
              <a:ext uri="{FF2B5EF4-FFF2-40B4-BE49-F238E27FC236}">
                <a16:creationId xmlns:a16="http://schemas.microsoft.com/office/drawing/2014/main" id="{9E345AA2-5984-4D3F-A3C2-BC51E01D70A1}"/>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generated with high confidence">
            <a:extLst>
              <a:ext uri="{FF2B5EF4-FFF2-40B4-BE49-F238E27FC236}">
                <a16:creationId xmlns:a16="http://schemas.microsoft.com/office/drawing/2014/main" id="{CACE2A8C-2FD5-4ABB-ACB4-140E00C7C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2" name="TextBox 11">
            <a:extLst>
              <a:ext uri="{FF2B5EF4-FFF2-40B4-BE49-F238E27FC236}">
                <a16:creationId xmlns:a16="http://schemas.microsoft.com/office/drawing/2014/main" id="{EEDC2191-5961-4D7B-B5F3-2CC48C13DD80}"/>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3487506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16</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2057400"/>
            <a:ext cx="8229600" cy="762134"/>
          </a:xfrm>
        </p:spPr>
        <p:txBody>
          <a:bodyPr/>
          <a:lstStyle/>
          <a:p>
            <a:r>
              <a:rPr lang="en-US" b="1" dirty="0">
                <a:solidFill>
                  <a:srgbClr val="0072BC"/>
                </a:solidFill>
              </a:rPr>
              <a:t>Moving Maine Mobility Network</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57200" y="2810913"/>
            <a:ext cx="8229600" cy="4392951"/>
          </a:xfrm>
          <a:prstGeom prst="rect">
            <a:avLst/>
          </a:prstGeom>
        </p:spPr>
        <p:txBody>
          <a:bodyPr vert="horz" lIns="82058" tIns="41029" rIns="82058" bIns="41029" rtlCol="0" anchor="b">
            <a:normAutofit/>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628650" indent="-514350">
              <a:buSzPct val="100000"/>
              <a:buFont typeface="+mj-lt"/>
              <a:buAutoNum type="arabicPeriod"/>
            </a:pPr>
            <a:endParaRPr lang="en-US" sz="4000" dirty="0"/>
          </a:p>
          <a:p>
            <a:pPr marL="628650" indent="-514350">
              <a:buSzPct val="100000"/>
              <a:buFont typeface="+mj-lt"/>
              <a:buAutoNum type="arabicPeriod"/>
            </a:pPr>
            <a:endParaRPr lang="en-US" sz="4000" dirty="0"/>
          </a:p>
          <a:p>
            <a:pPr marL="524591" lvl="1">
              <a:buSzPct val="100000"/>
            </a:pPr>
            <a:endParaRPr lang="en-US" sz="4000" dirty="0"/>
          </a:p>
          <a:p>
            <a:pPr marL="114300">
              <a:buSzPct val="100000"/>
            </a:pPr>
            <a:endParaRPr lang="en-US" sz="4000" dirty="0"/>
          </a:p>
          <a:p>
            <a:pPr marL="1038941" lvl="1" indent="-514350">
              <a:buSzPct val="100000"/>
              <a:buFont typeface="+mj-lt"/>
              <a:buAutoNum type="arabicPeriod"/>
            </a:pPr>
            <a:endParaRPr lang="en-US" sz="3600" dirty="0"/>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2">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
        <p:nvSpPr>
          <p:cNvPr id="3" name="Rectangle 2">
            <a:extLst>
              <a:ext uri="{FF2B5EF4-FFF2-40B4-BE49-F238E27FC236}">
                <a16:creationId xmlns:a16="http://schemas.microsoft.com/office/drawing/2014/main" id="{F2544918-C7E1-4159-8C17-87DCCFC198EC}"/>
              </a:ext>
            </a:extLst>
          </p:cNvPr>
          <p:cNvSpPr/>
          <p:nvPr/>
        </p:nvSpPr>
        <p:spPr>
          <a:xfrm>
            <a:off x="1371600" y="3276600"/>
            <a:ext cx="7315200" cy="3785652"/>
          </a:xfrm>
          <a:prstGeom prst="rect">
            <a:avLst/>
          </a:prstGeom>
        </p:spPr>
        <p:txBody>
          <a:bodyPr wrap="square">
            <a:spAutoFit/>
          </a:bodyPr>
          <a:lstStyle/>
          <a:p>
            <a:pPr marL="867491" lvl="1" indent="-342900">
              <a:buSzPct val="100000"/>
              <a:buFont typeface="Arial" panose="020B0604020202020204" pitchFamily="34" charset="0"/>
              <a:buChar char="•"/>
            </a:pPr>
            <a:r>
              <a:rPr lang="en-US" sz="2400" b="1" dirty="0"/>
              <a:t>Outgrowth of May 2018 conference</a:t>
            </a:r>
          </a:p>
          <a:p>
            <a:pPr marL="867491" lvl="1" indent="-342900">
              <a:buSzPct val="100000"/>
              <a:buFont typeface="Arial" panose="020B0604020202020204" pitchFamily="34" charset="0"/>
              <a:buChar char="•"/>
            </a:pPr>
            <a:r>
              <a:rPr lang="en-US" sz="2400" b="1" dirty="0"/>
              <a:t>4 Foundation Organizations</a:t>
            </a:r>
          </a:p>
          <a:p>
            <a:pPr marL="1506383" lvl="2" indent="-571500">
              <a:buSzPct val="100000"/>
              <a:buFont typeface="Arial" panose="020B0604020202020204" pitchFamily="34" charset="0"/>
              <a:buChar char="•"/>
            </a:pPr>
            <a:r>
              <a:rPr lang="en-US" sz="2400" b="1" dirty="0"/>
              <a:t>Greater Portland COG (coordinator)</a:t>
            </a:r>
          </a:p>
          <a:p>
            <a:pPr marL="1506383" lvl="2" indent="-571500">
              <a:buSzPct val="100000"/>
              <a:buFont typeface="Arial" panose="020B0604020202020204" pitchFamily="34" charset="0"/>
              <a:buChar char="•"/>
            </a:pPr>
            <a:r>
              <a:rPr lang="en-US" sz="2400" b="1" dirty="0"/>
              <a:t>Maine Cancer Foundation</a:t>
            </a:r>
          </a:p>
          <a:p>
            <a:pPr marL="1506383" lvl="2" indent="-571500">
              <a:buSzPct val="100000"/>
              <a:buFont typeface="Arial" panose="020B0604020202020204" pitchFamily="34" charset="0"/>
              <a:buChar char="•"/>
            </a:pPr>
            <a:r>
              <a:rPr lang="en-US" sz="2400" b="1" dirty="0"/>
              <a:t>Maine Primary Care Association</a:t>
            </a:r>
          </a:p>
          <a:p>
            <a:pPr marL="1506383" lvl="2" indent="-571500">
              <a:buSzPct val="100000"/>
              <a:buFont typeface="Arial" panose="020B0604020202020204" pitchFamily="34" charset="0"/>
              <a:buChar char="•"/>
            </a:pPr>
            <a:r>
              <a:rPr lang="en-US" sz="2400" b="1" dirty="0"/>
              <a:t>MaineDOT</a:t>
            </a:r>
          </a:p>
          <a:p>
            <a:pPr marL="867491" lvl="1" indent="-342900">
              <a:buSzPct val="100000"/>
              <a:buFont typeface="Arial" panose="020B0604020202020204" pitchFamily="34" charset="0"/>
              <a:buChar char="•"/>
            </a:pPr>
            <a:r>
              <a:rPr lang="en-US" sz="2400" b="1" dirty="0"/>
              <a:t>Needs dedicated staff</a:t>
            </a:r>
          </a:p>
          <a:p>
            <a:pPr marL="867491" lvl="1" indent="-342900">
              <a:buSzPct val="100000"/>
              <a:buFont typeface="Arial" panose="020B0604020202020204" pitchFamily="34" charset="0"/>
              <a:buChar char="•"/>
            </a:pPr>
            <a:r>
              <a:rPr lang="en-US" sz="2400" b="1" dirty="0"/>
              <a:t>Pending FTA grant award will enable moving forward</a:t>
            </a:r>
          </a:p>
          <a:p>
            <a:pPr marL="867491" lvl="1" indent="-342900">
              <a:buSzPct val="100000"/>
              <a:buFont typeface="Arial" panose="020B0604020202020204" pitchFamily="34" charset="0"/>
              <a:buChar char="•"/>
            </a:pPr>
            <a:r>
              <a:rPr lang="en-US" sz="2400" b="1" dirty="0"/>
              <a:t>Need to merge with volunteer network support</a:t>
            </a:r>
          </a:p>
        </p:txBody>
      </p:sp>
    </p:spTree>
    <p:extLst>
      <p:ext uri="{BB962C8B-B14F-4D97-AF65-F5344CB8AC3E}">
        <p14:creationId xmlns:p14="http://schemas.microsoft.com/office/powerpoint/2010/main" val="3103240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17</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778857"/>
            <a:ext cx="8229600" cy="1210319"/>
          </a:xfrm>
        </p:spPr>
        <p:txBody>
          <a:bodyPr>
            <a:normAutofit fontScale="90000"/>
          </a:bodyPr>
          <a:lstStyle/>
          <a:p>
            <a:r>
              <a:rPr lang="en-US" b="1" dirty="0">
                <a:solidFill>
                  <a:srgbClr val="0072BC"/>
                </a:solidFill>
              </a:rPr>
              <a:t>Challenges to Silo-Bridging</a:t>
            </a:r>
            <a:br>
              <a:rPr lang="en-US" b="1" dirty="0">
                <a:solidFill>
                  <a:srgbClr val="0072BC"/>
                </a:solidFill>
              </a:rPr>
            </a:br>
            <a:r>
              <a:rPr lang="en-US" b="1" dirty="0">
                <a:solidFill>
                  <a:srgbClr val="0072BC"/>
                </a:solidFill>
              </a:rPr>
              <a:t>(besides budgets, authority and egos)</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502920" y="3832845"/>
            <a:ext cx="8229600" cy="3502304"/>
          </a:xfrm>
          <a:prstGeom prst="rect">
            <a:avLst/>
          </a:prstGeom>
        </p:spPr>
        <p:txBody>
          <a:bodyPr vert="horz" lIns="82058" tIns="41029" rIns="82058" bIns="41029" rtlCol="0" anchor="b">
            <a:noAutofit/>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114300">
              <a:buSzPct val="100000"/>
            </a:pPr>
            <a:endParaRPr lang="en-US" sz="2800" dirty="0"/>
          </a:p>
          <a:p>
            <a:pPr marL="1667591" lvl="1" indent="-1143000">
              <a:buSzPct val="100000"/>
              <a:buFont typeface="Arial" panose="020B0604020202020204" pitchFamily="34" charset="0"/>
              <a:buChar char="•"/>
            </a:pPr>
            <a:r>
              <a:rPr lang="en-US" sz="2800" dirty="0"/>
              <a:t>Coordination – whose job is it?</a:t>
            </a:r>
          </a:p>
          <a:p>
            <a:pPr marL="1667591" lvl="1" indent="-1143000">
              <a:buSzPct val="100000"/>
              <a:buFont typeface="Arial" panose="020B0604020202020204" pitchFamily="34" charset="0"/>
              <a:buChar char="•"/>
            </a:pPr>
            <a:r>
              <a:rPr lang="en-US" sz="2800" dirty="0"/>
              <a:t>“Leading” from the middle</a:t>
            </a:r>
          </a:p>
          <a:p>
            <a:pPr marL="1667591" lvl="1" indent="-1143000">
              <a:buSzPct val="100000"/>
              <a:buFont typeface="Arial" panose="020B0604020202020204" pitchFamily="34" charset="0"/>
              <a:buChar char="•"/>
            </a:pPr>
            <a:r>
              <a:rPr lang="en-US" sz="2800" dirty="0"/>
              <a:t>Trying to influence private-sector driven decisions such as location of housing and employment centers without significant incentives or regulatory authority</a:t>
            </a:r>
          </a:p>
          <a:p>
            <a:pPr marL="1667591" lvl="1" indent="-1143000">
              <a:buSzPct val="100000"/>
              <a:buFont typeface="Arial" panose="020B0604020202020204" pitchFamily="34" charset="0"/>
              <a:buChar char="•"/>
            </a:pPr>
            <a:r>
              <a:rPr lang="en-US" sz="2800" dirty="0"/>
              <a:t>Hampered by capacity and resources – trying to do new big things on top of full plate doesn’t work </a:t>
            </a:r>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2">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
        <p:nvSpPr>
          <p:cNvPr id="3" name="Rectangle 2">
            <a:extLst>
              <a:ext uri="{FF2B5EF4-FFF2-40B4-BE49-F238E27FC236}">
                <a16:creationId xmlns:a16="http://schemas.microsoft.com/office/drawing/2014/main" id="{F2544918-C7E1-4159-8C17-87DCCFC198EC}"/>
              </a:ext>
            </a:extLst>
          </p:cNvPr>
          <p:cNvSpPr/>
          <p:nvPr/>
        </p:nvSpPr>
        <p:spPr>
          <a:xfrm>
            <a:off x="1385835" y="3681528"/>
            <a:ext cx="7315200" cy="461665"/>
          </a:xfrm>
          <a:prstGeom prst="rect">
            <a:avLst/>
          </a:prstGeom>
        </p:spPr>
        <p:txBody>
          <a:bodyPr wrap="square">
            <a:spAutoFit/>
          </a:bodyPr>
          <a:lstStyle/>
          <a:p>
            <a:pPr marL="867491" lvl="1" indent="-342900">
              <a:buSzPct val="100000"/>
              <a:buFont typeface="Arial" panose="020B0604020202020204" pitchFamily="34" charset="0"/>
              <a:buChar char="•"/>
            </a:pPr>
            <a:endParaRPr lang="en-US" sz="2400" b="1" dirty="0"/>
          </a:p>
        </p:txBody>
      </p:sp>
      <p:sp>
        <p:nvSpPr>
          <p:cNvPr id="20" name="Title 1">
            <a:extLst>
              <a:ext uri="{FF2B5EF4-FFF2-40B4-BE49-F238E27FC236}">
                <a16:creationId xmlns:a16="http://schemas.microsoft.com/office/drawing/2014/main" id="{E84C5858-5B53-4123-97EA-21DA50C7C188}"/>
              </a:ext>
            </a:extLst>
          </p:cNvPr>
          <p:cNvSpPr txBox="1">
            <a:spLocks/>
          </p:cNvSpPr>
          <p:nvPr/>
        </p:nvSpPr>
        <p:spPr>
          <a:xfrm>
            <a:off x="1058094" y="3200400"/>
            <a:ext cx="8229600" cy="3657600"/>
          </a:xfrm>
          <a:prstGeom prst="rect">
            <a:avLst/>
          </a:prstGeom>
        </p:spPr>
        <p:txBody>
          <a:bodyPr vert="horz" lIns="82058" tIns="41029" rIns="82058" bIns="41029" rtlCol="0" anchor="ctr">
            <a:normAutofit/>
          </a:bodyPr>
          <a:lstStyle>
            <a:lvl1pPr algn="ctr" defTabSz="820583" rtl="0" eaLnBrk="1" latinLnBrk="0" hangingPunct="1">
              <a:spcBef>
                <a:spcPct val="0"/>
              </a:spcBef>
              <a:buNone/>
              <a:defRPr sz="3900" kern="1200">
                <a:solidFill>
                  <a:schemeClr val="tx1"/>
                </a:solidFill>
                <a:latin typeface="+mj-lt"/>
                <a:ea typeface="+mj-ea"/>
                <a:cs typeface="+mj-cs"/>
              </a:defRPr>
            </a:lvl1pPr>
          </a:lstStyle>
          <a:p>
            <a:endParaRPr lang="en-US" b="1" dirty="0">
              <a:solidFill>
                <a:srgbClr val="0072BC"/>
              </a:solidFill>
            </a:endParaRPr>
          </a:p>
        </p:txBody>
      </p:sp>
    </p:spTree>
    <p:extLst>
      <p:ext uri="{BB962C8B-B14F-4D97-AF65-F5344CB8AC3E}">
        <p14:creationId xmlns:p14="http://schemas.microsoft.com/office/powerpoint/2010/main" val="368251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9020" y="646856"/>
            <a:ext cx="9339224" cy="1005840"/>
          </a:xfrm>
        </p:spPr>
        <p:txBody>
          <a:bodyPr>
            <a:normAutofit fontScale="90000"/>
          </a:bodyPr>
          <a:lstStyle/>
          <a:p>
            <a:r>
              <a:rPr lang="en-US" sz="3520" b="1" dirty="0"/>
              <a:t>FTA State Programs Meeting• </a:t>
            </a:r>
            <a:r>
              <a:rPr lang="en-US" sz="3080" b="1" dirty="0"/>
              <a:t>Washington, D.C., August 15, 2019</a:t>
            </a:r>
            <a:endParaRPr lang="en-US" dirty="0"/>
          </a:p>
        </p:txBody>
      </p:sp>
    </p:spTree>
    <p:extLst>
      <p:ext uri="{BB962C8B-B14F-4D97-AF65-F5344CB8AC3E}">
        <p14:creationId xmlns:p14="http://schemas.microsoft.com/office/powerpoint/2010/main" val="515717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2673605"/>
            <a:ext cx="7543800" cy="1301655"/>
          </a:xfrm>
        </p:spPr>
        <p:txBody>
          <a:bodyPr/>
          <a:lstStyle/>
          <a:p>
            <a:r>
              <a:rPr lang="en-US" sz="3960" b="1" dirty="0"/>
              <a:t>Advancing mobility management: the state’s perspective</a:t>
            </a:r>
            <a:endParaRPr lang="en-US" sz="3960" dirty="0"/>
          </a:p>
        </p:txBody>
      </p:sp>
      <p:sp>
        <p:nvSpPr>
          <p:cNvPr id="3" name="Subtitle 2"/>
          <p:cNvSpPr>
            <a:spLocks noGrp="1"/>
          </p:cNvSpPr>
          <p:nvPr>
            <p:ph type="subTitle" idx="1"/>
          </p:nvPr>
        </p:nvSpPr>
        <p:spPr/>
        <p:txBody>
          <a:bodyPr/>
          <a:lstStyle/>
          <a:p>
            <a:r>
              <a:rPr lang="en-US" dirty="0"/>
              <a:t>Macie Moore</a:t>
            </a:r>
          </a:p>
        </p:txBody>
      </p:sp>
      <p:sp>
        <p:nvSpPr>
          <p:cNvPr id="18" name="Footer Placeholder 17"/>
          <p:cNvSpPr>
            <a:spLocks noGrp="1"/>
          </p:cNvSpPr>
          <p:nvPr>
            <p:ph type="ftr" sz="quarter" idx="3"/>
          </p:nvPr>
        </p:nvSpPr>
        <p:spPr/>
        <p:txBody>
          <a:bodyPr>
            <a:normAutofit fontScale="85000" lnSpcReduction="20000"/>
          </a:bodyPr>
          <a:lstStyle/>
          <a:p>
            <a:pPr>
              <a:defRPr/>
            </a:pPr>
            <a:r>
              <a:rPr lang="en-US" dirty="0"/>
              <a:t>18th Biennial FTA State Programs Meeting and State Public Transit Partnerships Conference</a:t>
            </a:r>
          </a:p>
        </p:txBody>
      </p:sp>
    </p:spTree>
    <p:extLst>
      <p:ext uri="{BB962C8B-B14F-4D97-AF65-F5344CB8AC3E}">
        <p14:creationId xmlns:p14="http://schemas.microsoft.com/office/powerpoint/2010/main" val="30195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2</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92272"/>
            <a:ext cx="8229600" cy="762134"/>
          </a:xfrm>
        </p:spPr>
        <p:txBody>
          <a:bodyPr/>
          <a:lstStyle/>
          <a:p>
            <a:r>
              <a:rPr lang="en-US" b="1" dirty="0">
                <a:solidFill>
                  <a:srgbClr val="0072BC"/>
                </a:solidFill>
              </a:rPr>
              <a:t>Agenda</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57200" y="2362200"/>
            <a:ext cx="8229600" cy="3962401"/>
          </a:xfrm>
          <a:prstGeom prst="rect">
            <a:avLst/>
          </a:prstGeom>
        </p:spPr>
        <p:txBody>
          <a:bodyPr vert="horz" lIns="82058" tIns="41029" rIns="82058" bIns="41029" rtlCol="0" anchor="b">
            <a:normAutofit/>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342900" indent="-342900">
              <a:buFont typeface="Arial" panose="020B0604020202020204" pitchFamily="34" charset="0"/>
              <a:buChar char="•"/>
            </a:pPr>
            <a:r>
              <a:rPr lang="en-US" dirty="0"/>
              <a:t>Marianne Stock, FTA, Federal Perspective</a:t>
            </a:r>
          </a:p>
          <a:p>
            <a:pPr marL="342900" indent="-342900">
              <a:buFont typeface="Arial" panose="020B0604020202020204" pitchFamily="34" charset="0"/>
              <a:buChar char="•"/>
            </a:pPr>
            <a:r>
              <a:rPr lang="en-US" dirty="0"/>
              <a:t>Susan Weber, FTA Region 5, Support from a Region</a:t>
            </a:r>
          </a:p>
          <a:p>
            <a:pPr marL="342900" indent="-342900">
              <a:buFont typeface="Arial" panose="020B0604020202020204" pitchFamily="34" charset="0"/>
              <a:buChar char="•"/>
            </a:pPr>
            <a:r>
              <a:rPr lang="en-US" dirty="0"/>
              <a:t>State Perspectives</a:t>
            </a:r>
          </a:p>
          <a:p>
            <a:pPr marL="696041" lvl="1" indent="-285750">
              <a:buFont typeface="Arial" panose="020B0604020202020204" pitchFamily="34" charset="0"/>
              <a:buChar char="•"/>
            </a:pPr>
            <a:r>
              <a:rPr lang="en-US" dirty="0"/>
              <a:t>Mary Ann Hayes, Maine DOT</a:t>
            </a:r>
          </a:p>
          <a:p>
            <a:pPr marL="696041" lvl="1" indent="-285750">
              <a:buFont typeface="Arial" panose="020B0604020202020204" pitchFamily="34" charset="0"/>
              <a:buChar char="•"/>
            </a:pPr>
            <a:r>
              <a:rPr lang="en-US" dirty="0"/>
              <a:t>Macie Moore, Ohio DOT</a:t>
            </a:r>
          </a:p>
          <a:p>
            <a:pPr marL="696041" lvl="1" indent="-285750">
              <a:buFont typeface="Arial" panose="020B0604020202020204" pitchFamily="34" charset="0"/>
              <a:buChar char="•"/>
            </a:pPr>
            <a:r>
              <a:rPr lang="en-US" dirty="0"/>
              <a:t>Kristin Haar, Iowa DOT</a:t>
            </a:r>
          </a:p>
          <a:p>
            <a:pPr marL="342900" indent="-342900">
              <a:buFont typeface="Arial" panose="020B0604020202020204" pitchFamily="34" charset="0"/>
              <a:buChar char="•"/>
            </a:pPr>
            <a:r>
              <a:rPr lang="en-US" dirty="0"/>
              <a:t>Judy Shanley, Easterseals-NCMM, State of the States Study</a:t>
            </a:r>
          </a:p>
          <a:p>
            <a:pPr marL="342900" indent="-342900">
              <a:buFont typeface="Arial" panose="020B0604020202020204" pitchFamily="34" charset="0"/>
              <a:buChar char="•"/>
            </a:pPr>
            <a:r>
              <a:rPr lang="en-US" dirty="0"/>
              <a:t>A Conversation with State Leaders</a:t>
            </a:r>
          </a:p>
          <a:p>
            <a:pPr marL="342900" indent="-342900">
              <a:buFont typeface="Arial" panose="020B0604020202020204" pitchFamily="34" charset="0"/>
              <a:buChar char="•"/>
            </a:pPr>
            <a:r>
              <a:rPr lang="en-US" dirty="0"/>
              <a:t>Discussion</a:t>
            </a:r>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2">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642506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LOOK BACK</a:t>
            </a:r>
          </a:p>
        </p:txBody>
      </p:sp>
      <p:sp>
        <p:nvSpPr>
          <p:cNvPr id="5" name="Content Placeholder 4"/>
          <p:cNvSpPr>
            <a:spLocks noGrp="1"/>
          </p:cNvSpPr>
          <p:nvPr>
            <p:ph idx="1"/>
          </p:nvPr>
        </p:nvSpPr>
        <p:spPr/>
        <p:txBody>
          <a:bodyPr/>
          <a:lstStyle/>
          <a:p>
            <a:r>
              <a:rPr lang="en-US" sz="3520" dirty="0"/>
              <a:t>Ohio’s Coordination Program Began January, 1996</a:t>
            </a:r>
          </a:p>
          <a:p>
            <a:pPr lvl="1"/>
            <a:r>
              <a:rPr lang="en-US" sz="2640" dirty="0"/>
              <a:t>Taskforce of (13) State Agencies</a:t>
            </a:r>
          </a:p>
          <a:p>
            <a:pPr lvl="1"/>
            <a:r>
              <a:rPr lang="en-US" sz="2640" dirty="0"/>
              <a:t>Goal: </a:t>
            </a:r>
            <a:r>
              <a:rPr lang="en-US" sz="2200" dirty="0"/>
              <a:t>fund administration/implementation of human service transportation coordination in underserve communities</a:t>
            </a:r>
          </a:p>
          <a:p>
            <a:pPr lvl="1"/>
            <a:r>
              <a:rPr lang="en-US" sz="2640" dirty="0"/>
              <a:t>Key Contributions</a:t>
            </a:r>
            <a:r>
              <a:rPr lang="en-US" sz="2200" dirty="0"/>
              <a:t>: Handbook for Coordination Transportation Services, DRIVE Training Program, Guide for Implementing Coordinated Transportation Systems</a:t>
            </a:r>
          </a:p>
          <a:p>
            <a:pPr lvl="1"/>
            <a:r>
              <a:rPr lang="en-US" sz="2640" dirty="0"/>
              <a:t>Funded solely by State General Revenue Funds</a:t>
            </a:r>
          </a:p>
        </p:txBody>
      </p:sp>
      <p:sp>
        <p:nvSpPr>
          <p:cNvPr id="17" name="Footer Placeholder 16"/>
          <p:cNvSpPr>
            <a:spLocks noGrp="1"/>
          </p:cNvSpPr>
          <p:nvPr>
            <p:ph type="ftr" sz="quarter" idx="4294967295"/>
          </p:nvPr>
        </p:nvSpPr>
        <p:spPr/>
        <p:txBody>
          <a:bodyPr>
            <a:normAutofit/>
          </a:bodyPr>
          <a:lstStyle/>
          <a:p>
            <a:pPr>
              <a:defRPr/>
            </a:pPr>
            <a:r>
              <a:rPr lang="en-US" dirty="0"/>
              <a:t>18th Biennial FTA State Programs Meeting and State Public Transit Partnerships Conference</a:t>
            </a:r>
          </a:p>
        </p:txBody>
      </p:sp>
    </p:spTree>
    <p:extLst>
      <p:ext uri="{BB962C8B-B14F-4D97-AF65-F5344CB8AC3E}">
        <p14:creationId xmlns:p14="http://schemas.microsoft.com/office/powerpoint/2010/main" val="4164281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EVOLUTION</a:t>
            </a:r>
          </a:p>
        </p:txBody>
      </p:sp>
      <p:sp>
        <p:nvSpPr>
          <p:cNvPr id="5" name="Content Placeholder 4"/>
          <p:cNvSpPr>
            <a:spLocks noGrp="1"/>
          </p:cNvSpPr>
          <p:nvPr>
            <p:ph idx="1"/>
          </p:nvPr>
        </p:nvSpPr>
        <p:spPr>
          <a:xfrm>
            <a:off x="691515" y="1905000"/>
            <a:ext cx="8675370" cy="4951626"/>
          </a:xfrm>
        </p:spPr>
        <p:txBody>
          <a:bodyPr/>
          <a:lstStyle/>
          <a:p>
            <a:r>
              <a:rPr lang="en-US" sz="2640" dirty="0"/>
              <a:t>Ohio’s Coordination Program become solely funded through the Section 5310 Program in CY 2009 as an 80/20 Capital Project</a:t>
            </a:r>
          </a:p>
          <a:p>
            <a:r>
              <a:rPr lang="en-US" sz="2640" dirty="0"/>
              <a:t>Remained focused on underserved counties without public transportation systems</a:t>
            </a:r>
          </a:p>
          <a:p>
            <a:r>
              <a:rPr lang="en-US" sz="2640" dirty="0"/>
              <a:t>Project eligibility shifted to the cost of a “Mobility Manager”</a:t>
            </a:r>
          </a:p>
          <a:p>
            <a:r>
              <a:rPr lang="en-US" sz="2640" dirty="0"/>
              <a:t>Goals: </a:t>
            </a:r>
          </a:p>
          <a:p>
            <a:pPr lvl="1"/>
            <a:r>
              <a:rPr lang="en-US" sz="1760" dirty="0"/>
              <a:t>Improve and expand transportation services in counties without public transit</a:t>
            </a:r>
          </a:p>
          <a:p>
            <a:pPr lvl="1"/>
            <a:r>
              <a:rPr lang="en-US" sz="1760" dirty="0"/>
              <a:t>Increase efficiency and effectiveness of transportation service delivery</a:t>
            </a:r>
          </a:p>
          <a:p>
            <a:pPr lvl="1"/>
            <a:r>
              <a:rPr lang="en-US" sz="1760" dirty="0"/>
              <a:t>Develop Coordination Models which can be applied to other communities</a:t>
            </a:r>
          </a:p>
        </p:txBody>
      </p:sp>
      <p:sp>
        <p:nvSpPr>
          <p:cNvPr id="9" name="Footer Placeholder 8"/>
          <p:cNvSpPr>
            <a:spLocks noGrp="1"/>
          </p:cNvSpPr>
          <p:nvPr>
            <p:ph type="ftr" sz="quarter" idx="3"/>
          </p:nvPr>
        </p:nvSpPr>
        <p:spPr/>
        <p:txBody>
          <a:bodyPr>
            <a:normAutofit fontScale="85000" lnSpcReduction="20000"/>
          </a:bodyPr>
          <a:lstStyle/>
          <a:p>
            <a:pPr>
              <a:defRPr/>
            </a:pPr>
            <a:r>
              <a:rPr lang="en-US" dirty="0"/>
              <a:t>18th Biennial FTA State Programs Meeting and State Public Transit Partnerships Conference</a:t>
            </a:r>
          </a:p>
        </p:txBody>
      </p:sp>
    </p:spTree>
    <p:extLst>
      <p:ext uri="{BB962C8B-B14F-4D97-AF65-F5344CB8AC3E}">
        <p14:creationId xmlns:p14="http://schemas.microsoft.com/office/powerpoint/2010/main" val="86074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404: ERROR COORDINATION NOT FOUND</a:t>
            </a:r>
          </a:p>
        </p:txBody>
      </p:sp>
      <p:sp>
        <p:nvSpPr>
          <p:cNvPr id="9" name="Content Placeholder 8"/>
          <p:cNvSpPr>
            <a:spLocks noGrp="1"/>
          </p:cNvSpPr>
          <p:nvPr>
            <p:ph idx="1"/>
          </p:nvPr>
        </p:nvSpPr>
        <p:spPr/>
        <p:txBody>
          <a:bodyPr/>
          <a:lstStyle/>
          <a:p>
            <a:r>
              <a:rPr lang="en-US" sz="3080" dirty="0"/>
              <a:t>ODOT still isn’t seeing coordination occur…why?</a:t>
            </a:r>
          </a:p>
          <a:p>
            <a:pPr marL="0" indent="0">
              <a:buNone/>
            </a:pPr>
            <a:endParaRPr lang="en-US" dirty="0"/>
          </a:p>
        </p:txBody>
      </p:sp>
      <p:sp>
        <p:nvSpPr>
          <p:cNvPr id="13" name="Footer Placeholder 12"/>
          <p:cNvSpPr>
            <a:spLocks noGrp="1"/>
          </p:cNvSpPr>
          <p:nvPr>
            <p:ph type="ftr" sz="quarter" idx="3"/>
          </p:nvPr>
        </p:nvSpPr>
        <p:spPr/>
        <p:txBody>
          <a:bodyPr>
            <a:normAutofit fontScale="85000" lnSpcReduction="20000"/>
          </a:bodyPr>
          <a:lstStyle/>
          <a:p>
            <a:pPr>
              <a:defRPr/>
            </a:pPr>
            <a:r>
              <a:rPr lang="en-US" dirty="0"/>
              <a:t>18th Biennial FTA State Programs Meeting and State Public Transit Partnerships Conference</a:t>
            </a:r>
          </a:p>
        </p:txBody>
      </p:sp>
      <p:graphicFrame>
        <p:nvGraphicFramePr>
          <p:cNvPr id="2" name="Table 1">
            <a:extLst>
              <a:ext uri="{FF2B5EF4-FFF2-40B4-BE49-F238E27FC236}">
                <a16:creationId xmlns:a16="http://schemas.microsoft.com/office/drawing/2014/main" id="{39B3DD5E-B2D1-4EC9-A9B6-C1965AE4CDAD}"/>
              </a:ext>
            </a:extLst>
          </p:cNvPr>
          <p:cNvGraphicFramePr>
            <a:graphicFrameLocks noGrp="1"/>
          </p:cNvGraphicFramePr>
          <p:nvPr>
            <p:extLst/>
          </p:nvPr>
        </p:nvGraphicFramePr>
        <p:xfrm>
          <a:off x="691515" y="2461260"/>
          <a:ext cx="8947785" cy="2388616"/>
        </p:xfrm>
        <a:graphic>
          <a:graphicData uri="http://schemas.openxmlformats.org/drawingml/2006/table">
            <a:tbl>
              <a:tblPr firstRow="1" bandRow="1">
                <a:tableStyleId>{5C22544A-7EE6-4342-B048-85BDC9FD1C3A}</a:tableStyleId>
              </a:tblPr>
              <a:tblGrid>
                <a:gridCol w="4337685">
                  <a:extLst>
                    <a:ext uri="{9D8B030D-6E8A-4147-A177-3AD203B41FA5}">
                      <a16:colId xmlns:a16="http://schemas.microsoft.com/office/drawing/2014/main" val="2855087021"/>
                    </a:ext>
                  </a:extLst>
                </a:gridCol>
                <a:gridCol w="4610100">
                  <a:extLst>
                    <a:ext uri="{9D8B030D-6E8A-4147-A177-3AD203B41FA5}">
                      <a16:colId xmlns:a16="http://schemas.microsoft.com/office/drawing/2014/main" val="1172591875"/>
                    </a:ext>
                  </a:extLst>
                </a:gridCol>
              </a:tblGrid>
              <a:tr h="407924">
                <a:tc>
                  <a:txBody>
                    <a:bodyPr/>
                    <a:lstStyle/>
                    <a:p>
                      <a:pPr algn="ctr"/>
                      <a:r>
                        <a:rPr lang="en-US" sz="1800" dirty="0"/>
                        <a:t>Problem</a:t>
                      </a:r>
                    </a:p>
                  </a:txBody>
                  <a:tcPr marL="100584" marR="100584" marT="50292" marB="50292"/>
                </a:tc>
                <a:tc>
                  <a:txBody>
                    <a:bodyPr/>
                    <a:lstStyle/>
                    <a:p>
                      <a:pPr algn="ctr"/>
                      <a:r>
                        <a:rPr lang="en-US" sz="1800" dirty="0"/>
                        <a:t>Solution</a:t>
                      </a:r>
                    </a:p>
                  </a:txBody>
                  <a:tcPr marL="100584" marR="100584" marT="50292" marB="50292"/>
                </a:tc>
                <a:extLst>
                  <a:ext uri="{0D108BD9-81ED-4DB2-BD59-A6C34878D82A}">
                    <a16:rowId xmlns:a16="http://schemas.microsoft.com/office/drawing/2014/main" val="3996634678"/>
                  </a:ext>
                </a:extLst>
              </a:tr>
              <a:tr h="90525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Still transitioning roles from State-funded Coordination Program to 5310 Mobility Management Program</a:t>
                      </a:r>
                    </a:p>
                  </a:txBody>
                  <a:tcPr marL="100584" marR="100584" marT="50292" marB="50292"/>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Develop clear Program Guidance and Requirements, hire staff member to oversee Program</a:t>
                      </a:r>
                    </a:p>
                  </a:txBody>
                  <a:tcPr marL="100584" marR="100584" marT="50292" marB="50292"/>
                </a:tc>
                <a:extLst>
                  <a:ext uri="{0D108BD9-81ED-4DB2-BD59-A6C34878D82A}">
                    <a16:rowId xmlns:a16="http://schemas.microsoft.com/office/drawing/2014/main" val="1482443765"/>
                  </a:ext>
                </a:extLst>
              </a:tr>
              <a:tr h="40792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Lack of Consistency in Coordinated Planning</a:t>
                      </a:r>
                    </a:p>
                  </a:txBody>
                  <a:tcPr marL="100584" marR="100584" marT="50292" marB="50292"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Develop Plan Guidance, Template, and Toolkit</a:t>
                      </a:r>
                    </a:p>
                  </a:txBody>
                  <a:tcPr marL="100584" marR="100584" marT="50292" marB="50292" anchor="ctr"/>
                </a:tc>
                <a:extLst>
                  <a:ext uri="{0D108BD9-81ED-4DB2-BD59-A6C34878D82A}">
                    <a16:rowId xmlns:a16="http://schemas.microsoft.com/office/drawing/2014/main" val="2103674125"/>
                  </a:ext>
                </a:extLst>
              </a:tr>
              <a:tr h="63703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Coordination effectiveness impacted by siloed approach</a:t>
                      </a:r>
                    </a:p>
                  </a:txBody>
                  <a:tcPr marL="100584" marR="100584" marT="50292" marB="50292"/>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Regional Coordinated Planning Pilot Program</a:t>
                      </a:r>
                    </a:p>
                  </a:txBody>
                  <a:tcPr marL="100584" marR="100584" marT="50292" marB="50292"/>
                </a:tc>
                <a:extLst>
                  <a:ext uri="{0D108BD9-81ED-4DB2-BD59-A6C34878D82A}">
                    <a16:rowId xmlns:a16="http://schemas.microsoft.com/office/drawing/2014/main" val="44465883"/>
                  </a:ext>
                </a:extLst>
              </a:tr>
            </a:tbl>
          </a:graphicData>
        </a:graphic>
      </p:graphicFrame>
    </p:spTree>
    <p:extLst>
      <p:ext uri="{BB962C8B-B14F-4D97-AF65-F5344CB8AC3E}">
        <p14:creationId xmlns:p14="http://schemas.microsoft.com/office/powerpoint/2010/main" val="392084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3194-59FC-485A-8A4E-C7603B741368}"/>
              </a:ext>
            </a:extLst>
          </p:cNvPr>
          <p:cNvSpPr>
            <a:spLocks noGrp="1"/>
          </p:cNvSpPr>
          <p:nvPr>
            <p:ph type="title"/>
          </p:nvPr>
        </p:nvSpPr>
        <p:spPr/>
        <p:txBody>
          <a:bodyPr/>
          <a:lstStyle/>
          <a:p>
            <a:r>
              <a:rPr lang="en-US" dirty="0"/>
              <a:t>Building a network </a:t>
            </a:r>
          </a:p>
        </p:txBody>
      </p:sp>
      <p:pic>
        <p:nvPicPr>
          <p:cNvPr id="4" name="Content Placeholder 3">
            <a:extLst>
              <a:ext uri="{FF2B5EF4-FFF2-40B4-BE49-F238E27FC236}">
                <a16:creationId xmlns:a16="http://schemas.microsoft.com/office/drawing/2014/main" id="{177A69FE-3EE1-4F69-9B6C-06F038240F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1561" y="1539240"/>
            <a:ext cx="4392050" cy="4945380"/>
          </a:xfrm>
          <a:prstGeom prst="rect">
            <a:avLst/>
          </a:prstGeom>
        </p:spPr>
      </p:pic>
      <p:sp>
        <p:nvSpPr>
          <p:cNvPr id="6" name="TextBox 5">
            <a:extLst>
              <a:ext uri="{FF2B5EF4-FFF2-40B4-BE49-F238E27FC236}">
                <a16:creationId xmlns:a16="http://schemas.microsoft.com/office/drawing/2014/main" id="{AD72A98F-EA4C-47C9-BB14-7007F687EE46}"/>
              </a:ext>
            </a:extLst>
          </p:cNvPr>
          <p:cNvSpPr txBox="1"/>
          <p:nvPr/>
        </p:nvSpPr>
        <p:spPr>
          <a:xfrm>
            <a:off x="251460" y="1866647"/>
            <a:ext cx="4610100" cy="1446550"/>
          </a:xfrm>
          <a:prstGeom prst="rect">
            <a:avLst/>
          </a:prstGeom>
          <a:noFill/>
        </p:spPr>
        <p:txBody>
          <a:bodyPr wrap="square" rtlCol="0">
            <a:spAutoFit/>
          </a:bodyPr>
          <a:lstStyle/>
          <a:p>
            <a:r>
              <a:rPr lang="en-US" sz="1760" dirty="0"/>
              <a:t>Ohio Mobility Management Network:</a:t>
            </a:r>
          </a:p>
          <a:p>
            <a:pPr marL="314325" indent="-314325">
              <a:buFont typeface="Arial" panose="020B0604020202020204" pitchFamily="34" charset="0"/>
              <a:buChar char="•"/>
            </a:pPr>
            <a:r>
              <a:rPr lang="en-US" sz="1760" dirty="0"/>
              <a:t>29 Total Mobility Managers</a:t>
            </a:r>
          </a:p>
          <a:p>
            <a:pPr marL="817245" lvl="1" indent="-314325">
              <a:buFont typeface="Arial" panose="020B0604020202020204" pitchFamily="34" charset="0"/>
              <a:buChar char="•"/>
            </a:pPr>
            <a:r>
              <a:rPr lang="en-US" sz="1760" dirty="0"/>
              <a:t>24 Rural</a:t>
            </a:r>
          </a:p>
          <a:p>
            <a:pPr marL="817245" lvl="1" indent="-314325">
              <a:buFont typeface="Arial" panose="020B0604020202020204" pitchFamily="34" charset="0"/>
              <a:buChar char="•"/>
            </a:pPr>
            <a:r>
              <a:rPr lang="en-US" sz="1760" dirty="0"/>
              <a:t>5 Urban</a:t>
            </a:r>
          </a:p>
          <a:p>
            <a:pPr marL="817245" lvl="1" indent="-314325">
              <a:buFont typeface="Arial" panose="020B0604020202020204" pitchFamily="34" charset="0"/>
              <a:buChar char="•"/>
            </a:pPr>
            <a:r>
              <a:rPr lang="en-US" sz="1760" dirty="0"/>
              <a:t>11 Regional Managers</a:t>
            </a:r>
          </a:p>
        </p:txBody>
      </p:sp>
      <p:sp>
        <p:nvSpPr>
          <p:cNvPr id="7" name="TextBox 6">
            <a:extLst>
              <a:ext uri="{FF2B5EF4-FFF2-40B4-BE49-F238E27FC236}">
                <a16:creationId xmlns:a16="http://schemas.microsoft.com/office/drawing/2014/main" id="{07B24DF3-8F5E-4FCB-9B3B-FCF522F6E355}"/>
              </a:ext>
            </a:extLst>
          </p:cNvPr>
          <p:cNvSpPr txBox="1"/>
          <p:nvPr/>
        </p:nvSpPr>
        <p:spPr>
          <a:xfrm>
            <a:off x="251460" y="3491709"/>
            <a:ext cx="4392050" cy="2529923"/>
          </a:xfrm>
          <a:prstGeom prst="rect">
            <a:avLst/>
          </a:prstGeom>
          <a:noFill/>
        </p:spPr>
        <p:txBody>
          <a:bodyPr wrap="square" rtlCol="0">
            <a:spAutoFit/>
          </a:bodyPr>
          <a:lstStyle/>
          <a:p>
            <a:r>
              <a:rPr lang="en-US" sz="1760" dirty="0"/>
              <a:t>Program Attributes:</a:t>
            </a:r>
          </a:p>
          <a:p>
            <a:pPr marL="314325" indent="-314325">
              <a:buFont typeface="Arial" panose="020B0604020202020204" pitchFamily="34" charset="0"/>
              <a:buChar char="•"/>
            </a:pPr>
            <a:r>
              <a:rPr lang="en-US" sz="1760" dirty="0"/>
              <a:t>Program Standard</a:t>
            </a:r>
          </a:p>
          <a:p>
            <a:pPr marL="314325" indent="-314325">
              <a:buFont typeface="Arial" panose="020B0604020202020204" pitchFamily="34" charset="0"/>
              <a:buChar char="•"/>
            </a:pPr>
            <a:r>
              <a:rPr lang="en-US" sz="1760" dirty="0"/>
              <a:t>Quarterly Roundtable Meetings</a:t>
            </a:r>
          </a:p>
          <a:p>
            <a:pPr marL="314325" indent="-314325">
              <a:buFont typeface="Arial" panose="020B0604020202020204" pitchFamily="34" charset="0"/>
              <a:buChar char="•"/>
            </a:pPr>
            <a:r>
              <a:rPr lang="en-US" sz="1760" dirty="0"/>
              <a:t>Monthly Phone Calls</a:t>
            </a:r>
          </a:p>
          <a:p>
            <a:pPr marL="314325" indent="-314325">
              <a:buFont typeface="Arial" panose="020B0604020202020204" pitchFamily="34" charset="0"/>
              <a:buChar char="•"/>
            </a:pPr>
            <a:r>
              <a:rPr lang="en-US" sz="1760" dirty="0"/>
              <a:t>Resource Sharing</a:t>
            </a:r>
          </a:p>
          <a:p>
            <a:pPr marL="314325" indent="-314325">
              <a:buFont typeface="Arial" panose="020B0604020202020204" pitchFamily="34" charset="0"/>
              <a:buChar char="•"/>
            </a:pPr>
            <a:r>
              <a:rPr lang="en-US" sz="1760" dirty="0"/>
              <a:t>Assignment of Duties</a:t>
            </a:r>
          </a:p>
          <a:p>
            <a:pPr marL="817245" lvl="1" indent="-314325">
              <a:buFont typeface="Arial" panose="020B0604020202020204" pitchFamily="34" charset="0"/>
              <a:buChar char="•"/>
            </a:pPr>
            <a:r>
              <a:rPr lang="en-US" sz="1760" dirty="0"/>
              <a:t>Friday Feature and Updates</a:t>
            </a:r>
          </a:p>
          <a:p>
            <a:pPr marL="817245" lvl="1" indent="-314325">
              <a:buFont typeface="Arial" panose="020B0604020202020204" pitchFamily="34" charset="0"/>
              <a:buChar char="•"/>
            </a:pPr>
            <a:r>
              <a:rPr lang="en-US" sz="1760" dirty="0"/>
              <a:t>OPTA Committee </a:t>
            </a:r>
          </a:p>
          <a:p>
            <a:pPr marL="817245" lvl="1" indent="-314325">
              <a:buFont typeface="Arial" panose="020B0604020202020204" pitchFamily="34" charset="0"/>
              <a:buChar char="•"/>
            </a:pPr>
            <a:r>
              <a:rPr lang="en-US" sz="1760" dirty="0"/>
              <a:t>Training Committee</a:t>
            </a:r>
          </a:p>
        </p:txBody>
      </p:sp>
    </p:spTree>
    <p:extLst>
      <p:ext uri="{BB962C8B-B14F-4D97-AF65-F5344CB8AC3E}">
        <p14:creationId xmlns:p14="http://schemas.microsoft.com/office/powerpoint/2010/main" val="1672501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D8B6-F2B4-41A2-B741-563E8C63ED55}"/>
              </a:ext>
            </a:extLst>
          </p:cNvPr>
          <p:cNvSpPr>
            <a:spLocks noGrp="1"/>
          </p:cNvSpPr>
          <p:nvPr>
            <p:ph type="title"/>
          </p:nvPr>
        </p:nvSpPr>
        <p:spPr>
          <a:solidFill>
            <a:schemeClr val="accent4"/>
          </a:solidFill>
        </p:spPr>
        <p:txBody>
          <a:bodyPr/>
          <a:lstStyle/>
          <a:p>
            <a:r>
              <a:rPr lang="en-US" dirty="0"/>
              <a:t>Maintaining a network</a:t>
            </a:r>
          </a:p>
        </p:txBody>
      </p:sp>
      <p:sp>
        <p:nvSpPr>
          <p:cNvPr id="3" name="Content Placeholder 2">
            <a:extLst>
              <a:ext uri="{FF2B5EF4-FFF2-40B4-BE49-F238E27FC236}">
                <a16:creationId xmlns:a16="http://schemas.microsoft.com/office/drawing/2014/main" id="{650E1285-EB9D-4B30-BC6C-136158323844}"/>
              </a:ext>
            </a:extLst>
          </p:cNvPr>
          <p:cNvSpPr>
            <a:spLocks noGrp="1"/>
          </p:cNvSpPr>
          <p:nvPr>
            <p:ph idx="1"/>
          </p:nvPr>
        </p:nvSpPr>
        <p:spPr/>
        <p:txBody>
          <a:bodyPr/>
          <a:lstStyle/>
          <a:p>
            <a:r>
              <a:rPr lang="en-US" sz="3080" dirty="0"/>
              <a:t>Develop standards, manage to those standards</a:t>
            </a:r>
          </a:p>
          <a:p>
            <a:r>
              <a:rPr lang="en-US" sz="3080" dirty="0"/>
              <a:t>Educate locals and transportation partners on benefits of Mobility Management and how to leverage a Mobility Manager to solve transportation issues</a:t>
            </a:r>
          </a:p>
          <a:p>
            <a:r>
              <a:rPr lang="en-US" sz="3080" dirty="0"/>
              <a:t>Provide resources, tools, and training</a:t>
            </a:r>
          </a:p>
          <a:p>
            <a:pPr lvl="1"/>
            <a:r>
              <a:rPr lang="en-US" sz="1760" dirty="0"/>
              <a:t>Mobility Manager Evaluation</a:t>
            </a:r>
          </a:p>
          <a:p>
            <a:pPr lvl="1"/>
            <a:r>
              <a:rPr lang="en-US" sz="1760" dirty="0"/>
              <a:t>Mobility Management Training Guide</a:t>
            </a:r>
          </a:p>
          <a:p>
            <a:pPr lvl="1"/>
            <a:r>
              <a:rPr lang="en-US" sz="1760" dirty="0"/>
              <a:t>Mobility Management 101</a:t>
            </a:r>
          </a:p>
          <a:p>
            <a:pPr lvl="1"/>
            <a:endParaRPr lang="en-US" sz="1760" dirty="0"/>
          </a:p>
        </p:txBody>
      </p:sp>
      <p:sp>
        <p:nvSpPr>
          <p:cNvPr id="4" name="Footer Placeholder 3">
            <a:extLst>
              <a:ext uri="{FF2B5EF4-FFF2-40B4-BE49-F238E27FC236}">
                <a16:creationId xmlns:a16="http://schemas.microsoft.com/office/drawing/2014/main" id="{7BE16DEE-6600-453C-A6A2-76A1C27F4B50}"/>
              </a:ext>
            </a:extLst>
          </p:cNvPr>
          <p:cNvSpPr>
            <a:spLocks noGrp="1"/>
          </p:cNvSpPr>
          <p:nvPr>
            <p:ph type="ftr" sz="quarter" idx="4294967295"/>
          </p:nvPr>
        </p:nvSpPr>
        <p:spPr/>
        <p:txBody>
          <a:bodyPr>
            <a:normAutofit/>
          </a:bodyPr>
          <a:lstStyle/>
          <a:p>
            <a:pPr>
              <a:defRPr/>
            </a:pPr>
            <a:r>
              <a:rPr lang="en-US" dirty="0"/>
              <a:t>18th Biennial FTA State Programs Meeting and State Public Transit Partnerships Conference</a:t>
            </a:r>
          </a:p>
        </p:txBody>
      </p:sp>
    </p:spTree>
    <p:extLst>
      <p:ext uri="{BB962C8B-B14F-4D97-AF65-F5344CB8AC3E}">
        <p14:creationId xmlns:p14="http://schemas.microsoft.com/office/powerpoint/2010/main" val="94235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627E-91B5-4406-A69A-F0CED54543E2}"/>
              </a:ext>
            </a:extLst>
          </p:cNvPr>
          <p:cNvSpPr>
            <a:spLocks noGrp="1"/>
          </p:cNvSpPr>
          <p:nvPr>
            <p:ph type="title"/>
          </p:nvPr>
        </p:nvSpPr>
        <p:spPr>
          <a:solidFill>
            <a:schemeClr val="accent4"/>
          </a:solidFill>
        </p:spPr>
        <p:txBody>
          <a:bodyPr/>
          <a:lstStyle/>
          <a:p>
            <a:r>
              <a:rPr lang="en-US" dirty="0"/>
              <a:t>Evaluation</a:t>
            </a:r>
          </a:p>
        </p:txBody>
      </p:sp>
      <p:pic>
        <p:nvPicPr>
          <p:cNvPr id="6" name="Content Placeholder 5">
            <a:extLst>
              <a:ext uri="{FF2B5EF4-FFF2-40B4-BE49-F238E27FC236}">
                <a16:creationId xmlns:a16="http://schemas.microsoft.com/office/drawing/2014/main" id="{1319ADE6-06CA-4154-B867-B53752EBDF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 y="1916945"/>
            <a:ext cx="9555480" cy="3938510"/>
          </a:xfrm>
        </p:spPr>
      </p:pic>
      <p:sp>
        <p:nvSpPr>
          <p:cNvPr id="4" name="Footer Placeholder 3">
            <a:extLst>
              <a:ext uri="{FF2B5EF4-FFF2-40B4-BE49-F238E27FC236}">
                <a16:creationId xmlns:a16="http://schemas.microsoft.com/office/drawing/2014/main" id="{F42EB9C5-044F-47B6-A2F9-4C1952866877}"/>
              </a:ext>
            </a:extLst>
          </p:cNvPr>
          <p:cNvSpPr>
            <a:spLocks noGrp="1"/>
          </p:cNvSpPr>
          <p:nvPr>
            <p:ph type="ftr" sz="quarter" idx="3"/>
          </p:nvPr>
        </p:nvSpPr>
        <p:spPr/>
        <p:txBody>
          <a:bodyPr>
            <a:normAutofit fontScale="85000" lnSpcReduction="20000"/>
          </a:bodyPr>
          <a:lstStyle/>
          <a:p>
            <a:pPr>
              <a:defRPr/>
            </a:pPr>
            <a:r>
              <a:rPr lang="en-US" dirty="0"/>
              <a:t>18th Biennial FTA State Programs Meeting and State Public Transit Partnerships Conference</a:t>
            </a:r>
          </a:p>
        </p:txBody>
      </p:sp>
    </p:spTree>
    <p:extLst>
      <p:ext uri="{BB962C8B-B14F-4D97-AF65-F5344CB8AC3E}">
        <p14:creationId xmlns:p14="http://schemas.microsoft.com/office/powerpoint/2010/main" val="1594592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828D-C33D-47BF-B602-E19D46D66B22}"/>
              </a:ext>
            </a:extLst>
          </p:cNvPr>
          <p:cNvSpPr>
            <a:spLocks noGrp="1"/>
          </p:cNvSpPr>
          <p:nvPr>
            <p:ph type="title"/>
          </p:nvPr>
        </p:nvSpPr>
        <p:spPr>
          <a:solidFill>
            <a:schemeClr val="accent4"/>
          </a:solidFill>
        </p:spPr>
        <p:txBody>
          <a:bodyPr/>
          <a:lstStyle/>
          <a:p>
            <a:r>
              <a:rPr lang="en-US" dirty="0"/>
              <a:t>Training</a:t>
            </a:r>
          </a:p>
        </p:txBody>
      </p:sp>
      <p:pic>
        <p:nvPicPr>
          <p:cNvPr id="6" name="Content Placeholder 5">
            <a:extLst>
              <a:ext uri="{FF2B5EF4-FFF2-40B4-BE49-F238E27FC236}">
                <a16:creationId xmlns:a16="http://schemas.microsoft.com/office/drawing/2014/main" id="{F3A027DA-A9B6-45E5-9287-EA29654663E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222" y="1293185"/>
            <a:ext cx="4009771" cy="2252771"/>
          </a:xfrm>
        </p:spPr>
      </p:pic>
      <p:sp>
        <p:nvSpPr>
          <p:cNvPr id="4" name="Footer Placeholder 3">
            <a:extLst>
              <a:ext uri="{FF2B5EF4-FFF2-40B4-BE49-F238E27FC236}">
                <a16:creationId xmlns:a16="http://schemas.microsoft.com/office/drawing/2014/main" id="{02E724B3-9724-4C8B-8C0B-6496DD642D0F}"/>
              </a:ext>
            </a:extLst>
          </p:cNvPr>
          <p:cNvSpPr>
            <a:spLocks noGrp="1"/>
          </p:cNvSpPr>
          <p:nvPr>
            <p:ph type="ftr" sz="quarter" idx="3"/>
          </p:nvPr>
        </p:nvSpPr>
        <p:spPr/>
        <p:txBody>
          <a:bodyPr>
            <a:normAutofit fontScale="85000" lnSpcReduction="20000"/>
          </a:bodyPr>
          <a:lstStyle/>
          <a:p>
            <a:pPr>
              <a:defRPr/>
            </a:pPr>
            <a:r>
              <a:rPr lang="en-US" dirty="0"/>
              <a:t>18th Biennial FTA State Programs Meeting and State Public Transit Partnerships Conference</a:t>
            </a:r>
          </a:p>
        </p:txBody>
      </p:sp>
      <p:pic>
        <p:nvPicPr>
          <p:cNvPr id="8" name="Picture 7">
            <a:extLst>
              <a:ext uri="{FF2B5EF4-FFF2-40B4-BE49-F238E27FC236}">
                <a16:creationId xmlns:a16="http://schemas.microsoft.com/office/drawing/2014/main" id="{078DDC91-AB99-424A-B2BB-41B7C78DF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3214" y="1674879"/>
            <a:ext cx="4009771" cy="2261292"/>
          </a:xfrm>
          <a:prstGeom prst="rect">
            <a:avLst/>
          </a:prstGeom>
        </p:spPr>
      </p:pic>
      <p:pic>
        <p:nvPicPr>
          <p:cNvPr id="12" name="Picture 11">
            <a:extLst>
              <a:ext uri="{FF2B5EF4-FFF2-40B4-BE49-F238E27FC236}">
                <a16:creationId xmlns:a16="http://schemas.microsoft.com/office/drawing/2014/main" id="{E6F43781-E450-4A52-AEE4-F27983E79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8206" y="1862331"/>
            <a:ext cx="4009771" cy="2275320"/>
          </a:xfrm>
          <a:prstGeom prst="rect">
            <a:avLst/>
          </a:prstGeom>
        </p:spPr>
      </p:pic>
      <p:pic>
        <p:nvPicPr>
          <p:cNvPr id="10" name="Picture 9">
            <a:extLst>
              <a:ext uri="{FF2B5EF4-FFF2-40B4-BE49-F238E27FC236}">
                <a16:creationId xmlns:a16="http://schemas.microsoft.com/office/drawing/2014/main" id="{8F648E6E-FF38-4598-9A2D-FDD41165BD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480" y="2063565"/>
            <a:ext cx="4037072" cy="2261292"/>
          </a:xfrm>
          <a:prstGeom prst="rect">
            <a:avLst/>
          </a:prstGeom>
        </p:spPr>
      </p:pic>
      <p:sp>
        <p:nvSpPr>
          <p:cNvPr id="13" name="TextBox 12">
            <a:extLst>
              <a:ext uri="{FF2B5EF4-FFF2-40B4-BE49-F238E27FC236}">
                <a16:creationId xmlns:a16="http://schemas.microsoft.com/office/drawing/2014/main" id="{86150DDE-756F-4EC0-8577-48D16F3C2C68}"/>
              </a:ext>
            </a:extLst>
          </p:cNvPr>
          <p:cNvSpPr txBox="1"/>
          <p:nvPr/>
        </p:nvSpPr>
        <p:spPr>
          <a:xfrm>
            <a:off x="251843" y="4140590"/>
            <a:ext cx="9471660" cy="2529923"/>
          </a:xfrm>
          <a:prstGeom prst="rect">
            <a:avLst/>
          </a:prstGeom>
          <a:noFill/>
        </p:spPr>
        <p:txBody>
          <a:bodyPr wrap="square" rtlCol="0">
            <a:spAutoFit/>
          </a:bodyPr>
          <a:lstStyle/>
          <a:p>
            <a:r>
              <a:rPr lang="en-US" sz="1760" dirty="0"/>
              <a:t>Mobility Management 101</a:t>
            </a:r>
          </a:p>
          <a:p>
            <a:pPr marL="314325" indent="-314325">
              <a:buFont typeface="Wingdings" panose="05000000000000000000" pitchFamily="2" charset="2"/>
              <a:buChar char="v"/>
            </a:pPr>
            <a:r>
              <a:rPr lang="en-US" sz="1760" dirty="0"/>
              <a:t>Coordinated Planning Intro and Background </a:t>
            </a:r>
          </a:p>
          <a:p>
            <a:pPr marL="314325" indent="-314325">
              <a:buFont typeface="Wingdings" panose="05000000000000000000" pitchFamily="2" charset="2"/>
              <a:buChar char="v"/>
            </a:pPr>
            <a:r>
              <a:rPr lang="en-US" sz="1760" dirty="0"/>
              <a:t>Outreach Efforts</a:t>
            </a:r>
          </a:p>
          <a:p>
            <a:pPr marL="314325" indent="-314325">
              <a:buFont typeface="Wingdings" panose="05000000000000000000" pitchFamily="2" charset="2"/>
              <a:buChar char="v"/>
            </a:pPr>
            <a:r>
              <a:rPr lang="en-US" sz="1760" dirty="0"/>
              <a:t>Identifying Transportation Needs and Gaps</a:t>
            </a:r>
          </a:p>
          <a:p>
            <a:pPr marL="314325" indent="-314325">
              <a:buFont typeface="Wingdings" panose="05000000000000000000" pitchFamily="2" charset="2"/>
              <a:buChar char="v"/>
            </a:pPr>
            <a:r>
              <a:rPr lang="en-US" sz="1760" dirty="0"/>
              <a:t>Assessment of Available Services</a:t>
            </a:r>
          </a:p>
          <a:p>
            <a:pPr marL="314325" indent="-314325">
              <a:buFont typeface="Wingdings" panose="05000000000000000000" pitchFamily="2" charset="2"/>
              <a:buChar char="v"/>
            </a:pPr>
            <a:r>
              <a:rPr lang="en-US" sz="1760" dirty="0"/>
              <a:t>Coordinated Planning Module – Developing Goals and Strategies</a:t>
            </a:r>
          </a:p>
          <a:p>
            <a:pPr marL="314325" indent="-314325">
              <a:buFont typeface="Wingdings" panose="05000000000000000000" pitchFamily="2" charset="2"/>
              <a:buChar char="v"/>
            </a:pPr>
            <a:r>
              <a:rPr lang="en-US" sz="1760" dirty="0"/>
              <a:t>Coordinated Planning Module – Plan Adoption and Annual Reviews</a:t>
            </a:r>
          </a:p>
          <a:p>
            <a:pPr marL="314325" indent="-314325">
              <a:buFont typeface="Wingdings" panose="05000000000000000000" pitchFamily="2" charset="2"/>
              <a:buChar char="v"/>
            </a:pPr>
            <a:r>
              <a:rPr lang="en-US" sz="1760" dirty="0"/>
              <a:t>Identifying Funding Opportunities</a:t>
            </a:r>
          </a:p>
          <a:p>
            <a:pPr marL="314325" indent="-314325">
              <a:buFont typeface="Wingdings" panose="05000000000000000000" pitchFamily="2" charset="2"/>
              <a:buChar char="v"/>
            </a:pPr>
            <a:r>
              <a:rPr lang="en-US" sz="1760" dirty="0"/>
              <a:t>Final Exam</a:t>
            </a:r>
          </a:p>
        </p:txBody>
      </p:sp>
    </p:spTree>
    <p:extLst>
      <p:ext uri="{BB962C8B-B14F-4D97-AF65-F5344CB8AC3E}">
        <p14:creationId xmlns:p14="http://schemas.microsoft.com/office/powerpoint/2010/main" val="158777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653C-08CD-4E18-B978-6190B22F7BA1}"/>
              </a:ext>
            </a:extLst>
          </p:cNvPr>
          <p:cNvSpPr>
            <a:spLocks noGrp="1"/>
          </p:cNvSpPr>
          <p:nvPr>
            <p:ph type="title"/>
          </p:nvPr>
        </p:nvSpPr>
        <p:spPr>
          <a:solidFill>
            <a:schemeClr val="accent3"/>
          </a:solidFill>
        </p:spPr>
        <p:txBody>
          <a:bodyPr/>
          <a:lstStyle/>
          <a:p>
            <a:r>
              <a:rPr lang="en-US" sz="3520" dirty="0"/>
              <a:t>Regional approach</a:t>
            </a:r>
          </a:p>
        </p:txBody>
      </p:sp>
      <p:sp>
        <p:nvSpPr>
          <p:cNvPr id="4" name="Footer Placeholder 3">
            <a:extLst>
              <a:ext uri="{FF2B5EF4-FFF2-40B4-BE49-F238E27FC236}">
                <a16:creationId xmlns:a16="http://schemas.microsoft.com/office/drawing/2014/main" id="{D5933942-4212-4E70-B434-92F733183A46}"/>
              </a:ext>
            </a:extLst>
          </p:cNvPr>
          <p:cNvSpPr>
            <a:spLocks noGrp="1"/>
          </p:cNvSpPr>
          <p:nvPr>
            <p:ph type="ftr" sz="quarter" idx="3"/>
          </p:nvPr>
        </p:nvSpPr>
        <p:spPr/>
        <p:txBody>
          <a:bodyPr>
            <a:normAutofit fontScale="85000" lnSpcReduction="20000"/>
          </a:bodyPr>
          <a:lstStyle/>
          <a:p>
            <a:pPr>
              <a:defRPr/>
            </a:pPr>
            <a:r>
              <a:rPr lang="en-US" dirty="0"/>
              <a:t>18th Biennial FTA State Programs Meeting and State Public Transit Partnerships Conference</a:t>
            </a:r>
          </a:p>
        </p:txBody>
      </p:sp>
      <p:sp>
        <p:nvSpPr>
          <p:cNvPr id="9" name="TextBox 8">
            <a:extLst>
              <a:ext uri="{FF2B5EF4-FFF2-40B4-BE49-F238E27FC236}">
                <a16:creationId xmlns:a16="http://schemas.microsoft.com/office/drawing/2014/main" id="{C0D4C7E8-FD3A-4DB1-90FF-70A885C23515}"/>
              </a:ext>
            </a:extLst>
          </p:cNvPr>
          <p:cNvSpPr txBox="1"/>
          <p:nvPr/>
        </p:nvSpPr>
        <p:spPr>
          <a:xfrm>
            <a:off x="419100" y="2191570"/>
            <a:ext cx="9304020" cy="2259080"/>
          </a:xfrm>
          <a:prstGeom prst="rect">
            <a:avLst/>
          </a:prstGeom>
          <a:noFill/>
        </p:spPr>
        <p:txBody>
          <a:bodyPr wrap="square" rtlCol="0">
            <a:spAutoFit/>
          </a:bodyPr>
          <a:lstStyle/>
          <a:p>
            <a:pPr marL="314325" indent="-314325">
              <a:buFont typeface="Arial" panose="020B0604020202020204" pitchFamily="34" charset="0"/>
              <a:buChar char="•"/>
            </a:pPr>
            <a:r>
              <a:rPr lang="en-US" sz="1760" u="sng" dirty="0"/>
              <a:t>Coordinated Plan Template, Guidance and Toolkit </a:t>
            </a:r>
            <a:r>
              <a:rPr lang="en-US" sz="1760" dirty="0"/>
              <a:t>seeks to create consistency in transportation planning and funding selections</a:t>
            </a:r>
          </a:p>
          <a:p>
            <a:endParaRPr lang="en-US" sz="1760" dirty="0"/>
          </a:p>
          <a:p>
            <a:pPr marL="314325" indent="-314325">
              <a:buFont typeface="Arial" panose="020B0604020202020204" pitchFamily="34" charset="0"/>
              <a:buChar char="•"/>
            </a:pPr>
            <a:r>
              <a:rPr lang="en-US" sz="1760" u="sng" dirty="0"/>
              <a:t>Regional Implementation</a:t>
            </a:r>
            <a:r>
              <a:rPr lang="en-US" sz="1760" dirty="0"/>
              <a:t> is necessary to break down county silos and look at transportation holistically </a:t>
            </a:r>
          </a:p>
          <a:p>
            <a:endParaRPr lang="en-US" sz="1760" dirty="0"/>
          </a:p>
          <a:p>
            <a:pPr marL="314325" indent="-314325">
              <a:buFont typeface="Arial" panose="020B0604020202020204" pitchFamily="34" charset="0"/>
              <a:buChar char="•"/>
            </a:pPr>
            <a:r>
              <a:rPr lang="en-US" sz="1760" u="sng" dirty="0"/>
              <a:t>Mobility Transformation </a:t>
            </a:r>
            <a:r>
              <a:rPr lang="en-US" sz="1760" dirty="0"/>
              <a:t>creates a level playing field for all providers to participate in the newly coordinated network </a:t>
            </a:r>
          </a:p>
        </p:txBody>
      </p:sp>
    </p:spTree>
    <p:extLst>
      <p:ext uri="{BB962C8B-B14F-4D97-AF65-F5344CB8AC3E}">
        <p14:creationId xmlns:p14="http://schemas.microsoft.com/office/powerpoint/2010/main" val="2241252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E4B1-48D1-4EF2-9847-535FE9C011C8}"/>
              </a:ext>
            </a:extLst>
          </p:cNvPr>
          <p:cNvSpPr>
            <a:spLocks noGrp="1"/>
          </p:cNvSpPr>
          <p:nvPr>
            <p:ph type="title"/>
          </p:nvPr>
        </p:nvSpPr>
        <p:spPr/>
        <p:txBody>
          <a:bodyPr/>
          <a:lstStyle/>
          <a:p>
            <a:r>
              <a:rPr lang="en-US" dirty="0"/>
              <a:t>Region pilot project	</a:t>
            </a:r>
          </a:p>
        </p:txBody>
      </p:sp>
      <p:sp>
        <p:nvSpPr>
          <p:cNvPr id="3" name="Content Placeholder 2">
            <a:extLst>
              <a:ext uri="{FF2B5EF4-FFF2-40B4-BE49-F238E27FC236}">
                <a16:creationId xmlns:a16="http://schemas.microsoft.com/office/drawing/2014/main" id="{73A19827-0C04-4142-8EC7-A0BD62EA8C0B}"/>
              </a:ext>
            </a:extLst>
          </p:cNvPr>
          <p:cNvSpPr>
            <a:spLocks noGrp="1"/>
          </p:cNvSpPr>
          <p:nvPr>
            <p:ph idx="1"/>
          </p:nvPr>
        </p:nvSpPr>
        <p:spPr>
          <a:xfrm>
            <a:off x="691515" y="1371600"/>
            <a:ext cx="5092065" cy="586740"/>
          </a:xfrm>
        </p:spPr>
        <p:txBody>
          <a:bodyPr/>
          <a:lstStyle/>
          <a:p>
            <a:r>
              <a:rPr lang="en-US" sz="3080" dirty="0"/>
              <a:t>Started January 1, 2018</a:t>
            </a:r>
          </a:p>
        </p:txBody>
      </p:sp>
      <p:sp>
        <p:nvSpPr>
          <p:cNvPr id="4" name="Footer Placeholder 3">
            <a:extLst>
              <a:ext uri="{FF2B5EF4-FFF2-40B4-BE49-F238E27FC236}">
                <a16:creationId xmlns:a16="http://schemas.microsoft.com/office/drawing/2014/main" id="{1FDAB838-3D5C-4EF2-9689-74FCE2694B9E}"/>
              </a:ext>
            </a:extLst>
          </p:cNvPr>
          <p:cNvSpPr>
            <a:spLocks noGrp="1"/>
          </p:cNvSpPr>
          <p:nvPr>
            <p:ph type="ftr" sz="quarter" idx="4294967295"/>
          </p:nvPr>
        </p:nvSpPr>
        <p:spPr/>
        <p:txBody>
          <a:bodyPr>
            <a:normAutofit/>
          </a:bodyPr>
          <a:lstStyle/>
          <a:p>
            <a:pPr>
              <a:defRPr/>
            </a:pPr>
            <a:r>
              <a:rPr lang="en-US" dirty="0"/>
              <a:t>18th Biennial FTA State Programs Meeting and State Public Transit Partnerships Conference</a:t>
            </a:r>
          </a:p>
        </p:txBody>
      </p:sp>
      <p:pic>
        <p:nvPicPr>
          <p:cNvPr id="5" name="Content Placeholder 5">
            <a:extLst>
              <a:ext uri="{FF2B5EF4-FFF2-40B4-BE49-F238E27FC236}">
                <a16:creationId xmlns:a16="http://schemas.microsoft.com/office/drawing/2014/main" id="{3B0263CE-2DF6-42A8-9C95-24DED8E47D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10101" y="2293620"/>
            <a:ext cx="5175270" cy="3784836"/>
          </a:xfrm>
          <a:prstGeom prst="rect">
            <a:avLst/>
          </a:prstGeom>
          <a:noFill/>
          <a:ln w="9525">
            <a:noFill/>
            <a:miter lim="800000"/>
            <a:headEnd/>
            <a:tailEnd/>
          </a:ln>
        </p:spPr>
      </p:pic>
      <p:sp>
        <p:nvSpPr>
          <p:cNvPr id="8" name="TextBox 7">
            <a:extLst>
              <a:ext uri="{FF2B5EF4-FFF2-40B4-BE49-F238E27FC236}">
                <a16:creationId xmlns:a16="http://schemas.microsoft.com/office/drawing/2014/main" id="{8B273026-1F73-4777-B9FE-AFDBE8AD9314}"/>
              </a:ext>
            </a:extLst>
          </p:cNvPr>
          <p:cNvSpPr txBox="1"/>
          <p:nvPr/>
        </p:nvSpPr>
        <p:spPr>
          <a:xfrm>
            <a:off x="691515" y="1790701"/>
            <a:ext cx="3918585" cy="4358116"/>
          </a:xfrm>
          <a:prstGeom prst="rect">
            <a:avLst/>
          </a:prstGeom>
          <a:noFill/>
        </p:spPr>
        <p:txBody>
          <a:bodyPr wrap="square" rtlCol="0">
            <a:spAutoFit/>
          </a:bodyPr>
          <a:lstStyle/>
          <a:p>
            <a:pPr marL="502920" indent="-502920">
              <a:buFont typeface="Courier New" panose="02070309020205020404" pitchFamily="49" charset="0"/>
              <a:buChar char="o"/>
            </a:pPr>
            <a:r>
              <a:rPr lang="en-US" sz="3080" dirty="0"/>
              <a:t>Goals: </a:t>
            </a:r>
          </a:p>
          <a:p>
            <a:pPr marL="1320152" lvl="1" indent="-817245">
              <a:buFont typeface="+mj-lt"/>
              <a:buAutoNum type="arabicPeriod"/>
            </a:pPr>
            <a:r>
              <a:rPr lang="en-US" sz="1760" b="1" dirty="0"/>
              <a:t>Establish Regional Coordinated Plans </a:t>
            </a:r>
            <a:r>
              <a:rPr lang="en-US" sz="1760" dirty="0"/>
              <a:t>– </a:t>
            </a:r>
            <a:r>
              <a:rPr lang="en-US" sz="1760" i="1" dirty="0"/>
              <a:t>Estimated Completion December, 2019</a:t>
            </a:r>
          </a:p>
          <a:p>
            <a:pPr marL="1320152" lvl="1" indent="-817245">
              <a:buFont typeface="+mj-lt"/>
              <a:buAutoNum type="arabicPeriod"/>
            </a:pPr>
            <a:r>
              <a:rPr lang="en-US" sz="1760" b="1" dirty="0"/>
              <a:t>Implement Health and Human Service Transportation</a:t>
            </a:r>
            <a:r>
              <a:rPr lang="en-US" sz="1760" dirty="0"/>
              <a:t> </a:t>
            </a:r>
            <a:r>
              <a:rPr lang="en-US" sz="1760" b="1" dirty="0"/>
              <a:t>Standards</a:t>
            </a:r>
            <a:r>
              <a:rPr lang="en-US" sz="1760" dirty="0"/>
              <a:t> – </a:t>
            </a:r>
            <a:r>
              <a:rPr lang="en-US" sz="1760" i="1" dirty="0"/>
              <a:t>Estimated Completion November, 2020</a:t>
            </a:r>
          </a:p>
          <a:p>
            <a:pPr marL="1320152" lvl="1" indent="-817245">
              <a:buFont typeface="+mj-lt"/>
              <a:buAutoNum type="arabicPeriod"/>
            </a:pPr>
            <a:r>
              <a:rPr lang="en-US" sz="1760" b="1" dirty="0"/>
              <a:t>Develop Cost Allocation Methodology </a:t>
            </a:r>
            <a:r>
              <a:rPr lang="en-US" sz="1760" dirty="0"/>
              <a:t>– </a:t>
            </a:r>
            <a:r>
              <a:rPr lang="en-US" sz="1760" i="1" dirty="0"/>
              <a:t>Estimated Completion November, 2020</a:t>
            </a:r>
          </a:p>
          <a:p>
            <a:endParaRPr lang="en-US" sz="1760" dirty="0"/>
          </a:p>
        </p:txBody>
      </p:sp>
    </p:spTree>
    <p:extLst>
      <p:ext uri="{BB962C8B-B14F-4D97-AF65-F5344CB8AC3E}">
        <p14:creationId xmlns:p14="http://schemas.microsoft.com/office/powerpoint/2010/main" val="2950265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79D90-4FC7-47D7-8CBA-9FB9929508CF}"/>
              </a:ext>
            </a:extLst>
          </p:cNvPr>
          <p:cNvSpPr>
            <a:spLocks noGrp="1"/>
          </p:cNvSpPr>
          <p:nvPr>
            <p:ph type="title"/>
          </p:nvPr>
        </p:nvSpPr>
        <p:spPr>
          <a:solidFill>
            <a:schemeClr val="accent3"/>
          </a:solidFill>
        </p:spPr>
        <p:txBody>
          <a:bodyPr/>
          <a:lstStyle/>
          <a:p>
            <a:r>
              <a:rPr lang="en-US" dirty="0"/>
              <a:t>Mobility transformation</a:t>
            </a:r>
          </a:p>
        </p:txBody>
      </p:sp>
      <p:graphicFrame>
        <p:nvGraphicFramePr>
          <p:cNvPr id="5" name="Content Placeholder 4">
            <a:extLst>
              <a:ext uri="{FF2B5EF4-FFF2-40B4-BE49-F238E27FC236}">
                <a16:creationId xmlns:a16="http://schemas.microsoft.com/office/drawing/2014/main" id="{19F78228-2E60-48E0-9FA5-80CC1EDBD5D6}"/>
              </a:ext>
            </a:extLst>
          </p:cNvPr>
          <p:cNvGraphicFramePr>
            <a:graphicFrameLocks noGrp="1" noChangeAspect="1"/>
          </p:cNvGraphicFramePr>
          <p:nvPr>
            <p:ph idx="1"/>
            <p:extLst/>
          </p:nvPr>
        </p:nvGraphicFramePr>
        <p:xfrm>
          <a:off x="1709580" y="1506062"/>
          <a:ext cx="6639243" cy="5130483"/>
        </p:xfrm>
        <a:graphic>
          <a:graphicData uri="http://schemas.openxmlformats.org/presentationml/2006/ole">
            <mc:AlternateContent xmlns:mc="http://schemas.openxmlformats.org/markup-compatibility/2006">
              <mc:Choice xmlns:v="urn:schemas-microsoft-com:vml" Requires="v">
                <p:oleObj spid="_x0000_s1039" name="Acrobat Document" r:id="rId3" imgW="6034932" imgH="4663356" progId="AcroExch.Document.DC">
                  <p:embed/>
                </p:oleObj>
              </mc:Choice>
              <mc:Fallback>
                <p:oleObj name="Acrobat Document" r:id="rId3" imgW="6034932" imgH="4663356" progId="AcroExch.Document.DC">
                  <p:embed/>
                  <p:pic>
                    <p:nvPicPr>
                      <p:cNvPr id="5" name="Content Placeholder 4">
                        <a:extLst>
                          <a:ext uri="{FF2B5EF4-FFF2-40B4-BE49-F238E27FC236}">
                            <a16:creationId xmlns:a16="http://schemas.microsoft.com/office/drawing/2014/main" id="{19F78228-2E60-48E0-9FA5-80CC1EDBD5D6}"/>
                          </a:ext>
                        </a:extLst>
                      </p:cNvPr>
                      <p:cNvPicPr/>
                      <p:nvPr/>
                    </p:nvPicPr>
                    <p:blipFill>
                      <a:blip r:embed="rId4"/>
                      <a:stretch>
                        <a:fillRect/>
                      </a:stretch>
                    </p:blipFill>
                    <p:spPr>
                      <a:xfrm>
                        <a:off x="1709580" y="1506062"/>
                        <a:ext cx="6639243" cy="5130483"/>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83B98EB1-0E48-409A-9F57-A2D9F057F84A}"/>
              </a:ext>
            </a:extLst>
          </p:cNvPr>
          <p:cNvSpPr>
            <a:spLocks noGrp="1"/>
          </p:cNvSpPr>
          <p:nvPr>
            <p:ph type="ftr" sz="quarter" idx="4294967295"/>
          </p:nvPr>
        </p:nvSpPr>
        <p:spPr/>
        <p:txBody>
          <a:bodyPr>
            <a:normAutofit/>
          </a:bodyPr>
          <a:lstStyle/>
          <a:p>
            <a:pPr>
              <a:defRPr/>
            </a:pPr>
            <a:r>
              <a:rPr lang="en-US" dirty="0"/>
              <a:t>18th Biennial FTA State Programs Meeting and State Public Transit Partnerships Conference</a:t>
            </a:r>
          </a:p>
        </p:txBody>
      </p:sp>
    </p:spTree>
    <p:extLst>
      <p:ext uri="{BB962C8B-B14F-4D97-AF65-F5344CB8AC3E}">
        <p14:creationId xmlns:p14="http://schemas.microsoft.com/office/powerpoint/2010/main" val="317330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5FF1664-8DE7-4476-BCD3-92645DE1B807}"/>
              </a:ext>
            </a:extLst>
          </p:cNvPr>
          <p:cNvSpPr txBox="1"/>
          <p:nvPr/>
        </p:nvSpPr>
        <p:spPr>
          <a:xfrm>
            <a:off x="2043879" y="3590836"/>
            <a:ext cx="7481121" cy="1261884"/>
          </a:xfrm>
          <a:prstGeom prst="rect">
            <a:avLst/>
          </a:prstGeom>
          <a:noFill/>
        </p:spPr>
        <p:txBody>
          <a:bodyPr wrap="square" rtlCol="0">
            <a:spAutoFit/>
          </a:bodyPr>
          <a:lstStyle/>
          <a:p>
            <a:r>
              <a:rPr lang="en-US" sz="2800" b="1" dirty="0">
                <a:solidFill>
                  <a:srgbClr val="0072BC"/>
                </a:solidFill>
              </a:rPr>
              <a:t>Mobility Management:  Federal Perspective </a:t>
            </a:r>
          </a:p>
          <a:p>
            <a:r>
              <a:rPr lang="en-US" sz="2400" b="1" dirty="0">
                <a:solidFill>
                  <a:srgbClr val="0072BC"/>
                </a:solidFill>
              </a:rPr>
              <a:t>Marianne Stock</a:t>
            </a:r>
          </a:p>
          <a:p>
            <a:r>
              <a:rPr lang="en-US" sz="2400" b="1" dirty="0">
                <a:solidFill>
                  <a:srgbClr val="0072BC"/>
                </a:solidFill>
              </a:rPr>
              <a:t>Chief, Rural and Targeted Programs, FTA</a:t>
            </a:r>
          </a:p>
        </p:txBody>
      </p:sp>
      <p:pic>
        <p:nvPicPr>
          <p:cNvPr id="4" name="Picture 3" descr="A blue bus parked on the side of a road&#10;&#10;Description generated with high confidence">
            <a:extLst>
              <a:ext uri="{FF2B5EF4-FFF2-40B4-BE49-F238E27FC236}">
                <a16:creationId xmlns:a16="http://schemas.microsoft.com/office/drawing/2014/main" id="{78FBCDEE-D4A1-461E-9F3F-EC361E5BE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3420867"/>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3413D46D-AE11-4B21-A1D7-E872CC362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521225"/>
            <a:ext cx="1815279" cy="669775"/>
          </a:xfrm>
          <a:prstGeom prst="rect">
            <a:avLst/>
          </a:prstGeom>
        </p:spPr>
      </p:pic>
      <p:sp>
        <p:nvSpPr>
          <p:cNvPr id="5" name="Rectangle 4">
            <a:extLst>
              <a:ext uri="{FF2B5EF4-FFF2-40B4-BE49-F238E27FC236}">
                <a16:creationId xmlns:a16="http://schemas.microsoft.com/office/drawing/2014/main" id="{32875B4E-67BC-4428-BE98-A1BF7B637403}"/>
              </a:ext>
            </a:extLst>
          </p:cNvPr>
          <p:cNvSpPr/>
          <p:nvPr/>
        </p:nvSpPr>
        <p:spPr>
          <a:xfrm>
            <a:off x="0" y="5562600"/>
            <a:ext cx="10058400" cy="22098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86D2151-7F3E-4E56-BABF-7D716AE636BE}"/>
              </a:ext>
            </a:extLst>
          </p:cNvPr>
          <p:cNvSpPr txBox="1"/>
          <p:nvPr/>
        </p:nvSpPr>
        <p:spPr>
          <a:xfrm>
            <a:off x="565144" y="5732568"/>
            <a:ext cx="8851911" cy="1200329"/>
          </a:xfrm>
          <a:prstGeom prst="rect">
            <a:avLst/>
          </a:prstGeom>
          <a:noFill/>
        </p:spPr>
        <p:txBody>
          <a:bodyPr wrap="none" rtlCol="0">
            <a:spAutoFit/>
          </a:bodyPr>
          <a:lstStyle/>
          <a:p>
            <a:pPr algn="ctr"/>
            <a:r>
              <a:rPr lang="en-US" sz="3600" dirty="0">
                <a:solidFill>
                  <a:schemeClr val="bg1"/>
                </a:solidFill>
              </a:rPr>
              <a:t>18</a:t>
            </a:r>
            <a:r>
              <a:rPr lang="en-US" sz="3600" baseline="30000" dirty="0">
                <a:solidFill>
                  <a:schemeClr val="bg1"/>
                </a:solidFill>
              </a:rPr>
              <a:t>th</a:t>
            </a:r>
            <a:r>
              <a:rPr lang="en-US" sz="3600" dirty="0">
                <a:solidFill>
                  <a:schemeClr val="bg1"/>
                </a:solidFill>
              </a:rPr>
              <a:t> Biennial State Programs Meeting and</a:t>
            </a:r>
          </a:p>
          <a:p>
            <a:pPr algn="ctr"/>
            <a:r>
              <a:rPr lang="en-US" sz="3600" dirty="0">
                <a:solidFill>
                  <a:schemeClr val="bg1"/>
                </a:solidFill>
              </a:rPr>
              <a:t>Public Transportation Partnerships Conference</a:t>
            </a:r>
          </a:p>
        </p:txBody>
      </p:sp>
      <p:sp>
        <p:nvSpPr>
          <p:cNvPr id="10" name="TextBox 9">
            <a:extLst>
              <a:ext uri="{FF2B5EF4-FFF2-40B4-BE49-F238E27FC236}">
                <a16:creationId xmlns:a16="http://schemas.microsoft.com/office/drawing/2014/main" id="{663404C9-C040-4957-9A82-BA76FAD3110C}"/>
              </a:ext>
            </a:extLst>
          </p:cNvPr>
          <p:cNvSpPr txBox="1"/>
          <p:nvPr/>
        </p:nvSpPr>
        <p:spPr>
          <a:xfrm>
            <a:off x="3476948" y="7024485"/>
            <a:ext cx="3104504" cy="523220"/>
          </a:xfrm>
          <a:prstGeom prst="rect">
            <a:avLst/>
          </a:prstGeom>
          <a:noFill/>
        </p:spPr>
        <p:txBody>
          <a:bodyPr wrap="none" rtlCol="0">
            <a:spAutoFit/>
          </a:bodyPr>
          <a:lstStyle/>
          <a:p>
            <a:r>
              <a:rPr lang="en-US" sz="2800" dirty="0">
                <a:solidFill>
                  <a:schemeClr val="bg1"/>
                </a:solidFill>
              </a:rPr>
              <a:t>August 14-16, 2019 </a:t>
            </a:r>
          </a:p>
        </p:txBody>
      </p:sp>
    </p:spTree>
    <p:extLst>
      <p:ext uri="{BB962C8B-B14F-4D97-AF65-F5344CB8AC3E}">
        <p14:creationId xmlns:p14="http://schemas.microsoft.com/office/powerpoint/2010/main" val="2837802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359C-7164-4D31-AF70-48D291FA36E8}"/>
              </a:ext>
            </a:extLst>
          </p:cNvPr>
          <p:cNvSpPr>
            <a:spLocks noGrp="1"/>
          </p:cNvSpPr>
          <p:nvPr>
            <p:ph type="title"/>
          </p:nvPr>
        </p:nvSpPr>
        <p:spPr>
          <a:xfrm>
            <a:off x="0" y="114300"/>
            <a:ext cx="10058400" cy="1005840"/>
          </a:xfrm>
        </p:spPr>
        <p:txBody>
          <a:bodyPr/>
          <a:lstStyle/>
          <a:p>
            <a:r>
              <a:rPr lang="en-US" dirty="0"/>
              <a:t>In CLOSING</a:t>
            </a:r>
          </a:p>
        </p:txBody>
      </p:sp>
      <p:sp>
        <p:nvSpPr>
          <p:cNvPr id="3" name="Content Placeholder 2">
            <a:extLst>
              <a:ext uri="{FF2B5EF4-FFF2-40B4-BE49-F238E27FC236}">
                <a16:creationId xmlns:a16="http://schemas.microsoft.com/office/drawing/2014/main" id="{30B3E5DE-6738-43EF-800E-1B44FAB038D4}"/>
              </a:ext>
            </a:extLst>
          </p:cNvPr>
          <p:cNvSpPr>
            <a:spLocks noGrp="1"/>
          </p:cNvSpPr>
          <p:nvPr>
            <p:ph idx="1"/>
          </p:nvPr>
        </p:nvSpPr>
        <p:spPr/>
        <p:txBody>
          <a:bodyPr/>
          <a:lstStyle/>
          <a:p>
            <a:r>
              <a:rPr lang="en-US" sz="3080" dirty="0"/>
              <a:t>MOBILITY MANAGEMENT HAS ALLOWED OHIO TO:</a:t>
            </a:r>
          </a:p>
          <a:p>
            <a:pPr lvl="1"/>
            <a:r>
              <a:rPr lang="en-US" sz="2640" dirty="0"/>
              <a:t>Standardize Coordinated Transportation Planning</a:t>
            </a:r>
          </a:p>
          <a:p>
            <a:pPr lvl="1"/>
            <a:r>
              <a:rPr lang="en-US" sz="2640" dirty="0"/>
              <a:t>Educate the public on transportation options</a:t>
            </a:r>
          </a:p>
          <a:p>
            <a:pPr lvl="1"/>
            <a:r>
              <a:rPr lang="en-US" sz="2640" dirty="0"/>
              <a:t>Provide representation for rural/urban communities needs when implementing a regional approach</a:t>
            </a:r>
          </a:p>
          <a:p>
            <a:pPr lvl="1"/>
            <a:r>
              <a:rPr lang="en-US" sz="2640" dirty="0"/>
              <a:t>Create a foundation to eventually coordinate all transportation services in a more efficient and holistic way</a:t>
            </a:r>
          </a:p>
        </p:txBody>
      </p:sp>
      <p:sp>
        <p:nvSpPr>
          <p:cNvPr id="4" name="Footer Placeholder 3">
            <a:extLst>
              <a:ext uri="{FF2B5EF4-FFF2-40B4-BE49-F238E27FC236}">
                <a16:creationId xmlns:a16="http://schemas.microsoft.com/office/drawing/2014/main" id="{5E9C948D-0F8F-4D87-96CA-386B8CDB62B0}"/>
              </a:ext>
            </a:extLst>
          </p:cNvPr>
          <p:cNvSpPr>
            <a:spLocks noGrp="1"/>
          </p:cNvSpPr>
          <p:nvPr>
            <p:ph type="ftr" sz="quarter" idx="3"/>
          </p:nvPr>
        </p:nvSpPr>
        <p:spPr/>
        <p:txBody>
          <a:bodyPr>
            <a:normAutofit fontScale="85000" lnSpcReduction="20000"/>
          </a:bodyPr>
          <a:lstStyle/>
          <a:p>
            <a:pPr>
              <a:defRPr/>
            </a:pPr>
            <a:r>
              <a:rPr lang="en-US" dirty="0"/>
              <a:t>18th Biennial FTA State Programs Meeting and State Public Transit Partnerships Conference</a:t>
            </a:r>
          </a:p>
        </p:txBody>
      </p:sp>
    </p:spTree>
    <p:extLst>
      <p:ext uri="{BB962C8B-B14F-4D97-AF65-F5344CB8AC3E}">
        <p14:creationId xmlns:p14="http://schemas.microsoft.com/office/powerpoint/2010/main" val="115677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DF8D-F687-4791-9D67-D43A65CBD2BB}"/>
              </a:ext>
            </a:extLst>
          </p:cNvPr>
          <p:cNvSpPr>
            <a:spLocks noGrp="1"/>
          </p:cNvSpPr>
          <p:nvPr>
            <p:ph type="title"/>
          </p:nvPr>
        </p:nvSpPr>
        <p:spPr/>
        <p:txBody>
          <a:bodyPr/>
          <a:lstStyle/>
          <a:p>
            <a:r>
              <a:rPr lang="en-US" dirty="0"/>
              <a:t>Resources for more information</a:t>
            </a:r>
          </a:p>
        </p:txBody>
      </p:sp>
      <p:sp>
        <p:nvSpPr>
          <p:cNvPr id="3" name="Content Placeholder 2">
            <a:extLst>
              <a:ext uri="{FF2B5EF4-FFF2-40B4-BE49-F238E27FC236}">
                <a16:creationId xmlns:a16="http://schemas.microsoft.com/office/drawing/2014/main" id="{06C1C787-713A-49D1-BA75-75C484071F12}"/>
              </a:ext>
            </a:extLst>
          </p:cNvPr>
          <p:cNvSpPr>
            <a:spLocks noGrp="1"/>
          </p:cNvSpPr>
          <p:nvPr>
            <p:ph idx="1"/>
          </p:nvPr>
        </p:nvSpPr>
        <p:spPr/>
        <p:txBody>
          <a:bodyPr/>
          <a:lstStyle/>
          <a:p>
            <a:pPr marL="0" indent="0">
              <a:buNone/>
            </a:pPr>
            <a:r>
              <a:rPr lang="en-US" sz="2640" dirty="0"/>
              <a:t>Mobility Management Program Webpage - </a:t>
            </a:r>
            <a:r>
              <a:rPr lang="en-US" sz="2640" dirty="0">
                <a:hlinkClick r:id="rId2"/>
              </a:rPr>
              <a:t>http://www.dot.state.oh.us/Divisions/Planning/Transit/Pages/Coordination.aspx</a:t>
            </a:r>
            <a:r>
              <a:rPr lang="en-US" sz="2640" dirty="0"/>
              <a:t> </a:t>
            </a:r>
          </a:p>
          <a:p>
            <a:pPr lvl="1"/>
            <a:r>
              <a:rPr lang="en-US" sz="2200" dirty="0"/>
              <a:t>Program Guide</a:t>
            </a:r>
          </a:p>
          <a:p>
            <a:pPr lvl="1"/>
            <a:r>
              <a:rPr lang="en-US" sz="2200" dirty="0"/>
              <a:t>Brochure</a:t>
            </a:r>
          </a:p>
          <a:p>
            <a:pPr lvl="1"/>
            <a:r>
              <a:rPr lang="en-US" sz="2200" dirty="0"/>
              <a:t>Mobility Management Stories</a:t>
            </a:r>
          </a:p>
          <a:p>
            <a:pPr lvl="1"/>
            <a:r>
              <a:rPr lang="en-US" sz="2200" dirty="0"/>
              <a:t>Mobility Manager Contact Info and Maps</a:t>
            </a:r>
          </a:p>
          <a:p>
            <a:pPr marL="502907" lvl="1" indent="0">
              <a:buNone/>
            </a:pPr>
            <a:endParaRPr lang="en-US" sz="1100" dirty="0"/>
          </a:p>
          <a:p>
            <a:pPr marL="502907" lvl="1" indent="0" algn="ctr">
              <a:buNone/>
            </a:pPr>
            <a:r>
              <a:rPr lang="en-US" sz="2640" b="1" dirty="0"/>
              <a:t>Program Contact</a:t>
            </a:r>
          </a:p>
          <a:p>
            <a:pPr marL="502907" lvl="1" indent="0" algn="ctr">
              <a:buNone/>
            </a:pPr>
            <a:r>
              <a:rPr lang="en-US" sz="2200" dirty="0"/>
              <a:t>Olivia Hook</a:t>
            </a:r>
          </a:p>
          <a:p>
            <a:pPr marL="502907" lvl="1" indent="0" algn="ctr">
              <a:buNone/>
            </a:pPr>
            <a:r>
              <a:rPr lang="en-US" sz="2200" dirty="0"/>
              <a:t>Statewide Mobility Coordinator</a:t>
            </a:r>
          </a:p>
          <a:p>
            <a:pPr marL="502907" lvl="1" indent="0" algn="ctr">
              <a:buNone/>
            </a:pPr>
            <a:r>
              <a:rPr lang="en-US" sz="2200" dirty="0"/>
              <a:t>614.466.8957</a:t>
            </a:r>
          </a:p>
          <a:p>
            <a:pPr marL="502907" lvl="1" indent="0" algn="ctr">
              <a:buNone/>
            </a:pPr>
            <a:r>
              <a:rPr lang="en-US" sz="2200" dirty="0">
                <a:hlinkClick r:id="rId3"/>
              </a:rPr>
              <a:t>Olivia.hook@dot.ohio.gov</a:t>
            </a:r>
            <a:r>
              <a:rPr lang="en-US" sz="2200" dirty="0"/>
              <a:t> </a:t>
            </a:r>
          </a:p>
        </p:txBody>
      </p:sp>
      <p:sp>
        <p:nvSpPr>
          <p:cNvPr id="4" name="Footer Placeholder 3">
            <a:extLst>
              <a:ext uri="{FF2B5EF4-FFF2-40B4-BE49-F238E27FC236}">
                <a16:creationId xmlns:a16="http://schemas.microsoft.com/office/drawing/2014/main" id="{2BB4FD76-AE9D-4212-A846-556CDCB8B55E}"/>
              </a:ext>
            </a:extLst>
          </p:cNvPr>
          <p:cNvSpPr>
            <a:spLocks noGrp="1"/>
          </p:cNvSpPr>
          <p:nvPr>
            <p:ph type="ftr" sz="quarter" idx="3"/>
          </p:nvPr>
        </p:nvSpPr>
        <p:spPr/>
        <p:txBody>
          <a:bodyPr>
            <a:normAutofit fontScale="85000" lnSpcReduction="20000"/>
          </a:bodyPr>
          <a:lstStyle/>
          <a:p>
            <a:pPr>
              <a:defRPr/>
            </a:pPr>
            <a:r>
              <a:rPr lang="en-US"/>
              <a:t>18th Biennial FTA State Programs Meeting and State Public Transit Partnerships Conference</a:t>
            </a:r>
            <a:endParaRPr lang="en-US" dirty="0"/>
          </a:p>
        </p:txBody>
      </p:sp>
    </p:spTree>
    <p:extLst>
      <p:ext uri="{BB962C8B-B14F-4D97-AF65-F5344CB8AC3E}">
        <p14:creationId xmlns:p14="http://schemas.microsoft.com/office/powerpoint/2010/main" val="1839845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5FF1664-8DE7-4476-BCD3-92645DE1B807}"/>
              </a:ext>
            </a:extLst>
          </p:cNvPr>
          <p:cNvSpPr txBox="1"/>
          <p:nvPr/>
        </p:nvSpPr>
        <p:spPr>
          <a:xfrm>
            <a:off x="2043878" y="3886200"/>
            <a:ext cx="7557321" cy="553998"/>
          </a:xfrm>
          <a:prstGeom prst="rect">
            <a:avLst/>
          </a:prstGeom>
          <a:noFill/>
        </p:spPr>
        <p:txBody>
          <a:bodyPr wrap="square" rtlCol="0">
            <a:spAutoFit/>
          </a:bodyPr>
          <a:lstStyle/>
          <a:p>
            <a:r>
              <a:rPr lang="en-US" sz="3000" b="1" dirty="0">
                <a:solidFill>
                  <a:srgbClr val="0072BC"/>
                </a:solidFill>
              </a:rPr>
              <a:t>Mobility Management: The Iowa Perspective</a:t>
            </a:r>
          </a:p>
        </p:txBody>
      </p:sp>
      <p:sp>
        <p:nvSpPr>
          <p:cNvPr id="20" name="TextBox 19">
            <a:extLst>
              <a:ext uri="{FF2B5EF4-FFF2-40B4-BE49-F238E27FC236}">
                <a16:creationId xmlns:a16="http://schemas.microsoft.com/office/drawing/2014/main" id="{42BE623D-F348-4434-BB2A-9E0984995C3B}"/>
              </a:ext>
            </a:extLst>
          </p:cNvPr>
          <p:cNvSpPr txBox="1"/>
          <p:nvPr/>
        </p:nvSpPr>
        <p:spPr>
          <a:xfrm>
            <a:off x="3276600" y="4559587"/>
            <a:ext cx="3962400" cy="584775"/>
          </a:xfrm>
          <a:prstGeom prst="rect">
            <a:avLst/>
          </a:prstGeom>
          <a:noFill/>
        </p:spPr>
        <p:txBody>
          <a:bodyPr wrap="square" rtlCol="0">
            <a:spAutoFit/>
          </a:bodyPr>
          <a:lstStyle/>
          <a:p>
            <a:r>
              <a:rPr lang="en-US" sz="3200" b="1" dirty="0">
                <a:solidFill>
                  <a:srgbClr val="0072BC"/>
                </a:solidFill>
              </a:rPr>
              <a:t>Iowa DOT/Kristin Haar</a:t>
            </a:r>
            <a:endParaRPr lang="en-US" sz="2400" b="1" dirty="0">
              <a:solidFill>
                <a:srgbClr val="0072BC"/>
              </a:solidFill>
            </a:endParaRPr>
          </a:p>
        </p:txBody>
      </p:sp>
      <p:pic>
        <p:nvPicPr>
          <p:cNvPr id="4" name="Picture 3" descr="A blue bus parked on the side of a road&#10;&#10;Description generated with high confidence">
            <a:extLst>
              <a:ext uri="{FF2B5EF4-FFF2-40B4-BE49-F238E27FC236}">
                <a16:creationId xmlns:a16="http://schemas.microsoft.com/office/drawing/2014/main" id="{78FBCDEE-D4A1-461E-9F3F-EC361E5BE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3420867"/>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3413D46D-AE11-4B21-A1D7-E872CC362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521225"/>
            <a:ext cx="1815279" cy="669775"/>
          </a:xfrm>
          <a:prstGeom prst="rect">
            <a:avLst/>
          </a:prstGeom>
        </p:spPr>
      </p:pic>
      <p:sp>
        <p:nvSpPr>
          <p:cNvPr id="5" name="Rectangle 4">
            <a:extLst>
              <a:ext uri="{FF2B5EF4-FFF2-40B4-BE49-F238E27FC236}">
                <a16:creationId xmlns:a16="http://schemas.microsoft.com/office/drawing/2014/main" id="{32875B4E-67BC-4428-BE98-A1BF7B637403}"/>
              </a:ext>
            </a:extLst>
          </p:cNvPr>
          <p:cNvSpPr/>
          <p:nvPr/>
        </p:nvSpPr>
        <p:spPr>
          <a:xfrm>
            <a:off x="0" y="5562600"/>
            <a:ext cx="10058400" cy="22098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86D2151-7F3E-4E56-BABF-7D716AE636BE}"/>
              </a:ext>
            </a:extLst>
          </p:cNvPr>
          <p:cNvSpPr txBox="1"/>
          <p:nvPr/>
        </p:nvSpPr>
        <p:spPr>
          <a:xfrm>
            <a:off x="565144" y="5732568"/>
            <a:ext cx="8851911" cy="1200329"/>
          </a:xfrm>
          <a:prstGeom prst="rect">
            <a:avLst/>
          </a:prstGeom>
          <a:noFill/>
        </p:spPr>
        <p:txBody>
          <a:bodyPr wrap="none" rtlCol="0">
            <a:spAutoFit/>
          </a:bodyPr>
          <a:lstStyle/>
          <a:p>
            <a:pPr algn="ctr"/>
            <a:r>
              <a:rPr lang="en-US" sz="3600" dirty="0">
                <a:solidFill>
                  <a:schemeClr val="bg1"/>
                </a:solidFill>
              </a:rPr>
              <a:t>18</a:t>
            </a:r>
            <a:r>
              <a:rPr lang="en-US" sz="3600" baseline="30000" dirty="0">
                <a:solidFill>
                  <a:schemeClr val="bg1"/>
                </a:solidFill>
              </a:rPr>
              <a:t>th</a:t>
            </a:r>
            <a:r>
              <a:rPr lang="en-US" sz="3600" dirty="0">
                <a:solidFill>
                  <a:schemeClr val="bg1"/>
                </a:solidFill>
              </a:rPr>
              <a:t> Biennial State Programs Meeting and</a:t>
            </a:r>
          </a:p>
          <a:p>
            <a:pPr algn="ctr"/>
            <a:r>
              <a:rPr lang="en-US" sz="3600" dirty="0">
                <a:solidFill>
                  <a:schemeClr val="bg1"/>
                </a:solidFill>
              </a:rPr>
              <a:t>Public Transportation Partnerships Conference</a:t>
            </a:r>
          </a:p>
        </p:txBody>
      </p:sp>
      <p:sp>
        <p:nvSpPr>
          <p:cNvPr id="10" name="TextBox 9">
            <a:extLst>
              <a:ext uri="{FF2B5EF4-FFF2-40B4-BE49-F238E27FC236}">
                <a16:creationId xmlns:a16="http://schemas.microsoft.com/office/drawing/2014/main" id="{663404C9-C040-4957-9A82-BA76FAD3110C}"/>
              </a:ext>
            </a:extLst>
          </p:cNvPr>
          <p:cNvSpPr txBox="1"/>
          <p:nvPr/>
        </p:nvSpPr>
        <p:spPr>
          <a:xfrm>
            <a:off x="3476948" y="7024485"/>
            <a:ext cx="3104504" cy="523220"/>
          </a:xfrm>
          <a:prstGeom prst="rect">
            <a:avLst/>
          </a:prstGeom>
          <a:noFill/>
        </p:spPr>
        <p:txBody>
          <a:bodyPr wrap="none" rtlCol="0">
            <a:spAutoFit/>
          </a:bodyPr>
          <a:lstStyle/>
          <a:p>
            <a:r>
              <a:rPr lang="en-US" sz="2800" dirty="0">
                <a:solidFill>
                  <a:schemeClr val="bg1"/>
                </a:solidFill>
              </a:rPr>
              <a:t>August 14-16, 2019 </a:t>
            </a:r>
          </a:p>
        </p:txBody>
      </p:sp>
    </p:spTree>
    <p:extLst>
      <p:ext uri="{BB962C8B-B14F-4D97-AF65-F5344CB8AC3E}">
        <p14:creationId xmlns:p14="http://schemas.microsoft.com/office/powerpoint/2010/main" val="4174945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33</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92272"/>
            <a:ext cx="8229600" cy="762134"/>
          </a:xfrm>
        </p:spPr>
        <p:txBody>
          <a:bodyPr/>
          <a:lstStyle/>
          <a:p>
            <a:r>
              <a:rPr lang="en-US" b="1" dirty="0">
                <a:solidFill>
                  <a:srgbClr val="0072BC"/>
                </a:solidFill>
              </a:rPr>
              <a:t>Iowa Overview</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60690" y="2184788"/>
            <a:ext cx="9094790" cy="5019076"/>
          </a:xfrm>
          <a:prstGeom prst="rect">
            <a:avLst/>
          </a:prstGeom>
        </p:spPr>
        <p:txBody>
          <a:bodyPr vert="horz" lIns="82058" tIns="41029" rIns="82058" bIns="41029" rtlCol="0" anchor="t">
            <a:normAutofit fontScale="92500" lnSpcReduction="10000"/>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230188" indent="-230188">
              <a:buFont typeface="Arial" panose="020B0604020202020204" pitchFamily="34" charset="0"/>
              <a:buChar char="•"/>
            </a:pPr>
            <a:r>
              <a:rPr lang="en-US" sz="3900" b="0" dirty="0"/>
              <a:t>Population: 3,046,355 </a:t>
            </a:r>
            <a:r>
              <a:rPr lang="en-US" sz="3000" b="0" dirty="0"/>
              <a:t>(2010)</a:t>
            </a:r>
            <a:r>
              <a:rPr lang="en-US" sz="3900" b="0" dirty="0"/>
              <a:t>/3,156,145 </a:t>
            </a:r>
            <a:r>
              <a:rPr lang="en-US" sz="3000" b="0" dirty="0"/>
              <a:t>(2018 	estimate)</a:t>
            </a:r>
          </a:p>
          <a:p>
            <a:pPr marL="460375" lvl="2">
              <a:buFont typeface="Courier New" panose="02070309020205020404" pitchFamily="49" charset="0"/>
              <a:buChar char="o"/>
            </a:pPr>
            <a:r>
              <a:rPr lang="en-US" sz="3400" dirty="0"/>
              <a:t> </a:t>
            </a:r>
            <a:r>
              <a:rPr lang="en-US" sz="3400" b="0" dirty="0"/>
              <a:t>Persons 65 years and older: 17.1%</a:t>
            </a:r>
          </a:p>
          <a:p>
            <a:pPr marL="460375" lvl="2">
              <a:buFont typeface="Courier New" panose="02070309020205020404" pitchFamily="49" charset="0"/>
              <a:buChar char="o"/>
            </a:pPr>
            <a:r>
              <a:rPr lang="en-US" sz="3400" b="0" dirty="0"/>
              <a:t> Persons under 18 years: 23.2%</a:t>
            </a:r>
          </a:p>
          <a:p>
            <a:pPr marL="460375" lvl="2">
              <a:buFont typeface="Courier New" panose="02070309020205020404" pitchFamily="49" charset="0"/>
              <a:buChar char="o"/>
            </a:pPr>
            <a:r>
              <a:rPr lang="en-US" sz="3400" b="0" dirty="0"/>
              <a:t> Persons with a disability, under 65 years: 7.9%</a:t>
            </a:r>
          </a:p>
          <a:p>
            <a:pPr marL="460375" lvl="2">
              <a:buFont typeface="Courier New" panose="02070309020205020404" pitchFamily="49" charset="0"/>
              <a:buChar char="o"/>
            </a:pPr>
            <a:r>
              <a:rPr lang="en-US" sz="3400" b="0" dirty="0"/>
              <a:t> White alone, not Hispanic or Latino: 85.3%</a:t>
            </a:r>
          </a:p>
          <a:p>
            <a:pPr marL="460375" lvl="2">
              <a:buFont typeface="Courier New" panose="02070309020205020404" pitchFamily="49" charset="0"/>
              <a:buChar char="o"/>
            </a:pPr>
            <a:r>
              <a:rPr lang="en-US" sz="3400" b="0" dirty="0"/>
              <a:t> Black or African American alone: 4.0%</a:t>
            </a:r>
          </a:p>
          <a:p>
            <a:pPr marL="460375" lvl="2">
              <a:buFont typeface="Courier New" panose="02070309020205020404" pitchFamily="49" charset="0"/>
              <a:buChar char="o"/>
            </a:pPr>
            <a:r>
              <a:rPr lang="en-US" sz="3400" b="0" dirty="0"/>
              <a:t> Hispanic or Latino: 6.2%</a:t>
            </a:r>
          </a:p>
          <a:p>
            <a:pPr marL="460375" lvl="2">
              <a:buFont typeface="Courier New" panose="02070309020205020404" pitchFamily="49" charset="0"/>
              <a:buChar char="o"/>
            </a:pPr>
            <a:r>
              <a:rPr lang="en-US" sz="3400" b="0" dirty="0"/>
              <a:t> Persons in poverty: 10.7%</a:t>
            </a:r>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2">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4086617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34</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92272"/>
            <a:ext cx="8229600" cy="762134"/>
          </a:xfrm>
        </p:spPr>
        <p:txBody>
          <a:bodyPr/>
          <a:lstStyle/>
          <a:p>
            <a:r>
              <a:rPr lang="en-US" b="1" dirty="0">
                <a:solidFill>
                  <a:srgbClr val="0072BC"/>
                </a:solidFill>
              </a:rPr>
              <a:t>Iowa Public Transit Overview</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57200" y="2209800"/>
            <a:ext cx="9098280" cy="4994064"/>
          </a:xfrm>
          <a:prstGeom prst="rect">
            <a:avLst/>
          </a:prstGeom>
        </p:spPr>
        <p:txBody>
          <a:bodyPr vert="horz" lIns="82058" tIns="41029" rIns="82058" bIns="41029" rtlCol="0" anchor="t">
            <a:normAutofit/>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230188" indent="-230188">
              <a:buFont typeface="Arial" panose="020B0604020202020204" pitchFamily="34" charset="0"/>
              <a:buChar char="•"/>
            </a:pPr>
            <a:endParaRPr lang="en-US" sz="3400" dirty="0"/>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2">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
        <p:nvSpPr>
          <p:cNvPr id="9" name="Content Placeholder 2">
            <a:extLst>
              <a:ext uri="{FF2B5EF4-FFF2-40B4-BE49-F238E27FC236}">
                <a16:creationId xmlns:a16="http://schemas.microsoft.com/office/drawing/2014/main" id="{F85B13B1-EF75-4462-9B9F-A50C09E6C54F}"/>
              </a:ext>
            </a:extLst>
          </p:cNvPr>
          <p:cNvSpPr txBox="1">
            <a:spLocks/>
          </p:cNvSpPr>
          <p:nvPr/>
        </p:nvSpPr>
        <p:spPr>
          <a:xfrm>
            <a:off x="460690" y="2184788"/>
            <a:ext cx="9094790" cy="5019076"/>
          </a:xfrm>
          <a:prstGeom prst="rect">
            <a:avLst/>
          </a:prstGeom>
        </p:spPr>
        <p:txBody>
          <a:bodyPr vert="horz" lIns="82058" tIns="41029" rIns="82058" bIns="41029" rtlCol="0" anchor="t">
            <a:normAutofit/>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230188" indent="-230188">
              <a:buFont typeface="Arial" panose="020B0604020202020204" pitchFamily="34" charset="0"/>
              <a:buChar char="•"/>
            </a:pPr>
            <a:r>
              <a:rPr lang="en-US" sz="3900" b="0" dirty="0"/>
              <a:t>35 Public Transit Agencies</a:t>
            </a:r>
            <a:endParaRPr lang="en-US" sz="3000" b="0" dirty="0"/>
          </a:p>
          <a:p>
            <a:pPr marL="460375" lvl="2">
              <a:buFont typeface="Courier New" panose="02070309020205020404" pitchFamily="49" charset="0"/>
              <a:buChar char="o"/>
            </a:pPr>
            <a:r>
              <a:rPr lang="en-US" sz="3400" dirty="0"/>
              <a:t> </a:t>
            </a:r>
            <a:r>
              <a:rPr lang="en-US" sz="3400" b="0" dirty="0"/>
              <a:t>16 regional, multi-county systems</a:t>
            </a:r>
          </a:p>
          <a:p>
            <a:pPr marL="460375" lvl="2">
              <a:buFont typeface="Courier New" panose="02070309020205020404" pitchFamily="49" charset="0"/>
              <a:buChar char="o"/>
            </a:pPr>
            <a:r>
              <a:rPr lang="en-US" sz="3400" b="0" dirty="0"/>
              <a:t> 7 small urban systems (under 50,000 population)</a:t>
            </a:r>
          </a:p>
          <a:p>
            <a:pPr marL="460375" lvl="2">
              <a:buFont typeface="Courier New" panose="02070309020205020404" pitchFamily="49" charset="0"/>
              <a:buChar char="o"/>
            </a:pPr>
            <a:r>
              <a:rPr lang="en-US" sz="3400" b="0" dirty="0"/>
              <a:t> 12 large urban systems (population over 50,000)</a:t>
            </a:r>
          </a:p>
          <a:p>
            <a:pPr marL="230188" indent="-230188">
              <a:buFont typeface="Arial" panose="020B0604020202020204" pitchFamily="34" charset="0"/>
              <a:buChar char="•"/>
            </a:pPr>
            <a:r>
              <a:rPr lang="en-US" sz="3900" b="0" dirty="0"/>
              <a:t>24.9 million rides provided in FY18</a:t>
            </a:r>
          </a:p>
          <a:p>
            <a:pPr marL="230188" indent="-230188">
              <a:buFont typeface="Arial" panose="020B0604020202020204" pitchFamily="34" charset="0"/>
              <a:buChar char="•"/>
            </a:pPr>
            <a:r>
              <a:rPr lang="en-US" sz="3900" b="0" dirty="0"/>
              <a:t>1,700+ vehicles (all buses or vans)</a:t>
            </a:r>
            <a:endParaRPr lang="en-US" sz="3000" b="0" dirty="0"/>
          </a:p>
        </p:txBody>
      </p:sp>
    </p:spTree>
    <p:extLst>
      <p:ext uri="{BB962C8B-B14F-4D97-AF65-F5344CB8AC3E}">
        <p14:creationId xmlns:p14="http://schemas.microsoft.com/office/powerpoint/2010/main" val="1230804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35</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92272"/>
            <a:ext cx="8229600" cy="762134"/>
          </a:xfrm>
        </p:spPr>
        <p:txBody>
          <a:bodyPr>
            <a:normAutofit fontScale="90000"/>
          </a:bodyPr>
          <a:lstStyle/>
          <a:p>
            <a:r>
              <a:rPr lang="en-US" b="1" dirty="0">
                <a:solidFill>
                  <a:srgbClr val="0072BC"/>
                </a:solidFill>
              </a:rPr>
              <a:t>Evolution of Mobility Management in Iowa</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60690" y="2184788"/>
            <a:ext cx="9094790" cy="5019076"/>
          </a:xfrm>
          <a:prstGeom prst="rect">
            <a:avLst/>
          </a:prstGeom>
        </p:spPr>
        <p:txBody>
          <a:bodyPr vert="horz" lIns="82058" tIns="41029" rIns="82058" bIns="41029" rtlCol="0" anchor="t">
            <a:normAutofit fontScale="85000" lnSpcReduction="20000"/>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230188" indent="-230188">
              <a:buFont typeface="Arial" panose="020B0604020202020204" pitchFamily="34" charset="0"/>
              <a:buChar char="•"/>
            </a:pPr>
            <a:r>
              <a:rPr lang="en-US" sz="3900" b="0" dirty="0"/>
              <a:t>Started with two regional transit agencies applying to the Iowa DOT for New Freedom dollars to hire mobility managers ~2009</a:t>
            </a:r>
          </a:p>
          <a:p>
            <a:pPr marL="230188" indent="-230188">
              <a:buFont typeface="Arial" panose="020B0604020202020204" pitchFamily="34" charset="0"/>
              <a:buChar char="•"/>
            </a:pPr>
            <a:r>
              <a:rPr lang="en-US" sz="3900" b="0" dirty="0"/>
              <a:t>Through United We Ride initiative, an ambassador worked with the Iowa Transportation Coordination Council to encourage the hire of a statewide mobility manager to help grow the network statewide</a:t>
            </a:r>
            <a:endParaRPr lang="en-US" sz="3000" b="0" dirty="0"/>
          </a:p>
          <a:p>
            <a:pPr marL="460375" lvl="2">
              <a:buFont typeface="Courier New" panose="02070309020205020404" pitchFamily="49" charset="0"/>
              <a:buChar char="o"/>
            </a:pPr>
            <a:r>
              <a:rPr lang="en-US" sz="3400" dirty="0"/>
              <a:t> </a:t>
            </a:r>
            <a:r>
              <a:rPr lang="en-US" sz="3400" b="0" dirty="0"/>
              <a:t>Hired in 2011 by the COG association using state and federal transit funds</a:t>
            </a:r>
          </a:p>
          <a:p>
            <a:pPr marL="460375" lvl="2">
              <a:buFont typeface="Courier New" panose="02070309020205020404" pitchFamily="49" charset="0"/>
              <a:buChar char="o"/>
            </a:pPr>
            <a:r>
              <a:rPr lang="en-US" sz="3400" b="0" dirty="0"/>
              <a:t> Goal was 16 mobility managers statewide, one per region</a:t>
            </a:r>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3">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571306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36</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92272"/>
            <a:ext cx="8229600" cy="762134"/>
          </a:xfrm>
        </p:spPr>
        <p:txBody>
          <a:bodyPr>
            <a:normAutofit fontScale="90000"/>
          </a:bodyPr>
          <a:lstStyle/>
          <a:p>
            <a:r>
              <a:rPr lang="en-US" b="1" dirty="0">
                <a:solidFill>
                  <a:srgbClr val="0072BC"/>
                </a:solidFill>
              </a:rPr>
              <a:t>Evolution of Mobility Management in Iowa</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60690" y="2184788"/>
            <a:ext cx="9094790" cy="5019076"/>
          </a:xfrm>
          <a:prstGeom prst="rect">
            <a:avLst/>
          </a:prstGeom>
        </p:spPr>
        <p:txBody>
          <a:bodyPr vert="horz" lIns="82058" tIns="41029" rIns="82058" bIns="41029" rtlCol="0" anchor="t">
            <a:normAutofit fontScale="92500" lnSpcReduction="20000"/>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230188" indent="-230188">
              <a:buFont typeface="Arial" panose="020B0604020202020204" pitchFamily="34" charset="0"/>
              <a:buChar char="•"/>
            </a:pPr>
            <a:r>
              <a:rPr lang="en-US" sz="3900" b="0" dirty="0"/>
              <a:t>Network did continue to grow until the stand-alone JARC and New Freedom programs were eliminated under MAP-21 and mobility management activities became eligible for funding under the 5310 and 5311 programs instead</a:t>
            </a:r>
          </a:p>
          <a:p>
            <a:pPr marL="566738" lvl="1" indent="-157163">
              <a:buFont typeface="Courier New" panose="02070309020205020404" pitchFamily="49" charset="0"/>
              <a:buChar char="o"/>
            </a:pPr>
            <a:r>
              <a:rPr lang="en-US" sz="3000" b="0" dirty="0"/>
              <a:t> Not enough extra money added to 5310 and 5311 to continue expanding the network</a:t>
            </a:r>
          </a:p>
          <a:p>
            <a:pPr marL="566738" lvl="1" indent="-157163">
              <a:buFont typeface="Courier New" panose="02070309020205020404" pitchFamily="49" charset="0"/>
              <a:buChar char="o"/>
            </a:pPr>
            <a:r>
              <a:rPr lang="en-US" sz="3000" b="0" dirty="0"/>
              <a:t> Current positions spent down remaining JARC and New Freedom dollars and then either eliminated positions or fully funded locally</a:t>
            </a:r>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3">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3081985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37</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92272"/>
            <a:ext cx="8229600" cy="762134"/>
          </a:xfrm>
        </p:spPr>
        <p:txBody>
          <a:bodyPr>
            <a:normAutofit fontScale="90000"/>
          </a:bodyPr>
          <a:lstStyle/>
          <a:p>
            <a:r>
              <a:rPr lang="en-US" b="1" dirty="0">
                <a:solidFill>
                  <a:srgbClr val="0072BC"/>
                </a:solidFill>
              </a:rPr>
              <a:t>Evolution of Mobility Management in Iowa</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60690" y="2184788"/>
            <a:ext cx="9094790" cy="5019076"/>
          </a:xfrm>
          <a:prstGeom prst="rect">
            <a:avLst/>
          </a:prstGeom>
        </p:spPr>
        <p:txBody>
          <a:bodyPr vert="horz" lIns="82058" tIns="41029" rIns="82058" bIns="41029" rtlCol="0" anchor="t">
            <a:normAutofit/>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230188" indent="-230188">
              <a:buFont typeface="Arial" panose="020B0604020202020204" pitchFamily="34" charset="0"/>
              <a:buChar char="•"/>
            </a:pPr>
            <a:r>
              <a:rPr lang="en-US" sz="3600" b="0" dirty="0"/>
              <a:t>After the original Statewide Mobility Manager resigned in 2014, one of the Iowa DOT’s current employees with a mobility management background took over Statewide Mobility Management</a:t>
            </a:r>
          </a:p>
          <a:p>
            <a:pPr marL="566738" lvl="1" indent="-157163">
              <a:buFont typeface="Courier New" panose="02070309020205020404" pitchFamily="49" charset="0"/>
              <a:buChar char="o"/>
            </a:pPr>
            <a:r>
              <a:rPr lang="en-US" sz="3000" b="0" dirty="0"/>
              <a:t> Point of contact for areas without mobility managers</a:t>
            </a:r>
          </a:p>
          <a:p>
            <a:pPr marL="739775" lvl="1" indent="-333375">
              <a:buFont typeface="Courier New" panose="02070309020205020404" pitchFamily="49" charset="0"/>
              <a:buChar char="o"/>
            </a:pPr>
            <a:r>
              <a:rPr lang="en-US" sz="3000" b="0" dirty="0"/>
              <a:t>Provides resources &amp; advice to mobility managers in state and around the country</a:t>
            </a:r>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3">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1888103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38</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92272"/>
            <a:ext cx="8229600" cy="762134"/>
          </a:xfrm>
        </p:spPr>
        <p:txBody>
          <a:bodyPr>
            <a:normAutofit fontScale="90000"/>
          </a:bodyPr>
          <a:lstStyle/>
          <a:p>
            <a:r>
              <a:rPr lang="en-US" b="1" dirty="0">
                <a:solidFill>
                  <a:srgbClr val="0072BC"/>
                </a:solidFill>
              </a:rPr>
              <a:t>Evolution of Mobility Management in Iowa</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60690" y="2184788"/>
            <a:ext cx="9094790" cy="5019076"/>
          </a:xfrm>
          <a:prstGeom prst="rect">
            <a:avLst/>
          </a:prstGeom>
        </p:spPr>
        <p:txBody>
          <a:bodyPr vert="horz" lIns="82058" tIns="41029" rIns="82058" bIns="41029" rtlCol="0" anchor="t">
            <a:normAutofit/>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230188" indent="-230188">
              <a:buFont typeface="Arial" panose="020B0604020202020204" pitchFamily="34" charset="0"/>
              <a:buChar char="•"/>
            </a:pPr>
            <a:r>
              <a:rPr lang="en-US" sz="3600" b="0" dirty="0"/>
              <a:t>Currently learning that mobility management doesn’t necessarily need to be a job title </a:t>
            </a:r>
          </a:p>
          <a:p>
            <a:pPr marL="566738" lvl="1" indent="-157163">
              <a:buFont typeface="Courier New" panose="02070309020205020404" pitchFamily="49" charset="0"/>
              <a:buChar char="o"/>
            </a:pPr>
            <a:r>
              <a:rPr lang="en-US" sz="3000" b="0" dirty="0"/>
              <a:t> Many positions include mobility management duties</a:t>
            </a:r>
          </a:p>
          <a:p>
            <a:pPr marL="566738" lvl="1" indent="-157163">
              <a:buFont typeface="Courier New" panose="02070309020205020404" pitchFamily="49" charset="0"/>
              <a:buChar char="o"/>
            </a:pPr>
            <a:r>
              <a:rPr lang="en-US" sz="3000" b="0" dirty="0"/>
              <a:t> Including the people in those positions in the Iowa Mobility Managers Network to expand the reach of mobility management work</a:t>
            </a:r>
          </a:p>
          <a:p>
            <a:pPr marL="347663" indent="-347663">
              <a:buFont typeface="Arial" panose="020B0604020202020204" pitchFamily="34" charset="0"/>
              <a:buChar char="•"/>
            </a:pPr>
            <a:r>
              <a:rPr lang="en-US" sz="3600" b="0" dirty="0"/>
              <a:t>Mobility managers now officially number at 8, including the Statewide Mobility Manager</a:t>
            </a:r>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3">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3868434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39</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92272"/>
            <a:ext cx="8229600" cy="946128"/>
          </a:xfrm>
        </p:spPr>
        <p:txBody>
          <a:bodyPr>
            <a:normAutofit fontScale="90000"/>
          </a:bodyPr>
          <a:lstStyle/>
          <a:p>
            <a:r>
              <a:rPr lang="en-US" b="1" dirty="0">
                <a:solidFill>
                  <a:srgbClr val="0072BC"/>
                </a:solidFill>
              </a:rPr>
              <a:t>Using Mobility Management to Make Connections</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60690" y="2438400"/>
            <a:ext cx="9094790" cy="4765464"/>
          </a:xfrm>
          <a:prstGeom prst="rect">
            <a:avLst/>
          </a:prstGeom>
        </p:spPr>
        <p:txBody>
          <a:bodyPr vert="horz" lIns="82058" tIns="41029" rIns="82058" bIns="41029" rtlCol="0" anchor="t">
            <a:normAutofit lnSpcReduction="10000"/>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230188" indent="-230188">
              <a:buFont typeface="Arial" panose="020B0604020202020204" pitchFamily="34" charset="0"/>
              <a:buChar char="•"/>
            </a:pPr>
            <a:r>
              <a:rPr lang="en-US" sz="3600" b="0" dirty="0"/>
              <a:t>Mobility managers in Iowa have been valuable in fostering new relationships between agencies and organizations</a:t>
            </a:r>
          </a:p>
          <a:p>
            <a:pPr marL="867491" lvl="1" indent="-457200">
              <a:buFont typeface="Courier New" panose="02070309020205020404" pitchFamily="49" charset="0"/>
              <a:buChar char="o"/>
            </a:pPr>
            <a:r>
              <a:rPr lang="en-US" sz="3200" b="0" dirty="0"/>
              <a:t>Examples: </a:t>
            </a:r>
          </a:p>
          <a:p>
            <a:pPr marL="1277783" lvl="2" indent="-457200">
              <a:buFont typeface="Arial" panose="020B0604020202020204" pitchFamily="34" charset="0"/>
              <a:buChar char="•"/>
            </a:pPr>
            <a:r>
              <a:rPr lang="en-US" sz="3000" b="0" dirty="0"/>
              <a:t>Working with local public health to start free transit rides to the farmers market</a:t>
            </a:r>
          </a:p>
          <a:p>
            <a:pPr marL="1277783" lvl="2" indent="-457200">
              <a:buFont typeface="Arial" panose="020B0604020202020204" pitchFamily="34" charset="0"/>
              <a:buChar char="•"/>
            </a:pPr>
            <a:r>
              <a:rPr lang="en-US" sz="3000" b="0" dirty="0"/>
              <a:t>Learning from refugee agencies that an area’s newest residents actually speak French, leading to translation of transit materials into French </a:t>
            </a:r>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3">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34490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4</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92272"/>
            <a:ext cx="8229600" cy="762134"/>
          </a:xfrm>
        </p:spPr>
        <p:txBody>
          <a:bodyPr>
            <a:normAutofit fontScale="90000"/>
          </a:bodyPr>
          <a:lstStyle/>
          <a:p>
            <a:r>
              <a:rPr lang="en-US" b="1" dirty="0">
                <a:solidFill>
                  <a:srgbClr val="0072BC"/>
                </a:solidFill>
              </a:rPr>
              <a:t>Mobility Management and Coordination</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57200" y="2362200"/>
            <a:ext cx="8229600" cy="3962401"/>
          </a:xfrm>
          <a:prstGeom prst="rect">
            <a:avLst/>
          </a:prstGeom>
        </p:spPr>
        <p:txBody>
          <a:bodyPr vert="horz" lIns="82058" tIns="41029" rIns="82058" bIns="41029" rtlCol="0" anchor="b">
            <a:normAutofit/>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571500" indent="-571500">
              <a:buFont typeface="Arial" panose="020B0604020202020204" pitchFamily="34" charset="0"/>
              <a:buChar char="•"/>
            </a:pPr>
            <a:r>
              <a:rPr lang="en-US" sz="4000" dirty="0"/>
              <a:t>Provide more service more efficiently</a:t>
            </a:r>
          </a:p>
          <a:p>
            <a:pPr marL="571500" indent="-571500">
              <a:buFont typeface="Arial" panose="020B0604020202020204" pitchFamily="34" charset="0"/>
              <a:buChar char="•"/>
            </a:pPr>
            <a:r>
              <a:rPr lang="en-US" sz="4000" dirty="0"/>
              <a:t>Serve community needs, especially in rural areas and for targeted populations that need it most</a:t>
            </a:r>
          </a:p>
          <a:p>
            <a:pPr lvl="2">
              <a:buFont typeface="Courier New" panose="02070309020205020404" pitchFamily="49" charset="0"/>
              <a:buChar char="o"/>
            </a:pPr>
            <a:endParaRPr lang="en-US" dirty="0"/>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2">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1442102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40</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92272"/>
            <a:ext cx="8229600" cy="946128"/>
          </a:xfrm>
        </p:spPr>
        <p:txBody>
          <a:bodyPr>
            <a:normAutofit fontScale="90000"/>
          </a:bodyPr>
          <a:lstStyle/>
          <a:p>
            <a:r>
              <a:rPr lang="en-US" b="1" dirty="0">
                <a:solidFill>
                  <a:srgbClr val="0072BC"/>
                </a:solidFill>
              </a:rPr>
              <a:t>Using Mobility Management to Make Connections</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60690" y="2438400"/>
            <a:ext cx="9094790" cy="4765464"/>
          </a:xfrm>
          <a:prstGeom prst="rect">
            <a:avLst/>
          </a:prstGeom>
        </p:spPr>
        <p:txBody>
          <a:bodyPr vert="horz" lIns="82058" tIns="41029" rIns="82058" bIns="41029" rtlCol="0" anchor="t">
            <a:normAutofit/>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230188" indent="-230188">
              <a:buFont typeface="Arial" panose="020B0604020202020204" pitchFamily="34" charset="0"/>
              <a:buChar char="•"/>
            </a:pPr>
            <a:r>
              <a:rPr lang="en-US" sz="3600" b="0" dirty="0"/>
              <a:t>Mobility managers in Iowa have been valuable in fostering new relationships between agencies and organizations</a:t>
            </a:r>
          </a:p>
          <a:p>
            <a:pPr marL="867491" lvl="1" indent="-457200">
              <a:buFont typeface="Courier New" panose="02070309020205020404" pitchFamily="49" charset="0"/>
              <a:buChar char="o"/>
            </a:pPr>
            <a:r>
              <a:rPr lang="en-US" sz="3200" b="0" dirty="0"/>
              <a:t>Examples, continued: </a:t>
            </a:r>
          </a:p>
          <a:p>
            <a:pPr marL="1277783" lvl="2" indent="-457200">
              <a:buFont typeface="Arial" panose="020B0604020202020204" pitchFamily="34" charset="0"/>
              <a:buChar char="•"/>
            </a:pPr>
            <a:r>
              <a:rPr lang="en-US" sz="3000" b="0" dirty="0"/>
              <a:t>Working with local refugee agencies to create a pictorial checklist of items needed to obtain a state ID, streamlining the process for refugees</a:t>
            </a:r>
          </a:p>
          <a:p>
            <a:pPr marL="1277783" lvl="2" indent="-457200">
              <a:buFont typeface="Arial" panose="020B0604020202020204" pitchFamily="34" charset="0"/>
              <a:buChar char="•"/>
            </a:pPr>
            <a:r>
              <a:rPr lang="en-US" sz="3000" b="0" dirty="0"/>
              <a:t>Providing travel training for the aging population</a:t>
            </a:r>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3">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3688708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41</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92272"/>
            <a:ext cx="8229600" cy="946128"/>
          </a:xfrm>
        </p:spPr>
        <p:txBody>
          <a:bodyPr>
            <a:normAutofit fontScale="90000"/>
          </a:bodyPr>
          <a:lstStyle/>
          <a:p>
            <a:r>
              <a:rPr lang="en-US" b="1" dirty="0">
                <a:solidFill>
                  <a:srgbClr val="0072BC"/>
                </a:solidFill>
              </a:rPr>
              <a:t>Using Mobility Management to Make Connections</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60690" y="2438400"/>
            <a:ext cx="9094790" cy="4765464"/>
          </a:xfrm>
          <a:prstGeom prst="rect">
            <a:avLst/>
          </a:prstGeom>
        </p:spPr>
        <p:txBody>
          <a:bodyPr vert="horz" lIns="82058" tIns="41029" rIns="82058" bIns="41029" rtlCol="0" anchor="t">
            <a:normAutofit fontScale="92500" lnSpcReduction="10000"/>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230188" indent="-230188">
              <a:buFont typeface="Arial" panose="020B0604020202020204" pitchFamily="34" charset="0"/>
              <a:buChar char="•"/>
            </a:pPr>
            <a:r>
              <a:rPr lang="en-US" sz="3600" b="0" dirty="0"/>
              <a:t>The Statewide Mobility Coordinator also makes connections:</a:t>
            </a:r>
          </a:p>
          <a:p>
            <a:pPr marL="867491" lvl="1" indent="-457200">
              <a:buFont typeface="Courier New" panose="02070309020205020404" pitchFamily="49" charset="0"/>
              <a:buChar char="o"/>
            </a:pPr>
            <a:r>
              <a:rPr lang="en-US" sz="3200" b="0" dirty="0"/>
              <a:t>Examples: </a:t>
            </a:r>
          </a:p>
          <a:p>
            <a:pPr marL="1277783" lvl="2" indent="-457200">
              <a:buFont typeface="Arial" panose="020B0604020202020204" pitchFamily="34" charset="0"/>
              <a:buChar char="•"/>
            </a:pPr>
            <a:r>
              <a:rPr lang="en-US" sz="3000" b="0" dirty="0"/>
              <a:t>Working with Iowa Department of Corrections to learn of a residential facility needing transit service. A route was extended slightly and those ex-offenders  now have a new transportation option.</a:t>
            </a:r>
          </a:p>
          <a:p>
            <a:pPr marL="1277783" lvl="2" indent="-457200">
              <a:buFont typeface="Arial" panose="020B0604020202020204" pitchFamily="34" charset="0"/>
              <a:buChar char="•"/>
            </a:pPr>
            <a:r>
              <a:rPr lang="en-US" sz="3000" b="0" dirty="0"/>
              <a:t>Partnering with Iowa DOT Driver and Identification Services Bureau to create a website useable no matter your mode of transportation… Get There Your Way!</a:t>
            </a:r>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3">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98560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42</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92272"/>
            <a:ext cx="8229600" cy="946128"/>
          </a:xfrm>
        </p:spPr>
        <p:txBody>
          <a:bodyPr>
            <a:normAutofit/>
          </a:bodyPr>
          <a:lstStyle/>
          <a:p>
            <a:r>
              <a:rPr lang="en-US" b="1" dirty="0">
                <a:solidFill>
                  <a:srgbClr val="0072BC"/>
                </a:solidFill>
              </a:rPr>
              <a:t>Contact Information</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60690" y="2438400"/>
            <a:ext cx="9094790" cy="4765464"/>
          </a:xfrm>
          <a:prstGeom prst="rect">
            <a:avLst/>
          </a:prstGeom>
        </p:spPr>
        <p:txBody>
          <a:bodyPr vert="horz" lIns="82058" tIns="41029" rIns="82058" bIns="41029" rtlCol="0" anchor="t">
            <a:normAutofit/>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r>
              <a:rPr lang="en-US" sz="3600" b="0" dirty="0"/>
              <a:t>Kristin Haar</a:t>
            </a:r>
          </a:p>
          <a:p>
            <a:r>
              <a:rPr lang="en-US" sz="3200" b="0" dirty="0"/>
              <a:t>Compliance &amp; Training Officer/Iowa Transportation Coordination Council Chair</a:t>
            </a:r>
          </a:p>
          <a:p>
            <a:r>
              <a:rPr lang="en-US" sz="3200" b="0" dirty="0"/>
              <a:t>Iowa DOT, Public Transit Bureau</a:t>
            </a:r>
          </a:p>
          <a:p>
            <a:r>
              <a:rPr lang="en-US" sz="3200" b="0" dirty="0">
                <a:hlinkClick r:id="rId3"/>
              </a:rPr>
              <a:t>kristin.haar@iowadot.us</a:t>
            </a:r>
            <a:endParaRPr lang="en-US" sz="3200" b="0" dirty="0"/>
          </a:p>
          <a:p>
            <a:r>
              <a:rPr lang="en-US" sz="3200" b="0" dirty="0"/>
              <a:t>515.233.7875</a:t>
            </a:r>
          </a:p>
          <a:p>
            <a:pPr lvl="1"/>
            <a:endParaRPr lang="en-US" sz="3000" b="0" dirty="0"/>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4">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244009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5FF1664-8DE7-4476-BCD3-92645DE1B807}"/>
              </a:ext>
            </a:extLst>
          </p:cNvPr>
          <p:cNvSpPr txBox="1"/>
          <p:nvPr/>
        </p:nvSpPr>
        <p:spPr>
          <a:xfrm>
            <a:off x="1981200" y="3621878"/>
            <a:ext cx="7848600" cy="1446550"/>
          </a:xfrm>
          <a:prstGeom prst="rect">
            <a:avLst/>
          </a:prstGeom>
          <a:noFill/>
        </p:spPr>
        <p:txBody>
          <a:bodyPr wrap="square" rtlCol="0">
            <a:spAutoFit/>
          </a:bodyPr>
          <a:lstStyle/>
          <a:p>
            <a:pPr algn="ctr"/>
            <a:r>
              <a:rPr lang="en-US" sz="3200" b="1" dirty="0">
                <a:solidFill>
                  <a:srgbClr val="0072BC"/>
                </a:solidFill>
              </a:rPr>
              <a:t>Advancing Mobility Management</a:t>
            </a:r>
          </a:p>
          <a:p>
            <a:pPr algn="ctr"/>
            <a:r>
              <a:rPr lang="en-US" sz="2800" b="1" dirty="0">
                <a:solidFill>
                  <a:srgbClr val="0072BC"/>
                </a:solidFill>
              </a:rPr>
              <a:t>Judy L. Shanley, Ph.D.</a:t>
            </a:r>
          </a:p>
          <a:p>
            <a:pPr algn="ctr"/>
            <a:r>
              <a:rPr lang="en-US" sz="2800" b="1" dirty="0">
                <a:solidFill>
                  <a:srgbClr val="0072BC"/>
                </a:solidFill>
              </a:rPr>
              <a:t>Easterseals, Nat. Ctr. For Mobility Management</a:t>
            </a:r>
          </a:p>
        </p:txBody>
      </p:sp>
      <p:pic>
        <p:nvPicPr>
          <p:cNvPr id="4" name="Picture 3" descr="A blue bus parked on the side of a road&#10;&#10;Description generated with high confidence">
            <a:extLst>
              <a:ext uri="{FF2B5EF4-FFF2-40B4-BE49-F238E27FC236}">
                <a16:creationId xmlns:a16="http://schemas.microsoft.com/office/drawing/2014/main" id="{78FBCDEE-D4A1-461E-9F3F-EC361E5BE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3420867"/>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3413D46D-AE11-4B21-A1D7-E872CC362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521225"/>
            <a:ext cx="1815279" cy="669775"/>
          </a:xfrm>
          <a:prstGeom prst="rect">
            <a:avLst/>
          </a:prstGeom>
        </p:spPr>
      </p:pic>
      <p:sp>
        <p:nvSpPr>
          <p:cNvPr id="5" name="Rectangle 4">
            <a:extLst>
              <a:ext uri="{FF2B5EF4-FFF2-40B4-BE49-F238E27FC236}">
                <a16:creationId xmlns:a16="http://schemas.microsoft.com/office/drawing/2014/main" id="{32875B4E-67BC-4428-BE98-A1BF7B637403}"/>
              </a:ext>
            </a:extLst>
          </p:cNvPr>
          <p:cNvSpPr/>
          <p:nvPr/>
        </p:nvSpPr>
        <p:spPr>
          <a:xfrm>
            <a:off x="0" y="5562600"/>
            <a:ext cx="10058400" cy="22098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86D2151-7F3E-4E56-BABF-7D716AE636BE}"/>
              </a:ext>
            </a:extLst>
          </p:cNvPr>
          <p:cNvSpPr txBox="1"/>
          <p:nvPr/>
        </p:nvSpPr>
        <p:spPr>
          <a:xfrm>
            <a:off x="565144" y="5732568"/>
            <a:ext cx="8851911" cy="1200329"/>
          </a:xfrm>
          <a:prstGeom prst="rect">
            <a:avLst/>
          </a:prstGeom>
          <a:noFill/>
        </p:spPr>
        <p:txBody>
          <a:bodyPr wrap="none" rtlCol="0">
            <a:spAutoFit/>
          </a:bodyPr>
          <a:lstStyle/>
          <a:p>
            <a:pPr algn="ctr"/>
            <a:r>
              <a:rPr lang="en-US" sz="3600" dirty="0">
                <a:solidFill>
                  <a:schemeClr val="bg1"/>
                </a:solidFill>
              </a:rPr>
              <a:t>18</a:t>
            </a:r>
            <a:r>
              <a:rPr lang="en-US" sz="3600" baseline="30000" dirty="0">
                <a:solidFill>
                  <a:schemeClr val="bg1"/>
                </a:solidFill>
              </a:rPr>
              <a:t>th</a:t>
            </a:r>
            <a:r>
              <a:rPr lang="en-US" sz="3600" dirty="0">
                <a:solidFill>
                  <a:schemeClr val="bg1"/>
                </a:solidFill>
              </a:rPr>
              <a:t> Biennial State Programs Meeting and</a:t>
            </a:r>
          </a:p>
          <a:p>
            <a:pPr algn="ctr"/>
            <a:r>
              <a:rPr lang="en-US" sz="3600" dirty="0">
                <a:solidFill>
                  <a:schemeClr val="bg1"/>
                </a:solidFill>
              </a:rPr>
              <a:t>Public Transportation Partnerships Conference</a:t>
            </a:r>
          </a:p>
        </p:txBody>
      </p:sp>
      <p:sp>
        <p:nvSpPr>
          <p:cNvPr id="10" name="TextBox 9">
            <a:extLst>
              <a:ext uri="{FF2B5EF4-FFF2-40B4-BE49-F238E27FC236}">
                <a16:creationId xmlns:a16="http://schemas.microsoft.com/office/drawing/2014/main" id="{663404C9-C040-4957-9A82-BA76FAD3110C}"/>
              </a:ext>
            </a:extLst>
          </p:cNvPr>
          <p:cNvSpPr txBox="1"/>
          <p:nvPr/>
        </p:nvSpPr>
        <p:spPr>
          <a:xfrm>
            <a:off x="3476948" y="7024485"/>
            <a:ext cx="3104504" cy="523220"/>
          </a:xfrm>
          <a:prstGeom prst="rect">
            <a:avLst/>
          </a:prstGeom>
          <a:noFill/>
        </p:spPr>
        <p:txBody>
          <a:bodyPr wrap="none" rtlCol="0">
            <a:spAutoFit/>
          </a:bodyPr>
          <a:lstStyle/>
          <a:p>
            <a:r>
              <a:rPr lang="en-US" sz="2800" dirty="0">
                <a:solidFill>
                  <a:schemeClr val="bg1"/>
                </a:solidFill>
              </a:rPr>
              <a:t>August 14-16, 2019 </a:t>
            </a:r>
          </a:p>
        </p:txBody>
      </p:sp>
    </p:spTree>
    <p:extLst>
      <p:ext uri="{BB962C8B-B14F-4D97-AF65-F5344CB8AC3E}">
        <p14:creationId xmlns:p14="http://schemas.microsoft.com/office/powerpoint/2010/main" val="399704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44</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92272"/>
            <a:ext cx="8229600" cy="762134"/>
          </a:xfrm>
        </p:spPr>
        <p:txBody>
          <a:bodyPr/>
          <a:lstStyle/>
          <a:p>
            <a:r>
              <a:rPr lang="en-US" b="1" dirty="0">
                <a:solidFill>
                  <a:srgbClr val="0072BC"/>
                </a:solidFill>
              </a:rPr>
              <a:t>Why Mobility Management?</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502920" y="3420909"/>
            <a:ext cx="8229600" cy="3962401"/>
          </a:xfrm>
          <a:prstGeom prst="rect">
            <a:avLst/>
          </a:prstGeom>
        </p:spPr>
        <p:txBody>
          <a:bodyPr vert="horz" lIns="82058" tIns="41029" rIns="82058" bIns="41029" rtlCol="0" anchor="b">
            <a:normAutofit fontScale="92500" lnSpcReduction="20000"/>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571500" indent="-571500">
              <a:buFont typeface="Arial" panose="020B0604020202020204" pitchFamily="34" charset="0"/>
              <a:buChar char="•"/>
            </a:pPr>
            <a:r>
              <a:rPr lang="en-US" sz="4000" dirty="0"/>
              <a:t>Means to “put into practice” coordinated plans</a:t>
            </a:r>
          </a:p>
          <a:p>
            <a:pPr marL="571500" indent="-571500">
              <a:buFont typeface="Arial" panose="020B0604020202020204" pitchFamily="34" charset="0"/>
              <a:buChar char="•"/>
            </a:pPr>
            <a:r>
              <a:rPr lang="en-US" sz="4000" dirty="0"/>
              <a:t>Creates increased efficiency of resources</a:t>
            </a:r>
          </a:p>
          <a:p>
            <a:pPr marL="571500" indent="-571500">
              <a:buFont typeface="Arial" panose="020B0604020202020204" pitchFamily="34" charset="0"/>
              <a:buChar char="•"/>
            </a:pPr>
            <a:r>
              <a:rPr lang="en-US" sz="4000" dirty="0"/>
              <a:t>Identify new partners</a:t>
            </a:r>
          </a:p>
          <a:p>
            <a:pPr marL="571500" indent="-571500">
              <a:buFont typeface="Arial" panose="020B0604020202020204" pitchFamily="34" charset="0"/>
              <a:buChar char="•"/>
            </a:pPr>
            <a:r>
              <a:rPr lang="en-US" sz="4000" dirty="0"/>
              <a:t>Looks like CCAM at the state and local levels</a:t>
            </a:r>
          </a:p>
          <a:p>
            <a:pPr marL="571500" indent="-571500">
              <a:buFont typeface="Arial" panose="020B0604020202020204" pitchFamily="34" charset="0"/>
              <a:buChar char="•"/>
            </a:pPr>
            <a:endParaRPr lang="en-US" sz="4000" dirty="0"/>
          </a:p>
          <a:p>
            <a:pPr lvl="2"/>
            <a:endParaRPr lang="en-US" sz="3200" dirty="0"/>
          </a:p>
        </p:txBody>
      </p:sp>
      <p:pic>
        <p:nvPicPr>
          <p:cNvPr id="16" name="Content Placeholder 6">
            <a:extLst>
              <a:ext uri="{FF2B5EF4-FFF2-40B4-BE49-F238E27FC236}">
                <a16:creationId xmlns:a16="http://schemas.microsoft.com/office/drawing/2014/main" id="{70DA4D3B-A4BD-453B-B927-5F0E2D4F3867}"/>
              </a:ext>
            </a:extLst>
          </p:cNvPr>
          <p:cNvPicPr>
            <a:picLocks noChangeAspect="1"/>
          </p:cNvPicPr>
          <p:nvPr/>
        </p:nvPicPr>
        <p:blipFill rotWithShape="1">
          <a:blip r:embed="rId2">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7" name="Rectangle 16">
            <a:extLst>
              <a:ext uri="{FF2B5EF4-FFF2-40B4-BE49-F238E27FC236}">
                <a16:creationId xmlns:a16="http://schemas.microsoft.com/office/drawing/2014/main" id="{7B3BEB5A-DED5-40A1-ADA8-71B764603C0F}"/>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8" name="Picture 17" descr="A close up of a logo&#10;&#10;Description generated with high confidence">
            <a:extLst>
              <a:ext uri="{FF2B5EF4-FFF2-40B4-BE49-F238E27FC236}">
                <a16:creationId xmlns:a16="http://schemas.microsoft.com/office/drawing/2014/main" id="{6B5AE2F7-39B3-46F9-9F6A-6BEA23958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19" name="TextBox 18">
            <a:extLst>
              <a:ext uri="{FF2B5EF4-FFF2-40B4-BE49-F238E27FC236}">
                <a16:creationId xmlns:a16="http://schemas.microsoft.com/office/drawing/2014/main" id="{F897163D-41BB-46A7-AE6F-4333A8D0FE28}"/>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2694223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45</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685600"/>
            <a:ext cx="8229600" cy="762134"/>
          </a:xfrm>
        </p:spPr>
        <p:txBody>
          <a:bodyPr>
            <a:normAutofit fontScale="90000"/>
          </a:bodyPr>
          <a:lstStyle/>
          <a:p>
            <a:r>
              <a:rPr lang="en-US" b="1" dirty="0">
                <a:solidFill>
                  <a:srgbClr val="0072BC"/>
                </a:solidFill>
                <a:hlinkClick r:id="rId2"/>
              </a:rPr>
              <a:t>Mobility Management State of the States Study</a:t>
            </a:r>
            <a:endParaRPr lang="en-US" b="1" dirty="0">
              <a:solidFill>
                <a:srgbClr val="0072BC"/>
              </a:solidFill>
            </a:endParaRP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227646" y="2626819"/>
            <a:ext cx="9303276" cy="1449958"/>
          </a:xfrm>
          <a:prstGeom prst="rect">
            <a:avLst/>
          </a:prstGeom>
        </p:spPr>
        <p:txBody>
          <a:bodyPr vert="horz" lIns="82058" tIns="41029" rIns="82058" bIns="41029" rtlCol="0" anchor="b">
            <a:normAutofit/>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571500" indent="-571500">
              <a:buFont typeface="Arial" panose="020B0604020202020204" pitchFamily="34" charset="0"/>
              <a:buChar char="•"/>
            </a:pPr>
            <a:r>
              <a:rPr lang="en-US" sz="4000" dirty="0"/>
              <a:t>Reached out to 49 state professionals</a:t>
            </a:r>
          </a:p>
          <a:p>
            <a:pPr marL="571500" indent="-571500">
              <a:buFont typeface="Arial" panose="020B0604020202020204" pitchFamily="34" charset="0"/>
              <a:buChar char="•"/>
            </a:pPr>
            <a:r>
              <a:rPr lang="en-US" sz="4000" dirty="0"/>
              <a:t>Thirty States responded</a:t>
            </a:r>
          </a:p>
        </p:txBody>
      </p:sp>
      <p:sp>
        <p:nvSpPr>
          <p:cNvPr id="32" name="TextBox 31">
            <a:extLst>
              <a:ext uri="{FF2B5EF4-FFF2-40B4-BE49-F238E27FC236}">
                <a16:creationId xmlns:a16="http://schemas.microsoft.com/office/drawing/2014/main" id="{4BA356D3-7779-498D-AFA0-1412D163C5C0}"/>
              </a:ext>
            </a:extLst>
          </p:cNvPr>
          <p:cNvSpPr txBox="1"/>
          <p:nvPr/>
        </p:nvSpPr>
        <p:spPr>
          <a:xfrm>
            <a:off x="5223407" y="632775"/>
            <a:ext cx="1682899" cy="307777"/>
          </a:xfrm>
          <a:prstGeom prst="rect">
            <a:avLst/>
          </a:prstGeom>
          <a:noFill/>
        </p:spPr>
        <p:txBody>
          <a:bodyPr wrap="square" rtlCol="0">
            <a:spAutoFit/>
          </a:bodyPr>
          <a:lstStyle/>
          <a:p>
            <a:r>
              <a:rPr lang="en-US" sz="1400" dirty="0">
                <a:solidFill>
                  <a:schemeClr val="bg1"/>
                </a:solidFill>
              </a:rPr>
              <a:t>August 27-28, 2019</a:t>
            </a:r>
          </a:p>
        </p:txBody>
      </p:sp>
      <p:pic>
        <p:nvPicPr>
          <p:cNvPr id="18" name="Content Placeholder 6">
            <a:extLst>
              <a:ext uri="{FF2B5EF4-FFF2-40B4-BE49-F238E27FC236}">
                <a16:creationId xmlns:a16="http://schemas.microsoft.com/office/drawing/2014/main" id="{55625F66-06A2-454E-9A37-B29839E5F92E}"/>
              </a:ext>
            </a:extLst>
          </p:cNvPr>
          <p:cNvPicPr>
            <a:picLocks noChangeAspect="1"/>
          </p:cNvPicPr>
          <p:nvPr/>
        </p:nvPicPr>
        <p:blipFill rotWithShape="1">
          <a:blip r:embed="rId3">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9" name="Rectangle 18">
            <a:extLst>
              <a:ext uri="{FF2B5EF4-FFF2-40B4-BE49-F238E27FC236}">
                <a16:creationId xmlns:a16="http://schemas.microsoft.com/office/drawing/2014/main" id="{1C9CD21A-2FF0-49F1-ABFD-740D7E08D8F1}"/>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logo&#10;&#10;Description generated with high confidence">
            <a:extLst>
              <a:ext uri="{FF2B5EF4-FFF2-40B4-BE49-F238E27FC236}">
                <a16:creationId xmlns:a16="http://schemas.microsoft.com/office/drawing/2014/main" id="{1FFC33DB-8D76-4B7D-AB19-632FA17F2E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21" name="TextBox 20">
            <a:extLst>
              <a:ext uri="{FF2B5EF4-FFF2-40B4-BE49-F238E27FC236}">
                <a16:creationId xmlns:a16="http://schemas.microsoft.com/office/drawing/2014/main" id="{6C184BE7-80B0-489E-8905-4113FE7AEB33}"/>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pic>
        <p:nvPicPr>
          <p:cNvPr id="2" name="Picture 1">
            <a:extLst>
              <a:ext uri="{FF2B5EF4-FFF2-40B4-BE49-F238E27FC236}">
                <a16:creationId xmlns:a16="http://schemas.microsoft.com/office/drawing/2014/main" id="{F213F9DC-F7FC-43F3-AFE5-CDF3C5F7D669}"/>
              </a:ext>
            </a:extLst>
          </p:cNvPr>
          <p:cNvPicPr>
            <a:picLocks noChangeAspect="1"/>
          </p:cNvPicPr>
          <p:nvPr/>
        </p:nvPicPr>
        <p:blipFill>
          <a:blip r:embed="rId5"/>
          <a:stretch>
            <a:fillRect/>
          </a:stretch>
        </p:blipFill>
        <p:spPr>
          <a:xfrm>
            <a:off x="0" y="4066566"/>
            <a:ext cx="9830754" cy="3468925"/>
          </a:xfrm>
          <a:prstGeom prst="rect">
            <a:avLst/>
          </a:prstGeom>
        </p:spPr>
      </p:pic>
    </p:spTree>
    <p:extLst>
      <p:ext uri="{BB962C8B-B14F-4D97-AF65-F5344CB8AC3E}">
        <p14:creationId xmlns:p14="http://schemas.microsoft.com/office/powerpoint/2010/main" val="198305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FC6AD567-9508-4319-A1E7-D20A78451BAE}"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46</a:t>
            </a:fld>
            <a:endParaRPr kumimoji="0" lang="en-US" sz="11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18896"/>
            <a:ext cx="8229600" cy="762134"/>
          </a:xfrm>
        </p:spPr>
        <p:txBody>
          <a:bodyPr/>
          <a:lstStyle/>
          <a:p>
            <a:r>
              <a:rPr lang="en-US" b="1" dirty="0">
                <a:solidFill>
                  <a:srgbClr val="0072BC"/>
                </a:solidFill>
              </a:rPr>
              <a:t>State Mobility Management Activities</a:t>
            </a:r>
          </a:p>
        </p:txBody>
      </p:sp>
      <p:sp>
        <p:nvSpPr>
          <p:cNvPr id="32" name="TextBox 31">
            <a:extLst>
              <a:ext uri="{FF2B5EF4-FFF2-40B4-BE49-F238E27FC236}">
                <a16:creationId xmlns:a16="http://schemas.microsoft.com/office/drawing/2014/main" id="{4BA356D3-7779-498D-AFA0-1412D163C5C0}"/>
              </a:ext>
            </a:extLst>
          </p:cNvPr>
          <p:cNvSpPr txBox="1"/>
          <p:nvPr/>
        </p:nvSpPr>
        <p:spPr>
          <a:xfrm>
            <a:off x="5223407" y="632775"/>
            <a:ext cx="1682899" cy="307777"/>
          </a:xfrm>
          <a:prstGeom prst="rect">
            <a:avLst/>
          </a:prstGeom>
          <a:noFill/>
        </p:spPr>
        <p:txBody>
          <a:bodyPr wrap="square" rtlCol="0">
            <a:spAutoFit/>
          </a:bodyPr>
          <a:lstStyle/>
          <a:p>
            <a:pPr marL="0" marR="0" lvl="0" indent="0" algn="l" defTabSz="8205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August 27-28, 2019</a:t>
            </a:r>
          </a:p>
        </p:txBody>
      </p:sp>
      <p:pic>
        <p:nvPicPr>
          <p:cNvPr id="18" name="Content Placeholder 6">
            <a:extLst>
              <a:ext uri="{FF2B5EF4-FFF2-40B4-BE49-F238E27FC236}">
                <a16:creationId xmlns:a16="http://schemas.microsoft.com/office/drawing/2014/main" id="{55625F66-06A2-454E-9A37-B29839E5F92E}"/>
              </a:ext>
            </a:extLst>
          </p:cNvPr>
          <p:cNvPicPr>
            <a:picLocks noChangeAspect="1"/>
          </p:cNvPicPr>
          <p:nvPr/>
        </p:nvPicPr>
        <p:blipFill rotWithShape="1">
          <a:blip r:embed="rId2">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9" name="Rectangle 18">
            <a:extLst>
              <a:ext uri="{FF2B5EF4-FFF2-40B4-BE49-F238E27FC236}">
                <a16:creationId xmlns:a16="http://schemas.microsoft.com/office/drawing/2014/main" id="{1C9CD21A-2FF0-49F1-ABFD-740D7E08D8F1}"/>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058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19" descr="A close up of a logo&#10;&#10;Description generated with high confidence">
            <a:extLst>
              <a:ext uri="{FF2B5EF4-FFF2-40B4-BE49-F238E27FC236}">
                <a16:creationId xmlns:a16="http://schemas.microsoft.com/office/drawing/2014/main" id="{1FFC33DB-8D76-4B7D-AB19-632FA17F2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21" name="TextBox 20">
            <a:extLst>
              <a:ext uri="{FF2B5EF4-FFF2-40B4-BE49-F238E27FC236}">
                <a16:creationId xmlns:a16="http://schemas.microsoft.com/office/drawing/2014/main" id="{6C184BE7-80B0-489E-8905-4113FE7AEB33}"/>
              </a:ext>
            </a:extLst>
          </p:cNvPr>
          <p:cNvSpPr txBox="1"/>
          <p:nvPr/>
        </p:nvSpPr>
        <p:spPr>
          <a:xfrm>
            <a:off x="5276118" y="415391"/>
            <a:ext cx="4508830" cy="646331"/>
          </a:xfrm>
          <a:prstGeom prst="rect">
            <a:avLst/>
          </a:prstGeom>
          <a:noFill/>
        </p:spPr>
        <p:txBody>
          <a:bodyPr wrap="square"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18</a:t>
            </a:r>
            <a:r>
              <a:rPr kumimoji="0" lang="en-US" sz="1800" b="0" i="0" u="none" strike="noStrike" kern="1200" cap="none" spc="0" normalizeH="0" baseline="30000" noProof="0" dirty="0">
                <a:ln>
                  <a:noFill/>
                </a:ln>
                <a:solidFill>
                  <a:prstClr val="white"/>
                </a:solidFill>
                <a:effectLst/>
                <a:uLnTx/>
                <a:uFillTx/>
                <a:latin typeface="Calibri"/>
                <a:ea typeface="+mn-ea"/>
                <a:cs typeface="+mn-cs"/>
              </a:rPr>
              <a:t>th</a:t>
            </a:r>
            <a:r>
              <a:rPr kumimoji="0" lang="en-US" sz="1800" b="0" i="0" u="none" strike="noStrike" kern="1200" cap="none" spc="0" normalizeH="0" baseline="0" noProof="0" dirty="0">
                <a:ln>
                  <a:noFill/>
                </a:ln>
                <a:solidFill>
                  <a:prstClr val="white"/>
                </a:solidFill>
                <a:effectLst/>
                <a:uLnTx/>
                <a:uFillTx/>
                <a:latin typeface="Calibri"/>
                <a:ea typeface="+mn-ea"/>
                <a:cs typeface="+mn-cs"/>
              </a:rPr>
              <a:t> Biennial State Programs Meeting and</a:t>
            </a:r>
          </a:p>
          <a:p>
            <a:pPr marL="0" marR="0" lvl="0" indent="0" algn="ctr" defTabSz="82058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Public Transportation Partnerships Conference</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9AE43AFB-3EF1-463B-8511-B2B006A0A799}"/>
              </a:ext>
            </a:extLst>
          </p:cNvPr>
          <p:cNvPicPr>
            <a:picLocks noChangeAspect="1"/>
          </p:cNvPicPr>
          <p:nvPr/>
        </p:nvPicPr>
        <p:blipFill>
          <a:blip r:embed="rId4"/>
          <a:stretch>
            <a:fillRect/>
          </a:stretch>
        </p:blipFill>
        <p:spPr>
          <a:xfrm>
            <a:off x="1447800" y="2220206"/>
            <a:ext cx="7696200" cy="5570910"/>
          </a:xfrm>
          <a:prstGeom prst="rect">
            <a:avLst/>
          </a:prstGeom>
        </p:spPr>
      </p:pic>
    </p:spTree>
    <p:extLst>
      <p:ext uri="{BB962C8B-B14F-4D97-AF65-F5344CB8AC3E}">
        <p14:creationId xmlns:p14="http://schemas.microsoft.com/office/powerpoint/2010/main" val="614373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47</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0" y="1548811"/>
            <a:ext cx="9929871" cy="762134"/>
          </a:xfrm>
        </p:spPr>
        <p:txBody>
          <a:bodyPr>
            <a:normAutofit fontScale="90000"/>
          </a:bodyPr>
          <a:lstStyle/>
          <a:p>
            <a:r>
              <a:rPr lang="en-US" dirty="0"/>
              <a:t>What Can Coordination/Mobility Management Look Like?</a:t>
            </a:r>
            <a:endParaRPr lang="en-US" b="1" dirty="0">
              <a:solidFill>
                <a:srgbClr val="0072BC"/>
              </a:solidFill>
            </a:endParaRP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154287" y="3584369"/>
            <a:ext cx="9098280" cy="3619495"/>
          </a:xfrm>
          <a:prstGeom prst="rect">
            <a:avLst/>
          </a:prstGeom>
        </p:spPr>
        <p:txBody>
          <a:bodyPr vert="horz" lIns="82058" tIns="41029" rIns="82058" bIns="41029" rtlCol="0" anchor="b">
            <a:normAutofit fontScale="25000" lnSpcReduction="20000"/>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571500" indent="-571500">
              <a:buFont typeface="Arial" panose="020B0604020202020204" pitchFamily="34" charset="0"/>
              <a:buChar char="•"/>
            </a:pPr>
            <a:r>
              <a:rPr lang="en-US" sz="9800" dirty="0"/>
              <a:t>Implement policy guidance &amp; informational materials across agencies</a:t>
            </a:r>
          </a:p>
          <a:p>
            <a:pPr marL="571500" indent="-571500">
              <a:buFont typeface="Arial" panose="020B0604020202020204" pitchFamily="34" charset="0"/>
              <a:buChar char="•"/>
            </a:pPr>
            <a:r>
              <a:rPr lang="en-US" sz="9800" dirty="0"/>
              <a:t>Establish Cost Sharing for transportation services</a:t>
            </a:r>
          </a:p>
          <a:p>
            <a:pPr marL="571500" indent="-571500">
              <a:buFont typeface="Arial" panose="020B0604020202020204" pitchFamily="34" charset="0"/>
              <a:buChar char="•"/>
            </a:pPr>
            <a:r>
              <a:rPr lang="en-US" sz="9800" dirty="0"/>
              <a:t>Develop vehicle sharing programs</a:t>
            </a:r>
          </a:p>
          <a:p>
            <a:pPr marL="571500" indent="-571500">
              <a:buFont typeface="Arial" panose="020B0604020202020204" pitchFamily="34" charset="0"/>
              <a:buChar char="•"/>
            </a:pPr>
            <a:r>
              <a:rPr lang="en-US" sz="9800" dirty="0"/>
              <a:t>Share staff across agencies</a:t>
            </a:r>
          </a:p>
          <a:p>
            <a:pPr marL="571500" indent="-571500">
              <a:buFont typeface="Arial" panose="020B0604020202020204" pitchFamily="34" charset="0"/>
              <a:buChar char="•"/>
            </a:pPr>
            <a:r>
              <a:rPr lang="en-US" sz="9800" dirty="0"/>
              <a:t>Include a focus on mobility and transportation in priorities and grants</a:t>
            </a:r>
          </a:p>
          <a:p>
            <a:pPr marL="571500" indent="-571500">
              <a:buFont typeface="Arial" panose="020B0604020202020204" pitchFamily="34" charset="0"/>
              <a:buChar char="•"/>
            </a:pPr>
            <a:r>
              <a:rPr lang="en-US" sz="9800" dirty="0"/>
              <a:t>Host joint events, conferences, webinars</a:t>
            </a:r>
          </a:p>
          <a:p>
            <a:pPr marL="571500" indent="-571500">
              <a:buFont typeface="Arial" panose="020B0604020202020204" pitchFamily="34" charset="0"/>
              <a:buChar char="•"/>
            </a:pPr>
            <a:r>
              <a:rPr lang="en-US" sz="9800" dirty="0"/>
              <a:t>Invite personnel from partner agencies to serve on review panels or in advisory capacities</a:t>
            </a:r>
          </a:p>
          <a:p>
            <a:pPr marL="571500" indent="-571500">
              <a:buFont typeface="Arial" panose="020B0604020202020204" pitchFamily="34" charset="0"/>
              <a:buChar char="•"/>
            </a:pPr>
            <a:r>
              <a:rPr lang="en-US" sz="9800" dirty="0"/>
              <a:t>Develop performance measures across agencies</a:t>
            </a:r>
          </a:p>
          <a:p>
            <a:pPr marL="571500" indent="-571500">
              <a:buFont typeface="Arial" panose="020B0604020202020204" pitchFamily="34" charset="0"/>
              <a:buChar char="•"/>
            </a:pPr>
            <a:endParaRPr lang="en-US" sz="9800" dirty="0"/>
          </a:p>
          <a:p>
            <a:pPr lvl="2"/>
            <a:endParaRPr lang="en-US" sz="3200" dirty="0"/>
          </a:p>
        </p:txBody>
      </p:sp>
      <p:sp>
        <p:nvSpPr>
          <p:cNvPr id="32" name="TextBox 31">
            <a:extLst>
              <a:ext uri="{FF2B5EF4-FFF2-40B4-BE49-F238E27FC236}">
                <a16:creationId xmlns:a16="http://schemas.microsoft.com/office/drawing/2014/main" id="{4BA356D3-7779-498D-AFA0-1412D163C5C0}"/>
              </a:ext>
            </a:extLst>
          </p:cNvPr>
          <p:cNvSpPr txBox="1"/>
          <p:nvPr/>
        </p:nvSpPr>
        <p:spPr>
          <a:xfrm>
            <a:off x="5223407" y="632775"/>
            <a:ext cx="1682899" cy="307777"/>
          </a:xfrm>
          <a:prstGeom prst="rect">
            <a:avLst/>
          </a:prstGeom>
          <a:noFill/>
        </p:spPr>
        <p:txBody>
          <a:bodyPr wrap="square" rtlCol="0">
            <a:spAutoFit/>
          </a:bodyPr>
          <a:lstStyle/>
          <a:p>
            <a:r>
              <a:rPr lang="en-US" sz="1400" dirty="0">
                <a:solidFill>
                  <a:schemeClr val="bg1"/>
                </a:solidFill>
              </a:rPr>
              <a:t>August 27-28, 2019</a:t>
            </a:r>
          </a:p>
        </p:txBody>
      </p:sp>
      <p:pic>
        <p:nvPicPr>
          <p:cNvPr id="18" name="Content Placeholder 6">
            <a:extLst>
              <a:ext uri="{FF2B5EF4-FFF2-40B4-BE49-F238E27FC236}">
                <a16:creationId xmlns:a16="http://schemas.microsoft.com/office/drawing/2014/main" id="{55625F66-06A2-454E-9A37-B29839E5F92E}"/>
              </a:ext>
            </a:extLst>
          </p:cNvPr>
          <p:cNvPicPr>
            <a:picLocks noChangeAspect="1"/>
          </p:cNvPicPr>
          <p:nvPr/>
        </p:nvPicPr>
        <p:blipFill rotWithShape="1">
          <a:blip r:embed="rId3">
            <a:extLst>
              <a:ext uri="{28A0092B-C50C-407E-A947-70E740481C1C}">
                <a14:useLocalDpi xmlns:a14="http://schemas.microsoft.com/office/drawing/2010/main" val="0"/>
              </a:ext>
            </a:extLst>
          </a:blip>
          <a:srcRect l="3855" t="18115" r="1706" b="3047"/>
          <a:stretch/>
        </p:blipFill>
        <p:spPr>
          <a:xfrm>
            <a:off x="128529" y="-36688"/>
            <a:ext cx="4724399" cy="1492272"/>
          </a:xfrm>
          <a:prstGeom prst="rect">
            <a:avLst/>
          </a:prstGeom>
        </p:spPr>
      </p:pic>
      <p:sp>
        <p:nvSpPr>
          <p:cNvPr id="19" name="Rectangle 18">
            <a:extLst>
              <a:ext uri="{FF2B5EF4-FFF2-40B4-BE49-F238E27FC236}">
                <a16:creationId xmlns:a16="http://schemas.microsoft.com/office/drawing/2014/main" id="{1C9CD21A-2FF0-49F1-ABFD-740D7E08D8F1}"/>
              </a:ext>
            </a:extLst>
          </p:cNvPr>
          <p:cNvSpPr/>
          <p:nvPr/>
        </p:nvSpPr>
        <p:spPr>
          <a:xfrm>
            <a:off x="4848708" y="-36688"/>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logo&#10;&#10;Description generated with high confidence">
            <a:extLst>
              <a:ext uri="{FF2B5EF4-FFF2-40B4-BE49-F238E27FC236}">
                <a16:creationId xmlns:a16="http://schemas.microsoft.com/office/drawing/2014/main" id="{1FFC33DB-8D76-4B7D-AB19-632FA17F2E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21" name="TextBox 20">
            <a:extLst>
              <a:ext uri="{FF2B5EF4-FFF2-40B4-BE49-F238E27FC236}">
                <a16:creationId xmlns:a16="http://schemas.microsoft.com/office/drawing/2014/main" id="{6C184BE7-80B0-489E-8905-4113FE7AEB33}"/>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974465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48</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18896"/>
            <a:ext cx="8229600" cy="762134"/>
          </a:xfrm>
        </p:spPr>
        <p:txBody>
          <a:bodyPr/>
          <a:lstStyle/>
          <a:p>
            <a:r>
              <a:rPr lang="en-US" b="1" dirty="0">
                <a:solidFill>
                  <a:srgbClr val="0072BC"/>
                </a:solidFill>
              </a:rPr>
              <a:t>Measuring Performance</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57200" y="2362200"/>
            <a:ext cx="8229600" cy="3962401"/>
          </a:xfrm>
          <a:prstGeom prst="rect">
            <a:avLst/>
          </a:prstGeom>
        </p:spPr>
        <p:txBody>
          <a:bodyPr vert="horz" lIns="82058" tIns="41029" rIns="82058" bIns="41029" rtlCol="0" anchor="b">
            <a:normAutofit/>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571500" indent="-571500">
              <a:buFont typeface="Arial" panose="020B0604020202020204" pitchFamily="34" charset="0"/>
              <a:buChar char="•"/>
            </a:pPr>
            <a:r>
              <a:rPr lang="en-US" sz="4000" dirty="0"/>
              <a:t>Multi-level Measures</a:t>
            </a:r>
          </a:p>
          <a:p>
            <a:pPr lvl="2">
              <a:buFont typeface="Courier New" panose="02070309020205020404" pitchFamily="49" charset="0"/>
              <a:buChar char="o"/>
            </a:pPr>
            <a:r>
              <a:rPr lang="en-US" sz="3400" dirty="0"/>
              <a:t>Individual mobility managers</a:t>
            </a:r>
          </a:p>
          <a:p>
            <a:pPr lvl="2">
              <a:buFont typeface="Courier New" panose="02070309020205020404" pitchFamily="49" charset="0"/>
              <a:buChar char="o"/>
            </a:pPr>
            <a:r>
              <a:rPr lang="en-US" sz="3400" dirty="0"/>
              <a:t>Performance of process </a:t>
            </a:r>
          </a:p>
          <a:p>
            <a:pPr lvl="2">
              <a:buFont typeface="Courier New" panose="02070309020205020404" pitchFamily="49" charset="0"/>
              <a:buChar char="o"/>
            </a:pPr>
            <a:r>
              <a:rPr lang="en-US" sz="3400" dirty="0"/>
              <a:t>Performance of network (Outcomes- Impact - ROI)</a:t>
            </a:r>
          </a:p>
          <a:p>
            <a:pPr lvl="2"/>
            <a:endParaRPr lang="en-US" sz="3200" dirty="0"/>
          </a:p>
        </p:txBody>
      </p:sp>
      <p:sp>
        <p:nvSpPr>
          <p:cNvPr id="32" name="TextBox 31">
            <a:extLst>
              <a:ext uri="{FF2B5EF4-FFF2-40B4-BE49-F238E27FC236}">
                <a16:creationId xmlns:a16="http://schemas.microsoft.com/office/drawing/2014/main" id="{4BA356D3-7779-498D-AFA0-1412D163C5C0}"/>
              </a:ext>
            </a:extLst>
          </p:cNvPr>
          <p:cNvSpPr txBox="1"/>
          <p:nvPr/>
        </p:nvSpPr>
        <p:spPr>
          <a:xfrm>
            <a:off x="5223407" y="632775"/>
            <a:ext cx="1682899" cy="307777"/>
          </a:xfrm>
          <a:prstGeom prst="rect">
            <a:avLst/>
          </a:prstGeom>
          <a:noFill/>
        </p:spPr>
        <p:txBody>
          <a:bodyPr wrap="square" rtlCol="0">
            <a:spAutoFit/>
          </a:bodyPr>
          <a:lstStyle/>
          <a:p>
            <a:r>
              <a:rPr lang="en-US" sz="1400" dirty="0">
                <a:solidFill>
                  <a:schemeClr val="bg1"/>
                </a:solidFill>
              </a:rPr>
              <a:t>August 27-28, 2019</a:t>
            </a:r>
          </a:p>
        </p:txBody>
      </p:sp>
      <p:pic>
        <p:nvPicPr>
          <p:cNvPr id="18" name="Content Placeholder 6">
            <a:extLst>
              <a:ext uri="{FF2B5EF4-FFF2-40B4-BE49-F238E27FC236}">
                <a16:creationId xmlns:a16="http://schemas.microsoft.com/office/drawing/2014/main" id="{55625F66-06A2-454E-9A37-B29839E5F92E}"/>
              </a:ext>
            </a:extLst>
          </p:cNvPr>
          <p:cNvPicPr>
            <a:picLocks noChangeAspect="1"/>
          </p:cNvPicPr>
          <p:nvPr/>
        </p:nvPicPr>
        <p:blipFill rotWithShape="1">
          <a:blip r:embed="rId3">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9" name="Rectangle 18">
            <a:extLst>
              <a:ext uri="{FF2B5EF4-FFF2-40B4-BE49-F238E27FC236}">
                <a16:creationId xmlns:a16="http://schemas.microsoft.com/office/drawing/2014/main" id="{1C9CD21A-2FF0-49F1-ABFD-740D7E08D8F1}"/>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logo&#10;&#10;Description generated with high confidence">
            <a:extLst>
              <a:ext uri="{FF2B5EF4-FFF2-40B4-BE49-F238E27FC236}">
                <a16:creationId xmlns:a16="http://schemas.microsoft.com/office/drawing/2014/main" id="{1FFC33DB-8D76-4B7D-AB19-632FA17F2E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21" name="TextBox 20">
            <a:extLst>
              <a:ext uri="{FF2B5EF4-FFF2-40B4-BE49-F238E27FC236}">
                <a16:creationId xmlns:a16="http://schemas.microsoft.com/office/drawing/2014/main" id="{6C184BE7-80B0-489E-8905-4113FE7AEB33}"/>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2075117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49</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18896"/>
            <a:ext cx="8229600" cy="762134"/>
          </a:xfrm>
        </p:spPr>
        <p:txBody>
          <a:bodyPr/>
          <a:lstStyle/>
          <a:p>
            <a:r>
              <a:rPr lang="en-US" b="1" dirty="0">
                <a:solidFill>
                  <a:srgbClr val="0072BC"/>
                </a:solidFill>
              </a:rPr>
              <a:t>Using Return on Investment Data</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57200" y="2362200"/>
            <a:ext cx="8229600" cy="3962401"/>
          </a:xfrm>
          <a:prstGeom prst="rect">
            <a:avLst/>
          </a:prstGeom>
        </p:spPr>
        <p:txBody>
          <a:bodyPr vert="horz" lIns="82058" tIns="41029" rIns="82058" bIns="41029" rtlCol="0" anchor="b">
            <a:normAutofit fontScale="92500"/>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571500" indent="-571500">
              <a:buFont typeface="Arial" panose="020B0604020202020204" pitchFamily="34" charset="0"/>
              <a:buChar char="•"/>
            </a:pPr>
            <a:r>
              <a:rPr lang="en-US" sz="4000" dirty="0"/>
              <a:t>Use as a roadmap – self-assessment</a:t>
            </a:r>
          </a:p>
          <a:p>
            <a:pPr marL="571500" indent="-571500">
              <a:buFont typeface="Arial" panose="020B0604020202020204" pitchFamily="34" charset="0"/>
              <a:buChar char="•"/>
            </a:pPr>
            <a:r>
              <a:rPr lang="en-US" sz="4000" dirty="0"/>
              <a:t>Help to inform others – outreach – marketing</a:t>
            </a:r>
          </a:p>
          <a:p>
            <a:pPr marL="571500" indent="-571500">
              <a:buFont typeface="Arial" panose="020B0604020202020204" pitchFamily="34" charset="0"/>
              <a:buChar char="•"/>
            </a:pPr>
            <a:r>
              <a:rPr lang="en-US" sz="4000" dirty="0"/>
              <a:t>Provide a rationale to funders</a:t>
            </a:r>
          </a:p>
          <a:p>
            <a:pPr marL="571500" indent="-571500">
              <a:buFont typeface="Arial" panose="020B0604020202020204" pitchFamily="34" charset="0"/>
              <a:buChar char="•"/>
            </a:pPr>
            <a:r>
              <a:rPr lang="en-US" sz="4000" dirty="0"/>
              <a:t>Support continued growth</a:t>
            </a:r>
          </a:p>
          <a:p>
            <a:pPr marL="571500" indent="-571500">
              <a:buFont typeface="Arial" panose="020B0604020202020204" pitchFamily="34" charset="0"/>
              <a:buChar char="•"/>
            </a:pPr>
            <a:r>
              <a:rPr lang="en-US" sz="4000" dirty="0"/>
              <a:t>Boost morale</a:t>
            </a:r>
          </a:p>
        </p:txBody>
      </p:sp>
      <p:sp>
        <p:nvSpPr>
          <p:cNvPr id="32" name="TextBox 31">
            <a:extLst>
              <a:ext uri="{FF2B5EF4-FFF2-40B4-BE49-F238E27FC236}">
                <a16:creationId xmlns:a16="http://schemas.microsoft.com/office/drawing/2014/main" id="{4BA356D3-7779-498D-AFA0-1412D163C5C0}"/>
              </a:ext>
            </a:extLst>
          </p:cNvPr>
          <p:cNvSpPr txBox="1"/>
          <p:nvPr/>
        </p:nvSpPr>
        <p:spPr>
          <a:xfrm>
            <a:off x="5223407" y="632775"/>
            <a:ext cx="1682899" cy="307777"/>
          </a:xfrm>
          <a:prstGeom prst="rect">
            <a:avLst/>
          </a:prstGeom>
          <a:noFill/>
        </p:spPr>
        <p:txBody>
          <a:bodyPr wrap="square" rtlCol="0">
            <a:spAutoFit/>
          </a:bodyPr>
          <a:lstStyle/>
          <a:p>
            <a:r>
              <a:rPr lang="en-US" sz="1400" dirty="0">
                <a:solidFill>
                  <a:schemeClr val="bg1"/>
                </a:solidFill>
              </a:rPr>
              <a:t>August 27-28, 2019</a:t>
            </a:r>
          </a:p>
        </p:txBody>
      </p:sp>
      <p:pic>
        <p:nvPicPr>
          <p:cNvPr id="18" name="Content Placeholder 6">
            <a:extLst>
              <a:ext uri="{FF2B5EF4-FFF2-40B4-BE49-F238E27FC236}">
                <a16:creationId xmlns:a16="http://schemas.microsoft.com/office/drawing/2014/main" id="{55625F66-06A2-454E-9A37-B29839E5F92E}"/>
              </a:ext>
            </a:extLst>
          </p:cNvPr>
          <p:cNvPicPr>
            <a:picLocks noChangeAspect="1"/>
          </p:cNvPicPr>
          <p:nvPr/>
        </p:nvPicPr>
        <p:blipFill rotWithShape="1">
          <a:blip r:embed="rId2">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9" name="Rectangle 18">
            <a:extLst>
              <a:ext uri="{FF2B5EF4-FFF2-40B4-BE49-F238E27FC236}">
                <a16:creationId xmlns:a16="http://schemas.microsoft.com/office/drawing/2014/main" id="{1C9CD21A-2FF0-49F1-ABFD-740D7E08D8F1}"/>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logo&#10;&#10;Description generated with high confidence">
            <a:extLst>
              <a:ext uri="{FF2B5EF4-FFF2-40B4-BE49-F238E27FC236}">
                <a16:creationId xmlns:a16="http://schemas.microsoft.com/office/drawing/2014/main" id="{1FFC33DB-8D76-4B7D-AB19-632FA17F2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21" name="TextBox 20">
            <a:extLst>
              <a:ext uri="{FF2B5EF4-FFF2-40B4-BE49-F238E27FC236}">
                <a16:creationId xmlns:a16="http://schemas.microsoft.com/office/drawing/2014/main" id="{6C184BE7-80B0-489E-8905-4113FE7AEB33}"/>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286663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a:xfrm>
            <a:off x="210066" y="6648026"/>
            <a:ext cx="1194255" cy="612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0583" rtl="0" eaLnBrk="1" fontAlgn="auto" latinLnBrk="0" hangingPunct="1">
              <a:lnSpc>
                <a:spcPct val="100000"/>
              </a:lnSpc>
              <a:spcBef>
                <a:spcPts val="0"/>
              </a:spcBef>
              <a:spcAft>
                <a:spcPts val="0"/>
              </a:spcAft>
              <a:buClrTx/>
              <a:buSzTx/>
              <a:buFontTx/>
              <a:buNone/>
              <a:tabLst/>
              <a:defRPr/>
            </a:pPr>
            <a:endParaRPr kumimoji="0" lang="en-US" sz="1760" b="0" i="0" u="none" strike="noStrike" kern="1200" cap="none" spc="0" normalizeH="0" baseline="0" noProof="0" dirty="0">
              <a:ln>
                <a:noFill/>
              </a:ln>
              <a:solidFill>
                <a:prstClr val="white"/>
              </a:solidFill>
              <a:effectLst/>
              <a:uLnTx/>
              <a:uFillTx/>
              <a:latin typeface="Calibri"/>
              <a:ea typeface="+mn-ea"/>
              <a:cs typeface="+mn-cs"/>
            </a:endParaRPr>
          </a:p>
        </p:txBody>
      </p:sp>
      <p:sp>
        <p:nvSpPr>
          <p:cNvPr id="132" name="Title 4"/>
          <p:cNvSpPr>
            <a:spLocks noGrp="1"/>
          </p:cNvSpPr>
          <p:nvPr>
            <p:ph type="title"/>
          </p:nvPr>
        </p:nvSpPr>
        <p:spPr/>
        <p:txBody>
          <a:bodyPr/>
          <a:lstStyle/>
          <a:p>
            <a:pPr algn="l">
              <a:spcAft>
                <a:spcPts val="1320"/>
              </a:spcAft>
            </a:pPr>
            <a:r>
              <a:rPr lang="en-US" sz="2640" dirty="0">
                <a:latin typeface="Arial" panose="020B0604020202020204" pitchFamily="34" charset="0"/>
                <a:cs typeface="Arial" panose="020B0604020202020204" pitchFamily="34" charset="0"/>
              </a:rPr>
              <a:t>Mobility for All</a:t>
            </a:r>
            <a:endParaRPr lang="en-US" sz="2640" i="1" dirty="0">
              <a:latin typeface="Arial" panose="020B0604020202020204" pitchFamily="34" charset="0"/>
              <a:cs typeface="Arial" panose="020B0604020202020204" pitchFamily="34" charset="0"/>
            </a:endParaRPr>
          </a:p>
        </p:txBody>
      </p:sp>
      <p:sp>
        <p:nvSpPr>
          <p:cNvPr id="134" name="TextBox 133"/>
          <p:cNvSpPr txBox="1"/>
          <p:nvPr/>
        </p:nvSpPr>
        <p:spPr>
          <a:xfrm>
            <a:off x="261938" y="1298141"/>
            <a:ext cx="9654332" cy="803297"/>
          </a:xfrm>
          <a:prstGeom prst="rect">
            <a:avLst/>
          </a:prstGeom>
          <a:noFill/>
        </p:spPr>
        <p:txBody>
          <a:bodyPr wrap="square" rtlCol="0">
            <a:spAutoFit/>
          </a:bodyPr>
          <a:lstStyle/>
          <a:p>
            <a:pPr marL="0" marR="0" lvl="0" indent="0" algn="l" defTabSz="820583" rtl="0" eaLnBrk="1" fontAlgn="auto" latinLnBrk="0" hangingPunct="1">
              <a:lnSpc>
                <a:spcPct val="100000"/>
              </a:lnSpc>
              <a:spcBef>
                <a:spcPts val="0"/>
              </a:spcBef>
              <a:spcAft>
                <a:spcPts val="0"/>
              </a:spcAft>
              <a:buClrTx/>
              <a:buSzTx/>
              <a:buFontTx/>
              <a:buNone/>
              <a:tabLst/>
              <a:defRPr/>
            </a:pPr>
            <a:r>
              <a:rPr kumimoji="0" lang="en-US" sz="15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Coordinated transportation ensures that otherwise underserved populations, such as </a:t>
            </a:r>
            <a:r>
              <a:rPr kumimoji="0" lang="en-US" sz="154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older adults</a:t>
            </a:r>
            <a:r>
              <a:rPr kumimoji="0" lang="en-US" sz="15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54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with disabilities</a:t>
            </a:r>
            <a:r>
              <a:rPr kumimoji="0" lang="en-US" sz="15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US" sz="154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of low income (including rural populations and those in opportunity zones)</a:t>
            </a:r>
            <a:r>
              <a:rPr kumimoji="0" lang="en-US" sz="15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are able to contribute to their community and the economy and lead healthy, productive lives.</a:t>
            </a:r>
          </a:p>
        </p:txBody>
      </p:sp>
      <p:grpSp>
        <p:nvGrpSpPr>
          <p:cNvPr id="11" name="Group 10"/>
          <p:cNvGrpSpPr/>
          <p:nvPr/>
        </p:nvGrpSpPr>
        <p:grpSpPr>
          <a:xfrm>
            <a:off x="6537748" y="2404903"/>
            <a:ext cx="2884049" cy="4707331"/>
            <a:chOff x="5876052" y="2082366"/>
            <a:chExt cx="2621863" cy="4279392"/>
          </a:xfrm>
        </p:grpSpPr>
        <p:sp>
          <p:nvSpPr>
            <p:cNvPr id="94" name="Rounded Rectangle 93"/>
            <p:cNvSpPr/>
            <p:nvPr/>
          </p:nvSpPr>
          <p:spPr>
            <a:xfrm>
              <a:off x="5877237" y="2082366"/>
              <a:ext cx="2467271" cy="4279392"/>
            </a:xfrm>
            <a:prstGeom prst="roundRect">
              <a:avLst>
                <a:gd name="adj" fmla="val 45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0583" rtl="0" eaLnBrk="1" fontAlgn="auto" latinLnBrk="0" hangingPunct="1">
                <a:lnSpc>
                  <a:spcPct val="100000"/>
                </a:lnSpc>
                <a:spcBef>
                  <a:spcPts val="0"/>
                </a:spcBef>
                <a:spcAft>
                  <a:spcPts val="0"/>
                </a:spcAft>
                <a:buClrTx/>
                <a:buSzTx/>
                <a:buFontTx/>
                <a:buNone/>
                <a:tabLst/>
                <a:defRPr/>
              </a:pPr>
              <a:endParaRPr kumimoji="0" lang="en-US" sz="1760" b="0" i="0" u="none" strike="noStrike" kern="1200" cap="none" spc="0" normalizeH="0" baseline="0" noProof="0" dirty="0">
                <a:ln>
                  <a:noFill/>
                </a:ln>
                <a:solidFill>
                  <a:prstClr val="white"/>
                </a:solidFill>
                <a:effectLst/>
                <a:uLnTx/>
                <a:uFillTx/>
                <a:latin typeface="Calibri"/>
                <a:ea typeface="+mn-ea"/>
                <a:cs typeface="+mn-cs"/>
              </a:endParaRPr>
            </a:p>
          </p:txBody>
        </p:sp>
        <p:sp>
          <p:nvSpPr>
            <p:cNvPr id="113" name="TextBox 112"/>
            <p:cNvSpPr txBox="1"/>
            <p:nvPr/>
          </p:nvSpPr>
          <p:spPr>
            <a:xfrm>
              <a:off x="5876052" y="2097241"/>
              <a:ext cx="2467618" cy="391715"/>
            </a:xfrm>
            <a:prstGeom prst="rect">
              <a:avLst/>
            </a:prstGeom>
            <a:noFill/>
          </p:spPr>
          <p:txBody>
            <a:bodyPr wrap="square"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Innovation</a:t>
              </a:r>
              <a:endPar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15" name="TextBox 114"/>
            <p:cNvSpPr txBox="1"/>
            <p:nvPr/>
          </p:nvSpPr>
          <p:spPr>
            <a:xfrm>
              <a:off x="5876053" y="4355045"/>
              <a:ext cx="2467618" cy="637937"/>
            </a:xfrm>
            <a:prstGeom prst="rect">
              <a:avLst/>
            </a:prstGeom>
            <a:noFill/>
          </p:spPr>
          <p:txBody>
            <a:bodyPr wrap="square"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kumimoji="0" lang="en-US" sz="132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Improve customer service by developing and implementing future transportation models.</a:t>
              </a:r>
              <a:endParaRPr kumimoji="0" lang="en-US" sz="154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7" name="Group 6"/>
            <p:cNvGrpSpPr/>
            <p:nvPr/>
          </p:nvGrpSpPr>
          <p:grpSpPr>
            <a:xfrm>
              <a:off x="6282657" y="2537205"/>
              <a:ext cx="1710339" cy="1694506"/>
              <a:chOff x="6452785" y="3155509"/>
              <a:chExt cx="1710339" cy="1694506"/>
            </a:xfrm>
          </p:grpSpPr>
          <p:sp>
            <p:nvSpPr>
              <p:cNvPr id="116" name="Freeform 115"/>
              <p:cNvSpPr>
                <a:spLocks noEditPoints="1"/>
              </p:cNvSpPr>
              <p:nvPr/>
            </p:nvSpPr>
            <p:spPr bwMode="auto">
              <a:xfrm>
                <a:off x="6452785" y="4264281"/>
                <a:ext cx="434496" cy="575105"/>
              </a:xfrm>
              <a:custGeom>
                <a:avLst/>
                <a:gdLst/>
                <a:ahLst/>
                <a:cxnLst>
                  <a:cxn ang="0">
                    <a:pos x="28" y="35"/>
                  </a:cxn>
                  <a:cxn ang="0">
                    <a:pos x="25" y="33"/>
                  </a:cxn>
                  <a:cxn ang="0">
                    <a:pos x="29" y="31"/>
                  </a:cxn>
                  <a:cxn ang="0">
                    <a:pos x="29" y="34"/>
                  </a:cxn>
                  <a:cxn ang="0">
                    <a:pos x="4" y="9"/>
                  </a:cxn>
                  <a:cxn ang="0">
                    <a:pos x="4" y="8"/>
                  </a:cxn>
                  <a:cxn ang="0">
                    <a:pos x="7" y="2"/>
                  </a:cxn>
                  <a:cxn ang="0">
                    <a:pos x="28" y="3"/>
                  </a:cxn>
                  <a:cxn ang="0">
                    <a:pos x="30" y="9"/>
                  </a:cxn>
                  <a:cxn ang="0">
                    <a:pos x="30" y="26"/>
                  </a:cxn>
                  <a:cxn ang="0">
                    <a:pos x="4" y="26"/>
                  </a:cxn>
                  <a:cxn ang="0">
                    <a:pos x="6" y="35"/>
                  </a:cxn>
                  <a:cxn ang="0">
                    <a:pos x="4" y="33"/>
                  </a:cxn>
                  <a:cxn ang="0">
                    <a:pos x="8" y="31"/>
                  </a:cxn>
                  <a:cxn ang="0">
                    <a:pos x="8" y="34"/>
                  </a:cxn>
                  <a:cxn ang="0">
                    <a:pos x="33" y="8"/>
                  </a:cxn>
                  <a:cxn ang="0">
                    <a:pos x="33" y="7"/>
                  </a:cxn>
                  <a:cxn ang="0">
                    <a:pos x="31" y="1"/>
                  </a:cxn>
                  <a:cxn ang="0">
                    <a:pos x="5" y="0"/>
                  </a:cxn>
                  <a:cxn ang="0">
                    <a:pos x="1" y="7"/>
                  </a:cxn>
                  <a:cxn ang="0">
                    <a:pos x="1" y="8"/>
                  </a:cxn>
                  <a:cxn ang="0">
                    <a:pos x="0" y="8"/>
                  </a:cxn>
                  <a:cxn ang="0">
                    <a:pos x="0" y="36"/>
                  </a:cxn>
                  <a:cxn ang="0">
                    <a:pos x="31" y="38"/>
                  </a:cxn>
                  <a:cxn ang="0">
                    <a:pos x="33" y="8"/>
                  </a:cxn>
                  <a:cxn ang="0">
                    <a:pos x="33" y="8"/>
                  </a:cxn>
                  <a:cxn ang="0">
                    <a:pos x="30" y="40"/>
                  </a:cxn>
                  <a:cxn ang="0">
                    <a:pos x="27" y="46"/>
                  </a:cxn>
                  <a:cxn ang="0">
                    <a:pos x="24" y="40"/>
                  </a:cxn>
                  <a:cxn ang="0">
                    <a:pos x="24" y="8"/>
                  </a:cxn>
                  <a:cxn ang="0">
                    <a:pos x="8" y="7"/>
                  </a:cxn>
                  <a:cxn ang="0">
                    <a:pos x="24" y="5"/>
                  </a:cxn>
                  <a:cxn ang="0">
                    <a:pos x="4" y="40"/>
                  </a:cxn>
                  <a:cxn ang="0">
                    <a:pos x="10" y="43"/>
                  </a:cxn>
                  <a:cxn ang="0">
                    <a:pos x="4" y="43"/>
                  </a:cxn>
                </a:cxnLst>
                <a:rect l="0" t="0" r="r" b="b"/>
                <a:pathLst>
                  <a:path w="33" h="46">
                    <a:moveTo>
                      <a:pt x="29" y="34"/>
                    </a:moveTo>
                    <a:cubicBezTo>
                      <a:pt x="29" y="35"/>
                      <a:pt x="28" y="35"/>
                      <a:pt x="28" y="35"/>
                    </a:cubicBezTo>
                    <a:cubicBezTo>
                      <a:pt x="27" y="35"/>
                      <a:pt x="26" y="35"/>
                      <a:pt x="26" y="34"/>
                    </a:cubicBezTo>
                    <a:cubicBezTo>
                      <a:pt x="26" y="34"/>
                      <a:pt x="25" y="33"/>
                      <a:pt x="25" y="33"/>
                    </a:cubicBezTo>
                    <a:cubicBezTo>
                      <a:pt x="25" y="32"/>
                      <a:pt x="26" y="31"/>
                      <a:pt x="26" y="31"/>
                    </a:cubicBezTo>
                    <a:cubicBezTo>
                      <a:pt x="27" y="30"/>
                      <a:pt x="29" y="30"/>
                      <a:pt x="29" y="31"/>
                    </a:cubicBezTo>
                    <a:cubicBezTo>
                      <a:pt x="30" y="31"/>
                      <a:pt x="30" y="32"/>
                      <a:pt x="30" y="33"/>
                    </a:cubicBezTo>
                    <a:cubicBezTo>
                      <a:pt x="30" y="33"/>
                      <a:pt x="30" y="34"/>
                      <a:pt x="29" y="34"/>
                    </a:cubicBezTo>
                    <a:close/>
                    <a:moveTo>
                      <a:pt x="4" y="26"/>
                    </a:moveTo>
                    <a:cubicBezTo>
                      <a:pt x="4" y="9"/>
                      <a:pt x="4" y="9"/>
                      <a:pt x="4" y="9"/>
                    </a:cubicBezTo>
                    <a:cubicBezTo>
                      <a:pt x="4" y="9"/>
                      <a:pt x="4" y="9"/>
                      <a:pt x="4" y="9"/>
                    </a:cubicBezTo>
                    <a:cubicBezTo>
                      <a:pt x="4" y="9"/>
                      <a:pt x="4" y="9"/>
                      <a:pt x="4" y="8"/>
                    </a:cubicBezTo>
                    <a:cubicBezTo>
                      <a:pt x="6" y="3"/>
                      <a:pt x="6" y="3"/>
                      <a:pt x="6" y="3"/>
                    </a:cubicBezTo>
                    <a:cubicBezTo>
                      <a:pt x="6" y="3"/>
                      <a:pt x="7" y="2"/>
                      <a:pt x="7" y="2"/>
                    </a:cubicBezTo>
                    <a:cubicBezTo>
                      <a:pt x="27" y="2"/>
                      <a:pt x="27" y="2"/>
                      <a:pt x="27" y="2"/>
                    </a:cubicBezTo>
                    <a:cubicBezTo>
                      <a:pt x="27" y="2"/>
                      <a:pt x="28" y="3"/>
                      <a:pt x="28" y="3"/>
                    </a:cubicBezTo>
                    <a:cubicBezTo>
                      <a:pt x="30" y="8"/>
                      <a:pt x="30" y="8"/>
                      <a:pt x="30" y="8"/>
                    </a:cubicBezTo>
                    <a:cubicBezTo>
                      <a:pt x="30" y="9"/>
                      <a:pt x="30" y="9"/>
                      <a:pt x="30" y="9"/>
                    </a:cubicBezTo>
                    <a:cubicBezTo>
                      <a:pt x="30" y="9"/>
                      <a:pt x="30" y="9"/>
                      <a:pt x="30" y="9"/>
                    </a:cubicBezTo>
                    <a:cubicBezTo>
                      <a:pt x="30" y="26"/>
                      <a:pt x="30" y="26"/>
                      <a:pt x="30" y="26"/>
                    </a:cubicBezTo>
                    <a:cubicBezTo>
                      <a:pt x="30" y="26"/>
                      <a:pt x="24" y="29"/>
                      <a:pt x="17" y="29"/>
                    </a:cubicBezTo>
                    <a:cubicBezTo>
                      <a:pt x="10" y="29"/>
                      <a:pt x="4" y="26"/>
                      <a:pt x="4" y="26"/>
                    </a:cubicBezTo>
                    <a:close/>
                    <a:moveTo>
                      <a:pt x="8" y="34"/>
                    </a:moveTo>
                    <a:cubicBezTo>
                      <a:pt x="7" y="35"/>
                      <a:pt x="7" y="35"/>
                      <a:pt x="6" y="35"/>
                    </a:cubicBezTo>
                    <a:cubicBezTo>
                      <a:pt x="6" y="35"/>
                      <a:pt x="5" y="35"/>
                      <a:pt x="5" y="34"/>
                    </a:cubicBezTo>
                    <a:cubicBezTo>
                      <a:pt x="4" y="34"/>
                      <a:pt x="4" y="33"/>
                      <a:pt x="4" y="33"/>
                    </a:cubicBezTo>
                    <a:cubicBezTo>
                      <a:pt x="4" y="32"/>
                      <a:pt x="4" y="31"/>
                      <a:pt x="5" y="31"/>
                    </a:cubicBezTo>
                    <a:cubicBezTo>
                      <a:pt x="5" y="30"/>
                      <a:pt x="7" y="30"/>
                      <a:pt x="8" y="31"/>
                    </a:cubicBezTo>
                    <a:cubicBezTo>
                      <a:pt x="8" y="31"/>
                      <a:pt x="9" y="32"/>
                      <a:pt x="9" y="33"/>
                    </a:cubicBezTo>
                    <a:cubicBezTo>
                      <a:pt x="9" y="33"/>
                      <a:pt x="8" y="34"/>
                      <a:pt x="8" y="34"/>
                    </a:cubicBezTo>
                    <a:close/>
                    <a:moveTo>
                      <a:pt x="33" y="8"/>
                    </a:moveTo>
                    <a:cubicBezTo>
                      <a:pt x="33" y="8"/>
                      <a:pt x="33" y="8"/>
                      <a:pt x="33" y="8"/>
                    </a:cubicBezTo>
                    <a:cubicBezTo>
                      <a:pt x="33" y="8"/>
                      <a:pt x="33" y="8"/>
                      <a:pt x="33" y="7"/>
                    </a:cubicBezTo>
                    <a:cubicBezTo>
                      <a:pt x="33" y="7"/>
                      <a:pt x="33" y="7"/>
                      <a:pt x="33" y="7"/>
                    </a:cubicBezTo>
                    <a:cubicBezTo>
                      <a:pt x="33" y="7"/>
                      <a:pt x="33" y="7"/>
                      <a:pt x="33" y="7"/>
                    </a:cubicBezTo>
                    <a:cubicBezTo>
                      <a:pt x="31" y="1"/>
                      <a:pt x="31" y="1"/>
                      <a:pt x="31" y="1"/>
                    </a:cubicBezTo>
                    <a:cubicBezTo>
                      <a:pt x="30" y="0"/>
                      <a:pt x="30" y="0"/>
                      <a:pt x="29" y="0"/>
                    </a:cubicBezTo>
                    <a:cubicBezTo>
                      <a:pt x="5" y="0"/>
                      <a:pt x="5" y="0"/>
                      <a:pt x="5" y="0"/>
                    </a:cubicBezTo>
                    <a:cubicBezTo>
                      <a:pt x="4" y="0"/>
                      <a:pt x="4" y="0"/>
                      <a:pt x="3" y="1"/>
                    </a:cubicBezTo>
                    <a:cubicBezTo>
                      <a:pt x="1" y="7"/>
                      <a:pt x="1" y="7"/>
                      <a:pt x="1" y="7"/>
                    </a:cubicBezTo>
                    <a:cubicBezTo>
                      <a:pt x="1" y="7"/>
                      <a:pt x="1" y="7"/>
                      <a:pt x="1" y="7"/>
                    </a:cubicBezTo>
                    <a:cubicBezTo>
                      <a:pt x="1" y="8"/>
                      <a:pt x="1" y="8"/>
                      <a:pt x="1" y="8"/>
                    </a:cubicBezTo>
                    <a:cubicBezTo>
                      <a:pt x="1" y="8"/>
                      <a:pt x="1" y="8"/>
                      <a:pt x="1" y="8"/>
                    </a:cubicBezTo>
                    <a:cubicBezTo>
                      <a:pt x="0" y="8"/>
                      <a:pt x="0" y="8"/>
                      <a:pt x="0" y="8"/>
                    </a:cubicBezTo>
                    <a:cubicBezTo>
                      <a:pt x="0" y="8"/>
                      <a:pt x="0" y="8"/>
                      <a:pt x="0" y="8"/>
                    </a:cubicBezTo>
                    <a:cubicBezTo>
                      <a:pt x="0" y="36"/>
                      <a:pt x="0" y="36"/>
                      <a:pt x="0" y="36"/>
                    </a:cubicBezTo>
                    <a:cubicBezTo>
                      <a:pt x="0" y="38"/>
                      <a:pt x="1" y="38"/>
                      <a:pt x="3" y="38"/>
                    </a:cubicBezTo>
                    <a:cubicBezTo>
                      <a:pt x="31" y="38"/>
                      <a:pt x="31" y="38"/>
                      <a:pt x="31" y="38"/>
                    </a:cubicBezTo>
                    <a:cubicBezTo>
                      <a:pt x="33" y="38"/>
                      <a:pt x="33" y="38"/>
                      <a:pt x="33" y="36"/>
                    </a:cubicBezTo>
                    <a:cubicBezTo>
                      <a:pt x="33" y="8"/>
                      <a:pt x="33" y="8"/>
                      <a:pt x="33" y="8"/>
                    </a:cubicBezTo>
                    <a:cubicBezTo>
                      <a:pt x="33" y="8"/>
                      <a:pt x="33" y="8"/>
                      <a:pt x="33" y="8"/>
                    </a:cubicBezTo>
                    <a:cubicBezTo>
                      <a:pt x="33" y="8"/>
                      <a:pt x="33" y="8"/>
                      <a:pt x="33" y="8"/>
                    </a:cubicBezTo>
                    <a:close/>
                    <a:moveTo>
                      <a:pt x="24" y="40"/>
                    </a:moveTo>
                    <a:cubicBezTo>
                      <a:pt x="30" y="40"/>
                      <a:pt x="30" y="40"/>
                      <a:pt x="30" y="40"/>
                    </a:cubicBezTo>
                    <a:cubicBezTo>
                      <a:pt x="30" y="43"/>
                      <a:pt x="30" y="43"/>
                      <a:pt x="30" y="43"/>
                    </a:cubicBezTo>
                    <a:cubicBezTo>
                      <a:pt x="30" y="45"/>
                      <a:pt x="29" y="46"/>
                      <a:pt x="27" y="46"/>
                    </a:cubicBezTo>
                    <a:cubicBezTo>
                      <a:pt x="26" y="46"/>
                      <a:pt x="24" y="45"/>
                      <a:pt x="24" y="43"/>
                    </a:cubicBezTo>
                    <a:lnTo>
                      <a:pt x="24" y="40"/>
                    </a:lnTo>
                    <a:close/>
                    <a:moveTo>
                      <a:pt x="26" y="7"/>
                    </a:moveTo>
                    <a:cubicBezTo>
                      <a:pt x="26" y="8"/>
                      <a:pt x="25" y="8"/>
                      <a:pt x="24" y="8"/>
                    </a:cubicBezTo>
                    <a:cubicBezTo>
                      <a:pt x="10" y="8"/>
                      <a:pt x="10" y="8"/>
                      <a:pt x="10" y="8"/>
                    </a:cubicBezTo>
                    <a:cubicBezTo>
                      <a:pt x="9" y="8"/>
                      <a:pt x="8" y="8"/>
                      <a:pt x="8" y="7"/>
                    </a:cubicBezTo>
                    <a:cubicBezTo>
                      <a:pt x="8" y="6"/>
                      <a:pt x="9" y="5"/>
                      <a:pt x="10" y="5"/>
                    </a:cubicBezTo>
                    <a:cubicBezTo>
                      <a:pt x="24" y="5"/>
                      <a:pt x="24" y="5"/>
                      <a:pt x="24" y="5"/>
                    </a:cubicBezTo>
                    <a:cubicBezTo>
                      <a:pt x="25" y="5"/>
                      <a:pt x="26" y="6"/>
                      <a:pt x="26" y="7"/>
                    </a:cubicBezTo>
                    <a:close/>
                    <a:moveTo>
                      <a:pt x="4" y="40"/>
                    </a:moveTo>
                    <a:cubicBezTo>
                      <a:pt x="10" y="40"/>
                      <a:pt x="10" y="40"/>
                      <a:pt x="10" y="40"/>
                    </a:cubicBezTo>
                    <a:cubicBezTo>
                      <a:pt x="10" y="43"/>
                      <a:pt x="10" y="43"/>
                      <a:pt x="10" y="43"/>
                    </a:cubicBezTo>
                    <a:cubicBezTo>
                      <a:pt x="10" y="45"/>
                      <a:pt x="8" y="46"/>
                      <a:pt x="7" y="46"/>
                    </a:cubicBezTo>
                    <a:cubicBezTo>
                      <a:pt x="5" y="46"/>
                      <a:pt x="4" y="45"/>
                      <a:pt x="4" y="43"/>
                    </a:cubicBezTo>
                    <a:lnTo>
                      <a:pt x="4" y="40"/>
                    </a:lnTo>
                    <a:close/>
                  </a:path>
                </a:pathLst>
              </a:custGeom>
              <a:solidFill>
                <a:srgbClr val="7030A0"/>
              </a:solidFill>
              <a:ln w="9525">
                <a:noFill/>
                <a:round/>
                <a:headEnd/>
                <a:tailEnd/>
              </a:ln>
            </p:spPr>
            <p:txBody>
              <a:bodyPr vert="horz" wrap="square" lIns="100584" tIns="50292" rIns="100584" bIns="5029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18" name="Straight Arrow Connector 117"/>
              <p:cNvCxnSpPr/>
              <p:nvPr/>
            </p:nvCxnSpPr>
            <p:spPr>
              <a:xfrm flipH="1">
                <a:off x="6804853" y="3820547"/>
                <a:ext cx="285108" cy="357517"/>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Freeform 4851"/>
              <p:cNvSpPr>
                <a:spLocks noEditPoints="1"/>
              </p:cNvSpPr>
              <p:nvPr/>
            </p:nvSpPr>
            <p:spPr bwMode="auto">
              <a:xfrm>
                <a:off x="7598147" y="4253651"/>
                <a:ext cx="564977" cy="596364"/>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rgbClr val="7030A0"/>
              </a:solidFill>
              <a:ln>
                <a:noFill/>
              </a:ln>
              <a:extLst/>
            </p:spPr>
            <p:txBody>
              <a:bodyPr vert="horz" wrap="square" lIns="100584" tIns="50292" rIns="100584" bIns="50292" numCol="1" anchor="t" anchorCtr="0" compatLnSpc="1">
                <a:prstTxWarp prst="textNoShape">
                  <a:avLst/>
                </a:prstTxWarp>
              </a:bodyPr>
              <a:lstStyle/>
              <a:p>
                <a:pPr marL="0" marR="0" lvl="0" indent="0" algn="l" defTabSz="1005840" rtl="0" eaLnBrk="1" fontAlgn="auto" latinLnBrk="0" hangingPunct="1">
                  <a:lnSpc>
                    <a:spcPct val="100000"/>
                  </a:lnSpc>
                  <a:spcBef>
                    <a:spcPts val="0"/>
                  </a:spcBef>
                  <a:spcAft>
                    <a:spcPts val="0"/>
                  </a:spcAft>
                  <a:buClrTx/>
                  <a:buSzTx/>
                  <a:buFontTx/>
                  <a:buNone/>
                  <a:tabLst/>
                  <a:defRPr/>
                </a:pPr>
                <a:endParaRPr kumimoji="0" lang="en-GB" sz="3080" b="0" i="0" u="none" strike="noStrike" kern="0" cap="none" spc="0" normalizeH="0" baseline="0" noProof="0">
                  <a:ln>
                    <a:noFill/>
                  </a:ln>
                  <a:solidFill>
                    <a:srgbClr val="000000"/>
                  </a:solidFill>
                  <a:effectLst/>
                  <a:uLnTx/>
                  <a:uFillTx/>
                  <a:latin typeface="Calibri"/>
                  <a:ea typeface="+mn-ea"/>
                  <a:cs typeface="+mn-cs"/>
                </a:endParaRPr>
              </a:p>
            </p:txBody>
          </p:sp>
          <p:sp>
            <p:nvSpPr>
              <p:cNvPr id="48" name="Freeform 4845"/>
              <p:cNvSpPr>
                <a:spLocks noEditPoints="1"/>
              </p:cNvSpPr>
              <p:nvPr/>
            </p:nvSpPr>
            <p:spPr bwMode="auto">
              <a:xfrm>
                <a:off x="6979217" y="3155509"/>
                <a:ext cx="579544" cy="627840"/>
              </a:xfrm>
              <a:custGeom>
                <a:avLst/>
                <a:gdLst>
                  <a:gd name="T0" fmla="*/ 86 w 384"/>
                  <a:gd name="T1" fmla="*/ 34 h 416"/>
                  <a:gd name="T2" fmla="*/ 108 w 384"/>
                  <a:gd name="T3" fmla="*/ 36 h 416"/>
                  <a:gd name="T4" fmla="*/ 122 w 384"/>
                  <a:gd name="T5" fmla="*/ 86 h 416"/>
                  <a:gd name="T6" fmla="*/ 102 w 384"/>
                  <a:gd name="T7" fmla="*/ 82 h 416"/>
                  <a:gd name="T8" fmla="*/ 24 w 384"/>
                  <a:gd name="T9" fmla="*/ 106 h 416"/>
                  <a:gd name="T10" fmla="*/ 26 w 384"/>
                  <a:gd name="T11" fmla="*/ 126 h 416"/>
                  <a:gd name="T12" fmla="*/ 68 w 384"/>
                  <a:gd name="T13" fmla="*/ 136 h 416"/>
                  <a:gd name="T14" fmla="*/ 64 w 384"/>
                  <a:gd name="T15" fmla="*/ 120 h 416"/>
                  <a:gd name="T16" fmla="*/ 154 w 384"/>
                  <a:gd name="T17" fmla="*/ 372 h 416"/>
                  <a:gd name="T18" fmla="*/ 164 w 384"/>
                  <a:gd name="T19" fmla="*/ 386 h 416"/>
                  <a:gd name="T20" fmla="*/ 230 w 384"/>
                  <a:gd name="T21" fmla="*/ 376 h 416"/>
                  <a:gd name="T22" fmla="*/ 220 w 384"/>
                  <a:gd name="T23" fmla="*/ 366 h 416"/>
                  <a:gd name="T24" fmla="*/ 164 w 384"/>
                  <a:gd name="T25" fmla="*/ 402 h 416"/>
                  <a:gd name="T26" fmla="*/ 174 w 384"/>
                  <a:gd name="T27" fmla="*/ 416 h 416"/>
                  <a:gd name="T28" fmla="*/ 220 w 384"/>
                  <a:gd name="T29" fmla="*/ 406 h 416"/>
                  <a:gd name="T30" fmla="*/ 210 w 384"/>
                  <a:gd name="T31" fmla="*/ 396 h 416"/>
                  <a:gd name="T32" fmla="*/ 34 w 384"/>
                  <a:gd name="T33" fmla="*/ 294 h 416"/>
                  <a:gd name="T34" fmla="*/ 48 w 384"/>
                  <a:gd name="T35" fmla="*/ 302 h 416"/>
                  <a:gd name="T36" fmla="*/ 66 w 384"/>
                  <a:gd name="T37" fmla="*/ 280 h 416"/>
                  <a:gd name="T38" fmla="*/ 52 w 384"/>
                  <a:gd name="T39" fmla="*/ 276 h 416"/>
                  <a:gd name="T40" fmla="*/ 38 w 384"/>
                  <a:gd name="T41" fmla="*/ 196 h 416"/>
                  <a:gd name="T42" fmla="*/ 0 w 384"/>
                  <a:gd name="T43" fmla="*/ 208 h 416"/>
                  <a:gd name="T44" fmla="*/ 38 w 384"/>
                  <a:gd name="T45" fmla="*/ 220 h 416"/>
                  <a:gd name="T46" fmla="*/ 50 w 384"/>
                  <a:gd name="T47" fmla="*/ 208 h 416"/>
                  <a:gd name="T48" fmla="*/ 206 w 384"/>
                  <a:gd name="T49" fmla="*/ 54 h 416"/>
                  <a:gd name="T50" fmla="*/ 192 w 384"/>
                  <a:gd name="T51" fmla="*/ 0 h 416"/>
                  <a:gd name="T52" fmla="*/ 178 w 384"/>
                  <a:gd name="T53" fmla="*/ 54 h 416"/>
                  <a:gd name="T54" fmla="*/ 192 w 384"/>
                  <a:gd name="T55" fmla="*/ 68 h 416"/>
                  <a:gd name="T56" fmla="*/ 320 w 384"/>
                  <a:gd name="T57" fmla="*/ 278 h 416"/>
                  <a:gd name="T58" fmla="*/ 322 w 384"/>
                  <a:gd name="T59" fmla="*/ 294 h 416"/>
                  <a:gd name="T60" fmla="*/ 348 w 384"/>
                  <a:gd name="T61" fmla="*/ 298 h 416"/>
                  <a:gd name="T62" fmla="*/ 346 w 384"/>
                  <a:gd name="T63" fmla="*/ 284 h 416"/>
                  <a:gd name="T64" fmla="*/ 362 w 384"/>
                  <a:gd name="T65" fmla="*/ 122 h 416"/>
                  <a:gd name="T66" fmla="*/ 356 w 384"/>
                  <a:gd name="T67" fmla="*/ 104 h 416"/>
                  <a:gd name="T68" fmla="*/ 314 w 384"/>
                  <a:gd name="T69" fmla="*/ 128 h 416"/>
                  <a:gd name="T70" fmla="*/ 326 w 384"/>
                  <a:gd name="T71" fmla="*/ 142 h 416"/>
                  <a:gd name="T72" fmla="*/ 336 w 384"/>
                  <a:gd name="T73" fmla="*/ 204 h 416"/>
                  <a:gd name="T74" fmla="*/ 346 w 384"/>
                  <a:gd name="T75" fmla="*/ 220 h 416"/>
                  <a:gd name="T76" fmla="*/ 384 w 384"/>
                  <a:gd name="T77" fmla="*/ 208 h 416"/>
                  <a:gd name="T78" fmla="*/ 372 w 384"/>
                  <a:gd name="T79" fmla="*/ 196 h 416"/>
                  <a:gd name="T80" fmla="*/ 276 w 384"/>
                  <a:gd name="T81" fmla="*/ 36 h 416"/>
                  <a:gd name="T82" fmla="*/ 262 w 384"/>
                  <a:gd name="T83" fmla="*/ 86 h 416"/>
                  <a:gd name="T84" fmla="*/ 300 w 384"/>
                  <a:gd name="T85" fmla="*/ 50 h 416"/>
                  <a:gd name="T86" fmla="*/ 294 w 384"/>
                  <a:gd name="T87" fmla="*/ 32 h 416"/>
                  <a:gd name="T88" fmla="*/ 262 w 384"/>
                  <a:gd name="T89" fmla="*/ 256 h 416"/>
                  <a:gd name="T90" fmla="*/ 236 w 384"/>
                  <a:gd name="T91" fmla="*/ 322 h 416"/>
                  <a:gd name="T92" fmla="*/ 218 w 384"/>
                  <a:gd name="T93" fmla="*/ 354 h 416"/>
                  <a:gd name="T94" fmla="*/ 150 w 384"/>
                  <a:gd name="T95" fmla="*/ 338 h 416"/>
                  <a:gd name="T96" fmla="*/ 132 w 384"/>
                  <a:gd name="T97" fmla="*/ 270 h 416"/>
                  <a:gd name="T98" fmla="*/ 98 w 384"/>
                  <a:gd name="T99" fmla="*/ 196 h 416"/>
                  <a:gd name="T100" fmla="*/ 134 w 384"/>
                  <a:gd name="T101" fmla="*/ 118 h 416"/>
                  <a:gd name="T102" fmla="*/ 234 w 384"/>
                  <a:gd name="T103" fmla="*/ 108 h 416"/>
                  <a:gd name="T104" fmla="*/ 286 w 384"/>
                  <a:gd name="T105" fmla="*/ 196 h 416"/>
                  <a:gd name="T106" fmla="*/ 192 w 384"/>
                  <a:gd name="T107" fmla="*/ 128 h 416"/>
                  <a:gd name="T108" fmla="*/ 146 w 384"/>
                  <a:gd name="T109" fmla="*/ 144 h 416"/>
                  <a:gd name="T110" fmla="*/ 126 w 384"/>
                  <a:gd name="T111" fmla="*/ 198 h 416"/>
                  <a:gd name="T112" fmla="*/ 142 w 384"/>
                  <a:gd name="T113" fmla="*/ 200 h 416"/>
                  <a:gd name="T114" fmla="*/ 154 w 384"/>
                  <a:gd name="T115" fmla="*/ 164 h 416"/>
                  <a:gd name="T116" fmla="*/ 190 w 384"/>
                  <a:gd name="T117" fmla="*/ 1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416">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rgbClr val="7030A0"/>
              </a:solidFill>
              <a:ln>
                <a:noFill/>
              </a:ln>
              <a:extLst/>
            </p:spPr>
            <p:txBody>
              <a:bodyPr vert="horz" wrap="square" lIns="100584" tIns="50292" rIns="100584" bIns="50292" numCol="1" anchor="t" anchorCtr="0" compatLnSpc="1">
                <a:prstTxWarp prst="textNoShape">
                  <a:avLst/>
                </a:prstTxWarp>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kumimoji="0" lang="en-GB" sz="1760" b="0" i="0" u="none" strike="noStrike" kern="1200" cap="none" spc="0" normalizeH="0" baseline="0" noProof="0">
                  <a:ln>
                    <a:noFill/>
                  </a:ln>
                  <a:solidFill>
                    <a:prstClr val="black"/>
                  </a:solidFill>
                  <a:effectLst/>
                  <a:uLnTx/>
                  <a:uFillTx/>
                  <a:latin typeface="Calibri"/>
                  <a:ea typeface="+mn-ea"/>
                  <a:cs typeface="+mn-cs"/>
                </a:endParaRPr>
              </a:p>
            </p:txBody>
          </p:sp>
          <p:cxnSp>
            <p:nvCxnSpPr>
              <p:cNvPr id="45" name="Straight Arrow Connector 44"/>
              <p:cNvCxnSpPr/>
              <p:nvPr/>
            </p:nvCxnSpPr>
            <p:spPr>
              <a:xfrm flipV="1">
                <a:off x="7041173" y="4533549"/>
                <a:ext cx="462856" cy="4478"/>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7436742" y="3820547"/>
                <a:ext cx="285108" cy="357517"/>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5928059" y="5561973"/>
              <a:ext cx="2569856" cy="253216"/>
            </a:xfrm>
            <a:prstGeom prst="rect">
              <a:avLst/>
            </a:prstGeom>
            <a:noFill/>
          </p:spPr>
          <p:txBody>
            <a:bodyPr wrap="square" rtlCol="0">
              <a:spAutoFit/>
            </a:bodyPr>
            <a:lstStyle/>
            <a:p>
              <a:pPr marL="188595" marR="0" lvl="0" indent="-188595" algn="l" defTabSz="820583" rtl="0" eaLnBrk="1" fontAlgn="auto" latinLnBrk="0" hangingPunct="1">
                <a:lnSpc>
                  <a:spcPct val="100000"/>
                </a:lnSpc>
                <a:spcBef>
                  <a:spcPts val="0"/>
                </a:spcBef>
                <a:spcAft>
                  <a:spcPts val="660"/>
                </a:spcAft>
                <a:buClrTx/>
                <a:buSzTx/>
                <a:buFont typeface="Arial" panose="020B0604020202020204" pitchFamily="34" charset="0"/>
                <a:buChar char="•"/>
                <a:tabLst/>
                <a:defRPr/>
              </a:pPr>
              <a:r>
                <a:rPr kumimoji="0" lang="en-US" sz="121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Demonstrate innovative technologies</a:t>
              </a:r>
            </a:p>
          </p:txBody>
        </p:sp>
        <p:sp>
          <p:nvSpPr>
            <p:cNvPr id="52" name="TextBox 51"/>
            <p:cNvSpPr txBox="1"/>
            <p:nvPr/>
          </p:nvSpPr>
          <p:spPr>
            <a:xfrm>
              <a:off x="5880252" y="5125486"/>
              <a:ext cx="2464256" cy="268605"/>
            </a:xfrm>
            <a:prstGeom prst="rect">
              <a:avLst/>
            </a:prstGeom>
            <a:solidFill>
              <a:srgbClr val="4E7DA0"/>
            </a:solidFill>
          </p:spPr>
          <p:txBody>
            <a:bodyPr wrap="square"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white"/>
                  </a:solidFill>
                  <a:effectLst/>
                  <a:uLnTx/>
                  <a:uFillTx/>
                  <a:latin typeface="Calibri"/>
                  <a:ea typeface="+mn-ea"/>
                  <a:cs typeface="+mn-cs"/>
                </a:rPr>
                <a:t>ACTIONS</a:t>
              </a:r>
            </a:p>
          </p:txBody>
        </p:sp>
      </p:grpSp>
      <p:grpSp>
        <p:nvGrpSpPr>
          <p:cNvPr id="10" name="Group 9"/>
          <p:cNvGrpSpPr/>
          <p:nvPr/>
        </p:nvGrpSpPr>
        <p:grpSpPr>
          <a:xfrm>
            <a:off x="3653468" y="2384676"/>
            <a:ext cx="2738976" cy="4704905"/>
            <a:chOff x="3255782" y="2063978"/>
            <a:chExt cx="2489978" cy="4277186"/>
          </a:xfrm>
        </p:grpSpPr>
        <p:grpSp>
          <p:nvGrpSpPr>
            <p:cNvPr id="3" name="Group 2"/>
            <p:cNvGrpSpPr/>
            <p:nvPr/>
          </p:nvGrpSpPr>
          <p:grpSpPr>
            <a:xfrm>
              <a:off x="3267136" y="2063978"/>
              <a:ext cx="2478624" cy="4277186"/>
              <a:chOff x="636766" y="2623163"/>
              <a:chExt cx="2478624" cy="4277186"/>
            </a:xfrm>
          </p:grpSpPr>
          <p:sp>
            <p:nvSpPr>
              <p:cNvPr id="95" name="Rounded Rectangle 94"/>
              <p:cNvSpPr/>
              <p:nvPr/>
            </p:nvSpPr>
            <p:spPr>
              <a:xfrm>
                <a:off x="648119" y="2623163"/>
                <a:ext cx="2467271" cy="4277186"/>
              </a:xfrm>
              <a:prstGeom prst="roundRect">
                <a:avLst>
                  <a:gd name="adj" fmla="val 47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0583" rtl="0" eaLnBrk="1" fontAlgn="auto" latinLnBrk="0" hangingPunct="1">
                  <a:lnSpc>
                    <a:spcPct val="100000"/>
                  </a:lnSpc>
                  <a:spcBef>
                    <a:spcPts val="0"/>
                  </a:spcBef>
                  <a:spcAft>
                    <a:spcPts val="0"/>
                  </a:spcAft>
                  <a:buClrTx/>
                  <a:buSzTx/>
                  <a:buFontTx/>
                  <a:buNone/>
                  <a:tabLst/>
                  <a:defRPr/>
                </a:pPr>
                <a:endParaRPr kumimoji="0" lang="en-US" sz="1760" b="0" i="0" u="none" strike="noStrike" kern="1200" cap="none" spc="0" normalizeH="0" baseline="0" noProof="0" dirty="0">
                  <a:ln>
                    <a:noFill/>
                  </a:ln>
                  <a:solidFill>
                    <a:prstClr val="white"/>
                  </a:solidFill>
                  <a:effectLst/>
                  <a:uLnTx/>
                  <a:uFillTx/>
                  <a:latin typeface="Calibri"/>
                  <a:ea typeface="+mn-ea"/>
                  <a:cs typeface="+mn-cs"/>
                </a:endParaRPr>
              </a:p>
            </p:txBody>
          </p:sp>
          <p:sp>
            <p:nvSpPr>
              <p:cNvPr id="121" name="TextBox 120"/>
              <p:cNvSpPr txBox="1"/>
              <p:nvPr/>
            </p:nvSpPr>
            <p:spPr>
              <a:xfrm>
                <a:off x="636766" y="4851606"/>
                <a:ext cx="2467270" cy="822603"/>
              </a:xfrm>
              <a:prstGeom prst="rect">
                <a:avLst/>
              </a:prstGeom>
              <a:noFill/>
            </p:spPr>
            <p:txBody>
              <a:bodyPr wrap="square"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kumimoji="0" lang="en-US" sz="132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Share resources, save funds, and reduce redundancy within the 120+ Federal programs that fund transportation.</a:t>
                </a:r>
              </a:p>
            </p:txBody>
          </p:sp>
          <p:sp>
            <p:nvSpPr>
              <p:cNvPr id="122" name="TextBox 121"/>
              <p:cNvSpPr txBox="1"/>
              <p:nvPr/>
            </p:nvSpPr>
            <p:spPr>
              <a:xfrm>
                <a:off x="648119" y="2640174"/>
                <a:ext cx="2467271" cy="391715"/>
              </a:xfrm>
              <a:prstGeom prst="rect">
                <a:avLst/>
              </a:prstGeom>
              <a:noFill/>
            </p:spPr>
            <p:txBody>
              <a:bodyPr wrap="square"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Efficiency</a:t>
                </a:r>
                <a:endPar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nvGrpSpPr>
              <p:cNvPr id="123" name="Group 122"/>
              <p:cNvGrpSpPr/>
              <p:nvPr/>
            </p:nvGrpSpPr>
            <p:grpSpPr>
              <a:xfrm>
                <a:off x="697187" y="3228217"/>
                <a:ext cx="2310701" cy="1463040"/>
                <a:chOff x="422366" y="6992213"/>
                <a:chExt cx="2140933" cy="1463040"/>
              </a:xfrm>
            </p:grpSpPr>
            <p:sp>
              <p:nvSpPr>
                <p:cNvPr id="124" name="Oval 123"/>
                <p:cNvSpPr/>
                <p:nvPr/>
              </p:nvSpPr>
              <p:spPr>
                <a:xfrm>
                  <a:off x="1100259" y="6992213"/>
                  <a:ext cx="1463040" cy="1463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0583" rtl="0" eaLnBrk="1" fontAlgn="auto" latinLnBrk="0" hangingPunct="1">
                    <a:lnSpc>
                      <a:spcPct val="100000"/>
                    </a:lnSpc>
                    <a:spcBef>
                      <a:spcPts val="0"/>
                    </a:spcBef>
                    <a:spcAft>
                      <a:spcPts val="0"/>
                    </a:spcAft>
                    <a:buClrTx/>
                    <a:buSzTx/>
                    <a:buFontTx/>
                    <a:buNone/>
                    <a:tabLst/>
                    <a:defRPr/>
                  </a:pPr>
                  <a:endParaRPr kumimoji="0" lang="en-US" sz="1760" b="0" i="0" u="none" strike="noStrike" kern="1200" cap="none" spc="0" normalizeH="0" baseline="0" noProof="0" dirty="0">
                    <a:ln>
                      <a:noFill/>
                    </a:ln>
                    <a:solidFill>
                      <a:prstClr val="white"/>
                    </a:solidFill>
                    <a:effectLst/>
                    <a:uLnTx/>
                    <a:uFillTx/>
                    <a:latin typeface="Calibri"/>
                    <a:ea typeface="+mn-ea"/>
                    <a:cs typeface="+mn-cs"/>
                  </a:endParaRPr>
                </a:p>
              </p:txBody>
            </p:sp>
            <p:sp>
              <p:nvSpPr>
                <p:cNvPr id="125" name="Oval 124"/>
                <p:cNvSpPr/>
                <p:nvPr/>
              </p:nvSpPr>
              <p:spPr>
                <a:xfrm>
                  <a:off x="422366" y="6992213"/>
                  <a:ext cx="1463040" cy="1463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0583" rtl="0" eaLnBrk="1" fontAlgn="auto" latinLnBrk="0" hangingPunct="1">
                    <a:lnSpc>
                      <a:spcPct val="100000"/>
                    </a:lnSpc>
                    <a:spcBef>
                      <a:spcPts val="0"/>
                    </a:spcBef>
                    <a:spcAft>
                      <a:spcPts val="0"/>
                    </a:spcAft>
                    <a:buClrTx/>
                    <a:buSzTx/>
                    <a:buFontTx/>
                    <a:buNone/>
                    <a:tabLst/>
                    <a:defRPr/>
                  </a:pPr>
                  <a:endParaRPr kumimoji="0" lang="en-US" sz="1760" b="0" i="0" u="none" strike="noStrike" kern="1200" cap="none" spc="0" normalizeH="0" baseline="0" noProof="0" dirty="0">
                    <a:ln>
                      <a:noFill/>
                    </a:ln>
                    <a:solidFill>
                      <a:prstClr val="white"/>
                    </a:solidFill>
                    <a:effectLst/>
                    <a:uLnTx/>
                    <a:uFillTx/>
                    <a:latin typeface="Calibri"/>
                    <a:ea typeface="+mn-ea"/>
                    <a:cs typeface="+mn-cs"/>
                  </a:endParaRPr>
                </a:p>
              </p:txBody>
            </p:sp>
            <p:sp>
              <p:nvSpPr>
                <p:cNvPr id="126" name="Freeform 125"/>
                <p:cNvSpPr>
                  <a:spLocks noEditPoints="1"/>
                </p:cNvSpPr>
                <p:nvPr/>
              </p:nvSpPr>
              <p:spPr bwMode="auto">
                <a:xfrm>
                  <a:off x="637121" y="7284558"/>
                  <a:ext cx="320040" cy="457200"/>
                </a:xfrm>
                <a:custGeom>
                  <a:avLst/>
                  <a:gdLst/>
                  <a:ahLst/>
                  <a:cxnLst>
                    <a:cxn ang="0">
                      <a:pos x="28" y="35"/>
                    </a:cxn>
                    <a:cxn ang="0">
                      <a:pos x="25" y="33"/>
                    </a:cxn>
                    <a:cxn ang="0">
                      <a:pos x="29" y="31"/>
                    </a:cxn>
                    <a:cxn ang="0">
                      <a:pos x="29" y="34"/>
                    </a:cxn>
                    <a:cxn ang="0">
                      <a:pos x="4" y="9"/>
                    </a:cxn>
                    <a:cxn ang="0">
                      <a:pos x="4" y="8"/>
                    </a:cxn>
                    <a:cxn ang="0">
                      <a:pos x="7" y="2"/>
                    </a:cxn>
                    <a:cxn ang="0">
                      <a:pos x="28" y="3"/>
                    </a:cxn>
                    <a:cxn ang="0">
                      <a:pos x="30" y="9"/>
                    </a:cxn>
                    <a:cxn ang="0">
                      <a:pos x="30" y="26"/>
                    </a:cxn>
                    <a:cxn ang="0">
                      <a:pos x="4" y="26"/>
                    </a:cxn>
                    <a:cxn ang="0">
                      <a:pos x="6" y="35"/>
                    </a:cxn>
                    <a:cxn ang="0">
                      <a:pos x="4" y="33"/>
                    </a:cxn>
                    <a:cxn ang="0">
                      <a:pos x="8" y="31"/>
                    </a:cxn>
                    <a:cxn ang="0">
                      <a:pos x="8" y="34"/>
                    </a:cxn>
                    <a:cxn ang="0">
                      <a:pos x="33" y="8"/>
                    </a:cxn>
                    <a:cxn ang="0">
                      <a:pos x="33" y="7"/>
                    </a:cxn>
                    <a:cxn ang="0">
                      <a:pos x="31" y="1"/>
                    </a:cxn>
                    <a:cxn ang="0">
                      <a:pos x="5" y="0"/>
                    </a:cxn>
                    <a:cxn ang="0">
                      <a:pos x="1" y="7"/>
                    </a:cxn>
                    <a:cxn ang="0">
                      <a:pos x="1" y="8"/>
                    </a:cxn>
                    <a:cxn ang="0">
                      <a:pos x="0" y="8"/>
                    </a:cxn>
                    <a:cxn ang="0">
                      <a:pos x="0" y="36"/>
                    </a:cxn>
                    <a:cxn ang="0">
                      <a:pos x="31" y="38"/>
                    </a:cxn>
                    <a:cxn ang="0">
                      <a:pos x="33" y="8"/>
                    </a:cxn>
                    <a:cxn ang="0">
                      <a:pos x="33" y="8"/>
                    </a:cxn>
                    <a:cxn ang="0">
                      <a:pos x="30" y="40"/>
                    </a:cxn>
                    <a:cxn ang="0">
                      <a:pos x="27" y="46"/>
                    </a:cxn>
                    <a:cxn ang="0">
                      <a:pos x="24" y="40"/>
                    </a:cxn>
                    <a:cxn ang="0">
                      <a:pos x="24" y="8"/>
                    </a:cxn>
                    <a:cxn ang="0">
                      <a:pos x="8" y="7"/>
                    </a:cxn>
                    <a:cxn ang="0">
                      <a:pos x="24" y="5"/>
                    </a:cxn>
                    <a:cxn ang="0">
                      <a:pos x="4" y="40"/>
                    </a:cxn>
                    <a:cxn ang="0">
                      <a:pos x="10" y="43"/>
                    </a:cxn>
                    <a:cxn ang="0">
                      <a:pos x="4" y="43"/>
                    </a:cxn>
                  </a:cxnLst>
                  <a:rect l="0" t="0" r="r" b="b"/>
                  <a:pathLst>
                    <a:path w="33" h="46">
                      <a:moveTo>
                        <a:pt x="29" y="34"/>
                      </a:moveTo>
                      <a:cubicBezTo>
                        <a:pt x="29" y="35"/>
                        <a:pt x="28" y="35"/>
                        <a:pt x="28" y="35"/>
                      </a:cubicBezTo>
                      <a:cubicBezTo>
                        <a:pt x="27" y="35"/>
                        <a:pt x="26" y="35"/>
                        <a:pt x="26" y="34"/>
                      </a:cubicBezTo>
                      <a:cubicBezTo>
                        <a:pt x="26" y="34"/>
                        <a:pt x="25" y="33"/>
                        <a:pt x="25" y="33"/>
                      </a:cubicBezTo>
                      <a:cubicBezTo>
                        <a:pt x="25" y="32"/>
                        <a:pt x="26" y="31"/>
                        <a:pt x="26" y="31"/>
                      </a:cubicBezTo>
                      <a:cubicBezTo>
                        <a:pt x="27" y="30"/>
                        <a:pt x="29" y="30"/>
                        <a:pt x="29" y="31"/>
                      </a:cubicBezTo>
                      <a:cubicBezTo>
                        <a:pt x="30" y="31"/>
                        <a:pt x="30" y="32"/>
                        <a:pt x="30" y="33"/>
                      </a:cubicBezTo>
                      <a:cubicBezTo>
                        <a:pt x="30" y="33"/>
                        <a:pt x="30" y="34"/>
                        <a:pt x="29" y="34"/>
                      </a:cubicBezTo>
                      <a:close/>
                      <a:moveTo>
                        <a:pt x="4" y="26"/>
                      </a:moveTo>
                      <a:cubicBezTo>
                        <a:pt x="4" y="9"/>
                        <a:pt x="4" y="9"/>
                        <a:pt x="4" y="9"/>
                      </a:cubicBezTo>
                      <a:cubicBezTo>
                        <a:pt x="4" y="9"/>
                        <a:pt x="4" y="9"/>
                        <a:pt x="4" y="9"/>
                      </a:cubicBezTo>
                      <a:cubicBezTo>
                        <a:pt x="4" y="9"/>
                        <a:pt x="4" y="9"/>
                        <a:pt x="4" y="8"/>
                      </a:cubicBezTo>
                      <a:cubicBezTo>
                        <a:pt x="6" y="3"/>
                        <a:pt x="6" y="3"/>
                        <a:pt x="6" y="3"/>
                      </a:cubicBezTo>
                      <a:cubicBezTo>
                        <a:pt x="6" y="3"/>
                        <a:pt x="7" y="2"/>
                        <a:pt x="7" y="2"/>
                      </a:cubicBezTo>
                      <a:cubicBezTo>
                        <a:pt x="27" y="2"/>
                        <a:pt x="27" y="2"/>
                        <a:pt x="27" y="2"/>
                      </a:cubicBezTo>
                      <a:cubicBezTo>
                        <a:pt x="27" y="2"/>
                        <a:pt x="28" y="3"/>
                        <a:pt x="28" y="3"/>
                      </a:cubicBezTo>
                      <a:cubicBezTo>
                        <a:pt x="30" y="8"/>
                        <a:pt x="30" y="8"/>
                        <a:pt x="30" y="8"/>
                      </a:cubicBezTo>
                      <a:cubicBezTo>
                        <a:pt x="30" y="9"/>
                        <a:pt x="30" y="9"/>
                        <a:pt x="30" y="9"/>
                      </a:cubicBezTo>
                      <a:cubicBezTo>
                        <a:pt x="30" y="9"/>
                        <a:pt x="30" y="9"/>
                        <a:pt x="30" y="9"/>
                      </a:cubicBezTo>
                      <a:cubicBezTo>
                        <a:pt x="30" y="26"/>
                        <a:pt x="30" y="26"/>
                        <a:pt x="30" y="26"/>
                      </a:cubicBezTo>
                      <a:cubicBezTo>
                        <a:pt x="30" y="26"/>
                        <a:pt x="24" y="29"/>
                        <a:pt x="17" y="29"/>
                      </a:cubicBezTo>
                      <a:cubicBezTo>
                        <a:pt x="10" y="29"/>
                        <a:pt x="4" y="26"/>
                        <a:pt x="4" y="26"/>
                      </a:cubicBezTo>
                      <a:close/>
                      <a:moveTo>
                        <a:pt x="8" y="34"/>
                      </a:moveTo>
                      <a:cubicBezTo>
                        <a:pt x="7" y="35"/>
                        <a:pt x="7" y="35"/>
                        <a:pt x="6" y="35"/>
                      </a:cubicBezTo>
                      <a:cubicBezTo>
                        <a:pt x="6" y="35"/>
                        <a:pt x="5" y="35"/>
                        <a:pt x="5" y="34"/>
                      </a:cubicBezTo>
                      <a:cubicBezTo>
                        <a:pt x="4" y="34"/>
                        <a:pt x="4" y="33"/>
                        <a:pt x="4" y="33"/>
                      </a:cubicBezTo>
                      <a:cubicBezTo>
                        <a:pt x="4" y="32"/>
                        <a:pt x="4" y="31"/>
                        <a:pt x="5" y="31"/>
                      </a:cubicBezTo>
                      <a:cubicBezTo>
                        <a:pt x="5" y="30"/>
                        <a:pt x="7" y="30"/>
                        <a:pt x="8" y="31"/>
                      </a:cubicBezTo>
                      <a:cubicBezTo>
                        <a:pt x="8" y="31"/>
                        <a:pt x="9" y="32"/>
                        <a:pt x="9" y="33"/>
                      </a:cubicBezTo>
                      <a:cubicBezTo>
                        <a:pt x="9" y="33"/>
                        <a:pt x="8" y="34"/>
                        <a:pt x="8" y="34"/>
                      </a:cubicBezTo>
                      <a:close/>
                      <a:moveTo>
                        <a:pt x="33" y="8"/>
                      </a:moveTo>
                      <a:cubicBezTo>
                        <a:pt x="33" y="8"/>
                        <a:pt x="33" y="8"/>
                        <a:pt x="33" y="8"/>
                      </a:cubicBezTo>
                      <a:cubicBezTo>
                        <a:pt x="33" y="8"/>
                        <a:pt x="33" y="8"/>
                        <a:pt x="33" y="7"/>
                      </a:cubicBezTo>
                      <a:cubicBezTo>
                        <a:pt x="33" y="7"/>
                        <a:pt x="33" y="7"/>
                        <a:pt x="33" y="7"/>
                      </a:cubicBezTo>
                      <a:cubicBezTo>
                        <a:pt x="33" y="7"/>
                        <a:pt x="33" y="7"/>
                        <a:pt x="33" y="7"/>
                      </a:cubicBezTo>
                      <a:cubicBezTo>
                        <a:pt x="31" y="1"/>
                        <a:pt x="31" y="1"/>
                        <a:pt x="31" y="1"/>
                      </a:cubicBezTo>
                      <a:cubicBezTo>
                        <a:pt x="30" y="0"/>
                        <a:pt x="30" y="0"/>
                        <a:pt x="29" y="0"/>
                      </a:cubicBezTo>
                      <a:cubicBezTo>
                        <a:pt x="5" y="0"/>
                        <a:pt x="5" y="0"/>
                        <a:pt x="5" y="0"/>
                      </a:cubicBezTo>
                      <a:cubicBezTo>
                        <a:pt x="4" y="0"/>
                        <a:pt x="4" y="0"/>
                        <a:pt x="3" y="1"/>
                      </a:cubicBezTo>
                      <a:cubicBezTo>
                        <a:pt x="1" y="7"/>
                        <a:pt x="1" y="7"/>
                        <a:pt x="1" y="7"/>
                      </a:cubicBezTo>
                      <a:cubicBezTo>
                        <a:pt x="1" y="7"/>
                        <a:pt x="1" y="7"/>
                        <a:pt x="1" y="7"/>
                      </a:cubicBezTo>
                      <a:cubicBezTo>
                        <a:pt x="1" y="8"/>
                        <a:pt x="1" y="8"/>
                        <a:pt x="1" y="8"/>
                      </a:cubicBezTo>
                      <a:cubicBezTo>
                        <a:pt x="1" y="8"/>
                        <a:pt x="1" y="8"/>
                        <a:pt x="1" y="8"/>
                      </a:cubicBezTo>
                      <a:cubicBezTo>
                        <a:pt x="0" y="8"/>
                        <a:pt x="0" y="8"/>
                        <a:pt x="0" y="8"/>
                      </a:cubicBezTo>
                      <a:cubicBezTo>
                        <a:pt x="0" y="8"/>
                        <a:pt x="0" y="8"/>
                        <a:pt x="0" y="8"/>
                      </a:cubicBezTo>
                      <a:cubicBezTo>
                        <a:pt x="0" y="36"/>
                        <a:pt x="0" y="36"/>
                        <a:pt x="0" y="36"/>
                      </a:cubicBezTo>
                      <a:cubicBezTo>
                        <a:pt x="0" y="38"/>
                        <a:pt x="1" y="38"/>
                        <a:pt x="3" y="38"/>
                      </a:cubicBezTo>
                      <a:cubicBezTo>
                        <a:pt x="31" y="38"/>
                        <a:pt x="31" y="38"/>
                        <a:pt x="31" y="38"/>
                      </a:cubicBezTo>
                      <a:cubicBezTo>
                        <a:pt x="33" y="38"/>
                        <a:pt x="33" y="38"/>
                        <a:pt x="33" y="36"/>
                      </a:cubicBezTo>
                      <a:cubicBezTo>
                        <a:pt x="33" y="8"/>
                        <a:pt x="33" y="8"/>
                        <a:pt x="33" y="8"/>
                      </a:cubicBezTo>
                      <a:cubicBezTo>
                        <a:pt x="33" y="8"/>
                        <a:pt x="33" y="8"/>
                        <a:pt x="33" y="8"/>
                      </a:cubicBezTo>
                      <a:cubicBezTo>
                        <a:pt x="33" y="8"/>
                        <a:pt x="33" y="8"/>
                        <a:pt x="33" y="8"/>
                      </a:cubicBezTo>
                      <a:close/>
                      <a:moveTo>
                        <a:pt x="24" y="40"/>
                      </a:moveTo>
                      <a:cubicBezTo>
                        <a:pt x="30" y="40"/>
                        <a:pt x="30" y="40"/>
                        <a:pt x="30" y="40"/>
                      </a:cubicBezTo>
                      <a:cubicBezTo>
                        <a:pt x="30" y="43"/>
                        <a:pt x="30" y="43"/>
                        <a:pt x="30" y="43"/>
                      </a:cubicBezTo>
                      <a:cubicBezTo>
                        <a:pt x="30" y="45"/>
                        <a:pt x="29" y="46"/>
                        <a:pt x="27" y="46"/>
                      </a:cubicBezTo>
                      <a:cubicBezTo>
                        <a:pt x="26" y="46"/>
                        <a:pt x="24" y="45"/>
                        <a:pt x="24" y="43"/>
                      </a:cubicBezTo>
                      <a:lnTo>
                        <a:pt x="24" y="40"/>
                      </a:lnTo>
                      <a:close/>
                      <a:moveTo>
                        <a:pt x="26" y="7"/>
                      </a:moveTo>
                      <a:cubicBezTo>
                        <a:pt x="26" y="8"/>
                        <a:pt x="25" y="8"/>
                        <a:pt x="24" y="8"/>
                      </a:cubicBezTo>
                      <a:cubicBezTo>
                        <a:pt x="10" y="8"/>
                        <a:pt x="10" y="8"/>
                        <a:pt x="10" y="8"/>
                      </a:cubicBezTo>
                      <a:cubicBezTo>
                        <a:pt x="9" y="8"/>
                        <a:pt x="8" y="8"/>
                        <a:pt x="8" y="7"/>
                      </a:cubicBezTo>
                      <a:cubicBezTo>
                        <a:pt x="8" y="6"/>
                        <a:pt x="9" y="5"/>
                        <a:pt x="10" y="5"/>
                      </a:cubicBezTo>
                      <a:cubicBezTo>
                        <a:pt x="24" y="5"/>
                        <a:pt x="24" y="5"/>
                        <a:pt x="24" y="5"/>
                      </a:cubicBezTo>
                      <a:cubicBezTo>
                        <a:pt x="25" y="5"/>
                        <a:pt x="26" y="6"/>
                        <a:pt x="26" y="7"/>
                      </a:cubicBezTo>
                      <a:close/>
                      <a:moveTo>
                        <a:pt x="4" y="40"/>
                      </a:moveTo>
                      <a:cubicBezTo>
                        <a:pt x="10" y="40"/>
                        <a:pt x="10" y="40"/>
                        <a:pt x="10" y="40"/>
                      </a:cubicBezTo>
                      <a:cubicBezTo>
                        <a:pt x="10" y="43"/>
                        <a:pt x="10" y="43"/>
                        <a:pt x="10" y="43"/>
                      </a:cubicBezTo>
                      <a:cubicBezTo>
                        <a:pt x="10" y="45"/>
                        <a:pt x="8" y="46"/>
                        <a:pt x="7" y="46"/>
                      </a:cubicBezTo>
                      <a:cubicBezTo>
                        <a:pt x="5" y="46"/>
                        <a:pt x="4" y="45"/>
                        <a:pt x="4" y="43"/>
                      </a:cubicBezTo>
                      <a:lnTo>
                        <a:pt x="4" y="40"/>
                      </a:lnTo>
                      <a:close/>
                    </a:path>
                  </a:pathLst>
                </a:custGeom>
                <a:solidFill>
                  <a:srgbClr val="FF0000"/>
                </a:solidFill>
                <a:ln w="9525">
                  <a:noFill/>
                  <a:round/>
                  <a:headEnd/>
                  <a:tailEnd/>
                </a:ln>
              </p:spPr>
              <p:txBody>
                <a:bodyPr vert="horz" wrap="square" lIns="100584" tIns="50292" rIns="100584" bIns="5029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prstClr val="black"/>
                    </a:solidFill>
                    <a:effectLst/>
                    <a:uLnTx/>
                    <a:uFillTx/>
                    <a:latin typeface="Calibri"/>
                    <a:ea typeface="+mn-ea"/>
                    <a:cs typeface="+mn-cs"/>
                  </a:endParaRPr>
                </a:p>
              </p:txBody>
            </p:sp>
            <p:sp>
              <p:nvSpPr>
                <p:cNvPr id="127" name="Freeform 126"/>
                <p:cNvSpPr>
                  <a:spLocks noEditPoints="1"/>
                </p:cNvSpPr>
                <p:nvPr/>
              </p:nvSpPr>
              <p:spPr bwMode="auto">
                <a:xfrm>
                  <a:off x="1922392" y="7862620"/>
                  <a:ext cx="320040" cy="457200"/>
                </a:xfrm>
                <a:custGeom>
                  <a:avLst/>
                  <a:gdLst/>
                  <a:ahLst/>
                  <a:cxnLst>
                    <a:cxn ang="0">
                      <a:pos x="28" y="35"/>
                    </a:cxn>
                    <a:cxn ang="0">
                      <a:pos x="25" y="33"/>
                    </a:cxn>
                    <a:cxn ang="0">
                      <a:pos x="29" y="31"/>
                    </a:cxn>
                    <a:cxn ang="0">
                      <a:pos x="29" y="34"/>
                    </a:cxn>
                    <a:cxn ang="0">
                      <a:pos x="4" y="9"/>
                    </a:cxn>
                    <a:cxn ang="0">
                      <a:pos x="4" y="8"/>
                    </a:cxn>
                    <a:cxn ang="0">
                      <a:pos x="7" y="2"/>
                    </a:cxn>
                    <a:cxn ang="0">
                      <a:pos x="28" y="3"/>
                    </a:cxn>
                    <a:cxn ang="0">
                      <a:pos x="30" y="9"/>
                    </a:cxn>
                    <a:cxn ang="0">
                      <a:pos x="30" y="26"/>
                    </a:cxn>
                    <a:cxn ang="0">
                      <a:pos x="4" y="26"/>
                    </a:cxn>
                    <a:cxn ang="0">
                      <a:pos x="6" y="35"/>
                    </a:cxn>
                    <a:cxn ang="0">
                      <a:pos x="4" y="33"/>
                    </a:cxn>
                    <a:cxn ang="0">
                      <a:pos x="8" y="31"/>
                    </a:cxn>
                    <a:cxn ang="0">
                      <a:pos x="8" y="34"/>
                    </a:cxn>
                    <a:cxn ang="0">
                      <a:pos x="33" y="8"/>
                    </a:cxn>
                    <a:cxn ang="0">
                      <a:pos x="33" y="7"/>
                    </a:cxn>
                    <a:cxn ang="0">
                      <a:pos x="31" y="1"/>
                    </a:cxn>
                    <a:cxn ang="0">
                      <a:pos x="5" y="0"/>
                    </a:cxn>
                    <a:cxn ang="0">
                      <a:pos x="1" y="7"/>
                    </a:cxn>
                    <a:cxn ang="0">
                      <a:pos x="1" y="8"/>
                    </a:cxn>
                    <a:cxn ang="0">
                      <a:pos x="0" y="8"/>
                    </a:cxn>
                    <a:cxn ang="0">
                      <a:pos x="0" y="36"/>
                    </a:cxn>
                    <a:cxn ang="0">
                      <a:pos x="31" y="38"/>
                    </a:cxn>
                    <a:cxn ang="0">
                      <a:pos x="33" y="8"/>
                    </a:cxn>
                    <a:cxn ang="0">
                      <a:pos x="33" y="8"/>
                    </a:cxn>
                    <a:cxn ang="0">
                      <a:pos x="30" y="40"/>
                    </a:cxn>
                    <a:cxn ang="0">
                      <a:pos x="27" y="46"/>
                    </a:cxn>
                    <a:cxn ang="0">
                      <a:pos x="24" y="40"/>
                    </a:cxn>
                    <a:cxn ang="0">
                      <a:pos x="24" y="8"/>
                    </a:cxn>
                    <a:cxn ang="0">
                      <a:pos x="8" y="7"/>
                    </a:cxn>
                    <a:cxn ang="0">
                      <a:pos x="24" y="5"/>
                    </a:cxn>
                    <a:cxn ang="0">
                      <a:pos x="4" y="40"/>
                    </a:cxn>
                    <a:cxn ang="0">
                      <a:pos x="10" y="43"/>
                    </a:cxn>
                    <a:cxn ang="0">
                      <a:pos x="4" y="43"/>
                    </a:cxn>
                  </a:cxnLst>
                  <a:rect l="0" t="0" r="r" b="b"/>
                  <a:pathLst>
                    <a:path w="33" h="46">
                      <a:moveTo>
                        <a:pt x="29" y="34"/>
                      </a:moveTo>
                      <a:cubicBezTo>
                        <a:pt x="29" y="35"/>
                        <a:pt x="28" y="35"/>
                        <a:pt x="28" y="35"/>
                      </a:cubicBezTo>
                      <a:cubicBezTo>
                        <a:pt x="27" y="35"/>
                        <a:pt x="26" y="35"/>
                        <a:pt x="26" y="34"/>
                      </a:cubicBezTo>
                      <a:cubicBezTo>
                        <a:pt x="26" y="34"/>
                        <a:pt x="25" y="33"/>
                        <a:pt x="25" y="33"/>
                      </a:cubicBezTo>
                      <a:cubicBezTo>
                        <a:pt x="25" y="32"/>
                        <a:pt x="26" y="31"/>
                        <a:pt x="26" y="31"/>
                      </a:cubicBezTo>
                      <a:cubicBezTo>
                        <a:pt x="27" y="30"/>
                        <a:pt x="29" y="30"/>
                        <a:pt x="29" y="31"/>
                      </a:cubicBezTo>
                      <a:cubicBezTo>
                        <a:pt x="30" y="31"/>
                        <a:pt x="30" y="32"/>
                        <a:pt x="30" y="33"/>
                      </a:cubicBezTo>
                      <a:cubicBezTo>
                        <a:pt x="30" y="33"/>
                        <a:pt x="30" y="34"/>
                        <a:pt x="29" y="34"/>
                      </a:cubicBezTo>
                      <a:close/>
                      <a:moveTo>
                        <a:pt x="4" y="26"/>
                      </a:moveTo>
                      <a:cubicBezTo>
                        <a:pt x="4" y="9"/>
                        <a:pt x="4" y="9"/>
                        <a:pt x="4" y="9"/>
                      </a:cubicBezTo>
                      <a:cubicBezTo>
                        <a:pt x="4" y="9"/>
                        <a:pt x="4" y="9"/>
                        <a:pt x="4" y="9"/>
                      </a:cubicBezTo>
                      <a:cubicBezTo>
                        <a:pt x="4" y="9"/>
                        <a:pt x="4" y="9"/>
                        <a:pt x="4" y="8"/>
                      </a:cubicBezTo>
                      <a:cubicBezTo>
                        <a:pt x="6" y="3"/>
                        <a:pt x="6" y="3"/>
                        <a:pt x="6" y="3"/>
                      </a:cubicBezTo>
                      <a:cubicBezTo>
                        <a:pt x="6" y="3"/>
                        <a:pt x="7" y="2"/>
                        <a:pt x="7" y="2"/>
                      </a:cubicBezTo>
                      <a:cubicBezTo>
                        <a:pt x="27" y="2"/>
                        <a:pt x="27" y="2"/>
                        <a:pt x="27" y="2"/>
                      </a:cubicBezTo>
                      <a:cubicBezTo>
                        <a:pt x="27" y="2"/>
                        <a:pt x="28" y="3"/>
                        <a:pt x="28" y="3"/>
                      </a:cubicBezTo>
                      <a:cubicBezTo>
                        <a:pt x="30" y="8"/>
                        <a:pt x="30" y="8"/>
                        <a:pt x="30" y="8"/>
                      </a:cubicBezTo>
                      <a:cubicBezTo>
                        <a:pt x="30" y="9"/>
                        <a:pt x="30" y="9"/>
                        <a:pt x="30" y="9"/>
                      </a:cubicBezTo>
                      <a:cubicBezTo>
                        <a:pt x="30" y="9"/>
                        <a:pt x="30" y="9"/>
                        <a:pt x="30" y="9"/>
                      </a:cubicBezTo>
                      <a:cubicBezTo>
                        <a:pt x="30" y="26"/>
                        <a:pt x="30" y="26"/>
                        <a:pt x="30" y="26"/>
                      </a:cubicBezTo>
                      <a:cubicBezTo>
                        <a:pt x="30" y="26"/>
                        <a:pt x="24" y="29"/>
                        <a:pt x="17" y="29"/>
                      </a:cubicBezTo>
                      <a:cubicBezTo>
                        <a:pt x="10" y="29"/>
                        <a:pt x="4" y="26"/>
                        <a:pt x="4" y="26"/>
                      </a:cubicBezTo>
                      <a:close/>
                      <a:moveTo>
                        <a:pt x="8" y="34"/>
                      </a:moveTo>
                      <a:cubicBezTo>
                        <a:pt x="7" y="35"/>
                        <a:pt x="7" y="35"/>
                        <a:pt x="6" y="35"/>
                      </a:cubicBezTo>
                      <a:cubicBezTo>
                        <a:pt x="6" y="35"/>
                        <a:pt x="5" y="35"/>
                        <a:pt x="5" y="34"/>
                      </a:cubicBezTo>
                      <a:cubicBezTo>
                        <a:pt x="4" y="34"/>
                        <a:pt x="4" y="33"/>
                        <a:pt x="4" y="33"/>
                      </a:cubicBezTo>
                      <a:cubicBezTo>
                        <a:pt x="4" y="32"/>
                        <a:pt x="4" y="31"/>
                        <a:pt x="5" y="31"/>
                      </a:cubicBezTo>
                      <a:cubicBezTo>
                        <a:pt x="5" y="30"/>
                        <a:pt x="7" y="30"/>
                        <a:pt x="8" y="31"/>
                      </a:cubicBezTo>
                      <a:cubicBezTo>
                        <a:pt x="8" y="31"/>
                        <a:pt x="9" y="32"/>
                        <a:pt x="9" y="33"/>
                      </a:cubicBezTo>
                      <a:cubicBezTo>
                        <a:pt x="9" y="33"/>
                        <a:pt x="8" y="34"/>
                        <a:pt x="8" y="34"/>
                      </a:cubicBezTo>
                      <a:close/>
                      <a:moveTo>
                        <a:pt x="33" y="8"/>
                      </a:moveTo>
                      <a:cubicBezTo>
                        <a:pt x="33" y="8"/>
                        <a:pt x="33" y="8"/>
                        <a:pt x="33" y="8"/>
                      </a:cubicBezTo>
                      <a:cubicBezTo>
                        <a:pt x="33" y="8"/>
                        <a:pt x="33" y="8"/>
                        <a:pt x="33" y="7"/>
                      </a:cubicBezTo>
                      <a:cubicBezTo>
                        <a:pt x="33" y="7"/>
                        <a:pt x="33" y="7"/>
                        <a:pt x="33" y="7"/>
                      </a:cubicBezTo>
                      <a:cubicBezTo>
                        <a:pt x="33" y="7"/>
                        <a:pt x="33" y="7"/>
                        <a:pt x="33" y="7"/>
                      </a:cubicBezTo>
                      <a:cubicBezTo>
                        <a:pt x="31" y="1"/>
                        <a:pt x="31" y="1"/>
                        <a:pt x="31" y="1"/>
                      </a:cubicBezTo>
                      <a:cubicBezTo>
                        <a:pt x="30" y="0"/>
                        <a:pt x="30" y="0"/>
                        <a:pt x="29" y="0"/>
                      </a:cubicBezTo>
                      <a:cubicBezTo>
                        <a:pt x="5" y="0"/>
                        <a:pt x="5" y="0"/>
                        <a:pt x="5" y="0"/>
                      </a:cubicBezTo>
                      <a:cubicBezTo>
                        <a:pt x="4" y="0"/>
                        <a:pt x="4" y="0"/>
                        <a:pt x="3" y="1"/>
                      </a:cubicBezTo>
                      <a:cubicBezTo>
                        <a:pt x="1" y="7"/>
                        <a:pt x="1" y="7"/>
                        <a:pt x="1" y="7"/>
                      </a:cubicBezTo>
                      <a:cubicBezTo>
                        <a:pt x="1" y="7"/>
                        <a:pt x="1" y="7"/>
                        <a:pt x="1" y="7"/>
                      </a:cubicBezTo>
                      <a:cubicBezTo>
                        <a:pt x="1" y="8"/>
                        <a:pt x="1" y="8"/>
                        <a:pt x="1" y="8"/>
                      </a:cubicBezTo>
                      <a:cubicBezTo>
                        <a:pt x="1" y="8"/>
                        <a:pt x="1" y="8"/>
                        <a:pt x="1" y="8"/>
                      </a:cubicBezTo>
                      <a:cubicBezTo>
                        <a:pt x="0" y="8"/>
                        <a:pt x="0" y="8"/>
                        <a:pt x="0" y="8"/>
                      </a:cubicBezTo>
                      <a:cubicBezTo>
                        <a:pt x="0" y="8"/>
                        <a:pt x="0" y="8"/>
                        <a:pt x="0" y="8"/>
                      </a:cubicBezTo>
                      <a:cubicBezTo>
                        <a:pt x="0" y="36"/>
                        <a:pt x="0" y="36"/>
                        <a:pt x="0" y="36"/>
                      </a:cubicBezTo>
                      <a:cubicBezTo>
                        <a:pt x="0" y="38"/>
                        <a:pt x="1" y="38"/>
                        <a:pt x="3" y="38"/>
                      </a:cubicBezTo>
                      <a:cubicBezTo>
                        <a:pt x="31" y="38"/>
                        <a:pt x="31" y="38"/>
                        <a:pt x="31" y="38"/>
                      </a:cubicBezTo>
                      <a:cubicBezTo>
                        <a:pt x="33" y="38"/>
                        <a:pt x="33" y="38"/>
                        <a:pt x="33" y="36"/>
                      </a:cubicBezTo>
                      <a:cubicBezTo>
                        <a:pt x="33" y="8"/>
                        <a:pt x="33" y="8"/>
                        <a:pt x="33" y="8"/>
                      </a:cubicBezTo>
                      <a:cubicBezTo>
                        <a:pt x="33" y="8"/>
                        <a:pt x="33" y="8"/>
                        <a:pt x="33" y="8"/>
                      </a:cubicBezTo>
                      <a:cubicBezTo>
                        <a:pt x="33" y="8"/>
                        <a:pt x="33" y="8"/>
                        <a:pt x="33" y="8"/>
                      </a:cubicBezTo>
                      <a:close/>
                      <a:moveTo>
                        <a:pt x="24" y="40"/>
                      </a:moveTo>
                      <a:cubicBezTo>
                        <a:pt x="30" y="40"/>
                        <a:pt x="30" y="40"/>
                        <a:pt x="30" y="40"/>
                      </a:cubicBezTo>
                      <a:cubicBezTo>
                        <a:pt x="30" y="43"/>
                        <a:pt x="30" y="43"/>
                        <a:pt x="30" y="43"/>
                      </a:cubicBezTo>
                      <a:cubicBezTo>
                        <a:pt x="30" y="45"/>
                        <a:pt x="29" y="46"/>
                        <a:pt x="27" y="46"/>
                      </a:cubicBezTo>
                      <a:cubicBezTo>
                        <a:pt x="26" y="46"/>
                        <a:pt x="24" y="45"/>
                        <a:pt x="24" y="43"/>
                      </a:cubicBezTo>
                      <a:lnTo>
                        <a:pt x="24" y="40"/>
                      </a:lnTo>
                      <a:close/>
                      <a:moveTo>
                        <a:pt x="26" y="7"/>
                      </a:moveTo>
                      <a:cubicBezTo>
                        <a:pt x="26" y="8"/>
                        <a:pt x="25" y="8"/>
                        <a:pt x="24" y="8"/>
                      </a:cubicBezTo>
                      <a:cubicBezTo>
                        <a:pt x="10" y="8"/>
                        <a:pt x="10" y="8"/>
                        <a:pt x="10" y="8"/>
                      </a:cubicBezTo>
                      <a:cubicBezTo>
                        <a:pt x="9" y="8"/>
                        <a:pt x="8" y="8"/>
                        <a:pt x="8" y="7"/>
                      </a:cubicBezTo>
                      <a:cubicBezTo>
                        <a:pt x="8" y="6"/>
                        <a:pt x="9" y="5"/>
                        <a:pt x="10" y="5"/>
                      </a:cubicBezTo>
                      <a:cubicBezTo>
                        <a:pt x="24" y="5"/>
                        <a:pt x="24" y="5"/>
                        <a:pt x="24" y="5"/>
                      </a:cubicBezTo>
                      <a:cubicBezTo>
                        <a:pt x="25" y="5"/>
                        <a:pt x="26" y="6"/>
                        <a:pt x="26" y="7"/>
                      </a:cubicBezTo>
                      <a:close/>
                      <a:moveTo>
                        <a:pt x="4" y="40"/>
                      </a:moveTo>
                      <a:cubicBezTo>
                        <a:pt x="10" y="40"/>
                        <a:pt x="10" y="40"/>
                        <a:pt x="10" y="40"/>
                      </a:cubicBezTo>
                      <a:cubicBezTo>
                        <a:pt x="10" y="43"/>
                        <a:pt x="10" y="43"/>
                        <a:pt x="10" y="43"/>
                      </a:cubicBezTo>
                      <a:cubicBezTo>
                        <a:pt x="10" y="45"/>
                        <a:pt x="8" y="46"/>
                        <a:pt x="7" y="46"/>
                      </a:cubicBezTo>
                      <a:cubicBezTo>
                        <a:pt x="5" y="46"/>
                        <a:pt x="4" y="45"/>
                        <a:pt x="4" y="43"/>
                      </a:cubicBezTo>
                      <a:lnTo>
                        <a:pt x="4" y="40"/>
                      </a:lnTo>
                      <a:close/>
                    </a:path>
                  </a:pathLst>
                </a:custGeom>
                <a:solidFill>
                  <a:srgbClr val="FF0000"/>
                </a:solidFill>
                <a:ln w="9525">
                  <a:noFill/>
                  <a:round/>
                  <a:headEnd/>
                  <a:tailEnd/>
                </a:ln>
              </p:spPr>
              <p:txBody>
                <a:bodyPr vert="horz" wrap="square" lIns="100584" tIns="50292" rIns="100584" bIns="5029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prstClr val="black"/>
                    </a:solidFill>
                    <a:effectLst/>
                    <a:uLnTx/>
                    <a:uFillTx/>
                    <a:latin typeface="Calibri"/>
                    <a:ea typeface="+mn-ea"/>
                    <a:cs typeface="+mn-cs"/>
                  </a:endParaRPr>
                </a:p>
              </p:txBody>
            </p:sp>
            <p:sp>
              <p:nvSpPr>
                <p:cNvPr id="128" name="Freeform 127"/>
                <p:cNvSpPr>
                  <a:spLocks noEditPoints="1"/>
                </p:cNvSpPr>
                <p:nvPr/>
              </p:nvSpPr>
              <p:spPr bwMode="auto">
                <a:xfrm>
                  <a:off x="2053601" y="7287921"/>
                  <a:ext cx="320040" cy="457200"/>
                </a:xfrm>
                <a:custGeom>
                  <a:avLst/>
                  <a:gdLst/>
                  <a:ahLst/>
                  <a:cxnLst>
                    <a:cxn ang="0">
                      <a:pos x="28" y="35"/>
                    </a:cxn>
                    <a:cxn ang="0">
                      <a:pos x="25" y="33"/>
                    </a:cxn>
                    <a:cxn ang="0">
                      <a:pos x="29" y="31"/>
                    </a:cxn>
                    <a:cxn ang="0">
                      <a:pos x="29" y="34"/>
                    </a:cxn>
                    <a:cxn ang="0">
                      <a:pos x="4" y="9"/>
                    </a:cxn>
                    <a:cxn ang="0">
                      <a:pos x="4" y="8"/>
                    </a:cxn>
                    <a:cxn ang="0">
                      <a:pos x="7" y="2"/>
                    </a:cxn>
                    <a:cxn ang="0">
                      <a:pos x="28" y="3"/>
                    </a:cxn>
                    <a:cxn ang="0">
                      <a:pos x="30" y="9"/>
                    </a:cxn>
                    <a:cxn ang="0">
                      <a:pos x="30" y="26"/>
                    </a:cxn>
                    <a:cxn ang="0">
                      <a:pos x="4" y="26"/>
                    </a:cxn>
                    <a:cxn ang="0">
                      <a:pos x="6" y="35"/>
                    </a:cxn>
                    <a:cxn ang="0">
                      <a:pos x="4" y="33"/>
                    </a:cxn>
                    <a:cxn ang="0">
                      <a:pos x="8" y="31"/>
                    </a:cxn>
                    <a:cxn ang="0">
                      <a:pos x="8" y="34"/>
                    </a:cxn>
                    <a:cxn ang="0">
                      <a:pos x="33" y="8"/>
                    </a:cxn>
                    <a:cxn ang="0">
                      <a:pos x="33" y="7"/>
                    </a:cxn>
                    <a:cxn ang="0">
                      <a:pos x="31" y="1"/>
                    </a:cxn>
                    <a:cxn ang="0">
                      <a:pos x="5" y="0"/>
                    </a:cxn>
                    <a:cxn ang="0">
                      <a:pos x="1" y="7"/>
                    </a:cxn>
                    <a:cxn ang="0">
                      <a:pos x="1" y="8"/>
                    </a:cxn>
                    <a:cxn ang="0">
                      <a:pos x="0" y="8"/>
                    </a:cxn>
                    <a:cxn ang="0">
                      <a:pos x="0" y="36"/>
                    </a:cxn>
                    <a:cxn ang="0">
                      <a:pos x="31" y="38"/>
                    </a:cxn>
                    <a:cxn ang="0">
                      <a:pos x="33" y="8"/>
                    </a:cxn>
                    <a:cxn ang="0">
                      <a:pos x="33" y="8"/>
                    </a:cxn>
                    <a:cxn ang="0">
                      <a:pos x="30" y="40"/>
                    </a:cxn>
                    <a:cxn ang="0">
                      <a:pos x="27" y="46"/>
                    </a:cxn>
                    <a:cxn ang="0">
                      <a:pos x="24" y="40"/>
                    </a:cxn>
                    <a:cxn ang="0">
                      <a:pos x="24" y="8"/>
                    </a:cxn>
                    <a:cxn ang="0">
                      <a:pos x="8" y="7"/>
                    </a:cxn>
                    <a:cxn ang="0">
                      <a:pos x="24" y="5"/>
                    </a:cxn>
                    <a:cxn ang="0">
                      <a:pos x="4" y="40"/>
                    </a:cxn>
                    <a:cxn ang="0">
                      <a:pos x="10" y="43"/>
                    </a:cxn>
                    <a:cxn ang="0">
                      <a:pos x="4" y="43"/>
                    </a:cxn>
                  </a:cxnLst>
                  <a:rect l="0" t="0" r="r" b="b"/>
                  <a:pathLst>
                    <a:path w="33" h="46">
                      <a:moveTo>
                        <a:pt x="29" y="34"/>
                      </a:moveTo>
                      <a:cubicBezTo>
                        <a:pt x="29" y="35"/>
                        <a:pt x="28" y="35"/>
                        <a:pt x="28" y="35"/>
                      </a:cubicBezTo>
                      <a:cubicBezTo>
                        <a:pt x="27" y="35"/>
                        <a:pt x="26" y="35"/>
                        <a:pt x="26" y="34"/>
                      </a:cubicBezTo>
                      <a:cubicBezTo>
                        <a:pt x="26" y="34"/>
                        <a:pt x="25" y="33"/>
                        <a:pt x="25" y="33"/>
                      </a:cubicBezTo>
                      <a:cubicBezTo>
                        <a:pt x="25" y="32"/>
                        <a:pt x="26" y="31"/>
                        <a:pt x="26" y="31"/>
                      </a:cubicBezTo>
                      <a:cubicBezTo>
                        <a:pt x="27" y="30"/>
                        <a:pt x="29" y="30"/>
                        <a:pt x="29" y="31"/>
                      </a:cubicBezTo>
                      <a:cubicBezTo>
                        <a:pt x="30" y="31"/>
                        <a:pt x="30" y="32"/>
                        <a:pt x="30" y="33"/>
                      </a:cubicBezTo>
                      <a:cubicBezTo>
                        <a:pt x="30" y="33"/>
                        <a:pt x="30" y="34"/>
                        <a:pt x="29" y="34"/>
                      </a:cubicBezTo>
                      <a:close/>
                      <a:moveTo>
                        <a:pt x="4" y="26"/>
                      </a:moveTo>
                      <a:cubicBezTo>
                        <a:pt x="4" y="9"/>
                        <a:pt x="4" y="9"/>
                        <a:pt x="4" y="9"/>
                      </a:cubicBezTo>
                      <a:cubicBezTo>
                        <a:pt x="4" y="9"/>
                        <a:pt x="4" y="9"/>
                        <a:pt x="4" y="9"/>
                      </a:cubicBezTo>
                      <a:cubicBezTo>
                        <a:pt x="4" y="9"/>
                        <a:pt x="4" y="9"/>
                        <a:pt x="4" y="8"/>
                      </a:cubicBezTo>
                      <a:cubicBezTo>
                        <a:pt x="6" y="3"/>
                        <a:pt x="6" y="3"/>
                        <a:pt x="6" y="3"/>
                      </a:cubicBezTo>
                      <a:cubicBezTo>
                        <a:pt x="6" y="3"/>
                        <a:pt x="7" y="2"/>
                        <a:pt x="7" y="2"/>
                      </a:cubicBezTo>
                      <a:cubicBezTo>
                        <a:pt x="27" y="2"/>
                        <a:pt x="27" y="2"/>
                        <a:pt x="27" y="2"/>
                      </a:cubicBezTo>
                      <a:cubicBezTo>
                        <a:pt x="27" y="2"/>
                        <a:pt x="28" y="3"/>
                        <a:pt x="28" y="3"/>
                      </a:cubicBezTo>
                      <a:cubicBezTo>
                        <a:pt x="30" y="8"/>
                        <a:pt x="30" y="8"/>
                        <a:pt x="30" y="8"/>
                      </a:cubicBezTo>
                      <a:cubicBezTo>
                        <a:pt x="30" y="9"/>
                        <a:pt x="30" y="9"/>
                        <a:pt x="30" y="9"/>
                      </a:cubicBezTo>
                      <a:cubicBezTo>
                        <a:pt x="30" y="9"/>
                        <a:pt x="30" y="9"/>
                        <a:pt x="30" y="9"/>
                      </a:cubicBezTo>
                      <a:cubicBezTo>
                        <a:pt x="30" y="26"/>
                        <a:pt x="30" y="26"/>
                        <a:pt x="30" y="26"/>
                      </a:cubicBezTo>
                      <a:cubicBezTo>
                        <a:pt x="30" y="26"/>
                        <a:pt x="24" y="29"/>
                        <a:pt x="17" y="29"/>
                      </a:cubicBezTo>
                      <a:cubicBezTo>
                        <a:pt x="10" y="29"/>
                        <a:pt x="4" y="26"/>
                        <a:pt x="4" y="26"/>
                      </a:cubicBezTo>
                      <a:close/>
                      <a:moveTo>
                        <a:pt x="8" y="34"/>
                      </a:moveTo>
                      <a:cubicBezTo>
                        <a:pt x="7" y="35"/>
                        <a:pt x="7" y="35"/>
                        <a:pt x="6" y="35"/>
                      </a:cubicBezTo>
                      <a:cubicBezTo>
                        <a:pt x="6" y="35"/>
                        <a:pt x="5" y="35"/>
                        <a:pt x="5" y="34"/>
                      </a:cubicBezTo>
                      <a:cubicBezTo>
                        <a:pt x="4" y="34"/>
                        <a:pt x="4" y="33"/>
                        <a:pt x="4" y="33"/>
                      </a:cubicBezTo>
                      <a:cubicBezTo>
                        <a:pt x="4" y="32"/>
                        <a:pt x="4" y="31"/>
                        <a:pt x="5" y="31"/>
                      </a:cubicBezTo>
                      <a:cubicBezTo>
                        <a:pt x="5" y="30"/>
                        <a:pt x="7" y="30"/>
                        <a:pt x="8" y="31"/>
                      </a:cubicBezTo>
                      <a:cubicBezTo>
                        <a:pt x="8" y="31"/>
                        <a:pt x="9" y="32"/>
                        <a:pt x="9" y="33"/>
                      </a:cubicBezTo>
                      <a:cubicBezTo>
                        <a:pt x="9" y="33"/>
                        <a:pt x="8" y="34"/>
                        <a:pt x="8" y="34"/>
                      </a:cubicBezTo>
                      <a:close/>
                      <a:moveTo>
                        <a:pt x="33" y="8"/>
                      </a:moveTo>
                      <a:cubicBezTo>
                        <a:pt x="33" y="8"/>
                        <a:pt x="33" y="8"/>
                        <a:pt x="33" y="8"/>
                      </a:cubicBezTo>
                      <a:cubicBezTo>
                        <a:pt x="33" y="8"/>
                        <a:pt x="33" y="8"/>
                        <a:pt x="33" y="7"/>
                      </a:cubicBezTo>
                      <a:cubicBezTo>
                        <a:pt x="33" y="7"/>
                        <a:pt x="33" y="7"/>
                        <a:pt x="33" y="7"/>
                      </a:cubicBezTo>
                      <a:cubicBezTo>
                        <a:pt x="33" y="7"/>
                        <a:pt x="33" y="7"/>
                        <a:pt x="33" y="7"/>
                      </a:cubicBezTo>
                      <a:cubicBezTo>
                        <a:pt x="31" y="1"/>
                        <a:pt x="31" y="1"/>
                        <a:pt x="31" y="1"/>
                      </a:cubicBezTo>
                      <a:cubicBezTo>
                        <a:pt x="30" y="0"/>
                        <a:pt x="30" y="0"/>
                        <a:pt x="29" y="0"/>
                      </a:cubicBezTo>
                      <a:cubicBezTo>
                        <a:pt x="5" y="0"/>
                        <a:pt x="5" y="0"/>
                        <a:pt x="5" y="0"/>
                      </a:cubicBezTo>
                      <a:cubicBezTo>
                        <a:pt x="4" y="0"/>
                        <a:pt x="4" y="0"/>
                        <a:pt x="3" y="1"/>
                      </a:cubicBezTo>
                      <a:cubicBezTo>
                        <a:pt x="1" y="7"/>
                        <a:pt x="1" y="7"/>
                        <a:pt x="1" y="7"/>
                      </a:cubicBezTo>
                      <a:cubicBezTo>
                        <a:pt x="1" y="7"/>
                        <a:pt x="1" y="7"/>
                        <a:pt x="1" y="7"/>
                      </a:cubicBezTo>
                      <a:cubicBezTo>
                        <a:pt x="1" y="8"/>
                        <a:pt x="1" y="8"/>
                        <a:pt x="1" y="8"/>
                      </a:cubicBezTo>
                      <a:cubicBezTo>
                        <a:pt x="1" y="8"/>
                        <a:pt x="1" y="8"/>
                        <a:pt x="1" y="8"/>
                      </a:cubicBezTo>
                      <a:cubicBezTo>
                        <a:pt x="0" y="8"/>
                        <a:pt x="0" y="8"/>
                        <a:pt x="0" y="8"/>
                      </a:cubicBezTo>
                      <a:cubicBezTo>
                        <a:pt x="0" y="8"/>
                        <a:pt x="0" y="8"/>
                        <a:pt x="0" y="8"/>
                      </a:cubicBezTo>
                      <a:cubicBezTo>
                        <a:pt x="0" y="36"/>
                        <a:pt x="0" y="36"/>
                        <a:pt x="0" y="36"/>
                      </a:cubicBezTo>
                      <a:cubicBezTo>
                        <a:pt x="0" y="38"/>
                        <a:pt x="1" y="38"/>
                        <a:pt x="3" y="38"/>
                      </a:cubicBezTo>
                      <a:cubicBezTo>
                        <a:pt x="31" y="38"/>
                        <a:pt x="31" y="38"/>
                        <a:pt x="31" y="38"/>
                      </a:cubicBezTo>
                      <a:cubicBezTo>
                        <a:pt x="33" y="38"/>
                        <a:pt x="33" y="38"/>
                        <a:pt x="33" y="36"/>
                      </a:cubicBezTo>
                      <a:cubicBezTo>
                        <a:pt x="33" y="8"/>
                        <a:pt x="33" y="8"/>
                        <a:pt x="33" y="8"/>
                      </a:cubicBezTo>
                      <a:cubicBezTo>
                        <a:pt x="33" y="8"/>
                        <a:pt x="33" y="8"/>
                        <a:pt x="33" y="8"/>
                      </a:cubicBezTo>
                      <a:cubicBezTo>
                        <a:pt x="33" y="8"/>
                        <a:pt x="33" y="8"/>
                        <a:pt x="33" y="8"/>
                      </a:cubicBezTo>
                      <a:close/>
                      <a:moveTo>
                        <a:pt x="24" y="40"/>
                      </a:moveTo>
                      <a:cubicBezTo>
                        <a:pt x="30" y="40"/>
                        <a:pt x="30" y="40"/>
                        <a:pt x="30" y="40"/>
                      </a:cubicBezTo>
                      <a:cubicBezTo>
                        <a:pt x="30" y="43"/>
                        <a:pt x="30" y="43"/>
                        <a:pt x="30" y="43"/>
                      </a:cubicBezTo>
                      <a:cubicBezTo>
                        <a:pt x="30" y="45"/>
                        <a:pt x="29" y="46"/>
                        <a:pt x="27" y="46"/>
                      </a:cubicBezTo>
                      <a:cubicBezTo>
                        <a:pt x="26" y="46"/>
                        <a:pt x="24" y="45"/>
                        <a:pt x="24" y="43"/>
                      </a:cubicBezTo>
                      <a:lnTo>
                        <a:pt x="24" y="40"/>
                      </a:lnTo>
                      <a:close/>
                      <a:moveTo>
                        <a:pt x="26" y="7"/>
                      </a:moveTo>
                      <a:cubicBezTo>
                        <a:pt x="26" y="8"/>
                        <a:pt x="25" y="8"/>
                        <a:pt x="24" y="8"/>
                      </a:cubicBezTo>
                      <a:cubicBezTo>
                        <a:pt x="10" y="8"/>
                        <a:pt x="10" y="8"/>
                        <a:pt x="10" y="8"/>
                      </a:cubicBezTo>
                      <a:cubicBezTo>
                        <a:pt x="9" y="8"/>
                        <a:pt x="8" y="8"/>
                        <a:pt x="8" y="7"/>
                      </a:cubicBezTo>
                      <a:cubicBezTo>
                        <a:pt x="8" y="6"/>
                        <a:pt x="9" y="5"/>
                        <a:pt x="10" y="5"/>
                      </a:cubicBezTo>
                      <a:cubicBezTo>
                        <a:pt x="24" y="5"/>
                        <a:pt x="24" y="5"/>
                        <a:pt x="24" y="5"/>
                      </a:cubicBezTo>
                      <a:cubicBezTo>
                        <a:pt x="25" y="5"/>
                        <a:pt x="26" y="6"/>
                        <a:pt x="26" y="7"/>
                      </a:cubicBezTo>
                      <a:close/>
                      <a:moveTo>
                        <a:pt x="4" y="40"/>
                      </a:moveTo>
                      <a:cubicBezTo>
                        <a:pt x="10" y="40"/>
                        <a:pt x="10" y="40"/>
                        <a:pt x="10" y="40"/>
                      </a:cubicBezTo>
                      <a:cubicBezTo>
                        <a:pt x="10" y="43"/>
                        <a:pt x="10" y="43"/>
                        <a:pt x="10" y="43"/>
                      </a:cubicBezTo>
                      <a:cubicBezTo>
                        <a:pt x="10" y="45"/>
                        <a:pt x="8" y="46"/>
                        <a:pt x="7" y="46"/>
                      </a:cubicBezTo>
                      <a:cubicBezTo>
                        <a:pt x="5" y="46"/>
                        <a:pt x="4" y="45"/>
                        <a:pt x="4" y="43"/>
                      </a:cubicBezTo>
                      <a:lnTo>
                        <a:pt x="4" y="40"/>
                      </a:lnTo>
                      <a:close/>
                    </a:path>
                  </a:pathLst>
                </a:custGeom>
                <a:solidFill>
                  <a:srgbClr val="FF0000"/>
                </a:solidFill>
                <a:ln w="9525">
                  <a:noFill/>
                  <a:round/>
                  <a:headEnd/>
                  <a:tailEnd/>
                </a:ln>
              </p:spPr>
              <p:txBody>
                <a:bodyPr vert="horz" wrap="square" lIns="100584" tIns="50292" rIns="100584" bIns="5029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prstClr val="black"/>
                    </a:solidFill>
                    <a:effectLst/>
                    <a:uLnTx/>
                    <a:uFillTx/>
                    <a:latin typeface="Calibri"/>
                    <a:ea typeface="+mn-ea"/>
                    <a:cs typeface="+mn-cs"/>
                  </a:endParaRPr>
                </a:p>
              </p:txBody>
            </p:sp>
            <p:sp>
              <p:nvSpPr>
                <p:cNvPr id="129" name="Freeform 128"/>
                <p:cNvSpPr>
                  <a:spLocks noEditPoints="1"/>
                </p:cNvSpPr>
                <p:nvPr/>
              </p:nvSpPr>
              <p:spPr bwMode="auto">
                <a:xfrm>
                  <a:off x="1349364" y="7516644"/>
                  <a:ext cx="320040" cy="457200"/>
                </a:xfrm>
                <a:custGeom>
                  <a:avLst/>
                  <a:gdLst/>
                  <a:ahLst/>
                  <a:cxnLst>
                    <a:cxn ang="0">
                      <a:pos x="28" y="35"/>
                    </a:cxn>
                    <a:cxn ang="0">
                      <a:pos x="25" y="33"/>
                    </a:cxn>
                    <a:cxn ang="0">
                      <a:pos x="29" y="31"/>
                    </a:cxn>
                    <a:cxn ang="0">
                      <a:pos x="29" y="34"/>
                    </a:cxn>
                    <a:cxn ang="0">
                      <a:pos x="4" y="9"/>
                    </a:cxn>
                    <a:cxn ang="0">
                      <a:pos x="4" y="8"/>
                    </a:cxn>
                    <a:cxn ang="0">
                      <a:pos x="7" y="2"/>
                    </a:cxn>
                    <a:cxn ang="0">
                      <a:pos x="28" y="3"/>
                    </a:cxn>
                    <a:cxn ang="0">
                      <a:pos x="30" y="9"/>
                    </a:cxn>
                    <a:cxn ang="0">
                      <a:pos x="30" y="26"/>
                    </a:cxn>
                    <a:cxn ang="0">
                      <a:pos x="4" y="26"/>
                    </a:cxn>
                    <a:cxn ang="0">
                      <a:pos x="6" y="35"/>
                    </a:cxn>
                    <a:cxn ang="0">
                      <a:pos x="4" y="33"/>
                    </a:cxn>
                    <a:cxn ang="0">
                      <a:pos x="8" y="31"/>
                    </a:cxn>
                    <a:cxn ang="0">
                      <a:pos x="8" y="34"/>
                    </a:cxn>
                    <a:cxn ang="0">
                      <a:pos x="33" y="8"/>
                    </a:cxn>
                    <a:cxn ang="0">
                      <a:pos x="33" y="7"/>
                    </a:cxn>
                    <a:cxn ang="0">
                      <a:pos x="31" y="1"/>
                    </a:cxn>
                    <a:cxn ang="0">
                      <a:pos x="5" y="0"/>
                    </a:cxn>
                    <a:cxn ang="0">
                      <a:pos x="1" y="7"/>
                    </a:cxn>
                    <a:cxn ang="0">
                      <a:pos x="1" y="8"/>
                    </a:cxn>
                    <a:cxn ang="0">
                      <a:pos x="0" y="8"/>
                    </a:cxn>
                    <a:cxn ang="0">
                      <a:pos x="0" y="36"/>
                    </a:cxn>
                    <a:cxn ang="0">
                      <a:pos x="31" y="38"/>
                    </a:cxn>
                    <a:cxn ang="0">
                      <a:pos x="33" y="8"/>
                    </a:cxn>
                    <a:cxn ang="0">
                      <a:pos x="33" y="8"/>
                    </a:cxn>
                    <a:cxn ang="0">
                      <a:pos x="30" y="40"/>
                    </a:cxn>
                    <a:cxn ang="0">
                      <a:pos x="27" y="46"/>
                    </a:cxn>
                    <a:cxn ang="0">
                      <a:pos x="24" y="40"/>
                    </a:cxn>
                    <a:cxn ang="0">
                      <a:pos x="24" y="8"/>
                    </a:cxn>
                    <a:cxn ang="0">
                      <a:pos x="8" y="7"/>
                    </a:cxn>
                    <a:cxn ang="0">
                      <a:pos x="24" y="5"/>
                    </a:cxn>
                    <a:cxn ang="0">
                      <a:pos x="4" y="40"/>
                    </a:cxn>
                    <a:cxn ang="0">
                      <a:pos x="10" y="43"/>
                    </a:cxn>
                    <a:cxn ang="0">
                      <a:pos x="4" y="43"/>
                    </a:cxn>
                  </a:cxnLst>
                  <a:rect l="0" t="0" r="r" b="b"/>
                  <a:pathLst>
                    <a:path w="33" h="46">
                      <a:moveTo>
                        <a:pt x="29" y="34"/>
                      </a:moveTo>
                      <a:cubicBezTo>
                        <a:pt x="29" y="35"/>
                        <a:pt x="28" y="35"/>
                        <a:pt x="28" y="35"/>
                      </a:cubicBezTo>
                      <a:cubicBezTo>
                        <a:pt x="27" y="35"/>
                        <a:pt x="26" y="35"/>
                        <a:pt x="26" y="34"/>
                      </a:cubicBezTo>
                      <a:cubicBezTo>
                        <a:pt x="26" y="34"/>
                        <a:pt x="25" y="33"/>
                        <a:pt x="25" y="33"/>
                      </a:cubicBezTo>
                      <a:cubicBezTo>
                        <a:pt x="25" y="32"/>
                        <a:pt x="26" y="31"/>
                        <a:pt x="26" y="31"/>
                      </a:cubicBezTo>
                      <a:cubicBezTo>
                        <a:pt x="27" y="30"/>
                        <a:pt x="29" y="30"/>
                        <a:pt x="29" y="31"/>
                      </a:cubicBezTo>
                      <a:cubicBezTo>
                        <a:pt x="30" y="31"/>
                        <a:pt x="30" y="32"/>
                        <a:pt x="30" y="33"/>
                      </a:cubicBezTo>
                      <a:cubicBezTo>
                        <a:pt x="30" y="33"/>
                        <a:pt x="30" y="34"/>
                        <a:pt x="29" y="34"/>
                      </a:cubicBezTo>
                      <a:close/>
                      <a:moveTo>
                        <a:pt x="4" y="26"/>
                      </a:moveTo>
                      <a:cubicBezTo>
                        <a:pt x="4" y="9"/>
                        <a:pt x="4" y="9"/>
                        <a:pt x="4" y="9"/>
                      </a:cubicBezTo>
                      <a:cubicBezTo>
                        <a:pt x="4" y="9"/>
                        <a:pt x="4" y="9"/>
                        <a:pt x="4" y="9"/>
                      </a:cubicBezTo>
                      <a:cubicBezTo>
                        <a:pt x="4" y="9"/>
                        <a:pt x="4" y="9"/>
                        <a:pt x="4" y="8"/>
                      </a:cubicBezTo>
                      <a:cubicBezTo>
                        <a:pt x="6" y="3"/>
                        <a:pt x="6" y="3"/>
                        <a:pt x="6" y="3"/>
                      </a:cubicBezTo>
                      <a:cubicBezTo>
                        <a:pt x="6" y="3"/>
                        <a:pt x="7" y="2"/>
                        <a:pt x="7" y="2"/>
                      </a:cubicBezTo>
                      <a:cubicBezTo>
                        <a:pt x="27" y="2"/>
                        <a:pt x="27" y="2"/>
                        <a:pt x="27" y="2"/>
                      </a:cubicBezTo>
                      <a:cubicBezTo>
                        <a:pt x="27" y="2"/>
                        <a:pt x="28" y="3"/>
                        <a:pt x="28" y="3"/>
                      </a:cubicBezTo>
                      <a:cubicBezTo>
                        <a:pt x="30" y="8"/>
                        <a:pt x="30" y="8"/>
                        <a:pt x="30" y="8"/>
                      </a:cubicBezTo>
                      <a:cubicBezTo>
                        <a:pt x="30" y="9"/>
                        <a:pt x="30" y="9"/>
                        <a:pt x="30" y="9"/>
                      </a:cubicBezTo>
                      <a:cubicBezTo>
                        <a:pt x="30" y="9"/>
                        <a:pt x="30" y="9"/>
                        <a:pt x="30" y="9"/>
                      </a:cubicBezTo>
                      <a:cubicBezTo>
                        <a:pt x="30" y="26"/>
                        <a:pt x="30" y="26"/>
                        <a:pt x="30" y="26"/>
                      </a:cubicBezTo>
                      <a:cubicBezTo>
                        <a:pt x="30" y="26"/>
                        <a:pt x="24" y="29"/>
                        <a:pt x="17" y="29"/>
                      </a:cubicBezTo>
                      <a:cubicBezTo>
                        <a:pt x="10" y="29"/>
                        <a:pt x="4" y="26"/>
                        <a:pt x="4" y="26"/>
                      </a:cubicBezTo>
                      <a:close/>
                      <a:moveTo>
                        <a:pt x="8" y="34"/>
                      </a:moveTo>
                      <a:cubicBezTo>
                        <a:pt x="7" y="35"/>
                        <a:pt x="7" y="35"/>
                        <a:pt x="6" y="35"/>
                      </a:cubicBezTo>
                      <a:cubicBezTo>
                        <a:pt x="6" y="35"/>
                        <a:pt x="5" y="35"/>
                        <a:pt x="5" y="34"/>
                      </a:cubicBezTo>
                      <a:cubicBezTo>
                        <a:pt x="4" y="34"/>
                        <a:pt x="4" y="33"/>
                        <a:pt x="4" y="33"/>
                      </a:cubicBezTo>
                      <a:cubicBezTo>
                        <a:pt x="4" y="32"/>
                        <a:pt x="4" y="31"/>
                        <a:pt x="5" y="31"/>
                      </a:cubicBezTo>
                      <a:cubicBezTo>
                        <a:pt x="5" y="30"/>
                        <a:pt x="7" y="30"/>
                        <a:pt x="8" y="31"/>
                      </a:cubicBezTo>
                      <a:cubicBezTo>
                        <a:pt x="8" y="31"/>
                        <a:pt x="9" y="32"/>
                        <a:pt x="9" y="33"/>
                      </a:cubicBezTo>
                      <a:cubicBezTo>
                        <a:pt x="9" y="33"/>
                        <a:pt x="8" y="34"/>
                        <a:pt x="8" y="34"/>
                      </a:cubicBezTo>
                      <a:close/>
                      <a:moveTo>
                        <a:pt x="33" y="8"/>
                      </a:moveTo>
                      <a:cubicBezTo>
                        <a:pt x="33" y="8"/>
                        <a:pt x="33" y="8"/>
                        <a:pt x="33" y="8"/>
                      </a:cubicBezTo>
                      <a:cubicBezTo>
                        <a:pt x="33" y="8"/>
                        <a:pt x="33" y="8"/>
                        <a:pt x="33" y="7"/>
                      </a:cubicBezTo>
                      <a:cubicBezTo>
                        <a:pt x="33" y="7"/>
                        <a:pt x="33" y="7"/>
                        <a:pt x="33" y="7"/>
                      </a:cubicBezTo>
                      <a:cubicBezTo>
                        <a:pt x="33" y="7"/>
                        <a:pt x="33" y="7"/>
                        <a:pt x="33" y="7"/>
                      </a:cubicBezTo>
                      <a:cubicBezTo>
                        <a:pt x="31" y="1"/>
                        <a:pt x="31" y="1"/>
                        <a:pt x="31" y="1"/>
                      </a:cubicBezTo>
                      <a:cubicBezTo>
                        <a:pt x="30" y="0"/>
                        <a:pt x="30" y="0"/>
                        <a:pt x="29" y="0"/>
                      </a:cubicBezTo>
                      <a:cubicBezTo>
                        <a:pt x="5" y="0"/>
                        <a:pt x="5" y="0"/>
                        <a:pt x="5" y="0"/>
                      </a:cubicBezTo>
                      <a:cubicBezTo>
                        <a:pt x="4" y="0"/>
                        <a:pt x="4" y="0"/>
                        <a:pt x="3" y="1"/>
                      </a:cubicBezTo>
                      <a:cubicBezTo>
                        <a:pt x="1" y="7"/>
                        <a:pt x="1" y="7"/>
                        <a:pt x="1" y="7"/>
                      </a:cubicBezTo>
                      <a:cubicBezTo>
                        <a:pt x="1" y="7"/>
                        <a:pt x="1" y="7"/>
                        <a:pt x="1" y="7"/>
                      </a:cubicBezTo>
                      <a:cubicBezTo>
                        <a:pt x="1" y="8"/>
                        <a:pt x="1" y="8"/>
                        <a:pt x="1" y="8"/>
                      </a:cubicBezTo>
                      <a:cubicBezTo>
                        <a:pt x="1" y="8"/>
                        <a:pt x="1" y="8"/>
                        <a:pt x="1" y="8"/>
                      </a:cubicBezTo>
                      <a:cubicBezTo>
                        <a:pt x="0" y="8"/>
                        <a:pt x="0" y="8"/>
                        <a:pt x="0" y="8"/>
                      </a:cubicBezTo>
                      <a:cubicBezTo>
                        <a:pt x="0" y="8"/>
                        <a:pt x="0" y="8"/>
                        <a:pt x="0" y="8"/>
                      </a:cubicBezTo>
                      <a:cubicBezTo>
                        <a:pt x="0" y="36"/>
                        <a:pt x="0" y="36"/>
                        <a:pt x="0" y="36"/>
                      </a:cubicBezTo>
                      <a:cubicBezTo>
                        <a:pt x="0" y="38"/>
                        <a:pt x="1" y="38"/>
                        <a:pt x="3" y="38"/>
                      </a:cubicBezTo>
                      <a:cubicBezTo>
                        <a:pt x="31" y="38"/>
                        <a:pt x="31" y="38"/>
                        <a:pt x="31" y="38"/>
                      </a:cubicBezTo>
                      <a:cubicBezTo>
                        <a:pt x="33" y="38"/>
                        <a:pt x="33" y="38"/>
                        <a:pt x="33" y="36"/>
                      </a:cubicBezTo>
                      <a:cubicBezTo>
                        <a:pt x="33" y="8"/>
                        <a:pt x="33" y="8"/>
                        <a:pt x="33" y="8"/>
                      </a:cubicBezTo>
                      <a:cubicBezTo>
                        <a:pt x="33" y="8"/>
                        <a:pt x="33" y="8"/>
                        <a:pt x="33" y="8"/>
                      </a:cubicBezTo>
                      <a:cubicBezTo>
                        <a:pt x="33" y="8"/>
                        <a:pt x="33" y="8"/>
                        <a:pt x="33" y="8"/>
                      </a:cubicBezTo>
                      <a:close/>
                      <a:moveTo>
                        <a:pt x="24" y="40"/>
                      </a:moveTo>
                      <a:cubicBezTo>
                        <a:pt x="30" y="40"/>
                        <a:pt x="30" y="40"/>
                        <a:pt x="30" y="40"/>
                      </a:cubicBezTo>
                      <a:cubicBezTo>
                        <a:pt x="30" y="43"/>
                        <a:pt x="30" y="43"/>
                        <a:pt x="30" y="43"/>
                      </a:cubicBezTo>
                      <a:cubicBezTo>
                        <a:pt x="30" y="45"/>
                        <a:pt x="29" y="46"/>
                        <a:pt x="27" y="46"/>
                      </a:cubicBezTo>
                      <a:cubicBezTo>
                        <a:pt x="26" y="46"/>
                        <a:pt x="24" y="45"/>
                        <a:pt x="24" y="43"/>
                      </a:cubicBezTo>
                      <a:lnTo>
                        <a:pt x="24" y="40"/>
                      </a:lnTo>
                      <a:close/>
                      <a:moveTo>
                        <a:pt x="26" y="7"/>
                      </a:moveTo>
                      <a:cubicBezTo>
                        <a:pt x="26" y="8"/>
                        <a:pt x="25" y="8"/>
                        <a:pt x="24" y="8"/>
                      </a:cubicBezTo>
                      <a:cubicBezTo>
                        <a:pt x="10" y="8"/>
                        <a:pt x="10" y="8"/>
                        <a:pt x="10" y="8"/>
                      </a:cubicBezTo>
                      <a:cubicBezTo>
                        <a:pt x="9" y="8"/>
                        <a:pt x="8" y="8"/>
                        <a:pt x="8" y="7"/>
                      </a:cubicBezTo>
                      <a:cubicBezTo>
                        <a:pt x="8" y="6"/>
                        <a:pt x="9" y="5"/>
                        <a:pt x="10" y="5"/>
                      </a:cubicBezTo>
                      <a:cubicBezTo>
                        <a:pt x="24" y="5"/>
                        <a:pt x="24" y="5"/>
                        <a:pt x="24" y="5"/>
                      </a:cubicBezTo>
                      <a:cubicBezTo>
                        <a:pt x="25" y="5"/>
                        <a:pt x="26" y="6"/>
                        <a:pt x="26" y="7"/>
                      </a:cubicBezTo>
                      <a:close/>
                      <a:moveTo>
                        <a:pt x="4" y="40"/>
                      </a:moveTo>
                      <a:cubicBezTo>
                        <a:pt x="10" y="40"/>
                        <a:pt x="10" y="40"/>
                        <a:pt x="10" y="40"/>
                      </a:cubicBezTo>
                      <a:cubicBezTo>
                        <a:pt x="10" y="43"/>
                        <a:pt x="10" y="43"/>
                        <a:pt x="10" y="43"/>
                      </a:cubicBezTo>
                      <a:cubicBezTo>
                        <a:pt x="10" y="45"/>
                        <a:pt x="8" y="46"/>
                        <a:pt x="7" y="46"/>
                      </a:cubicBezTo>
                      <a:cubicBezTo>
                        <a:pt x="5" y="46"/>
                        <a:pt x="4" y="45"/>
                        <a:pt x="4" y="43"/>
                      </a:cubicBezTo>
                      <a:lnTo>
                        <a:pt x="4" y="40"/>
                      </a:lnTo>
                      <a:close/>
                    </a:path>
                  </a:pathLst>
                </a:custGeom>
                <a:solidFill>
                  <a:srgbClr val="FF0000"/>
                </a:solidFill>
                <a:ln w="9525">
                  <a:noFill/>
                  <a:round/>
                  <a:headEnd/>
                  <a:tailEnd/>
                </a:ln>
              </p:spPr>
              <p:txBody>
                <a:bodyPr vert="horz" wrap="square" lIns="100584" tIns="50292" rIns="100584" bIns="5029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prstClr val="black"/>
                    </a:solidFill>
                    <a:effectLst/>
                    <a:uLnTx/>
                    <a:uFillTx/>
                    <a:latin typeface="Calibri"/>
                    <a:ea typeface="+mn-ea"/>
                    <a:cs typeface="+mn-cs"/>
                  </a:endParaRPr>
                </a:p>
              </p:txBody>
            </p:sp>
            <p:sp>
              <p:nvSpPr>
                <p:cNvPr id="130" name="Freeform 129"/>
                <p:cNvSpPr>
                  <a:spLocks noEditPoints="1"/>
                </p:cNvSpPr>
                <p:nvPr/>
              </p:nvSpPr>
              <p:spPr bwMode="auto">
                <a:xfrm>
                  <a:off x="747305" y="7837220"/>
                  <a:ext cx="320040" cy="457200"/>
                </a:xfrm>
                <a:custGeom>
                  <a:avLst/>
                  <a:gdLst/>
                  <a:ahLst/>
                  <a:cxnLst>
                    <a:cxn ang="0">
                      <a:pos x="28" y="35"/>
                    </a:cxn>
                    <a:cxn ang="0">
                      <a:pos x="25" y="33"/>
                    </a:cxn>
                    <a:cxn ang="0">
                      <a:pos x="29" y="31"/>
                    </a:cxn>
                    <a:cxn ang="0">
                      <a:pos x="29" y="34"/>
                    </a:cxn>
                    <a:cxn ang="0">
                      <a:pos x="4" y="9"/>
                    </a:cxn>
                    <a:cxn ang="0">
                      <a:pos x="4" y="8"/>
                    </a:cxn>
                    <a:cxn ang="0">
                      <a:pos x="7" y="2"/>
                    </a:cxn>
                    <a:cxn ang="0">
                      <a:pos x="28" y="3"/>
                    </a:cxn>
                    <a:cxn ang="0">
                      <a:pos x="30" y="9"/>
                    </a:cxn>
                    <a:cxn ang="0">
                      <a:pos x="30" y="26"/>
                    </a:cxn>
                    <a:cxn ang="0">
                      <a:pos x="4" y="26"/>
                    </a:cxn>
                    <a:cxn ang="0">
                      <a:pos x="6" y="35"/>
                    </a:cxn>
                    <a:cxn ang="0">
                      <a:pos x="4" y="33"/>
                    </a:cxn>
                    <a:cxn ang="0">
                      <a:pos x="8" y="31"/>
                    </a:cxn>
                    <a:cxn ang="0">
                      <a:pos x="8" y="34"/>
                    </a:cxn>
                    <a:cxn ang="0">
                      <a:pos x="33" y="8"/>
                    </a:cxn>
                    <a:cxn ang="0">
                      <a:pos x="33" y="7"/>
                    </a:cxn>
                    <a:cxn ang="0">
                      <a:pos x="31" y="1"/>
                    </a:cxn>
                    <a:cxn ang="0">
                      <a:pos x="5" y="0"/>
                    </a:cxn>
                    <a:cxn ang="0">
                      <a:pos x="1" y="7"/>
                    </a:cxn>
                    <a:cxn ang="0">
                      <a:pos x="1" y="8"/>
                    </a:cxn>
                    <a:cxn ang="0">
                      <a:pos x="0" y="8"/>
                    </a:cxn>
                    <a:cxn ang="0">
                      <a:pos x="0" y="36"/>
                    </a:cxn>
                    <a:cxn ang="0">
                      <a:pos x="31" y="38"/>
                    </a:cxn>
                    <a:cxn ang="0">
                      <a:pos x="33" y="8"/>
                    </a:cxn>
                    <a:cxn ang="0">
                      <a:pos x="33" y="8"/>
                    </a:cxn>
                    <a:cxn ang="0">
                      <a:pos x="30" y="40"/>
                    </a:cxn>
                    <a:cxn ang="0">
                      <a:pos x="27" y="46"/>
                    </a:cxn>
                    <a:cxn ang="0">
                      <a:pos x="24" y="40"/>
                    </a:cxn>
                    <a:cxn ang="0">
                      <a:pos x="24" y="8"/>
                    </a:cxn>
                    <a:cxn ang="0">
                      <a:pos x="8" y="7"/>
                    </a:cxn>
                    <a:cxn ang="0">
                      <a:pos x="24" y="5"/>
                    </a:cxn>
                    <a:cxn ang="0">
                      <a:pos x="4" y="40"/>
                    </a:cxn>
                    <a:cxn ang="0">
                      <a:pos x="10" y="43"/>
                    </a:cxn>
                    <a:cxn ang="0">
                      <a:pos x="4" y="43"/>
                    </a:cxn>
                  </a:cxnLst>
                  <a:rect l="0" t="0" r="r" b="b"/>
                  <a:pathLst>
                    <a:path w="33" h="46">
                      <a:moveTo>
                        <a:pt x="29" y="34"/>
                      </a:moveTo>
                      <a:cubicBezTo>
                        <a:pt x="29" y="35"/>
                        <a:pt x="28" y="35"/>
                        <a:pt x="28" y="35"/>
                      </a:cubicBezTo>
                      <a:cubicBezTo>
                        <a:pt x="27" y="35"/>
                        <a:pt x="26" y="35"/>
                        <a:pt x="26" y="34"/>
                      </a:cubicBezTo>
                      <a:cubicBezTo>
                        <a:pt x="26" y="34"/>
                        <a:pt x="25" y="33"/>
                        <a:pt x="25" y="33"/>
                      </a:cubicBezTo>
                      <a:cubicBezTo>
                        <a:pt x="25" y="32"/>
                        <a:pt x="26" y="31"/>
                        <a:pt x="26" y="31"/>
                      </a:cubicBezTo>
                      <a:cubicBezTo>
                        <a:pt x="27" y="30"/>
                        <a:pt x="29" y="30"/>
                        <a:pt x="29" y="31"/>
                      </a:cubicBezTo>
                      <a:cubicBezTo>
                        <a:pt x="30" y="31"/>
                        <a:pt x="30" y="32"/>
                        <a:pt x="30" y="33"/>
                      </a:cubicBezTo>
                      <a:cubicBezTo>
                        <a:pt x="30" y="33"/>
                        <a:pt x="30" y="34"/>
                        <a:pt x="29" y="34"/>
                      </a:cubicBezTo>
                      <a:close/>
                      <a:moveTo>
                        <a:pt x="4" y="26"/>
                      </a:moveTo>
                      <a:cubicBezTo>
                        <a:pt x="4" y="9"/>
                        <a:pt x="4" y="9"/>
                        <a:pt x="4" y="9"/>
                      </a:cubicBezTo>
                      <a:cubicBezTo>
                        <a:pt x="4" y="9"/>
                        <a:pt x="4" y="9"/>
                        <a:pt x="4" y="9"/>
                      </a:cubicBezTo>
                      <a:cubicBezTo>
                        <a:pt x="4" y="9"/>
                        <a:pt x="4" y="9"/>
                        <a:pt x="4" y="8"/>
                      </a:cubicBezTo>
                      <a:cubicBezTo>
                        <a:pt x="6" y="3"/>
                        <a:pt x="6" y="3"/>
                        <a:pt x="6" y="3"/>
                      </a:cubicBezTo>
                      <a:cubicBezTo>
                        <a:pt x="6" y="3"/>
                        <a:pt x="7" y="2"/>
                        <a:pt x="7" y="2"/>
                      </a:cubicBezTo>
                      <a:cubicBezTo>
                        <a:pt x="27" y="2"/>
                        <a:pt x="27" y="2"/>
                        <a:pt x="27" y="2"/>
                      </a:cubicBezTo>
                      <a:cubicBezTo>
                        <a:pt x="27" y="2"/>
                        <a:pt x="28" y="3"/>
                        <a:pt x="28" y="3"/>
                      </a:cubicBezTo>
                      <a:cubicBezTo>
                        <a:pt x="30" y="8"/>
                        <a:pt x="30" y="8"/>
                        <a:pt x="30" y="8"/>
                      </a:cubicBezTo>
                      <a:cubicBezTo>
                        <a:pt x="30" y="9"/>
                        <a:pt x="30" y="9"/>
                        <a:pt x="30" y="9"/>
                      </a:cubicBezTo>
                      <a:cubicBezTo>
                        <a:pt x="30" y="9"/>
                        <a:pt x="30" y="9"/>
                        <a:pt x="30" y="9"/>
                      </a:cubicBezTo>
                      <a:cubicBezTo>
                        <a:pt x="30" y="26"/>
                        <a:pt x="30" y="26"/>
                        <a:pt x="30" y="26"/>
                      </a:cubicBezTo>
                      <a:cubicBezTo>
                        <a:pt x="30" y="26"/>
                        <a:pt x="24" y="29"/>
                        <a:pt x="17" y="29"/>
                      </a:cubicBezTo>
                      <a:cubicBezTo>
                        <a:pt x="10" y="29"/>
                        <a:pt x="4" y="26"/>
                        <a:pt x="4" y="26"/>
                      </a:cubicBezTo>
                      <a:close/>
                      <a:moveTo>
                        <a:pt x="8" y="34"/>
                      </a:moveTo>
                      <a:cubicBezTo>
                        <a:pt x="7" y="35"/>
                        <a:pt x="7" y="35"/>
                        <a:pt x="6" y="35"/>
                      </a:cubicBezTo>
                      <a:cubicBezTo>
                        <a:pt x="6" y="35"/>
                        <a:pt x="5" y="35"/>
                        <a:pt x="5" y="34"/>
                      </a:cubicBezTo>
                      <a:cubicBezTo>
                        <a:pt x="4" y="34"/>
                        <a:pt x="4" y="33"/>
                        <a:pt x="4" y="33"/>
                      </a:cubicBezTo>
                      <a:cubicBezTo>
                        <a:pt x="4" y="32"/>
                        <a:pt x="4" y="31"/>
                        <a:pt x="5" y="31"/>
                      </a:cubicBezTo>
                      <a:cubicBezTo>
                        <a:pt x="5" y="30"/>
                        <a:pt x="7" y="30"/>
                        <a:pt x="8" y="31"/>
                      </a:cubicBezTo>
                      <a:cubicBezTo>
                        <a:pt x="8" y="31"/>
                        <a:pt x="9" y="32"/>
                        <a:pt x="9" y="33"/>
                      </a:cubicBezTo>
                      <a:cubicBezTo>
                        <a:pt x="9" y="33"/>
                        <a:pt x="8" y="34"/>
                        <a:pt x="8" y="34"/>
                      </a:cubicBezTo>
                      <a:close/>
                      <a:moveTo>
                        <a:pt x="33" y="8"/>
                      </a:moveTo>
                      <a:cubicBezTo>
                        <a:pt x="33" y="8"/>
                        <a:pt x="33" y="8"/>
                        <a:pt x="33" y="8"/>
                      </a:cubicBezTo>
                      <a:cubicBezTo>
                        <a:pt x="33" y="8"/>
                        <a:pt x="33" y="8"/>
                        <a:pt x="33" y="7"/>
                      </a:cubicBezTo>
                      <a:cubicBezTo>
                        <a:pt x="33" y="7"/>
                        <a:pt x="33" y="7"/>
                        <a:pt x="33" y="7"/>
                      </a:cubicBezTo>
                      <a:cubicBezTo>
                        <a:pt x="33" y="7"/>
                        <a:pt x="33" y="7"/>
                        <a:pt x="33" y="7"/>
                      </a:cubicBezTo>
                      <a:cubicBezTo>
                        <a:pt x="31" y="1"/>
                        <a:pt x="31" y="1"/>
                        <a:pt x="31" y="1"/>
                      </a:cubicBezTo>
                      <a:cubicBezTo>
                        <a:pt x="30" y="0"/>
                        <a:pt x="30" y="0"/>
                        <a:pt x="29" y="0"/>
                      </a:cubicBezTo>
                      <a:cubicBezTo>
                        <a:pt x="5" y="0"/>
                        <a:pt x="5" y="0"/>
                        <a:pt x="5" y="0"/>
                      </a:cubicBezTo>
                      <a:cubicBezTo>
                        <a:pt x="4" y="0"/>
                        <a:pt x="4" y="0"/>
                        <a:pt x="3" y="1"/>
                      </a:cubicBezTo>
                      <a:cubicBezTo>
                        <a:pt x="1" y="7"/>
                        <a:pt x="1" y="7"/>
                        <a:pt x="1" y="7"/>
                      </a:cubicBezTo>
                      <a:cubicBezTo>
                        <a:pt x="1" y="7"/>
                        <a:pt x="1" y="7"/>
                        <a:pt x="1" y="7"/>
                      </a:cubicBezTo>
                      <a:cubicBezTo>
                        <a:pt x="1" y="8"/>
                        <a:pt x="1" y="8"/>
                        <a:pt x="1" y="8"/>
                      </a:cubicBezTo>
                      <a:cubicBezTo>
                        <a:pt x="1" y="8"/>
                        <a:pt x="1" y="8"/>
                        <a:pt x="1" y="8"/>
                      </a:cubicBezTo>
                      <a:cubicBezTo>
                        <a:pt x="0" y="8"/>
                        <a:pt x="0" y="8"/>
                        <a:pt x="0" y="8"/>
                      </a:cubicBezTo>
                      <a:cubicBezTo>
                        <a:pt x="0" y="8"/>
                        <a:pt x="0" y="8"/>
                        <a:pt x="0" y="8"/>
                      </a:cubicBezTo>
                      <a:cubicBezTo>
                        <a:pt x="0" y="36"/>
                        <a:pt x="0" y="36"/>
                        <a:pt x="0" y="36"/>
                      </a:cubicBezTo>
                      <a:cubicBezTo>
                        <a:pt x="0" y="38"/>
                        <a:pt x="1" y="38"/>
                        <a:pt x="3" y="38"/>
                      </a:cubicBezTo>
                      <a:cubicBezTo>
                        <a:pt x="31" y="38"/>
                        <a:pt x="31" y="38"/>
                        <a:pt x="31" y="38"/>
                      </a:cubicBezTo>
                      <a:cubicBezTo>
                        <a:pt x="33" y="38"/>
                        <a:pt x="33" y="38"/>
                        <a:pt x="33" y="36"/>
                      </a:cubicBezTo>
                      <a:cubicBezTo>
                        <a:pt x="33" y="8"/>
                        <a:pt x="33" y="8"/>
                        <a:pt x="33" y="8"/>
                      </a:cubicBezTo>
                      <a:cubicBezTo>
                        <a:pt x="33" y="8"/>
                        <a:pt x="33" y="8"/>
                        <a:pt x="33" y="8"/>
                      </a:cubicBezTo>
                      <a:cubicBezTo>
                        <a:pt x="33" y="8"/>
                        <a:pt x="33" y="8"/>
                        <a:pt x="33" y="8"/>
                      </a:cubicBezTo>
                      <a:close/>
                      <a:moveTo>
                        <a:pt x="24" y="40"/>
                      </a:moveTo>
                      <a:cubicBezTo>
                        <a:pt x="30" y="40"/>
                        <a:pt x="30" y="40"/>
                        <a:pt x="30" y="40"/>
                      </a:cubicBezTo>
                      <a:cubicBezTo>
                        <a:pt x="30" y="43"/>
                        <a:pt x="30" y="43"/>
                        <a:pt x="30" y="43"/>
                      </a:cubicBezTo>
                      <a:cubicBezTo>
                        <a:pt x="30" y="45"/>
                        <a:pt x="29" y="46"/>
                        <a:pt x="27" y="46"/>
                      </a:cubicBezTo>
                      <a:cubicBezTo>
                        <a:pt x="26" y="46"/>
                        <a:pt x="24" y="45"/>
                        <a:pt x="24" y="43"/>
                      </a:cubicBezTo>
                      <a:lnTo>
                        <a:pt x="24" y="40"/>
                      </a:lnTo>
                      <a:close/>
                      <a:moveTo>
                        <a:pt x="26" y="7"/>
                      </a:moveTo>
                      <a:cubicBezTo>
                        <a:pt x="26" y="8"/>
                        <a:pt x="25" y="8"/>
                        <a:pt x="24" y="8"/>
                      </a:cubicBezTo>
                      <a:cubicBezTo>
                        <a:pt x="10" y="8"/>
                        <a:pt x="10" y="8"/>
                        <a:pt x="10" y="8"/>
                      </a:cubicBezTo>
                      <a:cubicBezTo>
                        <a:pt x="9" y="8"/>
                        <a:pt x="8" y="8"/>
                        <a:pt x="8" y="7"/>
                      </a:cubicBezTo>
                      <a:cubicBezTo>
                        <a:pt x="8" y="6"/>
                        <a:pt x="9" y="5"/>
                        <a:pt x="10" y="5"/>
                      </a:cubicBezTo>
                      <a:cubicBezTo>
                        <a:pt x="24" y="5"/>
                        <a:pt x="24" y="5"/>
                        <a:pt x="24" y="5"/>
                      </a:cubicBezTo>
                      <a:cubicBezTo>
                        <a:pt x="25" y="5"/>
                        <a:pt x="26" y="6"/>
                        <a:pt x="26" y="7"/>
                      </a:cubicBezTo>
                      <a:close/>
                      <a:moveTo>
                        <a:pt x="4" y="40"/>
                      </a:moveTo>
                      <a:cubicBezTo>
                        <a:pt x="10" y="40"/>
                        <a:pt x="10" y="40"/>
                        <a:pt x="10" y="40"/>
                      </a:cubicBezTo>
                      <a:cubicBezTo>
                        <a:pt x="10" y="43"/>
                        <a:pt x="10" y="43"/>
                        <a:pt x="10" y="43"/>
                      </a:cubicBezTo>
                      <a:cubicBezTo>
                        <a:pt x="10" y="45"/>
                        <a:pt x="8" y="46"/>
                        <a:pt x="7" y="46"/>
                      </a:cubicBezTo>
                      <a:cubicBezTo>
                        <a:pt x="5" y="46"/>
                        <a:pt x="4" y="45"/>
                        <a:pt x="4" y="43"/>
                      </a:cubicBezTo>
                      <a:lnTo>
                        <a:pt x="4" y="40"/>
                      </a:lnTo>
                      <a:close/>
                    </a:path>
                  </a:pathLst>
                </a:custGeom>
                <a:solidFill>
                  <a:srgbClr val="FF0000"/>
                </a:solidFill>
                <a:ln w="9525">
                  <a:noFill/>
                  <a:round/>
                  <a:headEnd/>
                  <a:tailEnd/>
                </a:ln>
              </p:spPr>
              <p:txBody>
                <a:bodyPr vert="horz" wrap="square" lIns="100584" tIns="50292" rIns="100584" bIns="5029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51" name="TextBox 50"/>
            <p:cNvSpPr txBox="1"/>
            <p:nvPr/>
          </p:nvSpPr>
          <p:spPr>
            <a:xfrm>
              <a:off x="3281782" y="5135402"/>
              <a:ext cx="2452624" cy="268605"/>
            </a:xfrm>
            <a:prstGeom prst="rect">
              <a:avLst/>
            </a:prstGeom>
            <a:solidFill>
              <a:srgbClr val="4E7DA0"/>
            </a:solidFill>
          </p:spPr>
          <p:txBody>
            <a:bodyPr wrap="square"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white"/>
                  </a:solidFill>
                  <a:effectLst/>
                  <a:uLnTx/>
                  <a:uFillTx/>
                  <a:latin typeface="Calibri"/>
                  <a:ea typeface="+mn-ea"/>
                  <a:cs typeface="+mn-cs"/>
                </a:rPr>
                <a:t>ACTIONS</a:t>
              </a:r>
            </a:p>
          </p:txBody>
        </p:sp>
        <p:sp>
          <p:nvSpPr>
            <p:cNvPr id="49" name="TextBox 48"/>
            <p:cNvSpPr txBox="1"/>
            <p:nvPr/>
          </p:nvSpPr>
          <p:spPr>
            <a:xfrm>
              <a:off x="3255782" y="5577447"/>
              <a:ext cx="2478624" cy="422494"/>
            </a:xfrm>
            <a:prstGeom prst="rect">
              <a:avLst/>
            </a:prstGeom>
            <a:noFill/>
          </p:spPr>
          <p:txBody>
            <a:bodyPr wrap="square" rtlCol="0">
              <a:spAutoFit/>
            </a:bodyPr>
            <a:lstStyle/>
            <a:p>
              <a:pPr marL="188595" marR="0" lvl="0" indent="-188595" algn="l" defTabSz="820583" rtl="0" eaLnBrk="1" fontAlgn="auto" latinLnBrk="0" hangingPunct="1">
                <a:lnSpc>
                  <a:spcPct val="100000"/>
                </a:lnSpc>
                <a:spcBef>
                  <a:spcPts val="0"/>
                </a:spcBef>
                <a:spcAft>
                  <a:spcPts val="660"/>
                </a:spcAft>
                <a:buClrTx/>
                <a:buSzTx/>
                <a:buFont typeface="Arial" panose="020B0604020202020204" pitchFamily="34" charset="0"/>
                <a:buChar char="•"/>
                <a:tabLst/>
                <a:defRPr/>
              </a:pPr>
              <a:r>
                <a:rPr kumimoji="0" lang="en-US" sz="121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Develop cost sharing policy across Federal programs</a:t>
              </a:r>
            </a:p>
          </p:txBody>
        </p:sp>
      </p:grpSp>
      <p:grpSp>
        <p:nvGrpSpPr>
          <p:cNvPr id="13" name="Group 12"/>
          <p:cNvGrpSpPr/>
          <p:nvPr/>
        </p:nvGrpSpPr>
        <p:grpSpPr>
          <a:xfrm>
            <a:off x="823446" y="2384675"/>
            <a:ext cx="2858624" cy="4704906"/>
            <a:chOff x="649473" y="2063977"/>
            <a:chExt cx="2598749" cy="4277187"/>
          </a:xfrm>
        </p:grpSpPr>
        <p:grpSp>
          <p:nvGrpSpPr>
            <p:cNvPr id="5" name="Group 4"/>
            <p:cNvGrpSpPr/>
            <p:nvPr/>
          </p:nvGrpSpPr>
          <p:grpSpPr>
            <a:xfrm>
              <a:off x="656366" y="2063977"/>
              <a:ext cx="2467272" cy="4277187"/>
              <a:chOff x="6028610" y="2623162"/>
              <a:chExt cx="2467272" cy="4277187"/>
            </a:xfrm>
          </p:grpSpPr>
          <p:sp>
            <p:nvSpPr>
              <p:cNvPr id="93" name="Rounded Rectangle 92"/>
              <p:cNvSpPr/>
              <p:nvPr/>
            </p:nvSpPr>
            <p:spPr>
              <a:xfrm>
                <a:off x="6028610" y="2623162"/>
                <a:ext cx="2467271" cy="4277187"/>
              </a:xfrm>
              <a:prstGeom prst="roundRect">
                <a:avLst>
                  <a:gd name="adj" fmla="val 43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0583" rtl="0" eaLnBrk="1" fontAlgn="auto" latinLnBrk="0" hangingPunct="1">
                  <a:lnSpc>
                    <a:spcPct val="100000"/>
                  </a:lnSpc>
                  <a:spcBef>
                    <a:spcPts val="0"/>
                  </a:spcBef>
                  <a:spcAft>
                    <a:spcPts val="0"/>
                  </a:spcAft>
                  <a:buClrTx/>
                  <a:buSzTx/>
                  <a:buFontTx/>
                  <a:buNone/>
                  <a:tabLst/>
                  <a:defRPr/>
                </a:pPr>
                <a:endParaRPr kumimoji="0" lang="en-US" sz="1760" b="0" i="0" u="none" strike="noStrike" kern="1200" cap="none" spc="0" normalizeH="0" baseline="0" noProof="0" dirty="0">
                  <a:ln>
                    <a:noFill/>
                  </a:ln>
                  <a:solidFill>
                    <a:prstClr val="white"/>
                  </a:solidFill>
                  <a:effectLst/>
                  <a:uLnTx/>
                  <a:uFillTx/>
                  <a:latin typeface="Calibri"/>
                  <a:ea typeface="+mn-ea"/>
                  <a:cs typeface="+mn-cs"/>
                </a:endParaRPr>
              </a:p>
            </p:txBody>
          </p:sp>
          <p:sp>
            <p:nvSpPr>
              <p:cNvPr id="101" name="TextBox 100"/>
              <p:cNvSpPr txBox="1"/>
              <p:nvPr/>
            </p:nvSpPr>
            <p:spPr>
              <a:xfrm>
                <a:off x="6028611" y="2640174"/>
                <a:ext cx="2467269" cy="699492"/>
              </a:xfrm>
              <a:prstGeom prst="rect">
                <a:avLst/>
              </a:prstGeom>
              <a:noFill/>
            </p:spPr>
            <p:txBody>
              <a:bodyPr wrap="square"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Availability and Accessibility</a:t>
                </a:r>
                <a:endPar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nvGrpSpPr>
              <p:cNvPr id="102" name="Group 101"/>
              <p:cNvGrpSpPr/>
              <p:nvPr/>
            </p:nvGrpSpPr>
            <p:grpSpPr>
              <a:xfrm>
                <a:off x="6411843" y="3387725"/>
                <a:ext cx="1700805" cy="1344483"/>
                <a:chOff x="5541693" y="6992145"/>
                <a:chExt cx="1777482" cy="1516515"/>
              </a:xfrm>
            </p:grpSpPr>
            <p:sp>
              <p:nvSpPr>
                <p:cNvPr id="104" name="Freeform 103"/>
                <p:cNvSpPr>
                  <a:spLocks noEditPoints="1"/>
                </p:cNvSpPr>
                <p:nvPr/>
              </p:nvSpPr>
              <p:spPr bwMode="auto">
                <a:xfrm>
                  <a:off x="6258904" y="7583147"/>
                  <a:ext cx="320040" cy="457200"/>
                </a:xfrm>
                <a:custGeom>
                  <a:avLst/>
                  <a:gdLst/>
                  <a:ahLst/>
                  <a:cxnLst>
                    <a:cxn ang="0">
                      <a:pos x="28" y="35"/>
                    </a:cxn>
                    <a:cxn ang="0">
                      <a:pos x="25" y="33"/>
                    </a:cxn>
                    <a:cxn ang="0">
                      <a:pos x="29" y="31"/>
                    </a:cxn>
                    <a:cxn ang="0">
                      <a:pos x="29" y="34"/>
                    </a:cxn>
                    <a:cxn ang="0">
                      <a:pos x="4" y="9"/>
                    </a:cxn>
                    <a:cxn ang="0">
                      <a:pos x="4" y="8"/>
                    </a:cxn>
                    <a:cxn ang="0">
                      <a:pos x="7" y="2"/>
                    </a:cxn>
                    <a:cxn ang="0">
                      <a:pos x="28" y="3"/>
                    </a:cxn>
                    <a:cxn ang="0">
                      <a:pos x="30" y="9"/>
                    </a:cxn>
                    <a:cxn ang="0">
                      <a:pos x="30" y="26"/>
                    </a:cxn>
                    <a:cxn ang="0">
                      <a:pos x="4" y="26"/>
                    </a:cxn>
                    <a:cxn ang="0">
                      <a:pos x="6" y="35"/>
                    </a:cxn>
                    <a:cxn ang="0">
                      <a:pos x="4" y="33"/>
                    </a:cxn>
                    <a:cxn ang="0">
                      <a:pos x="8" y="31"/>
                    </a:cxn>
                    <a:cxn ang="0">
                      <a:pos x="8" y="34"/>
                    </a:cxn>
                    <a:cxn ang="0">
                      <a:pos x="33" y="8"/>
                    </a:cxn>
                    <a:cxn ang="0">
                      <a:pos x="33" y="7"/>
                    </a:cxn>
                    <a:cxn ang="0">
                      <a:pos x="31" y="1"/>
                    </a:cxn>
                    <a:cxn ang="0">
                      <a:pos x="5" y="0"/>
                    </a:cxn>
                    <a:cxn ang="0">
                      <a:pos x="1" y="7"/>
                    </a:cxn>
                    <a:cxn ang="0">
                      <a:pos x="1" y="8"/>
                    </a:cxn>
                    <a:cxn ang="0">
                      <a:pos x="0" y="8"/>
                    </a:cxn>
                    <a:cxn ang="0">
                      <a:pos x="0" y="36"/>
                    </a:cxn>
                    <a:cxn ang="0">
                      <a:pos x="31" y="38"/>
                    </a:cxn>
                    <a:cxn ang="0">
                      <a:pos x="33" y="8"/>
                    </a:cxn>
                    <a:cxn ang="0">
                      <a:pos x="33" y="8"/>
                    </a:cxn>
                    <a:cxn ang="0">
                      <a:pos x="30" y="40"/>
                    </a:cxn>
                    <a:cxn ang="0">
                      <a:pos x="27" y="46"/>
                    </a:cxn>
                    <a:cxn ang="0">
                      <a:pos x="24" y="40"/>
                    </a:cxn>
                    <a:cxn ang="0">
                      <a:pos x="24" y="8"/>
                    </a:cxn>
                    <a:cxn ang="0">
                      <a:pos x="8" y="7"/>
                    </a:cxn>
                    <a:cxn ang="0">
                      <a:pos x="24" y="5"/>
                    </a:cxn>
                    <a:cxn ang="0">
                      <a:pos x="4" y="40"/>
                    </a:cxn>
                    <a:cxn ang="0">
                      <a:pos x="10" y="43"/>
                    </a:cxn>
                    <a:cxn ang="0">
                      <a:pos x="4" y="43"/>
                    </a:cxn>
                  </a:cxnLst>
                  <a:rect l="0" t="0" r="r" b="b"/>
                  <a:pathLst>
                    <a:path w="33" h="46">
                      <a:moveTo>
                        <a:pt x="29" y="34"/>
                      </a:moveTo>
                      <a:cubicBezTo>
                        <a:pt x="29" y="35"/>
                        <a:pt x="28" y="35"/>
                        <a:pt x="28" y="35"/>
                      </a:cubicBezTo>
                      <a:cubicBezTo>
                        <a:pt x="27" y="35"/>
                        <a:pt x="26" y="35"/>
                        <a:pt x="26" y="34"/>
                      </a:cubicBezTo>
                      <a:cubicBezTo>
                        <a:pt x="26" y="34"/>
                        <a:pt x="25" y="33"/>
                        <a:pt x="25" y="33"/>
                      </a:cubicBezTo>
                      <a:cubicBezTo>
                        <a:pt x="25" y="32"/>
                        <a:pt x="26" y="31"/>
                        <a:pt x="26" y="31"/>
                      </a:cubicBezTo>
                      <a:cubicBezTo>
                        <a:pt x="27" y="30"/>
                        <a:pt x="29" y="30"/>
                        <a:pt x="29" y="31"/>
                      </a:cubicBezTo>
                      <a:cubicBezTo>
                        <a:pt x="30" y="31"/>
                        <a:pt x="30" y="32"/>
                        <a:pt x="30" y="33"/>
                      </a:cubicBezTo>
                      <a:cubicBezTo>
                        <a:pt x="30" y="33"/>
                        <a:pt x="30" y="34"/>
                        <a:pt x="29" y="34"/>
                      </a:cubicBezTo>
                      <a:close/>
                      <a:moveTo>
                        <a:pt x="4" y="26"/>
                      </a:moveTo>
                      <a:cubicBezTo>
                        <a:pt x="4" y="9"/>
                        <a:pt x="4" y="9"/>
                        <a:pt x="4" y="9"/>
                      </a:cubicBezTo>
                      <a:cubicBezTo>
                        <a:pt x="4" y="9"/>
                        <a:pt x="4" y="9"/>
                        <a:pt x="4" y="9"/>
                      </a:cubicBezTo>
                      <a:cubicBezTo>
                        <a:pt x="4" y="9"/>
                        <a:pt x="4" y="9"/>
                        <a:pt x="4" y="8"/>
                      </a:cubicBezTo>
                      <a:cubicBezTo>
                        <a:pt x="6" y="3"/>
                        <a:pt x="6" y="3"/>
                        <a:pt x="6" y="3"/>
                      </a:cubicBezTo>
                      <a:cubicBezTo>
                        <a:pt x="6" y="3"/>
                        <a:pt x="7" y="2"/>
                        <a:pt x="7" y="2"/>
                      </a:cubicBezTo>
                      <a:cubicBezTo>
                        <a:pt x="27" y="2"/>
                        <a:pt x="27" y="2"/>
                        <a:pt x="27" y="2"/>
                      </a:cubicBezTo>
                      <a:cubicBezTo>
                        <a:pt x="27" y="2"/>
                        <a:pt x="28" y="3"/>
                        <a:pt x="28" y="3"/>
                      </a:cubicBezTo>
                      <a:cubicBezTo>
                        <a:pt x="30" y="8"/>
                        <a:pt x="30" y="8"/>
                        <a:pt x="30" y="8"/>
                      </a:cubicBezTo>
                      <a:cubicBezTo>
                        <a:pt x="30" y="9"/>
                        <a:pt x="30" y="9"/>
                        <a:pt x="30" y="9"/>
                      </a:cubicBezTo>
                      <a:cubicBezTo>
                        <a:pt x="30" y="9"/>
                        <a:pt x="30" y="9"/>
                        <a:pt x="30" y="9"/>
                      </a:cubicBezTo>
                      <a:cubicBezTo>
                        <a:pt x="30" y="26"/>
                        <a:pt x="30" y="26"/>
                        <a:pt x="30" y="26"/>
                      </a:cubicBezTo>
                      <a:cubicBezTo>
                        <a:pt x="30" y="26"/>
                        <a:pt x="24" y="29"/>
                        <a:pt x="17" y="29"/>
                      </a:cubicBezTo>
                      <a:cubicBezTo>
                        <a:pt x="10" y="29"/>
                        <a:pt x="4" y="26"/>
                        <a:pt x="4" y="26"/>
                      </a:cubicBezTo>
                      <a:close/>
                      <a:moveTo>
                        <a:pt x="8" y="34"/>
                      </a:moveTo>
                      <a:cubicBezTo>
                        <a:pt x="7" y="35"/>
                        <a:pt x="7" y="35"/>
                        <a:pt x="6" y="35"/>
                      </a:cubicBezTo>
                      <a:cubicBezTo>
                        <a:pt x="6" y="35"/>
                        <a:pt x="5" y="35"/>
                        <a:pt x="5" y="34"/>
                      </a:cubicBezTo>
                      <a:cubicBezTo>
                        <a:pt x="4" y="34"/>
                        <a:pt x="4" y="33"/>
                        <a:pt x="4" y="33"/>
                      </a:cubicBezTo>
                      <a:cubicBezTo>
                        <a:pt x="4" y="32"/>
                        <a:pt x="4" y="31"/>
                        <a:pt x="5" y="31"/>
                      </a:cubicBezTo>
                      <a:cubicBezTo>
                        <a:pt x="5" y="30"/>
                        <a:pt x="7" y="30"/>
                        <a:pt x="8" y="31"/>
                      </a:cubicBezTo>
                      <a:cubicBezTo>
                        <a:pt x="8" y="31"/>
                        <a:pt x="9" y="32"/>
                        <a:pt x="9" y="33"/>
                      </a:cubicBezTo>
                      <a:cubicBezTo>
                        <a:pt x="9" y="33"/>
                        <a:pt x="8" y="34"/>
                        <a:pt x="8" y="34"/>
                      </a:cubicBezTo>
                      <a:close/>
                      <a:moveTo>
                        <a:pt x="33" y="8"/>
                      </a:moveTo>
                      <a:cubicBezTo>
                        <a:pt x="33" y="8"/>
                        <a:pt x="33" y="8"/>
                        <a:pt x="33" y="8"/>
                      </a:cubicBezTo>
                      <a:cubicBezTo>
                        <a:pt x="33" y="8"/>
                        <a:pt x="33" y="8"/>
                        <a:pt x="33" y="7"/>
                      </a:cubicBezTo>
                      <a:cubicBezTo>
                        <a:pt x="33" y="7"/>
                        <a:pt x="33" y="7"/>
                        <a:pt x="33" y="7"/>
                      </a:cubicBezTo>
                      <a:cubicBezTo>
                        <a:pt x="33" y="7"/>
                        <a:pt x="33" y="7"/>
                        <a:pt x="33" y="7"/>
                      </a:cubicBezTo>
                      <a:cubicBezTo>
                        <a:pt x="31" y="1"/>
                        <a:pt x="31" y="1"/>
                        <a:pt x="31" y="1"/>
                      </a:cubicBezTo>
                      <a:cubicBezTo>
                        <a:pt x="30" y="0"/>
                        <a:pt x="30" y="0"/>
                        <a:pt x="29" y="0"/>
                      </a:cubicBezTo>
                      <a:cubicBezTo>
                        <a:pt x="5" y="0"/>
                        <a:pt x="5" y="0"/>
                        <a:pt x="5" y="0"/>
                      </a:cubicBezTo>
                      <a:cubicBezTo>
                        <a:pt x="4" y="0"/>
                        <a:pt x="4" y="0"/>
                        <a:pt x="3" y="1"/>
                      </a:cubicBezTo>
                      <a:cubicBezTo>
                        <a:pt x="1" y="7"/>
                        <a:pt x="1" y="7"/>
                        <a:pt x="1" y="7"/>
                      </a:cubicBezTo>
                      <a:cubicBezTo>
                        <a:pt x="1" y="7"/>
                        <a:pt x="1" y="7"/>
                        <a:pt x="1" y="7"/>
                      </a:cubicBezTo>
                      <a:cubicBezTo>
                        <a:pt x="1" y="8"/>
                        <a:pt x="1" y="8"/>
                        <a:pt x="1" y="8"/>
                      </a:cubicBezTo>
                      <a:cubicBezTo>
                        <a:pt x="1" y="8"/>
                        <a:pt x="1" y="8"/>
                        <a:pt x="1" y="8"/>
                      </a:cubicBezTo>
                      <a:cubicBezTo>
                        <a:pt x="0" y="8"/>
                        <a:pt x="0" y="8"/>
                        <a:pt x="0" y="8"/>
                      </a:cubicBezTo>
                      <a:cubicBezTo>
                        <a:pt x="0" y="8"/>
                        <a:pt x="0" y="8"/>
                        <a:pt x="0" y="8"/>
                      </a:cubicBezTo>
                      <a:cubicBezTo>
                        <a:pt x="0" y="36"/>
                        <a:pt x="0" y="36"/>
                        <a:pt x="0" y="36"/>
                      </a:cubicBezTo>
                      <a:cubicBezTo>
                        <a:pt x="0" y="38"/>
                        <a:pt x="1" y="38"/>
                        <a:pt x="3" y="38"/>
                      </a:cubicBezTo>
                      <a:cubicBezTo>
                        <a:pt x="31" y="38"/>
                        <a:pt x="31" y="38"/>
                        <a:pt x="31" y="38"/>
                      </a:cubicBezTo>
                      <a:cubicBezTo>
                        <a:pt x="33" y="38"/>
                        <a:pt x="33" y="38"/>
                        <a:pt x="33" y="36"/>
                      </a:cubicBezTo>
                      <a:cubicBezTo>
                        <a:pt x="33" y="8"/>
                        <a:pt x="33" y="8"/>
                        <a:pt x="33" y="8"/>
                      </a:cubicBezTo>
                      <a:cubicBezTo>
                        <a:pt x="33" y="8"/>
                        <a:pt x="33" y="8"/>
                        <a:pt x="33" y="8"/>
                      </a:cubicBezTo>
                      <a:cubicBezTo>
                        <a:pt x="33" y="8"/>
                        <a:pt x="33" y="8"/>
                        <a:pt x="33" y="8"/>
                      </a:cubicBezTo>
                      <a:close/>
                      <a:moveTo>
                        <a:pt x="24" y="40"/>
                      </a:moveTo>
                      <a:cubicBezTo>
                        <a:pt x="30" y="40"/>
                        <a:pt x="30" y="40"/>
                        <a:pt x="30" y="40"/>
                      </a:cubicBezTo>
                      <a:cubicBezTo>
                        <a:pt x="30" y="43"/>
                        <a:pt x="30" y="43"/>
                        <a:pt x="30" y="43"/>
                      </a:cubicBezTo>
                      <a:cubicBezTo>
                        <a:pt x="30" y="45"/>
                        <a:pt x="29" y="46"/>
                        <a:pt x="27" y="46"/>
                      </a:cubicBezTo>
                      <a:cubicBezTo>
                        <a:pt x="26" y="46"/>
                        <a:pt x="24" y="45"/>
                        <a:pt x="24" y="43"/>
                      </a:cubicBezTo>
                      <a:lnTo>
                        <a:pt x="24" y="40"/>
                      </a:lnTo>
                      <a:close/>
                      <a:moveTo>
                        <a:pt x="26" y="7"/>
                      </a:moveTo>
                      <a:cubicBezTo>
                        <a:pt x="26" y="8"/>
                        <a:pt x="25" y="8"/>
                        <a:pt x="24" y="8"/>
                      </a:cubicBezTo>
                      <a:cubicBezTo>
                        <a:pt x="10" y="8"/>
                        <a:pt x="10" y="8"/>
                        <a:pt x="10" y="8"/>
                      </a:cubicBezTo>
                      <a:cubicBezTo>
                        <a:pt x="9" y="8"/>
                        <a:pt x="8" y="8"/>
                        <a:pt x="8" y="7"/>
                      </a:cubicBezTo>
                      <a:cubicBezTo>
                        <a:pt x="8" y="6"/>
                        <a:pt x="9" y="5"/>
                        <a:pt x="10" y="5"/>
                      </a:cubicBezTo>
                      <a:cubicBezTo>
                        <a:pt x="24" y="5"/>
                        <a:pt x="24" y="5"/>
                        <a:pt x="24" y="5"/>
                      </a:cubicBezTo>
                      <a:cubicBezTo>
                        <a:pt x="25" y="5"/>
                        <a:pt x="26" y="6"/>
                        <a:pt x="26" y="7"/>
                      </a:cubicBezTo>
                      <a:close/>
                      <a:moveTo>
                        <a:pt x="4" y="40"/>
                      </a:moveTo>
                      <a:cubicBezTo>
                        <a:pt x="10" y="40"/>
                        <a:pt x="10" y="40"/>
                        <a:pt x="10" y="40"/>
                      </a:cubicBezTo>
                      <a:cubicBezTo>
                        <a:pt x="10" y="43"/>
                        <a:pt x="10" y="43"/>
                        <a:pt x="10" y="43"/>
                      </a:cubicBezTo>
                      <a:cubicBezTo>
                        <a:pt x="10" y="45"/>
                        <a:pt x="8" y="46"/>
                        <a:pt x="7" y="46"/>
                      </a:cubicBezTo>
                      <a:cubicBezTo>
                        <a:pt x="5" y="46"/>
                        <a:pt x="4" y="45"/>
                        <a:pt x="4" y="43"/>
                      </a:cubicBezTo>
                      <a:lnTo>
                        <a:pt x="4" y="40"/>
                      </a:lnTo>
                      <a:close/>
                    </a:path>
                  </a:pathLst>
                </a:custGeom>
                <a:solidFill>
                  <a:srgbClr val="00B050"/>
                </a:solidFill>
                <a:ln w="9525">
                  <a:noFill/>
                  <a:round/>
                  <a:headEnd/>
                  <a:tailEnd/>
                </a:ln>
              </p:spPr>
              <p:txBody>
                <a:bodyPr vert="horz" wrap="square" lIns="100584" tIns="50292" rIns="100584" bIns="5029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Freeform 104"/>
                <p:cNvSpPr>
                  <a:spLocks noEditPoints="1"/>
                </p:cNvSpPr>
                <p:nvPr/>
              </p:nvSpPr>
              <p:spPr bwMode="auto">
                <a:xfrm>
                  <a:off x="6830225" y="6993733"/>
                  <a:ext cx="488950" cy="454025"/>
                </a:xfrm>
                <a:custGeom>
                  <a:avLst/>
                  <a:gdLst/>
                  <a:ahLst/>
                  <a:cxnLst>
                    <a:cxn ang="0">
                      <a:pos x="258" y="98"/>
                    </a:cxn>
                    <a:cxn ang="0">
                      <a:pos x="226" y="72"/>
                    </a:cxn>
                    <a:cxn ang="0">
                      <a:pos x="226" y="72"/>
                    </a:cxn>
                    <a:cxn ang="0">
                      <a:pos x="225" y="72"/>
                    </a:cxn>
                    <a:cxn ang="0">
                      <a:pos x="205" y="72"/>
                    </a:cxn>
                    <a:cxn ang="0">
                      <a:pos x="187" y="95"/>
                    </a:cxn>
                    <a:cxn ang="0">
                      <a:pos x="169" y="72"/>
                    </a:cxn>
                    <a:cxn ang="0">
                      <a:pos x="149" y="72"/>
                    </a:cxn>
                    <a:cxn ang="0">
                      <a:pos x="148" y="72"/>
                    </a:cxn>
                    <a:cxn ang="0">
                      <a:pos x="148" y="72"/>
                    </a:cxn>
                    <a:cxn ang="0">
                      <a:pos x="131" y="76"/>
                    </a:cxn>
                    <a:cxn ang="0">
                      <a:pos x="137" y="88"/>
                    </a:cxn>
                    <a:cxn ang="0">
                      <a:pos x="138" y="90"/>
                    </a:cxn>
                    <a:cxn ang="0">
                      <a:pos x="170" y="193"/>
                    </a:cxn>
                    <a:cxn ang="0">
                      <a:pos x="153" y="225"/>
                    </a:cxn>
                    <a:cxn ang="0">
                      <a:pos x="148" y="227"/>
                    </a:cxn>
                    <a:cxn ang="0">
                      <a:pos x="147" y="240"/>
                    </a:cxn>
                    <a:cxn ang="0">
                      <a:pos x="227" y="196"/>
                    </a:cxn>
                    <a:cxn ang="0">
                      <a:pos x="227" y="124"/>
                    </a:cxn>
                    <a:cxn ang="0">
                      <a:pos x="235" y="124"/>
                    </a:cxn>
                    <a:cxn ang="0">
                      <a:pos x="236" y="124"/>
                    </a:cxn>
                    <a:cxn ang="0">
                      <a:pos x="243" y="174"/>
                    </a:cxn>
                    <a:cxn ang="0">
                      <a:pos x="259" y="110"/>
                    </a:cxn>
                    <a:cxn ang="0">
                      <a:pos x="258" y="98"/>
                    </a:cxn>
                    <a:cxn ang="0">
                      <a:pos x="187" y="61"/>
                    </a:cxn>
                    <a:cxn ang="0">
                      <a:pos x="218" y="30"/>
                    </a:cxn>
                    <a:cxn ang="0">
                      <a:pos x="187" y="0"/>
                    </a:cxn>
                    <a:cxn ang="0">
                      <a:pos x="156" y="30"/>
                    </a:cxn>
                    <a:cxn ang="0">
                      <a:pos x="187" y="61"/>
                    </a:cxn>
                    <a:cxn ang="0">
                      <a:pos x="69" y="61"/>
                    </a:cxn>
                    <a:cxn ang="0">
                      <a:pos x="100" y="30"/>
                    </a:cxn>
                    <a:cxn ang="0">
                      <a:pos x="69" y="0"/>
                    </a:cxn>
                    <a:cxn ang="0">
                      <a:pos x="39" y="30"/>
                    </a:cxn>
                    <a:cxn ang="0">
                      <a:pos x="69" y="61"/>
                    </a:cxn>
                    <a:cxn ang="0">
                      <a:pos x="149" y="213"/>
                    </a:cxn>
                    <a:cxn ang="0">
                      <a:pos x="145" y="213"/>
                    </a:cxn>
                    <a:cxn ang="0">
                      <a:pos x="133" y="204"/>
                    </a:cxn>
                    <a:cxn ang="0">
                      <a:pos x="108" y="120"/>
                    </a:cxn>
                    <a:cxn ang="0">
                      <a:pos x="97" y="120"/>
                    </a:cxn>
                    <a:cxn ang="0">
                      <a:pos x="125" y="241"/>
                    </a:cxn>
                    <a:cxn ang="0">
                      <a:pos x="25" y="190"/>
                    </a:cxn>
                    <a:cxn ang="0">
                      <a:pos x="41" y="120"/>
                    </a:cxn>
                    <a:cxn ang="0">
                      <a:pos x="30" y="120"/>
                    </a:cxn>
                    <a:cxn ang="0">
                      <a:pos x="14" y="174"/>
                    </a:cxn>
                    <a:cxn ang="0">
                      <a:pos x="0" y="134"/>
                    </a:cxn>
                    <a:cxn ang="0">
                      <a:pos x="12" y="93"/>
                    </a:cxn>
                    <a:cxn ang="0">
                      <a:pos x="13" y="93"/>
                    </a:cxn>
                    <a:cxn ang="0">
                      <a:pos x="39" y="72"/>
                    </a:cxn>
                    <a:cxn ang="0">
                      <a:pos x="69" y="72"/>
                    </a:cxn>
                    <a:cxn ang="0">
                      <a:pos x="99" y="72"/>
                    </a:cxn>
                    <a:cxn ang="0">
                      <a:pos x="126" y="93"/>
                    </a:cxn>
                    <a:cxn ang="0">
                      <a:pos x="126" y="93"/>
                    </a:cxn>
                    <a:cxn ang="0">
                      <a:pos x="157" y="197"/>
                    </a:cxn>
                    <a:cxn ang="0">
                      <a:pos x="149" y="213"/>
                    </a:cxn>
                  </a:cxnLst>
                  <a:rect l="0" t="0" r="r" b="b"/>
                  <a:pathLst>
                    <a:path w="259" h="241">
                      <a:moveTo>
                        <a:pt x="258" y="98"/>
                      </a:moveTo>
                      <a:cubicBezTo>
                        <a:pt x="255" y="83"/>
                        <a:pt x="242" y="72"/>
                        <a:pt x="226" y="72"/>
                      </a:cubicBezTo>
                      <a:cubicBezTo>
                        <a:pt x="226" y="72"/>
                        <a:pt x="226" y="72"/>
                        <a:pt x="226" y="72"/>
                      </a:cubicBezTo>
                      <a:cubicBezTo>
                        <a:pt x="225" y="72"/>
                        <a:pt x="225" y="72"/>
                        <a:pt x="225" y="72"/>
                      </a:cubicBezTo>
                      <a:cubicBezTo>
                        <a:pt x="205" y="72"/>
                        <a:pt x="205" y="72"/>
                        <a:pt x="205" y="72"/>
                      </a:cubicBezTo>
                      <a:cubicBezTo>
                        <a:pt x="187" y="95"/>
                        <a:pt x="187" y="95"/>
                        <a:pt x="187" y="95"/>
                      </a:cubicBezTo>
                      <a:cubicBezTo>
                        <a:pt x="169" y="72"/>
                        <a:pt x="169" y="72"/>
                        <a:pt x="169" y="72"/>
                      </a:cubicBezTo>
                      <a:cubicBezTo>
                        <a:pt x="149" y="72"/>
                        <a:pt x="149" y="72"/>
                        <a:pt x="149" y="72"/>
                      </a:cubicBezTo>
                      <a:cubicBezTo>
                        <a:pt x="149" y="72"/>
                        <a:pt x="149" y="72"/>
                        <a:pt x="148" y="72"/>
                      </a:cubicBezTo>
                      <a:cubicBezTo>
                        <a:pt x="148" y="72"/>
                        <a:pt x="148" y="72"/>
                        <a:pt x="148" y="72"/>
                      </a:cubicBezTo>
                      <a:cubicBezTo>
                        <a:pt x="142" y="72"/>
                        <a:pt x="136" y="73"/>
                        <a:pt x="131" y="76"/>
                      </a:cubicBezTo>
                      <a:cubicBezTo>
                        <a:pt x="134" y="80"/>
                        <a:pt x="136" y="84"/>
                        <a:pt x="137" y="88"/>
                      </a:cubicBezTo>
                      <a:cubicBezTo>
                        <a:pt x="138" y="88"/>
                        <a:pt x="138" y="89"/>
                        <a:pt x="138" y="90"/>
                      </a:cubicBezTo>
                      <a:cubicBezTo>
                        <a:pt x="170" y="193"/>
                        <a:pt x="170" y="193"/>
                        <a:pt x="170" y="193"/>
                      </a:cubicBezTo>
                      <a:cubicBezTo>
                        <a:pt x="174" y="207"/>
                        <a:pt x="166" y="221"/>
                        <a:pt x="153" y="225"/>
                      </a:cubicBezTo>
                      <a:cubicBezTo>
                        <a:pt x="151" y="225"/>
                        <a:pt x="149" y="227"/>
                        <a:pt x="148" y="227"/>
                      </a:cubicBezTo>
                      <a:cubicBezTo>
                        <a:pt x="147" y="240"/>
                        <a:pt x="147" y="240"/>
                        <a:pt x="147" y="240"/>
                      </a:cubicBezTo>
                      <a:cubicBezTo>
                        <a:pt x="178" y="235"/>
                        <a:pt x="206" y="219"/>
                        <a:pt x="227" y="196"/>
                      </a:cubicBezTo>
                      <a:cubicBezTo>
                        <a:pt x="227" y="124"/>
                        <a:pt x="227" y="124"/>
                        <a:pt x="227" y="124"/>
                      </a:cubicBezTo>
                      <a:cubicBezTo>
                        <a:pt x="235" y="124"/>
                        <a:pt x="235" y="124"/>
                        <a:pt x="235" y="124"/>
                      </a:cubicBezTo>
                      <a:cubicBezTo>
                        <a:pt x="236" y="124"/>
                        <a:pt x="236" y="124"/>
                        <a:pt x="236" y="124"/>
                      </a:cubicBezTo>
                      <a:cubicBezTo>
                        <a:pt x="243" y="174"/>
                        <a:pt x="243" y="174"/>
                        <a:pt x="243" y="174"/>
                      </a:cubicBezTo>
                      <a:cubicBezTo>
                        <a:pt x="253" y="155"/>
                        <a:pt x="259" y="133"/>
                        <a:pt x="259" y="110"/>
                      </a:cubicBezTo>
                      <a:cubicBezTo>
                        <a:pt x="259" y="106"/>
                        <a:pt x="259" y="102"/>
                        <a:pt x="258" y="98"/>
                      </a:cubicBezTo>
                      <a:close/>
                      <a:moveTo>
                        <a:pt x="187" y="61"/>
                      </a:moveTo>
                      <a:cubicBezTo>
                        <a:pt x="203" y="61"/>
                        <a:pt x="218" y="47"/>
                        <a:pt x="218" y="30"/>
                      </a:cubicBezTo>
                      <a:cubicBezTo>
                        <a:pt x="218" y="13"/>
                        <a:pt x="203" y="0"/>
                        <a:pt x="187" y="0"/>
                      </a:cubicBezTo>
                      <a:cubicBezTo>
                        <a:pt x="170" y="0"/>
                        <a:pt x="156" y="13"/>
                        <a:pt x="156" y="30"/>
                      </a:cubicBezTo>
                      <a:cubicBezTo>
                        <a:pt x="156" y="47"/>
                        <a:pt x="170" y="61"/>
                        <a:pt x="187" y="61"/>
                      </a:cubicBezTo>
                      <a:close/>
                      <a:moveTo>
                        <a:pt x="69" y="61"/>
                      </a:moveTo>
                      <a:cubicBezTo>
                        <a:pt x="86" y="61"/>
                        <a:pt x="100" y="47"/>
                        <a:pt x="100" y="30"/>
                      </a:cubicBezTo>
                      <a:cubicBezTo>
                        <a:pt x="100" y="13"/>
                        <a:pt x="86" y="0"/>
                        <a:pt x="69" y="0"/>
                      </a:cubicBezTo>
                      <a:cubicBezTo>
                        <a:pt x="52" y="0"/>
                        <a:pt x="39" y="13"/>
                        <a:pt x="39" y="30"/>
                      </a:cubicBezTo>
                      <a:cubicBezTo>
                        <a:pt x="39" y="47"/>
                        <a:pt x="52" y="61"/>
                        <a:pt x="69" y="61"/>
                      </a:cubicBezTo>
                      <a:close/>
                      <a:moveTo>
                        <a:pt x="149" y="213"/>
                      </a:moveTo>
                      <a:cubicBezTo>
                        <a:pt x="148" y="213"/>
                        <a:pt x="147" y="213"/>
                        <a:pt x="145" y="213"/>
                      </a:cubicBezTo>
                      <a:cubicBezTo>
                        <a:pt x="140" y="213"/>
                        <a:pt x="135" y="210"/>
                        <a:pt x="133" y="204"/>
                      </a:cubicBezTo>
                      <a:cubicBezTo>
                        <a:pt x="108" y="120"/>
                        <a:pt x="108" y="120"/>
                        <a:pt x="108" y="120"/>
                      </a:cubicBezTo>
                      <a:cubicBezTo>
                        <a:pt x="97" y="120"/>
                        <a:pt x="97" y="120"/>
                        <a:pt x="97" y="120"/>
                      </a:cubicBezTo>
                      <a:cubicBezTo>
                        <a:pt x="125" y="241"/>
                        <a:pt x="125" y="241"/>
                        <a:pt x="125" y="241"/>
                      </a:cubicBezTo>
                      <a:cubicBezTo>
                        <a:pt x="84" y="240"/>
                        <a:pt x="48" y="220"/>
                        <a:pt x="25" y="190"/>
                      </a:cubicBezTo>
                      <a:cubicBezTo>
                        <a:pt x="41" y="120"/>
                        <a:pt x="41" y="120"/>
                        <a:pt x="41" y="120"/>
                      </a:cubicBezTo>
                      <a:cubicBezTo>
                        <a:pt x="30" y="120"/>
                        <a:pt x="30" y="120"/>
                        <a:pt x="30" y="120"/>
                      </a:cubicBezTo>
                      <a:cubicBezTo>
                        <a:pt x="14" y="174"/>
                        <a:pt x="14" y="174"/>
                        <a:pt x="14" y="174"/>
                      </a:cubicBezTo>
                      <a:cubicBezTo>
                        <a:pt x="7" y="162"/>
                        <a:pt x="3" y="148"/>
                        <a:pt x="0" y="134"/>
                      </a:cubicBezTo>
                      <a:cubicBezTo>
                        <a:pt x="12" y="93"/>
                        <a:pt x="12" y="93"/>
                        <a:pt x="12" y="93"/>
                      </a:cubicBezTo>
                      <a:cubicBezTo>
                        <a:pt x="13" y="93"/>
                        <a:pt x="13" y="93"/>
                        <a:pt x="13" y="93"/>
                      </a:cubicBezTo>
                      <a:cubicBezTo>
                        <a:pt x="17" y="81"/>
                        <a:pt x="27" y="72"/>
                        <a:pt x="39" y="72"/>
                      </a:cubicBezTo>
                      <a:cubicBezTo>
                        <a:pt x="69" y="72"/>
                        <a:pt x="69" y="72"/>
                        <a:pt x="69" y="72"/>
                      </a:cubicBezTo>
                      <a:cubicBezTo>
                        <a:pt x="99" y="72"/>
                        <a:pt x="99" y="72"/>
                        <a:pt x="99" y="72"/>
                      </a:cubicBezTo>
                      <a:cubicBezTo>
                        <a:pt x="111" y="72"/>
                        <a:pt x="121" y="81"/>
                        <a:pt x="126" y="93"/>
                      </a:cubicBezTo>
                      <a:cubicBezTo>
                        <a:pt x="126" y="93"/>
                        <a:pt x="126" y="93"/>
                        <a:pt x="126" y="93"/>
                      </a:cubicBezTo>
                      <a:cubicBezTo>
                        <a:pt x="157" y="197"/>
                        <a:pt x="157" y="197"/>
                        <a:pt x="157" y="197"/>
                      </a:cubicBezTo>
                      <a:cubicBezTo>
                        <a:pt x="159" y="204"/>
                        <a:pt x="156" y="211"/>
                        <a:pt x="149" y="213"/>
                      </a:cubicBezTo>
                      <a:close/>
                    </a:path>
                  </a:pathLst>
                </a:custGeom>
                <a:solidFill>
                  <a:srgbClr val="00B050"/>
                </a:solidFill>
                <a:ln w="9525">
                  <a:noFill/>
                  <a:round/>
                  <a:headEnd/>
                  <a:tailEnd/>
                </a:ln>
              </p:spPr>
              <p:txBody>
                <a:bodyPr vert="horz" wrap="square" lIns="100584" tIns="50292" rIns="100584" bIns="5029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Freeform 105"/>
                <p:cNvSpPr>
                  <a:spLocks noEditPoints="1"/>
                </p:cNvSpPr>
                <p:nvPr/>
              </p:nvSpPr>
              <p:spPr bwMode="auto">
                <a:xfrm>
                  <a:off x="5541693" y="8040347"/>
                  <a:ext cx="454025" cy="468313"/>
                </a:xfrm>
                <a:custGeom>
                  <a:avLst/>
                  <a:gdLst/>
                  <a:ahLst/>
                  <a:cxnLst>
                    <a:cxn ang="0">
                      <a:pos x="231" y="141"/>
                    </a:cxn>
                    <a:cxn ang="0">
                      <a:pos x="206" y="82"/>
                    </a:cxn>
                    <a:cxn ang="0">
                      <a:pos x="217" y="156"/>
                    </a:cxn>
                    <a:cxn ang="0">
                      <a:pos x="210" y="168"/>
                    </a:cxn>
                    <a:cxn ang="0">
                      <a:pos x="208" y="165"/>
                    </a:cxn>
                    <a:cxn ang="0">
                      <a:pos x="157" y="137"/>
                    </a:cxn>
                    <a:cxn ang="0">
                      <a:pos x="141" y="71"/>
                    </a:cxn>
                    <a:cxn ang="0">
                      <a:pos x="144" y="62"/>
                    </a:cxn>
                    <a:cxn ang="0">
                      <a:pos x="201" y="48"/>
                    </a:cxn>
                    <a:cxn ang="0">
                      <a:pos x="219" y="62"/>
                    </a:cxn>
                    <a:cxn ang="0">
                      <a:pos x="234" y="141"/>
                    </a:cxn>
                    <a:cxn ang="0">
                      <a:pos x="170" y="198"/>
                    </a:cxn>
                    <a:cxn ang="0">
                      <a:pos x="164" y="242"/>
                    </a:cxn>
                    <a:cxn ang="0">
                      <a:pos x="81" y="242"/>
                    </a:cxn>
                    <a:cxn ang="0">
                      <a:pos x="75" y="198"/>
                    </a:cxn>
                    <a:cxn ang="0">
                      <a:pos x="40" y="219"/>
                    </a:cxn>
                    <a:cxn ang="0">
                      <a:pos x="48" y="169"/>
                    </a:cxn>
                    <a:cxn ang="0">
                      <a:pos x="104" y="149"/>
                    </a:cxn>
                    <a:cxn ang="0">
                      <a:pos x="141" y="149"/>
                    </a:cxn>
                    <a:cxn ang="0">
                      <a:pos x="196" y="169"/>
                    </a:cxn>
                    <a:cxn ang="0">
                      <a:pos x="204" y="219"/>
                    </a:cxn>
                    <a:cxn ang="0">
                      <a:pos x="35" y="169"/>
                    </a:cxn>
                    <a:cxn ang="0">
                      <a:pos x="36" y="80"/>
                    </a:cxn>
                    <a:cxn ang="0">
                      <a:pos x="21" y="131"/>
                    </a:cxn>
                    <a:cxn ang="0">
                      <a:pos x="9" y="140"/>
                    </a:cxn>
                    <a:cxn ang="0">
                      <a:pos x="12" y="61"/>
                    </a:cxn>
                    <a:cxn ang="0">
                      <a:pos x="31" y="47"/>
                    </a:cxn>
                    <a:cxn ang="0">
                      <a:pos x="62" y="69"/>
                    </a:cxn>
                    <a:cxn ang="0">
                      <a:pos x="94" y="47"/>
                    </a:cxn>
                    <a:cxn ang="0">
                      <a:pos x="113" y="61"/>
                    </a:cxn>
                    <a:cxn ang="0">
                      <a:pos x="91" y="80"/>
                    </a:cxn>
                    <a:cxn ang="0">
                      <a:pos x="90" y="81"/>
                    </a:cxn>
                    <a:cxn ang="0">
                      <a:pos x="87" y="137"/>
                    </a:cxn>
                    <a:cxn ang="0">
                      <a:pos x="36" y="165"/>
                    </a:cxn>
                    <a:cxn ang="0">
                      <a:pos x="62" y="0"/>
                    </a:cxn>
                    <a:cxn ang="0">
                      <a:pos x="62" y="40"/>
                    </a:cxn>
                    <a:cxn ang="0">
                      <a:pos x="62" y="0"/>
                    </a:cxn>
                    <a:cxn ang="0">
                      <a:pos x="154" y="110"/>
                    </a:cxn>
                    <a:cxn ang="0">
                      <a:pos x="91" y="110"/>
                    </a:cxn>
                    <a:cxn ang="0">
                      <a:pos x="182" y="0"/>
                    </a:cxn>
                    <a:cxn ang="0">
                      <a:pos x="182" y="40"/>
                    </a:cxn>
                    <a:cxn ang="0">
                      <a:pos x="182" y="0"/>
                    </a:cxn>
                  </a:cxnLst>
                  <a:rect l="0" t="0" r="r" b="b"/>
                  <a:pathLst>
                    <a:path w="241" h="248">
                      <a:moveTo>
                        <a:pt x="234" y="141"/>
                      </a:moveTo>
                      <a:cubicBezTo>
                        <a:pt x="233" y="141"/>
                        <a:pt x="232" y="141"/>
                        <a:pt x="231" y="141"/>
                      </a:cubicBezTo>
                      <a:cubicBezTo>
                        <a:pt x="227" y="141"/>
                        <a:pt x="223" y="139"/>
                        <a:pt x="222" y="134"/>
                      </a:cubicBezTo>
                      <a:cubicBezTo>
                        <a:pt x="206" y="82"/>
                        <a:pt x="206" y="82"/>
                        <a:pt x="206" y="82"/>
                      </a:cubicBezTo>
                      <a:cubicBezTo>
                        <a:pt x="198" y="82"/>
                        <a:pt x="198" y="82"/>
                        <a:pt x="198" y="82"/>
                      </a:cubicBezTo>
                      <a:cubicBezTo>
                        <a:pt x="217" y="156"/>
                        <a:pt x="217" y="156"/>
                        <a:pt x="217" y="156"/>
                      </a:cubicBezTo>
                      <a:cubicBezTo>
                        <a:pt x="218" y="157"/>
                        <a:pt x="218" y="158"/>
                        <a:pt x="218" y="160"/>
                      </a:cubicBezTo>
                      <a:cubicBezTo>
                        <a:pt x="218" y="164"/>
                        <a:pt x="214" y="168"/>
                        <a:pt x="210" y="168"/>
                      </a:cubicBezTo>
                      <a:cubicBezTo>
                        <a:pt x="209" y="168"/>
                        <a:pt x="209" y="168"/>
                        <a:pt x="209" y="168"/>
                      </a:cubicBezTo>
                      <a:cubicBezTo>
                        <a:pt x="208" y="167"/>
                        <a:pt x="208" y="166"/>
                        <a:pt x="208" y="165"/>
                      </a:cubicBezTo>
                      <a:cubicBezTo>
                        <a:pt x="203" y="148"/>
                        <a:pt x="186" y="137"/>
                        <a:pt x="168" y="137"/>
                      </a:cubicBezTo>
                      <a:cubicBezTo>
                        <a:pt x="157" y="137"/>
                        <a:pt x="157" y="137"/>
                        <a:pt x="157" y="137"/>
                      </a:cubicBezTo>
                      <a:cubicBezTo>
                        <a:pt x="163" y="129"/>
                        <a:pt x="166" y="120"/>
                        <a:pt x="166" y="110"/>
                      </a:cubicBezTo>
                      <a:cubicBezTo>
                        <a:pt x="166" y="93"/>
                        <a:pt x="156" y="78"/>
                        <a:pt x="141" y="71"/>
                      </a:cubicBezTo>
                      <a:cubicBezTo>
                        <a:pt x="144" y="62"/>
                        <a:pt x="144" y="62"/>
                        <a:pt x="144" y="62"/>
                      </a:cubicBezTo>
                      <a:cubicBezTo>
                        <a:pt x="144" y="62"/>
                        <a:pt x="144" y="62"/>
                        <a:pt x="144" y="62"/>
                      </a:cubicBezTo>
                      <a:cubicBezTo>
                        <a:pt x="147" y="53"/>
                        <a:pt x="154" y="48"/>
                        <a:pt x="162" y="48"/>
                      </a:cubicBezTo>
                      <a:cubicBezTo>
                        <a:pt x="201" y="48"/>
                        <a:pt x="201" y="48"/>
                        <a:pt x="201" y="48"/>
                      </a:cubicBezTo>
                      <a:cubicBezTo>
                        <a:pt x="209" y="48"/>
                        <a:pt x="216" y="53"/>
                        <a:pt x="219" y="62"/>
                      </a:cubicBezTo>
                      <a:cubicBezTo>
                        <a:pt x="219" y="62"/>
                        <a:pt x="219" y="62"/>
                        <a:pt x="219" y="62"/>
                      </a:cubicBezTo>
                      <a:cubicBezTo>
                        <a:pt x="240" y="129"/>
                        <a:pt x="240" y="129"/>
                        <a:pt x="240" y="129"/>
                      </a:cubicBezTo>
                      <a:cubicBezTo>
                        <a:pt x="241" y="134"/>
                        <a:pt x="238" y="139"/>
                        <a:pt x="234" y="141"/>
                      </a:cubicBezTo>
                      <a:close/>
                      <a:moveTo>
                        <a:pt x="176" y="237"/>
                      </a:moveTo>
                      <a:cubicBezTo>
                        <a:pt x="170" y="198"/>
                        <a:pt x="170" y="198"/>
                        <a:pt x="170" y="198"/>
                      </a:cubicBezTo>
                      <a:cubicBezTo>
                        <a:pt x="162" y="198"/>
                        <a:pt x="162" y="198"/>
                        <a:pt x="162" y="198"/>
                      </a:cubicBezTo>
                      <a:cubicBezTo>
                        <a:pt x="164" y="242"/>
                        <a:pt x="164" y="242"/>
                        <a:pt x="164" y="242"/>
                      </a:cubicBezTo>
                      <a:cubicBezTo>
                        <a:pt x="151" y="246"/>
                        <a:pt x="137" y="248"/>
                        <a:pt x="122" y="248"/>
                      </a:cubicBezTo>
                      <a:cubicBezTo>
                        <a:pt x="108" y="248"/>
                        <a:pt x="94" y="246"/>
                        <a:pt x="81" y="242"/>
                      </a:cubicBezTo>
                      <a:cubicBezTo>
                        <a:pt x="83" y="198"/>
                        <a:pt x="83" y="198"/>
                        <a:pt x="83" y="198"/>
                      </a:cubicBezTo>
                      <a:cubicBezTo>
                        <a:pt x="75" y="198"/>
                        <a:pt x="75" y="198"/>
                        <a:pt x="75" y="198"/>
                      </a:cubicBezTo>
                      <a:cubicBezTo>
                        <a:pt x="67" y="237"/>
                        <a:pt x="67" y="237"/>
                        <a:pt x="67" y="237"/>
                      </a:cubicBezTo>
                      <a:cubicBezTo>
                        <a:pt x="57" y="232"/>
                        <a:pt x="48" y="226"/>
                        <a:pt x="40" y="219"/>
                      </a:cubicBezTo>
                      <a:cubicBezTo>
                        <a:pt x="48" y="171"/>
                        <a:pt x="48" y="171"/>
                        <a:pt x="48" y="171"/>
                      </a:cubicBezTo>
                      <a:cubicBezTo>
                        <a:pt x="48" y="170"/>
                        <a:pt x="48" y="169"/>
                        <a:pt x="48" y="169"/>
                      </a:cubicBezTo>
                      <a:cubicBezTo>
                        <a:pt x="52" y="157"/>
                        <a:pt x="63" y="149"/>
                        <a:pt x="77" y="149"/>
                      </a:cubicBezTo>
                      <a:cubicBezTo>
                        <a:pt x="104" y="149"/>
                        <a:pt x="104" y="149"/>
                        <a:pt x="104" y="149"/>
                      </a:cubicBezTo>
                      <a:cubicBezTo>
                        <a:pt x="123" y="182"/>
                        <a:pt x="123" y="182"/>
                        <a:pt x="123" y="182"/>
                      </a:cubicBezTo>
                      <a:cubicBezTo>
                        <a:pt x="141" y="149"/>
                        <a:pt x="141" y="149"/>
                        <a:pt x="141" y="149"/>
                      </a:cubicBezTo>
                      <a:cubicBezTo>
                        <a:pt x="168" y="149"/>
                        <a:pt x="168" y="149"/>
                        <a:pt x="168" y="149"/>
                      </a:cubicBezTo>
                      <a:cubicBezTo>
                        <a:pt x="181" y="149"/>
                        <a:pt x="192" y="157"/>
                        <a:pt x="196" y="169"/>
                      </a:cubicBezTo>
                      <a:cubicBezTo>
                        <a:pt x="196" y="169"/>
                        <a:pt x="196" y="170"/>
                        <a:pt x="196" y="171"/>
                      </a:cubicBezTo>
                      <a:cubicBezTo>
                        <a:pt x="204" y="219"/>
                        <a:pt x="204" y="219"/>
                        <a:pt x="204" y="219"/>
                      </a:cubicBezTo>
                      <a:cubicBezTo>
                        <a:pt x="196" y="226"/>
                        <a:pt x="186" y="232"/>
                        <a:pt x="176" y="237"/>
                      </a:cubicBezTo>
                      <a:close/>
                      <a:moveTo>
                        <a:pt x="35" y="169"/>
                      </a:moveTo>
                      <a:cubicBezTo>
                        <a:pt x="34" y="174"/>
                        <a:pt x="34" y="174"/>
                        <a:pt x="34" y="174"/>
                      </a:cubicBezTo>
                      <a:cubicBezTo>
                        <a:pt x="36" y="80"/>
                        <a:pt x="36" y="80"/>
                        <a:pt x="36" y="80"/>
                      </a:cubicBezTo>
                      <a:cubicBezTo>
                        <a:pt x="30" y="80"/>
                        <a:pt x="30" y="80"/>
                        <a:pt x="30" y="80"/>
                      </a:cubicBezTo>
                      <a:cubicBezTo>
                        <a:pt x="21" y="131"/>
                        <a:pt x="21" y="131"/>
                        <a:pt x="21" y="131"/>
                      </a:cubicBezTo>
                      <a:cubicBezTo>
                        <a:pt x="20" y="136"/>
                        <a:pt x="16" y="140"/>
                        <a:pt x="11" y="140"/>
                      </a:cubicBezTo>
                      <a:cubicBezTo>
                        <a:pt x="11" y="140"/>
                        <a:pt x="10" y="140"/>
                        <a:pt x="9" y="140"/>
                      </a:cubicBezTo>
                      <a:cubicBezTo>
                        <a:pt x="4" y="139"/>
                        <a:pt x="0" y="133"/>
                        <a:pt x="1" y="128"/>
                      </a:cubicBezTo>
                      <a:cubicBezTo>
                        <a:pt x="12" y="61"/>
                        <a:pt x="12" y="61"/>
                        <a:pt x="12" y="61"/>
                      </a:cubicBezTo>
                      <a:cubicBezTo>
                        <a:pt x="12" y="60"/>
                        <a:pt x="12" y="60"/>
                        <a:pt x="12" y="60"/>
                      </a:cubicBezTo>
                      <a:cubicBezTo>
                        <a:pt x="15" y="52"/>
                        <a:pt x="23" y="47"/>
                        <a:pt x="31" y="47"/>
                      </a:cubicBezTo>
                      <a:cubicBezTo>
                        <a:pt x="49" y="47"/>
                        <a:pt x="49" y="47"/>
                        <a:pt x="49" y="47"/>
                      </a:cubicBezTo>
                      <a:cubicBezTo>
                        <a:pt x="62" y="69"/>
                        <a:pt x="62" y="69"/>
                        <a:pt x="62" y="69"/>
                      </a:cubicBezTo>
                      <a:cubicBezTo>
                        <a:pt x="76" y="47"/>
                        <a:pt x="76" y="47"/>
                        <a:pt x="76" y="47"/>
                      </a:cubicBezTo>
                      <a:cubicBezTo>
                        <a:pt x="94" y="47"/>
                        <a:pt x="94" y="47"/>
                        <a:pt x="94" y="47"/>
                      </a:cubicBezTo>
                      <a:cubicBezTo>
                        <a:pt x="103" y="47"/>
                        <a:pt x="110" y="52"/>
                        <a:pt x="113" y="60"/>
                      </a:cubicBezTo>
                      <a:cubicBezTo>
                        <a:pt x="113" y="61"/>
                        <a:pt x="113" y="61"/>
                        <a:pt x="113" y="61"/>
                      </a:cubicBezTo>
                      <a:cubicBezTo>
                        <a:pt x="114" y="67"/>
                        <a:pt x="114" y="67"/>
                        <a:pt x="114" y="67"/>
                      </a:cubicBezTo>
                      <a:cubicBezTo>
                        <a:pt x="105" y="69"/>
                        <a:pt x="97" y="73"/>
                        <a:pt x="91" y="80"/>
                      </a:cubicBezTo>
                      <a:cubicBezTo>
                        <a:pt x="90" y="80"/>
                        <a:pt x="90" y="80"/>
                        <a:pt x="90" y="80"/>
                      </a:cubicBezTo>
                      <a:cubicBezTo>
                        <a:pt x="90" y="81"/>
                        <a:pt x="90" y="81"/>
                        <a:pt x="90" y="81"/>
                      </a:cubicBezTo>
                      <a:cubicBezTo>
                        <a:pt x="83" y="88"/>
                        <a:pt x="79" y="99"/>
                        <a:pt x="79" y="110"/>
                      </a:cubicBezTo>
                      <a:cubicBezTo>
                        <a:pt x="79" y="120"/>
                        <a:pt x="82" y="129"/>
                        <a:pt x="87" y="137"/>
                      </a:cubicBezTo>
                      <a:cubicBezTo>
                        <a:pt x="77" y="137"/>
                        <a:pt x="77" y="137"/>
                        <a:pt x="77" y="137"/>
                      </a:cubicBezTo>
                      <a:cubicBezTo>
                        <a:pt x="58" y="137"/>
                        <a:pt x="41" y="148"/>
                        <a:pt x="36" y="165"/>
                      </a:cubicBezTo>
                      <a:cubicBezTo>
                        <a:pt x="36" y="166"/>
                        <a:pt x="35" y="167"/>
                        <a:pt x="35" y="169"/>
                      </a:cubicBezTo>
                      <a:close/>
                      <a:moveTo>
                        <a:pt x="62" y="0"/>
                      </a:moveTo>
                      <a:cubicBezTo>
                        <a:pt x="74" y="0"/>
                        <a:pt x="83" y="9"/>
                        <a:pt x="83" y="20"/>
                      </a:cubicBezTo>
                      <a:cubicBezTo>
                        <a:pt x="83" y="31"/>
                        <a:pt x="74" y="40"/>
                        <a:pt x="62" y="40"/>
                      </a:cubicBezTo>
                      <a:cubicBezTo>
                        <a:pt x="51" y="40"/>
                        <a:pt x="42" y="31"/>
                        <a:pt x="42" y="20"/>
                      </a:cubicBezTo>
                      <a:cubicBezTo>
                        <a:pt x="42" y="9"/>
                        <a:pt x="51" y="0"/>
                        <a:pt x="62" y="0"/>
                      </a:cubicBezTo>
                      <a:close/>
                      <a:moveTo>
                        <a:pt x="122" y="79"/>
                      </a:moveTo>
                      <a:cubicBezTo>
                        <a:pt x="140" y="79"/>
                        <a:pt x="154" y="93"/>
                        <a:pt x="154" y="110"/>
                      </a:cubicBezTo>
                      <a:cubicBezTo>
                        <a:pt x="154" y="127"/>
                        <a:pt x="140" y="141"/>
                        <a:pt x="122" y="141"/>
                      </a:cubicBezTo>
                      <a:cubicBezTo>
                        <a:pt x="105" y="141"/>
                        <a:pt x="91" y="127"/>
                        <a:pt x="91" y="110"/>
                      </a:cubicBezTo>
                      <a:cubicBezTo>
                        <a:pt x="91" y="93"/>
                        <a:pt x="105" y="79"/>
                        <a:pt x="122" y="79"/>
                      </a:cubicBezTo>
                      <a:close/>
                      <a:moveTo>
                        <a:pt x="182" y="0"/>
                      </a:moveTo>
                      <a:cubicBezTo>
                        <a:pt x="193" y="0"/>
                        <a:pt x="201" y="9"/>
                        <a:pt x="201" y="20"/>
                      </a:cubicBezTo>
                      <a:cubicBezTo>
                        <a:pt x="201" y="31"/>
                        <a:pt x="193" y="40"/>
                        <a:pt x="182" y="40"/>
                      </a:cubicBezTo>
                      <a:cubicBezTo>
                        <a:pt x="171" y="40"/>
                        <a:pt x="162" y="31"/>
                        <a:pt x="162" y="20"/>
                      </a:cubicBezTo>
                      <a:cubicBezTo>
                        <a:pt x="162" y="9"/>
                        <a:pt x="171" y="0"/>
                        <a:pt x="182" y="0"/>
                      </a:cubicBezTo>
                      <a:close/>
                    </a:path>
                  </a:pathLst>
                </a:custGeom>
                <a:solidFill>
                  <a:srgbClr val="00B050"/>
                </a:solidFill>
                <a:ln w="9525">
                  <a:noFill/>
                  <a:round/>
                  <a:headEnd/>
                  <a:tailEnd/>
                </a:ln>
              </p:spPr>
              <p:txBody>
                <a:bodyPr vert="horz" wrap="square" lIns="100584" tIns="50292" rIns="100584" bIns="5029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prstClr val="black"/>
                    </a:solidFill>
                    <a:effectLst/>
                    <a:uLnTx/>
                    <a:uFillTx/>
                    <a:latin typeface="Calibri"/>
                    <a:ea typeface="+mn-ea"/>
                    <a:cs typeface="+mn-cs"/>
                  </a:endParaRPr>
                </a:p>
              </p:txBody>
            </p:sp>
            <p:sp>
              <p:nvSpPr>
                <p:cNvPr id="107" name="Freeform 106"/>
                <p:cNvSpPr>
                  <a:spLocks noEditPoints="1"/>
                </p:cNvSpPr>
                <p:nvPr/>
              </p:nvSpPr>
              <p:spPr bwMode="auto">
                <a:xfrm>
                  <a:off x="6842131" y="8085591"/>
                  <a:ext cx="465138" cy="377825"/>
                </a:xfrm>
                <a:custGeom>
                  <a:avLst/>
                  <a:gdLst/>
                  <a:ahLst/>
                  <a:cxnLst>
                    <a:cxn ang="0">
                      <a:pos x="155" y="104"/>
                    </a:cxn>
                    <a:cxn ang="0">
                      <a:pos x="140" y="89"/>
                    </a:cxn>
                    <a:cxn ang="0">
                      <a:pos x="155" y="73"/>
                    </a:cxn>
                    <a:cxn ang="0">
                      <a:pos x="170" y="89"/>
                    </a:cxn>
                    <a:cxn ang="0">
                      <a:pos x="155" y="104"/>
                    </a:cxn>
                    <a:cxn ang="0">
                      <a:pos x="86" y="104"/>
                    </a:cxn>
                    <a:cxn ang="0">
                      <a:pos x="71" y="89"/>
                    </a:cxn>
                    <a:cxn ang="0">
                      <a:pos x="86" y="73"/>
                    </a:cxn>
                    <a:cxn ang="0">
                      <a:pos x="101" y="89"/>
                    </a:cxn>
                    <a:cxn ang="0">
                      <a:pos x="86" y="104"/>
                    </a:cxn>
                    <a:cxn ang="0">
                      <a:pos x="242" y="77"/>
                    </a:cxn>
                    <a:cxn ang="0">
                      <a:pos x="127" y="1"/>
                    </a:cxn>
                    <a:cxn ang="0">
                      <a:pos x="119" y="1"/>
                    </a:cxn>
                    <a:cxn ang="0">
                      <a:pos x="76" y="29"/>
                    </a:cxn>
                    <a:cxn ang="0">
                      <a:pos x="76" y="7"/>
                    </a:cxn>
                    <a:cxn ang="0">
                      <a:pos x="70" y="0"/>
                    </a:cxn>
                    <a:cxn ang="0">
                      <a:pos x="44" y="0"/>
                    </a:cxn>
                    <a:cxn ang="0">
                      <a:pos x="38" y="7"/>
                    </a:cxn>
                    <a:cxn ang="0">
                      <a:pos x="38" y="55"/>
                    </a:cxn>
                    <a:cxn ang="0">
                      <a:pos x="3" y="77"/>
                    </a:cxn>
                    <a:cxn ang="0">
                      <a:pos x="1" y="85"/>
                    </a:cxn>
                    <a:cxn ang="0">
                      <a:pos x="7" y="89"/>
                    </a:cxn>
                    <a:cxn ang="0">
                      <a:pos x="38" y="89"/>
                    </a:cxn>
                    <a:cxn ang="0">
                      <a:pos x="38" y="189"/>
                    </a:cxn>
                    <a:cxn ang="0">
                      <a:pos x="48" y="200"/>
                    </a:cxn>
                    <a:cxn ang="0">
                      <a:pos x="82" y="200"/>
                    </a:cxn>
                    <a:cxn ang="0">
                      <a:pos x="77" y="192"/>
                    </a:cxn>
                    <a:cxn ang="0">
                      <a:pos x="77" y="162"/>
                    </a:cxn>
                    <a:cxn ang="0">
                      <a:pos x="67" y="162"/>
                    </a:cxn>
                    <a:cxn ang="0">
                      <a:pos x="61" y="156"/>
                    </a:cxn>
                    <a:cxn ang="0">
                      <a:pos x="61" y="118"/>
                    </a:cxn>
                    <a:cxn ang="0">
                      <a:pos x="67" y="111"/>
                    </a:cxn>
                    <a:cxn ang="0">
                      <a:pos x="105" y="111"/>
                    </a:cxn>
                    <a:cxn ang="0">
                      <a:pos x="111" y="118"/>
                    </a:cxn>
                    <a:cxn ang="0">
                      <a:pos x="111" y="156"/>
                    </a:cxn>
                    <a:cxn ang="0">
                      <a:pos x="105" y="162"/>
                    </a:cxn>
                    <a:cxn ang="0">
                      <a:pos x="95" y="162"/>
                    </a:cxn>
                    <a:cxn ang="0">
                      <a:pos x="95" y="192"/>
                    </a:cxn>
                    <a:cxn ang="0">
                      <a:pos x="90" y="200"/>
                    </a:cxn>
                    <a:cxn ang="0">
                      <a:pos x="151" y="200"/>
                    </a:cxn>
                    <a:cxn ang="0">
                      <a:pos x="146" y="192"/>
                    </a:cxn>
                    <a:cxn ang="0">
                      <a:pos x="146" y="162"/>
                    </a:cxn>
                    <a:cxn ang="0">
                      <a:pos x="131" y="162"/>
                    </a:cxn>
                    <a:cxn ang="0">
                      <a:pos x="125" y="159"/>
                    </a:cxn>
                    <a:cxn ang="0">
                      <a:pos x="124" y="154"/>
                    </a:cxn>
                    <a:cxn ang="0">
                      <a:pos x="138" y="116"/>
                    </a:cxn>
                    <a:cxn ang="0">
                      <a:pos x="144" y="111"/>
                    </a:cxn>
                    <a:cxn ang="0">
                      <a:pos x="166" y="111"/>
                    </a:cxn>
                    <a:cxn ang="0">
                      <a:pos x="172" y="116"/>
                    </a:cxn>
                    <a:cxn ang="0">
                      <a:pos x="185" y="153"/>
                    </a:cxn>
                    <a:cxn ang="0">
                      <a:pos x="186" y="156"/>
                    </a:cxn>
                    <a:cxn ang="0">
                      <a:pos x="179" y="162"/>
                    </a:cxn>
                    <a:cxn ang="0">
                      <a:pos x="179" y="162"/>
                    </a:cxn>
                    <a:cxn ang="0">
                      <a:pos x="164" y="162"/>
                    </a:cxn>
                    <a:cxn ang="0">
                      <a:pos x="164" y="192"/>
                    </a:cxn>
                    <a:cxn ang="0">
                      <a:pos x="159" y="200"/>
                    </a:cxn>
                    <a:cxn ang="0">
                      <a:pos x="198" y="200"/>
                    </a:cxn>
                    <a:cxn ang="0">
                      <a:pos x="209" y="189"/>
                    </a:cxn>
                    <a:cxn ang="0">
                      <a:pos x="209" y="89"/>
                    </a:cxn>
                    <a:cxn ang="0">
                      <a:pos x="239" y="89"/>
                    </a:cxn>
                    <a:cxn ang="0">
                      <a:pos x="239" y="89"/>
                    </a:cxn>
                    <a:cxn ang="0">
                      <a:pos x="246" y="83"/>
                    </a:cxn>
                    <a:cxn ang="0">
                      <a:pos x="242" y="77"/>
                    </a:cxn>
                  </a:cxnLst>
                  <a:rect l="0" t="0" r="r" b="b"/>
                  <a:pathLst>
                    <a:path w="246" h="200">
                      <a:moveTo>
                        <a:pt x="155" y="104"/>
                      </a:moveTo>
                      <a:cubicBezTo>
                        <a:pt x="146" y="104"/>
                        <a:pt x="140" y="97"/>
                        <a:pt x="140" y="89"/>
                      </a:cubicBezTo>
                      <a:cubicBezTo>
                        <a:pt x="140" y="80"/>
                        <a:pt x="146" y="73"/>
                        <a:pt x="155" y="73"/>
                      </a:cubicBezTo>
                      <a:cubicBezTo>
                        <a:pt x="163" y="73"/>
                        <a:pt x="170" y="80"/>
                        <a:pt x="170" y="89"/>
                      </a:cubicBezTo>
                      <a:cubicBezTo>
                        <a:pt x="170" y="97"/>
                        <a:pt x="163" y="104"/>
                        <a:pt x="155" y="104"/>
                      </a:cubicBezTo>
                      <a:close/>
                      <a:moveTo>
                        <a:pt x="86" y="104"/>
                      </a:moveTo>
                      <a:cubicBezTo>
                        <a:pt x="78" y="104"/>
                        <a:pt x="71" y="97"/>
                        <a:pt x="71" y="89"/>
                      </a:cubicBezTo>
                      <a:cubicBezTo>
                        <a:pt x="71" y="80"/>
                        <a:pt x="78" y="73"/>
                        <a:pt x="86" y="73"/>
                      </a:cubicBezTo>
                      <a:cubicBezTo>
                        <a:pt x="94" y="73"/>
                        <a:pt x="101" y="80"/>
                        <a:pt x="101" y="89"/>
                      </a:cubicBezTo>
                      <a:cubicBezTo>
                        <a:pt x="101" y="97"/>
                        <a:pt x="94" y="104"/>
                        <a:pt x="86" y="104"/>
                      </a:cubicBezTo>
                      <a:close/>
                      <a:moveTo>
                        <a:pt x="242" y="77"/>
                      </a:moveTo>
                      <a:cubicBezTo>
                        <a:pt x="127" y="1"/>
                        <a:pt x="127" y="1"/>
                        <a:pt x="127" y="1"/>
                      </a:cubicBezTo>
                      <a:cubicBezTo>
                        <a:pt x="124" y="0"/>
                        <a:pt x="122" y="0"/>
                        <a:pt x="119" y="1"/>
                      </a:cubicBezTo>
                      <a:cubicBezTo>
                        <a:pt x="76" y="29"/>
                        <a:pt x="76" y="29"/>
                        <a:pt x="76" y="29"/>
                      </a:cubicBezTo>
                      <a:cubicBezTo>
                        <a:pt x="76" y="7"/>
                        <a:pt x="76" y="7"/>
                        <a:pt x="76" y="7"/>
                      </a:cubicBezTo>
                      <a:cubicBezTo>
                        <a:pt x="76" y="3"/>
                        <a:pt x="73" y="0"/>
                        <a:pt x="70" y="0"/>
                      </a:cubicBezTo>
                      <a:cubicBezTo>
                        <a:pt x="44" y="0"/>
                        <a:pt x="44" y="0"/>
                        <a:pt x="44" y="0"/>
                      </a:cubicBezTo>
                      <a:cubicBezTo>
                        <a:pt x="40" y="0"/>
                        <a:pt x="38" y="3"/>
                        <a:pt x="38" y="7"/>
                      </a:cubicBezTo>
                      <a:cubicBezTo>
                        <a:pt x="38" y="55"/>
                        <a:pt x="38" y="55"/>
                        <a:pt x="38" y="55"/>
                      </a:cubicBezTo>
                      <a:cubicBezTo>
                        <a:pt x="3" y="77"/>
                        <a:pt x="3" y="77"/>
                        <a:pt x="3" y="77"/>
                      </a:cubicBezTo>
                      <a:cubicBezTo>
                        <a:pt x="1" y="79"/>
                        <a:pt x="0" y="82"/>
                        <a:pt x="1" y="85"/>
                      </a:cubicBezTo>
                      <a:cubicBezTo>
                        <a:pt x="2" y="87"/>
                        <a:pt x="4" y="89"/>
                        <a:pt x="7" y="89"/>
                      </a:cubicBezTo>
                      <a:cubicBezTo>
                        <a:pt x="38" y="89"/>
                        <a:pt x="38" y="89"/>
                        <a:pt x="38" y="89"/>
                      </a:cubicBezTo>
                      <a:cubicBezTo>
                        <a:pt x="38" y="189"/>
                        <a:pt x="38" y="189"/>
                        <a:pt x="38" y="189"/>
                      </a:cubicBezTo>
                      <a:cubicBezTo>
                        <a:pt x="38" y="195"/>
                        <a:pt x="42" y="200"/>
                        <a:pt x="48" y="200"/>
                      </a:cubicBezTo>
                      <a:cubicBezTo>
                        <a:pt x="82" y="200"/>
                        <a:pt x="82" y="200"/>
                        <a:pt x="82" y="200"/>
                      </a:cubicBezTo>
                      <a:cubicBezTo>
                        <a:pt x="79" y="198"/>
                        <a:pt x="77" y="195"/>
                        <a:pt x="77" y="192"/>
                      </a:cubicBezTo>
                      <a:cubicBezTo>
                        <a:pt x="77" y="162"/>
                        <a:pt x="77" y="162"/>
                        <a:pt x="77" y="162"/>
                      </a:cubicBezTo>
                      <a:cubicBezTo>
                        <a:pt x="67" y="162"/>
                        <a:pt x="67" y="162"/>
                        <a:pt x="67" y="162"/>
                      </a:cubicBezTo>
                      <a:cubicBezTo>
                        <a:pt x="63" y="162"/>
                        <a:pt x="61" y="159"/>
                        <a:pt x="61" y="156"/>
                      </a:cubicBezTo>
                      <a:cubicBezTo>
                        <a:pt x="61" y="118"/>
                        <a:pt x="61" y="118"/>
                        <a:pt x="61" y="118"/>
                      </a:cubicBezTo>
                      <a:cubicBezTo>
                        <a:pt x="61" y="114"/>
                        <a:pt x="63" y="111"/>
                        <a:pt x="67" y="111"/>
                      </a:cubicBezTo>
                      <a:cubicBezTo>
                        <a:pt x="105" y="111"/>
                        <a:pt x="105" y="111"/>
                        <a:pt x="105" y="111"/>
                      </a:cubicBezTo>
                      <a:cubicBezTo>
                        <a:pt x="109" y="111"/>
                        <a:pt x="111" y="114"/>
                        <a:pt x="111" y="118"/>
                      </a:cubicBezTo>
                      <a:cubicBezTo>
                        <a:pt x="111" y="156"/>
                        <a:pt x="111" y="156"/>
                        <a:pt x="111" y="156"/>
                      </a:cubicBezTo>
                      <a:cubicBezTo>
                        <a:pt x="111" y="159"/>
                        <a:pt x="109" y="162"/>
                        <a:pt x="105" y="162"/>
                      </a:cubicBezTo>
                      <a:cubicBezTo>
                        <a:pt x="95" y="162"/>
                        <a:pt x="95" y="162"/>
                        <a:pt x="95" y="162"/>
                      </a:cubicBezTo>
                      <a:cubicBezTo>
                        <a:pt x="95" y="192"/>
                        <a:pt x="95" y="192"/>
                        <a:pt x="95" y="192"/>
                      </a:cubicBezTo>
                      <a:cubicBezTo>
                        <a:pt x="95" y="195"/>
                        <a:pt x="93" y="198"/>
                        <a:pt x="90" y="200"/>
                      </a:cubicBezTo>
                      <a:cubicBezTo>
                        <a:pt x="151" y="200"/>
                        <a:pt x="151" y="200"/>
                        <a:pt x="151" y="200"/>
                      </a:cubicBezTo>
                      <a:cubicBezTo>
                        <a:pt x="148" y="198"/>
                        <a:pt x="146" y="195"/>
                        <a:pt x="146" y="192"/>
                      </a:cubicBezTo>
                      <a:cubicBezTo>
                        <a:pt x="146" y="162"/>
                        <a:pt x="146" y="162"/>
                        <a:pt x="146" y="162"/>
                      </a:cubicBezTo>
                      <a:cubicBezTo>
                        <a:pt x="131" y="162"/>
                        <a:pt x="131" y="162"/>
                        <a:pt x="131" y="162"/>
                      </a:cubicBezTo>
                      <a:cubicBezTo>
                        <a:pt x="129" y="162"/>
                        <a:pt x="127" y="161"/>
                        <a:pt x="125" y="159"/>
                      </a:cubicBezTo>
                      <a:cubicBezTo>
                        <a:pt x="124" y="158"/>
                        <a:pt x="124" y="156"/>
                        <a:pt x="124" y="154"/>
                      </a:cubicBezTo>
                      <a:cubicBezTo>
                        <a:pt x="138" y="116"/>
                        <a:pt x="138" y="116"/>
                        <a:pt x="138" y="116"/>
                      </a:cubicBezTo>
                      <a:cubicBezTo>
                        <a:pt x="139" y="113"/>
                        <a:pt x="141" y="111"/>
                        <a:pt x="144" y="111"/>
                      </a:cubicBezTo>
                      <a:cubicBezTo>
                        <a:pt x="166" y="111"/>
                        <a:pt x="166" y="111"/>
                        <a:pt x="166" y="111"/>
                      </a:cubicBezTo>
                      <a:cubicBezTo>
                        <a:pt x="169" y="111"/>
                        <a:pt x="171" y="113"/>
                        <a:pt x="172" y="116"/>
                      </a:cubicBezTo>
                      <a:cubicBezTo>
                        <a:pt x="185" y="153"/>
                        <a:pt x="185" y="153"/>
                        <a:pt x="185" y="153"/>
                      </a:cubicBezTo>
                      <a:cubicBezTo>
                        <a:pt x="185" y="154"/>
                        <a:pt x="186" y="155"/>
                        <a:pt x="186" y="156"/>
                      </a:cubicBezTo>
                      <a:cubicBezTo>
                        <a:pt x="186" y="159"/>
                        <a:pt x="183" y="162"/>
                        <a:pt x="179" y="162"/>
                      </a:cubicBezTo>
                      <a:cubicBezTo>
                        <a:pt x="179" y="162"/>
                        <a:pt x="179" y="162"/>
                        <a:pt x="179" y="162"/>
                      </a:cubicBezTo>
                      <a:cubicBezTo>
                        <a:pt x="164" y="162"/>
                        <a:pt x="164" y="162"/>
                        <a:pt x="164" y="162"/>
                      </a:cubicBezTo>
                      <a:cubicBezTo>
                        <a:pt x="164" y="192"/>
                        <a:pt x="164" y="192"/>
                        <a:pt x="164" y="192"/>
                      </a:cubicBezTo>
                      <a:cubicBezTo>
                        <a:pt x="164" y="195"/>
                        <a:pt x="162" y="198"/>
                        <a:pt x="159" y="200"/>
                      </a:cubicBezTo>
                      <a:cubicBezTo>
                        <a:pt x="198" y="200"/>
                        <a:pt x="198" y="200"/>
                        <a:pt x="198" y="200"/>
                      </a:cubicBezTo>
                      <a:cubicBezTo>
                        <a:pt x="204" y="200"/>
                        <a:pt x="209" y="195"/>
                        <a:pt x="209" y="189"/>
                      </a:cubicBezTo>
                      <a:cubicBezTo>
                        <a:pt x="209" y="89"/>
                        <a:pt x="209" y="89"/>
                        <a:pt x="209" y="89"/>
                      </a:cubicBezTo>
                      <a:cubicBezTo>
                        <a:pt x="239" y="89"/>
                        <a:pt x="239" y="89"/>
                        <a:pt x="239" y="89"/>
                      </a:cubicBezTo>
                      <a:cubicBezTo>
                        <a:pt x="239" y="89"/>
                        <a:pt x="239" y="89"/>
                        <a:pt x="239" y="89"/>
                      </a:cubicBezTo>
                      <a:cubicBezTo>
                        <a:pt x="243" y="89"/>
                        <a:pt x="246" y="86"/>
                        <a:pt x="246" y="83"/>
                      </a:cubicBezTo>
                      <a:cubicBezTo>
                        <a:pt x="246" y="80"/>
                        <a:pt x="244" y="78"/>
                        <a:pt x="242" y="77"/>
                      </a:cubicBezTo>
                      <a:close/>
                    </a:path>
                  </a:pathLst>
                </a:custGeom>
                <a:solidFill>
                  <a:srgbClr val="00B050"/>
                </a:solidFill>
                <a:ln w="9525">
                  <a:noFill/>
                  <a:round/>
                  <a:headEnd/>
                  <a:tailEnd/>
                </a:ln>
              </p:spPr>
              <p:txBody>
                <a:bodyPr vert="horz" wrap="square" lIns="100584" tIns="50292" rIns="100584" bIns="5029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prstClr val="black"/>
                    </a:solidFill>
                    <a:effectLst/>
                    <a:uLnTx/>
                    <a:uFillTx/>
                    <a:latin typeface="Calibri"/>
                    <a:ea typeface="+mn-ea"/>
                    <a:cs typeface="+mn-cs"/>
                  </a:endParaRPr>
                </a:p>
              </p:txBody>
            </p:sp>
            <p:sp>
              <p:nvSpPr>
                <p:cNvPr id="108" name="Freeform 107"/>
                <p:cNvSpPr>
                  <a:spLocks noEditPoints="1"/>
                </p:cNvSpPr>
                <p:nvPr/>
              </p:nvSpPr>
              <p:spPr bwMode="auto">
                <a:xfrm>
                  <a:off x="5585825" y="6992145"/>
                  <a:ext cx="365760" cy="457200"/>
                </a:xfrm>
                <a:custGeom>
                  <a:avLst/>
                  <a:gdLst/>
                  <a:ahLst/>
                  <a:cxnLst>
                    <a:cxn ang="0">
                      <a:pos x="90" y="193"/>
                    </a:cxn>
                    <a:cxn ang="0">
                      <a:pos x="86" y="145"/>
                    </a:cxn>
                    <a:cxn ang="0">
                      <a:pos x="70" y="145"/>
                    </a:cxn>
                    <a:cxn ang="0">
                      <a:pos x="66" y="193"/>
                    </a:cxn>
                    <a:cxn ang="0">
                      <a:pos x="90" y="193"/>
                    </a:cxn>
                    <a:cxn ang="0">
                      <a:pos x="73" y="110"/>
                    </a:cxn>
                    <a:cxn ang="0">
                      <a:pos x="71" y="132"/>
                    </a:cxn>
                    <a:cxn ang="0">
                      <a:pos x="85" y="132"/>
                    </a:cxn>
                    <a:cxn ang="0">
                      <a:pos x="84" y="110"/>
                    </a:cxn>
                    <a:cxn ang="0">
                      <a:pos x="73" y="110"/>
                    </a:cxn>
                    <a:cxn ang="0">
                      <a:pos x="74" y="89"/>
                    </a:cxn>
                    <a:cxn ang="0">
                      <a:pos x="74" y="100"/>
                    </a:cxn>
                    <a:cxn ang="0">
                      <a:pos x="83" y="100"/>
                    </a:cxn>
                    <a:cxn ang="0">
                      <a:pos x="82" y="89"/>
                    </a:cxn>
                    <a:cxn ang="0">
                      <a:pos x="74" y="89"/>
                    </a:cxn>
                    <a:cxn ang="0">
                      <a:pos x="142" y="215"/>
                    </a:cxn>
                    <a:cxn ang="0">
                      <a:pos x="14" y="215"/>
                    </a:cxn>
                    <a:cxn ang="0">
                      <a:pos x="66" y="78"/>
                    </a:cxn>
                    <a:cxn ang="0">
                      <a:pos x="91" y="78"/>
                    </a:cxn>
                    <a:cxn ang="0">
                      <a:pos x="142" y="215"/>
                    </a:cxn>
                    <a:cxn ang="0">
                      <a:pos x="156" y="6"/>
                    </a:cxn>
                    <a:cxn ang="0">
                      <a:pos x="156" y="104"/>
                    </a:cxn>
                    <a:cxn ang="0">
                      <a:pos x="150" y="111"/>
                    </a:cxn>
                    <a:cxn ang="0">
                      <a:pos x="121" y="111"/>
                    </a:cxn>
                    <a:cxn ang="0">
                      <a:pos x="121" y="73"/>
                    </a:cxn>
                    <a:cxn ang="0">
                      <a:pos x="78" y="31"/>
                    </a:cxn>
                    <a:cxn ang="0">
                      <a:pos x="36" y="73"/>
                    </a:cxn>
                    <a:cxn ang="0">
                      <a:pos x="36" y="111"/>
                    </a:cxn>
                    <a:cxn ang="0">
                      <a:pos x="7" y="111"/>
                    </a:cxn>
                    <a:cxn ang="0">
                      <a:pos x="0" y="104"/>
                    </a:cxn>
                    <a:cxn ang="0">
                      <a:pos x="0" y="6"/>
                    </a:cxn>
                    <a:cxn ang="0">
                      <a:pos x="7" y="0"/>
                    </a:cxn>
                    <a:cxn ang="0">
                      <a:pos x="150" y="0"/>
                    </a:cxn>
                    <a:cxn ang="0">
                      <a:pos x="156" y="6"/>
                    </a:cxn>
                  </a:cxnLst>
                  <a:rect l="0" t="0" r="r" b="b"/>
                  <a:pathLst>
                    <a:path w="156" h="215">
                      <a:moveTo>
                        <a:pt x="90" y="193"/>
                      </a:moveTo>
                      <a:cubicBezTo>
                        <a:pt x="86" y="145"/>
                        <a:pt x="86" y="145"/>
                        <a:pt x="86" y="145"/>
                      </a:cubicBezTo>
                      <a:cubicBezTo>
                        <a:pt x="70" y="145"/>
                        <a:pt x="70" y="145"/>
                        <a:pt x="70" y="145"/>
                      </a:cubicBezTo>
                      <a:cubicBezTo>
                        <a:pt x="66" y="193"/>
                        <a:pt x="66" y="193"/>
                        <a:pt x="66" y="193"/>
                      </a:cubicBezTo>
                      <a:lnTo>
                        <a:pt x="90" y="193"/>
                      </a:lnTo>
                      <a:close/>
                      <a:moveTo>
                        <a:pt x="73" y="110"/>
                      </a:moveTo>
                      <a:cubicBezTo>
                        <a:pt x="71" y="132"/>
                        <a:pt x="71" y="132"/>
                        <a:pt x="71" y="132"/>
                      </a:cubicBezTo>
                      <a:cubicBezTo>
                        <a:pt x="85" y="132"/>
                        <a:pt x="85" y="132"/>
                        <a:pt x="85" y="132"/>
                      </a:cubicBezTo>
                      <a:cubicBezTo>
                        <a:pt x="84" y="110"/>
                        <a:pt x="84" y="110"/>
                        <a:pt x="84" y="110"/>
                      </a:cubicBezTo>
                      <a:lnTo>
                        <a:pt x="73" y="110"/>
                      </a:lnTo>
                      <a:close/>
                      <a:moveTo>
                        <a:pt x="74" y="89"/>
                      </a:moveTo>
                      <a:cubicBezTo>
                        <a:pt x="74" y="100"/>
                        <a:pt x="74" y="100"/>
                        <a:pt x="74" y="100"/>
                      </a:cubicBezTo>
                      <a:cubicBezTo>
                        <a:pt x="83" y="100"/>
                        <a:pt x="83" y="100"/>
                        <a:pt x="83" y="100"/>
                      </a:cubicBezTo>
                      <a:cubicBezTo>
                        <a:pt x="82" y="89"/>
                        <a:pt x="82" y="89"/>
                        <a:pt x="82" y="89"/>
                      </a:cubicBezTo>
                      <a:lnTo>
                        <a:pt x="74" y="89"/>
                      </a:lnTo>
                      <a:close/>
                      <a:moveTo>
                        <a:pt x="142" y="215"/>
                      </a:moveTo>
                      <a:cubicBezTo>
                        <a:pt x="14" y="215"/>
                        <a:pt x="14" y="215"/>
                        <a:pt x="14" y="215"/>
                      </a:cubicBezTo>
                      <a:cubicBezTo>
                        <a:pt x="66" y="78"/>
                        <a:pt x="66" y="78"/>
                        <a:pt x="66" y="78"/>
                      </a:cubicBezTo>
                      <a:cubicBezTo>
                        <a:pt x="91" y="78"/>
                        <a:pt x="91" y="78"/>
                        <a:pt x="91" y="78"/>
                      </a:cubicBezTo>
                      <a:lnTo>
                        <a:pt x="142" y="215"/>
                      </a:lnTo>
                      <a:close/>
                      <a:moveTo>
                        <a:pt x="156" y="6"/>
                      </a:moveTo>
                      <a:cubicBezTo>
                        <a:pt x="156" y="104"/>
                        <a:pt x="156" y="104"/>
                        <a:pt x="156" y="104"/>
                      </a:cubicBezTo>
                      <a:cubicBezTo>
                        <a:pt x="156" y="108"/>
                        <a:pt x="153" y="111"/>
                        <a:pt x="150" y="111"/>
                      </a:cubicBezTo>
                      <a:cubicBezTo>
                        <a:pt x="121" y="111"/>
                        <a:pt x="121" y="111"/>
                        <a:pt x="121" y="111"/>
                      </a:cubicBezTo>
                      <a:cubicBezTo>
                        <a:pt x="121" y="73"/>
                        <a:pt x="121" y="73"/>
                        <a:pt x="121" y="73"/>
                      </a:cubicBezTo>
                      <a:cubicBezTo>
                        <a:pt x="121" y="50"/>
                        <a:pt x="102" y="31"/>
                        <a:pt x="78" y="31"/>
                      </a:cubicBezTo>
                      <a:cubicBezTo>
                        <a:pt x="55" y="31"/>
                        <a:pt x="36" y="50"/>
                        <a:pt x="36" y="73"/>
                      </a:cubicBezTo>
                      <a:cubicBezTo>
                        <a:pt x="36" y="111"/>
                        <a:pt x="36" y="111"/>
                        <a:pt x="36" y="111"/>
                      </a:cubicBezTo>
                      <a:cubicBezTo>
                        <a:pt x="7" y="111"/>
                        <a:pt x="7" y="111"/>
                        <a:pt x="7" y="111"/>
                      </a:cubicBezTo>
                      <a:cubicBezTo>
                        <a:pt x="3" y="111"/>
                        <a:pt x="0" y="108"/>
                        <a:pt x="0" y="104"/>
                      </a:cubicBezTo>
                      <a:cubicBezTo>
                        <a:pt x="0" y="6"/>
                        <a:pt x="0" y="6"/>
                        <a:pt x="0" y="6"/>
                      </a:cubicBezTo>
                      <a:cubicBezTo>
                        <a:pt x="0" y="3"/>
                        <a:pt x="3" y="0"/>
                        <a:pt x="7" y="0"/>
                      </a:cubicBezTo>
                      <a:cubicBezTo>
                        <a:pt x="150" y="0"/>
                        <a:pt x="150" y="0"/>
                        <a:pt x="150" y="0"/>
                      </a:cubicBezTo>
                      <a:cubicBezTo>
                        <a:pt x="153" y="0"/>
                        <a:pt x="156" y="3"/>
                        <a:pt x="156" y="6"/>
                      </a:cubicBezTo>
                      <a:close/>
                    </a:path>
                  </a:pathLst>
                </a:custGeom>
                <a:solidFill>
                  <a:srgbClr val="00B050"/>
                </a:solidFill>
                <a:ln w="9525">
                  <a:noFill/>
                  <a:round/>
                  <a:headEnd/>
                  <a:tailEnd/>
                </a:ln>
              </p:spPr>
              <p:txBody>
                <a:bodyPr vert="horz" wrap="square" lIns="100584" tIns="50292" rIns="100584" bIns="5029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09" name="Straight Arrow Connector 108"/>
                <p:cNvCxnSpPr/>
                <p:nvPr/>
              </p:nvCxnSpPr>
              <p:spPr>
                <a:xfrm>
                  <a:off x="6639598" y="7849920"/>
                  <a:ext cx="228600" cy="22860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5992164" y="7849920"/>
                  <a:ext cx="228600" cy="22860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0800000">
                  <a:off x="5992165" y="7365272"/>
                  <a:ext cx="228600" cy="22860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16200000">
                  <a:off x="6639598" y="7365273"/>
                  <a:ext cx="228600" cy="22860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3" name="TextBox 102"/>
              <p:cNvSpPr txBox="1"/>
              <p:nvPr/>
            </p:nvSpPr>
            <p:spPr>
              <a:xfrm>
                <a:off x="6028611" y="4908000"/>
                <a:ext cx="2467271" cy="637937"/>
              </a:xfrm>
              <a:prstGeom prst="rect">
                <a:avLst/>
              </a:prstGeom>
              <a:noFill/>
            </p:spPr>
            <p:txBody>
              <a:bodyPr wrap="square"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kumimoji="0" lang="en-US" sz="132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Provide more transportation options by streamlining policies and encouraging collaboration.</a:t>
                </a:r>
                <a:endParaRPr kumimoji="0" lang="en-US" sz="154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5"/>
            <p:cNvSpPr txBox="1"/>
            <p:nvPr/>
          </p:nvSpPr>
          <p:spPr>
            <a:xfrm>
              <a:off x="656366" y="5141983"/>
              <a:ext cx="2467271" cy="268605"/>
            </a:xfrm>
            <a:prstGeom prst="rect">
              <a:avLst/>
            </a:prstGeom>
            <a:solidFill>
              <a:srgbClr val="4E7DA0"/>
            </a:solidFill>
          </p:spPr>
          <p:txBody>
            <a:bodyPr wrap="square"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white"/>
                  </a:solidFill>
                  <a:effectLst/>
                  <a:uLnTx/>
                  <a:uFillTx/>
                  <a:latin typeface="Calibri"/>
                  <a:ea typeface="+mn-ea"/>
                  <a:cs typeface="+mn-cs"/>
                </a:rPr>
                <a:t>ACTIONS</a:t>
              </a:r>
            </a:p>
          </p:txBody>
        </p:sp>
        <p:sp>
          <p:nvSpPr>
            <p:cNvPr id="47" name="TextBox 46"/>
            <p:cNvSpPr txBox="1"/>
            <p:nvPr/>
          </p:nvSpPr>
          <p:spPr>
            <a:xfrm>
              <a:off x="649473" y="5473404"/>
              <a:ext cx="2598749" cy="842654"/>
            </a:xfrm>
            <a:prstGeom prst="rect">
              <a:avLst/>
            </a:prstGeom>
            <a:noFill/>
          </p:spPr>
          <p:txBody>
            <a:bodyPr wrap="square" rtlCol="0">
              <a:spAutoFit/>
            </a:bodyPr>
            <a:lstStyle/>
            <a:p>
              <a:pPr marL="188595" marR="0" lvl="0" indent="-188595" algn="l" defTabSz="820583" rtl="0" eaLnBrk="1" fontAlgn="auto" latinLnBrk="0" hangingPunct="1">
                <a:lnSpc>
                  <a:spcPct val="100000"/>
                </a:lnSpc>
                <a:spcBef>
                  <a:spcPts val="0"/>
                </a:spcBef>
                <a:spcAft>
                  <a:spcPts val="660"/>
                </a:spcAft>
                <a:buClrTx/>
                <a:buSzTx/>
                <a:buFont typeface="Arial" panose="020B0604020202020204" pitchFamily="34" charset="0"/>
                <a:buChar char="•"/>
                <a:tabLst/>
                <a:defRPr/>
              </a:pPr>
              <a:r>
                <a:rPr kumimoji="0" lang="en-US" sz="121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Clarify allowable use of funds for transportation services</a:t>
              </a:r>
            </a:p>
            <a:p>
              <a:pPr marL="188595" marR="0" lvl="0" indent="-188595" algn="l" defTabSz="820583" rtl="0" eaLnBrk="1" fontAlgn="auto" latinLnBrk="0" hangingPunct="1">
                <a:lnSpc>
                  <a:spcPct val="100000"/>
                </a:lnSpc>
                <a:spcBef>
                  <a:spcPts val="0"/>
                </a:spcBef>
                <a:spcAft>
                  <a:spcPts val="660"/>
                </a:spcAft>
                <a:buClrTx/>
                <a:buSzTx/>
                <a:buFont typeface="Arial" panose="020B0604020202020204" pitchFamily="34" charset="0"/>
                <a:buChar char="•"/>
                <a:tabLst/>
                <a:defRPr/>
              </a:pPr>
              <a:r>
                <a:rPr kumimoji="0" lang="en-US" sz="121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Gather and disseminate promising practices on coordinated planning</a:t>
              </a:r>
            </a:p>
          </p:txBody>
        </p:sp>
      </p:grpSp>
    </p:spTree>
    <p:extLst>
      <p:ext uri="{BB962C8B-B14F-4D97-AF65-F5344CB8AC3E}">
        <p14:creationId xmlns:p14="http://schemas.microsoft.com/office/powerpoint/2010/main" val="4070580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49580"/>
            <a:ext cx="9052560" cy="1257300"/>
          </a:xfrm>
        </p:spPr>
        <p:txBody>
          <a:bodyPr/>
          <a:lstStyle/>
          <a:p>
            <a:r>
              <a:rPr lang="en-US" dirty="0"/>
              <a:t>About the NCMM</a:t>
            </a:r>
          </a:p>
        </p:txBody>
      </p:sp>
      <p:pic>
        <p:nvPicPr>
          <p:cNvPr id="9218" name="Picture 2" title="Graphic of man with mega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40583"/>
            <a:ext cx="2336483" cy="236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897834" y="1958340"/>
            <a:ext cx="8160566" cy="4027582"/>
          </a:xfrm>
        </p:spPr>
        <p:txBody>
          <a:bodyPr>
            <a:normAutofit/>
          </a:bodyPr>
          <a:lstStyle/>
          <a:p>
            <a:r>
              <a:rPr lang="en-US" dirty="0"/>
              <a:t>National Technical assistance center</a:t>
            </a:r>
          </a:p>
          <a:p>
            <a:r>
              <a:rPr lang="en-US" dirty="0"/>
              <a:t>Launched in early 2013</a:t>
            </a:r>
          </a:p>
          <a:p>
            <a:r>
              <a:rPr lang="en-US" dirty="0"/>
              <a:t>Jointly operated by three national organizations:</a:t>
            </a:r>
          </a:p>
          <a:p>
            <a:pPr lvl="1"/>
            <a:r>
              <a:rPr lang="en-US" dirty="0"/>
              <a:t>Easterseals</a:t>
            </a:r>
          </a:p>
          <a:p>
            <a:pPr lvl="1"/>
            <a:r>
              <a:rPr lang="en-US" dirty="0"/>
              <a:t>American Public Transportation Association</a:t>
            </a:r>
          </a:p>
          <a:p>
            <a:pPr lvl="1"/>
            <a:r>
              <a:rPr lang="en-US" dirty="0"/>
              <a:t>Community Transportation Association of America</a:t>
            </a:r>
          </a:p>
          <a:p>
            <a:r>
              <a:rPr lang="en-US" dirty="0"/>
              <a:t>Through a cooperative agreement with the Federal Transit Administration (FTA), U.S. DOT</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 y="6298764"/>
            <a:ext cx="2114310" cy="1098702"/>
          </a:xfrm>
          <a:prstGeom prst="rect">
            <a:avLst/>
          </a:prstGeom>
          <a:solidFill>
            <a:schemeClr val="accent1"/>
          </a:solidFill>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1190" y="340584"/>
            <a:ext cx="1760220" cy="158019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9421" y="6193216"/>
            <a:ext cx="3110097" cy="1241781"/>
          </a:xfrm>
          <a:prstGeom prst="rect">
            <a:avLst/>
          </a:prstGeom>
        </p:spPr>
      </p:pic>
      <p:pic>
        <p:nvPicPr>
          <p:cNvPr id="9" name="Picture 8">
            <a:extLst>
              <a:ext uri="{FF2B5EF4-FFF2-40B4-BE49-F238E27FC236}">
                <a16:creationId xmlns:a16="http://schemas.microsoft.com/office/drawing/2014/main" id="{16900780-9749-48D8-B769-61BE11F1C9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6919" y="6075998"/>
            <a:ext cx="2493645" cy="1246823"/>
          </a:xfrm>
          <a:prstGeom prst="rect">
            <a:avLst/>
          </a:prstGeom>
        </p:spPr>
      </p:pic>
    </p:spTree>
    <p:extLst>
      <p:ext uri="{BB962C8B-B14F-4D97-AF65-F5344CB8AC3E}">
        <p14:creationId xmlns:p14="http://schemas.microsoft.com/office/powerpoint/2010/main" val="4026847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02920" y="114300"/>
            <a:ext cx="9052560" cy="1257300"/>
          </a:xfrm>
        </p:spPr>
        <p:txBody>
          <a:bodyPr/>
          <a:lstStyle/>
          <a:p>
            <a:pPr eaLnBrk="1" hangingPunct="1"/>
            <a:r>
              <a:rPr lang="en-US" altLang="en-US" dirty="0"/>
              <a:t>Tap into Resources</a:t>
            </a:r>
          </a:p>
        </p:txBody>
      </p:sp>
      <p:sp>
        <p:nvSpPr>
          <p:cNvPr id="3" name="Slide Number Placeholder 2"/>
          <p:cNvSpPr>
            <a:spLocks noGrp="1"/>
          </p:cNvSpPr>
          <p:nvPr>
            <p:ph type="sldNum" sz="quarter" idx="12"/>
          </p:nvPr>
        </p:nvSpPr>
        <p:spPr>
          <a:xfrm>
            <a:off x="7245273" y="7197691"/>
            <a:ext cx="2346960" cy="401638"/>
          </a:xfrm>
        </p:spPr>
        <p:txBody>
          <a:bodyPr/>
          <a:lstStyle/>
          <a:p>
            <a:pPr>
              <a:defRPr/>
            </a:pPr>
            <a:fld id="{20EFE8BD-4A84-47C0-9387-7191BF7B9AEC}" type="slidenum">
              <a:rPr lang="en-US" smtClean="0"/>
              <a:pPr>
                <a:defRPr/>
              </a:pPr>
              <a:t>51</a:t>
            </a:fld>
            <a:endParaRPr lang="en-US" dirty="0"/>
          </a:p>
        </p:txBody>
      </p:sp>
      <p:pic>
        <p:nvPicPr>
          <p:cNvPr id="58373" name="Picture 4" title="NCMM log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226" y="1148862"/>
            <a:ext cx="2275364" cy="89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Box 6"/>
          <p:cNvSpPr txBox="1">
            <a:spLocks noChangeArrowheads="1"/>
          </p:cNvSpPr>
          <p:nvPr/>
        </p:nvSpPr>
        <p:spPr bwMode="auto">
          <a:xfrm>
            <a:off x="4023361" y="1391655"/>
            <a:ext cx="5551329"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C326A"/>
              </a:buClr>
              <a:buFont typeface="Wingdings" pitchFamily="2" charset="2"/>
              <a:buChar char="§"/>
              <a:defRPr sz="3200">
                <a:solidFill>
                  <a:schemeClr val="tx1"/>
                </a:solidFill>
                <a:latin typeface="Calibri" pitchFamily="34" charset="0"/>
              </a:defRPr>
            </a:lvl1pPr>
            <a:lvl2pPr marL="742950" indent="-285750">
              <a:spcBef>
                <a:spcPct val="20000"/>
              </a:spcBef>
              <a:buClr>
                <a:srgbClr val="A31D1D"/>
              </a:buClr>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ClrTx/>
              <a:buFontTx/>
              <a:buNone/>
            </a:pPr>
            <a:r>
              <a:rPr lang="en-US" altLang="en-US" sz="1980" dirty="0">
                <a:latin typeface="Arial" pitchFamily="34" charset="0"/>
                <a:hlinkClick r:id="rId3"/>
              </a:rPr>
              <a:t>National Center for Mobility Management</a:t>
            </a:r>
            <a:endParaRPr lang="en-US" altLang="en-US" sz="1980" dirty="0">
              <a:latin typeface="Arial" pitchFamily="34" charset="0"/>
            </a:endParaRPr>
          </a:p>
        </p:txBody>
      </p:sp>
      <p:pic>
        <p:nvPicPr>
          <p:cNvPr id="8194" name="Picture 2" title="National Aging and Disability Transportation Cente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925" y="2399870"/>
            <a:ext cx="4747934" cy="1201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6" name="Picture 3" title="National Rural Transit Assistance Program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772" y="3925042"/>
            <a:ext cx="2483168" cy="120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7" name="TextBox 7"/>
          <p:cNvSpPr txBox="1">
            <a:spLocks noChangeArrowheads="1"/>
          </p:cNvSpPr>
          <p:nvPr/>
        </p:nvSpPr>
        <p:spPr bwMode="auto">
          <a:xfrm>
            <a:off x="4442460" y="4082531"/>
            <a:ext cx="544830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C326A"/>
              </a:buClr>
              <a:buFont typeface="Wingdings" pitchFamily="2" charset="2"/>
              <a:buChar char="§"/>
              <a:defRPr sz="3200">
                <a:solidFill>
                  <a:schemeClr val="tx1"/>
                </a:solidFill>
                <a:latin typeface="Calibri" pitchFamily="34" charset="0"/>
              </a:defRPr>
            </a:lvl1pPr>
            <a:lvl2pPr marL="742950" indent="-285750">
              <a:spcBef>
                <a:spcPct val="20000"/>
              </a:spcBef>
              <a:buClr>
                <a:srgbClr val="A31D1D"/>
              </a:buClr>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ClrTx/>
              <a:buFontTx/>
              <a:buNone/>
            </a:pPr>
            <a:r>
              <a:rPr lang="en-US" altLang="en-US" sz="1980" dirty="0">
                <a:latin typeface="Arial" pitchFamily="34" charset="0"/>
                <a:hlinkClick r:id="rId6"/>
              </a:rPr>
              <a:t>Rural Transit Assistance Program</a:t>
            </a:r>
            <a:endParaRPr lang="en-US" altLang="en-US" sz="2640" dirty="0">
              <a:latin typeface="Arial" pitchFamily="34" charset="0"/>
            </a:endParaRPr>
          </a:p>
        </p:txBody>
      </p:sp>
      <p:pic>
        <p:nvPicPr>
          <p:cNvPr id="58379" name="Picture 1" title="Logo for ACL transit planning for all project"/>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7966" y="5442756"/>
            <a:ext cx="1861503" cy="86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0" name="Rectangle 2"/>
          <p:cNvSpPr>
            <a:spLocks noChangeArrowheads="1"/>
          </p:cNvSpPr>
          <p:nvPr/>
        </p:nvSpPr>
        <p:spPr bwMode="auto">
          <a:xfrm>
            <a:off x="4332269" y="5467814"/>
            <a:ext cx="4914102"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C326A"/>
              </a:buClr>
              <a:buFont typeface="Wingdings" pitchFamily="2" charset="2"/>
              <a:buChar char="§"/>
              <a:defRPr sz="3200">
                <a:solidFill>
                  <a:schemeClr val="tx1"/>
                </a:solidFill>
                <a:latin typeface="Calibri" pitchFamily="34" charset="0"/>
              </a:defRPr>
            </a:lvl1pPr>
            <a:lvl2pPr marL="742950" indent="-285750">
              <a:spcBef>
                <a:spcPct val="20000"/>
              </a:spcBef>
              <a:buClr>
                <a:srgbClr val="A31D1D"/>
              </a:buClr>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ClrTx/>
              <a:buFontTx/>
              <a:buNone/>
            </a:pPr>
            <a:r>
              <a:rPr lang="en-US" altLang="en-US" sz="1980" dirty="0">
                <a:latin typeface="Arial" pitchFamily="34" charset="0"/>
                <a:cs typeface="Arial" pitchFamily="34" charset="0"/>
                <a:hlinkClick r:id="rId8" action="ppaction://hlinkfile"/>
              </a:rPr>
              <a:t>ACL Inclusive Transportation Partnerships</a:t>
            </a:r>
            <a:endParaRPr lang="en-US" altLang="en-US" sz="1980" dirty="0">
              <a:latin typeface="Arial" pitchFamily="34" charset="0"/>
              <a:cs typeface="Arial" pitchFamily="34" charset="0"/>
            </a:endParaRPr>
          </a:p>
        </p:txBody>
      </p:sp>
      <p:sp>
        <p:nvSpPr>
          <p:cNvPr id="4" name="TextBox 3"/>
          <p:cNvSpPr txBox="1"/>
          <p:nvPr/>
        </p:nvSpPr>
        <p:spPr>
          <a:xfrm>
            <a:off x="5951221" y="2645362"/>
            <a:ext cx="3218339" cy="634020"/>
          </a:xfrm>
          <a:prstGeom prst="rect">
            <a:avLst/>
          </a:prstGeom>
          <a:noFill/>
        </p:spPr>
        <p:txBody>
          <a:bodyPr wrap="square" rtlCol="0">
            <a:spAutoFit/>
          </a:bodyPr>
          <a:lstStyle/>
          <a:p>
            <a:r>
              <a:rPr lang="en-US" sz="1760" dirty="0">
                <a:hlinkClick r:id="rId9"/>
              </a:rPr>
              <a:t>National Aging and Disability Transportation Center</a:t>
            </a:r>
            <a:endParaRPr lang="en-US" sz="1760" dirty="0"/>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966" y="6652261"/>
            <a:ext cx="3391242" cy="746250"/>
          </a:xfrm>
          <a:prstGeom prst="rect">
            <a:avLst/>
          </a:prstGeom>
        </p:spPr>
      </p:pic>
      <p:sp>
        <p:nvSpPr>
          <p:cNvPr id="5" name="TextBox 4"/>
          <p:cNvSpPr txBox="1"/>
          <p:nvPr/>
        </p:nvSpPr>
        <p:spPr>
          <a:xfrm>
            <a:off x="4777740" y="6619119"/>
            <a:ext cx="4488040" cy="363176"/>
          </a:xfrm>
          <a:prstGeom prst="rect">
            <a:avLst/>
          </a:prstGeom>
          <a:noFill/>
        </p:spPr>
        <p:txBody>
          <a:bodyPr wrap="square" rtlCol="0">
            <a:spAutoFit/>
          </a:bodyPr>
          <a:lstStyle/>
          <a:p>
            <a:r>
              <a:rPr lang="en-US" sz="1760" dirty="0">
                <a:latin typeface="Arial" panose="020B0604020202020204" pitchFamily="34" charset="0"/>
                <a:cs typeface="Arial" panose="020B0604020202020204" pitchFamily="34" charset="0"/>
                <a:hlinkClick r:id="rId11"/>
              </a:rPr>
              <a:t>Shared-use Mobility Center</a:t>
            </a:r>
            <a:endParaRPr lang="en-US" sz="17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409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534B8E-ACE4-4685-A9B7-9FB18F014357}"/>
              </a:ext>
            </a:extLst>
          </p:cNvPr>
          <p:cNvPicPr>
            <a:picLocks noChangeAspect="1"/>
          </p:cNvPicPr>
          <p:nvPr/>
        </p:nvPicPr>
        <p:blipFill rotWithShape="1">
          <a:blip r:embed="rId2">
            <a:alphaModFix/>
            <a:extLst/>
          </a:blip>
          <a:srcRect l="12438" r="19059" b="-2"/>
          <a:stretch/>
        </p:blipFill>
        <p:spPr>
          <a:xfrm>
            <a:off x="467391" y="1540260"/>
            <a:ext cx="4598385" cy="4812926"/>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9939" name="TextBox 3"/>
          <p:cNvSpPr txBox="1">
            <a:spLocks noChangeArrowheads="1"/>
          </p:cNvSpPr>
          <p:nvPr/>
        </p:nvSpPr>
        <p:spPr bwMode="auto">
          <a:xfrm>
            <a:off x="5484507" y="3048000"/>
            <a:ext cx="4106502" cy="30024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00584" tIns="50292" rIns="100584" bIns="50292" rtlCol="0" anchor="ctr">
            <a:normAutofit/>
          </a:bodyPr>
          <a:lstStyle>
            <a:lvl1pPr>
              <a:defRPr sz="2400">
                <a:solidFill>
                  <a:schemeClr val="tx1"/>
                </a:solidFill>
                <a:latin typeface="Arial" pitchFamily="34" charset="0"/>
                <a:ea typeface="ヒラギノ角ゴ Pro W3" pitchFamily="80" charset="-128"/>
              </a:defRPr>
            </a:lvl1pPr>
            <a:lvl2pPr marL="742950" indent="-285750">
              <a:defRPr sz="2400">
                <a:solidFill>
                  <a:schemeClr val="tx1"/>
                </a:solidFill>
                <a:latin typeface="Arial" pitchFamily="34" charset="0"/>
                <a:ea typeface="ヒラギノ角ゴ Pro W3" pitchFamily="80" charset="-128"/>
              </a:defRPr>
            </a:lvl2pPr>
            <a:lvl3pPr marL="1143000" indent="-228600">
              <a:defRPr sz="2400">
                <a:solidFill>
                  <a:schemeClr val="tx1"/>
                </a:solidFill>
                <a:latin typeface="Arial" pitchFamily="34" charset="0"/>
                <a:ea typeface="ヒラギノ角ゴ Pro W3" pitchFamily="80" charset="-128"/>
              </a:defRPr>
            </a:lvl3pPr>
            <a:lvl4pPr marL="1600200" indent="-228600">
              <a:defRPr sz="2400">
                <a:solidFill>
                  <a:schemeClr val="tx1"/>
                </a:solidFill>
                <a:latin typeface="Arial" pitchFamily="34" charset="0"/>
                <a:ea typeface="ヒラギノ角ゴ Pro W3" pitchFamily="80" charset="-128"/>
              </a:defRPr>
            </a:lvl4pPr>
            <a:lvl5pPr marL="2057400" indent="-228600">
              <a:defRPr sz="2400">
                <a:solidFill>
                  <a:schemeClr val="tx1"/>
                </a:solidFill>
                <a:latin typeface="Arial"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0" charset="-128"/>
              </a:defRPr>
            </a:lvl9pPr>
          </a:lstStyle>
          <a:p>
            <a:pPr indent="-251460">
              <a:lnSpc>
                <a:spcPct val="90000"/>
              </a:lnSpc>
              <a:spcAft>
                <a:spcPts val="660"/>
              </a:spcAft>
              <a:buFont typeface="Arial" panose="020B0604020202020204" pitchFamily="34" charset="0"/>
              <a:buChar char="•"/>
            </a:pPr>
            <a:r>
              <a:rPr lang="en-US" sz="2640" dirty="0">
                <a:solidFill>
                  <a:srgbClr val="000000"/>
                </a:solidFill>
                <a:latin typeface="+mn-lt"/>
                <a:ea typeface="+mn-ea"/>
              </a:rPr>
              <a:t>Judy Shanley, Ph.D.</a:t>
            </a:r>
          </a:p>
          <a:p>
            <a:pPr indent="-251460">
              <a:lnSpc>
                <a:spcPct val="90000"/>
              </a:lnSpc>
              <a:spcAft>
                <a:spcPts val="660"/>
              </a:spcAft>
              <a:buFont typeface="Arial" panose="020B0604020202020204" pitchFamily="34" charset="0"/>
              <a:buChar char="•"/>
            </a:pPr>
            <a:r>
              <a:rPr lang="en-US" sz="2640" dirty="0">
                <a:solidFill>
                  <a:srgbClr val="000000"/>
                </a:solidFill>
                <a:latin typeface="+mn-lt"/>
                <a:ea typeface="+mn-ea"/>
                <a:hlinkClick r:id="rId3"/>
              </a:rPr>
              <a:t>jshanley@easterseals.com</a:t>
            </a:r>
            <a:endParaRPr lang="en-US" sz="2640" dirty="0">
              <a:solidFill>
                <a:srgbClr val="000000"/>
              </a:solidFill>
              <a:latin typeface="+mn-lt"/>
              <a:ea typeface="+mn-ea"/>
            </a:endParaRPr>
          </a:p>
          <a:p>
            <a:pPr indent="-251460">
              <a:lnSpc>
                <a:spcPct val="90000"/>
              </a:lnSpc>
              <a:spcAft>
                <a:spcPts val="660"/>
              </a:spcAft>
              <a:buFont typeface="Arial" panose="020B0604020202020204" pitchFamily="34" charset="0"/>
              <a:buChar char="•"/>
            </a:pPr>
            <a:r>
              <a:rPr lang="en-US" sz="2640" dirty="0">
                <a:solidFill>
                  <a:srgbClr val="000000"/>
                </a:solidFill>
                <a:latin typeface="+mn-lt"/>
                <a:ea typeface="+mn-ea"/>
              </a:rPr>
              <a:t>312-551-7227</a:t>
            </a:r>
          </a:p>
        </p:txBody>
      </p:sp>
      <p:pic>
        <p:nvPicPr>
          <p:cNvPr id="4" name="Picture 3" descr="A person posing for the camera&#10;&#10;Description automatically generated">
            <a:extLst>
              <a:ext uri="{FF2B5EF4-FFF2-40B4-BE49-F238E27FC236}">
                <a16:creationId xmlns:a16="http://schemas.microsoft.com/office/drawing/2014/main" id="{E50F1C40-C922-4CC2-9D10-0013407DA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4154" y="752108"/>
            <a:ext cx="3096661" cy="2401897"/>
          </a:xfrm>
          <a:prstGeom prst="rect">
            <a:avLst/>
          </a:prstGeom>
        </p:spPr>
      </p:pic>
    </p:spTree>
    <p:extLst>
      <p:ext uri="{BB962C8B-B14F-4D97-AF65-F5344CB8AC3E}">
        <p14:creationId xmlns:p14="http://schemas.microsoft.com/office/powerpoint/2010/main" val="3657562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6</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18896"/>
            <a:ext cx="8229600" cy="762134"/>
          </a:xfrm>
        </p:spPr>
        <p:txBody>
          <a:bodyPr/>
          <a:lstStyle/>
          <a:p>
            <a:r>
              <a:rPr lang="en-US" b="1" dirty="0">
                <a:solidFill>
                  <a:srgbClr val="0072BC"/>
                </a:solidFill>
              </a:rPr>
              <a:t>FTA Mobility Management Initiatives</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57200" y="2362200"/>
            <a:ext cx="8229600" cy="3962401"/>
          </a:xfrm>
          <a:prstGeom prst="rect">
            <a:avLst/>
          </a:prstGeom>
        </p:spPr>
        <p:txBody>
          <a:bodyPr vert="horz" lIns="82058" tIns="41029" rIns="82058" bIns="41029" rtlCol="0" anchor="b">
            <a:normAutofit fontScale="92500" lnSpcReduction="20000"/>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Coordinating Council on Access and Mobility</a:t>
            </a:r>
          </a:p>
          <a:p>
            <a:pPr marL="981791" lvl="1" indent="-571500">
              <a:buFont typeface="Arial" panose="020B0604020202020204" pitchFamily="34" charset="0"/>
              <a:buChar char="•"/>
            </a:pPr>
            <a:r>
              <a:rPr lang="en-US" sz="3300" dirty="0"/>
              <a:t>11 federal agencies that fund transportation for targeted populations</a:t>
            </a:r>
          </a:p>
          <a:p>
            <a:pPr marL="981791" lvl="1" indent="-571500">
              <a:buFont typeface="Arial" panose="020B0604020202020204" pitchFamily="34" charset="0"/>
              <a:buChar char="•"/>
            </a:pPr>
            <a:r>
              <a:rPr lang="en-US" sz="3300" dirty="0"/>
              <a:t>Federal program inventory</a:t>
            </a:r>
          </a:p>
          <a:p>
            <a:pPr marL="981791" lvl="1" indent="-571500">
              <a:buFont typeface="Arial" panose="020B0604020202020204" pitchFamily="34" charset="0"/>
              <a:buChar char="•"/>
            </a:pPr>
            <a:r>
              <a:rPr lang="en-US" sz="3300" dirty="0"/>
              <a:t>Federal fund “braiding”</a:t>
            </a:r>
          </a:p>
          <a:p>
            <a:pPr marL="981791" lvl="1" indent="-571500">
              <a:buFont typeface="Arial" panose="020B0604020202020204" pitchFamily="34" charset="0"/>
              <a:buChar char="•"/>
            </a:pPr>
            <a:r>
              <a:rPr lang="en-US" sz="3300" dirty="0"/>
              <a:t>NCMM Survey about coordination</a:t>
            </a:r>
          </a:p>
          <a:p>
            <a:pPr lvl="2"/>
            <a:endParaRPr lang="en-US" sz="3200" dirty="0"/>
          </a:p>
        </p:txBody>
      </p:sp>
      <p:sp>
        <p:nvSpPr>
          <p:cNvPr id="32" name="TextBox 31">
            <a:extLst>
              <a:ext uri="{FF2B5EF4-FFF2-40B4-BE49-F238E27FC236}">
                <a16:creationId xmlns:a16="http://schemas.microsoft.com/office/drawing/2014/main" id="{4BA356D3-7779-498D-AFA0-1412D163C5C0}"/>
              </a:ext>
            </a:extLst>
          </p:cNvPr>
          <p:cNvSpPr txBox="1"/>
          <p:nvPr/>
        </p:nvSpPr>
        <p:spPr>
          <a:xfrm>
            <a:off x="5223407" y="632775"/>
            <a:ext cx="1682899" cy="307777"/>
          </a:xfrm>
          <a:prstGeom prst="rect">
            <a:avLst/>
          </a:prstGeom>
          <a:noFill/>
        </p:spPr>
        <p:txBody>
          <a:bodyPr wrap="square" rtlCol="0">
            <a:spAutoFit/>
          </a:bodyPr>
          <a:lstStyle/>
          <a:p>
            <a:r>
              <a:rPr lang="en-US" sz="1400" dirty="0">
                <a:solidFill>
                  <a:schemeClr val="bg1"/>
                </a:solidFill>
              </a:rPr>
              <a:t>August 27-28, 2019</a:t>
            </a:r>
          </a:p>
        </p:txBody>
      </p:sp>
      <p:pic>
        <p:nvPicPr>
          <p:cNvPr id="18" name="Content Placeholder 6">
            <a:extLst>
              <a:ext uri="{FF2B5EF4-FFF2-40B4-BE49-F238E27FC236}">
                <a16:creationId xmlns:a16="http://schemas.microsoft.com/office/drawing/2014/main" id="{55625F66-06A2-454E-9A37-B29839E5F92E}"/>
              </a:ext>
            </a:extLst>
          </p:cNvPr>
          <p:cNvPicPr>
            <a:picLocks noChangeAspect="1"/>
          </p:cNvPicPr>
          <p:nvPr/>
        </p:nvPicPr>
        <p:blipFill rotWithShape="1">
          <a:blip r:embed="rId2">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9" name="Rectangle 18">
            <a:extLst>
              <a:ext uri="{FF2B5EF4-FFF2-40B4-BE49-F238E27FC236}">
                <a16:creationId xmlns:a16="http://schemas.microsoft.com/office/drawing/2014/main" id="{1C9CD21A-2FF0-49F1-ABFD-740D7E08D8F1}"/>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logo&#10;&#10;Description generated with high confidence">
            <a:extLst>
              <a:ext uri="{FF2B5EF4-FFF2-40B4-BE49-F238E27FC236}">
                <a16:creationId xmlns:a16="http://schemas.microsoft.com/office/drawing/2014/main" id="{1FFC33DB-8D76-4B7D-AB19-632FA17F2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21" name="TextBox 20">
            <a:extLst>
              <a:ext uri="{FF2B5EF4-FFF2-40B4-BE49-F238E27FC236}">
                <a16:creationId xmlns:a16="http://schemas.microsoft.com/office/drawing/2014/main" id="{6C184BE7-80B0-489E-8905-4113FE7AEB33}"/>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3096874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title="Coordinating Council on Access and Mobility"/>
          <p:cNvSpPr/>
          <p:nvPr/>
        </p:nvSpPr>
        <p:spPr>
          <a:xfrm>
            <a:off x="0" y="7322821"/>
            <a:ext cx="10058400" cy="335280"/>
          </a:xfrm>
          <a:prstGeom prst="rect">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0"/>
          </a:p>
        </p:txBody>
      </p:sp>
      <p:sp>
        <p:nvSpPr>
          <p:cNvPr id="8" name="Title 4"/>
          <p:cNvSpPr txBox="1">
            <a:spLocks/>
          </p:cNvSpPr>
          <p:nvPr/>
        </p:nvSpPr>
        <p:spPr bwMode="auto">
          <a:xfrm>
            <a:off x="251460" y="114300"/>
            <a:ext cx="990473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584" tIns="50292" rIns="100584" bIns="50292" numCol="1" anchor="ctr" anchorCtr="0" compatLnSpc="1">
            <a:prstTxWarp prst="textNoShape">
              <a:avLst/>
            </a:prstTxWarp>
          </a:bodyPr>
          <a:lstStyle>
            <a:lvl1pPr algn="ctr" rtl="0" eaLnBrk="0" fontAlgn="base" hangingPunct="0">
              <a:spcBef>
                <a:spcPct val="0"/>
              </a:spcBef>
              <a:spcAft>
                <a:spcPct val="0"/>
              </a:spcAft>
              <a:defRPr sz="4400" kern="1200">
                <a:solidFill>
                  <a:srgbClr val="0C320A"/>
                </a:solidFill>
                <a:latin typeface="+mj-lt"/>
                <a:ea typeface="MS PGothic" pitchFamily="34" charset="-128"/>
                <a:cs typeface="+mj-cs"/>
              </a:defRPr>
            </a:lvl1pPr>
            <a:lvl2pPr algn="ctr" rtl="0" eaLnBrk="0" fontAlgn="base" hangingPunct="0">
              <a:spcBef>
                <a:spcPct val="0"/>
              </a:spcBef>
              <a:spcAft>
                <a:spcPct val="0"/>
              </a:spcAft>
              <a:defRPr sz="4400">
                <a:solidFill>
                  <a:srgbClr val="0C320A"/>
                </a:solidFill>
                <a:latin typeface="Calibri" pitchFamily="34" charset="0"/>
                <a:ea typeface="MS PGothic" pitchFamily="34" charset="-128"/>
              </a:defRPr>
            </a:lvl2pPr>
            <a:lvl3pPr algn="ctr" rtl="0" eaLnBrk="0" fontAlgn="base" hangingPunct="0">
              <a:spcBef>
                <a:spcPct val="0"/>
              </a:spcBef>
              <a:spcAft>
                <a:spcPct val="0"/>
              </a:spcAft>
              <a:defRPr sz="4400">
                <a:solidFill>
                  <a:srgbClr val="0C320A"/>
                </a:solidFill>
                <a:latin typeface="Calibri" pitchFamily="34" charset="0"/>
                <a:ea typeface="MS PGothic" pitchFamily="34" charset="-128"/>
              </a:defRPr>
            </a:lvl3pPr>
            <a:lvl4pPr algn="ctr" rtl="0" eaLnBrk="0" fontAlgn="base" hangingPunct="0">
              <a:spcBef>
                <a:spcPct val="0"/>
              </a:spcBef>
              <a:spcAft>
                <a:spcPct val="0"/>
              </a:spcAft>
              <a:defRPr sz="4400">
                <a:solidFill>
                  <a:srgbClr val="0C320A"/>
                </a:solidFill>
                <a:latin typeface="Calibri" pitchFamily="34" charset="0"/>
                <a:ea typeface="MS PGothic" pitchFamily="34" charset="-128"/>
              </a:defRPr>
            </a:lvl4pPr>
            <a:lvl5pPr algn="ctr" rtl="0" eaLnBrk="0" fontAlgn="base" hangingPunct="0">
              <a:spcBef>
                <a:spcPct val="0"/>
              </a:spcBef>
              <a:spcAft>
                <a:spcPct val="0"/>
              </a:spcAft>
              <a:defRPr sz="4400">
                <a:solidFill>
                  <a:srgbClr val="0C320A"/>
                </a:solidFill>
                <a:latin typeface="Calibri" pitchFamily="34" charset="0"/>
                <a:ea typeface="MS PGothic" pitchFamily="34" charset="-128"/>
              </a:defRPr>
            </a:lvl5pPr>
            <a:lvl6pPr marL="457200" algn="ctr" rtl="0" fontAlgn="base">
              <a:spcBef>
                <a:spcPct val="0"/>
              </a:spcBef>
              <a:spcAft>
                <a:spcPct val="0"/>
              </a:spcAft>
              <a:defRPr sz="4400">
                <a:solidFill>
                  <a:srgbClr val="0C320A"/>
                </a:solidFill>
                <a:latin typeface="Calibri" pitchFamily="34" charset="0"/>
              </a:defRPr>
            </a:lvl6pPr>
            <a:lvl7pPr marL="914400" algn="ctr" rtl="0" fontAlgn="base">
              <a:spcBef>
                <a:spcPct val="0"/>
              </a:spcBef>
              <a:spcAft>
                <a:spcPct val="0"/>
              </a:spcAft>
              <a:defRPr sz="4400">
                <a:solidFill>
                  <a:srgbClr val="0C320A"/>
                </a:solidFill>
                <a:latin typeface="Calibri" pitchFamily="34" charset="0"/>
              </a:defRPr>
            </a:lvl7pPr>
            <a:lvl8pPr marL="1371600" algn="ctr" rtl="0" fontAlgn="base">
              <a:spcBef>
                <a:spcPct val="0"/>
              </a:spcBef>
              <a:spcAft>
                <a:spcPct val="0"/>
              </a:spcAft>
              <a:defRPr sz="4400">
                <a:solidFill>
                  <a:srgbClr val="0C320A"/>
                </a:solidFill>
                <a:latin typeface="Calibri" pitchFamily="34" charset="0"/>
              </a:defRPr>
            </a:lvl8pPr>
            <a:lvl9pPr marL="1828800" algn="ctr" rtl="0" fontAlgn="base">
              <a:spcBef>
                <a:spcPct val="0"/>
              </a:spcBef>
              <a:spcAft>
                <a:spcPct val="0"/>
              </a:spcAft>
              <a:defRPr sz="4400">
                <a:solidFill>
                  <a:srgbClr val="0C320A"/>
                </a:solidFill>
                <a:latin typeface="Calibri" pitchFamily="34" charset="0"/>
              </a:defRPr>
            </a:lvl9pPr>
          </a:lstStyle>
          <a:p>
            <a:pPr algn="l" defTabSz="1005840">
              <a:defRPr/>
            </a:pPr>
            <a:r>
              <a:rPr lang="en-US" sz="3080" b="1" dirty="0">
                <a:latin typeface="+mn-lt"/>
              </a:rPr>
              <a:t>What federal programs fund transportation?</a:t>
            </a:r>
          </a:p>
        </p:txBody>
      </p:sp>
      <p:sp>
        <p:nvSpPr>
          <p:cNvPr id="2" name="Title 1" hidden="1"/>
          <p:cNvSpPr>
            <a:spLocks noGrp="1"/>
          </p:cNvSpPr>
          <p:nvPr>
            <p:ph type="title"/>
          </p:nvPr>
        </p:nvSpPr>
        <p:spPr/>
        <p:txBody>
          <a:bodyPr/>
          <a:lstStyle/>
          <a:p>
            <a:r>
              <a:rPr lang="en-US" dirty="0"/>
              <a:t>CCAM Membership</a:t>
            </a:r>
          </a:p>
        </p:txBody>
      </p:sp>
      <p:graphicFrame>
        <p:nvGraphicFramePr>
          <p:cNvPr id="10" name="Content Placeholder 9"/>
          <p:cNvGraphicFramePr>
            <a:graphicFrameLocks noGrp="1"/>
          </p:cNvGraphicFramePr>
          <p:nvPr>
            <p:ph idx="1"/>
            <p:extLst/>
          </p:nvPr>
        </p:nvGraphicFramePr>
        <p:xfrm>
          <a:off x="169599" y="1954251"/>
          <a:ext cx="3286487" cy="3395472"/>
        </p:xfrm>
        <a:graphic>
          <a:graphicData uri="http://schemas.openxmlformats.org/drawingml/2006/table">
            <a:tbl>
              <a:tblPr firstRow="1" bandRow="1">
                <a:tableStyleId>{5C22544A-7EE6-4342-B048-85BDC9FD1C3A}</a:tableStyleId>
              </a:tblPr>
              <a:tblGrid>
                <a:gridCol w="3286487">
                  <a:extLst>
                    <a:ext uri="{9D8B030D-6E8A-4147-A177-3AD203B41FA5}">
                      <a16:colId xmlns:a16="http://schemas.microsoft.com/office/drawing/2014/main" val="3231381094"/>
                    </a:ext>
                  </a:extLst>
                </a:gridCol>
              </a:tblGrid>
              <a:tr h="704088">
                <a:tc>
                  <a:txBody>
                    <a:bodyPr/>
                    <a:lstStyle/>
                    <a:p>
                      <a:pPr marL="0" indent="0" algn="ctr">
                        <a:buFont typeface="Arial" panose="020B0604020202020204" pitchFamily="34" charset="0"/>
                        <a:buNone/>
                      </a:pPr>
                      <a:r>
                        <a:rPr lang="en-US" sz="1800" dirty="0"/>
                        <a:t>Department of Health and Human Services</a:t>
                      </a:r>
                    </a:p>
                  </a:txBody>
                  <a:tcPr marL="100584" marR="100584" marT="50292" marB="50292"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6596918"/>
                  </a:ext>
                </a:extLst>
              </a:tr>
              <a:tr h="2615184">
                <a:tc>
                  <a:txBody>
                    <a:bodyPr/>
                    <a:lstStyle/>
                    <a:p>
                      <a:pPr marL="285750" indent="-285750">
                        <a:buFont typeface="Arial" panose="020B0604020202020204" pitchFamily="34" charset="0"/>
                        <a:buChar char="•"/>
                      </a:pPr>
                      <a:r>
                        <a:rPr lang="en-US" sz="1700" dirty="0"/>
                        <a:t>Children’s Health Insurance Program (CHIP)</a:t>
                      </a:r>
                    </a:p>
                    <a:p>
                      <a:pPr marL="285750" indent="-285750">
                        <a:buFont typeface="Arial" panose="020B0604020202020204" pitchFamily="34" charset="0"/>
                        <a:buChar char="•"/>
                      </a:pPr>
                      <a:r>
                        <a:rPr lang="en-US" sz="1700" dirty="0"/>
                        <a:t>Medicaid</a:t>
                      </a:r>
                    </a:p>
                    <a:p>
                      <a:pPr marL="285750" indent="-285750">
                        <a:buFont typeface="Arial" panose="020B0604020202020204" pitchFamily="34" charset="0"/>
                        <a:buChar char="•"/>
                      </a:pPr>
                      <a:r>
                        <a:rPr lang="en-US" sz="1700" dirty="0"/>
                        <a:t>Block Grant for Community Mental Health</a:t>
                      </a:r>
                      <a:r>
                        <a:rPr lang="en-US" sz="1700" baseline="0" dirty="0"/>
                        <a:t> Services</a:t>
                      </a:r>
                    </a:p>
                    <a:p>
                      <a:pPr marL="285750" indent="-285750">
                        <a:buFont typeface="Arial" panose="020B0604020202020204" pitchFamily="34" charset="0"/>
                        <a:buChar char="•"/>
                      </a:pPr>
                      <a:r>
                        <a:rPr lang="en-US" sz="1700" baseline="0" dirty="0"/>
                        <a:t>Centers for Independent Living (CILs)</a:t>
                      </a:r>
                    </a:p>
                    <a:p>
                      <a:pPr marL="285750" indent="-285750">
                        <a:buFont typeface="Arial" panose="020B0604020202020204" pitchFamily="34" charset="0"/>
                        <a:buChar char="•"/>
                      </a:pPr>
                      <a:r>
                        <a:rPr lang="en-US" sz="1700" baseline="0" dirty="0"/>
                        <a:t>Older Americans Act (OAA) programs</a:t>
                      </a:r>
                    </a:p>
                    <a:p>
                      <a:pPr marL="285750" indent="-285750">
                        <a:buFont typeface="Arial" panose="020B0604020202020204" pitchFamily="34" charset="0"/>
                        <a:buChar char="•"/>
                      </a:pPr>
                      <a:r>
                        <a:rPr lang="en-US" sz="1700" baseline="0" dirty="0"/>
                        <a:t>Health Center Program</a:t>
                      </a:r>
                      <a:endParaRPr lang="en-US" sz="1700" dirty="0"/>
                    </a:p>
                  </a:txBody>
                  <a:tcPr marL="100584" marR="100584" marT="50292" marB="50292">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9489500"/>
                  </a:ext>
                </a:extLst>
              </a:tr>
            </a:tbl>
          </a:graphicData>
        </a:graphic>
      </p:graphicFrame>
      <p:sp>
        <p:nvSpPr>
          <p:cNvPr id="26" name="Slide Number Placeholder 3"/>
          <p:cNvSpPr>
            <a:spLocks noGrp="1"/>
          </p:cNvSpPr>
          <p:nvPr>
            <p:ph type="sldNum" sz="quarter" idx="12"/>
          </p:nvPr>
        </p:nvSpPr>
        <p:spPr>
          <a:xfrm>
            <a:off x="7721918" y="7263449"/>
            <a:ext cx="2263140" cy="401638"/>
          </a:xfrm>
        </p:spPr>
        <p:txBody>
          <a:bodyPr/>
          <a:lstStyle/>
          <a:p>
            <a:r>
              <a:rPr lang="en-US" dirty="0"/>
              <a:t>9</a:t>
            </a:r>
          </a:p>
        </p:txBody>
      </p:sp>
      <p:grpSp>
        <p:nvGrpSpPr>
          <p:cNvPr id="5" name="Group 4"/>
          <p:cNvGrpSpPr/>
          <p:nvPr/>
        </p:nvGrpSpPr>
        <p:grpSpPr>
          <a:xfrm>
            <a:off x="7181554" y="1954252"/>
            <a:ext cx="2625385" cy="5037377"/>
            <a:chOff x="6479629" y="1605009"/>
            <a:chExt cx="2386714" cy="5133760"/>
          </a:xfrm>
        </p:grpSpPr>
        <p:grpSp>
          <p:nvGrpSpPr>
            <p:cNvPr id="3" name="Group 2"/>
            <p:cNvGrpSpPr/>
            <p:nvPr/>
          </p:nvGrpSpPr>
          <p:grpSpPr>
            <a:xfrm>
              <a:off x="6479629" y="1605009"/>
              <a:ext cx="2386714" cy="5133760"/>
              <a:chOff x="6479629" y="1605009"/>
              <a:chExt cx="2386714" cy="5133760"/>
            </a:xfrm>
          </p:grpSpPr>
          <p:sp>
            <p:nvSpPr>
              <p:cNvPr id="13" name="Rectangle 12"/>
              <p:cNvSpPr/>
              <p:nvPr/>
            </p:nvSpPr>
            <p:spPr>
              <a:xfrm>
                <a:off x="6479629" y="1605009"/>
                <a:ext cx="2386714" cy="802876"/>
              </a:xfrm>
              <a:prstGeom prst="rect">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2293" algn="ctr"/>
                <a:r>
                  <a:rPr lang="en-US" sz="2200" b="1" dirty="0"/>
                  <a:t>Did you know?</a:t>
                </a:r>
              </a:p>
            </p:txBody>
          </p:sp>
          <p:sp>
            <p:nvSpPr>
              <p:cNvPr id="248" name="Rectangle 247"/>
              <p:cNvSpPr/>
              <p:nvPr/>
            </p:nvSpPr>
            <p:spPr>
              <a:xfrm>
                <a:off x="6479629" y="2414233"/>
                <a:ext cx="2386714" cy="4324536"/>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320"/>
                  </a:spcAft>
                </a:pPr>
                <a:r>
                  <a:rPr lang="en-US" sz="1925" dirty="0">
                    <a:solidFill>
                      <a:schemeClr val="tx1"/>
                    </a:solidFill>
                  </a:rPr>
                  <a:t>If an organization receives funding from one of these programs, </a:t>
                </a:r>
                <a:r>
                  <a:rPr lang="en-US" sz="1925" b="1" dirty="0">
                    <a:solidFill>
                      <a:schemeClr val="tx1"/>
                    </a:solidFill>
                  </a:rPr>
                  <a:t>a portion of the funds may be used for transportation services. </a:t>
                </a:r>
              </a:p>
              <a:p>
                <a:pPr algn="ctr"/>
                <a:r>
                  <a:rPr lang="en-US" sz="1925" dirty="0">
                    <a:solidFill>
                      <a:schemeClr val="tx1"/>
                    </a:solidFill>
                  </a:rPr>
                  <a:t>Funding recipients may collaborate across these federal programs to provide more transportation options for the community.</a:t>
                </a:r>
              </a:p>
            </p:txBody>
          </p:sp>
        </p:grpSp>
        <p:sp>
          <p:nvSpPr>
            <p:cNvPr id="249" name="Freeform 4845"/>
            <p:cNvSpPr>
              <a:spLocks noEditPoints="1"/>
            </p:cNvSpPr>
            <p:nvPr/>
          </p:nvSpPr>
          <p:spPr bwMode="auto">
            <a:xfrm>
              <a:off x="6552012" y="1752994"/>
              <a:ext cx="467913" cy="506906"/>
            </a:xfrm>
            <a:custGeom>
              <a:avLst/>
              <a:gdLst>
                <a:gd name="T0" fmla="*/ 86 w 384"/>
                <a:gd name="T1" fmla="*/ 34 h 416"/>
                <a:gd name="T2" fmla="*/ 108 w 384"/>
                <a:gd name="T3" fmla="*/ 36 h 416"/>
                <a:gd name="T4" fmla="*/ 122 w 384"/>
                <a:gd name="T5" fmla="*/ 86 h 416"/>
                <a:gd name="T6" fmla="*/ 102 w 384"/>
                <a:gd name="T7" fmla="*/ 82 h 416"/>
                <a:gd name="T8" fmla="*/ 24 w 384"/>
                <a:gd name="T9" fmla="*/ 106 h 416"/>
                <a:gd name="T10" fmla="*/ 26 w 384"/>
                <a:gd name="T11" fmla="*/ 126 h 416"/>
                <a:gd name="T12" fmla="*/ 68 w 384"/>
                <a:gd name="T13" fmla="*/ 136 h 416"/>
                <a:gd name="T14" fmla="*/ 64 w 384"/>
                <a:gd name="T15" fmla="*/ 120 h 416"/>
                <a:gd name="T16" fmla="*/ 154 w 384"/>
                <a:gd name="T17" fmla="*/ 372 h 416"/>
                <a:gd name="T18" fmla="*/ 164 w 384"/>
                <a:gd name="T19" fmla="*/ 386 h 416"/>
                <a:gd name="T20" fmla="*/ 230 w 384"/>
                <a:gd name="T21" fmla="*/ 376 h 416"/>
                <a:gd name="T22" fmla="*/ 220 w 384"/>
                <a:gd name="T23" fmla="*/ 366 h 416"/>
                <a:gd name="T24" fmla="*/ 164 w 384"/>
                <a:gd name="T25" fmla="*/ 402 h 416"/>
                <a:gd name="T26" fmla="*/ 174 w 384"/>
                <a:gd name="T27" fmla="*/ 416 h 416"/>
                <a:gd name="T28" fmla="*/ 220 w 384"/>
                <a:gd name="T29" fmla="*/ 406 h 416"/>
                <a:gd name="T30" fmla="*/ 210 w 384"/>
                <a:gd name="T31" fmla="*/ 396 h 416"/>
                <a:gd name="T32" fmla="*/ 34 w 384"/>
                <a:gd name="T33" fmla="*/ 294 h 416"/>
                <a:gd name="T34" fmla="*/ 48 w 384"/>
                <a:gd name="T35" fmla="*/ 302 h 416"/>
                <a:gd name="T36" fmla="*/ 66 w 384"/>
                <a:gd name="T37" fmla="*/ 280 h 416"/>
                <a:gd name="T38" fmla="*/ 52 w 384"/>
                <a:gd name="T39" fmla="*/ 276 h 416"/>
                <a:gd name="T40" fmla="*/ 38 w 384"/>
                <a:gd name="T41" fmla="*/ 196 h 416"/>
                <a:gd name="T42" fmla="*/ 0 w 384"/>
                <a:gd name="T43" fmla="*/ 208 h 416"/>
                <a:gd name="T44" fmla="*/ 38 w 384"/>
                <a:gd name="T45" fmla="*/ 220 h 416"/>
                <a:gd name="T46" fmla="*/ 50 w 384"/>
                <a:gd name="T47" fmla="*/ 208 h 416"/>
                <a:gd name="T48" fmla="*/ 206 w 384"/>
                <a:gd name="T49" fmla="*/ 54 h 416"/>
                <a:gd name="T50" fmla="*/ 192 w 384"/>
                <a:gd name="T51" fmla="*/ 0 h 416"/>
                <a:gd name="T52" fmla="*/ 178 w 384"/>
                <a:gd name="T53" fmla="*/ 54 h 416"/>
                <a:gd name="T54" fmla="*/ 192 w 384"/>
                <a:gd name="T55" fmla="*/ 68 h 416"/>
                <a:gd name="T56" fmla="*/ 320 w 384"/>
                <a:gd name="T57" fmla="*/ 278 h 416"/>
                <a:gd name="T58" fmla="*/ 322 w 384"/>
                <a:gd name="T59" fmla="*/ 294 h 416"/>
                <a:gd name="T60" fmla="*/ 348 w 384"/>
                <a:gd name="T61" fmla="*/ 298 h 416"/>
                <a:gd name="T62" fmla="*/ 346 w 384"/>
                <a:gd name="T63" fmla="*/ 284 h 416"/>
                <a:gd name="T64" fmla="*/ 362 w 384"/>
                <a:gd name="T65" fmla="*/ 122 h 416"/>
                <a:gd name="T66" fmla="*/ 356 w 384"/>
                <a:gd name="T67" fmla="*/ 104 h 416"/>
                <a:gd name="T68" fmla="*/ 314 w 384"/>
                <a:gd name="T69" fmla="*/ 128 h 416"/>
                <a:gd name="T70" fmla="*/ 326 w 384"/>
                <a:gd name="T71" fmla="*/ 142 h 416"/>
                <a:gd name="T72" fmla="*/ 336 w 384"/>
                <a:gd name="T73" fmla="*/ 204 h 416"/>
                <a:gd name="T74" fmla="*/ 346 w 384"/>
                <a:gd name="T75" fmla="*/ 220 h 416"/>
                <a:gd name="T76" fmla="*/ 384 w 384"/>
                <a:gd name="T77" fmla="*/ 208 h 416"/>
                <a:gd name="T78" fmla="*/ 372 w 384"/>
                <a:gd name="T79" fmla="*/ 196 h 416"/>
                <a:gd name="T80" fmla="*/ 276 w 384"/>
                <a:gd name="T81" fmla="*/ 36 h 416"/>
                <a:gd name="T82" fmla="*/ 262 w 384"/>
                <a:gd name="T83" fmla="*/ 86 h 416"/>
                <a:gd name="T84" fmla="*/ 300 w 384"/>
                <a:gd name="T85" fmla="*/ 50 h 416"/>
                <a:gd name="T86" fmla="*/ 294 w 384"/>
                <a:gd name="T87" fmla="*/ 32 h 416"/>
                <a:gd name="T88" fmla="*/ 262 w 384"/>
                <a:gd name="T89" fmla="*/ 256 h 416"/>
                <a:gd name="T90" fmla="*/ 236 w 384"/>
                <a:gd name="T91" fmla="*/ 322 h 416"/>
                <a:gd name="T92" fmla="*/ 218 w 384"/>
                <a:gd name="T93" fmla="*/ 354 h 416"/>
                <a:gd name="T94" fmla="*/ 150 w 384"/>
                <a:gd name="T95" fmla="*/ 338 h 416"/>
                <a:gd name="T96" fmla="*/ 132 w 384"/>
                <a:gd name="T97" fmla="*/ 270 h 416"/>
                <a:gd name="T98" fmla="*/ 98 w 384"/>
                <a:gd name="T99" fmla="*/ 196 h 416"/>
                <a:gd name="T100" fmla="*/ 134 w 384"/>
                <a:gd name="T101" fmla="*/ 118 h 416"/>
                <a:gd name="T102" fmla="*/ 234 w 384"/>
                <a:gd name="T103" fmla="*/ 108 h 416"/>
                <a:gd name="T104" fmla="*/ 286 w 384"/>
                <a:gd name="T105" fmla="*/ 196 h 416"/>
                <a:gd name="T106" fmla="*/ 192 w 384"/>
                <a:gd name="T107" fmla="*/ 128 h 416"/>
                <a:gd name="T108" fmla="*/ 146 w 384"/>
                <a:gd name="T109" fmla="*/ 144 h 416"/>
                <a:gd name="T110" fmla="*/ 126 w 384"/>
                <a:gd name="T111" fmla="*/ 198 h 416"/>
                <a:gd name="T112" fmla="*/ 142 w 384"/>
                <a:gd name="T113" fmla="*/ 200 h 416"/>
                <a:gd name="T114" fmla="*/ 154 w 384"/>
                <a:gd name="T115" fmla="*/ 164 h 416"/>
                <a:gd name="T116" fmla="*/ 190 w 384"/>
                <a:gd name="T117" fmla="*/ 1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416">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chemeClr val="bg1"/>
            </a:solidFill>
            <a:ln w="19050">
              <a:noFill/>
              <a:round/>
              <a:headEnd/>
              <a:tailEnd/>
            </a:ln>
            <a:extLst/>
          </p:spPr>
          <p:txBody>
            <a:bodyPr vert="horz" wrap="square" lIns="100584" tIns="50292" rIns="100584" bIns="50292" numCol="1" anchor="t" anchorCtr="0" compatLnSpc="1">
              <a:prstTxWarp prst="textNoShape">
                <a:avLst/>
              </a:prstTxWarp>
            </a:bodyPr>
            <a:lstStyle/>
            <a:p>
              <a:endParaRPr lang="en-GB" sz="1760"/>
            </a:p>
          </p:txBody>
        </p:sp>
      </p:grpSp>
      <p:sp>
        <p:nvSpPr>
          <p:cNvPr id="250" name="TextBox 249"/>
          <p:cNvSpPr txBox="1"/>
          <p:nvPr/>
        </p:nvSpPr>
        <p:spPr>
          <a:xfrm>
            <a:off x="251461" y="990358"/>
            <a:ext cx="9555479" cy="634020"/>
          </a:xfrm>
          <a:prstGeom prst="rect">
            <a:avLst/>
          </a:prstGeom>
          <a:noFill/>
        </p:spPr>
        <p:txBody>
          <a:bodyPr wrap="square" rtlCol="0">
            <a:spAutoFit/>
          </a:bodyPr>
          <a:lstStyle/>
          <a:p>
            <a:r>
              <a:rPr lang="en-US" sz="1760" dirty="0"/>
              <a:t>Below is a sample of the 80 federal programs that may fund transportation services for people with disabilities, older adults, and individuals of low income. </a:t>
            </a:r>
          </a:p>
        </p:txBody>
      </p:sp>
      <p:graphicFrame>
        <p:nvGraphicFramePr>
          <p:cNvPr id="14" name="Content Placeholder 9"/>
          <p:cNvGraphicFramePr>
            <a:graphicFrameLocks/>
          </p:cNvGraphicFramePr>
          <p:nvPr>
            <p:extLst/>
          </p:nvPr>
        </p:nvGraphicFramePr>
        <p:xfrm>
          <a:off x="3675577" y="1954251"/>
          <a:ext cx="3286487" cy="1539240"/>
        </p:xfrm>
        <a:graphic>
          <a:graphicData uri="http://schemas.openxmlformats.org/drawingml/2006/table">
            <a:tbl>
              <a:tblPr firstRow="1" bandRow="1">
                <a:tableStyleId>{5C22544A-7EE6-4342-B048-85BDC9FD1C3A}</a:tableStyleId>
              </a:tblPr>
              <a:tblGrid>
                <a:gridCol w="3286487">
                  <a:extLst>
                    <a:ext uri="{9D8B030D-6E8A-4147-A177-3AD203B41FA5}">
                      <a16:colId xmlns:a16="http://schemas.microsoft.com/office/drawing/2014/main" val="3231381094"/>
                    </a:ext>
                  </a:extLst>
                </a:gridCol>
              </a:tblGrid>
              <a:tr h="402336">
                <a:tc>
                  <a:txBody>
                    <a:bodyPr/>
                    <a:lstStyle/>
                    <a:p>
                      <a:pPr marL="0" indent="0" algn="ctr">
                        <a:buFont typeface="Arial" panose="020B0604020202020204" pitchFamily="34" charset="0"/>
                        <a:buNone/>
                      </a:pPr>
                      <a:r>
                        <a:rPr lang="en-US" sz="1800" b="1" dirty="0">
                          <a:solidFill>
                            <a:schemeClr val="bg1"/>
                          </a:solidFill>
                        </a:rPr>
                        <a:t>Department of Agriculture</a:t>
                      </a:r>
                    </a:p>
                  </a:txBody>
                  <a:tcPr marL="100584" marR="100584" marT="50292" marB="50292"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517902034"/>
                  </a:ext>
                </a:extLst>
              </a:tr>
              <a:tr h="1106424">
                <a:tc>
                  <a:txBody>
                    <a:bodyPr/>
                    <a:lstStyle/>
                    <a:p>
                      <a:pPr marL="285750" indent="-285750">
                        <a:buFont typeface="Arial" panose="020B0604020202020204" pitchFamily="34" charset="0"/>
                        <a:buChar char="•"/>
                      </a:pPr>
                      <a:r>
                        <a:rPr lang="en-US" sz="1700" dirty="0"/>
                        <a:t>Supplemental Nutrition Assistance Program (SNAP)</a:t>
                      </a:r>
                    </a:p>
                    <a:p>
                      <a:pPr marL="285750" indent="-285750">
                        <a:buFont typeface="Arial" panose="020B0604020202020204" pitchFamily="34" charset="0"/>
                        <a:buChar char="•"/>
                      </a:pPr>
                      <a:r>
                        <a:rPr lang="en-US" sz="1700" dirty="0"/>
                        <a:t>Community Facilities Loan and Grant Program</a:t>
                      </a:r>
                    </a:p>
                  </a:txBody>
                  <a:tcPr marL="100584" marR="100584" marT="50292" marB="50292">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4243448"/>
                  </a:ext>
                </a:extLst>
              </a:tr>
            </a:tbl>
          </a:graphicData>
        </a:graphic>
      </p:graphicFrame>
      <p:graphicFrame>
        <p:nvGraphicFramePr>
          <p:cNvPr id="15" name="Content Placeholder 9"/>
          <p:cNvGraphicFramePr>
            <a:graphicFrameLocks/>
          </p:cNvGraphicFramePr>
          <p:nvPr>
            <p:extLst/>
          </p:nvPr>
        </p:nvGraphicFramePr>
        <p:xfrm>
          <a:off x="169599" y="5484339"/>
          <a:ext cx="3286487" cy="1539240"/>
        </p:xfrm>
        <a:graphic>
          <a:graphicData uri="http://schemas.openxmlformats.org/drawingml/2006/table">
            <a:tbl>
              <a:tblPr firstRow="1" bandRow="1">
                <a:tableStyleId>{5C22544A-7EE6-4342-B048-85BDC9FD1C3A}</a:tableStyleId>
              </a:tblPr>
              <a:tblGrid>
                <a:gridCol w="3286487">
                  <a:extLst>
                    <a:ext uri="{9D8B030D-6E8A-4147-A177-3AD203B41FA5}">
                      <a16:colId xmlns:a16="http://schemas.microsoft.com/office/drawing/2014/main" val="3231381094"/>
                    </a:ext>
                  </a:extLst>
                </a:gridCol>
              </a:tblGrid>
              <a:tr h="402336">
                <a:tc>
                  <a:txBody>
                    <a:bodyPr/>
                    <a:lstStyle/>
                    <a:p>
                      <a:pPr marL="0" indent="0" algn="ctr">
                        <a:buFont typeface="Arial" panose="020B0604020202020204" pitchFamily="34" charset="0"/>
                        <a:buNone/>
                      </a:pPr>
                      <a:r>
                        <a:rPr lang="en-US" sz="1800" b="1" dirty="0">
                          <a:solidFill>
                            <a:schemeClr val="bg1"/>
                          </a:solidFill>
                        </a:rPr>
                        <a:t>Department of Labor</a:t>
                      </a:r>
                    </a:p>
                  </a:txBody>
                  <a:tcPr marL="100584" marR="100584" marT="50292" marB="50292"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517902034"/>
                  </a:ext>
                </a:extLst>
              </a:tr>
              <a:tr h="1106424">
                <a:tc>
                  <a:txBody>
                    <a:bodyPr/>
                    <a:lstStyle/>
                    <a:p>
                      <a:pPr marL="285750" indent="-285750">
                        <a:buFont typeface="Arial" panose="020B0604020202020204" pitchFamily="34" charset="0"/>
                        <a:buChar char="•"/>
                      </a:pPr>
                      <a:r>
                        <a:rPr lang="en-US" sz="1700" dirty="0"/>
                        <a:t>Workforce</a:t>
                      </a:r>
                      <a:r>
                        <a:rPr lang="en-US" sz="1700" baseline="0" dirty="0"/>
                        <a:t> Innovation and Opportunity Act (WIOA) programs</a:t>
                      </a:r>
                    </a:p>
                    <a:p>
                      <a:pPr marL="285750" indent="-285750">
                        <a:buFont typeface="Arial" panose="020B0604020202020204" pitchFamily="34" charset="0"/>
                        <a:buChar char="•"/>
                      </a:pPr>
                      <a:r>
                        <a:rPr lang="en-US" sz="1700" baseline="0" dirty="0" err="1"/>
                        <a:t>JobCorps</a:t>
                      </a:r>
                      <a:endParaRPr lang="en-US" sz="1700" dirty="0"/>
                    </a:p>
                  </a:txBody>
                  <a:tcPr marL="100584" marR="100584" marT="50292" marB="50292">
                    <a:lnR w="12700" cmpd="sng">
                      <a:noFill/>
                    </a:ln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74243448"/>
                  </a:ext>
                </a:extLst>
              </a:tr>
            </a:tbl>
          </a:graphicData>
        </a:graphic>
      </p:graphicFrame>
      <p:graphicFrame>
        <p:nvGraphicFramePr>
          <p:cNvPr id="16" name="Content Placeholder 9"/>
          <p:cNvGraphicFramePr>
            <a:graphicFrameLocks/>
          </p:cNvGraphicFramePr>
          <p:nvPr>
            <p:extLst/>
          </p:nvPr>
        </p:nvGraphicFramePr>
        <p:xfrm>
          <a:off x="3675576" y="5231410"/>
          <a:ext cx="3286487" cy="1798320"/>
        </p:xfrm>
        <a:graphic>
          <a:graphicData uri="http://schemas.openxmlformats.org/drawingml/2006/table">
            <a:tbl>
              <a:tblPr firstRow="1" bandRow="1">
                <a:tableStyleId>{5C22544A-7EE6-4342-B048-85BDC9FD1C3A}</a:tableStyleId>
              </a:tblPr>
              <a:tblGrid>
                <a:gridCol w="3286487">
                  <a:extLst>
                    <a:ext uri="{9D8B030D-6E8A-4147-A177-3AD203B41FA5}">
                      <a16:colId xmlns:a16="http://schemas.microsoft.com/office/drawing/2014/main" val="3231381094"/>
                    </a:ext>
                  </a:extLst>
                </a:gridCol>
              </a:tblGrid>
              <a:tr h="402336">
                <a:tc>
                  <a:txBody>
                    <a:bodyPr/>
                    <a:lstStyle/>
                    <a:p>
                      <a:pPr marL="0" indent="0" algn="ctr">
                        <a:buFont typeface="Arial" panose="020B0604020202020204" pitchFamily="34" charset="0"/>
                        <a:buNone/>
                      </a:pPr>
                      <a:r>
                        <a:rPr lang="en-US" sz="1800" dirty="0"/>
                        <a:t>Department of Transportation</a:t>
                      </a:r>
                    </a:p>
                  </a:txBody>
                  <a:tcPr marL="100584" marR="100584" marT="50292" marB="50292"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6596918"/>
                  </a:ext>
                </a:extLst>
              </a:tr>
              <a:tr h="1357884">
                <a:tc>
                  <a:txBody>
                    <a:bodyPr/>
                    <a:lstStyle/>
                    <a:p>
                      <a:pPr marL="285750" indent="-285750">
                        <a:buFont typeface="Arial" panose="020B0604020202020204" pitchFamily="34" charset="0"/>
                        <a:buChar char="•"/>
                      </a:pPr>
                      <a:r>
                        <a:rPr lang="en-US" sz="1700" dirty="0"/>
                        <a:t>Formula</a:t>
                      </a:r>
                      <a:r>
                        <a:rPr lang="en-US" sz="1700" baseline="0" dirty="0"/>
                        <a:t> Grants for Rural Areas</a:t>
                      </a:r>
                    </a:p>
                    <a:p>
                      <a:pPr marL="285750" indent="-285750">
                        <a:buFont typeface="Arial" panose="020B0604020202020204" pitchFamily="34" charset="0"/>
                        <a:buChar char="•"/>
                      </a:pPr>
                      <a:r>
                        <a:rPr lang="en-US" sz="1700" baseline="0" dirty="0"/>
                        <a:t>Enhanced Mobility of Seniors and Individuals with Disabilities</a:t>
                      </a:r>
                    </a:p>
                    <a:p>
                      <a:pPr marL="285750" indent="-285750">
                        <a:buFont typeface="Arial" panose="020B0604020202020204" pitchFamily="34" charset="0"/>
                        <a:buChar char="•"/>
                      </a:pPr>
                      <a:r>
                        <a:rPr lang="en-US" sz="1700" baseline="0" dirty="0"/>
                        <a:t>Urbanized Area Formula Program</a:t>
                      </a:r>
                      <a:endParaRPr lang="en-US" sz="1700" dirty="0"/>
                    </a:p>
                  </a:txBody>
                  <a:tcPr marL="100584" marR="100584" marT="50292" marB="50292">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9489500"/>
                  </a:ext>
                </a:extLst>
              </a:tr>
            </a:tbl>
          </a:graphicData>
        </a:graphic>
      </p:graphicFrame>
      <p:graphicFrame>
        <p:nvGraphicFramePr>
          <p:cNvPr id="17" name="Content Placeholder 9"/>
          <p:cNvGraphicFramePr>
            <a:graphicFrameLocks/>
          </p:cNvGraphicFramePr>
          <p:nvPr>
            <p:extLst/>
          </p:nvPr>
        </p:nvGraphicFramePr>
        <p:xfrm>
          <a:off x="3675576" y="3718560"/>
          <a:ext cx="3286487" cy="1280160"/>
        </p:xfrm>
        <a:graphic>
          <a:graphicData uri="http://schemas.openxmlformats.org/drawingml/2006/table">
            <a:tbl>
              <a:tblPr firstRow="1" bandRow="1">
                <a:tableStyleId>{5C22544A-7EE6-4342-B048-85BDC9FD1C3A}</a:tableStyleId>
              </a:tblPr>
              <a:tblGrid>
                <a:gridCol w="3286487">
                  <a:extLst>
                    <a:ext uri="{9D8B030D-6E8A-4147-A177-3AD203B41FA5}">
                      <a16:colId xmlns:a16="http://schemas.microsoft.com/office/drawing/2014/main" val="3231381094"/>
                    </a:ext>
                  </a:extLst>
                </a:gridCol>
              </a:tblGrid>
              <a:tr h="402336">
                <a:tc>
                  <a:txBody>
                    <a:bodyPr/>
                    <a:lstStyle/>
                    <a:p>
                      <a:pPr marL="0" indent="0" algn="ctr">
                        <a:buFont typeface="Arial" panose="020B0604020202020204" pitchFamily="34" charset="0"/>
                        <a:buNone/>
                      </a:pPr>
                      <a:r>
                        <a:rPr lang="en-US" sz="1800" b="1" kern="1200" dirty="0">
                          <a:solidFill>
                            <a:schemeClr val="bg1"/>
                          </a:solidFill>
                          <a:latin typeface="+mn-lt"/>
                          <a:ea typeface="+mn-ea"/>
                          <a:cs typeface="+mn-cs"/>
                        </a:rPr>
                        <a:t>Department of Veterans Affairs</a:t>
                      </a:r>
                    </a:p>
                  </a:txBody>
                  <a:tcPr marL="100584" marR="100584" marT="50292" marB="50292">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936315490"/>
                  </a:ext>
                </a:extLst>
              </a:tr>
              <a:tr h="854964">
                <a:tc>
                  <a:txBody>
                    <a:bodyPr/>
                    <a:lstStyle/>
                    <a:p>
                      <a:pPr marL="285750" indent="-285750">
                        <a:buFont typeface="Arial" panose="020B0604020202020204" pitchFamily="34" charset="0"/>
                        <a:buChar char="•"/>
                      </a:pPr>
                      <a:r>
                        <a:rPr lang="en-US" sz="1700" dirty="0"/>
                        <a:t>Veterans Transportation Program (VTP)</a:t>
                      </a:r>
                    </a:p>
                    <a:p>
                      <a:pPr marL="285750" indent="-285750">
                        <a:buFont typeface="Arial" panose="020B0604020202020204" pitchFamily="34" charset="0"/>
                        <a:buChar char="•"/>
                      </a:pPr>
                      <a:r>
                        <a:rPr lang="en-US" sz="1700" dirty="0"/>
                        <a:t>Beneficiary Travel Service</a:t>
                      </a:r>
                    </a:p>
                  </a:txBody>
                  <a:tcPr marL="100584" marR="100584" marT="50292" marB="50292">
                    <a:lnR w="12700" cmpd="sng">
                      <a:noFill/>
                    </a:ln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830093040"/>
                  </a:ext>
                </a:extLst>
              </a:tr>
            </a:tbl>
          </a:graphicData>
        </a:graphic>
      </p:graphicFrame>
    </p:spTree>
    <p:extLst>
      <p:ext uri="{BB962C8B-B14F-4D97-AF65-F5344CB8AC3E}">
        <p14:creationId xmlns:p14="http://schemas.microsoft.com/office/powerpoint/2010/main" val="952915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8</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18896"/>
            <a:ext cx="8229600" cy="762134"/>
          </a:xfrm>
        </p:spPr>
        <p:txBody>
          <a:bodyPr/>
          <a:lstStyle/>
          <a:p>
            <a:r>
              <a:rPr lang="en-US" b="1" dirty="0">
                <a:solidFill>
                  <a:srgbClr val="0072BC"/>
                </a:solidFill>
              </a:rPr>
              <a:t>FTA Mobility Management Initiatives</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57200" y="2362200"/>
            <a:ext cx="8229600" cy="3962401"/>
          </a:xfrm>
          <a:prstGeom prst="rect">
            <a:avLst/>
          </a:prstGeom>
        </p:spPr>
        <p:txBody>
          <a:bodyPr vert="horz" lIns="82058" tIns="41029" rIns="82058" bIns="41029" rtlCol="0" anchor="b">
            <a:normAutofit fontScale="62500" lnSpcReduction="20000"/>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pPr marL="685800" indent="-571500">
              <a:buSzPct val="100000"/>
              <a:buFont typeface="Arial" panose="020B0604020202020204" pitchFamily="34" charset="0"/>
              <a:buChar char="•"/>
            </a:pPr>
            <a:r>
              <a:rPr lang="en-US" sz="5100" dirty="0"/>
              <a:t>Advanced Mobility Management course offered by National Transit Institute</a:t>
            </a:r>
          </a:p>
          <a:p>
            <a:pPr marL="981791" lvl="1" indent="-571500">
              <a:buFont typeface="Arial" panose="020B0604020202020204" pitchFamily="34" charset="0"/>
              <a:buChar char="•"/>
            </a:pPr>
            <a:r>
              <a:rPr lang="en-US" sz="4400" dirty="0"/>
              <a:t>September 25-26, 2019 – St. Cloud, MN  </a:t>
            </a:r>
          </a:p>
          <a:p>
            <a:pPr marL="981791" lvl="1" indent="-571500">
              <a:buFont typeface="Arial" panose="020B0604020202020204" pitchFamily="34" charset="0"/>
              <a:buChar char="•"/>
            </a:pPr>
            <a:r>
              <a:rPr lang="en-US" sz="4400" dirty="0"/>
              <a:t>February 5-6, 2020 -Phoenix, AZ  </a:t>
            </a:r>
          </a:p>
          <a:p>
            <a:pPr marL="981791" lvl="1" indent="-571500">
              <a:buFont typeface="Arial" panose="020B0604020202020204" pitchFamily="34" charset="0"/>
              <a:buChar char="•"/>
            </a:pPr>
            <a:r>
              <a:rPr lang="en-US" sz="4400" dirty="0"/>
              <a:t>February 24-25, 2020 – Nashville, TN  </a:t>
            </a:r>
          </a:p>
          <a:p>
            <a:pPr marL="981791" lvl="1" indent="-571500">
              <a:buFont typeface="Arial" panose="020B0604020202020204" pitchFamily="34" charset="0"/>
              <a:buChar char="•"/>
            </a:pPr>
            <a:r>
              <a:rPr lang="en-US" sz="4400" dirty="0"/>
              <a:t>March 25-26, 2020 – Springfield, MA  </a:t>
            </a:r>
          </a:p>
          <a:p>
            <a:pPr marL="981791" lvl="1" indent="-571500">
              <a:buFont typeface="Arial" panose="020B0604020202020204" pitchFamily="34" charset="0"/>
              <a:buChar char="•"/>
            </a:pPr>
            <a:r>
              <a:rPr lang="en-US" sz="4400" dirty="0"/>
              <a:t>May 5-6, 2020 – Denver, CO   </a:t>
            </a:r>
          </a:p>
          <a:p>
            <a:pPr marL="981791" lvl="1" indent="-571500">
              <a:buFont typeface="Arial" panose="020B0604020202020204" pitchFamily="34" charset="0"/>
              <a:buChar char="•"/>
            </a:pPr>
            <a:r>
              <a:rPr lang="en-US" sz="4400" dirty="0"/>
              <a:t>June 16-17, 2020 – Ithaca, NY</a:t>
            </a:r>
          </a:p>
        </p:txBody>
      </p:sp>
      <p:sp>
        <p:nvSpPr>
          <p:cNvPr id="32" name="TextBox 31">
            <a:extLst>
              <a:ext uri="{FF2B5EF4-FFF2-40B4-BE49-F238E27FC236}">
                <a16:creationId xmlns:a16="http://schemas.microsoft.com/office/drawing/2014/main" id="{4BA356D3-7779-498D-AFA0-1412D163C5C0}"/>
              </a:ext>
            </a:extLst>
          </p:cNvPr>
          <p:cNvSpPr txBox="1"/>
          <p:nvPr/>
        </p:nvSpPr>
        <p:spPr>
          <a:xfrm>
            <a:off x="5223407" y="632775"/>
            <a:ext cx="1682899" cy="307777"/>
          </a:xfrm>
          <a:prstGeom prst="rect">
            <a:avLst/>
          </a:prstGeom>
          <a:noFill/>
        </p:spPr>
        <p:txBody>
          <a:bodyPr wrap="square" rtlCol="0">
            <a:spAutoFit/>
          </a:bodyPr>
          <a:lstStyle/>
          <a:p>
            <a:r>
              <a:rPr lang="en-US" sz="1400" dirty="0">
                <a:solidFill>
                  <a:schemeClr val="bg1"/>
                </a:solidFill>
              </a:rPr>
              <a:t>August 27-28, 2019</a:t>
            </a:r>
          </a:p>
        </p:txBody>
      </p:sp>
      <p:pic>
        <p:nvPicPr>
          <p:cNvPr id="18" name="Content Placeholder 6">
            <a:extLst>
              <a:ext uri="{FF2B5EF4-FFF2-40B4-BE49-F238E27FC236}">
                <a16:creationId xmlns:a16="http://schemas.microsoft.com/office/drawing/2014/main" id="{55625F66-06A2-454E-9A37-B29839E5F92E}"/>
              </a:ext>
            </a:extLst>
          </p:cNvPr>
          <p:cNvPicPr>
            <a:picLocks noChangeAspect="1"/>
          </p:cNvPicPr>
          <p:nvPr/>
        </p:nvPicPr>
        <p:blipFill rotWithShape="1">
          <a:blip r:embed="rId2">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9" name="Rectangle 18">
            <a:extLst>
              <a:ext uri="{FF2B5EF4-FFF2-40B4-BE49-F238E27FC236}">
                <a16:creationId xmlns:a16="http://schemas.microsoft.com/office/drawing/2014/main" id="{1C9CD21A-2FF0-49F1-ABFD-740D7E08D8F1}"/>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logo&#10;&#10;Description generated with high confidence">
            <a:extLst>
              <a:ext uri="{FF2B5EF4-FFF2-40B4-BE49-F238E27FC236}">
                <a16:creationId xmlns:a16="http://schemas.microsoft.com/office/drawing/2014/main" id="{1FFC33DB-8D76-4B7D-AB19-632FA17F2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21" name="TextBox 20">
            <a:extLst>
              <a:ext uri="{FF2B5EF4-FFF2-40B4-BE49-F238E27FC236}">
                <a16:creationId xmlns:a16="http://schemas.microsoft.com/office/drawing/2014/main" id="{6C184BE7-80B0-489E-8905-4113FE7AEB33}"/>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142302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A1A3C-4397-4716-BBCD-6ABA406165F7}"/>
              </a:ext>
            </a:extLst>
          </p:cNvPr>
          <p:cNvSpPr>
            <a:spLocks noGrp="1"/>
          </p:cNvSpPr>
          <p:nvPr>
            <p:ph type="sldNum" sz="quarter" idx="12"/>
          </p:nvPr>
        </p:nvSpPr>
        <p:spPr/>
        <p:txBody>
          <a:bodyPr/>
          <a:lstStyle/>
          <a:p>
            <a:fld id="{FC6AD567-9508-4319-A1E7-D20A78451BAE}" type="slidenum">
              <a:rPr lang="en-US" smtClean="0"/>
              <a:t>9</a:t>
            </a:fld>
            <a:endParaRPr lang="en-US" dirty="0"/>
          </a:p>
        </p:txBody>
      </p:sp>
      <p:sp>
        <p:nvSpPr>
          <p:cNvPr id="22" name="Title 1">
            <a:extLst>
              <a:ext uri="{FF2B5EF4-FFF2-40B4-BE49-F238E27FC236}">
                <a16:creationId xmlns:a16="http://schemas.microsoft.com/office/drawing/2014/main" id="{F0FEFF9C-A2F7-4DAE-831F-4BCEC374F26C}"/>
              </a:ext>
            </a:extLst>
          </p:cNvPr>
          <p:cNvSpPr>
            <a:spLocks noGrp="1"/>
          </p:cNvSpPr>
          <p:nvPr>
            <p:ph type="title"/>
          </p:nvPr>
        </p:nvSpPr>
        <p:spPr>
          <a:xfrm>
            <a:off x="914400" y="1418896"/>
            <a:ext cx="8229600" cy="762134"/>
          </a:xfrm>
        </p:spPr>
        <p:txBody>
          <a:bodyPr>
            <a:normAutofit fontScale="90000"/>
          </a:bodyPr>
          <a:lstStyle/>
          <a:p>
            <a:r>
              <a:rPr lang="en-US" b="1" dirty="0">
                <a:solidFill>
                  <a:srgbClr val="0072BC"/>
                </a:solidFill>
              </a:rPr>
              <a:t>Mobility Management and Coordination</a:t>
            </a:r>
          </a:p>
        </p:txBody>
      </p:sp>
      <p:sp>
        <p:nvSpPr>
          <p:cNvPr id="23" name="Content Placeholder 2">
            <a:extLst>
              <a:ext uri="{FF2B5EF4-FFF2-40B4-BE49-F238E27FC236}">
                <a16:creationId xmlns:a16="http://schemas.microsoft.com/office/drawing/2014/main" id="{927AFE50-88AD-49A7-B010-1F0506DA41F4}"/>
              </a:ext>
            </a:extLst>
          </p:cNvPr>
          <p:cNvSpPr txBox="1">
            <a:spLocks/>
          </p:cNvSpPr>
          <p:nvPr/>
        </p:nvSpPr>
        <p:spPr>
          <a:xfrm>
            <a:off x="457200" y="2362200"/>
            <a:ext cx="8229600" cy="3962401"/>
          </a:xfrm>
          <a:prstGeom prst="rect">
            <a:avLst/>
          </a:prstGeom>
        </p:spPr>
        <p:txBody>
          <a:bodyPr vert="horz" lIns="82058" tIns="41029" rIns="82058" bIns="41029" rtlCol="0" anchor="b">
            <a:normAutofit fontScale="77500" lnSpcReduction="20000"/>
          </a:bodyPr>
          <a:lstStyle>
            <a:lvl1pPr marL="0" indent="0" algn="l" defTabSz="820583" rtl="0" eaLnBrk="1" latinLnBrk="0" hangingPunct="1">
              <a:spcBef>
                <a:spcPct val="20000"/>
              </a:spcBef>
              <a:buFont typeface="Arial" panose="020B0604020202020204" pitchFamily="34" charset="0"/>
              <a:buNone/>
              <a:defRPr sz="2200" b="1" kern="1200">
                <a:solidFill>
                  <a:schemeClr val="tx1"/>
                </a:solidFill>
                <a:latin typeface="+mn-lt"/>
                <a:ea typeface="+mn-ea"/>
                <a:cs typeface="+mn-cs"/>
              </a:defRPr>
            </a:lvl1pPr>
            <a:lvl2pPr marL="410291" indent="0" algn="l" defTabSz="820583"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2pPr>
            <a:lvl3pPr marL="820583" indent="0" algn="l" defTabSz="820583"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3pPr>
            <a:lvl4pPr marL="1230874"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4pPr>
            <a:lvl5pPr marL="1641165"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5pPr>
            <a:lvl6pPr marL="2051456"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61748"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872039"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282330" indent="0" algn="l" defTabSz="820583"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endParaRPr lang="en-US" sz="4000" dirty="0"/>
          </a:p>
          <a:p>
            <a:endParaRPr lang="en-US" sz="4000" dirty="0"/>
          </a:p>
          <a:p>
            <a:endParaRPr lang="en-US" sz="4000" dirty="0"/>
          </a:p>
          <a:p>
            <a:endParaRPr lang="en-US" sz="4000" dirty="0"/>
          </a:p>
          <a:p>
            <a:endParaRPr lang="en-US" sz="4000" dirty="0"/>
          </a:p>
          <a:p>
            <a:endParaRPr lang="en-US" sz="4000" dirty="0"/>
          </a:p>
          <a:p>
            <a:r>
              <a:rPr lang="en-US" sz="4000" dirty="0"/>
              <a:t>	</a:t>
            </a:r>
            <a:r>
              <a:rPr lang="en-US" sz="5200" dirty="0"/>
              <a:t>Where it really happens:</a:t>
            </a:r>
          </a:p>
          <a:p>
            <a:r>
              <a:rPr lang="en-US" sz="3000" dirty="0"/>
              <a:t>	</a:t>
            </a:r>
            <a:r>
              <a:rPr lang="en-US" sz="4100" i="1" dirty="0"/>
              <a:t>In states and communities all over the US</a:t>
            </a:r>
          </a:p>
          <a:p>
            <a:pPr lvl="1"/>
            <a:endParaRPr lang="en-US" sz="3000" i="1" dirty="0"/>
          </a:p>
          <a:p>
            <a:pPr lvl="1"/>
            <a:endParaRPr lang="en-US" sz="3000" dirty="0"/>
          </a:p>
          <a:p>
            <a:pPr lvl="1"/>
            <a:endParaRPr lang="en-US" sz="3000" dirty="0"/>
          </a:p>
          <a:p>
            <a:pPr marL="981791" lvl="1" indent="-571500">
              <a:buFont typeface="Arial" panose="020B0604020202020204" pitchFamily="34" charset="0"/>
              <a:buChar char="•"/>
            </a:pPr>
            <a:endParaRPr lang="en-US" sz="3000" dirty="0"/>
          </a:p>
          <a:p>
            <a:pPr marL="981791" lvl="1" indent="-571500">
              <a:buFont typeface="Arial" panose="020B0604020202020204" pitchFamily="34" charset="0"/>
              <a:buChar char="•"/>
            </a:pPr>
            <a:endParaRPr lang="en-US" sz="3000" dirty="0"/>
          </a:p>
        </p:txBody>
      </p:sp>
      <p:sp>
        <p:nvSpPr>
          <p:cNvPr id="32" name="TextBox 31">
            <a:extLst>
              <a:ext uri="{FF2B5EF4-FFF2-40B4-BE49-F238E27FC236}">
                <a16:creationId xmlns:a16="http://schemas.microsoft.com/office/drawing/2014/main" id="{4BA356D3-7779-498D-AFA0-1412D163C5C0}"/>
              </a:ext>
            </a:extLst>
          </p:cNvPr>
          <p:cNvSpPr txBox="1"/>
          <p:nvPr/>
        </p:nvSpPr>
        <p:spPr>
          <a:xfrm>
            <a:off x="5223407" y="632775"/>
            <a:ext cx="1682899" cy="307777"/>
          </a:xfrm>
          <a:prstGeom prst="rect">
            <a:avLst/>
          </a:prstGeom>
          <a:noFill/>
        </p:spPr>
        <p:txBody>
          <a:bodyPr wrap="square" rtlCol="0">
            <a:spAutoFit/>
          </a:bodyPr>
          <a:lstStyle/>
          <a:p>
            <a:r>
              <a:rPr lang="en-US" sz="1400" dirty="0">
                <a:solidFill>
                  <a:schemeClr val="bg1"/>
                </a:solidFill>
              </a:rPr>
              <a:t>August 27-28, 2019</a:t>
            </a:r>
          </a:p>
        </p:txBody>
      </p:sp>
      <p:pic>
        <p:nvPicPr>
          <p:cNvPr id="18" name="Content Placeholder 6">
            <a:extLst>
              <a:ext uri="{FF2B5EF4-FFF2-40B4-BE49-F238E27FC236}">
                <a16:creationId xmlns:a16="http://schemas.microsoft.com/office/drawing/2014/main" id="{55625F66-06A2-454E-9A37-B29839E5F92E}"/>
              </a:ext>
            </a:extLst>
          </p:cNvPr>
          <p:cNvPicPr>
            <a:picLocks noChangeAspect="1"/>
          </p:cNvPicPr>
          <p:nvPr/>
        </p:nvPicPr>
        <p:blipFill rotWithShape="1">
          <a:blip r:embed="rId2">
            <a:extLst>
              <a:ext uri="{28A0092B-C50C-407E-A947-70E740481C1C}">
                <a14:useLocalDpi xmlns:a14="http://schemas.microsoft.com/office/drawing/2010/main" val="0"/>
              </a:ext>
            </a:extLst>
          </a:blip>
          <a:srcRect l="3855" t="18115" r="1706" b="3047"/>
          <a:stretch/>
        </p:blipFill>
        <p:spPr>
          <a:xfrm>
            <a:off x="0" y="0"/>
            <a:ext cx="4724399" cy="1492272"/>
          </a:xfrm>
          <a:prstGeom prst="rect">
            <a:avLst/>
          </a:prstGeom>
        </p:spPr>
      </p:pic>
      <p:sp>
        <p:nvSpPr>
          <p:cNvPr id="19" name="Rectangle 18">
            <a:extLst>
              <a:ext uri="{FF2B5EF4-FFF2-40B4-BE49-F238E27FC236}">
                <a16:creationId xmlns:a16="http://schemas.microsoft.com/office/drawing/2014/main" id="{1C9CD21A-2FF0-49F1-ABFD-740D7E08D8F1}"/>
              </a:ext>
            </a:extLst>
          </p:cNvPr>
          <p:cNvSpPr/>
          <p:nvPr/>
        </p:nvSpPr>
        <p:spPr>
          <a:xfrm>
            <a:off x="4746872" y="0"/>
            <a:ext cx="5311528" cy="1492272"/>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logo&#10;&#10;Description generated with high confidence">
            <a:extLst>
              <a:ext uri="{FF2B5EF4-FFF2-40B4-BE49-F238E27FC236}">
                <a16:creationId xmlns:a16="http://schemas.microsoft.com/office/drawing/2014/main" id="{1FFC33DB-8D76-4B7D-AB19-632FA17F2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84" y="437251"/>
            <a:ext cx="587220" cy="629549"/>
          </a:xfrm>
          <a:prstGeom prst="rect">
            <a:avLst/>
          </a:prstGeom>
        </p:spPr>
      </p:pic>
      <p:sp>
        <p:nvSpPr>
          <p:cNvPr id="21" name="TextBox 20">
            <a:extLst>
              <a:ext uri="{FF2B5EF4-FFF2-40B4-BE49-F238E27FC236}">
                <a16:creationId xmlns:a16="http://schemas.microsoft.com/office/drawing/2014/main" id="{6C184BE7-80B0-489E-8905-4113FE7AEB33}"/>
              </a:ext>
            </a:extLst>
          </p:cNvPr>
          <p:cNvSpPr txBox="1"/>
          <p:nvPr/>
        </p:nvSpPr>
        <p:spPr>
          <a:xfrm>
            <a:off x="5276118" y="415391"/>
            <a:ext cx="4508830" cy="646331"/>
          </a:xfrm>
          <a:prstGeom prst="rect">
            <a:avLst/>
          </a:prstGeom>
          <a:noFill/>
        </p:spPr>
        <p:txBody>
          <a:bodyPr wrap="square" rtlCol="0">
            <a:spAutoFit/>
          </a:bodyPr>
          <a:lstStyle/>
          <a:p>
            <a:pPr algn="ctr"/>
            <a:r>
              <a:rPr lang="en-US" sz="1800" dirty="0">
                <a:solidFill>
                  <a:schemeClr val="bg1"/>
                </a:solidFill>
              </a:rPr>
              <a:t>18</a:t>
            </a:r>
            <a:r>
              <a:rPr lang="en-US" sz="1800" baseline="30000" dirty="0">
                <a:solidFill>
                  <a:schemeClr val="bg1"/>
                </a:solidFill>
              </a:rPr>
              <a:t>th</a:t>
            </a:r>
            <a:r>
              <a:rPr lang="en-US" sz="1800" dirty="0">
                <a:solidFill>
                  <a:schemeClr val="bg1"/>
                </a:solidFill>
              </a:rPr>
              <a:t> Biennial State Programs Meeting and</a:t>
            </a:r>
          </a:p>
          <a:p>
            <a:pPr algn="ctr"/>
            <a:r>
              <a:rPr lang="en-US" sz="1800" dirty="0">
                <a:solidFill>
                  <a:schemeClr val="bg1"/>
                </a:solidFill>
              </a:rPr>
              <a:t>Public Transportation Partnerships Conference</a:t>
            </a:r>
            <a:endParaRPr lang="en-US" sz="2000" dirty="0">
              <a:solidFill>
                <a:schemeClr val="bg1"/>
              </a:solidFill>
            </a:endParaRPr>
          </a:p>
        </p:txBody>
      </p:sp>
    </p:spTree>
    <p:extLst>
      <p:ext uri="{BB962C8B-B14F-4D97-AF65-F5344CB8AC3E}">
        <p14:creationId xmlns:p14="http://schemas.microsoft.com/office/powerpoint/2010/main" val="12934585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45EA94AEE4BE40BB1B8D5E3C4E621F" ma:contentTypeVersion="2" ma:contentTypeDescription="Create a new document." ma:contentTypeScope="" ma:versionID="4715197cf4414d68e70a756b8458d81b">
  <xsd:schema xmlns:xsd="http://www.w3.org/2001/XMLSchema" xmlns:xs="http://www.w3.org/2001/XMLSchema" xmlns:p="http://schemas.microsoft.com/office/2006/metadata/properties" xmlns:ns2="c6469f67-5172-4d23-b2bb-a9b819f13e16" targetNamespace="http://schemas.microsoft.com/office/2006/metadata/properties" ma:root="true" ma:fieldsID="e60eee10e78d5da3ef0774d279b37bf2" ns2:_="">
    <xsd:import namespace="c6469f67-5172-4d23-b2bb-a9b819f13e1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469f67-5172-4d23-b2bb-a9b819f13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2CCB85-36A7-4798-97F2-05002DAF3731}">
  <ds:schemaRefs>
    <ds:schemaRef ds:uri="http://www.w3.org/XML/1998/namespace"/>
    <ds:schemaRef ds:uri="http://schemas.microsoft.com/office/2006/documentManagement/types"/>
    <ds:schemaRef ds:uri="c6469f67-5172-4d23-b2bb-a9b819f13e16"/>
    <ds:schemaRef ds:uri="http://schemas.microsoft.com/office/2006/metadata/propertie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A4C66CDB-8272-466A-B470-B9E0765BB0B0}">
  <ds:schemaRefs>
    <ds:schemaRef ds:uri="http://schemas.microsoft.com/sharepoint/v3/contenttype/forms"/>
  </ds:schemaRefs>
</ds:datastoreItem>
</file>

<file path=customXml/itemProps3.xml><?xml version="1.0" encoding="utf-8"?>
<ds:datastoreItem xmlns:ds="http://schemas.openxmlformats.org/officeDocument/2006/customXml" ds:itemID="{1F0972A7-BAC9-42D7-AF03-2BE5D228B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469f67-5172-4d23-b2bb-a9b819f13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6998</TotalTime>
  <Words>3476</Words>
  <Application>Microsoft Office PowerPoint</Application>
  <PresentationFormat>Custom</PresentationFormat>
  <Paragraphs>540</Paragraphs>
  <Slides>52</Slides>
  <Notes>19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1" baseType="lpstr">
      <vt:lpstr>MS PGothic</vt:lpstr>
      <vt:lpstr>Arial</vt:lpstr>
      <vt:lpstr>Calibri</vt:lpstr>
      <vt:lpstr>Courier New</vt:lpstr>
      <vt:lpstr>Wingdings</vt:lpstr>
      <vt:lpstr>ヒラギノ角ゴ Pro W3</vt:lpstr>
      <vt:lpstr>Office Theme</vt:lpstr>
      <vt:lpstr>Custom Design</vt:lpstr>
      <vt:lpstr>Acrobat Document</vt:lpstr>
      <vt:lpstr>PowerPoint Presentation</vt:lpstr>
      <vt:lpstr>Agenda</vt:lpstr>
      <vt:lpstr>PowerPoint Presentation</vt:lpstr>
      <vt:lpstr>Mobility Management and Coordination</vt:lpstr>
      <vt:lpstr>Mobility for All</vt:lpstr>
      <vt:lpstr>FTA Mobility Management Initiatives</vt:lpstr>
      <vt:lpstr>CCAM Membership</vt:lpstr>
      <vt:lpstr>FTA Mobility Management Initiatives</vt:lpstr>
      <vt:lpstr>Mobility Management and Coordination</vt:lpstr>
      <vt:lpstr>Mobility Management Efforts in Indiana </vt:lpstr>
      <vt:lpstr>PowerPoint Presentation</vt:lpstr>
      <vt:lpstr>PowerPoint Presentation</vt:lpstr>
      <vt:lpstr> Levers of Change</vt:lpstr>
      <vt:lpstr>Barriers to Change</vt:lpstr>
      <vt:lpstr>PowerPoint Presentation</vt:lpstr>
      <vt:lpstr>Moving Maine Mobility Network</vt:lpstr>
      <vt:lpstr>Challenges to Silo-Bridging (besides budgets, authority and egos)</vt:lpstr>
      <vt:lpstr>FTA State Programs Meeting• Washington, D.C., August 15, 2019</vt:lpstr>
      <vt:lpstr>Advancing mobility management: the state’s perspective</vt:lpstr>
      <vt:lpstr>A LOOK BACK</vt:lpstr>
      <vt:lpstr>The EVOLUTION</vt:lpstr>
      <vt:lpstr>404: ERROR COORDINATION NOT FOUND</vt:lpstr>
      <vt:lpstr>Building a network </vt:lpstr>
      <vt:lpstr>Maintaining a network</vt:lpstr>
      <vt:lpstr>Evaluation</vt:lpstr>
      <vt:lpstr>Training</vt:lpstr>
      <vt:lpstr>Regional approach</vt:lpstr>
      <vt:lpstr>Region pilot project </vt:lpstr>
      <vt:lpstr>Mobility transformation</vt:lpstr>
      <vt:lpstr>In CLOSING</vt:lpstr>
      <vt:lpstr>Resources for more information</vt:lpstr>
      <vt:lpstr>PowerPoint Presentation</vt:lpstr>
      <vt:lpstr>Iowa Overview</vt:lpstr>
      <vt:lpstr>Iowa Public Transit Overview</vt:lpstr>
      <vt:lpstr>Evolution of Mobility Management in Iowa</vt:lpstr>
      <vt:lpstr>Evolution of Mobility Management in Iowa</vt:lpstr>
      <vt:lpstr>Evolution of Mobility Management in Iowa</vt:lpstr>
      <vt:lpstr>Evolution of Mobility Management in Iowa</vt:lpstr>
      <vt:lpstr>Using Mobility Management to Make Connections</vt:lpstr>
      <vt:lpstr>Using Mobility Management to Make Connections</vt:lpstr>
      <vt:lpstr>Using Mobility Management to Make Connections</vt:lpstr>
      <vt:lpstr>Contact Information</vt:lpstr>
      <vt:lpstr>PowerPoint Presentation</vt:lpstr>
      <vt:lpstr>Why Mobility Management?</vt:lpstr>
      <vt:lpstr>Mobility Management State of the States Study</vt:lpstr>
      <vt:lpstr>State Mobility Management Activities</vt:lpstr>
      <vt:lpstr>What Can Coordination/Mobility Management Look Like?</vt:lpstr>
      <vt:lpstr>Measuring Performance</vt:lpstr>
      <vt:lpstr>Using Return on Investment Data</vt:lpstr>
      <vt:lpstr>About the NCMM</vt:lpstr>
      <vt:lpstr>Tap into Resources</vt:lpstr>
      <vt:lpstr>PowerPoint Presentation</vt:lpstr>
    </vt:vector>
  </TitlesOfParts>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Mobility Management:  A State Perspective - 18th Biennial State Programs Meeting and Public Transportation Partnerships Conference</dc:title>
  <dc:subject>Commitment to Accessibility: DOT is committed to ensuring that information is available in appropriate alternative formats to meet the requirements of persons who have a disability. If you require an alternative version of this file, please contact FTAWebAccessibility@dot.gov.</dc:subject>
  <dc:creator>Susanna Anthony</dc:creator>
  <cp:lastModifiedBy>Ullah, Waseem CTR (FTA)</cp:lastModifiedBy>
  <cp:revision>90</cp:revision>
  <cp:lastPrinted>2019-08-08T14:57:51Z</cp:lastPrinted>
  <dcterms:created xsi:type="dcterms:W3CDTF">2016-06-15T14:17:01Z</dcterms:created>
  <dcterms:modified xsi:type="dcterms:W3CDTF">2019-10-28T22:04:44Z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0x0101008A45EA94AEE4BE40BB1B8D5E3C4E621F</vt:lpwstr>
  </property>
</Properties>
</file>