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comments/comment2.xml" ContentType="application/vnd.openxmlformats-officedocument.presentationml.comments+xml"/>
  <Override PartName="/ppt/tags/tag20.xml" ContentType="application/vnd.openxmlformats-officedocument.presentationml.tags+xml"/>
  <Override PartName="/ppt/notesSlides/notesSlide7.xml" ContentType="application/vnd.openxmlformats-officedocument.presentationml.notesSlide+xml"/>
  <Override PartName="/ppt/comments/comment3.xml" ContentType="application/vnd.openxmlformats-officedocument.presentationml.comments+xml"/>
  <Override PartName="/ppt/tags/tag21.xml" ContentType="application/vnd.openxmlformats-officedocument.presentationml.tags+xml"/>
  <Override PartName="/ppt/notesSlides/notesSlide8.xml" ContentType="application/vnd.openxmlformats-officedocument.presentationml.notesSlide+xml"/>
  <Override PartName="/ppt/comments/comment4.xml" ContentType="application/vnd.openxmlformats-officedocument.presentationml.comments+xml"/>
  <Override PartName="/ppt/tags/tag22.xml" ContentType="application/vnd.openxmlformats-officedocument.presentationml.tags+xml"/>
  <Override PartName="/ppt/notesSlides/notesSlide9.xml" ContentType="application/vnd.openxmlformats-officedocument.presentationml.notesSlide+xml"/>
  <Override PartName="/ppt/comments/comment5.xml" ContentType="application/vnd.openxmlformats-officedocument.presentationml.comments+xml"/>
  <Override PartName="/ppt/tags/tag23.xml" ContentType="application/vnd.openxmlformats-officedocument.presentationml.tags+xml"/>
  <Override PartName="/ppt/notesSlides/notesSlide10.xml" ContentType="application/vnd.openxmlformats-officedocument.presentationml.notesSlide+xml"/>
  <Override PartName="/ppt/comments/comment6.xml" ContentType="application/vnd.openxmlformats-officedocument.presentationml.comments+xml"/>
  <Override PartName="/ppt/tags/tag24.xml" ContentType="application/vnd.openxmlformats-officedocument.presentationml.tags+xml"/>
  <Override PartName="/ppt/notesSlides/notesSlide11.xml" ContentType="application/vnd.openxmlformats-officedocument.presentationml.notesSlide+xml"/>
  <Override PartName="/ppt/comments/comment7.xml" ContentType="application/vnd.openxmlformats-officedocument.presentationml.comments+xml"/>
  <Override PartName="/ppt/tags/tag25.xml" ContentType="application/vnd.openxmlformats-officedocument.presentationml.tags+xml"/>
  <Override PartName="/ppt/notesSlides/notesSlide12.xml" ContentType="application/vnd.openxmlformats-officedocument.presentationml.notesSlide+xml"/>
  <Override PartName="/ppt/comments/comment8.xml" ContentType="application/vnd.openxmlformats-officedocument.presentationml.comment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9.xml" ContentType="application/vnd.openxmlformats-officedocument.presentationml.comments+xml"/>
  <Override PartName="/ppt/tags/tag28.xml" ContentType="application/vnd.openxmlformats-officedocument.presentationml.tags+xml"/>
  <Override PartName="/ppt/notesSlides/notesSlide15.xml" ContentType="application/vnd.openxmlformats-officedocument.presentationml.notesSlide+xml"/>
  <Override PartName="/ppt/comments/comment10.xml" ContentType="application/vnd.openxmlformats-officedocument.presentationml.comments+xml"/>
  <Override PartName="/ppt/tags/tag29.xml" ContentType="application/vnd.openxmlformats-officedocument.presentationml.tags+xml"/>
  <Override PartName="/ppt/notesSlides/notesSlide16.xml" ContentType="application/vnd.openxmlformats-officedocument.presentationml.notesSlide+xml"/>
  <Override PartName="/ppt/comments/comment11.xml" ContentType="application/vnd.openxmlformats-officedocument.presentationml.comments+xml"/>
  <Override PartName="/ppt/tags/tag30.xml" ContentType="application/vnd.openxmlformats-officedocument.presentationml.tags+xml"/>
  <Override PartName="/ppt/notesSlides/notesSlide17.xml" ContentType="application/vnd.openxmlformats-officedocument.presentationml.notesSlide+xml"/>
  <Override PartName="/ppt/comments/comment12.xml" ContentType="application/vnd.openxmlformats-officedocument.presentationml.comment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omments/comment13.xml" ContentType="application/vnd.openxmlformats-officedocument.presentationml.comments+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notesSlides/notesSlide21.xml" ContentType="application/vnd.openxmlformats-officedocument.presentationml.notesSlide+xml"/>
  <Override PartName="/ppt/comments/comment14.xml" ContentType="application/vnd.openxmlformats-officedocument.presentationml.comments+xml"/>
  <Override PartName="/ppt/tags/tag35.xml" ContentType="application/vnd.openxmlformats-officedocument.presentationml.tags+xml"/>
  <Override PartName="/ppt/notesSlides/notesSlide22.xml" ContentType="application/vnd.openxmlformats-officedocument.presentationml.notesSlide+xml"/>
  <Override PartName="/ppt/comments/comment15.xml" ContentType="application/vnd.openxmlformats-officedocument.presentationml.comments+xml"/>
  <Override PartName="/ppt/tags/tag36.xml" ContentType="application/vnd.openxmlformats-officedocument.presentationml.tags+xml"/>
  <Override PartName="/ppt/notesSlides/notesSlide23.xml" ContentType="application/vnd.openxmlformats-officedocument.presentationml.notesSlide+xml"/>
  <Override PartName="/ppt/comments/comment16.xml" ContentType="application/vnd.openxmlformats-officedocument.presentationml.comments+xml"/>
  <Override PartName="/ppt/tags/tag37.xml" ContentType="application/vnd.openxmlformats-officedocument.presentationml.tags+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7.xml" ContentType="application/vnd.openxmlformats-officedocument.presentationml.comments+xml"/>
  <Override PartName="/ppt/tags/tag38.xml" ContentType="application/vnd.openxmlformats-officedocument.presentationml.tags+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8.xml" ContentType="application/vnd.openxmlformats-officedocument.presentationml.comments+xml"/>
  <Override PartName="/ppt/tags/tag39.xml" ContentType="application/vnd.openxmlformats-officedocument.presentationml.tags+xml"/>
  <Override PartName="/ppt/notesSlides/notesSlide26.xml" ContentType="application/vnd.openxmlformats-officedocument.presentationml.notesSlide+xml"/>
  <Override PartName="/ppt/comments/comment19.xml" ContentType="application/vnd.openxmlformats-officedocument.presentationml.comments+xml"/>
  <Override PartName="/ppt/tags/tag40.xml" ContentType="application/vnd.openxmlformats-officedocument.presentationml.tags+xml"/>
  <Override PartName="/ppt/notesSlides/notesSlide27.xml" ContentType="application/vnd.openxmlformats-officedocument.presentationml.notesSlide+xml"/>
  <Override PartName="/ppt/comments/comment20.xml" ContentType="application/vnd.openxmlformats-officedocument.presentationml.comments+xml"/>
  <Override PartName="/ppt/tags/tag41.xml" ContentType="application/vnd.openxmlformats-officedocument.presentationml.tags+xml"/>
  <Override PartName="/ppt/notesSlides/notesSlide28.xml" ContentType="application/vnd.openxmlformats-officedocument.presentationml.notesSlide+xml"/>
  <Override PartName="/ppt/comments/comment21.xml" ContentType="application/vnd.openxmlformats-officedocument.presentationml.comments+xml"/>
  <Override PartName="/ppt/tags/tag42.xml" ContentType="application/vnd.openxmlformats-officedocument.presentationml.tags+xml"/>
  <Override PartName="/ppt/notesSlides/notesSlide29.xml" ContentType="application/vnd.openxmlformats-officedocument.presentationml.notesSlide+xml"/>
  <Override PartName="/ppt/comments/comment2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306" r:id="rId5"/>
    <p:sldId id="290" r:id="rId6"/>
    <p:sldId id="315" r:id="rId7"/>
    <p:sldId id="291" r:id="rId8"/>
    <p:sldId id="295" r:id="rId9"/>
    <p:sldId id="288" r:id="rId10"/>
    <p:sldId id="305" r:id="rId11"/>
    <p:sldId id="317" r:id="rId12"/>
    <p:sldId id="274" r:id="rId13"/>
    <p:sldId id="296" r:id="rId14"/>
    <p:sldId id="293" r:id="rId15"/>
    <p:sldId id="297" r:id="rId16"/>
    <p:sldId id="319" r:id="rId17"/>
    <p:sldId id="303" r:id="rId18"/>
    <p:sldId id="298" r:id="rId19"/>
    <p:sldId id="299" r:id="rId20"/>
    <p:sldId id="300" r:id="rId21"/>
    <p:sldId id="261" r:id="rId22"/>
    <p:sldId id="262" r:id="rId23"/>
    <p:sldId id="263" r:id="rId24"/>
    <p:sldId id="276" r:id="rId25"/>
    <p:sldId id="267" r:id="rId26"/>
    <p:sldId id="277" r:id="rId27"/>
    <p:sldId id="269" r:id="rId28"/>
    <p:sldId id="278" r:id="rId29"/>
    <p:sldId id="281" r:id="rId30"/>
    <p:sldId id="316" r:id="rId31"/>
    <p:sldId id="318" r:id="rId32"/>
    <p:sldId id="301" r:id="rId33"/>
  </p:sldIdLst>
  <p:sldSz cx="12192000" cy="6858000"/>
  <p:notesSz cx="7023100" cy="93091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lton, Rachel (VOLPE)" initials="GR(" lastIdx="258" clrIdx="0">
    <p:extLst/>
  </p:cmAuthor>
  <p:cmAuthor id="2" name="Smith, Mshadoni (FTA)" initials="SM(" lastIdx="46" clrIdx="1">
    <p:extLst/>
  </p:cmAuthor>
  <p:cmAuthor id="3" name="Biton, Anna (Volpe)" initials="BA(" lastIdx="3" clrIdx="2">
    <p:extLst/>
  </p:cmAuthor>
  <p:cmAuthor id="4" name="Galton, Rachel (Volpe)" initials="GR(" lastIdx="36" clrIdx="3">
    <p:extLst>
      <p:ext uri="{19B8F6BF-5375-455C-9EA6-DF929625EA0E}">
        <p15:presenceInfo xmlns:p15="http://schemas.microsoft.com/office/powerpoint/2012/main" userId="S-1-5-21-982035342-1880134254-310265210-2964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7DECE"/>
    <a:srgbClr val="8CCFCE"/>
    <a:srgbClr val="FBEEFC"/>
    <a:srgbClr val="F5D0F8"/>
    <a:srgbClr val="EEA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8" autoAdjust="0"/>
    <p:restoredTop sz="83620" autoAdjust="0"/>
  </p:normalViewPr>
  <p:slideViewPr>
    <p:cSldViewPr snapToGrid="0">
      <p:cViewPr varScale="1">
        <p:scale>
          <a:sx n="107" d="100"/>
          <a:sy n="107" d="100"/>
        </p:scale>
        <p:origin x="600" y="10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2000">
                <a:latin typeface="+mn-lt"/>
              </a:defRPr>
            </a:pPr>
            <a:r>
              <a:rPr lang="en-US" sz="2800" dirty="0">
                <a:latin typeface="+mn-lt"/>
                <a:cs typeface="Times New Roman" panose="02020603050405020304" pitchFamily="18" charset="0"/>
              </a:rPr>
              <a:t>State of Good Repair Backlog Estimates </a:t>
            </a:r>
          </a:p>
        </c:rich>
      </c:tx>
      <c:layout>
        <c:manualLayout>
          <c:xMode val="edge"/>
          <c:yMode val="edge"/>
          <c:x val="0.20519936179954201"/>
          <c:y val="2.8018075047130898E-3"/>
        </c:manualLayout>
      </c:layout>
      <c:overlay val="0"/>
    </c:title>
    <c:autoTitleDeleted val="0"/>
    <c:plotArea>
      <c:layout>
        <c:manualLayout>
          <c:layoutTarget val="inner"/>
          <c:xMode val="edge"/>
          <c:yMode val="edge"/>
          <c:x val="0.100070198801388"/>
          <c:y val="0.14270456792725"/>
          <c:w val="0.81666332988532597"/>
          <c:h val="0.75728894814478598"/>
        </c:manualLayout>
      </c:layout>
      <c:barChart>
        <c:barDir val="col"/>
        <c:grouping val="clustered"/>
        <c:varyColors val="0"/>
        <c:ser>
          <c:idx val="1"/>
          <c:order val="0"/>
          <c:tx>
            <c:strRef>
              <c:f>Sheet1!$B$1</c:f>
              <c:strCache>
                <c:ptCount val="1"/>
                <c:pt idx="0">
                  <c:v>Backlog </c:v>
                </c:pt>
              </c:strCache>
            </c:strRef>
          </c:tx>
          <c:spPr>
            <a:solidFill>
              <a:srgbClr val="C7DECE"/>
            </a:solidFill>
          </c:spPr>
          <c:invertIfNegative val="0"/>
          <c:cat>
            <c:numRef>
              <c:f>Sheet1!$A$2:$A$4</c:f>
              <c:numCache>
                <c:formatCode>General</c:formatCode>
                <c:ptCount val="3"/>
                <c:pt idx="0">
                  <c:v>2010</c:v>
                </c:pt>
                <c:pt idx="1">
                  <c:v>2013</c:v>
                </c:pt>
                <c:pt idx="2">
                  <c:v>2015</c:v>
                </c:pt>
              </c:numCache>
            </c:numRef>
          </c:cat>
          <c:val>
            <c:numRef>
              <c:f>Sheet1!$B$2:$B$4</c:f>
              <c:numCache>
                <c:formatCode>General</c:formatCode>
                <c:ptCount val="3"/>
                <c:pt idx="0">
                  <c:v>78</c:v>
                </c:pt>
                <c:pt idx="1">
                  <c:v>85.9</c:v>
                </c:pt>
                <c:pt idx="2">
                  <c:v>89.9</c:v>
                </c:pt>
              </c:numCache>
            </c:numRef>
          </c:val>
          <c:extLst xmlns:c16r2="http://schemas.microsoft.com/office/drawing/2015/06/chart">
            <c:ext xmlns:c16="http://schemas.microsoft.com/office/drawing/2014/chart" uri="{C3380CC4-5D6E-409C-BE32-E72D297353CC}">
              <c16:uniqueId val="{00000000-FDD3-4AC9-8FA9-4E12E61EFFD2}"/>
            </c:ext>
          </c:extLst>
        </c:ser>
        <c:dLbls>
          <c:showLegendKey val="0"/>
          <c:showVal val="0"/>
          <c:showCatName val="0"/>
          <c:showSerName val="0"/>
          <c:showPercent val="0"/>
          <c:showBubbleSize val="0"/>
        </c:dLbls>
        <c:gapWidth val="150"/>
        <c:axId val="549300464"/>
        <c:axId val="549300856"/>
      </c:barChart>
      <c:catAx>
        <c:axId val="549300464"/>
        <c:scaling>
          <c:orientation val="minMax"/>
        </c:scaling>
        <c:delete val="0"/>
        <c:axPos val="b"/>
        <c:numFmt formatCode="General" sourceLinked="1"/>
        <c:majorTickMark val="out"/>
        <c:minorTickMark val="none"/>
        <c:tickLblPos val="nextTo"/>
        <c:txPr>
          <a:bodyPr/>
          <a:lstStyle/>
          <a:p>
            <a:pPr>
              <a:defRPr sz="2000"/>
            </a:pPr>
            <a:endParaRPr lang="en-US"/>
          </a:p>
        </c:txPr>
        <c:crossAx val="549300856"/>
        <c:crosses val="autoZero"/>
        <c:auto val="1"/>
        <c:lblAlgn val="ctr"/>
        <c:lblOffset val="100"/>
        <c:noMultiLvlLbl val="0"/>
      </c:catAx>
      <c:valAx>
        <c:axId val="549300856"/>
        <c:scaling>
          <c:orientation val="minMax"/>
        </c:scaling>
        <c:delete val="0"/>
        <c:axPos val="l"/>
        <c:majorGridlines>
          <c:spPr>
            <a:ln>
              <a:solidFill>
                <a:schemeClr val="tx1">
                  <a:alpha val="12000"/>
                </a:schemeClr>
              </a:solidFill>
            </a:ln>
          </c:spPr>
        </c:majorGridlines>
        <c:title>
          <c:tx>
            <c:rich>
              <a:bodyPr rot="-5400000" vert="horz"/>
              <a:lstStyle/>
              <a:p>
                <a:pPr>
                  <a:defRPr sz="1400"/>
                </a:pPr>
                <a:r>
                  <a:rPr lang="en-US" sz="2000" dirty="0">
                    <a:latin typeface="+mn-lt"/>
                    <a:cs typeface="Times New Roman" panose="02020603050405020304" pitchFamily="18" charset="0"/>
                  </a:rPr>
                  <a:t>Billions of Dollars</a:t>
                </a:r>
              </a:p>
            </c:rich>
          </c:tx>
          <c:overlay val="0"/>
        </c:title>
        <c:numFmt formatCode="General" sourceLinked="1"/>
        <c:majorTickMark val="out"/>
        <c:minorTickMark val="none"/>
        <c:tickLblPos val="nextTo"/>
        <c:txPr>
          <a:bodyPr/>
          <a:lstStyle/>
          <a:p>
            <a:pPr>
              <a:defRPr sz="1600"/>
            </a:pPr>
            <a:endParaRPr lang="en-US"/>
          </a:p>
        </c:txPr>
        <c:crossAx val="549300464"/>
        <c:crosses val="autoZero"/>
        <c:crossBetween val="between"/>
      </c:valAx>
    </c:plotArea>
    <c:plotVisOnly val="1"/>
    <c:dispBlanksAs val="gap"/>
    <c:showDLblsOverMax val="0"/>
  </c:chart>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18-04-03T10:28:46.779" idx="164">
    <p:pos x="7165" y="589"/>
    <p:text>Presenter: This is an example of a comment bubble that will be used to provide instructions on how to edit these slides to best fit your agency.</p:text>
    <p:extLst mod="1">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8-04-04T15:39:42.635" idx="170">
    <p:pos x="10" y="10"/>
    <p:text>Presenter: These slides are more visionary than the specific "ask" slide you are using at the end of the presentation. Consider editing these bullets depending on your agency's current status with TAM implementation. 
A vision for a mature TAM program may be outlined in your TAM policy. The vision in these slides may be more or less robust than your TAM policy. Feel free to reference or include your policy here, and use it as a guide to discuss where you'd like to be as an agency.
Where possible, connect these requests back to your selected theme, and consider how these practices will help you solve the given challenges of your organization. These best practices may be immediate next steps or part of a long-term vision, depending on where your organization is now and how receptive you think it is to additional integration of TAM processes. Feel encouraged to modify or delete any of these vision slides to best fit your agency.</p:text>
    <p:extLst mod="1">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8-04-04T15:39:42.635" idx="170">
    <p:pos x="10" y="10"/>
    <p:text>Presenter: These slides are more visionary than the specific "ask" slide you are using at the end of the presentation. Consider editing these bullets depending on your agency's current status with TAM implementation. 
A vision for a mature TAM program may be outlined in your TAM policy. The vision in these slides may be more or less robust than your TAM policy. Feel free to reference or include your policy here, and use it as a guide to discuss where you'd like to be as an agency.
Where possible, connect these requests back to your selected theme, and consider how these practices will help you solve the given challenges of your organization. These best practices may be immediate next steps or part of a long-term vision, depending on where your organization is now and how receptive you think it is to additional integration of TAM processes. Feel encouraged to modify or delete any of these vision slides to best fit your agency.</p:text>
    <p:extLst mod="1">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8-04-04T15:39:42.635" idx="170">
    <p:pos x="10" y="10"/>
    <p:text>Presenter: These slides are more visionary than the specific "ask" slide you are using at the end of the presentation. Consider editing these bullets depending on your agency's current status with TAM implementation. 
A vision for a mature TAM program may be outlined in your TAM policy. The vision in these slides may be more or less robust than your TAM policy. Feel free to reference or include your policy here, and use it as a guide to discuss where you'd like to be as an agency.
Where possible, connect these requests back to your selected theme, and consider how these practices will help you solve the given challenges of your organization. These best practices may be immediate next steps or part of a long-term vision, depending on where your organization is now and how receptive you think it is to additional integration of TAM processes. Feel encouraged to modify or delete any of these vision slides to best fit your agency.</p:text>
    <p:extLst mod="1">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8-03-09T13:45:03.366" idx="73">
    <p:pos x="10" y="10"/>
    <p:text>Presenter: Incorporate an example from your selected theme here, in particular focusing on a failure. You can trim some of this background if you taking an "educational" approach to your presentation. Feel free to include optional statistics as it pertains to highlighting your organization's challenges. Additional statistics can be found here: https://www.fhwa.dot.gov/policy/2015cpr/es.cfm#3t</p:text>
    <p:extLst mod="1">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8-04-25T11:12:15.878" idx="254">
    <p:pos x="106" y="106"/>
    <p:text>Presenter: In the slide notes, reference your opening storyline, and how good leadership of the TAM program by the Accountable Executive can help your agency avoid repeating past failures, mitigate existing risks, or repeat successes</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8-04-04T15:45:20.795" idx="171">
    <p:pos x="10" y="10"/>
    <p:text>Presenter: Use this slide if you are a Tier I agency. If you are a Tier II agency, delete this slide and use the following slide. Presenter: Note that if your agency is only responsible for sponsoring a group plan, you may need to further adjust these slides to fit your agency needs.</p:text>
    <p:extLst mod="1">
      <p:ext uri="{C676402C-5697-4E1C-873F-D02D1690AC5C}">
        <p15:threadingInfo xmlns:p15="http://schemas.microsoft.com/office/powerpoint/2012/main" timeZoneBias="240"/>
      </p:ext>
    </p:extLst>
  </p:cm>
  <p:cm authorId="4" dt="2018-08-01T11:49:09.326" idx="36">
    <p:pos x="202" y="202"/>
    <p:text>Presenter:  You may also use timelines, project management plans, or other means of monitoring progress.
If you are using this table, fill in the status of the various elements for your organization. This can be done with descriptive text, percentage complete, or with icons/colors that represent the status level. You may also choose to add a column that includes expected completion dates. Update the date for which the status report is applicable, and strike out elements not applicable to your organization.</p:text>
    <p:extLst>
      <p:ext uri="{C676402C-5697-4E1C-873F-D02D1690AC5C}">
        <p15:threadingInfo xmlns:p15="http://schemas.microsoft.com/office/powerpoint/2012/main" timeZoneBias="2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8-04-04T15:45:56.685" idx="172">
    <p:pos x="202" y="202"/>
    <p:text>Presenter: Use this slide if you are a Tier II agency. If you are a Tier I agency, delete this slide and use the previous slide. Presenter: Note that if your agency is only responsible for sponsoring or participating in a group plan, you may need to further adjust these slides to fit your agency needs.</p:text>
    <p:extLst mod="1">
      <p:ext uri="{C676402C-5697-4E1C-873F-D02D1690AC5C}">
        <p15:threadingInfo xmlns:p15="http://schemas.microsoft.com/office/powerpoint/2012/main" timeZoneBias="240"/>
      </p:ext>
    </p:extLst>
  </p:cm>
  <p:cm authorId="4" dt="2018-08-01T11:49:00.293" idx="35">
    <p:pos x="10" y="10"/>
    <p:text>Presenter:  You may also use timelines, project management plans, or other means of monitoring progress.
If you are using this table, fill in the status of the various elements for your organization. This can be done with descriptive text or as a percentage complete. You may also choose to add a column that includes expected completion dates. Update the date for which the status report is applicable, and strike out elements not applicable to your organization.</p:text>
    <p:extLst>
      <p:ext uri="{C676402C-5697-4E1C-873F-D02D1690AC5C}">
        <p15:threadingInfo xmlns:p15="http://schemas.microsoft.com/office/powerpoint/2012/main" timeZoneBias="2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8-03-06T12:23:59.516" idx="58">
    <p:pos x="10" y="10"/>
    <p:text>Presenter: If applicable, use either this slide or the following slide. Otherwise, delete both slides.</p:text>
    <p:extLst mod="1">
      <p:ext uri="{C676402C-5697-4E1C-873F-D02D1690AC5C}">
        <p15:threadingInfo xmlns:p15="http://schemas.microsoft.com/office/powerpoint/2012/main" timeZoneBias="300"/>
      </p:ext>
    </p:extLst>
  </p:cm>
  <p:cm authorId="1" dt="2018-03-23T10:16:25.803" idx="151">
    <p:pos x="2208" y="1272"/>
    <p:text>Presenter: Add your relevant subrecipients to the slide. Adjust formatting.</p:text>
    <p:extLst mod="1">
      <p:ext uri="{C676402C-5697-4E1C-873F-D02D1690AC5C}">
        <p15:threadingInfo xmlns:p15="http://schemas.microsoft.com/office/powerpoint/2012/main" timeZoneBias="24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18-03-06T12:23:43.478" idx="57">
    <p:pos x="10" y="10"/>
    <p:text>Presenter: If applicable, use either this slide or the previous slide. Otherwise, delete both slides.</p:text>
    <p:extLst mod="1">
      <p:ext uri="{C676402C-5697-4E1C-873F-D02D1690AC5C}">
        <p15:threadingInfo xmlns:p15="http://schemas.microsoft.com/office/powerpoint/2012/main" timeZoneBias="300"/>
      </p:ext>
    </p:extLst>
  </p:cm>
  <p:cm authorId="1" dt="2018-03-23T10:18:21.433" idx="152">
    <p:pos x="1344" y="1104"/>
    <p:text>Presenter: Add your sponsor to the slide. Adjust formatting.</p:text>
    <p:extLst mod="1">
      <p:ext uri="{C676402C-5697-4E1C-873F-D02D1690AC5C}">
        <p15:threadingInfo xmlns:p15="http://schemas.microsoft.com/office/powerpoint/2012/main" timeZoneBias="24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18-03-09T02:28:34.614" idx="70">
    <p:pos x="106" y="106"/>
    <p:text>Presenter: The infrastructure performance measure applies only to rail fixed-guideway assets. Strike the infrastructure bullet if not relevant to your organization.</p:text>
    <p:extLst mod="1">
      <p:ext uri="{C676402C-5697-4E1C-873F-D02D1690AC5C}">
        <p15:threadingInfo xmlns:p15="http://schemas.microsoft.com/office/powerpoint/2012/main" timeZoneBias="300"/>
      </p:ext>
    </p:extLst>
  </p:cm>
  <p:cm authorId="1" dt="2018-03-22T13:56:43.798" idx="135">
    <p:pos x="10" y="10"/>
    <p:text>Presenter: If you are a sponsor or participant in a group plan guide, include the comment about group plans that is relevant to your organization. Otherwise, omit.</p:text>
    <p:extLst>
      <p:ext uri="{C676402C-5697-4E1C-873F-D02D1690AC5C}">
        <p15:threadingInfo xmlns:p15="http://schemas.microsoft.com/office/powerpoint/2012/main" timeZoneBias="240"/>
      </p:ext>
    </p:extLst>
  </p:cm>
  <p:cm authorId="1" dt="2018-03-22T13:58:50.774" idx="139">
    <p:pos x="202" y="202"/>
    <p:text>Presenter: Base your discussion of this slide on your agency's status with target setting. It is likely  you will fall somewhere along the spectrum of having a comprehensive vs. a very basic approach to target setting. Perhaps you have developed targets, but could better align them with other strategic efforts. Focus on what you need your leadership to know and what types of discussions you need to have with them to make your target setting process meaningful and useful. Remember that this slide is not only meant to inform, but also to help you ask executives for the support you need.</p:text>
    <p:extLst mod="1">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8-06-20T10:32:36.409" idx="7">
    <p:pos x="106" y="106"/>
    <p:text>Presenter: Please adjust the title as it best fits your agency/presentation approach. You may want your approach to be 1) getting started, for kicking off TAM efforts, 2) educational, for executives that do not yet have background on TAM, 3) inspirational, to build enthusiasm and support for TAM among executives, 4) update-focused, to provide information on progress achieved and next steps, a combination of the above, or another approach that best fits your agency and executive audience.</p:text>
    <p:extLst mod="1">
      <p:ext uri="{C676402C-5697-4E1C-873F-D02D1690AC5C}">
        <p15:threadingInfo xmlns:p15="http://schemas.microsoft.com/office/powerpoint/2012/main" timeZoneBias="240"/>
      </p:ext>
    </p:extLst>
  </p:cm>
  <p:cm authorId="1" dt="2018-07-31T09:58:04.984" idx="257">
    <p:pos x="202" y="202"/>
    <p:text>Presenter: Select one of the following four themes: a) safety, b) operations, c) customer services, or d) time/money/resources. Based on this theme, select an opening scenario from the options below, or provide an anecdote from your own organization. 
Consider what scenarios and themes will best reflect the challenges and needs of your organization, and note that you will have an opportunity to discuss the other themes as well. When selecting an opening scenario, consider what approach will most resonate with your executives. For example, for some agencies, mentioning a failure may put executives on the defensive, so it may be more effective to mention a failure from another agency or industry, or choose an example of risk the agency is currently facing, or a success it has achieved.</p:text>
    <p:extLst>
      <p:ext uri="{C676402C-5697-4E1C-873F-D02D1690AC5C}">
        <p15:threadingInfo xmlns:p15="http://schemas.microsoft.com/office/powerpoint/2012/main" timeZoneBias="24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18-03-09T02:18:38.270" idx="69">
    <p:pos x="106" y="106"/>
    <p:text>Presenter: You may also use timelines, project management plans, or other means of monitoring progress. 
If you choose to use this table, fill in the status of the various components for your organization, and remove dates not applicable to your NTD submittal deadlines. 
Update the initial due dates for asset inventory and condition reporting and the narrative report based on your fiscal year. Note that NTD reports are due within 4 months of the end of the fiscal year. 
Depending on when your agency fiscal year ends, those rows will read as one of the following:
Oct-18 and Oct-19
Jan-19 and Jan-20
Apr-19 and Apr-20</p:text>
    <p:extLst mod="1">
      <p:ext uri="{C676402C-5697-4E1C-873F-D02D1690AC5C}">
        <p15:threadingInfo xmlns:p15="http://schemas.microsoft.com/office/powerpoint/2012/main" timeZoneBias="300"/>
      </p:ext>
    </p:extLst>
  </p:cm>
  <p:cm authorId="4" dt="2018-05-24T13:53:18.116" idx="5">
    <p:pos x="10" y="10"/>
    <p:text>Presenter: The slide notes include information that could be used in a potential discussion prior to submitting the first TAM plan and reports. However, if you are using this presentation after the initial cycle, edit this text to reflect your current reporting schedule.</p:text>
    <p:extLst>
      <p:ext uri="{C676402C-5697-4E1C-873F-D02D1690AC5C}">
        <p15:threadingInfo xmlns:p15="http://schemas.microsoft.com/office/powerpoint/2012/main" timeZoneBias="2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4" dt="2018-07-25T13:53:38.129" idx="27">
    <p:pos x="10" y="10"/>
    <p:text>Presenter: Adjust this slide based on your presentation purpose and approach. You may want to frame these in more colloquial language such as. "what we said we would do, what we've done, and what we are going to do next." This is also an opportunity for you to share results-driven information with your executives--you invested x and achieved y, or if you invest x now, you can achieve y in the coming months. You may want to include a chart or graphic, or combine this slide with the following slide.</p:text>
    <p:extLst mod="1">
      <p:ext uri="{C676402C-5697-4E1C-873F-D02D1690AC5C}">
        <p15:threadingInfo xmlns:p15="http://schemas.microsoft.com/office/powerpoint/2012/main" timeZoneBias="24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18-04-03T10:46:02.737" idx="165">
    <p:pos x="10" y="10"/>
    <p:text>Presenter: This slide is intended to be used to make your "ask" of what you need from your executives. Now that you have given your presentation, you can go into more detail on these slides. Refer back to the user guide for some suggestions on what type of agency statistics and information to have prepared to support these requests.
Connect these requests back to your selected theme, and consider how these practices will help you solve the given challenges of your organization. These best practices may be immediate next steps or part of a long-term vision, depending on where your organization is now and how receptive you think it is to additional integration of TAM processes.</p:text>
    <p:extLst mod="1">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18-07-24T18:16:59.282" idx="19">
    <p:pos x="10" y="10"/>
    <p:text>Presenter: Based on the approach you have selected, you may want to use this slide to make clear to your executive audience the purpose of your presentation. Regardless of whether or not you use this slide in your actual presentation, this slide is intended to encourage you to clearly identify and communicate the purpose of your presentation so that you can tailor it accordingly. Based on the purpose of your presentation, you may want to modify, re-order, or delete certain slides. For example, if the purpose of your presentation is to "update," you might want to lead with your status on where you are, and then move to your vision of where you'd like to be; however, if the purpose of your presentation is to 
"inspire," you might want to lead with your vision of where you'd like to be and then share on where you are as an agency. Furthermore, if your executives have already been briefed on the requirements of the TAM rule, they may or may not need to be refreshed on this information.</p:text>
    <p:extLst mod="1">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18-07-24T18:16:59.282" idx="19">
    <p:pos x="10" y="10"/>
    <p:text>Presenter: Use this slide to define the TAM Business Model as it relates to your agency. An example definition is provided, but feel encouraged to modify this definition based on the purpose and approach of your presentation. It is also possible that your executives might not need a definition, in which case you could modify this slide to focus on the main issues that your agency is using TAM to address that will catch the attention or gain the support of your executive audience.</p:text>
    <p:extLst mod="1">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18-05-24T13:43:22.647" idx="1">
    <p:pos x="10" y="10"/>
    <p:text>Presenter: Slides 9-12 cover specific ways TAM can help agencies address the four themes of a) safety, b) operations, c) customer service, and d) time/money/resources. 
This slide focuses on theme a) safety. 
You might choose to focus more heavily on the theme(s) that you have selected as most relevant to your organization. To do this, you might rearrange the slides based on priority, and add additional bullets and more specific examples from your own agency. You may also choose to consolidate slides for any theme(s) considered less pertinent to your organization.</p:text>
    <p:extLst mod="1">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4" dt="2018-05-24T13:43:51.158" idx="2">
    <p:pos x="10" y="10"/>
    <p:text>Presenter: Slides 9-12 cover specific ways TAM can help agencies address the four themes of a) safety, b) operations, c) customer service, and d) time/money/resources. 
This slide focuses on theme b) operations. 
You might choose to focus more heavily on the theme(s) that you have selected as most relevant to your organization. To do this, you might rearrange the slides based on priority, and add additional bullets and more specific examples from your own agency. You may also choose to consolidate slides for any theme(s) considered less pertinent to your organization.</p:text>
    <p:extLst mod="1">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4" dt="2018-05-24T13:43:52.814" idx="3">
    <p:pos x="10" y="10"/>
    <p:text>Presenter: Slides 9-12 cover specific ways TAM can help agencies address the four themes of a) safety, b) operations, c) customer service, and d) time/money/resources. 
This slide focuses on theme c) customer service.
You might choose to focus more heavily on the theme(s) that you have selected as most relevant to your organization. To do this, you might rearrange the slides based on priority, and add additional bullets and more specific examples from your own agency. You may also choose to consolidate slides for any theme(s) considered less pertinent to your organization.</p:text>
    <p:extLst mod="1">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4" dt="2018-05-24T13:43:54.455" idx="4">
    <p:pos x="10" y="10"/>
    <p:text>Presenter: Slides 9-12 cover specific ways TAM can help agencies address the four themes of a) safety, b) operations, c) customer service, and d) time/money/resources. 
This slide focuses on theme d) time/money/resources.
You might choose to focus more heavily on the theme(s) that you have selected as most relevant to your organization. To do this, you might rearrange the slides based on priority, and add additional bullets and more specific examples from your own agency. You may also choose to consolidate slides for any theme(s) considered less pertinent to your organization.</p:text>
    <p:extLst mod="1">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8-04-04T15:39:42.635" idx="170">
    <p:pos x="10" y="10"/>
    <p:text>Presenter: These slides are more visionary than the specific "ask" slide you are using at the end of the presentation. Consider editing these bullets depending on your agency's current status with TAM implementation. 
A vision for a mature TAM program may be outlined in your TAM policy. The vision in these slides may be more or less robust than your TAM policy. Feel free to reference or include your policy here, and use it as a guide to discuss where you'd like to be as an agency.
Where possible, connect these requests back to your selected theme, and consider how these practices will help you solve the given challenges of your organization. These best practices may be immediate next steps or part of a long-term vision, depending on where your organization is now and how receptive you think it is to additional integration of TAM processes. Feel encouraged to modify or delete any of these vision slides to best fit your agency.</p:text>
    <p:extLst mod="1">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FBEE5-9F69-40F5-A37B-64B44D72BBD4}" type="doc">
      <dgm:prSet loTypeId="urn:microsoft.com/office/officeart/2005/8/layout/gear1" loCatId="cycle" qsTypeId="urn:microsoft.com/office/officeart/2005/8/quickstyle/simple1" qsCatId="simple" csTypeId="urn:microsoft.com/office/officeart/2005/8/colors/accent1_2" csCatId="accent1" phldr="1"/>
      <dgm:spPr/>
    </dgm:pt>
    <dgm:pt modelId="{20D604B3-4F06-45B0-AADD-CA076A57EA49}">
      <dgm:prSet phldrT="[Text]" custT="1"/>
      <dgm:spPr>
        <a:solidFill>
          <a:srgbClr val="8CCFCE"/>
        </a:solidFill>
      </dgm:spPr>
      <dgm:t>
        <a:bodyPr/>
        <a:lstStyle/>
        <a:p>
          <a:r>
            <a:rPr lang="en-US" sz="1800" dirty="0"/>
            <a:t>Preservation</a:t>
          </a:r>
        </a:p>
      </dgm:t>
    </dgm:pt>
    <dgm:pt modelId="{05296894-2887-4F07-9C59-A89BBC670CFC}" type="parTrans" cxnId="{C3E3B6D4-2D11-46C3-AFBC-554C37DA1B3B}">
      <dgm:prSet/>
      <dgm:spPr/>
      <dgm:t>
        <a:bodyPr/>
        <a:lstStyle/>
        <a:p>
          <a:endParaRPr lang="en-US"/>
        </a:p>
      </dgm:t>
    </dgm:pt>
    <dgm:pt modelId="{DB659FD4-9598-4994-A3FF-7FB99572E88D}" type="sibTrans" cxnId="{C3E3B6D4-2D11-46C3-AFBC-554C37DA1B3B}">
      <dgm:prSet/>
      <dgm:spPr>
        <a:solidFill>
          <a:srgbClr val="C7DECE"/>
        </a:solidFill>
      </dgm:spPr>
      <dgm:t>
        <a:bodyPr/>
        <a:lstStyle/>
        <a:p>
          <a:endParaRPr lang="en-US"/>
        </a:p>
      </dgm:t>
    </dgm:pt>
    <dgm:pt modelId="{F7A6108A-1DCA-4AD7-91F4-C8F8843C56F4}">
      <dgm:prSet phldrT="[Text]" phldr="1"/>
      <dgm:spPr/>
      <dgm:t>
        <a:bodyPr/>
        <a:lstStyle/>
        <a:p>
          <a:endParaRPr lang="en-US"/>
        </a:p>
      </dgm:t>
    </dgm:pt>
    <dgm:pt modelId="{E480CD96-9AC8-47EC-9DC8-FC4B33EDF987}" type="parTrans" cxnId="{0B0ED4B9-7D39-43E9-84A7-B122BC12F5FA}">
      <dgm:prSet/>
      <dgm:spPr/>
      <dgm:t>
        <a:bodyPr/>
        <a:lstStyle/>
        <a:p>
          <a:endParaRPr lang="en-US"/>
        </a:p>
      </dgm:t>
    </dgm:pt>
    <dgm:pt modelId="{71102F0A-2900-4315-BD58-9E6DF43C225F}" type="sibTrans" cxnId="{0B0ED4B9-7D39-43E9-84A7-B122BC12F5FA}">
      <dgm:prSet/>
      <dgm:spPr/>
      <dgm:t>
        <a:bodyPr/>
        <a:lstStyle/>
        <a:p>
          <a:endParaRPr lang="en-US"/>
        </a:p>
      </dgm:t>
    </dgm:pt>
    <dgm:pt modelId="{0D4E7A14-70B4-48D3-92BA-47BD703B79D0}">
      <dgm:prSet phldrT="[Text]" phldr="1"/>
      <dgm:spPr/>
      <dgm:t>
        <a:bodyPr/>
        <a:lstStyle/>
        <a:p>
          <a:endParaRPr lang="en-US" dirty="0"/>
        </a:p>
      </dgm:t>
    </dgm:pt>
    <dgm:pt modelId="{9380017F-10BA-42D0-9ADE-F226292F8A87}" type="parTrans" cxnId="{8C43D539-CFEE-4743-96EF-F9238E5CBBD1}">
      <dgm:prSet/>
      <dgm:spPr/>
      <dgm:t>
        <a:bodyPr/>
        <a:lstStyle/>
        <a:p>
          <a:endParaRPr lang="en-US"/>
        </a:p>
      </dgm:t>
    </dgm:pt>
    <dgm:pt modelId="{9D9C9615-CFFE-4BDE-97F6-195BF54BE999}" type="sibTrans" cxnId="{8C43D539-CFEE-4743-96EF-F9238E5CBBD1}">
      <dgm:prSet/>
      <dgm:spPr/>
      <dgm:t>
        <a:bodyPr/>
        <a:lstStyle/>
        <a:p>
          <a:endParaRPr lang="en-US"/>
        </a:p>
      </dgm:t>
    </dgm:pt>
    <dgm:pt modelId="{0CEA53DF-00DC-4946-8EC9-7526819DE6DF}">
      <dgm:prSet phldrT="[Text]"/>
      <dgm:spPr>
        <a:solidFill>
          <a:srgbClr val="8CCFCE"/>
        </a:solidFill>
      </dgm:spPr>
      <dgm:t>
        <a:bodyPr/>
        <a:lstStyle/>
        <a:p>
          <a:r>
            <a:rPr lang="en-US" dirty="0"/>
            <a:t>Operations</a:t>
          </a:r>
        </a:p>
      </dgm:t>
    </dgm:pt>
    <dgm:pt modelId="{66DE5FC7-016D-48B6-96E3-75F9493B6515}" type="parTrans" cxnId="{4E5BF1C9-6C1D-4BBF-BBE3-D72C4611599C}">
      <dgm:prSet/>
      <dgm:spPr/>
      <dgm:t>
        <a:bodyPr/>
        <a:lstStyle/>
        <a:p>
          <a:endParaRPr lang="en-US"/>
        </a:p>
      </dgm:t>
    </dgm:pt>
    <dgm:pt modelId="{F4D6B6D7-B2A1-43EB-BAAB-6F6D254C6F0B}" type="sibTrans" cxnId="{4E5BF1C9-6C1D-4BBF-BBE3-D72C4611599C}">
      <dgm:prSet/>
      <dgm:spPr>
        <a:solidFill>
          <a:srgbClr val="C7DECE"/>
        </a:solidFill>
      </dgm:spPr>
      <dgm:t>
        <a:bodyPr/>
        <a:lstStyle/>
        <a:p>
          <a:endParaRPr lang="en-US"/>
        </a:p>
      </dgm:t>
    </dgm:pt>
    <dgm:pt modelId="{21AC0113-85F8-4C97-9F19-4EB90D232053}">
      <dgm:prSet phldrT="[Text]"/>
      <dgm:spPr>
        <a:solidFill>
          <a:srgbClr val="8CCFCE"/>
        </a:solidFill>
      </dgm:spPr>
      <dgm:t>
        <a:bodyPr/>
        <a:lstStyle/>
        <a:p>
          <a:r>
            <a:rPr lang="en-US" dirty="0"/>
            <a:t>Workforce</a:t>
          </a:r>
        </a:p>
      </dgm:t>
    </dgm:pt>
    <dgm:pt modelId="{FBD64156-9A6B-4FF3-9380-A5FC6C9E1099}" type="parTrans" cxnId="{D9AC2938-AE06-46EC-B6E4-E4929E3E2013}">
      <dgm:prSet/>
      <dgm:spPr/>
      <dgm:t>
        <a:bodyPr/>
        <a:lstStyle/>
        <a:p>
          <a:endParaRPr lang="en-US"/>
        </a:p>
      </dgm:t>
    </dgm:pt>
    <dgm:pt modelId="{6EEB45A0-4526-480F-91F2-73DB6B7E5A51}" type="sibTrans" cxnId="{D9AC2938-AE06-46EC-B6E4-E4929E3E2013}">
      <dgm:prSet/>
      <dgm:spPr>
        <a:solidFill>
          <a:srgbClr val="C7DECE"/>
        </a:solidFill>
      </dgm:spPr>
      <dgm:t>
        <a:bodyPr/>
        <a:lstStyle/>
        <a:p>
          <a:endParaRPr lang="en-US"/>
        </a:p>
      </dgm:t>
    </dgm:pt>
    <dgm:pt modelId="{BFBAB07F-241E-4035-86C1-2D981EE2BF17}">
      <dgm:prSet phldrT="[Text]"/>
      <dgm:spPr/>
      <dgm:t>
        <a:bodyPr/>
        <a:lstStyle/>
        <a:p>
          <a:endParaRPr lang="en-US"/>
        </a:p>
      </dgm:t>
    </dgm:pt>
    <dgm:pt modelId="{3098118C-6259-452E-9348-2E552A7E1C8B}" type="parTrans" cxnId="{A4F9480B-EC52-43C1-8B64-88083253DA24}">
      <dgm:prSet/>
      <dgm:spPr/>
      <dgm:t>
        <a:bodyPr/>
        <a:lstStyle/>
        <a:p>
          <a:endParaRPr lang="en-US"/>
        </a:p>
      </dgm:t>
    </dgm:pt>
    <dgm:pt modelId="{38643741-D364-413C-B1FB-6999340C85D4}" type="sibTrans" cxnId="{A4F9480B-EC52-43C1-8B64-88083253DA24}">
      <dgm:prSet/>
      <dgm:spPr/>
      <dgm:t>
        <a:bodyPr/>
        <a:lstStyle/>
        <a:p>
          <a:endParaRPr lang="en-US"/>
        </a:p>
      </dgm:t>
    </dgm:pt>
    <dgm:pt modelId="{5AA08152-0BE4-48EA-B900-6C823651D960}" type="pres">
      <dgm:prSet presAssocID="{2C7FBEE5-9F69-40F5-A37B-64B44D72BBD4}" presName="composite" presStyleCnt="0">
        <dgm:presLayoutVars>
          <dgm:chMax val="3"/>
          <dgm:animLvl val="lvl"/>
          <dgm:resizeHandles val="exact"/>
        </dgm:presLayoutVars>
      </dgm:prSet>
      <dgm:spPr/>
    </dgm:pt>
    <dgm:pt modelId="{9ACA4E32-35F5-4E93-8B78-AF387B959F19}" type="pres">
      <dgm:prSet presAssocID="{20D604B3-4F06-45B0-AADD-CA076A57EA49}" presName="gear1" presStyleLbl="node1" presStyleIdx="0" presStyleCnt="3">
        <dgm:presLayoutVars>
          <dgm:chMax val="1"/>
          <dgm:bulletEnabled val="1"/>
        </dgm:presLayoutVars>
      </dgm:prSet>
      <dgm:spPr/>
      <dgm:t>
        <a:bodyPr/>
        <a:lstStyle/>
        <a:p>
          <a:endParaRPr lang="en-US"/>
        </a:p>
      </dgm:t>
    </dgm:pt>
    <dgm:pt modelId="{0B02C44B-D6C7-4E66-BBBD-8D3EB58B7228}" type="pres">
      <dgm:prSet presAssocID="{20D604B3-4F06-45B0-AADD-CA076A57EA49}" presName="gear1srcNode" presStyleLbl="node1" presStyleIdx="0" presStyleCnt="3"/>
      <dgm:spPr/>
      <dgm:t>
        <a:bodyPr/>
        <a:lstStyle/>
        <a:p>
          <a:endParaRPr lang="en-US"/>
        </a:p>
      </dgm:t>
    </dgm:pt>
    <dgm:pt modelId="{D7A19639-14EA-4ED8-A51F-FF151A99660D}" type="pres">
      <dgm:prSet presAssocID="{20D604B3-4F06-45B0-AADD-CA076A57EA49}" presName="gear1dstNode" presStyleLbl="node1" presStyleIdx="0" presStyleCnt="3"/>
      <dgm:spPr/>
      <dgm:t>
        <a:bodyPr/>
        <a:lstStyle/>
        <a:p>
          <a:endParaRPr lang="en-US"/>
        </a:p>
      </dgm:t>
    </dgm:pt>
    <dgm:pt modelId="{7E894279-84CC-4776-B47D-C4A6711E3412}" type="pres">
      <dgm:prSet presAssocID="{0CEA53DF-00DC-4946-8EC9-7526819DE6DF}" presName="gear2" presStyleLbl="node1" presStyleIdx="1" presStyleCnt="3">
        <dgm:presLayoutVars>
          <dgm:chMax val="1"/>
          <dgm:bulletEnabled val="1"/>
        </dgm:presLayoutVars>
      </dgm:prSet>
      <dgm:spPr/>
      <dgm:t>
        <a:bodyPr/>
        <a:lstStyle/>
        <a:p>
          <a:endParaRPr lang="en-US"/>
        </a:p>
      </dgm:t>
    </dgm:pt>
    <dgm:pt modelId="{784C253B-303B-4BE0-B09A-B99D52FF920A}" type="pres">
      <dgm:prSet presAssocID="{0CEA53DF-00DC-4946-8EC9-7526819DE6DF}" presName="gear2srcNode" presStyleLbl="node1" presStyleIdx="1" presStyleCnt="3"/>
      <dgm:spPr/>
      <dgm:t>
        <a:bodyPr/>
        <a:lstStyle/>
        <a:p>
          <a:endParaRPr lang="en-US"/>
        </a:p>
      </dgm:t>
    </dgm:pt>
    <dgm:pt modelId="{4F50AB45-98CD-486D-B9D3-773126ACD133}" type="pres">
      <dgm:prSet presAssocID="{0CEA53DF-00DC-4946-8EC9-7526819DE6DF}" presName="gear2dstNode" presStyleLbl="node1" presStyleIdx="1" presStyleCnt="3"/>
      <dgm:spPr/>
      <dgm:t>
        <a:bodyPr/>
        <a:lstStyle/>
        <a:p>
          <a:endParaRPr lang="en-US"/>
        </a:p>
      </dgm:t>
    </dgm:pt>
    <dgm:pt modelId="{3DDDD63B-AEF5-4B00-BCEE-CE1F876343E4}" type="pres">
      <dgm:prSet presAssocID="{21AC0113-85F8-4C97-9F19-4EB90D232053}" presName="gear3" presStyleLbl="node1" presStyleIdx="2" presStyleCnt="3"/>
      <dgm:spPr/>
      <dgm:t>
        <a:bodyPr/>
        <a:lstStyle/>
        <a:p>
          <a:endParaRPr lang="en-US"/>
        </a:p>
      </dgm:t>
    </dgm:pt>
    <dgm:pt modelId="{12760CB6-C94F-44B0-9BDF-C00DA1AB232A}" type="pres">
      <dgm:prSet presAssocID="{21AC0113-85F8-4C97-9F19-4EB90D232053}" presName="gear3tx" presStyleLbl="node1" presStyleIdx="2" presStyleCnt="3">
        <dgm:presLayoutVars>
          <dgm:chMax val="1"/>
          <dgm:bulletEnabled val="1"/>
        </dgm:presLayoutVars>
      </dgm:prSet>
      <dgm:spPr/>
      <dgm:t>
        <a:bodyPr/>
        <a:lstStyle/>
        <a:p>
          <a:endParaRPr lang="en-US"/>
        </a:p>
      </dgm:t>
    </dgm:pt>
    <dgm:pt modelId="{CD348F07-F609-4304-AAC9-E1CE18444794}" type="pres">
      <dgm:prSet presAssocID="{21AC0113-85F8-4C97-9F19-4EB90D232053}" presName="gear3srcNode" presStyleLbl="node1" presStyleIdx="2" presStyleCnt="3"/>
      <dgm:spPr/>
      <dgm:t>
        <a:bodyPr/>
        <a:lstStyle/>
        <a:p>
          <a:endParaRPr lang="en-US"/>
        </a:p>
      </dgm:t>
    </dgm:pt>
    <dgm:pt modelId="{8B1A0F59-A476-4E99-95D0-302D5A5296C7}" type="pres">
      <dgm:prSet presAssocID="{21AC0113-85F8-4C97-9F19-4EB90D232053}" presName="gear3dstNode" presStyleLbl="node1" presStyleIdx="2" presStyleCnt="3"/>
      <dgm:spPr/>
      <dgm:t>
        <a:bodyPr/>
        <a:lstStyle/>
        <a:p>
          <a:endParaRPr lang="en-US"/>
        </a:p>
      </dgm:t>
    </dgm:pt>
    <dgm:pt modelId="{7191BA9C-2B40-4628-A6AD-FB19C5C2E65D}" type="pres">
      <dgm:prSet presAssocID="{DB659FD4-9598-4994-A3FF-7FB99572E88D}" presName="connector1" presStyleLbl="sibTrans2D1" presStyleIdx="0" presStyleCnt="3"/>
      <dgm:spPr/>
      <dgm:t>
        <a:bodyPr/>
        <a:lstStyle/>
        <a:p>
          <a:endParaRPr lang="en-US"/>
        </a:p>
      </dgm:t>
    </dgm:pt>
    <dgm:pt modelId="{635751ED-7C09-4C58-AB76-FA8F50031729}" type="pres">
      <dgm:prSet presAssocID="{F4D6B6D7-B2A1-43EB-BAAB-6F6D254C6F0B}" presName="connector2" presStyleLbl="sibTrans2D1" presStyleIdx="1" presStyleCnt="3"/>
      <dgm:spPr/>
      <dgm:t>
        <a:bodyPr/>
        <a:lstStyle/>
        <a:p>
          <a:endParaRPr lang="en-US"/>
        </a:p>
      </dgm:t>
    </dgm:pt>
    <dgm:pt modelId="{6878792A-3ACD-4953-B6EF-45177CBC0217}" type="pres">
      <dgm:prSet presAssocID="{6EEB45A0-4526-480F-91F2-73DB6B7E5A51}" presName="connector3" presStyleLbl="sibTrans2D1" presStyleIdx="2" presStyleCnt="3"/>
      <dgm:spPr/>
      <dgm:t>
        <a:bodyPr/>
        <a:lstStyle/>
        <a:p>
          <a:endParaRPr lang="en-US"/>
        </a:p>
      </dgm:t>
    </dgm:pt>
  </dgm:ptLst>
  <dgm:cxnLst>
    <dgm:cxn modelId="{D9AC2938-AE06-46EC-B6E4-E4929E3E2013}" srcId="{2C7FBEE5-9F69-40F5-A37B-64B44D72BBD4}" destId="{21AC0113-85F8-4C97-9F19-4EB90D232053}" srcOrd="2" destOrd="0" parTransId="{FBD64156-9A6B-4FF3-9380-A5FC6C9E1099}" sibTransId="{6EEB45A0-4526-480F-91F2-73DB6B7E5A51}"/>
    <dgm:cxn modelId="{34C914D6-7DFA-4613-AC8F-01B9863C5D03}" type="presOf" srcId="{21AC0113-85F8-4C97-9F19-4EB90D232053}" destId="{12760CB6-C94F-44B0-9BDF-C00DA1AB232A}" srcOrd="1" destOrd="0" presId="urn:microsoft.com/office/officeart/2005/8/layout/gear1"/>
    <dgm:cxn modelId="{50F5C9C7-FF79-487E-904C-B623EAC6B4BE}" type="presOf" srcId="{21AC0113-85F8-4C97-9F19-4EB90D232053}" destId="{8B1A0F59-A476-4E99-95D0-302D5A5296C7}" srcOrd="3" destOrd="0" presId="urn:microsoft.com/office/officeart/2005/8/layout/gear1"/>
    <dgm:cxn modelId="{BD402EEF-5194-4775-BA7F-08AB0AFEA0D4}" type="presOf" srcId="{20D604B3-4F06-45B0-AADD-CA076A57EA49}" destId="{0B02C44B-D6C7-4E66-BBBD-8D3EB58B7228}" srcOrd="1" destOrd="0" presId="urn:microsoft.com/office/officeart/2005/8/layout/gear1"/>
    <dgm:cxn modelId="{1988E34C-5F93-4EE8-A1D3-4D7814EE1CFE}" type="presOf" srcId="{0CEA53DF-00DC-4946-8EC9-7526819DE6DF}" destId="{784C253B-303B-4BE0-B09A-B99D52FF920A}" srcOrd="1" destOrd="0" presId="urn:microsoft.com/office/officeart/2005/8/layout/gear1"/>
    <dgm:cxn modelId="{A856FD8D-6DA3-45F4-83B9-A98B6A6B7AE0}" type="presOf" srcId="{21AC0113-85F8-4C97-9F19-4EB90D232053}" destId="{3DDDD63B-AEF5-4B00-BCEE-CE1F876343E4}" srcOrd="0" destOrd="0" presId="urn:microsoft.com/office/officeart/2005/8/layout/gear1"/>
    <dgm:cxn modelId="{AC626A59-B8E1-48D1-8B8C-D42F18B38F72}" type="presOf" srcId="{0CEA53DF-00DC-4946-8EC9-7526819DE6DF}" destId="{4F50AB45-98CD-486D-B9D3-773126ACD133}" srcOrd="2" destOrd="0" presId="urn:microsoft.com/office/officeart/2005/8/layout/gear1"/>
    <dgm:cxn modelId="{C3E3B6D4-2D11-46C3-AFBC-554C37DA1B3B}" srcId="{2C7FBEE5-9F69-40F5-A37B-64B44D72BBD4}" destId="{20D604B3-4F06-45B0-AADD-CA076A57EA49}" srcOrd="0" destOrd="0" parTransId="{05296894-2887-4F07-9C59-A89BBC670CFC}" sibTransId="{DB659FD4-9598-4994-A3FF-7FB99572E88D}"/>
    <dgm:cxn modelId="{9A539E6F-AFB2-404E-890E-BB81306D0DE7}" type="presOf" srcId="{F4D6B6D7-B2A1-43EB-BAAB-6F6D254C6F0B}" destId="{635751ED-7C09-4C58-AB76-FA8F50031729}" srcOrd="0" destOrd="0" presId="urn:microsoft.com/office/officeart/2005/8/layout/gear1"/>
    <dgm:cxn modelId="{4E5BF1C9-6C1D-4BBF-BBE3-D72C4611599C}" srcId="{2C7FBEE5-9F69-40F5-A37B-64B44D72BBD4}" destId="{0CEA53DF-00DC-4946-8EC9-7526819DE6DF}" srcOrd="1" destOrd="0" parTransId="{66DE5FC7-016D-48B6-96E3-75F9493B6515}" sibTransId="{F4D6B6D7-B2A1-43EB-BAAB-6F6D254C6F0B}"/>
    <dgm:cxn modelId="{9949A3A1-FAE8-4F35-A3D9-65CB08183BDA}" type="presOf" srcId="{DB659FD4-9598-4994-A3FF-7FB99572E88D}" destId="{7191BA9C-2B40-4628-A6AD-FB19C5C2E65D}" srcOrd="0" destOrd="0" presId="urn:microsoft.com/office/officeart/2005/8/layout/gear1"/>
    <dgm:cxn modelId="{2E9A2264-F997-449B-971E-AD20C8EE221A}" type="presOf" srcId="{0CEA53DF-00DC-4946-8EC9-7526819DE6DF}" destId="{7E894279-84CC-4776-B47D-C4A6711E3412}" srcOrd="0" destOrd="0" presId="urn:microsoft.com/office/officeart/2005/8/layout/gear1"/>
    <dgm:cxn modelId="{648A2D67-0F12-47F9-B546-2097BC4D45E5}" type="presOf" srcId="{21AC0113-85F8-4C97-9F19-4EB90D232053}" destId="{CD348F07-F609-4304-AAC9-E1CE18444794}" srcOrd="2" destOrd="0" presId="urn:microsoft.com/office/officeart/2005/8/layout/gear1"/>
    <dgm:cxn modelId="{E0ECD910-FC1D-4BE4-A695-6EFBEFB33E83}" type="presOf" srcId="{6EEB45A0-4526-480F-91F2-73DB6B7E5A51}" destId="{6878792A-3ACD-4953-B6EF-45177CBC0217}" srcOrd="0" destOrd="0" presId="urn:microsoft.com/office/officeart/2005/8/layout/gear1"/>
    <dgm:cxn modelId="{A4F9480B-EC52-43C1-8B64-88083253DA24}" srcId="{2C7FBEE5-9F69-40F5-A37B-64B44D72BBD4}" destId="{BFBAB07F-241E-4035-86C1-2D981EE2BF17}" srcOrd="3" destOrd="0" parTransId="{3098118C-6259-452E-9348-2E552A7E1C8B}" sibTransId="{38643741-D364-413C-B1FB-6999340C85D4}"/>
    <dgm:cxn modelId="{8C43D539-CFEE-4743-96EF-F9238E5CBBD1}" srcId="{2C7FBEE5-9F69-40F5-A37B-64B44D72BBD4}" destId="{0D4E7A14-70B4-48D3-92BA-47BD703B79D0}" srcOrd="5" destOrd="0" parTransId="{9380017F-10BA-42D0-9ADE-F226292F8A87}" sibTransId="{9D9C9615-CFFE-4BDE-97F6-195BF54BE999}"/>
    <dgm:cxn modelId="{D07344CE-41F1-432E-AD5D-4D4B6E87CB3F}" type="presOf" srcId="{2C7FBEE5-9F69-40F5-A37B-64B44D72BBD4}" destId="{5AA08152-0BE4-48EA-B900-6C823651D960}" srcOrd="0" destOrd="0" presId="urn:microsoft.com/office/officeart/2005/8/layout/gear1"/>
    <dgm:cxn modelId="{0B0ED4B9-7D39-43E9-84A7-B122BC12F5FA}" srcId="{2C7FBEE5-9F69-40F5-A37B-64B44D72BBD4}" destId="{F7A6108A-1DCA-4AD7-91F4-C8F8843C56F4}" srcOrd="4" destOrd="0" parTransId="{E480CD96-9AC8-47EC-9DC8-FC4B33EDF987}" sibTransId="{71102F0A-2900-4315-BD58-9E6DF43C225F}"/>
    <dgm:cxn modelId="{0A5AF92A-C81B-474B-8D08-F432C4378630}" type="presOf" srcId="{20D604B3-4F06-45B0-AADD-CA076A57EA49}" destId="{9ACA4E32-35F5-4E93-8B78-AF387B959F19}" srcOrd="0" destOrd="0" presId="urn:microsoft.com/office/officeart/2005/8/layout/gear1"/>
    <dgm:cxn modelId="{FCEF3DBD-4073-4D43-9DEA-0BAA1DF184CE}" type="presOf" srcId="{20D604B3-4F06-45B0-AADD-CA076A57EA49}" destId="{D7A19639-14EA-4ED8-A51F-FF151A99660D}" srcOrd="2" destOrd="0" presId="urn:microsoft.com/office/officeart/2005/8/layout/gear1"/>
    <dgm:cxn modelId="{604B9BCF-B787-4994-9C4C-056F5FC85CEF}" type="presParOf" srcId="{5AA08152-0BE4-48EA-B900-6C823651D960}" destId="{9ACA4E32-35F5-4E93-8B78-AF387B959F19}" srcOrd="0" destOrd="0" presId="urn:microsoft.com/office/officeart/2005/8/layout/gear1"/>
    <dgm:cxn modelId="{FEB8190C-B31C-4162-ABCF-0A096F916981}" type="presParOf" srcId="{5AA08152-0BE4-48EA-B900-6C823651D960}" destId="{0B02C44B-D6C7-4E66-BBBD-8D3EB58B7228}" srcOrd="1" destOrd="0" presId="urn:microsoft.com/office/officeart/2005/8/layout/gear1"/>
    <dgm:cxn modelId="{A2F177CD-411B-461C-93EE-053F1F7B0D75}" type="presParOf" srcId="{5AA08152-0BE4-48EA-B900-6C823651D960}" destId="{D7A19639-14EA-4ED8-A51F-FF151A99660D}" srcOrd="2" destOrd="0" presId="urn:microsoft.com/office/officeart/2005/8/layout/gear1"/>
    <dgm:cxn modelId="{4040FF7B-7E88-4265-84F7-758878E18542}" type="presParOf" srcId="{5AA08152-0BE4-48EA-B900-6C823651D960}" destId="{7E894279-84CC-4776-B47D-C4A6711E3412}" srcOrd="3" destOrd="0" presId="urn:microsoft.com/office/officeart/2005/8/layout/gear1"/>
    <dgm:cxn modelId="{FBC166A8-D673-48E0-9EAD-4F5AB454BACA}" type="presParOf" srcId="{5AA08152-0BE4-48EA-B900-6C823651D960}" destId="{784C253B-303B-4BE0-B09A-B99D52FF920A}" srcOrd="4" destOrd="0" presId="urn:microsoft.com/office/officeart/2005/8/layout/gear1"/>
    <dgm:cxn modelId="{4FBFAEE2-33B8-4BC8-AF5C-4408008BE7A8}" type="presParOf" srcId="{5AA08152-0BE4-48EA-B900-6C823651D960}" destId="{4F50AB45-98CD-486D-B9D3-773126ACD133}" srcOrd="5" destOrd="0" presId="urn:microsoft.com/office/officeart/2005/8/layout/gear1"/>
    <dgm:cxn modelId="{50E4344D-623B-461C-BD17-0AE89611BAF5}" type="presParOf" srcId="{5AA08152-0BE4-48EA-B900-6C823651D960}" destId="{3DDDD63B-AEF5-4B00-BCEE-CE1F876343E4}" srcOrd="6" destOrd="0" presId="urn:microsoft.com/office/officeart/2005/8/layout/gear1"/>
    <dgm:cxn modelId="{B610E331-7613-4CCE-9C31-6C7A4675BE6D}" type="presParOf" srcId="{5AA08152-0BE4-48EA-B900-6C823651D960}" destId="{12760CB6-C94F-44B0-9BDF-C00DA1AB232A}" srcOrd="7" destOrd="0" presId="urn:microsoft.com/office/officeart/2005/8/layout/gear1"/>
    <dgm:cxn modelId="{40A1F2F2-0251-47BB-975C-77C24A3BCF97}" type="presParOf" srcId="{5AA08152-0BE4-48EA-B900-6C823651D960}" destId="{CD348F07-F609-4304-AAC9-E1CE18444794}" srcOrd="8" destOrd="0" presId="urn:microsoft.com/office/officeart/2005/8/layout/gear1"/>
    <dgm:cxn modelId="{1E8C7240-8AD2-46DD-A53E-43DCA04D0B91}" type="presParOf" srcId="{5AA08152-0BE4-48EA-B900-6C823651D960}" destId="{8B1A0F59-A476-4E99-95D0-302D5A5296C7}" srcOrd="9" destOrd="0" presId="urn:microsoft.com/office/officeart/2005/8/layout/gear1"/>
    <dgm:cxn modelId="{6D004E27-77F5-425B-9741-DFF503568880}" type="presParOf" srcId="{5AA08152-0BE4-48EA-B900-6C823651D960}" destId="{7191BA9C-2B40-4628-A6AD-FB19C5C2E65D}" srcOrd="10" destOrd="0" presId="urn:microsoft.com/office/officeart/2005/8/layout/gear1"/>
    <dgm:cxn modelId="{34F516AA-D7D8-44E2-97DD-B781B00193A7}" type="presParOf" srcId="{5AA08152-0BE4-48EA-B900-6C823651D960}" destId="{635751ED-7C09-4C58-AB76-FA8F50031729}" srcOrd="11" destOrd="0" presId="urn:microsoft.com/office/officeart/2005/8/layout/gear1"/>
    <dgm:cxn modelId="{C9AB7760-7540-4A9C-BBBD-04258602910D}" type="presParOf" srcId="{5AA08152-0BE4-48EA-B900-6C823651D960}" destId="{6878792A-3ACD-4953-B6EF-45177CBC0217}"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FBEE5-9F69-40F5-A37B-64B44D72BBD4}" type="doc">
      <dgm:prSet loTypeId="urn:microsoft.com/office/officeart/2005/8/layout/gear1" loCatId="cycle" qsTypeId="urn:microsoft.com/office/officeart/2005/8/quickstyle/simple1" qsCatId="simple" csTypeId="urn:microsoft.com/office/officeart/2005/8/colors/accent1_2" csCatId="accent1" phldr="1"/>
      <dgm:spPr/>
    </dgm:pt>
    <dgm:pt modelId="{20D604B3-4F06-45B0-AADD-CA076A57EA49}">
      <dgm:prSet phldrT="[Text]" custT="1"/>
      <dgm:spPr>
        <a:solidFill>
          <a:srgbClr val="8CCFCE"/>
        </a:solidFill>
      </dgm:spPr>
      <dgm:t>
        <a:bodyPr/>
        <a:lstStyle/>
        <a:p>
          <a:r>
            <a:rPr lang="en-US" sz="1600" dirty="0"/>
            <a:t>Maintenance</a:t>
          </a:r>
        </a:p>
      </dgm:t>
    </dgm:pt>
    <dgm:pt modelId="{05296894-2887-4F07-9C59-A89BBC670CFC}" type="parTrans" cxnId="{C3E3B6D4-2D11-46C3-AFBC-554C37DA1B3B}">
      <dgm:prSet/>
      <dgm:spPr/>
      <dgm:t>
        <a:bodyPr/>
        <a:lstStyle/>
        <a:p>
          <a:endParaRPr lang="en-US"/>
        </a:p>
      </dgm:t>
    </dgm:pt>
    <dgm:pt modelId="{DB659FD4-9598-4994-A3FF-7FB99572E88D}" type="sibTrans" cxnId="{C3E3B6D4-2D11-46C3-AFBC-554C37DA1B3B}">
      <dgm:prSet/>
      <dgm:spPr>
        <a:solidFill>
          <a:srgbClr val="C7DECE"/>
        </a:solidFill>
      </dgm:spPr>
      <dgm:t>
        <a:bodyPr/>
        <a:lstStyle/>
        <a:p>
          <a:endParaRPr lang="en-US"/>
        </a:p>
      </dgm:t>
    </dgm:pt>
    <dgm:pt modelId="{F7A6108A-1DCA-4AD7-91F4-C8F8843C56F4}">
      <dgm:prSet phldrT="[Text]" phldr="1"/>
      <dgm:spPr/>
      <dgm:t>
        <a:bodyPr/>
        <a:lstStyle/>
        <a:p>
          <a:endParaRPr lang="en-US"/>
        </a:p>
      </dgm:t>
    </dgm:pt>
    <dgm:pt modelId="{E480CD96-9AC8-47EC-9DC8-FC4B33EDF987}" type="parTrans" cxnId="{0B0ED4B9-7D39-43E9-84A7-B122BC12F5FA}">
      <dgm:prSet/>
      <dgm:spPr/>
      <dgm:t>
        <a:bodyPr/>
        <a:lstStyle/>
        <a:p>
          <a:endParaRPr lang="en-US"/>
        </a:p>
      </dgm:t>
    </dgm:pt>
    <dgm:pt modelId="{71102F0A-2900-4315-BD58-9E6DF43C225F}" type="sibTrans" cxnId="{0B0ED4B9-7D39-43E9-84A7-B122BC12F5FA}">
      <dgm:prSet/>
      <dgm:spPr/>
      <dgm:t>
        <a:bodyPr/>
        <a:lstStyle/>
        <a:p>
          <a:endParaRPr lang="en-US"/>
        </a:p>
      </dgm:t>
    </dgm:pt>
    <dgm:pt modelId="{0D4E7A14-70B4-48D3-92BA-47BD703B79D0}">
      <dgm:prSet phldrT="[Text]" phldr="1"/>
      <dgm:spPr/>
      <dgm:t>
        <a:bodyPr/>
        <a:lstStyle/>
        <a:p>
          <a:endParaRPr lang="en-US" dirty="0"/>
        </a:p>
      </dgm:t>
    </dgm:pt>
    <dgm:pt modelId="{9380017F-10BA-42D0-9ADE-F226292F8A87}" type="parTrans" cxnId="{8C43D539-CFEE-4743-96EF-F9238E5CBBD1}">
      <dgm:prSet/>
      <dgm:spPr/>
      <dgm:t>
        <a:bodyPr/>
        <a:lstStyle/>
        <a:p>
          <a:endParaRPr lang="en-US"/>
        </a:p>
      </dgm:t>
    </dgm:pt>
    <dgm:pt modelId="{9D9C9615-CFFE-4BDE-97F6-195BF54BE999}" type="sibTrans" cxnId="{8C43D539-CFEE-4743-96EF-F9238E5CBBD1}">
      <dgm:prSet/>
      <dgm:spPr/>
      <dgm:t>
        <a:bodyPr/>
        <a:lstStyle/>
        <a:p>
          <a:endParaRPr lang="en-US"/>
        </a:p>
      </dgm:t>
    </dgm:pt>
    <dgm:pt modelId="{0CEA53DF-00DC-4946-8EC9-7526819DE6DF}">
      <dgm:prSet phldrT="[Text]" custT="1"/>
      <dgm:spPr>
        <a:solidFill>
          <a:srgbClr val="8CCFCE"/>
        </a:solidFill>
      </dgm:spPr>
      <dgm:t>
        <a:bodyPr/>
        <a:lstStyle/>
        <a:p>
          <a:r>
            <a:rPr lang="en-US" sz="2000" dirty="0"/>
            <a:t>Safety</a:t>
          </a:r>
        </a:p>
      </dgm:t>
    </dgm:pt>
    <dgm:pt modelId="{66DE5FC7-016D-48B6-96E3-75F9493B6515}" type="parTrans" cxnId="{4E5BF1C9-6C1D-4BBF-BBE3-D72C4611599C}">
      <dgm:prSet/>
      <dgm:spPr/>
      <dgm:t>
        <a:bodyPr/>
        <a:lstStyle/>
        <a:p>
          <a:endParaRPr lang="en-US"/>
        </a:p>
      </dgm:t>
    </dgm:pt>
    <dgm:pt modelId="{F4D6B6D7-B2A1-43EB-BAAB-6F6D254C6F0B}" type="sibTrans" cxnId="{4E5BF1C9-6C1D-4BBF-BBE3-D72C4611599C}">
      <dgm:prSet/>
      <dgm:spPr>
        <a:solidFill>
          <a:srgbClr val="C7DECE"/>
        </a:solidFill>
      </dgm:spPr>
      <dgm:t>
        <a:bodyPr/>
        <a:lstStyle/>
        <a:p>
          <a:endParaRPr lang="en-US"/>
        </a:p>
      </dgm:t>
    </dgm:pt>
    <dgm:pt modelId="{21AC0113-85F8-4C97-9F19-4EB90D232053}">
      <dgm:prSet phldrT="[Text]"/>
      <dgm:spPr>
        <a:solidFill>
          <a:srgbClr val="8CCFCE"/>
        </a:solidFill>
      </dgm:spPr>
      <dgm:t>
        <a:bodyPr/>
        <a:lstStyle/>
        <a:p>
          <a:r>
            <a:rPr lang="en-US" dirty="0"/>
            <a:t>Capital</a:t>
          </a:r>
        </a:p>
      </dgm:t>
    </dgm:pt>
    <dgm:pt modelId="{FBD64156-9A6B-4FF3-9380-A5FC6C9E1099}" type="parTrans" cxnId="{D9AC2938-AE06-46EC-B6E4-E4929E3E2013}">
      <dgm:prSet/>
      <dgm:spPr/>
      <dgm:t>
        <a:bodyPr/>
        <a:lstStyle/>
        <a:p>
          <a:endParaRPr lang="en-US"/>
        </a:p>
      </dgm:t>
    </dgm:pt>
    <dgm:pt modelId="{6EEB45A0-4526-480F-91F2-73DB6B7E5A51}" type="sibTrans" cxnId="{D9AC2938-AE06-46EC-B6E4-E4929E3E2013}">
      <dgm:prSet/>
      <dgm:spPr>
        <a:solidFill>
          <a:srgbClr val="C7DECE"/>
        </a:solidFill>
      </dgm:spPr>
      <dgm:t>
        <a:bodyPr/>
        <a:lstStyle/>
        <a:p>
          <a:endParaRPr lang="en-US"/>
        </a:p>
      </dgm:t>
    </dgm:pt>
    <dgm:pt modelId="{BFBAB07F-241E-4035-86C1-2D981EE2BF17}">
      <dgm:prSet phldrT="[Text]"/>
      <dgm:spPr/>
      <dgm:t>
        <a:bodyPr/>
        <a:lstStyle/>
        <a:p>
          <a:endParaRPr lang="en-US"/>
        </a:p>
      </dgm:t>
    </dgm:pt>
    <dgm:pt modelId="{3098118C-6259-452E-9348-2E552A7E1C8B}" type="parTrans" cxnId="{A4F9480B-EC52-43C1-8B64-88083253DA24}">
      <dgm:prSet/>
      <dgm:spPr/>
      <dgm:t>
        <a:bodyPr/>
        <a:lstStyle/>
        <a:p>
          <a:endParaRPr lang="en-US"/>
        </a:p>
      </dgm:t>
    </dgm:pt>
    <dgm:pt modelId="{38643741-D364-413C-B1FB-6999340C85D4}" type="sibTrans" cxnId="{A4F9480B-EC52-43C1-8B64-88083253DA24}">
      <dgm:prSet/>
      <dgm:spPr/>
      <dgm:t>
        <a:bodyPr/>
        <a:lstStyle/>
        <a:p>
          <a:endParaRPr lang="en-US"/>
        </a:p>
      </dgm:t>
    </dgm:pt>
    <dgm:pt modelId="{5AA08152-0BE4-48EA-B900-6C823651D960}" type="pres">
      <dgm:prSet presAssocID="{2C7FBEE5-9F69-40F5-A37B-64B44D72BBD4}" presName="composite" presStyleCnt="0">
        <dgm:presLayoutVars>
          <dgm:chMax val="3"/>
          <dgm:animLvl val="lvl"/>
          <dgm:resizeHandles val="exact"/>
        </dgm:presLayoutVars>
      </dgm:prSet>
      <dgm:spPr/>
    </dgm:pt>
    <dgm:pt modelId="{9ACA4E32-35F5-4E93-8B78-AF387B959F19}" type="pres">
      <dgm:prSet presAssocID="{20D604B3-4F06-45B0-AADD-CA076A57EA49}" presName="gear1" presStyleLbl="node1" presStyleIdx="0" presStyleCnt="3">
        <dgm:presLayoutVars>
          <dgm:chMax val="1"/>
          <dgm:bulletEnabled val="1"/>
        </dgm:presLayoutVars>
      </dgm:prSet>
      <dgm:spPr/>
      <dgm:t>
        <a:bodyPr/>
        <a:lstStyle/>
        <a:p>
          <a:endParaRPr lang="en-US"/>
        </a:p>
      </dgm:t>
    </dgm:pt>
    <dgm:pt modelId="{0B02C44B-D6C7-4E66-BBBD-8D3EB58B7228}" type="pres">
      <dgm:prSet presAssocID="{20D604B3-4F06-45B0-AADD-CA076A57EA49}" presName="gear1srcNode" presStyleLbl="node1" presStyleIdx="0" presStyleCnt="3"/>
      <dgm:spPr/>
      <dgm:t>
        <a:bodyPr/>
        <a:lstStyle/>
        <a:p>
          <a:endParaRPr lang="en-US"/>
        </a:p>
      </dgm:t>
    </dgm:pt>
    <dgm:pt modelId="{D7A19639-14EA-4ED8-A51F-FF151A99660D}" type="pres">
      <dgm:prSet presAssocID="{20D604B3-4F06-45B0-AADD-CA076A57EA49}" presName="gear1dstNode" presStyleLbl="node1" presStyleIdx="0" presStyleCnt="3"/>
      <dgm:spPr/>
      <dgm:t>
        <a:bodyPr/>
        <a:lstStyle/>
        <a:p>
          <a:endParaRPr lang="en-US"/>
        </a:p>
      </dgm:t>
    </dgm:pt>
    <dgm:pt modelId="{7E894279-84CC-4776-B47D-C4A6711E3412}" type="pres">
      <dgm:prSet presAssocID="{0CEA53DF-00DC-4946-8EC9-7526819DE6DF}" presName="gear2" presStyleLbl="node1" presStyleIdx="1" presStyleCnt="3">
        <dgm:presLayoutVars>
          <dgm:chMax val="1"/>
          <dgm:bulletEnabled val="1"/>
        </dgm:presLayoutVars>
      </dgm:prSet>
      <dgm:spPr/>
      <dgm:t>
        <a:bodyPr/>
        <a:lstStyle/>
        <a:p>
          <a:endParaRPr lang="en-US"/>
        </a:p>
      </dgm:t>
    </dgm:pt>
    <dgm:pt modelId="{784C253B-303B-4BE0-B09A-B99D52FF920A}" type="pres">
      <dgm:prSet presAssocID="{0CEA53DF-00DC-4946-8EC9-7526819DE6DF}" presName="gear2srcNode" presStyleLbl="node1" presStyleIdx="1" presStyleCnt="3"/>
      <dgm:spPr/>
      <dgm:t>
        <a:bodyPr/>
        <a:lstStyle/>
        <a:p>
          <a:endParaRPr lang="en-US"/>
        </a:p>
      </dgm:t>
    </dgm:pt>
    <dgm:pt modelId="{4F50AB45-98CD-486D-B9D3-773126ACD133}" type="pres">
      <dgm:prSet presAssocID="{0CEA53DF-00DC-4946-8EC9-7526819DE6DF}" presName="gear2dstNode" presStyleLbl="node1" presStyleIdx="1" presStyleCnt="3"/>
      <dgm:spPr/>
      <dgm:t>
        <a:bodyPr/>
        <a:lstStyle/>
        <a:p>
          <a:endParaRPr lang="en-US"/>
        </a:p>
      </dgm:t>
    </dgm:pt>
    <dgm:pt modelId="{3DDDD63B-AEF5-4B00-BCEE-CE1F876343E4}" type="pres">
      <dgm:prSet presAssocID="{21AC0113-85F8-4C97-9F19-4EB90D232053}" presName="gear3" presStyleLbl="node1" presStyleIdx="2" presStyleCnt="3"/>
      <dgm:spPr/>
      <dgm:t>
        <a:bodyPr/>
        <a:lstStyle/>
        <a:p>
          <a:endParaRPr lang="en-US"/>
        </a:p>
      </dgm:t>
    </dgm:pt>
    <dgm:pt modelId="{12760CB6-C94F-44B0-9BDF-C00DA1AB232A}" type="pres">
      <dgm:prSet presAssocID="{21AC0113-85F8-4C97-9F19-4EB90D232053}" presName="gear3tx" presStyleLbl="node1" presStyleIdx="2" presStyleCnt="3">
        <dgm:presLayoutVars>
          <dgm:chMax val="1"/>
          <dgm:bulletEnabled val="1"/>
        </dgm:presLayoutVars>
      </dgm:prSet>
      <dgm:spPr/>
      <dgm:t>
        <a:bodyPr/>
        <a:lstStyle/>
        <a:p>
          <a:endParaRPr lang="en-US"/>
        </a:p>
      </dgm:t>
    </dgm:pt>
    <dgm:pt modelId="{CD348F07-F609-4304-AAC9-E1CE18444794}" type="pres">
      <dgm:prSet presAssocID="{21AC0113-85F8-4C97-9F19-4EB90D232053}" presName="gear3srcNode" presStyleLbl="node1" presStyleIdx="2" presStyleCnt="3"/>
      <dgm:spPr/>
      <dgm:t>
        <a:bodyPr/>
        <a:lstStyle/>
        <a:p>
          <a:endParaRPr lang="en-US"/>
        </a:p>
      </dgm:t>
    </dgm:pt>
    <dgm:pt modelId="{8B1A0F59-A476-4E99-95D0-302D5A5296C7}" type="pres">
      <dgm:prSet presAssocID="{21AC0113-85F8-4C97-9F19-4EB90D232053}" presName="gear3dstNode" presStyleLbl="node1" presStyleIdx="2" presStyleCnt="3"/>
      <dgm:spPr/>
      <dgm:t>
        <a:bodyPr/>
        <a:lstStyle/>
        <a:p>
          <a:endParaRPr lang="en-US"/>
        </a:p>
      </dgm:t>
    </dgm:pt>
    <dgm:pt modelId="{7191BA9C-2B40-4628-A6AD-FB19C5C2E65D}" type="pres">
      <dgm:prSet presAssocID="{DB659FD4-9598-4994-A3FF-7FB99572E88D}" presName="connector1" presStyleLbl="sibTrans2D1" presStyleIdx="0" presStyleCnt="3"/>
      <dgm:spPr/>
      <dgm:t>
        <a:bodyPr/>
        <a:lstStyle/>
        <a:p>
          <a:endParaRPr lang="en-US"/>
        </a:p>
      </dgm:t>
    </dgm:pt>
    <dgm:pt modelId="{635751ED-7C09-4C58-AB76-FA8F50031729}" type="pres">
      <dgm:prSet presAssocID="{F4D6B6D7-B2A1-43EB-BAAB-6F6D254C6F0B}" presName="connector2" presStyleLbl="sibTrans2D1" presStyleIdx="1" presStyleCnt="3"/>
      <dgm:spPr/>
      <dgm:t>
        <a:bodyPr/>
        <a:lstStyle/>
        <a:p>
          <a:endParaRPr lang="en-US"/>
        </a:p>
      </dgm:t>
    </dgm:pt>
    <dgm:pt modelId="{6878792A-3ACD-4953-B6EF-45177CBC0217}" type="pres">
      <dgm:prSet presAssocID="{6EEB45A0-4526-480F-91F2-73DB6B7E5A51}" presName="connector3" presStyleLbl="sibTrans2D1" presStyleIdx="2" presStyleCnt="3"/>
      <dgm:spPr/>
      <dgm:t>
        <a:bodyPr/>
        <a:lstStyle/>
        <a:p>
          <a:endParaRPr lang="en-US"/>
        </a:p>
      </dgm:t>
    </dgm:pt>
  </dgm:ptLst>
  <dgm:cxnLst>
    <dgm:cxn modelId="{59ED9468-9AA5-4B6F-A3B1-86D239E962F2}" type="presOf" srcId="{20D604B3-4F06-45B0-AADD-CA076A57EA49}" destId="{9ACA4E32-35F5-4E93-8B78-AF387B959F19}" srcOrd="0" destOrd="0" presId="urn:microsoft.com/office/officeart/2005/8/layout/gear1"/>
    <dgm:cxn modelId="{D9AC2938-AE06-46EC-B6E4-E4929E3E2013}" srcId="{2C7FBEE5-9F69-40F5-A37B-64B44D72BBD4}" destId="{21AC0113-85F8-4C97-9F19-4EB90D232053}" srcOrd="2" destOrd="0" parTransId="{FBD64156-9A6B-4FF3-9380-A5FC6C9E1099}" sibTransId="{6EEB45A0-4526-480F-91F2-73DB6B7E5A51}"/>
    <dgm:cxn modelId="{ADEC16BA-E605-4639-BD77-245FB779CD67}" type="presOf" srcId="{2C7FBEE5-9F69-40F5-A37B-64B44D72BBD4}" destId="{5AA08152-0BE4-48EA-B900-6C823651D960}" srcOrd="0" destOrd="0" presId="urn:microsoft.com/office/officeart/2005/8/layout/gear1"/>
    <dgm:cxn modelId="{0A71AABA-29D6-41AA-B888-1A9E11438EA9}" type="presOf" srcId="{20D604B3-4F06-45B0-AADD-CA076A57EA49}" destId="{0B02C44B-D6C7-4E66-BBBD-8D3EB58B7228}" srcOrd="1" destOrd="0" presId="urn:microsoft.com/office/officeart/2005/8/layout/gear1"/>
    <dgm:cxn modelId="{2A7A019B-3A3F-4EA2-B246-439A8940C7E6}" type="presOf" srcId="{21AC0113-85F8-4C97-9F19-4EB90D232053}" destId="{8B1A0F59-A476-4E99-95D0-302D5A5296C7}" srcOrd="3" destOrd="0" presId="urn:microsoft.com/office/officeart/2005/8/layout/gear1"/>
    <dgm:cxn modelId="{BE91F38D-35DC-4E14-ACFB-1D1926C1F8DD}" type="presOf" srcId="{20D604B3-4F06-45B0-AADD-CA076A57EA49}" destId="{D7A19639-14EA-4ED8-A51F-FF151A99660D}" srcOrd="2" destOrd="0" presId="urn:microsoft.com/office/officeart/2005/8/layout/gear1"/>
    <dgm:cxn modelId="{C3E3B6D4-2D11-46C3-AFBC-554C37DA1B3B}" srcId="{2C7FBEE5-9F69-40F5-A37B-64B44D72BBD4}" destId="{20D604B3-4F06-45B0-AADD-CA076A57EA49}" srcOrd="0" destOrd="0" parTransId="{05296894-2887-4F07-9C59-A89BBC670CFC}" sibTransId="{DB659FD4-9598-4994-A3FF-7FB99572E88D}"/>
    <dgm:cxn modelId="{8A4264C4-8AAD-4956-8F3F-BA59D8B4ECB3}" type="presOf" srcId="{F4D6B6D7-B2A1-43EB-BAAB-6F6D254C6F0B}" destId="{635751ED-7C09-4C58-AB76-FA8F50031729}" srcOrd="0" destOrd="0" presId="urn:microsoft.com/office/officeart/2005/8/layout/gear1"/>
    <dgm:cxn modelId="{4E5BF1C9-6C1D-4BBF-BBE3-D72C4611599C}" srcId="{2C7FBEE5-9F69-40F5-A37B-64B44D72BBD4}" destId="{0CEA53DF-00DC-4946-8EC9-7526819DE6DF}" srcOrd="1" destOrd="0" parTransId="{66DE5FC7-016D-48B6-96E3-75F9493B6515}" sibTransId="{F4D6B6D7-B2A1-43EB-BAAB-6F6D254C6F0B}"/>
    <dgm:cxn modelId="{2033AEA3-86AF-4D05-B9FD-D33F7450BAF3}" type="presOf" srcId="{0CEA53DF-00DC-4946-8EC9-7526819DE6DF}" destId="{4F50AB45-98CD-486D-B9D3-773126ACD133}" srcOrd="2" destOrd="0" presId="urn:microsoft.com/office/officeart/2005/8/layout/gear1"/>
    <dgm:cxn modelId="{A3558DC1-0F54-4655-80A2-28AFC07233E1}" type="presOf" srcId="{21AC0113-85F8-4C97-9F19-4EB90D232053}" destId="{3DDDD63B-AEF5-4B00-BCEE-CE1F876343E4}" srcOrd="0" destOrd="0" presId="urn:microsoft.com/office/officeart/2005/8/layout/gear1"/>
    <dgm:cxn modelId="{ED6411B0-E19A-49B4-B9DD-681B632C5D04}" type="presOf" srcId="{0CEA53DF-00DC-4946-8EC9-7526819DE6DF}" destId="{7E894279-84CC-4776-B47D-C4A6711E3412}" srcOrd="0" destOrd="0" presId="urn:microsoft.com/office/officeart/2005/8/layout/gear1"/>
    <dgm:cxn modelId="{A4F9480B-EC52-43C1-8B64-88083253DA24}" srcId="{2C7FBEE5-9F69-40F5-A37B-64B44D72BBD4}" destId="{BFBAB07F-241E-4035-86C1-2D981EE2BF17}" srcOrd="3" destOrd="0" parTransId="{3098118C-6259-452E-9348-2E552A7E1C8B}" sibTransId="{38643741-D364-413C-B1FB-6999340C85D4}"/>
    <dgm:cxn modelId="{142C9484-D7D8-43B9-89AE-C53655391D2B}" type="presOf" srcId="{6EEB45A0-4526-480F-91F2-73DB6B7E5A51}" destId="{6878792A-3ACD-4953-B6EF-45177CBC0217}" srcOrd="0" destOrd="0" presId="urn:microsoft.com/office/officeart/2005/8/layout/gear1"/>
    <dgm:cxn modelId="{8C43D539-CFEE-4743-96EF-F9238E5CBBD1}" srcId="{2C7FBEE5-9F69-40F5-A37B-64B44D72BBD4}" destId="{0D4E7A14-70B4-48D3-92BA-47BD703B79D0}" srcOrd="5" destOrd="0" parTransId="{9380017F-10BA-42D0-9ADE-F226292F8A87}" sibTransId="{9D9C9615-CFFE-4BDE-97F6-195BF54BE999}"/>
    <dgm:cxn modelId="{231602B3-1E01-4782-BEFB-76336068CD6F}" type="presOf" srcId="{21AC0113-85F8-4C97-9F19-4EB90D232053}" destId="{CD348F07-F609-4304-AAC9-E1CE18444794}" srcOrd="2" destOrd="0" presId="urn:microsoft.com/office/officeart/2005/8/layout/gear1"/>
    <dgm:cxn modelId="{0B0ED4B9-7D39-43E9-84A7-B122BC12F5FA}" srcId="{2C7FBEE5-9F69-40F5-A37B-64B44D72BBD4}" destId="{F7A6108A-1DCA-4AD7-91F4-C8F8843C56F4}" srcOrd="4" destOrd="0" parTransId="{E480CD96-9AC8-47EC-9DC8-FC4B33EDF987}" sibTransId="{71102F0A-2900-4315-BD58-9E6DF43C225F}"/>
    <dgm:cxn modelId="{DC115A66-09C2-4946-9A42-2B994C9E1BFD}" type="presOf" srcId="{21AC0113-85F8-4C97-9F19-4EB90D232053}" destId="{12760CB6-C94F-44B0-9BDF-C00DA1AB232A}" srcOrd="1" destOrd="0" presId="urn:microsoft.com/office/officeart/2005/8/layout/gear1"/>
    <dgm:cxn modelId="{41932D11-C098-4CA2-939C-7902FFB08B14}" type="presOf" srcId="{0CEA53DF-00DC-4946-8EC9-7526819DE6DF}" destId="{784C253B-303B-4BE0-B09A-B99D52FF920A}" srcOrd="1" destOrd="0" presId="urn:microsoft.com/office/officeart/2005/8/layout/gear1"/>
    <dgm:cxn modelId="{ECF1A861-0E7A-47F4-BFE1-FA9F927D63D4}" type="presOf" srcId="{DB659FD4-9598-4994-A3FF-7FB99572E88D}" destId="{7191BA9C-2B40-4628-A6AD-FB19C5C2E65D}" srcOrd="0" destOrd="0" presId="urn:microsoft.com/office/officeart/2005/8/layout/gear1"/>
    <dgm:cxn modelId="{ED8A5234-0EC5-479E-9AD3-B42506926BF0}" type="presParOf" srcId="{5AA08152-0BE4-48EA-B900-6C823651D960}" destId="{9ACA4E32-35F5-4E93-8B78-AF387B959F19}" srcOrd="0" destOrd="0" presId="urn:microsoft.com/office/officeart/2005/8/layout/gear1"/>
    <dgm:cxn modelId="{82165F33-9F33-49AA-AB6E-8783EA59222F}" type="presParOf" srcId="{5AA08152-0BE4-48EA-B900-6C823651D960}" destId="{0B02C44B-D6C7-4E66-BBBD-8D3EB58B7228}" srcOrd="1" destOrd="0" presId="urn:microsoft.com/office/officeart/2005/8/layout/gear1"/>
    <dgm:cxn modelId="{FB471205-03AA-4BCC-8DBD-60E1C440C85D}" type="presParOf" srcId="{5AA08152-0BE4-48EA-B900-6C823651D960}" destId="{D7A19639-14EA-4ED8-A51F-FF151A99660D}" srcOrd="2" destOrd="0" presId="urn:microsoft.com/office/officeart/2005/8/layout/gear1"/>
    <dgm:cxn modelId="{802446D5-6F05-458C-8800-94E2288CF814}" type="presParOf" srcId="{5AA08152-0BE4-48EA-B900-6C823651D960}" destId="{7E894279-84CC-4776-B47D-C4A6711E3412}" srcOrd="3" destOrd="0" presId="urn:microsoft.com/office/officeart/2005/8/layout/gear1"/>
    <dgm:cxn modelId="{E4C57A72-0330-4881-BDDD-09E04EB0E81F}" type="presParOf" srcId="{5AA08152-0BE4-48EA-B900-6C823651D960}" destId="{784C253B-303B-4BE0-B09A-B99D52FF920A}" srcOrd="4" destOrd="0" presId="urn:microsoft.com/office/officeart/2005/8/layout/gear1"/>
    <dgm:cxn modelId="{D037F998-D4BB-4918-95AB-09E728A989A7}" type="presParOf" srcId="{5AA08152-0BE4-48EA-B900-6C823651D960}" destId="{4F50AB45-98CD-486D-B9D3-773126ACD133}" srcOrd="5" destOrd="0" presId="urn:microsoft.com/office/officeart/2005/8/layout/gear1"/>
    <dgm:cxn modelId="{8F938787-2156-4022-A1C0-B30C8A1B97BC}" type="presParOf" srcId="{5AA08152-0BE4-48EA-B900-6C823651D960}" destId="{3DDDD63B-AEF5-4B00-BCEE-CE1F876343E4}" srcOrd="6" destOrd="0" presId="urn:microsoft.com/office/officeart/2005/8/layout/gear1"/>
    <dgm:cxn modelId="{F34825C5-79E3-49D2-B0F5-17910FF5C3B0}" type="presParOf" srcId="{5AA08152-0BE4-48EA-B900-6C823651D960}" destId="{12760CB6-C94F-44B0-9BDF-C00DA1AB232A}" srcOrd="7" destOrd="0" presId="urn:microsoft.com/office/officeart/2005/8/layout/gear1"/>
    <dgm:cxn modelId="{7D68CB97-FE48-4D60-8FC3-0BBE90B89688}" type="presParOf" srcId="{5AA08152-0BE4-48EA-B900-6C823651D960}" destId="{CD348F07-F609-4304-AAC9-E1CE18444794}" srcOrd="8" destOrd="0" presId="urn:microsoft.com/office/officeart/2005/8/layout/gear1"/>
    <dgm:cxn modelId="{1186166D-7EBB-4FD5-85D2-FA1D91AAC93B}" type="presParOf" srcId="{5AA08152-0BE4-48EA-B900-6C823651D960}" destId="{8B1A0F59-A476-4E99-95D0-302D5A5296C7}" srcOrd="9" destOrd="0" presId="urn:microsoft.com/office/officeart/2005/8/layout/gear1"/>
    <dgm:cxn modelId="{8304AB1A-E3D2-49B8-9920-7D9D493372AD}" type="presParOf" srcId="{5AA08152-0BE4-48EA-B900-6C823651D960}" destId="{7191BA9C-2B40-4628-A6AD-FB19C5C2E65D}" srcOrd="10" destOrd="0" presId="urn:microsoft.com/office/officeart/2005/8/layout/gear1"/>
    <dgm:cxn modelId="{3F5C774A-A638-416D-AAD0-EAF7008EB831}" type="presParOf" srcId="{5AA08152-0BE4-48EA-B900-6C823651D960}" destId="{635751ED-7C09-4C58-AB76-FA8F50031729}" srcOrd="11" destOrd="0" presId="urn:microsoft.com/office/officeart/2005/8/layout/gear1"/>
    <dgm:cxn modelId="{E4A7CC30-F85D-4994-9477-A0BF31957063}" type="presParOf" srcId="{5AA08152-0BE4-48EA-B900-6C823651D960}" destId="{6878792A-3ACD-4953-B6EF-45177CBC0217}"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697F6E-7697-4FCE-B92B-9301558EAE5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689C4D2-8417-4485-B915-7FCC9C369280}">
      <dgm:prSet phldrT="[Text]"/>
      <dgm:spPr>
        <a:solidFill>
          <a:srgbClr val="8CCFCE"/>
        </a:solidFill>
      </dgm:spPr>
      <dgm:t>
        <a:bodyPr/>
        <a:lstStyle/>
        <a:p>
          <a:r>
            <a:rPr lang="en-US" dirty="0"/>
            <a:t>Components of a Group TAM Plan</a:t>
          </a:r>
        </a:p>
      </dgm:t>
    </dgm:pt>
    <dgm:pt modelId="{B6C4103A-688E-41DD-9437-E1F21AD436FB}" type="parTrans" cxnId="{39CD78F3-9888-4478-9126-3693245385C8}">
      <dgm:prSet/>
      <dgm:spPr/>
      <dgm:t>
        <a:bodyPr/>
        <a:lstStyle/>
        <a:p>
          <a:endParaRPr lang="en-US"/>
        </a:p>
      </dgm:t>
    </dgm:pt>
    <dgm:pt modelId="{BE906986-CEC0-498F-8C68-9ECEBAC6C51B}" type="sibTrans" cxnId="{39CD78F3-9888-4478-9126-3693245385C8}">
      <dgm:prSet/>
      <dgm:spPr/>
      <dgm:t>
        <a:bodyPr/>
        <a:lstStyle/>
        <a:p>
          <a:endParaRPr lang="en-US"/>
        </a:p>
      </dgm:t>
    </dgm:pt>
    <dgm:pt modelId="{4517C293-34A1-4821-A426-75A33B1F924C}">
      <dgm:prSet phldrT="[Text]" custT="1"/>
      <dgm:spPr>
        <a:solidFill>
          <a:srgbClr val="8CCFCE"/>
        </a:solidFill>
      </dgm:spPr>
      <dgm:t>
        <a:bodyPr/>
        <a:lstStyle/>
        <a:p>
          <a:r>
            <a:rPr lang="en-US" sz="1700" dirty="0"/>
            <a:t>1. Asset Inventory</a:t>
          </a:r>
        </a:p>
      </dgm:t>
    </dgm:pt>
    <dgm:pt modelId="{04739D75-C3CD-41AF-9CEA-E047E193D26C}" type="parTrans" cxnId="{A662E010-89FD-4A1E-AFB6-AE3A66A31389}">
      <dgm:prSet/>
      <dgm:spPr>
        <a:solidFill>
          <a:srgbClr val="C7DECE"/>
        </a:solidFill>
      </dgm:spPr>
      <dgm:t>
        <a:bodyPr/>
        <a:lstStyle/>
        <a:p>
          <a:endParaRPr lang="en-US"/>
        </a:p>
      </dgm:t>
    </dgm:pt>
    <dgm:pt modelId="{046A4229-DA24-4F2E-B74A-41429C632952}" type="sibTrans" cxnId="{A662E010-89FD-4A1E-AFB6-AE3A66A31389}">
      <dgm:prSet/>
      <dgm:spPr/>
      <dgm:t>
        <a:bodyPr/>
        <a:lstStyle/>
        <a:p>
          <a:endParaRPr lang="en-US"/>
        </a:p>
      </dgm:t>
    </dgm:pt>
    <dgm:pt modelId="{37C290BD-0EDA-4B6A-A9F1-457E68411044}">
      <dgm:prSet phldrT="[Text]"/>
      <dgm:spPr>
        <a:solidFill>
          <a:srgbClr val="8CCFCE"/>
        </a:solidFill>
      </dgm:spPr>
      <dgm:t>
        <a:bodyPr/>
        <a:lstStyle/>
        <a:p>
          <a:r>
            <a:rPr lang="en-US" dirty="0"/>
            <a:t>2. Condition Assessment</a:t>
          </a:r>
        </a:p>
      </dgm:t>
    </dgm:pt>
    <dgm:pt modelId="{BFECA0B3-93A8-4ADD-8002-65D0EBF43CDB}" type="parTrans" cxnId="{D9628C6A-C596-4FDF-B946-75295EDE053F}">
      <dgm:prSet/>
      <dgm:spPr>
        <a:solidFill>
          <a:srgbClr val="C7DECE"/>
        </a:solidFill>
      </dgm:spPr>
      <dgm:t>
        <a:bodyPr/>
        <a:lstStyle/>
        <a:p>
          <a:endParaRPr lang="en-US"/>
        </a:p>
      </dgm:t>
    </dgm:pt>
    <dgm:pt modelId="{C2277CB1-BF91-4D2F-9709-DFFA2F68F812}" type="sibTrans" cxnId="{D9628C6A-C596-4FDF-B946-75295EDE053F}">
      <dgm:prSet/>
      <dgm:spPr/>
      <dgm:t>
        <a:bodyPr/>
        <a:lstStyle/>
        <a:p>
          <a:endParaRPr lang="en-US"/>
        </a:p>
      </dgm:t>
    </dgm:pt>
    <dgm:pt modelId="{6FA4711F-637E-4151-B716-4945BF3E94AE}">
      <dgm:prSet phldrT="[Text]"/>
      <dgm:spPr>
        <a:solidFill>
          <a:srgbClr val="8CCFCE"/>
        </a:solidFill>
      </dgm:spPr>
      <dgm:t>
        <a:bodyPr/>
        <a:lstStyle/>
        <a:p>
          <a:r>
            <a:rPr lang="en-US" dirty="0"/>
            <a:t>3. Decision Support Tools</a:t>
          </a:r>
        </a:p>
      </dgm:t>
    </dgm:pt>
    <dgm:pt modelId="{CD201B7F-DB0C-4F74-8F2D-E12D0A695527}" type="parTrans" cxnId="{6F1E944C-8038-4203-B1D7-82789A925A60}">
      <dgm:prSet/>
      <dgm:spPr>
        <a:solidFill>
          <a:srgbClr val="C7DECE"/>
        </a:solidFill>
      </dgm:spPr>
      <dgm:t>
        <a:bodyPr/>
        <a:lstStyle/>
        <a:p>
          <a:endParaRPr lang="en-US"/>
        </a:p>
      </dgm:t>
    </dgm:pt>
    <dgm:pt modelId="{1E996C6A-E6BE-4532-B593-8001730FA992}" type="sibTrans" cxnId="{6F1E944C-8038-4203-B1D7-82789A925A60}">
      <dgm:prSet/>
      <dgm:spPr/>
      <dgm:t>
        <a:bodyPr/>
        <a:lstStyle/>
        <a:p>
          <a:endParaRPr lang="en-US"/>
        </a:p>
      </dgm:t>
    </dgm:pt>
    <dgm:pt modelId="{7047D462-F16D-4013-A4B5-4AB42D2617E7}">
      <dgm:prSet phldrT="[Text]"/>
      <dgm:spPr>
        <a:solidFill>
          <a:srgbClr val="8CCFCE"/>
        </a:solidFill>
      </dgm:spPr>
      <dgm:t>
        <a:bodyPr/>
        <a:lstStyle/>
        <a:p>
          <a:r>
            <a:rPr lang="en-US" dirty="0"/>
            <a:t>4. Investment Prioritization</a:t>
          </a:r>
        </a:p>
      </dgm:t>
    </dgm:pt>
    <dgm:pt modelId="{F9C6094E-6541-4E92-9274-80A6C7C496A4}" type="parTrans" cxnId="{4BD4BC2E-AB36-43A9-B115-8FBE7FB698B6}">
      <dgm:prSet/>
      <dgm:spPr>
        <a:solidFill>
          <a:srgbClr val="C7DECE"/>
        </a:solidFill>
      </dgm:spPr>
      <dgm:t>
        <a:bodyPr/>
        <a:lstStyle/>
        <a:p>
          <a:endParaRPr lang="en-US"/>
        </a:p>
      </dgm:t>
    </dgm:pt>
    <dgm:pt modelId="{8A2A6693-C881-4DE4-8903-EBF44C1ABCAB}" type="sibTrans" cxnId="{4BD4BC2E-AB36-43A9-B115-8FBE7FB698B6}">
      <dgm:prSet/>
      <dgm:spPr/>
      <dgm:t>
        <a:bodyPr/>
        <a:lstStyle/>
        <a:p>
          <a:endParaRPr lang="en-US"/>
        </a:p>
      </dgm:t>
    </dgm:pt>
    <dgm:pt modelId="{8B51A082-4D66-45BB-B3F6-4C36D47C5817}" type="pres">
      <dgm:prSet presAssocID="{0E697F6E-7697-4FCE-B92B-9301558EAE54}" presName="cycle" presStyleCnt="0">
        <dgm:presLayoutVars>
          <dgm:chMax val="1"/>
          <dgm:dir/>
          <dgm:animLvl val="ctr"/>
          <dgm:resizeHandles val="exact"/>
        </dgm:presLayoutVars>
      </dgm:prSet>
      <dgm:spPr/>
      <dgm:t>
        <a:bodyPr/>
        <a:lstStyle/>
        <a:p>
          <a:endParaRPr lang="en-US"/>
        </a:p>
      </dgm:t>
    </dgm:pt>
    <dgm:pt modelId="{1374564B-D2DE-4322-8051-170C99E50A45}" type="pres">
      <dgm:prSet presAssocID="{3689C4D2-8417-4485-B915-7FCC9C369280}" presName="centerShape" presStyleLbl="node0" presStyleIdx="0" presStyleCnt="1"/>
      <dgm:spPr/>
      <dgm:t>
        <a:bodyPr/>
        <a:lstStyle/>
        <a:p>
          <a:endParaRPr lang="en-US"/>
        </a:p>
      </dgm:t>
    </dgm:pt>
    <dgm:pt modelId="{7CF35E6F-EEBD-4F39-BDBC-5A4C5D04D804}" type="pres">
      <dgm:prSet presAssocID="{04739D75-C3CD-41AF-9CEA-E047E193D26C}" presName="parTrans" presStyleLbl="bgSibTrans2D1" presStyleIdx="0" presStyleCnt="4"/>
      <dgm:spPr/>
      <dgm:t>
        <a:bodyPr/>
        <a:lstStyle/>
        <a:p>
          <a:endParaRPr lang="en-US"/>
        </a:p>
      </dgm:t>
    </dgm:pt>
    <dgm:pt modelId="{A073ADA0-106B-47C3-B884-6FAF7C162004}" type="pres">
      <dgm:prSet presAssocID="{4517C293-34A1-4821-A426-75A33B1F924C}" presName="node" presStyleLbl="node1" presStyleIdx="0" presStyleCnt="4">
        <dgm:presLayoutVars>
          <dgm:bulletEnabled val="1"/>
        </dgm:presLayoutVars>
      </dgm:prSet>
      <dgm:spPr/>
      <dgm:t>
        <a:bodyPr/>
        <a:lstStyle/>
        <a:p>
          <a:endParaRPr lang="en-US"/>
        </a:p>
      </dgm:t>
    </dgm:pt>
    <dgm:pt modelId="{F33BB24C-C946-4852-A1EC-DECE781C5F09}" type="pres">
      <dgm:prSet presAssocID="{BFECA0B3-93A8-4ADD-8002-65D0EBF43CDB}" presName="parTrans" presStyleLbl="bgSibTrans2D1" presStyleIdx="1" presStyleCnt="4"/>
      <dgm:spPr/>
      <dgm:t>
        <a:bodyPr/>
        <a:lstStyle/>
        <a:p>
          <a:endParaRPr lang="en-US"/>
        </a:p>
      </dgm:t>
    </dgm:pt>
    <dgm:pt modelId="{DBBF59CA-58BA-44DB-8A75-3A7DDA7088F6}" type="pres">
      <dgm:prSet presAssocID="{37C290BD-0EDA-4B6A-A9F1-457E68411044}" presName="node" presStyleLbl="node1" presStyleIdx="1" presStyleCnt="4">
        <dgm:presLayoutVars>
          <dgm:bulletEnabled val="1"/>
        </dgm:presLayoutVars>
      </dgm:prSet>
      <dgm:spPr/>
      <dgm:t>
        <a:bodyPr/>
        <a:lstStyle/>
        <a:p>
          <a:endParaRPr lang="en-US"/>
        </a:p>
      </dgm:t>
    </dgm:pt>
    <dgm:pt modelId="{E23AC5A8-D7F2-4992-9A97-0293E9A13F88}" type="pres">
      <dgm:prSet presAssocID="{CD201B7F-DB0C-4F74-8F2D-E12D0A695527}" presName="parTrans" presStyleLbl="bgSibTrans2D1" presStyleIdx="2" presStyleCnt="4"/>
      <dgm:spPr/>
      <dgm:t>
        <a:bodyPr/>
        <a:lstStyle/>
        <a:p>
          <a:endParaRPr lang="en-US"/>
        </a:p>
      </dgm:t>
    </dgm:pt>
    <dgm:pt modelId="{82329F6B-CEA4-4E28-A916-38D2FCB5024C}" type="pres">
      <dgm:prSet presAssocID="{6FA4711F-637E-4151-B716-4945BF3E94AE}" presName="node" presStyleLbl="node1" presStyleIdx="2" presStyleCnt="4">
        <dgm:presLayoutVars>
          <dgm:bulletEnabled val="1"/>
        </dgm:presLayoutVars>
      </dgm:prSet>
      <dgm:spPr/>
      <dgm:t>
        <a:bodyPr/>
        <a:lstStyle/>
        <a:p>
          <a:endParaRPr lang="en-US"/>
        </a:p>
      </dgm:t>
    </dgm:pt>
    <dgm:pt modelId="{809B0D18-5E91-45E6-8C9B-A0BC00931683}" type="pres">
      <dgm:prSet presAssocID="{F9C6094E-6541-4E92-9274-80A6C7C496A4}" presName="parTrans" presStyleLbl="bgSibTrans2D1" presStyleIdx="3" presStyleCnt="4"/>
      <dgm:spPr/>
      <dgm:t>
        <a:bodyPr/>
        <a:lstStyle/>
        <a:p>
          <a:endParaRPr lang="en-US"/>
        </a:p>
      </dgm:t>
    </dgm:pt>
    <dgm:pt modelId="{966151CD-CB01-49F5-A137-786BE65D693F}" type="pres">
      <dgm:prSet presAssocID="{7047D462-F16D-4013-A4B5-4AB42D2617E7}" presName="node" presStyleLbl="node1" presStyleIdx="3" presStyleCnt="4">
        <dgm:presLayoutVars>
          <dgm:bulletEnabled val="1"/>
        </dgm:presLayoutVars>
      </dgm:prSet>
      <dgm:spPr/>
      <dgm:t>
        <a:bodyPr/>
        <a:lstStyle/>
        <a:p>
          <a:endParaRPr lang="en-US"/>
        </a:p>
      </dgm:t>
    </dgm:pt>
  </dgm:ptLst>
  <dgm:cxnLst>
    <dgm:cxn modelId="{6F1E944C-8038-4203-B1D7-82789A925A60}" srcId="{3689C4D2-8417-4485-B915-7FCC9C369280}" destId="{6FA4711F-637E-4151-B716-4945BF3E94AE}" srcOrd="2" destOrd="0" parTransId="{CD201B7F-DB0C-4F74-8F2D-E12D0A695527}" sibTransId="{1E996C6A-E6BE-4532-B593-8001730FA992}"/>
    <dgm:cxn modelId="{5F55B25A-EC2D-46A8-9DC9-3849DFD7D061}" type="presOf" srcId="{4517C293-34A1-4821-A426-75A33B1F924C}" destId="{A073ADA0-106B-47C3-B884-6FAF7C162004}" srcOrd="0" destOrd="0" presId="urn:microsoft.com/office/officeart/2005/8/layout/radial4"/>
    <dgm:cxn modelId="{4BD4BC2E-AB36-43A9-B115-8FBE7FB698B6}" srcId="{3689C4D2-8417-4485-B915-7FCC9C369280}" destId="{7047D462-F16D-4013-A4B5-4AB42D2617E7}" srcOrd="3" destOrd="0" parTransId="{F9C6094E-6541-4E92-9274-80A6C7C496A4}" sibTransId="{8A2A6693-C881-4DE4-8903-EBF44C1ABCAB}"/>
    <dgm:cxn modelId="{7450FDAE-5E07-4024-9968-A7CC3995AB2F}" type="presOf" srcId="{0E697F6E-7697-4FCE-B92B-9301558EAE54}" destId="{8B51A082-4D66-45BB-B3F6-4C36D47C5817}" srcOrd="0" destOrd="0" presId="urn:microsoft.com/office/officeart/2005/8/layout/radial4"/>
    <dgm:cxn modelId="{B1081DF4-E20D-459D-BD61-1F23D54DBFFF}" type="presOf" srcId="{7047D462-F16D-4013-A4B5-4AB42D2617E7}" destId="{966151CD-CB01-49F5-A137-786BE65D693F}" srcOrd="0" destOrd="0" presId="urn:microsoft.com/office/officeart/2005/8/layout/radial4"/>
    <dgm:cxn modelId="{5C127253-BF81-4D0E-AFA6-69E02F75D9CD}" type="presOf" srcId="{37C290BD-0EDA-4B6A-A9F1-457E68411044}" destId="{DBBF59CA-58BA-44DB-8A75-3A7DDA7088F6}" srcOrd="0" destOrd="0" presId="urn:microsoft.com/office/officeart/2005/8/layout/radial4"/>
    <dgm:cxn modelId="{A662E010-89FD-4A1E-AFB6-AE3A66A31389}" srcId="{3689C4D2-8417-4485-B915-7FCC9C369280}" destId="{4517C293-34A1-4821-A426-75A33B1F924C}" srcOrd="0" destOrd="0" parTransId="{04739D75-C3CD-41AF-9CEA-E047E193D26C}" sibTransId="{046A4229-DA24-4F2E-B74A-41429C632952}"/>
    <dgm:cxn modelId="{42A36AE9-30AA-4242-A28E-30BB0D8CF9B9}" type="presOf" srcId="{6FA4711F-637E-4151-B716-4945BF3E94AE}" destId="{82329F6B-CEA4-4E28-A916-38D2FCB5024C}" srcOrd="0" destOrd="0" presId="urn:microsoft.com/office/officeart/2005/8/layout/radial4"/>
    <dgm:cxn modelId="{AD810DB5-E7E8-46B2-B9C0-9F89FBB36339}" type="presOf" srcId="{F9C6094E-6541-4E92-9274-80A6C7C496A4}" destId="{809B0D18-5E91-45E6-8C9B-A0BC00931683}" srcOrd="0" destOrd="0" presId="urn:microsoft.com/office/officeart/2005/8/layout/radial4"/>
    <dgm:cxn modelId="{93DD4E26-9339-4ECA-9962-9B9FB614AA14}" type="presOf" srcId="{CD201B7F-DB0C-4F74-8F2D-E12D0A695527}" destId="{E23AC5A8-D7F2-4992-9A97-0293E9A13F88}" srcOrd="0" destOrd="0" presId="urn:microsoft.com/office/officeart/2005/8/layout/radial4"/>
    <dgm:cxn modelId="{39CD78F3-9888-4478-9126-3693245385C8}" srcId="{0E697F6E-7697-4FCE-B92B-9301558EAE54}" destId="{3689C4D2-8417-4485-B915-7FCC9C369280}" srcOrd="0" destOrd="0" parTransId="{B6C4103A-688E-41DD-9437-E1F21AD436FB}" sibTransId="{BE906986-CEC0-498F-8C68-9ECEBAC6C51B}"/>
    <dgm:cxn modelId="{789175A5-24F0-425A-8D32-7F9539AFFE79}" type="presOf" srcId="{04739D75-C3CD-41AF-9CEA-E047E193D26C}" destId="{7CF35E6F-EEBD-4F39-BDBC-5A4C5D04D804}" srcOrd="0" destOrd="0" presId="urn:microsoft.com/office/officeart/2005/8/layout/radial4"/>
    <dgm:cxn modelId="{D9628C6A-C596-4FDF-B946-75295EDE053F}" srcId="{3689C4D2-8417-4485-B915-7FCC9C369280}" destId="{37C290BD-0EDA-4B6A-A9F1-457E68411044}" srcOrd="1" destOrd="0" parTransId="{BFECA0B3-93A8-4ADD-8002-65D0EBF43CDB}" sibTransId="{C2277CB1-BF91-4D2F-9709-DFFA2F68F812}"/>
    <dgm:cxn modelId="{062CC17D-5FC1-45BE-96C9-62EC32A58B0A}" type="presOf" srcId="{BFECA0B3-93A8-4ADD-8002-65D0EBF43CDB}" destId="{F33BB24C-C946-4852-A1EC-DECE781C5F09}" srcOrd="0" destOrd="0" presId="urn:microsoft.com/office/officeart/2005/8/layout/radial4"/>
    <dgm:cxn modelId="{A435D4E9-0DF3-4DB4-902A-8965C7E39F49}" type="presOf" srcId="{3689C4D2-8417-4485-B915-7FCC9C369280}" destId="{1374564B-D2DE-4322-8051-170C99E50A45}" srcOrd="0" destOrd="0" presId="urn:microsoft.com/office/officeart/2005/8/layout/radial4"/>
    <dgm:cxn modelId="{4B1083FB-AEBB-4B15-A0A0-573528575BE0}" type="presParOf" srcId="{8B51A082-4D66-45BB-B3F6-4C36D47C5817}" destId="{1374564B-D2DE-4322-8051-170C99E50A45}" srcOrd="0" destOrd="0" presId="urn:microsoft.com/office/officeart/2005/8/layout/radial4"/>
    <dgm:cxn modelId="{34C95E92-5B7A-483C-8F2F-74294847E0DE}" type="presParOf" srcId="{8B51A082-4D66-45BB-B3F6-4C36D47C5817}" destId="{7CF35E6F-EEBD-4F39-BDBC-5A4C5D04D804}" srcOrd="1" destOrd="0" presId="urn:microsoft.com/office/officeart/2005/8/layout/radial4"/>
    <dgm:cxn modelId="{688A75FC-B0D2-4B70-A4C7-1309B9E636BB}" type="presParOf" srcId="{8B51A082-4D66-45BB-B3F6-4C36D47C5817}" destId="{A073ADA0-106B-47C3-B884-6FAF7C162004}" srcOrd="2" destOrd="0" presId="urn:microsoft.com/office/officeart/2005/8/layout/radial4"/>
    <dgm:cxn modelId="{EFAE9A29-D0AB-436A-A2B6-FA56BDA6F10A}" type="presParOf" srcId="{8B51A082-4D66-45BB-B3F6-4C36D47C5817}" destId="{F33BB24C-C946-4852-A1EC-DECE781C5F09}" srcOrd="3" destOrd="0" presId="urn:microsoft.com/office/officeart/2005/8/layout/radial4"/>
    <dgm:cxn modelId="{49AB3375-D94F-437A-A4B5-9B29CE36817F}" type="presParOf" srcId="{8B51A082-4D66-45BB-B3F6-4C36D47C5817}" destId="{DBBF59CA-58BA-44DB-8A75-3A7DDA7088F6}" srcOrd="4" destOrd="0" presId="urn:microsoft.com/office/officeart/2005/8/layout/radial4"/>
    <dgm:cxn modelId="{EE112F3E-F323-4619-9442-A448BF31F855}" type="presParOf" srcId="{8B51A082-4D66-45BB-B3F6-4C36D47C5817}" destId="{E23AC5A8-D7F2-4992-9A97-0293E9A13F88}" srcOrd="5" destOrd="0" presId="urn:microsoft.com/office/officeart/2005/8/layout/radial4"/>
    <dgm:cxn modelId="{76F9600F-9CA9-4A7C-AC04-A8651F3492DB}" type="presParOf" srcId="{8B51A082-4D66-45BB-B3F6-4C36D47C5817}" destId="{82329F6B-CEA4-4E28-A916-38D2FCB5024C}" srcOrd="6" destOrd="0" presId="urn:microsoft.com/office/officeart/2005/8/layout/radial4"/>
    <dgm:cxn modelId="{3895E583-8BA9-4380-BEEC-A74AB41F897F}" type="presParOf" srcId="{8B51A082-4D66-45BB-B3F6-4C36D47C5817}" destId="{809B0D18-5E91-45E6-8C9B-A0BC00931683}" srcOrd="7" destOrd="0" presId="urn:microsoft.com/office/officeart/2005/8/layout/radial4"/>
    <dgm:cxn modelId="{FA226917-35A8-44B5-8222-754734BB283C}" type="presParOf" srcId="{8B51A082-4D66-45BB-B3F6-4C36D47C5817}" destId="{966151CD-CB01-49F5-A137-786BE65D693F}"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697F6E-7697-4FCE-B92B-9301558EAE5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689C4D2-8417-4485-B915-7FCC9C369280}">
      <dgm:prSet phldrT="[Text]"/>
      <dgm:spPr>
        <a:solidFill>
          <a:srgbClr val="8CCFCE"/>
        </a:solidFill>
      </dgm:spPr>
      <dgm:t>
        <a:bodyPr/>
        <a:lstStyle/>
        <a:p>
          <a:r>
            <a:rPr lang="en-US" dirty="0"/>
            <a:t>Components of a Group TAM Plan</a:t>
          </a:r>
        </a:p>
      </dgm:t>
    </dgm:pt>
    <dgm:pt modelId="{B6C4103A-688E-41DD-9437-E1F21AD436FB}" type="parTrans" cxnId="{39CD78F3-9888-4478-9126-3693245385C8}">
      <dgm:prSet/>
      <dgm:spPr/>
      <dgm:t>
        <a:bodyPr/>
        <a:lstStyle/>
        <a:p>
          <a:endParaRPr lang="en-US"/>
        </a:p>
      </dgm:t>
    </dgm:pt>
    <dgm:pt modelId="{BE906986-CEC0-498F-8C68-9ECEBAC6C51B}" type="sibTrans" cxnId="{39CD78F3-9888-4478-9126-3693245385C8}">
      <dgm:prSet/>
      <dgm:spPr/>
      <dgm:t>
        <a:bodyPr/>
        <a:lstStyle/>
        <a:p>
          <a:endParaRPr lang="en-US"/>
        </a:p>
      </dgm:t>
    </dgm:pt>
    <dgm:pt modelId="{4517C293-34A1-4821-A426-75A33B1F924C}">
      <dgm:prSet phldrT="[Text]" custT="1"/>
      <dgm:spPr>
        <a:solidFill>
          <a:srgbClr val="8CCFCE"/>
        </a:solidFill>
      </dgm:spPr>
      <dgm:t>
        <a:bodyPr/>
        <a:lstStyle/>
        <a:p>
          <a:r>
            <a:rPr lang="en-US" sz="1700" dirty="0"/>
            <a:t>1. Asset Inventory</a:t>
          </a:r>
        </a:p>
      </dgm:t>
    </dgm:pt>
    <dgm:pt modelId="{04739D75-C3CD-41AF-9CEA-E047E193D26C}" type="parTrans" cxnId="{A662E010-89FD-4A1E-AFB6-AE3A66A31389}">
      <dgm:prSet/>
      <dgm:spPr>
        <a:solidFill>
          <a:srgbClr val="C7DECE"/>
        </a:solidFill>
      </dgm:spPr>
      <dgm:t>
        <a:bodyPr/>
        <a:lstStyle/>
        <a:p>
          <a:endParaRPr lang="en-US"/>
        </a:p>
      </dgm:t>
    </dgm:pt>
    <dgm:pt modelId="{046A4229-DA24-4F2E-B74A-41429C632952}" type="sibTrans" cxnId="{A662E010-89FD-4A1E-AFB6-AE3A66A31389}">
      <dgm:prSet/>
      <dgm:spPr/>
      <dgm:t>
        <a:bodyPr/>
        <a:lstStyle/>
        <a:p>
          <a:endParaRPr lang="en-US"/>
        </a:p>
      </dgm:t>
    </dgm:pt>
    <dgm:pt modelId="{37C290BD-0EDA-4B6A-A9F1-457E68411044}">
      <dgm:prSet phldrT="[Text]"/>
      <dgm:spPr>
        <a:solidFill>
          <a:srgbClr val="8CCFCE"/>
        </a:solidFill>
      </dgm:spPr>
      <dgm:t>
        <a:bodyPr/>
        <a:lstStyle/>
        <a:p>
          <a:r>
            <a:rPr lang="en-US" dirty="0"/>
            <a:t>2. Condition Assessment</a:t>
          </a:r>
        </a:p>
      </dgm:t>
    </dgm:pt>
    <dgm:pt modelId="{BFECA0B3-93A8-4ADD-8002-65D0EBF43CDB}" type="parTrans" cxnId="{D9628C6A-C596-4FDF-B946-75295EDE053F}">
      <dgm:prSet/>
      <dgm:spPr>
        <a:solidFill>
          <a:srgbClr val="C7DECE"/>
        </a:solidFill>
      </dgm:spPr>
      <dgm:t>
        <a:bodyPr/>
        <a:lstStyle/>
        <a:p>
          <a:endParaRPr lang="en-US"/>
        </a:p>
      </dgm:t>
    </dgm:pt>
    <dgm:pt modelId="{C2277CB1-BF91-4D2F-9709-DFFA2F68F812}" type="sibTrans" cxnId="{D9628C6A-C596-4FDF-B946-75295EDE053F}">
      <dgm:prSet/>
      <dgm:spPr/>
      <dgm:t>
        <a:bodyPr/>
        <a:lstStyle/>
        <a:p>
          <a:endParaRPr lang="en-US"/>
        </a:p>
      </dgm:t>
    </dgm:pt>
    <dgm:pt modelId="{6FA4711F-637E-4151-B716-4945BF3E94AE}">
      <dgm:prSet phldrT="[Text]"/>
      <dgm:spPr>
        <a:solidFill>
          <a:srgbClr val="8CCFCE"/>
        </a:solidFill>
      </dgm:spPr>
      <dgm:t>
        <a:bodyPr/>
        <a:lstStyle/>
        <a:p>
          <a:r>
            <a:rPr lang="en-US" dirty="0"/>
            <a:t>3. Decision Support Tools</a:t>
          </a:r>
        </a:p>
      </dgm:t>
    </dgm:pt>
    <dgm:pt modelId="{CD201B7F-DB0C-4F74-8F2D-E12D0A695527}" type="parTrans" cxnId="{6F1E944C-8038-4203-B1D7-82789A925A60}">
      <dgm:prSet/>
      <dgm:spPr>
        <a:solidFill>
          <a:srgbClr val="C7DECE"/>
        </a:solidFill>
      </dgm:spPr>
      <dgm:t>
        <a:bodyPr/>
        <a:lstStyle/>
        <a:p>
          <a:endParaRPr lang="en-US"/>
        </a:p>
      </dgm:t>
    </dgm:pt>
    <dgm:pt modelId="{1E996C6A-E6BE-4532-B593-8001730FA992}" type="sibTrans" cxnId="{6F1E944C-8038-4203-B1D7-82789A925A60}">
      <dgm:prSet/>
      <dgm:spPr/>
      <dgm:t>
        <a:bodyPr/>
        <a:lstStyle/>
        <a:p>
          <a:endParaRPr lang="en-US"/>
        </a:p>
      </dgm:t>
    </dgm:pt>
    <dgm:pt modelId="{7047D462-F16D-4013-A4B5-4AB42D2617E7}">
      <dgm:prSet phldrT="[Text]"/>
      <dgm:spPr>
        <a:solidFill>
          <a:srgbClr val="8CCFCE"/>
        </a:solidFill>
      </dgm:spPr>
      <dgm:t>
        <a:bodyPr/>
        <a:lstStyle/>
        <a:p>
          <a:r>
            <a:rPr lang="en-US" dirty="0"/>
            <a:t>4. Investment Prioritization</a:t>
          </a:r>
        </a:p>
      </dgm:t>
    </dgm:pt>
    <dgm:pt modelId="{F9C6094E-6541-4E92-9274-80A6C7C496A4}" type="parTrans" cxnId="{4BD4BC2E-AB36-43A9-B115-8FBE7FB698B6}">
      <dgm:prSet/>
      <dgm:spPr>
        <a:solidFill>
          <a:srgbClr val="C7DECE"/>
        </a:solidFill>
      </dgm:spPr>
      <dgm:t>
        <a:bodyPr/>
        <a:lstStyle/>
        <a:p>
          <a:endParaRPr lang="en-US"/>
        </a:p>
      </dgm:t>
    </dgm:pt>
    <dgm:pt modelId="{8A2A6693-C881-4DE4-8903-EBF44C1ABCAB}" type="sibTrans" cxnId="{4BD4BC2E-AB36-43A9-B115-8FBE7FB698B6}">
      <dgm:prSet/>
      <dgm:spPr/>
      <dgm:t>
        <a:bodyPr/>
        <a:lstStyle/>
        <a:p>
          <a:endParaRPr lang="en-US"/>
        </a:p>
      </dgm:t>
    </dgm:pt>
    <dgm:pt modelId="{8B51A082-4D66-45BB-B3F6-4C36D47C5817}" type="pres">
      <dgm:prSet presAssocID="{0E697F6E-7697-4FCE-B92B-9301558EAE54}" presName="cycle" presStyleCnt="0">
        <dgm:presLayoutVars>
          <dgm:chMax val="1"/>
          <dgm:dir/>
          <dgm:animLvl val="ctr"/>
          <dgm:resizeHandles val="exact"/>
        </dgm:presLayoutVars>
      </dgm:prSet>
      <dgm:spPr/>
      <dgm:t>
        <a:bodyPr/>
        <a:lstStyle/>
        <a:p>
          <a:endParaRPr lang="en-US"/>
        </a:p>
      </dgm:t>
    </dgm:pt>
    <dgm:pt modelId="{1374564B-D2DE-4322-8051-170C99E50A45}" type="pres">
      <dgm:prSet presAssocID="{3689C4D2-8417-4485-B915-7FCC9C369280}" presName="centerShape" presStyleLbl="node0" presStyleIdx="0" presStyleCnt="1"/>
      <dgm:spPr/>
      <dgm:t>
        <a:bodyPr/>
        <a:lstStyle/>
        <a:p>
          <a:endParaRPr lang="en-US"/>
        </a:p>
      </dgm:t>
    </dgm:pt>
    <dgm:pt modelId="{7CF35E6F-EEBD-4F39-BDBC-5A4C5D04D804}" type="pres">
      <dgm:prSet presAssocID="{04739D75-C3CD-41AF-9CEA-E047E193D26C}" presName="parTrans" presStyleLbl="bgSibTrans2D1" presStyleIdx="0" presStyleCnt="4"/>
      <dgm:spPr/>
      <dgm:t>
        <a:bodyPr/>
        <a:lstStyle/>
        <a:p>
          <a:endParaRPr lang="en-US"/>
        </a:p>
      </dgm:t>
    </dgm:pt>
    <dgm:pt modelId="{A073ADA0-106B-47C3-B884-6FAF7C162004}" type="pres">
      <dgm:prSet presAssocID="{4517C293-34A1-4821-A426-75A33B1F924C}" presName="node" presStyleLbl="node1" presStyleIdx="0" presStyleCnt="4">
        <dgm:presLayoutVars>
          <dgm:bulletEnabled val="1"/>
        </dgm:presLayoutVars>
      </dgm:prSet>
      <dgm:spPr/>
      <dgm:t>
        <a:bodyPr/>
        <a:lstStyle/>
        <a:p>
          <a:endParaRPr lang="en-US"/>
        </a:p>
      </dgm:t>
    </dgm:pt>
    <dgm:pt modelId="{F33BB24C-C946-4852-A1EC-DECE781C5F09}" type="pres">
      <dgm:prSet presAssocID="{BFECA0B3-93A8-4ADD-8002-65D0EBF43CDB}" presName="parTrans" presStyleLbl="bgSibTrans2D1" presStyleIdx="1" presStyleCnt="4"/>
      <dgm:spPr/>
      <dgm:t>
        <a:bodyPr/>
        <a:lstStyle/>
        <a:p>
          <a:endParaRPr lang="en-US"/>
        </a:p>
      </dgm:t>
    </dgm:pt>
    <dgm:pt modelId="{DBBF59CA-58BA-44DB-8A75-3A7DDA7088F6}" type="pres">
      <dgm:prSet presAssocID="{37C290BD-0EDA-4B6A-A9F1-457E68411044}" presName="node" presStyleLbl="node1" presStyleIdx="1" presStyleCnt="4">
        <dgm:presLayoutVars>
          <dgm:bulletEnabled val="1"/>
        </dgm:presLayoutVars>
      </dgm:prSet>
      <dgm:spPr/>
      <dgm:t>
        <a:bodyPr/>
        <a:lstStyle/>
        <a:p>
          <a:endParaRPr lang="en-US"/>
        </a:p>
      </dgm:t>
    </dgm:pt>
    <dgm:pt modelId="{E23AC5A8-D7F2-4992-9A97-0293E9A13F88}" type="pres">
      <dgm:prSet presAssocID="{CD201B7F-DB0C-4F74-8F2D-E12D0A695527}" presName="parTrans" presStyleLbl="bgSibTrans2D1" presStyleIdx="2" presStyleCnt="4"/>
      <dgm:spPr/>
      <dgm:t>
        <a:bodyPr/>
        <a:lstStyle/>
        <a:p>
          <a:endParaRPr lang="en-US"/>
        </a:p>
      </dgm:t>
    </dgm:pt>
    <dgm:pt modelId="{82329F6B-CEA4-4E28-A916-38D2FCB5024C}" type="pres">
      <dgm:prSet presAssocID="{6FA4711F-637E-4151-B716-4945BF3E94AE}" presName="node" presStyleLbl="node1" presStyleIdx="2" presStyleCnt="4">
        <dgm:presLayoutVars>
          <dgm:bulletEnabled val="1"/>
        </dgm:presLayoutVars>
      </dgm:prSet>
      <dgm:spPr/>
      <dgm:t>
        <a:bodyPr/>
        <a:lstStyle/>
        <a:p>
          <a:endParaRPr lang="en-US"/>
        </a:p>
      </dgm:t>
    </dgm:pt>
    <dgm:pt modelId="{809B0D18-5E91-45E6-8C9B-A0BC00931683}" type="pres">
      <dgm:prSet presAssocID="{F9C6094E-6541-4E92-9274-80A6C7C496A4}" presName="parTrans" presStyleLbl="bgSibTrans2D1" presStyleIdx="3" presStyleCnt="4"/>
      <dgm:spPr/>
      <dgm:t>
        <a:bodyPr/>
        <a:lstStyle/>
        <a:p>
          <a:endParaRPr lang="en-US"/>
        </a:p>
      </dgm:t>
    </dgm:pt>
    <dgm:pt modelId="{966151CD-CB01-49F5-A137-786BE65D693F}" type="pres">
      <dgm:prSet presAssocID="{7047D462-F16D-4013-A4B5-4AB42D2617E7}" presName="node" presStyleLbl="node1" presStyleIdx="3" presStyleCnt="4">
        <dgm:presLayoutVars>
          <dgm:bulletEnabled val="1"/>
        </dgm:presLayoutVars>
      </dgm:prSet>
      <dgm:spPr/>
      <dgm:t>
        <a:bodyPr/>
        <a:lstStyle/>
        <a:p>
          <a:endParaRPr lang="en-US"/>
        </a:p>
      </dgm:t>
    </dgm:pt>
  </dgm:ptLst>
  <dgm:cxnLst>
    <dgm:cxn modelId="{ACEB8E61-E757-41A8-BCB4-45410A8056D9}" type="presOf" srcId="{6FA4711F-637E-4151-B716-4945BF3E94AE}" destId="{82329F6B-CEA4-4E28-A916-38D2FCB5024C}" srcOrd="0" destOrd="0" presId="urn:microsoft.com/office/officeart/2005/8/layout/radial4"/>
    <dgm:cxn modelId="{CB789BF3-93DA-4CE9-BD8E-D96113E4D509}" type="presOf" srcId="{0E697F6E-7697-4FCE-B92B-9301558EAE54}" destId="{8B51A082-4D66-45BB-B3F6-4C36D47C5817}" srcOrd="0" destOrd="0" presId="urn:microsoft.com/office/officeart/2005/8/layout/radial4"/>
    <dgm:cxn modelId="{81F8907A-A33B-4147-82FC-04366B4B2293}" type="presOf" srcId="{F9C6094E-6541-4E92-9274-80A6C7C496A4}" destId="{809B0D18-5E91-45E6-8C9B-A0BC00931683}" srcOrd="0" destOrd="0" presId="urn:microsoft.com/office/officeart/2005/8/layout/radial4"/>
    <dgm:cxn modelId="{402278D8-166F-420F-9DAC-C5333F7F2B7D}" type="presOf" srcId="{04739D75-C3CD-41AF-9CEA-E047E193D26C}" destId="{7CF35E6F-EEBD-4F39-BDBC-5A4C5D04D804}" srcOrd="0" destOrd="0" presId="urn:microsoft.com/office/officeart/2005/8/layout/radial4"/>
    <dgm:cxn modelId="{A10D31BA-A5D1-437A-A046-D5BF40CC27E5}" type="presOf" srcId="{3689C4D2-8417-4485-B915-7FCC9C369280}" destId="{1374564B-D2DE-4322-8051-170C99E50A45}" srcOrd="0" destOrd="0" presId="urn:microsoft.com/office/officeart/2005/8/layout/radial4"/>
    <dgm:cxn modelId="{0FAA7FB7-CBA8-49A4-A7D2-667C1B27200B}" type="presOf" srcId="{CD201B7F-DB0C-4F74-8F2D-E12D0A695527}" destId="{E23AC5A8-D7F2-4992-9A97-0293E9A13F88}" srcOrd="0" destOrd="0" presId="urn:microsoft.com/office/officeart/2005/8/layout/radial4"/>
    <dgm:cxn modelId="{934A9EF4-56F4-440C-A5D9-6BF0987E418B}" type="presOf" srcId="{4517C293-34A1-4821-A426-75A33B1F924C}" destId="{A073ADA0-106B-47C3-B884-6FAF7C162004}" srcOrd="0" destOrd="0" presId="urn:microsoft.com/office/officeart/2005/8/layout/radial4"/>
    <dgm:cxn modelId="{6F1E944C-8038-4203-B1D7-82789A925A60}" srcId="{3689C4D2-8417-4485-B915-7FCC9C369280}" destId="{6FA4711F-637E-4151-B716-4945BF3E94AE}" srcOrd="2" destOrd="0" parTransId="{CD201B7F-DB0C-4F74-8F2D-E12D0A695527}" sibTransId="{1E996C6A-E6BE-4532-B593-8001730FA992}"/>
    <dgm:cxn modelId="{F00A8F76-025C-465C-983F-08E5A6C2E974}" type="presOf" srcId="{7047D462-F16D-4013-A4B5-4AB42D2617E7}" destId="{966151CD-CB01-49F5-A137-786BE65D693F}" srcOrd="0" destOrd="0" presId="urn:microsoft.com/office/officeart/2005/8/layout/radial4"/>
    <dgm:cxn modelId="{D9628C6A-C596-4FDF-B946-75295EDE053F}" srcId="{3689C4D2-8417-4485-B915-7FCC9C369280}" destId="{37C290BD-0EDA-4B6A-A9F1-457E68411044}" srcOrd="1" destOrd="0" parTransId="{BFECA0B3-93A8-4ADD-8002-65D0EBF43CDB}" sibTransId="{C2277CB1-BF91-4D2F-9709-DFFA2F68F812}"/>
    <dgm:cxn modelId="{3702F167-EB87-476D-A239-CB384E83FD24}" type="presOf" srcId="{37C290BD-0EDA-4B6A-A9F1-457E68411044}" destId="{DBBF59CA-58BA-44DB-8A75-3A7DDA7088F6}" srcOrd="0" destOrd="0" presId="urn:microsoft.com/office/officeart/2005/8/layout/radial4"/>
    <dgm:cxn modelId="{4BD4BC2E-AB36-43A9-B115-8FBE7FB698B6}" srcId="{3689C4D2-8417-4485-B915-7FCC9C369280}" destId="{7047D462-F16D-4013-A4B5-4AB42D2617E7}" srcOrd="3" destOrd="0" parTransId="{F9C6094E-6541-4E92-9274-80A6C7C496A4}" sibTransId="{8A2A6693-C881-4DE4-8903-EBF44C1ABCAB}"/>
    <dgm:cxn modelId="{39CD78F3-9888-4478-9126-3693245385C8}" srcId="{0E697F6E-7697-4FCE-B92B-9301558EAE54}" destId="{3689C4D2-8417-4485-B915-7FCC9C369280}" srcOrd="0" destOrd="0" parTransId="{B6C4103A-688E-41DD-9437-E1F21AD436FB}" sibTransId="{BE906986-CEC0-498F-8C68-9ECEBAC6C51B}"/>
    <dgm:cxn modelId="{2AA949FE-E6E6-4C81-ABE7-484361AB7900}" type="presOf" srcId="{BFECA0B3-93A8-4ADD-8002-65D0EBF43CDB}" destId="{F33BB24C-C946-4852-A1EC-DECE781C5F09}" srcOrd="0" destOrd="0" presId="urn:microsoft.com/office/officeart/2005/8/layout/radial4"/>
    <dgm:cxn modelId="{A662E010-89FD-4A1E-AFB6-AE3A66A31389}" srcId="{3689C4D2-8417-4485-B915-7FCC9C369280}" destId="{4517C293-34A1-4821-A426-75A33B1F924C}" srcOrd="0" destOrd="0" parTransId="{04739D75-C3CD-41AF-9CEA-E047E193D26C}" sibTransId="{046A4229-DA24-4F2E-B74A-41429C632952}"/>
    <dgm:cxn modelId="{355B7D5F-D0F2-47A3-AC0F-4D1A73CC5E2E}" type="presParOf" srcId="{8B51A082-4D66-45BB-B3F6-4C36D47C5817}" destId="{1374564B-D2DE-4322-8051-170C99E50A45}" srcOrd="0" destOrd="0" presId="urn:microsoft.com/office/officeart/2005/8/layout/radial4"/>
    <dgm:cxn modelId="{7D287400-62E3-47D4-9330-379F39AB6944}" type="presParOf" srcId="{8B51A082-4D66-45BB-B3F6-4C36D47C5817}" destId="{7CF35E6F-EEBD-4F39-BDBC-5A4C5D04D804}" srcOrd="1" destOrd="0" presId="urn:microsoft.com/office/officeart/2005/8/layout/radial4"/>
    <dgm:cxn modelId="{C6703ABC-A74A-4DF4-8667-664286808A0D}" type="presParOf" srcId="{8B51A082-4D66-45BB-B3F6-4C36D47C5817}" destId="{A073ADA0-106B-47C3-B884-6FAF7C162004}" srcOrd="2" destOrd="0" presId="urn:microsoft.com/office/officeart/2005/8/layout/radial4"/>
    <dgm:cxn modelId="{D134D25E-6262-489E-8F9E-09306E9DFDFC}" type="presParOf" srcId="{8B51A082-4D66-45BB-B3F6-4C36D47C5817}" destId="{F33BB24C-C946-4852-A1EC-DECE781C5F09}" srcOrd="3" destOrd="0" presId="urn:microsoft.com/office/officeart/2005/8/layout/radial4"/>
    <dgm:cxn modelId="{B0E666B7-E231-482A-BC60-ADE5F57B03C4}" type="presParOf" srcId="{8B51A082-4D66-45BB-B3F6-4C36D47C5817}" destId="{DBBF59CA-58BA-44DB-8A75-3A7DDA7088F6}" srcOrd="4" destOrd="0" presId="urn:microsoft.com/office/officeart/2005/8/layout/radial4"/>
    <dgm:cxn modelId="{6C628C44-F776-491A-A690-63F239C6D291}" type="presParOf" srcId="{8B51A082-4D66-45BB-B3F6-4C36D47C5817}" destId="{E23AC5A8-D7F2-4992-9A97-0293E9A13F88}" srcOrd="5" destOrd="0" presId="urn:microsoft.com/office/officeart/2005/8/layout/radial4"/>
    <dgm:cxn modelId="{2C9C3DCF-DEA0-4BA8-AB86-76839A611546}" type="presParOf" srcId="{8B51A082-4D66-45BB-B3F6-4C36D47C5817}" destId="{82329F6B-CEA4-4E28-A916-38D2FCB5024C}" srcOrd="6" destOrd="0" presId="urn:microsoft.com/office/officeart/2005/8/layout/radial4"/>
    <dgm:cxn modelId="{D58D6CD9-242D-4227-8260-CA0EA0CC2D2B}" type="presParOf" srcId="{8B51A082-4D66-45BB-B3F6-4C36D47C5817}" destId="{809B0D18-5E91-45E6-8C9B-A0BC00931683}" srcOrd="7" destOrd="0" presId="urn:microsoft.com/office/officeart/2005/8/layout/radial4"/>
    <dgm:cxn modelId="{7D8412B9-F2CA-4217-A9EC-AD3DC372A252}" type="presParOf" srcId="{8B51A082-4D66-45BB-B3F6-4C36D47C5817}" destId="{966151CD-CB01-49F5-A137-786BE65D693F}"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0.30299</cdr:x>
      <cdr:y>0.92493</cdr:y>
    </cdr:from>
    <cdr:to>
      <cdr:x>0.74824</cdr:x>
      <cdr:y>1</cdr:y>
    </cdr:to>
    <cdr:sp macro="" textlink="">
      <cdr:nvSpPr>
        <cdr:cNvPr id="2" name="TextBox 1"/>
        <cdr:cNvSpPr txBox="1"/>
      </cdr:nvSpPr>
      <cdr:spPr>
        <a:xfrm xmlns:a="http://schemas.openxmlformats.org/drawingml/2006/main">
          <a:off x="2397234" y="4564789"/>
          <a:ext cx="3522736" cy="3704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800" b="1" i="0" u="none" strike="noStrike" kern="1200" baseline="0">
              <a:solidFill>
                <a:srgbClr val="000000"/>
              </a:solidFill>
              <a:latin typeface="+mn-lt"/>
              <a:ea typeface="+mn-ea"/>
              <a:cs typeface="+mn-cs"/>
            </a:defRPr>
          </a:pPr>
          <a:endParaRPr lang="en-US" sz="1400" b="1" kern="1200" dirty="0">
            <a:solidFill>
              <a:srgbClr val="000000"/>
            </a:solidFill>
          </a:endParaRPr>
        </a:p>
      </cdr:txBody>
    </cdr:sp>
  </cdr:relSizeAnchor>
  <cdr:relSizeAnchor xmlns:cdr="http://schemas.openxmlformats.org/drawingml/2006/chartDrawing">
    <cdr:from>
      <cdr:x>0.45287</cdr:x>
      <cdr:y>0.23544</cdr:y>
    </cdr:from>
    <cdr:to>
      <cdr:x>0.59459</cdr:x>
      <cdr:y>0.39151</cdr:y>
    </cdr:to>
    <cdr:sp macro="" textlink="">
      <cdr:nvSpPr>
        <cdr:cNvPr id="3" name="TextBox 2"/>
        <cdr:cNvSpPr txBox="1"/>
      </cdr:nvSpPr>
      <cdr:spPr>
        <a:xfrm xmlns:a="http://schemas.openxmlformats.org/drawingml/2006/main">
          <a:off x="4717123" y="1021317"/>
          <a:ext cx="1476243" cy="677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600" dirty="0"/>
            <a:t>$85.9 </a:t>
          </a:r>
        </a:p>
      </cdr:txBody>
    </cdr:sp>
  </cdr:relSizeAnchor>
  <cdr:relSizeAnchor xmlns:cdr="http://schemas.openxmlformats.org/drawingml/2006/chartDrawing">
    <cdr:from>
      <cdr:x>0.71895</cdr:x>
      <cdr:y>0.0809</cdr:y>
    </cdr:from>
    <cdr:to>
      <cdr:x>0.90791</cdr:x>
      <cdr:y>0.18898</cdr:y>
    </cdr:to>
    <cdr:sp macro="" textlink="">
      <cdr:nvSpPr>
        <cdr:cNvPr id="4" name="TextBox 1"/>
        <cdr:cNvSpPr txBox="1"/>
      </cdr:nvSpPr>
      <cdr:spPr>
        <a:xfrm xmlns:a="http://schemas.openxmlformats.org/drawingml/2006/main">
          <a:off x="7488664" y="350958"/>
          <a:ext cx="1968239" cy="4688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4000" b="1" dirty="0">
              <a:solidFill>
                <a:srgbClr val="00B0F0"/>
              </a:solidFill>
            </a:rPr>
            <a:t>$89.8 </a:t>
          </a:r>
        </a:p>
      </cdr:txBody>
    </cdr:sp>
  </cdr:relSizeAnchor>
  <cdr:relSizeAnchor xmlns:cdr="http://schemas.openxmlformats.org/drawingml/2006/chartDrawing">
    <cdr:from>
      <cdr:x>0.18352</cdr:x>
      <cdr:y>0.55167</cdr:y>
    </cdr:from>
    <cdr:to>
      <cdr:x>0.32613</cdr:x>
      <cdr:y>0.65975</cdr:y>
    </cdr:to>
    <cdr:sp macro="" textlink="">
      <cdr:nvSpPr>
        <cdr:cNvPr id="6" name="TextBox 1"/>
        <cdr:cNvSpPr txBox="1"/>
      </cdr:nvSpPr>
      <cdr:spPr>
        <a:xfrm xmlns:a="http://schemas.openxmlformats.org/drawingml/2006/main">
          <a:off x="1911579" y="2393096"/>
          <a:ext cx="1485423" cy="4688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dirty="0"/>
            <a:t>$78.0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FE2E458-98CE-CE4F-8E9E-C9BA9E08A545}" type="datetimeFigureOut">
              <a:rPr lang="en-US" smtClean="0"/>
              <a:t>10/16/2018</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5234009-2E79-DE4C-9A10-1CB5AA18F171}" type="slidenum">
              <a:rPr lang="en-US" smtClean="0"/>
              <a:t>‹#›</a:t>
            </a:fld>
            <a:endParaRPr lang="en-US"/>
          </a:p>
        </p:txBody>
      </p:sp>
    </p:spTree>
    <p:extLst>
      <p:ext uri="{BB962C8B-B14F-4D97-AF65-F5344CB8AC3E}">
        <p14:creationId xmlns:p14="http://schemas.microsoft.com/office/powerpoint/2010/main" val="19445666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52D2848-FD09-44EA-8B91-AF83AF36A693}" type="datetimeFigureOut">
              <a:rPr lang="en-US" smtClean="0"/>
              <a:t>10/16/2018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96EDAAA-06BE-4185-95DB-1A3E521B539A}" type="slidenum">
              <a:rPr lang="en-US" smtClean="0"/>
              <a:t>‹#›</a:t>
            </a:fld>
            <a:endParaRPr lang="en-US"/>
          </a:p>
        </p:txBody>
      </p:sp>
    </p:spTree>
    <p:extLst>
      <p:ext uri="{BB962C8B-B14F-4D97-AF65-F5344CB8AC3E}">
        <p14:creationId xmlns:p14="http://schemas.microsoft.com/office/powerpoint/2010/main" val="510816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89C116B5-0035-443C-9E1B-0BB7DAD47A42}" type="slidenum">
              <a:rPr lang="en-US" smtClean="0"/>
              <a:t>1</a:t>
            </a:fld>
            <a:endParaRPr lang="en-US"/>
          </a:p>
        </p:txBody>
      </p:sp>
    </p:spTree>
    <p:extLst>
      <p:ext uri="{BB962C8B-B14F-4D97-AF65-F5344CB8AC3E}">
        <p14:creationId xmlns:p14="http://schemas.microsoft.com/office/powerpoint/2010/main" val="216971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b="0" i="0" u="none" baseline="0" dirty="0">
                <a:solidFill>
                  <a:schemeClr val="tx1"/>
                </a:solidFill>
              </a:rPr>
              <a:t>Some of the ways TAM can help us address operations are:</a:t>
            </a:r>
          </a:p>
          <a:p>
            <a:pPr marL="178587" indent="-178587" defTabSz="952462">
              <a:buFont typeface="Arial" panose="020B0604020202020204" pitchFamily="34" charset="0"/>
              <a:buChar char="•"/>
              <a:defRPr/>
            </a:pPr>
            <a:r>
              <a:rPr lang="en-US" b="0" i="0" u="none" baseline="0" dirty="0">
                <a:solidFill>
                  <a:schemeClr val="tx1"/>
                </a:solidFill>
              </a:rPr>
              <a:t>Decreasing risk through proactive rather than reactive </a:t>
            </a:r>
            <a:r>
              <a:rPr lang="en-US" b="0" i="0" u="none" baseline="0" dirty="0" smtClean="0">
                <a:solidFill>
                  <a:schemeClr val="tx1"/>
                </a:solidFill>
              </a:rPr>
              <a:t>spending</a:t>
            </a:r>
          </a:p>
          <a:p>
            <a:pPr marL="178587" indent="-178587" defTabSz="952462">
              <a:buFont typeface="Arial" panose="020B0604020202020204" pitchFamily="34" charset="0"/>
              <a:buChar char="•"/>
              <a:defRPr/>
            </a:pPr>
            <a:r>
              <a:rPr lang="en-US" b="0" i="0" u="none" baseline="0" dirty="0" smtClean="0">
                <a:solidFill>
                  <a:schemeClr val="tx1"/>
                </a:solidFill>
              </a:rPr>
              <a:t>Prioritizing activities to realize more value from physical assets</a:t>
            </a:r>
            <a:endParaRPr lang="en-US" b="0" i="0" u="none" baseline="0" dirty="0">
              <a:solidFill>
                <a:schemeClr val="tx1"/>
              </a:solidFill>
            </a:endParaRPr>
          </a:p>
          <a:p>
            <a:pPr marL="178587" indent="-178587" defTabSz="952462">
              <a:buFont typeface="Arial" panose="020B0604020202020204" pitchFamily="34" charset="0"/>
              <a:buChar char="•"/>
              <a:defRPr/>
            </a:pPr>
            <a:r>
              <a:rPr lang="en-US" b="0" i="0" u="none" baseline="0" dirty="0">
                <a:solidFill>
                  <a:schemeClr val="tx1"/>
                </a:solidFill>
              </a:rPr>
              <a:t>Optimizing maintenance </a:t>
            </a:r>
            <a:r>
              <a:rPr lang="en-US" b="0" i="0" u="none" baseline="0" dirty="0" smtClean="0">
                <a:solidFill>
                  <a:schemeClr val="tx1"/>
                </a:solidFill>
              </a:rPr>
              <a:t>planning and preventing backlogs</a:t>
            </a:r>
          </a:p>
          <a:p>
            <a:pPr marL="178587" indent="-178587" defTabSz="952462">
              <a:buFont typeface="Arial" panose="020B0604020202020204" pitchFamily="34" charset="0"/>
              <a:buChar char="•"/>
              <a:defRPr/>
            </a:pPr>
            <a:r>
              <a:rPr lang="en-US" b="0" i="0" u="none" baseline="0" dirty="0" smtClean="0">
                <a:solidFill>
                  <a:schemeClr val="tx1"/>
                </a:solidFill>
              </a:rPr>
              <a:t>Leveraging existing knowledge and expertise</a:t>
            </a:r>
            <a:endParaRPr lang="en-US" b="0" i="0" u="none" baseline="0" dirty="0">
              <a:solidFill>
                <a:schemeClr val="tx1"/>
              </a:solidFill>
            </a:endParaRPr>
          </a:p>
          <a:p>
            <a:pPr marL="178587" indent="-178587" defTabSz="952462">
              <a:buFont typeface="Arial" panose="020B0604020202020204" pitchFamily="34" charset="0"/>
              <a:buChar char="•"/>
              <a:defRPr/>
            </a:pPr>
            <a:r>
              <a:rPr lang="en-US" b="0" i="0" u="none" baseline="0" dirty="0">
                <a:solidFill>
                  <a:schemeClr val="tx1"/>
                </a:solidFill>
              </a:rPr>
              <a:t>Reducing risk of breakdowns “behind the scenes” (e.g. maintenance facilities or computer systems) </a:t>
            </a:r>
            <a:r>
              <a:rPr lang="en-US" b="0" i="0" u="none" baseline="0" dirty="0" smtClean="0">
                <a:solidFill>
                  <a:schemeClr val="tx1"/>
                </a:solidFill>
              </a:rPr>
              <a:t>that can impact operations</a:t>
            </a:r>
            <a:endParaRPr lang="en-US" b="0" i="0" u="none" baseline="0" dirty="0">
              <a:solidFill>
                <a:schemeClr val="tx1"/>
              </a:solidFill>
            </a:endParaRPr>
          </a:p>
          <a:p>
            <a:pPr marL="654817" lvl="1" indent="-178587" defTabSz="952462">
              <a:buFont typeface="Arial" panose="020B0604020202020204" pitchFamily="34" charset="0"/>
              <a:buChar char="•"/>
              <a:defRPr/>
            </a:pPr>
            <a:r>
              <a:rPr lang="en-US" b="0" i="0" u="none" baseline="0" dirty="0">
                <a:solidFill>
                  <a:schemeClr val="tx1"/>
                </a:solidFill>
              </a:rPr>
              <a:t>Not all needed investments will be “flashy</a:t>
            </a:r>
            <a:r>
              <a:rPr lang="en-US" b="0" i="0" u="none" baseline="0" dirty="0" smtClean="0">
                <a:solidFill>
                  <a:schemeClr val="tx1"/>
                </a:solidFill>
              </a:rPr>
              <a:t>”</a:t>
            </a:r>
          </a:p>
        </p:txBody>
      </p:sp>
      <p:sp>
        <p:nvSpPr>
          <p:cNvPr id="4" name="Slide Number Placeholder 3"/>
          <p:cNvSpPr>
            <a:spLocks noGrp="1"/>
          </p:cNvSpPr>
          <p:nvPr>
            <p:ph type="sldNum" sz="quarter" idx="10"/>
          </p:nvPr>
        </p:nvSpPr>
        <p:spPr/>
        <p:txBody>
          <a:bodyPr/>
          <a:lstStyle/>
          <a:p>
            <a:fld id="{496EDAAA-06BE-4185-95DB-1A3E521B539A}" type="slidenum">
              <a:rPr lang="en-US" smtClean="0"/>
              <a:t>10</a:t>
            </a:fld>
            <a:endParaRPr lang="en-US"/>
          </a:p>
        </p:txBody>
      </p:sp>
    </p:spTree>
    <p:extLst>
      <p:ext uri="{BB962C8B-B14F-4D97-AF65-F5344CB8AC3E}">
        <p14:creationId xmlns:p14="http://schemas.microsoft.com/office/powerpoint/2010/main" val="208684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5315">
              <a:defRPr/>
            </a:pPr>
            <a:r>
              <a:rPr lang="en-US" b="0" i="0" baseline="0" dirty="0">
                <a:solidFill>
                  <a:schemeClr val="tx1"/>
                </a:solidFill>
              </a:rPr>
              <a:t>Some of the ways TAM can help us address </a:t>
            </a:r>
            <a:r>
              <a:rPr lang="en-US" b="0" i="0" u="sng" baseline="0" dirty="0">
                <a:solidFill>
                  <a:schemeClr val="tx1"/>
                </a:solidFill>
              </a:rPr>
              <a:t>customer service/reliability </a:t>
            </a:r>
            <a:r>
              <a:rPr lang="en-US" b="0" i="0" baseline="0" dirty="0">
                <a:solidFill>
                  <a:schemeClr val="tx1"/>
                </a:solidFill>
              </a:rPr>
              <a:t>are:</a:t>
            </a:r>
          </a:p>
          <a:p>
            <a:pPr marL="178587" indent="-178587">
              <a:buFont typeface="Arial" panose="020B0604020202020204" pitchFamily="34" charset="0"/>
              <a:buChar char="•"/>
            </a:pPr>
            <a:r>
              <a:rPr lang="en-US" b="0" i="0" baseline="0" dirty="0">
                <a:solidFill>
                  <a:schemeClr val="tx1"/>
                </a:solidFill>
              </a:rPr>
              <a:t>Reducing unexpected delays in service, lost trips by identifying systemic failures </a:t>
            </a:r>
          </a:p>
          <a:p>
            <a:pPr marL="178587" indent="-178587">
              <a:buFont typeface="Arial" panose="020B0604020202020204" pitchFamily="34" charset="0"/>
              <a:buChar char="•"/>
            </a:pPr>
            <a:r>
              <a:rPr lang="en-US" b="0" i="0" baseline="0" dirty="0">
                <a:solidFill>
                  <a:schemeClr val="tx1"/>
                </a:solidFill>
              </a:rPr>
              <a:t>Improving condition of stations and vehicles for cleanliness, customer </a:t>
            </a:r>
            <a:r>
              <a:rPr lang="en-US" b="0" i="0" baseline="0" dirty="0" smtClean="0">
                <a:solidFill>
                  <a:schemeClr val="tx1"/>
                </a:solidFill>
              </a:rPr>
              <a:t>experience</a:t>
            </a:r>
          </a:p>
          <a:p>
            <a:pPr marL="178587" marR="0" lvl="0" indent="-17858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smtClean="0">
                <a:solidFill>
                  <a:schemeClr val="tx1"/>
                </a:solidFill>
              </a:rPr>
              <a:t>Enhancing relationship and reputation with customer,</a:t>
            </a:r>
            <a:r>
              <a:rPr lang="en-US" u="none" baseline="0" dirty="0" smtClean="0">
                <a:solidFill>
                  <a:schemeClr val="tx1"/>
                </a:solidFill>
              </a:rPr>
              <a:t> stakeholders, and the media</a:t>
            </a:r>
            <a:endParaRPr lang="en-US" u="none" dirty="0" smtClean="0">
              <a:solidFill>
                <a:schemeClr val="tx1"/>
              </a:solidFill>
            </a:endParaRPr>
          </a:p>
        </p:txBody>
      </p:sp>
      <p:sp>
        <p:nvSpPr>
          <p:cNvPr id="4" name="Slide Number Placeholder 3"/>
          <p:cNvSpPr>
            <a:spLocks noGrp="1"/>
          </p:cNvSpPr>
          <p:nvPr>
            <p:ph type="sldNum" sz="quarter" idx="10"/>
          </p:nvPr>
        </p:nvSpPr>
        <p:spPr/>
        <p:txBody>
          <a:bodyPr/>
          <a:lstStyle/>
          <a:p>
            <a:fld id="{89C116B5-0035-443C-9E1B-0BB7DAD47A42}" type="slidenum">
              <a:rPr lang="en-US" smtClean="0"/>
              <a:t>11</a:t>
            </a:fld>
            <a:endParaRPr lang="en-US"/>
          </a:p>
        </p:txBody>
      </p:sp>
    </p:spTree>
    <p:extLst>
      <p:ext uri="{BB962C8B-B14F-4D97-AF65-F5344CB8AC3E}">
        <p14:creationId xmlns:p14="http://schemas.microsoft.com/office/powerpoint/2010/main" val="1499417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a:solidFill>
                  <a:schemeClr val="tx1"/>
                </a:solidFill>
              </a:rPr>
              <a:t>Our agency already has existing decision-making processes in place for planning spending and projects </a:t>
            </a:r>
            <a:r>
              <a:rPr lang="en-US" b="1" i="1" baseline="0" dirty="0">
                <a:solidFill>
                  <a:schemeClr val="tx1"/>
                </a:solidFill>
              </a:rPr>
              <a:t>[note agency </a:t>
            </a:r>
            <a:r>
              <a:rPr lang="en-US" b="1" i="1" baseline="0" dirty="0" smtClean="0">
                <a:solidFill>
                  <a:schemeClr val="tx1"/>
                </a:solidFill>
              </a:rPr>
              <a:t>specifics, referencing agency strategic plan and goals if applicable]. </a:t>
            </a:r>
            <a:endParaRPr lang="en-US" b="1" i="1" baseline="0" dirty="0">
              <a:solidFill>
                <a:schemeClr val="tx1"/>
              </a:solidFill>
            </a:endParaRPr>
          </a:p>
          <a:p>
            <a:pPr defTabSz="933237">
              <a:defRPr/>
            </a:pPr>
            <a:r>
              <a:rPr lang="en-US" b="0" i="0" baseline="0" dirty="0">
                <a:solidFill>
                  <a:schemeClr val="tx1"/>
                </a:solidFill>
              </a:rPr>
              <a:t>Some of the ways TAM can help us save </a:t>
            </a:r>
            <a:r>
              <a:rPr lang="en-US" b="0" i="0" u="sng" baseline="0" dirty="0">
                <a:solidFill>
                  <a:schemeClr val="tx1"/>
                </a:solidFill>
              </a:rPr>
              <a:t>time, money, and resources </a:t>
            </a:r>
            <a:r>
              <a:rPr lang="en-US" b="0" i="0" baseline="0" dirty="0">
                <a:solidFill>
                  <a:schemeClr val="tx1"/>
                </a:solidFill>
              </a:rPr>
              <a:t>are</a:t>
            </a:r>
            <a:r>
              <a:rPr lang="en-US" b="0" i="0" baseline="0" dirty="0" smtClean="0">
                <a:solidFill>
                  <a:schemeClr val="tx1"/>
                </a:solidFill>
              </a:rPr>
              <a:t>:</a:t>
            </a:r>
          </a:p>
          <a:p>
            <a:pPr marL="171450" indent="-171450" defTabSz="933237">
              <a:buFont typeface="Arial" panose="020B0604020202020204" pitchFamily="34" charset="0"/>
              <a:buChar char="•"/>
              <a:defRPr/>
            </a:pPr>
            <a:r>
              <a:rPr lang="en-US" b="0" i="0" baseline="0" dirty="0" smtClean="0">
                <a:solidFill>
                  <a:schemeClr val="tx1"/>
                </a:solidFill>
              </a:rPr>
              <a:t>Optimizing return on investment</a:t>
            </a:r>
          </a:p>
          <a:p>
            <a:pPr marL="628650" lvl="1" indent="-171450" defTabSz="933237">
              <a:buFont typeface="Arial" panose="020B0604020202020204" pitchFamily="34" charset="0"/>
              <a:buChar char="•"/>
              <a:defRPr/>
            </a:pPr>
            <a:r>
              <a:rPr lang="en-US" b="0" i="0" baseline="0" dirty="0" smtClean="0">
                <a:solidFill>
                  <a:schemeClr val="tx1"/>
                </a:solidFill>
              </a:rPr>
              <a:t>Understanding and managing our asset portfolio effectively</a:t>
            </a:r>
          </a:p>
          <a:p>
            <a:pPr marL="628650" lvl="1" indent="-171450" defTabSz="933237">
              <a:buFont typeface="Arial" panose="020B0604020202020204" pitchFamily="34" charset="0"/>
              <a:buChar char="•"/>
              <a:defRPr/>
            </a:pPr>
            <a:r>
              <a:rPr lang="en-US" b="0" i="0" baseline="0" dirty="0" smtClean="0">
                <a:solidFill>
                  <a:schemeClr val="tx1"/>
                </a:solidFill>
              </a:rPr>
              <a:t>Meeting pressure to deliver at lower costs</a:t>
            </a:r>
          </a:p>
          <a:p>
            <a:pPr marL="171450" lvl="0" indent="-171450" defTabSz="933237">
              <a:buFont typeface="Arial" panose="020B0604020202020204" pitchFamily="34" charset="0"/>
              <a:buChar char="•"/>
              <a:defRPr/>
            </a:pPr>
            <a:r>
              <a:rPr lang="en-US" b="0" i="0" baseline="0" dirty="0" smtClean="0">
                <a:solidFill>
                  <a:schemeClr val="tx1"/>
                </a:solidFill>
              </a:rPr>
              <a:t>Matching agency goals, priorities, and needs with actual spending/funding requests and project planning</a:t>
            </a:r>
          </a:p>
          <a:p>
            <a:pPr marL="628650" marR="0" lvl="1" indent="-171450" algn="l" defTabSz="9332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solidFill>
                  <a:schemeClr val="tx1"/>
                </a:solidFill>
              </a:rPr>
              <a:t>Investing in additional staff and time is a small expenditure to better allocate the entire budget, as it leads to overall life-cycle savings and ability to further invest back into the assets</a:t>
            </a:r>
          </a:p>
          <a:p>
            <a:pPr marL="171450" marR="0" lvl="0" indent="-171450" algn="l" defTabSz="9332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smtClean="0">
                <a:solidFill>
                  <a:schemeClr val="tx1"/>
                </a:solidFill>
              </a:rPr>
              <a:t>Reducing costs of managing assets over the course of their lives </a:t>
            </a:r>
          </a:p>
          <a:p>
            <a:pPr marL="628650" marR="0" lvl="1" indent="-171450" algn="l" defTabSz="9332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baseline="0" dirty="0" smtClean="0">
                <a:solidFill>
                  <a:schemeClr val="tx1"/>
                </a:solidFill>
              </a:rPr>
              <a:t>Preserving asset value—thinking about assets as money, and handling with responsibility</a:t>
            </a:r>
          </a:p>
          <a:p>
            <a:pPr marL="188199" indent="-178587" defTabSz="952462">
              <a:buFont typeface="Arial" panose="020B0604020202020204" pitchFamily="34" charset="0"/>
              <a:buChar char="•"/>
              <a:defRPr/>
            </a:pPr>
            <a:r>
              <a:rPr lang="en-US" b="0" i="0" baseline="0" dirty="0" smtClean="0">
                <a:solidFill>
                  <a:schemeClr val="tx1"/>
                </a:solidFill>
              </a:rPr>
              <a:t>Identifying projects that </a:t>
            </a:r>
            <a:r>
              <a:rPr lang="en-US" b="0" i="0" baseline="0" dirty="0">
                <a:solidFill>
                  <a:schemeClr val="tx1"/>
                </a:solidFill>
              </a:rPr>
              <a:t>can be cancelled or postponed</a:t>
            </a:r>
          </a:p>
          <a:p>
            <a:pPr marL="188199" indent="-178587" defTabSz="952462">
              <a:buFont typeface="Arial" panose="020B0604020202020204" pitchFamily="34" charset="0"/>
              <a:buChar char="•"/>
              <a:defRPr/>
            </a:pPr>
            <a:r>
              <a:rPr lang="en-US" b="0" i="0" baseline="0" dirty="0" smtClean="0">
                <a:solidFill>
                  <a:schemeClr val="tx1"/>
                </a:solidFill>
              </a:rPr>
              <a:t>Bringing </a:t>
            </a:r>
            <a:r>
              <a:rPr lang="en-US" b="0" i="0" baseline="0" dirty="0">
                <a:solidFill>
                  <a:schemeClr val="tx1"/>
                </a:solidFill>
              </a:rPr>
              <a:t>together these efforts in a more strategic, intentional way with data and evidence-based </a:t>
            </a:r>
            <a:r>
              <a:rPr lang="en-US" b="0" i="0" baseline="0" dirty="0" smtClean="0">
                <a:solidFill>
                  <a:schemeClr val="tx1"/>
                </a:solidFill>
              </a:rPr>
              <a:t>decision-making</a:t>
            </a:r>
            <a:endParaRPr lang="en-US" b="0" i="0" baseline="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496EDAAA-06BE-4185-95DB-1A3E521B539A}" type="slidenum">
              <a:rPr lang="en-US" smtClean="0"/>
              <a:t>12</a:t>
            </a:fld>
            <a:endParaRPr lang="en-US"/>
          </a:p>
        </p:txBody>
      </p:sp>
    </p:spTree>
    <p:extLst>
      <p:ext uri="{BB962C8B-B14F-4D97-AF65-F5344CB8AC3E}">
        <p14:creationId xmlns:p14="http://schemas.microsoft.com/office/powerpoint/2010/main" val="4284124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FTA released a video in September 2018 that provides an overview of how TAM can support achieving agency goals. The video uses examples from San Joaquin Regional Transit District and the Southeast Pennsylvania Transit Authority (SEPTA) to show how agencies can use TAM to help balance and prioritize improvements.</a:t>
            </a:r>
            <a:endParaRPr lang="en-US" dirty="0"/>
          </a:p>
        </p:txBody>
      </p:sp>
      <p:sp>
        <p:nvSpPr>
          <p:cNvPr id="4" name="Slide Number Placeholder 3"/>
          <p:cNvSpPr>
            <a:spLocks noGrp="1"/>
          </p:cNvSpPr>
          <p:nvPr>
            <p:ph type="sldNum" sz="quarter" idx="10"/>
          </p:nvPr>
        </p:nvSpPr>
        <p:spPr/>
        <p:txBody>
          <a:bodyPr/>
          <a:lstStyle/>
          <a:p>
            <a:fld id="{496EDAAA-06BE-4185-95DB-1A3E521B539A}" type="slidenum">
              <a:rPr lang="en-US" smtClean="0"/>
              <a:t>13</a:t>
            </a:fld>
            <a:endParaRPr lang="en-US"/>
          </a:p>
        </p:txBody>
      </p:sp>
    </p:spTree>
    <p:extLst>
      <p:ext uri="{BB962C8B-B14F-4D97-AF65-F5344CB8AC3E}">
        <p14:creationId xmlns:p14="http://schemas.microsoft.com/office/powerpoint/2010/main" val="449249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b="1" i="1" dirty="0" smtClean="0"/>
              <a:t>[Our </a:t>
            </a:r>
            <a:r>
              <a:rPr lang="en-US" b="1" i="1" dirty="0"/>
              <a:t>agency is already doing a lot of the pieces of TAM, and we have experience and knowledge across the agency</a:t>
            </a:r>
            <a:r>
              <a:rPr lang="en-US" b="1" i="1" dirty="0" smtClean="0"/>
              <a:t>.] </a:t>
            </a:r>
            <a:r>
              <a:rPr lang="en-US" dirty="0"/>
              <a:t>TAM is a tool for us to better organize what we are already doing, </a:t>
            </a:r>
            <a:r>
              <a:rPr lang="en-US" dirty="0" smtClean="0"/>
              <a:t>or align our organizational objectives, but </a:t>
            </a:r>
            <a:r>
              <a:rPr lang="en-US" dirty="0"/>
              <a:t>it will take additional effort upfront to channel it strategically. </a:t>
            </a:r>
            <a:r>
              <a:rPr lang="en-US" b="1" i="1" dirty="0"/>
              <a:t>[Our accountable executives have already agreed to a policy that includes…] </a:t>
            </a:r>
            <a:r>
              <a:rPr lang="en-US" dirty="0"/>
              <a:t>These are a few common examples of a vision for a mature TAM program </a:t>
            </a:r>
            <a:r>
              <a:rPr lang="en-US" b="1" i="1" dirty="0"/>
              <a:t>[beyond our current policy]  </a:t>
            </a:r>
            <a:r>
              <a:rPr lang="en-US" dirty="0"/>
              <a:t>that I’d like to share with you. However, </a:t>
            </a:r>
            <a:r>
              <a:rPr lang="en-US" dirty="0" smtClean="0"/>
              <a:t>you have the opportunity </a:t>
            </a:r>
            <a:r>
              <a:rPr lang="en-US" dirty="0"/>
              <a:t>to set this vision and </a:t>
            </a:r>
            <a:r>
              <a:rPr lang="en-US" dirty="0" smtClean="0"/>
              <a:t>communicate </a:t>
            </a:r>
            <a:r>
              <a:rPr lang="en-US" dirty="0"/>
              <a:t>to the rest of the </a:t>
            </a:r>
            <a:r>
              <a:rPr lang="en-US" dirty="0" smtClean="0"/>
              <a:t>agency the</a:t>
            </a:r>
            <a:r>
              <a:rPr lang="en-US" baseline="0" dirty="0" smtClean="0"/>
              <a:t> importance of their roles and how they will impact the agency’s TAM goals </a:t>
            </a:r>
            <a:r>
              <a:rPr lang="en-US" b="1" i="1" baseline="0" dirty="0" smtClean="0"/>
              <a:t>[reference agency strategic goals/plan if applicable]</a:t>
            </a:r>
            <a:r>
              <a:rPr lang="en-US" dirty="0" smtClean="0"/>
              <a:t>. </a:t>
            </a:r>
            <a:r>
              <a:rPr lang="en-US" dirty="0"/>
              <a:t>We will talk more about this vision and what it will take to get there. </a:t>
            </a:r>
          </a:p>
          <a:p>
            <a:pPr defTabSz="952462">
              <a:defRPr/>
            </a:pPr>
            <a:endParaRPr lang="en-US" dirty="0"/>
          </a:p>
          <a:p>
            <a:pPr defTabSz="952462">
              <a:defRPr/>
            </a:pPr>
            <a:r>
              <a:rPr lang="en-US" dirty="0" smtClean="0"/>
              <a:t>With</a:t>
            </a:r>
            <a:r>
              <a:rPr lang="en-US" baseline="0" dirty="0" smtClean="0"/>
              <a:t> a mature TAM program, w</a:t>
            </a:r>
            <a:r>
              <a:rPr lang="en-US" dirty="0" smtClean="0"/>
              <a:t>e </a:t>
            </a:r>
            <a:r>
              <a:rPr lang="en-US" dirty="0"/>
              <a:t>make funding decisions that </a:t>
            </a:r>
            <a:r>
              <a:rPr lang="en-US" b="1" dirty="0"/>
              <a:t>balance agency needs</a:t>
            </a:r>
            <a:r>
              <a:rPr lang="en-US" dirty="0"/>
              <a:t>, including capital, preservation, maintenance, safety, operations, and workforce, in order to deliver reliable, high quality, service to our customers at a price </a:t>
            </a:r>
            <a:r>
              <a:rPr lang="en-US" dirty="0" smtClean="0"/>
              <a:t>they are willing to pay.</a:t>
            </a:r>
            <a:endParaRPr lang="en-US" dirty="0"/>
          </a:p>
          <a:p>
            <a:pPr marL="178587" indent="-178587" defTabSz="952462">
              <a:buFont typeface="Arial" panose="020B0604020202020204" pitchFamily="34" charset="0"/>
              <a:buChar char="•"/>
              <a:defRPr/>
            </a:pPr>
            <a:r>
              <a:rPr lang="en-US" dirty="0"/>
              <a:t>We make investments based on our priorities</a:t>
            </a:r>
          </a:p>
          <a:p>
            <a:pPr marL="645205" lvl="1" indent="-178587" defTabSz="952462">
              <a:buFont typeface="Arial" panose="020B0604020202020204" pitchFamily="34" charset="0"/>
              <a:buChar char="•"/>
              <a:defRPr/>
            </a:pPr>
            <a:r>
              <a:rPr lang="en-US" dirty="0"/>
              <a:t>We can know that if we spend </a:t>
            </a:r>
            <a:r>
              <a:rPr lang="en-US" b="1" i="1" dirty="0"/>
              <a:t>[x dollars]</a:t>
            </a:r>
            <a:r>
              <a:rPr lang="en-US" dirty="0"/>
              <a:t>, we can achieve </a:t>
            </a:r>
            <a:r>
              <a:rPr lang="en-US" b="1" i="1" dirty="0" smtClean="0"/>
              <a:t>[y results]</a:t>
            </a:r>
            <a:endParaRPr lang="en-US" dirty="0"/>
          </a:p>
          <a:p>
            <a:pPr marL="178587" indent="-178587" defTabSz="952462">
              <a:buFont typeface="Arial" panose="020B0604020202020204" pitchFamily="34" charset="0"/>
              <a:buChar char="•"/>
              <a:defRPr/>
            </a:pPr>
            <a:r>
              <a:rPr lang="en-US" dirty="0" smtClean="0"/>
              <a:t>We incorporate</a:t>
            </a:r>
            <a:r>
              <a:rPr lang="en-US" baseline="0" dirty="0" smtClean="0"/>
              <a:t> </a:t>
            </a:r>
            <a:r>
              <a:rPr lang="en-US" dirty="0" smtClean="0"/>
              <a:t>TAM into </a:t>
            </a:r>
            <a:r>
              <a:rPr lang="en-US" i="1" dirty="0"/>
              <a:t>every </a:t>
            </a:r>
            <a:r>
              <a:rPr lang="en-US" dirty="0"/>
              <a:t>discussion—budgets, contracts, project scoping, hiring, etc. </a:t>
            </a:r>
          </a:p>
          <a:p>
            <a:pPr marL="178587" indent="-178587" defTabSz="952462">
              <a:buFont typeface="Arial" panose="020B0604020202020204" pitchFamily="34" charset="0"/>
              <a:buChar char="•"/>
              <a:defRPr/>
            </a:pPr>
            <a:r>
              <a:rPr lang="en-US" dirty="0"/>
              <a:t>We also evaluate, refine, and embed the program in the organization over time</a:t>
            </a:r>
          </a:p>
          <a:p>
            <a:pPr marL="641600" lvl="1" indent="-174982">
              <a:buFont typeface="Arial" panose="020B0604020202020204" pitchFamily="34" charset="0"/>
              <a:buChar char="•"/>
            </a:pPr>
            <a:r>
              <a:rPr lang="en-US" dirty="0" smtClean="0"/>
              <a:t>We review </a:t>
            </a:r>
            <a:r>
              <a:rPr lang="en-US" dirty="0"/>
              <a:t>and analyze performance trends</a:t>
            </a:r>
          </a:p>
        </p:txBody>
      </p:sp>
      <p:sp>
        <p:nvSpPr>
          <p:cNvPr id="4" name="Slide Number Placeholder 3"/>
          <p:cNvSpPr>
            <a:spLocks noGrp="1"/>
          </p:cNvSpPr>
          <p:nvPr>
            <p:ph type="sldNum" sz="quarter" idx="10"/>
          </p:nvPr>
        </p:nvSpPr>
        <p:spPr/>
        <p:txBody>
          <a:bodyPr/>
          <a:lstStyle/>
          <a:p>
            <a:fld id="{89C116B5-0035-443C-9E1B-0BB7DAD47A42}" type="slidenum">
              <a:rPr lang="en-US" smtClean="0"/>
              <a:t>14</a:t>
            </a:fld>
            <a:endParaRPr lang="en-US"/>
          </a:p>
        </p:txBody>
      </p:sp>
    </p:spTree>
    <p:extLst>
      <p:ext uri="{BB962C8B-B14F-4D97-AF65-F5344CB8AC3E}">
        <p14:creationId xmlns:p14="http://schemas.microsoft.com/office/powerpoint/2010/main" val="2116669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dirty="0"/>
              <a:t>We </a:t>
            </a:r>
            <a:r>
              <a:rPr lang="en-US" b="1" dirty="0"/>
              <a:t>evaluate and manage potential risks</a:t>
            </a:r>
            <a:r>
              <a:rPr lang="en-US" dirty="0"/>
              <a:t> using high quality information on the state of our assets. </a:t>
            </a:r>
          </a:p>
          <a:p>
            <a:pPr defTabSz="952462">
              <a:defRPr/>
            </a:pPr>
            <a:r>
              <a:rPr lang="en-US" dirty="0"/>
              <a:t>There are two pieces here – risk evaluation and management, and having and using high quality information. We may need to invest in upgrading or aligning our data systems to better integrate existing information and be able to perform necessary analyses. However, let’s be clear that buying a fancy data management system may not actually be necessary, and it is a means to an end, rather than the end itself. We need to be sure to use the information effectively to understand our conditions and risks and act accordingly.</a:t>
            </a:r>
          </a:p>
        </p:txBody>
      </p:sp>
      <p:sp>
        <p:nvSpPr>
          <p:cNvPr id="4" name="Slide Number Placeholder 3"/>
          <p:cNvSpPr>
            <a:spLocks noGrp="1"/>
          </p:cNvSpPr>
          <p:nvPr>
            <p:ph type="sldNum" sz="quarter" idx="10"/>
          </p:nvPr>
        </p:nvSpPr>
        <p:spPr/>
        <p:txBody>
          <a:bodyPr/>
          <a:lstStyle/>
          <a:p>
            <a:fld id="{89C116B5-0035-443C-9E1B-0BB7DAD47A42}" type="slidenum">
              <a:rPr lang="en-US" smtClean="0"/>
              <a:t>15</a:t>
            </a:fld>
            <a:endParaRPr lang="en-US"/>
          </a:p>
        </p:txBody>
      </p:sp>
    </p:spTree>
    <p:extLst>
      <p:ext uri="{BB962C8B-B14F-4D97-AF65-F5344CB8AC3E}">
        <p14:creationId xmlns:p14="http://schemas.microsoft.com/office/powerpoint/2010/main" val="678842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5315">
              <a:defRPr/>
            </a:pPr>
            <a:r>
              <a:rPr lang="en-US" b="1" dirty="0"/>
              <a:t>Everyone in the organization </a:t>
            </a:r>
            <a:r>
              <a:rPr lang="en-US" dirty="0"/>
              <a:t>aligns their job functions to support TAM and understands how it supports the agency mission.</a:t>
            </a:r>
          </a:p>
          <a:p>
            <a:pPr defTabSz="995315">
              <a:defRPr/>
            </a:pPr>
            <a:r>
              <a:rPr lang="en-US" dirty="0"/>
              <a:t>TAM is not </a:t>
            </a:r>
            <a:r>
              <a:rPr lang="en-US" dirty="0" smtClean="0"/>
              <a:t>a </a:t>
            </a:r>
            <a:r>
              <a:rPr lang="en-US" dirty="0"/>
              <a:t>“side effort,” and there </a:t>
            </a:r>
            <a:r>
              <a:rPr lang="en-US" dirty="0" smtClean="0"/>
              <a:t>are ways to make others </a:t>
            </a:r>
            <a:r>
              <a:rPr lang="en-US" dirty="0"/>
              <a:t>accountable to follow through. Everyone needs to understand how their role or job supports the agency mission in general, as well as the relationship with TAM. This may or may not </a:t>
            </a:r>
            <a:r>
              <a:rPr lang="en-US" dirty="0" smtClean="0"/>
              <a:t>lead to significant </a:t>
            </a:r>
            <a:r>
              <a:rPr lang="en-US" dirty="0"/>
              <a:t>changes to how people perform their jobs. It could </a:t>
            </a:r>
            <a:r>
              <a:rPr lang="en-US" dirty="0" smtClean="0"/>
              <a:t>lead to new </a:t>
            </a:r>
            <a:r>
              <a:rPr lang="en-US" dirty="0"/>
              <a:t>or different processes, or staff could proceed in largely the same way but with a slightly different perspective. The key point is that we are all part of the same machine, moving forward together toward a common purpose. Some things that can help us with internal coordination include:</a:t>
            </a:r>
          </a:p>
          <a:p>
            <a:pPr marL="178587" indent="-178587" defTabSz="933237">
              <a:buFont typeface="Arial" panose="020B0604020202020204" pitchFamily="34" charset="0"/>
              <a:buChar char="•"/>
              <a:defRPr/>
            </a:pPr>
            <a:r>
              <a:rPr lang="en-US" dirty="0"/>
              <a:t>Using a common language to discuss agency goals and relationship to TAM and SGR</a:t>
            </a:r>
          </a:p>
          <a:p>
            <a:pPr marL="178587" indent="-178587">
              <a:buFont typeface="Arial" panose="020B0604020202020204" pitchFamily="34" charset="0"/>
              <a:buChar char="•"/>
            </a:pPr>
            <a:r>
              <a:rPr lang="en-US" dirty="0"/>
              <a:t>Establishing a cross-departmental TAM working group</a:t>
            </a:r>
          </a:p>
          <a:p>
            <a:pPr marL="178587" indent="-178587">
              <a:buFont typeface="Arial" panose="020B0604020202020204" pitchFamily="34" charset="0"/>
              <a:buChar char="•"/>
            </a:pPr>
            <a:r>
              <a:rPr lang="en-US" dirty="0"/>
              <a:t>Identifying TAM staff members to act as “cheerleaders” for TAM within the organization</a:t>
            </a:r>
          </a:p>
        </p:txBody>
      </p:sp>
      <p:sp>
        <p:nvSpPr>
          <p:cNvPr id="4" name="Slide Number Placeholder 3"/>
          <p:cNvSpPr>
            <a:spLocks noGrp="1"/>
          </p:cNvSpPr>
          <p:nvPr>
            <p:ph type="sldNum" sz="quarter" idx="10"/>
          </p:nvPr>
        </p:nvSpPr>
        <p:spPr/>
        <p:txBody>
          <a:bodyPr/>
          <a:lstStyle/>
          <a:p>
            <a:fld id="{89C116B5-0035-443C-9E1B-0BB7DAD47A42}" type="slidenum">
              <a:rPr lang="en-US" smtClean="0"/>
              <a:t>16</a:t>
            </a:fld>
            <a:endParaRPr lang="en-US"/>
          </a:p>
        </p:txBody>
      </p:sp>
    </p:spTree>
    <p:extLst>
      <p:ext uri="{BB962C8B-B14F-4D97-AF65-F5344CB8AC3E}">
        <p14:creationId xmlns:p14="http://schemas.microsoft.com/office/powerpoint/2010/main" val="2351888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5315">
              <a:defRPr/>
            </a:pPr>
            <a:r>
              <a:rPr lang="en-US" dirty="0"/>
              <a:t>We can </a:t>
            </a:r>
            <a:r>
              <a:rPr lang="en-US" b="1" dirty="0"/>
              <a:t>clearly communicate </a:t>
            </a:r>
            <a:r>
              <a:rPr lang="en-US" dirty="0"/>
              <a:t>our agency SGR status and needs to customers and funders. TAM can provide us with the evidence to </a:t>
            </a:r>
            <a:r>
              <a:rPr lang="en-US" b="1" dirty="0"/>
              <a:t>tell our story as an agency </a:t>
            </a:r>
            <a:r>
              <a:rPr lang="en-US" dirty="0"/>
              <a:t>when it comes to:</a:t>
            </a:r>
          </a:p>
          <a:p>
            <a:pPr marL="178587" indent="-178587" defTabSz="995315">
              <a:buFont typeface="Arial" panose="020B0604020202020204" pitchFamily="34" charset="0"/>
              <a:buChar char="•"/>
              <a:defRPr/>
            </a:pPr>
            <a:r>
              <a:rPr lang="en-US" dirty="0"/>
              <a:t>Making tradeoffs and communicating tough decisions to stakeholders</a:t>
            </a:r>
          </a:p>
          <a:p>
            <a:pPr marL="178587" indent="-178587" defTabSz="995315">
              <a:buFont typeface="Arial" panose="020B0604020202020204" pitchFamily="34" charset="0"/>
              <a:buChar char="•"/>
              <a:defRPr/>
            </a:pPr>
            <a:r>
              <a:rPr lang="en-US" dirty="0"/>
              <a:t>Demonstrating that capital spending matches priorities</a:t>
            </a:r>
          </a:p>
          <a:p>
            <a:pPr marL="178587" indent="-178587">
              <a:buFont typeface="Arial" panose="020B0604020202020204" pitchFamily="34" charset="0"/>
              <a:buChar char="•"/>
            </a:pPr>
            <a:r>
              <a:rPr lang="en-US" dirty="0"/>
              <a:t>Justifying agency needs and funding requests to the board</a:t>
            </a:r>
          </a:p>
          <a:p>
            <a:pPr marL="645205" lvl="1" indent="-178587">
              <a:buFont typeface="Arial" panose="020B0604020202020204" pitchFamily="34" charset="0"/>
              <a:buChar char="•"/>
            </a:pPr>
            <a:r>
              <a:rPr lang="en-US" dirty="0"/>
              <a:t>We can answer the question “if I invest </a:t>
            </a:r>
            <a:r>
              <a:rPr lang="en-US" i="1" dirty="0"/>
              <a:t>x </a:t>
            </a:r>
            <a:r>
              <a:rPr lang="en-US" dirty="0"/>
              <a:t>amount of dollars, I can achieve </a:t>
            </a:r>
            <a:r>
              <a:rPr lang="en-US" i="1" dirty="0"/>
              <a:t>y </a:t>
            </a:r>
            <a:r>
              <a:rPr lang="en-US" dirty="0"/>
              <a:t>outcome”</a:t>
            </a:r>
          </a:p>
          <a:p>
            <a:pPr marL="178587" indent="-178587">
              <a:buFont typeface="Arial" panose="020B0604020202020204" pitchFamily="34" charset="0"/>
              <a:buChar char="•"/>
            </a:pPr>
            <a:r>
              <a:rPr lang="en-US" dirty="0"/>
              <a:t>Being transparent to the public and other stakeholders that we are taking care of assets and appropriately spending tax dollars</a:t>
            </a:r>
          </a:p>
          <a:p>
            <a:pPr marL="178587" indent="-178587">
              <a:buFont typeface="Arial" panose="020B0604020202020204" pitchFamily="34" charset="0"/>
              <a:buChar char="•"/>
            </a:pPr>
            <a:r>
              <a:rPr lang="en-US" dirty="0"/>
              <a:t>Preventing, mitigating, </a:t>
            </a:r>
            <a:r>
              <a:rPr lang="en-US" dirty="0" smtClean="0"/>
              <a:t>responding to, </a:t>
            </a:r>
            <a:r>
              <a:rPr lang="en-US" dirty="0"/>
              <a:t>and recovering from emergency or adverse events</a:t>
            </a:r>
          </a:p>
          <a:p>
            <a:pPr defTabSz="952462">
              <a:defRPr/>
            </a:pPr>
            <a:endParaRPr lang="en-US" dirty="0"/>
          </a:p>
          <a:p>
            <a:pPr defTabSz="952462">
              <a:defRPr/>
            </a:pPr>
            <a:r>
              <a:rPr lang="en-US" dirty="0"/>
              <a:t>The federal requirements are a </a:t>
            </a:r>
            <a:r>
              <a:rPr lang="en-US" dirty="0" smtClean="0"/>
              <a:t>starting </a:t>
            </a:r>
            <a:r>
              <a:rPr lang="en-US" dirty="0"/>
              <a:t>point for this mature program. Please keep these things in mind as we go on to discuss the required elements, our current status, and next steps to move towards our vision</a:t>
            </a:r>
            <a:r>
              <a:rPr lang="en-US" dirty="0" smtClean="0"/>
              <a:t>.</a:t>
            </a:r>
          </a:p>
          <a:p>
            <a:pPr defTabSz="952462">
              <a:defRPr/>
            </a:pPr>
            <a:endParaRPr lang="en-US" b="1" dirty="0" smtClean="0"/>
          </a:p>
          <a:p>
            <a:pPr defTabSz="952462">
              <a:defRPr/>
            </a:pPr>
            <a:endParaRPr lang="en-US" b="1" dirty="0" smtClean="0"/>
          </a:p>
          <a:p>
            <a:pPr defTabSz="952462">
              <a:defRPr/>
            </a:pPr>
            <a:endParaRPr lang="en-US" b="1" dirty="0"/>
          </a:p>
        </p:txBody>
      </p:sp>
      <p:sp>
        <p:nvSpPr>
          <p:cNvPr id="4" name="Slide Number Placeholder 3"/>
          <p:cNvSpPr>
            <a:spLocks noGrp="1"/>
          </p:cNvSpPr>
          <p:nvPr>
            <p:ph type="sldNum" sz="quarter" idx="10"/>
          </p:nvPr>
        </p:nvSpPr>
        <p:spPr/>
        <p:txBody>
          <a:bodyPr/>
          <a:lstStyle/>
          <a:p>
            <a:fld id="{89C116B5-0035-443C-9E1B-0BB7DAD47A42}" type="slidenum">
              <a:rPr lang="en-US" smtClean="0"/>
              <a:t>17</a:t>
            </a:fld>
            <a:endParaRPr lang="en-US"/>
          </a:p>
        </p:txBody>
      </p:sp>
    </p:spTree>
    <p:extLst>
      <p:ext uri="{BB962C8B-B14F-4D97-AF65-F5344CB8AC3E}">
        <p14:creationId xmlns:p14="http://schemas.microsoft.com/office/powerpoint/2010/main" val="280002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talked a little bit about the big picture of TAM and how it can benefit our agency, I’ll provide a bit more national context and background, </a:t>
            </a:r>
            <a:r>
              <a:rPr lang="en-US" dirty="0" smtClean="0"/>
              <a:t>what </a:t>
            </a:r>
            <a:r>
              <a:rPr lang="en-US" dirty="0"/>
              <a:t>we’re doing </a:t>
            </a:r>
            <a:r>
              <a:rPr lang="en-US" dirty="0" smtClean="0"/>
              <a:t>to comply</a:t>
            </a:r>
            <a:r>
              <a:rPr lang="en-US" baseline="0" dirty="0" smtClean="0"/>
              <a:t> </a:t>
            </a:r>
            <a:r>
              <a:rPr lang="en-US" dirty="0" smtClean="0"/>
              <a:t>with </a:t>
            </a:r>
            <a:r>
              <a:rPr lang="en-US" dirty="0"/>
              <a:t>Federal requirements, and </a:t>
            </a:r>
            <a:r>
              <a:rPr lang="en-US" dirty="0" smtClean="0"/>
              <a:t>opportunities </a:t>
            </a:r>
            <a:r>
              <a:rPr lang="en-US" dirty="0"/>
              <a:t>for us to build upon our existing efforts to get even more value and achieve our vision. </a:t>
            </a:r>
          </a:p>
        </p:txBody>
      </p:sp>
      <p:sp>
        <p:nvSpPr>
          <p:cNvPr id="4" name="Slide Number Placeholder 3"/>
          <p:cNvSpPr>
            <a:spLocks noGrp="1"/>
          </p:cNvSpPr>
          <p:nvPr>
            <p:ph type="sldNum" sz="quarter" idx="10"/>
          </p:nvPr>
        </p:nvSpPr>
        <p:spPr/>
        <p:txBody>
          <a:bodyPr/>
          <a:lstStyle/>
          <a:p>
            <a:fld id="{89C116B5-0035-443C-9E1B-0BB7DAD47A42}" type="slidenum">
              <a:rPr lang="en-US" smtClean="0"/>
              <a:t>18</a:t>
            </a:fld>
            <a:endParaRPr lang="en-US"/>
          </a:p>
        </p:txBody>
      </p:sp>
    </p:spTree>
    <p:extLst>
      <p:ext uri="{BB962C8B-B14F-4D97-AF65-F5344CB8AC3E}">
        <p14:creationId xmlns:p14="http://schemas.microsoft.com/office/powerpoint/2010/main" val="383661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dirty="0">
                <a:ea typeface="Calibri"/>
                <a:cs typeface="Times New Roman"/>
              </a:rPr>
              <a:t>The 2012 Moving Ahead for Progress in the 21</a:t>
            </a:r>
            <a:r>
              <a:rPr lang="en-US" baseline="30000" dirty="0">
                <a:ea typeface="Calibri"/>
                <a:cs typeface="Times New Roman"/>
              </a:rPr>
              <a:t>st</a:t>
            </a:r>
            <a:r>
              <a:rPr lang="en-US" dirty="0">
                <a:ea typeface="Calibri"/>
                <a:cs typeface="Times New Roman"/>
              </a:rPr>
              <a:t> Century (MAP-21) Act created a performance-based and multimodal program to strengthen the nation’s transportation system. The MAP-21 requirements reflect a transition within the transportation field for visibility and accountability of how we use funds to achieve our goals. Before MAP-21, asset management was already becoming the industry standard to address the age and condition of many transportation assets. Now the ISO 55000 standards and the framework from the Institute of Asset Management (IAM) are widely accepted worldwide as </a:t>
            </a:r>
            <a:r>
              <a:rPr lang="en-US" dirty="0" smtClean="0">
                <a:ea typeface="Calibri"/>
                <a:cs typeface="Times New Roman"/>
              </a:rPr>
              <a:t>best practice for asset management (across many industries, not just transportation).  </a:t>
            </a:r>
            <a:endParaRPr lang="en-US" dirty="0">
              <a:ea typeface="Calibri"/>
              <a:cs typeface="Times New Roman"/>
            </a:endParaRPr>
          </a:p>
          <a:p>
            <a:pPr defTabSz="952462">
              <a:defRPr/>
            </a:pPr>
            <a:endParaRPr lang="en-US" dirty="0">
              <a:ea typeface="Calibri"/>
              <a:cs typeface="Times New Roman"/>
            </a:endParaRPr>
          </a:p>
          <a:p>
            <a:pPr defTabSz="975225">
              <a:defRPr/>
            </a:pPr>
            <a:r>
              <a:rPr lang="en-US" dirty="0"/>
              <a:t>FTA defines State of Good Repair, or SGR, as the condition in which a capital asset is able to operate at a </a:t>
            </a:r>
            <a:r>
              <a:rPr lang="en-US" b="1" dirty="0"/>
              <a:t>full level of performance</a:t>
            </a:r>
            <a:r>
              <a:rPr lang="en-US" dirty="0"/>
              <a:t>, meaning the asset:</a:t>
            </a:r>
          </a:p>
          <a:p>
            <a:pPr marL="641600" lvl="1" indent="-174982" defTabSz="975225">
              <a:buFont typeface="Arial" panose="020B0604020202020204" pitchFamily="34" charset="0"/>
              <a:buChar char="•"/>
              <a:defRPr/>
            </a:pPr>
            <a:r>
              <a:rPr lang="en-US" dirty="0">
                <a:ea typeface="Calibri"/>
                <a:cs typeface="Times New Roman"/>
              </a:rPr>
              <a:t>Is able to perform its designed function,</a:t>
            </a:r>
          </a:p>
          <a:p>
            <a:pPr marL="641600" lvl="1" indent="-174982" defTabSz="975225">
              <a:buFont typeface="Arial" panose="020B0604020202020204" pitchFamily="34" charset="0"/>
              <a:buChar char="•"/>
              <a:defRPr/>
            </a:pPr>
            <a:r>
              <a:rPr lang="en-US" dirty="0">
                <a:ea typeface="Calibri"/>
                <a:cs typeface="Times New Roman"/>
              </a:rPr>
              <a:t>Does not pose a known unacceptable safety risk, and</a:t>
            </a:r>
          </a:p>
          <a:p>
            <a:pPr marL="641600" lvl="1" indent="-174982" defTabSz="975225">
              <a:buFont typeface="Arial" panose="020B0604020202020204" pitchFamily="34" charset="0"/>
              <a:buChar char="•"/>
              <a:defRPr/>
            </a:pPr>
            <a:r>
              <a:rPr lang="en-US" dirty="0">
                <a:ea typeface="Calibri"/>
                <a:cs typeface="Times New Roman"/>
              </a:rPr>
              <a:t>Its lifecycle investments have been met or recovered.</a:t>
            </a:r>
          </a:p>
          <a:p>
            <a:pPr defTabSz="952462">
              <a:defRPr/>
            </a:pPr>
            <a:r>
              <a:rPr lang="en-US" dirty="0">
                <a:ea typeface="Calibri"/>
                <a:cs typeface="Times New Roman"/>
              </a:rPr>
              <a:t>FTA estimates that in 2010, over 40% of bus assets and 25% of rail assets were not in a state of good repair. This includes tracks and tunnels, stations, vehicles, and other infrastructure. </a:t>
            </a:r>
            <a:r>
              <a:rPr lang="en-US" dirty="0"/>
              <a:t>It would cost almost $850 billion to replace all of the assets we need to. Currently, about $10 billion per year is devoted to preservation. </a:t>
            </a:r>
            <a:r>
              <a:rPr lang="en-US" b="1" dirty="0"/>
              <a:t>Essentially, the nation’s transit assets are deteriorating and funding is limited. </a:t>
            </a:r>
            <a:r>
              <a:rPr lang="en-US" dirty="0"/>
              <a:t>While funding limitations are a challenge, more money is not always necessarily the </a:t>
            </a:r>
            <a:r>
              <a:rPr lang="en-US" dirty="0" smtClean="0"/>
              <a:t>only solution</a:t>
            </a:r>
            <a:r>
              <a:rPr lang="en-US" dirty="0"/>
              <a:t>. It is most important that we are spending money on the right projects at the right time. FTA wants a better return on investment, better service, and the best possible use of </a:t>
            </a:r>
            <a:r>
              <a:rPr lang="en-US" i="1" dirty="0"/>
              <a:t>existing </a:t>
            </a:r>
            <a:r>
              <a:rPr lang="en-US" dirty="0"/>
              <a:t>funding levels. </a:t>
            </a:r>
            <a:r>
              <a:rPr lang="en-US" b="1" dirty="0"/>
              <a:t>Deferred maintenance has significant consequences, and with effective asset management, FTA hopes to have a functioning system </a:t>
            </a:r>
            <a:r>
              <a:rPr lang="en-US" b="1" i="1" dirty="0"/>
              <a:t>without </a:t>
            </a:r>
            <a:r>
              <a:rPr lang="en-US" b="1" dirty="0"/>
              <a:t>substantial additional funding. </a:t>
            </a:r>
          </a:p>
          <a:p>
            <a:pPr defTabSz="952462">
              <a:defRPr/>
            </a:pPr>
            <a:endParaRPr lang="en-US" dirty="0">
              <a:ea typeface="Calibri"/>
              <a:cs typeface="Times New Roman"/>
            </a:endParaRPr>
          </a:p>
          <a:p>
            <a:pPr defTabSz="952462">
              <a:defRPr/>
            </a:pPr>
            <a:r>
              <a:rPr lang="en-US" dirty="0"/>
              <a:t>For our agency, this means…. </a:t>
            </a:r>
            <a:r>
              <a:rPr lang="en-US" b="1" i="1" dirty="0"/>
              <a:t>[State your agency’s status </a:t>
            </a:r>
            <a:r>
              <a:rPr lang="en-US" b="1" i="1" dirty="0" smtClean="0"/>
              <a:t>and key</a:t>
            </a:r>
            <a:r>
              <a:rPr lang="en-US" b="1" i="1" baseline="0" dirty="0" smtClean="0"/>
              <a:t> needs </a:t>
            </a:r>
            <a:r>
              <a:rPr lang="en-US" b="1" i="1" dirty="0" smtClean="0"/>
              <a:t>in </a:t>
            </a:r>
            <a:r>
              <a:rPr lang="en-US" b="1" i="1" dirty="0"/>
              <a:t>regards to assets in a SGR; list an example of a failure (actual or risk)]</a:t>
            </a:r>
            <a:endParaRPr lang="en-US" dirty="0">
              <a:ea typeface="Calibri"/>
              <a:cs typeface="Times New Roman"/>
            </a:endParaRPr>
          </a:p>
          <a:p>
            <a:pPr defTabSz="975225">
              <a:defRPr/>
            </a:pPr>
            <a:endParaRPr lang="en-US" dirty="0">
              <a:ea typeface="Calibri"/>
              <a:cs typeface="Times New Roman"/>
            </a:endParaRPr>
          </a:p>
          <a:p>
            <a:pPr defTabSz="975225">
              <a:defRPr/>
            </a:pPr>
            <a:r>
              <a:rPr lang="en-US" dirty="0">
                <a:ea typeface="Calibri"/>
                <a:cs typeface="Times New Roman"/>
              </a:rPr>
              <a:t>FTA </a:t>
            </a:r>
            <a:r>
              <a:rPr lang="en-US" dirty="0" smtClean="0">
                <a:ea typeface="Calibri"/>
                <a:cs typeface="Times New Roman"/>
              </a:rPr>
              <a:t>published</a:t>
            </a:r>
            <a:r>
              <a:rPr lang="en-US" baseline="0" dirty="0" smtClean="0">
                <a:ea typeface="Calibri"/>
                <a:cs typeface="Times New Roman"/>
              </a:rPr>
              <a:t> </a:t>
            </a:r>
            <a:r>
              <a:rPr lang="en-US" dirty="0" smtClean="0">
                <a:ea typeface="Calibri"/>
                <a:cs typeface="Times New Roman"/>
              </a:rPr>
              <a:t>the </a:t>
            </a:r>
            <a:r>
              <a:rPr lang="en-US" dirty="0">
                <a:ea typeface="Calibri"/>
                <a:cs typeface="Times New Roman"/>
              </a:rPr>
              <a:t>Transit Asset Management </a:t>
            </a:r>
            <a:r>
              <a:rPr lang="en-US" dirty="0" smtClean="0">
                <a:ea typeface="Calibri"/>
                <a:cs typeface="Times New Roman"/>
              </a:rPr>
              <a:t>rule </a:t>
            </a:r>
            <a:r>
              <a:rPr lang="en-US" dirty="0">
                <a:ea typeface="Calibri"/>
                <a:cs typeface="Times New Roman"/>
              </a:rPr>
              <a:t>in July 2016. It requires transit agencies to maintain and document minimum TAM standards. A data-driven, performance management approach is the method FTA has chosen to address our nation’s aging transportation infrastructure to encourage success in improving safety, reliability, costs (maintenance, operations, lifecycle), system performance, and the deferred maintenance backlog. Focusing strategically on our assets will help us keep our systems running and accomplish our mission.</a:t>
            </a:r>
          </a:p>
          <a:p>
            <a:pPr defTabSz="952462">
              <a:defRPr/>
            </a:pPr>
            <a:endParaRPr lang="en-US" i="1" baseline="0" dirty="0">
              <a:ea typeface="Calibri"/>
              <a:cs typeface="Times New Roman"/>
            </a:endParaRPr>
          </a:p>
        </p:txBody>
      </p:sp>
      <p:sp>
        <p:nvSpPr>
          <p:cNvPr id="4" name="Slide Number Placeholder 3"/>
          <p:cNvSpPr>
            <a:spLocks noGrp="1"/>
          </p:cNvSpPr>
          <p:nvPr>
            <p:ph type="sldNum" sz="quarter" idx="10"/>
          </p:nvPr>
        </p:nvSpPr>
        <p:spPr/>
        <p:txBody>
          <a:bodyPr/>
          <a:lstStyle/>
          <a:p>
            <a:fld id="{89C116B5-0035-443C-9E1B-0BB7DAD47A42}" type="slidenum">
              <a:rPr lang="en-US" smtClean="0"/>
              <a:t>19</a:t>
            </a:fld>
            <a:endParaRPr lang="en-US"/>
          </a:p>
        </p:txBody>
      </p:sp>
    </p:spTree>
    <p:extLst>
      <p:ext uri="{BB962C8B-B14F-4D97-AF65-F5344CB8AC3E}">
        <p14:creationId xmlns:p14="http://schemas.microsoft.com/office/powerpoint/2010/main" val="351652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baseline="0" dirty="0">
              <a:solidFill>
                <a:srgbClr val="0070C0"/>
              </a:solidFill>
            </a:endParaRPr>
          </a:p>
        </p:txBody>
      </p:sp>
      <p:sp>
        <p:nvSpPr>
          <p:cNvPr id="4" name="Slide Number Placeholder 3"/>
          <p:cNvSpPr>
            <a:spLocks noGrp="1"/>
          </p:cNvSpPr>
          <p:nvPr>
            <p:ph type="sldNum" sz="quarter" idx="10"/>
          </p:nvPr>
        </p:nvSpPr>
        <p:spPr/>
        <p:txBody>
          <a:bodyPr/>
          <a:lstStyle/>
          <a:p>
            <a:fld id="{89C116B5-0035-443C-9E1B-0BB7DAD47A42}" type="slidenum">
              <a:rPr lang="en-US" smtClean="0"/>
              <a:t>2</a:t>
            </a:fld>
            <a:endParaRPr lang="en-US"/>
          </a:p>
        </p:txBody>
      </p:sp>
    </p:spTree>
    <p:extLst>
      <p:ext uri="{BB962C8B-B14F-4D97-AF65-F5344CB8AC3E}">
        <p14:creationId xmlns:p14="http://schemas.microsoft.com/office/powerpoint/2010/main" val="2506893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7948">
              <a:defRPr/>
            </a:pPr>
            <a:r>
              <a:rPr lang="en-US" b="0" dirty="0">
                <a:solidFill>
                  <a:schemeClr val="tx1"/>
                </a:solidFill>
              </a:rPr>
              <a:t>The TAM rule </a:t>
            </a:r>
            <a:r>
              <a:rPr lang="en-US" b="0" dirty="0" smtClean="0">
                <a:solidFill>
                  <a:schemeClr val="tx1"/>
                </a:solidFill>
              </a:rPr>
              <a:t>in 49 CFR Parts 625 and 630 provides </a:t>
            </a:r>
            <a:r>
              <a:rPr lang="en-US" b="0" dirty="0">
                <a:solidFill>
                  <a:schemeClr val="tx1"/>
                </a:solidFill>
              </a:rPr>
              <a:t>a basic framework. There are some specific</a:t>
            </a:r>
            <a:r>
              <a:rPr lang="en-US" b="0" baseline="0" dirty="0">
                <a:solidFill>
                  <a:schemeClr val="tx1"/>
                </a:solidFill>
              </a:rPr>
              <a:t> requirements, but there is a lot of discretion in how we complete </a:t>
            </a:r>
            <a:r>
              <a:rPr lang="en-US" b="0" baseline="0" dirty="0" smtClean="0">
                <a:solidFill>
                  <a:schemeClr val="tx1"/>
                </a:solidFill>
              </a:rPr>
              <a:t>them. </a:t>
            </a:r>
            <a:r>
              <a:rPr lang="en-US" b="0" baseline="0" dirty="0">
                <a:solidFill>
                  <a:schemeClr val="tx1"/>
                </a:solidFill>
              </a:rPr>
              <a:t>To best leverage </a:t>
            </a:r>
            <a:r>
              <a:rPr lang="en-US" b="0" baseline="0" dirty="0" smtClean="0">
                <a:solidFill>
                  <a:schemeClr val="tx1"/>
                </a:solidFill>
              </a:rPr>
              <a:t>the </a:t>
            </a:r>
            <a:r>
              <a:rPr lang="en-US" b="0" baseline="0" dirty="0">
                <a:solidFill>
                  <a:schemeClr val="tx1"/>
                </a:solidFill>
              </a:rPr>
              <a:t>requirements </a:t>
            </a:r>
            <a:r>
              <a:rPr lang="en-US" b="0" baseline="0" dirty="0" smtClean="0">
                <a:solidFill>
                  <a:schemeClr val="tx1"/>
                </a:solidFill>
              </a:rPr>
              <a:t>and achieve success at our agency, </a:t>
            </a:r>
            <a:r>
              <a:rPr lang="en-US" b="0" baseline="0" dirty="0">
                <a:solidFill>
                  <a:schemeClr val="tx1"/>
                </a:solidFill>
              </a:rPr>
              <a:t>we need to have an ongoing conversation about our business practices and how </a:t>
            </a:r>
            <a:r>
              <a:rPr lang="en-US" b="0" baseline="0" dirty="0" smtClean="0">
                <a:solidFill>
                  <a:schemeClr val="tx1"/>
                </a:solidFill>
              </a:rPr>
              <a:t>we strategically </a:t>
            </a:r>
            <a:r>
              <a:rPr lang="en-US" b="0" baseline="0" dirty="0">
                <a:solidFill>
                  <a:schemeClr val="tx1"/>
                </a:solidFill>
              </a:rPr>
              <a:t>invest </a:t>
            </a:r>
            <a:r>
              <a:rPr lang="en-US" b="0" baseline="0" dirty="0" smtClean="0">
                <a:solidFill>
                  <a:schemeClr val="tx1"/>
                </a:solidFill>
              </a:rPr>
              <a:t>our resources.</a:t>
            </a:r>
            <a:endParaRPr lang="en-US" b="0" baseline="0" dirty="0">
              <a:solidFill>
                <a:schemeClr val="tx1"/>
              </a:solidFill>
            </a:endParaRPr>
          </a:p>
          <a:p>
            <a:pPr defTabSz="987948">
              <a:defRPr/>
            </a:pPr>
            <a:endParaRPr lang="en-US" b="0" baseline="0" dirty="0">
              <a:solidFill>
                <a:schemeClr val="tx1"/>
              </a:solidFill>
            </a:endParaRPr>
          </a:p>
          <a:p>
            <a:pPr defTabSz="987948">
              <a:defRPr/>
            </a:pPr>
            <a:r>
              <a:rPr lang="en-US" b="0" dirty="0">
                <a:solidFill>
                  <a:schemeClr val="tx1"/>
                </a:solidFill>
              </a:rPr>
              <a:t>At</a:t>
            </a:r>
            <a:r>
              <a:rPr lang="en-US" b="0" baseline="0" dirty="0">
                <a:solidFill>
                  <a:schemeClr val="tx1"/>
                </a:solidFill>
              </a:rPr>
              <a:t> a minimum, we are required to do the following things:</a:t>
            </a:r>
          </a:p>
          <a:p>
            <a:pPr marL="238115" indent="-238115" defTabSz="987948">
              <a:buAutoNum type="arabicParenR"/>
              <a:defRPr/>
            </a:pPr>
            <a:r>
              <a:rPr lang="en-US" b="0" baseline="0" dirty="0">
                <a:solidFill>
                  <a:schemeClr val="tx1"/>
                </a:solidFill>
              </a:rPr>
              <a:t>Develop a compliant TAM plan, which we’ll discuss </a:t>
            </a:r>
            <a:r>
              <a:rPr lang="en-US" b="0" baseline="0" dirty="0" smtClean="0">
                <a:solidFill>
                  <a:schemeClr val="tx1"/>
                </a:solidFill>
              </a:rPr>
              <a:t>more shortly</a:t>
            </a:r>
            <a:endParaRPr lang="en-US" b="0" baseline="0" dirty="0">
              <a:solidFill>
                <a:schemeClr val="tx1"/>
              </a:solidFill>
            </a:endParaRPr>
          </a:p>
          <a:p>
            <a:pPr marL="238115" indent="-238115" defTabSz="987948">
              <a:buAutoNum type="arabicParenR"/>
              <a:defRPr/>
            </a:pPr>
            <a:r>
              <a:rPr lang="en-US" b="0" baseline="0" dirty="0">
                <a:solidFill>
                  <a:schemeClr val="tx1"/>
                </a:solidFill>
              </a:rPr>
              <a:t>Coordinate with our State and regional planning agencies. We should not underestimate the </a:t>
            </a:r>
            <a:r>
              <a:rPr lang="en-US" b="0" baseline="0" dirty="0" smtClean="0">
                <a:solidFill>
                  <a:schemeClr val="tx1"/>
                </a:solidFill>
              </a:rPr>
              <a:t>level of effort for this coordination</a:t>
            </a:r>
            <a:endParaRPr lang="en-US" b="0" baseline="0" dirty="0">
              <a:solidFill>
                <a:schemeClr val="tx1"/>
              </a:solidFill>
            </a:endParaRPr>
          </a:p>
          <a:p>
            <a:pPr marL="238115" indent="-238115" defTabSz="987948">
              <a:buAutoNum type="arabicParenR"/>
              <a:defRPr/>
            </a:pPr>
            <a:r>
              <a:rPr lang="en-US" b="0" baseline="0" dirty="0" smtClean="0">
                <a:solidFill>
                  <a:schemeClr val="tx1"/>
                </a:solidFill>
              </a:rPr>
              <a:t>Self-certify </a:t>
            </a:r>
            <a:r>
              <a:rPr lang="en-US" b="0" baseline="0" dirty="0">
                <a:solidFill>
                  <a:schemeClr val="tx1"/>
                </a:solidFill>
              </a:rPr>
              <a:t>our TAM efforts </a:t>
            </a:r>
            <a:r>
              <a:rPr lang="en-US" b="0" baseline="0" dirty="0" smtClean="0">
                <a:solidFill>
                  <a:schemeClr val="tx1"/>
                </a:solidFill>
              </a:rPr>
              <a:t>during </a:t>
            </a:r>
            <a:r>
              <a:rPr lang="en-US" b="0" baseline="0" dirty="0">
                <a:solidFill>
                  <a:schemeClr val="tx1"/>
                </a:solidFill>
              </a:rPr>
              <a:t>grant making</a:t>
            </a:r>
          </a:p>
          <a:p>
            <a:pPr marL="238115" indent="-238115" defTabSz="987948">
              <a:buFontTx/>
              <a:buAutoNum type="arabicParenR"/>
              <a:defRPr/>
            </a:pPr>
            <a:r>
              <a:rPr lang="en-US" b="0" baseline="0" dirty="0">
                <a:solidFill>
                  <a:schemeClr val="tx1"/>
                </a:solidFill>
              </a:rPr>
              <a:t>Complete a data report with performance targets and inventory/condition status and </a:t>
            </a:r>
            <a:r>
              <a:rPr lang="en-US" b="0" baseline="0" dirty="0" smtClean="0">
                <a:solidFill>
                  <a:schemeClr val="tx1"/>
                </a:solidFill>
              </a:rPr>
              <a:t>submit </a:t>
            </a:r>
            <a:r>
              <a:rPr lang="en-US" b="0" baseline="0" dirty="0">
                <a:solidFill>
                  <a:schemeClr val="tx1"/>
                </a:solidFill>
              </a:rPr>
              <a:t>it to the National Transit Database (NTD)</a:t>
            </a:r>
          </a:p>
          <a:p>
            <a:pPr marL="238115" indent="-238115" defTabSz="987948">
              <a:buAutoNum type="arabicParenR"/>
              <a:defRPr/>
            </a:pPr>
            <a:r>
              <a:rPr lang="en-US" b="0" baseline="0" dirty="0">
                <a:solidFill>
                  <a:schemeClr val="tx1"/>
                </a:solidFill>
              </a:rPr>
              <a:t>Complete a narrative report that describes the data we submit to the NTD</a:t>
            </a:r>
          </a:p>
          <a:p>
            <a:pPr marL="238115" indent="-238115" defTabSz="987948">
              <a:buAutoNum type="arabicParenR"/>
              <a:defRPr/>
            </a:pPr>
            <a:r>
              <a:rPr lang="en-US" b="0" baseline="0" dirty="0">
                <a:solidFill>
                  <a:schemeClr val="tx1"/>
                </a:solidFill>
              </a:rPr>
              <a:t>Participate in oversight during </a:t>
            </a:r>
            <a:r>
              <a:rPr lang="en-US" b="0" baseline="0" dirty="0" smtClean="0">
                <a:solidFill>
                  <a:schemeClr val="tx1"/>
                </a:solidFill>
              </a:rPr>
              <a:t>triennial reviews/state management reviews</a:t>
            </a:r>
          </a:p>
          <a:p>
            <a:pPr marL="0" indent="0" defTabSz="987948">
              <a:buNone/>
              <a:defRPr/>
            </a:pPr>
            <a:endParaRPr lang="en-US" b="0" baseline="0" dirty="0">
              <a:solidFill>
                <a:schemeClr val="tx1"/>
              </a:solidFill>
            </a:endParaRPr>
          </a:p>
          <a:p>
            <a:pPr defTabSz="987948">
              <a:defRPr/>
            </a:pPr>
            <a:r>
              <a:rPr lang="en-US" b="0" baseline="0" dirty="0">
                <a:solidFill>
                  <a:schemeClr val="tx1"/>
                </a:solidFill>
              </a:rPr>
              <a:t>While this is just a list of </a:t>
            </a:r>
            <a:r>
              <a:rPr lang="en-US" b="0" baseline="0" dirty="0" smtClean="0">
                <a:solidFill>
                  <a:schemeClr val="tx1"/>
                </a:solidFill>
              </a:rPr>
              <a:t>six </a:t>
            </a:r>
            <a:r>
              <a:rPr lang="en-US" b="0" baseline="0" dirty="0">
                <a:solidFill>
                  <a:schemeClr val="tx1"/>
                </a:solidFill>
              </a:rPr>
              <a:t>components, each of these </a:t>
            </a:r>
            <a:r>
              <a:rPr lang="en-US" b="0" baseline="0" dirty="0" smtClean="0">
                <a:solidFill>
                  <a:schemeClr val="tx1"/>
                </a:solidFill>
              </a:rPr>
              <a:t>components </a:t>
            </a:r>
            <a:r>
              <a:rPr lang="en-US" b="0" baseline="0" dirty="0">
                <a:solidFill>
                  <a:schemeClr val="tx1"/>
                </a:solidFill>
              </a:rPr>
              <a:t>requires significant effort. For example, there are several different elements that go into creating/maintaining/updating a compliant TAM </a:t>
            </a:r>
            <a:r>
              <a:rPr lang="en-US" b="0" baseline="0" dirty="0" smtClean="0">
                <a:solidFill>
                  <a:schemeClr val="tx1"/>
                </a:solidFill>
              </a:rPr>
              <a:t>plan. However</a:t>
            </a:r>
            <a:r>
              <a:rPr lang="en-US" b="0" baseline="0" dirty="0">
                <a:solidFill>
                  <a:schemeClr val="tx1"/>
                </a:solidFill>
              </a:rPr>
              <a:t>, we are not done with TAM requirements once we complete our plan. </a:t>
            </a:r>
            <a:r>
              <a:rPr lang="en-US" b="0" baseline="0" dirty="0" smtClean="0">
                <a:solidFill>
                  <a:schemeClr val="tx1"/>
                </a:solidFill>
              </a:rPr>
              <a:t>TAM requires ongoing </a:t>
            </a:r>
            <a:r>
              <a:rPr lang="en-US" b="0" baseline="0" dirty="0">
                <a:solidFill>
                  <a:schemeClr val="tx1"/>
                </a:solidFill>
              </a:rPr>
              <a:t>coordination, reporting, and data collection. </a:t>
            </a:r>
            <a:r>
              <a:rPr lang="en-US" b="1" i="1" baseline="0" dirty="0" smtClean="0">
                <a:solidFill>
                  <a:schemeClr val="tx1"/>
                </a:solidFill>
              </a:rPr>
              <a:t>[We </a:t>
            </a:r>
            <a:r>
              <a:rPr lang="en-US" b="1" i="1" baseline="0" dirty="0">
                <a:solidFill>
                  <a:schemeClr val="tx1"/>
                </a:solidFill>
              </a:rPr>
              <a:t>are already doing a lot of this work</a:t>
            </a:r>
            <a:r>
              <a:rPr lang="en-US" b="1" i="1" baseline="0" dirty="0" smtClean="0">
                <a:solidFill>
                  <a:schemeClr val="tx1"/>
                </a:solidFill>
              </a:rPr>
              <a:t>.] </a:t>
            </a:r>
            <a:r>
              <a:rPr lang="en-US" b="0" baseline="0" dirty="0">
                <a:solidFill>
                  <a:schemeClr val="tx1"/>
                </a:solidFill>
              </a:rPr>
              <a:t>We will discuss our status and the anticipated level of effort </a:t>
            </a:r>
            <a:r>
              <a:rPr lang="en-US" b="0" baseline="0" dirty="0" smtClean="0">
                <a:solidFill>
                  <a:schemeClr val="tx1"/>
                </a:solidFill>
              </a:rPr>
              <a:t>to </a:t>
            </a:r>
            <a:r>
              <a:rPr lang="en-US" b="0" baseline="0" dirty="0">
                <a:solidFill>
                  <a:schemeClr val="tx1"/>
                </a:solidFill>
              </a:rPr>
              <a:t>complete these requirements later in the presentation, but one of the reasons it is important for us to be having this conversation with you is to understand the </a:t>
            </a:r>
            <a:r>
              <a:rPr lang="en-US" b="0" baseline="0" dirty="0" smtClean="0">
                <a:solidFill>
                  <a:schemeClr val="tx1"/>
                </a:solidFill>
              </a:rPr>
              <a:t>agency leadership responsibilities</a:t>
            </a:r>
            <a:r>
              <a:rPr lang="en-US" b="0" baseline="0" dirty="0">
                <a:solidFill>
                  <a:schemeClr val="tx1"/>
                </a:solidFill>
              </a:rPr>
              <a:t>.</a:t>
            </a:r>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89C116B5-0035-443C-9E1B-0BB7DAD47A42}" type="slidenum">
              <a:rPr lang="en-US" smtClean="0"/>
              <a:t>20</a:t>
            </a:fld>
            <a:endParaRPr lang="en-US"/>
          </a:p>
        </p:txBody>
      </p:sp>
    </p:spTree>
    <p:extLst>
      <p:ext uri="{BB962C8B-B14F-4D97-AF65-F5344CB8AC3E}">
        <p14:creationId xmlns:p14="http://schemas.microsoft.com/office/powerpoint/2010/main" val="2082755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While most of the day-to-day activities implementing TAM take place at the staff level, in order to be successful, TAM needs strong leadership </a:t>
            </a:r>
            <a:r>
              <a:rPr lang="en-US" dirty="0" smtClean="0"/>
              <a:t>and commitment from </a:t>
            </a:r>
            <a:r>
              <a:rPr lang="en-US" dirty="0"/>
              <a:t>the top. </a:t>
            </a:r>
            <a:r>
              <a:rPr lang="en-US" dirty="0" smtClean="0"/>
              <a:t>This </a:t>
            </a:r>
            <a:r>
              <a:rPr lang="en-US" dirty="0"/>
              <a:t>is an opportunity for you to clearly communicate how critical TAM is to </a:t>
            </a:r>
            <a:r>
              <a:rPr lang="en-US" dirty="0" smtClean="0"/>
              <a:t>running </a:t>
            </a:r>
            <a:r>
              <a:rPr lang="en-US" dirty="0"/>
              <a:t>our service </a:t>
            </a:r>
            <a:r>
              <a:rPr lang="en-US" dirty="0" smtClean="0"/>
              <a:t>effectively and </a:t>
            </a:r>
            <a:r>
              <a:rPr lang="en-US" dirty="0"/>
              <a:t>meeting the needs of our customers. </a:t>
            </a:r>
          </a:p>
          <a:p>
            <a:pPr defTabSz="933237">
              <a:defRPr/>
            </a:pPr>
            <a:endParaRPr lang="en-US" dirty="0"/>
          </a:p>
          <a:p>
            <a:pPr defTabSz="933237">
              <a:defRPr/>
            </a:pPr>
            <a:r>
              <a:rPr lang="en-US" dirty="0"/>
              <a:t>FTA requires us to designate an Accountable Executive (AE) to approve and implement the TAM plan, as well as our Agency Safety Plan and performance targets. The AE will approve financial and operational decisions that arise from TAM and safety analyses. These decisions need to be reflected in the investment prioritization </a:t>
            </a:r>
            <a:r>
              <a:rPr lang="en-US" dirty="0" smtClean="0"/>
              <a:t>portion of the TAM </a:t>
            </a:r>
            <a:r>
              <a:rPr lang="en-US" dirty="0"/>
              <a:t>Plan. These strategic decisions can </a:t>
            </a:r>
            <a:r>
              <a:rPr lang="en-US" b="1" i="1" dirty="0"/>
              <a:t>[help us avoid repeating/prevent further issues/repeat this success/improve our practices….as it relates to our opening scenario].</a:t>
            </a:r>
            <a:endParaRPr lang="en-US" dirty="0"/>
          </a:p>
          <a:p>
            <a:endParaRPr lang="en-US" dirty="0"/>
          </a:p>
          <a:p>
            <a:r>
              <a:rPr lang="en-US" dirty="0"/>
              <a:t>FTA has incorporated oversight of TAM into the regular triennial and state management review processes. While we will not be formally reviewed until </a:t>
            </a:r>
            <a:r>
              <a:rPr lang="en-US" b="1" i="1" dirty="0"/>
              <a:t>[date]</a:t>
            </a:r>
            <a:r>
              <a:rPr lang="en-US" b="1" dirty="0"/>
              <a:t>, </a:t>
            </a:r>
            <a:r>
              <a:rPr lang="en-US" dirty="0"/>
              <a:t>federal TAM requirements are already incorporated into our agency’s self-certification to FTA. We are responsible for keeping up to date with our requirements in order to continue to receive our federal grants. </a:t>
            </a:r>
            <a:r>
              <a:rPr lang="en-US" dirty="0" smtClean="0"/>
              <a:t> Failure to certify compliance will put our</a:t>
            </a:r>
            <a:r>
              <a:rPr lang="en-US" baseline="0" dirty="0" smtClean="0"/>
              <a:t> grant funding at risk.</a:t>
            </a:r>
            <a:r>
              <a:rPr lang="en-US" dirty="0" smtClean="0"/>
              <a:t> </a:t>
            </a:r>
            <a:r>
              <a:rPr lang="en-US" dirty="0"/>
              <a:t>Oversight focuses on minimum requirements, and we have the flexibility to make TAM useful for us while meeting </a:t>
            </a:r>
            <a:r>
              <a:rPr lang="en-US" dirty="0" smtClean="0"/>
              <a:t>the </a:t>
            </a:r>
            <a:r>
              <a:rPr lang="en-US" dirty="0"/>
              <a:t>requirements.</a:t>
            </a:r>
          </a:p>
          <a:p>
            <a:endParaRPr lang="en-US" dirty="0"/>
          </a:p>
        </p:txBody>
      </p:sp>
      <p:sp>
        <p:nvSpPr>
          <p:cNvPr id="4" name="Slide Number Placeholder 3"/>
          <p:cNvSpPr>
            <a:spLocks noGrp="1"/>
          </p:cNvSpPr>
          <p:nvPr>
            <p:ph type="sldNum" sz="quarter" idx="10"/>
          </p:nvPr>
        </p:nvSpPr>
        <p:spPr/>
        <p:txBody>
          <a:bodyPr/>
          <a:lstStyle/>
          <a:p>
            <a:fld id="{89C116B5-0035-443C-9E1B-0BB7DAD47A42}" type="slidenum">
              <a:rPr lang="en-US" smtClean="0"/>
              <a:t>21</a:t>
            </a:fld>
            <a:endParaRPr lang="en-US"/>
          </a:p>
        </p:txBody>
      </p:sp>
    </p:spTree>
    <p:extLst>
      <p:ext uri="{BB962C8B-B14F-4D97-AF65-F5344CB8AC3E}">
        <p14:creationId xmlns:p14="http://schemas.microsoft.com/office/powerpoint/2010/main" val="737867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component we mentioned in the list of minimum requirements is the TAM plan. It is just one bullet on the list, but is an integral part of the TAM program and has several components that guide both our strategic and tactical path forward. </a:t>
            </a:r>
          </a:p>
          <a:p>
            <a:endParaRPr lang="en-US" dirty="0"/>
          </a:p>
          <a:p>
            <a:r>
              <a:rPr lang="en-US" dirty="0"/>
              <a:t>The initial plan </a:t>
            </a:r>
            <a:r>
              <a:rPr lang="en-US" b="1" i="1" dirty="0"/>
              <a:t>[is/was]</a:t>
            </a:r>
            <a:r>
              <a:rPr lang="en-US" dirty="0"/>
              <a:t> due October 2018 and needs to be updated at least every four years after that. For the updates we should coordinate the timing with our State DOT/MPO </a:t>
            </a:r>
            <a:r>
              <a:rPr lang="en-US" b="1" i="1" dirty="0"/>
              <a:t>[if you know information about your State DOT/MPO timelines, add that information here].</a:t>
            </a:r>
          </a:p>
          <a:p>
            <a:endParaRPr lang="en-US" dirty="0"/>
          </a:p>
          <a:p>
            <a:r>
              <a:rPr lang="en-US" b="1" i="1" dirty="0"/>
              <a:t>[Since we have [x agency/</a:t>
            </a:r>
            <a:r>
              <a:rPr lang="en-US" b="1" i="1" dirty="0" err="1"/>
              <a:t>ies</a:t>
            </a:r>
            <a:r>
              <a:rPr lang="en-US" b="1" i="1" dirty="0"/>
              <a:t>] as subrecipients, we are required to offer them the chance to participate in a group plan. We will discuss our group plan responsibilities shortly.]</a:t>
            </a:r>
          </a:p>
          <a:p>
            <a:endParaRPr lang="en-US" b="1" i="1" dirty="0"/>
          </a:p>
          <a:p>
            <a:pPr defTabSz="952462"/>
            <a:r>
              <a:rPr lang="en-US" dirty="0"/>
              <a:t>There is no specific format required for the TAM plan. While we need to have all the elements, we can structure the plan so that it’s most useful for us. FTA will review the plan as part of the TR/SMR cycle. </a:t>
            </a:r>
            <a:endParaRPr lang="en-US" b="1" i="1" dirty="0"/>
          </a:p>
          <a:p>
            <a:endParaRPr lang="en-US" dirty="0"/>
          </a:p>
          <a:p>
            <a:r>
              <a:rPr lang="en-US" dirty="0"/>
              <a:t>Our TAM plan must include: </a:t>
            </a:r>
            <a:br>
              <a:rPr lang="en-US" dirty="0"/>
            </a:br>
            <a:r>
              <a:rPr lang="en-US" dirty="0"/>
              <a:t>1) An inventory of our capital assets</a:t>
            </a:r>
            <a:br>
              <a:rPr lang="en-US" dirty="0"/>
            </a:br>
            <a:r>
              <a:rPr lang="en-US" dirty="0"/>
              <a:t>2) Condition assessment that rates each of our asset’s physical state</a:t>
            </a:r>
          </a:p>
          <a:p>
            <a:r>
              <a:rPr lang="en-US" dirty="0"/>
              <a:t>3) A description of the decision support tools that show our analytical approach to prioritizing our investments based on available funding</a:t>
            </a:r>
          </a:p>
          <a:p>
            <a:r>
              <a:rPr lang="en-US" dirty="0"/>
              <a:t>4) A prioritized list of investments to manage or improve our assets’ SGR</a:t>
            </a:r>
          </a:p>
          <a:p>
            <a:r>
              <a:rPr lang="en-US" dirty="0"/>
              <a:t>5) An executive-level policy that sets a strategy and expectations for asset management</a:t>
            </a:r>
          </a:p>
          <a:p>
            <a:r>
              <a:rPr lang="en-US" dirty="0"/>
              <a:t>6) An implementation strategy for the actions we will take to achieve our TAM goals</a:t>
            </a:r>
          </a:p>
          <a:p>
            <a:r>
              <a:rPr lang="en-US" dirty="0"/>
              <a:t>7) A list of key annual activities we will need to complete to implement a TAM plan for each year it is in place</a:t>
            </a:r>
          </a:p>
          <a:p>
            <a:r>
              <a:rPr lang="en-US" dirty="0"/>
              <a:t>8) A list of the resources, including staff, that we will need to develop and carry out the plan</a:t>
            </a:r>
          </a:p>
          <a:p>
            <a:r>
              <a:rPr lang="en-US" dirty="0"/>
              <a:t>9) An outline of how we will monitor, update, and evaluate our TAM plan and related business processes</a:t>
            </a:r>
          </a:p>
          <a:p>
            <a:endParaRPr lang="en-US" dirty="0"/>
          </a:p>
          <a:p>
            <a:r>
              <a:rPr lang="en-US" dirty="0"/>
              <a:t>We’re already doing </a:t>
            </a:r>
            <a:r>
              <a:rPr lang="en-US" b="1" i="1" dirty="0"/>
              <a:t>[name which elements your agency is already doing], but we need to develop better support tools internally, develop a policy… include discussion of additional level of effort anticipated and why certain elements will take a greater level of effort than others].</a:t>
            </a:r>
          </a:p>
        </p:txBody>
      </p:sp>
      <p:sp>
        <p:nvSpPr>
          <p:cNvPr id="4" name="Slide Number Placeholder 3"/>
          <p:cNvSpPr>
            <a:spLocks noGrp="1"/>
          </p:cNvSpPr>
          <p:nvPr>
            <p:ph type="sldNum" sz="quarter" idx="10"/>
          </p:nvPr>
        </p:nvSpPr>
        <p:spPr/>
        <p:txBody>
          <a:bodyPr/>
          <a:lstStyle/>
          <a:p>
            <a:fld id="{89C116B5-0035-443C-9E1B-0BB7DAD47A42}" type="slidenum">
              <a:rPr lang="en-US" smtClean="0"/>
              <a:t>22</a:t>
            </a:fld>
            <a:endParaRPr lang="en-US"/>
          </a:p>
        </p:txBody>
      </p:sp>
    </p:spTree>
    <p:extLst>
      <p:ext uri="{BB962C8B-B14F-4D97-AF65-F5344CB8AC3E}">
        <p14:creationId xmlns:p14="http://schemas.microsoft.com/office/powerpoint/2010/main" val="3856851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first component we mentioned in the list of minimum requirements is the TAM plan. It is just one bullet on the list, but is an integral part of the TAM program and has several components that guide both our strategic and tactical path forward. </a:t>
            </a:r>
          </a:p>
          <a:p>
            <a:endParaRPr lang="en-US" dirty="0"/>
          </a:p>
          <a:p>
            <a:r>
              <a:rPr lang="en-US" dirty="0"/>
              <a:t>The initial plan </a:t>
            </a:r>
            <a:r>
              <a:rPr lang="en-US" b="1" i="1" dirty="0"/>
              <a:t>[is/was]</a:t>
            </a:r>
            <a:r>
              <a:rPr lang="en-US" dirty="0"/>
              <a:t> due October 2018 and needs to be updated at least every four years after that. For the updates we should coordinate the timing with our State DOT/MPO </a:t>
            </a:r>
            <a:r>
              <a:rPr lang="en-US" b="1" i="1" dirty="0"/>
              <a:t>[if you know information about your State DOT/MPO timelines, add that information here].</a:t>
            </a:r>
          </a:p>
          <a:p>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[Since we have [x agency/</a:t>
            </a:r>
            <a:r>
              <a:rPr lang="en-US" b="1" i="1" dirty="0" err="1" smtClean="0"/>
              <a:t>ies</a:t>
            </a:r>
            <a:r>
              <a:rPr lang="en-US" b="1" i="1" dirty="0" smtClean="0"/>
              <a:t>] as subrecipients, we are required to offer them the chance to participate in a group plan. We will discuss our group plan responsibilities shortly.</a:t>
            </a:r>
          </a:p>
          <a:p>
            <a:r>
              <a:rPr lang="en-US" b="1" i="1" dirty="0" smtClean="0"/>
              <a:t>OR Since </a:t>
            </a:r>
            <a:r>
              <a:rPr lang="en-US" b="1" i="1" dirty="0"/>
              <a:t>we are subrecipients of [x agency], [x agency] is required to offer us the chance to participate in a group plan. We might choose to opt out of the group plan if we want more control over our investment prioritization.]</a:t>
            </a:r>
          </a:p>
          <a:p>
            <a:pPr defTabSz="952462"/>
            <a:endParaRPr lang="en-US" dirty="0"/>
          </a:p>
          <a:p>
            <a:pPr defTabSz="952462"/>
            <a:r>
              <a:rPr lang="en-US" dirty="0"/>
              <a:t>There is no specific format required for the TAM plan. While we need to have all the elements, we can structure the plan so that it’s most useful for us. FTA will review the plan as part of the TR/SMR cycle. </a:t>
            </a:r>
            <a:endParaRPr lang="en-US" b="1" i="1" dirty="0"/>
          </a:p>
          <a:p>
            <a:endParaRPr lang="en-US" i="1" dirty="0"/>
          </a:p>
          <a:p>
            <a:r>
              <a:rPr lang="en-US" dirty="0"/>
              <a:t>Whether we choose to complete our own TAM plan or participate in a group plan, it must include: </a:t>
            </a:r>
            <a:br>
              <a:rPr lang="en-US" dirty="0"/>
            </a:br>
            <a:r>
              <a:rPr lang="en-US" dirty="0"/>
              <a:t>1) An inventory of our capital assets</a:t>
            </a:r>
            <a:br>
              <a:rPr lang="en-US" dirty="0"/>
            </a:br>
            <a:r>
              <a:rPr lang="en-US" dirty="0"/>
              <a:t>2) Condition assessment that rates each of our asset’s physical state</a:t>
            </a:r>
          </a:p>
          <a:p>
            <a:r>
              <a:rPr lang="en-US" dirty="0"/>
              <a:t>3) A description of the decision support tools that show our analytical approach to prioritizing our investments based on available funding</a:t>
            </a:r>
          </a:p>
          <a:p>
            <a:r>
              <a:rPr lang="en-US" dirty="0"/>
              <a:t>4) A prioritized list of investments to manage or improve our assets’ SGR</a:t>
            </a:r>
            <a:endParaRPr lang="en-US" i="1" dirty="0"/>
          </a:p>
          <a:p>
            <a:endParaRPr lang="en-US" dirty="0"/>
          </a:p>
          <a:p>
            <a:pPr defTabSz="933237">
              <a:defRPr/>
            </a:pPr>
            <a:r>
              <a:rPr lang="en-US" dirty="0"/>
              <a:t>We’re already doing </a:t>
            </a:r>
            <a:r>
              <a:rPr lang="en-US" b="1" i="1" dirty="0"/>
              <a:t>[name which elements your agency is already doing], but we need to develop better support tools internally, develop a policy… include discussion of additional level of effort anticipated and why certain elements will take a greater level of effort than others].</a:t>
            </a:r>
          </a:p>
          <a:p>
            <a:endParaRPr lang="en-US" b="1" i="1" baseline="0" dirty="0"/>
          </a:p>
        </p:txBody>
      </p:sp>
      <p:sp>
        <p:nvSpPr>
          <p:cNvPr id="4" name="Slide Number Placeholder 3"/>
          <p:cNvSpPr>
            <a:spLocks noGrp="1"/>
          </p:cNvSpPr>
          <p:nvPr>
            <p:ph type="sldNum" sz="quarter" idx="10"/>
          </p:nvPr>
        </p:nvSpPr>
        <p:spPr/>
        <p:txBody>
          <a:bodyPr/>
          <a:lstStyle/>
          <a:p>
            <a:fld id="{89C116B5-0035-443C-9E1B-0BB7DAD47A42}" type="slidenum">
              <a:rPr lang="en-US" smtClean="0"/>
              <a:t>23</a:t>
            </a:fld>
            <a:endParaRPr lang="en-US"/>
          </a:p>
        </p:txBody>
      </p:sp>
    </p:spTree>
    <p:extLst>
      <p:ext uri="{BB962C8B-B14F-4D97-AF65-F5344CB8AC3E}">
        <p14:creationId xmlns:p14="http://schemas.microsoft.com/office/powerpoint/2010/main" val="3998141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plans are designed to collect TAM information about subrecipients that do not have a direct financial relationship with FTA and to reduce the </a:t>
            </a:r>
            <a:r>
              <a:rPr lang="en-US" dirty="0" smtClean="0"/>
              <a:t>burden </a:t>
            </a:r>
            <a:r>
              <a:rPr lang="en-US" dirty="0"/>
              <a:t>on smaller agencies. </a:t>
            </a:r>
          </a:p>
          <a:p>
            <a:endParaRPr lang="en-US" dirty="0"/>
          </a:p>
          <a:p>
            <a:r>
              <a:rPr lang="en-US" dirty="0"/>
              <a:t>We are a group plan sponsor because we are direct recipients of 5311, 5307, and 5310 funds and </a:t>
            </a:r>
            <a:r>
              <a:rPr lang="en-US" b="1" i="1" dirty="0"/>
              <a:t>[have subrecipient(s) that is/are (a) provider(s) of public transportation, [list subrecipients]].  </a:t>
            </a:r>
            <a:r>
              <a:rPr lang="en-US" dirty="0"/>
              <a:t>Unless our subrecipient(s) choose(s) to opt out and participate in another sponsored group plan or submit their own TAM plan, we need to coordinate with them to develop a group plan on their behalf</a:t>
            </a:r>
            <a:r>
              <a:rPr lang="en-US" dirty="0" smtClean="0"/>
              <a:t>. Their Accountable Executives</a:t>
            </a:r>
            <a:r>
              <a:rPr lang="en-US" baseline="0" dirty="0" smtClean="0"/>
              <a:t> will ultimately approve their plan.</a:t>
            </a:r>
            <a:endParaRPr lang="en-US" dirty="0"/>
          </a:p>
          <a:p>
            <a:endParaRPr lang="en-US" dirty="0"/>
          </a:p>
          <a:p>
            <a:r>
              <a:rPr lang="en-US" dirty="0" smtClean="0"/>
              <a:t>Group </a:t>
            </a:r>
            <a:r>
              <a:rPr lang="en-US" dirty="0"/>
              <a:t>plans require just the first four </a:t>
            </a:r>
            <a:r>
              <a:rPr lang="en-US" dirty="0" smtClean="0"/>
              <a:t>elements:</a:t>
            </a:r>
            <a:endParaRPr lang="en-US" dirty="0"/>
          </a:p>
          <a:p>
            <a:r>
              <a:rPr lang="en-US" dirty="0"/>
              <a:t>1) An inventory of all of our subrecipients’ capital assets– Our participants are responsible for collecting the data and submitting it to us, and we will define how the data should be collected, coordinate consolidating the inventory among our participants, and develop/provide the software for completing the inventory. </a:t>
            </a:r>
            <a:br>
              <a:rPr lang="en-US" dirty="0"/>
            </a:br>
            <a:r>
              <a:rPr lang="en-US" dirty="0"/>
              <a:t>2) Condition assessment that rates each of those asset’s physical state—Our participants are responsible for conducting the condition assessment and submitting the data to us, and we will define how the data should be collected, manage the database, and report it to the NTD, unless our subrecipients already directly report.</a:t>
            </a:r>
          </a:p>
          <a:p>
            <a:r>
              <a:rPr lang="en-US" dirty="0"/>
              <a:t>3) Description of the decision support tools that show our analytical approach to prioritizing these investments based on available funding—we will develop these tools and share our guiding principles with our participants, who will share their goals and needs with us.</a:t>
            </a:r>
          </a:p>
          <a:p>
            <a:r>
              <a:rPr lang="en-US" dirty="0"/>
              <a:t>4) A prioritized list of investments to manage or improve these assets’ SGR—we will generate this list of projects in coordination with our participants, who will share information on their funding sources and capital investment plans.</a:t>
            </a:r>
          </a:p>
          <a:p>
            <a:endParaRPr lang="en-US" dirty="0"/>
          </a:p>
          <a:p>
            <a:r>
              <a:rPr lang="en-US" dirty="0"/>
              <a:t>We also must coordinate with our participants on setting targets to the extent practicable, but ultimately we are responsible for setting and reporting the targets for the entire Group Plan to the NTD. We are also responsible for developing and reporting the Annual Narrative Report. If our participants already report to NTD independently, then they will be responsible for submitting the agency profile, asset inventory, and facility condition assessment (if applicable). If they do not already report to NTD, then we will report that information on their behalf.</a:t>
            </a:r>
          </a:p>
          <a:p>
            <a:endParaRPr lang="en-US" dirty="0"/>
          </a:p>
          <a:p>
            <a:r>
              <a:rPr lang="en-US" dirty="0"/>
              <a:t>We are responsible for making the group plan, targets, and supporting materials available to the State DOTs and MPOs that program projects for any participants of the group plan. </a:t>
            </a:r>
          </a:p>
        </p:txBody>
      </p:sp>
      <p:sp>
        <p:nvSpPr>
          <p:cNvPr id="4" name="Slide Number Placeholder 3"/>
          <p:cNvSpPr>
            <a:spLocks noGrp="1"/>
          </p:cNvSpPr>
          <p:nvPr>
            <p:ph type="sldNum" sz="quarter" idx="10"/>
          </p:nvPr>
        </p:nvSpPr>
        <p:spPr/>
        <p:txBody>
          <a:bodyPr/>
          <a:lstStyle/>
          <a:p>
            <a:fld id="{89C116B5-0035-443C-9E1B-0BB7DAD47A42}" type="slidenum">
              <a:rPr lang="en-US" smtClean="0"/>
              <a:t>24</a:t>
            </a:fld>
            <a:endParaRPr lang="en-US"/>
          </a:p>
        </p:txBody>
      </p:sp>
    </p:spTree>
    <p:extLst>
      <p:ext uri="{BB962C8B-B14F-4D97-AF65-F5344CB8AC3E}">
        <p14:creationId xmlns:p14="http://schemas.microsoft.com/office/powerpoint/2010/main" val="1627813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Group plans are designed to collect TAM information about subrecipients that do not have a direct financial relationship with FTA and to reduce the </a:t>
            </a:r>
            <a:r>
              <a:rPr lang="en-US" dirty="0" smtClean="0"/>
              <a:t>burden </a:t>
            </a:r>
            <a:r>
              <a:rPr lang="en-US" dirty="0"/>
              <a:t>on smaller agencies. </a:t>
            </a:r>
          </a:p>
          <a:p>
            <a:endParaRPr lang="en-US" dirty="0"/>
          </a:p>
          <a:p>
            <a:r>
              <a:rPr lang="en-US" dirty="0"/>
              <a:t>We are eligible to be group plan participants because we receive our funding from direct recipients of 5311, 5307, and 5310 funds. Our sponsor is </a:t>
            </a:r>
            <a:r>
              <a:rPr lang="en-US" b="1" i="1" dirty="0"/>
              <a:t>[x agency]. </a:t>
            </a:r>
            <a:endParaRPr lang="en-US" dirty="0"/>
          </a:p>
          <a:p>
            <a:pPr defTabSz="952462">
              <a:defRPr/>
            </a:pPr>
            <a:endParaRPr lang="en-US" i="1" dirty="0"/>
          </a:p>
          <a:p>
            <a:pPr defTabSz="952462">
              <a:defRPr/>
            </a:pPr>
            <a:r>
              <a:rPr lang="en-US" b="1" i="1" dirty="0"/>
              <a:t>[x agency]</a:t>
            </a:r>
            <a:r>
              <a:rPr lang="en-US" i="1" dirty="0"/>
              <a:t> </a:t>
            </a:r>
            <a:r>
              <a:rPr lang="en-US" dirty="0"/>
              <a:t>is required to offer us the chance to participate in their group plan. They are responsible for coordinating with us and their other subrecipients to produce a completed TAM plan. We can </a:t>
            </a:r>
            <a:r>
              <a:rPr lang="en-US" dirty="0" smtClean="0"/>
              <a:t>choose </a:t>
            </a:r>
            <a:r>
              <a:rPr lang="en-US" dirty="0"/>
              <a:t>to opt out and submit our own TAM plan if we want greater control over our own decision making and investment prioritization. In that case, we are required to complete our own TAM plan.</a:t>
            </a:r>
          </a:p>
          <a:p>
            <a:endParaRPr lang="en-US" dirty="0"/>
          </a:p>
          <a:p>
            <a:r>
              <a:rPr lang="en-US" dirty="0"/>
              <a:t>If we choose to participate in the group plan, we are expected to coordinate with sponsors to share data and information to complete the components of a TAM plan. We must have our Accountable Executive sign off on the plan. </a:t>
            </a:r>
            <a:r>
              <a:rPr lang="en-US" baseline="0" dirty="0" smtClean="0"/>
              <a:t> We can only participate in one Group Plan.</a:t>
            </a:r>
            <a:endParaRPr lang="en-US" dirty="0"/>
          </a:p>
          <a:p>
            <a:endParaRPr lang="en-US" dirty="0"/>
          </a:p>
          <a:p>
            <a:r>
              <a:rPr lang="en-US" dirty="0"/>
              <a:t>Group plans require just the first four elements of TAM plans:</a:t>
            </a:r>
          </a:p>
          <a:p>
            <a:r>
              <a:rPr lang="en-US" dirty="0"/>
              <a:t>1) An inventory of all of our capital assets– We are responsible for collecting the data and submitting it to our sponsor. They define how the data should be collected, coordinate consolidating the inventory among all the participants, and develop/provide the software for completing the inventory. </a:t>
            </a:r>
            <a:br>
              <a:rPr lang="en-US" dirty="0"/>
            </a:br>
            <a:r>
              <a:rPr lang="en-US" dirty="0"/>
              <a:t>2) Condition assessment that rates each of those asset’s physical state—We are responsible for conducting the condition assessment and submitting the data to our sponsor, and they will define how the data should be collected, and manage the database. </a:t>
            </a:r>
          </a:p>
          <a:p>
            <a:r>
              <a:rPr lang="en-US" dirty="0"/>
              <a:t>3) Description of the decision support tools that show our analytical approach to prioritizing these investments based on available funding—we should share our agency goals and needs with our sponsor, who will develop these tools and share guiding principles with us.</a:t>
            </a:r>
          </a:p>
          <a:p>
            <a:r>
              <a:rPr lang="en-US" dirty="0"/>
              <a:t> 4) A prioritized list of investments to manage or improve these assets’ SGR—we will share information on our funding sources and capital investment plans, and our sponsor will generate this list of projects in coordination with our agency and the other participants.</a:t>
            </a:r>
          </a:p>
          <a:p>
            <a:endParaRPr lang="en-US" dirty="0"/>
          </a:p>
          <a:p>
            <a:r>
              <a:rPr lang="en-US" dirty="0"/>
              <a:t>The sponsor will develop targets that cut across all participants in the plan, and will engage us as practicable. The sponsor will report targets and the Annual Narrative report to NTD. We are responsible for reporting the agency profile, asset inventory, and facility condition assessment (if applicable) to NTD </a:t>
            </a:r>
            <a:r>
              <a:rPr lang="en-US" b="1" i="1" dirty="0"/>
              <a:t>[if we already report to NTD. If we don’t they will report for us].</a:t>
            </a:r>
            <a:endParaRPr lang="en-US" i="1" dirty="0"/>
          </a:p>
          <a:p>
            <a:endParaRPr lang="en-US" b="0" baseline="0" dirty="0"/>
          </a:p>
          <a:p>
            <a:endParaRPr lang="en-US" dirty="0"/>
          </a:p>
        </p:txBody>
      </p:sp>
      <p:sp>
        <p:nvSpPr>
          <p:cNvPr id="4" name="Slide Number Placeholder 3"/>
          <p:cNvSpPr>
            <a:spLocks noGrp="1"/>
          </p:cNvSpPr>
          <p:nvPr>
            <p:ph type="sldNum" sz="quarter" idx="10"/>
          </p:nvPr>
        </p:nvSpPr>
        <p:spPr/>
        <p:txBody>
          <a:bodyPr/>
          <a:lstStyle/>
          <a:p>
            <a:fld id="{89C116B5-0035-443C-9E1B-0BB7DAD47A42}" type="slidenum">
              <a:rPr lang="en-US" smtClean="0"/>
              <a:t>25</a:t>
            </a:fld>
            <a:endParaRPr lang="en-US"/>
          </a:p>
        </p:txBody>
      </p:sp>
    </p:spTree>
    <p:extLst>
      <p:ext uri="{BB962C8B-B14F-4D97-AF65-F5344CB8AC3E}">
        <p14:creationId xmlns:p14="http://schemas.microsoft.com/office/powerpoint/2010/main" val="2942958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FTA requires us to </a:t>
            </a:r>
            <a:r>
              <a:rPr lang="en-US" dirty="0" smtClean="0"/>
              <a:t>set and track annual performance targets </a:t>
            </a:r>
            <a:r>
              <a:rPr lang="en-US" dirty="0"/>
              <a:t>for the following asset categories: rolling stock, equipment, facilities </a:t>
            </a:r>
            <a:r>
              <a:rPr lang="en-US" b="1" i="1" dirty="0"/>
              <a:t>[and infrastructure]. </a:t>
            </a:r>
            <a:r>
              <a:rPr lang="en-US" dirty="0"/>
              <a:t>There are no rewards or penalties for whether or not we meet these targets, which means that we should structure our target setting process in a way that will be useful and meaningful to us. However, these targets are </a:t>
            </a:r>
            <a:r>
              <a:rPr lang="en-US" dirty="0" smtClean="0"/>
              <a:t>publicly available, </a:t>
            </a:r>
            <a:r>
              <a:rPr lang="en-US" dirty="0"/>
              <a:t>and we will need to be able to support them to our stakeholders, partners, and the public. Our annual self-certification includes approval of these targets.</a:t>
            </a:r>
          </a:p>
          <a:p>
            <a:pPr marL="174982" indent="-174982">
              <a:buFontTx/>
              <a:buChar char="-"/>
            </a:pPr>
            <a:r>
              <a:rPr lang="en-US" dirty="0"/>
              <a:t>[</a:t>
            </a:r>
            <a:r>
              <a:rPr lang="en-US" b="1" i="1" dirty="0"/>
              <a:t>As a group plan sponsor, we are setting collective targets for our own assets and our participants’ assets]</a:t>
            </a:r>
            <a:r>
              <a:rPr lang="en-US" dirty="0"/>
              <a:t> OR [</a:t>
            </a:r>
            <a:r>
              <a:rPr lang="en-US" b="1" i="1" dirty="0"/>
              <a:t>As a group plan participant, we must work with our sponsor to provide information that will support them in target setting and accept the collective targets in the group plan]</a:t>
            </a:r>
          </a:p>
          <a:p>
            <a:pPr marL="174982" indent="-174982" defTabSz="933237">
              <a:buFontTx/>
              <a:buChar char="-"/>
              <a:defRPr/>
            </a:pPr>
            <a:r>
              <a:rPr lang="en-US" dirty="0"/>
              <a:t>[</a:t>
            </a:r>
            <a:r>
              <a:rPr lang="en-US" b="1" i="1" dirty="0"/>
              <a:t>We also have other internal performance measures that help us continue to run our service effectively, but these four are to be submitted for national tracking purposes.] </a:t>
            </a:r>
            <a:r>
              <a:rPr lang="en-US" dirty="0"/>
              <a:t>OR </a:t>
            </a:r>
            <a:r>
              <a:rPr lang="en-US" i="1" dirty="0"/>
              <a:t>[</a:t>
            </a:r>
            <a:r>
              <a:rPr lang="en-US" b="1" i="1" dirty="0"/>
              <a:t>We would also benefit from tracking other internal performance measures to help us run our service effectively, but these four are to be submitted for national tracking purposes.] </a:t>
            </a:r>
            <a:endParaRPr lang="en-US" dirty="0"/>
          </a:p>
          <a:p>
            <a:pPr marL="174982" indent="-174982" defTabSz="933237">
              <a:buFontTx/>
              <a:buChar char="-"/>
              <a:defRPr/>
            </a:pPr>
            <a:r>
              <a:rPr lang="en-US" b="1" i="1" dirty="0"/>
              <a:t>[Describe agency current status in regard to setting targets and your agency’s approach to target setting, if developed] </a:t>
            </a:r>
            <a:r>
              <a:rPr lang="en-US" dirty="0"/>
              <a:t>OR</a:t>
            </a:r>
            <a:r>
              <a:rPr lang="en-US" b="1" i="1" dirty="0"/>
              <a:t> [If we haven’t already,] </a:t>
            </a:r>
            <a:r>
              <a:rPr lang="en-US" dirty="0"/>
              <a:t>it’s important that we have internal discussion about our approach to target setting (procedural (data flows, etc.), mathematical, and philosophical). For example, we need to discuss whether our targets will be more realistic or aspirational, and how they align with other plans , targets, strategies, etc. (strategic plan, capital plan, investment portfolio)– both in terms of philosophy and schedule</a:t>
            </a:r>
          </a:p>
          <a:p>
            <a:pPr marL="466618" lvl="1"/>
            <a:endParaRPr lang="en-US" b="0" baseline="0" dirty="0"/>
          </a:p>
          <a:p>
            <a:pPr marL="0" lvl="2"/>
            <a:endParaRPr lang="en-US" b="0" baseline="0" dirty="0"/>
          </a:p>
        </p:txBody>
      </p:sp>
      <p:sp>
        <p:nvSpPr>
          <p:cNvPr id="4" name="Slide Number Placeholder 3"/>
          <p:cNvSpPr>
            <a:spLocks noGrp="1"/>
          </p:cNvSpPr>
          <p:nvPr>
            <p:ph type="sldNum" sz="quarter" idx="10"/>
          </p:nvPr>
        </p:nvSpPr>
        <p:spPr/>
        <p:txBody>
          <a:bodyPr/>
          <a:lstStyle/>
          <a:p>
            <a:fld id="{89C116B5-0035-443C-9E1B-0BB7DAD47A42}" type="slidenum">
              <a:rPr lang="en-US" smtClean="0"/>
              <a:t>26</a:t>
            </a:fld>
            <a:endParaRPr lang="en-US"/>
          </a:p>
        </p:txBody>
      </p:sp>
    </p:spTree>
    <p:extLst>
      <p:ext uri="{BB962C8B-B14F-4D97-AF65-F5344CB8AC3E}">
        <p14:creationId xmlns:p14="http://schemas.microsoft.com/office/powerpoint/2010/main" val="2695342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ea typeface="Times New Roman"/>
                <a:cs typeface="Times New Roman"/>
              </a:rPr>
              <a:t>This slide illustrates the critical TAM timeframes, covering both the requirements for developing our TAM Plan and reporting.</a:t>
            </a:r>
            <a:endParaRPr lang="en-US" dirty="0">
              <a:ea typeface="Calibri"/>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defTabSz="933237">
              <a:lnSpc>
                <a:spcPct val="115000"/>
              </a:lnSpc>
              <a:defRPr/>
            </a:pPr>
            <a:r>
              <a:rPr lang="en-US" b="1" i="1" dirty="0">
                <a:ea typeface="Times New Roman"/>
                <a:cs typeface="Times New Roman"/>
              </a:rPr>
              <a:t>[We’ve set our targets, and we’re working on the TAM plan which is due in October 2018. After that, we need to share it with our planning partners.] </a:t>
            </a:r>
            <a:r>
              <a:rPr lang="en-US" dirty="0">
                <a:ea typeface="Times New Roman"/>
                <a:cs typeface="Times New Roman"/>
              </a:rPr>
              <a:t>Future updates need to be coordinated with the State/MPO Long Range Transportation and must completed at least every four years. </a:t>
            </a:r>
            <a:endParaRPr lang="en-US" dirty="0">
              <a:ea typeface="Calibri"/>
              <a:cs typeface="Times New Roman"/>
            </a:endParaRPr>
          </a:p>
          <a:p>
            <a:pPr>
              <a:lnSpc>
                <a:spcPct val="115000"/>
              </a:lnSpc>
            </a:pPr>
            <a:r>
              <a:rPr lang="en-US" dirty="0">
                <a:ea typeface="Times New Roman"/>
                <a:cs typeface="Times New Roman"/>
              </a:rPr>
              <a:t> </a:t>
            </a:r>
          </a:p>
          <a:p>
            <a:pPr>
              <a:lnSpc>
                <a:spcPct val="115000"/>
              </a:lnSpc>
            </a:pPr>
            <a:r>
              <a:rPr lang="en-US" b="1" i="1" dirty="0">
                <a:ea typeface="Times New Roman"/>
                <a:cs typeface="Times New Roman"/>
              </a:rPr>
              <a:t>[Starting in [October 2018/January 2019/April 2019], we are required to report the condition of our assets to the NTD annually. By that time, we’ll need to have completed condition assessments of at least 1/4 of our facilities, each of which need to be assessed at least every four years. Starting in reporting year 2018, we will also submit our targets to FTA through the NTD.  We’ve started completing condition assessments for our TAM plan, but there is still a lot of work to be done.] </a:t>
            </a:r>
          </a:p>
          <a:p>
            <a:pPr>
              <a:lnSpc>
                <a:spcPct val="115000"/>
              </a:lnSpc>
            </a:pPr>
            <a:endParaRPr lang="en-US" dirty="0">
              <a:ea typeface="Times New Roman"/>
              <a:cs typeface="Times New Roman"/>
            </a:endParaRPr>
          </a:p>
          <a:p>
            <a:pPr>
              <a:lnSpc>
                <a:spcPct val="115000"/>
              </a:lnSpc>
            </a:pPr>
            <a:r>
              <a:rPr lang="en-US" b="1" i="1" dirty="0">
                <a:ea typeface="Times New Roman"/>
                <a:cs typeface="Times New Roman"/>
              </a:rPr>
              <a:t>[The last requirement of the TAM rule is that the following year, we’ll have to submit our first annual NTD Narrative Report, discussing changes in our </a:t>
            </a:r>
            <a:r>
              <a:rPr lang="en-US" b="1" i="1" dirty="0" smtClean="0">
                <a:ea typeface="Times New Roman"/>
                <a:cs typeface="Times New Roman"/>
              </a:rPr>
              <a:t>assets’ </a:t>
            </a:r>
            <a:r>
              <a:rPr lang="en-US" b="1" i="1" dirty="0">
                <a:ea typeface="Times New Roman"/>
                <a:cs typeface="Times New Roman"/>
              </a:rPr>
              <a:t>condition and progress towards meeting our targets.] </a:t>
            </a:r>
          </a:p>
          <a:p>
            <a:pPr>
              <a:lnSpc>
                <a:spcPct val="115000"/>
              </a:lnSpc>
            </a:pPr>
            <a:endParaRPr lang="en-US" dirty="0">
              <a:ea typeface="Calibri"/>
              <a:cs typeface="Times New Roman"/>
            </a:endParaRPr>
          </a:p>
          <a:p>
            <a:r>
              <a:rPr lang="en-US" b="1" i="1" dirty="0"/>
              <a:t>[Include discussion of your agency’s status with FTA requirements/recent milestones, upcoming activities, priorities]</a:t>
            </a:r>
          </a:p>
          <a:p>
            <a:endParaRPr lang="en-US" b="1" i="1" dirty="0"/>
          </a:p>
          <a:p>
            <a:r>
              <a:rPr lang="en-US" b="1" i="1" dirty="0"/>
              <a:t>[Include discussion of additional level of effort anticipated and why certain elements will take a greater level of effort than others]</a:t>
            </a:r>
          </a:p>
          <a:p>
            <a:pPr>
              <a:lnSpc>
                <a:spcPct val="115000"/>
              </a:lnSpc>
            </a:pPr>
            <a:endParaRPr lang="en-US" sz="1100" dirty="0">
              <a:ea typeface="Calibri"/>
              <a:cs typeface="Times New Roman"/>
            </a:endParaRPr>
          </a:p>
          <a:p>
            <a:endParaRPr lang="en-US" b="1" i="1" baseline="0" dirty="0"/>
          </a:p>
        </p:txBody>
      </p:sp>
      <p:sp>
        <p:nvSpPr>
          <p:cNvPr id="4" name="Slide Number Placeholder 3"/>
          <p:cNvSpPr>
            <a:spLocks noGrp="1"/>
          </p:cNvSpPr>
          <p:nvPr>
            <p:ph type="sldNum" sz="quarter" idx="10"/>
          </p:nvPr>
        </p:nvSpPr>
        <p:spPr/>
        <p:txBody>
          <a:bodyPr/>
          <a:lstStyle/>
          <a:p>
            <a:fld id="{89C116B5-0035-443C-9E1B-0BB7DAD47A42}" type="slidenum">
              <a:rPr lang="en-US" smtClean="0"/>
              <a:t>27</a:t>
            </a:fld>
            <a:endParaRPr lang="en-US"/>
          </a:p>
        </p:txBody>
      </p:sp>
    </p:spTree>
    <p:extLst>
      <p:ext uri="{BB962C8B-B14F-4D97-AF65-F5344CB8AC3E}">
        <p14:creationId xmlns:p14="http://schemas.microsoft.com/office/powerpoint/2010/main" val="1611192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C116B5-0035-443C-9E1B-0BB7DAD47A42}" type="slidenum">
              <a:rPr lang="en-US" smtClean="0"/>
              <a:t>28</a:t>
            </a:fld>
            <a:endParaRPr lang="en-US"/>
          </a:p>
        </p:txBody>
      </p:sp>
    </p:spTree>
    <p:extLst>
      <p:ext uri="{BB962C8B-B14F-4D97-AF65-F5344CB8AC3E}">
        <p14:creationId xmlns:p14="http://schemas.microsoft.com/office/powerpoint/2010/main" val="547455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defRPr/>
            </a:pPr>
            <a:r>
              <a:rPr lang="en-US" dirty="0"/>
              <a:t>As we have discussed, we have some flexibility with how we meet the FTA requirements, and there is a real opportunity for us to use the TAM process </a:t>
            </a:r>
            <a:r>
              <a:rPr lang="en-US"/>
              <a:t>to </a:t>
            </a:r>
            <a:r>
              <a:rPr lang="en-US" smtClean="0"/>
              <a:t>benefit </a:t>
            </a:r>
            <a:r>
              <a:rPr lang="en-US" dirty="0"/>
              <a:t>our agency. In addition to what we are already doing and must do to meet the requirements, here are some areas that are generally considered agency best practices that I’d like us to discuss taking on. I have some ideas on how to approach this and move forward, but, as I mentioned previously, I would like to have a discussion with you about how we can use TAM to address our challenges as an agency and improve our business practices.</a:t>
            </a:r>
          </a:p>
          <a:p>
            <a:pPr defTabSz="952462">
              <a:defRPr/>
            </a:pPr>
            <a:endParaRPr lang="en-US" dirty="0"/>
          </a:p>
          <a:p>
            <a:pPr defTabSz="952462">
              <a:defRPr/>
            </a:pPr>
            <a:r>
              <a:rPr lang="en-US" dirty="0"/>
              <a:t>TAM is something we are excited about doing, because we see the real benefit it will bring. We are asking for your support to empower us with time, resources, and authority to help us:</a:t>
            </a:r>
          </a:p>
          <a:p>
            <a:pPr defTabSz="952462">
              <a:defRPr/>
            </a:pPr>
            <a:r>
              <a:rPr lang="en-US" b="1" i="1" dirty="0"/>
              <a:t>[Using the suggestions provided in the comment boxes, and your own examples, develop this slide with the specific requests you need from your executives.</a:t>
            </a:r>
          </a:p>
          <a:p>
            <a:pPr defTabSz="952462">
              <a:defRPr/>
            </a:pPr>
            <a:endParaRPr lang="en-US" b="1" i="1" dirty="0"/>
          </a:p>
          <a:p>
            <a:pPr defTabSz="952462">
              <a:defRPr/>
            </a:pPr>
            <a:r>
              <a:rPr lang="en-US" b="1" i="1" dirty="0"/>
              <a:t>-Articulate TAM as overarching management philosophy</a:t>
            </a:r>
          </a:p>
          <a:p>
            <a:pPr defTabSz="952462">
              <a:defRPr/>
            </a:pPr>
            <a:r>
              <a:rPr lang="en-US" b="1" i="1" dirty="0"/>
              <a:t>-Integrate TAM into agency key performance indicators (KPIs)</a:t>
            </a:r>
          </a:p>
          <a:p>
            <a:pPr defTabSz="952462">
              <a:defRPr/>
            </a:pPr>
            <a:r>
              <a:rPr lang="en-US" b="1" i="1" dirty="0"/>
              <a:t>-Link performance reviews to TAM efforts</a:t>
            </a:r>
          </a:p>
          <a:p>
            <a:pPr defTabSz="952462">
              <a:defRPr/>
            </a:pPr>
            <a:r>
              <a:rPr lang="en-US" b="1" i="1" dirty="0"/>
              <a:t>-Tie budget process to articulated needs from asset management</a:t>
            </a:r>
          </a:p>
          <a:p>
            <a:pPr defTabSz="952462">
              <a:defRPr/>
            </a:pPr>
            <a:r>
              <a:rPr lang="en-US" b="1" i="1" dirty="0"/>
              <a:t>-Develop process for integrating priority projects into implementable capital program</a:t>
            </a:r>
          </a:p>
          <a:p>
            <a:pPr defTabSz="952462">
              <a:defRPr/>
            </a:pPr>
            <a:r>
              <a:rPr lang="en-US" b="1" i="1" dirty="0"/>
              <a:t>-Integrate data systems to optimize coordination</a:t>
            </a:r>
          </a:p>
          <a:p>
            <a:pPr defTabSz="952462">
              <a:defRPr/>
            </a:pPr>
            <a:r>
              <a:rPr lang="en-US" b="1" i="1" dirty="0"/>
              <a:t>-Develop policies/tools to integrate asset management and other agency priorities</a:t>
            </a:r>
          </a:p>
          <a:p>
            <a:pPr defTabSz="952462">
              <a:defRPr/>
            </a:pPr>
            <a:r>
              <a:rPr lang="en-US" b="1" i="1" dirty="0"/>
              <a:t>-Integrate risk assessment into asset management</a:t>
            </a:r>
          </a:p>
          <a:p>
            <a:pPr defTabSz="952462">
              <a:defRPr/>
            </a:pPr>
            <a:r>
              <a:rPr lang="en-US" b="1" i="1" dirty="0"/>
              <a:t>-Integrate asset management considerations into expansion/replacement project planning</a:t>
            </a:r>
          </a:p>
          <a:p>
            <a:pPr defTabSz="952462">
              <a:defRPr/>
            </a:pPr>
            <a:r>
              <a:rPr lang="en-US" b="1" i="1" dirty="0"/>
              <a:t>-Integrate TAM implementation into all senior staff performance plans</a:t>
            </a:r>
          </a:p>
          <a:p>
            <a:pPr defTabSz="952462">
              <a:defRPr/>
            </a:pPr>
            <a:r>
              <a:rPr lang="en-US" b="1" i="1" dirty="0"/>
              <a:t>-Support each department having individual asset management plans</a:t>
            </a:r>
          </a:p>
          <a:p>
            <a:pPr defTabSz="952462">
              <a:defRPr/>
            </a:pPr>
            <a:r>
              <a:rPr lang="en-US" b="1" i="1" dirty="0"/>
              <a:t>-Develop and support cross-agency TAM working group</a:t>
            </a:r>
          </a:p>
          <a:p>
            <a:pPr defTabSz="952462">
              <a:defRPr/>
            </a:pPr>
            <a:r>
              <a:rPr lang="en-US" b="1" i="1" dirty="0"/>
              <a:t>-Incorporate best practices from internationally recognized asset management standards like ISO 55000 or IAM</a:t>
            </a:r>
          </a:p>
          <a:p>
            <a:pPr defTabSz="952462">
              <a:defRPr/>
            </a:pPr>
            <a:r>
              <a:rPr lang="en-US" b="1" i="1" dirty="0"/>
              <a:t>-Hire additional TAM staff members if needed</a:t>
            </a:r>
          </a:p>
          <a:p>
            <a:pPr defTabSz="952462">
              <a:defRPr/>
            </a:pPr>
            <a:r>
              <a:rPr lang="en-US" b="1" i="1" dirty="0"/>
              <a:t>-Reorganize existing staff responsibilities to ensure TAM is a priority</a:t>
            </a:r>
          </a:p>
          <a:p>
            <a:pPr defTabSz="952462">
              <a:defRPr/>
            </a:pPr>
            <a:r>
              <a:rPr lang="en-US" b="1" i="1" dirty="0"/>
              <a:t>-Evaluate, refine, and embed the program in the organization over time</a:t>
            </a:r>
          </a:p>
          <a:p>
            <a:pPr defTabSz="952462">
              <a:defRPr/>
            </a:pPr>
            <a:r>
              <a:rPr lang="en-US" b="1" i="1" dirty="0"/>
              <a:t>-Evaluate asset management capability maturity</a:t>
            </a:r>
          </a:p>
          <a:p>
            <a:pPr defTabSz="952462">
              <a:defRPr/>
            </a:pPr>
            <a:r>
              <a:rPr lang="en-US" b="1" i="1" dirty="0"/>
              <a:t>-Document processes and standardize asset management templates </a:t>
            </a:r>
          </a:p>
          <a:p>
            <a:pPr defTabSz="952462">
              <a:defRPr/>
            </a:pPr>
            <a:r>
              <a:rPr lang="en-US" b="1" i="1" dirty="0"/>
              <a:t>-Ensure continuity of operations, manage staff transitions, etc.]</a:t>
            </a:r>
          </a:p>
          <a:p>
            <a:pPr defTabSz="952462">
              <a:defRPr/>
            </a:pPr>
            <a:endParaRPr lang="en-US" b="1" i="1" dirty="0"/>
          </a:p>
          <a:p>
            <a:pPr defTabSz="952462">
              <a:defRPr/>
            </a:pPr>
            <a:r>
              <a:rPr lang="en-US" dirty="0"/>
              <a:t>Thank you for your time!</a:t>
            </a:r>
          </a:p>
          <a:p>
            <a:pPr defTabSz="952462">
              <a:defRPr/>
            </a:pPr>
            <a:endParaRPr lang="en-US" b="1" i="1" dirty="0"/>
          </a:p>
        </p:txBody>
      </p:sp>
      <p:sp>
        <p:nvSpPr>
          <p:cNvPr id="4" name="Slide Number Placeholder 3"/>
          <p:cNvSpPr>
            <a:spLocks noGrp="1"/>
          </p:cNvSpPr>
          <p:nvPr>
            <p:ph type="sldNum" sz="quarter" idx="10"/>
          </p:nvPr>
        </p:nvSpPr>
        <p:spPr/>
        <p:txBody>
          <a:bodyPr/>
          <a:lstStyle/>
          <a:p>
            <a:fld id="{89C116B5-0035-443C-9E1B-0BB7DAD47A42}" type="slidenum">
              <a:rPr lang="en-US" smtClean="0"/>
              <a:t>29</a:t>
            </a:fld>
            <a:endParaRPr lang="en-US"/>
          </a:p>
        </p:txBody>
      </p:sp>
    </p:spTree>
    <p:extLst>
      <p:ext uri="{BB962C8B-B14F-4D97-AF65-F5344CB8AC3E}">
        <p14:creationId xmlns:p14="http://schemas.microsoft.com/office/powerpoint/2010/main" val="518387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DAAA-06BE-4185-95DB-1A3E521B539A}" type="slidenum">
              <a:rPr lang="en-US" smtClean="0"/>
              <a:t>3</a:t>
            </a:fld>
            <a:endParaRPr lang="en-US"/>
          </a:p>
        </p:txBody>
      </p:sp>
    </p:spTree>
    <p:extLst>
      <p:ext uri="{BB962C8B-B14F-4D97-AF65-F5344CB8AC3E}">
        <p14:creationId xmlns:p14="http://schemas.microsoft.com/office/powerpoint/2010/main" val="78978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baseline="0" dirty="0">
              <a:solidFill>
                <a:srgbClr val="0070C0"/>
              </a:solidFill>
            </a:endParaRPr>
          </a:p>
        </p:txBody>
      </p:sp>
      <p:sp>
        <p:nvSpPr>
          <p:cNvPr id="4" name="Slide Number Placeholder 3"/>
          <p:cNvSpPr>
            <a:spLocks noGrp="1"/>
          </p:cNvSpPr>
          <p:nvPr>
            <p:ph type="sldNum" sz="quarter" idx="10"/>
          </p:nvPr>
        </p:nvSpPr>
        <p:spPr/>
        <p:txBody>
          <a:bodyPr/>
          <a:lstStyle/>
          <a:p>
            <a:fld id="{89C116B5-0035-443C-9E1B-0BB7DAD47A42}" type="slidenum">
              <a:rPr lang="en-US" smtClean="0"/>
              <a:t>4</a:t>
            </a:fld>
            <a:endParaRPr lang="en-US"/>
          </a:p>
        </p:txBody>
      </p:sp>
    </p:spTree>
    <p:extLst>
      <p:ext uri="{BB962C8B-B14F-4D97-AF65-F5344CB8AC3E}">
        <p14:creationId xmlns:p14="http://schemas.microsoft.com/office/powerpoint/2010/main" val="407299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baseline="0" dirty="0">
              <a:solidFill>
                <a:srgbClr val="0070C0"/>
              </a:solidFill>
            </a:endParaRPr>
          </a:p>
        </p:txBody>
      </p:sp>
      <p:sp>
        <p:nvSpPr>
          <p:cNvPr id="4" name="Slide Number Placeholder 3"/>
          <p:cNvSpPr>
            <a:spLocks noGrp="1"/>
          </p:cNvSpPr>
          <p:nvPr>
            <p:ph type="sldNum" sz="quarter" idx="10"/>
          </p:nvPr>
        </p:nvSpPr>
        <p:spPr/>
        <p:txBody>
          <a:bodyPr/>
          <a:lstStyle/>
          <a:p>
            <a:fld id="{89C116B5-0035-443C-9E1B-0BB7DAD47A42}" type="slidenum">
              <a:rPr lang="en-US" smtClean="0"/>
              <a:t>5</a:t>
            </a:fld>
            <a:endParaRPr lang="en-US"/>
          </a:p>
        </p:txBody>
      </p:sp>
    </p:spTree>
    <p:extLst>
      <p:ext uri="{BB962C8B-B14F-4D97-AF65-F5344CB8AC3E}">
        <p14:creationId xmlns:p14="http://schemas.microsoft.com/office/powerpoint/2010/main" val="284022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all heard of TAM before, and know that there are Federal requirements we have to meet. But to best understand how our agency can get the most return on investment out of implementing the Federal </a:t>
            </a:r>
            <a:r>
              <a:rPr lang="en-US" dirty="0" smtClean="0">
                <a:solidFill>
                  <a:schemeClr val="tx1"/>
                </a:solidFill>
              </a:rPr>
              <a:t>requirement</a:t>
            </a:r>
            <a:r>
              <a:rPr lang="en-US" baseline="0" dirty="0" smtClean="0">
                <a:solidFill>
                  <a:schemeClr val="tx1"/>
                </a:solidFill>
              </a:rPr>
              <a:t> and be good stewards of public funding</a:t>
            </a:r>
            <a:r>
              <a:rPr lang="en-US" dirty="0" smtClean="0">
                <a:solidFill>
                  <a:schemeClr val="tx1"/>
                </a:solidFill>
              </a:rPr>
              <a:t>, </a:t>
            </a:r>
            <a:r>
              <a:rPr lang="en-US" dirty="0">
                <a:solidFill>
                  <a:schemeClr val="tx1"/>
                </a:solidFill>
              </a:rPr>
              <a:t>let’s use TAM to think about our agency’s challenges and goals, tell our story, and align priorities within our organization. </a:t>
            </a:r>
            <a:r>
              <a:rPr lang="en-US" b="1" dirty="0">
                <a:solidFill>
                  <a:schemeClr val="tx1"/>
                </a:solidFill>
              </a:rPr>
              <a:t>[</a:t>
            </a:r>
            <a:r>
              <a:rPr lang="en-US" b="1" i="1" dirty="0">
                <a:solidFill>
                  <a:schemeClr val="tx1"/>
                </a:solidFill>
              </a:rPr>
              <a:t>insert a scenario here about your own agency, or a generalized scenario based on a failure, risk, or success] [How can we avoid repeating/prevent further issues/repeat this success/improve our practices….?]</a:t>
            </a:r>
            <a:r>
              <a:rPr lang="en-US" dirty="0">
                <a:solidFill>
                  <a:schemeClr val="tx1"/>
                </a:solidFill>
              </a:rPr>
              <a:t> </a:t>
            </a:r>
            <a:endParaRPr lang="en-US" b="1" i="1" dirty="0">
              <a:solidFill>
                <a:schemeClr val="tx1"/>
              </a:solidFill>
            </a:endParaRPr>
          </a:p>
          <a:p>
            <a:r>
              <a:rPr lang="en-US" b="1" dirty="0"/>
              <a:t/>
            </a:r>
            <a:br>
              <a:rPr lang="en-US" b="1" dirty="0"/>
            </a:br>
            <a:r>
              <a:rPr lang="en-US" b="1" i="1" dirty="0"/>
              <a:t>[Themes: A) safety, B) operations, C) customer services, D) time/money/resources]</a:t>
            </a:r>
          </a:p>
          <a:p>
            <a:pPr defTabSz="952462">
              <a:defRPr/>
            </a:pPr>
            <a:endParaRPr lang="en-US" b="1" dirty="0"/>
          </a:p>
          <a:p>
            <a:pPr defTabSz="952462">
              <a:defRPr/>
            </a:pPr>
            <a:r>
              <a:rPr lang="en-US" b="1" dirty="0"/>
              <a:t>Example opening scenarios:</a:t>
            </a:r>
          </a:p>
          <a:p>
            <a:pPr defTabSz="952462">
              <a:defRPr/>
            </a:pPr>
            <a:r>
              <a:rPr lang="en-US" b="1" dirty="0"/>
              <a:t>Failure</a:t>
            </a:r>
            <a:r>
              <a:rPr lang="en-US" dirty="0"/>
              <a:t/>
            </a:r>
            <a:br>
              <a:rPr lang="en-US" dirty="0"/>
            </a:br>
            <a:r>
              <a:rPr lang="en-US" dirty="0"/>
              <a:t>-Rail systems having to abruptly close due to system </a:t>
            </a:r>
            <a:r>
              <a:rPr lang="en-US" dirty="0" smtClean="0"/>
              <a:t>failure </a:t>
            </a:r>
            <a:r>
              <a:rPr lang="en-US" b="1" i="1" dirty="0"/>
              <a:t>[customer services, safety, operations]</a:t>
            </a:r>
          </a:p>
          <a:p>
            <a:pPr defTabSz="952462">
              <a:defRPr/>
            </a:pPr>
            <a:r>
              <a:rPr lang="en-US" dirty="0"/>
              <a:t>-Rail systems having to close for an extended period </a:t>
            </a:r>
            <a:r>
              <a:rPr lang="en-US" b="1" i="1" dirty="0"/>
              <a:t>[customer services, operations]</a:t>
            </a:r>
            <a:r>
              <a:rPr lang="en-US" dirty="0"/>
              <a:t/>
            </a:r>
            <a:br>
              <a:rPr lang="en-US" dirty="0"/>
            </a:br>
            <a:r>
              <a:rPr lang="en-US" dirty="0"/>
              <a:t>-Systems in a state of emergency/needing major upgrades/repairs </a:t>
            </a:r>
            <a:r>
              <a:rPr lang="en-US" b="1" i="1" dirty="0"/>
              <a:t>[customer services, safety, operations, time/money/resources]</a:t>
            </a:r>
          </a:p>
          <a:p>
            <a:pPr defTabSz="952462">
              <a:defRPr/>
            </a:pPr>
            <a:r>
              <a:rPr lang="en-US" dirty="0"/>
              <a:t>-Bus failures, having to significantly reduce or eliminate service, use older vehicles that really should be retired, or defer some routine maintenance because of having to put vehicles into service to fill other gaps </a:t>
            </a:r>
            <a:r>
              <a:rPr lang="en-US" b="1" i="1" dirty="0"/>
              <a:t>[operations, customer services, time/money/resources]</a:t>
            </a:r>
          </a:p>
          <a:p>
            <a:endParaRPr lang="en-US" dirty="0"/>
          </a:p>
          <a:p>
            <a:endParaRPr lang="en-US" dirty="0"/>
          </a:p>
          <a:p>
            <a:pPr defTabSz="952462">
              <a:defRPr/>
            </a:pPr>
            <a:r>
              <a:rPr lang="en-US" b="1" dirty="0"/>
              <a:t>Risk</a:t>
            </a:r>
            <a:r>
              <a:rPr lang="en-US" dirty="0"/>
              <a:t/>
            </a:r>
            <a:br>
              <a:rPr lang="en-US" dirty="0"/>
            </a:br>
            <a:r>
              <a:rPr lang="en-US" dirty="0" smtClean="0"/>
              <a:t>-Maintenance </a:t>
            </a:r>
            <a:r>
              <a:rPr lang="en-US" dirty="0"/>
              <a:t>building is 40 years old, can’t fit all the buses, and one fuel pump is serving </a:t>
            </a:r>
            <a:r>
              <a:rPr lang="en-US" dirty="0" smtClean="0"/>
              <a:t>entire fleet. </a:t>
            </a:r>
            <a:r>
              <a:rPr lang="en-US" b="1" i="1" dirty="0"/>
              <a:t>[operations]</a:t>
            </a:r>
          </a:p>
          <a:p>
            <a:pPr defTabSz="952462">
              <a:defRPr/>
            </a:pPr>
            <a:r>
              <a:rPr lang="en-US" dirty="0"/>
              <a:t>-Outdated computer systems, IT, other “behind-the-scenes” infrastructure might seem less important, but a failure in one of these systems could disrupt the entire system </a:t>
            </a:r>
            <a:r>
              <a:rPr lang="en-US" b="1" i="1" dirty="0"/>
              <a:t>[operations, customer services]</a:t>
            </a:r>
          </a:p>
          <a:p>
            <a:pPr defTabSz="952462">
              <a:defRPr/>
            </a:pPr>
            <a:r>
              <a:rPr lang="en-US" dirty="0"/>
              <a:t>-High maintenance costs due to deferred maintenance </a:t>
            </a:r>
            <a:r>
              <a:rPr lang="en-US" b="1" i="1" dirty="0"/>
              <a:t>[operations, time/money/resources]</a:t>
            </a:r>
            <a:endParaRPr lang="en-US" dirty="0"/>
          </a:p>
          <a:p>
            <a:endParaRPr lang="en-US" dirty="0"/>
          </a:p>
          <a:p>
            <a:endParaRPr lang="en-US" dirty="0"/>
          </a:p>
          <a:p>
            <a:r>
              <a:rPr lang="en-US" b="1" dirty="0"/>
              <a:t>Success</a:t>
            </a:r>
          </a:p>
          <a:p>
            <a:r>
              <a:rPr lang="en-US" dirty="0"/>
              <a:t>-Reanalyzing how frequently an agency was performing certain maintenance practices allowed them to extend asset life </a:t>
            </a:r>
            <a:r>
              <a:rPr lang="en-US" b="1" i="1" dirty="0"/>
              <a:t>[operations, time/money/resources]</a:t>
            </a:r>
          </a:p>
          <a:p>
            <a:pPr defTabSz="933237">
              <a:defRPr/>
            </a:pPr>
            <a:r>
              <a:rPr lang="en-US" dirty="0"/>
              <a:t>-Reanalyzing how frequently an agency was performing certain maintenance practices allowed them to adjust and be more strategic about what/when to maintain, thereby saving money and extending vehicle availability for service </a:t>
            </a:r>
            <a:r>
              <a:rPr lang="en-US" b="1" i="1" dirty="0"/>
              <a:t>[operations, time/money/resources]</a:t>
            </a:r>
          </a:p>
          <a:p>
            <a:r>
              <a:rPr lang="en-US" dirty="0"/>
              <a:t>-Improving operating service, performance, lowering costs, etc. </a:t>
            </a:r>
            <a:r>
              <a:rPr lang="en-US" b="1" i="1" dirty="0"/>
              <a:t>[operations, time/money/resources]</a:t>
            </a:r>
            <a:endParaRPr lang="en-US" dirty="0"/>
          </a:p>
          <a:p>
            <a:r>
              <a:rPr lang="en-US" dirty="0"/>
              <a:t>-Significantly lengthening asset life </a:t>
            </a:r>
            <a:r>
              <a:rPr lang="en-US" b="1" i="1" dirty="0"/>
              <a:t>[operations, time/money/resources]</a:t>
            </a:r>
          </a:p>
          <a:p>
            <a:r>
              <a:rPr lang="en-US" dirty="0"/>
              <a:t>-Responding efficiently and effectively to disaster situations </a:t>
            </a:r>
            <a:r>
              <a:rPr lang="en-US" b="1" i="1" dirty="0"/>
              <a:t>[safety, customer service, operations]</a:t>
            </a:r>
          </a:p>
        </p:txBody>
      </p:sp>
      <p:sp>
        <p:nvSpPr>
          <p:cNvPr id="4" name="Slide Number Placeholder 3"/>
          <p:cNvSpPr>
            <a:spLocks noGrp="1"/>
          </p:cNvSpPr>
          <p:nvPr>
            <p:ph type="sldNum" sz="quarter" idx="10"/>
          </p:nvPr>
        </p:nvSpPr>
        <p:spPr/>
        <p:txBody>
          <a:bodyPr/>
          <a:lstStyle/>
          <a:p>
            <a:fld id="{89C116B5-0035-443C-9E1B-0BB7DAD47A42}" type="slidenum">
              <a:rPr lang="en-US" smtClean="0"/>
              <a:t>6</a:t>
            </a:fld>
            <a:endParaRPr lang="en-US"/>
          </a:p>
        </p:txBody>
      </p:sp>
    </p:spTree>
    <p:extLst>
      <p:ext uri="{BB962C8B-B14F-4D97-AF65-F5344CB8AC3E}">
        <p14:creationId xmlns:p14="http://schemas.microsoft.com/office/powerpoint/2010/main" val="264414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C116B5-0035-443C-9E1B-0BB7DAD47A42}" type="slidenum">
              <a:rPr lang="en-US" smtClean="0"/>
              <a:t>7</a:t>
            </a:fld>
            <a:endParaRPr lang="en-US"/>
          </a:p>
        </p:txBody>
      </p:sp>
    </p:spTree>
    <p:extLst>
      <p:ext uri="{BB962C8B-B14F-4D97-AF65-F5344CB8AC3E}">
        <p14:creationId xmlns:p14="http://schemas.microsoft.com/office/powerpoint/2010/main" val="412489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[Provide a definition of the TAM business model. Depending on your approach (getting started, educating, inspiring, or updating), you may want to adjust your definition. An example definition is as follows:</a:t>
            </a:r>
          </a:p>
          <a:p>
            <a:pPr>
              <a:lnSpc>
                <a:spcPct val="115000"/>
              </a:lnSpc>
            </a:pPr>
            <a:r>
              <a:rPr lang="en-US" b="1" i="1" dirty="0"/>
              <a:t>Transit asset management (TAM) is the strategic and systematic practice of procuring, operating, inspecting, maintaining, rehabilitating, and replacing transit capital assets to manage their performance, risks, and costs over their life cycles to provide safe, cost-effective, and reliable public transportation. TAM uses transit asset condition to guide how to manage capital assets and prioritize funding to improve or maintain a state of good repair.]</a:t>
            </a:r>
            <a:endParaRPr lang="en-US" sz="1100" b="1" i="1" dirty="0"/>
          </a:p>
          <a:p>
            <a:endParaRPr lang="en-US" b="1" dirty="0"/>
          </a:p>
          <a:p>
            <a:r>
              <a:rPr lang="en-US" b="1" dirty="0"/>
              <a:t>TAM is required! But it’s not</a:t>
            </a:r>
            <a:r>
              <a:rPr lang="en-US" b="1" i="1" dirty="0"/>
              <a:t> just </a:t>
            </a:r>
            <a:r>
              <a:rPr lang="en-US" b="1" dirty="0"/>
              <a:t>about meeting Federal requirements</a:t>
            </a:r>
          </a:p>
          <a:p>
            <a:pPr marL="178587" indent="-178587">
              <a:buFont typeface="Arial" panose="020B0604020202020204" pitchFamily="34" charset="0"/>
              <a:buChar char="•"/>
            </a:pPr>
            <a:r>
              <a:rPr lang="en-US" dirty="0"/>
              <a:t>At the bare minimum, </a:t>
            </a:r>
            <a:r>
              <a:rPr lang="en-US" b="1" dirty="0"/>
              <a:t>we have to meet Federal TAM requirements, </a:t>
            </a:r>
            <a:r>
              <a:rPr lang="en-US" dirty="0"/>
              <a:t>which we will cover later in this presentation, but we can leverage TAM to add much more value</a:t>
            </a:r>
          </a:p>
          <a:p>
            <a:pPr marL="654817" lvl="1" indent="-178587">
              <a:buFont typeface="Arial" panose="020B0604020202020204" pitchFamily="34" charset="0"/>
              <a:buChar char="•"/>
            </a:pPr>
            <a:r>
              <a:rPr lang="en-US" dirty="0"/>
              <a:t>It can lead to higher return on investment due to asset preservation and more efficient capital investment </a:t>
            </a:r>
            <a:r>
              <a:rPr lang="en-US" dirty="0" smtClean="0"/>
              <a:t>strategy</a:t>
            </a:r>
          </a:p>
          <a:p>
            <a:pPr marL="654817" lvl="1" indent="-178587">
              <a:buFont typeface="Arial" panose="020B0604020202020204" pitchFamily="34" charset="0"/>
              <a:buChar char="•"/>
            </a:pPr>
            <a:r>
              <a:rPr lang="en-US" dirty="0" smtClean="0"/>
              <a:t>According</a:t>
            </a:r>
            <a:r>
              <a:rPr lang="en-US" baseline="0" dirty="0" smtClean="0"/>
              <a:t> to the Institute of Asset Management, asset management develops organizational capacity to maximize the beneficial impact that an organization can realize from its asset base</a:t>
            </a:r>
            <a:endParaRPr lang="en-US" dirty="0"/>
          </a:p>
          <a:p>
            <a:pPr marL="654817" lvl="1" indent="-178587">
              <a:buFont typeface="Arial" panose="020B0604020202020204" pitchFamily="34" charset="0"/>
              <a:buChar char="•"/>
            </a:pPr>
            <a:r>
              <a:rPr lang="en-US" dirty="0"/>
              <a:t>Even one extra year of life from a vehicle can significantly reduce annual costs</a:t>
            </a:r>
          </a:p>
          <a:p>
            <a:pPr marL="178587" indent="-178587">
              <a:buFont typeface="Arial" panose="020B0604020202020204" pitchFamily="34" charset="0"/>
              <a:buChar char="•"/>
            </a:pPr>
            <a:r>
              <a:rPr lang="en-US" dirty="0"/>
              <a:t>The further we incorporate TAM into our business processes, the greater benefit we will gain</a:t>
            </a:r>
          </a:p>
          <a:p>
            <a:pPr defTabSz="995315">
              <a:defRPr/>
            </a:pPr>
            <a:endParaRPr lang="en-US" dirty="0"/>
          </a:p>
          <a:p>
            <a:pPr defTabSz="995315">
              <a:defRPr/>
            </a:pPr>
            <a:r>
              <a:rPr lang="en-US" dirty="0"/>
              <a:t>Even if federal law didn’t mandate it, </a:t>
            </a:r>
            <a:r>
              <a:rPr lang="en-US" dirty="0" smtClean="0"/>
              <a:t>sound understanding and </a:t>
            </a:r>
            <a:r>
              <a:rPr lang="en-US" dirty="0"/>
              <a:t>management of </a:t>
            </a:r>
            <a:r>
              <a:rPr lang="en-US" dirty="0" smtClean="0"/>
              <a:t>our assets,</a:t>
            </a:r>
            <a:r>
              <a:rPr lang="en-US" baseline="0" dirty="0" smtClean="0"/>
              <a:t> </a:t>
            </a:r>
            <a:r>
              <a:rPr lang="en-US" dirty="0" smtClean="0"/>
              <a:t>which</a:t>
            </a:r>
            <a:r>
              <a:rPr lang="en-US" baseline="0" dirty="0" smtClean="0"/>
              <a:t> are </a:t>
            </a:r>
            <a:r>
              <a:rPr lang="en-US" dirty="0" smtClean="0"/>
              <a:t>the </a:t>
            </a:r>
            <a:r>
              <a:rPr lang="en-US" dirty="0"/>
              <a:t>foundation of our transit systems, is a good, even necessary, business practice. </a:t>
            </a:r>
            <a:r>
              <a:rPr lang="en-US" i="1" dirty="0"/>
              <a:t>Since we have to implement it, we may as well get the most we can out of </a:t>
            </a:r>
            <a:r>
              <a:rPr lang="en-US" i="1" dirty="0" smtClean="0"/>
              <a:t>it.</a:t>
            </a:r>
            <a:r>
              <a:rPr lang="en-US" i="1" baseline="0" dirty="0" smtClean="0"/>
              <a:t> </a:t>
            </a:r>
            <a:r>
              <a:rPr lang="en-US" i="0" baseline="0" dirty="0" smtClean="0"/>
              <a:t>We can use </a:t>
            </a:r>
            <a:r>
              <a:rPr lang="en-US" dirty="0" smtClean="0"/>
              <a:t>the </a:t>
            </a:r>
            <a:r>
              <a:rPr lang="en-US" dirty="0"/>
              <a:t>requirements of TAM program as an </a:t>
            </a:r>
            <a:r>
              <a:rPr lang="en-US" dirty="0" smtClean="0"/>
              <a:t>opportunity to improve </a:t>
            </a:r>
            <a:r>
              <a:rPr lang="en-US" dirty="0"/>
              <a:t>the overall </a:t>
            </a:r>
            <a:r>
              <a:rPr lang="en-US" b="1" dirty="0"/>
              <a:t>alignment of our agency practices </a:t>
            </a:r>
            <a:r>
              <a:rPr lang="en-US" dirty="0"/>
              <a:t>across departments towards our goals</a:t>
            </a:r>
            <a:r>
              <a:rPr lang="en-US" dirty="0" smtClean="0"/>
              <a:t>. </a:t>
            </a:r>
            <a:r>
              <a:rPr lang="en-US" b="1" i="1" dirty="0" smtClean="0"/>
              <a:t>[List specific</a:t>
            </a:r>
            <a:r>
              <a:rPr lang="en-US" b="1" i="1" baseline="0" dirty="0" smtClean="0"/>
              <a:t> agency strategic goals here, if applicable.]</a:t>
            </a:r>
            <a:r>
              <a:rPr lang="en-US" dirty="0" smtClean="0"/>
              <a:t>  </a:t>
            </a:r>
            <a:r>
              <a:rPr lang="en-US" dirty="0"/>
              <a:t>TAM is both tactical and strategic—it can support us in connecting and improving both our </a:t>
            </a:r>
            <a:r>
              <a:rPr lang="en-US" dirty="0" smtClean="0"/>
              <a:t>day-to-day </a:t>
            </a:r>
            <a:r>
              <a:rPr lang="en-US" dirty="0"/>
              <a:t>protocols and the bigger picture of what our agency is working toward.</a:t>
            </a:r>
          </a:p>
          <a:p>
            <a:pPr defTabSz="995315">
              <a:defRPr/>
            </a:pPr>
            <a:endParaRPr lang="en-US" dirty="0"/>
          </a:p>
          <a:p>
            <a:pPr defTabSz="995315">
              <a:defRPr/>
            </a:pPr>
            <a:r>
              <a:rPr lang="en-US" dirty="0"/>
              <a:t>While achieving these goals may require significant tradeoffs, TAM can provide us with the evidence to </a:t>
            </a:r>
            <a:r>
              <a:rPr lang="en-US" b="1" dirty="0"/>
              <a:t>tell our story as an agency </a:t>
            </a:r>
            <a:r>
              <a:rPr lang="en-US" dirty="0"/>
              <a:t>when it comes to:</a:t>
            </a:r>
          </a:p>
          <a:p>
            <a:pPr marL="178587" indent="-178587" defTabSz="995315">
              <a:buFont typeface="Arial" panose="020B0604020202020204" pitchFamily="34" charset="0"/>
              <a:buChar char="•"/>
              <a:defRPr/>
            </a:pPr>
            <a:r>
              <a:rPr lang="en-US" dirty="0"/>
              <a:t>Making tradeoffs and communicating tough decisions to stakeholders</a:t>
            </a:r>
          </a:p>
          <a:p>
            <a:pPr marL="178587" indent="-178587" defTabSz="995315">
              <a:buFont typeface="Arial" panose="020B0604020202020204" pitchFamily="34" charset="0"/>
              <a:buChar char="•"/>
              <a:defRPr/>
            </a:pPr>
            <a:r>
              <a:rPr lang="en-US" dirty="0"/>
              <a:t>Demonstrating that capital spending matches agency priorities</a:t>
            </a:r>
          </a:p>
          <a:p>
            <a:pPr marL="178587" indent="-178587">
              <a:buFont typeface="Arial" panose="020B0604020202020204" pitchFamily="34" charset="0"/>
              <a:buChar char="•"/>
            </a:pPr>
            <a:r>
              <a:rPr lang="en-US" dirty="0"/>
              <a:t>Justifying agency needs and funding requests to the </a:t>
            </a:r>
            <a:r>
              <a:rPr lang="en-US" dirty="0" smtClean="0"/>
              <a:t>board</a:t>
            </a:r>
          </a:p>
          <a:p>
            <a:pPr marL="635787" lvl="1" indent="-178587">
              <a:buFont typeface="Arial" panose="020B0604020202020204" pitchFamily="34" charset="0"/>
              <a:buChar char="•"/>
            </a:pPr>
            <a:r>
              <a:rPr lang="en-US" dirty="0" smtClean="0"/>
              <a:t>We can confidently say if we invest x resources, then we can achieve y outcomes.</a:t>
            </a:r>
            <a:endParaRPr lang="en-US" dirty="0"/>
          </a:p>
          <a:p>
            <a:pPr marL="178587" indent="-178587">
              <a:buFont typeface="Arial" panose="020B0604020202020204" pitchFamily="34" charset="0"/>
              <a:buChar char="•"/>
            </a:pPr>
            <a:r>
              <a:rPr lang="en-US" dirty="0"/>
              <a:t>Being transparent to the public and other stakeholders that we are taking care of assets and appropriately spending tax dollars</a:t>
            </a:r>
          </a:p>
          <a:p>
            <a:pPr marL="178587" indent="-178587">
              <a:buFont typeface="Arial" panose="020B0604020202020204" pitchFamily="34" charset="0"/>
              <a:buChar char="•"/>
            </a:pPr>
            <a:r>
              <a:rPr lang="en-US" dirty="0"/>
              <a:t>Preventing, mitigating, responding, and recovering from emergency or adverse </a:t>
            </a:r>
            <a:r>
              <a:rPr lang="en-US" dirty="0" smtClean="0"/>
              <a:t>events</a:t>
            </a:r>
          </a:p>
          <a:p>
            <a:pPr marL="178587" indent="-178587">
              <a:buFont typeface="Arial" panose="020B0604020202020204" pitchFamily="34" charset="0"/>
              <a:buChar char="•"/>
            </a:pPr>
            <a:endParaRPr lang="en-US" dirty="0" smtClean="0"/>
          </a:p>
          <a:p>
            <a:pPr marL="0" indent="0">
              <a:buFont typeface="Arial" panose="020B0604020202020204" pitchFamily="34" charset="0"/>
              <a:buNone/>
            </a:pPr>
            <a:r>
              <a:rPr lang="en-US" dirty="0" smtClean="0"/>
              <a:t>Now</a:t>
            </a:r>
            <a:r>
              <a:rPr lang="en-US" baseline="0" dirty="0" smtClean="0"/>
              <a:t> I want to discuss some of the key issues TAM can help us address.</a:t>
            </a:r>
            <a:endParaRPr lang="en-US" dirty="0"/>
          </a:p>
        </p:txBody>
      </p:sp>
      <p:sp>
        <p:nvSpPr>
          <p:cNvPr id="4" name="Slide Number Placeholder 3"/>
          <p:cNvSpPr>
            <a:spLocks noGrp="1"/>
          </p:cNvSpPr>
          <p:nvPr>
            <p:ph type="sldNum" sz="quarter" idx="10"/>
          </p:nvPr>
        </p:nvSpPr>
        <p:spPr/>
        <p:txBody>
          <a:bodyPr/>
          <a:lstStyle/>
          <a:p>
            <a:fld id="{89C116B5-0035-443C-9E1B-0BB7DAD47A42}" type="slidenum">
              <a:rPr lang="en-US" smtClean="0"/>
              <a:t>8</a:t>
            </a:fld>
            <a:endParaRPr lang="en-US"/>
          </a:p>
        </p:txBody>
      </p:sp>
    </p:spTree>
    <p:extLst>
      <p:ext uri="{BB962C8B-B14F-4D97-AF65-F5344CB8AC3E}">
        <p14:creationId xmlns:p14="http://schemas.microsoft.com/office/powerpoint/2010/main" val="2104073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a:solidFill>
                  <a:schemeClr val="tx1"/>
                </a:solidFill>
              </a:rPr>
              <a:t>Some of the ways TAM can help us address </a:t>
            </a:r>
            <a:r>
              <a:rPr lang="en-US" b="0" i="0" u="sng" baseline="0" dirty="0">
                <a:solidFill>
                  <a:schemeClr val="tx1"/>
                </a:solidFill>
              </a:rPr>
              <a:t>safety </a:t>
            </a:r>
            <a:r>
              <a:rPr lang="en-US" b="0" i="0" baseline="0" dirty="0">
                <a:solidFill>
                  <a:schemeClr val="tx1"/>
                </a:solidFill>
              </a:rPr>
              <a:t>are:</a:t>
            </a:r>
          </a:p>
          <a:p>
            <a:pPr marL="178587" indent="-178587" defTabSz="952462">
              <a:buFont typeface="Arial" panose="020B0604020202020204" pitchFamily="34" charset="0"/>
              <a:buChar char="•"/>
              <a:defRPr/>
            </a:pPr>
            <a:r>
              <a:rPr lang="en-US" b="0" i="0" dirty="0">
                <a:solidFill>
                  <a:schemeClr val="tx1"/>
                </a:solidFill>
              </a:rPr>
              <a:t>Reducing</a:t>
            </a:r>
            <a:r>
              <a:rPr lang="en-US" b="0" i="0" baseline="0" dirty="0">
                <a:solidFill>
                  <a:schemeClr val="tx1"/>
                </a:solidFill>
              </a:rPr>
              <a:t> potential injuries or fatalities due to poor conditions, maintenance issues, or unexpected breakdowns</a:t>
            </a:r>
          </a:p>
          <a:p>
            <a:pPr marL="178587" indent="-178587" defTabSz="952462">
              <a:buFont typeface="Arial" panose="020B0604020202020204" pitchFamily="34" charset="0"/>
              <a:buChar char="•"/>
              <a:defRPr/>
            </a:pPr>
            <a:r>
              <a:rPr lang="en-US" b="0" i="0" dirty="0">
                <a:solidFill>
                  <a:schemeClr val="tx1"/>
                </a:solidFill>
              </a:rPr>
              <a:t>Preventing, mitigating, responding, and recovering from emergency or</a:t>
            </a:r>
            <a:r>
              <a:rPr lang="en-US" b="0" i="0" baseline="0" dirty="0">
                <a:solidFill>
                  <a:schemeClr val="tx1"/>
                </a:solidFill>
              </a:rPr>
              <a:t> adverse </a:t>
            </a:r>
            <a:r>
              <a:rPr lang="en-US" b="0" i="0" baseline="0" dirty="0" smtClean="0">
                <a:solidFill>
                  <a:schemeClr val="tx1"/>
                </a:solidFill>
              </a:rPr>
              <a:t>events</a:t>
            </a:r>
          </a:p>
          <a:p>
            <a:pPr marL="178587" marR="0" lvl="0" indent="-178587" algn="l" defTabSz="95246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smtClean="0">
                <a:solidFill>
                  <a:schemeClr val="tx1"/>
                </a:solidFill>
              </a:rPr>
              <a:t>Being prepared to take advantage of new technology and innovations</a:t>
            </a:r>
          </a:p>
          <a:p>
            <a:pPr marL="178587" indent="-178587" defTabSz="952462">
              <a:buFont typeface="Arial" panose="020B0604020202020204" pitchFamily="34" charset="0"/>
              <a:buChar char="•"/>
              <a:defRPr/>
            </a:pPr>
            <a:endParaRPr lang="en-US" b="0" i="0" baseline="0" dirty="0"/>
          </a:p>
        </p:txBody>
      </p:sp>
      <p:sp>
        <p:nvSpPr>
          <p:cNvPr id="4" name="Slide Number Placeholder 3"/>
          <p:cNvSpPr>
            <a:spLocks noGrp="1"/>
          </p:cNvSpPr>
          <p:nvPr>
            <p:ph type="sldNum" sz="quarter" idx="10"/>
          </p:nvPr>
        </p:nvSpPr>
        <p:spPr/>
        <p:txBody>
          <a:bodyPr/>
          <a:lstStyle/>
          <a:p>
            <a:fld id="{89C116B5-0035-443C-9E1B-0BB7DAD47A42}" type="slidenum">
              <a:rPr lang="en-US" smtClean="0"/>
              <a:t>9</a:t>
            </a:fld>
            <a:endParaRPr lang="en-US"/>
          </a:p>
        </p:txBody>
      </p:sp>
    </p:spTree>
    <p:extLst>
      <p:ext uri="{BB962C8B-B14F-4D97-AF65-F5344CB8AC3E}">
        <p14:creationId xmlns:p14="http://schemas.microsoft.com/office/powerpoint/2010/main" val="120320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F666B579-4A08-4CA7-B60A-1821A0B66981}" type="slidenum">
              <a:rPr lang="en-US" smtClean="0"/>
              <a:t>‹#›</a:t>
            </a:fld>
            <a:endParaRPr lang="en-US"/>
          </a:p>
        </p:txBody>
      </p:sp>
      <p:pic>
        <p:nvPicPr>
          <p:cNvPr id="9" name="Picture 8">
            <a:extLst>
              <a:ext uri="{FF2B5EF4-FFF2-40B4-BE49-F238E27FC236}">
                <a16:creationId xmlns:a16="http://schemas.microsoft.com/office/drawing/2014/main" xmlns="" id="{0B53859F-10F7-FD40-BBDD-6464F60BE878}"/>
              </a:ext>
            </a:extLst>
          </p:cNvPr>
          <p:cNvPicPr>
            <a:picLocks noChangeAspect="1"/>
          </p:cNvPicPr>
          <p:nvPr userDrawn="1"/>
        </p:nvPicPr>
        <p:blipFill>
          <a:blip r:embed="rId3"/>
          <a:stretch>
            <a:fillRect/>
          </a:stretch>
        </p:blipFill>
        <p:spPr>
          <a:xfrm>
            <a:off x="-230165" y="-202302"/>
            <a:ext cx="12416465" cy="7195023"/>
          </a:xfrm>
          <a:prstGeom prst="rect">
            <a:avLst/>
          </a:prstGeom>
        </p:spPr>
      </p:pic>
    </p:spTree>
    <p:custDataLst>
      <p:tags r:id="rId1"/>
    </p:custDataLst>
    <p:extLst>
      <p:ext uri="{BB962C8B-B14F-4D97-AF65-F5344CB8AC3E}">
        <p14:creationId xmlns:p14="http://schemas.microsoft.com/office/powerpoint/2010/main" val="1171170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8CCFCE"/>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666B579-4A08-4CA7-B60A-1821A0B66981}" type="slidenum">
              <a:rPr lang="en-US" smtClean="0"/>
              <a:t>‹#›</a:t>
            </a:fld>
            <a:endParaRPr lang="en-US"/>
          </a:p>
        </p:txBody>
      </p:sp>
    </p:spTree>
    <p:custDataLst>
      <p:tags r:id="rId1"/>
    </p:custDataLst>
    <p:extLst>
      <p:ext uri="{BB962C8B-B14F-4D97-AF65-F5344CB8AC3E}">
        <p14:creationId xmlns:p14="http://schemas.microsoft.com/office/powerpoint/2010/main" val="1474387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solidFill>
                  <a:srgbClr val="8CCFCE"/>
                </a:solidFill>
              </a:defRPr>
            </a:lvl1pPr>
          </a:lstStyle>
          <a:p>
            <a:r>
              <a:rPr lang="en-US" dirty="0"/>
              <a:t>Click to edit Master title style</a:t>
            </a:r>
          </a:p>
        </p:txBody>
      </p:sp>
      <p:sp>
        <p:nvSpPr>
          <p:cNvPr id="3" name="Vertical Text Placeholder 2"/>
          <p:cNvSpPr>
            <a:spLocks noGrp="1"/>
          </p:cNvSpPr>
          <p:nvPr>
            <p:ph type="body" orient="vert" idx="1"/>
          </p:nvPr>
        </p:nvSpPr>
        <p:spPr>
          <a:xfrm>
            <a:off x="694267" y="365125"/>
            <a:ext cx="7878233"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666B579-4A08-4CA7-B60A-1821A0B66981}" type="slidenum">
              <a:rPr lang="en-US" smtClean="0"/>
              <a:t>‹#›</a:t>
            </a:fld>
            <a:endParaRPr lang="en-US"/>
          </a:p>
        </p:txBody>
      </p:sp>
    </p:spTree>
    <p:custDataLst>
      <p:tags r:id="rId1"/>
    </p:custDataLst>
    <p:extLst>
      <p:ext uri="{BB962C8B-B14F-4D97-AF65-F5344CB8AC3E}">
        <p14:creationId xmlns:p14="http://schemas.microsoft.com/office/powerpoint/2010/main" val="2211960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1825625"/>
            <a:ext cx="10642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600" spc="0">
                <a:solidFill>
                  <a:schemeClr val="tx2">
                    <a:lumMod val="60000"/>
                    <a:lumOff val="40000"/>
                  </a:schemeClr>
                </a:solidFill>
              </a:defRPr>
            </a:lvl1pPr>
          </a:lstStyle>
          <a:p>
            <a:fld id="{F666B579-4A08-4CA7-B60A-1821A0B66981}" type="slidenum">
              <a:rPr lang="en-US" smtClean="0"/>
              <a:pPr/>
              <a:t>‹#›</a:t>
            </a:fld>
            <a:endParaRPr lang="en-US" dirty="0"/>
          </a:p>
        </p:txBody>
      </p:sp>
      <p:sp>
        <p:nvSpPr>
          <p:cNvPr id="7" name="Title 1"/>
          <p:cNvSpPr txBox="1">
            <a:spLocks/>
          </p:cNvSpPr>
          <p:nvPr userDrawn="1"/>
        </p:nvSpPr>
        <p:spPr>
          <a:xfrm>
            <a:off x="628650" y="-105280"/>
            <a:ext cx="7886700" cy="106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bg1"/>
                </a:solidFill>
                <a:latin typeface="Calibri" panose="020F0502020204030204" pitchFamily="34" charset="0"/>
                <a:ea typeface="+mj-ea"/>
                <a:cs typeface="+mj-cs"/>
              </a:defRPr>
            </a:lvl1pPr>
          </a:lstStyle>
          <a:p>
            <a:endParaRPr lang="en-US" b="1" dirty="0"/>
          </a:p>
        </p:txBody>
      </p:sp>
    </p:spTree>
    <p:custDataLst>
      <p:tags r:id="rId1"/>
    </p:custDataLst>
    <p:extLst>
      <p:ext uri="{BB962C8B-B14F-4D97-AF65-F5344CB8AC3E}">
        <p14:creationId xmlns:p14="http://schemas.microsoft.com/office/powerpoint/2010/main" val="2691370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0400" y="1709738"/>
            <a:ext cx="10687050" cy="2852737"/>
          </a:xfrm>
        </p:spPr>
        <p:txBody>
          <a:bodyPr anchor="b">
            <a:normAutofit/>
          </a:bodyPr>
          <a:lstStyle>
            <a:lvl1pPr>
              <a:defRPr sz="4400" b="1">
                <a:solidFill>
                  <a:srgbClr val="8CCFCE"/>
                </a:solidFill>
              </a:defRPr>
            </a:lvl1pPr>
          </a:lstStyle>
          <a:p>
            <a:r>
              <a:rPr lang="en-US" dirty="0"/>
              <a:t>Click to edit Master title style</a:t>
            </a:r>
          </a:p>
        </p:txBody>
      </p:sp>
      <p:sp>
        <p:nvSpPr>
          <p:cNvPr id="3" name="Text Placeholder 2"/>
          <p:cNvSpPr>
            <a:spLocks noGrp="1"/>
          </p:cNvSpPr>
          <p:nvPr>
            <p:ph type="body" idx="1"/>
          </p:nvPr>
        </p:nvSpPr>
        <p:spPr>
          <a:xfrm>
            <a:off x="660400" y="4589463"/>
            <a:ext cx="106870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tx2">
                    <a:lumMod val="60000"/>
                    <a:lumOff val="40000"/>
                  </a:schemeClr>
                </a:solidFill>
              </a:defRPr>
            </a:lvl1pPr>
          </a:lstStyle>
          <a:p>
            <a:fld id="{F666B579-4A08-4CA7-B60A-1821A0B66981}" type="slidenum">
              <a:rPr lang="en-US" smtClean="0"/>
              <a:pPr/>
              <a:t>‹#›</a:t>
            </a:fld>
            <a:endParaRPr lang="en-US" dirty="0"/>
          </a:p>
        </p:txBody>
      </p:sp>
      <p:sp>
        <p:nvSpPr>
          <p:cNvPr id="5" name="Title 1"/>
          <p:cNvSpPr txBox="1">
            <a:spLocks/>
          </p:cNvSpPr>
          <p:nvPr userDrawn="1"/>
        </p:nvSpPr>
        <p:spPr>
          <a:xfrm>
            <a:off x="628650" y="-105280"/>
            <a:ext cx="7886700" cy="106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bg1"/>
                </a:solidFill>
                <a:latin typeface="Calibri" panose="020F0502020204030204" pitchFamily="34" charset="0"/>
                <a:ea typeface="+mj-ea"/>
                <a:cs typeface="+mj-cs"/>
              </a:defRPr>
            </a:lvl1pPr>
          </a:lstStyle>
          <a:p>
            <a:r>
              <a:rPr lang="en-US" b="1" dirty="0"/>
              <a:t>Click to edit Master title style</a:t>
            </a:r>
          </a:p>
        </p:txBody>
      </p:sp>
    </p:spTree>
    <p:custDataLst>
      <p:tags r:id="rId1"/>
    </p:custDataLst>
    <p:extLst>
      <p:ext uri="{BB962C8B-B14F-4D97-AF65-F5344CB8AC3E}">
        <p14:creationId xmlns:p14="http://schemas.microsoft.com/office/powerpoint/2010/main" val="4138267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8CCFCE"/>
                </a:solidFill>
              </a:defRPr>
            </a:lvl1pPr>
          </a:lstStyle>
          <a:p>
            <a:r>
              <a:rPr lang="en-US" dirty="0"/>
              <a:t>Click to edit Master title style</a:t>
            </a:r>
          </a:p>
        </p:txBody>
      </p:sp>
      <p:sp>
        <p:nvSpPr>
          <p:cNvPr id="3" name="Content Placeholder 2"/>
          <p:cNvSpPr>
            <a:spLocks noGrp="1"/>
          </p:cNvSpPr>
          <p:nvPr>
            <p:ph sz="half" idx="1"/>
          </p:nvPr>
        </p:nvSpPr>
        <p:spPr>
          <a:xfrm>
            <a:off x="694267" y="1825625"/>
            <a:ext cx="5325533"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666B579-4A08-4CA7-B60A-1821A0B66981}" type="slidenum">
              <a:rPr lang="en-US" smtClean="0"/>
              <a:t>‹#›</a:t>
            </a:fld>
            <a:endParaRPr lang="en-US"/>
          </a:p>
        </p:txBody>
      </p:sp>
    </p:spTree>
    <p:custDataLst>
      <p:tags r:id="rId1"/>
    </p:custDataLst>
    <p:extLst>
      <p:ext uri="{BB962C8B-B14F-4D97-AF65-F5344CB8AC3E}">
        <p14:creationId xmlns:p14="http://schemas.microsoft.com/office/powerpoint/2010/main" val="3651331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400" y="1681163"/>
            <a:ext cx="5337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0400" y="2505075"/>
            <a:ext cx="5337175" cy="368458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chemeClr val="tx2">
                    <a:lumMod val="60000"/>
                    <a:lumOff val="40000"/>
                  </a:schemeClr>
                </a:solidFill>
              </a:defRPr>
            </a:lvl1pPr>
          </a:lstStyle>
          <a:p>
            <a:fld id="{F666B579-4A08-4CA7-B60A-1821A0B66981}" type="slidenum">
              <a:rPr lang="en-US" smtClean="0"/>
              <a:pPr/>
              <a:t>‹#›</a:t>
            </a:fld>
            <a:endParaRPr lang="en-US" dirty="0"/>
          </a:p>
        </p:txBody>
      </p:sp>
      <p:sp>
        <p:nvSpPr>
          <p:cNvPr id="10" name="Title 1"/>
          <p:cNvSpPr>
            <a:spLocks noGrp="1"/>
          </p:cNvSpPr>
          <p:nvPr>
            <p:ph type="title"/>
          </p:nvPr>
        </p:nvSpPr>
        <p:spPr>
          <a:xfrm>
            <a:off x="66675" y="-402855"/>
            <a:ext cx="10659533" cy="1325563"/>
          </a:xfrm>
        </p:spPr>
        <p:txBody>
          <a:bodyPr>
            <a:normAutofit/>
          </a:bodyPr>
          <a:lstStyle>
            <a:lvl1pPr>
              <a:defRPr sz="3600" b="1">
                <a:solidFill>
                  <a:srgbClr val="8CCFCE"/>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40818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666B579-4A08-4CA7-B60A-1821A0B66981}" type="slidenum">
              <a:rPr lang="en-US" smtClean="0"/>
              <a:t>‹#›</a:t>
            </a:fld>
            <a:endParaRPr lang="en-US"/>
          </a:p>
        </p:txBody>
      </p:sp>
      <p:sp>
        <p:nvSpPr>
          <p:cNvPr id="4" name="Title 1"/>
          <p:cNvSpPr>
            <a:spLocks noGrp="1"/>
          </p:cNvSpPr>
          <p:nvPr>
            <p:ph type="title"/>
          </p:nvPr>
        </p:nvSpPr>
        <p:spPr>
          <a:xfrm>
            <a:off x="66675" y="-402855"/>
            <a:ext cx="10659533" cy="1325563"/>
          </a:xfrm>
        </p:spPr>
        <p:txBody>
          <a:bodyPr>
            <a:normAutofit/>
          </a:bodyPr>
          <a:lstStyle>
            <a:lvl1pPr>
              <a:defRPr sz="3600" b="1">
                <a:solidFill>
                  <a:srgbClr val="8CCFCE"/>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71066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66B579-4A08-4CA7-B60A-1821A0B66981}" type="slidenum">
              <a:rPr lang="en-US" smtClean="0"/>
              <a:t>‹#›</a:t>
            </a:fld>
            <a:endParaRPr lang="en-US"/>
          </a:p>
        </p:txBody>
      </p:sp>
    </p:spTree>
    <p:custDataLst>
      <p:tags r:id="rId1"/>
    </p:custDataLst>
    <p:extLst>
      <p:ext uri="{BB962C8B-B14F-4D97-AF65-F5344CB8AC3E}">
        <p14:creationId xmlns:p14="http://schemas.microsoft.com/office/powerpoint/2010/main" val="1123473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6534" y="457200"/>
            <a:ext cx="4145492" cy="1600200"/>
          </a:xfrm>
        </p:spPr>
        <p:txBody>
          <a:bodyPr anchor="b"/>
          <a:lstStyle>
            <a:lvl1pPr>
              <a:defRPr sz="3200" b="1">
                <a:solidFill>
                  <a:srgbClr val="8CCF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6534" y="2057400"/>
            <a:ext cx="414549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666B579-4A08-4CA7-B60A-1821A0B66981}" type="slidenum">
              <a:rPr lang="en-US" smtClean="0"/>
              <a:t>‹#›</a:t>
            </a:fld>
            <a:endParaRPr lang="en-US"/>
          </a:p>
        </p:txBody>
      </p:sp>
    </p:spTree>
    <p:custDataLst>
      <p:tags r:id="rId1"/>
    </p:custDataLst>
    <p:extLst>
      <p:ext uri="{BB962C8B-B14F-4D97-AF65-F5344CB8AC3E}">
        <p14:creationId xmlns:p14="http://schemas.microsoft.com/office/powerpoint/2010/main" val="1619869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457200"/>
            <a:ext cx="4060825" cy="1600200"/>
          </a:xfrm>
        </p:spPr>
        <p:txBody>
          <a:bodyPr anchor="b"/>
          <a:lstStyle>
            <a:lvl1pPr>
              <a:defRPr sz="3200" b="1">
                <a:solidFill>
                  <a:srgbClr val="8CCF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11200" y="2057400"/>
            <a:ext cx="4060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666B579-4A08-4CA7-B60A-1821A0B66981}" type="slidenum">
              <a:rPr lang="en-US" smtClean="0"/>
              <a:t>‹#›</a:t>
            </a:fld>
            <a:endParaRPr lang="en-US"/>
          </a:p>
        </p:txBody>
      </p:sp>
    </p:spTree>
    <p:custDataLst>
      <p:tags r:id="rId1"/>
    </p:custDataLst>
    <p:extLst>
      <p:ext uri="{BB962C8B-B14F-4D97-AF65-F5344CB8AC3E}">
        <p14:creationId xmlns:p14="http://schemas.microsoft.com/office/powerpoint/2010/main" val="3234740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675" y="-402855"/>
            <a:ext cx="1065953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94267" y="1825625"/>
            <a:ext cx="1065953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66525" y="6409678"/>
            <a:ext cx="577850" cy="448322"/>
          </a:xfrm>
          <a:prstGeom prst="rect">
            <a:avLst/>
          </a:prstGeom>
        </p:spPr>
        <p:txBody>
          <a:bodyPr vert="horz" lIns="91440" tIns="45720" rIns="91440" bIns="45720" rtlCol="0" anchor="ctr"/>
          <a:lstStyle>
            <a:lvl1pPr algn="ctr">
              <a:defRPr sz="1600" b="1" i="0" u="none" spc="0">
                <a:solidFill>
                  <a:schemeClr val="tx2">
                    <a:lumMod val="60000"/>
                    <a:lumOff val="40000"/>
                  </a:schemeClr>
                </a:solidFill>
                <a:latin typeface="Calibri" charset="0"/>
                <a:ea typeface="Calibri" charset="0"/>
                <a:cs typeface="Calibri" charset="0"/>
              </a:defRPr>
            </a:lvl1pPr>
          </a:lstStyle>
          <a:p>
            <a:fld id="{F666B579-4A08-4CA7-B60A-1821A0B66981}" type="slidenum">
              <a:rPr lang="en-US" smtClean="0"/>
              <a:pPr/>
              <a:t>‹#›</a:t>
            </a:fld>
            <a:endParaRPr lang="en-US" dirty="0"/>
          </a:p>
        </p:txBody>
      </p:sp>
      <p:sp>
        <p:nvSpPr>
          <p:cNvPr id="8" name="Flowchart: Delay 1"/>
          <p:cNvSpPr/>
          <p:nvPr userDrawn="1"/>
        </p:nvSpPr>
        <p:spPr>
          <a:xfrm>
            <a:off x="-19052" y="0"/>
            <a:ext cx="10261936" cy="850232"/>
          </a:xfrm>
          <a:custGeom>
            <a:avLst/>
            <a:gdLst>
              <a:gd name="connsiteX0" fmla="*/ 0 w 9144000"/>
              <a:gd name="connsiteY0" fmla="*/ 0 h 2578100"/>
              <a:gd name="connsiteX1" fmla="*/ 4572000 w 9144000"/>
              <a:gd name="connsiteY1" fmla="*/ 0 h 2578100"/>
              <a:gd name="connsiteX2" fmla="*/ 9144000 w 9144000"/>
              <a:gd name="connsiteY2" fmla="*/ 1289050 h 2578100"/>
              <a:gd name="connsiteX3" fmla="*/ 4572000 w 9144000"/>
              <a:gd name="connsiteY3" fmla="*/ 2578100 h 2578100"/>
              <a:gd name="connsiteX4" fmla="*/ 0 w 9144000"/>
              <a:gd name="connsiteY4" fmla="*/ 2578100 h 2578100"/>
              <a:gd name="connsiteX5" fmla="*/ 0 w 9144000"/>
              <a:gd name="connsiteY5" fmla="*/ 0 h 2578100"/>
              <a:gd name="connsiteX0" fmla="*/ 0 w 9153525"/>
              <a:gd name="connsiteY0" fmla="*/ 1343025 h 2578100"/>
              <a:gd name="connsiteX1" fmla="*/ 4581525 w 9153525"/>
              <a:gd name="connsiteY1" fmla="*/ 0 h 2578100"/>
              <a:gd name="connsiteX2" fmla="*/ 9153525 w 9153525"/>
              <a:gd name="connsiteY2" fmla="*/ 1289050 h 2578100"/>
              <a:gd name="connsiteX3" fmla="*/ 4581525 w 9153525"/>
              <a:gd name="connsiteY3" fmla="*/ 2578100 h 2578100"/>
              <a:gd name="connsiteX4" fmla="*/ 9525 w 9153525"/>
              <a:gd name="connsiteY4" fmla="*/ 2578100 h 2578100"/>
              <a:gd name="connsiteX5" fmla="*/ 0 w 9153525"/>
              <a:gd name="connsiteY5" fmla="*/ 1343025 h 2578100"/>
              <a:gd name="connsiteX0" fmla="*/ 0 w 9153585"/>
              <a:gd name="connsiteY0" fmla="*/ 138610 h 1373685"/>
              <a:gd name="connsiteX1" fmla="*/ 4657725 w 9153585"/>
              <a:gd name="connsiteY1" fmla="*/ 119560 h 1373685"/>
              <a:gd name="connsiteX2" fmla="*/ 9153525 w 9153585"/>
              <a:gd name="connsiteY2" fmla="*/ 84635 h 1373685"/>
              <a:gd name="connsiteX3" fmla="*/ 4581525 w 9153585"/>
              <a:gd name="connsiteY3" fmla="*/ 1373685 h 1373685"/>
              <a:gd name="connsiteX4" fmla="*/ 9525 w 9153585"/>
              <a:gd name="connsiteY4" fmla="*/ 1373685 h 1373685"/>
              <a:gd name="connsiteX5" fmla="*/ 0 w 9153585"/>
              <a:gd name="connsiteY5" fmla="*/ 138610 h 1373685"/>
              <a:gd name="connsiteX0" fmla="*/ 0 w 9172635"/>
              <a:gd name="connsiteY0" fmla="*/ 116681 h 1351756"/>
              <a:gd name="connsiteX1" fmla="*/ 4657725 w 9172635"/>
              <a:gd name="connsiteY1" fmla="*/ 97631 h 1351756"/>
              <a:gd name="connsiteX2" fmla="*/ 9172575 w 9172635"/>
              <a:gd name="connsiteY2" fmla="*/ 91281 h 1351756"/>
              <a:gd name="connsiteX3" fmla="*/ 4581525 w 9172635"/>
              <a:gd name="connsiteY3" fmla="*/ 1351756 h 1351756"/>
              <a:gd name="connsiteX4" fmla="*/ 9525 w 9172635"/>
              <a:gd name="connsiteY4" fmla="*/ 1351756 h 1351756"/>
              <a:gd name="connsiteX5" fmla="*/ 0 w 9172635"/>
              <a:gd name="connsiteY5" fmla="*/ 116681 h 1351756"/>
              <a:gd name="connsiteX0" fmla="*/ 0 w 9203171"/>
              <a:gd name="connsiteY0" fmla="*/ 25400 h 1260475"/>
              <a:gd name="connsiteX1" fmla="*/ 4657725 w 9203171"/>
              <a:gd name="connsiteY1" fmla="*/ 6350 h 1260475"/>
              <a:gd name="connsiteX2" fmla="*/ 9172575 w 9203171"/>
              <a:gd name="connsiteY2" fmla="*/ 0 h 1260475"/>
              <a:gd name="connsiteX3" fmla="*/ 4581525 w 9203171"/>
              <a:gd name="connsiteY3" fmla="*/ 1260475 h 1260475"/>
              <a:gd name="connsiteX4" fmla="*/ 9525 w 9203171"/>
              <a:gd name="connsiteY4" fmla="*/ 1260475 h 1260475"/>
              <a:gd name="connsiteX5" fmla="*/ 0 w 9203171"/>
              <a:gd name="connsiteY5" fmla="*/ 25400 h 1260475"/>
              <a:gd name="connsiteX0" fmla="*/ 0 w 9212696"/>
              <a:gd name="connsiteY0" fmla="*/ 0 h 1311275"/>
              <a:gd name="connsiteX1" fmla="*/ 4667250 w 9212696"/>
              <a:gd name="connsiteY1" fmla="*/ 57150 h 1311275"/>
              <a:gd name="connsiteX2" fmla="*/ 9182100 w 9212696"/>
              <a:gd name="connsiteY2" fmla="*/ 50800 h 1311275"/>
              <a:gd name="connsiteX3" fmla="*/ 4591050 w 9212696"/>
              <a:gd name="connsiteY3" fmla="*/ 1311275 h 1311275"/>
              <a:gd name="connsiteX4" fmla="*/ 19050 w 9212696"/>
              <a:gd name="connsiteY4" fmla="*/ 1311275 h 1311275"/>
              <a:gd name="connsiteX5" fmla="*/ 0 w 9212696"/>
              <a:gd name="connsiteY5" fmla="*/ 0 h 1311275"/>
              <a:gd name="connsiteX0" fmla="*/ 0 w 9182150"/>
              <a:gd name="connsiteY0" fmla="*/ 59810 h 1371085"/>
              <a:gd name="connsiteX1" fmla="*/ 4676775 w 9182150"/>
              <a:gd name="connsiteY1" fmla="*/ 50285 h 1371085"/>
              <a:gd name="connsiteX2" fmla="*/ 9182100 w 9182150"/>
              <a:gd name="connsiteY2" fmla="*/ 110610 h 1371085"/>
              <a:gd name="connsiteX3" fmla="*/ 4591050 w 9182150"/>
              <a:gd name="connsiteY3" fmla="*/ 1371085 h 1371085"/>
              <a:gd name="connsiteX4" fmla="*/ 19050 w 9182150"/>
              <a:gd name="connsiteY4" fmla="*/ 1371085 h 1371085"/>
              <a:gd name="connsiteX5" fmla="*/ 0 w 9182150"/>
              <a:gd name="connsiteY5" fmla="*/ 59810 h 1371085"/>
              <a:gd name="connsiteX0" fmla="*/ 0 w 9172625"/>
              <a:gd name="connsiteY0" fmla="*/ 86466 h 1397741"/>
              <a:gd name="connsiteX1" fmla="*/ 4676775 w 9172625"/>
              <a:gd name="connsiteY1" fmla="*/ 76941 h 1397741"/>
              <a:gd name="connsiteX2" fmla="*/ 9172575 w 9172625"/>
              <a:gd name="connsiteY2" fmla="*/ 99166 h 1397741"/>
              <a:gd name="connsiteX3" fmla="*/ 4591050 w 9172625"/>
              <a:gd name="connsiteY3" fmla="*/ 1397741 h 1397741"/>
              <a:gd name="connsiteX4" fmla="*/ 19050 w 9172625"/>
              <a:gd name="connsiteY4" fmla="*/ 1397741 h 1397741"/>
              <a:gd name="connsiteX5" fmla="*/ 0 w 9172625"/>
              <a:gd name="connsiteY5" fmla="*/ 86466 h 1397741"/>
              <a:gd name="connsiteX0" fmla="*/ 0 w 9188995"/>
              <a:gd name="connsiteY0" fmla="*/ 9525 h 1320800"/>
              <a:gd name="connsiteX1" fmla="*/ 4676775 w 9188995"/>
              <a:gd name="connsiteY1" fmla="*/ 0 h 1320800"/>
              <a:gd name="connsiteX2" fmla="*/ 9172575 w 9188995"/>
              <a:gd name="connsiteY2" fmla="*/ 22225 h 1320800"/>
              <a:gd name="connsiteX3" fmla="*/ 4591050 w 9188995"/>
              <a:gd name="connsiteY3" fmla="*/ 1320800 h 1320800"/>
              <a:gd name="connsiteX4" fmla="*/ 19050 w 9188995"/>
              <a:gd name="connsiteY4" fmla="*/ 1320800 h 1320800"/>
              <a:gd name="connsiteX5" fmla="*/ 0 w 9188995"/>
              <a:gd name="connsiteY5" fmla="*/ 9525 h 1320800"/>
              <a:gd name="connsiteX0" fmla="*/ 0 w 9179532"/>
              <a:gd name="connsiteY0" fmla="*/ 9525 h 1320800"/>
              <a:gd name="connsiteX1" fmla="*/ 4676775 w 9179532"/>
              <a:gd name="connsiteY1" fmla="*/ 0 h 1320800"/>
              <a:gd name="connsiteX2" fmla="*/ 9163050 w 9179532"/>
              <a:gd name="connsiteY2" fmla="*/ 22225 h 1320800"/>
              <a:gd name="connsiteX3" fmla="*/ 4591050 w 9179532"/>
              <a:gd name="connsiteY3" fmla="*/ 1320800 h 1320800"/>
              <a:gd name="connsiteX4" fmla="*/ 19050 w 9179532"/>
              <a:gd name="connsiteY4" fmla="*/ 1320800 h 1320800"/>
              <a:gd name="connsiteX5" fmla="*/ 0 w 9179532"/>
              <a:gd name="connsiteY5" fmla="*/ 9525 h 1320800"/>
              <a:gd name="connsiteX0" fmla="*/ 0 w 9179532"/>
              <a:gd name="connsiteY0" fmla="*/ 9525 h 1320800"/>
              <a:gd name="connsiteX1" fmla="*/ 4676775 w 9179532"/>
              <a:gd name="connsiteY1" fmla="*/ 0 h 1320800"/>
              <a:gd name="connsiteX2" fmla="*/ 9163050 w 9179532"/>
              <a:gd name="connsiteY2" fmla="*/ 3175 h 1320800"/>
              <a:gd name="connsiteX3" fmla="*/ 4591050 w 9179532"/>
              <a:gd name="connsiteY3" fmla="*/ 1320800 h 1320800"/>
              <a:gd name="connsiteX4" fmla="*/ 19050 w 9179532"/>
              <a:gd name="connsiteY4" fmla="*/ 1320800 h 1320800"/>
              <a:gd name="connsiteX5" fmla="*/ 0 w 9179532"/>
              <a:gd name="connsiteY5" fmla="*/ 9525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9532" h="1320800">
                <a:moveTo>
                  <a:pt x="0" y="9525"/>
                </a:moveTo>
                <a:lnTo>
                  <a:pt x="4676775" y="0"/>
                </a:lnTo>
                <a:lnTo>
                  <a:pt x="9163050" y="3175"/>
                </a:lnTo>
                <a:cubicBezTo>
                  <a:pt x="9396412" y="-5292"/>
                  <a:pt x="7116096" y="1320800"/>
                  <a:pt x="4591050" y="1320800"/>
                </a:cubicBezTo>
                <a:lnTo>
                  <a:pt x="19050" y="1320800"/>
                </a:lnTo>
                <a:lnTo>
                  <a:pt x="0" y="9525"/>
                </a:lnTo>
                <a:close/>
              </a:path>
            </a:pathLst>
          </a:custGeom>
          <a:solidFill>
            <a:srgbClr val="8C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C4C4A478-FC29-D14F-93DE-0D63027DBF42}"/>
              </a:ext>
            </a:extLst>
          </p:cNvPr>
          <p:cNvPicPr>
            <a:picLocks noChangeAspect="1"/>
          </p:cNvPicPr>
          <p:nvPr userDrawn="1"/>
        </p:nvPicPr>
        <p:blipFill>
          <a:blip r:embed="rId14"/>
          <a:stretch>
            <a:fillRect/>
          </a:stretch>
        </p:blipFill>
        <p:spPr>
          <a:xfrm>
            <a:off x="-158261" y="5988738"/>
            <a:ext cx="12367846" cy="1009937"/>
          </a:xfrm>
          <a:prstGeom prst="rect">
            <a:avLst/>
          </a:prstGeom>
        </p:spPr>
      </p:pic>
    </p:spTree>
    <p:custDataLst>
      <p:tags r:id="rId13"/>
    </p:custDataLst>
    <p:extLst>
      <p:ext uri="{BB962C8B-B14F-4D97-AF65-F5344CB8AC3E}">
        <p14:creationId xmlns:p14="http://schemas.microsoft.com/office/powerpoint/2010/main" val="14125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comments" Target="../comments/comment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comments" Target="../comments/comment7.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comments" Target="../comments/comment8.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14.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comments" Target="../comments/comment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comments" Target="../comments/comment10.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comments" Target="../comments/comment11.xml"/><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comments" Target="../comments/comment12.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comments" Target="../comments/comment13.xml"/><Relationship Id="rId5" Type="http://schemas.openxmlformats.org/officeDocument/2006/relationships/image" Target="../media/image12.emf"/><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comments" Target="../comments/comment14.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comments" Target="../comments/comment15.xml"/><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comments" Target="../comments/comment16.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4.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comments" Target="../comments/comment17.xml"/><Relationship Id="rId4" Type="http://schemas.openxmlformats.org/officeDocument/2006/relationships/diagramData" Target="../diagrams/data3.xml"/><Relationship Id="rId9" Type="http://schemas.openxmlformats.org/officeDocument/2006/relationships/image" Target="../media/image14.emf"/></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5.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comments" Target="../comments/comment18.xml"/><Relationship Id="rId4" Type="http://schemas.openxmlformats.org/officeDocument/2006/relationships/diagramData" Target="../diagrams/data4.xml"/><Relationship Id="rId9"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comments" Target="../comments/comment19.x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comments" Target="../comments/comment20.xml"/><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comments" Target="../comments/comment21.xml"/><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comments" Target="../comments/comment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comments" Target="../comments/commen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comments" Target="../comments/comment5.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3745005" cy="914400"/>
          </a:xfrm>
        </p:spPr>
        <p:txBody>
          <a:bodyPr>
            <a:normAutofit fontScale="90000"/>
          </a:bodyPr>
          <a:lstStyle/>
          <a:p>
            <a:r>
              <a:rPr lang="en-US" dirty="0"/>
              <a:t>USER GUIDE</a:t>
            </a:r>
          </a:p>
        </p:txBody>
      </p:sp>
      <p:sp>
        <p:nvSpPr>
          <p:cNvPr id="3" name="TextBox 2"/>
          <p:cNvSpPr txBox="1"/>
          <p:nvPr/>
        </p:nvSpPr>
        <p:spPr>
          <a:xfrm>
            <a:off x="240353" y="904504"/>
            <a:ext cx="11544300" cy="6247864"/>
          </a:xfrm>
          <a:prstGeom prst="rect">
            <a:avLst/>
          </a:prstGeom>
          <a:noFill/>
        </p:spPr>
        <p:txBody>
          <a:bodyPr wrap="square" rtlCol="0">
            <a:spAutoFit/>
          </a:bodyPr>
          <a:lstStyle/>
          <a:p>
            <a:r>
              <a:rPr lang="en-US" sz="2000" dirty="0"/>
              <a:t>This presentation is intended to support you in providing information to your agency executives to help them understand TAM and how to take strategic next steps on TAM implementation. </a:t>
            </a:r>
            <a:r>
              <a:rPr lang="en-US" sz="2000" dirty="0" smtClean="0"/>
              <a:t>It can </a:t>
            </a:r>
            <a:r>
              <a:rPr lang="en-US" sz="2000" dirty="0"/>
              <a:t>be used with executives who are familiar with TAM to provide a refresher or new updates, as well as with those who need to know the background of the TAM regulations and requirements. It can also be used as part of a new Board orientation. </a:t>
            </a:r>
            <a:r>
              <a:rPr lang="en-US" sz="2000" dirty="0" smtClean="0"/>
              <a:t>We have identified four main purposes for which this presentation might be </a:t>
            </a:r>
            <a:r>
              <a:rPr lang="en-US" sz="2000" dirty="0"/>
              <a:t>used: 1) getting started, for kicking off TAM efforts, 2) educational, for executives that do not yet have background on TAM, 3) inspirational, to build enthusiasm and support for TAM among executives, 4) update-focused, to provide information on progress achieved and next steps, </a:t>
            </a:r>
            <a:r>
              <a:rPr lang="en-US" sz="2000" dirty="0" smtClean="0"/>
              <a:t>or a </a:t>
            </a:r>
            <a:r>
              <a:rPr lang="en-US" sz="2000" dirty="0"/>
              <a:t>combination or the </a:t>
            </a:r>
            <a:r>
              <a:rPr lang="en-US" sz="2000" dirty="0" smtClean="0"/>
              <a:t>above. Ultimately, </a:t>
            </a:r>
            <a:r>
              <a:rPr lang="en-US" sz="2000" dirty="0"/>
              <a:t>it is designed for </a:t>
            </a:r>
            <a:r>
              <a:rPr lang="en-US" sz="2000" i="1" dirty="0"/>
              <a:t>you</a:t>
            </a:r>
            <a:r>
              <a:rPr lang="en-US" sz="2000" dirty="0"/>
              <a:t> to use in the way that will be most helpful for you in gaining the support and resources you need from your executives to implement and integrate TAM across your agency. </a:t>
            </a:r>
          </a:p>
          <a:p>
            <a:endParaRPr lang="en-US" sz="1000" dirty="0"/>
          </a:p>
          <a:p>
            <a:r>
              <a:rPr lang="en-US" sz="2000" b="1" dirty="0"/>
              <a:t>Presentation Topics: </a:t>
            </a:r>
            <a:r>
              <a:rPr lang="en-US" sz="2000" dirty="0"/>
              <a:t>This presentation provides a series of slides that cover the following topics: </a:t>
            </a:r>
          </a:p>
          <a:p>
            <a:pPr marL="342900" indent="-342900">
              <a:buFont typeface="Arial" panose="020B0604020202020204" pitchFamily="34" charset="0"/>
              <a:buChar char="•"/>
            </a:pPr>
            <a:r>
              <a:rPr lang="en-US" sz="2000" dirty="0"/>
              <a:t>opportunities and benefits of implementing TAM;</a:t>
            </a:r>
          </a:p>
          <a:p>
            <a:pPr marL="342900" indent="-342900">
              <a:buFont typeface="Arial" panose="020B0604020202020204" pitchFamily="34" charset="0"/>
              <a:buChar char="•"/>
            </a:pPr>
            <a:r>
              <a:rPr lang="en-US" sz="2000" dirty="0"/>
              <a:t>a vision for a mature TAM program;</a:t>
            </a:r>
          </a:p>
          <a:p>
            <a:pPr marL="342900" indent="-342900">
              <a:buFont typeface="Arial" panose="020B0604020202020204" pitchFamily="34" charset="0"/>
              <a:buChar char="•"/>
            </a:pPr>
            <a:r>
              <a:rPr lang="en-US" sz="2000" dirty="0"/>
              <a:t>background on asset management and federal requirements;</a:t>
            </a:r>
          </a:p>
          <a:p>
            <a:pPr marL="342900" indent="-342900">
              <a:buFont typeface="Arial" panose="020B0604020202020204" pitchFamily="34" charset="0"/>
              <a:buChar char="•"/>
            </a:pPr>
            <a:r>
              <a:rPr lang="en-US" sz="2000" dirty="0"/>
              <a:t>your agency’s current implementation status and next steps; and</a:t>
            </a:r>
          </a:p>
          <a:p>
            <a:pPr marL="342900" indent="-342900">
              <a:buFont typeface="Arial" panose="020B0604020202020204" pitchFamily="34" charset="0"/>
              <a:buChar char="•"/>
            </a:pPr>
            <a:r>
              <a:rPr lang="en-US" sz="2000" dirty="0"/>
              <a:t>what you need from your executives to achieve your vision.</a:t>
            </a:r>
          </a:p>
          <a:p>
            <a:r>
              <a:rPr lang="en-US" sz="2000" dirty="0"/>
              <a:t>Feel encouraged to edit, rearrange, add, or delete slides and notes based on your agency needs.</a:t>
            </a:r>
          </a:p>
          <a:p>
            <a:endParaRPr lang="en-US" sz="2000" dirty="0"/>
          </a:p>
          <a:p>
            <a:endParaRPr lang="en-US" sz="2000" dirty="0"/>
          </a:p>
        </p:txBody>
      </p:sp>
      <p:sp>
        <p:nvSpPr>
          <p:cNvPr id="4" name="TextBox 3"/>
          <p:cNvSpPr txBox="1"/>
          <p:nvPr/>
        </p:nvSpPr>
        <p:spPr>
          <a:xfrm>
            <a:off x="3546530" y="382772"/>
            <a:ext cx="5132295" cy="369332"/>
          </a:xfrm>
          <a:prstGeom prst="rect">
            <a:avLst/>
          </a:prstGeom>
          <a:noFill/>
        </p:spPr>
        <p:txBody>
          <a:bodyPr wrap="square" rtlCol="0">
            <a:spAutoFit/>
          </a:bodyPr>
          <a:lstStyle/>
          <a:p>
            <a:r>
              <a:rPr lang="en-US" b="1" dirty="0">
                <a:solidFill>
                  <a:srgbClr val="FF0000"/>
                </a:solidFill>
              </a:rPr>
              <a:t>[delete this slide after using]</a:t>
            </a:r>
          </a:p>
        </p:txBody>
      </p:sp>
      <p:sp>
        <p:nvSpPr>
          <p:cNvPr id="5" name="Slide Number Placeholder 4"/>
          <p:cNvSpPr>
            <a:spLocks noGrp="1"/>
          </p:cNvSpPr>
          <p:nvPr>
            <p:ph type="sldNum" sz="quarter" idx="12"/>
          </p:nvPr>
        </p:nvSpPr>
        <p:spPr/>
        <p:txBody>
          <a:bodyPr/>
          <a:lstStyle/>
          <a:p>
            <a:fld id="{F666B579-4A08-4CA7-B60A-1821A0B66981}" type="slidenum">
              <a:rPr lang="en-US" smtClean="0"/>
              <a:t>1</a:t>
            </a:fld>
            <a:endParaRPr lang="en-US"/>
          </a:p>
        </p:txBody>
      </p:sp>
    </p:spTree>
    <p:custDataLst>
      <p:tags r:id="rId1"/>
    </p:custDataLst>
    <p:extLst>
      <p:ext uri="{BB962C8B-B14F-4D97-AF65-F5344CB8AC3E}">
        <p14:creationId xmlns:p14="http://schemas.microsoft.com/office/powerpoint/2010/main" val="2273269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79BB758-BF08-5C43-AA07-D35CEE2D1E4D}"/>
              </a:ext>
            </a:extLst>
          </p:cNvPr>
          <p:cNvSpPr>
            <a:spLocks noGrp="1"/>
          </p:cNvSpPr>
          <p:nvPr>
            <p:ph idx="1"/>
          </p:nvPr>
        </p:nvSpPr>
        <p:spPr>
          <a:xfrm>
            <a:off x="711200" y="1825625"/>
            <a:ext cx="6050547" cy="4351338"/>
          </a:xfrm>
        </p:spPr>
        <p:txBody>
          <a:bodyPr>
            <a:normAutofit lnSpcReduction="10000"/>
          </a:bodyPr>
          <a:lstStyle/>
          <a:p>
            <a:r>
              <a:rPr lang="en-US" u="sng" dirty="0">
                <a:solidFill>
                  <a:srgbClr val="FF0000"/>
                </a:solidFill>
              </a:rPr>
              <a:t>Support more effective operations</a:t>
            </a:r>
          </a:p>
          <a:p>
            <a:pPr lvl="1"/>
            <a:r>
              <a:rPr lang="en-US" u="sng" dirty="0">
                <a:solidFill>
                  <a:srgbClr val="FF0000"/>
                </a:solidFill>
              </a:rPr>
              <a:t>Decreasing risk through proactive rather than reactive </a:t>
            </a:r>
            <a:r>
              <a:rPr lang="en-US" u="sng" dirty="0" smtClean="0">
                <a:solidFill>
                  <a:srgbClr val="FF0000"/>
                </a:solidFill>
              </a:rPr>
              <a:t>spending</a:t>
            </a:r>
          </a:p>
          <a:p>
            <a:pPr lvl="1"/>
            <a:r>
              <a:rPr lang="en-US" u="sng" dirty="0" smtClean="0">
                <a:solidFill>
                  <a:srgbClr val="FF0000"/>
                </a:solidFill>
              </a:rPr>
              <a:t>Prioritizing </a:t>
            </a:r>
            <a:r>
              <a:rPr lang="en-US" u="sng" dirty="0">
                <a:solidFill>
                  <a:srgbClr val="FF0000"/>
                </a:solidFill>
              </a:rPr>
              <a:t>activities to realize </a:t>
            </a:r>
            <a:r>
              <a:rPr lang="en-US" u="sng" dirty="0" smtClean="0">
                <a:solidFill>
                  <a:srgbClr val="FF0000"/>
                </a:solidFill>
              </a:rPr>
              <a:t>more value </a:t>
            </a:r>
            <a:r>
              <a:rPr lang="en-US" u="sng" dirty="0">
                <a:solidFill>
                  <a:srgbClr val="FF0000"/>
                </a:solidFill>
              </a:rPr>
              <a:t>from physical </a:t>
            </a:r>
            <a:r>
              <a:rPr lang="en-US" u="sng" dirty="0" smtClean="0">
                <a:solidFill>
                  <a:srgbClr val="FF0000"/>
                </a:solidFill>
              </a:rPr>
              <a:t>assets</a:t>
            </a:r>
            <a:endParaRPr lang="en-US" u="sng" dirty="0">
              <a:solidFill>
                <a:srgbClr val="FF0000"/>
              </a:solidFill>
            </a:endParaRPr>
          </a:p>
          <a:p>
            <a:pPr lvl="1"/>
            <a:r>
              <a:rPr lang="en-US" u="sng" dirty="0">
                <a:solidFill>
                  <a:srgbClr val="FF0000"/>
                </a:solidFill>
              </a:rPr>
              <a:t>Optimizing maintenance </a:t>
            </a:r>
            <a:r>
              <a:rPr lang="en-US" u="sng" dirty="0" smtClean="0">
                <a:solidFill>
                  <a:srgbClr val="FF0000"/>
                </a:solidFill>
              </a:rPr>
              <a:t>planning and preventing backlogs</a:t>
            </a:r>
          </a:p>
          <a:p>
            <a:pPr lvl="1"/>
            <a:r>
              <a:rPr lang="en-US" u="sng" dirty="0" smtClean="0">
                <a:solidFill>
                  <a:srgbClr val="FF0000"/>
                </a:solidFill>
              </a:rPr>
              <a:t>Leveraging existing knowledge and expertise</a:t>
            </a:r>
            <a:endParaRPr lang="en-US" u="sng" dirty="0">
              <a:solidFill>
                <a:srgbClr val="FF0000"/>
              </a:solidFill>
            </a:endParaRPr>
          </a:p>
          <a:p>
            <a:pPr lvl="1"/>
            <a:r>
              <a:rPr lang="en-US" u="sng" dirty="0">
                <a:solidFill>
                  <a:srgbClr val="FF0000"/>
                </a:solidFill>
              </a:rPr>
              <a:t>Reducing risk of breakdowns “behind the scenes” (e.g. maintenance facilities or computer systems) that can impact operations</a:t>
            </a:r>
          </a:p>
          <a:p>
            <a:endParaRPr lang="en-US" dirty="0"/>
          </a:p>
        </p:txBody>
      </p:sp>
      <p:sp>
        <p:nvSpPr>
          <p:cNvPr id="4" name="Slide Number Placeholder 3">
            <a:extLst>
              <a:ext uri="{FF2B5EF4-FFF2-40B4-BE49-F238E27FC236}">
                <a16:creationId xmlns:a16="http://schemas.microsoft.com/office/drawing/2014/main" xmlns="" id="{B9C00607-95C6-0348-9718-F6B5BDAE1940}"/>
              </a:ext>
            </a:extLst>
          </p:cNvPr>
          <p:cNvSpPr>
            <a:spLocks noGrp="1"/>
          </p:cNvSpPr>
          <p:nvPr>
            <p:ph type="sldNum" sz="quarter" idx="12"/>
          </p:nvPr>
        </p:nvSpPr>
        <p:spPr/>
        <p:txBody>
          <a:bodyPr/>
          <a:lstStyle/>
          <a:p>
            <a:fld id="{F666B579-4A08-4CA7-B60A-1821A0B66981}" type="slidenum">
              <a:rPr lang="en-US" smtClean="0"/>
              <a:pPr/>
              <a:t>10</a:t>
            </a:fld>
            <a:endParaRPr lang="en-US" dirty="0"/>
          </a:p>
        </p:txBody>
      </p:sp>
      <p:pic>
        <p:nvPicPr>
          <p:cNvPr id="5" name="Picture 4">
            <a:extLst>
              <a:ext uri="{FF2B5EF4-FFF2-40B4-BE49-F238E27FC236}">
                <a16:creationId xmlns:a16="http://schemas.microsoft.com/office/drawing/2014/main" xmlns="" id="{247A4768-2116-AF49-87AB-451A20F77C07}"/>
              </a:ext>
            </a:extLst>
          </p:cNvPr>
          <p:cNvPicPr>
            <a:picLocks noChangeAspect="1"/>
          </p:cNvPicPr>
          <p:nvPr/>
        </p:nvPicPr>
        <p:blipFill>
          <a:blip r:embed="rId4"/>
          <a:stretch>
            <a:fillRect/>
          </a:stretch>
        </p:blipFill>
        <p:spPr>
          <a:xfrm>
            <a:off x="7498080" y="1600200"/>
            <a:ext cx="3657600" cy="3657600"/>
          </a:xfrm>
          <a:prstGeom prst="rect">
            <a:avLst/>
          </a:prstGeom>
        </p:spPr>
      </p:pic>
      <p:sp>
        <p:nvSpPr>
          <p:cNvPr id="6"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TAM Can Help Us To</a:t>
            </a:r>
          </a:p>
        </p:txBody>
      </p:sp>
    </p:spTree>
    <p:custDataLst>
      <p:tags r:id="rId1"/>
    </p:custDataLst>
    <p:extLst>
      <p:ext uri="{BB962C8B-B14F-4D97-AF65-F5344CB8AC3E}">
        <p14:creationId xmlns:p14="http://schemas.microsoft.com/office/powerpoint/2010/main" val="606569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1740185"/>
            <a:ext cx="6523789" cy="4907749"/>
          </a:xfrm>
        </p:spPr>
        <p:txBody>
          <a:bodyPr>
            <a:normAutofit/>
          </a:bodyPr>
          <a:lstStyle/>
          <a:p>
            <a:r>
              <a:rPr lang="en-US" u="sng" dirty="0">
                <a:solidFill>
                  <a:srgbClr val="FF0000"/>
                </a:solidFill>
              </a:rPr>
              <a:t>Improve reliability and customer service</a:t>
            </a:r>
          </a:p>
          <a:p>
            <a:pPr lvl="1"/>
            <a:r>
              <a:rPr lang="en-US" u="sng" dirty="0">
                <a:solidFill>
                  <a:srgbClr val="FF0000"/>
                </a:solidFill>
              </a:rPr>
              <a:t>Reducing unexpected delays in service or lost trips by identifying and preventing systemic failures </a:t>
            </a:r>
          </a:p>
          <a:p>
            <a:pPr lvl="1"/>
            <a:r>
              <a:rPr lang="en-US" u="sng" dirty="0">
                <a:solidFill>
                  <a:srgbClr val="FF0000"/>
                </a:solidFill>
              </a:rPr>
              <a:t>Improving condition of stations and vehicles for cleanliness, customer </a:t>
            </a:r>
            <a:r>
              <a:rPr lang="en-US" u="sng" dirty="0" smtClean="0">
                <a:solidFill>
                  <a:srgbClr val="FF0000"/>
                </a:solidFill>
              </a:rPr>
              <a:t>experience</a:t>
            </a:r>
          </a:p>
          <a:p>
            <a:pPr lvl="1"/>
            <a:r>
              <a:rPr lang="en-US" u="sng" dirty="0" smtClean="0">
                <a:solidFill>
                  <a:srgbClr val="FF0000"/>
                </a:solidFill>
              </a:rPr>
              <a:t>Enhancing relationship and reputation with customer, stakeholders, and the media</a:t>
            </a:r>
            <a:endParaRPr lang="en-US" u="sng" dirty="0">
              <a:solidFill>
                <a:srgbClr val="FF0000"/>
              </a:solidFill>
            </a:endParaRPr>
          </a:p>
        </p:txBody>
      </p:sp>
      <p:sp>
        <p:nvSpPr>
          <p:cNvPr id="4" name="Slide Number Placeholder 3"/>
          <p:cNvSpPr>
            <a:spLocks noGrp="1"/>
          </p:cNvSpPr>
          <p:nvPr>
            <p:ph type="sldNum" sz="quarter" idx="12"/>
          </p:nvPr>
        </p:nvSpPr>
        <p:spPr/>
        <p:txBody>
          <a:bodyPr/>
          <a:lstStyle/>
          <a:p>
            <a:fld id="{F666B579-4A08-4CA7-B60A-1821A0B66981}" type="slidenum">
              <a:rPr lang="en-US" smtClean="0"/>
              <a:pPr/>
              <a:t>11</a:t>
            </a:fld>
            <a:endParaRPr lang="en-US" dirty="0"/>
          </a:p>
        </p:txBody>
      </p:sp>
      <p:pic>
        <p:nvPicPr>
          <p:cNvPr id="5" name="Picture 4">
            <a:extLst>
              <a:ext uri="{FF2B5EF4-FFF2-40B4-BE49-F238E27FC236}">
                <a16:creationId xmlns:a16="http://schemas.microsoft.com/office/drawing/2014/main" xmlns="" id="{0ABEA53B-C840-2247-9C8E-746CD496DA65}"/>
              </a:ext>
            </a:extLst>
          </p:cNvPr>
          <p:cNvPicPr>
            <a:picLocks noChangeAspect="1"/>
          </p:cNvPicPr>
          <p:nvPr/>
        </p:nvPicPr>
        <p:blipFill>
          <a:blip r:embed="rId4"/>
          <a:stretch>
            <a:fillRect/>
          </a:stretch>
        </p:blipFill>
        <p:spPr>
          <a:xfrm>
            <a:off x="7498080" y="1600200"/>
            <a:ext cx="3657600" cy="3657600"/>
          </a:xfrm>
          <a:prstGeom prst="rect">
            <a:avLst/>
          </a:prstGeom>
        </p:spPr>
      </p:pic>
      <p:sp>
        <p:nvSpPr>
          <p:cNvPr id="6"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TAM Can Help Us To</a:t>
            </a:r>
          </a:p>
        </p:txBody>
      </p:sp>
    </p:spTree>
    <p:custDataLst>
      <p:tags r:id="rId1"/>
    </p:custDataLst>
    <p:extLst>
      <p:ext uri="{BB962C8B-B14F-4D97-AF65-F5344CB8AC3E}">
        <p14:creationId xmlns:p14="http://schemas.microsoft.com/office/powerpoint/2010/main" val="1356011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567C31-C08A-AD49-8330-0EAB8B036A62}"/>
              </a:ext>
            </a:extLst>
          </p:cNvPr>
          <p:cNvSpPr>
            <a:spLocks noGrp="1"/>
          </p:cNvSpPr>
          <p:nvPr>
            <p:ph idx="1"/>
          </p:nvPr>
        </p:nvSpPr>
        <p:spPr>
          <a:xfrm>
            <a:off x="711200" y="1825625"/>
            <a:ext cx="6106695" cy="4351338"/>
          </a:xfrm>
        </p:spPr>
        <p:txBody>
          <a:bodyPr>
            <a:normAutofit lnSpcReduction="10000"/>
          </a:bodyPr>
          <a:lstStyle/>
          <a:p>
            <a:r>
              <a:rPr lang="en-US" u="sng" dirty="0">
                <a:solidFill>
                  <a:srgbClr val="FF0000"/>
                </a:solidFill>
              </a:rPr>
              <a:t>Save time, money, and resources</a:t>
            </a:r>
          </a:p>
          <a:p>
            <a:pPr lvl="1"/>
            <a:r>
              <a:rPr lang="en-US" u="sng" dirty="0" smtClean="0">
                <a:solidFill>
                  <a:srgbClr val="FF0000"/>
                </a:solidFill>
              </a:rPr>
              <a:t>Optimizing return on investment</a:t>
            </a:r>
          </a:p>
          <a:p>
            <a:pPr lvl="1"/>
            <a:r>
              <a:rPr lang="en-US" u="sng" dirty="0">
                <a:solidFill>
                  <a:srgbClr val="FF0000"/>
                </a:solidFill>
              </a:rPr>
              <a:t>Matching agency goals, priorities, and needs with actual spending/funding requests and project planning</a:t>
            </a:r>
          </a:p>
          <a:p>
            <a:pPr lvl="1"/>
            <a:r>
              <a:rPr lang="en-US" u="sng" dirty="0" smtClean="0">
                <a:solidFill>
                  <a:srgbClr val="FF0000"/>
                </a:solidFill>
              </a:rPr>
              <a:t>Reducing costs of managing assets over the course of their lives </a:t>
            </a:r>
          </a:p>
          <a:p>
            <a:pPr lvl="1"/>
            <a:r>
              <a:rPr lang="en-US" u="sng" dirty="0" smtClean="0">
                <a:solidFill>
                  <a:srgbClr val="FF0000"/>
                </a:solidFill>
              </a:rPr>
              <a:t>Identifying </a:t>
            </a:r>
            <a:r>
              <a:rPr lang="en-US" u="sng" dirty="0">
                <a:solidFill>
                  <a:srgbClr val="FF0000"/>
                </a:solidFill>
              </a:rPr>
              <a:t>projects that can be cancelled or postponed</a:t>
            </a:r>
          </a:p>
          <a:p>
            <a:pPr lvl="1"/>
            <a:r>
              <a:rPr lang="en-US" u="sng" dirty="0">
                <a:solidFill>
                  <a:srgbClr val="FF0000"/>
                </a:solidFill>
              </a:rPr>
              <a:t>Bringing together these efforts in a more strategic, intentional way with data and evidence-based decision-making</a:t>
            </a:r>
          </a:p>
          <a:p>
            <a:pPr lvl="1"/>
            <a:endParaRPr lang="en-US" u="sng"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xmlns="" id="{49516F0C-5621-2641-80A7-8C36B82B817D}"/>
              </a:ext>
            </a:extLst>
          </p:cNvPr>
          <p:cNvSpPr>
            <a:spLocks noGrp="1"/>
          </p:cNvSpPr>
          <p:nvPr>
            <p:ph type="sldNum" sz="quarter" idx="12"/>
          </p:nvPr>
        </p:nvSpPr>
        <p:spPr/>
        <p:txBody>
          <a:bodyPr/>
          <a:lstStyle/>
          <a:p>
            <a:fld id="{F666B579-4A08-4CA7-B60A-1821A0B66981}" type="slidenum">
              <a:rPr lang="en-US" smtClean="0"/>
              <a:pPr/>
              <a:t>12</a:t>
            </a:fld>
            <a:endParaRPr lang="en-US" dirty="0"/>
          </a:p>
        </p:txBody>
      </p:sp>
      <p:pic>
        <p:nvPicPr>
          <p:cNvPr id="5" name="Picture 4">
            <a:extLst>
              <a:ext uri="{FF2B5EF4-FFF2-40B4-BE49-F238E27FC236}">
                <a16:creationId xmlns:a16="http://schemas.microsoft.com/office/drawing/2014/main" xmlns="" id="{913C8D62-2223-7243-AA8F-52C0367D3EFB}"/>
              </a:ext>
            </a:extLst>
          </p:cNvPr>
          <p:cNvPicPr>
            <a:picLocks noChangeAspect="1"/>
          </p:cNvPicPr>
          <p:nvPr/>
        </p:nvPicPr>
        <p:blipFill>
          <a:blip r:embed="rId4"/>
          <a:stretch>
            <a:fillRect/>
          </a:stretch>
        </p:blipFill>
        <p:spPr>
          <a:xfrm>
            <a:off x="7498080" y="1600200"/>
            <a:ext cx="3657600" cy="3657600"/>
          </a:xfrm>
          <a:prstGeom prst="rect">
            <a:avLst/>
          </a:prstGeom>
        </p:spPr>
      </p:pic>
      <p:sp>
        <p:nvSpPr>
          <p:cNvPr id="6"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TAM Can Help Us To</a:t>
            </a:r>
          </a:p>
        </p:txBody>
      </p:sp>
    </p:spTree>
    <p:custDataLst>
      <p:tags r:id="rId1"/>
    </p:custDataLst>
    <p:extLst>
      <p:ext uri="{BB962C8B-B14F-4D97-AF65-F5344CB8AC3E}">
        <p14:creationId xmlns:p14="http://schemas.microsoft.com/office/powerpoint/2010/main" val="3933705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16434" y="1391731"/>
            <a:ext cx="7159133" cy="4074537"/>
          </a:xfrm>
        </p:spPr>
      </p:pic>
      <p:sp>
        <p:nvSpPr>
          <p:cNvPr id="3" name="Slide Number Placeholder 2"/>
          <p:cNvSpPr>
            <a:spLocks noGrp="1"/>
          </p:cNvSpPr>
          <p:nvPr>
            <p:ph type="sldNum" sz="quarter" idx="12"/>
          </p:nvPr>
        </p:nvSpPr>
        <p:spPr/>
        <p:txBody>
          <a:bodyPr/>
          <a:lstStyle/>
          <a:p>
            <a:fld id="{F666B579-4A08-4CA7-B60A-1821A0B66981}" type="slidenum">
              <a:rPr lang="en-US" smtClean="0"/>
              <a:pPr/>
              <a:t>13</a:t>
            </a:fld>
            <a:endParaRPr lang="en-US" dirty="0"/>
          </a:p>
        </p:txBody>
      </p:sp>
      <p:sp>
        <p:nvSpPr>
          <p:cNvPr id="4"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TAM </a:t>
            </a:r>
            <a:r>
              <a:rPr lang="en-US" dirty="0" smtClean="0">
                <a:solidFill>
                  <a:schemeClr val="bg1"/>
                </a:solidFill>
              </a:rPr>
              <a:t>Video</a:t>
            </a:r>
            <a:endParaRPr lang="en-US" dirty="0">
              <a:solidFill>
                <a:schemeClr val="bg1"/>
              </a:solidFill>
            </a:endParaRPr>
          </a:p>
        </p:txBody>
      </p:sp>
    </p:spTree>
    <p:custDataLst>
      <p:tags r:id="rId1"/>
    </p:custDataLst>
    <p:extLst>
      <p:ext uri="{BB962C8B-B14F-4D97-AF65-F5344CB8AC3E}">
        <p14:creationId xmlns:p14="http://schemas.microsoft.com/office/powerpoint/2010/main" val="331042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149" y="1690688"/>
            <a:ext cx="6909598" cy="4750359"/>
          </a:xfrm>
        </p:spPr>
        <p:txBody>
          <a:bodyPr>
            <a:normAutofit fontScale="92500" lnSpcReduction="20000"/>
          </a:bodyPr>
          <a:lstStyle/>
          <a:p>
            <a:pPr defTabSz="933237">
              <a:lnSpc>
                <a:spcPct val="100000"/>
              </a:lnSpc>
              <a:spcBef>
                <a:spcPts val="0"/>
              </a:spcBef>
              <a:defRPr/>
            </a:pPr>
            <a:r>
              <a:rPr lang="en-US" dirty="0"/>
              <a:t>We make funding decisions that </a:t>
            </a:r>
            <a:r>
              <a:rPr lang="en-US" b="1" dirty="0"/>
              <a:t>balance agency needs </a:t>
            </a:r>
            <a:r>
              <a:rPr lang="en-US" dirty="0"/>
              <a:t>in order to deliver reliable, high quality service to our </a:t>
            </a:r>
            <a:r>
              <a:rPr lang="en-US" dirty="0" smtClean="0"/>
              <a:t>customers at a price they are willing to pay</a:t>
            </a:r>
            <a:endParaRPr lang="en-US" dirty="0"/>
          </a:p>
          <a:p>
            <a:pPr defTabSz="933237">
              <a:defRPr/>
            </a:pPr>
            <a:r>
              <a:rPr lang="en-US" dirty="0">
                <a:solidFill>
                  <a:schemeClr val="bg1">
                    <a:lumMod val="85000"/>
                  </a:schemeClr>
                </a:solidFill>
              </a:rPr>
              <a:t>We </a:t>
            </a:r>
            <a:r>
              <a:rPr lang="en-US" b="1" dirty="0">
                <a:solidFill>
                  <a:schemeClr val="bg1">
                    <a:lumMod val="85000"/>
                  </a:schemeClr>
                </a:solidFill>
              </a:rPr>
              <a:t>evaluate and manage potential risks </a:t>
            </a:r>
            <a:r>
              <a:rPr lang="en-US" dirty="0">
                <a:solidFill>
                  <a:schemeClr val="bg1">
                    <a:lumMod val="85000"/>
                  </a:schemeClr>
                </a:solidFill>
              </a:rPr>
              <a:t>using high quality information</a:t>
            </a:r>
            <a:r>
              <a:rPr lang="en-US" b="1" dirty="0">
                <a:solidFill>
                  <a:schemeClr val="bg1">
                    <a:lumMod val="85000"/>
                  </a:schemeClr>
                </a:solidFill>
              </a:rPr>
              <a:t> </a:t>
            </a:r>
            <a:r>
              <a:rPr lang="en-US" dirty="0">
                <a:solidFill>
                  <a:schemeClr val="bg1">
                    <a:lumMod val="85000"/>
                  </a:schemeClr>
                </a:solidFill>
              </a:rPr>
              <a:t>on the state of our assets</a:t>
            </a:r>
          </a:p>
          <a:p>
            <a:pPr defTabSz="933237">
              <a:defRPr/>
            </a:pPr>
            <a:r>
              <a:rPr lang="en-US" b="1" dirty="0">
                <a:solidFill>
                  <a:schemeClr val="bg1">
                    <a:lumMod val="85000"/>
                  </a:schemeClr>
                </a:solidFill>
              </a:rPr>
              <a:t>Everyone in the organization </a:t>
            </a:r>
            <a:r>
              <a:rPr lang="en-US" dirty="0">
                <a:solidFill>
                  <a:schemeClr val="bg1">
                    <a:lumMod val="85000"/>
                  </a:schemeClr>
                </a:solidFill>
              </a:rPr>
              <a:t>aligns their job functions to support TAM and understands how it supports the agency mission</a:t>
            </a:r>
          </a:p>
          <a:p>
            <a:pPr defTabSz="933237">
              <a:defRPr/>
            </a:pPr>
            <a:r>
              <a:rPr lang="en-US" dirty="0">
                <a:solidFill>
                  <a:schemeClr val="bg1">
                    <a:lumMod val="85000"/>
                  </a:schemeClr>
                </a:solidFill>
              </a:rPr>
              <a:t>We can </a:t>
            </a:r>
            <a:r>
              <a:rPr lang="en-US" b="1" dirty="0">
                <a:solidFill>
                  <a:schemeClr val="bg1">
                    <a:lumMod val="85000"/>
                  </a:schemeClr>
                </a:solidFill>
              </a:rPr>
              <a:t>clearly communicate </a:t>
            </a:r>
            <a:r>
              <a:rPr lang="en-US" dirty="0">
                <a:solidFill>
                  <a:schemeClr val="bg1">
                    <a:lumMod val="85000"/>
                  </a:schemeClr>
                </a:solidFill>
              </a:rPr>
              <a:t>our agency SGR status and </a:t>
            </a:r>
            <a:r>
              <a:rPr lang="en-US" dirty="0" smtClean="0">
                <a:solidFill>
                  <a:schemeClr val="bg1">
                    <a:lumMod val="85000"/>
                  </a:schemeClr>
                </a:solidFill>
              </a:rPr>
              <a:t>funding needs </a:t>
            </a:r>
            <a:r>
              <a:rPr lang="en-US" dirty="0">
                <a:solidFill>
                  <a:schemeClr val="bg1">
                    <a:lumMod val="85000"/>
                  </a:schemeClr>
                </a:solidFill>
              </a:rPr>
              <a:t>to customers and funders</a:t>
            </a:r>
          </a:p>
        </p:txBody>
      </p:sp>
      <p:sp>
        <p:nvSpPr>
          <p:cNvPr id="4" name="Slide Number Placeholder 3"/>
          <p:cNvSpPr>
            <a:spLocks noGrp="1"/>
          </p:cNvSpPr>
          <p:nvPr>
            <p:ph type="sldNum" sz="quarter" idx="12"/>
          </p:nvPr>
        </p:nvSpPr>
        <p:spPr/>
        <p:txBody>
          <a:bodyPr/>
          <a:lstStyle/>
          <a:p>
            <a:fld id="{F666B579-4A08-4CA7-B60A-1821A0B66981}" type="slidenum">
              <a:rPr lang="en-US" smtClean="0"/>
              <a:pPr/>
              <a:t>14</a:t>
            </a:fld>
            <a:endParaRPr lang="en-US" dirty="0"/>
          </a:p>
        </p:txBody>
      </p:sp>
      <p:graphicFrame>
        <p:nvGraphicFramePr>
          <p:cNvPr id="7" name="Diagram 6"/>
          <p:cNvGraphicFramePr/>
          <p:nvPr>
            <p:extLst>
              <p:ext uri="{D42A27DB-BD31-4B8C-83A1-F6EECF244321}">
                <p14:modId xmlns:p14="http://schemas.microsoft.com/office/powerpoint/2010/main" val="954831172"/>
              </p:ext>
            </p:extLst>
          </p:nvPr>
        </p:nvGraphicFramePr>
        <p:xfrm>
          <a:off x="6415273" y="10633"/>
          <a:ext cx="6609612" cy="3944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p:cNvGraphicFramePr/>
          <p:nvPr>
            <p:extLst>
              <p:ext uri="{D42A27DB-BD31-4B8C-83A1-F6EECF244321}">
                <p14:modId xmlns:p14="http://schemas.microsoft.com/office/powerpoint/2010/main" val="3771449214"/>
              </p:ext>
            </p:extLst>
          </p:nvPr>
        </p:nvGraphicFramePr>
        <p:xfrm>
          <a:off x="5850994" y="2687951"/>
          <a:ext cx="6175773" cy="37530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A Vision for Our Mature TAM Program</a:t>
            </a:r>
          </a:p>
        </p:txBody>
      </p:sp>
    </p:spTree>
    <p:custDataLst>
      <p:tags r:id="rId1"/>
    </p:custDataLst>
    <p:extLst>
      <p:ext uri="{BB962C8B-B14F-4D97-AF65-F5344CB8AC3E}">
        <p14:creationId xmlns:p14="http://schemas.microsoft.com/office/powerpoint/2010/main" val="1117452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66B579-4A08-4CA7-B60A-1821A0B66981}" type="slidenum">
              <a:rPr lang="en-US" smtClean="0"/>
              <a:pPr/>
              <a:t>15</a:t>
            </a:fld>
            <a:endParaRPr lang="en-US" dirty="0"/>
          </a:p>
        </p:txBody>
      </p:sp>
      <p:sp>
        <p:nvSpPr>
          <p:cNvPr id="6" name="Content Placeholder 2"/>
          <p:cNvSpPr txBox="1">
            <a:spLocks/>
          </p:cNvSpPr>
          <p:nvPr/>
        </p:nvSpPr>
        <p:spPr>
          <a:xfrm>
            <a:off x="614149" y="1690688"/>
            <a:ext cx="6909598" cy="47503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33237">
              <a:lnSpc>
                <a:spcPct val="100000"/>
              </a:lnSpc>
              <a:spcBef>
                <a:spcPts val="0"/>
              </a:spcBef>
              <a:defRPr/>
            </a:pPr>
            <a:r>
              <a:rPr lang="en-US" dirty="0">
                <a:solidFill>
                  <a:schemeClr val="bg1">
                    <a:lumMod val="85000"/>
                  </a:schemeClr>
                </a:solidFill>
              </a:rPr>
              <a:t>We make funding decisions that </a:t>
            </a:r>
            <a:r>
              <a:rPr lang="en-US" b="1" dirty="0">
                <a:solidFill>
                  <a:schemeClr val="bg1">
                    <a:lumMod val="85000"/>
                  </a:schemeClr>
                </a:solidFill>
              </a:rPr>
              <a:t>balance agency needs </a:t>
            </a:r>
            <a:r>
              <a:rPr lang="en-US" dirty="0">
                <a:solidFill>
                  <a:schemeClr val="bg1">
                    <a:lumMod val="85000"/>
                  </a:schemeClr>
                </a:solidFill>
              </a:rPr>
              <a:t>in order to deliver reliable, high quality service to our </a:t>
            </a:r>
            <a:r>
              <a:rPr lang="en-US" dirty="0" smtClean="0">
                <a:solidFill>
                  <a:schemeClr val="bg1">
                    <a:lumMod val="85000"/>
                  </a:schemeClr>
                </a:solidFill>
              </a:rPr>
              <a:t>customers at a price they are willing to pay</a:t>
            </a:r>
            <a:endParaRPr lang="en-US" dirty="0">
              <a:solidFill>
                <a:schemeClr val="bg1">
                  <a:lumMod val="85000"/>
                </a:schemeClr>
              </a:solidFill>
            </a:endParaRPr>
          </a:p>
          <a:p>
            <a:pPr defTabSz="933237">
              <a:defRPr/>
            </a:pPr>
            <a:r>
              <a:rPr lang="en-US" dirty="0"/>
              <a:t>We </a:t>
            </a:r>
            <a:r>
              <a:rPr lang="en-US" b="1" dirty="0"/>
              <a:t>evaluate and manage potential risks </a:t>
            </a:r>
            <a:r>
              <a:rPr lang="en-US" dirty="0"/>
              <a:t>using high quality information</a:t>
            </a:r>
            <a:r>
              <a:rPr lang="en-US" b="1" dirty="0"/>
              <a:t> </a:t>
            </a:r>
            <a:r>
              <a:rPr lang="en-US" dirty="0"/>
              <a:t>on the state of our assets</a:t>
            </a:r>
          </a:p>
          <a:p>
            <a:pPr defTabSz="933237">
              <a:defRPr/>
            </a:pPr>
            <a:r>
              <a:rPr lang="en-US" b="1" dirty="0">
                <a:solidFill>
                  <a:schemeClr val="bg1">
                    <a:lumMod val="85000"/>
                  </a:schemeClr>
                </a:solidFill>
              </a:rPr>
              <a:t>Everyone in the organization </a:t>
            </a:r>
            <a:r>
              <a:rPr lang="en-US" dirty="0">
                <a:solidFill>
                  <a:schemeClr val="bg1">
                    <a:lumMod val="85000"/>
                  </a:schemeClr>
                </a:solidFill>
              </a:rPr>
              <a:t>aligns their job functions to support TAM and understands how it supports the agency mission</a:t>
            </a:r>
          </a:p>
          <a:p>
            <a:pPr defTabSz="933237">
              <a:defRPr/>
            </a:pPr>
            <a:r>
              <a:rPr lang="en-US" dirty="0">
                <a:solidFill>
                  <a:schemeClr val="bg1">
                    <a:lumMod val="85000"/>
                  </a:schemeClr>
                </a:solidFill>
              </a:rPr>
              <a:t>We can </a:t>
            </a:r>
            <a:r>
              <a:rPr lang="en-US" b="1" dirty="0">
                <a:solidFill>
                  <a:schemeClr val="bg1">
                    <a:lumMod val="85000"/>
                  </a:schemeClr>
                </a:solidFill>
              </a:rPr>
              <a:t>clearly communicate </a:t>
            </a:r>
            <a:r>
              <a:rPr lang="en-US" dirty="0">
                <a:solidFill>
                  <a:schemeClr val="bg1">
                    <a:lumMod val="85000"/>
                  </a:schemeClr>
                </a:solidFill>
              </a:rPr>
              <a:t>our agency SGR status and </a:t>
            </a:r>
            <a:r>
              <a:rPr lang="en-US" dirty="0" smtClean="0">
                <a:solidFill>
                  <a:schemeClr val="bg1">
                    <a:lumMod val="85000"/>
                  </a:schemeClr>
                </a:solidFill>
              </a:rPr>
              <a:t>funding needs </a:t>
            </a:r>
            <a:r>
              <a:rPr lang="en-US" dirty="0">
                <a:solidFill>
                  <a:schemeClr val="bg1">
                    <a:lumMod val="85000"/>
                  </a:schemeClr>
                </a:solidFill>
              </a:rPr>
              <a:t>to customers and funders</a:t>
            </a:r>
          </a:p>
        </p:txBody>
      </p:sp>
      <p:sp>
        <p:nvSpPr>
          <p:cNvPr id="5"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A Vision for Our Mature TAM Program</a:t>
            </a:r>
          </a:p>
        </p:txBody>
      </p:sp>
      <p:pic>
        <p:nvPicPr>
          <p:cNvPr id="2" name="Picture 1">
            <a:extLst>
              <a:ext uri="{FF2B5EF4-FFF2-40B4-BE49-F238E27FC236}">
                <a16:creationId xmlns:a16="http://schemas.microsoft.com/office/drawing/2014/main" xmlns="" id="{6F78F7CA-5E0E-C44C-AB7A-B0D918CC62DF}"/>
              </a:ext>
            </a:extLst>
          </p:cNvPr>
          <p:cNvPicPr>
            <a:picLocks noChangeAspect="1"/>
          </p:cNvPicPr>
          <p:nvPr/>
        </p:nvPicPr>
        <p:blipFill>
          <a:blip r:embed="rId4"/>
          <a:stretch>
            <a:fillRect/>
          </a:stretch>
        </p:blipFill>
        <p:spPr>
          <a:xfrm>
            <a:off x="7974065" y="2034902"/>
            <a:ext cx="3592460" cy="2602412"/>
          </a:xfrm>
          <a:prstGeom prst="rect">
            <a:avLst/>
          </a:prstGeom>
        </p:spPr>
      </p:pic>
    </p:spTree>
    <p:custDataLst>
      <p:tags r:id="rId1"/>
    </p:custDataLst>
    <p:extLst>
      <p:ext uri="{BB962C8B-B14F-4D97-AF65-F5344CB8AC3E}">
        <p14:creationId xmlns:p14="http://schemas.microsoft.com/office/powerpoint/2010/main" val="3911908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66B579-4A08-4CA7-B60A-1821A0B66981}" type="slidenum">
              <a:rPr lang="en-US" smtClean="0"/>
              <a:pPr/>
              <a:t>16</a:t>
            </a:fld>
            <a:endParaRPr lang="en-US" dirty="0"/>
          </a:p>
        </p:txBody>
      </p:sp>
      <p:sp>
        <p:nvSpPr>
          <p:cNvPr id="7" name="Content Placeholder 2"/>
          <p:cNvSpPr txBox="1">
            <a:spLocks/>
          </p:cNvSpPr>
          <p:nvPr/>
        </p:nvSpPr>
        <p:spPr>
          <a:xfrm>
            <a:off x="614149" y="1690688"/>
            <a:ext cx="6909598" cy="47503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33237">
              <a:lnSpc>
                <a:spcPct val="100000"/>
              </a:lnSpc>
              <a:spcBef>
                <a:spcPts val="0"/>
              </a:spcBef>
              <a:defRPr/>
            </a:pPr>
            <a:r>
              <a:rPr lang="en-US" dirty="0">
                <a:solidFill>
                  <a:schemeClr val="bg1">
                    <a:lumMod val="85000"/>
                  </a:schemeClr>
                </a:solidFill>
              </a:rPr>
              <a:t>We make funding decisions that </a:t>
            </a:r>
            <a:r>
              <a:rPr lang="en-US" b="1" dirty="0">
                <a:solidFill>
                  <a:schemeClr val="bg1">
                    <a:lumMod val="85000"/>
                  </a:schemeClr>
                </a:solidFill>
              </a:rPr>
              <a:t>balance agency needs </a:t>
            </a:r>
            <a:r>
              <a:rPr lang="en-US" dirty="0">
                <a:solidFill>
                  <a:schemeClr val="bg1">
                    <a:lumMod val="85000"/>
                  </a:schemeClr>
                </a:solidFill>
              </a:rPr>
              <a:t>in order to deliver reliable, high quality service to our customers  at a price they are willing to </a:t>
            </a:r>
            <a:r>
              <a:rPr lang="en-US" dirty="0" smtClean="0">
                <a:solidFill>
                  <a:schemeClr val="bg1">
                    <a:lumMod val="85000"/>
                  </a:schemeClr>
                </a:solidFill>
              </a:rPr>
              <a:t>pay</a:t>
            </a:r>
            <a:endParaRPr lang="en-US" dirty="0">
              <a:solidFill>
                <a:schemeClr val="bg1">
                  <a:lumMod val="85000"/>
                </a:schemeClr>
              </a:solidFill>
            </a:endParaRPr>
          </a:p>
          <a:p>
            <a:pPr defTabSz="933237">
              <a:defRPr/>
            </a:pPr>
            <a:r>
              <a:rPr lang="en-US" dirty="0">
                <a:solidFill>
                  <a:schemeClr val="bg1">
                    <a:lumMod val="85000"/>
                  </a:schemeClr>
                </a:solidFill>
              </a:rPr>
              <a:t>We </a:t>
            </a:r>
            <a:r>
              <a:rPr lang="en-US" b="1" dirty="0">
                <a:solidFill>
                  <a:schemeClr val="bg1">
                    <a:lumMod val="85000"/>
                  </a:schemeClr>
                </a:solidFill>
              </a:rPr>
              <a:t>evaluate and manage potential risks </a:t>
            </a:r>
            <a:r>
              <a:rPr lang="en-US" dirty="0">
                <a:solidFill>
                  <a:schemeClr val="bg1">
                    <a:lumMod val="85000"/>
                  </a:schemeClr>
                </a:solidFill>
              </a:rPr>
              <a:t>using high quality information</a:t>
            </a:r>
            <a:r>
              <a:rPr lang="en-US" b="1" dirty="0">
                <a:solidFill>
                  <a:schemeClr val="bg1">
                    <a:lumMod val="85000"/>
                  </a:schemeClr>
                </a:solidFill>
              </a:rPr>
              <a:t> </a:t>
            </a:r>
            <a:r>
              <a:rPr lang="en-US" dirty="0">
                <a:solidFill>
                  <a:schemeClr val="bg1">
                    <a:lumMod val="85000"/>
                  </a:schemeClr>
                </a:solidFill>
              </a:rPr>
              <a:t>on the state of our assets</a:t>
            </a:r>
          </a:p>
          <a:p>
            <a:pPr defTabSz="933237">
              <a:defRPr/>
            </a:pPr>
            <a:r>
              <a:rPr lang="en-US" b="1" dirty="0"/>
              <a:t>Everyone in the organization </a:t>
            </a:r>
            <a:r>
              <a:rPr lang="en-US" dirty="0"/>
              <a:t>aligns their job functions to support TAM and understands how it supports the agency mission</a:t>
            </a:r>
          </a:p>
          <a:p>
            <a:pPr defTabSz="933237">
              <a:defRPr/>
            </a:pPr>
            <a:r>
              <a:rPr lang="en-US" dirty="0">
                <a:solidFill>
                  <a:schemeClr val="bg1">
                    <a:lumMod val="85000"/>
                  </a:schemeClr>
                </a:solidFill>
              </a:rPr>
              <a:t>We can </a:t>
            </a:r>
            <a:r>
              <a:rPr lang="en-US" b="1" dirty="0">
                <a:solidFill>
                  <a:schemeClr val="bg1">
                    <a:lumMod val="85000"/>
                  </a:schemeClr>
                </a:solidFill>
              </a:rPr>
              <a:t>clearly communicate </a:t>
            </a:r>
            <a:r>
              <a:rPr lang="en-US" dirty="0">
                <a:solidFill>
                  <a:schemeClr val="bg1">
                    <a:lumMod val="85000"/>
                  </a:schemeClr>
                </a:solidFill>
              </a:rPr>
              <a:t>our agency SGR status and </a:t>
            </a:r>
            <a:r>
              <a:rPr lang="en-US" dirty="0" smtClean="0">
                <a:solidFill>
                  <a:schemeClr val="bg1">
                    <a:lumMod val="85000"/>
                  </a:schemeClr>
                </a:solidFill>
              </a:rPr>
              <a:t>funding needs </a:t>
            </a:r>
            <a:r>
              <a:rPr lang="en-US" dirty="0">
                <a:solidFill>
                  <a:schemeClr val="bg1">
                    <a:lumMod val="85000"/>
                  </a:schemeClr>
                </a:solidFill>
              </a:rPr>
              <a:t>to customers and funders</a:t>
            </a:r>
          </a:p>
        </p:txBody>
      </p:sp>
      <p:sp>
        <p:nvSpPr>
          <p:cNvPr id="5"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A Vision for Our Mature TAM Program</a:t>
            </a:r>
          </a:p>
        </p:txBody>
      </p:sp>
      <p:pic>
        <p:nvPicPr>
          <p:cNvPr id="2" name="Picture 1">
            <a:extLst>
              <a:ext uri="{FF2B5EF4-FFF2-40B4-BE49-F238E27FC236}">
                <a16:creationId xmlns:a16="http://schemas.microsoft.com/office/drawing/2014/main" xmlns="" id="{BC623BCE-CD22-1244-B1C1-26D5017419C4}"/>
              </a:ext>
            </a:extLst>
          </p:cNvPr>
          <p:cNvPicPr>
            <a:picLocks noChangeAspect="1"/>
          </p:cNvPicPr>
          <p:nvPr/>
        </p:nvPicPr>
        <p:blipFill>
          <a:blip r:embed="rId4"/>
          <a:stretch>
            <a:fillRect/>
          </a:stretch>
        </p:blipFill>
        <p:spPr>
          <a:xfrm>
            <a:off x="7643042" y="3722914"/>
            <a:ext cx="4078446" cy="1507672"/>
          </a:xfrm>
          <a:prstGeom prst="rect">
            <a:avLst/>
          </a:prstGeom>
        </p:spPr>
      </p:pic>
    </p:spTree>
    <p:custDataLst>
      <p:tags r:id="rId1"/>
    </p:custDataLst>
    <p:extLst>
      <p:ext uri="{BB962C8B-B14F-4D97-AF65-F5344CB8AC3E}">
        <p14:creationId xmlns:p14="http://schemas.microsoft.com/office/powerpoint/2010/main" val="2466199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66B579-4A08-4CA7-B60A-1821A0B66981}" type="slidenum">
              <a:rPr lang="en-US" smtClean="0"/>
              <a:pPr/>
              <a:t>17</a:t>
            </a:fld>
            <a:endParaRPr lang="en-US" dirty="0"/>
          </a:p>
        </p:txBody>
      </p:sp>
      <p:sp>
        <p:nvSpPr>
          <p:cNvPr id="5"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A Vision for Our Mature TAM Program</a:t>
            </a:r>
          </a:p>
        </p:txBody>
      </p:sp>
      <p:sp>
        <p:nvSpPr>
          <p:cNvPr id="7" name="Content Placeholder 2"/>
          <p:cNvSpPr>
            <a:spLocks noGrp="1"/>
          </p:cNvSpPr>
          <p:nvPr>
            <p:ph idx="1"/>
          </p:nvPr>
        </p:nvSpPr>
        <p:spPr>
          <a:xfrm>
            <a:off x="614149" y="1690688"/>
            <a:ext cx="6909598" cy="4750359"/>
          </a:xfrm>
        </p:spPr>
        <p:txBody>
          <a:bodyPr>
            <a:normAutofit fontScale="92500" lnSpcReduction="20000"/>
          </a:bodyPr>
          <a:lstStyle/>
          <a:p>
            <a:pPr defTabSz="933237">
              <a:lnSpc>
                <a:spcPct val="100000"/>
              </a:lnSpc>
              <a:spcBef>
                <a:spcPts val="0"/>
              </a:spcBef>
              <a:defRPr/>
            </a:pPr>
            <a:r>
              <a:rPr lang="en-US" dirty="0">
                <a:solidFill>
                  <a:schemeClr val="bg1">
                    <a:lumMod val="85000"/>
                  </a:schemeClr>
                </a:solidFill>
              </a:rPr>
              <a:t>We make funding decisions that </a:t>
            </a:r>
            <a:r>
              <a:rPr lang="en-US" b="1" dirty="0">
                <a:solidFill>
                  <a:schemeClr val="bg1">
                    <a:lumMod val="85000"/>
                  </a:schemeClr>
                </a:solidFill>
              </a:rPr>
              <a:t>balance agency needs </a:t>
            </a:r>
            <a:r>
              <a:rPr lang="en-US" dirty="0">
                <a:solidFill>
                  <a:schemeClr val="bg1">
                    <a:lumMod val="85000"/>
                  </a:schemeClr>
                </a:solidFill>
              </a:rPr>
              <a:t>in order to deliver reliable, high quality service to our customers  at a price they are willing to </a:t>
            </a:r>
            <a:r>
              <a:rPr lang="en-US" dirty="0" smtClean="0">
                <a:solidFill>
                  <a:schemeClr val="bg1">
                    <a:lumMod val="85000"/>
                  </a:schemeClr>
                </a:solidFill>
              </a:rPr>
              <a:t>pay</a:t>
            </a:r>
            <a:endParaRPr lang="en-US" dirty="0">
              <a:solidFill>
                <a:schemeClr val="bg1">
                  <a:lumMod val="85000"/>
                </a:schemeClr>
              </a:solidFill>
            </a:endParaRPr>
          </a:p>
          <a:p>
            <a:pPr defTabSz="933237">
              <a:defRPr/>
            </a:pPr>
            <a:r>
              <a:rPr lang="en-US" dirty="0">
                <a:solidFill>
                  <a:schemeClr val="bg1">
                    <a:lumMod val="85000"/>
                  </a:schemeClr>
                </a:solidFill>
              </a:rPr>
              <a:t>We </a:t>
            </a:r>
            <a:r>
              <a:rPr lang="en-US" b="1" dirty="0">
                <a:solidFill>
                  <a:schemeClr val="bg1">
                    <a:lumMod val="85000"/>
                  </a:schemeClr>
                </a:solidFill>
              </a:rPr>
              <a:t>evaluate and manage potential risks </a:t>
            </a:r>
            <a:r>
              <a:rPr lang="en-US" dirty="0">
                <a:solidFill>
                  <a:schemeClr val="bg1">
                    <a:lumMod val="85000"/>
                  </a:schemeClr>
                </a:solidFill>
              </a:rPr>
              <a:t>using high quality information</a:t>
            </a:r>
            <a:r>
              <a:rPr lang="en-US" b="1" dirty="0">
                <a:solidFill>
                  <a:schemeClr val="bg1">
                    <a:lumMod val="85000"/>
                  </a:schemeClr>
                </a:solidFill>
              </a:rPr>
              <a:t> </a:t>
            </a:r>
            <a:r>
              <a:rPr lang="en-US" dirty="0">
                <a:solidFill>
                  <a:schemeClr val="bg1">
                    <a:lumMod val="85000"/>
                  </a:schemeClr>
                </a:solidFill>
              </a:rPr>
              <a:t>on the state of our assets</a:t>
            </a:r>
          </a:p>
          <a:p>
            <a:pPr defTabSz="933237">
              <a:defRPr/>
            </a:pPr>
            <a:r>
              <a:rPr lang="en-US" b="1" dirty="0">
                <a:solidFill>
                  <a:schemeClr val="bg1">
                    <a:lumMod val="85000"/>
                  </a:schemeClr>
                </a:solidFill>
              </a:rPr>
              <a:t>Everyone in the organization </a:t>
            </a:r>
            <a:r>
              <a:rPr lang="en-US" dirty="0">
                <a:solidFill>
                  <a:schemeClr val="bg1">
                    <a:lumMod val="85000"/>
                  </a:schemeClr>
                </a:solidFill>
              </a:rPr>
              <a:t>aligns their job functions to support TAM and understands how it supports the agency mission</a:t>
            </a:r>
          </a:p>
          <a:p>
            <a:pPr defTabSz="933237">
              <a:defRPr/>
            </a:pPr>
            <a:r>
              <a:rPr lang="en-US" dirty="0"/>
              <a:t>We can </a:t>
            </a:r>
            <a:r>
              <a:rPr lang="en-US" b="1" dirty="0"/>
              <a:t>clearly communicate </a:t>
            </a:r>
            <a:r>
              <a:rPr lang="en-US" dirty="0"/>
              <a:t>our agency SGR status and </a:t>
            </a:r>
            <a:r>
              <a:rPr lang="en-US" dirty="0" smtClean="0"/>
              <a:t>funding needs </a:t>
            </a:r>
            <a:r>
              <a:rPr lang="en-US" dirty="0"/>
              <a:t>to customers and </a:t>
            </a:r>
            <a:r>
              <a:rPr lang="en-US" dirty="0" smtClean="0"/>
              <a:t>funders</a:t>
            </a:r>
            <a:endParaRPr lang="en-US" dirty="0"/>
          </a:p>
        </p:txBody>
      </p:sp>
      <p:pic>
        <p:nvPicPr>
          <p:cNvPr id="3" name="Picture 2">
            <a:extLst>
              <a:ext uri="{FF2B5EF4-FFF2-40B4-BE49-F238E27FC236}">
                <a16:creationId xmlns:a16="http://schemas.microsoft.com/office/drawing/2014/main" xmlns="" id="{2A54CCF5-5E31-FA47-AF70-D20DBCA0D4D7}"/>
              </a:ext>
            </a:extLst>
          </p:cNvPr>
          <p:cNvPicPr>
            <a:picLocks noChangeAspect="1"/>
          </p:cNvPicPr>
          <p:nvPr/>
        </p:nvPicPr>
        <p:blipFill>
          <a:blip r:embed="rId4"/>
          <a:stretch>
            <a:fillRect/>
          </a:stretch>
        </p:blipFill>
        <p:spPr>
          <a:xfrm>
            <a:off x="8952773" y="1539347"/>
            <a:ext cx="2408283" cy="3671645"/>
          </a:xfrm>
          <a:prstGeom prst="rect">
            <a:avLst/>
          </a:prstGeom>
        </p:spPr>
      </p:pic>
    </p:spTree>
    <p:custDataLst>
      <p:tags r:id="rId1"/>
    </p:custDataLst>
    <p:extLst>
      <p:ext uri="{BB962C8B-B14F-4D97-AF65-F5344CB8AC3E}">
        <p14:creationId xmlns:p14="http://schemas.microsoft.com/office/powerpoint/2010/main" val="2220863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4286" y="2184853"/>
            <a:ext cx="9550400" cy="4351338"/>
          </a:xfrm>
        </p:spPr>
        <p:txBody>
          <a:bodyPr>
            <a:normAutofit/>
          </a:bodyPr>
          <a:lstStyle/>
          <a:p>
            <a:r>
              <a:rPr lang="en-US" sz="3600" dirty="0"/>
              <a:t>Why TAM became a legislative requirement</a:t>
            </a:r>
          </a:p>
          <a:p>
            <a:endParaRPr lang="en-US" sz="3600" dirty="0"/>
          </a:p>
          <a:p>
            <a:r>
              <a:rPr lang="en-US" sz="3600" dirty="0"/>
              <a:t>Minimum federal requirements</a:t>
            </a:r>
          </a:p>
          <a:p>
            <a:endParaRPr lang="en-US" sz="3600" dirty="0"/>
          </a:p>
          <a:p>
            <a:r>
              <a:rPr lang="en-US" sz="3600" dirty="0"/>
              <a:t>Our current implementation status</a:t>
            </a:r>
          </a:p>
        </p:txBody>
      </p:sp>
      <p:sp>
        <p:nvSpPr>
          <p:cNvPr id="4" name="Slide Number Placeholder 3"/>
          <p:cNvSpPr>
            <a:spLocks noGrp="1"/>
          </p:cNvSpPr>
          <p:nvPr>
            <p:ph type="sldNum" sz="quarter" idx="12"/>
          </p:nvPr>
        </p:nvSpPr>
        <p:spPr/>
        <p:txBody>
          <a:bodyPr/>
          <a:lstStyle/>
          <a:p>
            <a:fld id="{F666B579-4A08-4CA7-B60A-1821A0B66981}" type="slidenum">
              <a:rPr lang="en-US" smtClean="0"/>
              <a:pPr/>
              <a:t>18</a:t>
            </a:fld>
            <a:endParaRPr lang="en-US" dirty="0"/>
          </a:p>
        </p:txBody>
      </p:sp>
      <p:pic>
        <p:nvPicPr>
          <p:cNvPr id="5" name="Picture 4">
            <a:extLst>
              <a:ext uri="{FF2B5EF4-FFF2-40B4-BE49-F238E27FC236}">
                <a16:creationId xmlns:a16="http://schemas.microsoft.com/office/drawing/2014/main" xmlns="" id="{6824CC3A-9A7F-5E48-8FDF-2FCAA6C8DD26}"/>
              </a:ext>
            </a:extLst>
          </p:cNvPr>
          <p:cNvPicPr>
            <a:picLocks noChangeAspect="1"/>
          </p:cNvPicPr>
          <p:nvPr/>
        </p:nvPicPr>
        <p:blipFill>
          <a:blip r:embed="rId4"/>
          <a:stretch>
            <a:fillRect/>
          </a:stretch>
        </p:blipFill>
        <p:spPr>
          <a:xfrm>
            <a:off x="436336" y="1794005"/>
            <a:ext cx="1133475" cy="1133475"/>
          </a:xfrm>
          <a:prstGeom prst="rect">
            <a:avLst/>
          </a:prstGeom>
        </p:spPr>
      </p:pic>
      <p:pic>
        <p:nvPicPr>
          <p:cNvPr id="6" name="Picture 5">
            <a:extLst>
              <a:ext uri="{FF2B5EF4-FFF2-40B4-BE49-F238E27FC236}">
                <a16:creationId xmlns:a16="http://schemas.microsoft.com/office/drawing/2014/main" xmlns="" id="{4E555F77-519D-7543-8213-DF3F9C378BFF}"/>
              </a:ext>
            </a:extLst>
          </p:cNvPr>
          <p:cNvPicPr>
            <a:picLocks noChangeAspect="1"/>
          </p:cNvPicPr>
          <p:nvPr/>
        </p:nvPicPr>
        <p:blipFill>
          <a:blip r:embed="rId5"/>
          <a:stretch>
            <a:fillRect/>
          </a:stretch>
        </p:blipFill>
        <p:spPr>
          <a:xfrm>
            <a:off x="359408" y="3062417"/>
            <a:ext cx="1235803" cy="1133475"/>
          </a:xfrm>
          <a:prstGeom prst="rect">
            <a:avLst/>
          </a:prstGeom>
        </p:spPr>
      </p:pic>
      <p:pic>
        <p:nvPicPr>
          <p:cNvPr id="7" name="Picture 6">
            <a:extLst>
              <a:ext uri="{FF2B5EF4-FFF2-40B4-BE49-F238E27FC236}">
                <a16:creationId xmlns:a16="http://schemas.microsoft.com/office/drawing/2014/main" xmlns="" id="{17C1BA69-3767-3840-812F-AE10AAE5FE01}"/>
              </a:ext>
            </a:extLst>
          </p:cNvPr>
          <p:cNvPicPr>
            <a:picLocks noChangeAspect="1"/>
          </p:cNvPicPr>
          <p:nvPr/>
        </p:nvPicPr>
        <p:blipFill>
          <a:blip r:embed="rId6"/>
          <a:stretch>
            <a:fillRect/>
          </a:stretch>
        </p:blipFill>
        <p:spPr>
          <a:xfrm>
            <a:off x="436336" y="4346866"/>
            <a:ext cx="1133475" cy="1133475"/>
          </a:xfrm>
          <a:prstGeom prst="rect">
            <a:avLst/>
          </a:prstGeom>
        </p:spPr>
      </p:pic>
      <p:sp>
        <p:nvSpPr>
          <p:cNvPr id="8"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Overview of Federal TAM Requirements</a:t>
            </a:r>
          </a:p>
        </p:txBody>
      </p:sp>
    </p:spTree>
    <p:custDataLst>
      <p:tags r:id="rId1"/>
    </p:custDataLst>
    <p:extLst>
      <p:ext uri="{BB962C8B-B14F-4D97-AF65-F5344CB8AC3E}">
        <p14:creationId xmlns:p14="http://schemas.microsoft.com/office/powerpoint/2010/main" val="3515990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6689" y="4520610"/>
            <a:ext cx="2034854" cy="307777"/>
          </a:xfrm>
          <a:prstGeom prst="rect">
            <a:avLst/>
          </a:prstGeom>
          <a:noFill/>
        </p:spPr>
        <p:txBody>
          <a:bodyPr wrap="square" rtlCol="0">
            <a:spAutoFit/>
          </a:bodyPr>
          <a:lstStyle/>
          <a:p>
            <a:r>
              <a:rPr lang="en-US" sz="1400" b="1" dirty="0">
                <a:solidFill>
                  <a:schemeClr val="bg1"/>
                </a:solidFill>
              </a:rPr>
              <a:t>What Changed?</a:t>
            </a:r>
          </a:p>
        </p:txBody>
      </p:sp>
      <p:graphicFrame>
        <p:nvGraphicFramePr>
          <p:cNvPr id="6" name="Chart 5"/>
          <p:cNvGraphicFramePr>
            <a:graphicFrameLocks/>
          </p:cNvGraphicFramePr>
          <p:nvPr>
            <p:extLst>
              <p:ext uri="{D42A27DB-BD31-4B8C-83A1-F6EECF244321}">
                <p14:modId xmlns:p14="http://schemas.microsoft.com/office/powerpoint/2010/main" val="420150135"/>
              </p:ext>
            </p:extLst>
          </p:nvPr>
        </p:nvGraphicFramePr>
        <p:xfrm>
          <a:off x="838200" y="1825625"/>
          <a:ext cx="10465881" cy="4384106"/>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12"/>
          </p:nvPr>
        </p:nvSpPr>
        <p:spPr/>
        <p:txBody>
          <a:bodyPr/>
          <a:lstStyle/>
          <a:p>
            <a:fld id="{F666B579-4A08-4CA7-B60A-1821A0B66981}" type="slidenum">
              <a:rPr lang="en-US" smtClean="0"/>
              <a:pPr/>
              <a:t>19</a:t>
            </a:fld>
            <a:endParaRPr lang="en-US" dirty="0"/>
          </a:p>
        </p:txBody>
      </p:sp>
      <p:pic>
        <p:nvPicPr>
          <p:cNvPr id="11" name="Picture 10">
            <a:extLst>
              <a:ext uri="{FF2B5EF4-FFF2-40B4-BE49-F238E27FC236}">
                <a16:creationId xmlns:a16="http://schemas.microsoft.com/office/drawing/2014/main" xmlns="" id="{61578BC5-BAF3-EA46-8670-FCC929A93CFA}"/>
              </a:ext>
            </a:extLst>
          </p:cNvPr>
          <p:cNvPicPr>
            <a:picLocks noChangeAspect="1"/>
          </p:cNvPicPr>
          <p:nvPr/>
        </p:nvPicPr>
        <p:blipFill>
          <a:blip r:embed="rId5"/>
          <a:stretch>
            <a:fillRect/>
          </a:stretch>
        </p:blipFill>
        <p:spPr>
          <a:xfrm>
            <a:off x="10433050" y="164592"/>
            <a:ext cx="1133475" cy="1133475"/>
          </a:xfrm>
          <a:prstGeom prst="rect">
            <a:avLst/>
          </a:prstGeom>
        </p:spPr>
      </p:pic>
      <p:sp>
        <p:nvSpPr>
          <p:cNvPr id="9"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Why TAM Became a Legislative Requirement</a:t>
            </a:r>
          </a:p>
        </p:txBody>
      </p:sp>
    </p:spTree>
    <p:custDataLst>
      <p:tags r:id="rId1"/>
    </p:custDataLst>
    <p:extLst>
      <p:ext uri="{BB962C8B-B14F-4D97-AF65-F5344CB8AC3E}">
        <p14:creationId xmlns:p14="http://schemas.microsoft.com/office/powerpoint/2010/main" val="4247747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3745005" cy="914400"/>
          </a:xfrm>
        </p:spPr>
        <p:txBody>
          <a:bodyPr>
            <a:normAutofit fontScale="90000"/>
          </a:bodyPr>
          <a:lstStyle/>
          <a:p>
            <a:r>
              <a:rPr lang="en-US" dirty="0"/>
              <a:t>USER GUIDE</a:t>
            </a:r>
          </a:p>
        </p:txBody>
      </p:sp>
      <p:sp>
        <p:nvSpPr>
          <p:cNvPr id="3" name="TextBox 2"/>
          <p:cNvSpPr txBox="1"/>
          <p:nvPr/>
        </p:nvSpPr>
        <p:spPr>
          <a:xfrm>
            <a:off x="340527" y="914400"/>
            <a:ext cx="11544300" cy="5016758"/>
          </a:xfrm>
          <a:prstGeom prst="rect">
            <a:avLst/>
          </a:prstGeom>
          <a:noFill/>
        </p:spPr>
        <p:txBody>
          <a:bodyPr wrap="square" rtlCol="0">
            <a:spAutoFit/>
          </a:bodyPr>
          <a:lstStyle/>
          <a:p>
            <a:r>
              <a:rPr lang="en-US" sz="2000" b="1" dirty="0"/>
              <a:t>Instructions: </a:t>
            </a:r>
            <a:r>
              <a:rPr lang="en-US" sz="2000" dirty="0"/>
              <a:t>Throughout this presentation, instructions for how to use these slides are listed in comment bubbles. </a:t>
            </a:r>
            <a:r>
              <a:rPr lang="en-US" sz="2000" b="1" u="sng" dirty="0"/>
              <a:t>Click</a:t>
            </a:r>
            <a:r>
              <a:rPr lang="en-US" sz="2000" dirty="0"/>
              <a:t> the comment bubble on the slide to see the comment on the right navigation pane. Note that comment bubbles will not appear on the slide when printed or in presentation mode. These comment bubbles include instructions for how you should edit, modify, or delete slides based on your agency’s needs. Some of the ways you may be instructed to modify the slides or slide notes are as follows:</a:t>
            </a:r>
          </a:p>
          <a:p>
            <a:pPr marL="342900" indent="-342900">
              <a:buFont typeface="Arial" panose="020B0604020202020204" pitchFamily="34" charset="0"/>
              <a:buChar char="•"/>
            </a:pPr>
            <a:r>
              <a:rPr lang="en-US" sz="2000" dirty="0"/>
              <a:t>On the slides, </a:t>
            </a:r>
            <a:r>
              <a:rPr lang="en-US" sz="2000" u="sng" dirty="0">
                <a:solidFill>
                  <a:srgbClr val="FF0000"/>
                </a:solidFill>
              </a:rPr>
              <a:t>red and underlined </a:t>
            </a:r>
            <a:r>
              <a:rPr lang="en-US" sz="2000" dirty="0"/>
              <a:t>text indicates where you need to change or insert additional text. Please change the text per the instructions, and reformat. </a:t>
            </a:r>
          </a:p>
          <a:p>
            <a:pPr marL="342900" indent="-342900">
              <a:buFont typeface="Arial" panose="020B0604020202020204" pitchFamily="34" charset="0"/>
              <a:buChar char="•"/>
            </a:pPr>
            <a:r>
              <a:rPr lang="en-US" sz="2000" dirty="0"/>
              <a:t>In the slide notes, </a:t>
            </a:r>
            <a:r>
              <a:rPr lang="en-US" sz="2000" b="1" i="1" dirty="0"/>
              <a:t>[bold and italicized bracketed items] </a:t>
            </a:r>
            <a:r>
              <a:rPr lang="en-US" sz="2000" dirty="0"/>
              <a:t>are meant to be edited to incorporate information specific to your agency. In some cases, information in these brackets may not be relevant to your agency, in which case you can delete it. </a:t>
            </a:r>
          </a:p>
          <a:p>
            <a:pPr marL="342900" indent="-342900">
              <a:buFont typeface="Arial" panose="020B0604020202020204" pitchFamily="34" charset="0"/>
              <a:buChar char="•"/>
            </a:pPr>
            <a:r>
              <a:rPr lang="en-US" sz="2000" dirty="0"/>
              <a:t>On the slides and in the slide notes, </a:t>
            </a:r>
            <a:r>
              <a:rPr lang="en-US" sz="2000" b="1" dirty="0"/>
              <a:t>bold </a:t>
            </a:r>
            <a:r>
              <a:rPr lang="en-US" sz="2000" dirty="0"/>
              <a:t>text is just meant for emphasis, and does not require editing. Feel free to edit or remove.</a:t>
            </a:r>
          </a:p>
          <a:p>
            <a:pPr marL="342900" indent="-342900">
              <a:buFont typeface="Arial" panose="020B0604020202020204" pitchFamily="34" charset="0"/>
              <a:buChar char="•"/>
            </a:pPr>
            <a:r>
              <a:rPr lang="en-US" sz="2000" dirty="0"/>
              <a:t>There are two sets of slides, the TAM Plan status slides for Tier I and Tier II (slides </a:t>
            </a:r>
            <a:r>
              <a:rPr lang="en-US" sz="2000" dirty="0" smtClean="0"/>
              <a:t>21 </a:t>
            </a:r>
            <a:r>
              <a:rPr lang="en-US" sz="2000" dirty="0"/>
              <a:t>and </a:t>
            </a:r>
            <a:r>
              <a:rPr lang="en-US" sz="2000" dirty="0" smtClean="0"/>
              <a:t>22), </a:t>
            </a:r>
            <a:r>
              <a:rPr lang="en-US" sz="2000" dirty="0"/>
              <a:t>and the group plan responsibilities slides for Tier I and Tier II (slides </a:t>
            </a:r>
            <a:r>
              <a:rPr lang="en-US" sz="2000" dirty="0" smtClean="0"/>
              <a:t>23 </a:t>
            </a:r>
            <a:r>
              <a:rPr lang="en-US" sz="2000" dirty="0"/>
              <a:t>and </a:t>
            </a:r>
            <a:r>
              <a:rPr lang="en-US" sz="2000" dirty="0" smtClean="0"/>
              <a:t>24), </a:t>
            </a:r>
            <a:r>
              <a:rPr lang="en-US" sz="2000" dirty="0"/>
              <a:t>for which you will be prompted to keep the slide that pertains to your organization, and delete the other, or both slides if you are not sponsoring or participating in a group plan. </a:t>
            </a:r>
          </a:p>
        </p:txBody>
      </p:sp>
      <p:sp>
        <p:nvSpPr>
          <p:cNvPr id="4" name="TextBox 3"/>
          <p:cNvSpPr txBox="1"/>
          <p:nvPr/>
        </p:nvSpPr>
        <p:spPr>
          <a:xfrm>
            <a:off x="3546530" y="382772"/>
            <a:ext cx="5132295" cy="369332"/>
          </a:xfrm>
          <a:prstGeom prst="rect">
            <a:avLst/>
          </a:prstGeom>
          <a:noFill/>
        </p:spPr>
        <p:txBody>
          <a:bodyPr wrap="square" rtlCol="0">
            <a:spAutoFit/>
          </a:bodyPr>
          <a:lstStyle/>
          <a:p>
            <a:r>
              <a:rPr lang="en-US" b="1" dirty="0">
                <a:solidFill>
                  <a:srgbClr val="FF0000"/>
                </a:solidFill>
              </a:rPr>
              <a:t>[delete this slide after using]</a:t>
            </a:r>
          </a:p>
        </p:txBody>
      </p:sp>
      <p:sp>
        <p:nvSpPr>
          <p:cNvPr id="5" name="Slide Number Placeholder 4"/>
          <p:cNvSpPr>
            <a:spLocks noGrp="1"/>
          </p:cNvSpPr>
          <p:nvPr>
            <p:ph type="sldNum" sz="quarter" idx="12"/>
          </p:nvPr>
        </p:nvSpPr>
        <p:spPr/>
        <p:txBody>
          <a:bodyPr/>
          <a:lstStyle/>
          <a:p>
            <a:fld id="{F666B579-4A08-4CA7-B60A-1821A0B66981}" type="slidenum">
              <a:rPr lang="en-US" smtClean="0"/>
              <a:t>2</a:t>
            </a:fld>
            <a:endParaRPr lang="en-US"/>
          </a:p>
        </p:txBody>
      </p:sp>
    </p:spTree>
    <p:custDataLst>
      <p:tags r:id="rId1"/>
    </p:custDataLst>
    <p:extLst>
      <p:ext uri="{BB962C8B-B14F-4D97-AF65-F5344CB8AC3E}">
        <p14:creationId xmlns:p14="http://schemas.microsoft.com/office/powerpoint/2010/main" val="3298402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60400" y="1631979"/>
            <a:ext cx="10655027" cy="4528190"/>
          </a:xfrm>
        </p:spPr>
        <p:txBody>
          <a:bodyPr>
            <a:noAutofit/>
          </a:bodyPr>
          <a:lstStyle/>
          <a:p>
            <a:pPr marL="514350" indent="-514350">
              <a:buAutoNum type="arabicPeriod"/>
            </a:pPr>
            <a:r>
              <a:rPr lang="en-US" sz="2400" b="1" dirty="0"/>
              <a:t>Create/Maintain/Update </a:t>
            </a:r>
            <a:r>
              <a:rPr lang="en-US" sz="2400" dirty="0"/>
              <a:t>Compliant TAM Plan </a:t>
            </a:r>
          </a:p>
          <a:p>
            <a:pPr marL="457200" indent="-457200">
              <a:buFont typeface="+mj-lt"/>
              <a:buAutoNum type="arabicPeriod"/>
            </a:pPr>
            <a:r>
              <a:rPr lang="en-US" sz="2400" b="1" dirty="0"/>
              <a:t>Coordinate</a:t>
            </a:r>
            <a:r>
              <a:rPr lang="en-US" sz="2400" dirty="0"/>
              <a:t> with  State and Regional Planning Agencies</a:t>
            </a:r>
          </a:p>
          <a:p>
            <a:pPr marL="457200" indent="-457200">
              <a:buFont typeface="+mj-lt"/>
              <a:buAutoNum type="arabicPeriod"/>
            </a:pPr>
            <a:r>
              <a:rPr lang="en-US" sz="2400" b="1" dirty="0"/>
              <a:t>Self-certify </a:t>
            </a:r>
            <a:r>
              <a:rPr lang="en-US" sz="2400" dirty="0"/>
              <a:t>Compliance in Certifications and Assurances during Grant Making</a:t>
            </a:r>
          </a:p>
          <a:p>
            <a:pPr marL="457200" indent="-457200">
              <a:buFont typeface="+mj-lt"/>
              <a:buAutoNum type="arabicPeriod"/>
            </a:pPr>
            <a:r>
              <a:rPr lang="en-US" sz="2400" b="1" dirty="0"/>
              <a:t>Submit </a:t>
            </a:r>
            <a:r>
              <a:rPr lang="en-US" sz="2400" dirty="0"/>
              <a:t>Annual Data Report</a:t>
            </a:r>
          </a:p>
          <a:p>
            <a:pPr marL="971550" lvl="1" indent="-514350">
              <a:buFont typeface="+mj-lt"/>
              <a:buAutoNum type="alphaLcParenR"/>
            </a:pPr>
            <a:r>
              <a:rPr lang="en-US" dirty="0"/>
              <a:t>Performance Targets</a:t>
            </a:r>
          </a:p>
          <a:p>
            <a:pPr marL="971550" lvl="1" indent="-514350">
              <a:buFont typeface="+mj-lt"/>
              <a:buAutoNum type="alphaLcParenR"/>
            </a:pPr>
            <a:r>
              <a:rPr lang="en-US" dirty="0"/>
              <a:t>Performance Status</a:t>
            </a:r>
          </a:p>
          <a:p>
            <a:pPr marL="1485900" lvl="2" indent="-571500">
              <a:buFont typeface="+mj-lt"/>
              <a:buAutoNum type="romanLcPeriod"/>
            </a:pPr>
            <a:r>
              <a:rPr lang="en-US" sz="2400" dirty="0"/>
              <a:t>Condition Assessments</a:t>
            </a:r>
          </a:p>
          <a:p>
            <a:pPr marL="1485900" lvl="2" indent="-571500">
              <a:buFont typeface="+mj-lt"/>
              <a:buAutoNum type="romanLcPeriod"/>
            </a:pPr>
            <a:r>
              <a:rPr lang="en-US" sz="2400" dirty="0"/>
              <a:t>Inventories</a:t>
            </a:r>
          </a:p>
          <a:p>
            <a:pPr marL="457200" indent="-457200">
              <a:buFont typeface="+mj-lt"/>
              <a:buAutoNum type="arabicPeriod"/>
            </a:pPr>
            <a:r>
              <a:rPr lang="en-US" sz="2400" b="1" dirty="0"/>
              <a:t>Submit </a:t>
            </a:r>
            <a:r>
              <a:rPr lang="en-US" sz="2400" dirty="0"/>
              <a:t>Annual Narrative Report </a:t>
            </a:r>
          </a:p>
          <a:p>
            <a:pPr marL="457200" indent="-457200">
              <a:buFont typeface="+mj-lt"/>
              <a:buAutoNum type="arabicPeriod"/>
            </a:pPr>
            <a:r>
              <a:rPr lang="en-US" sz="2400" b="1" dirty="0"/>
              <a:t>Participate </a:t>
            </a:r>
            <a:r>
              <a:rPr lang="en-US" sz="2400" dirty="0"/>
              <a:t>in Oversight during TR/SMR</a:t>
            </a:r>
          </a:p>
        </p:txBody>
      </p:sp>
      <p:sp>
        <p:nvSpPr>
          <p:cNvPr id="4" name="Slide Number Placeholder 3"/>
          <p:cNvSpPr>
            <a:spLocks noGrp="1"/>
          </p:cNvSpPr>
          <p:nvPr>
            <p:ph type="sldNum" sz="quarter" idx="12"/>
          </p:nvPr>
        </p:nvSpPr>
        <p:spPr/>
        <p:txBody>
          <a:bodyPr/>
          <a:lstStyle/>
          <a:p>
            <a:fld id="{F666B579-4A08-4CA7-B60A-1821A0B66981}" type="slidenum">
              <a:rPr lang="en-US" smtClean="0"/>
              <a:pPr/>
              <a:t>20</a:t>
            </a:fld>
            <a:endParaRPr lang="en-US" dirty="0"/>
          </a:p>
        </p:txBody>
      </p:sp>
      <p:sp>
        <p:nvSpPr>
          <p:cNvPr id="7"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Minimum Federal requirements for TAM</a:t>
            </a:r>
          </a:p>
        </p:txBody>
      </p:sp>
      <p:pic>
        <p:nvPicPr>
          <p:cNvPr id="9" name="Picture 8">
            <a:extLst>
              <a:ext uri="{FF2B5EF4-FFF2-40B4-BE49-F238E27FC236}">
                <a16:creationId xmlns:a16="http://schemas.microsoft.com/office/drawing/2014/main" xmlns="" id="{C5368B62-7775-DD48-8660-D4A6912BE84D}"/>
              </a:ext>
            </a:extLst>
          </p:cNvPr>
          <p:cNvPicPr>
            <a:picLocks noChangeAspect="1"/>
          </p:cNvPicPr>
          <p:nvPr/>
        </p:nvPicPr>
        <p:blipFill>
          <a:blip r:embed="rId4"/>
          <a:stretch>
            <a:fillRect/>
          </a:stretch>
        </p:blipFill>
        <p:spPr>
          <a:xfrm>
            <a:off x="10330776" y="164592"/>
            <a:ext cx="1235749" cy="1133714"/>
          </a:xfrm>
          <a:prstGeom prst="rect">
            <a:avLst/>
          </a:prstGeom>
        </p:spPr>
      </p:pic>
    </p:spTree>
    <p:custDataLst>
      <p:tags r:id="rId1"/>
    </p:custDataLst>
    <p:extLst>
      <p:ext uri="{BB962C8B-B14F-4D97-AF65-F5344CB8AC3E}">
        <p14:creationId xmlns:p14="http://schemas.microsoft.com/office/powerpoint/2010/main" val="247704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Accountable Executive</a:t>
            </a:r>
          </a:p>
          <a:p>
            <a:pPr lvl="1"/>
            <a:r>
              <a:rPr lang="en-US" dirty="0" smtClean="0"/>
              <a:t>provides </a:t>
            </a:r>
            <a:r>
              <a:rPr lang="en-US" dirty="0"/>
              <a:t>leadership, resources, strategic support, and approve </a:t>
            </a:r>
            <a:r>
              <a:rPr lang="en-US" dirty="0" smtClean="0"/>
              <a:t>plans</a:t>
            </a:r>
          </a:p>
          <a:p>
            <a:pPr lvl="1"/>
            <a:r>
              <a:rPr lang="en-US" dirty="0" smtClean="0"/>
              <a:t>certifies compliance </a:t>
            </a:r>
            <a:r>
              <a:rPr lang="en-US" dirty="0"/>
              <a:t>with TAM </a:t>
            </a:r>
            <a:r>
              <a:rPr lang="en-US" dirty="0" smtClean="0"/>
              <a:t>requirements </a:t>
            </a:r>
            <a:r>
              <a:rPr lang="en-US" dirty="0"/>
              <a:t>through FTA Certifications and Assurances </a:t>
            </a:r>
            <a:endParaRPr lang="en-US" dirty="0" smtClean="0"/>
          </a:p>
          <a:p>
            <a:pPr lvl="2"/>
            <a:r>
              <a:rPr lang="en-US" sz="2400" b="1" u="sng" dirty="0" smtClean="0"/>
              <a:t>Failure to certify may put grant funding at risk</a:t>
            </a:r>
            <a:endParaRPr lang="en-US" sz="2400" b="1" u="sng" dirty="0"/>
          </a:p>
          <a:p>
            <a:r>
              <a:rPr lang="en-US" dirty="0"/>
              <a:t>FTA </a:t>
            </a:r>
            <a:endParaRPr lang="en-US" dirty="0" smtClean="0"/>
          </a:p>
          <a:p>
            <a:pPr lvl="1"/>
            <a:r>
              <a:rPr lang="en-US" dirty="0" smtClean="0"/>
              <a:t>provides </a:t>
            </a:r>
            <a:r>
              <a:rPr lang="en-US" dirty="0"/>
              <a:t>oversight as part of the Triennial/State Management Review process starting in October </a:t>
            </a:r>
            <a:r>
              <a:rPr lang="en-US" dirty="0" smtClean="0"/>
              <a:t>2018</a:t>
            </a:r>
          </a:p>
        </p:txBody>
      </p:sp>
      <p:sp>
        <p:nvSpPr>
          <p:cNvPr id="4" name="Slide Number Placeholder 3"/>
          <p:cNvSpPr>
            <a:spLocks noGrp="1"/>
          </p:cNvSpPr>
          <p:nvPr>
            <p:ph type="sldNum" sz="quarter" idx="12"/>
          </p:nvPr>
        </p:nvSpPr>
        <p:spPr/>
        <p:txBody>
          <a:bodyPr/>
          <a:lstStyle/>
          <a:p>
            <a:fld id="{F666B579-4A08-4CA7-B60A-1821A0B66981}" type="slidenum">
              <a:rPr lang="en-US" smtClean="0"/>
              <a:pPr/>
              <a:t>21</a:t>
            </a:fld>
            <a:endParaRPr lang="en-US" dirty="0"/>
          </a:p>
        </p:txBody>
      </p:sp>
      <p:sp>
        <p:nvSpPr>
          <p:cNvPr id="6"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Leadership of TAM</a:t>
            </a:r>
          </a:p>
        </p:txBody>
      </p:sp>
      <p:pic>
        <p:nvPicPr>
          <p:cNvPr id="8" name="Picture 7">
            <a:extLst>
              <a:ext uri="{FF2B5EF4-FFF2-40B4-BE49-F238E27FC236}">
                <a16:creationId xmlns:a16="http://schemas.microsoft.com/office/drawing/2014/main" xmlns="" id="{C5368B62-7775-DD48-8660-D4A6912BE84D}"/>
              </a:ext>
            </a:extLst>
          </p:cNvPr>
          <p:cNvPicPr>
            <a:picLocks noChangeAspect="1"/>
          </p:cNvPicPr>
          <p:nvPr/>
        </p:nvPicPr>
        <p:blipFill>
          <a:blip r:embed="rId4"/>
          <a:stretch>
            <a:fillRect/>
          </a:stretch>
        </p:blipFill>
        <p:spPr>
          <a:xfrm>
            <a:off x="10330776" y="164592"/>
            <a:ext cx="1235749" cy="1133714"/>
          </a:xfrm>
          <a:prstGeom prst="rect">
            <a:avLst/>
          </a:prstGeom>
        </p:spPr>
      </p:pic>
    </p:spTree>
    <p:custDataLst>
      <p:tags r:id="rId1"/>
    </p:custDataLst>
    <p:extLst>
      <p:ext uri="{BB962C8B-B14F-4D97-AF65-F5344CB8AC3E}">
        <p14:creationId xmlns:p14="http://schemas.microsoft.com/office/powerpoint/2010/main" val="1582633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843016406"/>
              </p:ext>
            </p:extLst>
          </p:nvPr>
        </p:nvGraphicFramePr>
        <p:xfrm>
          <a:off x="774701" y="1490155"/>
          <a:ext cx="10642598" cy="4389120"/>
        </p:xfrm>
        <a:graphic>
          <a:graphicData uri="http://schemas.openxmlformats.org/drawingml/2006/table">
            <a:tbl>
              <a:tblPr firstRow="1" bandRow="1">
                <a:tableStyleId>{5C22544A-7EE6-4342-B048-85BDC9FD1C3A}</a:tableStyleId>
              </a:tblPr>
              <a:tblGrid>
                <a:gridCol w="4087377">
                  <a:extLst>
                    <a:ext uri="{9D8B030D-6E8A-4147-A177-3AD203B41FA5}">
                      <a16:colId xmlns:a16="http://schemas.microsoft.com/office/drawing/2014/main" xmlns="" val="20000"/>
                    </a:ext>
                  </a:extLst>
                </a:gridCol>
                <a:gridCol w="2507726">
                  <a:extLst>
                    <a:ext uri="{9D8B030D-6E8A-4147-A177-3AD203B41FA5}">
                      <a16:colId xmlns:a16="http://schemas.microsoft.com/office/drawing/2014/main" xmlns="" val="20001"/>
                    </a:ext>
                  </a:extLst>
                </a:gridCol>
                <a:gridCol w="4047495">
                  <a:extLst>
                    <a:ext uri="{9D8B030D-6E8A-4147-A177-3AD203B41FA5}">
                      <a16:colId xmlns:a16="http://schemas.microsoft.com/office/drawing/2014/main" xmlns="" val="20002"/>
                    </a:ext>
                  </a:extLst>
                </a:gridCol>
              </a:tblGrid>
              <a:tr h="370840">
                <a:tc>
                  <a:txBody>
                    <a:bodyPr/>
                    <a:lstStyle/>
                    <a:p>
                      <a:r>
                        <a:rPr lang="en-US" sz="2400" dirty="0">
                          <a:solidFill>
                            <a:schemeClr val="tx1"/>
                          </a:solidFill>
                        </a:rPr>
                        <a:t>TAM Plan Element</a:t>
                      </a:r>
                    </a:p>
                  </a:txBody>
                  <a:tcPr>
                    <a:solidFill>
                      <a:srgbClr val="C7DECE"/>
                    </a:solidFill>
                  </a:tcPr>
                </a:tc>
                <a:tc>
                  <a:txBody>
                    <a:bodyPr/>
                    <a:lstStyle/>
                    <a:p>
                      <a:r>
                        <a:rPr lang="en-US" sz="2400" dirty="0">
                          <a:solidFill>
                            <a:schemeClr val="tx1"/>
                          </a:solidFill>
                        </a:rPr>
                        <a:t>Our Status (as of XX/XXXX)</a:t>
                      </a:r>
                    </a:p>
                  </a:txBody>
                  <a:tcPr>
                    <a:solidFill>
                      <a:srgbClr val="C7DECE"/>
                    </a:solidFill>
                  </a:tcPr>
                </a:tc>
                <a:tc>
                  <a:txBody>
                    <a:bodyPr/>
                    <a:lstStyle/>
                    <a:p>
                      <a:r>
                        <a:rPr lang="en-US" sz="2400" dirty="0">
                          <a:solidFill>
                            <a:schemeClr val="tx1"/>
                          </a:solidFill>
                        </a:rPr>
                        <a:t>Additional</a:t>
                      </a:r>
                      <a:r>
                        <a:rPr lang="en-US" sz="2400" baseline="0" dirty="0">
                          <a:solidFill>
                            <a:schemeClr val="tx1"/>
                          </a:solidFill>
                        </a:rPr>
                        <a:t> Level of Effort Anticipated</a:t>
                      </a:r>
                      <a:endParaRPr lang="en-US" sz="2400" dirty="0">
                        <a:solidFill>
                          <a:schemeClr val="tx1"/>
                        </a:solidFill>
                      </a:endParaRPr>
                    </a:p>
                  </a:txBody>
                  <a:tcPr>
                    <a:solidFill>
                      <a:srgbClr val="C7DECE"/>
                    </a:solidFill>
                  </a:tcPr>
                </a:tc>
                <a:extLst>
                  <a:ext uri="{0D108BD9-81ED-4DB2-BD59-A6C34878D82A}">
                    <a16:rowId xmlns:a16="http://schemas.microsoft.com/office/drawing/2014/main" xmlns="" val="10000"/>
                  </a:ext>
                </a:extLst>
              </a:tr>
              <a:tr h="370840">
                <a:tc>
                  <a:txBody>
                    <a:bodyPr/>
                    <a:lstStyle/>
                    <a:p>
                      <a:pPr marL="457200" indent="-457200">
                        <a:buFont typeface="+mj-lt"/>
                        <a:buAutoNum type="arabicPeriod"/>
                      </a:pPr>
                      <a:r>
                        <a:rPr lang="en-US" sz="2000" dirty="0"/>
                        <a:t>Inventory of Capital Assets</a:t>
                      </a:r>
                    </a:p>
                  </a:txBody>
                  <a:tcPr>
                    <a:solidFill>
                      <a:schemeClr val="bg1">
                        <a:lumMod val="85000"/>
                      </a:schemeClr>
                    </a:solidFill>
                  </a:tcPr>
                </a:tc>
                <a:tc>
                  <a:txBody>
                    <a:bodyPr/>
                    <a:lstStyle/>
                    <a:p>
                      <a:endParaRPr lang="en-US" sz="2000" dirty="0"/>
                    </a:p>
                  </a:txBody>
                  <a:tcPr>
                    <a:solidFill>
                      <a:schemeClr val="bg1">
                        <a:lumMod val="85000"/>
                      </a:schemeClr>
                    </a:solidFill>
                  </a:tcPr>
                </a:tc>
                <a:tc>
                  <a:txBody>
                    <a:bodyPr/>
                    <a:lstStyle/>
                    <a:p>
                      <a:endParaRPr lang="en-US" sz="2000" dirty="0"/>
                    </a:p>
                  </a:txBody>
                  <a:tcPr>
                    <a:solidFill>
                      <a:schemeClr val="bg1">
                        <a:lumMod val="85000"/>
                      </a:schemeClr>
                    </a:solidFill>
                  </a:tcPr>
                </a:tc>
                <a:extLst>
                  <a:ext uri="{0D108BD9-81ED-4DB2-BD59-A6C34878D82A}">
                    <a16:rowId xmlns:a16="http://schemas.microsoft.com/office/drawing/2014/main" xmlns="" val="10001"/>
                  </a:ext>
                </a:extLst>
              </a:tr>
              <a:tr h="370840">
                <a:tc>
                  <a:txBody>
                    <a:bodyPr/>
                    <a:lstStyle/>
                    <a:p>
                      <a:pPr marL="457200" indent="-457200">
                        <a:buFont typeface="+mj-lt"/>
                        <a:buAutoNum type="arabicPeriod" startAt="2"/>
                      </a:pPr>
                      <a:r>
                        <a:rPr lang="en-US" sz="2000" dirty="0"/>
                        <a:t>Condition Assessment</a:t>
                      </a:r>
                    </a:p>
                  </a:txBody>
                  <a:tcPr>
                    <a:solidFill>
                      <a:schemeClr val="bg1">
                        <a:lumMod val="95000"/>
                      </a:schemeClr>
                    </a:solidFill>
                  </a:tcPr>
                </a:tc>
                <a:tc>
                  <a:txBody>
                    <a:bodyPr/>
                    <a:lstStyle/>
                    <a:p>
                      <a:endParaRPr lang="en-US" sz="2000" dirty="0"/>
                    </a:p>
                  </a:txBody>
                  <a:tcPr>
                    <a:solidFill>
                      <a:schemeClr val="bg1">
                        <a:lumMod val="95000"/>
                      </a:schemeClr>
                    </a:solidFill>
                  </a:tcPr>
                </a:tc>
                <a:tc>
                  <a:txBody>
                    <a:bodyPr/>
                    <a:lstStyle/>
                    <a:p>
                      <a:endParaRPr lang="en-US" sz="2000" dirty="0"/>
                    </a:p>
                  </a:txBody>
                  <a:tcPr>
                    <a:solidFill>
                      <a:schemeClr val="bg1">
                        <a:lumMod val="95000"/>
                      </a:schemeClr>
                    </a:solidFill>
                  </a:tcPr>
                </a:tc>
                <a:extLst>
                  <a:ext uri="{0D108BD9-81ED-4DB2-BD59-A6C34878D82A}">
                    <a16:rowId xmlns:a16="http://schemas.microsoft.com/office/drawing/2014/main" xmlns="" val="10002"/>
                  </a:ext>
                </a:extLst>
              </a:tr>
              <a:tr h="370840">
                <a:tc>
                  <a:txBody>
                    <a:bodyPr/>
                    <a:lstStyle/>
                    <a:p>
                      <a:pPr marL="457200" indent="-457200">
                        <a:buFont typeface="+mj-lt"/>
                        <a:buAutoNum type="arabicPeriod" startAt="3"/>
                      </a:pPr>
                      <a:r>
                        <a:rPr lang="en-US" sz="2000" dirty="0"/>
                        <a:t>Decision Support Tools</a:t>
                      </a:r>
                    </a:p>
                  </a:txBody>
                  <a:tcPr>
                    <a:solidFill>
                      <a:schemeClr val="bg1">
                        <a:lumMod val="85000"/>
                      </a:schemeClr>
                    </a:solidFill>
                  </a:tcPr>
                </a:tc>
                <a:tc>
                  <a:txBody>
                    <a:bodyPr/>
                    <a:lstStyle/>
                    <a:p>
                      <a:endParaRPr lang="en-US" sz="2000" dirty="0"/>
                    </a:p>
                  </a:txBody>
                  <a:tcPr>
                    <a:solidFill>
                      <a:schemeClr val="bg1">
                        <a:lumMod val="85000"/>
                      </a:schemeClr>
                    </a:solidFill>
                  </a:tcPr>
                </a:tc>
                <a:tc>
                  <a:txBody>
                    <a:bodyPr/>
                    <a:lstStyle/>
                    <a:p>
                      <a:endParaRPr lang="en-US" sz="2000" dirty="0"/>
                    </a:p>
                  </a:txBody>
                  <a:tcPr>
                    <a:solidFill>
                      <a:schemeClr val="bg1">
                        <a:lumMod val="85000"/>
                      </a:schemeClr>
                    </a:solidFill>
                  </a:tcPr>
                </a:tc>
                <a:extLst>
                  <a:ext uri="{0D108BD9-81ED-4DB2-BD59-A6C34878D82A}">
                    <a16:rowId xmlns:a16="http://schemas.microsoft.com/office/drawing/2014/main" xmlns="" val="10003"/>
                  </a:ext>
                </a:extLst>
              </a:tr>
              <a:tr h="370840">
                <a:tc>
                  <a:txBody>
                    <a:bodyPr/>
                    <a:lstStyle/>
                    <a:p>
                      <a:pPr marL="457200" indent="-457200">
                        <a:buFont typeface="+mj-lt"/>
                        <a:buAutoNum type="arabicPeriod" startAt="4"/>
                      </a:pPr>
                      <a:r>
                        <a:rPr lang="en-US" sz="2000" dirty="0"/>
                        <a:t>Investment Prioritization</a:t>
                      </a:r>
                    </a:p>
                  </a:txBody>
                  <a:tcPr>
                    <a:solidFill>
                      <a:schemeClr val="bg1">
                        <a:lumMod val="95000"/>
                      </a:schemeClr>
                    </a:solidFill>
                  </a:tcPr>
                </a:tc>
                <a:tc>
                  <a:txBody>
                    <a:bodyPr/>
                    <a:lstStyle/>
                    <a:p>
                      <a:endParaRPr lang="en-US" sz="2000" dirty="0"/>
                    </a:p>
                  </a:txBody>
                  <a:tcPr>
                    <a:solidFill>
                      <a:schemeClr val="bg1">
                        <a:lumMod val="95000"/>
                      </a:schemeClr>
                    </a:solidFill>
                  </a:tcPr>
                </a:tc>
                <a:tc>
                  <a:txBody>
                    <a:bodyPr/>
                    <a:lstStyle/>
                    <a:p>
                      <a:endParaRPr lang="en-US" sz="2000" dirty="0"/>
                    </a:p>
                  </a:txBody>
                  <a:tcPr>
                    <a:solidFill>
                      <a:schemeClr val="bg1">
                        <a:lumMod val="95000"/>
                      </a:schemeClr>
                    </a:solidFill>
                  </a:tcPr>
                </a:tc>
                <a:extLst>
                  <a:ext uri="{0D108BD9-81ED-4DB2-BD59-A6C34878D82A}">
                    <a16:rowId xmlns:a16="http://schemas.microsoft.com/office/drawing/2014/main" xmlns="" val="10004"/>
                  </a:ext>
                </a:extLst>
              </a:tr>
              <a:tr h="370840">
                <a:tc>
                  <a:txBody>
                    <a:bodyPr/>
                    <a:lstStyle/>
                    <a:p>
                      <a:pPr marL="457200" indent="-457200">
                        <a:buFont typeface="+mj-lt"/>
                        <a:buAutoNum type="arabicPeriod" startAt="5"/>
                      </a:pPr>
                      <a:r>
                        <a:rPr lang="en-US" sz="2000" dirty="0"/>
                        <a:t>TAM and SGR Policy</a:t>
                      </a:r>
                    </a:p>
                  </a:txBody>
                  <a:tcPr>
                    <a:solidFill>
                      <a:schemeClr val="bg1">
                        <a:lumMod val="85000"/>
                      </a:schemeClr>
                    </a:solidFill>
                  </a:tcPr>
                </a:tc>
                <a:tc>
                  <a:txBody>
                    <a:bodyPr/>
                    <a:lstStyle/>
                    <a:p>
                      <a:endParaRPr lang="en-US" sz="2000" dirty="0"/>
                    </a:p>
                  </a:txBody>
                  <a:tcPr>
                    <a:solidFill>
                      <a:schemeClr val="bg1">
                        <a:lumMod val="85000"/>
                      </a:schemeClr>
                    </a:solidFill>
                  </a:tcPr>
                </a:tc>
                <a:tc>
                  <a:txBody>
                    <a:bodyPr/>
                    <a:lstStyle/>
                    <a:p>
                      <a:endParaRPr lang="en-US" sz="2000" dirty="0"/>
                    </a:p>
                  </a:txBody>
                  <a:tcPr>
                    <a:solidFill>
                      <a:schemeClr val="bg1">
                        <a:lumMod val="85000"/>
                      </a:schemeClr>
                    </a:solidFill>
                  </a:tcPr>
                </a:tc>
                <a:extLst>
                  <a:ext uri="{0D108BD9-81ED-4DB2-BD59-A6C34878D82A}">
                    <a16:rowId xmlns:a16="http://schemas.microsoft.com/office/drawing/2014/main" xmlns="" val="10005"/>
                  </a:ext>
                </a:extLst>
              </a:tr>
              <a:tr h="370840">
                <a:tc>
                  <a:txBody>
                    <a:bodyPr/>
                    <a:lstStyle/>
                    <a:p>
                      <a:pPr marL="457200" indent="-457200">
                        <a:buFont typeface="+mj-lt"/>
                        <a:buAutoNum type="arabicPeriod" startAt="6"/>
                      </a:pPr>
                      <a:r>
                        <a:rPr lang="en-US" sz="2000" dirty="0"/>
                        <a:t>Implementation Strategy</a:t>
                      </a:r>
                    </a:p>
                  </a:txBody>
                  <a:tcPr>
                    <a:solidFill>
                      <a:schemeClr val="bg1">
                        <a:lumMod val="95000"/>
                      </a:schemeClr>
                    </a:solidFill>
                  </a:tcPr>
                </a:tc>
                <a:tc>
                  <a:txBody>
                    <a:bodyPr/>
                    <a:lstStyle/>
                    <a:p>
                      <a:endParaRPr lang="en-US" sz="2000" dirty="0"/>
                    </a:p>
                  </a:txBody>
                  <a:tcPr>
                    <a:solidFill>
                      <a:schemeClr val="bg1">
                        <a:lumMod val="95000"/>
                      </a:schemeClr>
                    </a:solidFill>
                  </a:tcPr>
                </a:tc>
                <a:tc>
                  <a:txBody>
                    <a:bodyPr/>
                    <a:lstStyle/>
                    <a:p>
                      <a:endParaRPr lang="en-US" sz="2000" dirty="0"/>
                    </a:p>
                  </a:txBody>
                  <a:tcPr>
                    <a:solidFill>
                      <a:schemeClr val="bg1">
                        <a:lumMod val="95000"/>
                      </a:schemeClr>
                    </a:solidFill>
                  </a:tcPr>
                </a:tc>
                <a:extLst>
                  <a:ext uri="{0D108BD9-81ED-4DB2-BD59-A6C34878D82A}">
                    <a16:rowId xmlns:a16="http://schemas.microsoft.com/office/drawing/2014/main" xmlns="" val="10006"/>
                  </a:ext>
                </a:extLst>
              </a:tr>
              <a:tr h="370840">
                <a:tc>
                  <a:txBody>
                    <a:bodyPr/>
                    <a:lstStyle/>
                    <a:p>
                      <a:pPr marL="457200" indent="-457200">
                        <a:buFont typeface="+mj-lt"/>
                        <a:buAutoNum type="arabicPeriod" startAt="7"/>
                      </a:pPr>
                      <a:r>
                        <a:rPr lang="en-US" sz="2000" dirty="0"/>
                        <a:t>List of Key Annual Activities</a:t>
                      </a:r>
                    </a:p>
                  </a:txBody>
                  <a:tcPr>
                    <a:solidFill>
                      <a:schemeClr val="bg1">
                        <a:lumMod val="85000"/>
                      </a:schemeClr>
                    </a:solidFill>
                  </a:tcPr>
                </a:tc>
                <a:tc>
                  <a:txBody>
                    <a:bodyPr/>
                    <a:lstStyle/>
                    <a:p>
                      <a:endParaRPr lang="en-US" sz="2000" dirty="0"/>
                    </a:p>
                  </a:txBody>
                  <a:tcPr>
                    <a:solidFill>
                      <a:schemeClr val="bg1">
                        <a:lumMod val="85000"/>
                      </a:schemeClr>
                    </a:solidFill>
                  </a:tcPr>
                </a:tc>
                <a:tc>
                  <a:txBody>
                    <a:bodyPr/>
                    <a:lstStyle/>
                    <a:p>
                      <a:endParaRPr lang="en-US" sz="2000" dirty="0"/>
                    </a:p>
                  </a:txBody>
                  <a:tcPr>
                    <a:solidFill>
                      <a:schemeClr val="bg1">
                        <a:lumMod val="85000"/>
                      </a:schemeClr>
                    </a:solidFill>
                  </a:tcPr>
                </a:tc>
                <a:extLst>
                  <a:ext uri="{0D108BD9-81ED-4DB2-BD59-A6C34878D82A}">
                    <a16:rowId xmlns:a16="http://schemas.microsoft.com/office/drawing/2014/main" xmlns="" val="10007"/>
                  </a:ext>
                </a:extLst>
              </a:tr>
              <a:tr h="370840">
                <a:tc>
                  <a:txBody>
                    <a:bodyPr/>
                    <a:lstStyle/>
                    <a:p>
                      <a:pPr marL="457200" indent="-457200">
                        <a:buFont typeface="+mj-lt"/>
                        <a:buAutoNum type="arabicPeriod" startAt="8"/>
                      </a:pPr>
                      <a:r>
                        <a:rPr lang="en-US" sz="2000" dirty="0"/>
                        <a:t>Identification of Resources</a:t>
                      </a:r>
                    </a:p>
                  </a:txBody>
                  <a:tcPr>
                    <a:solidFill>
                      <a:schemeClr val="bg1">
                        <a:lumMod val="95000"/>
                      </a:schemeClr>
                    </a:solidFill>
                  </a:tcPr>
                </a:tc>
                <a:tc>
                  <a:txBody>
                    <a:bodyPr/>
                    <a:lstStyle/>
                    <a:p>
                      <a:endParaRPr lang="en-US" sz="2000" dirty="0"/>
                    </a:p>
                  </a:txBody>
                  <a:tcPr>
                    <a:solidFill>
                      <a:schemeClr val="bg1">
                        <a:lumMod val="95000"/>
                      </a:schemeClr>
                    </a:solidFill>
                  </a:tcPr>
                </a:tc>
                <a:tc>
                  <a:txBody>
                    <a:bodyPr/>
                    <a:lstStyle/>
                    <a:p>
                      <a:endParaRPr lang="en-US" sz="2000" dirty="0"/>
                    </a:p>
                  </a:txBody>
                  <a:tcPr>
                    <a:solidFill>
                      <a:schemeClr val="bg1">
                        <a:lumMod val="95000"/>
                      </a:schemeClr>
                    </a:solidFill>
                  </a:tcPr>
                </a:tc>
                <a:extLst>
                  <a:ext uri="{0D108BD9-81ED-4DB2-BD59-A6C34878D82A}">
                    <a16:rowId xmlns:a16="http://schemas.microsoft.com/office/drawing/2014/main" xmlns="" val="10008"/>
                  </a:ext>
                </a:extLst>
              </a:tr>
              <a:tr h="370840">
                <a:tc>
                  <a:txBody>
                    <a:bodyPr/>
                    <a:lstStyle/>
                    <a:p>
                      <a:pPr marL="457200" indent="-457200">
                        <a:buFont typeface="+mj-lt"/>
                        <a:buAutoNum type="arabicPeriod" startAt="9"/>
                      </a:pPr>
                      <a:r>
                        <a:rPr lang="en-US" sz="2000" dirty="0"/>
                        <a:t>Evaluation Plan </a:t>
                      </a:r>
                    </a:p>
                  </a:txBody>
                  <a:tcPr>
                    <a:solidFill>
                      <a:schemeClr val="bg1">
                        <a:lumMod val="85000"/>
                      </a:schemeClr>
                    </a:solidFill>
                  </a:tcPr>
                </a:tc>
                <a:tc>
                  <a:txBody>
                    <a:bodyPr/>
                    <a:lstStyle/>
                    <a:p>
                      <a:endParaRPr lang="en-US" sz="2000" dirty="0"/>
                    </a:p>
                  </a:txBody>
                  <a:tcPr>
                    <a:solidFill>
                      <a:schemeClr val="bg1">
                        <a:lumMod val="85000"/>
                      </a:schemeClr>
                    </a:solidFill>
                  </a:tcPr>
                </a:tc>
                <a:tc>
                  <a:txBody>
                    <a:bodyPr/>
                    <a:lstStyle/>
                    <a:p>
                      <a:endParaRPr lang="en-US" sz="2000" dirty="0"/>
                    </a:p>
                  </a:txBody>
                  <a:tcPr>
                    <a:solidFill>
                      <a:schemeClr val="bg1">
                        <a:lumMod val="85000"/>
                      </a:schemeClr>
                    </a:solidFill>
                  </a:tcPr>
                </a:tc>
                <a:extLst>
                  <a:ext uri="{0D108BD9-81ED-4DB2-BD59-A6C34878D82A}">
                    <a16:rowId xmlns:a16="http://schemas.microsoft.com/office/drawing/2014/main" xmlns="" val="10009"/>
                  </a:ext>
                </a:extLst>
              </a:tr>
            </a:tbl>
          </a:graphicData>
        </a:graphic>
      </p:graphicFrame>
      <p:sp>
        <p:nvSpPr>
          <p:cNvPr id="6" name="Rectangle 5"/>
          <p:cNvSpPr/>
          <p:nvPr/>
        </p:nvSpPr>
        <p:spPr>
          <a:xfrm rot="20944823">
            <a:off x="5463088" y="2990210"/>
            <a:ext cx="4517102" cy="2123658"/>
          </a:xfrm>
          <a:prstGeom prst="rect">
            <a:avLst/>
          </a:prstGeom>
          <a:noFill/>
        </p:spPr>
        <p:txBody>
          <a:bodyPr wrap="square" lIns="91440" tIns="45720" rIns="91440" bIns="45720">
            <a:spAutoFit/>
          </a:bodyPr>
          <a:lstStyle/>
          <a:p>
            <a:pPr algn="ctr"/>
            <a:r>
              <a:rPr lang="en-US" sz="4400" b="1" u="sng" dirty="0">
                <a:ln w="12700">
                  <a:solidFill>
                    <a:schemeClr val="accent3">
                      <a:lumMod val="50000"/>
                    </a:schemeClr>
                  </a:solidFill>
                  <a:prstDash val="solid"/>
                </a:ln>
                <a:solidFill>
                  <a:srgbClr val="FF0000"/>
                </a:solidFill>
                <a:effectLst>
                  <a:innerShdw blurRad="177800">
                    <a:schemeClr val="accent3">
                      <a:lumMod val="50000"/>
                    </a:schemeClr>
                  </a:innerShdw>
                </a:effectLst>
              </a:rPr>
              <a:t>Fill in with your agency’s information</a:t>
            </a:r>
          </a:p>
        </p:txBody>
      </p:sp>
      <p:sp>
        <p:nvSpPr>
          <p:cNvPr id="3" name="Slide Number Placeholder 2"/>
          <p:cNvSpPr>
            <a:spLocks noGrp="1"/>
          </p:cNvSpPr>
          <p:nvPr>
            <p:ph type="sldNum" sz="quarter" idx="12"/>
          </p:nvPr>
        </p:nvSpPr>
        <p:spPr/>
        <p:txBody>
          <a:bodyPr/>
          <a:lstStyle/>
          <a:p>
            <a:fld id="{F666B579-4A08-4CA7-B60A-1821A0B66981}" type="slidenum">
              <a:rPr lang="en-US" smtClean="0"/>
              <a:pPr/>
              <a:t>22</a:t>
            </a:fld>
            <a:endParaRPr lang="en-US" dirty="0"/>
          </a:p>
        </p:txBody>
      </p:sp>
      <p:sp>
        <p:nvSpPr>
          <p:cNvPr id="8"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Where we are with our TAM Plan (Tier I)</a:t>
            </a:r>
          </a:p>
        </p:txBody>
      </p:sp>
      <p:pic>
        <p:nvPicPr>
          <p:cNvPr id="9" name="Picture 8">
            <a:extLst>
              <a:ext uri="{FF2B5EF4-FFF2-40B4-BE49-F238E27FC236}">
                <a16:creationId xmlns:a16="http://schemas.microsoft.com/office/drawing/2014/main" xmlns="" id="{B99C6EA5-E505-0443-95F4-F0B23F3C6321}"/>
              </a:ext>
            </a:extLst>
          </p:cNvPr>
          <p:cNvPicPr>
            <a:picLocks noChangeAspect="1"/>
          </p:cNvPicPr>
          <p:nvPr/>
        </p:nvPicPr>
        <p:blipFill>
          <a:blip r:embed="rId4"/>
          <a:stretch>
            <a:fillRect/>
          </a:stretch>
        </p:blipFill>
        <p:spPr>
          <a:xfrm>
            <a:off x="10433304" y="164592"/>
            <a:ext cx="1133856" cy="1133856"/>
          </a:xfrm>
          <a:prstGeom prst="rect">
            <a:avLst/>
          </a:prstGeom>
        </p:spPr>
      </p:pic>
      <p:sp>
        <p:nvSpPr>
          <p:cNvPr id="2" name="TextBox 1"/>
          <p:cNvSpPr txBox="1"/>
          <p:nvPr/>
        </p:nvSpPr>
        <p:spPr>
          <a:xfrm>
            <a:off x="774701" y="5865921"/>
            <a:ext cx="8333673" cy="369332"/>
          </a:xfrm>
          <a:prstGeom prst="rect">
            <a:avLst/>
          </a:prstGeom>
          <a:noFill/>
        </p:spPr>
        <p:txBody>
          <a:bodyPr wrap="square" rtlCol="0">
            <a:spAutoFit/>
          </a:bodyPr>
          <a:lstStyle/>
          <a:p>
            <a:r>
              <a:rPr lang="en-US" b="1" u="sng" dirty="0">
                <a:solidFill>
                  <a:srgbClr val="FF0000"/>
                </a:solidFill>
              </a:rPr>
              <a:t>Next TAM Plan Due Date: Oct 2018 </a:t>
            </a:r>
          </a:p>
        </p:txBody>
      </p:sp>
    </p:spTree>
    <p:custDataLst>
      <p:tags r:id="rId1"/>
    </p:custDataLst>
    <p:extLst>
      <p:ext uri="{BB962C8B-B14F-4D97-AF65-F5344CB8AC3E}">
        <p14:creationId xmlns:p14="http://schemas.microsoft.com/office/powerpoint/2010/main" val="2424702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10633953"/>
              </p:ext>
            </p:extLst>
          </p:nvPr>
        </p:nvGraphicFramePr>
        <p:xfrm>
          <a:off x="838198" y="1991320"/>
          <a:ext cx="10515599" cy="2407920"/>
        </p:xfrm>
        <a:graphic>
          <a:graphicData uri="http://schemas.openxmlformats.org/drawingml/2006/table">
            <a:tbl>
              <a:tblPr firstRow="1" bandRow="1">
                <a:tableStyleId>{5C22544A-7EE6-4342-B048-85BDC9FD1C3A}</a:tableStyleId>
              </a:tblPr>
              <a:tblGrid>
                <a:gridCol w="4038602">
                  <a:extLst>
                    <a:ext uri="{9D8B030D-6E8A-4147-A177-3AD203B41FA5}">
                      <a16:colId xmlns:a16="http://schemas.microsoft.com/office/drawing/2014/main" xmlns="" val="20000"/>
                    </a:ext>
                  </a:extLst>
                </a:gridCol>
                <a:gridCol w="2477801">
                  <a:extLst>
                    <a:ext uri="{9D8B030D-6E8A-4147-A177-3AD203B41FA5}">
                      <a16:colId xmlns:a16="http://schemas.microsoft.com/office/drawing/2014/main" xmlns="" val="20001"/>
                    </a:ext>
                  </a:extLst>
                </a:gridCol>
                <a:gridCol w="3999196">
                  <a:extLst>
                    <a:ext uri="{9D8B030D-6E8A-4147-A177-3AD203B41FA5}">
                      <a16:colId xmlns:a16="http://schemas.microsoft.com/office/drawing/2014/main" xmlns="" val="20002"/>
                    </a:ext>
                  </a:extLst>
                </a:gridCol>
              </a:tblGrid>
              <a:tr h="370840">
                <a:tc>
                  <a:txBody>
                    <a:bodyPr/>
                    <a:lstStyle/>
                    <a:p>
                      <a:r>
                        <a:rPr lang="en-US" sz="2400" dirty="0">
                          <a:solidFill>
                            <a:schemeClr val="tx1"/>
                          </a:solidFill>
                        </a:rPr>
                        <a:t>TAM Plan Element</a:t>
                      </a:r>
                    </a:p>
                  </a:txBody>
                  <a:tcPr>
                    <a:solidFill>
                      <a:srgbClr val="C7DECE"/>
                    </a:solidFill>
                  </a:tcPr>
                </a:tc>
                <a:tc>
                  <a:txBody>
                    <a:bodyPr/>
                    <a:lstStyle/>
                    <a:p>
                      <a:r>
                        <a:rPr lang="en-US" sz="2400" dirty="0">
                          <a:solidFill>
                            <a:schemeClr val="tx1"/>
                          </a:solidFill>
                        </a:rPr>
                        <a:t>Our Status (as of XX/XXXX)</a:t>
                      </a:r>
                    </a:p>
                  </a:txBody>
                  <a:tcPr>
                    <a:solidFill>
                      <a:srgbClr val="C7DECE"/>
                    </a:solidFill>
                  </a:tcPr>
                </a:tc>
                <a:tc>
                  <a:txBody>
                    <a:bodyPr/>
                    <a:lstStyle/>
                    <a:p>
                      <a:r>
                        <a:rPr lang="en-US" sz="2400" dirty="0">
                          <a:solidFill>
                            <a:schemeClr val="tx1"/>
                          </a:solidFill>
                        </a:rPr>
                        <a:t>Additional</a:t>
                      </a:r>
                      <a:r>
                        <a:rPr lang="en-US" sz="2400" baseline="0" dirty="0">
                          <a:solidFill>
                            <a:schemeClr val="tx1"/>
                          </a:solidFill>
                        </a:rPr>
                        <a:t> Level of Effort Anticipated</a:t>
                      </a:r>
                      <a:endParaRPr lang="en-US" sz="2400" dirty="0">
                        <a:solidFill>
                          <a:schemeClr val="tx1"/>
                        </a:solidFill>
                      </a:endParaRPr>
                    </a:p>
                  </a:txBody>
                  <a:tcPr>
                    <a:solidFill>
                      <a:srgbClr val="C7DECE"/>
                    </a:solidFill>
                  </a:tcPr>
                </a:tc>
                <a:extLst>
                  <a:ext uri="{0D108BD9-81ED-4DB2-BD59-A6C34878D82A}">
                    <a16:rowId xmlns:a16="http://schemas.microsoft.com/office/drawing/2014/main" xmlns="" val="10000"/>
                  </a:ext>
                </a:extLst>
              </a:tr>
              <a:tr h="370840">
                <a:tc>
                  <a:txBody>
                    <a:bodyPr/>
                    <a:lstStyle/>
                    <a:p>
                      <a:pPr marL="457200" indent="-457200">
                        <a:buFont typeface="+mj-lt"/>
                        <a:buAutoNum type="arabicPeriod"/>
                      </a:pPr>
                      <a:r>
                        <a:rPr lang="en-US" sz="2000" dirty="0"/>
                        <a:t>Inventory of Capital Assets</a:t>
                      </a:r>
                    </a:p>
                  </a:txBody>
                  <a:tcPr>
                    <a:solidFill>
                      <a:schemeClr val="bg1">
                        <a:lumMod val="85000"/>
                      </a:schemeClr>
                    </a:solidFill>
                  </a:tcPr>
                </a:tc>
                <a:tc>
                  <a:txBody>
                    <a:bodyPr/>
                    <a:lstStyle/>
                    <a:p>
                      <a:endParaRPr lang="en-US" sz="2000" dirty="0"/>
                    </a:p>
                  </a:txBody>
                  <a:tcPr>
                    <a:solidFill>
                      <a:schemeClr val="bg1">
                        <a:lumMod val="85000"/>
                      </a:schemeClr>
                    </a:solidFill>
                  </a:tcPr>
                </a:tc>
                <a:tc>
                  <a:txBody>
                    <a:bodyPr/>
                    <a:lstStyle/>
                    <a:p>
                      <a:endParaRPr lang="en-US" sz="2000" dirty="0"/>
                    </a:p>
                  </a:txBody>
                  <a:tcPr>
                    <a:solidFill>
                      <a:schemeClr val="bg1">
                        <a:lumMod val="85000"/>
                      </a:schemeClr>
                    </a:solidFill>
                  </a:tcPr>
                </a:tc>
                <a:extLst>
                  <a:ext uri="{0D108BD9-81ED-4DB2-BD59-A6C34878D82A}">
                    <a16:rowId xmlns:a16="http://schemas.microsoft.com/office/drawing/2014/main" xmlns="" val="10001"/>
                  </a:ext>
                </a:extLst>
              </a:tr>
              <a:tr h="370840">
                <a:tc>
                  <a:txBody>
                    <a:bodyPr/>
                    <a:lstStyle/>
                    <a:p>
                      <a:pPr marL="457200" indent="-457200">
                        <a:buFont typeface="+mj-lt"/>
                        <a:buAutoNum type="arabicPeriod" startAt="2"/>
                      </a:pPr>
                      <a:r>
                        <a:rPr lang="en-US" sz="2000" dirty="0"/>
                        <a:t>Condition Assessment</a:t>
                      </a:r>
                    </a:p>
                  </a:txBody>
                  <a:tcPr>
                    <a:solidFill>
                      <a:schemeClr val="bg1">
                        <a:lumMod val="95000"/>
                      </a:schemeClr>
                    </a:solidFill>
                  </a:tcPr>
                </a:tc>
                <a:tc>
                  <a:txBody>
                    <a:bodyPr/>
                    <a:lstStyle/>
                    <a:p>
                      <a:endParaRPr lang="en-US" sz="2000" dirty="0"/>
                    </a:p>
                  </a:txBody>
                  <a:tcPr>
                    <a:solidFill>
                      <a:schemeClr val="bg1">
                        <a:lumMod val="95000"/>
                      </a:schemeClr>
                    </a:solidFill>
                  </a:tcPr>
                </a:tc>
                <a:tc>
                  <a:txBody>
                    <a:bodyPr/>
                    <a:lstStyle/>
                    <a:p>
                      <a:endParaRPr lang="en-US" sz="2000" dirty="0"/>
                    </a:p>
                  </a:txBody>
                  <a:tcPr>
                    <a:solidFill>
                      <a:schemeClr val="bg1">
                        <a:lumMod val="95000"/>
                      </a:schemeClr>
                    </a:solidFill>
                  </a:tcPr>
                </a:tc>
                <a:extLst>
                  <a:ext uri="{0D108BD9-81ED-4DB2-BD59-A6C34878D82A}">
                    <a16:rowId xmlns:a16="http://schemas.microsoft.com/office/drawing/2014/main" xmlns="" val="10002"/>
                  </a:ext>
                </a:extLst>
              </a:tr>
              <a:tr h="370840">
                <a:tc>
                  <a:txBody>
                    <a:bodyPr/>
                    <a:lstStyle/>
                    <a:p>
                      <a:pPr marL="457200" indent="-457200">
                        <a:buFont typeface="+mj-lt"/>
                        <a:buAutoNum type="arabicPeriod" startAt="3"/>
                      </a:pPr>
                      <a:r>
                        <a:rPr lang="en-US" sz="2000" dirty="0"/>
                        <a:t>Decision Support Tools</a:t>
                      </a:r>
                    </a:p>
                  </a:txBody>
                  <a:tcPr>
                    <a:solidFill>
                      <a:schemeClr val="bg1">
                        <a:lumMod val="85000"/>
                      </a:schemeClr>
                    </a:solidFill>
                  </a:tcPr>
                </a:tc>
                <a:tc>
                  <a:txBody>
                    <a:bodyPr/>
                    <a:lstStyle/>
                    <a:p>
                      <a:endParaRPr lang="en-US" sz="2000" dirty="0"/>
                    </a:p>
                  </a:txBody>
                  <a:tcPr>
                    <a:solidFill>
                      <a:schemeClr val="bg1">
                        <a:lumMod val="85000"/>
                      </a:schemeClr>
                    </a:solidFill>
                  </a:tcPr>
                </a:tc>
                <a:tc>
                  <a:txBody>
                    <a:bodyPr/>
                    <a:lstStyle/>
                    <a:p>
                      <a:endParaRPr lang="en-US" sz="2000" dirty="0"/>
                    </a:p>
                  </a:txBody>
                  <a:tcPr>
                    <a:solidFill>
                      <a:schemeClr val="bg1">
                        <a:lumMod val="85000"/>
                      </a:schemeClr>
                    </a:solidFill>
                  </a:tcPr>
                </a:tc>
                <a:extLst>
                  <a:ext uri="{0D108BD9-81ED-4DB2-BD59-A6C34878D82A}">
                    <a16:rowId xmlns:a16="http://schemas.microsoft.com/office/drawing/2014/main" xmlns="" val="10003"/>
                  </a:ext>
                </a:extLst>
              </a:tr>
              <a:tr h="370840">
                <a:tc>
                  <a:txBody>
                    <a:bodyPr/>
                    <a:lstStyle/>
                    <a:p>
                      <a:pPr marL="457200" indent="-457200">
                        <a:buFont typeface="+mj-lt"/>
                        <a:buAutoNum type="arabicPeriod" startAt="4"/>
                      </a:pPr>
                      <a:r>
                        <a:rPr lang="en-US" sz="2000" dirty="0"/>
                        <a:t>Investment Prioritization</a:t>
                      </a:r>
                    </a:p>
                  </a:txBody>
                  <a:tcPr>
                    <a:solidFill>
                      <a:schemeClr val="bg1">
                        <a:lumMod val="95000"/>
                      </a:schemeClr>
                    </a:solidFill>
                  </a:tcPr>
                </a:tc>
                <a:tc>
                  <a:txBody>
                    <a:bodyPr/>
                    <a:lstStyle/>
                    <a:p>
                      <a:endParaRPr lang="en-US" sz="2000" dirty="0"/>
                    </a:p>
                  </a:txBody>
                  <a:tcPr>
                    <a:solidFill>
                      <a:schemeClr val="bg1">
                        <a:lumMod val="95000"/>
                      </a:schemeClr>
                    </a:solidFill>
                  </a:tcPr>
                </a:tc>
                <a:tc>
                  <a:txBody>
                    <a:bodyPr/>
                    <a:lstStyle/>
                    <a:p>
                      <a:endParaRPr lang="en-US" sz="2000" dirty="0"/>
                    </a:p>
                  </a:txBody>
                  <a:tcPr>
                    <a:solidFill>
                      <a:schemeClr val="bg1">
                        <a:lumMod val="95000"/>
                      </a:schemeClr>
                    </a:solidFill>
                  </a:tcPr>
                </a:tc>
                <a:extLst>
                  <a:ext uri="{0D108BD9-81ED-4DB2-BD59-A6C34878D82A}">
                    <a16:rowId xmlns:a16="http://schemas.microsoft.com/office/drawing/2014/main" xmlns="" val="10004"/>
                  </a:ext>
                </a:extLst>
              </a:tr>
            </a:tbl>
          </a:graphicData>
        </a:graphic>
      </p:graphicFrame>
      <p:sp>
        <p:nvSpPr>
          <p:cNvPr id="6" name="Rectangle 5"/>
          <p:cNvSpPr/>
          <p:nvPr/>
        </p:nvSpPr>
        <p:spPr>
          <a:xfrm rot="21057778">
            <a:off x="5748108" y="3146062"/>
            <a:ext cx="3883467" cy="954107"/>
          </a:xfrm>
          <a:prstGeom prst="rect">
            <a:avLst/>
          </a:prstGeom>
          <a:noFill/>
        </p:spPr>
        <p:txBody>
          <a:bodyPr wrap="square" lIns="91440" tIns="45720" rIns="91440" bIns="45720">
            <a:spAutoFit/>
          </a:bodyPr>
          <a:lstStyle/>
          <a:p>
            <a:pPr algn="ctr"/>
            <a:r>
              <a:rPr lang="en-US" sz="2800" b="1" u="sng" dirty="0">
                <a:ln w="12700">
                  <a:solidFill>
                    <a:schemeClr val="accent3">
                      <a:lumMod val="50000"/>
                    </a:schemeClr>
                  </a:solidFill>
                  <a:prstDash val="solid"/>
                </a:ln>
                <a:solidFill>
                  <a:srgbClr val="FF0000"/>
                </a:solidFill>
                <a:effectLst>
                  <a:innerShdw blurRad="177800">
                    <a:schemeClr val="accent3">
                      <a:lumMod val="50000"/>
                    </a:schemeClr>
                  </a:innerShdw>
                </a:effectLst>
              </a:rPr>
              <a:t>Fill in with your agency’s information</a:t>
            </a:r>
          </a:p>
        </p:txBody>
      </p:sp>
      <p:sp>
        <p:nvSpPr>
          <p:cNvPr id="3" name="Slide Number Placeholder 2"/>
          <p:cNvSpPr>
            <a:spLocks noGrp="1"/>
          </p:cNvSpPr>
          <p:nvPr>
            <p:ph type="sldNum" sz="quarter" idx="12"/>
          </p:nvPr>
        </p:nvSpPr>
        <p:spPr/>
        <p:txBody>
          <a:bodyPr/>
          <a:lstStyle/>
          <a:p>
            <a:fld id="{F666B579-4A08-4CA7-B60A-1821A0B66981}" type="slidenum">
              <a:rPr lang="en-US" smtClean="0"/>
              <a:pPr/>
              <a:t>23</a:t>
            </a:fld>
            <a:endParaRPr lang="en-US" dirty="0"/>
          </a:p>
        </p:txBody>
      </p:sp>
      <p:sp>
        <p:nvSpPr>
          <p:cNvPr id="8"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Where we are with our TAM Plan (Tier II)</a:t>
            </a:r>
          </a:p>
        </p:txBody>
      </p:sp>
      <p:pic>
        <p:nvPicPr>
          <p:cNvPr id="9" name="Picture 8">
            <a:extLst>
              <a:ext uri="{FF2B5EF4-FFF2-40B4-BE49-F238E27FC236}">
                <a16:creationId xmlns:a16="http://schemas.microsoft.com/office/drawing/2014/main" xmlns="" id="{B99C6EA5-E505-0443-95F4-F0B23F3C6321}"/>
              </a:ext>
            </a:extLst>
          </p:cNvPr>
          <p:cNvPicPr>
            <a:picLocks noChangeAspect="1"/>
          </p:cNvPicPr>
          <p:nvPr/>
        </p:nvPicPr>
        <p:blipFill>
          <a:blip r:embed="rId4"/>
          <a:stretch>
            <a:fillRect/>
          </a:stretch>
        </p:blipFill>
        <p:spPr>
          <a:xfrm>
            <a:off x="10432669" y="164794"/>
            <a:ext cx="1133856" cy="1133856"/>
          </a:xfrm>
          <a:prstGeom prst="rect">
            <a:avLst/>
          </a:prstGeom>
        </p:spPr>
      </p:pic>
      <p:sp>
        <p:nvSpPr>
          <p:cNvPr id="7" name="TextBox 6"/>
          <p:cNvSpPr txBox="1"/>
          <p:nvPr/>
        </p:nvSpPr>
        <p:spPr>
          <a:xfrm>
            <a:off x="838198" y="4399240"/>
            <a:ext cx="8333673" cy="369332"/>
          </a:xfrm>
          <a:prstGeom prst="rect">
            <a:avLst/>
          </a:prstGeom>
          <a:noFill/>
        </p:spPr>
        <p:txBody>
          <a:bodyPr wrap="square" rtlCol="0">
            <a:spAutoFit/>
          </a:bodyPr>
          <a:lstStyle/>
          <a:p>
            <a:r>
              <a:rPr lang="en-US" b="1" u="sng" dirty="0">
                <a:solidFill>
                  <a:srgbClr val="FF0000"/>
                </a:solidFill>
              </a:rPr>
              <a:t>Next TAM Plan Due Date: Oct 2018 </a:t>
            </a:r>
          </a:p>
        </p:txBody>
      </p:sp>
    </p:spTree>
    <p:custDataLst>
      <p:tags r:id="rId1"/>
    </p:custDataLst>
    <p:extLst>
      <p:ext uri="{BB962C8B-B14F-4D97-AF65-F5344CB8AC3E}">
        <p14:creationId xmlns:p14="http://schemas.microsoft.com/office/powerpoint/2010/main" val="3225274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1825625"/>
            <a:ext cx="6908800" cy="4351338"/>
          </a:xfrm>
        </p:spPr>
        <p:txBody>
          <a:bodyPr>
            <a:normAutofit/>
          </a:bodyPr>
          <a:lstStyle/>
          <a:p>
            <a:r>
              <a:rPr lang="en-US" u="sng" dirty="0">
                <a:solidFill>
                  <a:srgbClr val="FF0000"/>
                </a:solidFill>
              </a:rPr>
              <a:t>Our subrecipients:  </a:t>
            </a:r>
          </a:p>
          <a:p>
            <a:r>
              <a:rPr lang="en-US" dirty="0"/>
              <a:t>Our Responsibilities:</a:t>
            </a:r>
          </a:p>
          <a:p>
            <a:pPr lvl="1"/>
            <a:r>
              <a:rPr lang="en-US" dirty="0"/>
              <a:t>Coordinate and communicate with participants on plan development and target setting</a:t>
            </a:r>
          </a:p>
          <a:p>
            <a:pPr lvl="1"/>
            <a:r>
              <a:rPr lang="en-US" dirty="0"/>
              <a:t>Report targets and Annual Narrative Report to NTD</a:t>
            </a:r>
          </a:p>
          <a:p>
            <a:pPr lvl="1"/>
            <a:r>
              <a:rPr lang="en-US" dirty="0"/>
              <a:t>Report basic TAM information to NTD (for participants that do not already report independently)</a:t>
            </a:r>
          </a:p>
          <a:p>
            <a:pPr lvl="1"/>
            <a:r>
              <a:rPr lang="en-US" dirty="0"/>
              <a:t>Share plan with State and MPO partners</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666B579-4A08-4CA7-B60A-1821A0B66981}" type="slidenum">
              <a:rPr lang="en-US" smtClean="0"/>
              <a:pPr/>
              <a:t>24</a:t>
            </a:fld>
            <a:endParaRPr lang="en-US" dirty="0"/>
          </a:p>
        </p:txBody>
      </p:sp>
      <p:sp>
        <p:nvSpPr>
          <p:cNvPr id="9"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Group plan responsibilities (sponsor)</a:t>
            </a:r>
          </a:p>
        </p:txBody>
      </p:sp>
      <p:graphicFrame>
        <p:nvGraphicFramePr>
          <p:cNvPr id="14" name="Diagram 13"/>
          <p:cNvGraphicFramePr/>
          <p:nvPr>
            <p:extLst>
              <p:ext uri="{D42A27DB-BD31-4B8C-83A1-F6EECF244321}">
                <p14:modId xmlns:p14="http://schemas.microsoft.com/office/powerpoint/2010/main" val="1977339851"/>
              </p:ext>
            </p:extLst>
          </p:nvPr>
        </p:nvGraphicFramePr>
        <p:xfrm>
          <a:off x="7038122" y="2571731"/>
          <a:ext cx="4906537" cy="40621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a:extLst>
              <a:ext uri="{FF2B5EF4-FFF2-40B4-BE49-F238E27FC236}">
                <a16:creationId xmlns:a16="http://schemas.microsoft.com/office/drawing/2014/main" xmlns="" id="{B99C6EA5-E505-0443-95F4-F0B23F3C6321}"/>
              </a:ext>
            </a:extLst>
          </p:cNvPr>
          <p:cNvPicPr>
            <a:picLocks noChangeAspect="1"/>
          </p:cNvPicPr>
          <p:nvPr/>
        </p:nvPicPr>
        <p:blipFill>
          <a:blip r:embed="rId9"/>
          <a:stretch>
            <a:fillRect/>
          </a:stretch>
        </p:blipFill>
        <p:spPr>
          <a:xfrm>
            <a:off x="10432669" y="164794"/>
            <a:ext cx="1133856" cy="1133856"/>
          </a:xfrm>
          <a:prstGeom prst="rect">
            <a:avLst/>
          </a:prstGeom>
        </p:spPr>
      </p:pic>
    </p:spTree>
    <p:custDataLst>
      <p:tags r:id="rId1"/>
    </p:custDataLst>
    <p:extLst>
      <p:ext uri="{BB962C8B-B14F-4D97-AF65-F5344CB8AC3E}">
        <p14:creationId xmlns:p14="http://schemas.microsoft.com/office/powerpoint/2010/main" val="667993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1825625"/>
            <a:ext cx="6715512" cy="4905724"/>
          </a:xfrm>
        </p:spPr>
        <p:txBody>
          <a:bodyPr>
            <a:normAutofit/>
          </a:bodyPr>
          <a:lstStyle/>
          <a:p>
            <a:r>
              <a:rPr lang="en-US" u="sng" dirty="0">
                <a:solidFill>
                  <a:srgbClr val="FF0000"/>
                </a:solidFill>
              </a:rPr>
              <a:t>Our sponsor: </a:t>
            </a:r>
          </a:p>
          <a:p>
            <a:r>
              <a:rPr lang="en-US" dirty="0"/>
              <a:t>Responsibilities:</a:t>
            </a:r>
          </a:p>
          <a:p>
            <a:pPr lvl="1"/>
            <a:r>
              <a:rPr lang="en-US" dirty="0"/>
              <a:t>Support plan elements</a:t>
            </a:r>
          </a:p>
          <a:p>
            <a:pPr lvl="1"/>
            <a:r>
              <a:rPr lang="en-US" dirty="0"/>
              <a:t>Identify Accountable Executive (AE) to approve </a:t>
            </a:r>
            <a:br>
              <a:rPr lang="en-US" dirty="0"/>
            </a:br>
            <a:r>
              <a:rPr lang="en-US" dirty="0"/>
              <a:t>group plan</a:t>
            </a:r>
          </a:p>
          <a:p>
            <a:pPr lvl="1"/>
            <a:r>
              <a:rPr lang="en-US" dirty="0"/>
              <a:t>We may opt out of group plans and notify the sponsor of how we will meet TAM plan requirements. </a:t>
            </a:r>
          </a:p>
          <a:p>
            <a:pPr lvl="2"/>
            <a:r>
              <a:rPr lang="en-US" dirty="0"/>
              <a:t>We must still coordinate on reporting to the NTD</a:t>
            </a:r>
          </a:p>
          <a:p>
            <a:pPr lvl="1"/>
            <a:r>
              <a:rPr lang="en-US" dirty="0"/>
              <a:t>Report agency profile, asset inventory, and facility condition assessment to NTD </a:t>
            </a:r>
            <a:r>
              <a:rPr lang="en-US" b="1" dirty="0">
                <a:solidFill>
                  <a:srgbClr val="FF0000"/>
                </a:solidFill>
              </a:rPr>
              <a:t>[if we already report to NTD]</a:t>
            </a:r>
          </a:p>
          <a:p>
            <a:pPr lvl="2"/>
            <a:endParaRPr lang="en-US" dirty="0"/>
          </a:p>
        </p:txBody>
      </p:sp>
      <p:sp>
        <p:nvSpPr>
          <p:cNvPr id="4" name="Slide Number Placeholder 3"/>
          <p:cNvSpPr>
            <a:spLocks noGrp="1"/>
          </p:cNvSpPr>
          <p:nvPr>
            <p:ph type="sldNum" sz="quarter" idx="12"/>
          </p:nvPr>
        </p:nvSpPr>
        <p:spPr/>
        <p:txBody>
          <a:bodyPr/>
          <a:lstStyle/>
          <a:p>
            <a:fld id="{F666B579-4A08-4CA7-B60A-1821A0B66981}" type="slidenum">
              <a:rPr lang="en-US" smtClean="0"/>
              <a:pPr/>
              <a:t>25</a:t>
            </a:fld>
            <a:endParaRPr lang="en-US" dirty="0"/>
          </a:p>
        </p:txBody>
      </p:sp>
      <p:sp>
        <p:nvSpPr>
          <p:cNvPr id="9"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Group plan responsibilities (participant)</a:t>
            </a:r>
          </a:p>
        </p:txBody>
      </p:sp>
      <p:graphicFrame>
        <p:nvGraphicFramePr>
          <p:cNvPr id="12" name="Diagram 11"/>
          <p:cNvGraphicFramePr/>
          <p:nvPr>
            <p:extLst>
              <p:ext uri="{D42A27DB-BD31-4B8C-83A1-F6EECF244321}">
                <p14:modId xmlns:p14="http://schemas.microsoft.com/office/powerpoint/2010/main" val="2289288476"/>
              </p:ext>
            </p:extLst>
          </p:nvPr>
        </p:nvGraphicFramePr>
        <p:xfrm>
          <a:off x="7043350" y="2571731"/>
          <a:ext cx="4906537" cy="40621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7">
            <a:extLst>
              <a:ext uri="{FF2B5EF4-FFF2-40B4-BE49-F238E27FC236}">
                <a16:creationId xmlns:a16="http://schemas.microsoft.com/office/drawing/2014/main" xmlns="" id="{B99C6EA5-E505-0443-95F4-F0B23F3C6321}"/>
              </a:ext>
            </a:extLst>
          </p:cNvPr>
          <p:cNvPicPr>
            <a:picLocks noChangeAspect="1"/>
          </p:cNvPicPr>
          <p:nvPr/>
        </p:nvPicPr>
        <p:blipFill>
          <a:blip r:embed="rId9"/>
          <a:stretch>
            <a:fillRect/>
          </a:stretch>
        </p:blipFill>
        <p:spPr>
          <a:xfrm>
            <a:off x="10432669" y="164794"/>
            <a:ext cx="1133856" cy="1133856"/>
          </a:xfrm>
          <a:prstGeom prst="rect">
            <a:avLst/>
          </a:prstGeom>
        </p:spPr>
      </p:pic>
    </p:spTree>
    <p:custDataLst>
      <p:tags r:id="rId1"/>
    </p:custDataLst>
    <p:extLst>
      <p:ext uri="{BB962C8B-B14F-4D97-AF65-F5344CB8AC3E}">
        <p14:creationId xmlns:p14="http://schemas.microsoft.com/office/powerpoint/2010/main" val="2110518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2B178E6-CA4E-6945-8AB4-D502AEBCF772}"/>
              </a:ext>
            </a:extLst>
          </p:cNvPr>
          <p:cNvSpPr/>
          <p:nvPr/>
        </p:nvSpPr>
        <p:spPr>
          <a:xfrm>
            <a:off x="5105401" y="1536700"/>
            <a:ext cx="6362700" cy="4229100"/>
          </a:xfrm>
          <a:prstGeom prst="rect">
            <a:avLst/>
          </a:prstGeom>
          <a:solidFill>
            <a:srgbClr val="C7D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CFC7742-3313-0D44-B5FB-4DDB4279FAD0}"/>
              </a:ext>
            </a:extLst>
          </p:cNvPr>
          <p:cNvSpPr/>
          <p:nvPr/>
        </p:nvSpPr>
        <p:spPr>
          <a:xfrm>
            <a:off x="5397500" y="1984713"/>
            <a:ext cx="1320800" cy="3299036"/>
          </a:xfrm>
          <a:prstGeom prst="rect">
            <a:avLst/>
          </a:prstGeom>
          <a:solidFill>
            <a:srgbClr val="8C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711200" y="4708479"/>
            <a:ext cx="3779777" cy="1701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t>Targets must be set for each performance measure annually, projecting for the next fiscal year.</a:t>
            </a:r>
          </a:p>
        </p:txBody>
      </p:sp>
      <p:sp>
        <p:nvSpPr>
          <p:cNvPr id="6" name="Content Placeholder 5"/>
          <p:cNvSpPr>
            <a:spLocks noGrp="1"/>
          </p:cNvSpPr>
          <p:nvPr>
            <p:ph idx="1"/>
          </p:nvPr>
        </p:nvSpPr>
        <p:spPr>
          <a:xfrm>
            <a:off x="711200" y="1825625"/>
            <a:ext cx="4528620" cy="2503307"/>
          </a:xfrm>
        </p:spPr>
        <p:txBody>
          <a:bodyPr/>
          <a:lstStyle/>
          <a:p>
            <a:r>
              <a:rPr lang="en-US" sz="2400" dirty="0"/>
              <a:t>Rolling Stock (Age)</a:t>
            </a:r>
          </a:p>
          <a:p>
            <a:r>
              <a:rPr lang="en-US" sz="2400" dirty="0"/>
              <a:t>Equipment (Age)</a:t>
            </a:r>
          </a:p>
          <a:p>
            <a:r>
              <a:rPr lang="en-US" sz="2400" dirty="0"/>
              <a:t>Infrastructure (Performance Restrictions)</a:t>
            </a:r>
          </a:p>
          <a:p>
            <a:r>
              <a:rPr lang="en-US" sz="2400" dirty="0"/>
              <a:t>Facilities (Condition)</a:t>
            </a:r>
          </a:p>
          <a:p>
            <a:endParaRPr lang="en-US" dirty="0"/>
          </a:p>
        </p:txBody>
      </p:sp>
      <p:sp>
        <p:nvSpPr>
          <p:cNvPr id="3" name="Slide Number Placeholder 2"/>
          <p:cNvSpPr>
            <a:spLocks noGrp="1"/>
          </p:cNvSpPr>
          <p:nvPr>
            <p:ph type="sldNum" sz="quarter" idx="12"/>
          </p:nvPr>
        </p:nvSpPr>
        <p:spPr/>
        <p:txBody>
          <a:bodyPr/>
          <a:lstStyle/>
          <a:p>
            <a:fld id="{F666B579-4A08-4CA7-B60A-1821A0B66981}" type="slidenum">
              <a:rPr lang="en-US" smtClean="0"/>
              <a:pPr/>
              <a:t>26</a:t>
            </a:fld>
            <a:endParaRPr lang="en-US" dirty="0"/>
          </a:p>
        </p:txBody>
      </p:sp>
      <p:sp>
        <p:nvSpPr>
          <p:cNvPr id="7" name="TextBox 6">
            <a:extLst>
              <a:ext uri="{FF2B5EF4-FFF2-40B4-BE49-F238E27FC236}">
                <a16:creationId xmlns:a16="http://schemas.microsoft.com/office/drawing/2014/main" xmlns="" id="{B87D816D-B824-8145-9C0D-90D7BF4FCEAC}"/>
              </a:ext>
            </a:extLst>
          </p:cNvPr>
          <p:cNvSpPr txBox="1"/>
          <p:nvPr/>
        </p:nvSpPr>
        <p:spPr>
          <a:xfrm>
            <a:off x="5239820" y="1563615"/>
            <a:ext cx="2202380" cy="369332"/>
          </a:xfrm>
          <a:prstGeom prst="rect">
            <a:avLst/>
          </a:prstGeom>
          <a:noFill/>
        </p:spPr>
        <p:txBody>
          <a:bodyPr wrap="square" rtlCol="0">
            <a:spAutoFit/>
          </a:bodyPr>
          <a:lstStyle/>
          <a:p>
            <a:r>
              <a:rPr lang="en-US" dirty="0"/>
              <a:t>Asset Categories</a:t>
            </a:r>
          </a:p>
        </p:txBody>
      </p:sp>
      <p:sp>
        <p:nvSpPr>
          <p:cNvPr id="9" name="TextBox 8">
            <a:extLst>
              <a:ext uri="{FF2B5EF4-FFF2-40B4-BE49-F238E27FC236}">
                <a16:creationId xmlns:a16="http://schemas.microsoft.com/office/drawing/2014/main" xmlns="" id="{F706C12E-A1DF-B847-AA12-2498CCFA3C6A}"/>
              </a:ext>
            </a:extLst>
          </p:cNvPr>
          <p:cNvSpPr txBox="1"/>
          <p:nvPr/>
        </p:nvSpPr>
        <p:spPr>
          <a:xfrm>
            <a:off x="5239820" y="5335515"/>
            <a:ext cx="2202380" cy="369332"/>
          </a:xfrm>
          <a:prstGeom prst="rect">
            <a:avLst/>
          </a:prstGeom>
          <a:noFill/>
        </p:spPr>
        <p:txBody>
          <a:bodyPr wrap="square" rtlCol="0">
            <a:spAutoFit/>
          </a:bodyPr>
          <a:lstStyle/>
          <a:p>
            <a:r>
              <a:rPr lang="en-US" dirty="0"/>
              <a:t>Asset Classes</a:t>
            </a:r>
          </a:p>
        </p:txBody>
      </p:sp>
      <p:sp>
        <p:nvSpPr>
          <p:cNvPr id="8" name="TextBox 7">
            <a:extLst>
              <a:ext uri="{FF2B5EF4-FFF2-40B4-BE49-F238E27FC236}">
                <a16:creationId xmlns:a16="http://schemas.microsoft.com/office/drawing/2014/main" xmlns="" id="{415B8BED-0AAF-5F44-AC7F-21669AE630CF}"/>
              </a:ext>
            </a:extLst>
          </p:cNvPr>
          <p:cNvSpPr txBox="1"/>
          <p:nvPr/>
        </p:nvSpPr>
        <p:spPr>
          <a:xfrm>
            <a:off x="5397500" y="2009147"/>
            <a:ext cx="1320800" cy="2893100"/>
          </a:xfrm>
          <a:prstGeom prst="rect">
            <a:avLst/>
          </a:prstGeom>
          <a:noFill/>
        </p:spPr>
        <p:txBody>
          <a:bodyPr wrap="square" rtlCol="0">
            <a:spAutoFit/>
          </a:bodyPr>
          <a:lstStyle/>
          <a:p>
            <a:r>
              <a:rPr lang="en-US" sz="1400" dirty="0"/>
              <a:t>Rolling Stock</a:t>
            </a:r>
          </a:p>
          <a:p>
            <a:endParaRPr lang="en-US" sz="1400" dirty="0"/>
          </a:p>
          <a:p>
            <a:endParaRPr lang="en-US" sz="1400" dirty="0"/>
          </a:p>
          <a:p>
            <a:endParaRPr lang="en-US" sz="1400" dirty="0"/>
          </a:p>
          <a:p>
            <a:r>
              <a:rPr lang="en-US" sz="1400" dirty="0"/>
              <a:t>Buses</a:t>
            </a:r>
          </a:p>
          <a:p>
            <a:endParaRPr lang="en-US" sz="1400" dirty="0"/>
          </a:p>
          <a:p>
            <a:r>
              <a:rPr lang="en-US" sz="1400" dirty="0"/>
              <a:t>Other Passenger</a:t>
            </a:r>
          </a:p>
          <a:p>
            <a:r>
              <a:rPr lang="en-US" sz="1400" dirty="0"/>
              <a:t>Vehicles</a:t>
            </a:r>
          </a:p>
          <a:p>
            <a:endParaRPr lang="en-US" sz="1400" dirty="0"/>
          </a:p>
          <a:p>
            <a:r>
              <a:rPr lang="en-US" sz="1400" dirty="0"/>
              <a:t>Railcars</a:t>
            </a:r>
          </a:p>
          <a:p>
            <a:endParaRPr lang="en-US" sz="1400" dirty="0"/>
          </a:p>
          <a:p>
            <a:endParaRPr lang="en-US" sz="1400" dirty="0"/>
          </a:p>
        </p:txBody>
      </p:sp>
      <p:sp>
        <p:nvSpPr>
          <p:cNvPr id="17" name="Rectangle 16">
            <a:extLst>
              <a:ext uri="{FF2B5EF4-FFF2-40B4-BE49-F238E27FC236}">
                <a16:creationId xmlns:a16="http://schemas.microsoft.com/office/drawing/2014/main" xmlns="" id="{37453BF8-D51A-2743-9E2C-4481C638C5F0}"/>
              </a:ext>
            </a:extLst>
          </p:cNvPr>
          <p:cNvSpPr/>
          <p:nvPr/>
        </p:nvSpPr>
        <p:spPr>
          <a:xfrm>
            <a:off x="6883400" y="1984713"/>
            <a:ext cx="1320800" cy="3299036"/>
          </a:xfrm>
          <a:prstGeom prst="rect">
            <a:avLst/>
          </a:prstGeom>
          <a:solidFill>
            <a:srgbClr val="8C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A1D2F68E-A0A9-8E4F-9459-47F76FBDD4CF}"/>
              </a:ext>
            </a:extLst>
          </p:cNvPr>
          <p:cNvSpPr txBox="1"/>
          <p:nvPr/>
        </p:nvSpPr>
        <p:spPr>
          <a:xfrm>
            <a:off x="6883400" y="2009147"/>
            <a:ext cx="1320800" cy="2893100"/>
          </a:xfrm>
          <a:prstGeom prst="rect">
            <a:avLst/>
          </a:prstGeom>
          <a:noFill/>
        </p:spPr>
        <p:txBody>
          <a:bodyPr wrap="square" rtlCol="0">
            <a:spAutoFit/>
          </a:bodyPr>
          <a:lstStyle/>
          <a:p>
            <a:r>
              <a:rPr lang="en-US" sz="1400" dirty="0"/>
              <a:t>Equipment</a:t>
            </a:r>
          </a:p>
          <a:p>
            <a:endParaRPr lang="en-US" sz="1400" dirty="0"/>
          </a:p>
          <a:p>
            <a:endParaRPr lang="en-US" sz="1400" dirty="0"/>
          </a:p>
          <a:p>
            <a:endParaRPr lang="en-US" sz="1400" dirty="0"/>
          </a:p>
          <a:p>
            <a:r>
              <a:rPr lang="en-US" sz="1400" dirty="0"/>
              <a:t>Construction</a:t>
            </a:r>
          </a:p>
          <a:p>
            <a:endParaRPr lang="en-US" sz="1400" dirty="0"/>
          </a:p>
          <a:p>
            <a:r>
              <a:rPr lang="en-US" sz="1400" dirty="0"/>
              <a:t>Maintenance</a:t>
            </a:r>
          </a:p>
          <a:p>
            <a:endParaRPr lang="en-US" sz="1400" dirty="0"/>
          </a:p>
          <a:p>
            <a:r>
              <a:rPr lang="en-US" sz="1400" dirty="0"/>
              <a:t>Non-Revenue</a:t>
            </a:r>
          </a:p>
          <a:p>
            <a:r>
              <a:rPr lang="en-US" sz="1400" dirty="0"/>
              <a:t>Service</a:t>
            </a:r>
          </a:p>
          <a:p>
            <a:r>
              <a:rPr lang="en-US" sz="1400" dirty="0"/>
              <a:t>Vehicles</a:t>
            </a:r>
          </a:p>
          <a:p>
            <a:endParaRPr lang="en-US" sz="1400" dirty="0"/>
          </a:p>
          <a:p>
            <a:endParaRPr lang="en-US" sz="1400" dirty="0"/>
          </a:p>
        </p:txBody>
      </p:sp>
      <p:sp>
        <p:nvSpPr>
          <p:cNvPr id="19" name="Rectangle 18">
            <a:extLst>
              <a:ext uri="{FF2B5EF4-FFF2-40B4-BE49-F238E27FC236}">
                <a16:creationId xmlns:a16="http://schemas.microsoft.com/office/drawing/2014/main" xmlns="" id="{D502FEB9-3099-C54B-93E9-E8F50AFF7646}"/>
              </a:ext>
            </a:extLst>
          </p:cNvPr>
          <p:cNvSpPr/>
          <p:nvPr/>
        </p:nvSpPr>
        <p:spPr>
          <a:xfrm>
            <a:off x="8369300" y="1984713"/>
            <a:ext cx="1320800" cy="3299036"/>
          </a:xfrm>
          <a:prstGeom prst="rect">
            <a:avLst/>
          </a:prstGeom>
          <a:solidFill>
            <a:srgbClr val="8C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4BEA271F-A208-3143-AF48-361128F4D142}"/>
              </a:ext>
            </a:extLst>
          </p:cNvPr>
          <p:cNvSpPr/>
          <p:nvPr/>
        </p:nvSpPr>
        <p:spPr>
          <a:xfrm>
            <a:off x="9855200" y="1984713"/>
            <a:ext cx="1320800" cy="3299036"/>
          </a:xfrm>
          <a:prstGeom prst="rect">
            <a:avLst/>
          </a:prstGeom>
          <a:solidFill>
            <a:srgbClr val="8C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AD0B10B-3242-C248-B28D-542DF1261B93}"/>
              </a:ext>
            </a:extLst>
          </p:cNvPr>
          <p:cNvSpPr txBox="1"/>
          <p:nvPr/>
        </p:nvSpPr>
        <p:spPr>
          <a:xfrm>
            <a:off x="8398824" y="1982450"/>
            <a:ext cx="1320800" cy="2893100"/>
          </a:xfrm>
          <a:prstGeom prst="rect">
            <a:avLst/>
          </a:prstGeom>
          <a:noFill/>
        </p:spPr>
        <p:txBody>
          <a:bodyPr wrap="square" rtlCol="0">
            <a:spAutoFit/>
          </a:bodyPr>
          <a:lstStyle/>
          <a:p>
            <a:r>
              <a:rPr lang="en-US" sz="1400" dirty="0"/>
              <a:t>Facilities</a:t>
            </a:r>
          </a:p>
          <a:p>
            <a:endParaRPr lang="en-US" sz="1400" dirty="0"/>
          </a:p>
          <a:p>
            <a:endParaRPr lang="en-US" sz="1400" dirty="0"/>
          </a:p>
          <a:p>
            <a:endParaRPr lang="en-US" sz="1400" dirty="0"/>
          </a:p>
          <a:p>
            <a:r>
              <a:rPr lang="en-US" sz="1400" dirty="0"/>
              <a:t>Support</a:t>
            </a:r>
          </a:p>
          <a:p>
            <a:r>
              <a:rPr lang="en-US" sz="1400" dirty="0"/>
              <a:t>Facilities</a:t>
            </a:r>
          </a:p>
          <a:p>
            <a:endParaRPr lang="en-US" sz="1400" dirty="0"/>
          </a:p>
          <a:p>
            <a:r>
              <a:rPr lang="en-US" sz="1400" dirty="0"/>
              <a:t>Passenger</a:t>
            </a:r>
          </a:p>
          <a:p>
            <a:r>
              <a:rPr lang="en-US" sz="1400" dirty="0"/>
              <a:t>Facilities</a:t>
            </a:r>
          </a:p>
          <a:p>
            <a:endParaRPr lang="en-US" sz="1400" dirty="0"/>
          </a:p>
          <a:p>
            <a:r>
              <a:rPr lang="en-US" sz="1400" dirty="0"/>
              <a:t>Parking </a:t>
            </a:r>
          </a:p>
          <a:p>
            <a:r>
              <a:rPr lang="en-US" sz="1400" dirty="0"/>
              <a:t>Facilities</a:t>
            </a:r>
          </a:p>
          <a:p>
            <a:endParaRPr lang="en-US" sz="1400" dirty="0"/>
          </a:p>
        </p:txBody>
      </p:sp>
      <p:sp>
        <p:nvSpPr>
          <p:cNvPr id="11" name="Rectangle 10">
            <a:extLst>
              <a:ext uri="{FF2B5EF4-FFF2-40B4-BE49-F238E27FC236}">
                <a16:creationId xmlns:a16="http://schemas.microsoft.com/office/drawing/2014/main" xmlns="" id="{202CF02D-E949-C049-A906-DCA42F619B04}"/>
              </a:ext>
            </a:extLst>
          </p:cNvPr>
          <p:cNvSpPr/>
          <p:nvPr/>
        </p:nvSpPr>
        <p:spPr>
          <a:xfrm>
            <a:off x="5105401" y="2481581"/>
            <a:ext cx="6362700" cy="95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Performance targets</a:t>
            </a:r>
          </a:p>
        </p:txBody>
      </p:sp>
      <p:pic>
        <p:nvPicPr>
          <p:cNvPr id="26" name="Picture 25">
            <a:extLst>
              <a:ext uri="{FF2B5EF4-FFF2-40B4-BE49-F238E27FC236}">
                <a16:creationId xmlns:a16="http://schemas.microsoft.com/office/drawing/2014/main" xmlns="" id="{B99C6EA5-E505-0443-95F4-F0B23F3C6321}"/>
              </a:ext>
            </a:extLst>
          </p:cNvPr>
          <p:cNvPicPr>
            <a:picLocks noChangeAspect="1"/>
          </p:cNvPicPr>
          <p:nvPr/>
        </p:nvPicPr>
        <p:blipFill>
          <a:blip r:embed="rId4"/>
          <a:stretch>
            <a:fillRect/>
          </a:stretch>
        </p:blipFill>
        <p:spPr>
          <a:xfrm>
            <a:off x="10432669" y="164794"/>
            <a:ext cx="1133856" cy="1133856"/>
          </a:xfrm>
          <a:prstGeom prst="rect">
            <a:avLst/>
          </a:prstGeom>
        </p:spPr>
      </p:pic>
      <p:sp>
        <p:nvSpPr>
          <p:cNvPr id="20" name="TextBox 19">
            <a:extLst>
              <a:ext uri="{FF2B5EF4-FFF2-40B4-BE49-F238E27FC236}">
                <a16:creationId xmlns:a16="http://schemas.microsoft.com/office/drawing/2014/main" xmlns="" id="{64053978-E19C-8B4A-8F96-7EE1956F49D3}"/>
              </a:ext>
            </a:extLst>
          </p:cNvPr>
          <p:cNvSpPr txBox="1"/>
          <p:nvPr/>
        </p:nvSpPr>
        <p:spPr>
          <a:xfrm>
            <a:off x="9855200" y="1982450"/>
            <a:ext cx="1320800" cy="2893100"/>
          </a:xfrm>
          <a:prstGeom prst="rect">
            <a:avLst/>
          </a:prstGeom>
          <a:noFill/>
        </p:spPr>
        <p:txBody>
          <a:bodyPr wrap="square" rtlCol="0">
            <a:spAutoFit/>
          </a:bodyPr>
          <a:lstStyle/>
          <a:p>
            <a:r>
              <a:rPr lang="en-US" sz="1400" dirty="0"/>
              <a:t>Infrastructure</a:t>
            </a:r>
          </a:p>
          <a:p>
            <a:endParaRPr lang="en-US" sz="1400" dirty="0"/>
          </a:p>
          <a:p>
            <a:endParaRPr lang="en-US" sz="1400" dirty="0"/>
          </a:p>
          <a:p>
            <a:endParaRPr lang="en-US" sz="1400" dirty="0"/>
          </a:p>
          <a:p>
            <a:r>
              <a:rPr lang="en-US" sz="1400" dirty="0"/>
              <a:t>Fixed Guideway</a:t>
            </a:r>
          </a:p>
          <a:p>
            <a:endParaRPr lang="en-US" sz="1400" dirty="0"/>
          </a:p>
          <a:p>
            <a:r>
              <a:rPr lang="en-US" sz="1400" dirty="0"/>
              <a:t>Power</a:t>
            </a:r>
          </a:p>
          <a:p>
            <a:endParaRPr lang="en-US" sz="1400" dirty="0"/>
          </a:p>
          <a:p>
            <a:r>
              <a:rPr lang="en-US" sz="1400" dirty="0"/>
              <a:t>Structures</a:t>
            </a:r>
          </a:p>
          <a:p>
            <a:endParaRPr lang="en-US" sz="1400" dirty="0"/>
          </a:p>
          <a:p>
            <a:r>
              <a:rPr lang="en-US" sz="1400" dirty="0"/>
              <a:t>Systems</a:t>
            </a:r>
          </a:p>
          <a:p>
            <a:endParaRPr lang="en-US" sz="1400" dirty="0"/>
          </a:p>
          <a:p>
            <a:endParaRPr lang="en-US" sz="1400" dirty="0"/>
          </a:p>
        </p:txBody>
      </p:sp>
    </p:spTree>
    <p:custDataLst>
      <p:tags r:id="rId1"/>
    </p:custDataLst>
    <p:extLst>
      <p:ext uri="{BB962C8B-B14F-4D97-AF65-F5344CB8AC3E}">
        <p14:creationId xmlns:p14="http://schemas.microsoft.com/office/powerpoint/2010/main" val="3948634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20326185">
            <a:off x="5558052" y="3277740"/>
            <a:ext cx="5096908" cy="1446550"/>
          </a:xfrm>
          <a:prstGeom prst="rect">
            <a:avLst/>
          </a:prstGeom>
          <a:noFill/>
        </p:spPr>
        <p:txBody>
          <a:bodyPr wrap="square" lIns="91440" tIns="45720" rIns="91440" bIns="45720">
            <a:spAutoFit/>
          </a:bodyPr>
          <a:lstStyle/>
          <a:p>
            <a:pPr algn="ctr"/>
            <a:r>
              <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Fill in with your agency’s information</a:t>
            </a:r>
          </a:p>
        </p:txBody>
      </p:sp>
      <p:sp>
        <p:nvSpPr>
          <p:cNvPr id="7" name="TextBox 6"/>
          <p:cNvSpPr txBox="1"/>
          <p:nvPr/>
        </p:nvSpPr>
        <p:spPr>
          <a:xfrm>
            <a:off x="818976" y="5903712"/>
            <a:ext cx="9004648" cy="800219"/>
          </a:xfrm>
          <a:prstGeom prst="rect">
            <a:avLst/>
          </a:prstGeom>
          <a:noFill/>
        </p:spPr>
        <p:txBody>
          <a:bodyPr wrap="square" rtlCol="0">
            <a:spAutoFit/>
          </a:bodyPr>
          <a:lstStyle/>
          <a:p>
            <a:r>
              <a:rPr lang="en-US" sz="1400" i="1" dirty="0"/>
              <a:t>*At least 25% of total number of facilities’ condition assessments are due in NTD report year 2018; must have 100% completion by 2022</a:t>
            </a:r>
          </a:p>
          <a:p>
            <a:endParaRPr lang="en-US" dirty="0"/>
          </a:p>
        </p:txBody>
      </p:sp>
      <p:graphicFrame>
        <p:nvGraphicFramePr>
          <p:cNvPr id="8" name="Content Placeholder 4"/>
          <p:cNvGraphicFramePr>
            <a:graphicFrameLocks/>
          </p:cNvGraphicFramePr>
          <p:nvPr>
            <p:extLst/>
          </p:nvPr>
        </p:nvGraphicFramePr>
        <p:xfrm>
          <a:off x="536864" y="1194714"/>
          <a:ext cx="10685059" cy="4734837"/>
        </p:xfrm>
        <a:graphic>
          <a:graphicData uri="http://schemas.openxmlformats.org/drawingml/2006/table">
            <a:tbl>
              <a:tblPr firstRow="1" bandRow="1">
                <a:tableStyleId>{5C22544A-7EE6-4342-B048-85BDC9FD1C3A}</a:tableStyleId>
              </a:tblPr>
              <a:tblGrid>
                <a:gridCol w="1649794">
                  <a:extLst>
                    <a:ext uri="{9D8B030D-6E8A-4147-A177-3AD203B41FA5}">
                      <a16:colId xmlns:a16="http://schemas.microsoft.com/office/drawing/2014/main" xmlns="" val="20000"/>
                    </a:ext>
                  </a:extLst>
                </a:gridCol>
                <a:gridCol w="1175503">
                  <a:extLst>
                    <a:ext uri="{9D8B030D-6E8A-4147-A177-3AD203B41FA5}">
                      <a16:colId xmlns:a16="http://schemas.microsoft.com/office/drawing/2014/main" xmlns="" val="20001"/>
                    </a:ext>
                  </a:extLst>
                </a:gridCol>
                <a:gridCol w="1146593">
                  <a:extLst>
                    <a:ext uri="{9D8B030D-6E8A-4147-A177-3AD203B41FA5}">
                      <a16:colId xmlns:a16="http://schemas.microsoft.com/office/drawing/2014/main" xmlns="" val="20002"/>
                    </a:ext>
                  </a:extLst>
                </a:gridCol>
                <a:gridCol w="2864604">
                  <a:extLst>
                    <a:ext uri="{9D8B030D-6E8A-4147-A177-3AD203B41FA5}">
                      <a16:colId xmlns:a16="http://schemas.microsoft.com/office/drawing/2014/main" xmlns="" val="20004"/>
                    </a:ext>
                  </a:extLst>
                </a:gridCol>
                <a:gridCol w="3848565">
                  <a:extLst>
                    <a:ext uri="{9D8B030D-6E8A-4147-A177-3AD203B41FA5}">
                      <a16:colId xmlns:a16="http://schemas.microsoft.com/office/drawing/2014/main" xmlns="" val="20005"/>
                    </a:ext>
                  </a:extLst>
                </a:gridCol>
              </a:tblGrid>
              <a:tr h="725206">
                <a:tc>
                  <a:txBody>
                    <a:bodyPr/>
                    <a:lstStyle/>
                    <a:p>
                      <a:pPr algn="l"/>
                      <a:r>
                        <a:rPr lang="en-US" sz="1800" dirty="0">
                          <a:solidFill>
                            <a:schemeClr val="tx1"/>
                          </a:solidFill>
                        </a:rPr>
                        <a:t>Activity</a:t>
                      </a:r>
                    </a:p>
                  </a:txBody>
                  <a:tcPr>
                    <a:solidFill>
                      <a:srgbClr val="C7DECE"/>
                    </a:solidFill>
                  </a:tcPr>
                </a:tc>
                <a:tc>
                  <a:txBody>
                    <a:bodyPr/>
                    <a:lstStyle/>
                    <a:p>
                      <a:pPr algn="l"/>
                      <a:r>
                        <a:rPr lang="en-US" sz="1800" dirty="0">
                          <a:solidFill>
                            <a:schemeClr val="tx1"/>
                          </a:solidFill>
                        </a:rPr>
                        <a:t>Due Date</a:t>
                      </a:r>
                    </a:p>
                  </a:txBody>
                  <a:tcPr>
                    <a:solidFill>
                      <a:srgbClr val="C7DECE"/>
                    </a:solidFill>
                  </a:tcPr>
                </a:tc>
                <a:tc>
                  <a:txBody>
                    <a:bodyPr/>
                    <a:lstStyle/>
                    <a:p>
                      <a:pPr algn="l"/>
                      <a:r>
                        <a:rPr lang="en-US" sz="1800" dirty="0">
                          <a:solidFill>
                            <a:schemeClr val="tx1"/>
                          </a:solidFill>
                        </a:rPr>
                        <a:t>Update Cycle</a:t>
                      </a:r>
                    </a:p>
                  </a:txBody>
                  <a:tcPr>
                    <a:solidFill>
                      <a:srgbClr val="C7DECE"/>
                    </a:solidFill>
                  </a:tcPr>
                </a:tc>
                <a:tc>
                  <a:txBody>
                    <a:bodyPr/>
                    <a:lstStyle/>
                    <a:p>
                      <a:pPr algn="l"/>
                      <a:r>
                        <a:rPr lang="en-US" sz="1800" dirty="0">
                          <a:solidFill>
                            <a:schemeClr val="tx1"/>
                          </a:solidFill>
                        </a:rPr>
                        <a:t>Our Status (as of XX/XXXX)</a:t>
                      </a:r>
                    </a:p>
                  </a:txBody>
                  <a:tcPr>
                    <a:solidFill>
                      <a:srgbClr val="C7DECE"/>
                    </a:solidFill>
                  </a:tcPr>
                </a:tc>
                <a:tc>
                  <a:txBody>
                    <a:bodyPr/>
                    <a:lstStyle/>
                    <a:p>
                      <a:pPr algn="l"/>
                      <a:r>
                        <a:rPr lang="en-US" sz="1800" dirty="0">
                          <a:solidFill>
                            <a:schemeClr val="tx1"/>
                          </a:solidFill>
                        </a:rPr>
                        <a:t>Additional Level of Effort</a:t>
                      </a:r>
                      <a:r>
                        <a:rPr lang="en-US" sz="1800" baseline="0" dirty="0">
                          <a:solidFill>
                            <a:schemeClr val="tx1"/>
                          </a:solidFill>
                        </a:rPr>
                        <a:t> Anticipated</a:t>
                      </a:r>
                      <a:endParaRPr lang="en-US" sz="1800" dirty="0">
                        <a:solidFill>
                          <a:schemeClr val="tx1"/>
                        </a:solidFill>
                      </a:endParaRPr>
                    </a:p>
                  </a:txBody>
                  <a:tcPr>
                    <a:solidFill>
                      <a:srgbClr val="C7DECE"/>
                    </a:solidFill>
                  </a:tcPr>
                </a:tc>
                <a:extLst>
                  <a:ext uri="{0D108BD9-81ED-4DB2-BD59-A6C34878D82A}">
                    <a16:rowId xmlns:a16="http://schemas.microsoft.com/office/drawing/2014/main" xmlns="" val="10000"/>
                  </a:ext>
                </a:extLst>
              </a:tr>
              <a:tr h="867851">
                <a:tc>
                  <a:txBody>
                    <a:bodyPr/>
                    <a:lstStyle/>
                    <a:p>
                      <a:r>
                        <a:rPr lang="en-US" sz="1800" dirty="0"/>
                        <a:t>TAM Plan</a:t>
                      </a:r>
                    </a:p>
                  </a:txBody>
                  <a:tcPr anchor="ctr">
                    <a:solidFill>
                      <a:schemeClr val="bg1">
                        <a:lumMod val="85000"/>
                      </a:schemeClr>
                    </a:solidFill>
                  </a:tcPr>
                </a:tc>
                <a:tc>
                  <a:txBody>
                    <a:bodyPr/>
                    <a:lstStyle/>
                    <a:p>
                      <a:r>
                        <a:rPr lang="en-US" sz="1800" i="1" dirty="0">
                          <a:solidFill>
                            <a:schemeClr val="tx1"/>
                          </a:solidFill>
                        </a:rPr>
                        <a:t>Oct.</a:t>
                      </a:r>
                      <a:r>
                        <a:rPr lang="en-US" sz="1800" i="1" baseline="0" dirty="0">
                          <a:solidFill>
                            <a:schemeClr val="tx1"/>
                          </a:solidFill>
                        </a:rPr>
                        <a:t> 20</a:t>
                      </a:r>
                      <a:r>
                        <a:rPr lang="en-US" sz="1800" i="1" dirty="0">
                          <a:solidFill>
                            <a:schemeClr val="tx1"/>
                          </a:solidFill>
                        </a:rPr>
                        <a:t>18</a:t>
                      </a:r>
                    </a:p>
                  </a:txBody>
                  <a:tcPr anchor="ctr">
                    <a:solidFill>
                      <a:schemeClr val="bg1">
                        <a:lumMod val="85000"/>
                      </a:schemeClr>
                    </a:solidFill>
                  </a:tcPr>
                </a:tc>
                <a:tc>
                  <a:txBody>
                    <a:bodyPr/>
                    <a:lstStyle/>
                    <a:p>
                      <a:r>
                        <a:rPr lang="en-US" sz="1800" i="1" dirty="0">
                          <a:solidFill>
                            <a:schemeClr val="tx1"/>
                          </a:solidFill>
                        </a:rPr>
                        <a:t>Minimum Ever</a:t>
                      </a:r>
                      <a:r>
                        <a:rPr lang="en-US" sz="1800" i="1" baseline="0" dirty="0">
                          <a:solidFill>
                            <a:schemeClr val="tx1"/>
                          </a:solidFill>
                        </a:rPr>
                        <a:t>y 4 years</a:t>
                      </a:r>
                      <a:endParaRPr lang="en-US" sz="1800" i="1" dirty="0">
                        <a:solidFill>
                          <a:schemeClr val="tx1"/>
                        </a:solidFill>
                      </a:endParaRPr>
                    </a:p>
                  </a:txBody>
                  <a:tcPr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solidFill>
                      <a:schemeClr val="bg1">
                        <a:lumMod val="85000"/>
                      </a:schemeClr>
                    </a:solidFill>
                  </a:tcPr>
                </a:tc>
                <a:extLst>
                  <a:ext uri="{0D108BD9-81ED-4DB2-BD59-A6C34878D82A}">
                    <a16:rowId xmlns:a16="http://schemas.microsoft.com/office/drawing/2014/main" xmlns="" val="10001"/>
                  </a:ext>
                </a:extLst>
              </a:tr>
              <a:tr h="622536">
                <a:tc>
                  <a:txBody>
                    <a:bodyPr/>
                    <a:lstStyle/>
                    <a:p>
                      <a:r>
                        <a:rPr lang="en-US" sz="1800" dirty="0"/>
                        <a:t>Asset Inventory </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u="sng" dirty="0">
                          <a:solidFill>
                            <a:srgbClr val="FF0000"/>
                          </a:solidFill>
                        </a:rPr>
                        <a:t>Oct</a:t>
                      </a:r>
                      <a:r>
                        <a:rPr lang="en-US" sz="1800" i="1" u="sng" baseline="0" dirty="0">
                          <a:solidFill>
                            <a:srgbClr val="FF0000"/>
                          </a:solidFill>
                        </a:rPr>
                        <a:t> 20</a:t>
                      </a:r>
                      <a:r>
                        <a:rPr lang="en-US" sz="1800" i="1" u="sng" dirty="0">
                          <a:solidFill>
                            <a:srgbClr val="FF0000"/>
                          </a:solidFill>
                        </a:rPr>
                        <a:t>18</a:t>
                      </a:r>
                    </a:p>
                    <a:p>
                      <a:endParaRPr lang="en-US" sz="1800" i="1" dirty="0">
                        <a:solidFill>
                          <a:schemeClr val="tx1"/>
                        </a:solidFill>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tx1"/>
                          </a:solidFill>
                        </a:rPr>
                        <a:t>Annually</a:t>
                      </a:r>
                      <a:r>
                        <a:rPr lang="en-US" sz="1800" i="1" baseline="0" dirty="0">
                          <a:solidFill>
                            <a:schemeClr val="tx1"/>
                          </a:solidFill>
                        </a:rPr>
                        <a:t> submit as part of NTD report.</a:t>
                      </a:r>
                      <a:endParaRPr lang="en-US" sz="180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800" i="0" dirty="0">
                        <a:solidFill>
                          <a:schemeClr val="tx1"/>
                        </a:solidFill>
                      </a:endParaRPr>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endParaRPr lang="en-US" sz="1800" i="0" dirty="0">
                        <a:solidFill>
                          <a:schemeClr val="tx1"/>
                        </a:solidFill>
                      </a:endParaRPr>
                    </a:p>
                  </a:txBody>
                  <a:tcPr>
                    <a:solidFill>
                      <a:schemeClr val="bg1">
                        <a:lumMod val="95000"/>
                      </a:schemeClr>
                    </a:solidFill>
                  </a:tcPr>
                </a:tc>
                <a:extLst>
                  <a:ext uri="{0D108BD9-81ED-4DB2-BD59-A6C34878D82A}">
                    <a16:rowId xmlns:a16="http://schemas.microsoft.com/office/drawing/2014/main" xmlns="" val="10002"/>
                  </a:ext>
                </a:extLst>
              </a:tr>
              <a:tr h="867851">
                <a:tc>
                  <a:txBody>
                    <a:bodyPr/>
                    <a:lstStyle/>
                    <a:p>
                      <a:r>
                        <a:rPr lang="en-US" sz="1800" dirty="0"/>
                        <a:t>Condition Assessment</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u="sng" dirty="0">
                          <a:solidFill>
                            <a:srgbClr val="FF0000"/>
                          </a:solidFill>
                        </a:rPr>
                        <a:t>Oct</a:t>
                      </a:r>
                      <a:r>
                        <a:rPr lang="en-US" sz="1800" i="1" u="sng" baseline="0" dirty="0">
                          <a:solidFill>
                            <a:srgbClr val="FF0000"/>
                          </a:solidFill>
                        </a:rPr>
                        <a:t> 20</a:t>
                      </a:r>
                      <a:r>
                        <a:rPr lang="en-US" sz="1800" i="1" u="sng" dirty="0">
                          <a:solidFill>
                            <a:srgbClr val="FF0000"/>
                          </a:solidFill>
                        </a:rPr>
                        <a:t>18</a:t>
                      </a:r>
                    </a:p>
                  </a:txBody>
                  <a:tcPr anchor="ctr">
                    <a:lnR w="12700" cap="flat" cmpd="sng" algn="ctr">
                      <a:solidFill>
                        <a:schemeClr val="tx1"/>
                      </a:solidFill>
                      <a:prstDash val="solid"/>
                      <a:round/>
                      <a:headEnd type="none" w="med" len="med"/>
                      <a:tailEnd type="none" w="med" len="med"/>
                    </a:lnR>
                    <a:solidFill>
                      <a:schemeClr val="bg1">
                        <a:lumMod val="8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chemeClr val="tx1"/>
                        </a:solidFill>
                      </a:endParaRP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t>% of facility</a:t>
                      </a:r>
                      <a:r>
                        <a:rPr lang="en-US" sz="1800" i="1" baseline="0" dirty="0"/>
                        <a:t> condition assessments complete*:</a:t>
                      </a:r>
                      <a:endParaRPr lang="en-US" sz="18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solidFill>
                      <a:schemeClr val="bg1">
                        <a:lumMod val="85000"/>
                      </a:schemeClr>
                    </a:solidFill>
                  </a:tcPr>
                </a:tc>
                <a:extLst>
                  <a:ext uri="{0D108BD9-81ED-4DB2-BD59-A6C34878D82A}">
                    <a16:rowId xmlns:a16="http://schemas.microsoft.com/office/drawing/2014/main" xmlns="" val="10005"/>
                  </a:ext>
                </a:extLst>
              </a:tr>
              <a:tr h="840724">
                <a:tc>
                  <a:txBody>
                    <a:bodyPr/>
                    <a:lstStyle/>
                    <a:p>
                      <a:r>
                        <a:rPr lang="en-US" sz="1800" b="0" dirty="0"/>
                        <a:t>SGR Targets </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u="sng" dirty="0">
                          <a:solidFill>
                            <a:srgbClr val="FF0000"/>
                          </a:solidFill>
                        </a:rPr>
                        <a:t>Oct</a:t>
                      </a:r>
                      <a:r>
                        <a:rPr lang="en-US" sz="1800" i="1" u="sng" baseline="0" dirty="0">
                          <a:solidFill>
                            <a:srgbClr val="FF0000"/>
                          </a:solidFill>
                        </a:rPr>
                        <a:t> 20</a:t>
                      </a:r>
                      <a:r>
                        <a:rPr lang="en-US" sz="1800" i="1" u="sng" dirty="0">
                          <a:solidFill>
                            <a:srgbClr val="FF0000"/>
                          </a:solidFill>
                        </a:rPr>
                        <a:t>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sng" dirty="0">
                        <a:solidFill>
                          <a:srgbClr val="FF0000"/>
                        </a:solidFill>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dirty="0">
                        <a:solidFill>
                          <a:schemeClr val="tx1"/>
                        </a:solidFill>
                      </a:endParaRP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dirty="0"/>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p>
                  </a:txBody>
                  <a:tcPr>
                    <a:solidFill>
                      <a:schemeClr val="bg1">
                        <a:lumMod val="95000"/>
                      </a:schemeClr>
                    </a:solidFill>
                  </a:tcPr>
                </a:tc>
                <a:extLst>
                  <a:ext uri="{0D108BD9-81ED-4DB2-BD59-A6C34878D82A}">
                    <a16:rowId xmlns:a16="http://schemas.microsoft.com/office/drawing/2014/main" xmlns="" val="3963536943"/>
                  </a:ext>
                </a:extLst>
              </a:tr>
              <a:tr h="700027">
                <a:tc>
                  <a:txBody>
                    <a:bodyPr/>
                    <a:lstStyle/>
                    <a:p>
                      <a:r>
                        <a:rPr lang="en-US" sz="1800" dirty="0"/>
                        <a:t>Narrative Report</a:t>
                      </a:r>
                    </a:p>
                  </a:txBody>
                  <a:tcPr anchor="c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1" u="sng" dirty="0">
                          <a:solidFill>
                            <a:srgbClr val="FF0000"/>
                          </a:solidFill>
                        </a:rPr>
                        <a:t>Oct</a:t>
                      </a:r>
                      <a:r>
                        <a:rPr lang="en-US" sz="1800" b="0" i="1" u="sng" baseline="0" dirty="0">
                          <a:solidFill>
                            <a:srgbClr val="FF0000"/>
                          </a:solidFill>
                        </a:rPr>
                        <a:t> 20</a:t>
                      </a:r>
                      <a:r>
                        <a:rPr lang="en-US" sz="1800" b="0" i="1" u="sng" dirty="0">
                          <a:solidFill>
                            <a:srgbClr val="FF0000"/>
                          </a:solidFill>
                        </a:rPr>
                        <a:t>19</a:t>
                      </a:r>
                    </a:p>
                  </a:txBody>
                  <a:tcPr anchor="ctr">
                    <a:lnR w="12700" cap="flat" cmpd="sng" algn="ctr">
                      <a:solidFill>
                        <a:schemeClr val="tx1"/>
                      </a:solidFill>
                      <a:prstDash val="solid"/>
                      <a:round/>
                      <a:headEnd type="none" w="med" len="med"/>
                      <a:tailEnd type="none" w="med" len="med"/>
                    </a:lnR>
                    <a:solidFill>
                      <a:schemeClr val="bg1">
                        <a:lumMod val="85000"/>
                      </a:schemeClr>
                    </a:solid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chemeClr val="tx1"/>
                        </a:solidFill>
                      </a:endParaRPr>
                    </a:p>
                  </a:txBody>
                  <a:tcPr anchor="c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a:solidFill>
                      <a:schemeClr val="bg1">
                        <a:lumMod val="85000"/>
                      </a:schemeClr>
                    </a:solidFill>
                  </a:tcPr>
                </a:tc>
                <a:extLst>
                  <a:ext uri="{0D108BD9-81ED-4DB2-BD59-A6C34878D82A}">
                    <a16:rowId xmlns:a16="http://schemas.microsoft.com/office/drawing/2014/main" xmlns="" val="10004"/>
                  </a:ext>
                </a:extLst>
              </a:tr>
            </a:tbl>
          </a:graphicData>
        </a:graphic>
      </p:graphicFrame>
      <p:sp>
        <p:nvSpPr>
          <p:cNvPr id="10" name="Rectangle 9"/>
          <p:cNvSpPr/>
          <p:nvPr/>
        </p:nvSpPr>
        <p:spPr>
          <a:xfrm rot="20326185">
            <a:off x="5730354" y="3381675"/>
            <a:ext cx="5096908" cy="1446550"/>
          </a:xfrm>
          <a:prstGeom prst="rect">
            <a:avLst/>
          </a:prstGeom>
          <a:noFill/>
        </p:spPr>
        <p:txBody>
          <a:bodyPr wrap="square" lIns="91440" tIns="45720" rIns="91440" bIns="45720">
            <a:spAutoFit/>
          </a:bodyPr>
          <a:lstStyle/>
          <a:p>
            <a:pPr algn="ctr"/>
            <a:r>
              <a:rPr lang="en-US" sz="4400" b="1" u="sng" dirty="0">
                <a:ln w="12700">
                  <a:solidFill>
                    <a:schemeClr val="accent3">
                      <a:lumMod val="50000"/>
                    </a:schemeClr>
                  </a:solidFill>
                  <a:prstDash val="solid"/>
                </a:ln>
                <a:solidFill>
                  <a:srgbClr val="FF0000"/>
                </a:solidFill>
                <a:effectLst>
                  <a:innerShdw blurRad="177800">
                    <a:schemeClr val="accent3">
                      <a:lumMod val="50000"/>
                    </a:schemeClr>
                  </a:innerShdw>
                </a:effectLst>
              </a:rPr>
              <a:t>Fill in with your agency’s information</a:t>
            </a:r>
          </a:p>
        </p:txBody>
      </p:sp>
      <p:sp>
        <p:nvSpPr>
          <p:cNvPr id="6" name="Slide Number Placeholder 5"/>
          <p:cNvSpPr>
            <a:spLocks noGrp="1"/>
          </p:cNvSpPr>
          <p:nvPr>
            <p:ph type="sldNum" sz="quarter" idx="12"/>
          </p:nvPr>
        </p:nvSpPr>
        <p:spPr/>
        <p:txBody>
          <a:bodyPr/>
          <a:lstStyle/>
          <a:p>
            <a:fld id="{F666B579-4A08-4CA7-B60A-1821A0B66981}" type="slidenum">
              <a:rPr lang="en-US" smtClean="0"/>
              <a:pPr/>
              <a:t>27</a:t>
            </a:fld>
            <a:endParaRPr lang="en-US" dirty="0"/>
          </a:p>
        </p:txBody>
      </p:sp>
      <p:sp>
        <p:nvSpPr>
          <p:cNvPr id="9"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Where we are with FTA TAM requirements</a:t>
            </a:r>
          </a:p>
        </p:txBody>
      </p:sp>
      <p:pic>
        <p:nvPicPr>
          <p:cNvPr id="11" name="Picture 10">
            <a:extLst>
              <a:ext uri="{FF2B5EF4-FFF2-40B4-BE49-F238E27FC236}">
                <a16:creationId xmlns:a16="http://schemas.microsoft.com/office/drawing/2014/main" xmlns="" id="{B99C6EA5-E505-0443-95F4-F0B23F3C6321}"/>
              </a:ext>
            </a:extLst>
          </p:cNvPr>
          <p:cNvPicPr>
            <a:picLocks noChangeAspect="1"/>
          </p:cNvPicPr>
          <p:nvPr/>
        </p:nvPicPr>
        <p:blipFill>
          <a:blip r:embed="rId4"/>
          <a:stretch>
            <a:fillRect/>
          </a:stretch>
        </p:blipFill>
        <p:spPr>
          <a:xfrm>
            <a:off x="10432669" y="164794"/>
            <a:ext cx="1133856" cy="1133856"/>
          </a:xfrm>
          <a:prstGeom prst="rect">
            <a:avLst/>
          </a:prstGeom>
        </p:spPr>
      </p:pic>
    </p:spTree>
    <p:custDataLst>
      <p:tags r:id="rId1"/>
    </p:custDataLst>
    <p:extLst>
      <p:ext uri="{BB962C8B-B14F-4D97-AF65-F5344CB8AC3E}">
        <p14:creationId xmlns:p14="http://schemas.microsoft.com/office/powerpoint/2010/main" val="703886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rgbClr val="FF0000"/>
                </a:solidFill>
              </a:rPr>
              <a:t>[Recently completed</a:t>
            </a:r>
          </a:p>
          <a:p>
            <a:pPr lvl="1"/>
            <a:r>
              <a:rPr lang="en-US" dirty="0" smtClean="0">
                <a:solidFill>
                  <a:srgbClr val="FF0000"/>
                </a:solidFill>
              </a:rPr>
              <a:t>Examples</a:t>
            </a:r>
          </a:p>
          <a:p>
            <a:r>
              <a:rPr lang="en-US" dirty="0" smtClean="0">
                <a:solidFill>
                  <a:srgbClr val="FF0000"/>
                </a:solidFill>
              </a:rPr>
              <a:t>Ongoing</a:t>
            </a:r>
          </a:p>
          <a:p>
            <a:pPr lvl="1"/>
            <a:r>
              <a:rPr lang="en-US" dirty="0" smtClean="0">
                <a:solidFill>
                  <a:srgbClr val="FF0000"/>
                </a:solidFill>
              </a:rPr>
              <a:t>Examples</a:t>
            </a:r>
          </a:p>
          <a:p>
            <a:r>
              <a:rPr lang="en-US" dirty="0" smtClean="0">
                <a:solidFill>
                  <a:srgbClr val="FF0000"/>
                </a:solidFill>
              </a:rPr>
              <a:t>Upcoming</a:t>
            </a:r>
          </a:p>
          <a:p>
            <a:pPr lvl="1"/>
            <a:r>
              <a:rPr lang="en-US" dirty="0" smtClean="0">
                <a:solidFill>
                  <a:srgbClr val="FF0000"/>
                </a:solidFill>
              </a:rPr>
              <a:t>Examples</a:t>
            </a:r>
          </a:p>
          <a:p>
            <a:pPr lvl="1"/>
            <a:r>
              <a:rPr lang="en-US" dirty="0" smtClean="0">
                <a:solidFill>
                  <a:srgbClr val="FF0000"/>
                </a:solidFill>
              </a:rPr>
              <a:t>Key needs, costs, staffing]</a:t>
            </a:r>
          </a:p>
          <a:p>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F666B579-4A08-4CA7-B60A-1821A0B66981}" type="slidenum">
              <a:rPr lang="en-US" smtClean="0"/>
              <a:pPr/>
              <a:t>28</a:t>
            </a:fld>
            <a:endParaRPr lang="en-US" dirty="0"/>
          </a:p>
        </p:txBody>
      </p:sp>
      <p:sp>
        <p:nvSpPr>
          <p:cNvPr id="6"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smtClean="0">
                <a:solidFill>
                  <a:schemeClr val="bg1"/>
                </a:solidFill>
              </a:rPr>
              <a:t>TAM Initiatives</a:t>
            </a:r>
            <a:endParaRPr lang="en-US" dirty="0">
              <a:solidFill>
                <a:schemeClr val="bg1"/>
              </a:solidFill>
            </a:endParaRPr>
          </a:p>
        </p:txBody>
      </p:sp>
      <p:pic>
        <p:nvPicPr>
          <p:cNvPr id="8" name="Picture 7">
            <a:extLst>
              <a:ext uri="{FF2B5EF4-FFF2-40B4-BE49-F238E27FC236}">
                <a16:creationId xmlns:a16="http://schemas.microsoft.com/office/drawing/2014/main" xmlns="" id="{C5368B62-7775-DD48-8660-D4A6912BE84D}"/>
              </a:ext>
            </a:extLst>
          </p:cNvPr>
          <p:cNvPicPr>
            <a:picLocks noChangeAspect="1"/>
          </p:cNvPicPr>
          <p:nvPr/>
        </p:nvPicPr>
        <p:blipFill>
          <a:blip r:embed="rId4"/>
          <a:stretch>
            <a:fillRect/>
          </a:stretch>
        </p:blipFill>
        <p:spPr>
          <a:xfrm>
            <a:off x="10330776" y="164592"/>
            <a:ext cx="1235749" cy="1133714"/>
          </a:xfrm>
          <a:prstGeom prst="rect">
            <a:avLst/>
          </a:prstGeom>
        </p:spPr>
      </p:pic>
    </p:spTree>
    <p:custDataLst>
      <p:tags r:id="rId1"/>
    </p:custDataLst>
    <p:extLst>
      <p:ext uri="{BB962C8B-B14F-4D97-AF65-F5344CB8AC3E}">
        <p14:creationId xmlns:p14="http://schemas.microsoft.com/office/powerpoint/2010/main" val="964011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533" y="1016000"/>
            <a:ext cx="10068362" cy="4233333"/>
          </a:xfrm>
        </p:spPr>
        <p:txBody>
          <a:bodyPr anchor="t">
            <a:normAutofit/>
          </a:bodyPr>
          <a:lstStyle/>
          <a:p>
            <a:pPr algn="l"/>
            <a:r>
              <a:rPr lang="en-US" sz="4800" b="1" dirty="0">
                <a:solidFill>
                  <a:schemeClr val="bg1"/>
                </a:solidFill>
              </a:rPr>
              <a:t>Moving towards our vision</a:t>
            </a:r>
            <a:r>
              <a:rPr lang="en-US" sz="4000" dirty="0">
                <a:solidFill>
                  <a:schemeClr val="bg1"/>
                </a:solidFill>
              </a:rPr>
              <a:t/>
            </a:r>
            <a:br>
              <a:rPr lang="en-US" sz="4000" dirty="0">
                <a:solidFill>
                  <a:schemeClr val="bg1"/>
                </a:solidFill>
              </a:rPr>
            </a:br>
            <a:r>
              <a:rPr lang="en-US" sz="4000" dirty="0">
                <a:solidFill>
                  <a:schemeClr val="bg1"/>
                </a:solidFill>
              </a:rPr>
              <a:t/>
            </a:r>
            <a:br>
              <a:rPr lang="en-US" sz="4000" dirty="0">
                <a:solidFill>
                  <a:schemeClr val="bg1"/>
                </a:solidFill>
              </a:rPr>
            </a:br>
            <a:r>
              <a:rPr lang="en-US" sz="4000" u="sng" dirty="0">
                <a:solidFill>
                  <a:srgbClr val="FF0000"/>
                </a:solidFill>
              </a:rPr>
              <a:t>Add your “asks” here (font </a:t>
            </a:r>
            <a:r>
              <a:rPr lang="en-US" sz="4000" u="sng">
                <a:solidFill>
                  <a:srgbClr val="FF0000"/>
                </a:solidFill>
              </a:rPr>
              <a:t>to white)</a:t>
            </a:r>
            <a:r>
              <a:rPr lang="en-US" sz="4000" u="sng" dirty="0">
                <a:solidFill>
                  <a:srgbClr val="FF0000"/>
                </a:solidFill>
              </a:rPr>
              <a:t/>
            </a:r>
            <a:br>
              <a:rPr lang="en-US" sz="4000" u="sng" dirty="0">
                <a:solidFill>
                  <a:srgbClr val="FF0000"/>
                </a:solidFill>
              </a:rPr>
            </a:br>
            <a:endParaRPr lang="en-US" sz="4000" dirty="0">
              <a:solidFill>
                <a:schemeClr val="bg1"/>
              </a:solidFill>
            </a:endParaRPr>
          </a:p>
        </p:txBody>
      </p:sp>
    </p:spTree>
    <p:custDataLst>
      <p:tags r:id="rId1"/>
    </p:custDataLst>
    <p:extLst>
      <p:ext uri="{BB962C8B-B14F-4D97-AF65-F5344CB8AC3E}">
        <p14:creationId xmlns:p14="http://schemas.microsoft.com/office/powerpoint/2010/main" val="2282968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F666B579-4A08-4CA7-B60A-1821A0B66981}" type="slidenum">
              <a:rPr lang="en-US" smtClean="0"/>
              <a:pPr/>
              <a:t>3</a:t>
            </a:fld>
            <a:endParaRPr lang="en-US" dirty="0"/>
          </a:p>
        </p:txBody>
      </p:sp>
      <p:pic>
        <p:nvPicPr>
          <p:cNvPr id="4" name="Content Placeholder 3" descr="Screenshot showing an example slide"/>
          <p:cNvPicPr>
            <a:picLocks noGrp="1" noChangeAspect="1"/>
          </p:cNvPicPr>
          <p:nvPr>
            <p:ph idx="4294967295"/>
          </p:nvPr>
        </p:nvPicPr>
        <p:blipFill rotWithShape="1">
          <a:blip r:embed="rId4"/>
          <a:srcRect l="3333" t="18665" b="5359"/>
          <a:stretch/>
        </p:blipFill>
        <p:spPr>
          <a:xfrm>
            <a:off x="91440" y="213360"/>
            <a:ext cx="11355772" cy="5547360"/>
          </a:xfrm>
          <a:prstGeom prst="rect">
            <a:avLst/>
          </a:prstGeom>
        </p:spPr>
      </p:pic>
      <p:sp>
        <p:nvSpPr>
          <p:cNvPr id="8" name="Callout: Left Arrow 7"/>
          <p:cNvSpPr/>
          <p:nvPr/>
        </p:nvSpPr>
        <p:spPr>
          <a:xfrm>
            <a:off x="5201920" y="771843"/>
            <a:ext cx="3870960" cy="154432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u="sng" dirty="0">
                <a:solidFill>
                  <a:srgbClr val="FF0000"/>
                </a:solidFill>
              </a:rPr>
              <a:t>red and underlined </a:t>
            </a:r>
            <a:r>
              <a:rPr lang="en-US" sz="1400" dirty="0"/>
              <a:t>text indicates where you need to change or insert additional text. Please change the text per the instructions, and reformat. </a:t>
            </a:r>
          </a:p>
        </p:txBody>
      </p:sp>
      <p:sp>
        <p:nvSpPr>
          <p:cNvPr id="9" name="Callout: Down Arrow 8"/>
          <p:cNvSpPr/>
          <p:nvPr/>
        </p:nvSpPr>
        <p:spPr>
          <a:xfrm>
            <a:off x="-101600" y="1122363"/>
            <a:ext cx="3464560" cy="197675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 </a:t>
            </a:r>
            <a:r>
              <a:rPr lang="en-US" sz="1200" b="1" i="1" dirty="0"/>
              <a:t>[bold and italicized bracketed items] </a:t>
            </a:r>
            <a:r>
              <a:rPr lang="en-US" sz="1200" dirty="0"/>
              <a:t>are meant to be edited to incorporate information specific to your agency. In some cases, information in these brackets may not be relevant to your agency, in which case you can delete it. </a:t>
            </a:r>
          </a:p>
        </p:txBody>
      </p:sp>
      <p:sp>
        <p:nvSpPr>
          <p:cNvPr id="10" name="Callout: Left Arrow 9"/>
          <p:cNvSpPr/>
          <p:nvPr/>
        </p:nvSpPr>
        <p:spPr>
          <a:xfrm>
            <a:off x="500948" y="4307522"/>
            <a:ext cx="3014412" cy="1066483"/>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bold </a:t>
            </a:r>
            <a:r>
              <a:rPr lang="en-US" sz="1400" dirty="0"/>
              <a:t>text is just meant for emphasis, and does not require editing. Feel free to edit or remove.</a:t>
            </a:r>
          </a:p>
        </p:txBody>
      </p:sp>
      <p:sp>
        <p:nvSpPr>
          <p:cNvPr id="12" name="Oval 11"/>
          <p:cNvSpPr/>
          <p:nvPr/>
        </p:nvSpPr>
        <p:spPr>
          <a:xfrm>
            <a:off x="2214880" y="-1"/>
            <a:ext cx="1249680" cy="771843"/>
          </a:xfrm>
          <a:prstGeom prst="ellipse">
            <a:avLst/>
          </a:prstGeom>
          <a:solidFill>
            <a:schemeClr val="accent1">
              <a:alpha val="3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30714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3745005" cy="914400"/>
          </a:xfrm>
        </p:spPr>
        <p:txBody>
          <a:bodyPr>
            <a:normAutofit fontScale="90000"/>
          </a:bodyPr>
          <a:lstStyle/>
          <a:p>
            <a:r>
              <a:rPr lang="en-US" dirty="0"/>
              <a:t>USER GUIDE</a:t>
            </a:r>
          </a:p>
        </p:txBody>
      </p:sp>
      <p:sp>
        <p:nvSpPr>
          <p:cNvPr id="3" name="TextBox 2"/>
          <p:cNvSpPr txBox="1"/>
          <p:nvPr/>
        </p:nvSpPr>
        <p:spPr>
          <a:xfrm>
            <a:off x="340527" y="914400"/>
            <a:ext cx="11544300" cy="5940088"/>
          </a:xfrm>
          <a:prstGeom prst="rect">
            <a:avLst/>
          </a:prstGeom>
          <a:noFill/>
        </p:spPr>
        <p:txBody>
          <a:bodyPr wrap="square" rtlCol="0">
            <a:spAutoFit/>
          </a:bodyPr>
          <a:lstStyle/>
          <a:p>
            <a:r>
              <a:rPr lang="en-US" sz="2000" b="1" dirty="0"/>
              <a:t>Themes: </a:t>
            </a:r>
            <a:r>
              <a:rPr lang="en-US" sz="2000" dirty="0"/>
              <a:t>The presentation is designed for you to customize it to best address the issues facing your agency. The slide notes provide four potential themes to emphasize throughout the presentation: </a:t>
            </a:r>
            <a:r>
              <a:rPr lang="en-US" sz="2000" b="1" dirty="0"/>
              <a:t>a) safety, b) operations, c) customer service</a:t>
            </a:r>
            <a:r>
              <a:rPr lang="en-US" sz="2000" dirty="0"/>
              <a:t>, and </a:t>
            </a:r>
            <a:r>
              <a:rPr lang="en-US" sz="2000" b="1" dirty="0"/>
              <a:t>d) time/money/resources</a:t>
            </a:r>
            <a:r>
              <a:rPr lang="en-US" sz="2000" dirty="0"/>
              <a:t>. Choose the content that best fits the needs of your organization and emphasize it accordingly. To begin your presentation, use one of the example scenarios we have provided, or an anecdote from your own organization of a failure, risk, or success related to the selected theme. Choosing the appropriate framing will help you best organize the rest of your presentation and make a strong sell for executives to support TAM. </a:t>
            </a:r>
          </a:p>
          <a:p>
            <a:endParaRPr lang="en-US" sz="1400" dirty="0"/>
          </a:p>
          <a:p>
            <a:r>
              <a:rPr lang="en-US" sz="2000" b="1" dirty="0"/>
              <a:t>Additional Recommendations: </a:t>
            </a:r>
            <a:endParaRPr lang="en-US" sz="2000" dirty="0"/>
          </a:p>
          <a:p>
            <a:pPr marL="342900" indent="-342900">
              <a:buFont typeface="Arial" panose="020B0604020202020204" pitchFamily="34" charset="0"/>
              <a:buChar char="•"/>
            </a:pPr>
            <a:r>
              <a:rPr lang="en-US" sz="2000" dirty="0"/>
              <a:t>Do your homework and make sure you understand what may interest or concern your audience, particular sensitivities or “pain points”, etc. This will help you to tailor the message and themes appropriately.</a:t>
            </a:r>
          </a:p>
          <a:p>
            <a:pPr marL="342900" indent="-342900">
              <a:buFont typeface="Arial" panose="020B0604020202020204" pitchFamily="34" charset="0"/>
              <a:buChar char="•"/>
            </a:pPr>
            <a:r>
              <a:rPr lang="en-US" sz="2000" dirty="0"/>
              <a:t>Be clear about what you are hoping to accomplish with this presentation. What are your desired outcomes when you leave the room? Communicate that clearly.</a:t>
            </a:r>
          </a:p>
          <a:p>
            <a:pPr marL="342900" indent="-342900">
              <a:buFont typeface="Arial" panose="020B0604020202020204" pitchFamily="34" charset="0"/>
              <a:buChar char="•"/>
            </a:pPr>
            <a:r>
              <a:rPr lang="en-US" sz="2000" dirty="0"/>
              <a:t>Be prepared for questions and have additional data or details about your program ready in case you are asked. This may include additional detail beyond the content on the slides noting your agency’s current status with various requirements</a:t>
            </a:r>
            <a:r>
              <a:rPr lang="en-US" sz="2000" dirty="0" smtClean="0"/>
              <a:t>.</a:t>
            </a:r>
          </a:p>
          <a:p>
            <a:pPr marL="342900" indent="-342900">
              <a:buFont typeface="Arial" panose="020B0604020202020204" pitchFamily="34" charset="0"/>
              <a:buChar char="•"/>
            </a:pPr>
            <a:r>
              <a:rPr lang="en-US" sz="2000" dirty="0" smtClean="0"/>
              <a:t>Reference your agency strategic plan, TAM policy, and other relevant materials where applicable.</a:t>
            </a:r>
            <a:endParaRPr lang="en-US" sz="2000" dirty="0"/>
          </a:p>
          <a:p>
            <a:endParaRPr lang="en-US" sz="2000" dirty="0"/>
          </a:p>
          <a:p>
            <a:endParaRPr lang="en-US" sz="2000" dirty="0"/>
          </a:p>
        </p:txBody>
      </p:sp>
      <p:sp>
        <p:nvSpPr>
          <p:cNvPr id="4" name="TextBox 3"/>
          <p:cNvSpPr txBox="1"/>
          <p:nvPr/>
        </p:nvSpPr>
        <p:spPr>
          <a:xfrm>
            <a:off x="3546530" y="382772"/>
            <a:ext cx="5132295" cy="369332"/>
          </a:xfrm>
          <a:prstGeom prst="rect">
            <a:avLst/>
          </a:prstGeom>
          <a:noFill/>
        </p:spPr>
        <p:txBody>
          <a:bodyPr wrap="square" rtlCol="0">
            <a:spAutoFit/>
          </a:bodyPr>
          <a:lstStyle/>
          <a:p>
            <a:r>
              <a:rPr lang="en-US" b="1" dirty="0">
                <a:solidFill>
                  <a:srgbClr val="FF0000"/>
                </a:solidFill>
              </a:rPr>
              <a:t>[delete this slide after using]</a:t>
            </a:r>
          </a:p>
        </p:txBody>
      </p:sp>
      <p:sp>
        <p:nvSpPr>
          <p:cNvPr id="5" name="Slide Number Placeholder 4"/>
          <p:cNvSpPr>
            <a:spLocks noGrp="1"/>
          </p:cNvSpPr>
          <p:nvPr>
            <p:ph type="sldNum" sz="quarter" idx="12"/>
          </p:nvPr>
        </p:nvSpPr>
        <p:spPr/>
        <p:txBody>
          <a:bodyPr/>
          <a:lstStyle/>
          <a:p>
            <a:fld id="{F666B579-4A08-4CA7-B60A-1821A0B66981}" type="slidenum">
              <a:rPr lang="en-US" smtClean="0"/>
              <a:t>4</a:t>
            </a:fld>
            <a:endParaRPr lang="en-US"/>
          </a:p>
        </p:txBody>
      </p:sp>
    </p:spTree>
    <p:custDataLst>
      <p:tags r:id="rId1"/>
    </p:custDataLst>
    <p:extLst>
      <p:ext uri="{BB962C8B-B14F-4D97-AF65-F5344CB8AC3E}">
        <p14:creationId xmlns:p14="http://schemas.microsoft.com/office/powerpoint/2010/main" val="227379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3745005" cy="914400"/>
          </a:xfrm>
        </p:spPr>
        <p:txBody>
          <a:bodyPr>
            <a:normAutofit fontScale="90000"/>
          </a:bodyPr>
          <a:lstStyle/>
          <a:p>
            <a:r>
              <a:rPr lang="en-US" dirty="0"/>
              <a:t>USER GUIDE</a:t>
            </a:r>
          </a:p>
        </p:txBody>
      </p:sp>
      <p:sp>
        <p:nvSpPr>
          <p:cNvPr id="3" name="TextBox 2"/>
          <p:cNvSpPr txBox="1"/>
          <p:nvPr/>
        </p:nvSpPr>
        <p:spPr>
          <a:xfrm>
            <a:off x="340527" y="914400"/>
            <a:ext cx="11544300" cy="3170099"/>
          </a:xfrm>
          <a:prstGeom prst="rect">
            <a:avLst/>
          </a:prstGeom>
          <a:noFill/>
        </p:spPr>
        <p:txBody>
          <a:bodyPr wrap="square" rtlCol="0">
            <a:spAutoFit/>
          </a:bodyPr>
          <a:lstStyle/>
          <a:p>
            <a:r>
              <a:rPr lang="en-US" sz="2000" b="1" dirty="0"/>
              <a:t>Slide notes: </a:t>
            </a:r>
            <a:r>
              <a:rPr lang="en-US" sz="2000" dirty="0"/>
              <a:t>The slide notes are a script that you can customize and use, or you can develop your own script. To develop this presentation and make it most effective, bring your own agency statistics and information--noteworthy stats on fleet size and age/condition; concerns about risks/vulnerabilities; data limitations; successes with process changes, data sharing, and coordination across groups; status of coordinating with capital strategic plan, etc. Discuss the lessons you have learned so far and ongoing challenges. </a:t>
            </a:r>
          </a:p>
          <a:p>
            <a:endParaRPr lang="en-US" sz="2000" dirty="0"/>
          </a:p>
          <a:p>
            <a:r>
              <a:rPr lang="en-US" sz="2000" dirty="0"/>
              <a:t>Again, these slides are a framework for you to use to develop a presentation that reflects your agency’s needs and priorities, and best fits your executive audience. Like TAM efforts, the more effort you make to adapt this presentation to your agency needs, the more you will get out of it! </a:t>
            </a:r>
          </a:p>
          <a:p>
            <a:pPr marL="342900" indent="-342900">
              <a:buFont typeface="Arial" panose="020B0604020202020204" pitchFamily="34" charset="0"/>
              <a:buChar char="•"/>
            </a:pPr>
            <a:endParaRPr lang="en-US" sz="2000" dirty="0"/>
          </a:p>
        </p:txBody>
      </p:sp>
      <p:sp>
        <p:nvSpPr>
          <p:cNvPr id="4" name="TextBox 3"/>
          <p:cNvSpPr txBox="1"/>
          <p:nvPr/>
        </p:nvSpPr>
        <p:spPr>
          <a:xfrm>
            <a:off x="3546530" y="382772"/>
            <a:ext cx="5132295" cy="369332"/>
          </a:xfrm>
          <a:prstGeom prst="rect">
            <a:avLst/>
          </a:prstGeom>
          <a:noFill/>
        </p:spPr>
        <p:txBody>
          <a:bodyPr wrap="square" rtlCol="0">
            <a:spAutoFit/>
          </a:bodyPr>
          <a:lstStyle/>
          <a:p>
            <a:r>
              <a:rPr lang="en-US" b="1" dirty="0">
                <a:solidFill>
                  <a:srgbClr val="FF0000"/>
                </a:solidFill>
              </a:rPr>
              <a:t>[delete this slide after using]</a:t>
            </a:r>
          </a:p>
        </p:txBody>
      </p:sp>
      <p:sp>
        <p:nvSpPr>
          <p:cNvPr id="5" name="Slide Number Placeholder 4"/>
          <p:cNvSpPr>
            <a:spLocks noGrp="1"/>
          </p:cNvSpPr>
          <p:nvPr>
            <p:ph type="sldNum" sz="quarter" idx="12"/>
          </p:nvPr>
        </p:nvSpPr>
        <p:spPr/>
        <p:txBody>
          <a:bodyPr/>
          <a:lstStyle/>
          <a:p>
            <a:fld id="{F666B579-4A08-4CA7-B60A-1821A0B66981}" type="slidenum">
              <a:rPr lang="en-US" smtClean="0"/>
              <a:t>5</a:t>
            </a:fld>
            <a:endParaRPr lang="en-US"/>
          </a:p>
        </p:txBody>
      </p:sp>
    </p:spTree>
    <p:custDataLst>
      <p:tags r:id="rId1"/>
    </p:custDataLst>
    <p:extLst>
      <p:ext uri="{BB962C8B-B14F-4D97-AF65-F5344CB8AC3E}">
        <p14:creationId xmlns:p14="http://schemas.microsoft.com/office/powerpoint/2010/main" val="3574686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533" y="1016000"/>
            <a:ext cx="10068362" cy="4233333"/>
          </a:xfrm>
        </p:spPr>
        <p:txBody>
          <a:bodyPr anchor="t">
            <a:normAutofit/>
          </a:bodyPr>
          <a:lstStyle/>
          <a:p>
            <a:pPr algn="l"/>
            <a:r>
              <a:rPr lang="en-US" sz="8000" dirty="0" smtClean="0">
                <a:solidFill>
                  <a:srgbClr val="FF0000"/>
                </a:solidFill>
              </a:rPr>
              <a:t>[Transit </a:t>
            </a:r>
            <a:r>
              <a:rPr lang="en-US" sz="8000" dirty="0">
                <a:solidFill>
                  <a:srgbClr val="FF0000"/>
                </a:solidFill>
              </a:rPr>
              <a:t>Asset Management (TAM</a:t>
            </a:r>
            <a:r>
              <a:rPr lang="en-US" sz="8000" dirty="0" smtClean="0">
                <a:solidFill>
                  <a:srgbClr val="FF0000"/>
                </a:solidFill>
              </a:rPr>
              <a:t>) Status Update]</a:t>
            </a:r>
            <a:endParaRPr lang="en-US" sz="8000" dirty="0">
              <a:solidFill>
                <a:schemeClr val="bg1"/>
              </a:solidFill>
            </a:endParaRPr>
          </a:p>
        </p:txBody>
      </p:sp>
    </p:spTree>
    <p:custDataLst>
      <p:tags r:id="rId1"/>
    </p:custDataLst>
    <p:extLst>
      <p:ext uri="{BB962C8B-B14F-4D97-AF65-F5344CB8AC3E}">
        <p14:creationId xmlns:p14="http://schemas.microsoft.com/office/powerpoint/2010/main" val="758105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66B579-4A08-4CA7-B60A-1821A0B66981}" type="slidenum">
              <a:rPr lang="en-US" smtClean="0"/>
              <a:pPr/>
              <a:t>7</a:t>
            </a:fld>
            <a:endParaRPr lang="en-US" dirty="0"/>
          </a:p>
        </p:txBody>
      </p:sp>
      <p:sp>
        <p:nvSpPr>
          <p:cNvPr id="8" name="Content Placeholder 2"/>
          <p:cNvSpPr>
            <a:spLocks noGrp="1"/>
          </p:cNvSpPr>
          <p:nvPr>
            <p:ph idx="1"/>
          </p:nvPr>
        </p:nvSpPr>
        <p:spPr>
          <a:xfrm>
            <a:off x="709684" y="1775671"/>
            <a:ext cx="9701586" cy="4525963"/>
          </a:xfrm>
        </p:spPr>
        <p:txBody>
          <a:bodyPr>
            <a:normAutofit/>
          </a:bodyPr>
          <a:lstStyle/>
          <a:p>
            <a:pPr>
              <a:lnSpc>
                <a:spcPct val="115000"/>
              </a:lnSpc>
              <a:spcBef>
                <a:spcPts val="0"/>
              </a:spcBef>
            </a:pPr>
            <a:r>
              <a:rPr lang="en-US" sz="4100" dirty="0" smtClean="0">
                <a:solidFill>
                  <a:srgbClr val="FF0000"/>
                </a:solidFill>
              </a:rPr>
              <a:t>[Getting started</a:t>
            </a:r>
          </a:p>
          <a:p>
            <a:pPr>
              <a:lnSpc>
                <a:spcPct val="115000"/>
              </a:lnSpc>
              <a:spcBef>
                <a:spcPts val="0"/>
              </a:spcBef>
            </a:pPr>
            <a:r>
              <a:rPr lang="en-US" sz="4100" dirty="0" smtClean="0">
                <a:solidFill>
                  <a:srgbClr val="FF0000"/>
                </a:solidFill>
              </a:rPr>
              <a:t>Educate</a:t>
            </a:r>
          </a:p>
          <a:p>
            <a:pPr>
              <a:lnSpc>
                <a:spcPct val="115000"/>
              </a:lnSpc>
              <a:spcBef>
                <a:spcPts val="0"/>
              </a:spcBef>
            </a:pPr>
            <a:r>
              <a:rPr lang="en-US" sz="4100" dirty="0" smtClean="0">
                <a:solidFill>
                  <a:srgbClr val="FF0000"/>
                </a:solidFill>
              </a:rPr>
              <a:t>Inspire</a:t>
            </a:r>
          </a:p>
          <a:p>
            <a:pPr>
              <a:lnSpc>
                <a:spcPct val="115000"/>
              </a:lnSpc>
              <a:spcBef>
                <a:spcPts val="0"/>
              </a:spcBef>
            </a:pPr>
            <a:r>
              <a:rPr lang="en-US" sz="4100" dirty="0" smtClean="0">
                <a:solidFill>
                  <a:srgbClr val="FF0000"/>
                </a:solidFill>
              </a:rPr>
              <a:t>Update</a:t>
            </a:r>
          </a:p>
          <a:p>
            <a:pPr>
              <a:lnSpc>
                <a:spcPct val="115000"/>
              </a:lnSpc>
              <a:spcBef>
                <a:spcPts val="0"/>
              </a:spcBef>
            </a:pPr>
            <a:r>
              <a:rPr lang="en-US" sz="4100" dirty="0" smtClean="0">
                <a:solidFill>
                  <a:srgbClr val="FF0000"/>
                </a:solidFill>
              </a:rPr>
              <a:t>Other]</a:t>
            </a:r>
          </a:p>
          <a:p>
            <a:pPr marL="0" indent="0">
              <a:lnSpc>
                <a:spcPct val="115000"/>
              </a:lnSpc>
              <a:spcBef>
                <a:spcPts val="0"/>
              </a:spcBef>
              <a:buNone/>
            </a:pPr>
            <a:endParaRPr lang="en-US" sz="1050" dirty="0"/>
          </a:p>
        </p:txBody>
      </p:sp>
      <p:sp>
        <p:nvSpPr>
          <p:cNvPr id="5"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smtClean="0">
                <a:solidFill>
                  <a:schemeClr val="bg1"/>
                </a:solidFill>
              </a:rPr>
              <a:t>Purpose of Presentation</a:t>
            </a:r>
            <a:endParaRPr lang="en-US" dirty="0">
              <a:solidFill>
                <a:schemeClr val="bg1"/>
              </a:solidFill>
            </a:endParaRPr>
          </a:p>
        </p:txBody>
      </p:sp>
    </p:spTree>
    <p:custDataLst>
      <p:tags r:id="rId1"/>
    </p:custDataLst>
    <p:extLst>
      <p:ext uri="{BB962C8B-B14F-4D97-AF65-F5344CB8AC3E}">
        <p14:creationId xmlns:p14="http://schemas.microsoft.com/office/powerpoint/2010/main" val="232932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66B579-4A08-4CA7-B60A-1821A0B66981}" type="slidenum">
              <a:rPr lang="en-US" smtClean="0"/>
              <a:pPr/>
              <a:t>8</a:t>
            </a:fld>
            <a:endParaRPr lang="en-US" dirty="0"/>
          </a:p>
        </p:txBody>
      </p:sp>
      <p:sp>
        <p:nvSpPr>
          <p:cNvPr id="8" name="Content Placeholder 2"/>
          <p:cNvSpPr>
            <a:spLocks noGrp="1"/>
          </p:cNvSpPr>
          <p:nvPr>
            <p:ph idx="1"/>
          </p:nvPr>
        </p:nvSpPr>
        <p:spPr>
          <a:xfrm>
            <a:off x="709684" y="1775671"/>
            <a:ext cx="9701586" cy="4525963"/>
          </a:xfrm>
        </p:spPr>
        <p:txBody>
          <a:bodyPr>
            <a:normAutofit fontScale="85000" lnSpcReduction="10000"/>
          </a:bodyPr>
          <a:lstStyle/>
          <a:p>
            <a:pPr>
              <a:lnSpc>
                <a:spcPct val="115000"/>
              </a:lnSpc>
              <a:spcBef>
                <a:spcPts val="0"/>
              </a:spcBef>
            </a:pPr>
            <a:r>
              <a:rPr lang="en-US" sz="4400" dirty="0" smtClean="0">
                <a:solidFill>
                  <a:srgbClr val="FF0000"/>
                </a:solidFill>
              </a:rPr>
              <a:t>[Strategic </a:t>
            </a:r>
            <a:r>
              <a:rPr lang="en-US" sz="4400" dirty="0">
                <a:solidFill>
                  <a:srgbClr val="FF0000"/>
                </a:solidFill>
              </a:rPr>
              <a:t>and systematic practice of procuring, operating, inspecting, maintaining, rehabilitating, and replacing capital assets</a:t>
            </a:r>
          </a:p>
          <a:p>
            <a:pPr>
              <a:lnSpc>
                <a:spcPct val="115000"/>
              </a:lnSpc>
              <a:spcBef>
                <a:spcPts val="0"/>
              </a:spcBef>
            </a:pPr>
            <a:r>
              <a:rPr lang="en-US" sz="4400" dirty="0">
                <a:solidFill>
                  <a:srgbClr val="FF0000"/>
                </a:solidFill>
              </a:rPr>
              <a:t>Supports managing performance, risks, and costs over asset life cycles, to provide safe, cost-effective, and reliable public transportation</a:t>
            </a:r>
            <a:r>
              <a:rPr lang="en-US" sz="4400" dirty="0" smtClean="0">
                <a:solidFill>
                  <a:srgbClr val="FF0000"/>
                </a:solidFill>
              </a:rPr>
              <a:t>.]</a:t>
            </a:r>
            <a:endParaRPr lang="en-US" sz="4400" i="1" dirty="0">
              <a:solidFill>
                <a:srgbClr val="FF0000"/>
              </a:solidFill>
            </a:endParaRPr>
          </a:p>
        </p:txBody>
      </p:sp>
      <p:sp>
        <p:nvSpPr>
          <p:cNvPr id="5"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TAM Business Model</a:t>
            </a:r>
          </a:p>
        </p:txBody>
      </p:sp>
    </p:spTree>
    <p:custDataLst>
      <p:tags r:id="rId1"/>
    </p:custDataLst>
    <p:extLst>
      <p:ext uri="{BB962C8B-B14F-4D97-AF65-F5344CB8AC3E}">
        <p14:creationId xmlns:p14="http://schemas.microsoft.com/office/powerpoint/2010/main" val="4113342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1740185"/>
            <a:ext cx="6138779" cy="4907749"/>
          </a:xfrm>
        </p:spPr>
        <p:txBody>
          <a:bodyPr>
            <a:normAutofit/>
          </a:bodyPr>
          <a:lstStyle/>
          <a:p>
            <a:r>
              <a:rPr lang="en-US" u="sng" dirty="0">
                <a:solidFill>
                  <a:srgbClr val="FF0000"/>
                </a:solidFill>
              </a:rPr>
              <a:t>Reduce risk and improve safety</a:t>
            </a:r>
          </a:p>
          <a:p>
            <a:pPr lvl="1"/>
            <a:r>
              <a:rPr lang="en-US" u="sng" dirty="0">
                <a:solidFill>
                  <a:srgbClr val="FF0000"/>
                </a:solidFill>
              </a:rPr>
              <a:t>Reducing potential injuries or fatalities due to poor conditions, maintenance issues, or unexpected breakdowns</a:t>
            </a:r>
          </a:p>
          <a:p>
            <a:pPr lvl="1"/>
            <a:r>
              <a:rPr lang="en-US" u="sng" dirty="0">
                <a:solidFill>
                  <a:srgbClr val="FF0000"/>
                </a:solidFill>
              </a:rPr>
              <a:t>Preventing, mitigating, responding, and recovering from emergency or adverse </a:t>
            </a:r>
            <a:r>
              <a:rPr lang="en-US" u="sng" dirty="0" smtClean="0">
                <a:solidFill>
                  <a:srgbClr val="FF0000"/>
                </a:solidFill>
              </a:rPr>
              <a:t>events</a:t>
            </a:r>
          </a:p>
          <a:p>
            <a:pPr lvl="1"/>
            <a:r>
              <a:rPr lang="en-US" u="sng" dirty="0" smtClean="0">
                <a:solidFill>
                  <a:srgbClr val="FF0000"/>
                </a:solidFill>
              </a:rPr>
              <a:t>Being prepared to </a:t>
            </a:r>
            <a:r>
              <a:rPr lang="en-US" u="sng" smtClean="0">
                <a:solidFill>
                  <a:srgbClr val="FF0000"/>
                </a:solidFill>
              </a:rPr>
              <a:t>take advantage </a:t>
            </a:r>
            <a:r>
              <a:rPr lang="en-US" u="sng" dirty="0" smtClean="0">
                <a:solidFill>
                  <a:srgbClr val="FF0000"/>
                </a:solidFill>
              </a:rPr>
              <a:t>of new technology and innovations</a:t>
            </a:r>
            <a:endParaRPr lang="en-US" u="sng" dirty="0">
              <a:solidFill>
                <a:srgbClr val="FF0000"/>
              </a:solidFill>
            </a:endParaRPr>
          </a:p>
        </p:txBody>
      </p:sp>
      <p:sp>
        <p:nvSpPr>
          <p:cNvPr id="4" name="Slide Number Placeholder 3"/>
          <p:cNvSpPr>
            <a:spLocks noGrp="1"/>
          </p:cNvSpPr>
          <p:nvPr>
            <p:ph type="sldNum" sz="quarter" idx="12"/>
          </p:nvPr>
        </p:nvSpPr>
        <p:spPr/>
        <p:txBody>
          <a:bodyPr/>
          <a:lstStyle/>
          <a:p>
            <a:fld id="{F666B579-4A08-4CA7-B60A-1821A0B66981}" type="slidenum">
              <a:rPr lang="en-US" smtClean="0"/>
              <a:pPr/>
              <a:t>9</a:t>
            </a:fld>
            <a:endParaRPr lang="en-US" dirty="0"/>
          </a:p>
        </p:txBody>
      </p:sp>
      <p:pic>
        <p:nvPicPr>
          <p:cNvPr id="5" name="Picture 4">
            <a:extLst>
              <a:ext uri="{FF2B5EF4-FFF2-40B4-BE49-F238E27FC236}">
                <a16:creationId xmlns:a16="http://schemas.microsoft.com/office/drawing/2014/main" xmlns="" id="{57B8D2D0-D594-D549-971F-8E6964C8DCE4}"/>
              </a:ext>
            </a:extLst>
          </p:cNvPr>
          <p:cNvPicPr>
            <a:picLocks noChangeAspect="1"/>
          </p:cNvPicPr>
          <p:nvPr/>
        </p:nvPicPr>
        <p:blipFill>
          <a:blip r:embed="rId4"/>
          <a:stretch>
            <a:fillRect/>
          </a:stretch>
        </p:blipFill>
        <p:spPr>
          <a:xfrm>
            <a:off x="7498080" y="1600200"/>
            <a:ext cx="3657600" cy="3657600"/>
          </a:xfrm>
          <a:prstGeom prst="rect">
            <a:avLst/>
          </a:prstGeom>
        </p:spPr>
      </p:pic>
      <p:sp>
        <p:nvSpPr>
          <p:cNvPr id="6" name="Title 1">
            <a:extLst>
              <a:ext uri="{FF2B5EF4-FFF2-40B4-BE49-F238E27FC236}">
                <a16:creationId xmlns:a16="http://schemas.microsoft.com/office/drawing/2014/main" xmlns="" id="{28299FAB-E348-4246-A33E-E6BA97AACB6B}"/>
              </a:ext>
            </a:extLst>
          </p:cNvPr>
          <p:cNvSpPr txBox="1">
            <a:spLocks/>
          </p:cNvSpPr>
          <p:nvPr/>
        </p:nvSpPr>
        <p:spPr>
          <a:xfrm>
            <a:off x="0" y="-191386"/>
            <a:ext cx="10642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8CCFCE"/>
                </a:solidFill>
                <a:latin typeface="+mj-lt"/>
                <a:ea typeface="+mj-ea"/>
                <a:cs typeface="+mj-cs"/>
              </a:defRPr>
            </a:lvl1pPr>
          </a:lstStyle>
          <a:p>
            <a:r>
              <a:rPr lang="en-US" dirty="0">
                <a:solidFill>
                  <a:schemeClr val="bg1"/>
                </a:solidFill>
              </a:rPr>
              <a:t>TAM Can Help Us To</a:t>
            </a:r>
          </a:p>
        </p:txBody>
      </p:sp>
    </p:spTree>
    <p:custDataLst>
      <p:tags r:id="rId1"/>
    </p:custDataLst>
    <p:extLst>
      <p:ext uri="{BB962C8B-B14F-4D97-AF65-F5344CB8AC3E}">
        <p14:creationId xmlns:p14="http://schemas.microsoft.com/office/powerpoint/2010/main" val="3007584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Holx5om"/>
  <p:tag name="ARTICULATE_SLIDE_THUMBNAIL_REFRESH" val="1"/>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mailTo xmlns="http://schemas.microsoft.com/sharepoint/v3" xsi:nil="true"/>
    <EmailHeaders xmlns="http://schemas.microsoft.com/sharepoint/v4" xsi:nil="true"/>
    <Document_x0020_Type xmlns="c12ed150-6ca8-4173-8e23-2cfa23539a7d" xsi:nil="true"/>
    <EmailSender xmlns="http://schemas.microsoft.com/sharepoint/v3" xsi:nil="true"/>
    <EmailFrom xmlns="http://schemas.microsoft.com/sharepoint/v3" xsi:nil="true"/>
    <EmailSubject xmlns="http://schemas.microsoft.com/sharepoint/v3" xsi:nil="true"/>
    <EmailCc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C6FF85CCE6314EB48A2EE0FF23A6C8" ma:contentTypeVersion="7" ma:contentTypeDescription="Create a new document." ma:contentTypeScope="" ma:versionID="fd7f6f9fedec7d546c950b45970240c4">
  <xsd:schema xmlns:xsd="http://www.w3.org/2001/XMLSchema" xmlns:xs="http://www.w3.org/2001/XMLSchema" xmlns:p="http://schemas.microsoft.com/office/2006/metadata/properties" xmlns:ns1="http://schemas.microsoft.com/sharepoint/v3" xmlns:ns2="c12ed150-6ca8-4173-8e23-2cfa23539a7d" xmlns:ns3="http://schemas.microsoft.com/sharepoint/v4" targetNamespace="http://schemas.microsoft.com/office/2006/metadata/properties" ma:root="true" ma:fieldsID="3d02ec17eaf48645eab14a0206b2d98d" ns1:_="" ns2:_="" ns3:_="">
    <xsd:import namespace="http://schemas.microsoft.com/sharepoint/v3"/>
    <xsd:import namespace="c12ed150-6ca8-4173-8e23-2cfa23539a7d"/>
    <xsd:import namespace="http://schemas.microsoft.com/sharepoint/v4"/>
    <xsd:element name="properties">
      <xsd:complexType>
        <xsd:sequence>
          <xsd:element name="documentManagement">
            <xsd:complexType>
              <xsd:all>
                <xsd:element ref="ns2:Document_x0020_Type" minOccurs="0"/>
                <xsd:element ref="ns1:EmailSender" minOccurs="0"/>
                <xsd:element ref="ns1:EmailTo" minOccurs="0"/>
                <xsd:element ref="ns1:EmailCc" minOccurs="0"/>
                <xsd:element ref="ns1:EmailFrom" minOccurs="0"/>
                <xsd:element ref="ns1:EmailSubject" minOccurs="0"/>
                <xsd:element ref="ns3:EmailHead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9" nillable="true" ma:displayName="E-Mail Sender" ma:hidden="true" ma:internalName="EmailSender">
      <xsd:simpleType>
        <xsd:restriction base="dms:Note">
          <xsd:maxLength value="255"/>
        </xsd:restriction>
      </xsd:simpleType>
    </xsd:element>
    <xsd:element name="EmailTo" ma:index="10" nillable="true" ma:displayName="E-Mail To" ma:hidden="true" ma:internalName="EmailTo">
      <xsd:simpleType>
        <xsd:restriction base="dms:Note">
          <xsd:maxLength value="255"/>
        </xsd:restriction>
      </xsd:simpleType>
    </xsd:element>
    <xsd:element name="EmailCc" ma:index="11" nillable="true" ma:displayName="E-Mail Cc" ma:hidden="true" ma:internalName="EmailCc">
      <xsd:simpleType>
        <xsd:restriction base="dms:Note">
          <xsd:maxLength value="255"/>
        </xsd:restriction>
      </xsd:simpleType>
    </xsd:element>
    <xsd:element name="EmailFrom" ma:index="12" nillable="true" ma:displayName="E-Mail From" ma:hidden="true" ma:internalName="EmailFrom">
      <xsd:simpleType>
        <xsd:restriction base="dms:Text"/>
      </xsd:simpleType>
    </xsd:element>
    <xsd:element name="EmailSubject" ma:index="13" nillable="true" ma:displayName="E-Mail Subject"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2ed150-6ca8-4173-8e23-2cfa23539a7d" elementFormDefault="qualified">
    <xsd:import namespace="http://schemas.microsoft.com/office/2006/documentManagement/types"/>
    <xsd:import namespace="http://schemas.microsoft.com/office/infopath/2007/PartnerControls"/>
    <xsd:element name="Document_x0020_Type" ma:index="8" nillable="true" ma:displayName="Document Type" ma:format="Dropdown" ma:internalName="Document_x0020_Type">
      <xsd:simpleType>
        <xsd:restriction base="dms:Choice">
          <xsd:enumeration value="Schedule"/>
          <xsd:enumeration value="Conceptual Framework"/>
          <xsd:enumeration value="Referencial"/>
          <xsd:enumeration value="Visual aids"/>
          <xsd:enumeration value="Outreach"/>
          <xsd:enumeration value="Policy"/>
          <xsd:enumeration value="One pager"/>
          <xsd:enumeration value="Published Reports"/>
          <xsd:enumeration value="Other"/>
          <xsd:enumeration value="A"/>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4" nillable="true" ma:displayName="E-Mail Headers" ma:hidden="true" ma:internalName="EmailHeader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95B815-27F9-4EA6-B384-A397B8622E36}">
  <ds:schemaRefs>
    <ds:schemaRef ds:uri="http://www.w3.org/XML/1998/namespace"/>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schemas.microsoft.com/sharepoint/v3"/>
    <ds:schemaRef ds:uri="http://purl.org/dc/terms/"/>
    <ds:schemaRef ds:uri="http://schemas.microsoft.com/sharepoint/v4"/>
    <ds:schemaRef ds:uri="c12ed150-6ca8-4173-8e23-2cfa23539a7d"/>
  </ds:schemaRefs>
</ds:datastoreItem>
</file>

<file path=customXml/itemProps2.xml><?xml version="1.0" encoding="utf-8"?>
<ds:datastoreItem xmlns:ds="http://schemas.openxmlformats.org/officeDocument/2006/customXml" ds:itemID="{88FB1E02-255A-4197-8CF6-5583275ED79C}">
  <ds:schemaRefs>
    <ds:schemaRef ds:uri="http://schemas.microsoft.com/sharepoint/v3/contenttype/forms"/>
  </ds:schemaRefs>
</ds:datastoreItem>
</file>

<file path=customXml/itemProps3.xml><?xml version="1.0" encoding="utf-8"?>
<ds:datastoreItem xmlns:ds="http://schemas.openxmlformats.org/officeDocument/2006/customXml" ds:itemID="{FBAC69BF-F780-4163-96CE-600832EA0C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12ed150-6ca8-4173-8e23-2cfa23539a7d"/>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8923</TotalTime>
  <Words>6616</Words>
  <Application>Microsoft Office PowerPoint</Application>
  <PresentationFormat>Widescreen</PresentationFormat>
  <Paragraphs>536</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 New Roman</vt:lpstr>
      <vt:lpstr>Office Theme</vt:lpstr>
      <vt:lpstr>USER GUIDE</vt:lpstr>
      <vt:lpstr>USER GUIDE</vt:lpstr>
      <vt:lpstr>PowerPoint Presentation</vt:lpstr>
      <vt:lpstr>USER GUIDE</vt:lpstr>
      <vt:lpstr>USER GUIDE</vt:lpstr>
      <vt:lpstr>[Transit Asset Management (TAM) Status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towards our vision  Add your “asks” here (font to white) </vt:lpstr>
    </vt:vector>
  </TitlesOfParts>
  <Company>D O T - Federal Transit Administration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 Executive Slides</dc:title>
  <dc:subject>DOT is committed to ensuring that information is available in appropriate alternative formats to meet the requirements of persons who have a disability. If you require an alternative version of this file, please contact FTAWebAccessibility@dot.gov</dc:subject>
  <dc:creator>D O T - Federal Transit Administration</dc:creator>
  <cp:lastModifiedBy>Vinella-Brusher, Emma (Volpe)</cp:lastModifiedBy>
  <cp:revision>367</cp:revision>
  <cp:lastPrinted>2018-07-31T15:55:49Z</cp:lastPrinted>
  <dcterms:created xsi:type="dcterms:W3CDTF">2018-03-19T14:13:52Z</dcterms:created>
  <dcterms:modified xsi:type="dcterms:W3CDTF">2018-10-16T16:12:00Z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66260DDE-5AE8-476C-8975-2FB9AE1D5875</vt:lpwstr>
  </property>
  <property fmtid="{D5CDD505-2E9C-101B-9397-08002B2CF9AE}" pid="3" name="ArticulatePath">
    <vt:lpwstr>Presentation1</vt:lpwstr>
  </property>
  <property fmtid="{D5CDD505-2E9C-101B-9397-08002B2CF9AE}" pid="4" name="ContentTypeId">
    <vt:lpwstr>0x0101000FC6FF85CCE6314EB48A2EE0FF23A6C8</vt:lpwstr>
  </property>
</Properties>
</file>