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6"/>
  </p:notesMasterIdLst>
  <p:handoutMasterIdLst>
    <p:handoutMasterId r:id="rId27"/>
  </p:handoutMasterIdLst>
  <p:sldIdLst>
    <p:sldId id="329" r:id="rId2"/>
    <p:sldId id="332" r:id="rId3"/>
    <p:sldId id="33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49" r:id="rId20"/>
    <p:sldId id="354" r:id="rId21"/>
    <p:sldId id="350" r:id="rId22"/>
    <p:sldId id="351" r:id="rId23"/>
    <p:sldId id="352" r:id="rId24"/>
    <p:sldId id="353"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75"/>
    <a:srgbClr val="DBEB8D"/>
    <a:srgbClr val="395B74"/>
    <a:srgbClr val="0264A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79" autoAdjust="0"/>
    <p:restoredTop sz="75779" autoAdjust="0"/>
  </p:normalViewPr>
  <p:slideViewPr>
    <p:cSldViewPr>
      <p:cViewPr varScale="1">
        <p:scale>
          <a:sx n="103" d="100"/>
          <a:sy n="103" d="100"/>
        </p:scale>
        <p:origin x="155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0" y="0"/>
            <a:ext cx="3038475" cy="465138"/>
          </a:xfrm>
          <a:prstGeom prst="rect">
            <a:avLst/>
          </a:prstGeom>
        </p:spPr>
        <p:txBody>
          <a:bodyPr vert="horz" lIns="91440" tIns="45720" rIns="91440" bIns="45720" rtlCol="0"/>
          <a:lstStyle>
            <a:lvl1pPr algn="r">
              <a:defRPr sz="1200"/>
            </a:lvl1pPr>
          </a:lstStyle>
          <a:p>
            <a:fld id="{1162BC71-EAC5-4A0C-A86D-B2241DF6011B}" type="datetimeFigureOut">
              <a:rPr lang="en-US" smtClean="0"/>
              <a:t>10/7/2019</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40" tIns="45720" rIns="91440" bIns="45720" rtlCol="0" anchor="b"/>
          <a:lstStyle>
            <a:lvl1pPr algn="r">
              <a:defRPr sz="1200"/>
            </a:lvl1pPr>
          </a:lstStyle>
          <a:p>
            <a:fld id="{969DE477-B2DC-4CF7-B297-4D77B65B909C}" type="slidenum">
              <a:rPr lang="en-US" smtClean="0"/>
              <a:t>‹#›</a:t>
            </a:fld>
            <a:endParaRPr lang="en-US" dirty="0"/>
          </a:p>
        </p:txBody>
      </p:sp>
    </p:spTree>
    <p:extLst>
      <p:ext uri="{BB962C8B-B14F-4D97-AF65-F5344CB8AC3E}">
        <p14:creationId xmlns:p14="http://schemas.microsoft.com/office/powerpoint/2010/main" val="423137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DCAF187-2852-45C4-B9B2-FA0052AFD708}" type="datetimeFigureOut">
              <a:rPr lang="en-US" smtClean="0"/>
              <a:t>10/7/2019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6AFBC81-0B08-46AC-B183-B2EAD2DFEFA2}" type="slidenum">
              <a:rPr lang="en-US" smtClean="0"/>
              <a:t>‹#›</a:t>
            </a:fld>
            <a:endParaRPr lang="en-US" dirty="0"/>
          </a:p>
        </p:txBody>
      </p:sp>
    </p:spTree>
    <p:extLst>
      <p:ext uri="{BB962C8B-B14F-4D97-AF65-F5344CB8AC3E}">
        <p14:creationId xmlns:p14="http://schemas.microsoft.com/office/powerpoint/2010/main" val="1732367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AFBC81-0B08-46AC-B183-B2EAD2DFEFA2}" type="slidenum">
              <a:rPr lang="en-US" smtClean="0"/>
              <a:t>1</a:t>
            </a:fld>
            <a:endParaRPr lang="en-US" dirty="0"/>
          </a:p>
        </p:txBody>
      </p:sp>
    </p:spTree>
    <p:extLst>
      <p:ext uri="{BB962C8B-B14F-4D97-AF65-F5344CB8AC3E}">
        <p14:creationId xmlns:p14="http://schemas.microsoft.com/office/powerpoint/2010/main" val="2091474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16</a:t>
            </a:fld>
            <a:endParaRPr lang="en-US" dirty="0"/>
          </a:p>
        </p:txBody>
      </p:sp>
    </p:spTree>
    <p:extLst>
      <p:ext uri="{BB962C8B-B14F-4D97-AF65-F5344CB8AC3E}">
        <p14:creationId xmlns:p14="http://schemas.microsoft.com/office/powerpoint/2010/main" val="2959170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17</a:t>
            </a:fld>
            <a:endParaRPr lang="en-US" dirty="0"/>
          </a:p>
        </p:txBody>
      </p:sp>
    </p:spTree>
    <p:extLst>
      <p:ext uri="{BB962C8B-B14F-4D97-AF65-F5344CB8AC3E}">
        <p14:creationId xmlns:p14="http://schemas.microsoft.com/office/powerpoint/2010/main" val="4129455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18</a:t>
            </a:fld>
            <a:endParaRPr lang="en-US" dirty="0"/>
          </a:p>
        </p:txBody>
      </p:sp>
    </p:spTree>
    <p:extLst>
      <p:ext uri="{BB962C8B-B14F-4D97-AF65-F5344CB8AC3E}">
        <p14:creationId xmlns:p14="http://schemas.microsoft.com/office/powerpoint/2010/main" val="3547749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19</a:t>
            </a:fld>
            <a:endParaRPr lang="en-US" dirty="0"/>
          </a:p>
        </p:txBody>
      </p:sp>
    </p:spTree>
    <p:extLst>
      <p:ext uri="{BB962C8B-B14F-4D97-AF65-F5344CB8AC3E}">
        <p14:creationId xmlns:p14="http://schemas.microsoft.com/office/powerpoint/2010/main" val="164542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54315B-0580-45F3-B3A0-B4B2820E4AD3}" type="slidenum">
              <a:rPr lang="en-US" smtClean="0"/>
              <a:pPr>
                <a:defRPr/>
              </a:pPr>
              <a:t>2</a:t>
            </a:fld>
            <a:endParaRPr lang="en-US" dirty="0"/>
          </a:p>
        </p:txBody>
      </p:sp>
    </p:spTree>
    <p:extLst>
      <p:ext uri="{BB962C8B-B14F-4D97-AF65-F5344CB8AC3E}">
        <p14:creationId xmlns:p14="http://schemas.microsoft.com/office/powerpoint/2010/main" val="864921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54315B-0580-45F3-B3A0-B4B2820E4AD3}" type="slidenum">
              <a:rPr lang="en-US" smtClean="0"/>
              <a:pPr>
                <a:defRPr/>
              </a:pPr>
              <a:t>3</a:t>
            </a:fld>
            <a:endParaRPr lang="en-US" dirty="0"/>
          </a:p>
        </p:txBody>
      </p:sp>
    </p:spTree>
    <p:extLst>
      <p:ext uri="{BB962C8B-B14F-4D97-AF65-F5344CB8AC3E}">
        <p14:creationId xmlns:p14="http://schemas.microsoft.com/office/powerpoint/2010/main" val="2356070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54315B-0580-45F3-B3A0-B4B2820E4AD3}" type="slidenum">
              <a:rPr lang="en-US" smtClean="0"/>
              <a:pPr>
                <a:defRPr/>
              </a:pPr>
              <a:t>5</a:t>
            </a:fld>
            <a:endParaRPr lang="en-US" dirty="0"/>
          </a:p>
        </p:txBody>
      </p:sp>
    </p:spTree>
    <p:extLst>
      <p:ext uri="{BB962C8B-B14F-4D97-AF65-F5344CB8AC3E}">
        <p14:creationId xmlns:p14="http://schemas.microsoft.com/office/powerpoint/2010/main" val="2628763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54315B-0580-45F3-B3A0-B4B2820E4AD3}" type="slidenum">
              <a:rPr lang="en-US" smtClean="0"/>
              <a:pPr>
                <a:defRPr/>
              </a:pPr>
              <a:t>7</a:t>
            </a:fld>
            <a:endParaRPr lang="en-US" dirty="0"/>
          </a:p>
        </p:txBody>
      </p:sp>
    </p:spTree>
    <p:extLst>
      <p:ext uri="{BB962C8B-B14F-4D97-AF65-F5344CB8AC3E}">
        <p14:creationId xmlns:p14="http://schemas.microsoft.com/office/powerpoint/2010/main" val="663698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12</a:t>
            </a:fld>
            <a:endParaRPr lang="en-US" dirty="0"/>
          </a:p>
        </p:txBody>
      </p:sp>
    </p:spTree>
    <p:extLst>
      <p:ext uri="{BB962C8B-B14F-4D97-AF65-F5344CB8AC3E}">
        <p14:creationId xmlns:p14="http://schemas.microsoft.com/office/powerpoint/2010/main" val="1282778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13</a:t>
            </a:fld>
            <a:endParaRPr lang="en-US" dirty="0"/>
          </a:p>
        </p:txBody>
      </p:sp>
    </p:spTree>
    <p:extLst>
      <p:ext uri="{BB962C8B-B14F-4D97-AF65-F5344CB8AC3E}">
        <p14:creationId xmlns:p14="http://schemas.microsoft.com/office/powerpoint/2010/main" val="2151391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14</a:t>
            </a:fld>
            <a:endParaRPr lang="en-US" dirty="0"/>
          </a:p>
        </p:txBody>
      </p:sp>
    </p:spTree>
    <p:extLst>
      <p:ext uri="{BB962C8B-B14F-4D97-AF65-F5344CB8AC3E}">
        <p14:creationId xmlns:p14="http://schemas.microsoft.com/office/powerpoint/2010/main" val="4236583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a:p>
        </p:txBody>
      </p:sp>
      <p:sp>
        <p:nvSpPr>
          <p:cNvPr id="14340" name="Slide Number Placeholder 3"/>
          <p:cNvSpPr>
            <a:spLocks noGrp="1"/>
          </p:cNvSpPr>
          <p:nvPr>
            <p:ph type="sldNum" sz="quarter" idx="5"/>
          </p:nvPr>
        </p:nvSpPr>
        <p:spPr>
          <a:noFill/>
        </p:spPr>
        <p:txBody>
          <a:bodyPr/>
          <a:lstStyle/>
          <a:p>
            <a:pPr defTabSz="930224"/>
            <a:fld id="{FD1CD0F6-E378-4DE3-BC85-5E8B8F04D793}" type="slidenum">
              <a:rPr lang="en-US" smtClean="0"/>
              <a:pPr defTabSz="930224"/>
              <a:t>15</a:t>
            </a:fld>
            <a:endParaRPr lang="en-US" dirty="0"/>
          </a:p>
        </p:txBody>
      </p:sp>
    </p:spTree>
    <p:extLst>
      <p:ext uri="{BB962C8B-B14F-4D97-AF65-F5344CB8AC3E}">
        <p14:creationId xmlns:p14="http://schemas.microsoft.com/office/powerpoint/2010/main" val="35100886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FTA_slide3_edit-01.png"/>
          <p:cNvPicPr>
            <a:picLocks noChangeAspect="1"/>
          </p:cNvPicPr>
          <p:nvPr/>
        </p:nvPicPr>
        <p:blipFill>
          <a:blip r:embed="rId2"/>
          <a:stretch>
            <a:fillRect/>
          </a:stretch>
        </p:blipFill>
        <p:spPr>
          <a:xfrm>
            <a:off x="714" y="0"/>
            <a:ext cx="9143286" cy="6858000"/>
          </a:xfrm>
          <a:prstGeom prst="rect">
            <a:avLst/>
          </a:prstGeom>
        </p:spPr>
      </p:pic>
      <p:sp>
        <p:nvSpPr>
          <p:cNvPr id="2" name="Title 1"/>
          <p:cNvSpPr>
            <a:spLocks noGrp="1"/>
          </p:cNvSpPr>
          <p:nvPr>
            <p:ph type="ctrTitle"/>
          </p:nvPr>
        </p:nvSpPr>
        <p:spPr>
          <a:xfrm>
            <a:off x="2398713" y="2406759"/>
            <a:ext cx="4395788" cy="1050303"/>
          </a:xfrm>
        </p:spPr>
        <p:txBody>
          <a:bodyPr anchor="t"/>
          <a:lstStyle>
            <a:lvl1pPr algn="r">
              <a:defRPr sz="2800"/>
            </a:lvl1pPr>
          </a:lstStyle>
          <a:p>
            <a:r>
              <a:rPr lang="en-US"/>
              <a:t>Click to edit Master title style</a:t>
            </a:r>
            <a:endParaRPr lang="en-US" dirty="0"/>
          </a:p>
        </p:txBody>
      </p:sp>
      <p:sp>
        <p:nvSpPr>
          <p:cNvPr id="3" name="Subtitle 2"/>
          <p:cNvSpPr>
            <a:spLocks noGrp="1"/>
          </p:cNvSpPr>
          <p:nvPr>
            <p:ph type="subTitle" idx="1"/>
          </p:nvPr>
        </p:nvSpPr>
        <p:spPr>
          <a:xfrm>
            <a:off x="2398713" y="3656233"/>
            <a:ext cx="4395788" cy="972949"/>
          </a:xfrm>
        </p:spPr>
        <p:txBody>
          <a:bodyPr/>
          <a:lstStyle>
            <a:lvl1pPr marL="0" indent="0" algn="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p:cNvSpPr>
            <a:spLocks noGrp="1"/>
          </p:cNvSpPr>
          <p:nvPr>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1860"/>
            <a:ext cx="2057400" cy="55643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561860"/>
            <a:ext cx="6019800" cy="5564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p:cNvSpPr>
            <a:spLocks noGrp="1"/>
          </p:cNvSpPr>
          <p:nvPr>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395B74"/>
                </a:solidFill>
                <a:latin typeface="Arial Unicode MS" pitchFamily="34" charset="-128"/>
                <a:cs typeface="Raavi"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Gill Sans MT" pitchFamily="34" charset="0"/>
              </a:defRPr>
            </a:lvl1pPr>
            <a:lvl2pPr>
              <a:defRPr>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4"/>
          <p:cNvSpPr txBox="1">
            <a:spLocks/>
          </p:cNvSpPr>
          <p:nvPr/>
        </p:nvSpPr>
        <p:spPr>
          <a:xfrm>
            <a:off x="8696325" y="6161024"/>
            <a:ext cx="533399" cy="700151"/>
          </a:xfrm>
          <a:prstGeom prst="rect">
            <a:avLst/>
          </a:prstGeom>
        </p:spPr>
        <p:txBody>
          <a:bodyPr vert="horz" wrap="square" lIns="91440" tIns="45720" rIns="91440" bIns="4572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fld id="{F00A00CB-2C12-43BD-8097-0EF59CD27AF0}" type="slidenum">
              <a:rPr kumimoji="0" lang="en-US" sz="1400" b="0" i="0" u="none" strike="noStrike" kern="1200" cap="none" spc="0" normalizeH="0" baseline="0" noProof="0" smtClean="0">
                <a:ln>
                  <a:noFill/>
                </a:ln>
                <a:solidFill>
                  <a:schemeClr val="tx1"/>
                </a:solidFill>
                <a:effectLst/>
                <a:uLnTx/>
                <a:uFillTx/>
                <a:latin typeface="Gill Sans MT" pitchFamily="34" charset="0"/>
                <a:ea typeface="ＭＳ Ｐゴシック"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Gill Sans MT" pitchFamily="34" charset="0"/>
              <a:ea typeface="ＭＳ Ｐゴシック"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4"/>
          <p:cNvSpPr>
            <a:spLocks noGrp="1"/>
          </p:cNvSpPr>
          <p:nvPr>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4908"/>
            <a:ext cx="8229600" cy="93272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4"/>
          <p:cNvSpPr>
            <a:spLocks noGrp="1"/>
          </p:cNvSpPr>
          <p:nvPr>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4"/>
          <p:cNvSpPr>
            <a:spLocks noGrp="1"/>
          </p:cNvSpPr>
          <p:nvPr>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4"/>
          <p:cNvSpPr>
            <a:spLocks noGrp="1"/>
          </p:cNvSpPr>
          <p:nvPr>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4"/>
          <p:cNvSpPr>
            <a:spLocks noGrp="1"/>
          </p:cNvSpPr>
          <p:nvPr>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4"/>
          <p:cNvSpPr>
            <a:spLocks noGrp="1"/>
          </p:cNvSpPr>
          <p:nvPr>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3656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header4-01-01.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16388"/>
            <a:ext cx="9144000" cy="473273"/>
          </a:xfrm>
          <a:prstGeom prst="rect">
            <a:avLst/>
          </a:prstGeom>
        </p:spPr>
      </p:pic>
      <p:pic>
        <p:nvPicPr>
          <p:cNvPr id="6" name="Picture 5" descr="FTA_footer-01.png"/>
          <p:cNvPicPr>
            <a:picLocks noChangeAspect="1"/>
          </p:cNvPicPr>
          <p:nvPr/>
        </p:nvPicPr>
        <p:blipFill>
          <a:blip r:embed="rId14"/>
          <a:stretch>
            <a:fillRect/>
          </a:stretch>
        </p:blipFill>
        <p:spPr>
          <a:xfrm>
            <a:off x="0" y="6047680"/>
            <a:ext cx="9144000" cy="830804"/>
          </a:xfrm>
          <a:prstGeom prst="rect">
            <a:avLst/>
          </a:prstGeom>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Gill Sans MT" pitchFamily="34" charset="0"/>
          <a:ea typeface="ＭＳ Ｐゴシック" charset="-128"/>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Gill Sans MT"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Gill Sans MT"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www.regulations.gov/"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regulations.go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mark.montgomery@dot.gov" TargetMode="External"/><Relationship Id="rId2" Type="http://schemas.openxmlformats.org/officeDocument/2006/relationships/hyperlink" Target="mailto:corey.walker@dot.go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AD778B-A5DA-466D-8171-FFEF3A0EA103}"/>
              </a:ext>
            </a:extLst>
          </p:cNvPr>
          <p:cNvSpPr/>
          <p:nvPr/>
        </p:nvSpPr>
        <p:spPr>
          <a:xfrm>
            <a:off x="1752600" y="2133600"/>
            <a:ext cx="5562600" cy="4093428"/>
          </a:xfrm>
          <a:prstGeom prst="rect">
            <a:avLst/>
          </a:prstGeom>
        </p:spPr>
        <p:txBody>
          <a:bodyPr wrap="square">
            <a:spAutoFit/>
          </a:bodyPr>
          <a:lstStyle/>
          <a:p>
            <a:pPr algn="ctr"/>
            <a:r>
              <a:rPr lang="en-US" sz="3600" b="1" dirty="0">
                <a:solidFill>
                  <a:srgbClr val="395B74"/>
                </a:solidFill>
                <a:ea typeface="ＭＳ Ｐゴシック" charset="-128"/>
              </a:rPr>
              <a:t>RULEMAKING</a:t>
            </a:r>
            <a:br>
              <a:rPr lang="en-US" sz="3600" dirty="0"/>
            </a:br>
            <a:endParaRPr lang="en-US" sz="3600" dirty="0"/>
          </a:p>
          <a:p>
            <a:pPr algn="ctr"/>
            <a:r>
              <a:rPr lang="en-US" sz="2800" b="1" dirty="0">
                <a:solidFill>
                  <a:srgbClr val="395B74"/>
                </a:solidFill>
                <a:ea typeface="ＭＳ Ｐゴシック" charset="-128"/>
              </a:rPr>
              <a:t>Notice of Proposed Rulemaking (NPRM)</a:t>
            </a:r>
            <a:br>
              <a:rPr lang="en-US" sz="2800" b="1" dirty="0">
                <a:solidFill>
                  <a:srgbClr val="395B74"/>
                </a:solidFill>
                <a:ea typeface="ＭＳ Ｐゴシック" charset="-128"/>
              </a:rPr>
            </a:br>
            <a:br>
              <a:rPr lang="en-US" sz="2800" dirty="0"/>
            </a:br>
            <a:r>
              <a:rPr lang="en-US" sz="2800" b="1" dirty="0">
                <a:solidFill>
                  <a:srgbClr val="395B74"/>
                </a:solidFill>
                <a:ea typeface="ＭＳ Ｐゴシック" charset="-128"/>
              </a:rPr>
              <a:t>PROJECT MANAGEMENT OVERSIGHT (PMO) RULE</a:t>
            </a:r>
          </a:p>
          <a:p>
            <a:pPr algn="ctr"/>
            <a:endParaRPr lang="en-US" sz="2400" i="1" dirty="0"/>
          </a:p>
          <a:p>
            <a:pPr algn="ctr"/>
            <a:r>
              <a:rPr lang="en-US" sz="2400" i="1" dirty="0"/>
              <a:t>              </a:t>
            </a:r>
            <a:r>
              <a:rPr lang="en-US" sz="2400" b="1" i="1" dirty="0">
                <a:solidFill>
                  <a:srgbClr val="395B74"/>
                </a:solidFill>
                <a:ea typeface="ＭＳ Ｐゴシック" charset="-128"/>
              </a:rPr>
              <a:t>October 2019</a:t>
            </a:r>
          </a:p>
        </p:txBody>
      </p:sp>
    </p:spTree>
    <p:extLst>
      <p:ext uri="{BB962C8B-B14F-4D97-AF65-F5344CB8AC3E}">
        <p14:creationId xmlns:p14="http://schemas.microsoft.com/office/powerpoint/2010/main" val="2542132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447800" y="457200"/>
            <a:ext cx="7543800" cy="685800"/>
          </a:xfrm>
        </p:spPr>
        <p:txBody>
          <a:bodyPr/>
          <a:lstStyle/>
          <a:p>
            <a:r>
              <a:rPr lang="en-US" sz="3200" dirty="0"/>
              <a:t>Subpart A: General Provisions</a:t>
            </a:r>
          </a:p>
        </p:txBody>
      </p:sp>
      <p:sp>
        <p:nvSpPr>
          <p:cNvPr id="12291" name="Content Placeholder 2"/>
          <p:cNvSpPr>
            <a:spLocks noGrp="1"/>
          </p:cNvSpPr>
          <p:nvPr>
            <p:ph idx="1"/>
          </p:nvPr>
        </p:nvSpPr>
        <p:spPr>
          <a:xfrm>
            <a:off x="228600" y="1371600"/>
            <a:ext cx="8763000" cy="5257800"/>
          </a:xfrm>
        </p:spPr>
        <p:txBody>
          <a:bodyPr/>
          <a:lstStyle/>
          <a:p>
            <a:r>
              <a:rPr lang="en-US" sz="2800" dirty="0"/>
              <a:t>633.5 Definitions (cont’d)</a:t>
            </a:r>
          </a:p>
          <a:p>
            <a:pPr lvl="1"/>
            <a:r>
              <a:rPr lang="en-US" sz="2400" dirty="0"/>
              <a:t>Fixed Guideway – is defined as any public transportation facility using and occupying a separate right-of-way for the exclusive use of public transportation; using rail; using fixed catenary system; for a passenger ferry system or for a bus rapid transit system.</a:t>
            </a:r>
          </a:p>
          <a:p>
            <a:pPr marL="457200" lvl="1" indent="0">
              <a:buNone/>
            </a:pPr>
            <a:endParaRPr lang="en-US" sz="2400" dirty="0"/>
          </a:p>
          <a:p>
            <a:pPr lvl="1"/>
            <a:r>
              <a:rPr lang="en-US" sz="2400" dirty="0"/>
              <a:t>Project Development – is defined as a project phase where engineering and design work is undertaken to reasonably define the project by scope, cost, schedule, management plan etc.</a:t>
            </a:r>
          </a:p>
          <a:p>
            <a:endParaRPr lang="en-US" sz="2400" dirty="0"/>
          </a:p>
          <a:p>
            <a:pPr marL="0" indent="0">
              <a:buNone/>
            </a:pPr>
            <a:endParaRPr lang="en-US" sz="2400" dirty="0"/>
          </a:p>
        </p:txBody>
      </p:sp>
      <p:sp>
        <p:nvSpPr>
          <p:cNvPr id="2" name="Slide Number Placeholder 1">
            <a:extLst>
              <a:ext uri="{FF2B5EF4-FFF2-40B4-BE49-F238E27FC236}">
                <a16:creationId xmlns:a16="http://schemas.microsoft.com/office/drawing/2014/main" id="{362958AC-E5C0-4DF5-BF79-73AAC50D0F69}"/>
              </a:ext>
            </a:extLst>
          </p:cNvPr>
          <p:cNvSpPr>
            <a:spLocks noGrp="1"/>
          </p:cNvSpPr>
          <p:nvPr>
            <p:ph type="sldNum" sz="quarter" idx="10"/>
          </p:nvPr>
        </p:nvSpPr>
        <p:spPr/>
        <p:txBody>
          <a:bodyPr/>
          <a:lstStyle/>
          <a:p>
            <a:pPr>
              <a:defRPr/>
            </a:pPr>
            <a:fld id="{7147CA3B-6136-4A1E-85AF-772B3E69A7C8}" type="slidenum">
              <a:rPr lang="en-US" smtClean="0"/>
              <a:pPr>
                <a:defRPr/>
              </a:pPr>
              <a:t>10</a:t>
            </a:fld>
            <a:endParaRPr lang="en-US" dirty="0"/>
          </a:p>
        </p:txBody>
      </p:sp>
    </p:spTree>
    <p:extLst>
      <p:ext uri="{BB962C8B-B14F-4D97-AF65-F5344CB8AC3E}">
        <p14:creationId xmlns:p14="http://schemas.microsoft.com/office/powerpoint/2010/main" val="1491084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200" dirty="0"/>
              <a:t>Subpart A: General Provisions</a:t>
            </a:r>
          </a:p>
        </p:txBody>
      </p:sp>
      <p:sp>
        <p:nvSpPr>
          <p:cNvPr id="12291" name="Content Placeholder 2"/>
          <p:cNvSpPr>
            <a:spLocks noGrp="1"/>
          </p:cNvSpPr>
          <p:nvPr>
            <p:ph idx="1"/>
          </p:nvPr>
        </p:nvSpPr>
        <p:spPr>
          <a:xfrm>
            <a:off x="18738" y="1245433"/>
            <a:ext cx="8763000" cy="5257800"/>
          </a:xfrm>
        </p:spPr>
        <p:txBody>
          <a:bodyPr/>
          <a:lstStyle/>
          <a:p>
            <a:r>
              <a:rPr lang="en-US" sz="2800" dirty="0"/>
              <a:t>633.5 Definitions (cont’d)</a:t>
            </a:r>
          </a:p>
          <a:p>
            <a:pPr lvl="1"/>
            <a:r>
              <a:rPr lang="en-US" sz="2400" dirty="0"/>
              <a:t>Project Management Oversight is defined as: Monitoring of recipient’s management of a project during engineering, design and construction to determine if it is meeting performance and regulatory requirements.</a:t>
            </a:r>
          </a:p>
          <a:p>
            <a:endParaRPr lang="en-US" sz="2400" dirty="0"/>
          </a:p>
          <a:p>
            <a:pPr lvl="1"/>
            <a:r>
              <a:rPr lang="en-US" sz="2400" dirty="0"/>
              <a:t>Project management plan is defined as: A document that defines the tasks for managing a project (could have many sub plans based on project size).</a:t>
            </a:r>
          </a:p>
          <a:p>
            <a:pPr lvl="1"/>
            <a:endParaRPr lang="en-US" sz="2400" dirty="0"/>
          </a:p>
          <a:p>
            <a:pPr lvl="1"/>
            <a:r>
              <a:rPr lang="en-US" sz="2400" dirty="0"/>
              <a:t>Recipient is defined as: A direct recipient of Federal financial assistance or the project sponsor of a major capital project.</a:t>
            </a:r>
          </a:p>
          <a:p>
            <a:endParaRPr lang="en-US" sz="2400" dirty="0"/>
          </a:p>
        </p:txBody>
      </p:sp>
      <p:sp>
        <p:nvSpPr>
          <p:cNvPr id="2" name="Slide Number Placeholder 1">
            <a:extLst>
              <a:ext uri="{FF2B5EF4-FFF2-40B4-BE49-F238E27FC236}">
                <a16:creationId xmlns:a16="http://schemas.microsoft.com/office/drawing/2014/main" id="{D675DE88-2863-4AF8-BB88-26AC4BF930B2}"/>
              </a:ext>
            </a:extLst>
          </p:cNvPr>
          <p:cNvSpPr>
            <a:spLocks noGrp="1"/>
          </p:cNvSpPr>
          <p:nvPr>
            <p:ph type="sldNum" sz="quarter" idx="10"/>
          </p:nvPr>
        </p:nvSpPr>
        <p:spPr/>
        <p:txBody>
          <a:bodyPr/>
          <a:lstStyle/>
          <a:p>
            <a:pPr>
              <a:defRPr/>
            </a:pPr>
            <a:fld id="{7147CA3B-6136-4A1E-85AF-772B3E69A7C8}" type="slidenum">
              <a:rPr lang="en-US" smtClean="0"/>
              <a:pPr>
                <a:defRPr/>
              </a:pPr>
              <a:t>11</a:t>
            </a:fld>
            <a:endParaRPr lang="en-US" dirty="0"/>
          </a:p>
        </p:txBody>
      </p:sp>
    </p:spTree>
    <p:extLst>
      <p:ext uri="{BB962C8B-B14F-4D97-AF65-F5344CB8AC3E}">
        <p14:creationId xmlns:p14="http://schemas.microsoft.com/office/powerpoint/2010/main" val="646520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066800" y="457200"/>
            <a:ext cx="7620000" cy="762000"/>
          </a:xfrm>
        </p:spPr>
        <p:txBody>
          <a:bodyPr/>
          <a:lstStyle/>
          <a:p>
            <a:r>
              <a:rPr lang="en-US" sz="3200" dirty="0"/>
              <a:t>Subpart B: Project Management Oversight Services</a:t>
            </a:r>
            <a:endParaRPr lang="en-US" sz="3200" b="0" dirty="0"/>
          </a:p>
        </p:txBody>
      </p:sp>
      <p:sp>
        <p:nvSpPr>
          <p:cNvPr id="3" name="Content Placeholder 2"/>
          <p:cNvSpPr>
            <a:spLocks noGrp="1"/>
          </p:cNvSpPr>
          <p:nvPr>
            <p:ph idx="1"/>
          </p:nvPr>
        </p:nvSpPr>
        <p:spPr>
          <a:xfrm>
            <a:off x="304800" y="1371600"/>
            <a:ext cx="8839200" cy="4648200"/>
          </a:xfrm>
        </p:spPr>
        <p:txBody>
          <a:bodyPr/>
          <a:lstStyle/>
          <a:p>
            <a:pPr>
              <a:defRPr/>
            </a:pPr>
            <a:r>
              <a:rPr lang="en-US" sz="2800" dirty="0"/>
              <a:t>633.11 Covered Projects</a:t>
            </a:r>
          </a:p>
          <a:p>
            <a:pPr lvl="1">
              <a:defRPr/>
            </a:pPr>
            <a:r>
              <a:rPr lang="en-US" sz="2400" dirty="0"/>
              <a:t>Project must be a major capital project as defined in Subpart A </a:t>
            </a:r>
            <a:r>
              <a:rPr lang="en-US" sz="2400" u="sng" dirty="0"/>
              <a:t>and</a:t>
            </a:r>
            <a:r>
              <a:rPr lang="en-US" sz="2400" dirty="0"/>
              <a:t> </a:t>
            </a:r>
          </a:p>
          <a:p>
            <a:pPr lvl="1">
              <a:defRPr/>
            </a:pPr>
            <a:r>
              <a:rPr lang="en-US" sz="2400" dirty="0"/>
              <a:t>Project must be using funds made available under Chapter 53 of Title 49 of United States Code or any other provision of Federal law (e.g. BUILD, Sandy).</a:t>
            </a:r>
          </a:p>
          <a:p>
            <a:pPr lvl="1">
              <a:defRPr/>
            </a:pPr>
            <a:endParaRPr lang="en-US" sz="2200" dirty="0"/>
          </a:p>
          <a:p>
            <a:pPr marL="342900" lvl="1" indent="-342900">
              <a:buClr>
                <a:schemeClr val="tx1"/>
              </a:buClr>
              <a:buSzPct val="120000"/>
              <a:buChar char="•"/>
              <a:defRPr/>
            </a:pPr>
            <a:r>
              <a:rPr lang="en-US" dirty="0">
                <a:ea typeface="+mn-ea"/>
                <a:cs typeface="+mn-cs"/>
              </a:rPr>
              <a:t>633.13 Initiation of Project Management Oversight Activities</a:t>
            </a:r>
          </a:p>
          <a:p>
            <a:pPr lvl="1">
              <a:defRPr/>
            </a:pPr>
            <a:r>
              <a:rPr lang="en-US" sz="2400" dirty="0"/>
              <a:t>Will generally be initiated during Project Development OR</a:t>
            </a:r>
          </a:p>
          <a:p>
            <a:pPr lvl="1">
              <a:defRPr/>
            </a:pPr>
            <a:r>
              <a:rPr lang="en-US" sz="2400" dirty="0"/>
              <a:t>As determined by the Administrator</a:t>
            </a:r>
          </a:p>
          <a:p>
            <a:pPr marL="742950" lvl="2" indent="-342900">
              <a:defRPr/>
            </a:pPr>
            <a:endParaRPr lang="en-US" dirty="0">
              <a:ea typeface="+mn-ea"/>
              <a:cs typeface="+mn-cs"/>
            </a:endParaRPr>
          </a:p>
          <a:p>
            <a:pPr marL="742950" lvl="2" indent="-342900">
              <a:defRPr/>
            </a:pPr>
            <a:endParaRPr lang="en-US" dirty="0">
              <a:ea typeface="+mn-ea"/>
              <a:cs typeface="+mn-cs"/>
            </a:endParaRPr>
          </a:p>
          <a:p>
            <a:pPr lvl="1">
              <a:defRPr/>
            </a:pPr>
            <a:endParaRPr lang="en-US" sz="2200" dirty="0"/>
          </a:p>
        </p:txBody>
      </p:sp>
      <p:sp>
        <p:nvSpPr>
          <p:cNvPr id="2" name="Slide Number Placeholder 1">
            <a:extLst>
              <a:ext uri="{FF2B5EF4-FFF2-40B4-BE49-F238E27FC236}">
                <a16:creationId xmlns:a16="http://schemas.microsoft.com/office/drawing/2014/main" id="{69616216-7721-4F2C-B0E5-F20309E328DA}"/>
              </a:ext>
            </a:extLst>
          </p:cNvPr>
          <p:cNvSpPr>
            <a:spLocks noGrp="1"/>
          </p:cNvSpPr>
          <p:nvPr>
            <p:ph type="sldNum" sz="quarter" idx="10"/>
          </p:nvPr>
        </p:nvSpPr>
        <p:spPr/>
        <p:txBody>
          <a:bodyPr/>
          <a:lstStyle/>
          <a:p>
            <a:pPr>
              <a:defRPr/>
            </a:pPr>
            <a:fld id="{7147CA3B-6136-4A1E-85AF-772B3E69A7C8}" type="slidenum">
              <a:rPr lang="en-US" smtClean="0"/>
              <a:pPr>
                <a:defRPr/>
              </a:pPr>
              <a:t>12</a:t>
            </a:fld>
            <a:endParaRPr lang="en-US" dirty="0"/>
          </a:p>
        </p:txBody>
      </p:sp>
    </p:spTree>
    <p:extLst>
      <p:ext uri="{BB962C8B-B14F-4D97-AF65-F5344CB8AC3E}">
        <p14:creationId xmlns:p14="http://schemas.microsoft.com/office/powerpoint/2010/main" val="3204865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00100" y="609600"/>
            <a:ext cx="7620000" cy="762000"/>
          </a:xfrm>
        </p:spPr>
        <p:txBody>
          <a:bodyPr/>
          <a:lstStyle/>
          <a:p>
            <a:r>
              <a:rPr lang="en-US" sz="3200" dirty="0"/>
              <a:t>Subpart B: Project Management Oversight Services</a:t>
            </a:r>
            <a:endParaRPr lang="en-US" sz="3200" b="0" dirty="0"/>
          </a:p>
        </p:txBody>
      </p:sp>
      <p:sp>
        <p:nvSpPr>
          <p:cNvPr id="3" name="Content Placeholder 2"/>
          <p:cNvSpPr>
            <a:spLocks noGrp="1"/>
          </p:cNvSpPr>
          <p:nvPr>
            <p:ph idx="1"/>
          </p:nvPr>
        </p:nvSpPr>
        <p:spPr>
          <a:xfrm>
            <a:off x="533400" y="1828800"/>
            <a:ext cx="8153400" cy="4191000"/>
          </a:xfrm>
        </p:spPr>
        <p:txBody>
          <a:bodyPr/>
          <a:lstStyle/>
          <a:p>
            <a:pPr>
              <a:defRPr/>
            </a:pPr>
            <a:r>
              <a:rPr lang="en-US" sz="2800" dirty="0"/>
              <a:t>633.15 Access to Information</a:t>
            </a:r>
          </a:p>
          <a:p>
            <a:pPr lvl="1">
              <a:defRPr/>
            </a:pPr>
            <a:r>
              <a:rPr lang="en-US" sz="2200" dirty="0"/>
              <a:t>Recipient shall provide access to its records to the Administrator or the Administrator’s representatives as may be reasonably required</a:t>
            </a:r>
          </a:p>
          <a:p>
            <a:pPr marL="457200" lvl="1" indent="0">
              <a:buNone/>
              <a:defRPr/>
            </a:pPr>
            <a:endParaRPr lang="en-US" sz="2200" dirty="0"/>
          </a:p>
          <a:p>
            <a:pPr>
              <a:defRPr/>
            </a:pPr>
            <a:r>
              <a:rPr lang="en-US" sz="2800" dirty="0"/>
              <a:t>633.17 PMO Contractor Eligibility</a:t>
            </a:r>
          </a:p>
          <a:p>
            <a:pPr lvl="1">
              <a:defRPr/>
            </a:pPr>
            <a:r>
              <a:rPr lang="en-US" sz="2200" dirty="0"/>
              <a:t>Any person/entity may provide PMO services EXCEPT for their own project or if there exists a conflict of interest</a:t>
            </a:r>
            <a:endParaRPr lang="en-US" dirty="0">
              <a:ea typeface="+mn-ea"/>
              <a:cs typeface="+mn-cs"/>
            </a:endParaRPr>
          </a:p>
          <a:p>
            <a:pPr marL="742950" lvl="2" indent="-342900">
              <a:defRPr/>
            </a:pPr>
            <a:endParaRPr lang="en-US" dirty="0">
              <a:ea typeface="+mn-ea"/>
              <a:cs typeface="+mn-cs"/>
            </a:endParaRPr>
          </a:p>
          <a:p>
            <a:pPr lvl="1">
              <a:defRPr/>
            </a:pPr>
            <a:endParaRPr lang="en-US" sz="2200" dirty="0"/>
          </a:p>
        </p:txBody>
      </p:sp>
      <p:sp>
        <p:nvSpPr>
          <p:cNvPr id="2" name="Slide Number Placeholder 1">
            <a:extLst>
              <a:ext uri="{FF2B5EF4-FFF2-40B4-BE49-F238E27FC236}">
                <a16:creationId xmlns:a16="http://schemas.microsoft.com/office/drawing/2014/main" id="{72937C61-6596-47F0-8527-7AB6D498EB74}"/>
              </a:ext>
            </a:extLst>
          </p:cNvPr>
          <p:cNvSpPr>
            <a:spLocks noGrp="1"/>
          </p:cNvSpPr>
          <p:nvPr>
            <p:ph type="sldNum" sz="quarter" idx="10"/>
          </p:nvPr>
        </p:nvSpPr>
        <p:spPr/>
        <p:txBody>
          <a:bodyPr/>
          <a:lstStyle/>
          <a:p>
            <a:pPr>
              <a:defRPr/>
            </a:pPr>
            <a:fld id="{7147CA3B-6136-4A1E-85AF-772B3E69A7C8}" type="slidenum">
              <a:rPr lang="en-US" smtClean="0"/>
              <a:pPr>
                <a:defRPr/>
              </a:pPr>
              <a:t>13</a:t>
            </a:fld>
            <a:endParaRPr lang="en-US" dirty="0"/>
          </a:p>
        </p:txBody>
      </p:sp>
    </p:spTree>
    <p:extLst>
      <p:ext uri="{BB962C8B-B14F-4D97-AF65-F5344CB8AC3E}">
        <p14:creationId xmlns:p14="http://schemas.microsoft.com/office/powerpoint/2010/main" val="2523025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00100" y="533400"/>
            <a:ext cx="7620000" cy="762000"/>
          </a:xfrm>
        </p:spPr>
        <p:txBody>
          <a:bodyPr/>
          <a:lstStyle/>
          <a:p>
            <a:r>
              <a:rPr lang="en-US" sz="3200" dirty="0"/>
              <a:t>Subpart B: Project Management Oversight Services</a:t>
            </a:r>
            <a:endParaRPr lang="en-US" sz="3200" b="0" dirty="0"/>
          </a:p>
        </p:txBody>
      </p:sp>
      <p:sp>
        <p:nvSpPr>
          <p:cNvPr id="3" name="Content Placeholder 2"/>
          <p:cNvSpPr>
            <a:spLocks noGrp="1"/>
          </p:cNvSpPr>
          <p:nvPr>
            <p:ph idx="1"/>
          </p:nvPr>
        </p:nvSpPr>
        <p:spPr>
          <a:xfrm>
            <a:off x="457200" y="1828800"/>
            <a:ext cx="8382000" cy="3962400"/>
          </a:xfrm>
        </p:spPr>
        <p:txBody>
          <a:bodyPr/>
          <a:lstStyle/>
          <a:p>
            <a:pPr marL="342900" lvl="1" indent="-342900">
              <a:buClr>
                <a:schemeClr val="tx1"/>
              </a:buClr>
              <a:buSzPct val="120000"/>
              <a:buChar char="•"/>
              <a:defRPr/>
            </a:pPr>
            <a:r>
              <a:rPr lang="en-US" dirty="0">
                <a:ea typeface="+mn-ea"/>
                <a:cs typeface="+mn-cs"/>
              </a:rPr>
              <a:t>633.19 Exclusion from the PMO Program</a:t>
            </a:r>
          </a:p>
          <a:p>
            <a:pPr lvl="1">
              <a:defRPr/>
            </a:pPr>
            <a:r>
              <a:rPr lang="en-US" sz="2200" dirty="0"/>
              <a:t>Projects which meet the cost threshold for oversight as defined in Subpart A, may still be excluded from PMO by the Administrator based on the recipient’s past record,  or based on the financial risk to the recipient compared to the Federal government.</a:t>
            </a:r>
            <a:endParaRPr lang="en-US" dirty="0">
              <a:ea typeface="+mn-ea"/>
              <a:cs typeface="+mn-cs"/>
            </a:endParaRPr>
          </a:p>
          <a:p>
            <a:pPr marL="742950" lvl="2" indent="-342900">
              <a:defRPr/>
            </a:pPr>
            <a:endParaRPr lang="en-US" dirty="0">
              <a:ea typeface="+mn-ea"/>
              <a:cs typeface="+mn-cs"/>
            </a:endParaRPr>
          </a:p>
          <a:p>
            <a:pPr lvl="1">
              <a:defRPr/>
            </a:pPr>
            <a:endParaRPr lang="en-US" sz="2200" dirty="0"/>
          </a:p>
        </p:txBody>
      </p:sp>
      <p:sp>
        <p:nvSpPr>
          <p:cNvPr id="2" name="Slide Number Placeholder 1">
            <a:extLst>
              <a:ext uri="{FF2B5EF4-FFF2-40B4-BE49-F238E27FC236}">
                <a16:creationId xmlns:a16="http://schemas.microsoft.com/office/drawing/2014/main" id="{72937C61-6596-47F0-8527-7AB6D498EB74}"/>
              </a:ext>
            </a:extLst>
          </p:cNvPr>
          <p:cNvSpPr>
            <a:spLocks noGrp="1"/>
          </p:cNvSpPr>
          <p:nvPr>
            <p:ph type="sldNum" sz="quarter" idx="10"/>
          </p:nvPr>
        </p:nvSpPr>
        <p:spPr/>
        <p:txBody>
          <a:bodyPr/>
          <a:lstStyle/>
          <a:p>
            <a:pPr>
              <a:defRPr/>
            </a:pPr>
            <a:fld id="{7147CA3B-6136-4A1E-85AF-772B3E69A7C8}" type="slidenum">
              <a:rPr lang="en-US" smtClean="0"/>
              <a:pPr>
                <a:defRPr/>
              </a:pPr>
              <a:t>14</a:t>
            </a:fld>
            <a:endParaRPr lang="en-US" dirty="0"/>
          </a:p>
        </p:txBody>
      </p:sp>
    </p:spTree>
    <p:extLst>
      <p:ext uri="{BB962C8B-B14F-4D97-AF65-F5344CB8AC3E}">
        <p14:creationId xmlns:p14="http://schemas.microsoft.com/office/powerpoint/2010/main" val="375024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066800" y="304800"/>
            <a:ext cx="7620000" cy="533400"/>
          </a:xfrm>
        </p:spPr>
        <p:txBody>
          <a:bodyPr/>
          <a:lstStyle/>
          <a:p>
            <a:r>
              <a:rPr lang="en-US" sz="3200" dirty="0"/>
              <a:t>Subpart C: Project Management Plans</a:t>
            </a:r>
            <a:endParaRPr lang="en-US" sz="3200" b="0" dirty="0"/>
          </a:p>
        </p:txBody>
      </p:sp>
      <p:sp>
        <p:nvSpPr>
          <p:cNvPr id="3" name="Content Placeholder 2"/>
          <p:cNvSpPr>
            <a:spLocks noGrp="1"/>
          </p:cNvSpPr>
          <p:nvPr>
            <p:ph idx="1"/>
          </p:nvPr>
        </p:nvSpPr>
        <p:spPr>
          <a:xfrm>
            <a:off x="304800" y="824630"/>
            <a:ext cx="8839200" cy="5273040"/>
          </a:xfrm>
        </p:spPr>
        <p:txBody>
          <a:bodyPr/>
          <a:lstStyle/>
          <a:p>
            <a:pPr>
              <a:defRPr/>
            </a:pPr>
            <a:r>
              <a:rPr lang="en-US" sz="2800" dirty="0"/>
              <a:t>633.21 Basic Requirement</a:t>
            </a:r>
          </a:p>
          <a:p>
            <a:pPr lvl="1">
              <a:defRPr/>
            </a:pPr>
            <a:r>
              <a:rPr lang="en-US" sz="2200" dirty="0"/>
              <a:t>Recipients shall submit a PMP as a condition of Federal financial assistance for major capital projects</a:t>
            </a:r>
          </a:p>
          <a:p>
            <a:pPr lvl="1">
              <a:defRPr/>
            </a:pPr>
            <a:r>
              <a:rPr lang="en-US" sz="2200" dirty="0"/>
              <a:t>Recipients will be notified by the Administrator as to when to submit the PMP (usually at the project development phase)</a:t>
            </a:r>
          </a:p>
          <a:p>
            <a:pPr lvl="1">
              <a:defRPr/>
            </a:pPr>
            <a:r>
              <a:rPr lang="en-US" sz="2200" dirty="0"/>
              <a:t>Recipients will have a minimum of 90 days to submit a PMP after being notified</a:t>
            </a:r>
          </a:p>
          <a:p>
            <a:pPr marL="742950" lvl="2" indent="-342900">
              <a:defRPr/>
            </a:pPr>
            <a:r>
              <a:rPr lang="en-US" sz="2800" dirty="0">
                <a:ea typeface="+mn-ea"/>
                <a:cs typeface="+mn-cs"/>
              </a:rPr>
              <a:t>633.23 FTA Review of a Project Management Plan</a:t>
            </a:r>
          </a:p>
          <a:p>
            <a:pPr lvl="1">
              <a:defRPr/>
            </a:pPr>
            <a:r>
              <a:rPr lang="en-US" sz="2200" dirty="0"/>
              <a:t>Within 60 days of PMP submittal, the Administrator shall notify a recipient of the approval or disapproval of the plan or any required modification before approval of the plan </a:t>
            </a:r>
          </a:p>
          <a:p>
            <a:pPr lvl="1">
              <a:defRPr/>
            </a:pPr>
            <a:r>
              <a:rPr lang="en-US" sz="2200" dirty="0"/>
              <a:t>Also, within 60 days, the Administrator shall notify the recipient if the review of the PMP is not completed and indicate when the review will be completed </a:t>
            </a:r>
          </a:p>
          <a:p>
            <a:pPr lvl="1">
              <a:defRPr/>
            </a:pPr>
            <a:endParaRPr lang="en-US" sz="2200" dirty="0"/>
          </a:p>
        </p:txBody>
      </p:sp>
      <p:sp>
        <p:nvSpPr>
          <p:cNvPr id="2" name="Slide Number Placeholder 1">
            <a:extLst>
              <a:ext uri="{FF2B5EF4-FFF2-40B4-BE49-F238E27FC236}">
                <a16:creationId xmlns:a16="http://schemas.microsoft.com/office/drawing/2014/main" id="{64A4F847-7789-4CFD-BA08-4E5787F88E15}"/>
              </a:ext>
            </a:extLst>
          </p:cNvPr>
          <p:cNvSpPr>
            <a:spLocks noGrp="1"/>
          </p:cNvSpPr>
          <p:nvPr>
            <p:ph type="sldNum" sz="quarter" idx="10"/>
          </p:nvPr>
        </p:nvSpPr>
        <p:spPr/>
        <p:txBody>
          <a:bodyPr/>
          <a:lstStyle/>
          <a:p>
            <a:pPr>
              <a:defRPr/>
            </a:pPr>
            <a:fld id="{7147CA3B-6136-4A1E-85AF-772B3E69A7C8}" type="slidenum">
              <a:rPr lang="en-US" smtClean="0"/>
              <a:pPr>
                <a:defRPr/>
              </a:pPr>
              <a:t>15</a:t>
            </a:fld>
            <a:endParaRPr lang="en-US" dirty="0"/>
          </a:p>
        </p:txBody>
      </p:sp>
    </p:spTree>
    <p:extLst>
      <p:ext uri="{BB962C8B-B14F-4D97-AF65-F5344CB8AC3E}">
        <p14:creationId xmlns:p14="http://schemas.microsoft.com/office/powerpoint/2010/main" val="1119696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62000" y="381000"/>
            <a:ext cx="8046720" cy="792480"/>
          </a:xfrm>
        </p:spPr>
        <p:txBody>
          <a:bodyPr/>
          <a:lstStyle/>
          <a:p>
            <a:r>
              <a:rPr lang="en-US" sz="3200" dirty="0"/>
              <a:t>Subpart C: Project Management Plans</a:t>
            </a:r>
            <a:endParaRPr lang="en-US" sz="3200" b="0" dirty="0"/>
          </a:p>
        </p:txBody>
      </p:sp>
      <p:sp>
        <p:nvSpPr>
          <p:cNvPr id="3" name="Content Placeholder 2"/>
          <p:cNvSpPr>
            <a:spLocks noGrp="1"/>
          </p:cNvSpPr>
          <p:nvPr>
            <p:ph idx="1"/>
          </p:nvPr>
        </p:nvSpPr>
        <p:spPr>
          <a:xfrm>
            <a:off x="200025" y="1447800"/>
            <a:ext cx="8943975" cy="4038600"/>
          </a:xfrm>
        </p:spPr>
        <p:txBody>
          <a:bodyPr/>
          <a:lstStyle/>
          <a:p>
            <a:pPr>
              <a:defRPr/>
            </a:pPr>
            <a:r>
              <a:rPr lang="en-US" sz="2800" dirty="0"/>
              <a:t>633.25 Contents of a Project Management Plan</a:t>
            </a:r>
          </a:p>
          <a:p>
            <a:pPr lvl="1">
              <a:defRPr/>
            </a:pPr>
            <a:r>
              <a:rPr lang="en-US" sz="2400" dirty="0"/>
              <a:t>Must be tailored based on type and complexity of the project</a:t>
            </a:r>
          </a:p>
          <a:p>
            <a:pPr lvl="1">
              <a:defRPr/>
            </a:pPr>
            <a:r>
              <a:rPr lang="en-US" sz="2400" dirty="0"/>
              <a:t>Must be developed to a level of detail to enable the Administrator to assess the adequacy of the plan</a:t>
            </a:r>
          </a:p>
          <a:p>
            <a:pPr lvl="1">
              <a:defRPr/>
            </a:pPr>
            <a:r>
              <a:rPr lang="en-US" sz="2400" dirty="0"/>
              <a:t>May be a single document or a series of documents or sub plans integrated into the PMP either directly or by reference</a:t>
            </a:r>
          </a:p>
          <a:p>
            <a:pPr lvl="1">
              <a:defRPr/>
            </a:pPr>
            <a:endParaRPr lang="en-US" sz="2200" dirty="0"/>
          </a:p>
          <a:p>
            <a:pPr lvl="1">
              <a:defRPr/>
            </a:pPr>
            <a:endParaRPr lang="en-US" sz="2200" dirty="0"/>
          </a:p>
        </p:txBody>
      </p:sp>
      <p:sp>
        <p:nvSpPr>
          <p:cNvPr id="2" name="Slide Number Placeholder 1">
            <a:extLst>
              <a:ext uri="{FF2B5EF4-FFF2-40B4-BE49-F238E27FC236}">
                <a16:creationId xmlns:a16="http://schemas.microsoft.com/office/drawing/2014/main" id="{0585213D-F4D8-4B7B-8F01-FBEDBC1C55E2}"/>
              </a:ext>
            </a:extLst>
          </p:cNvPr>
          <p:cNvSpPr>
            <a:spLocks noGrp="1"/>
          </p:cNvSpPr>
          <p:nvPr>
            <p:ph type="sldNum" sz="quarter" idx="10"/>
          </p:nvPr>
        </p:nvSpPr>
        <p:spPr/>
        <p:txBody>
          <a:bodyPr/>
          <a:lstStyle/>
          <a:p>
            <a:pPr>
              <a:defRPr/>
            </a:pPr>
            <a:fld id="{7147CA3B-6136-4A1E-85AF-772B3E69A7C8}" type="slidenum">
              <a:rPr lang="en-US" smtClean="0"/>
              <a:pPr>
                <a:defRPr/>
              </a:pPr>
              <a:t>16</a:t>
            </a:fld>
            <a:endParaRPr lang="en-US" dirty="0"/>
          </a:p>
        </p:txBody>
      </p:sp>
    </p:spTree>
    <p:extLst>
      <p:ext uri="{BB962C8B-B14F-4D97-AF65-F5344CB8AC3E}">
        <p14:creationId xmlns:p14="http://schemas.microsoft.com/office/powerpoint/2010/main" val="3186765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087755" y="76200"/>
            <a:ext cx="8046720" cy="1066800"/>
          </a:xfrm>
        </p:spPr>
        <p:txBody>
          <a:bodyPr/>
          <a:lstStyle/>
          <a:p>
            <a:r>
              <a:rPr lang="en-US" sz="3200" dirty="0"/>
              <a:t>Subpart C: Project Management Plans</a:t>
            </a:r>
            <a:endParaRPr lang="en-US" sz="3200" b="0" dirty="0"/>
          </a:p>
        </p:txBody>
      </p:sp>
      <p:sp>
        <p:nvSpPr>
          <p:cNvPr id="3" name="Content Placeholder 2"/>
          <p:cNvSpPr>
            <a:spLocks noGrp="1"/>
          </p:cNvSpPr>
          <p:nvPr>
            <p:ph idx="1"/>
          </p:nvPr>
        </p:nvSpPr>
        <p:spPr>
          <a:xfrm>
            <a:off x="228600" y="914400"/>
            <a:ext cx="9144000" cy="5486400"/>
          </a:xfrm>
        </p:spPr>
        <p:txBody>
          <a:bodyPr/>
          <a:lstStyle/>
          <a:p>
            <a:pPr>
              <a:defRPr/>
            </a:pPr>
            <a:r>
              <a:rPr lang="en-US" sz="2800" dirty="0"/>
              <a:t>633.25 Contents of a Project Management Plan (cont’d) – Minimum elements of a PMP:</a:t>
            </a:r>
          </a:p>
          <a:p>
            <a:pPr lvl="1">
              <a:defRPr/>
            </a:pPr>
            <a:r>
              <a:rPr lang="en-US" sz="2200" dirty="0"/>
              <a:t>Adequate staff organization with well-defined reporting relationships</a:t>
            </a:r>
          </a:p>
          <a:p>
            <a:pPr lvl="1">
              <a:defRPr/>
            </a:pPr>
            <a:r>
              <a:rPr lang="en-US" sz="2200" dirty="0"/>
              <a:t>A budget covering the project management organization and all elements of the project</a:t>
            </a:r>
          </a:p>
          <a:p>
            <a:pPr lvl="1">
              <a:defRPr/>
            </a:pPr>
            <a:r>
              <a:rPr lang="en-US" sz="2200" dirty="0"/>
              <a:t>A construction schedule</a:t>
            </a:r>
          </a:p>
          <a:p>
            <a:pPr lvl="1">
              <a:defRPr/>
            </a:pPr>
            <a:r>
              <a:rPr lang="en-US" sz="2200" dirty="0"/>
              <a:t>A document control procedure and recordkeeping system</a:t>
            </a:r>
          </a:p>
          <a:p>
            <a:pPr lvl="1">
              <a:defRPr/>
            </a:pPr>
            <a:r>
              <a:rPr lang="en-US" sz="2200" dirty="0"/>
              <a:t>A change order management process</a:t>
            </a:r>
          </a:p>
          <a:p>
            <a:pPr lvl="1">
              <a:defRPr/>
            </a:pPr>
            <a:r>
              <a:rPr lang="en-US" sz="2200" dirty="0"/>
              <a:t>Description of organizational structures, management skills and staffing required throughout the project life cycle</a:t>
            </a:r>
          </a:p>
          <a:p>
            <a:pPr lvl="1">
              <a:defRPr/>
            </a:pPr>
            <a:r>
              <a:rPr lang="en-US" sz="2200" dirty="0"/>
              <a:t>Quality control and quality assurance functions throughout the project life cycle</a:t>
            </a:r>
          </a:p>
          <a:p>
            <a:pPr lvl="1">
              <a:defRPr/>
            </a:pPr>
            <a:r>
              <a:rPr lang="en-US" sz="2200" dirty="0"/>
              <a:t>Material testing policies and procedures</a:t>
            </a:r>
          </a:p>
          <a:p>
            <a:pPr lvl="1">
              <a:defRPr/>
            </a:pPr>
            <a:endParaRPr lang="en-US" sz="2200" dirty="0"/>
          </a:p>
          <a:p>
            <a:pPr lvl="1">
              <a:defRPr/>
            </a:pPr>
            <a:endParaRPr lang="en-US" sz="2200" dirty="0"/>
          </a:p>
        </p:txBody>
      </p:sp>
      <p:sp>
        <p:nvSpPr>
          <p:cNvPr id="2" name="Slide Number Placeholder 1">
            <a:extLst>
              <a:ext uri="{FF2B5EF4-FFF2-40B4-BE49-F238E27FC236}">
                <a16:creationId xmlns:a16="http://schemas.microsoft.com/office/drawing/2014/main" id="{9D96A378-9953-4F39-9854-4E9CDBC69BD9}"/>
              </a:ext>
            </a:extLst>
          </p:cNvPr>
          <p:cNvSpPr>
            <a:spLocks noGrp="1"/>
          </p:cNvSpPr>
          <p:nvPr>
            <p:ph type="sldNum" sz="quarter" idx="10"/>
          </p:nvPr>
        </p:nvSpPr>
        <p:spPr/>
        <p:txBody>
          <a:bodyPr/>
          <a:lstStyle/>
          <a:p>
            <a:pPr>
              <a:defRPr/>
            </a:pPr>
            <a:fld id="{7147CA3B-6136-4A1E-85AF-772B3E69A7C8}" type="slidenum">
              <a:rPr lang="en-US" smtClean="0"/>
              <a:pPr>
                <a:defRPr/>
              </a:pPr>
              <a:t>17</a:t>
            </a:fld>
            <a:endParaRPr lang="en-US" dirty="0"/>
          </a:p>
        </p:txBody>
      </p:sp>
    </p:spTree>
    <p:extLst>
      <p:ext uri="{BB962C8B-B14F-4D97-AF65-F5344CB8AC3E}">
        <p14:creationId xmlns:p14="http://schemas.microsoft.com/office/powerpoint/2010/main" val="212467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14400" y="381000"/>
            <a:ext cx="7895157" cy="563880"/>
          </a:xfrm>
        </p:spPr>
        <p:txBody>
          <a:bodyPr/>
          <a:lstStyle/>
          <a:p>
            <a:r>
              <a:rPr lang="en-US" sz="3200" dirty="0"/>
              <a:t>Subpart C: Project Management Plans</a:t>
            </a:r>
            <a:endParaRPr lang="en-US" sz="3200" b="0" dirty="0"/>
          </a:p>
        </p:txBody>
      </p:sp>
      <p:sp>
        <p:nvSpPr>
          <p:cNvPr id="3" name="Content Placeholder 2"/>
          <p:cNvSpPr>
            <a:spLocks noGrp="1"/>
          </p:cNvSpPr>
          <p:nvPr>
            <p:ph idx="1"/>
          </p:nvPr>
        </p:nvSpPr>
        <p:spPr>
          <a:xfrm>
            <a:off x="12526" y="1066800"/>
            <a:ext cx="9144000" cy="5852160"/>
          </a:xfrm>
        </p:spPr>
        <p:txBody>
          <a:bodyPr/>
          <a:lstStyle/>
          <a:p>
            <a:pPr>
              <a:defRPr/>
            </a:pPr>
            <a:r>
              <a:rPr lang="en-US" sz="2800" dirty="0"/>
              <a:t>633.25 Contents of a Project Management Plan (cont’d) – Minimum elements of a PMP:</a:t>
            </a:r>
          </a:p>
          <a:p>
            <a:pPr lvl="1">
              <a:defRPr/>
            </a:pPr>
            <a:r>
              <a:rPr lang="en-US" sz="2400" dirty="0"/>
              <a:t>Internal plan implementation and reporting requirements including cost and schedule control procedures </a:t>
            </a:r>
          </a:p>
          <a:p>
            <a:pPr lvl="1">
              <a:defRPr/>
            </a:pPr>
            <a:r>
              <a:rPr lang="en-US" sz="2400" dirty="0"/>
              <a:t>Criteria and procedures for testing the operational system or its major components</a:t>
            </a:r>
          </a:p>
          <a:p>
            <a:pPr lvl="1">
              <a:defRPr/>
            </a:pPr>
            <a:r>
              <a:rPr lang="en-US" sz="2400" dirty="0"/>
              <a:t>Periodic updates to the plan (e.g. budget, schedule, financing, ridership estimates)</a:t>
            </a:r>
          </a:p>
          <a:p>
            <a:pPr lvl="1">
              <a:defRPr/>
            </a:pPr>
            <a:r>
              <a:rPr lang="en-US" sz="2400" dirty="0"/>
              <a:t>Safety and security management procedures</a:t>
            </a:r>
          </a:p>
          <a:p>
            <a:pPr lvl="1">
              <a:defRPr/>
            </a:pPr>
            <a:r>
              <a:rPr lang="en-US" sz="2400" dirty="0"/>
              <a:t>Risk, insurance and contingency management procedures </a:t>
            </a:r>
          </a:p>
          <a:p>
            <a:pPr lvl="1">
              <a:defRPr/>
            </a:pPr>
            <a:r>
              <a:rPr lang="en-US" sz="2400" dirty="0"/>
              <a:t>Commitment to submit budget and schedule to the Administrator quarterly or when requested by the Administrator</a:t>
            </a:r>
          </a:p>
          <a:p>
            <a:pPr lvl="1">
              <a:defRPr/>
            </a:pPr>
            <a:endParaRPr lang="en-US" sz="2200" dirty="0"/>
          </a:p>
        </p:txBody>
      </p:sp>
      <p:sp>
        <p:nvSpPr>
          <p:cNvPr id="2" name="Slide Number Placeholder 1">
            <a:extLst>
              <a:ext uri="{FF2B5EF4-FFF2-40B4-BE49-F238E27FC236}">
                <a16:creationId xmlns:a16="http://schemas.microsoft.com/office/drawing/2014/main" id="{12DF3D8E-94C3-4CD7-B0BD-A7C3D88B5DCB}"/>
              </a:ext>
            </a:extLst>
          </p:cNvPr>
          <p:cNvSpPr>
            <a:spLocks noGrp="1"/>
          </p:cNvSpPr>
          <p:nvPr>
            <p:ph type="sldNum" sz="quarter" idx="10"/>
          </p:nvPr>
        </p:nvSpPr>
        <p:spPr/>
        <p:txBody>
          <a:bodyPr/>
          <a:lstStyle/>
          <a:p>
            <a:pPr>
              <a:defRPr/>
            </a:pPr>
            <a:fld id="{7147CA3B-6136-4A1E-85AF-772B3E69A7C8}" type="slidenum">
              <a:rPr lang="en-US" smtClean="0"/>
              <a:pPr>
                <a:defRPr/>
              </a:pPr>
              <a:t>18</a:t>
            </a:fld>
            <a:endParaRPr lang="en-US" dirty="0"/>
          </a:p>
        </p:txBody>
      </p:sp>
    </p:spTree>
    <p:extLst>
      <p:ext uri="{BB962C8B-B14F-4D97-AF65-F5344CB8AC3E}">
        <p14:creationId xmlns:p14="http://schemas.microsoft.com/office/powerpoint/2010/main" val="3028436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86740" y="381000"/>
            <a:ext cx="8046720" cy="792480"/>
          </a:xfrm>
        </p:spPr>
        <p:txBody>
          <a:bodyPr/>
          <a:lstStyle/>
          <a:p>
            <a:r>
              <a:rPr lang="en-US" sz="3200" dirty="0"/>
              <a:t>Subpart C: Project Management Plans</a:t>
            </a:r>
            <a:endParaRPr lang="en-US" sz="3200" b="0" dirty="0"/>
          </a:p>
        </p:txBody>
      </p:sp>
      <p:sp>
        <p:nvSpPr>
          <p:cNvPr id="3" name="Content Placeholder 2"/>
          <p:cNvSpPr>
            <a:spLocks noGrp="1"/>
          </p:cNvSpPr>
          <p:nvPr>
            <p:ph idx="1"/>
          </p:nvPr>
        </p:nvSpPr>
        <p:spPr>
          <a:xfrm>
            <a:off x="152400" y="1447800"/>
            <a:ext cx="8915400" cy="5852160"/>
          </a:xfrm>
        </p:spPr>
        <p:txBody>
          <a:bodyPr/>
          <a:lstStyle/>
          <a:p>
            <a:pPr>
              <a:defRPr/>
            </a:pPr>
            <a:r>
              <a:rPr lang="en-US" sz="2800" dirty="0"/>
              <a:t>633.27 Implementation of a Project Management Plan - Upon approval of the PMP, a recipient must implement the PMP by, at a minimum, doing the following:</a:t>
            </a:r>
          </a:p>
          <a:p>
            <a:pPr lvl="1">
              <a:defRPr/>
            </a:pPr>
            <a:r>
              <a:rPr lang="en-US" sz="2400" dirty="0"/>
              <a:t>Modifying the PMP at new phases </a:t>
            </a:r>
          </a:p>
          <a:p>
            <a:pPr lvl="1">
              <a:defRPr/>
            </a:pPr>
            <a:r>
              <a:rPr lang="en-US" sz="2400" dirty="0"/>
              <a:t>Submitting updates of the PMP to the Administrator quarterly or whenever required by the Administrator</a:t>
            </a:r>
          </a:p>
          <a:p>
            <a:pPr lvl="1">
              <a:defRPr/>
            </a:pPr>
            <a:r>
              <a:rPr lang="en-US" sz="2400" dirty="0"/>
              <a:t>Ensuring updated PMPs shall include budget, schedule, financing (capital and operating), ridership estimates etc.  </a:t>
            </a:r>
          </a:p>
          <a:p>
            <a:pPr lvl="1">
              <a:defRPr/>
            </a:pPr>
            <a:endParaRPr lang="en-US" sz="2200" dirty="0"/>
          </a:p>
        </p:txBody>
      </p:sp>
      <p:sp>
        <p:nvSpPr>
          <p:cNvPr id="2" name="Slide Number Placeholder 1">
            <a:extLst>
              <a:ext uri="{FF2B5EF4-FFF2-40B4-BE49-F238E27FC236}">
                <a16:creationId xmlns:a16="http://schemas.microsoft.com/office/drawing/2014/main" id="{B0F431B3-F424-4529-95BC-C3022B0F4121}"/>
              </a:ext>
            </a:extLst>
          </p:cNvPr>
          <p:cNvSpPr>
            <a:spLocks noGrp="1"/>
          </p:cNvSpPr>
          <p:nvPr>
            <p:ph type="sldNum" sz="quarter" idx="10"/>
          </p:nvPr>
        </p:nvSpPr>
        <p:spPr/>
        <p:txBody>
          <a:bodyPr/>
          <a:lstStyle/>
          <a:p>
            <a:pPr>
              <a:defRPr/>
            </a:pPr>
            <a:fld id="{7147CA3B-6136-4A1E-85AF-772B3E69A7C8}" type="slidenum">
              <a:rPr lang="en-US" smtClean="0"/>
              <a:pPr>
                <a:defRPr/>
              </a:pPr>
              <a:t>19</a:t>
            </a:fld>
            <a:endParaRPr lang="en-US" dirty="0"/>
          </a:p>
        </p:txBody>
      </p:sp>
    </p:spTree>
    <p:extLst>
      <p:ext uri="{BB962C8B-B14F-4D97-AF65-F5344CB8AC3E}">
        <p14:creationId xmlns:p14="http://schemas.microsoft.com/office/powerpoint/2010/main" val="2501523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620000" cy="927100"/>
          </a:xfrm>
        </p:spPr>
        <p:txBody>
          <a:bodyPr>
            <a:normAutofit/>
          </a:bodyPr>
          <a:lstStyle/>
          <a:p>
            <a:pPr algn="ctr">
              <a:defRPr/>
            </a:pPr>
            <a:r>
              <a:rPr lang="en-US" sz="3200" dirty="0">
                <a:latin typeface="+mn-lt"/>
                <a:cs typeface="Arial" pitchFamily="34" charset="0"/>
              </a:rPr>
              <a:t>PUBLICATION INFO</a:t>
            </a:r>
          </a:p>
        </p:txBody>
      </p:sp>
      <p:sp>
        <p:nvSpPr>
          <p:cNvPr id="7171" name="Content Placeholder 2"/>
          <p:cNvSpPr>
            <a:spLocks noGrp="1"/>
          </p:cNvSpPr>
          <p:nvPr>
            <p:ph idx="1"/>
          </p:nvPr>
        </p:nvSpPr>
        <p:spPr>
          <a:xfrm>
            <a:off x="489758" y="1052368"/>
            <a:ext cx="8648700" cy="5057488"/>
          </a:xfrm>
        </p:spPr>
        <p:txBody>
          <a:bodyPr/>
          <a:lstStyle/>
          <a:p>
            <a:pPr>
              <a:lnSpc>
                <a:spcPct val="150000"/>
              </a:lnSpc>
              <a:spcBef>
                <a:spcPts val="0"/>
              </a:spcBef>
            </a:pPr>
            <a:r>
              <a:rPr lang="en-US" sz="2800" kern="1200" dirty="0">
                <a:cs typeface="Arial" pitchFamily="34" charset="0"/>
              </a:rPr>
              <a:t>NPRM </a:t>
            </a:r>
            <a:r>
              <a:rPr lang="en-US" sz="2800" kern="1200">
                <a:cs typeface="Arial" pitchFamily="34" charset="0"/>
              </a:rPr>
              <a:t>for PMO </a:t>
            </a:r>
            <a:r>
              <a:rPr lang="en-US" sz="2800" kern="1200" dirty="0">
                <a:cs typeface="Arial" pitchFamily="34" charset="0"/>
              </a:rPr>
              <a:t>Published:  August 26, 2019</a:t>
            </a:r>
          </a:p>
          <a:p>
            <a:pPr>
              <a:lnSpc>
                <a:spcPct val="150000"/>
              </a:lnSpc>
              <a:spcBef>
                <a:spcPts val="0"/>
              </a:spcBef>
            </a:pPr>
            <a:r>
              <a:rPr lang="en-US" sz="2800" kern="1200" dirty="0">
                <a:cs typeface="Arial" pitchFamily="34" charset="0"/>
              </a:rPr>
              <a:t>Federal Register Volume 84,  Pages 44590-44596</a:t>
            </a:r>
          </a:p>
          <a:p>
            <a:pPr>
              <a:lnSpc>
                <a:spcPct val="150000"/>
              </a:lnSpc>
              <a:spcBef>
                <a:spcPts val="0"/>
              </a:spcBef>
            </a:pPr>
            <a:r>
              <a:rPr lang="en-US" sz="2800" kern="1200" dirty="0">
                <a:cs typeface="Arial" pitchFamily="34" charset="0"/>
              </a:rPr>
              <a:t>Agency/Docket Number: FTA-2019-0016</a:t>
            </a:r>
          </a:p>
          <a:p>
            <a:pPr>
              <a:lnSpc>
                <a:spcPct val="150000"/>
              </a:lnSpc>
              <a:spcBef>
                <a:spcPts val="0"/>
              </a:spcBef>
            </a:pPr>
            <a:r>
              <a:rPr lang="en-US" sz="2800" kern="1200" dirty="0">
                <a:cs typeface="Arial" pitchFamily="34" charset="0"/>
              </a:rPr>
              <a:t>Document Number: 2019-18286</a:t>
            </a:r>
          </a:p>
          <a:p>
            <a:pPr>
              <a:lnSpc>
                <a:spcPct val="150000"/>
              </a:lnSpc>
              <a:spcBef>
                <a:spcPts val="0"/>
              </a:spcBef>
            </a:pPr>
            <a:r>
              <a:rPr lang="en-US" sz="2800" kern="1200" dirty="0">
                <a:cs typeface="Arial" pitchFamily="34" charset="0"/>
              </a:rPr>
              <a:t>Regulatory Information Number (RIN):2132-AB35</a:t>
            </a:r>
          </a:p>
          <a:p>
            <a:pPr>
              <a:lnSpc>
                <a:spcPct val="150000"/>
              </a:lnSpc>
              <a:spcBef>
                <a:spcPts val="0"/>
              </a:spcBef>
            </a:pPr>
            <a:r>
              <a:rPr lang="en-US" sz="2800" kern="1200" dirty="0">
                <a:cs typeface="Arial" pitchFamily="34" charset="0"/>
              </a:rPr>
              <a:t>Comments Period Ends: 10/25/2019</a:t>
            </a:r>
          </a:p>
          <a:p>
            <a:pPr>
              <a:buFontTx/>
              <a:buNone/>
            </a:pPr>
            <a:endParaRPr lang="en-US" sz="2800" dirty="0">
              <a:solidFill>
                <a:srgbClr val="FF0000"/>
              </a:solidFill>
            </a:endParaRPr>
          </a:p>
          <a:p>
            <a:pPr>
              <a:buFontTx/>
              <a:buNone/>
            </a:pPr>
            <a:endParaRPr lang="en-US" sz="2800" dirty="0">
              <a:solidFill>
                <a:srgbClr val="FF0000"/>
              </a:solidFill>
            </a:endParaRPr>
          </a:p>
          <a:p>
            <a:pPr>
              <a:buFontTx/>
              <a:buNone/>
            </a:pPr>
            <a:endParaRPr lang="en-US" sz="2800" dirty="0">
              <a:solidFill>
                <a:srgbClr val="FF0000"/>
              </a:solidFill>
              <a:cs typeface="Arial" charset="0"/>
            </a:endParaRPr>
          </a:p>
          <a:p>
            <a:pPr>
              <a:buFontTx/>
              <a:buNone/>
            </a:pPr>
            <a:endParaRPr lang="en-US" sz="2600" dirty="0">
              <a:solidFill>
                <a:srgbClr val="FF0000"/>
              </a:solidFill>
              <a:cs typeface="Arial" charset="0"/>
            </a:endParaRPr>
          </a:p>
        </p:txBody>
      </p:sp>
      <p:sp>
        <p:nvSpPr>
          <p:cNvPr id="4" name="Slide Number Placeholder 3">
            <a:extLst>
              <a:ext uri="{FF2B5EF4-FFF2-40B4-BE49-F238E27FC236}">
                <a16:creationId xmlns:a16="http://schemas.microsoft.com/office/drawing/2014/main" id="{4B763D7E-1684-47FD-A55A-EE2078778FFC}"/>
              </a:ext>
            </a:extLst>
          </p:cNvPr>
          <p:cNvSpPr>
            <a:spLocks noGrp="1"/>
          </p:cNvSpPr>
          <p:nvPr>
            <p:ph type="sldNum" sz="quarter" idx="10"/>
          </p:nvPr>
        </p:nvSpPr>
        <p:spPr/>
        <p:txBody>
          <a:bodyPr/>
          <a:lstStyle/>
          <a:p>
            <a:pPr>
              <a:defRPr/>
            </a:pPr>
            <a:fld id="{7147CA3B-6136-4A1E-85AF-772B3E69A7C8}" type="slidenum">
              <a:rPr lang="en-US" smtClean="0"/>
              <a:pPr>
                <a:defRPr/>
              </a:pPr>
              <a:t>2</a:t>
            </a:fld>
            <a:endParaRPr lang="en-US" dirty="0"/>
          </a:p>
        </p:txBody>
      </p:sp>
    </p:spTree>
    <p:extLst>
      <p:ext uri="{BB962C8B-B14F-4D97-AF65-F5344CB8AC3E}">
        <p14:creationId xmlns:p14="http://schemas.microsoft.com/office/powerpoint/2010/main" val="225662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9D7E68-974D-4CD8-BF7B-6A70D5D58B6C}"/>
              </a:ext>
            </a:extLst>
          </p:cNvPr>
          <p:cNvSpPr>
            <a:spLocks noGrp="1"/>
          </p:cNvSpPr>
          <p:nvPr>
            <p:ph type="sldNum" sz="quarter" idx="12"/>
          </p:nvPr>
        </p:nvSpPr>
        <p:spPr/>
        <p:txBody>
          <a:bodyPr/>
          <a:lstStyle/>
          <a:p>
            <a:fld id="{F00A00CB-2C12-43BD-8097-0EF59CD27AF0}" type="slidenum">
              <a:rPr lang="en-US" smtClean="0"/>
              <a:pPr/>
              <a:t>20</a:t>
            </a:fld>
            <a:endParaRPr lang="en-US" dirty="0"/>
          </a:p>
        </p:txBody>
      </p:sp>
      <p:sp>
        <p:nvSpPr>
          <p:cNvPr id="3" name="Rectangle 2">
            <a:extLst>
              <a:ext uri="{FF2B5EF4-FFF2-40B4-BE49-F238E27FC236}">
                <a16:creationId xmlns:a16="http://schemas.microsoft.com/office/drawing/2014/main" id="{5549B9D0-EAEF-4455-A984-79A1DBFCCCDF}"/>
              </a:ext>
            </a:extLst>
          </p:cNvPr>
          <p:cNvSpPr/>
          <p:nvPr/>
        </p:nvSpPr>
        <p:spPr>
          <a:xfrm>
            <a:off x="304799" y="2286000"/>
            <a:ext cx="8391525" cy="2452979"/>
          </a:xfrm>
          <a:prstGeom prst="rect">
            <a:avLst/>
          </a:prstGeom>
        </p:spPr>
        <p:txBody>
          <a:bodyPr wrap="square">
            <a:spAutoFit/>
          </a:bodyPr>
          <a:lstStyle/>
          <a:p>
            <a:r>
              <a:rPr lang="en-US" sz="1100" dirty="0">
                <a:latin typeface="Calibri" panose="020F0502020204030204" pitchFamily="34" charset="0"/>
                <a:ea typeface="Calibri" panose="020F0502020204030204" pitchFamily="34" charset="0"/>
              </a:rPr>
              <a:t> </a:t>
            </a:r>
          </a:p>
          <a:p>
            <a:pPr marL="342900" marR="0" lvl="0" indent="-342900" fontAlgn="base">
              <a:spcBef>
                <a:spcPct val="20000"/>
              </a:spcBef>
              <a:spcAft>
                <a:spcPct val="0"/>
              </a:spcAft>
              <a:buFont typeface="Arial" charset="0"/>
              <a:buChar char="•"/>
              <a:defRPr/>
            </a:pPr>
            <a:r>
              <a:rPr lang="en-US" sz="2800" dirty="0">
                <a:latin typeface="Gill Sans MT" pitchFamily="34" charset="0"/>
                <a:ea typeface="ＭＳ Ｐゴシック" charset="-128"/>
              </a:rPr>
              <a:t>Projects seeking CIG funding that do not meet the major capital project definition are still subject to reviews to inform FTA’s investment decision</a:t>
            </a:r>
          </a:p>
          <a:p>
            <a:pPr marL="742950" marR="0" lvl="1" indent="-285750" fontAlgn="base">
              <a:spcBef>
                <a:spcPct val="20000"/>
              </a:spcBef>
              <a:spcAft>
                <a:spcPts val="1200"/>
              </a:spcAft>
              <a:buFont typeface="Arial" charset="0"/>
              <a:buChar char="–"/>
            </a:pPr>
            <a:r>
              <a:rPr lang="en-US" sz="2400" dirty="0">
                <a:latin typeface="Gill Sans MT" pitchFamily="34" charset="0"/>
                <a:ea typeface="ＭＳ Ｐゴシック" charset="-128"/>
              </a:rPr>
              <a:t>For example, FTA may conduct PMP, cost, schedule, scope and risk reviews prior to grant award</a:t>
            </a:r>
          </a:p>
        </p:txBody>
      </p:sp>
      <p:sp>
        <p:nvSpPr>
          <p:cNvPr id="4" name="Rectangle 3">
            <a:extLst>
              <a:ext uri="{FF2B5EF4-FFF2-40B4-BE49-F238E27FC236}">
                <a16:creationId xmlns:a16="http://schemas.microsoft.com/office/drawing/2014/main" id="{D3C1AB42-6763-43E7-88EE-28C2DD567F57}"/>
              </a:ext>
            </a:extLst>
          </p:cNvPr>
          <p:cNvSpPr/>
          <p:nvPr/>
        </p:nvSpPr>
        <p:spPr>
          <a:xfrm>
            <a:off x="304799" y="685800"/>
            <a:ext cx="8391525" cy="1077218"/>
          </a:xfrm>
          <a:prstGeom prst="rect">
            <a:avLst/>
          </a:prstGeom>
        </p:spPr>
        <p:txBody>
          <a:bodyPr wrap="square">
            <a:spAutoFit/>
          </a:bodyPr>
          <a:lstStyle/>
          <a:p>
            <a:pPr algn="ctr" fontAlgn="base">
              <a:spcBef>
                <a:spcPct val="0"/>
              </a:spcBef>
              <a:spcAft>
                <a:spcPct val="0"/>
              </a:spcAft>
            </a:pPr>
            <a:r>
              <a:rPr lang="en-US" sz="3200" b="1" dirty="0">
                <a:solidFill>
                  <a:srgbClr val="395B74"/>
                </a:solidFill>
                <a:latin typeface="Arial Unicode MS" pitchFamily="34" charset="-128"/>
                <a:ea typeface="ＭＳ Ｐゴシック" charset="-128"/>
              </a:rPr>
              <a:t>Applicability to Capital Investment Grant Program</a:t>
            </a:r>
          </a:p>
        </p:txBody>
      </p:sp>
    </p:spTree>
    <p:extLst>
      <p:ext uri="{BB962C8B-B14F-4D97-AF65-F5344CB8AC3E}">
        <p14:creationId xmlns:p14="http://schemas.microsoft.com/office/powerpoint/2010/main" val="4045138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066800" y="292100"/>
            <a:ext cx="8077200" cy="927100"/>
          </a:xfrm>
        </p:spPr>
        <p:txBody>
          <a:bodyPr/>
          <a:lstStyle/>
          <a:p>
            <a:r>
              <a:rPr lang="en-US" sz="3200" dirty="0"/>
              <a:t>How to Comment</a:t>
            </a:r>
          </a:p>
        </p:txBody>
      </p:sp>
      <p:sp>
        <p:nvSpPr>
          <p:cNvPr id="30723" name="Content Placeholder 2"/>
          <p:cNvSpPr>
            <a:spLocks noGrp="1"/>
          </p:cNvSpPr>
          <p:nvPr>
            <p:ph idx="1"/>
          </p:nvPr>
        </p:nvSpPr>
        <p:spPr>
          <a:xfrm>
            <a:off x="304800" y="1219200"/>
            <a:ext cx="8534400" cy="4572000"/>
          </a:xfrm>
        </p:spPr>
        <p:txBody>
          <a:bodyPr/>
          <a:lstStyle/>
          <a:p>
            <a:r>
              <a:rPr lang="en-US" dirty="0"/>
              <a:t>Four Options for Submitting Comments</a:t>
            </a:r>
          </a:p>
          <a:p>
            <a:pPr lvl="1"/>
            <a:r>
              <a:rPr lang="en-US" sz="2400" dirty="0"/>
              <a:t>By going to: </a:t>
            </a:r>
            <a:r>
              <a:rPr lang="en-US" sz="2400" dirty="0">
                <a:hlinkClick r:id="rId2"/>
              </a:rPr>
              <a:t>www.regulations.gov</a:t>
            </a:r>
            <a:r>
              <a:rPr lang="en-US" sz="2400" dirty="0"/>
              <a:t> and following the instructions</a:t>
            </a:r>
          </a:p>
          <a:p>
            <a:pPr lvl="1"/>
            <a:r>
              <a:rPr lang="en-US" sz="2400" dirty="0"/>
              <a:t>By mailing to: Docket Management Facility,  USDOT, 1200 New Jersey Ave. SE, West Building, Room W12-140, Washington DC 20590</a:t>
            </a:r>
          </a:p>
          <a:p>
            <a:pPr lvl="1">
              <a:spcAft>
                <a:spcPts val="1200"/>
              </a:spcAft>
            </a:pPr>
            <a:r>
              <a:rPr lang="en-US" sz="2400" dirty="0"/>
              <a:t>By hand delivery or courier to: West Building Ground Floor, USDOT, Room W12-140, 1200 New Jersey Ave. SE, between 9 a.m. and 5 p.m. weekdays, except holidays</a:t>
            </a:r>
          </a:p>
          <a:p>
            <a:pPr lvl="1">
              <a:spcAft>
                <a:spcPts val="1200"/>
              </a:spcAft>
            </a:pPr>
            <a:r>
              <a:rPr lang="en-US" sz="2400" dirty="0"/>
              <a:t>By fax to: (202) 493-2251</a:t>
            </a:r>
          </a:p>
          <a:p>
            <a:pPr>
              <a:spcAft>
                <a:spcPts val="1200"/>
              </a:spcAft>
            </a:pPr>
            <a:endParaRPr lang="en-US" dirty="0"/>
          </a:p>
        </p:txBody>
      </p:sp>
      <p:sp>
        <p:nvSpPr>
          <p:cNvPr id="2" name="Slide Number Placeholder 1">
            <a:extLst>
              <a:ext uri="{FF2B5EF4-FFF2-40B4-BE49-F238E27FC236}">
                <a16:creationId xmlns:a16="http://schemas.microsoft.com/office/drawing/2014/main" id="{66D8C889-304F-486D-A728-D1276E0C086D}"/>
              </a:ext>
            </a:extLst>
          </p:cNvPr>
          <p:cNvSpPr>
            <a:spLocks noGrp="1"/>
          </p:cNvSpPr>
          <p:nvPr>
            <p:ph type="sldNum" sz="quarter" idx="10"/>
          </p:nvPr>
        </p:nvSpPr>
        <p:spPr/>
        <p:txBody>
          <a:bodyPr/>
          <a:lstStyle/>
          <a:p>
            <a:pPr>
              <a:defRPr/>
            </a:pPr>
            <a:fld id="{7147CA3B-6136-4A1E-85AF-772B3E69A7C8}" type="slidenum">
              <a:rPr lang="en-US" smtClean="0"/>
              <a:pPr>
                <a:defRPr/>
              </a:pPr>
              <a:t>21</a:t>
            </a:fld>
            <a:endParaRPr lang="en-US" dirty="0"/>
          </a:p>
        </p:txBody>
      </p:sp>
    </p:spTree>
    <p:extLst>
      <p:ext uri="{BB962C8B-B14F-4D97-AF65-F5344CB8AC3E}">
        <p14:creationId xmlns:p14="http://schemas.microsoft.com/office/powerpoint/2010/main" val="310746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066800" y="292100"/>
            <a:ext cx="7924800" cy="622300"/>
          </a:xfrm>
        </p:spPr>
        <p:txBody>
          <a:bodyPr/>
          <a:lstStyle/>
          <a:p>
            <a:r>
              <a:rPr lang="en-US" sz="3200" dirty="0"/>
              <a:t>How to Comment</a:t>
            </a:r>
          </a:p>
        </p:txBody>
      </p:sp>
      <p:sp>
        <p:nvSpPr>
          <p:cNvPr id="30723" name="Content Placeholder 2"/>
          <p:cNvSpPr>
            <a:spLocks noGrp="1"/>
          </p:cNvSpPr>
          <p:nvPr>
            <p:ph idx="1"/>
          </p:nvPr>
        </p:nvSpPr>
        <p:spPr>
          <a:xfrm>
            <a:off x="381000" y="762000"/>
            <a:ext cx="8610600" cy="5181600"/>
          </a:xfrm>
        </p:spPr>
        <p:txBody>
          <a:bodyPr/>
          <a:lstStyle/>
          <a:p>
            <a:pPr>
              <a:spcAft>
                <a:spcPts val="1200"/>
              </a:spcAft>
            </a:pPr>
            <a:r>
              <a:rPr lang="en-US" sz="2800" dirty="0"/>
              <a:t>All submissions received must include Agency Name/Docket Number or Regulatory Information Number</a:t>
            </a:r>
          </a:p>
          <a:p>
            <a:pPr lvl="1">
              <a:defRPr/>
            </a:pPr>
            <a:r>
              <a:rPr lang="en-US" sz="2400" dirty="0"/>
              <a:t>Agency/Docket Number: FTA-2019-0016</a:t>
            </a:r>
          </a:p>
          <a:p>
            <a:pPr lvl="1">
              <a:defRPr/>
            </a:pPr>
            <a:r>
              <a:rPr lang="en-US" sz="2400" dirty="0"/>
              <a:t>Regulatory Information Number (RIN):2132-AB35</a:t>
            </a:r>
          </a:p>
          <a:p>
            <a:pPr marL="457200" lvl="1" indent="0">
              <a:buNone/>
            </a:pPr>
            <a:endParaRPr lang="en-US" sz="2400" dirty="0">
              <a:solidFill>
                <a:srgbClr val="FF0000"/>
              </a:solidFill>
            </a:endParaRPr>
          </a:p>
          <a:p>
            <a:pPr>
              <a:spcAft>
                <a:spcPts val="1200"/>
              </a:spcAft>
            </a:pPr>
            <a:r>
              <a:rPr lang="en-US" sz="2800" dirty="0"/>
              <a:t>Comments period ends on: 10/25/2019</a:t>
            </a:r>
          </a:p>
          <a:p>
            <a:pPr>
              <a:spcAft>
                <a:spcPts val="1200"/>
              </a:spcAft>
            </a:pPr>
            <a:r>
              <a:rPr lang="en-US" sz="2800" dirty="0"/>
              <a:t>All comments received will be posted without change to </a:t>
            </a:r>
            <a:r>
              <a:rPr lang="en-US" sz="2800" dirty="0">
                <a:hlinkClick r:id="rId2"/>
              </a:rPr>
              <a:t>www.regulations.gov</a:t>
            </a:r>
            <a:r>
              <a:rPr lang="en-US" sz="2800" dirty="0"/>
              <a:t> including any personal information provided</a:t>
            </a:r>
          </a:p>
          <a:p>
            <a:endParaRPr lang="en-US" dirty="0">
              <a:solidFill>
                <a:srgbClr val="FF0000"/>
              </a:solidFill>
            </a:endParaRPr>
          </a:p>
          <a:p>
            <a:endParaRPr lang="en-US" dirty="0">
              <a:solidFill>
                <a:srgbClr val="FF0000"/>
              </a:solidFill>
            </a:endParaRPr>
          </a:p>
          <a:p>
            <a:endParaRPr lang="en-US" dirty="0"/>
          </a:p>
        </p:txBody>
      </p:sp>
      <p:sp>
        <p:nvSpPr>
          <p:cNvPr id="2" name="Slide Number Placeholder 1">
            <a:extLst>
              <a:ext uri="{FF2B5EF4-FFF2-40B4-BE49-F238E27FC236}">
                <a16:creationId xmlns:a16="http://schemas.microsoft.com/office/drawing/2014/main" id="{7BD94454-C566-45D8-AEB1-2BC2E808EB6E}"/>
              </a:ext>
            </a:extLst>
          </p:cNvPr>
          <p:cNvSpPr>
            <a:spLocks noGrp="1"/>
          </p:cNvSpPr>
          <p:nvPr>
            <p:ph type="sldNum" sz="quarter" idx="10"/>
          </p:nvPr>
        </p:nvSpPr>
        <p:spPr/>
        <p:txBody>
          <a:bodyPr/>
          <a:lstStyle/>
          <a:p>
            <a:pPr>
              <a:defRPr/>
            </a:pPr>
            <a:fld id="{7147CA3B-6136-4A1E-85AF-772B3E69A7C8}" type="slidenum">
              <a:rPr lang="en-US" smtClean="0"/>
              <a:pPr>
                <a:defRPr/>
              </a:pPr>
              <a:t>22</a:t>
            </a:fld>
            <a:endParaRPr lang="en-US" dirty="0"/>
          </a:p>
        </p:txBody>
      </p:sp>
    </p:spTree>
    <p:extLst>
      <p:ext uri="{BB962C8B-B14F-4D97-AF65-F5344CB8AC3E}">
        <p14:creationId xmlns:p14="http://schemas.microsoft.com/office/powerpoint/2010/main" val="2544313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066800" y="292100"/>
            <a:ext cx="8077200" cy="927100"/>
          </a:xfrm>
        </p:spPr>
        <p:txBody>
          <a:bodyPr/>
          <a:lstStyle/>
          <a:p>
            <a:r>
              <a:rPr lang="en-US" sz="3200" dirty="0"/>
              <a:t>Who to Contact</a:t>
            </a:r>
          </a:p>
        </p:txBody>
      </p:sp>
      <p:sp>
        <p:nvSpPr>
          <p:cNvPr id="30723" name="Content Placeholder 2"/>
          <p:cNvSpPr>
            <a:spLocks noGrp="1"/>
          </p:cNvSpPr>
          <p:nvPr>
            <p:ph idx="1"/>
          </p:nvPr>
        </p:nvSpPr>
        <p:spPr>
          <a:xfrm>
            <a:off x="228600" y="1219200"/>
            <a:ext cx="8610600" cy="5334000"/>
          </a:xfrm>
        </p:spPr>
        <p:txBody>
          <a:bodyPr/>
          <a:lstStyle/>
          <a:p>
            <a:pPr>
              <a:spcAft>
                <a:spcPts val="1200"/>
              </a:spcAft>
            </a:pPr>
            <a:r>
              <a:rPr lang="en-US" sz="2800" dirty="0"/>
              <a:t>For program matters, contact:  Corey Walker, Office of Program Management, (202) 366-0826 or </a:t>
            </a:r>
            <a:r>
              <a:rPr lang="en-US" sz="2800" dirty="0">
                <a:hlinkClick r:id="rId2"/>
              </a:rPr>
              <a:t>corey.walker@dot.gov</a:t>
            </a:r>
            <a:endParaRPr lang="en-US" sz="2800" dirty="0"/>
          </a:p>
          <a:p>
            <a:pPr>
              <a:spcAft>
                <a:spcPts val="1200"/>
              </a:spcAft>
            </a:pPr>
            <a:endParaRPr lang="en-US" sz="2800" dirty="0"/>
          </a:p>
          <a:p>
            <a:pPr>
              <a:spcAft>
                <a:spcPts val="1200"/>
              </a:spcAft>
            </a:pPr>
            <a:r>
              <a:rPr lang="en-US" sz="2800" dirty="0"/>
              <a:t>For legal matters, contact: Mark Montgomery, Office of Chief Counsel, (202) 366-4011 or </a:t>
            </a:r>
            <a:r>
              <a:rPr lang="en-US" sz="2800" dirty="0">
                <a:hlinkClick r:id="rId3"/>
              </a:rPr>
              <a:t>mark.montgomery@dot.gov</a:t>
            </a:r>
            <a:endParaRPr lang="en-US" sz="2800" dirty="0"/>
          </a:p>
          <a:p>
            <a:pPr marL="0" indent="0">
              <a:spcAft>
                <a:spcPts val="1200"/>
              </a:spcAft>
              <a:buNone/>
            </a:pPr>
            <a:endParaRPr lang="en-US" sz="2800" dirty="0"/>
          </a:p>
          <a:p>
            <a:pPr>
              <a:spcAft>
                <a:spcPts val="1200"/>
              </a:spcAft>
            </a:pPr>
            <a:endParaRPr lang="en-US" sz="2800" dirty="0"/>
          </a:p>
          <a:p>
            <a:pPr marL="0" indent="0">
              <a:buNone/>
            </a:pPr>
            <a:endParaRPr lang="en-US" dirty="0">
              <a:solidFill>
                <a:srgbClr val="FF0000"/>
              </a:solidFill>
            </a:endParaRPr>
          </a:p>
          <a:p>
            <a:endParaRPr lang="en-US" dirty="0">
              <a:solidFill>
                <a:srgbClr val="FF0000"/>
              </a:solidFill>
            </a:endParaRPr>
          </a:p>
          <a:p>
            <a:endParaRPr lang="en-US" dirty="0"/>
          </a:p>
        </p:txBody>
      </p:sp>
      <p:sp>
        <p:nvSpPr>
          <p:cNvPr id="2" name="Slide Number Placeholder 1">
            <a:extLst>
              <a:ext uri="{FF2B5EF4-FFF2-40B4-BE49-F238E27FC236}">
                <a16:creationId xmlns:a16="http://schemas.microsoft.com/office/drawing/2014/main" id="{5838255F-06E3-4FF4-9D2A-CAE6672DFCA1}"/>
              </a:ext>
            </a:extLst>
          </p:cNvPr>
          <p:cNvSpPr>
            <a:spLocks noGrp="1"/>
          </p:cNvSpPr>
          <p:nvPr>
            <p:ph type="sldNum" sz="quarter" idx="10"/>
          </p:nvPr>
        </p:nvSpPr>
        <p:spPr/>
        <p:txBody>
          <a:bodyPr/>
          <a:lstStyle/>
          <a:p>
            <a:pPr>
              <a:defRPr/>
            </a:pPr>
            <a:fld id="{7147CA3B-6136-4A1E-85AF-772B3E69A7C8}" type="slidenum">
              <a:rPr lang="en-US" smtClean="0"/>
              <a:pPr>
                <a:defRPr/>
              </a:pPr>
              <a:t>23</a:t>
            </a:fld>
            <a:endParaRPr lang="en-US" dirty="0"/>
          </a:p>
        </p:txBody>
      </p:sp>
    </p:spTree>
    <p:extLst>
      <p:ext uri="{BB962C8B-B14F-4D97-AF65-F5344CB8AC3E}">
        <p14:creationId xmlns:p14="http://schemas.microsoft.com/office/powerpoint/2010/main" val="3982262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z="3200" dirty="0"/>
              <a:t>Next Steps</a:t>
            </a:r>
          </a:p>
        </p:txBody>
      </p:sp>
      <p:sp>
        <p:nvSpPr>
          <p:cNvPr id="31747" name="Content Placeholder 2"/>
          <p:cNvSpPr>
            <a:spLocks noGrp="1"/>
          </p:cNvSpPr>
          <p:nvPr>
            <p:ph idx="1"/>
          </p:nvPr>
        </p:nvSpPr>
        <p:spPr/>
        <p:txBody>
          <a:bodyPr/>
          <a:lstStyle/>
          <a:p>
            <a:pPr>
              <a:spcAft>
                <a:spcPts val="1200"/>
              </a:spcAft>
            </a:pPr>
            <a:r>
              <a:rPr lang="en-US" dirty="0"/>
              <a:t>Review of Comments</a:t>
            </a:r>
          </a:p>
          <a:p>
            <a:pPr>
              <a:spcAft>
                <a:spcPts val="1200"/>
              </a:spcAft>
            </a:pPr>
            <a:r>
              <a:rPr lang="en-US" dirty="0"/>
              <a:t>Summary, Analysis, Issues, and Options for FTA and USDOT Leadership</a:t>
            </a:r>
          </a:p>
          <a:p>
            <a:pPr>
              <a:spcAft>
                <a:spcPts val="1200"/>
              </a:spcAft>
            </a:pPr>
            <a:r>
              <a:rPr lang="en-US" dirty="0"/>
              <a:t>Development of Final Rule</a:t>
            </a:r>
          </a:p>
          <a:p>
            <a:pPr>
              <a:spcAft>
                <a:spcPts val="1200"/>
              </a:spcAft>
            </a:pPr>
            <a:r>
              <a:rPr lang="en-US" dirty="0"/>
              <a:t>Executive Branch Review</a:t>
            </a:r>
          </a:p>
          <a:p>
            <a:r>
              <a:rPr lang="en-US" dirty="0"/>
              <a:t>Promulgation of Final Rule</a:t>
            </a:r>
          </a:p>
        </p:txBody>
      </p:sp>
      <p:sp>
        <p:nvSpPr>
          <p:cNvPr id="2" name="Slide Number Placeholder 1">
            <a:extLst>
              <a:ext uri="{FF2B5EF4-FFF2-40B4-BE49-F238E27FC236}">
                <a16:creationId xmlns:a16="http://schemas.microsoft.com/office/drawing/2014/main" id="{F4BE7381-E48A-486B-B8C6-CDFB1156A427}"/>
              </a:ext>
            </a:extLst>
          </p:cNvPr>
          <p:cNvSpPr>
            <a:spLocks noGrp="1"/>
          </p:cNvSpPr>
          <p:nvPr>
            <p:ph type="sldNum" sz="quarter" idx="10"/>
          </p:nvPr>
        </p:nvSpPr>
        <p:spPr/>
        <p:txBody>
          <a:bodyPr/>
          <a:lstStyle/>
          <a:p>
            <a:pPr>
              <a:defRPr/>
            </a:pPr>
            <a:fld id="{7147CA3B-6136-4A1E-85AF-772B3E69A7C8}" type="slidenum">
              <a:rPr lang="en-US" smtClean="0"/>
              <a:pPr>
                <a:defRPr/>
              </a:pPr>
              <a:t>24</a:t>
            </a:fld>
            <a:endParaRPr lang="en-US" dirty="0"/>
          </a:p>
        </p:txBody>
      </p:sp>
    </p:spTree>
    <p:extLst>
      <p:ext uri="{BB962C8B-B14F-4D97-AF65-F5344CB8AC3E}">
        <p14:creationId xmlns:p14="http://schemas.microsoft.com/office/powerpoint/2010/main" val="177467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66800" y="304800"/>
            <a:ext cx="7620000" cy="685800"/>
          </a:xfrm>
        </p:spPr>
        <p:txBody>
          <a:bodyPr/>
          <a:lstStyle/>
          <a:p>
            <a:pPr algn="ctr"/>
            <a:r>
              <a:rPr lang="en-US" sz="3200" dirty="0"/>
              <a:t>BACKGROUND</a:t>
            </a:r>
          </a:p>
        </p:txBody>
      </p:sp>
      <p:sp>
        <p:nvSpPr>
          <p:cNvPr id="8195" name="Content Placeholder 2"/>
          <p:cNvSpPr>
            <a:spLocks noGrp="1"/>
          </p:cNvSpPr>
          <p:nvPr>
            <p:ph idx="1"/>
          </p:nvPr>
        </p:nvSpPr>
        <p:spPr>
          <a:xfrm>
            <a:off x="381000" y="857596"/>
            <a:ext cx="8534400" cy="5562600"/>
          </a:xfrm>
        </p:spPr>
        <p:txBody>
          <a:bodyPr/>
          <a:lstStyle/>
          <a:p>
            <a:r>
              <a:rPr lang="en-US" sz="2800" dirty="0"/>
              <a:t>UMTA issued the PMO rule for the first time in September 1989</a:t>
            </a:r>
          </a:p>
          <a:p>
            <a:pPr marL="0" indent="0">
              <a:buNone/>
            </a:pPr>
            <a:endParaRPr lang="en-US" sz="2800" dirty="0"/>
          </a:p>
          <a:p>
            <a:r>
              <a:rPr lang="en-US" sz="2800" dirty="0"/>
              <a:t>FTA issued an NPRM for a new PMO rule on September 2011 but withdrew it in March 2013, due to the passage of MAP 21 in July 2012, which made significant changes to the program including:</a:t>
            </a:r>
          </a:p>
          <a:p>
            <a:pPr lvl="1">
              <a:spcBef>
                <a:spcPts val="0"/>
              </a:spcBef>
              <a:spcAft>
                <a:spcPts val="0"/>
              </a:spcAft>
            </a:pPr>
            <a:r>
              <a:rPr lang="en-US" sz="2400" dirty="0"/>
              <a:t>Repealed the Fixed Guideway Modernization Program</a:t>
            </a:r>
          </a:p>
          <a:p>
            <a:pPr lvl="1">
              <a:spcBef>
                <a:spcPts val="0"/>
              </a:spcBef>
              <a:spcAft>
                <a:spcPts val="0"/>
              </a:spcAft>
            </a:pPr>
            <a:r>
              <a:rPr lang="en-US" sz="2400" dirty="0"/>
              <a:t>Created the State of Good Repair Program</a:t>
            </a:r>
          </a:p>
          <a:p>
            <a:pPr lvl="1">
              <a:spcBef>
                <a:spcPts val="0"/>
              </a:spcBef>
              <a:spcAft>
                <a:spcPts val="0"/>
              </a:spcAft>
            </a:pPr>
            <a:r>
              <a:rPr lang="en-US" sz="2400" dirty="0"/>
              <a:t>Amended the Capital Investment Grants program to add Core Capacity Improvement projects </a:t>
            </a:r>
          </a:p>
          <a:p>
            <a:pPr lvl="1">
              <a:spcBef>
                <a:spcPts val="0"/>
              </a:spcBef>
              <a:spcAft>
                <a:spcPts val="0"/>
              </a:spcAft>
            </a:pPr>
            <a:r>
              <a:rPr lang="en-US" sz="2400" dirty="0"/>
              <a:t>Streamlined the New and Small Starts project development process</a:t>
            </a:r>
          </a:p>
          <a:p>
            <a:endParaRPr lang="en-US" dirty="0"/>
          </a:p>
          <a:p>
            <a:endParaRPr lang="en-US" dirty="0"/>
          </a:p>
        </p:txBody>
      </p:sp>
      <p:sp>
        <p:nvSpPr>
          <p:cNvPr id="2" name="Slide Number Placeholder 1">
            <a:extLst>
              <a:ext uri="{FF2B5EF4-FFF2-40B4-BE49-F238E27FC236}">
                <a16:creationId xmlns:a16="http://schemas.microsoft.com/office/drawing/2014/main" id="{436ABC5C-B216-47E4-B677-AEC8E69004EC}"/>
              </a:ext>
            </a:extLst>
          </p:cNvPr>
          <p:cNvSpPr>
            <a:spLocks noGrp="1"/>
          </p:cNvSpPr>
          <p:nvPr>
            <p:ph type="sldNum" sz="quarter" idx="10"/>
          </p:nvPr>
        </p:nvSpPr>
        <p:spPr/>
        <p:txBody>
          <a:bodyPr/>
          <a:lstStyle/>
          <a:p>
            <a:pPr>
              <a:defRPr/>
            </a:pPr>
            <a:fld id="{7147CA3B-6136-4A1E-85AF-772B3E69A7C8}" type="slidenum">
              <a:rPr lang="en-US" smtClean="0"/>
              <a:pPr>
                <a:defRPr/>
              </a:pPr>
              <a:t>3</a:t>
            </a:fld>
            <a:endParaRPr lang="en-US" dirty="0"/>
          </a:p>
        </p:txBody>
      </p:sp>
    </p:spTree>
    <p:extLst>
      <p:ext uri="{BB962C8B-B14F-4D97-AF65-F5344CB8AC3E}">
        <p14:creationId xmlns:p14="http://schemas.microsoft.com/office/powerpoint/2010/main" val="2893482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66800" y="293024"/>
            <a:ext cx="7848600" cy="774700"/>
          </a:xfrm>
        </p:spPr>
        <p:txBody>
          <a:bodyPr/>
          <a:lstStyle/>
          <a:p>
            <a:pPr algn="ctr"/>
            <a:r>
              <a:rPr lang="en-US" sz="3200" dirty="0"/>
              <a:t>BACKGROUND</a:t>
            </a:r>
          </a:p>
        </p:txBody>
      </p:sp>
      <p:sp>
        <p:nvSpPr>
          <p:cNvPr id="8195" name="Content Placeholder 2"/>
          <p:cNvSpPr>
            <a:spLocks noGrp="1"/>
          </p:cNvSpPr>
          <p:nvPr>
            <p:ph idx="1"/>
          </p:nvPr>
        </p:nvSpPr>
        <p:spPr>
          <a:xfrm>
            <a:off x="533400" y="1117600"/>
            <a:ext cx="8610600" cy="5740400"/>
          </a:xfrm>
        </p:spPr>
        <p:txBody>
          <a:bodyPr/>
          <a:lstStyle/>
          <a:p>
            <a:r>
              <a:rPr lang="en-US" sz="2800" dirty="0"/>
              <a:t>The Fixing America’s Surface Transportation (FAST) Act which passed on December 4, 2015, further amended the Oversight Statute by limiting project management oversight to quarterly reviews.</a:t>
            </a:r>
          </a:p>
          <a:p>
            <a:pPr lvl="1">
              <a:spcAft>
                <a:spcPts val="1200"/>
              </a:spcAft>
            </a:pPr>
            <a:r>
              <a:rPr lang="en-US" sz="2400" dirty="0"/>
              <a:t>However, the Statute does allow for more frequent oversight other than quarterly if the Secretary determines that it is warranted based on criteria specified in the law</a:t>
            </a:r>
          </a:p>
          <a:p>
            <a:pPr marL="457200" lvl="1" indent="0">
              <a:buNone/>
            </a:pPr>
            <a:endParaRPr lang="en-US" sz="2400" dirty="0"/>
          </a:p>
          <a:p>
            <a:endParaRPr lang="en-US" dirty="0"/>
          </a:p>
          <a:p>
            <a:pPr marL="0" indent="0">
              <a:buNone/>
            </a:pPr>
            <a:endParaRPr lang="en-US" dirty="0"/>
          </a:p>
        </p:txBody>
      </p:sp>
      <p:sp>
        <p:nvSpPr>
          <p:cNvPr id="2" name="Slide Number Placeholder 1">
            <a:extLst>
              <a:ext uri="{FF2B5EF4-FFF2-40B4-BE49-F238E27FC236}">
                <a16:creationId xmlns:a16="http://schemas.microsoft.com/office/drawing/2014/main" id="{0835BC47-D3F6-4F05-AA4F-22BEF657498A}"/>
              </a:ext>
            </a:extLst>
          </p:cNvPr>
          <p:cNvSpPr>
            <a:spLocks noGrp="1"/>
          </p:cNvSpPr>
          <p:nvPr>
            <p:ph type="sldNum" sz="quarter" idx="10"/>
          </p:nvPr>
        </p:nvSpPr>
        <p:spPr/>
        <p:txBody>
          <a:bodyPr/>
          <a:lstStyle/>
          <a:p>
            <a:pPr>
              <a:defRPr/>
            </a:pPr>
            <a:fld id="{7147CA3B-6136-4A1E-85AF-772B3E69A7C8}" type="slidenum">
              <a:rPr lang="en-US" smtClean="0"/>
              <a:pPr>
                <a:defRPr/>
              </a:pPr>
              <a:t>4</a:t>
            </a:fld>
            <a:endParaRPr lang="en-US" dirty="0"/>
          </a:p>
        </p:txBody>
      </p:sp>
    </p:spTree>
    <p:extLst>
      <p:ext uri="{BB962C8B-B14F-4D97-AF65-F5344CB8AC3E}">
        <p14:creationId xmlns:p14="http://schemas.microsoft.com/office/powerpoint/2010/main" val="1363379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3200" dirty="0">
                <a:latin typeface="+mn-lt"/>
                <a:cs typeface="Arial" pitchFamily="34" charset="0"/>
              </a:rPr>
              <a:t>FOCUS OF THE NEW RULE</a:t>
            </a:r>
          </a:p>
        </p:txBody>
      </p:sp>
      <p:sp>
        <p:nvSpPr>
          <p:cNvPr id="7171" name="Content Placeholder 2"/>
          <p:cNvSpPr>
            <a:spLocks noGrp="1"/>
          </p:cNvSpPr>
          <p:nvPr>
            <p:ph idx="1"/>
          </p:nvPr>
        </p:nvSpPr>
        <p:spPr>
          <a:xfrm>
            <a:off x="200025" y="1219200"/>
            <a:ext cx="8610600" cy="5324474"/>
          </a:xfrm>
        </p:spPr>
        <p:txBody>
          <a:bodyPr/>
          <a:lstStyle/>
          <a:p>
            <a:pPr algn="ctr">
              <a:buFontTx/>
              <a:buNone/>
            </a:pPr>
            <a:endParaRPr lang="en-US" sz="2000" dirty="0">
              <a:cs typeface="Arial" charset="0"/>
            </a:endParaRPr>
          </a:p>
          <a:p>
            <a:pPr>
              <a:buFontTx/>
              <a:buNone/>
            </a:pPr>
            <a:endParaRPr lang="en-US" sz="2800" dirty="0">
              <a:solidFill>
                <a:srgbClr val="FF0000"/>
              </a:solidFill>
            </a:endParaRPr>
          </a:p>
          <a:p>
            <a:pPr>
              <a:buFontTx/>
              <a:buNone/>
            </a:pPr>
            <a:endParaRPr lang="en-US" sz="2600" dirty="0">
              <a:solidFill>
                <a:srgbClr val="FF0000"/>
              </a:solidFill>
              <a:cs typeface="Arial" charset="0"/>
            </a:endParaRPr>
          </a:p>
        </p:txBody>
      </p:sp>
      <p:sp>
        <p:nvSpPr>
          <p:cNvPr id="5" name="Rectangle 4"/>
          <p:cNvSpPr/>
          <p:nvPr/>
        </p:nvSpPr>
        <p:spPr>
          <a:xfrm>
            <a:off x="428625" y="1219200"/>
            <a:ext cx="8382000" cy="5226046"/>
          </a:xfrm>
          <a:prstGeom prst="rect">
            <a:avLst/>
          </a:prstGeom>
        </p:spPr>
        <p:txBody>
          <a:bodyPr>
            <a:spAutoFit/>
          </a:bodyPr>
          <a:lstStyle/>
          <a:p>
            <a:pPr marL="342900" indent="-342900">
              <a:spcBef>
                <a:spcPct val="20000"/>
              </a:spcBef>
              <a:buClr>
                <a:schemeClr val="tx1"/>
              </a:buClr>
              <a:buSzPct val="120000"/>
              <a:buFont typeface="Arial" panose="020B0604020202020204" pitchFamily="34" charset="0"/>
              <a:buChar char="•"/>
              <a:defRPr/>
            </a:pPr>
            <a:r>
              <a:rPr lang="en-US" sz="2800" dirty="0">
                <a:latin typeface="Gill Sans MT" panose="020B0502020104020203" pitchFamily="34" charset="0"/>
              </a:rPr>
              <a:t>FTA’s new NPRM published on August 26, 2019, is proposing to change the current rule for PMO (49 C.F.R. Part 633) primarily by:</a:t>
            </a:r>
          </a:p>
          <a:p>
            <a:pPr marL="342900" indent="-342900">
              <a:spcBef>
                <a:spcPct val="20000"/>
              </a:spcBef>
              <a:buClr>
                <a:schemeClr val="tx1"/>
              </a:buClr>
              <a:buSzPct val="120000"/>
              <a:buFont typeface="Arial" panose="020B0604020202020204" pitchFamily="34" charset="0"/>
              <a:buChar char="•"/>
              <a:defRPr/>
            </a:pPr>
            <a:endParaRPr lang="en-US" sz="2800" b="1" dirty="0">
              <a:latin typeface="Gill Sans MT" panose="020B0502020104020203" pitchFamily="34" charset="0"/>
            </a:endParaRPr>
          </a:p>
          <a:p>
            <a:pPr marL="742950" lvl="1" indent="-285750">
              <a:spcBef>
                <a:spcPts val="0"/>
              </a:spcBef>
              <a:spcAft>
                <a:spcPts val="0"/>
              </a:spcAft>
              <a:buFont typeface="Tahoma" pitchFamily="34" charset="0"/>
              <a:buChar char="–"/>
            </a:pPr>
            <a:r>
              <a:rPr lang="en-US" sz="2400" dirty="0">
                <a:latin typeface="Gill Sans MT" panose="020B0502020104020203" pitchFamily="34" charset="0"/>
              </a:rPr>
              <a:t>Changing the applicability of the regulation by changing the definition of a major capital project</a:t>
            </a:r>
          </a:p>
          <a:p>
            <a:pPr marL="742950" lvl="1" indent="-285750">
              <a:spcBef>
                <a:spcPts val="0"/>
              </a:spcBef>
              <a:spcAft>
                <a:spcPts val="0"/>
              </a:spcAft>
              <a:buFont typeface="Tahoma" pitchFamily="34" charset="0"/>
              <a:buChar char="–"/>
            </a:pPr>
            <a:endParaRPr lang="en-US" sz="2400" dirty="0">
              <a:latin typeface="Gill Sans MT" panose="020B0502020104020203" pitchFamily="34" charset="0"/>
            </a:endParaRPr>
          </a:p>
          <a:p>
            <a:pPr marL="742950" lvl="1" indent="-285750">
              <a:spcBef>
                <a:spcPts val="0"/>
              </a:spcBef>
              <a:spcAft>
                <a:spcPts val="0"/>
              </a:spcAft>
              <a:buFont typeface="Tahoma" pitchFamily="34" charset="0"/>
              <a:buChar char="–"/>
            </a:pPr>
            <a:r>
              <a:rPr lang="en-US" sz="2400" dirty="0">
                <a:latin typeface="Gill Sans MT" panose="020B0502020104020203" pitchFamily="34" charset="0"/>
              </a:rPr>
              <a:t>Amending the regulation to bring it into compliance with recent statutory changes</a:t>
            </a:r>
          </a:p>
          <a:p>
            <a:pPr marL="742950" lvl="1" indent="-285750">
              <a:spcBef>
                <a:spcPts val="0"/>
              </a:spcBef>
              <a:spcAft>
                <a:spcPts val="0"/>
              </a:spcAft>
              <a:buFont typeface="Tahoma" pitchFamily="34" charset="0"/>
              <a:buChar char="–"/>
            </a:pPr>
            <a:endParaRPr lang="en-US" sz="2400" dirty="0">
              <a:latin typeface="Gill Sans MT" panose="020B0502020104020203" pitchFamily="34" charset="0"/>
            </a:endParaRPr>
          </a:p>
          <a:p>
            <a:pPr marL="742950" lvl="1" indent="-285750">
              <a:spcBef>
                <a:spcPts val="0"/>
              </a:spcBef>
              <a:spcAft>
                <a:spcPts val="0"/>
              </a:spcAft>
              <a:buFont typeface="Tahoma" pitchFamily="34" charset="0"/>
              <a:buChar char="–"/>
            </a:pPr>
            <a:r>
              <a:rPr lang="en-US" sz="2400" dirty="0">
                <a:latin typeface="Gill Sans MT" panose="020B0502020104020203" pitchFamily="34" charset="0"/>
              </a:rPr>
              <a:t>Applying project management oversight to major capital projects receiving Federal financial assistance under any provision of Federal law</a:t>
            </a:r>
          </a:p>
        </p:txBody>
      </p:sp>
      <p:sp>
        <p:nvSpPr>
          <p:cNvPr id="3" name="Slide Number Placeholder 2">
            <a:extLst>
              <a:ext uri="{FF2B5EF4-FFF2-40B4-BE49-F238E27FC236}">
                <a16:creationId xmlns:a16="http://schemas.microsoft.com/office/drawing/2014/main" id="{556AEC32-F869-44C6-9807-47167EBD04E5}"/>
              </a:ext>
            </a:extLst>
          </p:cNvPr>
          <p:cNvSpPr>
            <a:spLocks noGrp="1"/>
          </p:cNvSpPr>
          <p:nvPr>
            <p:ph type="sldNum" sz="quarter" idx="10"/>
          </p:nvPr>
        </p:nvSpPr>
        <p:spPr/>
        <p:txBody>
          <a:bodyPr/>
          <a:lstStyle/>
          <a:p>
            <a:pPr>
              <a:defRPr/>
            </a:pPr>
            <a:fld id="{7147CA3B-6136-4A1E-85AF-772B3E69A7C8}" type="slidenum">
              <a:rPr lang="en-US" smtClean="0"/>
              <a:pPr>
                <a:defRPr/>
              </a:pPr>
              <a:t>5</a:t>
            </a:fld>
            <a:endParaRPr lang="en-US" dirty="0"/>
          </a:p>
        </p:txBody>
      </p:sp>
    </p:spTree>
    <p:extLst>
      <p:ext uri="{BB962C8B-B14F-4D97-AF65-F5344CB8AC3E}">
        <p14:creationId xmlns:p14="http://schemas.microsoft.com/office/powerpoint/2010/main" val="2014739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68185" y="396240"/>
            <a:ext cx="7848600" cy="762000"/>
          </a:xfrm>
        </p:spPr>
        <p:txBody>
          <a:bodyPr/>
          <a:lstStyle/>
          <a:p>
            <a:r>
              <a:rPr lang="en-US" sz="3200" dirty="0"/>
              <a:t>STRUCTURE OF PROPOSED RULE</a:t>
            </a:r>
          </a:p>
        </p:txBody>
      </p:sp>
      <p:sp>
        <p:nvSpPr>
          <p:cNvPr id="11267" name="Content Placeholder 2"/>
          <p:cNvSpPr>
            <a:spLocks noGrp="1"/>
          </p:cNvSpPr>
          <p:nvPr>
            <p:ph idx="1"/>
          </p:nvPr>
        </p:nvSpPr>
        <p:spPr>
          <a:xfrm>
            <a:off x="229985" y="1158240"/>
            <a:ext cx="8686800" cy="5699760"/>
          </a:xfrm>
        </p:spPr>
        <p:txBody>
          <a:bodyPr/>
          <a:lstStyle/>
          <a:p>
            <a:r>
              <a:rPr lang="en-US" sz="2800" dirty="0"/>
              <a:t>Subpart A:  General Provisions</a:t>
            </a:r>
          </a:p>
          <a:p>
            <a:pPr lvl="1"/>
            <a:r>
              <a:rPr lang="en-US" sz="2400" dirty="0"/>
              <a:t>Purpose, Scope and Definitions</a:t>
            </a:r>
          </a:p>
          <a:p>
            <a:pPr marL="457200" lvl="1" indent="0">
              <a:buNone/>
            </a:pPr>
            <a:endParaRPr lang="en-US" dirty="0"/>
          </a:p>
          <a:p>
            <a:r>
              <a:rPr lang="en-US" sz="2800" dirty="0"/>
              <a:t>Subpart B:  Project Management Oversight Services</a:t>
            </a:r>
          </a:p>
          <a:p>
            <a:pPr lvl="1"/>
            <a:r>
              <a:rPr lang="en-US" sz="2400" dirty="0">
                <a:ea typeface="+mn-ea"/>
                <a:cs typeface="+mn-cs"/>
              </a:rPr>
              <a:t>C</a:t>
            </a:r>
            <a:r>
              <a:rPr lang="en-US" sz="2400" dirty="0"/>
              <a:t>overed Projects, Initiation of PMO Services, Information Access, PMO Contractor Eligibility, and Exclusion from PMO Program</a:t>
            </a:r>
          </a:p>
          <a:p>
            <a:pPr marL="457200" lvl="1" indent="0">
              <a:buNone/>
            </a:pPr>
            <a:endParaRPr lang="en-US" sz="2400" dirty="0"/>
          </a:p>
          <a:p>
            <a:r>
              <a:rPr lang="en-US" sz="2800" dirty="0"/>
              <a:t>Subpart C:  Project Management Plans</a:t>
            </a:r>
          </a:p>
          <a:p>
            <a:pPr lvl="1"/>
            <a:r>
              <a:rPr lang="en-US" sz="2400" dirty="0">
                <a:ea typeface="+mn-ea"/>
                <a:cs typeface="+mn-cs"/>
              </a:rPr>
              <a:t>Basic requirements, FTA review of PMP, Contents of PMP and Implementation of PMP</a:t>
            </a:r>
          </a:p>
          <a:p>
            <a:pPr marL="0" indent="0">
              <a:spcAft>
                <a:spcPts val="1200"/>
              </a:spcAft>
              <a:buNone/>
            </a:pPr>
            <a:endParaRPr lang="en-US" dirty="0"/>
          </a:p>
        </p:txBody>
      </p:sp>
      <p:sp>
        <p:nvSpPr>
          <p:cNvPr id="2" name="Slide Number Placeholder 1">
            <a:extLst>
              <a:ext uri="{FF2B5EF4-FFF2-40B4-BE49-F238E27FC236}">
                <a16:creationId xmlns:a16="http://schemas.microsoft.com/office/drawing/2014/main" id="{EFD761AA-DA37-4EA3-9A00-12BCC5B8C4C3}"/>
              </a:ext>
            </a:extLst>
          </p:cNvPr>
          <p:cNvSpPr>
            <a:spLocks noGrp="1"/>
          </p:cNvSpPr>
          <p:nvPr>
            <p:ph type="sldNum" sz="quarter" idx="10"/>
          </p:nvPr>
        </p:nvSpPr>
        <p:spPr/>
        <p:txBody>
          <a:bodyPr/>
          <a:lstStyle/>
          <a:p>
            <a:pPr>
              <a:defRPr/>
            </a:pPr>
            <a:fld id="{7147CA3B-6136-4A1E-85AF-772B3E69A7C8}" type="slidenum">
              <a:rPr lang="en-US" smtClean="0"/>
              <a:pPr>
                <a:defRPr/>
              </a:pPr>
              <a:t>6</a:t>
            </a:fld>
            <a:endParaRPr lang="en-US" dirty="0"/>
          </a:p>
        </p:txBody>
      </p:sp>
    </p:spTree>
    <p:extLst>
      <p:ext uri="{BB962C8B-B14F-4D97-AF65-F5344CB8AC3E}">
        <p14:creationId xmlns:p14="http://schemas.microsoft.com/office/powerpoint/2010/main" val="216359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066800" y="292100"/>
            <a:ext cx="7620000" cy="1003300"/>
          </a:xfrm>
        </p:spPr>
        <p:txBody>
          <a:bodyPr/>
          <a:lstStyle/>
          <a:p>
            <a:r>
              <a:rPr lang="en-US" sz="3200" dirty="0"/>
              <a:t>Subpart A: General Provisions</a:t>
            </a:r>
          </a:p>
        </p:txBody>
      </p:sp>
      <p:sp>
        <p:nvSpPr>
          <p:cNvPr id="12291" name="Content Placeholder 2"/>
          <p:cNvSpPr>
            <a:spLocks noGrp="1"/>
          </p:cNvSpPr>
          <p:nvPr>
            <p:ph idx="1"/>
          </p:nvPr>
        </p:nvSpPr>
        <p:spPr>
          <a:xfrm>
            <a:off x="381000" y="1310640"/>
            <a:ext cx="8610600" cy="4762500"/>
          </a:xfrm>
        </p:spPr>
        <p:txBody>
          <a:bodyPr/>
          <a:lstStyle/>
          <a:p>
            <a:r>
              <a:rPr lang="en-US" sz="2800" dirty="0"/>
              <a:t>633.1  Purpose</a:t>
            </a:r>
          </a:p>
          <a:p>
            <a:pPr lvl="1"/>
            <a:r>
              <a:rPr lang="en-US" sz="2400" dirty="0"/>
              <a:t>Updated to reflect the mandate in 49 U.S.C. 5327(a) to perform program management oversight of major capital projects for public transportation under Chapter 53 of Title 49, or any other provision of Federal law</a:t>
            </a:r>
          </a:p>
          <a:p>
            <a:pPr lvl="1"/>
            <a:endParaRPr lang="en-US" sz="2400" dirty="0"/>
          </a:p>
          <a:p>
            <a:pPr marL="342900" lvl="1" indent="-342900">
              <a:buClr>
                <a:schemeClr val="tx1"/>
              </a:buClr>
              <a:buSzPct val="120000"/>
              <a:buChar char="•"/>
            </a:pPr>
            <a:r>
              <a:rPr lang="en-US" dirty="0"/>
              <a:t> </a:t>
            </a:r>
            <a:r>
              <a:rPr lang="en-US" dirty="0">
                <a:ea typeface="+mn-ea"/>
                <a:cs typeface="+mn-cs"/>
              </a:rPr>
              <a:t>633.3  Scope</a:t>
            </a:r>
          </a:p>
          <a:p>
            <a:pPr lvl="1">
              <a:buClr>
                <a:schemeClr val="tx1"/>
              </a:buClr>
              <a:buSzPct val="120000"/>
            </a:pPr>
            <a:r>
              <a:rPr lang="en-US" sz="2400" dirty="0"/>
              <a:t>Updated to reflect the mandate in 49 U.S.C. 5327(a) that the regulation applies to recipients of Federal assistance undertaking a major capital project for public transportation under Chapter 53 of Title 49, or any other provision of Federal law</a:t>
            </a:r>
          </a:p>
          <a:p>
            <a:pPr marL="342900" lvl="1" indent="-342900">
              <a:buClr>
                <a:schemeClr val="tx1"/>
              </a:buClr>
              <a:buSzPct val="120000"/>
              <a:buChar char="•"/>
            </a:pPr>
            <a:endParaRPr lang="en-US" dirty="0">
              <a:ea typeface="+mn-ea"/>
              <a:cs typeface="+mn-cs"/>
            </a:endParaRPr>
          </a:p>
        </p:txBody>
      </p:sp>
      <p:sp>
        <p:nvSpPr>
          <p:cNvPr id="2" name="Slide Number Placeholder 1">
            <a:extLst>
              <a:ext uri="{FF2B5EF4-FFF2-40B4-BE49-F238E27FC236}">
                <a16:creationId xmlns:a16="http://schemas.microsoft.com/office/drawing/2014/main" id="{4A42330E-53A3-4611-BC35-49B7C43B421B}"/>
              </a:ext>
            </a:extLst>
          </p:cNvPr>
          <p:cNvSpPr>
            <a:spLocks noGrp="1"/>
          </p:cNvSpPr>
          <p:nvPr>
            <p:ph type="sldNum" sz="quarter" idx="10"/>
          </p:nvPr>
        </p:nvSpPr>
        <p:spPr/>
        <p:txBody>
          <a:bodyPr/>
          <a:lstStyle/>
          <a:p>
            <a:pPr>
              <a:defRPr/>
            </a:pPr>
            <a:fld id="{7147CA3B-6136-4A1E-85AF-772B3E69A7C8}" type="slidenum">
              <a:rPr lang="en-US" smtClean="0"/>
              <a:pPr>
                <a:defRPr/>
              </a:pPr>
              <a:t>7</a:t>
            </a:fld>
            <a:endParaRPr lang="en-US" dirty="0"/>
          </a:p>
        </p:txBody>
      </p:sp>
    </p:spTree>
    <p:extLst>
      <p:ext uri="{BB962C8B-B14F-4D97-AF65-F5344CB8AC3E}">
        <p14:creationId xmlns:p14="http://schemas.microsoft.com/office/powerpoint/2010/main" val="3654265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066800" y="292100"/>
            <a:ext cx="7620000" cy="1003300"/>
          </a:xfrm>
        </p:spPr>
        <p:txBody>
          <a:bodyPr/>
          <a:lstStyle/>
          <a:p>
            <a:r>
              <a:rPr lang="en-US" sz="3200" dirty="0"/>
              <a:t>Subpart A: General Provisions</a:t>
            </a:r>
          </a:p>
        </p:txBody>
      </p:sp>
      <p:sp>
        <p:nvSpPr>
          <p:cNvPr id="12291" name="Content Placeholder 2"/>
          <p:cNvSpPr>
            <a:spLocks noGrp="1"/>
          </p:cNvSpPr>
          <p:nvPr>
            <p:ph idx="1"/>
          </p:nvPr>
        </p:nvSpPr>
        <p:spPr>
          <a:xfrm>
            <a:off x="304800" y="1676400"/>
            <a:ext cx="8382000" cy="4724400"/>
          </a:xfrm>
        </p:spPr>
        <p:txBody>
          <a:bodyPr/>
          <a:lstStyle/>
          <a:p>
            <a:r>
              <a:rPr lang="en-US" sz="2800" dirty="0"/>
              <a:t> 633.5 Definitions</a:t>
            </a:r>
          </a:p>
          <a:p>
            <a:pPr lvl="1"/>
            <a:r>
              <a:rPr lang="en-US" sz="2400" u="sng" dirty="0"/>
              <a:t>Current Rule </a:t>
            </a:r>
            <a:r>
              <a:rPr lang="en-US" sz="2400" dirty="0"/>
              <a:t>-Definition of Major Capital Project</a:t>
            </a:r>
          </a:p>
          <a:p>
            <a:pPr lvl="2">
              <a:buFont typeface="Wingdings" panose="05000000000000000000" pitchFamily="2" charset="2"/>
              <a:buChar char="v"/>
            </a:pPr>
            <a:r>
              <a:rPr lang="en-US" dirty="0"/>
              <a:t>All construction projects for new fixed guideways or extensions of existing fixed guideways regardless of project cost </a:t>
            </a:r>
          </a:p>
          <a:p>
            <a:pPr marL="914400" lvl="2" indent="0">
              <a:buNone/>
            </a:pPr>
            <a:endParaRPr lang="en-US" dirty="0"/>
          </a:p>
          <a:p>
            <a:pPr lvl="2">
              <a:buFont typeface="Wingdings" panose="05000000000000000000" pitchFamily="2" charset="2"/>
              <a:buChar char="v"/>
            </a:pPr>
            <a:r>
              <a:rPr lang="en-US" dirty="0"/>
              <a:t>Rehabilitation and modernization of projects with total project costs over $100 million </a:t>
            </a:r>
          </a:p>
          <a:p>
            <a:pPr marL="914400" lvl="2" indent="0">
              <a:buNone/>
            </a:pPr>
            <a:endParaRPr lang="en-US" dirty="0"/>
          </a:p>
          <a:p>
            <a:pPr lvl="2">
              <a:buFont typeface="Wingdings" panose="05000000000000000000" pitchFamily="2" charset="2"/>
              <a:buChar char="v"/>
            </a:pPr>
            <a:r>
              <a:rPr lang="en-US" dirty="0"/>
              <a:t>As determined by the Administrator</a:t>
            </a:r>
          </a:p>
        </p:txBody>
      </p:sp>
      <p:sp>
        <p:nvSpPr>
          <p:cNvPr id="2" name="Slide Number Placeholder 1">
            <a:extLst>
              <a:ext uri="{FF2B5EF4-FFF2-40B4-BE49-F238E27FC236}">
                <a16:creationId xmlns:a16="http://schemas.microsoft.com/office/drawing/2014/main" id="{9B9AD7EE-5DF9-4AD7-A273-BCDFD272B605}"/>
              </a:ext>
            </a:extLst>
          </p:cNvPr>
          <p:cNvSpPr>
            <a:spLocks noGrp="1"/>
          </p:cNvSpPr>
          <p:nvPr>
            <p:ph type="sldNum" sz="quarter" idx="10"/>
          </p:nvPr>
        </p:nvSpPr>
        <p:spPr/>
        <p:txBody>
          <a:bodyPr/>
          <a:lstStyle/>
          <a:p>
            <a:pPr>
              <a:defRPr/>
            </a:pPr>
            <a:fld id="{7147CA3B-6136-4A1E-85AF-772B3E69A7C8}" type="slidenum">
              <a:rPr lang="en-US" smtClean="0"/>
              <a:pPr>
                <a:defRPr/>
              </a:pPr>
              <a:t>8</a:t>
            </a:fld>
            <a:endParaRPr lang="en-US" dirty="0"/>
          </a:p>
        </p:txBody>
      </p:sp>
    </p:spTree>
    <p:extLst>
      <p:ext uri="{BB962C8B-B14F-4D97-AF65-F5344CB8AC3E}">
        <p14:creationId xmlns:p14="http://schemas.microsoft.com/office/powerpoint/2010/main" val="2131821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200" dirty="0"/>
              <a:t>Subpart A: General Provisions</a:t>
            </a:r>
          </a:p>
        </p:txBody>
      </p:sp>
      <p:sp>
        <p:nvSpPr>
          <p:cNvPr id="12291" name="Content Placeholder 2"/>
          <p:cNvSpPr>
            <a:spLocks noGrp="1"/>
          </p:cNvSpPr>
          <p:nvPr>
            <p:ph idx="1"/>
          </p:nvPr>
        </p:nvSpPr>
        <p:spPr>
          <a:xfrm>
            <a:off x="0" y="1600200"/>
            <a:ext cx="8686800" cy="4953000"/>
          </a:xfrm>
        </p:spPr>
        <p:txBody>
          <a:bodyPr/>
          <a:lstStyle/>
          <a:p>
            <a:r>
              <a:rPr lang="en-US" sz="2800" dirty="0"/>
              <a:t> 633.5 Definitions (cont’d)</a:t>
            </a:r>
          </a:p>
          <a:p>
            <a:pPr lvl="1"/>
            <a:r>
              <a:rPr lang="en-US" sz="2400" u="sng" dirty="0"/>
              <a:t>Proposed Rule </a:t>
            </a:r>
            <a:r>
              <a:rPr lang="en-US" sz="2400" dirty="0"/>
              <a:t>-Definition of Major Capital Project</a:t>
            </a:r>
          </a:p>
          <a:p>
            <a:pPr lvl="2">
              <a:buFont typeface="Wingdings" panose="05000000000000000000" pitchFamily="2" charset="2"/>
              <a:buChar char="v"/>
            </a:pPr>
            <a:r>
              <a:rPr lang="en-US" dirty="0"/>
              <a:t>Applies to construction, expansion, rehabilitation and modernization of fixed guideway projects with $300 million or more in total project cost </a:t>
            </a:r>
            <a:r>
              <a:rPr lang="en-US" dirty="0">
                <a:solidFill>
                  <a:srgbClr val="FF0000"/>
                </a:solidFill>
              </a:rPr>
              <a:t>AND</a:t>
            </a:r>
            <a:r>
              <a:rPr lang="en-US" dirty="0"/>
              <a:t> $100 million or more in Federal financial assistance (regardless of source) </a:t>
            </a:r>
            <a:r>
              <a:rPr lang="en-US" dirty="0">
                <a:solidFill>
                  <a:srgbClr val="FF0000"/>
                </a:solidFill>
              </a:rPr>
              <a:t>AND</a:t>
            </a:r>
            <a:r>
              <a:rPr lang="en-US" dirty="0"/>
              <a:t> is not exclusively for the acquisition, maintenance or rehabilitation of vehicles or other rolling stock</a:t>
            </a:r>
          </a:p>
          <a:p>
            <a:pPr lvl="1"/>
            <a:endParaRPr lang="en-US" sz="2400" dirty="0"/>
          </a:p>
          <a:p>
            <a:pPr lvl="2">
              <a:buFont typeface="Wingdings" panose="05000000000000000000" pitchFamily="2" charset="2"/>
              <a:buChar char="v"/>
            </a:pPr>
            <a:r>
              <a:rPr lang="en-US" dirty="0"/>
              <a:t>As determined by the Administrator</a:t>
            </a:r>
          </a:p>
        </p:txBody>
      </p:sp>
      <p:sp>
        <p:nvSpPr>
          <p:cNvPr id="2" name="Slide Number Placeholder 1">
            <a:extLst>
              <a:ext uri="{FF2B5EF4-FFF2-40B4-BE49-F238E27FC236}">
                <a16:creationId xmlns:a16="http://schemas.microsoft.com/office/drawing/2014/main" id="{C1FC3BDF-37B2-417D-88D3-48080E64D0FD}"/>
              </a:ext>
            </a:extLst>
          </p:cNvPr>
          <p:cNvSpPr>
            <a:spLocks noGrp="1"/>
          </p:cNvSpPr>
          <p:nvPr>
            <p:ph type="sldNum" sz="quarter" idx="10"/>
          </p:nvPr>
        </p:nvSpPr>
        <p:spPr/>
        <p:txBody>
          <a:bodyPr/>
          <a:lstStyle/>
          <a:p>
            <a:pPr>
              <a:defRPr/>
            </a:pPr>
            <a:fld id="{7147CA3B-6136-4A1E-85AF-772B3E69A7C8}" type="slidenum">
              <a:rPr lang="en-US" smtClean="0"/>
              <a:pPr>
                <a:defRPr/>
              </a:pPr>
              <a:t>9</a:t>
            </a:fld>
            <a:endParaRPr lang="en-US" dirty="0"/>
          </a:p>
        </p:txBody>
      </p:sp>
    </p:spTree>
    <p:extLst>
      <p:ext uri="{BB962C8B-B14F-4D97-AF65-F5344CB8AC3E}">
        <p14:creationId xmlns:p14="http://schemas.microsoft.com/office/powerpoint/2010/main" val="708790026"/>
      </p:ext>
    </p:extLst>
  </p:cSld>
  <p:clrMapOvr>
    <a:masterClrMapping/>
  </p:clrMapOvr>
</p:sld>
</file>

<file path=ppt/theme/theme1.xml><?xml version="1.0" encoding="utf-8"?>
<a:theme xmlns:a="http://schemas.openxmlformats.org/drawingml/2006/main" name="FTA Mai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32292</TotalTime>
  <Words>1659</Words>
  <Application>Microsoft Office PowerPoint</Application>
  <PresentationFormat>On-screen Show (4:3)</PresentationFormat>
  <Paragraphs>196</Paragraphs>
  <Slides>24</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 Unicode MS</vt:lpstr>
      <vt:lpstr>ＭＳ Ｐゴシック</vt:lpstr>
      <vt:lpstr>Arial</vt:lpstr>
      <vt:lpstr>Calibri</vt:lpstr>
      <vt:lpstr>Gill Sans MT</vt:lpstr>
      <vt:lpstr>Raavi</vt:lpstr>
      <vt:lpstr>Tahoma</vt:lpstr>
      <vt:lpstr>Wingdings</vt:lpstr>
      <vt:lpstr>FTA Main Theme</vt:lpstr>
      <vt:lpstr>PowerPoint Presentation</vt:lpstr>
      <vt:lpstr>PUBLICATION INFO</vt:lpstr>
      <vt:lpstr>BACKGROUND</vt:lpstr>
      <vt:lpstr>BACKGROUND</vt:lpstr>
      <vt:lpstr>FOCUS OF THE NEW RULE</vt:lpstr>
      <vt:lpstr>STRUCTURE OF PROPOSED RULE</vt:lpstr>
      <vt:lpstr>Subpart A: General Provisions</vt:lpstr>
      <vt:lpstr>Subpart A: General Provisions</vt:lpstr>
      <vt:lpstr>Subpart A: General Provisions</vt:lpstr>
      <vt:lpstr>Subpart A: General Provisions</vt:lpstr>
      <vt:lpstr>Subpart A: General Provisions</vt:lpstr>
      <vt:lpstr>Subpart B: Project Management Oversight Services</vt:lpstr>
      <vt:lpstr>Subpart B: Project Management Oversight Services</vt:lpstr>
      <vt:lpstr>Subpart B: Project Management Oversight Services</vt:lpstr>
      <vt:lpstr>Subpart C: Project Management Plans</vt:lpstr>
      <vt:lpstr>Subpart C: Project Management Plans</vt:lpstr>
      <vt:lpstr>Subpart C: Project Management Plans</vt:lpstr>
      <vt:lpstr>Subpart C: Project Management Plans</vt:lpstr>
      <vt:lpstr>Subpart C: Project Management Plans</vt:lpstr>
      <vt:lpstr>PowerPoint Presentation</vt:lpstr>
      <vt:lpstr>How to Comment</vt:lpstr>
      <vt:lpstr>How to Comment</vt:lpstr>
      <vt:lpstr>Who to Contact</vt:lpstr>
      <vt:lpstr>Next Steps</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Oversight Program</dc:title>
  <dc:subject>Commitment to Accessibility: DOT is committed to ensuring that information is available in appropriate alternative formats to meet the requirements of persons who have a disability. If you require an alternative version of this file, please contact FTAWebAccessibility@dot.gov.</dc:subject>
  <dc:creator>Deirdre Baker</dc:creator>
  <cp:lastModifiedBy>Ullah, Waseem CTR (FTA)</cp:lastModifiedBy>
  <cp:revision>595</cp:revision>
  <cp:lastPrinted>2019-10-03T12:48:19Z</cp:lastPrinted>
  <dcterms:created xsi:type="dcterms:W3CDTF">2012-04-23T20:03:29Z</dcterms:created>
  <dcterms:modified xsi:type="dcterms:W3CDTF">2019-10-07T17:12:31Z</dcterms:modified>
</cp:coreProperties>
</file>