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comment1.xml" ContentType="application/vnd.openxmlformats-officedocument.presentationml.comment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68" r:id="rId1"/>
  </p:sldMasterIdLst>
  <p:notesMasterIdLst>
    <p:notesMasterId r:id="rId66"/>
  </p:notesMasterIdLst>
  <p:handoutMasterIdLst>
    <p:handoutMasterId r:id="rId67"/>
  </p:handoutMasterIdLst>
  <p:sldIdLst>
    <p:sldId id="256" r:id="rId2"/>
    <p:sldId id="273" r:id="rId3"/>
    <p:sldId id="368" r:id="rId4"/>
    <p:sldId id="416" r:id="rId5"/>
    <p:sldId id="414" r:id="rId6"/>
    <p:sldId id="415" r:id="rId7"/>
    <p:sldId id="412" r:id="rId8"/>
    <p:sldId id="307" r:id="rId9"/>
    <p:sldId id="309" r:id="rId10"/>
    <p:sldId id="417" r:id="rId11"/>
    <p:sldId id="418" r:id="rId12"/>
    <p:sldId id="419" r:id="rId13"/>
    <p:sldId id="420" r:id="rId14"/>
    <p:sldId id="421" r:id="rId15"/>
    <p:sldId id="422" r:id="rId16"/>
    <p:sldId id="423" r:id="rId17"/>
    <p:sldId id="424" r:id="rId18"/>
    <p:sldId id="425" r:id="rId19"/>
    <p:sldId id="426" r:id="rId20"/>
    <p:sldId id="427" r:id="rId21"/>
    <p:sldId id="428" r:id="rId22"/>
    <p:sldId id="429" r:id="rId23"/>
    <p:sldId id="430" r:id="rId24"/>
    <p:sldId id="431" r:id="rId25"/>
    <p:sldId id="432" r:id="rId26"/>
    <p:sldId id="433" r:id="rId27"/>
    <p:sldId id="434" r:id="rId28"/>
    <p:sldId id="435" r:id="rId29"/>
    <p:sldId id="436" r:id="rId30"/>
    <p:sldId id="437" r:id="rId31"/>
    <p:sldId id="438" r:id="rId32"/>
    <p:sldId id="439" r:id="rId33"/>
    <p:sldId id="440" r:id="rId34"/>
    <p:sldId id="441" r:id="rId35"/>
    <p:sldId id="442" r:id="rId36"/>
    <p:sldId id="443" r:id="rId37"/>
    <p:sldId id="444" r:id="rId38"/>
    <p:sldId id="445" r:id="rId39"/>
    <p:sldId id="446" r:id="rId40"/>
    <p:sldId id="447" r:id="rId41"/>
    <p:sldId id="448" r:id="rId42"/>
    <p:sldId id="449" r:id="rId43"/>
    <p:sldId id="450" r:id="rId44"/>
    <p:sldId id="451" r:id="rId45"/>
    <p:sldId id="452" r:id="rId46"/>
    <p:sldId id="453" r:id="rId47"/>
    <p:sldId id="454" r:id="rId48"/>
    <p:sldId id="455" r:id="rId49"/>
    <p:sldId id="456" r:id="rId50"/>
    <p:sldId id="457" r:id="rId51"/>
    <p:sldId id="458" r:id="rId52"/>
    <p:sldId id="459" r:id="rId53"/>
    <p:sldId id="460" r:id="rId54"/>
    <p:sldId id="461" r:id="rId55"/>
    <p:sldId id="462" r:id="rId56"/>
    <p:sldId id="463" r:id="rId57"/>
    <p:sldId id="464" r:id="rId58"/>
    <p:sldId id="465" r:id="rId59"/>
    <p:sldId id="466" r:id="rId60"/>
    <p:sldId id="467" r:id="rId61"/>
    <p:sldId id="468" r:id="rId62"/>
    <p:sldId id="469" r:id="rId63"/>
    <p:sldId id="470" r:id="rId64"/>
    <p:sldId id="471" r:id="rId65"/>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lynn" initials="f" lastIdx="7" clrIdx="0"/>
  <p:cmAuthor id="1" name="test" initials="t" lastIdx="3" clrIdx="1"/>
  <p:cmAuthor id="2" name="Stock, Marianne (FTA)" initials="SM(" lastIdx="7" clrIdx="2">
    <p:extLst>
      <p:ext uri="{19B8F6BF-5375-455C-9EA6-DF929625EA0E}">
        <p15:presenceInfo xmlns:p15="http://schemas.microsoft.com/office/powerpoint/2012/main" userId="S-1-5-21-982035342-1880134254-310265210-4506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95B7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46" autoAdjust="0"/>
    <p:restoredTop sz="72071" autoAdjust="0"/>
  </p:normalViewPr>
  <p:slideViewPr>
    <p:cSldViewPr snapToGrid="0" snapToObjects="1">
      <p:cViewPr varScale="1">
        <p:scale>
          <a:sx n="79" d="100"/>
          <a:sy n="79" d="100"/>
        </p:scale>
        <p:origin x="2190"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931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08-01T15:40:06.939" idx="7">
    <p:pos x="10" y="10"/>
    <p:text>Be prepared for the question about where they get these forms--will the regions work with them on this?</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2993DF-A362-4D27-98BF-EA3C9F8B5D4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09B8119-2522-40CF-B150-C7DA92ED0FE4}">
      <dgm:prSet phldrT="[Text]" custT="1"/>
      <dgm:spPr>
        <a:solidFill>
          <a:srgbClr val="0082B0"/>
        </a:solidFill>
      </dgm:spPr>
      <dgm:t>
        <a:bodyPr/>
        <a:lstStyle/>
        <a:p>
          <a:r>
            <a:rPr lang="en-US" sz="2800" dirty="0">
              <a:solidFill>
                <a:schemeClr val="tx1"/>
              </a:solidFill>
            </a:rPr>
            <a:t>Authorizing Resolution</a:t>
          </a:r>
        </a:p>
      </dgm:t>
    </dgm:pt>
    <dgm:pt modelId="{23512F29-246A-4B23-9456-8CA6D395FAF8}" type="parTrans" cxnId="{AE4FEA4D-766D-44A1-86EF-C3564C48D443}">
      <dgm:prSet/>
      <dgm:spPr/>
      <dgm:t>
        <a:bodyPr/>
        <a:lstStyle/>
        <a:p>
          <a:endParaRPr lang="en-US"/>
        </a:p>
      </dgm:t>
    </dgm:pt>
    <dgm:pt modelId="{4DD40281-EC44-4598-8728-E8FF71B78CDC}" type="sibTrans" cxnId="{AE4FEA4D-766D-44A1-86EF-C3564C48D443}">
      <dgm:prSet/>
      <dgm:spPr/>
      <dgm:t>
        <a:bodyPr/>
        <a:lstStyle/>
        <a:p>
          <a:endParaRPr lang="en-US"/>
        </a:p>
      </dgm:t>
    </dgm:pt>
    <dgm:pt modelId="{EF4C3BB6-C5D4-4116-AD6A-D16E5BBBC795}">
      <dgm:prSet phldrT="[Text]"/>
      <dgm:spPr>
        <a:solidFill>
          <a:schemeClr val="accent6">
            <a:lumMod val="60000"/>
            <a:lumOff val="40000"/>
            <a:alpha val="90000"/>
          </a:schemeClr>
        </a:solidFill>
      </dgm:spPr>
      <dgm:t>
        <a:bodyPr/>
        <a:lstStyle/>
        <a:p>
          <a:r>
            <a:rPr lang="en-US" dirty="0"/>
            <a:t>Must cite the legal authority that enables grantee to apply for, receive and spend FTA funds and to provide local match, if required. </a:t>
          </a:r>
        </a:p>
      </dgm:t>
    </dgm:pt>
    <dgm:pt modelId="{D43CEF0F-B84B-4044-9195-243CA966900B}" type="parTrans" cxnId="{0085A7CB-82EB-472D-BAC8-F488596DC4C3}">
      <dgm:prSet/>
      <dgm:spPr/>
      <dgm:t>
        <a:bodyPr/>
        <a:lstStyle/>
        <a:p>
          <a:endParaRPr lang="en-US"/>
        </a:p>
      </dgm:t>
    </dgm:pt>
    <dgm:pt modelId="{069230A2-A176-495C-AA12-F2360E7DA8FD}" type="sibTrans" cxnId="{0085A7CB-82EB-472D-BAC8-F488596DC4C3}">
      <dgm:prSet/>
      <dgm:spPr/>
      <dgm:t>
        <a:bodyPr/>
        <a:lstStyle/>
        <a:p>
          <a:endParaRPr lang="en-US"/>
        </a:p>
      </dgm:t>
    </dgm:pt>
    <dgm:pt modelId="{83775392-9050-48C9-9D4E-3C92D4431F04}">
      <dgm:prSet phldrT="[Text]" custT="1"/>
      <dgm:spPr>
        <a:solidFill>
          <a:srgbClr val="0082B0"/>
        </a:solidFill>
      </dgm:spPr>
      <dgm:t>
        <a:bodyPr/>
        <a:lstStyle/>
        <a:p>
          <a:r>
            <a:rPr lang="en-US" sz="2800" dirty="0">
              <a:solidFill>
                <a:schemeClr val="tx1"/>
              </a:solidFill>
            </a:rPr>
            <a:t>Opinion of Counsel</a:t>
          </a:r>
        </a:p>
      </dgm:t>
    </dgm:pt>
    <dgm:pt modelId="{502EB3E5-A434-4E16-851B-B677739BF9F4}" type="parTrans" cxnId="{1C23A43F-3D76-4953-B6B2-313CEC60DF77}">
      <dgm:prSet/>
      <dgm:spPr/>
      <dgm:t>
        <a:bodyPr/>
        <a:lstStyle/>
        <a:p>
          <a:endParaRPr lang="en-US"/>
        </a:p>
      </dgm:t>
    </dgm:pt>
    <dgm:pt modelId="{F2BDE63C-8379-4F2A-A378-494E2F06BAC4}" type="sibTrans" cxnId="{1C23A43F-3D76-4953-B6B2-313CEC60DF77}">
      <dgm:prSet/>
      <dgm:spPr/>
      <dgm:t>
        <a:bodyPr/>
        <a:lstStyle/>
        <a:p>
          <a:endParaRPr lang="en-US"/>
        </a:p>
      </dgm:t>
    </dgm:pt>
    <dgm:pt modelId="{738E0107-AD3E-46EF-B9D3-798E757C9B47}">
      <dgm:prSet phldrT="[Text]"/>
      <dgm:spPr>
        <a:solidFill>
          <a:schemeClr val="accent6">
            <a:lumMod val="60000"/>
            <a:lumOff val="40000"/>
            <a:alpha val="90000"/>
          </a:schemeClr>
        </a:solidFill>
      </dgm:spPr>
      <dgm:t>
        <a:bodyPr/>
        <a:lstStyle/>
        <a:p>
          <a:r>
            <a:rPr lang="en-US" dirty="0"/>
            <a:t>Must affirm that there are no legal impediment to grantee’s implementing the project if funds are awarded.  </a:t>
          </a:r>
        </a:p>
      </dgm:t>
    </dgm:pt>
    <dgm:pt modelId="{0408EF04-E148-4D25-B8D7-3B5C11155F17}" type="parTrans" cxnId="{F823AD3A-B4F8-44BC-8FFC-5FAEF71D329A}">
      <dgm:prSet/>
      <dgm:spPr/>
      <dgm:t>
        <a:bodyPr/>
        <a:lstStyle/>
        <a:p>
          <a:endParaRPr lang="en-US"/>
        </a:p>
      </dgm:t>
    </dgm:pt>
    <dgm:pt modelId="{4B33141F-7CE1-4F73-9D57-624F278924D8}" type="sibTrans" cxnId="{F823AD3A-B4F8-44BC-8FFC-5FAEF71D329A}">
      <dgm:prSet/>
      <dgm:spPr/>
      <dgm:t>
        <a:bodyPr/>
        <a:lstStyle/>
        <a:p>
          <a:endParaRPr lang="en-US"/>
        </a:p>
      </dgm:t>
    </dgm:pt>
    <dgm:pt modelId="{908B4ED0-85EF-4C59-BB77-422A2B1863AC}">
      <dgm:prSet phldrT="[Text]" custT="1"/>
      <dgm:spPr>
        <a:solidFill>
          <a:srgbClr val="0082B0"/>
        </a:solidFill>
      </dgm:spPr>
      <dgm:t>
        <a:bodyPr/>
        <a:lstStyle/>
        <a:p>
          <a:r>
            <a:rPr lang="en-US" sz="2800" dirty="0">
              <a:solidFill>
                <a:schemeClr val="tx1"/>
              </a:solidFill>
            </a:rPr>
            <a:t>Delegation of Authority</a:t>
          </a:r>
        </a:p>
      </dgm:t>
    </dgm:pt>
    <dgm:pt modelId="{1066A1C4-04C1-4F56-A8C3-2E1D34EFE9C7}" type="parTrans" cxnId="{FA46FD2F-D04A-46BC-91F6-60BA517A5A39}">
      <dgm:prSet/>
      <dgm:spPr/>
      <dgm:t>
        <a:bodyPr/>
        <a:lstStyle/>
        <a:p>
          <a:endParaRPr lang="en-US"/>
        </a:p>
      </dgm:t>
    </dgm:pt>
    <dgm:pt modelId="{A4E4D0FE-C2D5-4B62-980D-E7FA55895C36}" type="sibTrans" cxnId="{FA46FD2F-D04A-46BC-91F6-60BA517A5A39}">
      <dgm:prSet/>
      <dgm:spPr/>
      <dgm:t>
        <a:bodyPr/>
        <a:lstStyle/>
        <a:p>
          <a:endParaRPr lang="en-US"/>
        </a:p>
      </dgm:t>
    </dgm:pt>
    <dgm:pt modelId="{D0FB1BB4-26A6-4953-BF0B-5D27A2BA9F18}">
      <dgm:prSet phldrT="[Text]"/>
      <dgm:spPr>
        <a:solidFill>
          <a:schemeClr val="accent6">
            <a:lumMod val="60000"/>
            <a:lumOff val="40000"/>
            <a:alpha val="90000"/>
          </a:schemeClr>
        </a:solidFill>
      </dgm:spPr>
      <dgm:t>
        <a:bodyPr/>
        <a:lstStyle/>
        <a:p>
          <a:r>
            <a:rPr lang="en-US" dirty="0"/>
            <a:t>Must authorize an official responsible for executing grants and legally committing grantee to compliance with grant terms. </a:t>
          </a:r>
        </a:p>
      </dgm:t>
    </dgm:pt>
    <dgm:pt modelId="{62011FE8-EDDC-4A33-8449-3ED60B70C82D}" type="parTrans" cxnId="{56676013-F5FC-411F-9A3E-2C89C32E3660}">
      <dgm:prSet/>
      <dgm:spPr/>
      <dgm:t>
        <a:bodyPr/>
        <a:lstStyle/>
        <a:p>
          <a:endParaRPr lang="en-US"/>
        </a:p>
      </dgm:t>
    </dgm:pt>
    <dgm:pt modelId="{70076AEC-1F4E-4888-8DA6-7DD5B31AF17B}" type="sibTrans" cxnId="{56676013-F5FC-411F-9A3E-2C89C32E3660}">
      <dgm:prSet/>
      <dgm:spPr/>
      <dgm:t>
        <a:bodyPr/>
        <a:lstStyle/>
        <a:p>
          <a:endParaRPr lang="en-US"/>
        </a:p>
      </dgm:t>
    </dgm:pt>
    <dgm:pt modelId="{EB477F5E-096B-49E7-BCB0-35716B27BD77}">
      <dgm:prSet phldrT="[Text]"/>
      <dgm:spPr>
        <a:solidFill>
          <a:schemeClr val="accent6">
            <a:lumMod val="60000"/>
            <a:lumOff val="40000"/>
            <a:alpha val="90000"/>
          </a:schemeClr>
        </a:solidFill>
      </dgm:spPr>
      <dgm:t>
        <a:bodyPr/>
        <a:lstStyle/>
        <a:p>
          <a:r>
            <a:rPr lang="en-US" dirty="0"/>
            <a:t>Generally this in is the form of a Resolution (or equivalent) from grantee’s Board of Directors (or equivalent) must be adopted/executed.</a:t>
          </a:r>
        </a:p>
      </dgm:t>
    </dgm:pt>
    <dgm:pt modelId="{55E25ECF-CA7C-4AA4-A1AA-CCDC09A2D954}" type="parTrans" cxnId="{51F77DA6-E058-477E-A117-4231C532FACC}">
      <dgm:prSet/>
      <dgm:spPr/>
      <dgm:t>
        <a:bodyPr/>
        <a:lstStyle/>
        <a:p>
          <a:endParaRPr lang="en-US"/>
        </a:p>
      </dgm:t>
    </dgm:pt>
    <dgm:pt modelId="{02B6D35C-4629-4632-AA04-BE4A375A12FC}" type="sibTrans" cxnId="{51F77DA6-E058-477E-A117-4231C532FACC}">
      <dgm:prSet/>
      <dgm:spPr/>
      <dgm:t>
        <a:bodyPr/>
        <a:lstStyle/>
        <a:p>
          <a:endParaRPr lang="en-US"/>
        </a:p>
      </dgm:t>
    </dgm:pt>
    <dgm:pt modelId="{8A441911-87E6-42A7-BB92-476288CDCB09}">
      <dgm:prSet phldrT="[Text]"/>
      <dgm:spPr>
        <a:solidFill>
          <a:schemeClr val="accent6">
            <a:lumMod val="60000"/>
            <a:lumOff val="40000"/>
            <a:alpha val="90000"/>
          </a:schemeClr>
        </a:solidFill>
      </dgm:spPr>
      <dgm:t>
        <a:bodyPr/>
        <a:lstStyle/>
        <a:p>
          <a:r>
            <a:rPr lang="en-US" dirty="0"/>
            <a:t>Must be attached to the Recipient Profile in TrAMS.</a:t>
          </a:r>
        </a:p>
      </dgm:t>
    </dgm:pt>
    <dgm:pt modelId="{0101948E-E657-4ED3-AA52-3A19CFDD67C9}" type="parTrans" cxnId="{7ED6DE11-F8B4-4542-B046-206EDAC3A910}">
      <dgm:prSet/>
      <dgm:spPr/>
      <dgm:t>
        <a:bodyPr/>
        <a:lstStyle/>
        <a:p>
          <a:endParaRPr lang="en-US"/>
        </a:p>
      </dgm:t>
    </dgm:pt>
    <dgm:pt modelId="{E8C81696-538F-4B14-9A64-136BA3C027F7}" type="sibTrans" cxnId="{7ED6DE11-F8B4-4542-B046-206EDAC3A910}">
      <dgm:prSet/>
      <dgm:spPr/>
      <dgm:t>
        <a:bodyPr/>
        <a:lstStyle/>
        <a:p>
          <a:endParaRPr lang="en-US"/>
        </a:p>
      </dgm:t>
    </dgm:pt>
    <dgm:pt modelId="{1661D3CE-34F1-45FD-962A-7BBE0057049B}">
      <dgm:prSet phldrT="[Text]"/>
      <dgm:spPr>
        <a:solidFill>
          <a:schemeClr val="accent6">
            <a:lumMod val="60000"/>
            <a:lumOff val="40000"/>
            <a:alpha val="90000"/>
          </a:schemeClr>
        </a:solidFill>
      </dgm:spPr>
      <dgm:t>
        <a:bodyPr/>
        <a:lstStyle/>
        <a:p>
          <a:r>
            <a:rPr lang="en-US" dirty="0"/>
            <a:t>This may be a specified person or cite the position, the latter is preferable.</a:t>
          </a:r>
        </a:p>
      </dgm:t>
    </dgm:pt>
    <dgm:pt modelId="{63A6675B-22B8-4358-A63B-15FDD7140771}" type="parTrans" cxnId="{F04E97EE-5E1B-44A2-94DB-14EF67FF5608}">
      <dgm:prSet/>
      <dgm:spPr/>
      <dgm:t>
        <a:bodyPr/>
        <a:lstStyle/>
        <a:p>
          <a:endParaRPr lang="en-US"/>
        </a:p>
      </dgm:t>
    </dgm:pt>
    <dgm:pt modelId="{60911983-8004-44D4-9405-9AC4CFFC4918}" type="sibTrans" cxnId="{F04E97EE-5E1B-44A2-94DB-14EF67FF5608}">
      <dgm:prSet/>
      <dgm:spPr/>
      <dgm:t>
        <a:bodyPr/>
        <a:lstStyle/>
        <a:p>
          <a:endParaRPr lang="en-US"/>
        </a:p>
      </dgm:t>
    </dgm:pt>
    <dgm:pt modelId="{A9DC34E7-5EE7-4038-8A6D-DCEA1EA5C492}" type="pres">
      <dgm:prSet presAssocID="{502993DF-A362-4D27-98BF-EA3C9F8B5D43}" presName="Name0" presStyleCnt="0">
        <dgm:presLayoutVars>
          <dgm:dir/>
          <dgm:animLvl val="lvl"/>
          <dgm:resizeHandles val="exact"/>
        </dgm:presLayoutVars>
      </dgm:prSet>
      <dgm:spPr/>
    </dgm:pt>
    <dgm:pt modelId="{5B58DE1A-2AD3-4820-A38E-19D9EF9DF96A}" type="pres">
      <dgm:prSet presAssocID="{B09B8119-2522-40CF-B150-C7DA92ED0FE4}" presName="linNode" presStyleCnt="0"/>
      <dgm:spPr/>
    </dgm:pt>
    <dgm:pt modelId="{0830AE81-E97B-48AF-A459-0FFE0E95B54D}" type="pres">
      <dgm:prSet presAssocID="{B09B8119-2522-40CF-B150-C7DA92ED0FE4}" presName="parentText" presStyleLbl="node1" presStyleIdx="0" presStyleCnt="3" custScaleX="73478" custScaleY="99575" custLinFactNeighborX="-245">
        <dgm:presLayoutVars>
          <dgm:chMax val="1"/>
          <dgm:bulletEnabled val="1"/>
        </dgm:presLayoutVars>
      </dgm:prSet>
      <dgm:spPr/>
    </dgm:pt>
    <dgm:pt modelId="{1F0D747A-70ED-4796-A2B6-0562B53681EF}" type="pres">
      <dgm:prSet presAssocID="{B09B8119-2522-40CF-B150-C7DA92ED0FE4}" presName="descendantText" presStyleLbl="alignAccFollowNode1" presStyleIdx="0" presStyleCnt="3" custScaleX="114272" custScaleY="123993">
        <dgm:presLayoutVars>
          <dgm:bulletEnabled val="1"/>
        </dgm:presLayoutVars>
      </dgm:prSet>
      <dgm:spPr/>
    </dgm:pt>
    <dgm:pt modelId="{F4DAAF4F-8FA9-48D1-81A8-B87101DD5EA1}" type="pres">
      <dgm:prSet presAssocID="{4DD40281-EC44-4598-8728-E8FF71B78CDC}" presName="sp" presStyleCnt="0"/>
      <dgm:spPr/>
    </dgm:pt>
    <dgm:pt modelId="{3B91F052-E68E-4E4B-A9D6-620FD265AFB3}" type="pres">
      <dgm:prSet presAssocID="{83775392-9050-48C9-9D4E-3C92D4431F04}" presName="linNode" presStyleCnt="0"/>
      <dgm:spPr/>
    </dgm:pt>
    <dgm:pt modelId="{8F85DBE2-6D2F-4EBA-929A-8A742E7FE14D}" type="pres">
      <dgm:prSet presAssocID="{83775392-9050-48C9-9D4E-3C92D4431F04}" presName="parentText" presStyleLbl="node1" presStyleIdx="1" presStyleCnt="3" custScaleX="73478">
        <dgm:presLayoutVars>
          <dgm:chMax val="1"/>
          <dgm:bulletEnabled val="1"/>
        </dgm:presLayoutVars>
      </dgm:prSet>
      <dgm:spPr/>
    </dgm:pt>
    <dgm:pt modelId="{F9AAC1BE-3E4E-4AA1-A36C-0885C370482C}" type="pres">
      <dgm:prSet presAssocID="{83775392-9050-48C9-9D4E-3C92D4431F04}" presName="descendantText" presStyleLbl="alignAccFollowNode1" presStyleIdx="1" presStyleCnt="3" custScaleX="113673" custScaleY="121042">
        <dgm:presLayoutVars>
          <dgm:bulletEnabled val="1"/>
        </dgm:presLayoutVars>
      </dgm:prSet>
      <dgm:spPr/>
    </dgm:pt>
    <dgm:pt modelId="{C6EDDBFF-5CA8-461C-A76E-E41C0B59E79B}" type="pres">
      <dgm:prSet presAssocID="{F2BDE63C-8379-4F2A-A378-494E2F06BAC4}" presName="sp" presStyleCnt="0"/>
      <dgm:spPr/>
    </dgm:pt>
    <dgm:pt modelId="{FC8B21F8-A076-41CE-A6EA-5E327B7FE8A0}" type="pres">
      <dgm:prSet presAssocID="{908B4ED0-85EF-4C59-BB77-422A2B1863AC}" presName="linNode" presStyleCnt="0"/>
      <dgm:spPr/>
    </dgm:pt>
    <dgm:pt modelId="{E08F0BEE-F440-4621-ACD7-8597F8951A55}" type="pres">
      <dgm:prSet presAssocID="{908B4ED0-85EF-4C59-BB77-422A2B1863AC}" presName="parentText" presStyleLbl="node1" presStyleIdx="2" presStyleCnt="3" custScaleX="73393">
        <dgm:presLayoutVars>
          <dgm:chMax val="1"/>
          <dgm:bulletEnabled val="1"/>
        </dgm:presLayoutVars>
      </dgm:prSet>
      <dgm:spPr/>
    </dgm:pt>
    <dgm:pt modelId="{0C94AF11-19FB-40D0-8704-E7CC965343A9}" type="pres">
      <dgm:prSet presAssocID="{908B4ED0-85EF-4C59-BB77-422A2B1863AC}" presName="descendantText" presStyleLbl="alignAccFollowNode1" presStyleIdx="2" presStyleCnt="3" custScaleX="114966" custScaleY="120167">
        <dgm:presLayoutVars>
          <dgm:bulletEnabled val="1"/>
        </dgm:presLayoutVars>
      </dgm:prSet>
      <dgm:spPr/>
    </dgm:pt>
  </dgm:ptLst>
  <dgm:cxnLst>
    <dgm:cxn modelId="{9B7C410F-26F4-4F92-8CF8-0EA794743104}" type="presOf" srcId="{EF4C3BB6-C5D4-4116-AD6A-D16E5BBBC795}" destId="{1F0D747A-70ED-4796-A2B6-0562B53681EF}" srcOrd="0" destOrd="0" presId="urn:microsoft.com/office/officeart/2005/8/layout/vList5"/>
    <dgm:cxn modelId="{7ED6DE11-F8B4-4542-B046-206EDAC3A910}" srcId="{83775392-9050-48C9-9D4E-3C92D4431F04}" destId="{8A441911-87E6-42A7-BB92-476288CDCB09}" srcOrd="1" destOrd="0" parTransId="{0101948E-E657-4ED3-AA52-3A19CFDD67C9}" sibTransId="{E8C81696-538F-4B14-9A64-136BA3C027F7}"/>
    <dgm:cxn modelId="{56676013-F5FC-411F-9A3E-2C89C32E3660}" srcId="{908B4ED0-85EF-4C59-BB77-422A2B1863AC}" destId="{D0FB1BB4-26A6-4953-BF0B-5D27A2BA9F18}" srcOrd="0" destOrd="0" parTransId="{62011FE8-EDDC-4A33-8449-3ED60B70C82D}" sibTransId="{70076AEC-1F4E-4888-8DA6-7DD5B31AF17B}"/>
    <dgm:cxn modelId="{FA46FD2F-D04A-46BC-91F6-60BA517A5A39}" srcId="{502993DF-A362-4D27-98BF-EA3C9F8B5D43}" destId="{908B4ED0-85EF-4C59-BB77-422A2B1863AC}" srcOrd="2" destOrd="0" parTransId="{1066A1C4-04C1-4F56-A8C3-2E1D34EFE9C7}" sibTransId="{A4E4D0FE-C2D5-4B62-980D-E7FA55895C36}"/>
    <dgm:cxn modelId="{5D2CA830-204C-4066-B90C-171FEAA0C72B}" type="presOf" srcId="{908B4ED0-85EF-4C59-BB77-422A2B1863AC}" destId="{E08F0BEE-F440-4621-ACD7-8597F8951A55}" srcOrd="0" destOrd="0" presId="urn:microsoft.com/office/officeart/2005/8/layout/vList5"/>
    <dgm:cxn modelId="{F823AD3A-B4F8-44BC-8FFC-5FAEF71D329A}" srcId="{83775392-9050-48C9-9D4E-3C92D4431F04}" destId="{738E0107-AD3E-46EF-B9D3-798E757C9B47}" srcOrd="0" destOrd="0" parTransId="{0408EF04-E148-4D25-B8D7-3B5C11155F17}" sibTransId="{4B33141F-7CE1-4F73-9D57-624F278924D8}"/>
    <dgm:cxn modelId="{1C23A43F-3D76-4953-B6B2-313CEC60DF77}" srcId="{502993DF-A362-4D27-98BF-EA3C9F8B5D43}" destId="{83775392-9050-48C9-9D4E-3C92D4431F04}" srcOrd="1" destOrd="0" parTransId="{502EB3E5-A434-4E16-851B-B677739BF9F4}" sibTransId="{F2BDE63C-8379-4F2A-A378-494E2F06BAC4}"/>
    <dgm:cxn modelId="{413C7864-C7A9-4436-9780-AF5F76EBCB18}" type="presOf" srcId="{502993DF-A362-4D27-98BF-EA3C9F8B5D43}" destId="{A9DC34E7-5EE7-4038-8A6D-DCEA1EA5C492}" srcOrd="0" destOrd="0" presId="urn:microsoft.com/office/officeart/2005/8/layout/vList5"/>
    <dgm:cxn modelId="{1E6A3D48-9023-4A63-B528-4E25869A7614}" type="presOf" srcId="{1661D3CE-34F1-45FD-962A-7BBE0057049B}" destId="{0C94AF11-19FB-40D0-8704-E7CC965343A9}" srcOrd="0" destOrd="1" presId="urn:microsoft.com/office/officeart/2005/8/layout/vList5"/>
    <dgm:cxn modelId="{AE4FEA4D-766D-44A1-86EF-C3564C48D443}" srcId="{502993DF-A362-4D27-98BF-EA3C9F8B5D43}" destId="{B09B8119-2522-40CF-B150-C7DA92ED0FE4}" srcOrd="0" destOrd="0" parTransId="{23512F29-246A-4B23-9456-8CA6D395FAF8}" sibTransId="{4DD40281-EC44-4598-8728-E8FF71B78CDC}"/>
    <dgm:cxn modelId="{6B246D82-9A54-4DE1-A980-2002D82990D5}" type="presOf" srcId="{83775392-9050-48C9-9D4E-3C92D4431F04}" destId="{8F85DBE2-6D2F-4EBA-929A-8A742E7FE14D}" srcOrd="0" destOrd="0" presId="urn:microsoft.com/office/officeart/2005/8/layout/vList5"/>
    <dgm:cxn modelId="{C28FC786-865A-43D2-9B26-FEFA03D57A64}" type="presOf" srcId="{8A441911-87E6-42A7-BB92-476288CDCB09}" destId="{F9AAC1BE-3E4E-4AA1-A36C-0885C370482C}" srcOrd="0" destOrd="1" presId="urn:microsoft.com/office/officeart/2005/8/layout/vList5"/>
    <dgm:cxn modelId="{51F77DA6-E058-477E-A117-4231C532FACC}" srcId="{B09B8119-2522-40CF-B150-C7DA92ED0FE4}" destId="{EB477F5E-096B-49E7-BCB0-35716B27BD77}" srcOrd="1" destOrd="0" parTransId="{55E25ECF-CA7C-4AA4-A1AA-CCDC09A2D954}" sibTransId="{02B6D35C-4629-4632-AA04-BE4A375A12FC}"/>
    <dgm:cxn modelId="{8A787FAC-F027-4EA0-84E2-49A3865B11C2}" type="presOf" srcId="{EB477F5E-096B-49E7-BCB0-35716B27BD77}" destId="{1F0D747A-70ED-4796-A2B6-0562B53681EF}" srcOrd="0" destOrd="1" presId="urn:microsoft.com/office/officeart/2005/8/layout/vList5"/>
    <dgm:cxn modelId="{A1E279B0-AD0C-435D-81C0-87B6517685E2}" type="presOf" srcId="{D0FB1BB4-26A6-4953-BF0B-5D27A2BA9F18}" destId="{0C94AF11-19FB-40D0-8704-E7CC965343A9}" srcOrd="0" destOrd="0" presId="urn:microsoft.com/office/officeart/2005/8/layout/vList5"/>
    <dgm:cxn modelId="{4F5FA3B8-3B17-4A79-AB67-1797FE39EA48}" type="presOf" srcId="{B09B8119-2522-40CF-B150-C7DA92ED0FE4}" destId="{0830AE81-E97B-48AF-A459-0FFE0E95B54D}" srcOrd="0" destOrd="0" presId="urn:microsoft.com/office/officeart/2005/8/layout/vList5"/>
    <dgm:cxn modelId="{0085A7CB-82EB-472D-BAC8-F488596DC4C3}" srcId="{B09B8119-2522-40CF-B150-C7DA92ED0FE4}" destId="{EF4C3BB6-C5D4-4116-AD6A-D16E5BBBC795}" srcOrd="0" destOrd="0" parTransId="{D43CEF0F-B84B-4044-9195-243CA966900B}" sibTransId="{069230A2-A176-495C-AA12-F2360E7DA8FD}"/>
    <dgm:cxn modelId="{714D69E3-6B1F-44CC-821B-BE98430C7623}" type="presOf" srcId="{738E0107-AD3E-46EF-B9D3-798E757C9B47}" destId="{F9AAC1BE-3E4E-4AA1-A36C-0885C370482C}" srcOrd="0" destOrd="0" presId="urn:microsoft.com/office/officeart/2005/8/layout/vList5"/>
    <dgm:cxn modelId="{F04E97EE-5E1B-44A2-94DB-14EF67FF5608}" srcId="{908B4ED0-85EF-4C59-BB77-422A2B1863AC}" destId="{1661D3CE-34F1-45FD-962A-7BBE0057049B}" srcOrd="1" destOrd="0" parTransId="{63A6675B-22B8-4358-A63B-15FDD7140771}" sibTransId="{60911983-8004-44D4-9405-9AC4CFFC4918}"/>
    <dgm:cxn modelId="{0B021457-2AD8-45C0-8150-645B9E216E49}" type="presParOf" srcId="{A9DC34E7-5EE7-4038-8A6D-DCEA1EA5C492}" destId="{5B58DE1A-2AD3-4820-A38E-19D9EF9DF96A}" srcOrd="0" destOrd="0" presId="urn:microsoft.com/office/officeart/2005/8/layout/vList5"/>
    <dgm:cxn modelId="{02F444C8-5D5C-460A-BDB1-9E982322EBD2}" type="presParOf" srcId="{5B58DE1A-2AD3-4820-A38E-19D9EF9DF96A}" destId="{0830AE81-E97B-48AF-A459-0FFE0E95B54D}" srcOrd="0" destOrd="0" presId="urn:microsoft.com/office/officeart/2005/8/layout/vList5"/>
    <dgm:cxn modelId="{65A88CAC-583E-44AE-80AC-E91732D37260}" type="presParOf" srcId="{5B58DE1A-2AD3-4820-A38E-19D9EF9DF96A}" destId="{1F0D747A-70ED-4796-A2B6-0562B53681EF}" srcOrd="1" destOrd="0" presId="urn:microsoft.com/office/officeart/2005/8/layout/vList5"/>
    <dgm:cxn modelId="{0EB91EBF-85F9-4F63-8616-984F0075F0D6}" type="presParOf" srcId="{A9DC34E7-5EE7-4038-8A6D-DCEA1EA5C492}" destId="{F4DAAF4F-8FA9-48D1-81A8-B87101DD5EA1}" srcOrd="1" destOrd="0" presId="urn:microsoft.com/office/officeart/2005/8/layout/vList5"/>
    <dgm:cxn modelId="{E386807E-387D-4688-80ED-A7C6793DB1A6}" type="presParOf" srcId="{A9DC34E7-5EE7-4038-8A6D-DCEA1EA5C492}" destId="{3B91F052-E68E-4E4B-A9D6-620FD265AFB3}" srcOrd="2" destOrd="0" presId="urn:microsoft.com/office/officeart/2005/8/layout/vList5"/>
    <dgm:cxn modelId="{C3A880BB-3E6C-42E2-9EB7-30A3DC0C2A87}" type="presParOf" srcId="{3B91F052-E68E-4E4B-A9D6-620FD265AFB3}" destId="{8F85DBE2-6D2F-4EBA-929A-8A742E7FE14D}" srcOrd="0" destOrd="0" presId="urn:microsoft.com/office/officeart/2005/8/layout/vList5"/>
    <dgm:cxn modelId="{8C218FBC-991D-4844-B960-9C506BD41792}" type="presParOf" srcId="{3B91F052-E68E-4E4B-A9D6-620FD265AFB3}" destId="{F9AAC1BE-3E4E-4AA1-A36C-0885C370482C}" srcOrd="1" destOrd="0" presId="urn:microsoft.com/office/officeart/2005/8/layout/vList5"/>
    <dgm:cxn modelId="{A759DAA5-AC66-45CB-BD2F-5C7D2907A304}" type="presParOf" srcId="{A9DC34E7-5EE7-4038-8A6D-DCEA1EA5C492}" destId="{C6EDDBFF-5CA8-461C-A76E-E41C0B59E79B}" srcOrd="3" destOrd="0" presId="urn:microsoft.com/office/officeart/2005/8/layout/vList5"/>
    <dgm:cxn modelId="{2AF23E72-90DB-436D-8D79-573E1A79CFD3}" type="presParOf" srcId="{A9DC34E7-5EE7-4038-8A6D-DCEA1EA5C492}" destId="{FC8B21F8-A076-41CE-A6EA-5E327B7FE8A0}" srcOrd="4" destOrd="0" presId="urn:microsoft.com/office/officeart/2005/8/layout/vList5"/>
    <dgm:cxn modelId="{7A2BBD8C-93A7-422A-B81C-70B7557D2864}" type="presParOf" srcId="{FC8B21F8-A076-41CE-A6EA-5E327B7FE8A0}" destId="{E08F0BEE-F440-4621-ACD7-8597F8951A55}" srcOrd="0" destOrd="0" presId="urn:microsoft.com/office/officeart/2005/8/layout/vList5"/>
    <dgm:cxn modelId="{ECDE9C05-356D-464F-AACD-8DECF75EC4BE}" type="presParOf" srcId="{FC8B21F8-A076-41CE-A6EA-5E327B7FE8A0}" destId="{0C94AF11-19FB-40D0-8704-E7CC965343A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1A1C9E-9392-4B8B-A352-D1E2E4DDCB6A}" type="doc">
      <dgm:prSet loTypeId="urn:microsoft.com/office/officeart/2005/8/layout/process1" loCatId="process" qsTypeId="urn:microsoft.com/office/officeart/2005/8/quickstyle/simple1" qsCatId="simple" csTypeId="urn:microsoft.com/office/officeart/2005/8/colors/accent1_2" csCatId="accent1" phldr="1"/>
      <dgm:spPr/>
    </dgm:pt>
    <dgm:pt modelId="{B575ED58-E851-4085-9077-765E678D6F27}">
      <dgm:prSet phldrT="[Text]">
        <dgm:style>
          <a:lnRef idx="1">
            <a:schemeClr val="accent5"/>
          </a:lnRef>
          <a:fillRef idx="3">
            <a:schemeClr val="accent5"/>
          </a:fillRef>
          <a:effectRef idx="2">
            <a:schemeClr val="accent5"/>
          </a:effectRef>
          <a:fontRef idx="minor">
            <a:schemeClr val="lt1"/>
          </a:fontRef>
        </dgm:style>
      </dgm:prSet>
      <dgm:spPr/>
      <dgm:t>
        <a:bodyPr/>
        <a:lstStyle/>
        <a:p>
          <a:r>
            <a:rPr lang="en-US" b="1" dirty="0"/>
            <a:t>DUNS</a:t>
          </a:r>
        </a:p>
      </dgm:t>
    </dgm:pt>
    <dgm:pt modelId="{49C211D7-F63E-4B41-B2AC-7B3FB770D300}" type="parTrans" cxnId="{D242D994-37B8-4AD6-9667-029DBFFD334B}">
      <dgm:prSet/>
      <dgm:spPr/>
      <dgm:t>
        <a:bodyPr/>
        <a:lstStyle/>
        <a:p>
          <a:endParaRPr lang="en-US"/>
        </a:p>
      </dgm:t>
    </dgm:pt>
    <dgm:pt modelId="{79EFE7E2-AE58-4FEB-BB20-D2B373F838D1}" type="sibTrans" cxnId="{D242D994-37B8-4AD6-9667-029DBFFD334B}">
      <dgm:prSet/>
      <dgm:spPr/>
      <dgm:t>
        <a:bodyPr/>
        <a:lstStyle/>
        <a:p>
          <a:endParaRPr lang="en-US" dirty="0"/>
        </a:p>
      </dgm:t>
    </dgm:pt>
    <dgm:pt modelId="{79745249-9269-422E-8F02-5D8E51CD92C8}">
      <dgm:prSet phldrT="[Text]">
        <dgm:style>
          <a:lnRef idx="1">
            <a:schemeClr val="accent5"/>
          </a:lnRef>
          <a:fillRef idx="3">
            <a:schemeClr val="accent5"/>
          </a:fillRef>
          <a:effectRef idx="2">
            <a:schemeClr val="accent5"/>
          </a:effectRef>
          <a:fontRef idx="minor">
            <a:schemeClr val="lt1"/>
          </a:fontRef>
        </dgm:style>
      </dgm:prSet>
      <dgm:spPr/>
      <dgm:t>
        <a:bodyPr/>
        <a:lstStyle/>
        <a:p>
          <a:r>
            <a:rPr lang="en-US" b="1" dirty="0"/>
            <a:t>SAM</a:t>
          </a:r>
        </a:p>
      </dgm:t>
    </dgm:pt>
    <dgm:pt modelId="{9B3A6F4B-C6CC-4E11-BDC1-3686BAA5B5F6}" type="parTrans" cxnId="{DB63C4D3-E39C-4780-A168-6EDB67BDBF89}">
      <dgm:prSet/>
      <dgm:spPr/>
      <dgm:t>
        <a:bodyPr/>
        <a:lstStyle/>
        <a:p>
          <a:endParaRPr lang="en-US"/>
        </a:p>
      </dgm:t>
    </dgm:pt>
    <dgm:pt modelId="{D54B5311-8B8E-4EB6-8B00-001405AE1814}" type="sibTrans" cxnId="{DB63C4D3-E39C-4780-A168-6EDB67BDBF89}">
      <dgm:prSet/>
      <dgm:spPr/>
      <dgm:t>
        <a:bodyPr/>
        <a:lstStyle/>
        <a:p>
          <a:endParaRPr lang="en-US" dirty="0"/>
        </a:p>
      </dgm:t>
    </dgm:pt>
    <dgm:pt modelId="{F120A5ED-1804-41CD-A302-F82E6B9FBA44}">
      <dgm:prSet phldrT="[Text]">
        <dgm:style>
          <a:lnRef idx="1">
            <a:schemeClr val="accent5"/>
          </a:lnRef>
          <a:fillRef idx="3">
            <a:schemeClr val="accent5"/>
          </a:fillRef>
          <a:effectRef idx="2">
            <a:schemeClr val="accent5"/>
          </a:effectRef>
          <a:fontRef idx="minor">
            <a:schemeClr val="lt1"/>
          </a:fontRef>
        </dgm:style>
      </dgm:prSet>
      <dgm:spPr/>
      <dgm:t>
        <a:bodyPr/>
        <a:lstStyle/>
        <a:p>
          <a:r>
            <a:rPr lang="en-US" b="1" dirty="0"/>
            <a:t>Recipient ID</a:t>
          </a:r>
        </a:p>
      </dgm:t>
    </dgm:pt>
    <dgm:pt modelId="{6240C2E8-42CF-4E49-B835-9520DFD7D348}" type="parTrans" cxnId="{AA44F6F7-AA0A-4C2E-B44C-89ADDFBEA694}">
      <dgm:prSet/>
      <dgm:spPr/>
      <dgm:t>
        <a:bodyPr/>
        <a:lstStyle/>
        <a:p>
          <a:endParaRPr lang="en-US"/>
        </a:p>
      </dgm:t>
    </dgm:pt>
    <dgm:pt modelId="{6B988364-6C46-48CB-B10A-3574DD93443A}" type="sibTrans" cxnId="{AA44F6F7-AA0A-4C2E-B44C-89ADDFBEA694}">
      <dgm:prSet/>
      <dgm:spPr/>
      <dgm:t>
        <a:bodyPr/>
        <a:lstStyle/>
        <a:p>
          <a:endParaRPr lang="en-US" dirty="0"/>
        </a:p>
      </dgm:t>
    </dgm:pt>
    <dgm:pt modelId="{63A429A0-30E7-4AC4-842F-3841F0DE2295}">
      <dgm:prSet>
        <dgm:style>
          <a:lnRef idx="1">
            <a:schemeClr val="accent5"/>
          </a:lnRef>
          <a:fillRef idx="3">
            <a:schemeClr val="accent5"/>
          </a:fillRef>
          <a:effectRef idx="2">
            <a:schemeClr val="accent5"/>
          </a:effectRef>
          <a:fontRef idx="minor">
            <a:schemeClr val="lt1"/>
          </a:fontRef>
        </dgm:style>
      </dgm:prSet>
      <dgm:spPr/>
      <dgm:t>
        <a:bodyPr/>
        <a:lstStyle/>
        <a:p>
          <a:r>
            <a:rPr lang="en-US" b="1" dirty="0"/>
            <a:t>TrAMS</a:t>
          </a:r>
        </a:p>
      </dgm:t>
    </dgm:pt>
    <dgm:pt modelId="{152E6903-75DE-4B28-A25F-78261D95B12B}" type="parTrans" cxnId="{2D0561CE-7602-4E89-A0DA-3B70A3C3AEF6}">
      <dgm:prSet/>
      <dgm:spPr/>
      <dgm:t>
        <a:bodyPr/>
        <a:lstStyle/>
        <a:p>
          <a:endParaRPr lang="en-US"/>
        </a:p>
      </dgm:t>
    </dgm:pt>
    <dgm:pt modelId="{E7A6D660-5B01-45B7-86F3-EAED6FD10391}" type="sibTrans" cxnId="{2D0561CE-7602-4E89-A0DA-3B70A3C3AEF6}">
      <dgm:prSet/>
      <dgm:spPr/>
      <dgm:t>
        <a:bodyPr/>
        <a:lstStyle/>
        <a:p>
          <a:endParaRPr lang="en-US"/>
        </a:p>
      </dgm:t>
    </dgm:pt>
    <dgm:pt modelId="{42A5EBEA-D1C6-4235-958E-6D47F65F426E}">
      <dgm:prSet/>
      <dgm:spPr/>
      <dgm:t>
        <a:bodyPr/>
        <a:lstStyle/>
        <a:p>
          <a:r>
            <a:rPr lang="en-US" b="1" dirty="0"/>
            <a:t>Tax ID #</a:t>
          </a:r>
        </a:p>
      </dgm:t>
    </dgm:pt>
    <dgm:pt modelId="{40C3569D-F6DD-4423-9D64-46B769DF3E9B}" type="parTrans" cxnId="{F16B57A8-48E5-48C1-8050-251EEA978DA0}">
      <dgm:prSet/>
      <dgm:spPr/>
    </dgm:pt>
    <dgm:pt modelId="{F3D2950F-B791-496F-BEC5-8CE249742E11}" type="sibTrans" cxnId="{F16B57A8-48E5-48C1-8050-251EEA978DA0}">
      <dgm:prSet/>
      <dgm:spPr/>
      <dgm:t>
        <a:bodyPr/>
        <a:lstStyle/>
        <a:p>
          <a:endParaRPr lang="en-US"/>
        </a:p>
      </dgm:t>
    </dgm:pt>
    <dgm:pt modelId="{CCFBF32C-16B2-4C7A-96D2-1A6841E412DD}" type="pres">
      <dgm:prSet presAssocID="{A81A1C9E-9392-4B8B-A352-D1E2E4DDCB6A}" presName="Name0" presStyleCnt="0">
        <dgm:presLayoutVars>
          <dgm:dir/>
          <dgm:resizeHandles val="exact"/>
        </dgm:presLayoutVars>
      </dgm:prSet>
      <dgm:spPr/>
    </dgm:pt>
    <dgm:pt modelId="{89B270F7-45EC-4E45-AD40-682026BCF1A4}" type="pres">
      <dgm:prSet presAssocID="{B575ED58-E851-4085-9077-765E678D6F27}" presName="node" presStyleLbl="node1" presStyleIdx="0" presStyleCnt="5">
        <dgm:presLayoutVars>
          <dgm:bulletEnabled val="1"/>
        </dgm:presLayoutVars>
      </dgm:prSet>
      <dgm:spPr/>
    </dgm:pt>
    <dgm:pt modelId="{D5A38B3D-BD9F-464D-9057-99EAE80722AE}" type="pres">
      <dgm:prSet presAssocID="{79EFE7E2-AE58-4FEB-BB20-D2B373F838D1}" presName="sibTrans" presStyleLbl="sibTrans2D1" presStyleIdx="0" presStyleCnt="4"/>
      <dgm:spPr/>
    </dgm:pt>
    <dgm:pt modelId="{1085E6F9-696B-4CB7-8E91-CB379A1F6387}" type="pres">
      <dgm:prSet presAssocID="{79EFE7E2-AE58-4FEB-BB20-D2B373F838D1}" presName="connectorText" presStyleLbl="sibTrans2D1" presStyleIdx="0" presStyleCnt="4"/>
      <dgm:spPr/>
    </dgm:pt>
    <dgm:pt modelId="{F0F19EA0-072B-4DCF-878C-554CBB189A3B}" type="pres">
      <dgm:prSet presAssocID="{79745249-9269-422E-8F02-5D8E51CD92C8}" presName="node" presStyleLbl="node1" presStyleIdx="1" presStyleCnt="5">
        <dgm:presLayoutVars>
          <dgm:bulletEnabled val="1"/>
        </dgm:presLayoutVars>
      </dgm:prSet>
      <dgm:spPr/>
    </dgm:pt>
    <dgm:pt modelId="{D3AE9E02-F17A-4042-9EB4-00A44CDE6C72}" type="pres">
      <dgm:prSet presAssocID="{D54B5311-8B8E-4EB6-8B00-001405AE1814}" presName="sibTrans" presStyleLbl="sibTrans2D1" presStyleIdx="1" presStyleCnt="4"/>
      <dgm:spPr/>
    </dgm:pt>
    <dgm:pt modelId="{8DBD36C9-F1CB-4159-81A3-3E5E5812A079}" type="pres">
      <dgm:prSet presAssocID="{D54B5311-8B8E-4EB6-8B00-001405AE1814}" presName="connectorText" presStyleLbl="sibTrans2D1" presStyleIdx="1" presStyleCnt="4"/>
      <dgm:spPr/>
    </dgm:pt>
    <dgm:pt modelId="{D1CAA227-D636-4DBF-A43E-2394A8E78E7F}" type="pres">
      <dgm:prSet presAssocID="{42A5EBEA-D1C6-4235-958E-6D47F65F426E}" presName="node" presStyleLbl="node1" presStyleIdx="2" presStyleCnt="5">
        <dgm:presLayoutVars>
          <dgm:bulletEnabled val="1"/>
        </dgm:presLayoutVars>
      </dgm:prSet>
      <dgm:spPr/>
    </dgm:pt>
    <dgm:pt modelId="{3D296885-9A73-4880-BD02-8D9EFC321185}" type="pres">
      <dgm:prSet presAssocID="{F3D2950F-B791-496F-BEC5-8CE249742E11}" presName="sibTrans" presStyleLbl="sibTrans2D1" presStyleIdx="2" presStyleCnt="4"/>
      <dgm:spPr/>
    </dgm:pt>
    <dgm:pt modelId="{A72A9412-8170-46D6-8191-B206192F4915}" type="pres">
      <dgm:prSet presAssocID="{F3D2950F-B791-496F-BEC5-8CE249742E11}" presName="connectorText" presStyleLbl="sibTrans2D1" presStyleIdx="2" presStyleCnt="4"/>
      <dgm:spPr/>
    </dgm:pt>
    <dgm:pt modelId="{BB926F7E-8185-45DB-9179-4BB57A8AB03E}" type="pres">
      <dgm:prSet presAssocID="{F120A5ED-1804-41CD-A302-F82E6B9FBA44}" presName="node" presStyleLbl="node1" presStyleIdx="3" presStyleCnt="5">
        <dgm:presLayoutVars>
          <dgm:bulletEnabled val="1"/>
        </dgm:presLayoutVars>
      </dgm:prSet>
      <dgm:spPr/>
    </dgm:pt>
    <dgm:pt modelId="{DD829CAC-0E95-4046-A135-53D20F77B1D1}" type="pres">
      <dgm:prSet presAssocID="{6B988364-6C46-48CB-B10A-3574DD93443A}" presName="sibTrans" presStyleLbl="sibTrans2D1" presStyleIdx="3" presStyleCnt="4"/>
      <dgm:spPr/>
    </dgm:pt>
    <dgm:pt modelId="{1B01FEA1-4ACE-4191-8F9D-4A04A88A6E15}" type="pres">
      <dgm:prSet presAssocID="{6B988364-6C46-48CB-B10A-3574DD93443A}" presName="connectorText" presStyleLbl="sibTrans2D1" presStyleIdx="3" presStyleCnt="4"/>
      <dgm:spPr/>
    </dgm:pt>
    <dgm:pt modelId="{055CF82F-DA1E-4E7C-9AE6-7C4C3832286D}" type="pres">
      <dgm:prSet presAssocID="{63A429A0-30E7-4AC4-842F-3841F0DE2295}" presName="node" presStyleLbl="node1" presStyleIdx="4" presStyleCnt="5">
        <dgm:presLayoutVars>
          <dgm:bulletEnabled val="1"/>
        </dgm:presLayoutVars>
      </dgm:prSet>
      <dgm:spPr/>
    </dgm:pt>
  </dgm:ptLst>
  <dgm:cxnLst>
    <dgm:cxn modelId="{0328BF14-20C7-41A2-88AB-53E47DD3B5E9}" type="presOf" srcId="{79EFE7E2-AE58-4FEB-BB20-D2B373F838D1}" destId="{D5A38B3D-BD9F-464D-9057-99EAE80722AE}" srcOrd="0" destOrd="0" presId="urn:microsoft.com/office/officeart/2005/8/layout/process1"/>
    <dgm:cxn modelId="{7A6B581E-6CF1-40A0-B8D8-CE0280009465}" type="presOf" srcId="{F3D2950F-B791-496F-BEC5-8CE249742E11}" destId="{3D296885-9A73-4880-BD02-8D9EFC321185}" srcOrd="0" destOrd="0" presId="urn:microsoft.com/office/officeart/2005/8/layout/process1"/>
    <dgm:cxn modelId="{8FFC6121-4172-4272-A3A8-63C23812CD42}" type="presOf" srcId="{F120A5ED-1804-41CD-A302-F82E6B9FBA44}" destId="{BB926F7E-8185-45DB-9179-4BB57A8AB03E}" srcOrd="0" destOrd="0" presId="urn:microsoft.com/office/officeart/2005/8/layout/process1"/>
    <dgm:cxn modelId="{96A85036-CFC2-4141-9A8B-F55617C36292}" type="presOf" srcId="{B575ED58-E851-4085-9077-765E678D6F27}" destId="{89B270F7-45EC-4E45-AD40-682026BCF1A4}" srcOrd="0" destOrd="0" presId="urn:microsoft.com/office/officeart/2005/8/layout/process1"/>
    <dgm:cxn modelId="{2ACBAB3A-60E8-4695-B9F2-BFC602C10118}" type="presOf" srcId="{6B988364-6C46-48CB-B10A-3574DD93443A}" destId="{DD829CAC-0E95-4046-A135-53D20F77B1D1}" srcOrd="0" destOrd="0" presId="urn:microsoft.com/office/officeart/2005/8/layout/process1"/>
    <dgm:cxn modelId="{69A4FF3E-DF72-4C81-B8C8-BAE0E5415AAF}" type="presOf" srcId="{A81A1C9E-9392-4B8B-A352-D1E2E4DDCB6A}" destId="{CCFBF32C-16B2-4C7A-96D2-1A6841E412DD}" srcOrd="0" destOrd="0" presId="urn:microsoft.com/office/officeart/2005/8/layout/process1"/>
    <dgm:cxn modelId="{2CCC595E-332B-4B06-A849-65EF405BF17F}" type="presOf" srcId="{F3D2950F-B791-496F-BEC5-8CE249742E11}" destId="{A72A9412-8170-46D6-8191-B206192F4915}" srcOrd="1" destOrd="0" presId="urn:microsoft.com/office/officeart/2005/8/layout/process1"/>
    <dgm:cxn modelId="{D242D994-37B8-4AD6-9667-029DBFFD334B}" srcId="{A81A1C9E-9392-4B8B-A352-D1E2E4DDCB6A}" destId="{B575ED58-E851-4085-9077-765E678D6F27}" srcOrd="0" destOrd="0" parTransId="{49C211D7-F63E-4B41-B2AC-7B3FB770D300}" sibTransId="{79EFE7E2-AE58-4FEB-BB20-D2B373F838D1}"/>
    <dgm:cxn modelId="{FED81598-C6CF-46A2-8BA4-08EA919EFDDB}" type="presOf" srcId="{63A429A0-30E7-4AC4-842F-3841F0DE2295}" destId="{055CF82F-DA1E-4E7C-9AE6-7C4C3832286D}" srcOrd="0" destOrd="0" presId="urn:microsoft.com/office/officeart/2005/8/layout/process1"/>
    <dgm:cxn modelId="{F16B57A8-48E5-48C1-8050-251EEA978DA0}" srcId="{A81A1C9E-9392-4B8B-A352-D1E2E4DDCB6A}" destId="{42A5EBEA-D1C6-4235-958E-6D47F65F426E}" srcOrd="2" destOrd="0" parTransId="{40C3569D-F6DD-4423-9D64-46B769DF3E9B}" sibTransId="{F3D2950F-B791-496F-BEC5-8CE249742E11}"/>
    <dgm:cxn modelId="{C32E94CC-B4F9-4AFB-88CC-9149FD60CA29}" type="presOf" srcId="{79EFE7E2-AE58-4FEB-BB20-D2B373F838D1}" destId="{1085E6F9-696B-4CB7-8E91-CB379A1F6387}" srcOrd="1" destOrd="0" presId="urn:microsoft.com/office/officeart/2005/8/layout/process1"/>
    <dgm:cxn modelId="{2D0561CE-7602-4E89-A0DA-3B70A3C3AEF6}" srcId="{A81A1C9E-9392-4B8B-A352-D1E2E4DDCB6A}" destId="{63A429A0-30E7-4AC4-842F-3841F0DE2295}" srcOrd="4" destOrd="0" parTransId="{152E6903-75DE-4B28-A25F-78261D95B12B}" sibTransId="{E7A6D660-5B01-45B7-86F3-EAED6FD10391}"/>
    <dgm:cxn modelId="{2CE6C0CF-35C6-4F34-8FDE-3CE4F64F4F5E}" type="presOf" srcId="{6B988364-6C46-48CB-B10A-3574DD93443A}" destId="{1B01FEA1-4ACE-4191-8F9D-4A04A88A6E15}" srcOrd="1" destOrd="0" presId="urn:microsoft.com/office/officeart/2005/8/layout/process1"/>
    <dgm:cxn modelId="{DB63C4D3-E39C-4780-A168-6EDB67BDBF89}" srcId="{A81A1C9E-9392-4B8B-A352-D1E2E4DDCB6A}" destId="{79745249-9269-422E-8F02-5D8E51CD92C8}" srcOrd="1" destOrd="0" parTransId="{9B3A6F4B-C6CC-4E11-BDC1-3686BAA5B5F6}" sibTransId="{D54B5311-8B8E-4EB6-8B00-001405AE1814}"/>
    <dgm:cxn modelId="{52E913E0-6A5B-416E-A3C7-7F26909DF74D}" type="presOf" srcId="{42A5EBEA-D1C6-4235-958E-6D47F65F426E}" destId="{D1CAA227-D636-4DBF-A43E-2394A8E78E7F}" srcOrd="0" destOrd="0" presId="urn:microsoft.com/office/officeart/2005/8/layout/process1"/>
    <dgm:cxn modelId="{EB11CEE0-EDFB-4780-B4D3-D74AB21AB2B0}" type="presOf" srcId="{D54B5311-8B8E-4EB6-8B00-001405AE1814}" destId="{D3AE9E02-F17A-4042-9EB4-00A44CDE6C72}" srcOrd="0" destOrd="0" presId="urn:microsoft.com/office/officeart/2005/8/layout/process1"/>
    <dgm:cxn modelId="{D89FD3E0-4FE5-4F72-A1E3-11630FA9F5CF}" type="presOf" srcId="{D54B5311-8B8E-4EB6-8B00-001405AE1814}" destId="{8DBD36C9-F1CB-4159-81A3-3E5E5812A079}" srcOrd="1" destOrd="0" presId="urn:microsoft.com/office/officeart/2005/8/layout/process1"/>
    <dgm:cxn modelId="{0477B9F2-C716-4374-96F2-E921B079A3E5}" type="presOf" srcId="{79745249-9269-422E-8F02-5D8E51CD92C8}" destId="{F0F19EA0-072B-4DCF-878C-554CBB189A3B}" srcOrd="0" destOrd="0" presId="urn:microsoft.com/office/officeart/2005/8/layout/process1"/>
    <dgm:cxn modelId="{AA44F6F7-AA0A-4C2E-B44C-89ADDFBEA694}" srcId="{A81A1C9E-9392-4B8B-A352-D1E2E4DDCB6A}" destId="{F120A5ED-1804-41CD-A302-F82E6B9FBA44}" srcOrd="3" destOrd="0" parTransId="{6240C2E8-42CF-4E49-B835-9520DFD7D348}" sibTransId="{6B988364-6C46-48CB-B10A-3574DD93443A}"/>
    <dgm:cxn modelId="{DB4F86C8-287D-443C-8749-46D1ED51C28F}" type="presParOf" srcId="{CCFBF32C-16B2-4C7A-96D2-1A6841E412DD}" destId="{89B270F7-45EC-4E45-AD40-682026BCF1A4}" srcOrd="0" destOrd="0" presId="urn:microsoft.com/office/officeart/2005/8/layout/process1"/>
    <dgm:cxn modelId="{C0B478BC-CDF0-44D5-B51D-68A3F17F0B0B}" type="presParOf" srcId="{CCFBF32C-16B2-4C7A-96D2-1A6841E412DD}" destId="{D5A38B3D-BD9F-464D-9057-99EAE80722AE}" srcOrd="1" destOrd="0" presId="urn:microsoft.com/office/officeart/2005/8/layout/process1"/>
    <dgm:cxn modelId="{6060A7E2-6DB7-4A8A-A4A2-4B84820BDE24}" type="presParOf" srcId="{D5A38B3D-BD9F-464D-9057-99EAE80722AE}" destId="{1085E6F9-696B-4CB7-8E91-CB379A1F6387}" srcOrd="0" destOrd="0" presId="urn:microsoft.com/office/officeart/2005/8/layout/process1"/>
    <dgm:cxn modelId="{CC662D6B-AAAB-4C15-AB0E-2F4AE97A3665}" type="presParOf" srcId="{CCFBF32C-16B2-4C7A-96D2-1A6841E412DD}" destId="{F0F19EA0-072B-4DCF-878C-554CBB189A3B}" srcOrd="2" destOrd="0" presId="urn:microsoft.com/office/officeart/2005/8/layout/process1"/>
    <dgm:cxn modelId="{F01FEBDE-AD44-4A4C-BF8F-651E4E546C5A}" type="presParOf" srcId="{CCFBF32C-16B2-4C7A-96D2-1A6841E412DD}" destId="{D3AE9E02-F17A-4042-9EB4-00A44CDE6C72}" srcOrd="3" destOrd="0" presId="urn:microsoft.com/office/officeart/2005/8/layout/process1"/>
    <dgm:cxn modelId="{EE621A57-D074-49DE-9A90-0378CAA3AA74}" type="presParOf" srcId="{D3AE9E02-F17A-4042-9EB4-00A44CDE6C72}" destId="{8DBD36C9-F1CB-4159-81A3-3E5E5812A079}" srcOrd="0" destOrd="0" presId="urn:microsoft.com/office/officeart/2005/8/layout/process1"/>
    <dgm:cxn modelId="{0ADFE993-428E-41DD-A7DD-22E0E7A6ADC3}" type="presParOf" srcId="{CCFBF32C-16B2-4C7A-96D2-1A6841E412DD}" destId="{D1CAA227-D636-4DBF-A43E-2394A8E78E7F}" srcOrd="4" destOrd="0" presId="urn:microsoft.com/office/officeart/2005/8/layout/process1"/>
    <dgm:cxn modelId="{6C88C621-26B1-4FD1-BCEB-038CF53E7E17}" type="presParOf" srcId="{CCFBF32C-16B2-4C7A-96D2-1A6841E412DD}" destId="{3D296885-9A73-4880-BD02-8D9EFC321185}" srcOrd="5" destOrd="0" presId="urn:microsoft.com/office/officeart/2005/8/layout/process1"/>
    <dgm:cxn modelId="{657D82D6-AF86-4397-A22D-F4938C09CA45}" type="presParOf" srcId="{3D296885-9A73-4880-BD02-8D9EFC321185}" destId="{A72A9412-8170-46D6-8191-B206192F4915}" srcOrd="0" destOrd="0" presId="urn:microsoft.com/office/officeart/2005/8/layout/process1"/>
    <dgm:cxn modelId="{30961DDE-0E7C-4E8D-84CA-7F3758998B18}" type="presParOf" srcId="{CCFBF32C-16B2-4C7A-96D2-1A6841E412DD}" destId="{BB926F7E-8185-45DB-9179-4BB57A8AB03E}" srcOrd="6" destOrd="0" presId="urn:microsoft.com/office/officeart/2005/8/layout/process1"/>
    <dgm:cxn modelId="{B50D3210-B4CC-40E8-965B-2B3BA2480A19}" type="presParOf" srcId="{CCFBF32C-16B2-4C7A-96D2-1A6841E412DD}" destId="{DD829CAC-0E95-4046-A135-53D20F77B1D1}" srcOrd="7" destOrd="0" presId="urn:microsoft.com/office/officeart/2005/8/layout/process1"/>
    <dgm:cxn modelId="{93724D3C-F89A-4C9F-A6B8-808FF66CC68A}" type="presParOf" srcId="{DD829CAC-0E95-4046-A135-53D20F77B1D1}" destId="{1B01FEA1-4ACE-4191-8F9D-4A04A88A6E15}" srcOrd="0" destOrd="0" presId="urn:microsoft.com/office/officeart/2005/8/layout/process1"/>
    <dgm:cxn modelId="{DC5F6295-451F-4FA3-827A-452B4DC63125}" type="presParOf" srcId="{CCFBF32C-16B2-4C7A-96D2-1A6841E412DD}" destId="{055CF82F-DA1E-4E7C-9AE6-7C4C3832286D}"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0D747A-70ED-4796-A2B6-0562B53681EF}">
      <dsp:nvSpPr>
        <dsp:cNvPr id="0" name=""/>
        <dsp:cNvSpPr/>
      </dsp:nvSpPr>
      <dsp:spPr>
        <a:xfrm rot="5400000">
          <a:off x="4461730" y="-2280150"/>
          <a:ext cx="1449004" cy="6018642"/>
        </a:xfrm>
        <a:prstGeom prst="round2SameRect">
          <a:avLst/>
        </a:prstGeom>
        <a:solidFill>
          <a:schemeClr val="accent6">
            <a:lumMod val="60000"/>
            <a:lumOff val="4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Must cite the legal authority that enables grantee to apply for, receive and spend FTA funds and to provide local match, if required. </a:t>
          </a:r>
        </a:p>
        <a:p>
          <a:pPr marL="171450" lvl="1" indent="-171450" algn="l" defTabSz="711200">
            <a:lnSpc>
              <a:spcPct val="90000"/>
            </a:lnSpc>
            <a:spcBef>
              <a:spcPct val="0"/>
            </a:spcBef>
            <a:spcAft>
              <a:spcPct val="15000"/>
            </a:spcAft>
            <a:buChar char="•"/>
          </a:pPr>
          <a:r>
            <a:rPr lang="en-US" sz="1600" kern="1200" dirty="0"/>
            <a:t>Generally this in is the form of a Resolution (or equivalent) from grantee’s Board of Directors (or equivalent) must be adopted/executed.</a:t>
          </a:r>
        </a:p>
      </dsp:txBody>
      <dsp:txXfrm rot="-5400000">
        <a:off x="2176912" y="75403"/>
        <a:ext cx="5947907" cy="1307534"/>
      </dsp:txXfrm>
    </dsp:sp>
    <dsp:sp modelId="{0830AE81-E97B-48AF-A459-0FFE0E95B54D}">
      <dsp:nvSpPr>
        <dsp:cNvPr id="0" name=""/>
        <dsp:cNvSpPr/>
      </dsp:nvSpPr>
      <dsp:spPr>
        <a:xfrm>
          <a:off x="0" y="1888"/>
          <a:ext cx="2176900" cy="1454563"/>
        </a:xfrm>
        <a:prstGeom prst="roundRect">
          <a:avLst/>
        </a:prstGeom>
        <a:solidFill>
          <a:srgbClr val="0082B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Authorizing Resolution</a:t>
          </a:r>
        </a:p>
      </dsp:txBody>
      <dsp:txXfrm>
        <a:off x="71006" y="72894"/>
        <a:ext cx="2034888" cy="1312551"/>
      </dsp:txXfrm>
    </dsp:sp>
    <dsp:sp modelId="{F9AAC1BE-3E4E-4AA1-A36C-0885C370482C}">
      <dsp:nvSpPr>
        <dsp:cNvPr id="0" name=""/>
        <dsp:cNvSpPr/>
      </dsp:nvSpPr>
      <dsp:spPr>
        <a:xfrm rot="5400000">
          <a:off x="4463199" y="-733669"/>
          <a:ext cx="1414518" cy="5987093"/>
        </a:xfrm>
        <a:prstGeom prst="round2SameRect">
          <a:avLst/>
        </a:prstGeom>
        <a:solidFill>
          <a:schemeClr val="accent6">
            <a:lumMod val="60000"/>
            <a:lumOff val="4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Must affirm that there are no legal impediment to grantee’s implementing the project if funds are awarded.  </a:t>
          </a:r>
        </a:p>
        <a:p>
          <a:pPr marL="171450" lvl="1" indent="-171450" algn="l" defTabSz="711200">
            <a:lnSpc>
              <a:spcPct val="90000"/>
            </a:lnSpc>
            <a:spcBef>
              <a:spcPct val="0"/>
            </a:spcBef>
            <a:spcAft>
              <a:spcPct val="15000"/>
            </a:spcAft>
            <a:buChar char="•"/>
          </a:pPr>
          <a:r>
            <a:rPr lang="en-US" sz="1600" kern="1200" dirty="0"/>
            <a:t>Must be attached to the Recipient Profile in TrAMS.</a:t>
          </a:r>
        </a:p>
      </dsp:txBody>
      <dsp:txXfrm rot="-5400000">
        <a:off x="2176912" y="1621669"/>
        <a:ext cx="5918042" cy="1276416"/>
      </dsp:txXfrm>
    </dsp:sp>
    <dsp:sp modelId="{8F85DBE2-6D2F-4EBA-929A-8A742E7FE14D}">
      <dsp:nvSpPr>
        <dsp:cNvPr id="0" name=""/>
        <dsp:cNvSpPr/>
      </dsp:nvSpPr>
      <dsp:spPr>
        <a:xfrm>
          <a:off x="11" y="1529491"/>
          <a:ext cx="2176900" cy="1460772"/>
        </a:xfrm>
        <a:prstGeom prst="roundRect">
          <a:avLst/>
        </a:prstGeom>
        <a:solidFill>
          <a:srgbClr val="0082B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Opinion of Counsel</a:t>
          </a:r>
        </a:p>
      </dsp:txBody>
      <dsp:txXfrm>
        <a:off x="71320" y="1600800"/>
        <a:ext cx="2034282" cy="1318154"/>
      </dsp:txXfrm>
    </dsp:sp>
    <dsp:sp modelId="{0C94AF11-19FB-40D0-8704-E7CC965343A9}">
      <dsp:nvSpPr>
        <dsp:cNvPr id="0" name=""/>
        <dsp:cNvSpPr/>
      </dsp:nvSpPr>
      <dsp:spPr>
        <a:xfrm rot="5400000">
          <a:off x="4499844" y="766090"/>
          <a:ext cx="1404292" cy="6055194"/>
        </a:xfrm>
        <a:prstGeom prst="round2SameRect">
          <a:avLst/>
        </a:prstGeom>
        <a:solidFill>
          <a:schemeClr val="accent6">
            <a:lumMod val="60000"/>
            <a:lumOff val="4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Must authorize an official responsible for executing grants and legally committing grantee to compliance with grant terms. </a:t>
          </a:r>
        </a:p>
        <a:p>
          <a:pPr marL="171450" lvl="1" indent="-171450" algn="l" defTabSz="711200">
            <a:lnSpc>
              <a:spcPct val="90000"/>
            </a:lnSpc>
            <a:spcBef>
              <a:spcPct val="0"/>
            </a:spcBef>
            <a:spcAft>
              <a:spcPct val="15000"/>
            </a:spcAft>
            <a:buChar char="•"/>
          </a:pPr>
          <a:r>
            <a:rPr lang="en-US" sz="1600" kern="1200" dirty="0"/>
            <a:t>This may be a specified person or cite the position, the latter is preferable.</a:t>
          </a:r>
        </a:p>
      </dsp:txBody>
      <dsp:txXfrm rot="-5400000">
        <a:off x="2174393" y="3160093"/>
        <a:ext cx="5986642" cy="1267188"/>
      </dsp:txXfrm>
    </dsp:sp>
    <dsp:sp modelId="{E08F0BEE-F440-4621-ACD7-8597F8951A55}">
      <dsp:nvSpPr>
        <dsp:cNvPr id="0" name=""/>
        <dsp:cNvSpPr/>
      </dsp:nvSpPr>
      <dsp:spPr>
        <a:xfrm>
          <a:off x="11" y="3063302"/>
          <a:ext cx="2174382" cy="1460772"/>
        </a:xfrm>
        <a:prstGeom prst="roundRect">
          <a:avLst/>
        </a:prstGeom>
        <a:solidFill>
          <a:srgbClr val="0082B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Delegation of Authority</a:t>
          </a:r>
        </a:p>
      </dsp:txBody>
      <dsp:txXfrm>
        <a:off x="71320" y="3134611"/>
        <a:ext cx="2031764" cy="13181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B270F7-45EC-4E45-AD40-682026BCF1A4}">
      <dsp:nvSpPr>
        <dsp:cNvPr id="0" name=""/>
        <dsp:cNvSpPr/>
      </dsp:nvSpPr>
      <dsp:spPr>
        <a:xfrm>
          <a:off x="3491" y="122061"/>
          <a:ext cx="1082491" cy="679939"/>
        </a:xfrm>
        <a:prstGeom prst="roundRect">
          <a:avLst>
            <a:gd name="adj" fmla="val 10000"/>
          </a:avLst>
        </a:prstGeom>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DUNS</a:t>
          </a:r>
        </a:p>
      </dsp:txBody>
      <dsp:txXfrm>
        <a:off x="23406" y="141976"/>
        <a:ext cx="1042661" cy="640109"/>
      </dsp:txXfrm>
    </dsp:sp>
    <dsp:sp modelId="{D5A38B3D-BD9F-464D-9057-99EAE80722AE}">
      <dsp:nvSpPr>
        <dsp:cNvPr id="0" name=""/>
        <dsp:cNvSpPr/>
      </dsp:nvSpPr>
      <dsp:spPr>
        <a:xfrm>
          <a:off x="1194232" y="327802"/>
          <a:ext cx="229488" cy="2684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1194232" y="381493"/>
        <a:ext cx="160642" cy="161075"/>
      </dsp:txXfrm>
    </dsp:sp>
    <dsp:sp modelId="{F0F19EA0-072B-4DCF-878C-554CBB189A3B}">
      <dsp:nvSpPr>
        <dsp:cNvPr id="0" name=""/>
        <dsp:cNvSpPr/>
      </dsp:nvSpPr>
      <dsp:spPr>
        <a:xfrm>
          <a:off x="1518979" y="122061"/>
          <a:ext cx="1082491" cy="679939"/>
        </a:xfrm>
        <a:prstGeom prst="roundRect">
          <a:avLst>
            <a:gd name="adj" fmla="val 10000"/>
          </a:avLst>
        </a:prstGeom>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SAM</a:t>
          </a:r>
        </a:p>
      </dsp:txBody>
      <dsp:txXfrm>
        <a:off x="1538894" y="141976"/>
        <a:ext cx="1042661" cy="640109"/>
      </dsp:txXfrm>
    </dsp:sp>
    <dsp:sp modelId="{D3AE9E02-F17A-4042-9EB4-00A44CDE6C72}">
      <dsp:nvSpPr>
        <dsp:cNvPr id="0" name=""/>
        <dsp:cNvSpPr/>
      </dsp:nvSpPr>
      <dsp:spPr>
        <a:xfrm>
          <a:off x="2709720" y="327802"/>
          <a:ext cx="229488" cy="2684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2709720" y="381493"/>
        <a:ext cx="160642" cy="161075"/>
      </dsp:txXfrm>
    </dsp:sp>
    <dsp:sp modelId="{D1CAA227-D636-4DBF-A43E-2394A8E78E7F}">
      <dsp:nvSpPr>
        <dsp:cNvPr id="0" name=""/>
        <dsp:cNvSpPr/>
      </dsp:nvSpPr>
      <dsp:spPr>
        <a:xfrm>
          <a:off x="3034467" y="122061"/>
          <a:ext cx="1082491" cy="6799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Tax ID #</a:t>
          </a:r>
        </a:p>
      </dsp:txBody>
      <dsp:txXfrm>
        <a:off x="3054382" y="141976"/>
        <a:ext cx="1042661" cy="640109"/>
      </dsp:txXfrm>
    </dsp:sp>
    <dsp:sp modelId="{3D296885-9A73-4880-BD02-8D9EFC321185}">
      <dsp:nvSpPr>
        <dsp:cNvPr id="0" name=""/>
        <dsp:cNvSpPr/>
      </dsp:nvSpPr>
      <dsp:spPr>
        <a:xfrm>
          <a:off x="4225208" y="327802"/>
          <a:ext cx="229488" cy="2684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4225208" y="381493"/>
        <a:ext cx="160642" cy="161075"/>
      </dsp:txXfrm>
    </dsp:sp>
    <dsp:sp modelId="{BB926F7E-8185-45DB-9179-4BB57A8AB03E}">
      <dsp:nvSpPr>
        <dsp:cNvPr id="0" name=""/>
        <dsp:cNvSpPr/>
      </dsp:nvSpPr>
      <dsp:spPr>
        <a:xfrm>
          <a:off x="4549955" y="122061"/>
          <a:ext cx="1082491" cy="679939"/>
        </a:xfrm>
        <a:prstGeom prst="roundRect">
          <a:avLst>
            <a:gd name="adj" fmla="val 10000"/>
          </a:avLst>
        </a:prstGeom>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Recipient ID</a:t>
          </a:r>
        </a:p>
      </dsp:txBody>
      <dsp:txXfrm>
        <a:off x="4569870" y="141976"/>
        <a:ext cx="1042661" cy="640109"/>
      </dsp:txXfrm>
    </dsp:sp>
    <dsp:sp modelId="{DD829CAC-0E95-4046-A135-53D20F77B1D1}">
      <dsp:nvSpPr>
        <dsp:cNvPr id="0" name=""/>
        <dsp:cNvSpPr/>
      </dsp:nvSpPr>
      <dsp:spPr>
        <a:xfrm>
          <a:off x="5740696" y="327802"/>
          <a:ext cx="229488" cy="2684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5740696" y="381493"/>
        <a:ext cx="160642" cy="161075"/>
      </dsp:txXfrm>
    </dsp:sp>
    <dsp:sp modelId="{055CF82F-DA1E-4E7C-9AE6-7C4C3832286D}">
      <dsp:nvSpPr>
        <dsp:cNvPr id="0" name=""/>
        <dsp:cNvSpPr/>
      </dsp:nvSpPr>
      <dsp:spPr>
        <a:xfrm>
          <a:off x="6065443" y="122061"/>
          <a:ext cx="1082491" cy="679939"/>
        </a:xfrm>
        <a:prstGeom prst="roundRect">
          <a:avLst>
            <a:gd name="adj" fmla="val 10000"/>
          </a:avLst>
        </a:prstGeom>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TrAMS</a:t>
          </a:r>
        </a:p>
      </dsp:txBody>
      <dsp:txXfrm>
        <a:off x="6085358" y="141976"/>
        <a:ext cx="1042661" cy="64010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2757" tIns="46378" rIns="92757" bIns="46378" rtlCol="0"/>
          <a:lstStyle>
            <a:lvl1pPr algn="l">
              <a:defRPr sz="1200"/>
            </a:lvl1pPr>
          </a:lstStyle>
          <a:p>
            <a:endParaRPr lang="en-US" dirty="0"/>
          </a:p>
        </p:txBody>
      </p:sp>
      <p:sp>
        <p:nvSpPr>
          <p:cNvPr id="3" name="Date Placeholder 2"/>
          <p:cNvSpPr>
            <a:spLocks noGrp="1"/>
          </p:cNvSpPr>
          <p:nvPr>
            <p:ph type="dt" sz="quarter" idx="1"/>
          </p:nvPr>
        </p:nvSpPr>
        <p:spPr>
          <a:xfrm>
            <a:off x="3970938" y="1"/>
            <a:ext cx="3037840" cy="464820"/>
          </a:xfrm>
          <a:prstGeom prst="rect">
            <a:avLst/>
          </a:prstGeom>
        </p:spPr>
        <p:txBody>
          <a:bodyPr vert="horz" lIns="92757" tIns="46378" rIns="92757" bIns="46378" rtlCol="0"/>
          <a:lstStyle>
            <a:lvl1pPr algn="r">
              <a:defRPr sz="1200"/>
            </a:lvl1pPr>
          </a:lstStyle>
          <a:p>
            <a:fld id="{1DC33813-86A8-492A-AE12-98AAEACF43FF}" type="datetimeFigureOut">
              <a:rPr lang="en-US" smtClean="0"/>
              <a:pPr/>
              <a:t>8/16/2019</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2757" tIns="46378" rIns="92757" bIns="46378"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2757" tIns="46378" rIns="92757" bIns="46378" rtlCol="0" anchor="b"/>
          <a:lstStyle>
            <a:lvl1pPr algn="r">
              <a:defRPr sz="1200"/>
            </a:lvl1pPr>
          </a:lstStyle>
          <a:p>
            <a:fld id="{32BDEEE6-70E4-425C-905B-2A4AC3985FF0}" type="slidenum">
              <a:rPr lang="en-US" smtClean="0"/>
              <a:pPr/>
              <a:t>‹#›</a:t>
            </a:fld>
            <a:endParaRPr lang="en-US" dirty="0"/>
          </a:p>
        </p:txBody>
      </p:sp>
    </p:spTree>
    <p:extLst>
      <p:ext uri="{BB962C8B-B14F-4D97-AF65-F5344CB8AC3E}">
        <p14:creationId xmlns:p14="http://schemas.microsoft.com/office/powerpoint/2010/main" val="29813811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2757" tIns="46378" rIns="92757" bIns="46378" rtlCol="0"/>
          <a:lstStyle>
            <a:lvl1pPr algn="l">
              <a:defRPr sz="1200"/>
            </a:lvl1pPr>
          </a:lstStyle>
          <a:p>
            <a:endParaRPr lang="en-US" dirty="0"/>
          </a:p>
        </p:txBody>
      </p:sp>
      <p:sp>
        <p:nvSpPr>
          <p:cNvPr id="3" name="Date Placeholder 2"/>
          <p:cNvSpPr>
            <a:spLocks noGrp="1"/>
          </p:cNvSpPr>
          <p:nvPr>
            <p:ph type="dt" idx="1"/>
          </p:nvPr>
        </p:nvSpPr>
        <p:spPr>
          <a:xfrm>
            <a:off x="3970938" y="1"/>
            <a:ext cx="3037840" cy="464820"/>
          </a:xfrm>
          <a:prstGeom prst="rect">
            <a:avLst/>
          </a:prstGeom>
        </p:spPr>
        <p:txBody>
          <a:bodyPr vert="horz" lIns="92757" tIns="46378" rIns="92757" bIns="46378" rtlCol="0"/>
          <a:lstStyle>
            <a:lvl1pPr algn="r">
              <a:defRPr sz="1200"/>
            </a:lvl1pPr>
          </a:lstStyle>
          <a:p>
            <a:fld id="{C212F185-B6B5-4E3A-AD87-2FF3BCD19979}" type="datetimeFigureOut">
              <a:rPr lang="en-US" smtClean="0"/>
              <a:pPr/>
              <a:t>8/16/2019</a:t>
            </a:fld>
            <a:endParaRPr lang="en-US" dirty="0"/>
          </a:p>
        </p:txBody>
      </p:sp>
      <p:sp>
        <p:nvSpPr>
          <p:cNvPr id="4" name="Slide Image Placeholder 3"/>
          <p:cNvSpPr>
            <a:spLocks noGrp="1" noRot="1" noChangeAspect="1"/>
          </p:cNvSpPr>
          <p:nvPr>
            <p:ph type="sldImg" idx="2"/>
          </p:nvPr>
        </p:nvSpPr>
        <p:spPr>
          <a:xfrm>
            <a:off x="1179513" y="696913"/>
            <a:ext cx="4651375" cy="3487737"/>
          </a:xfrm>
          <a:prstGeom prst="rect">
            <a:avLst/>
          </a:prstGeom>
          <a:noFill/>
          <a:ln w="12700">
            <a:solidFill>
              <a:prstClr val="black"/>
            </a:solidFill>
          </a:ln>
        </p:spPr>
        <p:txBody>
          <a:bodyPr vert="horz" lIns="92757" tIns="46378" rIns="92757" bIns="46378"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2757" tIns="46378" rIns="92757" bIns="463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2757" tIns="46378" rIns="92757" bIns="463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2757" tIns="46378" rIns="92757" bIns="46378" rtlCol="0" anchor="b"/>
          <a:lstStyle>
            <a:lvl1pPr algn="r">
              <a:defRPr sz="1200"/>
            </a:lvl1pPr>
          </a:lstStyle>
          <a:p>
            <a:fld id="{74FDF521-A8C0-47CF-B688-3383CB252F15}" type="slidenum">
              <a:rPr lang="en-US" smtClean="0"/>
              <a:pPr/>
              <a:t>‹#›</a:t>
            </a:fld>
            <a:endParaRPr lang="en-US" dirty="0"/>
          </a:p>
        </p:txBody>
      </p:sp>
    </p:spTree>
    <p:extLst>
      <p:ext uri="{BB962C8B-B14F-4D97-AF65-F5344CB8AC3E}">
        <p14:creationId xmlns:p14="http://schemas.microsoft.com/office/powerpoint/2010/main" val="1951600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transit.dot.gov/funding/grantee-resources/teamtrams/user-guide-federal-access-control-and-entry-system-faces"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transit.dot.gov/funding/grantee-resources/teamtrams/trams-user-guide"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transit.dot.gov/funding/grantee-resources/teamtrams/transit-award-management-system-trams"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Welcome</a:t>
            </a:r>
            <a:r>
              <a:rPr lang="en-US" baseline="0" dirty="0"/>
              <a:t> to today’s webinar on Access and Mobility Partnership Grant Opportunities.  My name is Kelly Tyler and I am the program manager for the Access and Mobility Partnership Grants and the Section 5310 Enhanced Mobility of Seniors and Individuals with Disabilities Program.  </a:t>
            </a:r>
            <a:br>
              <a:rPr lang="en-US" baseline="0" dirty="0"/>
            </a:br>
            <a:br>
              <a:rPr lang="en-US" baseline="0" dirty="0"/>
            </a:br>
            <a:r>
              <a:rPr lang="en-US" baseline="0" dirty="0"/>
              <a:t>I would like to quickly introduce my colleagues. Danielle Nelson who manages the very important work of the Coordinating Council on Access and Mobility (CCAM) work. We are also joined by our fearless leader, the chief of the rural and targeted programs division, Marianne Stock.</a:t>
            </a:r>
          </a:p>
          <a:p>
            <a:pPr marL="0" indent="0">
              <a:buNone/>
            </a:pPr>
            <a:endParaRPr lang="en-US" baseline="0" dirty="0"/>
          </a:p>
        </p:txBody>
      </p:sp>
      <p:sp>
        <p:nvSpPr>
          <p:cNvPr id="4" name="Slide Number Placeholder 3"/>
          <p:cNvSpPr>
            <a:spLocks noGrp="1"/>
          </p:cNvSpPr>
          <p:nvPr>
            <p:ph type="sldNum" sz="quarter" idx="10"/>
          </p:nvPr>
        </p:nvSpPr>
        <p:spPr/>
        <p:txBody>
          <a:bodyPr/>
          <a:lstStyle/>
          <a:p>
            <a:fld id="{74FDF521-A8C0-47CF-B688-3383CB252F15}" type="slidenum">
              <a:rPr lang="en-US" smtClean="0"/>
              <a:pPr/>
              <a:t>1</a:t>
            </a:fld>
            <a:endParaRPr lang="en-US" dirty="0"/>
          </a:p>
        </p:txBody>
      </p:sp>
    </p:spTree>
    <p:extLst>
      <p:ext uri="{BB962C8B-B14F-4D97-AF65-F5344CB8AC3E}">
        <p14:creationId xmlns:p14="http://schemas.microsoft.com/office/powerpoint/2010/main" val="2501810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671C5A28-4215-4696-AB11-5E1D04CB9405}" type="slidenum">
              <a:rPr lang="en-US" smtClean="0"/>
              <a:t>10</a:t>
            </a:fld>
            <a:endParaRPr lang="en-US"/>
          </a:p>
        </p:txBody>
      </p:sp>
    </p:spTree>
    <p:extLst>
      <p:ext uri="{BB962C8B-B14F-4D97-AF65-F5344CB8AC3E}">
        <p14:creationId xmlns:p14="http://schemas.microsoft.com/office/powerpoint/2010/main" val="711040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C9DB66-0BF5-AC41-A43C-D17E501306D4}" type="slidenum">
              <a:rPr lang="en-US" smtClean="0"/>
              <a:t>11</a:t>
            </a:fld>
            <a:endParaRPr lang="en-US" dirty="0"/>
          </a:p>
        </p:txBody>
      </p:sp>
    </p:spTree>
    <p:extLst>
      <p:ext uri="{BB962C8B-B14F-4D97-AF65-F5344CB8AC3E}">
        <p14:creationId xmlns:p14="http://schemas.microsoft.com/office/powerpoint/2010/main" val="1690135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FDF521-A8C0-47CF-B688-3383CB252F15}" type="slidenum">
              <a:rPr lang="en-US" smtClean="0"/>
              <a:pPr/>
              <a:t>12</a:t>
            </a:fld>
            <a:endParaRPr lang="en-US" dirty="0"/>
          </a:p>
        </p:txBody>
      </p:sp>
    </p:spTree>
    <p:extLst>
      <p:ext uri="{BB962C8B-B14F-4D97-AF65-F5344CB8AC3E}">
        <p14:creationId xmlns:p14="http://schemas.microsoft.com/office/powerpoint/2010/main" val="974913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FDF521-A8C0-47CF-B688-3383CB252F15}" type="slidenum">
              <a:rPr lang="en-US" smtClean="0"/>
              <a:pPr/>
              <a:t>13</a:t>
            </a:fld>
            <a:endParaRPr lang="en-US" dirty="0"/>
          </a:p>
        </p:txBody>
      </p:sp>
    </p:spTree>
    <p:extLst>
      <p:ext uri="{BB962C8B-B14F-4D97-AF65-F5344CB8AC3E}">
        <p14:creationId xmlns:p14="http://schemas.microsoft.com/office/powerpoint/2010/main" val="2076272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FDF521-A8C0-47CF-B688-3383CB252F15}" type="slidenum">
              <a:rPr lang="en-US" smtClean="0"/>
              <a:pPr/>
              <a:t>14</a:t>
            </a:fld>
            <a:endParaRPr lang="en-US" dirty="0"/>
          </a:p>
        </p:txBody>
      </p:sp>
    </p:spTree>
    <p:extLst>
      <p:ext uri="{BB962C8B-B14F-4D97-AF65-F5344CB8AC3E}">
        <p14:creationId xmlns:p14="http://schemas.microsoft.com/office/powerpoint/2010/main" val="2680410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FDF521-A8C0-47CF-B688-3383CB252F15}" type="slidenum">
              <a:rPr lang="en-US" smtClean="0"/>
              <a:pPr/>
              <a:t>15</a:t>
            </a:fld>
            <a:endParaRPr lang="en-US" dirty="0"/>
          </a:p>
        </p:txBody>
      </p:sp>
    </p:spTree>
    <p:extLst>
      <p:ext uri="{BB962C8B-B14F-4D97-AF65-F5344CB8AC3E}">
        <p14:creationId xmlns:p14="http://schemas.microsoft.com/office/powerpoint/2010/main" val="549890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FDF521-A8C0-47CF-B688-3383CB252F15}" type="slidenum">
              <a:rPr lang="en-US" smtClean="0"/>
              <a:pPr/>
              <a:t>16</a:t>
            </a:fld>
            <a:endParaRPr lang="en-US" dirty="0"/>
          </a:p>
        </p:txBody>
      </p:sp>
    </p:spTree>
    <p:extLst>
      <p:ext uri="{BB962C8B-B14F-4D97-AF65-F5344CB8AC3E}">
        <p14:creationId xmlns:p14="http://schemas.microsoft.com/office/powerpoint/2010/main" val="1614374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C9DB66-0BF5-AC41-A43C-D17E501306D4}"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209678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FDF521-A8C0-47CF-B688-3383CB252F15}" type="slidenum">
              <a:rPr lang="en-US" smtClean="0"/>
              <a:pPr/>
              <a:t>18</a:t>
            </a:fld>
            <a:endParaRPr lang="en-US" dirty="0"/>
          </a:p>
        </p:txBody>
      </p:sp>
    </p:spTree>
    <p:extLst>
      <p:ext uri="{BB962C8B-B14F-4D97-AF65-F5344CB8AC3E}">
        <p14:creationId xmlns:p14="http://schemas.microsoft.com/office/powerpoint/2010/main" val="3203579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dirty="0"/>
              <a:t>Good afternoon and welcome to “Introduction to TrAMS” for new users. </a:t>
            </a:r>
          </a:p>
          <a:p>
            <a:pPr defTabSz="924641">
              <a:defRPr/>
            </a:pPr>
            <a:endParaRPr lang="en-US" dirty="0"/>
          </a:p>
          <a:p>
            <a:pPr defTabSz="924641">
              <a:defRPr/>
            </a:pPr>
            <a:r>
              <a:rPr lang="en-US" dirty="0"/>
              <a:t>I’m Donna Shultz.</a:t>
            </a:r>
          </a:p>
          <a:p>
            <a:pPr defTabSz="924641">
              <a:defRPr/>
            </a:pPr>
            <a:endParaRPr lang="en-US" dirty="0"/>
          </a:p>
          <a:p>
            <a:pPr defTabSz="924641">
              <a:defRPr/>
            </a:pPr>
            <a:r>
              <a:rPr lang="en-US" dirty="0">
                <a:latin typeface="Cambria" panose="02040503050406030204" pitchFamily="18" charset="0"/>
              </a:rPr>
              <a:t>Today’s session is focused on a basic introduction to the FTA on-line grants management system, TrAMS, along with a few slides presented by my colleague, Alexis Fisher, highlighting the prerequisites needed for an FTA award.  </a:t>
            </a:r>
          </a:p>
          <a:p>
            <a:pPr defTabSz="924641">
              <a:defRPr/>
            </a:pPr>
            <a:endParaRPr lang="en-US" dirty="0">
              <a:latin typeface="Cambria" panose="02040503050406030204" pitchFamily="18" charset="0"/>
            </a:endParaRPr>
          </a:p>
          <a:p>
            <a:pPr defTabSz="924641">
              <a:defRPr/>
            </a:pPr>
            <a:r>
              <a:rPr lang="en-US" dirty="0">
                <a:latin typeface="Cambria" panose="02040503050406030204" pitchFamily="18" charset="0"/>
              </a:rPr>
              <a:t>Please download this presentation, which will be located in the File Share pod.  The PowerPoint version has embedded links, so that you can bookmark web pages and resources.</a:t>
            </a:r>
          </a:p>
          <a:p>
            <a:pPr defTabSz="924641">
              <a:defRPr/>
            </a:pPr>
            <a:endParaRPr lang="en-US" dirty="0">
              <a:latin typeface="Cambria" panose="02040503050406030204" pitchFamily="18" charset="0"/>
            </a:endParaRPr>
          </a:p>
          <a:p>
            <a:pPr defTabSz="924641">
              <a:defRPr/>
            </a:pPr>
            <a:endParaRPr lang="en-US" dirty="0">
              <a:latin typeface="Cambria" panose="02040503050406030204" pitchFamily="18" charset="0"/>
            </a:endParaRPr>
          </a:p>
        </p:txBody>
      </p:sp>
      <p:sp>
        <p:nvSpPr>
          <p:cNvPr id="4" name="Slide Number Placeholder 3"/>
          <p:cNvSpPr>
            <a:spLocks noGrp="1"/>
          </p:cNvSpPr>
          <p:nvPr>
            <p:ph type="sldNum" sz="quarter" idx="10"/>
          </p:nvPr>
        </p:nvSpPr>
        <p:spPr/>
        <p:txBody>
          <a:bodyPr/>
          <a:lstStyle/>
          <a:p>
            <a:fld id="{74FDF521-A8C0-47CF-B688-3383CB252F15}" type="slidenum">
              <a:rPr lang="en-US" smtClean="0"/>
              <a:pPr/>
              <a:t>19</a:t>
            </a:fld>
            <a:endParaRPr lang="en-US" dirty="0"/>
          </a:p>
        </p:txBody>
      </p:sp>
    </p:spTree>
    <p:extLst>
      <p:ext uri="{BB962C8B-B14F-4D97-AF65-F5344CB8AC3E}">
        <p14:creationId xmlns:p14="http://schemas.microsoft.com/office/powerpoint/2010/main" val="4021465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Everyone!  My name is Kelly Tyler. I am the program manager for FTA’s Formula funded program known as Enhanced Mobility for Seniors and Individuals </a:t>
            </a:r>
          </a:p>
          <a:p>
            <a:r>
              <a:rPr lang="en-US" dirty="0"/>
              <a:t>Welcome and congratulations to you all for your successfully getting your projects.  We are pleased with each proposed project funded either through ICAM Funding or the HSCR Funding.  I wish you all the best in this endeavor.  And, so we are actually partners in this endeavor as it is FTA’s mission to make transit accessible to all communities across the country, in urbanized areas and especially in rural and suburban communities where there are more barriers to accessing transportation.  So we are very excited about this partnership as it helps to further our mission.</a:t>
            </a:r>
          </a:p>
        </p:txBody>
      </p:sp>
      <p:sp>
        <p:nvSpPr>
          <p:cNvPr id="4" name="Slide Number Placeholder 3"/>
          <p:cNvSpPr>
            <a:spLocks noGrp="1"/>
          </p:cNvSpPr>
          <p:nvPr>
            <p:ph type="sldNum" sz="quarter" idx="10"/>
          </p:nvPr>
        </p:nvSpPr>
        <p:spPr/>
        <p:txBody>
          <a:bodyPr/>
          <a:lstStyle/>
          <a:p>
            <a:fld id="{74FDF521-A8C0-47CF-B688-3383CB252F15}" type="slidenum">
              <a:rPr lang="en-US" smtClean="0"/>
              <a:pPr/>
              <a:t>2</a:t>
            </a:fld>
            <a:endParaRPr lang="en-US" dirty="0"/>
          </a:p>
        </p:txBody>
      </p:sp>
    </p:spTree>
    <p:extLst>
      <p:ext uri="{BB962C8B-B14F-4D97-AF65-F5344CB8AC3E}">
        <p14:creationId xmlns:p14="http://schemas.microsoft.com/office/powerpoint/2010/main" val="1976992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8848" y="3373544"/>
            <a:ext cx="7510780" cy="3196114"/>
          </a:xfrm>
        </p:spPr>
        <p:txBody>
          <a:bodyPr>
            <a:normAutofit fontScale="25000" lnSpcReduction="20000"/>
          </a:bodyPr>
          <a:lstStyle/>
          <a:p>
            <a:pPr defTabSz="924641">
              <a:defRPr/>
            </a:pPr>
            <a:r>
              <a:rPr lang="en-US" dirty="0">
                <a:latin typeface="Cambria" panose="02040503050406030204" pitchFamily="18" charset="0"/>
              </a:rPr>
              <a:t>Today’s objectives are:</a:t>
            </a:r>
          </a:p>
          <a:p>
            <a:pPr defTabSz="924641">
              <a:defRPr/>
            </a:pPr>
            <a:r>
              <a:rPr lang="en-US" dirty="0">
                <a:latin typeface="Cambria" panose="02040503050406030204" pitchFamily="18" charset="0"/>
              </a:rPr>
              <a:t> </a:t>
            </a:r>
          </a:p>
          <a:p>
            <a:pPr marL="228600" indent="-228600" defTabSz="924641">
              <a:lnSpc>
                <a:spcPct val="150000"/>
              </a:lnSpc>
              <a:spcBef>
                <a:spcPts val="1213"/>
              </a:spcBef>
              <a:spcAft>
                <a:spcPts val="1213"/>
              </a:spcAft>
              <a:buAutoNum type="arabicPeriod"/>
              <a:defRPr/>
            </a:pPr>
            <a:r>
              <a:rPr lang="en-US" dirty="0">
                <a:latin typeface="Cambria" panose="02040503050406030204" pitchFamily="18" charset="0"/>
              </a:rPr>
              <a:t>What is TrAMS</a:t>
            </a:r>
          </a:p>
          <a:p>
            <a:pPr marL="228600" indent="-228600" defTabSz="924641">
              <a:lnSpc>
                <a:spcPct val="150000"/>
              </a:lnSpc>
              <a:spcBef>
                <a:spcPts val="1213"/>
              </a:spcBef>
              <a:spcAft>
                <a:spcPts val="1213"/>
              </a:spcAft>
              <a:buAutoNum type="arabicPeriod"/>
              <a:defRPr/>
            </a:pPr>
            <a:endParaRPr lang="en-US" dirty="0">
              <a:latin typeface="Cambria" panose="02040503050406030204" pitchFamily="18" charset="0"/>
            </a:endParaRPr>
          </a:p>
          <a:p>
            <a:pPr defTabSz="924641">
              <a:lnSpc>
                <a:spcPct val="150000"/>
              </a:lnSpc>
              <a:spcBef>
                <a:spcPts val="1213"/>
              </a:spcBef>
              <a:spcAft>
                <a:spcPts val="1213"/>
              </a:spcAft>
              <a:defRPr/>
            </a:pPr>
            <a:r>
              <a:rPr lang="en-US" dirty="0">
                <a:latin typeface="Cambria" panose="02040503050406030204" pitchFamily="18" charset="0"/>
              </a:rPr>
              <a:t>2.  The layout and navigation of the system</a:t>
            </a:r>
          </a:p>
          <a:p>
            <a:pPr defTabSz="924641">
              <a:lnSpc>
                <a:spcPct val="150000"/>
              </a:lnSpc>
              <a:spcBef>
                <a:spcPts val="1213"/>
              </a:spcBef>
              <a:spcAft>
                <a:spcPts val="1213"/>
              </a:spcAft>
              <a:defRPr/>
            </a:pPr>
            <a:r>
              <a:rPr lang="en-US" dirty="0">
                <a:latin typeface="Cambria" panose="02040503050406030204" pitchFamily="18" charset="0"/>
              </a:rPr>
              <a:t> </a:t>
            </a:r>
          </a:p>
          <a:p>
            <a:pPr defTabSz="924641">
              <a:lnSpc>
                <a:spcPct val="150000"/>
              </a:lnSpc>
              <a:spcBef>
                <a:spcPts val="1213"/>
              </a:spcBef>
              <a:spcAft>
                <a:spcPts val="1213"/>
              </a:spcAft>
              <a:defRPr/>
            </a:pPr>
            <a:r>
              <a:rPr lang="en-US" dirty="0">
                <a:latin typeface="Cambria" panose="02040503050406030204" pitchFamily="18" charset="0"/>
              </a:rPr>
              <a:t>3.  User roles and how data flows through the system based on a user role</a:t>
            </a:r>
          </a:p>
          <a:p>
            <a:pPr defTabSz="924641">
              <a:lnSpc>
                <a:spcPct val="150000"/>
              </a:lnSpc>
              <a:spcBef>
                <a:spcPts val="1213"/>
              </a:spcBef>
              <a:spcAft>
                <a:spcPts val="1213"/>
              </a:spcAft>
              <a:defRPr/>
            </a:pPr>
            <a:r>
              <a:rPr lang="en-US" dirty="0">
                <a:latin typeface="Cambria" panose="02040503050406030204" pitchFamily="18" charset="0"/>
              </a:rPr>
              <a:t>              Recipients and FTA Users have different roles, which perform different functions within TrAMS</a:t>
            </a:r>
          </a:p>
          <a:p>
            <a:pPr defTabSz="924641">
              <a:lnSpc>
                <a:spcPct val="150000"/>
              </a:lnSpc>
              <a:spcBef>
                <a:spcPts val="1213"/>
              </a:spcBef>
              <a:spcAft>
                <a:spcPts val="1213"/>
              </a:spcAft>
              <a:defRPr/>
            </a:pPr>
            <a:endParaRPr lang="en-US" dirty="0">
              <a:latin typeface="Cambria" panose="02040503050406030204" pitchFamily="18" charset="0"/>
            </a:endParaRPr>
          </a:p>
          <a:p>
            <a:pPr defTabSz="924641">
              <a:lnSpc>
                <a:spcPct val="150000"/>
              </a:lnSpc>
              <a:spcBef>
                <a:spcPts val="1213"/>
              </a:spcBef>
              <a:spcAft>
                <a:spcPts val="1213"/>
              </a:spcAft>
              <a:defRPr/>
            </a:pPr>
            <a:r>
              <a:rPr lang="en-US" dirty="0">
                <a:latin typeface="Cambria" panose="02040503050406030204" pitchFamily="18" charset="0"/>
              </a:rPr>
              <a:t>4. Required documents to execute an award</a:t>
            </a:r>
          </a:p>
          <a:p>
            <a:pPr defTabSz="924641">
              <a:lnSpc>
                <a:spcPct val="150000"/>
              </a:lnSpc>
              <a:spcBef>
                <a:spcPts val="1213"/>
              </a:spcBef>
              <a:spcAft>
                <a:spcPts val="1213"/>
              </a:spcAft>
              <a:defRPr/>
            </a:pPr>
            <a:endParaRPr lang="en-US" dirty="0">
              <a:latin typeface="Cambria" panose="02040503050406030204" pitchFamily="18" charset="0"/>
            </a:endParaRPr>
          </a:p>
          <a:p>
            <a:pPr defTabSz="924641">
              <a:lnSpc>
                <a:spcPct val="150000"/>
              </a:lnSpc>
              <a:spcBef>
                <a:spcPts val="1213"/>
              </a:spcBef>
              <a:spcAft>
                <a:spcPts val="1213"/>
              </a:spcAft>
              <a:defRPr/>
            </a:pPr>
            <a:r>
              <a:rPr lang="en-US" dirty="0">
                <a:latin typeface="Cambria" panose="02040503050406030204" pitchFamily="18" charset="0"/>
              </a:rPr>
              <a:t>5. Required reporting – FFR and MPR</a:t>
            </a:r>
          </a:p>
          <a:p>
            <a:pPr defTabSz="924641">
              <a:lnSpc>
                <a:spcPct val="150000"/>
              </a:lnSpc>
              <a:spcBef>
                <a:spcPts val="1213"/>
              </a:spcBef>
              <a:spcAft>
                <a:spcPts val="1213"/>
              </a:spcAft>
              <a:defRPr/>
            </a:pPr>
            <a:endParaRPr lang="en-US" dirty="0">
              <a:latin typeface="Cambria" panose="02040503050406030204" pitchFamily="18" charset="0"/>
            </a:endParaRPr>
          </a:p>
          <a:p>
            <a:pPr defTabSz="924641">
              <a:lnSpc>
                <a:spcPct val="150000"/>
              </a:lnSpc>
              <a:spcBef>
                <a:spcPts val="1213"/>
              </a:spcBef>
              <a:spcAft>
                <a:spcPts val="1213"/>
              </a:spcAft>
              <a:defRPr/>
            </a:pPr>
            <a:r>
              <a:rPr lang="en-US" dirty="0">
                <a:latin typeface="Cambria" panose="02040503050406030204" pitchFamily="18" charset="0"/>
              </a:rPr>
              <a:t>6. Resources available to help you use the system</a:t>
            </a:r>
          </a:p>
        </p:txBody>
      </p:sp>
      <p:sp>
        <p:nvSpPr>
          <p:cNvPr id="4" name="Slide Number Placeholder 3"/>
          <p:cNvSpPr>
            <a:spLocks noGrp="1"/>
          </p:cNvSpPr>
          <p:nvPr>
            <p:ph type="sldNum" sz="quarter" idx="10"/>
          </p:nvPr>
        </p:nvSpPr>
        <p:spPr/>
        <p:txBody>
          <a:bodyPr/>
          <a:lstStyle/>
          <a:p>
            <a:fld id="{74FDF521-A8C0-47CF-B688-3383CB252F15}" type="slidenum">
              <a:rPr lang="en-US" smtClean="0"/>
              <a:pPr/>
              <a:t>20</a:t>
            </a:fld>
            <a:endParaRPr lang="en-US" dirty="0"/>
          </a:p>
        </p:txBody>
      </p:sp>
    </p:spTree>
    <p:extLst>
      <p:ext uri="{BB962C8B-B14F-4D97-AF65-F5344CB8AC3E}">
        <p14:creationId xmlns:p14="http://schemas.microsoft.com/office/powerpoint/2010/main" val="327136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defTabSz="924641">
              <a:defRPr/>
            </a:pPr>
            <a:r>
              <a:rPr lang="en-US" dirty="0"/>
              <a:t>TrAMS automates the workflow associated with creating, awarding, and administrating FTA awards. </a:t>
            </a:r>
          </a:p>
          <a:p>
            <a:pPr defTabSz="924641">
              <a:defRPr/>
            </a:pPr>
            <a:endParaRPr lang="en-US" dirty="0"/>
          </a:p>
          <a:p>
            <a:pPr defTabSz="924641">
              <a:defRPr/>
            </a:pPr>
            <a:r>
              <a:rPr lang="en-US" dirty="0"/>
              <a:t>As I mentioned earlier, this is a screen with an embedded link.  When opening the PowerPoint presentation, just hover your mouse over the web page, press Control and click the web page. </a:t>
            </a:r>
          </a:p>
          <a:p>
            <a:endParaRPr lang="en-US" dirty="0"/>
          </a:p>
          <a:p>
            <a:r>
              <a:rPr lang="en-US" dirty="0"/>
              <a:t>Each workflow step is associated with a specific user role responsible for completing the step. </a:t>
            </a:r>
          </a:p>
          <a:p>
            <a:endParaRPr lang="en-US" dirty="0"/>
          </a:p>
          <a:p>
            <a:r>
              <a:rPr lang="en-US" dirty="0"/>
              <a:t>As part of the workflow, TrAMS assigns ‘Tasks’ to users with the appropriate user roles to prompt completion of the next “step” or “action” in the process. </a:t>
            </a:r>
          </a:p>
          <a:p>
            <a:endParaRPr lang="en-US" dirty="0"/>
          </a:p>
        </p:txBody>
      </p:sp>
      <p:sp>
        <p:nvSpPr>
          <p:cNvPr id="4" name="Slide Number Placeholder 3"/>
          <p:cNvSpPr>
            <a:spLocks noGrp="1"/>
          </p:cNvSpPr>
          <p:nvPr>
            <p:ph type="sldNum" sz="quarter" idx="10"/>
          </p:nvPr>
        </p:nvSpPr>
        <p:spPr/>
        <p:txBody>
          <a:bodyPr/>
          <a:lstStyle/>
          <a:p>
            <a:fld id="{74FDF521-A8C0-47CF-B688-3383CB252F15}" type="slidenum">
              <a:rPr lang="en-US" smtClean="0"/>
              <a:pPr/>
              <a:t>21</a:t>
            </a:fld>
            <a:endParaRPr lang="en-US" dirty="0"/>
          </a:p>
        </p:txBody>
      </p:sp>
    </p:spTree>
    <p:extLst>
      <p:ext uri="{BB962C8B-B14F-4D97-AF65-F5344CB8AC3E}">
        <p14:creationId xmlns:p14="http://schemas.microsoft.com/office/powerpoint/2010/main" val="4060921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DF521-A8C0-47CF-B688-3383CB252F15}" type="slidenum">
              <a:rPr lang="en-US" smtClean="0"/>
              <a:pPr/>
              <a:t>22</a:t>
            </a:fld>
            <a:endParaRPr lang="en-US" dirty="0"/>
          </a:p>
        </p:txBody>
      </p:sp>
    </p:spTree>
    <p:extLst>
      <p:ext uri="{BB962C8B-B14F-4D97-AF65-F5344CB8AC3E}">
        <p14:creationId xmlns:p14="http://schemas.microsoft.com/office/powerpoint/2010/main" val="3700794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dirty="0"/>
              <a:t>TrAMS is a workflow based system.  </a:t>
            </a:r>
          </a:p>
          <a:p>
            <a:pPr defTabSz="924641">
              <a:defRPr/>
            </a:pPr>
            <a:endParaRPr lang="en-US" dirty="0"/>
          </a:p>
          <a:p>
            <a:pPr defTabSz="924641">
              <a:defRPr/>
            </a:pPr>
            <a:r>
              <a:rPr lang="en-US" dirty="0"/>
              <a:t>Users are assigned roles, with each role having authority to move documents, applications or other submissions through a workflow in order to accomplish tasks or take an action, such as the approval of an application or a budget revision.</a:t>
            </a:r>
          </a:p>
          <a:p>
            <a:pPr defTabSz="924641">
              <a:defRPr/>
            </a:pPr>
            <a:endParaRPr lang="en-US" dirty="0"/>
          </a:p>
          <a:p>
            <a:r>
              <a:rPr lang="en-US" dirty="0"/>
              <a:t>Shown here are some of the various user roles in TrAMS.  An employee can be assigned multiple roles by the recipient’s User Manager.  </a:t>
            </a:r>
          </a:p>
          <a:p>
            <a:br>
              <a:rPr lang="en-US" dirty="0"/>
            </a:br>
            <a:r>
              <a:rPr lang="en-US" dirty="0"/>
              <a:t>There is also a read only role that can be assigned.</a:t>
            </a:r>
          </a:p>
          <a:p>
            <a:endParaRPr lang="en-US" dirty="0"/>
          </a:p>
          <a:p>
            <a:endParaRPr lang="en-US" dirty="0"/>
          </a:p>
        </p:txBody>
      </p:sp>
      <p:sp>
        <p:nvSpPr>
          <p:cNvPr id="4" name="Slide Number Placeholder 3"/>
          <p:cNvSpPr>
            <a:spLocks noGrp="1"/>
          </p:cNvSpPr>
          <p:nvPr>
            <p:ph type="sldNum" sz="quarter" idx="10"/>
          </p:nvPr>
        </p:nvSpPr>
        <p:spPr/>
        <p:txBody>
          <a:bodyPr/>
          <a:lstStyle/>
          <a:p>
            <a:fld id="{74FDF521-A8C0-47CF-B688-3383CB252F15}" type="slidenum">
              <a:rPr lang="en-US" smtClean="0"/>
              <a:pPr/>
              <a:t>23</a:t>
            </a:fld>
            <a:endParaRPr lang="en-US" dirty="0"/>
          </a:p>
        </p:txBody>
      </p:sp>
    </p:spTree>
    <p:extLst>
      <p:ext uri="{BB962C8B-B14F-4D97-AF65-F5344CB8AC3E}">
        <p14:creationId xmlns:p14="http://schemas.microsoft.com/office/powerpoint/2010/main" val="1853374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By registered I am referring to a 4 digit number issued by FTA, called Vendor ID.</a:t>
            </a:r>
          </a:p>
          <a:p>
            <a:endParaRPr lang="en-US" dirty="0"/>
          </a:p>
          <a:p>
            <a:r>
              <a:rPr lang="en-US" dirty="0"/>
              <a:t>If your organization has never had an FTA grant or cooperative agreement, reach out to your local FTA regional office.</a:t>
            </a:r>
          </a:p>
          <a:p>
            <a:endParaRPr lang="en-US" dirty="0"/>
          </a:p>
          <a:p>
            <a:r>
              <a:rPr lang="en-US" dirty="0"/>
              <a:t>The User Manager, assigned by your organization, will be the main point of contact for accessibility to TrAMS.   There should be more than one User Manager, so that if one is out the other can still take action.</a:t>
            </a:r>
          </a:p>
          <a:p>
            <a:endParaRPr lang="en-US" dirty="0"/>
          </a:p>
          <a:p>
            <a:r>
              <a:rPr lang="en-US" dirty="0"/>
              <a:t>A User Manager can create a new account, assign the role(s), modify or deactivate users.</a:t>
            </a:r>
          </a:p>
          <a:p>
            <a:endParaRPr lang="en-US" dirty="0"/>
          </a:p>
          <a:p>
            <a:r>
              <a:rPr lang="en-US" dirty="0"/>
              <a:t>An automated email notification will be sent after the User Manager creates a new account, which will contain the username, a temporary password and access/login directions.</a:t>
            </a:r>
          </a:p>
          <a:p>
            <a:endParaRPr lang="en-US" dirty="0"/>
          </a:p>
          <a:p>
            <a:r>
              <a:rPr lang="en-US" dirty="0"/>
              <a:t>There is a resource page at the end of this presentation with an embedded link to the User Manager Handbook.</a:t>
            </a:r>
          </a:p>
        </p:txBody>
      </p:sp>
      <p:sp>
        <p:nvSpPr>
          <p:cNvPr id="4" name="Slide Number Placeholder 3"/>
          <p:cNvSpPr>
            <a:spLocks noGrp="1"/>
          </p:cNvSpPr>
          <p:nvPr>
            <p:ph type="sldNum" sz="quarter" idx="10"/>
          </p:nvPr>
        </p:nvSpPr>
        <p:spPr/>
        <p:txBody>
          <a:bodyPr/>
          <a:lstStyle/>
          <a:p>
            <a:fld id="{74FDF521-A8C0-47CF-B688-3383CB252F15}" type="slidenum">
              <a:rPr lang="en-US" smtClean="0"/>
              <a:pPr/>
              <a:t>24</a:t>
            </a:fld>
            <a:endParaRPr lang="en-US" dirty="0"/>
          </a:p>
        </p:txBody>
      </p:sp>
    </p:spTree>
    <p:extLst>
      <p:ext uri="{BB962C8B-B14F-4D97-AF65-F5344CB8AC3E}">
        <p14:creationId xmlns:p14="http://schemas.microsoft.com/office/powerpoint/2010/main" val="3046766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click the link, a warning message will pop up letting you know you are about to access a government information system, click I Agree.  </a:t>
            </a:r>
          </a:p>
          <a:p>
            <a:endParaRPr lang="en-US" dirty="0"/>
          </a:p>
          <a:p>
            <a:r>
              <a:rPr lang="en-US" dirty="0"/>
              <a:t>The next screen that pops up, shown on the right, will be the place to put your username and password, both of which are located in the automated email notification sent to you. </a:t>
            </a:r>
          </a:p>
          <a:p>
            <a:endParaRPr lang="en-US" dirty="0"/>
          </a:p>
          <a:p>
            <a:r>
              <a:rPr lang="en-US" dirty="0"/>
              <a:t>There is a hyperlink embedded on this page that will take you right to TrAMS.</a:t>
            </a:r>
          </a:p>
        </p:txBody>
      </p:sp>
      <p:sp>
        <p:nvSpPr>
          <p:cNvPr id="4" name="Slide Number Placeholder 3"/>
          <p:cNvSpPr>
            <a:spLocks noGrp="1"/>
          </p:cNvSpPr>
          <p:nvPr>
            <p:ph type="sldNum" sz="quarter" idx="10"/>
          </p:nvPr>
        </p:nvSpPr>
        <p:spPr/>
        <p:txBody>
          <a:bodyPr/>
          <a:lstStyle/>
          <a:p>
            <a:fld id="{74FDF521-A8C0-47CF-B688-3383CB252F15}" type="slidenum">
              <a:rPr lang="en-US" smtClean="0"/>
              <a:pPr/>
              <a:t>25</a:t>
            </a:fld>
            <a:endParaRPr lang="en-US" dirty="0"/>
          </a:p>
        </p:txBody>
      </p:sp>
    </p:spTree>
    <p:extLst>
      <p:ext uri="{BB962C8B-B14F-4D97-AF65-F5344CB8AC3E}">
        <p14:creationId xmlns:p14="http://schemas.microsoft.com/office/powerpoint/2010/main" val="3710803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Once you have access, I suggest you set up your user profile.</a:t>
            </a:r>
          </a:p>
          <a:p>
            <a:endParaRPr lang="en-US" dirty="0"/>
          </a:p>
          <a:p>
            <a:r>
              <a:rPr lang="en-US" dirty="0"/>
              <a:t>Within the Navigation Bar, right side of the screen, you will find circular a Profile Icon.   Mine is shown here with my picture.</a:t>
            </a:r>
          </a:p>
          <a:p>
            <a:endParaRPr lang="en-US" dirty="0"/>
          </a:p>
          <a:p>
            <a:r>
              <a:rPr lang="en-US" dirty="0"/>
              <a:t>Click on the icon/picture.  The following options are available: </a:t>
            </a:r>
          </a:p>
          <a:p>
            <a:endParaRPr lang="en-US" dirty="0"/>
          </a:p>
          <a:p>
            <a:r>
              <a:rPr lang="en-US" dirty="0"/>
              <a:t>Profile – see roles, edit profile details, add a photo, see who is following you</a:t>
            </a:r>
          </a:p>
          <a:p>
            <a:endParaRPr lang="en-US" dirty="0"/>
          </a:p>
          <a:p>
            <a:r>
              <a:rPr lang="en-US" dirty="0"/>
              <a:t>Settings – language, time zone and calendar type</a:t>
            </a:r>
          </a:p>
          <a:p>
            <a:endParaRPr lang="en-US" dirty="0"/>
          </a:p>
          <a:p>
            <a:r>
              <a:rPr lang="en-US" dirty="0"/>
              <a:t>Sign Out </a:t>
            </a:r>
          </a:p>
          <a:p>
            <a:endParaRPr lang="en-US" dirty="0"/>
          </a:p>
          <a:p>
            <a:pPr defTabSz="924641">
              <a:defRPr/>
            </a:pPr>
            <a:r>
              <a:rPr lang="en-US" dirty="0"/>
              <a:t>It is preferred that you sign out here; but you can also simply close your browser without an error message. </a:t>
            </a:r>
          </a:p>
          <a:p>
            <a:endParaRPr lang="en-US" dirty="0"/>
          </a:p>
          <a:p>
            <a:pPr defTabSz="924641">
              <a:defRPr/>
            </a:pPr>
            <a:endParaRPr lang="en-US" dirty="0"/>
          </a:p>
          <a:p>
            <a:endParaRPr lang="en-US" dirty="0"/>
          </a:p>
        </p:txBody>
      </p:sp>
      <p:sp>
        <p:nvSpPr>
          <p:cNvPr id="4" name="Slide Number Placeholder 3"/>
          <p:cNvSpPr>
            <a:spLocks noGrp="1"/>
          </p:cNvSpPr>
          <p:nvPr>
            <p:ph type="sldNum" sz="quarter" idx="10"/>
          </p:nvPr>
        </p:nvSpPr>
        <p:spPr/>
        <p:txBody>
          <a:bodyPr/>
          <a:lstStyle/>
          <a:p>
            <a:fld id="{74FDF521-A8C0-47CF-B688-3383CB252F15}" type="slidenum">
              <a:rPr lang="en-US" smtClean="0"/>
              <a:pPr/>
              <a:t>26</a:t>
            </a:fld>
            <a:endParaRPr lang="en-US" dirty="0"/>
          </a:p>
        </p:txBody>
      </p:sp>
    </p:spTree>
    <p:extLst>
      <p:ext uri="{BB962C8B-B14F-4D97-AF65-F5344CB8AC3E}">
        <p14:creationId xmlns:p14="http://schemas.microsoft.com/office/powerpoint/2010/main" val="2813796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24641">
              <a:defRPr/>
            </a:pPr>
            <a:r>
              <a:rPr lang="en-US" dirty="0"/>
              <a:t>Once you click your profile this is what you see. The system opens to the summary page.</a:t>
            </a:r>
          </a:p>
          <a:p>
            <a:pPr defTabSz="924641">
              <a:defRPr/>
            </a:pPr>
            <a:endParaRPr lang="en-US" dirty="0"/>
          </a:p>
          <a:p>
            <a:pPr defTabSz="924641">
              <a:defRPr/>
            </a:pPr>
            <a:r>
              <a:rPr lang="en-US" dirty="0"/>
              <a:t>There are several options here, shown as tabs underneath your name:</a:t>
            </a:r>
          </a:p>
          <a:p>
            <a:pPr defTabSz="924641">
              <a:defRPr/>
            </a:pPr>
            <a:endParaRPr lang="en-US" dirty="0"/>
          </a:p>
          <a:p>
            <a:pPr defTabSz="924641">
              <a:defRPr/>
            </a:pPr>
            <a:r>
              <a:rPr lang="en-US" dirty="0"/>
              <a:t>Summary, which is the landing page, upload a photo, add your contact information by Edit Profile, see who is following you or who you are following </a:t>
            </a:r>
          </a:p>
          <a:p>
            <a:pPr defTabSz="924641">
              <a:defRPr/>
            </a:pPr>
            <a:endParaRPr lang="en-US" dirty="0"/>
          </a:p>
          <a:p>
            <a:pPr defTabSz="924641">
              <a:defRPr/>
            </a:pPr>
            <a:r>
              <a:rPr lang="en-US" dirty="0"/>
              <a:t>User Details will list the information you have added in Edit Profile</a:t>
            </a:r>
          </a:p>
          <a:p>
            <a:pPr defTabSz="924641">
              <a:defRPr/>
            </a:pPr>
            <a:endParaRPr lang="en-US" dirty="0"/>
          </a:p>
          <a:p>
            <a:pPr defTabSz="924641">
              <a:defRPr/>
            </a:pPr>
            <a:r>
              <a:rPr lang="en-US" dirty="0"/>
              <a:t>User Roles will list all roles you have been assigned</a:t>
            </a:r>
          </a:p>
          <a:p>
            <a:pPr defTabSz="924641">
              <a:defRPr/>
            </a:pPr>
            <a:endParaRPr lang="en-US" dirty="0"/>
          </a:p>
          <a:p>
            <a:pPr defTabSz="924641">
              <a:defRPr/>
            </a:pPr>
            <a:r>
              <a:rPr lang="en-US" dirty="0"/>
              <a:t>History will show role history, account history and profile history – all indicating changes to those specific areas of your profile and who changed the information along with the date it was changed</a:t>
            </a:r>
          </a:p>
          <a:p>
            <a:pPr defTabSz="924641">
              <a:defRPr/>
            </a:pPr>
            <a:endParaRPr lang="en-US" dirty="0"/>
          </a:p>
          <a:p>
            <a:pPr defTabSz="924641">
              <a:defRPr/>
            </a:pPr>
            <a:r>
              <a:rPr lang="en-US" dirty="0"/>
              <a:t>News will show any news you are following or have added </a:t>
            </a:r>
          </a:p>
          <a:p>
            <a:pPr defTabSz="924641">
              <a:defRPr/>
            </a:pPr>
            <a:endParaRPr lang="en-US" dirty="0"/>
          </a:p>
          <a:p>
            <a:pPr defTabSz="924641">
              <a:defRPr/>
            </a:pPr>
            <a:r>
              <a:rPr lang="en-US" dirty="0"/>
              <a:t>Related Actions is where you set up and manage your security questions</a:t>
            </a:r>
          </a:p>
          <a:p>
            <a:pPr defTabSz="924641">
              <a:defRPr/>
            </a:pPr>
            <a:endParaRPr lang="en-US" dirty="0"/>
          </a:p>
          <a:p>
            <a:pPr defTabSz="924641">
              <a:defRPr/>
            </a:pPr>
            <a:endParaRPr lang="en-US" dirty="0"/>
          </a:p>
          <a:p>
            <a:pPr defTabSz="924641">
              <a:defRPr/>
            </a:pPr>
            <a:r>
              <a:rPr lang="en-US" dirty="0"/>
              <a:t>Note: if you add a photo that photo will appear on the News Feed, any time you send tasks or take some other actions in the system.</a:t>
            </a:r>
          </a:p>
          <a:p>
            <a:pPr defTabSz="924641">
              <a:defRPr/>
            </a:pPr>
            <a:endParaRPr lang="en-US" dirty="0"/>
          </a:p>
          <a:p>
            <a:pPr defTabSz="924641">
              <a:defRPr/>
            </a:pPr>
            <a:endParaRPr lang="en-US" dirty="0"/>
          </a:p>
          <a:p>
            <a:endParaRPr lang="en-US" dirty="0"/>
          </a:p>
        </p:txBody>
      </p:sp>
      <p:sp>
        <p:nvSpPr>
          <p:cNvPr id="4" name="Slide Number Placeholder 3"/>
          <p:cNvSpPr>
            <a:spLocks noGrp="1"/>
          </p:cNvSpPr>
          <p:nvPr>
            <p:ph type="sldNum" sz="quarter" idx="10"/>
          </p:nvPr>
        </p:nvSpPr>
        <p:spPr/>
        <p:txBody>
          <a:bodyPr/>
          <a:lstStyle/>
          <a:p>
            <a:fld id="{74FDF521-A8C0-47CF-B688-3383CB252F15}" type="slidenum">
              <a:rPr lang="en-US" smtClean="0"/>
              <a:pPr/>
              <a:t>27</a:t>
            </a:fld>
            <a:endParaRPr lang="en-US" dirty="0"/>
          </a:p>
        </p:txBody>
      </p:sp>
    </p:spTree>
    <p:extLst>
      <p:ext uri="{BB962C8B-B14F-4D97-AF65-F5344CB8AC3E}">
        <p14:creationId xmlns:p14="http://schemas.microsoft.com/office/powerpoint/2010/main" val="38438920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Please reminder to set up security questions, under the Related Actions tab.  These will help you get back into the system, if you get locked out due to inactivity.</a:t>
            </a:r>
            <a:endParaRPr lang="en-US" dirty="0"/>
          </a:p>
        </p:txBody>
      </p:sp>
      <p:sp>
        <p:nvSpPr>
          <p:cNvPr id="4" name="Slide Number Placeholder 3"/>
          <p:cNvSpPr>
            <a:spLocks noGrp="1"/>
          </p:cNvSpPr>
          <p:nvPr>
            <p:ph type="sldNum" sz="quarter" idx="10"/>
          </p:nvPr>
        </p:nvSpPr>
        <p:spPr/>
        <p:txBody>
          <a:bodyPr/>
          <a:lstStyle/>
          <a:p>
            <a:fld id="{74FDF521-A8C0-47CF-B688-3383CB252F15}" type="slidenum">
              <a:rPr lang="en-US" smtClean="0"/>
              <a:pPr/>
              <a:t>28</a:t>
            </a:fld>
            <a:endParaRPr lang="en-US" dirty="0"/>
          </a:p>
        </p:txBody>
      </p:sp>
    </p:spTree>
    <p:extLst>
      <p:ext uri="{BB962C8B-B14F-4D97-AF65-F5344CB8AC3E}">
        <p14:creationId xmlns:p14="http://schemas.microsoft.com/office/powerpoint/2010/main" val="34440491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roles that require a PIN  in order to move a task through workflow.   These roles are Submitter, Attorney and Official</a:t>
            </a:r>
          </a:p>
          <a:p>
            <a:endParaRPr lang="en-US" dirty="0"/>
          </a:p>
          <a:p>
            <a:r>
              <a:rPr lang="en-US" dirty="0"/>
              <a:t>The PIN is a 4 digit number, which you set up within your user profile, related actions tab.</a:t>
            </a:r>
          </a:p>
          <a:p>
            <a:endParaRPr lang="en-US" dirty="0"/>
          </a:p>
          <a:p>
            <a:r>
              <a:rPr lang="en-US" dirty="0"/>
              <a:t>If you forget your PIN you can change it yourself by answering the security questions. </a:t>
            </a:r>
          </a:p>
        </p:txBody>
      </p:sp>
      <p:sp>
        <p:nvSpPr>
          <p:cNvPr id="4" name="Slide Number Placeholder 3"/>
          <p:cNvSpPr>
            <a:spLocks noGrp="1"/>
          </p:cNvSpPr>
          <p:nvPr>
            <p:ph type="sldNum" sz="quarter" idx="10"/>
          </p:nvPr>
        </p:nvSpPr>
        <p:spPr/>
        <p:txBody>
          <a:bodyPr/>
          <a:lstStyle/>
          <a:p>
            <a:fld id="{74FDF521-A8C0-47CF-B688-3383CB252F15}" type="slidenum">
              <a:rPr lang="en-US" smtClean="0"/>
              <a:pPr/>
              <a:t>29</a:t>
            </a:fld>
            <a:endParaRPr lang="en-US" dirty="0"/>
          </a:p>
        </p:txBody>
      </p:sp>
    </p:spTree>
    <p:extLst>
      <p:ext uri="{BB962C8B-B14F-4D97-AF65-F5344CB8AC3E}">
        <p14:creationId xmlns:p14="http://schemas.microsoft.com/office/powerpoint/2010/main" val="2828025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and Mobility Partnership Grant Program is comprised of two funding programs…1) Innovative Coordinated Access and Mobility (ICAM) , 2) Human Services Transportation Research (HSCR)  As you may know FTA funded 37 projects across 37 states.  There are 23 ICAM projects funded and </a:t>
            </a:r>
            <a:r>
              <a:rPr lang="en-US" dirty="0" err="1"/>
              <a:t>thery</a:t>
            </a:r>
            <a:r>
              <a:rPr lang="en-US" dirty="0"/>
              <a:t> are 14 HSCR projects funded making a total of 37 total projects.</a:t>
            </a:r>
          </a:p>
        </p:txBody>
      </p:sp>
      <p:sp>
        <p:nvSpPr>
          <p:cNvPr id="4" name="Slide Number Placeholder 3"/>
          <p:cNvSpPr>
            <a:spLocks noGrp="1"/>
          </p:cNvSpPr>
          <p:nvPr>
            <p:ph type="sldNum" sz="quarter" idx="10"/>
          </p:nvPr>
        </p:nvSpPr>
        <p:spPr/>
        <p:txBody>
          <a:bodyPr/>
          <a:lstStyle/>
          <a:p>
            <a:fld id="{74FDF521-A8C0-47CF-B688-3383CB252F15}" type="slidenum">
              <a:rPr lang="en-US" smtClean="0"/>
              <a:pPr/>
              <a:t>3</a:t>
            </a:fld>
            <a:endParaRPr lang="en-US" dirty="0"/>
          </a:p>
        </p:txBody>
      </p:sp>
    </p:spTree>
    <p:extLst>
      <p:ext uri="{BB962C8B-B14F-4D97-AF65-F5344CB8AC3E}">
        <p14:creationId xmlns:p14="http://schemas.microsoft.com/office/powerpoint/2010/main" val="35663092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DF521-A8C0-47CF-B688-3383CB252F15}" type="slidenum">
              <a:rPr lang="en-US" smtClean="0"/>
              <a:pPr/>
              <a:t>30</a:t>
            </a:fld>
            <a:endParaRPr lang="en-US" dirty="0"/>
          </a:p>
        </p:txBody>
      </p:sp>
    </p:spTree>
    <p:extLst>
      <p:ext uri="{BB962C8B-B14F-4D97-AF65-F5344CB8AC3E}">
        <p14:creationId xmlns:p14="http://schemas.microsoft.com/office/powerpoint/2010/main" val="24537331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endParaRPr lang="en-US" dirty="0"/>
          </a:p>
          <a:p>
            <a:pPr defTabSz="924641">
              <a:defRPr/>
            </a:pPr>
            <a:r>
              <a:rPr lang="en-US" dirty="0"/>
              <a:t>Although you are prevented from accessing most TrAMS functions while locked out, you are allowed access to the “Actions” tab. </a:t>
            </a:r>
          </a:p>
          <a:p>
            <a:pPr defTabSz="924641">
              <a:defRPr/>
            </a:pPr>
            <a:endParaRPr lang="en-US" dirty="0"/>
          </a:p>
          <a:p>
            <a:pPr defTabSz="924641">
              <a:defRPr/>
            </a:pPr>
            <a:r>
              <a:rPr lang="en-US" dirty="0"/>
              <a:t>Select the Unlock Account option under the Actions tab, choose Answer Security Questions or send a request to unlock to account approvers. </a:t>
            </a:r>
          </a:p>
          <a:p>
            <a:pPr defTabSz="924641">
              <a:defRPr/>
            </a:pPr>
            <a:endParaRPr lang="en-US" dirty="0"/>
          </a:p>
          <a:p>
            <a:pPr defTabSz="924641">
              <a:defRPr/>
            </a:pPr>
            <a:r>
              <a:rPr lang="en-US" dirty="0"/>
              <a:t>If you choose to send an unlock request, that email notification will be sent to the User Managers, Local or Global Security Managers associated with your organization.  Once the User Manager reviews the request to unlock, they can either approve or deny the request.  That decision is sent via an email notification back to the user.  This process can take up to 48 hrs. </a:t>
            </a:r>
          </a:p>
          <a:p>
            <a:pPr defTabSz="924641">
              <a:defRPr/>
            </a:pPr>
            <a:endParaRPr lang="en-US" dirty="0"/>
          </a:p>
          <a:p>
            <a:pPr defTabSz="924641">
              <a:defRPr/>
            </a:pPr>
            <a:r>
              <a:rPr lang="en-US" dirty="0"/>
              <a:t>If it’s the User Manager whose account is locked, the request will go to the next level of authority, so the Local Security Manager.</a:t>
            </a:r>
          </a:p>
          <a:p>
            <a:endParaRPr lang="en-US" dirty="0"/>
          </a:p>
        </p:txBody>
      </p:sp>
      <p:sp>
        <p:nvSpPr>
          <p:cNvPr id="4" name="Slide Number Placeholder 3"/>
          <p:cNvSpPr>
            <a:spLocks noGrp="1"/>
          </p:cNvSpPr>
          <p:nvPr>
            <p:ph type="sldNum" sz="quarter" idx="10"/>
          </p:nvPr>
        </p:nvSpPr>
        <p:spPr/>
        <p:txBody>
          <a:bodyPr/>
          <a:lstStyle/>
          <a:p>
            <a:fld id="{74FDF521-A8C0-47CF-B688-3383CB252F15}" type="slidenum">
              <a:rPr lang="en-US" smtClean="0"/>
              <a:pPr/>
              <a:t>31</a:t>
            </a:fld>
            <a:endParaRPr lang="en-US" dirty="0"/>
          </a:p>
        </p:txBody>
      </p:sp>
    </p:spTree>
    <p:extLst>
      <p:ext uri="{BB962C8B-B14F-4D97-AF65-F5344CB8AC3E}">
        <p14:creationId xmlns:p14="http://schemas.microsoft.com/office/powerpoint/2010/main" val="25095610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DF521-A8C0-47CF-B688-3383CB252F15}" type="slidenum">
              <a:rPr lang="en-US" smtClean="0"/>
              <a:pPr/>
              <a:t>32</a:t>
            </a:fld>
            <a:endParaRPr lang="en-US" dirty="0"/>
          </a:p>
        </p:txBody>
      </p:sp>
    </p:spTree>
    <p:extLst>
      <p:ext uri="{BB962C8B-B14F-4D97-AF65-F5344CB8AC3E}">
        <p14:creationId xmlns:p14="http://schemas.microsoft.com/office/powerpoint/2010/main" val="11518372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TrAMS can use any browser, such as Safari, Chrome, Firefox.   </a:t>
            </a:r>
          </a:p>
          <a:p>
            <a:endParaRPr lang="en-US" dirty="0"/>
          </a:p>
          <a:p>
            <a:r>
              <a:rPr lang="en-US" dirty="0"/>
              <a:t>External users can use the Appian app to use TrAMS on their mobile phone.</a:t>
            </a:r>
          </a:p>
        </p:txBody>
      </p:sp>
      <p:sp>
        <p:nvSpPr>
          <p:cNvPr id="4" name="Slide Number Placeholder 3"/>
          <p:cNvSpPr>
            <a:spLocks noGrp="1"/>
          </p:cNvSpPr>
          <p:nvPr>
            <p:ph type="sldNum" sz="quarter" idx="10"/>
          </p:nvPr>
        </p:nvSpPr>
        <p:spPr/>
        <p:txBody>
          <a:bodyPr/>
          <a:lstStyle/>
          <a:p>
            <a:fld id="{74FDF521-A8C0-47CF-B688-3383CB252F15}" type="slidenum">
              <a:rPr lang="en-US" smtClean="0"/>
              <a:pPr/>
              <a:t>33</a:t>
            </a:fld>
            <a:endParaRPr lang="en-US" dirty="0"/>
          </a:p>
        </p:txBody>
      </p:sp>
    </p:spTree>
    <p:extLst>
      <p:ext uri="{BB962C8B-B14F-4D97-AF65-F5344CB8AC3E}">
        <p14:creationId xmlns:p14="http://schemas.microsoft.com/office/powerpoint/2010/main" val="34088105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lgn="l"/>
            <a:endParaRPr lang="en-US" sz="1400" dirty="0">
              <a:solidFill>
                <a:srgbClr val="000000"/>
              </a:solidFill>
              <a:latin typeface="Calibri" panose="020F0502020204030204" pitchFamily="34" charset="0"/>
            </a:endParaRPr>
          </a:p>
          <a:p>
            <a:pPr marL="231160" indent="-231160">
              <a:buAutoNum type="arabicParenR"/>
            </a:pPr>
            <a:r>
              <a:rPr lang="en-US" sz="1400" b="1" dirty="0">
                <a:solidFill>
                  <a:srgbClr val="000000"/>
                </a:solidFill>
                <a:latin typeface="Calibri" panose="020F0502020204030204" pitchFamily="34" charset="0"/>
              </a:rPr>
              <a:t>Navigation Tabs</a:t>
            </a:r>
            <a:r>
              <a:rPr lang="en-US" sz="1400" dirty="0">
                <a:solidFill>
                  <a:srgbClr val="000000"/>
                </a:solidFill>
                <a:latin typeface="Calibri" panose="020F0502020204030204" pitchFamily="34" charset="0"/>
              </a:rPr>
              <a:t>: </a:t>
            </a:r>
          </a:p>
          <a:p>
            <a:pPr marL="369857"/>
            <a:r>
              <a:rPr lang="en-US" sz="1400" dirty="0">
                <a:solidFill>
                  <a:srgbClr val="000000"/>
                </a:solidFill>
                <a:latin typeface="Calibri" panose="020F0502020204030204" pitchFamily="34" charset="0"/>
              </a:rPr>
              <a:t>Located across the top of the screen are five (5) tabs. The tabs are used to navigate through the system. </a:t>
            </a:r>
            <a:r>
              <a:rPr lang="en-US" sz="1400" dirty="0"/>
              <a:t>Each tab represents a different way to see or pull data. The exact information displayed on each tab will reflect the role(s) the user has.  More on role assignment later.</a:t>
            </a:r>
          </a:p>
          <a:p>
            <a:pPr marL="369857"/>
            <a:endParaRPr lang="en-US" sz="1400" dirty="0">
              <a:solidFill>
                <a:srgbClr val="000000"/>
              </a:solidFill>
              <a:latin typeface="Calibri" panose="020F0502020204030204" pitchFamily="34" charset="0"/>
            </a:endParaRPr>
          </a:p>
          <a:p>
            <a:pPr marL="369857"/>
            <a:r>
              <a:rPr lang="en-US" sz="1400" dirty="0">
                <a:solidFill>
                  <a:srgbClr val="000000"/>
                </a:solidFill>
                <a:latin typeface="Calibri" panose="020F0502020204030204" pitchFamily="34" charset="0"/>
              </a:rPr>
              <a:t>All TrAMS users regardless of the User Roles assigned, will see these five tabs: </a:t>
            </a:r>
          </a:p>
          <a:p>
            <a:pPr marL="554785"/>
            <a:r>
              <a:rPr lang="en-US" sz="1400" dirty="0">
                <a:solidFill>
                  <a:srgbClr val="000000"/>
                </a:solidFill>
                <a:latin typeface="Calibri" panose="020F0502020204030204" pitchFamily="34" charset="0"/>
              </a:rPr>
              <a:t>1. News </a:t>
            </a:r>
          </a:p>
          <a:p>
            <a:pPr marL="554785"/>
            <a:r>
              <a:rPr lang="en-US" sz="1400" dirty="0">
                <a:solidFill>
                  <a:srgbClr val="000000"/>
                </a:solidFill>
                <a:latin typeface="Calibri" panose="020F0502020204030204" pitchFamily="34" charset="0"/>
              </a:rPr>
              <a:t>2. Tasks </a:t>
            </a:r>
          </a:p>
          <a:p>
            <a:pPr marL="554785"/>
            <a:r>
              <a:rPr lang="en-US" sz="1400" dirty="0">
                <a:solidFill>
                  <a:srgbClr val="000000"/>
                </a:solidFill>
                <a:latin typeface="Calibri" panose="020F0502020204030204" pitchFamily="34" charset="0"/>
              </a:rPr>
              <a:t>3. Records </a:t>
            </a:r>
          </a:p>
          <a:p>
            <a:pPr marL="554785"/>
            <a:r>
              <a:rPr lang="en-US" sz="1400" dirty="0">
                <a:solidFill>
                  <a:srgbClr val="000000"/>
                </a:solidFill>
                <a:latin typeface="Calibri" panose="020F0502020204030204" pitchFamily="34" charset="0"/>
              </a:rPr>
              <a:t>4. Reports </a:t>
            </a:r>
          </a:p>
          <a:p>
            <a:pPr marL="554785"/>
            <a:r>
              <a:rPr lang="en-US" sz="1400" dirty="0">
                <a:solidFill>
                  <a:srgbClr val="000000"/>
                </a:solidFill>
                <a:latin typeface="Calibri" panose="020F0502020204030204" pitchFamily="34" charset="0"/>
              </a:rPr>
              <a:t>5. Actions </a:t>
            </a:r>
          </a:p>
          <a:p>
            <a:pPr marL="554785"/>
            <a:endParaRPr lang="en-US" sz="1400" dirty="0">
              <a:solidFill>
                <a:srgbClr val="000000"/>
              </a:solidFill>
              <a:latin typeface="Calibri" panose="020F0502020204030204" pitchFamily="34" charset="0"/>
            </a:endParaRPr>
          </a:p>
          <a:p>
            <a:r>
              <a:rPr lang="en-US" sz="1400" dirty="0">
                <a:solidFill>
                  <a:srgbClr val="000000"/>
                </a:solidFill>
                <a:latin typeface="Calibri" panose="020F0502020204030204" pitchFamily="34" charset="0"/>
              </a:rPr>
              <a:t>2) </a:t>
            </a:r>
            <a:r>
              <a:rPr lang="en-US" sz="1400" b="1" dirty="0">
                <a:solidFill>
                  <a:srgbClr val="000000"/>
                </a:solidFill>
                <a:latin typeface="Calibri" panose="020F0502020204030204" pitchFamily="34" charset="0"/>
              </a:rPr>
              <a:t>User Account Information</a:t>
            </a:r>
            <a:r>
              <a:rPr lang="en-US" sz="1400" dirty="0">
                <a:solidFill>
                  <a:srgbClr val="000000"/>
                </a:solidFill>
                <a:latin typeface="Calibri" panose="020F0502020204030204" pitchFamily="34" charset="0"/>
              </a:rPr>
              <a:t>:</a:t>
            </a:r>
          </a:p>
          <a:p>
            <a:pPr marL="369857"/>
            <a:r>
              <a:rPr lang="en-US" sz="1400" dirty="0">
                <a:solidFill>
                  <a:srgbClr val="000000"/>
                </a:solidFill>
                <a:latin typeface="Calibri" panose="020F0502020204030204" pitchFamily="34" charset="0"/>
              </a:rPr>
              <a:t>Located at the top right corner of the screen, the circular shaped icon provides quick access to your user account: </a:t>
            </a:r>
          </a:p>
          <a:p>
            <a:pPr marL="462321">
              <a:spcAft>
                <a:spcPts val="607"/>
              </a:spcAft>
            </a:pPr>
            <a:r>
              <a:rPr lang="en-US" sz="1400" dirty="0">
                <a:solidFill>
                  <a:srgbClr val="000000"/>
                </a:solidFill>
                <a:latin typeface="Calibri" panose="020F0502020204030204" pitchFamily="34" charset="0"/>
              </a:rPr>
              <a:t>a.  User’s Profile – Allows </a:t>
            </a:r>
            <a:r>
              <a:rPr lang="en-US" sz="1400" dirty="0">
                <a:latin typeface="Calibri" panose="020F0502020204030204" pitchFamily="34" charset="0"/>
                <a:ea typeface="Times New Roman" panose="02020603050405020304" pitchFamily="18" charset="0"/>
                <a:cs typeface="Times New Roman" panose="02020603050405020304" pitchFamily="18" charset="0"/>
              </a:rPr>
              <a:t>the user to view and update their individual profile information and to set up their Personal Identification Number (PIN). See the </a:t>
            </a:r>
            <a:r>
              <a:rPr lang="en-US" sz="1400" u="sng" dirty="0">
                <a:solidFill>
                  <a:srgbClr val="0563C1"/>
                </a:solidFill>
                <a:latin typeface="Calibri" panose="020F0502020204030204" pitchFamily="34" charset="0"/>
                <a:ea typeface="Times New Roman" panose="02020603050405020304" pitchFamily="18" charset="0"/>
                <a:cs typeface="Times New Roman" panose="02020603050405020304" pitchFamily="18" charset="0"/>
                <a:hlinkClick r:id="rId3"/>
              </a:rPr>
              <a:t>FACES User Guide</a:t>
            </a:r>
            <a:r>
              <a:rPr lang="en-US" sz="1400" dirty="0">
                <a:latin typeface="Calibri" panose="020F0502020204030204" pitchFamily="34" charset="0"/>
                <a:ea typeface="Times New Roman" panose="02020603050405020304" pitchFamily="18" charset="0"/>
                <a:cs typeface="Times New Roman" panose="02020603050405020304" pitchFamily="18" charset="0"/>
              </a:rPr>
              <a:t> for PIN Set up.</a:t>
            </a:r>
          </a:p>
          <a:p>
            <a:pPr marL="693481" indent="-231160">
              <a:buAutoNum type="alphaLcPeriod" startAt="2"/>
            </a:pPr>
            <a:r>
              <a:rPr lang="en-US" sz="1400" dirty="0">
                <a:solidFill>
                  <a:srgbClr val="000000"/>
                </a:solidFill>
                <a:latin typeface="Calibri" panose="020F0502020204030204" pitchFamily="34" charset="0"/>
              </a:rPr>
              <a:t>Settings - The user settings page is where the user can set the language, time zones, update your password settings and subscribe to news feeds.  Non-FTA users can change their passwords here. </a:t>
            </a:r>
          </a:p>
          <a:p>
            <a:pPr marL="693481" indent="-231160">
              <a:buAutoNum type="alphaLcPeriod" startAt="2"/>
            </a:pPr>
            <a:r>
              <a:rPr lang="en-US" sz="1400" dirty="0">
                <a:solidFill>
                  <a:srgbClr val="000000"/>
                </a:solidFill>
                <a:latin typeface="Calibri" panose="020F0502020204030204" pitchFamily="34" charset="0"/>
              </a:rPr>
              <a:t>Sign out - User can select the sign-out from the dropdown to close the application.</a:t>
            </a:r>
            <a:r>
              <a:rPr lang="en-US" sz="1400" dirty="0">
                <a:latin typeface="Calibri" panose="020F0502020204030204" pitchFamily="34" charset="0"/>
              </a:rPr>
              <a:t> </a:t>
            </a:r>
          </a:p>
          <a:p>
            <a:pPr marL="462321">
              <a:spcAft>
                <a:spcPts val="607"/>
              </a:spcAft>
            </a:pP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marL="462321">
              <a:spcAft>
                <a:spcPts val="607"/>
              </a:spcAft>
            </a:pPr>
            <a:r>
              <a:rPr lang="en-US" sz="1400" dirty="0">
                <a:latin typeface="Calibri" panose="020F0502020204030204" pitchFamily="34" charset="0"/>
                <a:ea typeface="Times New Roman" panose="02020603050405020304" pitchFamily="18" charset="0"/>
                <a:cs typeface="Times New Roman" panose="02020603050405020304" pitchFamily="18" charset="0"/>
              </a:rPr>
              <a:t>For more details about your TrAMS roles and user account, see </a:t>
            </a:r>
            <a:r>
              <a:rPr lang="en-US" sz="1400" u="sng" dirty="0">
                <a:latin typeface="Calibri" panose="020F0502020204030204" pitchFamily="34" charset="0"/>
                <a:ea typeface="Times New Roman" panose="02020603050405020304" pitchFamily="18" charset="0"/>
                <a:cs typeface="Times New Roman" panose="02020603050405020304" pitchFamily="18" charset="0"/>
                <a:hlinkClick r:id="rId4"/>
              </a:rPr>
              <a:t>TrAMS User Access and Management User Guide</a:t>
            </a:r>
            <a:r>
              <a:rPr lang="en-US" sz="1400" dirty="0">
                <a:latin typeface="Calibri" panose="020F0502020204030204" pitchFamily="34" charset="0"/>
                <a:ea typeface="Times New Roman" panose="02020603050405020304" pitchFamily="18" charset="0"/>
                <a:cs typeface="Times New Roman" panose="02020603050405020304" pitchFamily="18" charset="0"/>
              </a:rPr>
              <a:t>.</a:t>
            </a:r>
          </a:p>
          <a:p>
            <a:pPr marL="462321"/>
            <a:endParaRPr lang="en-US" sz="1400" dirty="0">
              <a:latin typeface="Calibri" panose="020F0502020204030204" pitchFamily="34" charset="0"/>
            </a:endParaRPr>
          </a:p>
          <a:p>
            <a:r>
              <a:rPr lang="en-US" sz="1400" dirty="0">
                <a:solidFill>
                  <a:srgbClr val="000000"/>
                </a:solidFill>
                <a:latin typeface="Calibri" panose="020F0502020204030204" pitchFamily="34" charset="0"/>
              </a:rPr>
              <a:t>3) </a:t>
            </a:r>
            <a:r>
              <a:rPr lang="en-US" sz="1400" b="1" dirty="0">
                <a:solidFill>
                  <a:srgbClr val="000000"/>
                </a:solidFill>
                <a:latin typeface="Calibri" panose="020F0502020204030204" pitchFamily="34" charset="0"/>
              </a:rPr>
              <a:t>Navigation Menu</a:t>
            </a:r>
            <a:r>
              <a:rPr lang="en-US" sz="1400" dirty="0">
                <a:solidFill>
                  <a:srgbClr val="000000"/>
                </a:solidFill>
                <a:latin typeface="Calibri" panose="020F0502020204030204" pitchFamily="34" charset="0"/>
              </a:rPr>
              <a:t>: </a:t>
            </a:r>
          </a:p>
          <a:p>
            <a:pPr marL="369857"/>
            <a:r>
              <a:rPr lang="en-US" sz="1400" dirty="0">
                <a:solidFill>
                  <a:srgbClr val="000000"/>
                </a:solidFill>
                <a:latin typeface="Calibri" panose="020F0502020204030204" pitchFamily="34" charset="0"/>
              </a:rPr>
              <a:t>The navigation menu appears on the left-hand side of the screen. </a:t>
            </a:r>
          </a:p>
          <a:p>
            <a:pPr marL="369857"/>
            <a:r>
              <a:rPr lang="en-US" sz="1400" dirty="0">
                <a:solidFill>
                  <a:srgbClr val="000000"/>
                </a:solidFill>
                <a:latin typeface="Calibri" panose="020F0502020204030204" pitchFamily="34" charset="0"/>
              </a:rPr>
              <a:t>Filters and menu items vary by tab and data type selected.  </a:t>
            </a:r>
          </a:p>
          <a:p>
            <a:pPr marL="369857"/>
            <a:r>
              <a:rPr lang="en-US" sz="1400" dirty="0">
                <a:solidFill>
                  <a:srgbClr val="000000"/>
                </a:solidFill>
                <a:latin typeface="Calibri" panose="020F0502020204030204" pitchFamily="34" charset="0"/>
              </a:rPr>
              <a:t>In some cases, a search bar is available to allow you to quickly find specific items.</a:t>
            </a:r>
          </a:p>
          <a:p>
            <a:pPr marL="369857"/>
            <a:r>
              <a:rPr lang="en-US" sz="1400" dirty="0">
                <a:solidFill>
                  <a:srgbClr val="000000"/>
                </a:solidFill>
                <a:latin typeface="Calibri" panose="020F0502020204030204" pitchFamily="34" charset="0"/>
              </a:rPr>
              <a:t> </a:t>
            </a:r>
          </a:p>
          <a:p>
            <a:r>
              <a:rPr lang="en-US" sz="1400" dirty="0">
                <a:solidFill>
                  <a:srgbClr val="000000"/>
                </a:solidFill>
                <a:latin typeface="Calibri" panose="020F0502020204030204" pitchFamily="34" charset="0"/>
              </a:rPr>
              <a:t>4) </a:t>
            </a:r>
            <a:r>
              <a:rPr lang="en-US" sz="1400" b="1" dirty="0">
                <a:solidFill>
                  <a:srgbClr val="000000"/>
                </a:solidFill>
                <a:latin typeface="Calibri" panose="020F0502020204030204" pitchFamily="34" charset="0"/>
              </a:rPr>
              <a:t>Main Content</a:t>
            </a:r>
            <a:r>
              <a:rPr lang="en-US" sz="1400" dirty="0">
                <a:solidFill>
                  <a:srgbClr val="000000"/>
                </a:solidFill>
                <a:latin typeface="Calibri" panose="020F0502020204030204" pitchFamily="34" charset="0"/>
              </a:rPr>
              <a:t>: </a:t>
            </a:r>
          </a:p>
          <a:p>
            <a:pPr marL="369857"/>
            <a:r>
              <a:rPr lang="en-US" sz="1400" dirty="0">
                <a:solidFill>
                  <a:srgbClr val="000000"/>
                </a:solidFill>
                <a:latin typeface="Calibri" panose="020F0502020204030204" pitchFamily="34" charset="0"/>
              </a:rPr>
              <a:t>This area displays primary information for the specific page.</a:t>
            </a:r>
          </a:p>
          <a:p>
            <a:pPr marL="369857"/>
            <a:r>
              <a:rPr lang="en-US" sz="1400" dirty="0">
                <a:solidFill>
                  <a:srgbClr val="000000"/>
                </a:solidFill>
                <a:latin typeface="Calibri" panose="020F0502020204030204" pitchFamily="34" charset="0"/>
              </a:rPr>
              <a:t>Information displayed is specific to the functionality of the tab.</a:t>
            </a:r>
          </a:p>
          <a:p>
            <a:pPr marL="369857"/>
            <a:r>
              <a:rPr lang="en-US" sz="1400" dirty="0">
                <a:solidFill>
                  <a:srgbClr val="000000"/>
                </a:solidFill>
                <a:latin typeface="Calibri" panose="020F0502020204030204" pitchFamily="34" charset="0"/>
              </a:rPr>
              <a:t>For example, only tasks will display when working in the ‘Tasks’ tab.</a:t>
            </a:r>
          </a:p>
          <a:p>
            <a:pPr marL="369857"/>
            <a:endParaRPr lang="en-US" sz="1400" dirty="0">
              <a:solidFill>
                <a:srgbClr val="000000"/>
              </a:solidFill>
              <a:latin typeface="Calibri" panose="020F0502020204030204" pitchFamily="34" charset="0"/>
            </a:endParaRPr>
          </a:p>
          <a:p>
            <a:pPr marL="369857"/>
            <a:r>
              <a:rPr lang="en-US" sz="1400" dirty="0">
                <a:solidFill>
                  <a:srgbClr val="000000"/>
                </a:solidFill>
                <a:latin typeface="Calibri" panose="020F0502020204030204" pitchFamily="34" charset="0"/>
              </a:rPr>
              <a:t>If you print from this page while open in a web browser only the content in this main content area will print. </a:t>
            </a:r>
          </a:p>
          <a:p>
            <a:endParaRPr lang="en-US" dirty="0"/>
          </a:p>
        </p:txBody>
      </p:sp>
      <p:sp>
        <p:nvSpPr>
          <p:cNvPr id="4" name="Slide Number Placeholder 3"/>
          <p:cNvSpPr>
            <a:spLocks noGrp="1"/>
          </p:cNvSpPr>
          <p:nvPr>
            <p:ph type="sldNum" sz="quarter" idx="10"/>
          </p:nvPr>
        </p:nvSpPr>
        <p:spPr/>
        <p:txBody>
          <a:bodyPr/>
          <a:lstStyle/>
          <a:p>
            <a:fld id="{74FDF521-A8C0-47CF-B688-3383CB252F15}" type="slidenum">
              <a:rPr lang="en-US" smtClean="0"/>
              <a:pPr/>
              <a:t>34</a:t>
            </a:fld>
            <a:endParaRPr lang="en-US" dirty="0"/>
          </a:p>
        </p:txBody>
      </p:sp>
    </p:spTree>
    <p:extLst>
      <p:ext uri="{BB962C8B-B14F-4D97-AF65-F5344CB8AC3E}">
        <p14:creationId xmlns:p14="http://schemas.microsoft.com/office/powerpoint/2010/main" val="38813174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When you log into TrAMS, the system opens on the </a:t>
            </a:r>
            <a:r>
              <a:rPr lang="en-US" b="1" dirty="0"/>
              <a:t>News</a:t>
            </a:r>
            <a:r>
              <a:rPr lang="en-US" dirty="0"/>
              <a:t> tab.</a:t>
            </a:r>
          </a:p>
          <a:p>
            <a:endParaRPr lang="en-US" dirty="0"/>
          </a:p>
          <a:p>
            <a:pPr defTabSz="924641">
              <a:defRPr/>
            </a:pPr>
            <a:r>
              <a:rPr lang="en-US" dirty="0"/>
              <a:t>News feed information displays in chronological order with the most recent posting found at the top of the list.   The messages are grouped by award application and viewable by recipient organization users and FTA users.</a:t>
            </a:r>
          </a:p>
          <a:p>
            <a:endParaRPr lang="en-US" dirty="0"/>
          </a:p>
          <a:p>
            <a:r>
              <a:rPr lang="en-US" dirty="0"/>
              <a:t>Users may also use this tab to add their own comments to the news feeds, to communicate with other users or groups using the post or message options, to assign a social task, or to send kudos. </a:t>
            </a:r>
          </a:p>
          <a:p>
            <a:endParaRPr lang="en-US" dirty="0"/>
          </a:p>
          <a:p>
            <a:r>
              <a:rPr lang="en-US" dirty="0"/>
              <a:t>The left-hand navigation may be used to search for specific events or to filter down to a selected view. Users may manage their feeds further by following specific users or groups. </a:t>
            </a:r>
          </a:p>
          <a:p>
            <a:endParaRPr lang="en-US" dirty="0"/>
          </a:p>
          <a:p>
            <a:r>
              <a:rPr lang="en-US" dirty="0"/>
              <a:t>Messages are automatically posted when:</a:t>
            </a:r>
          </a:p>
          <a:p>
            <a:endParaRPr lang="en-US" dirty="0"/>
          </a:p>
          <a:p>
            <a:r>
              <a:rPr lang="en-US" dirty="0"/>
              <a:t>Applications are created</a:t>
            </a:r>
          </a:p>
          <a:p>
            <a:r>
              <a:rPr lang="en-US" dirty="0"/>
              <a:t>Applications are returned for comments and/or changes</a:t>
            </a:r>
          </a:p>
          <a:p>
            <a:r>
              <a:rPr lang="en-US" dirty="0"/>
              <a:t>Applications are transmitted to FTA for review/concurrence</a:t>
            </a:r>
          </a:p>
          <a:p>
            <a:r>
              <a:rPr lang="en-US" dirty="0"/>
              <a:t>Applications are submitted to FTA for review/concurrence</a:t>
            </a:r>
          </a:p>
          <a:p>
            <a:endParaRPr lang="en-US" dirty="0"/>
          </a:p>
          <a:p>
            <a:r>
              <a:rPr lang="en-US" dirty="0"/>
              <a:t>Flag important entries by clicking the start next to a news entry.  A filter can be created looking for the starred entries by selecting the Starred option on the left hand Navigation menu. </a:t>
            </a:r>
          </a:p>
          <a:p>
            <a:endParaRPr lang="en-US" dirty="0"/>
          </a:p>
          <a:p>
            <a:r>
              <a:rPr lang="en-US" dirty="0"/>
              <a:t>NOTE: Any posts made cannot be deleted and will be seen by all users in your organization.</a:t>
            </a:r>
          </a:p>
          <a:p>
            <a:endParaRPr lang="en-US" dirty="0"/>
          </a:p>
        </p:txBody>
      </p:sp>
      <p:sp>
        <p:nvSpPr>
          <p:cNvPr id="4" name="Slide Number Placeholder 3"/>
          <p:cNvSpPr>
            <a:spLocks noGrp="1"/>
          </p:cNvSpPr>
          <p:nvPr>
            <p:ph type="sldNum" sz="quarter" idx="10"/>
          </p:nvPr>
        </p:nvSpPr>
        <p:spPr/>
        <p:txBody>
          <a:bodyPr/>
          <a:lstStyle/>
          <a:p>
            <a:fld id="{74FDF521-A8C0-47CF-B688-3383CB252F15}" type="slidenum">
              <a:rPr lang="en-US" smtClean="0"/>
              <a:pPr/>
              <a:t>35</a:t>
            </a:fld>
            <a:endParaRPr lang="en-US" dirty="0"/>
          </a:p>
        </p:txBody>
      </p:sp>
    </p:spTree>
    <p:extLst>
      <p:ext uri="{BB962C8B-B14F-4D97-AF65-F5344CB8AC3E}">
        <p14:creationId xmlns:p14="http://schemas.microsoft.com/office/powerpoint/2010/main" val="22401225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The </a:t>
            </a:r>
            <a:r>
              <a:rPr lang="en-US" b="1" dirty="0"/>
              <a:t>Tasks </a:t>
            </a:r>
            <a:r>
              <a:rPr lang="en-US" dirty="0"/>
              <a:t>tab displays a list of specific work items that have been assigned to a user or to a group of users for completion. </a:t>
            </a:r>
          </a:p>
          <a:p>
            <a:endParaRPr lang="en-US" dirty="0"/>
          </a:p>
          <a:p>
            <a:r>
              <a:rPr lang="en-US" dirty="0"/>
              <a:t>The number of open tasks assigned to the user displays next to the </a:t>
            </a:r>
            <a:r>
              <a:rPr lang="en-US" b="1" dirty="0"/>
              <a:t>Tasks </a:t>
            </a:r>
            <a:r>
              <a:rPr lang="en-US" dirty="0"/>
              <a:t>tab title.  This screen shot shows 3 tasks pending. </a:t>
            </a:r>
          </a:p>
          <a:p>
            <a:endParaRPr lang="en-US" dirty="0"/>
          </a:p>
          <a:p>
            <a:r>
              <a:rPr lang="en-US" dirty="0"/>
              <a:t>Selecting the individual task causes a page to open requiring the user to fill out several areas in order to complete the task. </a:t>
            </a:r>
          </a:p>
          <a:p>
            <a:endParaRPr lang="en-US" dirty="0"/>
          </a:p>
          <a:p>
            <a:r>
              <a:rPr lang="en-US" dirty="0"/>
              <a:t>If you look above the task name you can tell if this task was assigned directly to you or to a group.  </a:t>
            </a:r>
          </a:p>
          <a:p>
            <a:r>
              <a:rPr lang="en-US" dirty="0"/>
              <a:t>If directly assigned to you the word “Me” is shown, if the task is for anyone in a group the group name is shown.  </a:t>
            </a:r>
          </a:p>
          <a:p>
            <a:endParaRPr lang="en-US" dirty="0"/>
          </a:p>
          <a:p>
            <a:r>
              <a:rPr lang="en-US" dirty="0"/>
              <a:t>When tasks are assigned to anyone in a group, any user can take action to complete the task.  Once the task has been claimed, no one else in the group can complete the task.</a:t>
            </a:r>
          </a:p>
          <a:p>
            <a:endParaRPr lang="en-US" dirty="0"/>
          </a:p>
          <a:p>
            <a:r>
              <a:rPr lang="en-US" dirty="0"/>
              <a:t>If you select a task, then decide not to complete the task, you can return the task to the group.</a:t>
            </a:r>
          </a:p>
          <a:p>
            <a:endParaRPr lang="en-US" dirty="0"/>
          </a:p>
          <a:p>
            <a:r>
              <a:rPr lang="en-US" dirty="0"/>
              <a:t>Once a task is completed, the task will be removed from your task list.</a:t>
            </a:r>
          </a:p>
          <a:p>
            <a:endParaRPr lang="en-US" dirty="0"/>
          </a:p>
          <a:p>
            <a:r>
              <a:rPr lang="en-US" dirty="0"/>
              <a:t>If you click on an option from the selections on the left, such as Search My TrAMS tasks, deciding that you no longer want to search, click the Tasks tab to get back to the original navigation menu, shown on the left. </a:t>
            </a:r>
          </a:p>
        </p:txBody>
      </p:sp>
      <p:sp>
        <p:nvSpPr>
          <p:cNvPr id="4" name="Slide Number Placeholder 3"/>
          <p:cNvSpPr>
            <a:spLocks noGrp="1"/>
          </p:cNvSpPr>
          <p:nvPr>
            <p:ph type="sldNum" sz="quarter" idx="10"/>
          </p:nvPr>
        </p:nvSpPr>
        <p:spPr/>
        <p:txBody>
          <a:bodyPr/>
          <a:lstStyle/>
          <a:p>
            <a:fld id="{74FDF521-A8C0-47CF-B688-3383CB252F15}" type="slidenum">
              <a:rPr lang="en-US" smtClean="0"/>
              <a:pPr/>
              <a:t>36</a:t>
            </a:fld>
            <a:endParaRPr lang="en-US" dirty="0"/>
          </a:p>
        </p:txBody>
      </p:sp>
    </p:spTree>
    <p:extLst>
      <p:ext uri="{BB962C8B-B14F-4D97-AF65-F5344CB8AC3E}">
        <p14:creationId xmlns:p14="http://schemas.microsoft.com/office/powerpoint/2010/main" val="8832092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The </a:t>
            </a:r>
            <a:r>
              <a:rPr lang="en-US" b="1" dirty="0"/>
              <a:t>Records</a:t>
            </a:r>
            <a:r>
              <a:rPr lang="en-US" dirty="0"/>
              <a:t> tab is the place to search for records within TrAMS such as looking for a recipient organization or a particular application.  </a:t>
            </a:r>
          </a:p>
          <a:p>
            <a:endParaRPr lang="en-US" dirty="0"/>
          </a:p>
          <a:p>
            <a:r>
              <a:rPr lang="en-US" dirty="0"/>
              <a:t>No matter your role, everyone has access to all of the options shown.  Recipient users can see only records for their Recipient Organization and FTA users can see records for their Region.</a:t>
            </a:r>
          </a:p>
          <a:p>
            <a:endParaRPr lang="en-US" dirty="0"/>
          </a:p>
          <a:p>
            <a:pPr marL="462321" indent="-462321" defTabSz="924641">
              <a:buFont typeface="+mj-lt"/>
              <a:buAutoNum type="arabicPeriod"/>
              <a:defRPr/>
            </a:pPr>
            <a:r>
              <a:rPr lang="en-US" b="1" dirty="0"/>
              <a:t>Systems </a:t>
            </a:r>
          </a:p>
          <a:p>
            <a:pPr defTabSz="924641">
              <a:defRPr/>
            </a:pPr>
            <a:r>
              <a:rPr lang="en-US" dirty="0"/>
              <a:t>            Provides a space for sharing TrAMS system updates, such as software release information.</a:t>
            </a:r>
          </a:p>
          <a:p>
            <a:pPr marL="462321" indent="-462321">
              <a:buFont typeface="+mj-lt"/>
              <a:buAutoNum type="arabicPeriod"/>
            </a:pPr>
            <a:endParaRPr lang="en-US" b="1" dirty="0"/>
          </a:p>
          <a:p>
            <a:pPr marL="462321" indent="-462321">
              <a:buFont typeface="+mj-lt"/>
              <a:buAutoNum type="arabicPeriod"/>
            </a:pPr>
            <a:endParaRPr lang="en-US" b="1" dirty="0"/>
          </a:p>
          <a:p>
            <a:pPr marL="462321" indent="-462321">
              <a:buFont typeface="+mj-lt"/>
              <a:buAutoNum type="arabicPeriod"/>
            </a:pPr>
            <a:r>
              <a:rPr lang="en-US" b="1" dirty="0"/>
              <a:t>Application/Awards</a:t>
            </a:r>
          </a:p>
          <a:p>
            <a:pPr marL="462321" lvl="1"/>
            <a:r>
              <a:rPr lang="en-US" dirty="0"/>
              <a:t>Search for applications and awards associated with your recipient organization or regional cost center.</a:t>
            </a:r>
          </a:p>
          <a:p>
            <a:pPr marL="462321" lvl="1"/>
            <a:endParaRPr lang="en-US" dirty="0"/>
          </a:p>
          <a:p>
            <a:pPr marL="231160" indent="-462321">
              <a:buFont typeface="+mj-lt"/>
              <a:buAutoNum type="arabicPeriod"/>
            </a:pPr>
            <a:r>
              <a:rPr lang="en-US" b="1" dirty="0"/>
              <a:t>Disadvantaged Business Enterprise (DBE) Reports</a:t>
            </a:r>
          </a:p>
          <a:p>
            <a:pPr marL="462321" lvl="2"/>
            <a:r>
              <a:rPr lang="en-US" dirty="0"/>
              <a:t>Lists the DBE reports for your recipient organization or region’s recipient organization.</a:t>
            </a:r>
          </a:p>
          <a:p>
            <a:pPr marL="462321" lvl="2"/>
            <a:endParaRPr lang="en-US" dirty="0"/>
          </a:p>
          <a:p>
            <a:pPr marL="462321" indent="-462321">
              <a:buFont typeface="+mj-lt"/>
              <a:buAutoNum type="arabicPeriod"/>
            </a:pPr>
            <a:r>
              <a:rPr lang="en-US" b="1" dirty="0"/>
              <a:t>Projects</a:t>
            </a:r>
            <a:r>
              <a:rPr lang="en-US" dirty="0"/>
              <a:t> </a:t>
            </a:r>
          </a:p>
          <a:p>
            <a:pPr marL="462321" lvl="1"/>
            <a:r>
              <a:rPr lang="en-US" dirty="0"/>
              <a:t>Access to individual projects that make up applications and awards.</a:t>
            </a:r>
          </a:p>
          <a:p>
            <a:pPr marL="462321" lvl="1"/>
            <a:endParaRPr lang="en-US" dirty="0"/>
          </a:p>
          <a:p>
            <a:pPr marL="462321" indent="-462321">
              <a:buFont typeface="+mj-lt"/>
              <a:buAutoNum type="arabicPeriod"/>
            </a:pPr>
            <a:r>
              <a:rPr lang="en-US" b="1" dirty="0"/>
              <a:t>Recipient Organization</a:t>
            </a:r>
          </a:p>
          <a:p>
            <a:pPr marL="462321" lvl="1"/>
            <a:r>
              <a:rPr lang="en-US" dirty="0"/>
              <a:t>View the recipients’ organizational information; you will only see information for the organizations of which you are assigned.</a:t>
            </a:r>
          </a:p>
          <a:p>
            <a:pPr marL="462321" lvl="1"/>
            <a:r>
              <a:rPr lang="en-US" dirty="0"/>
              <a:t>I have an arrow pointing at this option because it’s important to review the information listed for your organization and make it’s sure accurate as that information is used in multiple places throughout TrAMS.</a:t>
            </a:r>
          </a:p>
          <a:p>
            <a:pPr marL="462321" lvl="1"/>
            <a:r>
              <a:rPr lang="en-US" dirty="0"/>
              <a:t> </a:t>
            </a:r>
          </a:p>
          <a:p>
            <a:pPr marL="462321" indent="-462321">
              <a:buFont typeface="+mj-lt"/>
              <a:buAutoNum type="arabicPeriod"/>
            </a:pPr>
            <a:r>
              <a:rPr lang="en-US" b="1" dirty="0"/>
              <a:t>Static Reports</a:t>
            </a:r>
          </a:p>
          <a:p>
            <a:pPr marL="462321" lvl="1"/>
            <a:r>
              <a:rPr lang="en-US" dirty="0"/>
              <a:t>Historical nightly generated reports and archived reports from TEAM.</a:t>
            </a:r>
          </a:p>
          <a:p>
            <a:pPr marL="462321" lvl="1"/>
            <a:endParaRPr lang="en-US" dirty="0"/>
          </a:p>
          <a:p>
            <a:pPr marL="462321" indent="-462321" defTabSz="924641">
              <a:buFont typeface="+mj-lt"/>
              <a:buAutoNum type="arabicPeriod"/>
              <a:defRPr/>
            </a:pPr>
            <a:r>
              <a:rPr lang="en-US" b="1" dirty="0"/>
              <a:t>Users</a:t>
            </a:r>
            <a:r>
              <a:rPr lang="en-US" dirty="0"/>
              <a:t> </a:t>
            </a:r>
          </a:p>
          <a:p>
            <a:pPr marL="462321" defTabSz="924641">
              <a:defRPr/>
            </a:pPr>
            <a:r>
              <a:rPr lang="en-US" dirty="0"/>
              <a:t>Contains information about all users, that have access to TrAMS, within the recipients’ organization or regional cost center, if an FTA employee.</a:t>
            </a:r>
          </a:p>
          <a:p>
            <a:pPr marL="462321" indent="-462321">
              <a:buFont typeface="+mj-lt"/>
              <a:buAutoNum type="arabicPeriod"/>
            </a:pP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4FDF521-A8C0-47CF-B688-3383CB252F15}" type="slidenum">
              <a:rPr lang="en-US" smtClean="0"/>
              <a:pPr/>
              <a:t>37</a:t>
            </a:fld>
            <a:endParaRPr lang="en-US" dirty="0"/>
          </a:p>
        </p:txBody>
      </p:sp>
    </p:spTree>
    <p:extLst>
      <p:ext uri="{BB962C8B-B14F-4D97-AF65-F5344CB8AC3E}">
        <p14:creationId xmlns:p14="http://schemas.microsoft.com/office/powerpoint/2010/main" val="16488795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Reports</a:t>
            </a:r>
            <a:r>
              <a:rPr lang="en-US" dirty="0"/>
              <a:t> tab provides access to a suite of reports accessed by clicking on the report name link (in blue).   There are some additional reports available under the Actions tab.</a:t>
            </a:r>
          </a:p>
          <a:p>
            <a:endParaRPr lang="en-US" dirty="0"/>
          </a:p>
          <a:p>
            <a:r>
              <a:rPr lang="en-US" dirty="0"/>
              <a:t>Once you select on a report name, the report will open.  To get back to the main selections page, click the Reports tab.</a:t>
            </a:r>
          </a:p>
          <a:p>
            <a:endParaRPr lang="en-US" dirty="0"/>
          </a:p>
        </p:txBody>
      </p:sp>
      <p:sp>
        <p:nvSpPr>
          <p:cNvPr id="4" name="Slide Number Placeholder 3"/>
          <p:cNvSpPr>
            <a:spLocks noGrp="1"/>
          </p:cNvSpPr>
          <p:nvPr>
            <p:ph type="sldNum" sz="quarter" idx="10"/>
          </p:nvPr>
        </p:nvSpPr>
        <p:spPr/>
        <p:txBody>
          <a:bodyPr/>
          <a:lstStyle/>
          <a:p>
            <a:fld id="{74FDF521-A8C0-47CF-B688-3383CB252F15}" type="slidenum">
              <a:rPr lang="en-US" smtClean="0"/>
              <a:pPr/>
              <a:t>38</a:t>
            </a:fld>
            <a:endParaRPr lang="en-US" dirty="0"/>
          </a:p>
        </p:txBody>
      </p:sp>
    </p:spTree>
    <p:extLst>
      <p:ext uri="{BB962C8B-B14F-4D97-AF65-F5344CB8AC3E}">
        <p14:creationId xmlns:p14="http://schemas.microsoft.com/office/powerpoint/2010/main" val="11948977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Actions </a:t>
            </a:r>
            <a:r>
              <a:rPr lang="en-US" dirty="0"/>
              <a:t>tab lists activities a user can execute.  The options are based on your user role.  The screen shot here shows the options for a recipient user with multiple roles.</a:t>
            </a:r>
          </a:p>
          <a:p>
            <a:endParaRPr lang="en-US" dirty="0"/>
          </a:p>
          <a:p>
            <a:r>
              <a:rPr lang="en-US" dirty="0"/>
              <a:t>Records can be searched for and reports can be generated from the options under this tab.   Exports to Excel can be made from any of these options.  </a:t>
            </a:r>
          </a:p>
          <a:p>
            <a:endParaRPr lang="en-US" dirty="0"/>
          </a:p>
          <a:p>
            <a:r>
              <a:rPr lang="en-US" dirty="0"/>
              <a:t>When an option is selected, the search criteria screen will open, after selecting whatever information you want to search on a report link will be shown in the upper left allowing you to open the newly created report.  Anything with an asterisk is a required field.</a:t>
            </a:r>
          </a:p>
        </p:txBody>
      </p:sp>
      <p:sp>
        <p:nvSpPr>
          <p:cNvPr id="4" name="Slide Number Placeholder 3"/>
          <p:cNvSpPr>
            <a:spLocks noGrp="1"/>
          </p:cNvSpPr>
          <p:nvPr>
            <p:ph type="sldNum" sz="quarter" idx="10"/>
          </p:nvPr>
        </p:nvSpPr>
        <p:spPr/>
        <p:txBody>
          <a:bodyPr/>
          <a:lstStyle/>
          <a:p>
            <a:fld id="{74FDF521-A8C0-47CF-B688-3383CB252F15}" type="slidenum">
              <a:rPr lang="en-US" smtClean="0"/>
              <a:pPr/>
              <a:t>39</a:t>
            </a:fld>
            <a:endParaRPr lang="en-US" dirty="0"/>
          </a:p>
        </p:txBody>
      </p:sp>
    </p:spTree>
    <p:extLst>
      <p:ext uri="{BB962C8B-B14F-4D97-AF65-F5344CB8AC3E}">
        <p14:creationId xmlns:p14="http://schemas.microsoft.com/office/powerpoint/2010/main" val="894688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FTA Grantees are required to submit the following reports….</a:t>
            </a:r>
          </a:p>
          <a:p>
            <a:endParaRPr lang="en-US" dirty="0"/>
          </a:p>
        </p:txBody>
      </p:sp>
      <p:sp>
        <p:nvSpPr>
          <p:cNvPr id="4" name="Slide Number Placeholder 3"/>
          <p:cNvSpPr>
            <a:spLocks noGrp="1"/>
          </p:cNvSpPr>
          <p:nvPr>
            <p:ph type="sldNum" sz="quarter" idx="10"/>
          </p:nvPr>
        </p:nvSpPr>
        <p:spPr/>
        <p:txBody>
          <a:bodyPr/>
          <a:lstStyle/>
          <a:p>
            <a:fld id="{74FDF521-A8C0-47CF-B688-3383CB252F15}" type="slidenum">
              <a:rPr lang="en-US" smtClean="0"/>
              <a:pPr/>
              <a:t>4</a:t>
            </a:fld>
            <a:endParaRPr lang="en-US" dirty="0"/>
          </a:p>
        </p:txBody>
      </p:sp>
    </p:spTree>
    <p:extLst>
      <p:ext uri="{BB962C8B-B14F-4D97-AF65-F5344CB8AC3E}">
        <p14:creationId xmlns:p14="http://schemas.microsoft.com/office/powerpoint/2010/main" val="3664383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2321">
              <a:defRPr/>
            </a:pPr>
            <a:fld id="{74FDF521-A8C0-47CF-B688-3383CB252F15}" type="slidenum">
              <a:rPr lang="en-US">
                <a:solidFill>
                  <a:prstClr val="black"/>
                </a:solidFill>
              </a:rPr>
              <a:pPr defTabSz="462321">
                <a:defRPr/>
              </a:pPr>
              <a:t>40</a:t>
            </a:fld>
            <a:endParaRPr lang="en-US" dirty="0">
              <a:solidFill>
                <a:prstClr val="black"/>
              </a:solidFill>
            </a:endParaRPr>
          </a:p>
        </p:txBody>
      </p:sp>
    </p:spTree>
    <p:extLst>
      <p:ext uri="{BB962C8B-B14F-4D97-AF65-F5344CB8AC3E}">
        <p14:creationId xmlns:p14="http://schemas.microsoft.com/office/powerpoint/2010/main" val="35961056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5863" y="706438"/>
            <a:ext cx="4706937" cy="353218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860E4E-2655-4F74-ABFC-2DCB52A7C8FD}" type="slidenum">
              <a:rPr lang="en-US" smtClean="0"/>
              <a:pPr/>
              <a:t>41</a:t>
            </a:fld>
            <a:endParaRPr lang="en-US" dirty="0"/>
          </a:p>
        </p:txBody>
      </p:sp>
    </p:spTree>
    <p:extLst>
      <p:ext uri="{BB962C8B-B14F-4D97-AF65-F5344CB8AC3E}">
        <p14:creationId xmlns:p14="http://schemas.microsoft.com/office/powerpoint/2010/main" val="21904925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506">
              <a:defRPr/>
            </a:pPr>
            <a:r>
              <a:rPr lang="en-US" dirty="0"/>
              <a:t>Grantees must be eligible and authorized under state and local law to request, receive and dispense FTA funds and to execute and administer FTA funded projects. </a:t>
            </a:r>
          </a:p>
          <a:p>
            <a:pPr defTabSz="924506">
              <a:defRPr/>
            </a:pPr>
            <a:endParaRPr lang="en-US" baseline="0" dirty="0">
              <a:latin typeface="Calibri" pitchFamily="34" charset="0"/>
            </a:endParaRPr>
          </a:p>
          <a:p>
            <a:pPr defTabSz="924506">
              <a:defRPr/>
            </a:pPr>
            <a:r>
              <a:rPr lang="en-US" baseline="0" dirty="0">
                <a:latin typeface="Calibri" pitchFamily="34" charset="0"/>
              </a:rPr>
              <a:t>These documents are generally a one time submission, but t</a:t>
            </a:r>
            <a:r>
              <a:rPr lang="en-US" dirty="0"/>
              <a:t>he grantee is also required to notify the FTA Counsel of any change in local or state law and/or pending litigation that may significantly affect the grantee’s eligibility to receive grants or ability to perform projects in accordance with the terms of the Master Agreement. Any significant change in status will require a new opinion of counsel, resolution, etc.</a:t>
            </a:r>
          </a:p>
        </p:txBody>
      </p:sp>
      <p:sp>
        <p:nvSpPr>
          <p:cNvPr id="4" name="Slide Number Placeholder 3"/>
          <p:cNvSpPr>
            <a:spLocks noGrp="1"/>
          </p:cNvSpPr>
          <p:nvPr>
            <p:ph type="sldNum" sz="quarter" idx="10"/>
          </p:nvPr>
        </p:nvSpPr>
        <p:spPr/>
        <p:txBody>
          <a:bodyPr/>
          <a:lstStyle/>
          <a:p>
            <a:fld id="{74FDF521-A8C0-47CF-B688-3383CB252F15}" type="slidenum">
              <a:rPr lang="en-US" smtClean="0"/>
              <a:pPr/>
              <a:t>42</a:t>
            </a:fld>
            <a:endParaRPr lang="en-US" dirty="0"/>
          </a:p>
        </p:txBody>
      </p:sp>
    </p:spTree>
    <p:extLst>
      <p:ext uri="{BB962C8B-B14F-4D97-AF65-F5344CB8AC3E}">
        <p14:creationId xmlns:p14="http://schemas.microsoft.com/office/powerpoint/2010/main" val="30718402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Office of Civil Rights is responsible for ensuring public transit providers comply with all nondiscrimination requirements. The office oversees the implementation of laws and regulations that prohibit discrimination on the basis of race, color, national origin, religion, sex, disability, and age in the provision of services to the public. Regional Civil</a:t>
            </a:r>
            <a:r>
              <a:rPr lang="en-US" baseline="0" dirty="0"/>
              <a:t> Rights officers provide </a:t>
            </a:r>
            <a:r>
              <a:rPr lang="en-US" dirty="0"/>
              <a:t>technical assistance, training, and investigations and assist with</a:t>
            </a:r>
            <a:r>
              <a:rPr lang="en-US" baseline="0" dirty="0"/>
              <a:t> </a:t>
            </a:r>
            <a:r>
              <a:rPr lang="en-US" dirty="0"/>
              <a:t>onsite compliance reviews to ensure public transit providers fulfill civil rights requirements. Major programs the office implements include:</a:t>
            </a:r>
          </a:p>
          <a:p>
            <a:endParaRPr lang="en-US" dirty="0"/>
          </a:p>
          <a:p>
            <a:r>
              <a:rPr lang="en-US" dirty="0"/>
              <a:t>Title VI of the Civil Rights Act of 1964</a:t>
            </a:r>
          </a:p>
          <a:p>
            <a:r>
              <a:rPr lang="en-US" dirty="0"/>
              <a:t>Americans with Disabilities Act of 1990</a:t>
            </a:r>
          </a:p>
          <a:p>
            <a:r>
              <a:rPr lang="en-US" dirty="0"/>
              <a:t>Disadvantaged Business Enterprise program</a:t>
            </a:r>
          </a:p>
          <a:p>
            <a:r>
              <a:rPr lang="en-US" dirty="0"/>
              <a:t>Equal Employment Opportunity program</a:t>
            </a:r>
          </a:p>
          <a:p>
            <a:endParaRPr lang="en-US" dirty="0"/>
          </a:p>
          <a:p>
            <a:r>
              <a:rPr lang="en-US" dirty="0"/>
              <a:t>Civil rights reviews </a:t>
            </a:r>
            <a:r>
              <a:rPr lang="en-US" baseline="0" dirty="0"/>
              <a:t>will be addressed later on in the presentation.  However, it is a good idea to start the conversation within your FTA working group and with the applicant to make sure that they are aware of requirements.  </a:t>
            </a:r>
            <a:endParaRPr lang="en-US" dirty="0"/>
          </a:p>
          <a:p>
            <a:r>
              <a:rPr lang="en-US" dirty="0"/>
              <a:t> </a:t>
            </a:r>
          </a:p>
        </p:txBody>
      </p:sp>
      <p:sp>
        <p:nvSpPr>
          <p:cNvPr id="4" name="Slide Number Placeholder 3"/>
          <p:cNvSpPr>
            <a:spLocks noGrp="1"/>
          </p:cNvSpPr>
          <p:nvPr>
            <p:ph type="sldNum" sz="quarter" idx="10"/>
          </p:nvPr>
        </p:nvSpPr>
        <p:spPr/>
        <p:txBody>
          <a:bodyPr/>
          <a:lstStyle/>
          <a:p>
            <a:fld id="{74FDF521-A8C0-47CF-B688-3383CB252F15}" type="slidenum">
              <a:rPr lang="en-US" smtClean="0"/>
              <a:pPr/>
              <a:t>43</a:t>
            </a:fld>
            <a:endParaRPr lang="en-US" dirty="0"/>
          </a:p>
        </p:txBody>
      </p:sp>
    </p:spTree>
    <p:extLst>
      <p:ext uri="{BB962C8B-B14F-4D97-AF65-F5344CB8AC3E}">
        <p14:creationId xmlns:p14="http://schemas.microsoft.com/office/powerpoint/2010/main" val="13314518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506">
              <a:defRPr/>
            </a:pPr>
            <a:r>
              <a:rPr lang="en-US" baseline="0" dirty="0"/>
              <a:t>FTA publishes annually, </a:t>
            </a:r>
          </a:p>
          <a:p>
            <a:pPr defTabSz="924506">
              <a:defRPr/>
            </a:pPr>
            <a:r>
              <a:rPr lang="en-US" baseline="0" dirty="0"/>
              <a:t>Recipients do not need to certify annually if they were, for example, a one time recipient with one grant that will take 3 years to complete.  The initial C&amp;As will suffice unless it is significantly amended</a:t>
            </a:r>
          </a:p>
        </p:txBody>
      </p:sp>
      <p:sp>
        <p:nvSpPr>
          <p:cNvPr id="4" name="Slide Number Placeholder 3"/>
          <p:cNvSpPr>
            <a:spLocks noGrp="1"/>
          </p:cNvSpPr>
          <p:nvPr>
            <p:ph type="sldNum" sz="quarter" idx="10"/>
          </p:nvPr>
        </p:nvSpPr>
        <p:spPr/>
        <p:txBody>
          <a:bodyPr/>
          <a:lstStyle/>
          <a:p>
            <a:fld id="{74FDF521-A8C0-47CF-B688-3383CB252F15}" type="slidenum">
              <a:rPr lang="en-US" smtClean="0"/>
              <a:pPr/>
              <a:t>44</a:t>
            </a:fld>
            <a:endParaRPr lang="en-US" dirty="0"/>
          </a:p>
        </p:txBody>
      </p:sp>
    </p:spTree>
    <p:extLst>
      <p:ext uri="{BB962C8B-B14F-4D97-AF65-F5344CB8AC3E}">
        <p14:creationId xmlns:p14="http://schemas.microsoft.com/office/powerpoint/2010/main" val="26562635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506">
              <a:defRPr/>
            </a:pPr>
            <a:endParaRPr lang="en-US" baseline="0" dirty="0"/>
          </a:p>
        </p:txBody>
      </p:sp>
      <p:sp>
        <p:nvSpPr>
          <p:cNvPr id="4" name="Slide Number Placeholder 3"/>
          <p:cNvSpPr>
            <a:spLocks noGrp="1"/>
          </p:cNvSpPr>
          <p:nvPr>
            <p:ph type="sldNum" sz="quarter" idx="10"/>
          </p:nvPr>
        </p:nvSpPr>
        <p:spPr/>
        <p:txBody>
          <a:bodyPr/>
          <a:lstStyle/>
          <a:p>
            <a:fld id="{74FDF521-A8C0-47CF-B688-3383CB252F15}" type="slidenum">
              <a:rPr lang="en-US" smtClean="0"/>
              <a:pPr/>
              <a:t>45</a:t>
            </a:fld>
            <a:endParaRPr lang="en-US" dirty="0"/>
          </a:p>
        </p:txBody>
      </p:sp>
    </p:spTree>
    <p:extLst>
      <p:ext uri="{BB962C8B-B14F-4D97-AF65-F5344CB8AC3E}">
        <p14:creationId xmlns:p14="http://schemas.microsoft.com/office/powerpoint/2010/main" val="1190502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a:t>
            </a:r>
            <a:r>
              <a:rPr lang="en-US" baseline="0" dirty="0"/>
              <a:t> of the multiple ways the Vendor ID is used, it is important avoid creating issues with multiple ID numbers for the same organization. It is all a one to one relationship.</a:t>
            </a:r>
          </a:p>
          <a:p>
            <a:r>
              <a:rPr lang="en-US" baseline="0" dirty="0"/>
              <a:t>This is not simply a TrAMS thing but also a Financial Systems thing… information is shared and must be consistent. </a:t>
            </a:r>
            <a:endParaRPr lang="en-US" dirty="0"/>
          </a:p>
        </p:txBody>
      </p:sp>
      <p:sp>
        <p:nvSpPr>
          <p:cNvPr id="4" name="Slide Number Placeholder 3"/>
          <p:cNvSpPr>
            <a:spLocks noGrp="1"/>
          </p:cNvSpPr>
          <p:nvPr>
            <p:ph type="sldNum" sz="quarter" idx="10"/>
          </p:nvPr>
        </p:nvSpPr>
        <p:spPr/>
        <p:txBody>
          <a:bodyPr/>
          <a:lstStyle/>
          <a:p>
            <a:fld id="{74FDF521-A8C0-47CF-B688-3383CB252F15}" type="slidenum">
              <a:rPr lang="en-US" smtClean="0"/>
              <a:pPr/>
              <a:t>46</a:t>
            </a:fld>
            <a:endParaRPr lang="en-US" dirty="0"/>
          </a:p>
        </p:txBody>
      </p:sp>
    </p:spTree>
    <p:extLst>
      <p:ext uri="{BB962C8B-B14F-4D97-AF65-F5344CB8AC3E}">
        <p14:creationId xmlns:p14="http://schemas.microsoft.com/office/powerpoint/2010/main" val="7864236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or may not be applicable to your award</a:t>
            </a:r>
          </a:p>
        </p:txBody>
      </p:sp>
      <p:sp>
        <p:nvSpPr>
          <p:cNvPr id="4" name="Slide Number Placeholder 3"/>
          <p:cNvSpPr>
            <a:spLocks noGrp="1"/>
          </p:cNvSpPr>
          <p:nvPr>
            <p:ph type="sldNum" sz="quarter" idx="10"/>
          </p:nvPr>
        </p:nvSpPr>
        <p:spPr/>
        <p:txBody>
          <a:bodyPr/>
          <a:lstStyle/>
          <a:p>
            <a:fld id="{74FDF521-A8C0-47CF-B688-3383CB252F15}" type="slidenum">
              <a:rPr lang="en-US" smtClean="0"/>
              <a:pPr/>
              <a:t>47</a:t>
            </a:fld>
            <a:endParaRPr lang="en-US" dirty="0"/>
          </a:p>
        </p:txBody>
      </p:sp>
    </p:spTree>
    <p:extLst>
      <p:ext uri="{BB962C8B-B14F-4D97-AF65-F5344CB8AC3E}">
        <p14:creationId xmlns:p14="http://schemas.microsoft.com/office/powerpoint/2010/main" val="27115366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Setting up a new grantee takes time to review and should not</a:t>
            </a:r>
            <a:r>
              <a:rPr lang="en-US" baseline="0" dirty="0"/>
              <a:t> be taken lightly to push a grantee through to establish a Vendor ID without determining if they are viable.</a:t>
            </a:r>
          </a:p>
          <a:p>
            <a:endParaRPr lang="en-US" dirty="0"/>
          </a:p>
          <a:p>
            <a:r>
              <a:rPr lang="en-US" dirty="0"/>
              <a:t>Each grantee ID and their DUNS information is linked to their financial information</a:t>
            </a:r>
          </a:p>
        </p:txBody>
      </p:sp>
      <p:sp>
        <p:nvSpPr>
          <p:cNvPr id="4" name="Slide Number Placeholder 3"/>
          <p:cNvSpPr>
            <a:spLocks noGrp="1"/>
          </p:cNvSpPr>
          <p:nvPr>
            <p:ph type="sldNum" sz="quarter" idx="10"/>
          </p:nvPr>
        </p:nvSpPr>
        <p:spPr/>
        <p:txBody>
          <a:bodyPr/>
          <a:lstStyle/>
          <a:p>
            <a:fld id="{74FDF521-A8C0-47CF-B688-3383CB252F15}" type="slidenum">
              <a:rPr lang="en-US" smtClean="0"/>
              <a:pPr/>
              <a:t>48</a:t>
            </a:fld>
            <a:endParaRPr lang="en-US" dirty="0"/>
          </a:p>
        </p:txBody>
      </p:sp>
    </p:spTree>
    <p:extLst>
      <p:ext uri="{BB962C8B-B14F-4D97-AF65-F5344CB8AC3E}">
        <p14:creationId xmlns:p14="http://schemas.microsoft.com/office/powerpoint/2010/main" val="32609996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TrAMS pulls information from SAM based on the applicant or recipient’s DUNS. The “Sync with SAM” feature in TrAMS pulls up information from the repository into FTA’s grants management system.  This sync does not, however, pull up the full recipient registration and restriction information available from the complete record.  </a:t>
            </a:r>
          </a:p>
          <a:p>
            <a:endParaRPr lang="en-US" dirty="0"/>
          </a:p>
          <a:p>
            <a:r>
              <a:rPr lang="en-US" dirty="0"/>
              <a:t>The</a:t>
            </a:r>
            <a:r>
              <a:rPr lang="en-US" baseline="0" dirty="0"/>
              <a:t> TIN or Tax Identification number was recently added to this slide to enforce the fact that all of this information is also associated with the agency’s TIN and it is linked to FTA’s financial systems.  This too, is a number that should never change.  If a TIN changes, it is likely that the agency has significantly changed its structure and may require a new DUNS, new SAM, New Vendor ID –call TPM for help. </a:t>
            </a:r>
            <a:endParaRPr lang="en-US" dirty="0"/>
          </a:p>
          <a:p>
            <a:endParaRPr lang="en-US" dirty="0"/>
          </a:p>
          <a:p>
            <a:r>
              <a:rPr lang="en-US" dirty="0"/>
              <a:t>If there is a consortia application, the lead DUNS and Registration should be used.  </a:t>
            </a:r>
          </a:p>
        </p:txBody>
      </p:sp>
      <p:sp>
        <p:nvSpPr>
          <p:cNvPr id="4" name="Slide Number Placeholder 3"/>
          <p:cNvSpPr>
            <a:spLocks noGrp="1"/>
          </p:cNvSpPr>
          <p:nvPr>
            <p:ph type="sldNum" sz="quarter" idx="10"/>
          </p:nvPr>
        </p:nvSpPr>
        <p:spPr/>
        <p:txBody>
          <a:bodyPr/>
          <a:lstStyle/>
          <a:p>
            <a:fld id="{74FDF521-A8C0-47CF-B688-3383CB252F15}" type="slidenum">
              <a:rPr lang="en-US" smtClean="0"/>
              <a:pPr/>
              <a:t>49</a:t>
            </a:fld>
            <a:endParaRPr lang="en-US" dirty="0"/>
          </a:p>
        </p:txBody>
      </p:sp>
    </p:spTree>
    <p:extLst>
      <p:ext uri="{BB962C8B-B14F-4D97-AF65-F5344CB8AC3E}">
        <p14:creationId xmlns:p14="http://schemas.microsoft.com/office/powerpoint/2010/main" val="719913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FTA has designated the National Aging and Disabilities Transportation Center (NADTC) to support grantees with project performance evaluations and provide technical assistance. NADTC will also develop and host a </a:t>
            </a:r>
            <a:r>
              <a:rPr lang="en-US" sz="1200" b="0" i="0" u="none" strike="noStrike" kern="1200" baseline="0" dirty="0" err="1">
                <a:solidFill>
                  <a:schemeClr val="tx1"/>
                </a:solidFill>
                <a:latin typeface="+mn-lt"/>
                <a:ea typeface="+mn-ea"/>
                <a:cs typeface="+mn-cs"/>
              </a:rPr>
              <a:t>Leaming</a:t>
            </a:r>
            <a:r>
              <a:rPr lang="en-US" sz="1200" b="0" i="0" u="none" strike="noStrike" kern="1200" baseline="0" dirty="0">
                <a:solidFill>
                  <a:schemeClr val="tx1"/>
                </a:solidFill>
                <a:latin typeface="+mn-lt"/>
                <a:ea typeface="+mn-ea"/>
                <a:cs typeface="+mn-cs"/>
              </a:rPr>
              <a:t> Collaborative available to all Access and  Mobility Partnership Grantees. Grantees will be contacted by NADTC regarding participation in the Learning Collaborative.</a:t>
            </a:r>
          </a:p>
          <a:p>
            <a:endParaRPr lang="en-US" dirty="0"/>
          </a:p>
        </p:txBody>
      </p:sp>
      <p:sp>
        <p:nvSpPr>
          <p:cNvPr id="4" name="Slide Number Placeholder 3"/>
          <p:cNvSpPr>
            <a:spLocks noGrp="1"/>
          </p:cNvSpPr>
          <p:nvPr>
            <p:ph type="sldNum" sz="quarter" idx="10"/>
          </p:nvPr>
        </p:nvSpPr>
        <p:spPr/>
        <p:txBody>
          <a:bodyPr/>
          <a:lstStyle/>
          <a:p>
            <a:fld id="{74FDF521-A8C0-47CF-B688-3383CB252F15}" type="slidenum">
              <a:rPr lang="en-US" smtClean="0"/>
              <a:pPr/>
              <a:t>5</a:t>
            </a:fld>
            <a:endParaRPr lang="en-US" dirty="0"/>
          </a:p>
        </p:txBody>
      </p:sp>
    </p:spTree>
    <p:extLst>
      <p:ext uri="{BB962C8B-B14F-4D97-AF65-F5344CB8AC3E}">
        <p14:creationId xmlns:p14="http://schemas.microsoft.com/office/powerpoint/2010/main" val="9808864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DF521-A8C0-47CF-B688-3383CB252F15}" type="slidenum">
              <a:rPr lang="en-US" smtClean="0"/>
              <a:pPr/>
              <a:t>50</a:t>
            </a:fld>
            <a:endParaRPr lang="en-US" dirty="0"/>
          </a:p>
        </p:txBody>
      </p:sp>
    </p:spTree>
    <p:extLst>
      <p:ext uri="{BB962C8B-B14F-4D97-AF65-F5344CB8AC3E}">
        <p14:creationId xmlns:p14="http://schemas.microsoft.com/office/powerpoint/2010/main" val="25864291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wanted to show you where to find any attached documents required for the award.</a:t>
            </a:r>
          </a:p>
        </p:txBody>
      </p:sp>
      <p:sp>
        <p:nvSpPr>
          <p:cNvPr id="4" name="Slide Number Placeholder 3"/>
          <p:cNvSpPr>
            <a:spLocks noGrp="1"/>
          </p:cNvSpPr>
          <p:nvPr>
            <p:ph type="sldNum" sz="quarter" idx="10"/>
          </p:nvPr>
        </p:nvSpPr>
        <p:spPr/>
        <p:txBody>
          <a:bodyPr/>
          <a:lstStyle/>
          <a:p>
            <a:fld id="{74FDF521-A8C0-47CF-B688-3383CB252F15}" type="slidenum">
              <a:rPr lang="en-US" smtClean="0"/>
              <a:pPr/>
              <a:t>51</a:t>
            </a:fld>
            <a:endParaRPr lang="en-US" dirty="0"/>
          </a:p>
        </p:txBody>
      </p:sp>
    </p:spTree>
    <p:extLst>
      <p:ext uri="{BB962C8B-B14F-4D97-AF65-F5344CB8AC3E}">
        <p14:creationId xmlns:p14="http://schemas.microsoft.com/office/powerpoint/2010/main" val="35562653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majority of the documents we just discussed will be attached and maintained within a Recipient Organizations profile in TrAMS.</a:t>
            </a:r>
          </a:p>
          <a:p>
            <a:endParaRPr lang="en-US" dirty="0"/>
          </a:p>
          <a:p>
            <a:r>
              <a:rPr lang="en-US" dirty="0"/>
              <a:t>You find your organizations profile by clicking the Records tab, selecting the TrAMS/Recipient Organizations option.  Click on your organization, go to the Related Actions tab.  Here are all of the selections to attach and manage recipient documents.   </a:t>
            </a:r>
          </a:p>
        </p:txBody>
      </p:sp>
      <p:sp>
        <p:nvSpPr>
          <p:cNvPr id="4" name="Slide Number Placeholder 3"/>
          <p:cNvSpPr>
            <a:spLocks noGrp="1"/>
          </p:cNvSpPr>
          <p:nvPr>
            <p:ph type="sldNum" sz="quarter" idx="10"/>
          </p:nvPr>
        </p:nvSpPr>
        <p:spPr/>
        <p:txBody>
          <a:bodyPr/>
          <a:lstStyle/>
          <a:p>
            <a:fld id="{74FDF521-A8C0-47CF-B688-3383CB252F15}" type="slidenum">
              <a:rPr lang="en-US" smtClean="0"/>
              <a:pPr/>
              <a:t>52</a:t>
            </a:fld>
            <a:endParaRPr lang="en-US" dirty="0"/>
          </a:p>
        </p:txBody>
      </p:sp>
    </p:spTree>
    <p:extLst>
      <p:ext uri="{BB962C8B-B14F-4D97-AF65-F5344CB8AC3E}">
        <p14:creationId xmlns:p14="http://schemas.microsoft.com/office/powerpoint/2010/main" val="38371155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need to find a document that was attached to an Application or award, search for the award in Records, once the award is found and the record open, go to the Related Action tab, Application Documents.  Once you click the option, the cumulative list of all documents are shown (screen shot on the next slide)</a:t>
            </a:r>
            <a:r>
              <a:rPr lang="en-US" baseline="0" dirty="0"/>
              <a:t>. </a:t>
            </a:r>
          </a:p>
          <a:p>
            <a:endParaRPr lang="en-US" baseline="0" dirty="0"/>
          </a:p>
          <a:p>
            <a:r>
              <a:rPr lang="en-US" baseline="0" dirty="0"/>
              <a:t>The documents you will find here are environmental findings, application support documents, program plans.  The next slide will show a sample listing.</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4FDF521-A8C0-47CF-B688-3383CB252F15}" type="slidenum">
              <a:rPr lang="en-US" smtClean="0"/>
              <a:pPr/>
              <a:t>53</a:t>
            </a:fld>
            <a:endParaRPr lang="en-US" dirty="0"/>
          </a:p>
        </p:txBody>
      </p:sp>
    </p:spTree>
    <p:extLst>
      <p:ext uri="{BB962C8B-B14F-4D97-AF65-F5344CB8AC3E}">
        <p14:creationId xmlns:p14="http://schemas.microsoft.com/office/powerpoint/2010/main" val="41134569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always find any documents attached during application creation or afterwards here .  If you need to update a document or add a new document this is the place to do that.  Click the Add Document button shown in blue.</a:t>
            </a:r>
          </a:p>
        </p:txBody>
      </p:sp>
      <p:sp>
        <p:nvSpPr>
          <p:cNvPr id="4" name="Slide Number Placeholder 3"/>
          <p:cNvSpPr>
            <a:spLocks noGrp="1"/>
          </p:cNvSpPr>
          <p:nvPr>
            <p:ph type="sldNum" sz="quarter" idx="10"/>
          </p:nvPr>
        </p:nvSpPr>
        <p:spPr/>
        <p:txBody>
          <a:bodyPr/>
          <a:lstStyle/>
          <a:p>
            <a:fld id="{74FDF521-A8C0-47CF-B688-3383CB252F15}" type="slidenum">
              <a:rPr lang="en-US" smtClean="0"/>
              <a:pPr/>
              <a:t>54</a:t>
            </a:fld>
            <a:endParaRPr lang="en-US" dirty="0"/>
          </a:p>
        </p:txBody>
      </p:sp>
    </p:spTree>
    <p:extLst>
      <p:ext uri="{BB962C8B-B14F-4D97-AF65-F5344CB8AC3E}">
        <p14:creationId xmlns:p14="http://schemas.microsoft.com/office/powerpoint/2010/main" val="41479269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talk about required reporting in TrAMS</a:t>
            </a:r>
          </a:p>
          <a:p>
            <a:endParaRPr lang="en-US" dirty="0"/>
          </a:p>
          <a:p>
            <a:r>
              <a:rPr lang="en-US" dirty="0"/>
              <a:t>There are two reports that are required when accepting an FTA award. </a:t>
            </a:r>
          </a:p>
          <a:p>
            <a:endParaRPr lang="en-US" dirty="0"/>
          </a:p>
          <a:p>
            <a:r>
              <a:rPr lang="en-US" dirty="0"/>
              <a:t>First, the Federal Financial Report (FFR), which is a financial reporting form</a:t>
            </a:r>
          </a:p>
          <a:p>
            <a:endParaRPr lang="en-US" dirty="0"/>
          </a:p>
          <a:p>
            <a:r>
              <a:rPr lang="en-US" dirty="0"/>
              <a:t>Second is the Milestone Progress Report (MPR), which is for reporting to FTA the status of your projects, to include successes and any challenges.</a:t>
            </a:r>
          </a:p>
        </p:txBody>
      </p:sp>
      <p:sp>
        <p:nvSpPr>
          <p:cNvPr id="4" name="Slide Number Placeholder 3"/>
          <p:cNvSpPr>
            <a:spLocks noGrp="1"/>
          </p:cNvSpPr>
          <p:nvPr>
            <p:ph type="sldNum" sz="quarter" idx="10"/>
          </p:nvPr>
        </p:nvSpPr>
        <p:spPr/>
        <p:txBody>
          <a:bodyPr/>
          <a:lstStyle/>
          <a:p>
            <a:fld id="{74FDF521-A8C0-47CF-B688-3383CB252F15}" type="slidenum">
              <a:rPr lang="en-US" smtClean="0"/>
              <a:pPr/>
              <a:t>55</a:t>
            </a:fld>
            <a:endParaRPr lang="en-US" dirty="0"/>
          </a:p>
        </p:txBody>
      </p:sp>
    </p:spTree>
    <p:extLst>
      <p:ext uri="{BB962C8B-B14F-4D97-AF65-F5344CB8AC3E}">
        <p14:creationId xmlns:p14="http://schemas.microsoft.com/office/powerpoint/2010/main" val="38814247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your award is in place, a pre determined schedule of the required financial and progress reports releases a task to the person(s) with an FFR Reporter or an MPR Reporter role.</a:t>
            </a:r>
          </a:p>
          <a:p>
            <a:endParaRPr lang="en-US" dirty="0"/>
          </a:p>
          <a:p>
            <a:r>
              <a:rPr lang="en-US" dirty="0"/>
              <a:t>The link embedded into the presentation takes you to the TrAMS post award reporting guidance document.</a:t>
            </a:r>
          </a:p>
        </p:txBody>
      </p:sp>
      <p:sp>
        <p:nvSpPr>
          <p:cNvPr id="4" name="Slide Number Placeholder 3"/>
          <p:cNvSpPr>
            <a:spLocks noGrp="1"/>
          </p:cNvSpPr>
          <p:nvPr>
            <p:ph type="sldNum" sz="quarter" idx="10"/>
          </p:nvPr>
        </p:nvSpPr>
        <p:spPr/>
        <p:txBody>
          <a:bodyPr/>
          <a:lstStyle/>
          <a:p>
            <a:fld id="{74FDF521-A8C0-47CF-B688-3383CB252F15}" type="slidenum">
              <a:rPr lang="en-US" smtClean="0"/>
              <a:pPr/>
              <a:t>56</a:t>
            </a:fld>
            <a:endParaRPr lang="en-US" dirty="0"/>
          </a:p>
        </p:txBody>
      </p:sp>
    </p:spTree>
    <p:extLst>
      <p:ext uri="{BB962C8B-B14F-4D97-AF65-F5344CB8AC3E}">
        <p14:creationId xmlns:p14="http://schemas.microsoft.com/office/powerpoint/2010/main" val="24175001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chart of reporting cycles for the FFR, MPR and DBE reports.  This chart is found in Appendix 6A, Post Award guidance document, whose link was on the prior slide.</a:t>
            </a:r>
          </a:p>
        </p:txBody>
      </p:sp>
      <p:sp>
        <p:nvSpPr>
          <p:cNvPr id="4" name="Slide Number Placeholder 3"/>
          <p:cNvSpPr>
            <a:spLocks noGrp="1"/>
          </p:cNvSpPr>
          <p:nvPr>
            <p:ph type="sldNum" sz="quarter" idx="10"/>
          </p:nvPr>
        </p:nvSpPr>
        <p:spPr/>
        <p:txBody>
          <a:bodyPr/>
          <a:lstStyle/>
          <a:p>
            <a:fld id="{74FDF521-A8C0-47CF-B688-3383CB252F15}" type="slidenum">
              <a:rPr lang="en-US" smtClean="0"/>
              <a:pPr/>
              <a:t>57</a:t>
            </a:fld>
            <a:endParaRPr lang="en-US" dirty="0"/>
          </a:p>
        </p:txBody>
      </p:sp>
    </p:spTree>
    <p:extLst>
      <p:ext uri="{BB962C8B-B14F-4D97-AF65-F5344CB8AC3E}">
        <p14:creationId xmlns:p14="http://schemas.microsoft.com/office/powerpoint/2010/main" val="31551042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FDF521-A8C0-47CF-B688-3383CB252F15}" type="slidenum">
              <a:rPr lang="en-US" smtClean="0"/>
              <a:pPr/>
              <a:t>58</a:t>
            </a:fld>
            <a:endParaRPr lang="en-US" dirty="0"/>
          </a:p>
        </p:txBody>
      </p:sp>
    </p:spTree>
    <p:extLst>
      <p:ext uri="{BB962C8B-B14F-4D97-AF65-F5344CB8AC3E}">
        <p14:creationId xmlns:p14="http://schemas.microsoft.com/office/powerpoint/2010/main" val="14235203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https://www.transit.dot.gov/funding/grantee-resources/teamtrams/transit-award-management-system-trams</a:t>
            </a:r>
            <a:endParaRPr lang="en-US" dirty="0"/>
          </a:p>
          <a:p>
            <a:endParaRPr lang="en-US" dirty="0"/>
          </a:p>
          <a:p>
            <a:r>
              <a:rPr lang="en-US" dirty="0"/>
              <a:t>There is an embedded link in the presentation, which will take you directly to the TrAMS main page. </a:t>
            </a:r>
          </a:p>
          <a:p>
            <a:endParaRPr lang="en-US" dirty="0"/>
          </a:p>
          <a:p>
            <a:r>
              <a:rPr lang="en-US" dirty="0"/>
              <a:t>I would suggest signing up for the </a:t>
            </a:r>
            <a:r>
              <a:rPr lang="en-US" dirty="0" err="1"/>
              <a:t>Gov</a:t>
            </a:r>
            <a:r>
              <a:rPr lang="en-US" dirty="0"/>
              <a:t> Delivery option, shown on the right side, Sign up for Updates.  This allows you to be notified any time we make a change </a:t>
            </a:r>
            <a:r>
              <a:rPr lang="en-US"/>
              <a:t>to this web page.</a:t>
            </a:r>
            <a:endParaRPr lang="en-US" dirty="0"/>
          </a:p>
          <a:p>
            <a:endParaRPr lang="en-US" dirty="0"/>
          </a:p>
          <a:p>
            <a:r>
              <a:rPr lang="en-US" dirty="0"/>
              <a:t>Most recent updated documents can be found under Recent TrAMS News.</a:t>
            </a:r>
          </a:p>
          <a:p>
            <a:endParaRPr lang="en-US" dirty="0"/>
          </a:p>
          <a:p>
            <a:r>
              <a:rPr lang="en-US" dirty="0"/>
              <a:t>Certifications and assurances are found here as well as new tip sheets.</a:t>
            </a:r>
          </a:p>
          <a:p>
            <a:endParaRPr lang="en-US" dirty="0"/>
          </a:p>
          <a:p>
            <a:r>
              <a:rPr lang="en-US" dirty="0"/>
              <a:t>You can see the status of the system here as well as sign up for updates to be notified if something is added.</a:t>
            </a:r>
          </a:p>
          <a:p>
            <a:endParaRPr lang="en-US" dirty="0"/>
          </a:p>
          <a:p>
            <a:r>
              <a:rPr lang="en-US" dirty="0"/>
              <a:t>Also to the left you will see a Guidance and Training option.  There you will find all of the guidance documents and recorded training sessions.</a:t>
            </a:r>
          </a:p>
          <a:p>
            <a:endParaRPr lang="en-US" dirty="0"/>
          </a:p>
        </p:txBody>
      </p:sp>
      <p:sp>
        <p:nvSpPr>
          <p:cNvPr id="4" name="Slide Number Placeholder 3"/>
          <p:cNvSpPr>
            <a:spLocks noGrp="1"/>
          </p:cNvSpPr>
          <p:nvPr>
            <p:ph type="sldNum" sz="quarter" idx="10"/>
          </p:nvPr>
        </p:nvSpPr>
        <p:spPr/>
        <p:txBody>
          <a:bodyPr/>
          <a:lstStyle/>
          <a:p>
            <a:fld id="{74FDF521-A8C0-47CF-B688-3383CB252F15}" type="slidenum">
              <a:rPr lang="en-US" smtClean="0"/>
              <a:pPr/>
              <a:t>59</a:t>
            </a:fld>
            <a:endParaRPr lang="en-US" dirty="0"/>
          </a:p>
        </p:txBody>
      </p:sp>
    </p:spTree>
    <p:extLst>
      <p:ext uri="{BB962C8B-B14F-4D97-AF65-F5344CB8AC3E}">
        <p14:creationId xmlns:p14="http://schemas.microsoft.com/office/powerpoint/2010/main" val="3073591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Each Funding Source 49 U.S.C 5312 and 3006 (b) funds require an independent evaluation of the demonstration grant at various points in the deployment process and at the end of the pilot project</a:t>
            </a:r>
          </a:p>
          <a:p>
            <a:r>
              <a:rPr lang="en-US" i="1" dirty="0"/>
              <a:t>Annually, FTA must submit an Annual Report to Congress on the outcomes of each funding source</a:t>
            </a:r>
          </a:p>
          <a:p>
            <a:endParaRPr lang="en-US" dirty="0"/>
          </a:p>
        </p:txBody>
      </p:sp>
      <p:sp>
        <p:nvSpPr>
          <p:cNvPr id="4" name="Slide Number Placeholder 3"/>
          <p:cNvSpPr>
            <a:spLocks noGrp="1"/>
          </p:cNvSpPr>
          <p:nvPr>
            <p:ph type="sldNum" sz="quarter" idx="10"/>
          </p:nvPr>
        </p:nvSpPr>
        <p:spPr/>
        <p:txBody>
          <a:bodyPr/>
          <a:lstStyle/>
          <a:p>
            <a:fld id="{74FDF521-A8C0-47CF-B688-3383CB252F15}" type="slidenum">
              <a:rPr lang="en-US" smtClean="0"/>
              <a:pPr/>
              <a:t>6</a:t>
            </a:fld>
            <a:endParaRPr lang="en-US" dirty="0"/>
          </a:p>
        </p:txBody>
      </p:sp>
    </p:spTree>
    <p:extLst>
      <p:ext uri="{BB962C8B-B14F-4D97-AF65-F5344CB8AC3E}">
        <p14:creationId xmlns:p14="http://schemas.microsoft.com/office/powerpoint/2010/main" val="18676242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TrAMS Help Desk will log all inquires in order to track questions and any technical issues reported by FTA users and recipients.  </a:t>
            </a:r>
          </a:p>
          <a:p>
            <a:endParaRPr lang="en-US" dirty="0"/>
          </a:p>
          <a:p>
            <a:r>
              <a:rPr lang="en-US" dirty="0"/>
              <a:t>FACES Help will assist with access into TrAMS and user roles.</a:t>
            </a:r>
          </a:p>
          <a:p>
            <a:endParaRPr lang="en-US" dirty="0"/>
          </a:p>
        </p:txBody>
      </p:sp>
      <p:sp>
        <p:nvSpPr>
          <p:cNvPr id="4" name="Slide Number Placeholder 3"/>
          <p:cNvSpPr>
            <a:spLocks noGrp="1"/>
          </p:cNvSpPr>
          <p:nvPr>
            <p:ph type="sldNum" sz="quarter" idx="10"/>
          </p:nvPr>
        </p:nvSpPr>
        <p:spPr/>
        <p:txBody>
          <a:bodyPr/>
          <a:lstStyle/>
          <a:p>
            <a:fld id="{74FDF521-A8C0-47CF-B688-3383CB252F15}" type="slidenum">
              <a:rPr lang="en-US" smtClean="0"/>
              <a:pPr/>
              <a:t>60</a:t>
            </a:fld>
            <a:endParaRPr lang="en-US" dirty="0"/>
          </a:p>
        </p:txBody>
      </p:sp>
    </p:spTree>
    <p:extLst>
      <p:ext uri="{BB962C8B-B14F-4D97-AF65-F5344CB8AC3E}">
        <p14:creationId xmlns:p14="http://schemas.microsoft.com/office/powerpoint/2010/main" val="17054913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all who are User Managers or will be designed as a User Manager for your organization, embedded in this slide is a link to the User Manager Handbook.</a:t>
            </a:r>
          </a:p>
          <a:p>
            <a:endParaRPr lang="en-US" dirty="0"/>
          </a:p>
          <a:p>
            <a:r>
              <a:rPr lang="en-US" dirty="0"/>
              <a:t>https://www.transit.dot.gov/funding/grantee-resources/teamtrams/trams-recipient-user-manager-handbook</a:t>
            </a:r>
          </a:p>
        </p:txBody>
      </p:sp>
      <p:sp>
        <p:nvSpPr>
          <p:cNvPr id="4" name="Slide Number Placeholder 3"/>
          <p:cNvSpPr>
            <a:spLocks noGrp="1"/>
          </p:cNvSpPr>
          <p:nvPr>
            <p:ph type="sldNum" sz="quarter" idx="10"/>
          </p:nvPr>
        </p:nvSpPr>
        <p:spPr/>
        <p:txBody>
          <a:bodyPr/>
          <a:lstStyle/>
          <a:p>
            <a:fld id="{74FDF521-A8C0-47CF-B688-3383CB252F15}" type="slidenum">
              <a:rPr lang="en-US" smtClean="0"/>
              <a:pPr/>
              <a:t>61</a:t>
            </a:fld>
            <a:endParaRPr lang="en-US" dirty="0"/>
          </a:p>
        </p:txBody>
      </p:sp>
    </p:spTree>
    <p:extLst>
      <p:ext uri="{BB962C8B-B14F-4D97-AF65-F5344CB8AC3E}">
        <p14:creationId xmlns:p14="http://schemas.microsoft.com/office/powerpoint/2010/main" val="5889816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embedded link to the FTA regulations, circular and other guidance.</a:t>
            </a:r>
          </a:p>
          <a:p>
            <a:endParaRPr lang="en-US" dirty="0"/>
          </a:p>
          <a:p>
            <a:r>
              <a:rPr lang="en-US" dirty="0"/>
              <a:t>https://www.transit.dot.gov/regulations-and-guidance/regulations-and-guidance</a:t>
            </a:r>
          </a:p>
        </p:txBody>
      </p:sp>
      <p:sp>
        <p:nvSpPr>
          <p:cNvPr id="4" name="Slide Number Placeholder 3"/>
          <p:cNvSpPr>
            <a:spLocks noGrp="1"/>
          </p:cNvSpPr>
          <p:nvPr>
            <p:ph type="sldNum" sz="quarter" idx="10"/>
          </p:nvPr>
        </p:nvSpPr>
        <p:spPr/>
        <p:txBody>
          <a:bodyPr/>
          <a:lstStyle/>
          <a:p>
            <a:fld id="{74FDF521-A8C0-47CF-B688-3383CB252F15}" type="slidenum">
              <a:rPr lang="en-US" smtClean="0"/>
              <a:pPr/>
              <a:t>62</a:t>
            </a:fld>
            <a:endParaRPr lang="en-US" dirty="0"/>
          </a:p>
        </p:txBody>
      </p:sp>
    </p:spTree>
    <p:extLst>
      <p:ext uri="{BB962C8B-B14F-4D97-AF65-F5344CB8AC3E}">
        <p14:creationId xmlns:p14="http://schemas.microsoft.com/office/powerpoint/2010/main" val="37058282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https://www.transit.dot.gov/funding/grantee-resources/teamtrams/user-guide-federal-access-control-and-entry-system-faces</a:t>
            </a:r>
          </a:p>
          <a:p>
            <a:endParaRPr lang="en-US" dirty="0"/>
          </a:p>
          <a:p>
            <a:r>
              <a:rPr lang="en-US" dirty="0"/>
              <a:t>There is an embedded link in the slide which will take you to the FACES webpage.</a:t>
            </a:r>
          </a:p>
          <a:p>
            <a:endParaRPr lang="en-US" dirty="0"/>
          </a:p>
          <a:p>
            <a:r>
              <a:rPr lang="en-US" dirty="0"/>
              <a:t>Federal Access Control and Entry System – FACES is used by all individuals accessing TrAMS.</a:t>
            </a:r>
          </a:p>
        </p:txBody>
      </p:sp>
      <p:sp>
        <p:nvSpPr>
          <p:cNvPr id="4" name="Slide Number Placeholder 3"/>
          <p:cNvSpPr>
            <a:spLocks noGrp="1"/>
          </p:cNvSpPr>
          <p:nvPr>
            <p:ph type="sldNum" sz="quarter" idx="10"/>
          </p:nvPr>
        </p:nvSpPr>
        <p:spPr/>
        <p:txBody>
          <a:bodyPr/>
          <a:lstStyle/>
          <a:p>
            <a:fld id="{74FDF521-A8C0-47CF-B688-3383CB252F15}" type="slidenum">
              <a:rPr lang="en-US" smtClean="0"/>
              <a:pPr/>
              <a:t>63</a:t>
            </a:fld>
            <a:endParaRPr lang="en-US" dirty="0"/>
          </a:p>
        </p:txBody>
      </p:sp>
    </p:spTree>
    <p:extLst>
      <p:ext uri="{BB962C8B-B14F-4D97-AF65-F5344CB8AC3E}">
        <p14:creationId xmlns:p14="http://schemas.microsoft.com/office/powerpoint/2010/main" val="41512425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1257653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visit the link below to review each Annual Report to get examples of the type of performance measures have been reported in previous years.</a:t>
            </a:r>
          </a:p>
        </p:txBody>
      </p:sp>
      <p:sp>
        <p:nvSpPr>
          <p:cNvPr id="4" name="Slide Number Placeholder 3"/>
          <p:cNvSpPr>
            <a:spLocks noGrp="1"/>
          </p:cNvSpPr>
          <p:nvPr>
            <p:ph type="sldNum" sz="quarter" idx="10"/>
          </p:nvPr>
        </p:nvSpPr>
        <p:spPr/>
        <p:txBody>
          <a:bodyPr/>
          <a:lstStyle/>
          <a:p>
            <a:fld id="{74FDF521-A8C0-47CF-B688-3383CB252F15}" type="slidenum">
              <a:rPr lang="en-US" smtClean="0"/>
              <a:pPr/>
              <a:t>7</a:t>
            </a:fld>
            <a:endParaRPr lang="en-US" dirty="0"/>
          </a:p>
        </p:txBody>
      </p:sp>
    </p:spTree>
    <p:extLst>
      <p:ext uri="{BB962C8B-B14F-4D97-AF65-F5344CB8AC3E}">
        <p14:creationId xmlns:p14="http://schemas.microsoft.com/office/powerpoint/2010/main" val="3120214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issues you run into feel free call me directly.</a:t>
            </a:r>
          </a:p>
        </p:txBody>
      </p:sp>
      <p:sp>
        <p:nvSpPr>
          <p:cNvPr id="4" name="Slide Number Placeholder 3"/>
          <p:cNvSpPr>
            <a:spLocks noGrp="1"/>
          </p:cNvSpPr>
          <p:nvPr>
            <p:ph type="sldNum" sz="quarter" idx="10"/>
          </p:nvPr>
        </p:nvSpPr>
        <p:spPr/>
        <p:txBody>
          <a:bodyPr/>
          <a:lstStyle/>
          <a:p>
            <a:fld id="{74FDF521-A8C0-47CF-B688-3383CB252F15}" type="slidenum">
              <a:rPr lang="en-US" smtClean="0"/>
              <a:pPr/>
              <a:t>8</a:t>
            </a:fld>
            <a:endParaRPr lang="en-US" dirty="0"/>
          </a:p>
        </p:txBody>
      </p:sp>
    </p:spTree>
    <p:extLst>
      <p:ext uri="{BB962C8B-B14F-4D97-AF65-F5344CB8AC3E}">
        <p14:creationId xmlns:p14="http://schemas.microsoft.com/office/powerpoint/2010/main" val="1447522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6DBF-8CA2-430B-9F18-9160A83A06EC}" type="slidenum">
              <a:rPr lang="en-US"/>
              <a:pPr fontAlgn="base">
                <a:spcBef>
                  <a:spcPct val="0"/>
                </a:spcBef>
                <a:spcAft>
                  <a:spcPct val="0"/>
                </a:spcAft>
              </a:pPr>
              <a:t>9</a:t>
            </a:fld>
            <a:endParaRPr lang="en-US" dirty="0"/>
          </a:p>
        </p:txBody>
      </p:sp>
      <p:sp>
        <p:nvSpPr>
          <p:cNvPr id="149507" name="Rectangle 7"/>
          <p:cNvSpPr txBox="1">
            <a:spLocks noGrp="1" noChangeArrowheads="1"/>
          </p:cNvSpPr>
          <p:nvPr/>
        </p:nvSpPr>
        <p:spPr bwMode="auto">
          <a:xfrm>
            <a:off x="3970735" y="8829128"/>
            <a:ext cx="3038145" cy="465743"/>
          </a:xfrm>
          <a:prstGeom prst="rect">
            <a:avLst/>
          </a:prstGeom>
          <a:noFill/>
          <a:ln w="9525">
            <a:noFill/>
            <a:miter lim="800000"/>
            <a:headEnd/>
            <a:tailEnd/>
          </a:ln>
        </p:spPr>
        <p:txBody>
          <a:bodyPr lIns="91931" tIns="45965" rIns="91931" bIns="45965" anchor="b"/>
          <a:lstStyle/>
          <a:p>
            <a:pPr algn="r" defTabSz="918018"/>
            <a:fld id="{0C9BB323-D27B-43FE-98F9-10DD5768A201}" type="slidenum">
              <a:rPr lang="en-US" sz="1200">
                <a:latin typeface="Calibri" pitchFamily="34" charset="0"/>
              </a:rPr>
              <a:pPr algn="r" defTabSz="918018"/>
              <a:t>9</a:t>
            </a:fld>
            <a:endParaRPr lang="en-US" sz="1200" dirty="0">
              <a:latin typeface="Calibri" pitchFamily="34" charset="0"/>
            </a:endParaRPr>
          </a:p>
        </p:txBody>
      </p:sp>
      <p:sp>
        <p:nvSpPr>
          <p:cNvPr id="14950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9509" name="Rectangle 3"/>
          <p:cNvSpPr>
            <a:spLocks noGrp="1" noChangeArrowheads="1"/>
          </p:cNvSpPr>
          <p:nvPr>
            <p:ph type="body" idx="1"/>
          </p:nvPr>
        </p:nvSpPr>
        <p:spPr bwMode="auto">
          <a:xfrm>
            <a:off x="935635" y="4416100"/>
            <a:ext cx="5139134" cy="4183994"/>
          </a:xfrm>
          <a:noFill/>
        </p:spPr>
        <p:txBody>
          <a:bodyPr wrap="square" lIns="91926" tIns="45963" rIns="91926" bIns="45963" numCol="1" anchor="t" anchorCtr="0" compatLnSpc="1">
            <a:prstTxWarp prst="textNoShape">
              <a:avLst/>
            </a:prstTxWarp>
          </a:bodyPr>
          <a:lstStyle/>
          <a:p>
            <a:pPr marL="673415" indent="-673415">
              <a:spcBef>
                <a:spcPct val="0"/>
              </a:spcBef>
            </a:pPr>
            <a:r>
              <a:rPr lang="en-US" sz="1800" dirty="0"/>
              <a:t>I would like to hold all questions to the end but if there are any clarifying questions regarding what I just talked about.  I am pretty certain by the end of the webinar many of your questions will be answered.</a:t>
            </a:r>
          </a:p>
        </p:txBody>
      </p:sp>
    </p:spTree>
    <p:extLst>
      <p:ext uri="{BB962C8B-B14F-4D97-AF65-F5344CB8AC3E}">
        <p14:creationId xmlns:p14="http://schemas.microsoft.com/office/powerpoint/2010/main" val="2726450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108364" y="6173787"/>
            <a:ext cx="1482436" cy="365125"/>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dirty="0"/>
          </a:p>
        </p:txBody>
      </p:sp>
      <p:sp>
        <p:nvSpPr>
          <p:cNvPr id="5" name="Footer Placeholder 4"/>
          <p:cNvSpPr>
            <a:spLocks noGrp="1"/>
          </p:cNvSpPr>
          <p:nvPr>
            <p:ph type="ftr" sz="quarter" idx="11"/>
          </p:nvPr>
        </p:nvSpPr>
        <p:spPr>
          <a:xfrm>
            <a:off x="3124200" y="6173787"/>
            <a:ext cx="2895600" cy="365125"/>
          </a:xfrm>
          <a:prstGeom prst="rect">
            <a:avLst/>
          </a:prstGeom>
        </p:spPr>
        <p:txBody>
          <a:bodyPr/>
          <a:lstStyle>
            <a:lvl1pPr>
              <a:defRPr>
                <a:cs typeface="ＭＳ Ｐゴシック" charset="-128"/>
              </a:defRPr>
            </a:lvl1pPr>
          </a:lstStyle>
          <a:p>
            <a:pPr>
              <a:defRPr/>
            </a:pPr>
            <a:endParaRPr lang="en-US" dirty="0"/>
          </a:p>
        </p:txBody>
      </p:sp>
      <p:sp>
        <p:nvSpPr>
          <p:cNvPr id="6" name="Slide Number Placeholder 5"/>
          <p:cNvSpPr>
            <a:spLocks noGrp="1"/>
          </p:cNvSpPr>
          <p:nvPr>
            <p:ph type="sldNum" sz="quarter" idx="12"/>
          </p:nvPr>
        </p:nvSpPr>
        <p:spPr>
          <a:xfrm>
            <a:off x="8143874" y="6173787"/>
            <a:ext cx="542925" cy="365125"/>
          </a:xfrm>
          <a:prstGeom prst="rect">
            <a:avLst/>
          </a:prstGeom>
        </p:spPr>
        <p:txBody>
          <a:bodyPr vert="horz" wrap="square" lIns="91440" tIns="45720" rIns="91440" bIns="45720" numCol="1" anchor="t" anchorCtr="0" compatLnSpc="1">
            <a:prstTxWarp prst="textNoShape">
              <a:avLst/>
            </a:prstTxWarp>
          </a:bodyPr>
          <a:lstStyle>
            <a:lvl1pPr>
              <a:defRPr>
                <a:latin typeface="Gill Sans MT" pitchFamily="34" charset="0"/>
              </a:defRPr>
            </a:lvl1pPr>
          </a:lstStyle>
          <a:p>
            <a:fld id="{21AF6247-75CE-4122-8111-B3917997CF21}"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cs typeface="ＭＳ Ｐゴシック" charset="-128"/>
              </a:defRPr>
            </a:lvl1pPr>
          </a:lstStyle>
          <a:p>
            <a:pPr>
              <a:defRPr/>
            </a:pPr>
            <a:endParaRPr lang="en-US" dirty="0"/>
          </a:p>
        </p:txBody>
      </p:sp>
      <p:sp>
        <p:nvSpPr>
          <p:cNvPr id="6" name="Slide Number Placeholder 5"/>
          <p:cNvSpPr>
            <a:spLocks noGrp="1"/>
          </p:cNvSpPr>
          <p:nvPr>
            <p:ph type="sldNum" sz="quarter" idx="12"/>
          </p:nvPr>
        </p:nvSpPr>
        <p:spPr>
          <a:xfrm>
            <a:off x="8439149" y="6299200"/>
            <a:ext cx="523875" cy="365125"/>
          </a:xfrm>
          <a:prstGeom prst="rect">
            <a:avLst/>
          </a:prstGeom>
        </p:spPr>
        <p:txBody>
          <a:bodyPr vert="horz" wrap="square" lIns="91440" tIns="45720" rIns="91440" bIns="45720" numCol="1" anchor="t" anchorCtr="0" compatLnSpc="1">
            <a:prstTxWarp prst="textNoShape">
              <a:avLst/>
            </a:prstTxWarp>
          </a:bodyPr>
          <a:lstStyle>
            <a:lvl1pPr>
              <a:defRPr>
                <a:latin typeface="Gill Sans MT" pitchFamily="34" charset="0"/>
              </a:defRPr>
            </a:lvl1pPr>
          </a:lstStyle>
          <a:p>
            <a:fld id="{C07561DB-FE04-4CBF-A957-54765BA21DE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61860"/>
            <a:ext cx="2057400" cy="556430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561860"/>
            <a:ext cx="6019800" cy="5564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02534" y="6173787"/>
            <a:ext cx="1588265" cy="365125"/>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dirty="0"/>
          </a:p>
        </p:txBody>
      </p:sp>
      <p:sp>
        <p:nvSpPr>
          <p:cNvPr id="5" name="Footer Placeholder 4"/>
          <p:cNvSpPr>
            <a:spLocks noGrp="1"/>
          </p:cNvSpPr>
          <p:nvPr>
            <p:ph type="ftr" sz="quarter" idx="11"/>
          </p:nvPr>
        </p:nvSpPr>
        <p:spPr>
          <a:xfrm>
            <a:off x="3124200" y="6173787"/>
            <a:ext cx="2895600" cy="365125"/>
          </a:xfrm>
          <a:prstGeom prst="rect">
            <a:avLst/>
          </a:prstGeom>
        </p:spPr>
        <p:txBody>
          <a:bodyPr/>
          <a:lstStyle>
            <a:lvl1pPr>
              <a:defRPr>
                <a:cs typeface="ＭＳ Ｐゴシック" charset="-128"/>
              </a:defRPr>
            </a:lvl1pPr>
          </a:lstStyle>
          <a:p>
            <a:pPr>
              <a:defRPr/>
            </a:pPr>
            <a:endParaRPr lang="en-US" dirty="0"/>
          </a:p>
        </p:txBody>
      </p:sp>
      <p:sp>
        <p:nvSpPr>
          <p:cNvPr id="6" name="Slide Number Placeholder 5"/>
          <p:cNvSpPr>
            <a:spLocks noGrp="1"/>
          </p:cNvSpPr>
          <p:nvPr>
            <p:ph type="sldNum" sz="quarter" idx="12"/>
          </p:nvPr>
        </p:nvSpPr>
        <p:spPr>
          <a:xfrm>
            <a:off x="8410574" y="6192837"/>
            <a:ext cx="466725" cy="365125"/>
          </a:xfrm>
          <a:prstGeom prst="rect">
            <a:avLst/>
          </a:prstGeom>
        </p:spPr>
        <p:txBody>
          <a:bodyPr vert="horz" wrap="square" lIns="91440" tIns="45720" rIns="91440" bIns="45720" numCol="1" anchor="t" anchorCtr="0" compatLnSpc="1">
            <a:prstTxWarp prst="textNoShape">
              <a:avLst/>
            </a:prstTxWarp>
          </a:bodyPr>
          <a:lstStyle>
            <a:lvl1pPr>
              <a:defRPr>
                <a:latin typeface="Gill Sans MT" pitchFamily="34" charset="0"/>
              </a:defRPr>
            </a:lvl1pPr>
          </a:lstStyle>
          <a:p>
            <a:fld id="{30004069-6D3A-4122-9791-7EBFD09FFBF7}"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629417"/>
            <a:ext cx="2133600" cy="212725"/>
          </a:xfrm>
          <a:prstGeom prst="rect">
            <a:avLst/>
          </a:prstGeom>
        </p:spPr>
        <p:txBody>
          <a:bodyPr/>
          <a:lstStyle/>
          <a:p>
            <a:fld id="{11356268-05D2-40AD-BE13-E3AEBC753083}" type="datetime1">
              <a:rPr lang="en-US" smtClean="0"/>
              <a:pPr/>
              <a:t>8/16/2019</a:t>
            </a:fld>
            <a:endParaRPr lang="en-US" dirty="0"/>
          </a:p>
        </p:txBody>
      </p:sp>
      <p:sp>
        <p:nvSpPr>
          <p:cNvPr id="5" name="Footer Placeholder 4"/>
          <p:cNvSpPr>
            <a:spLocks noGrp="1"/>
          </p:cNvSpPr>
          <p:nvPr>
            <p:ph type="ftr" sz="quarter" idx="11"/>
          </p:nvPr>
        </p:nvSpPr>
        <p:spPr>
          <a:xfrm>
            <a:off x="3124200" y="6629417"/>
            <a:ext cx="2895600" cy="2127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934200" y="6629417"/>
            <a:ext cx="2133600" cy="212725"/>
          </a:xfrm>
          <a:prstGeom prst="rect">
            <a:avLst/>
          </a:prstGeom>
        </p:spPr>
        <p:txBody>
          <a:bodyPr/>
          <a:lstStyle/>
          <a:p>
            <a:fld id="{A4EA7541-C91D-4861-8B56-EED240D99332}" type="slidenum">
              <a:rPr lang="en-US" smtClean="0"/>
              <a:pPr/>
              <a:t>‹#›</a:t>
            </a:fld>
            <a:endParaRPr lang="en-US" dirty="0"/>
          </a:p>
        </p:txBody>
      </p:sp>
      <p:sp>
        <p:nvSpPr>
          <p:cNvPr id="7" name="Text Placeholder 2"/>
          <p:cNvSpPr>
            <a:spLocks noGrp="1"/>
          </p:cNvSpPr>
          <p:nvPr>
            <p:ph type="body" idx="13"/>
          </p:nvPr>
        </p:nvSpPr>
        <p:spPr>
          <a:xfrm>
            <a:off x="5562600" y="1"/>
            <a:ext cx="3581400" cy="609600"/>
          </a:xfrm>
        </p:spPr>
        <p:txBody>
          <a:bodyPr anchor="ctr"/>
          <a:lstStyle>
            <a:lvl1pPr marL="0" indent="0" algn="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894632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95B74"/>
                </a:solidFill>
                <a:latin typeface="Raavi" pitchFamily="34" charset="0"/>
                <a:cs typeface="Raavi"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Gill Sans MT" pitchFamily="34" charset="0"/>
              </a:defRPr>
            </a:lvl1pPr>
            <a:lvl2pPr>
              <a:defRPr>
                <a:latin typeface="Gill Sans MT" pitchFamily="34" charset="0"/>
              </a:defRPr>
            </a:lvl2pPr>
            <a:lvl3pPr>
              <a:defRPr>
                <a:latin typeface="Gill Sans MT" pitchFamily="34" charset="0"/>
              </a:defRPr>
            </a:lvl3pPr>
            <a:lvl4pPr>
              <a:defRPr>
                <a:latin typeface="Gill Sans MT" pitchFamily="34" charset="0"/>
              </a:defRPr>
            </a:lvl4pPr>
            <a:lvl5pPr>
              <a:defRPr>
                <a:latin typeface="Gill Sans M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156770" y="6173787"/>
            <a:ext cx="1566231" cy="365125"/>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dirty="0"/>
          </a:p>
        </p:txBody>
      </p:sp>
      <p:sp>
        <p:nvSpPr>
          <p:cNvPr id="5" name="Footer Placeholder 4"/>
          <p:cNvSpPr>
            <a:spLocks noGrp="1"/>
          </p:cNvSpPr>
          <p:nvPr>
            <p:ph type="ftr" sz="quarter" idx="11"/>
          </p:nvPr>
        </p:nvSpPr>
        <p:spPr>
          <a:xfrm>
            <a:off x="3124200" y="6173787"/>
            <a:ext cx="2895600" cy="365125"/>
          </a:xfrm>
          <a:prstGeom prst="rect">
            <a:avLst/>
          </a:prstGeom>
        </p:spPr>
        <p:txBody>
          <a:bodyPr/>
          <a:lstStyle>
            <a:lvl1pPr>
              <a:defRPr>
                <a:cs typeface="ＭＳ Ｐゴシック" charset="-128"/>
              </a:defRPr>
            </a:lvl1pPr>
          </a:lstStyle>
          <a:p>
            <a:pPr>
              <a:defRPr/>
            </a:pPr>
            <a:endParaRPr lang="en-US" dirty="0"/>
          </a:p>
        </p:txBody>
      </p:sp>
      <p:sp>
        <p:nvSpPr>
          <p:cNvPr id="6" name="Slide Number Placeholder 5"/>
          <p:cNvSpPr>
            <a:spLocks noGrp="1"/>
          </p:cNvSpPr>
          <p:nvPr>
            <p:ph type="sldNum" sz="quarter" idx="12"/>
          </p:nvPr>
        </p:nvSpPr>
        <p:spPr>
          <a:xfrm flipH="1">
            <a:off x="8472488" y="6173787"/>
            <a:ext cx="523873" cy="365125"/>
          </a:xfrm>
          <a:prstGeom prst="rect">
            <a:avLst/>
          </a:prstGeom>
        </p:spPr>
        <p:txBody>
          <a:bodyPr vert="horz" wrap="square" lIns="91440" tIns="45720" rIns="91440" bIns="45720" numCol="1" anchor="t" anchorCtr="0" compatLnSpc="1">
            <a:prstTxWarp prst="textNoShape">
              <a:avLst/>
            </a:prstTxWarp>
          </a:bodyPr>
          <a:lstStyle>
            <a:lvl1pPr>
              <a:defRPr sz="1400">
                <a:latin typeface="Gill Sans MT" pitchFamily="34" charset="0"/>
              </a:defRPr>
            </a:lvl1pPr>
          </a:lstStyle>
          <a:p>
            <a:fld id="{1F2646B2-07B8-4A55-877A-153D84ACCCD9}"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6602" y="6173787"/>
            <a:ext cx="1476262" cy="365125"/>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dirty="0"/>
          </a:p>
        </p:txBody>
      </p:sp>
      <p:sp>
        <p:nvSpPr>
          <p:cNvPr id="5" name="Footer Placeholder 4"/>
          <p:cNvSpPr>
            <a:spLocks noGrp="1"/>
          </p:cNvSpPr>
          <p:nvPr>
            <p:ph type="ftr" sz="quarter" idx="11"/>
          </p:nvPr>
        </p:nvSpPr>
        <p:spPr>
          <a:xfrm>
            <a:off x="3124200" y="6173787"/>
            <a:ext cx="2895600" cy="365125"/>
          </a:xfrm>
          <a:prstGeom prst="rect">
            <a:avLst/>
          </a:prstGeom>
        </p:spPr>
        <p:txBody>
          <a:bodyPr/>
          <a:lstStyle>
            <a:lvl1pPr>
              <a:defRPr>
                <a:cs typeface="ＭＳ Ｐゴシック" charset="-128"/>
              </a:defRPr>
            </a:lvl1pPr>
          </a:lstStyle>
          <a:p>
            <a:pPr>
              <a:defRPr/>
            </a:pPr>
            <a:endParaRPr lang="en-US" dirty="0"/>
          </a:p>
        </p:txBody>
      </p:sp>
      <p:sp>
        <p:nvSpPr>
          <p:cNvPr id="6" name="Slide Number Placeholder 5"/>
          <p:cNvSpPr>
            <a:spLocks noGrp="1"/>
          </p:cNvSpPr>
          <p:nvPr>
            <p:ph type="sldNum" sz="quarter" idx="12"/>
          </p:nvPr>
        </p:nvSpPr>
        <p:spPr>
          <a:xfrm>
            <a:off x="8210550" y="6173787"/>
            <a:ext cx="476249" cy="365125"/>
          </a:xfrm>
          <a:prstGeom prst="rect">
            <a:avLst/>
          </a:prstGeom>
        </p:spPr>
        <p:txBody>
          <a:bodyPr vert="horz" wrap="square" lIns="91440" tIns="45720" rIns="91440" bIns="45720" numCol="1" anchor="t" anchorCtr="0" compatLnSpc="1">
            <a:prstTxWarp prst="textNoShape">
              <a:avLst/>
            </a:prstTxWarp>
          </a:bodyPr>
          <a:lstStyle>
            <a:lvl1pPr>
              <a:defRPr>
                <a:latin typeface="Gill Sans MT" pitchFamily="34" charset="0"/>
              </a:defRPr>
            </a:lvl1pPr>
          </a:lstStyle>
          <a:p>
            <a:fld id="{DC604F14-CA4B-4847-9F79-8FBCC13E0B31}"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84908"/>
            <a:ext cx="8229600" cy="93272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3552" y="6173787"/>
            <a:ext cx="1577247" cy="365125"/>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dirty="0"/>
          </a:p>
        </p:txBody>
      </p:sp>
      <p:sp>
        <p:nvSpPr>
          <p:cNvPr id="6" name="Footer Placeholder 5"/>
          <p:cNvSpPr>
            <a:spLocks noGrp="1"/>
          </p:cNvSpPr>
          <p:nvPr>
            <p:ph type="ftr" sz="quarter" idx="11"/>
          </p:nvPr>
        </p:nvSpPr>
        <p:spPr>
          <a:xfrm>
            <a:off x="3048000" y="6173787"/>
            <a:ext cx="2895600" cy="365125"/>
          </a:xfrm>
          <a:prstGeom prst="rect">
            <a:avLst/>
          </a:prstGeom>
        </p:spPr>
        <p:txBody>
          <a:bodyPr/>
          <a:lstStyle>
            <a:lvl1pPr>
              <a:defRPr>
                <a:cs typeface="ＭＳ Ｐゴシック" charset="-128"/>
              </a:defRPr>
            </a:lvl1pPr>
          </a:lstStyle>
          <a:p>
            <a:pPr>
              <a:defRPr/>
            </a:pPr>
            <a:endParaRPr lang="en-US" dirty="0"/>
          </a:p>
        </p:txBody>
      </p:sp>
      <p:sp>
        <p:nvSpPr>
          <p:cNvPr id="7" name="Slide Number Placeholder 6"/>
          <p:cNvSpPr>
            <a:spLocks noGrp="1"/>
          </p:cNvSpPr>
          <p:nvPr>
            <p:ph type="sldNum" sz="quarter" idx="12"/>
          </p:nvPr>
        </p:nvSpPr>
        <p:spPr>
          <a:xfrm>
            <a:off x="8429626" y="6173787"/>
            <a:ext cx="561974" cy="365125"/>
          </a:xfrm>
          <a:prstGeom prst="rect">
            <a:avLst/>
          </a:prstGeom>
        </p:spPr>
        <p:txBody>
          <a:bodyPr vert="horz" wrap="square" lIns="91440" tIns="45720" rIns="91440" bIns="45720" numCol="1" anchor="t" anchorCtr="0" compatLnSpc="1">
            <a:prstTxWarp prst="textNoShape">
              <a:avLst/>
            </a:prstTxWarp>
          </a:bodyPr>
          <a:lstStyle>
            <a:lvl1pPr>
              <a:defRPr>
                <a:latin typeface="Gill Sans MT" pitchFamily="34" charset="0"/>
              </a:defRPr>
            </a:lvl1pPr>
          </a:lstStyle>
          <a:p>
            <a:fld id="{53360765-080C-41EF-8F95-FE47DEDE351C}"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980500" y="6173787"/>
            <a:ext cx="1610299" cy="365125"/>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dirty="0"/>
          </a:p>
        </p:txBody>
      </p:sp>
      <p:sp>
        <p:nvSpPr>
          <p:cNvPr id="8" name="Footer Placeholder 4"/>
          <p:cNvSpPr>
            <a:spLocks noGrp="1"/>
          </p:cNvSpPr>
          <p:nvPr>
            <p:ph type="ftr" sz="quarter" idx="11"/>
          </p:nvPr>
        </p:nvSpPr>
        <p:spPr>
          <a:xfrm>
            <a:off x="3124200" y="6173787"/>
            <a:ext cx="2895600" cy="365125"/>
          </a:xfrm>
          <a:prstGeom prst="rect">
            <a:avLst/>
          </a:prstGeom>
        </p:spPr>
        <p:txBody>
          <a:bodyPr/>
          <a:lstStyle>
            <a:lvl1pPr>
              <a:defRPr>
                <a:cs typeface="ＭＳ Ｐゴシック" charset="-128"/>
              </a:defRPr>
            </a:lvl1pPr>
          </a:lstStyle>
          <a:p>
            <a:pPr>
              <a:defRPr/>
            </a:pPr>
            <a:endParaRPr lang="en-US" dirty="0"/>
          </a:p>
        </p:txBody>
      </p:sp>
      <p:sp>
        <p:nvSpPr>
          <p:cNvPr id="9" name="Slide Number Placeholder 5"/>
          <p:cNvSpPr>
            <a:spLocks noGrp="1"/>
          </p:cNvSpPr>
          <p:nvPr>
            <p:ph type="sldNum" sz="quarter" idx="12"/>
          </p:nvPr>
        </p:nvSpPr>
        <p:spPr>
          <a:xfrm>
            <a:off x="8420099" y="6173787"/>
            <a:ext cx="638175" cy="365125"/>
          </a:xfrm>
          <a:prstGeom prst="rect">
            <a:avLst/>
          </a:prstGeom>
        </p:spPr>
        <p:txBody>
          <a:bodyPr vert="horz" wrap="square" lIns="91440" tIns="45720" rIns="91440" bIns="45720" numCol="1" anchor="t" anchorCtr="0" compatLnSpc="1">
            <a:prstTxWarp prst="textNoShape">
              <a:avLst/>
            </a:prstTxWarp>
          </a:bodyPr>
          <a:lstStyle>
            <a:lvl1pPr>
              <a:defRPr>
                <a:latin typeface="Gill Sans MT" pitchFamily="34" charset="0"/>
              </a:defRPr>
            </a:lvl1pPr>
          </a:lstStyle>
          <a:p>
            <a:fld id="{77F3054E-A31A-4146-BB09-2DCF969F1C61}"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dirty="0"/>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cs typeface="ＭＳ Ｐゴシック" charset="-128"/>
              </a:defRPr>
            </a:lvl1pPr>
          </a:lstStyle>
          <a:p>
            <a:pPr>
              <a:defRPr/>
            </a:pPr>
            <a:endParaRPr lang="en-US" dirty="0"/>
          </a:p>
        </p:txBody>
      </p:sp>
      <p:sp>
        <p:nvSpPr>
          <p:cNvPr id="5" name="Slide Number Placeholder 5"/>
          <p:cNvSpPr>
            <a:spLocks noGrp="1"/>
          </p:cNvSpPr>
          <p:nvPr>
            <p:ph type="sldNum" sz="quarter" idx="12"/>
          </p:nvPr>
        </p:nvSpPr>
        <p:spPr>
          <a:xfrm>
            <a:off x="8458200" y="6213475"/>
            <a:ext cx="533400" cy="365125"/>
          </a:xfrm>
          <a:prstGeom prst="rect">
            <a:avLst/>
          </a:prstGeom>
        </p:spPr>
        <p:txBody>
          <a:bodyPr vert="horz" wrap="square" lIns="91440" tIns="45720" rIns="91440" bIns="45720" numCol="1" anchor="t" anchorCtr="0" compatLnSpc="1">
            <a:prstTxWarp prst="textNoShape">
              <a:avLst/>
            </a:prstTxWarp>
          </a:bodyPr>
          <a:lstStyle>
            <a:lvl1pPr>
              <a:defRPr>
                <a:latin typeface="Gill Sans MT" pitchFamily="34" charset="0"/>
              </a:defRPr>
            </a:lvl1pPr>
          </a:lstStyle>
          <a:p>
            <a:fld id="{4DD9C236-AF77-4416-8345-CB4629A33B8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dirty="0"/>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cs typeface="ＭＳ Ｐゴシック" charset="-128"/>
              </a:defRPr>
            </a:lvl1pPr>
          </a:lstStyle>
          <a:p>
            <a:pPr>
              <a:defRPr/>
            </a:pPr>
            <a:endParaRPr lang="en-US" dirty="0"/>
          </a:p>
        </p:txBody>
      </p:sp>
      <p:sp>
        <p:nvSpPr>
          <p:cNvPr id="4" name="Slide Number Placeholder 5"/>
          <p:cNvSpPr>
            <a:spLocks noGrp="1"/>
          </p:cNvSpPr>
          <p:nvPr>
            <p:ph type="sldNum" sz="quarter" idx="12"/>
          </p:nvPr>
        </p:nvSpPr>
        <p:spPr>
          <a:xfrm>
            <a:off x="8505825" y="6356350"/>
            <a:ext cx="533399" cy="365125"/>
          </a:xfrm>
          <a:prstGeom prst="rect">
            <a:avLst/>
          </a:prstGeom>
        </p:spPr>
        <p:txBody>
          <a:bodyPr vert="horz" wrap="square" lIns="91440" tIns="45720" rIns="91440" bIns="45720" numCol="1" anchor="t" anchorCtr="0" compatLnSpc="1">
            <a:prstTxWarp prst="textNoShape">
              <a:avLst/>
            </a:prstTxWarp>
          </a:bodyPr>
          <a:lstStyle>
            <a:lvl1pPr>
              <a:defRPr>
                <a:latin typeface="Gill Sans MT" pitchFamily="34" charset="0"/>
              </a:defRPr>
            </a:lvl1pPr>
          </a:lstStyle>
          <a:p>
            <a:fld id="{F00A00CB-2C12-43BD-8097-0EF59CD27AF0}"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cs typeface="ＭＳ Ｐゴシック" charset="-128"/>
              </a:defRPr>
            </a:lvl1pPr>
          </a:lstStyle>
          <a:p>
            <a:pPr>
              <a:defRPr/>
            </a:pPr>
            <a:endParaRPr lang="en-US" dirty="0"/>
          </a:p>
        </p:txBody>
      </p:sp>
      <p:sp>
        <p:nvSpPr>
          <p:cNvPr id="7" name="Slide Number Placeholder 5"/>
          <p:cNvSpPr>
            <a:spLocks noGrp="1"/>
          </p:cNvSpPr>
          <p:nvPr>
            <p:ph type="sldNum" sz="quarter" idx="12"/>
          </p:nvPr>
        </p:nvSpPr>
        <p:spPr>
          <a:xfrm>
            <a:off x="8439149" y="6289675"/>
            <a:ext cx="542925" cy="365125"/>
          </a:xfrm>
          <a:prstGeom prst="rect">
            <a:avLst/>
          </a:prstGeom>
        </p:spPr>
        <p:txBody>
          <a:bodyPr vert="horz" wrap="square" lIns="91440" tIns="45720" rIns="91440" bIns="45720" numCol="1" anchor="t" anchorCtr="0" compatLnSpc="1">
            <a:prstTxWarp prst="textNoShape">
              <a:avLst/>
            </a:prstTxWarp>
          </a:bodyPr>
          <a:lstStyle>
            <a:lvl1pPr>
              <a:defRPr>
                <a:latin typeface="Gill Sans MT" pitchFamily="34" charset="0"/>
              </a:defRPr>
            </a:lvl1pPr>
          </a:lstStyle>
          <a:p>
            <a:fld id="{7AF46AAA-4B15-416D-A152-9947D360E91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cs typeface="ＭＳ Ｐゴシック" charset="-128"/>
              </a:defRPr>
            </a:lvl1pPr>
          </a:lstStyle>
          <a:p>
            <a:pPr>
              <a:defRPr/>
            </a:pPr>
            <a:endParaRPr lang="en-US" dirty="0"/>
          </a:p>
        </p:txBody>
      </p:sp>
      <p:sp>
        <p:nvSpPr>
          <p:cNvPr id="7" name="Slide Number Placeholder 5"/>
          <p:cNvSpPr>
            <a:spLocks noGrp="1"/>
          </p:cNvSpPr>
          <p:nvPr>
            <p:ph type="sldNum" sz="quarter" idx="12"/>
          </p:nvPr>
        </p:nvSpPr>
        <p:spPr>
          <a:xfrm>
            <a:off x="8401050" y="6289675"/>
            <a:ext cx="590550" cy="365125"/>
          </a:xfrm>
          <a:prstGeom prst="rect">
            <a:avLst/>
          </a:prstGeom>
        </p:spPr>
        <p:txBody>
          <a:bodyPr vert="horz" wrap="square" lIns="91440" tIns="45720" rIns="91440" bIns="45720" numCol="1" anchor="t" anchorCtr="0" compatLnSpc="1">
            <a:prstTxWarp prst="textNoShape">
              <a:avLst/>
            </a:prstTxWarp>
          </a:bodyPr>
          <a:lstStyle>
            <a:lvl1pPr>
              <a:defRPr>
                <a:latin typeface="Gill Sans MT" pitchFamily="34" charset="0"/>
              </a:defRPr>
            </a:lvl1pPr>
          </a:lstStyle>
          <a:p>
            <a:fld id="{289413CD-A6E0-4401-A1DA-5183387F14A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436562"/>
            <a:ext cx="8229600" cy="981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28" name="Picture 11" descr="header2-01.jpg"/>
          <p:cNvPicPr>
            <a:picLocks noChangeAspect="1"/>
          </p:cNvPicPr>
          <p:nvPr/>
        </p:nvPicPr>
        <p:blipFill>
          <a:blip r:embed="rId14"/>
          <a:srcRect/>
          <a:stretch>
            <a:fillRect/>
          </a:stretch>
        </p:blipFill>
        <p:spPr bwMode="auto">
          <a:xfrm>
            <a:off x="0" y="0"/>
            <a:ext cx="9144000" cy="436563"/>
          </a:xfrm>
          <a:prstGeom prst="rect">
            <a:avLst/>
          </a:prstGeom>
          <a:noFill/>
          <a:ln w="9525">
            <a:noFill/>
            <a:miter lim="800000"/>
            <a:headEnd/>
            <a:tailEnd/>
          </a:ln>
        </p:spPr>
      </p:pic>
      <p:pic>
        <p:nvPicPr>
          <p:cNvPr id="6" name="Picture 5" descr="FTA_footer-01_edit.png"/>
          <p:cNvPicPr>
            <a:picLocks noChangeAspect="1"/>
          </p:cNvPicPr>
          <p:nvPr userDrawn="1"/>
        </p:nvPicPr>
        <p:blipFill>
          <a:blip r:embed="rId15"/>
          <a:stretch>
            <a:fillRect/>
          </a:stretch>
        </p:blipFill>
        <p:spPr>
          <a:xfrm>
            <a:off x="0" y="6176219"/>
            <a:ext cx="9144000" cy="694481"/>
          </a:xfrm>
          <a:prstGeom prst="rect">
            <a:avLst/>
          </a:prstGeom>
        </p:spPr>
      </p:pic>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hf hdr="0" ftr="0" dt="0"/>
  <p:txStyles>
    <p:titleStyle>
      <a:lvl1pPr algn="ctr" rtl="0" eaLnBrk="1" fontAlgn="base" hangingPunct="1">
        <a:spcBef>
          <a:spcPct val="0"/>
        </a:spcBef>
        <a:spcAft>
          <a:spcPct val="0"/>
        </a:spcAft>
        <a:defRPr sz="4400" kern="1200">
          <a:solidFill>
            <a:srgbClr val="395B74"/>
          </a:solidFill>
          <a:latin typeface="Raavi" pitchFamily="34" charset="0"/>
          <a:ea typeface="ＭＳ Ｐゴシック" charset="-128"/>
          <a:cs typeface="Raavi" pitchFamily="34" charset="0"/>
        </a:defRPr>
      </a:lvl1pPr>
      <a:lvl2pPr algn="ctr" rtl="0" eaLnBrk="1" fontAlgn="base" hangingPunct="1">
        <a:spcBef>
          <a:spcPct val="0"/>
        </a:spcBef>
        <a:spcAft>
          <a:spcPct val="0"/>
        </a:spcAft>
        <a:defRPr sz="4400">
          <a:solidFill>
            <a:schemeClr val="tx1"/>
          </a:solidFill>
          <a:latin typeface="Calibri" charset="0"/>
          <a:ea typeface="ＭＳ Ｐゴシック" charset="-128"/>
        </a:defRPr>
      </a:lvl2pPr>
      <a:lvl3pPr algn="ctr" rtl="0" eaLnBrk="1" fontAlgn="base" hangingPunct="1">
        <a:spcBef>
          <a:spcPct val="0"/>
        </a:spcBef>
        <a:spcAft>
          <a:spcPct val="0"/>
        </a:spcAft>
        <a:defRPr sz="4400">
          <a:solidFill>
            <a:schemeClr val="tx1"/>
          </a:solidFill>
          <a:latin typeface="Calibri" charset="0"/>
          <a:ea typeface="ＭＳ Ｐゴシック" charset="-128"/>
        </a:defRPr>
      </a:lvl3pPr>
      <a:lvl4pPr algn="ctr" rtl="0" eaLnBrk="1" fontAlgn="base" hangingPunct="1">
        <a:spcBef>
          <a:spcPct val="0"/>
        </a:spcBef>
        <a:spcAft>
          <a:spcPct val="0"/>
        </a:spcAft>
        <a:defRPr sz="4400">
          <a:solidFill>
            <a:schemeClr val="tx1"/>
          </a:solidFill>
          <a:latin typeface="Calibri" charset="0"/>
          <a:ea typeface="ＭＳ Ｐゴシック" charset="-128"/>
        </a:defRPr>
      </a:lvl4pPr>
      <a:lvl5pPr algn="ctr" rtl="0" eaLnBrk="1" fontAlgn="base" hangingPunct="1">
        <a:spcBef>
          <a:spcPct val="0"/>
        </a:spcBef>
        <a:spcAft>
          <a:spcPct val="0"/>
        </a:spcAft>
        <a:defRPr sz="4400">
          <a:solidFill>
            <a:schemeClr val="tx1"/>
          </a:solidFill>
          <a:latin typeface="Calibri" charset="0"/>
          <a:ea typeface="ＭＳ Ｐゴシック" charset="-128"/>
        </a:defRPr>
      </a:lvl5pPr>
      <a:lvl6pPr marL="457200" algn="ctr" rtl="0" eaLnBrk="1" fontAlgn="base" hangingPunct="1">
        <a:spcBef>
          <a:spcPct val="0"/>
        </a:spcBef>
        <a:spcAft>
          <a:spcPct val="0"/>
        </a:spcAft>
        <a:defRPr sz="4400">
          <a:solidFill>
            <a:schemeClr val="tx1"/>
          </a:solidFill>
          <a:latin typeface="Calibri" charset="0"/>
        </a:defRPr>
      </a:lvl6pPr>
      <a:lvl7pPr marL="914400" algn="ctr" rtl="0" eaLnBrk="1" fontAlgn="base" hangingPunct="1">
        <a:spcBef>
          <a:spcPct val="0"/>
        </a:spcBef>
        <a:spcAft>
          <a:spcPct val="0"/>
        </a:spcAft>
        <a:defRPr sz="4400">
          <a:solidFill>
            <a:schemeClr val="tx1"/>
          </a:solidFill>
          <a:latin typeface="Calibri" charset="0"/>
        </a:defRPr>
      </a:lvl7pPr>
      <a:lvl8pPr marL="1371600" algn="ctr" rtl="0" eaLnBrk="1" fontAlgn="base" hangingPunct="1">
        <a:spcBef>
          <a:spcPct val="0"/>
        </a:spcBef>
        <a:spcAft>
          <a:spcPct val="0"/>
        </a:spcAft>
        <a:defRPr sz="4400">
          <a:solidFill>
            <a:schemeClr val="tx1"/>
          </a:solidFill>
          <a:latin typeface="Calibri" charset="0"/>
        </a:defRPr>
      </a:lvl8pPr>
      <a:lvl9pPr marL="1828800" algn="ctr" rtl="0" eaLnBrk="1" fontAlgn="base" hangingPunct="1">
        <a:spcBef>
          <a:spcPct val="0"/>
        </a:spcBef>
        <a:spcAft>
          <a:spcPct val="0"/>
        </a:spcAft>
        <a:defRPr sz="4400">
          <a:solidFill>
            <a:schemeClr val="tx1"/>
          </a:solidFill>
          <a:latin typeface="Calibri"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Gill Sans MT" pitchFamily="34" charset="0"/>
          <a:ea typeface="ＭＳ Ｐゴシック" charset="-128"/>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Gill Sans MT" pitchFamily="34" charset="0"/>
          <a:ea typeface="ＭＳ Ｐゴシック" charset="-128"/>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Gill Sans MT" pitchFamily="34" charset="0"/>
          <a:ea typeface="ＭＳ Ｐゴシック" charset="-128"/>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Gill Sans MT" pitchFamily="34" charset="0"/>
          <a:ea typeface="ＭＳ Ｐゴシック" charset="-128"/>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Gill Sans MT" pitchFamily="34" charset="0"/>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www.nadtc.org/" TargetMode="Externa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faces.fta.dot.gov/suit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faces.fta.dot.gov/suite/"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s://www.sam.gov/" TargetMode="External"/><Relationship Id="rId3" Type="http://schemas.openxmlformats.org/officeDocument/2006/relationships/hyperlink" Target="https://www.transit.dot.gov/sites/fta.dot.gov/files/Appendix_A_Legal_Capacity_Documents.pdf" TargetMode="External"/><Relationship Id="rId7" Type="http://schemas.openxmlformats.org/officeDocument/2006/relationships/hyperlink" Target="https://www.dandb.com/dunsnumberlookup/"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www.transit.dot.gov/funding/grantee-resources/echo/electronic-clearing-house-operation-echo" TargetMode="External"/><Relationship Id="rId5" Type="http://schemas.openxmlformats.org/officeDocument/2006/relationships/hyperlink" Target="http://www.whitehouse.gov/sites/default/files/omb/grants/sflllin.pdf" TargetMode="External"/><Relationship Id="rId4" Type="http://schemas.openxmlformats.org/officeDocument/2006/relationships/hyperlink" Target="https://www.transit.dot.gov/funding/grantee-resources/certifications-and-assurances/certifications-assurances" TargetMode="External"/><Relationship Id="rId9" Type="http://schemas.openxmlformats.org/officeDocument/2006/relationships/hyperlink" Target="https://www.transit.dot.gov/funding/grantee-resources/certifications-and-assurances/certifications-and-disclosure-lobbying"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hyperlink" Target="https://www.transit.dot.gov/sites/fta.dot.gov/files/docs/funding/grantee-resources/teamtrams/117571/trams-user-guide-vol-06-post-award-reporting.pdf"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hyperlink" Target="https://www.transit.dot.gov/funding/grantee-resources/teamtrams/transit-award-management-system-trams"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mailto:FTA.TrAMS.Help@dot.gov"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hyperlink" Target="mailto:FACESHelp@dot.gov"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www.transit.dot.gov/funding/grantee-resources/teamtrams/trams-recipient-user-manager-handbook"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3" Type="http://schemas.openxmlformats.org/officeDocument/2006/relationships/hyperlink" Target="https://www.transit.dot.gov/regulations-and-guidance/regulations-and-guidance"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3.xml.rels><?xml version="1.0" encoding="UTF-8" standalone="yes"?>
<Relationships xmlns="http://schemas.openxmlformats.org/package/2006/relationships"><Relationship Id="rId3" Type="http://schemas.openxmlformats.org/officeDocument/2006/relationships/hyperlink" Target="https://www.transit.dot.gov/funding/grantee-resources/teamtrams/user-guide-federal-access-control-and-entry-system-faces"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hyperlink" Target="https://www.transit.dot.gov/funding/grants/grant-programs/pilot-program-innovative-coordinated-access-and-mobility-grants-fy2018" TargetMode="Externa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hyperlink" Target="mailto:Kelly.Tyler@dot.gov"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transit.dot.gov/funding/grants/grant-programs/access-and-mobility-partnership-grant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TA_slide3_edit-01.png"/>
          <p:cNvPicPr>
            <a:picLocks noChangeAspect="1"/>
          </p:cNvPicPr>
          <p:nvPr/>
        </p:nvPicPr>
        <p:blipFill>
          <a:blip r:embed="rId3"/>
          <a:stretch>
            <a:fillRect/>
          </a:stretch>
        </p:blipFill>
        <p:spPr>
          <a:xfrm>
            <a:off x="0" y="0"/>
            <a:ext cx="9142572" cy="6858000"/>
          </a:xfrm>
          <a:prstGeom prst="rect">
            <a:avLst/>
          </a:prstGeom>
        </p:spPr>
      </p:pic>
      <p:sp>
        <p:nvSpPr>
          <p:cNvPr id="2" name="Title 1"/>
          <p:cNvSpPr>
            <a:spLocks noGrp="1"/>
          </p:cNvSpPr>
          <p:nvPr>
            <p:ph type="ctrTitle"/>
          </p:nvPr>
        </p:nvSpPr>
        <p:spPr>
          <a:xfrm>
            <a:off x="1746738" y="2160667"/>
            <a:ext cx="5627077" cy="3618809"/>
          </a:xfrm>
        </p:spPr>
        <p:txBody>
          <a:bodyPr rtlCol="0" anchor="t">
            <a:normAutofit/>
          </a:bodyPr>
          <a:lstStyle/>
          <a:p>
            <a:pPr fontAlgn="auto">
              <a:spcAft>
                <a:spcPts val="0"/>
              </a:spcAft>
              <a:defRPr/>
            </a:pPr>
            <a:r>
              <a:rPr lang="en-US" sz="3600" b="1" dirty="0">
                <a:solidFill>
                  <a:srgbClr val="385B74"/>
                </a:solidFill>
                <a:latin typeface="Arial" pitchFamily="34" charset="0"/>
                <a:ea typeface="+mj-ea"/>
                <a:cs typeface="Arial" pitchFamily="34" charset="0"/>
              </a:rPr>
              <a:t>Access and Mobility Partnership Grants:</a:t>
            </a:r>
            <a:br>
              <a:rPr lang="en-US" sz="3600" b="1" dirty="0">
                <a:solidFill>
                  <a:srgbClr val="385B74"/>
                </a:solidFill>
                <a:latin typeface="Arial" pitchFamily="34" charset="0"/>
                <a:ea typeface="+mj-ea"/>
                <a:cs typeface="Arial" pitchFamily="34" charset="0"/>
              </a:rPr>
            </a:br>
            <a:r>
              <a:rPr lang="en-US" sz="1800" b="1" dirty="0">
                <a:solidFill>
                  <a:srgbClr val="385B74"/>
                </a:solidFill>
                <a:latin typeface="Arial" pitchFamily="34" charset="0"/>
                <a:ea typeface="+mj-ea"/>
                <a:cs typeface="Arial" pitchFamily="34" charset="0"/>
              </a:rPr>
              <a:t>Innovative Coordinated Access and Mobility (ICAM) and Human Services Coordination Research (HSCR)</a:t>
            </a:r>
            <a:br>
              <a:rPr lang="en-US" sz="1800" b="1" dirty="0">
                <a:solidFill>
                  <a:srgbClr val="385B74"/>
                </a:solidFill>
                <a:latin typeface="Arial" pitchFamily="34" charset="0"/>
                <a:ea typeface="+mj-ea"/>
                <a:cs typeface="Arial" pitchFamily="34" charset="0"/>
              </a:rPr>
            </a:br>
            <a:br>
              <a:rPr lang="en-US" sz="1800" b="1" dirty="0">
                <a:solidFill>
                  <a:srgbClr val="385B74"/>
                </a:solidFill>
                <a:latin typeface="Arial" pitchFamily="34" charset="0"/>
                <a:ea typeface="+mj-ea"/>
                <a:cs typeface="Arial" pitchFamily="34" charset="0"/>
              </a:rPr>
            </a:br>
            <a:br>
              <a:rPr lang="en-US" sz="1800" b="1" dirty="0">
                <a:solidFill>
                  <a:srgbClr val="385B74"/>
                </a:solidFill>
                <a:latin typeface="Arial" pitchFamily="34" charset="0"/>
                <a:ea typeface="+mj-ea"/>
                <a:cs typeface="Arial" pitchFamily="34" charset="0"/>
              </a:rPr>
            </a:br>
            <a:r>
              <a:rPr lang="en-US" sz="2400" b="1" dirty="0">
                <a:solidFill>
                  <a:srgbClr val="385B74"/>
                </a:solidFill>
                <a:latin typeface="Arial" pitchFamily="34" charset="0"/>
                <a:cs typeface="Arial" pitchFamily="34" charset="0"/>
              </a:rPr>
              <a:t>Learning Collaborative #1</a:t>
            </a:r>
            <a:br>
              <a:rPr lang="en-US" sz="2200" b="1" dirty="0">
                <a:solidFill>
                  <a:srgbClr val="385B74"/>
                </a:solidFill>
                <a:latin typeface="Arial" pitchFamily="34" charset="0"/>
                <a:ea typeface="+mj-ea"/>
                <a:cs typeface="Arial" pitchFamily="34" charset="0"/>
              </a:rPr>
            </a:br>
            <a:r>
              <a:rPr lang="en-US" sz="1600" b="1" dirty="0">
                <a:solidFill>
                  <a:srgbClr val="385B74"/>
                </a:solidFill>
                <a:latin typeface="Arial" pitchFamily="34" charset="0"/>
                <a:ea typeface="+mj-ea"/>
                <a:cs typeface="Arial" pitchFamily="34" charset="0"/>
              </a:rPr>
              <a:t>Kelly Tyler, Program Manager</a:t>
            </a:r>
            <a:endParaRPr lang="en-US" sz="1600" dirty="0">
              <a:solidFill>
                <a:schemeClr val="tx1"/>
              </a:solidFill>
              <a:latin typeface="Arial" pitchFamily="34" charset="0"/>
              <a:ea typeface="+mj-ea"/>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 y="-219456"/>
            <a:ext cx="9220200" cy="6135245"/>
          </a:xfrm>
          <a:prstGeom prst="rect">
            <a:avLst/>
          </a:prstGeom>
        </p:spPr>
      </p:pic>
      <p:sp>
        <p:nvSpPr>
          <p:cNvPr id="5" name="Title Placeholder 1"/>
          <p:cNvSpPr txBox="1">
            <a:spLocks/>
          </p:cNvSpPr>
          <p:nvPr/>
        </p:nvSpPr>
        <p:spPr>
          <a:xfrm>
            <a:off x="4997450" y="-63500"/>
            <a:ext cx="3702050" cy="2578100"/>
          </a:xfrm>
          <a:prstGeom prst="rect">
            <a:avLst/>
          </a:prstGeom>
        </p:spPr>
        <p:txBody>
          <a:bodyPr vert="horz" lIns="0" tIns="0" rIns="0" bIns="0" rtlCol="0" anchor="b" anchorCtr="0">
            <a:normAutofit/>
          </a:bodyPr>
          <a:lstStyle>
            <a:lvl1pPr marL="0" algn="l" defTabSz="457200" rtl="0" eaLnBrk="1" latinLnBrk="0" hangingPunct="1">
              <a:spcBef>
                <a:spcPct val="0"/>
              </a:spcBef>
              <a:buNone/>
              <a:defRPr sz="4000" b="1" kern="1200">
                <a:solidFill>
                  <a:srgbClr val="00467F"/>
                </a:solidFill>
                <a:latin typeface="+mj-lt"/>
                <a:ea typeface="+mj-ea"/>
                <a:cs typeface="+mj-cs"/>
              </a:defRPr>
            </a:lvl1pPr>
          </a:lstStyle>
          <a:p>
            <a:pPr>
              <a:lnSpc>
                <a:spcPct val="80000"/>
              </a:lnSpc>
            </a:pPr>
            <a:endParaRPr lang="en-US" dirty="0"/>
          </a:p>
        </p:txBody>
      </p:sp>
      <p:pic>
        <p:nvPicPr>
          <p:cNvPr id="7" name="Picture 6" descr="ES_DarkBlue+n4aGreen.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219456"/>
            <a:ext cx="3423057" cy="1645920"/>
          </a:xfrm>
          <a:prstGeom prst="rect">
            <a:avLst/>
          </a:prstGeom>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8400" y="5943600"/>
            <a:ext cx="3493741" cy="992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5824" y="1658112"/>
            <a:ext cx="4684776" cy="830997"/>
          </a:xfrm>
          <a:prstGeom prst="rect">
            <a:avLst/>
          </a:prstGeom>
          <a:noFill/>
        </p:spPr>
        <p:txBody>
          <a:bodyPr wrap="square" rtlCol="0">
            <a:spAutoFit/>
          </a:bodyPr>
          <a:lstStyle/>
          <a:p>
            <a:r>
              <a:rPr lang="en-US" sz="2400" b="1" dirty="0">
                <a:solidFill>
                  <a:srgbClr val="002060"/>
                </a:solidFill>
                <a:latin typeface="Arial Black" panose="020B0A04020102020204" pitchFamily="34" charset="0"/>
                <a:ea typeface="Batang" panose="02030600000101010101" pitchFamily="18" charset="-127"/>
                <a:cs typeface="Arial Unicode MS" panose="020B0604020202020204" pitchFamily="34" charset="-128"/>
              </a:rPr>
              <a:t>ICAM &amp; HSCR Grants</a:t>
            </a:r>
          </a:p>
          <a:p>
            <a:r>
              <a:rPr lang="en-US" sz="2400" b="1" dirty="0">
                <a:solidFill>
                  <a:srgbClr val="002060"/>
                </a:solidFill>
                <a:latin typeface="Arial Black" panose="020B0A04020102020204" pitchFamily="34" charset="0"/>
                <a:ea typeface="Batang" panose="02030600000101010101" pitchFamily="18" charset="-127"/>
                <a:cs typeface="Arial Unicode MS" panose="020B0604020202020204" pitchFamily="34" charset="-128"/>
              </a:rPr>
              <a:t>August 12, 2019 Webinar</a:t>
            </a:r>
          </a:p>
        </p:txBody>
      </p:sp>
      <p:sp>
        <p:nvSpPr>
          <p:cNvPr id="4" name="TextBox 3"/>
          <p:cNvSpPr txBox="1"/>
          <p:nvPr/>
        </p:nvSpPr>
        <p:spPr>
          <a:xfrm>
            <a:off x="-1" y="5410200"/>
            <a:ext cx="3575457" cy="461665"/>
          </a:xfrm>
          <a:prstGeom prst="rect">
            <a:avLst/>
          </a:prstGeom>
          <a:noFill/>
        </p:spPr>
        <p:txBody>
          <a:bodyPr wrap="square" rtlCol="0">
            <a:spAutoFit/>
          </a:bodyPr>
          <a:lstStyle/>
          <a:p>
            <a:r>
              <a:rPr lang="en-US" sz="1200" dirty="0">
                <a:solidFill>
                  <a:schemeClr val="bg1"/>
                </a:solidFill>
              </a:rPr>
              <a:t>NADTC 2017 1</a:t>
            </a:r>
            <a:r>
              <a:rPr lang="en-US" sz="1200" baseline="30000" dirty="0">
                <a:solidFill>
                  <a:schemeClr val="bg1"/>
                </a:solidFill>
              </a:rPr>
              <a:t>st</a:t>
            </a:r>
            <a:r>
              <a:rPr lang="en-US" sz="1200" dirty="0">
                <a:solidFill>
                  <a:schemeClr val="bg1"/>
                </a:solidFill>
              </a:rPr>
              <a:t> Place Photo Contest Winner:</a:t>
            </a:r>
          </a:p>
          <a:p>
            <a:r>
              <a:rPr lang="en-US" sz="1200" dirty="0">
                <a:solidFill>
                  <a:schemeClr val="bg1"/>
                </a:solidFill>
              </a:rPr>
              <a:t>Public Transportation, Inc., Indianapolis, IN:</a:t>
            </a:r>
          </a:p>
        </p:txBody>
      </p:sp>
    </p:spTree>
    <p:extLst>
      <p:ext uri="{BB962C8B-B14F-4D97-AF65-F5344CB8AC3E}">
        <p14:creationId xmlns:p14="http://schemas.microsoft.com/office/powerpoint/2010/main" val="282347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7784" y="1600200"/>
            <a:ext cx="8229600" cy="4525963"/>
          </a:xfrm>
        </p:spPr>
        <p:txBody>
          <a:bodyPr>
            <a:normAutofit lnSpcReduction="10000"/>
          </a:bodyPr>
          <a:lstStyle/>
          <a:p>
            <a:pPr marL="0" indent="0">
              <a:buClr>
                <a:srgbClr val="C00000"/>
              </a:buClr>
              <a:buNone/>
            </a:pPr>
            <a:endParaRPr lang="en-US" sz="1200" dirty="0"/>
          </a:p>
          <a:p>
            <a:pPr marL="342900" lvl="1" indent="-342900">
              <a:buClr>
                <a:srgbClr val="5FB346"/>
              </a:buClr>
              <a:buFont typeface="Wingdings" panose="05000000000000000000" pitchFamily="2" charset="2"/>
              <a:buChar char="§"/>
            </a:pPr>
            <a:r>
              <a:rPr lang="en-US" sz="2400" dirty="0"/>
              <a:t>Partnership of two national organizations – National  Association of Area Agencies on Aging (n4a) and Easterseals, Inc.</a:t>
            </a:r>
          </a:p>
          <a:p>
            <a:pPr marL="171450" lvl="1" indent="-171450">
              <a:buClr>
                <a:srgbClr val="5FB346"/>
              </a:buClr>
              <a:buFont typeface="Wingdings" panose="05000000000000000000" pitchFamily="2" charset="2"/>
              <a:buChar char="§"/>
            </a:pPr>
            <a:endParaRPr lang="en-US" sz="1000" dirty="0"/>
          </a:p>
          <a:p>
            <a:pPr marL="342900" lvl="1" indent="-342900">
              <a:buClr>
                <a:srgbClr val="5FB346"/>
              </a:buClr>
              <a:buFont typeface="Wingdings" panose="05000000000000000000" pitchFamily="2" charset="2"/>
              <a:buChar char="§"/>
            </a:pPr>
            <a:r>
              <a:rPr lang="en-US" sz="2400" dirty="0"/>
              <a:t>Co-Directors:  	Virginia Dize, n4a</a:t>
            </a:r>
          </a:p>
          <a:p>
            <a:pPr marL="0" lvl="1" indent="0">
              <a:buClr>
                <a:srgbClr val="5FB346"/>
              </a:buClr>
              <a:buNone/>
            </a:pPr>
            <a:r>
              <a:rPr lang="en-US" sz="2400" dirty="0"/>
              <a:t>					Carol Wright Kenderdine, Easterseals</a:t>
            </a:r>
          </a:p>
          <a:p>
            <a:pPr marL="171450" lvl="1" indent="-171450">
              <a:buClr>
                <a:srgbClr val="5FB346"/>
              </a:buClr>
              <a:buFont typeface="Wingdings" panose="05000000000000000000" pitchFamily="2" charset="2"/>
              <a:buChar char="§"/>
            </a:pPr>
            <a:endParaRPr lang="en-US" sz="1000" dirty="0"/>
          </a:p>
          <a:p>
            <a:pPr marL="342900" lvl="1" indent="-342900">
              <a:buClr>
                <a:srgbClr val="5FB346"/>
              </a:buClr>
              <a:buFont typeface="Wingdings" panose="05000000000000000000" pitchFamily="2" charset="2"/>
              <a:buChar char="§"/>
            </a:pPr>
            <a:r>
              <a:rPr lang="en-US" sz="2400" dirty="0"/>
              <a:t>National Technical Assistance Center</a:t>
            </a:r>
          </a:p>
          <a:p>
            <a:pPr marL="0" lvl="1" indent="0">
              <a:buClr>
                <a:srgbClr val="5FB346"/>
              </a:buClr>
              <a:buNone/>
            </a:pPr>
            <a:r>
              <a:rPr lang="en-US" sz="2400" dirty="0"/>
              <a:t>	Funded by: 	Federal Transit Administration</a:t>
            </a:r>
            <a:endParaRPr lang="en-US" sz="800" dirty="0"/>
          </a:p>
          <a:p>
            <a:pPr marL="0" lvl="1" indent="0">
              <a:buClr>
                <a:srgbClr val="5FB346"/>
              </a:buClr>
              <a:buNone/>
            </a:pPr>
            <a:r>
              <a:rPr lang="en-US" sz="1200" dirty="0"/>
              <a:t>					</a:t>
            </a:r>
            <a:r>
              <a:rPr lang="en-US" sz="2400" dirty="0"/>
              <a:t>U.S. Department of Transportation</a:t>
            </a:r>
            <a:endParaRPr lang="en-US" sz="1200" dirty="0"/>
          </a:p>
          <a:p>
            <a:pPr marL="457200" lvl="1" indent="-457200">
              <a:buClr>
                <a:srgbClr val="5FB346"/>
              </a:buClr>
              <a:buFont typeface="Wingdings" panose="05000000000000000000" pitchFamily="2" charset="2"/>
              <a:buChar char="§"/>
            </a:pPr>
            <a:endParaRPr lang="en-US" dirty="0"/>
          </a:p>
          <a:p>
            <a:pPr marL="0" lvl="1" indent="0">
              <a:buNone/>
            </a:pPr>
            <a:endParaRPr lang="en-US" sz="2400" dirty="0"/>
          </a:p>
        </p:txBody>
      </p:sp>
      <p:sp>
        <p:nvSpPr>
          <p:cNvPr id="4" name="Date Placeholder 3"/>
          <p:cNvSpPr>
            <a:spLocks noGrp="1"/>
          </p:cNvSpPr>
          <p:nvPr>
            <p:ph type="dt" sz="half" idx="10"/>
          </p:nvPr>
        </p:nvSpPr>
        <p:spPr/>
        <p:txBody>
          <a:bodyPr/>
          <a:lstStyle/>
          <a:p>
            <a:r>
              <a:rPr lang="en-US" dirty="0"/>
              <a:t>www.nadtc.org</a:t>
            </a:r>
          </a:p>
        </p:txBody>
      </p:sp>
      <p:sp>
        <p:nvSpPr>
          <p:cNvPr id="5" name="Slide Number Placeholder 4"/>
          <p:cNvSpPr>
            <a:spLocks noGrp="1"/>
          </p:cNvSpPr>
          <p:nvPr>
            <p:ph type="sldNum" sz="quarter" idx="12"/>
          </p:nvPr>
        </p:nvSpPr>
        <p:spPr/>
        <p:txBody>
          <a:bodyPr/>
          <a:lstStyle/>
          <a:p>
            <a:fld id="{DC9B146A-FD92-B942-A117-1CDF038C25F3}" type="slidenum">
              <a:rPr lang="en-US" smtClean="0"/>
              <a:t>11</a:t>
            </a:fld>
            <a:endParaRPr lang="en-US" dirty="0"/>
          </a:p>
        </p:txBody>
      </p:sp>
      <p:sp>
        <p:nvSpPr>
          <p:cNvPr id="7" name="Title 6"/>
          <p:cNvSpPr>
            <a:spLocks noGrp="1"/>
          </p:cNvSpPr>
          <p:nvPr>
            <p:ph type="title"/>
          </p:nvPr>
        </p:nvSpPr>
        <p:spPr/>
        <p:txBody>
          <a:bodyPr>
            <a:normAutofit fontScale="90000"/>
          </a:bodyPr>
          <a:lstStyle/>
          <a:p>
            <a:r>
              <a:rPr lang="en-US" sz="3200" dirty="0"/>
              <a:t>National Aging &amp; Disability Transportation Center</a:t>
            </a:r>
          </a:p>
        </p:txBody>
      </p:sp>
      <p:pic>
        <p:nvPicPr>
          <p:cNvPr id="8" name="Picture 2">
            <a:extLst>
              <a:ext uri="{FF2B5EF4-FFF2-40B4-BE49-F238E27FC236}">
                <a16:creationId xmlns:a16="http://schemas.microsoft.com/office/drawing/2014/main" id="{DB85205B-3575-4A2D-926D-9B7872C3C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351" y="5968021"/>
            <a:ext cx="3132817" cy="889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6722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6031" y="1816775"/>
            <a:ext cx="5298944" cy="4566635"/>
          </a:xfrm>
          <a:prstGeom prst="rect">
            <a:avLst/>
          </a:prstGeom>
        </p:spPr>
        <p:txBody>
          <a:bodyPr wrap="square" numCol="1">
            <a:spAutoFit/>
          </a:bodyPr>
          <a:lstStyle/>
          <a:p>
            <a:pPr marL="0" lvl="1" defTabSz="685800">
              <a:buClr>
                <a:srgbClr val="5FB346"/>
              </a:buClr>
              <a:defRPr/>
            </a:pPr>
            <a:endParaRPr lang="en-US" sz="375" dirty="0">
              <a:solidFill>
                <a:srgbClr val="5FB346"/>
              </a:solidFill>
              <a:latin typeface="Arial Black" panose="020B0A04020102020204" pitchFamily="34" charset="0"/>
            </a:endParaRPr>
          </a:p>
          <a:p>
            <a:pPr defTabSz="685800">
              <a:buClr>
                <a:srgbClr val="5FB346"/>
              </a:buClr>
              <a:defRPr/>
            </a:pPr>
            <a:r>
              <a:rPr lang="en-US" sz="2400" dirty="0">
                <a:solidFill>
                  <a:srgbClr val="5FB346"/>
                </a:solidFill>
                <a:latin typeface="Arial Black" panose="020B0A04020102020204" pitchFamily="34" charset="0"/>
              </a:rPr>
              <a:t>MAJOR OBJECTIVES:</a:t>
            </a:r>
          </a:p>
          <a:p>
            <a:pPr defTabSz="685800">
              <a:buClr>
                <a:srgbClr val="5FB346"/>
              </a:buClr>
              <a:defRPr/>
            </a:pPr>
            <a:endParaRPr lang="en-US" sz="800" dirty="0">
              <a:solidFill>
                <a:srgbClr val="5FB346"/>
              </a:solidFill>
              <a:latin typeface="Arial Black" panose="020B0A04020102020204" pitchFamily="34" charset="0"/>
            </a:endParaRPr>
          </a:p>
          <a:p>
            <a:pPr marL="257175" indent="-257175" defTabSz="685800">
              <a:buClr>
                <a:srgbClr val="5FB346"/>
              </a:buClr>
              <a:buFont typeface="Arial" panose="020B0604020202020204" pitchFamily="34" charset="0"/>
              <a:buChar char="•"/>
              <a:defRPr/>
            </a:pPr>
            <a:r>
              <a:rPr lang="en-US" sz="2400" dirty="0">
                <a:solidFill>
                  <a:prstClr val="black"/>
                </a:solidFill>
                <a:latin typeface="Calibri"/>
              </a:rPr>
              <a:t>Person-centered technical assistance and information &amp; referral</a:t>
            </a:r>
          </a:p>
          <a:p>
            <a:pPr marL="257175" indent="-257175" defTabSz="685800">
              <a:buClr>
                <a:srgbClr val="5FB346"/>
              </a:buClr>
              <a:buFont typeface="Arial" panose="020B0604020202020204" pitchFamily="34" charset="0"/>
              <a:buChar char="•"/>
              <a:defRPr/>
            </a:pPr>
            <a:r>
              <a:rPr lang="en-US" sz="2400" dirty="0">
                <a:solidFill>
                  <a:prstClr val="black"/>
                </a:solidFill>
                <a:latin typeface="Calibri"/>
              </a:rPr>
              <a:t>Training: webinars, online courses/forums</a:t>
            </a:r>
          </a:p>
          <a:p>
            <a:pPr marL="257175" indent="-257175" defTabSz="685800">
              <a:buClr>
                <a:srgbClr val="5FB346"/>
              </a:buClr>
              <a:buFont typeface="Arial" panose="020B0604020202020204" pitchFamily="34" charset="0"/>
              <a:buChar char="•"/>
              <a:defRPr/>
            </a:pPr>
            <a:r>
              <a:rPr lang="en-US" sz="2400" dirty="0">
                <a:solidFill>
                  <a:prstClr val="black"/>
                </a:solidFill>
                <a:latin typeface="Calibri"/>
              </a:rPr>
              <a:t>Interactive communication and outreach strategy</a:t>
            </a:r>
          </a:p>
          <a:p>
            <a:pPr marL="257175" indent="-257175" defTabSz="685800">
              <a:buClr>
                <a:srgbClr val="5FB346"/>
              </a:buClr>
              <a:buFont typeface="Arial" panose="020B0604020202020204" pitchFamily="34" charset="0"/>
              <a:buChar char="•"/>
              <a:defRPr/>
            </a:pPr>
            <a:r>
              <a:rPr lang="en-US" sz="2400" dirty="0">
                <a:solidFill>
                  <a:prstClr val="black"/>
                </a:solidFill>
                <a:latin typeface="Calibri"/>
              </a:rPr>
              <a:t>Coordination and partnership strategy, including stakeholder engagement</a:t>
            </a:r>
          </a:p>
          <a:p>
            <a:pPr marL="257175" indent="-257175" defTabSz="685800">
              <a:buClr>
                <a:srgbClr val="5FB346"/>
              </a:buClr>
              <a:buFont typeface="Arial" panose="020B0604020202020204" pitchFamily="34" charset="0"/>
              <a:buChar char="•"/>
              <a:defRPr/>
            </a:pPr>
            <a:r>
              <a:rPr lang="en-US" sz="2400" dirty="0">
                <a:solidFill>
                  <a:prstClr val="black"/>
                </a:solidFill>
                <a:latin typeface="Calibri"/>
              </a:rPr>
              <a:t>Investment in community solutions</a:t>
            </a:r>
          </a:p>
          <a:p>
            <a:pPr marL="257175" indent="-257175" defTabSz="685800">
              <a:buClr>
                <a:srgbClr val="5FB346"/>
              </a:buClr>
              <a:buFont typeface="Arial" panose="020B0604020202020204" pitchFamily="34" charset="0"/>
              <a:buChar char="•"/>
              <a:defRPr/>
            </a:pPr>
            <a:r>
              <a:rPr lang="en-US" sz="2400" dirty="0">
                <a:solidFill>
                  <a:prstClr val="black"/>
                </a:solidFill>
                <a:latin typeface="Calibri"/>
              </a:rPr>
              <a:t>Independent program evaluation</a:t>
            </a:r>
            <a:r>
              <a:rPr lang="en-US" dirty="0">
                <a:solidFill>
                  <a:prstClr val="black"/>
                </a:solidFill>
                <a:latin typeface="Calibri"/>
              </a:rPr>
              <a:t>	</a:t>
            </a:r>
            <a:r>
              <a:rPr lang="en-US" sz="1500" dirty="0">
                <a:solidFill>
                  <a:prstClr val="black"/>
                </a:solidFill>
                <a:latin typeface="Calibri"/>
              </a:rPr>
              <a:t>		</a:t>
            </a:r>
          </a:p>
        </p:txBody>
      </p:sp>
      <p:sp>
        <p:nvSpPr>
          <p:cNvPr id="4" name="Rectangle 3"/>
          <p:cNvSpPr/>
          <p:nvPr/>
        </p:nvSpPr>
        <p:spPr>
          <a:xfrm>
            <a:off x="972768" y="6302619"/>
            <a:ext cx="1626599" cy="300082"/>
          </a:xfrm>
          <a:prstGeom prst="rect">
            <a:avLst/>
          </a:prstGeom>
        </p:spPr>
        <p:txBody>
          <a:bodyPr wrap="none">
            <a:spAutoFit/>
          </a:bodyPr>
          <a:lstStyle/>
          <a:p>
            <a:pPr defTabSz="685800">
              <a:defRPr/>
            </a:pPr>
            <a:r>
              <a:rPr lang="en-US" sz="1350" dirty="0">
                <a:solidFill>
                  <a:srgbClr val="5FB346"/>
                </a:solidFill>
                <a:latin typeface="Arial Black" panose="020B0A04020102020204" pitchFamily="34" charset="0"/>
              </a:rPr>
              <a:t>www.nadtc.org</a:t>
            </a:r>
            <a:endParaRPr lang="en-US" sz="1350" dirty="0">
              <a:solidFill>
                <a:prstClr val="black"/>
              </a:solidFill>
              <a:latin typeface="Calibri"/>
            </a:endParaRPr>
          </a:p>
        </p:txBody>
      </p:sp>
      <p:sp>
        <p:nvSpPr>
          <p:cNvPr id="3" name="Rectangle 2"/>
          <p:cNvSpPr/>
          <p:nvPr/>
        </p:nvSpPr>
        <p:spPr>
          <a:xfrm>
            <a:off x="4453761" y="2872071"/>
            <a:ext cx="3356810" cy="323165"/>
          </a:xfrm>
          <a:prstGeom prst="rect">
            <a:avLst/>
          </a:prstGeom>
        </p:spPr>
        <p:txBody>
          <a:bodyPr wrap="square">
            <a:spAutoFit/>
          </a:bodyPr>
          <a:lstStyle/>
          <a:p>
            <a:pPr defTabSz="685800">
              <a:buClr>
                <a:srgbClr val="5FB346"/>
              </a:buClr>
              <a:defRPr/>
            </a:pPr>
            <a:endParaRPr lang="en-US" sz="1500" dirty="0">
              <a:solidFill>
                <a:prstClr val="black"/>
              </a:solidFill>
              <a:latin typeface="Calibri"/>
            </a:endParaRPr>
          </a:p>
        </p:txBody>
      </p:sp>
      <p:sp>
        <p:nvSpPr>
          <p:cNvPr id="7" name="Rectangle 6"/>
          <p:cNvSpPr/>
          <p:nvPr/>
        </p:nvSpPr>
        <p:spPr>
          <a:xfrm>
            <a:off x="436031" y="164333"/>
            <a:ext cx="8321727" cy="1200329"/>
          </a:xfrm>
          <a:prstGeom prst="rect">
            <a:avLst/>
          </a:prstGeom>
        </p:spPr>
        <p:txBody>
          <a:bodyPr wrap="square">
            <a:spAutoFit/>
          </a:bodyPr>
          <a:lstStyle/>
          <a:p>
            <a:pPr marL="0" lvl="1" defTabSz="685800">
              <a:buClr>
                <a:srgbClr val="5FB346"/>
              </a:buClr>
              <a:defRPr/>
            </a:pPr>
            <a:r>
              <a:rPr lang="en-US" sz="2200" dirty="0">
                <a:solidFill>
                  <a:srgbClr val="5FB346"/>
                </a:solidFill>
                <a:latin typeface="Arial Black" panose="020B0A04020102020204" pitchFamily="34" charset="0"/>
              </a:rPr>
              <a:t>MISSION:</a:t>
            </a:r>
            <a:r>
              <a:rPr lang="en-US" sz="2400" dirty="0">
                <a:solidFill>
                  <a:srgbClr val="5FB346"/>
                </a:solidFill>
                <a:latin typeface="Arial Black" panose="020B0A04020102020204" pitchFamily="34" charset="0"/>
              </a:rPr>
              <a:t> </a:t>
            </a:r>
            <a:r>
              <a:rPr lang="en-US" sz="2200" dirty="0">
                <a:latin typeface="Calibri"/>
              </a:rPr>
              <a:t>To promote the availability of accessible transportation options that serve the needs of Older Adults, People with </a:t>
            </a:r>
            <a:r>
              <a:rPr lang="en-US" sz="2400" dirty="0">
                <a:latin typeface="Calibri"/>
              </a:rPr>
              <a:t>Disabilities, Caregivers and </a:t>
            </a:r>
            <a:r>
              <a:rPr lang="en-US" sz="2200" dirty="0">
                <a:latin typeface="Calibri"/>
              </a:rPr>
              <a:t>Communities.</a:t>
            </a:r>
            <a:r>
              <a:rPr lang="en-US" sz="2400" dirty="0">
                <a:latin typeface="Calibri"/>
              </a:rPr>
              <a:t>	</a:t>
            </a:r>
          </a:p>
        </p:txBody>
      </p:sp>
      <p:pic>
        <p:nvPicPr>
          <p:cNvPr id="2050" name="Picture 2" descr="K:\GRANTS AND PROGRAMS - CONTENT\GRANTS\Transportation\NADTC\Logos and Pics\Photo Contest\2018\Winners\2nd Place Winner_MOW Montgomery Cty.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0087" y="2030823"/>
            <a:ext cx="2389056" cy="3583585"/>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7999" y="5898553"/>
            <a:ext cx="2173233" cy="61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718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34068"/>
            <a:ext cx="8229600" cy="4492096"/>
          </a:xfrm>
        </p:spPr>
        <p:txBody>
          <a:bodyPr numCol="1" spcCol="228600">
            <a:normAutofit/>
          </a:bodyPr>
          <a:lstStyle/>
          <a:p>
            <a:pPr>
              <a:spcBef>
                <a:spcPts val="0"/>
              </a:spcBef>
              <a:buClr>
                <a:srgbClr val="5FB346"/>
              </a:buClr>
              <a:buFont typeface="Wingdings" panose="05000000000000000000" pitchFamily="2" charset="2"/>
              <a:buChar char="§"/>
            </a:pPr>
            <a:r>
              <a:rPr lang="en-US" sz="2400" dirty="0"/>
              <a:t>Provide person-centered technical assistance</a:t>
            </a:r>
          </a:p>
          <a:p>
            <a:pPr>
              <a:spcBef>
                <a:spcPts val="0"/>
              </a:spcBef>
              <a:buClr>
                <a:srgbClr val="5FB346"/>
              </a:buClr>
              <a:buFont typeface="Wingdings" panose="05000000000000000000" pitchFamily="2" charset="2"/>
              <a:buChar char="§"/>
            </a:pPr>
            <a:endParaRPr lang="en-US" sz="2400" dirty="0"/>
          </a:p>
          <a:p>
            <a:pPr>
              <a:spcBef>
                <a:spcPts val="0"/>
              </a:spcBef>
              <a:buClr>
                <a:srgbClr val="5FB346"/>
              </a:buClr>
              <a:buFont typeface="Wingdings" panose="05000000000000000000" pitchFamily="2" charset="2"/>
              <a:buChar char="§"/>
            </a:pPr>
            <a:r>
              <a:rPr lang="en-US" sz="2400" dirty="0"/>
              <a:t>Create opportunities for learning and knowledge exchange</a:t>
            </a:r>
          </a:p>
          <a:p>
            <a:pPr>
              <a:spcBef>
                <a:spcPts val="0"/>
              </a:spcBef>
              <a:buClr>
                <a:srgbClr val="5FB346"/>
              </a:buClr>
              <a:buFont typeface="Wingdings" panose="05000000000000000000" pitchFamily="2" charset="2"/>
              <a:buChar char="§"/>
            </a:pPr>
            <a:endParaRPr lang="en-US" sz="2400" dirty="0"/>
          </a:p>
          <a:p>
            <a:pPr>
              <a:spcBef>
                <a:spcPts val="0"/>
              </a:spcBef>
              <a:buClr>
                <a:srgbClr val="5FB346"/>
              </a:buClr>
              <a:buFont typeface="Wingdings" panose="05000000000000000000" pitchFamily="2" charset="2"/>
              <a:buChar char="§"/>
            </a:pPr>
            <a:r>
              <a:rPr lang="en-US" sz="2400" dirty="0"/>
              <a:t>Host monthly meetings with grantees</a:t>
            </a:r>
          </a:p>
          <a:p>
            <a:pPr>
              <a:spcBef>
                <a:spcPts val="0"/>
              </a:spcBef>
              <a:buClr>
                <a:srgbClr val="5FB346"/>
              </a:buClr>
              <a:buFont typeface="Wingdings" panose="05000000000000000000" pitchFamily="2" charset="2"/>
              <a:buChar char="§"/>
            </a:pPr>
            <a:endParaRPr lang="en-US" sz="2400" dirty="0"/>
          </a:p>
          <a:p>
            <a:pPr>
              <a:spcBef>
                <a:spcPts val="0"/>
              </a:spcBef>
              <a:buClr>
                <a:srgbClr val="5FB346"/>
              </a:buClr>
              <a:buFont typeface="Wingdings" panose="05000000000000000000" pitchFamily="2" charset="2"/>
              <a:buChar char="§"/>
            </a:pPr>
            <a:r>
              <a:rPr lang="en-US" sz="2400" dirty="0"/>
              <a:t>Track and report grantee progress on                                           performance measures and goals </a:t>
            </a:r>
          </a:p>
          <a:p>
            <a:pPr>
              <a:spcBef>
                <a:spcPts val="0"/>
              </a:spcBef>
              <a:buFont typeface="Wingdings" panose="05000000000000000000" pitchFamily="2" charset="2"/>
              <a:buChar char="§"/>
            </a:pPr>
            <a:endParaRPr lang="en-US" sz="2400" dirty="0"/>
          </a:p>
        </p:txBody>
      </p:sp>
      <p:sp>
        <p:nvSpPr>
          <p:cNvPr id="4" name="Date Placeholder 3"/>
          <p:cNvSpPr>
            <a:spLocks noGrp="1"/>
          </p:cNvSpPr>
          <p:nvPr>
            <p:ph type="dt" sz="half" idx="10"/>
          </p:nvPr>
        </p:nvSpPr>
        <p:spPr/>
        <p:txBody>
          <a:bodyPr/>
          <a:lstStyle/>
          <a:p>
            <a:r>
              <a:rPr lang="en-US" dirty="0"/>
              <a:t>www.nadtc.org</a:t>
            </a:r>
          </a:p>
        </p:txBody>
      </p:sp>
      <p:sp>
        <p:nvSpPr>
          <p:cNvPr id="5" name="Slide Number Placeholder 4"/>
          <p:cNvSpPr>
            <a:spLocks noGrp="1"/>
          </p:cNvSpPr>
          <p:nvPr>
            <p:ph type="sldNum" sz="quarter" idx="12"/>
          </p:nvPr>
        </p:nvSpPr>
        <p:spPr/>
        <p:txBody>
          <a:bodyPr/>
          <a:lstStyle/>
          <a:p>
            <a:fld id="{DC9B146A-FD92-B942-A117-1CDF038C25F3}" type="slidenum">
              <a:rPr lang="en-US" smtClean="0"/>
              <a:t>13</a:t>
            </a:fld>
            <a:endParaRPr lang="en-US" dirty="0"/>
          </a:p>
        </p:txBody>
      </p:sp>
      <p:sp>
        <p:nvSpPr>
          <p:cNvPr id="7" name="Title 6"/>
          <p:cNvSpPr>
            <a:spLocks noGrp="1"/>
          </p:cNvSpPr>
          <p:nvPr>
            <p:ph type="title"/>
          </p:nvPr>
        </p:nvSpPr>
        <p:spPr/>
        <p:txBody>
          <a:bodyPr>
            <a:normAutofit/>
          </a:bodyPr>
          <a:lstStyle/>
          <a:p>
            <a:r>
              <a:rPr lang="en-US" sz="3200" dirty="0"/>
              <a:t>Learning Collaborative</a:t>
            </a:r>
          </a:p>
        </p:txBody>
      </p:sp>
      <p:sp>
        <p:nvSpPr>
          <p:cNvPr id="6" name="TextBox 5"/>
          <p:cNvSpPr txBox="1"/>
          <p:nvPr/>
        </p:nvSpPr>
        <p:spPr>
          <a:xfrm>
            <a:off x="6149340" y="5825072"/>
            <a:ext cx="2435860" cy="563559"/>
          </a:xfrm>
          <a:prstGeom prst="rect">
            <a:avLst/>
          </a:prstGeom>
          <a:noFill/>
        </p:spPr>
        <p:txBody>
          <a:bodyPr wrap="square" lIns="0" tIns="0" rIns="0" bIns="0" rtlCol="0">
            <a:normAutofit fontScale="92500"/>
          </a:bodyPr>
          <a:lstStyle/>
          <a:p>
            <a:pPr algn="r"/>
            <a:r>
              <a:rPr lang="en-US" dirty="0" err="1">
                <a:latin typeface="Agency FB" panose="020B0503020202020204" pitchFamily="34" charset="0"/>
              </a:rPr>
              <a:t>Metrolina</a:t>
            </a:r>
            <a:r>
              <a:rPr lang="en-US" dirty="0">
                <a:latin typeface="Agency FB" panose="020B0503020202020204" pitchFamily="34" charset="0"/>
              </a:rPr>
              <a:t> Association for the Blind</a:t>
            </a:r>
          </a:p>
          <a:p>
            <a:pPr algn="r"/>
            <a:r>
              <a:rPr lang="en-US" dirty="0" err="1">
                <a:latin typeface="Agency FB" panose="020B0503020202020204" pitchFamily="34" charset="0"/>
              </a:rPr>
              <a:t>Charlotter</a:t>
            </a:r>
            <a:r>
              <a:rPr lang="en-US" dirty="0">
                <a:latin typeface="Agency FB" panose="020B0503020202020204" pitchFamily="34" charset="0"/>
              </a:rPr>
              <a:t>, NC</a:t>
            </a:r>
          </a:p>
        </p:txBody>
      </p:sp>
      <p:pic>
        <p:nvPicPr>
          <p:cNvPr id="8" name="Picture 7" descr="A person standing in front of a car&#10;&#10;Description automatically generated">
            <a:extLst>
              <a:ext uri="{FF2B5EF4-FFF2-40B4-BE49-F238E27FC236}">
                <a16:creationId xmlns:a16="http://schemas.microsoft.com/office/drawing/2014/main" id="{F18D2330-4674-4F9C-B71E-AA022A86BCE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5891530" y="3212597"/>
            <a:ext cx="2937510" cy="2350008"/>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986797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Performance Measures</a:t>
            </a:r>
          </a:p>
        </p:txBody>
      </p:sp>
      <p:sp>
        <p:nvSpPr>
          <p:cNvPr id="3" name="Content Placeholder 2"/>
          <p:cNvSpPr>
            <a:spLocks noGrp="1"/>
          </p:cNvSpPr>
          <p:nvPr>
            <p:ph idx="1"/>
          </p:nvPr>
        </p:nvSpPr>
        <p:spPr/>
        <p:txBody>
          <a:bodyPr>
            <a:normAutofit/>
          </a:bodyPr>
          <a:lstStyle/>
          <a:p>
            <a:pPr>
              <a:spcBef>
                <a:spcPts val="0"/>
              </a:spcBef>
              <a:buClr>
                <a:srgbClr val="5FB346"/>
              </a:buClr>
              <a:buFont typeface="Wingdings" panose="05000000000000000000" pitchFamily="2" charset="2"/>
              <a:buChar char="§"/>
            </a:pPr>
            <a:r>
              <a:rPr lang="en-US" sz="2400" dirty="0"/>
              <a:t>Performance measures are tools to determine what a grantee accomplishes and whether the desired results are being achieved.</a:t>
            </a:r>
          </a:p>
          <a:p>
            <a:pPr>
              <a:spcBef>
                <a:spcPts val="0"/>
              </a:spcBef>
              <a:buClr>
                <a:srgbClr val="5FB346"/>
              </a:buClr>
              <a:buFont typeface="Wingdings" panose="05000000000000000000" pitchFamily="2" charset="2"/>
              <a:buChar char="§"/>
            </a:pPr>
            <a:endParaRPr lang="en-US" sz="2400" dirty="0"/>
          </a:p>
          <a:p>
            <a:pPr>
              <a:spcBef>
                <a:spcPts val="0"/>
              </a:spcBef>
              <a:buClr>
                <a:srgbClr val="5FB346"/>
              </a:buClr>
              <a:buFont typeface="Wingdings" panose="05000000000000000000" pitchFamily="2" charset="2"/>
              <a:buChar char="§"/>
            </a:pPr>
            <a:r>
              <a:rPr lang="en-US" sz="2400" dirty="0"/>
              <a:t>NADTC will work with grantees to evaluate existing performance measures. Performance measures should be:</a:t>
            </a:r>
          </a:p>
          <a:p>
            <a:pPr lvl="1">
              <a:spcBef>
                <a:spcPts val="0"/>
              </a:spcBef>
              <a:buClr>
                <a:srgbClr val="5FB346"/>
              </a:buClr>
              <a:buFont typeface="Wingdings" panose="05000000000000000000" pitchFamily="2" charset="2"/>
              <a:buChar char="§"/>
            </a:pPr>
            <a:endParaRPr lang="en-US" sz="2000" dirty="0"/>
          </a:p>
          <a:p>
            <a:pPr lvl="1">
              <a:spcBef>
                <a:spcPts val="0"/>
              </a:spcBef>
              <a:buClr>
                <a:srgbClr val="5FB346"/>
              </a:buClr>
              <a:buFont typeface="Wingdings" panose="05000000000000000000" pitchFamily="2" charset="2"/>
              <a:buChar char="§"/>
            </a:pPr>
            <a:r>
              <a:rPr lang="en-US" sz="2000" dirty="0"/>
              <a:t>Meaningful</a:t>
            </a:r>
          </a:p>
          <a:p>
            <a:pPr lvl="1">
              <a:spcBef>
                <a:spcPts val="0"/>
              </a:spcBef>
              <a:buClr>
                <a:srgbClr val="5FB346"/>
              </a:buClr>
              <a:buFont typeface="Wingdings" panose="05000000000000000000" pitchFamily="2" charset="2"/>
              <a:buChar char="§"/>
            </a:pPr>
            <a:r>
              <a:rPr lang="en-US" sz="2000" dirty="0"/>
              <a:t>Tangible: link activities to specific outputs or outcomes</a:t>
            </a:r>
          </a:p>
          <a:p>
            <a:pPr lvl="1">
              <a:spcBef>
                <a:spcPts val="0"/>
              </a:spcBef>
              <a:buClr>
                <a:srgbClr val="5FB346"/>
              </a:buClr>
              <a:buFont typeface="Wingdings" panose="05000000000000000000" pitchFamily="2" charset="2"/>
              <a:buChar char="§"/>
            </a:pPr>
            <a:r>
              <a:rPr lang="en-US" sz="2000" dirty="0"/>
              <a:t>Measurable</a:t>
            </a:r>
          </a:p>
          <a:p>
            <a:pPr lvl="1">
              <a:spcBef>
                <a:spcPts val="0"/>
              </a:spcBef>
              <a:buClr>
                <a:srgbClr val="5FB346"/>
              </a:buClr>
              <a:buFont typeface="Wingdings" panose="05000000000000000000" pitchFamily="2" charset="2"/>
              <a:buChar char="§"/>
            </a:pPr>
            <a:r>
              <a:rPr lang="en-US" sz="2000"/>
              <a:t>Easily </a:t>
            </a:r>
            <a:r>
              <a:rPr lang="en-US" sz="2000" dirty="0"/>
              <a:t>understood &amp; easy to know that they have been accomplished </a:t>
            </a:r>
          </a:p>
        </p:txBody>
      </p:sp>
      <p:sp>
        <p:nvSpPr>
          <p:cNvPr id="4" name="Date Placeholder 3"/>
          <p:cNvSpPr>
            <a:spLocks noGrp="1"/>
          </p:cNvSpPr>
          <p:nvPr>
            <p:ph type="dt" sz="half" idx="10"/>
          </p:nvPr>
        </p:nvSpPr>
        <p:spPr/>
        <p:txBody>
          <a:bodyPr/>
          <a:lstStyle/>
          <a:p>
            <a:r>
              <a:rPr lang="en-US" dirty="0"/>
              <a:t>www.nadtc.org</a:t>
            </a:r>
          </a:p>
        </p:txBody>
      </p:sp>
      <p:sp>
        <p:nvSpPr>
          <p:cNvPr id="5" name="Slide Number Placeholder 4"/>
          <p:cNvSpPr>
            <a:spLocks noGrp="1"/>
          </p:cNvSpPr>
          <p:nvPr>
            <p:ph type="sldNum" sz="quarter" idx="12"/>
          </p:nvPr>
        </p:nvSpPr>
        <p:spPr/>
        <p:txBody>
          <a:bodyPr/>
          <a:lstStyle/>
          <a:p>
            <a:fld id="{DC9B146A-FD92-B942-A117-1CDF038C25F3}" type="slidenum">
              <a:rPr lang="en-US" smtClean="0"/>
              <a:t>14</a:t>
            </a:fld>
            <a:endParaRPr lang="en-US" dirty="0"/>
          </a:p>
        </p:txBody>
      </p:sp>
    </p:spTree>
    <p:extLst>
      <p:ext uri="{BB962C8B-B14F-4D97-AF65-F5344CB8AC3E}">
        <p14:creationId xmlns:p14="http://schemas.microsoft.com/office/powerpoint/2010/main" val="1690505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5B20C-B34D-4825-BF88-D62FAEC9B253}"/>
              </a:ext>
            </a:extLst>
          </p:cNvPr>
          <p:cNvSpPr>
            <a:spLocks noGrp="1"/>
          </p:cNvSpPr>
          <p:nvPr>
            <p:ph type="title"/>
          </p:nvPr>
        </p:nvSpPr>
        <p:spPr/>
        <p:txBody>
          <a:bodyPr>
            <a:normAutofit/>
          </a:bodyPr>
          <a:lstStyle/>
          <a:p>
            <a:r>
              <a:rPr lang="en-US" sz="3200" dirty="0"/>
              <a:t>Outputs &amp; Outcomes</a:t>
            </a:r>
          </a:p>
        </p:txBody>
      </p:sp>
      <p:sp>
        <p:nvSpPr>
          <p:cNvPr id="3" name="Content Placeholder 2">
            <a:extLst>
              <a:ext uri="{FF2B5EF4-FFF2-40B4-BE49-F238E27FC236}">
                <a16:creationId xmlns:a16="http://schemas.microsoft.com/office/drawing/2014/main" id="{4FBC3EDF-1D01-4B55-99A8-4A7136035327}"/>
              </a:ext>
            </a:extLst>
          </p:cNvPr>
          <p:cNvSpPr>
            <a:spLocks noGrp="1"/>
          </p:cNvSpPr>
          <p:nvPr>
            <p:ph idx="1"/>
          </p:nvPr>
        </p:nvSpPr>
        <p:spPr>
          <a:xfrm>
            <a:off x="457200" y="1600200"/>
            <a:ext cx="8346810" cy="4525963"/>
          </a:xfrm>
        </p:spPr>
        <p:txBody>
          <a:bodyPr>
            <a:normAutofit/>
          </a:bodyPr>
          <a:lstStyle/>
          <a:p>
            <a:pPr marL="0" indent="0">
              <a:buClr>
                <a:srgbClr val="5FB346"/>
              </a:buClr>
              <a:buNone/>
            </a:pPr>
            <a:r>
              <a:rPr lang="en-US" sz="2400" dirty="0"/>
              <a:t>NADTC will look at the grantees’ outputs and outcomes.</a:t>
            </a:r>
          </a:p>
          <a:p>
            <a:pPr>
              <a:buClr>
                <a:srgbClr val="5FB346"/>
              </a:buClr>
            </a:pPr>
            <a:endParaRPr lang="en-US" sz="2400" dirty="0"/>
          </a:p>
          <a:p>
            <a:pPr>
              <a:buClr>
                <a:srgbClr val="5FB346"/>
              </a:buClr>
            </a:pPr>
            <a:r>
              <a:rPr lang="en-US" sz="2400" dirty="0"/>
              <a:t>Outputs – represent the products and services delivered.</a:t>
            </a:r>
          </a:p>
          <a:p>
            <a:pPr>
              <a:buClr>
                <a:srgbClr val="5FB346"/>
              </a:buClr>
            </a:pPr>
            <a:endParaRPr lang="en-US" sz="2400" dirty="0"/>
          </a:p>
          <a:p>
            <a:pPr>
              <a:buClr>
                <a:srgbClr val="5FB346"/>
              </a:buClr>
            </a:pPr>
            <a:r>
              <a:rPr lang="en-US" sz="2400" dirty="0"/>
              <a:t>Outcomes represent the unique aspect                                                           of your innovation – the specific result                                                           your grant project is intended to achieve.                                                              An outcome is not what the project produced,                                                           but the impact of the project on the individual,                                    community or program in your service area.</a:t>
            </a:r>
          </a:p>
        </p:txBody>
      </p:sp>
      <p:sp>
        <p:nvSpPr>
          <p:cNvPr id="4" name="Date Placeholder 3">
            <a:extLst>
              <a:ext uri="{FF2B5EF4-FFF2-40B4-BE49-F238E27FC236}">
                <a16:creationId xmlns:a16="http://schemas.microsoft.com/office/drawing/2014/main" id="{BDB52656-52D9-4979-A414-AEB13629A786}"/>
              </a:ext>
            </a:extLst>
          </p:cNvPr>
          <p:cNvSpPr>
            <a:spLocks noGrp="1"/>
          </p:cNvSpPr>
          <p:nvPr>
            <p:ph type="dt" sz="half" idx="10"/>
          </p:nvPr>
        </p:nvSpPr>
        <p:spPr/>
        <p:txBody>
          <a:bodyPr/>
          <a:lstStyle/>
          <a:p>
            <a:r>
              <a:rPr lang="en-US"/>
              <a:t>www.nadtc.org</a:t>
            </a:r>
            <a:endParaRPr lang="en-US" dirty="0"/>
          </a:p>
        </p:txBody>
      </p:sp>
      <p:sp>
        <p:nvSpPr>
          <p:cNvPr id="5" name="Slide Number Placeholder 4">
            <a:extLst>
              <a:ext uri="{FF2B5EF4-FFF2-40B4-BE49-F238E27FC236}">
                <a16:creationId xmlns:a16="http://schemas.microsoft.com/office/drawing/2014/main" id="{2A2C6F32-05A9-4278-BC14-57A2BCF340E6}"/>
              </a:ext>
            </a:extLst>
          </p:cNvPr>
          <p:cNvSpPr>
            <a:spLocks noGrp="1"/>
          </p:cNvSpPr>
          <p:nvPr>
            <p:ph type="sldNum" sz="quarter" idx="12"/>
          </p:nvPr>
        </p:nvSpPr>
        <p:spPr/>
        <p:txBody>
          <a:bodyPr/>
          <a:lstStyle/>
          <a:p>
            <a:fld id="{DC9B146A-FD92-B942-A117-1CDF038C25F3}" type="slidenum">
              <a:rPr lang="en-US" smtClean="0"/>
              <a:t>15</a:t>
            </a:fld>
            <a:endParaRPr lang="en-US" dirty="0"/>
          </a:p>
        </p:txBody>
      </p:sp>
      <p:pic>
        <p:nvPicPr>
          <p:cNvPr id="7" name="Picture 6" descr="Two people sitting on a bus&#10;&#10;Description automatically generated">
            <a:extLst>
              <a:ext uri="{FF2B5EF4-FFF2-40B4-BE49-F238E27FC236}">
                <a16:creationId xmlns:a16="http://schemas.microsoft.com/office/drawing/2014/main" id="{C9233F15-AA28-46B4-AC27-9DC995A3B30C}"/>
              </a:ext>
            </a:extLst>
          </p:cNvPr>
          <p:cNvPicPr>
            <a:picLocks noChangeAspect="1"/>
          </p:cNvPicPr>
          <p:nvPr/>
        </p:nvPicPr>
        <p:blipFill>
          <a:blip r:embed="rId3"/>
          <a:stretch>
            <a:fillRect/>
          </a:stretch>
        </p:blipFill>
        <p:spPr>
          <a:xfrm>
            <a:off x="6748272" y="3278250"/>
            <a:ext cx="1955367" cy="1975338"/>
          </a:xfrm>
          <a:prstGeom prst="rect">
            <a:avLst/>
          </a:prstGeom>
          <a:effectLst>
            <a:outerShdw blurRad="50800" dist="38100" dir="10800000" algn="r" rotWithShape="0">
              <a:prstClr val="black">
                <a:alpha val="40000"/>
              </a:prstClr>
            </a:outerShdw>
          </a:effectLst>
        </p:spPr>
      </p:pic>
      <p:sp>
        <p:nvSpPr>
          <p:cNvPr id="8" name="TextBox 7">
            <a:extLst>
              <a:ext uri="{FF2B5EF4-FFF2-40B4-BE49-F238E27FC236}">
                <a16:creationId xmlns:a16="http://schemas.microsoft.com/office/drawing/2014/main" id="{E1E4C00B-59FF-4A1D-9740-8884B9F02F6B}"/>
              </a:ext>
            </a:extLst>
          </p:cNvPr>
          <p:cNvSpPr txBox="1"/>
          <p:nvPr/>
        </p:nvSpPr>
        <p:spPr>
          <a:xfrm>
            <a:off x="6435989" y="5341234"/>
            <a:ext cx="2368021" cy="584775"/>
          </a:xfrm>
          <a:prstGeom prst="rect">
            <a:avLst/>
          </a:prstGeom>
          <a:noFill/>
        </p:spPr>
        <p:txBody>
          <a:bodyPr wrap="none" rtlCol="0">
            <a:spAutoFit/>
          </a:bodyPr>
          <a:lstStyle/>
          <a:p>
            <a:pPr algn="r"/>
            <a:r>
              <a:rPr lang="en-US" sz="1600" dirty="0">
                <a:latin typeface="Agency FB" panose="020B0503020202020204" pitchFamily="34" charset="0"/>
              </a:rPr>
              <a:t>Senior Transportation Connection</a:t>
            </a:r>
          </a:p>
          <a:p>
            <a:pPr algn="r"/>
            <a:r>
              <a:rPr lang="en-US" sz="1600" dirty="0">
                <a:latin typeface="Agency FB" panose="020B0503020202020204" pitchFamily="34" charset="0"/>
              </a:rPr>
              <a:t>Cleveland, OH</a:t>
            </a:r>
          </a:p>
        </p:txBody>
      </p:sp>
    </p:spTree>
    <p:extLst>
      <p:ext uri="{BB962C8B-B14F-4D97-AF65-F5344CB8AC3E}">
        <p14:creationId xmlns:p14="http://schemas.microsoft.com/office/powerpoint/2010/main" val="1703643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DAB4A-DA2B-44F5-83DD-CB8BE5390527}"/>
              </a:ext>
            </a:extLst>
          </p:cNvPr>
          <p:cNvSpPr>
            <a:spLocks noGrp="1"/>
          </p:cNvSpPr>
          <p:nvPr>
            <p:ph type="title"/>
          </p:nvPr>
        </p:nvSpPr>
        <p:spPr/>
        <p:txBody>
          <a:bodyPr>
            <a:normAutofit/>
          </a:bodyPr>
          <a:lstStyle/>
          <a:p>
            <a:r>
              <a:rPr lang="en-US" sz="3200" dirty="0"/>
              <a:t>Next Steps</a:t>
            </a:r>
          </a:p>
        </p:txBody>
      </p:sp>
      <p:sp>
        <p:nvSpPr>
          <p:cNvPr id="3" name="Content Placeholder 2">
            <a:extLst>
              <a:ext uri="{FF2B5EF4-FFF2-40B4-BE49-F238E27FC236}">
                <a16:creationId xmlns:a16="http://schemas.microsoft.com/office/drawing/2014/main" id="{F045ED88-A2DD-4DE9-B78F-EB89CA4F486F}"/>
              </a:ext>
            </a:extLst>
          </p:cNvPr>
          <p:cNvSpPr>
            <a:spLocks noGrp="1"/>
          </p:cNvSpPr>
          <p:nvPr>
            <p:ph idx="1"/>
          </p:nvPr>
        </p:nvSpPr>
        <p:spPr/>
        <p:txBody>
          <a:bodyPr>
            <a:normAutofit lnSpcReduction="10000"/>
          </a:bodyPr>
          <a:lstStyle/>
          <a:p>
            <a:pPr>
              <a:buClr>
                <a:srgbClr val="5FB346"/>
              </a:buClr>
            </a:pPr>
            <a:r>
              <a:rPr lang="en-US" sz="2400" dirty="0"/>
              <a:t>Notification of grantee assignment to either n4a or Easterseals</a:t>
            </a:r>
          </a:p>
          <a:p>
            <a:pPr>
              <a:buClr>
                <a:srgbClr val="5FB346"/>
              </a:buClr>
            </a:pPr>
            <a:endParaRPr lang="en-US" sz="2400" dirty="0"/>
          </a:p>
          <a:p>
            <a:pPr>
              <a:buClr>
                <a:srgbClr val="5FB346"/>
              </a:buClr>
            </a:pPr>
            <a:r>
              <a:rPr lang="en-US" sz="2400" dirty="0"/>
              <a:t>Notification of project managers who will monitor your grant projects and serve as your primary contact for technical assistance</a:t>
            </a:r>
          </a:p>
          <a:p>
            <a:pPr>
              <a:buClr>
                <a:srgbClr val="5FB346"/>
              </a:buClr>
            </a:pPr>
            <a:endParaRPr lang="en-US" sz="2400" dirty="0"/>
          </a:p>
          <a:p>
            <a:pPr>
              <a:buClr>
                <a:srgbClr val="5FB346"/>
              </a:buClr>
            </a:pPr>
            <a:r>
              <a:rPr lang="en-US" sz="2400" dirty="0"/>
              <a:t>Upcoming webinars </a:t>
            </a:r>
          </a:p>
          <a:p>
            <a:pPr>
              <a:buClr>
                <a:srgbClr val="5FB346"/>
              </a:buClr>
            </a:pPr>
            <a:endParaRPr lang="en-US" sz="2400" dirty="0"/>
          </a:p>
          <a:p>
            <a:pPr>
              <a:buClr>
                <a:srgbClr val="5FB346"/>
              </a:buClr>
            </a:pPr>
            <a:r>
              <a:rPr lang="en-US" sz="2400" dirty="0"/>
              <a:t>Working with project managers on performance measures for grant progress tracking   </a:t>
            </a:r>
          </a:p>
        </p:txBody>
      </p:sp>
      <p:sp>
        <p:nvSpPr>
          <p:cNvPr id="4" name="Date Placeholder 3">
            <a:extLst>
              <a:ext uri="{FF2B5EF4-FFF2-40B4-BE49-F238E27FC236}">
                <a16:creationId xmlns:a16="http://schemas.microsoft.com/office/drawing/2014/main" id="{66E2B515-B92B-4E0C-8B2C-328C1C25EA24}"/>
              </a:ext>
            </a:extLst>
          </p:cNvPr>
          <p:cNvSpPr>
            <a:spLocks noGrp="1"/>
          </p:cNvSpPr>
          <p:nvPr>
            <p:ph type="dt" sz="half" idx="10"/>
          </p:nvPr>
        </p:nvSpPr>
        <p:spPr/>
        <p:txBody>
          <a:bodyPr/>
          <a:lstStyle/>
          <a:p>
            <a:r>
              <a:rPr lang="en-US"/>
              <a:t>www.nadtc.org</a:t>
            </a:r>
            <a:endParaRPr lang="en-US" dirty="0"/>
          </a:p>
        </p:txBody>
      </p:sp>
      <p:sp>
        <p:nvSpPr>
          <p:cNvPr id="5" name="Slide Number Placeholder 4">
            <a:extLst>
              <a:ext uri="{FF2B5EF4-FFF2-40B4-BE49-F238E27FC236}">
                <a16:creationId xmlns:a16="http://schemas.microsoft.com/office/drawing/2014/main" id="{28FD8EFA-0C97-43BF-8560-48043763F85B}"/>
              </a:ext>
            </a:extLst>
          </p:cNvPr>
          <p:cNvSpPr>
            <a:spLocks noGrp="1"/>
          </p:cNvSpPr>
          <p:nvPr>
            <p:ph type="sldNum" sz="quarter" idx="12"/>
          </p:nvPr>
        </p:nvSpPr>
        <p:spPr/>
        <p:txBody>
          <a:bodyPr/>
          <a:lstStyle/>
          <a:p>
            <a:fld id="{DC9B146A-FD92-B942-A117-1CDF038C25F3}" type="slidenum">
              <a:rPr lang="en-US" smtClean="0"/>
              <a:t>16</a:t>
            </a:fld>
            <a:endParaRPr lang="en-US" dirty="0"/>
          </a:p>
        </p:txBody>
      </p:sp>
    </p:spTree>
    <p:extLst>
      <p:ext uri="{BB962C8B-B14F-4D97-AF65-F5344CB8AC3E}">
        <p14:creationId xmlns:p14="http://schemas.microsoft.com/office/powerpoint/2010/main" val="1825100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osingSlid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525"/>
            <a:ext cx="9144000" cy="6858000"/>
          </a:xfrm>
          <a:prstGeom prst="rect">
            <a:avLst/>
          </a:prstGeom>
        </p:spPr>
      </p:pic>
      <p:pic>
        <p:nvPicPr>
          <p:cNvPr id="4" name="Picture 3" descr="C:\Users\emiller@n4a.org\Dropbox\NADTC logo files\ES new logo\National Tagline\National Tagline_RG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3176" y="5434808"/>
            <a:ext cx="2937074" cy="142319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DC9B146A-FD92-B942-A117-1CDF038C25F3}" type="slidenum">
              <a:rPr lang="en-US" smtClean="0">
                <a:solidFill>
                  <a:prstClr val="black">
                    <a:tint val="75000"/>
                  </a:prstClr>
                </a:solidFill>
              </a:rPr>
              <a:pPr/>
              <a:t>17</a:t>
            </a:fld>
            <a:endParaRPr lang="en-US" dirty="0">
              <a:solidFill>
                <a:prstClr val="black">
                  <a:tint val="75000"/>
                </a:prstClr>
              </a:solidFill>
            </a:endParaRPr>
          </a:p>
        </p:txBody>
      </p:sp>
      <p:sp>
        <p:nvSpPr>
          <p:cNvPr id="5" name="TextBox 4">
            <a:extLst>
              <a:ext uri="{FF2B5EF4-FFF2-40B4-BE49-F238E27FC236}">
                <a16:creationId xmlns:a16="http://schemas.microsoft.com/office/drawing/2014/main" id="{547B3FF5-510C-4AFE-9FCE-C3D0E00C89A7}"/>
              </a:ext>
            </a:extLst>
          </p:cNvPr>
          <p:cNvSpPr txBox="1"/>
          <p:nvPr/>
        </p:nvSpPr>
        <p:spPr>
          <a:xfrm>
            <a:off x="2834640" y="3040380"/>
            <a:ext cx="4007636" cy="1569660"/>
          </a:xfrm>
          <a:prstGeom prst="rect">
            <a:avLst/>
          </a:prstGeom>
          <a:noFill/>
        </p:spPr>
        <p:txBody>
          <a:bodyPr wrap="none" rtlCol="0">
            <a:spAutoFit/>
          </a:bodyPr>
          <a:lstStyle/>
          <a:p>
            <a:pPr algn="ctr"/>
            <a:r>
              <a:rPr lang="en-US" sz="3200" dirty="0">
                <a:solidFill>
                  <a:schemeClr val="bg1"/>
                </a:solidFill>
                <a:hlinkClick r:id="rId5">
                  <a:extLst>
                    <a:ext uri="{A12FA001-AC4F-418D-AE19-62706E023703}">
                      <ahyp:hlinkClr xmlns="" xmlns:ahyp="http://schemas.microsoft.com/office/drawing/2018/hyperlinkcolor" val="tx"/>
                    </a:ext>
                  </a:extLst>
                </a:hlinkClick>
              </a:rPr>
              <a:t>www.nadtc.org</a:t>
            </a:r>
            <a:endParaRPr lang="en-US" sz="3200" dirty="0">
              <a:solidFill>
                <a:schemeClr val="bg1"/>
              </a:solidFill>
            </a:endParaRPr>
          </a:p>
          <a:p>
            <a:pPr algn="ctr"/>
            <a:r>
              <a:rPr lang="en-US" sz="3200" dirty="0">
                <a:solidFill>
                  <a:schemeClr val="bg1"/>
                </a:solidFill>
              </a:rPr>
              <a:t>Toll Free 866-983-3222</a:t>
            </a:r>
          </a:p>
          <a:p>
            <a:endParaRPr lang="en-US" sz="3200" dirty="0">
              <a:solidFill>
                <a:schemeClr val="bg1"/>
              </a:solidFill>
            </a:endParaRPr>
          </a:p>
        </p:txBody>
      </p:sp>
    </p:spTree>
    <p:extLst>
      <p:ext uri="{BB962C8B-B14F-4D97-AF65-F5344CB8AC3E}">
        <p14:creationId xmlns:p14="http://schemas.microsoft.com/office/powerpoint/2010/main" val="2365842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Questions?</a:t>
            </a:r>
          </a:p>
        </p:txBody>
      </p:sp>
      <p:sp>
        <p:nvSpPr>
          <p:cNvPr id="5" name="Slide Number Placeholder 4"/>
          <p:cNvSpPr>
            <a:spLocks noGrp="1"/>
          </p:cNvSpPr>
          <p:nvPr>
            <p:ph type="sldNum" sz="quarter" idx="12"/>
          </p:nvPr>
        </p:nvSpPr>
        <p:spPr/>
        <p:txBody>
          <a:bodyPr/>
          <a:lstStyle/>
          <a:p>
            <a:fld id="{DC9B146A-FD92-B942-A117-1CDF038C25F3}" type="slidenum">
              <a:rPr lang="en-US" smtClean="0"/>
              <a:t>18</a:t>
            </a:fld>
            <a:endParaRPr lang="en-US" dirty="0"/>
          </a:p>
        </p:txBody>
      </p:sp>
      <p:pic>
        <p:nvPicPr>
          <p:cNvPr id="8194" name="Picture 2" descr="C:\Users\cwright\Pictures\questions 8.jpg"/>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35641" y="1572322"/>
            <a:ext cx="6226139" cy="4663596"/>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092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3631" y="2637819"/>
            <a:ext cx="5533292" cy="2099878"/>
          </a:xfrm>
        </p:spPr>
        <p:txBody>
          <a:bodyPr rtlCol="0" anchor="t">
            <a:noAutofit/>
          </a:bodyPr>
          <a:lstStyle/>
          <a:p>
            <a:pPr algn="ctr"/>
            <a:r>
              <a:rPr lang="en-US" sz="3200" dirty="0">
                <a:solidFill>
                  <a:schemeClr val="tx1"/>
                </a:solidFill>
                <a:latin typeface="Gill Sans MT" pitchFamily="34" charset="0"/>
                <a:ea typeface="+mj-ea"/>
              </a:rPr>
              <a:t>Introduction to TrAMS</a:t>
            </a:r>
            <a:br>
              <a:rPr lang="en-US" sz="3200" dirty="0">
                <a:solidFill>
                  <a:schemeClr val="tx1"/>
                </a:solidFill>
                <a:latin typeface="Gill Sans MT" pitchFamily="34" charset="0"/>
                <a:ea typeface="+mj-ea"/>
              </a:rPr>
            </a:br>
            <a:r>
              <a:rPr lang="en-US" sz="2400" dirty="0">
                <a:solidFill>
                  <a:schemeClr val="tx1"/>
                </a:solidFill>
                <a:latin typeface="Gill Sans MT" pitchFamily="34" charset="0"/>
                <a:ea typeface="+mj-ea"/>
              </a:rPr>
              <a:t>Training for New Users</a:t>
            </a:r>
            <a:br>
              <a:rPr lang="en-US" sz="2400" dirty="0">
                <a:solidFill>
                  <a:schemeClr val="tx1"/>
                </a:solidFill>
                <a:latin typeface="Gill Sans MT" pitchFamily="34" charset="0"/>
                <a:ea typeface="+mj-ea"/>
              </a:rPr>
            </a:br>
            <a:br>
              <a:rPr lang="en-US" sz="2400" dirty="0">
                <a:solidFill>
                  <a:schemeClr val="tx1"/>
                </a:solidFill>
                <a:latin typeface="Gill Sans MT" pitchFamily="34" charset="0"/>
                <a:ea typeface="+mj-ea"/>
              </a:rPr>
            </a:br>
            <a:r>
              <a:rPr lang="en-US" sz="1600" dirty="0">
                <a:solidFill>
                  <a:schemeClr val="tx1"/>
                </a:solidFill>
                <a:latin typeface="Gill Sans MT" pitchFamily="34" charset="0"/>
                <a:ea typeface="+mj-ea"/>
              </a:rPr>
              <a:t>FTA Office of Program Management </a:t>
            </a:r>
            <a:br>
              <a:rPr lang="en-US" sz="1600" dirty="0">
                <a:solidFill>
                  <a:schemeClr val="tx1"/>
                </a:solidFill>
                <a:latin typeface="Gill Sans MT" pitchFamily="34" charset="0"/>
                <a:ea typeface="+mj-ea"/>
              </a:rPr>
            </a:br>
            <a:r>
              <a:rPr lang="en-US" sz="1600" dirty="0">
                <a:solidFill>
                  <a:schemeClr val="tx1"/>
                </a:solidFill>
                <a:latin typeface="Gill Sans MT" pitchFamily="34" charset="0"/>
                <a:ea typeface="+mj-ea"/>
              </a:rPr>
              <a:t>Division of Grants Management and Analysis </a:t>
            </a:r>
            <a:br>
              <a:rPr lang="en-US" sz="1600" dirty="0">
                <a:solidFill>
                  <a:schemeClr val="tx1"/>
                </a:solidFill>
                <a:latin typeface="Gill Sans MT" pitchFamily="34" charset="0"/>
                <a:ea typeface="+mj-ea"/>
              </a:rPr>
            </a:br>
            <a:br>
              <a:rPr lang="en-US" sz="1600" dirty="0">
                <a:solidFill>
                  <a:schemeClr val="tx1"/>
                </a:solidFill>
                <a:latin typeface="Gill Sans MT" pitchFamily="34" charset="0"/>
                <a:ea typeface="+mj-ea"/>
              </a:rPr>
            </a:br>
            <a:r>
              <a:rPr lang="en-US" sz="1600" dirty="0">
                <a:solidFill>
                  <a:schemeClr val="tx1"/>
                </a:solidFill>
                <a:latin typeface="Gill Sans MT" pitchFamily="34" charset="0"/>
                <a:ea typeface="+mj-ea"/>
              </a:rPr>
              <a:t>August 12, 2019</a:t>
            </a:r>
            <a:br>
              <a:rPr lang="en-US" sz="1600" dirty="0">
                <a:solidFill>
                  <a:schemeClr val="tx1"/>
                </a:solidFill>
                <a:latin typeface="Gill Sans MT" pitchFamily="34" charset="0"/>
                <a:ea typeface="+mj-ea"/>
              </a:rPr>
            </a:br>
            <a:r>
              <a:rPr lang="en-US" sz="1600" dirty="0">
                <a:solidFill>
                  <a:schemeClr val="tx1"/>
                </a:solidFill>
                <a:latin typeface="Gill Sans MT" pitchFamily="34" charset="0"/>
                <a:ea typeface="+mj-ea"/>
              </a:rPr>
              <a:t>Access and Mobility Partnership Grant Recipients</a:t>
            </a:r>
          </a:p>
        </p:txBody>
      </p:sp>
    </p:spTree>
    <p:extLst>
      <p:ext uri="{BB962C8B-B14F-4D97-AF65-F5344CB8AC3E}">
        <p14:creationId xmlns:p14="http://schemas.microsoft.com/office/powerpoint/2010/main" val="4281460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670" y="382834"/>
            <a:ext cx="8229600" cy="981075"/>
          </a:xfrm>
        </p:spPr>
        <p:txBody>
          <a:bodyPr/>
          <a:lstStyle/>
          <a:p>
            <a:r>
              <a:rPr lang="en-US" sz="4000" dirty="0">
                <a:latin typeface="Arial" pitchFamily="34" charset="0"/>
                <a:cs typeface="Arial" pitchFamily="34" charset="0"/>
              </a:rPr>
              <a:t>Agenda</a:t>
            </a:r>
          </a:p>
        </p:txBody>
      </p:sp>
      <p:sp>
        <p:nvSpPr>
          <p:cNvPr id="3" name="Content Placeholder 2"/>
          <p:cNvSpPr>
            <a:spLocks noGrp="1"/>
          </p:cNvSpPr>
          <p:nvPr>
            <p:ph idx="1"/>
          </p:nvPr>
        </p:nvSpPr>
        <p:spPr>
          <a:xfrm>
            <a:off x="1019909" y="1340463"/>
            <a:ext cx="7326922" cy="4900245"/>
          </a:xfrm>
        </p:spPr>
        <p:txBody>
          <a:bodyPr/>
          <a:lstStyle/>
          <a:p>
            <a:pPr>
              <a:buFont typeface="Wingdings" panose="05000000000000000000" pitchFamily="2" charset="2"/>
              <a:buChar char="Ø"/>
            </a:pPr>
            <a:r>
              <a:rPr lang="en-US" sz="1600" dirty="0">
                <a:cs typeface="Arial" pitchFamily="34" charset="0"/>
              </a:rPr>
              <a:t>Welcome &amp; Introductions - Kelly Tyler, Section 5310 Program Manager, U.S. DOT,  Federal Transit Administration</a:t>
            </a:r>
          </a:p>
          <a:p>
            <a:pPr marL="0" indent="0">
              <a:buNone/>
            </a:pPr>
            <a:r>
              <a:rPr lang="en-US" sz="1600" dirty="0">
                <a:cs typeface="Arial" pitchFamily="34" charset="0"/>
              </a:rPr>
              <a:t>	- Program Requirements and Grantee Reporting</a:t>
            </a:r>
          </a:p>
          <a:p>
            <a:pPr marL="0" indent="0">
              <a:buNone/>
            </a:pPr>
            <a:r>
              <a:rPr lang="en-US" sz="1600" dirty="0">
                <a:cs typeface="Arial" pitchFamily="34" charset="0"/>
              </a:rPr>
              <a:t>	- Overview of the Center for Urban Transportation Research (CUTR),</a:t>
            </a:r>
          </a:p>
          <a:p>
            <a:pPr marL="0" indent="0">
              <a:buNone/>
            </a:pPr>
            <a:r>
              <a:rPr lang="en-US" sz="1600" dirty="0">
                <a:cs typeface="Arial" pitchFamily="34" charset="0"/>
              </a:rPr>
              <a:t>	NADTC &amp; Regional Offices Roles  </a:t>
            </a:r>
          </a:p>
          <a:p>
            <a:pPr>
              <a:buFont typeface="Wingdings" panose="05000000000000000000" pitchFamily="2" charset="2"/>
              <a:buChar char="Ø"/>
            </a:pPr>
            <a:r>
              <a:rPr lang="en-US" sz="1600" dirty="0">
                <a:cs typeface="Arial" pitchFamily="34" charset="0"/>
              </a:rPr>
              <a:t>National Aging and Disability Transportation Center (NADTC) -  Virginia Dize &amp; Carol Wright, NADTC Co-Directors</a:t>
            </a:r>
          </a:p>
          <a:p>
            <a:pPr marL="0" indent="0">
              <a:buNone/>
            </a:pPr>
            <a:r>
              <a:rPr lang="en-US" sz="1600" dirty="0">
                <a:cs typeface="Arial" pitchFamily="34" charset="0"/>
              </a:rPr>
              <a:t>	- Learning Collaborative</a:t>
            </a:r>
          </a:p>
          <a:p>
            <a:pPr marL="0" indent="0">
              <a:buNone/>
            </a:pPr>
            <a:r>
              <a:rPr lang="en-US" sz="1600" dirty="0">
                <a:cs typeface="Arial" pitchFamily="34" charset="0"/>
              </a:rPr>
              <a:t>	- Performance Measures</a:t>
            </a:r>
          </a:p>
          <a:p>
            <a:pPr>
              <a:buFont typeface="Wingdings" panose="05000000000000000000" pitchFamily="2" charset="2"/>
              <a:buChar char="Ø"/>
            </a:pPr>
            <a:r>
              <a:rPr lang="en-US" sz="1600" dirty="0">
                <a:cs typeface="Arial" pitchFamily="34" charset="0"/>
              </a:rPr>
              <a:t>Discussion/Questions </a:t>
            </a:r>
          </a:p>
          <a:p>
            <a:pPr>
              <a:buFont typeface="Wingdings" panose="05000000000000000000" pitchFamily="2" charset="2"/>
              <a:buChar char="Ø"/>
            </a:pPr>
            <a:r>
              <a:rPr lang="en-US" sz="1600" dirty="0">
                <a:cs typeface="Arial" pitchFamily="34" charset="0"/>
              </a:rPr>
              <a:t>FTA’s Grants Management System (TrAMS) - Donna Schultz &amp; Alexis Fisher, Program Guidance </a:t>
            </a:r>
          </a:p>
          <a:p>
            <a:pPr>
              <a:buFont typeface="Wingdings" panose="05000000000000000000" pitchFamily="2" charset="2"/>
              <a:buChar char="Ø"/>
            </a:pPr>
            <a:r>
              <a:rPr lang="en-US" sz="1600" dirty="0">
                <a:cs typeface="Arial" pitchFamily="34" charset="0"/>
              </a:rPr>
              <a:t>Discussion/Questions</a:t>
            </a:r>
          </a:p>
          <a:p>
            <a:pPr>
              <a:buFont typeface="Wingdings" panose="05000000000000000000" pitchFamily="2" charset="2"/>
              <a:buChar char="Ø"/>
            </a:pPr>
            <a:r>
              <a:rPr lang="en-US" sz="1600" dirty="0">
                <a:cs typeface="Arial" pitchFamily="34" charset="0"/>
              </a:rPr>
              <a:t>Wrap-Up - Kelly Tyler</a:t>
            </a:r>
          </a:p>
          <a:p>
            <a:endParaRPr lang="en-US" dirty="0"/>
          </a:p>
        </p:txBody>
      </p:sp>
      <p:sp>
        <p:nvSpPr>
          <p:cNvPr id="4" name="Slide Number Placeholder 3"/>
          <p:cNvSpPr>
            <a:spLocks noGrp="1"/>
          </p:cNvSpPr>
          <p:nvPr>
            <p:ph type="sldNum" sz="quarter" idx="12"/>
          </p:nvPr>
        </p:nvSpPr>
        <p:spPr/>
        <p:txBody>
          <a:bodyPr/>
          <a:lstStyle/>
          <a:p>
            <a:fld id="{1F2646B2-07B8-4A55-877A-153D84ACCCD9}" type="slidenum">
              <a:rPr lang="en-US" smtClean="0"/>
              <a:pPr/>
              <a:t>2</a:t>
            </a:fld>
            <a:endParaRPr lang="en-US" dirty="0"/>
          </a:p>
        </p:txBody>
      </p:sp>
      <p:pic>
        <p:nvPicPr>
          <p:cNvPr id="6" name="Picture 5">
            <a:extLst>
              <a:ext uri="{FF2B5EF4-FFF2-40B4-BE49-F238E27FC236}">
                <a16:creationId xmlns:a16="http://schemas.microsoft.com/office/drawing/2014/main" id="{C64075EC-9D23-4125-AD19-A6666753D21C}"/>
              </a:ext>
            </a:extLst>
          </p:cNvPr>
          <p:cNvPicPr>
            <a:picLocks noChangeAspect="1"/>
          </p:cNvPicPr>
          <p:nvPr/>
        </p:nvPicPr>
        <p:blipFill>
          <a:blip r:embed="rId3"/>
          <a:stretch>
            <a:fillRect/>
          </a:stretch>
        </p:blipFill>
        <p:spPr>
          <a:xfrm>
            <a:off x="4374944" y="4525876"/>
            <a:ext cx="3635986" cy="170307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Objectives </a:t>
            </a:r>
          </a:p>
        </p:txBody>
      </p:sp>
      <p:sp>
        <p:nvSpPr>
          <p:cNvPr id="3" name="Content Placeholder 2"/>
          <p:cNvSpPr>
            <a:spLocks noGrp="1"/>
          </p:cNvSpPr>
          <p:nvPr>
            <p:ph idx="1"/>
          </p:nvPr>
        </p:nvSpPr>
        <p:spPr>
          <a:xfrm>
            <a:off x="914400" y="1333952"/>
            <a:ext cx="7471317" cy="4854975"/>
          </a:xfrm>
        </p:spPr>
        <p:txBody>
          <a:bodyPr/>
          <a:lstStyle/>
          <a:p>
            <a:pPr marL="0" indent="0">
              <a:buNone/>
            </a:pPr>
            <a:r>
              <a:rPr lang="en-US" dirty="0"/>
              <a:t>1.  What is TrAMS</a:t>
            </a:r>
          </a:p>
          <a:p>
            <a:pPr marL="0" indent="0">
              <a:buNone/>
            </a:pPr>
            <a:r>
              <a:rPr lang="en-US" dirty="0"/>
              <a:t>2.  User roles,  access and your profile </a:t>
            </a:r>
          </a:p>
          <a:p>
            <a:pPr marL="514350" indent="-514350">
              <a:buAutoNum type="arabicPeriod" startAt="3"/>
            </a:pPr>
            <a:r>
              <a:rPr lang="en-US" dirty="0"/>
              <a:t>Layout of the system and navigation</a:t>
            </a:r>
          </a:p>
          <a:p>
            <a:pPr marL="514350" indent="-514350">
              <a:buAutoNum type="arabicPeriod" startAt="3"/>
            </a:pPr>
            <a:r>
              <a:rPr lang="en-US" dirty="0"/>
              <a:t>Prerequisites for FTA Awards</a:t>
            </a:r>
          </a:p>
          <a:p>
            <a:pPr marL="514350" indent="-514350">
              <a:buFont typeface="+mj-lt"/>
              <a:buAutoNum type="arabicPeriod" startAt="5"/>
            </a:pPr>
            <a:r>
              <a:rPr lang="en-US" dirty="0"/>
              <a:t>Where to attached required documents</a:t>
            </a:r>
          </a:p>
          <a:p>
            <a:pPr marL="514350" indent="-514350">
              <a:buAutoNum type="arabicPeriod" startAt="5"/>
            </a:pPr>
            <a:r>
              <a:rPr lang="en-US" dirty="0"/>
              <a:t>Financial Federal Report and Milestone Progress Report</a:t>
            </a:r>
          </a:p>
          <a:p>
            <a:pPr marL="0" indent="0">
              <a:buNone/>
            </a:pPr>
            <a:r>
              <a:rPr lang="en-US" dirty="0"/>
              <a:t>7.  Resources</a:t>
            </a:r>
          </a:p>
          <a:p>
            <a:endParaRPr lang="en-US" dirty="0"/>
          </a:p>
        </p:txBody>
      </p:sp>
    </p:spTree>
    <p:extLst>
      <p:ext uri="{BB962C8B-B14F-4D97-AF65-F5344CB8AC3E}">
        <p14:creationId xmlns:p14="http://schemas.microsoft.com/office/powerpoint/2010/main" val="1098123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TrAMS </a:t>
            </a:r>
          </a:p>
        </p:txBody>
      </p:sp>
      <p:sp>
        <p:nvSpPr>
          <p:cNvPr id="3" name="Content Placeholder 2"/>
          <p:cNvSpPr>
            <a:spLocks noGrp="1"/>
          </p:cNvSpPr>
          <p:nvPr>
            <p:ph idx="1"/>
          </p:nvPr>
        </p:nvSpPr>
        <p:spPr>
          <a:xfrm>
            <a:off x="457199" y="1417637"/>
            <a:ext cx="8470669" cy="4678363"/>
          </a:xfrm>
        </p:spPr>
        <p:txBody>
          <a:bodyPr/>
          <a:lstStyle/>
          <a:p>
            <a:r>
              <a:rPr lang="en-US" dirty="0"/>
              <a:t>Transit Award Management System</a:t>
            </a:r>
          </a:p>
          <a:p>
            <a:pPr lvl="1"/>
            <a:r>
              <a:rPr lang="en-US" dirty="0"/>
              <a:t> </a:t>
            </a:r>
            <a:r>
              <a:rPr lang="en-US" dirty="0">
                <a:hlinkClick r:id="rId3"/>
              </a:rPr>
              <a:t>https://faces.fta.dot.gov/suite/</a:t>
            </a:r>
            <a:endParaRPr lang="en-US" dirty="0"/>
          </a:p>
          <a:p>
            <a:pPr lvl="1"/>
            <a:r>
              <a:rPr lang="en-US" dirty="0"/>
              <a:t>Web based tool, using various workflows, to manage an award through it’s life cycle.</a:t>
            </a:r>
          </a:p>
          <a:p>
            <a:pPr lvl="2"/>
            <a:r>
              <a:rPr lang="en-US" dirty="0"/>
              <a:t>Application</a:t>
            </a:r>
          </a:p>
          <a:p>
            <a:pPr lvl="2"/>
            <a:r>
              <a:rPr lang="en-US" dirty="0"/>
              <a:t>Award</a:t>
            </a:r>
          </a:p>
          <a:p>
            <a:pPr lvl="3"/>
            <a:r>
              <a:rPr lang="en-US" sz="2400" dirty="0"/>
              <a:t> Revisions/Amendments</a:t>
            </a:r>
          </a:p>
          <a:p>
            <a:pPr lvl="2"/>
            <a:r>
              <a:rPr lang="en-US" dirty="0"/>
              <a:t>Payment Requests</a:t>
            </a:r>
          </a:p>
          <a:p>
            <a:pPr lvl="2"/>
            <a:r>
              <a:rPr lang="en-US" dirty="0"/>
              <a:t>Reporting</a:t>
            </a:r>
          </a:p>
          <a:p>
            <a:pPr lvl="2"/>
            <a:r>
              <a:rPr lang="en-US" dirty="0"/>
              <a:t>Close out</a:t>
            </a:r>
          </a:p>
        </p:txBody>
      </p:sp>
    </p:spTree>
    <p:extLst>
      <p:ext uri="{BB962C8B-B14F-4D97-AF65-F5344CB8AC3E}">
        <p14:creationId xmlns:p14="http://schemas.microsoft.com/office/powerpoint/2010/main" val="3784061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88073" y="1432099"/>
            <a:ext cx="7772400" cy="1362075"/>
          </a:xfrm>
        </p:spPr>
        <p:txBody>
          <a:bodyPr/>
          <a:lstStyle/>
          <a:p>
            <a:r>
              <a:rPr lang="en-US" dirty="0"/>
              <a:t>User roles, ACCESS and YOUR PROFILE</a:t>
            </a:r>
          </a:p>
        </p:txBody>
      </p:sp>
      <p:sp>
        <p:nvSpPr>
          <p:cNvPr id="5" name="Text Placeholder 4"/>
          <p:cNvSpPr>
            <a:spLocks noGrp="1"/>
          </p:cNvSpPr>
          <p:nvPr>
            <p:ph type="body" idx="1"/>
          </p:nvPr>
        </p:nvSpPr>
        <p:spPr>
          <a:xfrm>
            <a:off x="157047" y="543480"/>
            <a:ext cx="7772400" cy="654708"/>
          </a:xfrm>
        </p:spPr>
        <p:txBody>
          <a:bodyPr/>
          <a:lstStyle/>
          <a:p>
            <a:r>
              <a:rPr lang="en-US" sz="3200" dirty="0"/>
              <a:t>Objective 2</a:t>
            </a:r>
          </a:p>
        </p:txBody>
      </p:sp>
    </p:spTree>
    <p:extLst>
      <p:ext uri="{BB962C8B-B14F-4D97-AF65-F5344CB8AC3E}">
        <p14:creationId xmlns:p14="http://schemas.microsoft.com/office/powerpoint/2010/main" val="1444047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Most Common User Roles</a:t>
            </a:r>
          </a:p>
        </p:txBody>
      </p:sp>
      <p:sp>
        <p:nvSpPr>
          <p:cNvPr id="3" name="Content Placeholder 2"/>
          <p:cNvSpPr>
            <a:spLocks noGrp="1"/>
          </p:cNvSpPr>
          <p:nvPr>
            <p:ph sz="half" idx="1"/>
          </p:nvPr>
        </p:nvSpPr>
        <p:spPr/>
        <p:txBody>
          <a:bodyPr/>
          <a:lstStyle/>
          <a:p>
            <a:r>
              <a:rPr lang="en-US" sz="2000" dirty="0"/>
              <a:t>Official </a:t>
            </a:r>
          </a:p>
          <a:p>
            <a:r>
              <a:rPr lang="en-US" sz="2000" dirty="0"/>
              <a:t>User Manager</a:t>
            </a:r>
          </a:p>
          <a:p>
            <a:r>
              <a:rPr lang="en-US" sz="2000" dirty="0"/>
              <a:t>Submitter</a:t>
            </a:r>
          </a:p>
          <a:p>
            <a:r>
              <a:rPr lang="en-US" sz="2000" dirty="0"/>
              <a:t>FFR Reporter</a:t>
            </a:r>
          </a:p>
        </p:txBody>
      </p:sp>
      <p:sp>
        <p:nvSpPr>
          <p:cNvPr id="9" name="Content Placeholder 8"/>
          <p:cNvSpPr>
            <a:spLocks noGrp="1"/>
          </p:cNvSpPr>
          <p:nvPr>
            <p:ph sz="half" idx="2"/>
          </p:nvPr>
        </p:nvSpPr>
        <p:spPr/>
        <p:txBody>
          <a:bodyPr/>
          <a:lstStyle/>
          <a:p>
            <a:r>
              <a:rPr lang="en-US" sz="2000" dirty="0"/>
              <a:t>Civil Rights</a:t>
            </a:r>
          </a:p>
          <a:p>
            <a:r>
              <a:rPr lang="en-US" sz="2000" dirty="0"/>
              <a:t>MPR Reporter</a:t>
            </a:r>
          </a:p>
          <a:p>
            <a:r>
              <a:rPr lang="en-US" sz="2000" dirty="0"/>
              <a:t>Developer</a:t>
            </a:r>
          </a:p>
          <a:p>
            <a:r>
              <a:rPr lang="en-US" sz="2000" dirty="0"/>
              <a:t>Attorney</a:t>
            </a:r>
          </a:p>
          <a:p>
            <a:endParaRPr lang="en-US" sz="2000" dirty="0"/>
          </a:p>
        </p:txBody>
      </p:sp>
    </p:spTree>
    <p:extLst>
      <p:ext uri="{BB962C8B-B14F-4D97-AF65-F5344CB8AC3E}">
        <p14:creationId xmlns:p14="http://schemas.microsoft.com/office/powerpoint/2010/main" val="4173359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36562"/>
            <a:ext cx="8229600" cy="778922"/>
          </a:xfrm>
        </p:spPr>
        <p:txBody>
          <a:bodyPr/>
          <a:lstStyle/>
          <a:p>
            <a:r>
              <a:rPr lang="en-US" sz="3200" dirty="0"/>
              <a:t>How do I access TrAMS?</a:t>
            </a:r>
          </a:p>
        </p:txBody>
      </p:sp>
      <p:sp>
        <p:nvSpPr>
          <p:cNvPr id="6" name="Content Placeholder 5"/>
          <p:cNvSpPr>
            <a:spLocks noGrp="1"/>
          </p:cNvSpPr>
          <p:nvPr>
            <p:ph idx="1"/>
          </p:nvPr>
        </p:nvSpPr>
        <p:spPr>
          <a:xfrm>
            <a:off x="778726" y="1237787"/>
            <a:ext cx="8153400" cy="4505092"/>
          </a:xfrm>
        </p:spPr>
        <p:txBody>
          <a:bodyPr/>
          <a:lstStyle/>
          <a:p>
            <a:r>
              <a:rPr lang="en-US" sz="2800" dirty="0"/>
              <a:t>Is your organization registered with FTA?</a:t>
            </a:r>
          </a:p>
          <a:p>
            <a:pPr lvl="1"/>
            <a:r>
              <a:rPr lang="en-US" sz="2400" dirty="0"/>
              <a:t>Yes, find out who your organization’s User Manager is.</a:t>
            </a:r>
            <a:endParaRPr lang="en-US" sz="2800" dirty="0"/>
          </a:p>
          <a:p>
            <a:pPr lvl="2"/>
            <a:r>
              <a:rPr lang="en-US" sz="2000" dirty="0"/>
              <a:t>The User Manager is designed by the organizations Official.</a:t>
            </a:r>
          </a:p>
          <a:p>
            <a:pPr lvl="1"/>
            <a:r>
              <a:rPr lang="en-US" sz="2400" dirty="0"/>
              <a:t>No, contact the FTA Regional Office</a:t>
            </a:r>
          </a:p>
          <a:p>
            <a:pPr lvl="2"/>
            <a:r>
              <a:rPr lang="en-US" sz="2000" dirty="0"/>
              <a:t>Multiple system’s need to be setup for a new organization.</a:t>
            </a:r>
          </a:p>
          <a:p>
            <a:r>
              <a:rPr lang="en-US" sz="2800" dirty="0"/>
              <a:t>Meet with your office’s User Manager about what role(s) you need.   </a:t>
            </a:r>
          </a:p>
          <a:p>
            <a:r>
              <a:rPr lang="en-US" sz="2800" dirty="0"/>
              <a:t>The User Manager can activate your account in TrAMS and assign you the right roles. </a:t>
            </a:r>
          </a:p>
          <a:p>
            <a:r>
              <a:rPr lang="en-US" sz="2800" dirty="0"/>
              <a:t>Once an account has been created, an email will be sent to the new user.</a:t>
            </a:r>
          </a:p>
          <a:p>
            <a:endParaRPr lang="en-US" sz="2800" dirty="0"/>
          </a:p>
        </p:txBody>
      </p:sp>
    </p:spTree>
    <p:extLst>
      <p:ext uri="{BB962C8B-B14F-4D97-AF65-F5344CB8AC3E}">
        <p14:creationId xmlns:p14="http://schemas.microsoft.com/office/powerpoint/2010/main" val="2361497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Logging into TrAMS</a:t>
            </a:r>
          </a:p>
        </p:txBody>
      </p:sp>
      <p:sp>
        <p:nvSpPr>
          <p:cNvPr id="3" name="Content Placeholder 2"/>
          <p:cNvSpPr>
            <a:spLocks noGrp="1"/>
          </p:cNvSpPr>
          <p:nvPr>
            <p:ph idx="1"/>
          </p:nvPr>
        </p:nvSpPr>
        <p:spPr>
          <a:xfrm>
            <a:off x="457200" y="1331844"/>
            <a:ext cx="8229600" cy="4525963"/>
          </a:xfrm>
        </p:spPr>
        <p:txBody>
          <a:bodyPr/>
          <a:lstStyle/>
          <a:p>
            <a:r>
              <a:rPr lang="en-US" dirty="0">
                <a:hlinkClick r:id="rId3"/>
              </a:rPr>
              <a:t>https://faces.fta.dot.gov/suite/</a:t>
            </a:r>
            <a:endParaRPr lang="en-US" dirty="0"/>
          </a:p>
          <a:p>
            <a:endParaRPr lang="en-US" dirty="0"/>
          </a:p>
          <a:p>
            <a:endParaRPr lang="en-US" dirty="0"/>
          </a:p>
        </p:txBody>
      </p:sp>
      <p:pic>
        <p:nvPicPr>
          <p:cNvPr id="5" name="Picture 4">
            <a:extLst>
              <a:ext uri="{FF2B5EF4-FFF2-40B4-BE49-F238E27FC236}">
                <a16:creationId xmlns:a16="http://schemas.microsoft.com/office/drawing/2014/main" id="{2F1CA591-C63B-4655-8080-E1C520A3C31E}"/>
              </a:ext>
            </a:extLst>
          </p:cNvPr>
          <p:cNvPicPr>
            <a:picLocks noChangeAspect="1"/>
          </p:cNvPicPr>
          <p:nvPr/>
        </p:nvPicPr>
        <p:blipFill>
          <a:blip r:embed="rId4"/>
          <a:stretch>
            <a:fillRect/>
          </a:stretch>
        </p:blipFill>
        <p:spPr>
          <a:xfrm>
            <a:off x="289003" y="2312919"/>
            <a:ext cx="4282027" cy="3343275"/>
          </a:xfrm>
          <a:prstGeom prst="rect">
            <a:avLst/>
          </a:prstGeom>
        </p:spPr>
      </p:pic>
      <p:pic>
        <p:nvPicPr>
          <p:cNvPr id="6" name="Picture 5">
            <a:extLst>
              <a:ext uri="{FF2B5EF4-FFF2-40B4-BE49-F238E27FC236}">
                <a16:creationId xmlns:a16="http://schemas.microsoft.com/office/drawing/2014/main" id="{AB49014B-CF82-4C5F-98C9-4FDB6432125D}"/>
              </a:ext>
            </a:extLst>
          </p:cNvPr>
          <p:cNvPicPr>
            <a:picLocks noChangeAspect="1"/>
          </p:cNvPicPr>
          <p:nvPr/>
        </p:nvPicPr>
        <p:blipFill>
          <a:blip r:embed="rId5"/>
          <a:stretch>
            <a:fillRect/>
          </a:stretch>
        </p:blipFill>
        <p:spPr>
          <a:xfrm>
            <a:off x="4636785" y="2312918"/>
            <a:ext cx="4218212" cy="3343275"/>
          </a:xfrm>
          <a:prstGeom prst="rect">
            <a:avLst/>
          </a:prstGeom>
        </p:spPr>
      </p:pic>
    </p:spTree>
    <p:extLst>
      <p:ext uri="{BB962C8B-B14F-4D97-AF65-F5344CB8AC3E}">
        <p14:creationId xmlns:p14="http://schemas.microsoft.com/office/powerpoint/2010/main" val="3748087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4908"/>
            <a:ext cx="8229600" cy="579617"/>
          </a:xfrm>
        </p:spPr>
        <p:txBody>
          <a:bodyPr/>
          <a:lstStyle/>
          <a:p>
            <a:r>
              <a:rPr lang="en-US" sz="3600" dirty="0"/>
              <a:t>User Profile</a:t>
            </a:r>
          </a:p>
        </p:txBody>
      </p:sp>
      <p:pic>
        <p:nvPicPr>
          <p:cNvPr id="4" name="Content Placeholder 3">
            <a:extLst>
              <a:ext uri="{FF2B5EF4-FFF2-40B4-BE49-F238E27FC236}">
                <a16:creationId xmlns:a16="http://schemas.microsoft.com/office/drawing/2014/main" id="{A0EC8D3D-FEAC-4A74-A2FF-850FAB577824}"/>
              </a:ext>
            </a:extLst>
          </p:cNvPr>
          <p:cNvPicPr>
            <a:picLocks noGrp="1" noChangeAspect="1"/>
          </p:cNvPicPr>
          <p:nvPr>
            <p:ph sz="half" idx="1"/>
          </p:nvPr>
        </p:nvPicPr>
        <p:blipFill>
          <a:blip r:embed="rId3"/>
          <a:stretch>
            <a:fillRect/>
          </a:stretch>
        </p:blipFill>
        <p:spPr>
          <a:xfrm>
            <a:off x="457200" y="1568092"/>
            <a:ext cx="8283575" cy="1080839"/>
          </a:xfrm>
          <a:prstGeom prst="rect">
            <a:avLst/>
          </a:prstGeom>
        </p:spPr>
      </p:pic>
      <p:sp>
        <p:nvSpPr>
          <p:cNvPr id="7" name="Rectangle 6">
            <a:extLst>
              <a:ext uri="{FF2B5EF4-FFF2-40B4-BE49-F238E27FC236}">
                <a16:creationId xmlns:a16="http://schemas.microsoft.com/office/drawing/2014/main" id="{07EBBD8D-D503-4634-A981-E253A513B411}"/>
              </a:ext>
            </a:extLst>
          </p:cNvPr>
          <p:cNvSpPr/>
          <p:nvPr/>
        </p:nvSpPr>
        <p:spPr>
          <a:xfrm>
            <a:off x="7334054" y="1329179"/>
            <a:ext cx="1545995" cy="15742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lightRig rig="harsh" dir="t"/>
            </a:scene3d>
            <a:sp3d extrusionH="57150" prstMaterial="matte">
              <a:bevelT w="63500" h="12700" prst="angle"/>
              <a:contourClr>
                <a:schemeClr val="bg1">
                  <a:lumMod val="65000"/>
                </a:schemeClr>
              </a:contourClr>
            </a:sp3d>
          </a:bodyPr>
          <a:lstStyle/>
          <a:p>
            <a:pPr algn="ctr"/>
            <a:endParaRPr lang="en-US" b="1" dirty="0">
              <a:ln/>
              <a:solidFill>
                <a:schemeClr val="accent3"/>
              </a:solidFill>
            </a:endParaRPr>
          </a:p>
        </p:txBody>
      </p:sp>
    </p:spTree>
    <p:extLst>
      <p:ext uri="{BB962C8B-B14F-4D97-AF65-F5344CB8AC3E}">
        <p14:creationId xmlns:p14="http://schemas.microsoft.com/office/powerpoint/2010/main" val="3628851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36563"/>
            <a:ext cx="8229600" cy="541632"/>
          </a:xfrm>
        </p:spPr>
        <p:txBody>
          <a:bodyPr/>
          <a:lstStyle/>
          <a:p>
            <a:r>
              <a:rPr lang="en-US" sz="3600" dirty="0"/>
              <a:t>Your Profile</a:t>
            </a:r>
          </a:p>
        </p:txBody>
      </p:sp>
      <p:pic>
        <p:nvPicPr>
          <p:cNvPr id="3" name="Picture 2">
            <a:extLst>
              <a:ext uri="{FF2B5EF4-FFF2-40B4-BE49-F238E27FC236}">
                <a16:creationId xmlns:a16="http://schemas.microsoft.com/office/drawing/2014/main" id="{B9A011B0-1838-482B-9BA5-E309EA9DCF42}"/>
              </a:ext>
            </a:extLst>
          </p:cNvPr>
          <p:cNvPicPr>
            <a:picLocks noChangeAspect="1"/>
          </p:cNvPicPr>
          <p:nvPr/>
        </p:nvPicPr>
        <p:blipFill>
          <a:blip r:embed="rId3"/>
          <a:stretch>
            <a:fillRect/>
          </a:stretch>
        </p:blipFill>
        <p:spPr>
          <a:xfrm>
            <a:off x="842851" y="1166441"/>
            <a:ext cx="7458298" cy="4525118"/>
          </a:xfrm>
          <a:prstGeom prst="rect">
            <a:avLst/>
          </a:prstGeom>
        </p:spPr>
      </p:pic>
    </p:spTree>
    <p:extLst>
      <p:ext uri="{BB962C8B-B14F-4D97-AF65-F5344CB8AC3E}">
        <p14:creationId xmlns:p14="http://schemas.microsoft.com/office/powerpoint/2010/main" val="1429159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Setting up your Security Questions</a:t>
            </a:r>
          </a:p>
        </p:txBody>
      </p:sp>
      <p:pic>
        <p:nvPicPr>
          <p:cNvPr id="7" name="Content Placeholder 6">
            <a:extLst>
              <a:ext uri="{FF2B5EF4-FFF2-40B4-BE49-F238E27FC236}">
                <a16:creationId xmlns:a16="http://schemas.microsoft.com/office/drawing/2014/main" id="{A40AC879-EA3D-411D-97C2-39503A14336B}"/>
              </a:ext>
            </a:extLst>
          </p:cNvPr>
          <p:cNvPicPr>
            <a:picLocks noGrp="1" noChangeAspect="1"/>
          </p:cNvPicPr>
          <p:nvPr>
            <p:ph idx="1"/>
          </p:nvPr>
        </p:nvPicPr>
        <p:blipFill>
          <a:blip r:embed="rId3"/>
          <a:stretch>
            <a:fillRect/>
          </a:stretch>
        </p:blipFill>
        <p:spPr>
          <a:xfrm>
            <a:off x="445770" y="1219200"/>
            <a:ext cx="4457700" cy="2247900"/>
          </a:xfrm>
          <a:prstGeom prst="rect">
            <a:avLst/>
          </a:prstGeom>
        </p:spPr>
      </p:pic>
      <p:pic>
        <p:nvPicPr>
          <p:cNvPr id="8" name="Picture 7">
            <a:extLst>
              <a:ext uri="{FF2B5EF4-FFF2-40B4-BE49-F238E27FC236}">
                <a16:creationId xmlns:a16="http://schemas.microsoft.com/office/drawing/2014/main" id="{79BE22AB-48D9-4AA5-8610-F1C30442CCC3}"/>
              </a:ext>
            </a:extLst>
          </p:cNvPr>
          <p:cNvPicPr>
            <a:picLocks noChangeAspect="1"/>
          </p:cNvPicPr>
          <p:nvPr/>
        </p:nvPicPr>
        <p:blipFill>
          <a:blip r:embed="rId4"/>
          <a:stretch>
            <a:fillRect/>
          </a:stretch>
        </p:blipFill>
        <p:spPr>
          <a:xfrm>
            <a:off x="2651760" y="3117657"/>
            <a:ext cx="5930536" cy="3329236"/>
          </a:xfrm>
          <a:prstGeom prst="rect">
            <a:avLst/>
          </a:prstGeom>
        </p:spPr>
      </p:pic>
    </p:spTree>
    <p:extLst>
      <p:ext uri="{BB962C8B-B14F-4D97-AF65-F5344CB8AC3E}">
        <p14:creationId xmlns:p14="http://schemas.microsoft.com/office/powerpoint/2010/main" val="2652898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A992-D1A6-4F19-AE6B-DF0B1F41443F}"/>
              </a:ext>
            </a:extLst>
          </p:cNvPr>
          <p:cNvSpPr>
            <a:spLocks noGrp="1"/>
          </p:cNvSpPr>
          <p:nvPr>
            <p:ph type="title"/>
          </p:nvPr>
        </p:nvSpPr>
        <p:spPr>
          <a:xfrm>
            <a:off x="457200" y="436563"/>
            <a:ext cx="8229600" cy="700862"/>
          </a:xfrm>
        </p:spPr>
        <p:txBody>
          <a:bodyPr/>
          <a:lstStyle/>
          <a:p>
            <a:r>
              <a:rPr lang="en-US" dirty="0"/>
              <a:t>PIN</a:t>
            </a:r>
          </a:p>
        </p:txBody>
      </p:sp>
      <p:sp>
        <p:nvSpPr>
          <p:cNvPr id="3" name="Content Placeholder 2">
            <a:extLst>
              <a:ext uri="{FF2B5EF4-FFF2-40B4-BE49-F238E27FC236}">
                <a16:creationId xmlns:a16="http://schemas.microsoft.com/office/drawing/2014/main" id="{68E6AF9C-3DB2-4993-95E3-3692B9172AD8}"/>
              </a:ext>
            </a:extLst>
          </p:cNvPr>
          <p:cNvSpPr>
            <a:spLocks noGrp="1"/>
          </p:cNvSpPr>
          <p:nvPr>
            <p:ph idx="1"/>
          </p:nvPr>
        </p:nvSpPr>
        <p:spPr>
          <a:xfrm>
            <a:off x="457200" y="1600200"/>
            <a:ext cx="8229600" cy="4525963"/>
          </a:xfrm>
        </p:spPr>
        <p:txBody>
          <a:bodyPr/>
          <a:lstStyle/>
          <a:p>
            <a:endParaRPr lang="en-US" dirty="0"/>
          </a:p>
          <a:p>
            <a:endParaRPr lang="en-US" dirty="0"/>
          </a:p>
        </p:txBody>
      </p:sp>
      <p:pic>
        <p:nvPicPr>
          <p:cNvPr id="4" name="Picture 3">
            <a:extLst>
              <a:ext uri="{FF2B5EF4-FFF2-40B4-BE49-F238E27FC236}">
                <a16:creationId xmlns:a16="http://schemas.microsoft.com/office/drawing/2014/main" id="{0C1B7E40-1D5B-44B8-BD3B-116015C58C38}"/>
              </a:ext>
            </a:extLst>
          </p:cNvPr>
          <p:cNvPicPr>
            <a:picLocks noChangeAspect="1"/>
          </p:cNvPicPr>
          <p:nvPr/>
        </p:nvPicPr>
        <p:blipFill>
          <a:blip r:embed="rId3"/>
          <a:stretch>
            <a:fillRect/>
          </a:stretch>
        </p:blipFill>
        <p:spPr>
          <a:xfrm>
            <a:off x="1137424" y="1838324"/>
            <a:ext cx="6463526" cy="3394367"/>
          </a:xfrm>
          <a:prstGeom prst="rect">
            <a:avLst/>
          </a:prstGeom>
        </p:spPr>
      </p:pic>
      <p:cxnSp>
        <p:nvCxnSpPr>
          <p:cNvPr id="7" name="Straight Arrow Connector 6">
            <a:extLst>
              <a:ext uri="{FF2B5EF4-FFF2-40B4-BE49-F238E27FC236}">
                <a16:creationId xmlns:a16="http://schemas.microsoft.com/office/drawing/2014/main" id="{4C01E949-503D-4F73-9616-ED8A96E19056}"/>
              </a:ext>
            </a:extLst>
          </p:cNvPr>
          <p:cNvCxnSpPr/>
          <p:nvPr/>
        </p:nvCxnSpPr>
        <p:spPr>
          <a:xfrm flipV="1">
            <a:off x="457200" y="4527395"/>
            <a:ext cx="1293541" cy="334537"/>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571703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40E8D1-0945-493F-9C77-3FDF2554BB89}"/>
              </a:ext>
            </a:extLst>
          </p:cNvPr>
          <p:cNvSpPr>
            <a:spLocks noGrp="1"/>
          </p:cNvSpPr>
          <p:nvPr>
            <p:ph sz="half" idx="1"/>
          </p:nvPr>
        </p:nvSpPr>
        <p:spPr>
          <a:xfrm>
            <a:off x="457200" y="1521096"/>
            <a:ext cx="4038600" cy="4155830"/>
          </a:xfrm>
        </p:spPr>
        <p:style>
          <a:lnRef idx="2">
            <a:schemeClr val="dk1"/>
          </a:lnRef>
          <a:fillRef idx="1">
            <a:schemeClr val="lt1"/>
          </a:fillRef>
          <a:effectRef idx="0">
            <a:schemeClr val="dk1"/>
          </a:effectRef>
          <a:fontRef idx="minor">
            <a:schemeClr val="dk1"/>
          </a:fontRef>
        </p:style>
        <p:txBody>
          <a:bodyPr/>
          <a:lstStyle/>
          <a:p>
            <a:pPr marL="0" indent="0">
              <a:buNone/>
            </a:pPr>
            <a:r>
              <a:rPr lang="en-US" sz="2000" b="1" dirty="0"/>
              <a:t>ICAM Projects </a:t>
            </a:r>
            <a:r>
              <a:rPr lang="en-US" sz="2000" dirty="0"/>
              <a:t>are Funded by Section 3006(b) of the Fixing America’s Surface Transportation (FAST) Act (Pub. L. 114-94, Dec. 4, 2015) authorizes FTA to award grants for innovative coordinated access and mobility projects for the transportation disadvantaged population that improve the coordination of transportation services and non-emergency medical transportation services.</a:t>
            </a:r>
          </a:p>
        </p:txBody>
      </p:sp>
      <p:sp>
        <p:nvSpPr>
          <p:cNvPr id="5" name="Content Placeholder 4">
            <a:extLst>
              <a:ext uri="{FF2B5EF4-FFF2-40B4-BE49-F238E27FC236}">
                <a16:creationId xmlns:a16="http://schemas.microsoft.com/office/drawing/2014/main" id="{0F017285-125E-40F6-9E53-DCE6DFD337FD}"/>
              </a:ext>
            </a:extLst>
          </p:cNvPr>
          <p:cNvSpPr>
            <a:spLocks noGrp="1"/>
          </p:cNvSpPr>
          <p:nvPr>
            <p:ph sz="half" idx="2"/>
          </p:nvPr>
        </p:nvSpPr>
        <p:spPr>
          <a:xfrm>
            <a:off x="4648200" y="1521096"/>
            <a:ext cx="4038600" cy="4155831"/>
          </a:xfrm>
        </p:spPr>
        <p:style>
          <a:lnRef idx="2">
            <a:schemeClr val="dk1"/>
          </a:lnRef>
          <a:fillRef idx="1">
            <a:schemeClr val="lt1"/>
          </a:fillRef>
          <a:effectRef idx="0">
            <a:schemeClr val="dk1"/>
          </a:effectRef>
          <a:fontRef idx="minor">
            <a:schemeClr val="dk1"/>
          </a:fontRef>
        </p:style>
        <p:txBody>
          <a:bodyPr/>
          <a:lstStyle/>
          <a:p>
            <a:pPr marL="0" indent="0">
              <a:buNone/>
            </a:pPr>
            <a:r>
              <a:rPr lang="en-US" sz="2000" b="1" dirty="0">
                <a:latin typeface="+mn-lt"/>
              </a:rPr>
              <a:t>HSCR program </a:t>
            </a:r>
            <a:r>
              <a:rPr lang="en-US" sz="2000" dirty="0">
                <a:latin typeface="+mn-lt"/>
              </a:rPr>
              <a:t>is funded through the Public Transportation Innovation Program (49 U.S.C §5312) and will build upon identified gaps in services or planning activities for the improvement of services, as outlined in a Coordinated Human Services Transportation Plan. </a:t>
            </a:r>
          </a:p>
        </p:txBody>
      </p:sp>
      <p:sp>
        <p:nvSpPr>
          <p:cNvPr id="10" name="Title 1">
            <a:extLst>
              <a:ext uri="{FF2B5EF4-FFF2-40B4-BE49-F238E27FC236}">
                <a16:creationId xmlns:a16="http://schemas.microsoft.com/office/drawing/2014/main" id="{D2CBE46A-DEE1-45B0-86A9-3F101B004980}"/>
              </a:ext>
            </a:extLst>
          </p:cNvPr>
          <p:cNvSpPr>
            <a:spLocks noGrp="1"/>
          </p:cNvSpPr>
          <p:nvPr>
            <p:ph type="title"/>
          </p:nvPr>
        </p:nvSpPr>
        <p:spPr/>
        <p:txBody>
          <a:bodyPr/>
          <a:lstStyle/>
          <a:p>
            <a:br>
              <a:rPr lang="en-US" sz="3200" dirty="0"/>
            </a:br>
            <a:r>
              <a:rPr lang="en-US" sz="3200" dirty="0"/>
              <a:t>Access and Mobility Partnership Grants</a:t>
            </a:r>
            <a:br>
              <a:rPr lang="en-US" sz="3200" dirty="0"/>
            </a:br>
            <a:r>
              <a:rPr lang="en-US" sz="2800" dirty="0"/>
              <a:t>2 Funding Sources</a:t>
            </a:r>
            <a:br>
              <a:rPr lang="en-US" sz="3200" dirty="0"/>
            </a:br>
            <a:r>
              <a:rPr lang="en-US" sz="3200" dirty="0"/>
              <a:t> </a:t>
            </a:r>
          </a:p>
        </p:txBody>
      </p:sp>
    </p:spTree>
    <p:extLst>
      <p:ext uri="{BB962C8B-B14F-4D97-AF65-F5344CB8AC3E}">
        <p14:creationId xmlns:p14="http://schemas.microsoft.com/office/powerpoint/2010/main" val="30079823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Lockouts </a:t>
            </a:r>
          </a:p>
        </p:txBody>
      </p:sp>
      <p:sp>
        <p:nvSpPr>
          <p:cNvPr id="3" name="Content Placeholder 2"/>
          <p:cNvSpPr>
            <a:spLocks noGrp="1"/>
          </p:cNvSpPr>
          <p:nvPr>
            <p:ph idx="1"/>
          </p:nvPr>
        </p:nvSpPr>
        <p:spPr/>
        <p:txBody>
          <a:bodyPr/>
          <a:lstStyle/>
          <a:p>
            <a:pPr marL="0" indent="0">
              <a:buNone/>
            </a:pPr>
            <a:r>
              <a:rPr lang="en-US" sz="2400" dirty="0"/>
              <a:t>The following security procedures are in place to comply with agency requirements: </a:t>
            </a:r>
          </a:p>
          <a:p>
            <a:r>
              <a:rPr lang="en-US" sz="2400" dirty="0"/>
              <a:t>If you have not logged in after 60 days, TrAMS will lock you out.</a:t>
            </a:r>
          </a:p>
          <a:p>
            <a:r>
              <a:rPr lang="en-US" sz="2400" dirty="0"/>
              <a:t>If you separate from the organization, your TrAMS account will be deactivated automatically</a:t>
            </a:r>
            <a:r>
              <a:rPr lang="en-US" dirty="0"/>
              <a:t>.</a:t>
            </a:r>
          </a:p>
          <a:p>
            <a:pPr marL="0" indent="0">
              <a:buNone/>
            </a:pPr>
            <a:endParaRPr lang="en-US" sz="2400" dirty="0"/>
          </a:p>
          <a:p>
            <a:pPr marL="0" indent="0">
              <a:buNone/>
            </a:pPr>
            <a:r>
              <a:rPr lang="en-US" sz="2400" dirty="0"/>
              <a:t>TrAMS will time out, if you have not taken action in the system after 30 minutes.</a:t>
            </a:r>
          </a:p>
          <a:p>
            <a:endParaRPr lang="en-US" dirty="0"/>
          </a:p>
        </p:txBody>
      </p:sp>
    </p:spTree>
    <p:extLst>
      <p:ext uri="{BB962C8B-B14F-4D97-AF65-F5344CB8AC3E}">
        <p14:creationId xmlns:p14="http://schemas.microsoft.com/office/powerpoint/2010/main" val="1903322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What if I’ve been locked out of TrAMS? </a:t>
            </a:r>
          </a:p>
        </p:txBody>
      </p:sp>
      <p:sp>
        <p:nvSpPr>
          <p:cNvPr id="3" name="Content Placeholder 2"/>
          <p:cNvSpPr>
            <a:spLocks noGrp="1"/>
          </p:cNvSpPr>
          <p:nvPr>
            <p:ph idx="1"/>
          </p:nvPr>
        </p:nvSpPr>
        <p:spPr/>
        <p:txBody>
          <a:bodyPr/>
          <a:lstStyle/>
          <a:p>
            <a:pPr marL="0" indent="0">
              <a:buNone/>
            </a:pPr>
            <a:r>
              <a:rPr lang="en-US" sz="2400" dirty="0"/>
              <a:t>There are two ways to unlock your account:</a:t>
            </a:r>
          </a:p>
          <a:p>
            <a:pPr lvl="1"/>
            <a:r>
              <a:rPr lang="en-US" sz="2400" dirty="0"/>
              <a:t>Answer previously established security questions</a:t>
            </a:r>
          </a:p>
          <a:p>
            <a:pPr lvl="1"/>
            <a:r>
              <a:rPr lang="en-US" sz="2400" dirty="0"/>
              <a:t>Submit an unlock request  to your local User Manager</a:t>
            </a:r>
          </a:p>
          <a:p>
            <a:endParaRPr lang="en-US" dirty="0"/>
          </a:p>
        </p:txBody>
      </p:sp>
    </p:spTree>
    <p:extLst>
      <p:ext uri="{BB962C8B-B14F-4D97-AF65-F5344CB8AC3E}">
        <p14:creationId xmlns:p14="http://schemas.microsoft.com/office/powerpoint/2010/main" val="21411375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88073" y="1432099"/>
            <a:ext cx="7772400" cy="1362075"/>
          </a:xfrm>
        </p:spPr>
        <p:txBody>
          <a:bodyPr/>
          <a:lstStyle/>
          <a:p>
            <a:r>
              <a:rPr lang="en-US" dirty="0"/>
              <a:t>Layout of the system </a:t>
            </a:r>
            <a:br>
              <a:rPr lang="en-US" dirty="0"/>
            </a:br>
            <a:r>
              <a:rPr lang="en-US" dirty="0"/>
              <a:t>and navigation </a:t>
            </a:r>
          </a:p>
        </p:txBody>
      </p:sp>
      <p:sp>
        <p:nvSpPr>
          <p:cNvPr id="5" name="Text Placeholder 4"/>
          <p:cNvSpPr>
            <a:spLocks noGrp="1"/>
          </p:cNvSpPr>
          <p:nvPr>
            <p:ph type="body" idx="1"/>
          </p:nvPr>
        </p:nvSpPr>
        <p:spPr>
          <a:xfrm>
            <a:off x="157047" y="543480"/>
            <a:ext cx="7772400" cy="654708"/>
          </a:xfrm>
        </p:spPr>
        <p:txBody>
          <a:bodyPr/>
          <a:lstStyle/>
          <a:p>
            <a:r>
              <a:rPr lang="en-US" sz="3200" dirty="0"/>
              <a:t>Objective 3</a:t>
            </a:r>
          </a:p>
        </p:txBody>
      </p:sp>
    </p:spTree>
    <p:extLst>
      <p:ext uri="{BB962C8B-B14F-4D97-AF65-F5344CB8AC3E}">
        <p14:creationId xmlns:p14="http://schemas.microsoft.com/office/powerpoint/2010/main" val="1666964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6563"/>
            <a:ext cx="8229600" cy="798472"/>
          </a:xfrm>
        </p:spPr>
        <p:txBody>
          <a:bodyPr/>
          <a:lstStyle/>
          <a:p>
            <a:r>
              <a:rPr lang="en-US" sz="3200" dirty="0"/>
              <a:t>System Accessibility </a:t>
            </a:r>
          </a:p>
        </p:txBody>
      </p:sp>
      <p:sp>
        <p:nvSpPr>
          <p:cNvPr id="3" name="Content Placeholder 2"/>
          <p:cNvSpPr>
            <a:spLocks noGrp="1"/>
          </p:cNvSpPr>
          <p:nvPr>
            <p:ph idx="1"/>
          </p:nvPr>
        </p:nvSpPr>
        <p:spPr>
          <a:xfrm>
            <a:off x="573206" y="1481959"/>
            <a:ext cx="8113593" cy="4632250"/>
          </a:xfrm>
        </p:spPr>
        <p:txBody>
          <a:bodyPr/>
          <a:lstStyle/>
          <a:p>
            <a:pPr marL="0" indent="0">
              <a:buNone/>
            </a:pPr>
            <a:r>
              <a:rPr lang="en-US" sz="2800" dirty="0"/>
              <a:t>System works on multiple browsers.</a:t>
            </a:r>
          </a:p>
          <a:p>
            <a:pPr marL="0" indent="0">
              <a:buNone/>
            </a:pPr>
            <a:r>
              <a:rPr lang="en-US" dirty="0"/>
              <a:t>		Safari 		Explorer</a:t>
            </a:r>
          </a:p>
          <a:p>
            <a:pPr marL="0" indent="0">
              <a:buNone/>
            </a:pPr>
            <a:endParaRPr lang="en-US" dirty="0"/>
          </a:p>
          <a:p>
            <a:pPr marL="0" indent="0">
              <a:buNone/>
            </a:pPr>
            <a:r>
              <a:rPr lang="en-US" dirty="0"/>
              <a:t>Chrome 			Firefox </a:t>
            </a:r>
            <a:endParaRPr lang="en-US" sz="2400" dirty="0"/>
          </a:p>
          <a:p>
            <a:endParaRPr lang="en-US" sz="2800" dirty="0"/>
          </a:p>
        </p:txBody>
      </p:sp>
      <p:pic>
        <p:nvPicPr>
          <p:cNvPr id="1026" name="Picture 2" descr="C:\Users\marci.malaster\AppData\Local\Microsoft\Windows\Temporary Internet Files\Content.IE5\2MYM12SE\64px-Apple_Safari[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5849" y="2639288"/>
            <a:ext cx="1280478" cy="117824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arci.malaster\AppData\Local\Microsoft\Windows\Temporary Internet Files\Content.IE5\2MYM12SE\Google_Chrome_icon_%282011%2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387" y="3817532"/>
            <a:ext cx="1125453" cy="11254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marci.malaster\AppData\Local\Microsoft\Windows\Temporary Internet Files\Content.IE5\B2TS9QIK\Firefox-ic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7927" y="3762034"/>
            <a:ext cx="1165757" cy="116575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marci.malaster\AppData\Local\Microsoft\Windows\Temporary Internet Files\Content.IE5\DZHM8T7A\internet_explorer_bug[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1245" y="2362663"/>
            <a:ext cx="1182303" cy="1182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53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1DFEA-3447-4E06-B1F0-B7CB0441941F}"/>
              </a:ext>
            </a:extLst>
          </p:cNvPr>
          <p:cNvSpPr>
            <a:spLocks noGrp="1"/>
          </p:cNvSpPr>
          <p:nvPr>
            <p:ph type="title"/>
          </p:nvPr>
        </p:nvSpPr>
        <p:spPr/>
        <p:txBody>
          <a:bodyPr/>
          <a:lstStyle/>
          <a:p>
            <a:r>
              <a:rPr lang="en-US" dirty="0"/>
              <a:t>TrAMS Home Page</a:t>
            </a:r>
          </a:p>
        </p:txBody>
      </p:sp>
      <p:pic>
        <p:nvPicPr>
          <p:cNvPr id="5" name="Picture 4">
            <a:extLst>
              <a:ext uri="{FF2B5EF4-FFF2-40B4-BE49-F238E27FC236}">
                <a16:creationId xmlns:a16="http://schemas.microsoft.com/office/drawing/2014/main" id="{EAE3D87C-9C7F-4298-996B-8DFA8FD4D3DE}"/>
              </a:ext>
            </a:extLst>
          </p:cNvPr>
          <p:cNvPicPr>
            <a:picLocks noChangeAspect="1"/>
          </p:cNvPicPr>
          <p:nvPr/>
        </p:nvPicPr>
        <p:blipFill>
          <a:blip r:embed="rId3"/>
          <a:stretch>
            <a:fillRect/>
          </a:stretch>
        </p:blipFill>
        <p:spPr>
          <a:xfrm>
            <a:off x="302389" y="1385855"/>
            <a:ext cx="8539221" cy="4378841"/>
          </a:xfrm>
          <a:prstGeom prst="rect">
            <a:avLst/>
          </a:prstGeom>
        </p:spPr>
      </p:pic>
    </p:spTree>
    <p:extLst>
      <p:ext uri="{BB962C8B-B14F-4D97-AF65-F5344CB8AC3E}">
        <p14:creationId xmlns:p14="http://schemas.microsoft.com/office/powerpoint/2010/main" val="37999742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434" y="545909"/>
            <a:ext cx="8245366" cy="668743"/>
          </a:xfrm>
        </p:spPr>
        <p:txBody>
          <a:bodyPr/>
          <a:lstStyle/>
          <a:p>
            <a:pPr algn="l"/>
            <a:r>
              <a:rPr lang="en-US" sz="3600" dirty="0"/>
              <a:t>Navigation Tab 				News</a:t>
            </a:r>
          </a:p>
        </p:txBody>
      </p:sp>
      <p:pic>
        <p:nvPicPr>
          <p:cNvPr id="3" name="Picture 2">
            <a:extLst>
              <a:ext uri="{FF2B5EF4-FFF2-40B4-BE49-F238E27FC236}">
                <a16:creationId xmlns:a16="http://schemas.microsoft.com/office/drawing/2014/main" id="{A327DC8C-D8BB-451B-9A5F-689944C0AC3D}"/>
              </a:ext>
            </a:extLst>
          </p:cNvPr>
          <p:cNvPicPr>
            <a:picLocks noChangeAspect="1"/>
          </p:cNvPicPr>
          <p:nvPr/>
        </p:nvPicPr>
        <p:blipFill>
          <a:blip r:embed="rId3"/>
          <a:stretch>
            <a:fillRect/>
          </a:stretch>
        </p:blipFill>
        <p:spPr>
          <a:xfrm>
            <a:off x="1639071" y="1293926"/>
            <a:ext cx="5850092" cy="5162630"/>
          </a:xfrm>
          <a:prstGeom prst="rect">
            <a:avLst/>
          </a:prstGeom>
        </p:spPr>
      </p:pic>
      <p:sp>
        <p:nvSpPr>
          <p:cNvPr id="5" name="Rectangle 4"/>
          <p:cNvSpPr/>
          <p:nvPr/>
        </p:nvSpPr>
        <p:spPr>
          <a:xfrm>
            <a:off x="1639071" y="1214652"/>
            <a:ext cx="401602" cy="501139"/>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2509953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6563"/>
            <a:ext cx="8229600" cy="778090"/>
          </a:xfrm>
        </p:spPr>
        <p:txBody>
          <a:bodyPr/>
          <a:lstStyle/>
          <a:p>
            <a:pPr algn="l"/>
            <a:r>
              <a:rPr lang="en-US" sz="3600" dirty="0"/>
              <a:t>Navigation Tab				Tasks</a:t>
            </a:r>
          </a:p>
        </p:txBody>
      </p:sp>
      <p:pic>
        <p:nvPicPr>
          <p:cNvPr id="4" name="Picture 3">
            <a:extLst>
              <a:ext uri="{FF2B5EF4-FFF2-40B4-BE49-F238E27FC236}">
                <a16:creationId xmlns:a16="http://schemas.microsoft.com/office/drawing/2014/main" id="{C89B2B05-B41C-47B4-9D00-0651FB6304B0}"/>
              </a:ext>
            </a:extLst>
          </p:cNvPr>
          <p:cNvPicPr>
            <a:picLocks noChangeAspect="1"/>
          </p:cNvPicPr>
          <p:nvPr/>
        </p:nvPicPr>
        <p:blipFill>
          <a:blip r:embed="rId3"/>
          <a:stretch>
            <a:fillRect/>
          </a:stretch>
        </p:blipFill>
        <p:spPr>
          <a:xfrm>
            <a:off x="958850" y="1214653"/>
            <a:ext cx="7086600" cy="3305175"/>
          </a:xfrm>
          <a:prstGeom prst="rect">
            <a:avLst/>
          </a:prstGeom>
        </p:spPr>
      </p:pic>
      <p:sp>
        <p:nvSpPr>
          <p:cNvPr id="8" name="Rectangle 7">
            <a:extLst>
              <a:ext uri="{FF2B5EF4-FFF2-40B4-BE49-F238E27FC236}">
                <a16:creationId xmlns:a16="http://schemas.microsoft.com/office/drawing/2014/main" id="{185D7866-642D-4E88-8353-75CBA268AB38}"/>
              </a:ext>
            </a:extLst>
          </p:cNvPr>
          <p:cNvSpPr/>
          <p:nvPr/>
        </p:nvSpPr>
        <p:spPr>
          <a:xfrm>
            <a:off x="1463173" y="1213065"/>
            <a:ext cx="770022" cy="514157"/>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21373568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318CA35-A64C-43F8-A4FE-901BE4D4B2EB}"/>
              </a:ext>
            </a:extLst>
          </p:cNvPr>
          <p:cNvSpPr>
            <a:spLocks noGrp="1"/>
          </p:cNvSpPr>
          <p:nvPr>
            <p:ph type="title"/>
          </p:nvPr>
        </p:nvSpPr>
        <p:spPr>
          <a:xfrm>
            <a:off x="257175" y="246899"/>
            <a:ext cx="8229600" cy="981075"/>
          </a:xfrm>
        </p:spPr>
        <p:txBody>
          <a:bodyPr/>
          <a:lstStyle/>
          <a:p>
            <a:pPr algn="l"/>
            <a:r>
              <a:rPr lang="en-US" sz="3600" dirty="0"/>
              <a:t>Navigation Tab			Records</a:t>
            </a:r>
          </a:p>
        </p:txBody>
      </p:sp>
      <p:pic>
        <p:nvPicPr>
          <p:cNvPr id="4" name="Content Placeholder 3">
            <a:extLst>
              <a:ext uri="{FF2B5EF4-FFF2-40B4-BE49-F238E27FC236}">
                <a16:creationId xmlns:a16="http://schemas.microsoft.com/office/drawing/2014/main" id="{7A7EFF0B-715F-4FDE-A712-0CC51B994D27}"/>
              </a:ext>
            </a:extLst>
          </p:cNvPr>
          <p:cNvPicPr>
            <a:picLocks noGrp="1" noChangeAspect="1"/>
          </p:cNvPicPr>
          <p:nvPr>
            <p:ph idx="1"/>
          </p:nvPr>
        </p:nvPicPr>
        <p:blipFill>
          <a:blip r:embed="rId3"/>
          <a:stretch>
            <a:fillRect/>
          </a:stretch>
        </p:blipFill>
        <p:spPr>
          <a:xfrm>
            <a:off x="1724025" y="1227974"/>
            <a:ext cx="5695950" cy="4324350"/>
          </a:xfrm>
          <a:prstGeom prst="rect">
            <a:avLst/>
          </a:prstGeom>
        </p:spPr>
      </p:pic>
      <p:sp>
        <p:nvSpPr>
          <p:cNvPr id="5" name="Rectangle 4"/>
          <p:cNvSpPr/>
          <p:nvPr/>
        </p:nvSpPr>
        <p:spPr>
          <a:xfrm>
            <a:off x="2824604" y="1159877"/>
            <a:ext cx="930919" cy="541129"/>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Arrow Connector 2">
            <a:extLst>
              <a:ext uri="{FF2B5EF4-FFF2-40B4-BE49-F238E27FC236}">
                <a16:creationId xmlns:a16="http://schemas.microsoft.com/office/drawing/2014/main" id="{8FFFB306-B910-49FD-A36A-AA445840885B}"/>
              </a:ext>
            </a:extLst>
          </p:cNvPr>
          <p:cNvCxnSpPr/>
          <p:nvPr/>
        </p:nvCxnSpPr>
        <p:spPr>
          <a:xfrm flipV="1">
            <a:off x="1873405" y="3925229"/>
            <a:ext cx="1583473" cy="156117"/>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2267533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46AC5F3-FC0C-423D-821A-AB7FDDE8DA0F}"/>
              </a:ext>
            </a:extLst>
          </p:cNvPr>
          <p:cNvSpPr txBox="1">
            <a:spLocks/>
          </p:cNvSpPr>
          <p:nvPr/>
        </p:nvSpPr>
        <p:spPr bwMode="auto">
          <a:xfrm>
            <a:off x="457200" y="311862"/>
            <a:ext cx="8229600" cy="981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100" b="1" i="0" kern="1200" baseline="0">
                <a:solidFill>
                  <a:srgbClr val="395B74"/>
                </a:solidFill>
                <a:latin typeface="Arial Unicode MS" pitchFamily="34" charset="-128"/>
                <a:ea typeface="ＭＳ Ｐゴシック" charset="-128"/>
                <a:cs typeface="Raavi" pitchFamily="34" charset="0"/>
              </a:defRPr>
            </a:lvl1pPr>
            <a:lvl2pPr algn="ctr" rtl="0" eaLnBrk="1" fontAlgn="base" hangingPunct="1">
              <a:spcBef>
                <a:spcPct val="0"/>
              </a:spcBef>
              <a:spcAft>
                <a:spcPct val="0"/>
              </a:spcAft>
              <a:defRPr sz="4400">
                <a:solidFill>
                  <a:schemeClr val="tx1"/>
                </a:solidFill>
                <a:latin typeface="Calibri" charset="0"/>
                <a:ea typeface="ＭＳ Ｐゴシック" charset="-128"/>
              </a:defRPr>
            </a:lvl2pPr>
            <a:lvl3pPr algn="ctr" rtl="0" eaLnBrk="1" fontAlgn="base" hangingPunct="1">
              <a:spcBef>
                <a:spcPct val="0"/>
              </a:spcBef>
              <a:spcAft>
                <a:spcPct val="0"/>
              </a:spcAft>
              <a:defRPr sz="4400">
                <a:solidFill>
                  <a:schemeClr val="tx1"/>
                </a:solidFill>
                <a:latin typeface="Calibri" charset="0"/>
                <a:ea typeface="ＭＳ Ｐゴシック" charset="-128"/>
              </a:defRPr>
            </a:lvl3pPr>
            <a:lvl4pPr algn="ctr" rtl="0" eaLnBrk="1" fontAlgn="base" hangingPunct="1">
              <a:spcBef>
                <a:spcPct val="0"/>
              </a:spcBef>
              <a:spcAft>
                <a:spcPct val="0"/>
              </a:spcAft>
              <a:defRPr sz="4400">
                <a:solidFill>
                  <a:schemeClr val="tx1"/>
                </a:solidFill>
                <a:latin typeface="Calibri" charset="0"/>
                <a:ea typeface="ＭＳ Ｐゴシック" charset="-128"/>
              </a:defRPr>
            </a:lvl4pPr>
            <a:lvl5pPr algn="ctr" rtl="0" eaLnBrk="1" fontAlgn="base" hangingPunct="1">
              <a:spcBef>
                <a:spcPct val="0"/>
              </a:spcBef>
              <a:spcAft>
                <a:spcPct val="0"/>
              </a:spcAft>
              <a:defRPr sz="4400">
                <a:solidFill>
                  <a:schemeClr val="tx1"/>
                </a:solidFill>
                <a:latin typeface="Calibri" charset="0"/>
                <a:ea typeface="ＭＳ Ｐゴシック" charset="-128"/>
              </a:defRPr>
            </a:lvl5pPr>
            <a:lvl6pPr marL="457200" algn="ctr" rtl="0" eaLnBrk="1" fontAlgn="base" hangingPunct="1">
              <a:spcBef>
                <a:spcPct val="0"/>
              </a:spcBef>
              <a:spcAft>
                <a:spcPct val="0"/>
              </a:spcAft>
              <a:defRPr sz="4400">
                <a:solidFill>
                  <a:schemeClr val="tx1"/>
                </a:solidFill>
                <a:latin typeface="Calibri" charset="0"/>
              </a:defRPr>
            </a:lvl6pPr>
            <a:lvl7pPr marL="914400" algn="ctr" rtl="0" eaLnBrk="1" fontAlgn="base" hangingPunct="1">
              <a:spcBef>
                <a:spcPct val="0"/>
              </a:spcBef>
              <a:spcAft>
                <a:spcPct val="0"/>
              </a:spcAft>
              <a:defRPr sz="4400">
                <a:solidFill>
                  <a:schemeClr val="tx1"/>
                </a:solidFill>
                <a:latin typeface="Calibri" charset="0"/>
              </a:defRPr>
            </a:lvl7pPr>
            <a:lvl8pPr marL="1371600" algn="ctr" rtl="0" eaLnBrk="1" fontAlgn="base" hangingPunct="1">
              <a:spcBef>
                <a:spcPct val="0"/>
              </a:spcBef>
              <a:spcAft>
                <a:spcPct val="0"/>
              </a:spcAft>
              <a:defRPr sz="4400">
                <a:solidFill>
                  <a:schemeClr val="tx1"/>
                </a:solidFill>
                <a:latin typeface="Calibri" charset="0"/>
              </a:defRPr>
            </a:lvl8pPr>
            <a:lvl9pPr marL="1828800" algn="ctr" rtl="0" eaLnBrk="1" fontAlgn="base" hangingPunct="1">
              <a:spcBef>
                <a:spcPct val="0"/>
              </a:spcBef>
              <a:spcAft>
                <a:spcPct val="0"/>
              </a:spcAft>
              <a:defRPr sz="4400">
                <a:solidFill>
                  <a:schemeClr val="tx1"/>
                </a:solidFill>
                <a:latin typeface="Calibri" charset="0"/>
              </a:defRPr>
            </a:lvl9pPr>
          </a:lstStyle>
          <a:p>
            <a:pPr algn="l" defTabSz="914400"/>
            <a:r>
              <a:rPr lang="en-US" sz="3600" dirty="0"/>
              <a:t>Navigation Tab			Reports</a:t>
            </a:r>
          </a:p>
        </p:txBody>
      </p:sp>
      <p:pic>
        <p:nvPicPr>
          <p:cNvPr id="7" name="Content Placeholder 6">
            <a:extLst>
              <a:ext uri="{FF2B5EF4-FFF2-40B4-BE49-F238E27FC236}">
                <a16:creationId xmlns:a16="http://schemas.microsoft.com/office/drawing/2014/main" id="{988246EC-3966-4ABF-B9EB-BCE787154C78}"/>
              </a:ext>
            </a:extLst>
          </p:cNvPr>
          <p:cNvPicPr>
            <a:picLocks noGrp="1" noChangeAspect="1"/>
          </p:cNvPicPr>
          <p:nvPr>
            <p:ph idx="1"/>
          </p:nvPr>
        </p:nvPicPr>
        <p:blipFill>
          <a:blip r:embed="rId3"/>
          <a:stretch>
            <a:fillRect/>
          </a:stretch>
        </p:blipFill>
        <p:spPr>
          <a:xfrm>
            <a:off x="1438292" y="1600200"/>
            <a:ext cx="6267415" cy="4525963"/>
          </a:xfrm>
          <a:prstGeom prst="rect">
            <a:avLst/>
          </a:prstGeom>
        </p:spPr>
      </p:pic>
      <p:sp>
        <p:nvSpPr>
          <p:cNvPr id="2" name="Rectangle 1">
            <a:extLst>
              <a:ext uri="{FF2B5EF4-FFF2-40B4-BE49-F238E27FC236}">
                <a16:creationId xmlns:a16="http://schemas.microsoft.com/office/drawing/2014/main" id="{DC220CEF-6DC1-4B86-B597-6EB039141348}"/>
              </a:ext>
            </a:extLst>
          </p:cNvPr>
          <p:cNvSpPr/>
          <p:nvPr/>
        </p:nvSpPr>
        <p:spPr>
          <a:xfrm>
            <a:off x="3222315" y="1491745"/>
            <a:ext cx="625642" cy="6256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endParaRPr>
          </a:p>
        </p:txBody>
      </p:sp>
    </p:spTree>
    <p:extLst>
      <p:ext uri="{BB962C8B-B14F-4D97-AF65-F5344CB8AC3E}">
        <p14:creationId xmlns:p14="http://schemas.microsoft.com/office/powerpoint/2010/main" val="3951668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F94B28-27B1-40CA-BCFD-4EED281352BB}"/>
              </a:ext>
            </a:extLst>
          </p:cNvPr>
          <p:cNvSpPr txBox="1">
            <a:spLocks noGrp="1"/>
          </p:cNvSpPr>
          <p:nvPr>
            <p:ph type="title"/>
          </p:nvPr>
        </p:nvSpPr>
        <p:spPr bwMode="auto">
          <a:xfrm>
            <a:off x="457200" y="436563"/>
            <a:ext cx="8229600" cy="7254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100" b="1" i="0" kern="1200" baseline="0">
                <a:solidFill>
                  <a:srgbClr val="395B74"/>
                </a:solidFill>
                <a:latin typeface="Arial Unicode MS" pitchFamily="34" charset="-128"/>
                <a:ea typeface="ＭＳ Ｐゴシック" charset="-128"/>
                <a:cs typeface="Raavi" pitchFamily="34" charset="0"/>
              </a:defRPr>
            </a:lvl1pPr>
            <a:lvl2pPr algn="ctr" rtl="0" eaLnBrk="1" fontAlgn="base" hangingPunct="1">
              <a:spcBef>
                <a:spcPct val="0"/>
              </a:spcBef>
              <a:spcAft>
                <a:spcPct val="0"/>
              </a:spcAft>
              <a:defRPr sz="4400">
                <a:solidFill>
                  <a:schemeClr val="tx1"/>
                </a:solidFill>
                <a:latin typeface="Calibri" charset="0"/>
                <a:ea typeface="ＭＳ Ｐゴシック" charset="-128"/>
              </a:defRPr>
            </a:lvl2pPr>
            <a:lvl3pPr algn="ctr" rtl="0" eaLnBrk="1" fontAlgn="base" hangingPunct="1">
              <a:spcBef>
                <a:spcPct val="0"/>
              </a:spcBef>
              <a:spcAft>
                <a:spcPct val="0"/>
              </a:spcAft>
              <a:defRPr sz="4400">
                <a:solidFill>
                  <a:schemeClr val="tx1"/>
                </a:solidFill>
                <a:latin typeface="Calibri" charset="0"/>
                <a:ea typeface="ＭＳ Ｐゴシック" charset="-128"/>
              </a:defRPr>
            </a:lvl3pPr>
            <a:lvl4pPr algn="ctr" rtl="0" eaLnBrk="1" fontAlgn="base" hangingPunct="1">
              <a:spcBef>
                <a:spcPct val="0"/>
              </a:spcBef>
              <a:spcAft>
                <a:spcPct val="0"/>
              </a:spcAft>
              <a:defRPr sz="4400">
                <a:solidFill>
                  <a:schemeClr val="tx1"/>
                </a:solidFill>
                <a:latin typeface="Calibri" charset="0"/>
                <a:ea typeface="ＭＳ Ｐゴシック" charset="-128"/>
              </a:defRPr>
            </a:lvl4pPr>
            <a:lvl5pPr algn="ctr" rtl="0" eaLnBrk="1" fontAlgn="base" hangingPunct="1">
              <a:spcBef>
                <a:spcPct val="0"/>
              </a:spcBef>
              <a:spcAft>
                <a:spcPct val="0"/>
              </a:spcAft>
              <a:defRPr sz="4400">
                <a:solidFill>
                  <a:schemeClr val="tx1"/>
                </a:solidFill>
                <a:latin typeface="Calibri" charset="0"/>
                <a:ea typeface="ＭＳ Ｐゴシック" charset="-128"/>
              </a:defRPr>
            </a:lvl5pPr>
            <a:lvl6pPr marL="457200" algn="ctr" rtl="0" eaLnBrk="1" fontAlgn="base" hangingPunct="1">
              <a:spcBef>
                <a:spcPct val="0"/>
              </a:spcBef>
              <a:spcAft>
                <a:spcPct val="0"/>
              </a:spcAft>
              <a:defRPr sz="4400">
                <a:solidFill>
                  <a:schemeClr val="tx1"/>
                </a:solidFill>
                <a:latin typeface="Calibri" charset="0"/>
              </a:defRPr>
            </a:lvl6pPr>
            <a:lvl7pPr marL="914400" algn="ctr" rtl="0" eaLnBrk="1" fontAlgn="base" hangingPunct="1">
              <a:spcBef>
                <a:spcPct val="0"/>
              </a:spcBef>
              <a:spcAft>
                <a:spcPct val="0"/>
              </a:spcAft>
              <a:defRPr sz="4400">
                <a:solidFill>
                  <a:schemeClr val="tx1"/>
                </a:solidFill>
                <a:latin typeface="Calibri" charset="0"/>
              </a:defRPr>
            </a:lvl7pPr>
            <a:lvl8pPr marL="1371600" algn="ctr" rtl="0" eaLnBrk="1" fontAlgn="base" hangingPunct="1">
              <a:spcBef>
                <a:spcPct val="0"/>
              </a:spcBef>
              <a:spcAft>
                <a:spcPct val="0"/>
              </a:spcAft>
              <a:defRPr sz="4400">
                <a:solidFill>
                  <a:schemeClr val="tx1"/>
                </a:solidFill>
                <a:latin typeface="Calibri" charset="0"/>
              </a:defRPr>
            </a:lvl8pPr>
            <a:lvl9pPr marL="1828800" algn="ctr" rtl="0" eaLnBrk="1" fontAlgn="base" hangingPunct="1">
              <a:spcBef>
                <a:spcPct val="0"/>
              </a:spcBef>
              <a:spcAft>
                <a:spcPct val="0"/>
              </a:spcAft>
              <a:defRPr sz="4400">
                <a:solidFill>
                  <a:schemeClr val="tx1"/>
                </a:solidFill>
                <a:latin typeface="Calibri" charset="0"/>
              </a:defRPr>
            </a:lvl9pPr>
          </a:lstStyle>
          <a:p>
            <a:pPr algn="l" defTabSz="914400"/>
            <a:r>
              <a:rPr lang="en-US" sz="3600" dirty="0"/>
              <a:t>Navigation Tab			Actions</a:t>
            </a:r>
          </a:p>
        </p:txBody>
      </p:sp>
      <p:pic>
        <p:nvPicPr>
          <p:cNvPr id="4" name="Content Placeholder 3">
            <a:extLst>
              <a:ext uri="{FF2B5EF4-FFF2-40B4-BE49-F238E27FC236}">
                <a16:creationId xmlns:a16="http://schemas.microsoft.com/office/drawing/2014/main" id="{78C70E13-124B-47BF-971A-44A9A2EA7092}"/>
              </a:ext>
            </a:extLst>
          </p:cNvPr>
          <p:cNvPicPr>
            <a:picLocks noGrp="1" noChangeAspect="1"/>
          </p:cNvPicPr>
          <p:nvPr>
            <p:ph idx="1"/>
          </p:nvPr>
        </p:nvPicPr>
        <p:blipFill>
          <a:blip r:embed="rId3"/>
          <a:stretch>
            <a:fillRect/>
          </a:stretch>
        </p:blipFill>
        <p:spPr>
          <a:xfrm>
            <a:off x="2038351" y="1113257"/>
            <a:ext cx="4440502" cy="5217693"/>
          </a:xfrm>
          <a:prstGeom prst="rect">
            <a:avLst/>
          </a:prstGeom>
        </p:spPr>
      </p:pic>
      <p:sp>
        <p:nvSpPr>
          <p:cNvPr id="9" name="Rectangle 8">
            <a:extLst>
              <a:ext uri="{FF2B5EF4-FFF2-40B4-BE49-F238E27FC236}">
                <a16:creationId xmlns:a16="http://schemas.microsoft.com/office/drawing/2014/main" id="{044258DD-B427-4470-9ED7-10C37332B05E}"/>
              </a:ext>
            </a:extLst>
          </p:cNvPr>
          <p:cNvSpPr/>
          <p:nvPr/>
        </p:nvSpPr>
        <p:spPr>
          <a:xfrm>
            <a:off x="4104409" y="1127213"/>
            <a:ext cx="467591" cy="3039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57000"/>
                </a:schemeClr>
              </a:solidFill>
            </a:endParaRPr>
          </a:p>
        </p:txBody>
      </p:sp>
    </p:spTree>
    <p:extLst>
      <p:ext uri="{BB962C8B-B14F-4D97-AF65-F5344CB8AC3E}">
        <p14:creationId xmlns:p14="http://schemas.microsoft.com/office/powerpoint/2010/main" val="3871535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77B7C-192D-449C-A73B-7E2E7E8C0C5F}"/>
              </a:ext>
            </a:extLst>
          </p:cNvPr>
          <p:cNvSpPr>
            <a:spLocks noGrp="1"/>
          </p:cNvSpPr>
          <p:nvPr>
            <p:ph type="title"/>
          </p:nvPr>
        </p:nvSpPr>
        <p:spPr/>
        <p:txBody>
          <a:bodyPr/>
          <a:lstStyle/>
          <a:p>
            <a:r>
              <a:rPr lang="en-US" dirty="0"/>
              <a:t>Reporting Requirements</a:t>
            </a:r>
          </a:p>
        </p:txBody>
      </p:sp>
      <p:sp>
        <p:nvSpPr>
          <p:cNvPr id="3" name="Content Placeholder 2">
            <a:extLst>
              <a:ext uri="{FF2B5EF4-FFF2-40B4-BE49-F238E27FC236}">
                <a16:creationId xmlns:a16="http://schemas.microsoft.com/office/drawing/2014/main" id="{00D70B58-3356-4F0E-87A9-B03E70D645B6}"/>
              </a:ext>
            </a:extLst>
          </p:cNvPr>
          <p:cNvSpPr>
            <a:spLocks noGrp="1"/>
          </p:cNvSpPr>
          <p:nvPr>
            <p:ph idx="1"/>
          </p:nvPr>
        </p:nvSpPr>
        <p:spPr>
          <a:xfrm>
            <a:off x="504824" y="1213338"/>
            <a:ext cx="8229600" cy="4525963"/>
          </a:xfrm>
        </p:spPr>
        <p:txBody>
          <a:bodyPr/>
          <a:lstStyle/>
          <a:p>
            <a:endParaRPr lang="en-US" dirty="0"/>
          </a:p>
          <a:p>
            <a:pPr lvl="1"/>
            <a:r>
              <a:rPr lang="en-US" dirty="0"/>
              <a:t>Milestone Progress Reports (MPR) submitted Quarterly</a:t>
            </a:r>
          </a:p>
          <a:p>
            <a:pPr lvl="1"/>
            <a:r>
              <a:rPr lang="en-US" dirty="0"/>
              <a:t>Federal Financial Report (FFR) submitted at year end, September 30</a:t>
            </a:r>
          </a:p>
          <a:p>
            <a:pPr lvl="1"/>
            <a:r>
              <a:rPr lang="en-US" dirty="0"/>
              <a:t>Performance Measures Quarterly (i.e. Ridership, gaps in service filled, operations improvements)</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BDCEE002-C98D-4330-948F-782C8BBCF6AF}"/>
              </a:ext>
            </a:extLst>
          </p:cNvPr>
          <p:cNvSpPr>
            <a:spLocks noGrp="1"/>
          </p:cNvSpPr>
          <p:nvPr>
            <p:ph type="sldNum" sz="quarter" idx="12"/>
          </p:nvPr>
        </p:nvSpPr>
        <p:spPr/>
        <p:txBody>
          <a:bodyPr/>
          <a:lstStyle/>
          <a:p>
            <a:fld id="{1F2646B2-07B8-4A55-877A-153D84ACCCD9}" type="slidenum">
              <a:rPr lang="en-US" smtClean="0"/>
              <a:pPr/>
              <a:t>4</a:t>
            </a:fld>
            <a:endParaRPr lang="en-US" dirty="0"/>
          </a:p>
        </p:txBody>
      </p:sp>
    </p:spTree>
    <p:extLst>
      <p:ext uri="{BB962C8B-B14F-4D97-AF65-F5344CB8AC3E}">
        <p14:creationId xmlns:p14="http://schemas.microsoft.com/office/powerpoint/2010/main" val="9100224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88073" y="1432099"/>
            <a:ext cx="7772400" cy="1362075"/>
          </a:xfrm>
        </p:spPr>
        <p:txBody>
          <a:bodyPr/>
          <a:lstStyle/>
          <a:p>
            <a:r>
              <a:rPr lang="en-US" dirty="0"/>
              <a:t>Prerequisites for an FTA award</a:t>
            </a:r>
          </a:p>
        </p:txBody>
      </p:sp>
      <p:sp>
        <p:nvSpPr>
          <p:cNvPr id="5" name="Text Placeholder 4"/>
          <p:cNvSpPr>
            <a:spLocks noGrp="1"/>
          </p:cNvSpPr>
          <p:nvPr>
            <p:ph type="body" idx="1"/>
          </p:nvPr>
        </p:nvSpPr>
        <p:spPr>
          <a:xfrm>
            <a:off x="157047" y="543480"/>
            <a:ext cx="7772400" cy="654708"/>
          </a:xfrm>
        </p:spPr>
        <p:txBody>
          <a:bodyPr/>
          <a:lstStyle/>
          <a:p>
            <a:r>
              <a:rPr lang="en-US" sz="3200" dirty="0"/>
              <a:t>Objective 4</a:t>
            </a:r>
          </a:p>
        </p:txBody>
      </p:sp>
    </p:spTree>
    <p:extLst>
      <p:ext uri="{BB962C8B-B14F-4D97-AF65-F5344CB8AC3E}">
        <p14:creationId xmlns:p14="http://schemas.microsoft.com/office/powerpoint/2010/main" val="36069681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295"/>
            <a:ext cx="8229600" cy="786596"/>
          </a:xfrm>
        </p:spPr>
        <p:txBody>
          <a:bodyPr>
            <a:normAutofit/>
          </a:bodyPr>
          <a:lstStyle/>
          <a:p>
            <a:r>
              <a:rPr lang="en-US" sz="3600" dirty="0"/>
              <a:t>FTA’s Prerequisites</a:t>
            </a:r>
          </a:p>
        </p:txBody>
      </p:sp>
      <p:sp>
        <p:nvSpPr>
          <p:cNvPr id="3" name="Content Placeholder 2"/>
          <p:cNvSpPr>
            <a:spLocks noGrp="1"/>
          </p:cNvSpPr>
          <p:nvPr>
            <p:ph idx="1"/>
          </p:nvPr>
        </p:nvSpPr>
        <p:spPr>
          <a:xfrm>
            <a:off x="457200" y="1103890"/>
            <a:ext cx="8229600" cy="5018615"/>
          </a:xfrm>
        </p:spPr>
        <p:txBody>
          <a:bodyPr>
            <a:noAutofit/>
          </a:bodyPr>
          <a:lstStyle/>
          <a:p>
            <a:pPr marL="0" indent="0">
              <a:spcBef>
                <a:spcPts val="0"/>
              </a:spcBef>
              <a:spcAft>
                <a:spcPts val="600"/>
              </a:spcAft>
              <a:buNone/>
            </a:pPr>
            <a:r>
              <a:rPr lang="en-US" sz="2600" dirty="0"/>
              <a:t>Recipients must be able to implement FTA funded projects. This </a:t>
            </a:r>
            <a:r>
              <a:rPr lang="en-US" sz="2600" b="0" dirty="0"/>
              <a:t>includes the ability to:</a:t>
            </a:r>
            <a:endParaRPr lang="en-US" sz="2600" dirty="0"/>
          </a:p>
          <a:p>
            <a:pPr lvl="1">
              <a:spcBef>
                <a:spcPts val="0"/>
              </a:spcBef>
              <a:spcAft>
                <a:spcPts val="600"/>
              </a:spcAft>
              <a:buFont typeface="Wingdings" panose="05000000000000000000" pitchFamily="2" charset="2"/>
              <a:buChar char="Ø"/>
            </a:pPr>
            <a:r>
              <a:rPr lang="en-US" sz="2400" dirty="0"/>
              <a:t>Be eligible to receive federal funds through FTA awards</a:t>
            </a:r>
          </a:p>
          <a:p>
            <a:pPr lvl="1">
              <a:spcBef>
                <a:spcPts val="0"/>
              </a:spcBef>
              <a:spcAft>
                <a:spcPts val="600"/>
              </a:spcAft>
              <a:buFont typeface="Wingdings" panose="05000000000000000000" pitchFamily="2" charset="2"/>
              <a:buChar char="Ø"/>
            </a:pPr>
            <a:r>
              <a:rPr lang="en-US" sz="2400" dirty="0"/>
              <a:t>Plan, manage, and complete projects </a:t>
            </a:r>
          </a:p>
          <a:p>
            <a:pPr lvl="1">
              <a:spcBef>
                <a:spcPts val="0"/>
              </a:spcBef>
              <a:spcAft>
                <a:spcPts val="600"/>
              </a:spcAft>
              <a:buFont typeface="Wingdings" panose="05000000000000000000" pitchFamily="2" charset="2"/>
              <a:buChar char="Ø"/>
            </a:pPr>
            <a:r>
              <a:rPr lang="en-US" sz="2400" dirty="0"/>
              <a:t>Provide for the use and control of federal funds, project property and provided equipment.</a:t>
            </a:r>
          </a:p>
          <a:p>
            <a:pPr lvl="1">
              <a:spcBef>
                <a:spcPts val="0"/>
              </a:spcBef>
              <a:spcAft>
                <a:spcPts val="600"/>
              </a:spcAft>
              <a:buFont typeface="Wingdings" panose="05000000000000000000" pitchFamily="2" charset="2"/>
              <a:buChar char="Ø"/>
            </a:pPr>
            <a:r>
              <a:rPr lang="en-US" sz="2400" dirty="0"/>
              <a:t>Comply with terms of the award</a:t>
            </a:r>
          </a:p>
          <a:p>
            <a:pPr lvl="1">
              <a:spcBef>
                <a:spcPts val="0"/>
              </a:spcBef>
              <a:spcAft>
                <a:spcPts val="600"/>
              </a:spcAft>
              <a:buFont typeface="Wingdings" panose="05000000000000000000" pitchFamily="2" charset="2"/>
              <a:buChar char="Ø"/>
            </a:pPr>
            <a:r>
              <a:rPr lang="en-US" sz="2400" dirty="0"/>
              <a:t>Make sure activities remain on budget and schedule</a:t>
            </a:r>
          </a:p>
          <a:p>
            <a:pPr lvl="1">
              <a:spcBef>
                <a:spcPts val="0"/>
              </a:spcBef>
              <a:spcAft>
                <a:spcPts val="600"/>
              </a:spcAft>
              <a:buFont typeface="Wingdings" panose="05000000000000000000" pitchFamily="2" charset="2"/>
              <a:buChar char="Ø"/>
            </a:pPr>
            <a:r>
              <a:rPr lang="en-US" sz="2400" dirty="0"/>
              <a:t>Have sound management practices to satisfy/maintain legal, financial and technical capacity </a:t>
            </a:r>
          </a:p>
          <a:p>
            <a:pPr lvl="1">
              <a:spcBef>
                <a:spcPts val="0"/>
              </a:spcBef>
              <a:spcAft>
                <a:spcPts val="600"/>
              </a:spcAft>
              <a:buFont typeface="Wingdings" panose="05000000000000000000" pitchFamily="2" charset="2"/>
              <a:buChar char="Ø"/>
            </a:pPr>
            <a:r>
              <a:rPr lang="en-US" sz="2400" dirty="0"/>
              <a:t>Comply with the annual Certifications and Assurances and all applicable Federal laws, regulations and directives</a:t>
            </a:r>
          </a:p>
        </p:txBody>
      </p:sp>
    </p:spTree>
    <p:extLst>
      <p:ext uri="{BB962C8B-B14F-4D97-AF65-F5344CB8AC3E}">
        <p14:creationId xmlns:p14="http://schemas.microsoft.com/office/powerpoint/2010/main" val="32412885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Legal Capacity</a:t>
            </a:r>
          </a:p>
        </p:txBody>
      </p:sp>
      <p:graphicFrame>
        <p:nvGraphicFramePr>
          <p:cNvPr id="4" name="Content Placeholder 5"/>
          <p:cNvGraphicFramePr>
            <a:graphicFrameLocks noGrp="1"/>
          </p:cNvGraphicFramePr>
          <p:nvPr>
            <p:ph idx="1"/>
            <p:extLst/>
          </p:nvPr>
        </p:nvGraphicFramePr>
        <p:xfrm>
          <a:off x="457200" y="1417637"/>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83371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6563"/>
            <a:ext cx="8229600" cy="644092"/>
          </a:xfrm>
        </p:spPr>
        <p:txBody>
          <a:bodyPr/>
          <a:lstStyle/>
          <a:p>
            <a:r>
              <a:rPr lang="en-US" sz="3600" dirty="0"/>
              <a:t>Civil Rights</a:t>
            </a:r>
          </a:p>
        </p:txBody>
      </p:sp>
      <p:sp>
        <p:nvSpPr>
          <p:cNvPr id="3" name="Content Placeholder 2"/>
          <p:cNvSpPr>
            <a:spLocks noGrp="1"/>
          </p:cNvSpPr>
          <p:nvPr>
            <p:ph idx="1"/>
          </p:nvPr>
        </p:nvSpPr>
        <p:spPr>
          <a:xfrm>
            <a:off x="3248461" y="1152959"/>
            <a:ext cx="5756391" cy="5497045"/>
          </a:xfrm>
        </p:spPr>
        <p:txBody>
          <a:bodyPr/>
          <a:lstStyle/>
          <a:p>
            <a:pPr>
              <a:spcBef>
                <a:spcPts val="0"/>
              </a:spcBef>
              <a:spcAft>
                <a:spcPts val="600"/>
              </a:spcAft>
              <a:buFont typeface="Wingdings" panose="05000000000000000000" pitchFamily="2" charset="2"/>
              <a:buChar char="Ø"/>
            </a:pPr>
            <a:r>
              <a:rPr lang="en-US" sz="2800" dirty="0"/>
              <a:t>A prospective applicant must be evaluated to determine what related Civil Rights (CR) Programs are applicable and is dependent upon the type of organization, transit services, etc.</a:t>
            </a:r>
          </a:p>
          <a:p>
            <a:pPr>
              <a:spcBef>
                <a:spcPts val="0"/>
              </a:spcBef>
              <a:spcAft>
                <a:spcPts val="600"/>
              </a:spcAft>
              <a:buFont typeface="Wingdings" panose="05000000000000000000" pitchFamily="2" charset="2"/>
              <a:buChar char="Ø"/>
            </a:pPr>
            <a:r>
              <a:rPr lang="en-US" sz="2800" dirty="0"/>
              <a:t>The specifics of Civil Rights compliance will be further explained later in the application process and is specific to individual circumstances and awards.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163" y="1444187"/>
            <a:ext cx="2905125" cy="226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49" y="4067504"/>
            <a:ext cx="2666195" cy="1781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3366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6563"/>
            <a:ext cx="8229600" cy="572840"/>
          </a:xfrm>
        </p:spPr>
        <p:txBody>
          <a:bodyPr/>
          <a:lstStyle/>
          <a:p>
            <a:r>
              <a:rPr lang="en-US" sz="3600" dirty="0"/>
              <a:t>Certifications and Assurances</a:t>
            </a:r>
          </a:p>
        </p:txBody>
      </p:sp>
      <p:sp>
        <p:nvSpPr>
          <p:cNvPr id="3" name="Content Placeholder 2"/>
          <p:cNvSpPr>
            <a:spLocks noGrp="1"/>
          </p:cNvSpPr>
          <p:nvPr>
            <p:ph idx="1"/>
          </p:nvPr>
        </p:nvSpPr>
        <p:spPr>
          <a:xfrm>
            <a:off x="416859" y="1204511"/>
            <a:ext cx="8269941" cy="4698748"/>
          </a:xfrm>
        </p:spPr>
        <p:txBody>
          <a:bodyPr/>
          <a:lstStyle/>
          <a:p>
            <a:pPr fontAlgn="auto">
              <a:spcBef>
                <a:spcPts val="0"/>
              </a:spcBef>
              <a:spcAft>
                <a:spcPts val="0"/>
              </a:spcAft>
              <a:buFont typeface="Wingdings" panose="05000000000000000000" pitchFamily="2" charset="2"/>
              <a:buChar char="Ø"/>
              <a:defRPr/>
            </a:pPr>
            <a:r>
              <a:rPr lang="en-US" sz="2400" dirty="0"/>
              <a:t>FTA publishes its Certs and Assurances in the Federal Register to relay requirements for federal assistance each fiscal year.  </a:t>
            </a:r>
          </a:p>
          <a:p>
            <a:pPr>
              <a:buFont typeface="Wingdings" panose="05000000000000000000" pitchFamily="2" charset="2"/>
              <a:buChar char="Ø"/>
            </a:pPr>
            <a:r>
              <a:rPr lang="en-US" sz="2400" dirty="0"/>
              <a:t>FTA may not provide financial assistance to an applicant or recipient until submits its Certifications and Assurances.</a:t>
            </a:r>
          </a:p>
          <a:p>
            <a:pPr>
              <a:buFont typeface="Wingdings" panose="05000000000000000000" pitchFamily="2" charset="2"/>
              <a:buChar char="Ø"/>
            </a:pPr>
            <a:r>
              <a:rPr lang="en-US" sz="2400" dirty="0"/>
              <a:t>Recipients applying for federal assistance under any of FTA’s competitive capital programs or formula programs, are expected to PIN or certify, within 90 days from the date they were published in the Federal Register, or with their first application of the fiscal year, whichever is first. </a:t>
            </a:r>
          </a:p>
          <a:p>
            <a:pPr>
              <a:buFont typeface="Wingdings" panose="05000000000000000000" pitchFamily="2" charset="2"/>
              <a:buChar char="Ø"/>
            </a:pPr>
            <a:r>
              <a:rPr lang="en-US" sz="2400" dirty="0"/>
              <a:t>Reviewing and understanding each Certification and Assurance should be an annual activity for recipients to make sure they fully understand what is expected of them.</a:t>
            </a:r>
          </a:p>
          <a:p>
            <a:pPr marL="0" indent="0">
              <a:spcBef>
                <a:spcPts val="600"/>
              </a:spcBef>
              <a:buNone/>
            </a:pPr>
            <a:endParaRPr lang="en-US" sz="2400" strike="sngStrike" dirty="0"/>
          </a:p>
        </p:txBody>
      </p:sp>
    </p:spTree>
    <p:extLst>
      <p:ext uri="{BB962C8B-B14F-4D97-AF65-F5344CB8AC3E}">
        <p14:creationId xmlns:p14="http://schemas.microsoft.com/office/powerpoint/2010/main" val="11253753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6563"/>
            <a:ext cx="8229600" cy="572840"/>
          </a:xfrm>
        </p:spPr>
        <p:txBody>
          <a:bodyPr/>
          <a:lstStyle/>
          <a:p>
            <a:r>
              <a:rPr lang="en-US" sz="3600" dirty="0"/>
              <a:t>Echo Access</a:t>
            </a:r>
          </a:p>
        </p:txBody>
      </p:sp>
      <p:sp>
        <p:nvSpPr>
          <p:cNvPr id="3" name="Content Placeholder 2"/>
          <p:cNvSpPr>
            <a:spLocks noGrp="1"/>
          </p:cNvSpPr>
          <p:nvPr>
            <p:ph idx="1"/>
          </p:nvPr>
        </p:nvSpPr>
        <p:spPr>
          <a:xfrm>
            <a:off x="2434107" y="1138191"/>
            <a:ext cx="6709893" cy="5571701"/>
          </a:xfrm>
        </p:spPr>
        <p:txBody>
          <a:bodyPr/>
          <a:lstStyle/>
          <a:p>
            <a:pPr>
              <a:spcBef>
                <a:spcPts val="0"/>
              </a:spcBef>
              <a:spcAft>
                <a:spcPts val="600"/>
              </a:spcAft>
              <a:buFont typeface="Wingdings" panose="05000000000000000000" pitchFamily="2" charset="2"/>
              <a:buChar char="Ø"/>
              <a:defRPr/>
            </a:pPr>
            <a:r>
              <a:rPr lang="en-US" sz="2200" dirty="0"/>
              <a:t>FTA recipients must be set up in FTA’s payment system to seek reimbursement from awards.   </a:t>
            </a:r>
          </a:p>
          <a:p>
            <a:pPr>
              <a:spcBef>
                <a:spcPts val="0"/>
              </a:spcBef>
              <a:spcAft>
                <a:spcPts val="600"/>
              </a:spcAft>
              <a:buFont typeface="Wingdings" panose="05000000000000000000" pitchFamily="2" charset="2"/>
              <a:buChar char="Ø"/>
              <a:defRPr/>
            </a:pPr>
            <a:r>
              <a:rPr lang="en-US" sz="2200" dirty="0"/>
              <a:t>ECHO is the reimbursement vehicle for grants</a:t>
            </a:r>
          </a:p>
          <a:p>
            <a:pPr>
              <a:spcBef>
                <a:spcPts val="0"/>
              </a:spcBef>
              <a:spcAft>
                <a:spcPts val="600"/>
              </a:spcAft>
              <a:buFont typeface="Wingdings" panose="05000000000000000000" pitchFamily="2" charset="2"/>
              <a:buChar char="Ø"/>
              <a:defRPr/>
            </a:pPr>
            <a:r>
              <a:rPr lang="en-US" sz="2200" dirty="0"/>
              <a:t>Recipients using ECHO must complete the applicable forms included in the ECHO-Web 2.0 User Manual to establish a new recipient ECHO account and assign users access to the ECHO system.  Key information includes but is not limited to the following:</a:t>
            </a:r>
          </a:p>
          <a:p>
            <a:pPr lvl="1">
              <a:spcBef>
                <a:spcPts val="0"/>
              </a:spcBef>
              <a:spcAft>
                <a:spcPts val="600"/>
              </a:spcAft>
              <a:buFont typeface="Arial" panose="020B0604020202020204" pitchFamily="34" charset="0"/>
              <a:buChar char="•"/>
              <a:defRPr/>
            </a:pPr>
            <a:r>
              <a:rPr lang="en-US" sz="2200" dirty="0"/>
              <a:t>ACH Payment Form (Banking information and Tax Identification Number)</a:t>
            </a:r>
          </a:p>
          <a:p>
            <a:pPr lvl="1">
              <a:spcBef>
                <a:spcPts val="0"/>
              </a:spcBef>
              <a:spcAft>
                <a:spcPts val="600"/>
              </a:spcAft>
              <a:buFont typeface="Arial" panose="020B0604020202020204" pitchFamily="34" charset="0"/>
              <a:buChar char="•"/>
              <a:defRPr/>
            </a:pPr>
            <a:r>
              <a:rPr lang="en-US" sz="2200" dirty="0"/>
              <a:t>ECHO User Form</a:t>
            </a:r>
          </a:p>
          <a:p>
            <a:pPr lvl="1">
              <a:spcBef>
                <a:spcPts val="0"/>
              </a:spcBef>
              <a:spcAft>
                <a:spcPts val="600"/>
              </a:spcAft>
              <a:buFont typeface="Arial" panose="020B0604020202020204" pitchFamily="34" charset="0"/>
              <a:buChar char="•"/>
              <a:defRPr/>
            </a:pPr>
            <a:r>
              <a:rPr lang="en-US" sz="2200" dirty="0"/>
              <a:t>ECHO Rules of Conduct (signed by the users)</a:t>
            </a:r>
          </a:p>
          <a:p>
            <a:pPr lvl="1">
              <a:spcBef>
                <a:spcPts val="0"/>
              </a:spcBef>
              <a:spcAft>
                <a:spcPts val="600"/>
              </a:spcAft>
              <a:buFont typeface="Arial" panose="020B0604020202020204" pitchFamily="34" charset="0"/>
              <a:buChar char="•"/>
              <a:defRPr/>
            </a:pPr>
            <a:r>
              <a:rPr lang="en-US" sz="2200" dirty="0"/>
              <a:t>ECHO Access and Certification on the agency Letterhead</a:t>
            </a:r>
          </a:p>
          <a:p>
            <a:pPr fontAlgn="auto">
              <a:spcBef>
                <a:spcPts val="0"/>
              </a:spcBef>
              <a:spcAft>
                <a:spcPts val="0"/>
              </a:spcAft>
              <a:buFont typeface="Wingdings" panose="05000000000000000000" pitchFamily="2" charset="2"/>
              <a:buChar char="Ø"/>
              <a:defRPr/>
            </a:pPr>
            <a:endParaRPr lang="en-US" sz="2400" dirty="0"/>
          </a:p>
          <a:p>
            <a:pPr marL="0" indent="0">
              <a:spcBef>
                <a:spcPts val="600"/>
              </a:spcBef>
              <a:buNone/>
            </a:pPr>
            <a:endParaRPr lang="en-US" sz="2400" strike="sngStrike" dirty="0"/>
          </a:p>
        </p:txBody>
      </p:sp>
      <p:pic>
        <p:nvPicPr>
          <p:cNvPr id="4" name="Picture 3">
            <a:extLst>
              <a:ext uri="{FF2B5EF4-FFF2-40B4-BE49-F238E27FC236}">
                <a16:creationId xmlns:a16="http://schemas.microsoft.com/office/drawing/2014/main" id="{B0F6B669-4ED0-4D74-9D79-A1AA72A38E05}"/>
              </a:ext>
            </a:extLst>
          </p:cNvPr>
          <p:cNvPicPr>
            <a:picLocks noChangeAspect="1"/>
          </p:cNvPicPr>
          <p:nvPr/>
        </p:nvPicPr>
        <p:blipFill>
          <a:blip r:embed="rId3"/>
          <a:stretch>
            <a:fillRect/>
          </a:stretch>
        </p:blipFill>
        <p:spPr>
          <a:xfrm>
            <a:off x="341289" y="1352282"/>
            <a:ext cx="1885950" cy="4404574"/>
          </a:xfrm>
          <a:prstGeom prst="rect">
            <a:avLst/>
          </a:prstGeom>
        </p:spPr>
      </p:pic>
    </p:spTree>
    <p:extLst>
      <p:ext uri="{BB962C8B-B14F-4D97-AF65-F5344CB8AC3E}">
        <p14:creationId xmlns:p14="http://schemas.microsoft.com/office/powerpoint/2010/main" val="3193133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6563"/>
            <a:ext cx="8229600" cy="730086"/>
          </a:xfrm>
        </p:spPr>
        <p:txBody>
          <a:bodyPr/>
          <a:lstStyle/>
          <a:p>
            <a:r>
              <a:rPr lang="en-US" sz="3600" dirty="0"/>
              <a:t>Recipient/Vendor IDs</a:t>
            </a:r>
          </a:p>
        </p:txBody>
      </p:sp>
      <p:sp>
        <p:nvSpPr>
          <p:cNvPr id="3" name="Content Placeholder 2"/>
          <p:cNvSpPr>
            <a:spLocks noGrp="1"/>
          </p:cNvSpPr>
          <p:nvPr>
            <p:ph idx="1"/>
          </p:nvPr>
        </p:nvSpPr>
        <p:spPr>
          <a:xfrm>
            <a:off x="549798" y="1166649"/>
            <a:ext cx="8355724" cy="4697085"/>
          </a:xfrm>
        </p:spPr>
        <p:txBody>
          <a:bodyPr/>
          <a:lstStyle/>
          <a:p>
            <a:r>
              <a:rPr lang="en-US" sz="2600" dirty="0"/>
              <a:t>Vendor IDs are unique to FTA to identify an Organization and should only be created once. The ID is used:</a:t>
            </a:r>
          </a:p>
          <a:p>
            <a:pPr lvl="1"/>
            <a:r>
              <a:rPr lang="en-US" sz="2600" dirty="0"/>
              <a:t>In TrAMS in FTAs award documentation, recipient profile information, and reports</a:t>
            </a:r>
          </a:p>
          <a:p>
            <a:pPr lvl="1"/>
            <a:r>
              <a:rPr lang="en-US" sz="2600" dirty="0"/>
              <a:t>In FTA’s FMS (Delphi, I Supplier, and ECHO) for the obligation and disbursement of funds </a:t>
            </a:r>
          </a:p>
          <a:p>
            <a:r>
              <a:rPr lang="en-US" sz="2600" dirty="0"/>
              <a:t>The Vendor ID is associated with the organization’s Tax Identification Number</a:t>
            </a:r>
          </a:p>
          <a:p>
            <a:r>
              <a:rPr lang="en-US" sz="2600" dirty="0"/>
              <a:t>If there is an organizational change it may require a new Vendor ID. Coordinate with HQ first!  </a:t>
            </a:r>
          </a:p>
          <a:p>
            <a:endParaRPr lang="en-US" sz="2600" dirty="0"/>
          </a:p>
        </p:txBody>
      </p:sp>
    </p:spTree>
    <p:extLst>
      <p:ext uri="{BB962C8B-B14F-4D97-AF65-F5344CB8AC3E}">
        <p14:creationId xmlns:p14="http://schemas.microsoft.com/office/powerpoint/2010/main" val="34203372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BF8C3-DBCA-4031-8803-7667BEFF0399}"/>
              </a:ext>
            </a:extLst>
          </p:cNvPr>
          <p:cNvSpPr>
            <a:spLocks noGrp="1"/>
          </p:cNvSpPr>
          <p:nvPr>
            <p:ph type="title"/>
          </p:nvPr>
        </p:nvSpPr>
        <p:spPr>
          <a:xfrm>
            <a:off x="457200" y="278846"/>
            <a:ext cx="8229600" cy="932729"/>
          </a:xfrm>
        </p:spPr>
        <p:txBody>
          <a:bodyPr/>
          <a:lstStyle/>
          <a:p>
            <a:r>
              <a:rPr lang="en-US" dirty="0"/>
              <a:t>Lobbying &amp; Indirect Costs</a:t>
            </a:r>
          </a:p>
        </p:txBody>
      </p:sp>
      <p:sp>
        <p:nvSpPr>
          <p:cNvPr id="4" name="Content Placeholder 3">
            <a:extLst>
              <a:ext uri="{FF2B5EF4-FFF2-40B4-BE49-F238E27FC236}">
                <a16:creationId xmlns:a16="http://schemas.microsoft.com/office/drawing/2014/main" id="{F43AA1C1-4810-45B7-96DA-3C0422942AA4}"/>
              </a:ext>
            </a:extLst>
          </p:cNvPr>
          <p:cNvSpPr>
            <a:spLocks noGrp="1"/>
          </p:cNvSpPr>
          <p:nvPr>
            <p:ph sz="half" idx="2"/>
          </p:nvPr>
        </p:nvSpPr>
        <p:spPr>
          <a:xfrm>
            <a:off x="166353" y="1097924"/>
            <a:ext cx="8874616" cy="5063100"/>
          </a:xfrm>
        </p:spPr>
        <p:txBody>
          <a:bodyPr/>
          <a:lstStyle/>
          <a:p>
            <a:pPr>
              <a:buFont typeface="Wingdings" panose="05000000000000000000" pitchFamily="2" charset="2"/>
              <a:buChar char="Ø"/>
            </a:pPr>
            <a:r>
              <a:rPr lang="en-US" sz="2200" dirty="0"/>
              <a:t>For applications and awards over $100,000, must file a written certification that states that no Federal funds have been paid for lobbying by completing Group 02 of the annual Certifications and Assurances.  Applicants and recipients that use non-FTA funds for lobbying must submit a “Disclosure of Lobbying Activities” form (SF LLL) to report these.</a:t>
            </a:r>
          </a:p>
          <a:p>
            <a:pPr>
              <a:spcBef>
                <a:spcPts val="0"/>
              </a:spcBef>
              <a:spcAft>
                <a:spcPts val="900"/>
              </a:spcAft>
              <a:buFont typeface="Wingdings" panose="05000000000000000000" pitchFamily="2" charset="2"/>
              <a:buChar char="Ø"/>
            </a:pPr>
            <a:r>
              <a:rPr lang="en-US" sz="2200" dirty="0"/>
              <a:t>Indirect costs may be included in FTA awards if there is an approved indirect cost rate proposal (ICRP) or an approved cost allocation plan (CAP) from the appropriate cognizant federal agency for indirect costs. Indirect costs may not be included in the award without documentation.</a:t>
            </a:r>
          </a:p>
          <a:p>
            <a:pPr>
              <a:spcBef>
                <a:spcPts val="0"/>
              </a:spcBef>
              <a:spcAft>
                <a:spcPts val="900"/>
              </a:spcAft>
              <a:buFont typeface="Wingdings" panose="05000000000000000000" pitchFamily="2" charset="2"/>
              <a:buChar char="Ø"/>
            </a:pPr>
            <a:r>
              <a:rPr lang="en-US" sz="2200" dirty="0"/>
              <a:t>If the applicant does not have an existing indirect cost rate, program office staff must work with the grantee to determine if it is eligible for the de </a:t>
            </a:r>
            <a:r>
              <a:rPr lang="en-US" sz="2200" dirty="0" err="1"/>
              <a:t>minimis</a:t>
            </a:r>
            <a:r>
              <a:rPr lang="en-US" sz="2200" dirty="0"/>
              <a:t> 10 percent rate permitted under the Uniform Guidance (200.414) or direct the applicant or recipient to negotiate an ICRP or CAP with their cognizant federal agency. </a:t>
            </a:r>
          </a:p>
          <a:p>
            <a:pPr lvl="0">
              <a:spcBef>
                <a:spcPts val="0"/>
              </a:spcBef>
              <a:spcAft>
                <a:spcPts val="900"/>
              </a:spcAft>
              <a:buFont typeface="Wingdings" panose="05000000000000000000" pitchFamily="2" charset="2"/>
              <a:buChar char="Ø"/>
            </a:pPr>
            <a:endParaRPr lang="en-US" sz="2400" dirty="0"/>
          </a:p>
          <a:p>
            <a:pPr lvl="0"/>
            <a:endParaRPr lang="en-US" dirty="0"/>
          </a:p>
        </p:txBody>
      </p:sp>
      <p:sp>
        <p:nvSpPr>
          <p:cNvPr id="5" name="Slide Number Placeholder 4">
            <a:extLst>
              <a:ext uri="{FF2B5EF4-FFF2-40B4-BE49-F238E27FC236}">
                <a16:creationId xmlns:a16="http://schemas.microsoft.com/office/drawing/2014/main" id="{CADC04C8-060E-463E-A744-3523F9E33946}"/>
              </a:ext>
            </a:extLst>
          </p:cNvPr>
          <p:cNvSpPr>
            <a:spLocks noGrp="1"/>
          </p:cNvSpPr>
          <p:nvPr>
            <p:ph type="sldNum" sz="quarter" idx="12"/>
          </p:nvPr>
        </p:nvSpPr>
        <p:spPr/>
        <p:txBody>
          <a:bodyPr/>
          <a:lstStyle/>
          <a:p>
            <a:fld id="{F00A00CB-2C12-43BD-8097-0EF59CD27AF0}" type="slidenum">
              <a:rPr lang="en-US" smtClean="0"/>
              <a:pPr/>
              <a:t>47</a:t>
            </a:fld>
            <a:endParaRPr lang="en-US" dirty="0"/>
          </a:p>
        </p:txBody>
      </p:sp>
    </p:spTree>
    <p:extLst>
      <p:ext uri="{BB962C8B-B14F-4D97-AF65-F5344CB8AC3E}">
        <p14:creationId xmlns:p14="http://schemas.microsoft.com/office/powerpoint/2010/main" val="6774321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6563"/>
            <a:ext cx="8229600" cy="691594"/>
          </a:xfrm>
        </p:spPr>
        <p:txBody>
          <a:bodyPr/>
          <a:lstStyle/>
          <a:p>
            <a:r>
              <a:rPr lang="en-US" sz="3600" dirty="0"/>
              <a:t>Setting up a New FTA Recipient</a:t>
            </a:r>
          </a:p>
        </p:txBody>
      </p:sp>
      <p:sp>
        <p:nvSpPr>
          <p:cNvPr id="3" name="Content Placeholder 2"/>
          <p:cNvSpPr>
            <a:spLocks noGrp="1"/>
          </p:cNvSpPr>
          <p:nvPr>
            <p:ph idx="1"/>
          </p:nvPr>
        </p:nvSpPr>
        <p:spPr>
          <a:xfrm>
            <a:off x="599704" y="1128157"/>
            <a:ext cx="8229600" cy="4525963"/>
          </a:xfrm>
        </p:spPr>
        <p:txBody>
          <a:bodyPr/>
          <a:lstStyle/>
          <a:p>
            <a:pPr marL="514350" indent="-514350">
              <a:buFont typeface="+mj-lt"/>
              <a:buAutoNum type="arabicPeriod"/>
            </a:pPr>
            <a:r>
              <a:rPr lang="en-US" dirty="0"/>
              <a:t>Financial, Technical, and Legal Capacity has been determined sound.</a:t>
            </a:r>
          </a:p>
          <a:p>
            <a:pPr marL="514350" indent="-514350">
              <a:buFont typeface="+mj-lt"/>
              <a:buAutoNum type="arabicPeriod"/>
            </a:pPr>
            <a:r>
              <a:rPr lang="en-US" dirty="0"/>
              <a:t>All Documentation has been submitted (including civil rights program information as applicable).</a:t>
            </a:r>
          </a:p>
          <a:p>
            <a:pPr marL="514350" indent="-514350">
              <a:buFont typeface="+mj-lt"/>
              <a:buAutoNum type="arabicPeriod"/>
            </a:pPr>
            <a:r>
              <a:rPr lang="en-US" dirty="0"/>
              <a:t>Financial information is submitted (ACH Form and Tax Identification Information, </a:t>
            </a:r>
            <a:r>
              <a:rPr lang="en-US" sz="3200" dirty="0"/>
              <a:t>Banking Information and Delphi – all linked to the recipient/vendor ID).</a:t>
            </a:r>
            <a:endParaRPr lang="en-US" dirty="0"/>
          </a:p>
        </p:txBody>
      </p:sp>
    </p:spTree>
    <p:extLst>
      <p:ext uri="{BB962C8B-B14F-4D97-AF65-F5344CB8AC3E}">
        <p14:creationId xmlns:p14="http://schemas.microsoft.com/office/powerpoint/2010/main" val="13040905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6562"/>
            <a:ext cx="8229600" cy="592138"/>
          </a:xfrm>
        </p:spPr>
        <p:txBody>
          <a:bodyPr/>
          <a:lstStyle/>
          <a:p>
            <a:r>
              <a:rPr lang="en-US" sz="3200" dirty="0"/>
              <a:t>How TrAMS uses DUNS and SAM</a:t>
            </a:r>
          </a:p>
        </p:txBody>
      </p:sp>
      <p:sp>
        <p:nvSpPr>
          <p:cNvPr id="3" name="Content Placeholder 2"/>
          <p:cNvSpPr>
            <a:spLocks noGrp="1"/>
          </p:cNvSpPr>
          <p:nvPr>
            <p:ph idx="1"/>
          </p:nvPr>
        </p:nvSpPr>
        <p:spPr>
          <a:xfrm>
            <a:off x="330405" y="1105786"/>
            <a:ext cx="8442119" cy="4808125"/>
          </a:xfrm>
        </p:spPr>
        <p:txBody>
          <a:bodyPr/>
          <a:lstStyle/>
          <a:p>
            <a:pPr marL="0" indent="0">
              <a:spcAft>
                <a:spcPts val="600"/>
              </a:spcAft>
              <a:buNone/>
            </a:pPr>
            <a:r>
              <a:rPr lang="en-US" sz="2800" dirty="0"/>
              <a:t>TrAMS uses the grantee’s DUNS number to sync with the System for Award Management (SAM).</a:t>
            </a:r>
          </a:p>
          <a:p>
            <a:pPr marL="0" indent="0">
              <a:spcBef>
                <a:spcPts val="1800"/>
              </a:spcBef>
              <a:spcAft>
                <a:spcPts val="600"/>
              </a:spcAft>
              <a:buNone/>
            </a:pPr>
            <a:r>
              <a:rPr lang="en-US" sz="2800" dirty="0"/>
              <a:t>TrAMS only allows for a one to one relationship – this  means there should only be one DUNS associated with SAM registration AND associated with an FTA Vendor ID. </a:t>
            </a:r>
          </a:p>
          <a:p>
            <a:pPr marL="0" indent="0">
              <a:spcBef>
                <a:spcPts val="1800"/>
              </a:spcBef>
              <a:spcAft>
                <a:spcPts val="600"/>
              </a:spcAft>
              <a:buNone/>
            </a:pPr>
            <a:r>
              <a:rPr lang="en-US" sz="2800" dirty="0"/>
              <a:t>DUNS numbers and information cannot be shared among recipients; it is unique for each organization.</a:t>
            </a:r>
          </a:p>
        </p:txBody>
      </p:sp>
      <p:graphicFrame>
        <p:nvGraphicFramePr>
          <p:cNvPr id="4" name="Content Placeholder 3"/>
          <p:cNvGraphicFramePr>
            <a:graphicFrameLocks/>
          </p:cNvGraphicFramePr>
          <p:nvPr>
            <p:extLst/>
          </p:nvPr>
        </p:nvGraphicFramePr>
        <p:xfrm>
          <a:off x="882856" y="4989848"/>
          <a:ext cx="7151427" cy="924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3855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53E9B-30D1-49B6-AF68-3905023F945E}"/>
              </a:ext>
            </a:extLst>
          </p:cNvPr>
          <p:cNvSpPr>
            <a:spLocks noGrp="1"/>
          </p:cNvSpPr>
          <p:nvPr>
            <p:ph type="title"/>
          </p:nvPr>
        </p:nvSpPr>
        <p:spPr/>
        <p:txBody>
          <a:bodyPr/>
          <a:lstStyle/>
          <a:p>
            <a:r>
              <a:rPr lang="en-US" dirty="0"/>
              <a:t>Overview of Roles</a:t>
            </a:r>
          </a:p>
        </p:txBody>
      </p:sp>
      <p:sp>
        <p:nvSpPr>
          <p:cNvPr id="3" name="Content Placeholder 2">
            <a:extLst>
              <a:ext uri="{FF2B5EF4-FFF2-40B4-BE49-F238E27FC236}">
                <a16:creationId xmlns:a16="http://schemas.microsoft.com/office/drawing/2014/main" id="{3F05D3B7-0422-4466-881D-FC414C17352B}"/>
              </a:ext>
            </a:extLst>
          </p:cNvPr>
          <p:cNvSpPr>
            <a:spLocks noGrp="1"/>
          </p:cNvSpPr>
          <p:nvPr>
            <p:ph idx="1"/>
          </p:nvPr>
        </p:nvSpPr>
        <p:spPr>
          <a:xfrm>
            <a:off x="457200" y="1166447"/>
            <a:ext cx="8229600" cy="5007340"/>
          </a:xfrm>
        </p:spPr>
        <p:txBody>
          <a:bodyPr/>
          <a:lstStyle/>
          <a:p>
            <a:r>
              <a:rPr lang="en-US" sz="2400" dirty="0"/>
              <a:t>National Aging and Disabilities Transportation Center (NADTC)</a:t>
            </a:r>
          </a:p>
          <a:p>
            <a:pPr lvl="1"/>
            <a:r>
              <a:rPr lang="en-US" sz="2400" dirty="0"/>
              <a:t>Establishing Performance Measures</a:t>
            </a:r>
          </a:p>
          <a:p>
            <a:pPr lvl="1"/>
            <a:r>
              <a:rPr lang="en-US" sz="2400" dirty="0"/>
              <a:t>Collecting Performance Data for </a:t>
            </a:r>
            <a:r>
              <a:rPr lang="en-US" sz="2400" u="sng" dirty="0">
                <a:solidFill>
                  <a:srgbClr val="FF0000"/>
                </a:solidFill>
              </a:rPr>
              <a:t>ICAM Funded Projects Only</a:t>
            </a:r>
          </a:p>
          <a:p>
            <a:pPr lvl="1"/>
            <a:r>
              <a:rPr lang="en-US" sz="2400" dirty="0"/>
              <a:t>Technical Assistance Resources</a:t>
            </a:r>
          </a:p>
          <a:p>
            <a:r>
              <a:rPr lang="en-US" sz="2400" dirty="0"/>
              <a:t>Center for Urban Transportation Research (CUTR)</a:t>
            </a:r>
          </a:p>
          <a:p>
            <a:pPr lvl="1"/>
            <a:r>
              <a:rPr lang="en-US" sz="2400" dirty="0"/>
              <a:t>Collecting Performance Data for </a:t>
            </a:r>
            <a:r>
              <a:rPr lang="en-US" sz="2400" u="sng" dirty="0">
                <a:solidFill>
                  <a:srgbClr val="FF0000"/>
                </a:solidFill>
              </a:rPr>
              <a:t>HSCR funded Projects Only</a:t>
            </a:r>
          </a:p>
          <a:p>
            <a:r>
              <a:rPr lang="en-US" sz="2400" dirty="0"/>
              <a:t>FTA Regional Offices</a:t>
            </a:r>
          </a:p>
          <a:p>
            <a:pPr lvl="1"/>
            <a:r>
              <a:rPr lang="en-US" sz="2400" dirty="0"/>
              <a:t>Assist with all things relating to TrAMS or grants management, submission of reports</a:t>
            </a:r>
          </a:p>
        </p:txBody>
      </p:sp>
      <p:sp>
        <p:nvSpPr>
          <p:cNvPr id="4" name="Slide Number Placeholder 3">
            <a:extLst>
              <a:ext uri="{FF2B5EF4-FFF2-40B4-BE49-F238E27FC236}">
                <a16:creationId xmlns:a16="http://schemas.microsoft.com/office/drawing/2014/main" id="{D2801938-462A-4C2E-8950-E993F5EF8078}"/>
              </a:ext>
            </a:extLst>
          </p:cNvPr>
          <p:cNvSpPr>
            <a:spLocks noGrp="1"/>
          </p:cNvSpPr>
          <p:nvPr>
            <p:ph type="sldNum" sz="quarter" idx="12"/>
          </p:nvPr>
        </p:nvSpPr>
        <p:spPr/>
        <p:txBody>
          <a:bodyPr/>
          <a:lstStyle/>
          <a:p>
            <a:fld id="{1F2646B2-07B8-4A55-877A-153D84ACCCD9}" type="slidenum">
              <a:rPr lang="en-US" smtClean="0"/>
              <a:pPr/>
              <a:t>5</a:t>
            </a:fld>
            <a:endParaRPr lang="en-US" dirty="0"/>
          </a:p>
        </p:txBody>
      </p:sp>
    </p:spTree>
    <p:extLst>
      <p:ext uri="{BB962C8B-B14F-4D97-AF65-F5344CB8AC3E}">
        <p14:creationId xmlns:p14="http://schemas.microsoft.com/office/powerpoint/2010/main" val="22111756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40"/>
            <a:ext cx="8229600" cy="981075"/>
          </a:xfrm>
        </p:spPr>
        <p:txBody>
          <a:bodyPr/>
          <a:lstStyle/>
          <a:p>
            <a:r>
              <a:rPr lang="en-US" sz="3600" dirty="0"/>
              <a:t>Resources &amp; Useful Sites</a:t>
            </a:r>
          </a:p>
        </p:txBody>
      </p:sp>
      <p:sp>
        <p:nvSpPr>
          <p:cNvPr id="3" name="Content Placeholder 2"/>
          <p:cNvSpPr>
            <a:spLocks noGrp="1"/>
          </p:cNvSpPr>
          <p:nvPr>
            <p:ph idx="1"/>
          </p:nvPr>
        </p:nvSpPr>
        <p:spPr>
          <a:xfrm>
            <a:off x="367048" y="954564"/>
            <a:ext cx="8519375" cy="5278811"/>
          </a:xfrm>
        </p:spPr>
        <p:txBody>
          <a:bodyPr/>
          <a:lstStyle/>
          <a:p>
            <a:pPr>
              <a:buFont typeface="Wingdings" panose="05000000000000000000" pitchFamily="2" charset="2"/>
              <a:buChar char="Ø"/>
            </a:pPr>
            <a:r>
              <a:rPr lang="en-US" sz="2000" dirty="0">
                <a:hlinkClick r:id="rId3"/>
              </a:rPr>
              <a:t>https://www.transit.dot.gov/sites/fta.dot.gov/files/Appendix_A_Legal_Capacity_Documents.pdf</a:t>
            </a:r>
            <a:endParaRPr lang="en-US" sz="2000" dirty="0"/>
          </a:p>
          <a:p>
            <a:pPr>
              <a:buFont typeface="Wingdings" panose="05000000000000000000" pitchFamily="2" charset="2"/>
              <a:buChar char="Ø"/>
            </a:pPr>
            <a:r>
              <a:rPr lang="en-US" sz="2000" dirty="0">
                <a:hlinkClick r:id="rId4"/>
              </a:rPr>
              <a:t>https://www.transit.dot.gov/sites/fta.dot.gov/files/docs/Delegation%20of%20Authority%20Sample%20for%20PIN%20User%20Roles.pdf</a:t>
            </a:r>
          </a:p>
          <a:p>
            <a:pPr>
              <a:buFont typeface="Wingdings" panose="05000000000000000000" pitchFamily="2" charset="2"/>
              <a:buChar char="Ø"/>
            </a:pPr>
            <a:r>
              <a:rPr lang="en-US" sz="2000" dirty="0">
                <a:hlinkClick r:id="rId4"/>
              </a:rPr>
              <a:t>https://www.transit.dot.gov/regulations-and-guidance/civil-rights-ada/civil-rightsada</a:t>
            </a:r>
          </a:p>
          <a:p>
            <a:pPr>
              <a:buFont typeface="Wingdings" panose="05000000000000000000" pitchFamily="2" charset="2"/>
              <a:buChar char="Ø"/>
            </a:pPr>
            <a:r>
              <a:rPr lang="en-US" sz="2000" dirty="0">
                <a:hlinkClick r:id="rId4"/>
              </a:rPr>
              <a:t>https://www.transit.dot.gov/funding/grantee-resources/certifications-and-assurances/certifications-assurances</a:t>
            </a:r>
            <a:endParaRPr lang="en-US" sz="2000" dirty="0"/>
          </a:p>
          <a:p>
            <a:pPr>
              <a:buFont typeface="Wingdings" panose="05000000000000000000" pitchFamily="2" charset="2"/>
              <a:buChar char="Ø"/>
            </a:pPr>
            <a:r>
              <a:rPr lang="en-US" sz="2000" u="sng" dirty="0">
                <a:hlinkClick r:id="rId5"/>
              </a:rPr>
              <a:t>http://www.whitehouse.gov/sites/default/files/omb/grants/sflllin.pdf</a:t>
            </a:r>
            <a:r>
              <a:rPr lang="en-US" sz="2000" dirty="0"/>
              <a:t>.</a:t>
            </a:r>
          </a:p>
          <a:p>
            <a:pPr>
              <a:buFont typeface="Wingdings" panose="05000000000000000000" pitchFamily="2" charset="2"/>
              <a:buChar char="Ø"/>
            </a:pPr>
            <a:r>
              <a:rPr lang="en-US" sz="2000" dirty="0">
                <a:hlinkClick r:id="rId6"/>
              </a:rPr>
              <a:t>https://www.transit.dot.gov/funding/grantee-resources/echo/electronic-clearing-house-operation-echo</a:t>
            </a:r>
            <a:endParaRPr lang="en-US" sz="2000" dirty="0"/>
          </a:p>
          <a:p>
            <a:pPr>
              <a:buFont typeface="Wingdings" panose="05000000000000000000" pitchFamily="2" charset="2"/>
              <a:buChar char="Ø"/>
            </a:pPr>
            <a:r>
              <a:rPr lang="en-US" sz="2000" dirty="0">
                <a:hlinkClick r:id="rId7"/>
              </a:rPr>
              <a:t>https://www.dandb.com/dunsnumberlookup/</a:t>
            </a:r>
            <a:endParaRPr lang="en-US" sz="2000" dirty="0"/>
          </a:p>
          <a:p>
            <a:pPr>
              <a:buFont typeface="Wingdings" panose="05000000000000000000" pitchFamily="2" charset="2"/>
              <a:buChar char="Ø"/>
            </a:pPr>
            <a:r>
              <a:rPr lang="en-US" sz="2000" dirty="0">
                <a:hlinkClick r:id="rId8"/>
              </a:rPr>
              <a:t>https://www.sam.gov/</a:t>
            </a:r>
            <a:endParaRPr lang="en-US" sz="2000" dirty="0"/>
          </a:p>
          <a:p>
            <a:pPr>
              <a:buFont typeface="Wingdings" panose="05000000000000000000" pitchFamily="2" charset="2"/>
              <a:buChar char="Ø"/>
            </a:pPr>
            <a:r>
              <a:rPr lang="en-US" sz="2000" dirty="0">
                <a:hlinkClick r:id="rId9"/>
              </a:rPr>
              <a:t>https://www.transit.dot.gov/funding/grantee-resources/certifications-and-assurances/certifications-and-disclosure-lobbying</a:t>
            </a:r>
            <a:r>
              <a:rPr lang="en-US" sz="2000" dirty="0"/>
              <a:t> </a:t>
            </a:r>
          </a:p>
          <a:p>
            <a:endParaRPr lang="en-US" dirty="0"/>
          </a:p>
        </p:txBody>
      </p:sp>
    </p:spTree>
    <p:extLst>
      <p:ext uri="{BB962C8B-B14F-4D97-AF65-F5344CB8AC3E}">
        <p14:creationId xmlns:p14="http://schemas.microsoft.com/office/powerpoint/2010/main" val="5430355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88073" y="1432099"/>
            <a:ext cx="7772400" cy="1362075"/>
          </a:xfrm>
        </p:spPr>
        <p:txBody>
          <a:bodyPr/>
          <a:lstStyle/>
          <a:p>
            <a:r>
              <a:rPr lang="en-US" dirty="0"/>
              <a:t>Where to Attach Required Documents</a:t>
            </a:r>
          </a:p>
        </p:txBody>
      </p:sp>
      <p:sp>
        <p:nvSpPr>
          <p:cNvPr id="5" name="Text Placeholder 4"/>
          <p:cNvSpPr>
            <a:spLocks noGrp="1"/>
          </p:cNvSpPr>
          <p:nvPr>
            <p:ph type="body" idx="1"/>
          </p:nvPr>
        </p:nvSpPr>
        <p:spPr>
          <a:xfrm>
            <a:off x="157047" y="543480"/>
            <a:ext cx="7772400" cy="654708"/>
          </a:xfrm>
        </p:spPr>
        <p:txBody>
          <a:bodyPr/>
          <a:lstStyle/>
          <a:p>
            <a:r>
              <a:rPr lang="en-US" sz="3200" dirty="0"/>
              <a:t>Objective 5</a:t>
            </a:r>
          </a:p>
        </p:txBody>
      </p:sp>
    </p:spTree>
    <p:extLst>
      <p:ext uri="{BB962C8B-B14F-4D97-AF65-F5344CB8AC3E}">
        <p14:creationId xmlns:p14="http://schemas.microsoft.com/office/powerpoint/2010/main" val="33857059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3CB8-9D41-4FDA-A891-9A408174E423}"/>
              </a:ext>
            </a:extLst>
          </p:cNvPr>
          <p:cNvSpPr>
            <a:spLocks noGrp="1"/>
          </p:cNvSpPr>
          <p:nvPr>
            <p:ph type="title"/>
          </p:nvPr>
        </p:nvSpPr>
        <p:spPr/>
        <p:txBody>
          <a:bodyPr/>
          <a:lstStyle/>
          <a:p>
            <a:r>
              <a:rPr lang="en-US" dirty="0"/>
              <a:t>Recipient Organization</a:t>
            </a:r>
          </a:p>
        </p:txBody>
      </p:sp>
      <p:pic>
        <p:nvPicPr>
          <p:cNvPr id="4" name="Content Placeholder 3">
            <a:extLst>
              <a:ext uri="{FF2B5EF4-FFF2-40B4-BE49-F238E27FC236}">
                <a16:creationId xmlns:a16="http://schemas.microsoft.com/office/drawing/2014/main" id="{E84439A6-0812-423D-8D98-7C2CC231F2D2}"/>
              </a:ext>
            </a:extLst>
          </p:cNvPr>
          <p:cNvPicPr>
            <a:picLocks noGrp="1" noChangeAspect="1"/>
          </p:cNvPicPr>
          <p:nvPr>
            <p:ph idx="1"/>
          </p:nvPr>
        </p:nvPicPr>
        <p:blipFill>
          <a:blip r:embed="rId3"/>
          <a:stretch>
            <a:fillRect/>
          </a:stretch>
        </p:blipFill>
        <p:spPr>
          <a:xfrm>
            <a:off x="1369112" y="1600200"/>
            <a:ext cx="6405776" cy="4525963"/>
          </a:xfrm>
          <a:prstGeom prst="rect">
            <a:avLst/>
          </a:prstGeom>
        </p:spPr>
      </p:pic>
      <p:cxnSp>
        <p:nvCxnSpPr>
          <p:cNvPr id="6" name="Straight Arrow Connector 5">
            <a:extLst>
              <a:ext uri="{FF2B5EF4-FFF2-40B4-BE49-F238E27FC236}">
                <a16:creationId xmlns:a16="http://schemas.microsoft.com/office/drawing/2014/main" id="{5CD318B5-2E46-4241-AECA-33EFB66B9EFF}"/>
              </a:ext>
            </a:extLst>
          </p:cNvPr>
          <p:cNvCxnSpPr/>
          <p:nvPr/>
        </p:nvCxnSpPr>
        <p:spPr>
          <a:xfrm flipH="1">
            <a:off x="3531870" y="3623310"/>
            <a:ext cx="1931670" cy="114300"/>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8" name="Straight Arrow Connector 7">
            <a:extLst>
              <a:ext uri="{FF2B5EF4-FFF2-40B4-BE49-F238E27FC236}">
                <a16:creationId xmlns:a16="http://schemas.microsoft.com/office/drawing/2014/main" id="{EE9B6031-9B5F-4B4D-857F-A25E776DA70C}"/>
              </a:ext>
            </a:extLst>
          </p:cNvPr>
          <p:cNvCxnSpPr/>
          <p:nvPr/>
        </p:nvCxnSpPr>
        <p:spPr>
          <a:xfrm flipH="1" flipV="1">
            <a:off x="3311912" y="3356517"/>
            <a:ext cx="2151628" cy="266793"/>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10" name="Straight Arrow Connector 9">
            <a:extLst>
              <a:ext uri="{FF2B5EF4-FFF2-40B4-BE49-F238E27FC236}">
                <a16:creationId xmlns:a16="http://schemas.microsoft.com/office/drawing/2014/main" id="{DB5748BB-8425-4560-A95B-A4B2E9074300}"/>
              </a:ext>
            </a:extLst>
          </p:cNvPr>
          <p:cNvCxnSpPr/>
          <p:nvPr/>
        </p:nvCxnSpPr>
        <p:spPr>
          <a:xfrm flipH="1" flipV="1">
            <a:off x="3311912" y="3066585"/>
            <a:ext cx="2151628" cy="556725"/>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956329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36562"/>
            <a:ext cx="8535971" cy="981075"/>
          </a:xfrm>
        </p:spPr>
        <p:txBody>
          <a:bodyPr/>
          <a:lstStyle/>
          <a:p>
            <a:pPr algn="l"/>
            <a:r>
              <a:rPr lang="en-US" sz="2800" dirty="0"/>
              <a:t>Related Actions		      Application Documents  </a:t>
            </a:r>
          </a:p>
        </p:txBody>
      </p:sp>
      <p:pic>
        <p:nvPicPr>
          <p:cNvPr id="5" name="Content Placeholder 4">
            <a:extLst>
              <a:ext uri="{FF2B5EF4-FFF2-40B4-BE49-F238E27FC236}">
                <a16:creationId xmlns:a16="http://schemas.microsoft.com/office/drawing/2014/main" id="{45AB83C0-6830-4295-908E-D038A5B36FF0}"/>
              </a:ext>
            </a:extLst>
          </p:cNvPr>
          <p:cNvPicPr>
            <a:picLocks noGrp="1" noChangeAspect="1"/>
          </p:cNvPicPr>
          <p:nvPr>
            <p:ph idx="1"/>
          </p:nvPr>
        </p:nvPicPr>
        <p:blipFill>
          <a:blip r:embed="rId3"/>
          <a:stretch>
            <a:fillRect/>
          </a:stretch>
        </p:blipFill>
        <p:spPr>
          <a:xfrm>
            <a:off x="1984916" y="1417637"/>
            <a:ext cx="5218772" cy="4860500"/>
          </a:xfrm>
          <a:prstGeom prst="rect">
            <a:avLst/>
          </a:prstGeom>
        </p:spPr>
      </p:pic>
      <p:cxnSp>
        <p:nvCxnSpPr>
          <p:cNvPr id="9" name="Straight Arrow Connector 8">
            <a:extLst>
              <a:ext uri="{FF2B5EF4-FFF2-40B4-BE49-F238E27FC236}">
                <a16:creationId xmlns:a16="http://schemas.microsoft.com/office/drawing/2014/main" id="{AD5CC15A-8424-4A69-A502-77FB215891A6}"/>
              </a:ext>
            </a:extLst>
          </p:cNvPr>
          <p:cNvCxnSpPr/>
          <p:nvPr/>
        </p:nvCxnSpPr>
        <p:spPr>
          <a:xfrm flipV="1">
            <a:off x="-691376" y="4471639"/>
            <a:ext cx="2676292" cy="156117"/>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6842013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1699B-B4D6-4785-86AE-746CA570C967}"/>
              </a:ext>
            </a:extLst>
          </p:cNvPr>
          <p:cNvSpPr>
            <a:spLocks noGrp="1"/>
          </p:cNvSpPr>
          <p:nvPr>
            <p:ph type="title"/>
          </p:nvPr>
        </p:nvSpPr>
        <p:spPr/>
        <p:txBody>
          <a:bodyPr/>
          <a:lstStyle/>
          <a:p>
            <a:r>
              <a:rPr lang="en-US" dirty="0"/>
              <a:t>Manage Award Documents</a:t>
            </a:r>
          </a:p>
        </p:txBody>
      </p:sp>
      <p:pic>
        <p:nvPicPr>
          <p:cNvPr id="7" name="Content Placeholder 6">
            <a:extLst>
              <a:ext uri="{FF2B5EF4-FFF2-40B4-BE49-F238E27FC236}">
                <a16:creationId xmlns:a16="http://schemas.microsoft.com/office/drawing/2014/main" id="{2773E200-087B-42C9-824C-F13E13839886}"/>
              </a:ext>
            </a:extLst>
          </p:cNvPr>
          <p:cNvPicPr>
            <a:picLocks noGrp="1" noChangeAspect="1"/>
          </p:cNvPicPr>
          <p:nvPr>
            <p:ph idx="1"/>
          </p:nvPr>
        </p:nvPicPr>
        <p:blipFill>
          <a:blip r:embed="rId3"/>
          <a:stretch>
            <a:fillRect/>
          </a:stretch>
        </p:blipFill>
        <p:spPr>
          <a:xfrm>
            <a:off x="931126" y="1417637"/>
            <a:ext cx="7281747" cy="4553842"/>
          </a:xfrm>
          <a:prstGeom prst="rect">
            <a:avLst/>
          </a:prstGeom>
        </p:spPr>
      </p:pic>
    </p:spTree>
    <p:extLst>
      <p:ext uri="{BB962C8B-B14F-4D97-AF65-F5344CB8AC3E}">
        <p14:creationId xmlns:p14="http://schemas.microsoft.com/office/powerpoint/2010/main" val="724374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2992" y="1470296"/>
            <a:ext cx="8732520" cy="2682701"/>
          </a:xfrm>
        </p:spPr>
        <p:txBody>
          <a:bodyPr/>
          <a:lstStyle/>
          <a:p>
            <a:r>
              <a:rPr lang="en-US" sz="3600" dirty="0"/>
              <a:t>Federal Financial Report (FFR)</a:t>
            </a:r>
            <a:br>
              <a:rPr lang="en-US" sz="3600" dirty="0"/>
            </a:br>
            <a:r>
              <a:rPr lang="en-US" sz="3600" dirty="0"/>
              <a:t>&amp;</a:t>
            </a:r>
            <a:br>
              <a:rPr lang="en-US" sz="3600" dirty="0"/>
            </a:br>
            <a:r>
              <a:rPr lang="en-US" sz="3600" dirty="0"/>
              <a:t>Milestone Progress report (MPR)</a:t>
            </a:r>
          </a:p>
        </p:txBody>
      </p:sp>
      <p:sp>
        <p:nvSpPr>
          <p:cNvPr id="5" name="Text Placeholder 4"/>
          <p:cNvSpPr>
            <a:spLocks noGrp="1"/>
          </p:cNvSpPr>
          <p:nvPr>
            <p:ph type="body" idx="1"/>
          </p:nvPr>
        </p:nvSpPr>
        <p:spPr>
          <a:xfrm>
            <a:off x="157047" y="543480"/>
            <a:ext cx="7772400" cy="654708"/>
          </a:xfrm>
        </p:spPr>
        <p:txBody>
          <a:bodyPr/>
          <a:lstStyle/>
          <a:p>
            <a:r>
              <a:rPr lang="en-US" sz="3200" dirty="0"/>
              <a:t>Objective 6</a:t>
            </a:r>
          </a:p>
        </p:txBody>
      </p:sp>
    </p:spTree>
    <p:extLst>
      <p:ext uri="{BB962C8B-B14F-4D97-AF65-F5344CB8AC3E}">
        <p14:creationId xmlns:p14="http://schemas.microsoft.com/office/powerpoint/2010/main" val="13348779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CF3FE-11CD-40DA-A3E5-F1061784814A}"/>
              </a:ext>
            </a:extLst>
          </p:cNvPr>
          <p:cNvSpPr>
            <a:spLocks noGrp="1"/>
          </p:cNvSpPr>
          <p:nvPr>
            <p:ph type="title"/>
          </p:nvPr>
        </p:nvSpPr>
        <p:spPr/>
        <p:txBody>
          <a:bodyPr/>
          <a:lstStyle/>
          <a:p>
            <a:r>
              <a:rPr lang="en-US" dirty="0"/>
              <a:t>Post Award Reporting	</a:t>
            </a:r>
          </a:p>
        </p:txBody>
      </p:sp>
      <p:pic>
        <p:nvPicPr>
          <p:cNvPr id="4" name="Picture 3">
            <a:extLst>
              <a:ext uri="{FF2B5EF4-FFF2-40B4-BE49-F238E27FC236}">
                <a16:creationId xmlns:a16="http://schemas.microsoft.com/office/drawing/2014/main" id="{E7CC6DAA-0956-4CE4-9799-23151D10477E}"/>
              </a:ext>
            </a:extLst>
          </p:cNvPr>
          <p:cNvPicPr>
            <a:picLocks noChangeAspect="1"/>
          </p:cNvPicPr>
          <p:nvPr/>
        </p:nvPicPr>
        <p:blipFill>
          <a:blip r:embed="rId3"/>
          <a:stretch>
            <a:fillRect/>
          </a:stretch>
        </p:blipFill>
        <p:spPr>
          <a:xfrm>
            <a:off x="1957387" y="1531621"/>
            <a:ext cx="5229225" cy="2831782"/>
          </a:xfrm>
          <a:prstGeom prst="rect">
            <a:avLst/>
          </a:prstGeom>
        </p:spPr>
      </p:pic>
      <p:sp>
        <p:nvSpPr>
          <p:cNvPr id="5" name="Rectangle 4">
            <a:extLst>
              <a:ext uri="{FF2B5EF4-FFF2-40B4-BE49-F238E27FC236}">
                <a16:creationId xmlns:a16="http://schemas.microsoft.com/office/drawing/2014/main" id="{E5624BFF-3912-4704-9E93-44ED10B05BBE}"/>
              </a:ext>
            </a:extLst>
          </p:cNvPr>
          <p:cNvSpPr/>
          <p:nvPr/>
        </p:nvSpPr>
        <p:spPr>
          <a:xfrm>
            <a:off x="889000" y="4477387"/>
            <a:ext cx="4572000" cy="369332"/>
          </a:xfrm>
          <a:prstGeom prst="rect">
            <a:avLst/>
          </a:prstGeom>
        </p:spPr>
        <p:txBody>
          <a:bodyPr>
            <a:spAutoFit/>
          </a:bodyPr>
          <a:lstStyle/>
          <a:p>
            <a:r>
              <a:rPr lang="en-US" dirty="0">
                <a:hlinkClick r:id="rId4"/>
              </a:rPr>
              <a:t>TrAMS Post Award Reporting</a:t>
            </a:r>
            <a:endParaRPr lang="en-US" dirty="0"/>
          </a:p>
        </p:txBody>
      </p:sp>
    </p:spTree>
    <p:extLst>
      <p:ext uri="{BB962C8B-B14F-4D97-AF65-F5344CB8AC3E}">
        <p14:creationId xmlns:p14="http://schemas.microsoft.com/office/powerpoint/2010/main" val="37647758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44992-0146-4883-AFB9-EAA3E30EC491}"/>
              </a:ext>
            </a:extLst>
          </p:cNvPr>
          <p:cNvSpPr>
            <a:spLocks noGrp="1"/>
          </p:cNvSpPr>
          <p:nvPr>
            <p:ph type="title"/>
          </p:nvPr>
        </p:nvSpPr>
        <p:spPr>
          <a:xfrm>
            <a:off x="457200" y="436563"/>
            <a:ext cx="8229600" cy="809308"/>
          </a:xfrm>
        </p:spPr>
        <p:txBody>
          <a:bodyPr/>
          <a:lstStyle/>
          <a:p>
            <a:r>
              <a:rPr lang="en-US" sz="3600" dirty="0"/>
              <a:t>FFR/MPR and DBE Reporting Cycles</a:t>
            </a:r>
          </a:p>
        </p:txBody>
      </p:sp>
      <p:pic>
        <p:nvPicPr>
          <p:cNvPr id="4" name="Content Placeholder 3">
            <a:extLst>
              <a:ext uri="{FF2B5EF4-FFF2-40B4-BE49-F238E27FC236}">
                <a16:creationId xmlns:a16="http://schemas.microsoft.com/office/drawing/2014/main" id="{584F9AB7-B61E-4848-B6F2-42A2A090C140}"/>
              </a:ext>
            </a:extLst>
          </p:cNvPr>
          <p:cNvPicPr>
            <a:picLocks noGrp="1" noChangeAspect="1"/>
          </p:cNvPicPr>
          <p:nvPr>
            <p:ph idx="1"/>
          </p:nvPr>
        </p:nvPicPr>
        <p:blipFill>
          <a:blip r:embed="rId3"/>
          <a:stretch>
            <a:fillRect/>
          </a:stretch>
        </p:blipFill>
        <p:spPr>
          <a:xfrm>
            <a:off x="2406015" y="1245871"/>
            <a:ext cx="4331970" cy="5097780"/>
          </a:xfrm>
          <a:prstGeom prst="rect">
            <a:avLst/>
          </a:prstGeom>
        </p:spPr>
      </p:pic>
    </p:spTree>
    <p:extLst>
      <p:ext uri="{BB962C8B-B14F-4D97-AF65-F5344CB8AC3E}">
        <p14:creationId xmlns:p14="http://schemas.microsoft.com/office/powerpoint/2010/main" val="21218910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88073" y="1432099"/>
            <a:ext cx="7772400" cy="1362075"/>
          </a:xfrm>
        </p:spPr>
        <p:txBody>
          <a:bodyPr/>
          <a:lstStyle/>
          <a:p>
            <a:r>
              <a:rPr lang="en-US" dirty="0"/>
              <a:t>resources</a:t>
            </a:r>
          </a:p>
        </p:txBody>
      </p:sp>
      <p:sp>
        <p:nvSpPr>
          <p:cNvPr id="5" name="Text Placeholder 4"/>
          <p:cNvSpPr>
            <a:spLocks noGrp="1"/>
          </p:cNvSpPr>
          <p:nvPr>
            <p:ph type="body" idx="1"/>
          </p:nvPr>
        </p:nvSpPr>
        <p:spPr>
          <a:xfrm>
            <a:off x="157047" y="543480"/>
            <a:ext cx="7772400" cy="654708"/>
          </a:xfrm>
        </p:spPr>
        <p:txBody>
          <a:bodyPr/>
          <a:lstStyle/>
          <a:p>
            <a:r>
              <a:rPr lang="en-US" sz="3200" dirty="0"/>
              <a:t>Objective 7</a:t>
            </a:r>
          </a:p>
        </p:txBody>
      </p:sp>
    </p:spTree>
    <p:extLst>
      <p:ext uri="{BB962C8B-B14F-4D97-AF65-F5344CB8AC3E}">
        <p14:creationId xmlns:p14="http://schemas.microsoft.com/office/powerpoint/2010/main" val="5091305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36562"/>
            <a:ext cx="8229600" cy="644093"/>
          </a:xfrm>
        </p:spPr>
        <p:txBody>
          <a:bodyPr/>
          <a:lstStyle/>
          <a:p>
            <a:r>
              <a:rPr lang="en-US" sz="3200" dirty="0"/>
              <a:t>FTA’s Public TrAMS Page</a:t>
            </a:r>
          </a:p>
        </p:txBody>
      </p:sp>
      <p:sp>
        <p:nvSpPr>
          <p:cNvPr id="7" name="Content Placeholder 6"/>
          <p:cNvSpPr>
            <a:spLocks noGrp="1"/>
          </p:cNvSpPr>
          <p:nvPr>
            <p:ph idx="1"/>
          </p:nvPr>
        </p:nvSpPr>
        <p:spPr>
          <a:xfrm>
            <a:off x="457200" y="1158240"/>
            <a:ext cx="1988821" cy="3541598"/>
          </a:xfrm>
        </p:spPr>
        <p:txBody>
          <a:bodyPr/>
          <a:lstStyle/>
          <a:p>
            <a:pPr marL="0" indent="0">
              <a:buNone/>
            </a:pPr>
            <a:r>
              <a:rPr lang="en-US" sz="2800" dirty="0">
                <a:hlinkClick r:id="rId3"/>
              </a:rPr>
              <a:t>FTA TrAMS Main Page</a:t>
            </a:r>
            <a:endParaRPr lang="en-US" sz="2800" dirty="0"/>
          </a:p>
        </p:txBody>
      </p:sp>
      <p:pic>
        <p:nvPicPr>
          <p:cNvPr id="2" name="Picture 1">
            <a:extLst>
              <a:ext uri="{FF2B5EF4-FFF2-40B4-BE49-F238E27FC236}">
                <a16:creationId xmlns:a16="http://schemas.microsoft.com/office/drawing/2014/main" id="{4C694900-59E6-4217-8CCF-1ADAED8AF60E}"/>
              </a:ext>
            </a:extLst>
          </p:cNvPr>
          <p:cNvPicPr>
            <a:picLocks noChangeAspect="1"/>
          </p:cNvPicPr>
          <p:nvPr/>
        </p:nvPicPr>
        <p:blipFill>
          <a:blip r:embed="rId4"/>
          <a:stretch>
            <a:fillRect/>
          </a:stretch>
        </p:blipFill>
        <p:spPr>
          <a:xfrm>
            <a:off x="2771058" y="1242060"/>
            <a:ext cx="5326733" cy="5074920"/>
          </a:xfrm>
          <a:prstGeom prst="rect">
            <a:avLst/>
          </a:prstGeom>
        </p:spPr>
      </p:pic>
    </p:spTree>
    <p:extLst>
      <p:ext uri="{BB962C8B-B14F-4D97-AF65-F5344CB8AC3E}">
        <p14:creationId xmlns:p14="http://schemas.microsoft.com/office/powerpoint/2010/main" val="2442461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BDC60-CDE1-45CF-A239-E9226AD31CEC}"/>
              </a:ext>
            </a:extLst>
          </p:cNvPr>
          <p:cNvSpPr>
            <a:spLocks noGrp="1"/>
          </p:cNvSpPr>
          <p:nvPr>
            <p:ph type="title"/>
          </p:nvPr>
        </p:nvSpPr>
        <p:spPr>
          <a:xfrm>
            <a:off x="2203938" y="927099"/>
            <a:ext cx="6482862" cy="981075"/>
          </a:xfrm>
        </p:spPr>
        <p:txBody>
          <a:bodyPr/>
          <a:lstStyle/>
          <a:p>
            <a:r>
              <a:rPr lang="en-US" dirty="0"/>
              <a:t>Annual Report to Congress</a:t>
            </a:r>
          </a:p>
        </p:txBody>
      </p:sp>
      <p:sp>
        <p:nvSpPr>
          <p:cNvPr id="3" name="Content Placeholder 2">
            <a:extLst>
              <a:ext uri="{FF2B5EF4-FFF2-40B4-BE49-F238E27FC236}">
                <a16:creationId xmlns:a16="http://schemas.microsoft.com/office/drawing/2014/main" id="{AAF216A0-1BC5-47F1-A3DE-ADDA7B9132D7}"/>
              </a:ext>
            </a:extLst>
          </p:cNvPr>
          <p:cNvSpPr>
            <a:spLocks noGrp="1"/>
          </p:cNvSpPr>
          <p:nvPr>
            <p:ph idx="1"/>
          </p:nvPr>
        </p:nvSpPr>
        <p:spPr>
          <a:xfrm>
            <a:off x="457200" y="2296531"/>
            <a:ext cx="8405446" cy="3880340"/>
          </a:xfrm>
        </p:spPr>
        <p:txBody>
          <a:bodyPr/>
          <a:lstStyle/>
          <a:p>
            <a:r>
              <a:rPr lang="en-US" sz="2000" dirty="0"/>
              <a:t>FTA’s Reporting Requirements</a:t>
            </a:r>
          </a:p>
          <a:p>
            <a:pPr marL="0" indent="0">
              <a:buNone/>
            </a:pPr>
            <a:r>
              <a:rPr lang="en-US" sz="2000" dirty="0"/>
              <a:t>	The Fixing America’s Surface Transportation (FAST) Act, Pub. L. 114-94 	requires that:</a:t>
            </a:r>
          </a:p>
          <a:p>
            <a:pPr lvl="2"/>
            <a:r>
              <a:rPr lang="en-US" sz="2000" dirty="0"/>
              <a:t>The Secretary shall make publicly available an annual report on the pilot program carried out under this subsection for each fiscal year not later than December 31 of the calendar year</a:t>
            </a:r>
          </a:p>
          <a:p>
            <a:r>
              <a:rPr lang="en-US" sz="2000" dirty="0"/>
              <a:t>ICAM and HSCR Reporting Requirements</a:t>
            </a:r>
          </a:p>
          <a:p>
            <a:pPr marL="0" indent="0">
              <a:buNone/>
            </a:pPr>
            <a:r>
              <a:rPr lang="en-US" sz="2000" dirty="0"/>
              <a:t>	As the grantee, submit reports quarterly of your project milestones</a:t>
            </a:r>
          </a:p>
          <a:p>
            <a:pPr lvl="2"/>
            <a:r>
              <a:rPr lang="en-US" sz="1600" dirty="0"/>
              <a:t>ICAM – expect monthly reporting to NADTC</a:t>
            </a:r>
          </a:p>
          <a:p>
            <a:pPr lvl="2"/>
            <a:r>
              <a:rPr lang="en-US" sz="1600" dirty="0"/>
              <a:t>HSCR – expect at least quarterly reporting to CUTR</a:t>
            </a:r>
          </a:p>
          <a:p>
            <a:pPr marL="914400" lvl="2" indent="0">
              <a:buNone/>
            </a:pPr>
            <a:endParaRPr lang="en-US" sz="1000" dirty="0"/>
          </a:p>
        </p:txBody>
      </p:sp>
      <p:sp>
        <p:nvSpPr>
          <p:cNvPr id="4" name="Slide Number Placeholder 3">
            <a:extLst>
              <a:ext uri="{FF2B5EF4-FFF2-40B4-BE49-F238E27FC236}">
                <a16:creationId xmlns:a16="http://schemas.microsoft.com/office/drawing/2014/main" id="{791C8C03-4EEE-4C2B-A3E6-A6A69ED05199}"/>
              </a:ext>
            </a:extLst>
          </p:cNvPr>
          <p:cNvSpPr>
            <a:spLocks noGrp="1"/>
          </p:cNvSpPr>
          <p:nvPr>
            <p:ph type="sldNum" sz="quarter" idx="12"/>
          </p:nvPr>
        </p:nvSpPr>
        <p:spPr/>
        <p:txBody>
          <a:bodyPr/>
          <a:lstStyle/>
          <a:p>
            <a:fld id="{1F2646B2-07B8-4A55-877A-153D84ACCCD9}" type="slidenum">
              <a:rPr lang="en-US" smtClean="0"/>
              <a:pPr/>
              <a:t>6</a:t>
            </a:fld>
            <a:endParaRPr lang="en-US" dirty="0"/>
          </a:p>
        </p:txBody>
      </p:sp>
      <p:pic>
        <p:nvPicPr>
          <p:cNvPr id="7" name="Picture 6">
            <a:extLst>
              <a:ext uri="{FF2B5EF4-FFF2-40B4-BE49-F238E27FC236}">
                <a16:creationId xmlns:a16="http://schemas.microsoft.com/office/drawing/2014/main" id="{F10E67DF-D022-42B5-9648-B21B8184BC87}"/>
              </a:ext>
            </a:extLst>
          </p:cNvPr>
          <p:cNvPicPr>
            <a:picLocks noChangeAspect="1"/>
          </p:cNvPicPr>
          <p:nvPr/>
        </p:nvPicPr>
        <p:blipFill>
          <a:blip r:embed="rId3"/>
          <a:stretch>
            <a:fillRect/>
          </a:stretch>
        </p:blipFill>
        <p:spPr>
          <a:xfrm>
            <a:off x="366957" y="436562"/>
            <a:ext cx="1732206" cy="1732206"/>
          </a:xfrm>
          <a:prstGeom prst="rect">
            <a:avLst/>
          </a:prstGeom>
        </p:spPr>
      </p:pic>
    </p:spTree>
    <p:extLst>
      <p:ext uri="{BB962C8B-B14F-4D97-AF65-F5344CB8AC3E}">
        <p14:creationId xmlns:p14="http://schemas.microsoft.com/office/powerpoint/2010/main" val="16019926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CD701-8300-4D3D-A0D3-4F580A13A04C}"/>
              </a:ext>
            </a:extLst>
          </p:cNvPr>
          <p:cNvSpPr>
            <a:spLocks noGrp="1"/>
          </p:cNvSpPr>
          <p:nvPr>
            <p:ph type="title"/>
          </p:nvPr>
        </p:nvSpPr>
        <p:spPr/>
        <p:txBody>
          <a:bodyPr/>
          <a:lstStyle/>
          <a:p>
            <a:r>
              <a:rPr lang="en-US" sz="3200" dirty="0"/>
              <a:t>Technical Assistance</a:t>
            </a:r>
          </a:p>
        </p:txBody>
      </p:sp>
      <p:sp>
        <p:nvSpPr>
          <p:cNvPr id="3" name="Content Placeholder 2">
            <a:extLst>
              <a:ext uri="{FF2B5EF4-FFF2-40B4-BE49-F238E27FC236}">
                <a16:creationId xmlns:a16="http://schemas.microsoft.com/office/drawing/2014/main" id="{32BB4A85-DBCC-4320-B7CA-304E59D5C467}"/>
              </a:ext>
            </a:extLst>
          </p:cNvPr>
          <p:cNvSpPr>
            <a:spLocks noGrp="1"/>
          </p:cNvSpPr>
          <p:nvPr>
            <p:ph idx="1"/>
          </p:nvPr>
        </p:nvSpPr>
        <p:spPr/>
        <p:txBody>
          <a:bodyPr/>
          <a:lstStyle/>
          <a:p>
            <a:r>
              <a:rPr lang="en-US" dirty="0">
                <a:hlinkClick r:id="rId3"/>
              </a:rPr>
              <a:t>FTA.TrAMS.Help@dot.gov</a:t>
            </a:r>
            <a:endParaRPr lang="en-US" dirty="0"/>
          </a:p>
          <a:p>
            <a:pPr marL="0" indent="0">
              <a:buNone/>
            </a:pPr>
            <a:r>
              <a:rPr lang="en-US" dirty="0"/>
              <a:t>(877) 561-7466 or (703) 677-9035</a:t>
            </a:r>
          </a:p>
          <a:p>
            <a:pPr marL="0" indent="0">
              <a:buNone/>
            </a:pPr>
            <a:r>
              <a:rPr lang="en-US" dirty="0"/>
              <a:t>Business hours M-F 8:00 am - 8:00 pm (EST)</a:t>
            </a:r>
          </a:p>
          <a:p>
            <a:endParaRPr lang="en-US" dirty="0"/>
          </a:p>
          <a:p>
            <a:r>
              <a:rPr lang="en-US" dirty="0">
                <a:hlinkClick r:id="rId4"/>
              </a:rPr>
              <a:t>FACESHelp@dot.gov</a:t>
            </a:r>
            <a:endParaRPr lang="en-US" dirty="0"/>
          </a:p>
          <a:p>
            <a:endParaRPr lang="en-US" dirty="0"/>
          </a:p>
        </p:txBody>
      </p:sp>
    </p:spTree>
    <p:extLst>
      <p:ext uri="{BB962C8B-B14F-4D97-AF65-F5344CB8AC3E}">
        <p14:creationId xmlns:p14="http://schemas.microsoft.com/office/powerpoint/2010/main" val="22661189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1C67B-A36C-4D94-AF95-CC89AC679480}"/>
              </a:ext>
            </a:extLst>
          </p:cNvPr>
          <p:cNvSpPr>
            <a:spLocks noGrp="1"/>
          </p:cNvSpPr>
          <p:nvPr>
            <p:ph type="title"/>
          </p:nvPr>
        </p:nvSpPr>
        <p:spPr/>
        <p:txBody>
          <a:bodyPr/>
          <a:lstStyle/>
          <a:p>
            <a:r>
              <a:rPr lang="en-US" sz="3600" dirty="0"/>
              <a:t>User Manager Handbook</a:t>
            </a:r>
          </a:p>
        </p:txBody>
      </p:sp>
      <p:pic>
        <p:nvPicPr>
          <p:cNvPr id="4" name="Content Placeholder 3">
            <a:hlinkClick r:id="rId3"/>
            <a:extLst>
              <a:ext uri="{FF2B5EF4-FFF2-40B4-BE49-F238E27FC236}">
                <a16:creationId xmlns:a16="http://schemas.microsoft.com/office/drawing/2014/main" id="{6F44BE5C-40CB-4D06-A3BB-3A7235C6EECC}"/>
              </a:ext>
            </a:extLst>
          </p:cNvPr>
          <p:cNvPicPr>
            <a:picLocks noGrp="1" noChangeAspect="1"/>
          </p:cNvPicPr>
          <p:nvPr>
            <p:ph idx="1"/>
          </p:nvPr>
        </p:nvPicPr>
        <p:blipFill>
          <a:blip r:embed="rId4"/>
          <a:stretch>
            <a:fillRect/>
          </a:stretch>
        </p:blipFill>
        <p:spPr>
          <a:xfrm>
            <a:off x="1308374" y="1332570"/>
            <a:ext cx="7084811" cy="4525963"/>
          </a:xfrm>
          <a:prstGeom prst="rect">
            <a:avLst/>
          </a:prstGeom>
        </p:spPr>
      </p:pic>
    </p:spTree>
    <p:extLst>
      <p:ext uri="{BB962C8B-B14F-4D97-AF65-F5344CB8AC3E}">
        <p14:creationId xmlns:p14="http://schemas.microsoft.com/office/powerpoint/2010/main" val="10986644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B43E-7E1B-4E53-9249-07FFCD9C8303}"/>
              </a:ext>
            </a:extLst>
          </p:cNvPr>
          <p:cNvSpPr>
            <a:spLocks noGrp="1"/>
          </p:cNvSpPr>
          <p:nvPr>
            <p:ph type="title"/>
          </p:nvPr>
        </p:nvSpPr>
        <p:spPr>
          <a:xfrm>
            <a:off x="457200" y="436563"/>
            <a:ext cx="8229600" cy="712014"/>
          </a:xfrm>
        </p:spPr>
        <p:txBody>
          <a:bodyPr/>
          <a:lstStyle/>
          <a:p>
            <a:r>
              <a:rPr lang="en-US" sz="3600" dirty="0"/>
              <a:t>Authority and Legislation</a:t>
            </a:r>
          </a:p>
        </p:txBody>
      </p:sp>
      <p:pic>
        <p:nvPicPr>
          <p:cNvPr id="4" name="Content Placeholder 3">
            <a:hlinkClick r:id="rId3"/>
            <a:extLst>
              <a:ext uri="{FF2B5EF4-FFF2-40B4-BE49-F238E27FC236}">
                <a16:creationId xmlns:a16="http://schemas.microsoft.com/office/drawing/2014/main" id="{5B3DC181-6298-469C-AD8C-98F243761BB5}"/>
              </a:ext>
            </a:extLst>
          </p:cNvPr>
          <p:cNvPicPr>
            <a:picLocks noGrp="1" noChangeAspect="1"/>
          </p:cNvPicPr>
          <p:nvPr>
            <p:ph idx="1"/>
          </p:nvPr>
        </p:nvPicPr>
        <p:blipFill>
          <a:blip r:embed="rId4"/>
          <a:stretch>
            <a:fillRect/>
          </a:stretch>
        </p:blipFill>
        <p:spPr>
          <a:xfrm>
            <a:off x="2034088" y="1148577"/>
            <a:ext cx="5749463" cy="5386998"/>
          </a:xfrm>
          <a:prstGeom prst="rect">
            <a:avLst/>
          </a:prstGeom>
        </p:spPr>
      </p:pic>
    </p:spTree>
    <p:extLst>
      <p:ext uri="{BB962C8B-B14F-4D97-AF65-F5344CB8AC3E}">
        <p14:creationId xmlns:p14="http://schemas.microsoft.com/office/powerpoint/2010/main" val="37406051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3D795-A3B4-4FC3-A11F-A310CD587EE2}"/>
              </a:ext>
            </a:extLst>
          </p:cNvPr>
          <p:cNvSpPr>
            <a:spLocks noGrp="1"/>
          </p:cNvSpPr>
          <p:nvPr>
            <p:ph type="title"/>
          </p:nvPr>
        </p:nvSpPr>
        <p:spPr>
          <a:xfrm>
            <a:off x="457200" y="436562"/>
            <a:ext cx="8229600" cy="556215"/>
          </a:xfrm>
        </p:spPr>
        <p:txBody>
          <a:bodyPr/>
          <a:lstStyle/>
          <a:p>
            <a:r>
              <a:rPr lang="en-US" sz="3600" dirty="0"/>
              <a:t>FACES User Guide</a:t>
            </a:r>
          </a:p>
        </p:txBody>
      </p:sp>
      <p:pic>
        <p:nvPicPr>
          <p:cNvPr id="4" name="Content Placeholder 3">
            <a:hlinkClick r:id="rId3"/>
            <a:extLst>
              <a:ext uri="{FF2B5EF4-FFF2-40B4-BE49-F238E27FC236}">
                <a16:creationId xmlns:a16="http://schemas.microsoft.com/office/drawing/2014/main" id="{A49230AC-36F4-484D-95D4-EDB2A72C4881}"/>
              </a:ext>
            </a:extLst>
          </p:cNvPr>
          <p:cNvPicPr>
            <a:picLocks noGrp="1" noChangeAspect="1"/>
          </p:cNvPicPr>
          <p:nvPr>
            <p:ph idx="1"/>
          </p:nvPr>
        </p:nvPicPr>
        <p:blipFill>
          <a:blip r:embed="rId4"/>
          <a:stretch>
            <a:fillRect/>
          </a:stretch>
        </p:blipFill>
        <p:spPr>
          <a:xfrm>
            <a:off x="808838" y="1137046"/>
            <a:ext cx="7526323" cy="4660107"/>
          </a:xfrm>
          <a:prstGeom prst="rect">
            <a:avLst/>
          </a:prstGeom>
        </p:spPr>
      </p:pic>
    </p:spTree>
    <p:extLst>
      <p:ext uri="{BB962C8B-B14F-4D97-AF65-F5344CB8AC3E}">
        <p14:creationId xmlns:p14="http://schemas.microsoft.com/office/powerpoint/2010/main" val="24772402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is image is a group of four photographs: one shows a hybrid bus pulling up to a bus stop shelter on a downtown street; one shows the interior of rail vehicle with passengers standing inside; one shows an underground subway terminal with a departing train; and one shows an approaching light rail vehicle adjacent to a station with people waiting."/>
          <p:cNvPicPr>
            <a:picLocks noChangeAspect="1"/>
          </p:cNvPicPr>
          <p:nvPr/>
        </p:nvPicPr>
        <p:blipFill>
          <a:blip r:embed="rId3"/>
          <a:stretch>
            <a:fillRect/>
          </a:stretch>
        </p:blipFill>
        <p:spPr>
          <a:xfrm>
            <a:off x="637032" y="703259"/>
            <a:ext cx="7869936" cy="5285232"/>
          </a:xfrm>
          <a:prstGeom prst="rect">
            <a:avLst/>
          </a:prstGeom>
        </p:spPr>
      </p:pic>
    </p:spTree>
    <p:extLst>
      <p:ext uri="{BB962C8B-B14F-4D97-AF65-F5344CB8AC3E}">
        <p14:creationId xmlns:p14="http://schemas.microsoft.com/office/powerpoint/2010/main" val="172049364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D09E3-8D29-4F39-8E7F-2DDB208D1134}"/>
              </a:ext>
            </a:extLst>
          </p:cNvPr>
          <p:cNvSpPr>
            <a:spLocks noGrp="1"/>
          </p:cNvSpPr>
          <p:nvPr>
            <p:ph type="title"/>
          </p:nvPr>
        </p:nvSpPr>
        <p:spPr/>
        <p:txBody>
          <a:bodyPr/>
          <a:lstStyle/>
          <a:p>
            <a:r>
              <a:rPr lang="en-US" dirty="0"/>
              <a:t>2018 Annual Reports</a:t>
            </a:r>
          </a:p>
        </p:txBody>
      </p:sp>
      <p:pic>
        <p:nvPicPr>
          <p:cNvPr id="7" name="Content Placeholder 6">
            <a:extLst>
              <a:ext uri="{FF2B5EF4-FFF2-40B4-BE49-F238E27FC236}">
                <a16:creationId xmlns:a16="http://schemas.microsoft.com/office/drawing/2014/main" id="{D20CF245-EC9D-47F0-9407-35A364449741}"/>
              </a:ext>
            </a:extLst>
          </p:cNvPr>
          <p:cNvPicPr>
            <a:picLocks noGrp="1" noChangeAspect="1"/>
          </p:cNvPicPr>
          <p:nvPr>
            <p:ph sz="half" idx="1"/>
          </p:nvPr>
        </p:nvPicPr>
        <p:blipFill>
          <a:blip r:embed="rId3"/>
          <a:stretch>
            <a:fillRect/>
          </a:stretch>
        </p:blipFill>
        <p:spPr>
          <a:xfrm>
            <a:off x="1211941" y="1417638"/>
            <a:ext cx="2987038" cy="4006146"/>
          </a:xfrm>
          <a:prstGeom prst="rect">
            <a:avLst/>
          </a:prstGeom>
          <a:ln>
            <a:solidFill>
              <a:schemeClr val="tx1"/>
            </a:solidFill>
          </a:ln>
        </p:spPr>
      </p:pic>
      <p:sp>
        <p:nvSpPr>
          <p:cNvPr id="4" name="Slide Number Placeholder 3">
            <a:extLst>
              <a:ext uri="{FF2B5EF4-FFF2-40B4-BE49-F238E27FC236}">
                <a16:creationId xmlns:a16="http://schemas.microsoft.com/office/drawing/2014/main" id="{90E5E25A-14B4-4AAA-8D1D-473FB3F8B417}"/>
              </a:ext>
            </a:extLst>
          </p:cNvPr>
          <p:cNvSpPr>
            <a:spLocks noGrp="1"/>
          </p:cNvSpPr>
          <p:nvPr>
            <p:ph type="sldNum" sz="quarter" idx="12"/>
          </p:nvPr>
        </p:nvSpPr>
        <p:spPr/>
        <p:txBody>
          <a:bodyPr/>
          <a:lstStyle/>
          <a:p>
            <a:fld id="{1F2646B2-07B8-4A55-877A-153D84ACCCD9}" type="slidenum">
              <a:rPr lang="en-US" smtClean="0"/>
              <a:pPr/>
              <a:t>7</a:t>
            </a:fld>
            <a:endParaRPr lang="en-US" dirty="0"/>
          </a:p>
        </p:txBody>
      </p:sp>
      <p:pic>
        <p:nvPicPr>
          <p:cNvPr id="8" name="Picture 7">
            <a:extLst>
              <a:ext uri="{FF2B5EF4-FFF2-40B4-BE49-F238E27FC236}">
                <a16:creationId xmlns:a16="http://schemas.microsoft.com/office/drawing/2014/main" id="{7C656688-452E-49BA-AFF6-2EDC981656ED}"/>
              </a:ext>
            </a:extLst>
          </p:cNvPr>
          <p:cNvPicPr>
            <a:picLocks noChangeAspect="1"/>
          </p:cNvPicPr>
          <p:nvPr/>
        </p:nvPicPr>
        <p:blipFill>
          <a:blip r:embed="rId4"/>
          <a:stretch>
            <a:fillRect/>
          </a:stretch>
        </p:blipFill>
        <p:spPr>
          <a:xfrm>
            <a:off x="5228492" y="1402377"/>
            <a:ext cx="3083536" cy="4021407"/>
          </a:xfrm>
          <a:prstGeom prst="rect">
            <a:avLst/>
          </a:prstGeom>
          <a:ln>
            <a:solidFill>
              <a:schemeClr val="tx1"/>
            </a:solidFill>
          </a:ln>
        </p:spPr>
      </p:pic>
      <p:sp>
        <p:nvSpPr>
          <p:cNvPr id="6" name="TextBox 5">
            <a:extLst>
              <a:ext uri="{FF2B5EF4-FFF2-40B4-BE49-F238E27FC236}">
                <a16:creationId xmlns:a16="http://schemas.microsoft.com/office/drawing/2014/main" id="{2B65426B-9DC2-409C-A2D6-B9C7B909E577}"/>
              </a:ext>
            </a:extLst>
          </p:cNvPr>
          <p:cNvSpPr txBox="1"/>
          <p:nvPr/>
        </p:nvSpPr>
        <p:spPr>
          <a:xfrm>
            <a:off x="1078523" y="5697415"/>
            <a:ext cx="7115908" cy="646331"/>
          </a:xfrm>
          <a:prstGeom prst="rect">
            <a:avLst/>
          </a:prstGeom>
          <a:noFill/>
        </p:spPr>
        <p:txBody>
          <a:bodyPr wrap="square" rtlCol="0">
            <a:spAutoFit/>
          </a:bodyPr>
          <a:lstStyle/>
          <a:p>
            <a:r>
              <a:rPr lang="en-US" dirty="0"/>
              <a:t>https://www</a:t>
            </a:r>
            <a:r>
              <a:rPr lang="en-US" dirty="0">
                <a:hlinkClick r:id="rId5"/>
              </a:rPr>
              <a:t>.</a:t>
            </a:r>
            <a:r>
              <a:rPr lang="en-US" dirty="0"/>
              <a:t>transit.dot.gov/funding/grants/grant-programs/</a:t>
            </a:r>
            <a:r>
              <a:rPr lang="en-US" dirty="0">
                <a:hlinkClick r:id="rId5"/>
              </a:rPr>
              <a:t>pilot-program-innovative-coordinated-access-and-mobility-grants-fy2018</a:t>
            </a:r>
            <a:endParaRPr lang="en-US" dirty="0"/>
          </a:p>
        </p:txBody>
      </p:sp>
    </p:spTree>
    <p:extLst>
      <p:ext uri="{BB962C8B-B14F-4D97-AF65-F5344CB8AC3E}">
        <p14:creationId xmlns:p14="http://schemas.microsoft.com/office/powerpoint/2010/main" val="1585072587"/>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Arial" panose="020B0604020202020204" pitchFamily="34" charset="0"/>
                <a:cs typeface="Arial" panose="020B0604020202020204" pitchFamily="34" charset="0"/>
              </a:rPr>
              <a:t>Contact Information</a:t>
            </a:r>
          </a:p>
        </p:txBody>
      </p:sp>
      <p:sp>
        <p:nvSpPr>
          <p:cNvPr id="3" name="Content Placeholder 2"/>
          <p:cNvSpPr>
            <a:spLocks noGrp="1"/>
          </p:cNvSpPr>
          <p:nvPr>
            <p:ph idx="1"/>
          </p:nvPr>
        </p:nvSpPr>
        <p:spPr/>
        <p:txBody>
          <a:bodyPr/>
          <a:lstStyle/>
          <a:p>
            <a:pPr marL="0" indent="0">
              <a:buNone/>
            </a:pPr>
            <a:r>
              <a:rPr lang="en-US" sz="2800" b="1" dirty="0">
                <a:latin typeface="Arial" panose="020B0604020202020204" pitchFamily="34" charset="0"/>
                <a:cs typeface="Arial" panose="020B0604020202020204" pitchFamily="34" charset="0"/>
              </a:rPr>
              <a:t>Kelly Tyler, Program Manager</a:t>
            </a:r>
          </a:p>
          <a:p>
            <a:pPr marL="0" indent="0">
              <a:buNone/>
            </a:pPr>
            <a:r>
              <a:rPr lang="en-US" sz="2800" dirty="0">
                <a:latin typeface="Arial" panose="020B0604020202020204" pitchFamily="34" charset="0"/>
                <a:cs typeface="Arial" panose="020B0604020202020204" pitchFamily="34" charset="0"/>
              </a:rPr>
              <a:t>Access and Mobility Partnership Grants</a:t>
            </a:r>
          </a:p>
          <a:p>
            <a:pPr marL="0" indent="0">
              <a:buNone/>
            </a:pPr>
            <a:r>
              <a:rPr lang="en-US" sz="2800" dirty="0">
                <a:latin typeface="Arial" panose="020B0604020202020204" pitchFamily="34" charset="0"/>
                <a:cs typeface="Arial" panose="020B0604020202020204" pitchFamily="34" charset="0"/>
              </a:rPr>
              <a:t>Office of Program Management, Rural and Targeted Programs</a:t>
            </a:r>
          </a:p>
          <a:p>
            <a:pPr marL="0" indent="0">
              <a:buNone/>
            </a:pPr>
            <a:r>
              <a:rPr lang="en-US" sz="2800" dirty="0">
                <a:latin typeface="Arial" panose="020B0604020202020204" pitchFamily="34" charset="0"/>
                <a:cs typeface="Arial" panose="020B0604020202020204" pitchFamily="34" charset="0"/>
              </a:rPr>
              <a:t>USDOT | Federal Transit Administration</a:t>
            </a:r>
          </a:p>
          <a:p>
            <a:pPr marL="0" indent="0">
              <a:buNone/>
            </a:pPr>
            <a:r>
              <a:rPr lang="en-US" sz="2800" dirty="0">
                <a:latin typeface="Arial" panose="020B0604020202020204" pitchFamily="34" charset="0"/>
                <a:cs typeface="Arial" panose="020B0604020202020204" pitchFamily="34" charset="0"/>
              </a:rPr>
              <a:t>Email:  </a:t>
            </a:r>
            <a:r>
              <a:rPr lang="en-US" sz="2800" dirty="0">
                <a:latin typeface="Arial" panose="020B0604020202020204" pitchFamily="34" charset="0"/>
                <a:cs typeface="Arial" panose="020B0604020202020204" pitchFamily="34" charset="0"/>
                <a:hlinkClick r:id="rId3"/>
              </a:rPr>
              <a:t>Kelly.Tyler@dot.gov</a:t>
            </a: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Phone:  202-366-3102</a:t>
            </a:r>
          </a:p>
          <a:p>
            <a:pPr marL="0" indent="0">
              <a:buNone/>
            </a:pPr>
            <a:r>
              <a:rPr lang="en-US" sz="2400" dirty="0">
                <a:latin typeface="Arial" panose="020B0604020202020204" pitchFamily="34" charset="0"/>
                <a:cs typeface="Arial" panose="020B0604020202020204" pitchFamily="34" charset="0"/>
              </a:rPr>
              <a:t>Website:  </a:t>
            </a:r>
            <a:r>
              <a:rPr lang="en-US" sz="2400" dirty="0">
                <a:latin typeface="Arial" panose="020B0604020202020204" pitchFamily="34" charset="0"/>
                <a:cs typeface="Arial" panose="020B0604020202020204" pitchFamily="34" charset="0"/>
                <a:hlinkClick r:id="rId4"/>
              </a:rPr>
              <a:t>https://www.transit.dot.gov/funding/grants/grant-programs/access-and-mobility-partnership-grants</a:t>
            </a:r>
            <a:r>
              <a:rPr lang="en-US" sz="2400" dirty="0">
                <a:latin typeface="Arial" panose="020B0604020202020204" pitchFamily="34" charset="0"/>
                <a:cs typeface="Arial" panose="020B0604020202020204" pitchFamily="34" charset="0"/>
              </a:rPr>
              <a:t> </a:t>
            </a:r>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1F2646B2-07B8-4A55-877A-153D84ACCCD9}" type="slidenum">
              <a:rPr lang="en-US" smtClean="0"/>
              <a:pPr/>
              <a:t>8</a:t>
            </a:fld>
            <a:endParaRPr lang="en-US" dirty="0"/>
          </a:p>
        </p:txBody>
      </p:sp>
    </p:spTree>
    <p:extLst>
      <p:ext uri="{BB962C8B-B14F-4D97-AF65-F5344CB8AC3E}">
        <p14:creationId xmlns:p14="http://schemas.microsoft.com/office/powerpoint/2010/main" val="2716922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4"/>
          <p:cNvSpPr>
            <a:spLocks noGrp="1" noChangeArrowheads="1"/>
          </p:cNvSpPr>
          <p:nvPr>
            <p:ph type="title" idx="4294967295"/>
          </p:nvPr>
        </p:nvSpPr>
        <p:spPr>
          <a:xfrm>
            <a:off x="573206" y="274638"/>
            <a:ext cx="7656394" cy="1143000"/>
          </a:xfrm>
        </p:spPr>
        <p:txBody>
          <a:bodyPr rtlCol="0">
            <a:normAutofit/>
          </a:bodyPr>
          <a:lstStyle/>
          <a:p>
            <a:pPr fontAlgn="auto">
              <a:spcAft>
                <a:spcPts val="0"/>
              </a:spcAft>
              <a:defRPr/>
            </a:pPr>
            <a:r>
              <a:rPr lang="en-US" dirty="0">
                <a:solidFill>
                  <a:schemeClr val="accent6">
                    <a:lumMod val="50000"/>
                  </a:schemeClr>
                </a:solidFill>
              </a:rPr>
              <a:t>Questions?</a:t>
            </a:r>
          </a:p>
        </p:txBody>
      </p:sp>
      <p:pic>
        <p:nvPicPr>
          <p:cNvPr id="87043" name="Picture 4" title="Graphic of a group of people sitting around a table with one person standing asking for questions"/>
          <p:cNvPicPr>
            <a:picLocks noChangeArrowheads="1"/>
          </p:cNvPicPr>
          <p:nvPr/>
        </p:nvPicPr>
        <p:blipFill>
          <a:blip r:embed="rId3" cstate="print"/>
          <a:srcRect/>
          <a:stretch>
            <a:fillRect/>
          </a:stretch>
        </p:blipFill>
        <p:spPr bwMode="auto">
          <a:xfrm>
            <a:off x="381000" y="1371600"/>
            <a:ext cx="8532813" cy="5045075"/>
          </a:xfrm>
          <a:prstGeom prst="rect">
            <a:avLst/>
          </a:prstGeom>
          <a:noFill/>
          <a:ln w="9525">
            <a:noFill/>
            <a:miter lim="800000"/>
            <a:headEnd/>
            <a:tailEnd/>
          </a:ln>
        </p:spPr>
      </p:pic>
    </p:spTree>
    <p:extLst>
      <p:ext uri="{BB962C8B-B14F-4D97-AF65-F5344CB8AC3E}">
        <p14:creationId xmlns:p14="http://schemas.microsoft.com/office/powerpoint/2010/main" val="3692328706"/>
      </p:ext>
    </p:extLst>
  </p:cSld>
  <p:clrMapOvr>
    <a:masterClrMapping/>
  </p:clrMapOvr>
  <p:transition advClick="0"/>
</p:sld>
</file>

<file path=ppt/theme/theme1.xml><?xml version="1.0" encoding="utf-8"?>
<a:theme xmlns:a="http://schemas.openxmlformats.org/drawingml/2006/main" name="FTA3 (2)">
  <a:themeElements>
    <a:clrScheme name="FTA Research">
      <a:dk1>
        <a:sysClr val="windowText" lastClr="000000"/>
      </a:dk1>
      <a:lt1>
        <a:sysClr val="window" lastClr="FFFFFF"/>
      </a:lt1>
      <a:dk2>
        <a:srgbClr val="17144D"/>
      </a:dk2>
      <a:lt2>
        <a:srgbClr val="839EB7"/>
      </a:lt2>
      <a:accent1>
        <a:srgbClr val="413F77"/>
      </a:accent1>
      <a:accent2>
        <a:srgbClr val="C0504D"/>
      </a:accent2>
      <a:accent3>
        <a:srgbClr val="347358"/>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FTA3 (2)</Template>
  <TotalTime>44356</TotalTime>
  <Words>6341</Words>
  <Application>Microsoft Office PowerPoint</Application>
  <PresentationFormat>On-screen Show (4:3)</PresentationFormat>
  <Paragraphs>643</Paragraphs>
  <Slides>64</Slides>
  <Notes>64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64</vt:i4>
      </vt:variant>
    </vt:vector>
  </HeadingPairs>
  <TitlesOfParts>
    <vt:vector size="77" baseType="lpstr">
      <vt:lpstr>Arial Unicode MS</vt:lpstr>
      <vt:lpstr>Batang</vt:lpstr>
      <vt:lpstr>ＭＳ Ｐゴシック</vt:lpstr>
      <vt:lpstr>Agency FB</vt:lpstr>
      <vt:lpstr>Arial</vt:lpstr>
      <vt:lpstr>Arial Black</vt:lpstr>
      <vt:lpstr>Calibri</vt:lpstr>
      <vt:lpstr>Cambria</vt:lpstr>
      <vt:lpstr>Gill Sans MT</vt:lpstr>
      <vt:lpstr>Raavi</vt:lpstr>
      <vt:lpstr>Times New Roman</vt:lpstr>
      <vt:lpstr>Wingdings</vt:lpstr>
      <vt:lpstr>FTA3 (2)</vt:lpstr>
      <vt:lpstr>Access and Mobility Partnership Grants: Innovative Coordinated Access and Mobility (ICAM) and Human Services Coordination Research (HSCR)   Learning Collaborative #1 Kelly Tyler, Program Manager</vt:lpstr>
      <vt:lpstr>Agenda</vt:lpstr>
      <vt:lpstr> Access and Mobility Partnership Grants 2 Funding Sources  </vt:lpstr>
      <vt:lpstr>Reporting Requirements</vt:lpstr>
      <vt:lpstr>Overview of Roles</vt:lpstr>
      <vt:lpstr>Annual Report to Congress</vt:lpstr>
      <vt:lpstr>2018 Annual Reports</vt:lpstr>
      <vt:lpstr>Contact Information</vt:lpstr>
      <vt:lpstr>Questions?</vt:lpstr>
      <vt:lpstr>PowerPoint Presentation</vt:lpstr>
      <vt:lpstr>National Aging &amp; Disability Transportation Center</vt:lpstr>
      <vt:lpstr>PowerPoint Presentation</vt:lpstr>
      <vt:lpstr>Learning Collaborative</vt:lpstr>
      <vt:lpstr>Performance Measures</vt:lpstr>
      <vt:lpstr>Outputs &amp; Outcomes</vt:lpstr>
      <vt:lpstr>Next Steps</vt:lpstr>
      <vt:lpstr>PowerPoint Presentation</vt:lpstr>
      <vt:lpstr>Questions?</vt:lpstr>
      <vt:lpstr>Introduction to TrAMS Training for New Users  FTA Office of Program Management  Division of Grants Management and Analysis   August 12, 2019 Access and Mobility Partnership Grant Recipients</vt:lpstr>
      <vt:lpstr>Objectives </vt:lpstr>
      <vt:lpstr>TrAMS </vt:lpstr>
      <vt:lpstr>User roles, ACCESS and YOUR PROFILE</vt:lpstr>
      <vt:lpstr>Most Common User Roles</vt:lpstr>
      <vt:lpstr>How do I access TrAMS?</vt:lpstr>
      <vt:lpstr>Logging into TrAMS</vt:lpstr>
      <vt:lpstr>User Profile</vt:lpstr>
      <vt:lpstr>Your Profile</vt:lpstr>
      <vt:lpstr>Setting up your Security Questions</vt:lpstr>
      <vt:lpstr>PIN</vt:lpstr>
      <vt:lpstr>Lockouts </vt:lpstr>
      <vt:lpstr>What if I’ve been locked out of TrAMS? </vt:lpstr>
      <vt:lpstr>Layout of the system  and navigation </vt:lpstr>
      <vt:lpstr>System Accessibility </vt:lpstr>
      <vt:lpstr>TrAMS Home Page</vt:lpstr>
      <vt:lpstr>Navigation Tab     News</vt:lpstr>
      <vt:lpstr>Navigation Tab    Tasks</vt:lpstr>
      <vt:lpstr>Navigation Tab   Records</vt:lpstr>
      <vt:lpstr>PowerPoint Presentation</vt:lpstr>
      <vt:lpstr>Navigation Tab   Actions</vt:lpstr>
      <vt:lpstr>Prerequisites for an FTA award</vt:lpstr>
      <vt:lpstr>FTA’s Prerequisites</vt:lpstr>
      <vt:lpstr>Legal Capacity</vt:lpstr>
      <vt:lpstr>Civil Rights</vt:lpstr>
      <vt:lpstr>Certifications and Assurances</vt:lpstr>
      <vt:lpstr>Echo Access</vt:lpstr>
      <vt:lpstr>Recipient/Vendor IDs</vt:lpstr>
      <vt:lpstr>Lobbying &amp; Indirect Costs</vt:lpstr>
      <vt:lpstr>Setting up a New FTA Recipient</vt:lpstr>
      <vt:lpstr>How TrAMS uses DUNS and SAM</vt:lpstr>
      <vt:lpstr>Resources &amp; Useful Sites</vt:lpstr>
      <vt:lpstr>Where to Attach Required Documents</vt:lpstr>
      <vt:lpstr>Recipient Organization</vt:lpstr>
      <vt:lpstr>Related Actions        Application Documents  </vt:lpstr>
      <vt:lpstr>Manage Award Documents</vt:lpstr>
      <vt:lpstr>Federal Financial Report (FFR) &amp; Milestone Progress report (MPR)</vt:lpstr>
      <vt:lpstr>Post Award Reporting </vt:lpstr>
      <vt:lpstr>FFR/MPR and DBE Reporting Cycles</vt:lpstr>
      <vt:lpstr>resources</vt:lpstr>
      <vt:lpstr>FTA’s Public TrAMS Page</vt:lpstr>
      <vt:lpstr>Technical Assistance</vt:lpstr>
      <vt:lpstr>User Manager Handbook</vt:lpstr>
      <vt:lpstr>Authority and Legislation</vt:lpstr>
      <vt:lpstr>FACES User Guide</vt:lpstr>
      <vt:lpstr>PowerPoint Presentation</vt:lpstr>
    </vt:vector>
  </TitlesOfParts>
  <Company>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 and Mobility Partnership Grants 2019</dc:title>
  <dc:subject>Commitment to Accessibility: DOT is committed to ensuring that information is available in appropriate alternative formats to meet the requirements of persons who have a disability. If you require an alternative version of this file, please contact FTAWebAccessibility@dot.gov. </dc:subject>
  <dc:creator/>
  <cp:lastModifiedBy>Wilson, Thomas (FTA)</cp:lastModifiedBy>
  <cp:revision>351</cp:revision>
  <cp:lastPrinted>2019-08-12T17:41:23Z</cp:lastPrinted>
  <dcterms:created xsi:type="dcterms:W3CDTF">2012-02-24T20:16:18Z</dcterms:created>
  <dcterms:modified xsi:type="dcterms:W3CDTF">2019-08-16T17:38:46Z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