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36"/>
  </p:notesMasterIdLst>
  <p:handoutMasterIdLst>
    <p:handoutMasterId r:id="rId37"/>
  </p:handoutMasterIdLst>
  <p:sldIdLst>
    <p:sldId id="261" r:id="rId5"/>
    <p:sldId id="377" r:id="rId6"/>
    <p:sldId id="328" r:id="rId7"/>
    <p:sldId id="374" r:id="rId8"/>
    <p:sldId id="345" r:id="rId9"/>
    <p:sldId id="338" r:id="rId10"/>
    <p:sldId id="346" r:id="rId11"/>
    <p:sldId id="348" r:id="rId12"/>
    <p:sldId id="336" r:id="rId13"/>
    <p:sldId id="350" r:id="rId14"/>
    <p:sldId id="363" r:id="rId15"/>
    <p:sldId id="300" r:id="rId16"/>
    <p:sldId id="376" r:id="rId17"/>
    <p:sldId id="333" r:id="rId18"/>
    <p:sldId id="289" r:id="rId19"/>
    <p:sldId id="320" r:id="rId20"/>
    <p:sldId id="291" r:id="rId21"/>
    <p:sldId id="292" r:id="rId22"/>
    <p:sldId id="293" r:id="rId23"/>
    <p:sldId id="295" r:id="rId24"/>
    <p:sldId id="296" r:id="rId25"/>
    <p:sldId id="297" r:id="rId26"/>
    <p:sldId id="298" r:id="rId27"/>
    <p:sldId id="369" r:id="rId28"/>
    <p:sldId id="354" r:id="rId29"/>
    <p:sldId id="359" r:id="rId30"/>
    <p:sldId id="355" r:id="rId31"/>
    <p:sldId id="356" r:id="rId32"/>
    <p:sldId id="357" r:id="rId33"/>
    <p:sldId id="361" r:id="rId34"/>
    <p:sldId id="358" r:id="rId3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7680" userDrawn="1">
          <p15:clr>
            <a:srgbClr val="A4A3A4"/>
          </p15:clr>
        </p15:guide>
        <p15:guide id="3" orient="horz" pos="379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Sunjida Alam" initials="SA" lastIdx="1" clrIdx="6">
    <p:extLst>
      <p:ext uri="{19B8F6BF-5375-455C-9EA6-DF929625EA0E}">
        <p15:presenceInfo xmlns:p15="http://schemas.microsoft.com/office/powerpoint/2012/main" userId="Sunjida Alam" providerId="None"/>
      </p:ext>
    </p:extLst>
  </p:cmAuthor>
  <p:cmAuthor id="1" name="Tamar L Rotati" initials="TLR" lastIdx="228" clrIdx="0"/>
  <p:cmAuthor id="8" name="Monique Ewing" initials="ME" lastIdx="12" clrIdx="7">
    <p:extLst>
      <p:ext uri="{19B8F6BF-5375-455C-9EA6-DF929625EA0E}">
        <p15:presenceInfo xmlns:p15="http://schemas.microsoft.com/office/powerpoint/2012/main" userId="Monique Ewing" providerId="None"/>
      </p:ext>
    </p:extLst>
  </p:cmAuthor>
  <p:cmAuthor id="2" name="Mark J Baumgardner" initials="MJB" lastIdx="25" clrIdx="1"/>
  <p:cmAuthor id="9" name="Long, Matthew (FTA)" initials="LM(" lastIdx="38" clrIdx="8">
    <p:extLst>
      <p:ext uri="{19B8F6BF-5375-455C-9EA6-DF929625EA0E}">
        <p15:presenceInfo xmlns:p15="http://schemas.microsoft.com/office/powerpoint/2012/main" userId="S-1-5-21-982035342-1880134254-310265210-256999" providerId="AD"/>
      </p:ext>
    </p:extLst>
  </p:cmAuthor>
  <p:cmAuthor id="3" name="Mathew J Rommel" initials="MJR" lastIdx="478" clrIdx="2"/>
  <p:cmAuthor id="10" name="sunjida alam" initials="sa" lastIdx="1" clrIdx="9">
    <p:extLst>
      <p:ext uri="{19B8F6BF-5375-455C-9EA6-DF929625EA0E}">
        <p15:presenceInfo xmlns:p15="http://schemas.microsoft.com/office/powerpoint/2012/main" userId="44dc2cd6140a4254" providerId="Windows Live"/>
      </p:ext>
    </p:extLst>
  </p:cmAuthor>
  <p:cmAuthor id="4" name="Matthew W Mariner" initials="MWM" lastIdx="243" clrIdx="3"/>
  <p:cmAuthor id="5" name="Margaret Jarman" initials="MJ" lastIdx="6" clrIdx="4"/>
  <p:cmAuthor id="6" name="Laura Hampton" initials="LH" lastIdx="5" clrIdx="5">
    <p:extLst>
      <p:ext uri="{19B8F6BF-5375-455C-9EA6-DF929625EA0E}">
        <p15:presenceInfo xmlns:p15="http://schemas.microsoft.com/office/powerpoint/2012/main" userId="Laura Hampt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5BD4"/>
    <a:srgbClr val="EEEEEE"/>
    <a:srgbClr val="A2E3FA"/>
    <a:srgbClr val="2F299F"/>
    <a:srgbClr val="211D6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0905" autoAdjust="0"/>
  </p:normalViewPr>
  <p:slideViewPr>
    <p:cSldViewPr snapToGrid="0">
      <p:cViewPr varScale="1">
        <p:scale>
          <a:sx n="168" d="100"/>
          <a:sy n="168" d="100"/>
        </p:scale>
        <p:origin x="2268" y="132"/>
      </p:cViewPr>
      <p:guideLst>
        <p:guide pos="7680"/>
        <p:guide orient="horz" pos="3792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50" d="100"/>
        <a:sy n="150" d="100"/>
      </p:scale>
      <p:origin x="0" y="-9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8C5BD4D-FD83-4312-B3B5-25F9418EE5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67" tIns="46585" rIns="93167" bIns="4658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7AEEF7-1C4F-4CB1-970A-ECF91F0A8BF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67" tIns="46585" rIns="93167" bIns="46585" rtlCol="0"/>
          <a:lstStyle>
            <a:lvl1pPr algn="r">
              <a:defRPr sz="1200"/>
            </a:lvl1pPr>
          </a:lstStyle>
          <a:p>
            <a:fld id="{88278160-2D14-4098-9C7A-483F0CD22DBF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2B4262-B231-434B-81DE-A1F4B91702E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67" tIns="46585" rIns="93167" bIns="4658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9FB67B-D80B-4CAF-8720-668BC4FDAF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67" tIns="46585" rIns="93167" bIns="46585" rtlCol="0" anchor="b"/>
          <a:lstStyle>
            <a:lvl1pPr algn="r">
              <a:defRPr sz="1200"/>
            </a:lvl1pPr>
          </a:lstStyle>
          <a:p>
            <a:fld id="{6D2E4710-DCAB-4ADF-B042-647DEC48B1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775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67" tIns="46585" rIns="93167" bIns="4658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67" tIns="46585" rIns="93167" bIns="46585" rtlCol="0"/>
          <a:lstStyle>
            <a:lvl1pPr algn="r">
              <a:defRPr sz="1200"/>
            </a:lvl1pPr>
          </a:lstStyle>
          <a:p>
            <a:fld id="{BF38D75F-017C-4379-85C2-18D8D68DFB5C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5" rIns="93167" bIns="4658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67" tIns="46585" rIns="93167" bIns="4658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67" tIns="46585" rIns="93167" bIns="4658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67" tIns="46585" rIns="93167" bIns="46585" rtlCol="0" anchor="b"/>
          <a:lstStyle>
            <a:lvl1pPr algn="r">
              <a:defRPr sz="1200"/>
            </a:lvl1pPr>
          </a:lstStyle>
          <a:p>
            <a:fld id="{D2445403-79B6-4AC3-9382-5B6025BEB7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616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5970" y="4483901"/>
            <a:ext cx="5721267" cy="4246970"/>
          </a:xfrm>
          <a:prstGeom prst="rect">
            <a:avLst/>
          </a:prstGeom>
        </p:spPr>
        <p:txBody>
          <a:bodyPr lIns="93020" tIns="46509" rIns="93020" bIns="46509"/>
          <a:lstStyle/>
          <a:p>
            <a:pPr marL="174690" indent="-174690">
              <a:buFontTx/>
              <a:buChar char="-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DF521-A8C0-47CF-B688-3383CB252F1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968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TA_slide3_edit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5" y="0"/>
            <a:ext cx="1219104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98287" y="2406762"/>
            <a:ext cx="5861051" cy="1050303"/>
          </a:xfrm>
        </p:spPr>
        <p:txBody>
          <a:bodyPr anchor="t"/>
          <a:lstStyle>
            <a:lvl1pPr algn="r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98287" y="3656237"/>
            <a:ext cx="5861051" cy="972949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59200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11595106" y="6161028"/>
            <a:ext cx="7111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F00A00CB-2C12-43BD-8097-0EF59CD27AF0}" type="slidenum">
              <a:rPr lang="en-US" smtClean="0">
                <a:solidFill>
                  <a:prstClr val="black"/>
                </a:solidFill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3950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61862"/>
            <a:ext cx="2743200" cy="55643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61862"/>
            <a:ext cx="8026400" cy="5564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11595106" y="6161028"/>
            <a:ext cx="7111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F00A00CB-2C12-43BD-8097-0EF59CD27AF0}" type="slidenum">
              <a:rPr lang="en-US" smtClean="0">
                <a:solidFill>
                  <a:prstClr val="black"/>
                </a:solidFill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9845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aseline="0">
                <a:solidFill>
                  <a:srgbClr val="395B74"/>
                </a:solidFill>
                <a:latin typeface="+mj-lt"/>
                <a:cs typeface="Raav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ill Sans MT" pitchFamily="34" charset="0"/>
              </a:defRPr>
            </a:lvl1pPr>
            <a:lvl2pPr>
              <a:defRPr>
                <a:latin typeface="Gill Sans MT" pitchFamily="34" charset="0"/>
              </a:defRPr>
            </a:lvl2pPr>
            <a:lvl3pPr>
              <a:defRPr>
                <a:latin typeface="Gill Sans MT" pitchFamily="34" charset="0"/>
              </a:defRPr>
            </a:lvl3pPr>
            <a:lvl4pPr>
              <a:defRPr>
                <a:latin typeface="Gill Sans MT" pitchFamily="34" charset="0"/>
              </a:defRPr>
            </a:lvl4pPr>
            <a:lvl5pPr>
              <a:defRPr>
                <a:latin typeface="Gill Sans MT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11684007" y="6248404"/>
            <a:ext cx="711199" cy="70015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00A00CB-2C12-43BD-8097-0EF59CD27AF0}" type="slidenum">
              <a:rPr lang="en-US" sz="1000">
                <a:solidFill>
                  <a:prstClr val="black"/>
                </a:solidFill>
                <a:latin typeface="Gill Sans MT" pitchFamily="34" charset="0"/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prstClr val="black"/>
              </a:solidFill>
              <a:latin typeface="Gill Sans MT" pitchFamily="34" charset="0"/>
              <a:ea typeface="ＭＳ Ｐゴシック" charset="-128"/>
            </a:endParaRPr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2"/>
          </p:nvPr>
        </p:nvSpPr>
        <p:spPr>
          <a:xfrm>
            <a:off x="8755844" y="616102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D8512E36-B6E1-4249-AE29-442F69C18A9F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11/19/2019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975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7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11595106" y="6161028"/>
            <a:ext cx="711199" cy="70015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00A00CB-2C12-43BD-8097-0EF59CD27AF0}" type="slidenum">
              <a:rPr lang="en-US" smtClean="0">
                <a:solidFill>
                  <a:prstClr val="black"/>
                </a:solidFill>
                <a:latin typeface="Gill Sans MT" pitchFamily="34" charset="0"/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Gill Sans MT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2400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84912"/>
            <a:ext cx="10972800" cy="9327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11595106" y="6161028"/>
            <a:ext cx="7111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F00A00CB-2C12-43BD-8097-0EF59CD27AF0}" type="slidenum">
              <a:rPr lang="en-US" smtClean="0">
                <a:solidFill>
                  <a:prstClr val="black"/>
                </a:solidFill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1157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4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11595106" y="6161028"/>
            <a:ext cx="711199" cy="70015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00A00CB-2C12-43BD-8097-0EF59CD27AF0}" type="slidenum">
              <a:rPr lang="en-US" smtClean="0">
                <a:solidFill>
                  <a:prstClr val="black"/>
                </a:solidFill>
                <a:latin typeface="Gill Sans MT" pitchFamily="34" charset="0"/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Gill Sans MT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7204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11595106" y="6161028"/>
            <a:ext cx="7111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F00A00CB-2C12-43BD-8097-0EF59CD27AF0}" type="slidenum">
              <a:rPr lang="en-US" smtClean="0">
                <a:solidFill>
                  <a:prstClr val="black"/>
                </a:solidFill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609602" y="6161028"/>
            <a:ext cx="109910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For Internal Discussion Purposes Only</a:t>
            </a:r>
          </a:p>
        </p:txBody>
      </p:sp>
    </p:spTree>
    <p:extLst>
      <p:ext uri="{BB962C8B-B14F-4D97-AF65-F5344CB8AC3E}">
        <p14:creationId xmlns:p14="http://schemas.microsoft.com/office/powerpoint/2010/main" val="9794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11595106" y="6161028"/>
            <a:ext cx="7111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F00A00CB-2C12-43BD-8097-0EF59CD27AF0}" type="slidenum">
              <a:rPr lang="en-US" smtClean="0">
                <a:solidFill>
                  <a:prstClr val="black"/>
                </a:solidFill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609602" y="6161028"/>
            <a:ext cx="109910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For Internal Discussion Purposes Only</a:t>
            </a:r>
          </a:p>
        </p:txBody>
      </p:sp>
    </p:spTree>
    <p:extLst>
      <p:ext uri="{BB962C8B-B14F-4D97-AF65-F5344CB8AC3E}">
        <p14:creationId xmlns:p14="http://schemas.microsoft.com/office/powerpoint/2010/main" val="503402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8" y="273054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6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11595106" y="6161028"/>
            <a:ext cx="7111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F00A00CB-2C12-43BD-8097-0EF59CD27AF0}" type="slidenum">
              <a:rPr lang="en-US" smtClean="0">
                <a:solidFill>
                  <a:prstClr val="black"/>
                </a:solidFill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226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11595106" y="6161028"/>
            <a:ext cx="7111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F00A00CB-2C12-43BD-8097-0EF59CD27AF0}" type="slidenum">
              <a:rPr lang="en-US" smtClean="0">
                <a:solidFill>
                  <a:prstClr val="black"/>
                </a:solidFill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771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436563"/>
            <a:ext cx="109728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447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header4-01-01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85"/>
            <a:ext cx="12192000" cy="473273"/>
          </a:xfrm>
          <a:prstGeom prst="rect">
            <a:avLst/>
          </a:prstGeom>
        </p:spPr>
      </p:pic>
      <p:pic>
        <p:nvPicPr>
          <p:cNvPr id="6" name="Picture 5" descr="FTA_footer-01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6047680"/>
            <a:ext cx="12192000" cy="83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95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i="0" kern="1200" baseline="0">
          <a:solidFill>
            <a:srgbClr val="395B74"/>
          </a:solidFill>
          <a:latin typeface="Arial Unicode MS" pitchFamily="34" charset="-128"/>
          <a:ea typeface="ＭＳ Ｐゴシック" charset="-128"/>
          <a:cs typeface="Raav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it.dot.gov/funding/grantee-resources/teamtrams/user-guide-federal-access-control-and-entry-system-faces" TargetMode="External"/><Relationship Id="rId2" Type="http://schemas.openxmlformats.org/officeDocument/2006/relationships/hyperlink" Target="mailto:FTA.TrAMS.Help@dot.gov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faces.fta.dot.gov/suite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617C593-EA22-4F00-BABC-59CFF0D56856}"/>
              </a:ext>
            </a:extLst>
          </p:cNvPr>
          <p:cNvSpPr txBox="1"/>
          <p:nvPr/>
        </p:nvSpPr>
        <p:spPr>
          <a:xfrm>
            <a:off x="5055182" y="2983262"/>
            <a:ext cx="384279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 </a:t>
            </a:r>
            <a:r>
              <a:rPr lang="en-US" sz="2400" b="1" dirty="0"/>
              <a:t>FY 2020 TrAMS User  Recertification</a:t>
            </a:r>
          </a:p>
          <a:p>
            <a:pPr algn="r"/>
            <a:r>
              <a:rPr lang="en-US" sz="2400" b="1" dirty="0"/>
              <a:t>Webinar for TrAMS Recipient User Manager</a:t>
            </a:r>
          </a:p>
          <a:p>
            <a:pPr algn="r"/>
            <a:r>
              <a:rPr lang="en-US" sz="2400" b="1" dirty="0"/>
              <a:t>November 14th, 2019</a:t>
            </a:r>
          </a:p>
          <a:p>
            <a:pPr algn="r"/>
            <a:r>
              <a:rPr lang="en-US" sz="2400" b="1" dirty="0"/>
              <a:t>and</a:t>
            </a:r>
          </a:p>
          <a:p>
            <a:pPr algn="r"/>
            <a:r>
              <a:rPr lang="en-US" sz="2400" b="1" dirty="0"/>
              <a:t>November 19</a:t>
            </a:r>
            <a:r>
              <a:rPr lang="en-US" sz="2400" b="1" baseline="30000" dirty="0"/>
              <a:t>th</a:t>
            </a:r>
            <a:r>
              <a:rPr lang="en-US" sz="2400" b="1" dirty="0"/>
              <a:t>, 2019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08993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F6221-198D-411B-912F-0BAA91CCE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36563"/>
            <a:ext cx="10972800" cy="1653494"/>
          </a:xfrm>
        </p:spPr>
        <p:txBody>
          <a:bodyPr/>
          <a:lstStyle/>
          <a:p>
            <a:r>
              <a:rPr lang="en-US" dirty="0"/>
              <a:t>14, 7, and 1-Day Email Reminders for User Managers Prior to Recertification Window’s Closure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BAB2F8B-241D-459A-AC4F-651C512C8C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4075" y="2190750"/>
            <a:ext cx="7943850" cy="3267075"/>
          </a:xfrm>
        </p:spPr>
      </p:pic>
    </p:spTree>
    <p:extLst>
      <p:ext uri="{BB962C8B-B14F-4D97-AF65-F5344CB8AC3E}">
        <p14:creationId xmlns:p14="http://schemas.microsoft.com/office/powerpoint/2010/main" val="3161231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27A6E-41B3-4FAF-BED6-0B7E2E053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Recertifying Recipient Organization Users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3E744-6B45-43FF-9E9F-F4F8CA304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Recipient User Managers (UMs) will recertify users within their agency during the certification windows. </a:t>
            </a:r>
          </a:p>
          <a:p>
            <a:r>
              <a:rPr lang="en-US" dirty="0"/>
              <a:t>UMs can access the ‘Recertify Users’ Action and can certify one or more users at a time. </a:t>
            </a:r>
          </a:p>
          <a:p>
            <a:r>
              <a:rPr lang="en-US" dirty="0"/>
              <a:t>UMs can also opt to manage a user’s role(s) using the existing ‘Manage User Role’ related action functionality.</a:t>
            </a:r>
          </a:p>
          <a:p>
            <a:r>
              <a:rPr lang="en-US" dirty="0"/>
              <a:t>If users have multiple roles, only uncertified roles will be removed. The users will retain access to any system for which they have roles.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425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A3735A5C-8E3E-4FC6-8355-6B7174297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FAQs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83D6E-99CF-4E91-827C-80789F330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What happens to users with multiple roles?</a:t>
            </a:r>
          </a:p>
          <a:p>
            <a:pPr lvl="1"/>
            <a:r>
              <a:rPr lang="en-US" dirty="0"/>
              <a:t>Users who have multiple roles will have to have each role recertified by their Certifier.</a:t>
            </a:r>
          </a:p>
          <a:p>
            <a:r>
              <a:rPr lang="en-US" b="1" dirty="0"/>
              <a:t>Can you only recertify some of the roles?</a:t>
            </a:r>
          </a:p>
          <a:p>
            <a:pPr lvl="1"/>
            <a:r>
              <a:rPr lang="en-US" dirty="0"/>
              <a:t>The Certifier may elect to only recertify some of a user's roles. In this situation, the user will lose only those roles and will not be locked out of the system.</a:t>
            </a:r>
          </a:p>
          <a:p>
            <a:r>
              <a:rPr lang="en-US" b="1" dirty="0"/>
              <a:t>What if I’ve been locked out or am missing roles after recertification?</a:t>
            </a:r>
          </a:p>
          <a:p>
            <a:pPr lvl="1"/>
            <a:r>
              <a:rPr lang="en-US" dirty="0"/>
              <a:t>Users who have lost roles or have been locked out of the system will contact their Certifier in order to reinstate their roles.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731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A3735A5C-8E3E-4FC6-8355-6B7174297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FAQs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83D6E-99CF-4E91-827C-80789F330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028704"/>
          </a:xfrm>
        </p:spPr>
        <p:txBody>
          <a:bodyPr>
            <a:normAutofit/>
          </a:bodyPr>
          <a:lstStyle/>
          <a:p>
            <a:r>
              <a:rPr lang="en-US" b="1" dirty="0"/>
              <a:t>Can UMs recertify their own roles ?</a:t>
            </a:r>
          </a:p>
          <a:p>
            <a:pPr lvl="1"/>
            <a:r>
              <a:rPr lang="en-US" dirty="0"/>
              <a:t>No, you cannot recertify your own TrAMS roles. However, another UM in your organization can recertify your roles or an FTA LSM can recertify a UM’s roles.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80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F4576-0964-45BA-B041-1525C91A9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to Contact With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D67EC-2AEA-42EF-9429-9B901812D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local security manager</a:t>
            </a:r>
          </a:p>
          <a:p>
            <a:r>
              <a:rPr lang="en-US" dirty="0"/>
              <a:t>The TrAMS Help Desk: </a:t>
            </a:r>
            <a:r>
              <a:rPr lang="en-US" dirty="0">
                <a:hlinkClick r:id="rId2"/>
              </a:rPr>
              <a:t>FTA.TrAMS.Help@dot.gov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TrAMS Roles and Role Management (FACES) User Guide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464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BC9CEB-52A3-4034-ACE3-2103BD796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7962"/>
            <a:ext cx="10363200" cy="1362075"/>
          </a:xfrm>
        </p:spPr>
        <p:txBody>
          <a:bodyPr/>
          <a:lstStyle/>
          <a:p>
            <a:r>
              <a:rPr lang="en-US" dirty="0"/>
              <a:t>How to Recertify Users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712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>
            <a:extLst>
              <a:ext uri="{FF2B5EF4-FFF2-40B4-BE49-F238E27FC236}">
                <a16:creationId xmlns:a16="http://schemas.microsoft.com/office/drawing/2014/main" id="{3AAC415A-75E1-454F-BEAC-C8A33DC0C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 – Navigate to FACES Application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186671E-A8C7-4899-B3F0-2E47DD9CD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4688541" cy="4447480"/>
          </a:xfrm>
        </p:spPr>
        <p:txBody>
          <a:bodyPr/>
          <a:lstStyle/>
          <a:p>
            <a:r>
              <a:rPr lang="en-US" dirty="0"/>
              <a:t>Log into: </a:t>
            </a:r>
            <a:r>
              <a:rPr lang="en-US" dirty="0">
                <a:hlinkClick r:id="rId2"/>
              </a:rPr>
              <a:t>https://faces.fta.dot.gov/suite/</a:t>
            </a:r>
            <a:endParaRPr lang="en-US" dirty="0"/>
          </a:p>
          <a:p>
            <a:r>
              <a:rPr lang="en-US" dirty="0"/>
              <a:t>Click Actions, and then click on Recertify Users</a:t>
            </a:r>
          </a:p>
          <a:p>
            <a:endParaRPr lang="en-US" dirty="0"/>
          </a:p>
        </p:txBody>
      </p:sp>
      <p:sp>
        <p:nvSpPr>
          <p:cNvPr id="4" name="Slide Number Placeholder 3" hidden="1">
            <a:extLst>
              <a:ext uri="{FF2B5EF4-FFF2-40B4-BE49-F238E27FC236}">
                <a16:creationId xmlns:a16="http://schemas.microsoft.com/office/drawing/2014/main" id="{C041D3C1-2688-43B4-A7DE-C976128C034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658600" y="5478463"/>
            <a:ext cx="533400" cy="525462"/>
          </a:xfrm>
          <a:prstGeom prst="rect">
            <a:avLst/>
          </a:prstGeom>
        </p:spPr>
        <p:txBody>
          <a:bodyPr/>
          <a:lstStyle/>
          <a:p>
            <a:pPr defTabSz="342900" fontAlgn="base">
              <a:spcBef>
                <a:spcPct val="0"/>
              </a:spcBef>
              <a:spcAft>
                <a:spcPts val="450"/>
              </a:spcAft>
              <a:defRPr/>
            </a:pPr>
            <a:fld id="{F00A00CB-2C12-43BD-8097-0EF59CD27AF0}" type="slidenum">
              <a:rPr lang="en-US" smtClean="0">
                <a:solidFill>
                  <a:prstClr val="black"/>
                </a:solidFill>
                <a:latin typeface="Gill Sans MT" pitchFamily="34" charset="0"/>
                <a:ea typeface="ＭＳ Ｐゴシック" charset="-128"/>
              </a:rPr>
              <a:pPr defTabSz="342900" fontAlgn="base">
                <a:spcBef>
                  <a:spcPct val="0"/>
                </a:spcBef>
                <a:spcAft>
                  <a:spcPts val="450"/>
                </a:spcAft>
                <a:defRPr/>
              </a:pPr>
              <a:t>16</a:t>
            </a:fld>
            <a:endParaRPr lang="en-US">
              <a:solidFill>
                <a:prstClr val="black"/>
              </a:solidFill>
              <a:latin typeface="Gill Sans MT" pitchFamily="34" charset="0"/>
              <a:ea typeface="ＭＳ Ｐゴシック" charset="-12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3EE3245-87B0-4959-B4FD-59E81C03FFA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141" y="1600200"/>
            <a:ext cx="6284259" cy="320488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156D5EB-349A-4155-9B0A-2A64A518976C}"/>
              </a:ext>
            </a:extLst>
          </p:cNvPr>
          <p:cNvSpPr/>
          <p:nvPr/>
        </p:nvSpPr>
        <p:spPr>
          <a:xfrm>
            <a:off x="7421880" y="1701758"/>
            <a:ext cx="567690" cy="2247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96372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>
            <a:extLst>
              <a:ext uri="{FF2B5EF4-FFF2-40B4-BE49-F238E27FC236}">
                <a16:creationId xmlns:a16="http://schemas.microsoft.com/office/drawing/2014/main" id="{3AAC415A-75E1-454F-BEAC-C8A33DC0C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2 – Select users to certify: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186671E-A8C7-4899-B3F0-2E47DD9CD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4554071" cy="4447480"/>
          </a:xfrm>
        </p:spPr>
        <p:txBody>
          <a:bodyPr/>
          <a:lstStyle/>
          <a:p>
            <a:r>
              <a:rPr lang="en-US" dirty="0"/>
              <a:t>On the Recertify Users page, you can select a user to recertify by clicking the checkbox next to their name.</a:t>
            </a:r>
          </a:p>
          <a:p>
            <a:r>
              <a:rPr lang="en-US" dirty="0"/>
              <a:t>You can select multiple users at once.</a:t>
            </a:r>
          </a:p>
        </p:txBody>
      </p:sp>
      <p:sp>
        <p:nvSpPr>
          <p:cNvPr id="4" name="Slide Number Placeholder 3" hidden="1">
            <a:extLst>
              <a:ext uri="{FF2B5EF4-FFF2-40B4-BE49-F238E27FC236}">
                <a16:creationId xmlns:a16="http://schemas.microsoft.com/office/drawing/2014/main" id="{C041D3C1-2688-43B4-A7DE-C976128C034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658600" y="5478463"/>
            <a:ext cx="533400" cy="525462"/>
          </a:xfrm>
          <a:prstGeom prst="rect">
            <a:avLst/>
          </a:prstGeom>
        </p:spPr>
        <p:txBody>
          <a:bodyPr/>
          <a:lstStyle/>
          <a:p>
            <a:pPr defTabSz="342900" fontAlgn="base">
              <a:spcBef>
                <a:spcPct val="0"/>
              </a:spcBef>
              <a:spcAft>
                <a:spcPts val="450"/>
              </a:spcAft>
              <a:defRPr/>
            </a:pPr>
            <a:fld id="{F00A00CB-2C12-43BD-8097-0EF59CD27AF0}" type="slidenum">
              <a:rPr lang="en-US" smtClean="0">
                <a:solidFill>
                  <a:prstClr val="black"/>
                </a:solidFill>
                <a:latin typeface="Gill Sans MT" pitchFamily="34" charset="0"/>
                <a:ea typeface="ＭＳ Ｐゴシック" charset="-128"/>
              </a:rPr>
              <a:pPr defTabSz="342900" fontAlgn="base">
                <a:spcBef>
                  <a:spcPct val="0"/>
                </a:spcBef>
                <a:spcAft>
                  <a:spcPts val="450"/>
                </a:spcAft>
                <a:defRPr/>
              </a:pPr>
              <a:t>17</a:t>
            </a:fld>
            <a:endParaRPr lang="en-US">
              <a:solidFill>
                <a:prstClr val="black"/>
              </a:solidFill>
              <a:latin typeface="Gill Sans MT" pitchFamily="34" charset="0"/>
              <a:ea typeface="ＭＳ Ｐゴシック" charset="-128"/>
            </a:endParaRPr>
          </a:p>
        </p:txBody>
      </p:sp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C8B222F6-845F-49BB-88D3-9747C149FD71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58"/>
          <a:stretch/>
        </p:blipFill>
        <p:spPr>
          <a:xfrm>
            <a:off x="5163671" y="2039209"/>
            <a:ext cx="6418729" cy="3106532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156D5EB-349A-4155-9B0A-2A64A518976C}"/>
              </a:ext>
            </a:extLst>
          </p:cNvPr>
          <p:cNvSpPr/>
          <p:nvPr/>
        </p:nvSpPr>
        <p:spPr>
          <a:xfrm>
            <a:off x="5283199" y="3690815"/>
            <a:ext cx="203022" cy="53949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146270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>
            <a:extLst>
              <a:ext uri="{FF2B5EF4-FFF2-40B4-BE49-F238E27FC236}">
                <a16:creationId xmlns:a16="http://schemas.microsoft.com/office/drawing/2014/main" id="{3AAC415A-75E1-454F-BEAC-C8A33DC0C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3 - Verify Roles: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186671E-A8C7-4899-B3F0-2E47DD9CD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3689592" cy="4447480"/>
          </a:xfrm>
        </p:spPr>
        <p:txBody>
          <a:bodyPr/>
          <a:lstStyle/>
          <a:p>
            <a:r>
              <a:rPr lang="en-US" dirty="0"/>
              <a:t>Review the selected user(s) role(s) and details.</a:t>
            </a:r>
          </a:p>
          <a:p>
            <a:r>
              <a:rPr lang="en-US" dirty="0"/>
              <a:t>Use this to verify that the user has the appropriate roles.</a:t>
            </a:r>
          </a:p>
          <a:p>
            <a:endParaRPr lang="en-US" dirty="0"/>
          </a:p>
        </p:txBody>
      </p:sp>
      <p:sp>
        <p:nvSpPr>
          <p:cNvPr id="4" name="Slide Number Placeholder 3" hidden="1">
            <a:extLst>
              <a:ext uri="{FF2B5EF4-FFF2-40B4-BE49-F238E27FC236}">
                <a16:creationId xmlns:a16="http://schemas.microsoft.com/office/drawing/2014/main" id="{C041D3C1-2688-43B4-A7DE-C976128C034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658600" y="5478463"/>
            <a:ext cx="533400" cy="525462"/>
          </a:xfrm>
          <a:prstGeom prst="rect">
            <a:avLst/>
          </a:prstGeom>
        </p:spPr>
        <p:txBody>
          <a:bodyPr/>
          <a:lstStyle/>
          <a:p>
            <a:pPr defTabSz="342900" fontAlgn="base">
              <a:spcBef>
                <a:spcPct val="0"/>
              </a:spcBef>
              <a:spcAft>
                <a:spcPts val="450"/>
              </a:spcAft>
              <a:defRPr/>
            </a:pPr>
            <a:fld id="{F00A00CB-2C12-43BD-8097-0EF59CD27AF0}" type="slidenum">
              <a:rPr lang="en-US" smtClean="0">
                <a:solidFill>
                  <a:prstClr val="black"/>
                </a:solidFill>
                <a:latin typeface="Gill Sans MT" pitchFamily="34" charset="0"/>
                <a:ea typeface="ＭＳ Ｐゴシック" charset="-128"/>
              </a:rPr>
              <a:pPr defTabSz="342900" fontAlgn="base">
                <a:spcBef>
                  <a:spcPct val="0"/>
                </a:spcBef>
                <a:spcAft>
                  <a:spcPts val="450"/>
                </a:spcAft>
                <a:defRPr/>
              </a:pPr>
              <a:t>18</a:t>
            </a:fld>
            <a:endParaRPr lang="en-US">
              <a:solidFill>
                <a:prstClr val="black"/>
              </a:solidFill>
              <a:latin typeface="Gill Sans MT" pitchFamily="34" charset="0"/>
              <a:ea typeface="ＭＳ Ｐゴシック" charset="-12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BC63D1-52FC-47F2-9B7E-284122218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6288" y="1834624"/>
            <a:ext cx="6995844" cy="375935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D89AD7E-2873-44C3-9676-577D55180C8C}"/>
              </a:ext>
            </a:extLst>
          </p:cNvPr>
          <p:cNvSpPr/>
          <p:nvPr/>
        </p:nvSpPr>
        <p:spPr>
          <a:xfrm>
            <a:off x="4416288" y="3338165"/>
            <a:ext cx="6995844" cy="106350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898931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>
            <a:extLst>
              <a:ext uri="{FF2B5EF4-FFF2-40B4-BE49-F238E27FC236}">
                <a16:creationId xmlns:a16="http://schemas.microsoft.com/office/drawing/2014/main" id="{3AAC415A-75E1-454F-BEAC-C8A33DC0C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4 – (Optional) Provide Comments: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186671E-A8C7-4899-B3F0-2E47DD9CD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5414682" cy="4447480"/>
          </a:xfrm>
        </p:spPr>
        <p:txBody>
          <a:bodyPr/>
          <a:lstStyle/>
          <a:p>
            <a:r>
              <a:rPr lang="en-US" dirty="0"/>
              <a:t>The Certifier (User Manager) may enter recertification comments and upload supporting documentation.</a:t>
            </a:r>
          </a:p>
          <a:p>
            <a:r>
              <a:rPr lang="en-US" dirty="0"/>
              <a:t>Certifiers can do this whenever they want to provide additional information.</a:t>
            </a:r>
          </a:p>
        </p:txBody>
      </p:sp>
      <p:sp>
        <p:nvSpPr>
          <p:cNvPr id="4" name="Slide Number Placeholder 3" hidden="1">
            <a:extLst>
              <a:ext uri="{FF2B5EF4-FFF2-40B4-BE49-F238E27FC236}">
                <a16:creationId xmlns:a16="http://schemas.microsoft.com/office/drawing/2014/main" id="{C041D3C1-2688-43B4-A7DE-C976128C034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658600" y="5478463"/>
            <a:ext cx="533400" cy="525462"/>
          </a:xfrm>
          <a:prstGeom prst="rect">
            <a:avLst/>
          </a:prstGeom>
        </p:spPr>
        <p:txBody>
          <a:bodyPr/>
          <a:lstStyle/>
          <a:p>
            <a:pPr defTabSz="342900" fontAlgn="base">
              <a:spcBef>
                <a:spcPct val="0"/>
              </a:spcBef>
              <a:spcAft>
                <a:spcPts val="450"/>
              </a:spcAft>
              <a:defRPr/>
            </a:pPr>
            <a:fld id="{F00A00CB-2C12-43BD-8097-0EF59CD27AF0}" type="slidenum">
              <a:rPr lang="en-US" smtClean="0">
                <a:solidFill>
                  <a:prstClr val="black"/>
                </a:solidFill>
                <a:latin typeface="Gill Sans MT" pitchFamily="34" charset="0"/>
                <a:ea typeface="ＭＳ Ｐゴシック" charset="-128"/>
              </a:rPr>
              <a:pPr defTabSz="342900" fontAlgn="base">
                <a:spcBef>
                  <a:spcPct val="0"/>
                </a:spcBef>
                <a:spcAft>
                  <a:spcPts val="450"/>
                </a:spcAft>
                <a:defRPr/>
              </a:pPr>
              <a:t>19</a:t>
            </a:fld>
            <a:endParaRPr lang="en-US">
              <a:solidFill>
                <a:prstClr val="black"/>
              </a:solidFill>
              <a:latin typeface="Gill Sans MT" pitchFamily="34" charset="0"/>
              <a:ea typeface="ＭＳ Ｐゴシック" charset="-12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BC63D1-52FC-47F2-9B7E-284122218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3394" y="1691190"/>
            <a:ext cx="6207297" cy="333561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D89AD7E-2873-44C3-9676-577D55180C8C}"/>
              </a:ext>
            </a:extLst>
          </p:cNvPr>
          <p:cNvSpPr/>
          <p:nvPr/>
        </p:nvSpPr>
        <p:spPr>
          <a:xfrm>
            <a:off x="6009130" y="3823940"/>
            <a:ext cx="6015824" cy="97154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328437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BAE28-BEFC-4026-8F10-687BC3B72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Please record this session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60E906-9014-47BD-ADB3-67FBF3DB29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277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>
            <a:extLst>
              <a:ext uri="{FF2B5EF4-FFF2-40B4-BE49-F238E27FC236}">
                <a16:creationId xmlns:a16="http://schemas.microsoft.com/office/drawing/2014/main" id="{3AAC415A-75E1-454F-BEAC-C8A33DC0C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5a - Return to Actions Page: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186671E-A8C7-4899-B3F0-2E47DD9CD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4150659" cy="4447480"/>
          </a:xfrm>
        </p:spPr>
        <p:txBody>
          <a:bodyPr/>
          <a:lstStyle/>
          <a:p>
            <a:r>
              <a:rPr lang="en-US" dirty="0"/>
              <a:t>Clicking on Close will return the Certifier to the Actions page. </a:t>
            </a:r>
          </a:p>
          <a:p>
            <a:r>
              <a:rPr lang="en-US" dirty="0"/>
              <a:t>Use this when you want to exit the recertification page without making changes.</a:t>
            </a:r>
          </a:p>
        </p:txBody>
      </p:sp>
      <p:sp>
        <p:nvSpPr>
          <p:cNvPr id="4" name="Slide Number Placeholder 3" hidden="1">
            <a:extLst>
              <a:ext uri="{FF2B5EF4-FFF2-40B4-BE49-F238E27FC236}">
                <a16:creationId xmlns:a16="http://schemas.microsoft.com/office/drawing/2014/main" id="{C041D3C1-2688-43B4-A7DE-C976128C034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658600" y="5478463"/>
            <a:ext cx="533400" cy="525462"/>
          </a:xfrm>
          <a:prstGeom prst="rect">
            <a:avLst/>
          </a:prstGeom>
        </p:spPr>
        <p:txBody>
          <a:bodyPr/>
          <a:lstStyle/>
          <a:p>
            <a:pPr defTabSz="342900" fontAlgn="base">
              <a:spcBef>
                <a:spcPct val="0"/>
              </a:spcBef>
              <a:spcAft>
                <a:spcPts val="450"/>
              </a:spcAft>
              <a:defRPr/>
            </a:pPr>
            <a:fld id="{F00A00CB-2C12-43BD-8097-0EF59CD27AF0}" type="slidenum">
              <a:rPr lang="en-US" smtClean="0">
                <a:solidFill>
                  <a:prstClr val="black"/>
                </a:solidFill>
                <a:latin typeface="Gill Sans MT" pitchFamily="34" charset="0"/>
                <a:ea typeface="ＭＳ Ｐゴシック" charset="-128"/>
              </a:rPr>
              <a:pPr defTabSz="342900" fontAlgn="base">
                <a:spcBef>
                  <a:spcPct val="0"/>
                </a:spcBef>
                <a:spcAft>
                  <a:spcPts val="450"/>
                </a:spcAft>
                <a:defRPr/>
              </a:pPr>
              <a:t>20</a:t>
            </a:fld>
            <a:endParaRPr lang="en-US">
              <a:solidFill>
                <a:prstClr val="black"/>
              </a:solidFill>
              <a:latin typeface="Gill Sans MT" pitchFamily="34" charset="0"/>
              <a:ea typeface="ＭＳ Ｐゴシック" charset="-12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BC63D1-52FC-47F2-9B7E-284122218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0029" y="1704041"/>
            <a:ext cx="7055342" cy="379132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D89AD7E-2873-44C3-9676-577D55180C8C}"/>
              </a:ext>
            </a:extLst>
          </p:cNvPr>
          <p:cNvSpPr/>
          <p:nvPr/>
        </p:nvSpPr>
        <p:spPr>
          <a:xfrm>
            <a:off x="5052782" y="5234197"/>
            <a:ext cx="459735" cy="26116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62341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>
            <a:extLst>
              <a:ext uri="{FF2B5EF4-FFF2-40B4-BE49-F238E27FC236}">
                <a16:creationId xmlns:a16="http://schemas.microsoft.com/office/drawing/2014/main" id="{3AAC415A-75E1-454F-BEAC-C8A33DC0C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5b – Manage User Roles: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186671E-A8C7-4899-B3F0-2E47DD9CD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5172635" cy="405652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To manage user roles click on Manage Roles which will allow the certifier to manage the selected user’s role(s).  </a:t>
            </a:r>
          </a:p>
          <a:p>
            <a:r>
              <a:rPr lang="en-US" dirty="0"/>
              <a:t>This will allow the Certifier to modify existing roles before completing recertification.</a:t>
            </a:r>
          </a:p>
          <a:p>
            <a:r>
              <a:rPr lang="en-US" dirty="0"/>
              <a:t>The Certifier will only be able to manage roles for one user at a time. </a:t>
            </a:r>
          </a:p>
        </p:txBody>
      </p:sp>
      <p:sp>
        <p:nvSpPr>
          <p:cNvPr id="4" name="Slide Number Placeholder 3" hidden="1">
            <a:extLst>
              <a:ext uri="{FF2B5EF4-FFF2-40B4-BE49-F238E27FC236}">
                <a16:creationId xmlns:a16="http://schemas.microsoft.com/office/drawing/2014/main" id="{C041D3C1-2688-43B4-A7DE-C976128C034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658600" y="5478463"/>
            <a:ext cx="533400" cy="525462"/>
          </a:xfrm>
          <a:prstGeom prst="rect">
            <a:avLst/>
          </a:prstGeom>
        </p:spPr>
        <p:txBody>
          <a:bodyPr/>
          <a:lstStyle/>
          <a:p>
            <a:pPr defTabSz="342900" fontAlgn="base">
              <a:spcBef>
                <a:spcPct val="0"/>
              </a:spcBef>
              <a:spcAft>
                <a:spcPts val="450"/>
              </a:spcAft>
              <a:defRPr/>
            </a:pPr>
            <a:fld id="{F00A00CB-2C12-43BD-8097-0EF59CD27AF0}" type="slidenum">
              <a:rPr lang="en-US" smtClean="0">
                <a:solidFill>
                  <a:prstClr val="black"/>
                </a:solidFill>
                <a:latin typeface="Gill Sans MT" pitchFamily="34" charset="0"/>
                <a:ea typeface="ＭＳ Ｐゴシック" charset="-128"/>
              </a:rPr>
              <a:pPr defTabSz="342900" fontAlgn="base">
                <a:spcBef>
                  <a:spcPct val="0"/>
                </a:spcBef>
                <a:spcAft>
                  <a:spcPts val="450"/>
                </a:spcAft>
                <a:defRPr/>
              </a:pPr>
              <a:t>21</a:t>
            </a:fld>
            <a:endParaRPr lang="en-US">
              <a:solidFill>
                <a:prstClr val="black"/>
              </a:solidFill>
              <a:latin typeface="Gill Sans MT" pitchFamily="34" charset="0"/>
              <a:ea typeface="ＭＳ Ｐゴシック" charset="-12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BC63D1-52FC-47F2-9B7E-284122218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0641" y="1696926"/>
            <a:ext cx="6207297" cy="333561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D89AD7E-2873-44C3-9676-577D55180C8C}"/>
              </a:ext>
            </a:extLst>
          </p:cNvPr>
          <p:cNvSpPr/>
          <p:nvPr/>
        </p:nvSpPr>
        <p:spPr>
          <a:xfrm>
            <a:off x="10621393" y="4786899"/>
            <a:ext cx="591493" cy="24693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7523870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>
            <a:extLst>
              <a:ext uri="{FF2B5EF4-FFF2-40B4-BE49-F238E27FC236}">
                <a16:creationId xmlns:a16="http://schemas.microsoft.com/office/drawing/2014/main" id="{3AAC415A-75E1-454F-BEAC-C8A33DC0C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5c – De-certify User Roles: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186671E-A8C7-4899-B3F0-2E47DD9CD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5241041" cy="444748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Only click on the De-certify button if the user should not have the listed roles in the coming year.</a:t>
            </a:r>
          </a:p>
          <a:p>
            <a:r>
              <a:rPr lang="en-US" dirty="0"/>
              <a:t>Clicking on De-certify will prompt the system to display a confirmation message.</a:t>
            </a:r>
          </a:p>
          <a:p>
            <a:r>
              <a:rPr lang="en-US" dirty="0"/>
              <a:t>If a user has no other certified roles the decertify action will deactivate the user.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 hidden="1">
            <a:extLst>
              <a:ext uri="{FF2B5EF4-FFF2-40B4-BE49-F238E27FC236}">
                <a16:creationId xmlns:a16="http://schemas.microsoft.com/office/drawing/2014/main" id="{C041D3C1-2688-43B4-A7DE-C976128C034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658600" y="5478463"/>
            <a:ext cx="533400" cy="525462"/>
          </a:xfrm>
          <a:prstGeom prst="rect">
            <a:avLst/>
          </a:prstGeom>
        </p:spPr>
        <p:txBody>
          <a:bodyPr/>
          <a:lstStyle/>
          <a:p>
            <a:pPr defTabSz="342900" fontAlgn="base">
              <a:spcBef>
                <a:spcPct val="0"/>
              </a:spcBef>
              <a:spcAft>
                <a:spcPts val="450"/>
              </a:spcAft>
              <a:defRPr/>
            </a:pPr>
            <a:fld id="{F00A00CB-2C12-43BD-8097-0EF59CD27AF0}" type="slidenum">
              <a:rPr lang="en-US" smtClean="0">
                <a:solidFill>
                  <a:prstClr val="black"/>
                </a:solidFill>
                <a:latin typeface="Gill Sans MT" pitchFamily="34" charset="0"/>
                <a:ea typeface="ＭＳ Ｐゴシック" charset="-128"/>
              </a:rPr>
              <a:pPr defTabSz="342900" fontAlgn="base">
                <a:spcBef>
                  <a:spcPct val="0"/>
                </a:spcBef>
                <a:spcAft>
                  <a:spcPts val="450"/>
                </a:spcAft>
                <a:defRPr/>
              </a:pPr>
              <a:t>22</a:t>
            </a:fld>
            <a:endParaRPr lang="en-US">
              <a:solidFill>
                <a:prstClr val="black"/>
              </a:solidFill>
              <a:latin typeface="Gill Sans MT" pitchFamily="34" charset="0"/>
              <a:ea typeface="ＭＳ Ｐゴシック" charset="-12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BC63D1-52FC-47F2-9B7E-284122218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0641" y="1656321"/>
            <a:ext cx="6207297" cy="333561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D89AD7E-2873-44C3-9676-577D55180C8C}"/>
              </a:ext>
            </a:extLst>
          </p:cNvPr>
          <p:cNvSpPr/>
          <p:nvPr/>
        </p:nvSpPr>
        <p:spPr>
          <a:xfrm>
            <a:off x="11177868" y="4742600"/>
            <a:ext cx="476250" cy="24146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7510295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>
            <a:extLst>
              <a:ext uri="{FF2B5EF4-FFF2-40B4-BE49-F238E27FC236}">
                <a16:creationId xmlns:a16="http://schemas.microsoft.com/office/drawing/2014/main" id="{3AAC415A-75E1-454F-BEAC-C8A33DC0C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5d – Certify Selected User(s):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186671E-A8C7-4899-B3F0-2E47DD9CD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00200"/>
            <a:ext cx="5307106" cy="4244788"/>
          </a:xfrm>
        </p:spPr>
        <p:txBody>
          <a:bodyPr>
            <a:normAutofit fontScale="92500"/>
          </a:bodyPr>
          <a:lstStyle/>
          <a:p>
            <a:r>
              <a:rPr lang="en-US" dirty="0"/>
              <a:t>Use the Certify button to complete recertification for the selected user(s)</a:t>
            </a:r>
          </a:p>
          <a:p>
            <a:r>
              <a:rPr lang="en-US" dirty="0"/>
              <a:t>Clicking on Certify will prompt the system to display a confirmation message.</a:t>
            </a:r>
          </a:p>
          <a:p>
            <a:r>
              <a:rPr lang="en-US" dirty="0"/>
              <a:t>User’s role is certified until the next recertification period.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 hidden="1">
            <a:extLst>
              <a:ext uri="{FF2B5EF4-FFF2-40B4-BE49-F238E27FC236}">
                <a16:creationId xmlns:a16="http://schemas.microsoft.com/office/drawing/2014/main" id="{C041D3C1-2688-43B4-A7DE-C976128C034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658600" y="5478463"/>
            <a:ext cx="533400" cy="525462"/>
          </a:xfrm>
          <a:prstGeom prst="rect">
            <a:avLst/>
          </a:prstGeom>
        </p:spPr>
        <p:txBody>
          <a:bodyPr/>
          <a:lstStyle/>
          <a:p>
            <a:pPr defTabSz="342900" fontAlgn="base">
              <a:spcBef>
                <a:spcPct val="0"/>
              </a:spcBef>
              <a:spcAft>
                <a:spcPts val="450"/>
              </a:spcAft>
              <a:defRPr/>
            </a:pPr>
            <a:fld id="{F00A00CB-2C12-43BD-8097-0EF59CD27AF0}" type="slidenum">
              <a:rPr lang="en-US" smtClean="0">
                <a:solidFill>
                  <a:prstClr val="black"/>
                </a:solidFill>
                <a:latin typeface="Gill Sans MT" pitchFamily="34" charset="0"/>
                <a:ea typeface="ＭＳ Ｐゴシック" charset="-128"/>
              </a:rPr>
              <a:pPr defTabSz="342900" fontAlgn="base">
                <a:spcBef>
                  <a:spcPct val="0"/>
                </a:spcBef>
                <a:spcAft>
                  <a:spcPts val="450"/>
                </a:spcAft>
                <a:defRPr/>
              </a:pPr>
              <a:t>23</a:t>
            </a:fld>
            <a:endParaRPr lang="en-US">
              <a:solidFill>
                <a:prstClr val="black"/>
              </a:solidFill>
              <a:latin typeface="Gill Sans MT" pitchFamily="34" charset="0"/>
              <a:ea typeface="ＭＳ Ｐゴシック" charset="-12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BC63D1-52FC-47F2-9B7E-284122218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4703" y="1761195"/>
            <a:ext cx="6207297" cy="333561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D89AD7E-2873-44C3-9676-577D55180C8C}"/>
              </a:ext>
            </a:extLst>
          </p:cNvPr>
          <p:cNvSpPr/>
          <p:nvPr/>
        </p:nvSpPr>
        <p:spPr>
          <a:xfrm>
            <a:off x="11726047" y="4845915"/>
            <a:ext cx="375047" cy="24956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7840441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41451F9-D7E4-425B-8B47-6FFCB42FEF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20403" y="3586420"/>
            <a:ext cx="7200900" cy="2733675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87BB726-C527-4B73-87E3-A6FDDCF3F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Removed Notification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5D8CA4-0129-4DC7-A9BD-2C9A55D9B0CF}"/>
              </a:ext>
            </a:extLst>
          </p:cNvPr>
          <p:cNvSpPr/>
          <p:nvPr/>
        </p:nvSpPr>
        <p:spPr>
          <a:xfrm>
            <a:off x="609600" y="1417638"/>
            <a:ext cx="10972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3200" dirty="0">
                <a:latin typeface="+mj-lt"/>
                <a:ea typeface="ＭＳ Ｐゴシック" charset="-128"/>
              </a:rPr>
              <a:t>If a UM recertifies some of a user’s roles but not other roles, the user will receive an email notification informing them that they must submit a request to their User Manager, Local Security Manager, or Global Security Manager to certify and re-instate role/roles.</a:t>
            </a:r>
          </a:p>
        </p:txBody>
      </p:sp>
    </p:spTree>
    <p:extLst>
      <p:ext uri="{BB962C8B-B14F-4D97-AF65-F5344CB8AC3E}">
        <p14:creationId xmlns:p14="http://schemas.microsoft.com/office/powerpoint/2010/main" val="37730630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9769E-B323-4524-AE7D-07FBC0753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Locked Users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C319A-2CAD-4F23-9BBF-0F65EF56F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19517"/>
            <a:ext cx="11116235" cy="4447480"/>
          </a:xfrm>
        </p:spPr>
        <p:txBody>
          <a:bodyPr>
            <a:normAutofit/>
          </a:bodyPr>
          <a:lstStyle/>
          <a:p>
            <a:r>
              <a:rPr lang="en-US" dirty="0"/>
              <a:t>A user is locked if all of their roles are not recertified within the recertification window.</a:t>
            </a:r>
          </a:p>
          <a:p>
            <a:r>
              <a:rPr lang="en-US" dirty="0"/>
              <a:t>A user who is locked due to uncertified roles can only access the submit recertification Unlock Account request From Action.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34CB5E-F1EB-4E79-8FAC-BD468F0C6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7487" y="3675850"/>
            <a:ext cx="747712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4265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45A1A-5BA0-477F-96CF-47B955F3A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Locked Notification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61C4C-F535-4107-AC01-69C3EA3A9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all of a user’s roles are not certified within the window, the user will be locked and an email notification will be sent. 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C9C22D8-A770-47E2-8411-2B77E4DD6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788940"/>
              </p:ext>
            </p:extLst>
          </p:nvPr>
        </p:nvGraphicFramePr>
        <p:xfrm>
          <a:off x="2447974" y="2771145"/>
          <a:ext cx="7501631" cy="3142694"/>
        </p:xfrm>
        <a:graphic>
          <a:graphicData uri="http://schemas.openxmlformats.org/drawingml/2006/table">
            <a:tbl>
              <a:tblPr firstRow="1" firstCol="1" bandRow="1"/>
              <a:tblGrid>
                <a:gridCol w="7501631">
                  <a:extLst>
                    <a:ext uri="{9D8B030D-6E8A-4147-A177-3AD203B41FA5}">
                      <a16:colId xmlns:a16="http://schemas.microsoft.com/office/drawing/2014/main" val="1015830713"/>
                    </a:ext>
                  </a:extLst>
                </a:gridCol>
              </a:tblGrid>
              <a:tr h="6972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From: FTA Lock </a:t>
                      </a:r>
                      <a:b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</a:b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Subject: ALERT: Account Locked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320092"/>
                  </a:ext>
                </a:extLst>
              </a:tr>
              <a:tr h="208126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747896"/>
                  </a:ext>
                </a:extLst>
              </a:tr>
              <a:tr h="1821098">
                <a:tc>
                  <a:txBody>
                    <a:bodyPr/>
                    <a:lstStyle/>
                    <a:p>
                      <a:pPr marL="0" marR="0"/>
                      <a:r>
                        <a:rPr lang="en-US" sz="1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Our records indicate that you were not recertified for the following applications: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742950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Courier New" panose="02070309020205020404" pitchFamily="49" charset="0"/>
                        <a:buChar char="o"/>
                        <a:tabLst>
                          <a:tab pos="914400" algn="l"/>
                        </a:tabLst>
                      </a:pPr>
                      <a:r>
                        <a:rPr lang="en-US" sz="100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TrAMS</a:t>
                      </a:r>
                      <a:endParaRPr lang="en-US" sz="110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Your account has been automatically locked. You can log in to your account for the purpose of submitting an unlock request; however, you will no longer have access to any functions or records.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0" marR="0"/>
                      <a:r>
                        <a:rPr lang="en-US" sz="1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If you require access you may login and use the </a:t>
                      </a:r>
                      <a:r>
                        <a:rPr lang="en-US" sz="10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'Request to Unlock Account'</a:t>
                      </a:r>
                      <a:r>
                        <a:rPr lang="en-US" sz="1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action to submit an Unlock Request. If your account is not unlocked within 14 days your account will be deactivated.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/>
                      <a:r>
                        <a:rPr lang="en-US" sz="1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Please do not reply to this email. This is an automated message.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33350" marR="133350" marT="133350" marB="133350" anchor="ctr">
                    <a:lnL w="1270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95924"/>
                  </a:ext>
                </a:extLst>
              </a:tr>
              <a:tr h="41625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36196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12533903-2F20-4CD0-8E9F-C87BF2E82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2771145"/>
            <a:ext cx="22313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1598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40436-DE45-4043-BBFC-410D4144A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 Unlock is Disabled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4B221-4701-4932-951B-7C7F2BB9C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normal self-unlock method of answering security questions is disabled if a user is locked due to uncertified roles. </a:t>
            </a:r>
          </a:p>
          <a:p>
            <a:r>
              <a:rPr lang="en-US" dirty="0"/>
              <a:t>The user must submit an unlock request to their certifier if they want to be unlocked.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1389AE-891B-481E-B0DC-6BE9F587A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3289" y="3714281"/>
            <a:ext cx="7805422" cy="251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8152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BF564-4816-4047-9081-F2201B831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Reviewing Unlock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3DDD2-E93A-4456-BA46-B76AF2ABF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Certifier logs into FACES and navigates to their Actions tab to review unlock requests.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7C01AB-5225-4B5F-9C0C-90298250F5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5486" y="2773136"/>
            <a:ext cx="74676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188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16001-64EF-4184-9255-5391B078B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is Certified if User is Unlocked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DAC2E-01AD-4F82-9544-F2E43C9F6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an unlock request is approved the role is automatically certified. No further action is need to recertify the user.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D3D34C-0470-4BF3-BEFE-5CAE936538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3150" y="2544762"/>
            <a:ext cx="7505700" cy="387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310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F32A4-FD4D-4AD7-A762-1383B359A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1DE3A-444D-4F99-B3A7-D3753FCD9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 to Recertification</a:t>
            </a:r>
          </a:p>
          <a:p>
            <a:r>
              <a:rPr lang="en-US" dirty="0"/>
              <a:t>Demonstration</a:t>
            </a:r>
          </a:p>
          <a:p>
            <a:r>
              <a:rPr lang="en-US" dirty="0"/>
              <a:t>Question &amp; Answer</a:t>
            </a:r>
          </a:p>
        </p:txBody>
      </p:sp>
    </p:spTree>
    <p:extLst>
      <p:ext uri="{BB962C8B-B14F-4D97-AF65-F5344CB8AC3E}">
        <p14:creationId xmlns:p14="http://schemas.microsoft.com/office/powerpoint/2010/main" val="25887336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0573E-45E6-4821-B4EF-37DE0D77D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Unlock Request Approved Notification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0367C-78E5-4E75-987B-244A7DD32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the account is unlocked by the certifier, the user will get an email.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06DEF0-1287-4E1E-93AE-61FF1EA8F4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25" y="2533302"/>
            <a:ext cx="7905750" cy="258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6374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9AA2F-929D-4B60-8B87-1BB85A6DB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Deactivated from the System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0F257-629C-454B-BD33-9DF255443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Locked user is not certified/unlocked within two weeks, the user is deactivated from the system. </a:t>
            </a:r>
          </a:p>
          <a:p>
            <a:r>
              <a:rPr lang="en-US" dirty="0"/>
              <a:t>Deactivated users will receive the following email: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C4844B-325C-48A9-9B1A-B43C1BFF5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7790" y="3268568"/>
            <a:ext cx="7805363" cy="2873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521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We Offering this Training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It’s been over 4 years since we deployed TrAMS—time for a refresher.</a:t>
            </a:r>
          </a:p>
          <a:p>
            <a:r>
              <a:rPr lang="en-US" dirty="0"/>
              <a:t>The window for recertification that User Managers must perform is coming up soon.</a:t>
            </a:r>
          </a:p>
        </p:txBody>
      </p:sp>
    </p:spTree>
    <p:extLst>
      <p:ext uri="{BB962C8B-B14F-4D97-AF65-F5344CB8AC3E}">
        <p14:creationId xmlns:p14="http://schemas.microsoft.com/office/powerpoint/2010/main" val="4120549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821C-CC09-42B6-A0FC-6A1288236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Recertification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17BFC-0969-4357-9D6A-4236D12D7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satisfy DOT security requirements, all system (TrAMS, NTD, OTrak, DGS etc.) user roles must be reviewed and approved on an annual basis. </a:t>
            </a:r>
          </a:p>
          <a:p>
            <a:r>
              <a:rPr lang="en-US" dirty="0"/>
              <a:t>Recertification is the role review process and determines whether a user's roles are re-approved or removed.  </a:t>
            </a:r>
          </a:p>
          <a:p>
            <a:r>
              <a:rPr lang="en-US" dirty="0"/>
              <a:t>Recertification is an audit process where users who have role management responsibilities review and re-approve other users. </a:t>
            </a:r>
          </a:p>
          <a:p>
            <a:r>
              <a:rPr lang="en-US" dirty="0"/>
              <a:t>Annual recertification occurs on a standard, reoccurring cycle.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310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3C10C-977E-4096-A5EC-F52EEE6E8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Recertification Hierarchy </a:t>
            </a:r>
          </a:p>
        </p:txBody>
      </p:sp>
      <p:pic>
        <p:nvPicPr>
          <p:cNvPr id="4" name="Content Placeholder 12">
            <a:extLst>
              <a:ext uri="{FF2B5EF4-FFF2-40B4-BE49-F238E27FC236}">
                <a16:creationId xmlns:a16="http://schemas.microsoft.com/office/drawing/2014/main" id="{76B465BB-4752-4D86-A6CB-24E88FBF86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928" y="1417638"/>
            <a:ext cx="5738512" cy="4260976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E49B5D5-3DB7-4760-84B7-61773395A4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4924" y="3116807"/>
            <a:ext cx="1743607" cy="77425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487E31C-7532-443E-A598-E843C462EE2C}"/>
              </a:ext>
            </a:extLst>
          </p:cNvPr>
          <p:cNvSpPr txBox="1"/>
          <p:nvPr/>
        </p:nvSpPr>
        <p:spPr>
          <a:xfrm>
            <a:off x="609600" y="1999057"/>
            <a:ext cx="3550023" cy="3253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3200" dirty="0">
                <a:latin typeface="+mj-lt"/>
              </a:rPr>
              <a:t>The recertification process starts with users with the most responsibilities and moves down the hierarchy from there.</a:t>
            </a:r>
            <a:br>
              <a:rPr lang="en-US" sz="3200" dirty="0">
                <a:latin typeface="+mj-lt"/>
              </a:rPr>
            </a:b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79826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022FE-BF91-4744-8140-B4A3F7434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Recertification Time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0F074-1676-46FE-B697-5E391BCB7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Recertification 'windows' are the time frames (start and end dates) in which a group of roles must be recertified.</a:t>
            </a:r>
          </a:p>
          <a:p>
            <a:r>
              <a:rPr lang="en-US" dirty="0"/>
              <a:t>Each recertification window includes the roles being certified and their certifiers.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68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6A0BC-E0B9-4263-BF9A-C09AB4281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TrAMS Recertification Windows for 2019-2020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147A390-5CCF-4858-86F1-36FF7A5C8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610935"/>
              </p:ext>
            </p:extLst>
          </p:nvPr>
        </p:nvGraphicFramePr>
        <p:xfrm>
          <a:off x="609600" y="1417638"/>
          <a:ext cx="10972800" cy="4300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104764269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225143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5463800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219837707"/>
                    </a:ext>
                  </a:extLst>
                </a:gridCol>
              </a:tblGrid>
              <a:tr h="932221">
                <a:tc>
                  <a:txBody>
                    <a:bodyPr/>
                    <a:lstStyle/>
                    <a:p>
                      <a:r>
                        <a:rPr lang="en-US" sz="2800" dirty="0"/>
                        <a:t>Certification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Certified 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Start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End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892554"/>
                  </a:ext>
                </a:extLst>
              </a:tr>
              <a:tr h="1677998">
                <a:tc>
                  <a:txBody>
                    <a:bodyPr/>
                    <a:lstStyle/>
                    <a:p>
                      <a:r>
                        <a:rPr lang="en-US" sz="2800" dirty="0"/>
                        <a:t>TrAMS User Managers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Local Security Managers (LSMs)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11/1/2019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11/30/2019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22200"/>
                  </a:ext>
                </a:extLst>
              </a:tr>
              <a:tr h="1677998">
                <a:tc>
                  <a:txBody>
                    <a:bodyPr/>
                    <a:lstStyle/>
                    <a:p>
                      <a:r>
                        <a:rPr lang="en-US" sz="2800" dirty="0"/>
                        <a:t>TrAMS Organization Users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User Managers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12/1/2019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1/31/2020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234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867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B54D1-8E30-481E-BD8B-C943AC797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Recertification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6ED3D-32AB-47EA-B4EF-17D7EE8B6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518" y="1246909"/>
            <a:ext cx="10972801" cy="480077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recertification period opens on December 1st, 2019.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Automatic emails from “noreplyFACES@dot.gov” are sent to users with role management responsibilities (certifiers) notifying them that the recertification window is about to open.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Certifiers access the “Recertify Users” action, review user roles, and certify users.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Certifiers receive email reminders 14, 7, and 1 day(s) prior to the end of their recertification window; and on the day window ends.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recertification period closes on January 31, 2020.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Users who have not been recertified are locked from accessing the platform or have their uncertified roles removed.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After two weeks, users locked by recertification are deactivated and lose all access to TrAMS.</a:t>
            </a:r>
          </a:p>
        </p:txBody>
      </p:sp>
    </p:spTree>
    <p:extLst>
      <p:ext uri="{BB962C8B-B14F-4D97-AF65-F5344CB8AC3E}">
        <p14:creationId xmlns:p14="http://schemas.microsoft.com/office/powerpoint/2010/main" val="998484386"/>
      </p:ext>
    </p:extLst>
  </p:cSld>
  <p:clrMapOvr>
    <a:masterClrMapping/>
  </p:clrMapOvr>
</p:sld>
</file>

<file path=ppt/theme/theme1.xml><?xml version="1.0" encoding="utf-8"?>
<a:theme xmlns:a="http://schemas.openxmlformats.org/drawingml/2006/main" name="FTA3 (2)">
  <a:themeElements>
    <a:clrScheme name="FTA Research">
      <a:dk1>
        <a:sysClr val="windowText" lastClr="000000"/>
      </a:dk1>
      <a:lt1>
        <a:sysClr val="window" lastClr="FFFFFF"/>
      </a:lt1>
      <a:dk2>
        <a:srgbClr val="17144D"/>
      </a:dk2>
      <a:lt2>
        <a:srgbClr val="839EB7"/>
      </a:lt2>
      <a:accent1>
        <a:srgbClr val="413F77"/>
      </a:accent1>
      <a:accent2>
        <a:srgbClr val="C0504D"/>
      </a:accent2>
      <a:accent3>
        <a:srgbClr val="347358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0702c4830e402e9bbfc45306523160 xmlns="da35f69b-e2ac-493f-ac9e-9f747401d1b3">
      <Terms xmlns="http://schemas.microsoft.com/office/infopath/2007/PartnerControls"/>
    </de0702c4830e402e9bbfc45306523160>
    <pmoDocumentOwner xmlns="da35f69b-e2ac-493f-ac9e-9f747401d1b3">
      <UserInfo>
        <DisplayName/>
        <AccountId xsi:nil="true"/>
        <AccountType/>
      </UserInfo>
    </pmoDocumentOwner>
    <f1345acc1a604195a59f20298fa3669e xmlns="da35f69b-e2ac-493f-ac9e-9f747401d1b3">
      <Terms xmlns="http://schemas.microsoft.com/office/infopath/2007/PartnerControls"/>
    </f1345acc1a604195a59f20298fa3669e>
    <Non-Deliverable_x0020_Status xmlns="da35f69b-e2ac-493f-ac9e-9f747401d1b3">Draft</Non-Deliverable_x0020_Status>
    <pmoDocumentPlanFinish xmlns="da35f69b-e2ac-493f-ac9e-9f747401d1b3" xsi:nil="true"/>
    <pmoProjectArtifactRequiredProject xmlns="da35f69b-e2ac-493f-ac9e-9f747401d1b3" xsi:nil="true"/>
    <pmoProjectArtifactDescription xmlns="da35f69b-e2ac-493f-ac9e-9f747401d1b3" xsi:nil="true"/>
    <pmoProjectArtifactRequiredHPMO xmlns="da35f69b-e2ac-493f-ac9e-9f747401d1b3" xsi:nil="true"/>
    <bed2cea6a7df421e8a3fa2a19c474902 xmlns="da35f69b-e2ac-493f-ac9e-9f747401d1b3">
      <Terms xmlns="http://schemas.microsoft.com/office/infopath/2007/PartnerControls"/>
    </bed2cea6a7df421e8a3fa2a19c474902>
    <TaxCatchAll xmlns="da35f69b-e2ac-493f-ac9e-9f747401d1b3"/>
    <pmoDocumentPercentComplete xmlns="da35f69b-e2ac-493f-ac9e-9f747401d1b3" xsi:nil="true"/>
    <Doc_x0020_Actual_x0020_Start xmlns="da35f69b-e2ac-493f-ac9e-9f747401d1b3" xsi:nil="true"/>
    <bcf11c88c2ea44abac3da430d1880c16 xmlns="da35f69b-e2ac-493f-ac9e-9f747401d1b3">
      <Terms xmlns="http://schemas.microsoft.com/office/infopath/2007/PartnerControls"/>
    </bcf11c88c2ea44abac3da430d1880c16>
    <pmoDocumentPlanStart xmlns="da35f69b-e2ac-493f-ac9e-9f747401d1b3" xsi:nil="true"/>
    <Doc_x0020_Actual_x0020_Finish xmlns="da35f69b-e2ac-493f-ac9e-9f747401d1b3" xsi:nil="true"/>
    <SharedWithUsers xmlns="da35f69b-e2ac-493f-ac9e-9f747401d1b3">
      <UserInfo>
        <DisplayName>Monique Ewing</DisplayName>
        <AccountId>694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roject Document" ma:contentTypeID="0x01010077B6D77AEE25E94A8F14D75DD81532710200791CBDCC510CAB4E9B4C865776B73222" ma:contentTypeVersion="4" ma:contentTypeDescription="" ma:contentTypeScope="" ma:versionID="861a281de7682e05edabb1e378debb25">
  <xsd:schema xmlns:xsd="http://www.w3.org/2001/XMLSchema" xmlns:xs="http://www.w3.org/2001/XMLSchema" xmlns:p="http://schemas.microsoft.com/office/2006/metadata/properties" xmlns:ns2="da35f69b-e2ac-493f-ac9e-9f747401d1b3" xmlns:ns3="6bca15ac-0580-4328-a749-a7ce8fbd5dcb" targetNamespace="http://schemas.microsoft.com/office/2006/metadata/properties" ma:root="true" ma:fieldsID="bff38d31a82b7f8ba45836a0d657283c" ns2:_="" ns3:_="">
    <xsd:import namespace="da35f69b-e2ac-493f-ac9e-9f747401d1b3"/>
    <xsd:import namespace="6bca15ac-0580-4328-a749-a7ce8fbd5dcb"/>
    <xsd:element name="properties">
      <xsd:complexType>
        <xsd:sequence>
          <xsd:element name="documentManagement">
            <xsd:complexType>
              <xsd:all>
                <xsd:element ref="ns2:pmoProjectArtifactDescription" minOccurs="0"/>
                <xsd:element ref="ns2:pmoProjectArtifactRequiredHPMO" minOccurs="0"/>
                <xsd:element ref="ns2:pmoProjectArtifactRequiredProject" minOccurs="0"/>
                <xsd:element ref="ns2:Non-Deliverable_x0020_Status"/>
                <xsd:element ref="ns2:pmoDocumentOwner" minOccurs="0"/>
                <xsd:element ref="ns2:pmoDocumentPlanStart" minOccurs="0"/>
                <xsd:element ref="ns2:pmoDocumentPlanFinish" minOccurs="0"/>
                <xsd:element ref="ns2:Doc_x0020_Actual_x0020_Start" minOccurs="0"/>
                <xsd:element ref="ns2:Doc_x0020_Actual_x0020_Finish" minOccurs="0"/>
                <xsd:element ref="ns2:pmoDocumentPercentComplete" minOccurs="0"/>
                <xsd:element ref="ns2:de0702c4830e402e9bbfc45306523160" minOccurs="0"/>
                <xsd:element ref="ns2:bcf11c88c2ea44abac3da430d1880c16" minOccurs="0"/>
                <xsd:element ref="ns2:TaxCatchAll" minOccurs="0"/>
                <xsd:element ref="ns2:TaxCatchAllLabel" minOccurs="0"/>
                <xsd:element ref="ns2:bed2cea6a7df421e8a3fa2a19c474902" minOccurs="0"/>
                <xsd:element ref="ns2:f1345acc1a604195a59f20298fa3669e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35f69b-e2ac-493f-ac9e-9f747401d1b3" elementFormDefault="qualified">
    <xsd:import namespace="http://schemas.microsoft.com/office/2006/documentManagement/types"/>
    <xsd:import namespace="http://schemas.microsoft.com/office/infopath/2007/PartnerControls"/>
    <xsd:element name="pmoProjectArtifactDescription" ma:index="1" nillable="true" ma:displayName="Artifact Description" ma:internalName="pmoProjectArtifactDescription">
      <xsd:simpleType>
        <xsd:restriction base="dms:Note">
          <xsd:maxLength value="255"/>
        </xsd:restriction>
      </xsd:simpleType>
    </xsd:element>
    <xsd:element name="pmoProjectArtifactRequiredHPMO" ma:index="2" nillable="true" ma:displayName="Required by HIL PMO?" ma:format="Dropdown" ma:internalName="pmoProjectArtifactRequiredHPMO">
      <xsd:simpleType>
        <xsd:restriction base="dms:Choice">
          <xsd:enumeration value="DECISION PENDING"/>
          <xsd:enumeration value="YES"/>
          <xsd:enumeration value="NO"/>
        </xsd:restriction>
      </xsd:simpleType>
    </xsd:element>
    <xsd:element name="pmoProjectArtifactRequiredProject" ma:index="3" nillable="true" ma:displayName="Required by Project?" ma:format="Dropdown" ma:internalName="pmoProjectArtifactRequiredProject">
      <xsd:simpleType>
        <xsd:restriction base="dms:Choice">
          <xsd:enumeration value="DECISION PENDING"/>
          <xsd:enumeration value="YES"/>
          <xsd:enumeration value="NO"/>
        </xsd:restriction>
      </xsd:simpleType>
    </xsd:element>
    <xsd:element name="Non-Deliverable_x0020_Status" ma:index="4" ma:displayName="Proj Doc Status" ma:default="Draft" ma:description="Status for a non-deliverable project document" ma:format="Dropdown" ma:internalName="Non_x002d_Deliverable_x0020_Status" ma:readOnly="false">
      <xsd:simpleType>
        <xsd:restriction base="dms:Choice">
          <xsd:enumeration value="Draft"/>
          <xsd:enumeration value="Reviewed"/>
          <xsd:enumeration value="Final"/>
        </xsd:restriction>
      </xsd:simpleType>
    </xsd:element>
    <xsd:element name="pmoDocumentOwner" ma:index="5" nillable="true" ma:displayName="Doc Owner" ma:list="UserInfo" ma:SharePointGroup="0" ma:internalName="pmoDocument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moDocumentPlanStart" ma:index="10" nillable="true" ma:displayName="Doc Planned Start" ma:description="Planned start date for a document" ma:format="DateOnly" ma:internalName="pmoDocumentPlanStart">
      <xsd:simpleType>
        <xsd:restriction base="dms:DateTime"/>
      </xsd:simpleType>
    </xsd:element>
    <xsd:element name="pmoDocumentPlanFinish" ma:index="11" nillable="true" ma:displayName="Doc Planned Finish" ma:description="Planned finish date for a document" ma:format="DateOnly" ma:internalName="pmoDocumentPlanFinish">
      <xsd:simpleType>
        <xsd:restriction base="dms:DateTime"/>
      </xsd:simpleType>
    </xsd:element>
    <xsd:element name="Doc_x0020_Actual_x0020_Start" ma:index="12" nillable="true" ma:displayName="Doc Actual Start" ma:description="Actual start date on a document" ma:format="DateOnly" ma:internalName="Doc_x0020_Actual_x0020_Start">
      <xsd:simpleType>
        <xsd:restriction base="dms:DateTime"/>
      </xsd:simpleType>
    </xsd:element>
    <xsd:element name="Doc_x0020_Actual_x0020_Finish" ma:index="13" nillable="true" ma:displayName="Doc Actual Finish" ma:description="Actual finish date for a document" ma:format="DateOnly" ma:internalName="Doc_x0020_Actual_x0020_Finish">
      <xsd:simpleType>
        <xsd:restriction base="dms:DateTime"/>
      </xsd:simpleType>
    </xsd:element>
    <xsd:element name="pmoDocumentPercentComplete" ma:index="14" nillable="true" ma:displayName="Doc % Complete" ma:decimals="0" ma:internalName="pmoDocumentPercentComplete" ma:percentage="TRUE">
      <xsd:simpleType>
        <xsd:restriction base="dms:Number">
          <xsd:maxInclusive value="1"/>
          <xsd:minInclusive value="0"/>
        </xsd:restriction>
      </xsd:simpleType>
    </xsd:element>
    <xsd:element name="de0702c4830e402e9bbfc45306523160" ma:index="16" nillable="true" ma:taxonomy="true" ma:internalName="de0702c4830e402e9bbfc45306523160" ma:taxonomyFieldName="pmoDocumentSDLCPhase" ma:displayName="SDLC" ma:readOnly="false" ma:default="" ma:fieldId="{de0702c4-830e-402e-9bbf-c45306523160}" ma:sspId="c04e93fe-d7e7-4811-9056-e38e2f5f4b8c" ma:termSetId="ab859007-1ec2-492d-a2a6-f829e105214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f11c88c2ea44abac3da430d1880c16" ma:index="18" nillable="true" ma:taxonomy="true" ma:internalName="bcf11c88c2ea44abac3da430d1880c16" ma:taxonomyFieldName="pmoDocumentType" ma:displayName="Doc Type" ma:readOnly="false" ma:default="" ma:fieldId="{bcf11c88-c2ea-44ab-ac3d-a430d1880c16}" ma:sspId="c04e93fe-d7e7-4811-9056-e38e2f5f4b8c" ma:termSetId="088969c9-beee-4159-92a5-94ef932131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9" nillable="true" ma:displayName="Taxonomy Catch All Column" ma:hidden="true" ma:list="{b3387007-d9ee-42b0-b038-72a6321f82ed}" ma:internalName="TaxCatchAll" ma:showField="CatchAllData" ma:web="da35f69b-e2ac-493f-ac9e-9f747401d1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1" nillable="true" ma:displayName="Taxonomy Catch All Column1" ma:hidden="true" ma:list="{b3387007-d9ee-42b0-b038-72a6321f82ed}" ma:internalName="TaxCatchAllLabel" ma:readOnly="true" ma:showField="CatchAllDataLabel" ma:web="da35f69b-e2ac-493f-ac9e-9f747401d1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bed2cea6a7df421e8a3fa2a19c474902" ma:index="23" nillable="true" ma:taxonomy="true" ma:internalName="bed2cea6a7df421e8a3fa2a19c474902" ma:taxonomyFieldName="pmoDocumentProcessArea" ma:displayName="PA Category" ma:readOnly="false" ma:default="" ma:fieldId="{bed2cea6-a7df-421e-8a3f-a2a19c474902}" ma:sspId="c04e93fe-d7e7-4811-9056-e38e2f5f4b8c" ma:termSetId="5deb90bb-6122-41ab-b88e-fa28e42d480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1345acc1a604195a59f20298fa3669e" ma:index="25" nillable="true" ma:taxonomy="true" ma:internalName="f1345acc1a604195a59f20298fa3669e" ma:taxonomyFieldName="pmoDocumentPMLCPhase" ma:displayName="PMLC" ma:readOnly="false" ma:default="" ma:fieldId="{f1345acc-1a60-4195-a59f-20298fa3669e}" ma:sspId="c04e93fe-d7e7-4811-9056-e38e2f5f4b8c" ma:termSetId="9c11b6e2-ad0d-42dc-8e1d-bf3906d6468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ca15ac-0580-4328-a749-a7ce8fbd5d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32" nillable="true" ma:displayName="MediaServiceAutoTags" ma:internalName="MediaServiceAutoTags" ma:readOnly="true">
      <xsd:simpleType>
        <xsd:restriction base="dms:Text"/>
      </xsd:simpleType>
    </xsd:element>
    <xsd:element name="MediaServiceOCR" ma:index="3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61F9D8A-E3D2-4CD9-A1D9-A6E7698D53C9}">
  <ds:schemaRefs>
    <ds:schemaRef ds:uri="http://schemas.microsoft.com/office/infopath/2007/PartnerControls"/>
    <ds:schemaRef ds:uri="http://schemas.microsoft.com/office/2006/documentManagement/types"/>
    <ds:schemaRef ds:uri="da35f69b-e2ac-493f-ac9e-9f747401d1b3"/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openxmlformats.org/package/2006/metadata/core-properties"/>
    <ds:schemaRef ds:uri="6bca15ac-0580-4328-a749-a7ce8fbd5dcb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3A43DA2-E3CE-474F-924E-2D15AB5C4A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35f69b-e2ac-493f-ac9e-9f747401d1b3"/>
    <ds:schemaRef ds:uri="6bca15ac-0580-4328-a749-a7ce8fbd5d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81F3F1C-1DCC-43CE-9252-619EA2D32A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91779</TotalTime>
  <Words>1268</Words>
  <Application>Microsoft Office PowerPoint</Application>
  <PresentationFormat>Widescreen</PresentationFormat>
  <Paragraphs>134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 Unicode MS</vt:lpstr>
      <vt:lpstr>ＭＳ Ｐゴシック</vt:lpstr>
      <vt:lpstr>Arial</vt:lpstr>
      <vt:lpstr>Calibri</vt:lpstr>
      <vt:lpstr>Courier New</vt:lpstr>
      <vt:lpstr>Gill Sans MT</vt:lpstr>
      <vt:lpstr>Raavi</vt:lpstr>
      <vt:lpstr>Times New Roman</vt:lpstr>
      <vt:lpstr>FTA3 (2)</vt:lpstr>
      <vt:lpstr>PowerPoint Presentation</vt:lpstr>
      <vt:lpstr>Please record this session</vt:lpstr>
      <vt:lpstr>Contents</vt:lpstr>
      <vt:lpstr>Why Are We Offering this Training Now?</vt:lpstr>
      <vt:lpstr>Recertification Overview</vt:lpstr>
      <vt:lpstr>Recertification Hierarchy </vt:lpstr>
      <vt:lpstr>Recertification Time Frame</vt:lpstr>
      <vt:lpstr>TrAMS Recertification Windows for 2019-2020</vt:lpstr>
      <vt:lpstr>Recertification Process</vt:lpstr>
      <vt:lpstr>14, 7, and 1-Day Email Reminders for User Managers Prior to Recertification Window’s Closure</vt:lpstr>
      <vt:lpstr>Recertifying Recipient Organization Users Overview</vt:lpstr>
      <vt:lpstr>FAQs</vt:lpstr>
      <vt:lpstr>FAQs</vt:lpstr>
      <vt:lpstr>Who to Contact With Questions</vt:lpstr>
      <vt:lpstr>How to Recertify Users  </vt:lpstr>
      <vt:lpstr>Step 1 – Navigate to FACES Application</vt:lpstr>
      <vt:lpstr>Step 2 – Select users to certify:</vt:lpstr>
      <vt:lpstr>Step 3 - Verify Roles:</vt:lpstr>
      <vt:lpstr>Step 4 – (Optional) Provide Comments:</vt:lpstr>
      <vt:lpstr>Step 5a - Return to Actions Page:</vt:lpstr>
      <vt:lpstr>Step 5b – Manage User Roles:</vt:lpstr>
      <vt:lpstr>Step 5c – De-certify User Roles:</vt:lpstr>
      <vt:lpstr>Step 5d – Certify Selected User(s):</vt:lpstr>
      <vt:lpstr>Roles Removed Notification</vt:lpstr>
      <vt:lpstr>Locked Users </vt:lpstr>
      <vt:lpstr>Roles Locked Notification</vt:lpstr>
      <vt:lpstr>Self Unlock is Disabled</vt:lpstr>
      <vt:lpstr>Reviewing Unlock Requests</vt:lpstr>
      <vt:lpstr>Role is Certified if User is Unlocked</vt:lpstr>
      <vt:lpstr>Unlock Request Approved Notification</vt:lpstr>
      <vt:lpstr>Deactivated from the System </vt:lpstr>
    </vt:vector>
  </TitlesOfParts>
  <Company>PricewaterhouseCoopers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3.1 Policy Review Team - Enhanced Federal Oversight Framework SOP</dc:title>
  <dc:subject>Commitment to Accessibility: DOT is committed to ensuring that information is available in appropriate alternative formats to meet the requirements of persons who have a disability. If you require an alternative version of this file, please contact FTAWebAccessibility@dot.gov.</dc:subject>
  <dc:creator>Margaret Jarman</dc:creator>
  <cp:lastModifiedBy>Ullah, Waseem CTR (FTA)</cp:lastModifiedBy>
  <cp:revision>824</cp:revision>
  <cp:lastPrinted>2017-10-30T18:10:17Z</cp:lastPrinted>
  <dcterms:created xsi:type="dcterms:W3CDTF">2016-10-04T16:36:45Z</dcterms:created>
  <dcterms:modified xsi:type="dcterms:W3CDTF">2019-11-19T21:43:05Z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0x01010077B6D77AEE25E94A8F14D75DD81532710200791CBDCC510CAB4E9B4C865776B73222</vt:lpwstr>
  </property>
  <property fmtid="{D5CDD505-2E9C-101B-9397-08002B2CF9AE}" pid="3" name="pmoDocumentProcessArea">
    <vt:lpwstr/>
  </property>
  <property fmtid="{D5CDD505-2E9C-101B-9397-08002B2CF9AE}" pid="4" name="pmoDocumentPMLCPhase">
    <vt:lpwstr/>
  </property>
  <property fmtid="{D5CDD505-2E9C-101B-9397-08002B2CF9AE}" pid="5" name="pmoDocumentType">
    <vt:lpwstr/>
  </property>
  <property fmtid="{D5CDD505-2E9C-101B-9397-08002B2CF9AE}" pid="6" name="pmoDocumentSDLCPhase">
    <vt:lpwstr/>
  </property>
</Properties>
</file>