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  <p:sldMasterId id="2147483652" r:id="rId2"/>
  </p:sldMasterIdLst>
  <p:notesMasterIdLst>
    <p:notesMasterId r:id="rId12"/>
  </p:notesMasterIdLst>
  <p:handoutMasterIdLst>
    <p:handoutMasterId r:id="rId13"/>
  </p:handoutMasterIdLst>
  <p:sldIdLst>
    <p:sldId id="415" r:id="rId3"/>
    <p:sldId id="563" r:id="rId4"/>
    <p:sldId id="561" r:id="rId5"/>
    <p:sldId id="568" r:id="rId6"/>
    <p:sldId id="562" r:id="rId7"/>
    <p:sldId id="566" r:id="rId8"/>
    <p:sldId id="564" r:id="rId9"/>
    <p:sldId id="565" r:id="rId10"/>
    <p:sldId id="567" r:id="rId1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Johnson" initials="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2F2"/>
    <a:srgbClr val="8A0013"/>
    <a:srgbClr val="11316A"/>
    <a:srgbClr val="D9D9D9"/>
    <a:srgbClr val="0A4491"/>
    <a:srgbClr val="17375E"/>
    <a:srgbClr val="004270"/>
    <a:srgbClr val="114271"/>
    <a:srgbClr val="10253F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79115" autoAdjust="0"/>
  </p:normalViewPr>
  <p:slideViewPr>
    <p:cSldViewPr snapToGrid="0">
      <p:cViewPr varScale="1">
        <p:scale>
          <a:sx n="187" d="100"/>
          <a:sy n="187" d="100"/>
        </p:scale>
        <p:origin x="-1744" y="-112"/>
      </p:cViewPr>
      <p:guideLst>
        <p:guide orient="horz" pos="2161"/>
        <p:guide pos="29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5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976713-2AE2-4CFF-9E40-5A21455C83EC}" type="datetime1">
              <a:rPr lang="en-US"/>
              <a:pPr>
                <a:defRPr/>
              </a:pPr>
              <a:t>3/2/12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26AA953-D6D3-43E9-99A6-6D39D76D2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1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4D2058-152B-4917-99F7-EDE7FAD90176}" type="datetime1">
              <a:rPr lang="en-US"/>
              <a:pPr>
                <a:defRPr/>
              </a:pPr>
              <a:t>3/2/12</a:t>
            </a:fld>
            <a:endParaRPr lang="en-US" dirty="0"/>
          </a:p>
        </p:txBody>
      </p:sp>
      <p:sp>
        <p:nvSpPr>
          <p:cNvPr id="2355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9EF2E9-5367-4C3C-AE94-8FD3D45F3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14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A5AB1-6706-4E7D-BD5A-C1DDAEC5992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EF2E9-5367-4C3C-AE94-8FD3D45F311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EF2E9-5367-4C3C-AE94-8FD3D45F31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EF2E9-5367-4C3C-AE94-8FD3D45F311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343037"/>
            <a:ext cx="9144000" cy="2171925"/>
          </a:xfrm>
          <a:prstGeom prst="rect">
            <a:avLst/>
          </a:prstGeom>
          <a:gradFill flip="none" rotWithShape="1">
            <a:gsLst>
              <a:gs pos="64000">
                <a:srgbClr val="053E7E"/>
              </a:gs>
              <a:gs pos="100000">
                <a:srgbClr val="18366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 flipV="1">
            <a:off x="0" y="4507711"/>
            <a:ext cx="9144000" cy="100012"/>
          </a:xfrm>
          <a:prstGeom prst="rect">
            <a:avLst/>
          </a:prstGeom>
          <a:gradFill>
            <a:gsLst>
              <a:gs pos="11000">
                <a:srgbClr val="004471"/>
              </a:gs>
              <a:gs pos="88000">
                <a:srgbClr val="86BAD9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98167"/>
            <a:ext cx="7772400" cy="53083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24422"/>
            <a:ext cx="6400800" cy="4612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 rot="10800000" flipV="1">
            <a:off x="0" y="2249989"/>
            <a:ext cx="9144000" cy="100012"/>
          </a:xfrm>
          <a:prstGeom prst="rect">
            <a:avLst/>
          </a:prstGeom>
          <a:gradFill>
            <a:gsLst>
              <a:gs pos="11000">
                <a:srgbClr val="004471"/>
              </a:gs>
              <a:gs pos="88000">
                <a:srgbClr val="86BAD9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14738"/>
            <a:ext cx="9144000" cy="3243262"/>
          </a:xfrm>
          <a:prstGeom prst="rect">
            <a:avLst/>
          </a:prstGeom>
          <a:solidFill>
            <a:srgbClr val="C1D6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243263"/>
          </a:xfrm>
          <a:prstGeom prst="rect">
            <a:avLst/>
          </a:prstGeom>
          <a:gradFill flip="none" rotWithShape="1">
            <a:gsLst>
              <a:gs pos="0">
                <a:srgbClr val="C1D6E7"/>
              </a:gs>
              <a:gs pos="66000">
                <a:schemeClr val="bg1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55" name="Picture 2" descr="cover_fla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8" y="1222734"/>
            <a:ext cx="9143244" cy="20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 flipV="1">
            <a:off x="0" y="1134205"/>
            <a:ext cx="9144000" cy="100012"/>
          </a:xfrm>
          <a:prstGeom prst="rect">
            <a:avLst/>
          </a:prstGeom>
          <a:gradFill>
            <a:gsLst>
              <a:gs pos="11000">
                <a:srgbClr val="004471"/>
              </a:gs>
              <a:gs pos="88000">
                <a:srgbClr val="86BAD9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 flipV="1">
            <a:off x="0" y="3274155"/>
            <a:ext cx="9144000" cy="100012"/>
          </a:xfrm>
          <a:prstGeom prst="rect">
            <a:avLst/>
          </a:prstGeom>
          <a:gradFill>
            <a:gsLst>
              <a:gs pos="11000">
                <a:srgbClr val="004471"/>
              </a:gs>
              <a:gs pos="88000">
                <a:srgbClr val="86BAD9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3374886"/>
            <a:ext cx="9144000" cy="2171925"/>
          </a:xfrm>
          <a:prstGeom prst="rect">
            <a:avLst/>
          </a:prstGeom>
          <a:gradFill flip="none" rotWithShape="1">
            <a:gsLst>
              <a:gs pos="64000">
                <a:srgbClr val="053E7E"/>
              </a:gs>
              <a:gs pos="100000">
                <a:srgbClr val="18366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 flipV="1">
            <a:off x="0" y="5539560"/>
            <a:ext cx="9144000" cy="100012"/>
          </a:xfrm>
          <a:prstGeom prst="rect">
            <a:avLst/>
          </a:prstGeom>
          <a:gradFill>
            <a:gsLst>
              <a:gs pos="11000">
                <a:srgbClr val="004471"/>
              </a:gs>
              <a:gs pos="88000">
                <a:srgbClr val="86BAD9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2000">
              <a:schemeClr val="bg1"/>
            </a:gs>
            <a:gs pos="100000">
              <a:srgbClr val="CDE2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96880"/>
            <a:ext cx="9144000" cy="461120"/>
          </a:xfrm>
          <a:prstGeom prst="rect">
            <a:avLst/>
          </a:prstGeom>
          <a:gradFill flip="none" rotWithShape="1">
            <a:gsLst>
              <a:gs pos="64000">
                <a:srgbClr val="053E7E"/>
              </a:gs>
              <a:gs pos="100000">
                <a:srgbClr val="18366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68694"/>
            <a:ext cx="8229600" cy="45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858000" y="6443663"/>
            <a:ext cx="2133600" cy="338137"/>
          </a:xfrm>
          <a:prstGeom prst="rect">
            <a:avLst/>
          </a:prstGeom>
        </p:spPr>
        <p:txBody>
          <a:bodyPr anchor="ctr" anchorCtr="0"/>
          <a:lstStyle/>
          <a:p>
            <a:pPr algn="r">
              <a:defRPr/>
            </a:pPr>
            <a:fld id="{5DB0E3ED-5242-4B8C-A413-33A528E205C5}" type="slidenum">
              <a:rPr lang="en-US" sz="1200" baseline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200" baseline="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9946" y="6528486"/>
            <a:ext cx="2133600" cy="253314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7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00134-747</a:t>
            </a:r>
            <a:endParaRPr lang="en-US" sz="700" baseline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4" y="137297"/>
            <a:ext cx="1399575" cy="5598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 flipV="1">
            <a:off x="0" y="6359328"/>
            <a:ext cx="9144000" cy="45720"/>
          </a:xfrm>
          <a:prstGeom prst="rect">
            <a:avLst/>
          </a:prstGeom>
          <a:gradFill>
            <a:gsLst>
              <a:gs pos="11000">
                <a:srgbClr val="004471"/>
              </a:gs>
              <a:gs pos="88000">
                <a:srgbClr val="86BAD9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35" r:id="rId2"/>
    <p:sldLayoutId id="2147483829" r:id="rId3"/>
    <p:sldLayoutId id="2147483836" r:id="rId4"/>
    <p:sldLayoutId id="2147483828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rgbClr val="9C141E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9C141E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9C141E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9C141E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9C141E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>
          <a:solidFill>
            <a:srgbClr val="9C141E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>
          <a:solidFill>
            <a:srgbClr val="9C141E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>
          <a:solidFill>
            <a:srgbClr val="9C141E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>
          <a:solidFill>
            <a:srgbClr val="9C141E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4270"/>
          </a:solidFill>
          <a:latin typeface="+mj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4270"/>
          </a:solidFill>
          <a:latin typeface="+mj-lt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4270"/>
          </a:solidFill>
          <a:latin typeface="+mj-lt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4270"/>
          </a:solidFill>
          <a:latin typeface="+mj-lt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4270"/>
          </a:solidFill>
          <a:latin typeface="+mj-lt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SERVER.COM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99" y="408091"/>
            <a:ext cx="66066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Aft>
                <a:spcPts val="300"/>
              </a:spcAft>
              <a:defRPr/>
            </a:pPr>
            <a:r>
              <a:rPr lang="en-US" sz="2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You Served Our Country, Now Let Us Serve YOU</a:t>
            </a: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2068048" y="3365677"/>
            <a:ext cx="7016690" cy="218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rgbClr val="053E7E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53E7E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53E7E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53E7E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53E7E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9C141E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9C141E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9C141E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9C141E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sz="3600" b="1" cap="all" dirty="0" smtClean="0">
                <a:solidFill>
                  <a:schemeClr val="bg1"/>
                </a:solidFill>
                <a:latin typeface="Arial"/>
                <a:cs typeface="Arial"/>
              </a:rPr>
              <a:t>Name of Program</a:t>
            </a:r>
          </a:p>
          <a:p>
            <a:pPr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1"/>
                </a:solidFill>
                <a:latin typeface="Arial"/>
                <a:cs typeface="Arial"/>
              </a:rPr>
              <a:t>Tagline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011" y="5886081"/>
            <a:ext cx="80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[Here the grantee should insert name of the organization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and the logo for the program i.e. “One Click One Call”]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2" descr="US DOT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05" y="3761572"/>
            <a:ext cx="1343828" cy="134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You Served Us, Let Us Serve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4" y="2025838"/>
            <a:ext cx="4606925" cy="31366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 smtClean="0"/>
              <a:t>Your community wants to say THANK YOU for your service to our nation by helping you find a reliable ride. 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Better transportation coordination means easy access for participants! </a:t>
            </a:r>
          </a:p>
        </p:txBody>
      </p:sp>
      <p:pic>
        <p:nvPicPr>
          <p:cNvPr id="4" name="Picture 3" descr="Dvids_1513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6" y="2025838"/>
            <a:ext cx="2903610" cy="2806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26625" y="217337"/>
            <a:ext cx="590706" cy="4684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91440" rIns="91440" bIns="91440" rtlCol="0" anchor="ctr" anchorCtr="1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Insert Logo Here</a:t>
            </a:r>
            <a:endParaRPr lang="en-US" sz="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20734"/>
            <a:ext cx="9144000" cy="2334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[INSERT NAME OF PROGRAM]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942"/>
            <a:ext cx="8229600" cy="204305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300" dirty="0" smtClean="0"/>
              <a:t>We offer one place to access and connect Service members, Veterans, and military Families to local transportation options! </a:t>
            </a:r>
          </a:p>
          <a:p>
            <a:pPr>
              <a:spcAft>
                <a:spcPts val="600"/>
              </a:spcAft>
            </a:pPr>
            <a:r>
              <a:rPr lang="en-US" sz="1300" dirty="0" smtClean="0"/>
              <a:t>Just </a:t>
            </a:r>
            <a:r>
              <a:rPr lang="en-US" sz="1300" dirty="0" smtClean="0">
                <a:solidFill>
                  <a:srgbClr val="C00000"/>
                </a:solidFill>
              </a:rPr>
              <a:t>[SELECT APPROPRIATE: CALL, TEXT, EMAIL] [1-800-XXX-XXXX or </a:t>
            </a:r>
            <a:r>
              <a:rPr lang="en-US" sz="1300" dirty="0" smtClean="0">
                <a:solidFill>
                  <a:srgbClr val="C00000"/>
                </a:solidFill>
                <a:hlinkClick r:id="rId3"/>
              </a:rPr>
              <a:t>EMAIL@SERVER.COM</a:t>
            </a:r>
            <a:r>
              <a:rPr lang="en-US" sz="1300" dirty="0" smtClean="0">
                <a:solidFill>
                  <a:srgbClr val="C00000"/>
                </a:solidFill>
              </a:rPr>
              <a:t>] </a:t>
            </a:r>
            <a:r>
              <a:rPr lang="en-US" sz="1300" dirty="0" smtClean="0"/>
              <a:t>to connect to all of the available modes of transportation in </a:t>
            </a:r>
            <a:r>
              <a:rPr lang="en-US" sz="1300" dirty="0" smtClean="0">
                <a:solidFill>
                  <a:srgbClr val="C00000"/>
                </a:solidFill>
              </a:rPr>
              <a:t>[INSERT COMMUNITY LOCATION]</a:t>
            </a:r>
          </a:p>
          <a:p>
            <a:pPr>
              <a:spcAft>
                <a:spcPts val="600"/>
              </a:spcAft>
            </a:pPr>
            <a:r>
              <a:rPr lang="en-US" sz="1300" dirty="0" smtClean="0"/>
              <a:t>A call center representative will be available from </a:t>
            </a:r>
            <a:r>
              <a:rPr lang="en-US" sz="1300" dirty="0" smtClean="0">
                <a:solidFill>
                  <a:srgbClr val="C00000"/>
                </a:solidFill>
              </a:rPr>
              <a:t>[INSERT TIME FRAME] </a:t>
            </a:r>
            <a:r>
              <a:rPr lang="en-US" sz="1300" dirty="0" smtClean="0"/>
              <a:t>to </a:t>
            </a:r>
            <a:r>
              <a:rPr lang="en-US" sz="1300" dirty="0" smtClean="0">
                <a:solidFill>
                  <a:srgbClr val="C00000"/>
                </a:solidFill>
              </a:rPr>
              <a:t>[INSERT TIME FRAME] </a:t>
            </a:r>
            <a:r>
              <a:rPr lang="en-US" sz="1300" dirty="0" smtClean="0"/>
              <a:t>to respond to your transportation requests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 smtClean="0">
                <a:cs typeface="ＭＳ Ｐゴシック" charset="-128"/>
              </a:rPr>
              <a:t>Transportation drop off and pick up locations may be to: </a:t>
            </a:r>
            <a:r>
              <a:rPr lang="en-US" sz="1300" dirty="0" smtClean="0">
                <a:solidFill>
                  <a:srgbClr val="C00000"/>
                </a:solidFill>
                <a:cs typeface="ＭＳ Ｐゴシック" charset="-128"/>
              </a:rPr>
              <a:t>[LIST TRANSPORTATION DROP OFF LOCATIONS I.E. WORK, PRACTICES, SHOPPING, APPOINTMENTS, ETC.]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</p:txBody>
      </p:sp>
      <p:grpSp>
        <p:nvGrpSpPr>
          <p:cNvPr id="9" name="Group 8"/>
          <p:cNvGrpSpPr/>
          <p:nvPr/>
        </p:nvGrpSpPr>
        <p:grpSpPr>
          <a:xfrm>
            <a:off x="1177608" y="4136178"/>
            <a:ext cx="6795133" cy="2103120"/>
            <a:chOff x="1368335" y="4136178"/>
            <a:chExt cx="6795133" cy="2103120"/>
          </a:xfrm>
        </p:grpSpPr>
        <p:pic>
          <p:nvPicPr>
            <p:cNvPr id="5" name="Picture 1" descr="VTCLI Map.png"/>
            <p:cNvPicPr>
              <a:picLocks noChangeAspect="1"/>
            </p:cNvPicPr>
            <p:nvPr/>
          </p:nvPicPr>
          <p:blipFill>
            <a:blip r:embed="rId4"/>
            <a:srcRect t="14392" b="-668"/>
            <a:stretch>
              <a:fillRect/>
            </a:stretch>
          </p:blipFill>
          <p:spPr bwMode="auto">
            <a:xfrm>
              <a:off x="1368335" y="4136178"/>
              <a:ext cx="3614478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510120" y="4726073"/>
              <a:ext cx="26533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1" i="1" dirty="0" smtClean="0">
                  <a:solidFill>
                    <a:srgbClr val="1F497D"/>
                  </a:solidFill>
                  <a:latin typeface="Arial Narrow" pitchFamily="34" charset="0"/>
                  <a:cs typeface="ＭＳ Ｐゴシック" pitchFamily="34" charset="-128"/>
                </a:rPr>
                <a:t>Connecting America's Military Community to the Opportunities they Deserve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26625" y="217337"/>
            <a:ext cx="590706" cy="4684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91440" rIns="91440" bIns="91440" rtlCol="0" anchor="ctr" anchorCtr="1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Insert Logo Here</a:t>
            </a:r>
            <a:endParaRPr lang="en-US" sz="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451"/>
            <a:ext cx="8229600" cy="456921"/>
          </a:xfrm>
        </p:spPr>
        <p:txBody>
          <a:bodyPr/>
          <a:lstStyle/>
          <a:p>
            <a:r>
              <a:rPr lang="en-US" dirty="0" smtClean="0"/>
              <a:t>Military Community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226"/>
            <a:ext cx="8229600" cy="2848232"/>
          </a:xfrm>
        </p:spPr>
        <p:txBody>
          <a:bodyPr/>
          <a:lstStyle/>
          <a:p>
            <a:pPr>
              <a:buNone/>
            </a:pPr>
            <a:r>
              <a:rPr lang="en-US" sz="1300" b="1" dirty="0" smtClean="0"/>
              <a:t>Data Collection </a:t>
            </a:r>
            <a:r>
              <a:rPr lang="en-US" sz="1400" dirty="0" smtClean="0">
                <a:solidFill>
                  <a:srgbClr val="C00000"/>
                </a:solidFill>
              </a:rPr>
              <a:t>[LIST THE MILITARY AND SERVICE ORGANIZATIONS YOU CONTACTED BELOW]  </a:t>
            </a:r>
            <a:endParaRPr lang="en-US" sz="1300" b="1" dirty="0" smtClean="0"/>
          </a:p>
          <a:p>
            <a:pPr indent="-169863"/>
            <a:r>
              <a:rPr lang="en-US" sz="1200" dirty="0" smtClean="0"/>
              <a:t>Identified and engaged military installation(s) in your area to determine transportation needs</a:t>
            </a:r>
          </a:p>
          <a:p>
            <a:pPr indent="-169863"/>
            <a:r>
              <a:rPr lang="en-US" sz="1200" dirty="0" smtClean="0"/>
              <a:t>Identify and engaged Veteran, military and military Family service organizations in your area to determine transportation needs</a:t>
            </a:r>
          </a:p>
          <a:p>
            <a:pPr>
              <a:spcBef>
                <a:spcPts val="912"/>
              </a:spcBef>
              <a:buNone/>
            </a:pPr>
            <a:r>
              <a:rPr lang="en-US" sz="1300" b="1" dirty="0" smtClean="0"/>
              <a:t>Transportation Planning</a:t>
            </a:r>
          </a:p>
          <a:p>
            <a:pPr indent="-169863"/>
            <a:r>
              <a:rPr lang="en-US" sz="1200" dirty="0" smtClean="0"/>
              <a:t>Determined the transportation gaps by comparing the feedback from the military community and service organizations to current transportation options </a:t>
            </a:r>
          </a:p>
          <a:p>
            <a:pPr indent="-169863"/>
            <a:r>
              <a:rPr lang="en-US" sz="1200" dirty="0" smtClean="0"/>
              <a:t>Worked with the military community and assessed feasibility of additional transportation options in the community</a:t>
            </a:r>
          </a:p>
          <a:p>
            <a:pPr>
              <a:spcBef>
                <a:spcPts val="912"/>
              </a:spcBef>
              <a:buNone/>
            </a:pPr>
            <a:r>
              <a:rPr lang="en-US" sz="1300" b="1" dirty="0" smtClean="0"/>
              <a:t>Results</a:t>
            </a:r>
          </a:p>
          <a:p>
            <a:pPr indent="-169863"/>
            <a:r>
              <a:rPr lang="en-US" sz="1200" dirty="0" smtClean="0"/>
              <a:t>Based on the results from the assessment, the following transportation recommendations were identified:</a:t>
            </a:r>
          </a:p>
          <a:p>
            <a:pPr indent="-169863"/>
            <a:r>
              <a:rPr lang="en-US" sz="1200" dirty="0" smtClean="0">
                <a:solidFill>
                  <a:srgbClr val="C00000"/>
                </a:solidFill>
              </a:rPr>
              <a:t>[INSERT KEY ELEMENTS OF YOUR PROGRAM BASED ON ASSESSMENT RESULTS] 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28483"/>
            <a:ext cx="9144000" cy="1927497"/>
          </a:xfrm>
          <a:prstGeom prst="rect">
            <a:avLst/>
          </a:prstGeom>
          <a:solidFill>
            <a:srgbClr val="D9D9D9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TextBox 86"/>
          <p:cNvSpPr txBox="1">
            <a:spLocks noChangeArrowheads="1"/>
          </p:cNvSpPr>
          <p:nvPr/>
        </p:nvSpPr>
        <p:spPr bwMode="auto">
          <a:xfrm>
            <a:off x="3575639" y="5789173"/>
            <a:ext cx="13611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Transportation Planning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4558892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1300" b="1" cap="all" dirty="0" smtClean="0">
                <a:solidFill>
                  <a:srgbClr val="8A0013"/>
                </a:solidFill>
              </a:rPr>
              <a:t>Military Engagement Process</a:t>
            </a: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6149117" y="5789173"/>
            <a:ext cx="9503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Results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02164" y="5061608"/>
            <a:ext cx="411752" cy="411479"/>
            <a:chOff x="5236204" y="5061608"/>
            <a:chExt cx="411752" cy="411479"/>
          </a:xfrm>
        </p:grpSpPr>
        <p:sp>
          <p:nvSpPr>
            <p:cNvPr id="30" name="Oval 29"/>
            <p:cNvSpPr>
              <a:spLocks/>
            </p:cNvSpPr>
            <p:nvPr/>
          </p:nvSpPr>
          <p:spPr>
            <a:xfrm>
              <a:off x="5236204" y="5061608"/>
              <a:ext cx="411752" cy="411479"/>
            </a:xfrm>
            <a:prstGeom prst="ellipse">
              <a:avLst/>
            </a:prstGeom>
            <a:solidFill>
              <a:srgbClr val="8A0013"/>
            </a:solidFill>
            <a:ln w="412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31" name="TextBox 30"/>
            <p:cNvSpPr txBox="1">
              <a:spLocks noChangeAspect="1"/>
            </p:cNvSpPr>
            <p:nvPr/>
          </p:nvSpPr>
          <p:spPr>
            <a:xfrm>
              <a:off x="5290633" y="5102645"/>
              <a:ext cx="3148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Arial"/>
                </a:rPr>
                <a:t>3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26625" y="217337"/>
            <a:ext cx="590706" cy="4684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91440" rIns="91440" bIns="91440" rtlCol="0" anchor="ctr" anchorCtr="1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Insert Logo Here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808576" y="5040226"/>
            <a:ext cx="1828800" cy="470060"/>
          </a:xfrm>
          <a:prstGeom prst="rightArrow">
            <a:avLst/>
          </a:prstGeom>
          <a:gradFill>
            <a:gsLst>
              <a:gs pos="16000">
                <a:schemeClr val="tx1">
                  <a:lumMod val="50000"/>
                  <a:lumOff val="50000"/>
                </a:schemeClr>
              </a:gs>
              <a:gs pos="68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1321" y="5061608"/>
            <a:ext cx="411752" cy="411479"/>
            <a:chOff x="461586" y="5061608"/>
            <a:chExt cx="411752" cy="411479"/>
          </a:xfrm>
        </p:grpSpPr>
        <p:sp>
          <p:nvSpPr>
            <p:cNvPr id="7" name="Oval 6"/>
            <p:cNvSpPr>
              <a:spLocks/>
            </p:cNvSpPr>
            <p:nvPr/>
          </p:nvSpPr>
          <p:spPr>
            <a:xfrm>
              <a:off x="461586" y="5061608"/>
              <a:ext cx="411752" cy="411479"/>
            </a:xfrm>
            <a:prstGeom prst="ellipse">
              <a:avLst/>
            </a:prstGeom>
            <a:solidFill>
              <a:srgbClr val="8A0013"/>
            </a:solidFill>
            <a:ln w="412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8" name="TextBox 7"/>
            <p:cNvSpPr txBox="1">
              <a:spLocks noChangeAspect="1"/>
            </p:cNvSpPr>
            <p:nvPr/>
          </p:nvSpPr>
          <p:spPr>
            <a:xfrm>
              <a:off x="516015" y="5102645"/>
              <a:ext cx="3148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Arial"/>
                </a:rPr>
                <a:t>1</a:t>
              </a:r>
            </a:p>
          </p:txBody>
        </p:sp>
      </p:grpSp>
      <p:pic>
        <p:nvPicPr>
          <p:cNvPr id="16" name="Picture 15" descr="call cen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56" y="4855444"/>
            <a:ext cx="1143000" cy="834295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3348483" y="5040226"/>
            <a:ext cx="1828800" cy="470060"/>
          </a:xfrm>
          <a:prstGeom prst="rightArrow">
            <a:avLst/>
          </a:prstGeom>
          <a:gradFill>
            <a:gsLst>
              <a:gs pos="16000">
                <a:schemeClr val="tx1">
                  <a:lumMod val="50000"/>
                  <a:lumOff val="50000"/>
                </a:schemeClr>
              </a:gs>
              <a:gs pos="68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15706" y="5061608"/>
            <a:ext cx="411752" cy="411479"/>
            <a:chOff x="3015706" y="5061608"/>
            <a:chExt cx="411752" cy="411479"/>
          </a:xfrm>
        </p:grpSpPr>
        <p:sp>
          <p:nvSpPr>
            <p:cNvPr id="11" name="Oval 10"/>
            <p:cNvSpPr>
              <a:spLocks/>
            </p:cNvSpPr>
            <p:nvPr/>
          </p:nvSpPr>
          <p:spPr>
            <a:xfrm>
              <a:off x="3015706" y="5061608"/>
              <a:ext cx="411752" cy="411479"/>
            </a:xfrm>
            <a:prstGeom prst="ellipse">
              <a:avLst/>
            </a:prstGeom>
            <a:solidFill>
              <a:srgbClr val="8A0013"/>
            </a:solidFill>
            <a:ln w="412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" name="TextBox 11"/>
            <p:cNvSpPr txBox="1">
              <a:spLocks noChangeAspect="1"/>
            </p:cNvSpPr>
            <p:nvPr/>
          </p:nvSpPr>
          <p:spPr>
            <a:xfrm>
              <a:off x="3070135" y="5102645"/>
              <a:ext cx="3148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Arial"/>
                </a:rPr>
                <a:t>2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75" y="4930228"/>
            <a:ext cx="666120" cy="680728"/>
          </a:xfrm>
          <a:prstGeom prst="rect">
            <a:avLst/>
          </a:prstGeom>
        </p:spPr>
      </p:pic>
      <p:pic>
        <p:nvPicPr>
          <p:cNvPr id="33" name="Picture 32" descr="inform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86" y="4967084"/>
            <a:ext cx="605757" cy="605757"/>
          </a:xfrm>
          <a:prstGeom prst="rect">
            <a:avLst/>
          </a:prstGeom>
        </p:spPr>
      </p:pic>
      <p:sp>
        <p:nvSpPr>
          <p:cNvPr id="24" name="TextBox 86"/>
          <p:cNvSpPr txBox="1">
            <a:spLocks noChangeArrowheads="1"/>
          </p:cNvSpPr>
          <p:nvPr/>
        </p:nvSpPr>
        <p:spPr bwMode="auto">
          <a:xfrm>
            <a:off x="1037479" y="5794433"/>
            <a:ext cx="13611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Data Collection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Offered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90"/>
            <a:ext cx="8229600" cy="356547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"One-click, one-call" centers will better connect you with a range of reliable and affordable transportation options to:</a:t>
            </a:r>
          </a:p>
          <a:p>
            <a:pPr marL="568325" lvl="1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[INSERT APPROPRIATE EXAMPLES FOR YOUR PROGRAM – SAMPLES BELOW]</a:t>
            </a:r>
          </a:p>
          <a:p>
            <a:pPr marL="568325" lvl="1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Your job</a:t>
            </a:r>
          </a:p>
          <a:p>
            <a:pPr marL="568325" lvl="1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The supermarket</a:t>
            </a:r>
          </a:p>
          <a:p>
            <a:pPr marL="568325" lvl="1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Your child’s day care center or school</a:t>
            </a:r>
          </a:p>
          <a:p>
            <a:pPr marL="568325" lvl="1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Medical facilities</a:t>
            </a:r>
          </a:p>
          <a:p>
            <a:pPr marL="568325" lvl="1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And other essential destinations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46537" y="1579143"/>
            <a:ext cx="4450926" cy="457215"/>
            <a:chOff x="1958322" y="1579143"/>
            <a:chExt cx="4450926" cy="457215"/>
          </a:xfrm>
        </p:grpSpPr>
        <p:grpSp>
          <p:nvGrpSpPr>
            <p:cNvPr id="12" name="Group 11"/>
            <p:cNvGrpSpPr/>
            <p:nvPr/>
          </p:nvGrpSpPr>
          <p:grpSpPr>
            <a:xfrm>
              <a:off x="1958322" y="1579143"/>
              <a:ext cx="1063718" cy="457215"/>
              <a:chOff x="2753476" y="1530566"/>
              <a:chExt cx="1063718" cy="457215"/>
            </a:xfrm>
          </p:grpSpPr>
          <p:pic>
            <p:nvPicPr>
              <p:cNvPr id="5" name="Picture 4" descr="icon_phone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476" y="1530566"/>
                <a:ext cx="377965" cy="45721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247807" y="1620674"/>
                <a:ext cx="5693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A4491"/>
                    </a:solidFill>
                  </a:rPr>
                  <a:t>CALL</a:t>
                </a:r>
                <a:endParaRPr lang="en-US" sz="1200" dirty="0">
                  <a:solidFill>
                    <a:srgbClr val="0A449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625221" y="1579143"/>
              <a:ext cx="909308" cy="457215"/>
              <a:chOff x="4440417" y="1530566"/>
              <a:chExt cx="909308" cy="457215"/>
            </a:xfrm>
          </p:grpSpPr>
          <p:pic>
            <p:nvPicPr>
              <p:cNvPr id="6" name="Picture 5" descr="icon_smartph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0417" y="1530566"/>
                <a:ext cx="262137" cy="45721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774553" y="1620674"/>
                <a:ext cx="5751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A4491"/>
                    </a:solidFill>
                  </a:rPr>
                  <a:t>TEXT</a:t>
                </a:r>
                <a:endParaRPr lang="en-US" sz="1200" dirty="0">
                  <a:solidFill>
                    <a:srgbClr val="0A449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137711" y="1579143"/>
              <a:ext cx="1271537" cy="457215"/>
              <a:chOff x="5932865" y="1530566"/>
              <a:chExt cx="1271537" cy="457215"/>
            </a:xfrm>
          </p:grpSpPr>
          <p:pic>
            <p:nvPicPr>
              <p:cNvPr id="4" name="Picture 3" descr="icon_computer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2865" y="1530566"/>
                <a:ext cx="542562" cy="45721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558071" y="1620674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A4491"/>
                    </a:solidFill>
                  </a:rPr>
                  <a:t>EMAIL</a:t>
                </a:r>
                <a:endParaRPr lang="en-US" sz="1200" dirty="0">
                  <a:solidFill>
                    <a:srgbClr val="0A4491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326625" y="217337"/>
            <a:ext cx="590706" cy="4684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91440" rIns="91440" bIns="91440" rtlCol="0" anchor="ctr" anchorCtr="1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Insert Logo Here</a:t>
            </a:r>
            <a:endParaRPr lang="en-US" sz="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Options &amp; Partners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625387"/>
              </p:ext>
            </p:extLst>
          </p:nvPr>
        </p:nvGraphicFramePr>
        <p:xfrm>
          <a:off x="611241" y="1589277"/>
          <a:ext cx="8129510" cy="358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684"/>
                <a:gridCol w="2007684"/>
                <a:gridCol w="2007684"/>
                <a:gridCol w="2106458"/>
              </a:tblGrid>
              <a:tr h="11476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Service</a:t>
                      </a:r>
                      <a:endParaRPr lang="en-US" sz="1400" dirty="0"/>
                    </a:p>
                  </a:txBody>
                  <a:tcPr marT="91440" marB="91440" anchor="b">
                    <a:lnT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31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Who Qualifies?</a:t>
                      </a:r>
                      <a:endParaRPr lang="en-US" sz="1400" dirty="0"/>
                    </a:p>
                  </a:txBody>
                  <a:tcPr marT="91440" marB="91440" anchor="b">
                    <a:lnT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31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Operating Hours</a:t>
                      </a:r>
                      <a:endParaRPr lang="en-US" sz="1400" dirty="0"/>
                    </a:p>
                  </a:txBody>
                  <a:tcPr marT="91440" marB="91440" anchor="b">
                    <a:lnT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31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Geo</a:t>
                      </a:r>
                      <a:r>
                        <a:rPr lang="en-US" sz="1400" baseline="0" dirty="0" smtClean="0"/>
                        <a:t>graphic </a:t>
                      </a:r>
                      <a:r>
                        <a:rPr lang="en-US" sz="1400" dirty="0" smtClean="0"/>
                        <a:t>Coverage</a:t>
                      </a:r>
                      <a:endParaRPr lang="en-US" sz="1400" dirty="0"/>
                    </a:p>
                  </a:txBody>
                  <a:tcPr marT="91440" marB="91440" anchor="b">
                    <a:lnT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316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[INSERT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TYPE OF SERVICE AVAILABLE I.E. SUBWAY, BUS, PARATRANSIT, ETC]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[INSERT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QUALIFING FACTORS FOR EXAMPLE, ONLY DISABLED INDIVIDUALS QUALIFY FOR PARATRANSIT]</a:t>
                      </a:r>
                      <a:endParaRPr lang="en-US" sz="11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[INSERT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HOURS OF OPERATION FOR THE SERVICE LISTED]</a:t>
                      </a:r>
                      <a:endParaRPr lang="en-US" sz="11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[INSERT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THE GEOGRAPHIC COVERAGE FOR SERVICE LISTED.  FOR EXAMPLE, THE SUBWAY MAY ONLY SERVICE WITHIN CITY LIMITS]</a:t>
                      </a:r>
                      <a:endParaRPr lang="en-US" sz="11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182880" marB="182880"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182880" marB="182880"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182880" marB="182880"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182880" marB="182880"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182880" marB="182880"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182880" marB="182880"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182880" marB="182880"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182880" marB="182880"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icon_group 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97" y="1814980"/>
            <a:ext cx="880814" cy="471107"/>
          </a:xfrm>
          <a:prstGeom prst="rect">
            <a:avLst/>
          </a:prstGeom>
        </p:spPr>
      </p:pic>
      <p:pic>
        <p:nvPicPr>
          <p:cNvPr id="5" name="Picture 4" descr="Cloc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6" r="-948"/>
          <a:stretch/>
        </p:blipFill>
        <p:spPr>
          <a:xfrm>
            <a:off x="5348015" y="1777581"/>
            <a:ext cx="580509" cy="545905"/>
          </a:xfrm>
          <a:prstGeom prst="rect">
            <a:avLst/>
          </a:prstGeom>
        </p:spPr>
      </p:pic>
      <p:pic>
        <p:nvPicPr>
          <p:cNvPr id="6" name="Picture 5" descr="USA m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98" y="1765442"/>
            <a:ext cx="762000" cy="570183"/>
          </a:xfrm>
          <a:prstGeom prst="rect">
            <a:avLst/>
          </a:prstGeom>
        </p:spPr>
      </p:pic>
      <p:pic>
        <p:nvPicPr>
          <p:cNvPr id="7" name="Picture 6" descr="tax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50" y="1769609"/>
            <a:ext cx="619797" cy="561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6625" y="217337"/>
            <a:ext cx="590706" cy="4684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91440" rIns="91440" bIns="91440" rtlCol="0" anchor="ctr" anchorCtr="1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Insert Logo Here</a:t>
            </a:r>
            <a:endParaRPr lang="en-US" sz="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[INSERT A BRIEF OVERVIEW ABOUT YOUR ORGANIZATION]</a:t>
            </a:r>
          </a:p>
          <a:p>
            <a:r>
              <a:rPr lang="en-US" dirty="0" smtClean="0"/>
              <a:t>For addition information about </a:t>
            </a:r>
            <a:r>
              <a:rPr lang="en-US" dirty="0" smtClean="0">
                <a:solidFill>
                  <a:srgbClr val="C00000"/>
                </a:solidFill>
              </a:rPr>
              <a:t>[INSERT NAME OF PROGRAM]</a:t>
            </a:r>
            <a:r>
              <a:rPr lang="en-US" dirty="0" smtClean="0"/>
              <a:t>, please contact </a:t>
            </a:r>
            <a:r>
              <a:rPr lang="en-US" dirty="0" smtClean="0">
                <a:solidFill>
                  <a:srgbClr val="C00000"/>
                </a:solidFill>
              </a:rPr>
              <a:t>[INSERT APPROPRIATE CONTACT INFORMATION]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6625" y="217337"/>
            <a:ext cx="590706" cy="4684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91440" rIns="91440" bIns="91440" rtlCol="0" anchor="ctr" anchorCtr="1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Insert Logo Here</a:t>
            </a:r>
            <a:endParaRPr lang="en-US" sz="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Transportation (DOT)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5249"/>
            <a:ext cx="8229600" cy="29409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400" dirty="0" smtClean="0"/>
              <a:t>The Veterans Transportation and Community Living Initiative is a collaboration between the Department of Transportation (DOT) and the Federal Transit Administration (FTA) to help Veterans, Service members and military Families bridge the transportation gap.  </a:t>
            </a:r>
          </a:p>
          <a:p>
            <a:pPr>
              <a:spcAft>
                <a:spcPts val="1200"/>
              </a:spcAft>
            </a:pPr>
            <a:r>
              <a:rPr lang="en-US" sz="1400" dirty="0" smtClean="0"/>
              <a:t>The FTA is investing in 55 different "one-click, one-call" transportation resource centers across the country, bringing more transportation choices to our military heroes and their Families.</a:t>
            </a:r>
          </a:p>
          <a:p>
            <a:pPr>
              <a:spcAft>
                <a:spcPts val="1200"/>
              </a:spcAft>
            </a:pPr>
            <a:r>
              <a:rPr lang="en-US" sz="1400" dirty="0" smtClean="0"/>
              <a:t>This project will bridge the transportation gap by helping communities build or expand centers that offer information on local transportation options by phone, internet or both.</a:t>
            </a:r>
          </a:p>
          <a:p>
            <a:pPr>
              <a:spcAft>
                <a:spcPts val="1200"/>
              </a:spcAft>
            </a:pPr>
            <a:r>
              <a:rPr lang="en-US" sz="1400" dirty="0" smtClean="0"/>
              <a:t>This program is a way to thank America's military community for their tremendous service.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96592" y="1547404"/>
            <a:ext cx="3338116" cy="1371600"/>
            <a:chOff x="2363766" y="1353097"/>
            <a:chExt cx="3338116" cy="1371600"/>
          </a:xfrm>
        </p:grpSpPr>
        <p:pic>
          <p:nvPicPr>
            <p:cNvPr id="4" name="Picture 3" descr="DOT SEAL-BLUE 28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766" y="1353097"/>
              <a:ext cx="1371600" cy="1371600"/>
            </a:xfrm>
            <a:prstGeom prst="rect">
              <a:avLst/>
            </a:prstGeom>
          </p:spPr>
        </p:pic>
        <p:pic>
          <p:nvPicPr>
            <p:cNvPr id="5" name="Picture 4" descr="FederalTransitAdministration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906" y="1429297"/>
              <a:ext cx="1204976" cy="12192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326625" y="217337"/>
            <a:ext cx="590706" cy="4684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91440" rIns="91440" bIns="91440" rtlCol="0" anchor="ctr" anchorCtr="1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Insert Logo Here</a:t>
            </a:r>
            <a:endParaRPr lang="en-US" sz="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estion mark bg.jp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420"/>
            <a:ext cx="9144000" cy="53327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87388" y="2848333"/>
            <a:ext cx="7772400" cy="1164510"/>
          </a:xfrm>
        </p:spPr>
        <p:txBody>
          <a:bodyPr/>
          <a:lstStyle/>
          <a:p>
            <a:pPr algn="ctr"/>
            <a:r>
              <a:rPr lang="en-US" sz="7500" dirty="0" smtClean="0">
                <a:effectLst>
                  <a:outerShdw blurRad="50800" dist="50800" dir="2700000" algn="tl" rotWithShape="0">
                    <a:prstClr val="black">
                      <a:alpha val="75000"/>
                    </a:prstClr>
                  </a:outerShdw>
                </a:effectLst>
              </a:rPr>
              <a:t>QUESTIONS</a:t>
            </a:r>
            <a:endParaRPr lang="en-US" sz="7500" dirty="0">
              <a:effectLst>
                <a:outerShdw blurRad="50800" dist="50800" dir="2700000" algn="tl" rotWithShape="0">
                  <a:prstClr val="black">
                    <a:alpha val="75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6625" y="217337"/>
            <a:ext cx="590706" cy="4684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91440" rIns="91440" bIns="91440" rtlCol="0" anchor="ctr" anchorCtr="1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Insert Logo Here</a:t>
            </a:r>
            <a:endParaRPr lang="en-US" sz="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TCP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WWTCP PPT template.potx</Template>
  <TotalTime>24743</TotalTime>
  <Words>632</Words>
  <Application>Microsoft Macintosh PowerPoint</Application>
  <PresentationFormat>On-screen Show (4:3)</PresentationFormat>
  <Paragraphs>71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WWTCP PPT template</vt:lpstr>
      <vt:lpstr>1_Office Theme</vt:lpstr>
      <vt:lpstr>PowerPoint Presentation</vt:lpstr>
      <vt:lpstr>You Served Us, Let Us Serve You </vt:lpstr>
      <vt:lpstr>[INSERT NAME OF PROGRAM]</vt:lpstr>
      <vt:lpstr>Military Community Engagement</vt:lpstr>
      <vt:lpstr>Services Offered</vt:lpstr>
      <vt:lpstr>Transportation Options &amp; Partners</vt:lpstr>
      <vt:lpstr>Who We Are</vt:lpstr>
      <vt:lpstr>Department of Transportation (DOT)</vt:lpstr>
      <vt:lpstr>QUESTIONS</vt:lpstr>
    </vt:vector>
  </TitlesOfParts>
  <Company>Armed Forces Services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De-Bodene</dc:creator>
  <dc:description>Education and Employment leader Brief</dc:description>
  <cp:lastModifiedBy>Lindsay Streeper</cp:lastModifiedBy>
  <cp:revision>1412</cp:revision>
  <dcterms:created xsi:type="dcterms:W3CDTF">2010-12-10T14:01:59Z</dcterms:created>
  <dcterms:modified xsi:type="dcterms:W3CDTF">2012-03-02T16:43:57Z</dcterms:modified>
</cp:coreProperties>
</file>