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25"/>
  </p:notesMasterIdLst>
  <p:handoutMasterIdLst>
    <p:handoutMasterId r:id="rId26"/>
  </p:handoutMasterIdLst>
  <p:sldIdLst>
    <p:sldId id="256" r:id="rId2"/>
    <p:sldId id="301" r:id="rId3"/>
    <p:sldId id="298" r:id="rId4"/>
    <p:sldId id="288" r:id="rId5"/>
    <p:sldId id="281" r:id="rId6"/>
    <p:sldId id="289" r:id="rId7"/>
    <p:sldId id="299" r:id="rId8"/>
    <p:sldId id="282" r:id="rId9"/>
    <p:sldId id="283" r:id="rId10"/>
    <p:sldId id="285" r:id="rId11"/>
    <p:sldId id="286" r:id="rId12"/>
    <p:sldId id="287" r:id="rId13"/>
    <p:sldId id="292" r:id="rId14"/>
    <p:sldId id="295" r:id="rId15"/>
    <p:sldId id="293" r:id="rId16"/>
    <p:sldId id="294" r:id="rId17"/>
    <p:sldId id="296" r:id="rId18"/>
    <p:sldId id="300" r:id="rId19"/>
    <p:sldId id="279" r:id="rId20"/>
    <p:sldId id="290" r:id="rId21"/>
    <p:sldId id="297" r:id="rId22"/>
    <p:sldId id="291" r:id="rId23"/>
    <p:sldId id="273" r:id="rId24"/>
  </p:sldIdLst>
  <p:sldSz cx="9144000" cy="6858000" type="screen4x3"/>
  <p:notesSz cx="7053263" cy="93091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ynn" initials="f" lastIdx="7" clrIdx="0"/>
  <p:cmAuthor id="1" name="test" initials="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B7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05" autoAdjust="0"/>
    <p:restoredTop sz="79393" autoAdjust="0"/>
  </p:normalViewPr>
  <p:slideViewPr>
    <p:cSldViewPr snapToGrid="0" snapToObjects="1">
      <p:cViewPr>
        <p:scale>
          <a:sx n="81" d="100"/>
          <a:sy n="81" d="100"/>
        </p:scale>
        <p:origin x="-2094" y="-2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5455"/>
          </a:xfrm>
          <a:prstGeom prst="rect">
            <a:avLst/>
          </a:prstGeom>
        </p:spPr>
        <p:txBody>
          <a:bodyPr vert="horz" lIns="93490" tIns="46744" rIns="93490" bIns="46744" rtlCol="0"/>
          <a:lstStyle>
            <a:lvl1pPr algn="l">
              <a:defRPr sz="1200"/>
            </a:lvl1pPr>
          </a:lstStyle>
          <a:p>
            <a:endParaRPr lang="en-US"/>
          </a:p>
        </p:txBody>
      </p:sp>
      <p:sp>
        <p:nvSpPr>
          <p:cNvPr id="3" name="Date Placeholder 2"/>
          <p:cNvSpPr>
            <a:spLocks noGrp="1"/>
          </p:cNvSpPr>
          <p:nvPr>
            <p:ph type="dt" sz="quarter" idx="1"/>
          </p:nvPr>
        </p:nvSpPr>
        <p:spPr>
          <a:xfrm>
            <a:off x="3995217" y="1"/>
            <a:ext cx="3056414" cy="465455"/>
          </a:xfrm>
          <a:prstGeom prst="rect">
            <a:avLst/>
          </a:prstGeom>
        </p:spPr>
        <p:txBody>
          <a:bodyPr vert="horz" lIns="93490" tIns="46744" rIns="93490" bIns="46744" rtlCol="0"/>
          <a:lstStyle>
            <a:lvl1pPr algn="r">
              <a:defRPr sz="1200"/>
            </a:lvl1pPr>
          </a:lstStyle>
          <a:p>
            <a:fld id="{1DC33813-86A8-492A-AE12-98AAEACF43FF}" type="datetimeFigureOut">
              <a:rPr lang="en-US" smtClean="0"/>
              <a:pPr/>
              <a:t>6/9/2014</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0" tIns="46744" rIns="93490" bIns="46744"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0" tIns="46744" rIns="93490" bIns="46744" rtlCol="0" anchor="b"/>
          <a:lstStyle>
            <a:lvl1pPr algn="r">
              <a:defRPr sz="1200"/>
            </a:lvl1pPr>
          </a:lstStyle>
          <a:p>
            <a:fld id="{32BDEEE6-70E4-425C-905B-2A4AC3985FF0}" type="slidenum">
              <a:rPr lang="en-US" smtClean="0"/>
              <a:pPr/>
              <a:t>‹#›</a:t>
            </a:fld>
            <a:endParaRPr lang="en-US"/>
          </a:p>
        </p:txBody>
      </p:sp>
    </p:spTree>
    <p:extLst>
      <p:ext uri="{BB962C8B-B14F-4D97-AF65-F5344CB8AC3E}">
        <p14:creationId xmlns:p14="http://schemas.microsoft.com/office/powerpoint/2010/main" val="2981381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5455"/>
          </a:xfrm>
          <a:prstGeom prst="rect">
            <a:avLst/>
          </a:prstGeom>
        </p:spPr>
        <p:txBody>
          <a:bodyPr vert="horz" lIns="93490" tIns="46744" rIns="93490" bIns="46744" rtlCol="0"/>
          <a:lstStyle>
            <a:lvl1pPr algn="l">
              <a:defRPr sz="1200"/>
            </a:lvl1pPr>
          </a:lstStyle>
          <a:p>
            <a:endParaRPr lang="en-US"/>
          </a:p>
        </p:txBody>
      </p:sp>
      <p:sp>
        <p:nvSpPr>
          <p:cNvPr id="3" name="Date Placeholder 2"/>
          <p:cNvSpPr>
            <a:spLocks noGrp="1"/>
          </p:cNvSpPr>
          <p:nvPr>
            <p:ph type="dt" idx="1"/>
          </p:nvPr>
        </p:nvSpPr>
        <p:spPr>
          <a:xfrm>
            <a:off x="3995217" y="1"/>
            <a:ext cx="3056414" cy="465455"/>
          </a:xfrm>
          <a:prstGeom prst="rect">
            <a:avLst/>
          </a:prstGeom>
        </p:spPr>
        <p:txBody>
          <a:bodyPr vert="horz" lIns="93490" tIns="46744" rIns="93490" bIns="46744" rtlCol="0"/>
          <a:lstStyle>
            <a:lvl1pPr algn="r">
              <a:defRPr sz="1200"/>
            </a:lvl1pPr>
          </a:lstStyle>
          <a:p>
            <a:fld id="{C212F185-B6B5-4E3A-AD87-2FF3BCD19979}" type="datetimeFigureOut">
              <a:rPr lang="en-US" smtClean="0"/>
              <a:pPr/>
              <a:t>6/9/2014</a:t>
            </a:fld>
            <a:endParaRPr lang="en-US"/>
          </a:p>
        </p:txBody>
      </p:sp>
      <p:sp>
        <p:nvSpPr>
          <p:cNvPr id="4" name="Slide Image Placeholder 3"/>
          <p:cNvSpPr>
            <a:spLocks noGrp="1" noRot="1" noChangeAspect="1"/>
          </p:cNvSpPr>
          <p:nvPr>
            <p:ph type="sldImg" idx="2"/>
          </p:nvPr>
        </p:nvSpPr>
        <p:spPr>
          <a:xfrm>
            <a:off x="1200150" y="698500"/>
            <a:ext cx="4652963" cy="3490913"/>
          </a:xfrm>
          <a:prstGeom prst="rect">
            <a:avLst/>
          </a:prstGeom>
          <a:noFill/>
          <a:ln w="12700">
            <a:solidFill>
              <a:prstClr val="black"/>
            </a:solidFill>
          </a:ln>
        </p:spPr>
        <p:txBody>
          <a:bodyPr vert="horz" lIns="93490" tIns="46744" rIns="93490" bIns="46744"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0" tIns="46744" rIns="93490" bIns="467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0" tIns="46744" rIns="93490" bIns="46744"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0" tIns="46744" rIns="93490" bIns="46744" rtlCol="0" anchor="b"/>
          <a:lstStyle>
            <a:lvl1pPr algn="r">
              <a:defRPr sz="1200"/>
            </a:lvl1pPr>
          </a:lstStyle>
          <a:p>
            <a:fld id="{74FDF521-A8C0-47CF-B688-3383CB252F15}" type="slidenum">
              <a:rPr lang="en-US" smtClean="0"/>
              <a:pPr/>
              <a:t>‹#›</a:t>
            </a:fld>
            <a:endParaRPr lang="en-US"/>
          </a:p>
        </p:txBody>
      </p:sp>
    </p:spTree>
    <p:extLst>
      <p:ext uri="{BB962C8B-B14F-4D97-AF65-F5344CB8AC3E}">
        <p14:creationId xmlns:p14="http://schemas.microsoft.com/office/powerpoint/2010/main" val="195160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a:t>
            </a:fld>
            <a:endParaRPr lang="en-US"/>
          </a:p>
        </p:txBody>
      </p:sp>
    </p:spTree>
    <p:extLst>
      <p:ext uri="{BB962C8B-B14F-4D97-AF65-F5344CB8AC3E}">
        <p14:creationId xmlns:p14="http://schemas.microsoft.com/office/powerpoint/2010/main" val="3080560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11</a:t>
            </a:fld>
            <a:endParaRPr lang="en-US"/>
          </a:p>
        </p:txBody>
      </p:sp>
    </p:spTree>
    <p:extLst>
      <p:ext uri="{BB962C8B-B14F-4D97-AF65-F5344CB8AC3E}">
        <p14:creationId xmlns:p14="http://schemas.microsoft.com/office/powerpoint/2010/main" val="997459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Slide Number Placeholder 3"/>
          <p:cNvSpPr>
            <a:spLocks noGrp="1"/>
          </p:cNvSpPr>
          <p:nvPr>
            <p:ph type="sldNum" sz="quarter" idx="10"/>
          </p:nvPr>
        </p:nvSpPr>
        <p:spPr/>
        <p:txBody>
          <a:bodyPr/>
          <a:lstStyle/>
          <a:p>
            <a:fld id="{74FDF521-A8C0-47CF-B688-3383CB252F15}" type="slidenum">
              <a:rPr lang="en-US" smtClean="0"/>
              <a:pPr/>
              <a:t>12</a:t>
            </a:fld>
            <a:endParaRPr lang="en-US"/>
          </a:p>
        </p:txBody>
      </p:sp>
    </p:spTree>
    <p:extLst>
      <p:ext uri="{BB962C8B-B14F-4D97-AF65-F5344CB8AC3E}">
        <p14:creationId xmlns:p14="http://schemas.microsoft.com/office/powerpoint/2010/main" val="1641152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smtClean="0"/>
          </a:p>
        </p:txBody>
      </p:sp>
      <p:sp>
        <p:nvSpPr>
          <p:cNvPr id="4" name="Slide Number Placeholder 3"/>
          <p:cNvSpPr>
            <a:spLocks noGrp="1"/>
          </p:cNvSpPr>
          <p:nvPr>
            <p:ph type="sldNum" sz="quarter" idx="10"/>
          </p:nvPr>
        </p:nvSpPr>
        <p:spPr/>
        <p:txBody>
          <a:bodyPr/>
          <a:lstStyle/>
          <a:p>
            <a:fld id="{74FDF521-A8C0-47CF-B688-3383CB252F15}" type="slidenum">
              <a:rPr lang="en-US" smtClean="0"/>
              <a:pPr/>
              <a:t>13</a:t>
            </a:fld>
            <a:endParaRPr lang="en-US"/>
          </a:p>
        </p:txBody>
      </p:sp>
    </p:spTree>
    <p:extLst>
      <p:ext uri="{BB962C8B-B14F-4D97-AF65-F5344CB8AC3E}">
        <p14:creationId xmlns:p14="http://schemas.microsoft.com/office/powerpoint/2010/main" val="3555462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14</a:t>
            </a:fld>
            <a:endParaRPr lang="en-US"/>
          </a:p>
        </p:txBody>
      </p:sp>
    </p:spTree>
    <p:extLst>
      <p:ext uri="{BB962C8B-B14F-4D97-AF65-F5344CB8AC3E}">
        <p14:creationId xmlns:p14="http://schemas.microsoft.com/office/powerpoint/2010/main" val="838390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15</a:t>
            </a:fld>
            <a:endParaRPr lang="en-US"/>
          </a:p>
        </p:txBody>
      </p:sp>
    </p:spTree>
    <p:extLst>
      <p:ext uri="{BB962C8B-B14F-4D97-AF65-F5344CB8AC3E}">
        <p14:creationId xmlns:p14="http://schemas.microsoft.com/office/powerpoint/2010/main" val="881251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16</a:t>
            </a:fld>
            <a:endParaRPr lang="en-US"/>
          </a:p>
        </p:txBody>
      </p:sp>
    </p:spTree>
    <p:extLst>
      <p:ext uri="{BB962C8B-B14F-4D97-AF65-F5344CB8AC3E}">
        <p14:creationId xmlns:p14="http://schemas.microsoft.com/office/powerpoint/2010/main" val="3276547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17</a:t>
            </a:fld>
            <a:endParaRPr lang="en-US"/>
          </a:p>
        </p:txBody>
      </p:sp>
    </p:spTree>
    <p:extLst>
      <p:ext uri="{BB962C8B-B14F-4D97-AF65-F5344CB8AC3E}">
        <p14:creationId xmlns:p14="http://schemas.microsoft.com/office/powerpoint/2010/main" val="2696818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19</a:t>
            </a:fld>
            <a:endParaRPr lang="en-US"/>
          </a:p>
        </p:txBody>
      </p:sp>
    </p:spTree>
    <p:extLst>
      <p:ext uri="{BB962C8B-B14F-4D97-AF65-F5344CB8AC3E}">
        <p14:creationId xmlns:p14="http://schemas.microsoft.com/office/powerpoint/2010/main" val="392146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20</a:t>
            </a:fld>
            <a:endParaRPr lang="en-US"/>
          </a:p>
        </p:txBody>
      </p:sp>
    </p:spTree>
    <p:extLst>
      <p:ext uri="{BB962C8B-B14F-4D97-AF65-F5344CB8AC3E}">
        <p14:creationId xmlns:p14="http://schemas.microsoft.com/office/powerpoint/2010/main" val="3875272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74FDF521-A8C0-47CF-B688-3383CB252F15}" type="slidenum">
              <a:rPr lang="en-US" smtClean="0"/>
              <a:pPr/>
              <a:t>21</a:t>
            </a:fld>
            <a:endParaRPr lang="en-US"/>
          </a:p>
        </p:txBody>
      </p:sp>
    </p:spTree>
    <p:extLst>
      <p:ext uri="{BB962C8B-B14F-4D97-AF65-F5344CB8AC3E}">
        <p14:creationId xmlns:p14="http://schemas.microsoft.com/office/powerpoint/2010/main" val="2093687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4FDF521-A8C0-47CF-B688-3383CB252F15}" type="slidenum">
              <a:rPr lang="en-US" smtClean="0"/>
              <a:pPr/>
              <a:t>3</a:t>
            </a:fld>
            <a:endParaRPr lang="en-US"/>
          </a:p>
        </p:txBody>
      </p:sp>
    </p:spTree>
    <p:extLst>
      <p:ext uri="{BB962C8B-B14F-4D97-AF65-F5344CB8AC3E}">
        <p14:creationId xmlns:p14="http://schemas.microsoft.com/office/powerpoint/2010/main" val="542145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22</a:t>
            </a:fld>
            <a:endParaRPr lang="en-US"/>
          </a:p>
        </p:txBody>
      </p:sp>
    </p:spTree>
    <p:extLst>
      <p:ext uri="{BB962C8B-B14F-4D97-AF65-F5344CB8AC3E}">
        <p14:creationId xmlns:p14="http://schemas.microsoft.com/office/powerpoint/2010/main" val="3834115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dirty="0"/>
          </a:p>
        </p:txBody>
      </p:sp>
      <p:sp>
        <p:nvSpPr>
          <p:cNvPr id="5" name="Slide Image Placeholder 4"/>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4</a:t>
            </a:fld>
            <a:endParaRPr lang="en-US"/>
          </a:p>
        </p:txBody>
      </p:sp>
    </p:spTree>
    <p:extLst>
      <p:ext uri="{BB962C8B-B14F-4D97-AF65-F5344CB8AC3E}">
        <p14:creationId xmlns:p14="http://schemas.microsoft.com/office/powerpoint/2010/main" val="1534092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5</a:t>
            </a:fld>
            <a:endParaRPr lang="en-US"/>
          </a:p>
        </p:txBody>
      </p:sp>
    </p:spTree>
    <p:extLst>
      <p:ext uri="{BB962C8B-B14F-4D97-AF65-F5344CB8AC3E}">
        <p14:creationId xmlns:p14="http://schemas.microsoft.com/office/powerpoint/2010/main" val="38313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4FDF521-A8C0-47CF-B688-3383CB252F15}" type="slidenum">
              <a:rPr lang="en-US" smtClean="0"/>
              <a:pPr/>
              <a:t>6</a:t>
            </a:fld>
            <a:endParaRPr lang="en-US"/>
          </a:p>
        </p:txBody>
      </p:sp>
    </p:spTree>
    <p:extLst>
      <p:ext uri="{BB962C8B-B14F-4D97-AF65-F5344CB8AC3E}">
        <p14:creationId xmlns:p14="http://schemas.microsoft.com/office/powerpoint/2010/main" val="2292876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7</a:t>
            </a:fld>
            <a:endParaRPr lang="en-US"/>
          </a:p>
        </p:txBody>
      </p:sp>
    </p:spTree>
    <p:extLst>
      <p:ext uri="{BB962C8B-B14F-4D97-AF65-F5344CB8AC3E}">
        <p14:creationId xmlns:p14="http://schemas.microsoft.com/office/powerpoint/2010/main" val="1463243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8</a:t>
            </a:fld>
            <a:endParaRPr lang="en-US"/>
          </a:p>
        </p:txBody>
      </p:sp>
    </p:spTree>
    <p:extLst>
      <p:ext uri="{BB962C8B-B14F-4D97-AF65-F5344CB8AC3E}">
        <p14:creationId xmlns:p14="http://schemas.microsoft.com/office/powerpoint/2010/main" val="1697913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9</a:t>
            </a:fld>
            <a:endParaRPr lang="en-US"/>
          </a:p>
        </p:txBody>
      </p:sp>
    </p:spTree>
    <p:extLst>
      <p:ext uri="{BB962C8B-B14F-4D97-AF65-F5344CB8AC3E}">
        <p14:creationId xmlns:p14="http://schemas.microsoft.com/office/powerpoint/2010/main" val="2913787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4FDF521-A8C0-47CF-B688-3383CB252F15}" type="slidenum">
              <a:rPr lang="en-US" smtClean="0"/>
              <a:pPr/>
              <a:t>10</a:t>
            </a:fld>
            <a:endParaRPr lang="en-US"/>
          </a:p>
        </p:txBody>
      </p:sp>
    </p:spTree>
    <p:extLst>
      <p:ext uri="{BB962C8B-B14F-4D97-AF65-F5344CB8AC3E}">
        <p14:creationId xmlns:p14="http://schemas.microsoft.com/office/powerpoint/2010/main" val="12668539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FTA_slide3_edit-01.png"/>
          <p:cNvPicPr>
            <a:picLocks noChangeAspect="1"/>
          </p:cNvPicPr>
          <p:nvPr userDrawn="1"/>
        </p:nvPicPr>
        <p:blipFill>
          <a:blip r:embed="rId2"/>
          <a:stretch>
            <a:fillRect/>
          </a:stretch>
        </p:blipFill>
        <p:spPr>
          <a:xfrm>
            <a:off x="714" y="0"/>
            <a:ext cx="9143286" cy="6858000"/>
          </a:xfrm>
          <a:prstGeom prst="rect">
            <a:avLst/>
          </a:prstGeom>
        </p:spPr>
      </p:pic>
      <p:sp>
        <p:nvSpPr>
          <p:cNvPr id="2" name="Title 1"/>
          <p:cNvSpPr>
            <a:spLocks noGrp="1"/>
          </p:cNvSpPr>
          <p:nvPr>
            <p:ph type="ctrTitle"/>
          </p:nvPr>
        </p:nvSpPr>
        <p:spPr>
          <a:xfrm>
            <a:off x="2398713" y="2406759"/>
            <a:ext cx="4395788" cy="1050303"/>
          </a:xfrm>
        </p:spPr>
        <p:txBody>
          <a:bodyPr anchor="t"/>
          <a:lstStyle>
            <a:lvl1pPr algn="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2398713" y="3656233"/>
            <a:ext cx="4395788" cy="972949"/>
          </a:xfrm>
        </p:spPr>
        <p:txBody>
          <a:bodyPr/>
          <a:lstStyle>
            <a:lvl1pPr marL="0" indent="0" algn="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1860"/>
            <a:ext cx="2057400" cy="556430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61860"/>
            <a:ext cx="6019800" cy="55643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395B74"/>
                </a:solidFill>
                <a:latin typeface="Arial Unicode MS" pitchFamily="34" charset="-128"/>
                <a:cs typeface="Raav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Gill Sans MT" pitchFamily="34" charset="0"/>
              </a:defRPr>
            </a:lvl1pPr>
            <a:lvl2pPr>
              <a:defRPr>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4"/>
          <p:cNvSpPr txBox="1">
            <a:spLocks/>
          </p:cNvSpPr>
          <p:nvPr userDrawn="1"/>
        </p:nvSpPr>
        <p:spPr>
          <a:xfrm>
            <a:off x="8696325" y="6161024"/>
            <a:ext cx="533399" cy="700151"/>
          </a:xfrm>
          <a:prstGeom prst="rect">
            <a:avLst/>
          </a:prstGeom>
        </p:spPr>
        <p:txBody>
          <a:bodyPr vert="horz" wrap="square" lIns="91440" tIns="45720" rIns="91440" bIns="4572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fld id="{F00A00CB-2C12-43BD-8097-0EF59CD27AF0}" type="slidenum">
              <a:rPr kumimoji="0" lang="en-US" sz="1400" b="0" i="0" u="none" strike="noStrike" kern="1200" cap="none" spc="0" normalizeH="0" baseline="0" noProof="0" smtClean="0">
                <a:ln>
                  <a:noFill/>
                </a:ln>
                <a:solidFill>
                  <a:schemeClr val="tx1"/>
                </a:solidFill>
                <a:effectLst/>
                <a:uLnTx/>
                <a:uFillTx/>
                <a:latin typeface="Gill Sans MT" pitchFamily="34" charset="0"/>
                <a:ea typeface="ＭＳ Ｐゴシック"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Gill Sans MT" pitchFamily="34" charset="0"/>
              <a:ea typeface="ＭＳ Ｐゴシック"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4908"/>
            <a:ext cx="8229600" cy="93272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3656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7" name="Picture 6" descr="header4-01-01.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6388"/>
            <a:ext cx="9144000" cy="473273"/>
          </a:xfrm>
          <a:prstGeom prst="rect">
            <a:avLst/>
          </a:prstGeom>
        </p:spPr>
      </p:pic>
      <p:pic>
        <p:nvPicPr>
          <p:cNvPr id="6" name="Picture 5" descr="FTA_footer-01.png"/>
          <p:cNvPicPr>
            <a:picLocks noChangeAspect="1"/>
          </p:cNvPicPr>
          <p:nvPr userDrawn="1"/>
        </p:nvPicPr>
        <p:blipFill>
          <a:blip r:embed="rId14"/>
          <a:stretch>
            <a:fillRect/>
          </a:stretch>
        </p:blipFill>
        <p:spPr>
          <a:xfrm>
            <a:off x="0" y="6047680"/>
            <a:ext cx="9144000" cy="830804"/>
          </a:xfrm>
          <a:prstGeom prst="rect">
            <a:avLst/>
          </a:prstGeom>
        </p:spPr>
      </p:pic>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Gill Sans MT" pitchFamily="34" charset="0"/>
          <a:ea typeface="ＭＳ Ｐゴシック" charset="-128"/>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Gill Sans MT"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Gill Sans MT"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199" y="2602523"/>
            <a:ext cx="8346831" cy="3059723"/>
          </a:xfrm>
        </p:spPr>
        <p:txBody>
          <a:bodyPr rtlCol="0" anchor="t">
            <a:noAutofit/>
          </a:bodyPr>
          <a:lstStyle/>
          <a:p>
            <a:pPr algn="ctr" fontAlgn="auto">
              <a:spcAft>
                <a:spcPts val="0"/>
              </a:spcAft>
              <a:defRPr/>
            </a:pPr>
            <a:r>
              <a:rPr lang="en-US" sz="3200" dirty="0" smtClean="0"/>
              <a:t>Real Property Disposition</a:t>
            </a:r>
            <a:r>
              <a:rPr lang="en-US" sz="3600" dirty="0" smtClean="0"/>
              <a:t/>
            </a:r>
            <a:br>
              <a:rPr lang="en-US" sz="3600" dirty="0" smtClean="0"/>
            </a:br>
            <a:r>
              <a:rPr lang="en-US" sz="2400" dirty="0" smtClean="0"/>
              <a:t/>
            </a:r>
            <a:br>
              <a:rPr lang="en-US" sz="2400" dirty="0" smtClean="0"/>
            </a:br>
            <a:r>
              <a:rPr lang="en-US" sz="2400" dirty="0" smtClean="0"/>
              <a:t>Dudley Whyte and Tiffany Gallegos</a:t>
            </a:r>
            <a:br>
              <a:rPr lang="en-US" sz="2400" dirty="0" smtClean="0"/>
            </a:br>
            <a:r>
              <a:rPr lang="en-US" sz="2400" dirty="0"/>
              <a:t>R</a:t>
            </a:r>
            <a:r>
              <a:rPr lang="en-US" sz="2400" dirty="0" smtClean="0"/>
              <a:t>egion IV and Region VIII</a:t>
            </a:r>
            <a:br>
              <a:rPr lang="en-US" sz="2400" dirty="0" smtClean="0"/>
            </a:br>
            <a:r>
              <a:rPr lang="en-US" sz="2400" dirty="0" smtClean="0"/>
              <a:t>May 19-21, 2014</a:t>
            </a:r>
            <a:r>
              <a:rPr lang="en-US" sz="2400" dirty="0"/>
              <a:t/>
            </a:r>
            <a:br>
              <a:rPr lang="en-US" sz="2400" dirty="0"/>
            </a:br>
            <a:endParaRPr lang="en-US" sz="2400" b="0" dirty="0" smtClean="0">
              <a:solidFill>
                <a:schemeClr val="tx1"/>
              </a:solidFill>
              <a:latin typeface="Gill Sans MT" pitchFamily="34" charset="0"/>
              <a:ea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Alternative Disposition Methods</a:t>
            </a:r>
            <a:endParaRPr lang="en-US" sz="3200" dirty="0"/>
          </a:p>
        </p:txBody>
      </p:sp>
      <p:sp>
        <p:nvSpPr>
          <p:cNvPr id="3" name="Content Placeholder 2"/>
          <p:cNvSpPr>
            <a:spLocks noGrp="1"/>
          </p:cNvSpPr>
          <p:nvPr>
            <p:ph idx="1"/>
          </p:nvPr>
        </p:nvSpPr>
        <p:spPr>
          <a:xfrm>
            <a:off x="222739" y="1524000"/>
            <a:ext cx="8229600" cy="4419600"/>
          </a:xfrm>
        </p:spPr>
        <p:txBody>
          <a:bodyPr/>
          <a:lstStyle/>
          <a:p>
            <a:pPr marL="0" indent="0">
              <a:buNone/>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A</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llowable alternative disposition methods are as follows:</a:t>
            </a:r>
          </a:p>
          <a:p>
            <a:pPr marL="0" indent="0">
              <a:buNone/>
            </a:pPr>
            <a:endParaRPr lang="en-US" sz="2000" dirty="0" smtClean="0"/>
          </a:p>
          <a:p>
            <a:pPr lvl="1">
              <a:buFont typeface="Arial" panose="020B0604020202020204" pitchFamily="34" charset="0"/>
              <a:buChar char="•"/>
            </a:pPr>
            <a:r>
              <a:rPr lang="en-US" sz="3200" u="sng" dirty="0" smtClean="0">
                <a:latin typeface="Arial Unicode MS" panose="020B0604020202020204" pitchFamily="34" charset="-128"/>
                <a:ea typeface="Arial Unicode MS" panose="020B0604020202020204" pitchFamily="34" charset="-128"/>
                <a:cs typeface="Arial Unicode MS" panose="020B0604020202020204" pitchFamily="34" charset="-128"/>
              </a:rPr>
              <a:t># 1 Sell </a:t>
            </a:r>
            <a:r>
              <a:rPr lang="en-US" sz="3200" u="sng" dirty="0">
                <a:latin typeface="Arial Unicode MS" panose="020B0604020202020204" pitchFamily="34" charset="-128"/>
                <a:ea typeface="Arial Unicode MS" panose="020B0604020202020204" pitchFamily="34" charset="-128"/>
                <a:cs typeface="Arial Unicode MS" panose="020B0604020202020204" pitchFamily="34" charset="-128"/>
              </a:rPr>
              <a:t>and Reimburse </a:t>
            </a:r>
            <a:r>
              <a:rPr lang="en-US" sz="3200" u="sng" dirty="0" smtClean="0">
                <a:latin typeface="Arial Unicode MS" panose="020B0604020202020204" pitchFamily="34" charset="-128"/>
                <a:ea typeface="Arial Unicode MS" panose="020B0604020202020204" pitchFamily="34" charset="-128"/>
                <a:cs typeface="Arial Unicode MS" panose="020B0604020202020204" pitchFamily="34" charset="-128"/>
              </a:rPr>
              <a:t>FTA</a:t>
            </a:r>
            <a:r>
              <a:rPr lang="en-US" sz="32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pPr marL="1314450" lvl="2" indent="-457200">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Competitively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market and sell the property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and pay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FTA the greater of its share of the fair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market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value of the property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or the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straight line depreciated value of the improvements plus land value.</a:t>
            </a:r>
          </a:p>
          <a:p>
            <a:pPr marL="0" indent="0">
              <a:buNone/>
            </a:pPr>
            <a:endParaRPr lang="en-US" dirty="0"/>
          </a:p>
          <a:p>
            <a:endParaRPr lang="en-US" dirty="0"/>
          </a:p>
        </p:txBody>
      </p:sp>
    </p:spTree>
    <p:extLst>
      <p:ext uri="{BB962C8B-B14F-4D97-AF65-F5344CB8AC3E}">
        <p14:creationId xmlns:p14="http://schemas.microsoft.com/office/powerpoint/2010/main" val="106009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a:xfrm>
            <a:off x="457200" y="1787769"/>
            <a:ext cx="8229600" cy="3522785"/>
          </a:xfrm>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2 Offset</a:t>
            </a: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Sell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property and apply the net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proceeds from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the sale to the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cost of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replacement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property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under the same program. </a:t>
            </a:r>
          </a:p>
        </p:txBody>
      </p:sp>
    </p:spTree>
    <p:extLst>
      <p:ext uri="{BB962C8B-B14F-4D97-AF65-F5344CB8AC3E}">
        <p14:creationId xmlns:p14="http://schemas.microsoft.com/office/powerpoint/2010/main" val="916534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a:xfrm>
            <a:off x="457200" y="1441083"/>
            <a:ext cx="8229600" cy="4548554"/>
          </a:xfrm>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3 Sell </a:t>
            </a:r>
            <a:r>
              <a:rPr lang="en-US" u="sng" dirty="0">
                <a:latin typeface="Arial Unicode MS" panose="020B0604020202020204" pitchFamily="34" charset="-128"/>
                <a:ea typeface="Arial Unicode MS" panose="020B0604020202020204" pitchFamily="34" charset="-128"/>
                <a:cs typeface="Arial Unicode MS" panose="020B0604020202020204" pitchFamily="34" charset="-128"/>
              </a:rPr>
              <a:t>and Use Proceeds for Other Capital </a:t>
            </a:r>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Projects</a:t>
            </a:r>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Sell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property and use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the proceeds to reduce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the gross project cost of another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FTA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eligible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capital transit </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project. </a:t>
            </a:r>
            <a:endPar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914400" lvl="2" indent="0">
              <a:buNone/>
            </a:pPr>
            <a:endParaRPr lang="en-US" sz="1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914400" lvl="2" indent="0">
              <a:buNone/>
            </a:pP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914400" lvl="2" indent="0">
              <a:buNone/>
            </a:pP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914400" lvl="2" indent="0">
              <a:buNone/>
            </a:pPr>
            <a:r>
              <a:rPr lang="en-US" sz="1800" dirty="0" smtClean="0">
                <a:latin typeface="Arial Unicode MS" panose="020B0604020202020204" pitchFamily="34" charset="-128"/>
                <a:ea typeface="Arial Unicode MS" panose="020B0604020202020204" pitchFamily="34" charset="-128"/>
                <a:cs typeface="Arial Unicode MS" panose="020B0604020202020204" pitchFamily="34" charset="-128"/>
              </a:rPr>
              <a:t>See examples of this calculation in various FTA Circulars:</a:t>
            </a:r>
          </a:p>
          <a:p>
            <a:pPr lvl="2"/>
            <a:r>
              <a:rPr lang="en-US" sz="1800" dirty="0" smtClean="0">
                <a:latin typeface="Arial Unicode MS" panose="020B0604020202020204" pitchFamily="34" charset="-128"/>
                <a:ea typeface="Arial Unicode MS" panose="020B0604020202020204" pitchFamily="34" charset="-128"/>
                <a:cs typeface="Arial Unicode MS" panose="020B0604020202020204" pitchFamily="34" charset="-128"/>
              </a:rPr>
              <a:t>C5010.1D Grants Management – Chapter IV</a:t>
            </a:r>
          </a:p>
          <a:p>
            <a:pPr lvl="2"/>
            <a:r>
              <a:rPr lang="en-US" sz="1800" dirty="0" smtClean="0">
                <a:latin typeface="Arial Unicode MS" panose="020B0604020202020204" pitchFamily="34" charset="-128"/>
                <a:ea typeface="Arial Unicode MS" panose="020B0604020202020204" pitchFamily="34" charset="-128"/>
                <a:cs typeface="Arial Unicode MS" panose="020B0604020202020204" pitchFamily="34" charset="-128"/>
              </a:rPr>
              <a:t>C9030.1E 5307 Urban Formula – Appendix D </a:t>
            </a:r>
          </a:p>
          <a:p>
            <a:pPr lvl="2"/>
            <a:r>
              <a:rPr lang="en-US" sz="1800" dirty="0" smtClean="0">
                <a:latin typeface="Arial Unicode MS" panose="020B0604020202020204" pitchFamily="34" charset="-128"/>
                <a:ea typeface="Arial Unicode MS" panose="020B0604020202020204" pitchFamily="34" charset="-128"/>
                <a:cs typeface="Arial Unicode MS" panose="020B0604020202020204" pitchFamily="34" charset="-128"/>
              </a:rPr>
              <a:t>C9300.1B Capital Programs – Appendix C</a:t>
            </a:r>
            <a:endParaRPr lang="en-US" sz="1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25018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4 </a:t>
            </a:r>
            <a:r>
              <a:rPr lang="en-US" u="sng" dirty="0">
                <a:latin typeface="Arial Unicode MS" panose="020B0604020202020204" pitchFamily="34" charset="-128"/>
                <a:ea typeface="Arial Unicode MS" panose="020B0604020202020204" pitchFamily="34" charset="-128"/>
                <a:cs typeface="Arial Unicode MS" panose="020B0604020202020204" pitchFamily="34" charset="-128"/>
              </a:rPr>
              <a:t>Sell and </a:t>
            </a:r>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Keep </a:t>
            </a:r>
            <a:r>
              <a:rPr lang="en-US" u="sng" dirty="0">
                <a:latin typeface="Arial Unicode MS" panose="020B0604020202020204" pitchFamily="34" charset="-128"/>
                <a:ea typeface="Arial Unicode MS" panose="020B0604020202020204" pitchFamily="34" charset="-128"/>
                <a:cs typeface="Arial Unicode MS" panose="020B0604020202020204" pitchFamily="34" charset="-128"/>
              </a:rPr>
              <a:t>Proceeds </a:t>
            </a:r>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in Open Project</a:t>
            </a: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If the grant is still open, the grantee may sell excess property and apply the proceeds to the original cost of the total real property purchased* for that project.</a:t>
            </a:r>
          </a:p>
          <a:p>
            <a:pPr marL="914400" lvl="2" indent="0">
              <a:buNone/>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pPr marL="914400" lvl="2" indent="0">
              <a:buNone/>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	*This may reduce Federal share.</a:t>
            </a:r>
          </a:p>
          <a:p>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37391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5 Transfer to Public Agency for Non-Transit Use</a:t>
            </a:r>
            <a:endParaRPr lang="en-US" u="sng"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Follow procedures for publication in </a:t>
            </a:r>
            <a:r>
              <a:rPr lang="en-US" sz="2800" i="1" dirty="0" smtClean="0">
                <a:latin typeface="Arial Unicode MS" panose="020B0604020202020204" pitchFamily="34" charset="-128"/>
                <a:ea typeface="Arial Unicode MS" panose="020B0604020202020204" pitchFamily="34" charset="-128"/>
                <a:cs typeface="Arial Unicode MS" panose="020B0604020202020204" pitchFamily="34" charset="-128"/>
              </a:rPr>
              <a:t>Federal Register </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to transfer property to a public agency.  This is a competitive process, and there is no guarantee that a particular agency will be awarded the property.  </a:t>
            </a:r>
          </a:p>
          <a:p>
            <a:pPr lvl="3">
              <a:buFont typeface="Wingdings" panose="05000000000000000000" pitchFamily="2" charset="2"/>
              <a:buChar char="Ø"/>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See 49 U.S.C., 5334(h)(1) – (h)(3)</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39628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6 Transfer to Other Project</a:t>
            </a: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Transfer property to another FTA eligible project.  The Federal interest continues.</a:t>
            </a:r>
            <a:endParaRPr 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9959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7 Retain Title with Buyout</a:t>
            </a:r>
            <a:endParaRPr lang="en-US" u="sng"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Compensate FTA by computing percentage of FTA participation in original cost.  Multiply the current fair market value by the original FTA share.  Alternatively, calculate the straight line depreciated value of improvements plus land value, if this is greater than FTA’s share of the fair market value.</a:t>
            </a:r>
            <a:endParaRPr 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386861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8 Sales Procedure</a:t>
            </a:r>
            <a:endParaRPr lang="en-US" u="sng"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Sales procedures shall be followed that provide for competition to the extent practicable and result in the highest possible return or at least payment of the appraised fair market value.</a:t>
            </a:r>
            <a:endParaRPr 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p:txBody>
      </p:sp>
    </p:spTree>
    <p:extLst>
      <p:ext uri="{BB962C8B-B14F-4D97-AF65-F5344CB8AC3E}">
        <p14:creationId xmlns:p14="http://schemas.microsoft.com/office/powerpoint/2010/main" val="4091328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Alternative Disposition Methods</a:t>
            </a:r>
          </a:p>
        </p:txBody>
      </p:sp>
      <p:sp>
        <p:nvSpPr>
          <p:cNvPr id="3" name="Content Placeholder 2"/>
          <p:cNvSpPr>
            <a:spLocks noGrp="1"/>
          </p:cNvSpPr>
          <p:nvPr>
            <p:ph idx="1"/>
          </p:nvPr>
        </p:nvSpPr>
        <p:spPr/>
        <p:txBody>
          <a:bodyPr/>
          <a:lstStyle/>
          <a:p>
            <a:r>
              <a:rPr lang="en-US" u="sng" dirty="0" smtClean="0">
                <a:latin typeface="Arial Unicode MS" panose="020B0604020202020204" pitchFamily="34" charset="-128"/>
                <a:ea typeface="Arial Unicode MS" panose="020B0604020202020204" pitchFamily="34" charset="-128"/>
                <a:cs typeface="Arial Unicode MS" panose="020B0604020202020204" pitchFamily="34" charset="-128"/>
              </a:rPr>
              <a:t># 9 Joint Development</a:t>
            </a: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A transfer meeting the tests for joint development is not a disposition.</a:t>
            </a:r>
          </a:p>
          <a:p>
            <a:pPr lvl="2">
              <a:buFont typeface="Wingdings" panose="05000000000000000000" pitchFamily="2" charset="2"/>
              <a:buChar char="Ø"/>
            </a:pPr>
            <a:endParaRPr 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2">
              <a:buFont typeface="Wingdings" panose="05000000000000000000" pitchFamily="2" charset="2"/>
              <a:buChar char="Ø"/>
            </a:pP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Topic to be covered separately!</a:t>
            </a:r>
            <a:endParaRPr 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31953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Region IV Process</a:t>
            </a:r>
            <a:endParaRPr lang="en-US" sz="3200" dirty="0"/>
          </a:p>
        </p:txBody>
      </p:sp>
      <p:sp>
        <p:nvSpPr>
          <p:cNvPr id="3" name="Content Placeholder 2"/>
          <p:cNvSpPr>
            <a:spLocks noGrp="1"/>
          </p:cNvSpPr>
          <p:nvPr>
            <p:ph idx="1"/>
          </p:nvPr>
        </p:nvSpPr>
        <p:spPr/>
        <p:txBody>
          <a:bodyPr/>
          <a:lstStyle/>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Grantee Contacts the Region of a pending real property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d</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isposition.</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Region will discuss the different alternatives with grantee.</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Grantee submits the request.</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FTA staff meets with Regional Counsel.</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Grantee receives Regional Response.</a:t>
            </a:r>
          </a:p>
          <a:p>
            <a:endParaRPr lang="en-US" dirty="0" smtClean="0"/>
          </a:p>
          <a:p>
            <a:endParaRPr lang="en-US" dirty="0"/>
          </a:p>
        </p:txBody>
      </p:sp>
    </p:spTree>
    <p:extLst>
      <p:ext uri="{BB962C8B-B14F-4D97-AF65-F5344CB8AC3E}">
        <p14:creationId xmlns:p14="http://schemas.microsoft.com/office/powerpoint/2010/main" val="4042177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a:xfrm>
            <a:off x="457200" y="1241791"/>
            <a:ext cx="8229600" cy="4525963"/>
          </a:xfrm>
        </p:spPr>
        <p:txBody>
          <a:bodyPr/>
          <a:lstStyle/>
          <a:p>
            <a:r>
              <a:rPr lang="en-US" dirty="0" smtClean="0"/>
              <a:t>Resources</a:t>
            </a:r>
          </a:p>
          <a:p>
            <a:r>
              <a:rPr lang="en-US" dirty="0" smtClean="0"/>
              <a:t>Real Property Disposition</a:t>
            </a:r>
          </a:p>
          <a:p>
            <a:pPr lvl="1"/>
            <a:r>
              <a:rPr lang="en-US" dirty="0" smtClean="0"/>
              <a:t>Excess Real Property Inventory &amp; Utilization Plan</a:t>
            </a:r>
          </a:p>
          <a:p>
            <a:r>
              <a:rPr lang="en-US" dirty="0" smtClean="0"/>
              <a:t>Alternative Disposition Methods</a:t>
            </a:r>
          </a:p>
          <a:p>
            <a:r>
              <a:rPr lang="en-US" dirty="0" smtClean="0"/>
              <a:t>Region IV Process</a:t>
            </a:r>
          </a:p>
          <a:p>
            <a:r>
              <a:rPr lang="en-US" dirty="0" smtClean="0"/>
              <a:t>Lessons Learned</a:t>
            </a:r>
          </a:p>
          <a:p>
            <a:r>
              <a:rPr lang="en-US" dirty="0" smtClean="0"/>
              <a:t>Summary Steps to Remember</a:t>
            </a:r>
          </a:p>
          <a:p>
            <a:r>
              <a:rPr lang="en-US" dirty="0" smtClean="0"/>
              <a:t>Questions</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258363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Lessons Learned</a:t>
            </a:r>
            <a:endParaRPr lang="en-US" sz="3200" dirty="0"/>
          </a:p>
        </p:txBody>
      </p:sp>
      <p:sp>
        <p:nvSpPr>
          <p:cNvPr id="3" name="Content Placeholder 2"/>
          <p:cNvSpPr>
            <a:spLocks noGrp="1"/>
          </p:cNvSpPr>
          <p:nvPr>
            <p:ph idx="1"/>
          </p:nvPr>
        </p:nvSpPr>
        <p:spPr>
          <a:xfrm>
            <a:off x="457200" y="1323852"/>
            <a:ext cx="8229600" cy="4795593"/>
          </a:xfrm>
        </p:spPr>
        <p:txBody>
          <a:bodyPr/>
          <a:lstStyle/>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Participating in disposition actions before contacting the region can become problematic.</a:t>
            </a: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Not using the real property for its intended purpose.</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Keep track of the Federal Ratio for each parcel</a:t>
            </a: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Obtain current appraisals and review appraisals</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2847404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Summary: Steps to Remember</a:t>
            </a:r>
            <a:endParaRPr lang="en-US" sz="3200" dirty="0"/>
          </a:p>
        </p:txBody>
      </p:sp>
      <p:sp>
        <p:nvSpPr>
          <p:cNvPr id="3" name="Content Placeholder 2"/>
          <p:cNvSpPr>
            <a:spLocks noGrp="1"/>
          </p:cNvSpPr>
          <p:nvPr>
            <p:ph idx="1"/>
          </p:nvPr>
        </p:nvSpPr>
        <p:spPr>
          <a:xfrm>
            <a:off x="457200" y="1276960"/>
            <a:ext cx="8229600" cy="4643194"/>
          </a:xfrm>
        </p:spPr>
        <p:txBody>
          <a:bodyPr/>
          <a:lstStyle/>
          <a:p>
            <a:pPr>
              <a:buFont typeface="Wingdings" panose="05000000000000000000" pitchFamily="2" charset="2"/>
              <a:buChar char="q"/>
            </a:pPr>
            <a:r>
              <a:rPr lang="en-US" sz="2800" dirty="0" smtClean="0"/>
              <a:t> # 1 – Keep real property inventory records current.</a:t>
            </a:r>
          </a:p>
          <a:p>
            <a:pPr>
              <a:buFont typeface="Wingdings" panose="05000000000000000000" pitchFamily="2" charset="2"/>
              <a:buChar char="q"/>
            </a:pPr>
            <a:r>
              <a:rPr lang="en-US" sz="2800" dirty="0" smtClean="0"/>
              <a:t> # 2 – Identify real property </a:t>
            </a:r>
            <a:r>
              <a:rPr lang="en-US" sz="2800" dirty="0"/>
              <a:t>no longer </a:t>
            </a:r>
            <a:r>
              <a:rPr lang="en-US" sz="2800" dirty="0" smtClean="0"/>
              <a:t>needed, 		    change in original purpose, or needing title 	    changes.</a:t>
            </a:r>
          </a:p>
          <a:p>
            <a:pPr>
              <a:buFont typeface="Wingdings" panose="05000000000000000000" pitchFamily="2" charset="2"/>
              <a:buChar char="q"/>
            </a:pPr>
            <a:r>
              <a:rPr lang="en-US" sz="2800" dirty="0" smtClean="0"/>
              <a:t> # 3 – Contact your Region to discuss disposition 	    alternatives.</a:t>
            </a:r>
          </a:p>
          <a:p>
            <a:pPr>
              <a:buFont typeface="Wingdings" panose="05000000000000000000" pitchFamily="2" charset="2"/>
              <a:buChar char="q"/>
            </a:pPr>
            <a:r>
              <a:rPr lang="en-US" sz="2800" dirty="0" smtClean="0"/>
              <a:t> # 4 – Appraise real property and improvements.</a:t>
            </a:r>
          </a:p>
          <a:p>
            <a:pPr>
              <a:buFont typeface="Wingdings" panose="05000000000000000000" pitchFamily="2" charset="2"/>
              <a:buChar char="q"/>
            </a:pPr>
            <a:r>
              <a:rPr lang="en-US" sz="2800" dirty="0" smtClean="0"/>
              <a:t> # 5 – Submit your written request to FTA.</a:t>
            </a:r>
          </a:p>
          <a:p>
            <a:pPr>
              <a:buFont typeface="Wingdings" panose="05000000000000000000" pitchFamily="2" charset="2"/>
              <a:buChar char="q"/>
            </a:pPr>
            <a:r>
              <a:rPr lang="en-US" sz="2800" dirty="0" smtClean="0"/>
              <a:t> # 6 – Continue with FTA instructions received.</a:t>
            </a:r>
          </a:p>
          <a:p>
            <a:endParaRPr lang="en-US" dirty="0"/>
          </a:p>
          <a:p>
            <a:endParaRPr lang="en-US" dirty="0"/>
          </a:p>
        </p:txBody>
      </p:sp>
      <p:pic>
        <p:nvPicPr>
          <p:cNvPr id="1027" name="Picture 3" descr="C:\Users\tiffany.gallegos\AppData\Local\Microsoft\Windows\Temporary Internet Files\Content.IE5\EY592IGJ\MC90044131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11217"/>
            <a:ext cx="468923" cy="46892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tiffany.gallegos\AppData\Local\Microsoft\Windows\Temporary Internet Files\Content.IE5\EY592IGJ\MC90044131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00408"/>
            <a:ext cx="468923" cy="46892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tiffany.gallegos\AppData\Local\Microsoft\Windows\Temporary Internet Files\Content.IE5\EY592IGJ\MC90044131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159370"/>
            <a:ext cx="468923" cy="4689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tiffany.gallegos\AppData\Local\Microsoft\Windows\Temporary Internet Files\Content.IE5\EY592IGJ\MC90044131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085494"/>
            <a:ext cx="468923" cy="46892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tiffany.gallegos\AppData\Local\Microsoft\Windows\Temporary Internet Files\Content.IE5\EY592IGJ\MC90044131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8" y="4607172"/>
            <a:ext cx="468923" cy="46892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tiffany.gallegos\AppData\Local\Microsoft\Windows\Temporary Internet Files\Content.IE5\EY592IGJ\MC90044131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111266"/>
            <a:ext cx="468923" cy="468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8364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4778"/>
            <a:ext cx="8229600" cy="981075"/>
          </a:xfrm>
        </p:spPr>
        <p:txBody>
          <a:bodyPr/>
          <a:lstStyle/>
          <a:p>
            <a:r>
              <a:rPr lang="en-US" sz="4800" dirty="0" smtClean="0"/>
              <a:t>Real Property Disposition</a:t>
            </a:r>
            <a:endParaRPr lang="en-US" sz="4800" dirty="0"/>
          </a:p>
        </p:txBody>
      </p:sp>
      <p:sp>
        <p:nvSpPr>
          <p:cNvPr id="6" name="Title 1"/>
          <p:cNvSpPr txBox="1">
            <a:spLocks/>
          </p:cNvSpPr>
          <p:nvPr/>
        </p:nvSpPr>
        <p:spPr bwMode="auto">
          <a:xfrm>
            <a:off x="609600" y="275773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a:lstStyle>
          <a:p>
            <a:pPr defTabSz="914400"/>
            <a:r>
              <a:rPr lang="en-US" sz="5400" smtClean="0"/>
              <a:t>QUESTIONS?</a:t>
            </a:r>
            <a:endParaRPr lang="en-US" sz="5400" dirty="0"/>
          </a:p>
        </p:txBody>
      </p:sp>
    </p:spTree>
    <p:extLst>
      <p:ext uri="{BB962C8B-B14F-4D97-AF65-F5344CB8AC3E}">
        <p14:creationId xmlns:p14="http://schemas.microsoft.com/office/powerpoint/2010/main" val="2859129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is image is a group of four photographs: one shows a hybrid bus pulling up to a bus stop shelter on a downtown street; one shows the interior of rail vehicle with passengers standing inside; one shows an underground subway terminal with a departing train; and one shows an approaching light rail vehicle adjacent to a station with people waiting."/>
          <p:cNvPicPr>
            <a:picLocks noChangeAspect="1"/>
          </p:cNvPicPr>
          <p:nvPr/>
        </p:nvPicPr>
        <p:blipFill>
          <a:blip r:embed="rId3"/>
          <a:stretch>
            <a:fillRect/>
          </a:stretch>
        </p:blipFill>
        <p:spPr>
          <a:xfrm>
            <a:off x="637032" y="703259"/>
            <a:ext cx="7869936" cy="5285232"/>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Resources</a:t>
            </a:r>
            <a:endParaRPr lang="en-US" sz="3200" dirty="0"/>
          </a:p>
        </p:txBody>
      </p:sp>
      <p:sp>
        <p:nvSpPr>
          <p:cNvPr id="3" name="Content Placeholder 2"/>
          <p:cNvSpPr>
            <a:spLocks noGrp="1"/>
          </p:cNvSpPr>
          <p:nvPr>
            <p:ph idx="1"/>
          </p:nvPr>
        </p:nvSpPr>
        <p:spPr/>
        <p:txBody>
          <a:bodyPr/>
          <a:lstStyle/>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49 CFR Part 18.31</a:t>
            </a:r>
          </a:p>
          <a:p>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FTA Master Agreement</a:t>
            </a:r>
          </a:p>
          <a:p>
            <a:pPr marL="0" indent="0">
              <a:buNone/>
            </a:pPr>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5010.1D-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Grants Management Circular</a:t>
            </a:r>
          </a:p>
          <a:p>
            <a:pPr marL="0" indent="0">
              <a:buNone/>
            </a:pPr>
            <a:endParaRPr lang="en-US" dirty="0" smtClean="0"/>
          </a:p>
          <a:p>
            <a:endParaRPr lang="en-US" dirty="0"/>
          </a:p>
        </p:txBody>
      </p:sp>
    </p:spTree>
    <p:extLst>
      <p:ext uri="{BB962C8B-B14F-4D97-AF65-F5344CB8AC3E}">
        <p14:creationId xmlns:p14="http://schemas.microsoft.com/office/powerpoint/2010/main" val="2377834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7877"/>
            <a:ext cx="8229600" cy="1335149"/>
          </a:xfrm>
        </p:spPr>
        <p:txBody>
          <a:bodyPr/>
          <a:lstStyle/>
          <a:p>
            <a:r>
              <a:rPr lang="en-US" sz="3600" dirty="0" smtClean="0"/>
              <a:t/>
            </a:r>
            <a:br>
              <a:rPr lang="en-US" sz="3600" dirty="0" smtClean="0"/>
            </a:br>
            <a:r>
              <a:rPr lang="en-US" sz="3200" dirty="0" smtClean="0"/>
              <a:t>Real </a:t>
            </a:r>
            <a:r>
              <a:rPr lang="en-US" sz="3200" dirty="0"/>
              <a:t>Property Disposition</a:t>
            </a:r>
            <a:r>
              <a:rPr lang="en-US" dirty="0"/>
              <a:t/>
            </a:r>
            <a:br>
              <a:rPr lang="en-US" dirty="0"/>
            </a:br>
            <a:endParaRPr lang="en-US" dirty="0"/>
          </a:p>
        </p:txBody>
      </p:sp>
      <p:sp>
        <p:nvSpPr>
          <p:cNvPr id="3" name="Content Placeholder 2"/>
          <p:cNvSpPr>
            <a:spLocks noGrp="1"/>
          </p:cNvSpPr>
          <p:nvPr>
            <p:ph idx="1"/>
          </p:nvPr>
        </p:nvSpPr>
        <p:spPr>
          <a:xfrm>
            <a:off x="457200" y="1933026"/>
            <a:ext cx="8229600" cy="3746378"/>
          </a:xfrm>
        </p:spPr>
        <p:txBody>
          <a:bodyPr/>
          <a:lstStyle/>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Real Property Disposition occurs when you have FTA funded property that is no longer needed for its intended purpose.</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84792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61" y="530347"/>
            <a:ext cx="8229600" cy="1263284"/>
          </a:xfrm>
        </p:spPr>
        <p:txBody>
          <a:bodyPr/>
          <a:lstStyle/>
          <a:p>
            <a:r>
              <a:rPr lang="en-US" dirty="0" smtClean="0"/>
              <a:t/>
            </a:r>
            <a:br>
              <a:rPr lang="en-US" dirty="0" smtClean="0"/>
            </a:br>
            <a:r>
              <a:rPr lang="en-US" sz="3200" dirty="0" smtClean="0"/>
              <a:t>Excess Real Property Inventory and Utilization Plan</a:t>
            </a:r>
            <a:br>
              <a:rPr lang="en-US" sz="3200" dirty="0" smtClean="0"/>
            </a:br>
            <a:r>
              <a:rPr lang="en-US" sz="3200" dirty="0"/>
              <a:t/>
            </a:r>
            <a:br>
              <a:rPr lang="en-US" sz="3200" dirty="0"/>
            </a:br>
            <a:endParaRPr lang="en-US" sz="3200" dirty="0"/>
          </a:p>
        </p:txBody>
      </p:sp>
      <p:sp>
        <p:nvSpPr>
          <p:cNvPr id="3" name="Content Placeholder 2"/>
          <p:cNvSpPr>
            <a:spLocks noGrp="1"/>
          </p:cNvSpPr>
          <p:nvPr>
            <p:ph idx="1"/>
          </p:nvPr>
        </p:nvSpPr>
        <p:spPr>
          <a:xfrm>
            <a:off x="457200" y="1793631"/>
            <a:ext cx="8229600" cy="4332532"/>
          </a:xfrm>
        </p:spPr>
        <p:txBody>
          <a:bodyPr/>
          <a:lstStyle/>
          <a:p>
            <a:pPr marL="0" indent="0">
              <a:buNone/>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grantee shall prepare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and keep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up to date an excess property inventory and utilization plan for all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property that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is no longer needed to carry out any transit purpose.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1800" dirty="0" smtClean="0"/>
          </a:p>
          <a:p>
            <a:pPr marL="0" indent="0">
              <a:buNone/>
            </a:pPr>
            <a:endParaRPr lang="en-US" sz="1800" dirty="0"/>
          </a:p>
          <a:p>
            <a:endParaRPr lang="en-US" dirty="0"/>
          </a:p>
        </p:txBody>
      </p:sp>
    </p:spTree>
    <p:extLst>
      <p:ext uri="{BB962C8B-B14F-4D97-AF65-F5344CB8AC3E}">
        <p14:creationId xmlns:p14="http://schemas.microsoft.com/office/powerpoint/2010/main" val="1822576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354"/>
            <a:ext cx="8229600" cy="1136283"/>
          </a:xfrm>
        </p:spPr>
        <p:txBody>
          <a:bodyPr/>
          <a:lstStyle/>
          <a:p>
            <a:r>
              <a:rPr lang="en-US" sz="3200" dirty="0"/>
              <a:t/>
            </a:r>
            <a:br>
              <a:rPr lang="en-US" sz="3200" dirty="0"/>
            </a:br>
            <a:r>
              <a:rPr lang="en-US" sz="3200" dirty="0"/>
              <a:t>Excess Real Property Inventory and Utilization Plan</a:t>
            </a:r>
            <a:br>
              <a:rPr lang="en-US" sz="3200" dirty="0"/>
            </a:br>
            <a:r>
              <a:rPr lang="en-US" sz="3200" dirty="0" smtClean="0"/>
              <a:t> </a:t>
            </a:r>
            <a:endParaRPr lang="en-US" sz="3200" dirty="0"/>
          </a:p>
        </p:txBody>
      </p:sp>
      <p:sp>
        <p:nvSpPr>
          <p:cNvPr id="3" name="Content Placeholder 2"/>
          <p:cNvSpPr>
            <a:spLocks noGrp="1"/>
          </p:cNvSpPr>
          <p:nvPr>
            <p:ph idx="1"/>
          </p:nvPr>
        </p:nvSpPr>
        <p:spPr>
          <a:xfrm>
            <a:off x="457200" y="1417636"/>
            <a:ext cx="8229600" cy="4854209"/>
          </a:xfrm>
        </p:spPr>
        <p:txBody>
          <a:bodyPr/>
          <a:lstStyle/>
          <a:p>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What’s in the Plan?</a:t>
            </a:r>
          </a:p>
          <a:p>
            <a:pPr>
              <a:buFont typeface="Wingdings" panose="05000000000000000000" pitchFamily="2" charset="2"/>
              <a:buChar char="ü"/>
            </a:pPr>
            <a:r>
              <a:rPr lang="en-US" dirty="0" smtClean="0"/>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Property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location; </a:t>
            </a: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ü"/>
            </a:pP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summary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of any conditions on the title, </a:t>
            </a: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ü"/>
            </a:pP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original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acquisition cost, </a:t>
            </a:r>
          </a:p>
          <a:p>
            <a:pPr>
              <a:buFont typeface="Wingdings" panose="05000000000000000000" pitchFamily="2" charset="2"/>
              <a:buChar char="ü"/>
            </a:pP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	the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Federal participation ratio; </a:t>
            </a: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ü"/>
            </a:pP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FTA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grant number, </a:t>
            </a: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ü"/>
            </a:pP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appraised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value and date; a </a:t>
            </a: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ü"/>
            </a:pP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brief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description of improvements; </a:t>
            </a: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buFont typeface="Wingdings" panose="05000000000000000000" pitchFamily="2" charset="2"/>
              <a:buChar char="ü"/>
            </a:pP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current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use of the property; and </a:t>
            </a:r>
            <a:r>
              <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the anticipated 	disposition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or action proposed</a:t>
            </a:r>
            <a:r>
              <a:rPr lang="en-US" sz="28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2400" dirty="0"/>
          </a:p>
        </p:txBody>
      </p:sp>
    </p:spTree>
    <p:extLst>
      <p:ext uri="{BB962C8B-B14F-4D97-AF65-F5344CB8AC3E}">
        <p14:creationId xmlns:p14="http://schemas.microsoft.com/office/powerpoint/2010/main" val="1746666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a:t>Excess Real Property Inventory and Utilization Plan</a:t>
            </a:r>
          </a:p>
        </p:txBody>
      </p:sp>
      <p:sp>
        <p:nvSpPr>
          <p:cNvPr id="5" name="Text Placeholder 4"/>
          <p:cNvSpPr>
            <a:spLocks noGrp="1"/>
          </p:cNvSpPr>
          <p:nvPr>
            <p:ph type="body" idx="1"/>
          </p:nvPr>
        </p:nvSpPr>
        <p:spPr>
          <a:xfrm>
            <a:off x="457200" y="1593729"/>
            <a:ext cx="8229600" cy="639762"/>
          </a:xfrm>
        </p:spPr>
        <p:txBody>
          <a:bodyPr/>
          <a:lstStyle/>
          <a:p>
            <a:r>
              <a:rPr lang="en-US" b="0" dirty="0" smtClean="0">
                <a:latin typeface="Arial Unicode MS" panose="020B0604020202020204" pitchFamily="34" charset="-128"/>
                <a:ea typeface="Arial Unicode MS" panose="020B0604020202020204" pitchFamily="34" charset="-128"/>
                <a:cs typeface="Arial Unicode MS" panose="020B0604020202020204" pitchFamily="34" charset="-128"/>
              </a:rPr>
              <a:t>Reasons for excess property should also be included in your plan, such as:</a:t>
            </a:r>
            <a:endParaRPr lang="en-US" b="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sz="half" idx="2"/>
          </p:nvPr>
        </p:nvSpPr>
        <p:spPr>
          <a:xfrm>
            <a:off x="457200" y="2362444"/>
            <a:ext cx="4040188" cy="3592879"/>
          </a:xfrm>
        </p:spPr>
        <p:txBody>
          <a:bodyPr/>
          <a:lstStyle/>
          <a:p>
            <a:pPr marL="457200" indent="-457200">
              <a:buFont typeface="+mj-lt"/>
              <a:buAutoNum type="arabicParenR"/>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Uneconomic remnant</a:t>
            </a:r>
          </a:p>
          <a:p>
            <a:pPr marL="457200" indent="-457200">
              <a:buFont typeface="+mj-lt"/>
              <a:buAutoNum type="arabicParenR"/>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Purchased to logical boundary</a:t>
            </a:r>
          </a:p>
          <a:p>
            <a:pPr marL="457200" indent="-457200">
              <a:buFont typeface="+mj-lt"/>
              <a:buAutoNum type="arabicParenR"/>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Part of administrative settlement</a:t>
            </a:r>
          </a:p>
          <a:p>
            <a:pPr marL="457200" indent="-457200">
              <a:buFont typeface="+mj-lt"/>
              <a:buAutoNum type="arabicParenR"/>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Acquired for construction staging, and construction is complete</a:t>
            </a:r>
          </a:p>
          <a:p>
            <a:pPr marL="457200" indent="-457200">
              <a:buFont typeface="+mj-lt"/>
              <a:buAutoNum type="arabicParenR"/>
            </a:pP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p:txBody>
      </p:sp>
      <p:sp>
        <p:nvSpPr>
          <p:cNvPr id="7" name="Content Placeholder 6"/>
          <p:cNvSpPr>
            <a:spLocks noGrp="1"/>
          </p:cNvSpPr>
          <p:nvPr>
            <p:ph sz="quarter" idx="4"/>
          </p:nvPr>
        </p:nvSpPr>
        <p:spPr>
          <a:xfrm>
            <a:off x="4645025" y="2362444"/>
            <a:ext cx="4041775" cy="3463925"/>
          </a:xfrm>
        </p:spPr>
        <p:txBody>
          <a:bodyPr/>
          <a:lstStyle/>
          <a:p>
            <a:pPr marL="457200" indent="-457200">
              <a:buFont typeface="+mj-lt"/>
              <a:buAutoNum type="arabicParenR" startAt="5"/>
            </a:pPr>
            <a:r>
              <a:rPr lang="en-US" dirty="0" smtClean="0"/>
              <a:t>System or design changes, such as alignment </a:t>
            </a:r>
          </a:p>
          <a:p>
            <a:pPr marL="457200" indent="-457200">
              <a:buFont typeface="+mj-lt"/>
              <a:buAutoNum type="arabicParenR" startAt="5"/>
            </a:pPr>
            <a:r>
              <a:rPr lang="en-US" dirty="0" smtClean="0"/>
              <a:t>Improvements to real property have been damaged or destroyed</a:t>
            </a:r>
          </a:p>
          <a:p>
            <a:pPr marL="457200" indent="-457200">
              <a:buFont typeface="+mj-lt"/>
              <a:buAutoNum type="arabicParenR" startAt="5"/>
            </a:pPr>
            <a:r>
              <a:rPr lang="en-US" dirty="0" smtClean="0"/>
              <a:t>Parcel remains unused, and will not be used for project purposes in the foreseeable future</a:t>
            </a:r>
            <a:endParaRPr lang="en-US" dirty="0"/>
          </a:p>
        </p:txBody>
      </p:sp>
    </p:spTree>
    <p:extLst>
      <p:ext uri="{BB962C8B-B14F-4D97-AF65-F5344CB8AC3E}">
        <p14:creationId xmlns:p14="http://schemas.microsoft.com/office/powerpoint/2010/main" val="2762626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0985"/>
            <a:ext cx="8229600" cy="1008184"/>
          </a:xfrm>
        </p:spPr>
        <p:txBody>
          <a:bodyPr/>
          <a:lstStyle/>
          <a:p>
            <a:r>
              <a:rPr lang="en-US" sz="3200" dirty="0"/>
              <a:t>Real Property Disposition</a:t>
            </a:r>
          </a:p>
        </p:txBody>
      </p:sp>
      <p:sp>
        <p:nvSpPr>
          <p:cNvPr id="3" name="Content Placeholder 2"/>
          <p:cNvSpPr>
            <a:spLocks noGrp="1"/>
          </p:cNvSpPr>
          <p:nvPr>
            <p:ph idx="1"/>
          </p:nvPr>
        </p:nvSpPr>
        <p:spPr>
          <a:xfrm>
            <a:off x="457200" y="2121877"/>
            <a:ext cx="8229600" cy="4004286"/>
          </a:xfrm>
        </p:spPr>
        <p:txBody>
          <a:bodyPr/>
          <a:lstStyle/>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Grantees are also required to notify FTA when property is removed from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the service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originally intended at grant approval and if property is put to additional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or substitute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uses. </a:t>
            </a:r>
          </a:p>
        </p:txBody>
      </p:sp>
    </p:spTree>
    <p:extLst>
      <p:ext uri="{BB962C8B-B14F-4D97-AF65-F5344CB8AC3E}">
        <p14:creationId xmlns:p14="http://schemas.microsoft.com/office/powerpoint/2010/main" val="943033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8215"/>
            <a:ext cx="8229600" cy="890954"/>
          </a:xfrm>
        </p:spPr>
        <p:txBody>
          <a:bodyPr/>
          <a:lstStyle/>
          <a:p>
            <a:r>
              <a:rPr lang="en-US" sz="3200" dirty="0"/>
              <a:t>Real Property Disposition</a:t>
            </a:r>
          </a:p>
        </p:txBody>
      </p:sp>
      <p:sp>
        <p:nvSpPr>
          <p:cNvPr id="3" name="Content Placeholder 2"/>
          <p:cNvSpPr>
            <a:spLocks noGrp="1"/>
          </p:cNvSpPr>
          <p:nvPr>
            <p:ph idx="1"/>
          </p:nvPr>
        </p:nvSpPr>
        <p:spPr>
          <a:xfrm>
            <a:off x="457200" y="1723292"/>
            <a:ext cx="8229600" cy="4086348"/>
          </a:xfrm>
        </p:spPr>
        <p:txBody>
          <a:bodyPr/>
          <a:lstStyle/>
          <a:p>
            <a:pPr marL="57150" indent="0">
              <a:buNone/>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Disposition Alternatives</a:t>
            </a:r>
          </a:p>
          <a:p>
            <a:pPr lvl="1">
              <a:buFont typeface="Wingdings" panose="05000000000000000000" pitchFamily="2" charset="2"/>
              <a:buChar char="Ø"/>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If </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the grantee determines that real property is no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longer needed</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FTA may approve use of the property for other purposes. </a:t>
            </a:r>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1">
              <a:buFont typeface="Wingdings" panose="05000000000000000000" pitchFamily="2" charset="2"/>
              <a:buChar char="Ø"/>
            </a:pPr>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1">
              <a:buFont typeface="Wingdings" panose="05000000000000000000" pitchFamily="2" charset="2"/>
              <a:buChar char="Ø"/>
            </a:pP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The grantee will request disposition instructions from FTA.</a:t>
            </a:r>
          </a:p>
        </p:txBody>
      </p:sp>
    </p:spTree>
    <p:extLst>
      <p:ext uri="{BB962C8B-B14F-4D97-AF65-F5344CB8AC3E}">
        <p14:creationId xmlns:p14="http://schemas.microsoft.com/office/powerpoint/2010/main" val="2138282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FTA3 (2)">
  <a:themeElements>
    <a:clrScheme name="FTA Research">
      <a:dk1>
        <a:sysClr val="windowText" lastClr="000000"/>
      </a:dk1>
      <a:lt1>
        <a:sysClr val="window" lastClr="FFFFFF"/>
      </a:lt1>
      <a:dk2>
        <a:srgbClr val="17144D"/>
      </a:dk2>
      <a:lt2>
        <a:srgbClr val="839EB7"/>
      </a:lt2>
      <a:accent1>
        <a:srgbClr val="413F77"/>
      </a:accent1>
      <a:accent2>
        <a:srgbClr val="C0504D"/>
      </a:accent2>
      <a:accent3>
        <a:srgbClr val="347358"/>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FTA3 (2)</Template>
  <TotalTime>3073</TotalTime>
  <Words>764</Words>
  <Application>Microsoft Office PowerPoint</Application>
  <PresentationFormat>On-screen Show (4:3)</PresentationFormat>
  <Paragraphs>132</Paragraphs>
  <Slides>23</Slides>
  <Notes>21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FTA3 (2)</vt:lpstr>
      <vt:lpstr>Real Property Disposition  Dudley Whyte and Tiffany Gallegos Region IV and Region VIII May 19-21, 2014 </vt:lpstr>
      <vt:lpstr>Topics</vt:lpstr>
      <vt:lpstr>Resources</vt:lpstr>
      <vt:lpstr> Real Property Disposition </vt:lpstr>
      <vt:lpstr> Excess Real Property Inventory and Utilization Plan  </vt:lpstr>
      <vt:lpstr> Excess Real Property Inventory and Utilization Plan  </vt:lpstr>
      <vt:lpstr>Excess Real Property Inventory and Utilization Plan</vt:lpstr>
      <vt:lpstr>Real Property Disposition</vt:lpstr>
      <vt:lpstr>Real Property Disposition</vt:lpstr>
      <vt:lpstr>Alternative Disposition Methods</vt:lpstr>
      <vt:lpstr>Alternative Disposition Methods</vt:lpstr>
      <vt:lpstr>Alternative Disposition Methods</vt:lpstr>
      <vt:lpstr>Alternative Disposition Methods</vt:lpstr>
      <vt:lpstr>Alternative Disposition Methods</vt:lpstr>
      <vt:lpstr>Alternative Disposition Methods</vt:lpstr>
      <vt:lpstr>Alternative Disposition Methods</vt:lpstr>
      <vt:lpstr>Alternative Disposition Methods</vt:lpstr>
      <vt:lpstr>Alternative Disposition Methods</vt:lpstr>
      <vt:lpstr>Region IV Process</vt:lpstr>
      <vt:lpstr>Lessons Learned</vt:lpstr>
      <vt:lpstr>Summary: Steps to Remember</vt:lpstr>
      <vt:lpstr>Real Property Disposition</vt:lpstr>
      <vt:lpstr>PowerPoint Presentation</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Dissemination New Procedures  November 15, 2011  Edwin Rodriguez Information Dissemination Program Manager</dc:title>
  <dc:creator>test</dc:creator>
  <cp:lastModifiedBy>Smith-Fisher, Mamie (FTA)</cp:lastModifiedBy>
  <cp:revision>159</cp:revision>
  <cp:lastPrinted>2014-05-12T16:24:47Z</cp:lastPrinted>
  <dcterms:created xsi:type="dcterms:W3CDTF">2012-04-18T16:44:28Z</dcterms:created>
  <dcterms:modified xsi:type="dcterms:W3CDTF">2014-06-09T17:25:01Z</dcterms:modified>
</cp:coreProperties>
</file>