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4" r:id="rId3"/>
    <p:sldId id="295" r:id="rId4"/>
    <p:sldId id="283" r:id="rId5"/>
    <p:sldId id="284" r:id="rId6"/>
    <p:sldId id="290" r:id="rId7"/>
    <p:sldId id="296" r:id="rId8"/>
    <p:sldId id="297" r:id="rId9"/>
    <p:sldId id="299" r:id="rId10"/>
    <p:sldId id="293" r:id="rId11"/>
    <p:sldId id="292" r:id="rId1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ynn" initials="f" lastIdx="7" clrIdx="0"/>
  <p:cmAuthor id="1" name="test" initials="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B7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9" autoAdjust="0"/>
    <p:restoredTop sz="86864" autoAdjust="0"/>
  </p:normalViewPr>
  <p:slideViewPr>
    <p:cSldViewPr snapToGrid="0" snapToObjects="1">
      <p:cViewPr>
        <p:scale>
          <a:sx n="106" d="100"/>
          <a:sy n="106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840DF-8D5B-484D-896D-B93D29C06196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014E3-1210-480A-83E5-B29A67FA9C1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840DCB-1B21-47A4-ABEA-46F935D3366E}" type="parTrans" cxnId="{B01C63A0-6D58-4802-8BA1-F4DB3D70B17C}">
      <dgm:prSet/>
      <dgm:spPr/>
      <dgm:t>
        <a:bodyPr/>
        <a:lstStyle/>
        <a:p>
          <a:endParaRPr lang="en-US"/>
        </a:p>
      </dgm:t>
    </dgm:pt>
    <dgm:pt modelId="{D7881529-E7ED-4826-8FE5-A00FC4714129}" type="sibTrans" cxnId="{B01C63A0-6D58-4802-8BA1-F4DB3D70B17C}">
      <dgm:prSet/>
      <dgm:spPr/>
      <dgm:t>
        <a:bodyPr/>
        <a:lstStyle/>
        <a:p>
          <a:endParaRPr lang="en-US"/>
        </a:p>
      </dgm:t>
    </dgm:pt>
    <dgm:pt modelId="{72DD7C74-4197-4F19-891E-14A58CDB737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39D0F4-8B2F-4185-96CA-B7F219CA6193}" type="parTrans" cxnId="{3AB20DC2-A43B-4AE5-819B-5733F5208014}">
      <dgm:prSet/>
      <dgm:spPr/>
      <dgm:t>
        <a:bodyPr/>
        <a:lstStyle/>
        <a:p>
          <a:endParaRPr lang="en-US"/>
        </a:p>
      </dgm:t>
    </dgm:pt>
    <dgm:pt modelId="{A4351582-F698-453A-AB27-AAB2521D322C}" type="sibTrans" cxnId="{3AB20DC2-A43B-4AE5-819B-5733F5208014}">
      <dgm:prSet/>
      <dgm:spPr/>
      <dgm:t>
        <a:bodyPr/>
        <a:lstStyle/>
        <a:p>
          <a:endParaRPr lang="en-US"/>
        </a:p>
      </dgm:t>
    </dgm:pt>
    <dgm:pt modelId="{3E9217CB-9EB1-4AD5-BD05-547475D113B7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BBE1B8F-388C-4870-B24A-820ADE916CDE}" type="sibTrans" cxnId="{90C12562-26D4-4E41-AD24-7D73232C41EE}">
      <dgm:prSet/>
      <dgm:spPr/>
      <dgm:t>
        <a:bodyPr/>
        <a:lstStyle/>
        <a:p>
          <a:endParaRPr lang="en-US"/>
        </a:p>
      </dgm:t>
    </dgm:pt>
    <dgm:pt modelId="{0CD48B97-400D-4D2D-9491-E81492B82A9E}" type="parTrans" cxnId="{90C12562-26D4-4E41-AD24-7D73232C41EE}">
      <dgm:prSet/>
      <dgm:spPr/>
      <dgm:t>
        <a:bodyPr/>
        <a:lstStyle/>
        <a:p>
          <a:endParaRPr lang="en-US"/>
        </a:p>
      </dgm:t>
    </dgm:pt>
    <dgm:pt modelId="{F40673E5-67FA-4A6C-92D6-BC10F59ADBC7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CDCE6B8-6F1E-4FF4-A449-5F25359941B9}" type="sibTrans" cxnId="{39C60404-DAF8-4A96-B8E9-64ED45889ED9}">
      <dgm:prSet/>
      <dgm:spPr/>
      <dgm:t>
        <a:bodyPr/>
        <a:lstStyle/>
        <a:p>
          <a:endParaRPr lang="en-US"/>
        </a:p>
      </dgm:t>
    </dgm:pt>
    <dgm:pt modelId="{ACC7DB61-3037-40E9-A547-4184C5344040}" type="parTrans" cxnId="{39C60404-DAF8-4A96-B8E9-64ED45889ED9}">
      <dgm:prSet/>
      <dgm:spPr/>
      <dgm:t>
        <a:bodyPr/>
        <a:lstStyle/>
        <a:p>
          <a:endParaRPr lang="en-US"/>
        </a:p>
      </dgm:t>
    </dgm:pt>
    <dgm:pt modelId="{9126C300-2B5A-407A-B099-D883DF548D1F}">
      <dgm:prSet phldrT="[Text]" custT="1"/>
      <dgm:spPr>
        <a:gradFill flip="none" rotWithShape="1">
          <a:gsLst>
            <a:gs pos="0">
              <a:schemeClr val="bg2">
                <a:lumMod val="50000"/>
              </a:schemeClr>
            </a:gs>
            <a:gs pos="80000">
              <a:schemeClr val="bg1">
                <a:lumMod val="65000"/>
              </a:schemeClr>
            </a:gs>
            <a:gs pos="100000">
              <a:schemeClr val="bg1">
                <a:lumMod val="85000"/>
              </a:schemeClr>
            </a:gs>
          </a:gsLst>
          <a:lin ang="13800000" scaled="0"/>
          <a:tileRect/>
        </a:gra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Federal Transit Administration</a:t>
          </a:r>
        </a:p>
        <a:p>
          <a:r>
            <a:rPr lang="en-US" sz="2800" dirty="0" smtClean="0">
              <a:solidFill>
                <a:schemeClr val="bg1"/>
              </a:solidFill>
            </a:rPr>
            <a:t>www.fta.dot.gov</a:t>
          </a:r>
          <a:endParaRPr lang="en-US" sz="2800" dirty="0">
            <a:solidFill>
              <a:schemeClr val="bg1"/>
            </a:solidFill>
          </a:endParaRPr>
        </a:p>
      </dgm:t>
    </dgm:pt>
    <dgm:pt modelId="{8A61AD11-2142-4BF7-9215-DBF7E1ED59D1}" type="sibTrans" cxnId="{205339F3-2144-4086-9C7C-9027AFF0017D}">
      <dgm:prSet/>
      <dgm:spPr/>
      <dgm:t>
        <a:bodyPr/>
        <a:lstStyle/>
        <a:p>
          <a:endParaRPr lang="en-US"/>
        </a:p>
      </dgm:t>
    </dgm:pt>
    <dgm:pt modelId="{68C5C721-6E00-405F-83E5-B29DF76F19F9}" type="parTrans" cxnId="{205339F3-2144-4086-9C7C-9027AFF0017D}">
      <dgm:prSet/>
      <dgm:spPr/>
      <dgm:t>
        <a:bodyPr/>
        <a:lstStyle/>
        <a:p>
          <a:endParaRPr lang="en-US"/>
        </a:p>
      </dgm:t>
    </dgm:pt>
    <dgm:pt modelId="{6FB2D1F5-71BE-46C2-9752-FC4362EB43A7}" type="pres">
      <dgm:prSet presAssocID="{C52840DF-8D5B-484D-896D-B93D29C061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1EAEEC-E405-46FA-81D1-576EE0EA1C35}" type="pres">
      <dgm:prSet presAssocID="{C52840DF-8D5B-484D-896D-B93D29C06196}" presName="matrix" presStyleCnt="0"/>
      <dgm:spPr/>
    </dgm:pt>
    <dgm:pt modelId="{35894D2A-7448-4EEF-BE7A-AFECDF46E879}" type="pres">
      <dgm:prSet presAssocID="{C52840DF-8D5B-484D-896D-B93D29C06196}" presName="tile1" presStyleLbl="node1" presStyleIdx="0" presStyleCnt="4"/>
      <dgm:spPr/>
      <dgm:t>
        <a:bodyPr/>
        <a:lstStyle/>
        <a:p>
          <a:endParaRPr lang="en-US"/>
        </a:p>
      </dgm:t>
    </dgm:pt>
    <dgm:pt modelId="{7D6BE7A4-F4F8-41A6-B378-82CB3DEF028B}" type="pres">
      <dgm:prSet presAssocID="{C52840DF-8D5B-484D-896D-B93D29C061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419D1-020B-4657-BF78-9F0E18F7ED53}" type="pres">
      <dgm:prSet presAssocID="{C52840DF-8D5B-484D-896D-B93D29C06196}" presName="tile2" presStyleLbl="node1" presStyleIdx="1" presStyleCnt="4"/>
      <dgm:spPr/>
      <dgm:t>
        <a:bodyPr/>
        <a:lstStyle/>
        <a:p>
          <a:endParaRPr lang="en-US"/>
        </a:p>
      </dgm:t>
    </dgm:pt>
    <dgm:pt modelId="{6AE1032C-5A52-45A7-B42C-E3AD4E29B0D4}" type="pres">
      <dgm:prSet presAssocID="{C52840DF-8D5B-484D-896D-B93D29C061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001CF-E85D-43CF-A52B-834DD35C680F}" type="pres">
      <dgm:prSet presAssocID="{C52840DF-8D5B-484D-896D-B93D29C06196}" presName="tile3" presStyleLbl="node1" presStyleIdx="2" presStyleCnt="4"/>
      <dgm:spPr/>
      <dgm:t>
        <a:bodyPr/>
        <a:lstStyle/>
        <a:p>
          <a:endParaRPr lang="en-US"/>
        </a:p>
      </dgm:t>
    </dgm:pt>
    <dgm:pt modelId="{7BA5ED7B-4C9D-4749-976E-6907BA0B55EF}" type="pres">
      <dgm:prSet presAssocID="{C52840DF-8D5B-484D-896D-B93D29C061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42C0B-1FA3-425E-90C8-A1C3A2B21B06}" type="pres">
      <dgm:prSet presAssocID="{C52840DF-8D5B-484D-896D-B93D29C06196}" presName="tile4" presStyleLbl="node1" presStyleIdx="3" presStyleCnt="4"/>
      <dgm:spPr/>
      <dgm:t>
        <a:bodyPr/>
        <a:lstStyle/>
        <a:p>
          <a:endParaRPr lang="en-US"/>
        </a:p>
      </dgm:t>
    </dgm:pt>
    <dgm:pt modelId="{5408CB34-D5AA-41FA-B3B2-04CFE8A47361}" type="pres">
      <dgm:prSet presAssocID="{C52840DF-8D5B-484D-896D-B93D29C061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9E059-1CF5-46B4-9BDC-6A89B9F2C818}" type="pres">
      <dgm:prSet presAssocID="{C52840DF-8D5B-484D-896D-B93D29C06196}" presName="centerTile" presStyleLbl="fgShp" presStyleIdx="0" presStyleCnt="1" custScaleX="141340" custScaleY="11316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63F473F-18D9-40C3-BF59-ACE5E1FA29DE}" type="presOf" srcId="{72DD7C74-4197-4F19-891E-14A58CDB7373}" destId="{0CD42C0B-1FA3-425E-90C8-A1C3A2B21B06}" srcOrd="0" destOrd="0" presId="urn:microsoft.com/office/officeart/2005/8/layout/matrix1"/>
    <dgm:cxn modelId="{7D8CF8DB-5916-4591-BC9B-F968459BE007}" type="presOf" srcId="{3E9217CB-9EB1-4AD5-BD05-547475D113B7}" destId="{6AE1032C-5A52-45A7-B42C-E3AD4E29B0D4}" srcOrd="1" destOrd="0" presId="urn:microsoft.com/office/officeart/2005/8/layout/matrix1"/>
    <dgm:cxn modelId="{AA73EE91-A28C-4C28-8F72-BE0B261F7999}" type="presOf" srcId="{C52840DF-8D5B-484D-896D-B93D29C06196}" destId="{6FB2D1F5-71BE-46C2-9752-FC4362EB43A7}" srcOrd="0" destOrd="0" presId="urn:microsoft.com/office/officeart/2005/8/layout/matrix1"/>
    <dgm:cxn modelId="{5296D03B-BED4-4B45-9065-F4FD7B14B16D}" type="presOf" srcId="{F40673E5-67FA-4A6C-92D6-BC10F59ADBC7}" destId="{35894D2A-7448-4EEF-BE7A-AFECDF46E879}" srcOrd="0" destOrd="0" presId="urn:microsoft.com/office/officeart/2005/8/layout/matrix1"/>
    <dgm:cxn modelId="{6C682B4E-6773-43BB-B537-9EAEF30F900E}" type="presOf" srcId="{72DD7C74-4197-4F19-891E-14A58CDB7373}" destId="{5408CB34-D5AA-41FA-B3B2-04CFE8A47361}" srcOrd="1" destOrd="0" presId="urn:microsoft.com/office/officeart/2005/8/layout/matrix1"/>
    <dgm:cxn modelId="{AFB24016-EDAD-4633-9251-B625E058B09D}" type="presOf" srcId="{E5F014E3-1210-480A-83E5-B29A67FA9C19}" destId="{94D001CF-E85D-43CF-A52B-834DD35C680F}" srcOrd="0" destOrd="0" presId="urn:microsoft.com/office/officeart/2005/8/layout/matrix1"/>
    <dgm:cxn modelId="{5E51C372-62E4-4504-BF98-AA7FF838ACD0}" type="presOf" srcId="{E5F014E3-1210-480A-83E5-B29A67FA9C19}" destId="{7BA5ED7B-4C9D-4749-976E-6907BA0B55EF}" srcOrd="1" destOrd="0" presId="urn:microsoft.com/office/officeart/2005/8/layout/matrix1"/>
    <dgm:cxn modelId="{3AB20DC2-A43B-4AE5-819B-5733F5208014}" srcId="{9126C300-2B5A-407A-B099-D883DF548D1F}" destId="{72DD7C74-4197-4F19-891E-14A58CDB7373}" srcOrd="3" destOrd="0" parTransId="{0939D0F4-8B2F-4185-96CA-B7F219CA6193}" sibTransId="{A4351582-F698-453A-AB27-AAB2521D322C}"/>
    <dgm:cxn modelId="{39C60404-DAF8-4A96-B8E9-64ED45889ED9}" srcId="{9126C300-2B5A-407A-B099-D883DF548D1F}" destId="{F40673E5-67FA-4A6C-92D6-BC10F59ADBC7}" srcOrd="0" destOrd="0" parTransId="{ACC7DB61-3037-40E9-A547-4184C5344040}" sibTransId="{8CDCE6B8-6F1E-4FF4-A449-5F25359941B9}"/>
    <dgm:cxn modelId="{90C12562-26D4-4E41-AD24-7D73232C41EE}" srcId="{9126C300-2B5A-407A-B099-D883DF548D1F}" destId="{3E9217CB-9EB1-4AD5-BD05-547475D113B7}" srcOrd="1" destOrd="0" parTransId="{0CD48B97-400D-4D2D-9491-E81492B82A9E}" sibTransId="{6BBE1B8F-388C-4870-B24A-820ADE916CDE}"/>
    <dgm:cxn modelId="{D239BF3D-6F43-4F89-9ACF-83B1B189AC2D}" type="presOf" srcId="{3E9217CB-9EB1-4AD5-BD05-547475D113B7}" destId="{261419D1-020B-4657-BF78-9F0E18F7ED53}" srcOrd="0" destOrd="0" presId="urn:microsoft.com/office/officeart/2005/8/layout/matrix1"/>
    <dgm:cxn modelId="{205339F3-2144-4086-9C7C-9027AFF0017D}" srcId="{C52840DF-8D5B-484D-896D-B93D29C06196}" destId="{9126C300-2B5A-407A-B099-D883DF548D1F}" srcOrd="0" destOrd="0" parTransId="{68C5C721-6E00-405F-83E5-B29DF76F19F9}" sibTransId="{8A61AD11-2142-4BF7-9215-DBF7E1ED59D1}"/>
    <dgm:cxn modelId="{5FA60005-CDBA-45E2-AFF0-B2C5F93CC79C}" type="presOf" srcId="{F40673E5-67FA-4A6C-92D6-BC10F59ADBC7}" destId="{7D6BE7A4-F4F8-41A6-B378-82CB3DEF028B}" srcOrd="1" destOrd="0" presId="urn:microsoft.com/office/officeart/2005/8/layout/matrix1"/>
    <dgm:cxn modelId="{C7654476-BE07-4FBA-879E-8878CC1058A7}" type="presOf" srcId="{9126C300-2B5A-407A-B099-D883DF548D1F}" destId="{A4D9E059-1CF5-46B4-9BDC-6A89B9F2C818}" srcOrd="0" destOrd="0" presId="urn:microsoft.com/office/officeart/2005/8/layout/matrix1"/>
    <dgm:cxn modelId="{B01C63A0-6D58-4802-8BA1-F4DB3D70B17C}" srcId="{9126C300-2B5A-407A-B099-D883DF548D1F}" destId="{E5F014E3-1210-480A-83E5-B29A67FA9C19}" srcOrd="2" destOrd="0" parTransId="{E3840DCB-1B21-47A4-ABEA-46F935D3366E}" sibTransId="{D7881529-E7ED-4826-8FE5-A00FC4714129}"/>
    <dgm:cxn modelId="{D7464883-A1D6-4951-AE09-C7F50BDA0D94}" type="presParOf" srcId="{6FB2D1F5-71BE-46C2-9752-FC4362EB43A7}" destId="{F81EAEEC-E405-46FA-81D1-576EE0EA1C35}" srcOrd="0" destOrd="0" presId="urn:microsoft.com/office/officeart/2005/8/layout/matrix1"/>
    <dgm:cxn modelId="{1EB698A6-DBED-4EEC-96F0-5DD54FD39BE5}" type="presParOf" srcId="{F81EAEEC-E405-46FA-81D1-576EE0EA1C35}" destId="{35894D2A-7448-4EEF-BE7A-AFECDF46E879}" srcOrd="0" destOrd="0" presId="urn:microsoft.com/office/officeart/2005/8/layout/matrix1"/>
    <dgm:cxn modelId="{74E504E7-78A3-4248-8B6B-815E54DE04DA}" type="presParOf" srcId="{F81EAEEC-E405-46FA-81D1-576EE0EA1C35}" destId="{7D6BE7A4-F4F8-41A6-B378-82CB3DEF028B}" srcOrd="1" destOrd="0" presId="urn:microsoft.com/office/officeart/2005/8/layout/matrix1"/>
    <dgm:cxn modelId="{062187F9-BD4E-4F76-8B49-193E67C40D3D}" type="presParOf" srcId="{F81EAEEC-E405-46FA-81D1-576EE0EA1C35}" destId="{261419D1-020B-4657-BF78-9F0E18F7ED53}" srcOrd="2" destOrd="0" presId="urn:microsoft.com/office/officeart/2005/8/layout/matrix1"/>
    <dgm:cxn modelId="{29BBA017-0FB6-4F95-881F-B6E65866F3F8}" type="presParOf" srcId="{F81EAEEC-E405-46FA-81D1-576EE0EA1C35}" destId="{6AE1032C-5A52-45A7-B42C-E3AD4E29B0D4}" srcOrd="3" destOrd="0" presId="urn:microsoft.com/office/officeart/2005/8/layout/matrix1"/>
    <dgm:cxn modelId="{0DE421A2-658F-4C8F-961D-1ADFA613EE3E}" type="presParOf" srcId="{F81EAEEC-E405-46FA-81D1-576EE0EA1C35}" destId="{94D001CF-E85D-43CF-A52B-834DD35C680F}" srcOrd="4" destOrd="0" presId="urn:microsoft.com/office/officeart/2005/8/layout/matrix1"/>
    <dgm:cxn modelId="{6EDEC0B1-2F47-4CFD-94BF-F991CF405223}" type="presParOf" srcId="{F81EAEEC-E405-46FA-81D1-576EE0EA1C35}" destId="{7BA5ED7B-4C9D-4749-976E-6907BA0B55EF}" srcOrd="5" destOrd="0" presId="urn:microsoft.com/office/officeart/2005/8/layout/matrix1"/>
    <dgm:cxn modelId="{CEE4A043-9D9C-4815-818B-472A8FC08D71}" type="presParOf" srcId="{F81EAEEC-E405-46FA-81D1-576EE0EA1C35}" destId="{0CD42C0B-1FA3-425E-90C8-A1C3A2B21B06}" srcOrd="6" destOrd="0" presId="urn:microsoft.com/office/officeart/2005/8/layout/matrix1"/>
    <dgm:cxn modelId="{2A66C04E-AFA1-45B9-8348-4AC8BEA54A11}" type="presParOf" srcId="{F81EAEEC-E405-46FA-81D1-576EE0EA1C35}" destId="{5408CB34-D5AA-41FA-B3B2-04CFE8A47361}" srcOrd="7" destOrd="0" presId="urn:microsoft.com/office/officeart/2005/8/layout/matrix1"/>
    <dgm:cxn modelId="{D0DA9E64-E6F9-4599-BA80-BC6D133581D2}" type="presParOf" srcId="{6FB2D1F5-71BE-46C2-9752-FC4362EB43A7}" destId="{A4D9E059-1CF5-46B4-9BDC-6A89B9F2C8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94D2A-7448-4EEF-BE7A-AFECDF46E879}">
      <dsp:nvSpPr>
        <dsp:cNvPr id="0" name=""/>
        <dsp:cNvSpPr/>
      </dsp:nvSpPr>
      <dsp:spPr>
        <a:xfrm rot="16200000">
          <a:off x="646938" y="-646938"/>
          <a:ext cx="2592324" cy="3886200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 rot="5400000">
        <a:off x="0" y="0"/>
        <a:ext cx="3886200" cy="1944243"/>
      </dsp:txXfrm>
    </dsp:sp>
    <dsp:sp modelId="{261419D1-020B-4657-BF78-9F0E18F7ED53}">
      <dsp:nvSpPr>
        <dsp:cNvPr id="0" name=""/>
        <dsp:cNvSpPr/>
      </dsp:nvSpPr>
      <dsp:spPr>
        <a:xfrm>
          <a:off x="3886200" y="0"/>
          <a:ext cx="3886200" cy="2592324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886200" y="0"/>
        <a:ext cx="3886200" cy="1944243"/>
      </dsp:txXfrm>
    </dsp:sp>
    <dsp:sp modelId="{94D001CF-E85D-43CF-A52B-834DD35C680F}">
      <dsp:nvSpPr>
        <dsp:cNvPr id="0" name=""/>
        <dsp:cNvSpPr/>
      </dsp:nvSpPr>
      <dsp:spPr>
        <a:xfrm rot="10800000">
          <a:off x="0" y="2592324"/>
          <a:ext cx="3886200" cy="2592324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 rot="10800000">
        <a:off x="0" y="3240404"/>
        <a:ext cx="3886200" cy="1944243"/>
      </dsp:txXfrm>
    </dsp:sp>
    <dsp:sp modelId="{0CD42C0B-1FA3-425E-90C8-A1C3A2B21B06}">
      <dsp:nvSpPr>
        <dsp:cNvPr id="0" name=""/>
        <dsp:cNvSpPr/>
      </dsp:nvSpPr>
      <dsp:spPr>
        <a:xfrm rot="5400000">
          <a:off x="4533138" y="1945386"/>
          <a:ext cx="2592324" cy="3886200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 rot="-5400000">
        <a:off x="3886200" y="3240404"/>
        <a:ext cx="3886200" cy="1944243"/>
      </dsp:txXfrm>
    </dsp:sp>
    <dsp:sp modelId="{A4D9E059-1CF5-46B4-9BDC-6A89B9F2C818}">
      <dsp:nvSpPr>
        <dsp:cNvPr id="0" name=""/>
        <dsp:cNvSpPr/>
      </dsp:nvSpPr>
      <dsp:spPr>
        <a:xfrm>
          <a:off x="2238373" y="1858897"/>
          <a:ext cx="3295653" cy="1466853"/>
        </a:xfrm>
        <a:prstGeom prst="roundRect">
          <a:avLst/>
        </a:prstGeom>
        <a:gradFill flip="none" rotWithShape="1">
          <a:gsLst>
            <a:gs pos="0">
              <a:schemeClr val="bg2">
                <a:lumMod val="50000"/>
              </a:schemeClr>
            </a:gs>
            <a:gs pos="80000">
              <a:schemeClr val="bg1">
                <a:lumMod val="65000"/>
              </a:schemeClr>
            </a:gs>
            <a:gs pos="100000">
              <a:schemeClr val="bg1">
                <a:lumMod val="85000"/>
              </a:schemeClr>
            </a:gs>
          </a:gsLst>
          <a:lin ang="138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Federal Transit Administration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www.fta.dot.gov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309979" y="1930503"/>
        <a:ext cx="3152441" cy="1323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C33813-86A8-492A-AE12-98AAEACF43FF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BDEEE6-70E4-425C-905B-2A4AC398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8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12F185-B6B5-4E3A-AD87-2FF3BCD1997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FDF521-A8C0-47CF-B688-3383CB252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0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1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6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6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 smtClean="0"/>
              <a:t> 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2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2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8364" y="6173787"/>
            <a:ext cx="1482436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3874" y="6173787"/>
            <a:ext cx="5429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21AF6247-75CE-4122-8111-B3917997CF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9149" y="6299200"/>
            <a:ext cx="523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C07561DB-FE04-4CBF-A957-54765BA21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1860"/>
            <a:ext cx="2057400" cy="55643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1860"/>
            <a:ext cx="6019800" cy="55643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2534" y="6173787"/>
            <a:ext cx="158826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4" y="6192837"/>
            <a:ext cx="4667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30004069-6D3A-4122-9791-7EBFD09FFB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95B74"/>
                </a:solidFill>
                <a:latin typeface="Raavi" pitchFamily="34" charset="0"/>
                <a:cs typeface="Raav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6770" y="6173787"/>
            <a:ext cx="156623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6602" y="6173787"/>
            <a:ext cx="14762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0550" y="6173787"/>
            <a:ext cx="47624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DC604F14-CA4B-4847-9F79-8FBCC13E0B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908"/>
            <a:ext cx="8229600" cy="9327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3552" y="6173787"/>
            <a:ext cx="157724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9626" y="6173787"/>
            <a:ext cx="56197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53360765-080C-41EF-8F95-FE47DEDE35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80500" y="6173787"/>
            <a:ext cx="161029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0099" y="6173787"/>
            <a:ext cx="638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77F3054E-A31A-4146-BB09-2DCF969F1C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213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4DD9C236-AF77-4416-8345-CB4629A33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5825" y="6356350"/>
            <a:ext cx="53339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F00A00CB-2C12-43BD-8097-0EF59CD27A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9149" y="6289675"/>
            <a:ext cx="5429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7AF46AAA-4B15-416D-A152-9947D360E9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50" y="6289675"/>
            <a:ext cx="5905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 MT" pitchFamily="34" charset="0"/>
              </a:defRPr>
            </a:lvl1pPr>
          </a:lstStyle>
          <a:p>
            <a:fld id="{289413CD-A6E0-4401-A1DA-5183387F14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6562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11" descr="header2-0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TA_footer-01_edit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176219"/>
            <a:ext cx="9144000" cy="6944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95B74"/>
          </a:solidFill>
          <a:latin typeface="Raavi" pitchFamily="34" charset="0"/>
          <a:ea typeface="ＭＳ Ｐゴシック" charset="-128"/>
          <a:cs typeface="Raav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valencia.mcferrin@dot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TA_slide3_edit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713" y="2357438"/>
            <a:ext cx="4395787" cy="3308256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85B74"/>
                </a:solidFill>
                <a:ea typeface="+mj-ea"/>
              </a:rPr>
              <a:t>Guidance Overview for</a:t>
            </a:r>
            <a:br>
              <a:rPr lang="en-US" sz="3200" dirty="0" smtClean="0">
                <a:solidFill>
                  <a:srgbClr val="385B74"/>
                </a:solidFill>
                <a:ea typeface="+mj-ea"/>
              </a:rPr>
            </a:br>
            <a:r>
              <a:rPr lang="en-US" sz="3200" dirty="0" smtClean="0">
                <a:solidFill>
                  <a:srgbClr val="385B74"/>
                </a:solidFill>
                <a:ea typeface="+mj-ea"/>
              </a:rPr>
              <a:t>Disposition of Real Property Acquired with FTA Financial Assistance</a:t>
            </a:r>
            <a:br>
              <a:rPr lang="en-US" sz="3200" dirty="0" smtClean="0">
                <a:solidFill>
                  <a:srgbClr val="385B74"/>
                </a:solidFill>
                <a:ea typeface="+mj-ea"/>
              </a:rPr>
            </a:br>
            <a:r>
              <a:rPr lang="en-US" sz="1600" dirty="0" smtClean="0">
                <a:solidFill>
                  <a:srgbClr val="385B74"/>
                </a:solidFill>
                <a:ea typeface="+mj-ea"/>
              </a:rPr>
              <a:t/>
            </a:r>
            <a:br>
              <a:rPr lang="en-US" sz="1600" dirty="0" smtClean="0">
                <a:solidFill>
                  <a:srgbClr val="385B74"/>
                </a:solidFill>
                <a:ea typeface="+mj-ea"/>
              </a:rPr>
            </a:br>
            <a:r>
              <a:rPr lang="en-US" sz="1600" dirty="0" smtClean="0">
                <a:solidFill>
                  <a:srgbClr val="385B74"/>
                </a:solidFill>
                <a:ea typeface="+mj-ea"/>
              </a:rPr>
              <a:t>May 20, 2014</a:t>
            </a:r>
            <a:br>
              <a:rPr lang="en-US" sz="1600" dirty="0" smtClean="0">
                <a:solidFill>
                  <a:srgbClr val="385B74"/>
                </a:solidFill>
                <a:ea typeface="+mj-ea"/>
              </a:rPr>
            </a:br>
            <a:r>
              <a:rPr lang="en-US" sz="1600" dirty="0" smtClean="0">
                <a:solidFill>
                  <a:srgbClr val="385B74"/>
                </a:solidFill>
                <a:ea typeface="+mj-ea"/>
              </a:rPr>
              <a:t/>
            </a:r>
            <a:br>
              <a:rPr lang="en-US" sz="1600" dirty="0" smtClean="0">
                <a:solidFill>
                  <a:srgbClr val="385B74"/>
                </a:solidFill>
                <a:ea typeface="+mj-ea"/>
              </a:rPr>
            </a:br>
            <a:r>
              <a:rPr lang="en-US" sz="1600" dirty="0" smtClean="0">
                <a:solidFill>
                  <a:srgbClr val="385B74"/>
                </a:solidFill>
                <a:ea typeface="+mj-ea"/>
              </a:rPr>
              <a:t>Valencia McFerrin</a:t>
            </a:r>
            <a:br>
              <a:rPr lang="en-US" sz="1600" dirty="0" smtClean="0">
                <a:solidFill>
                  <a:srgbClr val="385B74"/>
                </a:solidFill>
                <a:ea typeface="+mj-ea"/>
              </a:rPr>
            </a:br>
            <a:r>
              <a:rPr lang="en-US" sz="1600" dirty="0" smtClean="0">
                <a:solidFill>
                  <a:srgbClr val="385B74"/>
                </a:solidFill>
                <a:ea typeface="+mj-ea"/>
              </a:rPr>
              <a:t>Director, Office of Grants Management</a:t>
            </a:r>
            <a:br>
              <a:rPr lang="en-US" sz="1600" dirty="0" smtClean="0">
                <a:solidFill>
                  <a:srgbClr val="385B74"/>
                </a:solidFill>
                <a:ea typeface="+mj-ea"/>
              </a:rPr>
            </a:br>
            <a:r>
              <a:rPr lang="en-US" sz="1600" dirty="0" smtClean="0">
                <a:solidFill>
                  <a:srgbClr val="385B74"/>
                </a:solidFill>
                <a:ea typeface="+mj-ea"/>
              </a:rPr>
              <a:t> and Guidance</a:t>
            </a:r>
            <a:r>
              <a:rPr lang="en-US" sz="1600" dirty="0" smtClean="0">
                <a:solidFill>
                  <a:schemeClr val="tx1"/>
                </a:solidFill>
                <a:latin typeface="Gill Sans MT" pitchFamily="34" charset="0"/>
                <a:ea typeface="+mj-ea"/>
              </a:rPr>
              <a:t> </a:t>
            </a:r>
            <a:br>
              <a:rPr lang="en-US" sz="1600" dirty="0" smtClean="0">
                <a:solidFill>
                  <a:schemeClr val="tx1"/>
                </a:solidFill>
                <a:latin typeface="Gill Sans MT" pitchFamily="34" charset="0"/>
                <a:ea typeface="+mj-ea"/>
              </a:rPr>
            </a:br>
            <a:endParaRPr lang="en-US" sz="1600" dirty="0" smtClean="0">
              <a:solidFill>
                <a:schemeClr val="tx1"/>
              </a:solidFill>
              <a:latin typeface="Gill Sans MT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1318"/>
            <a:ext cx="8229600" cy="544484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For follow up questions or comments, contact: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Valencia McFerrin</a:t>
            </a:r>
          </a:p>
          <a:p>
            <a:pPr marL="0" indent="0" algn="ctr">
              <a:buNone/>
            </a:pPr>
            <a:r>
              <a:rPr lang="en-US" dirty="0" smtClean="0"/>
              <a:t> Director, Office of Grants Management and Program Guidance at: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valencia.mcferrin@dot.gov</a:t>
            </a:r>
            <a:r>
              <a:rPr lang="en-US" dirty="0" smtClean="0"/>
              <a:t> or </a:t>
            </a:r>
          </a:p>
          <a:p>
            <a:pPr marL="0" indent="0" algn="ctr">
              <a:buNone/>
            </a:pPr>
            <a:r>
              <a:rPr lang="en-US" dirty="0" smtClean="0"/>
              <a:t>(202) 366-1254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1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85800" y="836676"/>
          <a:ext cx="7772400" cy="518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2458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060"/>
            <a:ext cx="8229600" cy="487110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What it means……..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The settlement of the federal interest in property that is no longer needed for the originally authorized purpose.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 descr="metro buses" title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90" y="3998260"/>
            <a:ext cx="5422526" cy="254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11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9248"/>
            <a:ext cx="8229600" cy="54269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When real property is no longer needed for any </a:t>
            </a:r>
            <a:r>
              <a:rPr lang="en-US" sz="2800" dirty="0"/>
              <a:t> </a:t>
            </a:r>
            <a:r>
              <a:rPr lang="en-US" sz="2800" dirty="0" smtClean="0"/>
              <a:t>                      transit purpose, the grantee must request disposition instructions from FTA.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		</a:t>
            </a: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1" name="Picture 3" descr="grantees in discussion" title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85222"/>
            <a:ext cx="35956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ommercial building" titl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5222"/>
            <a:ext cx="415066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18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12134"/>
            <a:ext cx="8229600" cy="1119442"/>
          </a:xfrm>
        </p:spPr>
        <p:txBody>
          <a:bodyPr/>
          <a:lstStyle/>
          <a:p>
            <a:r>
              <a:rPr lang="en-US" sz="3690" dirty="0" smtClean="0"/>
              <a:t>Overview of Guidance For</a:t>
            </a:r>
            <a:br>
              <a:rPr lang="en-US" sz="3690" dirty="0" smtClean="0"/>
            </a:br>
            <a:r>
              <a:rPr lang="en-US" sz="3690" dirty="0" smtClean="0"/>
              <a:t>Disposition of Real Property</a:t>
            </a:r>
            <a:endParaRPr lang="en-US" sz="369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054E-A31A-4146-BB09-2DCF969F1C6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98612" y="1667436"/>
            <a:ext cx="8959662" cy="4458728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The Office of Management and Budget (OMB) has established guidance standards for disposition of real property.</a:t>
            </a:r>
          </a:p>
          <a:p>
            <a:endParaRPr lang="en-US" sz="2800" dirty="0" smtClean="0"/>
          </a:p>
          <a:p>
            <a:r>
              <a:rPr lang="en-US" sz="2800" dirty="0" smtClean="0"/>
              <a:t>FTA Circular 5010.1D provides specific guidance for FTA grantees regarding the disposition of real property acquired with FTA financial assistance.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054E-A31A-4146-BB09-2DCF969F1C6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8" y="436563"/>
            <a:ext cx="8229600" cy="603344"/>
          </a:xfrm>
        </p:spPr>
        <p:txBody>
          <a:bodyPr/>
          <a:lstStyle/>
          <a:p>
            <a:r>
              <a:rPr lang="en-US" sz="3600" dirty="0" smtClean="0"/>
              <a:t>Grantee Requirements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1261035"/>
            <a:ext cx="8601074" cy="46735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Grantee should prepare an excess property inventory and utilization plan for all property that</a:t>
            </a:r>
            <a:r>
              <a:rPr lang="en-US" sz="2800" dirty="0"/>
              <a:t> </a:t>
            </a:r>
            <a:r>
              <a:rPr lang="en-US" sz="2800" dirty="0" smtClean="0"/>
              <a:t>is no longer needed to carry out any transit purpose</a:t>
            </a:r>
          </a:p>
          <a:p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Grantee inventory plan should identify and explain the reason for excess property</a:t>
            </a:r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Grantee must request disposition instructions from FTA when real </a:t>
            </a:r>
            <a:r>
              <a:rPr lang="en-US" sz="2800" dirty="0"/>
              <a:t>property is no longer needed for any transit </a:t>
            </a:r>
            <a:r>
              <a:rPr lang="en-US" sz="2800" dirty="0" smtClean="0"/>
              <a:t>purpose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5" y="502023"/>
            <a:ext cx="7745506" cy="1177365"/>
          </a:xfrm>
        </p:spPr>
        <p:txBody>
          <a:bodyPr/>
          <a:lstStyle/>
          <a:p>
            <a:r>
              <a:rPr lang="en-US" sz="3600" dirty="0" smtClean="0"/>
              <a:t>Disposition Methods</a:t>
            </a:r>
            <a:br>
              <a:rPr lang="en-US" sz="3600" dirty="0" smtClean="0"/>
            </a:br>
            <a:r>
              <a:rPr lang="en-US" sz="2800" dirty="0" smtClean="0"/>
              <a:t>Property used for Original Authorized Purpose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2118"/>
            <a:ext cx="8229600" cy="4124045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Sell and reimburse FTA </a:t>
            </a:r>
            <a:r>
              <a:rPr lang="en-US" sz="2800" dirty="0"/>
              <a:t>- </a:t>
            </a:r>
            <a:r>
              <a:rPr lang="en-US" sz="2800" dirty="0" smtClean="0"/>
              <a:t>competitively </a:t>
            </a:r>
            <a:r>
              <a:rPr lang="en-US" sz="2800" dirty="0"/>
              <a:t>market and sell the property and pay </a:t>
            </a:r>
            <a:r>
              <a:rPr lang="en-US" sz="2800" dirty="0" smtClean="0"/>
              <a:t>FTA; </a:t>
            </a:r>
            <a:endParaRPr lang="en-US" sz="2800" dirty="0"/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Offset</a:t>
            </a:r>
            <a:r>
              <a:rPr lang="en-US" sz="2800" dirty="0"/>
              <a:t> </a:t>
            </a:r>
            <a:r>
              <a:rPr lang="en-US" sz="2800" dirty="0" smtClean="0"/>
              <a:t>– sell property and apply proceeds from sale to replacement property under the same program;</a:t>
            </a:r>
            <a:endParaRPr lang="en-US" sz="2800" dirty="0"/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2800" dirty="0" smtClean="0"/>
              <a:t>Sell </a:t>
            </a:r>
            <a:r>
              <a:rPr lang="en-US" sz="2800" dirty="0"/>
              <a:t>and use proceeds for another capital </a:t>
            </a:r>
            <a:r>
              <a:rPr lang="en-US" sz="2800" dirty="0" smtClean="0"/>
              <a:t>project – sell property and use proceeds to reduce the project cost of another FTA eligible transit project;</a:t>
            </a:r>
            <a:endParaRPr lang="en-US" sz="2800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4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94" y="1882588"/>
            <a:ext cx="7951694" cy="403411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4) </a:t>
            </a:r>
            <a:r>
              <a:rPr lang="en-US" sz="2800" dirty="0" smtClean="0"/>
              <a:t>Sell </a:t>
            </a:r>
            <a:r>
              <a:rPr lang="en-US" sz="2800" dirty="0"/>
              <a:t>and keep proceeds in open </a:t>
            </a:r>
            <a:r>
              <a:rPr lang="en-US" sz="2800" dirty="0" smtClean="0"/>
              <a:t>project - if </a:t>
            </a:r>
            <a:r>
              <a:rPr lang="en-US" sz="2800" dirty="0"/>
              <a:t>grant is still open, grantee may sell excess property and apply proceeds to original cost of real property purchased for that </a:t>
            </a:r>
            <a:r>
              <a:rPr lang="en-US" sz="2800" dirty="0" smtClean="0"/>
              <a:t>project;</a:t>
            </a:r>
            <a:endParaRPr lang="en-US" sz="28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 smtClean="0"/>
              <a:t>5) Transfer </a:t>
            </a:r>
            <a:r>
              <a:rPr lang="en-US" sz="2800" dirty="0"/>
              <a:t>to public agency for non-transit </a:t>
            </a:r>
            <a:r>
              <a:rPr lang="en-US" sz="2800" dirty="0" smtClean="0"/>
              <a:t>use -     transfer </a:t>
            </a:r>
            <a:r>
              <a:rPr lang="en-US" sz="2800" dirty="0"/>
              <a:t>property </a:t>
            </a:r>
            <a:r>
              <a:rPr lang="en-US" sz="2800" dirty="0" smtClean="0"/>
              <a:t>to </a:t>
            </a:r>
            <a:r>
              <a:rPr lang="en-US" sz="2800" dirty="0"/>
              <a:t>a public agency with no repayment to </a:t>
            </a:r>
            <a:r>
              <a:rPr lang="en-US" sz="2800" dirty="0" smtClean="0"/>
              <a:t>FTA;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8565" y="502023"/>
            <a:ext cx="7745506" cy="1111623"/>
          </a:xfrm>
        </p:spPr>
        <p:txBody>
          <a:bodyPr/>
          <a:lstStyle/>
          <a:p>
            <a:r>
              <a:rPr lang="en-US" sz="3600" dirty="0" smtClean="0"/>
              <a:t>Disposition Methods (cont’d)</a:t>
            </a:r>
            <a:br>
              <a:rPr lang="en-US" sz="3600" dirty="0" smtClean="0"/>
            </a:br>
            <a:r>
              <a:rPr lang="en-US" sz="2800" dirty="0" smtClean="0"/>
              <a:t>Property used for Original Authorized Purpose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444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05825" y="6173787"/>
            <a:ext cx="533399" cy="365125"/>
          </a:xfrm>
        </p:spPr>
        <p:txBody>
          <a:bodyPr/>
          <a:lstStyle/>
          <a:p>
            <a:fld id="{F00A00CB-2C12-43BD-8097-0EF59CD27A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52744" y="2181412"/>
            <a:ext cx="7853081" cy="323327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Aft>
                <a:spcPts val="1200"/>
              </a:spcAft>
              <a:buFont typeface="Arial" charset="0"/>
              <a:buNone/>
            </a:pPr>
            <a:r>
              <a:rPr lang="en-US" sz="2800" dirty="0" smtClean="0"/>
              <a:t>6) Transfer to other project - transfer property to another FTA eligible project;</a:t>
            </a:r>
          </a:p>
          <a:p>
            <a:pPr marL="0" indent="0" defTabSz="914400">
              <a:spcAft>
                <a:spcPts val="1200"/>
              </a:spcAft>
              <a:buFont typeface="Arial" charset="0"/>
              <a:buNone/>
            </a:pPr>
            <a:r>
              <a:rPr lang="en-US" sz="2800" dirty="0" smtClean="0"/>
              <a:t>7)</a:t>
            </a:r>
            <a:r>
              <a:rPr lang="en-US" dirty="0" smtClean="0"/>
              <a:t> </a:t>
            </a:r>
            <a:r>
              <a:rPr lang="en-US" sz="2800" dirty="0" smtClean="0"/>
              <a:t>Retain title and remit federal interest - compensate FTA by computing percentage of FTA participation in the original cost </a:t>
            </a:r>
          </a:p>
          <a:p>
            <a:pPr marL="0" indent="0" defTabSz="914400">
              <a:buNone/>
            </a:pPr>
            <a:endParaRPr lang="en-US" dirty="0" smtClean="0"/>
          </a:p>
          <a:p>
            <a:pPr defTabSz="914400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8565" y="502023"/>
            <a:ext cx="7745506" cy="107576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95B74"/>
                </a:solidFill>
                <a:latin typeface="Raavi" pitchFamily="34" charset="0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/>
            <a:r>
              <a:rPr lang="en-US" sz="3600" dirty="0" smtClean="0"/>
              <a:t>Disposition Methods (cont’d)</a:t>
            </a:r>
          </a:p>
          <a:p>
            <a:pPr defTabSz="914400"/>
            <a:r>
              <a:rPr lang="en-US" sz="2800" dirty="0" smtClean="0"/>
              <a:t>Property used for Original Authorized Purpose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435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05825" y="6173787"/>
            <a:ext cx="533399" cy="365125"/>
          </a:xfrm>
        </p:spPr>
        <p:txBody>
          <a:bodyPr/>
          <a:lstStyle/>
          <a:p>
            <a:fld id="{F00A00CB-2C12-43BD-8097-0EF59CD27A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52744" y="2880659"/>
            <a:ext cx="7853081" cy="291054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D</a:t>
            </a:r>
            <a:r>
              <a:rPr lang="en-US" sz="2800" dirty="0" smtClean="0"/>
              <a:t>ispose of property</a:t>
            </a:r>
          </a:p>
          <a:p>
            <a:pPr defTabSz="9144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R</a:t>
            </a:r>
            <a:r>
              <a:rPr lang="en-US" sz="2800" dirty="0" smtClean="0"/>
              <a:t>epay FTA amount of original investment or </a:t>
            </a:r>
          </a:p>
          <a:p>
            <a:pPr defTabSz="9144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R</a:t>
            </a:r>
            <a:r>
              <a:rPr lang="en-US" sz="2800" dirty="0" smtClean="0"/>
              <a:t>epay FTA share of FMV whichever is greater</a:t>
            </a:r>
          </a:p>
          <a:p>
            <a:pPr marL="0" indent="0" defTabSz="914400">
              <a:buNone/>
            </a:pPr>
            <a:endParaRPr lang="en-US" dirty="0" smtClean="0"/>
          </a:p>
          <a:p>
            <a:pPr defTabSz="914400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8565" y="502023"/>
            <a:ext cx="7670800" cy="164353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95B74"/>
                </a:solidFill>
                <a:latin typeface="Raavi" pitchFamily="34" charset="0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/>
            <a:r>
              <a:rPr lang="en-US" sz="3600" dirty="0" smtClean="0"/>
              <a:t>Disposition</a:t>
            </a:r>
            <a:r>
              <a:rPr lang="en-US" dirty="0" smtClean="0"/>
              <a:t> </a:t>
            </a:r>
          </a:p>
          <a:p>
            <a:pPr defTabSz="914400"/>
            <a:r>
              <a:rPr lang="en-US" sz="3600" dirty="0" smtClean="0"/>
              <a:t>Property not used for Original Authorized Purpose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5622837"/>
      </p:ext>
    </p:extLst>
  </p:cSld>
  <p:clrMapOvr>
    <a:masterClrMapping/>
  </p:clrMapOvr>
</p:sld>
</file>

<file path=ppt/theme/theme1.xml><?xml version="1.0" encoding="utf-8"?>
<a:theme xmlns:a="http://schemas.openxmlformats.org/drawingml/2006/main" name="FTA3 (2)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FTA3 (2)</Template>
  <TotalTime>1925</TotalTime>
  <Words>395</Words>
  <Application>Microsoft Office PowerPoint</Application>
  <PresentationFormat>On-screen Show (4:3)</PresentationFormat>
  <Paragraphs>64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FTA3 (2)</vt:lpstr>
      <vt:lpstr>Guidance Overview for Disposition of Real Property Acquired with FTA Financial Assistance  May 20, 2014  Valencia McFerrin Director, Office of Grants Management  and Guidance  </vt:lpstr>
      <vt:lpstr>DISPOSITION</vt:lpstr>
      <vt:lpstr>PowerPoint Presentation</vt:lpstr>
      <vt:lpstr>Overview of Guidance For Disposition of Real Property</vt:lpstr>
      <vt:lpstr>Grantee Requirements</vt:lpstr>
      <vt:lpstr>Disposition Methods Property used for Original Authorized Purpose</vt:lpstr>
      <vt:lpstr>Disposition Methods (cont’d) Property used for Original Authorized Purpose</vt:lpstr>
      <vt:lpstr>PowerPoint Presentation</vt:lpstr>
      <vt:lpstr>PowerPoint Presentation</vt:lpstr>
      <vt:lpstr>PowerPoint Presentation</vt:lpstr>
      <vt:lpstr>PowerPoint Presentation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Dissemination New Procedures  November 15, 2011  Edwin Rodriguez Information Dissemination Program Manager</dc:title>
  <dc:creator>test</dc:creator>
  <cp:lastModifiedBy>Smith-Fisher, Mamie (FTA)</cp:lastModifiedBy>
  <cp:revision>121</cp:revision>
  <cp:lastPrinted>2014-05-05T19:16:49Z</cp:lastPrinted>
  <dcterms:created xsi:type="dcterms:W3CDTF">2012-02-24T20:16:18Z</dcterms:created>
  <dcterms:modified xsi:type="dcterms:W3CDTF">2014-06-09T17:21:48Z</dcterms:modified>
</cp:coreProperties>
</file>