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18"/>
  </p:notesMasterIdLst>
  <p:handoutMasterIdLst>
    <p:handoutMasterId r:id="rId19"/>
  </p:handoutMasterIdLst>
  <p:sldIdLst>
    <p:sldId id="256" r:id="rId5"/>
    <p:sldId id="550" r:id="rId6"/>
    <p:sldId id="556" r:id="rId7"/>
    <p:sldId id="557" r:id="rId8"/>
    <p:sldId id="560" r:id="rId9"/>
    <p:sldId id="563" r:id="rId10"/>
    <p:sldId id="564" r:id="rId11"/>
    <p:sldId id="565" r:id="rId12"/>
    <p:sldId id="561" r:id="rId13"/>
    <p:sldId id="562" r:id="rId14"/>
    <p:sldId id="541" r:id="rId15"/>
    <p:sldId id="566" r:id="rId16"/>
    <p:sldId id="463" r:id="rId17"/>
  </p:sldIdLst>
  <p:sldSz cx="9144000" cy="6858000" type="screen4x3"/>
  <p:notesSz cx="7010400" cy="9296400"/>
  <p:custDataLst>
    <p:tags r:id="rId2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 id="2" name="TJC" initials="TJC" lastIdx="1" clrIdx="2"/>
  <p:cmAuthor id="3" name="Fisher, Frances (VOLPE)" initials="FF(" lastIdx="8" clrIdx="3"/>
  <p:cmAuthor id="4" name="Biton, Anna (VOLPE)" initials="BA("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57AA"/>
    <a:srgbClr val="275642"/>
    <a:srgbClr val="302D58"/>
    <a:srgbClr val="3A4F63"/>
    <a:srgbClr val="3E7E80"/>
    <a:srgbClr val="C0504D"/>
    <a:srgbClr val="5CAEB0"/>
    <a:srgbClr val="987DBD"/>
    <a:srgbClr val="587896"/>
    <a:srgbClr val="445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64918" autoAdjust="0"/>
  </p:normalViewPr>
  <p:slideViewPr>
    <p:cSldViewPr snapToObjects="1">
      <p:cViewPr>
        <p:scale>
          <a:sx n="70" d="100"/>
          <a:sy n="70" d="100"/>
        </p:scale>
        <p:origin x="-1374" y="360"/>
      </p:cViewPr>
      <p:guideLst>
        <p:guide orient="horz" pos="1488"/>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7" d="100"/>
          <a:sy n="67" d="100"/>
        </p:scale>
        <p:origin x="-2515" y="-10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62" tIns="46581" rIns="93162" bIns="46581" rtlCol="0"/>
          <a:lstStyle>
            <a:lvl1pPr algn="r">
              <a:defRPr sz="1200"/>
            </a:lvl1pPr>
          </a:lstStyle>
          <a:p>
            <a:fld id="{1DC33813-86A8-492A-AE12-98AAEACF43FF}" type="datetimeFigureOut">
              <a:rPr lang="en-US" smtClean="0"/>
              <a:pPr/>
              <a:t>10/2/2015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62" tIns="46581" rIns="93162" bIns="46581"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2" tIns="46581" rIns="93162" bIns="46581" rtlCol="0"/>
          <a:lstStyle>
            <a:lvl1pPr algn="r">
              <a:defRPr sz="1200"/>
            </a:lvl1pPr>
          </a:lstStyle>
          <a:p>
            <a:fld id="{C212F185-B6B5-4E3A-AD87-2FF3BCD19979}" type="datetimeFigureOut">
              <a:rPr lang="en-US" smtClean="0"/>
              <a:pPr/>
              <a:t>10/2/2015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2" tIns="46581" rIns="93162" bIns="46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2" tIns="46581" rIns="93162" bIns="46581"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ta.dot.gov/tso_15176.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151827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latin typeface="Arial" panose="020B0604020202020204" pitchFamily="34" charset="0"/>
              <a:ea typeface="Calibri"/>
              <a:cs typeface="Arial" panose="020B0604020202020204" pitchFamily="34" charset="0"/>
            </a:endParaRPr>
          </a:p>
          <a:p>
            <a:pPr indent="-171450">
              <a:buFont typeface="Arial" panose="020B0604020202020204" pitchFamily="34" charset="0"/>
              <a:buChar char="•"/>
            </a:pPr>
            <a:endParaRPr lang="en-US" b="1" dirty="0" smtClean="0">
              <a:latin typeface="Times New Roman"/>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latin typeface="Times New Roman"/>
                <a:ea typeface="Calibri"/>
                <a:cs typeface="Times New Roman"/>
              </a:rPr>
              <a:t>FTA’s SMS Framework – SMS - Getting Ready – is posted on our website</a:t>
            </a:r>
            <a:r>
              <a:rPr lang="en-US" b="1" baseline="0" dirty="0" smtClean="0">
                <a:latin typeface="Times New Roman"/>
                <a:ea typeface="Calibri"/>
                <a:cs typeface="Times New Roman"/>
              </a:rPr>
              <a:t> at </a:t>
            </a:r>
            <a:r>
              <a:rPr lang="en-US" sz="1200" b="1" dirty="0" smtClean="0">
                <a:latin typeface="Arial" panose="020B0604020202020204" pitchFamily="34" charset="0"/>
                <a:cs typeface="Arial" panose="020B0604020202020204" pitchFamily="34" charset="0"/>
                <a:hlinkClick r:id="rId3"/>
              </a:rPr>
              <a:t>http://www.fta.dot.gov/tso_15176.html</a:t>
            </a:r>
            <a:r>
              <a:rPr lang="en-US" sz="1200" b="1" dirty="0" smtClean="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US" b="1" dirty="0">
              <a:latin typeface="Times New Roman"/>
              <a:ea typeface="Calibri"/>
              <a:cs typeface="Times New Roman"/>
            </a:endParaRPr>
          </a:p>
          <a:p>
            <a:pPr indent="-171450">
              <a:buFont typeface="Arial" panose="020B0604020202020204" pitchFamily="34" charset="0"/>
              <a:buChar char="•"/>
            </a:pPr>
            <a:endParaRPr lang="en-US" dirty="0">
              <a:latin typeface="Cambria"/>
              <a:ea typeface="MS Mincho"/>
              <a:cs typeface="Times New Roman"/>
            </a:endParaRP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11</a:t>
            </a:fld>
            <a:endParaRPr lang="en-US" dirty="0"/>
          </a:p>
        </p:txBody>
      </p:sp>
    </p:spTree>
    <p:extLst>
      <p:ext uri="{BB962C8B-B14F-4D97-AF65-F5344CB8AC3E}">
        <p14:creationId xmlns:p14="http://schemas.microsoft.com/office/powerpoint/2010/main" val="2512830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5" name="Slide Image Placeholder 4"/>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normAutofit lnSpcReduction="10000"/>
          </a:bodyPr>
          <a:lstStyle/>
          <a:p>
            <a:pPr marL="0" marR="0" lvl="0" indent="0" algn="ctr" defTabSz="914400" rtl="0" eaLnBrk="1" fontAlgn="base" latinLnBrk="0" hangingPunct="1">
              <a:lnSpc>
                <a:spcPct val="100000"/>
              </a:lnSpc>
              <a:spcBef>
                <a:spcPts val="500"/>
              </a:spcBef>
              <a:spcAft>
                <a:spcPct val="0"/>
              </a:spcAft>
              <a:buClrTx/>
              <a:buSzTx/>
              <a:buFont typeface="Arial" charset="0"/>
              <a:buNone/>
              <a:tabLst/>
              <a:defRPr/>
            </a:pPr>
            <a:r>
              <a:rPr kumimoji="0" lang="en-US" sz="1200" b="1" i="1" u="none" strike="noStrike" kern="1200" cap="none" spc="0" normalizeH="0" baseline="0" noProof="0" dirty="0" smtClean="0">
                <a:ln>
                  <a:noFill/>
                </a:ln>
                <a:solidFill>
                  <a:srgbClr val="FF0000"/>
                </a:solidFill>
                <a:effectLst/>
                <a:uLnTx/>
                <a:uFillTx/>
                <a:latin typeface="+mn-lt"/>
                <a:ea typeface="ＭＳ Ｐゴシック" charset="-128"/>
                <a:cs typeface="+mn-cs"/>
              </a:rPr>
              <a:t>Since 1964, FTA, which finances nearly half of the capital expenditures for transit systems nationwide, had been prohibited by law from issuing basic safety standards to protect transit passengers and workers. With MAP-21, FTA is entering brand new territory.</a:t>
            </a:r>
            <a:endParaRPr kumimoji="0" lang="en-US" sz="1200" b="1" i="0" u="none" strike="noStrike" kern="1200" cap="none" spc="0" normalizeH="0" baseline="0" noProof="0" dirty="0" smtClean="0">
              <a:ln>
                <a:noFill/>
              </a:ln>
              <a:solidFill>
                <a:srgbClr val="FF0000"/>
              </a:solidFill>
              <a:effectLst/>
              <a:uLnTx/>
              <a:uFillTx/>
              <a:latin typeface="+mn-lt"/>
              <a:ea typeface="ＭＳ Ｐゴシック" charset="-128"/>
              <a:cs typeface="+mn-cs"/>
            </a:endParaRPr>
          </a:p>
          <a:p>
            <a:pPr marL="342900" marR="0" lvl="0" indent="-342900" algn="l" defTabSz="914400" rtl="0" eaLnBrk="1" fontAlgn="base" latinLnBrk="0" hangingPunct="1">
              <a:lnSpc>
                <a:spcPct val="100000"/>
              </a:lnSpc>
              <a:spcBef>
                <a:spcPts val="5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charset="-128"/>
                <a:cs typeface="+mn-cs"/>
              </a:rPr>
              <a:t>For rail transit specifically, previous weak authority contributed to insufficient and inconsistent State oversight</a:t>
            </a:r>
          </a:p>
          <a:p>
            <a:pPr marL="342900" marR="0" lvl="0" indent="-342900" algn="l" defTabSz="914400" rtl="0" eaLnBrk="1" fontAlgn="base" latinLnBrk="0" hangingPunct="1">
              <a:lnSpc>
                <a:spcPct val="100000"/>
              </a:lnSpc>
              <a:spcBef>
                <a:spcPts val="5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charset="-128"/>
                <a:cs typeface="+mn-cs"/>
              </a:rPr>
              <a:t>Several high profile accidents, coupled with weak or non-existent State oversight, sparked renewed focus on transit safety</a:t>
            </a:r>
          </a:p>
          <a:p>
            <a:pPr marL="342900" marR="0" lvl="0" indent="-342900" algn="l" defTabSz="914400" rtl="0" eaLnBrk="1" fontAlgn="base" latinLnBrk="0" hangingPunct="1">
              <a:lnSpc>
                <a:spcPct val="100000"/>
              </a:lnSpc>
              <a:spcBef>
                <a:spcPts val="5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charset="-128"/>
                <a:cs typeface="+mn-cs"/>
              </a:rPr>
              <a:t>In December 2009, the Administration transmitted to Congress the first piece of legislation ever submitted that was solely about public transportation </a:t>
            </a:r>
          </a:p>
          <a:p>
            <a:pPr marL="342900" marR="0" lvl="0" indent="-342900" algn="l" defTabSz="914400" rtl="0" eaLnBrk="1" fontAlgn="base" latinLnBrk="0" hangingPunct="1">
              <a:lnSpc>
                <a:spcPct val="100000"/>
              </a:lnSpc>
              <a:spcBef>
                <a:spcPts val="5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charset="-128"/>
                <a:cs typeface="+mn-cs"/>
              </a:rPr>
              <a:t>In July 2012, President Obama signs into law MAP-21, which authorized the Public Transportation Safety Program, codified at 49 U.S.C. Section 5329.</a:t>
            </a:r>
          </a:p>
          <a:p>
            <a:pPr marL="342900" marR="0" lvl="0" indent="-342900" algn="l" defTabSz="914400" rtl="0" eaLnBrk="1" fontAlgn="base" latinLnBrk="0" hangingPunct="1">
              <a:lnSpc>
                <a:spcPct val="100000"/>
              </a:lnSpc>
              <a:spcBef>
                <a:spcPts val="5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charset="-128"/>
                <a:cs typeface="+mn-cs"/>
              </a:rPr>
              <a:t>For the first time FTA is able to close the loophole in inadequate transit safety oversight and enforcement. </a:t>
            </a:r>
          </a:p>
          <a:p>
            <a:pPr marL="342900" marR="0" lvl="0" indent="-342900" algn="l" defTabSz="914400" rtl="0" eaLnBrk="1" fontAlgn="base" latinLnBrk="0" hangingPunct="1">
              <a:lnSpc>
                <a:spcPct val="100000"/>
              </a:lnSpc>
              <a:spcBef>
                <a:spcPts val="500"/>
              </a:spcBef>
              <a:spcAft>
                <a:spcPct val="0"/>
              </a:spcAft>
              <a:buClrTx/>
              <a:buSzTx/>
              <a:buFont typeface="Arial"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ＭＳ Ｐゴシック" charset="-128"/>
                <a:cs typeface="+mn-cs"/>
              </a:rPr>
              <a:t>FTA is proposing a flexible and scalable approach to implementing  its new safety authority. Each of the components</a:t>
            </a:r>
            <a:r>
              <a:rPr kumimoji="0" lang="en-US" sz="1200" b="0" i="0" u="none" strike="noStrike" kern="1200" cap="none" spc="0" normalizeH="0" noProof="0" dirty="0" smtClean="0">
                <a:ln>
                  <a:noFill/>
                </a:ln>
                <a:solidFill>
                  <a:prstClr val="black"/>
                </a:solidFill>
                <a:effectLst/>
                <a:uLnTx/>
                <a:uFillTx/>
                <a:latin typeface="+mn-lt"/>
                <a:ea typeface="ＭＳ Ｐゴシック" charset="-128"/>
                <a:cs typeface="+mn-cs"/>
              </a:rPr>
              <a:t> of the program </a:t>
            </a:r>
            <a:r>
              <a:rPr kumimoji="0" lang="en-US" sz="1200" b="0" i="0" u="none" strike="noStrike" kern="1200" cap="none" spc="0" normalizeH="0" baseline="0" noProof="0" dirty="0" smtClean="0">
                <a:ln>
                  <a:noFill/>
                </a:ln>
                <a:solidFill>
                  <a:prstClr val="black"/>
                </a:solidFill>
                <a:effectLst/>
                <a:uLnTx/>
                <a:uFillTx/>
                <a:latin typeface="+mn-lt"/>
                <a:ea typeface="ＭＳ Ｐゴシック" charset="-128"/>
                <a:cs typeface="+mn-cs"/>
              </a:rPr>
              <a:t>will become part of a comprehensive framework to improve safety of the Nation’s public transportation systems</a:t>
            </a:r>
          </a:p>
          <a:p>
            <a:endParaRPr lang="en-US" dirty="0" smtClean="0"/>
          </a:p>
          <a:p>
            <a:pPr marL="171450" indent="-171450">
              <a:buFont typeface="Arial" panose="020B0604020202020204" pitchFamily="34" charset="0"/>
              <a:buChar char="•"/>
            </a:pPr>
            <a:r>
              <a:rPr lang="en-US" dirty="0" smtClean="0"/>
              <a:t>This graphic depicts the transit</a:t>
            </a:r>
            <a:r>
              <a:rPr lang="en-US" baseline="0" dirty="0" smtClean="0"/>
              <a:t> safety rulemaking components as envisioned </a:t>
            </a:r>
            <a:r>
              <a:rPr lang="en-US" dirty="0" smtClean="0"/>
              <a:t>under MAP-21,</a:t>
            </a:r>
            <a:r>
              <a:rPr lang="en-US" baseline="0" dirty="0" smtClean="0"/>
              <a:t> With the Public Transportation Safety Program NPRM establishing the structure of FTA’s oversight, based on the guiding principles of Safety Management Systems or SMS, and guided by the National Public Transportation Safety Plan.</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367268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4" y="4416007"/>
            <a:ext cx="5609574" cy="4183813"/>
          </a:xfrm>
          <a:prstGeom prst="rect">
            <a:avLst/>
          </a:prstGeom>
        </p:spPr>
        <p:txBody>
          <a:bodyPr lIns="86004" tIns="43002" rIns="86004" bIns="43002"/>
          <a:lstStyle/>
          <a:p>
            <a:endParaRPr lang="en-US" dirty="0">
              <a:latin typeface="+mn-lt"/>
              <a:ea typeface="ＭＳ Ｐゴシック" charset="-128"/>
              <a:cs typeface="+mn-cs"/>
            </a:endParaRP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2257259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lIns="93177" tIns="46589" rIns="93177" bIns="46589"/>
          <a:lstStyle/>
          <a:p>
            <a:endParaRPr lang="en-US" dirty="0">
              <a:solidFill>
                <a:prstClr val="black"/>
              </a:solidFill>
              <a:latin typeface="+mn-lt"/>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407611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131399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6" y="4416427"/>
            <a:ext cx="5607050" cy="4183063"/>
          </a:xfrm>
          <a:prstGeom prst="rect">
            <a:avLst/>
          </a:prstGeom>
        </p:spPr>
        <p:txBody>
          <a:bodyPr lIns="91417" tIns="45708" rIns="91417" bIns="45708"/>
          <a:lstStyle/>
          <a:p>
            <a:endParaRPr lang="en-US" sz="1100" dirty="0">
              <a:ea typeface="ＭＳ Ｐゴシック" charset="-128"/>
            </a:endParaRPr>
          </a:p>
        </p:txBody>
      </p:sp>
      <p:sp>
        <p:nvSpPr>
          <p:cNvPr id="4" name="Slide Number Placeholder 3"/>
          <p:cNvSpPr>
            <a:spLocks noGrp="1"/>
          </p:cNvSpPr>
          <p:nvPr>
            <p:ph type="sldNum" sz="quarter" idx="10"/>
          </p:nvPr>
        </p:nvSpPr>
        <p:spPr/>
        <p:txBody>
          <a:bodyPr/>
          <a:lstStyle/>
          <a:p>
            <a:fld id="{E7A20389-9339-4905-8CA0-638C0227BCA4}"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24590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6"/>
            <a:ext cx="5607050" cy="4183063"/>
          </a:xfrm>
          <a:prstGeom prst="rect">
            <a:avLst/>
          </a:prstGeom>
        </p:spPr>
        <p:txBody>
          <a:bodyPr lIns="91427" tIns="45713" rIns="91427" bIns="45713"/>
          <a:lstStyle/>
          <a:p>
            <a:pPr marL="171425" indent="-171425">
              <a:buFont typeface="Arial" pitchFamily="34" charset="0"/>
              <a:buChar char="•"/>
            </a:pPr>
            <a:r>
              <a:rPr lang="en-US" dirty="0" smtClean="0">
                <a:solidFill>
                  <a:prstClr val="black"/>
                </a:solidFill>
              </a:rPr>
              <a:t>The Safety Certification</a:t>
            </a:r>
            <a:r>
              <a:rPr lang="en-US" baseline="0" dirty="0" smtClean="0">
                <a:solidFill>
                  <a:prstClr val="black"/>
                </a:solidFill>
              </a:rPr>
              <a:t> Training Program </a:t>
            </a:r>
            <a:r>
              <a:rPr lang="en-US" dirty="0" smtClean="0">
                <a:solidFill>
                  <a:prstClr val="black"/>
                </a:solidFill>
              </a:rPr>
              <a:t>competencies </a:t>
            </a:r>
            <a:r>
              <a:rPr lang="en-US" dirty="0">
                <a:solidFill>
                  <a:prstClr val="black"/>
                </a:solidFill>
              </a:rPr>
              <a:t>are based on SMS principles and the technical capabilities required for examining and overseeing implementation of safety program elements in the </a:t>
            </a:r>
            <a:r>
              <a:rPr lang="en-US" dirty="0" smtClean="0">
                <a:solidFill>
                  <a:prstClr val="black"/>
                </a:solidFill>
              </a:rPr>
              <a:t>public transportation industry</a:t>
            </a:r>
            <a:r>
              <a:rPr lang="en-US" dirty="0">
                <a:solidFill>
                  <a:prstClr val="black"/>
                </a:solidFill>
              </a:rPr>
              <a:t>.  The competencies and technical training are also designed to address gaps in safety oversight of public transportation systems identified in NTSB accident investigations, FTA’s SSO audits and program, triennial reviews and annual reports submitted by SSO agencies, and NTD assessments and special studies.  </a:t>
            </a:r>
          </a:p>
          <a:p>
            <a:endParaRPr lang="en-US" b="1" dirty="0"/>
          </a:p>
        </p:txBody>
      </p:sp>
      <p:sp>
        <p:nvSpPr>
          <p:cNvPr id="4" name="Slide Number Placeholder 3"/>
          <p:cNvSpPr>
            <a:spLocks noGrp="1"/>
          </p:cNvSpPr>
          <p:nvPr>
            <p:ph type="sldNum" sz="quarter" idx="10"/>
          </p:nvPr>
        </p:nvSpPr>
        <p:spPr/>
        <p:txBody>
          <a:bodyPr/>
          <a:lstStyle/>
          <a:p>
            <a:fld id="{E7A20389-9339-4905-8CA0-638C0227BCA4}" type="slidenum">
              <a:rPr lang="en-US" smtClean="0"/>
              <a:pPr/>
              <a:t>7</a:t>
            </a:fld>
            <a:endParaRPr lang="en-US" dirty="0"/>
          </a:p>
        </p:txBody>
      </p:sp>
    </p:spTree>
    <p:extLst>
      <p:ext uri="{BB962C8B-B14F-4D97-AF65-F5344CB8AC3E}">
        <p14:creationId xmlns:p14="http://schemas.microsoft.com/office/powerpoint/2010/main" val="2924590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183063"/>
          </a:xfrm>
          <a:prstGeom prst="rect">
            <a:avLst/>
          </a:prstGeom>
        </p:spPr>
        <p:txBody>
          <a:bodyPr/>
          <a:lstStyle/>
          <a:p>
            <a:pPr lvl="1"/>
            <a:r>
              <a:rPr lang="en-US" sz="1200" dirty="0" smtClean="0">
                <a:latin typeface="Arial" panose="020B0604020202020204" pitchFamily="34" charset="0"/>
                <a:cs typeface="Arial" panose="020B0604020202020204" pitchFamily="34" charset="0"/>
              </a:rPr>
              <a:t>This</a:t>
            </a:r>
            <a:r>
              <a:rPr lang="en-US" sz="1200" baseline="0" dirty="0" smtClean="0">
                <a:latin typeface="Arial" panose="020B0604020202020204" pitchFamily="34" charset="0"/>
                <a:cs typeface="Arial" panose="020B0604020202020204" pitchFamily="34" charset="0"/>
              </a:rPr>
              <a:t> will e</a:t>
            </a:r>
            <a:r>
              <a:rPr lang="en-US" sz="1200" dirty="0" smtClean="0">
                <a:latin typeface="Arial" panose="020B0604020202020204" pitchFamily="34" charset="0"/>
                <a:cs typeface="Arial" panose="020B0604020202020204" pitchFamily="34" charset="0"/>
              </a:rPr>
              <a:t>stablish Interim Provisions as a Reference Document in the NPRM – thereby they become the final provisions. </a:t>
            </a:r>
          </a:p>
          <a:p>
            <a:pPr lvl="1"/>
            <a:r>
              <a:rPr lang="en-US" sz="1200" dirty="0" smtClean="0">
                <a:latin typeface="Arial" panose="020B0604020202020204" pitchFamily="34" charset="0"/>
                <a:cs typeface="Arial" panose="020B0604020202020204" pitchFamily="34" charset="0"/>
              </a:rPr>
              <a:t>Once</a:t>
            </a:r>
            <a:r>
              <a:rPr lang="en-US" sz="1200" baseline="0" dirty="0" smtClean="0">
                <a:latin typeface="Arial" panose="020B0604020202020204" pitchFamily="34" charset="0"/>
                <a:cs typeface="Arial" panose="020B0604020202020204" pitchFamily="34" charset="0"/>
              </a:rPr>
              <a:t> a final rule is in place, the Reference Document will be updated as needed in order to update TPSCTP training requirements, via notice and comment, and additional rulemaking will not be required. This allows FTA flexibility to respond to events, industry needs, national safety program requirements, etc.</a:t>
            </a: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4FDF521-A8C0-47CF-B688-3383CB252F15}" type="slidenum">
              <a:rPr lang="en-US" smtClean="0"/>
              <a:pPr/>
              <a:t>8</a:t>
            </a:fld>
            <a:endParaRPr lang="en-US" dirty="0"/>
          </a:p>
        </p:txBody>
      </p:sp>
    </p:spTree>
    <p:extLst>
      <p:ext uri="{BB962C8B-B14F-4D97-AF65-F5344CB8AC3E}">
        <p14:creationId xmlns:p14="http://schemas.microsoft.com/office/powerpoint/2010/main" val="1308309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SMS means the formal, top-down, organization-wide data-driven approach to managing safety risk and assuring the effectiveness of safety risk mitigations. SMS includes policies, procedures, and practices for the management of safety risk.</a:t>
            </a:r>
          </a:p>
          <a:p>
            <a:endParaRPr lang="en-US" dirty="0" smtClean="0"/>
          </a:p>
          <a:p>
            <a:r>
              <a:rPr lang="en-US" dirty="0" smtClean="0"/>
              <a:t>At the transit agency level, SMS aids in:</a:t>
            </a:r>
          </a:p>
          <a:p>
            <a:r>
              <a:rPr lang="en-US" dirty="0" smtClean="0"/>
              <a:t>Identifying hazards </a:t>
            </a:r>
          </a:p>
          <a:p>
            <a:r>
              <a:rPr lang="en-US" dirty="0" smtClean="0"/>
              <a:t>Assessing consequences of those hazards</a:t>
            </a:r>
          </a:p>
          <a:p>
            <a:r>
              <a:rPr lang="en-US" dirty="0" smtClean="0"/>
              <a:t>Assessing risk (severity and likelihood)</a:t>
            </a:r>
          </a:p>
          <a:p>
            <a:r>
              <a:rPr lang="en-US" dirty="0" smtClean="0"/>
              <a:t>Determining mitigations</a:t>
            </a:r>
          </a:p>
          <a:p>
            <a:r>
              <a:rPr lang="en-US" smtClean="0"/>
              <a:t>Assessing performance of the mitigations </a:t>
            </a:r>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48974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latin typeface="Gill Sans MT" panose="020B0502020104020203"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108364" y="6173787"/>
            <a:ext cx="1482436"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143874" y="6173787"/>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1AF6247-75CE-4122-8111-B3917997CF2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439149" y="6299200"/>
            <a:ext cx="5238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C07561DB-FE04-4CBF-A957-54765BA21DE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002534" y="6173787"/>
            <a:ext cx="158826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410574" y="6192837"/>
            <a:ext cx="4667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30004069-6D3A-4122-9791-7EBFD09FFBF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0" y="0"/>
            <a:ext cx="28432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3348038" y="188913"/>
            <a:ext cx="5561012" cy="461962"/>
          </a:xfrm>
          <a:prstGeom prst="rect">
            <a:avLst/>
          </a:prstGeom>
          <a:no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F79646">
                    <a:lumMod val="50000"/>
                  </a:srgbClr>
                </a:solidFill>
                <a:cs typeface="Arial" charset="0"/>
              </a:rPr>
              <a:t>Transportation Performance Management</a:t>
            </a:r>
          </a:p>
        </p:txBody>
      </p:sp>
      <p:pic>
        <p:nvPicPr>
          <p:cNvPr id="5"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2519363" y="612775"/>
            <a:ext cx="792162"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9"/>
          <p:cNvGrpSpPr>
            <a:grpSpLocks/>
          </p:cNvGrpSpPr>
          <p:nvPr userDrawn="1"/>
        </p:nvGrpSpPr>
        <p:grpSpPr bwMode="auto">
          <a:xfrm>
            <a:off x="3311525" y="612775"/>
            <a:ext cx="3132138" cy="136525"/>
            <a:chOff x="2483768" y="3429000"/>
            <a:chExt cx="3132348" cy="137164"/>
          </a:xfrm>
        </p:grpSpPr>
        <p:pic>
          <p:nvPicPr>
            <p:cNvPr id="7"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39852" y="3429000"/>
              <a:ext cx="792088" cy="13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31940" y="3429000"/>
              <a:ext cx="792088" cy="13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24028" y="3429000"/>
              <a:ext cx="792088" cy="13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83768" y="3429000"/>
              <a:ext cx="792088" cy="13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4"/>
          <p:cNvGrpSpPr>
            <a:grpSpLocks/>
          </p:cNvGrpSpPr>
          <p:nvPr userDrawn="1"/>
        </p:nvGrpSpPr>
        <p:grpSpPr bwMode="auto">
          <a:xfrm>
            <a:off x="6011863" y="612775"/>
            <a:ext cx="3132137" cy="136525"/>
            <a:chOff x="2483768" y="3429000"/>
            <a:chExt cx="3132348" cy="137164"/>
          </a:xfrm>
        </p:grpSpPr>
        <p:pic>
          <p:nvPicPr>
            <p:cNvPr id="12"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239852" y="3429000"/>
              <a:ext cx="792088" cy="13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31940" y="3429000"/>
              <a:ext cx="792088" cy="13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824028" y="3429000"/>
              <a:ext cx="792088" cy="13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83768" y="3429000"/>
              <a:ext cx="792088" cy="13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itle 25"/>
          <p:cNvSpPr>
            <a:spLocks noGrp="1"/>
          </p:cNvSpPr>
          <p:nvPr>
            <p:ph type="title"/>
          </p:nvPr>
        </p:nvSpPr>
        <p:spPr>
          <a:xfrm>
            <a:off x="192024" y="800708"/>
            <a:ext cx="8229600" cy="576064"/>
          </a:xfrm>
          <a:prstGeom prst="rect">
            <a:avLst/>
          </a:prstGeom>
        </p:spPr>
        <p:txBody>
          <a:bodyPr/>
          <a:lstStyle>
            <a:lvl1pPr algn="l">
              <a:defRPr sz="3200" b="0" i="0">
                <a:solidFill>
                  <a:schemeClr val="bg2">
                    <a:lumMod val="75000"/>
                  </a:schemeClr>
                </a:solidFill>
              </a:defRPr>
            </a:lvl1pPr>
          </a:lstStyle>
          <a:p>
            <a:r>
              <a:rPr lang="en-US" dirty="0" smtClean="0"/>
              <a:t>Click to edit Master title style</a:t>
            </a:r>
            <a:endParaRPr lang="en-US" dirty="0"/>
          </a:p>
        </p:txBody>
      </p:sp>
      <p:sp>
        <p:nvSpPr>
          <p:cNvPr id="17" name="Footer Placeholder 3"/>
          <p:cNvSpPr>
            <a:spLocks noGrp="1"/>
          </p:cNvSpPr>
          <p:nvPr>
            <p:ph type="ftr" sz="quarter" idx="11"/>
          </p:nvPr>
        </p:nvSpPr>
        <p:spPr>
          <a:xfrm>
            <a:off x="2843213" y="6356350"/>
            <a:ext cx="3420975" cy="365125"/>
          </a:xfrm>
          <a:prstGeom prst="rect">
            <a:avLst/>
          </a:prstGeom>
        </p:spPr>
        <p:txBody>
          <a:bodyPr/>
          <a:lstStyle>
            <a:lvl1pPr>
              <a:defRPr/>
            </a:lvl1pPr>
          </a:lstStyle>
          <a:p>
            <a:pPr>
              <a:defRPr/>
            </a:pPr>
            <a:r>
              <a:rPr lang="en-US" dirty="0" smtClean="0"/>
              <a:t>System Performance and CMAQ Measures NPRM</a:t>
            </a:r>
            <a:endParaRPr lang="en-US" dirty="0"/>
          </a:p>
        </p:txBody>
      </p:sp>
      <p:sp>
        <p:nvSpPr>
          <p:cNvPr id="18"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93367EC-F2CA-4272-801B-EFB69A070532}" type="slidenum">
              <a:rPr lang="en-US"/>
              <a:pPr>
                <a:defRPr/>
              </a:pPr>
              <a:t>‹#›</a:t>
            </a:fld>
            <a:endParaRPr lang="en-US" dirty="0"/>
          </a:p>
        </p:txBody>
      </p:sp>
      <p:pic>
        <p:nvPicPr>
          <p:cNvPr id="19" name="Picture 2" descr="http://safety.fhwa.dot.gov/local_rural/training/resourcecd/fhwasa10003/images/fhwa_logo.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203200" y="6477000"/>
            <a:ext cx="2235200" cy="31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93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b="0">
                <a:solidFill>
                  <a:schemeClr val="bg2">
                    <a:lumMod val="75000"/>
                  </a:schemeClr>
                </a:solidFill>
                <a:effectLst/>
                <a:latin typeface="Gill Sans MT" panose="020B0502020104020203" pitchFamily="34" charset="0"/>
                <a:cs typeface="Raav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17638"/>
            <a:ext cx="8229600" cy="4708526"/>
          </a:xfrm>
        </p:spPr>
        <p:txBody>
          <a:bodyPr/>
          <a:lstStyle>
            <a:lvl1pPr>
              <a:defRPr>
                <a:solidFill>
                  <a:schemeClr val="tx1"/>
                </a:solidFill>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1156770" y="6173787"/>
            <a:ext cx="1566231"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flipH="1">
            <a:off x="8472488" y="6173787"/>
            <a:ext cx="523873" cy="365125"/>
          </a:xfrm>
          <a:prstGeom prst="rect">
            <a:avLst/>
          </a:prstGeom>
        </p:spPr>
        <p:txBody>
          <a:bodyPr vert="horz" wrap="square" lIns="91440" tIns="45720" rIns="91440" bIns="45720" numCol="1" anchor="t" anchorCtr="0" compatLnSpc="1">
            <a:prstTxWarp prst="textNoShape">
              <a:avLst/>
            </a:prstTxWarp>
          </a:bodyPr>
          <a:lstStyle>
            <a:lvl1pPr>
              <a:defRPr sz="1400">
                <a:latin typeface="Gill Sans MT" pitchFamily="34" charset="0"/>
              </a:defRPr>
            </a:lvl1pPr>
          </a:lstStyle>
          <a:p>
            <a:fld id="{1F2646B2-07B8-4A55-877A-153D84ACCCD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solidFill>
                  <a:schemeClr val="bg2">
                    <a:lumMod val="75000"/>
                  </a:schemeClr>
                </a:solidFill>
                <a:latin typeface="Gill Sans MT" panose="020B05020201040202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046602" y="6173787"/>
            <a:ext cx="1476262"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6" name="Slide Number Placeholder 5"/>
          <p:cNvSpPr>
            <a:spLocks noGrp="1"/>
          </p:cNvSpPr>
          <p:nvPr>
            <p:ph type="sldNum" sz="quarter" idx="12"/>
          </p:nvPr>
        </p:nvSpPr>
        <p:spPr>
          <a:xfrm>
            <a:off x="8210550" y="6173787"/>
            <a:ext cx="47624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DC604F14-CA4B-4847-9F79-8FBCC13E0B3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13552" y="6173787"/>
            <a:ext cx="1577247"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0480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7" name="Slide Number Placeholder 6"/>
          <p:cNvSpPr>
            <a:spLocks noGrp="1"/>
          </p:cNvSpPr>
          <p:nvPr>
            <p:ph type="sldNum" sz="quarter" idx="12"/>
          </p:nvPr>
        </p:nvSpPr>
        <p:spPr>
          <a:xfrm>
            <a:off x="8429626" y="6173787"/>
            <a:ext cx="561974"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53360765-080C-41EF-8F95-FE47DEDE351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800" b="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800" b="0">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980500" y="6173787"/>
            <a:ext cx="1610299"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4"/>
          <p:cNvSpPr>
            <a:spLocks noGrp="1"/>
          </p:cNvSpPr>
          <p:nvPr>
            <p:ph type="ftr" sz="quarter" idx="11"/>
          </p:nvPr>
        </p:nvSpPr>
        <p:spPr>
          <a:xfrm>
            <a:off x="3124200" y="6173787"/>
            <a:ext cx="2895600" cy="365125"/>
          </a:xfrm>
          <a:prstGeom prst="rect">
            <a:avLst/>
          </a:prstGeom>
        </p:spPr>
        <p:txBody>
          <a:bodyPr/>
          <a:lstStyle>
            <a:lvl1pPr>
              <a:defRPr>
                <a:cs typeface="ＭＳ Ｐゴシック" charset="-128"/>
              </a:defRPr>
            </a:lvl1pPr>
          </a:lstStyle>
          <a:p>
            <a:pPr>
              <a:defRPr/>
            </a:pPr>
            <a:endParaRPr lang="en-US" dirty="0"/>
          </a:p>
        </p:txBody>
      </p:sp>
      <p:sp>
        <p:nvSpPr>
          <p:cNvPr id="9" name="Slide Number Placeholder 5"/>
          <p:cNvSpPr>
            <a:spLocks noGrp="1"/>
          </p:cNvSpPr>
          <p:nvPr>
            <p:ph type="sldNum" sz="quarter" idx="12"/>
          </p:nvPr>
        </p:nvSpPr>
        <p:spPr>
          <a:xfrm>
            <a:off x="8420099" y="6173787"/>
            <a:ext cx="63817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77F3054E-A31A-4146-BB09-2DCF969F1C6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latin typeface="Gill Sans MT" panose="020B0502020104020203"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p>
        </p:txBody>
      </p:sp>
      <p:sp>
        <p:nvSpPr>
          <p:cNvPr id="5" name="Slide Number Placeholder 5"/>
          <p:cNvSpPr>
            <a:spLocks noGrp="1"/>
          </p:cNvSpPr>
          <p:nvPr>
            <p:ph type="sldNum" sz="quarter" idx="12"/>
          </p:nvPr>
        </p:nvSpPr>
        <p:spPr>
          <a:xfrm>
            <a:off x="8458200" y="6213475"/>
            <a:ext cx="53340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4DD9C236-AF77-4416-8345-CB4629A33B8E}"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p>
        </p:txBody>
      </p:sp>
      <p:sp>
        <p:nvSpPr>
          <p:cNvPr id="4" name="Slide Number Placeholder 5"/>
          <p:cNvSpPr>
            <a:spLocks noGrp="1"/>
          </p:cNvSpPr>
          <p:nvPr>
            <p:ph type="sldNum" sz="quarter" idx="12"/>
          </p:nvPr>
        </p:nvSpPr>
        <p:spPr>
          <a:xfrm>
            <a:off x="8505825" y="6356350"/>
            <a:ext cx="533399"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F00A00CB-2C12-43BD-8097-0EF59CD27AF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p>
        </p:txBody>
      </p:sp>
      <p:sp>
        <p:nvSpPr>
          <p:cNvPr id="7" name="Slide Number Placeholder 5"/>
          <p:cNvSpPr>
            <a:spLocks noGrp="1"/>
          </p:cNvSpPr>
          <p:nvPr>
            <p:ph type="sldNum" sz="quarter" idx="12"/>
          </p:nvPr>
        </p:nvSpPr>
        <p:spPr>
          <a:xfrm>
            <a:off x="8439149" y="6289675"/>
            <a:ext cx="542925"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7AF46AAA-4B15-416D-A152-9947D360E91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solidFill>
                  <a:schemeClr val="accent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ＭＳ Ｐゴシック" charset="-128"/>
              </a:defRPr>
            </a:lvl1pPr>
          </a:lstStyle>
          <a:p>
            <a:pPr>
              <a:defRPr/>
            </a:pPr>
            <a:endParaRPr lang="en-US" dirty="0"/>
          </a:p>
        </p:txBody>
      </p:sp>
      <p:sp>
        <p:nvSpPr>
          <p:cNvPr id="7" name="Slide Number Placeholder 5"/>
          <p:cNvSpPr>
            <a:spLocks noGrp="1"/>
          </p:cNvSpPr>
          <p:nvPr>
            <p:ph type="sldNum" sz="quarter" idx="12"/>
          </p:nvPr>
        </p:nvSpPr>
        <p:spPr>
          <a:xfrm>
            <a:off x="8401050" y="6289675"/>
            <a:ext cx="590550" cy="365125"/>
          </a:xfrm>
          <a:prstGeom prst="rect">
            <a:avLst/>
          </a:prstGeom>
        </p:spPr>
        <p:txBody>
          <a:bodyPr vert="horz" wrap="square" lIns="91440" tIns="45720" rIns="91440" bIns="45720" numCol="1" anchor="t" anchorCtr="0" compatLnSpc="1">
            <a:prstTxWarp prst="textNoShape">
              <a:avLst/>
            </a:prstTxWarp>
          </a:bodyPr>
          <a:lstStyle>
            <a:lvl1pPr>
              <a:defRPr>
                <a:latin typeface="Gill Sans MT" pitchFamily="34" charset="0"/>
              </a:defRPr>
            </a:lvl1pPr>
          </a:lstStyle>
          <a:p>
            <a:fld id="{289413CD-A6E0-4401-A1DA-5183387F14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417638"/>
            <a:ext cx="8229600" cy="47085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header2-01.jpg"/>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436563"/>
          </a:xfrm>
          <a:prstGeom prst="rect">
            <a:avLst/>
          </a:prstGeom>
          <a:noFill/>
          <a:ln w="9525">
            <a:noFill/>
            <a:miter lim="800000"/>
            <a:headEnd/>
            <a:tailEnd/>
          </a:ln>
        </p:spPr>
      </p:pic>
      <p:pic>
        <p:nvPicPr>
          <p:cNvPr id="6" name="Picture 5" descr="FTA_footer-01_edit.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6176219"/>
            <a:ext cx="9144000" cy="694481"/>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7"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600" b="0" kern="1200">
          <a:solidFill>
            <a:schemeClr val="bg2">
              <a:lumMod val="75000"/>
            </a:schemeClr>
          </a:solidFill>
          <a:effectLst/>
          <a:latin typeface="Gill Sans MT" panose="020B0502020104020203" pitchFamily="34" charset="0"/>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Clr>
          <a:schemeClr val="tx1"/>
        </a:buClr>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Clr>
          <a:schemeClr val="bg1">
            <a:lumMod val="65000"/>
          </a:schemeClr>
        </a:buClr>
        <a:buFont typeface="Wingdings" panose="05000000000000000000" pitchFamily="2" charset="2"/>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Clr>
          <a:schemeClr val="bg1">
            <a:lumMod val="75000"/>
          </a:schemeClr>
        </a:buClr>
        <a:buFont typeface="Wingdings" panose="05000000000000000000" pitchFamily="2" charset="2"/>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Clr>
          <a:schemeClr val="bg1">
            <a:lumMod val="75000"/>
          </a:schemeClr>
        </a:buClr>
        <a:buFont typeface="Wingdings" panose="05000000000000000000" pitchFamily="2" charset="2"/>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Clr>
          <a:schemeClr val="bg1">
            <a:lumMod val="75000"/>
          </a:schemeClr>
        </a:buClr>
        <a:buFont typeface="Wingdings" panose="05000000000000000000" pitchFamily="2" charset="2"/>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ta.dot.gov/tso_15176.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TA_slide3_edit-0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8856"/>
            <a:ext cx="9142572" cy="6858000"/>
          </a:xfrm>
          <a:prstGeom prst="rect">
            <a:avLst/>
          </a:prstGeom>
        </p:spPr>
      </p:pic>
      <p:sp>
        <p:nvSpPr>
          <p:cNvPr id="2" name="Title 1"/>
          <p:cNvSpPr>
            <a:spLocks noGrp="1"/>
          </p:cNvSpPr>
          <p:nvPr>
            <p:ph type="ctrTitle"/>
          </p:nvPr>
        </p:nvSpPr>
        <p:spPr>
          <a:xfrm>
            <a:off x="2433677" y="2247900"/>
            <a:ext cx="4500523" cy="3848100"/>
          </a:xfrm>
        </p:spPr>
        <p:txBody>
          <a:bodyPr rtlCol="0" anchor="t">
            <a:normAutofit fontScale="90000"/>
          </a:bodyPr>
          <a:lstStyle/>
          <a:p>
            <a:pPr algn="r" eaLnBrk="1" fontAlgn="auto" hangingPunct="1">
              <a:spcAft>
                <a:spcPts val="0"/>
              </a:spcAft>
              <a:defRPr/>
            </a:pPr>
            <a:r>
              <a:rPr lang="en-US" sz="3600" dirty="0" smtClean="0">
                <a:solidFill>
                  <a:srgbClr val="385B74"/>
                </a:solidFill>
                <a:latin typeface="Arial" panose="020B0604020202020204" pitchFamily="34" charset="0"/>
                <a:ea typeface="+mj-ea"/>
                <a:cs typeface="Arial" panose="020B0604020202020204" pitchFamily="34" charset="0"/>
              </a:rPr>
              <a:t>APTA Annual Meeting</a:t>
            </a:r>
            <a:br>
              <a:rPr lang="en-US" sz="3600" dirty="0" smtClean="0">
                <a:solidFill>
                  <a:srgbClr val="385B74"/>
                </a:solidFill>
                <a:latin typeface="Arial" panose="020B0604020202020204" pitchFamily="34" charset="0"/>
                <a:ea typeface="+mj-ea"/>
                <a:cs typeface="Arial" panose="020B0604020202020204" pitchFamily="34" charset="0"/>
              </a:rPr>
            </a:br>
            <a:r>
              <a:rPr lang="en-US" sz="1000" dirty="0" smtClean="0">
                <a:solidFill>
                  <a:srgbClr val="385B74"/>
                </a:solidFill>
                <a:latin typeface="Arial" panose="020B0604020202020204" pitchFamily="34" charset="0"/>
                <a:ea typeface="+mj-ea"/>
                <a:cs typeface="Arial" panose="020B0604020202020204" pitchFamily="34" charset="0"/>
              </a:rPr>
              <a:t/>
            </a:r>
            <a:br>
              <a:rPr lang="en-US" sz="1000" dirty="0" smtClean="0">
                <a:solidFill>
                  <a:srgbClr val="385B74"/>
                </a:solidFill>
                <a:latin typeface="Arial" panose="020B0604020202020204" pitchFamily="34" charset="0"/>
                <a:ea typeface="+mj-ea"/>
                <a:cs typeface="Arial" panose="020B0604020202020204" pitchFamily="34" charset="0"/>
              </a:rPr>
            </a:br>
            <a:r>
              <a:rPr lang="en-US" i="1" dirty="0" smtClean="0">
                <a:solidFill>
                  <a:srgbClr val="385B74"/>
                </a:solidFill>
                <a:latin typeface="Arial" panose="020B0604020202020204" pitchFamily="34" charset="0"/>
                <a:ea typeface="+mj-ea"/>
                <a:cs typeface="Arial" panose="020B0604020202020204" pitchFamily="34" charset="0"/>
              </a:rPr>
              <a:t>Safety Rulemaking Update</a:t>
            </a:r>
            <a:r>
              <a:rPr lang="en-US" sz="3200" dirty="0" smtClean="0">
                <a:solidFill>
                  <a:srgbClr val="385B74"/>
                </a:solidFill>
                <a:latin typeface="Arial" panose="020B0604020202020204" pitchFamily="34" charset="0"/>
                <a:ea typeface="+mj-ea"/>
                <a:cs typeface="Arial" panose="020B0604020202020204" pitchFamily="34" charset="0"/>
              </a:rPr>
              <a:t/>
            </a:r>
            <a:br>
              <a:rPr lang="en-US" sz="3200" dirty="0" smtClean="0">
                <a:solidFill>
                  <a:srgbClr val="385B74"/>
                </a:solidFill>
                <a:latin typeface="Arial" panose="020B0604020202020204" pitchFamily="34" charset="0"/>
                <a:ea typeface="+mj-ea"/>
                <a:cs typeface="Arial" panose="020B0604020202020204" pitchFamily="34" charset="0"/>
              </a:rPr>
            </a:br>
            <a:r>
              <a:rPr lang="en-US" sz="2700" smtClean="0">
                <a:solidFill>
                  <a:srgbClr val="385B74"/>
                </a:solidFill>
                <a:latin typeface="Arial" panose="020B0604020202020204" pitchFamily="34" charset="0"/>
                <a:ea typeface="+mj-ea"/>
                <a:cs typeface="Arial" panose="020B0604020202020204" pitchFamily="34" charset="0"/>
              </a:rPr>
              <a:t/>
            </a:r>
            <a:br>
              <a:rPr lang="en-US" sz="2700" smtClean="0">
                <a:solidFill>
                  <a:srgbClr val="385B74"/>
                </a:solidFill>
                <a:latin typeface="Arial" panose="020B0604020202020204" pitchFamily="34" charset="0"/>
                <a:ea typeface="+mj-ea"/>
                <a:cs typeface="Arial" panose="020B0604020202020204" pitchFamily="34" charset="0"/>
              </a:rPr>
            </a:br>
            <a:r>
              <a:rPr lang="en-US" sz="2700" smtClean="0">
                <a:solidFill>
                  <a:srgbClr val="385B74"/>
                </a:solidFill>
                <a:latin typeface="Arial" panose="020B0604020202020204" pitchFamily="34" charset="0"/>
                <a:ea typeface="+mj-ea"/>
                <a:cs typeface="Arial" panose="020B0604020202020204" pitchFamily="34" charset="0"/>
              </a:rPr>
              <a:t>October 6</a:t>
            </a:r>
            <a:r>
              <a:rPr lang="en-US" sz="2700" smtClean="0">
                <a:solidFill>
                  <a:schemeClr val="bg2">
                    <a:lumMod val="50000"/>
                  </a:schemeClr>
                </a:solidFill>
                <a:latin typeface="Arial" panose="020B0604020202020204" pitchFamily="34" charset="0"/>
                <a:ea typeface="+mj-ea"/>
                <a:cs typeface="Arial" panose="020B0604020202020204" pitchFamily="34" charset="0"/>
              </a:rPr>
              <a:t>, </a:t>
            </a:r>
            <a:r>
              <a:rPr lang="en-US" sz="2700" dirty="0" smtClean="0">
                <a:solidFill>
                  <a:schemeClr val="bg2">
                    <a:lumMod val="50000"/>
                  </a:schemeClr>
                </a:solidFill>
                <a:latin typeface="Arial" panose="020B0604020202020204" pitchFamily="34" charset="0"/>
                <a:ea typeface="+mj-ea"/>
                <a:cs typeface="Arial" panose="020B0604020202020204" pitchFamily="34" charset="0"/>
              </a:rPr>
              <a:t>2015</a:t>
            </a:r>
            <a:r>
              <a:rPr lang="en-US" sz="2700" dirty="0" smtClean="0">
                <a:latin typeface="Arial" panose="020B0604020202020204" pitchFamily="34" charset="0"/>
                <a:ea typeface="+mj-ea"/>
                <a:cs typeface="Arial" panose="020B0604020202020204" pitchFamily="34" charset="0"/>
              </a:rPr>
              <a:t/>
            </a:r>
            <a:br>
              <a:rPr lang="en-US" sz="2700" dirty="0" smtClean="0">
                <a:latin typeface="Arial" panose="020B0604020202020204" pitchFamily="34" charset="0"/>
                <a:ea typeface="+mj-ea"/>
                <a:cs typeface="Arial" panose="020B0604020202020204" pitchFamily="34" charset="0"/>
              </a:rPr>
            </a:br>
            <a:r>
              <a:rPr lang="en-US" sz="2400" dirty="0" smtClean="0">
                <a:latin typeface="Arial" panose="020B0604020202020204" pitchFamily="34" charset="0"/>
                <a:ea typeface="+mj-ea"/>
                <a:cs typeface="Arial" panose="020B0604020202020204" pitchFamily="34" charset="0"/>
              </a:rPr>
              <a:t/>
            </a:r>
            <a:br>
              <a:rPr lang="en-US" sz="2400" dirty="0" smtClean="0">
                <a:latin typeface="Arial" panose="020B0604020202020204" pitchFamily="34" charset="0"/>
                <a:ea typeface="+mj-ea"/>
                <a:cs typeface="Arial" panose="020B0604020202020204" pitchFamily="34" charset="0"/>
              </a:rPr>
            </a:br>
            <a:endParaRPr lang="en-US" sz="1900" dirty="0" smtClean="0">
              <a:solidFill>
                <a:schemeClr val="tx1"/>
              </a:solidFill>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Safety Management Systems</a:t>
            </a:r>
            <a:endParaRPr lang="en-US" dirty="0"/>
          </a:p>
        </p:txBody>
      </p:sp>
      <p:sp>
        <p:nvSpPr>
          <p:cNvPr id="3" name="Content Placeholder 2"/>
          <p:cNvSpPr>
            <a:spLocks noGrp="1"/>
          </p:cNvSpPr>
          <p:nvPr>
            <p:ph idx="1"/>
          </p:nvPr>
        </p:nvSpPr>
        <p:spPr/>
        <p:txBody>
          <a:bodyPr/>
          <a:lstStyle/>
          <a:p>
            <a:pPr marL="0" indent="0" algn="ctr">
              <a:buNone/>
            </a:pPr>
            <a:endParaRPr lang="en-US" sz="3600" dirty="0" smtClean="0"/>
          </a:p>
          <a:p>
            <a:pPr marL="0" indent="0" algn="ctr">
              <a:buNone/>
            </a:pPr>
            <a:endParaRPr lang="en-US" sz="3600" dirty="0"/>
          </a:p>
          <a:p>
            <a:pPr marL="0" indent="0" algn="ctr">
              <a:buNone/>
            </a:pPr>
            <a:r>
              <a:rPr lang="en-US" sz="3600" dirty="0" smtClean="0">
                <a:latin typeface="Arial" panose="020B0604020202020204" pitchFamily="34" charset="0"/>
                <a:cs typeface="Arial" panose="020B0604020202020204" pitchFamily="34" charset="0"/>
              </a:rPr>
              <a:t>CAVEAT EMPTOR</a:t>
            </a:r>
          </a:p>
          <a:p>
            <a:pPr marL="0" indent="0" algn="ctr">
              <a:buNone/>
            </a:pPr>
            <a:endParaRPr lang="en-US" sz="3600" dirty="0" smtClean="0">
              <a:latin typeface="Arial" panose="020B0604020202020204" pitchFamily="34" charset="0"/>
              <a:cs typeface="Arial" panose="020B0604020202020204" pitchFamily="34" charset="0"/>
            </a:endParaRPr>
          </a:p>
          <a:p>
            <a:pPr marL="0" indent="0" algn="ctr">
              <a:buNone/>
            </a:pPr>
            <a:r>
              <a:rPr lang="en-US" sz="3600" dirty="0" smtClean="0">
                <a:latin typeface="Arial" panose="020B0604020202020204" pitchFamily="34" charset="0"/>
                <a:cs typeface="Arial" panose="020B0604020202020204" pitchFamily="34" charset="0"/>
              </a:rPr>
              <a:t>CAVEANT ADMONITUS</a:t>
            </a:r>
            <a:endParaRPr lang="en-US" sz="3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F2646B2-07B8-4A55-877A-153D84ACCCD9}" type="slidenum">
              <a:rPr lang="en-US" smtClean="0"/>
              <a:pPr/>
              <a:t>10</a:t>
            </a:fld>
            <a:endParaRPr lang="en-US" dirty="0"/>
          </a:p>
        </p:txBody>
      </p:sp>
    </p:spTree>
    <p:extLst>
      <p:ext uri="{BB962C8B-B14F-4D97-AF65-F5344CB8AC3E}">
        <p14:creationId xmlns:p14="http://schemas.microsoft.com/office/powerpoint/2010/main" val="264741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Arial" panose="020B0604020202020204" pitchFamily="34" charset="0"/>
                <a:cs typeface="Arial" panose="020B0604020202020204" pitchFamily="34" charset="0"/>
              </a:rPr>
              <a:t>Where to find more information on SMS?</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305800" cy="4297364"/>
          </a:xfrm>
        </p:spPr>
        <p:txBody>
          <a:bodyPr/>
          <a:lstStyle/>
          <a:p>
            <a:pPr marL="0" lvl="0" indent="0" eaLnBrk="0" hangingPunct="0">
              <a:spcBef>
                <a:spcPct val="0"/>
              </a:spcBef>
              <a:buClrTx/>
              <a:buNone/>
            </a:pPr>
            <a:r>
              <a:rPr lang="en-US" altLang="en-US" sz="2800" dirty="0">
                <a:solidFill>
                  <a:srgbClr val="000000"/>
                </a:solidFill>
                <a:latin typeface="Arial" panose="020B0604020202020204" pitchFamily="34" charset="0"/>
                <a:ea typeface="Arial Unicode MS" panose="020B0604020202020204" pitchFamily="34" charset="-128"/>
                <a:cs typeface="Arial" panose="020B0604020202020204" pitchFamily="34" charset="0"/>
              </a:rPr>
              <a:t>FTA’s SMS Framework – SMS - Getting Ready – is posted on our website at</a:t>
            </a:r>
            <a:r>
              <a:rPr lang="en-US" altLang="en-US" sz="2800"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rPr>
              <a:t>:</a:t>
            </a:r>
            <a:endParaRPr lang="en-US" altLang="en-US" sz="2800" dirty="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marL="0" lvl="0" indent="0" eaLnBrk="0" hangingPunct="0">
              <a:spcBef>
                <a:spcPct val="0"/>
              </a:spcBef>
              <a:buClrTx/>
              <a:buNone/>
            </a:pPr>
            <a:endParaRPr lang="en-US" altLang="en-US" sz="2800"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lvl="0" eaLnBrk="0" hangingPunct="0">
              <a:spcBef>
                <a:spcPct val="0"/>
              </a:spcBef>
              <a:buClrTx/>
            </a:pPr>
            <a:endParaRPr lang="en-US" altLang="en-US" sz="2800" dirty="0" smtClean="0">
              <a:solidFill>
                <a:srgbClr val="000000"/>
              </a:solidFill>
              <a:latin typeface="Arial" panose="020B0604020202020204" pitchFamily="34" charset="0"/>
              <a:ea typeface="Arial Unicode MS" panose="020B0604020202020204" pitchFamily="34" charset="-128"/>
              <a:cs typeface="Arial" panose="020B0604020202020204" pitchFamily="34" charset="0"/>
            </a:endParaRPr>
          </a:p>
          <a:p>
            <a:pPr marL="0" lvl="0" indent="0" algn="ctr" eaLnBrk="0" hangingPunct="0">
              <a:spcBef>
                <a:spcPct val="0"/>
              </a:spcBef>
              <a:buClrTx/>
              <a:buNone/>
            </a:pPr>
            <a:r>
              <a:rPr lang="en-US" sz="2800" dirty="0">
                <a:latin typeface="Arial" panose="020B0604020202020204" pitchFamily="34" charset="0"/>
                <a:cs typeface="Arial" panose="020B0604020202020204" pitchFamily="34" charset="0"/>
                <a:hlinkClick r:id="rId3"/>
              </a:rPr>
              <a:t>http://</a:t>
            </a:r>
            <a:r>
              <a:rPr lang="en-US" sz="2800" dirty="0" smtClean="0">
                <a:latin typeface="Arial" panose="020B0604020202020204" pitchFamily="34" charset="0"/>
                <a:cs typeface="Arial" panose="020B0604020202020204" pitchFamily="34" charset="0"/>
                <a:hlinkClick r:id="rId3"/>
              </a:rPr>
              <a:t>www.fta.dot.gov/tso_15176.html</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F2646B2-07B8-4A55-877A-153D84ACCCD9}" type="slidenum">
              <a:rPr lang="en-US" smtClean="0"/>
              <a:pPr/>
              <a:t>11</a:t>
            </a:fld>
            <a:endParaRPr lang="en-US" dirty="0"/>
          </a:p>
        </p:txBody>
      </p:sp>
    </p:spTree>
    <p:extLst>
      <p:ext uri="{BB962C8B-B14F-4D97-AF65-F5344CB8AC3E}">
        <p14:creationId xmlns:p14="http://schemas.microsoft.com/office/powerpoint/2010/main" val="872934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and Communications</a:t>
            </a:r>
            <a:endParaRPr lang="en-US" dirty="0"/>
          </a:p>
        </p:txBody>
      </p:sp>
      <p:sp>
        <p:nvSpPr>
          <p:cNvPr id="3" name="Content Placeholder 2"/>
          <p:cNvSpPr>
            <a:spLocks noGrp="1"/>
          </p:cNvSpPr>
          <p:nvPr>
            <p:ph idx="1"/>
          </p:nvPr>
        </p:nvSpPr>
        <p:spPr/>
        <p:txBody>
          <a:bodyPr/>
          <a:lstStyle/>
          <a:p>
            <a:r>
              <a:rPr lang="en-US" dirty="0" smtClean="0"/>
              <a:t>Webinars</a:t>
            </a:r>
          </a:p>
          <a:p>
            <a:r>
              <a:rPr lang="en-US" dirty="0" smtClean="0"/>
              <a:t>Industry Conference Presentations</a:t>
            </a:r>
          </a:p>
          <a:p>
            <a:r>
              <a:rPr lang="en-US" dirty="0" smtClean="0"/>
              <a:t>Dear Colleague Letters</a:t>
            </a:r>
          </a:p>
          <a:p>
            <a:r>
              <a:rPr lang="en-US" dirty="0" smtClean="0"/>
              <a:t>Blogs</a:t>
            </a:r>
          </a:p>
          <a:p>
            <a:r>
              <a:rPr lang="en-US" dirty="0" smtClean="0"/>
              <a:t>Social Media Postings</a:t>
            </a:r>
          </a:p>
          <a:p>
            <a:r>
              <a:rPr lang="en-US" dirty="0" smtClean="0"/>
              <a:t>Facts Sheets/FAQs</a:t>
            </a:r>
          </a:p>
          <a:p>
            <a:endParaRPr lang="en-US" dirty="0"/>
          </a:p>
        </p:txBody>
      </p:sp>
      <p:sp>
        <p:nvSpPr>
          <p:cNvPr id="4" name="Slide Number Placeholder 3"/>
          <p:cNvSpPr>
            <a:spLocks noGrp="1"/>
          </p:cNvSpPr>
          <p:nvPr>
            <p:ph type="sldNum" sz="quarter" idx="12"/>
          </p:nvPr>
        </p:nvSpPr>
        <p:spPr/>
        <p:txBody>
          <a:bodyPr/>
          <a:lstStyle/>
          <a:p>
            <a:fld id="{1F2646B2-07B8-4A55-877A-153D84ACCCD9}" type="slidenum">
              <a:rPr lang="en-US" smtClean="0"/>
              <a:pPr/>
              <a:t>12</a:t>
            </a:fld>
            <a:endParaRPr lang="en-US" dirty="0"/>
          </a:p>
        </p:txBody>
      </p:sp>
    </p:spTree>
    <p:extLst>
      <p:ext uri="{BB962C8B-B14F-4D97-AF65-F5344CB8AC3E}">
        <p14:creationId xmlns:p14="http://schemas.microsoft.com/office/powerpoint/2010/main" val="280090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mage is a group of four photographs: one shows a hybrid bus pulling up to a bus stop shelter on a downtown street; one shows the interior of rail vehicle with passengers standing inside; one shows an underground subway terminal with a departing train; and one shows an approaching light rail vehicle adjacent to a station with people waiting."/>
          <p:cNvPicPr>
            <a:picLocks noChangeAspect="1"/>
          </p:cNvPicPr>
          <p:nvPr/>
        </p:nvPicPr>
        <p:blipFill>
          <a:blip r:embed="rId3"/>
          <a:stretch>
            <a:fillRect/>
          </a:stretch>
        </p:blipFill>
        <p:spPr>
          <a:xfrm>
            <a:off x="637032" y="703259"/>
            <a:ext cx="7869936" cy="5285232"/>
          </a:xfrm>
          <a:prstGeom prst="rect">
            <a:avLst/>
          </a:prstGeom>
        </p:spPr>
      </p:pic>
      <p:sp>
        <p:nvSpPr>
          <p:cNvPr id="3" name="Slide Number Placeholder 3"/>
          <p:cNvSpPr>
            <a:spLocks noGrp="1"/>
          </p:cNvSpPr>
          <p:nvPr>
            <p:ph type="sldNum" sz="quarter" idx="12"/>
          </p:nvPr>
        </p:nvSpPr>
        <p:spPr>
          <a:xfrm flipH="1">
            <a:off x="8472487" y="6173787"/>
            <a:ext cx="523873" cy="706299"/>
          </a:xfrm>
        </p:spPr>
        <p:txBody>
          <a:bodyPr/>
          <a:lstStyle/>
          <a:p>
            <a:fld id="{1F2646B2-07B8-4A55-877A-153D84ACCCD9}" type="slidenum">
              <a:rPr lang="en-US" sz="1200" smtClean="0"/>
              <a:pPr/>
              <a:t>13</a:t>
            </a:fld>
            <a:endParaRPr lang="en-US" sz="1200" dirty="0"/>
          </a:p>
        </p:txBody>
      </p:sp>
    </p:spTree>
    <p:extLst>
      <p:ext uri="{BB962C8B-B14F-4D97-AF65-F5344CB8AC3E}">
        <p14:creationId xmlns:p14="http://schemas.microsoft.com/office/powerpoint/2010/main" val="9242237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8" descr="National-Safety-program.jpg"/>
          <p:cNvPicPr>
            <a:picLocks noChangeAspect="1"/>
          </p:cNvPicPr>
          <p:nvPr/>
        </p:nvPicPr>
        <p:blipFill>
          <a:blip r:embed="rId3">
            <a:clrChange>
              <a:clrFrom>
                <a:srgbClr val="9B8183"/>
              </a:clrFrom>
              <a:clrTo>
                <a:srgbClr val="9B8183">
                  <a:alpha val="0"/>
                </a:srgbClr>
              </a:clrTo>
            </a:clrChange>
            <a:extLst>
              <a:ext uri="{BEBA8EAE-BF5A-486C-A8C5-ECC9F3942E4B}">
                <a14:imgProps xmlns:a14="http://schemas.microsoft.com/office/drawing/2010/main">
                  <a14:imgLayer r:embed="rId4">
                    <a14:imgEffect>
                      <a14:colorTemperature colorTemp="3675"/>
                    </a14:imgEffect>
                    <a14:imgEffect>
                      <a14:saturation sat="2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5" descr="FTA-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13" y="6035675"/>
            <a:ext cx="91551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265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800" dirty="0" smtClean="0"/>
              <a:t>Public </a:t>
            </a:r>
            <a:r>
              <a:rPr lang="en-US" sz="2800" dirty="0"/>
              <a:t>Transportation Safety </a:t>
            </a:r>
            <a:r>
              <a:rPr lang="en-US" sz="2800" dirty="0" smtClean="0"/>
              <a:t>Program NPRM</a:t>
            </a:r>
            <a:endParaRPr lang="en-US" sz="2800" dirty="0"/>
          </a:p>
        </p:txBody>
      </p:sp>
      <p:sp>
        <p:nvSpPr>
          <p:cNvPr id="2" name="Content Placeholder 1"/>
          <p:cNvSpPr>
            <a:spLocks noGrp="1"/>
          </p:cNvSpPr>
          <p:nvPr>
            <p:ph idx="1"/>
          </p:nvPr>
        </p:nvSpPr>
        <p:spPr>
          <a:xfrm>
            <a:off x="457200" y="1417637"/>
            <a:ext cx="8229600" cy="4447480"/>
          </a:xfrm>
        </p:spPr>
        <p:txBody>
          <a:bodyPr>
            <a:normAutofit/>
          </a:bodyPr>
          <a:lstStyle/>
          <a:p>
            <a:r>
              <a:rPr lang="en-US" sz="2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“Umbrella” document for all of the other Safety rulemakings and guidance</a:t>
            </a:r>
          </a:p>
          <a:p>
            <a:r>
              <a:rPr lang="en-US" sz="2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Formally establishes FTA’s safety policy - Safety Management Systems (SMS)</a:t>
            </a:r>
          </a:p>
          <a:p>
            <a:r>
              <a:rPr lang="en-US" sz="2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Sets rules of practice under FTA’s enforcement authority</a:t>
            </a:r>
          </a:p>
          <a:p>
            <a:r>
              <a:rPr lang="en-US" sz="2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Commits FTA to creating and implementing a National Public Transportation Safety Plan</a:t>
            </a:r>
          </a:p>
          <a:p>
            <a:pPr marL="0" indent="0">
              <a:buNone/>
            </a:pPr>
            <a:endParaRPr lang="en-US" sz="2400" dirty="0">
              <a:solidFill>
                <a:srgbClr val="000000"/>
              </a:solidFill>
            </a:endParaRPr>
          </a:p>
        </p:txBody>
      </p:sp>
    </p:spTree>
    <p:extLst>
      <p:ext uri="{BB962C8B-B14F-4D97-AF65-F5344CB8AC3E}">
        <p14:creationId xmlns:p14="http://schemas.microsoft.com/office/powerpoint/2010/main" val="702249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a:t>National Public Transportation Safety Plan</a:t>
            </a:r>
          </a:p>
        </p:txBody>
      </p:sp>
      <p:sp>
        <p:nvSpPr>
          <p:cNvPr id="7" name="Content Placeholder 6"/>
          <p:cNvSpPr>
            <a:spLocks noGrp="1"/>
          </p:cNvSpPr>
          <p:nvPr>
            <p:ph sz="quarter" idx="4"/>
          </p:nvPr>
        </p:nvSpPr>
        <p:spPr>
          <a:xfrm>
            <a:off x="609601" y="1752600"/>
            <a:ext cx="8077200" cy="3951288"/>
          </a:xfrm>
        </p:spPr>
        <p:txBody>
          <a:bodyPr>
            <a:normAutofit/>
          </a:bodyPr>
          <a:lstStyle/>
          <a:p>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Provides a tool for FTA to communicate information to the transit industry and provide updates about safety performance</a:t>
            </a:r>
          </a:p>
          <a:p>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Provides </a:t>
            </a:r>
            <a:r>
              <a:rPr lang="en-US"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guidance </a:t>
            </a:r>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on </a:t>
            </a:r>
            <a:r>
              <a:rPr lang="en-US"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Safety Management Systems</a:t>
            </a:r>
            <a:endPar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Future plans will provide  </a:t>
            </a:r>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additional guidance, technical assistance, tools, </a:t>
            </a:r>
            <a:r>
              <a:rPr lang="en-US"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best practices</a:t>
            </a:r>
          </a:p>
          <a:p>
            <a:endParaRPr lang="en-US" dirty="0"/>
          </a:p>
        </p:txBody>
      </p:sp>
    </p:spTree>
    <p:extLst>
      <p:ext uri="{BB962C8B-B14F-4D97-AF65-F5344CB8AC3E}">
        <p14:creationId xmlns:p14="http://schemas.microsoft.com/office/powerpoint/2010/main" val="2137196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smtClean="0"/>
              <a:t>Public Transportation Agency Safety Plan (TASP)</a:t>
            </a:r>
            <a:endParaRPr lang="en-US" sz="2600" dirty="0"/>
          </a:p>
        </p:txBody>
      </p:sp>
      <p:sp>
        <p:nvSpPr>
          <p:cNvPr id="3" name="Content Placeholder 2"/>
          <p:cNvSpPr>
            <a:spLocks noGrp="1"/>
          </p:cNvSpPr>
          <p:nvPr>
            <p:ph idx="1"/>
          </p:nvPr>
        </p:nvSpPr>
        <p:spPr>
          <a:xfrm>
            <a:off x="457200" y="1295399"/>
            <a:ext cx="8229600" cy="4624137"/>
          </a:xfrm>
        </p:spPr>
        <p:txBody>
          <a:bodyPr>
            <a:normAutofit/>
          </a:bodyPr>
          <a:lstStyle/>
          <a:p>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Agencies will need to establish a safety plan, as set forth by the requirements in </a:t>
            </a:r>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MAP-21</a:t>
            </a:r>
          </a:p>
          <a:p>
            <a:pPr lvl="0"/>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Defines how operators will implement SMS</a:t>
            </a:r>
          </a:p>
          <a:p>
            <a:pPr lvl="0"/>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Applies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to all operators of Public Transportation Systems that receive Chapter 53 </a:t>
            </a:r>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funds</a:t>
            </a:r>
          </a:p>
          <a:p>
            <a:pPr lvl="0"/>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States may draft and certify state-wide plans for small operators</a:t>
            </a:r>
          </a:p>
          <a:p>
            <a:pPr lvl="0"/>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Agencies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set performance targets for safety and State of Good </a:t>
            </a:r>
            <a:r>
              <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Repair, </a:t>
            </a:r>
            <a:r>
              <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based on criteria in the National Public Transportation Safety Plan</a:t>
            </a:r>
          </a:p>
          <a:p>
            <a:pPr lvl="0"/>
            <a:endParaRPr lang="en-US" sz="24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lvl="0"/>
            <a:endParaRPr lang="en-US" sz="2400" dirty="0" smtClean="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92945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2800" dirty="0" smtClean="0"/>
              <a:t>State Safety Oversight (SSO) NPRM</a:t>
            </a:r>
            <a:endParaRPr lang="en-US" sz="2800" dirty="0"/>
          </a:p>
        </p:txBody>
      </p:sp>
      <p:sp>
        <p:nvSpPr>
          <p:cNvPr id="7" name="Content Placeholder 6"/>
          <p:cNvSpPr>
            <a:spLocks noGrp="1"/>
          </p:cNvSpPr>
          <p:nvPr>
            <p:ph idx="1"/>
          </p:nvPr>
        </p:nvSpPr>
        <p:spPr/>
        <p:txBody>
          <a:bodyPr>
            <a:normAutofit/>
          </a:bodyPr>
          <a:lstStyle/>
          <a:p>
            <a:r>
              <a:rPr lang="en-US" sz="2400" dirty="0" smtClean="0">
                <a:ea typeface="Arial Unicode MS" panose="020B0604020202020204" pitchFamily="34" charset="-128"/>
                <a:cs typeface="Arial Unicode MS" panose="020B0604020202020204" pitchFamily="34" charset="-128"/>
              </a:rPr>
              <a:t>Comment period closed on April 28, 2015</a:t>
            </a:r>
          </a:p>
          <a:p>
            <a:r>
              <a:rPr lang="en-US" sz="2400" dirty="0" smtClean="0">
                <a:ea typeface="Arial Unicode MS" panose="020B0604020202020204" pitchFamily="34" charset="-128"/>
                <a:cs typeface="Arial Unicode MS" panose="020B0604020202020204" pitchFamily="34" charset="-128"/>
              </a:rPr>
              <a:t>Received comments from 55 respondents </a:t>
            </a:r>
          </a:p>
          <a:p>
            <a:r>
              <a:rPr lang="en-US" sz="2400" dirty="0" smtClean="0">
                <a:ea typeface="Arial Unicode MS" panose="020B0604020202020204" pitchFamily="34" charset="-128"/>
                <a:cs typeface="Arial Unicode MS" panose="020B0604020202020204" pitchFamily="34" charset="-128"/>
              </a:rPr>
              <a:t>Reviewing, identifying issues to be addressed in final rule</a:t>
            </a:r>
          </a:p>
          <a:p>
            <a:r>
              <a:rPr lang="en-US" sz="2400" dirty="0" smtClean="0">
                <a:ea typeface="Arial Unicode MS" panose="020B0604020202020204" pitchFamily="34" charset="-128"/>
                <a:cs typeface="Arial Unicode MS" panose="020B0604020202020204" pitchFamily="34" charset="-128"/>
              </a:rPr>
              <a:t>Anticipate publication in Spring 2016</a:t>
            </a:r>
          </a:p>
          <a:p>
            <a:r>
              <a:rPr lang="en-US" sz="2400" dirty="0" smtClean="0">
                <a:ea typeface="Arial Unicode MS" panose="020B0604020202020204" pitchFamily="34" charset="-128"/>
                <a:cs typeface="Arial Unicode MS" panose="020B0604020202020204" pitchFamily="34" charset="-128"/>
              </a:rPr>
              <a:t>Within three years of the effective date of the final rule, SSOAs will need to meet the regulatory requirements</a:t>
            </a:r>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04555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8229600" cy="990599"/>
          </a:xfr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sz="2600" dirty="0" smtClean="0"/>
              <a:t>Safety </a:t>
            </a:r>
            <a:r>
              <a:rPr lang="en-US" sz="2600" dirty="0"/>
              <a:t>Certification </a:t>
            </a:r>
            <a:r>
              <a:rPr lang="en-US" sz="2600" dirty="0" smtClean="0"/>
              <a:t>Training Program NPRM</a:t>
            </a:r>
            <a:endParaRPr lang="en-US" sz="2600" dirty="0"/>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smtClean="0">
                <a:solidFill>
                  <a:srgbClr val="000000"/>
                </a:solidFill>
              </a:rPr>
              <a:t>Establishes a minimum training baseline for Federal and State personnel who conduct audits and examinations of public transportation systems and for employees of public transportation agencies who are directly responsible for safety oversight of their systems. </a:t>
            </a:r>
          </a:p>
          <a:p>
            <a:r>
              <a:rPr lang="en-US" sz="2400" dirty="0" smtClean="0">
                <a:solidFill>
                  <a:srgbClr val="000000"/>
                </a:solidFill>
              </a:rPr>
              <a:t>FTA published Interim Provisions</a:t>
            </a:r>
            <a:r>
              <a:rPr lang="en-US" sz="2400" dirty="0">
                <a:solidFill>
                  <a:srgbClr val="000000"/>
                </a:solidFill>
              </a:rPr>
              <a:t> </a:t>
            </a:r>
            <a:r>
              <a:rPr lang="en-US" sz="2400" dirty="0" smtClean="0">
                <a:solidFill>
                  <a:srgbClr val="000000"/>
                </a:solidFill>
              </a:rPr>
              <a:t>for the Public Transportation Safety Certification Training Program in the Federal Register on February 27, 2015</a:t>
            </a:r>
          </a:p>
          <a:p>
            <a:r>
              <a:rPr lang="en-US" sz="2400" dirty="0" smtClean="0">
                <a:solidFill>
                  <a:srgbClr val="000000"/>
                </a:solidFill>
              </a:rPr>
              <a:t>The Interim Provisions became effective on May 27, 2015</a:t>
            </a:r>
          </a:p>
        </p:txBody>
      </p:sp>
    </p:spTree>
    <p:extLst>
      <p:ext uri="{BB962C8B-B14F-4D97-AF65-F5344CB8AC3E}">
        <p14:creationId xmlns:p14="http://schemas.microsoft.com/office/powerpoint/2010/main" val="1956875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118" y="1417637"/>
            <a:ext cx="8521700" cy="5039834"/>
          </a:xfrm>
        </p:spPr>
        <p:txBody>
          <a:bodyPr>
            <a:normAutofit fontScale="92500" lnSpcReduction="20000"/>
          </a:bodyPr>
          <a:lstStyle/>
          <a:p>
            <a:pPr lvl="1"/>
            <a:r>
              <a:rPr lang="en-US" sz="2400" dirty="0" smtClean="0">
                <a:cs typeface="Arial" panose="020B0604020202020204" pitchFamily="34" charset="0"/>
              </a:rPr>
              <a:t>Interim Provisions require participation of the following:</a:t>
            </a:r>
          </a:p>
          <a:p>
            <a:pPr lvl="2"/>
            <a:r>
              <a:rPr lang="en-US" dirty="0" smtClean="0">
                <a:cs typeface="Arial" panose="020B0604020202020204" pitchFamily="34" charset="0"/>
              </a:rPr>
              <a:t>Federal and State personnel (and contractors) who conduct safety audits and examinations of public transportation systems; and </a:t>
            </a:r>
          </a:p>
          <a:p>
            <a:pPr lvl="2"/>
            <a:r>
              <a:rPr lang="en-US" dirty="0" smtClean="0">
                <a:cs typeface="Arial" panose="020B0604020202020204" pitchFamily="34" charset="0"/>
              </a:rPr>
              <a:t>Employees </a:t>
            </a:r>
            <a:r>
              <a:rPr lang="en-US" dirty="0">
                <a:cs typeface="Arial" panose="020B0604020202020204" pitchFamily="34" charset="0"/>
              </a:rPr>
              <a:t>of public transportation agencies directly responsible for safety oversight.  </a:t>
            </a:r>
            <a:r>
              <a:rPr lang="en-US" i="1" dirty="0">
                <a:cs typeface="Arial" panose="020B0604020202020204" pitchFamily="34" charset="0"/>
              </a:rPr>
              <a:t> </a:t>
            </a:r>
            <a:endParaRPr lang="en-US" i="1" dirty="0" smtClean="0">
              <a:cs typeface="Arial" panose="020B0604020202020204" pitchFamily="34" charset="0"/>
            </a:endParaRPr>
          </a:p>
          <a:p>
            <a:pPr marL="914400" lvl="2" indent="0">
              <a:buNone/>
            </a:pPr>
            <a:endParaRPr lang="en-US" i="1" dirty="0" smtClean="0">
              <a:cs typeface="Arial" panose="020B0604020202020204" pitchFamily="34" charset="0"/>
            </a:endParaRPr>
          </a:p>
          <a:p>
            <a:pPr lvl="1"/>
            <a:r>
              <a:rPr lang="en-US" sz="2400" dirty="0" smtClean="0"/>
              <a:t>Continues the </a:t>
            </a:r>
            <a:r>
              <a:rPr lang="en-US" sz="2400" dirty="0"/>
              <a:t>voluntary component for bus transit 5307/5311 (who are designated as safety </a:t>
            </a:r>
            <a:r>
              <a:rPr lang="en-US" sz="2400" dirty="0" smtClean="0"/>
              <a:t>oversight)</a:t>
            </a:r>
          </a:p>
          <a:p>
            <a:pPr marL="457200" lvl="1" indent="0">
              <a:buNone/>
            </a:pPr>
            <a:endParaRPr lang="en-US" sz="2400" dirty="0" smtClean="0"/>
          </a:p>
          <a:p>
            <a:pPr lvl="1"/>
            <a:r>
              <a:rPr lang="en-US" sz="2400" dirty="0" smtClean="0"/>
              <a:t>Continues the </a:t>
            </a:r>
            <a:r>
              <a:rPr lang="en-US" sz="2400" dirty="0"/>
              <a:t>voluntary component for State DOTs (who conduct audits or examinations of public transportation </a:t>
            </a:r>
            <a:r>
              <a:rPr lang="en-US" sz="2400" dirty="0" smtClean="0"/>
              <a:t>systems)</a:t>
            </a:r>
          </a:p>
          <a:p>
            <a:pPr marL="457200" lvl="1" indent="0">
              <a:buNone/>
            </a:pPr>
            <a:endParaRPr lang="en-US" sz="2400" dirty="0" smtClean="0"/>
          </a:p>
          <a:p>
            <a:pPr lvl="1"/>
            <a:r>
              <a:rPr lang="en-US" sz="2400" dirty="0" smtClean="0"/>
              <a:t>Mandatory </a:t>
            </a:r>
            <a:r>
              <a:rPr lang="en-US" sz="2400" dirty="0"/>
              <a:t>participants have 3 (three) years to complete the required curriculum</a:t>
            </a:r>
          </a:p>
          <a:p>
            <a:pPr marL="114300" indent="0">
              <a:buNone/>
            </a:pPr>
            <a:endParaRPr lang="en-US" dirty="0" smtClean="0"/>
          </a:p>
          <a:p>
            <a:pPr lvl="2"/>
            <a:endParaRPr lang="en-US" sz="1700" dirty="0" smtClean="0">
              <a:latin typeface="Arial" panose="020B0604020202020204" pitchFamily="34" charset="0"/>
              <a:cs typeface="Arial" panose="020B0604020202020204" pitchFamily="34" charset="0"/>
            </a:endParaRPr>
          </a:p>
          <a:p>
            <a:pPr marL="914400" lvl="2" indent="0">
              <a:buNone/>
            </a:pPr>
            <a:endParaRPr lang="en-US" sz="1700" dirty="0" smtClean="0">
              <a:latin typeface="Arial" panose="020B0604020202020204" pitchFamily="34" charset="0"/>
              <a:cs typeface="Arial" panose="020B0604020202020204" pitchFamily="34" charset="0"/>
            </a:endParaRPr>
          </a:p>
          <a:p>
            <a:pPr marL="457200" lvl="1" indent="0">
              <a:buNone/>
            </a:pPr>
            <a:endParaRPr lang="en-US" sz="2100" dirty="0">
              <a:latin typeface="Arial" panose="020B0604020202020204" pitchFamily="34" charset="0"/>
              <a:cs typeface="Arial" panose="020B0604020202020204" pitchFamily="34" charset="0"/>
            </a:endParaRPr>
          </a:p>
          <a:p>
            <a:pPr lvl="1"/>
            <a:endParaRPr lang="en-US" sz="2100" dirty="0" smtClean="0">
              <a:latin typeface="Arial" panose="020B0604020202020204" pitchFamily="34" charset="0"/>
              <a:cs typeface="Arial" panose="020B0604020202020204" pitchFamily="34" charset="0"/>
            </a:endParaRPr>
          </a:p>
          <a:p>
            <a:pPr marL="457200" lvl="1" indent="0">
              <a:buNone/>
            </a:pPr>
            <a:endParaRPr lang="en-US" sz="2100" dirty="0" smtClean="0">
              <a:latin typeface="Arial" panose="020B0604020202020204" pitchFamily="34" charset="0"/>
              <a:cs typeface="Arial" panose="020B0604020202020204" pitchFamily="34" charset="0"/>
            </a:endParaRPr>
          </a:p>
          <a:p>
            <a:pPr lvl="1"/>
            <a:endParaRPr lang="en-US" sz="2100" dirty="0" smtClean="0">
              <a:latin typeface="Arial" panose="020B0604020202020204" pitchFamily="34" charset="0"/>
              <a:cs typeface="Arial" panose="020B0604020202020204" pitchFamily="34" charset="0"/>
            </a:endParaRPr>
          </a:p>
          <a:p>
            <a:pPr lvl="1"/>
            <a:endParaRPr lang="en-US" dirty="0" smtClean="0">
              <a:solidFill>
                <a:srgbClr val="FF00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61507" y="436562"/>
            <a:ext cx="8527311" cy="981075"/>
          </a:xfrm>
        </p:spPr>
        <p:txBody>
          <a:bodyPr/>
          <a:lstStyle/>
          <a:p>
            <a:pPr algn="ctr"/>
            <a:r>
              <a:rPr lang="en-US" sz="2600" dirty="0" smtClean="0">
                <a:ea typeface="Arial Unicode MS" panose="020B0604020202020204" pitchFamily="34" charset="-128"/>
                <a:cs typeface="Arial Unicode MS" panose="020B0604020202020204" pitchFamily="34" charset="-128"/>
              </a:rPr>
              <a:t>Safety Certification Training Program NPRM</a:t>
            </a:r>
            <a:endParaRPr lang="en-US" sz="26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8879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SMS?</a:t>
            </a:r>
            <a:endParaRPr lang="en-US" dirty="0"/>
          </a:p>
        </p:txBody>
      </p:sp>
      <p:sp>
        <p:nvSpPr>
          <p:cNvPr id="3" name="Content Placeholder 2"/>
          <p:cNvSpPr>
            <a:spLocks noGrp="1"/>
          </p:cNvSpPr>
          <p:nvPr>
            <p:ph idx="1"/>
          </p:nvPr>
        </p:nvSpPr>
        <p:spPr>
          <a:xfrm>
            <a:off x="457200" y="1600200"/>
            <a:ext cx="8229600" cy="4708526"/>
          </a:xfrm>
        </p:spPr>
        <p:txBody>
          <a:bodyPr/>
          <a:lstStyle/>
          <a:p>
            <a:pPr indent="-171450">
              <a:buFont typeface="Arial" panose="020B0604020202020204" pitchFamily="34" charset="0"/>
              <a:buChar char="•"/>
            </a:pPr>
            <a:r>
              <a:rPr lang="en-US" sz="2000" dirty="0">
                <a:latin typeface="Arial" panose="020B0604020202020204" pitchFamily="34" charset="0"/>
                <a:ea typeface="Calibri"/>
                <a:cs typeface="Arial" panose="020B0604020202020204" pitchFamily="34" charset="0"/>
              </a:rPr>
              <a:t>SMS </a:t>
            </a:r>
            <a:r>
              <a:rPr lang="en-US" sz="2000" dirty="0" smtClean="0">
                <a:latin typeface="Arial" panose="020B0604020202020204" pitchFamily="34" charset="0"/>
                <a:ea typeface="Calibri"/>
                <a:cs typeface="Arial" panose="020B0604020202020204" pitchFamily="34" charset="0"/>
              </a:rPr>
              <a:t>is a formalized approach </a:t>
            </a:r>
            <a:r>
              <a:rPr lang="en-US" sz="2000" dirty="0">
                <a:latin typeface="Arial" panose="020B0604020202020204" pitchFamily="34" charset="0"/>
                <a:ea typeface="Calibri"/>
                <a:cs typeface="Arial" panose="020B0604020202020204" pitchFamily="34" charset="0"/>
              </a:rPr>
              <a:t>to </a:t>
            </a:r>
            <a:r>
              <a:rPr lang="en-US" sz="2000" dirty="0" smtClean="0">
                <a:latin typeface="Arial" panose="020B0604020202020204" pitchFamily="34" charset="0"/>
                <a:ea typeface="Calibri"/>
                <a:cs typeface="Arial" panose="020B0604020202020204" pitchFamily="34" charset="0"/>
              </a:rPr>
              <a:t>identifying safety concerns, evaluating them for safety risk, and developing risk-reducing strategies.  </a:t>
            </a:r>
          </a:p>
          <a:p>
            <a:pPr marL="171450" indent="0">
              <a:buNone/>
            </a:pPr>
            <a:endParaRPr lang="en-US" sz="2000" dirty="0" smtClean="0">
              <a:latin typeface="Arial" panose="020B0604020202020204" pitchFamily="34" charset="0"/>
              <a:ea typeface="Calibri"/>
              <a:cs typeface="Arial" panose="020B0604020202020204" pitchFamily="34" charset="0"/>
            </a:endParaRPr>
          </a:p>
          <a:p>
            <a:pPr indent="-171450">
              <a:buFont typeface="Arial" panose="020B0604020202020204" pitchFamily="34" charset="0"/>
              <a:buChar char="•"/>
            </a:pPr>
            <a:r>
              <a:rPr lang="en-US" sz="2000" dirty="0">
                <a:latin typeface="Arial" panose="020B0604020202020204" pitchFamily="34" charset="0"/>
                <a:ea typeface="Calibri"/>
                <a:cs typeface="Arial" panose="020B0604020202020204" pitchFamily="34" charset="0"/>
              </a:rPr>
              <a:t>SMS helps to answer these questions:</a:t>
            </a:r>
          </a:p>
          <a:p>
            <a:pPr lvl="1" indent="-171450">
              <a:buFont typeface="Arial" panose="020B0604020202020204" pitchFamily="34" charset="0"/>
              <a:buChar char="•"/>
            </a:pPr>
            <a:r>
              <a:rPr lang="en-US" sz="2000" dirty="0">
                <a:latin typeface="Arial" panose="020B0604020202020204" pitchFamily="34" charset="0"/>
                <a:ea typeface="Calibri"/>
                <a:cs typeface="Arial" panose="020B0604020202020204" pitchFamily="34" charset="0"/>
              </a:rPr>
              <a:t>What will cause our next accident?</a:t>
            </a:r>
          </a:p>
          <a:p>
            <a:pPr lvl="1" indent="-171450">
              <a:buFont typeface="Arial" panose="020B0604020202020204" pitchFamily="34" charset="0"/>
              <a:buChar char="•"/>
            </a:pPr>
            <a:r>
              <a:rPr lang="en-US" sz="2000" dirty="0">
                <a:latin typeface="Arial" panose="020B0604020202020204" pitchFamily="34" charset="0"/>
                <a:ea typeface="Calibri"/>
                <a:cs typeface="Arial" panose="020B0604020202020204" pitchFamily="34" charset="0"/>
              </a:rPr>
              <a:t>How do we know this?</a:t>
            </a:r>
          </a:p>
          <a:p>
            <a:pPr lvl="1" indent="-171450">
              <a:buFont typeface="Arial" panose="020B0604020202020204" pitchFamily="34" charset="0"/>
              <a:buChar char="•"/>
            </a:pPr>
            <a:r>
              <a:rPr lang="en-US" sz="2000" dirty="0">
                <a:latin typeface="Arial" panose="020B0604020202020204" pitchFamily="34" charset="0"/>
                <a:ea typeface="Calibri"/>
                <a:cs typeface="Arial" panose="020B0604020202020204" pitchFamily="34" charset="0"/>
              </a:rPr>
              <a:t>What are we doing about it?</a:t>
            </a:r>
          </a:p>
          <a:p>
            <a:pPr lvl="1" indent="-171450">
              <a:buFont typeface="Arial" panose="020B0604020202020204" pitchFamily="34" charset="0"/>
              <a:buChar char="•"/>
            </a:pPr>
            <a:r>
              <a:rPr lang="en-US" sz="2000" dirty="0">
                <a:latin typeface="Arial" panose="020B0604020202020204" pitchFamily="34" charset="0"/>
                <a:ea typeface="Calibri"/>
                <a:cs typeface="Arial" panose="020B0604020202020204" pitchFamily="34" charset="0"/>
              </a:rPr>
              <a:t>Is it working?</a:t>
            </a:r>
          </a:p>
          <a:p>
            <a:pPr lvl="1" indent="-171450">
              <a:buFont typeface="Arial" panose="020B0604020202020204" pitchFamily="34" charset="0"/>
              <a:buChar char="•"/>
            </a:pPr>
            <a:r>
              <a:rPr lang="en-US" sz="2000" dirty="0">
                <a:latin typeface="Arial" panose="020B0604020202020204" pitchFamily="34" charset="0"/>
                <a:ea typeface="Calibri"/>
                <a:cs typeface="Arial" panose="020B0604020202020204" pitchFamily="34" charset="0"/>
              </a:rPr>
              <a:t>How do we know it is working?</a:t>
            </a:r>
          </a:p>
        </p:txBody>
      </p:sp>
      <p:sp>
        <p:nvSpPr>
          <p:cNvPr id="4" name="Slide Number Placeholder 3"/>
          <p:cNvSpPr>
            <a:spLocks noGrp="1"/>
          </p:cNvSpPr>
          <p:nvPr>
            <p:ph type="sldNum" sz="quarter" idx="12"/>
          </p:nvPr>
        </p:nvSpPr>
        <p:spPr/>
        <p:txBody>
          <a:bodyPr/>
          <a:lstStyle/>
          <a:p>
            <a:fld id="{1F2646B2-07B8-4A55-877A-153D84ACCCD9}" type="slidenum">
              <a:rPr lang="en-US" smtClean="0"/>
              <a:pPr/>
              <a:t>9</a:t>
            </a:fld>
            <a:endParaRPr lang="en-US" dirty="0"/>
          </a:p>
        </p:txBody>
      </p:sp>
    </p:spTree>
    <p:extLst>
      <p:ext uri="{BB962C8B-B14F-4D97-AF65-F5344CB8AC3E}">
        <p14:creationId xmlns:p14="http://schemas.microsoft.com/office/powerpoint/2010/main" val="27447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TA’s Final Joint Development Circular&amp;#x0D;&amp;#x0A;&amp;#x0D;&amp;#x0A;&amp;#x0D;&amp;#x0A;Webinar&amp;#x0D;&amp;#x0A;September 17, 2014&amp;#x0D;&amp;#x0A;&amp;#x0D;&amp;#x0A;&amp;quot;&quot;/&gt;&lt;property id=&quot;20307&quot; value=&quot;256&quot;/&gt;&lt;/object&gt;&lt;object type=&quot;3&quot; unique_id=&quot;10005&quot;&gt;&lt;property id=&quot;20148&quot; value=&quot;5&quot;/&gt;&lt;property id=&quot;20300&quot; value=&quot;Slide 3 - &amp;quot;Agenda&amp;quot;&quot;/&gt;&lt;property id=&quot;20307&quot; value=&quot;311&quot;/&gt;&lt;/object&gt;&lt;object type=&quot;3&quot; unique_id=&quot;10007&quot;&gt;&lt;property id=&quot;20148&quot; value=&quot;5&quot;/&gt;&lt;property id=&quot;20300&quot; value=&quot;Slide 8 - &amp;quot;Joint Development: Defined&amp;quot;&quot;/&gt;&lt;property id=&quot;20307&quot; value=&quot;277&quot;/&gt;&lt;/object&gt;&lt;object type=&quot;3&quot; unique_id=&quot;10008&quot;&gt;&lt;property id=&quot;20148&quot; value=&quot;5&quot;/&gt;&lt;property id=&quot;20300&quot; value=&quot;Slide 9 - &amp;quot;Joint Development:  FTA’s Policy&amp;quot;&quot;/&gt;&lt;property id=&quot;20307&quot; value=&quot;276&quot;/&gt;&lt;/object&gt;&lt;object type=&quot;3&quot; unique_id=&quot;10009&quot;&gt;&lt;property id=&quot;20148&quot; value=&quot;5&quot;/&gt;&lt;property id=&quot;20300&quot; value=&quot;Slide 10 - &amp;quot;Circular Overview&amp;quot;&quot;/&gt;&lt;property id=&quot;20307&quot; value=&quot;304&quot;/&gt;&lt;/object&gt;&lt;object type=&quot;3&quot; unique_id=&quot;10013&quot;&gt;&lt;property id=&quot;20148&quot; value=&quot;5&quot;/&gt;&lt;property id=&quot;20300&quot; value=&quot;Slide 13 - &amp;quot;JD Project Eligibility&amp;quot;&quot;/&gt;&lt;property id=&quot;20307&quot; value=&quot;323&quot;/&gt;&lt;/object&gt;&lt;object type=&quot;3&quot; unique_id=&quot;10014&quot;&gt;&lt;property id=&quot;20148&quot; value=&quot;5&quot;/&gt;&lt;property id=&quot;20300&quot; value=&quot;Slide 14&quot;/&gt;&lt;property id=&quot;20307&quot; value=&quot;324&quot;/&gt;&lt;/object&gt;&lt;object type=&quot;3&quot; unique_id=&quot;10015&quot;&gt;&lt;property id=&quot;20148&quot; value=&quot;5&quot;/&gt;&lt;property id=&quot;20300&quot; value=&quot;Slide 15&quot;/&gt;&lt;property id=&quot;20307&quot; value=&quot;325&quot;/&gt;&lt;/object&gt;&lt;object type=&quot;3&quot; unique_id=&quot;10017&quot;&gt;&lt;property id=&quot;20148&quot; value=&quot;5&quot;/&gt;&lt;property id=&quot;20300&quot; value=&quot;Slide 19&quot;/&gt;&lt;property id=&quot;20307&quot; value=&quot;327&quot;/&gt;&lt;/object&gt;&lt;object type=&quot;3&quot; unique_id=&quot;10018&quot;&gt;&lt;property id=&quot;20148&quot; value=&quot;5&quot;/&gt;&lt;property id=&quot;20300&quot; value=&quot;Slide 21 - &amp;quot;Ineligible Activities&amp;quot;&quot;/&gt;&lt;property id=&quot;20307&quot; value=&quot;328&quot;/&gt;&lt;/object&gt;&lt;object type=&quot;3&quot; unique_id=&quot;10039&quot;&gt;&lt;property id=&quot;20148&quot; value=&quot;5&quot;/&gt;&lt;property id=&quot;20300&quot; value=&quot;Slide 37&quot;/&gt;&lt;property id=&quot;20307&quot; value=&quot;340&quot;/&gt;&lt;/object&gt;&lt;object type=&quot;3&quot; unique_id=&quot;10041&quot;&gt;&lt;property id=&quot;20148&quot; value=&quot;5&quot;/&gt;&lt;property id=&quot;20300&quot; value=&quot;Slide 2 - &amp;quot;Presenters&amp;quot;&quot;/&gt;&lt;property id=&quot;20307&quot; value=&quot;372&quot;/&gt;&lt;/object&gt;&lt;object type=&quot;3&quot; unique_id=&quot;10045&quot;&gt;&lt;property id=&quot;20148&quot; value=&quot;5&quot;/&gt;&lt;property id=&quot;20300&quot; value=&quot;Slide 22 - &amp;quot;Acquisition of Real Property &amp;#x0D;&amp;#x0A;with FTA Assistance&amp;quot;&quot;/&gt;&lt;property id=&quot;20307&quot; value=&quot;375&quot;/&gt;&lt;/object&gt;&lt;object type=&quot;3&quot; unique_id=&quot;10046&quot;&gt;&lt;property id=&quot;20148&quot; value=&quot;5&quot;/&gt;&lt;property id=&quot;20300&quot; value=&quot;Slide 23 - &amp;quot;Use of Real Property&amp;quot;&quot;/&gt;&lt;property id=&quot;20307&quot; value=&quot;373&quot;/&gt;&lt;/object&gt;&lt;object type=&quot;3&quot; unique_id=&quot;10047&quot;&gt;&lt;property id=&quot;20148&quot; value=&quot;5&quot;/&gt;&lt;property id=&quot;20300&quot; value=&quot;Slide 24 - &amp;quot;Use of Real Property&amp;quot;&quot;/&gt;&lt;property id=&quot;20307&quot; value=&quot;374&quot;/&gt;&lt;/object&gt;&lt;object type=&quot;3&quot; unique_id=&quot;10049&quot;&gt;&lt;property id=&quot;20148&quot; value=&quot;5&quot;/&gt;&lt;property id=&quot;20300&quot; value=&quot;Slide 25 - &amp;quot;Satisfactory Continuing Control&amp;quot;&quot;/&gt;&lt;property id=&quot;20307&quot; value=&quot;377&quot;/&gt;&lt;/object&gt;&lt;object type=&quot;3&quot; unique_id=&quot;10050&quot;&gt;&lt;property id=&quot;20148&quot; value=&quot;5&quot;/&gt;&lt;property id=&quot;20300&quot; value=&quot;Slide 26 - &amp;quot;Mandatory Contractual Provisions&amp;quot;&quot;/&gt;&lt;property id=&quot;20307&quot; value=&quot;378&quot;/&gt;&lt;/object&gt;&lt;object type=&quot;3&quot; unique_id=&quot;10054&quot;&gt;&lt;property id=&quot;20148&quot; value=&quot;5&quot;/&gt;&lt;property id=&quot;20300&quot; value=&quot;Slide 27 - &amp;quot;Parking Considerations&amp;quot;&quot;/&gt;&lt;property id=&quot;20307&quot; value=&quot;381&quot;/&gt;&lt;/object&gt;&lt;object type=&quot;3&quot; unique_id=&quot;10056&quot;&gt;&lt;property id=&quot;20148&quot; value=&quot;5&quot;/&gt;&lt;property id=&quot;20300&quot; value=&quot;Slide 28 - &amp;quot;JD and NEPA&amp;quot;&quot;/&gt;&lt;property id=&quot;20307&quot; value=&quot;388&quot;/&gt;&lt;/object&gt;&lt;object type=&quot;3&quot; unique_id=&quot;10058&quot;&gt;&lt;property id=&quot;20148&quot; value=&quot;5&quot;/&gt;&lt;property id=&quot;20300&quot; value=&quot;Slide 30 - &amp;quot;Other Federal Requirements&amp;quot;&quot;/&gt;&lt;property id=&quot;20307&quot; value=&quot;371&quot;/&gt;&lt;/object&gt;&lt;object type=&quot;3&quot; unique_id=&quot;10060&quot;&gt;&lt;property id=&quot;20148&quot; value=&quot;5&quot;/&gt;&lt;property id=&quot;20300&quot; value=&quot;Slide 35 - &amp;quot;QUESTIONS?&amp;quot;&quot;/&gt;&lt;property id=&quot;20307&quot; value=&quot;383&quot;/&gt;&lt;/object&gt;&lt;object type=&quot;3&quot; unique_id=&quot;10061&quot;&gt;&lt;property id=&quot;20148&quot; value=&quot;5&quot;/&gt;&lt;property id=&quot;20300&quot; value=&quot;Slide 36 - &amp;quot;Webinar Availability&amp;quot;&quot;/&gt;&lt;property id=&quot;20307&quot; value=&quot;382&quot;/&gt;&lt;/object&gt;&lt;object type=&quot;3&quot; unique_id=&quot;10455&quot;&gt;&lt;property id=&quot;20148&quot; value=&quot;5&quot;/&gt;&lt;property id=&quot;20300&quot; value=&quot;Slide 16&quot;/&gt;&lt;property id=&quot;20307&quot; value=&quot;393&quot;/&gt;&lt;/object&gt;&lt;object type=&quot;3&quot; unique_id=&quot;10457&quot;&gt;&lt;property id=&quot;20148&quot; value=&quot;5&quot;/&gt;&lt;property id=&quot;20300&quot; value=&quot;Slide 31 - &amp;quot;Procedures for Regional Review of&amp;#x0D;&amp;#x0A;Joint Development&amp;quot;&quot;/&gt;&lt;property id=&quot;20307&quot; value=&quot;396&quot;/&gt;&lt;/object&gt;&lt;object type=&quot;3&quot; unique_id=&quot;10458&quot;&gt;&lt;property id=&quot;20148&quot; value=&quot;5&quot;/&gt;&lt;property id=&quot;20300&quot; value=&quot;Slide 32 - &amp;quot;Baseline Market Analysis&amp;quot;&quot;/&gt;&lt;property id=&quot;20307&quot; value=&quot;397&quot;/&gt;&lt;/object&gt;&lt;object type=&quot;3&quot; unique_id=&quot;10459&quot;&gt;&lt;property id=&quot;20148&quot; value=&quot;5&quot;/&gt;&lt;property id=&quot;20300&quot; value=&quot;Slide 33 - &amp;quot;Baseline Market Analysis&amp;quot;&quot;/&gt;&lt;property id=&quot;20307&quot; value=&quot;398&quot;/&gt;&lt;/object&gt;&lt;object type=&quot;3&quot; unique_id=&quot;10460&quot;&gt;&lt;property id=&quot;20148&quot; value=&quot;5&quot;/&gt;&lt;property id=&quot;20300&quot; value=&quot;Slide 34 - &amp;quot;Certification Requirement&amp;quot;&quot;/&gt;&lt;property id=&quot;20307&quot; value=&quot;399&quot;/&gt;&lt;/object&gt;&lt;object type=&quot;3&quot; unique_id=&quot;10501&quot;&gt;&lt;property id=&quot;20148&quot; value=&quot;5&quot;/&gt;&lt;property id=&quot;20300&quot; value=&quot;Slide 4 - &amp;quot;Background&amp;quot;&quot;/&gt;&lt;property id=&quot;20307&quot; value=&quot;408&quot;/&gt;&lt;/object&gt;&lt;object type=&quot;3&quot; unique_id=&quot;10502&quot;&gt;&lt;property id=&quot;20148&quot; value=&quot;5&quot;/&gt;&lt;property id=&quot;20300&quot; value=&quot;Slide 5 - &amp;quot;Circular Development&amp;quot;&quot;/&gt;&lt;property id=&quot;20307&quot; value=&quot;405&quot;/&gt;&lt;/object&gt;&lt;object type=&quot;3&quot; unique_id=&quot;10503&quot;&gt;&lt;property id=&quot;20148&quot; value=&quot;5&quot;/&gt;&lt;property id=&quot;20300&quot; value=&quot;Slide 6 - &amp;quot;New JD Framework&amp;quot;&quot;/&gt;&lt;property id=&quot;20307&quot; value=&quot;406&quot;/&gt;&lt;/object&gt;&lt;object type=&quot;3&quot; unique_id=&quot;10504&quot;&gt;&lt;property id=&quot;20148&quot; value=&quot;5&quot;/&gt;&lt;property id=&quot;20300&quot; value=&quot;Slide 7 - &amp;quot;Overview of Final Circular&amp;quot;&quot;/&gt;&lt;property id=&quot;20307&quot; value=&quot;407&quot;/&gt;&lt;/object&gt;&lt;object type=&quot;3&quot; unique_id=&quot;10505&quot;&gt;&lt;property id=&quot;20148&quot; value=&quot;5&quot;/&gt;&lt;property id=&quot;20300&quot; value=&quot;Slide 11 - &amp;quot;FTA Joint Development Distinctions&amp;quot;&quot;/&gt;&lt;property id=&quot;20307&quot; value=&quot;409&quot;/&gt;&lt;/object&gt;&lt;object type=&quot;3&quot; unique_id=&quot;10506&quot;&gt;&lt;property id=&quot;20148&quot; value=&quot;5&quot;/&gt;&lt;property id=&quot;20300&quot; value=&quot;Slide 12 - &amp;quot;FTA Considerations&amp;quot;&quot;/&gt;&lt;property id=&quot;20307&quot; value=&quot;410&quot;/&gt;&lt;/object&gt;&lt;object type=&quot;3&quot; unique_id=&quot;10507&quot;&gt;&lt;property id=&quot;20148&quot; value=&quot;5&quot;/&gt;&lt;property id=&quot;20300&quot; value=&quot;Slide 17&quot;/&gt;&lt;property id=&quot;20307&quot; value=&quot;412&quot;/&gt;&lt;/object&gt;&lt;object type=&quot;3&quot; unique_id=&quot;10508&quot;&gt;&lt;property id=&quot;20148&quot; value=&quot;5&quot;/&gt;&lt;property id=&quot;20300&quot; value=&quot;Slide 18&quot;/&gt;&lt;property id=&quot;20307&quot; value=&quot;402&quot;/&gt;&lt;/object&gt;&lt;object type=&quot;3&quot; unique_id=&quot;10509&quot;&gt;&lt;property id=&quot;20148&quot; value=&quot;5&quot;/&gt;&lt;property id=&quot;20300&quot; value=&quot;Slide 20 - &amp;quot;Examples of Eligible Activities&amp;quot;&quot;/&gt;&lt;property id=&quot;20307&quot; value=&quot;411&quot;/&gt;&lt;/object&gt;&lt;object type=&quot;3&quot; unique_id=&quot;10510&quot;&gt;&lt;property id=&quot;20148&quot; value=&quot;5&quot;/&gt;&lt;property id=&quot;20300&quot; value=&quot;Slide 29 - &amp;quot;JD and NEPA&amp;quot;&quot;/&gt;&lt;property id=&quot;20307&quot; value=&quot;413&quot;/&gt;&lt;/object&gt;&lt;/object&gt;&lt;/object&gt;&lt;/database&gt;"/>
  <p:tag name="SECTOMILLISECCONVERTED" val="1"/>
</p:tagLst>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bcc47965-b1e8-4d21-9b48-141ea63f744c">2015</Year>
    <Status xmlns="bcc47965-b1e8-4d21-9b48-141ea63f744c">Draft</Status>
    <Work_x0020_Area xmlns="bcc47965-b1e8-4d21-9b48-141ea63f744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3DC863778DE246B6387B72210EB8D5" ma:contentTypeVersion="3" ma:contentTypeDescription="Create a new document." ma:contentTypeScope="" ma:versionID="78a67b8f759f7c3ca1f61f5cbc7e44c8">
  <xsd:schema xmlns:xsd="http://www.w3.org/2001/XMLSchema" xmlns:xs="http://www.w3.org/2001/XMLSchema" xmlns:p="http://schemas.microsoft.com/office/2006/metadata/properties" xmlns:ns2="bcc47965-b1e8-4d21-9b48-141ea63f744c" targetNamespace="http://schemas.microsoft.com/office/2006/metadata/properties" ma:root="true" ma:fieldsID="51d8020a99cc180960c1f93adab21cb4" ns2:_="">
    <xsd:import namespace="bcc47965-b1e8-4d21-9b48-141ea63f744c"/>
    <xsd:element name="properties">
      <xsd:complexType>
        <xsd:sequence>
          <xsd:element name="documentManagement">
            <xsd:complexType>
              <xsd:all>
                <xsd:element ref="ns2:Year" minOccurs="0"/>
                <xsd:element ref="ns2:Status" minOccurs="0"/>
                <xsd:element ref="ns2:Work_x0020_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47965-b1e8-4d21-9b48-141ea63f744c" elementFormDefault="qualified">
    <xsd:import namespace="http://schemas.microsoft.com/office/2006/documentManagement/types"/>
    <xsd:import namespace="http://schemas.microsoft.com/office/infopath/2007/PartnerControls"/>
    <xsd:element name="Year" ma:index="8" nillable="true" ma:displayName="Year" ma:format="Dropdown" ma:internalName="Year">
      <xsd:simpleType>
        <xsd:restriction base="dms:Choice">
          <xsd:enumeration value="2015"/>
          <xsd:enumeration value="2014"/>
          <xsd:enumeration value="2013"/>
          <xsd:enumeration value="2012"/>
        </xsd:restriction>
      </xsd:simpleType>
    </xsd:element>
    <xsd:element name="Status" ma:index="9" nillable="true" ma:displayName="Status" ma:format="Dropdown" ma:internalName="Status">
      <xsd:simpleType>
        <xsd:restriction base="dms:Choice">
          <xsd:enumeration value="Draft"/>
          <xsd:enumeration value="Final"/>
        </xsd:restriction>
      </xsd:simpleType>
    </xsd:element>
    <xsd:element name="Work_x0020_Area" ma:index="10" nillable="true" ma:displayName="Work Area" ma:format="Dropdown" ma:internalName="Work_x0020_Area">
      <xsd:simpleType>
        <xsd:restriction base="dms:Choice">
          <xsd:enumeration value="N/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17F30A-28FB-40DC-8503-BA7652DD6962}">
  <ds:schemaRefs>
    <ds:schemaRef ds:uri="http://schemas.microsoft.com/sharepoint/v3/contenttype/forms"/>
  </ds:schemaRefs>
</ds:datastoreItem>
</file>

<file path=customXml/itemProps2.xml><?xml version="1.0" encoding="utf-8"?>
<ds:datastoreItem xmlns:ds="http://schemas.openxmlformats.org/officeDocument/2006/customXml" ds:itemID="{382E2E00-A572-40F1-97A1-61AFDF6F0270}">
  <ds:schemaRefs>
    <ds:schemaRef ds:uri="http://purl.org/dc/elements/1.1/"/>
    <ds:schemaRef ds:uri="http://www.w3.org/XML/1998/namespace"/>
    <ds:schemaRef ds:uri="http://schemas.microsoft.com/office/2006/documentManagement/types"/>
    <ds:schemaRef ds:uri="bcc47965-b1e8-4d21-9b48-141ea63f744c"/>
    <ds:schemaRef ds:uri="http://purl.org/dc/dcmitype/"/>
    <ds:schemaRef ds:uri="http://purl.org/dc/term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0D4D0EB7-7AE6-48CF-BF56-FC47FCC2B8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47965-b1e8-4d21-9b48-141ea63f7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FTA3 (2)</Template>
  <TotalTime>9146</TotalTime>
  <Words>996</Words>
  <Application>Microsoft Office PowerPoint</Application>
  <PresentationFormat>On-screen Show (4:3)</PresentationFormat>
  <Paragraphs>108</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FTA3 (2)</vt:lpstr>
      <vt:lpstr>APTA Annual Meeting  Safety Rulemaking Update  October 6, 2015  </vt:lpstr>
      <vt:lpstr>PowerPoint Presentation</vt:lpstr>
      <vt:lpstr>Public Transportation Safety Program NPRM</vt:lpstr>
      <vt:lpstr>National Public Transportation Safety Plan</vt:lpstr>
      <vt:lpstr>Public Transportation Agency Safety Plan (TASP)</vt:lpstr>
      <vt:lpstr>State Safety Oversight (SSO) NPRM</vt:lpstr>
      <vt:lpstr>Safety Certification Training Program NPRM</vt:lpstr>
      <vt:lpstr>Safety Certification Training Program NPRM</vt:lpstr>
      <vt:lpstr>What is SMS?</vt:lpstr>
      <vt:lpstr>Safety Management Systems</vt:lpstr>
      <vt:lpstr>Where to find more information on SMS?</vt:lpstr>
      <vt:lpstr>Outreach and Communications</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NPRM information</dc:title>
  <dc:creator>Donna Aggazio</dc:creator>
  <cp:lastModifiedBy>USDOT</cp:lastModifiedBy>
  <cp:revision>624</cp:revision>
  <cp:lastPrinted>2015-10-02T21:01:18Z</cp:lastPrinted>
  <dcterms:created xsi:type="dcterms:W3CDTF">2012-02-24T20:16:18Z</dcterms:created>
  <dcterms:modified xsi:type="dcterms:W3CDTF">2015-10-02T21:03:48Z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0x010100CD3DC863778DE246B6387B72210EB8D5</vt:lpwstr>
  </property>
</Properties>
</file>