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324" r:id="rId2"/>
    <p:sldId id="319" r:id="rId3"/>
    <p:sldId id="299" r:id="rId4"/>
    <p:sldId id="300" r:id="rId5"/>
    <p:sldId id="301" r:id="rId6"/>
    <p:sldId id="302" r:id="rId7"/>
    <p:sldId id="281" r:id="rId8"/>
    <p:sldId id="283" r:id="rId9"/>
    <p:sldId id="284" r:id="rId10"/>
    <p:sldId id="285" r:id="rId11"/>
    <p:sldId id="286" r:id="rId12"/>
    <p:sldId id="287" r:id="rId13"/>
    <p:sldId id="315" r:id="rId14"/>
    <p:sldId id="316" r:id="rId15"/>
    <p:sldId id="288" r:id="rId16"/>
    <p:sldId id="289" r:id="rId17"/>
    <p:sldId id="290" r:id="rId18"/>
    <p:sldId id="291" r:id="rId19"/>
    <p:sldId id="292" r:id="rId20"/>
    <p:sldId id="293" r:id="rId21"/>
    <p:sldId id="325" r:id="rId22"/>
    <p:sldId id="326" r:id="rId23"/>
    <p:sldId id="327" r:id="rId24"/>
    <p:sldId id="318" r:id="rId25"/>
    <p:sldId id="294" r:id="rId26"/>
    <p:sldId id="31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760" autoAdjust="0"/>
  </p:normalViewPr>
  <p:slideViewPr>
    <p:cSldViewPr>
      <p:cViewPr varScale="1">
        <p:scale>
          <a:sx n="75" d="100"/>
          <a:sy n="75" d="100"/>
        </p:scale>
        <p:origin x="-93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9E58A3-9865-4F55-A580-397F92F4B81D}" type="datetimeFigureOut">
              <a:rPr lang="en-US" smtClean="0"/>
              <a:pPr/>
              <a:t>6/30/2011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4C6A2A-F1DB-47D6-9BEF-3FA7DEC69C5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143000" lvl="2" indent="-228600">
              <a:buFont typeface="+mj-lt"/>
              <a:buAutoNum type="arabicPeriod"/>
            </a:pPr>
            <a:r>
              <a:rPr lang="en-US" sz="1200" kern="1200" dirty="0" smtClean="0">
                <a:solidFill>
                  <a:schemeClr val="tx1"/>
                </a:solidFill>
                <a:latin typeface="+mn-lt"/>
                <a:ea typeface="+mn-ea"/>
                <a:cs typeface="+mn-cs"/>
              </a:rPr>
              <a:t>Report Type</a:t>
            </a:r>
          </a:p>
          <a:p>
            <a:pPr lvl="3">
              <a:buFont typeface="Arial" pitchFamily="34" charset="0"/>
              <a:buChar char="•"/>
            </a:pPr>
            <a:r>
              <a:rPr lang="en-US" sz="1200" kern="1200" dirty="0" smtClean="0">
                <a:solidFill>
                  <a:schemeClr val="tx1"/>
                </a:solidFill>
                <a:latin typeface="+mn-lt"/>
                <a:ea typeface="+mn-ea"/>
                <a:cs typeface="+mn-cs"/>
              </a:rPr>
              <a:t>Select this is a quarterly or annual report (most typical).  </a:t>
            </a:r>
          </a:p>
          <a:p>
            <a:pPr lvl="3">
              <a:buFont typeface="Arial" pitchFamily="34" charset="0"/>
              <a:buChar char="•"/>
            </a:pPr>
            <a:r>
              <a:rPr lang="en-US" sz="1200" kern="1200" dirty="0" smtClean="0">
                <a:solidFill>
                  <a:schemeClr val="tx1"/>
                </a:solidFill>
                <a:latin typeface="+mn-lt"/>
                <a:ea typeface="+mn-ea"/>
                <a:cs typeface="+mn-cs"/>
              </a:rPr>
              <a:t>Grantee should know whether they report quarterly or annually.  </a:t>
            </a:r>
          </a:p>
          <a:p>
            <a:pPr lvl="3">
              <a:buFont typeface="Arial" pitchFamily="34" charset="0"/>
              <a:buChar char="•"/>
            </a:pPr>
            <a:r>
              <a:rPr lang="en-US" sz="1200" kern="1200" dirty="0" smtClean="0">
                <a:solidFill>
                  <a:schemeClr val="tx1"/>
                </a:solidFill>
                <a:latin typeface="+mn-lt"/>
                <a:ea typeface="+mn-ea"/>
                <a:cs typeface="+mn-cs"/>
              </a:rPr>
              <a:t>If not sure contact FTA Program Manager</a:t>
            </a:r>
          </a:p>
          <a:p>
            <a:pPr marL="1143000" lvl="2" indent="-228600">
              <a:buFont typeface="+mj-lt"/>
              <a:buAutoNum type="arabicPeriod"/>
            </a:pPr>
            <a:r>
              <a:rPr lang="en-US" sz="1200" kern="1200" dirty="0" smtClean="0">
                <a:solidFill>
                  <a:schemeClr val="tx1"/>
                </a:solidFill>
                <a:latin typeface="+mn-lt"/>
                <a:ea typeface="+mn-ea"/>
                <a:cs typeface="+mn-cs"/>
              </a:rPr>
              <a:t>Period &amp; Final Report?</a:t>
            </a:r>
          </a:p>
          <a:p>
            <a:pPr lvl="3">
              <a:buFont typeface="Arial" pitchFamily="34" charset="0"/>
              <a:buChar char="•"/>
            </a:pPr>
            <a:r>
              <a:rPr lang="en-US" sz="1200" kern="1200" dirty="0" smtClean="0">
                <a:solidFill>
                  <a:schemeClr val="tx1"/>
                </a:solidFill>
                <a:latin typeface="+mn-lt"/>
                <a:ea typeface="+mn-ea"/>
                <a:cs typeface="+mn-cs"/>
              </a:rPr>
              <a:t>Need to select both the appropriate reporting period and whether or not it is a final report or not.</a:t>
            </a:r>
          </a:p>
          <a:p>
            <a:pPr marL="1143000" lvl="2" indent="-228600">
              <a:buFont typeface="+mj-lt"/>
              <a:buAutoNum type="arabicPeriod"/>
            </a:pPr>
            <a:r>
              <a:rPr lang="en-US" sz="1200" kern="1200" dirty="0" smtClean="0">
                <a:solidFill>
                  <a:schemeClr val="tx1"/>
                </a:solidFill>
                <a:latin typeface="+mn-lt"/>
                <a:ea typeface="+mn-ea"/>
                <a:cs typeface="+mn-cs"/>
              </a:rPr>
              <a:t>Indirect Expense</a:t>
            </a:r>
          </a:p>
          <a:p>
            <a:pPr lvl="3">
              <a:buFont typeface="Arial" pitchFamily="34" charset="0"/>
              <a:buChar char="•"/>
            </a:pPr>
            <a:r>
              <a:rPr lang="en-US" sz="1200" kern="1200" dirty="0" smtClean="0">
                <a:solidFill>
                  <a:schemeClr val="tx1"/>
                </a:solidFill>
                <a:latin typeface="+mn-lt"/>
                <a:ea typeface="+mn-ea"/>
                <a:cs typeface="+mn-cs"/>
              </a:rPr>
              <a:t>Only applies of a Cost Allocation Plan has been submitted and approved by FTA as the cognizant agency. </a:t>
            </a:r>
          </a:p>
          <a:p>
            <a:pPr lvl="3">
              <a:buFont typeface="Arial" pitchFamily="34" charset="0"/>
              <a:buNone/>
            </a:pPr>
            <a:endParaRPr lang="en-US" sz="1200" kern="1200" dirty="0" smtClean="0">
              <a:solidFill>
                <a:schemeClr val="tx1"/>
              </a:solidFill>
              <a:latin typeface="+mn-lt"/>
              <a:ea typeface="+mn-ea"/>
              <a:cs typeface="+mn-cs"/>
            </a:endParaRPr>
          </a:p>
          <a:p>
            <a:pPr lvl="2">
              <a:buFont typeface="Arial" pitchFamily="34" charset="0"/>
              <a:buChar char="•"/>
            </a:pPr>
            <a:r>
              <a:rPr lang="en-US" sz="1200" kern="1200" dirty="0" smtClean="0">
                <a:solidFill>
                  <a:schemeClr val="tx1"/>
                </a:solidFill>
                <a:latin typeface="+mn-lt"/>
                <a:ea typeface="+mn-ea"/>
                <a:cs typeface="+mn-cs"/>
              </a:rPr>
              <a:t>The purpose of the FSR is to provide a current, complete, and accurate financial picture of the grant. This report is submitted electronically in TEAM and must be prepared on the accrual basis of accounting; that is, income is recorded when earned instead of when received, and expenses are recorded when incurred instead of when paid. FTA does not allow the FSR to be prepared in the cash method of accounting. A grantee may keep its books on the cash basis during its accounting year. If this is the case, at the submission of the FSR, the grantee must prepare the necessary accruals and submit the FSR on the accrual basis of accounting. </a:t>
            </a:r>
          </a:p>
          <a:p>
            <a:pPr lvl="2">
              <a:buFont typeface="Arial" pitchFamily="34" charset="0"/>
              <a:buNone/>
            </a:pPr>
            <a:endParaRPr lang="en-US" sz="1200" kern="1200" dirty="0" smtClean="0">
              <a:solidFill>
                <a:schemeClr val="tx1"/>
              </a:solidFill>
              <a:latin typeface="+mn-lt"/>
              <a:ea typeface="+mn-ea"/>
              <a:cs typeface="+mn-cs"/>
            </a:endParaRPr>
          </a:p>
          <a:p>
            <a:pPr lvl="2">
              <a:buFont typeface="Arial" pitchFamily="34" charset="0"/>
              <a:buChar char="•"/>
            </a:pPr>
            <a:r>
              <a:rPr lang="en-US" sz="1200" kern="1200" dirty="0" smtClean="0">
                <a:solidFill>
                  <a:schemeClr val="tx1"/>
                </a:solidFill>
                <a:latin typeface="+mn-lt"/>
                <a:ea typeface="+mn-ea"/>
                <a:cs typeface="+mn-cs"/>
              </a:rPr>
              <a:t>The FSR must contain the following elements: </a:t>
            </a:r>
          </a:p>
          <a:p>
            <a:pPr marL="2057400" lvl="4" indent="-228600">
              <a:buFont typeface="+mj-lt"/>
              <a:buAutoNum type="alphaLcPeriod"/>
            </a:pPr>
            <a:r>
              <a:rPr lang="en-US" sz="1200" kern="1200" dirty="0" smtClean="0">
                <a:solidFill>
                  <a:schemeClr val="tx1"/>
                </a:solidFill>
                <a:latin typeface="+mn-lt"/>
                <a:ea typeface="+mn-ea"/>
                <a:cs typeface="+mn-cs"/>
              </a:rPr>
              <a:t>All financial facts (e.g., expenditures and obligations) relating to the scope and purpose of each financial report and applicable reporting period should be completely and clearly displayed in the reports. </a:t>
            </a:r>
          </a:p>
          <a:p>
            <a:pPr marL="2057400" lvl="4" indent="-228600">
              <a:buFont typeface="+mj-lt"/>
              <a:buAutoNum type="alphaLcPeriod"/>
            </a:pPr>
            <a:r>
              <a:rPr lang="en-US" sz="1200" kern="1200" dirty="0" smtClean="0">
                <a:solidFill>
                  <a:schemeClr val="tx1"/>
                </a:solidFill>
                <a:latin typeface="+mn-lt"/>
                <a:ea typeface="+mn-ea"/>
                <a:cs typeface="+mn-cs"/>
              </a:rPr>
              <a:t>Reported financial data should be accurate and up to date. The requirement for accuracy does not rule out inclusion of reasonable estimates when precise measurement is impractical, uneconomical, unnecessary, or conducive to delay. </a:t>
            </a:r>
          </a:p>
          <a:p>
            <a:pPr marL="2057400" lvl="4" indent="-228600">
              <a:buFont typeface="+mj-lt"/>
              <a:buAutoNum type="alphaLcPeriod"/>
            </a:pPr>
            <a:r>
              <a:rPr lang="en-US" sz="1200" kern="1200" dirty="0" smtClean="0">
                <a:solidFill>
                  <a:schemeClr val="tx1"/>
                </a:solidFill>
                <a:latin typeface="+mn-lt"/>
                <a:ea typeface="+mn-ea"/>
                <a:cs typeface="+mn-cs"/>
              </a:rPr>
              <a:t>Financial reports should be based on the required supporting documentation maintained in the grantee’s official financial management system that produces information which objectively discloses financial aspects of events or transactions. </a:t>
            </a:r>
          </a:p>
          <a:p>
            <a:pPr marL="2057400" lvl="4" indent="-228600">
              <a:buFont typeface="+mj-lt"/>
              <a:buAutoNum type="alphaLcPeriod"/>
            </a:pPr>
            <a:r>
              <a:rPr lang="en-US" sz="1200" kern="1200" dirty="0" smtClean="0">
                <a:solidFill>
                  <a:schemeClr val="tx1"/>
                </a:solidFill>
                <a:latin typeface="+mn-lt"/>
                <a:ea typeface="+mn-ea"/>
                <a:cs typeface="+mn-cs"/>
              </a:rPr>
              <a:t>Financial data reported should be derived from accounts that are maintained on a consistent, periodic basis; material changes in accounting policies or methods and their effect must be clearly explained. </a:t>
            </a:r>
          </a:p>
          <a:p>
            <a:pPr marL="2057400" lvl="4" indent="-228600">
              <a:buFont typeface="+mj-lt"/>
              <a:buAutoNum type="alphaLcPeriod"/>
            </a:pPr>
            <a:r>
              <a:rPr lang="en-US" sz="1200" kern="1200" dirty="0" smtClean="0">
                <a:solidFill>
                  <a:schemeClr val="tx1"/>
                </a:solidFill>
                <a:latin typeface="+mn-lt"/>
                <a:ea typeface="+mn-ea"/>
                <a:cs typeface="+mn-cs"/>
              </a:rPr>
              <a:t>Reporting terminology used in financial reports to FTA should be consistent with receipt and expense classifications included in the latest approved project. </a:t>
            </a:r>
          </a:p>
          <a:p>
            <a:pPr marL="2057400" lvl="4" indent="-228600">
              <a:buFont typeface="+mj-lt"/>
              <a:buAutoNum type="alphaLcPeriod"/>
            </a:pPr>
            <a:r>
              <a:rPr lang="en-US" sz="1200" kern="1200" dirty="0" smtClean="0">
                <a:solidFill>
                  <a:schemeClr val="tx1"/>
                </a:solidFill>
                <a:latin typeface="+mn-lt"/>
                <a:ea typeface="+mn-ea"/>
                <a:cs typeface="+mn-cs"/>
              </a:rPr>
              <a:t>The FSR screen in TEAM consists of three tabs: Summary, Financial Status and Remarks, and Comments. </a:t>
            </a:r>
          </a:p>
          <a:p>
            <a:pPr marL="2057400" lvl="4" indent="-228600">
              <a:buFont typeface="+mj-lt"/>
              <a:buAutoNum type="alphaLcPeriod"/>
            </a:pPr>
            <a:r>
              <a:rPr lang="en-US" sz="1200" kern="1200" dirty="0" smtClean="0">
                <a:solidFill>
                  <a:schemeClr val="tx1"/>
                </a:solidFill>
                <a:latin typeface="+mn-lt"/>
                <a:ea typeface="+mn-ea"/>
                <a:cs typeface="+mn-cs"/>
              </a:rPr>
              <a:t>The Summary tab provides basic information, with entry fields for the Period of the FSR, Initial Submission, and Last Update dates. It also allows the grantee to select whether it is a Final Report, a Paper Award, or if the grantee used Pre- Award Authority. It is important to enter in this tab whether the grantee is charging indirect costs to the grant. </a:t>
            </a:r>
          </a:p>
          <a:p>
            <a:pPr marL="2057400" lvl="4" indent="-228600">
              <a:buFont typeface="+mj-lt"/>
              <a:buAutoNum type="alphaLcPeriod"/>
            </a:pPr>
            <a:endParaRPr lang="en-US" dirty="0"/>
          </a:p>
        </p:txBody>
      </p:sp>
      <p:sp>
        <p:nvSpPr>
          <p:cNvPr id="4" name="Slide Number Placeholder 3"/>
          <p:cNvSpPr>
            <a:spLocks noGrp="1"/>
          </p:cNvSpPr>
          <p:nvPr>
            <p:ph type="sldNum" sz="quarter" idx="10"/>
          </p:nvPr>
        </p:nvSpPr>
        <p:spPr/>
        <p:txBody>
          <a:bodyPr/>
          <a:lstStyle/>
          <a:p>
            <a:fld id="{924C6A2A-F1DB-47D6-9BEF-3FA7DEC69C5F}" type="slidenum">
              <a:rPr lang="en-US" smtClean="0"/>
              <a:pPr/>
              <a:t>8</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“Reason Box”:  “See Attached Justification”</a:t>
            </a:r>
          </a:p>
          <a:p>
            <a:pPr lvl="0">
              <a:buFont typeface="Arial" pitchFamily="34" charset="0"/>
              <a:buChar char="•"/>
            </a:pPr>
            <a:r>
              <a:rPr lang="en-US" sz="1200" kern="1200" dirty="0" smtClean="0">
                <a:solidFill>
                  <a:schemeClr val="tx1"/>
                </a:solidFill>
                <a:latin typeface="+mn-lt"/>
                <a:ea typeface="+mn-ea"/>
                <a:cs typeface="+mn-cs"/>
              </a:rPr>
              <a:t>Extended Budget Descriptions</a:t>
            </a:r>
          </a:p>
          <a:p>
            <a:pPr lvl="1">
              <a:buFont typeface="Arial" pitchFamily="34" charset="0"/>
              <a:buChar char="•"/>
            </a:pPr>
            <a:r>
              <a:rPr lang="en-US" sz="1200" kern="1200" dirty="0" smtClean="0">
                <a:solidFill>
                  <a:schemeClr val="tx1"/>
                </a:solidFill>
                <a:latin typeface="+mn-lt"/>
                <a:ea typeface="+mn-ea"/>
                <a:cs typeface="+mn-cs"/>
              </a:rPr>
              <a:t>11.43.03</a:t>
            </a:r>
          </a:p>
          <a:p>
            <a:pPr lvl="2">
              <a:buFont typeface="Arial" pitchFamily="34" charset="0"/>
              <a:buChar char="•"/>
            </a:pPr>
            <a:r>
              <a:rPr lang="en-US" sz="1200" kern="1200" dirty="0" smtClean="0">
                <a:solidFill>
                  <a:schemeClr val="tx1"/>
                </a:solidFill>
                <a:latin typeface="+mn-lt"/>
                <a:ea typeface="+mn-ea"/>
                <a:cs typeface="+mn-cs"/>
              </a:rPr>
              <a:t>BUDGET REVISION #1 6/30/11:  In order to ensure the facility funded in this grant is fully funded, the decision was made to decrease the number of vehicles being purchased from 2 to 1 and shift that amount ($308,750) from 11.12.01 to this line item.</a:t>
            </a:r>
          </a:p>
          <a:p>
            <a:pPr lvl="1">
              <a:buFont typeface="Arial" pitchFamily="34" charset="0"/>
              <a:buChar char="•"/>
            </a:pPr>
            <a:r>
              <a:rPr lang="en-US" sz="1200" kern="1200" dirty="0" smtClean="0">
                <a:solidFill>
                  <a:schemeClr val="tx1"/>
                </a:solidFill>
                <a:latin typeface="+mn-lt"/>
                <a:ea typeface="+mn-ea"/>
                <a:cs typeface="+mn-cs"/>
              </a:rPr>
              <a:t>11.12.01</a:t>
            </a:r>
          </a:p>
          <a:p>
            <a:pPr lvl="2">
              <a:buFont typeface="Arial" pitchFamily="34" charset="0"/>
              <a:buChar char="•"/>
            </a:pPr>
            <a:r>
              <a:rPr lang="en-US" sz="1200" kern="1200" dirty="0" smtClean="0">
                <a:solidFill>
                  <a:schemeClr val="tx1"/>
                </a:solidFill>
                <a:latin typeface="+mn-lt"/>
                <a:ea typeface="+mn-ea"/>
                <a:cs typeface="+mn-cs"/>
              </a:rPr>
              <a:t>BUDGET REVISION #1 6/30/11:  In order to ensure the facility funded in this grant is fully funded, the decision was made to decrease the number of vehicles being purchased from 2 to 1 and shift that amount ($308,750) from 11.12.01 to this line item.</a:t>
            </a:r>
          </a:p>
          <a:p>
            <a:endParaRPr lang="en-US" dirty="0"/>
          </a:p>
        </p:txBody>
      </p:sp>
      <p:sp>
        <p:nvSpPr>
          <p:cNvPr id="4" name="Slide Number Placeholder 3"/>
          <p:cNvSpPr>
            <a:spLocks noGrp="1"/>
          </p:cNvSpPr>
          <p:nvPr>
            <p:ph type="sldNum" sz="quarter" idx="10"/>
          </p:nvPr>
        </p:nvSpPr>
        <p:spPr/>
        <p:txBody>
          <a:bodyPr/>
          <a:lstStyle/>
          <a:p>
            <a:fld id="{924C6A2A-F1DB-47D6-9BEF-3FA7DEC69C5F}" type="slidenum">
              <a:rPr lang="en-US" smtClean="0"/>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“Reason Box”:  “See Attached Justification”</a:t>
            </a:r>
          </a:p>
          <a:p>
            <a:pPr lvl="0">
              <a:buFont typeface="Arial" pitchFamily="34" charset="0"/>
              <a:buChar char="•"/>
            </a:pPr>
            <a:r>
              <a:rPr lang="en-US" sz="1200" kern="1200" dirty="0" smtClean="0">
                <a:solidFill>
                  <a:schemeClr val="tx1"/>
                </a:solidFill>
                <a:latin typeface="+mn-lt"/>
                <a:ea typeface="+mn-ea"/>
                <a:cs typeface="+mn-cs"/>
              </a:rPr>
              <a:t>Extended Budget Descriptions</a:t>
            </a:r>
          </a:p>
          <a:p>
            <a:pPr lvl="1">
              <a:buFont typeface="Arial" pitchFamily="34" charset="0"/>
              <a:buChar char="•"/>
            </a:pPr>
            <a:r>
              <a:rPr lang="en-US" sz="1200" kern="1200" dirty="0" smtClean="0">
                <a:solidFill>
                  <a:schemeClr val="tx1"/>
                </a:solidFill>
                <a:latin typeface="+mn-lt"/>
                <a:ea typeface="+mn-ea"/>
                <a:cs typeface="+mn-cs"/>
              </a:rPr>
              <a:t>30.09.01</a:t>
            </a:r>
          </a:p>
          <a:p>
            <a:pPr lvl="2">
              <a:buFont typeface="Arial" pitchFamily="34" charset="0"/>
              <a:buChar char="•"/>
            </a:pPr>
            <a:r>
              <a:rPr lang="en-US" sz="1200" kern="1200" dirty="0" smtClean="0">
                <a:solidFill>
                  <a:schemeClr val="tx1"/>
                </a:solidFill>
                <a:latin typeface="+mn-lt"/>
                <a:ea typeface="+mn-ea"/>
                <a:cs typeface="+mn-cs"/>
              </a:rPr>
              <a:t>BUDGET REVISION #1 6/30/11:  $56,000 was transferred from 11.42.06 to cover additional operations needs.  Local funds will make up the different in local match.  </a:t>
            </a:r>
          </a:p>
          <a:p>
            <a:pPr lvl="1">
              <a:buFont typeface="Arial" pitchFamily="34" charset="0"/>
              <a:buChar char="•"/>
            </a:pPr>
            <a:r>
              <a:rPr lang="en-US" sz="1200" kern="1200" dirty="0" smtClean="0">
                <a:solidFill>
                  <a:schemeClr val="tx1"/>
                </a:solidFill>
                <a:latin typeface="+mn-lt"/>
                <a:ea typeface="+mn-ea"/>
                <a:cs typeface="+mn-cs"/>
              </a:rPr>
              <a:t>11.42.06</a:t>
            </a:r>
          </a:p>
          <a:p>
            <a:pPr lvl="2">
              <a:buFont typeface="Arial" pitchFamily="34" charset="0"/>
              <a:buChar char="•"/>
            </a:pPr>
            <a:r>
              <a:rPr lang="en-US" sz="1200" kern="1200" dirty="0" smtClean="0">
                <a:solidFill>
                  <a:schemeClr val="tx1"/>
                </a:solidFill>
                <a:latin typeface="+mn-lt"/>
                <a:ea typeface="+mn-ea"/>
                <a:cs typeface="+mn-cs"/>
              </a:rPr>
              <a:t>BUDGET REVISION #1 6/30/11:  $56,000 was transferred from 11.42.06 to cover additional operations needs.  Local funds will make up the different in local match.  The project previously included in 11.42.06 will be completed in a future grant.</a:t>
            </a:r>
          </a:p>
          <a:p>
            <a:endParaRPr lang="en-US" dirty="0"/>
          </a:p>
        </p:txBody>
      </p:sp>
      <p:sp>
        <p:nvSpPr>
          <p:cNvPr id="4" name="Slide Number Placeholder 3"/>
          <p:cNvSpPr>
            <a:spLocks noGrp="1"/>
          </p:cNvSpPr>
          <p:nvPr>
            <p:ph type="sldNum" sz="quarter" idx="10"/>
          </p:nvPr>
        </p:nvSpPr>
        <p:spPr/>
        <p:txBody>
          <a:bodyPr/>
          <a:lstStyle/>
          <a:p>
            <a:fld id="{924C6A2A-F1DB-47D6-9BEF-3FA7DEC69C5F}" type="slidenum">
              <a:rPr lang="en-US" smtClean="0"/>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grant is ready to be closed out</a:t>
            </a:r>
            <a:r>
              <a:rPr lang="en-US" baseline="0" dirty="0" smtClean="0"/>
              <a:t> – </a:t>
            </a:r>
            <a:r>
              <a:rPr lang="en-US" dirty="0" smtClean="0"/>
              <a:t>All milestones</a:t>
            </a:r>
            <a:r>
              <a:rPr lang="en-US" baseline="0" dirty="0" smtClean="0"/>
              <a:t> completed, all funds </a:t>
            </a:r>
            <a:r>
              <a:rPr lang="en-US" baseline="0" dirty="0" err="1" smtClean="0"/>
              <a:t>drawndown</a:t>
            </a:r>
            <a:r>
              <a:rPr lang="en-US" baseline="0" dirty="0" smtClean="0"/>
              <a:t>, etc. – you can proceed to the </a:t>
            </a:r>
            <a:r>
              <a:rPr lang="en-US" baseline="0" dirty="0" err="1" smtClean="0"/>
              <a:t>CloseOut</a:t>
            </a:r>
            <a:r>
              <a:rPr lang="en-US" baseline="0" dirty="0" smtClean="0"/>
              <a:t> Process.</a:t>
            </a:r>
            <a:endParaRPr lang="en-US" dirty="0"/>
          </a:p>
        </p:txBody>
      </p:sp>
      <p:sp>
        <p:nvSpPr>
          <p:cNvPr id="4" name="Slide Number Placeholder 3"/>
          <p:cNvSpPr>
            <a:spLocks noGrp="1"/>
          </p:cNvSpPr>
          <p:nvPr>
            <p:ph type="sldNum" sz="quarter" idx="10"/>
          </p:nvPr>
        </p:nvSpPr>
        <p:spPr/>
        <p:txBody>
          <a:bodyPr/>
          <a:lstStyle/>
          <a:p>
            <a:fld id="{924C6A2A-F1DB-47D6-9BEF-3FA7DEC69C5F}" type="slidenum">
              <a:rPr lang="en-US" smtClean="0"/>
              <a:pPr/>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43000" marR="0" lvl="2"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Cannot closeout the grant until all of these fields have a checkmark on the right side.  </a:t>
            </a:r>
          </a:p>
          <a:p>
            <a:pPr marL="1143000" lvl="2" indent="-228600">
              <a:buFont typeface="+mj-lt"/>
              <a:buAutoNum type="arabicPeriod"/>
            </a:pPr>
            <a:r>
              <a:rPr lang="en-US" sz="1200" kern="1200" dirty="0" err="1" smtClean="0">
                <a:solidFill>
                  <a:schemeClr val="tx1"/>
                </a:solidFill>
                <a:latin typeface="+mn-lt"/>
                <a:ea typeface="+mn-ea"/>
                <a:cs typeface="+mn-cs"/>
              </a:rPr>
              <a:t>Unliquidated</a:t>
            </a:r>
            <a:r>
              <a:rPr lang="en-US" sz="1200" kern="1200" dirty="0" smtClean="0">
                <a:solidFill>
                  <a:schemeClr val="tx1"/>
                </a:solidFill>
                <a:latin typeface="+mn-lt"/>
                <a:ea typeface="+mn-ea"/>
                <a:cs typeface="+mn-cs"/>
              </a:rPr>
              <a:t> Balance</a:t>
            </a:r>
          </a:p>
          <a:p>
            <a:pPr lvl="3">
              <a:buFont typeface="Arial" pitchFamily="34" charset="0"/>
              <a:buChar char="•"/>
            </a:pPr>
            <a:r>
              <a:rPr lang="en-US" sz="1200" kern="1200" dirty="0" smtClean="0">
                <a:solidFill>
                  <a:schemeClr val="tx1"/>
                </a:solidFill>
                <a:latin typeface="+mn-lt"/>
                <a:ea typeface="+mn-ea"/>
                <a:cs typeface="+mn-cs"/>
              </a:rPr>
              <a:t>If the grant has </a:t>
            </a:r>
            <a:r>
              <a:rPr lang="en-US" sz="1200" kern="1200" dirty="0" err="1" smtClean="0">
                <a:solidFill>
                  <a:schemeClr val="tx1"/>
                </a:solidFill>
                <a:latin typeface="+mn-lt"/>
                <a:ea typeface="+mn-ea"/>
                <a:cs typeface="+mn-cs"/>
              </a:rPr>
              <a:t>unliquidated</a:t>
            </a:r>
            <a:r>
              <a:rPr lang="en-US" sz="1200" kern="1200" dirty="0" smtClean="0">
                <a:solidFill>
                  <a:schemeClr val="tx1"/>
                </a:solidFill>
                <a:latin typeface="+mn-lt"/>
                <a:ea typeface="+mn-ea"/>
                <a:cs typeface="+mn-cs"/>
              </a:rPr>
              <a:t> funds:</a:t>
            </a:r>
          </a:p>
          <a:p>
            <a:pPr lvl="4">
              <a:buFont typeface="Arial" pitchFamily="34" charset="0"/>
              <a:buChar char="•"/>
            </a:pPr>
            <a:r>
              <a:rPr lang="en-US" sz="1200" kern="1200" dirty="0" smtClean="0">
                <a:solidFill>
                  <a:schemeClr val="tx1"/>
                </a:solidFill>
                <a:latin typeface="+mn-lt"/>
                <a:ea typeface="+mn-ea"/>
                <a:cs typeface="+mn-cs"/>
              </a:rPr>
              <a:t>Click on “YES” to Accept </a:t>
            </a:r>
            <a:r>
              <a:rPr lang="en-US" sz="1200" kern="1200" dirty="0" err="1" smtClean="0">
                <a:solidFill>
                  <a:schemeClr val="tx1"/>
                </a:solidFill>
                <a:latin typeface="+mn-lt"/>
                <a:ea typeface="+mn-ea"/>
                <a:cs typeface="+mn-cs"/>
              </a:rPr>
              <a:t>deobligating</a:t>
            </a:r>
            <a:r>
              <a:rPr lang="en-US" sz="1200" kern="1200" dirty="0" smtClean="0">
                <a:solidFill>
                  <a:schemeClr val="tx1"/>
                </a:solidFill>
                <a:latin typeface="+mn-lt"/>
                <a:ea typeface="+mn-ea"/>
                <a:cs typeface="+mn-cs"/>
              </a:rPr>
              <a:t> remaining funds (usually a small amount left in the grant)</a:t>
            </a:r>
          </a:p>
          <a:p>
            <a:pPr marL="1143000" lvl="2" indent="-228600">
              <a:buFont typeface="+mj-lt"/>
              <a:buAutoNum type="arabicPeriod"/>
            </a:pPr>
            <a:r>
              <a:rPr lang="en-US" sz="1200" kern="1200" dirty="0" smtClean="0">
                <a:solidFill>
                  <a:schemeClr val="tx1"/>
                </a:solidFill>
                <a:latin typeface="+mn-lt"/>
                <a:ea typeface="+mn-ea"/>
                <a:cs typeface="+mn-cs"/>
              </a:rPr>
              <a:t>Final FFR</a:t>
            </a:r>
          </a:p>
          <a:p>
            <a:pPr lvl="3">
              <a:buFont typeface="Arial" pitchFamily="34" charset="0"/>
              <a:buChar char="•"/>
            </a:pPr>
            <a:r>
              <a:rPr lang="en-US" sz="1200" kern="1200" dirty="0" smtClean="0">
                <a:solidFill>
                  <a:schemeClr val="tx1"/>
                </a:solidFill>
                <a:latin typeface="+mn-lt"/>
                <a:ea typeface="+mn-ea"/>
                <a:cs typeface="+mn-cs"/>
              </a:rPr>
              <a:t>Will need to</a:t>
            </a:r>
            <a:r>
              <a:rPr lang="en-US" sz="1200" kern="1200" baseline="0" dirty="0" smtClean="0">
                <a:solidFill>
                  <a:schemeClr val="tx1"/>
                </a:solidFill>
                <a:latin typeface="+mn-lt"/>
                <a:ea typeface="+mn-ea"/>
                <a:cs typeface="+mn-cs"/>
              </a:rPr>
              <a:t> be </a:t>
            </a:r>
            <a:r>
              <a:rPr lang="en-US" sz="1200" kern="1200" dirty="0" smtClean="0">
                <a:solidFill>
                  <a:schemeClr val="tx1"/>
                </a:solidFill>
                <a:latin typeface="+mn-lt"/>
                <a:ea typeface="+mn-ea"/>
                <a:cs typeface="+mn-cs"/>
              </a:rPr>
              <a:t>completed and mark as final the Federal Financial Report.</a:t>
            </a:r>
          </a:p>
          <a:p>
            <a:pPr marL="1143000" lvl="2" indent="-228600">
              <a:buFont typeface="+mj-lt"/>
              <a:buAutoNum type="arabicPeriod"/>
            </a:pPr>
            <a:r>
              <a:rPr lang="en-US" sz="1200" kern="1200" dirty="0" smtClean="0">
                <a:solidFill>
                  <a:schemeClr val="tx1"/>
                </a:solidFill>
                <a:latin typeface="+mn-lt"/>
                <a:ea typeface="+mn-ea"/>
                <a:cs typeface="+mn-cs"/>
              </a:rPr>
              <a:t>Final Milestone Report</a:t>
            </a:r>
          </a:p>
          <a:p>
            <a:pPr lvl="3">
              <a:buFont typeface="Arial" pitchFamily="34" charset="0"/>
              <a:buChar char="•"/>
            </a:pPr>
            <a:r>
              <a:rPr lang="en-US" sz="1200" kern="1200" dirty="0" smtClean="0">
                <a:solidFill>
                  <a:schemeClr val="tx1"/>
                </a:solidFill>
                <a:latin typeface="+mn-lt"/>
                <a:ea typeface="+mn-ea"/>
                <a:cs typeface="+mn-cs"/>
              </a:rPr>
              <a:t>Will need to</a:t>
            </a:r>
            <a:r>
              <a:rPr lang="en-US" sz="1200" kern="1200" baseline="0" dirty="0" smtClean="0">
                <a:solidFill>
                  <a:schemeClr val="tx1"/>
                </a:solidFill>
                <a:latin typeface="+mn-lt"/>
                <a:ea typeface="+mn-ea"/>
                <a:cs typeface="+mn-cs"/>
              </a:rPr>
              <a:t> be </a:t>
            </a:r>
            <a:r>
              <a:rPr lang="en-US" sz="1200" kern="1200" dirty="0" smtClean="0">
                <a:solidFill>
                  <a:schemeClr val="tx1"/>
                </a:solidFill>
                <a:latin typeface="+mn-lt"/>
                <a:ea typeface="+mn-ea"/>
                <a:cs typeface="+mn-cs"/>
              </a:rPr>
              <a:t>completed and mark as final the Milestone Progress Report.</a:t>
            </a:r>
            <a:r>
              <a:rPr lang="en-US" sz="1200"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924C6A2A-F1DB-47D6-9BEF-3FA7DEC69C5F}"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1143000" lvl="2" indent="-228600">
              <a:buFont typeface="+mj-lt"/>
              <a:buAutoNum type="alphaUcPeriod"/>
            </a:pPr>
            <a:r>
              <a:rPr lang="en-US" sz="1200" b="1" kern="1200" dirty="0" smtClean="0">
                <a:solidFill>
                  <a:schemeClr val="tx1"/>
                </a:solidFill>
                <a:latin typeface="+mn-lt"/>
                <a:ea typeface="+mn-ea"/>
                <a:cs typeface="+mn-cs"/>
              </a:rPr>
              <a:t>Federal Cash on Hand at beginning of period </a:t>
            </a:r>
            <a:endParaRPr lang="en-US" sz="1200" kern="1200" dirty="0" smtClean="0">
              <a:solidFill>
                <a:schemeClr val="tx1"/>
              </a:solidFill>
              <a:latin typeface="+mn-lt"/>
              <a:ea typeface="+mn-ea"/>
              <a:cs typeface="+mn-cs"/>
            </a:endParaRPr>
          </a:p>
          <a:p>
            <a:pPr lvl="3">
              <a:buFont typeface="Arial" pitchFamily="34" charset="0"/>
              <a:buChar char="•"/>
            </a:pPr>
            <a:r>
              <a:rPr lang="en-US" sz="1200" kern="1200" dirty="0" smtClean="0">
                <a:solidFill>
                  <a:schemeClr val="tx1"/>
                </a:solidFill>
                <a:latin typeface="+mn-lt"/>
                <a:ea typeface="+mn-ea"/>
                <a:cs typeface="+mn-cs"/>
              </a:rPr>
              <a:t>Enter any cash on hand if any at the beginning of the grant.  </a:t>
            </a:r>
          </a:p>
          <a:p>
            <a:pPr lvl="3">
              <a:buFont typeface="Arial" pitchFamily="34" charset="0"/>
              <a:buChar char="•"/>
            </a:pPr>
            <a:r>
              <a:rPr lang="en-US" sz="1200" kern="1200" dirty="0" smtClean="0">
                <a:solidFill>
                  <a:schemeClr val="tx1"/>
                </a:solidFill>
                <a:latin typeface="+mn-lt"/>
                <a:ea typeface="+mn-ea"/>
                <a:cs typeface="+mn-cs"/>
              </a:rPr>
              <a:t>In most instances, this line will be zero.  </a:t>
            </a:r>
          </a:p>
          <a:p>
            <a:pPr marL="1143000" lvl="2" indent="-228600">
              <a:buFont typeface="+mj-lt"/>
              <a:buAutoNum type="alphaUcPeriod"/>
            </a:pP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Federal Cash Receipts </a:t>
            </a:r>
            <a:endParaRPr lang="en-US" sz="1200" kern="1200" dirty="0" smtClean="0">
              <a:solidFill>
                <a:schemeClr val="tx1"/>
              </a:solidFill>
              <a:latin typeface="+mn-lt"/>
              <a:ea typeface="+mn-ea"/>
              <a:cs typeface="+mn-cs"/>
            </a:endParaRPr>
          </a:p>
          <a:p>
            <a:pPr lvl="3">
              <a:buFont typeface="Arial" pitchFamily="34" charset="0"/>
              <a:buChar char="•"/>
            </a:pPr>
            <a:r>
              <a:rPr lang="en-US" sz="1200" kern="1200" dirty="0" smtClean="0">
                <a:solidFill>
                  <a:schemeClr val="tx1"/>
                </a:solidFill>
                <a:latin typeface="+mn-lt"/>
                <a:ea typeface="+mn-ea"/>
                <a:cs typeface="+mn-cs"/>
              </a:rPr>
              <a:t>Enter the cumulative amount of actual cash received from FTA for this grant as of the reporting period end date.  </a:t>
            </a:r>
          </a:p>
          <a:p>
            <a:pPr lvl="3">
              <a:buFont typeface="Arial" pitchFamily="34" charset="0"/>
              <a:buChar char="•"/>
            </a:pPr>
            <a:r>
              <a:rPr lang="en-US" sz="1200" kern="1200" dirty="0" smtClean="0">
                <a:solidFill>
                  <a:schemeClr val="tx1"/>
                </a:solidFill>
                <a:latin typeface="+mn-lt"/>
                <a:ea typeface="+mn-ea"/>
                <a:cs typeface="+mn-cs"/>
              </a:rPr>
              <a:t>Report this amount on a cash basis</a:t>
            </a:r>
          </a:p>
          <a:p>
            <a:pPr marL="1143000" lvl="2" indent="-228600">
              <a:buFont typeface="+mj-lt"/>
              <a:buAutoNum type="alphaUcPeriod"/>
            </a:pPr>
            <a:r>
              <a:rPr lang="en-US" sz="1200" b="1" kern="1200" dirty="0" smtClean="0">
                <a:solidFill>
                  <a:schemeClr val="tx1"/>
                </a:solidFill>
                <a:latin typeface="+mn-lt"/>
                <a:ea typeface="+mn-ea"/>
                <a:cs typeface="+mn-cs"/>
              </a:rPr>
              <a:t> Federal Cash Disbursements </a:t>
            </a:r>
            <a:endParaRPr lang="en-US" sz="1200" kern="1200" dirty="0" smtClean="0">
              <a:solidFill>
                <a:schemeClr val="tx1"/>
              </a:solidFill>
              <a:latin typeface="+mn-lt"/>
              <a:ea typeface="+mn-ea"/>
              <a:cs typeface="+mn-cs"/>
            </a:endParaRPr>
          </a:p>
          <a:p>
            <a:pPr lvl="3">
              <a:buFont typeface="Arial" pitchFamily="34" charset="0"/>
              <a:buChar char="•"/>
            </a:pPr>
            <a:r>
              <a:rPr lang="en-US" sz="1200" kern="1200" dirty="0" smtClean="0">
                <a:solidFill>
                  <a:schemeClr val="tx1"/>
                </a:solidFill>
                <a:latin typeface="+mn-lt"/>
                <a:ea typeface="+mn-ea"/>
                <a:cs typeface="+mn-cs"/>
              </a:rPr>
              <a:t>Cumulative amount of Federal funds disbursed as of the reporting period end date.  </a:t>
            </a:r>
          </a:p>
          <a:p>
            <a:pPr lvl="3">
              <a:buFont typeface="Arial" pitchFamily="34" charset="0"/>
              <a:buChar char="•"/>
            </a:pPr>
            <a:r>
              <a:rPr lang="en-US" sz="1200" kern="1200" dirty="0" smtClean="0">
                <a:solidFill>
                  <a:schemeClr val="tx1"/>
                </a:solidFill>
                <a:latin typeface="+mn-lt"/>
                <a:ea typeface="+mn-ea"/>
                <a:cs typeface="+mn-cs"/>
              </a:rPr>
              <a:t>Disbursements = sum of actual cash disbursements for direct charges for goods and services, the amount of indirect expenses charged to the grant, and the amount of payments made to </a:t>
            </a:r>
            <a:r>
              <a:rPr lang="en-US" sz="1200" kern="1200" dirty="0" err="1" smtClean="0">
                <a:solidFill>
                  <a:schemeClr val="tx1"/>
                </a:solidFill>
                <a:latin typeface="+mn-lt"/>
                <a:ea typeface="+mn-ea"/>
                <a:cs typeface="+mn-cs"/>
              </a:rPr>
              <a:t>subrecipients</a:t>
            </a:r>
            <a:r>
              <a:rPr lang="en-US" sz="1200" kern="1200" dirty="0" smtClean="0">
                <a:solidFill>
                  <a:schemeClr val="tx1"/>
                </a:solidFill>
                <a:latin typeface="+mn-lt"/>
                <a:ea typeface="+mn-ea"/>
                <a:cs typeface="+mn-cs"/>
              </a:rPr>
              <a:t> and contractors.  </a:t>
            </a:r>
          </a:p>
          <a:p>
            <a:pPr lvl="3">
              <a:buFont typeface="Arial" pitchFamily="34" charset="0"/>
              <a:buChar char="•"/>
            </a:pPr>
            <a:r>
              <a:rPr lang="en-US" sz="1200" kern="1200" dirty="0" smtClean="0">
                <a:solidFill>
                  <a:schemeClr val="tx1"/>
                </a:solidFill>
                <a:latin typeface="+mn-lt"/>
                <a:ea typeface="+mn-ea"/>
                <a:cs typeface="+mn-cs"/>
              </a:rPr>
              <a:t>Report this amount on a cash basis</a:t>
            </a:r>
          </a:p>
          <a:p>
            <a:pPr marL="1143000" lvl="2" indent="-228600">
              <a:buFont typeface="+mj-lt"/>
              <a:buAutoNum type="alphaUcPeriod"/>
            </a:pPr>
            <a:r>
              <a:rPr lang="en-US" sz="1200" i="1" kern="1200" dirty="0" smtClean="0">
                <a:solidFill>
                  <a:schemeClr val="tx1"/>
                </a:solidFill>
                <a:latin typeface="+mn-lt"/>
                <a:ea typeface="+mn-ea"/>
                <a:cs typeface="+mn-cs"/>
              </a:rPr>
              <a:t> Federal Cash on Hand at End of Period (Calculated by TEAM)</a:t>
            </a:r>
            <a:endParaRPr lang="en-US" sz="1200" kern="1200" dirty="0" smtClean="0">
              <a:solidFill>
                <a:schemeClr val="tx1"/>
              </a:solidFill>
              <a:latin typeface="+mn-lt"/>
              <a:ea typeface="+mn-ea"/>
              <a:cs typeface="+mn-cs"/>
            </a:endParaRPr>
          </a:p>
          <a:p>
            <a:pPr lvl="3">
              <a:buFont typeface="Arial" pitchFamily="34" charset="0"/>
              <a:buChar char="•"/>
            </a:pPr>
            <a:r>
              <a:rPr lang="en-US" sz="1200" kern="1200" dirty="0" smtClean="0">
                <a:solidFill>
                  <a:schemeClr val="tx1"/>
                </a:solidFill>
                <a:latin typeface="+mn-lt"/>
                <a:ea typeface="+mn-ea"/>
                <a:cs typeface="+mn-cs"/>
              </a:rPr>
              <a:t>This is the sum of lines A + B – C.  </a:t>
            </a:r>
          </a:p>
          <a:p>
            <a:pPr lvl="3">
              <a:buFont typeface="Arial" pitchFamily="34" charset="0"/>
              <a:buChar char="•"/>
            </a:pPr>
            <a:r>
              <a:rPr lang="en-US" sz="1200" kern="1200" dirty="0" smtClean="0">
                <a:solidFill>
                  <a:schemeClr val="tx1"/>
                </a:solidFill>
                <a:latin typeface="+mn-lt"/>
                <a:ea typeface="+mn-ea"/>
                <a:cs typeface="+mn-cs"/>
              </a:rPr>
              <a:t>If there is Cash on Hand, FTA requires an explanation in the Remarks and Certification Tab, explaining why the drawdown was made prematurely or other reasons for the excess cash.  </a:t>
            </a:r>
          </a:p>
          <a:p>
            <a:pPr marL="1143000" lvl="2" indent="-228600">
              <a:buFont typeface="+mj-lt"/>
              <a:buAutoNum type="alphaUcPeriod"/>
            </a:pP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Total Federal Funds Authorized (Calculated by TEAM)</a:t>
            </a:r>
            <a:endParaRPr lang="en-US" sz="1200" kern="1200" dirty="0" smtClean="0">
              <a:solidFill>
                <a:schemeClr val="tx1"/>
              </a:solidFill>
              <a:latin typeface="+mn-lt"/>
              <a:ea typeface="+mn-ea"/>
              <a:cs typeface="+mn-cs"/>
            </a:endParaRPr>
          </a:p>
          <a:p>
            <a:pPr lvl="3">
              <a:buFont typeface="Arial" pitchFamily="34" charset="0"/>
              <a:buChar char="•"/>
            </a:pPr>
            <a:r>
              <a:rPr lang="en-US" sz="1200" kern="1200" dirty="0" smtClean="0">
                <a:solidFill>
                  <a:schemeClr val="tx1"/>
                </a:solidFill>
                <a:latin typeface="+mn-lt"/>
                <a:ea typeface="+mn-ea"/>
                <a:cs typeface="+mn-cs"/>
              </a:rPr>
              <a:t>This is the total amount of all federal funds in the grant including amendments.  </a:t>
            </a:r>
          </a:p>
          <a:p>
            <a:pPr marL="1143000" lvl="2" indent="-228600">
              <a:buFont typeface="+mj-lt"/>
              <a:buAutoNum type="alphaUcPeriod"/>
            </a:pP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Federal Share of Expenditures </a:t>
            </a:r>
            <a:endParaRPr lang="en-US" sz="1200" kern="1200" dirty="0" smtClean="0">
              <a:solidFill>
                <a:schemeClr val="tx1"/>
              </a:solidFill>
              <a:latin typeface="+mn-lt"/>
              <a:ea typeface="+mn-ea"/>
              <a:cs typeface="+mn-cs"/>
            </a:endParaRPr>
          </a:p>
          <a:p>
            <a:pPr lvl="3">
              <a:buFont typeface="Arial" pitchFamily="34" charset="0"/>
              <a:buChar char="•"/>
            </a:pPr>
            <a:r>
              <a:rPr lang="en-US" sz="1200" kern="1200" dirty="0" smtClean="0">
                <a:solidFill>
                  <a:schemeClr val="tx1"/>
                </a:solidFill>
                <a:latin typeface="+mn-lt"/>
                <a:ea typeface="+mn-ea"/>
                <a:cs typeface="+mn-cs"/>
              </a:rPr>
              <a:t>Of the total project costs, enter the amount FTA will participate.  </a:t>
            </a:r>
          </a:p>
          <a:p>
            <a:pPr lvl="3">
              <a:buFont typeface="Arial" pitchFamily="34" charset="0"/>
              <a:buChar char="•"/>
            </a:pPr>
            <a:r>
              <a:rPr lang="en-US" sz="1200" kern="1200" dirty="0" smtClean="0">
                <a:solidFill>
                  <a:schemeClr val="tx1"/>
                </a:solidFill>
                <a:latin typeface="+mn-lt"/>
                <a:ea typeface="+mn-ea"/>
                <a:cs typeface="+mn-cs"/>
              </a:rPr>
              <a:t>You can enter this information in either the “This Period” section or the “Cumulative section”; however do not enter in both sections.  </a:t>
            </a:r>
          </a:p>
          <a:p>
            <a:pPr lvl="3">
              <a:buFont typeface="Arial" pitchFamily="34" charset="0"/>
              <a:buChar char="•"/>
            </a:pPr>
            <a:r>
              <a:rPr lang="en-US" sz="1200" kern="1200" dirty="0" smtClean="0">
                <a:solidFill>
                  <a:schemeClr val="tx1"/>
                </a:solidFill>
                <a:latin typeface="+mn-lt"/>
                <a:ea typeface="+mn-ea"/>
                <a:cs typeface="+mn-cs"/>
              </a:rPr>
              <a:t>Expenditures are the total project costs (less any rebates, refunds or other credits) incurred on the accrual basis of accounting.  </a:t>
            </a:r>
          </a:p>
          <a:p>
            <a:pPr lvl="3">
              <a:buFont typeface="Arial" pitchFamily="34" charset="0"/>
              <a:buChar char="•"/>
            </a:pPr>
            <a:r>
              <a:rPr lang="en-US" sz="1200" kern="1200" dirty="0" smtClean="0">
                <a:solidFill>
                  <a:schemeClr val="tx1"/>
                </a:solidFill>
                <a:latin typeface="+mn-lt"/>
                <a:ea typeface="+mn-ea"/>
                <a:cs typeface="+mn-cs"/>
              </a:rPr>
              <a:t>Example of expenditures are: </a:t>
            </a:r>
          </a:p>
          <a:p>
            <a:pPr lvl="4">
              <a:buFont typeface="Arial" pitchFamily="34" charset="0"/>
              <a:buChar char="•"/>
            </a:pPr>
            <a:r>
              <a:rPr lang="en-US" sz="1200" kern="1200" dirty="0" smtClean="0">
                <a:solidFill>
                  <a:schemeClr val="tx1"/>
                </a:solidFill>
                <a:latin typeface="+mn-lt"/>
                <a:ea typeface="+mn-ea"/>
                <a:cs typeface="+mn-cs"/>
              </a:rPr>
              <a:t>the sum of cash disbursements for direct charges for property and services; </a:t>
            </a:r>
          </a:p>
          <a:p>
            <a:pPr lvl="4">
              <a:buFont typeface="Arial" pitchFamily="34" charset="0"/>
              <a:buChar char="•"/>
            </a:pPr>
            <a:r>
              <a:rPr lang="en-US" sz="1200" kern="1200" dirty="0" smtClean="0">
                <a:solidFill>
                  <a:schemeClr val="tx1"/>
                </a:solidFill>
                <a:latin typeface="+mn-lt"/>
                <a:ea typeface="+mn-ea"/>
                <a:cs typeface="+mn-cs"/>
              </a:rPr>
              <a:t>the amount of indirect expense incurred; </a:t>
            </a:r>
          </a:p>
          <a:p>
            <a:pPr lvl="4">
              <a:buFont typeface="Arial" pitchFamily="34" charset="0"/>
              <a:buChar char="•"/>
            </a:pPr>
            <a:r>
              <a:rPr lang="en-US" sz="1200" kern="1200" dirty="0" smtClean="0">
                <a:solidFill>
                  <a:schemeClr val="tx1"/>
                </a:solidFill>
                <a:latin typeface="+mn-lt"/>
                <a:ea typeface="+mn-ea"/>
                <a:cs typeface="+mn-cs"/>
              </a:rPr>
              <a:t>the amount of in-kind contributions, and </a:t>
            </a:r>
          </a:p>
          <a:p>
            <a:pPr lvl="4">
              <a:buFont typeface="Arial" pitchFamily="34" charset="0"/>
              <a:buChar char="•"/>
            </a:pPr>
            <a:r>
              <a:rPr lang="en-US" sz="1200" kern="1200" dirty="0" smtClean="0">
                <a:solidFill>
                  <a:schemeClr val="tx1"/>
                </a:solidFill>
                <a:latin typeface="+mn-lt"/>
                <a:ea typeface="+mn-ea"/>
                <a:cs typeface="+mn-cs"/>
              </a:rPr>
              <a:t>net increase or decrease in Accounts Payable or Accrued Expenses </a:t>
            </a:r>
          </a:p>
          <a:p>
            <a:pPr marL="1143000" lvl="2" indent="-228600">
              <a:buFont typeface="+mj-lt"/>
              <a:buAutoNum type="alphaUcPeriod"/>
            </a:pPr>
            <a:r>
              <a:rPr lang="en-US" sz="1200" b="1" kern="1200" dirty="0" smtClean="0">
                <a:solidFill>
                  <a:schemeClr val="tx1"/>
                </a:solidFill>
                <a:latin typeface="+mn-lt"/>
                <a:ea typeface="+mn-ea"/>
                <a:cs typeface="+mn-cs"/>
              </a:rPr>
              <a:t> Recipient Share of Expenditures </a:t>
            </a:r>
            <a:endParaRPr lang="en-US" sz="1200" kern="1200" dirty="0" smtClean="0">
              <a:solidFill>
                <a:schemeClr val="tx1"/>
              </a:solidFill>
              <a:latin typeface="+mn-lt"/>
              <a:ea typeface="+mn-ea"/>
              <a:cs typeface="+mn-cs"/>
            </a:endParaRPr>
          </a:p>
          <a:p>
            <a:pPr lvl="3">
              <a:buFont typeface="Arial" pitchFamily="34" charset="0"/>
              <a:buChar char="•"/>
            </a:pPr>
            <a:r>
              <a:rPr lang="en-US" sz="1200" kern="1200" dirty="0" smtClean="0">
                <a:solidFill>
                  <a:schemeClr val="tx1"/>
                </a:solidFill>
                <a:latin typeface="+mn-lt"/>
                <a:ea typeface="+mn-ea"/>
                <a:cs typeface="+mn-cs"/>
              </a:rPr>
              <a:t>Of the total project costs, enter the amount the grantee will pay.  </a:t>
            </a:r>
          </a:p>
          <a:p>
            <a:pPr lvl="3">
              <a:buFont typeface="Arial" pitchFamily="34" charset="0"/>
              <a:buChar char="•"/>
            </a:pPr>
            <a:r>
              <a:rPr lang="en-US" sz="1200" kern="1200" dirty="0" smtClean="0">
                <a:solidFill>
                  <a:schemeClr val="tx1"/>
                </a:solidFill>
                <a:latin typeface="+mn-lt"/>
                <a:ea typeface="+mn-ea"/>
                <a:cs typeface="+mn-cs"/>
              </a:rPr>
              <a:t>You can enter this information in either the “This Period” section or the “Cumulative section”; however do not enter in both sections.  </a:t>
            </a:r>
          </a:p>
          <a:p>
            <a:pPr lvl="3">
              <a:buFont typeface="Arial" pitchFamily="34" charset="0"/>
              <a:buChar char="•"/>
            </a:pPr>
            <a:r>
              <a:rPr lang="en-US" sz="1200" kern="1200" dirty="0" smtClean="0">
                <a:solidFill>
                  <a:schemeClr val="tx1"/>
                </a:solidFill>
                <a:latin typeface="+mn-lt"/>
                <a:ea typeface="+mn-ea"/>
                <a:cs typeface="+mn-cs"/>
              </a:rPr>
              <a:t>Enter the recipient share of actual cash disbursements or outlays (less any rebates, refunds, or other credits) including payments to </a:t>
            </a:r>
            <a:r>
              <a:rPr lang="en-US" sz="1200" kern="1200" dirty="0" err="1" smtClean="0">
                <a:solidFill>
                  <a:schemeClr val="tx1"/>
                </a:solidFill>
                <a:latin typeface="+mn-lt"/>
                <a:ea typeface="+mn-ea"/>
                <a:cs typeface="+mn-cs"/>
              </a:rPr>
              <a:t>subrecipients</a:t>
            </a:r>
            <a:r>
              <a:rPr lang="en-US" sz="1200" kern="1200" dirty="0" smtClean="0">
                <a:solidFill>
                  <a:schemeClr val="tx1"/>
                </a:solidFill>
                <a:latin typeface="+mn-lt"/>
                <a:ea typeface="+mn-ea"/>
                <a:cs typeface="+mn-cs"/>
              </a:rPr>
              <a:t> and contractors.  </a:t>
            </a:r>
          </a:p>
          <a:p>
            <a:pPr lvl="4">
              <a:buFont typeface="Arial" pitchFamily="34" charset="0"/>
              <a:buChar char="•"/>
            </a:pPr>
            <a:r>
              <a:rPr lang="en-US" sz="1200" kern="1200" dirty="0" smtClean="0">
                <a:solidFill>
                  <a:schemeClr val="tx1"/>
                </a:solidFill>
                <a:latin typeface="+mn-lt"/>
                <a:ea typeface="+mn-ea"/>
                <a:cs typeface="+mn-cs"/>
              </a:rPr>
              <a:t>This amount may include the value of allowable third party in-kind contributions.   </a:t>
            </a:r>
          </a:p>
          <a:p>
            <a:pPr lvl="4">
              <a:buFont typeface="Arial" pitchFamily="34" charset="0"/>
              <a:buChar char="•"/>
            </a:pPr>
            <a:r>
              <a:rPr lang="en-US" sz="1200" kern="1200" dirty="0" smtClean="0">
                <a:solidFill>
                  <a:schemeClr val="tx1"/>
                </a:solidFill>
                <a:latin typeface="+mn-lt"/>
                <a:ea typeface="+mn-ea"/>
                <a:cs typeface="+mn-cs"/>
              </a:rPr>
              <a:t>Should equate to Line N (Total Recipient Share Required ) on the final report</a:t>
            </a:r>
          </a:p>
          <a:p>
            <a:pPr lvl="4">
              <a:buFont typeface="Arial" pitchFamily="34" charset="0"/>
              <a:buChar char="•"/>
            </a:pPr>
            <a:r>
              <a:rPr lang="en-US" sz="1200" kern="1200" dirty="0" smtClean="0">
                <a:solidFill>
                  <a:schemeClr val="tx1"/>
                </a:solidFill>
                <a:latin typeface="+mn-lt"/>
                <a:ea typeface="+mn-ea"/>
                <a:cs typeface="+mn-cs"/>
              </a:rPr>
              <a:t>Report this amount on an accrual basis</a:t>
            </a:r>
          </a:p>
          <a:p>
            <a:pPr marL="1143000" lvl="2" indent="-228600">
              <a:buFont typeface="+mj-lt"/>
              <a:buAutoNum type="alphaUcPeriod"/>
            </a:pP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Total Expenditures (Calculated by TEAM)</a:t>
            </a:r>
            <a:endParaRPr lang="en-US" sz="1200" kern="1200" dirty="0" smtClean="0">
              <a:solidFill>
                <a:schemeClr val="tx1"/>
              </a:solidFill>
              <a:latin typeface="+mn-lt"/>
              <a:ea typeface="+mn-ea"/>
              <a:cs typeface="+mn-cs"/>
            </a:endParaRPr>
          </a:p>
          <a:p>
            <a:pPr lvl="3">
              <a:buFont typeface="Arial" pitchFamily="34" charset="0"/>
              <a:buChar char="•"/>
            </a:pPr>
            <a:r>
              <a:rPr lang="en-US" sz="1200" kern="1200" dirty="0" smtClean="0">
                <a:solidFill>
                  <a:schemeClr val="tx1"/>
                </a:solidFill>
                <a:latin typeface="+mn-lt"/>
                <a:ea typeface="+mn-ea"/>
                <a:cs typeface="+mn-cs"/>
              </a:rPr>
              <a:t>Total of all expenditures (total project costs) as of the end of the reporting period.  </a:t>
            </a:r>
          </a:p>
          <a:p>
            <a:pPr marL="1143000" lvl="2" indent="-228600">
              <a:buFont typeface="+mj-lt"/>
              <a:buAutoNum type="alphaUcPeriod"/>
            </a:pP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 Federal Share of </a:t>
            </a:r>
            <a:r>
              <a:rPr lang="en-US" sz="1200" b="1" kern="1200" dirty="0" err="1" smtClean="0">
                <a:solidFill>
                  <a:schemeClr val="tx1"/>
                </a:solidFill>
                <a:latin typeface="+mn-lt"/>
                <a:ea typeface="+mn-ea"/>
                <a:cs typeface="+mn-cs"/>
              </a:rPr>
              <a:t>Unliquidated</a:t>
            </a:r>
            <a:r>
              <a:rPr lang="en-US" sz="1200" b="1" kern="1200" dirty="0" smtClean="0">
                <a:solidFill>
                  <a:schemeClr val="tx1"/>
                </a:solidFill>
                <a:latin typeface="+mn-lt"/>
                <a:ea typeface="+mn-ea"/>
                <a:cs typeface="+mn-cs"/>
              </a:rPr>
              <a:t> Obligations </a:t>
            </a:r>
            <a:endParaRPr lang="en-US" sz="1200" kern="1200" dirty="0" smtClean="0">
              <a:solidFill>
                <a:schemeClr val="tx1"/>
              </a:solidFill>
              <a:latin typeface="+mn-lt"/>
              <a:ea typeface="+mn-ea"/>
              <a:cs typeface="+mn-cs"/>
            </a:endParaRPr>
          </a:p>
          <a:p>
            <a:pPr lvl="3">
              <a:buFont typeface="Arial" pitchFamily="34" charset="0"/>
              <a:buChar char="•"/>
            </a:pPr>
            <a:r>
              <a:rPr lang="en-US" sz="1200" kern="1200" dirty="0" smtClean="0">
                <a:solidFill>
                  <a:schemeClr val="tx1"/>
                </a:solidFill>
                <a:latin typeface="+mn-lt"/>
                <a:ea typeface="+mn-ea"/>
                <a:cs typeface="+mn-cs"/>
              </a:rPr>
              <a:t>Enter the Federal portion of </a:t>
            </a:r>
            <a:r>
              <a:rPr lang="en-US" sz="1200" kern="1200" dirty="0" err="1" smtClean="0">
                <a:solidFill>
                  <a:schemeClr val="tx1"/>
                </a:solidFill>
                <a:latin typeface="+mn-lt"/>
                <a:ea typeface="+mn-ea"/>
                <a:cs typeface="+mn-cs"/>
              </a:rPr>
              <a:t>unliquidated</a:t>
            </a:r>
            <a:r>
              <a:rPr lang="en-US" sz="1200" kern="1200" dirty="0" smtClean="0">
                <a:solidFill>
                  <a:schemeClr val="tx1"/>
                </a:solidFill>
                <a:latin typeface="+mn-lt"/>
                <a:ea typeface="+mn-ea"/>
                <a:cs typeface="+mn-cs"/>
              </a:rPr>
              <a:t> obligations </a:t>
            </a:r>
          </a:p>
          <a:p>
            <a:pPr lvl="4">
              <a:buFont typeface="Arial" pitchFamily="34" charset="0"/>
              <a:buChar char="•"/>
            </a:pPr>
            <a:r>
              <a:rPr lang="en-US" sz="1200" kern="1200" dirty="0" smtClean="0">
                <a:solidFill>
                  <a:schemeClr val="tx1"/>
                </a:solidFill>
                <a:latin typeface="+mn-lt"/>
                <a:ea typeface="+mn-ea"/>
                <a:cs typeface="+mn-cs"/>
              </a:rPr>
              <a:t>binding commitments entered into for goods and services not yet received.  </a:t>
            </a:r>
          </a:p>
          <a:p>
            <a:pPr lvl="4">
              <a:buFont typeface="Arial" pitchFamily="34" charset="0"/>
              <a:buChar char="•"/>
            </a:pPr>
            <a:r>
              <a:rPr lang="en-US" sz="1200" kern="1200" dirty="0" smtClean="0">
                <a:solidFill>
                  <a:schemeClr val="tx1"/>
                </a:solidFill>
                <a:latin typeface="+mn-lt"/>
                <a:ea typeface="+mn-ea"/>
                <a:cs typeface="+mn-cs"/>
              </a:rPr>
              <a:t>On the final report, this line should be zero.  </a:t>
            </a:r>
          </a:p>
          <a:p>
            <a:pPr lvl="3">
              <a:buFont typeface="Arial" pitchFamily="34" charset="0"/>
              <a:buChar char="•"/>
            </a:pPr>
            <a:r>
              <a:rPr lang="en-US" sz="1200" kern="1200" dirty="0" smtClean="0">
                <a:solidFill>
                  <a:schemeClr val="tx1"/>
                </a:solidFill>
                <a:latin typeface="+mn-lt"/>
                <a:ea typeface="+mn-ea"/>
                <a:cs typeface="+mn-cs"/>
              </a:rPr>
              <a:t>Report this amount on an accrual basis</a:t>
            </a:r>
          </a:p>
          <a:p>
            <a:pPr marL="1143000" lvl="2" indent="-228600">
              <a:buFont typeface="+mj-lt"/>
              <a:buAutoNum type="alphaUcPeriod"/>
            </a:pP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Recipient Share of </a:t>
            </a:r>
            <a:r>
              <a:rPr lang="en-US" sz="1200" b="1" kern="1200" dirty="0" err="1" smtClean="0">
                <a:solidFill>
                  <a:schemeClr val="tx1"/>
                </a:solidFill>
                <a:latin typeface="+mn-lt"/>
                <a:ea typeface="+mn-ea"/>
                <a:cs typeface="+mn-cs"/>
              </a:rPr>
              <a:t>Unliquidated</a:t>
            </a:r>
            <a:r>
              <a:rPr lang="en-US" sz="1200" b="1" kern="1200" dirty="0" smtClean="0">
                <a:solidFill>
                  <a:schemeClr val="tx1"/>
                </a:solidFill>
                <a:latin typeface="+mn-lt"/>
                <a:ea typeface="+mn-ea"/>
                <a:cs typeface="+mn-cs"/>
              </a:rPr>
              <a:t> Obligations </a:t>
            </a:r>
            <a:endParaRPr lang="en-US" sz="1200" kern="1200" dirty="0" smtClean="0">
              <a:solidFill>
                <a:schemeClr val="tx1"/>
              </a:solidFill>
              <a:latin typeface="+mn-lt"/>
              <a:ea typeface="+mn-ea"/>
              <a:cs typeface="+mn-cs"/>
            </a:endParaRPr>
          </a:p>
          <a:p>
            <a:pPr lvl="3">
              <a:buFont typeface="Arial" pitchFamily="34" charset="0"/>
              <a:buChar char="•"/>
            </a:pPr>
            <a:r>
              <a:rPr lang="en-US" sz="1200" kern="1200" dirty="0" smtClean="0">
                <a:solidFill>
                  <a:schemeClr val="tx1"/>
                </a:solidFill>
                <a:latin typeface="+mn-lt"/>
                <a:ea typeface="+mn-ea"/>
                <a:cs typeface="+mn-cs"/>
              </a:rPr>
              <a:t>Enter the local share of </a:t>
            </a:r>
            <a:r>
              <a:rPr lang="en-US" sz="1200" kern="1200" dirty="0" err="1" smtClean="0">
                <a:solidFill>
                  <a:schemeClr val="tx1"/>
                </a:solidFill>
                <a:latin typeface="+mn-lt"/>
                <a:ea typeface="+mn-ea"/>
                <a:cs typeface="+mn-cs"/>
              </a:rPr>
              <a:t>unliquidated</a:t>
            </a:r>
            <a:r>
              <a:rPr lang="en-US" sz="1200" kern="1200" dirty="0" smtClean="0">
                <a:solidFill>
                  <a:schemeClr val="tx1"/>
                </a:solidFill>
                <a:latin typeface="+mn-lt"/>
                <a:ea typeface="+mn-ea"/>
                <a:cs typeface="+mn-cs"/>
              </a:rPr>
              <a:t> obligations.</a:t>
            </a:r>
          </a:p>
          <a:p>
            <a:pPr marL="1143000" lvl="2" indent="-228600">
              <a:buFont typeface="+mj-lt"/>
              <a:buAutoNum type="alphaUcPeriod"/>
            </a:pP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Total </a:t>
            </a:r>
            <a:r>
              <a:rPr lang="en-US" sz="1200" i="1" kern="1200" dirty="0" err="1" smtClean="0">
                <a:solidFill>
                  <a:schemeClr val="tx1"/>
                </a:solidFill>
                <a:latin typeface="+mn-lt"/>
                <a:ea typeface="+mn-ea"/>
                <a:cs typeface="+mn-cs"/>
              </a:rPr>
              <a:t>Unliquidated</a:t>
            </a:r>
            <a:r>
              <a:rPr lang="en-US" sz="1200" i="1" kern="1200" dirty="0" smtClean="0">
                <a:solidFill>
                  <a:schemeClr val="tx1"/>
                </a:solidFill>
                <a:latin typeface="+mn-lt"/>
                <a:ea typeface="+mn-ea"/>
                <a:cs typeface="+mn-cs"/>
              </a:rPr>
              <a:t> Obligations (Calculated by TEAM)</a:t>
            </a:r>
            <a:endParaRPr lang="en-US" sz="1200" kern="1200" dirty="0" smtClean="0">
              <a:solidFill>
                <a:schemeClr val="tx1"/>
              </a:solidFill>
              <a:latin typeface="+mn-lt"/>
              <a:ea typeface="+mn-ea"/>
              <a:cs typeface="+mn-cs"/>
            </a:endParaRPr>
          </a:p>
          <a:p>
            <a:pPr lvl="3">
              <a:buFont typeface="Arial" pitchFamily="34" charset="0"/>
              <a:buChar char="•"/>
            </a:pPr>
            <a:r>
              <a:rPr lang="en-US" sz="1200" kern="1200" dirty="0" smtClean="0">
                <a:solidFill>
                  <a:schemeClr val="tx1"/>
                </a:solidFill>
                <a:latin typeface="+mn-lt"/>
                <a:ea typeface="+mn-ea"/>
                <a:cs typeface="+mn-cs"/>
              </a:rPr>
              <a:t>Total of grantee binding commitments entered into for goods and services not yet received.  </a:t>
            </a:r>
          </a:p>
          <a:p>
            <a:pPr marL="1143000" lvl="2" indent="-228600">
              <a:buFont typeface="+mj-lt"/>
              <a:buAutoNum type="alphaUcPeriod"/>
            </a:pP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Total Federal Share (Calculated by TEAM)</a:t>
            </a:r>
            <a:endParaRPr lang="en-US" sz="1200" kern="1200" dirty="0" smtClean="0">
              <a:solidFill>
                <a:schemeClr val="tx1"/>
              </a:solidFill>
              <a:latin typeface="+mn-lt"/>
              <a:ea typeface="+mn-ea"/>
              <a:cs typeface="+mn-cs"/>
            </a:endParaRPr>
          </a:p>
          <a:p>
            <a:pPr lvl="3">
              <a:buFont typeface="Arial" pitchFamily="34" charset="0"/>
              <a:buChar char="•"/>
            </a:pPr>
            <a:r>
              <a:rPr lang="en-US" sz="1200" kern="1200" dirty="0" smtClean="0">
                <a:solidFill>
                  <a:schemeClr val="tx1"/>
                </a:solidFill>
                <a:latin typeface="+mn-lt"/>
                <a:ea typeface="+mn-ea"/>
                <a:cs typeface="+mn-cs"/>
              </a:rPr>
              <a:t>The total FTA is expected to contribute to the Total Project Costs.  </a:t>
            </a:r>
          </a:p>
          <a:p>
            <a:pPr lvl="3">
              <a:buFont typeface="Arial" pitchFamily="34" charset="0"/>
              <a:buChar char="•"/>
            </a:pPr>
            <a:r>
              <a:rPr lang="en-US" sz="1200" kern="1200" dirty="0" smtClean="0">
                <a:solidFill>
                  <a:schemeClr val="tx1"/>
                </a:solidFill>
                <a:latin typeface="+mn-lt"/>
                <a:ea typeface="+mn-ea"/>
                <a:cs typeface="+mn-cs"/>
              </a:rPr>
              <a:t>This is the sum of Federal Share of Expenditures (Line F) and Federal Share of </a:t>
            </a:r>
            <a:r>
              <a:rPr lang="en-US" sz="1200" kern="1200" dirty="0" err="1" smtClean="0">
                <a:solidFill>
                  <a:schemeClr val="tx1"/>
                </a:solidFill>
                <a:latin typeface="+mn-lt"/>
                <a:ea typeface="+mn-ea"/>
                <a:cs typeface="+mn-cs"/>
              </a:rPr>
              <a:t>Unliquidated</a:t>
            </a:r>
            <a:r>
              <a:rPr lang="en-US" sz="1200" kern="1200" dirty="0" smtClean="0">
                <a:solidFill>
                  <a:schemeClr val="tx1"/>
                </a:solidFill>
                <a:latin typeface="+mn-lt"/>
                <a:ea typeface="+mn-ea"/>
                <a:cs typeface="+mn-cs"/>
              </a:rPr>
              <a:t> Obligations (Line I).  </a:t>
            </a:r>
          </a:p>
          <a:p>
            <a:pPr marL="1143000" lvl="2" indent="-228600">
              <a:buFont typeface="+mj-lt"/>
              <a:buAutoNum type="alphaUcPeriod"/>
            </a:pP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Unobligated Balance of Federal Funds (Calculated by TEAM)</a:t>
            </a:r>
            <a:endParaRPr lang="en-US" sz="1200" kern="1200" dirty="0" smtClean="0">
              <a:solidFill>
                <a:schemeClr val="tx1"/>
              </a:solidFill>
              <a:latin typeface="+mn-lt"/>
              <a:ea typeface="+mn-ea"/>
              <a:cs typeface="+mn-cs"/>
            </a:endParaRPr>
          </a:p>
          <a:p>
            <a:pPr lvl="3">
              <a:buFont typeface="Arial" pitchFamily="34" charset="0"/>
              <a:buChar char="•"/>
            </a:pPr>
            <a:r>
              <a:rPr lang="en-US" sz="1200" kern="1200" dirty="0" smtClean="0">
                <a:solidFill>
                  <a:schemeClr val="tx1"/>
                </a:solidFill>
                <a:latin typeface="+mn-lt"/>
                <a:ea typeface="+mn-ea"/>
                <a:cs typeface="+mn-cs"/>
              </a:rPr>
              <a:t>Federal share of the grant the grantee has not entered into a binding commitment.  </a:t>
            </a:r>
          </a:p>
          <a:p>
            <a:pPr marL="1143000" lvl="2" indent="-228600">
              <a:buFont typeface="+mj-lt"/>
              <a:buAutoNum type="alphaUcPeriod"/>
            </a:pP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Total Recipient Share Required (Calculated by TEAM)</a:t>
            </a:r>
            <a:endParaRPr lang="en-US" sz="1200" kern="1200" dirty="0" smtClean="0">
              <a:solidFill>
                <a:schemeClr val="tx1"/>
              </a:solidFill>
              <a:latin typeface="+mn-lt"/>
              <a:ea typeface="+mn-ea"/>
              <a:cs typeface="+mn-cs"/>
            </a:endParaRPr>
          </a:p>
          <a:p>
            <a:pPr lvl="3">
              <a:buFont typeface="Arial" pitchFamily="34" charset="0"/>
              <a:buChar char="•"/>
            </a:pPr>
            <a:r>
              <a:rPr lang="en-US" sz="1200" kern="1200" dirty="0" smtClean="0">
                <a:solidFill>
                  <a:schemeClr val="tx1"/>
                </a:solidFill>
                <a:latin typeface="+mn-lt"/>
                <a:ea typeface="+mn-ea"/>
                <a:cs typeface="+mn-cs"/>
              </a:rPr>
              <a:t>This amount represents the total required recipient share for the grant including amendments.  </a:t>
            </a:r>
          </a:p>
          <a:p>
            <a:pPr lvl="3">
              <a:buFont typeface="Arial" pitchFamily="34" charset="0"/>
              <a:buChar char="•"/>
            </a:pPr>
            <a:r>
              <a:rPr lang="en-US" sz="1200" kern="1200" dirty="0" smtClean="0">
                <a:solidFill>
                  <a:schemeClr val="tx1"/>
                </a:solidFill>
                <a:latin typeface="+mn-lt"/>
                <a:ea typeface="+mn-ea"/>
                <a:cs typeface="+mn-cs"/>
              </a:rPr>
              <a:t>The required recipient share should include all matching and cost sharing provided by recipients and third-party providers to meet the level required by FTA.  </a:t>
            </a:r>
          </a:p>
          <a:p>
            <a:pPr marL="1143000" lvl="2" indent="-228600">
              <a:buFont typeface="+mj-lt"/>
              <a:buAutoNum type="alphaUcPeriod"/>
            </a:pP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Remaining Recipient Share to be Provided (Calculated by TEAM)</a:t>
            </a:r>
            <a:endParaRPr lang="en-US" sz="1200" kern="1200" dirty="0" smtClean="0">
              <a:solidFill>
                <a:schemeClr val="tx1"/>
              </a:solidFill>
              <a:latin typeface="+mn-lt"/>
              <a:ea typeface="+mn-ea"/>
              <a:cs typeface="+mn-cs"/>
            </a:endParaRPr>
          </a:p>
          <a:p>
            <a:pPr lvl="3">
              <a:buFont typeface="Arial" pitchFamily="34" charset="0"/>
              <a:buChar char="•"/>
            </a:pPr>
            <a:r>
              <a:rPr lang="en-US" sz="1200" kern="1200" dirty="0" smtClean="0">
                <a:solidFill>
                  <a:schemeClr val="tx1"/>
                </a:solidFill>
                <a:latin typeface="+mn-lt"/>
                <a:ea typeface="+mn-ea"/>
                <a:cs typeface="+mn-cs"/>
              </a:rPr>
              <a:t>The Total Recipient Share required (Line N) minus the sum of Recipient Share of Expenditures (Line G) and the Recipient Share of </a:t>
            </a:r>
            <a:r>
              <a:rPr lang="en-US" sz="1200" kern="1200" dirty="0" err="1" smtClean="0">
                <a:solidFill>
                  <a:schemeClr val="tx1"/>
                </a:solidFill>
                <a:latin typeface="+mn-lt"/>
                <a:ea typeface="+mn-ea"/>
                <a:cs typeface="+mn-cs"/>
              </a:rPr>
              <a:t>Unliquidated</a:t>
            </a:r>
            <a:r>
              <a:rPr lang="en-US" sz="1200" kern="1200" dirty="0" smtClean="0">
                <a:solidFill>
                  <a:schemeClr val="tx1"/>
                </a:solidFill>
                <a:latin typeface="+mn-lt"/>
                <a:ea typeface="+mn-ea"/>
                <a:cs typeface="+mn-cs"/>
              </a:rPr>
              <a:t> Obligations (Line J).  </a:t>
            </a:r>
          </a:p>
          <a:p>
            <a:pPr marL="1143000" lvl="2" indent="-228600">
              <a:buFont typeface="+mj-lt"/>
              <a:buAutoNum type="alphaUcPeriod"/>
            </a:pP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Federal Program Income on Hand at the Beginning of the Reporting Period </a:t>
            </a:r>
            <a:endParaRPr lang="en-US" sz="1200" kern="1200" dirty="0" smtClean="0">
              <a:solidFill>
                <a:schemeClr val="tx1"/>
              </a:solidFill>
              <a:latin typeface="+mn-lt"/>
              <a:ea typeface="+mn-ea"/>
              <a:cs typeface="+mn-cs"/>
            </a:endParaRPr>
          </a:p>
          <a:p>
            <a:pPr lvl="3">
              <a:buFont typeface="Arial" pitchFamily="34" charset="0"/>
              <a:buChar char="•"/>
            </a:pPr>
            <a:r>
              <a:rPr lang="en-US" sz="1200" kern="1200" dirty="0" smtClean="0">
                <a:solidFill>
                  <a:schemeClr val="tx1"/>
                </a:solidFill>
                <a:latin typeface="+mn-lt"/>
                <a:ea typeface="+mn-ea"/>
                <a:cs typeface="+mn-cs"/>
              </a:rPr>
              <a:t>Enter any unspent Federal Program Income on hand at the beginning of the grant.  </a:t>
            </a:r>
          </a:p>
          <a:p>
            <a:pPr lvl="3">
              <a:buFont typeface="Arial" pitchFamily="34" charset="0"/>
              <a:buChar char="•"/>
            </a:pPr>
            <a:r>
              <a:rPr lang="en-US" sz="1200" kern="1200" dirty="0" smtClean="0">
                <a:solidFill>
                  <a:schemeClr val="tx1"/>
                </a:solidFill>
                <a:latin typeface="+mn-lt"/>
                <a:ea typeface="+mn-ea"/>
                <a:cs typeface="+mn-cs"/>
              </a:rPr>
              <a:t>In most instances, this line will be zero. </a:t>
            </a:r>
          </a:p>
          <a:p>
            <a:pPr marL="1143000" lvl="2" indent="-228600">
              <a:buFont typeface="+mj-lt"/>
              <a:buAutoNum type="alphaUcPeriod"/>
            </a:pP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Total Federal Program Income Earned </a:t>
            </a:r>
            <a:endParaRPr lang="en-US" sz="1200" kern="1200" dirty="0" smtClean="0">
              <a:solidFill>
                <a:schemeClr val="tx1"/>
              </a:solidFill>
              <a:latin typeface="+mn-lt"/>
              <a:ea typeface="+mn-ea"/>
              <a:cs typeface="+mn-cs"/>
            </a:endParaRPr>
          </a:p>
          <a:p>
            <a:pPr lvl="3">
              <a:buFont typeface="Arial" pitchFamily="34" charset="0"/>
              <a:buChar char="•"/>
            </a:pPr>
            <a:r>
              <a:rPr lang="en-US" sz="1200" kern="1200" dirty="0" smtClean="0">
                <a:solidFill>
                  <a:schemeClr val="tx1"/>
                </a:solidFill>
                <a:latin typeface="+mn-lt"/>
                <a:ea typeface="+mn-ea"/>
                <a:cs typeface="+mn-cs"/>
              </a:rPr>
              <a:t>Enter the amount of Federal program income earned as of the end of the reporting period.  </a:t>
            </a:r>
          </a:p>
          <a:p>
            <a:pPr lvl="3">
              <a:buFont typeface="Arial" pitchFamily="34" charset="0"/>
              <a:buChar char="•"/>
            </a:pPr>
            <a:r>
              <a:rPr lang="en-US" sz="1200" kern="1200" dirty="0" smtClean="0">
                <a:solidFill>
                  <a:schemeClr val="tx1"/>
                </a:solidFill>
                <a:latin typeface="+mn-lt"/>
                <a:ea typeface="+mn-ea"/>
                <a:cs typeface="+mn-cs"/>
              </a:rPr>
              <a:t>Program income is gross income received by the grantee or </a:t>
            </a:r>
            <a:r>
              <a:rPr lang="en-US" sz="1200" kern="1200" dirty="0" err="1" smtClean="0">
                <a:solidFill>
                  <a:schemeClr val="tx1"/>
                </a:solidFill>
                <a:latin typeface="+mn-lt"/>
                <a:ea typeface="+mn-ea"/>
                <a:cs typeface="+mn-cs"/>
              </a:rPr>
              <a:t>subgrantee</a:t>
            </a:r>
            <a:r>
              <a:rPr lang="en-US" sz="1200" kern="1200" dirty="0" smtClean="0">
                <a:solidFill>
                  <a:schemeClr val="tx1"/>
                </a:solidFill>
                <a:latin typeface="+mn-lt"/>
                <a:ea typeface="+mn-ea"/>
                <a:cs typeface="+mn-cs"/>
              </a:rPr>
              <a:t> directly generated by a grant supported activity, or earned only as a result of the grant agreement during the grant period.  </a:t>
            </a:r>
          </a:p>
          <a:p>
            <a:pPr lvl="3">
              <a:buFont typeface="Arial" pitchFamily="34" charset="0"/>
              <a:buChar char="•"/>
            </a:pPr>
            <a:r>
              <a:rPr lang="en-US" sz="1200" kern="1200" dirty="0" smtClean="0">
                <a:solidFill>
                  <a:schemeClr val="tx1"/>
                </a:solidFill>
                <a:latin typeface="+mn-lt"/>
                <a:ea typeface="+mn-ea"/>
                <a:cs typeface="+mn-cs"/>
              </a:rPr>
              <a:t>Examples:  income from </a:t>
            </a:r>
          </a:p>
          <a:p>
            <a:pPr lvl="4">
              <a:buFont typeface="Arial" pitchFamily="34" charset="0"/>
              <a:buChar char="•"/>
            </a:pPr>
            <a:r>
              <a:rPr lang="en-US" sz="1200" kern="1200" dirty="0" smtClean="0">
                <a:solidFill>
                  <a:schemeClr val="tx1"/>
                </a:solidFill>
                <a:latin typeface="+mn-lt"/>
                <a:ea typeface="+mn-ea"/>
                <a:cs typeface="+mn-cs"/>
              </a:rPr>
              <a:t>Fees for services performed, </a:t>
            </a:r>
          </a:p>
          <a:p>
            <a:pPr lvl="4">
              <a:buFont typeface="Arial" pitchFamily="34" charset="0"/>
              <a:buChar char="•"/>
            </a:pPr>
            <a:r>
              <a:rPr lang="en-US" sz="1200" kern="1200" dirty="0" smtClean="0">
                <a:solidFill>
                  <a:schemeClr val="tx1"/>
                </a:solidFill>
                <a:latin typeface="+mn-lt"/>
                <a:ea typeface="+mn-ea"/>
                <a:cs typeface="+mn-cs"/>
              </a:rPr>
              <a:t>From the use or rental of real or personal property acquired with grant funds, </a:t>
            </a:r>
          </a:p>
          <a:p>
            <a:pPr lvl="4">
              <a:buFont typeface="Arial" pitchFamily="34" charset="0"/>
              <a:buChar char="•"/>
            </a:pPr>
            <a:r>
              <a:rPr lang="en-US" sz="1200" kern="1200" dirty="0" smtClean="0">
                <a:solidFill>
                  <a:schemeClr val="tx1"/>
                </a:solidFill>
                <a:latin typeface="+mn-lt"/>
                <a:ea typeface="+mn-ea"/>
                <a:cs typeface="+mn-cs"/>
              </a:rPr>
              <a:t>From the sale of advertising and concessions, and </a:t>
            </a:r>
          </a:p>
          <a:p>
            <a:pPr lvl="4">
              <a:buFont typeface="Arial" pitchFamily="34" charset="0"/>
              <a:buChar char="•"/>
            </a:pPr>
            <a:r>
              <a:rPr lang="en-US" sz="1200" kern="1200" dirty="0" smtClean="0">
                <a:solidFill>
                  <a:schemeClr val="tx1"/>
                </a:solidFill>
                <a:latin typeface="+mn-lt"/>
                <a:ea typeface="+mn-ea"/>
                <a:cs typeface="+mn-cs"/>
              </a:rPr>
              <a:t>From the sale of commodities or items fabricated under a grant agreement.  </a:t>
            </a:r>
          </a:p>
          <a:p>
            <a:pPr marL="1143000" lvl="2" indent="-228600">
              <a:buFont typeface="+mj-lt"/>
              <a:buAutoNum type="alphaUcPeriod"/>
            </a:pP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Federal Program Income Expended in Accordance with the Deduction Alternative </a:t>
            </a:r>
            <a:endParaRPr lang="en-US" sz="1200" kern="1200" dirty="0" smtClean="0">
              <a:solidFill>
                <a:schemeClr val="tx1"/>
              </a:solidFill>
              <a:latin typeface="+mn-lt"/>
              <a:ea typeface="+mn-ea"/>
              <a:cs typeface="+mn-cs"/>
            </a:endParaRPr>
          </a:p>
          <a:p>
            <a:pPr lvl="3">
              <a:buFont typeface="Arial" pitchFamily="34" charset="0"/>
              <a:buChar char="•"/>
            </a:pPr>
            <a:r>
              <a:rPr lang="en-US" sz="1200" kern="1200" dirty="0" smtClean="0">
                <a:solidFill>
                  <a:schemeClr val="tx1"/>
                </a:solidFill>
                <a:latin typeface="+mn-lt"/>
                <a:ea typeface="+mn-ea"/>
                <a:cs typeface="+mn-cs"/>
              </a:rPr>
              <a:t>Enter the amount of program income that was used to reduce the Federal share of the total project cost.  </a:t>
            </a:r>
          </a:p>
          <a:p>
            <a:pPr lvl="3">
              <a:buFont typeface="Arial" pitchFamily="34" charset="0"/>
              <a:buChar char="•"/>
            </a:pPr>
            <a:r>
              <a:rPr lang="en-US" sz="1200" b="1" kern="1200" dirty="0" smtClean="0">
                <a:solidFill>
                  <a:schemeClr val="tx1"/>
                </a:solidFill>
                <a:latin typeface="+mn-lt"/>
                <a:ea typeface="+mn-ea"/>
                <a:cs typeface="+mn-cs"/>
              </a:rPr>
              <a:t>Only to be used if the grantee does not exercise the provisions of the Common Rule @ 49 CFR part 18.25(g)(5).</a:t>
            </a:r>
            <a:r>
              <a:rPr lang="en-US" sz="1200" kern="1200" dirty="0" smtClean="0">
                <a:solidFill>
                  <a:schemeClr val="tx1"/>
                </a:solidFill>
                <a:latin typeface="+mn-lt"/>
                <a:ea typeface="+mn-ea"/>
                <a:cs typeface="+mn-cs"/>
              </a:rPr>
              <a:t>  </a:t>
            </a:r>
          </a:p>
          <a:p>
            <a:pPr lvl="3">
              <a:buFont typeface="Arial" pitchFamily="34" charset="0"/>
              <a:buChar char="•"/>
            </a:pPr>
            <a:r>
              <a:rPr lang="en-US" sz="1200" kern="1200" dirty="0" smtClean="0">
                <a:solidFill>
                  <a:schemeClr val="tx1"/>
                </a:solidFill>
                <a:latin typeface="+mn-lt"/>
                <a:ea typeface="+mn-ea"/>
                <a:cs typeface="+mn-cs"/>
              </a:rPr>
              <a:t>As a rule of thumb, this field is zero. </a:t>
            </a:r>
          </a:p>
          <a:p>
            <a:pPr marL="1143000" lvl="2" indent="-228600">
              <a:buFont typeface="+mj-lt"/>
              <a:buAutoNum type="alphaUcPeriod"/>
            </a:pP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Federal Program Income Expended in Accordance with the Addition Alternative (Calculated by TEAM)</a:t>
            </a:r>
            <a:endParaRPr lang="en-US" sz="1200" kern="1200" dirty="0" smtClean="0">
              <a:solidFill>
                <a:schemeClr val="tx1"/>
              </a:solidFill>
              <a:latin typeface="+mn-lt"/>
              <a:ea typeface="+mn-ea"/>
              <a:cs typeface="+mn-cs"/>
            </a:endParaRPr>
          </a:p>
          <a:p>
            <a:pPr lvl="3">
              <a:buFont typeface="Arial" pitchFamily="34" charset="0"/>
              <a:buChar char="•"/>
            </a:pPr>
            <a:r>
              <a:rPr lang="en-US" sz="1200" kern="1200" dirty="0" smtClean="0">
                <a:solidFill>
                  <a:schemeClr val="tx1"/>
                </a:solidFill>
                <a:latin typeface="+mn-lt"/>
                <a:ea typeface="+mn-ea"/>
                <a:cs typeface="+mn-cs"/>
              </a:rPr>
              <a:t>FTA does not allow this method – this field is zero. </a:t>
            </a:r>
          </a:p>
          <a:p>
            <a:pPr marL="1143000" lvl="2" indent="-228600">
              <a:buFont typeface="+mj-lt"/>
              <a:buAutoNum type="alphaUcPeriod"/>
            </a:pP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Federal Program Income Expended on Allowable Transit Capital and Operating Expenses </a:t>
            </a:r>
            <a:endParaRPr lang="en-US" sz="1200" kern="1200" dirty="0" smtClean="0">
              <a:solidFill>
                <a:schemeClr val="tx1"/>
              </a:solidFill>
              <a:latin typeface="+mn-lt"/>
              <a:ea typeface="+mn-ea"/>
              <a:cs typeface="+mn-cs"/>
            </a:endParaRPr>
          </a:p>
          <a:p>
            <a:pPr lvl="3">
              <a:buFont typeface="Arial" pitchFamily="34" charset="0"/>
              <a:buChar char="•"/>
            </a:pPr>
            <a:r>
              <a:rPr lang="en-US" sz="1200" kern="1200" dirty="0" smtClean="0">
                <a:solidFill>
                  <a:schemeClr val="tx1"/>
                </a:solidFill>
                <a:latin typeface="+mn-lt"/>
                <a:ea typeface="+mn-ea"/>
                <a:cs typeface="+mn-cs"/>
              </a:rPr>
              <a:t>Of the Federal program income earned, enter the amount the grantee is allowed to spent on allowable transit capital and operating expenses as provided in the Common Rule at 49 CFR part 18.25(g)(5)</a:t>
            </a:r>
          </a:p>
          <a:p>
            <a:pPr marL="1143000" lvl="2" indent="-228600">
              <a:buFont typeface="+mj-lt"/>
              <a:buAutoNum type="alphaUcPeriod"/>
            </a:pP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Unexpended Federal Program Income (Calculated by TEAM)</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24C6A2A-F1DB-47D6-9BEF-3FA7DEC69C5F}"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43000" lvl="2" indent="-228600">
              <a:buFont typeface="+mj-lt"/>
              <a:buAutoNum type="arabicPeriod"/>
            </a:pPr>
            <a:r>
              <a:rPr lang="en-US" sz="1200" kern="1200" dirty="0" smtClean="0">
                <a:solidFill>
                  <a:schemeClr val="tx1"/>
                </a:solidFill>
                <a:latin typeface="+mn-lt"/>
                <a:ea typeface="+mn-ea"/>
                <a:cs typeface="+mn-cs"/>
              </a:rPr>
              <a:t>Recipient Remarks </a:t>
            </a:r>
          </a:p>
          <a:p>
            <a:pPr lvl="3">
              <a:buFont typeface="Arial" pitchFamily="34" charset="0"/>
              <a:buChar char="•"/>
            </a:pPr>
            <a:r>
              <a:rPr lang="en-US" sz="1200" kern="1200" dirty="0" smtClean="0">
                <a:solidFill>
                  <a:schemeClr val="tx1"/>
                </a:solidFill>
                <a:latin typeface="+mn-lt"/>
                <a:ea typeface="+mn-ea"/>
                <a:cs typeface="+mn-cs"/>
              </a:rPr>
              <a:t>This box should be used for explanations based on the numbers entered on the previous tab.  </a:t>
            </a:r>
          </a:p>
          <a:p>
            <a:pPr lvl="3">
              <a:buFont typeface="Arial" pitchFamily="34" charset="0"/>
              <a:buChar char="•"/>
            </a:pPr>
            <a:r>
              <a:rPr lang="en-US" sz="1200" kern="1200" dirty="0" smtClean="0">
                <a:solidFill>
                  <a:schemeClr val="tx1"/>
                </a:solidFill>
                <a:latin typeface="+mn-lt"/>
                <a:ea typeface="+mn-ea"/>
                <a:cs typeface="+mn-cs"/>
              </a:rPr>
              <a:t>For example, if there is federal cash on hand at the beginning of the period, the explanation for that should be provided in this box.</a:t>
            </a:r>
          </a:p>
          <a:p>
            <a:pPr marL="1143000" lvl="2" indent="-228600">
              <a:buFont typeface="+mj-lt"/>
              <a:buAutoNum type="arabicPeriod"/>
            </a:pPr>
            <a:r>
              <a:rPr lang="en-US" sz="1200" kern="1200" dirty="0" smtClean="0">
                <a:solidFill>
                  <a:schemeClr val="tx1"/>
                </a:solidFill>
                <a:latin typeface="+mn-lt"/>
                <a:ea typeface="+mn-ea"/>
                <a:cs typeface="+mn-cs"/>
              </a:rPr>
              <a:t>Certification</a:t>
            </a:r>
          </a:p>
          <a:p>
            <a:pPr lvl="3">
              <a:buFont typeface="Arial" pitchFamily="34" charset="0"/>
              <a:buChar char="•"/>
            </a:pPr>
            <a:r>
              <a:rPr lang="en-US" sz="1200" kern="1200" dirty="0" smtClean="0">
                <a:solidFill>
                  <a:schemeClr val="tx1"/>
                </a:solidFill>
                <a:latin typeface="+mn-lt"/>
                <a:ea typeface="+mn-ea"/>
                <a:cs typeface="+mn-cs"/>
              </a:rPr>
              <a:t>Added language for compliance </a:t>
            </a:r>
          </a:p>
          <a:p>
            <a:pPr lvl="3">
              <a:buFont typeface="Arial" pitchFamily="34" charset="0"/>
              <a:buChar char="•"/>
            </a:pPr>
            <a:r>
              <a:rPr lang="en-US" sz="1200" kern="1200" dirty="0" smtClean="0">
                <a:solidFill>
                  <a:schemeClr val="tx1"/>
                </a:solidFill>
                <a:latin typeface="+mn-lt"/>
                <a:ea typeface="+mn-ea"/>
                <a:cs typeface="+mn-cs"/>
              </a:rPr>
              <a:t>Mandatory check box next to the above language for the user to show that they have agreed</a:t>
            </a:r>
          </a:p>
          <a:p>
            <a:pPr marL="1143000" lvl="2" indent="-228600">
              <a:buFont typeface="+mj-lt"/>
              <a:buAutoNum type="arabicPeriod"/>
            </a:pPr>
            <a:r>
              <a:rPr lang="en-US" sz="1200" kern="1200" dirty="0" smtClean="0">
                <a:solidFill>
                  <a:schemeClr val="tx1"/>
                </a:solidFill>
                <a:latin typeface="+mn-lt"/>
                <a:ea typeface="+mn-ea"/>
                <a:cs typeface="+mn-cs"/>
              </a:rPr>
              <a:t>Certified by Name and Date</a:t>
            </a:r>
          </a:p>
          <a:p>
            <a:pPr lvl="3">
              <a:buFont typeface="Arial" pitchFamily="34" charset="0"/>
              <a:buChar char="•"/>
            </a:pPr>
            <a:r>
              <a:rPr lang="en-US" sz="1200" kern="1200" dirty="0" smtClean="0">
                <a:solidFill>
                  <a:schemeClr val="tx1"/>
                </a:solidFill>
                <a:latin typeface="+mn-lt"/>
                <a:ea typeface="+mn-ea"/>
                <a:cs typeface="+mn-cs"/>
              </a:rPr>
              <a:t>These fields will be automatically populated by TEAM when the FFR screen is saved based on the logged-in user and the day they completed the certification.</a:t>
            </a:r>
          </a:p>
          <a:p>
            <a:pPr marL="1143000" lvl="2" indent="-228600">
              <a:buFont typeface="+mj-lt"/>
              <a:buAutoNum type="arabicPeriod"/>
            </a:pPr>
            <a:r>
              <a:rPr lang="en-US" sz="1200" kern="1200" dirty="0" smtClean="0">
                <a:solidFill>
                  <a:schemeClr val="tx1"/>
                </a:solidFill>
                <a:latin typeface="+mn-lt"/>
                <a:ea typeface="+mn-ea"/>
                <a:cs typeface="+mn-cs"/>
              </a:rPr>
              <a:t>FTA Remarks</a:t>
            </a:r>
          </a:p>
          <a:p>
            <a:pPr lvl="3">
              <a:buFont typeface="Arial" pitchFamily="34" charset="0"/>
              <a:buChar char="•"/>
            </a:pPr>
            <a:r>
              <a:rPr lang="en-US" sz="1200" kern="1200" dirty="0" smtClean="0">
                <a:solidFill>
                  <a:schemeClr val="tx1"/>
                </a:solidFill>
                <a:latin typeface="+mn-lt"/>
                <a:ea typeface="+mn-ea"/>
                <a:cs typeface="+mn-cs"/>
              </a:rPr>
              <a:t>The FTA Program Manager responsible for managing the particular grant will provide comments back to the grantees in this box.</a:t>
            </a:r>
          </a:p>
          <a:p>
            <a:pPr lvl="4">
              <a:buFont typeface="Arial" pitchFamily="34" charset="0"/>
              <a:buChar char="•"/>
            </a:pPr>
            <a:r>
              <a:rPr lang="en-US" sz="1200" kern="1200" dirty="0" smtClean="0">
                <a:solidFill>
                  <a:schemeClr val="tx1"/>
                </a:solidFill>
                <a:latin typeface="+mn-lt"/>
                <a:ea typeface="+mn-ea"/>
                <a:cs typeface="+mn-cs"/>
              </a:rPr>
              <a:t>Any comments should be corrected in the NEXT FFR/MPR submittal</a:t>
            </a:r>
          </a:p>
          <a:p>
            <a:pPr lvl="3">
              <a:buFont typeface="Arial" pitchFamily="34" charset="0"/>
              <a:buChar char="•"/>
            </a:pPr>
            <a:r>
              <a:rPr lang="en-US" sz="1200" kern="1200" dirty="0" smtClean="0">
                <a:solidFill>
                  <a:schemeClr val="tx1"/>
                </a:solidFill>
                <a:latin typeface="+mn-lt"/>
                <a:ea typeface="+mn-ea"/>
                <a:cs typeface="+mn-cs"/>
              </a:rPr>
              <a:t>Will also provide their own certification that the FFR/MPR was reviewed and all comments are provided in this box.</a:t>
            </a:r>
          </a:p>
          <a:p>
            <a:endParaRPr lang="en-US" dirty="0"/>
          </a:p>
        </p:txBody>
      </p:sp>
      <p:sp>
        <p:nvSpPr>
          <p:cNvPr id="4" name="Slide Number Placeholder 3"/>
          <p:cNvSpPr>
            <a:spLocks noGrp="1"/>
          </p:cNvSpPr>
          <p:nvPr>
            <p:ph type="sldNum" sz="quarter" idx="10"/>
          </p:nvPr>
        </p:nvSpPr>
        <p:spPr/>
        <p:txBody>
          <a:bodyPr/>
          <a:lstStyle/>
          <a:p>
            <a:fld id="{924C6A2A-F1DB-47D6-9BEF-3FA7DEC69C5F}"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1143000" lvl="2" indent="-228600">
              <a:buFont typeface="+mj-lt"/>
              <a:buAutoNum type="arabicPeriod"/>
            </a:pPr>
            <a:r>
              <a:rPr lang="en-US" sz="1200" kern="1200" dirty="0" smtClean="0">
                <a:solidFill>
                  <a:schemeClr val="tx1"/>
                </a:solidFill>
                <a:latin typeface="+mn-lt"/>
                <a:ea typeface="+mn-ea"/>
                <a:cs typeface="+mn-cs"/>
              </a:rPr>
              <a:t>Work In Progress/Submit Report</a:t>
            </a:r>
          </a:p>
          <a:p>
            <a:pPr lvl="3">
              <a:buFont typeface="Arial" pitchFamily="34" charset="0"/>
              <a:buChar char="•"/>
            </a:pPr>
            <a:r>
              <a:rPr lang="en-US" sz="1200" kern="1200" dirty="0" smtClean="0">
                <a:solidFill>
                  <a:schemeClr val="tx1"/>
                </a:solidFill>
                <a:latin typeface="+mn-lt"/>
                <a:ea typeface="+mn-ea"/>
                <a:cs typeface="+mn-cs"/>
              </a:rPr>
              <a:t>These selections will allow the grantee to make changes to the MPR without actually submitting the report</a:t>
            </a:r>
          </a:p>
          <a:p>
            <a:pPr marL="1143000" lvl="2" indent="-228600">
              <a:buFont typeface="+mj-lt"/>
              <a:buAutoNum type="arabicPeriod"/>
            </a:pPr>
            <a:r>
              <a:rPr lang="en-US" sz="1200" kern="1200" dirty="0" smtClean="0">
                <a:solidFill>
                  <a:schemeClr val="tx1"/>
                </a:solidFill>
                <a:latin typeface="+mn-lt"/>
                <a:ea typeface="+mn-ea"/>
                <a:cs typeface="+mn-cs"/>
              </a:rPr>
              <a:t>Final Report?</a:t>
            </a:r>
          </a:p>
          <a:p>
            <a:pPr lvl="3">
              <a:buFont typeface="Arial" pitchFamily="34" charset="0"/>
              <a:buChar char="•"/>
            </a:pPr>
            <a:r>
              <a:rPr lang="en-US" sz="1200" kern="1200" dirty="0" smtClean="0">
                <a:solidFill>
                  <a:schemeClr val="tx1"/>
                </a:solidFill>
                <a:latin typeface="+mn-lt"/>
                <a:ea typeface="+mn-ea"/>
                <a:cs typeface="+mn-cs"/>
              </a:rPr>
              <a:t>This selection should be made when submitting the final report.</a:t>
            </a:r>
          </a:p>
          <a:p>
            <a:pPr marL="1143000" lvl="2" indent="-228600">
              <a:buFont typeface="+mj-lt"/>
              <a:buAutoNum type="arabicPeriod"/>
            </a:pPr>
            <a:r>
              <a:rPr lang="en-US" sz="1200" kern="1200" dirty="0" smtClean="0">
                <a:solidFill>
                  <a:schemeClr val="tx1"/>
                </a:solidFill>
                <a:latin typeface="+mn-lt"/>
                <a:ea typeface="+mn-ea"/>
                <a:cs typeface="+mn-cs"/>
              </a:rPr>
              <a:t>Project Status Overview</a:t>
            </a:r>
          </a:p>
          <a:p>
            <a:pPr lvl="3">
              <a:buFont typeface="Arial" pitchFamily="34" charset="0"/>
              <a:buChar char="•"/>
            </a:pPr>
            <a:r>
              <a:rPr lang="en-US" sz="1200" kern="1200" dirty="0" smtClean="0">
                <a:solidFill>
                  <a:schemeClr val="tx1"/>
                </a:solidFill>
                <a:latin typeface="+mn-lt"/>
                <a:ea typeface="+mn-ea"/>
                <a:cs typeface="+mn-cs"/>
              </a:rPr>
              <a:t>This box allows the grantee to provide a general update on the status of the projects contained in the grant.</a:t>
            </a:r>
          </a:p>
          <a:p>
            <a:pPr lvl="3">
              <a:buFont typeface="Arial" pitchFamily="34" charset="0"/>
              <a:buChar char="•"/>
            </a:pPr>
            <a:r>
              <a:rPr lang="en-US" sz="1200" kern="1200" dirty="0" smtClean="0">
                <a:solidFill>
                  <a:schemeClr val="tx1"/>
                </a:solidFill>
                <a:latin typeface="+mn-lt"/>
                <a:ea typeface="+mn-ea"/>
                <a:cs typeface="+mn-cs"/>
              </a:rPr>
              <a:t>An overview should be provided every time a report is submitted.</a:t>
            </a:r>
          </a:p>
          <a:p>
            <a:pPr lvl="4">
              <a:buFont typeface="Arial" pitchFamily="34" charset="0"/>
              <a:buChar char="•"/>
            </a:pPr>
            <a:r>
              <a:rPr lang="en-US" sz="1200" kern="1200" dirty="0" smtClean="0">
                <a:solidFill>
                  <a:schemeClr val="tx1"/>
                </a:solidFill>
                <a:latin typeface="+mn-lt"/>
                <a:ea typeface="+mn-ea"/>
                <a:cs typeface="+mn-cs"/>
              </a:rPr>
              <a:t>The overview should start with the reporting period followed by the general overview.</a:t>
            </a:r>
          </a:p>
          <a:p>
            <a:pPr lvl="4">
              <a:buFont typeface="Arial" pitchFamily="34" charset="0"/>
              <a:buChar char="•"/>
            </a:pPr>
            <a:r>
              <a:rPr lang="en-US" sz="1200" kern="1200" dirty="0" smtClean="0">
                <a:solidFill>
                  <a:schemeClr val="tx1"/>
                </a:solidFill>
                <a:latin typeface="+mn-lt"/>
                <a:ea typeface="+mn-ea"/>
                <a:cs typeface="+mn-cs"/>
              </a:rPr>
              <a:t>The overview provided should be similar to providing the project details during the grant development phase.</a:t>
            </a:r>
          </a:p>
          <a:p>
            <a:pPr lvl="4">
              <a:buFont typeface="Arial" pitchFamily="34" charset="0"/>
              <a:buNone/>
            </a:pPr>
            <a:endParaRPr lang="en-US" sz="1200" kern="1200" dirty="0" smtClean="0">
              <a:solidFill>
                <a:schemeClr val="tx1"/>
              </a:solidFill>
              <a:latin typeface="+mn-lt"/>
              <a:ea typeface="+mn-ea"/>
              <a:cs typeface="+mn-cs"/>
            </a:endParaRPr>
          </a:p>
          <a:p>
            <a:pPr lvl="1">
              <a:buFont typeface="Arial" pitchFamily="34" charset="0"/>
              <a:buChar char="•"/>
            </a:pPr>
            <a:r>
              <a:rPr lang="en-US" sz="1200" kern="1200" dirty="0" smtClean="0">
                <a:solidFill>
                  <a:schemeClr val="tx1"/>
                </a:solidFill>
                <a:latin typeface="+mn-lt"/>
                <a:ea typeface="+mn-ea"/>
                <a:cs typeface="+mn-cs"/>
              </a:rPr>
              <a:t>The MPR is the primary written communication between the grantee and FTA. This report should be submitted electronically in TEAM. If only operating assistance is included in the grant, the reporting requirements are limited to the estimated and actual dates when all funding has been expended. Each MPR must include the following data as appropriate: </a:t>
            </a:r>
          </a:p>
          <a:p>
            <a:pPr marL="1600200" lvl="3" indent="-228600">
              <a:buFont typeface="+mj-lt"/>
              <a:buAutoNum type="alphaLcPeriod"/>
            </a:pPr>
            <a:r>
              <a:rPr lang="en-US" sz="1200" kern="1200" dirty="0" smtClean="0">
                <a:solidFill>
                  <a:schemeClr val="tx1"/>
                </a:solidFill>
                <a:latin typeface="+mn-lt"/>
                <a:ea typeface="+mn-ea"/>
                <a:cs typeface="+mn-cs"/>
              </a:rPr>
              <a:t>Current status of each open ALI within the active/executed grant. </a:t>
            </a:r>
          </a:p>
          <a:p>
            <a:pPr marL="1600200" lvl="3" indent="-228600">
              <a:buFont typeface="+mj-lt"/>
              <a:buAutoNum type="alphaLcPeriod"/>
            </a:pPr>
            <a:r>
              <a:rPr lang="en-US" sz="1200" kern="1200" dirty="0" smtClean="0">
                <a:solidFill>
                  <a:schemeClr val="tx1"/>
                </a:solidFill>
                <a:latin typeface="+mn-lt"/>
                <a:ea typeface="+mn-ea"/>
                <a:cs typeface="+mn-cs"/>
              </a:rPr>
              <a:t>A narrative description of projects, status, any problems encountered in implementation, specification preparation, bid solicitation, resolution of protests, and contract awards. </a:t>
            </a:r>
          </a:p>
          <a:p>
            <a:pPr marL="1600200" lvl="3" indent="-228600">
              <a:buFont typeface="+mj-lt"/>
              <a:buAutoNum type="alphaLcPeriod"/>
            </a:pPr>
            <a:r>
              <a:rPr lang="en-US" sz="1200" kern="1200" dirty="0" smtClean="0">
                <a:solidFill>
                  <a:schemeClr val="tx1"/>
                </a:solidFill>
                <a:latin typeface="+mn-lt"/>
                <a:ea typeface="+mn-ea"/>
                <a:cs typeface="+mn-cs"/>
              </a:rPr>
              <a:t>Detailed discussion of all budget or schedule changes.</a:t>
            </a:r>
          </a:p>
          <a:p>
            <a:pPr marL="1600200" lvl="3" indent="-228600">
              <a:buFont typeface="+mj-lt"/>
              <a:buAutoNum type="alphaLcPeriod"/>
            </a:pPr>
            <a:r>
              <a:rPr lang="en-US" sz="1200" kern="1200" dirty="0" smtClean="0">
                <a:solidFill>
                  <a:schemeClr val="tx1"/>
                </a:solidFill>
                <a:latin typeface="+mn-lt"/>
                <a:ea typeface="+mn-ea"/>
                <a:cs typeface="+mn-cs"/>
              </a:rPr>
              <a:t>The dates of expected or actual requests for bid, delivery, etc. </a:t>
            </a:r>
          </a:p>
          <a:p>
            <a:pPr marL="1600200" lvl="3" indent="-228600">
              <a:buFont typeface="+mj-lt"/>
              <a:buAutoNum type="alphaLcPeriod"/>
            </a:pPr>
            <a:r>
              <a:rPr lang="en-US" sz="1200" kern="1200" dirty="0" smtClean="0">
                <a:solidFill>
                  <a:schemeClr val="tx1"/>
                </a:solidFill>
                <a:latin typeface="+mn-lt"/>
                <a:ea typeface="+mn-ea"/>
                <a:cs typeface="+mn-cs"/>
              </a:rPr>
              <a:t>Actual completion dates for completed milestones. </a:t>
            </a:r>
          </a:p>
          <a:p>
            <a:pPr marL="1600200" lvl="3" indent="-228600">
              <a:buFont typeface="+mj-lt"/>
              <a:buAutoNum type="alphaLcPeriod"/>
            </a:pPr>
            <a:r>
              <a:rPr lang="en-US" sz="1200" kern="1200" dirty="0" smtClean="0">
                <a:solidFill>
                  <a:schemeClr val="tx1"/>
                </a:solidFill>
                <a:latin typeface="+mn-lt"/>
                <a:ea typeface="+mn-ea"/>
                <a:cs typeface="+mn-cs"/>
              </a:rPr>
              <a:t>Revised estimated completion dates when original estimated completion dates are not met. </a:t>
            </a:r>
          </a:p>
          <a:p>
            <a:pPr marL="1600200" lvl="3" indent="-228600">
              <a:buFont typeface="+mj-lt"/>
              <a:buAutoNum type="alphaLcPeriod"/>
            </a:pPr>
            <a:r>
              <a:rPr lang="en-US" sz="1200" kern="1200" dirty="0" smtClean="0">
                <a:solidFill>
                  <a:schemeClr val="tx1"/>
                </a:solidFill>
                <a:latin typeface="+mn-lt"/>
                <a:ea typeface="+mn-ea"/>
                <a:cs typeface="+mn-cs"/>
              </a:rPr>
              <a:t>Explanation of why scheduled milestones or completion dates were not met. Identification of problem areas and narrative on how the problems will be solved. Discussion of the expected impacts and the efforts to recover from the delays. </a:t>
            </a:r>
          </a:p>
          <a:p>
            <a:pPr marL="1600200" lvl="3" indent="-228600">
              <a:buFont typeface="+mj-lt"/>
              <a:buAutoNum type="alphaLcPeriod"/>
            </a:pPr>
            <a:r>
              <a:rPr lang="en-US" sz="1200" kern="1200" dirty="0" smtClean="0">
                <a:solidFill>
                  <a:schemeClr val="tx1"/>
                </a:solidFill>
                <a:latin typeface="+mn-lt"/>
                <a:ea typeface="+mn-ea"/>
                <a:cs typeface="+mn-cs"/>
              </a:rPr>
              <a:t>Analysis of significant project cost variances. Completion and acceptance of equipment and construction or other work should be discussed, together with a breakout of the costs incurred and those costs required to complete the project. Use quantitative measures, such as hours worked, sections completed, or units delivered. </a:t>
            </a:r>
          </a:p>
          <a:p>
            <a:pPr marL="1600200" lvl="3" indent="-228600">
              <a:buFont typeface="+mj-lt"/>
              <a:buAutoNum type="alphaLcPeriod"/>
            </a:pPr>
            <a:r>
              <a:rPr lang="en-US" sz="1200" kern="1200" dirty="0" smtClean="0">
                <a:solidFill>
                  <a:schemeClr val="tx1"/>
                </a:solidFill>
                <a:latin typeface="+mn-lt"/>
                <a:ea typeface="+mn-ea"/>
                <a:cs typeface="+mn-cs"/>
              </a:rPr>
              <a:t>A list of all outstanding claims exceeding $100,000, and all claims settled during the reporting period. This list should be accompanied by a brief description, estimated costs, and the reasons for the claims. </a:t>
            </a:r>
          </a:p>
          <a:p>
            <a:pPr marL="1600200" lvl="3" indent="-228600">
              <a:buFont typeface="+mj-lt"/>
              <a:buAutoNum type="alphaLcPeriod"/>
            </a:pPr>
            <a:r>
              <a:rPr lang="en-US" sz="1200" kern="1200" dirty="0" smtClean="0">
                <a:solidFill>
                  <a:schemeClr val="tx1"/>
                </a:solidFill>
                <a:latin typeface="+mn-lt"/>
                <a:ea typeface="+mn-ea"/>
                <a:cs typeface="+mn-cs"/>
              </a:rPr>
              <a:t>A list of all potential and executed change orders and amounts exceeding $100,000, pending or settled, during the reporting period. This list should be accompanied by a brief description. </a:t>
            </a:r>
          </a:p>
          <a:p>
            <a:pPr marL="1600200" lvl="3" indent="-228600">
              <a:buFont typeface="+mj-lt"/>
              <a:buAutoNum type="alphaLcPeriod"/>
            </a:pPr>
            <a:r>
              <a:rPr lang="en-US" sz="1200" kern="1200" dirty="0" smtClean="0">
                <a:solidFill>
                  <a:schemeClr val="tx1"/>
                </a:solidFill>
                <a:latin typeface="+mn-lt"/>
                <a:ea typeface="+mn-ea"/>
                <a:cs typeface="+mn-cs"/>
              </a:rPr>
              <a:t>A list of claims or litigation involving third party contracts and potential third party contracts that: </a:t>
            </a:r>
          </a:p>
          <a:p>
            <a:pPr marL="2114550" lvl="4" indent="-285750">
              <a:buFont typeface="+mj-lt"/>
              <a:buAutoNum type="romanLcPeriod"/>
            </a:pPr>
            <a:r>
              <a:rPr lang="en-US" sz="1200" kern="1200" dirty="0" smtClean="0">
                <a:solidFill>
                  <a:schemeClr val="tx1"/>
                </a:solidFill>
                <a:latin typeface="+mn-lt"/>
                <a:ea typeface="+mn-ea"/>
                <a:cs typeface="+mn-cs"/>
              </a:rPr>
              <a:t>Have a value exceeding $100,000, </a:t>
            </a:r>
          </a:p>
          <a:p>
            <a:pPr marL="2114550" lvl="4" indent="-285750">
              <a:buFont typeface="+mj-lt"/>
              <a:buAutoNum type="romanLcPeriod"/>
            </a:pPr>
            <a:r>
              <a:rPr lang="en-US" sz="1200" kern="1200" dirty="0" smtClean="0">
                <a:solidFill>
                  <a:schemeClr val="tx1"/>
                </a:solidFill>
                <a:latin typeface="+mn-lt"/>
                <a:ea typeface="+mn-ea"/>
                <a:cs typeface="+mn-cs"/>
              </a:rPr>
              <a:t>Involve a controversial matter, irrespective of amount, or </a:t>
            </a:r>
          </a:p>
          <a:p>
            <a:pPr marL="2114550" lvl="4" indent="-285750">
              <a:buFont typeface="+mj-lt"/>
              <a:buAutoNum type="romanLcPeriod"/>
            </a:pPr>
            <a:r>
              <a:rPr lang="en-US" sz="1200" kern="1200" dirty="0" smtClean="0">
                <a:solidFill>
                  <a:schemeClr val="tx1"/>
                </a:solidFill>
                <a:latin typeface="+mn-lt"/>
                <a:ea typeface="+mn-ea"/>
                <a:cs typeface="+mn-cs"/>
              </a:rPr>
              <a:t>Involve a highly publicized matter, irrespective of amount. </a:t>
            </a:r>
          </a:p>
          <a:p>
            <a:pPr marL="1600200" lvl="3" indent="-228600">
              <a:buFont typeface="+mj-lt"/>
              <a:buAutoNum type="alphaLcPeriod"/>
            </a:pPr>
            <a:r>
              <a:rPr lang="en-US" sz="1200" kern="1200" dirty="0" smtClean="0">
                <a:solidFill>
                  <a:schemeClr val="tx1"/>
                </a:solidFill>
                <a:latin typeface="+mn-lt"/>
                <a:ea typeface="+mn-ea"/>
                <a:cs typeface="+mn-cs"/>
              </a:rPr>
              <a:t>A list of all real property acquisition actions, including just compensation, property(s) under litigation, administrative settlements, and condemnation for each parcel during the reporting period. </a:t>
            </a:r>
          </a:p>
          <a:p>
            <a:pPr marL="1143000" lvl="2" indent="-228600">
              <a:buFont typeface="+mj-lt"/>
              <a:buNone/>
            </a:pPr>
            <a:endParaRPr lang="en-US" dirty="0"/>
          </a:p>
        </p:txBody>
      </p:sp>
      <p:sp>
        <p:nvSpPr>
          <p:cNvPr id="4" name="Slide Number Placeholder 3"/>
          <p:cNvSpPr>
            <a:spLocks noGrp="1"/>
          </p:cNvSpPr>
          <p:nvPr>
            <p:ph type="sldNum" sz="quarter" idx="10"/>
          </p:nvPr>
        </p:nvSpPr>
        <p:spPr/>
        <p:txBody>
          <a:bodyPr/>
          <a:lstStyle/>
          <a:p>
            <a:fld id="{924C6A2A-F1DB-47D6-9BEF-3FA7DEC69C5F}"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143000" lvl="2" indent="-228600">
              <a:buFont typeface="+mj-lt"/>
              <a:buAutoNum type="arabicPeriod"/>
            </a:pPr>
            <a:r>
              <a:rPr lang="en-US" sz="1200" kern="1200" dirty="0" smtClean="0">
                <a:solidFill>
                  <a:schemeClr val="tx1"/>
                </a:solidFill>
                <a:latin typeface="+mn-lt"/>
                <a:ea typeface="+mn-ea"/>
                <a:cs typeface="+mn-cs"/>
              </a:rPr>
              <a:t>Orig. Est. Comp. Date</a:t>
            </a:r>
          </a:p>
          <a:p>
            <a:pPr lvl="3">
              <a:buFont typeface="Arial" pitchFamily="34" charset="0"/>
              <a:buChar char="•"/>
            </a:pPr>
            <a:r>
              <a:rPr lang="en-US" sz="1200" kern="1200" dirty="0" smtClean="0">
                <a:solidFill>
                  <a:schemeClr val="tx1"/>
                </a:solidFill>
                <a:latin typeface="+mn-lt"/>
                <a:ea typeface="+mn-ea"/>
                <a:cs typeface="+mn-cs"/>
              </a:rPr>
              <a:t>This is the date originally entered in the grant for each milestone.</a:t>
            </a:r>
          </a:p>
          <a:p>
            <a:pPr marL="1143000" lvl="2" indent="-228600">
              <a:buFont typeface="+mj-lt"/>
              <a:buAutoNum type="arabicPeriod"/>
            </a:pPr>
            <a:r>
              <a:rPr lang="en-US" sz="1200" kern="1200" dirty="0" smtClean="0">
                <a:solidFill>
                  <a:schemeClr val="tx1"/>
                </a:solidFill>
                <a:latin typeface="+mn-lt"/>
                <a:ea typeface="+mn-ea"/>
                <a:cs typeface="+mn-cs"/>
              </a:rPr>
              <a:t>Rev. Est. Comp. Date</a:t>
            </a:r>
          </a:p>
          <a:p>
            <a:pPr lvl="3">
              <a:buFont typeface="Arial" pitchFamily="34" charset="0"/>
              <a:buChar char="•"/>
            </a:pPr>
            <a:r>
              <a:rPr lang="en-US" sz="1200" kern="1200" dirty="0" smtClean="0">
                <a:solidFill>
                  <a:schemeClr val="tx1"/>
                </a:solidFill>
                <a:latin typeface="+mn-lt"/>
                <a:ea typeface="+mn-ea"/>
                <a:cs typeface="+mn-cs"/>
              </a:rPr>
              <a:t>As additional information is acquired for each project it might be necessary to update the estimated completion date.  </a:t>
            </a:r>
          </a:p>
          <a:p>
            <a:pPr lvl="3">
              <a:buFont typeface="Arial" pitchFamily="34" charset="0"/>
              <a:buChar char="•"/>
            </a:pPr>
            <a:r>
              <a:rPr lang="en-US" sz="1200" kern="1200" dirty="0" smtClean="0">
                <a:solidFill>
                  <a:schemeClr val="tx1"/>
                </a:solidFill>
                <a:latin typeface="+mn-lt"/>
                <a:ea typeface="+mn-ea"/>
                <a:cs typeface="+mn-cs"/>
              </a:rPr>
              <a:t>That new date should be entered here.</a:t>
            </a:r>
          </a:p>
          <a:p>
            <a:pPr lvl="3">
              <a:buFont typeface="Arial" pitchFamily="34" charset="0"/>
              <a:buChar char="•"/>
            </a:pPr>
            <a:r>
              <a:rPr lang="en-US" sz="1200" kern="1200" dirty="0" smtClean="0">
                <a:solidFill>
                  <a:schemeClr val="tx1"/>
                </a:solidFill>
                <a:latin typeface="+mn-lt"/>
                <a:ea typeface="+mn-ea"/>
                <a:cs typeface="+mn-cs"/>
              </a:rPr>
              <a:t>If the original estimated completion date has passed during the course of the reporting period, a revised estimated completion date MUST BE PROVIDED.</a:t>
            </a:r>
          </a:p>
          <a:p>
            <a:pPr lvl="3">
              <a:buFont typeface="Arial" pitchFamily="34" charset="0"/>
              <a:buChar char="•"/>
            </a:pPr>
            <a:r>
              <a:rPr lang="en-US" sz="1200" kern="1200" dirty="0" smtClean="0">
                <a:solidFill>
                  <a:schemeClr val="tx1"/>
                </a:solidFill>
                <a:latin typeface="+mn-lt"/>
                <a:ea typeface="+mn-ea"/>
                <a:cs typeface="+mn-cs"/>
              </a:rPr>
              <a:t>In addition, a description of why the date was revised must be provided in the Milestone Progress Box</a:t>
            </a:r>
          </a:p>
          <a:p>
            <a:pPr lvl="4">
              <a:buFont typeface="Arial" pitchFamily="34" charset="0"/>
              <a:buChar char="•"/>
            </a:pPr>
            <a:r>
              <a:rPr lang="en-US" sz="1200" kern="1200" dirty="0" smtClean="0">
                <a:solidFill>
                  <a:schemeClr val="tx1"/>
                </a:solidFill>
                <a:latin typeface="+mn-lt"/>
                <a:ea typeface="+mn-ea"/>
                <a:cs typeface="+mn-cs"/>
              </a:rPr>
              <a:t>Start the update in this box with the reporting period followed by the explanation</a:t>
            </a:r>
          </a:p>
          <a:p>
            <a:pPr lvl="4">
              <a:buFont typeface="Arial" pitchFamily="34" charset="0"/>
              <a:buChar char="•"/>
            </a:pPr>
            <a:r>
              <a:rPr lang="en-US" sz="1200" kern="1200" dirty="0" smtClean="0">
                <a:solidFill>
                  <a:schemeClr val="tx1"/>
                </a:solidFill>
                <a:latin typeface="+mn-lt"/>
                <a:ea typeface="+mn-ea"/>
                <a:cs typeface="+mn-cs"/>
              </a:rPr>
              <a:t>Example:  “4</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Quarter 2010 – (Explanation of date revision)”</a:t>
            </a:r>
          </a:p>
          <a:p>
            <a:pPr lvl="3">
              <a:buFont typeface="Arial" pitchFamily="34" charset="0"/>
              <a:buChar char="•"/>
            </a:pPr>
            <a:r>
              <a:rPr lang="en-US" sz="1200" kern="1200" dirty="0" smtClean="0">
                <a:solidFill>
                  <a:schemeClr val="tx1"/>
                </a:solidFill>
                <a:latin typeface="+mn-lt"/>
                <a:ea typeface="+mn-ea"/>
                <a:cs typeface="+mn-cs"/>
              </a:rPr>
              <a:t>Also, old changes should not be deleted.  The update should be provided above those old descriptions.</a:t>
            </a:r>
          </a:p>
          <a:p>
            <a:pPr marL="1143000" lvl="2" indent="-228600">
              <a:buFont typeface="+mj-lt"/>
              <a:buAutoNum type="arabicPeriod"/>
            </a:pPr>
            <a:r>
              <a:rPr lang="en-US" sz="1200" kern="1200" dirty="0" smtClean="0">
                <a:solidFill>
                  <a:schemeClr val="tx1"/>
                </a:solidFill>
                <a:latin typeface="+mn-lt"/>
                <a:ea typeface="+mn-ea"/>
                <a:cs typeface="+mn-cs"/>
              </a:rPr>
              <a:t>Rev #</a:t>
            </a:r>
          </a:p>
          <a:p>
            <a:pPr lvl="3">
              <a:buFont typeface="Arial" pitchFamily="34" charset="0"/>
              <a:buChar char="•"/>
            </a:pPr>
            <a:r>
              <a:rPr lang="en-US" sz="1200" kern="1200" dirty="0" smtClean="0">
                <a:solidFill>
                  <a:schemeClr val="tx1"/>
                </a:solidFill>
                <a:latin typeface="+mn-lt"/>
                <a:ea typeface="+mn-ea"/>
                <a:cs typeface="+mn-cs"/>
              </a:rPr>
              <a:t>The number of revisions made to that milestone.</a:t>
            </a:r>
          </a:p>
          <a:p>
            <a:pPr marL="1143000" lvl="2" indent="-228600">
              <a:buFont typeface="+mj-lt"/>
              <a:buAutoNum type="arabicPeriod"/>
            </a:pPr>
            <a:r>
              <a:rPr lang="en-US" sz="1200" kern="1200" dirty="0" smtClean="0">
                <a:solidFill>
                  <a:schemeClr val="tx1"/>
                </a:solidFill>
                <a:latin typeface="+mn-lt"/>
                <a:ea typeface="+mn-ea"/>
                <a:cs typeface="+mn-cs"/>
              </a:rPr>
              <a:t>Actual Comp. Date</a:t>
            </a:r>
          </a:p>
          <a:p>
            <a:pPr lvl="3">
              <a:buFont typeface="Arial" pitchFamily="34" charset="0"/>
              <a:buChar char="•"/>
            </a:pPr>
            <a:r>
              <a:rPr lang="en-US" sz="1200" kern="1200" dirty="0" smtClean="0">
                <a:solidFill>
                  <a:schemeClr val="tx1"/>
                </a:solidFill>
                <a:latin typeface="+mn-lt"/>
                <a:ea typeface="+mn-ea"/>
                <a:cs typeface="+mn-cs"/>
              </a:rPr>
              <a:t>When a milestone has been completed, the date it was complete should be entered in this box.</a:t>
            </a:r>
          </a:p>
          <a:p>
            <a:pPr marL="1143000" lvl="2" indent="-228600">
              <a:buFont typeface="+mj-lt"/>
              <a:buAutoNum type="arabicPeriod"/>
            </a:pPr>
            <a:r>
              <a:rPr lang="en-US" sz="1200" kern="1200" dirty="0" smtClean="0">
                <a:solidFill>
                  <a:schemeClr val="tx1"/>
                </a:solidFill>
                <a:latin typeface="+mn-lt"/>
                <a:ea typeface="+mn-ea"/>
                <a:cs typeface="+mn-cs"/>
              </a:rPr>
              <a:t>Milestone Detail Description</a:t>
            </a:r>
          </a:p>
          <a:p>
            <a:pPr lvl="3">
              <a:buFont typeface="Arial" pitchFamily="34" charset="0"/>
              <a:buChar char="•"/>
            </a:pPr>
            <a:r>
              <a:rPr lang="en-US" sz="1200" kern="1200" dirty="0" smtClean="0">
                <a:solidFill>
                  <a:schemeClr val="tx1"/>
                </a:solidFill>
                <a:latin typeface="+mn-lt"/>
                <a:ea typeface="+mn-ea"/>
                <a:cs typeface="+mn-cs"/>
              </a:rPr>
              <a:t>This is the description provided on the milestone in the original grant development</a:t>
            </a:r>
          </a:p>
          <a:p>
            <a:pPr marL="1143000" lvl="2" indent="-228600">
              <a:buFont typeface="+mj-lt"/>
              <a:buAutoNum type="arabicPeriod"/>
            </a:pPr>
            <a:r>
              <a:rPr lang="en-US" sz="1200" kern="1200" dirty="0" smtClean="0">
                <a:solidFill>
                  <a:schemeClr val="tx1"/>
                </a:solidFill>
                <a:latin typeface="+mn-lt"/>
                <a:ea typeface="+mn-ea"/>
                <a:cs typeface="+mn-cs"/>
              </a:rPr>
              <a:t>Milestone Progress</a:t>
            </a:r>
          </a:p>
          <a:p>
            <a:pPr lvl="3">
              <a:buFont typeface="Arial" pitchFamily="34" charset="0"/>
              <a:buChar char="•"/>
            </a:pPr>
            <a:r>
              <a:rPr lang="en-US" sz="1200" kern="1200" dirty="0" smtClean="0">
                <a:solidFill>
                  <a:schemeClr val="tx1"/>
                </a:solidFill>
                <a:latin typeface="+mn-lt"/>
                <a:ea typeface="+mn-ea"/>
                <a:cs typeface="+mn-cs"/>
              </a:rPr>
              <a:t>Any time a date is updated an explanation should be entered in this box, per the instructions above.</a:t>
            </a:r>
          </a:p>
          <a:p>
            <a:endParaRPr lang="en-US" dirty="0"/>
          </a:p>
        </p:txBody>
      </p:sp>
      <p:sp>
        <p:nvSpPr>
          <p:cNvPr id="4" name="Slide Number Placeholder 3"/>
          <p:cNvSpPr>
            <a:spLocks noGrp="1"/>
          </p:cNvSpPr>
          <p:nvPr>
            <p:ph type="sldNum" sz="quarter" idx="10"/>
          </p:nvPr>
        </p:nvSpPr>
        <p:spPr/>
        <p:txBody>
          <a:bodyPr/>
          <a:lstStyle/>
          <a:p>
            <a:fld id="{924C6A2A-F1DB-47D6-9BEF-3FA7DEC69C5F}"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Char char="•"/>
            </a:pPr>
            <a:r>
              <a:rPr lang="en-US" sz="1200" kern="1200" dirty="0" smtClean="0">
                <a:solidFill>
                  <a:schemeClr val="tx1"/>
                </a:solidFill>
                <a:latin typeface="+mn-lt"/>
                <a:ea typeface="+mn-ea"/>
                <a:cs typeface="+mn-cs"/>
              </a:rPr>
              <a:t>The majority of the boxes on this screen are pre-populated by TEAM</a:t>
            </a:r>
          </a:p>
          <a:p>
            <a:pPr marL="1143000" lvl="2" indent="-228600">
              <a:buFont typeface="+mj-lt"/>
              <a:buAutoNum type="arabicPeriod"/>
            </a:pPr>
            <a:r>
              <a:rPr lang="en-US" sz="1200" kern="1200" dirty="0" smtClean="0">
                <a:solidFill>
                  <a:schemeClr val="tx1"/>
                </a:solidFill>
                <a:latin typeface="+mn-lt"/>
                <a:ea typeface="+mn-ea"/>
                <a:cs typeface="+mn-cs"/>
              </a:rPr>
              <a:t>Reason Box</a:t>
            </a:r>
          </a:p>
          <a:p>
            <a:pPr lvl="3">
              <a:buFont typeface="Arial" pitchFamily="34" charset="0"/>
              <a:buChar char="•"/>
            </a:pPr>
            <a:r>
              <a:rPr lang="en-US" sz="1200" kern="1200" dirty="0" smtClean="0">
                <a:solidFill>
                  <a:schemeClr val="tx1"/>
                </a:solidFill>
                <a:latin typeface="+mn-lt"/>
                <a:ea typeface="+mn-ea"/>
                <a:cs typeface="+mn-cs"/>
              </a:rPr>
              <a:t>When submitting a budget revision a reason must be provided in this box for FTA review.  However, this</a:t>
            </a:r>
            <a:r>
              <a:rPr lang="en-US" sz="1200" kern="1200" baseline="0" dirty="0" smtClean="0">
                <a:solidFill>
                  <a:schemeClr val="tx1"/>
                </a:solidFill>
                <a:latin typeface="+mn-lt"/>
                <a:ea typeface="+mn-ea"/>
                <a:cs typeface="+mn-cs"/>
              </a:rPr>
              <a:t> box only has a 40 character limit, so a Word document should be attached with the justification.  This box should simply reference that attachment.</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24C6A2A-F1DB-47D6-9BEF-3FA7DEC69C5F}"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Char char="•"/>
            </a:pPr>
            <a:r>
              <a:rPr lang="en-US" sz="1200" kern="1200" dirty="0" smtClean="0">
                <a:solidFill>
                  <a:schemeClr val="tx1"/>
                </a:solidFill>
                <a:latin typeface="+mn-lt"/>
                <a:ea typeface="+mn-ea"/>
                <a:cs typeface="+mn-cs"/>
              </a:rPr>
              <a:t>If additional local, state, or other federal (non-DOT) money is being added to the grant via the budget revision this should be the next screen edited.  Additional FTA funds cannot be added via budget revision, only by amendment.  If not advance to the Revise Budget Screen.</a:t>
            </a:r>
          </a:p>
          <a:p>
            <a:pPr marL="1143000" lvl="2" indent="-228600">
              <a:buFont typeface="+mj-lt"/>
              <a:buAutoNum type="arabicPeriod"/>
            </a:pPr>
            <a:r>
              <a:rPr lang="en-US" sz="1200" kern="1200" dirty="0" smtClean="0">
                <a:solidFill>
                  <a:schemeClr val="tx1"/>
                </a:solidFill>
                <a:latin typeface="+mn-lt"/>
                <a:ea typeface="+mn-ea"/>
                <a:cs typeface="+mn-cs"/>
              </a:rPr>
              <a:t>Total State Amount</a:t>
            </a:r>
          </a:p>
          <a:p>
            <a:pPr lvl="3">
              <a:buFont typeface="Arial" pitchFamily="34" charset="0"/>
              <a:buChar char="•"/>
            </a:pPr>
            <a:r>
              <a:rPr lang="en-US" sz="1200" kern="1200" dirty="0" smtClean="0">
                <a:solidFill>
                  <a:schemeClr val="tx1"/>
                </a:solidFill>
                <a:latin typeface="+mn-lt"/>
                <a:ea typeface="+mn-ea"/>
                <a:cs typeface="+mn-cs"/>
              </a:rPr>
              <a:t>Additional State amount being added</a:t>
            </a:r>
          </a:p>
          <a:p>
            <a:pPr marL="1143000" lvl="2" indent="-228600">
              <a:buFont typeface="+mj-lt"/>
              <a:buAutoNum type="arabicPeriod"/>
            </a:pPr>
            <a:r>
              <a:rPr lang="en-US" sz="1200" kern="1200" dirty="0" smtClean="0">
                <a:solidFill>
                  <a:schemeClr val="tx1"/>
                </a:solidFill>
                <a:latin typeface="+mn-lt"/>
                <a:ea typeface="+mn-ea"/>
                <a:cs typeface="+mn-cs"/>
              </a:rPr>
              <a:t>Total Local Amount</a:t>
            </a:r>
          </a:p>
          <a:p>
            <a:pPr lvl="3">
              <a:buFont typeface="Arial" pitchFamily="34" charset="0"/>
              <a:buChar char="•"/>
            </a:pPr>
            <a:r>
              <a:rPr lang="en-US" sz="1200" kern="1200" dirty="0" smtClean="0">
                <a:solidFill>
                  <a:schemeClr val="tx1"/>
                </a:solidFill>
                <a:latin typeface="+mn-lt"/>
                <a:ea typeface="+mn-ea"/>
                <a:cs typeface="+mn-cs"/>
              </a:rPr>
              <a:t>Additional Local amount being added to the grant.</a:t>
            </a:r>
          </a:p>
          <a:p>
            <a:pPr marL="1143000" lvl="2" indent="-228600">
              <a:buFont typeface="+mj-lt"/>
              <a:buAutoNum type="arabicPeriod"/>
            </a:pPr>
            <a:r>
              <a:rPr lang="en-US" sz="1200" kern="1200" dirty="0" smtClean="0">
                <a:solidFill>
                  <a:schemeClr val="tx1"/>
                </a:solidFill>
                <a:latin typeface="+mn-lt"/>
                <a:ea typeface="+mn-ea"/>
                <a:cs typeface="+mn-cs"/>
              </a:rPr>
              <a:t>Other Federal Amt.</a:t>
            </a:r>
          </a:p>
          <a:p>
            <a:pPr lvl="3">
              <a:buFont typeface="Arial" pitchFamily="34" charset="0"/>
              <a:buChar char="•"/>
            </a:pPr>
            <a:r>
              <a:rPr lang="en-US" sz="1200" kern="1200" dirty="0" smtClean="0">
                <a:solidFill>
                  <a:schemeClr val="tx1"/>
                </a:solidFill>
                <a:latin typeface="+mn-lt"/>
                <a:ea typeface="+mn-ea"/>
                <a:cs typeface="+mn-cs"/>
              </a:rPr>
              <a:t>Additional federal funds being added from different agency</a:t>
            </a:r>
          </a:p>
          <a:p>
            <a:pPr marL="1143000" lvl="2" indent="-228600">
              <a:buFont typeface="+mj-lt"/>
              <a:buAutoNum type="arabicPeriod"/>
            </a:pPr>
            <a:r>
              <a:rPr lang="en-US" sz="1200" kern="1200" dirty="0" smtClean="0">
                <a:solidFill>
                  <a:schemeClr val="tx1"/>
                </a:solidFill>
                <a:latin typeface="+mn-lt"/>
                <a:ea typeface="+mn-ea"/>
                <a:cs typeface="+mn-cs"/>
              </a:rPr>
              <a:t>Updated Budget Totals and Difference</a:t>
            </a:r>
          </a:p>
          <a:p>
            <a:pPr lvl="3">
              <a:buFont typeface="Arial" pitchFamily="34" charset="0"/>
              <a:buChar char="•"/>
            </a:pPr>
            <a:r>
              <a:rPr lang="en-US" sz="1200" kern="1200" dirty="0" smtClean="0">
                <a:solidFill>
                  <a:schemeClr val="tx1"/>
                </a:solidFill>
                <a:latin typeface="+mn-lt"/>
                <a:ea typeface="+mn-ea"/>
                <a:cs typeface="+mn-cs"/>
              </a:rPr>
              <a:t>These boxes will be updated to reflect the additional budget amounts added in the budget revision.  </a:t>
            </a:r>
          </a:p>
          <a:p>
            <a:pPr lvl="3">
              <a:buFont typeface="Arial" pitchFamily="34" charset="0"/>
              <a:buChar char="•"/>
            </a:pPr>
            <a:r>
              <a:rPr lang="en-US" sz="1200" kern="1200" dirty="0" smtClean="0">
                <a:solidFill>
                  <a:schemeClr val="tx1"/>
                </a:solidFill>
                <a:latin typeface="+mn-lt"/>
                <a:ea typeface="+mn-ea"/>
                <a:cs typeface="+mn-cs"/>
              </a:rPr>
              <a:t>Should make sure the difference boxes return to 0 before submitting the budget revision.</a:t>
            </a:r>
          </a:p>
          <a:p>
            <a:endParaRPr lang="en-US" dirty="0"/>
          </a:p>
        </p:txBody>
      </p:sp>
      <p:sp>
        <p:nvSpPr>
          <p:cNvPr id="4" name="Slide Number Placeholder 3"/>
          <p:cNvSpPr>
            <a:spLocks noGrp="1"/>
          </p:cNvSpPr>
          <p:nvPr>
            <p:ph type="sldNum" sz="quarter" idx="10"/>
          </p:nvPr>
        </p:nvSpPr>
        <p:spPr/>
        <p:txBody>
          <a:bodyPr/>
          <a:lstStyle/>
          <a:p>
            <a:fld id="{924C6A2A-F1DB-47D6-9BEF-3FA7DEC69C5F}"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43000" lvl="2" indent="-228600">
              <a:buFont typeface="+mj-lt"/>
              <a:buAutoNum type="arabicPeriod"/>
            </a:pPr>
            <a:r>
              <a:rPr lang="en-US" sz="1200" kern="1200" dirty="0" smtClean="0">
                <a:solidFill>
                  <a:schemeClr val="tx1"/>
                </a:solidFill>
                <a:latin typeface="+mn-lt"/>
                <a:ea typeface="+mn-ea"/>
                <a:cs typeface="+mn-cs"/>
              </a:rPr>
              <a:t>Add/Delete Activity Line Items</a:t>
            </a:r>
          </a:p>
          <a:p>
            <a:pPr lvl="3">
              <a:buFont typeface="Arial" pitchFamily="34" charset="0"/>
              <a:buChar char="•"/>
            </a:pPr>
            <a:r>
              <a:rPr lang="en-US" sz="1200" kern="1200" dirty="0" smtClean="0">
                <a:solidFill>
                  <a:schemeClr val="tx1"/>
                </a:solidFill>
                <a:latin typeface="+mn-lt"/>
                <a:ea typeface="+mn-ea"/>
                <a:cs typeface="+mn-cs"/>
              </a:rPr>
              <a:t>These buttons can be used to add or delete Activity Line Items in the budget.  </a:t>
            </a:r>
          </a:p>
          <a:p>
            <a:pPr lvl="3">
              <a:buFont typeface="Arial" pitchFamily="34" charset="0"/>
              <a:buChar char="•"/>
            </a:pPr>
            <a:r>
              <a:rPr lang="en-US" sz="1200" kern="1200" dirty="0" smtClean="0">
                <a:solidFill>
                  <a:schemeClr val="tx1"/>
                </a:solidFill>
                <a:latin typeface="+mn-lt"/>
                <a:ea typeface="+mn-ea"/>
                <a:cs typeface="+mn-cs"/>
              </a:rPr>
              <a:t>Be sure to consult with FTA Program Manager when adding/deleting ALIs as the budget revision will require prior FTA approval.</a:t>
            </a:r>
          </a:p>
          <a:p>
            <a:pPr marL="1143000" lvl="2" indent="-228600">
              <a:buFont typeface="+mj-lt"/>
              <a:buAutoNum type="arabicPeriod"/>
            </a:pPr>
            <a:r>
              <a:rPr lang="en-US" sz="1200" kern="1200" dirty="0" smtClean="0">
                <a:solidFill>
                  <a:schemeClr val="tx1"/>
                </a:solidFill>
                <a:latin typeface="+mn-lt"/>
                <a:ea typeface="+mn-ea"/>
                <a:cs typeface="+mn-cs"/>
              </a:rPr>
              <a:t>FTA Amount and Total </a:t>
            </a:r>
            <a:r>
              <a:rPr lang="en-US" sz="1200" kern="1200" dirty="0" err="1" smtClean="0">
                <a:solidFill>
                  <a:schemeClr val="tx1"/>
                </a:solidFill>
                <a:latin typeface="+mn-lt"/>
                <a:ea typeface="+mn-ea"/>
                <a:cs typeface="+mn-cs"/>
              </a:rPr>
              <a:t>Elig</a:t>
            </a:r>
            <a:r>
              <a:rPr lang="en-US" sz="1200" kern="1200" dirty="0" smtClean="0">
                <a:solidFill>
                  <a:schemeClr val="tx1"/>
                </a:solidFill>
                <a:latin typeface="+mn-lt"/>
                <a:ea typeface="+mn-ea"/>
                <a:cs typeface="+mn-cs"/>
              </a:rPr>
              <a:t>. Cost</a:t>
            </a:r>
          </a:p>
          <a:p>
            <a:pPr lvl="3">
              <a:buFont typeface="Arial" pitchFamily="34" charset="0"/>
              <a:buChar char="•"/>
            </a:pPr>
            <a:r>
              <a:rPr lang="en-US" sz="1200" kern="1200" dirty="0" smtClean="0">
                <a:solidFill>
                  <a:schemeClr val="tx1"/>
                </a:solidFill>
                <a:latin typeface="+mn-lt"/>
                <a:ea typeface="+mn-ea"/>
                <a:cs typeface="+mn-cs"/>
              </a:rPr>
              <a:t>Shifting the dollars between ALIs in a budget revision is done in these two boxes by changing the FTA and Total Eligible Costs for each affected line item.</a:t>
            </a:r>
          </a:p>
          <a:p>
            <a:pPr lvl="3">
              <a:buFont typeface="Arial" pitchFamily="34" charset="0"/>
              <a:buChar char="•"/>
            </a:pPr>
            <a:r>
              <a:rPr lang="en-US" sz="1200" kern="1200" dirty="0" smtClean="0">
                <a:solidFill>
                  <a:schemeClr val="tx1"/>
                </a:solidFill>
                <a:latin typeface="+mn-lt"/>
                <a:ea typeface="+mn-ea"/>
                <a:cs typeface="+mn-cs"/>
              </a:rPr>
              <a:t>When shifting funds be sure to watch the Difference boxes as they must be equal to $0.00 to ensure the budget still matches the control totals.</a:t>
            </a:r>
          </a:p>
          <a:p>
            <a:pPr marL="1143000" lvl="2" indent="-228600">
              <a:buFont typeface="+mj-lt"/>
              <a:buAutoNum type="arabicPeriod"/>
            </a:pPr>
            <a:r>
              <a:rPr lang="en-US" sz="1200" kern="1200" dirty="0" smtClean="0">
                <a:solidFill>
                  <a:schemeClr val="tx1"/>
                </a:solidFill>
                <a:latin typeface="+mn-lt"/>
                <a:ea typeface="+mn-ea"/>
                <a:cs typeface="+mn-cs"/>
              </a:rPr>
              <a:t>Extended Budget Description</a:t>
            </a:r>
          </a:p>
          <a:p>
            <a:pPr lvl="3">
              <a:buFont typeface="Arial" pitchFamily="34" charset="0"/>
              <a:buChar char="•"/>
            </a:pPr>
            <a:r>
              <a:rPr lang="en-US" sz="1200" kern="1200" dirty="0" smtClean="0">
                <a:solidFill>
                  <a:schemeClr val="tx1"/>
                </a:solidFill>
                <a:latin typeface="+mn-lt"/>
                <a:ea typeface="+mn-ea"/>
                <a:cs typeface="+mn-cs"/>
              </a:rPr>
              <a:t>For EVERY affected ALI, an explanation and justification for the change must be provided in the Details Box.</a:t>
            </a:r>
          </a:p>
          <a:p>
            <a:pPr lvl="3">
              <a:buFont typeface="Arial" pitchFamily="34" charset="0"/>
              <a:buChar char="•"/>
            </a:pPr>
            <a:r>
              <a:rPr lang="en-US" sz="1200" kern="1200" dirty="0" smtClean="0">
                <a:solidFill>
                  <a:schemeClr val="tx1"/>
                </a:solidFill>
                <a:latin typeface="+mn-lt"/>
                <a:ea typeface="+mn-ea"/>
                <a:cs typeface="+mn-cs"/>
              </a:rPr>
              <a:t>Much like an amendment the text should start, “Budget Revision #X – XX/XX/XXX,” followed by the explanation and justification for the change.</a:t>
            </a:r>
          </a:p>
          <a:p>
            <a:endParaRPr lang="en-US" dirty="0"/>
          </a:p>
        </p:txBody>
      </p:sp>
      <p:sp>
        <p:nvSpPr>
          <p:cNvPr id="4" name="Slide Number Placeholder 3"/>
          <p:cNvSpPr>
            <a:spLocks noGrp="1"/>
          </p:cNvSpPr>
          <p:nvPr>
            <p:ph type="sldNum" sz="quarter" idx="10"/>
          </p:nvPr>
        </p:nvSpPr>
        <p:spPr/>
        <p:txBody>
          <a:bodyPr/>
          <a:lstStyle/>
          <a:p>
            <a:fld id="{924C6A2A-F1DB-47D6-9BEF-3FA7DEC69C5F}"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buFont typeface="Arial" pitchFamily="34" charset="0"/>
              <a:buChar char="•"/>
            </a:pPr>
            <a:r>
              <a:rPr lang="en-US" sz="1200" kern="1200" dirty="0" smtClean="0">
                <a:solidFill>
                  <a:schemeClr val="tx1"/>
                </a:solidFill>
                <a:latin typeface="+mn-lt"/>
                <a:ea typeface="+mn-ea"/>
                <a:cs typeface="+mn-cs"/>
              </a:rPr>
              <a:t>“Reason Box”:  “See Attached Justification”</a:t>
            </a:r>
          </a:p>
          <a:p>
            <a:pPr lvl="0">
              <a:buFont typeface="Arial" pitchFamily="34" charset="0"/>
              <a:buChar char="•"/>
            </a:pPr>
            <a:r>
              <a:rPr lang="en-US" sz="1200" kern="1200" dirty="0" smtClean="0">
                <a:solidFill>
                  <a:schemeClr val="tx1"/>
                </a:solidFill>
                <a:latin typeface="+mn-lt"/>
                <a:ea typeface="+mn-ea"/>
                <a:cs typeface="+mn-cs"/>
              </a:rPr>
              <a:t>Extended Budget Descriptions</a:t>
            </a:r>
          </a:p>
          <a:p>
            <a:pPr lvl="1">
              <a:buFont typeface="Arial" pitchFamily="34" charset="0"/>
              <a:buChar char="•"/>
            </a:pPr>
            <a:r>
              <a:rPr lang="en-US" sz="1200" kern="1200" dirty="0" smtClean="0">
                <a:solidFill>
                  <a:schemeClr val="tx1"/>
                </a:solidFill>
                <a:latin typeface="+mn-lt"/>
                <a:ea typeface="+mn-ea"/>
                <a:cs typeface="+mn-cs"/>
              </a:rPr>
              <a:t>11.92.02</a:t>
            </a:r>
          </a:p>
          <a:p>
            <a:pPr lvl="2">
              <a:buFont typeface="Arial" pitchFamily="34" charset="0"/>
              <a:buChar char="•"/>
            </a:pPr>
            <a:r>
              <a:rPr lang="en-US" sz="1200" kern="1200" dirty="0" smtClean="0">
                <a:solidFill>
                  <a:schemeClr val="tx1"/>
                </a:solidFill>
                <a:latin typeface="+mn-lt"/>
                <a:ea typeface="+mn-ea"/>
                <a:cs typeface="+mn-cs"/>
              </a:rPr>
              <a:t>BUDGET REVISION #2 6/30/11:   $2,000 was transferred to this line item from 11.12.01 to cover the actual cost of the bus shelters.</a:t>
            </a:r>
          </a:p>
          <a:p>
            <a:pPr lvl="1">
              <a:buFont typeface="Arial" pitchFamily="34" charset="0"/>
              <a:buChar char="•"/>
            </a:pPr>
            <a:r>
              <a:rPr lang="en-US" sz="1200" kern="1200" dirty="0" smtClean="0">
                <a:solidFill>
                  <a:schemeClr val="tx1"/>
                </a:solidFill>
                <a:latin typeface="+mn-lt"/>
                <a:ea typeface="+mn-ea"/>
                <a:cs typeface="+mn-cs"/>
              </a:rPr>
              <a:t>11.12.01</a:t>
            </a:r>
          </a:p>
          <a:p>
            <a:pPr lvl="2">
              <a:buFont typeface="Arial" pitchFamily="34" charset="0"/>
              <a:buChar char="•"/>
            </a:pPr>
            <a:r>
              <a:rPr lang="en-US" sz="1200" kern="1200" dirty="0" smtClean="0">
                <a:solidFill>
                  <a:schemeClr val="tx1"/>
                </a:solidFill>
                <a:latin typeface="+mn-lt"/>
                <a:ea typeface="+mn-ea"/>
                <a:cs typeface="+mn-cs"/>
              </a:rPr>
              <a:t>BUDGET REVISION #2 6/30/11:  The replacement buses purchased in this line item came in under budget by $28,553. That amount was transferred to 11.92.02, 11.42.08, 11.42.07, and 11.42.11 to account for additional costs in those line items.</a:t>
            </a:r>
          </a:p>
          <a:p>
            <a:pPr lvl="1">
              <a:buFont typeface="Arial" pitchFamily="34" charset="0"/>
              <a:buChar char="•"/>
            </a:pPr>
            <a:r>
              <a:rPr lang="en-US" sz="1200" kern="1200" dirty="0" smtClean="0">
                <a:solidFill>
                  <a:schemeClr val="tx1"/>
                </a:solidFill>
                <a:latin typeface="+mn-lt"/>
                <a:ea typeface="+mn-ea"/>
                <a:cs typeface="+mn-cs"/>
              </a:rPr>
              <a:t>11.42.08</a:t>
            </a:r>
          </a:p>
          <a:p>
            <a:pPr lvl="2">
              <a:buFont typeface="Arial" pitchFamily="34" charset="0"/>
              <a:buChar char="•"/>
            </a:pPr>
            <a:r>
              <a:rPr lang="en-US" sz="1200" kern="1200" dirty="0" smtClean="0">
                <a:solidFill>
                  <a:schemeClr val="tx1"/>
                </a:solidFill>
                <a:latin typeface="+mn-lt"/>
                <a:ea typeface="+mn-ea"/>
                <a:cs typeface="+mn-cs"/>
              </a:rPr>
              <a:t>BUDGET REVISION #2 6/30/11:  $10,077 was transferred to this line item from 11.12.01 to cover the actual cost of the software.</a:t>
            </a:r>
          </a:p>
          <a:p>
            <a:pPr lvl="1">
              <a:buFont typeface="Arial" pitchFamily="34" charset="0"/>
              <a:buChar char="•"/>
            </a:pPr>
            <a:r>
              <a:rPr lang="en-US" sz="1200" kern="1200" dirty="0" smtClean="0">
                <a:solidFill>
                  <a:schemeClr val="tx1"/>
                </a:solidFill>
                <a:latin typeface="+mn-lt"/>
                <a:ea typeface="+mn-ea"/>
                <a:cs typeface="+mn-cs"/>
              </a:rPr>
              <a:t>11.42.07</a:t>
            </a:r>
          </a:p>
          <a:p>
            <a:pPr lvl="2">
              <a:buFont typeface="Arial" pitchFamily="34" charset="0"/>
              <a:buChar char="•"/>
            </a:pPr>
            <a:r>
              <a:rPr lang="en-US" sz="1200" kern="1200" dirty="0" smtClean="0">
                <a:solidFill>
                  <a:schemeClr val="tx1"/>
                </a:solidFill>
                <a:latin typeface="+mn-lt"/>
                <a:ea typeface="+mn-ea"/>
                <a:cs typeface="+mn-cs"/>
              </a:rPr>
              <a:t>BUDGET REVISION #2 6/30/11:  $10,000 was transferred to this line item from 11.12.01 to cover the actual cost of the ADP hardware.</a:t>
            </a:r>
          </a:p>
          <a:p>
            <a:pPr lvl="1">
              <a:buFont typeface="Arial" pitchFamily="34" charset="0"/>
              <a:buChar char="•"/>
            </a:pPr>
            <a:r>
              <a:rPr lang="en-US" sz="1200" kern="1200" dirty="0" smtClean="0">
                <a:solidFill>
                  <a:schemeClr val="tx1"/>
                </a:solidFill>
                <a:latin typeface="+mn-lt"/>
                <a:ea typeface="+mn-ea"/>
                <a:cs typeface="+mn-cs"/>
              </a:rPr>
              <a:t>11.42.11</a:t>
            </a:r>
          </a:p>
          <a:p>
            <a:pPr lvl="2">
              <a:buFont typeface="Arial" pitchFamily="34" charset="0"/>
              <a:buChar char="•"/>
            </a:pPr>
            <a:r>
              <a:rPr lang="en-US" sz="1200" kern="1200" dirty="0" smtClean="0">
                <a:solidFill>
                  <a:schemeClr val="tx1"/>
                </a:solidFill>
                <a:latin typeface="+mn-lt"/>
                <a:ea typeface="+mn-ea"/>
                <a:cs typeface="+mn-cs"/>
              </a:rPr>
              <a:t>BUDGET REVISION #2 6/30/11:  $6,476 was transferred to this line item from 11.12.01 to cover the actual cost of the support vehicles.</a:t>
            </a:r>
          </a:p>
          <a:p>
            <a:endParaRPr lang="en-US" dirty="0"/>
          </a:p>
        </p:txBody>
      </p:sp>
      <p:sp>
        <p:nvSpPr>
          <p:cNvPr id="4" name="Slide Number Placeholder 3"/>
          <p:cNvSpPr>
            <a:spLocks noGrp="1"/>
          </p:cNvSpPr>
          <p:nvPr>
            <p:ph type="sldNum" sz="quarter" idx="10"/>
          </p:nvPr>
        </p:nvSpPr>
        <p:spPr/>
        <p:txBody>
          <a:bodyPr/>
          <a:lstStyle/>
          <a:p>
            <a:fld id="{924C6A2A-F1DB-47D6-9BEF-3FA7DEC69C5F}"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7A82C6-AD4E-477F-98A3-01BBDFEFF75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0CB77DF-0148-49C8-879F-5EE84DFBC07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23900"/>
            <a:ext cx="2209800" cy="5626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723900"/>
            <a:ext cx="6477000" cy="5626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BB5D6A8-1B5E-4EFC-8B21-9D1914028AA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1"/>
            <a:ext cx="8839200" cy="6858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0CA140-8A06-4C73-963F-777DBD486FF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A3F4B0-D725-4348-A737-C7FDF2BE9DB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65300"/>
            <a:ext cx="3810000" cy="458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65300"/>
            <a:ext cx="3810000" cy="458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C237551-08A7-4F23-B02E-426E6DB556A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D6EE00C-78A5-4D0D-BDBA-2DDA8D344E2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356B171-D1A4-417C-8152-6096E45DD6B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8E48327-296D-464F-94DF-B73665048F3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6E722D5-FE6A-4142-BA1F-207A76086B8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3A6D95C-B909-4245-A2FD-192232027C1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4994" name="Picture 2" descr="ppt"/>
          <p:cNvPicPr>
            <a:picLocks noChangeAspect="1" noChangeArrowheads="1"/>
          </p:cNvPicPr>
          <p:nvPr/>
        </p:nvPicPr>
        <p:blipFill>
          <a:blip r:embed="rId15" cstate="print"/>
          <a:srcRect b="4445"/>
          <a:stretch>
            <a:fillRect/>
          </a:stretch>
        </p:blipFill>
        <p:spPr bwMode="auto">
          <a:xfrm>
            <a:off x="0" y="0"/>
            <a:ext cx="9144000" cy="6858000"/>
          </a:xfrm>
          <a:prstGeom prst="rect">
            <a:avLst/>
          </a:prstGeom>
          <a:noFill/>
        </p:spPr>
      </p:pic>
      <p:sp>
        <p:nvSpPr>
          <p:cNvPr id="84995" name="Rectangle 3"/>
          <p:cNvSpPr>
            <a:spLocks noGrp="1" noChangeArrowheads="1"/>
          </p:cNvSpPr>
          <p:nvPr>
            <p:ph type="title"/>
          </p:nvPr>
        </p:nvSpPr>
        <p:spPr bwMode="auto">
          <a:xfrm>
            <a:off x="152400" y="723900"/>
            <a:ext cx="8839200" cy="809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4996" name="Rectangle 4"/>
          <p:cNvSpPr>
            <a:spLocks noGrp="1" noChangeArrowheads="1"/>
          </p:cNvSpPr>
          <p:nvPr>
            <p:ph type="body" idx="1"/>
          </p:nvPr>
        </p:nvSpPr>
        <p:spPr bwMode="auto">
          <a:xfrm>
            <a:off x="685800" y="1765300"/>
            <a:ext cx="7772400" cy="4584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4997"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84998"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84999" name="Rectangle 7"/>
          <p:cNvSpPr>
            <a:spLocks noGrp="1" noChangeArrowheads="1"/>
          </p:cNvSpPr>
          <p:nvPr>
            <p:ph type="sldNum" sz="quarter" idx="4"/>
          </p:nvPr>
        </p:nvSpPr>
        <p:spPr bwMode="auto">
          <a:xfrm>
            <a:off x="7086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CB1F48B5-1200-4464-9822-79152BD2F0F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fontAlgn="base">
        <a:spcBef>
          <a:spcPct val="0"/>
        </a:spcBef>
        <a:spcAft>
          <a:spcPct val="0"/>
        </a:spcAft>
        <a:defRPr sz="3200" b="1">
          <a:solidFill>
            <a:schemeClr val="tx2"/>
          </a:solidFill>
          <a:latin typeface="+mj-lt"/>
          <a:ea typeface="+mj-ea"/>
          <a:cs typeface="+mj-cs"/>
        </a:defRPr>
      </a:lvl1pPr>
      <a:lvl2pPr algn="ctr" rtl="0" fontAlgn="base">
        <a:spcBef>
          <a:spcPct val="0"/>
        </a:spcBef>
        <a:spcAft>
          <a:spcPct val="0"/>
        </a:spcAft>
        <a:defRPr sz="3200" b="1">
          <a:solidFill>
            <a:schemeClr val="tx2"/>
          </a:solidFill>
          <a:latin typeface="Verdana" pitchFamily="34" charset="0"/>
        </a:defRPr>
      </a:lvl2pPr>
      <a:lvl3pPr algn="ctr" rtl="0" fontAlgn="base">
        <a:spcBef>
          <a:spcPct val="0"/>
        </a:spcBef>
        <a:spcAft>
          <a:spcPct val="0"/>
        </a:spcAft>
        <a:defRPr sz="3200" b="1">
          <a:solidFill>
            <a:schemeClr val="tx2"/>
          </a:solidFill>
          <a:latin typeface="Verdana" pitchFamily="34" charset="0"/>
        </a:defRPr>
      </a:lvl3pPr>
      <a:lvl4pPr algn="ctr" rtl="0" fontAlgn="base">
        <a:spcBef>
          <a:spcPct val="0"/>
        </a:spcBef>
        <a:spcAft>
          <a:spcPct val="0"/>
        </a:spcAft>
        <a:defRPr sz="3200" b="1">
          <a:solidFill>
            <a:schemeClr val="tx2"/>
          </a:solidFill>
          <a:latin typeface="Verdana" pitchFamily="34" charset="0"/>
        </a:defRPr>
      </a:lvl4pPr>
      <a:lvl5pPr algn="ctr" rtl="0" fontAlgn="base">
        <a:spcBef>
          <a:spcPct val="0"/>
        </a:spcBef>
        <a:spcAft>
          <a:spcPct val="0"/>
        </a:spcAft>
        <a:defRPr sz="3200" b="1">
          <a:solidFill>
            <a:schemeClr val="tx2"/>
          </a:solidFill>
          <a:latin typeface="Verdana" pitchFamily="34" charset="0"/>
        </a:defRPr>
      </a:lvl5pPr>
      <a:lvl6pPr marL="457200" algn="ctr" rtl="0" fontAlgn="base">
        <a:spcBef>
          <a:spcPct val="0"/>
        </a:spcBef>
        <a:spcAft>
          <a:spcPct val="0"/>
        </a:spcAft>
        <a:defRPr sz="3200" b="1">
          <a:solidFill>
            <a:schemeClr val="tx2"/>
          </a:solidFill>
          <a:latin typeface="Verdana" pitchFamily="34" charset="0"/>
        </a:defRPr>
      </a:lvl6pPr>
      <a:lvl7pPr marL="914400" algn="ctr" rtl="0" fontAlgn="base">
        <a:spcBef>
          <a:spcPct val="0"/>
        </a:spcBef>
        <a:spcAft>
          <a:spcPct val="0"/>
        </a:spcAft>
        <a:defRPr sz="3200" b="1">
          <a:solidFill>
            <a:schemeClr val="tx2"/>
          </a:solidFill>
          <a:latin typeface="Verdana" pitchFamily="34" charset="0"/>
        </a:defRPr>
      </a:lvl7pPr>
      <a:lvl8pPr marL="1371600" algn="ctr" rtl="0" fontAlgn="base">
        <a:spcBef>
          <a:spcPct val="0"/>
        </a:spcBef>
        <a:spcAft>
          <a:spcPct val="0"/>
        </a:spcAft>
        <a:defRPr sz="3200" b="1">
          <a:solidFill>
            <a:schemeClr val="tx2"/>
          </a:solidFill>
          <a:latin typeface="Verdana" pitchFamily="34" charset="0"/>
        </a:defRPr>
      </a:lvl8pPr>
      <a:lvl9pPr marL="1828800" algn="ctr" rtl="0" fontAlgn="base">
        <a:spcBef>
          <a:spcPct val="0"/>
        </a:spcBef>
        <a:spcAft>
          <a:spcPct val="0"/>
        </a:spcAft>
        <a:defRPr sz="3200" b="1">
          <a:solidFill>
            <a:schemeClr val="tx2"/>
          </a:solidFill>
          <a:latin typeface="Verdan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david.mucher@dot.gov" TargetMode="External"/><Relationship Id="rId2" Type="http://schemas.openxmlformats.org/officeDocument/2006/relationships/hyperlink" Target="mailto:robert.buckley@dot.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fta.dot.gov/laws/circulars/leg_reg_8640.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90737" y="838200"/>
            <a:ext cx="4962525" cy="4000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799" y="4838700"/>
            <a:ext cx="7772400" cy="901106"/>
          </a:xfrm>
        </p:spPr>
        <p:txBody>
          <a:bodyPr/>
          <a:lstStyle/>
          <a:p>
            <a:r>
              <a:rPr lang="en-US" dirty="0" smtClean="0"/>
              <a:t>TEAM Training:  </a:t>
            </a:r>
            <a:br>
              <a:rPr lang="en-US" dirty="0" smtClean="0"/>
            </a:br>
            <a:r>
              <a:rPr lang="en-US" dirty="0" smtClean="0"/>
              <a:t>Program Management</a:t>
            </a:r>
            <a:endParaRPr lang="en-US" dirty="0"/>
          </a:p>
        </p:txBody>
      </p:sp>
      <p:sp>
        <p:nvSpPr>
          <p:cNvPr id="3" name="Subtitle 2"/>
          <p:cNvSpPr>
            <a:spLocks noGrp="1"/>
          </p:cNvSpPr>
          <p:nvPr>
            <p:ph type="subTitle" idx="1"/>
          </p:nvPr>
        </p:nvSpPr>
        <p:spPr>
          <a:xfrm>
            <a:off x="1371600" y="5867400"/>
            <a:ext cx="6400800" cy="990600"/>
          </a:xfrm>
        </p:spPr>
        <p:txBody>
          <a:bodyPr/>
          <a:lstStyle/>
          <a:p>
            <a:r>
              <a:rPr lang="en-US" sz="2000" dirty="0" smtClean="0"/>
              <a:t>Last Update:  May 2011</a:t>
            </a: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cstate="print"/>
          <a:srcRect/>
          <a:stretch>
            <a:fillRect/>
          </a:stretch>
        </p:blipFill>
        <p:spPr bwMode="auto">
          <a:xfrm>
            <a:off x="1295400" y="1143000"/>
            <a:ext cx="6626543" cy="5715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FFR:  Remarks and Certifications Tab</a:t>
            </a:r>
            <a:endParaRPr lang="en-US" dirty="0"/>
          </a:p>
        </p:txBody>
      </p:sp>
      <p:sp>
        <p:nvSpPr>
          <p:cNvPr id="4" name="Slide Number Placeholder 3"/>
          <p:cNvSpPr>
            <a:spLocks noGrp="1"/>
          </p:cNvSpPr>
          <p:nvPr>
            <p:ph type="sldNum" sz="quarter" idx="12"/>
          </p:nvPr>
        </p:nvSpPr>
        <p:spPr/>
        <p:txBody>
          <a:bodyPr/>
          <a:lstStyle/>
          <a:p>
            <a:fld id="{6B0CA140-8A06-4C73-963F-777DBD486FF6}" type="slidenum">
              <a:rPr lang="en-US" smtClean="0"/>
              <a:pPr/>
              <a:t>10</a:t>
            </a:fld>
            <a:endParaRPr lang="en-US"/>
          </a:p>
        </p:txBody>
      </p:sp>
      <p:sp>
        <p:nvSpPr>
          <p:cNvPr id="65538" name="WordArt 2"/>
          <p:cNvSpPr>
            <a:spLocks noChangeArrowheads="1" noChangeShapeType="1" noTextEdit="1"/>
          </p:cNvSpPr>
          <p:nvPr/>
        </p:nvSpPr>
        <p:spPr bwMode="auto">
          <a:xfrm>
            <a:off x="3175000" y="1752600"/>
            <a:ext cx="149225" cy="285750"/>
          </a:xfrm>
          <a:prstGeom prst="rect">
            <a:avLst/>
          </a:prstGeom>
        </p:spPr>
        <p:txBody>
          <a:bodyPr wrap="none" fromWordArt="1">
            <a:prstTxWarp prst="textPlain">
              <a:avLst>
                <a:gd name="adj" fmla="val 50000"/>
              </a:avLst>
            </a:prstTxWarp>
          </a:bodyPr>
          <a:lstStyle/>
          <a:p>
            <a:pPr algn="ctr" rtl="0"/>
            <a:r>
              <a:rPr lang="en-US" sz="3600" kern="10" spc="0" smtClean="0">
                <a:ln w="15875">
                  <a:solidFill>
                    <a:srgbClr val="000000"/>
                  </a:solidFill>
                  <a:round/>
                  <a:headEnd/>
                  <a:tailEnd/>
                </a:ln>
                <a:solidFill>
                  <a:srgbClr val="FF0000"/>
                </a:solidFill>
                <a:effectLst/>
                <a:latin typeface="Arial Black"/>
              </a:rPr>
              <a:t>1</a:t>
            </a:r>
            <a:endParaRPr lang="en-US" sz="3600" kern="10" spc="0">
              <a:ln w="15875">
                <a:solidFill>
                  <a:srgbClr val="000000"/>
                </a:solidFill>
                <a:round/>
                <a:headEnd/>
                <a:tailEnd/>
              </a:ln>
              <a:solidFill>
                <a:srgbClr val="FF0000"/>
              </a:solidFill>
              <a:effectLst/>
              <a:latin typeface="Arial Black"/>
            </a:endParaRPr>
          </a:p>
        </p:txBody>
      </p:sp>
      <p:sp>
        <p:nvSpPr>
          <p:cNvPr id="65539" name="WordArt 3"/>
          <p:cNvSpPr>
            <a:spLocks noChangeArrowheads="1" noChangeShapeType="1" noTextEdit="1"/>
          </p:cNvSpPr>
          <p:nvPr/>
        </p:nvSpPr>
        <p:spPr bwMode="auto">
          <a:xfrm>
            <a:off x="1371600" y="2895600"/>
            <a:ext cx="150812"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2</a:t>
            </a:r>
            <a:endParaRPr lang="en-US" sz="3600" kern="10" spc="0" dirty="0">
              <a:ln w="15875">
                <a:solidFill>
                  <a:srgbClr val="000000"/>
                </a:solidFill>
                <a:round/>
                <a:headEnd/>
                <a:tailEnd/>
              </a:ln>
              <a:solidFill>
                <a:srgbClr val="FF0000"/>
              </a:solidFill>
              <a:effectLst/>
              <a:latin typeface="Arial Black"/>
            </a:endParaRPr>
          </a:p>
        </p:txBody>
      </p:sp>
      <p:sp>
        <p:nvSpPr>
          <p:cNvPr id="65540" name="WordArt 4"/>
          <p:cNvSpPr>
            <a:spLocks noChangeArrowheads="1" noChangeShapeType="1" noTextEdit="1"/>
          </p:cNvSpPr>
          <p:nvPr/>
        </p:nvSpPr>
        <p:spPr bwMode="auto">
          <a:xfrm>
            <a:off x="1295400" y="3657600"/>
            <a:ext cx="149225"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3</a:t>
            </a:r>
            <a:endParaRPr lang="en-US" sz="3600" kern="10" spc="0" dirty="0">
              <a:ln w="15875">
                <a:solidFill>
                  <a:srgbClr val="000000"/>
                </a:solidFill>
                <a:round/>
                <a:headEnd/>
                <a:tailEnd/>
              </a:ln>
              <a:solidFill>
                <a:srgbClr val="FF0000"/>
              </a:solidFill>
              <a:effectLst/>
              <a:latin typeface="Arial Black"/>
            </a:endParaRPr>
          </a:p>
        </p:txBody>
      </p:sp>
      <p:sp>
        <p:nvSpPr>
          <p:cNvPr id="65541" name="WordArt 5"/>
          <p:cNvSpPr>
            <a:spLocks noChangeArrowheads="1" noChangeShapeType="1" noTextEdit="1"/>
          </p:cNvSpPr>
          <p:nvPr/>
        </p:nvSpPr>
        <p:spPr bwMode="auto">
          <a:xfrm>
            <a:off x="3352800" y="3886200"/>
            <a:ext cx="150812"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4</a:t>
            </a:r>
            <a:endParaRPr lang="en-US" sz="3600" kern="10" spc="0" dirty="0">
              <a:ln w="15875">
                <a:solidFill>
                  <a:srgbClr val="000000"/>
                </a:solidFill>
                <a:round/>
                <a:headEnd/>
                <a:tailEnd/>
              </a:ln>
              <a:solidFill>
                <a:srgbClr val="FF0000"/>
              </a:solidFill>
              <a:effectLst/>
              <a:latin typeface="Arial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MPR:  Summary Tab</a:t>
            </a:r>
            <a:endParaRPr lang="en-US" dirty="0"/>
          </a:p>
        </p:txBody>
      </p:sp>
      <p:sp>
        <p:nvSpPr>
          <p:cNvPr id="4" name="Slide Number Placeholder 3"/>
          <p:cNvSpPr>
            <a:spLocks noGrp="1"/>
          </p:cNvSpPr>
          <p:nvPr>
            <p:ph type="sldNum" sz="quarter" idx="12"/>
          </p:nvPr>
        </p:nvSpPr>
        <p:spPr/>
        <p:txBody>
          <a:bodyPr/>
          <a:lstStyle/>
          <a:p>
            <a:fld id="{6B0CA140-8A06-4C73-963F-777DBD486FF6}" type="slidenum">
              <a:rPr lang="en-US" smtClean="0"/>
              <a:pPr/>
              <a:t>11</a:t>
            </a:fld>
            <a:endParaRPr lang="en-US"/>
          </a:p>
        </p:txBody>
      </p:sp>
      <p:pic>
        <p:nvPicPr>
          <p:cNvPr id="9" name="Picture 8"/>
          <p:cNvPicPr/>
          <p:nvPr/>
        </p:nvPicPr>
        <p:blipFill>
          <a:blip r:embed="rId3" cstate="print"/>
          <a:srcRect/>
          <a:stretch>
            <a:fillRect/>
          </a:stretch>
        </p:blipFill>
        <p:spPr bwMode="auto">
          <a:xfrm>
            <a:off x="1752600" y="1371600"/>
            <a:ext cx="5795010" cy="5320030"/>
          </a:xfrm>
          <a:prstGeom prst="rect">
            <a:avLst/>
          </a:prstGeom>
          <a:noFill/>
          <a:ln w="9525">
            <a:noFill/>
            <a:miter lim="800000"/>
            <a:headEnd/>
            <a:tailEnd/>
          </a:ln>
        </p:spPr>
      </p:pic>
      <p:grpSp>
        <p:nvGrpSpPr>
          <p:cNvPr id="8" name="Group 7"/>
          <p:cNvGrpSpPr/>
          <p:nvPr/>
        </p:nvGrpSpPr>
        <p:grpSpPr>
          <a:xfrm>
            <a:off x="1752600" y="2286000"/>
            <a:ext cx="3070225" cy="2946400"/>
            <a:chOff x="1014413" y="3911600"/>
            <a:chExt cx="3070225" cy="2946400"/>
          </a:xfrm>
        </p:grpSpPr>
        <p:sp>
          <p:nvSpPr>
            <p:cNvPr id="66562" name="WordArt 2"/>
            <p:cNvSpPr>
              <a:spLocks noChangeArrowheads="1" noChangeShapeType="1" noTextEdit="1"/>
            </p:cNvSpPr>
            <p:nvPr/>
          </p:nvSpPr>
          <p:spPr bwMode="auto">
            <a:xfrm>
              <a:off x="1014413" y="5740400"/>
              <a:ext cx="149225" cy="285750"/>
            </a:xfrm>
            <a:prstGeom prst="rect">
              <a:avLst/>
            </a:prstGeom>
          </p:spPr>
          <p:txBody>
            <a:bodyPr wrap="none" fromWordArt="1">
              <a:prstTxWarp prst="textPlain">
                <a:avLst>
                  <a:gd name="adj" fmla="val 50000"/>
                </a:avLst>
              </a:prstTxWarp>
            </a:bodyPr>
            <a:lstStyle/>
            <a:p>
              <a:pPr algn="ctr" rtl="0"/>
              <a:r>
                <a:rPr lang="en-US" sz="3600" kern="10" spc="0" smtClean="0">
                  <a:ln w="15875">
                    <a:solidFill>
                      <a:srgbClr val="000000"/>
                    </a:solidFill>
                    <a:round/>
                    <a:headEnd/>
                    <a:tailEnd/>
                  </a:ln>
                  <a:solidFill>
                    <a:srgbClr val="FF0000"/>
                  </a:solidFill>
                  <a:effectLst/>
                  <a:latin typeface="Arial Black"/>
                </a:rPr>
                <a:t>2</a:t>
              </a:r>
              <a:endParaRPr lang="en-US" sz="3600" kern="10" spc="0">
                <a:ln w="15875">
                  <a:solidFill>
                    <a:srgbClr val="000000"/>
                  </a:solidFill>
                  <a:round/>
                  <a:headEnd/>
                  <a:tailEnd/>
                </a:ln>
                <a:solidFill>
                  <a:srgbClr val="FF0000"/>
                </a:solidFill>
                <a:effectLst/>
                <a:latin typeface="Arial Black"/>
              </a:endParaRPr>
            </a:p>
          </p:txBody>
        </p:sp>
        <p:sp>
          <p:nvSpPr>
            <p:cNvPr id="66563" name="WordArt 3"/>
            <p:cNvSpPr>
              <a:spLocks noChangeArrowheads="1" noChangeShapeType="1" noTextEdit="1"/>
            </p:cNvSpPr>
            <p:nvPr/>
          </p:nvSpPr>
          <p:spPr bwMode="auto">
            <a:xfrm>
              <a:off x="3935413" y="3911600"/>
              <a:ext cx="149225" cy="285750"/>
            </a:xfrm>
            <a:prstGeom prst="rect">
              <a:avLst/>
            </a:prstGeom>
          </p:spPr>
          <p:txBody>
            <a:bodyPr wrap="none" fromWordArt="1">
              <a:prstTxWarp prst="textPlain">
                <a:avLst>
                  <a:gd name="adj" fmla="val 50000"/>
                </a:avLst>
              </a:prstTxWarp>
            </a:bodyPr>
            <a:lstStyle/>
            <a:p>
              <a:pPr algn="ctr" rtl="0"/>
              <a:r>
                <a:rPr lang="en-US" sz="3600" kern="10" spc="0" smtClean="0">
                  <a:ln w="15875">
                    <a:solidFill>
                      <a:srgbClr val="000000"/>
                    </a:solidFill>
                    <a:round/>
                    <a:headEnd/>
                    <a:tailEnd/>
                  </a:ln>
                  <a:solidFill>
                    <a:srgbClr val="FF0000"/>
                  </a:solidFill>
                  <a:effectLst/>
                  <a:latin typeface="Arial Black"/>
                </a:rPr>
                <a:t>1</a:t>
              </a:r>
              <a:endParaRPr lang="en-US" sz="3600" kern="10" spc="0">
                <a:ln w="15875">
                  <a:solidFill>
                    <a:srgbClr val="000000"/>
                  </a:solidFill>
                  <a:round/>
                  <a:headEnd/>
                  <a:tailEnd/>
                </a:ln>
                <a:solidFill>
                  <a:srgbClr val="FF0000"/>
                </a:solidFill>
                <a:effectLst/>
                <a:latin typeface="Arial Black"/>
              </a:endParaRPr>
            </a:p>
          </p:txBody>
        </p:sp>
        <p:sp>
          <p:nvSpPr>
            <p:cNvPr id="66564" name="WordArt 4"/>
            <p:cNvSpPr>
              <a:spLocks noChangeArrowheads="1" noChangeShapeType="1" noTextEdit="1"/>
            </p:cNvSpPr>
            <p:nvPr/>
          </p:nvSpPr>
          <p:spPr bwMode="auto">
            <a:xfrm>
              <a:off x="3036888" y="6572250"/>
              <a:ext cx="150812" cy="285750"/>
            </a:xfrm>
            <a:prstGeom prst="rect">
              <a:avLst/>
            </a:prstGeom>
          </p:spPr>
          <p:txBody>
            <a:bodyPr wrap="none" fromWordArt="1">
              <a:prstTxWarp prst="textPlain">
                <a:avLst>
                  <a:gd name="adj" fmla="val 50000"/>
                </a:avLst>
              </a:prstTxWarp>
            </a:bodyPr>
            <a:lstStyle/>
            <a:p>
              <a:pPr algn="ctr" rtl="0"/>
              <a:r>
                <a:rPr lang="en-US" sz="3600" kern="10" spc="0" smtClean="0">
                  <a:ln w="15875">
                    <a:solidFill>
                      <a:srgbClr val="000000"/>
                    </a:solidFill>
                    <a:round/>
                    <a:headEnd/>
                    <a:tailEnd/>
                  </a:ln>
                  <a:solidFill>
                    <a:srgbClr val="FF0000"/>
                  </a:solidFill>
                  <a:effectLst/>
                  <a:latin typeface="Arial Black"/>
                </a:rPr>
                <a:t>3</a:t>
              </a:r>
              <a:endParaRPr lang="en-US" sz="3600" kern="10" spc="0">
                <a:ln w="15875">
                  <a:solidFill>
                    <a:srgbClr val="000000"/>
                  </a:solidFill>
                  <a:round/>
                  <a:headEnd/>
                  <a:tailEnd/>
                </a:ln>
                <a:solidFill>
                  <a:srgbClr val="FF0000"/>
                </a:solidFill>
                <a:effectLst/>
                <a:latin typeface="Arial Black"/>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p:nvPr/>
        </p:nvPicPr>
        <p:blipFill>
          <a:blip r:embed="rId3" cstate="print"/>
          <a:srcRect/>
          <a:stretch>
            <a:fillRect/>
          </a:stretch>
        </p:blipFill>
        <p:spPr bwMode="auto">
          <a:xfrm>
            <a:off x="1600200" y="1525905"/>
            <a:ext cx="5819140" cy="533209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MPR:  Milestone Status</a:t>
            </a:r>
            <a:endParaRPr lang="en-US" dirty="0"/>
          </a:p>
        </p:txBody>
      </p:sp>
      <p:sp>
        <p:nvSpPr>
          <p:cNvPr id="4" name="Slide Number Placeholder 3"/>
          <p:cNvSpPr>
            <a:spLocks noGrp="1"/>
          </p:cNvSpPr>
          <p:nvPr>
            <p:ph type="sldNum" sz="quarter" idx="12"/>
          </p:nvPr>
        </p:nvSpPr>
        <p:spPr/>
        <p:txBody>
          <a:bodyPr/>
          <a:lstStyle/>
          <a:p>
            <a:fld id="{6B0CA140-8A06-4C73-963F-777DBD486FF6}" type="slidenum">
              <a:rPr lang="en-US" smtClean="0"/>
              <a:pPr/>
              <a:t>12</a:t>
            </a:fld>
            <a:endParaRPr lang="en-US"/>
          </a:p>
        </p:txBody>
      </p:sp>
      <p:grpSp>
        <p:nvGrpSpPr>
          <p:cNvPr id="17" name="Group 16"/>
          <p:cNvGrpSpPr/>
          <p:nvPr/>
        </p:nvGrpSpPr>
        <p:grpSpPr>
          <a:xfrm>
            <a:off x="1676400" y="3048000"/>
            <a:ext cx="4956175" cy="2932112"/>
            <a:chOff x="1060450" y="3925888"/>
            <a:chExt cx="4956175" cy="2932112"/>
          </a:xfrm>
        </p:grpSpPr>
        <p:sp>
          <p:nvSpPr>
            <p:cNvPr id="67592" name="WordArt 8"/>
            <p:cNvSpPr>
              <a:spLocks noChangeArrowheads="1" noChangeShapeType="1" noTextEdit="1"/>
            </p:cNvSpPr>
            <p:nvPr/>
          </p:nvSpPr>
          <p:spPr bwMode="auto">
            <a:xfrm>
              <a:off x="4021138" y="3925888"/>
              <a:ext cx="149225" cy="285750"/>
            </a:xfrm>
            <a:prstGeom prst="rect">
              <a:avLst/>
            </a:prstGeom>
          </p:spPr>
          <p:txBody>
            <a:bodyPr wrap="none" fromWordArt="1">
              <a:prstTxWarp prst="textPlain">
                <a:avLst>
                  <a:gd name="adj" fmla="val 50000"/>
                </a:avLst>
              </a:prstTxWarp>
            </a:bodyPr>
            <a:lstStyle/>
            <a:p>
              <a:pPr algn="ctr" rtl="0"/>
              <a:r>
                <a:rPr lang="en-US" sz="3600" kern="10" spc="0" smtClean="0">
                  <a:ln w="15875">
                    <a:solidFill>
                      <a:srgbClr val="000000"/>
                    </a:solidFill>
                    <a:round/>
                    <a:headEnd/>
                    <a:tailEnd/>
                  </a:ln>
                  <a:solidFill>
                    <a:srgbClr val="FF0000"/>
                  </a:solidFill>
                  <a:effectLst/>
                  <a:latin typeface="Arial Black"/>
                </a:rPr>
                <a:t>1</a:t>
              </a:r>
              <a:endParaRPr lang="en-US" sz="3600" kern="10" spc="0">
                <a:ln w="15875">
                  <a:solidFill>
                    <a:srgbClr val="000000"/>
                  </a:solidFill>
                  <a:round/>
                  <a:headEnd/>
                  <a:tailEnd/>
                </a:ln>
                <a:solidFill>
                  <a:srgbClr val="FF0000"/>
                </a:solidFill>
                <a:effectLst/>
                <a:latin typeface="Arial Black"/>
              </a:endParaRPr>
            </a:p>
          </p:txBody>
        </p:sp>
        <p:sp>
          <p:nvSpPr>
            <p:cNvPr id="67593" name="WordArt 9"/>
            <p:cNvSpPr>
              <a:spLocks noChangeArrowheads="1" noChangeShapeType="1" noTextEdit="1"/>
            </p:cNvSpPr>
            <p:nvPr/>
          </p:nvSpPr>
          <p:spPr bwMode="auto">
            <a:xfrm>
              <a:off x="4810125" y="3925888"/>
              <a:ext cx="149225" cy="285750"/>
            </a:xfrm>
            <a:prstGeom prst="rect">
              <a:avLst/>
            </a:prstGeom>
          </p:spPr>
          <p:txBody>
            <a:bodyPr wrap="none" fromWordArt="1">
              <a:prstTxWarp prst="textPlain">
                <a:avLst>
                  <a:gd name="adj" fmla="val 50000"/>
                </a:avLst>
              </a:prstTxWarp>
            </a:bodyPr>
            <a:lstStyle/>
            <a:p>
              <a:pPr algn="ctr" rtl="0"/>
              <a:r>
                <a:rPr lang="en-US" sz="3600" kern="10" spc="0" smtClean="0">
                  <a:ln w="15875">
                    <a:solidFill>
                      <a:srgbClr val="000000"/>
                    </a:solidFill>
                    <a:round/>
                    <a:headEnd/>
                    <a:tailEnd/>
                  </a:ln>
                  <a:solidFill>
                    <a:srgbClr val="FF0000"/>
                  </a:solidFill>
                  <a:effectLst/>
                  <a:latin typeface="Arial Black"/>
                </a:rPr>
                <a:t>2</a:t>
              </a:r>
              <a:endParaRPr lang="en-US" sz="3600" kern="10" spc="0">
                <a:ln w="15875">
                  <a:solidFill>
                    <a:srgbClr val="000000"/>
                  </a:solidFill>
                  <a:round/>
                  <a:headEnd/>
                  <a:tailEnd/>
                </a:ln>
                <a:solidFill>
                  <a:srgbClr val="FF0000"/>
                </a:solidFill>
                <a:effectLst/>
                <a:latin typeface="Arial Black"/>
              </a:endParaRPr>
            </a:p>
          </p:txBody>
        </p:sp>
        <p:sp>
          <p:nvSpPr>
            <p:cNvPr id="67594" name="WordArt 10"/>
            <p:cNvSpPr>
              <a:spLocks noChangeArrowheads="1" noChangeShapeType="1" noTextEdit="1"/>
            </p:cNvSpPr>
            <p:nvPr/>
          </p:nvSpPr>
          <p:spPr bwMode="auto">
            <a:xfrm>
              <a:off x="5432425" y="3925888"/>
              <a:ext cx="149225" cy="285750"/>
            </a:xfrm>
            <a:prstGeom prst="rect">
              <a:avLst/>
            </a:prstGeom>
          </p:spPr>
          <p:txBody>
            <a:bodyPr wrap="none" fromWordArt="1">
              <a:prstTxWarp prst="textPlain">
                <a:avLst>
                  <a:gd name="adj" fmla="val 50000"/>
                </a:avLst>
              </a:prstTxWarp>
            </a:bodyPr>
            <a:lstStyle/>
            <a:p>
              <a:pPr algn="ctr" rtl="0"/>
              <a:r>
                <a:rPr lang="en-US" sz="3600" kern="10" spc="0" smtClean="0">
                  <a:ln w="15875">
                    <a:solidFill>
                      <a:srgbClr val="000000"/>
                    </a:solidFill>
                    <a:round/>
                    <a:headEnd/>
                    <a:tailEnd/>
                  </a:ln>
                  <a:solidFill>
                    <a:srgbClr val="FF0000"/>
                  </a:solidFill>
                  <a:effectLst/>
                  <a:latin typeface="Arial Black"/>
                </a:rPr>
                <a:t>3</a:t>
              </a:r>
              <a:endParaRPr lang="en-US" sz="3600" kern="10" spc="0">
                <a:ln w="15875">
                  <a:solidFill>
                    <a:srgbClr val="000000"/>
                  </a:solidFill>
                  <a:round/>
                  <a:headEnd/>
                  <a:tailEnd/>
                </a:ln>
                <a:solidFill>
                  <a:srgbClr val="FF0000"/>
                </a:solidFill>
                <a:effectLst/>
                <a:latin typeface="Arial Black"/>
              </a:endParaRPr>
            </a:p>
          </p:txBody>
        </p:sp>
        <p:sp>
          <p:nvSpPr>
            <p:cNvPr id="67595" name="WordArt 11"/>
            <p:cNvSpPr>
              <a:spLocks noChangeArrowheads="1" noChangeShapeType="1" noTextEdit="1"/>
            </p:cNvSpPr>
            <p:nvPr/>
          </p:nvSpPr>
          <p:spPr bwMode="auto">
            <a:xfrm>
              <a:off x="5865813" y="3925888"/>
              <a:ext cx="150812" cy="285750"/>
            </a:xfrm>
            <a:prstGeom prst="rect">
              <a:avLst/>
            </a:prstGeom>
          </p:spPr>
          <p:txBody>
            <a:bodyPr wrap="none" fromWordArt="1">
              <a:prstTxWarp prst="textPlain">
                <a:avLst>
                  <a:gd name="adj" fmla="val 50000"/>
                </a:avLst>
              </a:prstTxWarp>
            </a:bodyPr>
            <a:lstStyle/>
            <a:p>
              <a:pPr algn="ctr" rtl="0"/>
              <a:r>
                <a:rPr lang="en-US" sz="3600" kern="10" spc="0" smtClean="0">
                  <a:ln w="15875">
                    <a:solidFill>
                      <a:srgbClr val="000000"/>
                    </a:solidFill>
                    <a:round/>
                    <a:headEnd/>
                    <a:tailEnd/>
                  </a:ln>
                  <a:solidFill>
                    <a:srgbClr val="FF0000"/>
                  </a:solidFill>
                  <a:effectLst/>
                  <a:latin typeface="Arial Black"/>
                </a:rPr>
                <a:t>4</a:t>
              </a:r>
              <a:endParaRPr lang="en-US" sz="3600" kern="10" spc="0">
                <a:ln w="15875">
                  <a:solidFill>
                    <a:srgbClr val="000000"/>
                  </a:solidFill>
                  <a:round/>
                  <a:headEnd/>
                  <a:tailEnd/>
                </a:ln>
                <a:solidFill>
                  <a:srgbClr val="FF0000"/>
                </a:solidFill>
                <a:effectLst/>
                <a:latin typeface="Arial Black"/>
              </a:endParaRPr>
            </a:p>
          </p:txBody>
        </p:sp>
        <p:sp>
          <p:nvSpPr>
            <p:cNvPr id="67596" name="WordArt 12"/>
            <p:cNvSpPr>
              <a:spLocks noChangeArrowheads="1" noChangeShapeType="1" noTextEdit="1"/>
            </p:cNvSpPr>
            <p:nvPr/>
          </p:nvSpPr>
          <p:spPr bwMode="auto">
            <a:xfrm>
              <a:off x="1060450" y="6572250"/>
              <a:ext cx="150813"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5</a:t>
              </a:r>
              <a:endParaRPr lang="en-US" sz="3600" kern="10" spc="0" dirty="0">
                <a:ln w="15875">
                  <a:solidFill>
                    <a:srgbClr val="000000"/>
                  </a:solidFill>
                  <a:round/>
                  <a:headEnd/>
                  <a:tailEnd/>
                </a:ln>
                <a:solidFill>
                  <a:srgbClr val="FF0000"/>
                </a:solidFill>
                <a:effectLst/>
                <a:latin typeface="Arial Black"/>
              </a:endParaRPr>
            </a:p>
          </p:txBody>
        </p:sp>
        <p:sp>
          <p:nvSpPr>
            <p:cNvPr id="67597" name="WordArt 13"/>
            <p:cNvSpPr>
              <a:spLocks noChangeArrowheads="1" noChangeShapeType="1" noTextEdit="1"/>
            </p:cNvSpPr>
            <p:nvPr/>
          </p:nvSpPr>
          <p:spPr bwMode="auto">
            <a:xfrm>
              <a:off x="3697288" y="6572250"/>
              <a:ext cx="150812" cy="285750"/>
            </a:xfrm>
            <a:prstGeom prst="rect">
              <a:avLst/>
            </a:prstGeom>
          </p:spPr>
          <p:txBody>
            <a:bodyPr wrap="none" fromWordArt="1">
              <a:prstTxWarp prst="textPlain">
                <a:avLst>
                  <a:gd name="adj" fmla="val 50000"/>
                </a:avLst>
              </a:prstTxWarp>
            </a:bodyPr>
            <a:lstStyle/>
            <a:p>
              <a:pPr algn="ctr" rtl="0"/>
              <a:r>
                <a:rPr lang="en-US" sz="3600" kern="10" spc="0" smtClean="0">
                  <a:ln w="15875">
                    <a:solidFill>
                      <a:srgbClr val="000000"/>
                    </a:solidFill>
                    <a:round/>
                    <a:headEnd/>
                    <a:tailEnd/>
                  </a:ln>
                  <a:solidFill>
                    <a:srgbClr val="FF0000"/>
                  </a:solidFill>
                  <a:effectLst/>
                  <a:latin typeface="Arial Black"/>
                </a:rPr>
                <a:t>6</a:t>
              </a:r>
              <a:endParaRPr lang="en-US" sz="3600" kern="10" spc="0">
                <a:ln w="15875">
                  <a:solidFill>
                    <a:srgbClr val="000000"/>
                  </a:solidFill>
                  <a:round/>
                  <a:headEnd/>
                  <a:tailEnd/>
                </a:ln>
                <a:solidFill>
                  <a:srgbClr val="FF0000"/>
                </a:solidFill>
                <a:effectLst/>
                <a:latin typeface="Arial Black"/>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MPR</a:t>
            </a:r>
            <a:endParaRPr lang="en-US" dirty="0"/>
          </a:p>
        </p:txBody>
      </p:sp>
      <p:sp>
        <p:nvSpPr>
          <p:cNvPr id="3" name="Content Placeholder 2"/>
          <p:cNvSpPr>
            <a:spLocks noGrp="1"/>
          </p:cNvSpPr>
          <p:nvPr>
            <p:ph idx="1"/>
          </p:nvPr>
        </p:nvSpPr>
        <p:spPr>
          <a:xfrm>
            <a:off x="685800" y="1676400"/>
            <a:ext cx="7772400" cy="4673600"/>
          </a:xfrm>
        </p:spPr>
        <p:txBody>
          <a:bodyPr>
            <a:normAutofit fontScale="85000" lnSpcReduction="10000"/>
          </a:bodyPr>
          <a:lstStyle/>
          <a:p>
            <a:pPr>
              <a:buFont typeface="Arial" pitchFamily="34" charset="0"/>
              <a:buChar char="•"/>
            </a:pPr>
            <a:r>
              <a:rPr lang="en-US" sz="2400" kern="1200" dirty="0"/>
              <a:t>The MPR is the primary written communication between the grantee and </a:t>
            </a:r>
            <a:r>
              <a:rPr lang="en-US" sz="2400" kern="1200" dirty="0" smtClean="0"/>
              <a:t>FTA</a:t>
            </a:r>
          </a:p>
          <a:p>
            <a:pPr lvl="1"/>
            <a:r>
              <a:rPr lang="en-US" sz="2000" kern="1200" dirty="0" smtClean="0"/>
              <a:t>Current status of each open ALI within the active/executed grant. </a:t>
            </a:r>
          </a:p>
          <a:p>
            <a:pPr lvl="1"/>
            <a:r>
              <a:rPr lang="en-US" sz="2000" kern="1200" dirty="0" smtClean="0"/>
              <a:t>A </a:t>
            </a:r>
            <a:r>
              <a:rPr lang="en-US" sz="2000" kern="1200" dirty="0"/>
              <a:t>narrative description of projects, status, any problems encountered in implementation, specification preparation, bid solicitation, resolution of protests, and contract awards. </a:t>
            </a:r>
          </a:p>
          <a:p>
            <a:pPr lvl="1"/>
            <a:r>
              <a:rPr lang="en-US" sz="2000" kern="1200" dirty="0"/>
              <a:t>Detailed discussion of all budget or schedule changes.</a:t>
            </a:r>
          </a:p>
          <a:p>
            <a:pPr lvl="1"/>
            <a:r>
              <a:rPr lang="en-US" sz="2000" kern="1200" dirty="0"/>
              <a:t>The dates of expected or actual requests for bid, delivery, etc. </a:t>
            </a:r>
          </a:p>
          <a:p>
            <a:pPr lvl="1"/>
            <a:r>
              <a:rPr lang="en-US" sz="2000" kern="1200" dirty="0"/>
              <a:t>Actual completion dates for completed milestones. </a:t>
            </a:r>
          </a:p>
          <a:p>
            <a:pPr lvl="1"/>
            <a:r>
              <a:rPr lang="en-US" sz="2000" kern="1200" dirty="0"/>
              <a:t>Revised estimated completion dates when original estimated completion dates are not met. </a:t>
            </a:r>
          </a:p>
          <a:p>
            <a:pPr lvl="1"/>
            <a:r>
              <a:rPr lang="en-US" sz="2000" kern="1200" dirty="0"/>
              <a:t>Explanation of why scheduled milestones or completion dates were not met. Identification of problem areas and narrative on how the problems will be solved. Discussion of the expected impacts and the efforts to recover from the delays. </a:t>
            </a:r>
          </a:p>
        </p:txBody>
      </p:sp>
      <p:sp>
        <p:nvSpPr>
          <p:cNvPr id="4" name="Slide Number Placeholder 3"/>
          <p:cNvSpPr>
            <a:spLocks noGrp="1"/>
          </p:cNvSpPr>
          <p:nvPr>
            <p:ph type="sldNum" sz="quarter" idx="12"/>
          </p:nvPr>
        </p:nvSpPr>
        <p:spPr/>
        <p:txBody>
          <a:bodyPr/>
          <a:lstStyle/>
          <a:p>
            <a:fld id="{6B0CA140-8A06-4C73-963F-777DBD486FF6}" type="slidenum">
              <a:rPr lang="en-US" smtClean="0"/>
              <a:pPr/>
              <a:t>13</a:t>
            </a:fld>
            <a:endParaRPr lang="en-US"/>
          </a:p>
        </p:txBody>
      </p:sp>
    </p:spTree>
    <p:extLst>
      <p:ext uri="{BB962C8B-B14F-4D97-AF65-F5344CB8AC3E}">
        <p14:creationId xmlns="" xmlns:p14="http://schemas.microsoft.com/office/powerpoint/2010/main" val="235767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MPR</a:t>
            </a:r>
            <a:endParaRPr lang="en-US" dirty="0"/>
          </a:p>
        </p:txBody>
      </p:sp>
      <p:sp>
        <p:nvSpPr>
          <p:cNvPr id="3" name="Content Placeholder 2"/>
          <p:cNvSpPr>
            <a:spLocks noGrp="1"/>
          </p:cNvSpPr>
          <p:nvPr>
            <p:ph idx="1"/>
          </p:nvPr>
        </p:nvSpPr>
        <p:spPr>
          <a:xfrm>
            <a:off x="685800" y="1600200"/>
            <a:ext cx="7772400" cy="4953000"/>
          </a:xfrm>
        </p:spPr>
        <p:txBody>
          <a:bodyPr>
            <a:normAutofit fontScale="92500" lnSpcReduction="20000"/>
          </a:bodyPr>
          <a:lstStyle/>
          <a:p>
            <a:pPr lvl="1"/>
            <a:r>
              <a:rPr lang="en-US" sz="1800" kern="1200" dirty="0">
                <a:solidFill>
                  <a:srgbClr val="000000"/>
                </a:solidFill>
              </a:rPr>
              <a:t>Analysis of significant project cost variances. Completion and acceptance of equipment and construction or other work should be discussed, together with a breakout of the costs incurred and those costs required to complete the project. Use quantitative measures, such as hours worked, sections completed, or units delivered. </a:t>
            </a:r>
          </a:p>
          <a:p>
            <a:pPr lvl="1"/>
            <a:r>
              <a:rPr lang="en-US" sz="1800" kern="1200" dirty="0">
                <a:solidFill>
                  <a:srgbClr val="000000"/>
                </a:solidFill>
              </a:rPr>
              <a:t>A list of all outstanding claims exceeding $100,000, and all claims settled during the reporting period. This list should be accompanied by a brief description, estimated costs, and the reasons for the claims. </a:t>
            </a:r>
          </a:p>
          <a:p>
            <a:pPr lvl="1"/>
            <a:r>
              <a:rPr lang="en-US" sz="1800" kern="1200" dirty="0">
                <a:solidFill>
                  <a:srgbClr val="000000"/>
                </a:solidFill>
              </a:rPr>
              <a:t>A list of all potential and executed change orders and amounts exceeding $100,000, pending or settled, during the reporting period. This list should be accompanied by a brief description. </a:t>
            </a:r>
          </a:p>
          <a:p>
            <a:pPr lvl="1"/>
            <a:r>
              <a:rPr lang="en-US" sz="1800" kern="1200" dirty="0">
                <a:solidFill>
                  <a:srgbClr val="000000"/>
                </a:solidFill>
              </a:rPr>
              <a:t>A list of claims or litigation involving third party contracts and potential third party contracts that: </a:t>
            </a:r>
          </a:p>
          <a:p>
            <a:pPr marL="1257300" lvl="2" indent="-342900"/>
            <a:r>
              <a:rPr lang="en-US" sz="1500" kern="1200" dirty="0">
                <a:solidFill>
                  <a:srgbClr val="000000"/>
                </a:solidFill>
              </a:rPr>
              <a:t>Have a value exceeding $100,000, </a:t>
            </a:r>
          </a:p>
          <a:p>
            <a:pPr marL="1257300" lvl="2" indent="-342900"/>
            <a:r>
              <a:rPr lang="en-US" sz="1500" kern="1200" dirty="0">
                <a:solidFill>
                  <a:srgbClr val="000000"/>
                </a:solidFill>
              </a:rPr>
              <a:t>Involve a controversial matter, irrespective of amount, or </a:t>
            </a:r>
          </a:p>
          <a:p>
            <a:pPr marL="1257300" lvl="2" indent="-342900"/>
            <a:r>
              <a:rPr lang="en-US" sz="1500" kern="1200" dirty="0">
                <a:solidFill>
                  <a:srgbClr val="000000"/>
                </a:solidFill>
              </a:rPr>
              <a:t>Involve a highly publicized matter, irrespective of amount. </a:t>
            </a:r>
          </a:p>
          <a:p>
            <a:pPr lvl="1"/>
            <a:r>
              <a:rPr lang="en-US" sz="1800" kern="1200" dirty="0">
                <a:solidFill>
                  <a:srgbClr val="000000"/>
                </a:solidFill>
              </a:rPr>
              <a:t>A list of all real property acquisition actions, including just compensation, property(s) under litigation, administrative settlements, and condemnation for each parcel during the reporting period</a:t>
            </a:r>
            <a:r>
              <a:rPr lang="en-US" sz="1800" kern="1200" dirty="0" smtClean="0">
                <a:solidFill>
                  <a:srgbClr val="000000"/>
                </a:solidFill>
              </a:rPr>
              <a:t>.</a:t>
            </a:r>
            <a:endParaRPr lang="en-US" sz="1800" dirty="0">
              <a:solidFill>
                <a:srgbClr val="000000"/>
              </a:solidFill>
            </a:endParaRPr>
          </a:p>
        </p:txBody>
      </p:sp>
      <p:sp>
        <p:nvSpPr>
          <p:cNvPr id="4" name="Slide Number Placeholder 3"/>
          <p:cNvSpPr>
            <a:spLocks noGrp="1"/>
          </p:cNvSpPr>
          <p:nvPr>
            <p:ph type="sldNum" sz="quarter" idx="12"/>
          </p:nvPr>
        </p:nvSpPr>
        <p:spPr/>
        <p:txBody>
          <a:bodyPr/>
          <a:lstStyle/>
          <a:p>
            <a:fld id="{6B0CA140-8A06-4C73-963F-777DBD486FF6}" type="slidenum">
              <a:rPr lang="en-US" smtClean="0"/>
              <a:pPr/>
              <a:t>14</a:t>
            </a:fld>
            <a:endParaRPr lang="en-US"/>
          </a:p>
        </p:txBody>
      </p:sp>
    </p:spTree>
    <p:extLst>
      <p:ext uri="{BB962C8B-B14F-4D97-AF65-F5344CB8AC3E}">
        <p14:creationId xmlns="" xmlns:p14="http://schemas.microsoft.com/office/powerpoint/2010/main" val="2230925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Revisions</a:t>
            </a:r>
            <a:endParaRPr lang="en-US" dirty="0"/>
          </a:p>
        </p:txBody>
      </p:sp>
      <p:sp>
        <p:nvSpPr>
          <p:cNvPr id="4" name="Slide Number Placeholder 3"/>
          <p:cNvSpPr>
            <a:spLocks noGrp="1"/>
          </p:cNvSpPr>
          <p:nvPr>
            <p:ph type="sldNum" sz="quarter" idx="12"/>
          </p:nvPr>
        </p:nvSpPr>
        <p:spPr/>
        <p:txBody>
          <a:bodyPr/>
          <a:lstStyle/>
          <a:p>
            <a:fld id="{6B0CA140-8A06-4C73-963F-777DBD486FF6}" type="slidenum">
              <a:rPr lang="en-US" smtClean="0"/>
              <a:pPr/>
              <a:t>15</a:t>
            </a:fld>
            <a:endParaRPr lang="en-US"/>
          </a:p>
        </p:txBody>
      </p:sp>
      <p:pic>
        <p:nvPicPr>
          <p:cNvPr id="5" name="Picture 4"/>
          <p:cNvPicPr/>
          <p:nvPr/>
        </p:nvPicPr>
        <p:blipFill>
          <a:blip r:embed="rId2" cstate="print"/>
          <a:srcRect/>
          <a:stretch>
            <a:fillRect/>
          </a:stretch>
        </p:blipFill>
        <p:spPr bwMode="auto">
          <a:xfrm>
            <a:off x="914400" y="2133600"/>
            <a:ext cx="7617143" cy="3179763"/>
          </a:xfrm>
          <a:prstGeom prst="rect">
            <a:avLst/>
          </a:prstGeom>
          <a:noFill/>
          <a:ln w="9525">
            <a:noFill/>
            <a:miter lim="800000"/>
            <a:headEnd/>
            <a:tailEnd/>
          </a:ln>
        </p:spPr>
      </p:pic>
      <p:sp>
        <p:nvSpPr>
          <p:cNvPr id="68610" name="AutoShape 2"/>
          <p:cNvSpPr>
            <a:spLocks noChangeArrowheads="1"/>
          </p:cNvSpPr>
          <p:nvPr/>
        </p:nvSpPr>
        <p:spPr bwMode="auto">
          <a:xfrm rot="8380529">
            <a:off x="2438400" y="3733800"/>
            <a:ext cx="622300" cy="271463"/>
          </a:xfrm>
          <a:prstGeom prst="rightArrow">
            <a:avLst>
              <a:gd name="adj1" fmla="val 50000"/>
              <a:gd name="adj2" fmla="val 57310"/>
            </a:avLst>
          </a:prstGeom>
          <a:solidFill>
            <a:srgbClr val="FF000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srcRect/>
          <a:stretch>
            <a:fillRect/>
          </a:stretch>
        </p:blipFill>
        <p:spPr bwMode="auto">
          <a:xfrm>
            <a:off x="1143000" y="1466850"/>
            <a:ext cx="6852285" cy="53911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Budget Revision:  Summary Tab</a:t>
            </a:r>
            <a:endParaRPr lang="en-US" dirty="0"/>
          </a:p>
        </p:txBody>
      </p:sp>
      <p:sp>
        <p:nvSpPr>
          <p:cNvPr id="4" name="Slide Number Placeholder 3"/>
          <p:cNvSpPr>
            <a:spLocks noGrp="1"/>
          </p:cNvSpPr>
          <p:nvPr>
            <p:ph type="sldNum" sz="quarter" idx="12"/>
          </p:nvPr>
        </p:nvSpPr>
        <p:spPr/>
        <p:txBody>
          <a:bodyPr/>
          <a:lstStyle/>
          <a:p>
            <a:fld id="{6B0CA140-8A06-4C73-963F-777DBD486FF6}" type="slidenum">
              <a:rPr lang="en-US" smtClean="0"/>
              <a:pPr/>
              <a:t>16</a:t>
            </a:fld>
            <a:endParaRPr lang="en-US"/>
          </a:p>
        </p:txBody>
      </p:sp>
      <p:sp>
        <p:nvSpPr>
          <p:cNvPr id="69634" name="WordArt 2"/>
          <p:cNvSpPr>
            <a:spLocks noChangeArrowheads="1" noChangeShapeType="1" noTextEdit="1"/>
          </p:cNvSpPr>
          <p:nvPr/>
        </p:nvSpPr>
        <p:spPr bwMode="auto">
          <a:xfrm>
            <a:off x="2133600" y="3962400"/>
            <a:ext cx="149225"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1</a:t>
            </a:r>
            <a:endParaRPr lang="en-US" sz="3600" kern="10" spc="0" dirty="0">
              <a:ln w="15875">
                <a:solidFill>
                  <a:srgbClr val="000000"/>
                </a:solidFill>
                <a:round/>
                <a:headEnd/>
                <a:tailEnd/>
              </a:ln>
              <a:solidFill>
                <a:srgbClr val="FF0000"/>
              </a:solidFill>
              <a:effectLst/>
              <a:latin typeface="Arial Black"/>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3" cstate="print"/>
          <a:srcRect/>
          <a:stretch>
            <a:fillRect/>
          </a:stretch>
        </p:blipFill>
        <p:spPr bwMode="auto">
          <a:xfrm>
            <a:off x="1295400" y="1490345"/>
            <a:ext cx="6852285" cy="5367655"/>
          </a:xfrm>
          <a:prstGeom prst="rect">
            <a:avLst/>
          </a:prstGeom>
          <a:noFill/>
          <a:ln w="9525">
            <a:noFill/>
            <a:miter lim="800000"/>
            <a:headEnd/>
            <a:tailEnd/>
          </a:ln>
        </p:spPr>
      </p:pic>
      <p:sp>
        <p:nvSpPr>
          <p:cNvPr id="2" name="Title 1"/>
          <p:cNvSpPr>
            <a:spLocks noGrp="1"/>
          </p:cNvSpPr>
          <p:nvPr>
            <p:ph type="title"/>
          </p:nvPr>
        </p:nvSpPr>
        <p:spPr>
          <a:xfrm>
            <a:off x="0" y="609601"/>
            <a:ext cx="9144000" cy="685800"/>
          </a:xfrm>
        </p:spPr>
        <p:txBody>
          <a:bodyPr/>
          <a:lstStyle/>
          <a:p>
            <a:r>
              <a:rPr lang="en-US" dirty="0" smtClean="0"/>
              <a:t>Budget Revision: Revise Control Totals</a:t>
            </a:r>
            <a:endParaRPr lang="en-US" dirty="0"/>
          </a:p>
        </p:txBody>
      </p:sp>
      <p:sp>
        <p:nvSpPr>
          <p:cNvPr id="4" name="Slide Number Placeholder 3"/>
          <p:cNvSpPr>
            <a:spLocks noGrp="1"/>
          </p:cNvSpPr>
          <p:nvPr>
            <p:ph type="sldNum" sz="quarter" idx="12"/>
          </p:nvPr>
        </p:nvSpPr>
        <p:spPr/>
        <p:txBody>
          <a:bodyPr/>
          <a:lstStyle/>
          <a:p>
            <a:fld id="{6B0CA140-8A06-4C73-963F-777DBD486FF6}" type="slidenum">
              <a:rPr lang="en-US" smtClean="0"/>
              <a:pPr/>
              <a:t>17</a:t>
            </a:fld>
            <a:endParaRPr lang="en-US"/>
          </a:p>
        </p:txBody>
      </p:sp>
      <p:sp>
        <p:nvSpPr>
          <p:cNvPr id="70659" name="WordArt 3"/>
          <p:cNvSpPr>
            <a:spLocks noChangeArrowheads="1" noChangeShapeType="1" noTextEdit="1"/>
          </p:cNvSpPr>
          <p:nvPr/>
        </p:nvSpPr>
        <p:spPr bwMode="auto">
          <a:xfrm>
            <a:off x="3489325" y="5413375"/>
            <a:ext cx="149225"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3</a:t>
            </a:r>
            <a:endParaRPr lang="en-US" sz="3600" kern="10" spc="0" dirty="0">
              <a:ln w="15875">
                <a:solidFill>
                  <a:srgbClr val="000000"/>
                </a:solidFill>
                <a:round/>
                <a:headEnd/>
                <a:tailEnd/>
              </a:ln>
              <a:solidFill>
                <a:srgbClr val="FF0000"/>
              </a:solidFill>
              <a:effectLst/>
              <a:latin typeface="Arial Black"/>
            </a:endParaRPr>
          </a:p>
        </p:txBody>
      </p:sp>
      <p:sp>
        <p:nvSpPr>
          <p:cNvPr id="70660" name="WordArt 4"/>
          <p:cNvSpPr>
            <a:spLocks noChangeArrowheads="1" noChangeShapeType="1" noTextEdit="1"/>
          </p:cNvSpPr>
          <p:nvPr/>
        </p:nvSpPr>
        <p:spPr bwMode="auto">
          <a:xfrm>
            <a:off x="4638675" y="5208587"/>
            <a:ext cx="150812"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2</a:t>
            </a:r>
            <a:endParaRPr lang="en-US" sz="3600" kern="10" spc="0" dirty="0">
              <a:ln w="15875">
                <a:solidFill>
                  <a:srgbClr val="000000"/>
                </a:solidFill>
                <a:round/>
                <a:headEnd/>
                <a:tailEnd/>
              </a:ln>
              <a:solidFill>
                <a:srgbClr val="FF0000"/>
              </a:solidFill>
              <a:effectLst/>
              <a:latin typeface="Arial Black"/>
            </a:endParaRPr>
          </a:p>
        </p:txBody>
      </p:sp>
      <p:sp>
        <p:nvSpPr>
          <p:cNvPr id="70661" name="WordArt 5"/>
          <p:cNvSpPr>
            <a:spLocks noChangeArrowheads="1" noChangeShapeType="1" noTextEdit="1"/>
          </p:cNvSpPr>
          <p:nvPr/>
        </p:nvSpPr>
        <p:spPr bwMode="auto">
          <a:xfrm>
            <a:off x="3429000" y="4994275"/>
            <a:ext cx="150812"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1</a:t>
            </a:r>
            <a:endParaRPr lang="en-US" sz="3600" kern="10" spc="0" dirty="0">
              <a:ln w="15875">
                <a:solidFill>
                  <a:srgbClr val="000000"/>
                </a:solidFill>
                <a:round/>
                <a:headEnd/>
                <a:tailEnd/>
              </a:ln>
              <a:solidFill>
                <a:srgbClr val="FF0000"/>
              </a:solidFill>
              <a:effectLst/>
              <a:latin typeface="Arial Black"/>
            </a:endParaRPr>
          </a:p>
        </p:txBody>
      </p:sp>
      <p:sp>
        <p:nvSpPr>
          <p:cNvPr id="70663" name="WordArt 7"/>
          <p:cNvSpPr>
            <a:spLocks noChangeArrowheads="1" noChangeShapeType="1" noTextEdit="1"/>
          </p:cNvSpPr>
          <p:nvPr/>
        </p:nvSpPr>
        <p:spPr bwMode="auto">
          <a:xfrm>
            <a:off x="6697662" y="2895600"/>
            <a:ext cx="149225"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4</a:t>
            </a:r>
            <a:endParaRPr lang="en-US" sz="3600" kern="10" spc="0" dirty="0">
              <a:ln w="15875">
                <a:solidFill>
                  <a:srgbClr val="000000"/>
                </a:solidFill>
                <a:round/>
                <a:headEnd/>
                <a:tailEnd/>
              </a:ln>
              <a:solidFill>
                <a:srgbClr val="FF0000"/>
              </a:solidFill>
              <a:effectLst/>
              <a:latin typeface="Arial Black"/>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cstate="print"/>
          <a:srcRect/>
          <a:stretch>
            <a:fillRect/>
          </a:stretch>
        </p:blipFill>
        <p:spPr bwMode="auto">
          <a:xfrm>
            <a:off x="1219200" y="1478280"/>
            <a:ext cx="6852285" cy="537972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Budget Revision:  Revise Budget Tab</a:t>
            </a:r>
            <a:endParaRPr lang="en-US" dirty="0"/>
          </a:p>
        </p:txBody>
      </p:sp>
      <p:sp>
        <p:nvSpPr>
          <p:cNvPr id="4" name="Slide Number Placeholder 3"/>
          <p:cNvSpPr>
            <a:spLocks noGrp="1"/>
          </p:cNvSpPr>
          <p:nvPr>
            <p:ph type="sldNum" sz="quarter" idx="12"/>
          </p:nvPr>
        </p:nvSpPr>
        <p:spPr/>
        <p:txBody>
          <a:bodyPr/>
          <a:lstStyle/>
          <a:p>
            <a:fld id="{6B0CA140-8A06-4C73-963F-777DBD486FF6}" type="slidenum">
              <a:rPr lang="en-US" smtClean="0"/>
              <a:pPr/>
              <a:t>18</a:t>
            </a:fld>
            <a:endParaRPr lang="en-US"/>
          </a:p>
        </p:txBody>
      </p:sp>
      <p:grpSp>
        <p:nvGrpSpPr>
          <p:cNvPr id="8" name="Group 7"/>
          <p:cNvGrpSpPr/>
          <p:nvPr/>
        </p:nvGrpSpPr>
        <p:grpSpPr>
          <a:xfrm>
            <a:off x="4953000" y="1676400"/>
            <a:ext cx="1812925" cy="3349625"/>
            <a:chOff x="4160838" y="720725"/>
            <a:chExt cx="1812925" cy="3349625"/>
          </a:xfrm>
        </p:grpSpPr>
        <p:sp>
          <p:nvSpPr>
            <p:cNvPr id="71682" name="WordArt 2"/>
            <p:cNvSpPr>
              <a:spLocks noChangeArrowheads="1" noChangeShapeType="1" noTextEdit="1"/>
            </p:cNvSpPr>
            <p:nvPr/>
          </p:nvSpPr>
          <p:spPr bwMode="auto">
            <a:xfrm>
              <a:off x="4160838" y="720725"/>
              <a:ext cx="150812"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1</a:t>
              </a:r>
              <a:endParaRPr lang="en-US" sz="3600" kern="10" spc="0" dirty="0">
                <a:ln w="15875">
                  <a:solidFill>
                    <a:srgbClr val="000000"/>
                  </a:solidFill>
                  <a:round/>
                  <a:headEnd/>
                  <a:tailEnd/>
                </a:ln>
                <a:solidFill>
                  <a:srgbClr val="FF0000"/>
                </a:solidFill>
                <a:effectLst/>
                <a:latin typeface="Arial Black"/>
              </a:endParaRPr>
            </a:p>
          </p:txBody>
        </p:sp>
        <p:sp>
          <p:nvSpPr>
            <p:cNvPr id="71683" name="WordArt 3"/>
            <p:cNvSpPr>
              <a:spLocks noChangeArrowheads="1" noChangeShapeType="1" noTextEdit="1"/>
            </p:cNvSpPr>
            <p:nvPr/>
          </p:nvSpPr>
          <p:spPr bwMode="auto">
            <a:xfrm>
              <a:off x="5822950" y="1990725"/>
              <a:ext cx="150813" cy="285750"/>
            </a:xfrm>
            <a:prstGeom prst="rect">
              <a:avLst/>
            </a:prstGeom>
          </p:spPr>
          <p:txBody>
            <a:bodyPr wrap="none" fromWordArt="1">
              <a:prstTxWarp prst="textPlain">
                <a:avLst>
                  <a:gd name="adj" fmla="val 50000"/>
                </a:avLst>
              </a:prstTxWarp>
            </a:bodyPr>
            <a:lstStyle/>
            <a:p>
              <a:pPr algn="ctr" rtl="0"/>
              <a:r>
                <a:rPr lang="en-US" sz="3600" kern="10" spc="0" smtClean="0">
                  <a:ln w="15875">
                    <a:solidFill>
                      <a:srgbClr val="000000"/>
                    </a:solidFill>
                    <a:round/>
                    <a:headEnd/>
                    <a:tailEnd/>
                  </a:ln>
                  <a:solidFill>
                    <a:srgbClr val="FF0000"/>
                  </a:solidFill>
                  <a:effectLst/>
                  <a:latin typeface="Arial Black"/>
                </a:rPr>
                <a:t>2</a:t>
              </a:r>
              <a:endParaRPr lang="en-US" sz="3600" kern="10" spc="0">
                <a:ln w="15875">
                  <a:solidFill>
                    <a:srgbClr val="000000"/>
                  </a:solidFill>
                  <a:round/>
                  <a:headEnd/>
                  <a:tailEnd/>
                </a:ln>
                <a:solidFill>
                  <a:srgbClr val="FF0000"/>
                </a:solidFill>
                <a:effectLst/>
                <a:latin typeface="Arial Black"/>
              </a:endParaRPr>
            </a:p>
          </p:txBody>
        </p:sp>
        <p:sp>
          <p:nvSpPr>
            <p:cNvPr id="71684" name="WordArt 4"/>
            <p:cNvSpPr>
              <a:spLocks noChangeArrowheads="1" noChangeShapeType="1" noTextEdit="1"/>
            </p:cNvSpPr>
            <p:nvPr/>
          </p:nvSpPr>
          <p:spPr bwMode="auto">
            <a:xfrm>
              <a:off x="5391150" y="3784600"/>
              <a:ext cx="150813" cy="285750"/>
            </a:xfrm>
            <a:prstGeom prst="rect">
              <a:avLst/>
            </a:prstGeom>
          </p:spPr>
          <p:txBody>
            <a:bodyPr wrap="none" fromWordArt="1">
              <a:prstTxWarp prst="textPlain">
                <a:avLst>
                  <a:gd name="adj" fmla="val 50000"/>
                </a:avLst>
              </a:prstTxWarp>
            </a:bodyPr>
            <a:lstStyle/>
            <a:p>
              <a:pPr algn="ctr" rtl="0"/>
              <a:r>
                <a:rPr lang="en-US" sz="3600" kern="10" spc="0" smtClean="0">
                  <a:ln w="15875">
                    <a:solidFill>
                      <a:srgbClr val="000000"/>
                    </a:solidFill>
                    <a:round/>
                    <a:headEnd/>
                    <a:tailEnd/>
                  </a:ln>
                  <a:solidFill>
                    <a:srgbClr val="FF0000"/>
                  </a:solidFill>
                  <a:effectLst/>
                  <a:latin typeface="Arial Black"/>
                </a:rPr>
                <a:t>3</a:t>
              </a:r>
              <a:endParaRPr lang="en-US" sz="3600" kern="10" spc="0">
                <a:ln w="15875">
                  <a:solidFill>
                    <a:srgbClr val="000000"/>
                  </a:solidFill>
                  <a:round/>
                  <a:headEnd/>
                  <a:tailEnd/>
                </a:ln>
                <a:solidFill>
                  <a:srgbClr val="FF0000"/>
                </a:solidFill>
                <a:effectLst/>
                <a:latin typeface="Arial Black"/>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839200" cy="685800"/>
          </a:xfrm>
        </p:spPr>
        <p:txBody>
          <a:bodyPr/>
          <a:lstStyle/>
          <a:p>
            <a:r>
              <a:rPr lang="en-US" dirty="0" smtClean="0"/>
              <a:t>Budget Revision:  View Budget &amp; Change Log</a:t>
            </a:r>
            <a:endParaRPr lang="en-US" dirty="0"/>
          </a:p>
        </p:txBody>
      </p:sp>
      <p:sp>
        <p:nvSpPr>
          <p:cNvPr id="4" name="Slide Number Placeholder 3"/>
          <p:cNvSpPr>
            <a:spLocks noGrp="1"/>
          </p:cNvSpPr>
          <p:nvPr>
            <p:ph type="sldNum" sz="quarter" idx="12"/>
          </p:nvPr>
        </p:nvSpPr>
        <p:spPr/>
        <p:txBody>
          <a:bodyPr/>
          <a:lstStyle/>
          <a:p>
            <a:fld id="{6B0CA140-8A06-4C73-963F-777DBD486FF6}" type="slidenum">
              <a:rPr lang="en-US" smtClean="0"/>
              <a:pPr/>
              <a:t>19</a:t>
            </a:fld>
            <a:endParaRPr lang="en-US"/>
          </a:p>
        </p:txBody>
      </p:sp>
      <p:pic>
        <p:nvPicPr>
          <p:cNvPr id="5" name="Picture 4"/>
          <p:cNvPicPr/>
          <p:nvPr/>
        </p:nvPicPr>
        <p:blipFill>
          <a:blip r:embed="rId2" cstate="print"/>
          <a:srcRect/>
          <a:stretch>
            <a:fillRect/>
          </a:stretch>
        </p:blipFill>
        <p:spPr bwMode="auto">
          <a:xfrm>
            <a:off x="0" y="1490345"/>
            <a:ext cx="4495800" cy="5367655"/>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4495800" y="1478280"/>
            <a:ext cx="4648200" cy="537972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Management</a:t>
            </a:r>
            <a:endParaRPr lang="en-US" dirty="0"/>
          </a:p>
        </p:txBody>
      </p:sp>
      <p:sp>
        <p:nvSpPr>
          <p:cNvPr id="3" name="Content Placeholder 2"/>
          <p:cNvSpPr>
            <a:spLocks noGrp="1"/>
          </p:cNvSpPr>
          <p:nvPr>
            <p:ph idx="1"/>
          </p:nvPr>
        </p:nvSpPr>
        <p:spPr/>
        <p:txBody>
          <a:bodyPr/>
          <a:lstStyle/>
          <a:p>
            <a:r>
              <a:rPr lang="en-US" dirty="0" smtClean="0"/>
              <a:t>Grant Reporting Requirements</a:t>
            </a:r>
          </a:p>
          <a:p>
            <a:pPr lvl="1"/>
            <a:r>
              <a:rPr lang="en-US" dirty="0" smtClean="0"/>
              <a:t>Federal Financial Reports</a:t>
            </a:r>
          </a:p>
          <a:p>
            <a:pPr lvl="1"/>
            <a:r>
              <a:rPr lang="en-US" dirty="0" smtClean="0"/>
              <a:t>Milestone Progress Reports</a:t>
            </a:r>
          </a:p>
          <a:p>
            <a:r>
              <a:rPr lang="en-US" dirty="0" smtClean="0"/>
              <a:t>Budget Revisions</a:t>
            </a:r>
          </a:p>
          <a:p>
            <a:r>
              <a:rPr lang="en-US" dirty="0" smtClean="0"/>
              <a:t>Grant Closeouts</a:t>
            </a:r>
            <a:endParaRPr lang="en-US" dirty="0"/>
          </a:p>
        </p:txBody>
      </p:sp>
      <p:sp>
        <p:nvSpPr>
          <p:cNvPr id="4" name="Slide Number Placeholder 3"/>
          <p:cNvSpPr>
            <a:spLocks noGrp="1"/>
          </p:cNvSpPr>
          <p:nvPr>
            <p:ph type="sldNum" sz="quarter" idx="12"/>
          </p:nvPr>
        </p:nvSpPr>
        <p:spPr/>
        <p:txBody>
          <a:bodyPr/>
          <a:lstStyle/>
          <a:p>
            <a:fld id="{6B0CA140-8A06-4C73-963F-777DBD486FF6}"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Revisions</a:t>
            </a:r>
            <a:endParaRPr lang="en-US" dirty="0"/>
          </a:p>
        </p:txBody>
      </p:sp>
      <p:sp>
        <p:nvSpPr>
          <p:cNvPr id="3" name="Content Placeholder 2"/>
          <p:cNvSpPr>
            <a:spLocks noGrp="1"/>
          </p:cNvSpPr>
          <p:nvPr>
            <p:ph idx="1"/>
          </p:nvPr>
        </p:nvSpPr>
        <p:spPr>
          <a:xfrm>
            <a:off x="457200" y="1371600"/>
            <a:ext cx="8229600" cy="5181600"/>
          </a:xfrm>
        </p:spPr>
        <p:txBody>
          <a:bodyPr>
            <a:normAutofit fontScale="70000" lnSpcReduction="20000"/>
          </a:bodyPr>
          <a:lstStyle/>
          <a:p>
            <a:pPr lvl="0"/>
            <a:r>
              <a:rPr lang="en-US" dirty="0" smtClean="0"/>
              <a:t>BR’s Requiring Prior Approval</a:t>
            </a:r>
          </a:p>
          <a:p>
            <a:pPr lvl="1"/>
            <a:r>
              <a:rPr lang="en-US" dirty="0" smtClean="0"/>
              <a:t>Federal share of the grant &gt;$100,000 &amp; Scope change &gt;20%. </a:t>
            </a:r>
          </a:p>
          <a:p>
            <a:pPr lvl="1"/>
            <a:r>
              <a:rPr lang="en-US" dirty="0" smtClean="0"/>
              <a:t>Transferred between ALIs with different Federal matching ratios</a:t>
            </a:r>
          </a:p>
          <a:p>
            <a:pPr lvl="1"/>
            <a:r>
              <a:rPr lang="en-US" dirty="0" smtClean="0"/>
              <a:t>Changing the Federal share of an existing ALI</a:t>
            </a:r>
          </a:p>
          <a:p>
            <a:pPr lvl="1"/>
            <a:r>
              <a:rPr lang="en-US" dirty="0" smtClean="0"/>
              <a:t>For revenue rolling stock, changes the #of vehicles by more than two units (for grants with fewer than 10 vehicles) or more than 20% from the quantity identified in the original grant. </a:t>
            </a:r>
          </a:p>
          <a:p>
            <a:pPr lvl="2"/>
            <a:r>
              <a:rPr lang="en-US" dirty="0" smtClean="0"/>
              <a:t>Spare ratio requirement should continue to be met.</a:t>
            </a:r>
          </a:p>
          <a:p>
            <a:pPr lvl="2"/>
            <a:r>
              <a:rPr lang="en-US" dirty="0" smtClean="0"/>
              <a:t>If change &gt;20%, Rolling Stock Status Report included</a:t>
            </a:r>
          </a:p>
          <a:p>
            <a:pPr lvl="1"/>
            <a:r>
              <a:rPr lang="en-US" dirty="0" smtClean="0"/>
              <a:t>Changes the size or physical characteristics of the items in the ALIs without changing the project scope. </a:t>
            </a:r>
          </a:p>
          <a:p>
            <a:pPr lvl="1"/>
            <a:r>
              <a:rPr lang="en-US" dirty="0" smtClean="0"/>
              <a:t>The addition or deletion of an ALI to an existing scope</a:t>
            </a:r>
          </a:p>
          <a:p>
            <a:pPr lvl="2"/>
            <a:r>
              <a:rPr lang="en-US" dirty="0" smtClean="0"/>
              <a:t>Should be consistent with the approved STIP and, if applicable, has satisfied NEPA requirements.</a:t>
            </a:r>
          </a:p>
        </p:txBody>
      </p:sp>
      <p:sp>
        <p:nvSpPr>
          <p:cNvPr id="4" name="Slide Number Placeholder 3"/>
          <p:cNvSpPr>
            <a:spLocks noGrp="1"/>
          </p:cNvSpPr>
          <p:nvPr>
            <p:ph type="sldNum" sz="quarter" idx="12"/>
          </p:nvPr>
        </p:nvSpPr>
        <p:spPr/>
        <p:txBody>
          <a:bodyPr/>
          <a:lstStyle/>
          <a:p>
            <a:fld id="{6B0CA140-8A06-4C73-963F-777DBD486FF6}"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Revision Example #1</a:t>
            </a:r>
            <a:endParaRPr lang="en-US" dirty="0"/>
          </a:p>
        </p:txBody>
      </p:sp>
      <p:sp>
        <p:nvSpPr>
          <p:cNvPr id="4" name="Slide Number Placeholder 3"/>
          <p:cNvSpPr>
            <a:spLocks noGrp="1"/>
          </p:cNvSpPr>
          <p:nvPr>
            <p:ph type="sldNum" sz="quarter" idx="12"/>
          </p:nvPr>
        </p:nvSpPr>
        <p:spPr/>
        <p:txBody>
          <a:bodyPr/>
          <a:lstStyle/>
          <a:p>
            <a:fld id="{6B0CA140-8A06-4C73-963F-777DBD486FF6}" type="slidenum">
              <a:rPr lang="en-US" smtClean="0"/>
              <a:pPr/>
              <a:t>21</a:t>
            </a:fld>
            <a:endParaRPr lang="en-US"/>
          </a:p>
        </p:txBody>
      </p:sp>
      <p:pic>
        <p:nvPicPr>
          <p:cNvPr id="5" name="Picture 4"/>
          <p:cNvPicPr/>
          <p:nvPr/>
        </p:nvPicPr>
        <p:blipFill>
          <a:blip r:embed="rId3" cstate="print"/>
          <a:srcRect/>
          <a:stretch>
            <a:fillRect/>
          </a:stretch>
        </p:blipFill>
        <p:spPr bwMode="auto">
          <a:xfrm>
            <a:off x="1828800" y="2133600"/>
            <a:ext cx="5486400" cy="4307840"/>
          </a:xfrm>
          <a:prstGeom prst="rect">
            <a:avLst/>
          </a:prstGeom>
          <a:noFill/>
          <a:ln w="9525">
            <a:noFill/>
            <a:miter lim="800000"/>
            <a:headEnd/>
            <a:tailEnd/>
          </a:ln>
        </p:spPr>
      </p:pic>
      <p:sp>
        <p:nvSpPr>
          <p:cNvPr id="6" name="Rectangle 5"/>
          <p:cNvSpPr/>
          <p:nvPr/>
        </p:nvSpPr>
        <p:spPr>
          <a:xfrm>
            <a:off x="1524000" y="1371600"/>
            <a:ext cx="5791200" cy="584775"/>
          </a:xfrm>
          <a:prstGeom prst="rect">
            <a:avLst/>
          </a:prstGeom>
        </p:spPr>
        <p:txBody>
          <a:bodyPr wrap="square">
            <a:spAutoFit/>
          </a:bodyPr>
          <a:lstStyle/>
          <a:p>
            <a:pPr lvl="1" algn="ctr"/>
            <a:r>
              <a:rPr lang="en-US" sz="1600" dirty="0" smtClean="0"/>
              <a:t>Minor changes to the budget to account for </a:t>
            </a:r>
            <a:r>
              <a:rPr lang="en-US" sz="1600" dirty="0" smtClean="0"/>
              <a:t>the actual </a:t>
            </a:r>
            <a:r>
              <a:rPr lang="en-US" sz="1600" dirty="0" smtClean="0"/>
              <a:t>expenses – Changes below 20% of scope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Revision Example #2</a:t>
            </a:r>
            <a:endParaRPr lang="en-US" dirty="0"/>
          </a:p>
        </p:txBody>
      </p:sp>
      <p:sp>
        <p:nvSpPr>
          <p:cNvPr id="4" name="Slide Number Placeholder 3"/>
          <p:cNvSpPr>
            <a:spLocks noGrp="1"/>
          </p:cNvSpPr>
          <p:nvPr>
            <p:ph type="sldNum" sz="quarter" idx="12"/>
          </p:nvPr>
        </p:nvSpPr>
        <p:spPr/>
        <p:txBody>
          <a:bodyPr/>
          <a:lstStyle/>
          <a:p>
            <a:fld id="{6B0CA140-8A06-4C73-963F-777DBD486FF6}" type="slidenum">
              <a:rPr lang="en-US" smtClean="0"/>
              <a:pPr/>
              <a:t>22</a:t>
            </a:fld>
            <a:endParaRPr lang="en-US"/>
          </a:p>
        </p:txBody>
      </p:sp>
      <p:pic>
        <p:nvPicPr>
          <p:cNvPr id="5" name="Picture 4"/>
          <p:cNvPicPr/>
          <p:nvPr/>
        </p:nvPicPr>
        <p:blipFill>
          <a:blip r:embed="rId3" cstate="print"/>
          <a:srcRect/>
          <a:stretch>
            <a:fillRect/>
          </a:stretch>
        </p:blipFill>
        <p:spPr bwMode="auto">
          <a:xfrm>
            <a:off x="1828800" y="1981200"/>
            <a:ext cx="5476240" cy="4297680"/>
          </a:xfrm>
          <a:prstGeom prst="rect">
            <a:avLst/>
          </a:prstGeom>
          <a:noFill/>
          <a:ln w="9525">
            <a:noFill/>
            <a:miter lim="800000"/>
            <a:headEnd/>
            <a:tailEnd/>
          </a:ln>
        </p:spPr>
      </p:pic>
      <p:sp>
        <p:nvSpPr>
          <p:cNvPr id="6" name="Rectangle 5"/>
          <p:cNvSpPr/>
          <p:nvPr/>
        </p:nvSpPr>
        <p:spPr>
          <a:xfrm>
            <a:off x="914400" y="1371600"/>
            <a:ext cx="6858000" cy="584775"/>
          </a:xfrm>
          <a:prstGeom prst="rect">
            <a:avLst/>
          </a:prstGeom>
        </p:spPr>
        <p:txBody>
          <a:bodyPr wrap="square">
            <a:spAutoFit/>
          </a:bodyPr>
          <a:lstStyle/>
          <a:p>
            <a:pPr lvl="1" algn="ctr"/>
            <a:r>
              <a:rPr lang="en-US" sz="1600" dirty="0" smtClean="0"/>
              <a:t>Large change to budget (over 20% of scope) – Cost overrun causing one large shift from one project to another.</a:t>
            </a:r>
            <a:endParaRPr lang="en-US" sz="1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Revision Example #3</a:t>
            </a:r>
            <a:endParaRPr lang="en-US" dirty="0"/>
          </a:p>
        </p:txBody>
      </p:sp>
      <p:sp>
        <p:nvSpPr>
          <p:cNvPr id="4" name="Slide Number Placeholder 3"/>
          <p:cNvSpPr>
            <a:spLocks noGrp="1"/>
          </p:cNvSpPr>
          <p:nvPr>
            <p:ph type="sldNum" sz="quarter" idx="12"/>
          </p:nvPr>
        </p:nvSpPr>
        <p:spPr/>
        <p:txBody>
          <a:bodyPr/>
          <a:lstStyle/>
          <a:p>
            <a:fld id="{6B0CA140-8A06-4C73-963F-777DBD486FF6}" type="slidenum">
              <a:rPr lang="en-US" smtClean="0"/>
              <a:pPr/>
              <a:t>23</a:t>
            </a:fld>
            <a:endParaRPr lang="en-US"/>
          </a:p>
        </p:txBody>
      </p:sp>
      <p:sp>
        <p:nvSpPr>
          <p:cNvPr id="6" name="Rectangle 5"/>
          <p:cNvSpPr/>
          <p:nvPr/>
        </p:nvSpPr>
        <p:spPr>
          <a:xfrm>
            <a:off x="2133600" y="1219200"/>
            <a:ext cx="4648200" cy="584775"/>
          </a:xfrm>
          <a:prstGeom prst="rect">
            <a:avLst/>
          </a:prstGeom>
        </p:spPr>
        <p:txBody>
          <a:bodyPr wrap="square">
            <a:spAutoFit/>
          </a:bodyPr>
          <a:lstStyle/>
          <a:p>
            <a:pPr lvl="1" algn="ctr"/>
            <a:r>
              <a:rPr lang="en-US" sz="1600" dirty="0" smtClean="0"/>
              <a:t>Shifting funds between ALIs with different local match ratios</a:t>
            </a:r>
            <a:endParaRPr lang="en-US" sz="1600" dirty="0"/>
          </a:p>
        </p:txBody>
      </p:sp>
      <p:pic>
        <p:nvPicPr>
          <p:cNvPr id="8" name="Picture 7"/>
          <p:cNvPicPr/>
          <p:nvPr/>
        </p:nvPicPr>
        <p:blipFill>
          <a:blip r:embed="rId3" cstate="print"/>
          <a:srcRect/>
          <a:stretch>
            <a:fillRect/>
          </a:stretch>
        </p:blipFill>
        <p:spPr bwMode="auto">
          <a:xfrm>
            <a:off x="4572000" y="2057400"/>
            <a:ext cx="4572000" cy="3535680"/>
          </a:xfrm>
          <a:prstGeom prst="rect">
            <a:avLst/>
          </a:prstGeom>
          <a:noFill/>
          <a:ln w="9525">
            <a:noFill/>
            <a:miter lim="800000"/>
            <a:headEnd/>
            <a:tailEnd/>
          </a:ln>
        </p:spPr>
      </p:pic>
      <p:pic>
        <p:nvPicPr>
          <p:cNvPr id="7" name="Picture 6"/>
          <p:cNvPicPr/>
          <p:nvPr/>
        </p:nvPicPr>
        <p:blipFill>
          <a:blip r:embed="rId4" cstate="print"/>
          <a:srcRect/>
          <a:stretch>
            <a:fillRect/>
          </a:stretch>
        </p:blipFill>
        <p:spPr bwMode="auto">
          <a:xfrm>
            <a:off x="0" y="2590800"/>
            <a:ext cx="5943600" cy="42672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Closeout Process</a:t>
            </a:r>
            <a:endParaRPr lang="en-US" dirty="0"/>
          </a:p>
        </p:txBody>
      </p:sp>
      <p:sp>
        <p:nvSpPr>
          <p:cNvPr id="4" name="Slide Number Placeholder 3"/>
          <p:cNvSpPr>
            <a:spLocks noGrp="1"/>
          </p:cNvSpPr>
          <p:nvPr>
            <p:ph type="sldNum" sz="quarter" idx="12"/>
          </p:nvPr>
        </p:nvSpPr>
        <p:spPr/>
        <p:txBody>
          <a:bodyPr/>
          <a:lstStyle/>
          <a:p>
            <a:fld id="{6B0CA140-8A06-4C73-963F-777DBD486FF6}" type="slidenum">
              <a:rPr lang="en-US" smtClean="0"/>
              <a:pPr/>
              <a:t>24</a:t>
            </a:fld>
            <a:endParaRPr lang="en-US"/>
          </a:p>
        </p:txBody>
      </p:sp>
      <p:pic>
        <p:nvPicPr>
          <p:cNvPr id="7170" name="Picture 2"/>
          <p:cNvPicPr>
            <a:picLocks noChangeAspect="1" noChangeArrowheads="1"/>
          </p:cNvPicPr>
          <p:nvPr/>
        </p:nvPicPr>
        <p:blipFill>
          <a:blip r:embed="rId3" cstate="print"/>
          <a:srcRect/>
          <a:stretch>
            <a:fillRect/>
          </a:stretch>
        </p:blipFill>
        <p:spPr bwMode="auto">
          <a:xfrm>
            <a:off x="1295400" y="1371599"/>
            <a:ext cx="6781800" cy="5303367"/>
          </a:xfrm>
          <a:prstGeom prst="rect">
            <a:avLst/>
          </a:prstGeom>
          <a:noFill/>
          <a:ln w="9525">
            <a:noFill/>
            <a:miter lim="800000"/>
            <a:headEnd/>
            <a:tailEnd/>
          </a:ln>
        </p:spPr>
      </p:pic>
      <p:sp>
        <p:nvSpPr>
          <p:cNvPr id="6" name="AutoShape 2"/>
          <p:cNvSpPr>
            <a:spLocks noChangeArrowheads="1"/>
          </p:cNvSpPr>
          <p:nvPr/>
        </p:nvSpPr>
        <p:spPr bwMode="auto">
          <a:xfrm rot="10800000">
            <a:off x="2667000" y="2743200"/>
            <a:ext cx="622300" cy="271463"/>
          </a:xfrm>
          <a:prstGeom prst="rightArrow">
            <a:avLst>
              <a:gd name="adj1" fmla="val 50000"/>
              <a:gd name="adj2" fmla="val 57310"/>
            </a:avLst>
          </a:prstGeom>
          <a:solidFill>
            <a:srgbClr val="FF000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cstate="print"/>
          <a:srcRect/>
          <a:stretch>
            <a:fillRect/>
          </a:stretch>
        </p:blipFill>
        <p:spPr bwMode="auto">
          <a:xfrm>
            <a:off x="1295400" y="1146175"/>
            <a:ext cx="6567170" cy="57118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Closeout Process</a:t>
            </a:r>
            <a:endParaRPr lang="en-US" dirty="0"/>
          </a:p>
        </p:txBody>
      </p:sp>
      <p:sp>
        <p:nvSpPr>
          <p:cNvPr id="4" name="Slide Number Placeholder 3"/>
          <p:cNvSpPr>
            <a:spLocks noGrp="1"/>
          </p:cNvSpPr>
          <p:nvPr>
            <p:ph type="sldNum" sz="quarter" idx="12"/>
          </p:nvPr>
        </p:nvSpPr>
        <p:spPr/>
        <p:txBody>
          <a:bodyPr/>
          <a:lstStyle/>
          <a:p>
            <a:fld id="{6B0CA140-8A06-4C73-963F-777DBD486FF6}" type="slidenum">
              <a:rPr lang="en-US" smtClean="0"/>
              <a:pPr/>
              <a:t>25</a:t>
            </a:fld>
            <a:endParaRPr lang="en-US"/>
          </a:p>
        </p:txBody>
      </p:sp>
      <p:sp>
        <p:nvSpPr>
          <p:cNvPr id="72706" name="WordArt 2"/>
          <p:cNvSpPr>
            <a:spLocks noChangeArrowheads="1" noChangeShapeType="1" noTextEdit="1"/>
          </p:cNvSpPr>
          <p:nvPr/>
        </p:nvSpPr>
        <p:spPr bwMode="auto">
          <a:xfrm>
            <a:off x="2057400" y="2895600"/>
            <a:ext cx="150813"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1</a:t>
            </a:r>
            <a:endParaRPr lang="en-US" sz="3600" kern="10" spc="0" dirty="0">
              <a:ln w="15875">
                <a:solidFill>
                  <a:srgbClr val="000000"/>
                </a:solidFill>
                <a:round/>
                <a:headEnd/>
                <a:tailEnd/>
              </a:ln>
              <a:solidFill>
                <a:srgbClr val="FF0000"/>
              </a:solidFill>
              <a:effectLst/>
              <a:latin typeface="Arial Black"/>
            </a:endParaRPr>
          </a:p>
        </p:txBody>
      </p:sp>
      <p:sp>
        <p:nvSpPr>
          <p:cNvPr id="72707" name="WordArt 3"/>
          <p:cNvSpPr>
            <a:spLocks noChangeArrowheads="1" noChangeShapeType="1" noTextEdit="1"/>
          </p:cNvSpPr>
          <p:nvPr/>
        </p:nvSpPr>
        <p:spPr bwMode="auto">
          <a:xfrm>
            <a:off x="2057400" y="4806950"/>
            <a:ext cx="150813"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3</a:t>
            </a:r>
            <a:endParaRPr lang="en-US" sz="3600" kern="10" spc="0" dirty="0">
              <a:ln w="15875">
                <a:solidFill>
                  <a:srgbClr val="000000"/>
                </a:solidFill>
                <a:round/>
                <a:headEnd/>
                <a:tailEnd/>
              </a:ln>
              <a:solidFill>
                <a:srgbClr val="FF0000"/>
              </a:solidFill>
              <a:effectLst/>
              <a:latin typeface="Arial Black"/>
            </a:endParaRPr>
          </a:p>
        </p:txBody>
      </p:sp>
      <p:sp>
        <p:nvSpPr>
          <p:cNvPr id="72708" name="WordArt 4"/>
          <p:cNvSpPr>
            <a:spLocks noChangeArrowheads="1" noChangeShapeType="1" noTextEdit="1"/>
          </p:cNvSpPr>
          <p:nvPr/>
        </p:nvSpPr>
        <p:spPr bwMode="auto">
          <a:xfrm>
            <a:off x="2057400" y="4154488"/>
            <a:ext cx="150813"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2</a:t>
            </a:r>
            <a:endParaRPr lang="en-US" sz="3600" kern="10" spc="0" dirty="0">
              <a:ln w="15875">
                <a:solidFill>
                  <a:srgbClr val="000000"/>
                </a:solidFill>
                <a:round/>
                <a:headEnd/>
                <a:tailEnd/>
              </a:ln>
              <a:solidFill>
                <a:srgbClr val="FF0000"/>
              </a:solidFill>
              <a:effectLst/>
              <a:latin typeface="Arial Black"/>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839200" cy="685800"/>
          </a:xfrm>
        </p:spPr>
        <p:txBody>
          <a:bodyPr/>
          <a:lstStyle/>
          <a:p>
            <a:r>
              <a:rPr lang="en-US" dirty="0" smtClean="0"/>
              <a:t>FTA Region IV TEAM </a:t>
            </a:r>
            <a:br>
              <a:rPr lang="en-US" dirty="0" smtClean="0"/>
            </a:br>
            <a:r>
              <a:rPr lang="en-US" dirty="0" smtClean="0"/>
              <a:t>Points of Contact</a:t>
            </a:r>
            <a:endParaRPr lang="en-US" dirty="0"/>
          </a:p>
        </p:txBody>
      </p:sp>
      <p:sp>
        <p:nvSpPr>
          <p:cNvPr id="3" name="Content Placeholder 2"/>
          <p:cNvSpPr>
            <a:spLocks noGrp="1"/>
          </p:cNvSpPr>
          <p:nvPr>
            <p:ph idx="1"/>
          </p:nvPr>
        </p:nvSpPr>
        <p:spPr/>
        <p:txBody>
          <a:bodyPr/>
          <a:lstStyle/>
          <a:p>
            <a:r>
              <a:rPr lang="en-US" dirty="0" smtClean="0"/>
              <a:t>TEAM Training</a:t>
            </a:r>
          </a:p>
          <a:p>
            <a:pPr lvl="1"/>
            <a:r>
              <a:rPr lang="en-US" dirty="0" smtClean="0"/>
              <a:t>Robert Buckley, 404-865-5618, </a:t>
            </a:r>
            <a:r>
              <a:rPr lang="en-US" dirty="0" smtClean="0">
                <a:hlinkClick r:id="rId2"/>
              </a:rPr>
              <a:t>robert.buckley@dot.gov</a:t>
            </a:r>
            <a:r>
              <a:rPr lang="en-US" dirty="0" smtClean="0"/>
              <a:t> </a:t>
            </a:r>
          </a:p>
          <a:p>
            <a:pPr lvl="1"/>
            <a:endParaRPr lang="en-US" dirty="0"/>
          </a:p>
          <a:p>
            <a:r>
              <a:rPr lang="en-US" dirty="0" smtClean="0"/>
              <a:t>TEAM User Access</a:t>
            </a:r>
          </a:p>
          <a:p>
            <a:pPr lvl="1"/>
            <a:r>
              <a:rPr lang="en-US" dirty="0" smtClean="0"/>
              <a:t>TEAM Help Desk </a:t>
            </a:r>
          </a:p>
          <a:p>
            <a:pPr lvl="1"/>
            <a:r>
              <a:rPr lang="en-US" dirty="0" smtClean="0"/>
              <a:t>David Mucher, 404-865-5623, </a:t>
            </a:r>
            <a:r>
              <a:rPr lang="en-US" dirty="0" smtClean="0">
                <a:hlinkClick r:id="rId3"/>
              </a:rPr>
              <a:t>david.mucher@dot.gov</a:t>
            </a:r>
            <a:r>
              <a:rPr lang="en-US" dirty="0" smtClean="0"/>
              <a:t>  </a:t>
            </a:r>
            <a:endParaRPr lang="en-US" dirty="0" smtClean="0"/>
          </a:p>
        </p:txBody>
      </p:sp>
      <p:sp>
        <p:nvSpPr>
          <p:cNvPr id="4" name="Slide Number Placeholder 3"/>
          <p:cNvSpPr>
            <a:spLocks noGrp="1"/>
          </p:cNvSpPr>
          <p:nvPr>
            <p:ph type="sldNum" sz="quarter" idx="12"/>
          </p:nvPr>
        </p:nvSpPr>
        <p:spPr/>
        <p:txBody>
          <a:bodyPr/>
          <a:lstStyle/>
          <a:p>
            <a:fld id="{6B0CA140-8A06-4C73-963F-777DBD486FF6}" type="slidenum">
              <a:rPr lang="en-US" smtClean="0"/>
              <a:pPr/>
              <a:t>26</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FTA Reporting Requirements</a:t>
            </a:r>
            <a:endParaRPr lang="en-US" dirty="0"/>
          </a:p>
        </p:txBody>
      </p:sp>
      <p:sp>
        <p:nvSpPr>
          <p:cNvPr id="3" name="Content Placeholder 2"/>
          <p:cNvSpPr>
            <a:spLocks noGrp="1"/>
          </p:cNvSpPr>
          <p:nvPr>
            <p:ph idx="1"/>
          </p:nvPr>
        </p:nvSpPr>
        <p:spPr/>
        <p:txBody>
          <a:bodyPr/>
          <a:lstStyle/>
          <a:p>
            <a:r>
              <a:rPr lang="en-US" dirty="0" smtClean="0"/>
              <a:t>Reporting is required by FTA Circular 5010.1D “Grant Management Requirements” Chapter III, Section 3 – available on FTA’s website </a:t>
            </a:r>
            <a:r>
              <a:rPr lang="en-US" sz="1800" dirty="0" smtClean="0">
                <a:hlinkClick r:id="rId2"/>
              </a:rPr>
              <a:t>http://www.fta.dot.gov/laws/circulars/leg_reg_8640.html</a:t>
            </a:r>
            <a:endParaRPr lang="en-US" sz="1800" dirty="0" smtClean="0"/>
          </a:p>
          <a:p>
            <a:r>
              <a:rPr lang="en-US" dirty="0" smtClean="0"/>
              <a:t>Reporting is a Grantee’s primary way of communicating grant activities to FTA</a:t>
            </a:r>
          </a:p>
        </p:txBody>
      </p:sp>
      <p:sp>
        <p:nvSpPr>
          <p:cNvPr id="4" name="Slide Number Placeholder 3"/>
          <p:cNvSpPr>
            <a:spLocks noGrp="1"/>
          </p:cNvSpPr>
          <p:nvPr>
            <p:ph type="sldNum" sz="quarter" idx="12"/>
          </p:nvPr>
        </p:nvSpPr>
        <p:spPr/>
        <p:txBody>
          <a:bodyPr/>
          <a:lstStyle/>
          <a:p>
            <a:fld id="{6B0CA140-8A06-4C73-963F-777DBD486FF6}"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in TEAM Web</a:t>
            </a:r>
            <a:endParaRPr lang="en-US" dirty="0"/>
          </a:p>
        </p:txBody>
      </p:sp>
      <p:sp>
        <p:nvSpPr>
          <p:cNvPr id="3" name="Content Placeholder 2"/>
          <p:cNvSpPr>
            <a:spLocks noGrp="1"/>
          </p:cNvSpPr>
          <p:nvPr>
            <p:ph idx="1"/>
          </p:nvPr>
        </p:nvSpPr>
        <p:spPr/>
        <p:txBody>
          <a:bodyPr/>
          <a:lstStyle/>
          <a:p>
            <a:r>
              <a:rPr lang="en-US" dirty="0" smtClean="0"/>
              <a:t>Quarterly or Annual Reports - due 30 days after the end of the quarter in which they are due</a:t>
            </a:r>
          </a:p>
          <a:p>
            <a:pPr lvl="1">
              <a:buFont typeface="Wingdings" pitchFamily="2" charset="2"/>
              <a:buChar char="§"/>
            </a:pPr>
            <a:r>
              <a:rPr lang="en-US" sz="3200" dirty="0" smtClean="0"/>
              <a:t>Federal Financial Report</a:t>
            </a:r>
          </a:p>
          <a:p>
            <a:pPr lvl="1">
              <a:buFont typeface="Wingdings" pitchFamily="2" charset="2"/>
              <a:buChar char="§"/>
            </a:pPr>
            <a:r>
              <a:rPr lang="en-US" sz="3200" dirty="0" smtClean="0"/>
              <a:t>Milestone Progress Report</a:t>
            </a:r>
          </a:p>
        </p:txBody>
      </p:sp>
      <p:sp>
        <p:nvSpPr>
          <p:cNvPr id="4" name="Slide Number Placeholder 3"/>
          <p:cNvSpPr>
            <a:spLocks noGrp="1"/>
          </p:cNvSpPr>
          <p:nvPr>
            <p:ph type="sldNum" sz="quarter" idx="12"/>
          </p:nvPr>
        </p:nvSpPr>
        <p:spPr/>
        <p:txBody>
          <a:bodyPr/>
          <a:lstStyle/>
          <a:p>
            <a:fld id="{6B0CA140-8A06-4C73-963F-777DBD486FF6}"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Annual vs. Quarterly</a:t>
            </a:r>
            <a:endParaRPr lang="en-US" dirty="0"/>
          </a:p>
        </p:txBody>
      </p:sp>
      <p:sp>
        <p:nvSpPr>
          <p:cNvPr id="4" name="Slide Number Placeholder 3"/>
          <p:cNvSpPr>
            <a:spLocks noGrp="1"/>
          </p:cNvSpPr>
          <p:nvPr>
            <p:ph type="sldNum" sz="quarter" idx="12"/>
          </p:nvPr>
        </p:nvSpPr>
        <p:spPr/>
        <p:txBody>
          <a:bodyPr/>
          <a:lstStyle/>
          <a:p>
            <a:fld id="{6B0CA140-8A06-4C73-963F-777DBD486FF6}" type="slidenum">
              <a:rPr lang="en-US" smtClean="0"/>
              <a:pPr/>
              <a:t>5</a:t>
            </a:fld>
            <a:endParaRPr lang="en-US"/>
          </a:p>
        </p:txBody>
      </p:sp>
      <p:sp>
        <p:nvSpPr>
          <p:cNvPr id="5" name="Content Placeholder 2"/>
          <p:cNvSpPr>
            <a:spLocks noGrp="1"/>
          </p:cNvSpPr>
          <p:nvPr>
            <p:ph idx="1"/>
          </p:nvPr>
        </p:nvSpPr>
        <p:spPr>
          <a:xfrm>
            <a:off x="685800" y="1938555"/>
            <a:ext cx="7772400" cy="4584700"/>
          </a:xfrm>
        </p:spPr>
        <p:txBody>
          <a:bodyPr/>
          <a:lstStyle/>
          <a:p>
            <a:pPr>
              <a:buFont typeface="Arial" pitchFamily="34" charset="0"/>
              <a:buChar char="•"/>
            </a:pPr>
            <a:r>
              <a:rPr lang="en-US" dirty="0" smtClean="0">
                <a:ea typeface="Geneva"/>
                <a:cs typeface="Geneva"/>
              </a:rPr>
              <a:t>Over 200,000 UZA:  	Quarterly</a:t>
            </a:r>
          </a:p>
          <a:p>
            <a:pPr>
              <a:buFont typeface="Arial" pitchFamily="34" charset="0"/>
              <a:buChar char="•"/>
            </a:pPr>
            <a:r>
              <a:rPr lang="en-US" dirty="0" smtClean="0">
                <a:ea typeface="Geneva"/>
                <a:cs typeface="Geneva"/>
              </a:rPr>
              <a:t>Construction Grants: 	Quarterly</a:t>
            </a:r>
          </a:p>
          <a:p>
            <a:pPr>
              <a:buFont typeface="Arial" pitchFamily="34" charset="0"/>
              <a:buChar char="•"/>
            </a:pPr>
            <a:r>
              <a:rPr lang="en-US" dirty="0" smtClean="0">
                <a:ea typeface="Geneva"/>
                <a:cs typeface="Geneva"/>
              </a:rPr>
              <a:t>ARRA Grants: 			Quarterly</a:t>
            </a:r>
          </a:p>
          <a:p>
            <a:pPr>
              <a:buFont typeface="Arial" pitchFamily="34" charset="0"/>
              <a:buChar char="•"/>
            </a:pPr>
            <a:r>
              <a:rPr lang="en-US" dirty="0" smtClean="0">
                <a:ea typeface="Geneva"/>
                <a:cs typeface="Geneva"/>
              </a:rPr>
              <a:t>Non-construction </a:t>
            </a:r>
          </a:p>
          <a:p>
            <a:pPr>
              <a:buNone/>
            </a:pPr>
            <a:r>
              <a:rPr lang="en-US" dirty="0" smtClean="0">
                <a:ea typeface="Geneva"/>
                <a:cs typeface="Geneva"/>
              </a:rPr>
              <a:t>  Grants in areas with </a:t>
            </a:r>
          </a:p>
          <a:p>
            <a:pPr>
              <a:buNone/>
            </a:pPr>
            <a:r>
              <a:rPr lang="en-US" dirty="0" smtClean="0">
                <a:ea typeface="Geneva"/>
                <a:cs typeface="Geneva"/>
              </a:rPr>
              <a:t>  less than 200,000 UZA: 	Annual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Timeframes</a:t>
            </a:r>
            <a:endParaRPr lang="en-US" dirty="0"/>
          </a:p>
        </p:txBody>
      </p:sp>
      <p:sp>
        <p:nvSpPr>
          <p:cNvPr id="3" name="Content Placeholder 2"/>
          <p:cNvSpPr>
            <a:spLocks noGrp="1"/>
          </p:cNvSpPr>
          <p:nvPr>
            <p:ph idx="1"/>
          </p:nvPr>
        </p:nvSpPr>
        <p:spPr>
          <a:xfrm>
            <a:off x="685800" y="1765300"/>
            <a:ext cx="8092440" cy="4584700"/>
          </a:xfrm>
        </p:spPr>
        <p:txBody>
          <a:bodyPr/>
          <a:lstStyle/>
          <a:p>
            <a:r>
              <a:rPr lang="en-US" dirty="0" smtClean="0"/>
              <a:t>Quarters follow Federal Fiscal Year</a:t>
            </a:r>
          </a:p>
          <a:p>
            <a:pPr lvl="1">
              <a:spcBef>
                <a:spcPts val="1800"/>
              </a:spcBef>
              <a:buFont typeface="Wingdings" pitchFamily="2" charset="2"/>
              <a:buChar char="§"/>
            </a:pPr>
            <a:r>
              <a:rPr lang="en-US" dirty="0" smtClean="0"/>
              <a:t>Quarter 1: October 1</a:t>
            </a:r>
            <a:r>
              <a:rPr lang="en-US" baseline="30000" dirty="0" smtClean="0"/>
              <a:t>st</a:t>
            </a:r>
            <a:r>
              <a:rPr lang="en-US" dirty="0" smtClean="0"/>
              <a:t> – December 31</a:t>
            </a:r>
            <a:r>
              <a:rPr lang="en-US" baseline="30000" dirty="0" smtClean="0"/>
              <a:t>st</a:t>
            </a:r>
          </a:p>
          <a:p>
            <a:pPr lvl="2">
              <a:spcBef>
                <a:spcPts val="1800"/>
              </a:spcBef>
              <a:buFont typeface="Wingdings" pitchFamily="2" charset="2"/>
              <a:buChar char="§"/>
            </a:pPr>
            <a:r>
              <a:rPr lang="en-US" dirty="0" smtClean="0"/>
              <a:t>Reports due by January 30</a:t>
            </a:r>
          </a:p>
          <a:p>
            <a:pPr lvl="1">
              <a:buFont typeface="Wingdings" pitchFamily="2" charset="2"/>
              <a:buChar char="§"/>
            </a:pPr>
            <a:r>
              <a:rPr lang="en-US" dirty="0" smtClean="0"/>
              <a:t>Quarter 2: January 1 – March 31</a:t>
            </a:r>
            <a:r>
              <a:rPr lang="en-US" baseline="30000" dirty="0" smtClean="0"/>
              <a:t>st</a:t>
            </a:r>
          </a:p>
          <a:p>
            <a:pPr lvl="2">
              <a:buFont typeface="Wingdings" pitchFamily="2" charset="2"/>
              <a:buChar char="§"/>
            </a:pPr>
            <a:r>
              <a:rPr lang="en-US" dirty="0" smtClean="0"/>
              <a:t>Reports due by April 30</a:t>
            </a:r>
          </a:p>
          <a:p>
            <a:pPr lvl="1">
              <a:buFont typeface="Wingdings" pitchFamily="2" charset="2"/>
              <a:buChar char="§"/>
            </a:pPr>
            <a:r>
              <a:rPr lang="en-US" dirty="0" smtClean="0"/>
              <a:t>Quarter 3: April 1</a:t>
            </a:r>
            <a:r>
              <a:rPr lang="en-US" baseline="30000" dirty="0" smtClean="0"/>
              <a:t>st</a:t>
            </a:r>
            <a:r>
              <a:rPr lang="en-US" dirty="0" smtClean="0"/>
              <a:t> – June 30</a:t>
            </a:r>
            <a:r>
              <a:rPr lang="en-US" baseline="30000" dirty="0" smtClean="0"/>
              <a:t>th</a:t>
            </a:r>
          </a:p>
          <a:p>
            <a:pPr lvl="2">
              <a:buFont typeface="Wingdings" pitchFamily="2" charset="2"/>
              <a:buChar char="§"/>
            </a:pPr>
            <a:r>
              <a:rPr lang="en-US" dirty="0" smtClean="0"/>
              <a:t>Reports due by July 30</a:t>
            </a:r>
          </a:p>
          <a:p>
            <a:pPr lvl="1">
              <a:buFont typeface="Wingdings" pitchFamily="2" charset="2"/>
              <a:buChar char="§"/>
            </a:pPr>
            <a:r>
              <a:rPr lang="en-US" dirty="0" smtClean="0"/>
              <a:t>Quarter 4: July 1</a:t>
            </a:r>
            <a:r>
              <a:rPr lang="en-US" baseline="30000" dirty="0" smtClean="0"/>
              <a:t>st</a:t>
            </a:r>
            <a:r>
              <a:rPr lang="en-US" dirty="0" smtClean="0"/>
              <a:t> – September 30</a:t>
            </a:r>
            <a:r>
              <a:rPr lang="en-US" baseline="30000" dirty="0" smtClean="0"/>
              <a:t>th</a:t>
            </a:r>
            <a:endParaRPr lang="en-US" dirty="0" smtClean="0"/>
          </a:p>
          <a:p>
            <a:pPr lvl="2">
              <a:buFont typeface="Wingdings" pitchFamily="2" charset="2"/>
              <a:buChar char="§"/>
            </a:pPr>
            <a:r>
              <a:rPr lang="en-US" dirty="0" smtClean="0"/>
              <a:t>Reports due by October 30</a:t>
            </a:r>
          </a:p>
        </p:txBody>
      </p:sp>
      <p:sp>
        <p:nvSpPr>
          <p:cNvPr id="4" name="Slide Number Placeholder 3"/>
          <p:cNvSpPr>
            <a:spLocks noGrp="1"/>
          </p:cNvSpPr>
          <p:nvPr>
            <p:ph type="sldNum" sz="quarter" idx="12"/>
          </p:nvPr>
        </p:nvSpPr>
        <p:spPr/>
        <p:txBody>
          <a:bodyPr/>
          <a:lstStyle/>
          <a:p>
            <a:fld id="{6B0CA140-8A06-4C73-963F-777DBD486FF6}"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Management</a:t>
            </a:r>
            <a:endParaRPr lang="en-US" dirty="0"/>
          </a:p>
        </p:txBody>
      </p:sp>
      <p:sp>
        <p:nvSpPr>
          <p:cNvPr id="4" name="Slide Number Placeholder 3"/>
          <p:cNvSpPr>
            <a:spLocks noGrp="1"/>
          </p:cNvSpPr>
          <p:nvPr>
            <p:ph type="sldNum" sz="quarter" idx="12"/>
          </p:nvPr>
        </p:nvSpPr>
        <p:spPr/>
        <p:txBody>
          <a:bodyPr/>
          <a:lstStyle/>
          <a:p>
            <a:fld id="{6B0CA140-8A06-4C73-963F-777DBD486FF6}" type="slidenum">
              <a:rPr lang="en-US" smtClean="0"/>
              <a:pPr/>
              <a:t>7</a:t>
            </a:fld>
            <a:endParaRPr lang="en-US"/>
          </a:p>
        </p:txBody>
      </p:sp>
      <p:pic>
        <p:nvPicPr>
          <p:cNvPr id="63490" name="Picture 2"/>
          <p:cNvPicPr>
            <a:picLocks noChangeAspect="1" noChangeArrowheads="1"/>
          </p:cNvPicPr>
          <p:nvPr/>
        </p:nvPicPr>
        <p:blipFill>
          <a:blip r:embed="rId2" cstate="print"/>
          <a:srcRect/>
          <a:stretch>
            <a:fillRect/>
          </a:stretch>
        </p:blipFill>
        <p:spPr bwMode="auto">
          <a:xfrm>
            <a:off x="1066800" y="1447800"/>
            <a:ext cx="7266662" cy="5200650"/>
          </a:xfrm>
          <a:prstGeom prst="rect">
            <a:avLst/>
          </a:prstGeom>
          <a:noFill/>
          <a:ln w="9525">
            <a:noFill/>
            <a:miter lim="800000"/>
            <a:headEnd/>
            <a:tailEnd/>
          </a:ln>
        </p:spPr>
      </p:pic>
      <p:sp>
        <p:nvSpPr>
          <p:cNvPr id="6" name="AutoShape 2"/>
          <p:cNvSpPr>
            <a:spLocks noChangeArrowheads="1"/>
          </p:cNvSpPr>
          <p:nvPr/>
        </p:nvSpPr>
        <p:spPr bwMode="auto">
          <a:xfrm>
            <a:off x="609600" y="2438400"/>
            <a:ext cx="623888" cy="271462"/>
          </a:xfrm>
          <a:prstGeom prst="rightArrow">
            <a:avLst>
              <a:gd name="adj1" fmla="val 50000"/>
              <a:gd name="adj2" fmla="val 57456"/>
            </a:avLst>
          </a:prstGeom>
          <a:solidFill>
            <a:srgbClr val="FF000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cstate="print"/>
          <a:srcRect/>
          <a:stretch>
            <a:fillRect/>
          </a:stretch>
        </p:blipFill>
        <p:spPr bwMode="auto">
          <a:xfrm>
            <a:off x="1752600" y="1295400"/>
            <a:ext cx="5476875" cy="5562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FFR:  Summary Tab</a:t>
            </a:r>
            <a:endParaRPr lang="en-US" dirty="0"/>
          </a:p>
        </p:txBody>
      </p:sp>
      <p:sp>
        <p:nvSpPr>
          <p:cNvPr id="4" name="Slide Number Placeholder 3"/>
          <p:cNvSpPr>
            <a:spLocks noGrp="1"/>
          </p:cNvSpPr>
          <p:nvPr>
            <p:ph type="sldNum" sz="quarter" idx="12"/>
          </p:nvPr>
        </p:nvSpPr>
        <p:spPr/>
        <p:txBody>
          <a:bodyPr/>
          <a:lstStyle/>
          <a:p>
            <a:fld id="{6B0CA140-8A06-4C73-963F-777DBD486FF6}" type="slidenum">
              <a:rPr lang="en-US" smtClean="0"/>
              <a:pPr/>
              <a:t>8</a:t>
            </a:fld>
            <a:endParaRPr lang="en-US"/>
          </a:p>
        </p:txBody>
      </p:sp>
      <p:sp>
        <p:nvSpPr>
          <p:cNvPr id="64514" name="WordArt 2"/>
          <p:cNvSpPr>
            <a:spLocks noChangeArrowheads="1" noChangeShapeType="1" noTextEdit="1"/>
          </p:cNvSpPr>
          <p:nvPr/>
        </p:nvSpPr>
        <p:spPr bwMode="auto">
          <a:xfrm>
            <a:off x="1828800" y="3276600"/>
            <a:ext cx="149225"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1</a:t>
            </a:r>
            <a:endParaRPr lang="en-US" sz="3600" kern="10" spc="0" dirty="0">
              <a:ln w="15875">
                <a:solidFill>
                  <a:srgbClr val="000000"/>
                </a:solidFill>
                <a:round/>
                <a:headEnd/>
                <a:tailEnd/>
              </a:ln>
              <a:solidFill>
                <a:srgbClr val="FF0000"/>
              </a:solidFill>
              <a:effectLst/>
              <a:latin typeface="Arial Black"/>
            </a:endParaRPr>
          </a:p>
        </p:txBody>
      </p:sp>
      <p:sp>
        <p:nvSpPr>
          <p:cNvPr id="64515" name="WordArt 3"/>
          <p:cNvSpPr>
            <a:spLocks noChangeArrowheads="1" noChangeShapeType="1" noTextEdit="1"/>
          </p:cNvSpPr>
          <p:nvPr/>
        </p:nvSpPr>
        <p:spPr bwMode="auto">
          <a:xfrm>
            <a:off x="4572000" y="3581400"/>
            <a:ext cx="150813"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3</a:t>
            </a:r>
            <a:endParaRPr lang="en-US" sz="3600" kern="10" spc="0" dirty="0">
              <a:ln w="15875">
                <a:solidFill>
                  <a:srgbClr val="000000"/>
                </a:solidFill>
                <a:round/>
                <a:headEnd/>
                <a:tailEnd/>
              </a:ln>
              <a:solidFill>
                <a:srgbClr val="FF0000"/>
              </a:solidFill>
              <a:effectLst/>
              <a:latin typeface="Arial Black"/>
            </a:endParaRPr>
          </a:p>
        </p:txBody>
      </p:sp>
      <p:sp>
        <p:nvSpPr>
          <p:cNvPr id="64516" name="WordArt 4"/>
          <p:cNvSpPr>
            <a:spLocks noChangeArrowheads="1" noChangeShapeType="1" noTextEdit="1"/>
          </p:cNvSpPr>
          <p:nvPr/>
        </p:nvSpPr>
        <p:spPr bwMode="auto">
          <a:xfrm>
            <a:off x="3124200" y="3657600"/>
            <a:ext cx="149225"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2</a:t>
            </a:r>
            <a:endParaRPr lang="en-US" sz="3600" kern="10" spc="0" dirty="0">
              <a:ln w="15875">
                <a:solidFill>
                  <a:srgbClr val="000000"/>
                </a:solidFill>
                <a:round/>
                <a:headEnd/>
                <a:tailEnd/>
              </a:ln>
              <a:solidFill>
                <a:srgbClr val="FF0000"/>
              </a:solidFill>
              <a:effectLst/>
              <a:latin typeface="Arial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FFR:  Financial Status Tab</a:t>
            </a:r>
            <a:endParaRPr lang="en-US" dirty="0"/>
          </a:p>
        </p:txBody>
      </p:sp>
      <p:sp>
        <p:nvSpPr>
          <p:cNvPr id="4" name="Slide Number Placeholder 3"/>
          <p:cNvSpPr>
            <a:spLocks noGrp="1"/>
          </p:cNvSpPr>
          <p:nvPr>
            <p:ph type="sldNum" sz="quarter" idx="12"/>
          </p:nvPr>
        </p:nvSpPr>
        <p:spPr/>
        <p:txBody>
          <a:bodyPr/>
          <a:lstStyle/>
          <a:p>
            <a:fld id="{6B0CA140-8A06-4C73-963F-777DBD486FF6}" type="slidenum">
              <a:rPr lang="en-US" smtClean="0"/>
              <a:pPr/>
              <a:t>9</a:t>
            </a:fld>
            <a:endParaRPr lang="en-US"/>
          </a:p>
        </p:txBody>
      </p:sp>
      <p:pic>
        <p:nvPicPr>
          <p:cNvPr id="5" name="Picture 4"/>
          <p:cNvPicPr/>
          <p:nvPr/>
        </p:nvPicPr>
        <p:blipFill>
          <a:blip r:embed="rId3" cstate="print"/>
          <a:srcRect/>
          <a:stretch>
            <a:fillRect/>
          </a:stretch>
        </p:blipFill>
        <p:spPr bwMode="auto">
          <a:xfrm>
            <a:off x="1219200" y="1219200"/>
            <a:ext cx="6705600" cy="56388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FTA Template from TRI">
  <a:themeElements>
    <a:clrScheme name="FTA Template from TRI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TA Template from TR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TA Template from TRI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TA Template from TRI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TA Template from TRI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TA Template from TRI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TA Template from TR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TA Template from TR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TA Template from TR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TotalTime>
  <Words>3006</Words>
  <Application>Microsoft Office PowerPoint</Application>
  <PresentationFormat>On-screen Show (4:3)</PresentationFormat>
  <Paragraphs>354</Paragraphs>
  <Slides>26</Slides>
  <Notes>13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FTA Template from TRI</vt:lpstr>
      <vt:lpstr>TEAM Training:   Program Management</vt:lpstr>
      <vt:lpstr>Program Management</vt:lpstr>
      <vt:lpstr>FTA Reporting Requirements</vt:lpstr>
      <vt:lpstr>Reporting in TEAM Web</vt:lpstr>
      <vt:lpstr>Reporting Annual vs. Quarterly</vt:lpstr>
      <vt:lpstr>Reporting Timeframes</vt:lpstr>
      <vt:lpstr>Program Management</vt:lpstr>
      <vt:lpstr>FFR:  Summary Tab</vt:lpstr>
      <vt:lpstr>FFR:  Financial Status Tab</vt:lpstr>
      <vt:lpstr>FFR:  Remarks and Certifications Tab</vt:lpstr>
      <vt:lpstr>MPR:  Summary Tab</vt:lpstr>
      <vt:lpstr>MPR:  Milestone Status</vt:lpstr>
      <vt:lpstr>MPR</vt:lpstr>
      <vt:lpstr>MPR</vt:lpstr>
      <vt:lpstr>Budget Revisions</vt:lpstr>
      <vt:lpstr>Budget Revision:  Summary Tab</vt:lpstr>
      <vt:lpstr>Budget Revision: Revise Control Totals</vt:lpstr>
      <vt:lpstr>Budget Revision:  Revise Budget Tab</vt:lpstr>
      <vt:lpstr>Budget Revision:  View Budget &amp; Change Log</vt:lpstr>
      <vt:lpstr>Budget Revisions</vt:lpstr>
      <vt:lpstr>Budget Revision Example #1</vt:lpstr>
      <vt:lpstr>Budget Revision Example #2</vt:lpstr>
      <vt:lpstr>Budget Revision Example #3</vt:lpstr>
      <vt:lpstr>Closeout Process</vt:lpstr>
      <vt:lpstr>Closeout Process</vt:lpstr>
      <vt:lpstr>FTA Region IV TEAM  Points of Contact</vt:lpstr>
    </vt:vector>
  </TitlesOfParts>
  <Company>DOT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Buckley</dc:creator>
  <cp:lastModifiedBy>Robert Buckley</cp:lastModifiedBy>
  <cp:revision>33</cp:revision>
  <dcterms:created xsi:type="dcterms:W3CDTF">2011-05-09T16:50:55Z</dcterms:created>
  <dcterms:modified xsi:type="dcterms:W3CDTF">2011-06-30T11:52:39Z</dcterms:modified>
</cp:coreProperties>
</file>