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23" r:id="rId2"/>
    <p:sldId id="320"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314"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0" autoAdjust="0"/>
  </p:normalViewPr>
  <p:slideViewPr>
    <p:cSldViewPr>
      <p:cViewPr varScale="1">
        <p:scale>
          <a:sx n="75" d="100"/>
          <a:sy n="75"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E58A3-9865-4F55-A580-397F92F4B81D}" type="datetimeFigureOut">
              <a:rPr lang="en-US" smtClean="0"/>
              <a:pPr/>
              <a:t>5/17/2011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C6A2A-F1DB-47D6-9BEF-3FA7DEC69C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Background information</a:t>
            </a:r>
          </a:p>
          <a:p>
            <a:pPr lvl="1">
              <a:buFont typeface="Arial" pitchFamily="34" charset="0"/>
              <a:buChar char="•"/>
            </a:pPr>
            <a:r>
              <a:rPr lang="en-US" sz="1200" kern="1200" dirty="0" smtClean="0">
                <a:solidFill>
                  <a:schemeClr val="tx1"/>
                </a:solidFill>
                <a:latin typeface="+mn-lt"/>
                <a:ea typeface="+mn-ea"/>
                <a:cs typeface="+mn-cs"/>
              </a:rPr>
              <a:t>Information/procedures that should be done prior to entering a grant </a:t>
            </a:r>
          </a:p>
          <a:p>
            <a:pPr lvl="2">
              <a:buFont typeface="Arial" pitchFamily="34" charset="0"/>
              <a:buChar char="•"/>
            </a:pPr>
            <a:r>
              <a:rPr lang="en-US" sz="1200" kern="1200" dirty="0" smtClean="0">
                <a:solidFill>
                  <a:schemeClr val="tx1"/>
                </a:solidFill>
                <a:latin typeface="+mn-lt"/>
                <a:ea typeface="+mn-ea"/>
                <a:cs typeface="+mn-cs"/>
              </a:rPr>
              <a:t>STIP/TIP/UPWP (Not required for TTP)***</a:t>
            </a:r>
          </a:p>
          <a:p>
            <a:pPr lvl="2">
              <a:buFont typeface="Arial" pitchFamily="34" charset="0"/>
              <a:buChar char="•"/>
            </a:pPr>
            <a:r>
              <a:rPr lang="en-US" sz="1200" kern="1200" dirty="0" smtClean="0">
                <a:solidFill>
                  <a:schemeClr val="tx1"/>
                </a:solidFill>
                <a:latin typeface="+mn-lt"/>
                <a:ea typeface="+mn-ea"/>
                <a:cs typeface="+mn-cs"/>
              </a:rPr>
              <a:t>Budget development</a:t>
            </a:r>
          </a:p>
          <a:p>
            <a:pPr lvl="2">
              <a:buFont typeface="Arial" pitchFamily="34" charset="0"/>
              <a:buChar char="•"/>
            </a:pPr>
            <a:r>
              <a:rPr lang="en-US" sz="1200" kern="1200" dirty="0" smtClean="0">
                <a:solidFill>
                  <a:schemeClr val="tx1"/>
                </a:solidFill>
                <a:latin typeface="+mn-lt"/>
                <a:ea typeface="+mn-ea"/>
                <a:cs typeface="+mn-cs"/>
              </a:rPr>
              <a:t>Independent Cost estimates</a:t>
            </a:r>
          </a:p>
          <a:p>
            <a:pPr lvl="2">
              <a:buFont typeface="Arial" pitchFamily="34" charset="0"/>
              <a:buChar char="•"/>
            </a:pPr>
            <a:r>
              <a:rPr lang="en-US" sz="1200" kern="1200" dirty="0" smtClean="0">
                <a:solidFill>
                  <a:schemeClr val="tx1"/>
                </a:solidFill>
                <a:latin typeface="+mn-lt"/>
                <a:ea typeface="+mn-ea"/>
                <a:cs typeface="+mn-cs"/>
              </a:rPr>
              <a:t>POP</a:t>
            </a:r>
          </a:p>
          <a:p>
            <a:pPr lvl="2">
              <a:buFont typeface="Arial" pitchFamily="34" charset="0"/>
              <a:buChar char="•"/>
            </a:pPr>
            <a:r>
              <a:rPr lang="en-US" sz="1200" kern="1200" dirty="0" smtClean="0">
                <a:solidFill>
                  <a:schemeClr val="tx1"/>
                </a:solidFill>
                <a:latin typeface="+mn-lt"/>
                <a:ea typeface="+mn-ea"/>
                <a:cs typeface="+mn-cs"/>
              </a:rPr>
              <a:t>NEPA</a:t>
            </a:r>
          </a:p>
          <a:p>
            <a:pPr lvl="1">
              <a:buFont typeface="Arial" pitchFamily="34" charset="0"/>
              <a:buChar char="•"/>
            </a:pPr>
            <a:r>
              <a:rPr lang="en-US" sz="1200" kern="1200" dirty="0" smtClean="0">
                <a:solidFill>
                  <a:schemeClr val="tx1"/>
                </a:solidFill>
                <a:latin typeface="+mn-lt"/>
                <a:ea typeface="+mn-ea"/>
                <a:cs typeface="+mn-cs"/>
              </a:rPr>
              <a:t>The grants should be the culmination of the background work that goes into developing the projects to be included.  </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buFont typeface="Arial" pitchFamily="34" charset="0"/>
              <a:buChar char="•"/>
            </a:pPr>
            <a:r>
              <a:rPr lang="en-US" sz="1200" kern="1200" dirty="0" smtClean="0">
                <a:solidFill>
                  <a:schemeClr val="tx1"/>
                </a:solidFill>
                <a:latin typeface="+mn-lt"/>
                <a:ea typeface="+mn-ea"/>
                <a:cs typeface="+mn-cs"/>
              </a:rPr>
              <a:t>MUST HAVE AT LEAST 2 MILESTONE DATES FOR EVERY ACTIVITY LINE ITEM</a:t>
            </a:r>
          </a:p>
          <a:p>
            <a:pPr marL="1143000" lvl="2" indent="-228600">
              <a:buFont typeface="+mj-lt"/>
              <a:buAutoNum type="arabicPeriod"/>
            </a:pPr>
            <a:r>
              <a:rPr lang="en-US" sz="1200" kern="1200" dirty="0" smtClean="0">
                <a:solidFill>
                  <a:schemeClr val="tx1"/>
                </a:solidFill>
                <a:latin typeface="+mn-lt"/>
                <a:ea typeface="+mn-ea"/>
                <a:cs typeface="+mn-cs"/>
              </a:rPr>
              <a:t>Estimated Completion Dates</a:t>
            </a:r>
          </a:p>
          <a:p>
            <a:pPr lvl="3">
              <a:buFont typeface="Arial" pitchFamily="34" charset="0"/>
              <a:buChar char="•"/>
            </a:pPr>
            <a:r>
              <a:rPr lang="en-US" sz="1200" kern="1200" dirty="0" smtClean="0">
                <a:solidFill>
                  <a:schemeClr val="tx1"/>
                </a:solidFill>
                <a:latin typeface="+mn-lt"/>
                <a:ea typeface="+mn-ea"/>
                <a:cs typeface="+mn-cs"/>
              </a:rPr>
              <a:t>Enter the estimated completion date for each automatically created Milestone Date.</a:t>
            </a:r>
          </a:p>
          <a:p>
            <a:pPr lvl="4">
              <a:buFont typeface="Arial" pitchFamily="34" charset="0"/>
              <a:buChar char="•"/>
            </a:pPr>
            <a:r>
              <a:rPr lang="en-US" sz="1200" kern="1200" dirty="0" smtClean="0">
                <a:solidFill>
                  <a:schemeClr val="tx1"/>
                </a:solidFill>
                <a:latin typeface="+mn-lt"/>
                <a:ea typeface="+mn-ea"/>
                <a:cs typeface="+mn-cs"/>
              </a:rPr>
              <a:t>5 required for vehicle purchases</a:t>
            </a:r>
          </a:p>
          <a:p>
            <a:pPr lvl="4">
              <a:buFont typeface="Arial" pitchFamily="34" charset="0"/>
              <a:buChar char="•"/>
            </a:pPr>
            <a:r>
              <a:rPr lang="en-US" sz="1200" kern="1200" dirty="0" smtClean="0">
                <a:solidFill>
                  <a:schemeClr val="tx1"/>
                </a:solidFill>
                <a:latin typeface="+mn-lt"/>
                <a:ea typeface="+mn-ea"/>
                <a:cs typeface="+mn-cs"/>
              </a:rPr>
              <a:t>3 required for ALIs with contracts</a:t>
            </a:r>
          </a:p>
          <a:p>
            <a:pPr lvl="4">
              <a:buFont typeface="Arial" pitchFamily="34" charset="0"/>
              <a:buChar char="•"/>
            </a:pPr>
            <a:r>
              <a:rPr lang="en-US" sz="1200" kern="1200" dirty="0" smtClean="0">
                <a:solidFill>
                  <a:schemeClr val="tx1"/>
                </a:solidFill>
                <a:latin typeface="+mn-lt"/>
                <a:ea typeface="+mn-ea"/>
                <a:cs typeface="+mn-cs"/>
              </a:rPr>
              <a:t>2 minimum required for all others</a:t>
            </a:r>
          </a:p>
          <a:p>
            <a:pPr marL="1143000" lvl="2" indent="-228600">
              <a:buFont typeface="+mj-lt"/>
              <a:buAutoNum type="arabicPeriod"/>
            </a:pPr>
            <a:r>
              <a:rPr lang="en-US" sz="1200" kern="1200" dirty="0" smtClean="0">
                <a:solidFill>
                  <a:schemeClr val="tx1"/>
                </a:solidFill>
                <a:latin typeface="+mn-lt"/>
                <a:ea typeface="+mn-ea"/>
                <a:cs typeface="+mn-cs"/>
              </a:rPr>
              <a:t>Milestone Description </a:t>
            </a:r>
          </a:p>
          <a:p>
            <a:pPr lvl="3">
              <a:buFont typeface="Arial" pitchFamily="34" charset="0"/>
              <a:buChar char="•"/>
            </a:pPr>
            <a:r>
              <a:rPr lang="en-US" sz="1200" kern="1200" dirty="0" smtClean="0">
                <a:solidFill>
                  <a:schemeClr val="tx1"/>
                </a:solidFill>
                <a:latin typeface="+mn-lt"/>
                <a:ea typeface="+mn-ea"/>
                <a:cs typeface="+mn-cs"/>
              </a:rPr>
              <a:t>This can be edited to more accurately match the project milestone dates for each ALI, but should generally line up with any that are pre-populated</a:t>
            </a:r>
          </a:p>
          <a:p>
            <a:pPr marL="1143000" lvl="2" indent="-228600">
              <a:buFont typeface="+mj-lt"/>
              <a:buAutoNum type="arabicPeriod"/>
            </a:pPr>
            <a:r>
              <a:rPr lang="en-US" sz="1200" kern="1200" dirty="0" smtClean="0">
                <a:solidFill>
                  <a:schemeClr val="tx1"/>
                </a:solidFill>
                <a:latin typeface="+mn-lt"/>
                <a:ea typeface="+mn-ea"/>
                <a:cs typeface="+mn-cs"/>
              </a:rPr>
              <a:t>Milestone Detailed Description</a:t>
            </a:r>
          </a:p>
          <a:p>
            <a:pPr lvl="3">
              <a:buFont typeface="Arial" pitchFamily="34" charset="0"/>
              <a:buChar char="•"/>
            </a:pPr>
            <a:r>
              <a:rPr lang="en-US" sz="1200" kern="1200" dirty="0" smtClean="0">
                <a:solidFill>
                  <a:schemeClr val="tx1"/>
                </a:solidFill>
                <a:latin typeface="+mn-lt"/>
                <a:ea typeface="+mn-ea"/>
                <a:cs typeface="+mn-cs"/>
              </a:rPr>
              <a:t>This box, similar to the EBDs, provides a place for the grantee to give FTA more information about a particular date.  For example, if one of the dates seems to be outlandish the grantee can use this box to justify the date they entered.  </a:t>
            </a:r>
          </a:p>
          <a:p>
            <a:pPr lvl="3">
              <a:buFont typeface="Arial" pitchFamily="34" charset="0"/>
              <a:buChar char="•"/>
            </a:pPr>
            <a:r>
              <a:rPr lang="en-US" sz="1200" kern="1200" dirty="0" smtClean="0">
                <a:solidFill>
                  <a:schemeClr val="tx1"/>
                </a:solidFill>
                <a:latin typeface="+mn-lt"/>
                <a:ea typeface="+mn-ea"/>
                <a:cs typeface="+mn-cs"/>
              </a:rPr>
              <a:t>Every date does not need to be explained</a:t>
            </a:r>
          </a:p>
          <a:p>
            <a:pPr marL="1143000" lvl="2" indent="-228600">
              <a:buFont typeface="+mj-lt"/>
              <a:buAutoNum type="arabicPeriod"/>
            </a:pPr>
            <a:r>
              <a:rPr lang="en-US" sz="1200" kern="1200" dirty="0" smtClean="0">
                <a:solidFill>
                  <a:schemeClr val="tx1"/>
                </a:solidFill>
                <a:latin typeface="+mn-lt"/>
                <a:ea typeface="+mn-ea"/>
                <a:cs typeface="+mn-cs"/>
              </a:rPr>
              <a:t>Add Milestone screen</a:t>
            </a:r>
          </a:p>
          <a:p>
            <a:pPr lvl="3">
              <a:buFont typeface="Arial" pitchFamily="34" charset="0"/>
              <a:buChar char="•"/>
            </a:pPr>
            <a:r>
              <a:rPr lang="en-US" sz="1200" kern="1200" dirty="0" smtClean="0">
                <a:solidFill>
                  <a:schemeClr val="tx1"/>
                </a:solidFill>
                <a:latin typeface="+mn-lt"/>
                <a:ea typeface="+mn-ea"/>
                <a:cs typeface="+mn-cs"/>
              </a:rPr>
              <a:t>This is the pop-up screen that appears when a milestone date needs to be added.  </a:t>
            </a:r>
          </a:p>
          <a:p>
            <a:pPr lvl="3">
              <a:buFont typeface="Arial" pitchFamily="34" charset="0"/>
              <a:buChar char="•"/>
            </a:pPr>
            <a:r>
              <a:rPr lang="en-US" sz="1200" kern="1200" dirty="0" smtClean="0">
                <a:solidFill>
                  <a:schemeClr val="tx1"/>
                </a:solidFill>
                <a:latin typeface="+mn-lt"/>
                <a:ea typeface="+mn-ea"/>
                <a:cs typeface="+mn-cs"/>
              </a:rPr>
              <a:t>TEAM DOES NOT PRE-LOAD ALL ALIs WITH AN APPROPRIATE NUMBER OF MILESTONE DATES, even though some do show up pre-populated.</a:t>
            </a:r>
          </a:p>
          <a:p>
            <a:pPr lvl="3">
              <a:buFont typeface="Arial" pitchFamily="34" charset="0"/>
              <a:buChar char="•"/>
            </a:pPr>
            <a:r>
              <a:rPr lang="en-US" sz="1200" kern="1200" dirty="0" smtClean="0">
                <a:solidFill>
                  <a:schemeClr val="tx1"/>
                </a:solidFill>
                <a:latin typeface="+mn-lt"/>
                <a:ea typeface="+mn-ea"/>
                <a:cs typeface="+mn-cs"/>
              </a:rPr>
              <a:t>Here enter the Milestone description, estimated completion date, then use the dropdown to find and select the appropriate ALI to list the information on.</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buFont typeface="Arial" pitchFamily="34" charset="0"/>
              <a:buChar char="•"/>
            </a:pPr>
            <a:r>
              <a:rPr lang="en-US" sz="1200" kern="1200" dirty="0" smtClean="0">
                <a:solidFill>
                  <a:schemeClr val="tx1"/>
                </a:solidFill>
                <a:latin typeface="+mn-lt"/>
                <a:ea typeface="+mn-ea"/>
                <a:cs typeface="+mn-cs"/>
              </a:rPr>
              <a:t>Must have one Environmental Finding for every ALI (signified by the “1” next to the ALI code on the left side of the window).</a:t>
            </a:r>
          </a:p>
          <a:p>
            <a:pPr marL="1143000" lvl="2" indent="-228600">
              <a:buFont typeface="+mj-lt"/>
              <a:buAutoNum type="arabicPeriod"/>
            </a:pPr>
            <a:r>
              <a:rPr lang="en-US" sz="1200" kern="1200" dirty="0" smtClean="0">
                <a:solidFill>
                  <a:schemeClr val="tx1"/>
                </a:solidFill>
                <a:latin typeface="+mn-lt"/>
                <a:ea typeface="+mn-ea"/>
                <a:cs typeface="+mn-cs"/>
              </a:rPr>
              <a:t>Select ALI to add Environmental Finding.</a:t>
            </a:r>
          </a:p>
          <a:p>
            <a:pPr lvl="3">
              <a:buFont typeface="Arial" pitchFamily="34" charset="0"/>
              <a:buChar char="•"/>
            </a:pPr>
            <a:r>
              <a:rPr lang="en-US" sz="1200" kern="1200" dirty="0" smtClean="0">
                <a:solidFill>
                  <a:schemeClr val="tx1"/>
                </a:solidFill>
                <a:latin typeface="+mn-lt"/>
                <a:ea typeface="+mn-ea"/>
                <a:cs typeface="+mn-cs"/>
              </a:rPr>
              <a:t>First step is to highlight the ALI you would like to add an Environmental Finding to.</a:t>
            </a:r>
          </a:p>
          <a:p>
            <a:pPr marL="1143000" lvl="2" indent="-228600">
              <a:buFont typeface="+mj-lt"/>
              <a:buAutoNum type="arabicPeriod"/>
            </a:pPr>
            <a:r>
              <a:rPr lang="en-US" sz="1200" kern="1200" dirty="0" smtClean="0">
                <a:solidFill>
                  <a:schemeClr val="tx1"/>
                </a:solidFill>
                <a:latin typeface="+mn-lt"/>
                <a:ea typeface="+mn-ea"/>
                <a:cs typeface="+mn-cs"/>
              </a:rPr>
              <a:t>Add the Environmental Finding</a:t>
            </a:r>
          </a:p>
          <a:p>
            <a:pPr marL="1143000" lvl="2" indent="-228600">
              <a:buFont typeface="+mj-lt"/>
              <a:buAutoNum type="arabicPeriod"/>
            </a:pPr>
            <a:r>
              <a:rPr lang="en-US" sz="1200" kern="1200" dirty="0" smtClean="0">
                <a:solidFill>
                  <a:schemeClr val="tx1"/>
                </a:solidFill>
                <a:latin typeface="+mn-lt"/>
                <a:ea typeface="+mn-ea"/>
                <a:cs typeface="+mn-cs"/>
              </a:rPr>
              <a:t>Use the dropdown to select the correction environmental finding classification</a:t>
            </a:r>
          </a:p>
          <a:p>
            <a:pPr lvl="3">
              <a:buFont typeface="Arial" pitchFamily="34" charset="0"/>
              <a:buChar char="•"/>
            </a:pPr>
            <a:r>
              <a:rPr lang="en-US" sz="1200" kern="1200" dirty="0" smtClean="0">
                <a:solidFill>
                  <a:schemeClr val="tx1"/>
                </a:solidFill>
                <a:latin typeface="+mn-lt"/>
                <a:ea typeface="+mn-ea"/>
                <a:cs typeface="+mn-cs"/>
              </a:rPr>
              <a:t>This information should already be known before you start entering the grant into TEAM</a:t>
            </a:r>
          </a:p>
          <a:p>
            <a:pPr lvl="3">
              <a:buFont typeface="Arial" pitchFamily="34" charset="0"/>
              <a:buChar char="•"/>
            </a:pPr>
            <a:r>
              <a:rPr lang="en-US" sz="1200" kern="1200" dirty="0" smtClean="0">
                <a:solidFill>
                  <a:schemeClr val="tx1"/>
                </a:solidFill>
                <a:latin typeface="+mn-lt"/>
                <a:ea typeface="+mn-ea"/>
                <a:cs typeface="+mn-cs"/>
              </a:rPr>
              <a:t>If there are any project you are not sure of (rehabs, land acquisition, construction) you should consult with your FTA representative BEFORE entering the grant development process.</a:t>
            </a:r>
          </a:p>
          <a:p>
            <a:pPr marL="1143000" lvl="2" indent="-228600">
              <a:buFont typeface="+mj-lt"/>
              <a:buAutoNum type="arabicPeriod"/>
            </a:pPr>
            <a:r>
              <a:rPr lang="en-US" sz="1200" kern="1200" dirty="0" smtClean="0">
                <a:solidFill>
                  <a:schemeClr val="tx1"/>
                </a:solidFill>
                <a:latin typeface="+mn-lt"/>
                <a:ea typeface="+mn-ea"/>
                <a:cs typeface="+mn-cs"/>
              </a:rPr>
              <a:t>Additional Finding information</a:t>
            </a:r>
          </a:p>
          <a:p>
            <a:pPr lvl="3">
              <a:buFont typeface="Arial" pitchFamily="34" charset="0"/>
              <a:buChar char="•"/>
            </a:pPr>
            <a:r>
              <a:rPr lang="en-US" sz="1200" kern="1200" dirty="0" smtClean="0">
                <a:solidFill>
                  <a:schemeClr val="tx1"/>
                </a:solidFill>
                <a:latin typeface="+mn-lt"/>
                <a:ea typeface="+mn-ea"/>
                <a:cs typeface="+mn-cs"/>
              </a:rPr>
              <a:t>For Class II(c)</a:t>
            </a:r>
          </a:p>
          <a:p>
            <a:pPr lvl="4">
              <a:buFont typeface="Arial" pitchFamily="34" charset="0"/>
              <a:buChar char="•"/>
            </a:pPr>
            <a:r>
              <a:rPr lang="en-US" sz="1200" kern="1200" dirty="0" smtClean="0">
                <a:solidFill>
                  <a:schemeClr val="tx1"/>
                </a:solidFill>
                <a:latin typeface="+mn-lt"/>
                <a:ea typeface="+mn-ea"/>
                <a:cs typeface="+mn-cs"/>
              </a:rPr>
              <a:t>Select the type that best fits with the project contained in the ALI.</a:t>
            </a:r>
          </a:p>
          <a:p>
            <a:pPr lvl="3">
              <a:buFont typeface="Arial" pitchFamily="34" charset="0"/>
              <a:buChar char="•"/>
            </a:pPr>
            <a:r>
              <a:rPr lang="en-US" sz="1200" kern="1200" dirty="0" smtClean="0">
                <a:solidFill>
                  <a:schemeClr val="tx1"/>
                </a:solidFill>
                <a:latin typeface="+mn-lt"/>
                <a:ea typeface="+mn-ea"/>
                <a:cs typeface="+mn-cs"/>
              </a:rPr>
              <a:t>For Class II(d) </a:t>
            </a:r>
          </a:p>
          <a:p>
            <a:pPr lvl="4">
              <a:buFont typeface="Arial" pitchFamily="34" charset="0"/>
              <a:buChar char="•"/>
            </a:pPr>
            <a:r>
              <a:rPr lang="en-US" sz="1200" kern="1200" dirty="0" smtClean="0">
                <a:solidFill>
                  <a:schemeClr val="tx1"/>
                </a:solidFill>
                <a:latin typeface="+mn-lt"/>
                <a:ea typeface="+mn-ea"/>
                <a:cs typeface="+mn-cs"/>
              </a:rPr>
              <a:t>Ensure the CE document and approval letter from FTA is attached in TEAM.</a:t>
            </a:r>
          </a:p>
          <a:p>
            <a:pPr lvl="4">
              <a:buFont typeface="Arial" pitchFamily="34" charset="0"/>
              <a:buChar char="•"/>
            </a:pPr>
            <a:r>
              <a:rPr lang="en-US" sz="1200" kern="1200" dirty="0" smtClean="0">
                <a:solidFill>
                  <a:schemeClr val="tx1"/>
                </a:solidFill>
                <a:latin typeface="+mn-lt"/>
                <a:ea typeface="+mn-ea"/>
                <a:cs typeface="+mn-cs"/>
              </a:rPr>
              <a:t>Reference these documents in the Environmental Finding Details/Justification and state the date of their approval</a:t>
            </a:r>
          </a:p>
          <a:p>
            <a:pPr lvl="3">
              <a:buFont typeface="Arial" pitchFamily="34" charset="0"/>
              <a:buChar char="•"/>
            </a:pPr>
            <a:r>
              <a:rPr lang="en-US" sz="1200" kern="1200" dirty="0" smtClean="0">
                <a:solidFill>
                  <a:schemeClr val="tx1"/>
                </a:solidFill>
                <a:latin typeface="+mn-lt"/>
                <a:ea typeface="+mn-ea"/>
                <a:cs typeface="+mn-cs"/>
              </a:rPr>
              <a:t>Class I &amp; III</a:t>
            </a:r>
          </a:p>
          <a:p>
            <a:pPr lvl="4">
              <a:buFont typeface="Arial" pitchFamily="34" charset="0"/>
              <a:buChar char="•"/>
            </a:pPr>
            <a:r>
              <a:rPr lang="en-US" sz="1200" kern="1200" dirty="0" smtClean="0">
                <a:solidFill>
                  <a:schemeClr val="tx1"/>
                </a:solidFill>
                <a:latin typeface="+mn-lt"/>
                <a:ea typeface="+mn-ea"/>
                <a:cs typeface="+mn-cs"/>
              </a:rPr>
              <a:t>Enter the appropriate dates – These projects are relatively rare and will require more information on a case by case basis.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4C6A2A-F1DB-47D6-9BEF-3FA7DEC69C5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143000" lvl="2" indent="-228600">
              <a:buFont typeface="+mj-lt"/>
              <a:buAutoNum type="arabicPeriod"/>
            </a:pPr>
            <a:r>
              <a:rPr lang="en-US" sz="1200" kern="1200" dirty="0" smtClean="0">
                <a:solidFill>
                  <a:schemeClr val="tx1"/>
                </a:solidFill>
                <a:latin typeface="+mn-lt"/>
                <a:ea typeface="+mn-ea"/>
                <a:cs typeface="+mn-cs"/>
              </a:rPr>
              <a:t>Fleet Status Type</a:t>
            </a:r>
          </a:p>
          <a:p>
            <a:pPr lvl="3">
              <a:buFont typeface="Arial" pitchFamily="34" charset="0"/>
              <a:buChar char="•"/>
            </a:pPr>
            <a:r>
              <a:rPr lang="en-US" sz="1200" kern="1200" dirty="0" smtClean="0">
                <a:solidFill>
                  <a:schemeClr val="tx1"/>
                </a:solidFill>
                <a:latin typeface="+mn-lt"/>
                <a:ea typeface="+mn-ea"/>
                <a:cs typeface="+mn-cs"/>
              </a:rPr>
              <a:t>Allows the grantee to enter the fleet status information on all of their different fleets of vehicles (if applicable).</a:t>
            </a:r>
          </a:p>
          <a:p>
            <a:pPr marL="1143000" lvl="2" indent="-228600">
              <a:buFont typeface="+mj-lt"/>
              <a:buAutoNum type="arabicPeriod"/>
            </a:pPr>
            <a:r>
              <a:rPr lang="en-US" sz="1200" kern="1200" dirty="0" smtClean="0">
                <a:solidFill>
                  <a:schemeClr val="tx1"/>
                </a:solidFill>
                <a:latin typeface="+mn-lt"/>
                <a:ea typeface="+mn-ea"/>
                <a:cs typeface="+mn-cs"/>
              </a:rPr>
              <a:t>Active Fleet Information</a:t>
            </a:r>
          </a:p>
          <a:p>
            <a:pPr lvl="3">
              <a:buFont typeface="Arial" pitchFamily="34" charset="0"/>
              <a:buChar char="•"/>
            </a:pPr>
            <a:r>
              <a:rPr lang="en-US" sz="1200" kern="1200" dirty="0" smtClean="0">
                <a:solidFill>
                  <a:schemeClr val="tx1"/>
                </a:solidFill>
                <a:latin typeface="+mn-lt"/>
                <a:ea typeface="+mn-ea"/>
                <a:cs typeface="+mn-cs"/>
              </a:rPr>
              <a:t>The only boxes that grantees can actually enter information into are the 4 to the top and left surrounded by small blue boxes.</a:t>
            </a:r>
          </a:p>
          <a:p>
            <a:pPr lvl="3">
              <a:buFont typeface="Arial" pitchFamily="34" charset="0"/>
              <a:buChar char="•"/>
            </a:pPr>
            <a:r>
              <a:rPr lang="en-US" sz="1200" kern="1200" dirty="0" smtClean="0">
                <a:solidFill>
                  <a:schemeClr val="tx1"/>
                </a:solidFill>
                <a:latin typeface="+mn-lt"/>
                <a:ea typeface="+mn-ea"/>
                <a:cs typeface="+mn-cs"/>
              </a:rPr>
              <a:t>This information should be provided to show the status of the fleet and how the purchases made in this grant affect that fleet.</a:t>
            </a:r>
          </a:p>
          <a:p>
            <a:pPr marL="1143000" lvl="2" indent="-228600">
              <a:buFont typeface="+mj-lt"/>
              <a:buAutoNum type="arabicPeriod"/>
            </a:pPr>
            <a:r>
              <a:rPr lang="en-US" sz="1200" kern="1200" dirty="0" smtClean="0">
                <a:solidFill>
                  <a:schemeClr val="tx1"/>
                </a:solidFill>
                <a:latin typeface="+mn-lt"/>
                <a:ea typeface="+mn-ea"/>
                <a:cs typeface="+mn-cs"/>
              </a:rPr>
              <a:t>Spare Ratio</a:t>
            </a:r>
          </a:p>
          <a:p>
            <a:pPr lvl="3">
              <a:buFont typeface="Arial" pitchFamily="34" charset="0"/>
              <a:buChar char="•"/>
            </a:pPr>
            <a:r>
              <a:rPr lang="en-US" sz="1200" kern="1200" dirty="0" smtClean="0">
                <a:solidFill>
                  <a:schemeClr val="tx1"/>
                </a:solidFill>
                <a:latin typeface="+mn-lt"/>
                <a:ea typeface="+mn-ea"/>
                <a:cs typeface="+mn-cs"/>
              </a:rPr>
              <a:t>If the grantee has over 50 vehicles this ratio (which is automatically calculated) should be less than 20%.  If over 20% the grantee should provide some sort of justification or explain how they will be working to lower it below that percentage.</a:t>
            </a:r>
          </a:p>
          <a:p>
            <a:pPr marL="1143000" lvl="2" indent="-228600">
              <a:buFont typeface="+mj-lt"/>
              <a:buAutoNum type="arabicPeriod"/>
            </a:pPr>
            <a:r>
              <a:rPr lang="en-US" sz="1200" kern="1200" dirty="0" smtClean="0">
                <a:solidFill>
                  <a:schemeClr val="tx1"/>
                </a:solidFill>
                <a:latin typeface="+mn-lt"/>
                <a:ea typeface="+mn-ea"/>
                <a:cs typeface="+mn-cs"/>
              </a:rPr>
              <a:t>Inactive Fleet information</a:t>
            </a:r>
          </a:p>
          <a:p>
            <a:pPr lvl="3">
              <a:buFont typeface="Arial" pitchFamily="34" charset="0"/>
              <a:buChar char="•"/>
            </a:pPr>
            <a:r>
              <a:rPr lang="en-US" sz="1200" kern="1200" dirty="0" smtClean="0">
                <a:solidFill>
                  <a:schemeClr val="tx1"/>
                </a:solidFill>
                <a:latin typeface="+mn-lt"/>
                <a:ea typeface="+mn-ea"/>
                <a:cs typeface="+mn-cs"/>
              </a:rPr>
              <a:t>The grantee should also provide any information about their inactive fleet or vehicles that are being disposed of.  </a:t>
            </a:r>
          </a:p>
          <a:p>
            <a:pPr marL="1143000" lvl="2" indent="-228600">
              <a:buFont typeface="+mj-lt"/>
              <a:buAutoNum type="arabicPeriod"/>
            </a:pPr>
            <a:r>
              <a:rPr lang="en-US" sz="1200" kern="1200" dirty="0" smtClean="0">
                <a:solidFill>
                  <a:schemeClr val="tx1"/>
                </a:solidFill>
                <a:latin typeface="+mn-lt"/>
                <a:ea typeface="+mn-ea"/>
                <a:cs typeface="+mn-cs"/>
              </a:rPr>
              <a:t>The Fleet Status Details tab</a:t>
            </a:r>
          </a:p>
          <a:p>
            <a:pPr lvl="3">
              <a:buFont typeface="Arial" pitchFamily="34" charset="0"/>
              <a:buChar char="•"/>
            </a:pPr>
            <a:r>
              <a:rPr lang="en-US" sz="1200" kern="1200" dirty="0" smtClean="0">
                <a:solidFill>
                  <a:schemeClr val="tx1"/>
                </a:solidFill>
                <a:latin typeface="+mn-lt"/>
                <a:ea typeface="+mn-ea"/>
                <a:cs typeface="+mn-cs"/>
              </a:rPr>
              <a:t>This area should be used to enter any additional information  about the fleet</a:t>
            </a:r>
          </a:p>
          <a:p>
            <a:pPr lvl="3">
              <a:buFont typeface="Arial" pitchFamily="34" charset="0"/>
              <a:buChar char="•"/>
            </a:pPr>
            <a:r>
              <a:rPr lang="en-US" sz="1200" kern="1200" dirty="0" smtClean="0">
                <a:solidFill>
                  <a:schemeClr val="tx1"/>
                </a:solidFill>
                <a:latin typeface="+mn-lt"/>
                <a:ea typeface="+mn-ea"/>
                <a:cs typeface="+mn-cs"/>
              </a:rPr>
              <a:t>If the grant will be replacing any vehicles those vehicles should be listed out here (or use this box to reference an attachment that shows the vehicles to be replaced)</a:t>
            </a:r>
          </a:p>
          <a:p>
            <a:pPr lvl="4">
              <a:buFont typeface="Arial" pitchFamily="34" charset="0"/>
              <a:buChar char="•"/>
            </a:pPr>
            <a:r>
              <a:rPr lang="en-US" sz="1200" kern="1200" dirty="0" smtClean="0">
                <a:solidFill>
                  <a:schemeClr val="tx1"/>
                </a:solidFill>
                <a:latin typeface="+mn-lt"/>
                <a:ea typeface="+mn-ea"/>
                <a:cs typeface="+mn-cs"/>
              </a:rPr>
              <a:t>Must have age, make/model, and mileage of the vehicle(s) being replaced.</a:t>
            </a:r>
          </a:p>
          <a:p>
            <a:pPr lvl="3">
              <a:buFont typeface="Arial" pitchFamily="34" charset="0"/>
              <a:buChar char="•"/>
            </a:pPr>
            <a:r>
              <a:rPr lang="en-US" sz="1200" kern="1200" dirty="0" smtClean="0">
                <a:solidFill>
                  <a:schemeClr val="tx1"/>
                </a:solidFill>
                <a:latin typeface="+mn-lt"/>
                <a:ea typeface="+mn-ea"/>
                <a:cs typeface="+mn-cs"/>
              </a:rPr>
              <a:t>If expansion vehicles are contained in the grant, some justification for the expansion should be included in this box as well.</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sz="1200" kern="1200" dirty="0" smtClean="0">
                <a:solidFill>
                  <a:schemeClr val="tx1"/>
                </a:solidFill>
                <a:latin typeface="+mn-lt"/>
                <a:ea typeface="+mn-ea"/>
                <a:cs typeface="+mn-cs"/>
              </a:rPr>
              <a:t>The Application Reviewer can be used to find basic errors in the grant such as:</a:t>
            </a:r>
          </a:p>
          <a:p>
            <a:pPr lvl="2">
              <a:buFont typeface="Arial" pitchFamily="34" charset="0"/>
              <a:buChar char="•"/>
            </a:pPr>
            <a:r>
              <a:rPr lang="en-US" sz="1200" kern="1200" dirty="0" smtClean="0">
                <a:solidFill>
                  <a:schemeClr val="tx1"/>
                </a:solidFill>
                <a:latin typeface="+mn-lt"/>
                <a:ea typeface="+mn-ea"/>
                <a:cs typeface="+mn-cs"/>
              </a:rPr>
              <a:t>Budget not balancing with the control totals screen</a:t>
            </a:r>
          </a:p>
          <a:p>
            <a:pPr lvl="2">
              <a:buFont typeface="Arial" pitchFamily="34" charset="0"/>
              <a:buChar char="•"/>
            </a:pPr>
            <a:r>
              <a:rPr lang="en-US" sz="1200" kern="1200" dirty="0" smtClean="0">
                <a:solidFill>
                  <a:schemeClr val="tx1"/>
                </a:solidFill>
                <a:latin typeface="+mn-lt"/>
                <a:ea typeface="+mn-ea"/>
                <a:cs typeface="+mn-cs"/>
              </a:rPr>
              <a:t>Missing some environmental findings</a:t>
            </a:r>
          </a:p>
          <a:p>
            <a:pPr lvl="2">
              <a:buFont typeface="Arial" pitchFamily="34" charset="0"/>
              <a:buChar char="•"/>
            </a:pPr>
            <a:r>
              <a:rPr lang="en-US" sz="1200" kern="1200" dirty="0" smtClean="0">
                <a:solidFill>
                  <a:schemeClr val="tx1"/>
                </a:solidFill>
                <a:latin typeface="+mn-lt"/>
                <a:ea typeface="+mn-ea"/>
                <a:cs typeface="+mn-cs"/>
              </a:rPr>
              <a:t>Will catch SOME missing milestones, but not all.</a:t>
            </a:r>
          </a:p>
          <a:p>
            <a:pPr lvl="2">
              <a:buFont typeface="Arial" pitchFamily="34" charset="0"/>
              <a:buChar char="•"/>
            </a:pPr>
            <a:r>
              <a:rPr lang="en-US" sz="1200" kern="1200" dirty="0" smtClean="0">
                <a:solidFill>
                  <a:schemeClr val="tx1"/>
                </a:solidFill>
                <a:latin typeface="+mn-lt"/>
                <a:ea typeface="+mn-ea"/>
                <a:cs typeface="+mn-cs"/>
              </a:rPr>
              <a:t>Should be run BEFORE sending to FTA for review</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r>
              <a:rPr lang="en-US" sz="1200" kern="1200" dirty="0" smtClean="0">
                <a:solidFill>
                  <a:schemeClr val="tx1"/>
                </a:solidFill>
                <a:latin typeface="+mn-lt"/>
                <a:ea typeface="+mn-ea"/>
                <a:cs typeface="+mn-cs"/>
              </a:rPr>
              <a:t>Shows the comments entered by the FTA reviewer once they have finished reviewing the grant.  </a:t>
            </a:r>
          </a:p>
          <a:p>
            <a:pPr lvl="1">
              <a:buFont typeface="Arial" pitchFamily="34" charset="0"/>
              <a:buChar char="•"/>
            </a:pPr>
            <a:r>
              <a:rPr lang="en-US" sz="1200" kern="1200" dirty="0" smtClean="0">
                <a:solidFill>
                  <a:schemeClr val="tx1"/>
                </a:solidFill>
                <a:latin typeface="+mn-lt"/>
                <a:ea typeface="+mn-ea"/>
                <a:cs typeface="+mn-cs"/>
              </a:rPr>
              <a:t>Once the FTA reviewer indicates they have entered comments these should be reviewed and any questions or requests for clarification should be directed to the FTA reviewer.</a:t>
            </a:r>
          </a:p>
          <a:p>
            <a:pPr lvl="1">
              <a:buFont typeface="Arial" pitchFamily="34" charset="0"/>
              <a:buChar char="•"/>
            </a:pPr>
            <a:r>
              <a:rPr lang="en-US" sz="1200" kern="1200" dirty="0" smtClean="0">
                <a:solidFill>
                  <a:schemeClr val="tx1"/>
                </a:solidFill>
                <a:latin typeface="+mn-lt"/>
                <a:ea typeface="+mn-ea"/>
                <a:cs typeface="+mn-cs"/>
              </a:rPr>
              <a:t>Need to ensure that ALL COMMENTS are addressed before sending the grant aback for a second review.</a:t>
            </a:r>
          </a:p>
          <a:p>
            <a:pPr lvl="1">
              <a:buFont typeface="Arial" pitchFamily="34" charset="0"/>
              <a:buChar char="•"/>
            </a:pPr>
            <a:r>
              <a:rPr lang="en-US" sz="1200" kern="1200" dirty="0" smtClean="0">
                <a:solidFill>
                  <a:schemeClr val="tx1"/>
                </a:solidFill>
                <a:latin typeface="+mn-lt"/>
                <a:ea typeface="+mn-ea"/>
                <a:cs typeface="+mn-cs"/>
              </a:rPr>
              <a:t>Once the comments have been cleared the FTA reviewer will go into the grant and enter “Comment cleared” on each individual comment has been satisfied.  </a:t>
            </a:r>
          </a:p>
          <a:p>
            <a:pPr marL="1143000" lvl="2" indent="-228600">
              <a:buFont typeface="+mj-lt"/>
              <a:buNone/>
            </a:pP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Comment </a:t>
            </a:r>
            <a:r>
              <a:rPr lang="en-US" sz="1200" kern="1200" dirty="0" smtClean="0">
                <a:solidFill>
                  <a:schemeClr val="tx1"/>
                </a:solidFill>
                <a:latin typeface="+mn-lt"/>
                <a:ea typeface="+mn-ea"/>
                <a:cs typeface="+mn-cs"/>
              </a:rPr>
              <a:t>Type</a:t>
            </a:r>
          </a:p>
          <a:p>
            <a:pPr lvl="3">
              <a:buFont typeface="Arial" pitchFamily="34" charset="0"/>
              <a:buChar char="•"/>
            </a:pPr>
            <a:r>
              <a:rPr lang="en-US" sz="1200" kern="1200" dirty="0" smtClean="0">
                <a:solidFill>
                  <a:schemeClr val="tx1"/>
                </a:solidFill>
                <a:latin typeface="+mn-lt"/>
                <a:ea typeface="+mn-ea"/>
                <a:cs typeface="+mn-cs"/>
              </a:rPr>
              <a:t>All</a:t>
            </a:r>
            <a:r>
              <a:rPr lang="en-US" sz="1200" kern="1200" baseline="0" dirty="0" smtClean="0">
                <a:solidFill>
                  <a:schemeClr val="tx1"/>
                </a:solidFill>
                <a:latin typeface="+mn-lt"/>
                <a:ea typeface="+mn-ea"/>
                <a:cs typeface="+mn-cs"/>
              </a:rPr>
              <a:t> grant comments intended for the grantee are entered in the “General Review” Section. These are the comments that should be reviewed once notified that FTA has reviewed the grant.</a:t>
            </a:r>
          </a:p>
          <a:p>
            <a:pPr lvl="3">
              <a:buFont typeface="Arial" pitchFamily="34" charset="0"/>
              <a:buChar char="•"/>
            </a:pPr>
            <a:r>
              <a:rPr lang="en-US" sz="1200" kern="1200" baseline="0" dirty="0" smtClean="0">
                <a:solidFill>
                  <a:schemeClr val="tx1"/>
                </a:solidFill>
                <a:latin typeface="+mn-lt"/>
                <a:ea typeface="+mn-ea"/>
                <a:cs typeface="+mn-cs"/>
              </a:rPr>
              <a:t>Grantee will not be able to see the “FTA Internal Comment” section.</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Comment</a:t>
            </a:r>
            <a:r>
              <a:rPr lang="en-US" sz="1200" kern="1200" baseline="0" dirty="0" smtClean="0">
                <a:solidFill>
                  <a:schemeClr val="tx1"/>
                </a:solidFill>
                <a:latin typeface="+mn-lt"/>
                <a:ea typeface="+mn-ea"/>
                <a:cs typeface="+mn-cs"/>
              </a:rPr>
              <a:t> Titles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All</a:t>
            </a:r>
            <a:r>
              <a:rPr lang="en-US" sz="1200" kern="1200" baseline="0" dirty="0" smtClean="0">
                <a:solidFill>
                  <a:schemeClr val="tx1"/>
                </a:solidFill>
                <a:latin typeface="+mn-lt"/>
                <a:ea typeface="+mn-ea"/>
                <a:cs typeface="+mn-cs"/>
              </a:rPr>
              <a:t>ows the grantees to see the types of comments.</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Comment Text</a:t>
            </a:r>
          </a:p>
          <a:p>
            <a:pPr lvl="3">
              <a:buFont typeface="Arial" pitchFamily="34" charset="0"/>
              <a:buChar char="•"/>
            </a:pPr>
            <a:r>
              <a:rPr lang="en-US" sz="1200" kern="1200" dirty="0" smtClean="0">
                <a:solidFill>
                  <a:schemeClr val="tx1"/>
                </a:solidFill>
                <a:latin typeface="+mn-lt"/>
                <a:ea typeface="+mn-ea"/>
                <a:cs typeface="+mn-cs"/>
              </a:rPr>
              <a:t>Provides</a:t>
            </a:r>
            <a:r>
              <a:rPr lang="en-US" sz="1200" kern="1200" baseline="0" dirty="0" smtClean="0">
                <a:solidFill>
                  <a:schemeClr val="tx1"/>
                </a:solidFill>
                <a:latin typeface="+mn-lt"/>
                <a:ea typeface="+mn-ea"/>
                <a:cs typeface="+mn-cs"/>
              </a:rPr>
              <a:t> the description of what the particular issue with the grant is.  Can be expanded by the paper button on the left side of this </a:t>
            </a:r>
            <a:r>
              <a:rPr lang="en-US" sz="1200" kern="1200" baseline="0" dirty="0" smtClean="0">
                <a:solidFill>
                  <a:schemeClr val="tx1"/>
                </a:solidFill>
                <a:latin typeface="+mn-lt"/>
                <a:ea typeface="+mn-ea"/>
                <a:cs typeface="+mn-cs"/>
              </a:rPr>
              <a:t>box</a:t>
            </a:r>
            <a:r>
              <a:rPr lang="en-US"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lvl="3">
              <a:buFont typeface="Arial" pitchFamily="34" charset="0"/>
              <a:buChar char="•"/>
            </a:pPr>
            <a:endParaRPr lang="en-US" sz="1200" kern="1200" baseline="0" dirty="0" smtClean="0">
              <a:solidFill>
                <a:schemeClr val="tx1"/>
              </a:solidFill>
              <a:latin typeface="+mn-lt"/>
              <a:ea typeface="+mn-ea"/>
              <a:cs typeface="+mn-cs"/>
            </a:endParaRPr>
          </a:p>
          <a:p>
            <a:pPr lvl="3">
              <a:buFont typeface="Arial" pitchFamily="34" charset="0"/>
              <a:buChar cha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4C6A2A-F1DB-47D6-9BEF-3FA7DEC69C5F}" type="slidenum">
              <a:rPr lang="en-US" smtClean="0"/>
              <a:pPr/>
              <a:t>16</a:t>
            </a:fld>
            <a:endParaRPr lang="en-US"/>
          </a:p>
        </p:txBody>
      </p:sp>
    </p:spTree>
    <p:extLst>
      <p:ext uri="{BB962C8B-B14F-4D97-AF65-F5344CB8AC3E}">
        <p14:creationId xmlns:p14="http://schemas.microsoft.com/office/powerpoint/2010/main" xmlns="" val="71562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informational</a:t>
            </a:r>
            <a:r>
              <a:rPr lang="en-US" baseline="0" dirty="0" smtClean="0"/>
              <a:t> purposes only. </a:t>
            </a:r>
          </a:p>
          <a:p>
            <a:endParaRPr lang="en-US" baseline="0" dirty="0" smtClean="0"/>
          </a:p>
          <a:p>
            <a:r>
              <a:rPr lang="en-US" baseline="0" dirty="0" smtClean="0"/>
              <a:t>Graphic representation of the regional review process for FTA grants.</a:t>
            </a:r>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Recipient ID Dropdown</a:t>
            </a:r>
          </a:p>
          <a:p>
            <a:pPr marL="1600200" lvl="3" indent="-228600">
              <a:buFont typeface="Arial" pitchFamily="34" charset="0"/>
              <a:buChar char="•"/>
            </a:pPr>
            <a:r>
              <a:rPr lang="en-US" sz="1200" kern="1200" dirty="0" smtClean="0">
                <a:solidFill>
                  <a:schemeClr val="tx1"/>
                </a:solidFill>
                <a:latin typeface="+mn-lt"/>
                <a:ea typeface="+mn-ea"/>
                <a:cs typeface="+mn-cs"/>
              </a:rPr>
              <a:t>Where the grantee is able to find their recipient information that is transferred from the Recipient screen into the grant.</a:t>
            </a:r>
          </a:p>
          <a:p>
            <a:pPr marL="1600200" lvl="3" indent="-228600">
              <a:buFont typeface="Arial" pitchFamily="34" charset="0"/>
              <a:buChar char="•"/>
            </a:pPr>
            <a:r>
              <a:rPr lang="en-US" sz="1200" kern="1200" dirty="0" smtClean="0">
                <a:solidFill>
                  <a:schemeClr val="tx1"/>
                </a:solidFill>
                <a:latin typeface="+mn-lt"/>
                <a:ea typeface="+mn-ea"/>
                <a:cs typeface="+mn-cs"/>
              </a:rPr>
              <a:t>Find and Select your organization’s User ID</a:t>
            </a:r>
          </a:p>
          <a:p>
            <a:pPr marL="1143000" lvl="2" indent="-228600">
              <a:buFont typeface="+mj-lt"/>
              <a:buAutoNum type="arabicPeriod"/>
            </a:pPr>
            <a:r>
              <a:rPr lang="en-US" sz="1200" kern="1200" dirty="0" smtClean="0">
                <a:solidFill>
                  <a:schemeClr val="tx1"/>
                </a:solidFill>
                <a:latin typeface="+mn-lt"/>
                <a:ea typeface="+mn-ea"/>
                <a:cs typeface="+mn-cs"/>
              </a:rPr>
              <a:t>Project Number:</a:t>
            </a:r>
          </a:p>
          <a:p>
            <a:pPr marL="1600200" lvl="3" indent="-228600">
              <a:buFont typeface="Arial" pitchFamily="34" charset="0"/>
              <a:buChar char="•"/>
            </a:pPr>
            <a:r>
              <a:rPr lang="en-US" sz="1200" kern="1200" dirty="0" smtClean="0">
                <a:solidFill>
                  <a:schemeClr val="tx1"/>
                </a:solidFill>
                <a:latin typeface="+mn-lt"/>
                <a:ea typeface="+mn-ea"/>
                <a:cs typeface="+mn-cs"/>
              </a:rPr>
              <a:t>Grantee generated Draft Project number </a:t>
            </a:r>
          </a:p>
          <a:p>
            <a:pPr marL="1600200" lvl="3" indent="-228600">
              <a:buFont typeface="Arial" pitchFamily="34" charset="0"/>
              <a:buChar char="•"/>
            </a:pPr>
            <a:r>
              <a:rPr lang="en-US" sz="1200" kern="1200" dirty="0" smtClean="0">
                <a:solidFill>
                  <a:schemeClr val="tx1"/>
                </a:solidFill>
                <a:latin typeface="+mn-lt"/>
                <a:ea typeface="+mn-ea"/>
                <a:cs typeface="+mn-cs"/>
              </a:rPr>
              <a:t>Really anything can be entered in this box prior to the grant being sent for FTA review.  The first thing FTA reviewers do is request a unique Draft Project Number from Marie Lopez.  Prior to sending for FTA review this is for the grantee to find and identify the grant they are working on developing.</a:t>
            </a:r>
          </a:p>
          <a:p>
            <a:pPr marL="1143000" lvl="2" indent="-228600">
              <a:buFont typeface="+mj-lt"/>
              <a:buAutoNum type="arabicPeriod"/>
            </a:pPr>
            <a:r>
              <a:rPr lang="en-US" sz="1200" kern="1200" dirty="0" smtClean="0">
                <a:solidFill>
                  <a:schemeClr val="tx1"/>
                </a:solidFill>
                <a:latin typeface="+mn-lt"/>
                <a:ea typeface="+mn-ea"/>
                <a:cs typeface="+mn-cs"/>
              </a:rPr>
              <a:t>Section of Statute:</a:t>
            </a:r>
          </a:p>
          <a:p>
            <a:pPr marL="1600200" lvl="3" indent="-228600">
              <a:buFont typeface="Arial" pitchFamily="34" charset="0"/>
              <a:buChar char="•"/>
            </a:pPr>
            <a:r>
              <a:rPr lang="en-US" sz="1200" kern="1200" dirty="0" smtClean="0">
                <a:solidFill>
                  <a:schemeClr val="tx1"/>
                </a:solidFill>
                <a:latin typeface="+mn-lt"/>
                <a:ea typeface="+mn-ea"/>
                <a:cs typeface="+mn-cs"/>
              </a:rPr>
              <a:t>The type of funding this grant will be applying for.  </a:t>
            </a:r>
          </a:p>
          <a:p>
            <a:pPr marL="1600200" lvl="3" indent="-228600">
              <a:buFont typeface="Arial" pitchFamily="34" charset="0"/>
              <a:buChar char="•"/>
            </a:pPr>
            <a:r>
              <a:rPr lang="en-US" sz="1200" kern="1200" dirty="0" smtClean="0">
                <a:solidFill>
                  <a:schemeClr val="tx1"/>
                </a:solidFill>
                <a:latin typeface="+mn-lt"/>
                <a:ea typeface="+mn-ea"/>
                <a:cs typeface="+mn-cs"/>
              </a:rPr>
              <a:t>Ensure the correct section of statute (5307, 5309, 5316, etc) is selected.  This information serves as the basis for our review of the grant and will prevent delays later if entered correctly on the front end.</a:t>
            </a:r>
          </a:p>
          <a:p>
            <a:pPr marL="1143000" lvl="2" indent="-228600">
              <a:buFont typeface="+mj-lt"/>
              <a:buAutoNum type="arabicPeriod"/>
            </a:pPr>
            <a:r>
              <a:rPr lang="en-US" sz="1200" kern="1200" dirty="0" smtClean="0">
                <a:solidFill>
                  <a:schemeClr val="tx1"/>
                </a:solidFill>
                <a:latin typeface="+mn-lt"/>
                <a:ea typeface="+mn-ea"/>
                <a:cs typeface="+mn-cs"/>
              </a:rPr>
              <a:t>Project Description:</a:t>
            </a:r>
          </a:p>
          <a:p>
            <a:pPr marL="1600200" lvl="3" indent="-228600">
              <a:buFont typeface="Arial" pitchFamily="34" charset="0"/>
              <a:buChar char="•"/>
            </a:pPr>
            <a:r>
              <a:rPr lang="en-US" sz="1200" kern="1200" dirty="0" smtClean="0">
                <a:solidFill>
                  <a:schemeClr val="tx1"/>
                </a:solidFill>
                <a:latin typeface="+mn-lt"/>
                <a:ea typeface="+mn-ea"/>
                <a:cs typeface="+mn-cs"/>
              </a:rPr>
              <a:t>Basically this is the title of the grant.</a:t>
            </a:r>
          </a:p>
          <a:p>
            <a:pPr marL="1600200" lvl="3" indent="-228600">
              <a:buFont typeface="Arial" pitchFamily="34" charset="0"/>
              <a:buChar char="•"/>
            </a:pPr>
            <a:r>
              <a:rPr lang="en-US" sz="1200" kern="1200" dirty="0" smtClean="0">
                <a:solidFill>
                  <a:schemeClr val="tx1"/>
                </a:solidFill>
                <a:latin typeface="+mn-lt"/>
                <a:ea typeface="+mn-ea"/>
                <a:cs typeface="+mn-cs"/>
              </a:rPr>
              <a:t>Ideally this title should provide a brief description into what is contained in the grant.  The fiscal year of the funding and basic overview of the projects is probably the most helpful.  For example, “FY2010 Bus Purchase &amp; PM.”</a:t>
            </a:r>
          </a:p>
          <a:p>
            <a:pPr marL="1143000" lvl="2" indent="-228600">
              <a:buFont typeface="+mj-lt"/>
              <a:buAutoNum type="arabicPeriod"/>
            </a:pPr>
            <a:r>
              <a:rPr lang="en-US" sz="1200" kern="1200" dirty="0" smtClean="0">
                <a:solidFill>
                  <a:schemeClr val="tx1"/>
                </a:solidFill>
                <a:latin typeface="+mn-lt"/>
                <a:ea typeface="+mn-ea"/>
                <a:cs typeface="+mn-cs"/>
              </a:rPr>
              <a:t>Program Date:</a:t>
            </a:r>
          </a:p>
          <a:p>
            <a:pPr marL="1600200" lvl="3" indent="-228600">
              <a:buFont typeface="Arial" pitchFamily="34" charset="0"/>
              <a:buChar char="•"/>
            </a:pPr>
            <a:r>
              <a:rPr lang="en-US" sz="1200" kern="1200" dirty="0" smtClean="0">
                <a:solidFill>
                  <a:schemeClr val="tx1"/>
                </a:solidFill>
                <a:latin typeface="+mn-lt"/>
                <a:ea typeface="+mn-ea"/>
                <a:cs typeface="+mn-cs"/>
              </a:rPr>
              <a:t>This is the date that FTA approved the projects that will be contained in the grant into the TIP/STIP.</a:t>
            </a:r>
          </a:p>
          <a:p>
            <a:pPr marL="1600200" lvl="3" indent="-228600">
              <a:buFont typeface="Arial" pitchFamily="34" charset="0"/>
              <a:buChar char="•"/>
            </a:pPr>
            <a:r>
              <a:rPr lang="en-US" sz="1200" kern="1200" dirty="0" smtClean="0">
                <a:solidFill>
                  <a:schemeClr val="tx1"/>
                </a:solidFill>
                <a:latin typeface="+mn-lt"/>
                <a:ea typeface="+mn-ea"/>
                <a:cs typeface="+mn-cs"/>
              </a:rPr>
              <a:t>Need to be the FTA approval date that incorporated the projects, not necessarily the original approval date of the document.  If the projects were added by amendment after the document was originally approved the amendment approval date is what should be entered here.  Should be backed up by the STIP/TIP attachment.</a:t>
            </a:r>
          </a:p>
          <a:p>
            <a:pPr marL="1143000" lvl="2" indent="-228600">
              <a:buFont typeface="+mj-lt"/>
              <a:buAutoNum type="arabicPeriod"/>
            </a:pPr>
            <a:r>
              <a:rPr lang="en-US" sz="1200" kern="1200" dirty="0" smtClean="0">
                <a:solidFill>
                  <a:schemeClr val="tx1"/>
                </a:solidFill>
                <a:latin typeface="+mn-lt"/>
                <a:ea typeface="+mn-ea"/>
                <a:cs typeface="+mn-cs"/>
              </a:rPr>
              <a:t>Fiscal Year:  </a:t>
            </a:r>
          </a:p>
          <a:p>
            <a:pPr marL="1600200" lvl="3" indent="-228600">
              <a:buFont typeface="Arial" pitchFamily="34" charset="0"/>
              <a:buChar char="•"/>
            </a:pPr>
            <a:r>
              <a:rPr lang="en-US" sz="1200" kern="1200" dirty="0" smtClean="0">
                <a:solidFill>
                  <a:schemeClr val="tx1"/>
                </a:solidFill>
                <a:latin typeface="+mn-lt"/>
                <a:ea typeface="+mn-ea"/>
                <a:cs typeface="+mn-cs"/>
              </a:rPr>
              <a:t>The fiscal year in which the grant is applied.</a:t>
            </a:r>
          </a:p>
          <a:p>
            <a:pPr marL="1600200" lvl="3" indent="-228600">
              <a:buFont typeface="Arial" pitchFamily="34" charset="0"/>
              <a:buChar char="•"/>
            </a:pPr>
            <a:r>
              <a:rPr lang="en-US" sz="1200" kern="1200" dirty="0" smtClean="0">
                <a:solidFill>
                  <a:schemeClr val="tx1"/>
                </a:solidFill>
                <a:latin typeface="+mn-lt"/>
                <a:ea typeface="+mn-ea"/>
                <a:cs typeface="+mn-cs"/>
              </a:rPr>
              <a:t>This is the fiscal year the actual grant application is made and not the year of the funds contained in the grant.  For example, the grant might contain FY2009 funds, but if the grant is being entered this year the Fiscal Year should be FY2011.</a:t>
            </a:r>
          </a:p>
          <a:p>
            <a:pPr marL="1143000" lvl="2" indent="-228600">
              <a:buFont typeface="+mj-lt"/>
              <a:buAutoNum type="arabicPeriod"/>
            </a:pPr>
            <a:r>
              <a:rPr lang="en-US" sz="1200" kern="1200" dirty="0" smtClean="0">
                <a:solidFill>
                  <a:schemeClr val="tx1"/>
                </a:solidFill>
                <a:latin typeface="+mn-lt"/>
                <a:ea typeface="+mn-ea"/>
                <a:cs typeface="+mn-cs"/>
              </a:rPr>
              <a:t>Proposed Environmental Consequences:</a:t>
            </a:r>
          </a:p>
          <a:p>
            <a:pPr marL="1600200" lvl="3" indent="-228600">
              <a:buFont typeface="Arial" pitchFamily="34" charset="0"/>
              <a:buChar char="•"/>
            </a:pPr>
            <a:r>
              <a:rPr lang="en-US" sz="1200" kern="1200" dirty="0" smtClean="0">
                <a:solidFill>
                  <a:schemeClr val="tx1"/>
                </a:solidFill>
                <a:latin typeface="+mn-lt"/>
                <a:ea typeface="+mn-ea"/>
                <a:cs typeface="+mn-cs"/>
              </a:rPr>
              <a:t>Up front identification of potential environmental impacts stemming from the projects contained in the grant</a:t>
            </a:r>
          </a:p>
          <a:p>
            <a:pPr marL="1600200" lvl="3" indent="-228600">
              <a:buFont typeface="Arial" pitchFamily="34" charset="0"/>
              <a:buChar char="•"/>
            </a:pPr>
            <a:r>
              <a:rPr lang="en-US" sz="1200" kern="1200" dirty="0" smtClean="0">
                <a:solidFill>
                  <a:schemeClr val="tx1"/>
                </a:solidFill>
                <a:latin typeface="+mn-lt"/>
                <a:ea typeface="+mn-ea"/>
                <a:cs typeface="+mn-cs"/>
              </a:rPr>
              <a:t>Needs to be identified on the ALI level later in the grant development process, but here the grantee can identify any projects that might need anything further than the typical categorical exclusion.</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Same as previous screen</a:t>
            </a:r>
          </a:p>
          <a:p>
            <a:pPr marL="1143000" lvl="2" indent="-228600">
              <a:buFont typeface="+mj-lt"/>
              <a:buAutoNum type="arabicPeriod"/>
            </a:pPr>
            <a:r>
              <a:rPr lang="en-US" sz="1200" kern="1200" dirty="0" smtClean="0">
                <a:solidFill>
                  <a:schemeClr val="tx1"/>
                </a:solidFill>
                <a:latin typeface="+mn-lt"/>
                <a:ea typeface="+mn-ea"/>
                <a:cs typeface="+mn-cs"/>
              </a:rPr>
              <a:t>Project Description:</a:t>
            </a:r>
          </a:p>
          <a:p>
            <a:pPr lvl="3">
              <a:buFont typeface="Arial" pitchFamily="34" charset="0"/>
              <a:buChar char="•"/>
            </a:pPr>
            <a:r>
              <a:rPr lang="en-US" sz="1200" kern="1200" dirty="0" smtClean="0">
                <a:solidFill>
                  <a:schemeClr val="tx1"/>
                </a:solidFill>
                <a:latin typeface="+mn-lt"/>
                <a:ea typeface="+mn-ea"/>
                <a:cs typeface="+mn-cs"/>
              </a:rPr>
              <a:t>Also known as the “Project Details” this is the section that provides FTA with the overview of what will be included in the grant.</a:t>
            </a:r>
          </a:p>
          <a:p>
            <a:pPr lvl="3">
              <a:buFont typeface="Arial" pitchFamily="34" charset="0"/>
              <a:buChar char="•"/>
            </a:pPr>
            <a:r>
              <a:rPr lang="en-US" sz="1200" kern="1200" dirty="0" smtClean="0">
                <a:solidFill>
                  <a:schemeClr val="tx1"/>
                </a:solidFill>
                <a:latin typeface="+mn-lt"/>
                <a:ea typeface="+mn-ea"/>
                <a:cs typeface="+mn-cs"/>
              </a:rPr>
              <a:t>Every Project Detail Section should start with the following sentence:</a:t>
            </a:r>
          </a:p>
          <a:p>
            <a:pPr lvl="4">
              <a:buFont typeface="Arial" pitchFamily="34" charset="0"/>
              <a:buChar char="•"/>
            </a:pPr>
            <a:r>
              <a:rPr lang="en-US" sz="1200" kern="1200" dirty="0" smtClean="0">
                <a:solidFill>
                  <a:schemeClr val="tx1"/>
                </a:solidFill>
                <a:latin typeface="+mn-lt"/>
                <a:ea typeface="+mn-ea"/>
                <a:cs typeface="+mn-cs"/>
              </a:rPr>
              <a:t>This grant is for FY20XX Section 53XX apportionment for (Name of Area the funds are apportioned to) in the amount of $XXXXX.</a:t>
            </a:r>
          </a:p>
          <a:p>
            <a:pPr lvl="3">
              <a:buFont typeface="Arial" pitchFamily="34" charset="0"/>
              <a:buChar char="•"/>
            </a:pPr>
            <a:r>
              <a:rPr lang="en-US" sz="1200" kern="1200" dirty="0" smtClean="0">
                <a:solidFill>
                  <a:schemeClr val="tx1"/>
                </a:solidFill>
                <a:latin typeface="+mn-lt"/>
                <a:ea typeface="+mn-ea"/>
                <a:cs typeface="+mn-cs"/>
              </a:rPr>
              <a:t>This should then be followed with a description of what is contained within the grant.  This overview does not need to be as detailed as what will be contained in the Extended Budget Descriptions, but should have enough that the FTA reviewers will have a good idea of what is contained within the grant.  Any background information pertaining to the grant as a whole can also be contained in this section.</a:t>
            </a:r>
          </a:p>
          <a:p>
            <a:pPr lvl="3">
              <a:buFont typeface="Arial" pitchFamily="34" charset="0"/>
              <a:buChar char="•"/>
            </a:pPr>
            <a:r>
              <a:rPr lang="en-US" sz="1200" kern="1200" dirty="0" smtClean="0">
                <a:solidFill>
                  <a:schemeClr val="tx1"/>
                </a:solidFill>
                <a:latin typeface="+mn-lt"/>
                <a:ea typeface="+mn-ea"/>
                <a:cs typeface="+mn-cs"/>
              </a:rPr>
              <a:t>Best way to create is to draft in Microsoft Word then copy/paste into the box above.  Prevents spelling and grammatical errors that could confuse the description.</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FTA </a:t>
            </a:r>
            <a:r>
              <a:rPr lang="en-US" sz="1200" kern="1200" dirty="0" err="1" smtClean="0">
                <a:solidFill>
                  <a:schemeClr val="tx1"/>
                </a:solidFill>
                <a:latin typeface="+mn-lt"/>
                <a:ea typeface="+mn-ea"/>
                <a:cs typeface="+mn-cs"/>
              </a:rPr>
              <a:t>Proj</a:t>
            </a:r>
            <a:r>
              <a:rPr lang="en-US" sz="1200" kern="1200" dirty="0" smtClean="0">
                <a:solidFill>
                  <a:schemeClr val="tx1"/>
                </a:solidFill>
                <a:latin typeface="+mn-lt"/>
                <a:ea typeface="+mn-ea"/>
                <a:cs typeface="+mn-cs"/>
              </a:rPr>
              <a:t> Mgr &amp; </a:t>
            </a:r>
            <a:r>
              <a:rPr lang="en-US" sz="1200" kern="1200" dirty="0" err="1" smtClean="0">
                <a:solidFill>
                  <a:schemeClr val="tx1"/>
                </a:solidFill>
                <a:latin typeface="+mn-lt"/>
                <a:ea typeface="+mn-ea"/>
                <a:cs typeface="+mn-cs"/>
              </a:rPr>
              <a:t>Recip</a:t>
            </a:r>
            <a:r>
              <a:rPr lang="en-US" sz="1200" kern="1200" dirty="0" smtClean="0">
                <a:solidFill>
                  <a:schemeClr val="tx1"/>
                </a:solidFill>
                <a:latin typeface="+mn-lt"/>
                <a:ea typeface="+mn-ea"/>
                <a:cs typeface="+mn-cs"/>
              </a:rPr>
              <a:t> Contact:</a:t>
            </a:r>
          </a:p>
          <a:p>
            <a:pPr lvl="3">
              <a:buFont typeface="Arial" pitchFamily="34" charset="0"/>
              <a:buChar char="•"/>
            </a:pPr>
            <a:r>
              <a:rPr lang="en-US" sz="1200" kern="1200" dirty="0" smtClean="0">
                <a:solidFill>
                  <a:schemeClr val="tx1"/>
                </a:solidFill>
                <a:latin typeface="+mn-lt"/>
                <a:ea typeface="+mn-ea"/>
                <a:cs typeface="+mn-cs"/>
              </a:rPr>
              <a:t>Two fields that identify the contacts for the management of this grant from both the grantee and FTA.</a:t>
            </a:r>
          </a:p>
          <a:p>
            <a:pPr lvl="3">
              <a:buFont typeface="Arial" pitchFamily="34" charset="0"/>
              <a:buChar char="•"/>
            </a:pPr>
            <a:r>
              <a:rPr lang="en-US" sz="1200" kern="1200" dirty="0" smtClean="0">
                <a:solidFill>
                  <a:schemeClr val="tx1"/>
                </a:solidFill>
                <a:latin typeface="+mn-lt"/>
                <a:ea typeface="+mn-ea"/>
                <a:cs typeface="+mn-cs"/>
              </a:rPr>
              <a:t>The FTA </a:t>
            </a:r>
            <a:r>
              <a:rPr lang="en-US" sz="1200" kern="1200" dirty="0" err="1" smtClean="0">
                <a:solidFill>
                  <a:schemeClr val="tx1"/>
                </a:solidFill>
                <a:latin typeface="+mn-lt"/>
                <a:ea typeface="+mn-ea"/>
                <a:cs typeface="+mn-cs"/>
              </a:rPr>
              <a:t>Proj</a:t>
            </a:r>
            <a:r>
              <a:rPr lang="en-US" sz="1200" kern="1200" dirty="0" smtClean="0">
                <a:solidFill>
                  <a:schemeClr val="tx1"/>
                </a:solidFill>
                <a:latin typeface="+mn-lt"/>
                <a:ea typeface="+mn-ea"/>
                <a:cs typeface="+mn-cs"/>
              </a:rPr>
              <a:t>. Mgr should be the program manager that will be in charge of managing the grant once it has been awarded.</a:t>
            </a:r>
          </a:p>
          <a:p>
            <a:pPr lvl="3">
              <a:buFont typeface="Arial" pitchFamily="34" charset="0"/>
              <a:buChar char="•"/>
            </a:pPr>
            <a:r>
              <a:rPr lang="en-US" sz="1200" kern="1200" dirty="0" smtClean="0">
                <a:solidFill>
                  <a:schemeClr val="tx1"/>
                </a:solidFill>
                <a:latin typeface="+mn-lt"/>
                <a:ea typeface="+mn-ea"/>
                <a:cs typeface="+mn-cs"/>
              </a:rPr>
              <a:t>The recipient contact will be that same contact person from the grantee’s perspective.</a:t>
            </a:r>
          </a:p>
          <a:p>
            <a:pPr lvl="3">
              <a:buFont typeface="Arial" pitchFamily="34" charset="0"/>
              <a:buChar char="•"/>
            </a:pPr>
            <a:r>
              <a:rPr lang="en-US" sz="1200" kern="1200" dirty="0" smtClean="0">
                <a:solidFill>
                  <a:schemeClr val="tx1"/>
                </a:solidFill>
                <a:latin typeface="+mn-lt"/>
                <a:ea typeface="+mn-ea"/>
                <a:cs typeface="+mn-cs"/>
              </a:rPr>
              <a:t>Both Contact names and Phone numbers should be included.</a:t>
            </a:r>
          </a:p>
          <a:p>
            <a:pPr marL="1143000" lvl="2" indent="-228600">
              <a:buFont typeface="+mj-lt"/>
              <a:buAutoNum type="arabicPeriod"/>
            </a:pPr>
            <a:r>
              <a:rPr lang="en-US" sz="1200" kern="1200" dirty="0" smtClean="0">
                <a:solidFill>
                  <a:schemeClr val="tx1"/>
                </a:solidFill>
                <a:latin typeface="+mn-lt"/>
                <a:ea typeface="+mn-ea"/>
                <a:cs typeface="+mn-cs"/>
              </a:rPr>
              <a:t>State </a:t>
            </a:r>
            <a:r>
              <a:rPr lang="en-US" sz="1200" kern="1200" dirty="0" err="1" smtClean="0">
                <a:solidFill>
                  <a:schemeClr val="tx1"/>
                </a:solidFill>
                <a:latin typeface="+mn-lt"/>
                <a:ea typeface="+mn-ea"/>
                <a:cs typeface="+mn-cs"/>
              </a:rPr>
              <a:t>Appl</a:t>
            </a:r>
            <a:r>
              <a:rPr lang="en-US" sz="1200" kern="1200" dirty="0" smtClean="0">
                <a:solidFill>
                  <a:schemeClr val="tx1"/>
                </a:solidFill>
                <a:latin typeface="+mn-lt"/>
                <a:ea typeface="+mn-ea"/>
                <a:cs typeface="+mn-cs"/>
              </a:rPr>
              <a:t> ID:</a:t>
            </a:r>
          </a:p>
          <a:p>
            <a:pPr lvl="3">
              <a:buFont typeface="Arial" pitchFamily="34" charset="0"/>
              <a:buChar char="•"/>
            </a:pPr>
            <a:r>
              <a:rPr lang="en-US" sz="1200" kern="1200" dirty="0" smtClean="0">
                <a:solidFill>
                  <a:schemeClr val="tx1"/>
                </a:solidFill>
                <a:latin typeface="+mn-lt"/>
                <a:ea typeface="+mn-ea"/>
                <a:cs typeface="+mn-cs"/>
              </a:rPr>
              <a:t>Only applicable for certain states.</a:t>
            </a:r>
          </a:p>
          <a:p>
            <a:pPr marL="1143000" lvl="2" indent="-228600">
              <a:buFont typeface="+mj-lt"/>
              <a:buAutoNum type="arabicPeriod"/>
            </a:pPr>
            <a:r>
              <a:rPr lang="en-US" sz="1200" kern="1200" dirty="0" err="1" smtClean="0">
                <a:solidFill>
                  <a:schemeClr val="tx1"/>
                </a:solidFill>
                <a:latin typeface="+mn-lt"/>
                <a:ea typeface="+mn-ea"/>
                <a:cs typeface="+mn-cs"/>
              </a:rPr>
              <a:t>Est</a:t>
            </a:r>
            <a:r>
              <a:rPr lang="en-US" sz="1200" kern="1200" dirty="0" smtClean="0">
                <a:solidFill>
                  <a:schemeClr val="tx1"/>
                </a:solidFill>
                <a:latin typeface="+mn-lt"/>
                <a:ea typeface="+mn-ea"/>
                <a:cs typeface="+mn-cs"/>
              </a:rPr>
              <a:t> Start/End:</a:t>
            </a:r>
          </a:p>
          <a:p>
            <a:pPr lvl="3">
              <a:buFont typeface="Arial" pitchFamily="34" charset="0"/>
              <a:buChar char="•"/>
            </a:pPr>
            <a:r>
              <a:rPr lang="en-US" sz="1200" kern="1200" dirty="0" smtClean="0">
                <a:solidFill>
                  <a:schemeClr val="tx1"/>
                </a:solidFill>
                <a:latin typeface="+mn-lt"/>
                <a:ea typeface="+mn-ea"/>
                <a:cs typeface="+mn-cs"/>
              </a:rPr>
              <a:t>The estimated start and end date for the implementation and completion of all of the projects contained in the grant.</a:t>
            </a:r>
          </a:p>
          <a:p>
            <a:pPr lvl="3">
              <a:buFont typeface="Arial" pitchFamily="34" charset="0"/>
              <a:buChar char="•"/>
            </a:pPr>
            <a:r>
              <a:rPr lang="en-US" sz="1200" kern="1200" dirty="0" smtClean="0">
                <a:solidFill>
                  <a:schemeClr val="tx1"/>
                </a:solidFill>
                <a:latin typeface="+mn-lt"/>
                <a:ea typeface="+mn-ea"/>
                <a:cs typeface="+mn-cs"/>
              </a:rPr>
              <a:t>The most important aspect of these two dates is that they are realistic and correspond to the milestone dates entered later in the development process.  Any outlandish dates should have additional information provided in the project details, extended budget description.</a:t>
            </a:r>
          </a:p>
          <a:p>
            <a:pPr marL="1143000" lvl="2" indent="-228600">
              <a:buFont typeface="+mj-lt"/>
              <a:buAutoNum type="arabicPeriod"/>
            </a:pPr>
            <a:r>
              <a:rPr lang="en-US" sz="1200" kern="1200" dirty="0" smtClean="0">
                <a:solidFill>
                  <a:schemeClr val="tx1"/>
                </a:solidFill>
                <a:latin typeface="+mn-lt"/>
                <a:ea typeface="+mn-ea"/>
                <a:cs typeface="+mn-cs"/>
              </a:rPr>
              <a:t>Program Page:</a:t>
            </a:r>
          </a:p>
          <a:p>
            <a:pPr lvl="3">
              <a:buFont typeface="Arial" pitchFamily="34" charset="0"/>
              <a:buChar char="•"/>
            </a:pPr>
            <a:r>
              <a:rPr lang="en-US" sz="1200" kern="1200" dirty="0" smtClean="0">
                <a:solidFill>
                  <a:schemeClr val="tx1"/>
                </a:solidFill>
                <a:latin typeface="+mn-lt"/>
                <a:ea typeface="+mn-ea"/>
                <a:cs typeface="+mn-cs"/>
              </a:rPr>
              <a:t>Refers to the page number of the TIP, STIP or UPWP where the projects contained in the grant can be found.</a:t>
            </a:r>
          </a:p>
          <a:p>
            <a:pPr lvl="3">
              <a:buFont typeface="Arial" pitchFamily="34" charset="0"/>
              <a:buChar char="•"/>
            </a:pPr>
            <a:r>
              <a:rPr lang="en-US" sz="1200" kern="1200" dirty="0" smtClean="0">
                <a:solidFill>
                  <a:schemeClr val="tx1"/>
                </a:solidFill>
                <a:latin typeface="+mn-lt"/>
                <a:ea typeface="+mn-ea"/>
                <a:cs typeface="+mn-cs"/>
              </a:rPr>
              <a:t>This should be some identifier that allows FTA to easily find the projects contained in the grant.  The Program Page should be drawn from whatever attachment is included in the grant to demonstrate the projects are included in the TIP/STIP/UPWP.</a:t>
            </a:r>
          </a:p>
          <a:p>
            <a:pPr marL="1143000" lvl="2" indent="-228600">
              <a:buFont typeface="+mj-lt"/>
              <a:buAutoNum type="arabicPeriod"/>
            </a:pPr>
            <a:r>
              <a:rPr lang="en-US" sz="1200" kern="1200" dirty="0" smtClean="0">
                <a:solidFill>
                  <a:schemeClr val="tx1"/>
                </a:solidFill>
                <a:latin typeface="+mn-lt"/>
                <a:ea typeface="+mn-ea"/>
                <a:cs typeface="+mn-cs"/>
              </a:rPr>
              <a:t>Supplemental Agreement:</a:t>
            </a:r>
          </a:p>
          <a:p>
            <a:pPr lvl="3">
              <a:buFont typeface="Arial" pitchFamily="34" charset="0"/>
              <a:buChar char="•"/>
            </a:pPr>
            <a:r>
              <a:rPr lang="en-US" sz="1200" kern="1200" dirty="0" smtClean="0">
                <a:solidFill>
                  <a:schemeClr val="tx1"/>
                </a:solidFill>
                <a:latin typeface="+mn-lt"/>
                <a:ea typeface="+mn-ea"/>
                <a:cs typeface="+mn-cs"/>
              </a:rPr>
              <a:t>Identifies if there is a Designated Recipient that needs to PIN the grant before it can be executed by the grantee creating the grant.</a:t>
            </a:r>
          </a:p>
          <a:p>
            <a:pPr lvl="3">
              <a:buFont typeface="Arial" pitchFamily="34" charset="0"/>
              <a:buChar char="•"/>
            </a:pPr>
            <a:r>
              <a:rPr lang="en-US" sz="1200" kern="1200" dirty="0" smtClean="0">
                <a:solidFill>
                  <a:schemeClr val="tx1"/>
                </a:solidFill>
                <a:latin typeface="+mn-lt"/>
                <a:ea typeface="+mn-ea"/>
                <a:cs typeface="+mn-cs"/>
              </a:rPr>
              <a:t>This will be need to be marked “Yes” if the organization applying for the funds is not the Designated Recipient for that area.   One example is small urbanized area 5307 funds that are passed through the State DOTs.  This box would need to be marked “Yes” </a:t>
            </a:r>
          </a:p>
          <a:p>
            <a:pPr marL="1143000" lvl="2" indent="-228600">
              <a:buFont typeface="+mj-lt"/>
              <a:buAutoNum type="arabicPeriod"/>
            </a:pPr>
            <a:r>
              <a:rPr lang="en-US" sz="1200" kern="1200" dirty="0" smtClean="0">
                <a:solidFill>
                  <a:schemeClr val="tx1"/>
                </a:solidFill>
                <a:latin typeface="+mn-lt"/>
                <a:ea typeface="+mn-ea"/>
                <a:cs typeface="+mn-cs"/>
              </a:rPr>
              <a:t>Project Description/Project Details</a:t>
            </a:r>
          </a:p>
          <a:p>
            <a:pPr lvl="3">
              <a:buFont typeface="Arial" pitchFamily="34" charset="0"/>
              <a:buChar char="•"/>
            </a:pPr>
            <a:r>
              <a:rPr lang="en-US" sz="1200" kern="1200" dirty="0" smtClean="0">
                <a:solidFill>
                  <a:schemeClr val="tx1"/>
                </a:solidFill>
                <a:latin typeface="+mn-lt"/>
                <a:ea typeface="+mn-ea"/>
                <a:cs typeface="+mn-cs"/>
              </a:rPr>
              <a:t>Suggest</a:t>
            </a:r>
            <a:r>
              <a:rPr lang="en-US" sz="1200" kern="1200" baseline="0" dirty="0" smtClean="0">
                <a:solidFill>
                  <a:schemeClr val="tx1"/>
                </a:solidFill>
                <a:latin typeface="+mn-lt"/>
                <a:ea typeface="+mn-ea"/>
                <a:cs typeface="+mn-cs"/>
              </a:rPr>
              <a:t> filling out this section of the grant in a companion Word Document for formatting and spelling purposes.  This box cannot get any bigger, which makes typing long descriptions in this section problematic.  </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First sentence</a:t>
            </a:r>
            <a:r>
              <a:rPr lang="en-US" sz="1200" kern="1200" baseline="0" dirty="0" smtClean="0">
                <a:solidFill>
                  <a:schemeClr val="tx1"/>
                </a:solidFill>
                <a:latin typeface="+mn-lt"/>
                <a:ea typeface="+mn-ea"/>
                <a:cs typeface="+mn-cs"/>
              </a:rPr>
              <a:t> should state specifically the year of federal funding, section of funding, amount of funding, and geographic area funding allocated to.  </a:t>
            </a:r>
          </a:p>
          <a:p>
            <a:pPr lvl="3">
              <a:buFont typeface="Arial" pitchFamily="34" charset="0"/>
              <a:buChar char="•"/>
            </a:pPr>
            <a:r>
              <a:rPr lang="en-US" sz="1200" kern="1200" baseline="0" dirty="0" smtClean="0">
                <a:solidFill>
                  <a:schemeClr val="tx1"/>
                </a:solidFill>
                <a:latin typeface="+mn-lt"/>
                <a:ea typeface="+mn-ea"/>
                <a:cs typeface="+mn-cs"/>
              </a:rPr>
              <a:t>Remainder of Project Details should describe, generally, all projects contained within the grant.</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Reference Webinar Practice Grant for example Project Details</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Total </a:t>
            </a:r>
            <a:r>
              <a:rPr lang="en-US" sz="1200" kern="1200" dirty="0" smtClean="0">
                <a:solidFill>
                  <a:schemeClr val="tx1"/>
                </a:solidFill>
                <a:latin typeface="+mn-lt"/>
                <a:ea typeface="+mn-ea"/>
                <a:cs typeface="+mn-cs"/>
              </a:rPr>
              <a:t>FTA Amount:</a:t>
            </a:r>
          </a:p>
          <a:p>
            <a:pPr lvl="3">
              <a:buFont typeface="Arial" pitchFamily="34" charset="0"/>
              <a:buChar char="•"/>
            </a:pP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This is the amount that should equate to the total FTA dollars included in the grant.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Total </a:t>
            </a:r>
            <a:r>
              <a:rPr lang="en-US" sz="1200" kern="1200" dirty="0" smtClean="0">
                <a:solidFill>
                  <a:schemeClr val="tx1"/>
                </a:solidFill>
                <a:latin typeface="+mn-lt"/>
                <a:ea typeface="+mn-ea"/>
                <a:cs typeface="+mn-cs"/>
              </a:rPr>
              <a:t>Local/State/Other Federal Amount</a:t>
            </a:r>
            <a:endParaRPr lang="en-US" sz="1200" kern="1200" dirty="0" smtClean="0">
              <a:solidFill>
                <a:schemeClr val="tx1"/>
              </a:solidFill>
              <a:latin typeface="+mn-lt"/>
              <a:ea typeface="+mn-ea"/>
              <a:cs typeface="+mn-cs"/>
            </a:endParaRPr>
          </a:p>
          <a:p>
            <a:pPr lvl="3">
              <a:buFont typeface="Arial" pitchFamily="34" charset="0"/>
              <a:buChar char="•"/>
            </a:pP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a:t>
            </a:r>
            <a:r>
              <a:rPr lang="en-US" sz="1200" kern="1200" baseline="0" dirty="0" smtClean="0">
                <a:solidFill>
                  <a:schemeClr val="tx1"/>
                </a:solidFill>
                <a:latin typeface="+mn-lt"/>
                <a:ea typeface="+mn-ea"/>
                <a:cs typeface="+mn-cs"/>
              </a:rPr>
              <a:t> boxes are provided to show the breakdown of how the local match for this project will be provided.  </a:t>
            </a:r>
          </a:p>
          <a:p>
            <a:pPr lvl="3">
              <a:buFont typeface="Arial" pitchFamily="34" charset="0"/>
              <a:buChar char="•"/>
            </a:pPr>
            <a:r>
              <a:rPr lang="en-US" sz="1200" kern="1200" baseline="0" dirty="0" smtClean="0">
                <a:solidFill>
                  <a:schemeClr val="tx1"/>
                </a:solidFill>
                <a:latin typeface="+mn-lt"/>
                <a:ea typeface="+mn-ea"/>
                <a:cs typeface="+mn-cs"/>
              </a:rPr>
              <a:t> The grantee should breakdown the local match amount between any state, local, or other federal amounts that contribute to the local match for the grant.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Total Eligible</a:t>
            </a:r>
            <a:r>
              <a:rPr lang="en-US" sz="1200" kern="1200" baseline="0" dirty="0" smtClean="0">
                <a:solidFill>
                  <a:schemeClr val="tx1"/>
                </a:solidFill>
                <a:latin typeface="+mn-lt"/>
                <a:ea typeface="+mn-ea"/>
                <a:cs typeface="+mn-cs"/>
              </a:rPr>
              <a:t> Cost</a:t>
            </a:r>
          </a:p>
          <a:p>
            <a:pPr marL="1600200" lvl="3" indent="-228600">
              <a:buFont typeface="Arial" pitchFamily="34" charset="0"/>
              <a:buChar char="•"/>
            </a:pPr>
            <a:r>
              <a:rPr lang="en-US" sz="1200" kern="1200" baseline="0" dirty="0" smtClean="0">
                <a:solidFill>
                  <a:schemeClr val="tx1"/>
                </a:solidFill>
                <a:latin typeface="+mn-lt"/>
                <a:ea typeface="+mn-ea"/>
                <a:cs typeface="+mn-cs"/>
              </a:rPr>
              <a:t>TEAM calculates this amount based on the funds entered in the Total FTA and local match amounts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Urbanized Areas</a:t>
            </a:r>
          </a:p>
          <a:p>
            <a:pPr lvl="3">
              <a:buFont typeface="Arial" pitchFamily="34" charset="0"/>
              <a:buChar char="•"/>
            </a:pPr>
            <a:r>
              <a:rPr lang="en-US" sz="1200" kern="1200" dirty="0" smtClean="0">
                <a:solidFill>
                  <a:schemeClr val="tx1"/>
                </a:solidFill>
                <a:latin typeface="+mn-lt"/>
                <a:ea typeface="+mn-ea"/>
                <a:cs typeface="+mn-cs"/>
              </a:rPr>
              <a:t>The urbanized area associated with the grantee applying for the federal funds.</a:t>
            </a:r>
          </a:p>
          <a:p>
            <a:pPr lvl="3">
              <a:buFont typeface="Arial" pitchFamily="34" charset="0"/>
              <a:buChar char="•"/>
            </a:pPr>
            <a:r>
              <a:rPr lang="en-US" sz="1200" kern="1200" dirty="0" smtClean="0">
                <a:solidFill>
                  <a:schemeClr val="tx1"/>
                </a:solidFill>
                <a:latin typeface="+mn-lt"/>
                <a:ea typeface="+mn-ea"/>
                <a:cs typeface="+mn-cs"/>
              </a:rPr>
              <a:t>Even though it appears grayed out when you first open this tab, it is important to click on the UZA ID# and make sure it is correct when developing the grant.  This ID # is needed for financial coding purposes later in the grant development process.</a:t>
            </a:r>
          </a:p>
          <a:p>
            <a:pPr marL="1143000" lvl="2" indent="-228600">
              <a:buFont typeface="+mj-lt"/>
              <a:buAutoNum type="arabicPeriod"/>
            </a:pPr>
            <a:r>
              <a:rPr lang="en-US" sz="1200" kern="1200" dirty="0" smtClean="0">
                <a:solidFill>
                  <a:schemeClr val="tx1"/>
                </a:solidFill>
                <a:latin typeface="+mn-lt"/>
                <a:ea typeface="+mn-ea"/>
                <a:cs typeface="+mn-cs"/>
              </a:rPr>
              <a:t>Congressional Districts</a:t>
            </a:r>
          </a:p>
          <a:p>
            <a:pPr lvl="3">
              <a:buFont typeface="Arial" pitchFamily="34" charset="0"/>
              <a:buChar char="•"/>
            </a:pPr>
            <a:r>
              <a:rPr lang="en-US" sz="1200" kern="1200" dirty="0" smtClean="0">
                <a:solidFill>
                  <a:schemeClr val="tx1"/>
                </a:solidFill>
                <a:latin typeface="+mn-lt"/>
                <a:ea typeface="+mn-ea"/>
                <a:cs typeface="+mn-cs"/>
              </a:rPr>
              <a:t>These district codes correspond to the district number of the congressional representatives in the grantees service area.</a:t>
            </a:r>
          </a:p>
          <a:p>
            <a:pPr lvl="3">
              <a:buFont typeface="Arial" pitchFamily="34" charset="0"/>
              <a:buChar char="•"/>
            </a:pPr>
            <a:r>
              <a:rPr lang="en-US" sz="1200" kern="1200" dirty="0" smtClean="0">
                <a:solidFill>
                  <a:schemeClr val="tx1"/>
                </a:solidFill>
                <a:latin typeface="+mn-lt"/>
                <a:ea typeface="+mn-ea"/>
                <a:cs typeface="+mn-cs"/>
              </a:rPr>
              <a:t>This section is especially important when the grant involves an earmark, as these are the offices that will be notified when the grant is sent for release.  The release process can be expedited if these are correct from the beginning.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4C6A2A-F1DB-47D6-9BEF-3FA7DEC69C5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buFont typeface="Arial" pitchFamily="34" charset="0"/>
              <a:buChar char="•"/>
            </a:pPr>
            <a:r>
              <a:rPr lang="en-US" sz="1200" kern="1200" dirty="0" smtClean="0">
                <a:solidFill>
                  <a:schemeClr val="tx1"/>
                </a:solidFill>
                <a:latin typeface="+mn-lt"/>
                <a:ea typeface="+mn-ea"/>
                <a:cs typeface="+mn-cs"/>
              </a:rPr>
              <a:t>It is very important know the earmark language before inputting a grant for that earmark.  The EARMARK LANGUAGE MUST MATCH WHAT IS BEING APPLIED FOR IN THE GRANT.  If an earmark contains language saying it is for the purchase of buses it CANNOT BE USED FOR ANYTHING OTHER THAN THE PURCHASE OF BUSES.</a:t>
            </a:r>
          </a:p>
          <a:p>
            <a:pPr marL="1143000" lvl="2" indent="-228600">
              <a:buFont typeface="+mj-lt"/>
              <a:buAutoNum type="arabicPeriod"/>
            </a:pPr>
            <a:r>
              <a:rPr lang="en-US" sz="1200" kern="1200" dirty="0" smtClean="0">
                <a:solidFill>
                  <a:schemeClr val="tx1"/>
                </a:solidFill>
                <a:latin typeface="+mn-lt"/>
                <a:ea typeface="+mn-ea"/>
                <a:cs typeface="+mn-cs"/>
              </a:rPr>
              <a:t>Talking Points Information </a:t>
            </a:r>
          </a:p>
          <a:p>
            <a:pPr lvl="3">
              <a:buFont typeface="Arial" pitchFamily="34" charset="0"/>
              <a:buChar char="•"/>
            </a:pPr>
            <a:r>
              <a:rPr lang="en-US" sz="1200" kern="1200" dirty="0" smtClean="0">
                <a:solidFill>
                  <a:schemeClr val="tx1"/>
                </a:solidFill>
                <a:latin typeface="+mn-lt"/>
                <a:ea typeface="+mn-ea"/>
                <a:cs typeface="+mn-cs"/>
              </a:rPr>
              <a:t>Talking Points Overview and Talking Points are similar to the Project Description and Project Details that are reviewed by FTA.  The difference here is that this information is passed to Congressional representatives so information about the project should be tailored to them leaving out regulatory information requested by FTA.  They should focus on the projects being conducted.</a:t>
            </a:r>
          </a:p>
          <a:p>
            <a:pPr lvl="3">
              <a:buFont typeface="Arial" pitchFamily="34" charset="0"/>
              <a:buChar char="•"/>
            </a:pPr>
            <a:r>
              <a:rPr lang="en-US" sz="1200" kern="1200" dirty="0" smtClean="0">
                <a:solidFill>
                  <a:schemeClr val="tx1"/>
                </a:solidFill>
                <a:latin typeface="+mn-lt"/>
                <a:ea typeface="+mn-ea"/>
                <a:cs typeface="+mn-cs"/>
              </a:rPr>
              <a:t>Congressional Interested Express by section should refer to the District number for the Congressional representative that acquired the earmark for the grantees agency.  If unsure it is safest to include the district numbers for all representatives in the grantees service area.</a:t>
            </a:r>
          </a:p>
          <a:p>
            <a:pPr marL="1143000" lvl="2" indent="-228600">
              <a:buFont typeface="+mj-lt"/>
              <a:buAutoNum type="arabicPeriod"/>
            </a:pPr>
            <a:r>
              <a:rPr lang="en-US" sz="1200" kern="1200" dirty="0" smtClean="0">
                <a:solidFill>
                  <a:schemeClr val="tx1"/>
                </a:solidFill>
                <a:latin typeface="+mn-lt"/>
                <a:ea typeface="+mn-ea"/>
                <a:cs typeface="+mn-cs"/>
              </a:rPr>
              <a:t>Earmark Details</a:t>
            </a:r>
          </a:p>
          <a:p>
            <a:pPr marL="1143000" lvl="2" indent="-228600">
              <a:buFont typeface="+mj-lt"/>
              <a:buAutoNum type="arabicPeriod"/>
            </a:pPr>
            <a:r>
              <a:rPr lang="en-US" sz="1200" kern="1200" dirty="0" smtClean="0">
                <a:solidFill>
                  <a:schemeClr val="tx1"/>
                </a:solidFill>
                <a:latin typeface="+mn-lt"/>
                <a:ea typeface="+mn-ea"/>
                <a:cs typeface="+mn-cs"/>
              </a:rPr>
              <a:t>Select Earmark Window</a:t>
            </a:r>
          </a:p>
          <a:p>
            <a:pPr lvl="3">
              <a:buFont typeface="Arial" pitchFamily="34" charset="0"/>
              <a:buChar char="•"/>
            </a:pPr>
            <a:r>
              <a:rPr lang="en-US" sz="1200" kern="1200" dirty="0" smtClean="0">
                <a:solidFill>
                  <a:schemeClr val="tx1"/>
                </a:solidFill>
                <a:latin typeface="+mn-lt"/>
                <a:ea typeface="+mn-ea"/>
                <a:cs typeface="+mn-cs"/>
              </a:rPr>
              <a:t>The magnifying glass brings up a separate window that allows the grantee to select the earmark(s) they wish to use in the grant.  Once the desired earmark is identified the box to the left can be check-marked and the Green “OK” check can be pressed to bring the information back onto the Earmarks Tab.</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0" lvl="2" indent="-228600">
              <a:buFont typeface="+mj-lt"/>
              <a:buAutoNum type="arabicPeriod"/>
            </a:pPr>
            <a:r>
              <a:rPr lang="en-US" sz="1200" kern="1200" dirty="0" smtClean="0">
                <a:solidFill>
                  <a:schemeClr val="tx1"/>
                </a:solidFill>
                <a:latin typeface="+mn-lt"/>
                <a:ea typeface="+mn-ea"/>
                <a:cs typeface="+mn-cs"/>
              </a:rPr>
              <a:t>The FTA 5307 program requires at least 1% of each recipient’s annual apportionment to be spent on security expenditures, unless there is sufficient reason can be given that this is not necessary.  Here the grantee should select whether or not they will spend the necessary 1% or if they have a sufficient explanation for not doing so.</a:t>
            </a:r>
          </a:p>
          <a:p>
            <a:pPr marL="1143000" lvl="2" indent="-228600">
              <a:buFont typeface="+mj-lt"/>
              <a:buAutoNum type="arabicPeriod"/>
            </a:pPr>
            <a:r>
              <a:rPr lang="en-US" sz="1200" kern="1200" dirty="0" smtClean="0">
                <a:solidFill>
                  <a:schemeClr val="tx1"/>
                </a:solidFill>
                <a:latin typeface="+mn-lt"/>
                <a:ea typeface="+mn-ea"/>
                <a:cs typeface="+mn-cs"/>
              </a:rPr>
              <a:t>The reason for not spending the 1% should be selected from options 1, 2, or 3.  If # 3 is selected it is necessary to provide a further justification in the text box at the bottom of the tab.</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143000" lvl="2" indent="-228600">
              <a:buFont typeface="+mj-lt"/>
              <a:buAutoNum type="arabicPeriod"/>
            </a:pPr>
            <a:r>
              <a:rPr lang="en-US" sz="1200" kern="1200" dirty="0" smtClean="0">
                <a:solidFill>
                  <a:schemeClr val="tx1"/>
                </a:solidFill>
                <a:latin typeface="+mn-lt"/>
                <a:ea typeface="+mn-ea"/>
                <a:cs typeface="+mn-cs"/>
              </a:rPr>
              <a:t>Budget Toolbar </a:t>
            </a:r>
          </a:p>
          <a:p>
            <a:pPr lvl="3">
              <a:buFont typeface="Arial" pitchFamily="34" charset="0"/>
              <a:buChar char="•"/>
            </a:pPr>
            <a:r>
              <a:rPr lang="en-US" sz="1200" kern="1200" dirty="0" smtClean="0">
                <a:solidFill>
                  <a:schemeClr val="tx1"/>
                </a:solidFill>
                <a:latin typeface="+mn-lt"/>
                <a:ea typeface="+mn-ea"/>
                <a:cs typeface="+mn-cs"/>
              </a:rPr>
              <a:t>From left to right along this tool bar the tools include:</a:t>
            </a:r>
          </a:p>
          <a:p>
            <a:pPr lvl="4">
              <a:buFont typeface="Arial" pitchFamily="34" charset="0"/>
              <a:buChar char="•"/>
            </a:pPr>
            <a:r>
              <a:rPr lang="en-US" sz="1200" kern="1200" dirty="0" smtClean="0">
                <a:solidFill>
                  <a:schemeClr val="tx1"/>
                </a:solidFill>
                <a:latin typeface="+mn-lt"/>
                <a:ea typeface="+mn-ea"/>
                <a:cs typeface="+mn-cs"/>
              </a:rPr>
              <a:t>Add</a:t>
            </a:r>
          </a:p>
          <a:p>
            <a:pPr lvl="4">
              <a:buFont typeface="Arial" pitchFamily="34" charset="0"/>
              <a:buChar char="•"/>
            </a:pPr>
            <a:r>
              <a:rPr lang="en-US" sz="1200" kern="1200" dirty="0" smtClean="0">
                <a:solidFill>
                  <a:schemeClr val="tx1"/>
                </a:solidFill>
                <a:latin typeface="+mn-lt"/>
                <a:ea typeface="+mn-ea"/>
                <a:cs typeface="+mn-cs"/>
              </a:rPr>
              <a:t>Delete</a:t>
            </a:r>
          </a:p>
          <a:p>
            <a:pPr lvl="4">
              <a:buFont typeface="Arial" pitchFamily="34" charset="0"/>
              <a:buChar char="•"/>
            </a:pPr>
            <a:r>
              <a:rPr lang="en-US" sz="1200" kern="1200" dirty="0" smtClean="0">
                <a:solidFill>
                  <a:schemeClr val="tx1"/>
                </a:solidFill>
                <a:latin typeface="+mn-lt"/>
                <a:ea typeface="+mn-ea"/>
                <a:cs typeface="+mn-cs"/>
              </a:rPr>
              <a:t>Copy</a:t>
            </a:r>
          </a:p>
          <a:p>
            <a:pPr lvl="4">
              <a:buFont typeface="Arial" pitchFamily="34" charset="0"/>
              <a:buChar char="•"/>
            </a:pPr>
            <a:r>
              <a:rPr lang="en-US" sz="1200" kern="1200" dirty="0" smtClean="0">
                <a:solidFill>
                  <a:schemeClr val="tx1"/>
                </a:solidFill>
                <a:latin typeface="+mn-lt"/>
                <a:ea typeface="+mn-ea"/>
                <a:cs typeface="+mn-cs"/>
              </a:rPr>
              <a:t>Cut</a:t>
            </a:r>
          </a:p>
          <a:p>
            <a:pPr lvl="4">
              <a:buFont typeface="Arial" pitchFamily="34" charset="0"/>
              <a:buChar char="•"/>
            </a:pPr>
            <a:r>
              <a:rPr lang="en-US" sz="1200" kern="1200" dirty="0" smtClean="0">
                <a:solidFill>
                  <a:schemeClr val="tx1"/>
                </a:solidFill>
                <a:latin typeface="+mn-lt"/>
                <a:ea typeface="+mn-ea"/>
                <a:cs typeface="+mn-cs"/>
              </a:rPr>
              <a:t>Paste:  If ALI’s already containing milestones or environmental findings are rearranged in the budget screen, the previously added milestones and environmental findings will be deleted. </a:t>
            </a:r>
          </a:p>
          <a:p>
            <a:pPr lvl="4">
              <a:buFont typeface="Arial" pitchFamily="34" charset="0"/>
              <a:buChar char="•"/>
            </a:pPr>
            <a:r>
              <a:rPr lang="en-US" sz="1200" kern="1200" dirty="0" smtClean="0">
                <a:solidFill>
                  <a:schemeClr val="tx1"/>
                </a:solidFill>
                <a:latin typeface="+mn-lt"/>
                <a:ea typeface="+mn-ea"/>
                <a:cs typeface="+mn-cs"/>
              </a:rPr>
              <a:t>Magnifying glass:  Allows search for appropriate Scope/ALIs</a:t>
            </a:r>
          </a:p>
          <a:p>
            <a:pPr lvl="4">
              <a:buFont typeface="Arial" pitchFamily="34" charset="0"/>
              <a:buChar char="•"/>
            </a:pPr>
            <a:r>
              <a:rPr lang="en-US" sz="1200" kern="1200" dirty="0" smtClean="0">
                <a:solidFill>
                  <a:schemeClr val="tx1"/>
                </a:solidFill>
                <a:latin typeface="+mn-lt"/>
                <a:ea typeface="+mn-ea"/>
                <a:cs typeface="+mn-cs"/>
              </a:rPr>
              <a:t>Attachments</a:t>
            </a:r>
          </a:p>
          <a:p>
            <a:pPr lvl="4">
              <a:buFont typeface="Arial" pitchFamily="34" charset="0"/>
              <a:buChar char="•"/>
            </a:pPr>
            <a:r>
              <a:rPr lang="en-US" sz="1200" kern="1200" dirty="0" smtClean="0">
                <a:solidFill>
                  <a:schemeClr val="tx1"/>
                </a:solidFill>
                <a:latin typeface="+mn-lt"/>
                <a:ea typeface="+mn-ea"/>
                <a:cs typeface="+mn-cs"/>
              </a:rPr>
              <a:t>Save/Don’t Save</a:t>
            </a:r>
          </a:p>
          <a:p>
            <a:pPr lvl="4">
              <a:buFont typeface="Arial" pitchFamily="34" charset="0"/>
              <a:buChar char="•"/>
            </a:pPr>
            <a:r>
              <a:rPr lang="en-US" sz="1200" kern="1200" dirty="0" smtClean="0">
                <a:solidFill>
                  <a:schemeClr val="tx1"/>
                </a:solidFill>
                <a:latin typeface="+mn-lt"/>
                <a:ea typeface="+mn-ea"/>
                <a:cs typeface="+mn-cs"/>
              </a:rPr>
              <a:t>Cancel/OK</a:t>
            </a:r>
          </a:p>
          <a:p>
            <a:pPr marL="1143000" lvl="2" indent="-228600">
              <a:buFont typeface="+mj-lt"/>
              <a:buAutoNum type="arabicPeriod"/>
            </a:pPr>
            <a:r>
              <a:rPr lang="en-US" sz="1200" kern="1200" dirty="0" smtClean="0">
                <a:solidFill>
                  <a:schemeClr val="tx1"/>
                </a:solidFill>
                <a:latin typeface="+mn-lt"/>
                <a:ea typeface="+mn-ea"/>
                <a:cs typeface="+mn-cs"/>
              </a:rPr>
              <a:t>Project Control Totals &amp; Difference</a:t>
            </a:r>
          </a:p>
          <a:p>
            <a:pPr lvl="3">
              <a:buFont typeface="Arial" pitchFamily="34" charset="0"/>
              <a:buChar char="•"/>
            </a:pPr>
            <a:r>
              <a:rPr lang="en-US" sz="1200" kern="1200" dirty="0" smtClean="0">
                <a:solidFill>
                  <a:schemeClr val="tx1"/>
                </a:solidFill>
                <a:latin typeface="+mn-lt"/>
                <a:ea typeface="+mn-ea"/>
                <a:cs typeface="+mn-cs"/>
              </a:rPr>
              <a:t>These amounts are drawn from the Control Totals Tab of the Project Information Screen.  </a:t>
            </a:r>
          </a:p>
          <a:p>
            <a:pPr lvl="3">
              <a:buFont typeface="Arial" pitchFamily="34" charset="0"/>
              <a:buChar char="•"/>
            </a:pPr>
            <a:r>
              <a:rPr lang="en-US" sz="1200" kern="1200" dirty="0" smtClean="0">
                <a:solidFill>
                  <a:schemeClr val="tx1"/>
                </a:solidFill>
                <a:latin typeface="+mn-lt"/>
                <a:ea typeface="+mn-ea"/>
                <a:cs typeface="+mn-cs"/>
              </a:rPr>
              <a:t>These numbers are meant to keep you on track as the budget is developed.  The Difference boxes should be $0.00 to ensure the budget matches the totals entered in the Project Information Screen.</a:t>
            </a:r>
          </a:p>
          <a:p>
            <a:pPr marL="1143000" lvl="2" indent="-228600">
              <a:buFont typeface="+mj-lt"/>
              <a:buAutoNum type="arabicPeriod"/>
            </a:pPr>
            <a:r>
              <a:rPr lang="en-US" sz="1200" kern="1200" dirty="0" smtClean="0">
                <a:solidFill>
                  <a:schemeClr val="tx1"/>
                </a:solidFill>
                <a:latin typeface="+mn-lt"/>
                <a:ea typeface="+mn-ea"/>
                <a:cs typeface="+mn-cs"/>
              </a:rPr>
              <a:t>List of Scope/ALI numbers</a:t>
            </a:r>
          </a:p>
          <a:p>
            <a:pPr lvl="3">
              <a:buFont typeface="Arial" pitchFamily="34" charset="0"/>
              <a:buChar char="•"/>
            </a:pPr>
            <a:r>
              <a:rPr lang="en-US" sz="1200" kern="1200" dirty="0" smtClean="0">
                <a:solidFill>
                  <a:schemeClr val="tx1"/>
                </a:solidFill>
                <a:latin typeface="+mn-lt"/>
                <a:ea typeface="+mn-ea"/>
                <a:cs typeface="+mn-cs"/>
              </a:rPr>
              <a:t>Folders = Scope</a:t>
            </a:r>
          </a:p>
          <a:p>
            <a:pPr lvl="3">
              <a:buFont typeface="Arial" pitchFamily="34" charset="0"/>
              <a:buChar char="•"/>
            </a:pPr>
            <a:r>
              <a:rPr lang="en-US" sz="1200" kern="1200" dirty="0" smtClean="0">
                <a:solidFill>
                  <a:schemeClr val="tx1"/>
                </a:solidFill>
                <a:latin typeface="+mn-lt"/>
                <a:ea typeface="+mn-ea"/>
                <a:cs typeface="+mn-cs"/>
              </a:rPr>
              <a:t>Black Arrows = ALIs</a:t>
            </a:r>
          </a:p>
          <a:p>
            <a:pPr lvl="3">
              <a:buFont typeface="Arial" pitchFamily="34" charset="0"/>
              <a:buChar char="•"/>
            </a:pPr>
            <a:r>
              <a:rPr lang="en-US" sz="1200" kern="1200" dirty="0" smtClean="0">
                <a:solidFill>
                  <a:schemeClr val="tx1"/>
                </a:solidFill>
                <a:latin typeface="+mn-lt"/>
                <a:ea typeface="+mn-ea"/>
                <a:cs typeface="+mn-cs"/>
              </a:rPr>
              <a:t>The entire list of scopes and ALIs will be shown here.  The ALIs should be listed under the correct Scopes.  Easy check – the first 3 digits of the ALIs should match the scope it is listed under.  Example above ALI 11.12.01 should be listed under Scope 111-00</a:t>
            </a:r>
          </a:p>
          <a:p>
            <a:pPr marL="1143000" lvl="2" indent="-228600">
              <a:buFont typeface="+mj-lt"/>
              <a:buAutoNum type="arabicPeriod"/>
            </a:pPr>
            <a:r>
              <a:rPr lang="en-US" sz="1200" kern="1200" dirty="0" smtClean="0">
                <a:solidFill>
                  <a:schemeClr val="tx1"/>
                </a:solidFill>
                <a:latin typeface="+mn-lt"/>
                <a:ea typeface="+mn-ea"/>
                <a:cs typeface="+mn-cs"/>
              </a:rPr>
              <a:t>ALI/Scope Information entry</a:t>
            </a:r>
          </a:p>
          <a:p>
            <a:pPr lvl="3">
              <a:buFont typeface="Arial" pitchFamily="34" charset="0"/>
              <a:buChar char="•"/>
            </a:pPr>
            <a:r>
              <a:rPr lang="en-US" sz="1200" kern="1200" dirty="0" smtClean="0">
                <a:solidFill>
                  <a:schemeClr val="tx1"/>
                </a:solidFill>
                <a:latin typeface="+mn-lt"/>
                <a:ea typeface="+mn-ea"/>
                <a:cs typeface="+mn-cs"/>
              </a:rPr>
              <a:t>Scopes and ALIs are entered in the far left box without any dashes or period.</a:t>
            </a:r>
          </a:p>
          <a:p>
            <a:pPr lvl="3">
              <a:buFont typeface="Arial" pitchFamily="34" charset="0"/>
              <a:buChar char="•"/>
            </a:pPr>
            <a:r>
              <a:rPr lang="en-US" sz="1200" kern="1200" dirty="0" smtClean="0">
                <a:solidFill>
                  <a:schemeClr val="tx1"/>
                </a:solidFill>
                <a:latin typeface="+mn-lt"/>
                <a:ea typeface="+mn-ea"/>
                <a:cs typeface="+mn-cs"/>
              </a:rPr>
              <a:t>The description is then populated</a:t>
            </a:r>
          </a:p>
          <a:p>
            <a:pPr lvl="3">
              <a:buFont typeface="Arial" pitchFamily="34" charset="0"/>
              <a:buChar char="•"/>
            </a:pPr>
            <a:r>
              <a:rPr lang="en-US" sz="1200" kern="1200" dirty="0" smtClean="0">
                <a:solidFill>
                  <a:schemeClr val="tx1"/>
                </a:solidFill>
                <a:latin typeface="+mn-lt"/>
                <a:ea typeface="+mn-ea"/>
                <a:cs typeface="+mn-cs"/>
              </a:rPr>
              <a:t>The grantee must then enter the quantity of items being purchased in the ALI followed by the FTA Amount and Total Eligible Cost for each line item</a:t>
            </a:r>
          </a:p>
          <a:p>
            <a:pPr marL="1143000" lvl="2" indent="-228600">
              <a:buFont typeface="+mj-lt"/>
              <a:buAutoNum type="arabicPeriod"/>
            </a:pPr>
            <a:r>
              <a:rPr lang="en-US" sz="1200" kern="1200" dirty="0" smtClean="0">
                <a:solidFill>
                  <a:schemeClr val="tx1"/>
                </a:solidFill>
                <a:latin typeface="+mn-lt"/>
                <a:ea typeface="+mn-ea"/>
                <a:cs typeface="+mn-cs"/>
              </a:rPr>
              <a:t>Scope/ALI Descriptions</a:t>
            </a:r>
          </a:p>
          <a:p>
            <a:pPr lvl="3">
              <a:buFont typeface="Arial" pitchFamily="34" charset="0"/>
              <a:buChar char="•"/>
            </a:pPr>
            <a:r>
              <a:rPr lang="en-US" sz="1200" kern="1200" dirty="0" smtClean="0">
                <a:solidFill>
                  <a:schemeClr val="tx1"/>
                </a:solidFill>
                <a:latin typeface="+mn-lt"/>
                <a:ea typeface="+mn-ea"/>
                <a:cs typeface="+mn-cs"/>
              </a:rPr>
              <a:t>These two boxes show the standard scope/ALI descriptions and has a box available for grantees to edit the descriptions if needed.  </a:t>
            </a:r>
          </a:p>
          <a:p>
            <a:pPr marL="1143000" lvl="2" indent="-228600">
              <a:buFont typeface="+mj-lt"/>
              <a:buAutoNum type="arabicPeriod"/>
            </a:pPr>
            <a:r>
              <a:rPr lang="en-US" sz="1200" kern="1200" dirty="0" smtClean="0">
                <a:solidFill>
                  <a:schemeClr val="tx1"/>
                </a:solidFill>
                <a:latin typeface="+mn-lt"/>
                <a:ea typeface="+mn-ea"/>
                <a:cs typeface="+mn-cs"/>
              </a:rPr>
              <a:t>Fuel</a:t>
            </a:r>
          </a:p>
          <a:p>
            <a:pPr lvl="3">
              <a:buFont typeface="Arial" pitchFamily="34" charset="0"/>
              <a:buChar char="•"/>
            </a:pPr>
            <a:r>
              <a:rPr lang="en-US" sz="1200" kern="1200" dirty="0" smtClean="0">
                <a:solidFill>
                  <a:schemeClr val="tx1"/>
                </a:solidFill>
                <a:latin typeface="+mn-lt"/>
                <a:ea typeface="+mn-ea"/>
                <a:cs typeface="+mn-cs"/>
              </a:rPr>
              <a:t>If buying vehicles, the vehicle purchase ALI must have a fuel type for the vehicle selected from this dropdown menu.</a:t>
            </a:r>
          </a:p>
          <a:p>
            <a:pPr lvl="3">
              <a:buFont typeface="Arial" pitchFamily="34" charset="0"/>
              <a:buChar char="•"/>
            </a:pPr>
            <a:r>
              <a:rPr lang="en-US" sz="1200" kern="1200" dirty="0" smtClean="0">
                <a:solidFill>
                  <a:schemeClr val="tx1"/>
                </a:solidFill>
                <a:latin typeface="+mn-lt"/>
                <a:ea typeface="+mn-ea"/>
                <a:cs typeface="+mn-cs"/>
              </a:rPr>
              <a:t>If purchasing vehicles with multiple fuel types there will have to be separate ALIs for the buses in order to specify how many of each fuel type will be purchased.</a:t>
            </a:r>
          </a:p>
          <a:p>
            <a:pPr marL="1143000" lvl="2" indent="-228600">
              <a:buFont typeface="+mj-lt"/>
              <a:buAutoNum type="arabicPeriod"/>
            </a:pPr>
            <a:r>
              <a:rPr lang="en-US" sz="1200" kern="1200" dirty="0" smtClean="0">
                <a:solidFill>
                  <a:schemeClr val="tx1"/>
                </a:solidFill>
                <a:latin typeface="+mn-lt"/>
                <a:ea typeface="+mn-ea"/>
                <a:cs typeface="+mn-cs"/>
              </a:rPr>
              <a:t>Details/Extended Budget Descriptions</a:t>
            </a:r>
          </a:p>
          <a:p>
            <a:pPr lvl="3">
              <a:buFont typeface="Arial" pitchFamily="34" charset="0"/>
              <a:buChar char="•"/>
            </a:pPr>
            <a:r>
              <a:rPr lang="en-US" sz="1200" kern="1200" dirty="0" smtClean="0">
                <a:solidFill>
                  <a:schemeClr val="tx1"/>
                </a:solidFill>
                <a:latin typeface="+mn-lt"/>
                <a:ea typeface="+mn-ea"/>
                <a:cs typeface="+mn-cs"/>
              </a:rPr>
              <a:t>This box is where the grantee needs to enter all the detailed information about the project(s) contained in each ALI.  The more detail, the better to prevent numerous follow up questions from the FTA reviewer.  Examples of information include:</a:t>
            </a:r>
          </a:p>
          <a:p>
            <a:pPr lvl="4">
              <a:buFont typeface="Arial" pitchFamily="34" charset="0"/>
              <a:buChar char="•"/>
            </a:pPr>
            <a:r>
              <a:rPr lang="en-US" sz="1200" kern="1200" dirty="0" smtClean="0">
                <a:solidFill>
                  <a:schemeClr val="tx1"/>
                </a:solidFill>
                <a:latin typeface="+mn-lt"/>
                <a:ea typeface="+mn-ea"/>
                <a:cs typeface="+mn-cs"/>
              </a:rPr>
              <a:t>Useful life of all capital items with individual value greater than $5,000</a:t>
            </a:r>
          </a:p>
          <a:p>
            <a:pPr lvl="4">
              <a:buFont typeface="Arial" pitchFamily="34" charset="0"/>
              <a:buChar char="•"/>
            </a:pPr>
            <a:r>
              <a:rPr lang="en-US" sz="1200" kern="1200" dirty="0" smtClean="0">
                <a:solidFill>
                  <a:schemeClr val="tx1"/>
                </a:solidFill>
                <a:latin typeface="+mn-lt"/>
                <a:ea typeface="+mn-ea"/>
                <a:cs typeface="+mn-cs"/>
              </a:rPr>
              <a:t>Associated plans (such as Force Account Plans for Preventive Maintenance ALIs)</a:t>
            </a:r>
          </a:p>
          <a:p>
            <a:pPr lvl="4">
              <a:buFont typeface="Arial" pitchFamily="34" charset="0"/>
              <a:buChar char="•"/>
            </a:pPr>
            <a:r>
              <a:rPr lang="en-US" sz="1200" kern="1200" dirty="0" smtClean="0">
                <a:solidFill>
                  <a:schemeClr val="tx1"/>
                </a:solidFill>
                <a:latin typeface="+mn-lt"/>
                <a:ea typeface="+mn-ea"/>
                <a:cs typeface="+mn-cs"/>
              </a:rPr>
              <a:t>PM only good for Current and Previous FY.</a:t>
            </a:r>
          </a:p>
          <a:p>
            <a:pPr lvl="4">
              <a:buFont typeface="Arial" pitchFamily="34" charset="0"/>
              <a:buChar char="•"/>
            </a:pPr>
            <a:r>
              <a:rPr lang="en-US" sz="1200" kern="1200" dirty="0" smtClean="0">
                <a:solidFill>
                  <a:schemeClr val="tx1"/>
                </a:solidFill>
                <a:latin typeface="+mn-lt"/>
                <a:ea typeface="+mn-ea"/>
                <a:cs typeface="+mn-cs"/>
              </a:rPr>
              <a:t>Background information for particular projects</a:t>
            </a:r>
          </a:p>
          <a:p>
            <a:pPr lvl="4">
              <a:buFont typeface="Arial" pitchFamily="34" charset="0"/>
              <a:buChar char="•"/>
            </a:pPr>
            <a:r>
              <a:rPr lang="en-US" sz="1200" kern="1200" dirty="0" smtClean="0">
                <a:solidFill>
                  <a:schemeClr val="tx1"/>
                </a:solidFill>
                <a:latin typeface="+mn-lt"/>
                <a:ea typeface="+mn-ea"/>
                <a:cs typeface="+mn-cs"/>
              </a:rPr>
              <a:t>Other grants that might fund the project.</a:t>
            </a:r>
          </a:p>
          <a:p>
            <a:pPr lvl="3">
              <a:buFont typeface="Arial" pitchFamily="34" charset="0"/>
              <a:buChar char="•"/>
            </a:pPr>
            <a:r>
              <a:rPr lang="en-US" sz="1200" kern="1200" dirty="0" smtClean="0">
                <a:solidFill>
                  <a:schemeClr val="tx1"/>
                </a:solidFill>
                <a:latin typeface="+mn-lt"/>
                <a:ea typeface="+mn-ea"/>
                <a:cs typeface="+mn-cs"/>
              </a:rPr>
              <a:t>The box DOES NOT need to be filled out for scope codes.</a:t>
            </a:r>
          </a:p>
          <a:p>
            <a:pPr lvl="3">
              <a:buFont typeface="Arial" pitchFamily="34" charset="0"/>
              <a:buChar char="•"/>
            </a:pPr>
            <a:r>
              <a:rPr lang="en-US" sz="1200" kern="1200" dirty="0" smtClean="0">
                <a:solidFill>
                  <a:schemeClr val="tx1"/>
                </a:solidFill>
                <a:latin typeface="+mn-lt"/>
                <a:ea typeface="+mn-ea"/>
                <a:cs typeface="+mn-cs"/>
              </a:rPr>
              <a:t>Reference Webinar Practice Grant for example Extended Budget Descriptions.</a:t>
            </a:r>
          </a:p>
          <a:p>
            <a:endParaRPr lang="en-US" dirty="0"/>
          </a:p>
        </p:txBody>
      </p:sp>
      <p:sp>
        <p:nvSpPr>
          <p:cNvPr id="4" name="Slide Number Placeholder 3"/>
          <p:cNvSpPr>
            <a:spLocks noGrp="1"/>
          </p:cNvSpPr>
          <p:nvPr>
            <p:ph type="sldNum" sz="quarter" idx="10"/>
          </p:nvPr>
        </p:nvSpPr>
        <p:spPr/>
        <p:txBody>
          <a:bodyPr/>
          <a:lstStyle/>
          <a:p>
            <a:fld id="{924C6A2A-F1DB-47D6-9BEF-3FA7DEC69C5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A82C6-AD4E-477F-98A3-01BBDFEFF75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CB77DF-0148-49C8-879F-5EE84DFBC0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23900"/>
            <a:ext cx="2209800" cy="562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23900"/>
            <a:ext cx="6477000" cy="562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B5D6A8-1B5E-4EFC-8B21-9D1914028AA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1"/>
            <a:ext cx="8839200" cy="6858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CA140-8A06-4C73-963F-777DBD486F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3F4B0-D725-4348-A737-C7FDF2BE9DB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65300"/>
            <a:ext cx="381000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65300"/>
            <a:ext cx="381000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237551-08A7-4F23-B02E-426E6DB556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6EE00C-78A5-4D0D-BDBA-2DDA8D344E2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56B171-D1A4-417C-8152-6096E45DD6B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E48327-296D-464F-94DF-B73665048F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E722D5-FE6A-4142-BA1F-207A76086B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A6D95C-B909-4245-A2FD-192232027C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2" descr="ppt"/>
          <p:cNvPicPr>
            <a:picLocks noChangeAspect="1" noChangeArrowheads="1"/>
          </p:cNvPicPr>
          <p:nvPr/>
        </p:nvPicPr>
        <p:blipFill>
          <a:blip r:embed="rId15" cstate="print"/>
          <a:srcRect b="4445"/>
          <a:stretch>
            <a:fillRect/>
          </a:stretch>
        </p:blipFill>
        <p:spPr bwMode="auto">
          <a:xfrm>
            <a:off x="0" y="0"/>
            <a:ext cx="9144000" cy="6858000"/>
          </a:xfrm>
          <a:prstGeom prst="rect">
            <a:avLst/>
          </a:prstGeom>
          <a:noFill/>
        </p:spPr>
      </p:pic>
      <p:sp>
        <p:nvSpPr>
          <p:cNvPr id="84995" name="Rectangle 3"/>
          <p:cNvSpPr>
            <a:spLocks noGrp="1" noChangeArrowheads="1"/>
          </p:cNvSpPr>
          <p:nvPr>
            <p:ph type="title"/>
          </p:nvPr>
        </p:nvSpPr>
        <p:spPr bwMode="auto">
          <a:xfrm>
            <a:off x="152400" y="723900"/>
            <a:ext cx="8839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6" name="Rectangle 4"/>
          <p:cNvSpPr>
            <a:spLocks noGrp="1" noChangeArrowheads="1"/>
          </p:cNvSpPr>
          <p:nvPr>
            <p:ph type="body" idx="1"/>
          </p:nvPr>
        </p:nvSpPr>
        <p:spPr bwMode="auto">
          <a:xfrm>
            <a:off x="685800" y="1765300"/>
            <a:ext cx="7772400" cy="4584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849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84999" name="Rectangle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B1F48B5-1200-4464-9822-79152BD2F0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Verdana" pitchFamily="34" charset="0"/>
        </a:defRPr>
      </a:lvl2pPr>
      <a:lvl3pPr algn="ctr" rtl="0" fontAlgn="base">
        <a:spcBef>
          <a:spcPct val="0"/>
        </a:spcBef>
        <a:spcAft>
          <a:spcPct val="0"/>
        </a:spcAft>
        <a:defRPr sz="3200" b="1">
          <a:solidFill>
            <a:schemeClr val="tx2"/>
          </a:solidFill>
          <a:latin typeface="Verdana" pitchFamily="34" charset="0"/>
        </a:defRPr>
      </a:lvl3pPr>
      <a:lvl4pPr algn="ctr" rtl="0" fontAlgn="base">
        <a:spcBef>
          <a:spcPct val="0"/>
        </a:spcBef>
        <a:spcAft>
          <a:spcPct val="0"/>
        </a:spcAft>
        <a:defRPr sz="3200" b="1">
          <a:solidFill>
            <a:schemeClr val="tx2"/>
          </a:solidFill>
          <a:latin typeface="Verdana" pitchFamily="34" charset="0"/>
        </a:defRPr>
      </a:lvl4pPr>
      <a:lvl5pPr algn="ctr" rtl="0" fontAlgn="base">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0737" y="838200"/>
            <a:ext cx="4962525"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799" y="4838700"/>
            <a:ext cx="7772400" cy="901106"/>
          </a:xfrm>
        </p:spPr>
        <p:txBody>
          <a:bodyPr/>
          <a:lstStyle/>
          <a:p>
            <a:r>
              <a:rPr lang="en-US" dirty="0" smtClean="0"/>
              <a:t>TEAM </a:t>
            </a:r>
            <a:r>
              <a:rPr lang="en-US" dirty="0" smtClean="0"/>
              <a:t>Training:  </a:t>
            </a:r>
            <a:br>
              <a:rPr lang="en-US" dirty="0" smtClean="0"/>
            </a:br>
            <a:r>
              <a:rPr lang="en-US" dirty="0" smtClean="0"/>
              <a:t>Grant Development</a:t>
            </a:r>
            <a:endParaRPr lang="en-US" dirty="0"/>
          </a:p>
        </p:txBody>
      </p:sp>
      <p:sp>
        <p:nvSpPr>
          <p:cNvPr id="3" name="Subtitle 2"/>
          <p:cNvSpPr>
            <a:spLocks noGrp="1"/>
          </p:cNvSpPr>
          <p:nvPr>
            <p:ph type="subTitle" idx="1"/>
          </p:nvPr>
        </p:nvSpPr>
        <p:spPr>
          <a:xfrm>
            <a:off x="1371600" y="5943600"/>
            <a:ext cx="6400800" cy="914400"/>
          </a:xfrm>
        </p:spPr>
        <p:txBody>
          <a:bodyPr/>
          <a:lstStyle/>
          <a:p>
            <a:r>
              <a:rPr lang="en-US" sz="2000" dirty="0" smtClean="0"/>
              <a:t>Last Update:  May 2011</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a:stretch>
            <a:fillRect/>
          </a:stretch>
        </p:blipFill>
        <p:spPr bwMode="auto">
          <a:xfrm>
            <a:off x="1163637" y="1252855"/>
            <a:ext cx="6792595" cy="56051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Information:  Security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10</a:t>
            </a:fld>
            <a:endParaRPr lang="en-US"/>
          </a:p>
        </p:txBody>
      </p:sp>
      <p:sp>
        <p:nvSpPr>
          <p:cNvPr id="11266" name="WordArt 2"/>
          <p:cNvSpPr>
            <a:spLocks noChangeArrowheads="1" noChangeShapeType="1" noTextEdit="1"/>
          </p:cNvSpPr>
          <p:nvPr/>
        </p:nvSpPr>
        <p:spPr bwMode="auto">
          <a:xfrm>
            <a:off x="1219200" y="3276600"/>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1267" name="WordArt 3"/>
          <p:cNvSpPr>
            <a:spLocks noChangeArrowheads="1" noChangeShapeType="1" noTextEdit="1"/>
          </p:cNvSpPr>
          <p:nvPr/>
        </p:nvSpPr>
        <p:spPr bwMode="auto">
          <a:xfrm>
            <a:off x="1219200" y="4114800"/>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srcRect/>
          <a:stretch>
            <a:fillRect/>
          </a:stretch>
        </p:blipFill>
        <p:spPr bwMode="auto">
          <a:xfrm>
            <a:off x="1295400" y="1525905"/>
            <a:ext cx="6792595" cy="53320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Budget</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11</a:t>
            </a:fld>
            <a:endParaRPr lang="en-US"/>
          </a:p>
        </p:txBody>
      </p:sp>
      <p:grpSp>
        <p:nvGrpSpPr>
          <p:cNvPr id="14" name="Group 13"/>
          <p:cNvGrpSpPr/>
          <p:nvPr/>
        </p:nvGrpSpPr>
        <p:grpSpPr>
          <a:xfrm>
            <a:off x="2209800" y="1752600"/>
            <a:ext cx="5802313" cy="4110038"/>
            <a:chOff x="1425575" y="873125"/>
            <a:chExt cx="5802313" cy="4110038"/>
          </a:xfrm>
        </p:grpSpPr>
        <p:sp>
          <p:nvSpPr>
            <p:cNvPr id="12291" name="WordArt 3"/>
            <p:cNvSpPr>
              <a:spLocks noChangeArrowheads="1" noChangeShapeType="1" noTextEdit="1"/>
            </p:cNvSpPr>
            <p:nvPr/>
          </p:nvSpPr>
          <p:spPr bwMode="auto">
            <a:xfrm>
              <a:off x="5259388" y="3687763"/>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7</a:t>
              </a:r>
              <a:endParaRPr lang="en-US" sz="3600" kern="10" spc="0" dirty="0">
                <a:ln w="15875">
                  <a:solidFill>
                    <a:srgbClr val="000000"/>
                  </a:solidFill>
                  <a:round/>
                  <a:headEnd/>
                  <a:tailEnd/>
                </a:ln>
                <a:solidFill>
                  <a:srgbClr val="FF0000"/>
                </a:solidFill>
                <a:effectLst/>
                <a:latin typeface="Arial Black"/>
              </a:endParaRPr>
            </a:p>
          </p:txBody>
        </p:sp>
        <p:sp>
          <p:nvSpPr>
            <p:cNvPr id="12290" name="WordArt 2"/>
            <p:cNvSpPr>
              <a:spLocks noChangeArrowheads="1" noChangeShapeType="1" noTextEdit="1"/>
            </p:cNvSpPr>
            <p:nvPr/>
          </p:nvSpPr>
          <p:spPr bwMode="auto">
            <a:xfrm>
              <a:off x="2006600" y="2063750"/>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4</a:t>
              </a:r>
              <a:endParaRPr lang="en-US" sz="3600" kern="10" spc="0">
                <a:ln w="15875">
                  <a:solidFill>
                    <a:srgbClr val="000000"/>
                  </a:solidFill>
                  <a:round/>
                  <a:headEnd/>
                  <a:tailEnd/>
                </a:ln>
                <a:solidFill>
                  <a:srgbClr val="FF0000"/>
                </a:solidFill>
                <a:effectLst/>
                <a:latin typeface="Arial Black"/>
              </a:endParaRPr>
            </a:p>
          </p:txBody>
        </p:sp>
        <p:sp>
          <p:nvSpPr>
            <p:cNvPr id="12292" name="WordArt 4"/>
            <p:cNvSpPr>
              <a:spLocks noChangeArrowheads="1" noChangeShapeType="1" noTextEdit="1"/>
            </p:cNvSpPr>
            <p:nvPr/>
          </p:nvSpPr>
          <p:spPr bwMode="auto">
            <a:xfrm>
              <a:off x="2593975" y="4697413"/>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6</a:t>
              </a:r>
              <a:endParaRPr lang="en-US" sz="3600" kern="10" spc="0">
                <a:ln w="15875">
                  <a:solidFill>
                    <a:srgbClr val="000000"/>
                  </a:solidFill>
                  <a:round/>
                  <a:headEnd/>
                  <a:tailEnd/>
                </a:ln>
                <a:solidFill>
                  <a:srgbClr val="FF0000"/>
                </a:solidFill>
                <a:effectLst/>
                <a:latin typeface="Arial Black"/>
              </a:endParaRPr>
            </a:p>
          </p:txBody>
        </p:sp>
        <p:sp>
          <p:nvSpPr>
            <p:cNvPr id="12293" name="WordArt 5"/>
            <p:cNvSpPr>
              <a:spLocks noChangeArrowheads="1" noChangeShapeType="1" noTextEdit="1"/>
            </p:cNvSpPr>
            <p:nvPr/>
          </p:nvSpPr>
          <p:spPr bwMode="auto">
            <a:xfrm>
              <a:off x="2663825" y="4197350"/>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5</a:t>
              </a:r>
              <a:endParaRPr lang="en-US" sz="3600" kern="10" spc="0">
                <a:ln w="15875">
                  <a:solidFill>
                    <a:srgbClr val="000000"/>
                  </a:solidFill>
                  <a:round/>
                  <a:headEnd/>
                  <a:tailEnd/>
                </a:ln>
                <a:solidFill>
                  <a:srgbClr val="FF0000"/>
                </a:solidFill>
                <a:effectLst/>
                <a:latin typeface="Arial Black"/>
              </a:endParaRPr>
            </a:p>
          </p:txBody>
        </p:sp>
        <p:sp>
          <p:nvSpPr>
            <p:cNvPr id="12294" name="WordArt 6"/>
            <p:cNvSpPr>
              <a:spLocks noChangeArrowheads="1" noChangeShapeType="1" noTextEdit="1"/>
            </p:cNvSpPr>
            <p:nvPr/>
          </p:nvSpPr>
          <p:spPr bwMode="auto">
            <a:xfrm>
              <a:off x="1425575" y="145415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sp>
          <p:nvSpPr>
            <p:cNvPr id="12295" name="WordArt 7"/>
            <p:cNvSpPr>
              <a:spLocks noChangeArrowheads="1" noChangeShapeType="1" noTextEdit="1"/>
            </p:cNvSpPr>
            <p:nvPr/>
          </p:nvSpPr>
          <p:spPr bwMode="auto">
            <a:xfrm>
              <a:off x="3887788" y="873125"/>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2296" name="WordArt 8"/>
            <p:cNvSpPr>
              <a:spLocks noChangeArrowheads="1" noChangeShapeType="1" noTextEdit="1"/>
            </p:cNvSpPr>
            <p:nvPr/>
          </p:nvSpPr>
          <p:spPr bwMode="auto">
            <a:xfrm>
              <a:off x="7077075" y="1371600"/>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152400" y="1525905"/>
            <a:ext cx="5819140" cy="5332095"/>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2470150" y="3962400"/>
            <a:ext cx="6673850" cy="27666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Milestones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12</a:t>
            </a:fld>
            <a:endParaRPr lang="en-US"/>
          </a:p>
        </p:txBody>
      </p:sp>
      <p:sp>
        <p:nvSpPr>
          <p:cNvPr id="13314" name="WordArt 2"/>
          <p:cNvSpPr>
            <a:spLocks noChangeArrowheads="1" noChangeShapeType="1" noTextEdit="1"/>
          </p:cNvSpPr>
          <p:nvPr/>
        </p:nvSpPr>
        <p:spPr bwMode="auto">
          <a:xfrm>
            <a:off x="5715000" y="289560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3315" name="WordArt 3"/>
          <p:cNvSpPr>
            <a:spLocks noChangeArrowheads="1" noChangeShapeType="1" noTextEdit="1"/>
          </p:cNvSpPr>
          <p:nvPr/>
        </p:nvSpPr>
        <p:spPr bwMode="auto">
          <a:xfrm>
            <a:off x="2971800" y="2895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13316" name="WordArt 4"/>
          <p:cNvSpPr>
            <a:spLocks noChangeArrowheads="1" noChangeShapeType="1" noTextEdit="1"/>
          </p:cNvSpPr>
          <p:nvPr/>
        </p:nvSpPr>
        <p:spPr bwMode="auto">
          <a:xfrm>
            <a:off x="152400" y="54864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
        <p:nvSpPr>
          <p:cNvPr id="13317" name="WordArt 5"/>
          <p:cNvSpPr>
            <a:spLocks noChangeArrowheads="1" noChangeShapeType="1" noTextEdit="1"/>
          </p:cNvSpPr>
          <p:nvPr/>
        </p:nvSpPr>
        <p:spPr bwMode="auto">
          <a:xfrm>
            <a:off x="4876800" y="43434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4</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1295400" y="1371600"/>
            <a:ext cx="6792595" cy="53320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Environmental Findings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13</a:t>
            </a:fld>
            <a:endParaRPr lang="en-US"/>
          </a:p>
        </p:txBody>
      </p:sp>
      <p:grpSp>
        <p:nvGrpSpPr>
          <p:cNvPr id="9" name="Group 8"/>
          <p:cNvGrpSpPr/>
          <p:nvPr/>
        </p:nvGrpSpPr>
        <p:grpSpPr>
          <a:xfrm>
            <a:off x="1447800" y="1600200"/>
            <a:ext cx="5492750" cy="1852612"/>
            <a:chOff x="639763" y="881063"/>
            <a:chExt cx="5492750" cy="1852612"/>
          </a:xfrm>
        </p:grpSpPr>
        <p:sp>
          <p:nvSpPr>
            <p:cNvPr id="14338" name="WordArt 2"/>
            <p:cNvSpPr>
              <a:spLocks noChangeArrowheads="1" noChangeShapeType="1" noTextEdit="1"/>
            </p:cNvSpPr>
            <p:nvPr/>
          </p:nvSpPr>
          <p:spPr bwMode="auto">
            <a:xfrm>
              <a:off x="5353050" y="881063"/>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14339" name="WordArt 3"/>
            <p:cNvSpPr>
              <a:spLocks noChangeArrowheads="1" noChangeShapeType="1" noTextEdit="1"/>
            </p:cNvSpPr>
            <p:nvPr/>
          </p:nvSpPr>
          <p:spPr bwMode="auto">
            <a:xfrm>
              <a:off x="639763" y="2103438"/>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4340" name="WordArt 4"/>
            <p:cNvSpPr>
              <a:spLocks noChangeArrowheads="1" noChangeShapeType="1" noTextEdit="1"/>
            </p:cNvSpPr>
            <p:nvPr/>
          </p:nvSpPr>
          <p:spPr bwMode="auto">
            <a:xfrm>
              <a:off x="5983288" y="2103438"/>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4</a:t>
              </a:r>
              <a:endParaRPr lang="en-US" sz="3600" kern="10" spc="0">
                <a:ln w="15875">
                  <a:solidFill>
                    <a:srgbClr val="000000"/>
                  </a:solidFill>
                  <a:round/>
                  <a:headEnd/>
                  <a:tailEnd/>
                </a:ln>
                <a:solidFill>
                  <a:srgbClr val="FF0000"/>
                </a:solidFill>
                <a:effectLst/>
                <a:latin typeface="Arial Black"/>
              </a:endParaRPr>
            </a:p>
          </p:txBody>
        </p:sp>
        <p:sp>
          <p:nvSpPr>
            <p:cNvPr id="14341" name="WordArt 5"/>
            <p:cNvSpPr>
              <a:spLocks noChangeArrowheads="1" noChangeShapeType="1" noTextEdit="1"/>
            </p:cNvSpPr>
            <p:nvPr/>
          </p:nvSpPr>
          <p:spPr bwMode="auto">
            <a:xfrm>
              <a:off x="3341688" y="2447925"/>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srcRect/>
          <a:stretch>
            <a:fillRect/>
          </a:stretch>
        </p:blipFill>
        <p:spPr bwMode="auto">
          <a:xfrm>
            <a:off x="5181600" y="2057400"/>
            <a:ext cx="3962400" cy="392366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Fleet Status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14</a:t>
            </a:fld>
            <a:endParaRPr lang="en-US"/>
          </a:p>
        </p:txBody>
      </p:sp>
      <p:grpSp>
        <p:nvGrpSpPr>
          <p:cNvPr id="11" name="Group 10"/>
          <p:cNvGrpSpPr/>
          <p:nvPr/>
        </p:nvGrpSpPr>
        <p:grpSpPr>
          <a:xfrm>
            <a:off x="152400" y="1524000"/>
            <a:ext cx="5106670" cy="4761865"/>
            <a:chOff x="1981200" y="1524000"/>
            <a:chExt cx="5106670" cy="4761865"/>
          </a:xfrm>
        </p:grpSpPr>
        <p:pic>
          <p:nvPicPr>
            <p:cNvPr id="10" name="Picture 9"/>
            <p:cNvPicPr/>
            <p:nvPr/>
          </p:nvPicPr>
          <p:blipFill>
            <a:blip r:embed="rId4" cstate="print"/>
            <a:srcRect/>
            <a:stretch>
              <a:fillRect/>
            </a:stretch>
          </p:blipFill>
          <p:spPr bwMode="auto">
            <a:xfrm>
              <a:off x="1981200" y="1524000"/>
              <a:ext cx="5106670" cy="4761865"/>
            </a:xfrm>
            <a:prstGeom prst="rect">
              <a:avLst/>
            </a:prstGeom>
            <a:noFill/>
            <a:ln w="9525">
              <a:noFill/>
              <a:miter lim="800000"/>
              <a:headEnd/>
              <a:tailEnd/>
            </a:ln>
          </p:spPr>
        </p:pic>
        <p:grpSp>
          <p:nvGrpSpPr>
            <p:cNvPr id="9" name="Group 8"/>
            <p:cNvGrpSpPr/>
            <p:nvPr/>
          </p:nvGrpSpPr>
          <p:grpSpPr>
            <a:xfrm>
              <a:off x="2743200" y="2819400"/>
              <a:ext cx="2009775" cy="1673225"/>
              <a:chOff x="2074863" y="3700463"/>
              <a:chExt cx="2009775" cy="1673225"/>
            </a:xfrm>
          </p:grpSpPr>
          <p:sp>
            <p:nvSpPr>
              <p:cNvPr id="15362" name="WordArt 2"/>
              <p:cNvSpPr>
                <a:spLocks noChangeArrowheads="1" noChangeShapeType="1" noTextEdit="1"/>
              </p:cNvSpPr>
              <p:nvPr/>
            </p:nvSpPr>
            <p:spPr bwMode="auto">
              <a:xfrm>
                <a:off x="2074863" y="3700463"/>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5363" name="WordArt 3"/>
              <p:cNvSpPr>
                <a:spLocks noChangeArrowheads="1" noChangeShapeType="1" noTextEdit="1"/>
              </p:cNvSpPr>
              <p:nvPr/>
            </p:nvSpPr>
            <p:spPr bwMode="auto">
              <a:xfrm>
                <a:off x="2535238" y="5087938"/>
                <a:ext cx="150812"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4</a:t>
                </a:r>
                <a:endParaRPr lang="en-US" sz="3600" kern="10" spc="0">
                  <a:ln w="15875">
                    <a:solidFill>
                      <a:srgbClr val="000000"/>
                    </a:solidFill>
                    <a:round/>
                    <a:headEnd/>
                    <a:tailEnd/>
                  </a:ln>
                  <a:solidFill>
                    <a:srgbClr val="FF0000"/>
                  </a:solidFill>
                  <a:effectLst/>
                  <a:latin typeface="Arial Black"/>
                </a:endParaRPr>
              </a:p>
            </p:txBody>
          </p:sp>
          <p:sp>
            <p:nvSpPr>
              <p:cNvPr id="15364" name="WordArt 4"/>
              <p:cNvSpPr>
                <a:spLocks noChangeArrowheads="1" noChangeShapeType="1" noTextEdit="1"/>
              </p:cNvSpPr>
              <p:nvPr/>
            </p:nvSpPr>
            <p:spPr bwMode="auto">
              <a:xfrm>
                <a:off x="3933825" y="3986213"/>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15365" name="WordArt 5"/>
              <p:cNvSpPr>
                <a:spLocks noChangeArrowheads="1" noChangeShapeType="1" noTextEdit="1"/>
              </p:cNvSpPr>
              <p:nvPr/>
            </p:nvSpPr>
            <p:spPr bwMode="auto">
              <a:xfrm>
                <a:off x="3933825" y="4802188"/>
                <a:ext cx="150813"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grpSp>
      </p:grpSp>
      <p:sp>
        <p:nvSpPr>
          <p:cNvPr id="15366" name="WordArt 6"/>
          <p:cNvSpPr>
            <a:spLocks noChangeArrowheads="1" noChangeShapeType="1" noTextEdit="1"/>
          </p:cNvSpPr>
          <p:nvPr/>
        </p:nvSpPr>
        <p:spPr bwMode="auto">
          <a:xfrm>
            <a:off x="6477000" y="26670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5</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a:stretch>
            <a:fillRect/>
          </a:stretch>
        </p:blipFill>
        <p:spPr bwMode="auto">
          <a:xfrm>
            <a:off x="304800" y="1447800"/>
            <a:ext cx="8001000" cy="4547235"/>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2743200" y="2590800"/>
            <a:ext cx="4343400" cy="258953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Application Reviewer</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15</a:t>
            </a:fld>
            <a:endParaRPr lang="en-US"/>
          </a:p>
        </p:txBody>
      </p:sp>
      <p:sp>
        <p:nvSpPr>
          <p:cNvPr id="16386" name="AutoShape 2"/>
          <p:cNvSpPr>
            <a:spLocks noChangeArrowheads="1"/>
          </p:cNvSpPr>
          <p:nvPr/>
        </p:nvSpPr>
        <p:spPr bwMode="auto">
          <a:xfrm rot="8380529">
            <a:off x="2680714" y="5503614"/>
            <a:ext cx="623888" cy="271462"/>
          </a:xfrm>
          <a:prstGeom prst="rightArrow">
            <a:avLst>
              <a:gd name="adj1" fmla="val 50000"/>
              <a:gd name="adj2" fmla="val 57456"/>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Comments/Concurrence</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16</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9263" y="1497106"/>
            <a:ext cx="5705475"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WordArt 2"/>
          <p:cNvSpPr>
            <a:spLocks noChangeArrowheads="1" noChangeShapeType="1" noTextEdit="1"/>
          </p:cNvSpPr>
          <p:nvPr/>
        </p:nvSpPr>
        <p:spPr bwMode="auto">
          <a:xfrm>
            <a:off x="1794697" y="3849414"/>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1" name="WordArt 4"/>
          <p:cNvSpPr>
            <a:spLocks noChangeArrowheads="1" noChangeShapeType="1" noTextEdit="1"/>
          </p:cNvSpPr>
          <p:nvPr/>
        </p:nvSpPr>
        <p:spPr bwMode="auto">
          <a:xfrm>
            <a:off x="1793109" y="4808264"/>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12" name="WordArt 5"/>
          <p:cNvSpPr>
            <a:spLocks noChangeArrowheads="1" noChangeShapeType="1" noTextEdit="1"/>
          </p:cNvSpPr>
          <p:nvPr/>
        </p:nvSpPr>
        <p:spPr bwMode="auto">
          <a:xfrm>
            <a:off x="5334000" y="5638800"/>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Grants vs. Amendments</a:t>
            </a:r>
            <a:endParaRPr lang="en-US" dirty="0"/>
          </a:p>
        </p:txBody>
      </p:sp>
      <p:sp>
        <p:nvSpPr>
          <p:cNvPr id="3" name="Content Placeholder 2"/>
          <p:cNvSpPr>
            <a:spLocks noGrp="1"/>
          </p:cNvSpPr>
          <p:nvPr>
            <p:ph idx="1"/>
          </p:nvPr>
        </p:nvSpPr>
        <p:spPr>
          <a:xfrm>
            <a:off x="685800" y="1371600"/>
            <a:ext cx="7772400" cy="1676400"/>
          </a:xfrm>
        </p:spPr>
        <p:txBody>
          <a:bodyPr/>
          <a:lstStyle/>
          <a:p>
            <a:pPr marL="342900" lvl="1" indent="-342900">
              <a:buFontTx/>
              <a:buChar char="•"/>
            </a:pPr>
            <a:r>
              <a:rPr lang="en-US" sz="1800" dirty="0" smtClean="0"/>
              <a:t>Amendments are treated the same in the review process as initial grants, so all of the requirements from above are still applicable.  </a:t>
            </a:r>
          </a:p>
          <a:p>
            <a:pPr marL="342900" lvl="1" indent="-342900">
              <a:buFontTx/>
              <a:buChar char="•"/>
            </a:pPr>
            <a:r>
              <a:rPr lang="en-US" sz="1800" dirty="0" smtClean="0"/>
              <a:t>The difference is the information from the older version of the grant stays and the amendment information is added.</a:t>
            </a:r>
          </a:p>
          <a:p>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17</a:t>
            </a:fld>
            <a:endParaRPr lang="en-US"/>
          </a:p>
        </p:txBody>
      </p:sp>
      <p:graphicFrame>
        <p:nvGraphicFramePr>
          <p:cNvPr id="5" name="Table 4"/>
          <p:cNvGraphicFramePr>
            <a:graphicFrameLocks noGrp="1"/>
          </p:cNvGraphicFramePr>
          <p:nvPr/>
        </p:nvGraphicFramePr>
        <p:xfrm>
          <a:off x="457200" y="3276600"/>
          <a:ext cx="8305800" cy="2378235"/>
        </p:xfrm>
        <a:graphic>
          <a:graphicData uri="http://schemas.openxmlformats.org/drawingml/2006/table">
            <a:tbl>
              <a:tblPr/>
              <a:tblGrid>
                <a:gridCol w="2768600"/>
                <a:gridCol w="2768600"/>
                <a:gridCol w="2768600"/>
              </a:tblGrid>
              <a:tr h="366555">
                <a:tc>
                  <a:txBody>
                    <a:bodyPr/>
                    <a:lstStyle/>
                    <a:p>
                      <a:pPr marL="0" marR="0" algn="ctr">
                        <a:spcBef>
                          <a:spcPts val="0"/>
                        </a:spcBef>
                        <a:spcAft>
                          <a:spcPts val="0"/>
                        </a:spcAft>
                      </a:pPr>
                      <a:r>
                        <a:rPr lang="en-US" sz="1200" b="1" dirty="0">
                          <a:latin typeface="Arial"/>
                          <a:ea typeface="Times New Roman"/>
                        </a:rPr>
                        <a:t>Extended Budget Descriptions</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Times New Roman"/>
                        </a:rPr>
                        <a:t>Project Details</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Times New Roman"/>
                        </a:rPr>
                        <a:t>Milestones and Environmental Findings</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245">
                <a:tc>
                  <a:txBody>
                    <a:bodyPr/>
                    <a:lstStyle/>
                    <a:p>
                      <a:pPr marL="0" marR="0">
                        <a:spcBef>
                          <a:spcPts val="0"/>
                        </a:spcBef>
                        <a:spcAft>
                          <a:spcPts val="0"/>
                        </a:spcAft>
                      </a:pPr>
                      <a:r>
                        <a:rPr lang="en-US" sz="1200" dirty="0">
                          <a:latin typeface="Arial"/>
                          <a:ea typeface="Times New Roman"/>
                        </a:rPr>
                        <a:t> Any EBD’s affected by the amendment should include an explanation of the changes.  This should be done on top of the original EBD.  The explanation should start with the following:  </a:t>
                      </a:r>
                      <a:endParaRPr lang="en-US" sz="1200" dirty="0" smtClean="0">
                        <a:latin typeface="Arial"/>
                        <a:ea typeface="Times New Roman"/>
                      </a:endParaRPr>
                    </a:p>
                    <a:p>
                      <a:pPr marL="0" marR="0">
                        <a:spcBef>
                          <a:spcPts val="0"/>
                        </a:spcBef>
                        <a:spcAft>
                          <a:spcPts val="0"/>
                        </a:spcAft>
                      </a:pPr>
                      <a:endParaRPr lang="en-US" sz="1200" dirty="0" smtClean="0">
                        <a:latin typeface="Arial"/>
                        <a:ea typeface="Times New Roman"/>
                      </a:endParaRPr>
                    </a:p>
                    <a:p>
                      <a:pPr marL="0" marR="0">
                        <a:spcBef>
                          <a:spcPts val="0"/>
                        </a:spcBef>
                        <a:spcAft>
                          <a:spcPts val="0"/>
                        </a:spcAft>
                      </a:pPr>
                      <a:r>
                        <a:rPr lang="en-US" sz="1200" i="1" dirty="0" smtClean="0">
                          <a:latin typeface="Arial"/>
                          <a:ea typeface="Times New Roman"/>
                        </a:rPr>
                        <a:t>“</a:t>
                      </a:r>
                      <a:r>
                        <a:rPr lang="en-US" sz="1200" i="1" dirty="0">
                          <a:latin typeface="Arial"/>
                          <a:ea typeface="Times New Roman"/>
                        </a:rPr>
                        <a:t>Amendment #1 – (DATE OF CHANGES)”.  Then, explain what you have done in the EBD for each affected ALI and why.   </a:t>
                      </a:r>
                      <a:endParaRPr lang="en-US" sz="1200" i="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rPr>
                        <a:t>The project details should also describe what changes are occurring in this amendment.  It should cite each ALI that is being altered in the amendment and by how much.  This explanation should be made above the original project details and likewise begin with </a:t>
                      </a:r>
                      <a:endParaRPr lang="en-US" sz="1200" dirty="0" smtClean="0">
                        <a:latin typeface="Arial"/>
                        <a:ea typeface="Times New Roman"/>
                      </a:endParaRPr>
                    </a:p>
                    <a:p>
                      <a:pPr marL="0" marR="0">
                        <a:spcBef>
                          <a:spcPts val="0"/>
                        </a:spcBef>
                        <a:spcAft>
                          <a:spcPts val="0"/>
                        </a:spcAft>
                      </a:pPr>
                      <a:endParaRPr lang="en-US" sz="1200" dirty="0" smtClean="0">
                        <a:latin typeface="Arial"/>
                        <a:ea typeface="Times New Roman"/>
                      </a:endParaRPr>
                    </a:p>
                    <a:p>
                      <a:pPr marL="0" marR="0">
                        <a:spcBef>
                          <a:spcPts val="0"/>
                        </a:spcBef>
                        <a:spcAft>
                          <a:spcPts val="0"/>
                        </a:spcAft>
                      </a:pPr>
                      <a:r>
                        <a:rPr lang="en-US" sz="1200" i="1" dirty="0" smtClean="0">
                          <a:latin typeface="Arial"/>
                          <a:ea typeface="Times New Roman"/>
                        </a:rPr>
                        <a:t>“</a:t>
                      </a:r>
                      <a:r>
                        <a:rPr lang="en-US" sz="1200" i="1" dirty="0">
                          <a:latin typeface="Arial"/>
                          <a:ea typeface="Times New Roman"/>
                        </a:rPr>
                        <a:t>Amendment #1 – (DATE OF CHANGES)”.</a:t>
                      </a:r>
                      <a:endParaRPr lang="en-US" sz="1200" i="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rPr>
                        <a:t>Ensure each new ALI has at least 2 milestone dates and an environmental finding entered in TEAM.</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0CA140-8A06-4C73-963F-777DBD486FF6}" type="slidenum">
              <a:rPr lang="en-US" smtClean="0"/>
              <a:pPr/>
              <a:t>18</a:t>
            </a:fld>
            <a:endParaRPr lang="en-US"/>
          </a:p>
        </p:txBody>
      </p:sp>
      <p:pic>
        <p:nvPicPr>
          <p:cNvPr id="62466" name="Picture 2"/>
          <p:cNvPicPr>
            <a:picLocks noChangeAspect="1" noChangeArrowheads="1"/>
          </p:cNvPicPr>
          <p:nvPr/>
        </p:nvPicPr>
        <p:blipFill>
          <a:blip r:embed="rId3" cstate="print"/>
          <a:srcRect/>
          <a:stretch>
            <a:fillRect/>
          </a:stretch>
        </p:blipFill>
        <p:spPr bwMode="auto">
          <a:xfrm>
            <a:off x="609600" y="665303"/>
            <a:ext cx="8020050" cy="61926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Development</a:t>
            </a:r>
            <a:endParaRPr lang="en-US" dirty="0"/>
          </a:p>
        </p:txBody>
      </p:sp>
      <p:sp>
        <p:nvSpPr>
          <p:cNvPr id="3" name="Content Placeholder 2"/>
          <p:cNvSpPr>
            <a:spLocks noGrp="1"/>
          </p:cNvSpPr>
          <p:nvPr>
            <p:ph idx="1"/>
          </p:nvPr>
        </p:nvSpPr>
        <p:spPr>
          <a:xfrm>
            <a:off x="533400" y="1765300"/>
            <a:ext cx="8229600" cy="4584700"/>
          </a:xfrm>
        </p:spPr>
        <p:txBody>
          <a:bodyPr>
            <a:normAutofit lnSpcReduction="10000"/>
          </a:bodyPr>
          <a:lstStyle/>
          <a:p>
            <a:r>
              <a:rPr lang="en-US" dirty="0" smtClean="0"/>
              <a:t>Creating a grant in TEAM</a:t>
            </a:r>
          </a:p>
          <a:p>
            <a:pPr lvl="1"/>
            <a:r>
              <a:rPr lang="en-US" dirty="0" smtClean="0"/>
              <a:t>Project Information </a:t>
            </a:r>
          </a:p>
          <a:p>
            <a:pPr lvl="1"/>
            <a:r>
              <a:rPr lang="en-US" dirty="0" smtClean="0"/>
              <a:t>Budget </a:t>
            </a:r>
          </a:p>
          <a:p>
            <a:pPr lvl="1"/>
            <a:r>
              <a:rPr lang="en-US" dirty="0" smtClean="0"/>
              <a:t>Milestones</a:t>
            </a:r>
          </a:p>
          <a:p>
            <a:pPr lvl="1"/>
            <a:r>
              <a:rPr lang="en-US" dirty="0" smtClean="0"/>
              <a:t>Environmental Findings</a:t>
            </a:r>
          </a:p>
          <a:p>
            <a:pPr lvl="1"/>
            <a:r>
              <a:rPr lang="en-US" dirty="0" smtClean="0"/>
              <a:t>Fleet Status</a:t>
            </a:r>
          </a:p>
          <a:p>
            <a:pPr lvl="1"/>
            <a:r>
              <a:rPr lang="en-US" dirty="0" smtClean="0"/>
              <a:t>Additional Miscellaneous</a:t>
            </a:r>
          </a:p>
          <a:p>
            <a:r>
              <a:rPr lang="en-US" dirty="0" smtClean="0"/>
              <a:t>New Grants vs. Amendments</a:t>
            </a:r>
          </a:p>
          <a:p>
            <a:r>
              <a:rPr lang="en-US" dirty="0" smtClean="0"/>
              <a:t>FTA Region IV Grant Review Process</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Development</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3</a:t>
            </a:fld>
            <a:endParaRPr lang="en-US"/>
          </a:p>
        </p:txBody>
      </p:sp>
      <p:pic>
        <p:nvPicPr>
          <p:cNvPr id="5" name="Picture 4"/>
          <p:cNvPicPr/>
          <p:nvPr/>
        </p:nvPicPr>
        <p:blipFill>
          <a:blip r:embed="rId3" cstate="print"/>
          <a:srcRect/>
          <a:stretch>
            <a:fillRect/>
          </a:stretch>
        </p:blipFill>
        <p:spPr bwMode="auto">
          <a:xfrm>
            <a:off x="1143000" y="1447800"/>
            <a:ext cx="6852285" cy="5260975"/>
          </a:xfrm>
          <a:prstGeom prst="rect">
            <a:avLst/>
          </a:prstGeom>
          <a:noFill/>
          <a:ln w="9525">
            <a:noFill/>
            <a:miter lim="800000"/>
            <a:headEnd/>
            <a:tailEnd/>
          </a:ln>
        </p:spPr>
      </p:pic>
      <p:sp>
        <p:nvSpPr>
          <p:cNvPr id="6" name="AutoShape 2"/>
          <p:cNvSpPr>
            <a:spLocks noChangeArrowheads="1"/>
          </p:cNvSpPr>
          <p:nvPr/>
        </p:nvSpPr>
        <p:spPr bwMode="auto">
          <a:xfrm>
            <a:off x="1143000" y="1981200"/>
            <a:ext cx="406400" cy="254000"/>
          </a:xfrm>
          <a:prstGeom prst="rightArrow">
            <a:avLst>
              <a:gd name="adj1" fmla="val 50000"/>
              <a:gd name="adj2" fmla="val 40000"/>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srcRect/>
          <a:stretch>
            <a:fillRect/>
          </a:stretch>
        </p:blipFill>
        <p:spPr bwMode="auto">
          <a:xfrm>
            <a:off x="1676400" y="1524000"/>
            <a:ext cx="5723890" cy="51536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Create New Project</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4</a:t>
            </a:fld>
            <a:endParaRPr lang="en-US"/>
          </a:p>
        </p:txBody>
      </p:sp>
      <p:grpSp>
        <p:nvGrpSpPr>
          <p:cNvPr id="12" name="Group 11"/>
          <p:cNvGrpSpPr/>
          <p:nvPr/>
        </p:nvGrpSpPr>
        <p:grpSpPr>
          <a:xfrm>
            <a:off x="3200400" y="2286000"/>
            <a:ext cx="3413125" cy="3648075"/>
            <a:chOff x="2593975" y="3209925"/>
            <a:chExt cx="3413125" cy="3648075"/>
          </a:xfrm>
        </p:grpSpPr>
        <p:sp>
          <p:nvSpPr>
            <p:cNvPr id="6146" name="WordArt 2"/>
            <p:cNvSpPr>
              <a:spLocks noChangeArrowheads="1" noChangeShapeType="1" noTextEdit="1"/>
            </p:cNvSpPr>
            <p:nvPr/>
          </p:nvSpPr>
          <p:spPr bwMode="auto">
            <a:xfrm>
              <a:off x="5708650" y="3209925"/>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6147" name="WordArt 3" descr="2"/>
            <p:cNvSpPr>
              <a:spLocks noChangeArrowheads="1" noChangeShapeType="1" noTextEdit="1"/>
            </p:cNvSpPr>
            <p:nvPr/>
          </p:nvSpPr>
          <p:spPr bwMode="auto">
            <a:xfrm>
              <a:off x="3822700" y="657225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7</a:t>
              </a:r>
              <a:endParaRPr lang="en-US" sz="3600" kern="10" spc="0">
                <a:ln w="15875">
                  <a:solidFill>
                    <a:srgbClr val="000000"/>
                  </a:solidFill>
                  <a:round/>
                  <a:headEnd/>
                  <a:tailEnd/>
                </a:ln>
                <a:solidFill>
                  <a:srgbClr val="FF0000"/>
                </a:solidFill>
                <a:effectLst/>
                <a:latin typeface="Arial Black"/>
              </a:endParaRPr>
            </a:p>
          </p:txBody>
        </p:sp>
        <p:sp>
          <p:nvSpPr>
            <p:cNvPr id="6148" name="WordArt 4" descr="2"/>
            <p:cNvSpPr>
              <a:spLocks noChangeArrowheads="1" noChangeShapeType="1" noTextEdit="1"/>
            </p:cNvSpPr>
            <p:nvPr/>
          </p:nvSpPr>
          <p:spPr bwMode="auto">
            <a:xfrm>
              <a:off x="5857875" y="5229225"/>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sp>
          <p:nvSpPr>
            <p:cNvPr id="6149" name="WordArt 5" descr="1"/>
            <p:cNvSpPr>
              <a:spLocks noChangeArrowheads="1" noChangeShapeType="1" noTextEdit="1"/>
            </p:cNvSpPr>
            <p:nvPr/>
          </p:nvSpPr>
          <p:spPr bwMode="auto">
            <a:xfrm>
              <a:off x="5203825" y="48768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6150" name="WordArt 6" descr="2"/>
            <p:cNvSpPr>
              <a:spLocks noChangeArrowheads="1" noChangeShapeType="1" noTextEdit="1"/>
            </p:cNvSpPr>
            <p:nvPr/>
          </p:nvSpPr>
          <p:spPr bwMode="auto">
            <a:xfrm>
              <a:off x="2593975" y="6086475"/>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6</a:t>
              </a:r>
              <a:endParaRPr lang="en-US" sz="3600" kern="10" spc="0">
                <a:ln w="15875">
                  <a:solidFill>
                    <a:srgbClr val="000000"/>
                  </a:solidFill>
                  <a:round/>
                  <a:headEnd/>
                  <a:tailEnd/>
                </a:ln>
                <a:solidFill>
                  <a:srgbClr val="FF0000"/>
                </a:solidFill>
                <a:effectLst/>
                <a:latin typeface="Arial Black"/>
              </a:endParaRPr>
            </a:p>
          </p:txBody>
        </p:sp>
        <p:sp>
          <p:nvSpPr>
            <p:cNvPr id="6151" name="WordArt 7" descr="2"/>
            <p:cNvSpPr>
              <a:spLocks noChangeArrowheads="1" noChangeShapeType="1" noTextEdit="1"/>
            </p:cNvSpPr>
            <p:nvPr/>
          </p:nvSpPr>
          <p:spPr bwMode="auto">
            <a:xfrm>
              <a:off x="2870200" y="5800725"/>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5</a:t>
              </a:r>
              <a:endParaRPr lang="en-US" sz="3600" kern="10" spc="0">
                <a:ln w="15875">
                  <a:solidFill>
                    <a:srgbClr val="000000"/>
                  </a:solidFill>
                  <a:round/>
                  <a:headEnd/>
                  <a:tailEnd/>
                </a:ln>
                <a:solidFill>
                  <a:srgbClr val="FF0000"/>
                </a:solidFill>
                <a:effectLst/>
                <a:latin typeface="Arial Black"/>
              </a:endParaRPr>
            </a:p>
          </p:txBody>
        </p:sp>
        <p:sp>
          <p:nvSpPr>
            <p:cNvPr id="6152" name="WordArt 8" descr="2"/>
            <p:cNvSpPr>
              <a:spLocks noChangeArrowheads="1" noChangeShapeType="1" noTextEdit="1"/>
            </p:cNvSpPr>
            <p:nvPr/>
          </p:nvSpPr>
          <p:spPr bwMode="auto">
            <a:xfrm>
              <a:off x="5053013" y="5514975"/>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4</a:t>
              </a:r>
              <a:endParaRPr lang="en-US" sz="3600" kern="10" spc="0" dirty="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New Project</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5</a:t>
            </a:fld>
            <a:endParaRPr lang="en-US"/>
          </a:p>
        </p:txBody>
      </p:sp>
      <p:pic>
        <p:nvPicPr>
          <p:cNvPr id="5" name="Picture 4"/>
          <p:cNvPicPr/>
          <p:nvPr/>
        </p:nvPicPr>
        <p:blipFill>
          <a:blip r:embed="rId3" cstate="print"/>
          <a:srcRect/>
          <a:stretch>
            <a:fillRect/>
          </a:stretch>
        </p:blipFill>
        <p:spPr bwMode="auto">
          <a:xfrm>
            <a:off x="1676400" y="1524000"/>
            <a:ext cx="5711825" cy="5142230"/>
          </a:xfrm>
          <a:prstGeom prst="rect">
            <a:avLst/>
          </a:prstGeom>
          <a:noFill/>
          <a:ln w="9525">
            <a:noFill/>
            <a:miter lim="800000"/>
            <a:headEnd/>
            <a:tailEnd/>
          </a:ln>
        </p:spPr>
      </p:pic>
      <p:sp>
        <p:nvSpPr>
          <p:cNvPr id="7170" name="WordArt 2"/>
          <p:cNvSpPr>
            <a:spLocks noChangeArrowheads="1" noChangeShapeType="1" noTextEdit="1"/>
          </p:cNvSpPr>
          <p:nvPr/>
        </p:nvSpPr>
        <p:spPr bwMode="auto">
          <a:xfrm>
            <a:off x="6248400" y="228600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1</a:t>
            </a:r>
            <a:endParaRPr lang="en-US" sz="3600" kern="10" spc="0">
              <a:ln w="15875">
                <a:solidFill>
                  <a:srgbClr val="000000"/>
                </a:solidFill>
                <a:round/>
                <a:headEnd/>
                <a:tailEnd/>
              </a:ln>
              <a:solidFill>
                <a:srgbClr val="FF0000"/>
              </a:solidFill>
              <a:effectLst/>
              <a:latin typeface="Arial Black"/>
            </a:endParaRPr>
          </a:p>
        </p:txBody>
      </p:sp>
      <p:sp>
        <p:nvSpPr>
          <p:cNvPr id="7171" name="WordArt 3"/>
          <p:cNvSpPr>
            <a:spLocks noChangeArrowheads="1" noChangeShapeType="1" noTextEdit="1"/>
          </p:cNvSpPr>
          <p:nvPr/>
        </p:nvSpPr>
        <p:spPr bwMode="auto">
          <a:xfrm>
            <a:off x="5057775" y="3695700"/>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a:stretch>
            <a:fillRect/>
          </a:stretch>
        </p:blipFill>
        <p:spPr bwMode="auto">
          <a:xfrm>
            <a:off x="1219200" y="1252855"/>
            <a:ext cx="6792595" cy="56051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Information:  General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6</a:t>
            </a:fld>
            <a:endParaRPr lang="en-US"/>
          </a:p>
        </p:txBody>
      </p:sp>
      <p:sp>
        <p:nvSpPr>
          <p:cNvPr id="8194" name="WordArt 2"/>
          <p:cNvSpPr>
            <a:spLocks noChangeArrowheads="1" noChangeShapeType="1" noTextEdit="1"/>
          </p:cNvSpPr>
          <p:nvPr/>
        </p:nvSpPr>
        <p:spPr bwMode="auto">
          <a:xfrm>
            <a:off x="5194300" y="46482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8195" name="WordArt 3"/>
          <p:cNvSpPr>
            <a:spLocks noChangeArrowheads="1" noChangeShapeType="1" noTextEdit="1"/>
          </p:cNvSpPr>
          <p:nvPr/>
        </p:nvSpPr>
        <p:spPr bwMode="auto">
          <a:xfrm>
            <a:off x="4762500" y="5018087"/>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2</a:t>
            </a:r>
            <a:endParaRPr lang="en-US" sz="3600" kern="10" spc="0">
              <a:ln w="15875">
                <a:solidFill>
                  <a:srgbClr val="000000"/>
                </a:solidFill>
                <a:round/>
                <a:headEnd/>
                <a:tailEnd/>
              </a:ln>
              <a:solidFill>
                <a:srgbClr val="FF0000"/>
              </a:solidFill>
              <a:effectLst/>
              <a:latin typeface="Arial Black"/>
            </a:endParaRPr>
          </a:p>
        </p:txBody>
      </p:sp>
      <p:sp>
        <p:nvSpPr>
          <p:cNvPr id="8196" name="WordArt 4"/>
          <p:cNvSpPr>
            <a:spLocks noChangeArrowheads="1" noChangeShapeType="1" noTextEdit="1"/>
          </p:cNvSpPr>
          <p:nvPr/>
        </p:nvSpPr>
        <p:spPr bwMode="auto">
          <a:xfrm>
            <a:off x="7578725" y="4849812"/>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4</a:t>
            </a:r>
            <a:endParaRPr lang="en-US" sz="3600" kern="10" spc="0">
              <a:ln w="15875">
                <a:solidFill>
                  <a:srgbClr val="000000"/>
                </a:solidFill>
                <a:round/>
                <a:headEnd/>
                <a:tailEnd/>
              </a:ln>
              <a:solidFill>
                <a:srgbClr val="FF0000"/>
              </a:solidFill>
              <a:effectLst/>
              <a:latin typeface="Arial Black"/>
            </a:endParaRPr>
          </a:p>
        </p:txBody>
      </p:sp>
      <p:sp>
        <p:nvSpPr>
          <p:cNvPr id="8197" name="WordArt 5"/>
          <p:cNvSpPr>
            <a:spLocks noChangeArrowheads="1" noChangeShapeType="1" noTextEdit="1"/>
          </p:cNvSpPr>
          <p:nvPr/>
        </p:nvSpPr>
        <p:spPr bwMode="auto">
          <a:xfrm>
            <a:off x="4038600" y="5243512"/>
            <a:ext cx="149225" cy="285750"/>
          </a:xfrm>
          <a:prstGeom prst="rect">
            <a:avLst/>
          </a:prstGeom>
        </p:spPr>
        <p:txBody>
          <a:bodyPr wrap="none" fromWordArt="1">
            <a:prstTxWarp prst="textPlain">
              <a:avLst>
                <a:gd name="adj" fmla="val 50000"/>
              </a:avLst>
            </a:prstTxWarp>
          </a:bodyPr>
          <a:lstStyle/>
          <a:p>
            <a:pPr algn="ctr" rtl="0"/>
            <a:r>
              <a:rPr lang="en-US" sz="3600" kern="10" spc="0" smtClean="0">
                <a:ln w="15875">
                  <a:solidFill>
                    <a:srgbClr val="000000"/>
                  </a:solidFill>
                  <a:round/>
                  <a:headEnd/>
                  <a:tailEnd/>
                </a:ln>
                <a:solidFill>
                  <a:srgbClr val="FF0000"/>
                </a:solidFill>
                <a:effectLst/>
                <a:latin typeface="Arial Black"/>
              </a:rPr>
              <a:t>3</a:t>
            </a:r>
            <a:endParaRPr lang="en-US" sz="3600" kern="10" spc="0">
              <a:ln w="15875">
                <a:solidFill>
                  <a:srgbClr val="000000"/>
                </a:solidFill>
                <a:round/>
                <a:headEnd/>
                <a:tailEnd/>
              </a:ln>
              <a:solidFill>
                <a:srgbClr val="FF0000"/>
              </a:solidFill>
              <a:effectLst/>
              <a:latin typeface="Arial Black"/>
            </a:endParaRPr>
          </a:p>
        </p:txBody>
      </p:sp>
      <p:sp>
        <p:nvSpPr>
          <p:cNvPr id="8198" name="WordArt 6"/>
          <p:cNvSpPr>
            <a:spLocks noChangeArrowheads="1" noChangeShapeType="1" noTextEdit="1"/>
          </p:cNvSpPr>
          <p:nvPr/>
        </p:nvSpPr>
        <p:spPr bwMode="auto">
          <a:xfrm>
            <a:off x="7878763" y="5303837"/>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5</a:t>
            </a:r>
            <a:endParaRPr lang="en-US" sz="3600" kern="10" spc="0" dirty="0">
              <a:ln w="15875">
                <a:solidFill>
                  <a:srgbClr val="000000"/>
                </a:solidFill>
                <a:round/>
                <a:headEnd/>
                <a:tailEnd/>
              </a:ln>
              <a:solidFill>
                <a:srgbClr val="FF0000"/>
              </a:solidFill>
              <a:effectLst/>
              <a:latin typeface="Arial Black"/>
            </a:endParaRPr>
          </a:p>
        </p:txBody>
      </p:sp>
      <p:sp>
        <p:nvSpPr>
          <p:cNvPr id="8200" name="WordArt 8"/>
          <p:cNvSpPr>
            <a:spLocks noChangeArrowheads="1" noChangeShapeType="1" noTextEdit="1"/>
          </p:cNvSpPr>
          <p:nvPr/>
        </p:nvSpPr>
        <p:spPr bwMode="auto">
          <a:xfrm>
            <a:off x="5029200" y="57150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6</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219200" y="1240790"/>
            <a:ext cx="6816725" cy="56172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Info:  Control Totals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7</a:t>
            </a:fld>
            <a:endParaRPr lang="en-US"/>
          </a:p>
        </p:txBody>
      </p:sp>
      <p:sp>
        <p:nvSpPr>
          <p:cNvPr id="6" name="WordArt 2"/>
          <p:cNvSpPr>
            <a:spLocks noChangeArrowheads="1" noChangeShapeType="1" noTextEdit="1"/>
          </p:cNvSpPr>
          <p:nvPr/>
        </p:nvSpPr>
        <p:spPr bwMode="auto">
          <a:xfrm>
            <a:off x="1219200" y="38862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7" name="WordArt 3"/>
          <p:cNvSpPr>
            <a:spLocks noChangeArrowheads="1" noChangeShapeType="1" noTextEdit="1"/>
          </p:cNvSpPr>
          <p:nvPr/>
        </p:nvSpPr>
        <p:spPr bwMode="auto">
          <a:xfrm>
            <a:off x="1219200" y="44958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8" name="WordArt 5"/>
          <p:cNvSpPr>
            <a:spLocks noChangeArrowheads="1" noChangeShapeType="1" noTextEdit="1"/>
          </p:cNvSpPr>
          <p:nvPr/>
        </p:nvSpPr>
        <p:spPr bwMode="auto">
          <a:xfrm>
            <a:off x="3581400" y="3657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a:stretch>
            <a:fillRect/>
          </a:stretch>
        </p:blipFill>
        <p:spPr bwMode="auto">
          <a:xfrm>
            <a:off x="1066800" y="1193165"/>
            <a:ext cx="6852285" cy="566483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Info:  UZA/Cong District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8</a:t>
            </a:fld>
            <a:endParaRPr lang="en-US"/>
          </a:p>
        </p:txBody>
      </p:sp>
      <p:grpSp>
        <p:nvGrpSpPr>
          <p:cNvPr id="8" name="Group 7"/>
          <p:cNvGrpSpPr/>
          <p:nvPr/>
        </p:nvGrpSpPr>
        <p:grpSpPr>
          <a:xfrm>
            <a:off x="3810000" y="3505200"/>
            <a:ext cx="3022600" cy="571500"/>
            <a:chOff x="3205163" y="2949575"/>
            <a:chExt cx="3022600" cy="571500"/>
          </a:xfrm>
        </p:grpSpPr>
        <p:sp>
          <p:nvSpPr>
            <p:cNvPr id="9218" name="WordArt 2"/>
            <p:cNvSpPr>
              <a:spLocks noChangeArrowheads="1" noChangeShapeType="1" noTextEdit="1"/>
            </p:cNvSpPr>
            <p:nvPr/>
          </p:nvSpPr>
          <p:spPr bwMode="auto">
            <a:xfrm>
              <a:off x="3205163" y="2949575"/>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9219" name="WordArt 3"/>
            <p:cNvSpPr>
              <a:spLocks noChangeArrowheads="1" noChangeShapeType="1" noTextEdit="1"/>
            </p:cNvSpPr>
            <p:nvPr/>
          </p:nvSpPr>
          <p:spPr bwMode="auto">
            <a:xfrm>
              <a:off x="6076950" y="3235325"/>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rcRect/>
          <a:stretch>
            <a:fillRect/>
          </a:stretch>
        </p:blipFill>
        <p:spPr bwMode="auto">
          <a:xfrm>
            <a:off x="228600" y="1371600"/>
            <a:ext cx="8915400" cy="4876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Information:  Earmarks Tab</a:t>
            </a:r>
            <a:endParaRPr lang="en-US" dirty="0"/>
          </a:p>
        </p:txBody>
      </p:sp>
      <p:sp>
        <p:nvSpPr>
          <p:cNvPr id="4" name="Slide Number Placeholder 3"/>
          <p:cNvSpPr>
            <a:spLocks noGrp="1"/>
          </p:cNvSpPr>
          <p:nvPr>
            <p:ph type="sldNum" sz="quarter" idx="12"/>
          </p:nvPr>
        </p:nvSpPr>
        <p:spPr/>
        <p:txBody>
          <a:bodyPr/>
          <a:lstStyle/>
          <a:p>
            <a:fld id="{6B0CA140-8A06-4C73-963F-777DBD486FF6}" type="slidenum">
              <a:rPr lang="en-US" smtClean="0"/>
              <a:pPr/>
              <a:t>9</a:t>
            </a:fld>
            <a:endParaRPr lang="en-US"/>
          </a:p>
        </p:txBody>
      </p:sp>
      <p:sp>
        <p:nvSpPr>
          <p:cNvPr id="10242" name="WordArt 2"/>
          <p:cNvSpPr>
            <a:spLocks noChangeArrowheads="1" noChangeShapeType="1" noTextEdit="1"/>
          </p:cNvSpPr>
          <p:nvPr/>
        </p:nvSpPr>
        <p:spPr bwMode="auto">
          <a:xfrm>
            <a:off x="1054100" y="2843213"/>
            <a:ext cx="150813"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1</a:t>
            </a:r>
            <a:endParaRPr lang="en-US" sz="3600" kern="10" spc="0" dirty="0">
              <a:ln w="15875">
                <a:solidFill>
                  <a:srgbClr val="000000"/>
                </a:solidFill>
                <a:round/>
                <a:headEnd/>
                <a:tailEnd/>
              </a:ln>
              <a:solidFill>
                <a:srgbClr val="FF0000"/>
              </a:solidFill>
              <a:effectLst/>
              <a:latin typeface="Arial Black"/>
            </a:endParaRPr>
          </a:p>
        </p:txBody>
      </p:sp>
      <p:sp>
        <p:nvSpPr>
          <p:cNvPr id="10243" name="WordArt 3"/>
          <p:cNvSpPr>
            <a:spLocks noChangeArrowheads="1" noChangeShapeType="1" noTextEdit="1"/>
          </p:cNvSpPr>
          <p:nvPr/>
        </p:nvSpPr>
        <p:spPr bwMode="auto">
          <a:xfrm>
            <a:off x="1371600" y="4419600"/>
            <a:ext cx="149225"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2</a:t>
            </a:r>
            <a:endParaRPr lang="en-US" sz="3600" kern="10" spc="0" dirty="0">
              <a:ln w="15875">
                <a:solidFill>
                  <a:srgbClr val="000000"/>
                </a:solidFill>
                <a:round/>
                <a:headEnd/>
                <a:tailEnd/>
              </a:ln>
              <a:solidFill>
                <a:srgbClr val="FF0000"/>
              </a:solidFill>
              <a:effectLst/>
              <a:latin typeface="Arial Black"/>
            </a:endParaRPr>
          </a:p>
        </p:txBody>
      </p:sp>
      <p:sp>
        <p:nvSpPr>
          <p:cNvPr id="10244" name="WordArt 4"/>
          <p:cNvSpPr>
            <a:spLocks noChangeArrowheads="1" noChangeShapeType="1" noTextEdit="1"/>
          </p:cNvSpPr>
          <p:nvPr/>
        </p:nvSpPr>
        <p:spPr bwMode="auto">
          <a:xfrm>
            <a:off x="6858000" y="1981200"/>
            <a:ext cx="150812" cy="285750"/>
          </a:xfrm>
          <a:prstGeom prst="rect">
            <a:avLst/>
          </a:prstGeom>
        </p:spPr>
        <p:txBody>
          <a:bodyPr wrap="none" fromWordArt="1">
            <a:prstTxWarp prst="textPlain">
              <a:avLst>
                <a:gd name="adj" fmla="val 50000"/>
              </a:avLst>
            </a:prstTxWarp>
          </a:bodyPr>
          <a:lstStyle/>
          <a:p>
            <a:pPr algn="ctr" rtl="0"/>
            <a:r>
              <a:rPr lang="en-US" sz="3600" kern="10" spc="0" dirty="0" smtClean="0">
                <a:ln w="15875">
                  <a:solidFill>
                    <a:srgbClr val="000000"/>
                  </a:solidFill>
                  <a:round/>
                  <a:headEnd/>
                  <a:tailEnd/>
                </a:ln>
                <a:solidFill>
                  <a:srgbClr val="FF0000"/>
                </a:solidFill>
                <a:effectLst/>
                <a:latin typeface="Arial Black"/>
              </a:rPr>
              <a:t>3</a:t>
            </a:r>
            <a:endParaRPr lang="en-US" sz="3600" kern="10" spc="0" dirty="0">
              <a:ln w="15875">
                <a:solidFill>
                  <a:srgbClr val="000000"/>
                </a:solidFill>
                <a:round/>
                <a:headEnd/>
                <a:tailEnd/>
              </a:ln>
              <a:solidFill>
                <a:srgbClr val="FF0000"/>
              </a:solidFill>
              <a:effectLst/>
              <a:latin typeface="Arial Black"/>
            </a:endParaRPr>
          </a:p>
        </p:txBody>
      </p:sp>
    </p:spTree>
  </p:cSld>
  <p:clrMapOvr>
    <a:masterClrMapping/>
  </p:clrMapOvr>
</p:sld>
</file>

<file path=ppt/theme/theme1.xml><?xml version="1.0" encoding="utf-8"?>
<a:theme xmlns:a="http://schemas.openxmlformats.org/drawingml/2006/main" name="FTA Template from TRI">
  <a:themeElements>
    <a:clrScheme name="FTA Template from TR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TA Template from TR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TA Template from TR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TA Template from TR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TA Template from TR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TA Template from TR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TA Template from T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TA Template from T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TA Template from T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TotalTime>
  <Words>3146</Words>
  <Application>Microsoft Office PowerPoint</Application>
  <PresentationFormat>On-screen Show (4:3)</PresentationFormat>
  <Paragraphs>298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FTA Template from TRI</vt:lpstr>
      <vt:lpstr>TEAM Training:   Grant Development</vt:lpstr>
      <vt:lpstr>Grant Development</vt:lpstr>
      <vt:lpstr>Grant Development</vt:lpstr>
      <vt:lpstr>Create New Project</vt:lpstr>
      <vt:lpstr>Create New Project</vt:lpstr>
      <vt:lpstr>Project Information:  General Tab</vt:lpstr>
      <vt:lpstr>Project Info:  Control Totals Tab</vt:lpstr>
      <vt:lpstr>Project Info:  UZA/Cong District Tab</vt:lpstr>
      <vt:lpstr>Project Information:  Earmarks Tab</vt:lpstr>
      <vt:lpstr>Project Information:  Security Tab</vt:lpstr>
      <vt:lpstr>Budget</vt:lpstr>
      <vt:lpstr>Milestones</vt:lpstr>
      <vt:lpstr>Environmental Findings</vt:lpstr>
      <vt:lpstr>Fleet Status</vt:lpstr>
      <vt:lpstr>Application Reviewer</vt:lpstr>
      <vt:lpstr>Comments/Concurrence</vt:lpstr>
      <vt:lpstr>Initial Grants vs. Amendments</vt:lpstr>
      <vt:lpstr>Slide 18</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Buckley</dc:creator>
  <cp:lastModifiedBy>Robert Buckley</cp:lastModifiedBy>
  <cp:revision>31</cp:revision>
  <dcterms:created xsi:type="dcterms:W3CDTF">2011-05-09T16:50:55Z</dcterms:created>
  <dcterms:modified xsi:type="dcterms:W3CDTF">2011-05-17T18:20:57Z</dcterms:modified>
</cp:coreProperties>
</file>