
<file path=[Content_Types].xml><?xml version="1.0" encoding="utf-8"?>
<Types xmlns="http://schemas.openxmlformats.org/package/2006/content-types"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sldIdLst>
    <p:sldId id="256" r:id="rId2"/>
  </p:sldIdLst>
  <p:sldSz cx="9144000" cy="6858000" type="letter"/>
  <p:notesSz cx="69342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3963" autoAdjust="0"/>
    <p:restoredTop sz="90929"/>
  </p:normalViewPr>
  <p:slideViewPr>
    <p:cSldViewPr>
      <p:cViewPr>
        <p:scale>
          <a:sx n="100" d="100"/>
          <a:sy n="100" d="100"/>
        </p:scale>
        <p:origin x="-2004" y="-4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A067B2-223B-4DB6-B2DD-9DF929F4705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8B95239-F7EC-40D8-8891-405D9BA968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7618D-E731-4A47-A0C6-D0A00CEEAC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ABDBEB-F7F1-4F9E-AC25-DEABFABE8B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E6F0B2-7FF7-4B1F-918A-11D22F17A0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6751E1-191A-4DF3-8758-E413E5042B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00F1E-1117-46FB-9660-4012BB8EC5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F9B819-D072-45F9-ACF6-3453EC447B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7E315F-A0F0-46D0-A58B-36D01265C8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A322D7-43F7-4C54-A2A4-8AD91B6C40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DF1C9F-4E9B-4B41-8155-27D54A3B4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B6A357-6A9A-428E-A3EC-2690E4F93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cs typeface="+mn-cs"/>
              </a:defRPr>
            </a:lvl1pPr>
          </a:lstStyle>
          <a:p>
            <a:pPr>
              <a:defRPr/>
            </a:pPr>
            <a:fld id="{7B0D4B10-9F0F-4B4C-8A7C-6E39E5DD52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Excel_97-2003_Worksheet1.xls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Microsoft_Excel_97-2003_Worksheet2.xls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1800" dirty="0" smtClean="0"/>
              <a:t>Figure </a:t>
            </a:r>
            <a:r>
              <a:rPr lang="en-US" sz="1800" dirty="0"/>
              <a:t>9</a:t>
            </a:r>
            <a:r>
              <a:rPr lang="en-US" sz="1800" dirty="0" smtClean="0"/>
              <a:t> &amp;</a:t>
            </a:r>
            <a:r>
              <a:rPr lang="en-US" sz="1800" dirty="0" smtClean="0"/>
              <a:t>11</a:t>
            </a:r>
            <a:r>
              <a:rPr lang="en-US" sz="1800" dirty="0" smtClean="0"/>
              <a:t/>
            </a:r>
            <a:br>
              <a:rPr lang="en-US" sz="1800" dirty="0" smtClean="0"/>
            </a:br>
            <a:r>
              <a:rPr lang="en-US" sz="1800" dirty="0" smtClean="0"/>
              <a:t>FY 2014 OBLIGATIONS FOR MOTOR VEHICLES</a:t>
            </a:r>
            <a:endParaRPr lang="en-US" dirty="0" smtClean="0"/>
          </a:p>
        </p:txBody>
      </p:sp>
      <p:graphicFrame>
        <p:nvGraphicFramePr>
          <p:cNvPr id="2051" name="Object 3"/>
          <p:cNvGraphicFramePr>
            <a:graphicFrameLocks noGrp="1" noChangeAspect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1742878273"/>
              </p:ext>
            </p:extLst>
          </p:nvPr>
        </p:nvGraphicFramePr>
        <p:xfrm>
          <a:off x="769938" y="2057400"/>
          <a:ext cx="3400425" cy="3781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Worksheet" r:id="rId3" imgW="3657699" imgH="4067089" progId="Excel.Sheet.8">
                  <p:embed/>
                </p:oleObj>
              </mc:Choice>
              <mc:Fallback>
                <p:oleObj name="Worksheet" r:id="rId3" imgW="3657699" imgH="4067089" progId="Excel.Sheet.8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9938" y="2057400"/>
                        <a:ext cx="3400425" cy="37814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1102888"/>
              </p:ext>
            </p:extLst>
          </p:nvPr>
        </p:nvGraphicFramePr>
        <p:xfrm>
          <a:off x="4572000" y="1981200"/>
          <a:ext cx="4210050" cy="3895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Worksheet" r:id="rId5" imgW="4295839" imgH="3971803" progId="Excel.Sheet.8">
                  <p:embed/>
                </p:oleObj>
              </mc:Choice>
              <mc:Fallback>
                <p:oleObj name="Worksheet" r:id="rId5" imgW="4295839" imgH="3971803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81200"/>
                        <a:ext cx="4210050" cy="38957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69925" y="6011614"/>
            <a:ext cx="8169275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100" b="1" dirty="0"/>
              <a:t>NOTE:  Percentage of Vehicles by Fuel Type is based on data in Table 12</a:t>
            </a:r>
            <a:r>
              <a:rPr lang="en-US" sz="1100" b="1" dirty="0" smtClean="0"/>
              <a:t>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1100" b="1" dirty="0" smtClean="0"/>
              <a:t>For Vehicles by Type, “Other” includes, Trolley Bus,  Bus Commuter/Suburban, Bus Dual Mode, Inter City Bus and Ferry Boat.</a:t>
            </a:r>
          </a:p>
          <a:p>
            <a:pPr marL="171450" indent="-171450" eaLnBrk="0" hangingPunct="0">
              <a:buFont typeface="Arial" pitchFamily="34" charset="0"/>
              <a:buChar char="•"/>
            </a:pPr>
            <a:r>
              <a:rPr lang="en-US" sz="1100" b="1" dirty="0" smtClean="0"/>
              <a:t>For Vehicles by Fuel Type, “Other” includes,  Methanol/Ethanol, Biodiesel,  Dual Mode, Diesel (Particulate Trap), Hybrid Electric, Battery-powered, Electric Trackless Trolley, Liquefied Petroleum gas, Liquefied Natural gas.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854</TotalTime>
  <Words>87</Words>
  <Application>Microsoft Office PowerPoint</Application>
  <PresentationFormat>Letter Paper (8.5x11 in)</PresentationFormat>
  <Paragraphs>4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Blank Presentation</vt:lpstr>
      <vt:lpstr>Microsoft Excel 97-2003 Worksheet</vt:lpstr>
      <vt:lpstr>Figure 9 &amp;11 FY 2014 OBLIGATIONS FOR MOTOR VEHICLES</vt:lpstr>
    </vt:vector>
  </TitlesOfParts>
  <Company>Department of Transportation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grubb</dc:creator>
  <cp:lastModifiedBy>USDOT</cp:lastModifiedBy>
  <cp:revision>116</cp:revision>
  <cp:lastPrinted>1999-02-23T19:54:56Z</cp:lastPrinted>
  <dcterms:created xsi:type="dcterms:W3CDTF">1998-05-29T18:31:04Z</dcterms:created>
  <dcterms:modified xsi:type="dcterms:W3CDTF">2015-12-08T15:02:25Z</dcterms:modified>
</cp:coreProperties>
</file>