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 varScale="1">
        <p:scale>
          <a:sx n="89" d="100"/>
          <a:sy n="89" d="100"/>
        </p:scale>
        <p:origin x="12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5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1600" dirty="0"/>
              <a:t>Figure 3 </a:t>
            </a:r>
            <a:br>
              <a:rPr lang="en-US" sz="1600" dirty="0"/>
            </a:br>
            <a:r>
              <a:rPr lang="en-US" sz="1600"/>
              <a:t>FY 2015 </a:t>
            </a:r>
            <a:r>
              <a:rPr lang="en-US" sz="1600" dirty="0"/>
              <a:t>OBLIGATIONS FOR ALL PROGRAMS AND CATEGORIES</a:t>
            </a:r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16841332"/>
              </p:ext>
            </p:extLst>
          </p:nvPr>
        </p:nvGraphicFramePr>
        <p:xfrm>
          <a:off x="703263" y="1912938"/>
          <a:ext cx="3684587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Worksheet" r:id="rId3" imgW="4251892" imgH="3977640" progId="Excel.Sheet.8">
                  <p:embed/>
                </p:oleObj>
              </mc:Choice>
              <mc:Fallback>
                <p:oleObj name="Worksheet" r:id="rId3" imgW="4251892" imgH="3977640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912938"/>
                        <a:ext cx="3684587" cy="344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956355"/>
              </p:ext>
            </p:extLst>
          </p:nvPr>
        </p:nvGraphicFramePr>
        <p:xfrm>
          <a:off x="4953000" y="1600200"/>
          <a:ext cx="34607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5" imgW="3688071" imgH="3878496" progId="Excel.Sheet.8">
                  <p:embed/>
                </p:oleObj>
              </mc:Choice>
              <mc:Fallback>
                <p:oleObj name="Worksheet" r:id="rId5" imgW="3688071" imgH="387849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3460750" cy="3819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896570"/>
            <a:ext cx="72517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/>
              <a:t>Obligations by Funding Program:  </a:t>
            </a:r>
            <a:r>
              <a:rPr lang="en-US" sz="900" dirty="0"/>
              <a:t>Non-urbanized Formula includes RTAP.  Capital includes, Fixed Guideway Modernization, Bus and Bus Facilities and New Starts.  Other includes Planning, Job Access / Reverse Commute,  Interstate Substitution,  Misc. FHWA Trf, New Freedom, National Research, Emergency Supplementals, Clean Fuels, Paul S. Sarbanes Transit in Parks Program, Alternative Analysis and Over-the-Road Bus. </a:t>
            </a:r>
            <a:r>
              <a:rPr lang="en-US" sz="1000" b="1" dirty="0"/>
              <a:t>Obligations by Project Category:  </a:t>
            </a:r>
            <a:r>
              <a:rPr lang="en-US" sz="900" dirty="0"/>
              <a:t>Bus Other includes everything not considered a bus purchase such as, Preventive Maintenance, Rehabilitation/Rebuild, Bus Shelters, Engineering and Design, etc.</a:t>
            </a:r>
          </a:p>
          <a:p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422</TotalTime>
  <Words>103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Blank Presentation</vt:lpstr>
      <vt:lpstr>Microsoft Excel 97-2003 Worksheet</vt:lpstr>
      <vt:lpstr>Figure 3  FY 2015 OBLIGATIONS FOR ALL PROGRAMS AND CATEGORIES</vt:lpstr>
    </vt:vector>
  </TitlesOfParts>
  <Company>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Clemons, Jasmine (FTA)</cp:lastModifiedBy>
  <cp:revision>112</cp:revision>
  <cp:lastPrinted>2000-02-15T13:57:50Z</cp:lastPrinted>
  <dcterms:created xsi:type="dcterms:W3CDTF">1998-05-29T18:31:04Z</dcterms:created>
  <dcterms:modified xsi:type="dcterms:W3CDTF">2017-03-23T21:35:31Z</dcterms:modified>
</cp:coreProperties>
</file>