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0" r:id="rId2"/>
    <p:sldMasterId id="2147483732" r:id="rId3"/>
  </p:sldMasterIdLst>
  <p:notesMasterIdLst>
    <p:notesMasterId r:id="rId45"/>
  </p:notesMasterIdLst>
  <p:handoutMasterIdLst>
    <p:handoutMasterId r:id="rId46"/>
  </p:handoutMasterIdLst>
  <p:sldIdLst>
    <p:sldId id="256" r:id="rId4"/>
    <p:sldId id="315" r:id="rId5"/>
    <p:sldId id="31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17" r:id="rId37"/>
    <p:sldId id="318" r:id="rId38"/>
    <p:sldId id="319" r:id="rId39"/>
    <p:sldId id="320" r:id="rId40"/>
    <p:sldId id="321" r:id="rId41"/>
    <p:sldId id="322" r:id="rId42"/>
    <p:sldId id="313" r:id="rId43"/>
    <p:sldId id="31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FBF"/>
    <a:srgbClr val="F2BF04"/>
    <a:srgbClr val="5F6DEF"/>
    <a:srgbClr val="006600"/>
    <a:srgbClr val="D3DBFD"/>
    <a:srgbClr val="D37A0B"/>
    <a:srgbClr val="613809"/>
    <a:srgbClr val="C9740B"/>
    <a:srgbClr val="AC1212"/>
    <a:srgbClr val="B2B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9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1764" y="108"/>
      </p:cViewPr>
      <p:guideLst>
        <p:guide orient="horz" pos="216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89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04884BF6-C7B4-4CB0-9B59-384DE1469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3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0CCD8CD8-56E5-45D9-B1F0-25303AEFB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7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4B25A-B826-49F9-B337-4C9F398C1AD7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8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88D3E-1923-4913-9AAE-4C8E3C0EB245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00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4B25A-B826-49F9-B337-4C9F398C1AD7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3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**Note: The instructor will review the 4 access levels on this slide, but two additional access levels relate to safety and security.</a:t>
            </a:r>
          </a:p>
        </p:txBody>
      </p:sp>
      <p:sp>
        <p:nvSpPr>
          <p:cNvPr id="16896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B63A9-A6C9-4DF7-B330-87F1817766E2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867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461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50FFD-6D79-443C-83AF-0BED3047618C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5298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various options for</a:t>
            </a:r>
            <a:r>
              <a:rPr lang="en-US" baseline="0" dirty="0" smtClean="0"/>
              <a:t> adding subrecipients to your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903C-4E07-432E-9E17-2B19E36552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2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76200"/>
            <a:ext cx="9144000" cy="1600200"/>
          </a:xfrm>
          <a:prstGeom prst="rect">
            <a:avLst/>
          </a:prstGeom>
          <a:gradFill rotWithShape="1">
            <a:gsLst>
              <a:gs pos="0">
                <a:srgbClr val="D37A0B"/>
              </a:gs>
              <a:gs pos="50000">
                <a:srgbClr val="613809"/>
              </a:gs>
              <a:gs pos="100000">
                <a:srgbClr val="D37A0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Geneva" charset="-128"/>
              <a:cs typeface="+mn-cs"/>
            </a:endParaRPr>
          </a:p>
        </p:txBody>
      </p:sp>
      <p:pic>
        <p:nvPicPr>
          <p:cNvPr id="7" name="Picture 1" descr="C:\Users\Barbara\AppData\Local\Microsoft\Windows\Temporary Internet Files\Content.Outlook\OBXA3LRH\DOT_FTA_LONG-signature_bb_cs3 (3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22479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2209800" y="304800"/>
            <a:ext cx="6781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0" i="0" dirty="0" smtClean="0">
                <a:solidFill>
                  <a:schemeClr val="bg1"/>
                </a:solidFill>
                <a:latin typeface="+mj-lt"/>
                <a:cs typeface="ArialNarrow-Bold"/>
              </a:rPr>
              <a:t>16</a:t>
            </a:r>
            <a:r>
              <a:rPr lang="en-US" sz="2000" b="0" i="0" baseline="30000" dirty="0" smtClean="0">
                <a:solidFill>
                  <a:schemeClr val="bg1"/>
                </a:solidFill>
                <a:latin typeface="+mj-lt"/>
                <a:cs typeface="ArialNarrow-Bold"/>
              </a:rPr>
              <a:t>th</a:t>
            </a:r>
            <a:r>
              <a:rPr lang="en-US" sz="2000" b="0" i="0" dirty="0" smtClean="0">
                <a:solidFill>
                  <a:schemeClr val="bg1"/>
                </a:solidFill>
                <a:latin typeface="+mj-lt"/>
                <a:cs typeface="ArialNarrow-Bold"/>
              </a:rPr>
              <a:t> Biennial FTA State Programs Meeting</a:t>
            </a:r>
          </a:p>
          <a:p>
            <a:pPr algn="r">
              <a:defRPr/>
            </a:pPr>
            <a:r>
              <a:rPr lang="en-US" sz="2000" b="0" i="0" dirty="0" smtClean="0">
                <a:solidFill>
                  <a:schemeClr val="bg1"/>
                </a:solidFill>
                <a:latin typeface="+mj-lt"/>
                <a:cs typeface="ArialNarrow-Bold"/>
              </a:rPr>
              <a:t>State Public Transit Partnerships Conference</a:t>
            </a:r>
            <a:br>
              <a:rPr lang="en-US" sz="2000" b="0" i="0" dirty="0" smtClean="0">
                <a:solidFill>
                  <a:schemeClr val="bg1"/>
                </a:solidFill>
                <a:latin typeface="+mj-lt"/>
                <a:cs typeface="ArialNarrow-Bold"/>
              </a:rPr>
            </a:br>
            <a:r>
              <a:rPr lang="en-US" sz="1600" b="0" i="0" dirty="0" smtClean="0">
                <a:solidFill>
                  <a:schemeClr val="bg1"/>
                </a:solidFill>
                <a:latin typeface="+mj-lt"/>
                <a:cs typeface="ArialNarrow-Bold"/>
              </a:rPr>
              <a:t>Washington, DC</a:t>
            </a:r>
            <a:endParaRPr lang="en-US" sz="1600" b="0" i="0" dirty="0">
              <a:solidFill>
                <a:schemeClr val="bg1"/>
              </a:solidFill>
              <a:latin typeface="+mj-lt"/>
              <a:cs typeface="ArialNarrow-Bold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3053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173288"/>
            <a:ext cx="7772400" cy="671512"/>
          </a:xfrm>
        </p:spPr>
        <p:txBody>
          <a:bodyPr/>
          <a:lstStyle>
            <a:lvl1pPr>
              <a:defRPr>
                <a:solidFill>
                  <a:srgbClr val="61380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0486C"/>
                </a:solidFill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4E04E394-FE2E-44E0-AD12-DDC253A19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gradFill rotWithShape="1">
            <a:gsLst>
              <a:gs pos="0">
                <a:srgbClr val="613809"/>
              </a:gs>
              <a:gs pos="50000">
                <a:srgbClr val="D37A0B"/>
              </a:gs>
              <a:gs pos="100000">
                <a:srgbClr val="61380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Geneva" charset="-128"/>
              <a:cs typeface="+mn-cs"/>
            </a:endParaRPr>
          </a:p>
        </p:txBody>
      </p:sp>
      <p:pic>
        <p:nvPicPr>
          <p:cNvPr id="10" name="Picture 9" descr="Logo APTA2CL_222-280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76" y="6172200"/>
            <a:ext cx="967824" cy="503867"/>
          </a:xfrm>
          <a:prstGeom prst="rect">
            <a:avLst/>
          </a:prstGeom>
        </p:spPr>
      </p:pic>
      <p:pic>
        <p:nvPicPr>
          <p:cNvPr id="13" name="Picture 12" descr="Logo CTAA logo green transparent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96" y="6248400"/>
            <a:ext cx="1214082" cy="428500"/>
          </a:xfrm>
          <a:prstGeom prst="rect">
            <a:avLst/>
          </a:prstGeom>
        </p:spPr>
      </p:pic>
      <p:pic>
        <p:nvPicPr>
          <p:cNvPr id="18" name="Picture 17" descr="Logo AASHTO logo_n_CMYK_no tag_JPEG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48400"/>
            <a:ext cx="1202628" cy="460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01725"/>
            <a:ext cx="2057400" cy="5024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01725"/>
            <a:ext cx="6019800" cy="5024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21AC-02AC-4699-9E5C-1F76CE5622A7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440C-0672-46A3-AC21-AB1D9D4D7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71FB-5340-4EFE-87B4-E37A37550801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6B6A-8357-418A-907E-60FF49BE6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E908-62B4-4833-AFA4-FBE3FB3937B2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E29C-84E2-4FBD-949E-B06A36903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9A61-A007-48BC-BDEF-5F3C74438FC5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63A02-957C-48CB-9435-492702974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DD51-FB99-4666-B635-3B23A047ECAD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C2D8-53D9-4B9D-A46D-EB9010810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DADF-82DE-49BD-92A2-B4BC961ACB15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61D7-574F-4491-8EA0-657BD1CC7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FFB0-2879-495E-A20D-55872E2D8861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63DE-0C53-47AB-9D52-0A0843F0D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56273-C217-4A4E-A720-E97C5E96F189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4F91-EC33-4E89-80C0-5F0EFD9A3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ABBD-D8CB-4B82-9868-2E0AB84BD5A1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A25E-A152-4657-9E1B-A4583F794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EBC78-B7F9-4691-A4ED-AE077D0BA55C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D172-E8CA-4425-9200-90B825CB8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1140-96FE-403D-96CD-2573C56344F2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7BCC-223F-4011-BC37-792F85005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53B6-08FE-4B41-A023-E82E82F3FEA0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0D009-81FF-430A-9111-5A0313B6B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18DB-6716-4CFF-925E-E8C3B57C3172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0935-ED2F-41F2-846C-54AFFC203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E7CFB-8E9B-4C7F-B2D4-92900AB1B600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2AFC-E520-4534-92DD-1F64E2BC6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8984-E656-4513-AF26-0E32C9FEFF0C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361B-7EED-409F-8DCE-F40DCE524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9E91-8708-4033-81CF-69888F76E37C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9A17-B554-4A84-AA62-D2A861291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9604-E034-45A2-BFF4-585700DA0939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A7B0-7632-4678-BF61-772263B00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C586-5A0E-43C2-8FBA-DBA66B13645F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9209-E444-4694-9F9B-DF6E230D8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765B-2757-4C65-9ED2-4E77D40B27DC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4724-B9E3-4031-A31B-EF08A9B65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B854-5577-4523-A666-3822274AE2AB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5F27-082E-4E32-8D24-9A322DDD7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7C41-94C4-46CB-B171-F5212271AD2C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C353-472A-4A5B-940B-EB7609F10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F4B59-FFB7-4BF0-A464-D5BEBBA6453A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3B0D-7195-41D5-ACB5-E482A88F8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669A-CF05-4FBA-9A1A-547AF68E1227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E7E7-BAF6-43B9-B3BB-E91887952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229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err="1" smtClean="0"/>
              <a:t>Fourth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gradFill rotWithShape="1">
            <a:gsLst>
              <a:gs pos="0">
                <a:srgbClr val="D37A0B"/>
              </a:gs>
              <a:gs pos="50000">
                <a:srgbClr val="613809"/>
              </a:gs>
              <a:gs pos="100000">
                <a:srgbClr val="D37A0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Geneva" charset="-128"/>
              <a:cs typeface="+mn-cs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2286000" y="6172200"/>
            <a:ext cx="6400800" cy="67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  <a:defRPr/>
            </a:pPr>
            <a:r>
              <a:rPr lang="en-US" sz="1300" b="0" i="0" dirty="0" smtClean="0">
                <a:solidFill>
                  <a:schemeClr val="bg1"/>
                </a:solidFill>
                <a:latin typeface="+mj-lt"/>
                <a:cs typeface="ArialNarrow-Bold"/>
              </a:rPr>
              <a:t>16</a:t>
            </a:r>
            <a:r>
              <a:rPr lang="en-US" sz="1300" b="0" i="0" baseline="30000" dirty="0" smtClean="0">
                <a:solidFill>
                  <a:schemeClr val="bg1"/>
                </a:solidFill>
                <a:latin typeface="+mj-lt"/>
                <a:cs typeface="ArialNarrow-Bold"/>
              </a:rPr>
              <a:t>th</a:t>
            </a:r>
            <a:r>
              <a:rPr lang="en-US" sz="1300" b="0" i="0" dirty="0" smtClean="0">
                <a:solidFill>
                  <a:schemeClr val="bg1"/>
                </a:solidFill>
                <a:latin typeface="+mj-lt"/>
                <a:cs typeface="ArialNarrow-Bold"/>
              </a:rPr>
              <a:t> Biennial FTA State Programs Meeting</a:t>
            </a:r>
            <a:r>
              <a:rPr lang="en-US" sz="1300" b="0" i="0" baseline="0" dirty="0" smtClean="0">
                <a:solidFill>
                  <a:schemeClr val="bg1"/>
                </a:solidFill>
                <a:latin typeface="+mj-lt"/>
                <a:cs typeface="ArialNarrow-Bold"/>
              </a:rPr>
              <a:t> </a:t>
            </a:r>
          </a:p>
          <a:p>
            <a:pPr algn="r">
              <a:lnSpc>
                <a:spcPts val="1500"/>
              </a:lnSpc>
              <a:defRPr/>
            </a:pPr>
            <a:r>
              <a:rPr lang="en-US" sz="1300" b="0" i="0" dirty="0" smtClean="0">
                <a:solidFill>
                  <a:schemeClr val="bg1"/>
                </a:solidFill>
                <a:latin typeface="+mj-lt"/>
                <a:cs typeface="ArialNarrow-Bold"/>
              </a:rPr>
              <a:t>State Public Transit Partnerships Conference</a:t>
            </a:r>
            <a:br>
              <a:rPr lang="en-US" sz="1300" b="0" i="0" dirty="0" smtClean="0">
                <a:solidFill>
                  <a:schemeClr val="bg1"/>
                </a:solidFill>
                <a:latin typeface="+mj-lt"/>
                <a:cs typeface="ArialNarrow-Bold"/>
              </a:rPr>
            </a:br>
            <a:r>
              <a:rPr lang="en-US" sz="1200" b="0" i="0" dirty="0" smtClean="0">
                <a:solidFill>
                  <a:schemeClr val="bg1"/>
                </a:solidFill>
                <a:latin typeface="+mj-lt"/>
                <a:cs typeface="ArialNarrow-Bold"/>
              </a:rPr>
              <a:t>Washington, DC</a:t>
            </a:r>
            <a:endParaRPr lang="en-US" sz="1200" b="0" i="0" dirty="0">
              <a:solidFill>
                <a:schemeClr val="bg1"/>
              </a:solidFill>
              <a:latin typeface="+mj-lt"/>
              <a:cs typeface="ArialNarrow-Bold"/>
            </a:endParaRPr>
          </a:p>
        </p:txBody>
      </p:sp>
      <p:pic>
        <p:nvPicPr>
          <p:cNvPr id="11" name="Picture 1" descr="C:\Users\Barbara\AppData\Local\Microsoft\Windows\Temporary Internet Files\Content.Outlook\OBXA3LRH\DOT_FTA_LONG-signature_bb_cs3 (3)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6248400"/>
            <a:ext cx="1364088" cy="5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 userDrawn="1"/>
        </p:nvGrpSpPr>
        <p:grpSpPr>
          <a:xfrm>
            <a:off x="5791200" y="5715000"/>
            <a:ext cx="2825511" cy="374193"/>
            <a:chOff x="5791200" y="5715000"/>
            <a:chExt cx="2825511" cy="374193"/>
          </a:xfrm>
        </p:grpSpPr>
        <p:pic>
          <p:nvPicPr>
            <p:cNvPr id="7" name="Picture 6" descr="Logo APTA2CL_222-280.eps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5715000"/>
              <a:ext cx="709099" cy="369171"/>
            </a:xfrm>
            <a:prstGeom prst="rect">
              <a:avLst/>
            </a:prstGeom>
          </p:spPr>
        </p:pic>
        <p:pic>
          <p:nvPicPr>
            <p:cNvPr id="10" name="Picture 9" descr="Logo CTAA logo green transparent.pdf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5791200"/>
              <a:ext cx="844311" cy="297993"/>
            </a:xfrm>
            <a:prstGeom prst="rect">
              <a:avLst/>
            </a:prstGeom>
          </p:spPr>
        </p:pic>
        <p:pic>
          <p:nvPicPr>
            <p:cNvPr id="2" name="Picture 1" descr="Logo AASHTO logo_n_CMYK_no tag_JPEG.JP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5715000"/>
              <a:ext cx="949955" cy="36346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43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613809"/>
          </a:solidFill>
          <a:latin typeface="+mj-lt"/>
          <a:ea typeface="Geneva" charset="-128"/>
          <a:cs typeface="Geneva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Geneva" charset="-128"/>
          <a:cs typeface="Genev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Geneva" charset="-128"/>
          <a:cs typeface="Genev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Geneva" charset="-128"/>
          <a:cs typeface="Genev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Geneva" charset="-128"/>
          <a:cs typeface="Genev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D9FFB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D9FFB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D9FFB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D9FFB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/>
        <a:buChar char="q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7A0B"/>
        </a:buClr>
        <a:buFont typeface="Wingdings"/>
        <a:buChar char="§"/>
        <a:defRPr sz="2400">
          <a:solidFill>
            <a:schemeClr val="bg2"/>
          </a:solidFill>
          <a:latin typeface="+mn-lt"/>
          <a:ea typeface="Geneva" charset="-128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/>
        <a:buChar char="v"/>
        <a:defRPr sz="2000">
          <a:solidFill>
            <a:srgbClr val="613809"/>
          </a:solidFill>
          <a:latin typeface="+mn-lt"/>
          <a:ea typeface="Geneva" charset="-128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F573BE9D-7A53-4AD3-A783-4E8C7ECD23DB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E7F17241-B348-47B9-A4B3-6DF9B4D85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1DFD5175-5901-49A6-8B6D-BA3B142CD7F9}" type="datetimeFigureOut">
              <a:rPr lang="en-US"/>
              <a:pPr>
                <a:defRPr/>
              </a:pPr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fld id="{76FF8AEC-5B31-4475-BFA9-A1CCC458B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keith.gates@dot.gov" TargetMode="External"/><Relationship Id="rId2" Type="http://schemas.openxmlformats.org/officeDocument/2006/relationships/hyperlink" Target="mailto:NTDHelp@dot.gov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ionline.com/courses/courseinfo.php?id=7" TargetMode="External"/><Relationship Id="rId2" Type="http://schemas.openxmlformats.org/officeDocument/2006/relationships/hyperlink" Target="http://www.ntdprogram.gov/ntdprogram/seminar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tdprogram.gov/ntdprogram/announcements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pPr>
              <a:buFont typeface="Wingdings"/>
              <a:buNone/>
            </a:pPr>
            <a:r>
              <a:rPr lang="en-US" dirty="0" smtClean="0">
                <a:ea typeface="Geneva"/>
                <a:cs typeface="Geneva"/>
              </a:rPr>
              <a:t>Keith Gates</a:t>
            </a:r>
          </a:p>
          <a:p>
            <a:pPr>
              <a:buFont typeface="Wingdings"/>
              <a:buNone/>
            </a:pPr>
            <a:r>
              <a:rPr lang="en-US" dirty="0" smtClean="0">
                <a:ea typeface="Geneva"/>
                <a:cs typeface="Geneva"/>
              </a:rPr>
              <a:t>NTD Program Manager</a:t>
            </a:r>
          </a:p>
          <a:p>
            <a:pPr>
              <a:buFont typeface="Wingdings"/>
              <a:buNone/>
            </a:pPr>
            <a:r>
              <a:rPr lang="en-US" dirty="0" smtClean="0">
                <a:ea typeface="Geneva"/>
                <a:cs typeface="Geneva"/>
              </a:rPr>
              <a:t>Office of Budget &amp; Policy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78102"/>
            <a:ext cx="7772400" cy="1261884"/>
          </a:xfrm>
        </p:spPr>
        <p:txBody>
          <a:bodyPr/>
          <a:lstStyle/>
          <a:p>
            <a:r>
              <a:rPr lang="en-US" dirty="0" smtClean="0">
                <a:ea typeface="Geneva"/>
                <a:cs typeface="Geneva"/>
              </a:rPr>
              <a:t>Local System User Managers Kicking off the NTD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Password</a:t>
            </a:r>
            <a:endParaRPr lang="en-US" dirty="0"/>
          </a:p>
        </p:txBody>
      </p:sp>
      <p:grpSp>
        <p:nvGrpSpPr>
          <p:cNvPr id="3" name="Group 2" descr="Screen capture of set password box asking for user name, new password and reneter new password." title="Set password box"/>
          <p:cNvGrpSpPr/>
          <p:nvPr/>
        </p:nvGrpSpPr>
        <p:grpSpPr>
          <a:xfrm>
            <a:off x="304800" y="1968990"/>
            <a:ext cx="8686800" cy="2202764"/>
            <a:chOff x="228599" y="2511879"/>
            <a:chExt cx="8686800" cy="22027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31015"/>
            <a:stretch/>
          </p:blipFill>
          <p:spPr>
            <a:xfrm>
              <a:off x="228599" y="2511879"/>
              <a:ext cx="8686800" cy="22027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92600" y="3154407"/>
              <a:ext cx="1790700" cy="1097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lang="en-US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um@test.com</a:t>
              </a:r>
              <a:endPara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304800" y="1161548"/>
            <a:ext cx="3826077" cy="733367"/>
          </a:xfrm>
          <a:prstGeom prst="wedgeRoundRectCallout">
            <a:avLst>
              <a:gd name="adj1" fmla="val 66365"/>
              <a:gd name="adj2" fmla="val 15255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Enter user name (email address)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22123" y="4508505"/>
            <a:ext cx="3826077" cy="733367"/>
          </a:xfrm>
          <a:prstGeom prst="wedgeRoundRectCallout">
            <a:avLst>
              <a:gd name="adj1" fmla="val 41612"/>
              <a:gd name="adj2" fmla="val -23263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Enter and reenter password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70715" y="4572666"/>
            <a:ext cx="3118757" cy="733367"/>
          </a:xfrm>
          <a:prstGeom prst="wedgeRoundRectCallout">
            <a:avLst>
              <a:gd name="adj1" fmla="val 31707"/>
              <a:gd name="adj2" fmla="val -16583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Reset Password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Features (All Users)</a:t>
            </a:r>
          </a:p>
        </p:txBody>
      </p:sp>
      <p:sp>
        <p:nvSpPr>
          <p:cNvPr id="16384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513763" cy="4259263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600" dirty="0" smtClean="0"/>
              <a:t>Same as old NTD/TEAM reporting system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Federal requirements for length and complexity 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/>
              <a:t>Password length</a:t>
            </a:r>
          </a:p>
          <a:p>
            <a:pPr lvl="3">
              <a:spcBef>
                <a:spcPts val="500"/>
              </a:spcBef>
              <a:spcAft>
                <a:spcPts val="500"/>
              </a:spcAft>
            </a:pPr>
            <a:r>
              <a:rPr lang="en-US" sz="1600" dirty="0" smtClean="0"/>
              <a:t>Must be 12 characters and not more than 20 characters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/>
              <a:t>Complexity</a:t>
            </a:r>
          </a:p>
          <a:p>
            <a:pPr lvl="3">
              <a:spcBef>
                <a:spcPts val="500"/>
              </a:spcBef>
              <a:spcAft>
                <a:spcPts val="500"/>
              </a:spcAft>
            </a:pPr>
            <a:r>
              <a:rPr lang="en-US" sz="1600" dirty="0" smtClean="0"/>
              <a:t>3 out of 4 – Lower case, Upper case, Numbers, Special Characters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/>
              <a:t>Password History</a:t>
            </a:r>
          </a:p>
          <a:p>
            <a:pPr lvl="3">
              <a:spcBef>
                <a:spcPts val="500"/>
              </a:spcBef>
              <a:spcAft>
                <a:spcPts val="500"/>
              </a:spcAft>
            </a:pPr>
            <a:r>
              <a:rPr lang="en-US" sz="1600" dirty="0" smtClean="0"/>
              <a:t>Password must be different from 10 previous passwords and must be different from any password used in the last 6 months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Password expiration period is 60 days</a:t>
            </a:r>
          </a:p>
        </p:txBody>
      </p:sp>
    </p:spTree>
    <p:extLst>
      <p:ext uri="{BB962C8B-B14F-4D97-AF65-F5344CB8AC3E}">
        <p14:creationId xmlns:p14="http://schemas.microsoft.com/office/powerpoint/2010/main" val="19996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apture of login box asking for user name and password." title="login b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784" y="916165"/>
            <a:ext cx="3198016" cy="4336174"/>
          </a:xfrm>
          <a:prstGeom prst="rect">
            <a:avLst/>
          </a:prstGeom>
        </p:spPr>
      </p:pic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LSUM Logs In to Create Users  </a:t>
            </a:r>
            <a:endParaRPr lang="en-US" dirty="0" smtClean="0"/>
          </a:p>
        </p:txBody>
      </p:sp>
      <p:pic>
        <p:nvPicPr>
          <p:cNvPr id="6" name="Picture 5" descr="Screen capture showing Federal system user warning and agreement box" title="Federal system warn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6165"/>
            <a:ext cx="3287949" cy="35025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53711" y="2342937"/>
            <a:ext cx="914400" cy="41828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688518" y="4627042"/>
            <a:ext cx="3055916" cy="733367"/>
          </a:xfrm>
          <a:prstGeom prst="wedgeRoundRectCallout">
            <a:avLst>
              <a:gd name="adj1" fmla="val 26068"/>
              <a:gd name="adj2" fmla="val -145796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I agree</a:t>
            </a:r>
            <a:r>
              <a:rPr lang="en-US" dirty="0" smtClean="0">
                <a:solidFill>
                  <a:schemeClr val="tx1"/>
                </a:solidFill>
              </a:rPr>
              <a:t> to accept government warning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910943" y="5026654"/>
            <a:ext cx="2377044" cy="733367"/>
          </a:xfrm>
          <a:prstGeom prst="wedgeRoundRectCallout">
            <a:avLst>
              <a:gd name="adj1" fmla="val 39960"/>
              <a:gd name="adj2" fmla="val -81227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Sign 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4909" y="3768242"/>
            <a:ext cx="1790700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um@test.com</a:t>
            </a:r>
            <a:endParaRPr lang="en-US" sz="105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312670" y="916165"/>
            <a:ext cx="2447359" cy="946167"/>
          </a:xfrm>
          <a:prstGeom prst="wedgeRoundRectCallout">
            <a:avLst>
              <a:gd name="adj1" fmla="val 17345"/>
              <a:gd name="adj2" fmla="val 265559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Enter Username and Password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News Page is the Home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414" y="2491396"/>
            <a:ext cx="1828571" cy="342857"/>
          </a:xfrm>
          <a:prstGeom prst="rect">
            <a:avLst/>
          </a:prstGeom>
        </p:spPr>
      </p:pic>
      <p:grpSp>
        <p:nvGrpSpPr>
          <p:cNvPr id="6" name="Group 5" descr="Screen capture of NTD 2 opening (news) page" title="News page of NTD 2"/>
          <p:cNvGrpSpPr/>
          <p:nvPr/>
        </p:nvGrpSpPr>
        <p:grpSpPr>
          <a:xfrm>
            <a:off x="228600" y="1142999"/>
            <a:ext cx="8686800" cy="3382509"/>
            <a:chOff x="228600" y="1663020"/>
            <a:chExt cx="8686800" cy="33825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37083"/>
            <a:stretch/>
          </p:blipFill>
          <p:spPr>
            <a:xfrm>
              <a:off x="228600" y="1663020"/>
              <a:ext cx="8686800" cy="33825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677194"/>
              <a:ext cx="8686800" cy="245718"/>
            </a:xfrm>
            <a:prstGeom prst="rect">
              <a:avLst/>
            </a:prstGeom>
          </p:spPr>
        </p:pic>
      </p:grpSp>
      <p:sp>
        <p:nvSpPr>
          <p:cNvPr id="11" name="Rounded Rectangular Callout 10"/>
          <p:cNvSpPr/>
          <p:nvPr/>
        </p:nvSpPr>
        <p:spPr>
          <a:xfrm>
            <a:off x="2301647" y="4672466"/>
            <a:ext cx="2090738" cy="881742"/>
          </a:xfrm>
          <a:prstGeom prst="wedgeRoundRectCallout">
            <a:avLst>
              <a:gd name="adj1" fmla="val -78004"/>
              <a:gd name="adj2" fmla="val -432133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Records </a:t>
            </a:r>
            <a:r>
              <a:rPr lang="en-US" dirty="0" smtClean="0">
                <a:solidFill>
                  <a:schemeClr val="tx1"/>
                </a:solidFill>
              </a:rPr>
              <a:t>to enter users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Page</a:t>
            </a:r>
            <a:endParaRPr lang="en-US" dirty="0"/>
          </a:p>
        </p:txBody>
      </p:sp>
      <p:pic>
        <p:nvPicPr>
          <p:cNvPr id="3" name="Picture 2" descr="Screen capture of NTD 2 Records page showing icons for Reporter Profiles, Report Packages, and Users." title="NTD 2 Records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54391"/>
            <a:ext cx="8686800" cy="21427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252822" y="3257796"/>
            <a:ext cx="2662578" cy="739345"/>
          </a:xfrm>
          <a:prstGeom prst="wedgeRoundRectCallout">
            <a:avLst>
              <a:gd name="adj1" fmla="val -138811"/>
              <a:gd name="adj2" fmla="val -12102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My NTD Reporter Profile(s)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NTD Reporter Profile(s)</a:t>
            </a:r>
          </a:p>
        </p:txBody>
      </p:sp>
      <p:pic>
        <p:nvPicPr>
          <p:cNvPr id="4" name="Picture 3" descr="Screen capture of NTD 2 page listing reporter profiles available to this user showing profile icon and title for Tri-County Metropolity Transporatation District of Oregon" title="NTD 2 Reporter profiles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17287"/>
            <a:ext cx="8686800" cy="221941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664993" y="3429001"/>
            <a:ext cx="2662578" cy="707703"/>
          </a:xfrm>
          <a:prstGeom prst="wedgeRoundRectCallout">
            <a:avLst>
              <a:gd name="adj1" fmla="val -140358"/>
              <a:gd name="adj2" fmla="val -179222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dirty="0" smtClean="0">
                <a:solidFill>
                  <a:schemeClr val="tx1"/>
                </a:solidFill>
              </a:rPr>
              <a:t>reporting agency name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Reporter Profile</a:t>
            </a:r>
            <a:endParaRPr lang="en-US" dirty="0"/>
          </a:p>
        </p:txBody>
      </p:sp>
      <p:pic>
        <p:nvPicPr>
          <p:cNvPr id="4" name="Picture 3" descr="Screen capture of NTD 2 profile for Tri-County MTA showing their validation analyst (Mat Bonzeck) some basic information and a list of the transit modes they operate (Bus, Commuter Rail, Demand Response, Demand Response Taxi, and Hybrid rail.)" title="Tri-County MTA Profile in NTD 2"/>
          <p:cNvPicPr>
            <a:picLocks noChangeAspect="1"/>
          </p:cNvPicPr>
          <p:nvPr/>
        </p:nvPicPr>
        <p:blipFill rotWithShape="1">
          <a:blip r:embed="rId2"/>
          <a:srcRect b="17409"/>
          <a:stretch/>
        </p:blipFill>
        <p:spPr>
          <a:xfrm>
            <a:off x="1219200" y="1295400"/>
            <a:ext cx="7310459" cy="383063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81000" y="3048000"/>
            <a:ext cx="2662578" cy="645811"/>
          </a:xfrm>
          <a:prstGeom prst="wedgeRoundRectCallout">
            <a:avLst>
              <a:gd name="adj1" fmla="val 515"/>
              <a:gd name="adj2" fmla="val -19942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Related Actions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Related Actions for Reporter Profile</a:t>
            </a:r>
            <a:endParaRPr lang="en-US" sz="4000" dirty="0"/>
          </a:p>
        </p:txBody>
      </p:sp>
      <p:pic>
        <p:nvPicPr>
          <p:cNvPr id="4" name="Picture 3" descr="Screen capture showing links to view and manage reporter modes and users (P-20 and P-30 forms)." title="NTD 2 Tri-County MTA profile access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69247"/>
            <a:ext cx="8686800" cy="174301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570204" y="3809747"/>
            <a:ext cx="5156887" cy="482804"/>
          </a:xfrm>
          <a:prstGeom prst="wedgeRoundRectCallout">
            <a:avLst>
              <a:gd name="adj1" fmla="val -28399"/>
              <a:gd name="adj2" fmla="val -20113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View &amp; Manage Reporter Users (P-30)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&amp; Manage Users (P-30)</a:t>
            </a:r>
            <a:endParaRPr lang="en-US" dirty="0"/>
          </a:p>
        </p:txBody>
      </p:sp>
      <p:grpSp>
        <p:nvGrpSpPr>
          <p:cNvPr id="9" name="Group 8" descr="Screen capture showing the initial list of users for NTD 2. Only user is a local user listed as a viewer." title="NTD 2 User list for Tri-County MTA"/>
          <p:cNvGrpSpPr/>
          <p:nvPr/>
        </p:nvGrpSpPr>
        <p:grpSpPr>
          <a:xfrm>
            <a:off x="228600" y="1914678"/>
            <a:ext cx="8686800" cy="1869220"/>
            <a:chOff x="228600" y="1914678"/>
            <a:chExt cx="8686800" cy="18692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914678"/>
              <a:ext cx="8686800" cy="18692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575425" y="2963907"/>
              <a:ext cx="1790700" cy="15388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</p:spPr>
          <p:txBody>
            <a:bodyPr wrap="square" tIns="0" rtlCol="0">
              <a:spAutoFit/>
            </a:bodyPr>
            <a:lstStyle/>
            <a:p>
              <a:r>
                <a:rPr lang="en-US" sz="700" b="1" dirty="0" smtClean="0">
                  <a:latin typeface="+mj-lt"/>
                  <a:cs typeface="Times New Roman" panose="02020603050405020304" pitchFamily="18" charset="0"/>
                </a:rPr>
                <a:t>um@test.com</a:t>
              </a:r>
              <a:endParaRPr lang="en-US" sz="700" b="1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4400548" y="4570779"/>
            <a:ext cx="2150077" cy="482804"/>
          </a:xfrm>
          <a:prstGeom prst="wedgeRoundRectCallout">
            <a:avLst>
              <a:gd name="adj1" fmla="val 5308"/>
              <a:gd name="adj2" fmla="val -25744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Add User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System User</a:t>
            </a:r>
            <a:endParaRPr lang="en-US" dirty="0"/>
          </a:p>
        </p:txBody>
      </p:sp>
      <p:pic>
        <p:nvPicPr>
          <p:cNvPr id="6" name="Picture 5" descr="Screen capture of form for adding a new user in NTD 2." title="NTD 2 Add user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19" y="838200"/>
            <a:ext cx="6309360" cy="506505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0727" y="2887921"/>
            <a:ext cx="2150077" cy="1196348"/>
          </a:xfrm>
          <a:prstGeom prst="wedgeRoundRectCallout">
            <a:avLst>
              <a:gd name="adj1" fmla="val 65149"/>
              <a:gd name="adj2" fmla="val -32849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Add user information (name, email, address)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194760" y="4982485"/>
            <a:ext cx="3800562" cy="409766"/>
          </a:xfrm>
          <a:prstGeom prst="wedgeRoundRectCallout">
            <a:avLst>
              <a:gd name="adj1" fmla="val -1592"/>
              <a:gd name="adj2" fmla="val 107897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i="1" dirty="0" smtClean="0">
                <a:solidFill>
                  <a:schemeClr val="tx1"/>
                </a:solidFill>
              </a:rPr>
              <a:t>Next </a:t>
            </a:r>
            <a:r>
              <a:rPr lang="en-US" dirty="0" smtClean="0">
                <a:solidFill>
                  <a:schemeClr val="tx1"/>
                </a:solidFill>
              </a:rPr>
              <a:t>when completed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</a:t>
            </a:r>
            <a:r>
              <a:rPr lang="en-US" dirty="0"/>
              <a:t>Paradigm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1066800"/>
            <a:ext cx="8416321" cy="4514910"/>
            <a:chOff x="228600" y="1066800"/>
            <a:chExt cx="8416321" cy="4514910"/>
          </a:xfrm>
        </p:grpSpPr>
        <p:sp>
          <p:nvSpPr>
            <p:cNvPr id="16" name="Freeform 15"/>
            <p:cNvSpPr/>
            <p:nvPr/>
          </p:nvSpPr>
          <p:spPr>
            <a:xfrm>
              <a:off x="1946495" y="1066800"/>
              <a:ext cx="4662535" cy="3552606"/>
            </a:xfrm>
            <a:custGeom>
              <a:avLst/>
              <a:gdLst>
                <a:gd name="connsiteX0" fmla="*/ 606582 w 4662535"/>
                <a:gd name="connsiteY0" fmla="*/ 99588 h 4010685"/>
                <a:gd name="connsiteX1" fmla="*/ 606582 w 4662535"/>
                <a:gd name="connsiteY1" fmla="*/ 99588 h 4010685"/>
                <a:gd name="connsiteX2" fmla="*/ 443620 w 4662535"/>
                <a:gd name="connsiteY2" fmla="*/ 144855 h 4010685"/>
                <a:gd name="connsiteX3" fmla="*/ 416459 w 4662535"/>
                <a:gd name="connsiteY3" fmla="*/ 162962 h 4010685"/>
                <a:gd name="connsiteX4" fmla="*/ 344032 w 4662535"/>
                <a:gd name="connsiteY4" fmla="*/ 190122 h 4010685"/>
                <a:gd name="connsiteX5" fmla="*/ 316871 w 4662535"/>
                <a:gd name="connsiteY5" fmla="*/ 217283 h 4010685"/>
                <a:gd name="connsiteX6" fmla="*/ 262551 w 4662535"/>
                <a:gd name="connsiteY6" fmla="*/ 244443 h 4010685"/>
                <a:gd name="connsiteX7" fmla="*/ 217283 w 4662535"/>
                <a:gd name="connsiteY7" fmla="*/ 298764 h 4010685"/>
                <a:gd name="connsiteX8" fmla="*/ 181069 w 4662535"/>
                <a:gd name="connsiteY8" fmla="*/ 362138 h 4010685"/>
                <a:gd name="connsiteX9" fmla="*/ 135802 w 4662535"/>
                <a:gd name="connsiteY9" fmla="*/ 443619 h 4010685"/>
                <a:gd name="connsiteX10" fmla="*/ 108642 w 4662535"/>
                <a:gd name="connsiteY10" fmla="*/ 543207 h 4010685"/>
                <a:gd name="connsiteX11" fmla="*/ 99588 w 4662535"/>
                <a:gd name="connsiteY11" fmla="*/ 570368 h 4010685"/>
                <a:gd name="connsiteX12" fmla="*/ 72428 w 4662535"/>
                <a:gd name="connsiteY12" fmla="*/ 633742 h 4010685"/>
                <a:gd name="connsiteX13" fmla="*/ 63374 w 4662535"/>
                <a:gd name="connsiteY13" fmla="*/ 706170 h 4010685"/>
                <a:gd name="connsiteX14" fmla="*/ 54321 w 4662535"/>
                <a:gd name="connsiteY14" fmla="*/ 733330 h 4010685"/>
                <a:gd name="connsiteX15" fmla="*/ 45267 w 4662535"/>
                <a:gd name="connsiteY15" fmla="*/ 832918 h 4010685"/>
                <a:gd name="connsiteX16" fmla="*/ 36214 w 4662535"/>
                <a:gd name="connsiteY16" fmla="*/ 860079 h 4010685"/>
                <a:gd name="connsiteX17" fmla="*/ 27160 w 4662535"/>
                <a:gd name="connsiteY17" fmla="*/ 914400 h 4010685"/>
                <a:gd name="connsiteX18" fmla="*/ 18107 w 4662535"/>
                <a:gd name="connsiteY18" fmla="*/ 950613 h 4010685"/>
                <a:gd name="connsiteX19" fmla="*/ 0 w 4662535"/>
                <a:gd name="connsiteY19" fmla="*/ 1050202 h 4010685"/>
                <a:gd name="connsiteX20" fmla="*/ 9054 w 4662535"/>
                <a:gd name="connsiteY20" fmla="*/ 1421394 h 4010685"/>
                <a:gd name="connsiteX21" fmla="*/ 18107 w 4662535"/>
                <a:gd name="connsiteY21" fmla="*/ 1448554 h 4010685"/>
                <a:gd name="connsiteX22" fmla="*/ 36214 w 4662535"/>
                <a:gd name="connsiteY22" fmla="*/ 1520982 h 4010685"/>
                <a:gd name="connsiteX23" fmla="*/ 45267 w 4662535"/>
                <a:gd name="connsiteY23" fmla="*/ 1548142 h 4010685"/>
                <a:gd name="connsiteX24" fmla="*/ 108642 w 4662535"/>
                <a:gd name="connsiteY24" fmla="*/ 1647730 h 4010685"/>
                <a:gd name="connsiteX25" fmla="*/ 144855 w 4662535"/>
                <a:gd name="connsiteY25" fmla="*/ 1692998 h 4010685"/>
                <a:gd name="connsiteX26" fmla="*/ 153909 w 4662535"/>
                <a:gd name="connsiteY26" fmla="*/ 1720158 h 4010685"/>
                <a:gd name="connsiteX27" fmla="*/ 172016 w 4662535"/>
                <a:gd name="connsiteY27" fmla="*/ 1747318 h 4010685"/>
                <a:gd name="connsiteX28" fmla="*/ 199176 w 4662535"/>
                <a:gd name="connsiteY28" fmla="*/ 1828800 h 4010685"/>
                <a:gd name="connsiteX29" fmla="*/ 208230 w 4662535"/>
                <a:gd name="connsiteY29" fmla="*/ 1855960 h 4010685"/>
                <a:gd name="connsiteX30" fmla="*/ 226337 w 4662535"/>
                <a:gd name="connsiteY30" fmla="*/ 1937441 h 4010685"/>
                <a:gd name="connsiteX31" fmla="*/ 235390 w 4662535"/>
                <a:gd name="connsiteY31" fmla="*/ 1991762 h 4010685"/>
                <a:gd name="connsiteX32" fmla="*/ 253497 w 4662535"/>
                <a:gd name="connsiteY32" fmla="*/ 2046083 h 4010685"/>
                <a:gd name="connsiteX33" fmla="*/ 262551 w 4662535"/>
                <a:gd name="connsiteY33" fmla="*/ 2127564 h 4010685"/>
                <a:gd name="connsiteX34" fmla="*/ 271604 w 4662535"/>
                <a:gd name="connsiteY34" fmla="*/ 2190938 h 4010685"/>
                <a:gd name="connsiteX35" fmla="*/ 262551 w 4662535"/>
                <a:gd name="connsiteY35" fmla="*/ 2299580 h 4010685"/>
                <a:gd name="connsiteX36" fmla="*/ 244444 w 4662535"/>
                <a:gd name="connsiteY36" fmla="*/ 2326740 h 4010685"/>
                <a:gd name="connsiteX37" fmla="*/ 235390 w 4662535"/>
                <a:gd name="connsiteY37" fmla="*/ 2417275 h 4010685"/>
                <a:gd name="connsiteX38" fmla="*/ 226337 w 4662535"/>
                <a:gd name="connsiteY38" fmla="*/ 2462542 h 4010685"/>
                <a:gd name="connsiteX39" fmla="*/ 217283 w 4662535"/>
                <a:gd name="connsiteY39" fmla="*/ 2571184 h 4010685"/>
                <a:gd name="connsiteX40" fmla="*/ 199176 w 4662535"/>
                <a:gd name="connsiteY40" fmla="*/ 2706986 h 4010685"/>
                <a:gd name="connsiteX41" fmla="*/ 208230 w 4662535"/>
                <a:gd name="connsiteY41" fmla="*/ 3313568 h 4010685"/>
                <a:gd name="connsiteX42" fmla="*/ 235390 w 4662535"/>
                <a:gd name="connsiteY42" fmla="*/ 3512744 h 4010685"/>
                <a:gd name="connsiteX43" fmla="*/ 253497 w 4662535"/>
                <a:gd name="connsiteY43" fmla="*/ 3594225 h 4010685"/>
                <a:gd name="connsiteX44" fmla="*/ 262551 w 4662535"/>
                <a:gd name="connsiteY44" fmla="*/ 3657600 h 4010685"/>
                <a:gd name="connsiteX45" fmla="*/ 271604 w 4662535"/>
                <a:gd name="connsiteY45" fmla="*/ 3693813 h 4010685"/>
                <a:gd name="connsiteX46" fmla="*/ 325925 w 4662535"/>
                <a:gd name="connsiteY46" fmla="*/ 3811508 h 4010685"/>
                <a:gd name="connsiteX47" fmla="*/ 380246 w 4662535"/>
                <a:gd name="connsiteY47" fmla="*/ 3856776 h 4010685"/>
                <a:gd name="connsiteX48" fmla="*/ 434566 w 4662535"/>
                <a:gd name="connsiteY48" fmla="*/ 3874883 h 4010685"/>
                <a:gd name="connsiteX49" fmla="*/ 461727 w 4662535"/>
                <a:gd name="connsiteY49" fmla="*/ 3883936 h 4010685"/>
                <a:gd name="connsiteX50" fmla="*/ 534155 w 4662535"/>
                <a:gd name="connsiteY50" fmla="*/ 3902043 h 4010685"/>
                <a:gd name="connsiteX51" fmla="*/ 561315 w 4662535"/>
                <a:gd name="connsiteY51" fmla="*/ 3911097 h 4010685"/>
                <a:gd name="connsiteX52" fmla="*/ 733331 w 4662535"/>
                <a:gd name="connsiteY52" fmla="*/ 3929204 h 4010685"/>
                <a:gd name="connsiteX53" fmla="*/ 878186 w 4662535"/>
                <a:gd name="connsiteY53" fmla="*/ 3947310 h 4010685"/>
                <a:gd name="connsiteX54" fmla="*/ 968721 w 4662535"/>
                <a:gd name="connsiteY54" fmla="*/ 3956364 h 4010685"/>
                <a:gd name="connsiteX55" fmla="*/ 1140737 w 4662535"/>
                <a:gd name="connsiteY55" fmla="*/ 3974471 h 4010685"/>
                <a:gd name="connsiteX56" fmla="*/ 1367073 w 4662535"/>
                <a:gd name="connsiteY56" fmla="*/ 3965417 h 4010685"/>
                <a:gd name="connsiteX57" fmla="*/ 1466661 w 4662535"/>
                <a:gd name="connsiteY57" fmla="*/ 3947310 h 4010685"/>
                <a:gd name="connsiteX58" fmla="*/ 1511929 w 4662535"/>
                <a:gd name="connsiteY58" fmla="*/ 3929204 h 4010685"/>
                <a:gd name="connsiteX59" fmla="*/ 1566250 w 4662535"/>
                <a:gd name="connsiteY59" fmla="*/ 3911097 h 4010685"/>
                <a:gd name="connsiteX60" fmla="*/ 1602463 w 4662535"/>
                <a:gd name="connsiteY60" fmla="*/ 3892990 h 4010685"/>
                <a:gd name="connsiteX61" fmla="*/ 1702052 w 4662535"/>
                <a:gd name="connsiteY61" fmla="*/ 3865829 h 4010685"/>
                <a:gd name="connsiteX62" fmla="*/ 1792586 w 4662535"/>
                <a:gd name="connsiteY62" fmla="*/ 3811508 h 4010685"/>
                <a:gd name="connsiteX63" fmla="*/ 1828800 w 4662535"/>
                <a:gd name="connsiteY63" fmla="*/ 3802455 h 4010685"/>
                <a:gd name="connsiteX64" fmla="*/ 1855960 w 4662535"/>
                <a:gd name="connsiteY64" fmla="*/ 3775295 h 4010685"/>
                <a:gd name="connsiteX65" fmla="*/ 1892174 w 4662535"/>
                <a:gd name="connsiteY65" fmla="*/ 3757188 h 4010685"/>
                <a:gd name="connsiteX66" fmla="*/ 1919335 w 4662535"/>
                <a:gd name="connsiteY66" fmla="*/ 3739081 h 4010685"/>
                <a:gd name="connsiteX67" fmla="*/ 2000816 w 4662535"/>
                <a:gd name="connsiteY67" fmla="*/ 3675706 h 4010685"/>
                <a:gd name="connsiteX68" fmla="*/ 2082297 w 4662535"/>
                <a:gd name="connsiteY68" fmla="*/ 3612332 h 4010685"/>
                <a:gd name="connsiteX69" fmla="*/ 2109457 w 4662535"/>
                <a:gd name="connsiteY69" fmla="*/ 3603279 h 4010685"/>
                <a:gd name="connsiteX70" fmla="*/ 2190939 w 4662535"/>
                <a:gd name="connsiteY70" fmla="*/ 3567065 h 4010685"/>
                <a:gd name="connsiteX71" fmla="*/ 2335794 w 4662535"/>
                <a:gd name="connsiteY71" fmla="*/ 3585172 h 4010685"/>
                <a:gd name="connsiteX72" fmla="*/ 2362955 w 4662535"/>
                <a:gd name="connsiteY72" fmla="*/ 3594225 h 4010685"/>
                <a:gd name="connsiteX73" fmla="*/ 2390115 w 4662535"/>
                <a:gd name="connsiteY73" fmla="*/ 3612332 h 4010685"/>
                <a:gd name="connsiteX74" fmla="*/ 2417275 w 4662535"/>
                <a:gd name="connsiteY74" fmla="*/ 3621386 h 4010685"/>
                <a:gd name="connsiteX75" fmla="*/ 2471596 w 4662535"/>
                <a:gd name="connsiteY75" fmla="*/ 3684760 h 4010685"/>
                <a:gd name="connsiteX76" fmla="*/ 2498756 w 4662535"/>
                <a:gd name="connsiteY76" fmla="*/ 3711920 h 4010685"/>
                <a:gd name="connsiteX77" fmla="*/ 2553077 w 4662535"/>
                <a:gd name="connsiteY77" fmla="*/ 3793402 h 4010685"/>
                <a:gd name="connsiteX78" fmla="*/ 2571184 w 4662535"/>
                <a:gd name="connsiteY78" fmla="*/ 3820562 h 4010685"/>
                <a:gd name="connsiteX79" fmla="*/ 2589291 w 4662535"/>
                <a:gd name="connsiteY79" fmla="*/ 3847722 h 4010685"/>
                <a:gd name="connsiteX80" fmla="*/ 2643612 w 4662535"/>
                <a:gd name="connsiteY80" fmla="*/ 3874883 h 4010685"/>
                <a:gd name="connsiteX81" fmla="*/ 2697933 w 4662535"/>
                <a:gd name="connsiteY81" fmla="*/ 3892990 h 4010685"/>
                <a:gd name="connsiteX82" fmla="*/ 2752254 w 4662535"/>
                <a:gd name="connsiteY82" fmla="*/ 3920150 h 4010685"/>
                <a:gd name="connsiteX83" fmla="*/ 2779414 w 4662535"/>
                <a:gd name="connsiteY83" fmla="*/ 3938257 h 4010685"/>
                <a:gd name="connsiteX84" fmla="*/ 2851842 w 4662535"/>
                <a:gd name="connsiteY84" fmla="*/ 3956364 h 4010685"/>
                <a:gd name="connsiteX85" fmla="*/ 2915216 w 4662535"/>
                <a:gd name="connsiteY85" fmla="*/ 3974471 h 4010685"/>
                <a:gd name="connsiteX86" fmla="*/ 2987644 w 4662535"/>
                <a:gd name="connsiteY86" fmla="*/ 3983524 h 4010685"/>
                <a:gd name="connsiteX87" fmla="*/ 3014804 w 4662535"/>
                <a:gd name="connsiteY87" fmla="*/ 3992578 h 4010685"/>
                <a:gd name="connsiteX88" fmla="*/ 3168713 w 4662535"/>
                <a:gd name="connsiteY88" fmla="*/ 4010685 h 4010685"/>
                <a:gd name="connsiteX89" fmla="*/ 3503691 w 4662535"/>
                <a:gd name="connsiteY89" fmla="*/ 4001631 h 4010685"/>
                <a:gd name="connsiteX90" fmla="*/ 3657600 w 4662535"/>
                <a:gd name="connsiteY90" fmla="*/ 3956364 h 4010685"/>
                <a:gd name="connsiteX91" fmla="*/ 3711921 w 4662535"/>
                <a:gd name="connsiteY91" fmla="*/ 3938257 h 4010685"/>
                <a:gd name="connsiteX92" fmla="*/ 3739081 w 4662535"/>
                <a:gd name="connsiteY92" fmla="*/ 3929204 h 4010685"/>
                <a:gd name="connsiteX93" fmla="*/ 3802455 w 4662535"/>
                <a:gd name="connsiteY93" fmla="*/ 3892990 h 4010685"/>
                <a:gd name="connsiteX94" fmla="*/ 3992578 w 4662535"/>
                <a:gd name="connsiteY94" fmla="*/ 3847722 h 4010685"/>
                <a:gd name="connsiteX95" fmla="*/ 4046899 w 4662535"/>
                <a:gd name="connsiteY95" fmla="*/ 3829615 h 4010685"/>
                <a:gd name="connsiteX96" fmla="*/ 4200808 w 4662535"/>
                <a:gd name="connsiteY96" fmla="*/ 3811508 h 4010685"/>
                <a:gd name="connsiteX97" fmla="*/ 4237022 w 4662535"/>
                <a:gd name="connsiteY97" fmla="*/ 3802455 h 4010685"/>
                <a:gd name="connsiteX98" fmla="*/ 4282289 w 4662535"/>
                <a:gd name="connsiteY98" fmla="*/ 3793402 h 4010685"/>
                <a:gd name="connsiteX99" fmla="*/ 4309450 w 4662535"/>
                <a:gd name="connsiteY99" fmla="*/ 3775295 h 4010685"/>
                <a:gd name="connsiteX100" fmla="*/ 4354717 w 4662535"/>
                <a:gd name="connsiteY100" fmla="*/ 3766241 h 4010685"/>
                <a:gd name="connsiteX101" fmla="*/ 4418091 w 4662535"/>
                <a:gd name="connsiteY101" fmla="*/ 3748134 h 4010685"/>
                <a:gd name="connsiteX102" fmla="*/ 4472412 w 4662535"/>
                <a:gd name="connsiteY102" fmla="*/ 3739081 h 4010685"/>
                <a:gd name="connsiteX103" fmla="*/ 4544840 w 4662535"/>
                <a:gd name="connsiteY103" fmla="*/ 3711920 h 4010685"/>
                <a:gd name="connsiteX104" fmla="*/ 4581054 w 4662535"/>
                <a:gd name="connsiteY104" fmla="*/ 3675706 h 4010685"/>
                <a:gd name="connsiteX105" fmla="*/ 4635374 w 4662535"/>
                <a:gd name="connsiteY105" fmla="*/ 3585172 h 4010685"/>
                <a:gd name="connsiteX106" fmla="*/ 4644428 w 4662535"/>
                <a:gd name="connsiteY106" fmla="*/ 3548958 h 4010685"/>
                <a:gd name="connsiteX107" fmla="*/ 4662535 w 4662535"/>
                <a:gd name="connsiteY107" fmla="*/ 3494637 h 4010685"/>
                <a:gd name="connsiteX108" fmla="*/ 4644428 w 4662535"/>
                <a:gd name="connsiteY108" fmla="*/ 3367889 h 4010685"/>
                <a:gd name="connsiteX109" fmla="*/ 4608214 w 4662535"/>
                <a:gd name="connsiteY109" fmla="*/ 3313568 h 4010685"/>
                <a:gd name="connsiteX110" fmla="*/ 4562947 w 4662535"/>
                <a:gd name="connsiteY110" fmla="*/ 3268301 h 4010685"/>
                <a:gd name="connsiteX111" fmla="*/ 4526733 w 4662535"/>
                <a:gd name="connsiteY111" fmla="*/ 3223033 h 4010685"/>
                <a:gd name="connsiteX112" fmla="*/ 4490519 w 4662535"/>
                <a:gd name="connsiteY112" fmla="*/ 3204926 h 4010685"/>
                <a:gd name="connsiteX113" fmla="*/ 4463358 w 4662535"/>
                <a:gd name="connsiteY113" fmla="*/ 3177766 h 4010685"/>
                <a:gd name="connsiteX114" fmla="*/ 4409038 w 4662535"/>
                <a:gd name="connsiteY114" fmla="*/ 3132499 h 4010685"/>
                <a:gd name="connsiteX115" fmla="*/ 4399984 w 4662535"/>
                <a:gd name="connsiteY115" fmla="*/ 3105338 h 4010685"/>
                <a:gd name="connsiteX116" fmla="*/ 4372824 w 4662535"/>
                <a:gd name="connsiteY116" fmla="*/ 3051017 h 4010685"/>
                <a:gd name="connsiteX117" fmla="*/ 4363770 w 4662535"/>
                <a:gd name="connsiteY117" fmla="*/ 3005750 h 4010685"/>
                <a:gd name="connsiteX118" fmla="*/ 4345663 w 4662535"/>
                <a:gd name="connsiteY118" fmla="*/ 2951429 h 4010685"/>
                <a:gd name="connsiteX119" fmla="*/ 4336610 w 4662535"/>
                <a:gd name="connsiteY119" fmla="*/ 2924269 h 4010685"/>
                <a:gd name="connsiteX120" fmla="*/ 4327556 w 4662535"/>
                <a:gd name="connsiteY120" fmla="*/ 2897108 h 4010685"/>
                <a:gd name="connsiteX121" fmla="*/ 4318503 w 4662535"/>
                <a:gd name="connsiteY121" fmla="*/ 2869948 h 4010685"/>
                <a:gd name="connsiteX122" fmla="*/ 4291343 w 4662535"/>
                <a:gd name="connsiteY122" fmla="*/ 2842788 h 4010685"/>
                <a:gd name="connsiteX123" fmla="*/ 4282289 w 4662535"/>
                <a:gd name="connsiteY123" fmla="*/ 2815627 h 4010685"/>
                <a:gd name="connsiteX124" fmla="*/ 4246075 w 4662535"/>
                <a:gd name="connsiteY124" fmla="*/ 2752253 h 4010685"/>
                <a:gd name="connsiteX125" fmla="*/ 4218915 w 4662535"/>
                <a:gd name="connsiteY125" fmla="*/ 2679825 h 4010685"/>
                <a:gd name="connsiteX126" fmla="*/ 4209861 w 4662535"/>
                <a:gd name="connsiteY126" fmla="*/ 2652665 h 4010685"/>
                <a:gd name="connsiteX127" fmla="*/ 4173648 w 4662535"/>
                <a:gd name="connsiteY127" fmla="*/ 2598344 h 4010685"/>
                <a:gd name="connsiteX128" fmla="*/ 4146487 w 4662535"/>
                <a:gd name="connsiteY128" fmla="*/ 2480649 h 4010685"/>
                <a:gd name="connsiteX129" fmla="*/ 4155541 w 4662535"/>
                <a:gd name="connsiteY129" fmla="*/ 2308633 h 4010685"/>
                <a:gd name="connsiteX130" fmla="*/ 4164594 w 4662535"/>
                <a:gd name="connsiteY130" fmla="*/ 2281473 h 4010685"/>
                <a:gd name="connsiteX131" fmla="*/ 4200808 w 4662535"/>
                <a:gd name="connsiteY131" fmla="*/ 2227152 h 4010685"/>
                <a:gd name="connsiteX132" fmla="*/ 4246075 w 4662535"/>
                <a:gd name="connsiteY132" fmla="*/ 2145671 h 4010685"/>
                <a:gd name="connsiteX133" fmla="*/ 4300396 w 4662535"/>
                <a:gd name="connsiteY133" fmla="*/ 2073243 h 4010685"/>
                <a:gd name="connsiteX134" fmla="*/ 4309450 w 4662535"/>
                <a:gd name="connsiteY134" fmla="*/ 2037029 h 4010685"/>
                <a:gd name="connsiteX135" fmla="*/ 4345663 w 4662535"/>
                <a:gd name="connsiteY135" fmla="*/ 1973655 h 4010685"/>
                <a:gd name="connsiteX136" fmla="*/ 4354717 w 4662535"/>
                <a:gd name="connsiteY136" fmla="*/ 1946495 h 4010685"/>
                <a:gd name="connsiteX137" fmla="*/ 4363770 w 4662535"/>
                <a:gd name="connsiteY137" fmla="*/ 1892174 h 4010685"/>
                <a:gd name="connsiteX138" fmla="*/ 4372824 w 4662535"/>
                <a:gd name="connsiteY138" fmla="*/ 1865013 h 4010685"/>
                <a:gd name="connsiteX139" fmla="*/ 4381877 w 4662535"/>
                <a:gd name="connsiteY139" fmla="*/ 1783532 h 4010685"/>
                <a:gd name="connsiteX140" fmla="*/ 4372824 w 4662535"/>
                <a:gd name="connsiteY140" fmla="*/ 1321805 h 4010685"/>
                <a:gd name="connsiteX141" fmla="*/ 4363770 w 4662535"/>
                <a:gd name="connsiteY141" fmla="*/ 1276538 h 4010685"/>
                <a:gd name="connsiteX142" fmla="*/ 4336610 w 4662535"/>
                <a:gd name="connsiteY142" fmla="*/ 1204110 h 4010685"/>
                <a:gd name="connsiteX143" fmla="*/ 4291343 w 4662535"/>
                <a:gd name="connsiteY143" fmla="*/ 1104522 h 4010685"/>
                <a:gd name="connsiteX144" fmla="*/ 4146487 w 4662535"/>
                <a:gd name="connsiteY144" fmla="*/ 823865 h 4010685"/>
                <a:gd name="connsiteX145" fmla="*/ 4146487 w 4662535"/>
                <a:gd name="connsiteY145" fmla="*/ 823865 h 4010685"/>
                <a:gd name="connsiteX146" fmla="*/ 4119327 w 4662535"/>
                <a:gd name="connsiteY146" fmla="*/ 769544 h 4010685"/>
                <a:gd name="connsiteX147" fmla="*/ 4101220 w 4662535"/>
                <a:gd name="connsiteY147" fmla="*/ 706170 h 4010685"/>
                <a:gd name="connsiteX148" fmla="*/ 4083113 w 4662535"/>
                <a:gd name="connsiteY148" fmla="*/ 679009 h 4010685"/>
                <a:gd name="connsiteX149" fmla="*/ 4074059 w 4662535"/>
                <a:gd name="connsiteY149" fmla="*/ 651849 h 4010685"/>
                <a:gd name="connsiteX150" fmla="*/ 4046899 w 4662535"/>
                <a:gd name="connsiteY150" fmla="*/ 624689 h 4010685"/>
                <a:gd name="connsiteX151" fmla="*/ 3974471 w 4662535"/>
                <a:gd name="connsiteY151" fmla="*/ 497940 h 4010685"/>
                <a:gd name="connsiteX152" fmla="*/ 3947311 w 4662535"/>
                <a:gd name="connsiteY152" fmla="*/ 479833 h 4010685"/>
                <a:gd name="connsiteX153" fmla="*/ 3911097 w 4662535"/>
                <a:gd name="connsiteY153" fmla="*/ 434566 h 4010685"/>
                <a:gd name="connsiteX154" fmla="*/ 3775295 w 4662535"/>
                <a:gd name="connsiteY154" fmla="*/ 371192 h 4010685"/>
                <a:gd name="connsiteX155" fmla="*/ 3730028 w 4662535"/>
                <a:gd name="connsiteY155" fmla="*/ 362138 h 4010685"/>
                <a:gd name="connsiteX156" fmla="*/ 3702867 w 4662535"/>
                <a:gd name="connsiteY156" fmla="*/ 344031 h 4010685"/>
                <a:gd name="connsiteX157" fmla="*/ 3630440 w 4662535"/>
                <a:gd name="connsiteY157" fmla="*/ 325924 h 4010685"/>
                <a:gd name="connsiteX158" fmla="*/ 3476531 w 4662535"/>
                <a:gd name="connsiteY158" fmla="*/ 289710 h 4010685"/>
                <a:gd name="connsiteX159" fmla="*/ 3395050 w 4662535"/>
                <a:gd name="connsiteY159" fmla="*/ 262550 h 4010685"/>
                <a:gd name="connsiteX160" fmla="*/ 3331675 w 4662535"/>
                <a:gd name="connsiteY160" fmla="*/ 253497 h 4010685"/>
                <a:gd name="connsiteX161" fmla="*/ 3286408 w 4662535"/>
                <a:gd name="connsiteY161" fmla="*/ 235390 h 4010685"/>
                <a:gd name="connsiteX162" fmla="*/ 3204927 w 4662535"/>
                <a:gd name="connsiteY162" fmla="*/ 226336 h 4010685"/>
                <a:gd name="connsiteX163" fmla="*/ 3150606 w 4662535"/>
                <a:gd name="connsiteY163" fmla="*/ 217283 h 4010685"/>
                <a:gd name="connsiteX164" fmla="*/ 2978590 w 4662535"/>
                <a:gd name="connsiteY164" fmla="*/ 199176 h 4010685"/>
                <a:gd name="connsiteX165" fmla="*/ 2869949 w 4662535"/>
                <a:gd name="connsiteY165" fmla="*/ 181069 h 4010685"/>
                <a:gd name="connsiteX166" fmla="*/ 2100404 w 4662535"/>
                <a:gd name="connsiteY166" fmla="*/ 172015 h 4010685"/>
                <a:gd name="connsiteX167" fmla="*/ 2073244 w 4662535"/>
                <a:gd name="connsiteY167" fmla="*/ 162962 h 4010685"/>
                <a:gd name="connsiteX168" fmla="*/ 1865014 w 4662535"/>
                <a:gd name="connsiteY168" fmla="*/ 144855 h 4010685"/>
                <a:gd name="connsiteX169" fmla="*/ 1720158 w 4662535"/>
                <a:gd name="connsiteY169" fmla="*/ 135802 h 4010685"/>
                <a:gd name="connsiteX170" fmla="*/ 1602463 w 4662535"/>
                <a:gd name="connsiteY170" fmla="*/ 117695 h 4010685"/>
                <a:gd name="connsiteX171" fmla="*/ 1566250 w 4662535"/>
                <a:gd name="connsiteY171" fmla="*/ 108641 h 4010685"/>
                <a:gd name="connsiteX172" fmla="*/ 1348966 w 4662535"/>
                <a:gd name="connsiteY172" fmla="*/ 81481 h 4010685"/>
                <a:gd name="connsiteX173" fmla="*/ 1294646 w 4662535"/>
                <a:gd name="connsiteY173" fmla="*/ 72427 h 4010685"/>
                <a:gd name="connsiteX174" fmla="*/ 1249378 w 4662535"/>
                <a:gd name="connsiteY174" fmla="*/ 63374 h 4010685"/>
                <a:gd name="connsiteX175" fmla="*/ 1149790 w 4662535"/>
                <a:gd name="connsiteY175" fmla="*/ 54320 h 4010685"/>
                <a:gd name="connsiteX176" fmla="*/ 1013988 w 4662535"/>
                <a:gd name="connsiteY176" fmla="*/ 18106 h 4010685"/>
                <a:gd name="connsiteX177" fmla="*/ 878186 w 4662535"/>
                <a:gd name="connsiteY177" fmla="*/ 0 h 4010685"/>
                <a:gd name="connsiteX178" fmla="*/ 814812 w 4662535"/>
                <a:gd name="connsiteY178" fmla="*/ 9053 h 4010685"/>
                <a:gd name="connsiteX179" fmla="*/ 724277 w 4662535"/>
                <a:gd name="connsiteY179" fmla="*/ 36213 h 4010685"/>
                <a:gd name="connsiteX180" fmla="*/ 660903 w 4662535"/>
                <a:gd name="connsiteY180" fmla="*/ 54320 h 4010685"/>
                <a:gd name="connsiteX181" fmla="*/ 624689 w 4662535"/>
                <a:gd name="connsiteY181" fmla="*/ 63374 h 4010685"/>
                <a:gd name="connsiteX182" fmla="*/ 597529 w 4662535"/>
                <a:gd name="connsiteY182" fmla="*/ 72427 h 4010685"/>
                <a:gd name="connsiteX183" fmla="*/ 534155 w 4662535"/>
                <a:gd name="connsiteY183" fmla="*/ 90534 h 4010685"/>
                <a:gd name="connsiteX184" fmla="*/ 497941 w 4662535"/>
                <a:gd name="connsiteY184" fmla="*/ 99588 h 4010685"/>
                <a:gd name="connsiteX185" fmla="*/ 461727 w 4662535"/>
                <a:gd name="connsiteY185" fmla="*/ 117695 h 4010685"/>
                <a:gd name="connsiteX186" fmla="*/ 443620 w 4662535"/>
                <a:gd name="connsiteY186" fmla="*/ 162962 h 4010685"/>
                <a:gd name="connsiteX187" fmla="*/ 452673 w 4662535"/>
                <a:gd name="connsiteY187" fmla="*/ 162962 h 40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4662535" h="4010685">
                  <a:moveTo>
                    <a:pt x="606582" y="99588"/>
                  </a:moveTo>
                  <a:lnTo>
                    <a:pt x="606582" y="99588"/>
                  </a:lnTo>
                  <a:cubicBezTo>
                    <a:pt x="461559" y="138261"/>
                    <a:pt x="515225" y="120987"/>
                    <a:pt x="443620" y="144855"/>
                  </a:cubicBezTo>
                  <a:cubicBezTo>
                    <a:pt x="434566" y="150891"/>
                    <a:pt x="426191" y="158096"/>
                    <a:pt x="416459" y="162962"/>
                  </a:cubicBezTo>
                  <a:cubicBezTo>
                    <a:pt x="394804" y="173789"/>
                    <a:pt x="367541" y="182286"/>
                    <a:pt x="344032" y="190122"/>
                  </a:cubicBezTo>
                  <a:cubicBezTo>
                    <a:pt x="334978" y="199176"/>
                    <a:pt x="327524" y="210181"/>
                    <a:pt x="316871" y="217283"/>
                  </a:cubicBezTo>
                  <a:cubicBezTo>
                    <a:pt x="235207" y="271725"/>
                    <a:pt x="348026" y="173213"/>
                    <a:pt x="262551" y="244443"/>
                  </a:cubicBezTo>
                  <a:cubicBezTo>
                    <a:pt x="236410" y="266228"/>
                    <a:pt x="235087" y="272058"/>
                    <a:pt x="217283" y="298764"/>
                  </a:cubicBezTo>
                  <a:cubicBezTo>
                    <a:pt x="199047" y="353475"/>
                    <a:pt x="220932" y="297361"/>
                    <a:pt x="181069" y="362138"/>
                  </a:cubicBezTo>
                  <a:cubicBezTo>
                    <a:pt x="164785" y="388599"/>
                    <a:pt x="150891" y="416459"/>
                    <a:pt x="135802" y="443619"/>
                  </a:cubicBezTo>
                  <a:cubicBezTo>
                    <a:pt x="123006" y="507602"/>
                    <a:pt x="131615" y="474290"/>
                    <a:pt x="108642" y="543207"/>
                  </a:cubicBezTo>
                  <a:cubicBezTo>
                    <a:pt x="105624" y="552261"/>
                    <a:pt x="103856" y="561832"/>
                    <a:pt x="99588" y="570368"/>
                  </a:cubicBezTo>
                  <a:cubicBezTo>
                    <a:pt x="77213" y="615118"/>
                    <a:pt x="85749" y="593778"/>
                    <a:pt x="72428" y="633742"/>
                  </a:cubicBezTo>
                  <a:cubicBezTo>
                    <a:pt x="69410" y="657885"/>
                    <a:pt x="67726" y="682232"/>
                    <a:pt x="63374" y="706170"/>
                  </a:cubicBezTo>
                  <a:cubicBezTo>
                    <a:pt x="61667" y="715559"/>
                    <a:pt x="55671" y="723883"/>
                    <a:pt x="54321" y="733330"/>
                  </a:cubicBezTo>
                  <a:cubicBezTo>
                    <a:pt x="49607" y="766328"/>
                    <a:pt x="49981" y="799920"/>
                    <a:pt x="45267" y="832918"/>
                  </a:cubicBezTo>
                  <a:cubicBezTo>
                    <a:pt x="43917" y="842365"/>
                    <a:pt x="38284" y="850763"/>
                    <a:pt x="36214" y="860079"/>
                  </a:cubicBezTo>
                  <a:cubicBezTo>
                    <a:pt x="32232" y="877999"/>
                    <a:pt x="30760" y="896400"/>
                    <a:pt x="27160" y="914400"/>
                  </a:cubicBezTo>
                  <a:cubicBezTo>
                    <a:pt x="24720" y="926601"/>
                    <a:pt x="20333" y="938371"/>
                    <a:pt x="18107" y="950613"/>
                  </a:cubicBezTo>
                  <a:cubicBezTo>
                    <a:pt x="-3516" y="1069544"/>
                    <a:pt x="20533" y="968074"/>
                    <a:pt x="0" y="1050202"/>
                  </a:cubicBezTo>
                  <a:cubicBezTo>
                    <a:pt x="3018" y="1173933"/>
                    <a:pt x="3434" y="1297754"/>
                    <a:pt x="9054" y="1421394"/>
                  </a:cubicBezTo>
                  <a:cubicBezTo>
                    <a:pt x="9487" y="1430927"/>
                    <a:pt x="15596" y="1439347"/>
                    <a:pt x="18107" y="1448554"/>
                  </a:cubicBezTo>
                  <a:cubicBezTo>
                    <a:pt x="24655" y="1472563"/>
                    <a:pt x="28345" y="1497373"/>
                    <a:pt x="36214" y="1520982"/>
                  </a:cubicBezTo>
                  <a:cubicBezTo>
                    <a:pt x="39232" y="1530035"/>
                    <a:pt x="40532" y="1539856"/>
                    <a:pt x="45267" y="1548142"/>
                  </a:cubicBezTo>
                  <a:cubicBezTo>
                    <a:pt x="64789" y="1582305"/>
                    <a:pt x="108642" y="1647730"/>
                    <a:pt x="108642" y="1647730"/>
                  </a:cubicBezTo>
                  <a:cubicBezTo>
                    <a:pt x="131396" y="1715996"/>
                    <a:pt x="98056" y="1634500"/>
                    <a:pt x="144855" y="1692998"/>
                  </a:cubicBezTo>
                  <a:cubicBezTo>
                    <a:pt x="150817" y="1700450"/>
                    <a:pt x="149641" y="1711622"/>
                    <a:pt x="153909" y="1720158"/>
                  </a:cubicBezTo>
                  <a:cubicBezTo>
                    <a:pt x="158775" y="1729890"/>
                    <a:pt x="165980" y="1738265"/>
                    <a:pt x="172016" y="1747318"/>
                  </a:cubicBezTo>
                  <a:lnTo>
                    <a:pt x="199176" y="1828800"/>
                  </a:lnTo>
                  <a:cubicBezTo>
                    <a:pt x="202194" y="1837853"/>
                    <a:pt x="205916" y="1846702"/>
                    <a:pt x="208230" y="1855960"/>
                  </a:cubicBezTo>
                  <a:cubicBezTo>
                    <a:pt x="217914" y="1894700"/>
                    <a:pt x="218677" y="1895311"/>
                    <a:pt x="226337" y="1937441"/>
                  </a:cubicBezTo>
                  <a:cubicBezTo>
                    <a:pt x="229621" y="1955502"/>
                    <a:pt x="230938" y="1973953"/>
                    <a:pt x="235390" y="1991762"/>
                  </a:cubicBezTo>
                  <a:cubicBezTo>
                    <a:pt x="240019" y="2010279"/>
                    <a:pt x="253497" y="2046083"/>
                    <a:pt x="253497" y="2046083"/>
                  </a:cubicBezTo>
                  <a:cubicBezTo>
                    <a:pt x="256515" y="2073243"/>
                    <a:pt x="259161" y="2100448"/>
                    <a:pt x="262551" y="2127564"/>
                  </a:cubicBezTo>
                  <a:cubicBezTo>
                    <a:pt x="265198" y="2148738"/>
                    <a:pt x="271604" y="2169599"/>
                    <a:pt x="271604" y="2190938"/>
                  </a:cubicBezTo>
                  <a:cubicBezTo>
                    <a:pt x="271604" y="2227278"/>
                    <a:pt x="269678" y="2263946"/>
                    <a:pt x="262551" y="2299580"/>
                  </a:cubicBezTo>
                  <a:cubicBezTo>
                    <a:pt x="260417" y="2310250"/>
                    <a:pt x="250480" y="2317687"/>
                    <a:pt x="244444" y="2326740"/>
                  </a:cubicBezTo>
                  <a:cubicBezTo>
                    <a:pt x="241426" y="2356918"/>
                    <a:pt x="239398" y="2387212"/>
                    <a:pt x="235390" y="2417275"/>
                  </a:cubicBezTo>
                  <a:cubicBezTo>
                    <a:pt x="233356" y="2432528"/>
                    <a:pt x="228135" y="2447260"/>
                    <a:pt x="226337" y="2462542"/>
                  </a:cubicBezTo>
                  <a:cubicBezTo>
                    <a:pt x="222091" y="2498633"/>
                    <a:pt x="220899" y="2535025"/>
                    <a:pt x="217283" y="2571184"/>
                  </a:cubicBezTo>
                  <a:cubicBezTo>
                    <a:pt x="213381" y="2610205"/>
                    <a:pt x="204832" y="2667397"/>
                    <a:pt x="199176" y="2706986"/>
                  </a:cubicBezTo>
                  <a:cubicBezTo>
                    <a:pt x="202194" y="2909180"/>
                    <a:pt x="201097" y="3111477"/>
                    <a:pt x="208230" y="3313568"/>
                  </a:cubicBezTo>
                  <a:cubicBezTo>
                    <a:pt x="213378" y="3459434"/>
                    <a:pt x="216345" y="3430214"/>
                    <a:pt x="235390" y="3512744"/>
                  </a:cubicBezTo>
                  <a:cubicBezTo>
                    <a:pt x="241646" y="3539854"/>
                    <a:pt x="248369" y="3566879"/>
                    <a:pt x="253497" y="3594225"/>
                  </a:cubicBezTo>
                  <a:cubicBezTo>
                    <a:pt x="257430" y="3615199"/>
                    <a:pt x="258734" y="3636605"/>
                    <a:pt x="262551" y="3657600"/>
                  </a:cubicBezTo>
                  <a:cubicBezTo>
                    <a:pt x="264777" y="3669842"/>
                    <a:pt x="267419" y="3682095"/>
                    <a:pt x="271604" y="3693813"/>
                  </a:cubicBezTo>
                  <a:cubicBezTo>
                    <a:pt x="284074" y="3728728"/>
                    <a:pt x="299090" y="3779305"/>
                    <a:pt x="325925" y="3811508"/>
                  </a:cubicBezTo>
                  <a:cubicBezTo>
                    <a:pt x="338468" y="3826560"/>
                    <a:pt x="361392" y="3848397"/>
                    <a:pt x="380246" y="3856776"/>
                  </a:cubicBezTo>
                  <a:cubicBezTo>
                    <a:pt x="397687" y="3864528"/>
                    <a:pt x="416459" y="3868847"/>
                    <a:pt x="434566" y="3874883"/>
                  </a:cubicBezTo>
                  <a:cubicBezTo>
                    <a:pt x="443620" y="3877901"/>
                    <a:pt x="452469" y="3881621"/>
                    <a:pt x="461727" y="3883936"/>
                  </a:cubicBezTo>
                  <a:cubicBezTo>
                    <a:pt x="485870" y="3889972"/>
                    <a:pt x="510547" y="3894173"/>
                    <a:pt x="534155" y="3902043"/>
                  </a:cubicBezTo>
                  <a:cubicBezTo>
                    <a:pt x="543208" y="3905061"/>
                    <a:pt x="551957" y="3909225"/>
                    <a:pt x="561315" y="3911097"/>
                  </a:cubicBezTo>
                  <a:cubicBezTo>
                    <a:pt x="615131" y="3921860"/>
                    <a:pt x="680963" y="3924217"/>
                    <a:pt x="733331" y="3929204"/>
                  </a:cubicBezTo>
                  <a:cubicBezTo>
                    <a:pt x="893549" y="3944463"/>
                    <a:pt x="742837" y="3931387"/>
                    <a:pt x="878186" y="3947310"/>
                  </a:cubicBezTo>
                  <a:cubicBezTo>
                    <a:pt x="908307" y="3950854"/>
                    <a:pt x="938543" y="3953346"/>
                    <a:pt x="968721" y="3956364"/>
                  </a:cubicBezTo>
                  <a:cubicBezTo>
                    <a:pt x="1036068" y="3978812"/>
                    <a:pt x="1015306" y="3974471"/>
                    <a:pt x="1140737" y="3974471"/>
                  </a:cubicBezTo>
                  <a:cubicBezTo>
                    <a:pt x="1216243" y="3974471"/>
                    <a:pt x="1291628" y="3968435"/>
                    <a:pt x="1367073" y="3965417"/>
                  </a:cubicBezTo>
                  <a:cubicBezTo>
                    <a:pt x="1450446" y="3937628"/>
                    <a:pt x="1300300" y="3985700"/>
                    <a:pt x="1466661" y="3947310"/>
                  </a:cubicBezTo>
                  <a:cubicBezTo>
                    <a:pt x="1482496" y="3943656"/>
                    <a:pt x="1496656" y="3934758"/>
                    <a:pt x="1511929" y="3929204"/>
                  </a:cubicBezTo>
                  <a:cubicBezTo>
                    <a:pt x="1529866" y="3922682"/>
                    <a:pt x="1549179" y="3919633"/>
                    <a:pt x="1566250" y="3911097"/>
                  </a:cubicBezTo>
                  <a:cubicBezTo>
                    <a:pt x="1578321" y="3905061"/>
                    <a:pt x="1589660" y="3897258"/>
                    <a:pt x="1602463" y="3892990"/>
                  </a:cubicBezTo>
                  <a:cubicBezTo>
                    <a:pt x="1635106" y="3882109"/>
                    <a:pt x="1669605" y="3877281"/>
                    <a:pt x="1702052" y="3865829"/>
                  </a:cubicBezTo>
                  <a:cubicBezTo>
                    <a:pt x="1821590" y="3823639"/>
                    <a:pt x="1701625" y="3856989"/>
                    <a:pt x="1792586" y="3811508"/>
                  </a:cubicBezTo>
                  <a:cubicBezTo>
                    <a:pt x="1803715" y="3805943"/>
                    <a:pt x="1816729" y="3805473"/>
                    <a:pt x="1828800" y="3802455"/>
                  </a:cubicBezTo>
                  <a:cubicBezTo>
                    <a:pt x="1837853" y="3793402"/>
                    <a:pt x="1845541" y="3782737"/>
                    <a:pt x="1855960" y="3775295"/>
                  </a:cubicBezTo>
                  <a:cubicBezTo>
                    <a:pt x="1866942" y="3767451"/>
                    <a:pt x="1880456" y="3763884"/>
                    <a:pt x="1892174" y="3757188"/>
                  </a:cubicBezTo>
                  <a:cubicBezTo>
                    <a:pt x="1901621" y="3751789"/>
                    <a:pt x="1910630" y="3745610"/>
                    <a:pt x="1919335" y="3739081"/>
                  </a:cubicBezTo>
                  <a:cubicBezTo>
                    <a:pt x="1946862" y="3718436"/>
                    <a:pt x="1974383" y="3697734"/>
                    <a:pt x="2000816" y="3675706"/>
                  </a:cubicBezTo>
                  <a:cubicBezTo>
                    <a:pt x="2032061" y="3649668"/>
                    <a:pt x="2036535" y="3627586"/>
                    <a:pt x="2082297" y="3612332"/>
                  </a:cubicBezTo>
                  <a:cubicBezTo>
                    <a:pt x="2091350" y="3609314"/>
                    <a:pt x="2100921" y="3607547"/>
                    <a:pt x="2109457" y="3603279"/>
                  </a:cubicBezTo>
                  <a:cubicBezTo>
                    <a:pt x="2187769" y="3564123"/>
                    <a:pt x="2121832" y="3584341"/>
                    <a:pt x="2190939" y="3567065"/>
                  </a:cubicBezTo>
                  <a:cubicBezTo>
                    <a:pt x="2219200" y="3570205"/>
                    <a:pt x="2303486" y="3578710"/>
                    <a:pt x="2335794" y="3585172"/>
                  </a:cubicBezTo>
                  <a:cubicBezTo>
                    <a:pt x="2345152" y="3587044"/>
                    <a:pt x="2353901" y="3591207"/>
                    <a:pt x="2362955" y="3594225"/>
                  </a:cubicBezTo>
                  <a:cubicBezTo>
                    <a:pt x="2372008" y="3600261"/>
                    <a:pt x="2380383" y="3607466"/>
                    <a:pt x="2390115" y="3612332"/>
                  </a:cubicBezTo>
                  <a:cubicBezTo>
                    <a:pt x="2398651" y="3616600"/>
                    <a:pt x="2409509" y="3615839"/>
                    <a:pt x="2417275" y="3621386"/>
                  </a:cubicBezTo>
                  <a:cubicBezTo>
                    <a:pt x="2462078" y="3653389"/>
                    <a:pt x="2443449" y="3650984"/>
                    <a:pt x="2471596" y="3684760"/>
                  </a:cubicBezTo>
                  <a:cubicBezTo>
                    <a:pt x="2479793" y="3694596"/>
                    <a:pt x="2491074" y="3701677"/>
                    <a:pt x="2498756" y="3711920"/>
                  </a:cubicBezTo>
                  <a:cubicBezTo>
                    <a:pt x="2518342" y="3738034"/>
                    <a:pt x="2534970" y="3766241"/>
                    <a:pt x="2553077" y="3793402"/>
                  </a:cubicBezTo>
                  <a:lnTo>
                    <a:pt x="2571184" y="3820562"/>
                  </a:lnTo>
                  <a:cubicBezTo>
                    <a:pt x="2577220" y="3829615"/>
                    <a:pt x="2578969" y="3844281"/>
                    <a:pt x="2589291" y="3847722"/>
                  </a:cubicBezTo>
                  <a:cubicBezTo>
                    <a:pt x="2688355" y="3880745"/>
                    <a:pt x="2538301" y="3828078"/>
                    <a:pt x="2643612" y="3874883"/>
                  </a:cubicBezTo>
                  <a:cubicBezTo>
                    <a:pt x="2661053" y="3882635"/>
                    <a:pt x="2682052" y="3882403"/>
                    <a:pt x="2697933" y="3892990"/>
                  </a:cubicBezTo>
                  <a:cubicBezTo>
                    <a:pt x="2733033" y="3916391"/>
                    <a:pt x="2714770" y="3907656"/>
                    <a:pt x="2752254" y="3920150"/>
                  </a:cubicBezTo>
                  <a:cubicBezTo>
                    <a:pt x="2761307" y="3926186"/>
                    <a:pt x="2769682" y="3933391"/>
                    <a:pt x="2779414" y="3938257"/>
                  </a:cubicBezTo>
                  <a:cubicBezTo>
                    <a:pt x="2800106" y="3948603"/>
                    <a:pt x="2831187" y="3951200"/>
                    <a:pt x="2851842" y="3956364"/>
                  </a:cubicBezTo>
                  <a:cubicBezTo>
                    <a:pt x="2894885" y="3967125"/>
                    <a:pt x="2864426" y="3966006"/>
                    <a:pt x="2915216" y="3974471"/>
                  </a:cubicBezTo>
                  <a:cubicBezTo>
                    <a:pt x="2939215" y="3978471"/>
                    <a:pt x="2963501" y="3980506"/>
                    <a:pt x="2987644" y="3983524"/>
                  </a:cubicBezTo>
                  <a:cubicBezTo>
                    <a:pt x="2996697" y="3986542"/>
                    <a:pt x="3005546" y="3990263"/>
                    <a:pt x="3014804" y="3992578"/>
                  </a:cubicBezTo>
                  <a:cubicBezTo>
                    <a:pt x="3071429" y="4006734"/>
                    <a:pt x="3102067" y="4005131"/>
                    <a:pt x="3168713" y="4010685"/>
                  </a:cubicBezTo>
                  <a:cubicBezTo>
                    <a:pt x="3280372" y="4007667"/>
                    <a:pt x="3392674" y="4013966"/>
                    <a:pt x="3503691" y="4001631"/>
                  </a:cubicBezTo>
                  <a:cubicBezTo>
                    <a:pt x="3556840" y="3995726"/>
                    <a:pt x="3606441" y="3971934"/>
                    <a:pt x="3657600" y="3956364"/>
                  </a:cubicBezTo>
                  <a:cubicBezTo>
                    <a:pt x="3675860" y="3950807"/>
                    <a:pt x="3693814" y="3944293"/>
                    <a:pt x="3711921" y="3938257"/>
                  </a:cubicBezTo>
                  <a:lnTo>
                    <a:pt x="3739081" y="3929204"/>
                  </a:lnTo>
                  <a:cubicBezTo>
                    <a:pt x="3763578" y="3912873"/>
                    <a:pt x="3773742" y="3904475"/>
                    <a:pt x="3802455" y="3892990"/>
                  </a:cubicBezTo>
                  <a:cubicBezTo>
                    <a:pt x="3875199" y="3863892"/>
                    <a:pt x="3899426" y="3869901"/>
                    <a:pt x="3992578" y="3847722"/>
                  </a:cubicBezTo>
                  <a:cubicBezTo>
                    <a:pt x="4011145" y="3843301"/>
                    <a:pt x="4027943" y="3831845"/>
                    <a:pt x="4046899" y="3829615"/>
                  </a:cubicBezTo>
                  <a:lnTo>
                    <a:pt x="4200808" y="3811508"/>
                  </a:lnTo>
                  <a:cubicBezTo>
                    <a:pt x="4212879" y="3808490"/>
                    <a:pt x="4224875" y="3805154"/>
                    <a:pt x="4237022" y="3802455"/>
                  </a:cubicBezTo>
                  <a:cubicBezTo>
                    <a:pt x="4252043" y="3799117"/>
                    <a:pt x="4267881" y="3798805"/>
                    <a:pt x="4282289" y="3793402"/>
                  </a:cubicBezTo>
                  <a:cubicBezTo>
                    <a:pt x="4292477" y="3789581"/>
                    <a:pt x="4299262" y="3779116"/>
                    <a:pt x="4309450" y="3775295"/>
                  </a:cubicBezTo>
                  <a:cubicBezTo>
                    <a:pt x="4323858" y="3769892"/>
                    <a:pt x="4339789" y="3769973"/>
                    <a:pt x="4354717" y="3766241"/>
                  </a:cubicBezTo>
                  <a:cubicBezTo>
                    <a:pt x="4423724" y="3748989"/>
                    <a:pt x="4333448" y="3765063"/>
                    <a:pt x="4418091" y="3748134"/>
                  </a:cubicBezTo>
                  <a:cubicBezTo>
                    <a:pt x="4436091" y="3744534"/>
                    <a:pt x="4454305" y="3742099"/>
                    <a:pt x="4472412" y="3739081"/>
                  </a:cubicBezTo>
                  <a:cubicBezTo>
                    <a:pt x="4496555" y="3730027"/>
                    <a:pt x="4522568" y="3724912"/>
                    <a:pt x="4544840" y="3711920"/>
                  </a:cubicBezTo>
                  <a:cubicBezTo>
                    <a:pt x="4559586" y="3703318"/>
                    <a:pt x="4570390" y="3689037"/>
                    <a:pt x="4581054" y="3675706"/>
                  </a:cubicBezTo>
                  <a:cubicBezTo>
                    <a:pt x="4595918" y="3657126"/>
                    <a:pt x="4625418" y="3611720"/>
                    <a:pt x="4635374" y="3585172"/>
                  </a:cubicBezTo>
                  <a:cubicBezTo>
                    <a:pt x="4639743" y="3573521"/>
                    <a:pt x="4640853" y="3560876"/>
                    <a:pt x="4644428" y="3548958"/>
                  </a:cubicBezTo>
                  <a:cubicBezTo>
                    <a:pt x="4649913" y="3530677"/>
                    <a:pt x="4662535" y="3494637"/>
                    <a:pt x="4662535" y="3494637"/>
                  </a:cubicBezTo>
                  <a:cubicBezTo>
                    <a:pt x="4661545" y="3483749"/>
                    <a:pt x="4661465" y="3398556"/>
                    <a:pt x="4644428" y="3367889"/>
                  </a:cubicBezTo>
                  <a:cubicBezTo>
                    <a:pt x="4633860" y="3348866"/>
                    <a:pt x="4617946" y="3333032"/>
                    <a:pt x="4608214" y="3313568"/>
                  </a:cubicBezTo>
                  <a:cubicBezTo>
                    <a:pt x="4585839" y="3268818"/>
                    <a:pt x="4602911" y="3281622"/>
                    <a:pt x="4562947" y="3268301"/>
                  </a:cubicBezTo>
                  <a:cubicBezTo>
                    <a:pt x="4550876" y="3253212"/>
                    <a:pt x="4541276" y="3235758"/>
                    <a:pt x="4526733" y="3223033"/>
                  </a:cubicBezTo>
                  <a:cubicBezTo>
                    <a:pt x="4516576" y="3214146"/>
                    <a:pt x="4501501" y="3212770"/>
                    <a:pt x="4490519" y="3204926"/>
                  </a:cubicBezTo>
                  <a:cubicBezTo>
                    <a:pt x="4480100" y="3197484"/>
                    <a:pt x="4473194" y="3185963"/>
                    <a:pt x="4463358" y="3177766"/>
                  </a:cubicBezTo>
                  <a:cubicBezTo>
                    <a:pt x="4387739" y="3114751"/>
                    <a:pt x="4488378" y="3211839"/>
                    <a:pt x="4409038" y="3132499"/>
                  </a:cubicBezTo>
                  <a:cubicBezTo>
                    <a:pt x="4406020" y="3123445"/>
                    <a:pt x="4404252" y="3113874"/>
                    <a:pt x="4399984" y="3105338"/>
                  </a:cubicBezTo>
                  <a:cubicBezTo>
                    <a:pt x="4377854" y="3061078"/>
                    <a:pt x="4384203" y="3096534"/>
                    <a:pt x="4372824" y="3051017"/>
                  </a:cubicBezTo>
                  <a:cubicBezTo>
                    <a:pt x="4369092" y="3036089"/>
                    <a:pt x="4367819" y="3020596"/>
                    <a:pt x="4363770" y="3005750"/>
                  </a:cubicBezTo>
                  <a:cubicBezTo>
                    <a:pt x="4358748" y="2987336"/>
                    <a:pt x="4351699" y="2969536"/>
                    <a:pt x="4345663" y="2951429"/>
                  </a:cubicBezTo>
                  <a:lnTo>
                    <a:pt x="4336610" y="2924269"/>
                  </a:lnTo>
                  <a:lnTo>
                    <a:pt x="4327556" y="2897108"/>
                  </a:lnTo>
                  <a:cubicBezTo>
                    <a:pt x="4324538" y="2888055"/>
                    <a:pt x="4325251" y="2876696"/>
                    <a:pt x="4318503" y="2869948"/>
                  </a:cubicBezTo>
                  <a:lnTo>
                    <a:pt x="4291343" y="2842788"/>
                  </a:lnTo>
                  <a:cubicBezTo>
                    <a:pt x="4288325" y="2833734"/>
                    <a:pt x="4286048" y="2824399"/>
                    <a:pt x="4282289" y="2815627"/>
                  </a:cubicBezTo>
                  <a:cubicBezTo>
                    <a:pt x="4268504" y="2783463"/>
                    <a:pt x="4264261" y="2779531"/>
                    <a:pt x="4246075" y="2752253"/>
                  </a:cubicBezTo>
                  <a:cubicBezTo>
                    <a:pt x="4229386" y="2685492"/>
                    <a:pt x="4247319" y="2746100"/>
                    <a:pt x="4218915" y="2679825"/>
                  </a:cubicBezTo>
                  <a:cubicBezTo>
                    <a:pt x="4215156" y="2671054"/>
                    <a:pt x="4214496" y="2661007"/>
                    <a:pt x="4209861" y="2652665"/>
                  </a:cubicBezTo>
                  <a:cubicBezTo>
                    <a:pt x="4199293" y="2633642"/>
                    <a:pt x="4173648" y="2598344"/>
                    <a:pt x="4173648" y="2598344"/>
                  </a:cubicBezTo>
                  <a:cubicBezTo>
                    <a:pt x="4153669" y="2498451"/>
                    <a:pt x="4165274" y="2537005"/>
                    <a:pt x="4146487" y="2480649"/>
                  </a:cubicBezTo>
                  <a:cubicBezTo>
                    <a:pt x="4149505" y="2423310"/>
                    <a:pt x="4150343" y="2365815"/>
                    <a:pt x="4155541" y="2308633"/>
                  </a:cubicBezTo>
                  <a:cubicBezTo>
                    <a:pt x="4156405" y="2299129"/>
                    <a:pt x="4159960" y="2289815"/>
                    <a:pt x="4164594" y="2281473"/>
                  </a:cubicBezTo>
                  <a:cubicBezTo>
                    <a:pt x="4175162" y="2262450"/>
                    <a:pt x="4200808" y="2227152"/>
                    <a:pt x="4200808" y="2227152"/>
                  </a:cubicBezTo>
                  <a:cubicBezTo>
                    <a:pt x="4219017" y="2172524"/>
                    <a:pt x="4199381" y="2223492"/>
                    <a:pt x="4246075" y="2145671"/>
                  </a:cubicBezTo>
                  <a:cubicBezTo>
                    <a:pt x="4279824" y="2089425"/>
                    <a:pt x="4260793" y="2112847"/>
                    <a:pt x="4300396" y="2073243"/>
                  </a:cubicBezTo>
                  <a:cubicBezTo>
                    <a:pt x="4303414" y="2061172"/>
                    <a:pt x="4305081" y="2048680"/>
                    <a:pt x="4309450" y="2037029"/>
                  </a:cubicBezTo>
                  <a:cubicBezTo>
                    <a:pt x="4333258" y="1973539"/>
                    <a:pt x="4319395" y="2026188"/>
                    <a:pt x="4345663" y="1973655"/>
                  </a:cubicBezTo>
                  <a:cubicBezTo>
                    <a:pt x="4349931" y="1965119"/>
                    <a:pt x="4351699" y="1955548"/>
                    <a:pt x="4354717" y="1946495"/>
                  </a:cubicBezTo>
                  <a:cubicBezTo>
                    <a:pt x="4357735" y="1928388"/>
                    <a:pt x="4359788" y="1910094"/>
                    <a:pt x="4363770" y="1892174"/>
                  </a:cubicBezTo>
                  <a:cubicBezTo>
                    <a:pt x="4365840" y="1882858"/>
                    <a:pt x="4371255" y="1874427"/>
                    <a:pt x="4372824" y="1865013"/>
                  </a:cubicBezTo>
                  <a:cubicBezTo>
                    <a:pt x="4377317" y="1838057"/>
                    <a:pt x="4378859" y="1810692"/>
                    <a:pt x="4381877" y="1783532"/>
                  </a:cubicBezTo>
                  <a:cubicBezTo>
                    <a:pt x="4378859" y="1629623"/>
                    <a:pt x="4378318" y="1475645"/>
                    <a:pt x="4372824" y="1321805"/>
                  </a:cubicBezTo>
                  <a:cubicBezTo>
                    <a:pt x="4372275" y="1306427"/>
                    <a:pt x="4367502" y="1291466"/>
                    <a:pt x="4363770" y="1276538"/>
                  </a:cubicBezTo>
                  <a:cubicBezTo>
                    <a:pt x="4358388" y="1255009"/>
                    <a:pt x="4343258" y="1222392"/>
                    <a:pt x="4336610" y="1204110"/>
                  </a:cubicBezTo>
                  <a:cubicBezTo>
                    <a:pt x="4307476" y="1123992"/>
                    <a:pt x="4333358" y="1174550"/>
                    <a:pt x="4291343" y="1104522"/>
                  </a:cubicBezTo>
                  <a:cubicBezTo>
                    <a:pt x="4264523" y="970429"/>
                    <a:pt x="4289979" y="1072584"/>
                    <a:pt x="4146487" y="823865"/>
                  </a:cubicBezTo>
                  <a:lnTo>
                    <a:pt x="4146487" y="823865"/>
                  </a:lnTo>
                  <a:cubicBezTo>
                    <a:pt x="4133993" y="786382"/>
                    <a:pt x="4142727" y="804645"/>
                    <a:pt x="4119327" y="769544"/>
                  </a:cubicBezTo>
                  <a:cubicBezTo>
                    <a:pt x="4116427" y="757945"/>
                    <a:pt x="4107713" y="719155"/>
                    <a:pt x="4101220" y="706170"/>
                  </a:cubicBezTo>
                  <a:cubicBezTo>
                    <a:pt x="4096354" y="696438"/>
                    <a:pt x="4087979" y="688741"/>
                    <a:pt x="4083113" y="679009"/>
                  </a:cubicBezTo>
                  <a:cubicBezTo>
                    <a:pt x="4078845" y="670473"/>
                    <a:pt x="4079353" y="659789"/>
                    <a:pt x="4074059" y="651849"/>
                  </a:cubicBezTo>
                  <a:cubicBezTo>
                    <a:pt x="4066957" y="641196"/>
                    <a:pt x="4055952" y="633742"/>
                    <a:pt x="4046899" y="624689"/>
                  </a:cubicBezTo>
                  <a:cubicBezTo>
                    <a:pt x="4031001" y="584945"/>
                    <a:pt x="4009019" y="520972"/>
                    <a:pt x="3974471" y="497940"/>
                  </a:cubicBezTo>
                  <a:lnTo>
                    <a:pt x="3947311" y="479833"/>
                  </a:lnTo>
                  <a:cubicBezTo>
                    <a:pt x="3936480" y="447343"/>
                    <a:pt x="3944300" y="452274"/>
                    <a:pt x="3911097" y="434566"/>
                  </a:cubicBezTo>
                  <a:cubicBezTo>
                    <a:pt x="3889514" y="423055"/>
                    <a:pt x="3818334" y="381952"/>
                    <a:pt x="3775295" y="371192"/>
                  </a:cubicBezTo>
                  <a:cubicBezTo>
                    <a:pt x="3760367" y="367460"/>
                    <a:pt x="3745117" y="365156"/>
                    <a:pt x="3730028" y="362138"/>
                  </a:cubicBezTo>
                  <a:cubicBezTo>
                    <a:pt x="3720974" y="356102"/>
                    <a:pt x="3713093" y="347750"/>
                    <a:pt x="3702867" y="344031"/>
                  </a:cubicBezTo>
                  <a:cubicBezTo>
                    <a:pt x="3679480" y="335527"/>
                    <a:pt x="3630440" y="325924"/>
                    <a:pt x="3630440" y="325924"/>
                  </a:cubicBezTo>
                  <a:cubicBezTo>
                    <a:pt x="3561952" y="280266"/>
                    <a:pt x="3636865" y="324565"/>
                    <a:pt x="3476531" y="289710"/>
                  </a:cubicBezTo>
                  <a:cubicBezTo>
                    <a:pt x="3448555" y="283628"/>
                    <a:pt x="3423392" y="266599"/>
                    <a:pt x="3395050" y="262550"/>
                  </a:cubicBezTo>
                  <a:lnTo>
                    <a:pt x="3331675" y="253497"/>
                  </a:lnTo>
                  <a:cubicBezTo>
                    <a:pt x="3316586" y="247461"/>
                    <a:pt x="3302299" y="238795"/>
                    <a:pt x="3286408" y="235390"/>
                  </a:cubicBezTo>
                  <a:cubicBezTo>
                    <a:pt x="3259687" y="229664"/>
                    <a:pt x="3232015" y="229948"/>
                    <a:pt x="3204927" y="226336"/>
                  </a:cubicBezTo>
                  <a:cubicBezTo>
                    <a:pt x="3186731" y="223910"/>
                    <a:pt x="3168713" y="220301"/>
                    <a:pt x="3150606" y="217283"/>
                  </a:cubicBezTo>
                  <a:cubicBezTo>
                    <a:pt x="3072655" y="191298"/>
                    <a:pt x="3157781" y="217095"/>
                    <a:pt x="2978590" y="199176"/>
                  </a:cubicBezTo>
                  <a:cubicBezTo>
                    <a:pt x="2861613" y="187478"/>
                    <a:pt x="3066490" y="185296"/>
                    <a:pt x="2869949" y="181069"/>
                  </a:cubicBezTo>
                  <a:lnTo>
                    <a:pt x="2100404" y="172015"/>
                  </a:lnTo>
                  <a:cubicBezTo>
                    <a:pt x="2091351" y="168997"/>
                    <a:pt x="2082502" y="165277"/>
                    <a:pt x="2073244" y="162962"/>
                  </a:cubicBezTo>
                  <a:cubicBezTo>
                    <a:pt x="1999553" y="144539"/>
                    <a:pt x="1955220" y="150161"/>
                    <a:pt x="1865014" y="144855"/>
                  </a:cubicBezTo>
                  <a:lnTo>
                    <a:pt x="1720158" y="135802"/>
                  </a:lnTo>
                  <a:cubicBezTo>
                    <a:pt x="1581713" y="108111"/>
                    <a:pt x="1799765" y="150579"/>
                    <a:pt x="1602463" y="117695"/>
                  </a:cubicBezTo>
                  <a:cubicBezTo>
                    <a:pt x="1590190" y="115649"/>
                    <a:pt x="1578568" y="110401"/>
                    <a:pt x="1566250" y="108641"/>
                  </a:cubicBezTo>
                  <a:cubicBezTo>
                    <a:pt x="1493992" y="98318"/>
                    <a:pt x="1421317" y="91128"/>
                    <a:pt x="1348966" y="81481"/>
                  </a:cubicBezTo>
                  <a:cubicBezTo>
                    <a:pt x="1330771" y="79055"/>
                    <a:pt x="1312706" y="75711"/>
                    <a:pt x="1294646" y="72427"/>
                  </a:cubicBezTo>
                  <a:cubicBezTo>
                    <a:pt x="1279506" y="69674"/>
                    <a:pt x="1264647" y="65283"/>
                    <a:pt x="1249378" y="63374"/>
                  </a:cubicBezTo>
                  <a:cubicBezTo>
                    <a:pt x="1216302" y="59240"/>
                    <a:pt x="1182986" y="57338"/>
                    <a:pt x="1149790" y="54320"/>
                  </a:cubicBezTo>
                  <a:cubicBezTo>
                    <a:pt x="1091968" y="35046"/>
                    <a:pt x="1080728" y="29229"/>
                    <a:pt x="1013988" y="18106"/>
                  </a:cubicBezTo>
                  <a:cubicBezTo>
                    <a:pt x="968941" y="10598"/>
                    <a:pt x="923453" y="6035"/>
                    <a:pt x="878186" y="0"/>
                  </a:cubicBezTo>
                  <a:cubicBezTo>
                    <a:pt x="857061" y="3018"/>
                    <a:pt x="835807" y="5236"/>
                    <a:pt x="814812" y="9053"/>
                  </a:cubicBezTo>
                  <a:cubicBezTo>
                    <a:pt x="762128" y="18631"/>
                    <a:pt x="787262" y="20466"/>
                    <a:pt x="724277" y="36213"/>
                  </a:cubicBezTo>
                  <a:cubicBezTo>
                    <a:pt x="611064" y="64518"/>
                    <a:pt x="751821" y="28343"/>
                    <a:pt x="660903" y="54320"/>
                  </a:cubicBezTo>
                  <a:cubicBezTo>
                    <a:pt x="648939" y="57738"/>
                    <a:pt x="636653" y="59956"/>
                    <a:pt x="624689" y="63374"/>
                  </a:cubicBezTo>
                  <a:cubicBezTo>
                    <a:pt x="615513" y="65996"/>
                    <a:pt x="606670" y="69685"/>
                    <a:pt x="597529" y="72427"/>
                  </a:cubicBezTo>
                  <a:cubicBezTo>
                    <a:pt x="576486" y="78740"/>
                    <a:pt x="555351" y="84753"/>
                    <a:pt x="534155" y="90534"/>
                  </a:cubicBezTo>
                  <a:cubicBezTo>
                    <a:pt x="522151" y="93808"/>
                    <a:pt x="509592" y="95219"/>
                    <a:pt x="497941" y="99588"/>
                  </a:cubicBezTo>
                  <a:cubicBezTo>
                    <a:pt x="485304" y="104327"/>
                    <a:pt x="473798" y="111659"/>
                    <a:pt x="461727" y="117695"/>
                  </a:cubicBezTo>
                  <a:cubicBezTo>
                    <a:pt x="450539" y="151257"/>
                    <a:pt x="456941" y="136319"/>
                    <a:pt x="443620" y="162962"/>
                  </a:cubicBezTo>
                  <a:lnTo>
                    <a:pt x="452673" y="162962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8600" y="1456652"/>
              <a:ext cx="8416321" cy="4125058"/>
              <a:chOff x="228600" y="1456652"/>
              <a:chExt cx="8416321" cy="412505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476348" y="3084521"/>
                <a:ext cx="1066800" cy="461665"/>
              </a:xfrm>
              <a:prstGeom prst="rect">
                <a:avLst/>
              </a:prstGeom>
              <a:solidFill>
                <a:srgbClr val="D3DBFD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TEAM</a:t>
                </a:r>
                <a:endParaRPr lang="en-US" sz="2400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048000" y="3065283"/>
                <a:ext cx="817853" cy="461665"/>
              </a:xfrm>
              <a:prstGeom prst="rect">
                <a:avLst/>
              </a:prstGeom>
              <a:solidFill>
                <a:srgbClr val="D9FFB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NTD</a:t>
                </a:r>
                <a:endParaRPr lang="en-US" sz="20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87521" y="2821762"/>
                <a:ext cx="2057400" cy="707886"/>
              </a:xfrm>
              <a:prstGeom prst="rect">
                <a:avLst/>
              </a:prstGeom>
              <a:solidFill>
                <a:srgbClr val="D9FFB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Council on Being </a:t>
                </a:r>
                <a:r>
                  <a:rPr lang="en-US" sz="2000" dirty="0" smtClean="0"/>
                  <a:t>Old</a:t>
                </a:r>
                <a:endParaRPr lang="en-US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8600" y="4619406"/>
                <a:ext cx="1629677" cy="369332"/>
              </a:xfrm>
              <a:prstGeom prst="rect">
                <a:avLst/>
              </a:prstGeom>
              <a:solidFill>
                <a:srgbClr val="D9FFB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</a:lstStyle>
              <a:p>
                <a:r>
                  <a:rPr lang="en-US" dirty="0" smtClean="0"/>
                  <a:t>Village </a:t>
                </a:r>
                <a:r>
                  <a:rPr lang="en-US" dirty="0"/>
                  <a:t>Transit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75496" y="5181600"/>
                <a:ext cx="1665841" cy="400110"/>
              </a:xfrm>
              <a:prstGeom prst="rect">
                <a:avLst/>
              </a:prstGeom>
              <a:solidFill>
                <a:srgbClr val="D9FFB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/>
                  <a:t>Bigcity</a:t>
                </a:r>
                <a:r>
                  <a:rPr lang="en-US" sz="2000" dirty="0" smtClean="0"/>
                  <a:t> Metro</a:t>
                </a:r>
                <a:endParaRPr lang="en-US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503083" y="4619406"/>
                <a:ext cx="1907895" cy="400110"/>
              </a:xfrm>
              <a:prstGeom prst="rect">
                <a:avLst/>
              </a:prstGeom>
              <a:solidFill>
                <a:srgbClr val="D9FFB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/>
                  <a:t>Streetcartowne</a:t>
                </a:r>
                <a:endParaRPr lang="en-US" sz="2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7674" y="2987189"/>
                <a:ext cx="1367682" cy="400110"/>
              </a:xfrm>
              <a:prstGeom prst="rect">
                <a:avLst/>
              </a:prstGeom>
              <a:solidFill>
                <a:srgbClr val="D9FFB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Burbs Bus</a:t>
                </a:r>
                <a:endParaRPr lang="en-US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02976" y="1456652"/>
                <a:ext cx="2861232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500" dirty="0" smtClean="0">
                    <a:solidFill>
                      <a:srgbClr val="D3DBFD"/>
                    </a:solidFill>
                  </a:rPr>
                  <a:t>FTA</a:t>
                </a:r>
                <a:endParaRPr lang="en-US" sz="11500" dirty="0">
                  <a:solidFill>
                    <a:srgbClr val="D3DBFD"/>
                  </a:solidFill>
                </a:endParaRPr>
              </a:p>
            </p:txBody>
          </p:sp>
          <p:cxnSp>
            <p:nvCxnSpPr>
              <p:cNvPr id="18" name="Straight Arrow Connector 17"/>
              <p:cNvCxnSpPr>
                <a:stCxn id="5" idx="1"/>
                <a:endCxn id="13" idx="3"/>
              </p:cNvCxnSpPr>
              <p:nvPr/>
            </p:nvCxnSpPr>
            <p:spPr>
              <a:xfrm flipH="1" flipV="1">
                <a:off x="1725356" y="3187244"/>
                <a:ext cx="1322644" cy="108872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oval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5" idx="1"/>
              </p:cNvCxnSpPr>
              <p:nvPr/>
            </p:nvCxnSpPr>
            <p:spPr>
              <a:xfrm flipH="1">
                <a:off x="1039053" y="3296116"/>
                <a:ext cx="2008947" cy="132329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oval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12" idx="1"/>
              </p:cNvCxnSpPr>
              <p:nvPr/>
            </p:nvCxnSpPr>
            <p:spPr>
              <a:xfrm>
                <a:off x="3459405" y="3562224"/>
                <a:ext cx="3043678" cy="1257237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oval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4" idx="2"/>
                <a:endCxn id="12" idx="0"/>
              </p:cNvCxnSpPr>
              <p:nvPr/>
            </p:nvCxnSpPr>
            <p:spPr>
              <a:xfrm>
                <a:off x="5009748" y="3546186"/>
                <a:ext cx="2447283" cy="107322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oval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880612" y="3529648"/>
                <a:ext cx="1100632" cy="1685429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oval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4" idx="1"/>
                <a:endCxn id="9" idx="3"/>
              </p:cNvCxnSpPr>
              <p:nvPr/>
            </p:nvCxnSpPr>
            <p:spPr>
              <a:xfrm flipH="1">
                <a:off x="1858277" y="3315354"/>
                <a:ext cx="2618071" cy="1488718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oval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endCxn id="8" idx="1"/>
              </p:cNvCxnSpPr>
              <p:nvPr/>
            </p:nvCxnSpPr>
            <p:spPr>
              <a:xfrm flipV="1">
                <a:off x="5543148" y="3175705"/>
                <a:ext cx="1044373" cy="139649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oval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 rot="312178">
                <a:off x="2402687" y="3001560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user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380709">
                <a:off x="4011502" y="3618789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user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9611215">
                <a:off x="2332399" y="332672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user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18284841">
                <a:off x="4442871" y="361904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6600"/>
                    </a:solidFill>
                  </a:rPr>
                  <a:t>user</a:t>
                </a:r>
                <a:endParaRPr lang="en-US" sz="1400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21272767">
                <a:off x="5603614" y="2987189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6600"/>
                    </a:solidFill>
                  </a:rPr>
                  <a:t>user</a:t>
                </a:r>
                <a:endParaRPr lang="en-US" sz="1400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9817160">
                <a:off x="3898236" y="319626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6600"/>
                    </a:solidFill>
                  </a:rPr>
                  <a:t>user</a:t>
                </a:r>
                <a:endParaRPr lang="en-US" sz="1400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399142">
                <a:off x="5433503" y="3573441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6600"/>
                    </a:solidFill>
                  </a:rPr>
                  <a:t>user</a:t>
                </a:r>
                <a:endParaRPr lang="en-US" sz="1400" dirty="0">
                  <a:solidFill>
                    <a:srgbClr val="006600"/>
                  </a:solidFill>
                </a:endParaRPr>
              </a:p>
            </p:txBody>
          </p:sp>
          <p:cxnSp>
            <p:nvCxnSpPr>
              <p:cNvPr id="71" name="Straight Arrow Connector 70"/>
              <p:cNvCxnSpPr>
                <a:stCxn id="5" idx="2"/>
                <a:endCxn id="9" idx="0"/>
              </p:cNvCxnSpPr>
              <p:nvPr/>
            </p:nvCxnSpPr>
            <p:spPr>
              <a:xfrm flipH="1">
                <a:off x="1043439" y="3526948"/>
                <a:ext cx="2413488" cy="109245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oval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 rot="20133425">
                <a:off x="2579634" y="3544290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C00000"/>
                    </a:solidFill>
                  </a:rPr>
                  <a:t>user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75" name="Straight Arrow Connector 74"/>
              <p:cNvCxnSpPr>
                <a:stCxn id="4" idx="2"/>
                <a:endCxn id="12" idx="1"/>
              </p:cNvCxnSpPr>
              <p:nvPr/>
            </p:nvCxnSpPr>
            <p:spPr>
              <a:xfrm>
                <a:off x="5009748" y="3546186"/>
                <a:ext cx="1493335" cy="1273275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oval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 rot="2419290">
                <a:off x="5493649" y="3913519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6600"/>
                    </a:solidFill>
                  </a:rPr>
                  <a:t>user</a:t>
                </a:r>
                <a:endParaRPr lang="en-US" sz="1400" dirty="0">
                  <a:solidFill>
                    <a:srgbClr val="006600"/>
                  </a:solidFill>
                </a:endParaRPr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535203" y="906328"/>
            <a:ext cx="351275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Separate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FTA registers all users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3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Reporter Role</a:t>
            </a:r>
            <a:endParaRPr lang="en-US" dirty="0"/>
          </a:p>
        </p:txBody>
      </p:sp>
      <p:pic>
        <p:nvPicPr>
          <p:cNvPr id="4" name="Picture 3" descr="Screen capture of NTD 2 form for selcting the role of a user to determine what permissions they will have." title="Select user role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9664"/>
            <a:ext cx="8686800" cy="317878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540211" y="2994829"/>
            <a:ext cx="1433385" cy="445611"/>
          </a:xfrm>
          <a:prstGeom prst="wedgeRoundRectCallout">
            <a:avLst>
              <a:gd name="adj1" fmla="val 64766"/>
              <a:gd name="adj2" fmla="val -327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Select Role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75422" y="3674562"/>
            <a:ext cx="3800562" cy="409766"/>
          </a:xfrm>
          <a:prstGeom prst="wedgeRoundRectCallout">
            <a:avLst>
              <a:gd name="adj1" fmla="val 69720"/>
              <a:gd name="adj2" fmla="val -10715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i="1" dirty="0" smtClean="0">
                <a:solidFill>
                  <a:schemeClr val="tx1"/>
                </a:solidFill>
              </a:rPr>
              <a:t>Next </a:t>
            </a:r>
            <a:r>
              <a:rPr lang="en-US" dirty="0" smtClean="0">
                <a:solidFill>
                  <a:schemeClr val="tx1"/>
                </a:solidFill>
              </a:rPr>
              <a:t>when completed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</a:p>
        </p:txBody>
      </p:sp>
      <p:graphicFrame>
        <p:nvGraphicFramePr>
          <p:cNvPr id="561357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666192"/>
              </p:ext>
            </p:extLst>
          </p:nvPr>
        </p:nvGraphicFramePr>
        <p:xfrm>
          <a:off x="457200" y="1371600"/>
          <a:ext cx="8229601" cy="3621089"/>
        </p:xfrm>
        <a:graphic>
          <a:graphicData uri="http://schemas.openxmlformats.org/drawingml/2006/table">
            <a:tbl>
              <a:tblPr/>
              <a:tblGrid>
                <a:gridCol w="3121574"/>
                <a:gridCol w="5108027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Role</a:t>
                      </a:r>
                    </a:p>
                  </a:txBody>
                  <a:tcPr marL="79636" marR="796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Functions</a:t>
                      </a:r>
                    </a:p>
                  </a:txBody>
                  <a:tcPr marL="79636" marR="796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CEO</a:t>
                      </a:r>
                    </a:p>
                  </a:txBody>
                  <a:tcPr marL="79636" marR="796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Data entry, submit report, submit the CEO certification, all reporting areas</a:t>
                      </a:r>
                    </a:p>
                  </a:txBody>
                  <a:tcPr marL="79636" marR="796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NTD Contact Person</a:t>
                      </a:r>
                    </a:p>
                  </a:txBody>
                  <a:tcPr marL="79636" marR="796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Data entry, submit report, all reporting areas</a:t>
                      </a:r>
                    </a:p>
                  </a:txBody>
                  <a:tcPr marL="79636" marR="796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Editor</a:t>
                      </a:r>
                    </a:p>
                  </a:txBody>
                  <a:tcPr marL="79636" marR="796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Data entry, view forms</a:t>
                      </a:r>
                    </a:p>
                  </a:txBody>
                  <a:tcPr marL="79636" marR="796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Viewer</a:t>
                      </a:r>
                    </a:p>
                  </a:txBody>
                  <a:tcPr marL="79636" marR="796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View forms</a:t>
                      </a:r>
                    </a:p>
                  </a:txBody>
                  <a:tcPr marL="79636" marR="796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9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Submit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97" y="4692578"/>
            <a:ext cx="8079897" cy="917449"/>
          </a:xfrm>
        </p:spPr>
        <p:txBody>
          <a:bodyPr/>
          <a:lstStyle/>
          <a:p>
            <a:r>
              <a:rPr lang="en-US" sz="2400" dirty="0" smtClean="0"/>
              <a:t>After submission, password instructions emailed to user</a:t>
            </a:r>
          </a:p>
          <a:p>
            <a:pPr lvl="1"/>
            <a:r>
              <a:rPr lang="en-US" sz="1600" dirty="0" smtClean="0"/>
              <a:t>Same process as LSUM password</a:t>
            </a:r>
            <a:endParaRPr lang="en-US" sz="1600" dirty="0"/>
          </a:p>
        </p:txBody>
      </p:sp>
      <p:pic>
        <p:nvPicPr>
          <p:cNvPr id="6" name="Picture 5" descr="Screen capture showing completed new user form and &quot;save&quot; button used to submit the form." title="NTD 2 Submit user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14400"/>
            <a:ext cx="5013016" cy="349669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493857" y="2957163"/>
            <a:ext cx="1845660" cy="409766"/>
          </a:xfrm>
          <a:prstGeom prst="wedgeRoundRectCallout">
            <a:avLst>
              <a:gd name="adj1" fmla="val -56966"/>
              <a:gd name="adj2" fmla="val 26773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i="1" dirty="0" smtClean="0">
                <a:solidFill>
                  <a:schemeClr val="tx1"/>
                </a:solidFill>
              </a:rPr>
              <a:t>Submit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 and NTD Contact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962400"/>
            <a:ext cx="7245178" cy="1853514"/>
          </a:xfrm>
        </p:spPr>
        <p:txBody>
          <a:bodyPr/>
          <a:lstStyle/>
          <a:p>
            <a:r>
              <a:rPr lang="en-US" sz="2800" dirty="0" smtClean="0"/>
              <a:t>LSUM should create CEO and NTD users</a:t>
            </a:r>
          </a:p>
          <a:p>
            <a:pPr lvl="1"/>
            <a:r>
              <a:rPr lang="en-US" sz="2400" dirty="0" smtClean="0"/>
              <a:t>Required for annual NTD report “kick-off”</a:t>
            </a:r>
            <a:endParaRPr lang="en-US" sz="2400" dirty="0"/>
          </a:p>
        </p:txBody>
      </p:sp>
      <p:pic>
        <p:nvPicPr>
          <p:cNvPr id="4" name="Picture 3" descr="Screen capture of NTD 2 User form showing CEO and NTD contacts." title="NTD 2 User form showing CEO and NTD contac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6800" cy="23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Screen capture showing NTD 2 sign out location in top right of headder bar." title="NTD 2 Sign out "/>
          <p:cNvGrpSpPr/>
          <p:nvPr/>
        </p:nvGrpSpPr>
        <p:grpSpPr>
          <a:xfrm>
            <a:off x="228600" y="1642509"/>
            <a:ext cx="8686800" cy="2748260"/>
            <a:chOff x="228600" y="1642509"/>
            <a:chExt cx="8686800" cy="27482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48295"/>
            <a:stretch/>
          </p:blipFill>
          <p:spPr>
            <a:xfrm>
              <a:off x="228600" y="1642509"/>
              <a:ext cx="8686800" cy="274826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3872" y="1658139"/>
              <a:ext cx="3382108" cy="2595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LSUM Sign Out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951621" y="4526036"/>
            <a:ext cx="5022605" cy="409766"/>
          </a:xfrm>
          <a:prstGeom prst="wedgeRoundRectCallout">
            <a:avLst>
              <a:gd name="adj1" fmla="val 36700"/>
              <a:gd name="adj2" fmla="val -72238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dirty="0" smtClean="0">
                <a:solidFill>
                  <a:schemeClr val="tx1"/>
                </a:solidFill>
              </a:rPr>
              <a:t>on username and click </a:t>
            </a:r>
            <a:r>
              <a:rPr lang="en-US" i="1" dirty="0" smtClean="0">
                <a:solidFill>
                  <a:schemeClr val="tx1"/>
                </a:solidFill>
              </a:rPr>
              <a:t>Sign Out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71513"/>
          </a:xfrm>
        </p:spPr>
        <p:txBody>
          <a:bodyPr/>
          <a:lstStyle/>
          <a:p>
            <a:r>
              <a:rPr lang="en-US" dirty="0" smtClean="0"/>
              <a:t>NTD Contact Startup Tasks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475"/>
            <a:ext cx="8229600" cy="3540211"/>
          </a:xfrm>
        </p:spPr>
        <p:txBody>
          <a:bodyPr/>
          <a:lstStyle/>
          <a:p>
            <a:r>
              <a:rPr lang="en-US" dirty="0" smtClean="0"/>
              <a:t>Perform “</a:t>
            </a:r>
            <a:r>
              <a:rPr lang="en-US" dirty="0"/>
              <a:t>report kickoff</a:t>
            </a:r>
            <a:r>
              <a:rPr lang="en-US" dirty="0" smtClean="0"/>
              <a:t>”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Systems </a:t>
            </a:r>
            <a:r>
              <a:rPr lang="en-US" dirty="0"/>
              <a:t>now in FY 2015 </a:t>
            </a:r>
            <a:r>
              <a:rPr lang="en-US" dirty="0" smtClean="0"/>
              <a:t>must do kickoff</a:t>
            </a:r>
            <a:endParaRPr lang="en-US" dirty="0"/>
          </a:p>
          <a:p>
            <a:pPr lvl="1"/>
            <a:r>
              <a:rPr lang="en-US" dirty="0"/>
              <a:t>No action needed from reporters now in FY 2014</a:t>
            </a:r>
          </a:p>
          <a:p>
            <a:r>
              <a:rPr lang="en-US" dirty="0" smtClean="0"/>
              <a:t>Start </a:t>
            </a:r>
            <a:r>
              <a:rPr lang="en-US" dirty="0"/>
              <a:t>monthly </a:t>
            </a:r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Enter September data</a:t>
            </a:r>
          </a:p>
          <a:p>
            <a:pPr lvl="1"/>
            <a:r>
              <a:rPr lang="en-US" dirty="0" smtClean="0"/>
              <a:t>Enter August data if not done in September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94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Kickoff?</a:t>
            </a:r>
          </a:p>
        </p:txBody>
      </p:sp>
      <p:sp>
        <p:nvSpPr>
          <p:cNvPr id="32870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592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Confirmation of current “profile” information at beginning of fiscal year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Actions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Confirm reporter contact information is accurate.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Confirm mode information is accurate.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Confirm declared reporter type for previous FY is still accurate (e.g., small systems waiver)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Declare reporter type for new fiscal year</a:t>
            </a:r>
          </a:p>
        </p:txBody>
      </p:sp>
    </p:spTree>
    <p:extLst>
      <p:ext uri="{BB962C8B-B14F-4D97-AF65-F5344CB8AC3E}">
        <p14:creationId xmlns:p14="http://schemas.microsoft.com/office/powerpoint/2010/main" val="31619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Kickoff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annual reporting forms for prior year (e.g., FY 2015)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Early morning in Santa Monica's &quot;Big Blue Bus&quot; storage facility as vehicles prepare for pull-out." title="Picture of Santa Monica Bus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5624248" cy="28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7739063" cy="6858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NTD Contact Logs in to NTD 2</a:t>
            </a:r>
          </a:p>
        </p:txBody>
      </p:sp>
      <p:sp>
        <p:nvSpPr>
          <p:cNvPr id="323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02365"/>
            <a:ext cx="8569325" cy="42100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cs typeface="Tahoma" pitchFamily="34" charset="0"/>
              </a:rPr>
              <a:t>Enter your User Name and Password</a:t>
            </a:r>
          </a:p>
        </p:txBody>
      </p:sp>
      <p:pic>
        <p:nvPicPr>
          <p:cNvPr id="4" name="Picture 3" descr="Screen capture of NTD 2 login box with ntdcontact@trimet.org logging in." title="NTD 2 login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52600"/>
            <a:ext cx="3236755" cy="420778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286376" y="4843357"/>
            <a:ext cx="2377044" cy="417618"/>
          </a:xfrm>
          <a:prstGeom prst="wedgeRoundRectCallout">
            <a:avLst>
              <a:gd name="adj1" fmla="val -72772"/>
              <a:gd name="adj2" fmla="val 130045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Sign 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Kickoff Starts on News Page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648075" y="3121025"/>
            <a:ext cx="2090738" cy="1223963"/>
          </a:xfrm>
          <a:prstGeom prst="wedgeRoundRectCallout">
            <a:avLst>
              <a:gd name="adj1" fmla="val -113039"/>
              <a:gd name="adj2" fmla="val -15014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Tasks to start FY 2015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77888" y="3900488"/>
            <a:ext cx="2089150" cy="544512"/>
          </a:xfrm>
          <a:prstGeom prst="wedgeRoundRectCallout">
            <a:avLst>
              <a:gd name="adj1" fmla="val -4880"/>
              <a:gd name="adj2" fmla="val -41283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News</a:t>
            </a:r>
          </a:p>
        </p:txBody>
      </p:sp>
      <p:grpSp>
        <p:nvGrpSpPr>
          <p:cNvPr id="3" name="Group 2" descr="Screen capture of NTD 2 News page with no news." title="Blank NTD 2 News page"/>
          <p:cNvGrpSpPr/>
          <p:nvPr/>
        </p:nvGrpSpPr>
        <p:grpSpPr>
          <a:xfrm>
            <a:off x="587493" y="990600"/>
            <a:ext cx="7820025" cy="4614863"/>
            <a:chOff x="661988" y="1778000"/>
            <a:chExt cx="7820025" cy="4614863"/>
          </a:xfrm>
        </p:grpSpPr>
        <p:grpSp>
          <p:nvGrpSpPr>
            <p:cNvPr id="326658" name="Group 7"/>
            <p:cNvGrpSpPr>
              <a:grpSpLocks/>
            </p:cNvGrpSpPr>
            <p:nvPr/>
          </p:nvGrpSpPr>
          <p:grpSpPr bwMode="auto">
            <a:xfrm>
              <a:off x="661988" y="1778000"/>
              <a:ext cx="7820025" cy="4614863"/>
              <a:chOff x="1490780" y="2335666"/>
              <a:chExt cx="7196020" cy="3972856"/>
            </a:xfrm>
          </p:grpSpPr>
          <p:pic>
            <p:nvPicPr>
              <p:cNvPr id="326661" name="Picture 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90780" y="2335666"/>
                <a:ext cx="7196020" cy="3972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611897" y="2860460"/>
                <a:ext cx="4253920" cy="23151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0223" y="1790066"/>
              <a:ext cx="1574263" cy="172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2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Paradigm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50081" y="1444145"/>
            <a:ext cx="1465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D3DBFD"/>
                </a:solidFill>
              </a:rPr>
              <a:t>FTA</a:t>
            </a:r>
            <a:endParaRPr lang="en-US" sz="5400" dirty="0">
              <a:solidFill>
                <a:srgbClr val="D3DBFD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7674" y="1208800"/>
            <a:ext cx="8404531" cy="4824360"/>
            <a:chOff x="357674" y="1208800"/>
            <a:chExt cx="8404531" cy="4824360"/>
          </a:xfrm>
        </p:grpSpPr>
        <p:sp>
          <p:nvSpPr>
            <p:cNvPr id="8" name="TextBox 7"/>
            <p:cNvSpPr txBox="1"/>
            <p:nvPr/>
          </p:nvSpPr>
          <p:spPr>
            <a:xfrm>
              <a:off x="6704805" y="2307358"/>
              <a:ext cx="2057400" cy="1323439"/>
            </a:xfrm>
            <a:prstGeom prst="rect">
              <a:avLst/>
            </a:prstGeom>
            <a:solidFill>
              <a:srgbClr val="D9FFB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Council on Being </a:t>
              </a:r>
              <a:r>
                <a:rPr lang="en-US" sz="2000" dirty="0" smtClean="0"/>
                <a:t>Old</a:t>
              </a:r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17637" y="3081723"/>
              <a:ext cx="1314852" cy="461665"/>
            </a:xfrm>
            <a:prstGeom prst="rect">
              <a:avLst/>
            </a:prstGeom>
            <a:solidFill>
              <a:srgbClr val="D3DBFD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TRAMS</a:t>
              </a:r>
              <a:endParaRPr lang="en-US" sz="2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7701" y="3067265"/>
              <a:ext cx="107433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NTD 2</a:t>
              </a:r>
              <a:endParaRPr 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674" y="4247513"/>
              <a:ext cx="1629677" cy="1292662"/>
            </a:xfrm>
            <a:prstGeom prst="rect">
              <a:avLst/>
            </a:prstGeom>
            <a:solidFill>
              <a:srgbClr val="D9FFB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endParaRPr lang="en-US" sz="2000" dirty="0" smtClean="0"/>
            </a:p>
            <a:p>
              <a:endParaRPr lang="en-US" sz="2000" dirty="0"/>
            </a:p>
            <a:p>
              <a:endParaRPr lang="en-US" sz="2000" dirty="0" smtClean="0"/>
            </a:p>
            <a:p>
              <a:r>
                <a:rPr lang="en-US" dirty="0" smtClean="0"/>
                <a:t>Village </a:t>
              </a:r>
              <a:r>
                <a:rPr lang="en-US" dirty="0"/>
                <a:t>Transit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31771" y="4709721"/>
              <a:ext cx="1665841" cy="1323439"/>
            </a:xfrm>
            <a:prstGeom prst="rect">
              <a:avLst/>
            </a:prstGeom>
            <a:solidFill>
              <a:srgbClr val="D9FFB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en-US" sz="2000" dirty="0" smtClean="0"/>
            </a:p>
            <a:p>
              <a:endParaRPr lang="en-US" sz="2000" dirty="0"/>
            </a:p>
            <a:p>
              <a:endParaRPr lang="en-US" sz="2000" dirty="0" smtClean="0"/>
            </a:p>
            <a:p>
              <a:r>
                <a:rPr lang="en-US" sz="2000" dirty="0" err="1" smtClean="0"/>
                <a:t>Bigcity</a:t>
              </a:r>
              <a:r>
                <a:rPr lang="en-US" sz="2000" dirty="0" smtClean="0"/>
                <a:t> Metro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69446" y="4116383"/>
              <a:ext cx="1907895" cy="1323439"/>
            </a:xfrm>
            <a:prstGeom prst="rect">
              <a:avLst/>
            </a:prstGeom>
            <a:solidFill>
              <a:srgbClr val="D9FFB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en-US" sz="2000" dirty="0" smtClean="0"/>
            </a:p>
            <a:p>
              <a:endParaRPr lang="en-US" sz="2000" dirty="0"/>
            </a:p>
            <a:p>
              <a:endParaRPr lang="en-US" sz="2000" dirty="0" smtClean="0"/>
            </a:p>
            <a:p>
              <a:r>
                <a:rPr lang="en-US" sz="2000" dirty="0" err="1" smtClean="0"/>
                <a:t>Streetcartowne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7674" y="2987189"/>
              <a:ext cx="1367682" cy="1015663"/>
            </a:xfrm>
            <a:prstGeom prst="rect">
              <a:avLst/>
            </a:prstGeom>
            <a:solidFill>
              <a:srgbClr val="D9FFB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Burbs Bus</a:t>
              </a:r>
            </a:p>
            <a:p>
              <a:endParaRPr lang="en-US" sz="2000" dirty="0"/>
            </a:p>
            <a:p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33600" y="1208800"/>
              <a:ext cx="4475430" cy="3410606"/>
            </a:xfrm>
            <a:custGeom>
              <a:avLst/>
              <a:gdLst>
                <a:gd name="connsiteX0" fmla="*/ 606582 w 4662535"/>
                <a:gd name="connsiteY0" fmla="*/ 99588 h 4010685"/>
                <a:gd name="connsiteX1" fmla="*/ 606582 w 4662535"/>
                <a:gd name="connsiteY1" fmla="*/ 99588 h 4010685"/>
                <a:gd name="connsiteX2" fmla="*/ 443620 w 4662535"/>
                <a:gd name="connsiteY2" fmla="*/ 144855 h 4010685"/>
                <a:gd name="connsiteX3" fmla="*/ 416459 w 4662535"/>
                <a:gd name="connsiteY3" fmla="*/ 162962 h 4010685"/>
                <a:gd name="connsiteX4" fmla="*/ 344032 w 4662535"/>
                <a:gd name="connsiteY4" fmla="*/ 190122 h 4010685"/>
                <a:gd name="connsiteX5" fmla="*/ 316871 w 4662535"/>
                <a:gd name="connsiteY5" fmla="*/ 217283 h 4010685"/>
                <a:gd name="connsiteX6" fmla="*/ 262551 w 4662535"/>
                <a:gd name="connsiteY6" fmla="*/ 244443 h 4010685"/>
                <a:gd name="connsiteX7" fmla="*/ 217283 w 4662535"/>
                <a:gd name="connsiteY7" fmla="*/ 298764 h 4010685"/>
                <a:gd name="connsiteX8" fmla="*/ 181069 w 4662535"/>
                <a:gd name="connsiteY8" fmla="*/ 362138 h 4010685"/>
                <a:gd name="connsiteX9" fmla="*/ 135802 w 4662535"/>
                <a:gd name="connsiteY9" fmla="*/ 443619 h 4010685"/>
                <a:gd name="connsiteX10" fmla="*/ 108642 w 4662535"/>
                <a:gd name="connsiteY10" fmla="*/ 543207 h 4010685"/>
                <a:gd name="connsiteX11" fmla="*/ 99588 w 4662535"/>
                <a:gd name="connsiteY11" fmla="*/ 570368 h 4010685"/>
                <a:gd name="connsiteX12" fmla="*/ 72428 w 4662535"/>
                <a:gd name="connsiteY12" fmla="*/ 633742 h 4010685"/>
                <a:gd name="connsiteX13" fmla="*/ 63374 w 4662535"/>
                <a:gd name="connsiteY13" fmla="*/ 706170 h 4010685"/>
                <a:gd name="connsiteX14" fmla="*/ 54321 w 4662535"/>
                <a:gd name="connsiteY14" fmla="*/ 733330 h 4010685"/>
                <a:gd name="connsiteX15" fmla="*/ 45267 w 4662535"/>
                <a:gd name="connsiteY15" fmla="*/ 832918 h 4010685"/>
                <a:gd name="connsiteX16" fmla="*/ 36214 w 4662535"/>
                <a:gd name="connsiteY16" fmla="*/ 860079 h 4010685"/>
                <a:gd name="connsiteX17" fmla="*/ 27160 w 4662535"/>
                <a:gd name="connsiteY17" fmla="*/ 914400 h 4010685"/>
                <a:gd name="connsiteX18" fmla="*/ 18107 w 4662535"/>
                <a:gd name="connsiteY18" fmla="*/ 950613 h 4010685"/>
                <a:gd name="connsiteX19" fmla="*/ 0 w 4662535"/>
                <a:gd name="connsiteY19" fmla="*/ 1050202 h 4010685"/>
                <a:gd name="connsiteX20" fmla="*/ 9054 w 4662535"/>
                <a:gd name="connsiteY20" fmla="*/ 1421394 h 4010685"/>
                <a:gd name="connsiteX21" fmla="*/ 18107 w 4662535"/>
                <a:gd name="connsiteY21" fmla="*/ 1448554 h 4010685"/>
                <a:gd name="connsiteX22" fmla="*/ 36214 w 4662535"/>
                <a:gd name="connsiteY22" fmla="*/ 1520982 h 4010685"/>
                <a:gd name="connsiteX23" fmla="*/ 45267 w 4662535"/>
                <a:gd name="connsiteY23" fmla="*/ 1548142 h 4010685"/>
                <a:gd name="connsiteX24" fmla="*/ 108642 w 4662535"/>
                <a:gd name="connsiteY24" fmla="*/ 1647730 h 4010685"/>
                <a:gd name="connsiteX25" fmla="*/ 144855 w 4662535"/>
                <a:gd name="connsiteY25" fmla="*/ 1692998 h 4010685"/>
                <a:gd name="connsiteX26" fmla="*/ 153909 w 4662535"/>
                <a:gd name="connsiteY26" fmla="*/ 1720158 h 4010685"/>
                <a:gd name="connsiteX27" fmla="*/ 172016 w 4662535"/>
                <a:gd name="connsiteY27" fmla="*/ 1747318 h 4010685"/>
                <a:gd name="connsiteX28" fmla="*/ 199176 w 4662535"/>
                <a:gd name="connsiteY28" fmla="*/ 1828800 h 4010685"/>
                <a:gd name="connsiteX29" fmla="*/ 208230 w 4662535"/>
                <a:gd name="connsiteY29" fmla="*/ 1855960 h 4010685"/>
                <a:gd name="connsiteX30" fmla="*/ 226337 w 4662535"/>
                <a:gd name="connsiteY30" fmla="*/ 1937441 h 4010685"/>
                <a:gd name="connsiteX31" fmla="*/ 235390 w 4662535"/>
                <a:gd name="connsiteY31" fmla="*/ 1991762 h 4010685"/>
                <a:gd name="connsiteX32" fmla="*/ 253497 w 4662535"/>
                <a:gd name="connsiteY32" fmla="*/ 2046083 h 4010685"/>
                <a:gd name="connsiteX33" fmla="*/ 262551 w 4662535"/>
                <a:gd name="connsiteY33" fmla="*/ 2127564 h 4010685"/>
                <a:gd name="connsiteX34" fmla="*/ 271604 w 4662535"/>
                <a:gd name="connsiteY34" fmla="*/ 2190938 h 4010685"/>
                <a:gd name="connsiteX35" fmla="*/ 262551 w 4662535"/>
                <a:gd name="connsiteY35" fmla="*/ 2299580 h 4010685"/>
                <a:gd name="connsiteX36" fmla="*/ 244444 w 4662535"/>
                <a:gd name="connsiteY36" fmla="*/ 2326740 h 4010685"/>
                <a:gd name="connsiteX37" fmla="*/ 235390 w 4662535"/>
                <a:gd name="connsiteY37" fmla="*/ 2417275 h 4010685"/>
                <a:gd name="connsiteX38" fmla="*/ 226337 w 4662535"/>
                <a:gd name="connsiteY38" fmla="*/ 2462542 h 4010685"/>
                <a:gd name="connsiteX39" fmla="*/ 217283 w 4662535"/>
                <a:gd name="connsiteY39" fmla="*/ 2571184 h 4010685"/>
                <a:gd name="connsiteX40" fmla="*/ 199176 w 4662535"/>
                <a:gd name="connsiteY40" fmla="*/ 2706986 h 4010685"/>
                <a:gd name="connsiteX41" fmla="*/ 208230 w 4662535"/>
                <a:gd name="connsiteY41" fmla="*/ 3313568 h 4010685"/>
                <a:gd name="connsiteX42" fmla="*/ 235390 w 4662535"/>
                <a:gd name="connsiteY42" fmla="*/ 3512744 h 4010685"/>
                <a:gd name="connsiteX43" fmla="*/ 253497 w 4662535"/>
                <a:gd name="connsiteY43" fmla="*/ 3594225 h 4010685"/>
                <a:gd name="connsiteX44" fmla="*/ 262551 w 4662535"/>
                <a:gd name="connsiteY44" fmla="*/ 3657600 h 4010685"/>
                <a:gd name="connsiteX45" fmla="*/ 271604 w 4662535"/>
                <a:gd name="connsiteY45" fmla="*/ 3693813 h 4010685"/>
                <a:gd name="connsiteX46" fmla="*/ 325925 w 4662535"/>
                <a:gd name="connsiteY46" fmla="*/ 3811508 h 4010685"/>
                <a:gd name="connsiteX47" fmla="*/ 380246 w 4662535"/>
                <a:gd name="connsiteY47" fmla="*/ 3856776 h 4010685"/>
                <a:gd name="connsiteX48" fmla="*/ 434566 w 4662535"/>
                <a:gd name="connsiteY48" fmla="*/ 3874883 h 4010685"/>
                <a:gd name="connsiteX49" fmla="*/ 461727 w 4662535"/>
                <a:gd name="connsiteY49" fmla="*/ 3883936 h 4010685"/>
                <a:gd name="connsiteX50" fmla="*/ 534155 w 4662535"/>
                <a:gd name="connsiteY50" fmla="*/ 3902043 h 4010685"/>
                <a:gd name="connsiteX51" fmla="*/ 561315 w 4662535"/>
                <a:gd name="connsiteY51" fmla="*/ 3911097 h 4010685"/>
                <a:gd name="connsiteX52" fmla="*/ 733331 w 4662535"/>
                <a:gd name="connsiteY52" fmla="*/ 3929204 h 4010685"/>
                <a:gd name="connsiteX53" fmla="*/ 878186 w 4662535"/>
                <a:gd name="connsiteY53" fmla="*/ 3947310 h 4010685"/>
                <a:gd name="connsiteX54" fmla="*/ 968721 w 4662535"/>
                <a:gd name="connsiteY54" fmla="*/ 3956364 h 4010685"/>
                <a:gd name="connsiteX55" fmla="*/ 1140737 w 4662535"/>
                <a:gd name="connsiteY55" fmla="*/ 3974471 h 4010685"/>
                <a:gd name="connsiteX56" fmla="*/ 1367073 w 4662535"/>
                <a:gd name="connsiteY56" fmla="*/ 3965417 h 4010685"/>
                <a:gd name="connsiteX57" fmla="*/ 1466661 w 4662535"/>
                <a:gd name="connsiteY57" fmla="*/ 3947310 h 4010685"/>
                <a:gd name="connsiteX58" fmla="*/ 1511929 w 4662535"/>
                <a:gd name="connsiteY58" fmla="*/ 3929204 h 4010685"/>
                <a:gd name="connsiteX59" fmla="*/ 1566250 w 4662535"/>
                <a:gd name="connsiteY59" fmla="*/ 3911097 h 4010685"/>
                <a:gd name="connsiteX60" fmla="*/ 1602463 w 4662535"/>
                <a:gd name="connsiteY60" fmla="*/ 3892990 h 4010685"/>
                <a:gd name="connsiteX61" fmla="*/ 1702052 w 4662535"/>
                <a:gd name="connsiteY61" fmla="*/ 3865829 h 4010685"/>
                <a:gd name="connsiteX62" fmla="*/ 1792586 w 4662535"/>
                <a:gd name="connsiteY62" fmla="*/ 3811508 h 4010685"/>
                <a:gd name="connsiteX63" fmla="*/ 1828800 w 4662535"/>
                <a:gd name="connsiteY63" fmla="*/ 3802455 h 4010685"/>
                <a:gd name="connsiteX64" fmla="*/ 1855960 w 4662535"/>
                <a:gd name="connsiteY64" fmla="*/ 3775295 h 4010685"/>
                <a:gd name="connsiteX65" fmla="*/ 1892174 w 4662535"/>
                <a:gd name="connsiteY65" fmla="*/ 3757188 h 4010685"/>
                <a:gd name="connsiteX66" fmla="*/ 1919335 w 4662535"/>
                <a:gd name="connsiteY66" fmla="*/ 3739081 h 4010685"/>
                <a:gd name="connsiteX67" fmla="*/ 2000816 w 4662535"/>
                <a:gd name="connsiteY67" fmla="*/ 3675706 h 4010685"/>
                <a:gd name="connsiteX68" fmla="*/ 2082297 w 4662535"/>
                <a:gd name="connsiteY68" fmla="*/ 3612332 h 4010685"/>
                <a:gd name="connsiteX69" fmla="*/ 2109457 w 4662535"/>
                <a:gd name="connsiteY69" fmla="*/ 3603279 h 4010685"/>
                <a:gd name="connsiteX70" fmla="*/ 2190939 w 4662535"/>
                <a:gd name="connsiteY70" fmla="*/ 3567065 h 4010685"/>
                <a:gd name="connsiteX71" fmla="*/ 2335794 w 4662535"/>
                <a:gd name="connsiteY71" fmla="*/ 3585172 h 4010685"/>
                <a:gd name="connsiteX72" fmla="*/ 2362955 w 4662535"/>
                <a:gd name="connsiteY72" fmla="*/ 3594225 h 4010685"/>
                <a:gd name="connsiteX73" fmla="*/ 2390115 w 4662535"/>
                <a:gd name="connsiteY73" fmla="*/ 3612332 h 4010685"/>
                <a:gd name="connsiteX74" fmla="*/ 2417275 w 4662535"/>
                <a:gd name="connsiteY74" fmla="*/ 3621386 h 4010685"/>
                <a:gd name="connsiteX75" fmla="*/ 2471596 w 4662535"/>
                <a:gd name="connsiteY75" fmla="*/ 3684760 h 4010685"/>
                <a:gd name="connsiteX76" fmla="*/ 2498756 w 4662535"/>
                <a:gd name="connsiteY76" fmla="*/ 3711920 h 4010685"/>
                <a:gd name="connsiteX77" fmla="*/ 2553077 w 4662535"/>
                <a:gd name="connsiteY77" fmla="*/ 3793402 h 4010685"/>
                <a:gd name="connsiteX78" fmla="*/ 2571184 w 4662535"/>
                <a:gd name="connsiteY78" fmla="*/ 3820562 h 4010685"/>
                <a:gd name="connsiteX79" fmla="*/ 2589291 w 4662535"/>
                <a:gd name="connsiteY79" fmla="*/ 3847722 h 4010685"/>
                <a:gd name="connsiteX80" fmla="*/ 2643612 w 4662535"/>
                <a:gd name="connsiteY80" fmla="*/ 3874883 h 4010685"/>
                <a:gd name="connsiteX81" fmla="*/ 2697933 w 4662535"/>
                <a:gd name="connsiteY81" fmla="*/ 3892990 h 4010685"/>
                <a:gd name="connsiteX82" fmla="*/ 2752254 w 4662535"/>
                <a:gd name="connsiteY82" fmla="*/ 3920150 h 4010685"/>
                <a:gd name="connsiteX83" fmla="*/ 2779414 w 4662535"/>
                <a:gd name="connsiteY83" fmla="*/ 3938257 h 4010685"/>
                <a:gd name="connsiteX84" fmla="*/ 2851842 w 4662535"/>
                <a:gd name="connsiteY84" fmla="*/ 3956364 h 4010685"/>
                <a:gd name="connsiteX85" fmla="*/ 2915216 w 4662535"/>
                <a:gd name="connsiteY85" fmla="*/ 3974471 h 4010685"/>
                <a:gd name="connsiteX86" fmla="*/ 2987644 w 4662535"/>
                <a:gd name="connsiteY86" fmla="*/ 3983524 h 4010685"/>
                <a:gd name="connsiteX87" fmla="*/ 3014804 w 4662535"/>
                <a:gd name="connsiteY87" fmla="*/ 3992578 h 4010685"/>
                <a:gd name="connsiteX88" fmla="*/ 3168713 w 4662535"/>
                <a:gd name="connsiteY88" fmla="*/ 4010685 h 4010685"/>
                <a:gd name="connsiteX89" fmla="*/ 3503691 w 4662535"/>
                <a:gd name="connsiteY89" fmla="*/ 4001631 h 4010685"/>
                <a:gd name="connsiteX90" fmla="*/ 3657600 w 4662535"/>
                <a:gd name="connsiteY90" fmla="*/ 3956364 h 4010685"/>
                <a:gd name="connsiteX91" fmla="*/ 3711921 w 4662535"/>
                <a:gd name="connsiteY91" fmla="*/ 3938257 h 4010685"/>
                <a:gd name="connsiteX92" fmla="*/ 3739081 w 4662535"/>
                <a:gd name="connsiteY92" fmla="*/ 3929204 h 4010685"/>
                <a:gd name="connsiteX93" fmla="*/ 3802455 w 4662535"/>
                <a:gd name="connsiteY93" fmla="*/ 3892990 h 4010685"/>
                <a:gd name="connsiteX94" fmla="*/ 3992578 w 4662535"/>
                <a:gd name="connsiteY94" fmla="*/ 3847722 h 4010685"/>
                <a:gd name="connsiteX95" fmla="*/ 4046899 w 4662535"/>
                <a:gd name="connsiteY95" fmla="*/ 3829615 h 4010685"/>
                <a:gd name="connsiteX96" fmla="*/ 4200808 w 4662535"/>
                <a:gd name="connsiteY96" fmla="*/ 3811508 h 4010685"/>
                <a:gd name="connsiteX97" fmla="*/ 4237022 w 4662535"/>
                <a:gd name="connsiteY97" fmla="*/ 3802455 h 4010685"/>
                <a:gd name="connsiteX98" fmla="*/ 4282289 w 4662535"/>
                <a:gd name="connsiteY98" fmla="*/ 3793402 h 4010685"/>
                <a:gd name="connsiteX99" fmla="*/ 4309450 w 4662535"/>
                <a:gd name="connsiteY99" fmla="*/ 3775295 h 4010685"/>
                <a:gd name="connsiteX100" fmla="*/ 4354717 w 4662535"/>
                <a:gd name="connsiteY100" fmla="*/ 3766241 h 4010685"/>
                <a:gd name="connsiteX101" fmla="*/ 4418091 w 4662535"/>
                <a:gd name="connsiteY101" fmla="*/ 3748134 h 4010685"/>
                <a:gd name="connsiteX102" fmla="*/ 4472412 w 4662535"/>
                <a:gd name="connsiteY102" fmla="*/ 3739081 h 4010685"/>
                <a:gd name="connsiteX103" fmla="*/ 4544840 w 4662535"/>
                <a:gd name="connsiteY103" fmla="*/ 3711920 h 4010685"/>
                <a:gd name="connsiteX104" fmla="*/ 4581054 w 4662535"/>
                <a:gd name="connsiteY104" fmla="*/ 3675706 h 4010685"/>
                <a:gd name="connsiteX105" fmla="*/ 4635374 w 4662535"/>
                <a:gd name="connsiteY105" fmla="*/ 3585172 h 4010685"/>
                <a:gd name="connsiteX106" fmla="*/ 4644428 w 4662535"/>
                <a:gd name="connsiteY106" fmla="*/ 3548958 h 4010685"/>
                <a:gd name="connsiteX107" fmla="*/ 4662535 w 4662535"/>
                <a:gd name="connsiteY107" fmla="*/ 3494637 h 4010685"/>
                <a:gd name="connsiteX108" fmla="*/ 4644428 w 4662535"/>
                <a:gd name="connsiteY108" fmla="*/ 3367889 h 4010685"/>
                <a:gd name="connsiteX109" fmla="*/ 4608214 w 4662535"/>
                <a:gd name="connsiteY109" fmla="*/ 3313568 h 4010685"/>
                <a:gd name="connsiteX110" fmla="*/ 4562947 w 4662535"/>
                <a:gd name="connsiteY110" fmla="*/ 3268301 h 4010685"/>
                <a:gd name="connsiteX111" fmla="*/ 4526733 w 4662535"/>
                <a:gd name="connsiteY111" fmla="*/ 3223033 h 4010685"/>
                <a:gd name="connsiteX112" fmla="*/ 4490519 w 4662535"/>
                <a:gd name="connsiteY112" fmla="*/ 3204926 h 4010685"/>
                <a:gd name="connsiteX113" fmla="*/ 4463358 w 4662535"/>
                <a:gd name="connsiteY113" fmla="*/ 3177766 h 4010685"/>
                <a:gd name="connsiteX114" fmla="*/ 4409038 w 4662535"/>
                <a:gd name="connsiteY114" fmla="*/ 3132499 h 4010685"/>
                <a:gd name="connsiteX115" fmla="*/ 4399984 w 4662535"/>
                <a:gd name="connsiteY115" fmla="*/ 3105338 h 4010685"/>
                <a:gd name="connsiteX116" fmla="*/ 4372824 w 4662535"/>
                <a:gd name="connsiteY116" fmla="*/ 3051017 h 4010685"/>
                <a:gd name="connsiteX117" fmla="*/ 4363770 w 4662535"/>
                <a:gd name="connsiteY117" fmla="*/ 3005750 h 4010685"/>
                <a:gd name="connsiteX118" fmla="*/ 4345663 w 4662535"/>
                <a:gd name="connsiteY118" fmla="*/ 2951429 h 4010685"/>
                <a:gd name="connsiteX119" fmla="*/ 4336610 w 4662535"/>
                <a:gd name="connsiteY119" fmla="*/ 2924269 h 4010685"/>
                <a:gd name="connsiteX120" fmla="*/ 4327556 w 4662535"/>
                <a:gd name="connsiteY120" fmla="*/ 2897108 h 4010685"/>
                <a:gd name="connsiteX121" fmla="*/ 4318503 w 4662535"/>
                <a:gd name="connsiteY121" fmla="*/ 2869948 h 4010685"/>
                <a:gd name="connsiteX122" fmla="*/ 4291343 w 4662535"/>
                <a:gd name="connsiteY122" fmla="*/ 2842788 h 4010685"/>
                <a:gd name="connsiteX123" fmla="*/ 4282289 w 4662535"/>
                <a:gd name="connsiteY123" fmla="*/ 2815627 h 4010685"/>
                <a:gd name="connsiteX124" fmla="*/ 4246075 w 4662535"/>
                <a:gd name="connsiteY124" fmla="*/ 2752253 h 4010685"/>
                <a:gd name="connsiteX125" fmla="*/ 4218915 w 4662535"/>
                <a:gd name="connsiteY125" fmla="*/ 2679825 h 4010685"/>
                <a:gd name="connsiteX126" fmla="*/ 4209861 w 4662535"/>
                <a:gd name="connsiteY126" fmla="*/ 2652665 h 4010685"/>
                <a:gd name="connsiteX127" fmla="*/ 4173648 w 4662535"/>
                <a:gd name="connsiteY127" fmla="*/ 2598344 h 4010685"/>
                <a:gd name="connsiteX128" fmla="*/ 4146487 w 4662535"/>
                <a:gd name="connsiteY128" fmla="*/ 2480649 h 4010685"/>
                <a:gd name="connsiteX129" fmla="*/ 4155541 w 4662535"/>
                <a:gd name="connsiteY129" fmla="*/ 2308633 h 4010685"/>
                <a:gd name="connsiteX130" fmla="*/ 4164594 w 4662535"/>
                <a:gd name="connsiteY130" fmla="*/ 2281473 h 4010685"/>
                <a:gd name="connsiteX131" fmla="*/ 4200808 w 4662535"/>
                <a:gd name="connsiteY131" fmla="*/ 2227152 h 4010685"/>
                <a:gd name="connsiteX132" fmla="*/ 4246075 w 4662535"/>
                <a:gd name="connsiteY132" fmla="*/ 2145671 h 4010685"/>
                <a:gd name="connsiteX133" fmla="*/ 4300396 w 4662535"/>
                <a:gd name="connsiteY133" fmla="*/ 2073243 h 4010685"/>
                <a:gd name="connsiteX134" fmla="*/ 4309450 w 4662535"/>
                <a:gd name="connsiteY134" fmla="*/ 2037029 h 4010685"/>
                <a:gd name="connsiteX135" fmla="*/ 4345663 w 4662535"/>
                <a:gd name="connsiteY135" fmla="*/ 1973655 h 4010685"/>
                <a:gd name="connsiteX136" fmla="*/ 4354717 w 4662535"/>
                <a:gd name="connsiteY136" fmla="*/ 1946495 h 4010685"/>
                <a:gd name="connsiteX137" fmla="*/ 4363770 w 4662535"/>
                <a:gd name="connsiteY137" fmla="*/ 1892174 h 4010685"/>
                <a:gd name="connsiteX138" fmla="*/ 4372824 w 4662535"/>
                <a:gd name="connsiteY138" fmla="*/ 1865013 h 4010685"/>
                <a:gd name="connsiteX139" fmla="*/ 4381877 w 4662535"/>
                <a:gd name="connsiteY139" fmla="*/ 1783532 h 4010685"/>
                <a:gd name="connsiteX140" fmla="*/ 4372824 w 4662535"/>
                <a:gd name="connsiteY140" fmla="*/ 1321805 h 4010685"/>
                <a:gd name="connsiteX141" fmla="*/ 4363770 w 4662535"/>
                <a:gd name="connsiteY141" fmla="*/ 1276538 h 4010685"/>
                <a:gd name="connsiteX142" fmla="*/ 4336610 w 4662535"/>
                <a:gd name="connsiteY142" fmla="*/ 1204110 h 4010685"/>
                <a:gd name="connsiteX143" fmla="*/ 4291343 w 4662535"/>
                <a:gd name="connsiteY143" fmla="*/ 1104522 h 4010685"/>
                <a:gd name="connsiteX144" fmla="*/ 4146487 w 4662535"/>
                <a:gd name="connsiteY144" fmla="*/ 823865 h 4010685"/>
                <a:gd name="connsiteX145" fmla="*/ 4146487 w 4662535"/>
                <a:gd name="connsiteY145" fmla="*/ 823865 h 4010685"/>
                <a:gd name="connsiteX146" fmla="*/ 4119327 w 4662535"/>
                <a:gd name="connsiteY146" fmla="*/ 769544 h 4010685"/>
                <a:gd name="connsiteX147" fmla="*/ 4101220 w 4662535"/>
                <a:gd name="connsiteY147" fmla="*/ 706170 h 4010685"/>
                <a:gd name="connsiteX148" fmla="*/ 4083113 w 4662535"/>
                <a:gd name="connsiteY148" fmla="*/ 679009 h 4010685"/>
                <a:gd name="connsiteX149" fmla="*/ 4074059 w 4662535"/>
                <a:gd name="connsiteY149" fmla="*/ 651849 h 4010685"/>
                <a:gd name="connsiteX150" fmla="*/ 4046899 w 4662535"/>
                <a:gd name="connsiteY150" fmla="*/ 624689 h 4010685"/>
                <a:gd name="connsiteX151" fmla="*/ 3974471 w 4662535"/>
                <a:gd name="connsiteY151" fmla="*/ 497940 h 4010685"/>
                <a:gd name="connsiteX152" fmla="*/ 3947311 w 4662535"/>
                <a:gd name="connsiteY152" fmla="*/ 479833 h 4010685"/>
                <a:gd name="connsiteX153" fmla="*/ 3911097 w 4662535"/>
                <a:gd name="connsiteY153" fmla="*/ 434566 h 4010685"/>
                <a:gd name="connsiteX154" fmla="*/ 3775295 w 4662535"/>
                <a:gd name="connsiteY154" fmla="*/ 371192 h 4010685"/>
                <a:gd name="connsiteX155" fmla="*/ 3730028 w 4662535"/>
                <a:gd name="connsiteY155" fmla="*/ 362138 h 4010685"/>
                <a:gd name="connsiteX156" fmla="*/ 3702867 w 4662535"/>
                <a:gd name="connsiteY156" fmla="*/ 344031 h 4010685"/>
                <a:gd name="connsiteX157" fmla="*/ 3630440 w 4662535"/>
                <a:gd name="connsiteY157" fmla="*/ 325924 h 4010685"/>
                <a:gd name="connsiteX158" fmla="*/ 3476531 w 4662535"/>
                <a:gd name="connsiteY158" fmla="*/ 289710 h 4010685"/>
                <a:gd name="connsiteX159" fmla="*/ 3395050 w 4662535"/>
                <a:gd name="connsiteY159" fmla="*/ 262550 h 4010685"/>
                <a:gd name="connsiteX160" fmla="*/ 3331675 w 4662535"/>
                <a:gd name="connsiteY160" fmla="*/ 253497 h 4010685"/>
                <a:gd name="connsiteX161" fmla="*/ 3286408 w 4662535"/>
                <a:gd name="connsiteY161" fmla="*/ 235390 h 4010685"/>
                <a:gd name="connsiteX162" fmla="*/ 3204927 w 4662535"/>
                <a:gd name="connsiteY162" fmla="*/ 226336 h 4010685"/>
                <a:gd name="connsiteX163" fmla="*/ 3150606 w 4662535"/>
                <a:gd name="connsiteY163" fmla="*/ 217283 h 4010685"/>
                <a:gd name="connsiteX164" fmla="*/ 2978590 w 4662535"/>
                <a:gd name="connsiteY164" fmla="*/ 199176 h 4010685"/>
                <a:gd name="connsiteX165" fmla="*/ 2869949 w 4662535"/>
                <a:gd name="connsiteY165" fmla="*/ 181069 h 4010685"/>
                <a:gd name="connsiteX166" fmla="*/ 2100404 w 4662535"/>
                <a:gd name="connsiteY166" fmla="*/ 172015 h 4010685"/>
                <a:gd name="connsiteX167" fmla="*/ 2073244 w 4662535"/>
                <a:gd name="connsiteY167" fmla="*/ 162962 h 4010685"/>
                <a:gd name="connsiteX168" fmla="*/ 1865014 w 4662535"/>
                <a:gd name="connsiteY168" fmla="*/ 144855 h 4010685"/>
                <a:gd name="connsiteX169" fmla="*/ 1720158 w 4662535"/>
                <a:gd name="connsiteY169" fmla="*/ 135802 h 4010685"/>
                <a:gd name="connsiteX170" fmla="*/ 1602463 w 4662535"/>
                <a:gd name="connsiteY170" fmla="*/ 117695 h 4010685"/>
                <a:gd name="connsiteX171" fmla="*/ 1566250 w 4662535"/>
                <a:gd name="connsiteY171" fmla="*/ 108641 h 4010685"/>
                <a:gd name="connsiteX172" fmla="*/ 1348966 w 4662535"/>
                <a:gd name="connsiteY172" fmla="*/ 81481 h 4010685"/>
                <a:gd name="connsiteX173" fmla="*/ 1294646 w 4662535"/>
                <a:gd name="connsiteY173" fmla="*/ 72427 h 4010685"/>
                <a:gd name="connsiteX174" fmla="*/ 1249378 w 4662535"/>
                <a:gd name="connsiteY174" fmla="*/ 63374 h 4010685"/>
                <a:gd name="connsiteX175" fmla="*/ 1149790 w 4662535"/>
                <a:gd name="connsiteY175" fmla="*/ 54320 h 4010685"/>
                <a:gd name="connsiteX176" fmla="*/ 1013988 w 4662535"/>
                <a:gd name="connsiteY176" fmla="*/ 18106 h 4010685"/>
                <a:gd name="connsiteX177" fmla="*/ 878186 w 4662535"/>
                <a:gd name="connsiteY177" fmla="*/ 0 h 4010685"/>
                <a:gd name="connsiteX178" fmla="*/ 814812 w 4662535"/>
                <a:gd name="connsiteY178" fmla="*/ 9053 h 4010685"/>
                <a:gd name="connsiteX179" fmla="*/ 724277 w 4662535"/>
                <a:gd name="connsiteY179" fmla="*/ 36213 h 4010685"/>
                <a:gd name="connsiteX180" fmla="*/ 660903 w 4662535"/>
                <a:gd name="connsiteY180" fmla="*/ 54320 h 4010685"/>
                <a:gd name="connsiteX181" fmla="*/ 624689 w 4662535"/>
                <a:gd name="connsiteY181" fmla="*/ 63374 h 4010685"/>
                <a:gd name="connsiteX182" fmla="*/ 597529 w 4662535"/>
                <a:gd name="connsiteY182" fmla="*/ 72427 h 4010685"/>
                <a:gd name="connsiteX183" fmla="*/ 534155 w 4662535"/>
                <a:gd name="connsiteY183" fmla="*/ 90534 h 4010685"/>
                <a:gd name="connsiteX184" fmla="*/ 497941 w 4662535"/>
                <a:gd name="connsiteY184" fmla="*/ 99588 h 4010685"/>
                <a:gd name="connsiteX185" fmla="*/ 461727 w 4662535"/>
                <a:gd name="connsiteY185" fmla="*/ 117695 h 4010685"/>
                <a:gd name="connsiteX186" fmla="*/ 443620 w 4662535"/>
                <a:gd name="connsiteY186" fmla="*/ 162962 h 4010685"/>
                <a:gd name="connsiteX187" fmla="*/ 452673 w 4662535"/>
                <a:gd name="connsiteY187" fmla="*/ 162962 h 40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4662535" h="4010685">
                  <a:moveTo>
                    <a:pt x="606582" y="99588"/>
                  </a:moveTo>
                  <a:lnTo>
                    <a:pt x="606582" y="99588"/>
                  </a:lnTo>
                  <a:cubicBezTo>
                    <a:pt x="461559" y="138261"/>
                    <a:pt x="515225" y="120987"/>
                    <a:pt x="443620" y="144855"/>
                  </a:cubicBezTo>
                  <a:cubicBezTo>
                    <a:pt x="434566" y="150891"/>
                    <a:pt x="426191" y="158096"/>
                    <a:pt x="416459" y="162962"/>
                  </a:cubicBezTo>
                  <a:cubicBezTo>
                    <a:pt x="394804" y="173789"/>
                    <a:pt x="367541" y="182286"/>
                    <a:pt x="344032" y="190122"/>
                  </a:cubicBezTo>
                  <a:cubicBezTo>
                    <a:pt x="334978" y="199176"/>
                    <a:pt x="327524" y="210181"/>
                    <a:pt x="316871" y="217283"/>
                  </a:cubicBezTo>
                  <a:cubicBezTo>
                    <a:pt x="235207" y="271725"/>
                    <a:pt x="348026" y="173213"/>
                    <a:pt x="262551" y="244443"/>
                  </a:cubicBezTo>
                  <a:cubicBezTo>
                    <a:pt x="236410" y="266228"/>
                    <a:pt x="235087" y="272058"/>
                    <a:pt x="217283" y="298764"/>
                  </a:cubicBezTo>
                  <a:cubicBezTo>
                    <a:pt x="199047" y="353475"/>
                    <a:pt x="220932" y="297361"/>
                    <a:pt x="181069" y="362138"/>
                  </a:cubicBezTo>
                  <a:cubicBezTo>
                    <a:pt x="164785" y="388599"/>
                    <a:pt x="150891" y="416459"/>
                    <a:pt x="135802" y="443619"/>
                  </a:cubicBezTo>
                  <a:cubicBezTo>
                    <a:pt x="123006" y="507602"/>
                    <a:pt x="131615" y="474290"/>
                    <a:pt x="108642" y="543207"/>
                  </a:cubicBezTo>
                  <a:cubicBezTo>
                    <a:pt x="105624" y="552261"/>
                    <a:pt x="103856" y="561832"/>
                    <a:pt x="99588" y="570368"/>
                  </a:cubicBezTo>
                  <a:cubicBezTo>
                    <a:pt x="77213" y="615118"/>
                    <a:pt x="85749" y="593778"/>
                    <a:pt x="72428" y="633742"/>
                  </a:cubicBezTo>
                  <a:cubicBezTo>
                    <a:pt x="69410" y="657885"/>
                    <a:pt x="67726" y="682232"/>
                    <a:pt x="63374" y="706170"/>
                  </a:cubicBezTo>
                  <a:cubicBezTo>
                    <a:pt x="61667" y="715559"/>
                    <a:pt x="55671" y="723883"/>
                    <a:pt x="54321" y="733330"/>
                  </a:cubicBezTo>
                  <a:cubicBezTo>
                    <a:pt x="49607" y="766328"/>
                    <a:pt x="49981" y="799920"/>
                    <a:pt x="45267" y="832918"/>
                  </a:cubicBezTo>
                  <a:cubicBezTo>
                    <a:pt x="43917" y="842365"/>
                    <a:pt x="38284" y="850763"/>
                    <a:pt x="36214" y="860079"/>
                  </a:cubicBezTo>
                  <a:cubicBezTo>
                    <a:pt x="32232" y="877999"/>
                    <a:pt x="30760" y="896400"/>
                    <a:pt x="27160" y="914400"/>
                  </a:cubicBezTo>
                  <a:cubicBezTo>
                    <a:pt x="24720" y="926601"/>
                    <a:pt x="20333" y="938371"/>
                    <a:pt x="18107" y="950613"/>
                  </a:cubicBezTo>
                  <a:cubicBezTo>
                    <a:pt x="-3516" y="1069544"/>
                    <a:pt x="20533" y="968074"/>
                    <a:pt x="0" y="1050202"/>
                  </a:cubicBezTo>
                  <a:cubicBezTo>
                    <a:pt x="3018" y="1173933"/>
                    <a:pt x="3434" y="1297754"/>
                    <a:pt x="9054" y="1421394"/>
                  </a:cubicBezTo>
                  <a:cubicBezTo>
                    <a:pt x="9487" y="1430927"/>
                    <a:pt x="15596" y="1439347"/>
                    <a:pt x="18107" y="1448554"/>
                  </a:cubicBezTo>
                  <a:cubicBezTo>
                    <a:pt x="24655" y="1472563"/>
                    <a:pt x="28345" y="1497373"/>
                    <a:pt x="36214" y="1520982"/>
                  </a:cubicBezTo>
                  <a:cubicBezTo>
                    <a:pt x="39232" y="1530035"/>
                    <a:pt x="40532" y="1539856"/>
                    <a:pt x="45267" y="1548142"/>
                  </a:cubicBezTo>
                  <a:cubicBezTo>
                    <a:pt x="64789" y="1582305"/>
                    <a:pt x="108642" y="1647730"/>
                    <a:pt x="108642" y="1647730"/>
                  </a:cubicBezTo>
                  <a:cubicBezTo>
                    <a:pt x="131396" y="1715996"/>
                    <a:pt x="98056" y="1634500"/>
                    <a:pt x="144855" y="1692998"/>
                  </a:cubicBezTo>
                  <a:cubicBezTo>
                    <a:pt x="150817" y="1700450"/>
                    <a:pt x="149641" y="1711622"/>
                    <a:pt x="153909" y="1720158"/>
                  </a:cubicBezTo>
                  <a:cubicBezTo>
                    <a:pt x="158775" y="1729890"/>
                    <a:pt x="165980" y="1738265"/>
                    <a:pt x="172016" y="1747318"/>
                  </a:cubicBezTo>
                  <a:lnTo>
                    <a:pt x="199176" y="1828800"/>
                  </a:lnTo>
                  <a:cubicBezTo>
                    <a:pt x="202194" y="1837853"/>
                    <a:pt x="205916" y="1846702"/>
                    <a:pt x="208230" y="1855960"/>
                  </a:cubicBezTo>
                  <a:cubicBezTo>
                    <a:pt x="217914" y="1894700"/>
                    <a:pt x="218677" y="1895311"/>
                    <a:pt x="226337" y="1937441"/>
                  </a:cubicBezTo>
                  <a:cubicBezTo>
                    <a:pt x="229621" y="1955502"/>
                    <a:pt x="230938" y="1973953"/>
                    <a:pt x="235390" y="1991762"/>
                  </a:cubicBezTo>
                  <a:cubicBezTo>
                    <a:pt x="240019" y="2010279"/>
                    <a:pt x="253497" y="2046083"/>
                    <a:pt x="253497" y="2046083"/>
                  </a:cubicBezTo>
                  <a:cubicBezTo>
                    <a:pt x="256515" y="2073243"/>
                    <a:pt x="259161" y="2100448"/>
                    <a:pt x="262551" y="2127564"/>
                  </a:cubicBezTo>
                  <a:cubicBezTo>
                    <a:pt x="265198" y="2148738"/>
                    <a:pt x="271604" y="2169599"/>
                    <a:pt x="271604" y="2190938"/>
                  </a:cubicBezTo>
                  <a:cubicBezTo>
                    <a:pt x="271604" y="2227278"/>
                    <a:pt x="269678" y="2263946"/>
                    <a:pt x="262551" y="2299580"/>
                  </a:cubicBezTo>
                  <a:cubicBezTo>
                    <a:pt x="260417" y="2310250"/>
                    <a:pt x="250480" y="2317687"/>
                    <a:pt x="244444" y="2326740"/>
                  </a:cubicBezTo>
                  <a:cubicBezTo>
                    <a:pt x="241426" y="2356918"/>
                    <a:pt x="239398" y="2387212"/>
                    <a:pt x="235390" y="2417275"/>
                  </a:cubicBezTo>
                  <a:cubicBezTo>
                    <a:pt x="233356" y="2432528"/>
                    <a:pt x="228135" y="2447260"/>
                    <a:pt x="226337" y="2462542"/>
                  </a:cubicBezTo>
                  <a:cubicBezTo>
                    <a:pt x="222091" y="2498633"/>
                    <a:pt x="220899" y="2535025"/>
                    <a:pt x="217283" y="2571184"/>
                  </a:cubicBezTo>
                  <a:cubicBezTo>
                    <a:pt x="213381" y="2610205"/>
                    <a:pt x="204832" y="2667397"/>
                    <a:pt x="199176" y="2706986"/>
                  </a:cubicBezTo>
                  <a:cubicBezTo>
                    <a:pt x="202194" y="2909180"/>
                    <a:pt x="201097" y="3111477"/>
                    <a:pt x="208230" y="3313568"/>
                  </a:cubicBezTo>
                  <a:cubicBezTo>
                    <a:pt x="213378" y="3459434"/>
                    <a:pt x="216345" y="3430214"/>
                    <a:pt x="235390" y="3512744"/>
                  </a:cubicBezTo>
                  <a:cubicBezTo>
                    <a:pt x="241646" y="3539854"/>
                    <a:pt x="248369" y="3566879"/>
                    <a:pt x="253497" y="3594225"/>
                  </a:cubicBezTo>
                  <a:cubicBezTo>
                    <a:pt x="257430" y="3615199"/>
                    <a:pt x="258734" y="3636605"/>
                    <a:pt x="262551" y="3657600"/>
                  </a:cubicBezTo>
                  <a:cubicBezTo>
                    <a:pt x="264777" y="3669842"/>
                    <a:pt x="267419" y="3682095"/>
                    <a:pt x="271604" y="3693813"/>
                  </a:cubicBezTo>
                  <a:cubicBezTo>
                    <a:pt x="284074" y="3728728"/>
                    <a:pt x="299090" y="3779305"/>
                    <a:pt x="325925" y="3811508"/>
                  </a:cubicBezTo>
                  <a:cubicBezTo>
                    <a:pt x="338468" y="3826560"/>
                    <a:pt x="361392" y="3848397"/>
                    <a:pt x="380246" y="3856776"/>
                  </a:cubicBezTo>
                  <a:cubicBezTo>
                    <a:pt x="397687" y="3864528"/>
                    <a:pt x="416459" y="3868847"/>
                    <a:pt x="434566" y="3874883"/>
                  </a:cubicBezTo>
                  <a:cubicBezTo>
                    <a:pt x="443620" y="3877901"/>
                    <a:pt x="452469" y="3881621"/>
                    <a:pt x="461727" y="3883936"/>
                  </a:cubicBezTo>
                  <a:cubicBezTo>
                    <a:pt x="485870" y="3889972"/>
                    <a:pt x="510547" y="3894173"/>
                    <a:pt x="534155" y="3902043"/>
                  </a:cubicBezTo>
                  <a:cubicBezTo>
                    <a:pt x="543208" y="3905061"/>
                    <a:pt x="551957" y="3909225"/>
                    <a:pt x="561315" y="3911097"/>
                  </a:cubicBezTo>
                  <a:cubicBezTo>
                    <a:pt x="615131" y="3921860"/>
                    <a:pt x="680963" y="3924217"/>
                    <a:pt x="733331" y="3929204"/>
                  </a:cubicBezTo>
                  <a:cubicBezTo>
                    <a:pt x="893549" y="3944463"/>
                    <a:pt x="742837" y="3931387"/>
                    <a:pt x="878186" y="3947310"/>
                  </a:cubicBezTo>
                  <a:cubicBezTo>
                    <a:pt x="908307" y="3950854"/>
                    <a:pt x="938543" y="3953346"/>
                    <a:pt x="968721" y="3956364"/>
                  </a:cubicBezTo>
                  <a:cubicBezTo>
                    <a:pt x="1036068" y="3978812"/>
                    <a:pt x="1015306" y="3974471"/>
                    <a:pt x="1140737" y="3974471"/>
                  </a:cubicBezTo>
                  <a:cubicBezTo>
                    <a:pt x="1216243" y="3974471"/>
                    <a:pt x="1291628" y="3968435"/>
                    <a:pt x="1367073" y="3965417"/>
                  </a:cubicBezTo>
                  <a:cubicBezTo>
                    <a:pt x="1450446" y="3937628"/>
                    <a:pt x="1300300" y="3985700"/>
                    <a:pt x="1466661" y="3947310"/>
                  </a:cubicBezTo>
                  <a:cubicBezTo>
                    <a:pt x="1482496" y="3943656"/>
                    <a:pt x="1496656" y="3934758"/>
                    <a:pt x="1511929" y="3929204"/>
                  </a:cubicBezTo>
                  <a:cubicBezTo>
                    <a:pt x="1529866" y="3922682"/>
                    <a:pt x="1549179" y="3919633"/>
                    <a:pt x="1566250" y="3911097"/>
                  </a:cubicBezTo>
                  <a:cubicBezTo>
                    <a:pt x="1578321" y="3905061"/>
                    <a:pt x="1589660" y="3897258"/>
                    <a:pt x="1602463" y="3892990"/>
                  </a:cubicBezTo>
                  <a:cubicBezTo>
                    <a:pt x="1635106" y="3882109"/>
                    <a:pt x="1669605" y="3877281"/>
                    <a:pt x="1702052" y="3865829"/>
                  </a:cubicBezTo>
                  <a:cubicBezTo>
                    <a:pt x="1821590" y="3823639"/>
                    <a:pt x="1701625" y="3856989"/>
                    <a:pt x="1792586" y="3811508"/>
                  </a:cubicBezTo>
                  <a:cubicBezTo>
                    <a:pt x="1803715" y="3805943"/>
                    <a:pt x="1816729" y="3805473"/>
                    <a:pt x="1828800" y="3802455"/>
                  </a:cubicBezTo>
                  <a:cubicBezTo>
                    <a:pt x="1837853" y="3793402"/>
                    <a:pt x="1845541" y="3782737"/>
                    <a:pt x="1855960" y="3775295"/>
                  </a:cubicBezTo>
                  <a:cubicBezTo>
                    <a:pt x="1866942" y="3767451"/>
                    <a:pt x="1880456" y="3763884"/>
                    <a:pt x="1892174" y="3757188"/>
                  </a:cubicBezTo>
                  <a:cubicBezTo>
                    <a:pt x="1901621" y="3751789"/>
                    <a:pt x="1910630" y="3745610"/>
                    <a:pt x="1919335" y="3739081"/>
                  </a:cubicBezTo>
                  <a:cubicBezTo>
                    <a:pt x="1946862" y="3718436"/>
                    <a:pt x="1974383" y="3697734"/>
                    <a:pt x="2000816" y="3675706"/>
                  </a:cubicBezTo>
                  <a:cubicBezTo>
                    <a:pt x="2032061" y="3649668"/>
                    <a:pt x="2036535" y="3627586"/>
                    <a:pt x="2082297" y="3612332"/>
                  </a:cubicBezTo>
                  <a:cubicBezTo>
                    <a:pt x="2091350" y="3609314"/>
                    <a:pt x="2100921" y="3607547"/>
                    <a:pt x="2109457" y="3603279"/>
                  </a:cubicBezTo>
                  <a:cubicBezTo>
                    <a:pt x="2187769" y="3564123"/>
                    <a:pt x="2121832" y="3584341"/>
                    <a:pt x="2190939" y="3567065"/>
                  </a:cubicBezTo>
                  <a:cubicBezTo>
                    <a:pt x="2219200" y="3570205"/>
                    <a:pt x="2303486" y="3578710"/>
                    <a:pt x="2335794" y="3585172"/>
                  </a:cubicBezTo>
                  <a:cubicBezTo>
                    <a:pt x="2345152" y="3587044"/>
                    <a:pt x="2353901" y="3591207"/>
                    <a:pt x="2362955" y="3594225"/>
                  </a:cubicBezTo>
                  <a:cubicBezTo>
                    <a:pt x="2372008" y="3600261"/>
                    <a:pt x="2380383" y="3607466"/>
                    <a:pt x="2390115" y="3612332"/>
                  </a:cubicBezTo>
                  <a:cubicBezTo>
                    <a:pt x="2398651" y="3616600"/>
                    <a:pt x="2409509" y="3615839"/>
                    <a:pt x="2417275" y="3621386"/>
                  </a:cubicBezTo>
                  <a:cubicBezTo>
                    <a:pt x="2462078" y="3653389"/>
                    <a:pt x="2443449" y="3650984"/>
                    <a:pt x="2471596" y="3684760"/>
                  </a:cubicBezTo>
                  <a:cubicBezTo>
                    <a:pt x="2479793" y="3694596"/>
                    <a:pt x="2491074" y="3701677"/>
                    <a:pt x="2498756" y="3711920"/>
                  </a:cubicBezTo>
                  <a:cubicBezTo>
                    <a:pt x="2518342" y="3738034"/>
                    <a:pt x="2534970" y="3766241"/>
                    <a:pt x="2553077" y="3793402"/>
                  </a:cubicBezTo>
                  <a:lnTo>
                    <a:pt x="2571184" y="3820562"/>
                  </a:lnTo>
                  <a:cubicBezTo>
                    <a:pt x="2577220" y="3829615"/>
                    <a:pt x="2578969" y="3844281"/>
                    <a:pt x="2589291" y="3847722"/>
                  </a:cubicBezTo>
                  <a:cubicBezTo>
                    <a:pt x="2688355" y="3880745"/>
                    <a:pt x="2538301" y="3828078"/>
                    <a:pt x="2643612" y="3874883"/>
                  </a:cubicBezTo>
                  <a:cubicBezTo>
                    <a:pt x="2661053" y="3882635"/>
                    <a:pt x="2682052" y="3882403"/>
                    <a:pt x="2697933" y="3892990"/>
                  </a:cubicBezTo>
                  <a:cubicBezTo>
                    <a:pt x="2733033" y="3916391"/>
                    <a:pt x="2714770" y="3907656"/>
                    <a:pt x="2752254" y="3920150"/>
                  </a:cubicBezTo>
                  <a:cubicBezTo>
                    <a:pt x="2761307" y="3926186"/>
                    <a:pt x="2769682" y="3933391"/>
                    <a:pt x="2779414" y="3938257"/>
                  </a:cubicBezTo>
                  <a:cubicBezTo>
                    <a:pt x="2800106" y="3948603"/>
                    <a:pt x="2831187" y="3951200"/>
                    <a:pt x="2851842" y="3956364"/>
                  </a:cubicBezTo>
                  <a:cubicBezTo>
                    <a:pt x="2894885" y="3967125"/>
                    <a:pt x="2864426" y="3966006"/>
                    <a:pt x="2915216" y="3974471"/>
                  </a:cubicBezTo>
                  <a:cubicBezTo>
                    <a:pt x="2939215" y="3978471"/>
                    <a:pt x="2963501" y="3980506"/>
                    <a:pt x="2987644" y="3983524"/>
                  </a:cubicBezTo>
                  <a:cubicBezTo>
                    <a:pt x="2996697" y="3986542"/>
                    <a:pt x="3005546" y="3990263"/>
                    <a:pt x="3014804" y="3992578"/>
                  </a:cubicBezTo>
                  <a:cubicBezTo>
                    <a:pt x="3071429" y="4006734"/>
                    <a:pt x="3102067" y="4005131"/>
                    <a:pt x="3168713" y="4010685"/>
                  </a:cubicBezTo>
                  <a:cubicBezTo>
                    <a:pt x="3280372" y="4007667"/>
                    <a:pt x="3392674" y="4013966"/>
                    <a:pt x="3503691" y="4001631"/>
                  </a:cubicBezTo>
                  <a:cubicBezTo>
                    <a:pt x="3556840" y="3995726"/>
                    <a:pt x="3606441" y="3971934"/>
                    <a:pt x="3657600" y="3956364"/>
                  </a:cubicBezTo>
                  <a:cubicBezTo>
                    <a:pt x="3675860" y="3950807"/>
                    <a:pt x="3693814" y="3944293"/>
                    <a:pt x="3711921" y="3938257"/>
                  </a:cubicBezTo>
                  <a:lnTo>
                    <a:pt x="3739081" y="3929204"/>
                  </a:lnTo>
                  <a:cubicBezTo>
                    <a:pt x="3763578" y="3912873"/>
                    <a:pt x="3773742" y="3904475"/>
                    <a:pt x="3802455" y="3892990"/>
                  </a:cubicBezTo>
                  <a:cubicBezTo>
                    <a:pt x="3875199" y="3863892"/>
                    <a:pt x="3899426" y="3869901"/>
                    <a:pt x="3992578" y="3847722"/>
                  </a:cubicBezTo>
                  <a:cubicBezTo>
                    <a:pt x="4011145" y="3843301"/>
                    <a:pt x="4027943" y="3831845"/>
                    <a:pt x="4046899" y="3829615"/>
                  </a:cubicBezTo>
                  <a:lnTo>
                    <a:pt x="4200808" y="3811508"/>
                  </a:lnTo>
                  <a:cubicBezTo>
                    <a:pt x="4212879" y="3808490"/>
                    <a:pt x="4224875" y="3805154"/>
                    <a:pt x="4237022" y="3802455"/>
                  </a:cubicBezTo>
                  <a:cubicBezTo>
                    <a:pt x="4252043" y="3799117"/>
                    <a:pt x="4267881" y="3798805"/>
                    <a:pt x="4282289" y="3793402"/>
                  </a:cubicBezTo>
                  <a:cubicBezTo>
                    <a:pt x="4292477" y="3789581"/>
                    <a:pt x="4299262" y="3779116"/>
                    <a:pt x="4309450" y="3775295"/>
                  </a:cubicBezTo>
                  <a:cubicBezTo>
                    <a:pt x="4323858" y="3769892"/>
                    <a:pt x="4339789" y="3769973"/>
                    <a:pt x="4354717" y="3766241"/>
                  </a:cubicBezTo>
                  <a:cubicBezTo>
                    <a:pt x="4423724" y="3748989"/>
                    <a:pt x="4333448" y="3765063"/>
                    <a:pt x="4418091" y="3748134"/>
                  </a:cubicBezTo>
                  <a:cubicBezTo>
                    <a:pt x="4436091" y="3744534"/>
                    <a:pt x="4454305" y="3742099"/>
                    <a:pt x="4472412" y="3739081"/>
                  </a:cubicBezTo>
                  <a:cubicBezTo>
                    <a:pt x="4496555" y="3730027"/>
                    <a:pt x="4522568" y="3724912"/>
                    <a:pt x="4544840" y="3711920"/>
                  </a:cubicBezTo>
                  <a:cubicBezTo>
                    <a:pt x="4559586" y="3703318"/>
                    <a:pt x="4570390" y="3689037"/>
                    <a:pt x="4581054" y="3675706"/>
                  </a:cubicBezTo>
                  <a:cubicBezTo>
                    <a:pt x="4595918" y="3657126"/>
                    <a:pt x="4625418" y="3611720"/>
                    <a:pt x="4635374" y="3585172"/>
                  </a:cubicBezTo>
                  <a:cubicBezTo>
                    <a:pt x="4639743" y="3573521"/>
                    <a:pt x="4640853" y="3560876"/>
                    <a:pt x="4644428" y="3548958"/>
                  </a:cubicBezTo>
                  <a:cubicBezTo>
                    <a:pt x="4649913" y="3530677"/>
                    <a:pt x="4662535" y="3494637"/>
                    <a:pt x="4662535" y="3494637"/>
                  </a:cubicBezTo>
                  <a:cubicBezTo>
                    <a:pt x="4661545" y="3483749"/>
                    <a:pt x="4661465" y="3398556"/>
                    <a:pt x="4644428" y="3367889"/>
                  </a:cubicBezTo>
                  <a:cubicBezTo>
                    <a:pt x="4633860" y="3348866"/>
                    <a:pt x="4617946" y="3333032"/>
                    <a:pt x="4608214" y="3313568"/>
                  </a:cubicBezTo>
                  <a:cubicBezTo>
                    <a:pt x="4585839" y="3268818"/>
                    <a:pt x="4602911" y="3281622"/>
                    <a:pt x="4562947" y="3268301"/>
                  </a:cubicBezTo>
                  <a:cubicBezTo>
                    <a:pt x="4550876" y="3253212"/>
                    <a:pt x="4541276" y="3235758"/>
                    <a:pt x="4526733" y="3223033"/>
                  </a:cubicBezTo>
                  <a:cubicBezTo>
                    <a:pt x="4516576" y="3214146"/>
                    <a:pt x="4501501" y="3212770"/>
                    <a:pt x="4490519" y="3204926"/>
                  </a:cubicBezTo>
                  <a:cubicBezTo>
                    <a:pt x="4480100" y="3197484"/>
                    <a:pt x="4473194" y="3185963"/>
                    <a:pt x="4463358" y="3177766"/>
                  </a:cubicBezTo>
                  <a:cubicBezTo>
                    <a:pt x="4387739" y="3114751"/>
                    <a:pt x="4488378" y="3211839"/>
                    <a:pt x="4409038" y="3132499"/>
                  </a:cubicBezTo>
                  <a:cubicBezTo>
                    <a:pt x="4406020" y="3123445"/>
                    <a:pt x="4404252" y="3113874"/>
                    <a:pt x="4399984" y="3105338"/>
                  </a:cubicBezTo>
                  <a:cubicBezTo>
                    <a:pt x="4377854" y="3061078"/>
                    <a:pt x="4384203" y="3096534"/>
                    <a:pt x="4372824" y="3051017"/>
                  </a:cubicBezTo>
                  <a:cubicBezTo>
                    <a:pt x="4369092" y="3036089"/>
                    <a:pt x="4367819" y="3020596"/>
                    <a:pt x="4363770" y="3005750"/>
                  </a:cubicBezTo>
                  <a:cubicBezTo>
                    <a:pt x="4358748" y="2987336"/>
                    <a:pt x="4351699" y="2969536"/>
                    <a:pt x="4345663" y="2951429"/>
                  </a:cubicBezTo>
                  <a:lnTo>
                    <a:pt x="4336610" y="2924269"/>
                  </a:lnTo>
                  <a:lnTo>
                    <a:pt x="4327556" y="2897108"/>
                  </a:lnTo>
                  <a:cubicBezTo>
                    <a:pt x="4324538" y="2888055"/>
                    <a:pt x="4325251" y="2876696"/>
                    <a:pt x="4318503" y="2869948"/>
                  </a:cubicBezTo>
                  <a:lnTo>
                    <a:pt x="4291343" y="2842788"/>
                  </a:lnTo>
                  <a:cubicBezTo>
                    <a:pt x="4288325" y="2833734"/>
                    <a:pt x="4286048" y="2824399"/>
                    <a:pt x="4282289" y="2815627"/>
                  </a:cubicBezTo>
                  <a:cubicBezTo>
                    <a:pt x="4268504" y="2783463"/>
                    <a:pt x="4264261" y="2779531"/>
                    <a:pt x="4246075" y="2752253"/>
                  </a:cubicBezTo>
                  <a:cubicBezTo>
                    <a:pt x="4229386" y="2685492"/>
                    <a:pt x="4247319" y="2746100"/>
                    <a:pt x="4218915" y="2679825"/>
                  </a:cubicBezTo>
                  <a:cubicBezTo>
                    <a:pt x="4215156" y="2671054"/>
                    <a:pt x="4214496" y="2661007"/>
                    <a:pt x="4209861" y="2652665"/>
                  </a:cubicBezTo>
                  <a:cubicBezTo>
                    <a:pt x="4199293" y="2633642"/>
                    <a:pt x="4173648" y="2598344"/>
                    <a:pt x="4173648" y="2598344"/>
                  </a:cubicBezTo>
                  <a:cubicBezTo>
                    <a:pt x="4153669" y="2498451"/>
                    <a:pt x="4165274" y="2537005"/>
                    <a:pt x="4146487" y="2480649"/>
                  </a:cubicBezTo>
                  <a:cubicBezTo>
                    <a:pt x="4149505" y="2423310"/>
                    <a:pt x="4150343" y="2365815"/>
                    <a:pt x="4155541" y="2308633"/>
                  </a:cubicBezTo>
                  <a:cubicBezTo>
                    <a:pt x="4156405" y="2299129"/>
                    <a:pt x="4159960" y="2289815"/>
                    <a:pt x="4164594" y="2281473"/>
                  </a:cubicBezTo>
                  <a:cubicBezTo>
                    <a:pt x="4175162" y="2262450"/>
                    <a:pt x="4200808" y="2227152"/>
                    <a:pt x="4200808" y="2227152"/>
                  </a:cubicBezTo>
                  <a:cubicBezTo>
                    <a:pt x="4219017" y="2172524"/>
                    <a:pt x="4199381" y="2223492"/>
                    <a:pt x="4246075" y="2145671"/>
                  </a:cubicBezTo>
                  <a:cubicBezTo>
                    <a:pt x="4279824" y="2089425"/>
                    <a:pt x="4260793" y="2112847"/>
                    <a:pt x="4300396" y="2073243"/>
                  </a:cubicBezTo>
                  <a:cubicBezTo>
                    <a:pt x="4303414" y="2061172"/>
                    <a:pt x="4305081" y="2048680"/>
                    <a:pt x="4309450" y="2037029"/>
                  </a:cubicBezTo>
                  <a:cubicBezTo>
                    <a:pt x="4333258" y="1973539"/>
                    <a:pt x="4319395" y="2026188"/>
                    <a:pt x="4345663" y="1973655"/>
                  </a:cubicBezTo>
                  <a:cubicBezTo>
                    <a:pt x="4349931" y="1965119"/>
                    <a:pt x="4351699" y="1955548"/>
                    <a:pt x="4354717" y="1946495"/>
                  </a:cubicBezTo>
                  <a:cubicBezTo>
                    <a:pt x="4357735" y="1928388"/>
                    <a:pt x="4359788" y="1910094"/>
                    <a:pt x="4363770" y="1892174"/>
                  </a:cubicBezTo>
                  <a:cubicBezTo>
                    <a:pt x="4365840" y="1882858"/>
                    <a:pt x="4371255" y="1874427"/>
                    <a:pt x="4372824" y="1865013"/>
                  </a:cubicBezTo>
                  <a:cubicBezTo>
                    <a:pt x="4377317" y="1838057"/>
                    <a:pt x="4378859" y="1810692"/>
                    <a:pt x="4381877" y="1783532"/>
                  </a:cubicBezTo>
                  <a:cubicBezTo>
                    <a:pt x="4378859" y="1629623"/>
                    <a:pt x="4378318" y="1475645"/>
                    <a:pt x="4372824" y="1321805"/>
                  </a:cubicBezTo>
                  <a:cubicBezTo>
                    <a:pt x="4372275" y="1306427"/>
                    <a:pt x="4367502" y="1291466"/>
                    <a:pt x="4363770" y="1276538"/>
                  </a:cubicBezTo>
                  <a:cubicBezTo>
                    <a:pt x="4358388" y="1255009"/>
                    <a:pt x="4343258" y="1222392"/>
                    <a:pt x="4336610" y="1204110"/>
                  </a:cubicBezTo>
                  <a:cubicBezTo>
                    <a:pt x="4307476" y="1123992"/>
                    <a:pt x="4333358" y="1174550"/>
                    <a:pt x="4291343" y="1104522"/>
                  </a:cubicBezTo>
                  <a:cubicBezTo>
                    <a:pt x="4264523" y="970429"/>
                    <a:pt x="4289979" y="1072584"/>
                    <a:pt x="4146487" y="823865"/>
                  </a:cubicBezTo>
                  <a:lnTo>
                    <a:pt x="4146487" y="823865"/>
                  </a:lnTo>
                  <a:cubicBezTo>
                    <a:pt x="4133993" y="786382"/>
                    <a:pt x="4142727" y="804645"/>
                    <a:pt x="4119327" y="769544"/>
                  </a:cubicBezTo>
                  <a:cubicBezTo>
                    <a:pt x="4116427" y="757945"/>
                    <a:pt x="4107713" y="719155"/>
                    <a:pt x="4101220" y="706170"/>
                  </a:cubicBezTo>
                  <a:cubicBezTo>
                    <a:pt x="4096354" y="696438"/>
                    <a:pt x="4087979" y="688741"/>
                    <a:pt x="4083113" y="679009"/>
                  </a:cubicBezTo>
                  <a:cubicBezTo>
                    <a:pt x="4078845" y="670473"/>
                    <a:pt x="4079353" y="659789"/>
                    <a:pt x="4074059" y="651849"/>
                  </a:cubicBezTo>
                  <a:cubicBezTo>
                    <a:pt x="4066957" y="641196"/>
                    <a:pt x="4055952" y="633742"/>
                    <a:pt x="4046899" y="624689"/>
                  </a:cubicBezTo>
                  <a:cubicBezTo>
                    <a:pt x="4031001" y="584945"/>
                    <a:pt x="4009019" y="520972"/>
                    <a:pt x="3974471" y="497940"/>
                  </a:cubicBezTo>
                  <a:lnTo>
                    <a:pt x="3947311" y="479833"/>
                  </a:lnTo>
                  <a:cubicBezTo>
                    <a:pt x="3936480" y="447343"/>
                    <a:pt x="3944300" y="452274"/>
                    <a:pt x="3911097" y="434566"/>
                  </a:cubicBezTo>
                  <a:cubicBezTo>
                    <a:pt x="3889514" y="423055"/>
                    <a:pt x="3818334" y="381952"/>
                    <a:pt x="3775295" y="371192"/>
                  </a:cubicBezTo>
                  <a:cubicBezTo>
                    <a:pt x="3760367" y="367460"/>
                    <a:pt x="3745117" y="365156"/>
                    <a:pt x="3730028" y="362138"/>
                  </a:cubicBezTo>
                  <a:cubicBezTo>
                    <a:pt x="3720974" y="356102"/>
                    <a:pt x="3713093" y="347750"/>
                    <a:pt x="3702867" y="344031"/>
                  </a:cubicBezTo>
                  <a:cubicBezTo>
                    <a:pt x="3679480" y="335527"/>
                    <a:pt x="3630440" y="325924"/>
                    <a:pt x="3630440" y="325924"/>
                  </a:cubicBezTo>
                  <a:cubicBezTo>
                    <a:pt x="3561952" y="280266"/>
                    <a:pt x="3636865" y="324565"/>
                    <a:pt x="3476531" y="289710"/>
                  </a:cubicBezTo>
                  <a:cubicBezTo>
                    <a:pt x="3448555" y="283628"/>
                    <a:pt x="3423392" y="266599"/>
                    <a:pt x="3395050" y="262550"/>
                  </a:cubicBezTo>
                  <a:lnTo>
                    <a:pt x="3331675" y="253497"/>
                  </a:lnTo>
                  <a:cubicBezTo>
                    <a:pt x="3316586" y="247461"/>
                    <a:pt x="3302299" y="238795"/>
                    <a:pt x="3286408" y="235390"/>
                  </a:cubicBezTo>
                  <a:cubicBezTo>
                    <a:pt x="3259687" y="229664"/>
                    <a:pt x="3232015" y="229948"/>
                    <a:pt x="3204927" y="226336"/>
                  </a:cubicBezTo>
                  <a:cubicBezTo>
                    <a:pt x="3186731" y="223910"/>
                    <a:pt x="3168713" y="220301"/>
                    <a:pt x="3150606" y="217283"/>
                  </a:cubicBezTo>
                  <a:cubicBezTo>
                    <a:pt x="3072655" y="191298"/>
                    <a:pt x="3157781" y="217095"/>
                    <a:pt x="2978590" y="199176"/>
                  </a:cubicBezTo>
                  <a:cubicBezTo>
                    <a:pt x="2861613" y="187478"/>
                    <a:pt x="3066490" y="185296"/>
                    <a:pt x="2869949" y="181069"/>
                  </a:cubicBezTo>
                  <a:lnTo>
                    <a:pt x="2100404" y="172015"/>
                  </a:lnTo>
                  <a:cubicBezTo>
                    <a:pt x="2091351" y="168997"/>
                    <a:pt x="2082502" y="165277"/>
                    <a:pt x="2073244" y="162962"/>
                  </a:cubicBezTo>
                  <a:cubicBezTo>
                    <a:pt x="1999553" y="144539"/>
                    <a:pt x="1955220" y="150161"/>
                    <a:pt x="1865014" y="144855"/>
                  </a:cubicBezTo>
                  <a:lnTo>
                    <a:pt x="1720158" y="135802"/>
                  </a:lnTo>
                  <a:cubicBezTo>
                    <a:pt x="1581713" y="108111"/>
                    <a:pt x="1799765" y="150579"/>
                    <a:pt x="1602463" y="117695"/>
                  </a:cubicBezTo>
                  <a:cubicBezTo>
                    <a:pt x="1590190" y="115649"/>
                    <a:pt x="1578568" y="110401"/>
                    <a:pt x="1566250" y="108641"/>
                  </a:cubicBezTo>
                  <a:cubicBezTo>
                    <a:pt x="1493992" y="98318"/>
                    <a:pt x="1421317" y="91128"/>
                    <a:pt x="1348966" y="81481"/>
                  </a:cubicBezTo>
                  <a:cubicBezTo>
                    <a:pt x="1330771" y="79055"/>
                    <a:pt x="1312706" y="75711"/>
                    <a:pt x="1294646" y="72427"/>
                  </a:cubicBezTo>
                  <a:cubicBezTo>
                    <a:pt x="1279506" y="69674"/>
                    <a:pt x="1264647" y="65283"/>
                    <a:pt x="1249378" y="63374"/>
                  </a:cubicBezTo>
                  <a:cubicBezTo>
                    <a:pt x="1216302" y="59240"/>
                    <a:pt x="1182986" y="57338"/>
                    <a:pt x="1149790" y="54320"/>
                  </a:cubicBezTo>
                  <a:cubicBezTo>
                    <a:pt x="1091968" y="35046"/>
                    <a:pt x="1080728" y="29229"/>
                    <a:pt x="1013988" y="18106"/>
                  </a:cubicBezTo>
                  <a:cubicBezTo>
                    <a:pt x="968941" y="10598"/>
                    <a:pt x="923453" y="6035"/>
                    <a:pt x="878186" y="0"/>
                  </a:cubicBezTo>
                  <a:cubicBezTo>
                    <a:pt x="857061" y="3018"/>
                    <a:pt x="835807" y="5236"/>
                    <a:pt x="814812" y="9053"/>
                  </a:cubicBezTo>
                  <a:cubicBezTo>
                    <a:pt x="762128" y="18631"/>
                    <a:pt x="787262" y="20466"/>
                    <a:pt x="724277" y="36213"/>
                  </a:cubicBezTo>
                  <a:cubicBezTo>
                    <a:pt x="611064" y="64518"/>
                    <a:pt x="751821" y="28343"/>
                    <a:pt x="660903" y="54320"/>
                  </a:cubicBezTo>
                  <a:cubicBezTo>
                    <a:pt x="648939" y="57738"/>
                    <a:pt x="636653" y="59956"/>
                    <a:pt x="624689" y="63374"/>
                  </a:cubicBezTo>
                  <a:cubicBezTo>
                    <a:pt x="615513" y="65996"/>
                    <a:pt x="606670" y="69685"/>
                    <a:pt x="597529" y="72427"/>
                  </a:cubicBezTo>
                  <a:cubicBezTo>
                    <a:pt x="576486" y="78740"/>
                    <a:pt x="555351" y="84753"/>
                    <a:pt x="534155" y="90534"/>
                  </a:cubicBezTo>
                  <a:cubicBezTo>
                    <a:pt x="522151" y="93808"/>
                    <a:pt x="509592" y="95219"/>
                    <a:pt x="497941" y="99588"/>
                  </a:cubicBezTo>
                  <a:cubicBezTo>
                    <a:pt x="485304" y="104327"/>
                    <a:pt x="473798" y="111659"/>
                    <a:pt x="461727" y="117695"/>
                  </a:cubicBezTo>
                  <a:cubicBezTo>
                    <a:pt x="450539" y="151257"/>
                    <a:pt x="456941" y="136319"/>
                    <a:pt x="443620" y="162962"/>
                  </a:cubicBezTo>
                  <a:lnTo>
                    <a:pt x="452673" y="162962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762397" y="3387300"/>
              <a:ext cx="350451" cy="184664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013557" y="4642573"/>
              <a:ext cx="341760" cy="490576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336709" y="4534310"/>
              <a:ext cx="226269" cy="323661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3657600" y="5162573"/>
              <a:ext cx="214185" cy="400027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57674" y="3508194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user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27784" y="5176972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users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9229" y="4644732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users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611280" y="2310682"/>
              <a:ext cx="3298092" cy="1797644"/>
            </a:xfrm>
            <a:prstGeom prst="ellipse">
              <a:avLst/>
            </a:prstGeom>
            <a:noFill/>
            <a:ln>
              <a:solidFill>
                <a:srgbClr val="F2BF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7600" y="2367475"/>
              <a:ext cx="12793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C000"/>
                  </a:solidFill>
                </a:rPr>
                <a:t>FACS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355338" y="4642540"/>
              <a:ext cx="92462" cy="49060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730372" y="4648767"/>
              <a:ext cx="559270" cy="370564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7308729" y="4496901"/>
              <a:ext cx="41195" cy="497844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884032" y="5161088"/>
              <a:ext cx="226269" cy="323661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7004212" y="4530538"/>
              <a:ext cx="310988" cy="331206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7623394" y="3033355"/>
              <a:ext cx="0" cy="370410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5884927" y="3209504"/>
              <a:ext cx="1738467" cy="206104"/>
            </a:xfrm>
            <a:prstGeom prst="straightConnector1">
              <a:avLst/>
            </a:prstGeom>
            <a:ln w="25400">
              <a:solidFill>
                <a:srgbClr val="F2BF04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 flipV="1">
              <a:off x="5375834" y="3854755"/>
              <a:ext cx="1974090" cy="642146"/>
            </a:xfrm>
            <a:prstGeom prst="straightConnector1">
              <a:avLst/>
            </a:prstGeom>
            <a:ln w="25400">
              <a:solidFill>
                <a:srgbClr val="F2BF04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7" idx="4"/>
            </p:cNvCxnSpPr>
            <p:nvPr/>
          </p:nvCxnSpPr>
          <p:spPr>
            <a:xfrm flipV="1">
              <a:off x="3884032" y="4108326"/>
              <a:ext cx="376294" cy="1052762"/>
            </a:xfrm>
            <a:prstGeom prst="straightConnector1">
              <a:avLst/>
            </a:prstGeom>
            <a:ln w="25400">
              <a:solidFill>
                <a:srgbClr val="F2BF04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endCxn id="7" idx="2"/>
            </p:cNvCxnSpPr>
            <p:nvPr/>
          </p:nvCxnSpPr>
          <p:spPr>
            <a:xfrm flipV="1">
              <a:off x="1112848" y="3209504"/>
              <a:ext cx="1498432" cy="343222"/>
            </a:xfrm>
            <a:prstGeom prst="straightConnector1">
              <a:avLst/>
            </a:prstGeom>
            <a:ln w="25400">
              <a:solidFill>
                <a:srgbClr val="F2BF04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1360020" y="3886201"/>
              <a:ext cx="1822498" cy="722625"/>
            </a:xfrm>
            <a:prstGeom prst="straightConnector1">
              <a:avLst/>
            </a:prstGeom>
            <a:ln w="25400">
              <a:solidFill>
                <a:srgbClr val="F2BF04"/>
              </a:solidFill>
              <a:headEnd type="oval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710238" y="2969077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user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52885" y="4599937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users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319164" y="4158347"/>
              <a:ext cx="8965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LSUM</a:t>
              </a:r>
              <a:endParaRPr lang="en-US" sz="1600" b="1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232213" y="4794595"/>
              <a:ext cx="7649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LSUM</a:t>
              </a:r>
              <a:endParaRPr lang="en-US" sz="1600" b="1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57232" y="3630797"/>
              <a:ext cx="7649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LSUM</a:t>
              </a:r>
              <a:endParaRPr lang="en-US" sz="1600" b="1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0372" y="4285661"/>
              <a:ext cx="7649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LSUM</a:t>
              </a:r>
              <a:endParaRPr lang="en-US" sz="1600" b="1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672515" y="3264385"/>
              <a:ext cx="78608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LSUM</a:t>
              </a:r>
              <a:endParaRPr lang="en-US" sz="1600" b="1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07694" y="1105520"/>
            <a:ext cx="368947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Integrated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FACS registers LSUMS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31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Title 1"/>
          <p:cNvSpPr>
            <a:spLocks noGrp="1"/>
          </p:cNvSpPr>
          <p:nvPr>
            <p:ph type="title"/>
          </p:nvPr>
        </p:nvSpPr>
        <p:spPr>
          <a:xfrm>
            <a:off x="457200" y="736826"/>
            <a:ext cx="8229600" cy="677108"/>
          </a:xfrm>
        </p:spPr>
        <p:txBody>
          <a:bodyPr/>
          <a:lstStyle/>
          <a:p>
            <a:r>
              <a:rPr lang="en-US" dirty="0" smtClean="0"/>
              <a:t>Start Report Kickoff</a:t>
            </a:r>
          </a:p>
        </p:txBody>
      </p:sp>
      <p:sp>
        <p:nvSpPr>
          <p:cNvPr id="327687" name="Rectangle 3"/>
          <p:cNvSpPr>
            <a:spLocks noChangeArrowheads="1"/>
          </p:cNvSpPr>
          <p:nvPr/>
        </p:nvSpPr>
        <p:spPr bwMode="auto">
          <a:xfrm>
            <a:off x="400050" y="1711325"/>
            <a:ext cx="85693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Applies to reporters for FY 2015</a:t>
            </a:r>
          </a:p>
          <a:p>
            <a:pPr marL="798513" lvl="1" indent="-341313" eaLnBrk="0" hangingPunct="0">
              <a:spcBef>
                <a:spcPct val="25000"/>
              </a:spcBef>
              <a:spcAft>
                <a:spcPct val="25000"/>
              </a:spcAft>
              <a:buSzPct val="85000"/>
              <a:buFont typeface="Wingdings" pitchFamily="2" charset="2"/>
              <a:buChar char="Ø"/>
            </a:pPr>
            <a:endParaRPr lang="en-US" sz="2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3" descr="Screen capture of NTD 2 tasks page showing icon and task to start kickoff for Oregon Dept. of Transportation." title="NTD 2 start kickof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15629" r="5163"/>
          <a:stretch/>
        </p:blipFill>
        <p:spPr bwMode="auto">
          <a:xfrm>
            <a:off x="400050" y="1711325"/>
            <a:ext cx="8202306" cy="24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7"/>
          <p:cNvSpPr/>
          <p:nvPr/>
        </p:nvSpPr>
        <p:spPr>
          <a:xfrm>
            <a:off x="3048000" y="3519061"/>
            <a:ext cx="2089150" cy="1222375"/>
          </a:xfrm>
          <a:prstGeom prst="wedgeRoundRectCallout">
            <a:avLst>
              <a:gd name="adj1" fmla="val -12294"/>
              <a:gd name="adj2" fmla="val -119962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Task</a:t>
            </a:r>
          </a:p>
        </p:txBody>
      </p:sp>
    </p:spTree>
    <p:extLst>
      <p:ext uri="{BB962C8B-B14F-4D97-AF65-F5344CB8AC3E}">
        <p14:creationId xmlns:p14="http://schemas.microsoft.com/office/powerpoint/2010/main" val="13468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Accept Kickoff Task</a:t>
            </a:r>
          </a:p>
        </p:txBody>
      </p:sp>
      <p:pic>
        <p:nvPicPr>
          <p:cNvPr id="6" name="Picture 2" descr="Screen capture of Kickoff intorduction saying&#10;-confirm reporter contact information is accurate&#10;-identify your rural subrecipients from the previous year" title="Kickoff introduction p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" b="8266"/>
          <a:stretch/>
        </p:blipFill>
        <p:spPr bwMode="auto">
          <a:xfrm>
            <a:off x="457200" y="990600"/>
            <a:ext cx="8458200" cy="285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935413" y="3682414"/>
            <a:ext cx="2273300" cy="485775"/>
          </a:xfrm>
          <a:prstGeom prst="wedgeRoundRectCallout">
            <a:avLst>
              <a:gd name="adj1" fmla="val 111499"/>
              <a:gd name="adj2" fmla="val -436913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1. Click Accept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253038" y="4852509"/>
            <a:ext cx="2273300" cy="485775"/>
          </a:xfrm>
          <a:prstGeom prst="wedgeRoundRectCallout">
            <a:avLst>
              <a:gd name="adj1" fmla="val 86413"/>
              <a:gd name="adj2" fmla="val -312687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2. Click Proceed</a:t>
            </a:r>
          </a:p>
        </p:txBody>
      </p:sp>
    </p:spTree>
    <p:extLst>
      <p:ext uri="{BB962C8B-B14F-4D97-AF65-F5344CB8AC3E}">
        <p14:creationId xmlns:p14="http://schemas.microsoft.com/office/powerpoint/2010/main" val="37812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Title 1"/>
          <p:cNvSpPr>
            <a:spLocks noGrp="1"/>
          </p:cNvSpPr>
          <p:nvPr>
            <p:ph type="title"/>
          </p:nvPr>
        </p:nvSpPr>
        <p:spPr>
          <a:xfrm>
            <a:off x="457750" y="152400"/>
            <a:ext cx="8229600" cy="981075"/>
          </a:xfrm>
        </p:spPr>
        <p:txBody>
          <a:bodyPr/>
          <a:lstStyle/>
          <a:p>
            <a:r>
              <a:rPr lang="en-US" dirty="0" smtClean="0"/>
              <a:t>Manage Reporter Users</a:t>
            </a:r>
          </a:p>
        </p:txBody>
      </p:sp>
      <p:sp>
        <p:nvSpPr>
          <p:cNvPr id="330756" name="Content Placeholder 2"/>
          <p:cNvSpPr>
            <a:spLocks noGrp="1"/>
          </p:cNvSpPr>
          <p:nvPr>
            <p:ph idx="1"/>
          </p:nvPr>
        </p:nvSpPr>
        <p:spPr>
          <a:xfrm>
            <a:off x="771989" y="4724400"/>
            <a:ext cx="7080422" cy="909638"/>
          </a:xfrm>
        </p:spPr>
        <p:txBody>
          <a:bodyPr/>
          <a:lstStyle/>
          <a:p>
            <a:r>
              <a:rPr lang="en-US" sz="2800" dirty="0" smtClean="0"/>
              <a:t>Only user manager can add new users</a:t>
            </a:r>
          </a:p>
          <a:p>
            <a:r>
              <a:rPr lang="en-US" sz="2800" dirty="0" smtClean="0"/>
              <a:t>Individual users can edit own profile</a:t>
            </a:r>
          </a:p>
        </p:txBody>
      </p:sp>
      <p:pic>
        <p:nvPicPr>
          <p:cNvPr id="7" name="Picture 2" descr="Screen capture of manage users form (P-30) indicating that you need to click continue to go to the next step." title="NTD 2 Manage Users p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6"/>
          <a:stretch/>
        </p:blipFill>
        <p:spPr bwMode="auto">
          <a:xfrm>
            <a:off x="272143" y="1058257"/>
            <a:ext cx="8658224" cy="291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4038600" y="4191000"/>
            <a:ext cx="4505325" cy="485775"/>
          </a:xfrm>
          <a:prstGeom prst="wedgeRoundRectCallout">
            <a:avLst>
              <a:gd name="adj1" fmla="val 12370"/>
              <a:gd name="adj2" fmla="val -164306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continue to go to next confirmation</a:t>
            </a:r>
          </a:p>
        </p:txBody>
      </p:sp>
    </p:spTree>
    <p:extLst>
      <p:ext uri="{BB962C8B-B14F-4D97-AF65-F5344CB8AC3E}">
        <p14:creationId xmlns:p14="http://schemas.microsoft.com/office/powerpoint/2010/main" val="19226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Subrecipients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12" name="Group 11" descr="Screen capture showing subrecipient listing from previous year for review and editing." title="Review subrecipients page"/>
          <p:cNvGrpSpPr/>
          <p:nvPr/>
        </p:nvGrpSpPr>
        <p:grpSpPr>
          <a:xfrm>
            <a:off x="420616" y="911392"/>
            <a:ext cx="8360274" cy="2455948"/>
            <a:chOff x="0" y="0"/>
            <a:chExt cx="9326870" cy="2667003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59" b="89033"/>
            <a:stretch/>
          </p:blipFill>
          <p:spPr bwMode="auto">
            <a:xfrm>
              <a:off x="0" y="0"/>
              <a:ext cx="9326870" cy="43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0" y="410361"/>
              <a:ext cx="8360363" cy="2256642"/>
              <a:chOff x="0" y="410361"/>
              <a:chExt cx="8360363" cy="2256642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98" t="13561" r="3287" b="28862"/>
              <a:stretch/>
            </p:blipFill>
            <p:spPr bwMode="auto">
              <a:xfrm>
                <a:off x="1905000" y="445898"/>
                <a:ext cx="6455363" cy="222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20" r="76237" b="28861"/>
              <a:stretch/>
            </p:blipFill>
            <p:spPr bwMode="auto">
              <a:xfrm>
                <a:off x="0" y="410361"/>
                <a:ext cx="1933192" cy="2045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3400" y="3581400"/>
            <a:ext cx="7848600" cy="2544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Identify Subrecipients</a:t>
            </a:r>
            <a:endParaRPr lang="en-US" dirty="0"/>
          </a:p>
          <a:p>
            <a:pPr lvl="1"/>
            <a:r>
              <a:rPr lang="en-US" dirty="0" smtClean="0"/>
              <a:t>Subrecipients from RY2013 are pre-loaded. </a:t>
            </a:r>
            <a:br>
              <a:rPr lang="en-US" dirty="0" smtClean="0"/>
            </a:br>
            <a:r>
              <a:rPr lang="en-US" dirty="0" smtClean="0"/>
              <a:t>Please </a:t>
            </a:r>
            <a:r>
              <a:rPr lang="en-US" dirty="0"/>
              <a:t>v</a:t>
            </a:r>
            <a:r>
              <a:rPr lang="en-US" dirty="0" smtClean="0"/>
              <a:t>erify this list</a:t>
            </a:r>
          </a:p>
          <a:p>
            <a:pPr lvl="1"/>
            <a:r>
              <a:rPr lang="en-US" dirty="0" smtClean="0"/>
              <a:t>New subrecipients can be added from a list of existing agency profiles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2971800"/>
          </a:xfrm>
        </p:spPr>
        <p:txBody>
          <a:bodyPr/>
          <a:lstStyle/>
          <a:p>
            <a:pPr lvl="1"/>
            <a:r>
              <a:rPr lang="en-US" dirty="0" smtClean="0"/>
              <a:t>If an agency does not have a profile, you can add them manually. </a:t>
            </a:r>
          </a:p>
          <a:p>
            <a:pPr lvl="1"/>
            <a:r>
              <a:rPr lang="en-US" dirty="0" smtClean="0"/>
              <a:t>All manually created subrecipients must be approved by your Analyst before the </a:t>
            </a:r>
            <a:r>
              <a:rPr lang="en-US" dirty="0" err="1" smtClean="0"/>
              <a:t>subrecipient’s</a:t>
            </a:r>
            <a:r>
              <a:rPr lang="en-US" dirty="0" smtClean="0"/>
              <a:t> records are available to you. </a:t>
            </a:r>
          </a:p>
          <a:p>
            <a:pPr lvl="1"/>
            <a:r>
              <a:rPr lang="en-US" dirty="0" smtClean="0"/>
              <a:t>The Analyst is notified automatically by the system.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71513"/>
          </a:xfrm>
        </p:spPr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Subrecipients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 descr="Photo of an accessible demand response vehilcle." title="Accessible Demand Response Vehic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86200"/>
            <a:ext cx="3300101" cy="24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5410200"/>
            <a:ext cx="3429000" cy="7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Adding a Subrecipient</a:t>
            </a:r>
            <a:endParaRPr lang="en-US" sz="3600" dirty="0"/>
          </a:p>
        </p:txBody>
      </p:sp>
      <p:grpSp>
        <p:nvGrpSpPr>
          <p:cNvPr id="4" name="Group 3" descr="Screen capture of form for adding a subrecipient showing options of&#10;1) searching NTD 2 profiles for an existing one, or&#10;2) adding information on a new one (name and address,)" title="Add a subrecipient form"/>
          <p:cNvGrpSpPr/>
          <p:nvPr/>
        </p:nvGrpSpPr>
        <p:grpSpPr>
          <a:xfrm>
            <a:off x="728345" y="816242"/>
            <a:ext cx="7783394" cy="5334000"/>
            <a:chOff x="0" y="410361"/>
            <a:chExt cx="8395647" cy="5838039"/>
          </a:xfrm>
          <a:solidFill>
            <a:schemeClr val="bg1"/>
          </a:solidFill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38" t="13124" r="2323" b="24197"/>
            <a:stretch/>
          </p:blipFill>
          <p:spPr bwMode="auto">
            <a:xfrm>
              <a:off x="1900552" y="3786613"/>
              <a:ext cx="6252848" cy="1928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2" r="3121" b="37548"/>
            <a:stretch/>
          </p:blipFill>
          <p:spPr bwMode="auto">
            <a:xfrm>
              <a:off x="1952523" y="2590801"/>
              <a:ext cx="6085073" cy="1271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38" r="54874" b="92911"/>
            <a:stretch/>
          </p:blipFill>
          <p:spPr bwMode="auto">
            <a:xfrm>
              <a:off x="1845961" y="3505200"/>
              <a:ext cx="1735439" cy="2181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98" t="13561" r="3287" b="28862"/>
            <a:stretch/>
          </p:blipFill>
          <p:spPr bwMode="auto">
            <a:xfrm>
              <a:off x="1905001" y="445900"/>
              <a:ext cx="6132595" cy="211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Screen capture showing three ways to add a subrecipient. Select one that was entered in previous years directly from the available list. Search the list by state and name for your subrecipient. Add a new subrecipient by entering name and address." title="Add Subrecipient Form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0" r="76237" b="28861"/>
            <a:stretch/>
          </p:blipFill>
          <p:spPr bwMode="auto">
            <a:xfrm>
              <a:off x="0" y="410361"/>
              <a:ext cx="1933192" cy="2045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96" t="82880" r="2323"/>
            <a:stretch/>
          </p:blipFill>
          <p:spPr bwMode="auto">
            <a:xfrm>
              <a:off x="5895832" y="5721681"/>
              <a:ext cx="2499815" cy="526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450256" y="1433154"/>
              <a:ext cx="1295400" cy="0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5257800" y="2667000"/>
              <a:ext cx="1752600" cy="0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50256" y="3614257"/>
              <a:ext cx="1295400" cy="0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92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381000"/>
            <a:ext cx="8839200" cy="3560929"/>
            <a:chOff x="-9526" y="0"/>
            <a:chExt cx="9153526" cy="4094329"/>
          </a:xfrm>
        </p:grpSpPr>
        <p:pic>
          <p:nvPicPr>
            <p:cNvPr id="13315" name="Picture 3" descr="Screen capture of the form for selecting subrecipient type. Rural public transit, intercity bus, or urban transit." title="Subrecipient Type form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5" b="52326"/>
            <a:stretch/>
          </p:blipFill>
          <p:spPr bwMode="auto">
            <a:xfrm>
              <a:off x="-9526" y="0"/>
              <a:ext cx="9153526" cy="2497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99" r="825" b="6692"/>
            <a:stretch/>
          </p:blipFill>
          <p:spPr bwMode="auto">
            <a:xfrm>
              <a:off x="-9526" y="2438401"/>
              <a:ext cx="9153526" cy="165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198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Assign Subrecipient Type</a:t>
            </a:r>
            <a:endParaRPr lang="en-US" dirty="0"/>
          </a:p>
          <a:p>
            <a:pPr lvl="1"/>
            <a:r>
              <a:rPr lang="en-US" dirty="0" smtClean="0"/>
              <a:t>The type is pre-loaded from RY2014</a:t>
            </a:r>
          </a:p>
          <a:p>
            <a:pPr lvl="1"/>
            <a:r>
              <a:rPr lang="en-US" dirty="0" smtClean="0"/>
              <a:t>To change, select the subrecipient by checking the box to its left, click circle for type, </a:t>
            </a:r>
            <a:br>
              <a:rPr lang="en-US" dirty="0" smtClean="0"/>
            </a:br>
            <a:r>
              <a:rPr lang="en-US" dirty="0" smtClean="0"/>
              <a:t>and then click “Add Type”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The new type will display in the grid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8876" y="124667"/>
            <a:ext cx="8782050" cy="4228470"/>
            <a:chOff x="168876" y="124667"/>
            <a:chExt cx="8782050" cy="422847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68876" y="124667"/>
              <a:ext cx="8782050" cy="2394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Screen capture showing result of assigning a subrecipient type. " title="Assign Subrecipient Typ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607"/>
            <a:stretch/>
          </p:blipFill>
          <p:spPr bwMode="auto">
            <a:xfrm>
              <a:off x="168876" y="2610105"/>
              <a:ext cx="8782050" cy="1743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Straight Arrow Connector 5"/>
          <p:cNvCxnSpPr/>
          <p:nvPr/>
        </p:nvCxnSpPr>
        <p:spPr>
          <a:xfrm flipH="1">
            <a:off x="6971509" y="2362200"/>
            <a:ext cx="130279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4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199"/>
            <a:ext cx="7829609" cy="61359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6225"/>
            <a:ext cx="8229600" cy="20399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Assign Self-Reporting Privileges</a:t>
            </a:r>
            <a:endParaRPr lang="en-US" dirty="0"/>
          </a:p>
          <a:p>
            <a:pPr lvl="1"/>
            <a:r>
              <a:rPr lang="en-US" dirty="0" smtClean="0"/>
              <a:t>We ask that States do not assign these privileges until NTD 2 system functionality is complete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Screen capture showing subrecipient self-reporting option assignment form. " title="Assign Subrecipient Self-Reporting Privile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388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667000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Form Generation</a:t>
            </a:r>
            <a:endParaRPr lang="en-US" dirty="0"/>
          </a:p>
          <a:p>
            <a:pPr lvl="1"/>
            <a:r>
              <a:rPr lang="en-US" dirty="0" smtClean="0"/>
              <a:t>Profiles and Report Packages (Annual Forms) take at least three minutes to generate</a:t>
            </a:r>
          </a:p>
          <a:p>
            <a:pPr lvl="1"/>
            <a:r>
              <a:rPr lang="en-US" dirty="0" smtClean="0"/>
              <a:t>If new subrecipients were created, they will not display until your analyst approves the creation</a:t>
            </a:r>
          </a:p>
          <a:p>
            <a:pPr lvl="1"/>
            <a:r>
              <a:rPr lang="en-US" dirty="0" smtClean="0"/>
              <a:t>Click “OK” to end the task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 descr="Screen capture of kickoff complete screen showing &quot;OK&quot; button." title="Kickoff Completed scre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"/>
          <a:stretch/>
        </p:blipFill>
        <p:spPr bwMode="auto">
          <a:xfrm>
            <a:off x="208005" y="381000"/>
            <a:ext cx="8763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1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Local System User </a:t>
            </a:r>
            <a:r>
              <a:rPr lang="en-US" sz="3600" dirty="0" smtClean="0"/>
              <a:t>Manager (LSUM)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FTA requires each agency to nominate a LSUM</a:t>
            </a:r>
          </a:p>
          <a:p>
            <a:pPr lvl="1"/>
            <a:r>
              <a:rPr lang="en-US" sz="2400" dirty="0" smtClean="0"/>
              <a:t>TEAM users upload designation letter in TEAM</a:t>
            </a:r>
          </a:p>
          <a:p>
            <a:pPr lvl="1"/>
            <a:r>
              <a:rPr lang="en-US" sz="2400" dirty="0" smtClean="0"/>
              <a:t>Non-TEAM users send letter to FTA NTD program manager in Washington DC</a:t>
            </a:r>
          </a:p>
          <a:p>
            <a:pPr lvl="1"/>
            <a:r>
              <a:rPr lang="en-US" sz="2400" dirty="0" smtClean="0"/>
              <a:t>FTA authenticates LSUM </a:t>
            </a:r>
          </a:p>
          <a:p>
            <a:r>
              <a:rPr lang="en-US" sz="2800" dirty="0" smtClean="0"/>
              <a:t>LSUM at each reporting agency approves and registers new users of FTA systems</a:t>
            </a:r>
          </a:p>
          <a:p>
            <a:pPr lvl="1"/>
            <a:r>
              <a:rPr lang="en-US" sz="2400" dirty="0" smtClean="0"/>
              <a:t>NTD 2</a:t>
            </a:r>
          </a:p>
          <a:p>
            <a:pPr lvl="1"/>
            <a:r>
              <a:rPr lang="en-US" sz="2400" dirty="0" smtClean="0"/>
              <a:t>TRAMS (soon to </a:t>
            </a:r>
            <a:r>
              <a:rPr lang="en-US" dirty="0" smtClean="0"/>
              <a:t>replace</a:t>
            </a:r>
            <a:r>
              <a:rPr lang="en-US" sz="2400" dirty="0" smtClean="0"/>
              <a:t> TEAM)</a:t>
            </a:r>
          </a:p>
          <a:p>
            <a:pPr lvl="1"/>
            <a:r>
              <a:rPr lang="en-US" dirty="0" smtClean="0"/>
              <a:t>Agency users may be contractors, </a:t>
            </a:r>
            <a:br>
              <a:rPr lang="en-US" dirty="0" smtClean="0"/>
            </a:br>
            <a:r>
              <a:rPr lang="en-US" dirty="0" smtClean="0"/>
              <a:t>consultants, or partners</a:t>
            </a:r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09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24" y="543654"/>
            <a:ext cx="8229600" cy="981075"/>
          </a:xfrm>
        </p:spPr>
        <p:txBody>
          <a:bodyPr/>
          <a:lstStyle/>
          <a:p>
            <a:r>
              <a:rPr lang="en-US" sz="3600" dirty="0" smtClean="0"/>
              <a:t>National Transit Database Offices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11" y="146015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500" b="1" dirty="0" smtClean="0"/>
          </a:p>
          <a:p>
            <a:pPr>
              <a:spcBef>
                <a:spcPts val="0"/>
              </a:spcBef>
            </a:pPr>
            <a:r>
              <a:rPr lang="en-US" sz="2600" b="1" dirty="0" smtClean="0"/>
              <a:t>NTD Operations Center</a:t>
            </a:r>
            <a:endParaRPr lang="en-US" sz="2600" b="1" dirty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Charlottesville, Virginia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Monday to Friday: 0800 –1900 </a:t>
            </a:r>
            <a:r>
              <a:rPr lang="en-US" sz="2200" dirty="0"/>
              <a:t>Eastern</a:t>
            </a:r>
          </a:p>
          <a:p>
            <a:pPr lvl="1"/>
            <a:r>
              <a:rPr lang="en-US" sz="2200" dirty="0" smtClean="0"/>
              <a:t>(</a:t>
            </a:r>
            <a:r>
              <a:rPr lang="en-US" sz="2200" dirty="0"/>
              <a:t>888) 252-0936</a:t>
            </a:r>
          </a:p>
          <a:p>
            <a:pPr lvl="1"/>
            <a:r>
              <a:rPr lang="en-US" sz="2200" dirty="0" smtClean="0">
                <a:hlinkClick r:id="rId2"/>
              </a:rPr>
              <a:t>NTDHelp@dot.gov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b="1" dirty="0" smtClean="0"/>
              <a:t>NTD Program Office</a:t>
            </a: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Washington, DC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Keith Gates, Program Manager</a:t>
            </a:r>
            <a:endParaRPr lang="en-US" sz="2200" dirty="0"/>
          </a:p>
          <a:p>
            <a:pPr lvl="1"/>
            <a:r>
              <a:rPr lang="en-US" sz="2200" dirty="0" smtClean="0"/>
              <a:t>(202) 366-1794</a:t>
            </a:r>
            <a:endParaRPr lang="en-US" sz="2200" dirty="0"/>
          </a:p>
          <a:p>
            <a:pPr lvl="1"/>
            <a:r>
              <a:rPr lang="en-US" sz="2200" dirty="0" smtClean="0">
                <a:hlinkClick r:id="rId3"/>
              </a:rPr>
              <a:t>keith.gates@dot.gov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/>
          <a:lstStyle/>
          <a:p>
            <a:fld id="{ADE1B9D5-6B45-43F7-A669-CB0A48399304}" type="slidenum">
              <a:rPr lang="en-US" smtClean="0"/>
              <a:t>40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449607" y="2938428"/>
            <a:ext cx="2343387" cy="727409"/>
          </a:xfrm>
          <a:prstGeom prst="wedgeRoundRectCallout">
            <a:avLst>
              <a:gd name="adj1" fmla="val -129049"/>
              <a:gd name="adj2" fmla="val -2805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NTD Help Desk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27867" y="5199714"/>
            <a:ext cx="2343387" cy="727409"/>
          </a:xfrm>
          <a:prstGeom prst="wedgeRoundRectCallout">
            <a:avLst>
              <a:gd name="adj1" fmla="val -129049"/>
              <a:gd name="adj2" fmla="val -2805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Me, email works best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243" y="1764958"/>
            <a:ext cx="8229600" cy="3185984"/>
          </a:xfrm>
        </p:spPr>
        <p:txBody>
          <a:bodyPr/>
          <a:lstStyle/>
          <a:p>
            <a:r>
              <a:rPr lang="en-US" sz="2800" dirty="0" smtClean="0"/>
              <a:t>NTD Website </a:t>
            </a:r>
            <a:r>
              <a:rPr lang="en-US" sz="2800" dirty="0"/>
              <a:t>training page:</a:t>
            </a:r>
            <a:br>
              <a:rPr lang="en-US" sz="2800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www.ntdprogram.gov/ntdprogram/seminars.htm</a:t>
            </a:r>
            <a:endParaRPr lang="en-US" sz="2400" dirty="0" smtClean="0"/>
          </a:p>
          <a:p>
            <a:r>
              <a:rPr lang="en-US" sz="2800" dirty="0" smtClean="0"/>
              <a:t>National </a:t>
            </a:r>
            <a:r>
              <a:rPr lang="en-US" sz="2800" dirty="0"/>
              <a:t>Transit </a:t>
            </a:r>
            <a:r>
              <a:rPr lang="en-US" sz="2800" dirty="0" smtClean="0"/>
              <a:t>Institute, NTD courses: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www.ntionline.com/courses/courseinfo.php?id=7</a:t>
            </a:r>
            <a:endParaRPr lang="en-US" sz="2400" dirty="0" smtClean="0"/>
          </a:p>
          <a:p>
            <a:r>
              <a:rPr lang="en-US" sz="2800" dirty="0" smtClean="0"/>
              <a:t>NTD </a:t>
            </a:r>
            <a:r>
              <a:rPr lang="en-US" sz="2800" dirty="0"/>
              <a:t>Website presentations page:</a:t>
            </a:r>
            <a:br>
              <a:rPr lang="en-US" sz="2800" dirty="0"/>
            </a:b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www.ntdprogram.gov/ntdprogram/announcements.htm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24" y="543654"/>
            <a:ext cx="8229600" cy="981075"/>
          </a:xfrm>
        </p:spPr>
        <p:txBody>
          <a:bodyPr/>
          <a:lstStyle/>
          <a:p>
            <a:r>
              <a:rPr lang="en-US" sz="3600" dirty="0" smtClean="0"/>
              <a:t>Additional Training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/>
          <a:lstStyle/>
          <a:p>
            <a:fld id="{ADE1B9D5-6B45-43F7-A669-CB0A483993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LSUM Startup Tasks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010400" cy="4191000"/>
          </a:xfrm>
        </p:spPr>
        <p:txBody>
          <a:bodyPr/>
          <a:lstStyle/>
          <a:p>
            <a:r>
              <a:rPr lang="en-US" dirty="0" smtClean="0"/>
              <a:t>After nomination has been </a:t>
            </a:r>
            <a:br>
              <a:rPr lang="en-US" dirty="0" smtClean="0"/>
            </a:br>
            <a:r>
              <a:rPr lang="en-US" dirty="0" smtClean="0"/>
              <a:t>accepted by FTA</a:t>
            </a:r>
          </a:p>
          <a:p>
            <a:r>
              <a:rPr lang="en-US" dirty="0" smtClean="0"/>
              <a:t>Create LSUM password</a:t>
            </a:r>
          </a:p>
          <a:p>
            <a:r>
              <a:rPr lang="en-US" dirty="0" smtClean="0"/>
              <a:t>Approve and enter local </a:t>
            </a:r>
            <a:br>
              <a:rPr lang="en-US" dirty="0" smtClean="0"/>
            </a:br>
            <a:r>
              <a:rPr lang="en-US" dirty="0" smtClean="0"/>
              <a:t>users into NTD 2</a:t>
            </a:r>
          </a:p>
        </p:txBody>
      </p:sp>
      <p:pic>
        <p:nvPicPr>
          <p:cNvPr id="6" name="Picture 5" descr="Picture of bright red light rail vehicle at platform taking on riders in San Diego" title="San Diego Trolle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43" y="1295400"/>
            <a:ext cx="282214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Title 1"/>
          <p:cNvSpPr>
            <a:spLocks noGrp="1"/>
          </p:cNvSpPr>
          <p:nvPr>
            <p:ph type="title"/>
          </p:nvPr>
        </p:nvSpPr>
        <p:spPr>
          <a:xfrm>
            <a:off x="312514" y="304800"/>
            <a:ext cx="8715737" cy="822325"/>
          </a:xfrm>
        </p:spPr>
        <p:txBody>
          <a:bodyPr/>
          <a:lstStyle/>
          <a:p>
            <a:r>
              <a:rPr lang="en-US" dirty="0" smtClean="0"/>
              <a:t>LSUM Receives Email Instructions</a:t>
            </a:r>
          </a:p>
        </p:txBody>
      </p:sp>
      <p:grpSp>
        <p:nvGrpSpPr>
          <p:cNvPr id="7" name="Group 6" descr="email saying a user account has been created for you" title="LSUM email"/>
          <p:cNvGrpSpPr/>
          <p:nvPr/>
        </p:nvGrpSpPr>
        <p:grpSpPr>
          <a:xfrm>
            <a:off x="914400" y="1143000"/>
            <a:ext cx="7136960" cy="4775596"/>
            <a:chOff x="1101903" y="1630363"/>
            <a:chExt cx="7136960" cy="4775596"/>
          </a:xfrm>
        </p:grpSpPr>
        <p:grpSp>
          <p:nvGrpSpPr>
            <p:cNvPr id="5" name="Group 4"/>
            <p:cNvGrpSpPr/>
            <p:nvPr/>
          </p:nvGrpSpPr>
          <p:grpSpPr>
            <a:xfrm>
              <a:off x="1101903" y="1630363"/>
              <a:ext cx="7136960" cy="4775596"/>
              <a:chOff x="1101903" y="1630363"/>
              <a:chExt cx="7136960" cy="477559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1903" y="1630363"/>
                <a:ext cx="7136960" cy="477559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273300" y="4344881"/>
                <a:ext cx="1790700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UM@test.com</a:t>
                </a:r>
                <a:endPara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20800" y="2238289"/>
              <a:ext cx="1790700" cy="21544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+mj-lt"/>
                  <a:cs typeface="Times New Roman" panose="02020603050405020304" pitchFamily="18" charset="0"/>
                </a:rPr>
                <a:t>UM@test.com</a:t>
              </a:r>
              <a:endParaRPr lang="en-US" sz="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5334000" y="3297087"/>
            <a:ext cx="3099784" cy="687389"/>
          </a:xfrm>
          <a:prstGeom prst="wedgeRoundRectCallout">
            <a:avLst>
              <a:gd name="adj1" fmla="val -124701"/>
              <a:gd name="adj2" fmla="val 4930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rgbClr val="000000"/>
                </a:solidFill>
                <a:latin typeface="Tahoma"/>
              </a:rPr>
              <a:t>Log on using LSUM email address as username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7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LSUM Starts Password Process</a:t>
            </a:r>
            <a:endParaRPr lang="en-US" dirty="0" smtClean="0"/>
          </a:p>
        </p:txBody>
      </p:sp>
      <p:pic>
        <p:nvPicPr>
          <p:cNvPr id="6" name="Picture 5" descr="screen capture of Federal warning box " title="Warning - using Federal Syst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52" y="877133"/>
            <a:ext cx="3287949" cy="35025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71063" y="2303905"/>
            <a:ext cx="914400" cy="41828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705870" y="4588010"/>
            <a:ext cx="3055916" cy="733367"/>
          </a:xfrm>
          <a:prstGeom prst="wedgeRoundRectCallout">
            <a:avLst>
              <a:gd name="adj1" fmla="val 26068"/>
              <a:gd name="adj2" fmla="val -145796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I agree</a:t>
            </a:r>
            <a:r>
              <a:rPr lang="en-US" dirty="0" smtClean="0">
                <a:solidFill>
                  <a:schemeClr val="tx1"/>
                </a:solidFill>
              </a:rPr>
              <a:t> to accept government warning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 descr="Screen capture of login box with spaces for user name and password" title="Logiin box"/>
          <p:cNvGrpSpPr/>
          <p:nvPr/>
        </p:nvGrpSpPr>
        <p:grpSpPr>
          <a:xfrm>
            <a:off x="5494025" y="877133"/>
            <a:ext cx="3296439" cy="4444244"/>
            <a:chOff x="5476673" y="1771362"/>
            <a:chExt cx="3296439" cy="44442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6673" y="1771362"/>
              <a:ext cx="3296439" cy="44442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27609" y="4674239"/>
              <a:ext cx="1790700" cy="182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um@test.com</a:t>
              </a:r>
              <a:endParaRPr lang="en-US" sz="1050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2582528" y="1326457"/>
            <a:ext cx="4194854" cy="496843"/>
          </a:xfrm>
          <a:prstGeom prst="wedgeRoundRectCallout">
            <a:avLst>
              <a:gd name="adj1" fmla="val 32131"/>
              <a:gd name="adj2" fmla="val 44914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Enter Username (all lower case letters)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965351" y="5095692"/>
            <a:ext cx="3818613" cy="733367"/>
          </a:xfrm>
          <a:prstGeom prst="wedgeRoundRectCallout">
            <a:avLst>
              <a:gd name="adj1" fmla="val 10612"/>
              <a:gd name="adj2" fmla="val -9686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Forget Password </a:t>
            </a:r>
            <a:r>
              <a:rPr lang="en-US" dirty="0" smtClean="0">
                <a:solidFill>
                  <a:schemeClr val="tx1"/>
                </a:solidFill>
              </a:rPr>
              <a:t>to start process to set password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Password Reset</a:t>
            </a:r>
            <a:endParaRPr lang="en-US" dirty="0"/>
          </a:p>
        </p:txBody>
      </p:sp>
      <p:pic>
        <p:nvPicPr>
          <p:cNvPr id="4" name="Picture 3" descr="Screen capture of password reset form (asks for user name)" title="Password reset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03" y="1295400"/>
            <a:ext cx="8503920" cy="164485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9463" y="4349998"/>
            <a:ext cx="3826077" cy="733367"/>
          </a:xfrm>
          <a:prstGeom prst="wedgeRoundRectCallout">
            <a:avLst>
              <a:gd name="adj1" fmla="val 71486"/>
              <a:gd name="adj2" fmla="val -36176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Enter user name (email address)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292720" y="3983314"/>
            <a:ext cx="2955472" cy="733367"/>
          </a:xfrm>
          <a:prstGeom prst="wedgeRoundRectCallout">
            <a:avLst>
              <a:gd name="adj1" fmla="val 19000"/>
              <a:gd name="adj2" fmla="val -25934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Request </a:t>
            </a:r>
            <a:r>
              <a:rPr lang="en-US" i="1" dirty="0">
                <a:solidFill>
                  <a:schemeClr val="tx1"/>
                </a:solidFill>
              </a:rPr>
              <a:t>Password Reset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7863" y="1945966"/>
            <a:ext cx="1790700" cy="109728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um@test.com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Title 1"/>
          <p:cNvSpPr>
            <a:spLocks noGrp="1"/>
          </p:cNvSpPr>
          <p:nvPr>
            <p:ph type="title"/>
          </p:nvPr>
        </p:nvSpPr>
        <p:spPr>
          <a:xfrm>
            <a:off x="191618" y="381000"/>
            <a:ext cx="8715737" cy="646331"/>
          </a:xfrm>
        </p:spPr>
        <p:txBody>
          <a:bodyPr/>
          <a:lstStyle/>
          <a:p>
            <a:r>
              <a:rPr lang="en-US" sz="3600" dirty="0" smtClean="0"/>
              <a:t>LSUM Receives Password Instructions</a:t>
            </a:r>
          </a:p>
        </p:txBody>
      </p:sp>
      <p:grpSp>
        <p:nvGrpSpPr>
          <p:cNvPr id="5" name="Group 4" descr="Screen capture of email with password reset link" title="Password reset link"/>
          <p:cNvGrpSpPr/>
          <p:nvPr/>
        </p:nvGrpSpPr>
        <p:grpSpPr>
          <a:xfrm>
            <a:off x="76200" y="1219200"/>
            <a:ext cx="8910886" cy="4295238"/>
            <a:chOff x="75871" y="1946272"/>
            <a:chExt cx="8952381" cy="4295238"/>
          </a:xfrm>
        </p:grpSpPr>
        <p:grpSp>
          <p:nvGrpSpPr>
            <p:cNvPr id="3" name="Group 2"/>
            <p:cNvGrpSpPr/>
            <p:nvPr/>
          </p:nvGrpSpPr>
          <p:grpSpPr>
            <a:xfrm>
              <a:off x="75871" y="1946272"/>
              <a:ext cx="8952381" cy="4295238"/>
              <a:chOff x="75871" y="1946272"/>
              <a:chExt cx="8952381" cy="429523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871" y="1946272"/>
                <a:ext cx="8952381" cy="429523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4415" y="2771164"/>
                <a:ext cx="1790700" cy="215444"/>
              </a:xfrm>
              <a:prstGeom prst="rect">
                <a:avLst/>
              </a:prstGeom>
              <a:solidFill>
                <a:schemeClr val="accent3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latin typeface="+mj-lt"/>
                    <a:cs typeface="Times New Roman" panose="02020603050405020304" pitchFamily="18" charset="0"/>
                  </a:rPr>
                  <a:t>UM@test.com</a:t>
                </a:r>
                <a:endParaRPr lang="en-US" sz="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41115" y="3350260"/>
              <a:ext cx="17907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sz="1000" dirty="0" smtClean="0">
                  <a:latin typeface="+mj-lt"/>
                  <a:cs typeface="Times New Roman" panose="02020603050405020304" pitchFamily="18" charset="0"/>
                </a:rPr>
                <a:t>User Manager</a:t>
              </a:r>
              <a:endParaRPr lang="en-US" sz="10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5486400" y="2287703"/>
            <a:ext cx="3099784" cy="687389"/>
          </a:xfrm>
          <a:prstGeom prst="wedgeRoundRectCallout">
            <a:avLst>
              <a:gd name="adj1" fmla="val -62484"/>
              <a:gd name="adj2" fmla="val 13086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Click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 go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to set password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3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A WHITE BACKGROUND">
  <a:themeElements>
    <a:clrScheme name="FTA WHITE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TA WHITE 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TA WHIT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TA WHIT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TA WHIT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TA WHIT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TA WHIT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TA WHIT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TA WHIT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TA WHIT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TA WHIT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TA WHIT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TA WHIT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TA WHIT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</TotalTime>
  <Words>965</Words>
  <Application>Microsoft Office PowerPoint</Application>
  <PresentationFormat>On-screen Show (4:3)</PresentationFormat>
  <Paragraphs>225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Aharoni</vt:lpstr>
      <vt:lpstr>Arial</vt:lpstr>
      <vt:lpstr>ArialNarrow-Bold</vt:lpstr>
      <vt:lpstr>Calibri</vt:lpstr>
      <vt:lpstr>Geneva</vt:lpstr>
      <vt:lpstr>Tahoma</vt:lpstr>
      <vt:lpstr>Times New Roman</vt:lpstr>
      <vt:lpstr>Wingdings</vt:lpstr>
      <vt:lpstr>FTA WHITE BACKGROUND</vt:lpstr>
      <vt:lpstr>Custom Design</vt:lpstr>
      <vt:lpstr>1_Custom Design</vt:lpstr>
      <vt:lpstr>Local System User Managers Kicking off the NTD</vt:lpstr>
      <vt:lpstr>Old Paradigm</vt:lpstr>
      <vt:lpstr>New Paradigm</vt:lpstr>
      <vt:lpstr>Local System User Manager (LSUM)</vt:lpstr>
      <vt:lpstr>LSUM Startup Tasks </vt:lpstr>
      <vt:lpstr>LSUM Receives Email Instructions</vt:lpstr>
      <vt:lpstr>LSUM Starts Password Process</vt:lpstr>
      <vt:lpstr>Request Password Reset</vt:lpstr>
      <vt:lpstr>LSUM Receives Password Instructions</vt:lpstr>
      <vt:lpstr>Set Password</vt:lpstr>
      <vt:lpstr>Password Features (All Users)</vt:lpstr>
      <vt:lpstr>LSUM Logs In to Create Users  </vt:lpstr>
      <vt:lpstr>News Page is the Home Page</vt:lpstr>
      <vt:lpstr>Records Page</vt:lpstr>
      <vt:lpstr>My NTD Reporter Profile(s)</vt:lpstr>
      <vt:lpstr>Reporter Profile</vt:lpstr>
      <vt:lpstr>Related Actions for Reporter Profile</vt:lpstr>
      <vt:lpstr>View &amp; Manage Users (P-30)</vt:lpstr>
      <vt:lpstr>Add New System User</vt:lpstr>
      <vt:lpstr>Select Reporter Role</vt:lpstr>
      <vt:lpstr>Roles</vt:lpstr>
      <vt:lpstr>Review and Submit User</vt:lpstr>
      <vt:lpstr>CEO and NTD Contact Required</vt:lpstr>
      <vt:lpstr>LSUM Sign Out</vt:lpstr>
      <vt:lpstr>NTD Contact Startup Tasks </vt:lpstr>
      <vt:lpstr>What is a Kickoff?</vt:lpstr>
      <vt:lpstr>Why is Kickoff Done?</vt:lpstr>
      <vt:lpstr>NTD Contact Logs in to NTD 2</vt:lpstr>
      <vt:lpstr>Kickoff Starts on News Page</vt:lpstr>
      <vt:lpstr>Start Report Kickoff</vt:lpstr>
      <vt:lpstr>Accept Kickoff Task</vt:lpstr>
      <vt:lpstr>Manage Reporter Users</vt:lpstr>
      <vt:lpstr>Review Subrecipients</vt:lpstr>
      <vt:lpstr>Review Subrecipients</vt:lpstr>
      <vt:lpstr>Adding a Subrecipient</vt:lpstr>
      <vt:lpstr>PowerPoint Presentation</vt:lpstr>
      <vt:lpstr>PowerPoint Presentation</vt:lpstr>
      <vt:lpstr>PowerPoint Presentation</vt:lpstr>
      <vt:lpstr>PowerPoint Presentation</vt:lpstr>
      <vt:lpstr>National Transit Database Offices</vt:lpstr>
      <vt:lpstr>Additional Training</vt:lpstr>
    </vt:vector>
  </TitlesOfParts>
  <Company>CRA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 International</dc:creator>
  <cp:lastModifiedBy>BCG</cp:lastModifiedBy>
  <cp:revision>160</cp:revision>
  <dcterms:created xsi:type="dcterms:W3CDTF">2010-06-03T17:08:57Z</dcterms:created>
  <dcterms:modified xsi:type="dcterms:W3CDTF">2015-08-17T15:10:14Z</dcterms:modified>
</cp:coreProperties>
</file>