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1"/>
  </p:sldMasterIdLst>
  <p:notesMasterIdLst>
    <p:notesMasterId r:id="rId49"/>
  </p:notesMasterIdLst>
  <p:handoutMasterIdLst>
    <p:handoutMasterId r:id="rId50"/>
  </p:handoutMasterIdLst>
  <p:sldIdLst>
    <p:sldId id="256" r:id="rId2"/>
    <p:sldId id="274" r:id="rId3"/>
    <p:sldId id="311" r:id="rId4"/>
    <p:sldId id="312" r:id="rId5"/>
    <p:sldId id="275" r:id="rId6"/>
    <p:sldId id="310" r:id="rId7"/>
    <p:sldId id="313" r:id="rId8"/>
    <p:sldId id="314" r:id="rId9"/>
    <p:sldId id="315" r:id="rId10"/>
    <p:sldId id="316" r:id="rId11"/>
    <p:sldId id="317" r:id="rId12"/>
    <p:sldId id="308" r:id="rId13"/>
    <p:sldId id="304" r:id="rId14"/>
    <p:sldId id="307" r:id="rId15"/>
    <p:sldId id="309" r:id="rId16"/>
    <p:sldId id="319" r:id="rId17"/>
    <p:sldId id="272" r:id="rId18"/>
    <p:sldId id="318" r:id="rId19"/>
    <p:sldId id="320" r:id="rId20"/>
    <p:sldId id="322" r:id="rId21"/>
    <p:sldId id="323" r:id="rId22"/>
    <p:sldId id="324" r:id="rId23"/>
    <p:sldId id="321" r:id="rId24"/>
    <p:sldId id="296" r:id="rId25"/>
    <p:sldId id="328" r:id="rId26"/>
    <p:sldId id="338" r:id="rId27"/>
    <p:sldId id="293" r:id="rId28"/>
    <p:sldId id="329" r:id="rId29"/>
    <p:sldId id="326" r:id="rId30"/>
    <p:sldId id="325" r:id="rId31"/>
    <p:sldId id="327" r:id="rId32"/>
    <p:sldId id="331" r:id="rId33"/>
    <p:sldId id="340" r:id="rId34"/>
    <p:sldId id="332" r:id="rId35"/>
    <p:sldId id="281" r:id="rId36"/>
    <p:sldId id="290" r:id="rId37"/>
    <p:sldId id="339" r:id="rId38"/>
    <p:sldId id="288" r:id="rId39"/>
    <p:sldId id="333" r:id="rId40"/>
    <p:sldId id="334" r:id="rId41"/>
    <p:sldId id="335" r:id="rId42"/>
    <p:sldId id="336" r:id="rId43"/>
    <p:sldId id="291" r:id="rId44"/>
    <p:sldId id="303" r:id="rId45"/>
    <p:sldId id="301" r:id="rId46"/>
    <p:sldId id="302" r:id="rId47"/>
    <p:sldId id="273" r:id="rId48"/>
  </p:sldIdLst>
  <p:sldSz cx="9144000" cy="6858000" type="screen4x3"/>
  <p:notesSz cx="7077075" cy="90519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B7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42" autoAdjust="0"/>
    <p:restoredTop sz="60226" autoAdjust="0"/>
  </p:normalViewPr>
  <p:slideViewPr>
    <p:cSldViewPr snapToGrid="0" snapToObjects="1">
      <p:cViewPr>
        <p:scale>
          <a:sx n="81" d="100"/>
          <a:sy n="81" d="100"/>
        </p:scale>
        <p:origin x="-1037"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2" d="100"/>
          <a:sy n="62" d="100"/>
        </p:scale>
        <p:origin x="-2534" y="-91"/>
      </p:cViewPr>
      <p:guideLst>
        <p:guide orient="horz" pos="28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52596"/>
          </a:xfrm>
          <a:prstGeom prst="rect">
            <a:avLst/>
          </a:prstGeom>
        </p:spPr>
        <p:txBody>
          <a:bodyPr vert="horz" lIns="93177" tIns="46589" rIns="93177" bIns="46589" rtlCol="0"/>
          <a:lstStyle>
            <a:lvl1pPr algn="r">
              <a:defRPr sz="1200"/>
            </a:lvl1pPr>
          </a:lstStyle>
          <a:p>
            <a:fld id="{1DC33813-86A8-492A-AE12-98AAEACF43FF}" type="datetimeFigureOut">
              <a:rPr lang="en-US" smtClean="0"/>
              <a:pPr/>
              <a:t>12/13/2013</a:t>
            </a:fld>
            <a:endParaRPr lang="en-US" dirty="0"/>
          </a:p>
        </p:txBody>
      </p:sp>
      <p:sp>
        <p:nvSpPr>
          <p:cNvPr id="4" name="Footer Placeholder 3"/>
          <p:cNvSpPr>
            <a:spLocks noGrp="1"/>
          </p:cNvSpPr>
          <p:nvPr>
            <p:ph type="ftr" sz="quarter" idx="2"/>
          </p:nvPr>
        </p:nvSpPr>
        <p:spPr>
          <a:xfrm>
            <a:off x="0" y="8597758"/>
            <a:ext cx="3066733" cy="45259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597758"/>
            <a:ext cx="3066733" cy="452596"/>
          </a:xfrm>
          <a:prstGeom prst="rect">
            <a:avLst/>
          </a:prstGeom>
        </p:spPr>
        <p:txBody>
          <a:bodyPr vert="horz" lIns="93177" tIns="46589" rIns="93177" bIns="46589"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4008705" y="0"/>
            <a:ext cx="3066733" cy="452596"/>
          </a:xfrm>
          <a:prstGeom prst="rect">
            <a:avLst/>
          </a:prstGeom>
        </p:spPr>
        <p:txBody>
          <a:bodyPr vert="horz" lIns="93177" tIns="46589" rIns="93177" bIns="46589" rtlCol="0"/>
          <a:lstStyle>
            <a:lvl1pPr algn="r">
              <a:defRPr sz="1200"/>
            </a:lvl1pPr>
          </a:lstStyle>
          <a:p>
            <a:fld id="{C212F185-B6B5-4E3A-AD87-2FF3BCD19979}" type="datetimeFigureOut">
              <a:rPr lang="en-US" smtClean="0"/>
              <a:pPr/>
              <a:t>12/13/2013</a:t>
            </a:fld>
            <a:endParaRPr lang="en-US" dirty="0"/>
          </a:p>
        </p:txBody>
      </p:sp>
      <p:sp>
        <p:nvSpPr>
          <p:cNvPr id="4" name="Slide Image Placeholder 3"/>
          <p:cNvSpPr>
            <a:spLocks noGrp="1" noRot="1" noChangeAspect="1"/>
          </p:cNvSpPr>
          <p:nvPr>
            <p:ph type="sldImg" idx="2"/>
          </p:nvPr>
        </p:nvSpPr>
        <p:spPr>
          <a:xfrm>
            <a:off x="1274763" y="677863"/>
            <a:ext cx="4527550" cy="339566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3177" tIns="46589" rIns="93177" bIns="46589"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a:t>
            </a:fld>
            <a:endParaRPr lang="en-US" dirty="0"/>
          </a:p>
        </p:txBody>
      </p:sp>
    </p:spTree>
    <p:extLst>
      <p:ext uri="{BB962C8B-B14F-4D97-AF65-F5344CB8AC3E}">
        <p14:creationId xmlns:p14="http://schemas.microsoft.com/office/powerpoint/2010/main" val="53210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03290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11</a:t>
            </a:fld>
            <a:endParaRPr lang="en-US" dirty="0"/>
          </a:p>
        </p:txBody>
      </p:sp>
    </p:spTree>
    <p:extLst>
      <p:ext uri="{BB962C8B-B14F-4D97-AF65-F5344CB8AC3E}">
        <p14:creationId xmlns:p14="http://schemas.microsoft.com/office/powerpoint/2010/main" val="3234361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12</a:t>
            </a:fld>
            <a:endParaRPr lang="en-US" dirty="0"/>
          </a:p>
        </p:txBody>
      </p:sp>
    </p:spTree>
    <p:extLst>
      <p:ext uri="{BB962C8B-B14F-4D97-AF65-F5344CB8AC3E}">
        <p14:creationId xmlns:p14="http://schemas.microsoft.com/office/powerpoint/2010/main" val="359960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13</a:t>
            </a:fld>
            <a:endParaRPr lang="en-US" dirty="0"/>
          </a:p>
        </p:txBody>
      </p:sp>
    </p:spTree>
    <p:extLst>
      <p:ext uri="{BB962C8B-B14F-4D97-AF65-F5344CB8AC3E}">
        <p14:creationId xmlns:p14="http://schemas.microsoft.com/office/powerpoint/2010/main" val="703745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14</a:t>
            </a:fld>
            <a:endParaRPr lang="en-US" dirty="0"/>
          </a:p>
        </p:txBody>
      </p:sp>
    </p:spTree>
    <p:extLst>
      <p:ext uri="{BB962C8B-B14F-4D97-AF65-F5344CB8AC3E}">
        <p14:creationId xmlns:p14="http://schemas.microsoft.com/office/powerpoint/2010/main" val="2835263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15</a:t>
            </a:fld>
            <a:endParaRPr lang="en-US" dirty="0"/>
          </a:p>
        </p:txBody>
      </p:sp>
    </p:spTree>
    <p:extLst>
      <p:ext uri="{BB962C8B-B14F-4D97-AF65-F5344CB8AC3E}">
        <p14:creationId xmlns:p14="http://schemas.microsoft.com/office/powerpoint/2010/main" val="280917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16</a:t>
            </a:fld>
            <a:endParaRPr lang="en-US" dirty="0"/>
          </a:p>
        </p:txBody>
      </p:sp>
    </p:spTree>
    <p:extLst>
      <p:ext uri="{BB962C8B-B14F-4D97-AF65-F5344CB8AC3E}">
        <p14:creationId xmlns:p14="http://schemas.microsoft.com/office/powerpoint/2010/main" val="339595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17</a:t>
            </a:fld>
            <a:endParaRPr lang="en-US" dirty="0"/>
          </a:p>
        </p:txBody>
      </p:sp>
    </p:spTree>
    <p:extLst>
      <p:ext uri="{BB962C8B-B14F-4D97-AF65-F5344CB8AC3E}">
        <p14:creationId xmlns:p14="http://schemas.microsoft.com/office/powerpoint/2010/main" val="1381215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18</a:t>
            </a:fld>
            <a:endParaRPr lang="en-US" dirty="0"/>
          </a:p>
        </p:txBody>
      </p:sp>
    </p:spTree>
    <p:extLst>
      <p:ext uri="{BB962C8B-B14F-4D97-AF65-F5344CB8AC3E}">
        <p14:creationId xmlns:p14="http://schemas.microsoft.com/office/powerpoint/2010/main" val="551469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19</a:t>
            </a:fld>
            <a:endParaRPr lang="en-US" dirty="0"/>
          </a:p>
        </p:txBody>
      </p:sp>
    </p:spTree>
    <p:extLst>
      <p:ext uri="{BB962C8B-B14F-4D97-AF65-F5344CB8AC3E}">
        <p14:creationId xmlns:p14="http://schemas.microsoft.com/office/powerpoint/2010/main" val="78652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a:t>
            </a:fld>
            <a:endParaRPr lang="en-US" dirty="0"/>
          </a:p>
        </p:txBody>
      </p:sp>
    </p:spTree>
    <p:extLst>
      <p:ext uri="{BB962C8B-B14F-4D97-AF65-F5344CB8AC3E}">
        <p14:creationId xmlns:p14="http://schemas.microsoft.com/office/powerpoint/2010/main" val="3262191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20</a:t>
            </a:fld>
            <a:endParaRPr lang="en-US" dirty="0"/>
          </a:p>
        </p:txBody>
      </p:sp>
    </p:spTree>
    <p:extLst>
      <p:ext uri="{BB962C8B-B14F-4D97-AF65-F5344CB8AC3E}">
        <p14:creationId xmlns:p14="http://schemas.microsoft.com/office/powerpoint/2010/main" val="1842354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21</a:t>
            </a:fld>
            <a:endParaRPr lang="en-US" dirty="0"/>
          </a:p>
        </p:txBody>
      </p:sp>
    </p:spTree>
    <p:extLst>
      <p:ext uri="{BB962C8B-B14F-4D97-AF65-F5344CB8AC3E}">
        <p14:creationId xmlns:p14="http://schemas.microsoft.com/office/powerpoint/2010/main" val="265635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22</a:t>
            </a:fld>
            <a:endParaRPr lang="en-US" dirty="0"/>
          </a:p>
        </p:txBody>
      </p:sp>
    </p:spTree>
    <p:extLst>
      <p:ext uri="{BB962C8B-B14F-4D97-AF65-F5344CB8AC3E}">
        <p14:creationId xmlns:p14="http://schemas.microsoft.com/office/powerpoint/2010/main" val="2751751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23</a:t>
            </a:fld>
            <a:endParaRPr lang="en-US" dirty="0"/>
          </a:p>
        </p:txBody>
      </p:sp>
    </p:spTree>
    <p:extLst>
      <p:ext uri="{BB962C8B-B14F-4D97-AF65-F5344CB8AC3E}">
        <p14:creationId xmlns:p14="http://schemas.microsoft.com/office/powerpoint/2010/main" val="1961629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24</a:t>
            </a:fld>
            <a:endParaRPr lang="en-US" dirty="0"/>
          </a:p>
        </p:txBody>
      </p:sp>
    </p:spTree>
    <p:extLst>
      <p:ext uri="{BB962C8B-B14F-4D97-AF65-F5344CB8AC3E}">
        <p14:creationId xmlns:p14="http://schemas.microsoft.com/office/powerpoint/2010/main" val="4159633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25</a:t>
            </a:fld>
            <a:endParaRPr lang="en-US" dirty="0"/>
          </a:p>
        </p:txBody>
      </p:sp>
    </p:spTree>
    <p:extLst>
      <p:ext uri="{BB962C8B-B14F-4D97-AF65-F5344CB8AC3E}">
        <p14:creationId xmlns:p14="http://schemas.microsoft.com/office/powerpoint/2010/main" val="328561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50609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27</a:t>
            </a:fld>
            <a:endParaRPr lang="en-US" dirty="0"/>
          </a:p>
        </p:txBody>
      </p:sp>
    </p:spTree>
    <p:extLst>
      <p:ext uri="{BB962C8B-B14F-4D97-AF65-F5344CB8AC3E}">
        <p14:creationId xmlns:p14="http://schemas.microsoft.com/office/powerpoint/2010/main" val="415347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28</a:t>
            </a:fld>
            <a:endParaRPr lang="en-US" dirty="0"/>
          </a:p>
        </p:txBody>
      </p:sp>
    </p:spTree>
    <p:extLst>
      <p:ext uri="{BB962C8B-B14F-4D97-AF65-F5344CB8AC3E}">
        <p14:creationId xmlns:p14="http://schemas.microsoft.com/office/powerpoint/2010/main" val="3002068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29</a:t>
            </a:fld>
            <a:endParaRPr lang="en-US" dirty="0"/>
          </a:p>
        </p:txBody>
      </p:sp>
    </p:spTree>
    <p:extLst>
      <p:ext uri="{BB962C8B-B14F-4D97-AF65-F5344CB8AC3E}">
        <p14:creationId xmlns:p14="http://schemas.microsoft.com/office/powerpoint/2010/main" val="312462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3</a:t>
            </a:fld>
            <a:endParaRPr lang="en-US" dirty="0"/>
          </a:p>
        </p:txBody>
      </p:sp>
    </p:spTree>
    <p:extLst>
      <p:ext uri="{BB962C8B-B14F-4D97-AF65-F5344CB8AC3E}">
        <p14:creationId xmlns:p14="http://schemas.microsoft.com/office/powerpoint/2010/main" val="3900646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30</a:t>
            </a:fld>
            <a:endParaRPr lang="en-US" dirty="0"/>
          </a:p>
        </p:txBody>
      </p:sp>
    </p:spTree>
    <p:extLst>
      <p:ext uri="{BB962C8B-B14F-4D97-AF65-F5344CB8AC3E}">
        <p14:creationId xmlns:p14="http://schemas.microsoft.com/office/powerpoint/2010/main" val="3032354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31</a:t>
            </a:fld>
            <a:endParaRPr lang="en-US" dirty="0"/>
          </a:p>
        </p:txBody>
      </p:sp>
    </p:spTree>
    <p:extLst>
      <p:ext uri="{BB962C8B-B14F-4D97-AF65-F5344CB8AC3E}">
        <p14:creationId xmlns:p14="http://schemas.microsoft.com/office/powerpoint/2010/main" val="1041107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32</a:t>
            </a:fld>
            <a:endParaRPr lang="en-US" dirty="0"/>
          </a:p>
        </p:txBody>
      </p:sp>
    </p:spTree>
    <p:extLst>
      <p:ext uri="{BB962C8B-B14F-4D97-AF65-F5344CB8AC3E}">
        <p14:creationId xmlns:p14="http://schemas.microsoft.com/office/powerpoint/2010/main" val="1452839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33</a:t>
            </a:fld>
            <a:endParaRPr lang="en-US" dirty="0"/>
          </a:p>
        </p:txBody>
      </p:sp>
    </p:spTree>
    <p:extLst>
      <p:ext uri="{BB962C8B-B14F-4D97-AF65-F5344CB8AC3E}">
        <p14:creationId xmlns:p14="http://schemas.microsoft.com/office/powerpoint/2010/main" val="4087049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34</a:t>
            </a:fld>
            <a:endParaRPr lang="en-US" dirty="0"/>
          </a:p>
        </p:txBody>
      </p:sp>
    </p:spTree>
    <p:extLst>
      <p:ext uri="{BB962C8B-B14F-4D97-AF65-F5344CB8AC3E}">
        <p14:creationId xmlns:p14="http://schemas.microsoft.com/office/powerpoint/2010/main" val="3341422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35</a:t>
            </a:fld>
            <a:endParaRPr lang="en-US" dirty="0"/>
          </a:p>
        </p:txBody>
      </p:sp>
    </p:spTree>
    <p:extLst>
      <p:ext uri="{BB962C8B-B14F-4D97-AF65-F5344CB8AC3E}">
        <p14:creationId xmlns:p14="http://schemas.microsoft.com/office/powerpoint/2010/main" val="3596173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36</a:t>
            </a:fld>
            <a:endParaRPr lang="en-US" dirty="0"/>
          </a:p>
        </p:txBody>
      </p:sp>
    </p:spTree>
    <p:extLst>
      <p:ext uri="{BB962C8B-B14F-4D97-AF65-F5344CB8AC3E}">
        <p14:creationId xmlns:p14="http://schemas.microsoft.com/office/powerpoint/2010/main" val="1465974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37</a:t>
            </a:fld>
            <a:endParaRPr lang="en-US" dirty="0"/>
          </a:p>
        </p:txBody>
      </p:sp>
    </p:spTree>
    <p:extLst>
      <p:ext uri="{BB962C8B-B14F-4D97-AF65-F5344CB8AC3E}">
        <p14:creationId xmlns:p14="http://schemas.microsoft.com/office/powerpoint/2010/main" val="2948536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38</a:t>
            </a:fld>
            <a:endParaRPr lang="en-US" dirty="0"/>
          </a:p>
        </p:txBody>
      </p:sp>
    </p:spTree>
    <p:extLst>
      <p:ext uri="{BB962C8B-B14F-4D97-AF65-F5344CB8AC3E}">
        <p14:creationId xmlns:p14="http://schemas.microsoft.com/office/powerpoint/2010/main" val="4051894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39</a:t>
            </a:fld>
            <a:endParaRPr lang="en-US" dirty="0"/>
          </a:p>
        </p:txBody>
      </p:sp>
    </p:spTree>
    <p:extLst>
      <p:ext uri="{BB962C8B-B14F-4D97-AF65-F5344CB8AC3E}">
        <p14:creationId xmlns:p14="http://schemas.microsoft.com/office/powerpoint/2010/main" val="146168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4</a:t>
            </a:fld>
            <a:endParaRPr lang="en-US" dirty="0"/>
          </a:p>
        </p:txBody>
      </p:sp>
    </p:spTree>
    <p:extLst>
      <p:ext uri="{BB962C8B-B14F-4D97-AF65-F5344CB8AC3E}">
        <p14:creationId xmlns:p14="http://schemas.microsoft.com/office/powerpoint/2010/main" val="349610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40</a:t>
            </a:fld>
            <a:endParaRPr lang="en-US" dirty="0"/>
          </a:p>
        </p:txBody>
      </p:sp>
    </p:spTree>
    <p:extLst>
      <p:ext uri="{BB962C8B-B14F-4D97-AF65-F5344CB8AC3E}">
        <p14:creationId xmlns:p14="http://schemas.microsoft.com/office/powerpoint/2010/main" val="3909543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41</a:t>
            </a:fld>
            <a:endParaRPr lang="en-US" dirty="0"/>
          </a:p>
        </p:txBody>
      </p:sp>
    </p:spTree>
    <p:extLst>
      <p:ext uri="{BB962C8B-B14F-4D97-AF65-F5344CB8AC3E}">
        <p14:creationId xmlns:p14="http://schemas.microsoft.com/office/powerpoint/2010/main" val="1695971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42</a:t>
            </a:fld>
            <a:endParaRPr lang="en-US" dirty="0"/>
          </a:p>
        </p:txBody>
      </p:sp>
    </p:spTree>
    <p:extLst>
      <p:ext uri="{BB962C8B-B14F-4D97-AF65-F5344CB8AC3E}">
        <p14:creationId xmlns:p14="http://schemas.microsoft.com/office/powerpoint/2010/main" val="1513973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43</a:t>
            </a:fld>
            <a:endParaRPr lang="en-US" dirty="0"/>
          </a:p>
        </p:txBody>
      </p:sp>
    </p:spTree>
    <p:extLst>
      <p:ext uri="{BB962C8B-B14F-4D97-AF65-F5344CB8AC3E}">
        <p14:creationId xmlns:p14="http://schemas.microsoft.com/office/powerpoint/2010/main" val="16999090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44</a:t>
            </a:fld>
            <a:endParaRPr lang="en-US" dirty="0"/>
          </a:p>
        </p:txBody>
      </p:sp>
    </p:spTree>
    <p:extLst>
      <p:ext uri="{BB962C8B-B14F-4D97-AF65-F5344CB8AC3E}">
        <p14:creationId xmlns:p14="http://schemas.microsoft.com/office/powerpoint/2010/main" val="3986531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45</a:t>
            </a:fld>
            <a:endParaRPr lang="en-US" dirty="0"/>
          </a:p>
        </p:txBody>
      </p:sp>
    </p:spTree>
    <p:extLst>
      <p:ext uri="{BB962C8B-B14F-4D97-AF65-F5344CB8AC3E}">
        <p14:creationId xmlns:p14="http://schemas.microsoft.com/office/powerpoint/2010/main" val="40486523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46</a:t>
            </a:fld>
            <a:endParaRPr lang="en-US" dirty="0"/>
          </a:p>
        </p:txBody>
      </p:sp>
    </p:spTree>
    <p:extLst>
      <p:ext uri="{BB962C8B-B14F-4D97-AF65-F5344CB8AC3E}">
        <p14:creationId xmlns:p14="http://schemas.microsoft.com/office/powerpoint/2010/main" val="11093181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a:t>
            </a:fld>
            <a:endParaRPr lang="en-US" dirty="0"/>
          </a:p>
        </p:txBody>
      </p:sp>
    </p:spTree>
    <p:extLst>
      <p:ext uri="{BB962C8B-B14F-4D97-AF65-F5344CB8AC3E}">
        <p14:creationId xmlns:p14="http://schemas.microsoft.com/office/powerpoint/2010/main" val="324380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6</a:t>
            </a:fld>
            <a:endParaRPr lang="en-US" dirty="0"/>
          </a:p>
        </p:txBody>
      </p:sp>
    </p:spTree>
    <p:extLst>
      <p:ext uri="{BB962C8B-B14F-4D97-AF65-F5344CB8AC3E}">
        <p14:creationId xmlns:p14="http://schemas.microsoft.com/office/powerpoint/2010/main" val="3263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7</a:t>
            </a:fld>
            <a:endParaRPr lang="en-US" dirty="0"/>
          </a:p>
        </p:txBody>
      </p:sp>
    </p:spTree>
    <p:extLst>
      <p:ext uri="{BB962C8B-B14F-4D97-AF65-F5344CB8AC3E}">
        <p14:creationId xmlns:p14="http://schemas.microsoft.com/office/powerpoint/2010/main" val="376907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64266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87173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4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descr="header4-01-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p:nvPicPr>
        <p:blipFill>
          <a:blip r:embed="rId14"/>
          <a:stretch>
            <a:fillRect/>
          </a:stretch>
        </p:blipFill>
        <p:spPr>
          <a:xfrm>
            <a:off x="0" y="6047680"/>
            <a:ext cx="9144000" cy="830804"/>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e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fta.dot.gov/documents/Top_50_FTA_grantees_DBE_goals_9-30-13.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fta.dot.gov/civilrights/12885.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ftadbetraining@dot.gov" TargetMode="External"/><Relationship Id="rId7" Type="http://schemas.openxmlformats.org/officeDocument/2006/relationships/hyperlink" Target="mailto:carlos.gonzalez3@dot.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mailto:michael.Riess@dot.gov" TargetMode="External"/><Relationship Id="rId5" Type="http://schemas.openxmlformats.org/officeDocument/2006/relationships/hyperlink" Target="mailto:aaron.meyers@dot.gov" TargetMode="External"/><Relationship Id="rId4" Type="http://schemas.openxmlformats.org/officeDocument/2006/relationships/hyperlink" Target="mailto:margaret.griffin@dot.gov"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marjorie.espina@dot.gov" TargetMode="External"/><Relationship Id="rId7" Type="http://schemas.openxmlformats.org/officeDocument/2006/relationships/hyperlink" Target="mailto:christopher.macneith@dot.go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derrin.jourdan@dot.gov" TargetMode="External"/><Relationship Id="rId5" Type="http://schemas.openxmlformats.org/officeDocument/2006/relationships/hyperlink" Target="mailto:rebecca.rand@dot.gov" TargetMode="External"/><Relationship Id="rId4" Type="http://schemas.openxmlformats.org/officeDocument/2006/relationships/hyperlink" Target="mailto:rebecca.tanrath@dot.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8713" y="2409822"/>
            <a:ext cx="4395787" cy="3059112"/>
          </a:xfrm>
          <a:effectLst>
            <a:glow rad="139700">
              <a:schemeClr val="accent6">
                <a:satMod val="175000"/>
                <a:alpha val="40000"/>
              </a:schemeClr>
            </a:glow>
          </a:effectLst>
        </p:spPr>
        <p:txBody>
          <a:bodyPr rtlCol="0" anchor="t">
            <a:normAutofit/>
          </a:bodyPr>
          <a:lstStyle/>
          <a:p>
            <a:pPr eaLnBrk="1" fontAlgn="auto" hangingPunct="1">
              <a:spcAft>
                <a:spcPts val="0"/>
              </a:spcAft>
              <a:defRPr/>
            </a:pPr>
            <a:r>
              <a:rPr lang="en-US" sz="2800" b="1" dirty="0" smtClean="0">
                <a:solidFill>
                  <a:srgbClr val="385B74"/>
                </a:solidFill>
                <a:latin typeface="Arial" panose="020B0604020202020204" pitchFamily="34" charset="0"/>
                <a:ea typeface="Arial Unicode MS" pitchFamily="34" charset="-128"/>
                <a:cs typeface="Arial" panose="020B0604020202020204" pitchFamily="34" charset="0"/>
              </a:rPr>
              <a:t/>
            </a:r>
            <a:br>
              <a:rPr lang="en-US" sz="2800" b="1" dirty="0" smtClean="0">
                <a:solidFill>
                  <a:srgbClr val="385B74"/>
                </a:solidFill>
                <a:latin typeface="Arial" panose="020B0604020202020204" pitchFamily="34" charset="0"/>
                <a:ea typeface="Arial Unicode MS" pitchFamily="34" charset="-128"/>
                <a:cs typeface="Arial" panose="020B0604020202020204" pitchFamily="34" charset="0"/>
              </a:rPr>
            </a:br>
            <a:r>
              <a:rPr lang="en-US" sz="2800" dirty="0" smtClean="0">
                <a:solidFill>
                  <a:srgbClr val="385B74"/>
                </a:solidFill>
                <a:latin typeface="Arial" panose="020B0604020202020204" pitchFamily="34" charset="0"/>
                <a:ea typeface="Arial Unicode MS" pitchFamily="34" charset="-128"/>
                <a:cs typeface="Arial" panose="020B0604020202020204" pitchFamily="34" charset="0"/>
              </a:rPr>
              <a:t>DBE Shortfall Analysis: </a:t>
            </a:r>
            <a:br>
              <a:rPr lang="en-US" sz="2800" dirty="0" smtClean="0">
                <a:solidFill>
                  <a:srgbClr val="385B74"/>
                </a:solidFill>
                <a:latin typeface="Arial" panose="020B0604020202020204" pitchFamily="34" charset="0"/>
                <a:ea typeface="Arial Unicode MS" pitchFamily="34" charset="-128"/>
                <a:cs typeface="Arial" panose="020B0604020202020204" pitchFamily="34" charset="0"/>
              </a:rPr>
            </a:br>
            <a:r>
              <a:rPr lang="en-US" sz="2400" b="0" i="1" dirty="0" smtClean="0">
                <a:solidFill>
                  <a:srgbClr val="385B74"/>
                </a:solidFill>
                <a:latin typeface="Arial" panose="020B0604020202020204" pitchFamily="34" charset="0"/>
                <a:ea typeface="Arial Unicode MS" pitchFamily="34" charset="-128"/>
                <a:cs typeface="Arial" panose="020B0604020202020204" pitchFamily="34" charset="0"/>
              </a:rPr>
              <a:t>Common Errors and </a:t>
            </a:r>
            <a:br>
              <a:rPr lang="en-US" sz="2400" b="0" i="1" dirty="0" smtClean="0">
                <a:solidFill>
                  <a:srgbClr val="385B74"/>
                </a:solidFill>
                <a:latin typeface="Arial" panose="020B0604020202020204" pitchFamily="34" charset="0"/>
                <a:ea typeface="Arial Unicode MS" pitchFamily="34" charset="-128"/>
                <a:cs typeface="Arial" panose="020B0604020202020204" pitchFamily="34" charset="0"/>
              </a:rPr>
            </a:br>
            <a:r>
              <a:rPr lang="en-US" sz="2400" b="0" i="1" dirty="0" smtClean="0">
                <a:solidFill>
                  <a:srgbClr val="385B74"/>
                </a:solidFill>
                <a:latin typeface="Arial" panose="020B0604020202020204" pitchFamily="34" charset="0"/>
                <a:ea typeface="Arial Unicode MS" pitchFamily="34" charset="-128"/>
                <a:cs typeface="Arial" panose="020B0604020202020204" pitchFamily="34" charset="0"/>
              </a:rPr>
              <a:t>Effective Practices</a:t>
            </a:r>
            <a:r>
              <a:rPr lang="en-US" sz="2400" b="0" dirty="0" smtClean="0">
                <a:solidFill>
                  <a:srgbClr val="385B74"/>
                </a:solidFill>
                <a:latin typeface="Arial" panose="020B0604020202020204" pitchFamily="34" charset="0"/>
                <a:ea typeface="Arial Unicode MS" pitchFamily="34" charset="-128"/>
                <a:cs typeface="Arial" panose="020B0604020202020204" pitchFamily="34" charset="0"/>
              </a:rPr>
              <a:t/>
            </a:r>
            <a:br>
              <a:rPr lang="en-US" sz="2400" b="0" dirty="0" smtClean="0">
                <a:solidFill>
                  <a:srgbClr val="385B74"/>
                </a:solidFill>
                <a:latin typeface="Arial" panose="020B0604020202020204" pitchFamily="34" charset="0"/>
                <a:ea typeface="Arial Unicode MS" pitchFamily="34" charset="-128"/>
                <a:cs typeface="Arial" panose="020B0604020202020204" pitchFamily="34" charset="0"/>
              </a:rPr>
            </a:br>
            <a:r>
              <a:rPr lang="en-US" sz="2400" b="0" dirty="0" smtClean="0">
                <a:latin typeface="Arial" panose="020B0604020202020204" pitchFamily="34" charset="0"/>
                <a:ea typeface="+mj-ea"/>
                <a:cs typeface="Arial" panose="020B0604020202020204" pitchFamily="34" charset="0"/>
              </a:rPr>
              <a:t/>
            </a:r>
            <a:br>
              <a:rPr lang="en-US" sz="2400" b="0" dirty="0" smtClean="0">
                <a:latin typeface="Arial" panose="020B0604020202020204" pitchFamily="34" charset="0"/>
                <a:ea typeface="+mj-ea"/>
                <a:cs typeface="Arial" panose="020B0604020202020204" pitchFamily="34" charset="0"/>
              </a:rPr>
            </a:br>
            <a:r>
              <a:rPr lang="en-US" sz="2400" b="0" dirty="0" smtClean="0">
                <a:latin typeface="Arial" panose="020B0604020202020204" pitchFamily="34" charset="0"/>
                <a:ea typeface="+mj-ea"/>
                <a:cs typeface="Arial" panose="020B0604020202020204" pitchFamily="34" charset="0"/>
              </a:rPr>
              <a:t/>
            </a:r>
            <a:br>
              <a:rPr lang="en-US" sz="2400" b="0" dirty="0" smtClean="0">
                <a:latin typeface="Arial" panose="020B0604020202020204" pitchFamily="34" charset="0"/>
                <a:ea typeface="+mj-ea"/>
                <a:cs typeface="Arial" panose="020B0604020202020204" pitchFamily="34" charset="0"/>
              </a:rPr>
            </a:br>
            <a:r>
              <a:rPr lang="en-US" sz="1600" b="0" dirty="0" smtClean="0">
                <a:latin typeface="Arial" panose="020B0604020202020204" pitchFamily="34" charset="0"/>
                <a:ea typeface="+mj-ea"/>
                <a:cs typeface="Arial" panose="020B0604020202020204" pitchFamily="34" charset="0"/>
              </a:rPr>
              <a:t>Office of Civil Rights</a:t>
            </a:r>
            <a:br>
              <a:rPr lang="en-US" sz="1600" b="0" dirty="0" smtClean="0">
                <a:latin typeface="Arial" panose="020B0604020202020204" pitchFamily="34" charset="0"/>
                <a:ea typeface="+mj-ea"/>
                <a:cs typeface="Arial" panose="020B0604020202020204" pitchFamily="34" charset="0"/>
              </a:rPr>
            </a:br>
            <a:r>
              <a:rPr lang="en-US" sz="1600" b="0" dirty="0" smtClean="0">
                <a:latin typeface="Arial" panose="020B0604020202020204" pitchFamily="34" charset="0"/>
                <a:ea typeface="+mj-ea"/>
                <a:cs typeface="Arial" panose="020B0604020202020204" pitchFamily="34" charset="0"/>
              </a:rPr>
              <a:t>December 2013</a:t>
            </a:r>
            <a:endParaRPr lang="en-US" sz="1600" b="0" dirty="0" smtClean="0">
              <a:solidFill>
                <a:schemeClr val="tx1"/>
              </a:solidFill>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49 </a:t>
            </a:r>
            <a:r>
              <a:rPr lang="en-US" sz="2800" dirty="0"/>
              <a:t>CFR 26.47(c): </a:t>
            </a:r>
            <a:br>
              <a:rPr lang="en-US" sz="2800" dirty="0"/>
            </a:br>
            <a:r>
              <a:rPr lang="en-US" sz="2800" dirty="0" smtClean="0"/>
              <a:t>Regulatory Recap</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lvl="1">
              <a:buFont typeface="Arial" panose="020B0604020202020204" pitchFamily="34" charset="0"/>
              <a:buChar char="•"/>
            </a:pPr>
            <a:r>
              <a:rPr lang="en-US" sz="2400" dirty="0" smtClean="0">
                <a:solidFill>
                  <a:srgbClr val="395B74"/>
                </a:solidFill>
                <a:latin typeface="Arial Unicode MS" pitchFamily="34" charset="-128"/>
                <a:ea typeface="Arial Unicode MS" pitchFamily="34" charset="-128"/>
                <a:cs typeface="Arial Unicode MS" pitchFamily="34" charset="-128"/>
              </a:rPr>
              <a:t>FY DBE Participation is </a:t>
            </a:r>
            <a:r>
              <a:rPr lang="en-US" sz="2400" b="1" dirty="0" smtClean="0">
                <a:solidFill>
                  <a:srgbClr val="395B74"/>
                </a:solidFill>
                <a:latin typeface="Arial Unicode MS" pitchFamily="34" charset="-128"/>
                <a:ea typeface="Arial Unicode MS" pitchFamily="34" charset="-128"/>
                <a:cs typeface="Arial Unicode MS" pitchFamily="34" charset="-128"/>
              </a:rPr>
              <a:t>less than </a:t>
            </a:r>
            <a:r>
              <a:rPr lang="en-US" sz="2400" dirty="0" smtClean="0">
                <a:solidFill>
                  <a:srgbClr val="395B74"/>
                </a:solidFill>
                <a:latin typeface="Arial Unicode MS" pitchFamily="34" charset="-128"/>
                <a:ea typeface="Arial Unicode MS" pitchFamily="34" charset="-128"/>
                <a:cs typeface="Arial Unicode MS" pitchFamily="34" charset="-128"/>
              </a:rPr>
              <a:t>Overall Goal; you must have a Shortfall Analysis and Corrective Action Plan</a:t>
            </a:r>
          </a:p>
          <a:p>
            <a:pPr lvl="1"/>
            <a:endParaRPr lang="en-US" sz="2400" dirty="0" smtClean="0">
              <a:solidFill>
                <a:srgbClr val="395B74"/>
              </a:solidFill>
              <a:latin typeface="Arial Unicode MS" pitchFamily="34" charset="-128"/>
              <a:ea typeface="Arial Unicode MS" pitchFamily="34" charset="-128"/>
              <a:cs typeface="Arial Unicode MS" pitchFamily="34" charset="-128"/>
            </a:endParaRPr>
          </a:p>
          <a:p>
            <a:pPr lvl="1">
              <a:buFont typeface="Arial" panose="020B0604020202020204" pitchFamily="34" charset="0"/>
              <a:buChar char="•"/>
            </a:pPr>
            <a:r>
              <a:rPr lang="en-US" sz="2400" dirty="0" smtClean="0">
                <a:solidFill>
                  <a:srgbClr val="395B74"/>
                </a:solidFill>
                <a:latin typeface="Arial Unicode MS" pitchFamily="34" charset="-128"/>
                <a:ea typeface="Arial Unicode MS" pitchFamily="34" charset="-128"/>
                <a:cs typeface="Arial Unicode MS" pitchFamily="34" charset="-128"/>
              </a:rPr>
              <a:t>Shortfall Analysis must explain, in detail, the reason(s</a:t>
            </a:r>
            <a:r>
              <a:rPr lang="en-US" sz="2400" dirty="0">
                <a:solidFill>
                  <a:srgbClr val="395B74"/>
                </a:solidFill>
                <a:latin typeface="Arial Unicode MS" pitchFamily="34" charset="-128"/>
                <a:ea typeface="Arial Unicode MS" pitchFamily="34" charset="-128"/>
                <a:cs typeface="Arial Unicode MS" pitchFamily="34" charset="-128"/>
              </a:rPr>
              <a:t>) for </a:t>
            </a:r>
            <a:r>
              <a:rPr lang="en-US" sz="2400" dirty="0" smtClean="0">
                <a:solidFill>
                  <a:srgbClr val="395B74"/>
                </a:solidFill>
                <a:latin typeface="Arial Unicode MS" pitchFamily="34" charset="-128"/>
                <a:ea typeface="Arial Unicode MS" pitchFamily="34" charset="-128"/>
                <a:cs typeface="Arial Unicode MS" pitchFamily="34" charset="-128"/>
              </a:rPr>
              <a:t>shortfall</a:t>
            </a:r>
            <a:endParaRPr lang="en-US" sz="2400" dirty="0">
              <a:solidFill>
                <a:srgbClr val="395B74"/>
              </a:solidFill>
              <a:latin typeface="Arial Unicode MS" pitchFamily="34" charset="-128"/>
              <a:ea typeface="Arial Unicode MS" pitchFamily="34" charset="-128"/>
              <a:cs typeface="Arial Unicode MS" pitchFamily="34" charset="-128"/>
            </a:endParaRPr>
          </a:p>
          <a:p>
            <a:pPr lvl="1"/>
            <a:endParaRPr lang="en-US" sz="2400" dirty="0">
              <a:solidFill>
                <a:srgbClr val="395B74"/>
              </a:solidFill>
              <a:latin typeface="Arial Unicode MS" pitchFamily="34" charset="-128"/>
              <a:ea typeface="Arial Unicode MS" pitchFamily="34" charset="-128"/>
              <a:cs typeface="Arial Unicode MS" pitchFamily="34" charset="-128"/>
            </a:endParaRPr>
          </a:p>
          <a:p>
            <a:pPr lvl="1">
              <a:buFont typeface="Arial" panose="020B0604020202020204" pitchFamily="34" charset="0"/>
              <a:buChar char="•"/>
            </a:pPr>
            <a:r>
              <a:rPr lang="en-US" sz="2400" dirty="0" smtClean="0">
                <a:solidFill>
                  <a:srgbClr val="395B74"/>
                </a:solidFill>
                <a:latin typeface="Arial Unicode MS" pitchFamily="34" charset="-128"/>
                <a:ea typeface="Arial Unicode MS" pitchFamily="34" charset="-128"/>
                <a:cs typeface="Arial Unicode MS" pitchFamily="34" charset="-128"/>
              </a:rPr>
              <a:t>Corrective Action must identify </a:t>
            </a:r>
            <a:r>
              <a:rPr lang="en-US" sz="2400" dirty="0">
                <a:solidFill>
                  <a:srgbClr val="395B74"/>
                </a:solidFill>
                <a:latin typeface="Arial Unicode MS" pitchFamily="34" charset="-128"/>
                <a:ea typeface="Arial Unicode MS" pitchFamily="34" charset="-128"/>
                <a:cs typeface="Arial Unicode MS" pitchFamily="34" charset="-128"/>
              </a:rPr>
              <a:t>s</a:t>
            </a:r>
            <a:r>
              <a:rPr lang="en-US" sz="2400" dirty="0" smtClean="0">
                <a:solidFill>
                  <a:srgbClr val="395B74"/>
                </a:solidFill>
                <a:latin typeface="Arial Unicode MS" pitchFamily="34" charset="-128"/>
                <a:ea typeface="Arial Unicode MS" pitchFamily="34" charset="-128"/>
                <a:cs typeface="Arial Unicode MS" pitchFamily="34" charset="-128"/>
              </a:rPr>
              <a:t>pecific </a:t>
            </a:r>
            <a:r>
              <a:rPr lang="en-US" sz="2400" dirty="0">
                <a:solidFill>
                  <a:srgbClr val="395B74"/>
                </a:solidFill>
                <a:latin typeface="Arial Unicode MS" pitchFamily="34" charset="-128"/>
                <a:ea typeface="Arial Unicode MS" pitchFamily="34" charset="-128"/>
                <a:cs typeface="Arial Unicode MS" pitchFamily="34" charset="-128"/>
              </a:rPr>
              <a:t>s</a:t>
            </a:r>
            <a:r>
              <a:rPr lang="en-US" sz="2400" dirty="0" smtClean="0">
                <a:solidFill>
                  <a:srgbClr val="395B74"/>
                </a:solidFill>
                <a:latin typeface="Arial Unicode MS" pitchFamily="34" charset="-128"/>
                <a:ea typeface="Arial Unicode MS" pitchFamily="34" charset="-128"/>
                <a:cs typeface="Arial Unicode MS" pitchFamily="34" charset="-128"/>
              </a:rPr>
              <a:t>teps and </a:t>
            </a:r>
            <a:r>
              <a:rPr lang="en-US" sz="2400" dirty="0">
                <a:solidFill>
                  <a:srgbClr val="395B74"/>
                </a:solidFill>
                <a:latin typeface="Arial Unicode MS" pitchFamily="34" charset="-128"/>
                <a:ea typeface="Arial Unicode MS" pitchFamily="34" charset="-128"/>
                <a:cs typeface="Arial Unicode MS" pitchFamily="34" charset="-128"/>
              </a:rPr>
              <a:t>m</a:t>
            </a:r>
            <a:r>
              <a:rPr lang="en-US" sz="2400" dirty="0" smtClean="0">
                <a:solidFill>
                  <a:srgbClr val="395B74"/>
                </a:solidFill>
                <a:latin typeface="Arial Unicode MS" pitchFamily="34" charset="-128"/>
                <a:ea typeface="Arial Unicode MS" pitchFamily="34" charset="-128"/>
                <a:cs typeface="Arial Unicode MS" pitchFamily="34" charset="-128"/>
              </a:rPr>
              <a:t>ilestones </a:t>
            </a:r>
            <a:r>
              <a:rPr lang="en-US" sz="2400" dirty="0">
                <a:solidFill>
                  <a:srgbClr val="395B74"/>
                </a:solidFill>
                <a:latin typeface="Arial Unicode MS" pitchFamily="34" charset="-128"/>
                <a:ea typeface="Arial Unicode MS" pitchFamily="34" charset="-128"/>
                <a:cs typeface="Arial Unicode MS" pitchFamily="34" charset="-128"/>
              </a:rPr>
              <a:t>to </a:t>
            </a:r>
            <a:r>
              <a:rPr lang="en-US" sz="2400" smtClean="0">
                <a:solidFill>
                  <a:srgbClr val="395B74"/>
                </a:solidFill>
                <a:latin typeface="Arial Unicode MS" pitchFamily="34" charset="-128"/>
                <a:ea typeface="Arial Unicode MS" pitchFamily="34" charset="-128"/>
                <a:cs typeface="Arial Unicode MS" pitchFamily="34" charset="-128"/>
              </a:rPr>
              <a:t>correct the shortfall</a:t>
            </a:r>
            <a:endParaRPr lang="en-US" dirty="0" smtClean="0"/>
          </a:p>
        </p:txBody>
      </p:sp>
    </p:spTree>
    <p:extLst>
      <p:ext uri="{BB962C8B-B14F-4D97-AF65-F5344CB8AC3E}">
        <p14:creationId xmlns:p14="http://schemas.microsoft.com/office/powerpoint/2010/main" val="2738400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Important Note</a:t>
            </a:r>
            <a:endParaRPr lang="en-US" dirty="0"/>
          </a:p>
        </p:txBody>
      </p:sp>
      <p:sp>
        <p:nvSpPr>
          <p:cNvPr id="3" name="Content Placeholder 2"/>
          <p:cNvSpPr>
            <a:spLocks noGrp="1"/>
          </p:cNvSpPr>
          <p:nvPr>
            <p:ph idx="1"/>
          </p:nvPr>
        </p:nvSpPr>
        <p:spPr>
          <a:xfrm>
            <a:off x="457200" y="1247955"/>
            <a:ext cx="8229600" cy="5171698"/>
          </a:xfrm>
        </p:spPr>
        <p:txBody>
          <a:bodyPr/>
          <a:lstStyle/>
          <a:p>
            <a:pPr marL="57150" indent="0" algn="ctr">
              <a:buNone/>
            </a:pPr>
            <a:r>
              <a:rPr lang="en-US" sz="2400" dirty="0" smtClean="0">
                <a:solidFill>
                  <a:srgbClr val="395B74"/>
                </a:solidFill>
                <a:latin typeface="Arial Unicode MS" pitchFamily="34" charset="-128"/>
                <a:ea typeface="Arial Unicode MS" pitchFamily="34" charset="-128"/>
                <a:cs typeface="Arial Unicode MS" pitchFamily="34" charset="-128"/>
              </a:rPr>
              <a:t>Accurate Uniform DBE Reports</a:t>
            </a:r>
          </a:p>
          <a:p>
            <a:pPr marL="57150" indent="0">
              <a:buNone/>
            </a:pPr>
            <a:endParaRPr lang="en-US" dirty="0">
              <a:solidFill>
                <a:srgbClr val="395B74"/>
              </a:solidFill>
              <a:latin typeface="Arial Unicode MS" pitchFamily="34" charset="-128"/>
              <a:ea typeface="Arial Unicode MS" pitchFamily="34" charset="-128"/>
              <a:cs typeface="Arial Unicode MS" pitchFamily="34" charset="-128"/>
            </a:endParaRPr>
          </a:p>
          <a:p>
            <a:pPr marL="57150" indent="0">
              <a:buNone/>
            </a:pPr>
            <a:endParaRPr lang="en-US" dirty="0">
              <a:solidFill>
                <a:srgbClr val="395B74"/>
              </a:solidFill>
              <a:latin typeface="Arial Unicode MS" pitchFamily="34" charset="-128"/>
              <a:ea typeface="Arial Unicode MS" pitchFamily="34" charset="-128"/>
              <a:cs typeface="Arial Unicode MS" pitchFamily="34" charset="-128"/>
            </a:endParaRPr>
          </a:p>
          <a:p>
            <a:pPr marL="57150"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57150" indent="0">
              <a:spcAft>
                <a:spcPts val="900"/>
              </a:spcAft>
              <a:buNone/>
            </a:pPr>
            <a:r>
              <a:rPr lang="en-US" sz="2000" dirty="0" smtClean="0">
                <a:solidFill>
                  <a:srgbClr val="395B74"/>
                </a:solidFill>
                <a:latin typeface="Arial Unicode MS" pitchFamily="34" charset="-128"/>
                <a:ea typeface="Arial Unicode MS" pitchFamily="34" charset="-128"/>
                <a:cs typeface="Arial Unicode MS" pitchFamily="34" charset="-128"/>
              </a:rPr>
              <a:t>DBE Reports must:</a:t>
            </a:r>
          </a:p>
          <a:p>
            <a:pPr marL="800100" lvl="1">
              <a:spcAft>
                <a:spcPts val="900"/>
              </a:spcAft>
              <a:buFont typeface="Wingdings" panose="05000000000000000000" pitchFamily="2" charset="2"/>
              <a:buChar char="q"/>
            </a:pPr>
            <a:r>
              <a:rPr lang="en-US" sz="1800" dirty="0" smtClean="0">
                <a:solidFill>
                  <a:srgbClr val="395B74"/>
                </a:solidFill>
                <a:latin typeface="Arial Unicode MS" pitchFamily="34" charset="-128"/>
                <a:ea typeface="Arial Unicode MS" pitchFamily="34" charset="-128"/>
                <a:cs typeface="Arial Unicode MS" pitchFamily="34" charset="-128"/>
              </a:rPr>
              <a:t>include on the FTA share of contracting funds</a:t>
            </a:r>
          </a:p>
          <a:p>
            <a:pPr marL="800100" lvl="1">
              <a:spcAft>
                <a:spcPts val="900"/>
              </a:spcAft>
              <a:buFont typeface="Wingdings" panose="05000000000000000000" pitchFamily="2" charset="2"/>
              <a:buChar char="q"/>
            </a:pPr>
            <a:r>
              <a:rPr lang="en-US" sz="1800" dirty="0" smtClean="0">
                <a:solidFill>
                  <a:srgbClr val="395B74"/>
                </a:solidFill>
                <a:latin typeface="Arial Unicode MS" pitchFamily="34" charset="-128"/>
                <a:ea typeface="Arial Unicode MS" pitchFamily="34" charset="-128"/>
                <a:cs typeface="Arial Unicode MS" pitchFamily="34" charset="-128"/>
              </a:rPr>
              <a:t>must accurately reflect DBE participation during the fiscal year</a:t>
            </a:r>
          </a:p>
          <a:p>
            <a:pPr marL="800100" lvl="1">
              <a:spcAft>
                <a:spcPts val="900"/>
              </a:spcAft>
              <a:buFont typeface="Wingdings" panose="05000000000000000000" pitchFamily="2" charset="2"/>
              <a:buChar char="q"/>
            </a:pPr>
            <a:r>
              <a:rPr lang="en-US" sz="1800" dirty="0" smtClean="0">
                <a:solidFill>
                  <a:srgbClr val="395B74"/>
                </a:solidFill>
                <a:latin typeface="Arial Unicode MS" pitchFamily="34" charset="-128"/>
                <a:ea typeface="Arial Unicode MS" pitchFamily="34" charset="-128"/>
                <a:cs typeface="Arial Unicode MS" pitchFamily="34" charset="-128"/>
              </a:rPr>
              <a:t>be entered in TEAM using the electronic reporting module (i.e., not as an attachment in the Civil Rights tab)</a:t>
            </a:r>
          </a:p>
          <a:p>
            <a:pPr marL="57150" indent="0">
              <a:spcAft>
                <a:spcPts val="900"/>
              </a:spcAft>
              <a:buNone/>
            </a:pPr>
            <a:r>
              <a:rPr lang="en-US" sz="1900" dirty="0" smtClean="0">
                <a:solidFill>
                  <a:srgbClr val="395B74"/>
                </a:solidFill>
                <a:latin typeface="Arial Unicode MS" pitchFamily="34" charset="-128"/>
                <a:ea typeface="Arial Unicode MS" pitchFamily="34" charset="-128"/>
                <a:cs typeface="Arial Unicode MS" pitchFamily="34" charset="-128"/>
              </a:rPr>
              <a:t>FTA uses the electronic reporting module to determine which recipients must submit the </a:t>
            </a:r>
            <a:r>
              <a:rPr lang="en-US" sz="1900" dirty="0">
                <a:solidFill>
                  <a:srgbClr val="395B74"/>
                </a:solidFill>
                <a:latin typeface="Arial Unicode MS" pitchFamily="34" charset="-128"/>
                <a:ea typeface="Arial Unicode MS" pitchFamily="34" charset="-128"/>
                <a:cs typeface="Arial Unicode MS" pitchFamily="34" charset="-128"/>
              </a:rPr>
              <a:t>S</a:t>
            </a:r>
            <a:r>
              <a:rPr lang="en-US" sz="1900" dirty="0" smtClean="0">
                <a:solidFill>
                  <a:srgbClr val="395B74"/>
                </a:solidFill>
                <a:latin typeface="Arial Unicode MS" pitchFamily="34" charset="-128"/>
                <a:ea typeface="Arial Unicode MS" pitchFamily="34" charset="-128"/>
                <a:cs typeface="Arial Unicode MS" pitchFamily="34" charset="-128"/>
              </a:rPr>
              <a:t>hortfall Analysis and Corrective </a:t>
            </a:r>
            <a:r>
              <a:rPr lang="en-US" sz="1900" dirty="0">
                <a:solidFill>
                  <a:srgbClr val="395B74"/>
                </a:solidFill>
                <a:latin typeface="Arial Unicode MS" pitchFamily="34" charset="-128"/>
                <a:ea typeface="Arial Unicode MS" pitchFamily="34" charset="-128"/>
                <a:cs typeface="Arial Unicode MS" pitchFamily="34" charset="-128"/>
              </a:rPr>
              <a:t>A</a:t>
            </a:r>
            <a:r>
              <a:rPr lang="en-US" sz="1900" dirty="0" smtClean="0">
                <a:solidFill>
                  <a:srgbClr val="395B74"/>
                </a:solidFill>
                <a:latin typeface="Arial Unicode MS" pitchFamily="34" charset="-128"/>
                <a:ea typeface="Arial Unicode MS" pitchFamily="34" charset="-128"/>
                <a:cs typeface="Arial Unicode MS" pitchFamily="34" charset="-128"/>
              </a:rPr>
              <a:t>ction </a:t>
            </a:r>
            <a:r>
              <a:rPr lang="en-US" sz="1900" dirty="0">
                <a:solidFill>
                  <a:srgbClr val="395B74"/>
                </a:solidFill>
                <a:latin typeface="Arial Unicode MS" pitchFamily="34" charset="-128"/>
                <a:ea typeface="Arial Unicode MS" pitchFamily="34" charset="-128"/>
                <a:cs typeface="Arial Unicode MS" pitchFamily="34" charset="-128"/>
              </a:rPr>
              <a:t>P</a:t>
            </a:r>
            <a:r>
              <a:rPr lang="en-US" sz="1900" dirty="0" smtClean="0">
                <a:solidFill>
                  <a:srgbClr val="395B74"/>
                </a:solidFill>
                <a:latin typeface="Arial Unicode MS" pitchFamily="34" charset="-128"/>
                <a:ea typeface="Arial Unicode MS" pitchFamily="34" charset="-128"/>
                <a:cs typeface="Arial Unicode MS" pitchFamily="34" charset="-128"/>
              </a:rPr>
              <a:t>lan</a:t>
            </a:r>
            <a:endParaRPr lang="en-US" sz="19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600" y="1689560"/>
            <a:ext cx="2237245" cy="145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964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Did Your Agency Meet </a:t>
            </a:r>
            <a:r>
              <a:rPr lang="en-US" sz="2800" dirty="0"/>
              <a:t>I</a:t>
            </a:r>
            <a:r>
              <a:rPr lang="en-US" sz="2800" dirty="0" smtClean="0"/>
              <a:t>ts DBE Goal?</a:t>
            </a:r>
            <a:endParaRPr lang="en-US" dirty="0"/>
          </a:p>
        </p:txBody>
      </p:sp>
      <p:sp>
        <p:nvSpPr>
          <p:cNvPr id="3" name="Content Placeholder 2"/>
          <p:cNvSpPr>
            <a:spLocks noGrp="1"/>
          </p:cNvSpPr>
          <p:nvPr>
            <p:ph idx="1"/>
          </p:nvPr>
        </p:nvSpPr>
        <p:spPr>
          <a:xfrm>
            <a:off x="122549" y="1338606"/>
            <a:ext cx="8564251" cy="5147036"/>
          </a:xfrm>
        </p:spPr>
        <p:txBody>
          <a:bodyPr/>
          <a:lstStyle/>
          <a:p>
            <a:pPr marL="114300" indent="0">
              <a:buNone/>
            </a:pPr>
            <a:r>
              <a:rPr lang="en-US" sz="2400" dirty="0" smtClean="0">
                <a:solidFill>
                  <a:srgbClr val="395B74"/>
                </a:solidFill>
                <a:latin typeface="Arial Unicode MS" pitchFamily="34" charset="-128"/>
                <a:ea typeface="Arial Unicode MS" pitchFamily="34" charset="-128"/>
                <a:cs typeface="Arial Unicode MS" pitchFamily="34" charset="-128"/>
              </a:rPr>
              <a:t>First, determine the total awards and commitments made during the respective fiscal year using Cell 8A from each Semi-Annual Report. </a:t>
            </a:r>
          </a:p>
          <a:p>
            <a:pPr marL="114300" indent="0">
              <a:buNone/>
            </a:pPr>
            <a:r>
              <a:rPr lang="en-US" sz="2000" dirty="0" smtClean="0">
                <a:solidFill>
                  <a:srgbClr val="395B74"/>
                </a:solidFill>
                <a:latin typeface="Arial Unicode MS" pitchFamily="34" charset="-128"/>
                <a:ea typeface="Arial Unicode MS" pitchFamily="34" charset="-128"/>
                <a:cs typeface="Arial Unicode MS" pitchFamily="34" charset="-128"/>
              </a:rPr>
              <a:t>	</a:t>
            </a:r>
          </a:p>
          <a:p>
            <a:pPr marL="114300" indent="0">
              <a:buNone/>
            </a:pPr>
            <a:r>
              <a:rPr lang="en-US" sz="1900" dirty="0" smtClean="0">
                <a:solidFill>
                  <a:srgbClr val="395B74"/>
                </a:solidFill>
                <a:latin typeface="Arial Unicode MS" pitchFamily="34" charset="-128"/>
                <a:ea typeface="Arial Unicode MS" pitchFamily="34" charset="-128"/>
                <a:cs typeface="Arial Unicode MS" pitchFamily="34" charset="-128"/>
              </a:rPr>
              <a:t>June </a:t>
            </a:r>
            <a:r>
              <a:rPr lang="en-US" sz="1900" dirty="0">
                <a:solidFill>
                  <a:srgbClr val="395B74"/>
                </a:solidFill>
                <a:latin typeface="Arial Unicode MS" pitchFamily="34" charset="-128"/>
                <a:ea typeface="Arial Unicode MS" pitchFamily="34" charset="-128"/>
                <a:cs typeface="Arial Unicode MS" pitchFamily="34" charset="-128"/>
              </a:rPr>
              <a:t>1st Prime Contract Total </a:t>
            </a:r>
            <a:r>
              <a:rPr lang="en-US" sz="1900" dirty="0" smtClean="0">
                <a:solidFill>
                  <a:srgbClr val="395B74"/>
                </a:solidFill>
                <a:latin typeface="Arial Unicode MS" pitchFamily="34" charset="-128"/>
                <a:ea typeface="Arial Unicode MS" pitchFamily="34" charset="-128"/>
                <a:cs typeface="Arial Unicode MS" pitchFamily="34" charset="-128"/>
              </a:rPr>
              <a:t>Dollars (8A) + </a:t>
            </a:r>
            <a:r>
              <a:rPr lang="en-US" sz="1900" dirty="0">
                <a:solidFill>
                  <a:srgbClr val="395B74"/>
                </a:solidFill>
                <a:latin typeface="Arial Unicode MS" pitchFamily="34" charset="-128"/>
                <a:ea typeface="Arial Unicode MS" pitchFamily="34" charset="-128"/>
                <a:cs typeface="Arial Unicode MS" pitchFamily="34" charset="-128"/>
              </a:rPr>
              <a:t>December 1st </a:t>
            </a:r>
            <a:r>
              <a:rPr lang="en-US" sz="1900" dirty="0" smtClean="0">
                <a:solidFill>
                  <a:srgbClr val="395B74"/>
                </a:solidFill>
                <a:latin typeface="Arial Unicode MS" pitchFamily="34" charset="-128"/>
                <a:ea typeface="Arial Unicode MS" pitchFamily="34" charset="-128"/>
                <a:cs typeface="Arial Unicode MS" pitchFamily="34" charset="-128"/>
              </a:rPr>
              <a:t>Prime Contract Total Dollars (8A) = </a:t>
            </a:r>
            <a:r>
              <a:rPr lang="en-US" sz="1900" dirty="0">
                <a:solidFill>
                  <a:srgbClr val="395B74"/>
                </a:solidFill>
                <a:latin typeface="Arial Unicode MS" pitchFamily="34" charset="-128"/>
                <a:ea typeface="Arial Unicode MS" pitchFamily="34" charset="-128"/>
                <a:cs typeface="Arial Unicode MS" pitchFamily="34" charset="-128"/>
              </a:rPr>
              <a:t>FY Total Awards and </a:t>
            </a:r>
            <a:r>
              <a:rPr lang="en-US" sz="1900" dirty="0" smtClean="0">
                <a:solidFill>
                  <a:srgbClr val="395B74"/>
                </a:solidFill>
                <a:latin typeface="Arial Unicode MS" pitchFamily="34" charset="-128"/>
                <a:ea typeface="Arial Unicode MS" pitchFamily="34" charset="-128"/>
                <a:cs typeface="Arial Unicode MS" pitchFamily="34" charset="-128"/>
              </a:rPr>
              <a:t>Commitments</a:t>
            </a:r>
            <a:endParaRPr lang="en-US" sz="1900" dirty="0">
              <a:solidFill>
                <a:srgbClr val="395B74"/>
              </a:solidFill>
              <a:latin typeface="Arial Unicode MS" pitchFamily="34" charset="-128"/>
              <a:ea typeface="Arial Unicode MS" pitchFamily="34" charset="-128"/>
              <a:cs typeface="Arial Unicode MS" pitchFamily="34" charset="-128"/>
            </a:endParaRPr>
          </a:p>
          <a:p>
            <a:pPr marL="114300" indent="0">
              <a:buNone/>
            </a:pPr>
            <a:r>
              <a:rPr lang="en-US" sz="2000" dirty="0">
                <a:solidFill>
                  <a:srgbClr val="395B74"/>
                </a:solidFill>
                <a:latin typeface="Arial Unicode MS" pitchFamily="34" charset="-128"/>
                <a:ea typeface="Arial Unicode MS" pitchFamily="34" charset="-128"/>
                <a:cs typeface="Arial Unicode MS" pitchFamily="34" charset="-128"/>
              </a:rPr>
              <a:t>		</a:t>
            </a: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114300" indent="0">
              <a:buNone/>
            </a:pPr>
            <a:r>
              <a:rPr lang="en-US" sz="2000" dirty="0">
                <a:solidFill>
                  <a:srgbClr val="395B74"/>
                </a:solidFill>
                <a:latin typeface="Arial Unicode MS" pitchFamily="34" charset="-128"/>
                <a:ea typeface="Arial Unicode MS" pitchFamily="34" charset="-128"/>
                <a:cs typeface="Arial Unicode MS" pitchFamily="34" charset="-128"/>
              </a:rPr>
              <a:t>			</a:t>
            </a:r>
          </a:p>
          <a:p>
            <a:pPr marL="114300"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49" y="3585305"/>
            <a:ext cx="8451130" cy="2318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2000776">
            <a:off x="1200797" y="4519280"/>
            <a:ext cx="348792" cy="121133"/>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rot="19127435">
            <a:off x="2268890" y="4488417"/>
            <a:ext cx="367645" cy="182860"/>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Up Arrow 9"/>
          <p:cNvSpPr/>
          <p:nvPr/>
        </p:nvSpPr>
        <p:spPr>
          <a:xfrm>
            <a:off x="1857453" y="4857148"/>
            <a:ext cx="147999" cy="347619"/>
          </a:xfrm>
          <a:prstGeom prs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0685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87"/>
            <a:ext cx="8229600" cy="965150"/>
          </a:xfrm>
        </p:spPr>
        <p:txBody>
          <a:bodyPr/>
          <a:lstStyle/>
          <a:p>
            <a:r>
              <a:rPr lang="en-US" sz="2800" dirty="0"/>
              <a:t>Did Your Agency </a:t>
            </a:r>
            <a:r>
              <a:rPr lang="en-US" sz="2800" dirty="0" smtClean="0"/>
              <a:t>Meet Its DBE Goal</a:t>
            </a:r>
            <a:r>
              <a:rPr lang="en-US" sz="2800" dirty="0"/>
              <a:t>?</a:t>
            </a:r>
            <a:endParaRPr lang="en-US" dirty="0"/>
          </a:p>
        </p:txBody>
      </p:sp>
      <p:sp>
        <p:nvSpPr>
          <p:cNvPr id="3" name="Content Placeholder 2"/>
          <p:cNvSpPr>
            <a:spLocks noGrp="1"/>
          </p:cNvSpPr>
          <p:nvPr>
            <p:ph idx="1"/>
          </p:nvPr>
        </p:nvSpPr>
        <p:spPr>
          <a:xfrm>
            <a:off x="226243" y="1600200"/>
            <a:ext cx="8460557" cy="4960856"/>
          </a:xfrm>
        </p:spPr>
        <p:txBody>
          <a:bodyPr/>
          <a:lstStyle/>
          <a:p>
            <a:pPr marL="114300" indent="0">
              <a:buNone/>
            </a:pPr>
            <a:r>
              <a:rPr lang="en-US" sz="2400" dirty="0" smtClean="0">
                <a:solidFill>
                  <a:srgbClr val="395B74"/>
                </a:solidFill>
                <a:latin typeface="Arial Unicode MS" pitchFamily="34" charset="-128"/>
                <a:ea typeface="Arial Unicode MS" pitchFamily="34" charset="-128"/>
                <a:cs typeface="Arial Unicode MS" pitchFamily="34" charset="-128"/>
              </a:rPr>
              <a:t>Next</a:t>
            </a:r>
            <a:r>
              <a:rPr lang="en-US" sz="2400" dirty="0">
                <a:solidFill>
                  <a:srgbClr val="395B74"/>
                </a:solidFill>
                <a:latin typeface="Arial Unicode MS" pitchFamily="34" charset="-128"/>
                <a:ea typeface="Arial Unicode MS" pitchFamily="34" charset="-128"/>
                <a:cs typeface="Arial Unicode MS" pitchFamily="34" charset="-128"/>
              </a:rPr>
              <a:t>, determine the total </a:t>
            </a:r>
            <a:r>
              <a:rPr lang="en-US" sz="2400" b="1" dirty="0" smtClean="0">
                <a:solidFill>
                  <a:srgbClr val="395B74"/>
                </a:solidFill>
                <a:latin typeface="Arial Unicode MS" pitchFamily="34" charset="-128"/>
                <a:ea typeface="Arial Unicode MS" pitchFamily="34" charset="-128"/>
                <a:cs typeface="Arial Unicode MS" pitchFamily="34" charset="-128"/>
              </a:rPr>
              <a:t>DBE</a:t>
            </a:r>
            <a:r>
              <a:rPr lang="en-US" sz="2400" dirty="0" smtClean="0">
                <a:solidFill>
                  <a:srgbClr val="395B74"/>
                </a:solidFill>
                <a:latin typeface="Arial Unicode MS" pitchFamily="34" charset="-128"/>
                <a:ea typeface="Arial Unicode MS" pitchFamily="34" charset="-128"/>
                <a:cs typeface="Arial Unicode MS" pitchFamily="34" charset="-128"/>
              </a:rPr>
              <a:t> awards/commitments during </a:t>
            </a:r>
            <a:r>
              <a:rPr lang="en-US" sz="2400" dirty="0">
                <a:solidFill>
                  <a:srgbClr val="395B74"/>
                </a:solidFill>
                <a:latin typeface="Arial Unicode MS" pitchFamily="34" charset="-128"/>
                <a:ea typeface="Arial Unicode MS" pitchFamily="34" charset="-128"/>
                <a:cs typeface="Arial Unicode MS" pitchFamily="34" charset="-128"/>
              </a:rPr>
              <a:t>the </a:t>
            </a:r>
            <a:r>
              <a:rPr lang="en-US" sz="2400" dirty="0" smtClean="0">
                <a:solidFill>
                  <a:srgbClr val="395B74"/>
                </a:solidFill>
                <a:latin typeface="Arial Unicode MS" pitchFamily="34" charset="-128"/>
                <a:ea typeface="Arial Unicode MS" pitchFamily="34" charset="-128"/>
                <a:cs typeface="Arial Unicode MS" pitchFamily="34" charset="-128"/>
              </a:rPr>
              <a:t>fiscal year by adding cells 8C and 9C from each Semi-Annual Report. </a:t>
            </a:r>
            <a:r>
              <a:rPr lang="en-US" sz="2200" dirty="0" smtClean="0">
                <a:solidFill>
                  <a:srgbClr val="395B74"/>
                </a:solidFill>
                <a:latin typeface="Arial Unicode MS" pitchFamily="34" charset="-128"/>
                <a:ea typeface="Arial Unicode MS" pitchFamily="34" charset="-128"/>
                <a:cs typeface="Arial Unicode MS" pitchFamily="34" charset="-128"/>
              </a:rPr>
              <a:t>(8C+9C= DBE Awards/ Commitments)</a:t>
            </a:r>
          </a:p>
          <a:p>
            <a:pPr marL="114300" indent="0">
              <a:buNone/>
            </a:pPr>
            <a:endParaRPr lang="en-US" sz="1600"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r>
              <a:rPr lang="en-US" sz="1900" dirty="0" smtClean="0">
                <a:solidFill>
                  <a:srgbClr val="395B74"/>
                </a:solidFill>
                <a:latin typeface="Arial Unicode MS" pitchFamily="34" charset="-128"/>
                <a:ea typeface="Arial Unicode MS" pitchFamily="34" charset="-128"/>
                <a:cs typeface="Arial Unicode MS" pitchFamily="34" charset="-128"/>
              </a:rPr>
              <a:t>June </a:t>
            </a:r>
            <a:r>
              <a:rPr lang="en-US" sz="1900" dirty="0">
                <a:solidFill>
                  <a:srgbClr val="395B74"/>
                </a:solidFill>
                <a:latin typeface="Arial Unicode MS" pitchFamily="34" charset="-128"/>
                <a:ea typeface="Arial Unicode MS" pitchFamily="34" charset="-128"/>
                <a:cs typeface="Arial Unicode MS" pitchFamily="34" charset="-128"/>
              </a:rPr>
              <a:t>1</a:t>
            </a:r>
            <a:r>
              <a:rPr lang="en-US" sz="1900" baseline="30000" dirty="0">
                <a:solidFill>
                  <a:srgbClr val="395B74"/>
                </a:solidFill>
                <a:latin typeface="Arial Unicode MS" pitchFamily="34" charset="-128"/>
                <a:ea typeface="Arial Unicode MS" pitchFamily="34" charset="-128"/>
                <a:cs typeface="Arial Unicode MS" pitchFamily="34" charset="-128"/>
              </a:rPr>
              <a:t>st</a:t>
            </a:r>
            <a:r>
              <a:rPr lang="en-US" sz="1900" dirty="0">
                <a:solidFill>
                  <a:srgbClr val="395B74"/>
                </a:solidFill>
                <a:latin typeface="Arial Unicode MS" pitchFamily="34" charset="-128"/>
                <a:ea typeface="Arial Unicode MS" pitchFamily="34" charset="-128"/>
                <a:cs typeface="Arial Unicode MS" pitchFamily="34" charset="-128"/>
              </a:rPr>
              <a:t> </a:t>
            </a:r>
            <a:r>
              <a:rPr lang="en-US" sz="1900" dirty="0" smtClean="0">
                <a:solidFill>
                  <a:srgbClr val="395B74"/>
                </a:solidFill>
                <a:latin typeface="Arial Unicode MS" pitchFamily="34" charset="-128"/>
                <a:ea typeface="Arial Unicode MS" pitchFamily="34" charset="-128"/>
                <a:cs typeface="Arial Unicode MS" pitchFamily="34" charset="-128"/>
              </a:rPr>
              <a:t>DBE Awards/Commitments + </a:t>
            </a:r>
            <a:r>
              <a:rPr lang="en-US" sz="1900" dirty="0">
                <a:solidFill>
                  <a:srgbClr val="395B74"/>
                </a:solidFill>
                <a:latin typeface="Arial Unicode MS" pitchFamily="34" charset="-128"/>
                <a:ea typeface="Arial Unicode MS" pitchFamily="34" charset="-128"/>
                <a:cs typeface="Arial Unicode MS" pitchFamily="34" charset="-128"/>
              </a:rPr>
              <a:t>December 1</a:t>
            </a:r>
            <a:r>
              <a:rPr lang="en-US" sz="1900" baseline="30000" dirty="0">
                <a:solidFill>
                  <a:srgbClr val="395B74"/>
                </a:solidFill>
                <a:latin typeface="Arial Unicode MS" pitchFamily="34" charset="-128"/>
                <a:ea typeface="Arial Unicode MS" pitchFamily="34" charset="-128"/>
                <a:cs typeface="Arial Unicode MS" pitchFamily="34" charset="-128"/>
              </a:rPr>
              <a:t>st</a:t>
            </a:r>
            <a:r>
              <a:rPr lang="en-US" sz="1900" dirty="0">
                <a:solidFill>
                  <a:srgbClr val="395B74"/>
                </a:solidFill>
                <a:latin typeface="Arial Unicode MS" pitchFamily="34" charset="-128"/>
                <a:ea typeface="Arial Unicode MS" pitchFamily="34" charset="-128"/>
                <a:cs typeface="Arial Unicode MS" pitchFamily="34" charset="-128"/>
              </a:rPr>
              <a:t> DBE Awards and Commitment = FY </a:t>
            </a:r>
            <a:r>
              <a:rPr lang="en-US" sz="1900" dirty="0" smtClean="0">
                <a:solidFill>
                  <a:srgbClr val="395B74"/>
                </a:solidFill>
                <a:latin typeface="Arial Unicode MS" pitchFamily="34" charset="-128"/>
                <a:ea typeface="Arial Unicode MS" pitchFamily="34" charset="-128"/>
                <a:cs typeface="Arial Unicode MS" pitchFamily="34" charset="-128"/>
              </a:rPr>
              <a:t>Total </a:t>
            </a:r>
            <a:r>
              <a:rPr lang="en-US" sz="1900" dirty="0">
                <a:solidFill>
                  <a:srgbClr val="395B74"/>
                </a:solidFill>
                <a:latin typeface="Arial Unicode MS" pitchFamily="34" charset="-128"/>
                <a:ea typeface="Arial Unicode MS" pitchFamily="34" charset="-128"/>
                <a:cs typeface="Arial Unicode MS" pitchFamily="34" charset="-128"/>
              </a:rPr>
              <a:t>DBE </a:t>
            </a:r>
            <a:r>
              <a:rPr lang="en-US" sz="1900" dirty="0" smtClean="0">
                <a:solidFill>
                  <a:srgbClr val="395B74"/>
                </a:solidFill>
                <a:latin typeface="Arial Unicode MS" pitchFamily="34" charset="-128"/>
                <a:ea typeface="Arial Unicode MS" pitchFamily="34" charset="-128"/>
                <a:cs typeface="Arial Unicode MS" pitchFamily="34" charset="-128"/>
              </a:rPr>
              <a:t>Awards/Commitments</a:t>
            </a:r>
            <a:endParaRPr lang="en-US" sz="1800"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endParaRPr lang="en-US" sz="2000" dirty="0">
              <a:solidFill>
                <a:srgbClr val="FF0000"/>
              </a:solidFill>
              <a:latin typeface="Arial Unicode MS" pitchFamily="34" charset="-128"/>
              <a:ea typeface="Arial Unicode MS" pitchFamily="34" charset="-128"/>
              <a:cs typeface="Arial Unicode MS" pitchFamily="34" charset="-128"/>
            </a:endParaRPr>
          </a:p>
          <a:p>
            <a:pPr lvl="2"/>
            <a:endParaRPr lang="en-US" sz="2000" dirty="0" smtClean="0">
              <a:solidFill>
                <a:srgbClr val="FF0000"/>
              </a:solidFill>
              <a:latin typeface="Arial Unicode MS" pitchFamily="34" charset="-128"/>
              <a:ea typeface="Arial Unicode MS" pitchFamily="34" charset="-128"/>
              <a:cs typeface="Arial Unicode MS" pitchFamily="34" charset="-128"/>
            </a:endParaRPr>
          </a:p>
          <a:p>
            <a:pPr lvl="2"/>
            <a:endParaRPr lang="en-US" sz="2000" dirty="0">
              <a:solidFill>
                <a:srgbClr val="FF0000"/>
              </a:solidFill>
              <a:latin typeface="Arial Unicode MS" pitchFamily="34" charset="-128"/>
              <a:ea typeface="Arial Unicode MS" pitchFamily="34" charset="-128"/>
              <a:cs typeface="Arial Unicode MS" pitchFamily="34" charset="-128"/>
            </a:endParaRPr>
          </a:p>
          <a:p>
            <a:pPr lvl="2"/>
            <a:endParaRPr lang="en-US" sz="2000" dirty="0" smtClean="0">
              <a:solidFill>
                <a:srgbClr val="FF0000"/>
              </a:solidFill>
              <a:latin typeface="Arial Unicode MS" pitchFamily="34" charset="-128"/>
              <a:ea typeface="Arial Unicode MS" pitchFamily="34" charset="-128"/>
              <a:cs typeface="Arial Unicode MS" pitchFamily="34" charset="-128"/>
            </a:endParaRPr>
          </a:p>
          <a:p>
            <a:pPr lvl="2"/>
            <a:endParaRPr lang="en-US" sz="2000" dirty="0" smtClean="0">
              <a:solidFill>
                <a:srgbClr val="FF0000"/>
              </a:solidFill>
              <a:latin typeface="Arial Unicode MS" pitchFamily="34" charset="-128"/>
              <a:ea typeface="Arial Unicode MS" pitchFamily="34" charset="-128"/>
              <a:cs typeface="Arial Unicode MS" pitchFamily="34" charset="-128"/>
            </a:endParaRPr>
          </a:p>
          <a:p>
            <a:pPr lvl="2"/>
            <a:endParaRPr lang="en-US" sz="2000" dirty="0" smtClean="0">
              <a:solidFill>
                <a:srgbClr val="FF0000"/>
              </a:solidFill>
              <a:latin typeface="Arial Unicode MS" pitchFamily="34" charset="-128"/>
              <a:ea typeface="Arial Unicode MS" pitchFamily="34" charset="-128"/>
              <a:cs typeface="Arial Unicode MS" pitchFamily="34" charset="-128"/>
            </a:endParaRPr>
          </a:p>
          <a:p>
            <a:pPr lvl="2"/>
            <a:endParaRPr lang="en-US" sz="2000" dirty="0" smtClean="0">
              <a:solidFill>
                <a:srgbClr val="FF0000"/>
              </a:solidFill>
              <a:latin typeface="Arial Unicode MS" pitchFamily="34" charset="-128"/>
              <a:ea typeface="Arial Unicode MS" pitchFamily="34" charset="-128"/>
              <a:cs typeface="Arial Unicode MS" pitchFamily="34" charset="-128"/>
            </a:endParaRPr>
          </a:p>
          <a:p>
            <a:pPr lvl="2"/>
            <a:endParaRPr lang="en-US" sz="2000" dirty="0">
              <a:solidFill>
                <a:srgbClr val="FF0000"/>
              </a:solidFill>
              <a:latin typeface="Arial Unicode MS" pitchFamily="34" charset="-128"/>
              <a:ea typeface="Arial Unicode MS" pitchFamily="34" charset="-128"/>
              <a:cs typeface="Arial Unicode MS" pitchFamily="34" charset="-128"/>
            </a:endParaRPr>
          </a:p>
          <a:p>
            <a:pPr lvl="2"/>
            <a:endParaRPr lang="en-US" sz="2000" dirty="0" smtClean="0">
              <a:solidFill>
                <a:srgbClr val="FF0000"/>
              </a:solidFill>
              <a:latin typeface="Arial Unicode MS" pitchFamily="34" charset="-128"/>
              <a:ea typeface="Arial Unicode MS" pitchFamily="34" charset="-128"/>
              <a:cs typeface="Arial Unicode MS" pitchFamily="34" charset="-128"/>
            </a:endParaRPr>
          </a:p>
          <a:p>
            <a:pPr lvl="2"/>
            <a:endParaRPr lang="en-US" sz="2000" dirty="0">
              <a:solidFill>
                <a:srgbClr val="FF0000"/>
              </a:solidFill>
              <a:latin typeface="Arial Unicode MS" pitchFamily="34" charset="-128"/>
              <a:ea typeface="Arial Unicode MS" pitchFamily="34" charset="-128"/>
              <a:cs typeface="Arial Unicode MS" pitchFamily="34" charset="-128"/>
            </a:endParaRPr>
          </a:p>
          <a:p>
            <a:pPr lvl="2"/>
            <a:endParaRPr lang="en-US" sz="2000" dirty="0" smtClean="0">
              <a:solidFill>
                <a:srgbClr val="FF0000"/>
              </a:solidFill>
              <a:latin typeface="Arial Unicode MS" pitchFamily="34" charset="-128"/>
              <a:ea typeface="Arial Unicode MS" pitchFamily="34" charset="-128"/>
              <a:cs typeface="Arial Unicode MS" pitchFamily="34" charset="-128"/>
            </a:endParaRPr>
          </a:p>
          <a:p>
            <a:pPr lvl="2"/>
            <a:endParaRPr lang="en-US" sz="2000" dirty="0">
              <a:solidFill>
                <a:srgbClr val="FF0000"/>
              </a:solidFill>
              <a:latin typeface="Arial Unicode MS" pitchFamily="34" charset="-128"/>
              <a:ea typeface="Arial Unicode MS" pitchFamily="34" charset="-128"/>
              <a:cs typeface="Arial Unicode MS" pitchFamily="34" charset="-128"/>
            </a:endParaRPr>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43" y="3814871"/>
            <a:ext cx="8248454"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2666008" y="5326144"/>
            <a:ext cx="273377" cy="1414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106" y="4860239"/>
            <a:ext cx="30480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a:off x="3596324" y="4889371"/>
            <a:ext cx="320512" cy="1497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a:off x="3563330" y="5312003"/>
            <a:ext cx="353506" cy="1696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1927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Did Your Agency </a:t>
            </a:r>
            <a:r>
              <a:rPr lang="en-US" sz="2800" dirty="0" smtClean="0"/>
              <a:t>Meet Its DBE </a:t>
            </a:r>
            <a:r>
              <a:rPr lang="en-US" sz="2800" dirty="0"/>
              <a:t>Goal?</a:t>
            </a:r>
            <a:br>
              <a:rPr lang="en-US" sz="2800" dirty="0"/>
            </a:br>
            <a:r>
              <a:rPr lang="en-US" sz="2800" dirty="0" smtClean="0"/>
              <a:t>Shortfall Formula</a:t>
            </a:r>
            <a:endParaRPr lang="en-US" dirty="0"/>
          </a:p>
        </p:txBody>
      </p:sp>
      <p:sp>
        <p:nvSpPr>
          <p:cNvPr id="3" name="Content Placeholder 2"/>
          <p:cNvSpPr>
            <a:spLocks noGrp="1"/>
          </p:cNvSpPr>
          <p:nvPr>
            <p:ph idx="1"/>
          </p:nvPr>
        </p:nvSpPr>
        <p:spPr/>
        <p:txBody>
          <a:bodyPr/>
          <a:lstStyle/>
          <a:p>
            <a:pPr marL="914400" lvl="2" indent="0">
              <a:buNone/>
            </a:pPr>
            <a:endParaRPr lang="en-US" sz="2000" dirty="0">
              <a:solidFill>
                <a:srgbClr val="FF0000"/>
              </a:solidFill>
              <a:latin typeface="Arial Unicode MS" pitchFamily="34" charset="-128"/>
              <a:ea typeface="Arial Unicode MS" pitchFamily="34" charset="-128"/>
              <a:cs typeface="Arial Unicode MS" pitchFamily="34" charset="-128"/>
            </a:endParaRPr>
          </a:p>
          <a:p>
            <a:pPr lvl="2"/>
            <a:endParaRPr lang="en-US" sz="2000" dirty="0" smtClean="0">
              <a:solidFill>
                <a:srgbClr val="FF0000"/>
              </a:solidFill>
              <a:latin typeface="Arial Unicode MS" pitchFamily="34" charset="-128"/>
              <a:ea typeface="Arial Unicode MS" pitchFamily="34" charset="-128"/>
              <a:cs typeface="Arial Unicode MS" pitchFamily="34" charset="-128"/>
            </a:endParaRPr>
          </a:p>
          <a:p>
            <a:pPr marL="514350" lvl="1" indent="0">
              <a:buNone/>
            </a:pPr>
            <a:r>
              <a:rPr lang="en-US" dirty="0" smtClean="0">
                <a:solidFill>
                  <a:srgbClr val="395B74"/>
                </a:solidFill>
                <a:latin typeface="Arial Unicode MS" pitchFamily="34" charset="-128"/>
                <a:ea typeface="Arial Unicode MS" pitchFamily="34" charset="-128"/>
                <a:cs typeface="Arial Unicode MS" pitchFamily="34" charset="-128"/>
              </a:rPr>
              <a:t>FY Total </a:t>
            </a:r>
            <a:r>
              <a:rPr lang="en-US" b="1" dirty="0">
                <a:solidFill>
                  <a:srgbClr val="395B74"/>
                </a:solidFill>
                <a:latin typeface="Arial Unicode MS" pitchFamily="34" charset="-128"/>
                <a:ea typeface="Arial Unicode MS" pitchFamily="34" charset="-128"/>
                <a:cs typeface="Arial Unicode MS" pitchFamily="34" charset="-128"/>
              </a:rPr>
              <a:t>DBE</a:t>
            </a:r>
            <a:r>
              <a:rPr lang="en-US" dirty="0">
                <a:solidFill>
                  <a:srgbClr val="395B74"/>
                </a:solidFill>
                <a:latin typeface="Arial Unicode MS" pitchFamily="34" charset="-128"/>
                <a:ea typeface="Arial Unicode MS" pitchFamily="34" charset="-128"/>
                <a:cs typeface="Arial Unicode MS" pitchFamily="34" charset="-128"/>
              </a:rPr>
              <a:t> Awards/Commitments </a:t>
            </a:r>
            <a:r>
              <a:rPr lang="en-US" b="1" dirty="0">
                <a:solidFill>
                  <a:srgbClr val="395B74"/>
                </a:solidFill>
                <a:latin typeface="Arial Unicode MS" pitchFamily="34" charset="-128"/>
                <a:ea typeface="Arial Unicode MS" pitchFamily="34" charset="-128"/>
                <a:cs typeface="Arial Unicode MS" pitchFamily="34" charset="-128"/>
              </a:rPr>
              <a:t>÷</a:t>
            </a:r>
            <a:r>
              <a:rPr lang="en-US" dirty="0">
                <a:solidFill>
                  <a:srgbClr val="395B74"/>
                </a:solidFill>
                <a:latin typeface="Arial Unicode MS" pitchFamily="34" charset="-128"/>
                <a:ea typeface="Arial Unicode MS" pitchFamily="34" charset="-128"/>
                <a:cs typeface="Arial Unicode MS" pitchFamily="34" charset="-128"/>
              </a:rPr>
              <a:t> </a:t>
            </a:r>
            <a:r>
              <a:rPr lang="en-US" dirty="0" smtClean="0">
                <a:solidFill>
                  <a:srgbClr val="395B74"/>
                </a:solidFill>
                <a:latin typeface="Arial Unicode MS" pitchFamily="34" charset="-128"/>
                <a:ea typeface="Arial Unicode MS" pitchFamily="34" charset="-128"/>
                <a:cs typeface="Arial Unicode MS" pitchFamily="34" charset="-128"/>
              </a:rPr>
              <a:t>FY Total </a:t>
            </a:r>
            <a:r>
              <a:rPr lang="en-US" dirty="0">
                <a:solidFill>
                  <a:srgbClr val="395B74"/>
                </a:solidFill>
                <a:latin typeface="Arial Unicode MS" pitchFamily="34" charset="-128"/>
                <a:ea typeface="Arial Unicode MS" pitchFamily="34" charset="-128"/>
                <a:cs typeface="Arial Unicode MS" pitchFamily="34" charset="-128"/>
              </a:rPr>
              <a:t>Awards and Commitments = FY DBE Participation</a:t>
            </a:r>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771" y="3423012"/>
            <a:ext cx="2809187" cy="287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97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Did This Agency Meet Its Goal?</a:t>
            </a:r>
            <a:br>
              <a:rPr lang="en-US" sz="2800" dirty="0" smtClean="0"/>
            </a:br>
            <a:r>
              <a:rPr lang="en-US" sz="2800" dirty="0" smtClean="0"/>
              <a:t> Example</a:t>
            </a:r>
            <a:endParaRPr lang="en-US" dirty="0"/>
          </a:p>
        </p:txBody>
      </p:sp>
      <p:sp>
        <p:nvSpPr>
          <p:cNvPr id="3" name="Content Placeholder 2"/>
          <p:cNvSpPr>
            <a:spLocks noGrp="1"/>
          </p:cNvSpPr>
          <p:nvPr>
            <p:ph idx="1"/>
          </p:nvPr>
        </p:nvSpPr>
        <p:spPr>
          <a:xfrm>
            <a:off x="457199" y="1417637"/>
            <a:ext cx="8064631" cy="5077432"/>
          </a:xfrm>
        </p:spPr>
        <p:txBody>
          <a:bodyPr/>
          <a:lstStyle/>
          <a:p>
            <a:pPr marL="0" indent="0">
              <a:buNone/>
            </a:pPr>
            <a:r>
              <a:rPr lang="en-US" sz="2000" dirty="0" smtClean="0">
                <a:solidFill>
                  <a:srgbClr val="395B74"/>
                </a:solidFill>
                <a:latin typeface="Arial Unicode MS" pitchFamily="34" charset="-128"/>
                <a:ea typeface="Arial Unicode MS" pitchFamily="34" charset="-128"/>
                <a:cs typeface="Arial Unicode MS" pitchFamily="34" charset="-128"/>
              </a:rPr>
              <a:t>June 1</a:t>
            </a:r>
            <a:r>
              <a:rPr lang="en-US" sz="2000" baseline="30000" dirty="0" smtClean="0">
                <a:solidFill>
                  <a:srgbClr val="395B74"/>
                </a:solidFill>
                <a:latin typeface="Arial Unicode MS" pitchFamily="34" charset="-128"/>
                <a:ea typeface="Arial Unicode MS" pitchFamily="34" charset="-128"/>
                <a:cs typeface="Arial Unicode MS" pitchFamily="34" charset="-128"/>
              </a:rPr>
              <a:t>st</a:t>
            </a:r>
            <a:r>
              <a:rPr lang="en-US" sz="2000" dirty="0" smtClean="0">
                <a:solidFill>
                  <a:srgbClr val="395B74"/>
                </a:solidFill>
                <a:latin typeface="Arial Unicode MS" pitchFamily="34" charset="-128"/>
                <a:ea typeface="Arial Unicode MS" pitchFamily="34" charset="-128"/>
                <a:cs typeface="Arial Unicode MS" pitchFamily="34" charset="-128"/>
              </a:rPr>
              <a:t> (8A) + December 1</a:t>
            </a:r>
            <a:r>
              <a:rPr lang="en-US" sz="2000" baseline="30000" dirty="0" smtClean="0">
                <a:solidFill>
                  <a:srgbClr val="395B74"/>
                </a:solidFill>
                <a:latin typeface="Arial Unicode MS" pitchFamily="34" charset="-128"/>
                <a:ea typeface="Arial Unicode MS" pitchFamily="34" charset="-128"/>
                <a:cs typeface="Arial Unicode MS" pitchFamily="34" charset="-128"/>
              </a:rPr>
              <a:t>st</a:t>
            </a:r>
            <a:r>
              <a:rPr lang="en-US" sz="2000" dirty="0" smtClean="0">
                <a:solidFill>
                  <a:srgbClr val="395B74"/>
                </a:solidFill>
                <a:latin typeface="Arial Unicode MS" pitchFamily="34" charset="-128"/>
                <a:ea typeface="Arial Unicode MS" pitchFamily="34" charset="-128"/>
                <a:cs typeface="Arial Unicode MS" pitchFamily="34" charset="-128"/>
              </a:rPr>
              <a:t> (8A) = Total Awards and Commitments</a:t>
            </a:r>
          </a:p>
          <a:p>
            <a:pPr lvl="1">
              <a:buFont typeface="Arial" panose="020B0604020202020204" pitchFamily="34" charset="0"/>
              <a:buChar char="•"/>
            </a:pPr>
            <a:r>
              <a:rPr lang="en-US" sz="1800" b="1" dirty="0" smtClean="0">
                <a:solidFill>
                  <a:srgbClr val="395B74"/>
                </a:solidFill>
                <a:latin typeface="Arial Unicode MS" pitchFamily="34" charset="-128"/>
                <a:ea typeface="Arial Unicode MS" pitchFamily="34" charset="-128"/>
                <a:cs typeface="Arial Unicode MS" pitchFamily="34" charset="-128"/>
              </a:rPr>
              <a:t>Ex: June 1</a:t>
            </a:r>
            <a:r>
              <a:rPr lang="en-US" sz="1800" b="1" baseline="30000" dirty="0" smtClean="0">
                <a:solidFill>
                  <a:srgbClr val="395B74"/>
                </a:solidFill>
                <a:latin typeface="Arial Unicode MS" pitchFamily="34" charset="-128"/>
                <a:ea typeface="Arial Unicode MS" pitchFamily="34" charset="-128"/>
                <a:cs typeface="Arial Unicode MS" pitchFamily="34" charset="-128"/>
              </a:rPr>
              <a:t>st</a:t>
            </a:r>
            <a:r>
              <a:rPr lang="en-US" sz="1800" b="1" dirty="0" smtClean="0">
                <a:solidFill>
                  <a:srgbClr val="395B74"/>
                </a:solidFill>
                <a:latin typeface="Arial Unicode MS" pitchFamily="34" charset="-128"/>
                <a:ea typeface="Arial Unicode MS" pitchFamily="34" charset="-128"/>
                <a:cs typeface="Arial Unicode MS" pitchFamily="34" charset="-128"/>
              </a:rPr>
              <a:t> ($1 million)+ December 1</a:t>
            </a:r>
            <a:r>
              <a:rPr lang="en-US" sz="1800" b="1" baseline="30000" dirty="0" smtClean="0">
                <a:solidFill>
                  <a:srgbClr val="395B74"/>
                </a:solidFill>
                <a:latin typeface="Arial Unicode MS" pitchFamily="34" charset="-128"/>
                <a:ea typeface="Arial Unicode MS" pitchFamily="34" charset="-128"/>
                <a:cs typeface="Arial Unicode MS" pitchFamily="34" charset="-128"/>
              </a:rPr>
              <a:t>st</a:t>
            </a:r>
            <a:r>
              <a:rPr lang="en-US" sz="1800" b="1" dirty="0" smtClean="0">
                <a:solidFill>
                  <a:srgbClr val="395B74"/>
                </a:solidFill>
                <a:latin typeface="Arial Unicode MS" pitchFamily="34" charset="-128"/>
                <a:ea typeface="Arial Unicode MS" pitchFamily="34" charset="-128"/>
                <a:cs typeface="Arial Unicode MS" pitchFamily="34" charset="-128"/>
              </a:rPr>
              <a:t> ($1 million) = $2 million</a:t>
            </a:r>
          </a:p>
          <a:p>
            <a:pPr marL="114300"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114300" indent="0">
              <a:buNone/>
            </a:pPr>
            <a:r>
              <a:rPr lang="en-US" sz="2000" dirty="0" smtClean="0">
                <a:solidFill>
                  <a:srgbClr val="395B74"/>
                </a:solidFill>
                <a:latin typeface="Arial Unicode MS" pitchFamily="34" charset="-128"/>
                <a:ea typeface="Arial Unicode MS" pitchFamily="34" charset="-128"/>
                <a:cs typeface="Arial Unicode MS" pitchFamily="34" charset="-128"/>
              </a:rPr>
              <a:t>June 1</a:t>
            </a:r>
            <a:r>
              <a:rPr lang="en-US" sz="2000" baseline="30000" dirty="0" smtClean="0">
                <a:solidFill>
                  <a:srgbClr val="395B74"/>
                </a:solidFill>
                <a:latin typeface="Arial Unicode MS" pitchFamily="34" charset="-128"/>
                <a:ea typeface="Arial Unicode MS" pitchFamily="34" charset="-128"/>
                <a:cs typeface="Arial Unicode MS" pitchFamily="34" charset="-128"/>
              </a:rPr>
              <a:t>st</a:t>
            </a:r>
            <a:r>
              <a:rPr lang="en-US" sz="2000" dirty="0" smtClean="0">
                <a:solidFill>
                  <a:srgbClr val="395B74"/>
                </a:solidFill>
                <a:latin typeface="Arial Unicode MS" pitchFamily="34" charset="-128"/>
                <a:ea typeface="Arial Unicode MS" pitchFamily="34" charset="-128"/>
                <a:cs typeface="Arial Unicode MS" pitchFamily="34" charset="-128"/>
              </a:rPr>
              <a:t> (8C + 9C) + December 1</a:t>
            </a:r>
            <a:r>
              <a:rPr lang="en-US" sz="2000" baseline="30000" dirty="0" smtClean="0">
                <a:solidFill>
                  <a:srgbClr val="395B74"/>
                </a:solidFill>
                <a:latin typeface="Arial Unicode MS" pitchFamily="34" charset="-128"/>
                <a:ea typeface="Arial Unicode MS" pitchFamily="34" charset="-128"/>
                <a:cs typeface="Arial Unicode MS" pitchFamily="34" charset="-128"/>
              </a:rPr>
              <a:t>st</a:t>
            </a:r>
            <a:r>
              <a:rPr lang="en-US" sz="2000" dirty="0" smtClean="0">
                <a:solidFill>
                  <a:srgbClr val="395B74"/>
                </a:solidFill>
                <a:latin typeface="Arial Unicode MS" pitchFamily="34" charset="-128"/>
                <a:ea typeface="Arial Unicode MS" pitchFamily="34" charset="-128"/>
                <a:cs typeface="Arial Unicode MS" pitchFamily="34" charset="-128"/>
              </a:rPr>
              <a:t> (8C + 9C) = DBE Total Awards and Commitments</a:t>
            </a:r>
          </a:p>
          <a:p>
            <a:pPr marL="857250" lvl="1">
              <a:buFont typeface="Arial" panose="020B0604020202020204" pitchFamily="34" charset="0"/>
              <a:buChar char="•"/>
            </a:pPr>
            <a:r>
              <a:rPr lang="en-US" sz="1800" b="1" dirty="0" smtClean="0">
                <a:solidFill>
                  <a:srgbClr val="395B74"/>
                </a:solidFill>
                <a:latin typeface="Arial Unicode MS" pitchFamily="34" charset="-128"/>
                <a:ea typeface="Arial Unicode MS" pitchFamily="34" charset="-128"/>
                <a:cs typeface="Arial Unicode MS" pitchFamily="34" charset="-128"/>
              </a:rPr>
              <a:t>Ex: June 1</a:t>
            </a:r>
            <a:r>
              <a:rPr lang="en-US" sz="1800" b="1" baseline="30000" dirty="0" smtClean="0">
                <a:solidFill>
                  <a:srgbClr val="395B74"/>
                </a:solidFill>
                <a:latin typeface="Arial Unicode MS" pitchFamily="34" charset="-128"/>
                <a:ea typeface="Arial Unicode MS" pitchFamily="34" charset="-128"/>
                <a:cs typeface="Arial Unicode MS" pitchFamily="34" charset="-128"/>
              </a:rPr>
              <a:t>st</a:t>
            </a:r>
            <a:r>
              <a:rPr lang="en-US" sz="1800" b="1" dirty="0" smtClean="0">
                <a:solidFill>
                  <a:srgbClr val="395B74"/>
                </a:solidFill>
                <a:latin typeface="Arial Unicode MS" pitchFamily="34" charset="-128"/>
                <a:ea typeface="Arial Unicode MS" pitchFamily="34" charset="-128"/>
                <a:cs typeface="Arial Unicode MS" pitchFamily="34" charset="-128"/>
              </a:rPr>
              <a:t> ($92,500) + December 1</a:t>
            </a:r>
            <a:r>
              <a:rPr lang="en-US" sz="1800" b="1" baseline="30000" dirty="0" smtClean="0">
                <a:solidFill>
                  <a:srgbClr val="395B74"/>
                </a:solidFill>
                <a:latin typeface="Arial Unicode MS" pitchFamily="34" charset="-128"/>
                <a:ea typeface="Arial Unicode MS" pitchFamily="34" charset="-128"/>
                <a:cs typeface="Arial Unicode MS" pitchFamily="34" charset="-128"/>
              </a:rPr>
              <a:t>st</a:t>
            </a:r>
            <a:r>
              <a:rPr lang="en-US" sz="1800" b="1" dirty="0" smtClean="0">
                <a:solidFill>
                  <a:srgbClr val="395B74"/>
                </a:solidFill>
                <a:latin typeface="Arial Unicode MS" pitchFamily="34" charset="-128"/>
                <a:ea typeface="Arial Unicode MS" pitchFamily="34" charset="-128"/>
                <a:cs typeface="Arial Unicode MS" pitchFamily="34" charset="-128"/>
              </a:rPr>
              <a:t> ($92,500) = $185,000</a:t>
            </a:r>
          </a:p>
          <a:p>
            <a:pPr marL="114300"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114300" indent="0">
              <a:buNone/>
            </a:pPr>
            <a:r>
              <a:rPr lang="en-US" sz="2000" dirty="0" smtClean="0">
                <a:solidFill>
                  <a:srgbClr val="395B74"/>
                </a:solidFill>
                <a:latin typeface="Arial Unicode MS" pitchFamily="34" charset="-128"/>
                <a:ea typeface="Arial Unicode MS" pitchFamily="34" charset="-128"/>
                <a:cs typeface="Arial Unicode MS" pitchFamily="34" charset="-128"/>
              </a:rPr>
              <a:t>DBE Total Awards and Commitments ÷ Total Awards and Commitments = DBE Participation</a:t>
            </a:r>
          </a:p>
          <a:p>
            <a:pPr marL="857250" lvl="1">
              <a:buFont typeface="Arial" panose="020B0604020202020204" pitchFamily="34" charset="0"/>
              <a:buChar char="•"/>
            </a:pPr>
            <a:r>
              <a:rPr lang="en-US" sz="1800" b="1" dirty="0" smtClean="0">
                <a:solidFill>
                  <a:srgbClr val="395B74"/>
                </a:solidFill>
                <a:latin typeface="Arial Unicode MS" pitchFamily="34" charset="-128"/>
                <a:ea typeface="Arial Unicode MS" pitchFamily="34" charset="-128"/>
                <a:cs typeface="Arial Unicode MS" pitchFamily="34" charset="-128"/>
              </a:rPr>
              <a:t>Ex: $185,000 ÷ $2,000,000 = 0.925 or 9.25%</a:t>
            </a:r>
          </a:p>
          <a:p>
            <a:pPr marL="114300"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114300" indent="0">
              <a:buNone/>
            </a:pPr>
            <a:r>
              <a:rPr lang="en-US" sz="2000" dirty="0" smtClean="0">
                <a:solidFill>
                  <a:srgbClr val="395B74"/>
                </a:solidFill>
                <a:latin typeface="Arial Unicode MS" pitchFamily="34" charset="-128"/>
                <a:ea typeface="Arial Unicode MS" pitchFamily="34" charset="-128"/>
                <a:cs typeface="Arial Unicode MS" pitchFamily="34" charset="-128"/>
              </a:rPr>
              <a:t>DBE Participation 〱 Triennial DBE Goal = Shortfall</a:t>
            </a:r>
          </a:p>
          <a:p>
            <a:pPr marL="857250" lvl="1">
              <a:buFont typeface="Arial" panose="020B0604020202020204" pitchFamily="34" charset="0"/>
              <a:buChar char="•"/>
            </a:pPr>
            <a:r>
              <a:rPr lang="en-US" sz="1800" b="1" dirty="0" smtClean="0">
                <a:solidFill>
                  <a:srgbClr val="395B74"/>
                </a:solidFill>
                <a:latin typeface="Arial Unicode MS" pitchFamily="34" charset="-128"/>
                <a:ea typeface="Arial Unicode MS" pitchFamily="34" charset="-128"/>
                <a:cs typeface="Arial Unicode MS" pitchFamily="34" charset="-128"/>
              </a:rPr>
              <a:t>Ex: 9.25% less than 10% Triennial DBE Goal = Shortfall</a:t>
            </a:r>
            <a:endParaRPr lang="en-US" sz="1800" b="1" dirty="0">
              <a:solidFill>
                <a:srgbClr val="395B74"/>
              </a:solidFill>
              <a:latin typeface="Arial Unicode MS" pitchFamily="34" charset="-128"/>
              <a:ea typeface="Arial Unicode MS" pitchFamily="34" charset="-128"/>
              <a:cs typeface="Arial Unicode MS" pitchFamily="34" charset="-128"/>
            </a:endParaRPr>
          </a:p>
          <a:p>
            <a:pPr lvl="1"/>
            <a:endParaRPr lang="en-US" dirty="0"/>
          </a:p>
        </p:txBody>
      </p:sp>
    </p:spTree>
    <p:extLst>
      <p:ext uri="{BB962C8B-B14F-4D97-AF65-F5344CB8AC3E}">
        <p14:creationId xmlns:p14="http://schemas.microsoft.com/office/powerpoint/2010/main" val="669663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Drafting a Shortfall Analysis:</a:t>
            </a:r>
            <a:br>
              <a:rPr lang="en-US" sz="2800" dirty="0"/>
            </a:br>
            <a:endParaRPr lang="en-US" dirty="0"/>
          </a:p>
        </p:txBody>
      </p:sp>
      <p:sp>
        <p:nvSpPr>
          <p:cNvPr id="3" name="Content Placeholder 2"/>
          <p:cNvSpPr>
            <a:spLocks noGrp="1"/>
          </p:cNvSpPr>
          <p:nvPr>
            <p:ph idx="1"/>
          </p:nvPr>
        </p:nvSpPr>
        <p:spPr>
          <a:xfrm>
            <a:off x="386499" y="1417637"/>
            <a:ext cx="8300301" cy="5011443"/>
          </a:xfrm>
        </p:spPr>
        <p:txBody>
          <a:bodyPr/>
          <a:lstStyle/>
          <a:p>
            <a:pPr lvl="1" indent="-365760">
              <a:spcAft>
                <a:spcPts val="600"/>
              </a:spcAft>
              <a:buFont typeface="Wingdings" panose="05000000000000000000" pitchFamily="2" charset="2"/>
              <a:buChar char="q"/>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lvl="1" indent="-365760">
              <a:spcAft>
                <a:spcPts val="600"/>
              </a:spcAft>
              <a:buFont typeface="Wingdings" panose="05000000000000000000" pitchFamily="2" charset="2"/>
              <a:buChar char="q"/>
            </a:pPr>
            <a:r>
              <a:rPr lang="en-US" sz="2400" dirty="0" smtClean="0">
                <a:solidFill>
                  <a:srgbClr val="395B74"/>
                </a:solidFill>
                <a:latin typeface="Arial Unicode MS" pitchFamily="34" charset="-128"/>
                <a:ea typeface="Arial Unicode MS" pitchFamily="34" charset="-128"/>
                <a:cs typeface="Arial Unicode MS" pitchFamily="34" charset="-128"/>
              </a:rPr>
              <a:t>Shortfall Percentage</a:t>
            </a:r>
            <a:endParaRPr lang="en-US" sz="2400" dirty="0">
              <a:solidFill>
                <a:srgbClr val="395B74"/>
              </a:solidFill>
              <a:latin typeface="Arial Unicode MS" pitchFamily="34" charset="-128"/>
              <a:ea typeface="Arial Unicode MS" pitchFamily="34" charset="-128"/>
              <a:cs typeface="Arial Unicode MS" pitchFamily="34" charset="-128"/>
            </a:endParaRPr>
          </a:p>
          <a:p>
            <a:pPr lvl="1" indent="-365760">
              <a:spcAft>
                <a:spcPts val="600"/>
              </a:spcAft>
              <a:buFont typeface="Wingdings" panose="05000000000000000000" pitchFamily="2" charset="2"/>
              <a:buChar char="q"/>
            </a:pPr>
            <a:r>
              <a:rPr lang="en-US" sz="2400" dirty="0" smtClean="0">
                <a:solidFill>
                  <a:srgbClr val="395B74"/>
                </a:solidFill>
                <a:latin typeface="Arial Unicode MS" pitchFamily="34" charset="-128"/>
                <a:ea typeface="Arial Unicode MS" pitchFamily="34" charset="-128"/>
                <a:cs typeface="Arial Unicode MS" pitchFamily="34" charset="-128"/>
              </a:rPr>
              <a:t>Race-Conscious/Race-Neutral Breakdown</a:t>
            </a:r>
            <a:endParaRPr lang="en-US" sz="2400" dirty="0">
              <a:solidFill>
                <a:srgbClr val="395B74"/>
              </a:solidFill>
              <a:latin typeface="Arial Unicode MS" pitchFamily="34" charset="-128"/>
              <a:ea typeface="Arial Unicode MS" pitchFamily="34" charset="-128"/>
              <a:cs typeface="Arial Unicode MS" pitchFamily="34" charset="-128"/>
            </a:endParaRPr>
          </a:p>
          <a:p>
            <a:pPr lvl="1" indent="-365760">
              <a:spcAft>
                <a:spcPts val="600"/>
              </a:spcAft>
              <a:buFont typeface="Wingdings" panose="05000000000000000000" pitchFamily="2" charset="2"/>
              <a:buChar char="q"/>
            </a:pPr>
            <a:r>
              <a:rPr lang="en-US" sz="2400" dirty="0" smtClean="0">
                <a:solidFill>
                  <a:srgbClr val="395B74"/>
                </a:solidFill>
                <a:latin typeface="Arial Unicode MS" pitchFamily="34" charset="-128"/>
                <a:ea typeface="Arial Unicode MS" pitchFamily="34" charset="-128"/>
                <a:cs typeface="Arial Unicode MS" pitchFamily="34" charset="-128"/>
              </a:rPr>
              <a:t>Race-Neutral Measures</a:t>
            </a:r>
            <a:endParaRPr lang="en-US" sz="2400" dirty="0">
              <a:solidFill>
                <a:srgbClr val="395B74"/>
              </a:solidFill>
              <a:latin typeface="Arial Unicode MS" pitchFamily="34" charset="-128"/>
              <a:ea typeface="Arial Unicode MS" pitchFamily="34" charset="-128"/>
              <a:cs typeface="Arial Unicode MS" pitchFamily="34" charset="-128"/>
            </a:endParaRPr>
          </a:p>
          <a:p>
            <a:pPr lvl="1" indent="-365760">
              <a:spcAft>
                <a:spcPts val="600"/>
              </a:spcAft>
              <a:buFont typeface="Wingdings" panose="05000000000000000000" pitchFamily="2" charset="2"/>
              <a:buChar char="q"/>
            </a:pPr>
            <a:r>
              <a:rPr lang="en-US" sz="2400" dirty="0" smtClean="0">
                <a:solidFill>
                  <a:srgbClr val="395B74"/>
                </a:solidFill>
                <a:latin typeface="Arial Unicode MS" pitchFamily="34" charset="-128"/>
                <a:ea typeface="Arial Unicode MS" pitchFamily="34" charset="-128"/>
                <a:cs typeface="Arial Unicode MS" pitchFamily="34" charset="-128"/>
              </a:rPr>
              <a:t>Projects </a:t>
            </a:r>
            <a:r>
              <a:rPr lang="en-US" sz="2400" dirty="0">
                <a:solidFill>
                  <a:srgbClr val="395B74"/>
                </a:solidFill>
                <a:latin typeface="Arial Unicode MS" pitchFamily="34" charset="-128"/>
                <a:ea typeface="Arial Unicode MS" pitchFamily="34" charset="-128"/>
                <a:cs typeface="Arial Unicode MS" pitchFamily="34" charset="-128"/>
              </a:rPr>
              <a:t>undertaken during the </a:t>
            </a:r>
            <a:r>
              <a:rPr lang="en-US" sz="2400" dirty="0" smtClean="0">
                <a:solidFill>
                  <a:srgbClr val="395B74"/>
                </a:solidFill>
                <a:latin typeface="Arial Unicode MS" pitchFamily="34" charset="-128"/>
                <a:ea typeface="Arial Unicode MS" pitchFamily="34" charset="-128"/>
                <a:cs typeface="Arial Unicode MS" pitchFamily="34" charset="-128"/>
              </a:rPr>
              <a:t>FY</a:t>
            </a:r>
            <a:endParaRPr lang="en-US" sz="2400" dirty="0">
              <a:solidFill>
                <a:srgbClr val="395B74"/>
              </a:solidFill>
              <a:latin typeface="Arial Unicode MS" pitchFamily="34" charset="-128"/>
              <a:ea typeface="Arial Unicode MS" pitchFamily="34" charset="-128"/>
              <a:cs typeface="Arial Unicode MS" pitchFamily="34" charset="-128"/>
            </a:endParaRPr>
          </a:p>
          <a:p>
            <a:pPr lvl="1" indent="-365760">
              <a:spcAft>
                <a:spcPts val="600"/>
              </a:spcAft>
              <a:buFont typeface="Wingdings" panose="05000000000000000000" pitchFamily="2" charset="2"/>
              <a:buChar char="q"/>
            </a:pPr>
            <a:r>
              <a:rPr lang="en-US" sz="2400" dirty="0" smtClean="0">
                <a:solidFill>
                  <a:srgbClr val="395B74"/>
                </a:solidFill>
                <a:latin typeface="Arial Unicode MS" pitchFamily="34" charset="-128"/>
                <a:ea typeface="Arial Unicode MS" pitchFamily="34" charset="-128"/>
                <a:cs typeface="Arial Unicode MS" pitchFamily="34" charset="-128"/>
              </a:rPr>
              <a:t>DBE </a:t>
            </a:r>
            <a:r>
              <a:rPr lang="en-US" sz="2400" dirty="0">
                <a:solidFill>
                  <a:srgbClr val="395B74"/>
                </a:solidFill>
                <a:latin typeface="Arial Unicode MS" pitchFamily="34" charset="-128"/>
                <a:ea typeface="Arial Unicode MS" pitchFamily="34" charset="-128"/>
                <a:cs typeface="Arial Unicode MS" pitchFamily="34" charset="-128"/>
              </a:rPr>
              <a:t>participation on these </a:t>
            </a:r>
            <a:r>
              <a:rPr lang="en-US" sz="2400" dirty="0" smtClean="0">
                <a:solidFill>
                  <a:srgbClr val="395B74"/>
                </a:solidFill>
                <a:latin typeface="Arial Unicode MS" pitchFamily="34" charset="-128"/>
                <a:ea typeface="Arial Unicode MS" pitchFamily="34" charset="-128"/>
                <a:cs typeface="Arial Unicode MS" pitchFamily="34" charset="-128"/>
              </a:rPr>
              <a:t>projects</a:t>
            </a:r>
            <a:endParaRPr lang="en-US" sz="2400" dirty="0">
              <a:solidFill>
                <a:srgbClr val="395B74"/>
              </a:solidFill>
              <a:latin typeface="Arial Unicode MS" pitchFamily="34" charset="-128"/>
              <a:ea typeface="Arial Unicode MS" pitchFamily="34" charset="-128"/>
              <a:cs typeface="Arial Unicode MS" pitchFamily="34" charset="-128"/>
            </a:endParaRPr>
          </a:p>
          <a:p>
            <a:pPr lvl="1" indent="-365760">
              <a:buFont typeface="Wingdings" panose="05000000000000000000" pitchFamily="2" charset="2"/>
              <a:buChar char="q"/>
            </a:pPr>
            <a:r>
              <a:rPr lang="en-US" sz="2400" dirty="0" smtClean="0">
                <a:solidFill>
                  <a:srgbClr val="395B74"/>
                </a:solidFill>
                <a:latin typeface="Arial Unicode MS" pitchFamily="34" charset="-128"/>
                <a:ea typeface="Arial Unicode MS" pitchFamily="34" charset="-128"/>
                <a:cs typeface="Arial Unicode MS" pitchFamily="34" charset="-128"/>
              </a:rPr>
              <a:t>Reasons </a:t>
            </a:r>
            <a:r>
              <a:rPr lang="en-US" sz="2400" dirty="0">
                <a:solidFill>
                  <a:srgbClr val="395B74"/>
                </a:solidFill>
                <a:latin typeface="Arial Unicode MS" pitchFamily="34" charset="-128"/>
                <a:ea typeface="Arial Unicode MS" pitchFamily="34" charset="-128"/>
                <a:cs typeface="Arial Unicode MS" pitchFamily="34" charset="-128"/>
              </a:rPr>
              <a:t>for the </a:t>
            </a:r>
            <a:r>
              <a:rPr lang="en-US" sz="2400" dirty="0" smtClean="0">
                <a:solidFill>
                  <a:srgbClr val="395B74"/>
                </a:solidFill>
                <a:latin typeface="Arial Unicode MS" pitchFamily="34" charset="-128"/>
                <a:ea typeface="Arial Unicode MS" pitchFamily="34" charset="-128"/>
                <a:cs typeface="Arial Unicode MS" pitchFamily="34" charset="-128"/>
              </a:rPr>
              <a:t>Shortfall</a:t>
            </a:r>
            <a:endParaRPr lang="en-US" sz="2400" dirty="0">
              <a:solidFill>
                <a:srgbClr val="395B74"/>
              </a:solidFill>
              <a:latin typeface="Arial Unicode MS" pitchFamily="34" charset="-128"/>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2558987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Shortfall Percentage Defined </a:t>
            </a:r>
            <a:endParaRPr lang="en-US" sz="4100" b="1" dirty="0">
              <a:latin typeface="Arial Unicode MS" pitchFamily="34" charset="-128"/>
              <a:ea typeface="Arial Unicode MS" pitchFamily="34" charset="-128"/>
              <a:cs typeface="Arial Unicode MS" pitchFamily="34" charset="-128"/>
            </a:endParaRPr>
          </a:p>
        </p:txBody>
      </p:sp>
      <p:sp>
        <p:nvSpPr>
          <p:cNvPr id="12" name="Content Placeholder 11"/>
          <p:cNvSpPr>
            <a:spLocks noGrp="1"/>
          </p:cNvSpPr>
          <p:nvPr>
            <p:ph idx="1"/>
          </p:nvPr>
        </p:nvSpPr>
        <p:spPr>
          <a:xfrm>
            <a:off x="457200" y="1600200"/>
            <a:ext cx="8229600" cy="4593210"/>
          </a:xfrm>
        </p:spPr>
        <p:txBody>
          <a:bodyPr/>
          <a:lstStyle/>
          <a:p>
            <a:pPr marL="114300" indent="0">
              <a:buNone/>
            </a:pPr>
            <a:r>
              <a:rPr lang="en-US" sz="2400" dirty="0" smtClean="0">
                <a:solidFill>
                  <a:srgbClr val="395B74"/>
                </a:solidFill>
                <a:latin typeface="Arial Unicode MS" pitchFamily="34" charset="-128"/>
                <a:ea typeface="Arial Unicode MS" pitchFamily="34" charset="-128"/>
                <a:cs typeface="Arial Unicode MS" pitchFamily="34" charset="-128"/>
              </a:rPr>
              <a:t>The difference between the overall goal and DBE Awards and Commitments within the FY</a:t>
            </a:r>
          </a:p>
          <a:p>
            <a:pPr marL="914400" lvl="2"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r>
              <a:rPr lang="en-US" sz="2000" dirty="0" smtClean="0">
                <a:solidFill>
                  <a:srgbClr val="395B74"/>
                </a:solidFill>
                <a:latin typeface="Arial Unicode MS" pitchFamily="34" charset="-128"/>
                <a:ea typeface="Arial Unicode MS" pitchFamily="34" charset="-128"/>
                <a:cs typeface="Arial Unicode MS" pitchFamily="34" charset="-128"/>
              </a:rPr>
              <a:t>Example</a:t>
            </a:r>
            <a:r>
              <a:rPr lang="en-US" sz="2000" dirty="0">
                <a:solidFill>
                  <a:srgbClr val="395B74"/>
                </a:solidFill>
                <a:latin typeface="Arial Unicode MS" pitchFamily="34" charset="-128"/>
                <a:ea typeface="Arial Unicode MS" pitchFamily="34" charset="-128"/>
                <a:cs typeface="Arial Unicode MS" pitchFamily="34" charset="-128"/>
              </a:rPr>
              <a:t>: FY 2014-2016 – 10%</a:t>
            </a:r>
          </a:p>
          <a:p>
            <a:pPr marL="1371600" lvl="3" indent="0">
              <a:buNone/>
            </a:pPr>
            <a:endParaRPr lang="en-US" sz="1600" b="1" dirty="0" smtClean="0">
              <a:solidFill>
                <a:srgbClr val="395B74"/>
              </a:solidFill>
              <a:latin typeface="Arial Unicode MS" pitchFamily="34" charset="-128"/>
              <a:ea typeface="Arial Unicode MS" pitchFamily="34" charset="-128"/>
              <a:cs typeface="Arial Unicode MS" pitchFamily="34" charset="-128"/>
            </a:endParaRPr>
          </a:p>
          <a:p>
            <a:pPr marL="1371600" lvl="3" indent="0">
              <a:buNone/>
            </a:pPr>
            <a:r>
              <a:rPr lang="en-US" sz="1600" b="1" dirty="0" smtClean="0">
                <a:solidFill>
                  <a:srgbClr val="395B74"/>
                </a:solidFill>
                <a:latin typeface="Arial Unicode MS" pitchFamily="34" charset="-128"/>
                <a:ea typeface="Arial Unicode MS" pitchFamily="34" charset="-128"/>
                <a:cs typeface="Arial Unicode MS" pitchFamily="34" charset="-128"/>
              </a:rPr>
              <a:t>FY </a:t>
            </a:r>
            <a:r>
              <a:rPr lang="en-US" sz="1600" b="1" dirty="0">
                <a:solidFill>
                  <a:srgbClr val="395B74"/>
                </a:solidFill>
                <a:latin typeface="Arial Unicode MS" pitchFamily="34" charset="-128"/>
                <a:ea typeface="Arial Unicode MS" pitchFamily="34" charset="-128"/>
                <a:cs typeface="Arial Unicode MS" pitchFamily="34" charset="-128"/>
              </a:rPr>
              <a:t>2015</a:t>
            </a:r>
            <a:r>
              <a:rPr lang="en-US" sz="1600" dirty="0">
                <a:solidFill>
                  <a:srgbClr val="395B74"/>
                </a:solidFill>
                <a:latin typeface="Arial Unicode MS" pitchFamily="34" charset="-128"/>
                <a:ea typeface="Arial Unicode MS" pitchFamily="34" charset="-128"/>
                <a:cs typeface="Arial Unicode MS" pitchFamily="34" charset="-128"/>
              </a:rPr>
              <a:t>: </a:t>
            </a:r>
            <a:r>
              <a:rPr lang="en-US" sz="1600" dirty="0" smtClean="0">
                <a:solidFill>
                  <a:srgbClr val="395B74"/>
                </a:solidFill>
                <a:latin typeface="Arial Unicode MS" pitchFamily="34" charset="-128"/>
                <a:ea typeface="Arial Unicode MS" pitchFamily="34" charset="-128"/>
                <a:cs typeface="Arial Unicode MS" pitchFamily="34" charset="-128"/>
              </a:rPr>
              <a:t>10% Triennial Goal</a:t>
            </a:r>
            <a:r>
              <a:rPr lang="en-US" sz="1600" dirty="0">
                <a:solidFill>
                  <a:srgbClr val="395B74"/>
                </a:solidFill>
                <a:latin typeface="Arial Unicode MS" pitchFamily="34" charset="-128"/>
                <a:ea typeface="Arial Unicode MS" pitchFamily="34" charset="-128"/>
                <a:cs typeface="Arial Unicode MS" pitchFamily="34" charset="-128"/>
              </a:rPr>
              <a:t> –</a:t>
            </a:r>
            <a:r>
              <a:rPr lang="en-US" sz="1600" dirty="0" smtClean="0">
                <a:solidFill>
                  <a:srgbClr val="395B74"/>
                </a:solidFill>
                <a:latin typeface="Arial Unicode MS" pitchFamily="34" charset="-128"/>
                <a:ea typeface="Arial Unicode MS" pitchFamily="34" charset="-128"/>
                <a:cs typeface="Arial Unicode MS" pitchFamily="34" charset="-128"/>
              </a:rPr>
              <a:t> Achieved 9.25% DBE Participation = .75% Shortfall </a:t>
            </a:r>
          </a:p>
          <a:p>
            <a:pPr lvl="3"/>
            <a:endParaRPr lang="en-US" sz="1600" dirty="0" smtClean="0">
              <a:solidFill>
                <a:srgbClr val="395B74"/>
              </a:solidFill>
              <a:latin typeface="Arial Unicode MS" pitchFamily="34" charset="-128"/>
              <a:ea typeface="Arial Unicode MS" pitchFamily="34" charset="-128"/>
              <a:cs typeface="Arial Unicode MS" pitchFamily="34" charset="-128"/>
            </a:endParaRPr>
          </a:p>
          <a:p>
            <a:pPr lvl="3"/>
            <a:endParaRPr lang="en-US" sz="1600" dirty="0" smtClean="0">
              <a:solidFill>
                <a:srgbClr val="395B74"/>
              </a:solidFill>
              <a:latin typeface="Arial Unicode MS" pitchFamily="34" charset="-128"/>
              <a:ea typeface="Arial Unicode MS" pitchFamily="34" charset="-128"/>
              <a:cs typeface="Arial Unicode MS" pitchFamily="34" charset="-128"/>
            </a:endParaRPr>
          </a:p>
          <a:p>
            <a:pPr lvl="1"/>
            <a:endParaRPr lang="en-US" sz="2400" dirty="0" smtClean="0">
              <a:solidFill>
                <a:srgbClr val="395B74"/>
              </a:solidFill>
              <a:latin typeface="Arial Unicode MS" pitchFamily="34" charset="-128"/>
              <a:ea typeface="Arial Unicode MS" pitchFamily="34" charset="-128"/>
              <a:cs typeface="Arial Unicode MS" pitchFamily="34" charset="-128"/>
            </a:endParaRPr>
          </a:p>
          <a:p>
            <a:pPr marL="0" indent="0">
              <a:buNone/>
            </a:pPr>
            <a:endParaRPr lang="en-US" sz="2800" dirty="0" smtClean="0">
              <a:solidFill>
                <a:srgbClr val="395B74"/>
              </a:solidFill>
              <a:latin typeface="Arial Unicode MS" pitchFamily="34" charset="-128"/>
              <a:ea typeface="Arial Unicode MS" pitchFamily="34" charset="-128"/>
              <a:cs typeface="Arial Unicode MS" pitchFamily="34" charset="-128"/>
            </a:endParaRPr>
          </a:p>
          <a:p>
            <a:pPr marL="457200" lvl="1" indent="0">
              <a:buNone/>
            </a:pPr>
            <a:endParaRPr lang="en-US" sz="2400" dirty="0">
              <a:solidFill>
                <a:srgbClr val="395B74"/>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 lvl="0">
              <a:spcBef>
                <a:spcPct val="20000"/>
              </a:spcBef>
            </a:pPr>
            <a:r>
              <a:rPr lang="en-US" sz="2800" dirty="0" smtClean="0">
                <a:ea typeface="Arial Unicode MS" pitchFamily="34" charset="-128"/>
                <a:cs typeface="Arial Unicode MS" pitchFamily="34" charset="-128"/>
              </a:rPr>
              <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FTA </a:t>
            </a:r>
            <a:r>
              <a:rPr lang="en-US" sz="2800" dirty="0">
                <a:ea typeface="Arial Unicode MS" pitchFamily="34" charset="-128"/>
                <a:cs typeface="Arial Unicode MS" pitchFamily="34" charset="-128"/>
              </a:rPr>
              <a:t>Funded Projects within the </a:t>
            </a:r>
            <a:r>
              <a:rPr lang="en-US" sz="2800" dirty="0" smtClean="0">
                <a:ea typeface="Arial Unicode MS" pitchFamily="34" charset="-128"/>
                <a:cs typeface="Arial Unicode MS" pitchFamily="34" charset="-128"/>
              </a:rPr>
              <a:t>FY:</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What Do You Need to Know</a:t>
            </a:r>
            <a:r>
              <a:rPr lang="en-US" sz="2800" dirty="0">
                <a:ea typeface="Arial Unicode MS" pitchFamily="34" charset="-128"/>
                <a:cs typeface="Arial Unicode MS" pitchFamily="34" charset="-128"/>
              </a:rPr>
              <a:t/>
            </a:r>
            <a:br>
              <a:rPr lang="en-US" sz="2800" dirty="0">
                <a:ea typeface="Arial Unicode MS" pitchFamily="34" charset="-128"/>
                <a:cs typeface="Arial Unicode MS" pitchFamily="34" charset="-128"/>
              </a:rPr>
            </a:br>
            <a:endParaRPr lang="en-US" dirty="0"/>
          </a:p>
        </p:txBody>
      </p:sp>
      <p:sp>
        <p:nvSpPr>
          <p:cNvPr id="3" name="Content Placeholder 2"/>
          <p:cNvSpPr>
            <a:spLocks noGrp="1"/>
          </p:cNvSpPr>
          <p:nvPr>
            <p:ph idx="1"/>
          </p:nvPr>
        </p:nvSpPr>
        <p:spPr/>
        <p:txBody>
          <a:bodyPr/>
          <a:lstStyle/>
          <a:p>
            <a:pPr marL="11430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pPr marL="114300" indent="0">
              <a:buNone/>
            </a:pPr>
            <a:r>
              <a:rPr lang="en-US" sz="2400" dirty="0" smtClean="0">
                <a:solidFill>
                  <a:srgbClr val="395B74"/>
                </a:solidFill>
                <a:latin typeface="Arial Unicode MS" pitchFamily="34" charset="-128"/>
                <a:ea typeface="Arial Unicode MS" pitchFamily="34" charset="-128"/>
                <a:cs typeface="Arial Unicode MS" pitchFamily="34" charset="-128"/>
              </a:rPr>
              <a:t>Recipients </a:t>
            </a:r>
            <a:r>
              <a:rPr lang="en-US" sz="2400" dirty="0">
                <a:solidFill>
                  <a:srgbClr val="395B74"/>
                </a:solidFill>
                <a:latin typeface="Arial Unicode MS" pitchFamily="34" charset="-128"/>
                <a:ea typeface="Arial Unicode MS" pitchFamily="34" charset="-128"/>
                <a:cs typeface="Arial Unicode MS" pitchFamily="34" charset="-128"/>
              </a:rPr>
              <a:t>should evaluate projects used to establish the </a:t>
            </a:r>
            <a:r>
              <a:rPr lang="en-US" sz="2400" dirty="0" smtClean="0">
                <a:solidFill>
                  <a:srgbClr val="395B74"/>
                </a:solidFill>
                <a:latin typeface="Arial Unicode MS" pitchFamily="34" charset="-128"/>
                <a:ea typeface="Arial Unicode MS" pitchFamily="34" charset="-128"/>
                <a:cs typeface="Arial Unicode MS" pitchFamily="34" charset="-128"/>
              </a:rPr>
              <a:t>Triennial </a:t>
            </a:r>
            <a:r>
              <a:rPr lang="en-US" sz="2400" dirty="0">
                <a:solidFill>
                  <a:srgbClr val="395B74"/>
                </a:solidFill>
                <a:latin typeface="Arial Unicode MS" pitchFamily="34" charset="-128"/>
                <a:ea typeface="Arial Unicode MS" pitchFamily="34" charset="-128"/>
                <a:cs typeface="Arial Unicode MS" pitchFamily="34" charset="-128"/>
              </a:rPr>
              <a:t>G</a:t>
            </a:r>
            <a:r>
              <a:rPr lang="en-US" sz="2400" dirty="0" smtClean="0">
                <a:solidFill>
                  <a:srgbClr val="395B74"/>
                </a:solidFill>
                <a:latin typeface="Arial Unicode MS" pitchFamily="34" charset="-128"/>
                <a:ea typeface="Arial Unicode MS" pitchFamily="34" charset="-128"/>
                <a:cs typeface="Arial Unicode MS" pitchFamily="34" charset="-128"/>
              </a:rPr>
              <a:t>oal </a:t>
            </a:r>
            <a:r>
              <a:rPr lang="en-US" sz="2400" dirty="0">
                <a:solidFill>
                  <a:srgbClr val="395B74"/>
                </a:solidFill>
                <a:latin typeface="Arial Unicode MS" pitchFamily="34" charset="-128"/>
                <a:ea typeface="Arial Unicode MS" pitchFamily="34" charset="-128"/>
                <a:cs typeface="Arial Unicode MS" pitchFamily="34" charset="-128"/>
              </a:rPr>
              <a:t>and should not include all open/active projects in </a:t>
            </a:r>
            <a:r>
              <a:rPr lang="en-US" sz="2400" dirty="0" smtClean="0">
                <a:solidFill>
                  <a:srgbClr val="395B74"/>
                </a:solidFill>
                <a:latin typeface="Arial Unicode MS" pitchFamily="34" charset="-128"/>
                <a:ea typeface="Arial Unicode MS" pitchFamily="34" charset="-128"/>
                <a:cs typeface="Arial Unicode MS" pitchFamily="34" charset="-128"/>
              </a:rPr>
              <a:t>their </a:t>
            </a:r>
            <a:r>
              <a:rPr lang="en-US" sz="2400" dirty="0">
                <a:solidFill>
                  <a:srgbClr val="395B74"/>
                </a:solidFill>
                <a:latin typeface="Arial Unicode MS" pitchFamily="34" charset="-128"/>
                <a:ea typeface="Arial Unicode MS" pitchFamily="34" charset="-128"/>
                <a:cs typeface="Arial Unicode MS" pitchFamily="34" charset="-128"/>
              </a:rPr>
              <a:t>analysis—even if these projects were completed within the respective </a:t>
            </a:r>
            <a:r>
              <a:rPr lang="en-US" sz="2400" dirty="0" smtClean="0">
                <a:solidFill>
                  <a:srgbClr val="395B74"/>
                </a:solidFill>
                <a:latin typeface="Arial Unicode MS" pitchFamily="34" charset="-128"/>
                <a:ea typeface="Arial Unicode MS" pitchFamily="34" charset="-128"/>
                <a:cs typeface="Arial Unicode MS" pitchFamily="34" charset="-128"/>
              </a:rPr>
              <a:t>FY</a:t>
            </a:r>
          </a:p>
          <a:p>
            <a:pPr marL="114300" indent="0">
              <a:buNone/>
            </a:pPr>
            <a:r>
              <a:rPr lang="en-US" sz="2400" dirty="0">
                <a:solidFill>
                  <a:srgbClr val="395B74"/>
                </a:solidFill>
                <a:latin typeface="Arial Unicode MS" pitchFamily="34" charset="-128"/>
                <a:ea typeface="Arial Unicode MS" pitchFamily="34" charset="-128"/>
                <a:cs typeface="Arial Unicode MS" pitchFamily="34" charset="-128"/>
              </a:rPr>
              <a:t>	</a:t>
            </a: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r>
              <a:rPr lang="en-US" sz="2000" dirty="0" smtClean="0">
                <a:solidFill>
                  <a:srgbClr val="395B74"/>
                </a:solidFill>
                <a:latin typeface="Arial Unicode MS" pitchFamily="34" charset="-128"/>
                <a:ea typeface="Arial Unicode MS" pitchFamily="34" charset="-128"/>
                <a:cs typeface="Arial Unicode MS" pitchFamily="34" charset="-128"/>
              </a:rPr>
              <a:t>Example:</a:t>
            </a:r>
          </a:p>
          <a:p>
            <a:pPr marL="914400" lvl="2"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r>
              <a:rPr lang="en-US" sz="2000" dirty="0" smtClean="0">
                <a:solidFill>
                  <a:srgbClr val="395B74"/>
                </a:solidFill>
                <a:latin typeface="Arial Unicode MS" pitchFamily="34" charset="-128"/>
                <a:ea typeface="Arial Unicode MS" pitchFamily="34" charset="-128"/>
                <a:cs typeface="Arial Unicode MS" pitchFamily="34" charset="-128"/>
              </a:rPr>
              <a:t>Recipient </a:t>
            </a:r>
            <a:r>
              <a:rPr lang="en-US" sz="2000" dirty="0">
                <a:solidFill>
                  <a:srgbClr val="395B74"/>
                </a:solidFill>
                <a:latin typeface="Arial Unicode MS" pitchFamily="34" charset="-128"/>
                <a:ea typeface="Arial Unicode MS" pitchFamily="34" charset="-128"/>
                <a:cs typeface="Arial Unicode MS" pitchFamily="34" charset="-128"/>
              </a:rPr>
              <a:t>awarded a contract in FY2008 but </a:t>
            </a:r>
            <a:r>
              <a:rPr lang="en-US" sz="2000" dirty="0" smtClean="0">
                <a:solidFill>
                  <a:srgbClr val="395B74"/>
                </a:solidFill>
                <a:latin typeface="Arial Unicode MS" pitchFamily="34" charset="-128"/>
                <a:ea typeface="Arial Unicode MS" pitchFamily="34" charset="-128"/>
                <a:cs typeface="Arial Unicode MS" pitchFamily="34" charset="-128"/>
              </a:rPr>
              <a:t>completed </a:t>
            </a:r>
            <a:r>
              <a:rPr lang="en-US" sz="2000" dirty="0">
                <a:solidFill>
                  <a:srgbClr val="395B74"/>
                </a:solidFill>
                <a:latin typeface="Arial Unicode MS" pitchFamily="34" charset="-128"/>
                <a:ea typeface="Arial Unicode MS" pitchFamily="34" charset="-128"/>
                <a:cs typeface="Arial Unicode MS" pitchFamily="34" charset="-128"/>
              </a:rPr>
              <a:t>the project in FY2013. Do not include this </a:t>
            </a:r>
            <a:r>
              <a:rPr lang="en-US" sz="2000" dirty="0" smtClean="0">
                <a:solidFill>
                  <a:srgbClr val="395B74"/>
                </a:solidFill>
                <a:latin typeface="Arial Unicode MS" pitchFamily="34" charset="-128"/>
                <a:ea typeface="Arial Unicode MS" pitchFamily="34" charset="-128"/>
                <a:cs typeface="Arial Unicode MS" pitchFamily="34" charset="-128"/>
              </a:rPr>
              <a:t>FY2008 project </a:t>
            </a:r>
            <a:r>
              <a:rPr lang="en-US" sz="2000" dirty="0">
                <a:solidFill>
                  <a:srgbClr val="395B74"/>
                </a:solidFill>
                <a:latin typeface="Arial Unicode MS" pitchFamily="34" charset="-128"/>
                <a:ea typeface="Arial Unicode MS" pitchFamily="34" charset="-128"/>
                <a:cs typeface="Arial Unicode MS" pitchFamily="34" charset="-128"/>
              </a:rPr>
              <a:t>in the FY2013 shortfall analysis</a:t>
            </a:r>
          </a:p>
          <a:p>
            <a:pPr marL="114300" indent="0">
              <a:buNone/>
            </a:pPr>
            <a:endParaRPr lang="en-US" sz="2000" dirty="0" smtClean="0"/>
          </a:p>
          <a:p>
            <a:pPr marL="1371600" lvl="3" indent="0">
              <a:buNone/>
            </a:pPr>
            <a:endParaRPr lang="en-US" dirty="0">
              <a:solidFill>
                <a:srgbClr val="395B74"/>
              </a:solidFill>
              <a:latin typeface="Arial Unicode MS" pitchFamily="34" charset="-128"/>
              <a:ea typeface="Arial Unicode MS" pitchFamily="34" charset="-128"/>
              <a:cs typeface="Arial Unicode MS" pitchFamily="34" charset="-128"/>
            </a:endParaRPr>
          </a:p>
          <a:p>
            <a:pPr marL="1371600" lvl="3" indent="0">
              <a:buNone/>
            </a:pPr>
            <a:endParaRPr lang="en-US" dirty="0">
              <a:solidFill>
                <a:srgbClr val="395B74"/>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030664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a typeface="Arial Unicode MS" pitchFamily="34" charset="-128"/>
                <a:cs typeface="Arial Unicode MS" pitchFamily="34" charset="-128"/>
              </a:rPr>
              <a:t>FTA Funded Projects within the </a:t>
            </a:r>
            <a:r>
              <a:rPr lang="en-US" sz="2800" dirty="0" smtClean="0">
                <a:ea typeface="Arial Unicode MS" pitchFamily="34" charset="-128"/>
                <a:cs typeface="Arial Unicode MS" pitchFamily="34" charset="-128"/>
              </a:rPr>
              <a:t>FY:</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Effective Practice</a:t>
            </a:r>
            <a:endParaRPr lang="en-US" dirty="0"/>
          </a:p>
        </p:txBody>
      </p:sp>
      <p:sp>
        <p:nvSpPr>
          <p:cNvPr id="4" name="Content Placeholder 3"/>
          <p:cNvSpPr>
            <a:spLocks noGrp="1"/>
          </p:cNvSpPr>
          <p:nvPr>
            <p:ph idx="1"/>
          </p:nvPr>
        </p:nvSpPr>
        <p:spPr>
          <a:xfrm>
            <a:off x="44449" y="1600200"/>
            <a:ext cx="9053513" cy="5083404"/>
          </a:xfrm>
        </p:spPr>
        <p:txBody>
          <a:bodyPr/>
          <a:lstStyle/>
          <a:p>
            <a:pPr marL="457200" indent="0">
              <a:buNone/>
            </a:pPr>
            <a:r>
              <a:rPr lang="en-US" sz="2400" dirty="0" smtClean="0">
                <a:solidFill>
                  <a:srgbClr val="395B74"/>
                </a:solidFill>
                <a:latin typeface="Arial Unicode MS" pitchFamily="34" charset="-128"/>
                <a:ea typeface="Arial Unicode MS" pitchFamily="34" charset="-128"/>
                <a:cs typeface="Arial Unicode MS" pitchFamily="34" charset="-128"/>
              </a:rPr>
              <a:t>Displaying FTA funded projects in a table makes it easier to determine which projects attributed to the shortfall</a:t>
            </a:r>
          </a:p>
          <a:p>
            <a:pPr marL="0"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0" indent="0">
              <a:buNone/>
            </a:pPr>
            <a:r>
              <a:rPr lang="en-US" sz="2400" dirty="0" smtClean="0">
                <a:solidFill>
                  <a:srgbClr val="395B74"/>
                </a:solidFill>
                <a:latin typeface="Arial Unicode MS" pitchFamily="34" charset="-128"/>
                <a:ea typeface="Arial Unicode MS" pitchFamily="34" charset="-128"/>
                <a:cs typeface="Arial Unicode MS" pitchFamily="34" charset="-128"/>
              </a:rPr>
              <a:t> </a:t>
            </a:r>
            <a:endParaRPr lang="en-US"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2347274"/>
            <a:ext cx="9053513" cy="417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612742" y="2686639"/>
            <a:ext cx="469925" cy="128204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593130" y="5203596"/>
            <a:ext cx="216816" cy="942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54285" y="3490819"/>
            <a:ext cx="1084082"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b="1" dirty="0" smtClean="0"/>
              <a:t>*FTA Funds*</a:t>
            </a:r>
            <a:endParaRPr lang="en-US" sz="1200" b="1" dirty="0"/>
          </a:p>
        </p:txBody>
      </p:sp>
    </p:spTree>
    <p:extLst>
      <p:ext uri="{BB962C8B-B14F-4D97-AF65-F5344CB8AC3E}">
        <p14:creationId xmlns:p14="http://schemas.microsoft.com/office/powerpoint/2010/main" val="1158533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09" y="348792"/>
            <a:ext cx="8729221" cy="1251408"/>
          </a:xfrm>
        </p:spPr>
        <p:txBody>
          <a:bodyPr/>
          <a:lstStyle/>
          <a:p>
            <a:r>
              <a:rPr lang="en-US" sz="2800" dirty="0" smtClean="0"/>
              <a:t>Agenda</a:t>
            </a:r>
            <a:endParaRPr lang="en-US" sz="2800"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400" dirty="0" smtClean="0">
                <a:solidFill>
                  <a:srgbClr val="395B74"/>
                </a:solidFill>
                <a:latin typeface="Arial Unicode MS" pitchFamily="34" charset="-128"/>
                <a:ea typeface="Arial Unicode MS" pitchFamily="34" charset="-128"/>
                <a:cs typeface="Arial Unicode MS" pitchFamily="34" charset="-128"/>
              </a:rPr>
              <a:t>DBE Shortfall Definition and Purpose</a:t>
            </a:r>
          </a:p>
          <a:p>
            <a:pPr lvl="1">
              <a:buFont typeface="Arial" panose="020B0604020202020204" pitchFamily="34" charset="0"/>
              <a:buChar char="•"/>
            </a:pPr>
            <a:r>
              <a:rPr lang="en-US" sz="2400" dirty="0" smtClean="0">
                <a:solidFill>
                  <a:srgbClr val="395B74"/>
                </a:solidFill>
                <a:latin typeface="Arial Unicode MS" pitchFamily="34" charset="-128"/>
                <a:ea typeface="Arial Unicode MS" pitchFamily="34" charset="-128"/>
                <a:cs typeface="Arial Unicode MS" pitchFamily="34" charset="-128"/>
              </a:rPr>
              <a:t>49 CFR 26.47(c)—Shortfall Regulatory Requirements</a:t>
            </a:r>
          </a:p>
          <a:p>
            <a:pPr lvl="1">
              <a:buFont typeface="Arial" panose="020B0604020202020204" pitchFamily="34" charset="0"/>
              <a:buChar char="•"/>
            </a:pPr>
            <a:r>
              <a:rPr lang="en-US" sz="2400" dirty="0" smtClean="0">
                <a:solidFill>
                  <a:srgbClr val="395B74"/>
                </a:solidFill>
                <a:latin typeface="Arial Unicode MS" pitchFamily="34" charset="-128"/>
                <a:ea typeface="Arial Unicode MS" pitchFamily="34" charset="-128"/>
                <a:cs typeface="Arial Unicode MS" pitchFamily="34" charset="-128"/>
              </a:rPr>
              <a:t>Conducting a Detailed </a:t>
            </a:r>
            <a:r>
              <a:rPr lang="en-US" sz="2400" dirty="0">
                <a:solidFill>
                  <a:srgbClr val="395B74"/>
                </a:solidFill>
                <a:latin typeface="Arial Unicode MS" pitchFamily="34" charset="-128"/>
                <a:ea typeface="Arial Unicode MS" pitchFamily="34" charset="-128"/>
                <a:cs typeface="Arial Unicode MS" pitchFamily="34" charset="-128"/>
              </a:rPr>
              <a:t>S</a:t>
            </a:r>
            <a:r>
              <a:rPr lang="en-US" sz="2400" dirty="0" smtClean="0">
                <a:solidFill>
                  <a:srgbClr val="395B74"/>
                </a:solidFill>
                <a:latin typeface="Arial Unicode MS" pitchFamily="34" charset="-128"/>
                <a:ea typeface="Arial Unicode MS" pitchFamily="34" charset="-128"/>
                <a:cs typeface="Arial Unicode MS" pitchFamily="34" charset="-128"/>
              </a:rPr>
              <a:t>hortfall Analysis</a:t>
            </a:r>
          </a:p>
          <a:p>
            <a:pPr lvl="1">
              <a:buFont typeface="Arial" panose="020B0604020202020204" pitchFamily="34" charset="0"/>
              <a:buChar char="•"/>
            </a:pPr>
            <a:r>
              <a:rPr lang="en-US" sz="2400" dirty="0" smtClean="0">
                <a:solidFill>
                  <a:srgbClr val="395B74"/>
                </a:solidFill>
                <a:latin typeface="Arial Unicode MS" pitchFamily="34" charset="-128"/>
                <a:ea typeface="Arial Unicode MS" pitchFamily="34" charset="-128"/>
                <a:cs typeface="Arial Unicode MS" pitchFamily="34" charset="-128"/>
              </a:rPr>
              <a:t>Shortfall Effective Practices and Common Errors</a:t>
            </a:r>
          </a:p>
          <a:p>
            <a:pPr lvl="1">
              <a:buFont typeface="Arial" panose="020B0604020202020204" pitchFamily="34" charset="0"/>
              <a:buChar char="•"/>
            </a:pPr>
            <a:r>
              <a:rPr lang="en-US" sz="2400" dirty="0" smtClean="0">
                <a:solidFill>
                  <a:srgbClr val="395B74"/>
                </a:solidFill>
                <a:latin typeface="Arial Unicode MS" pitchFamily="34" charset="-128"/>
                <a:ea typeface="Arial Unicode MS" pitchFamily="34" charset="-128"/>
                <a:cs typeface="Arial Unicode MS" pitchFamily="34" charset="-128"/>
              </a:rPr>
              <a:t>Corrective Action Plan Effective Practices and Common Errors</a:t>
            </a:r>
          </a:p>
          <a:p>
            <a:pPr marL="457200" lvl="1"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lvl="1"/>
            <a:endParaRPr lang="en-US" sz="2400" dirty="0">
              <a:solidFill>
                <a:srgbClr val="395B74"/>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22231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 lvl="0">
              <a:spcBef>
                <a:spcPct val="20000"/>
              </a:spcBef>
            </a:pPr>
            <a:r>
              <a:rPr lang="en-US" sz="2800" dirty="0" smtClean="0">
                <a:ea typeface="Arial Unicode MS" pitchFamily="34" charset="-128"/>
                <a:cs typeface="Arial Unicode MS" pitchFamily="34" charset="-128"/>
              </a:rPr>
              <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DBE </a:t>
            </a:r>
            <a:r>
              <a:rPr lang="en-US" sz="2800" dirty="0">
                <a:ea typeface="Arial Unicode MS" pitchFamily="34" charset="-128"/>
                <a:cs typeface="Arial Unicode MS" pitchFamily="34" charset="-128"/>
              </a:rPr>
              <a:t>Participation on each FTA </a:t>
            </a:r>
            <a:r>
              <a:rPr lang="en-US" sz="2800" dirty="0" smtClean="0">
                <a:ea typeface="Arial Unicode MS" pitchFamily="34" charset="-128"/>
                <a:cs typeface="Arial Unicode MS" pitchFamily="34" charset="-128"/>
              </a:rPr>
              <a:t>Project:</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What Do You Need to Know</a:t>
            </a:r>
            <a:r>
              <a:rPr lang="en-US" sz="2800" dirty="0">
                <a:ea typeface="Arial Unicode MS" pitchFamily="34" charset="-128"/>
                <a:cs typeface="Arial Unicode MS" pitchFamily="34" charset="-128"/>
              </a:rPr>
              <a:t/>
            </a:r>
            <a:br>
              <a:rPr lang="en-US" sz="2800" dirty="0">
                <a:ea typeface="Arial Unicode MS" pitchFamily="34" charset="-128"/>
                <a:cs typeface="Arial Unicode MS" pitchFamily="34" charset="-128"/>
              </a:rPr>
            </a:br>
            <a:endParaRPr lang="en-US" dirty="0"/>
          </a:p>
        </p:txBody>
      </p:sp>
      <p:sp>
        <p:nvSpPr>
          <p:cNvPr id="3" name="Content Placeholder 2"/>
          <p:cNvSpPr>
            <a:spLocks noGrp="1"/>
          </p:cNvSpPr>
          <p:nvPr>
            <p:ph idx="1"/>
          </p:nvPr>
        </p:nvSpPr>
        <p:spPr/>
        <p:txBody>
          <a:bodyPr/>
          <a:lstStyle/>
          <a:p>
            <a:pPr marL="11430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pPr marL="114300" indent="0">
              <a:buNone/>
            </a:pPr>
            <a:r>
              <a:rPr lang="en-US" sz="2400" dirty="0" smtClean="0">
                <a:solidFill>
                  <a:srgbClr val="395B74"/>
                </a:solidFill>
                <a:latin typeface="Arial Unicode MS" pitchFamily="34" charset="-128"/>
                <a:ea typeface="Arial Unicode MS" pitchFamily="34" charset="-128"/>
                <a:cs typeface="Arial Unicode MS" pitchFamily="34" charset="-128"/>
              </a:rPr>
              <a:t>List </a:t>
            </a:r>
            <a:r>
              <a:rPr lang="en-US" sz="2400" dirty="0">
                <a:solidFill>
                  <a:srgbClr val="395B74"/>
                </a:solidFill>
                <a:latin typeface="Arial Unicode MS" pitchFamily="34" charset="-128"/>
                <a:ea typeface="Arial Unicode MS" pitchFamily="34" charset="-128"/>
                <a:cs typeface="Arial Unicode MS" pitchFamily="34" charset="-128"/>
              </a:rPr>
              <a:t>the DBE participation on each FTA funded project during the FY</a:t>
            </a:r>
          </a:p>
          <a:p>
            <a:pPr marL="1371600" lvl="3" indent="0">
              <a:buNone/>
            </a:pPr>
            <a:endParaRPr lang="en-US" sz="1600"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r>
              <a:rPr lang="en-US" sz="2000" b="1" dirty="0" smtClean="0">
                <a:solidFill>
                  <a:srgbClr val="395B74"/>
                </a:solidFill>
                <a:latin typeface="Arial Unicode MS" pitchFamily="34" charset="-128"/>
                <a:ea typeface="Arial Unicode MS" pitchFamily="34" charset="-128"/>
                <a:cs typeface="Arial Unicode MS" pitchFamily="34" charset="-128"/>
              </a:rPr>
              <a:t>Remember: </a:t>
            </a:r>
            <a:r>
              <a:rPr lang="en-US" sz="2000" dirty="0">
                <a:solidFill>
                  <a:srgbClr val="395B74"/>
                </a:solidFill>
                <a:latin typeface="Arial Unicode MS" pitchFamily="34" charset="-128"/>
                <a:ea typeface="Arial Unicode MS" pitchFamily="34" charset="-128"/>
                <a:cs typeface="Arial Unicode MS" pitchFamily="34" charset="-128"/>
              </a:rPr>
              <a:t>E</a:t>
            </a:r>
            <a:r>
              <a:rPr lang="en-US" sz="2000" dirty="0" smtClean="0">
                <a:solidFill>
                  <a:srgbClr val="395B74"/>
                </a:solidFill>
                <a:latin typeface="Arial Unicode MS" pitchFamily="34" charset="-128"/>
                <a:ea typeface="Arial Unicode MS" pitchFamily="34" charset="-128"/>
                <a:cs typeface="Arial Unicode MS" pitchFamily="34" charset="-128"/>
              </a:rPr>
              <a:t>valuate only those projects </a:t>
            </a:r>
            <a:r>
              <a:rPr lang="en-US" sz="2000" dirty="0">
                <a:solidFill>
                  <a:srgbClr val="395B74"/>
                </a:solidFill>
                <a:latin typeface="Arial Unicode MS" pitchFamily="34" charset="-128"/>
                <a:ea typeface="Arial Unicode MS" pitchFamily="34" charset="-128"/>
                <a:cs typeface="Arial Unicode MS" pitchFamily="34" charset="-128"/>
              </a:rPr>
              <a:t>used to establish the T</a:t>
            </a:r>
            <a:r>
              <a:rPr lang="en-US" sz="2000" dirty="0" smtClean="0">
                <a:solidFill>
                  <a:srgbClr val="395B74"/>
                </a:solidFill>
                <a:latin typeface="Arial Unicode MS" pitchFamily="34" charset="-128"/>
                <a:ea typeface="Arial Unicode MS" pitchFamily="34" charset="-128"/>
                <a:cs typeface="Arial Unicode MS" pitchFamily="34" charset="-128"/>
              </a:rPr>
              <a:t>riennial </a:t>
            </a:r>
            <a:r>
              <a:rPr lang="en-US" sz="2000" dirty="0">
                <a:solidFill>
                  <a:srgbClr val="395B74"/>
                </a:solidFill>
                <a:latin typeface="Arial Unicode MS" pitchFamily="34" charset="-128"/>
                <a:ea typeface="Arial Unicode MS" pitchFamily="34" charset="-128"/>
                <a:cs typeface="Arial Unicode MS" pitchFamily="34" charset="-128"/>
              </a:rPr>
              <a:t>G</a:t>
            </a:r>
            <a:r>
              <a:rPr lang="en-US" sz="2000" dirty="0" smtClean="0">
                <a:solidFill>
                  <a:srgbClr val="395B74"/>
                </a:solidFill>
                <a:latin typeface="Arial Unicode MS" pitchFamily="34" charset="-128"/>
                <a:ea typeface="Arial Unicode MS" pitchFamily="34" charset="-128"/>
                <a:cs typeface="Arial Unicode MS" pitchFamily="34" charset="-128"/>
              </a:rPr>
              <a:t>oal. </a:t>
            </a:r>
            <a:r>
              <a:rPr lang="en-US" sz="1600" dirty="0">
                <a:solidFill>
                  <a:srgbClr val="395B74"/>
                </a:solidFill>
                <a:latin typeface="Arial Unicode MS" pitchFamily="34" charset="-128"/>
                <a:ea typeface="Arial Unicode MS" pitchFamily="34" charset="-128"/>
                <a:cs typeface="Arial Unicode MS" pitchFamily="34" charset="-128"/>
              </a:rPr>
              <a:t>	</a:t>
            </a:r>
          </a:p>
          <a:p>
            <a:pPr marL="914400" lvl="2" indent="0">
              <a:buNone/>
            </a:pPr>
            <a:r>
              <a:rPr lang="en-US" dirty="0">
                <a:solidFill>
                  <a:srgbClr val="395B74"/>
                </a:solidFill>
                <a:latin typeface="Arial Unicode MS" pitchFamily="34" charset="-128"/>
                <a:ea typeface="Arial Unicode MS" pitchFamily="34" charset="-128"/>
                <a:cs typeface="Arial Unicode MS" pitchFamily="34" charset="-128"/>
              </a:rPr>
              <a:t>	</a:t>
            </a:r>
            <a:endParaRPr lang="en-US" dirty="0"/>
          </a:p>
        </p:txBody>
      </p:sp>
    </p:spTree>
    <p:extLst>
      <p:ext uri="{BB962C8B-B14F-4D97-AF65-F5344CB8AC3E}">
        <p14:creationId xmlns:p14="http://schemas.microsoft.com/office/powerpoint/2010/main" val="726323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a typeface="Arial Unicode MS" pitchFamily="34" charset="-128"/>
                <a:cs typeface="Arial Unicode MS" pitchFamily="34" charset="-128"/>
              </a:rPr>
              <a:t>DBE Participation on each FTA Project:</a:t>
            </a:r>
            <a:br>
              <a:rPr lang="en-US" sz="2800" dirty="0">
                <a:ea typeface="Arial Unicode MS" pitchFamily="34" charset="-128"/>
                <a:cs typeface="Arial Unicode MS" pitchFamily="34" charset="-128"/>
              </a:rPr>
            </a:br>
            <a:r>
              <a:rPr lang="en-US" sz="2800" dirty="0">
                <a:ea typeface="Arial Unicode MS" pitchFamily="34" charset="-128"/>
                <a:cs typeface="Arial Unicode MS" pitchFamily="34" charset="-128"/>
              </a:rPr>
              <a:t>Effective Practice</a:t>
            </a:r>
            <a:endParaRPr lang="en-US" dirty="0"/>
          </a:p>
        </p:txBody>
      </p:sp>
      <p:sp>
        <p:nvSpPr>
          <p:cNvPr id="3" name="Content Placeholder 2"/>
          <p:cNvSpPr>
            <a:spLocks noGrp="1"/>
          </p:cNvSpPr>
          <p:nvPr>
            <p:ph idx="1"/>
          </p:nvPr>
        </p:nvSpPr>
        <p:spPr>
          <a:xfrm>
            <a:off x="216816" y="1600200"/>
            <a:ext cx="8469984" cy="4525963"/>
          </a:xfrm>
        </p:spPr>
        <p:txBody>
          <a:bodyPr/>
          <a:lstStyle/>
          <a:p>
            <a:pPr marL="0" lvl="0" indent="0">
              <a:buNone/>
            </a:pPr>
            <a:r>
              <a:rPr lang="en-US" sz="2400" dirty="0" smtClean="0">
                <a:solidFill>
                  <a:srgbClr val="395B74"/>
                </a:solidFill>
                <a:latin typeface="Arial Unicode MS" pitchFamily="34" charset="-128"/>
                <a:ea typeface="Arial Unicode MS" pitchFamily="34" charset="-128"/>
                <a:cs typeface="Arial Unicode MS" pitchFamily="34" charset="-128"/>
              </a:rPr>
              <a:t>Highlighting DBE commitment by project helps identify the levels of DBE participation per project</a:t>
            </a:r>
            <a:endParaRPr lang="en-US" sz="2400" dirty="0">
              <a:solidFill>
                <a:srgbClr val="395B74"/>
              </a:solidFill>
              <a:latin typeface="Arial Unicode MS" pitchFamily="34" charset="-128"/>
              <a:ea typeface="Arial Unicode MS" pitchFamily="34" charset="-128"/>
              <a:cs typeface="Arial Unicode MS" pitchFamily="34" charset="-128"/>
            </a:endParaRPr>
          </a:p>
          <a:p>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71" y="2341717"/>
            <a:ext cx="7277493" cy="368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5253086" y="3195687"/>
            <a:ext cx="157900" cy="6410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4752412" y="3214541"/>
            <a:ext cx="167092" cy="6410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01417" y="3377698"/>
            <a:ext cx="1008669" cy="2462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b="1" dirty="0" smtClean="0"/>
              <a:t>*FTA Funds*</a:t>
            </a:r>
            <a:endParaRPr lang="en-US" sz="1000" b="1" dirty="0"/>
          </a:p>
        </p:txBody>
      </p:sp>
    </p:spTree>
    <p:extLst>
      <p:ext uri="{BB962C8B-B14F-4D97-AF65-F5344CB8AC3E}">
        <p14:creationId xmlns:p14="http://schemas.microsoft.com/office/powerpoint/2010/main" val="1883639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a typeface="Arial Unicode MS" pitchFamily="34" charset="-128"/>
                <a:cs typeface="Arial Unicode MS" pitchFamily="34" charset="-128"/>
              </a:rPr>
              <a:t>FTA Funded Projects </a:t>
            </a:r>
            <a:r>
              <a:rPr lang="en-US" sz="2800" dirty="0" smtClean="0">
                <a:ea typeface="Arial Unicode MS" pitchFamily="34" charset="-128"/>
                <a:cs typeface="Arial Unicode MS" pitchFamily="34" charset="-128"/>
              </a:rPr>
              <a:t>and DBE Participation:</a:t>
            </a:r>
            <a:r>
              <a:rPr lang="en-US" sz="2800" dirty="0">
                <a:ea typeface="Arial Unicode MS" pitchFamily="34" charset="-128"/>
                <a:cs typeface="Arial Unicode MS" pitchFamily="34" charset="-128"/>
              </a:rPr>
              <a:t/>
            </a:r>
            <a:br>
              <a:rPr lang="en-US" sz="2800" dirty="0">
                <a:ea typeface="Arial Unicode MS" pitchFamily="34" charset="-128"/>
                <a:cs typeface="Arial Unicode MS" pitchFamily="34" charset="-128"/>
              </a:rPr>
            </a:br>
            <a:r>
              <a:rPr lang="en-US" sz="2800" dirty="0" smtClean="0">
                <a:ea typeface="Arial Unicode MS" pitchFamily="34" charset="-128"/>
                <a:cs typeface="Arial Unicode MS" pitchFamily="34" charset="-128"/>
              </a:rPr>
              <a:t>Common Error</a:t>
            </a:r>
            <a:endParaRPr lang="en-US" dirty="0"/>
          </a:p>
        </p:txBody>
      </p:sp>
      <p:sp>
        <p:nvSpPr>
          <p:cNvPr id="3" name="Content Placeholder 2"/>
          <p:cNvSpPr>
            <a:spLocks noGrp="1"/>
          </p:cNvSpPr>
          <p:nvPr>
            <p:ph idx="1"/>
          </p:nvPr>
        </p:nvSpPr>
        <p:spPr>
          <a:xfrm>
            <a:off x="457199" y="1655501"/>
            <a:ext cx="8385144" cy="4525963"/>
          </a:xfrm>
        </p:spPr>
        <p:txBody>
          <a:bodyPr/>
          <a:lstStyle/>
          <a:p>
            <a:pPr marL="0" lvl="0" indent="0">
              <a:buNone/>
            </a:pPr>
            <a:r>
              <a:rPr lang="en-US" sz="2400" dirty="0" smtClean="0">
                <a:solidFill>
                  <a:srgbClr val="395B74"/>
                </a:solidFill>
                <a:latin typeface="Arial Unicode MS" pitchFamily="34" charset="-128"/>
                <a:ea typeface="Arial Unicode MS" pitchFamily="34" charset="-128"/>
                <a:cs typeface="Arial Unicode MS" pitchFamily="34" charset="-128"/>
              </a:rPr>
              <a:t>Failure to discuss the FTA projects undertaken during the FY and the level of DBE participation achieved during these projects.</a:t>
            </a:r>
          </a:p>
          <a:p>
            <a:pPr marL="0" lvl="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pPr marL="0" lvl="0" indent="0">
              <a:buNone/>
            </a:pPr>
            <a:r>
              <a:rPr lang="en-US" sz="2400" dirty="0" smtClean="0">
                <a:solidFill>
                  <a:srgbClr val="395B74"/>
                </a:solidFill>
                <a:latin typeface="Arial Unicode MS" pitchFamily="34" charset="-128"/>
                <a:ea typeface="Arial Unicode MS" pitchFamily="34" charset="-128"/>
                <a:cs typeface="Arial Unicode MS" pitchFamily="34" charset="-128"/>
              </a:rPr>
              <a:t>Error:</a:t>
            </a:r>
          </a:p>
          <a:p>
            <a:pPr marL="0" lvl="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pPr marL="0" lvl="0" indent="0">
              <a:buNone/>
            </a:pPr>
            <a:endParaRPr lang="en-US" dirty="0" smtClean="0"/>
          </a:p>
          <a:p>
            <a:endParaRPr lang="en-US" dirty="0"/>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46" y="3926641"/>
            <a:ext cx="8474697" cy="38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08049"/>
            <a:ext cx="1019781" cy="51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697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 lvl="0">
              <a:spcBef>
                <a:spcPct val="20000"/>
              </a:spcBef>
            </a:pPr>
            <a:r>
              <a:rPr lang="en-US" sz="2800" dirty="0" smtClean="0">
                <a:ea typeface="Arial Unicode MS" pitchFamily="34" charset="-128"/>
                <a:cs typeface="Arial Unicode MS" pitchFamily="34" charset="-128"/>
              </a:rPr>
              <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Race-Neutral/Race-Conscious Breakdown:</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What Do You Need to Know </a:t>
            </a:r>
            <a:r>
              <a:rPr lang="en-US" sz="2800" dirty="0">
                <a:ea typeface="Arial Unicode MS" pitchFamily="34" charset="-128"/>
                <a:cs typeface="Arial Unicode MS" pitchFamily="34" charset="-128"/>
              </a:rPr>
              <a:t/>
            </a:r>
            <a:br>
              <a:rPr lang="en-US" sz="2800" dirty="0">
                <a:ea typeface="Arial Unicode MS" pitchFamily="34" charset="-128"/>
                <a:cs typeface="Arial Unicode MS" pitchFamily="34" charset="-128"/>
              </a:rPr>
            </a:br>
            <a:endParaRPr lang="en-US" dirty="0"/>
          </a:p>
        </p:txBody>
      </p:sp>
      <p:sp>
        <p:nvSpPr>
          <p:cNvPr id="6" name="Content Placeholder 5"/>
          <p:cNvSpPr>
            <a:spLocks noGrp="1"/>
          </p:cNvSpPr>
          <p:nvPr>
            <p:ph idx="1"/>
          </p:nvPr>
        </p:nvSpPr>
        <p:spPr/>
        <p:txBody>
          <a:bodyPr/>
          <a:lstStyle/>
          <a:p>
            <a:pPr marL="114300"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114300" indent="0">
              <a:buNone/>
            </a:pPr>
            <a:r>
              <a:rPr lang="en-US" sz="2400" dirty="0" smtClean="0">
                <a:solidFill>
                  <a:srgbClr val="395B74"/>
                </a:solidFill>
                <a:latin typeface="Arial Unicode MS" pitchFamily="34" charset="-128"/>
                <a:ea typeface="Arial Unicode MS" pitchFamily="34" charset="-128"/>
                <a:cs typeface="Arial Unicode MS" pitchFamily="34" charset="-128"/>
              </a:rPr>
              <a:t>Explain </a:t>
            </a:r>
            <a:r>
              <a:rPr lang="en-US" sz="2400" dirty="0">
                <a:solidFill>
                  <a:srgbClr val="395B74"/>
                </a:solidFill>
                <a:latin typeface="Arial Unicode MS" pitchFamily="34" charset="-128"/>
                <a:ea typeface="Arial Unicode MS" pitchFamily="34" charset="-128"/>
                <a:cs typeface="Arial Unicode MS" pitchFamily="34" charset="-128"/>
              </a:rPr>
              <a:t>what percentage of the goal was met using race-neutral measures and race-conscious </a:t>
            </a:r>
            <a:r>
              <a:rPr lang="en-US" sz="2400" dirty="0" smtClean="0">
                <a:solidFill>
                  <a:srgbClr val="395B74"/>
                </a:solidFill>
                <a:latin typeface="Arial Unicode MS" pitchFamily="34" charset="-128"/>
                <a:ea typeface="Arial Unicode MS" pitchFamily="34" charset="-128"/>
                <a:cs typeface="Arial Unicode MS" pitchFamily="34" charset="-128"/>
              </a:rPr>
              <a:t>measures</a:t>
            </a:r>
            <a:endParaRPr lang="en-US" dirty="0"/>
          </a:p>
          <a:p>
            <a:pPr marL="114300"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114300" indent="0">
              <a:buNone/>
            </a:pPr>
            <a:r>
              <a:rPr lang="en-US" sz="2400" dirty="0">
                <a:solidFill>
                  <a:srgbClr val="395B74"/>
                </a:solidFill>
                <a:latin typeface="Arial Unicode MS" pitchFamily="34" charset="-128"/>
                <a:ea typeface="Arial Unicode MS" pitchFamily="34" charset="-128"/>
                <a:cs typeface="Arial Unicode MS" pitchFamily="34" charset="-128"/>
              </a:rPr>
              <a:t>	</a:t>
            </a:r>
            <a:r>
              <a:rPr lang="en-US" sz="2000" dirty="0" smtClean="0">
                <a:solidFill>
                  <a:srgbClr val="395B74"/>
                </a:solidFill>
                <a:latin typeface="Arial Unicode MS" pitchFamily="34" charset="-128"/>
                <a:ea typeface="Arial Unicode MS" pitchFamily="34" charset="-128"/>
                <a:cs typeface="Arial Unicode MS" pitchFamily="34" charset="-128"/>
              </a:rPr>
              <a:t>Example</a:t>
            </a:r>
            <a:r>
              <a:rPr lang="en-US" sz="2400" dirty="0" smtClean="0">
                <a:solidFill>
                  <a:srgbClr val="395B74"/>
                </a:solidFill>
                <a:latin typeface="Arial Unicode MS" pitchFamily="34" charset="-128"/>
                <a:ea typeface="Arial Unicode MS" pitchFamily="34" charset="-128"/>
                <a:cs typeface="Arial Unicode MS" pitchFamily="34" charset="-128"/>
              </a:rPr>
              <a:t>:</a:t>
            </a:r>
          </a:p>
          <a:p>
            <a:pPr marL="114300" indent="0">
              <a:buNone/>
            </a:pPr>
            <a:r>
              <a:rPr lang="en-US" sz="2400" dirty="0">
                <a:solidFill>
                  <a:srgbClr val="395B74"/>
                </a:solidFill>
                <a:latin typeface="Arial Unicode MS" pitchFamily="34" charset="-128"/>
                <a:ea typeface="Arial Unicode MS" pitchFamily="34" charset="-128"/>
                <a:cs typeface="Arial Unicode MS" pitchFamily="34" charset="-128"/>
              </a:rPr>
              <a:t>	</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3723588"/>
            <a:ext cx="8181975" cy="227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224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a typeface="Arial Unicode MS" pitchFamily="34" charset="-128"/>
                <a:cs typeface="Arial Unicode MS" pitchFamily="34" charset="-128"/>
              </a:rPr>
              <a:t>Race-Neutral/Race-Conscious </a:t>
            </a:r>
            <a:r>
              <a:rPr lang="en-US" sz="2800" dirty="0" smtClean="0">
                <a:ea typeface="Arial Unicode MS" pitchFamily="34" charset="-128"/>
                <a:cs typeface="Arial Unicode MS" pitchFamily="34" charset="-128"/>
              </a:rPr>
              <a:t>Breakdown:</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Effective Practice</a:t>
            </a:r>
            <a:endParaRPr lang="en-US" dirty="0"/>
          </a:p>
        </p:txBody>
      </p:sp>
      <p:sp>
        <p:nvSpPr>
          <p:cNvPr id="3" name="Content Placeholder 2"/>
          <p:cNvSpPr>
            <a:spLocks noGrp="1"/>
          </p:cNvSpPr>
          <p:nvPr>
            <p:ph idx="1"/>
          </p:nvPr>
        </p:nvSpPr>
        <p:spPr>
          <a:xfrm>
            <a:off x="113122" y="1417637"/>
            <a:ext cx="8573678" cy="4794627"/>
          </a:xfrm>
        </p:spPr>
        <p:txBody>
          <a:bodyPr/>
          <a:lstStyle/>
          <a:p>
            <a:pPr marL="400050" lvl="1" indent="0">
              <a:spcBef>
                <a:spcPts val="600"/>
              </a:spcBef>
              <a:buNone/>
            </a:pPr>
            <a:r>
              <a:rPr lang="en-US" sz="2400" dirty="0" smtClean="0">
                <a:solidFill>
                  <a:srgbClr val="395B74"/>
                </a:solidFill>
                <a:latin typeface="Arial Unicode MS" pitchFamily="34" charset="-128"/>
                <a:ea typeface="Arial Unicode MS" pitchFamily="34" charset="-128"/>
                <a:cs typeface="Arial Unicode MS" pitchFamily="34" charset="-128"/>
              </a:rPr>
              <a:t>Highlighting the RN/RC levels of DBE participation helps identify additional areas for improvement</a:t>
            </a:r>
          </a:p>
          <a:p>
            <a:pPr marL="0" lvl="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37845"/>
            <a:ext cx="9053513" cy="37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flipH="1">
            <a:off x="6108567" y="3035430"/>
            <a:ext cx="216817" cy="6323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flipH="1">
            <a:off x="6815575" y="2995374"/>
            <a:ext cx="263951" cy="6428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8054" y="2989187"/>
            <a:ext cx="323851" cy="64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7621" y="2975628"/>
            <a:ext cx="328613" cy="67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978870" y="3391960"/>
            <a:ext cx="1159497" cy="2616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00" b="1" dirty="0" smtClean="0"/>
              <a:t>*FTA </a:t>
            </a:r>
            <a:r>
              <a:rPr lang="en-US" sz="1100" b="1" dirty="0" smtClean="0"/>
              <a:t>Funds</a:t>
            </a:r>
            <a:r>
              <a:rPr lang="en-US" sz="1000" b="1" dirty="0" smtClean="0"/>
              <a:t>*</a:t>
            </a:r>
            <a:endParaRPr lang="en-US" sz="1000" b="1" dirty="0"/>
          </a:p>
        </p:txBody>
      </p:sp>
    </p:spTree>
    <p:extLst>
      <p:ext uri="{BB962C8B-B14F-4D97-AF65-F5344CB8AC3E}">
        <p14:creationId xmlns:p14="http://schemas.microsoft.com/office/powerpoint/2010/main" val="4185323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a typeface="Arial Unicode MS" pitchFamily="34" charset="-128"/>
                <a:cs typeface="Arial Unicode MS" pitchFamily="34" charset="-128"/>
              </a:rPr>
              <a:t>Race-Neutral/Race-Conscious Breakdown</a:t>
            </a:r>
            <a:r>
              <a:rPr lang="en-US" sz="2800" dirty="0" smtClean="0">
                <a:ea typeface="Arial Unicode MS" pitchFamily="34" charset="-128"/>
                <a:cs typeface="Arial Unicode MS" pitchFamily="34" charset="-128"/>
              </a:rPr>
              <a:t>:</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Common Error</a:t>
            </a:r>
            <a:endParaRPr lang="en-US" dirty="0"/>
          </a:p>
        </p:txBody>
      </p:sp>
      <p:sp>
        <p:nvSpPr>
          <p:cNvPr id="3" name="Content Placeholder 2"/>
          <p:cNvSpPr>
            <a:spLocks noGrp="1"/>
          </p:cNvSpPr>
          <p:nvPr>
            <p:ph idx="1"/>
          </p:nvPr>
        </p:nvSpPr>
        <p:spPr/>
        <p:txBody>
          <a:bodyPr/>
          <a:lstStyle/>
          <a:p>
            <a:pPr marL="5715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pPr marL="57150" indent="0">
              <a:buNone/>
            </a:pPr>
            <a:r>
              <a:rPr lang="en-US" sz="2400" dirty="0" smtClean="0">
                <a:solidFill>
                  <a:srgbClr val="395B74"/>
                </a:solidFill>
                <a:latin typeface="Arial Unicode MS" pitchFamily="34" charset="-128"/>
                <a:ea typeface="Arial Unicode MS" pitchFamily="34" charset="-128"/>
                <a:cs typeface="Arial Unicode MS" pitchFamily="34" charset="-128"/>
              </a:rPr>
              <a:t>Failure </a:t>
            </a:r>
            <a:r>
              <a:rPr lang="en-US" sz="2400" dirty="0">
                <a:solidFill>
                  <a:srgbClr val="395B74"/>
                </a:solidFill>
                <a:latin typeface="Arial Unicode MS" pitchFamily="34" charset="-128"/>
                <a:ea typeface="Arial Unicode MS" pitchFamily="34" charset="-128"/>
                <a:cs typeface="Arial Unicode MS" pitchFamily="34" charset="-128"/>
              </a:rPr>
              <a:t>to address measures taken to meet goal </a:t>
            </a:r>
          </a:p>
          <a:p>
            <a:pPr lvl="2"/>
            <a:r>
              <a:rPr lang="en-US" dirty="0" smtClean="0">
                <a:solidFill>
                  <a:srgbClr val="395B74"/>
                </a:solidFill>
                <a:latin typeface="Arial Unicode MS" pitchFamily="34" charset="-128"/>
                <a:ea typeface="Arial Unicode MS" pitchFamily="34" charset="-128"/>
                <a:cs typeface="Arial Unicode MS" pitchFamily="34" charset="-128"/>
              </a:rPr>
              <a:t>Did you use race-neutral measures</a:t>
            </a:r>
            <a:r>
              <a:rPr lang="en-US" dirty="0">
                <a:solidFill>
                  <a:srgbClr val="395B74"/>
                </a:solidFill>
                <a:latin typeface="Arial Unicode MS" pitchFamily="34" charset="-128"/>
                <a:ea typeface="Arial Unicode MS" pitchFamily="34" charset="-128"/>
                <a:cs typeface="Arial Unicode MS" pitchFamily="34" charset="-128"/>
              </a:rPr>
              <a:t>?</a:t>
            </a:r>
          </a:p>
          <a:p>
            <a:pPr lvl="2"/>
            <a:r>
              <a:rPr lang="en-US" dirty="0" smtClean="0">
                <a:solidFill>
                  <a:srgbClr val="395B74"/>
                </a:solidFill>
                <a:latin typeface="Arial Unicode MS" pitchFamily="34" charset="-128"/>
                <a:ea typeface="Arial Unicode MS" pitchFamily="34" charset="-128"/>
                <a:cs typeface="Arial Unicode MS" pitchFamily="34" charset="-128"/>
              </a:rPr>
              <a:t>Did you use race-conscious measures?</a:t>
            </a:r>
          </a:p>
          <a:p>
            <a:pPr lvl="2"/>
            <a:endParaRPr lang="en-US" sz="2000" dirty="0">
              <a:solidFill>
                <a:srgbClr val="395B74"/>
              </a:solidFill>
              <a:latin typeface="Arial Unicode MS" pitchFamily="34" charset="-128"/>
              <a:ea typeface="Arial Unicode MS" pitchFamily="34" charset="-128"/>
              <a:cs typeface="Arial Unicode MS" pitchFamily="34" charset="-128"/>
            </a:endParaRPr>
          </a:p>
          <a:p>
            <a:pPr lvl="2"/>
            <a:endParaRPr lang="en-US" sz="2000" dirty="0" smtClean="0">
              <a:solidFill>
                <a:srgbClr val="395B74"/>
              </a:solidFill>
              <a:latin typeface="Arial Unicode MS" pitchFamily="34" charset="-128"/>
              <a:ea typeface="Arial Unicode MS" pitchFamily="34" charset="-128"/>
              <a:cs typeface="Arial Unicode MS" pitchFamily="34" charset="-128"/>
            </a:endParaRPr>
          </a:p>
          <a:p>
            <a:endParaRPr lang="en-US" dirty="0">
              <a:solidFill>
                <a:srgbClr val="395B74"/>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05915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a typeface="Arial Unicode MS" pitchFamily="34" charset="-128"/>
                <a:cs typeface="Arial Unicode MS" pitchFamily="34" charset="-128"/>
              </a:rPr>
              <a:t>Race-Neutral/Race-Conscious Breakdown:</a:t>
            </a:r>
            <a:br>
              <a:rPr lang="en-US" sz="2800" dirty="0">
                <a:ea typeface="Arial Unicode MS" pitchFamily="34" charset="-128"/>
                <a:cs typeface="Arial Unicode MS" pitchFamily="34" charset="-128"/>
              </a:rPr>
            </a:br>
            <a:r>
              <a:rPr lang="en-US" sz="2800" dirty="0">
                <a:ea typeface="Arial Unicode MS" pitchFamily="34" charset="-128"/>
                <a:cs typeface="Arial Unicode MS" pitchFamily="34" charset="-128"/>
              </a:rPr>
              <a:t>Common Error</a:t>
            </a:r>
            <a:endParaRPr lang="en-US" dirty="0"/>
          </a:p>
        </p:txBody>
      </p:sp>
      <p:sp>
        <p:nvSpPr>
          <p:cNvPr id="3" name="Content Placeholder 2"/>
          <p:cNvSpPr>
            <a:spLocks noGrp="1"/>
          </p:cNvSpPr>
          <p:nvPr>
            <p:ph idx="1"/>
          </p:nvPr>
        </p:nvSpPr>
        <p:spPr>
          <a:xfrm>
            <a:off x="1" y="1417638"/>
            <a:ext cx="9040304" cy="5030296"/>
          </a:xfrm>
        </p:spPr>
        <p:txBody>
          <a:bodyPr/>
          <a:lstStyle/>
          <a:p>
            <a:pPr marL="57150"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57150" indent="0">
              <a:buNone/>
            </a:pPr>
            <a:r>
              <a:rPr lang="en-US" sz="2400" dirty="0" smtClean="0">
                <a:solidFill>
                  <a:srgbClr val="395B74"/>
                </a:solidFill>
                <a:latin typeface="Arial Unicode MS" pitchFamily="34" charset="-128"/>
                <a:ea typeface="Arial Unicode MS" pitchFamily="34" charset="-128"/>
                <a:cs typeface="Arial Unicode MS" pitchFamily="34" charset="-128"/>
              </a:rPr>
              <a:t>Failure </a:t>
            </a:r>
            <a:r>
              <a:rPr lang="en-US" sz="2400" dirty="0">
                <a:solidFill>
                  <a:srgbClr val="395B74"/>
                </a:solidFill>
                <a:latin typeface="Arial Unicode MS" pitchFamily="34" charset="-128"/>
                <a:ea typeface="Arial Unicode MS" pitchFamily="34" charset="-128"/>
                <a:cs typeface="Arial Unicode MS" pitchFamily="34" charset="-128"/>
              </a:rPr>
              <a:t>to consider disparity studies and other available evidence in </a:t>
            </a:r>
            <a:r>
              <a:rPr lang="en-US" sz="2400" dirty="0" smtClean="0">
                <a:solidFill>
                  <a:srgbClr val="395B74"/>
                </a:solidFill>
                <a:latin typeface="Arial Unicode MS" pitchFamily="34" charset="-128"/>
                <a:ea typeface="Arial Unicode MS" pitchFamily="34" charset="-128"/>
                <a:cs typeface="Arial Unicode MS" pitchFamily="34" charset="-128"/>
              </a:rPr>
              <a:t>jurisdiction </a:t>
            </a:r>
          </a:p>
          <a:p>
            <a:pPr marL="914400" lvl="2" indent="0">
              <a:buNone/>
            </a:pPr>
            <a:r>
              <a:rPr lang="en-US" sz="2000" dirty="0" smtClean="0">
                <a:solidFill>
                  <a:srgbClr val="395B74"/>
                </a:solidFill>
                <a:latin typeface="Arial Unicode MS" pitchFamily="34" charset="-128"/>
                <a:ea typeface="Arial Unicode MS" pitchFamily="34" charset="-128"/>
                <a:cs typeface="Arial Unicode MS" pitchFamily="34" charset="-128"/>
              </a:rPr>
              <a:t>Error:</a:t>
            </a:r>
          </a:p>
          <a:p>
            <a:pPr marL="0" lvl="2"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0" lvl="2" indent="0">
              <a:buNone/>
            </a:pPr>
            <a:endParaRPr lang="en-US" sz="2000" dirty="0">
              <a:solidFill>
                <a:srgbClr val="395B74"/>
              </a:solidFill>
              <a:latin typeface="Arial Unicode MS" pitchFamily="34" charset="-128"/>
              <a:ea typeface="Arial Unicode MS" pitchFamily="34" charset="-128"/>
              <a:cs typeface="Arial Unicode MS" pitchFamily="34" charset="-128"/>
            </a:endParaRPr>
          </a:p>
          <a:p>
            <a:pPr marL="0" lvl="2"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0" lvl="2" indent="0">
              <a:buNone/>
            </a:pPr>
            <a:endParaRPr lang="en-US" sz="2000" dirty="0">
              <a:solidFill>
                <a:srgbClr val="395B74"/>
              </a:solidFill>
              <a:latin typeface="Arial Unicode MS" pitchFamily="34" charset="-128"/>
              <a:ea typeface="Arial Unicode MS" pitchFamily="34" charset="-128"/>
              <a:cs typeface="Arial Unicode MS" pitchFamily="34" charset="-128"/>
            </a:endParaRPr>
          </a:p>
          <a:p>
            <a:pPr marL="0" lvl="2" indent="0">
              <a:buNone/>
            </a:pPr>
            <a:r>
              <a:rPr lang="en-US" sz="2000" dirty="0" smtClean="0">
                <a:solidFill>
                  <a:srgbClr val="395B74"/>
                </a:solidFill>
                <a:latin typeface="Arial Unicode MS" pitchFamily="34" charset="-128"/>
                <a:ea typeface="Arial Unicode MS" pitchFamily="34" charset="-128"/>
                <a:cs typeface="Arial Unicode MS" pitchFamily="34" charset="-128"/>
              </a:rPr>
              <a:t>Ninth </a:t>
            </a:r>
            <a:r>
              <a:rPr lang="en-US" sz="2000" dirty="0">
                <a:solidFill>
                  <a:srgbClr val="395B74"/>
                </a:solidFill>
                <a:latin typeface="Arial Unicode MS" pitchFamily="34" charset="-128"/>
                <a:ea typeface="Arial Unicode MS" pitchFamily="34" charset="-128"/>
                <a:cs typeface="Arial Unicode MS" pitchFamily="34" charset="-128"/>
              </a:rPr>
              <a:t>Circuit </a:t>
            </a:r>
            <a:r>
              <a:rPr lang="en-US" sz="2000" dirty="0" smtClean="0">
                <a:solidFill>
                  <a:srgbClr val="395B74"/>
                </a:solidFill>
                <a:latin typeface="Arial Unicode MS" pitchFamily="34" charset="-128"/>
                <a:ea typeface="Arial Unicode MS" pitchFamily="34" charset="-128"/>
                <a:cs typeface="Arial Unicode MS" pitchFamily="34" charset="-128"/>
              </a:rPr>
              <a:t>grantees </a:t>
            </a:r>
            <a:r>
              <a:rPr lang="en-US" sz="2000" dirty="0">
                <a:solidFill>
                  <a:srgbClr val="395B74"/>
                </a:solidFill>
                <a:latin typeface="Arial Unicode MS" pitchFamily="34" charset="-128"/>
                <a:ea typeface="Arial Unicode MS" pitchFamily="34" charset="-128"/>
                <a:cs typeface="Arial Unicode MS" pitchFamily="34" charset="-128"/>
              </a:rPr>
              <a:t>may use race-conscious measures </a:t>
            </a:r>
            <a:r>
              <a:rPr lang="en-US" sz="2000" b="1" dirty="0" smtClean="0">
                <a:solidFill>
                  <a:srgbClr val="395B74"/>
                </a:solidFill>
                <a:latin typeface="Arial Unicode MS" pitchFamily="34" charset="-128"/>
                <a:ea typeface="Arial Unicode MS" pitchFamily="34" charset="-128"/>
                <a:cs typeface="Arial Unicode MS" pitchFamily="34" charset="-128"/>
              </a:rPr>
              <a:t>only</a:t>
            </a:r>
            <a:r>
              <a:rPr lang="en-US" sz="2000" dirty="0" smtClean="0">
                <a:solidFill>
                  <a:srgbClr val="395B74"/>
                </a:solidFill>
                <a:latin typeface="Arial Unicode MS" pitchFamily="34" charset="-128"/>
                <a:ea typeface="Arial Unicode MS" pitchFamily="34" charset="-128"/>
                <a:cs typeface="Arial Unicode MS" pitchFamily="34" charset="-128"/>
              </a:rPr>
              <a:t> </a:t>
            </a:r>
            <a:r>
              <a:rPr lang="en-US" sz="2000" dirty="0">
                <a:solidFill>
                  <a:srgbClr val="395B74"/>
                </a:solidFill>
                <a:latin typeface="Arial Unicode MS" pitchFamily="34" charset="-128"/>
                <a:ea typeface="Arial Unicode MS" pitchFamily="34" charset="-128"/>
                <a:cs typeface="Arial Unicode MS" pitchFamily="34" charset="-128"/>
              </a:rPr>
              <a:t>when there is sufficient evidence of discrimination or its effects in the recipient’s contracting market area. Disparity studies are widely used to obtain this evidence. </a:t>
            </a:r>
            <a:r>
              <a:rPr lang="en-US" sz="2000" dirty="0" smtClean="0">
                <a:solidFill>
                  <a:srgbClr val="395B74"/>
                </a:solidFill>
                <a:latin typeface="Arial Unicode MS" pitchFamily="34" charset="-128"/>
                <a:ea typeface="Arial Unicode MS" pitchFamily="34" charset="-128"/>
                <a:cs typeface="Arial Unicode MS" pitchFamily="34" charset="-128"/>
              </a:rPr>
              <a:t>Grantees </a:t>
            </a:r>
            <a:r>
              <a:rPr lang="en-US" sz="2000" dirty="0">
                <a:solidFill>
                  <a:srgbClr val="395B74"/>
                </a:solidFill>
                <a:latin typeface="Arial Unicode MS" pitchFamily="34" charset="-128"/>
                <a:ea typeface="Arial Unicode MS" pitchFamily="34" charset="-128"/>
                <a:cs typeface="Arial Unicode MS" pitchFamily="34" charset="-128"/>
              </a:rPr>
              <a:t>should consider disparity studies conducted by other recipients in its contracting market.</a:t>
            </a:r>
          </a:p>
          <a:p>
            <a:pPr marL="0" lvl="2" indent="0">
              <a:buNone/>
            </a:pPr>
            <a:endParaRPr lang="en-US" sz="2000" dirty="0">
              <a:solidFill>
                <a:srgbClr val="395B74"/>
              </a:solidFill>
              <a:latin typeface="Arial Unicode MS" pitchFamily="34" charset="-128"/>
              <a:ea typeface="Arial Unicode MS" pitchFamily="34" charset="-128"/>
              <a:cs typeface="Arial Unicode MS" pitchFamily="34" charset="-128"/>
            </a:endParaRPr>
          </a:p>
          <a:p>
            <a:pPr marL="0" indent="0">
              <a:buNone/>
            </a:pPr>
            <a:endParaRPr lang="en-US" dirty="0" smtClean="0"/>
          </a:p>
          <a:p>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4" y="2978560"/>
            <a:ext cx="795655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966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800" dirty="0" smtClean="0">
                <a:solidFill>
                  <a:srgbClr val="395B74"/>
                </a:solidFill>
                <a:latin typeface="Arial Unicode MS" pitchFamily="34" charset="-128"/>
                <a:ea typeface="Arial Unicode MS" pitchFamily="34" charset="-128"/>
                <a:cs typeface="Arial Unicode MS" pitchFamily="34" charset="-128"/>
              </a:rPr>
              <a:t/>
            </a:r>
            <a:br>
              <a:rPr lang="en-US" sz="2800" dirty="0" smtClean="0">
                <a:solidFill>
                  <a:srgbClr val="395B74"/>
                </a:solidFill>
                <a:latin typeface="Arial Unicode MS" pitchFamily="34" charset="-128"/>
                <a:ea typeface="Arial Unicode MS" pitchFamily="34" charset="-128"/>
                <a:cs typeface="Arial Unicode MS" pitchFamily="34" charset="-128"/>
              </a:rPr>
            </a:br>
            <a:r>
              <a:rPr lang="en-US" sz="2800" b="1" dirty="0" smtClean="0">
                <a:solidFill>
                  <a:srgbClr val="395B74"/>
                </a:solidFill>
                <a:latin typeface="Arial Unicode MS" pitchFamily="34" charset="-128"/>
                <a:ea typeface="Arial Unicode MS" pitchFamily="34" charset="-128"/>
                <a:cs typeface="Arial Unicode MS" pitchFamily="34" charset="-128"/>
              </a:rPr>
              <a:t>Race-Neutral Measures:</a:t>
            </a:r>
            <a:br>
              <a:rPr lang="en-US" sz="2800" b="1" dirty="0" smtClean="0">
                <a:solidFill>
                  <a:srgbClr val="395B74"/>
                </a:solidFill>
                <a:latin typeface="Arial Unicode MS" pitchFamily="34" charset="-128"/>
                <a:ea typeface="Arial Unicode MS" pitchFamily="34" charset="-128"/>
                <a:cs typeface="Arial Unicode MS" pitchFamily="34" charset="-128"/>
              </a:rPr>
            </a:br>
            <a:r>
              <a:rPr lang="en-US" sz="2800" b="1" dirty="0" smtClean="0">
                <a:solidFill>
                  <a:srgbClr val="395B74"/>
                </a:solidFill>
                <a:latin typeface="Arial Unicode MS" pitchFamily="34" charset="-128"/>
                <a:ea typeface="Arial Unicode MS" pitchFamily="34" charset="-128"/>
                <a:cs typeface="Arial Unicode MS" pitchFamily="34" charset="-128"/>
              </a:rPr>
              <a:t>What Do You Need to Know </a:t>
            </a:r>
            <a:r>
              <a:rPr lang="en-US" sz="2400" dirty="0">
                <a:solidFill>
                  <a:srgbClr val="395B74"/>
                </a:solidFill>
                <a:latin typeface="Arial Unicode MS" pitchFamily="34" charset="-128"/>
                <a:ea typeface="Arial Unicode MS" pitchFamily="34" charset="-128"/>
                <a:cs typeface="Arial Unicode MS" pitchFamily="34" charset="-128"/>
              </a:rPr>
              <a:t/>
            </a:r>
            <a:br>
              <a:rPr lang="en-US" sz="2400" dirty="0">
                <a:solidFill>
                  <a:srgbClr val="395B74"/>
                </a:solidFill>
                <a:latin typeface="Arial Unicode MS" pitchFamily="34" charset="-128"/>
                <a:ea typeface="Arial Unicode MS" pitchFamily="34" charset="-128"/>
                <a:cs typeface="Arial Unicode MS" pitchFamily="34" charset="-128"/>
              </a:rPr>
            </a:br>
            <a:endParaRPr lang="en-US" dirty="0"/>
          </a:p>
        </p:txBody>
      </p:sp>
      <p:sp>
        <p:nvSpPr>
          <p:cNvPr id="3" name="Content Placeholder 2"/>
          <p:cNvSpPr>
            <a:spLocks noGrp="1"/>
          </p:cNvSpPr>
          <p:nvPr>
            <p:ph idx="1"/>
          </p:nvPr>
        </p:nvSpPr>
        <p:spPr/>
        <p:txBody>
          <a:bodyPr/>
          <a:lstStyle/>
          <a:p>
            <a:pPr marL="114300"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114300" indent="0">
              <a:buNone/>
            </a:pPr>
            <a:r>
              <a:rPr lang="en-US" sz="2400" dirty="0" smtClean="0">
                <a:solidFill>
                  <a:srgbClr val="395B74"/>
                </a:solidFill>
                <a:latin typeface="Arial Unicode MS" pitchFamily="34" charset="-128"/>
                <a:ea typeface="Arial Unicode MS" pitchFamily="34" charset="-128"/>
                <a:cs typeface="Arial Unicode MS" pitchFamily="34" charset="-128"/>
              </a:rPr>
              <a:t>List </a:t>
            </a:r>
            <a:r>
              <a:rPr lang="en-US" sz="2400" dirty="0">
                <a:solidFill>
                  <a:srgbClr val="395B74"/>
                </a:solidFill>
                <a:latin typeface="Arial Unicode MS" pitchFamily="34" charset="-128"/>
                <a:ea typeface="Arial Unicode MS" pitchFamily="34" charset="-128"/>
                <a:cs typeface="Arial Unicode MS" pitchFamily="34" charset="-128"/>
              </a:rPr>
              <a:t>all race-neutral measures used and explain whether these mechanisms were </a:t>
            </a:r>
            <a:r>
              <a:rPr lang="en-US" sz="2400" dirty="0" smtClean="0">
                <a:solidFill>
                  <a:srgbClr val="395B74"/>
                </a:solidFill>
                <a:latin typeface="Arial Unicode MS" pitchFamily="34" charset="-128"/>
                <a:ea typeface="Arial Unicode MS" pitchFamily="34" charset="-128"/>
                <a:cs typeface="Arial Unicode MS" pitchFamily="34" charset="-128"/>
              </a:rPr>
              <a:t>effective</a:t>
            </a:r>
          </a:p>
          <a:p>
            <a:pPr marL="11430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pPr marL="11430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pPr marL="114300" indent="0">
              <a:buNone/>
            </a:pPr>
            <a:endParaRPr lang="en-US" sz="2400" dirty="0">
              <a:solidFill>
                <a:srgbClr val="395B74"/>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946946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a typeface="Arial Unicode MS" pitchFamily="34" charset="-128"/>
                <a:cs typeface="Arial Unicode MS" pitchFamily="34" charset="-128"/>
              </a:rPr>
              <a:t>Race-Neutral </a:t>
            </a:r>
            <a:r>
              <a:rPr lang="en-US" sz="2800" dirty="0" smtClean="0">
                <a:ea typeface="Arial Unicode MS" pitchFamily="34" charset="-128"/>
                <a:cs typeface="Arial Unicode MS" pitchFamily="34" charset="-128"/>
              </a:rPr>
              <a:t>Measures:</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Effective Practice</a:t>
            </a:r>
            <a:endParaRPr lang="en-US" dirty="0"/>
          </a:p>
        </p:txBody>
      </p:sp>
      <p:sp>
        <p:nvSpPr>
          <p:cNvPr id="3" name="Content Placeholder 2"/>
          <p:cNvSpPr>
            <a:spLocks noGrp="1"/>
          </p:cNvSpPr>
          <p:nvPr>
            <p:ph idx="1"/>
          </p:nvPr>
        </p:nvSpPr>
        <p:spPr>
          <a:xfrm>
            <a:off x="160256" y="1536568"/>
            <a:ext cx="8983744" cy="5321431"/>
          </a:xfrm>
        </p:spPr>
        <p:txBody>
          <a:bodyPr/>
          <a:lstStyle/>
          <a:p>
            <a:pPr marL="0" indent="0">
              <a:buNone/>
            </a:pPr>
            <a:r>
              <a:rPr lang="en-US" sz="2400" b="1" dirty="0" smtClean="0">
                <a:solidFill>
                  <a:srgbClr val="395B74"/>
                </a:solidFill>
                <a:latin typeface="Arial Unicode MS" pitchFamily="34" charset="-128"/>
                <a:ea typeface="Arial Unicode MS" pitchFamily="34" charset="-128"/>
                <a:cs typeface="Arial Unicode MS" pitchFamily="34" charset="-128"/>
              </a:rPr>
              <a:t>Answer these questions</a:t>
            </a:r>
            <a:r>
              <a:rPr lang="en-US" sz="2800" b="1" dirty="0" smtClean="0">
                <a:solidFill>
                  <a:srgbClr val="395B74"/>
                </a:solidFill>
                <a:latin typeface="Arial Unicode MS" pitchFamily="34" charset="-128"/>
                <a:ea typeface="Arial Unicode MS" pitchFamily="34" charset="-128"/>
                <a:cs typeface="Arial Unicode MS" pitchFamily="34" charset="-128"/>
              </a:rPr>
              <a:t>:</a:t>
            </a:r>
          </a:p>
          <a:p>
            <a:pPr lvl="1">
              <a:spcBef>
                <a:spcPts val="600"/>
              </a:spcBef>
              <a:buFont typeface="Wingdings" panose="05000000000000000000" pitchFamily="2" charset="2"/>
              <a:buChar char="q"/>
            </a:pPr>
            <a:r>
              <a:rPr lang="en-US" sz="2000" dirty="0" smtClean="0">
                <a:solidFill>
                  <a:srgbClr val="395B74"/>
                </a:solidFill>
                <a:latin typeface="Arial Unicode MS" pitchFamily="34" charset="-128"/>
                <a:ea typeface="Arial Unicode MS" pitchFamily="34" charset="-128"/>
                <a:cs typeface="Arial Unicode MS" pitchFamily="34" charset="-128"/>
              </a:rPr>
              <a:t>Are trainings and other outreach efforts effective? If no, why not?</a:t>
            </a:r>
          </a:p>
          <a:p>
            <a:pPr lvl="1">
              <a:spcBef>
                <a:spcPts val="600"/>
              </a:spcBef>
              <a:buFont typeface="Wingdings" panose="05000000000000000000" pitchFamily="2" charset="2"/>
              <a:buChar char="q"/>
            </a:pPr>
            <a:r>
              <a:rPr lang="en-US" sz="2000" dirty="0" smtClean="0">
                <a:solidFill>
                  <a:srgbClr val="395B74"/>
                </a:solidFill>
                <a:latin typeface="Arial Unicode MS" pitchFamily="34" charset="-128"/>
                <a:ea typeface="Arial Unicode MS" pitchFamily="34" charset="-128"/>
                <a:cs typeface="Arial Unicode MS" pitchFamily="34" charset="-128"/>
              </a:rPr>
              <a:t>Do training materials address issues relevant to the DBE and small business community?</a:t>
            </a:r>
          </a:p>
          <a:p>
            <a:pPr lvl="1">
              <a:spcBef>
                <a:spcPts val="600"/>
              </a:spcBef>
              <a:buFont typeface="Wingdings" panose="05000000000000000000" pitchFamily="2" charset="2"/>
              <a:buChar char="q"/>
            </a:pPr>
            <a:r>
              <a:rPr lang="en-US" sz="2000" dirty="0" smtClean="0">
                <a:solidFill>
                  <a:srgbClr val="395B74"/>
                </a:solidFill>
                <a:latin typeface="Arial Unicode MS" pitchFamily="34" charset="-128"/>
                <a:ea typeface="Arial Unicode MS" pitchFamily="34" charset="-128"/>
                <a:cs typeface="Arial Unicode MS" pitchFamily="34" charset="-128"/>
              </a:rPr>
              <a:t>Has DBE participation improved since the implementation of the small business element?</a:t>
            </a:r>
          </a:p>
          <a:p>
            <a:pPr lvl="1">
              <a:spcBef>
                <a:spcPts val="600"/>
              </a:spcBef>
              <a:buFont typeface="Wingdings" panose="05000000000000000000" pitchFamily="2" charset="2"/>
              <a:buChar char="q"/>
            </a:pPr>
            <a:r>
              <a:rPr lang="en-US" sz="2000" dirty="0" smtClean="0">
                <a:solidFill>
                  <a:srgbClr val="395B74"/>
                </a:solidFill>
                <a:latin typeface="Arial Unicode MS" pitchFamily="34" charset="-128"/>
                <a:ea typeface="Arial Unicode MS" pitchFamily="34" charset="-128"/>
                <a:cs typeface="Arial Unicode MS" pitchFamily="34" charset="-128"/>
              </a:rPr>
              <a:t>Are contracts unbundled?</a:t>
            </a:r>
          </a:p>
          <a:p>
            <a:pPr lvl="1">
              <a:spcBef>
                <a:spcPts val="600"/>
              </a:spcBef>
              <a:buFont typeface="Wingdings" panose="05000000000000000000" pitchFamily="2" charset="2"/>
              <a:buChar char="q"/>
            </a:pPr>
            <a:r>
              <a:rPr lang="en-US" sz="2000" dirty="0" smtClean="0">
                <a:solidFill>
                  <a:srgbClr val="395B74"/>
                </a:solidFill>
                <a:latin typeface="Arial Unicode MS" pitchFamily="34" charset="-128"/>
                <a:ea typeface="Arial Unicode MS" pitchFamily="34" charset="-128"/>
                <a:cs typeface="Arial Unicode MS" pitchFamily="34" charset="-128"/>
              </a:rPr>
              <a:t>Does the contract solicitation process hinder DBE participation?</a:t>
            </a:r>
          </a:p>
          <a:p>
            <a:pPr lvl="1">
              <a:spcBef>
                <a:spcPts val="600"/>
              </a:spcBef>
              <a:buFont typeface="Wingdings" panose="05000000000000000000" pitchFamily="2" charset="2"/>
              <a:buChar char="q"/>
            </a:pPr>
            <a:r>
              <a:rPr lang="en-US" sz="2000" dirty="0" smtClean="0">
                <a:solidFill>
                  <a:srgbClr val="395B74"/>
                </a:solidFill>
                <a:latin typeface="Arial Unicode MS" pitchFamily="34" charset="-128"/>
                <a:ea typeface="Arial Unicode MS" pitchFamily="34" charset="-128"/>
                <a:cs typeface="Arial Unicode MS" pitchFamily="34" charset="-128"/>
              </a:rPr>
              <a:t>Is the Office of Diversity present during the contract solicitation process?</a:t>
            </a:r>
          </a:p>
          <a:p>
            <a:pPr marL="457200" lvl="1" indent="0">
              <a:buNone/>
            </a:pPr>
            <a:r>
              <a:rPr lang="en-US" sz="2400" dirty="0" smtClean="0">
                <a:solidFill>
                  <a:srgbClr val="395B74"/>
                </a:solidFill>
                <a:latin typeface="Arial Unicode MS" pitchFamily="34" charset="-128"/>
                <a:ea typeface="Arial Unicode MS" pitchFamily="34" charset="-128"/>
                <a:cs typeface="Arial Unicode MS" pitchFamily="34" charset="-128"/>
              </a:rPr>
              <a:t>  </a:t>
            </a:r>
          </a:p>
          <a:p>
            <a:pPr lvl="1"/>
            <a:endParaRPr lang="en-US" sz="2400" b="1" dirty="0" smtClean="0">
              <a:solidFill>
                <a:srgbClr val="395B74"/>
              </a:solidFill>
              <a:latin typeface="Arial Unicode MS" pitchFamily="34" charset="-128"/>
              <a:ea typeface="Arial Unicode MS" pitchFamily="34" charset="-128"/>
              <a:cs typeface="Arial Unicode MS" pitchFamily="34" charset="-128"/>
            </a:endParaRPr>
          </a:p>
          <a:p>
            <a:pPr lvl="1"/>
            <a:endParaRPr lang="en-US" sz="2400" b="1" dirty="0" smtClean="0">
              <a:solidFill>
                <a:srgbClr val="395B74"/>
              </a:solidFill>
              <a:latin typeface="Arial Unicode MS" pitchFamily="34" charset="-128"/>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1710414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a typeface="Arial Unicode MS" pitchFamily="34" charset="-128"/>
                <a:cs typeface="Arial Unicode MS" pitchFamily="34" charset="-128"/>
              </a:rPr>
              <a:t>Race-Neutral </a:t>
            </a:r>
            <a:r>
              <a:rPr lang="en-US" sz="2800" dirty="0" smtClean="0">
                <a:ea typeface="Arial Unicode MS" pitchFamily="34" charset="-128"/>
                <a:cs typeface="Arial Unicode MS" pitchFamily="34" charset="-128"/>
              </a:rPr>
              <a:t>Measures:</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Common Error</a:t>
            </a:r>
            <a:endParaRPr lang="en-US" dirty="0"/>
          </a:p>
        </p:txBody>
      </p:sp>
      <p:sp>
        <p:nvSpPr>
          <p:cNvPr id="3" name="Content Placeholder 2"/>
          <p:cNvSpPr>
            <a:spLocks noGrp="1"/>
          </p:cNvSpPr>
          <p:nvPr>
            <p:ph idx="1"/>
          </p:nvPr>
        </p:nvSpPr>
        <p:spPr/>
        <p:txBody>
          <a:bodyPr/>
          <a:lstStyle/>
          <a:p>
            <a:pPr marL="57150"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57150" indent="0">
              <a:buNone/>
            </a:pPr>
            <a:r>
              <a:rPr lang="en-US" sz="2400" dirty="0" smtClean="0">
                <a:solidFill>
                  <a:srgbClr val="395B74"/>
                </a:solidFill>
                <a:latin typeface="Arial Unicode MS" pitchFamily="34" charset="-128"/>
                <a:ea typeface="Arial Unicode MS" pitchFamily="34" charset="-128"/>
                <a:cs typeface="Arial Unicode MS" pitchFamily="34" charset="-128"/>
              </a:rPr>
              <a:t>Failure </a:t>
            </a:r>
            <a:r>
              <a:rPr lang="en-US" sz="2400" dirty="0">
                <a:solidFill>
                  <a:srgbClr val="395B74"/>
                </a:solidFill>
                <a:latin typeface="Arial Unicode MS" pitchFamily="34" charset="-128"/>
                <a:ea typeface="Arial Unicode MS" pitchFamily="34" charset="-128"/>
                <a:cs typeface="Arial Unicode MS" pitchFamily="34" charset="-128"/>
              </a:rPr>
              <a:t>to specify which measures were (</a:t>
            </a:r>
            <a:r>
              <a:rPr lang="en-US" sz="2400" dirty="0" smtClean="0">
                <a:solidFill>
                  <a:srgbClr val="395B74"/>
                </a:solidFill>
                <a:latin typeface="Arial Unicode MS" pitchFamily="34" charset="-128"/>
                <a:ea typeface="Arial Unicode MS" pitchFamily="34" charset="-128"/>
                <a:cs typeface="Arial Unicode MS" pitchFamily="34" charset="-128"/>
              </a:rPr>
              <a:t>un)successful</a:t>
            </a:r>
          </a:p>
          <a:p>
            <a:pPr marL="57150"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57150" indent="0">
              <a:buNone/>
            </a:pPr>
            <a:r>
              <a:rPr lang="en-US" sz="2000" dirty="0" smtClean="0">
                <a:solidFill>
                  <a:srgbClr val="395B74"/>
                </a:solidFill>
                <a:latin typeface="Arial Unicode MS" pitchFamily="34" charset="-128"/>
                <a:ea typeface="Arial Unicode MS" pitchFamily="34" charset="-128"/>
                <a:cs typeface="Arial Unicode MS" pitchFamily="34" charset="-128"/>
              </a:rPr>
              <a:t>Error:</a:t>
            </a:r>
          </a:p>
          <a:p>
            <a:pPr marL="57150" indent="0">
              <a:buNone/>
            </a:pPr>
            <a:endParaRPr lang="en-US" dirty="0">
              <a:solidFill>
                <a:srgbClr val="395B74"/>
              </a:solidFill>
              <a:latin typeface="Arial Unicode MS" pitchFamily="34" charset="-128"/>
              <a:ea typeface="Arial Unicode MS" pitchFamily="34" charset="-128"/>
              <a:cs typeface="Arial Unicode MS" pitchFamily="34" charset="-128"/>
            </a:endParaRPr>
          </a:p>
          <a:p>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08" y="3280529"/>
            <a:ext cx="7447176" cy="110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509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2800" dirty="0" smtClean="0"/>
              <a:t>DBE Shortfall</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sz="2400" dirty="0" smtClean="0">
                <a:solidFill>
                  <a:srgbClr val="395B74"/>
                </a:solidFill>
                <a:latin typeface="Arial Unicode MS" pitchFamily="34" charset="-128"/>
                <a:ea typeface="Arial Unicode MS" pitchFamily="34" charset="-128"/>
                <a:cs typeface="Arial Unicode MS" pitchFamily="34" charset="-128"/>
              </a:rPr>
              <a:t>A recipient’s failure to meet its Triennial DBE Goal by the end of the fiscal year </a:t>
            </a:r>
          </a:p>
          <a:p>
            <a:pPr marL="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pPr marL="0"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pPr marL="0"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pPr marL="0" indent="0">
              <a:buNone/>
            </a:pPr>
            <a:endParaRPr lang="en-US" dirty="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190" y="3178716"/>
            <a:ext cx="4977352" cy="280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337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lvl="1">
              <a:spcBef>
                <a:spcPct val="20000"/>
              </a:spcBef>
            </a:pPr>
            <a:r>
              <a:rPr lang="en-US" sz="2800" b="1" kern="1200" dirty="0" smtClean="0">
                <a:solidFill>
                  <a:srgbClr val="395B74"/>
                </a:solidFill>
                <a:latin typeface="Arial Unicode MS" pitchFamily="34" charset="-128"/>
                <a:ea typeface="Arial Unicode MS" pitchFamily="34" charset="-128"/>
                <a:cs typeface="Arial Unicode MS" pitchFamily="34" charset="-128"/>
              </a:rPr>
              <a:t/>
            </a:r>
            <a:br>
              <a:rPr lang="en-US" sz="2800" b="1" kern="1200" dirty="0" smtClean="0">
                <a:solidFill>
                  <a:srgbClr val="395B74"/>
                </a:solidFill>
                <a:latin typeface="Arial Unicode MS" pitchFamily="34" charset="-128"/>
                <a:ea typeface="Arial Unicode MS" pitchFamily="34" charset="-128"/>
                <a:cs typeface="Arial Unicode MS" pitchFamily="34" charset="-128"/>
              </a:rPr>
            </a:br>
            <a:r>
              <a:rPr lang="en-US" sz="2800" b="1" kern="1200" dirty="0" smtClean="0">
                <a:solidFill>
                  <a:srgbClr val="395B74"/>
                </a:solidFill>
                <a:latin typeface="Arial Unicode MS" pitchFamily="34" charset="-128"/>
                <a:ea typeface="Arial Unicode MS" pitchFamily="34" charset="-128"/>
                <a:cs typeface="Arial Unicode MS" pitchFamily="34" charset="-128"/>
              </a:rPr>
              <a:t>Specific </a:t>
            </a:r>
            <a:r>
              <a:rPr lang="en-US" sz="2800" b="1" kern="1200" dirty="0">
                <a:solidFill>
                  <a:srgbClr val="395B74"/>
                </a:solidFill>
                <a:latin typeface="Arial Unicode MS" pitchFamily="34" charset="-128"/>
                <a:ea typeface="Arial Unicode MS" pitchFamily="34" charset="-128"/>
                <a:cs typeface="Arial Unicode MS" pitchFamily="34" charset="-128"/>
              </a:rPr>
              <a:t>Reasons for </a:t>
            </a:r>
            <a:r>
              <a:rPr lang="en-US" sz="2800" b="1" kern="1200" dirty="0" smtClean="0">
                <a:solidFill>
                  <a:srgbClr val="395B74"/>
                </a:solidFill>
                <a:latin typeface="Arial Unicode MS" pitchFamily="34" charset="-128"/>
                <a:ea typeface="Arial Unicode MS" pitchFamily="34" charset="-128"/>
                <a:cs typeface="Arial Unicode MS" pitchFamily="34" charset="-128"/>
              </a:rPr>
              <a:t>Shortfall:</a:t>
            </a:r>
            <a:br>
              <a:rPr lang="en-US" sz="2800" b="1" kern="1200" dirty="0" smtClean="0">
                <a:solidFill>
                  <a:srgbClr val="395B74"/>
                </a:solidFill>
                <a:latin typeface="Arial Unicode MS" pitchFamily="34" charset="-128"/>
                <a:ea typeface="Arial Unicode MS" pitchFamily="34" charset="-128"/>
                <a:cs typeface="Arial Unicode MS" pitchFamily="34" charset="-128"/>
              </a:rPr>
            </a:br>
            <a:r>
              <a:rPr lang="en-US" sz="2800" b="1" kern="1200" dirty="0" smtClean="0">
                <a:solidFill>
                  <a:srgbClr val="395B74"/>
                </a:solidFill>
                <a:latin typeface="Arial Unicode MS" pitchFamily="34" charset="-128"/>
                <a:ea typeface="Arial Unicode MS" pitchFamily="34" charset="-128"/>
                <a:cs typeface="Arial Unicode MS" pitchFamily="34" charset="-128"/>
              </a:rPr>
              <a:t>What Do You Need to Know</a:t>
            </a:r>
            <a:r>
              <a:rPr lang="en-US" sz="2400" kern="1200" dirty="0">
                <a:solidFill>
                  <a:srgbClr val="395B74"/>
                </a:solidFill>
                <a:latin typeface="Arial Unicode MS" pitchFamily="34" charset="-128"/>
                <a:ea typeface="Arial Unicode MS" pitchFamily="34" charset="-128"/>
                <a:cs typeface="Arial Unicode MS" pitchFamily="34" charset="-128"/>
              </a:rPr>
              <a:t/>
            </a:r>
            <a:br>
              <a:rPr lang="en-US" sz="2400" kern="1200" dirty="0">
                <a:solidFill>
                  <a:srgbClr val="395B74"/>
                </a:solidFill>
                <a:latin typeface="Arial Unicode MS" pitchFamily="34" charset="-128"/>
                <a:ea typeface="Arial Unicode MS" pitchFamily="34" charset="-128"/>
                <a:cs typeface="Arial Unicode MS" pitchFamily="34" charset="-128"/>
              </a:rPr>
            </a:br>
            <a:endParaRPr lang="en-US" dirty="0"/>
          </a:p>
        </p:txBody>
      </p:sp>
      <p:sp>
        <p:nvSpPr>
          <p:cNvPr id="3" name="Content Placeholder 2"/>
          <p:cNvSpPr>
            <a:spLocks noGrp="1"/>
          </p:cNvSpPr>
          <p:nvPr>
            <p:ph idx="1"/>
          </p:nvPr>
        </p:nvSpPr>
        <p:spPr/>
        <p:txBody>
          <a:bodyPr/>
          <a:lstStyle/>
          <a:p>
            <a:pPr marL="114300" indent="0">
              <a:buNone/>
            </a:pPr>
            <a:r>
              <a:rPr lang="en-US" sz="2400" dirty="0">
                <a:solidFill>
                  <a:srgbClr val="395B74"/>
                </a:solidFill>
                <a:latin typeface="Arial Unicode MS" pitchFamily="34" charset="-128"/>
                <a:ea typeface="Arial Unicode MS" pitchFamily="34" charset="-128"/>
                <a:cs typeface="Arial Unicode MS" pitchFamily="34" charset="-128"/>
              </a:rPr>
              <a:t>Provide specific reasons for the </a:t>
            </a:r>
            <a:r>
              <a:rPr lang="en-US" sz="2400" dirty="0" smtClean="0">
                <a:solidFill>
                  <a:srgbClr val="395B74"/>
                </a:solidFill>
                <a:latin typeface="Arial Unicode MS" pitchFamily="34" charset="-128"/>
                <a:ea typeface="Arial Unicode MS" pitchFamily="34" charset="-128"/>
                <a:cs typeface="Arial Unicode MS" pitchFamily="34" charset="-128"/>
              </a:rPr>
              <a:t>shortfall</a:t>
            </a:r>
            <a:endParaRPr lang="en-US" dirty="0"/>
          </a:p>
          <a:p>
            <a:pPr marL="114300"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114300" indent="0">
              <a:buNone/>
            </a:pPr>
            <a:r>
              <a:rPr lang="en-US" sz="2400" dirty="0" smtClean="0">
                <a:solidFill>
                  <a:srgbClr val="395B74"/>
                </a:solidFill>
                <a:latin typeface="Arial Unicode MS" pitchFamily="34" charset="-128"/>
                <a:ea typeface="Arial Unicode MS" pitchFamily="34" charset="-128"/>
                <a:cs typeface="Arial Unicode MS" pitchFamily="34" charset="-128"/>
              </a:rPr>
              <a:t>Example:</a:t>
            </a:r>
          </a:p>
          <a:p>
            <a:pPr marL="114300" indent="0">
              <a:buNone/>
            </a:pPr>
            <a:endParaRPr lang="en-US" sz="2400" dirty="0">
              <a:solidFill>
                <a:srgbClr val="395B74"/>
              </a:solidFill>
              <a:latin typeface="Arial Unicode MS" pitchFamily="34" charset="-128"/>
              <a:ea typeface="Arial Unicode MS" pitchFamily="34" charset="-128"/>
              <a:cs typeface="Arial Unicode MS" pitchFamily="34" charset="-128"/>
            </a:endParaRPr>
          </a:p>
        </p:txBody>
      </p:sp>
      <p:pic>
        <p:nvPicPr>
          <p:cNvPr id="21506" name="Picture 2" descr="C:\Users\britney.berry\Documents\TVM History\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390" y="3099061"/>
            <a:ext cx="5940066" cy="302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58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a typeface="Arial Unicode MS" pitchFamily="34" charset="-128"/>
                <a:cs typeface="Arial Unicode MS" pitchFamily="34" charset="-128"/>
              </a:rPr>
              <a:t>Specific Reasons for </a:t>
            </a:r>
            <a:r>
              <a:rPr lang="en-US" sz="2800" dirty="0" smtClean="0">
                <a:ea typeface="Arial Unicode MS" pitchFamily="34" charset="-128"/>
                <a:cs typeface="Arial Unicode MS" pitchFamily="34" charset="-128"/>
              </a:rPr>
              <a:t>Shortfall: </a:t>
            </a:r>
            <a:br>
              <a:rPr lang="en-US" sz="2800" dirty="0" smtClean="0">
                <a:ea typeface="Arial Unicode MS" pitchFamily="34" charset="-128"/>
                <a:cs typeface="Arial Unicode MS" pitchFamily="34" charset="-128"/>
              </a:rPr>
            </a:br>
            <a:r>
              <a:rPr lang="en-US" sz="2800" dirty="0" smtClean="0">
                <a:ea typeface="Arial Unicode MS" pitchFamily="34" charset="-128"/>
                <a:cs typeface="Arial Unicode MS" pitchFamily="34" charset="-128"/>
              </a:rPr>
              <a:t>Effective Practice</a:t>
            </a:r>
            <a:endParaRPr lang="en-US" dirty="0"/>
          </a:p>
        </p:txBody>
      </p:sp>
      <p:sp>
        <p:nvSpPr>
          <p:cNvPr id="3" name="Content Placeholder 2"/>
          <p:cNvSpPr>
            <a:spLocks noGrp="1"/>
          </p:cNvSpPr>
          <p:nvPr>
            <p:ph idx="1"/>
          </p:nvPr>
        </p:nvSpPr>
        <p:spPr/>
        <p:txBody>
          <a:bodyPr/>
          <a:lstStyle/>
          <a:p>
            <a:pPr marL="57150" indent="0">
              <a:buNone/>
            </a:pPr>
            <a:r>
              <a:rPr lang="en-US" sz="2400" dirty="0">
                <a:solidFill>
                  <a:srgbClr val="395B74"/>
                </a:solidFill>
                <a:latin typeface="Arial Unicode MS" pitchFamily="34" charset="-128"/>
                <a:ea typeface="Arial Unicode MS" pitchFamily="34" charset="-128"/>
                <a:cs typeface="Arial Unicode MS" pitchFamily="34" charset="-128"/>
              </a:rPr>
              <a:t>After collecting all relevant data, specifically state reasons for </a:t>
            </a:r>
            <a:r>
              <a:rPr lang="en-US" sz="2400" dirty="0" smtClean="0">
                <a:solidFill>
                  <a:srgbClr val="395B74"/>
                </a:solidFill>
                <a:latin typeface="Arial Unicode MS" pitchFamily="34" charset="-128"/>
                <a:ea typeface="Arial Unicode MS" pitchFamily="34" charset="-128"/>
                <a:cs typeface="Arial Unicode MS" pitchFamily="34" charset="-128"/>
              </a:rPr>
              <a:t>the shortfall</a:t>
            </a:r>
          </a:p>
          <a:p>
            <a:pPr marL="57150" indent="0">
              <a:buNone/>
            </a:pPr>
            <a:r>
              <a:rPr lang="en-US" sz="2400" dirty="0">
                <a:solidFill>
                  <a:srgbClr val="395B74"/>
                </a:solidFill>
                <a:latin typeface="Arial Unicode MS" pitchFamily="34" charset="-128"/>
                <a:ea typeface="Arial Unicode MS" pitchFamily="34" charset="-128"/>
                <a:cs typeface="Arial Unicode MS" pitchFamily="34" charset="-128"/>
              </a:rPr>
              <a:t> </a:t>
            </a:r>
            <a:r>
              <a:rPr lang="en-US" sz="2400" dirty="0" smtClean="0">
                <a:solidFill>
                  <a:srgbClr val="395B74"/>
                </a:solidFill>
                <a:latin typeface="Arial Unicode MS" pitchFamily="34" charset="-128"/>
                <a:ea typeface="Arial Unicode MS" pitchFamily="34" charset="-128"/>
                <a:cs typeface="Arial Unicode MS" pitchFamily="34" charset="-128"/>
              </a:rPr>
              <a:t>  Example:</a:t>
            </a:r>
          </a:p>
          <a:p>
            <a:pPr marL="5715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pPr marL="5715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4923"/>
            <a:ext cx="8229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317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a typeface="Arial Unicode MS" pitchFamily="34" charset="-128"/>
                <a:cs typeface="Arial Unicode MS" pitchFamily="34" charset="-128"/>
              </a:rPr>
              <a:t>Specific Reasons for Shortfall: </a:t>
            </a:r>
            <a:br>
              <a:rPr lang="en-US" sz="2800" dirty="0">
                <a:ea typeface="Arial Unicode MS" pitchFamily="34" charset="-128"/>
                <a:cs typeface="Arial Unicode MS" pitchFamily="34" charset="-128"/>
              </a:rPr>
            </a:br>
            <a:r>
              <a:rPr lang="en-US" sz="2800" dirty="0" smtClean="0">
                <a:ea typeface="Arial Unicode MS" pitchFamily="34" charset="-128"/>
                <a:cs typeface="Arial Unicode MS" pitchFamily="34" charset="-128"/>
              </a:rPr>
              <a:t>Common Error</a:t>
            </a:r>
            <a:endParaRPr lang="en-US" dirty="0"/>
          </a:p>
        </p:txBody>
      </p:sp>
      <p:sp>
        <p:nvSpPr>
          <p:cNvPr id="3" name="Content Placeholder 2"/>
          <p:cNvSpPr>
            <a:spLocks noGrp="1"/>
          </p:cNvSpPr>
          <p:nvPr>
            <p:ph idx="1"/>
          </p:nvPr>
        </p:nvSpPr>
        <p:spPr/>
        <p:txBody>
          <a:bodyPr/>
          <a:lstStyle/>
          <a:p>
            <a:pPr marL="0" indent="0">
              <a:buNone/>
            </a:pPr>
            <a:endParaRPr lang="en-US" sz="2400" b="1" dirty="0" smtClean="0">
              <a:solidFill>
                <a:srgbClr val="395B74"/>
              </a:solidFill>
              <a:latin typeface="Arial Unicode MS" pitchFamily="34" charset="-128"/>
              <a:ea typeface="Arial Unicode MS" pitchFamily="34" charset="-128"/>
              <a:cs typeface="Arial Unicode MS" pitchFamily="34" charset="-128"/>
            </a:endParaRPr>
          </a:p>
          <a:p>
            <a:pPr marL="0" indent="0">
              <a:buNone/>
            </a:pPr>
            <a:r>
              <a:rPr lang="en-US" sz="2400" b="1" dirty="0" smtClean="0">
                <a:solidFill>
                  <a:srgbClr val="395B74"/>
                </a:solidFill>
                <a:latin typeface="Arial Unicode MS" pitchFamily="34" charset="-128"/>
                <a:ea typeface="Arial Unicode MS" pitchFamily="34" charset="-128"/>
                <a:cs typeface="Arial Unicode MS" pitchFamily="34" charset="-128"/>
              </a:rPr>
              <a:t>Lack of Specificity!</a:t>
            </a:r>
          </a:p>
          <a:p>
            <a:pPr marL="0" indent="0">
              <a:buNone/>
            </a:pPr>
            <a:endParaRPr lang="en-US" sz="2400" b="1" dirty="0" smtClean="0">
              <a:solidFill>
                <a:srgbClr val="395B74"/>
              </a:solidFill>
              <a:latin typeface="Arial Unicode MS" pitchFamily="34" charset="-128"/>
              <a:ea typeface="Arial Unicode MS" pitchFamily="34" charset="-128"/>
              <a:cs typeface="Arial Unicode MS" pitchFamily="34" charset="-128"/>
            </a:endParaRPr>
          </a:p>
          <a:p>
            <a:pPr marL="0" indent="0">
              <a:buNone/>
            </a:pPr>
            <a:r>
              <a:rPr lang="en-US" sz="2400" b="1" dirty="0" smtClean="0">
                <a:solidFill>
                  <a:srgbClr val="395B74"/>
                </a:solidFill>
                <a:latin typeface="Arial Unicode MS" pitchFamily="34" charset="-128"/>
                <a:ea typeface="Arial Unicode MS" pitchFamily="34" charset="-128"/>
                <a:cs typeface="Arial Unicode MS" pitchFamily="34" charset="-128"/>
              </a:rPr>
              <a:t>	</a:t>
            </a:r>
            <a:r>
              <a:rPr lang="en-US" sz="2000" dirty="0" smtClean="0">
                <a:solidFill>
                  <a:srgbClr val="395B74"/>
                </a:solidFill>
                <a:latin typeface="Arial Unicode MS" pitchFamily="34" charset="-128"/>
                <a:ea typeface="Arial Unicode MS" pitchFamily="34" charset="-128"/>
                <a:cs typeface="Arial Unicode MS" pitchFamily="34" charset="-128"/>
              </a:rPr>
              <a:t>Explain why you did not meet your goal by evaluating:</a:t>
            </a:r>
          </a:p>
          <a:p>
            <a:pPr lvl="3">
              <a:buFont typeface="Wingdings" panose="05000000000000000000" pitchFamily="2" charset="2"/>
              <a:buChar char="q"/>
            </a:pPr>
            <a:r>
              <a:rPr lang="en-US" sz="1800" dirty="0" smtClean="0">
                <a:solidFill>
                  <a:srgbClr val="395B74"/>
                </a:solidFill>
                <a:latin typeface="Arial Unicode MS" pitchFamily="34" charset="-128"/>
                <a:ea typeface="Arial Unicode MS" pitchFamily="34" charset="-128"/>
                <a:cs typeface="Arial Unicode MS" pitchFamily="34" charset="-128"/>
              </a:rPr>
              <a:t>Projects with low level of DBE participation</a:t>
            </a:r>
          </a:p>
          <a:p>
            <a:pPr lvl="3">
              <a:buFont typeface="Wingdings" panose="05000000000000000000" pitchFamily="2" charset="2"/>
              <a:buChar char="q"/>
            </a:pPr>
            <a:r>
              <a:rPr lang="en-US" sz="1800" dirty="0" smtClean="0">
                <a:solidFill>
                  <a:srgbClr val="395B74"/>
                </a:solidFill>
                <a:latin typeface="Arial Unicode MS" pitchFamily="34" charset="-128"/>
                <a:ea typeface="Arial Unicode MS" pitchFamily="34" charset="-128"/>
                <a:cs typeface="Arial Unicode MS" pitchFamily="34" charset="-128"/>
              </a:rPr>
              <a:t>Whether these projects implemented RC or RN measures</a:t>
            </a:r>
          </a:p>
          <a:p>
            <a:pPr lvl="3">
              <a:buFont typeface="Wingdings" panose="05000000000000000000" pitchFamily="2" charset="2"/>
              <a:buChar char="q"/>
            </a:pPr>
            <a:r>
              <a:rPr lang="en-US" sz="1800" dirty="0" smtClean="0">
                <a:solidFill>
                  <a:srgbClr val="395B74"/>
                </a:solidFill>
                <a:latin typeface="Arial Unicode MS" pitchFamily="34" charset="-128"/>
                <a:ea typeface="Arial Unicode MS" pitchFamily="34" charset="-128"/>
                <a:cs typeface="Arial Unicode MS" pitchFamily="34" charset="-128"/>
              </a:rPr>
              <a:t>What went wrong generally</a:t>
            </a:r>
          </a:p>
          <a:p>
            <a:pPr marL="1371600" lvl="3" indent="0">
              <a:buNone/>
            </a:pPr>
            <a:r>
              <a:rPr lang="en-US" sz="1200" b="1" dirty="0" smtClean="0">
                <a:solidFill>
                  <a:srgbClr val="395B74"/>
                </a:solidFill>
                <a:latin typeface="Arial Unicode MS" pitchFamily="34" charset="-128"/>
                <a:ea typeface="Arial Unicode MS" pitchFamily="34" charset="-128"/>
                <a:cs typeface="Arial Unicode MS" pitchFamily="34" charset="-128"/>
              </a:rPr>
              <a:t>		 </a:t>
            </a:r>
            <a:endParaRPr lang="en-US" sz="1200" b="1" dirty="0">
              <a:solidFill>
                <a:srgbClr val="395B74"/>
              </a:solidFill>
              <a:latin typeface="Arial Unicode MS" pitchFamily="34" charset="-128"/>
              <a:ea typeface="Arial Unicode MS" pitchFamily="34" charset="-128"/>
              <a:cs typeface="Arial Unicode MS" pitchFamily="34" charset="-128"/>
            </a:endParaRPr>
          </a:p>
          <a:p>
            <a:pPr marL="0" indent="0">
              <a:buNone/>
            </a:pPr>
            <a:endParaRPr lang="en-US" sz="2400" b="1" dirty="0">
              <a:solidFill>
                <a:srgbClr val="395B74"/>
              </a:solidFill>
              <a:latin typeface="Arial Unicode MS" pitchFamily="34" charset="-128"/>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263033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ea typeface="Arial Unicode MS" pitchFamily="34" charset="-128"/>
                <a:cs typeface="Arial Unicode MS" pitchFamily="34" charset="-128"/>
              </a:rPr>
              <a:t>Shortfall Analysis Recap</a:t>
            </a:r>
            <a:endParaRPr lang="en-US" dirty="0"/>
          </a:p>
        </p:txBody>
      </p:sp>
      <p:sp>
        <p:nvSpPr>
          <p:cNvPr id="3" name="Content Placeholder 2"/>
          <p:cNvSpPr>
            <a:spLocks noGrp="1"/>
          </p:cNvSpPr>
          <p:nvPr>
            <p:ph idx="1"/>
          </p:nvPr>
        </p:nvSpPr>
        <p:spPr>
          <a:xfrm>
            <a:off x="0" y="1300900"/>
            <a:ext cx="9068586" cy="4825264"/>
          </a:xfrm>
        </p:spPr>
        <p:txBody>
          <a:bodyPr/>
          <a:lstStyle/>
          <a:p>
            <a:pPr marL="57150" lvl="0" indent="0">
              <a:buNone/>
            </a:pPr>
            <a:r>
              <a:rPr lang="en-US" sz="1800" dirty="0" smtClean="0">
                <a:solidFill>
                  <a:srgbClr val="395B74"/>
                </a:solidFill>
                <a:latin typeface="Arial Unicode MS" pitchFamily="34" charset="-128"/>
                <a:ea typeface="Arial Unicode MS" pitchFamily="34" charset="-128"/>
                <a:cs typeface="Arial Unicode MS" pitchFamily="34" charset="-128"/>
              </a:rPr>
              <a:t>Based on the chart below, the recipient has identified a lack of DBE participation on those projects where there is 0% DBE commitment. Is this the cause of the shortfall?</a:t>
            </a:r>
          </a:p>
          <a:p>
            <a:pPr marL="57150" lvl="0" indent="0">
              <a:buNone/>
            </a:pPr>
            <a:r>
              <a:rPr lang="en-US" sz="1800" dirty="0" smtClean="0">
                <a:solidFill>
                  <a:srgbClr val="395B74"/>
                </a:solidFill>
                <a:latin typeface="Arial Unicode MS" pitchFamily="34" charset="-128"/>
                <a:ea typeface="Arial Unicode MS" pitchFamily="34" charset="-128"/>
                <a:cs typeface="Arial Unicode MS" pitchFamily="34" charset="-128"/>
              </a:rPr>
              <a:t>The recipient should begin here explaining why it did not meet its goal and determine the corrective action efforts needed to increase DBE participation in the upcoming FY.</a:t>
            </a:r>
            <a:endParaRPr lang="en-US" sz="1800" dirty="0">
              <a:solidFill>
                <a:srgbClr val="395B74"/>
              </a:solidFill>
              <a:latin typeface="Arial Unicode MS" pitchFamily="34" charset="-128"/>
              <a:ea typeface="Arial Unicode MS" pitchFamily="34" charset="-128"/>
              <a:cs typeface="Arial Unicode MS" pitchFamily="34" charset="-128"/>
            </a:endParaRP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30" y="2486901"/>
            <a:ext cx="8851769" cy="356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rot="1113548">
            <a:off x="8183854" y="3141850"/>
            <a:ext cx="903417" cy="791433"/>
          </a:xfrm>
          <a:prstGeom prst="downArrow">
            <a:avLst>
              <a:gd name="adj1" fmla="val 7585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3% Goal Achieved </a:t>
            </a:r>
            <a:endParaRPr lang="en-US" sz="1000" b="1" dirty="0">
              <a:solidFill>
                <a:schemeClr val="tx1"/>
              </a:solidFill>
            </a:endParaRPr>
          </a:p>
        </p:txBody>
      </p:sp>
      <p:sp>
        <p:nvSpPr>
          <p:cNvPr id="8" name="Right Arrow 7"/>
          <p:cNvSpPr/>
          <p:nvPr/>
        </p:nvSpPr>
        <p:spPr>
          <a:xfrm rot="10800000">
            <a:off x="5759771" y="3841651"/>
            <a:ext cx="235671" cy="2033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063763" y="3853077"/>
            <a:ext cx="301657" cy="2033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rot="16200000">
            <a:off x="8143431" y="4063132"/>
            <a:ext cx="756801" cy="10935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00" b="1" dirty="0" smtClean="0">
                <a:solidFill>
                  <a:schemeClr val="tx1"/>
                </a:solidFill>
              </a:rPr>
              <a:t>0% DBE Participation</a:t>
            </a:r>
            <a:endParaRPr lang="en-US" sz="1000" b="1" dirty="0">
              <a:solidFill>
                <a:schemeClr val="tx1"/>
              </a:solidFill>
            </a:endParaRPr>
          </a:p>
        </p:txBody>
      </p:sp>
      <p:sp>
        <p:nvSpPr>
          <p:cNvPr id="12" name="Left Arrow 11"/>
          <p:cNvSpPr/>
          <p:nvPr/>
        </p:nvSpPr>
        <p:spPr>
          <a:xfrm rot="16200000">
            <a:off x="6696372" y="4080856"/>
            <a:ext cx="756803" cy="105805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00" b="1" dirty="0" smtClean="0">
                <a:solidFill>
                  <a:schemeClr val="tx1"/>
                </a:solidFill>
              </a:rPr>
              <a:t>0% DBE Participation</a:t>
            </a:r>
            <a:endParaRPr lang="en-US" sz="1000" b="1" dirty="0">
              <a:solidFill>
                <a:schemeClr val="tx1"/>
              </a:solidFill>
            </a:endParaRPr>
          </a:p>
        </p:txBody>
      </p:sp>
      <p:sp>
        <p:nvSpPr>
          <p:cNvPr id="13" name="Right Arrow 12"/>
          <p:cNvSpPr/>
          <p:nvPr/>
        </p:nvSpPr>
        <p:spPr>
          <a:xfrm>
            <a:off x="5063763" y="4784889"/>
            <a:ext cx="301657" cy="2033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5759772" y="4784888"/>
            <a:ext cx="267096" cy="2033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621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Drafting a Corrective Action Plan:</a:t>
            </a:r>
            <a:br>
              <a:rPr lang="en-US" sz="2800" dirty="0"/>
            </a:br>
            <a:r>
              <a:rPr lang="en-US" sz="2800" dirty="0"/>
              <a:t>Elements</a:t>
            </a:r>
            <a:endParaRPr lang="en-US" dirty="0"/>
          </a:p>
        </p:txBody>
      </p:sp>
      <p:sp>
        <p:nvSpPr>
          <p:cNvPr id="3" name="Content Placeholder 2"/>
          <p:cNvSpPr>
            <a:spLocks noGrp="1"/>
          </p:cNvSpPr>
          <p:nvPr>
            <p:ph idx="1"/>
          </p:nvPr>
        </p:nvSpPr>
        <p:spPr/>
        <p:txBody>
          <a:bodyPr/>
          <a:lstStyle/>
          <a:p>
            <a:pPr lvl="1">
              <a:buFont typeface="Wingdings" panose="05000000000000000000" pitchFamily="2" charset="2"/>
              <a:buChar char="q"/>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lvl="1" indent="-457200">
              <a:buFont typeface="Wingdings" panose="05000000000000000000" pitchFamily="2" charset="2"/>
              <a:buChar char="q"/>
            </a:pPr>
            <a:r>
              <a:rPr lang="en-US" sz="2400" dirty="0" smtClean="0">
                <a:solidFill>
                  <a:srgbClr val="395B74"/>
                </a:solidFill>
                <a:latin typeface="Arial Unicode MS" pitchFamily="34" charset="-128"/>
                <a:ea typeface="Arial Unicode MS" pitchFamily="34" charset="-128"/>
                <a:cs typeface="Arial Unicode MS" pitchFamily="34" charset="-128"/>
              </a:rPr>
              <a:t>Specific Steps to Achieve Goal in Upcoming Fiscal Year</a:t>
            </a:r>
          </a:p>
          <a:p>
            <a:pPr lvl="1" indent="-457200">
              <a:buFont typeface="Wingdings" panose="05000000000000000000" pitchFamily="2" charset="2"/>
              <a:buChar char="q"/>
            </a:pPr>
            <a:endParaRPr lang="en-US" sz="1600" dirty="0" smtClean="0">
              <a:solidFill>
                <a:srgbClr val="395B74"/>
              </a:solidFill>
              <a:latin typeface="Arial Unicode MS" pitchFamily="34" charset="-128"/>
              <a:ea typeface="Arial Unicode MS" pitchFamily="34" charset="-128"/>
              <a:cs typeface="Arial Unicode MS" pitchFamily="34" charset="-128"/>
            </a:endParaRPr>
          </a:p>
          <a:p>
            <a:pPr lvl="1" indent="-457200">
              <a:buFont typeface="Wingdings" panose="05000000000000000000" pitchFamily="2" charset="2"/>
              <a:buChar char="q"/>
            </a:pPr>
            <a:r>
              <a:rPr lang="en-US" sz="2400" dirty="0" smtClean="0">
                <a:solidFill>
                  <a:srgbClr val="395B74"/>
                </a:solidFill>
                <a:latin typeface="Arial Unicode MS" pitchFamily="34" charset="-128"/>
                <a:ea typeface="Arial Unicode MS" pitchFamily="34" charset="-128"/>
                <a:cs typeface="Arial Unicode MS" pitchFamily="34" charset="-128"/>
              </a:rPr>
              <a:t>Milestones for Implementing these Steps</a:t>
            </a:r>
            <a:endParaRPr lang="en-US" sz="2400" dirty="0">
              <a:solidFill>
                <a:srgbClr val="395B74"/>
              </a:solidFill>
              <a:latin typeface="Arial Unicode MS" pitchFamily="34" charset="-128"/>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434464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2800" dirty="0" smtClean="0"/>
              <a:t>Specific Steps to Achieve Goal:</a:t>
            </a:r>
            <a:br>
              <a:rPr lang="en-US" sz="2800" dirty="0" smtClean="0"/>
            </a:br>
            <a:r>
              <a:rPr lang="en-US" sz="2800" dirty="0" smtClean="0"/>
              <a:t>How to Get Back on Track</a:t>
            </a:r>
            <a:r>
              <a:rPr lang="en-US" sz="2800" dirty="0"/>
              <a:t/>
            </a:r>
            <a:br>
              <a:rPr lang="en-US" sz="2800" dirty="0"/>
            </a:br>
            <a:endParaRPr lang="en-US" dirty="0"/>
          </a:p>
        </p:txBody>
      </p:sp>
      <p:sp>
        <p:nvSpPr>
          <p:cNvPr id="4" name="Content Placeholder 3"/>
          <p:cNvSpPr>
            <a:spLocks noGrp="1"/>
          </p:cNvSpPr>
          <p:nvPr>
            <p:ph idx="1"/>
          </p:nvPr>
        </p:nvSpPr>
        <p:spPr/>
        <p:txBody>
          <a:bodyPr/>
          <a:lstStyle/>
          <a:p>
            <a:pPr marL="457200" lvl="1" indent="0">
              <a:buNone/>
            </a:pPr>
            <a:r>
              <a:rPr lang="en-US" sz="2400" dirty="0" smtClean="0">
                <a:solidFill>
                  <a:srgbClr val="395B74"/>
                </a:solidFill>
                <a:latin typeface="Arial Unicode MS" pitchFamily="34" charset="-128"/>
                <a:ea typeface="Arial Unicode MS" pitchFamily="34" charset="-128"/>
                <a:cs typeface="Arial Unicode MS" pitchFamily="34" charset="-128"/>
              </a:rPr>
              <a:t>Increasing </a:t>
            </a:r>
            <a:r>
              <a:rPr lang="en-US" sz="2400" dirty="0">
                <a:solidFill>
                  <a:srgbClr val="395B74"/>
                </a:solidFill>
                <a:latin typeface="Arial Unicode MS" pitchFamily="34" charset="-128"/>
                <a:ea typeface="Arial Unicode MS" pitchFamily="34" charset="-128"/>
                <a:cs typeface="Arial Unicode MS" pitchFamily="34" charset="-128"/>
              </a:rPr>
              <a:t>DBE participation</a:t>
            </a:r>
          </a:p>
          <a:p>
            <a:pPr lvl="2"/>
            <a:r>
              <a:rPr lang="en-US" sz="2000" dirty="0">
                <a:solidFill>
                  <a:srgbClr val="395B74"/>
                </a:solidFill>
                <a:latin typeface="Arial Unicode MS" pitchFamily="34" charset="-128"/>
                <a:ea typeface="Arial Unicode MS" pitchFamily="34" charset="-128"/>
                <a:cs typeface="Arial Unicode MS" pitchFamily="34" charset="-128"/>
              </a:rPr>
              <a:t>How can this be achieved</a:t>
            </a:r>
          </a:p>
          <a:p>
            <a:pPr marL="457200" lvl="1"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457200" lvl="1" indent="0">
              <a:buNone/>
            </a:pPr>
            <a:r>
              <a:rPr lang="en-US" sz="2400" dirty="0" smtClean="0">
                <a:solidFill>
                  <a:srgbClr val="395B74"/>
                </a:solidFill>
                <a:latin typeface="Arial Unicode MS" pitchFamily="34" charset="-128"/>
                <a:ea typeface="Arial Unicode MS" pitchFamily="34" charset="-128"/>
                <a:cs typeface="Arial Unicode MS" pitchFamily="34" charset="-128"/>
              </a:rPr>
              <a:t>Strengthening race-neutral measures</a:t>
            </a:r>
          </a:p>
          <a:p>
            <a:pPr lvl="2"/>
            <a:r>
              <a:rPr lang="en-US" sz="2000" dirty="0" smtClean="0">
                <a:solidFill>
                  <a:srgbClr val="395B74"/>
                </a:solidFill>
                <a:latin typeface="Arial Unicode MS" pitchFamily="34" charset="-128"/>
                <a:ea typeface="Arial Unicode MS" pitchFamily="34" charset="-128"/>
                <a:cs typeface="Arial Unicode MS" pitchFamily="34" charset="-128"/>
              </a:rPr>
              <a:t>Identify key race-neutral measures for improvement</a:t>
            </a:r>
          </a:p>
          <a:p>
            <a:pPr marL="914400" lvl="2"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457200" lvl="1" indent="0">
              <a:buNone/>
            </a:pPr>
            <a:r>
              <a:rPr lang="en-US" sz="2400" dirty="0" smtClean="0">
                <a:solidFill>
                  <a:srgbClr val="395B74"/>
                </a:solidFill>
                <a:latin typeface="Arial Unicode MS" pitchFamily="34" charset="-128"/>
                <a:ea typeface="Arial Unicode MS" pitchFamily="34" charset="-128"/>
                <a:cs typeface="Arial Unicode MS" pitchFamily="34" charset="-128"/>
              </a:rPr>
              <a:t>Implementing a race-conscious component</a:t>
            </a:r>
          </a:p>
          <a:p>
            <a:pPr lvl="2"/>
            <a:r>
              <a:rPr lang="en-US" sz="2000" dirty="0" smtClean="0">
                <a:solidFill>
                  <a:srgbClr val="395B74"/>
                </a:solidFill>
                <a:latin typeface="Arial Unicode MS" pitchFamily="34" charset="-128"/>
                <a:ea typeface="Arial Unicode MS" pitchFamily="34" charset="-128"/>
                <a:cs typeface="Arial Unicode MS" pitchFamily="34" charset="-128"/>
              </a:rPr>
              <a:t>Use all available evidence when determining whether race-conscious measures should be implemented</a:t>
            </a:r>
          </a:p>
          <a:p>
            <a:pPr lvl="1"/>
            <a:endParaRPr lang="en-US" sz="2400" dirty="0">
              <a:solidFill>
                <a:srgbClr val="395B74"/>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672508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Specific Steps to Achieve </a:t>
            </a:r>
            <a:r>
              <a:rPr lang="en-US" sz="2800" dirty="0" smtClean="0"/>
              <a:t>Goal:</a:t>
            </a:r>
            <a:r>
              <a:rPr lang="en-US" sz="2800" dirty="0"/>
              <a:t/>
            </a:r>
            <a:br>
              <a:rPr lang="en-US" sz="2800" dirty="0"/>
            </a:br>
            <a:r>
              <a:rPr lang="en-US" sz="2800" dirty="0" smtClean="0"/>
              <a:t>Effective Practice</a:t>
            </a:r>
            <a:endParaRPr lang="en-US" dirty="0"/>
          </a:p>
        </p:txBody>
      </p:sp>
      <p:sp>
        <p:nvSpPr>
          <p:cNvPr id="3" name="Content Placeholder 2"/>
          <p:cNvSpPr>
            <a:spLocks noGrp="1"/>
          </p:cNvSpPr>
          <p:nvPr>
            <p:ph idx="1"/>
          </p:nvPr>
        </p:nvSpPr>
        <p:spPr/>
        <p:txBody>
          <a:bodyPr/>
          <a:lstStyle/>
          <a:p>
            <a:pPr marL="457200" lvl="1" indent="0">
              <a:buNone/>
            </a:pPr>
            <a:r>
              <a:rPr lang="en-US" sz="2400" dirty="0" smtClean="0">
                <a:solidFill>
                  <a:srgbClr val="395B74"/>
                </a:solidFill>
                <a:latin typeface="Arial Unicode MS" pitchFamily="34" charset="-128"/>
                <a:ea typeface="Arial Unicode MS" pitchFamily="34" charset="-128"/>
                <a:cs typeface="Arial Unicode MS" pitchFamily="34" charset="-128"/>
              </a:rPr>
              <a:t>Enhanced Race-Neutral </a:t>
            </a:r>
            <a:r>
              <a:rPr lang="en-US" sz="2400" dirty="0">
                <a:solidFill>
                  <a:srgbClr val="395B74"/>
                </a:solidFill>
                <a:latin typeface="Arial Unicode MS" pitchFamily="34" charset="-128"/>
                <a:ea typeface="Arial Unicode MS" pitchFamily="34" charset="-128"/>
                <a:cs typeface="Arial Unicode MS" pitchFamily="34" charset="-128"/>
              </a:rPr>
              <a:t>M</a:t>
            </a:r>
            <a:r>
              <a:rPr lang="en-US" sz="2400" dirty="0" smtClean="0">
                <a:solidFill>
                  <a:srgbClr val="395B74"/>
                </a:solidFill>
                <a:latin typeface="Arial Unicode MS" pitchFamily="34" charset="-128"/>
                <a:ea typeface="Arial Unicode MS" pitchFamily="34" charset="-128"/>
                <a:cs typeface="Arial Unicode MS" pitchFamily="34" charset="-128"/>
              </a:rPr>
              <a:t>easures</a:t>
            </a:r>
          </a:p>
          <a:p>
            <a:pPr marL="457200" lvl="1" indent="0">
              <a:spcBef>
                <a:spcPts val="1200"/>
              </a:spcBef>
              <a:buNone/>
            </a:pPr>
            <a:r>
              <a:rPr lang="en-US" sz="2400" dirty="0" smtClean="0">
                <a:solidFill>
                  <a:srgbClr val="395B74"/>
                </a:solidFill>
                <a:latin typeface="Arial Unicode MS" pitchFamily="34" charset="-128"/>
                <a:ea typeface="Arial Unicode MS" pitchFamily="34" charset="-128"/>
                <a:cs typeface="Arial Unicode MS" pitchFamily="34" charset="-128"/>
              </a:rPr>
              <a:t>	</a:t>
            </a:r>
            <a:r>
              <a:rPr lang="en-US" sz="2000" dirty="0" smtClean="0">
                <a:solidFill>
                  <a:srgbClr val="395B74"/>
                </a:solidFill>
                <a:latin typeface="Arial Unicode MS" pitchFamily="34" charset="-128"/>
                <a:ea typeface="Arial Unicode MS" pitchFamily="34" charset="-128"/>
                <a:cs typeface="Arial Unicode MS" pitchFamily="34" charset="-128"/>
              </a:rPr>
              <a:t>Explain what race-neutral measures can be improved or added 	to increase DBE participation</a:t>
            </a:r>
            <a:r>
              <a:rPr lang="en-US" sz="2400" dirty="0" smtClean="0">
                <a:solidFill>
                  <a:srgbClr val="395B74"/>
                </a:solidFill>
                <a:latin typeface="Arial Unicode MS" pitchFamily="34" charset="-128"/>
                <a:ea typeface="Arial Unicode MS" pitchFamily="34" charset="-128"/>
                <a:cs typeface="Arial Unicode MS" pitchFamily="34" charset="-128"/>
              </a:rPr>
              <a:t> </a:t>
            </a:r>
          </a:p>
          <a:p>
            <a:pPr marL="457200" lvl="1" indent="0">
              <a:spcBef>
                <a:spcPts val="1200"/>
              </a:spcBef>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r>
              <a:rPr lang="en-US" sz="2000" dirty="0" smtClean="0">
                <a:solidFill>
                  <a:srgbClr val="395B74"/>
                </a:solidFill>
                <a:latin typeface="Arial Unicode MS" pitchFamily="34" charset="-128"/>
                <a:ea typeface="Arial Unicode MS" pitchFamily="34" charset="-128"/>
                <a:cs typeface="Arial Unicode MS" pitchFamily="34" charset="-128"/>
              </a:rPr>
              <a:t>Example:</a:t>
            </a:r>
          </a:p>
          <a:p>
            <a:pPr marL="1371600" lvl="3" indent="0">
              <a:buNone/>
            </a:pPr>
            <a:endParaRPr lang="en-US" sz="1600" dirty="0">
              <a:solidFill>
                <a:srgbClr val="395B74"/>
              </a:solidFill>
              <a:latin typeface="Arial Unicode MS" pitchFamily="34" charset="-128"/>
              <a:ea typeface="Arial Unicode MS" pitchFamily="34" charset="-128"/>
              <a:cs typeface="Arial Unicode MS" pitchFamily="34" charset="-12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48" y="3968756"/>
            <a:ext cx="7017234" cy="1584960"/>
          </a:xfrm>
          <a:prstGeom prst="rect">
            <a:avLst/>
          </a:prstGeom>
        </p:spPr>
      </p:pic>
    </p:spTree>
    <p:extLst>
      <p:ext uri="{BB962C8B-B14F-4D97-AF65-F5344CB8AC3E}">
        <p14:creationId xmlns:p14="http://schemas.microsoft.com/office/powerpoint/2010/main" val="367798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Specific Steps to Achieve </a:t>
            </a:r>
            <a:r>
              <a:rPr lang="en-US" sz="2800" dirty="0" smtClean="0"/>
              <a:t>Goal:</a:t>
            </a:r>
            <a:r>
              <a:rPr lang="en-US" sz="2800" dirty="0"/>
              <a:t/>
            </a:r>
            <a:br>
              <a:rPr lang="en-US" sz="2800" dirty="0"/>
            </a:br>
            <a:r>
              <a:rPr lang="en-US" sz="2800" dirty="0"/>
              <a:t>Effective </a:t>
            </a:r>
            <a:r>
              <a:rPr lang="en-US" sz="2800" dirty="0" smtClean="0"/>
              <a:t>Practice</a:t>
            </a:r>
            <a:endParaRPr lang="en-US" dirty="0"/>
          </a:p>
        </p:txBody>
      </p:sp>
      <p:sp>
        <p:nvSpPr>
          <p:cNvPr id="3" name="Content Placeholder 2"/>
          <p:cNvSpPr>
            <a:spLocks noGrp="1"/>
          </p:cNvSpPr>
          <p:nvPr>
            <p:ph idx="1"/>
          </p:nvPr>
        </p:nvSpPr>
        <p:spPr/>
        <p:txBody>
          <a:bodyPr/>
          <a:lstStyle/>
          <a:p>
            <a:pPr marL="457200" lvl="1" indent="0">
              <a:buNone/>
            </a:pPr>
            <a:r>
              <a:rPr lang="en-US" sz="2400" dirty="0">
                <a:solidFill>
                  <a:srgbClr val="395B74"/>
                </a:solidFill>
                <a:latin typeface="Arial Unicode MS" pitchFamily="34" charset="-128"/>
                <a:ea typeface="Arial Unicode MS" pitchFamily="34" charset="-128"/>
                <a:cs typeface="Arial Unicode MS" pitchFamily="34" charset="-128"/>
              </a:rPr>
              <a:t>Enhanced </a:t>
            </a:r>
            <a:r>
              <a:rPr lang="en-US" sz="2400" dirty="0" smtClean="0">
                <a:solidFill>
                  <a:srgbClr val="395B74"/>
                </a:solidFill>
                <a:latin typeface="Arial Unicode MS" pitchFamily="34" charset="-128"/>
                <a:ea typeface="Arial Unicode MS" pitchFamily="34" charset="-128"/>
                <a:cs typeface="Arial Unicode MS" pitchFamily="34" charset="-128"/>
              </a:rPr>
              <a:t>Race-Neutral </a:t>
            </a:r>
            <a:r>
              <a:rPr lang="en-US" sz="2400" dirty="0">
                <a:solidFill>
                  <a:srgbClr val="395B74"/>
                </a:solidFill>
                <a:latin typeface="Arial Unicode MS" pitchFamily="34" charset="-128"/>
                <a:ea typeface="Arial Unicode MS" pitchFamily="34" charset="-128"/>
                <a:cs typeface="Arial Unicode MS" pitchFamily="34" charset="-128"/>
              </a:rPr>
              <a:t>M</a:t>
            </a:r>
            <a:r>
              <a:rPr lang="en-US" sz="2400" dirty="0" smtClean="0">
                <a:solidFill>
                  <a:srgbClr val="395B74"/>
                </a:solidFill>
                <a:latin typeface="Arial Unicode MS" pitchFamily="34" charset="-128"/>
                <a:ea typeface="Arial Unicode MS" pitchFamily="34" charset="-128"/>
                <a:cs typeface="Arial Unicode MS" pitchFamily="34" charset="-128"/>
              </a:rPr>
              <a:t>easures</a:t>
            </a:r>
            <a:endParaRPr lang="en-US" sz="2400" dirty="0">
              <a:solidFill>
                <a:srgbClr val="395B74"/>
              </a:solidFill>
              <a:latin typeface="Arial Unicode MS" pitchFamily="34" charset="-128"/>
              <a:ea typeface="Arial Unicode MS" pitchFamily="34" charset="-128"/>
              <a:cs typeface="Arial Unicode MS" pitchFamily="34" charset="-128"/>
            </a:endParaRPr>
          </a:p>
          <a:p>
            <a:pPr marL="457200" lvl="1" indent="0">
              <a:buNone/>
            </a:pPr>
            <a:r>
              <a:rPr lang="en-US" sz="2400" dirty="0">
                <a:solidFill>
                  <a:srgbClr val="395B74"/>
                </a:solidFill>
                <a:latin typeface="Arial Unicode MS" pitchFamily="34" charset="-128"/>
                <a:ea typeface="Arial Unicode MS" pitchFamily="34" charset="-128"/>
                <a:cs typeface="Arial Unicode MS" pitchFamily="34" charset="-128"/>
              </a:rPr>
              <a:t>	</a:t>
            </a: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457200" lvl="1" indent="0">
              <a:buNone/>
            </a:pPr>
            <a:r>
              <a:rPr lang="en-US" sz="2000" dirty="0" smtClean="0">
                <a:solidFill>
                  <a:srgbClr val="395B74"/>
                </a:solidFill>
                <a:latin typeface="Arial Unicode MS" pitchFamily="34" charset="-128"/>
                <a:ea typeface="Arial Unicode MS" pitchFamily="34" charset="-128"/>
                <a:cs typeface="Arial Unicode MS" pitchFamily="34" charset="-128"/>
              </a:rPr>
              <a:t>Example:</a:t>
            </a:r>
          </a:p>
          <a:p>
            <a:pPr marL="914400" lvl="2"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endParaRPr lang="en-US" sz="2000" dirty="0">
              <a:solidFill>
                <a:srgbClr val="395B74"/>
              </a:solidFill>
              <a:latin typeface="Arial Unicode MS" pitchFamily="34" charset="-128"/>
              <a:ea typeface="Arial Unicode MS" pitchFamily="34" charset="-128"/>
              <a:cs typeface="Arial Unicode MS" pitchFamily="34" charset="-128"/>
            </a:endParaRPr>
          </a:p>
          <a:p>
            <a:endParaRPr lang="en-US"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08" y="3113205"/>
            <a:ext cx="7858125"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894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ea typeface="Arial Unicode MS" pitchFamily="34" charset="-128"/>
                <a:cs typeface="Arial Unicode MS" pitchFamily="34" charset="-128"/>
              </a:rPr>
              <a:t>Specific Steps to Achieve Goal</a:t>
            </a:r>
            <a:r>
              <a:rPr lang="en-US" sz="2800" dirty="0" smtClean="0"/>
              <a:t>:</a:t>
            </a:r>
            <a:r>
              <a:rPr lang="en-US" sz="2800" dirty="0"/>
              <a:t/>
            </a:r>
            <a:br>
              <a:rPr lang="en-US" sz="2800" dirty="0"/>
            </a:br>
            <a:r>
              <a:rPr lang="en-US" sz="2800" dirty="0" smtClean="0"/>
              <a:t>Effective Practice</a:t>
            </a:r>
            <a:endParaRPr lang="en-US" dirty="0"/>
          </a:p>
        </p:txBody>
      </p:sp>
      <p:sp>
        <p:nvSpPr>
          <p:cNvPr id="3" name="Content Placeholder 2"/>
          <p:cNvSpPr>
            <a:spLocks noGrp="1"/>
          </p:cNvSpPr>
          <p:nvPr>
            <p:ph idx="1"/>
          </p:nvPr>
        </p:nvSpPr>
        <p:spPr>
          <a:xfrm>
            <a:off x="254524" y="1600200"/>
            <a:ext cx="8432276" cy="4525963"/>
          </a:xfrm>
        </p:spPr>
        <p:txBody>
          <a:bodyPr/>
          <a:lstStyle/>
          <a:p>
            <a:pPr marL="57150" indent="0">
              <a:buNone/>
            </a:pPr>
            <a:r>
              <a:rPr lang="en-US" sz="2400" dirty="0" smtClean="0">
                <a:solidFill>
                  <a:srgbClr val="395B74"/>
                </a:solidFill>
                <a:latin typeface="Arial Unicode MS" pitchFamily="34" charset="-128"/>
                <a:ea typeface="Arial Unicode MS" pitchFamily="34" charset="-128"/>
                <a:cs typeface="Arial Unicode MS" pitchFamily="34" charset="-128"/>
              </a:rPr>
              <a:t>Include dates and topics for outreach sessions that span throughout the FY</a:t>
            </a:r>
          </a:p>
          <a:p>
            <a:pPr lvl="2"/>
            <a:r>
              <a:rPr lang="en-US" sz="2000" dirty="0" smtClean="0">
                <a:solidFill>
                  <a:srgbClr val="395B74"/>
                </a:solidFill>
                <a:latin typeface="Arial Unicode MS" pitchFamily="34" charset="-128"/>
                <a:ea typeface="Arial Unicode MS" pitchFamily="34" charset="-128"/>
                <a:cs typeface="Arial Unicode MS" pitchFamily="34" charset="-128"/>
              </a:rPr>
              <a:t>Example:</a:t>
            </a:r>
          </a:p>
        </p:txBody>
      </p:sp>
      <p:pic>
        <p:nvPicPr>
          <p:cNvPr id="6" name="Picture 5"/>
          <p:cNvPicPr/>
          <p:nvPr/>
        </p:nvPicPr>
        <p:blipFill>
          <a:blip r:embed="rId3">
            <a:extLst>
              <a:ext uri="{BEBA8EAE-BF5A-486C-A8C5-ECC9F3942E4B}">
                <a14:imgProps xmlns:a14="http://schemas.microsoft.com/office/drawing/2010/main">
                  <a14:imgLayer r:embed="rId4">
                    <a14:imgEffect>
                      <a14:sharpenSoften amount="89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0830" y="3007149"/>
            <a:ext cx="4722828" cy="2845635"/>
          </a:xfrm>
          <a:prstGeom prst="rect">
            <a:avLst/>
          </a:prstGeom>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073" y="2884601"/>
            <a:ext cx="3498850" cy="324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7633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Specific Steps to Achieve </a:t>
            </a:r>
            <a:r>
              <a:rPr lang="en-US" sz="2800" dirty="0" smtClean="0"/>
              <a:t>Goal:</a:t>
            </a:r>
            <a:br>
              <a:rPr lang="en-US" sz="2800" dirty="0" smtClean="0"/>
            </a:br>
            <a:r>
              <a:rPr lang="en-US" sz="2800" dirty="0" smtClean="0"/>
              <a:t>Common Error</a:t>
            </a:r>
            <a:endParaRPr lang="en-US" dirty="0"/>
          </a:p>
        </p:txBody>
      </p:sp>
      <p:sp>
        <p:nvSpPr>
          <p:cNvPr id="3" name="Content Placeholder 2"/>
          <p:cNvSpPr>
            <a:spLocks noGrp="1"/>
          </p:cNvSpPr>
          <p:nvPr>
            <p:ph idx="1"/>
          </p:nvPr>
        </p:nvSpPr>
        <p:spPr>
          <a:xfrm>
            <a:off x="122548" y="1600200"/>
            <a:ext cx="8564252" cy="4525963"/>
          </a:xfrm>
        </p:spPr>
        <p:txBody>
          <a:bodyPr/>
          <a:lstStyle/>
          <a:p>
            <a:pPr marL="57150" indent="0">
              <a:buNone/>
            </a:pPr>
            <a:r>
              <a:rPr lang="en-US" sz="2400" dirty="0" smtClean="0">
                <a:solidFill>
                  <a:srgbClr val="395B74"/>
                </a:solidFill>
                <a:latin typeface="Arial Unicode MS" pitchFamily="34" charset="-128"/>
                <a:ea typeface="Arial Unicode MS" pitchFamily="34" charset="-128"/>
                <a:cs typeface="Arial Unicode MS" pitchFamily="34" charset="-128"/>
              </a:rPr>
              <a:t>Failure to include specific methods to increase DBE participation</a:t>
            </a:r>
          </a:p>
          <a:p>
            <a:pPr marL="57150"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r>
              <a:rPr lang="en-US" sz="2000" dirty="0" smtClean="0">
                <a:solidFill>
                  <a:srgbClr val="395B74"/>
                </a:solidFill>
                <a:latin typeface="Arial Unicode MS" pitchFamily="34" charset="-128"/>
                <a:ea typeface="Arial Unicode MS" pitchFamily="34" charset="-128"/>
                <a:cs typeface="Arial Unicode MS" pitchFamily="34" charset="-128"/>
              </a:rPr>
              <a:t>Error:</a:t>
            </a:r>
            <a:endParaRPr lang="en-US" sz="2000" b="1" dirty="0" smtClean="0">
              <a:solidFill>
                <a:srgbClr val="395B74"/>
              </a:solidFill>
              <a:latin typeface="Arial Unicode MS" pitchFamily="34" charset="-128"/>
              <a:ea typeface="Arial Unicode MS" pitchFamily="34" charset="-128"/>
              <a:cs typeface="Arial Unicode MS" pitchFamily="34" charset="-128"/>
            </a:endParaRPr>
          </a:p>
          <a:p>
            <a:endParaRPr lang="en-US" sz="2800" dirty="0">
              <a:solidFill>
                <a:srgbClr val="395B74"/>
              </a:solidFill>
              <a:latin typeface="Arial Unicode MS" pitchFamily="34" charset="-128"/>
              <a:ea typeface="Arial Unicode MS" pitchFamily="34" charset="-128"/>
              <a:cs typeface="Arial Unicode MS" pitchFamily="34" charset="-128"/>
            </a:endParaRPr>
          </a:p>
          <a:p>
            <a:endParaRPr lang="en-US" sz="2800" dirty="0">
              <a:solidFill>
                <a:srgbClr val="395B74"/>
              </a:solidFill>
              <a:latin typeface="Arial Unicode MS" pitchFamily="34" charset="-128"/>
              <a:ea typeface="Arial Unicode MS" pitchFamily="34" charset="-128"/>
              <a:cs typeface="Arial Unicode MS" pitchFamily="34" charset="-128"/>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113907621"/>
              </p:ext>
            </p:extLst>
          </p:nvPr>
        </p:nvGraphicFramePr>
        <p:xfrm>
          <a:off x="273377" y="3355942"/>
          <a:ext cx="8413423" cy="1904215"/>
        </p:xfrm>
        <a:graphic>
          <a:graphicData uri="http://schemas.openxmlformats.org/presentationml/2006/ole">
            <mc:AlternateContent xmlns:mc="http://schemas.openxmlformats.org/markup-compatibility/2006">
              <mc:Choice xmlns:v="urn:schemas-microsoft-com:vml" Requires="v">
                <p:oleObj spid="_x0000_s27726" name="Acrobat Document" r:id="rId4" imgW="5745422" imgH="731412" progId="AcroExch.Document.7">
                  <p:embed/>
                </p:oleObj>
              </mc:Choice>
              <mc:Fallback>
                <p:oleObj name="Acrobat Document" r:id="rId4" imgW="5745422" imgH="731412" progId="AcroExch.Document.7">
                  <p:embed/>
                  <p:pic>
                    <p:nvPicPr>
                      <p:cNvPr id="0" name=""/>
                      <p:cNvPicPr/>
                      <p:nvPr/>
                    </p:nvPicPr>
                    <p:blipFill>
                      <a:blip r:embed="rId5"/>
                      <a:stretch>
                        <a:fillRect/>
                      </a:stretch>
                    </p:blipFill>
                    <p:spPr>
                      <a:xfrm>
                        <a:off x="273377" y="3355942"/>
                        <a:ext cx="8413423" cy="1904215"/>
                      </a:xfrm>
                      <a:prstGeom prst="rect">
                        <a:avLst/>
                      </a:prstGeom>
                    </p:spPr>
                  </p:pic>
                </p:oleObj>
              </mc:Fallback>
            </mc:AlternateContent>
          </a:graphicData>
        </a:graphic>
      </p:graphicFrame>
    </p:spTree>
    <p:extLst>
      <p:ext uri="{BB962C8B-B14F-4D97-AF65-F5344CB8AC3E}">
        <p14:creationId xmlns:p14="http://schemas.microsoft.com/office/powerpoint/2010/main" val="1932287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DBE Shortfall </a:t>
            </a:r>
            <a:r>
              <a:rPr lang="en-US" sz="2800" dirty="0"/>
              <a:t>Purpose</a:t>
            </a:r>
            <a:endParaRPr lang="en-US"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400" dirty="0" smtClean="0">
                <a:solidFill>
                  <a:srgbClr val="395B74"/>
                </a:solidFill>
                <a:latin typeface="Arial Unicode MS" pitchFamily="34" charset="-128"/>
                <a:ea typeface="Arial Unicode MS" pitchFamily="34" charset="-128"/>
                <a:cs typeface="Arial Unicode MS" pitchFamily="34" charset="-128"/>
              </a:rPr>
              <a:t>Assist FTA recipients identify means to increase DBE participation and achieve DBE goal in the next fiscal year</a:t>
            </a:r>
          </a:p>
          <a:p>
            <a:pPr lvl="1">
              <a:buFont typeface="Arial" panose="020B0604020202020204" pitchFamily="34" charset="0"/>
              <a:buChar char="•"/>
            </a:pPr>
            <a:r>
              <a:rPr lang="en-US" sz="2400" dirty="0" smtClean="0">
                <a:solidFill>
                  <a:srgbClr val="395B74"/>
                </a:solidFill>
                <a:latin typeface="Arial Unicode MS" pitchFamily="34" charset="-128"/>
                <a:ea typeface="Arial Unicode MS" pitchFamily="34" charset="-128"/>
                <a:cs typeface="Arial Unicode MS" pitchFamily="34" charset="-128"/>
              </a:rPr>
              <a:t>Ensure </a:t>
            </a:r>
            <a:r>
              <a:rPr lang="en-US" sz="2400" dirty="0">
                <a:solidFill>
                  <a:srgbClr val="395B74"/>
                </a:solidFill>
                <a:latin typeface="Arial Unicode MS" pitchFamily="34" charset="-128"/>
                <a:ea typeface="Arial Unicode MS" pitchFamily="34" charset="-128"/>
                <a:cs typeface="Arial Unicode MS" pitchFamily="34" charset="-128"/>
              </a:rPr>
              <a:t>FTA recipients are complying with the spirit and the letter of the DBE </a:t>
            </a:r>
            <a:r>
              <a:rPr lang="en-US" sz="2400" dirty="0" smtClean="0">
                <a:solidFill>
                  <a:srgbClr val="395B74"/>
                </a:solidFill>
                <a:latin typeface="Arial Unicode MS" pitchFamily="34" charset="-128"/>
                <a:ea typeface="Arial Unicode MS" pitchFamily="34" charset="-128"/>
                <a:cs typeface="Arial Unicode MS" pitchFamily="34" charset="-128"/>
              </a:rPr>
              <a:t>rule</a:t>
            </a:r>
            <a:endParaRPr lang="en-US" sz="2400" dirty="0">
              <a:solidFill>
                <a:srgbClr val="395B74"/>
              </a:solidFill>
              <a:latin typeface="Arial Unicode MS" pitchFamily="34" charset="-128"/>
              <a:ea typeface="Arial Unicode MS" pitchFamily="34" charset="-128"/>
              <a:cs typeface="Arial Unicode MS" pitchFamily="34" charset="-128"/>
            </a:endParaRPr>
          </a:p>
          <a:p>
            <a:pPr lvl="1">
              <a:buFont typeface="Arial" panose="020B0604020202020204" pitchFamily="34" charset="0"/>
              <a:buChar char="•"/>
            </a:pPr>
            <a:r>
              <a:rPr lang="en-US" sz="2400" dirty="0">
                <a:solidFill>
                  <a:srgbClr val="395B74"/>
                </a:solidFill>
                <a:latin typeface="Arial Unicode MS" pitchFamily="34" charset="-128"/>
                <a:ea typeface="Arial Unicode MS" pitchFamily="34" charset="-128"/>
                <a:cs typeface="Arial Unicode MS" pitchFamily="34" charset="-128"/>
              </a:rPr>
              <a:t>Increase </a:t>
            </a:r>
            <a:r>
              <a:rPr lang="en-US" sz="2400" dirty="0" smtClean="0">
                <a:solidFill>
                  <a:srgbClr val="395B74"/>
                </a:solidFill>
                <a:latin typeface="Arial Unicode MS" pitchFamily="34" charset="-128"/>
                <a:ea typeface="Arial Unicode MS" pitchFamily="34" charset="-128"/>
                <a:cs typeface="Arial Unicode MS" pitchFamily="34" charset="-128"/>
              </a:rPr>
              <a:t>a recipient’s DBE accountability </a:t>
            </a:r>
            <a:r>
              <a:rPr lang="en-US" sz="2400" dirty="0">
                <a:solidFill>
                  <a:srgbClr val="395B74"/>
                </a:solidFill>
                <a:latin typeface="Arial Unicode MS" pitchFamily="34" charset="-128"/>
                <a:ea typeface="Arial Unicode MS" pitchFamily="34" charset="-128"/>
                <a:cs typeface="Arial Unicode MS" pitchFamily="34" charset="-128"/>
              </a:rPr>
              <a:t>on FTA funded projects and activities</a:t>
            </a:r>
          </a:p>
          <a:p>
            <a:pPr marL="0" lvl="0" indent="0">
              <a:buNone/>
            </a:pPr>
            <a:endParaRPr lang="en-US" sz="2000" dirty="0">
              <a:solidFill>
                <a:prstClr val="black"/>
              </a:solidFill>
            </a:endParaRPr>
          </a:p>
          <a:p>
            <a:endParaRPr lang="en-US" dirty="0"/>
          </a:p>
        </p:txBody>
      </p:sp>
    </p:spTree>
    <p:extLst>
      <p:ext uri="{BB962C8B-B14F-4D97-AF65-F5344CB8AC3E}">
        <p14:creationId xmlns:p14="http://schemas.microsoft.com/office/powerpoint/2010/main" val="1515757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Specific Steps to Achieve Goal:</a:t>
            </a:r>
            <a:br>
              <a:rPr lang="en-US" sz="2800" dirty="0"/>
            </a:br>
            <a:r>
              <a:rPr lang="en-US" sz="2800" dirty="0"/>
              <a:t>Common </a:t>
            </a:r>
            <a:r>
              <a:rPr lang="en-US" sz="2800" dirty="0" smtClean="0"/>
              <a:t>Error</a:t>
            </a:r>
            <a:endParaRPr lang="en-US" dirty="0"/>
          </a:p>
        </p:txBody>
      </p:sp>
      <p:sp>
        <p:nvSpPr>
          <p:cNvPr id="3" name="Content Placeholder 2"/>
          <p:cNvSpPr>
            <a:spLocks noGrp="1"/>
          </p:cNvSpPr>
          <p:nvPr>
            <p:ph idx="1"/>
          </p:nvPr>
        </p:nvSpPr>
        <p:spPr/>
        <p:txBody>
          <a:bodyPr/>
          <a:lstStyle/>
          <a:p>
            <a:pPr marL="57150" indent="0">
              <a:buNone/>
            </a:pPr>
            <a:r>
              <a:rPr lang="en-US" sz="2400" dirty="0" smtClean="0">
                <a:solidFill>
                  <a:srgbClr val="395B74"/>
                </a:solidFill>
                <a:latin typeface="Arial Unicode MS" pitchFamily="34" charset="-128"/>
                <a:ea typeface="Arial Unicode MS" pitchFamily="34" charset="-128"/>
                <a:cs typeface="Arial Unicode MS" pitchFamily="34" charset="-128"/>
              </a:rPr>
              <a:t>Failure to provide specific dates for trainings, seminars, or other outreach</a:t>
            </a:r>
          </a:p>
          <a:p>
            <a:pPr marL="457200" lvl="1"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57150" indent="0">
              <a:buNone/>
            </a:pPr>
            <a:r>
              <a:rPr lang="en-US" sz="2400" dirty="0" smtClean="0">
                <a:solidFill>
                  <a:srgbClr val="395B74"/>
                </a:solidFill>
                <a:latin typeface="Arial Unicode MS" pitchFamily="34" charset="-128"/>
                <a:ea typeface="Arial Unicode MS" pitchFamily="34" charset="-128"/>
                <a:cs typeface="Arial Unicode MS" pitchFamily="34" charset="-128"/>
              </a:rPr>
              <a:t>Failure to specify topics to be covered during upcoming trainings, seminars, or other outreach</a:t>
            </a:r>
          </a:p>
          <a:p>
            <a:pPr marL="57150"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r>
              <a:rPr lang="en-US" sz="2000" dirty="0" smtClean="0">
                <a:solidFill>
                  <a:srgbClr val="395B74"/>
                </a:solidFill>
                <a:latin typeface="Arial Unicode MS" pitchFamily="34" charset="-128"/>
                <a:ea typeface="Arial Unicode MS" pitchFamily="34" charset="-128"/>
                <a:cs typeface="Arial Unicode MS" pitchFamily="34" charset="-128"/>
              </a:rPr>
              <a:t>Error:</a:t>
            </a:r>
            <a:endParaRPr lang="en-US" sz="2000" dirty="0">
              <a:solidFill>
                <a:srgbClr val="395B74"/>
              </a:solidFill>
              <a:latin typeface="Arial Unicode MS" pitchFamily="34" charset="-128"/>
              <a:ea typeface="Arial Unicode MS" pitchFamily="34" charset="-128"/>
              <a:cs typeface="Arial Unicode MS"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5" y="4506010"/>
            <a:ext cx="8432275" cy="1338607"/>
          </a:xfrm>
          <a:prstGeom prst="rect">
            <a:avLst/>
          </a:prstGeom>
        </p:spPr>
      </p:pic>
    </p:spTree>
    <p:extLst>
      <p:ext uri="{BB962C8B-B14F-4D97-AF65-F5344CB8AC3E}">
        <p14:creationId xmlns:p14="http://schemas.microsoft.com/office/powerpoint/2010/main" val="11375841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Specific Steps to Achieve Goal:</a:t>
            </a:r>
            <a:br>
              <a:rPr lang="en-US" sz="2800" dirty="0"/>
            </a:br>
            <a:r>
              <a:rPr lang="en-US" sz="2800" dirty="0"/>
              <a:t>Common </a:t>
            </a:r>
            <a:r>
              <a:rPr lang="en-US" sz="2800" dirty="0" smtClean="0"/>
              <a:t>Error</a:t>
            </a:r>
            <a:endParaRPr lang="en-US" dirty="0"/>
          </a:p>
        </p:txBody>
      </p:sp>
      <p:sp>
        <p:nvSpPr>
          <p:cNvPr id="3" name="Content Placeholder 2"/>
          <p:cNvSpPr>
            <a:spLocks noGrp="1"/>
          </p:cNvSpPr>
          <p:nvPr>
            <p:ph idx="1"/>
          </p:nvPr>
        </p:nvSpPr>
        <p:spPr>
          <a:xfrm>
            <a:off x="457200" y="1548301"/>
            <a:ext cx="8229600" cy="4525963"/>
          </a:xfrm>
        </p:spPr>
        <p:txBody>
          <a:bodyPr/>
          <a:lstStyle/>
          <a:p>
            <a:pPr marL="57150" indent="0">
              <a:buNone/>
            </a:pPr>
            <a:r>
              <a:rPr lang="en-US" sz="2400" dirty="0" smtClean="0">
                <a:solidFill>
                  <a:srgbClr val="395B74"/>
                </a:solidFill>
                <a:latin typeface="Arial Unicode MS" pitchFamily="34" charset="-128"/>
                <a:ea typeface="Arial Unicode MS" pitchFamily="34" charset="-128"/>
                <a:cs typeface="Arial Unicode MS" pitchFamily="34" charset="-128"/>
              </a:rPr>
              <a:t>Failure to include criteria for unbundling contracts when this method is identified in the corrective action plan</a:t>
            </a:r>
            <a:endParaRPr lang="en-US" sz="2400" dirty="0">
              <a:solidFill>
                <a:srgbClr val="395B74"/>
              </a:solidFill>
              <a:latin typeface="Arial Unicode MS" pitchFamily="34" charset="-128"/>
              <a:ea typeface="Arial Unicode MS" pitchFamily="34" charset="-128"/>
              <a:cs typeface="Arial Unicode MS" pitchFamily="34" charset="-128"/>
            </a:endParaRPr>
          </a:p>
          <a:p>
            <a:pPr lvl="2"/>
            <a:endParaRPr lang="en-US" sz="2000" dirty="0" smtClean="0">
              <a:solidFill>
                <a:srgbClr val="395B74"/>
              </a:solidFill>
              <a:latin typeface="Arial Unicode MS" pitchFamily="34" charset="-128"/>
              <a:ea typeface="Arial Unicode MS" pitchFamily="34" charset="-128"/>
              <a:cs typeface="Arial Unicode MS" pitchFamily="34" charset="-128"/>
            </a:endParaRPr>
          </a:p>
          <a:p>
            <a:pPr lvl="2"/>
            <a:r>
              <a:rPr lang="en-US" sz="2000" dirty="0" smtClean="0">
                <a:solidFill>
                  <a:srgbClr val="395B74"/>
                </a:solidFill>
                <a:latin typeface="Arial Unicode MS" pitchFamily="34" charset="-128"/>
                <a:ea typeface="Arial Unicode MS" pitchFamily="34" charset="-128"/>
                <a:cs typeface="Arial Unicode MS" pitchFamily="34" charset="-128"/>
              </a:rPr>
              <a:t>Specify what factors will be considered when determining whether unbundling larger contracts is “practical” (e.g., geographic area, contract dollar threshold, etc.)</a:t>
            </a:r>
          </a:p>
          <a:p>
            <a:pPr marL="457200" lvl="1" indent="0">
              <a:buNone/>
            </a:pPr>
            <a:endParaRPr lang="en-US" sz="2000" dirty="0">
              <a:solidFill>
                <a:srgbClr val="395B74"/>
              </a:solidFill>
              <a:latin typeface="Arial Unicode MS" pitchFamily="34" charset="-128"/>
              <a:ea typeface="Arial Unicode MS" pitchFamily="34" charset="-128"/>
              <a:cs typeface="Arial Unicode MS" pitchFamily="34" charset="-128"/>
            </a:endParaRPr>
          </a:p>
          <a:p>
            <a:pPr marL="457200" lvl="1" indent="0">
              <a:buNone/>
            </a:pPr>
            <a:r>
              <a:rPr lang="en-US" sz="2000" dirty="0" smtClean="0">
                <a:solidFill>
                  <a:srgbClr val="395B74"/>
                </a:solidFill>
                <a:latin typeface="Arial Unicode MS" pitchFamily="34" charset="-128"/>
                <a:ea typeface="Arial Unicode MS" pitchFamily="34" charset="-128"/>
                <a:cs typeface="Arial Unicode MS" pitchFamily="34" charset="-128"/>
              </a:rPr>
              <a:t>Error:</a:t>
            </a:r>
          </a:p>
          <a:p>
            <a:pPr marL="457200" lvl="1" indent="0">
              <a:buNone/>
            </a:pPr>
            <a:endParaRPr lang="en-US" sz="2000" dirty="0">
              <a:solidFill>
                <a:srgbClr val="395B74"/>
              </a:solidFill>
              <a:latin typeface="Arial Unicode MS" pitchFamily="34" charset="-128"/>
              <a:ea typeface="Arial Unicode MS" pitchFamily="34" charset="-128"/>
              <a:cs typeface="Arial Unicode MS"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97" y="4479533"/>
            <a:ext cx="8229600" cy="1053161"/>
          </a:xfrm>
          <a:prstGeom prst="rect">
            <a:avLst/>
          </a:prstGeom>
        </p:spPr>
      </p:pic>
    </p:spTree>
    <p:extLst>
      <p:ext uri="{BB962C8B-B14F-4D97-AF65-F5344CB8AC3E}">
        <p14:creationId xmlns:p14="http://schemas.microsoft.com/office/powerpoint/2010/main" val="1102703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Specific Steps to Achieve Goal:</a:t>
            </a:r>
            <a:br>
              <a:rPr lang="en-US" sz="2800" dirty="0"/>
            </a:br>
            <a:r>
              <a:rPr lang="en-US" sz="2800" dirty="0"/>
              <a:t>Common </a:t>
            </a:r>
            <a:r>
              <a:rPr lang="en-US" sz="2800" dirty="0" smtClean="0"/>
              <a:t>Error</a:t>
            </a:r>
            <a:endParaRPr lang="en-US" dirty="0"/>
          </a:p>
        </p:txBody>
      </p:sp>
      <p:sp>
        <p:nvSpPr>
          <p:cNvPr id="3" name="Content Placeholder 2"/>
          <p:cNvSpPr>
            <a:spLocks noGrp="1"/>
          </p:cNvSpPr>
          <p:nvPr>
            <p:ph idx="1"/>
          </p:nvPr>
        </p:nvSpPr>
        <p:spPr/>
        <p:txBody>
          <a:bodyPr/>
          <a:lstStyle/>
          <a:p>
            <a:pPr marL="57150" indent="0">
              <a:buNone/>
            </a:pPr>
            <a:r>
              <a:rPr lang="en-US" sz="2400" dirty="0" smtClean="0">
                <a:solidFill>
                  <a:srgbClr val="395B74"/>
                </a:solidFill>
                <a:latin typeface="Arial Unicode MS" pitchFamily="34" charset="-128"/>
                <a:ea typeface="Arial Unicode MS" pitchFamily="34" charset="-128"/>
                <a:cs typeface="Arial Unicode MS" pitchFamily="34" charset="-128"/>
              </a:rPr>
              <a:t>Relying on </a:t>
            </a:r>
            <a:r>
              <a:rPr lang="en-US" sz="2400" b="1" dirty="0" smtClean="0">
                <a:solidFill>
                  <a:srgbClr val="395B74"/>
                </a:solidFill>
                <a:latin typeface="Arial Unicode MS" pitchFamily="34" charset="-128"/>
                <a:ea typeface="Arial Unicode MS" pitchFamily="34" charset="-128"/>
                <a:cs typeface="Arial Unicode MS" pitchFamily="34" charset="-128"/>
              </a:rPr>
              <a:t>one </a:t>
            </a:r>
            <a:r>
              <a:rPr lang="en-US" sz="2400" dirty="0" smtClean="0">
                <a:solidFill>
                  <a:srgbClr val="395B74"/>
                </a:solidFill>
                <a:latin typeface="Arial Unicode MS" pitchFamily="34" charset="-128"/>
                <a:ea typeface="Arial Unicode MS" pitchFamily="34" charset="-128"/>
                <a:cs typeface="Arial Unicode MS" pitchFamily="34" charset="-128"/>
              </a:rPr>
              <a:t>project to meet the overall goal</a:t>
            </a:r>
          </a:p>
          <a:p>
            <a:pPr marL="914400" lvl="2"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r>
              <a:rPr lang="en-US" sz="2000" dirty="0" smtClean="0">
                <a:solidFill>
                  <a:srgbClr val="395B74"/>
                </a:solidFill>
                <a:latin typeface="Arial Unicode MS" pitchFamily="34" charset="-128"/>
                <a:ea typeface="Arial Unicode MS" pitchFamily="34" charset="-128"/>
                <a:cs typeface="Arial Unicode MS" pitchFamily="34" charset="-128"/>
              </a:rPr>
              <a:t>Error:</a:t>
            </a:r>
            <a:endParaRPr lang="en-US" sz="2000" dirty="0">
              <a:solidFill>
                <a:srgbClr val="395B74"/>
              </a:solidFill>
              <a:latin typeface="Arial Unicode MS" pitchFamily="34" charset="-128"/>
              <a:ea typeface="Arial Unicode MS" pitchFamily="34" charset="-128"/>
              <a:cs typeface="Arial Unicode MS" pitchFamily="34" charset="-12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88659525"/>
              </p:ext>
            </p:extLst>
          </p:nvPr>
        </p:nvGraphicFramePr>
        <p:xfrm>
          <a:off x="457199" y="2982913"/>
          <a:ext cx="8083485" cy="1447685"/>
        </p:xfrm>
        <a:graphic>
          <a:graphicData uri="http://schemas.openxmlformats.org/presentationml/2006/ole">
            <mc:AlternateContent xmlns:mc="http://schemas.openxmlformats.org/markup-compatibility/2006">
              <mc:Choice xmlns:v="urn:schemas-microsoft-com:vml" Requires="v">
                <p:oleObj spid="_x0000_s28750" name="Acrobat Document" r:id="rId4" imgW="6819786" imgH="891429" progId="AcroExch.Document.7">
                  <p:embed/>
                </p:oleObj>
              </mc:Choice>
              <mc:Fallback>
                <p:oleObj name="Acrobat Document" r:id="rId4" imgW="6819786" imgH="891429" progId="AcroExch.Document.7">
                  <p:embed/>
                  <p:pic>
                    <p:nvPicPr>
                      <p:cNvPr id="0" name=""/>
                      <p:cNvPicPr/>
                      <p:nvPr/>
                    </p:nvPicPr>
                    <p:blipFill>
                      <a:blip r:embed="rId5"/>
                      <a:stretch>
                        <a:fillRect/>
                      </a:stretch>
                    </p:blipFill>
                    <p:spPr>
                      <a:xfrm>
                        <a:off x="457199" y="2982913"/>
                        <a:ext cx="8083485" cy="1447685"/>
                      </a:xfrm>
                      <a:prstGeom prst="rect">
                        <a:avLst/>
                      </a:prstGeom>
                    </p:spPr>
                  </p:pic>
                </p:oleObj>
              </mc:Fallback>
            </mc:AlternateContent>
          </a:graphicData>
        </a:graphic>
      </p:graphicFrame>
    </p:spTree>
    <p:extLst>
      <p:ext uri="{BB962C8B-B14F-4D97-AF65-F5344CB8AC3E}">
        <p14:creationId xmlns:p14="http://schemas.microsoft.com/office/powerpoint/2010/main" val="1988443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Milestones:</a:t>
            </a:r>
            <a:r>
              <a:rPr lang="en-US" sz="2800" dirty="0"/>
              <a:t/>
            </a:r>
            <a:br>
              <a:rPr lang="en-US" sz="2800" dirty="0"/>
            </a:br>
            <a:r>
              <a:rPr lang="en-US" sz="2800" dirty="0" smtClean="0"/>
              <a:t>Effective Practice</a:t>
            </a:r>
            <a:endParaRPr lang="en-US" dirty="0"/>
          </a:p>
        </p:txBody>
      </p:sp>
      <p:sp>
        <p:nvSpPr>
          <p:cNvPr id="3" name="Content Placeholder 2"/>
          <p:cNvSpPr>
            <a:spLocks noGrp="1"/>
          </p:cNvSpPr>
          <p:nvPr>
            <p:ph idx="1"/>
          </p:nvPr>
        </p:nvSpPr>
        <p:spPr/>
        <p:txBody>
          <a:bodyPr/>
          <a:lstStyle/>
          <a:p>
            <a:pPr marL="57150" indent="0">
              <a:buNone/>
            </a:pPr>
            <a:r>
              <a:rPr lang="en-US" sz="2400" dirty="0" smtClean="0">
                <a:solidFill>
                  <a:srgbClr val="395B74"/>
                </a:solidFill>
                <a:latin typeface="Arial Unicode MS" pitchFamily="34" charset="-128"/>
                <a:ea typeface="Arial Unicode MS" pitchFamily="34" charset="-128"/>
                <a:cs typeface="Arial Unicode MS" pitchFamily="34" charset="-128"/>
              </a:rPr>
              <a:t>Include a detailed timeline for implementing all corrective action</a:t>
            </a:r>
          </a:p>
          <a:p>
            <a:pPr marL="914400" lvl="2" indent="0">
              <a:buNone/>
            </a:pPr>
            <a:r>
              <a:rPr lang="en-US" sz="2000" dirty="0" smtClean="0">
                <a:solidFill>
                  <a:srgbClr val="395B74"/>
                </a:solidFill>
                <a:latin typeface="Arial Unicode MS" pitchFamily="34" charset="-128"/>
                <a:ea typeface="Arial Unicode MS" pitchFamily="34" charset="-128"/>
                <a:cs typeface="Arial Unicode MS" pitchFamily="34" charset="-128"/>
              </a:rPr>
              <a:t>Example:</a:t>
            </a:r>
          </a:p>
          <a:p>
            <a:pPr lvl="2"/>
            <a:endParaRPr lang="en-US" sz="2000" dirty="0">
              <a:solidFill>
                <a:srgbClr val="395B74"/>
              </a:solidFill>
              <a:latin typeface="Arial Unicode MS" pitchFamily="34" charset="-128"/>
              <a:ea typeface="Arial Unicode MS" pitchFamily="34" charset="-128"/>
              <a:cs typeface="Arial Unicode MS"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32115"/>
            <a:ext cx="7852528" cy="3610070"/>
          </a:xfrm>
          <a:prstGeom prst="rect">
            <a:avLst/>
          </a:prstGeom>
        </p:spPr>
      </p:pic>
    </p:spTree>
    <p:extLst>
      <p:ext uri="{BB962C8B-B14F-4D97-AF65-F5344CB8AC3E}">
        <p14:creationId xmlns:p14="http://schemas.microsoft.com/office/powerpoint/2010/main" val="1948031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Reminders and Notifications </a:t>
            </a:r>
            <a:endParaRPr lang="en-US" dirty="0"/>
          </a:p>
        </p:txBody>
      </p:sp>
      <p:sp>
        <p:nvSpPr>
          <p:cNvPr id="3" name="Content Placeholder 2"/>
          <p:cNvSpPr>
            <a:spLocks noGrp="1"/>
          </p:cNvSpPr>
          <p:nvPr>
            <p:ph idx="1"/>
          </p:nvPr>
        </p:nvSpPr>
        <p:spPr/>
        <p:txBody>
          <a:bodyPr/>
          <a:lstStyle/>
          <a:p>
            <a:pPr marL="0" indent="0">
              <a:buNone/>
            </a:pPr>
            <a:r>
              <a:rPr lang="en-US" sz="2400" dirty="0" smtClean="0">
                <a:solidFill>
                  <a:srgbClr val="395B74"/>
                </a:solidFill>
                <a:latin typeface="Arial Unicode MS" pitchFamily="34" charset="-128"/>
                <a:cs typeface="Raavi" pitchFamily="34" charset="0"/>
              </a:rPr>
              <a:t>FTA will continue to post DBE goals and attainment for Largest 50 Grantees</a:t>
            </a:r>
          </a:p>
          <a:p>
            <a:pPr marL="457200" lvl="1" indent="0">
              <a:buNone/>
            </a:pPr>
            <a:r>
              <a:rPr lang="en-US" sz="2000" dirty="0">
                <a:solidFill>
                  <a:srgbClr val="395B74"/>
                </a:solidFill>
                <a:latin typeface="Arial Unicode MS" pitchFamily="34" charset="-128"/>
                <a:cs typeface="Raavi" pitchFamily="34" charset="0"/>
                <a:hlinkClick r:id="rId3"/>
              </a:rPr>
              <a:t>http://</a:t>
            </a:r>
            <a:r>
              <a:rPr lang="en-US" sz="2000" dirty="0" smtClean="0">
                <a:solidFill>
                  <a:srgbClr val="395B74"/>
                </a:solidFill>
                <a:latin typeface="Arial Unicode MS" pitchFamily="34" charset="-128"/>
                <a:cs typeface="Raavi" pitchFamily="34" charset="0"/>
                <a:hlinkClick r:id="rId3"/>
              </a:rPr>
              <a:t>www.fta.dot.gov/documents/Top_50_FTA_grantees_DBE_goals_9-30-13.pdf</a:t>
            </a:r>
            <a:r>
              <a:rPr lang="en-US" sz="2000" dirty="0" smtClean="0">
                <a:solidFill>
                  <a:srgbClr val="395B74"/>
                </a:solidFill>
                <a:latin typeface="Arial Unicode MS" pitchFamily="34" charset="-128"/>
                <a:cs typeface="Raavi" pitchFamily="34" charset="0"/>
              </a:rPr>
              <a:t> </a:t>
            </a:r>
          </a:p>
          <a:p>
            <a:pPr marL="0" indent="0">
              <a:buNone/>
            </a:pPr>
            <a:endParaRPr lang="en-US" sz="2400" dirty="0" smtClean="0">
              <a:solidFill>
                <a:srgbClr val="395B74"/>
              </a:solidFill>
              <a:latin typeface="Arial Unicode MS" pitchFamily="34" charset="-128"/>
              <a:cs typeface="Raavi" pitchFamily="34" charset="0"/>
            </a:endParaRPr>
          </a:p>
          <a:p>
            <a:pPr marL="0" indent="0">
              <a:buNone/>
            </a:pPr>
            <a:r>
              <a:rPr lang="en-US" sz="2400" dirty="0" smtClean="0">
                <a:solidFill>
                  <a:srgbClr val="395B74"/>
                </a:solidFill>
                <a:latin typeface="Arial Unicode MS" pitchFamily="34" charset="-128"/>
                <a:cs typeface="Raavi" pitchFamily="34" charset="0"/>
              </a:rPr>
              <a:t>View all FTA training materials and sign up for training notifications and alerts on the FTA web page</a:t>
            </a:r>
          </a:p>
          <a:p>
            <a:pPr marL="457200" lvl="1" indent="0">
              <a:buNone/>
            </a:pPr>
            <a:r>
              <a:rPr lang="en-US" sz="2000" dirty="0" smtClean="0">
                <a:solidFill>
                  <a:srgbClr val="395B74"/>
                </a:solidFill>
                <a:latin typeface="Arial Unicode MS" pitchFamily="34" charset="-128"/>
                <a:cs typeface="Raavi" pitchFamily="34" charset="0"/>
                <a:hlinkClick r:id="rId4"/>
              </a:rPr>
              <a:t>http</a:t>
            </a:r>
            <a:r>
              <a:rPr lang="en-US" sz="2000" dirty="0">
                <a:solidFill>
                  <a:srgbClr val="395B74"/>
                </a:solidFill>
                <a:latin typeface="Arial Unicode MS" pitchFamily="34" charset="-128"/>
                <a:cs typeface="Raavi" pitchFamily="34" charset="0"/>
                <a:hlinkClick r:id="rId4"/>
              </a:rPr>
              <a:t>://</a:t>
            </a:r>
            <a:r>
              <a:rPr lang="en-US" sz="2000" dirty="0" smtClean="0">
                <a:solidFill>
                  <a:srgbClr val="395B74"/>
                </a:solidFill>
                <a:latin typeface="Arial Unicode MS" pitchFamily="34" charset="-128"/>
                <a:cs typeface="Raavi" pitchFamily="34" charset="0"/>
                <a:hlinkClick r:id="rId4"/>
              </a:rPr>
              <a:t>www.fta.dot.gov/civilrights/12885.html</a:t>
            </a:r>
            <a:r>
              <a:rPr lang="en-US" sz="2000" dirty="0" smtClean="0">
                <a:solidFill>
                  <a:srgbClr val="395B74"/>
                </a:solidFill>
                <a:latin typeface="Arial Unicode MS" pitchFamily="34" charset="-128"/>
                <a:cs typeface="Raavi" pitchFamily="34" charset="0"/>
              </a:rPr>
              <a:t> </a:t>
            </a:r>
          </a:p>
          <a:p>
            <a:pPr marL="0" indent="0">
              <a:buNone/>
            </a:pPr>
            <a:r>
              <a:rPr lang="en-US" sz="2000" b="1" dirty="0">
                <a:solidFill>
                  <a:srgbClr val="395B74"/>
                </a:solidFill>
                <a:latin typeface="Arial Unicode MS" pitchFamily="34" charset="-128"/>
                <a:cs typeface="Raavi" pitchFamily="34" charset="0"/>
              </a:rPr>
              <a:t>	</a:t>
            </a:r>
            <a:r>
              <a:rPr lang="en-US" sz="2000" dirty="0" smtClean="0">
                <a:solidFill>
                  <a:srgbClr val="395B74"/>
                </a:solidFill>
                <a:latin typeface="Arial Unicode MS" pitchFamily="34" charset="-128"/>
                <a:cs typeface="Raavi" pitchFamily="34" charset="0"/>
              </a:rPr>
              <a:t>FTA training materials include: DBE Reporting (Beginner) and 	DBE Reporting (Intermediate); DBE Made Easy 	(video 	training); and DBE Goal Setting (video training).</a:t>
            </a:r>
          </a:p>
        </p:txBody>
      </p:sp>
    </p:spTree>
    <p:extLst>
      <p:ext uri="{BB962C8B-B14F-4D97-AF65-F5344CB8AC3E}">
        <p14:creationId xmlns:p14="http://schemas.microsoft.com/office/powerpoint/2010/main" val="10148429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207"/>
            <a:ext cx="8229600" cy="1310326"/>
          </a:xfrm>
        </p:spPr>
        <p:txBody>
          <a:bodyPr/>
          <a:lstStyle/>
          <a:p>
            <a:r>
              <a:rPr lang="en-US" sz="2800" dirty="0" smtClean="0"/>
              <a:t>FTA Headquarters and </a:t>
            </a:r>
            <a:r>
              <a:rPr lang="en-US" sz="2800" smtClean="0"/>
              <a:t>Regional Contacts</a:t>
            </a:r>
            <a:endParaRPr lang="en-US" dirty="0"/>
          </a:p>
        </p:txBody>
      </p:sp>
      <p:sp>
        <p:nvSpPr>
          <p:cNvPr id="3" name="Content Placeholder 2"/>
          <p:cNvSpPr>
            <a:spLocks noGrp="1"/>
          </p:cNvSpPr>
          <p:nvPr>
            <p:ph idx="1"/>
          </p:nvPr>
        </p:nvSpPr>
        <p:spPr>
          <a:xfrm>
            <a:off x="457200" y="1713323"/>
            <a:ext cx="8229600" cy="4525963"/>
          </a:xfrm>
        </p:spPr>
        <p:txBody>
          <a:bodyPr/>
          <a:lstStyle/>
          <a:p>
            <a:pPr marL="342900" lvl="1" indent="-342900"/>
            <a:r>
              <a:rPr lang="en-US" sz="2400" dirty="0" smtClean="0">
                <a:solidFill>
                  <a:srgbClr val="395B74"/>
                </a:solidFill>
                <a:latin typeface="Arial Unicode MS" pitchFamily="34" charset="-128"/>
                <a:ea typeface="Arial Unicode MS" pitchFamily="34" charset="-128"/>
                <a:cs typeface="Arial Unicode MS" pitchFamily="34" charset="-128"/>
              </a:rPr>
              <a:t>Federal Transit Administration Headquarters:</a:t>
            </a:r>
          </a:p>
          <a:p>
            <a:pPr marL="742950" lvl="2" indent="-342900"/>
            <a:r>
              <a:rPr lang="en-US" sz="2000" dirty="0" smtClean="0">
                <a:solidFill>
                  <a:srgbClr val="395B74"/>
                </a:solidFill>
                <a:latin typeface="Arial Unicode MS" pitchFamily="34" charset="-128"/>
                <a:ea typeface="Arial Unicode MS" pitchFamily="34" charset="-128"/>
                <a:cs typeface="Arial Unicode MS" pitchFamily="34" charset="-128"/>
              </a:rPr>
              <a:t>Email Inquiries: </a:t>
            </a:r>
            <a:r>
              <a:rPr lang="en-US" sz="2000" dirty="0" smtClean="0">
                <a:solidFill>
                  <a:srgbClr val="395B74"/>
                </a:solidFill>
                <a:latin typeface="Arial Unicode MS" pitchFamily="34" charset="-128"/>
                <a:ea typeface="Arial Unicode MS" pitchFamily="34" charset="-128"/>
                <a:cs typeface="Arial Unicode MS" pitchFamily="34" charset="-128"/>
                <a:hlinkClick r:id="rId3"/>
              </a:rPr>
              <a:t>ftadbetraining@dot.gov</a:t>
            </a: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342900" lvl="1" indent="-342900"/>
            <a:r>
              <a:rPr lang="en-US" sz="2400" dirty="0" smtClean="0">
                <a:solidFill>
                  <a:srgbClr val="395B74"/>
                </a:solidFill>
                <a:latin typeface="Arial Unicode MS" pitchFamily="34" charset="-128"/>
                <a:ea typeface="Arial Unicode MS" pitchFamily="34" charset="-128"/>
                <a:cs typeface="Arial Unicode MS" pitchFamily="34" charset="-128"/>
              </a:rPr>
              <a:t>FTA Regional Civil Rights Officers</a:t>
            </a:r>
          </a:p>
          <a:p>
            <a:pPr marL="742950" lvl="2" indent="-342900"/>
            <a:r>
              <a:rPr lang="en-US" sz="2000" dirty="0" smtClean="0">
                <a:solidFill>
                  <a:srgbClr val="395B74"/>
                </a:solidFill>
                <a:latin typeface="Arial Unicode MS" pitchFamily="34" charset="-128"/>
                <a:ea typeface="Arial Unicode MS" pitchFamily="34" charset="-128"/>
                <a:cs typeface="Arial Unicode MS" pitchFamily="34" charset="-128"/>
              </a:rPr>
              <a:t>Region 1: Margret “Peggy” Griffin</a:t>
            </a:r>
          </a:p>
          <a:p>
            <a:pPr marL="1200150" lvl="3" indent="-342900"/>
            <a:r>
              <a:rPr lang="en-US" sz="1600" dirty="0">
                <a:solidFill>
                  <a:srgbClr val="395B74"/>
                </a:solidFill>
                <a:latin typeface="Arial Unicode MS" pitchFamily="34" charset="-128"/>
                <a:ea typeface="Arial Unicode MS" pitchFamily="34" charset="-128"/>
                <a:cs typeface="Arial Unicode MS" pitchFamily="34" charset="-128"/>
              </a:rPr>
              <a:t>Email: </a:t>
            </a:r>
            <a:r>
              <a:rPr lang="en-US" sz="1600" dirty="0" smtClean="0">
                <a:solidFill>
                  <a:srgbClr val="395B74"/>
                </a:solidFill>
                <a:latin typeface="Arial Unicode MS" pitchFamily="34" charset="-128"/>
                <a:ea typeface="Arial Unicode MS" pitchFamily="34" charset="-128"/>
                <a:cs typeface="Arial Unicode MS" pitchFamily="34" charset="-128"/>
                <a:hlinkClick r:id="rId4"/>
              </a:rPr>
              <a:t>margaret.griffin@dot.gov</a:t>
            </a:r>
            <a:r>
              <a:rPr lang="en-US" sz="1600" dirty="0" smtClean="0">
                <a:solidFill>
                  <a:srgbClr val="395B74"/>
                </a:solidFill>
                <a:latin typeface="Arial Unicode MS" pitchFamily="34" charset="-128"/>
                <a:ea typeface="Arial Unicode MS" pitchFamily="34" charset="-128"/>
                <a:cs typeface="Arial Unicode MS" pitchFamily="34" charset="-128"/>
              </a:rPr>
              <a:t> </a:t>
            </a:r>
          </a:p>
          <a:p>
            <a:pPr marL="742950" lvl="2" indent="-342900"/>
            <a:r>
              <a:rPr lang="en-US" sz="2000" dirty="0" smtClean="0">
                <a:solidFill>
                  <a:srgbClr val="395B74"/>
                </a:solidFill>
                <a:latin typeface="Arial Unicode MS" pitchFamily="34" charset="-128"/>
                <a:ea typeface="Arial Unicode MS" pitchFamily="34" charset="-128"/>
                <a:cs typeface="Arial Unicode MS" pitchFamily="34" charset="-128"/>
              </a:rPr>
              <a:t>Region 2: Aaron Meyers</a:t>
            </a:r>
          </a:p>
          <a:p>
            <a:pPr marL="1200150" lvl="3" indent="-342900"/>
            <a:r>
              <a:rPr lang="en-US" sz="1600" dirty="0">
                <a:solidFill>
                  <a:srgbClr val="395B74"/>
                </a:solidFill>
                <a:latin typeface="Arial Unicode MS" pitchFamily="34" charset="-128"/>
                <a:ea typeface="Arial Unicode MS" pitchFamily="34" charset="-128"/>
                <a:cs typeface="Arial Unicode MS" pitchFamily="34" charset="-128"/>
              </a:rPr>
              <a:t>Email: </a:t>
            </a:r>
            <a:r>
              <a:rPr lang="en-US" sz="1600" dirty="0" smtClean="0">
                <a:solidFill>
                  <a:srgbClr val="395B74"/>
                </a:solidFill>
                <a:latin typeface="Arial Unicode MS" pitchFamily="34" charset="-128"/>
                <a:ea typeface="Arial Unicode MS" pitchFamily="34" charset="-128"/>
                <a:cs typeface="Arial Unicode MS" pitchFamily="34" charset="-128"/>
                <a:hlinkClick r:id="rId5"/>
              </a:rPr>
              <a:t>aaron.meyers@dot.gov</a:t>
            </a:r>
            <a:r>
              <a:rPr lang="en-US" sz="1600" dirty="0" smtClean="0">
                <a:solidFill>
                  <a:srgbClr val="395B74"/>
                </a:solidFill>
                <a:latin typeface="Arial Unicode MS" pitchFamily="34" charset="-128"/>
                <a:ea typeface="Arial Unicode MS" pitchFamily="34" charset="-128"/>
                <a:cs typeface="Arial Unicode MS" pitchFamily="34" charset="-128"/>
              </a:rPr>
              <a:t> </a:t>
            </a:r>
          </a:p>
          <a:p>
            <a:pPr marL="742950" lvl="2" indent="-342900"/>
            <a:r>
              <a:rPr lang="en-US" sz="2000" dirty="0" smtClean="0">
                <a:solidFill>
                  <a:srgbClr val="395B74"/>
                </a:solidFill>
                <a:latin typeface="Arial Unicode MS" pitchFamily="34" charset="-128"/>
                <a:ea typeface="Arial Unicode MS" pitchFamily="34" charset="-128"/>
                <a:cs typeface="Arial Unicode MS" pitchFamily="34" charset="-128"/>
              </a:rPr>
              <a:t>Region 3: Michael Riess</a:t>
            </a:r>
          </a:p>
          <a:p>
            <a:pPr marL="1200150" lvl="3" indent="-342900"/>
            <a:r>
              <a:rPr lang="en-US" sz="1600" dirty="0" smtClean="0">
                <a:solidFill>
                  <a:srgbClr val="395B74"/>
                </a:solidFill>
                <a:latin typeface="Arial Unicode MS" pitchFamily="34" charset="-128"/>
                <a:ea typeface="Arial Unicode MS" pitchFamily="34" charset="-128"/>
                <a:cs typeface="Arial Unicode MS" pitchFamily="34" charset="-128"/>
              </a:rPr>
              <a:t>Email</a:t>
            </a:r>
            <a:r>
              <a:rPr lang="en-US" sz="1600" dirty="0">
                <a:solidFill>
                  <a:srgbClr val="395B74"/>
                </a:solidFill>
                <a:latin typeface="Arial Unicode MS" pitchFamily="34" charset="-128"/>
                <a:ea typeface="Arial Unicode MS" pitchFamily="34" charset="-128"/>
                <a:cs typeface="Arial Unicode MS" pitchFamily="34" charset="-128"/>
              </a:rPr>
              <a:t>: </a:t>
            </a:r>
            <a:r>
              <a:rPr lang="en-US" sz="1600" dirty="0" smtClean="0">
                <a:solidFill>
                  <a:srgbClr val="395B74"/>
                </a:solidFill>
                <a:latin typeface="Arial Unicode MS" pitchFamily="34" charset="-128"/>
                <a:ea typeface="Arial Unicode MS" pitchFamily="34" charset="-128"/>
                <a:cs typeface="Arial Unicode MS" pitchFamily="34" charset="-128"/>
                <a:hlinkClick r:id="rId6"/>
              </a:rPr>
              <a:t>michael.riess@dot.gov</a:t>
            </a:r>
            <a:r>
              <a:rPr lang="en-US" sz="1600" dirty="0" smtClean="0">
                <a:solidFill>
                  <a:srgbClr val="395B74"/>
                </a:solidFill>
                <a:latin typeface="Arial Unicode MS" pitchFamily="34" charset="-128"/>
                <a:ea typeface="Arial Unicode MS" pitchFamily="34" charset="-128"/>
                <a:cs typeface="Arial Unicode MS" pitchFamily="34" charset="-128"/>
              </a:rPr>
              <a:t> </a:t>
            </a:r>
          </a:p>
          <a:p>
            <a:pPr marL="742950" lvl="2" indent="-342900"/>
            <a:r>
              <a:rPr lang="en-US" sz="2000" dirty="0">
                <a:solidFill>
                  <a:srgbClr val="395B74"/>
                </a:solidFill>
                <a:latin typeface="Arial Unicode MS" pitchFamily="34" charset="-128"/>
                <a:ea typeface="Arial Unicode MS" pitchFamily="34" charset="-128"/>
                <a:cs typeface="Arial Unicode MS" pitchFamily="34" charset="-128"/>
              </a:rPr>
              <a:t>Region 4: Carlos Gonzalez</a:t>
            </a:r>
          </a:p>
          <a:p>
            <a:pPr marL="1200150" lvl="3" indent="-342900"/>
            <a:r>
              <a:rPr lang="en-US" sz="1600" dirty="0">
                <a:solidFill>
                  <a:srgbClr val="395B74"/>
                </a:solidFill>
                <a:latin typeface="Arial Unicode MS" pitchFamily="34" charset="-128"/>
                <a:ea typeface="Arial Unicode MS" pitchFamily="34" charset="-128"/>
                <a:cs typeface="Arial Unicode MS" pitchFamily="34" charset="-128"/>
              </a:rPr>
              <a:t>Email: </a:t>
            </a:r>
            <a:r>
              <a:rPr lang="en-US" sz="1600" dirty="0">
                <a:solidFill>
                  <a:srgbClr val="395B74"/>
                </a:solidFill>
                <a:latin typeface="Arial Unicode MS" pitchFamily="34" charset="-128"/>
                <a:ea typeface="Arial Unicode MS" pitchFamily="34" charset="-128"/>
                <a:cs typeface="Arial Unicode MS" pitchFamily="34" charset="-128"/>
                <a:hlinkClick r:id="rId7"/>
              </a:rPr>
              <a:t>carlos.gonzalez3@dot.gov</a:t>
            </a:r>
            <a:r>
              <a:rPr lang="en-US" sz="1600" dirty="0">
                <a:solidFill>
                  <a:srgbClr val="395B74"/>
                </a:solidFill>
                <a:latin typeface="Arial Unicode MS" pitchFamily="34" charset="-128"/>
                <a:ea typeface="Arial Unicode MS" pitchFamily="34" charset="-128"/>
                <a:cs typeface="Arial Unicode MS" pitchFamily="34" charset="-128"/>
              </a:rPr>
              <a:t> </a:t>
            </a:r>
          </a:p>
          <a:p>
            <a:pPr marL="0" indent="0">
              <a:buNone/>
            </a:pPr>
            <a:endParaRPr lang="en-US" dirty="0"/>
          </a:p>
        </p:txBody>
      </p:sp>
    </p:spTree>
    <p:extLst>
      <p:ext uri="{BB962C8B-B14F-4D97-AF65-F5344CB8AC3E}">
        <p14:creationId xmlns:p14="http://schemas.microsoft.com/office/powerpoint/2010/main" val="34963062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FTA Regional </a:t>
            </a:r>
            <a:r>
              <a:rPr lang="en-US" sz="2800" dirty="0"/>
              <a:t>Contact Information</a:t>
            </a:r>
            <a:endParaRPr lang="en-US" dirty="0"/>
          </a:p>
        </p:txBody>
      </p:sp>
      <p:sp>
        <p:nvSpPr>
          <p:cNvPr id="3" name="Content Placeholder 2"/>
          <p:cNvSpPr>
            <a:spLocks noGrp="1"/>
          </p:cNvSpPr>
          <p:nvPr>
            <p:ph idx="1"/>
          </p:nvPr>
        </p:nvSpPr>
        <p:spPr/>
        <p:txBody>
          <a:bodyPr/>
          <a:lstStyle/>
          <a:p>
            <a:pPr marL="342900" lvl="1" indent="-342900"/>
            <a:r>
              <a:rPr lang="en-US" sz="2400" dirty="0">
                <a:solidFill>
                  <a:srgbClr val="395B74"/>
                </a:solidFill>
                <a:latin typeface="Arial Unicode MS" pitchFamily="34" charset="-128"/>
                <a:ea typeface="Arial Unicode MS" pitchFamily="34" charset="-128"/>
                <a:cs typeface="Arial Unicode MS" pitchFamily="34" charset="-128"/>
              </a:rPr>
              <a:t>FTA Regional Civil Rights </a:t>
            </a:r>
            <a:r>
              <a:rPr lang="en-US" sz="2400" dirty="0" smtClean="0">
                <a:solidFill>
                  <a:srgbClr val="395B74"/>
                </a:solidFill>
                <a:latin typeface="Arial Unicode MS" pitchFamily="34" charset="-128"/>
                <a:ea typeface="Arial Unicode MS" pitchFamily="34" charset="-128"/>
                <a:cs typeface="Arial Unicode MS" pitchFamily="34" charset="-128"/>
              </a:rPr>
              <a:t>Officers</a:t>
            </a:r>
          </a:p>
          <a:p>
            <a:pPr marL="742950" lvl="2" indent="-342900"/>
            <a:r>
              <a:rPr lang="en-US" sz="2000" dirty="0" smtClean="0">
                <a:solidFill>
                  <a:srgbClr val="395B74"/>
                </a:solidFill>
                <a:latin typeface="Arial Unicode MS" pitchFamily="34" charset="-128"/>
                <a:ea typeface="Arial Unicode MS" pitchFamily="34" charset="-128"/>
                <a:cs typeface="Arial Unicode MS" pitchFamily="34" charset="-128"/>
              </a:rPr>
              <a:t>Region </a:t>
            </a:r>
            <a:r>
              <a:rPr lang="en-US" sz="2000" dirty="0">
                <a:solidFill>
                  <a:srgbClr val="395B74"/>
                </a:solidFill>
                <a:latin typeface="Arial Unicode MS" pitchFamily="34" charset="-128"/>
                <a:ea typeface="Arial Unicode MS" pitchFamily="34" charset="-128"/>
                <a:cs typeface="Arial Unicode MS" pitchFamily="34" charset="-128"/>
              </a:rPr>
              <a:t>5: Marjorie </a:t>
            </a:r>
            <a:r>
              <a:rPr lang="en-US" sz="2000" dirty="0" smtClean="0">
                <a:solidFill>
                  <a:srgbClr val="395B74"/>
                </a:solidFill>
                <a:latin typeface="Arial Unicode MS" pitchFamily="34" charset="-128"/>
                <a:ea typeface="Arial Unicode MS" pitchFamily="34" charset="-128"/>
                <a:cs typeface="Arial Unicode MS" pitchFamily="34" charset="-128"/>
              </a:rPr>
              <a:t>Espina</a:t>
            </a:r>
          </a:p>
          <a:p>
            <a:pPr marL="1200150" lvl="3" indent="-342900"/>
            <a:r>
              <a:rPr lang="en-US" sz="1600" dirty="0">
                <a:solidFill>
                  <a:srgbClr val="395B74"/>
                </a:solidFill>
                <a:latin typeface="Arial Unicode MS" pitchFamily="34" charset="-128"/>
                <a:ea typeface="Arial Unicode MS" pitchFamily="34" charset="-128"/>
                <a:cs typeface="Arial Unicode MS" pitchFamily="34" charset="-128"/>
              </a:rPr>
              <a:t>Email: </a:t>
            </a:r>
            <a:r>
              <a:rPr lang="en-US" sz="1600" dirty="0" smtClean="0">
                <a:solidFill>
                  <a:srgbClr val="395B74"/>
                </a:solidFill>
                <a:latin typeface="Arial Unicode MS" pitchFamily="34" charset="-128"/>
                <a:ea typeface="Arial Unicode MS" pitchFamily="34" charset="-128"/>
                <a:cs typeface="Arial Unicode MS" pitchFamily="34" charset="-128"/>
                <a:hlinkClick r:id="rId3"/>
              </a:rPr>
              <a:t>marjorie.espina@dot.gov</a:t>
            </a:r>
            <a:r>
              <a:rPr lang="en-US" sz="1600" dirty="0" smtClean="0">
                <a:solidFill>
                  <a:srgbClr val="395B74"/>
                </a:solidFill>
                <a:latin typeface="Arial Unicode MS" pitchFamily="34" charset="-128"/>
                <a:ea typeface="Arial Unicode MS" pitchFamily="34" charset="-128"/>
                <a:cs typeface="Arial Unicode MS" pitchFamily="34" charset="-128"/>
              </a:rPr>
              <a:t> </a:t>
            </a:r>
            <a:endParaRPr lang="en-US" sz="1600" dirty="0">
              <a:solidFill>
                <a:srgbClr val="395B74"/>
              </a:solidFill>
              <a:latin typeface="Arial Unicode MS" pitchFamily="34" charset="-128"/>
              <a:ea typeface="Arial Unicode MS" pitchFamily="34" charset="-128"/>
              <a:cs typeface="Arial Unicode MS" pitchFamily="34" charset="-128"/>
            </a:endParaRPr>
          </a:p>
          <a:p>
            <a:pPr marL="742950" lvl="2" indent="-342900"/>
            <a:r>
              <a:rPr lang="en-US" sz="2000" dirty="0" smtClean="0">
                <a:solidFill>
                  <a:srgbClr val="395B74"/>
                </a:solidFill>
                <a:latin typeface="Arial Unicode MS" pitchFamily="34" charset="-128"/>
                <a:ea typeface="Arial Unicode MS" pitchFamily="34" charset="-128"/>
                <a:cs typeface="Arial Unicode MS" pitchFamily="34" charset="-128"/>
              </a:rPr>
              <a:t>Region </a:t>
            </a:r>
            <a:r>
              <a:rPr lang="en-US" sz="2000" dirty="0">
                <a:solidFill>
                  <a:srgbClr val="395B74"/>
                </a:solidFill>
                <a:latin typeface="Arial Unicode MS" pitchFamily="34" charset="-128"/>
                <a:ea typeface="Arial Unicode MS" pitchFamily="34" charset="-128"/>
                <a:cs typeface="Arial Unicode MS" pitchFamily="34" charset="-128"/>
              </a:rPr>
              <a:t>6: </a:t>
            </a:r>
            <a:r>
              <a:rPr lang="en-US" sz="2000" dirty="0" smtClean="0">
                <a:solidFill>
                  <a:srgbClr val="395B74"/>
                </a:solidFill>
                <a:latin typeface="Arial Unicode MS" pitchFamily="34" charset="-128"/>
                <a:ea typeface="Arial Unicode MS" pitchFamily="34" charset="-128"/>
                <a:cs typeface="Arial Unicode MS" pitchFamily="34" charset="-128"/>
              </a:rPr>
              <a:t>Rebecca Tanrath (acting)</a:t>
            </a:r>
          </a:p>
          <a:p>
            <a:pPr marL="1200150" lvl="3" indent="-342900"/>
            <a:r>
              <a:rPr lang="en-US" sz="1600" dirty="0" smtClean="0">
                <a:solidFill>
                  <a:srgbClr val="395B74"/>
                </a:solidFill>
                <a:latin typeface="Arial Unicode MS" pitchFamily="34" charset="-128"/>
                <a:ea typeface="Arial Unicode MS" pitchFamily="34" charset="-128"/>
                <a:cs typeface="Arial Unicode MS" pitchFamily="34" charset="-128"/>
              </a:rPr>
              <a:t>Email: </a:t>
            </a:r>
            <a:r>
              <a:rPr lang="en-US" sz="1600" dirty="0">
                <a:solidFill>
                  <a:srgbClr val="395B74"/>
                </a:solidFill>
                <a:latin typeface="Arial Unicode MS" pitchFamily="34" charset="-128"/>
                <a:ea typeface="Arial Unicode MS" pitchFamily="34" charset="-128"/>
                <a:cs typeface="Arial Unicode MS" pitchFamily="34" charset="-128"/>
                <a:hlinkClick r:id="rId4"/>
              </a:rPr>
              <a:t>rebecca.tanrath@dot.gov</a:t>
            </a:r>
            <a:r>
              <a:rPr lang="en-US" sz="1600" dirty="0">
                <a:solidFill>
                  <a:srgbClr val="395B74"/>
                </a:solidFill>
                <a:latin typeface="Arial Unicode MS" pitchFamily="34" charset="-128"/>
                <a:ea typeface="Arial Unicode MS" pitchFamily="34" charset="-128"/>
                <a:cs typeface="Arial Unicode MS" pitchFamily="34" charset="-128"/>
              </a:rPr>
              <a:t> </a:t>
            </a:r>
          </a:p>
          <a:p>
            <a:pPr marL="742950" lvl="2" indent="-342900"/>
            <a:r>
              <a:rPr lang="en-US" sz="2000" dirty="0">
                <a:solidFill>
                  <a:srgbClr val="395B74"/>
                </a:solidFill>
                <a:latin typeface="Arial Unicode MS" pitchFamily="34" charset="-128"/>
                <a:ea typeface="Arial Unicode MS" pitchFamily="34" charset="-128"/>
                <a:cs typeface="Arial Unicode MS" pitchFamily="34" charset="-128"/>
              </a:rPr>
              <a:t>Region 7: Rebecca </a:t>
            </a:r>
            <a:r>
              <a:rPr lang="en-US" sz="2000" dirty="0" smtClean="0">
                <a:solidFill>
                  <a:srgbClr val="395B74"/>
                </a:solidFill>
                <a:latin typeface="Arial Unicode MS" pitchFamily="34" charset="-128"/>
                <a:ea typeface="Arial Unicode MS" pitchFamily="34" charset="-128"/>
                <a:cs typeface="Arial Unicode MS" pitchFamily="34" charset="-128"/>
              </a:rPr>
              <a:t>Rand</a:t>
            </a:r>
          </a:p>
          <a:p>
            <a:pPr marL="1200150" lvl="3" indent="-342900"/>
            <a:r>
              <a:rPr lang="en-US" sz="1600" dirty="0">
                <a:solidFill>
                  <a:srgbClr val="395B74"/>
                </a:solidFill>
                <a:latin typeface="Arial Unicode MS" pitchFamily="34" charset="-128"/>
                <a:ea typeface="Arial Unicode MS" pitchFamily="34" charset="-128"/>
                <a:cs typeface="Arial Unicode MS" pitchFamily="34" charset="-128"/>
              </a:rPr>
              <a:t>Email: </a:t>
            </a:r>
            <a:r>
              <a:rPr lang="en-US" sz="1600" dirty="0" smtClean="0">
                <a:solidFill>
                  <a:srgbClr val="395B74"/>
                </a:solidFill>
                <a:latin typeface="Arial Unicode MS" pitchFamily="34" charset="-128"/>
                <a:ea typeface="Arial Unicode MS" pitchFamily="34" charset="-128"/>
                <a:cs typeface="Arial Unicode MS" pitchFamily="34" charset="-128"/>
                <a:hlinkClick r:id="rId5"/>
              </a:rPr>
              <a:t>rebecca.rand@dot.gov</a:t>
            </a:r>
            <a:r>
              <a:rPr lang="en-US" sz="1600" dirty="0" smtClean="0">
                <a:solidFill>
                  <a:srgbClr val="395B74"/>
                </a:solidFill>
                <a:latin typeface="Arial Unicode MS" pitchFamily="34" charset="-128"/>
                <a:ea typeface="Arial Unicode MS" pitchFamily="34" charset="-128"/>
                <a:cs typeface="Arial Unicode MS" pitchFamily="34" charset="-128"/>
              </a:rPr>
              <a:t> </a:t>
            </a:r>
            <a:endParaRPr lang="en-US" sz="1600" dirty="0">
              <a:solidFill>
                <a:srgbClr val="395B74"/>
              </a:solidFill>
              <a:latin typeface="Arial Unicode MS" pitchFamily="34" charset="-128"/>
              <a:ea typeface="Arial Unicode MS" pitchFamily="34" charset="-128"/>
              <a:cs typeface="Arial Unicode MS" pitchFamily="34" charset="-128"/>
            </a:endParaRPr>
          </a:p>
          <a:p>
            <a:pPr marL="742950" lvl="2" indent="-342900"/>
            <a:r>
              <a:rPr lang="en-US" sz="2000" dirty="0">
                <a:solidFill>
                  <a:srgbClr val="395B74"/>
                </a:solidFill>
                <a:latin typeface="Arial Unicode MS" pitchFamily="34" charset="-128"/>
                <a:ea typeface="Arial Unicode MS" pitchFamily="34" charset="-128"/>
                <a:cs typeface="Arial Unicode MS" pitchFamily="34" charset="-128"/>
              </a:rPr>
              <a:t>Region 8: Rebecca </a:t>
            </a:r>
            <a:r>
              <a:rPr lang="en-US" sz="2000" dirty="0" smtClean="0">
                <a:solidFill>
                  <a:srgbClr val="395B74"/>
                </a:solidFill>
                <a:latin typeface="Arial Unicode MS" pitchFamily="34" charset="-128"/>
                <a:ea typeface="Arial Unicode MS" pitchFamily="34" charset="-128"/>
                <a:cs typeface="Arial Unicode MS" pitchFamily="34" charset="-128"/>
              </a:rPr>
              <a:t>Tanrath</a:t>
            </a:r>
          </a:p>
          <a:p>
            <a:pPr marL="1200150" lvl="3" indent="-342900"/>
            <a:r>
              <a:rPr lang="en-US" sz="1600" dirty="0">
                <a:solidFill>
                  <a:srgbClr val="395B74"/>
                </a:solidFill>
                <a:latin typeface="Arial Unicode MS" pitchFamily="34" charset="-128"/>
                <a:ea typeface="Arial Unicode MS" pitchFamily="34" charset="-128"/>
                <a:cs typeface="Arial Unicode MS" pitchFamily="34" charset="-128"/>
              </a:rPr>
              <a:t>Email: </a:t>
            </a:r>
            <a:r>
              <a:rPr lang="en-US" sz="1600" dirty="0" smtClean="0">
                <a:solidFill>
                  <a:srgbClr val="395B74"/>
                </a:solidFill>
                <a:latin typeface="Arial Unicode MS" pitchFamily="34" charset="-128"/>
                <a:ea typeface="Arial Unicode MS" pitchFamily="34" charset="-128"/>
                <a:cs typeface="Arial Unicode MS" pitchFamily="34" charset="-128"/>
                <a:hlinkClick r:id="rId4"/>
              </a:rPr>
              <a:t>rebecca.tanrath@dot.gov</a:t>
            </a:r>
            <a:r>
              <a:rPr lang="en-US" sz="1600" dirty="0" smtClean="0">
                <a:solidFill>
                  <a:srgbClr val="395B74"/>
                </a:solidFill>
                <a:latin typeface="Arial Unicode MS" pitchFamily="34" charset="-128"/>
                <a:ea typeface="Arial Unicode MS" pitchFamily="34" charset="-128"/>
                <a:cs typeface="Arial Unicode MS" pitchFamily="34" charset="-128"/>
              </a:rPr>
              <a:t> </a:t>
            </a:r>
          </a:p>
          <a:p>
            <a:pPr marL="742950" lvl="2" indent="-342900"/>
            <a:r>
              <a:rPr lang="en-US" sz="2000" dirty="0" smtClean="0">
                <a:solidFill>
                  <a:srgbClr val="395B74"/>
                </a:solidFill>
                <a:latin typeface="Arial Unicode MS" pitchFamily="34" charset="-128"/>
                <a:ea typeface="Arial Unicode MS" pitchFamily="34" charset="-128"/>
                <a:cs typeface="Arial Unicode MS" pitchFamily="34" charset="-128"/>
              </a:rPr>
              <a:t>Region 9: Derrin Jourdan</a:t>
            </a:r>
          </a:p>
          <a:p>
            <a:pPr marL="1200150" lvl="3" indent="-342900"/>
            <a:r>
              <a:rPr lang="en-US" sz="1600" dirty="0">
                <a:solidFill>
                  <a:srgbClr val="395B74"/>
                </a:solidFill>
                <a:latin typeface="Arial Unicode MS" pitchFamily="34" charset="-128"/>
                <a:ea typeface="Arial Unicode MS" pitchFamily="34" charset="-128"/>
                <a:cs typeface="Arial Unicode MS" pitchFamily="34" charset="-128"/>
              </a:rPr>
              <a:t>Email: </a:t>
            </a:r>
            <a:r>
              <a:rPr lang="en-US" sz="1600" dirty="0" smtClean="0">
                <a:solidFill>
                  <a:srgbClr val="395B74"/>
                </a:solidFill>
                <a:latin typeface="Arial Unicode MS" pitchFamily="34" charset="-128"/>
                <a:ea typeface="Arial Unicode MS" pitchFamily="34" charset="-128"/>
                <a:cs typeface="Arial Unicode MS" pitchFamily="34" charset="-128"/>
                <a:hlinkClick r:id="rId6"/>
              </a:rPr>
              <a:t>derrin.jourdan@dot.gov</a:t>
            </a:r>
            <a:r>
              <a:rPr lang="en-US" sz="1600" dirty="0" smtClean="0">
                <a:solidFill>
                  <a:srgbClr val="395B74"/>
                </a:solidFill>
                <a:latin typeface="Arial Unicode MS" pitchFamily="34" charset="-128"/>
                <a:ea typeface="Arial Unicode MS" pitchFamily="34" charset="-128"/>
                <a:cs typeface="Arial Unicode MS" pitchFamily="34" charset="-128"/>
              </a:rPr>
              <a:t> </a:t>
            </a:r>
          </a:p>
          <a:p>
            <a:pPr marL="742950" lvl="2" indent="-342900"/>
            <a:r>
              <a:rPr lang="en-US" sz="2000" dirty="0" smtClean="0">
                <a:solidFill>
                  <a:srgbClr val="395B74"/>
                </a:solidFill>
                <a:latin typeface="Arial Unicode MS" pitchFamily="34" charset="-128"/>
                <a:ea typeface="Arial Unicode MS" pitchFamily="34" charset="-128"/>
                <a:cs typeface="Arial Unicode MS" pitchFamily="34" charset="-128"/>
              </a:rPr>
              <a:t>Region 10: Christopher Macneith</a:t>
            </a:r>
          </a:p>
          <a:p>
            <a:pPr marL="1200150" lvl="3" indent="-342900"/>
            <a:r>
              <a:rPr lang="en-US" sz="1600" dirty="0" smtClean="0">
                <a:solidFill>
                  <a:srgbClr val="395B74"/>
                </a:solidFill>
                <a:latin typeface="Arial Unicode MS" pitchFamily="34" charset="-128"/>
                <a:ea typeface="Arial Unicode MS" pitchFamily="34" charset="-128"/>
                <a:cs typeface="Arial Unicode MS" pitchFamily="34" charset="-128"/>
              </a:rPr>
              <a:t>Email</a:t>
            </a:r>
            <a:r>
              <a:rPr lang="en-US" sz="1600" dirty="0">
                <a:solidFill>
                  <a:srgbClr val="395B74"/>
                </a:solidFill>
                <a:latin typeface="Arial Unicode MS" pitchFamily="34" charset="-128"/>
                <a:ea typeface="Arial Unicode MS" pitchFamily="34" charset="-128"/>
                <a:cs typeface="Arial Unicode MS" pitchFamily="34" charset="-128"/>
              </a:rPr>
              <a:t>: </a:t>
            </a:r>
            <a:r>
              <a:rPr lang="en-US" sz="1600" dirty="0" smtClean="0">
                <a:solidFill>
                  <a:srgbClr val="395B74"/>
                </a:solidFill>
                <a:latin typeface="Arial Unicode MS" pitchFamily="34" charset="-128"/>
                <a:ea typeface="Arial Unicode MS" pitchFamily="34" charset="-128"/>
                <a:cs typeface="Arial Unicode MS" pitchFamily="34" charset="-128"/>
                <a:hlinkClick r:id="rId7"/>
              </a:rPr>
              <a:t>christopher.macneith@dot.gov</a:t>
            </a:r>
            <a:r>
              <a:rPr lang="en-US" sz="1600" dirty="0" smtClean="0">
                <a:solidFill>
                  <a:srgbClr val="395B74"/>
                </a:solidFill>
                <a:latin typeface="Arial Unicode MS" pitchFamily="34" charset="-128"/>
                <a:ea typeface="Arial Unicode MS" pitchFamily="34" charset="-128"/>
                <a:cs typeface="Arial Unicode MS" pitchFamily="34" charset="-128"/>
              </a:rPr>
              <a:t> </a:t>
            </a:r>
            <a:endParaRPr lang="en-US" sz="1600" dirty="0">
              <a:solidFill>
                <a:srgbClr val="395B74"/>
              </a:solidFill>
              <a:latin typeface="Arial Unicode MS" pitchFamily="34" charset="-128"/>
              <a:ea typeface="Arial Unicode MS" pitchFamily="34" charset="-128"/>
              <a:cs typeface="Arial Unicode MS" pitchFamily="34" charset="-128"/>
            </a:endParaRPr>
          </a:p>
          <a:p>
            <a:pPr marL="742950" lvl="2" indent="-342900"/>
            <a:endParaRPr lang="en-US" sz="2000" dirty="0">
              <a:solidFill>
                <a:srgbClr val="395B74"/>
              </a:solidFill>
              <a:latin typeface="Arial Unicode MS" pitchFamily="34" charset="-128"/>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3899538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is a group of four photographs: one shows a hybrid bus pulling up to a bus stop shelter on a downtown street; one shows the interior of rail vehicle with passengers standing inside; one shows an underground subway terminal with a departing train; and one shows an approaching light rail vehicle adjacent to a station with people waiting."/>
          <p:cNvPicPr>
            <a:picLocks noChangeAspect="1"/>
          </p:cNvPicPr>
          <p:nvPr/>
        </p:nvPicPr>
        <p:blipFill>
          <a:blip r:embed="rId3"/>
          <a:stretch>
            <a:fillRect/>
          </a:stretch>
        </p:blipFill>
        <p:spPr>
          <a:xfrm>
            <a:off x="637032" y="703259"/>
            <a:ext cx="7869936" cy="5285232"/>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49 CFR 26.47(c): </a:t>
            </a:r>
            <a:br>
              <a:rPr lang="en-US" sz="2800" dirty="0" smtClean="0"/>
            </a:br>
            <a:r>
              <a:rPr lang="en-US" sz="2800" dirty="0" smtClean="0"/>
              <a:t>DBE Goal Accountability</a:t>
            </a:r>
            <a:endParaRPr lang="en-US" sz="2800" dirty="0"/>
          </a:p>
        </p:txBody>
      </p:sp>
      <p:sp>
        <p:nvSpPr>
          <p:cNvPr id="3" name="Content Placeholder 2"/>
          <p:cNvSpPr>
            <a:spLocks noGrp="1"/>
          </p:cNvSpPr>
          <p:nvPr>
            <p:ph idx="1"/>
          </p:nvPr>
        </p:nvSpPr>
        <p:spPr>
          <a:xfrm>
            <a:off x="457200" y="1443561"/>
            <a:ext cx="8469984" cy="5485140"/>
          </a:xfrm>
        </p:spPr>
        <p:txBody>
          <a:bodyPr/>
          <a:lstStyle/>
          <a:p>
            <a:pPr marL="57150"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57150" indent="0">
              <a:buNone/>
            </a:pPr>
            <a:r>
              <a:rPr lang="en-US" sz="2400" dirty="0" smtClean="0">
                <a:solidFill>
                  <a:srgbClr val="395B74"/>
                </a:solidFill>
                <a:latin typeface="Arial Unicode MS" pitchFamily="34" charset="-128"/>
                <a:ea typeface="Arial Unicode MS" pitchFamily="34" charset="-128"/>
                <a:cs typeface="Arial Unicode MS" pitchFamily="34" charset="-128"/>
              </a:rPr>
              <a:t>If </a:t>
            </a:r>
            <a:r>
              <a:rPr lang="en-US" sz="2400" dirty="0">
                <a:solidFill>
                  <a:srgbClr val="395B74"/>
                </a:solidFill>
                <a:latin typeface="Arial Unicode MS" pitchFamily="34" charset="-128"/>
                <a:ea typeface="Arial Unicode MS" pitchFamily="34" charset="-128"/>
                <a:cs typeface="Arial Unicode MS" pitchFamily="34" charset="-128"/>
              </a:rPr>
              <a:t>the awards and commitments shown on your Uniform Report of Awards or Commitments and Payments at the end of any fiscal year are less than the overall goal applicable to that fiscal year, you must </a:t>
            </a:r>
            <a:r>
              <a:rPr lang="en-US" sz="2400" dirty="0" smtClean="0">
                <a:solidFill>
                  <a:srgbClr val="395B74"/>
                </a:solidFill>
                <a:latin typeface="Arial Unicode MS" pitchFamily="34" charset="-128"/>
                <a:ea typeface="Arial Unicode MS" pitchFamily="34" charset="-128"/>
                <a:cs typeface="Arial Unicode MS" pitchFamily="34" charset="-128"/>
              </a:rPr>
              <a:t>prepare a Shortfall </a:t>
            </a:r>
            <a:r>
              <a:rPr lang="en-US" sz="2400" dirty="0">
                <a:solidFill>
                  <a:srgbClr val="395B74"/>
                </a:solidFill>
                <a:latin typeface="Arial Unicode MS" pitchFamily="34" charset="-128"/>
                <a:ea typeface="Arial Unicode MS" pitchFamily="34" charset="-128"/>
                <a:cs typeface="Arial Unicode MS" pitchFamily="34" charset="-128"/>
              </a:rPr>
              <a:t>A</a:t>
            </a:r>
            <a:r>
              <a:rPr lang="en-US" sz="2400" dirty="0" smtClean="0">
                <a:solidFill>
                  <a:srgbClr val="395B74"/>
                </a:solidFill>
                <a:latin typeface="Arial Unicode MS" pitchFamily="34" charset="-128"/>
                <a:ea typeface="Arial Unicode MS" pitchFamily="34" charset="-128"/>
                <a:cs typeface="Arial Unicode MS" pitchFamily="34" charset="-128"/>
              </a:rPr>
              <a:t>nalysis and Corrective </a:t>
            </a:r>
            <a:r>
              <a:rPr lang="en-US" sz="2400" dirty="0">
                <a:solidFill>
                  <a:srgbClr val="395B74"/>
                </a:solidFill>
                <a:latin typeface="Arial Unicode MS" pitchFamily="34" charset="-128"/>
                <a:ea typeface="Arial Unicode MS" pitchFamily="34" charset="-128"/>
                <a:cs typeface="Arial Unicode MS" pitchFamily="34" charset="-128"/>
              </a:rPr>
              <a:t>A</a:t>
            </a:r>
            <a:r>
              <a:rPr lang="en-US" sz="2400" dirty="0" smtClean="0">
                <a:solidFill>
                  <a:srgbClr val="395B74"/>
                </a:solidFill>
                <a:latin typeface="Arial Unicode MS" pitchFamily="34" charset="-128"/>
                <a:ea typeface="Arial Unicode MS" pitchFamily="34" charset="-128"/>
                <a:cs typeface="Arial Unicode MS" pitchFamily="34" charset="-128"/>
              </a:rPr>
              <a:t>ction Plan</a:t>
            </a:r>
            <a:endParaRPr lang="en-US" dirty="0">
              <a:solidFill>
                <a:srgbClr val="395B74"/>
              </a:solidFill>
              <a:latin typeface="Arial Unicode MS" pitchFamily="34" charset="-128"/>
              <a:ea typeface="Arial Unicode MS" pitchFamily="34" charset="-128"/>
              <a:cs typeface="Arial Unicode MS" pitchFamily="34" charset="-128"/>
            </a:endParaRPr>
          </a:p>
          <a:p>
            <a:pPr marL="457200" lvl="1"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457200" lvl="1" indent="0">
              <a:buNone/>
            </a:pPr>
            <a:r>
              <a:rPr lang="en-US" sz="2000" dirty="0" smtClean="0">
                <a:solidFill>
                  <a:srgbClr val="395B74"/>
                </a:solidFill>
                <a:latin typeface="Arial Unicode MS" pitchFamily="34" charset="-128"/>
                <a:ea typeface="Arial Unicode MS" pitchFamily="34" charset="-128"/>
                <a:cs typeface="Arial Unicode MS" pitchFamily="34" charset="-128"/>
              </a:rPr>
              <a:t>	</a:t>
            </a:r>
            <a:r>
              <a:rPr lang="en-US" sz="2200" dirty="0" smtClean="0">
                <a:solidFill>
                  <a:srgbClr val="395B74"/>
                </a:solidFill>
                <a:latin typeface="Arial Unicode MS" pitchFamily="34" charset="-128"/>
                <a:ea typeface="Arial Unicode MS" pitchFamily="34" charset="-128"/>
                <a:cs typeface="Arial Unicode MS" pitchFamily="34" charset="-128"/>
              </a:rPr>
              <a:t>Uniform </a:t>
            </a:r>
            <a:r>
              <a:rPr lang="en-US" sz="2200" dirty="0">
                <a:solidFill>
                  <a:srgbClr val="395B74"/>
                </a:solidFill>
                <a:latin typeface="Arial Unicode MS" pitchFamily="34" charset="-128"/>
                <a:ea typeface="Arial Unicode MS" pitchFamily="34" charset="-128"/>
                <a:cs typeface="Arial Unicode MS" pitchFamily="34" charset="-128"/>
              </a:rPr>
              <a:t>Report of Awards and Commitments or End of </a:t>
            </a:r>
            <a:r>
              <a:rPr lang="en-US" sz="2200" dirty="0" smtClean="0">
                <a:solidFill>
                  <a:srgbClr val="395B74"/>
                </a:solidFill>
                <a:latin typeface="Arial Unicode MS" pitchFamily="34" charset="-128"/>
                <a:ea typeface="Arial Unicode MS" pitchFamily="34" charset="-128"/>
                <a:cs typeface="Arial Unicode MS" pitchFamily="34" charset="-128"/>
              </a:rPr>
              <a:t>		FY Commitments </a:t>
            </a:r>
            <a:r>
              <a:rPr lang="en-US" sz="2200" dirty="0">
                <a:solidFill>
                  <a:srgbClr val="395B74"/>
                </a:solidFill>
                <a:latin typeface="Arial Unicode MS" pitchFamily="34" charset="-128"/>
                <a:ea typeface="Arial Unicode MS" pitchFamily="34" charset="-128"/>
                <a:cs typeface="Arial Unicode MS" pitchFamily="34" charset="-128"/>
              </a:rPr>
              <a:t>and Payments </a:t>
            </a:r>
            <a:r>
              <a:rPr lang="en-US" sz="2200" b="1" i="1" dirty="0">
                <a:solidFill>
                  <a:srgbClr val="395B74"/>
                </a:solidFill>
                <a:latin typeface="Arial Unicode MS" pitchFamily="34" charset="-128"/>
                <a:ea typeface="Arial Unicode MS" pitchFamily="34" charset="-128"/>
                <a:cs typeface="Arial Unicode MS" pitchFamily="34" charset="-128"/>
              </a:rPr>
              <a:t>less than </a:t>
            </a:r>
            <a:r>
              <a:rPr lang="en-US" sz="2200" dirty="0" smtClean="0">
                <a:solidFill>
                  <a:srgbClr val="395B74"/>
                </a:solidFill>
                <a:latin typeface="Arial Unicode MS" pitchFamily="34" charset="-128"/>
                <a:ea typeface="Arial Unicode MS" pitchFamily="34" charset="-128"/>
                <a:cs typeface="Arial Unicode MS" pitchFamily="34" charset="-128"/>
              </a:rPr>
              <a:t>Triennial </a:t>
            </a:r>
            <a:r>
              <a:rPr lang="en-US" sz="2200" dirty="0">
                <a:solidFill>
                  <a:srgbClr val="395B74"/>
                </a:solidFill>
                <a:latin typeface="Arial Unicode MS" pitchFamily="34" charset="-128"/>
                <a:ea typeface="Arial Unicode MS" pitchFamily="34" charset="-128"/>
                <a:cs typeface="Arial Unicode MS" pitchFamily="34" charset="-128"/>
              </a:rPr>
              <a:t>DBE </a:t>
            </a:r>
            <a:r>
              <a:rPr lang="en-US" sz="2200" dirty="0" smtClean="0">
                <a:solidFill>
                  <a:srgbClr val="395B74"/>
                </a:solidFill>
                <a:latin typeface="Arial Unicode MS" pitchFamily="34" charset="-128"/>
                <a:ea typeface="Arial Unicode MS" pitchFamily="34" charset="-128"/>
                <a:cs typeface="Arial Unicode MS" pitchFamily="34" charset="-128"/>
              </a:rPr>
              <a:t>		Goal Percentage </a:t>
            </a:r>
            <a:r>
              <a:rPr lang="en-US" sz="2200" b="1" dirty="0">
                <a:solidFill>
                  <a:srgbClr val="395B74"/>
                </a:solidFill>
                <a:latin typeface="Arial Unicode MS" pitchFamily="34" charset="-128"/>
                <a:ea typeface="Arial Unicode MS" pitchFamily="34" charset="-128"/>
                <a:cs typeface="Arial Unicode MS" pitchFamily="34" charset="-128"/>
              </a:rPr>
              <a:t>=</a:t>
            </a:r>
            <a:r>
              <a:rPr lang="en-US" sz="2200" dirty="0">
                <a:solidFill>
                  <a:srgbClr val="395B74"/>
                </a:solidFill>
                <a:latin typeface="Arial Unicode MS" pitchFamily="34" charset="-128"/>
                <a:ea typeface="Arial Unicode MS" pitchFamily="34" charset="-128"/>
                <a:cs typeface="Arial Unicode MS" pitchFamily="34" charset="-128"/>
              </a:rPr>
              <a:t> </a:t>
            </a:r>
            <a:r>
              <a:rPr lang="en-US" sz="2200" b="1" dirty="0" smtClean="0">
                <a:solidFill>
                  <a:srgbClr val="395B74"/>
                </a:solidFill>
                <a:latin typeface="Arial Unicode MS" pitchFamily="34" charset="-128"/>
                <a:ea typeface="Arial Unicode MS" pitchFamily="34" charset="-128"/>
                <a:cs typeface="Arial Unicode MS" pitchFamily="34" charset="-128"/>
              </a:rPr>
              <a:t>Shortfall</a:t>
            </a:r>
            <a:endParaRPr lang="en-US" sz="2200" b="1" dirty="0">
              <a:solidFill>
                <a:srgbClr val="395B74"/>
              </a:solidFill>
              <a:latin typeface="Arial Unicode MS" pitchFamily="34" charset="-128"/>
              <a:ea typeface="Arial Unicode MS" pitchFamily="34" charset="-128"/>
              <a:cs typeface="Arial Unicode MS" pitchFamily="34" charset="-128"/>
            </a:endParaRPr>
          </a:p>
          <a:p>
            <a:pPr marL="457200" lvl="1" indent="0">
              <a:buNone/>
            </a:pPr>
            <a:endParaRPr lang="en-US" sz="2000" dirty="0">
              <a:solidFill>
                <a:srgbClr val="395B74"/>
              </a:solidFill>
              <a:latin typeface="Arial Unicode MS" pitchFamily="34" charset="-128"/>
              <a:ea typeface="Arial Unicode MS" pitchFamily="34" charset="-128"/>
              <a:cs typeface="Arial Unicode MS" pitchFamily="34" charset="-128"/>
            </a:endParaRPr>
          </a:p>
          <a:p>
            <a:pPr lvl="1"/>
            <a:endParaRPr lang="en-US" sz="2400" dirty="0" smtClean="0">
              <a:solidFill>
                <a:srgbClr val="395B74"/>
              </a:solidFill>
              <a:latin typeface="Arial Unicode MS" pitchFamily="34" charset="-128"/>
              <a:ea typeface="Arial Unicode MS" pitchFamily="34" charset="-128"/>
              <a:cs typeface="Arial Unicode MS" pitchFamily="34" charset="-128"/>
            </a:endParaRPr>
          </a:p>
          <a:p>
            <a:pPr marL="0" indent="0">
              <a:buNone/>
            </a:pPr>
            <a:endParaRPr lang="en-US" sz="2400" dirty="0">
              <a:solidFill>
                <a:srgbClr val="395B74"/>
              </a:solidFill>
              <a:latin typeface="Arial Unicode MS" pitchFamily="34" charset="-128"/>
              <a:ea typeface="Arial Unicode MS" pitchFamily="34" charset="-128"/>
              <a:cs typeface="Arial Unicode MS" pitchFamily="34" charset="-128"/>
            </a:endParaRPr>
          </a:p>
          <a:p>
            <a:endParaRPr lang="en-US" dirty="0">
              <a:solidFill>
                <a:srgbClr val="395B74"/>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677921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49 </a:t>
            </a:r>
            <a:r>
              <a:rPr lang="en-US" sz="2800" dirty="0"/>
              <a:t>CFR 26.47(c): </a:t>
            </a:r>
            <a:r>
              <a:rPr lang="en-US" sz="2800" dirty="0" smtClean="0"/>
              <a:t/>
            </a:r>
            <a:br>
              <a:rPr lang="en-US" sz="2800" dirty="0" smtClean="0"/>
            </a:br>
            <a:r>
              <a:rPr lang="en-US" sz="2800" dirty="0" smtClean="0"/>
              <a:t>DBE Shortfall Elements</a:t>
            </a:r>
            <a:endParaRPr lang="en-US" dirty="0"/>
          </a:p>
        </p:txBody>
      </p:sp>
      <p:sp>
        <p:nvSpPr>
          <p:cNvPr id="3" name="Content Placeholder 2"/>
          <p:cNvSpPr>
            <a:spLocks noGrp="1"/>
          </p:cNvSpPr>
          <p:nvPr>
            <p:ph idx="1"/>
          </p:nvPr>
        </p:nvSpPr>
        <p:spPr/>
        <p:txBody>
          <a:bodyPr/>
          <a:lstStyle/>
          <a:p>
            <a:pPr marL="514350" lvl="1" indent="0">
              <a:buNone/>
            </a:pPr>
            <a:endParaRPr lang="en-US" sz="2200" dirty="0" smtClean="0">
              <a:solidFill>
                <a:srgbClr val="395B74"/>
              </a:solidFill>
              <a:latin typeface="Arial Unicode MS" pitchFamily="34" charset="-128"/>
              <a:ea typeface="Arial Unicode MS" pitchFamily="34" charset="-128"/>
              <a:cs typeface="Arial Unicode MS" pitchFamily="34" charset="-128"/>
            </a:endParaRPr>
          </a:p>
          <a:p>
            <a:pPr marL="628650" indent="-514350">
              <a:buFont typeface="Wingdings" panose="05000000000000000000" pitchFamily="2" charset="2"/>
              <a:buChar char="q"/>
            </a:pPr>
            <a:r>
              <a:rPr lang="en-US" sz="2600" dirty="0" smtClean="0">
                <a:solidFill>
                  <a:srgbClr val="395B74"/>
                </a:solidFill>
                <a:latin typeface="Arial Unicode MS" pitchFamily="34" charset="-128"/>
                <a:ea typeface="Arial Unicode MS" pitchFamily="34" charset="-128"/>
                <a:cs typeface="Arial Unicode MS" pitchFamily="34" charset="-128"/>
              </a:rPr>
              <a:t>Analyze </a:t>
            </a:r>
            <a:r>
              <a:rPr lang="en-US" sz="2600" b="1" i="1" dirty="0">
                <a:solidFill>
                  <a:srgbClr val="395B74"/>
                </a:solidFill>
                <a:latin typeface="Arial Unicode MS" pitchFamily="34" charset="-128"/>
                <a:ea typeface="Arial Unicode MS" pitchFamily="34" charset="-128"/>
                <a:cs typeface="Arial Unicode MS" pitchFamily="34" charset="-128"/>
              </a:rPr>
              <a:t>in </a:t>
            </a:r>
            <a:r>
              <a:rPr lang="en-US" sz="2600" b="1" i="1" dirty="0" smtClean="0">
                <a:solidFill>
                  <a:srgbClr val="395B74"/>
                </a:solidFill>
                <a:latin typeface="Arial Unicode MS" pitchFamily="34" charset="-128"/>
                <a:ea typeface="Arial Unicode MS" pitchFamily="34" charset="-128"/>
                <a:cs typeface="Arial Unicode MS" pitchFamily="34" charset="-128"/>
              </a:rPr>
              <a:t>detail  </a:t>
            </a:r>
            <a:r>
              <a:rPr lang="en-US" sz="2600" dirty="0" smtClean="0">
                <a:solidFill>
                  <a:srgbClr val="395B74"/>
                </a:solidFill>
                <a:latin typeface="Arial Unicode MS" pitchFamily="34" charset="-128"/>
                <a:ea typeface="Arial Unicode MS" pitchFamily="34" charset="-128"/>
                <a:cs typeface="Arial Unicode MS" pitchFamily="34" charset="-128"/>
              </a:rPr>
              <a:t>the </a:t>
            </a:r>
            <a:r>
              <a:rPr lang="en-US" sz="2600" dirty="0">
                <a:solidFill>
                  <a:srgbClr val="395B74"/>
                </a:solidFill>
                <a:latin typeface="Arial Unicode MS" pitchFamily="34" charset="-128"/>
                <a:ea typeface="Arial Unicode MS" pitchFamily="34" charset="-128"/>
                <a:cs typeface="Arial Unicode MS" pitchFamily="34" charset="-128"/>
              </a:rPr>
              <a:t>reasons for the difference between the overall goal and your awards and commitments in that fiscal </a:t>
            </a:r>
            <a:r>
              <a:rPr lang="en-US" sz="2600" dirty="0" smtClean="0">
                <a:solidFill>
                  <a:srgbClr val="395B74"/>
                </a:solidFill>
                <a:latin typeface="Arial Unicode MS" pitchFamily="34" charset="-128"/>
                <a:ea typeface="Arial Unicode MS" pitchFamily="34" charset="-128"/>
                <a:cs typeface="Arial Unicode MS" pitchFamily="34" charset="-128"/>
              </a:rPr>
              <a:t>year</a:t>
            </a:r>
          </a:p>
          <a:p>
            <a:pPr marL="628650" indent="-514350">
              <a:spcBef>
                <a:spcPts val="1200"/>
              </a:spcBef>
              <a:buFont typeface="Wingdings" panose="05000000000000000000" pitchFamily="2" charset="2"/>
              <a:buChar char="q"/>
            </a:pPr>
            <a:r>
              <a:rPr lang="en-US" sz="2600" dirty="0" smtClean="0">
                <a:solidFill>
                  <a:srgbClr val="395B74"/>
                </a:solidFill>
                <a:latin typeface="Arial Unicode MS" pitchFamily="34" charset="-128"/>
                <a:ea typeface="Arial Unicode MS" pitchFamily="34" charset="-128"/>
                <a:cs typeface="Arial Unicode MS" pitchFamily="34" charset="-128"/>
              </a:rPr>
              <a:t>Establish </a:t>
            </a:r>
            <a:r>
              <a:rPr lang="en-US" sz="2600" b="1" i="1" dirty="0">
                <a:solidFill>
                  <a:srgbClr val="395B74"/>
                </a:solidFill>
                <a:latin typeface="Arial Unicode MS" pitchFamily="34" charset="-128"/>
                <a:ea typeface="Arial Unicode MS" pitchFamily="34" charset="-128"/>
                <a:cs typeface="Arial Unicode MS" pitchFamily="34" charset="-128"/>
              </a:rPr>
              <a:t>specific steps </a:t>
            </a:r>
            <a:r>
              <a:rPr lang="en-US" sz="2600" dirty="0">
                <a:solidFill>
                  <a:srgbClr val="395B74"/>
                </a:solidFill>
                <a:latin typeface="Arial Unicode MS" pitchFamily="34" charset="-128"/>
                <a:ea typeface="Arial Unicode MS" pitchFamily="34" charset="-128"/>
                <a:cs typeface="Arial Unicode MS" pitchFamily="34" charset="-128"/>
              </a:rPr>
              <a:t>and milestones to correct the problems </a:t>
            </a:r>
            <a:r>
              <a:rPr lang="en-US" sz="2600" dirty="0" smtClean="0">
                <a:solidFill>
                  <a:srgbClr val="395B74"/>
                </a:solidFill>
                <a:latin typeface="Arial Unicode MS" pitchFamily="34" charset="-128"/>
                <a:ea typeface="Arial Unicode MS" pitchFamily="34" charset="-128"/>
                <a:cs typeface="Arial Unicode MS" pitchFamily="34" charset="-128"/>
              </a:rPr>
              <a:t>identified </a:t>
            </a:r>
            <a:r>
              <a:rPr lang="en-US" sz="2600" dirty="0">
                <a:solidFill>
                  <a:srgbClr val="395B74"/>
                </a:solidFill>
                <a:latin typeface="Arial Unicode MS" pitchFamily="34" charset="-128"/>
                <a:ea typeface="Arial Unicode MS" pitchFamily="34" charset="-128"/>
                <a:cs typeface="Arial Unicode MS" pitchFamily="34" charset="-128"/>
              </a:rPr>
              <a:t>in your analysis and to enable you to meet fully your goal for the new fiscal </a:t>
            </a:r>
            <a:r>
              <a:rPr lang="en-US" sz="2600" dirty="0" smtClean="0">
                <a:solidFill>
                  <a:srgbClr val="395B74"/>
                </a:solidFill>
                <a:latin typeface="Arial Unicode MS" pitchFamily="34" charset="-128"/>
                <a:ea typeface="Arial Unicode MS" pitchFamily="34" charset="-128"/>
                <a:cs typeface="Arial Unicode MS" pitchFamily="34" charset="-128"/>
              </a:rPr>
              <a:t>year </a:t>
            </a:r>
            <a:endParaRPr lang="en-US" sz="2600" dirty="0">
              <a:solidFill>
                <a:srgbClr val="395B74"/>
              </a:solidFill>
              <a:latin typeface="Arial Unicode MS" pitchFamily="34" charset="-128"/>
              <a:ea typeface="Arial Unicode MS" pitchFamily="34" charset="-128"/>
              <a:cs typeface="Arial Unicode MS" pitchFamily="34" charset="-128"/>
            </a:endParaRPr>
          </a:p>
          <a:p>
            <a:pPr marL="571500" indent="-457200"/>
            <a:endParaRPr lang="en-US" sz="2600" dirty="0">
              <a:solidFill>
                <a:srgbClr val="395B74"/>
              </a:solidFill>
              <a:latin typeface="Arial Unicode MS" pitchFamily="34" charset="-128"/>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597398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49 </a:t>
            </a:r>
            <a:r>
              <a:rPr lang="en-US" sz="2800" dirty="0"/>
              <a:t>CFR 26.47(c</a:t>
            </a:r>
            <a:r>
              <a:rPr lang="en-US" sz="2800" dirty="0" smtClean="0"/>
              <a:t>):</a:t>
            </a:r>
            <a:br>
              <a:rPr lang="en-US" sz="2800" dirty="0" smtClean="0"/>
            </a:br>
            <a:r>
              <a:rPr lang="en-US" sz="2800" dirty="0" smtClean="0"/>
              <a:t>DBE Shortfall Submission Dates</a:t>
            </a:r>
            <a:endParaRPr lang="en-US" dirty="0"/>
          </a:p>
        </p:txBody>
      </p:sp>
      <p:sp>
        <p:nvSpPr>
          <p:cNvPr id="3" name="Content Placeholder 2"/>
          <p:cNvSpPr>
            <a:spLocks noGrp="1"/>
          </p:cNvSpPr>
          <p:nvPr>
            <p:ph idx="1"/>
          </p:nvPr>
        </p:nvSpPr>
        <p:spPr/>
        <p:txBody>
          <a:bodyPr/>
          <a:lstStyle/>
          <a:p>
            <a:pPr marL="114300" lvl="0" indent="0">
              <a:buNone/>
            </a:pPr>
            <a:endParaRPr lang="en-US" sz="2600" dirty="0" smtClean="0">
              <a:solidFill>
                <a:srgbClr val="395B74"/>
              </a:solidFill>
              <a:latin typeface="Arial Unicode MS" pitchFamily="34" charset="-128"/>
              <a:ea typeface="Arial Unicode MS" pitchFamily="34" charset="-128"/>
              <a:cs typeface="Arial Unicode MS" pitchFamily="34" charset="-128"/>
            </a:endParaRPr>
          </a:p>
          <a:p>
            <a:pPr marL="114300" lvl="0" indent="0">
              <a:buNone/>
            </a:pPr>
            <a:r>
              <a:rPr lang="en-US" sz="2600" dirty="0" smtClean="0">
                <a:solidFill>
                  <a:srgbClr val="395B74"/>
                </a:solidFill>
                <a:latin typeface="Arial Unicode MS" pitchFamily="34" charset="-128"/>
                <a:ea typeface="Arial Unicode MS" pitchFamily="34" charset="-128"/>
                <a:cs typeface="Arial Unicode MS" pitchFamily="34" charset="-128"/>
              </a:rPr>
              <a:t>If </a:t>
            </a:r>
            <a:r>
              <a:rPr lang="en-US" sz="2600" dirty="0">
                <a:solidFill>
                  <a:srgbClr val="395B74"/>
                </a:solidFill>
                <a:latin typeface="Arial Unicode MS" pitchFamily="34" charset="-128"/>
                <a:ea typeface="Arial Unicode MS" pitchFamily="34" charset="-128"/>
                <a:cs typeface="Arial Unicode MS" pitchFamily="34" charset="-128"/>
              </a:rPr>
              <a:t>you are […] one of the 50 largest transit authorities as determined by the FTA […], </a:t>
            </a:r>
            <a:r>
              <a:rPr lang="en-US" sz="2600" dirty="0" smtClean="0">
                <a:solidFill>
                  <a:srgbClr val="395B74"/>
                </a:solidFill>
                <a:latin typeface="Arial Unicode MS" pitchFamily="34" charset="-128"/>
                <a:ea typeface="Arial Unicode MS" pitchFamily="34" charset="-128"/>
                <a:cs typeface="Arial Unicode MS" pitchFamily="34" charset="-128"/>
              </a:rPr>
              <a:t>you must </a:t>
            </a:r>
            <a:r>
              <a:rPr lang="en-US" sz="2600" dirty="0">
                <a:solidFill>
                  <a:srgbClr val="395B74"/>
                </a:solidFill>
                <a:latin typeface="Arial Unicode MS" pitchFamily="34" charset="-128"/>
                <a:ea typeface="Arial Unicode MS" pitchFamily="34" charset="-128"/>
                <a:cs typeface="Arial Unicode MS" pitchFamily="34" charset="-128"/>
              </a:rPr>
              <a:t>submit, within 90 days of the end of the fiscal year, the analysis and corrective actions developed under paragraphs (c)(1) and (2) of this section to the appropriate operating administration for approval.</a:t>
            </a:r>
          </a:p>
          <a:p>
            <a:endParaRPr lang="en-US" dirty="0"/>
          </a:p>
        </p:txBody>
      </p:sp>
    </p:spTree>
    <p:extLst>
      <p:ext uri="{BB962C8B-B14F-4D97-AF65-F5344CB8AC3E}">
        <p14:creationId xmlns:p14="http://schemas.microsoft.com/office/powerpoint/2010/main" val="2344014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DBE Shortfall Submission Dates </a:t>
            </a:r>
            <a:endParaRPr lang="en-US" dirty="0"/>
          </a:p>
        </p:txBody>
      </p:sp>
      <p:sp>
        <p:nvSpPr>
          <p:cNvPr id="3" name="Content Placeholder 2"/>
          <p:cNvSpPr>
            <a:spLocks noGrp="1"/>
          </p:cNvSpPr>
          <p:nvPr>
            <p:ph idx="1"/>
          </p:nvPr>
        </p:nvSpPr>
        <p:spPr>
          <a:xfrm>
            <a:off x="235670" y="1417637"/>
            <a:ext cx="8531258" cy="4913722"/>
          </a:xfrm>
        </p:spPr>
        <p:txBody>
          <a:bodyPr/>
          <a:lstStyle/>
          <a:p>
            <a:pPr marL="57150" indent="0">
              <a:buNone/>
            </a:pPr>
            <a:r>
              <a:rPr lang="en-US" sz="2400" dirty="0" smtClean="0">
                <a:solidFill>
                  <a:srgbClr val="395B74"/>
                </a:solidFill>
                <a:latin typeface="Arial Unicode MS" pitchFamily="34" charset="-128"/>
                <a:ea typeface="Arial Unicode MS" pitchFamily="34" charset="-128"/>
                <a:cs typeface="Arial Unicode MS" pitchFamily="34" charset="-128"/>
              </a:rPr>
              <a:t>Top </a:t>
            </a:r>
            <a:r>
              <a:rPr lang="en-US" sz="2400" dirty="0">
                <a:solidFill>
                  <a:srgbClr val="395B74"/>
                </a:solidFill>
                <a:latin typeface="Arial Unicode MS" pitchFamily="34" charset="-128"/>
                <a:ea typeface="Arial Unicode MS" pitchFamily="34" charset="-128"/>
                <a:cs typeface="Arial Unicode MS" pitchFamily="34" charset="-128"/>
              </a:rPr>
              <a:t>50 FTA grantees submit </a:t>
            </a:r>
            <a:r>
              <a:rPr lang="en-US" sz="2400" dirty="0" smtClean="0">
                <a:solidFill>
                  <a:srgbClr val="395B74"/>
                </a:solidFill>
                <a:latin typeface="Arial Unicode MS" pitchFamily="34" charset="-128"/>
                <a:ea typeface="Arial Unicode MS" pitchFamily="34" charset="-128"/>
                <a:cs typeface="Arial Unicode MS" pitchFamily="34" charset="-128"/>
              </a:rPr>
              <a:t>the </a:t>
            </a:r>
            <a:r>
              <a:rPr lang="en-US" sz="2400" dirty="0">
                <a:solidFill>
                  <a:srgbClr val="395B74"/>
                </a:solidFill>
                <a:latin typeface="Arial Unicode MS" pitchFamily="34" charset="-128"/>
                <a:ea typeface="Arial Unicode MS" pitchFamily="34" charset="-128"/>
                <a:cs typeface="Arial Unicode MS" pitchFamily="34" charset="-128"/>
              </a:rPr>
              <a:t>S</a:t>
            </a:r>
            <a:r>
              <a:rPr lang="en-US" sz="2400" dirty="0" smtClean="0">
                <a:solidFill>
                  <a:srgbClr val="395B74"/>
                </a:solidFill>
                <a:latin typeface="Arial Unicode MS" pitchFamily="34" charset="-128"/>
                <a:ea typeface="Arial Unicode MS" pitchFamily="34" charset="-128"/>
                <a:cs typeface="Arial Unicode MS" pitchFamily="34" charset="-128"/>
              </a:rPr>
              <a:t>hortfall </a:t>
            </a:r>
            <a:r>
              <a:rPr lang="en-US" sz="2400" dirty="0">
                <a:solidFill>
                  <a:srgbClr val="395B74"/>
                </a:solidFill>
                <a:latin typeface="Arial Unicode MS" pitchFamily="34" charset="-128"/>
                <a:ea typeface="Arial Unicode MS" pitchFamily="34" charset="-128"/>
                <a:cs typeface="Arial Unicode MS" pitchFamily="34" charset="-128"/>
              </a:rPr>
              <a:t>A</a:t>
            </a:r>
            <a:r>
              <a:rPr lang="en-US" sz="2400" dirty="0" smtClean="0">
                <a:solidFill>
                  <a:srgbClr val="395B74"/>
                </a:solidFill>
                <a:latin typeface="Arial Unicode MS" pitchFamily="34" charset="-128"/>
                <a:ea typeface="Arial Unicode MS" pitchFamily="34" charset="-128"/>
                <a:cs typeface="Arial Unicode MS" pitchFamily="34" charset="-128"/>
              </a:rPr>
              <a:t>nalysis </a:t>
            </a:r>
            <a:r>
              <a:rPr lang="en-US" sz="2400" dirty="0">
                <a:solidFill>
                  <a:srgbClr val="395B74"/>
                </a:solidFill>
                <a:latin typeface="Arial Unicode MS" pitchFamily="34" charset="-128"/>
                <a:ea typeface="Arial Unicode MS" pitchFamily="34" charset="-128"/>
                <a:cs typeface="Arial Unicode MS" pitchFamily="34" charset="-128"/>
              </a:rPr>
              <a:t>and C</a:t>
            </a:r>
            <a:r>
              <a:rPr lang="en-US" sz="2400" dirty="0" smtClean="0">
                <a:solidFill>
                  <a:srgbClr val="395B74"/>
                </a:solidFill>
                <a:latin typeface="Arial Unicode MS" pitchFamily="34" charset="-128"/>
                <a:ea typeface="Arial Unicode MS" pitchFamily="34" charset="-128"/>
                <a:cs typeface="Arial Unicode MS" pitchFamily="34" charset="-128"/>
              </a:rPr>
              <a:t>orrective </a:t>
            </a:r>
            <a:r>
              <a:rPr lang="en-US" sz="2400" dirty="0">
                <a:solidFill>
                  <a:srgbClr val="395B74"/>
                </a:solidFill>
                <a:latin typeface="Arial Unicode MS" pitchFamily="34" charset="-128"/>
                <a:ea typeface="Arial Unicode MS" pitchFamily="34" charset="-128"/>
                <a:cs typeface="Arial Unicode MS" pitchFamily="34" charset="-128"/>
              </a:rPr>
              <a:t>A</a:t>
            </a:r>
            <a:r>
              <a:rPr lang="en-US" sz="2400" dirty="0" smtClean="0">
                <a:solidFill>
                  <a:srgbClr val="395B74"/>
                </a:solidFill>
                <a:latin typeface="Arial Unicode MS" pitchFamily="34" charset="-128"/>
                <a:ea typeface="Arial Unicode MS" pitchFamily="34" charset="-128"/>
                <a:cs typeface="Arial Unicode MS" pitchFamily="34" charset="-128"/>
              </a:rPr>
              <a:t>ction </a:t>
            </a:r>
            <a:r>
              <a:rPr lang="en-US" sz="2400" dirty="0">
                <a:solidFill>
                  <a:srgbClr val="395B74"/>
                </a:solidFill>
                <a:latin typeface="Arial Unicode MS" pitchFamily="34" charset="-128"/>
                <a:ea typeface="Arial Unicode MS" pitchFamily="34" charset="-128"/>
                <a:cs typeface="Arial Unicode MS" pitchFamily="34" charset="-128"/>
              </a:rPr>
              <a:t>P</a:t>
            </a:r>
            <a:r>
              <a:rPr lang="en-US" sz="2400" dirty="0" smtClean="0">
                <a:solidFill>
                  <a:srgbClr val="395B74"/>
                </a:solidFill>
                <a:latin typeface="Arial Unicode MS" pitchFamily="34" charset="-128"/>
                <a:ea typeface="Arial Unicode MS" pitchFamily="34" charset="-128"/>
                <a:cs typeface="Arial Unicode MS" pitchFamily="34" charset="-128"/>
              </a:rPr>
              <a:t>lan in TEAM by </a:t>
            </a:r>
            <a:r>
              <a:rPr lang="en-US" sz="2400" dirty="0">
                <a:solidFill>
                  <a:srgbClr val="395B74"/>
                </a:solidFill>
                <a:latin typeface="Arial Unicode MS" pitchFamily="34" charset="-128"/>
                <a:ea typeface="Arial Unicode MS" pitchFamily="34" charset="-128"/>
                <a:cs typeface="Arial Unicode MS" pitchFamily="34" charset="-128"/>
              </a:rPr>
              <a:t>December 29</a:t>
            </a:r>
            <a:r>
              <a:rPr lang="en-US" sz="2400" baseline="30000" dirty="0">
                <a:solidFill>
                  <a:srgbClr val="395B74"/>
                </a:solidFill>
                <a:latin typeface="Arial Unicode MS" pitchFamily="34" charset="-128"/>
                <a:ea typeface="Arial Unicode MS" pitchFamily="34" charset="-128"/>
                <a:cs typeface="Arial Unicode MS" pitchFamily="34" charset="-128"/>
              </a:rPr>
              <a:t>th</a:t>
            </a:r>
            <a:r>
              <a:rPr lang="en-US" sz="2400" dirty="0">
                <a:solidFill>
                  <a:srgbClr val="395B74"/>
                </a:solidFill>
                <a:latin typeface="Arial Unicode MS" pitchFamily="34" charset="-128"/>
                <a:ea typeface="Arial Unicode MS" pitchFamily="34" charset="-128"/>
                <a:cs typeface="Arial Unicode MS" pitchFamily="34" charset="-128"/>
              </a:rPr>
              <a:t> of each applicable fiscal </a:t>
            </a:r>
            <a:r>
              <a:rPr lang="en-US" sz="2400" dirty="0" smtClean="0">
                <a:solidFill>
                  <a:srgbClr val="395B74"/>
                </a:solidFill>
                <a:latin typeface="Arial Unicode MS" pitchFamily="34" charset="-128"/>
                <a:ea typeface="Arial Unicode MS" pitchFamily="34" charset="-128"/>
                <a:cs typeface="Arial Unicode MS" pitchFamily="34" charset="-128"/>
              </a:rPr>
              <a:t>year</a:t>
            </a:r>
          </a:p>
          <a:p>
            <a:pPr marL="914400" lvl="2"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r>
              <a:rPr lang="en-US" sz="2000" dirty="0" smtClean="0">
                <a:solidFill>
                  <a:srgbClr val="395B74"/>
                </a:solidFill>
                <a:latin typeface="Arial Unicode MS" pitchFamily="34" charset="-128"/>
                <a:ea typeface="Arial Unicode MS" pitchFamily="34" charset="-128"/>
                <a:cs typeface="Arial Unicode MS" pitchFamily="34" charset="-128"/>
              </a:rPr>
              <a:t>Visit the website below for a list FTA’s Largest 50 Grantees</a:t>
            </a:r>
          </a:p>
          <a:p>
            <a:pPr marL="1371600" lvl="3" indent="0">
              <a:buNone/>
            </a:pPr>
            <a:r>
              <a:rPr lang="en-US" i="1" dirty="0" smtClean="0">
                <a:solidFill>
                  <a:srgbClr val="395B74"/>
                </a:solidFill>
                <a:latin typeface="Arial Unicode MS" pitchFamily="34" charset="-128"/>
                <a:ea typeface="Arial Unicode MS" pitchFamily="34" charset="-128"/>
                <a:cs typeface="Arial Unicode MS" pitchFamily="34" charset="-128"/>
              </a:rPr>
              <a:t>http://www.fta.dot.gov/documents/Top_50_FTA_grantees.pdf  </a:t>
            </a:r>
          </a:p>
          <a:p>
            <a:pPr marL="57150" indent="0">
              <a:buNone/>
            </a:pPr>
            <a:endParaRPr lang="en-US" sz="2400" dirty="0" smtClean="0">
              <a:solidFill>
                <a:srgbClr val="395B74"/>
              </a:solidFill>
              <a:latin typeface="Arial Unicode MS" pitchFamily="34" charset="-128"/>
              <a:ea typeface="Arial Unicode MS" pitchFamily="34" charset="-128"/>
              <a:cs typeface="Arial Unicode MS" pitchFamily="34" charset="-128"/>
            </a:endParaRPr>
          </a:p>
          <a:p>
            <a:pPr marL="57150" indent="0">
              <a:buNone/>
            </a:pPr>
            <a:r>
              <a:rPr lang="en-US" sz="2400" dirty="0" smtClean="0">
                <a:solidFill>
                  <a:srgbClr val="395B74"/>
                </a:solidFill>
                <a:latin typeface="Arial Unicode MS" pitchFamily="34" charset="-128"/>
                <a:ea typeface="Arial Unicode MS" pitchFamily="34" charset="-128"/>
                <a:cs typeface="Arial Unicode MS" pitchFamily="34" charset="-128"/>
              </a:rPr>
              <a:t>All </a:t>
            </a:r>
            <a:r>
              <a:rPr lang="en-US" sz="2400" dirty="0">
                <a:solidFill>
                  <a:srgbClr val="395B74"/>
                </a:solidFill>
                <a:latin typeface="Arial Unicode MS" pitchFamily="34" charset="-128"/>
                <a:ea typeface="Arial Unicode MS" pitchFamily="34" charset="-128"/>
                <a:cs typeface="Arial Unicode MS" pitchFamily="34" charset="-128"/>
              </a:rPr>
              <a:t>other FTA grantees must perform a </a:t>
            </a:r>
            <a:r>
              <a:rPr lang="en-US" sz="2400" dirty="0" smtClean="0">
                <a:solidFill>
                  <a:srgbClr val="395B74"/>
                </a:solidFill>
                <a:latin typeface="Arial Unicode MS" pitchFamily="34" charset="-128"/>
                <a:ea typeface="Arial Unicode MS" pitchFamily="34" charset="-128"/>
                <a:cs typeface="Arial Unicode MS" pitchFamily="34" charset="-128"/>
              </a:rPr>
              <a:t>Shortfall Analysis</a:t>
            </a:r>
            <a:r>
              <a:rPr lang="en-US" sz="2400" dirty="0">
                <a:solidFill>
                  <a:srgbClr val="395B74"/>
                </a:solidFill>
                <a:latin typeface="Arial Unicode MS" pitchFamily="34" charset="-128"/>
                <a:ea typeface="Arial Unicode MS" pitchFamily="34" charset="-128"/>
                <a:cs typeface="Arial Unicode MS" pitchFamily="34" charset="-128"/>
              </a:rPr>
              <a:t>, create a </a:t>
            </a:r>
            <a:r>
              <a:rPr lang="en-US" sz="2400" dirty="0" smtClean="0">
                <a:solidFill>
                  <a:srgbClr val="395B74"/>
                </a:solidFill>
                <a:latin typeface="Arial Unicode MS" pitchFamily="34" charset="-128"/>
                <a:ea typeface="Arial Unicode MS" pitchFamily="34" charset="-128"/>
                <a:cs typeface="Arial Unicode MS" pitchFamily="34" charset="-128"/>
              </a:rPr>
              <a:t>Corrective Action Plan</a:t>
            </a:r>
            <a:r>
              <a:rPr lang="en-US" sz="2400" dirty="0">
                <a:solidFill>
                  <a:srgbClr val="395B74"/>
                </a:solidFill>
                <a:latin typeface="Arial Unicode MS" pitchFamily="34" charset="-128"/>
                <a:ea typeface="Arial Unicode MS" pitchFamily="34" charset="-128"/>
                <a:cs typeface="Arial Unicode MS" pitchFamily="34" charset="-128"/>
              </a:rPr>
              <a:t>, and maintain these documents in a file (e.g</a:t>
            </a:r>
            <a:r>
              <a:rPr lang="en-US" sz="2400" dirty="0" smtClean="0">
                <a:solidFill>
                  <a:srgbClr val="395B74"/>
                </a:solidFill>
                <a:latin typeface="Arial Unicode MS" pitchFamily="34" charset="-128"/>
                <a:ea typeface="Arial Unicode MS" pitchFamily="34" charset="-128"/>
                <a:cs typeface="Arial Unicode MS" pitchFamily="34" charset="-128"/>
              </a:rPr>
              <a:t>., </a:t>
            </a:r>
            <a:r>
              <a:rPr lang="en-US" sz="2400" dirty="0">
                <a:solidFill>
                  <a:srgbClr val="395B74"/>
                </a:solidFill>
                <a:latin typeface="Arial Unicode MS" pitchFamily="34" charset="-128"/>
                <a:ea typeface="Arial Unicode MS" pitchFamily="34" charset="-128"/>
                <a:cs typeface="Arial Unicode MS" pitchFamily="34" charset="-128"/>
              </a:rPr>
              <a:t>TEAM, DBE Program file, etc.) for production upon FTA’s </a:t>
            </a:r>
            <a:r>
              <a:rPr lang="en-US" sz="2400" dirty="0" smtClean="0">
                <a:solidFill>
                  <a:srgbClr val="395B74"/>
                </a:solidFill>
                <a:latin typeface="Arial Unicode MS" pitchFamily="34" charset="-128"/>
                <a:ea typeface="Arial Unicode MS" pitchFamily="34" charset="-128"/>
                <a:cs typeface="Arial Unicode MS" pitchFamily="34" charset="-128"/>
              </a:rPr>
              <a:t>request or during an oversight review.</a:t>
            </a:r>
            <a:endParaRPr lang="en-US" sz="2400" dirty="0">
              <a:solidFill>
                <a:srgbClr val="395B74"/>
              </a:solidFill>
              <a:latin typeface="Arial Unicode MS" pitchFamily="34" charset="-128"/>
              <a:ea typeface="Arial Unicode MS" pitchFamily="34" charset="-128"/>
              <a:cs typeface="Arial Unicode MS" pitchFamily="34" charset="-128"/>
            </a:endParaRPr>
          </a:p>
          <a:p>
            <a:pPr lvl="1"/>
            <a:endParaRPr lang="en-US" sz="2400" dirty="0" smtClean="0">
              <a:solidFill>
                <a:srgbClr val="395B74"/>
              </a:solidFill>
              <a:latin typeface="Arial Unicode MS" pitchFamily="34" charset="-128"/>
              <a:ea typeface="Arial Unicode MS" pitchFamily="34" charset="-128"/>
              <a:cs typeface="Arial Unicode MS" pitchFamily="34" charset="-128"/>
            </a:endParaRPr>
          </a:p>
          <a:p>
            <a:pPr lvl="3"/>
            <a:endParaRPr lang="en-US" sz="1600" dirty="0">
              <a:solidFill>
                <a:srgbClr val="395B74"/>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81007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DBE Shortfall Submission Dates: </a:t>
            </a:r>
            <a:br>
              <a:rPr lang="en-US" sz="2800" dirty="0" smtClean="0"/>
            </a:br>
            <a:r>
              <a:rPr lang="en-US" sz="2800" dirty="0" smtClean="0"/>
              <a:t>What If…</a:t>
            </a:r>
            <a:endParaRPr lang="en-US" dirty="0"/>
          </a:p>
        </p:txBody>
      </p:sp>
      <p:sp>
        <p:nvSpPr>
          <p:cNvPr id="3" name="Content Placeholder 2"/>
          <p:cNvSpPr>
            <a:spLocks noGrp="1"/>
          </p:cNvSpPr>
          <p:nvPr>
            <p:ph idx="1"/>
          </p:nvPr>
        </p:nvSpPr>
        <p:spPr/>
        <p:txBody>
          <a:bodyPr/>
          <a:lstStyle/>
          <a:p>
            <a:pPr marL="57150" indent="0">
              <a:buNone/>
            </a:pPr>
            <a:r>
              <a:rPr lang="en-US" sz="2800" dirty="0" smtClean="0">
                <a:solidFill>
                  <a:srgbClr val="395B74"/>
                </a:solidFill>
                <a:latin typeface="Arial Unicode MS" pitchFamily="34" charset="-128"/>
                <a:ea typeface="Arial Unicode MS" pitchFamily="34" charset="-128"/>
                <a:cs typeface="Arial Unicode MS" pitchFamily="34" charset="-128"/>
              </a:rPr>
              <a:t>Your FY </a:t>
            </a:r>
            <a:r>
              <a:rPr lang="en-US" sz="2800" dirty="0">
                <a:solidFill>
                  <a:srgbClr val="395B74"/>
                </a:solidFill>
                <a:latin typeface="Arial Unicode MS" pitchFamily="34" charset="-128"/>
                <a:ea typeface="Arial Unicode MS" pitchFamily="34" charset="-128"/>
                <a:cs typeface="Arial Unicode MS" pitchFamily="34" charset="-128"/>
              </a:rPr>
              <a:t>2014-2016 </a:t>
            </a:r>
            <a:r>
              <a:rPr lang="en-US" sz="2800" dirty="0" smtClean="0">
                <a:solidFill>
                  <a:srgbClr val="395B74"/>
                </a:solidFill>
                <a:latin typeface="Arial Unicode MS" pitchFamily="34" charset="-128"/>
                <a:ea typeface="Arial Unicode MS" pitchFamily="34" charset="-128"/>
                <a:cs typeface="Arial Unicode MS" pitchFamily="34" charset="-128"/>
              </a:rPr>
              <a:t>is </a:t>
            </a:r>
            <a:r>
              <a:rPr lang="en-US" sz="2800" dirty="0">
                <a:solidFill>
                  <a:srgbClr val="395B74"/>
                </a:solidFill>
                <a:latin typeface="Arial Unicode MS" pitchFamily="34" charset="-128"/>
                <a:ea typeface="Arial Unicode MS" pitchFamily="34" charset="-128"/>
                <a:cs typeface="Arial Unicode MS" pitchFamily="34" charset="-128"/>
              </a:rPr>
              <a:t>10</a:t>
            </a:r>
            <a:r>
              <a:rPr lang="en-US" sz="2800" dirty="0" smtClean="0">
                <a:solidFill>
                  <a:srgbClr val="395B74"/>
                </a:solidFill>
                <a:latin typeface="Arial Unicode MS" pitchFamily="34" charset="-128"/>
                <a:ea typeface="Arial Unicode MS" pitchFamily="34" charset="-128"/>
                <a:cs typeface="Arial Unicode MS" pitchFamily="34" charset="-128"/>
              </a:rPr>
              <a:t>% Goal </a:t>
            </a:r>
          </a:p>
          <a:p>
            <a:pPr marL="1371600" lvl="3" indent="0">
              <a:buNone/>
            </a:pPr>
            <a:endParaRPr lang="en-US" b="1" u="sng"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r>
              <a:rPr lang="en-US" sz="2000" b="1" u="sng" dirty="0" smtClean="0">
                <a:solidFill>
                  <a:srgbClr val="395B74"/>
                </a:solidFill>
                <a:latin typeface="Arial Unicode MS" pitchFamily="34" charset="-128"/>
                <a:ea typeface="Arial Unicode MS" pitchFamily="34" charset="-128"/>
                <a:cs typeface="Arial Unicode MS" pitchFamily="34" charset="-128"/>
              </a:rPr>
              <a:t>FY </a:t>
            </a:r>
            <a:r>
              <a:rPr lang="en-US" sz="2000" b="1" u="sng" dirty="0">
                <a:solidFill>
                  <a:srgbClr val="395B74"/>
                </a:solidFill>
                <a:latin typeface="Arial Unicode MS" pitchFamily="34" charset="-128"/>
                <a:ea typeface="Arial Unicode MS" pitchFamily="34" charset="-128"/>
                <a:cs typeface="Arial Unicode MS" pitchFamily="34" charset="-128"/>
              </a:rPr>
              <a:t>2014</a:t>
            </a:r>
            <a:r>
              <a:rPr lang="en-US" sz="2000" dirty="0">
                <a:solidFill>
                  <a:srgbClr val="395B74"/>
                </a:solidFill>
                <a:latin typeface="Arial Unicode MS" pitchFamily="34" charset="-128"/>
                <a:ea typeface="Arial Unicode MS" pitchFamily="34" charset="-128"/>
                <a:cs typeface="Arial Unicode MS" pitchFamily="34" charset="-128"/>
              </a:rPr>
              <a:t>: </a:t>
            </a:r>
            <a:r>
              <a:rPr lang="en-US" sz="2000" dirty="0" smtClean="0">
                <a:solidFill>
                  <a:srgbClr val="395B74"/>
                </a:solidFill>
                <a:latin typeface="Arial Unicode MS" pitchFamily="34" charset="-128"/>
                <a:ea typeface="Arial Unicode MS" pitchFamily="34" charset="-128"/>
                <a:cs typeface="Arial Unicode MS" pitchFamily="34" charset="-128"/>
              </a:rPr>
              <a:t>Achieved 15</a:t>
            </a:r>
            <a:r>
              <a:rPr lang="en-US" sz="2000" dirty="0">
                <a:solidFill>
                  <a:srgbClr val="395B74"/>
                </a:solidFill>
                <a:latin typeface="Arial Unicode MS" pitchFamily="34" charset="-128"/>
                <a:ea typeface="Arial Unicode MS" pitchFamily="34" charset="-128"/>
                <a:cs typeface="Arial Unicode MS" pitchFamily="34" charset="-128"/>
              </a:rPr>
              <a:t>% </a:t>
            </a:r>
            <a:r>
              <a:rPr lang="en-US" sz="2000" dirty="0" smtClean="0">
                <a:solidFill>
                  <a:srgbClr val="395B74"/>
                </a:solidFill>
                <a:latin typeface="Arial Unicode MS" pitchFamily="34" charset="-128"/>
                <a:ea typeface="Arial Unicode MS" pitchFamily="34" charset="-128"/>
                <a:cs typeface="Arial Unicode MS" pitchFamily="34" charset="-128"/>
              </a:rPr>
              <a:t>DBE Participation </a:t>
            </a:r>
            <a:r>
              <a:rPr lang="en-US" sz="2000" dirty="0">
                <a:solidFill>
                  <a:srgbClr val="395B74"/>
                </a:solidFill>
                <a:latin typeface="Arial Unicode MS" pitchFamily="34" charset="-128"/>
                <a:ea typeface="Arial Unicode MS" pitchFamily="34" charset="-128"/>
                <a:cs typeface="Arial Unicode MS" pitchFamily="34" charset="-128"/>
              </a:rPr>
              <a:t>= No Shortfall Submission Required</a:t>
            </a:r>
          </a:p>
          <a:p>
            <a:pPr marL="914400" lvl="2" indent="0">
              <a:buNone/>
            </a:pPr>
            <a:endParaRPr lang="en-US" sz="2000" dirty="0" smtClean="0">
              <a:solidFill>
                <a:srgbClr val="395B74"/>
              </a:solidFill>
              <a:latin typeface="Arial Unicode MS" pitchFamily="34" charset="-128"/>
              <a:ea typeface="Arial Unicode MS" pitchFamily="34" charset="-128"/>
              <a:cs typeface="Arial Unicode MS" pitchFamily="34" charset="-128"/>
            </a:endParaRPr>
          </a:p>
          <a:p>
            <a:pPr marL="914400" lvl="2" indent="0">
              <a:buNone/>
            </a:pPr>
            <a:r>
              <a:rPr lang="en-US" sz="2000" b="1" u="sng" dirty="0" smtClean="0">
                <a:solidFill>
                  <a:srgbClr val="395B74"/>
                </a:solidFill>
                <a:latin typeface="Arial Unicode MS" pitchFamily="34" charset="-128"/>
                <a:ea typeface="Arial Unicode MS" pitchFamily="34" charset="-128"/>
                <a:cs typeface="Arial Unicode MS" pitchFamily="34" charset="-128"/>
              </a:rPr>
              <a:t>FY </a:t>
            </a:r>
            <a:r>
              <a:rPr lang="en-US" sz="2000" b="1" u="sng" dirty="0">
                <a:solidFill>
                  <a:srgbClr val="395B74"/>
                </a:solidFill>
                <a:latin typeface="Arial Unicode MS" pitchFamily="34" charset="-128"/>
                <a:ea typeface="Arial Unicode MS" pitchFamily="34" charset="-128"/>
                <a:cs typeface="Arial Unicode MS" pitchFamily="34" charset="-128"/>
              </a:rPr>
              <a:t>2015</a:t>
            </a:r>
            <a:r>
              <a:rPr lang="en-US" sz="2000" dirty="0">
                <a:solidFill>
                  <a:srgbClr val="395B74"/>
                </a:solidFill>
                <a:latin typeface="Arial Unicode MS" pitchFamily="34" charset="-128"/>
                <a:ea typeface="Arial Unicode MS" pitchFamily="34" charset="-128"/>
                <a:cs typeface="Arial Unicode MS" pitchFamily="34" charset="-128"/>
              </a:rPr>
              <a:t>: </a:t>
            </a:r>
            <a:r>
              <a:rPr lang="en-US" sz="2000" dirty="0" smtClean="0">
                <a:solidFill>
                  <a:srgbClr val="395B74"/>
                </a:solidFill>
                <a:latin typeface="Arial Unicode MS" pitchFamily="34" charset="-128"/>
                <a:ea typeface="Arial Unicode MS" pitchFamily="34" charset="-128"/>
                <a:cs typeface="Arial Unicode MS" pitchFamily="34" charset="-128"/>
              </a:rPr>
              <a:t>Achieved 8.7</a:t>
            </a:r>
            <a:r>
              <a:rPr lang="en-US" sz="2000" dirty="0">
                <a:solidFill>
                  <a:srgbClr val="395B74"/>
                </a:solidFill>
                <a:latin typeface="Arial Unicode MS" pitchFamily="34" charset="-128"/>
                <a:ea typeface="Arial Unicode MS" pitchFamily="34" charset="-128"/>
                <a:cs typeface="Arial Unicode MS" pitchFamily="34" charset="-128"/>
              </a:rPr>
              <a:t>% </a:t>
            </a:r>
            <a:r>
              <a:rPr lang="en-US" sz="2000" dirty="0" smtClean="0">
                <a:solidFill>
                  <a:srgbClr val="395B74"/>
                </a:solidFill>
                <a:latin typeface="Arial Unicode MS" pitchFamily="34" charset="-128"/>
                <a:ea typeface="Arial Unicode MS" pitchFamily="34" charset="-128"/>
                <a:cs typeface="Arial Unicode MS" pitchFamily="34" charset="-128"/>
              </a:rPr>
              <a:t>DBE Participation </a:t>
            </a:r>
            <a:r>
              <a:rPr lang="en-US" sz="2000" dirty="0">
                <a:solidFill>
                  <a:srgbClr val="395B74"/>
                </a:solidFill>
                <a:latin typeface="Arial Unicode MS" pitchFamily="34" charset="-128"/>
                <a:ea typeface="Arial Unicode MS" pitchFamily="34" charset="-128"/>
                <a:cs typeface="Arial Unicode MS" pitchFamily="34" charset="-128"/>
              </a:rPr>
              <a:t>= Shortfall Submission </a:t>
            </a:r>
            <a:r>
              <a:rPr lang="en-US" sz="2000" dirty="0" smtClean="0">
                <a:solidFill>
                  <a:srgbClr val="395B74"/>
                </a:solidFill>
                <a:latin typeface="Arial Unicode MS" pitchFamily="34" charset="-128"/>
                <a:ea typeface="Arial Unicode MS" pitchFamily="34" charset="-128"/>
                <a:cs typeface="Arial Unicode MS" pitchFamily="34" charset="-128"/>
              </a:rPr>
              <a:t>Required and due </a:t>
            </a:r>
            <a:r>
              <a:rPr lang="en-US" sz="2000" dirty="0">
                <a:solidFill>
                  <a:srgbClr val="395B74"/>
                </a:solidFill>
                <a:latin typeface="Arial Unicode MS" pitchFamily="34" charset="-128"/>
                <a:ea typeface="Arial Unicode MS" pitchFamily="34" charset="-128"/>
                <a:cs typeface="Arial Unicode MS" pitchFamily="34" charset="-128"/>
              </a:rPr>
              <a:t>on December 29, 2015</a:t>
            </a:r>
          </a:p>
          <a:p>
            <a:pPr lvl="2"/>
            <a:endParaRPr lang="en-US" sz="2000" dirty="0">
              <a:solidFill>
                <a:srgbClr val="395B74"/>
              </a:solidFill>
              <a:latin typeface="Arial Unicode MS" pitchFamily="34" charset="-128"/>
              <a:ea typeface="Arial Unicode MS" pitchFamily="34" charset="-128"/>
              <a:cs typeface="Arial Unicode MS" pitchFamily="34" charset="-128"/>
            </a:endParaRPr>
          </a:p>
          <a:p>
            <a:pPr marL="914400" lvl="2" indent="0">
              <a:buNone/>
            </a:pPr>
            <a:r>
              <a:rPr lang="en-US" sz="2000" b="1" u="sng" dirty="0">
                <a:solidFill>
                  <a:srgbClr val="395B74"/>
                </a:solidFill>
                <a:latin typeface="Arial Unicode MS" pitchFamily="34" charset="-128"/>
                <a:ea typeface="Arial Unicode MS" pitchFamily="34" charset="-128"/>
                <a:cs typeface="Arial Unicode MS" pitchFamily="34" charset="-128"/>
              </a:rPr>
              <a:t>FY 2016</a:t>
            </a:r>
            <a:r>
              <a:rPr lang="en-US" sz="2000" dirty="0" smtClean="0">
                <a:solidFill>
                  <a:srgbClr val="395B74"/>
                </a:solidFill>
                <a:latin typeface="Arial Unicode MS" pitchFamily="34" charset="-128"/>
                <a:ea typeface="Arial Unicode MS" pitchFamily="34" charset="-128"/>
                <a:cs typeface="Arial Unicode MS" pitchFamily="34" charset="-128"/>
              </a:rPr>
              <a:t>: Achieved </a:t>
            </a:r>
            <a:r>
              <a:rPr lang="en-US" sz="2000" dirty="0">
                <a:solidFill>
                  <a:srgbClr val="395B74"/>
                </a:solidFill>
                <a:latin typeface="Arial Unicode MS" pitchFamily="34" charset="-128"/>
                <a:ea typeface="Arial Unicode MS" pitchFamily="34" charset="-128"/>
                <a:cs typeface="Arial Unicode MS" pitchFamily="34" charset="-128"/>
              </a:rPr>
              <a:t>5.9% </a:t>
            </a:r>
            <a:r>
              <a:rPr lang="en-US" sz="2000" dirty="0" smtClean="0">
                <a:solidFill>
                  <a:srgbClr val="395B74"/>
                </a:solidFill>
                <a:latin typeface="Arial Unicode MS" pitchFamily="34" charset="-128"/>
                <a:ea typeface="Arial Unicode MS" pitchFamily="34" charset="-128"/>
                <a:cs typeface="Arial Unicode MS" pitchFamily="34" charset="-128"/>
              </a:rPr>
              <a:t>DBE Participation </a:t>
            </a:r>
            <a:r>
              <a:rPr lang="en-US" sz="2000" dirty="0">
                <a:solidFill>
                  <a:srgbClr val="395B74"/>
                </a:solidFill>
                <a:latin typeface="Arial Unicode MS" pitchFamily="34" charset="-128"/>
                <a:ea typeface="Arial Unicode MS" pitchFamily="34" charset="-128"/>
                <a:cs typeface="Arial Unicode MS" pitchFamily="34" charset="-128"/>
              </a:rPr>
              <a:t>= Shortfall Submission </a:t>
            </a:r>
            <a:r>
              <a:rPr lang="en-US" sz="2000" dirty="0" smtClean="0">
                <a:solidFill>
                  <a:srgbClr val="395B74"/>
                </a:solidFill>
                <a:latin typeface="Arial Unicode MS" pitchFamily="34" charset="-128"/>
                <a:ea typeface="Arial Unicode MS" pitchFamily="34" charset="-128"/>
                <a:cs typeface="Arial Unicode MS" pitchFamily="34" charset="-128"/>
              </a:rPr>
              <a:t>Required and due </a:t>
            </a:r>
            <a:r>
              <a:rPr lang="en-US" sz="2000" dirty="0">
                <a:solidFill>
                  <a:srgbClr val="395B74"/>
                </a:solidFill>
                <a:latin typeface="Arial Unicode MS" pitchFamily="34" charset="-128"/>
                <a:ea typeface="Arial Unicode MS" pitchFamily="34" charset="-128"/>
                <a:cs typeface="Arial Unicode MS" pitchFamily="34" charset="-128"/>
              </a:rPr>
              <a:t>on December 29, 2016</a:t>
            </a:r>
          </a:p>
          <a:p>
            <a:endParaRPr lang="en-US" sz="2000" dirty="0">
              <a:solidFill>
                <a:prstClr val="black"/>
              </a:solidFill>
            </a:endParaRPr>
          </a:p>
          <a:p>
            <a:endParaRPr lang="en-US" dirty="0"/>
          </a:p>
        </p:txBody>
      </p:sp>
    </p:spTree>
    <p:extLst>
      <p:ext uri="{BB962C8B-B14F-4D97-AF65-F5344CB8AC3E}">
        <p14:creationId xmlns:p14="http://schemas.microsoft.com/office/powerpoint/2010/main" val="3488460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FTA3 (2)</Template>
  <TotalTime>3953</TotalTime>
  <Words>1724</Words>
  <Application>Microsoft Office PowerPoint</Application>
  <PresentationFormat>On-screen Show (4:3)</PresentationFormat>
  <Paragraphs>340</Paragraphs>
  <Slides>47</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FTA3 (2)</vt:lpstr>
      <vt:lpstr>Acrobat Document</vt:lpstr>
      <vt:lpstr> DBE Shortfall Analysis:  Common Errors and  Effective Practices   Office of Civil Rights December 2013</vt:lpstr>
      <vt:lpstr>Agenda</vt:lpstr>
      <vt:lpstr> DBE Shortfall </vt:lpstr>
      <vt:lpstr>DBE Shortfall Purpose</vt:lpstr>
      <vt:lpstr>49 CFR 26.47(c):  DBE Goal Accountability</vt:lpstr>
      <vt:lpstr>49 CFR 26.47(c):  DBE Shortfall Elements</vt:lpstr>
      <vt:lpstr>49 CFR 26.47(c): DBE Shortfall Submission Dates</vt:lpstr>
      <vt:lpstr>DBE Shortfall Submission Dates </vt:lpstr>
      <vt:lpstr>DBE Shortfall Submission Dates:  What If…</vt:lpstr>
      <vt:lpstr>49 CFR 26.47(c):  Regulatory Recap</vt:lpstr>
      <vt:lpstr>Important Note</vt:lpstr>
      <vt:lpstr>Did Your Agency Meet Its DBE Goal?</vt:lpstr>
      <vt:lpstr>Did Your Agency Meet Its DBE Goal?</vt:lpstr>
      <vt:lpstr>Did Your Agency Meet Its DBE Goal? Shortfall Formula</vt:lpstr>
      <vt:lpstr>Did This Agency Meet Its Goal?  Example</vt:lpstr>
      <vt:lpstr>Drafting a Shortfall Analysis: </vt:lpstr>
      <vt:lpstr>Shortfall Percentage Defined </vt:lpstr>
      <vt:lpstr> FTA Funded Projects within the FY: What Do You Need to Know </vt:lpstr>
      <vt:lpstr>FTA Funded Projects within the FY: Effective Practice</vt:lpstr>
      <vt:lpstr> DBE Participation on each FTA Project: What Do You Need to Know </vt:lpstr>
      <vt:lpstr>DBE Participation on each FTA Project: Effective Practice</vt:lpstr>
      <vt:lpstr>FTA Funded Projects and DBE Participation: Common Error</vt:lpstr>
      <vt:lpstr> Race-Neutral/Race-Conscious Breakdown: What Do You Need to Know  </vt:lpstr>
      <vt:lpstr>Race-Neutral/Race-Conscious Breakdown: Effective Practice</vt:lpstr>
      <vt:lpstr>Race-Neutral/Race-Conscious Breakdown: Common Error</vt:lpstr>
      <vt:lpstr>Race-Neutral/Race-Conscious Breakdown: Common Error</vt:lpstr>
      <vt:lpstr> Race-Neutral Measures: What Do You Need to Know  </vt:lpstr>
      <vt:lpstr>Race-Neutral Measures: Effective Practice</vt:lpstr>
      <vt:lpstr>Race-Neutral Measures: Common Error</vt:lpstr>
      <vt:lpstr> Specific Reasons for Shortfall: What Do You Need to Know </vt:lpstr>
      <vt:lpstr>Specific Reasons for Shortfall:  Effective Practice</vt:lpstr>
      <vt:lpstr>Specific Reasons for Shortfall:  Common Error</vt:lpstr>
      <vt:lpstr>Shortfall Analysis Recap</vt:lpstr>
      <vt:lpstr>Drafting a Corrective Action Plan: Elements</vt:lpstr>
      <vt:lpstr> Specific Steps to Achieve Goal: How to Get Back on Track </vt:lpstr>
      <vt:lpstr>Specific Steps to Achieve Goal: Effective Practice</vt:lpstr>
      <vt:lpstr>Specific Steps to Achieve Goal: Effective Practice</vt:lpstr>
      <vt:lpstr>Specific Steps to Achieve Goal: Effective Practice</vt:lpstr>
      <vt:lpstr>Specific Steps to Achieve Goal: Common Error</vt:lpstr>
      <vt:lpstr>Specific Steps to Achieve Goal: Common Error</vt:lpstr>
      <vt:lpstr>Specific Steps to Achieve Goal: Common Error</vt:lpstr>
      <vt:lpstr>Specific Steps to Achieve Goal: Common Error</vt:lpstr>
      <vt:lpstr>Milestones: Effective Practice</vt:lpstr>
      <vt:lpstr>Reminders and Notifications </vt:lpstr>
      <vt:lpstr>FTA Headquarters and Regional Contacts</vt:lpstr>
      <vt:lpstr>FTA Regional Contact Information</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Dissemination New Procedures  November 15, 2011  Edwin Rodriguez Information Dissemination Program Manager</dc:title>
  <dc:creator>test</dc:creator>
  <cp:lastModifiedBy>dawn.sweet</cp:lastModifiedBy>
  <cp:revision>314</cp:revision>
  <cp:lastPrinted>2013-12-11T14:57:42Z</cp:lastPrinted>
  <dcterms:created xsi:type="dcterms:W3CDTF">2012-04-18T16:44:28Z</dcterms:created>
  <dcterms:modified xsi:type="dcterms:W3CDTF">2013-12-13T16:28:15Z</dcterms:modified>
</cp:coreProperties>
</file>