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75F72D-B158-4D07-BCB8-14C92B61446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2009182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5F72D-B158-4D07-BCB8-14C92B61446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413610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5F72D-B158-4D07-BCB8-14C92B61446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4157613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5F72D-B158-4D07-BCB8-14C92B61446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348387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75F72D-B158-4D07-BCB8-14C92B61446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2307396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75F72D-B158-4D07-BCB8-14C92B614460}"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51391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75F72D-B158-4D07-BCB8-14C92B614460}" type="datetimeFigureOut">
              <a:rPr lang="en-US" smtClean="0"/>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353242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75F72D-B158-4D07-BCB8-14C92B614460}"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151551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5F72D-B158-4D07-BCB8-14C92B614460}" type="datetimeFigureOut">
              <a:rPr lang="en-US" smtClean="0"/>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2751730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5F72D-B158-4D07-BCB8-14C92B614460}"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211211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5F72D-B158-4D07-BCB8-14C92B614460}"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CC4E6-E3D7-4F02-935C-CD06B3A2A484}" type="slidenum">
              <a:rPr lang="en-US" smtClean="0"/>
              <a:t>‹#›</a:t>
            </a:fld>
            <a:endParaRPr lang="en-US"/>
          </a:p>
        </p:txBody>
      </p:sp>
    </p:spTree>
    <p:extLst>
      <p:ext uri="{BB962C8B-B14F-4D97-AF65-F5344CB8AC3E}">
        <p14:creationId xmlns:p14="http://schemas.microsoft.com/office/powerpoint/2010/main" val="1219294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5F72D-B158-4D07-BCB8-14C92B614460}" type="datetimeFigureOut">
              <a:rPr lang="en-US" smtClean="0"/>
              <a:t>1/26/2016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CC4E6-E3D7-4F02-935C-CD06B3A2A484}" type="slidenum">
              <a:rPr lang="en-US" smtClean="0"/>
              <a:t>‹#›</a:t>
            </a:fld>
            <a:endParaRPr lang="en-US"/>
          </a:p>
        </p:txBody>
      </p:sp>
    </p:spTree>
    <p:extLst>
      <p:ext uri="{BB962C8B-B14F-4D97-AF65-F5344CB8AC3E}">
        <p14:creationId xmlns:p14="http://schemas.microsoft.com/office/powerpoint/2010/main" val="4221236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09800"/>
            <a:ext cx="8686800" cy="1143000"/>
          </a:xfrm>
        </p:spPr>
        <p:txBody>
          <a:bodyPr>
            <a:noAutofit/>
          </a:bodyPr>
          <a:lstStyle/>
          <a:p>
            <a:r>
              <a:rPr lang="en-US" sz="4800" b="1" dirty="0" smtClean="0">
                <a:effectLst>
                  <a:outerShdw blurRad="38100" dist="38100" dir="2700000" algn="tl">
                    <a:srgbClr val="000000">
                      <a:alpha val="43137"/>
                    </a:srgbClr>
                  </a:outerShdw>
                </a:effectLst>
                <a:latin typeface="Arial" pitchFamily="34" charset="0"/>
                <a:cs typeface="Arial" pitchFamily="34" charset="0"/>
              </a:rPr>
              <a:t>Section 5311 </a:t>
            </a:r>
            <a:br>
              <a:rPr lang="en-US" sz="4800" b="1" dirty="0" smtClean="0">
                <a:effectLst>
                  <a:outerShdw blurRad="38100" dist="38100" dir="2700000" algn="tl">
                    <a:srgbClr val="000000">
                      <a:alpha val="43137"/>
                    </a:srgbClr>
                  </a:outerShdw>
                </a:effectLst>
                <a:latin typeface="Arial" pitchFamily="34" charset="0"/>
                <a:cs typeface="Arial" pitchFamily="34" charset="0"/>
              </a:rPr>
            </a:br>
            <a:r>
              <a:rPr lang="en-US" sz="4800" b="1" dirty="0" smtClean="0">
                <a:effectLst>
                  <a:outerShdw blurRad="38100" dist="38100" dir="2700000" algn="tl">
                    <a:srgbClr val="000000">
                      <a:alpha val="43137"/>
                    </a:srgbClr>
                  </a:outerShdw>
                </a:effectLst>
                <a:latin typeface="Arial" pitchFamily="34" charset="0"/>
                <a:cs typeface="Arial" pitchFamily="34" charset="0"/>
              </a:rPr>
              <a:t>&amp; </a:t>
            </a:r>
            <a:br>
              <a:rPr lang="en-US" sz="4800" b="1" dirty="0" smtClean="0">
                <a:effectLst>
                  <a:outerShdw blurRad="38100" dist="38100" dir="2700000" algn="tl">
                    <a:srgbClr val="000000">
                      <a:alpha val="43137"/>
                    </a:srgbClr>
                  </a:outerShdw>
                </a:effectLst>
                <a:latin typeface="Arial" pitchFamily="34" charset="0"/>
                <a:cs typeface="Arial" pitchFamily="34" charset="0"/>
              </a:rPr>
            </a:br>
            <a:r>
              <a:rPr lang="en-US" sz="4800" b="1" dirty="0" smtClean="0">
                <a:effectLst>
                  <a:outerShdw blurRad="38100" dist="38100" dir="2700000" algn="tl">
                    <a:srgbClr val="000000">
                      <a:alpha val="43137"/>
                    </a:srgbClr>
                  </a:outerShdw>
                </a:effectLst>
                <a:latin typeface="Arial" pitchFamily="34" charset="0"/>
                <a:cs typeface="Arial" pitchFamily="34" charset="0"/>
              </a:rPr>
              <a:t>Charter Rule </a:t>
            </a:r>
            <a:br>
              <a:rPr lang="en-US" sz="4800" b="1" dirty="0" smtClean="0">
                <a:effectLst>
                  <a:outerShdw blurRad="38100" dist="38100" dir="2700000" algn="tl">
                    <a:srgbClr val="000000">
                      <a:alpha val="43137"/>
                    </a:srgbClr>
                  </a:outerShdw>
                </a:effectLst>
                <a:latin typeface="Arial" pitchFamily="34" charset="0"/>
                <a:cs typeface="Arial" pitchFamily="34" charset="0"/>
              </a:rPr>
            </a:br>
            <a:r>
              <a:rPr lang="en-US" sz="4800" b="1" dirty="0" smtClean="0">
                <a:effectLst>
                  <a:outerShdw blurRad="38100" dist="38100" dir="2700000" algn="tl">
                    <a:srgbClr val="000000">
                      <a:alpha val="43137"/>
                    </a:srgbClr>
                  </a:outerShdw>
                </a:effectLst>
                <a:latin typeface="Arial" pitchFamily="34" charset="0"/>
                <a:cs typeface="Arial" pitchFamily="34" charset="0"/>
              </a:rPr>
              <a:t>Explained</a:t>
            </a:r>
            <a:endParaRPr lang="en-US" sz="4800" b="1" dirty="0">
              <a:effectLst>
                <a:outerShdw blurRad="38100" dist="38100" dir="2700000" algn="tl">
                  <a:srgbClr val="000000">
                    <a:alpha val="43137"/>
                  </a:srgbClr>
                </a:outerShdw>
              </a:effectLst>
              <a:latin typeface="Arial" pitchFamily="34" charset="0"/>
              <a:cs typeface="Arial" pitchFamily="34" charset="0"/>
            </a:endParaRPr>
          </a:p>
        </p:txBody>
      </p:sp>
      <p:sp>
        <p:nvSpPr>
          <p:cNvPr id="4" name="TextBox 3"/>
          <p:cNvSpPr txBox="1"/>
          <p:nvPr/>
        </p:nvSpPr>
        <p:spPr>
          <a:xfrm>
            <a:off x="6629400" y="6019800"/>
            <a:ext cx="1058303" cy="369332"/>
          </a:xfrm>
          <a:prstGeom prst="rect">
            <a:avLst/>
          </a:prstGeom>
          <a:noFill/>
        </p:spPr>
        <p:txBody>
          <a:bodyPr wrap="none" rtlCol="0">
            <a:spAutoFit/>
          </a:bodyPr>
          <a:lstStyle/>
          <a:p>
            <a:r>
              <a:rPr lang="en-US" dirty="0" smtClean="0"/>
              <a:t>July 2012</a:t>
            </a:r>
            <a:endParaRPr lang="en-US" dirty="0"/>
          </a:p>
        </p:txBody>
      </p:sp>
    </p:spTree>
    <p:extLst>
      <p:ext uri="{BB962C8B-B14F-4D97-AF65-F5344CB8AC3E}">
        <p14:creationId xmlns:p14="http://schemas.microsoft.com/office/powerpoint/2010/main" val="75712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b="1" u="sng" dirty="0" smtClean="0">
                <a:latin typeface="Arial" pitchFamily="34" charset="0"/>
                <a:cs typeface="Arial" pitchFamily="34" charset="0"/>
              </a:rPr>
              <a:t>5311 and Program Purpose</a:t>
            </a:r>
            <a:endParaRPr lang="en-US" sz="2400" b="1" u="sng" dirty="0">
              <a:latin typeface="Arial" pitchFamily="34" charset="0"/>
              <a:cs typeface="Arial" pitchFamily="34" charset="0"/>
            </a:endParaRPr>
          </a:p>
        </p:txBody>
      </p:sp>
      <p:sp>
        <p:nvSpPr>
          <p:cNvPr id="3" name="Content Placeholder 2"/>
          <p:cNvSpPr>
            <a:spLocks noGrp="1"/>
          </p:cNvSpPr>
          <p:nvPr>
            <p:ph idx="1"/>
          </p:nvPr>
        </p:nvSpPr>
        <p:spPr>
          <a:xfrm>
            <a:off x="609600" y="990600"/>
            <a:ext cx="8305800" cy="5105400"/>
          </a:xfrm>
        </p:spPr>
        <p:txBody>
          <a:bodyPr>
            <a:noAutofit/>
          </a:bodyPr>
          <a:lstStyle/>
          <a:p>
            <a:pPr marL="0" indent="0">
              <a:buNone/>
            </a:pPr>
            <a:r>
              <a:rPr lang="en-US" sz="1100" b="1" dirty="0" smtClean="0">
                <a:latin typeface="Arial" pitchFamily="34" charset="0"/>
                <a:cs typeface="Arial" pitchFamily="34" charset="0"/>
              </a:rPr>
              <a:t>According to 49 C.F.R. Section 604(e) of the Charter Rule, “The requirements of this part shall not apply to a recipient that uses Federal financial assistance from FTA, for program purposes only, under 49 U.S.C. Section 5310, 49 U.S.C. Section 5311, 49 U.S.C. Section 5316, or 49 U.S.C. Section 5317.” </a:t>
            </a:r>
            <a:r>
              <a:rPr lang="en-US" sz="1200" b="1" dirty="0" smtClean="0">
                <a:latin typeface="Arial" pitchFamily="34" charset="0"/>
                <a:cs typeface="Arial" pitchFamily="34" charset="0"/>
              </a:rPr>
              <a:t>**</a:t>
            </a:r>
          </a:p>
          <a:p>
            <a:pPr marL="0" indent="0">
              <a:buNone/>
            </a:pPr>
            <a:endParaRPr lang="en-US" sz="1000" b="1" u="sng" dirty="0">
              <a:latin typeface="Arial" pitchFamily="34" charset="0"/>
              <a:cs typeface="Arial" pitchFamily="34" charset="0"/>
            </a:endParaRPr>
          </a:p>
          <a:p>
            <a:pPr marL="0" indent="0">
              <a:buNone/>
            </a:pPr>
            <a:r>
              <a:rPr lang="en-US" sz="1100" b="1" u="sng" dirty="0" smtClean="0">
                <a:latin typeface="Arial" pitchFamily="34" charset="0"/>
                <a:cs typeface="Arial" pitchFamily="34" charset="0"/>
              </a:rPr>
              <a:t>What is Section 5311?</a:t>
            </a:r>
          </a:p>
          <a:p>
            <a:pPr marL="0" indent="0">
              <a:buNone/>
            </a:pPr>
            <a:r>
              <a:rPr lang="en-US" sz="1000" dirty="0" smtClean="0">
                <a:latin typeface="Arial" pitchFamily="34" charset="0"/>
                <a:cs typeface="Arial" pitchFamily="34" charset="0"/>
              </a:rPr>
              <a:t>The Formula Grants for </a:t>
            </a:r>
            <a:r>
              <a:rPr lang="en-US" sz="1000" dirty="0">
                <a:latin typeface="Arial" pitchFamily="34" charset="0"/>
                <a:cs typeface="Arial" pitchFamily="34" charset="0"/>
              </a:rPr>
              <a:t>o</a:t>
            </a:r>
            <a:r>
              <a:rPr lang="en-US" sz="1000" dirty="0" smtClean="0">
                <a:latin typeface="Arial" pitchFamily="34" charset="0"/>
                <a:cs typeface="Arial" pitchFamily="34" charset="0"/>
              </a:rPr>
              <a:t>ther than Urbanized Areas is a rural program that is formula based and provides funding to states for the purpose of supporting  general public transportation in rural areas, with population of less than 50,000.  </a:t>
            </a:r>
          </a:p>
          <a:p>
            <a:pPr marL="0" indent="0">
              <a:buNone/>
            </a:pPr>
            <a:endParaRPr lang="en-US" sz="1000" dirty="0">
              <a:latin typeface="Arial" pitchFamily="34" charset="0"/>
              <a:cs typeface="Arial" pitchFamily="34" charset="0"/>
            </a:endParaRPr>
          </a:p>
          <a:p>
            <a:pPr marL="0" indent="0">
              <a:buNone/>
            </a:pPr>
            <a:r>
              <a:rPr lang="en-US" sz="1100" b="1" u="sng" dirty="0" smtClean="0">
                <a:latin typeface="Arial" pitchFamily="34" charset="0"/>
                <a:cs typeface="Arial" pitchFamily="34" charset="0"/>
              </a:rPr>
              <a:t>What is Program Purpose? </a:t>
            </a:r>
          </a:p>
          <a:p>
            <a:pPr marL="0" indent="0">
              <a:buNone/>
            </a:pPr>
            <a:r>
              <a:rPr lang="en-US" sz="1000" dirty="0" smtClean="0">
                <a:latin typeface="Arial" pitchFamily="34" charset="0"/>
                <a:cs typeface="Arial" pitchFamily="34" charset="0"/>
              </a:rPr>
              <a:t>According to 49 C.F.R. Section 604.3(o), </a:t>
            </a:r>
            <a:r>
              <a:rPr lang="en-US" sz="1000" i="1" dirty="0" smtClean="0">
                <a:latin typeface="Arial" pitchFamily="34" charset="0"/>
                <a:cs typeface="Arial" pitchFamily="34" charset="0"/>
              </a:rPr>
              <a:t>‘‘</a:t>
            </a:r>
            <a:r>
              <a:rPr lang="en-US" sz="1000" i="1" dirty="0">
                <a:latin typeface="Arial" pitchFamily="34" charset="0"/>
                <a:cs typeface="Arial" pitchFamily="34" charset="0"/>
              </a:rPr>
              <a:t>Program purposes</a:t>
            </a:r>
            <a:r>
              <a:rPr lang="en-US" sz="1000" i="1" dirty="0" smtClean="0">
                <a:latin typeface="Arial" pitchFamily="34" charset="0"/>
                <a:cs typeface="Arial" pitchFamily="34" charset="0"/>
              </a:rPr>
              <a:t>’” </a:t>
            </a:r>
            <a:r>
              <a:rPr lang="en-US" sz="1000" dirty="0">
                <a:latin typeface="Arial" pitchFamily="34" charset="0"/>
                <a:cs typeface="Arial" pitchFamily="34" charset="0"/>
              </a:rPr>
              <a:t>means </a:t>
            </a:r>
            <a:r>
              <a:rPr lang="en-US" sz="1000" dirty="0" smtClean="0">
                <a:latin typeface="Arial" pitchFamily="34" charset="0"/>
                <a:cs typeface="Arial" pitchFamily="34" charset="0"/>
              </a:rPr>
              <a:t>transportation that </a:t>
            </a:r>
            <a:r>
              <a:rPr lang="en-US" sz="1000" dirty="0">
                <a:latin typeface="Arial" pitchFamily="34" charset="0"/>
                <a:cs typeface="Arial" pitchFamily="34" charset="0"/>
              </a:rPr>
              <a:t>serves the needs of </a:t>
            </a:r>
            <a:r>
              <a:rPr lang="en-US" sz="1000" dirty="0" smtClean="0">
                <a:latin typeface="Arial" pitchFamily="34" charset="0"/>
                <a:cs typeface="Arial" pitchFamily="34" charset="0"/>
              </a:rPr>
              <a:t>either human </a:t>
            </a:r>
            <a:r>
              <a:rPr lang="en-US" sz="1000" dirty="0">
                <a:latin typeface="Arial" pitchFamily="34" charset="0"/>
                <a:cs typeface="Arial" pitchFamily="34" charset="0"/>
              </a:rPr>
              <a:t>service agencies or </a:t>
            </a:r>
            <a:r>
              <a:rPr lang="en-US" sz="1000" dirty="0" smtClean="0">
                <a:latin typeface="Arial" pitchFamily="34" charset="0"/>
                <a:cs typeface="Arial" pitchFamily="34" charset="0"/>
              </a:rPr>
              <a:t>targeted populations </a:t>
            </a:r>
            <a:r>
              <a:rPr lang="en-US" sz="1000" dirty="0">
                <a:latin typeface="Arial" pitchFamily="34" charset="0"/>
                <a:cs typeface="Arial" pitchFamily="34" charset="0"/>
              </a:rPr>
              <a:t>(elderly, </a:t>
            </a:r>
            <a:r>
              <a:rPr lang="en-US" sz="1000" dirty="0" smtClean="0">
                <a:latin typeface="Arial" pitchFamily="34" charset="0"/>
                <a:cs typeface="Arial" pitchFamily="34" charset="0"/>
              </a:rPr>
              <a:t>individuals with </a:t>
            </a:r>
            <a:r>
              <a:rPr lang="en-US" sz="1000" dirty="0">
                <a:latin typeface="Arial" pitchFamily="34" charset="0"/>
                <a:cs typeface="Arial" pitchFamily="34" charset="0"/>
              </a:rPr>
              <a:t>disabilities, and or low income individuals</a:t>
            </a:r>
            <a:r>
              <a:rPr lang="en-US" sz="1000" dirty="0" smtClean="0">
                <a:latin typeface="Arial" pitchFamily="34" charset="0"/>
                <a:cs typeface="Arial" pitchFamily="34" charset="0"/>
              </a:rPr>
              <a:t>); this </a:t>
            </a:r>
            <a:r>
              <a:rPr lang="en-US" sz="1000" dirty="0">
                <a:latin typeface="Arial" pitchFamily="34" charset="0"/>
                <a:cs typeface="Arial" pitchFamily="34" charset="0"/>
              </a:rPr>
              <a:t>does not include </a:t>
            </a:r>
            <a:r>
              <a:rPr lang="en-US" sz="1000" dirty="0" smtClean="0">
                <a:latin typeface="Arial" pitchFamily="34" charset="0"/>
                <a:cs typeface="Arial" pitchFamily="34" charset="0"/>
              </a:rPr>
              <a:t>exclusive service </a:t>
            </a:r>
            <a:r>
              <a:rPr lang="en-US" sz="1000" dirty="0">
                <a:latin typeface="Arial" pitchFamily="34" charset="0"/>
                <a:cs typeface="Arial" pitchFamily="34" charset="0"/>
              </a:rPr>
              <a:t>for other groups formed </a:t>
            </a:r>
            <a:r>
              <a:rPr lang="en-US" sz="1000" dirty="0" smtClean="0">
                <a:latin typeface="Arial" pitchFamily="34" charset="0"/>
                <a:cs typeface="Arial" pitchFamily="34" charset="0"/>
              </a:rPr>
              <a:t>for purposes </a:t>
            </a:r>
            <a:r>
              <a:rPr lang="en-US" sz="1000" dirty="0">
                <a:latin typeface="Arial" pitchFamily="34" charset="0"/>
                <a:cs typeface="Arial" pitchFamily="34" charset="0"/>
              </a:rPr>
              <a:t>unrelated to the special </a:t>
            </a:r>
            <a:r>
              <a:rPr lang="en-US" sz="1000" dirty="0" smtClean="0">
                <a:latin typeface="Arial" pitchFamily="34" charset="0"/>
                <a:cs typeface="Arial" pitchFamily="34" charset="0"/>
              </a:rPr>
              <a:t>needs of </a:t>
            </a:r>
            <a:r>
              <a:rPr lang="en-US" sz="1000" dirty="0">
                <a:latin typeface="Arial" pitchFamily="34" charset="0"/>
                <a:cs typeface="Arial" pitchFamily="34" charset="0"/>
              </a:rPr>
              <a:t>the targeted populations </a:t>
            </a:r>
            <a:r>
              <a:rPr lang="en-US" sz="1000" dirty="0" smtClean="0">
                <a:latin typeface="Arial" pitchFamily="34" charset="0"/>
                <a:cs typeface="Arial" pitchFamily="34" charset="0"/>
              </a:rPr>
              <a:t>identified herein.</a:t>
            </a:r>
          </a:p>
          <a:p>
            <a:pPr marL="0" indent="0">
              <a:buNone/>
            </a:pPr>
            <a:endParaRPr lang="en-US" sz="1000" dirty="0">
              <a:latin typeface="Arial" pitchFamily="34" charset="0"/>
              <a:cs typeface="Arial" pitchFamily="34" charset="0"/>
            </a:endParaRPr>
          </a:p>
          <a:p>
            <a:pPr marL="0" indent="0">
              <a:buNone/>
            </a:pPr>
            <a:r>
              <a:rPr lang="en-US" sz="1100" b="1" u="sng" dirty="0" smtClean="0">
                <a:latin typeface="Arial" pitchFamily="34" charset="0"/>
                <a:cs typeface="Arial" pitchFamily="34" charset="0"/>
              </a:rPr>
              <a:t>How Do I Know If Service Is Exempt under  the 5311 Program?</a:t>
            </a:r>
          </a:p>
          <a:p>
            <a:pPr marL="228600" indent="-228600">
              <a:buAutoNum type="arabicPeriod"/>
            </a:pPr>
            <a:r>
              <a:rPr lang="en-US" sz="1000" dirty="0" smtClean="0">
                <a:latin typeface="Arial" pitchFamily="34" charset="0"/>
                <a:cs typeface="Arial" pitchFamily="34" charset="0"/>
              </a:rPr>
              <a:t>Service must be funded from Section 5311 </a:t>
            </a:r>
            <a:r>
              <a:rPr lang="en-US" sz="1000" b="1" u="sng" dirty="0" smtClean="0">
                <a:latin typeface="Arial" pitchFamily="34" charset="0"/>
                <a:cs typeface="Arial" pitchFamily="34" charset="0"/>
              </a:rPr>
              <a:t>and</a:t>
            </a:r>
          </a:p>
          <a:p>
            <a:pPr marL="228600" indent="-228600">
              <a:buAutoNum type="arabicPeriod"/>
            </a:pPr>
            <a:r>
              <a:rPr lang="en-US" sz="1000" dirty="0" smtClean="0">
                <a:latin typeface="Arial" pitchFamily="34" charset="0"/>
                <a:cs typeface="Arial" pitchFamily="34" charset="0"/>
              </a:rPr>
              <a:t>Those funds must also be used for program purposes, meaning transportation that serves the needs of either human service agencies or targeted populations.</a:t>
            </a:r>
          </a:p>
          <a:p>
            <a:pPr marL="0" indent="0">
              <a:buNone/>
            </a:pPr>
            <a:endParaRPr lang="en-US" sz="1000" dirty="0" smtClean="0">
              <a:latin typeface="Arial" pitchFamily="34" charset="0"/>
              <a:cs typeface="Arial" pitchFamily="34" charset="0"/>
            </a:endParaRPr>
          </a:p>
          <a:p>
            <a:pPr marL="0" indent="0">
              <a:buNone/>
            </a:pPr>
            <a:r>
              <a:rPr lang="en-US" sz="1000" b="1" u="sng" dirty="0" smtClean="0">
                <a:latin typeface="Arial" pitchFamily="34" charset="0"/>
                <a:cs typeface="Arial" pitchFamily="34" charset="0"/>
              </a:rPr>
              <a:t>NOTES</a:t>
            </a:r>
            <a:endParaRPr lang="en-US" sz="1000" b="1" u="sng" dirty="0">
              <a:latin typeface="Arial" pitchFamily="34" charset="0"/>
              <a:cs typeface="Arial" pitchFamily="34" charset="0"/>
            </a:endParaRPr>
          </a:p>
          <a:p>
            <a:r>
              <a:rPr lang="en-US" sz="1000" dirty="0" smtClean="0">
                <a:latin typeface="Arial" pitchFamily="34" charset="0"/>
                <a:cs typeface="Arial" pitchFamily="34" charset="0"/>
              </a:rPr>
              <a:t>A human service agency provides human service transportation which is defined as  </a:t>
            </a:r>
            <a:r>
              <a:rPr lang="en-US" sz="1000" dirty="0">
                <a:latin typeface="Arial" pitchFamily="34" charset="0"/>
                <a:cs typeface="Arial" pitchFamily="34" charset="0"/>
              </a:rPr>
              <a:t>meeting the basic, day-to-day mobility needs of transportation-disadvantaged populations, especially individuals with low incomes, people with disabilities, and older Americans</a:t>
            </a:r>
            <a:r>
              <a:rPr lang="en-US" sz="1000" dirty="0" smtClean="0">
                <a:latin typeface="Arial" pitchFamily="34" charset="0"/>
                <a:cs typeface="Arial" pitchFamily="34" charset="0"/>
              </a:rPr>
              <a:t>.</a:t>
            </a:r>
            <a:r>
              <a:rPr lang="en-US" sz="1000" dirty="0">
                <a:latin typeface="Arial" pitchFamily="34" charset="0"/>
                <a:cs typeface="Arial" pitchFamily="34" charset="0"/>
              </a:rPr>
              <a:t> President's Executive Order on Human Service Transportation Coordination (February 24, 2004</a:t>
            </a:r>
            <a:r>
              <a:rPr lang="en-US" sz="1000" dirty="0" smtClean="0">
                <a:latin typeface="Arial" pitchFamily="34" charset="0"/>
                <a:cs typeface="Arial" pitchFamily="34" charset="0"/>
              </a:rPr>
              <a:t>). </a:t>
            </a:r>
          </a:p>
          <a:p>
            <a:r>
              <a:rPr lang="en-US" sz="1000" dirty="0" smtClean="0">
                <a:latin typeface="Arial" pitchFamily="34" charset="0"/>
                <a:cs typeface="Arial" pitchFamily="34" charset="0"/>
              </a:rPr>
              <a:t>“Program purpose” exemption is not a blanket exemption. The exemption should be applied on a case-by-case basis.</a:t>
            </a:r>
            <a:r>
              <a:rPr lang="en-US" sz="1000" b="1" dirty="0" smtClean="0">
                <a:latin typeface="Arial" pitchFamily="34" charset="0"/>
                <a:cs typeface="Arial" pitchFamily="34" charset="0"/>
              </a:rPr>
              <a:t> </a:t>
            </a:r>
          </a:p>
          <a:p>
            <a:r>
              <a:rPr lang="en-US" sz="1000" dirty="0" smtClean="0">
                <a:latin typeface="Arial" pitchFamily="34" charset="0"/>
                <a:cs typeface="Arial" pitchFamily="34" charset="0"/>
              </a:rPr>
              <a:t>Third party payment is extremely relevant to whether a trip is charter service or not. When a third party is paying, the service is generally for the benefit of a group rather than a benefit to the individuals. Therefore, if a third party is paying for the trip (and likely determining the route), then the trip is charter service unless it falls under an exemption or an exception.  </a:t>
            </a:r>
          </a:p>
          <a:p>
            <a:endParaRPr lang="en-US" sz="900" dirty="0" smtClean="0">
              <a:latin typeface="Arial" pitchFamily="34" charset="0"/>
              <a:cs typeface="Arial" pitchFamily="34" charset="0"/>
            </a:endParaRPr>
          </a:p>
          <a:p>
            <a:pPr marL="0" indent="0">
              <a:buNone/>
            </a:pPr>
            <a:r>
              <a:rPr lang="en-US" sz="900" dirty="0" smtClean="0">
                <a:latin typeface="Arial" pitchFamily="34" charset="0"/>
                <a:cs typeface="Arial" pitchFamily="34" charset="0"/>
              </a:rPr>
              <a:t>**Pursuant to MAP-21, Sections 5316 (JARC) and 5317 (New Freedom) were repealed. However, FTA has not yet gone through a rulemaking to update the Charter Regulations to reflect the changes from MAP-21</a:t>
            </a:r>
            <a:r>
              <a:rPr lang="en-US" sz="1000" dirty="0" smtClean="0">
                <a:latin typeface="Arial" pitchFamily="34" charset="0"/>
                <a:cs typeface="Arial" pitchFamily="34" charset="0"/>
              </a:rPr>
              <a:t>.</a:t>
            </a:r>
          </a:p>
          <a:p>
            <a:endParaRPr lang="en-US" sz="1050" dirty="0">
              <a:latin typeface="Arial" pitchFamily="34" charset="0"/>
              <a:cs typeface="Arial" pitchFamily="34" charset="0"/>
            </a:endParaRPr>
          </a:p>
        </p:txBody>
      </p:sp>
      <p:sp>
        <p:nvSpPr>
          <p:cNvPr id="4" name="TextBox 3"/>
          <p:cNvSpPr txBox="1"/>
          <p:nvPr/>
        </p:nvSpPr>
        <p:spPr>
          <a:xfrm>
            <a:off x="2681235" y="6210294"/>
            <a:ext cx="3886200" cy="646331"/>
          </a:xfrm>
          <a:prstGeom prst="rect">
            <a:avLst/>
          </a:prstGeom>
          <a:noFill/>
        </p:spPr>
        <p:txBody>
          <a:bodyPr wrap="square" rtlCol="0">
            <a:spAutoFit/>
          </a:bodyPr>
          <a:lstStyle/>
          <a:p>
            <a:pPr algn="ctr"/>
            <a:r>
              <a:rPr lang="en-US" sz="900" i="1" dirty="0" smtClean="0">
                <a:latin typeface="Arial" pitchFamily="34" charset="0"/>
                <a:cs typeface="Arial" pitchFamily="34" charset="0"/>
              </a:rPr>
              <a:t>Fact sheet provided for summary purposes only.  </a:t>
            </a:r>
          </a:p>
          <a:p>
            <a:pPr algn="ctr"/>
            <a:r>
              <a:rPr lang="en-US" sz="900" i="1" dirty="0" smtClean="0">
                <a:latin typeface="Arial" pitchFamily="34" charset="0"/>
                <a:cs typeface="Arial" pitchFamily="34" charset="0"/>
              </a:rPr>
              <a:t>Please consult regulatory text for exact requirements.</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3034602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sz="3200" b="1" u="sng" dirty="0" smtClean="0">
                <a:latin typeface="Arial" pitchFamily="34" charset="0"/>
                <a:cs typeface="Arial" pitchFamily="34" charset="0"/>
              </a:rPr>
              <a:t>Section 5311 Q&amp;A</a:t>
            </a:r>
            <a:endParaRPr lang="en-US" sz="3200" b="1" u="sng" dirty="0">
              <a:latin typeface="Arial" pitchFamily="34" charset="0"/>
              <a:cs typeface="Arial" pitchFamily="34" charset="0"/>
            </a:endParaRPr>
          </a:p>
        </p:txBody>
      </p:sp>
      <p:sp>
        <p:nvSpPr>
          <p:cNvPr id="4" name="Rectangle 3"/>
          <p:cNvSpPr/>
          <p:nvPr/>
        </p:nvSpPr>
        <p:spPr>
          <a:xfrm>
            <a:off x="381000" y="1143000"/>
            <a:ext cx="8305800" cy="5170646"/>
          </a:xfrm>
          <a:prstGeom prst="rect">
            <a:avLst/>
          </a:prstGeom>
        </p:spPr>
        <p:txBody>
          <a:bodyPr wrap="square">
            <a:spAutoFit/>
          </a:bodyPr>
          <a:lstStyle/>
          <a:p>
            <a:r>
              <a:rPr lang="en-US" sz="1100" b="1" dirty="0" smtClean="0">
                <a:latin typeface="Arial" pitchFamily="34" charset="0"/>
                <a:cs typeface="Arial" pitchFamily="34" charset="0"/>
              </a:rPr>
              <a:t>Q: Is it charter service to provide transportation to a group of young adults living in an assisted living facility to see a local parade using vehicles funded with Section 5311 funds?  The transportation would be open to the public but paid for by the human service agency that operates the assisted living facility. </a:t>
            </a:r>
          </a:p>
          <a:p>
            <a:r>
              <a:rPr lang="en-US" sz="1100" dirty="0" smtClean="0">
                <a:latin typeface="Arial" pitchFamily="34" charset="0"/>
                <a:cs typeface="Arial" pitchFamily="34" charset="0"/>
              </a:rPr>
              <a:t> </a:t>
            </a:r>
          </a:p>
          <a:p>
            <a:r>
              <a:rPr lang="en-US" sz="1100" dirty="0" smtClean="0">
                <a:latin typeface="Arial" pitchFamily="34" charset="0"/>
                <a:cs typeface="Arial" pitchFamily="34" charset="0"/>
              </a:rPr>
              <a:t>A: This service is exempt from the charter rule because the vehicles are funded with Section 5311 funds and the service falls under the program purpose. Under 49 C.F.R. Section 604(e), “The requirements of this part shall not apply to a recipient that uses Federal financial assistance from FTA, for program purposes only, under 49 U.S.C. Section 5310, 49 U.S.C. Section 5311, 49 U.S.C. Section 5316, or 49 U.S.C. Section 5317.” The recipient must use Federal funds under one of the above-mentioned programs </a:t>
            </a:r>
            <a:r>
              <a:rPr lang="en-US" sz="1100" b="1" u="sng" dirty="0" smtClean="0">
                <a:latin typeface="Arial" pitchFamily="34" charset="0"/>
                <a:cs typeface="Arial" pitchFamily="34" charset="0"/>
              </a:rPr>
              <a:t>and</a:t>
            </a:r>
            <a:r>
              <a:rPr lang="en-US" sz="1100" dirty="0" smtClean="0">
                <a:latin typeface="Arial" pitchFamily="34" charset="0"/>
                <a:cs typeface="Arial" pitchFamily="34" charset="0"/>
              </a:rPr>
              <a:t> those funds must also be used for program purposes. This service falls under “program purposes” because it serves the needs of a human service agency. </a:t>
            </a:r>
          </a:p>
          <a:p>
            <a:endParaRPr lang="en-US" sz="800" b="1" dirty="0">
              <a:latin typeface="Arial" pitchFamily="34" charset="0"/>
              <a:cs typeface="Arial" pitchFamily="34" charset="0"/>
            </a:endParaRPr>
          </a:p>
          <a:p>
            <a:r>
              <a:rPr lang="en-US" sz="1100" b="1" dirty="0" smtClean="0">
                <a:latin typeface="Arial" pitchFamily="34" charset="0"/>
                <a:cs typeface="Arial" pitchFamily="34" charset="0"/>
              </a:rPr>
              <a:t>Q: Is it charter service to provide transportation to a day care provider that calls in and asks for transportation services to take their children to the local pumpkin patch using vehicles funded with Section 5311 funds</a:t>
            </a:r>
            <a:r>
              <a:rPr lang="en-US" sz="1100" b="1" dirty="0">
                <a:latin typeface="Arial" pitchFamily="34" charset="0"/>
                <a:cs typeface="Arial" pitchFamily="34" charset="0"/>
              </a:rPr>
              <a:t>?</a:t>
            </a:r>
            <a:r>
              <a:rPr lang="en-US" sz="1100" b="1" dirty="0" smtClean="0">
                <a:latin typeface="Arial" pitchFamily="34" charset="0"/>
                <a:cs typeface="Arial" pitchFamily="34" charset="0"/>
              </a:rPr>
              <a:t> The transportation would be open to the public but paid for by the daycare provider.</a:t>
            </a:r>
          </a:p>
          <a:p>
            <a:r>
              <a:rPr lang="en-US" sz="1100" b="1" dirty="0" smtClean="0">
                <a:latin typeface="Arial" pitchFamily="34" charset="0"/>
                <a:cs typeface="Arial" pitchFamily="34" charset="0"/>
              </a:rPr>
              <a:t> </a:t>
            </a:r>
          </a:p>
          <a:p>
            <a:r>
              <a:rPr lang="en-US" sz="1100" dirty="0" smtClean="0">
                <a:latin typeface="Arial" pitchFamily="34" charset="0"/>
                <a:cs typeface="Arial" pitchFamily="34" charset="0"/>
              </a:rPr>
              <a:t>A: This service is charter service even if the vehicle might be dispatched as open to the public unless:  (a) all the children are in a program receiving assistance under a program listed in Appendix A to 49 C.F.R. Part 604 like Head Start (exclusively for low-income children) or all the children are disabled; (b) the day care provider is a non-profit that can qualify as a qualified human service organization (QHSO) under the regulation and can do so sufficiently in advance of the trip requested to comply with 49 C.F.R. Part 604; or (c) the demand response system chooses to provide the trip for free, in which case it would not be considered charter.   If one of the described exceptions applies and the demand response system supplies the trip, then the trip must be reported in the quarterly exceptions report. If none of the above options apply, then the trip is considered charter service and notice must be given to registered charter providers. In that case, the local transit agency may only provide the service if no private registered charter provider responds with interest.  </a:t>
            </a:r>
          </a:p>
          <a:p>
            <a:endParaRPr lang="en-US" sz="800" dirty="0">
              <a:latin typeface="Arial" pitchFamily="34" charset="0"/>
              <a:cs typeface="Arial" pitchFamily="34" charset="0"/>
            </a:endParaRPr>
          </a:p>
          <a:p>
            <a:r>
              <a:rPr lang="en-US" sz="1100" b="1" dirty="0" smtClean="0">
                <a:latin typeface="Arial" pitchFamily="34" charset="0"/>
                <a:cs typeface="Arial" pitchFamily="34" charset="0"/>
              </a:rPr>
              <a:t>Q: Is it charter service to provide transportation to a group of college students who would like to attend a concert using vehicles funded with Section 5311 funds? The transit agency will charge the normal fee and the college students will fill the vehicles entirely.</a:t>
            </a:r>
          </a:p>
          <a:p>
            <a:endParaRPr lang="en-US" sz="800" dirty="0">
              <a:latin typeface="Arial" pitchFamily="34" charset="0"/>
              <a:cs typeface="Arial" pitchFamily="34" charset="0"/>
            </a:endParaRPr>
          </a:p>
          <a:p>
            <a:r>
              <a:rPr lang="en-US" sz="1100" dirty="0" smtClean="0">
                <a:latin typeface="Arial" pitchFamily="34" charset="0"/>
                <a:cs typeface="Arial" pitchFamily="34" charset="0"/>
              </a:rPr>
              <a:t>A. Yes, this would be considered charter service because it is exclusive use of a vehicle for a negotiated price. Unless all the college students were all disabled or low-income, then service would not fall under the program purpose exemption.  </a:t>
            </a:r>
          </a:p>
        </p:txBody>
      </p:sp>
      <p:sp>
        <p:nvSpPr>
          <p:cNvPr id="5" name="TextBox 4"/>
          <p:cNvSpPr txBox="1"/>
          <p:nvPr/>
        </p:nvSpPr>
        <p:spPr>
          <a:xfrm>
            <a:off x="2681235" y="6210294"/>
            <a:ext cx="3886200" cy="646331"/>
          </a:xfrm>
          <a:prstGeom prst="rect">
            <a:avLst/>
          </a:prstGeom>
          <a:noFill/>
        </p:spPr>
        <p:txBody>
          <a:bodyPr wrap="square" rtlCol="0">
            <a:spAutoFit/>
          </a:bodyPr>
          <a:lstStyle/>
          <a:p>
            <a:pPr algn="ctr"/>
            <a:r>
              <a:rPr lang="en-US" sz="900" i="1" dirty="0" smtClean="0">
                <a:latin typeface="Arial" pitchFamily="34" charset="0"/>
                <a:cs typeface="Arial" pitchFamily="34" charset="0"/>
              </a:rPr>
              <a:t>Fact sheet provided for summary purposes only.  </a:t>
            </a:r>
          </a:p>
          <a:p>
            <a:pPr algn="ctr"/>
            <a:r>
              <a:rPr lang="en-US" sz="900" i="1" dirty="0" smtClean="0">
                <a:latin typeface="Arial" pitchFamily="34" charset="0"/>
                <a:cs typeface="Arial" pitchFamily="34" charset="0"/>
              </a:rPr>
              <a:t>Please consult regulatory text for exact requirements</a:t>
            </a:r>
            <a:r>
              <a:rPr lang="en-US" sz="900" dirty="0" smtClean="0">
                <a:latin typeface="Arial" pitchFamily="34" charset="0"/>
                <a:cs typeface="Arial" pitchFamily="34" charset="0"/>
              </a:rPr>
              <a:t>.</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3288459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187</Words>
  <Application>Microsoft Office PowerPoint</Application>
  <PresentationFormat>On-screen Show (4:3)</PresentationFormat>
  <Paragraphs>37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Section 5311  &amp;  Charter Rule  Explained</vt:lpstr>
      <vt:lpstr>5311 and Program Purpose</vt:lpstr>
      <vt:lpstr>Section 5311 Q&amp;A</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5311  &amp;  Charter Rule  Explained</dc:title>
  <dc:creator>michelle.hershman</dc:creator>
  <cp:lastModifiedBy>USDOT_User</cp:lastModifiedBy>
  <cp:revision>7</cp:revision>
  <dcterms:created xsi:type="dcterms:W3CDTF">2012-07-05T20:29:49Z</dcterms:created>
  <dcterms:modified xsi:type="dcterms:W3CDTF">2016-01-26T13:36:07Z</dcterms:modified>
</cp:coreProperties>
</file>