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4"/>
  </p:sldMasterIdLst>
  <p:notesMasterIdLst>
    <p:notesMasterId r:id="rId56"/>
  </p:notesMasterIdLst>
  <p:handoutMasterIdLst>
    <p:handoutMasterId r:id="rId57"/>
  </p:handoutMasterIdLst>
  <p:sldIdLst>
    <p:sldId id="256" r:id="rId5"/>
    <p:sldId id="310" r:id="rId6"/>
    <p:sldId id="307" r:id="rId7"/>
    <p:sldId id="311" r:id="rId8"/>
    <p:sldId id="312" r:id="rId9"/>
    <p:sldId id="313"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332" r:id="rId27"/>
    <p:sldId id="333" r:id="rId28"/>
    <p:sldId id="334" r:id="rId29"/>
    <p:sldId id="335" r:id="rId30"/>
    <p:sldId id="336" r:id="rId31"/>
    <p:sldId id="337" r:id="rId32"/>
    <p:sldId id="338" r:id="rId33"/>
    <p:sldId id="339" r:id="rId34"/>
    <p:sldId id="340" r:id="rId35"/>
    <p:sldId id="341" r:id="rId36"/>
    <p:sldId id="342" r:id="rId37"/>
    <p:sldId id="343" r:id="rId38"/>
    <p:sldId id="344" r:id="rId39"/>
    <p:sldId id="345" r:id="rId40"/>
    <p:sldId id="346" r:id="rId41"/>
    <p:sldId id="347" r:id="rId42"/>
    <p:sldId id="348" r:id="rId43"/>
    <p:sldId id="349" r:id="rId44"/>
    <p:sldId id="308" r:id="rId45"/>
    <p:sldId id="309" r:id="rId46"/>
    <p:sldId id="282" r:id="rId47"/>
    <p:sldId id="283" r:id="rId48"/>
    <p:sldId id="302" r:id="rId49"/>
    <p:sldId id="284" r:id="rId50"/>
    <p:sldId id="303" r:id="rId51"/>
    <p:sldId id="300" r:id="rId52"/>
    <p:sldId id="305" r:id="rId53"/>
    <p:sldId id="306" r:id="rId54"/>
    <p:sldId id="273" r:id="rId55"/>
  </p:sldIdLst>
  <p:sldSz cx="9144000" cy="6858000" type="screen4x3"/>
  <p:notesSz cx="7010400" cy="922337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ynn" initials="f" lastIdx="7" clrIdx="0"/>
  <p:cmAuthor id="1" name="test" initials="t"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5B7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53" autoAdjust="0"/>
    <p:restoredTop sz="70414" autoAdjust="0"/>
  </p:normalViewPr>
  <p:slideViewPr>
    <p:cSldViewPr snapToGrid="0" snapToObjects="1">
      <p:cViewPr>
        <p:scale>
          <a:sx n="81" d="100"/>
          <a:sy n="81" d="100"/>
        </p:scale>
        <p:origin x="-209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8" d="100"/>
          <a:sy n="88" d="100"/>
        </p:scale>
        <p:origin x="-3780" y="-102"/>
      </p:cViewPr>
      <p:guideLst>
        <p:guide orient="horz" pos="2905"/>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Operating Expenses</a:t>
            </a:r>
            <a:endParaRPr lang="en-US" dirty="0"/>
          </a:p>
        </c:rich>
      </c:tx>
      <c:layout/>
      <c:overlay val="0"/>
    </c:title>
    <c:autoTitleDeleted val="0"/>
    <c:plotArea>
      <c:layout/>
      <c:pieChart>
        <c:varyColors val="1"/>
        <c:ser>
          <c:idx val="0"/>
          <c:order val="0"/>
          <c:tx>
            <c:strRef>
              <c:f>Sheet1!$B$1</c:f>
              <c:strCache>
                <c:ptCount val="1"/>
                <c:pt idx="0">
                  <c:v>Operating</c:v>
                </c:pt>
              </c:strCache>
            </c:strRef>
          </c:tx>
          <c:dLbls>
            <c:dLbl>
              <c:idx val="0"/>
              <c:layout>
                <c:manualLayout>
                  <c:x val="-0.21584909691570131"/>
                  <c:y val="-2.1380525986429328E-2"/>
                </c:manualLayout>
              </c:layout>
              <c:tx>
                <c:rich>
                  <a:bodyPr/>
                  <a:lstStyle/>
                  <a:p>
                    <a:r>
                      <a:rPr lang="en-US" sz="2800" dirty="0" smtClean="0">
                        <a:solidFill>
                          <a:schemeClr val="bg1"/>
                        </a:solidFill>
                      </a:rPr>
                      <a:t>50%</a:t>
                    </a:r>
                    <a:endParaRPr lang="en-US" sz="2800"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126-4DC9-AB6E-054BFB1D0FC6}"/>
                </c:ext>
              </c:extLst>
            </c:dLbl>
            <c:dLbl>
              <c:idx val="1"/>
              <c:layout>
                <c:manualLayout>
                  <c:x val="0.16941398985740702"/>
                  <c:y val="-2.3106183469465986E-2"/>
                </c:manualLayout>
              </c:layout>
              <c:tx>
                <c:rich>
                  <a:bodyPr/>
                  <a:lstStyle/>
                  <a:p>
                    <a:r>
                      <a:rPr lang="en-US" sz="2800" dirty="0" smtClean="0">
                        <a:solidFill>
                          <a:schemeClr val="bg1"/>
                        </a:solidFill>
                      </a:rPr>
                      <a:t>50%</a:t>
                    </a:r>
                    <a:endParaRPr lang="en-US" sz="2800"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126-4DC9-AB6E-054BFB1D0FC6}"/>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Local</c:v>
                </c:pt>
                <c:pt idx="1">
                  <c:v>Federal</c:v>
                </c:pt>
              </c:strCache>
            </c:strRef>
          </c:cat>
          <c:val>
            <c:numRef>
              <c:f>Sheet1!$B$2:$B$3</c:f>
              <c:numCache>
                <c:formatCode>0%</c:formatCode>
                <c:ptCount val="2"/>
                <c:pt idx="0">
                  <c:v>0.5</c:v>
                </c:pt>
                <c:pt idx="1">
                  <c:v>0.5</c:v>
                </c:pt>
              </c:numCache>
            </c:numRef>
          </c:val>
          <c:extLst>
            <c:ext xmlns:c16="http://schemas.microsoft.com/office/drawing/2014/chart" uri="{C3380CC4-5D6E-409C-BE32-E72D297353CC}">
              <c16:uniqueId val="{00000002-3126-4DC9-AB6E-054BFB1D0FC6}"/>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Capital Expenses</a:t>
            </a:r>
            <a:endParaRPr lang="en-US" dirty="0"/>
          </a:p>
        </c:rich>
      </c:tx>
      <c:layout/>
      <c:overlay val="0"/>
    </c:title>
    <c:autoTitleDeleted val="0"/>
    <c:plotArea>
      <c:layout>
        <c:manualLayout>
          <c:layoutTarget val="inner"/>
          <c:xMode val="edge"/>
          <c:yMode val="edge"/>
          <c:x val="0.16984015498075639"/>
          <c:y val="0.25870937726273441"/>
          <c:w val="0.45612587826651457"/>
          <c:h val="0.65470009861836009"/>
        </c:manualLayout>
      </c:layout>
      <c:pieChart>
        <c:varyColors val="1"/>
        <c:ser>
          <c:idx val="0"/>
          <c:order val="0"/>
          <c:tx>
            <c:strRef>
              <c:f>Sheet1!$B$1</c:f>
              <c:strCache>
                <c:ptCount val="1"/>
                <c:pt idx="0">
                  <c:v>Capital</c:v>
                </c:pt>
              </c:strCache>
            </c:strRef>
          </c:tx>
          <c:dLbls>
            <c:dLbl>
              <c:idx val="0"/>
              <c:layout>
                <c:manualLayout>
                  <c:x val="-0.11728543307086614"/>
                  <c:y val="0.18250713582677167"/>
                </c:manualLayout>
              </c:layout>
              <c:tx>
                <c:rich>
                  <a:bodyPr/>
                  <a:lstStyle/>
                  <a:p>
                    <a:r>
                      <a:rPr lang="en-US" sz="2800" dirty="0">
                        <a:solidFill>
                          <a:schemeClr val="bg1"/>
                        </a:solidFill>
                      </a:rPr>
                      <a:t>20%</a:t>
                    </a:r>
                    <a:endParaRPr lang="en-US" sz="2800"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2A3-43A9-901B-79E623C8EC8E}"/>
                </c:ext>
              </c:extLst>
            </c:dLbl>
            <c:dLbl>
              <c:idx val="1"/>
              <c:layout>
                <c:manualLayout>
                  <c:x val="0.18243791479379123"/>
                  <c:y val="-0.20525207198131781"/>
                </c:manualLayout>
              </c:layout>
              <c:tx>
                <c:rich>
                  <a:bodyPr/>
                  <a:lstStyle/>
                  <a:p>
                    <a:r>
                      <a:rPr lang="en-US" sz="2800" dirty="0" smtClean="0">
                        <a:solidFill>
                          <a:schemeClr val="bg1"/>
                        </a:solidFill>
                      </a:rPr>
                      <a:t>80%</a:t>
                    </a:r>
                    <a:endParaRPr lang="en-US" sz="2800"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2A3-43A9-901B-79E623C8EC8E}"/>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Local</c:v>
                </c:pt>
                <c:pt idx="1">
                  <c:v>Federal</c:v>
                </c:pt>
              </c:strCache>
            </c:strRef>
          </c:cat>
          <c:val>
            <c:numRef>
              <c:f>Sheet1!$B$2:$B$3</c:f>
              <c:numCache>
                <c:formatCode>0%</c:formatCode>
                <c:ptCount val="2"/>
                <c:pt idx="0">
                  <c:v>0.2</c:v>
                </c:pt>
                <c:pt idx="1">
                  <c:v>0.8</c:v>
                </c:pt>
              </c:numCache>
            </c:numRef>
          </c:val>
          <c:extLst>
            <c:ext xmlns:c16="http://schemas.microsoft.com/office/drawing/2014/chart" uri="{C3380CC4-5D6E-409C-BE32-E72D297353CC}">
              <c16:uniqueId val="{00000002-92A3-43A9-901B-79E623C8EC8E}"/>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6385903840632841"/>
          <c:y val="0.4734247482450239"/>
          <c:w val="0.23318285542502268"/>
          <c:h val="0.23097730467175812"/>
        </c:manualLayout>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169"/>
          </a:xfrm>
          <a:prstGeom prst="rect">
            <a:avLst/>
          </a:prstGeom>
        </p:spPr>
        <p:txBody>
          <a:bodyPr vert="horz" lIns="92757" tIns="46378" rIns="92757" bIns="46378" rtlCol="0"/>
          <a:lstStyle>
            <a:lvl1pPr algn="r">
              <a:defRPr sz="1200"/>
            </a:lvl1pPr>
          </a:lstStyle>
          <a:p>
            <a:fld id="{1DC33813-86A8-492A-AE12-98AAEACF43FF}" type="datetimeFigureOut">
              <a:rPr lang="en-US" smtClean="0"/>
              <a:pPr/>
              <a:t>4/1/2016</a:t>
            </a:fld>
            <a:endParaRPr lang="en-US" dirty="0"/>
          </a:p>
        </p:txBody>
      </p:sp>
      <p:sp>
        <p:nvSpPr>
          <p:cNvPr id="4" name="Footer Placeholder 3"/>
          <p:cNvSpPr>
            <a:spLocks noGrp="1"/>
          </p:cNvSpPr>
          <p:nvPr>
            <p:ph type="ftr" sz="quarter" idx="2"/>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60605"/>
            <a:ext cx="3037840" cy="461169"/>
          </a:xfrm>
          <a:prstGeom prst="rect">
            <a:avLst/>
          </a:prstGeom>
        </p:spPr>
        <p:txBody>
          <a:bodyPr vert="horz" lIns="92757" tIns="46378" rIns="92757" bIns="46378" rtlCol="0" anchor="b"/>
          <a:lstStyle>
            <a:lvl1pPr algn="r">
              <a:defRPr sz="1200"/>
            </a:lvl1pPr>
          </a:lstStyle>
          <a:p>
            <a:fld id="{32BDEEE6-70E4-425C-905B-2A4AC3985FF0}" type="slidenum">
              <a:rPr lang="en-US" smtClean="0"/>
              <a:pPr/>
              <a:t>‹#›</a:t>
            </a:fld>
            <a:endParaRPr lang="en-US" dirty="0"/>
          </a:p>
        </p:txBody>
      </p:sp>
    </p:spTree>
    <p:extLst>
      <p:ext uri="{BB962C8B-B14F-4D97-AF65-F5344CB8AC3E}">
        <p14:creationId xmlns:p14="http://schemas.microsoft.com/office/powerpoint/2010/main" val="2981381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C212F185-B6B5-4E3A-AD87-2FF3BCD19979}" type="datetimeFigureOut">
              <a:rPr lang="en-US" smtClean="0"/>
              <a:pPr/>
              <a:t>4/1/2016</a:t>
            </a:fld>
            <a:endParaRPr lang="en-US" dirty="0"/>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endParaRPr lang="en-US" dirty="0"/>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74FDF521-A8C0-47CF-B688-3383CB252F15}" type="slidenum">
              <a:rPr lang="en-US" smtClean="0"/>
              <a:pPr/>
              <a:t>‹#›</a:t>
            </a:fld>
            <a:endParaRPr lang="en-US" dirty="0"/>
          </a:p>
        </p:txBody>
      </p:sp>
    </p:spTree>
    <p:extLst>
      <p:ext uri="{BB962C8B-B14F-4D97-AF65-F5344CB8AC3E}">
        <p14:creationId xmlns:p14="http://schemas.microsoft.com/office/powerpoint/2010/main" val="195160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contact@nadtc.org"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mailto:contact@nadtc.org"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a:t>
            </a:fld>
            <a:endParaRPr lang="en-US" dirty="0"/>
          </a:p>
        </p:txBody>
      </p:sp>
    </p:spTree>
    <p:extLst>
      <p:ext uri="{BB962C8B-B14F-4D97-AF65-F5344CB8AC3E}">
        <p14:creationId xmlns:p14="http://schemas.microsoft.com/office/powerpoint/2010/main" val="3183163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10</a:t>
            </a:fld>
            <a:endParaRPr lang="en-US" dirty="0"/>
          </a:p>
        </p:txBody>
      </p:sp>
    </p:spTree>
    <p:extLst>
      <p:ext uri="{BB962C8B-B14F-4D97-AF65-F5344CB8AC3E}">
        <p14:creationId xmlns:p14="http://schemas.microsoft.com/office/powerpoint/2010/main" val="838151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ADDA2E-6DDA-4C8D-BC0A-88B7DF53AC21}" type="slidenum">
              <a:rPr lang="en-US" smtClean="0"/>
              <a:t>11</a:t>
            </a:fld>
            <a:endParaRPr lang="en-US" dirty="0"/>
          </a:p>
        </p:txBody>
      </p:sp>
    </p:spTree>
    <p:extLst>
      <p:ext uri="{BB962C8B-B14F-4D97-AF65-F5344CB8AC3E}">
        <p14:creationId xmlns:p14="http://schemas.microsoft.com/office/powerpoint/2010/main" val="4054806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ADDA2E-6DDA-4C8D-BC0A-88B7DF53AC21}" type="slidenum">
              <a:rPr lang="en-US" smtClean="0"/>
              <a:t>13</a:t>
            </a:fld>
            <a:endParaRPr lang="en-US" dirty="0"/>
          </a:p>
        </p:txBody>
      </p:sp>
    </p:spTree>
    <p:extLst>
      <p:ext uri="{BB962C8B-B14F-4D97-AF65-F5344CB8AC3E}">
        <p14:creationId xmlns:p14="http://schemas.microsoft.com/office/powerpoint/2010/main" val="2267638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14</a:t>
            </a:fld>
            <a:endParaRPr lang="en-US" dirty="0"/>
          </a:p>
        </p:txBody>
      </p:sp>
    </p:spTree>
    <p:extLst>
      <p:ext uri="{BB962C8B-B14F-4D97-AF65-F5344CB8AC3E}">
        <p14:creationId xmlns:p14="http://schemas.microsoft.com/office/powerpoint/2010/main" val="2556637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information on Local Match Requirements,</a:t>
            </a:r>
            <a:r>
              <a:rPr lang="en-US" baseline="0" dirty="0" smtClean="0"/>
              <a:t> please review the circular. </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23</a:t>
            </a:fld>
            <a:endParaRPr lang="en-US" dirty="0"/>
          </a:p>
        </p:txBody>
      </p:sp>
    </p:spTree>
    <p:extLst>
      <p:ext uri="{BB962C8B-B14F-4D97-AF65-F5344CB8AC3E}">
        <p14:creationId xmlns:p14="http://schemas.microsoft.com/office/powerpoint/2010/main" val="896974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24</a:t>
            </a:fld>
            <a:endParaRPr lang="en-US" dirty="0"/>
          </a:p>
        </p:txBody>
      </p:sp>
    </p:spTree>
    <p:extLst>
      <p:ext uri="{BB962C8B-B14F-4D97-AF65-F5344CB8AC3E}">
        <p14:creationId xmlns:p14="http://schemas.microsoft.com/office/powerpoint/2010/main" val="825687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2D26F5B5-67C2-40A1-8BF8-2045C4D407CF}" type="slidenum">
              <a:rPr lang="en-US" smtClean="0">
                <a:ea typeface="Geneva"/>
                <a:cs typeface="Geneva"/>
              </a:rPr>
              <a:pPr/>
              <a:t>43</a:t>
            </a:fld>
            <a:endParaRPr lang="en-US" dirty="0" smtClean="0">
              <a:ea typeface="Geneva"/>
              <a:cs typeface="Geneva"/>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sz="1400" dirty="0">
              <a:ea typeface="Geneva"/>
              <a:cs typeface="Genev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2D26F5B5-67C2-40A1-8BF8-2045C4D407CF}" type="slidenum">
              <a:rPr lang="en-US" smtClean="0">
                <a:ea typeface="Geneva"/>
                <a:cs typeface="Geneva"/>
              </a:rPr>
              <a:pPr/>
              <a:t>44</a:t>
            </a:fld>
            <a:endParaRPr lang="en-US" dirty="0" smtClean="0">
              <a:ea typeface="Geneva"/>
              <a:cs typeface="Geneva"/>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normAutofit fontScale="92500" lnSpcReduction="10000"/>
          </a:bodyPr>
          <a:lstStyle/>
          <a:p>
            <a:pPr eaLnBrk="1" hangingPunct="1"/>
            <a:endParaRPr lang="en-US" dirty="0" smtClean="0">
              <a:ea typeface="Geneva"/>
              <a:cs typeface="Genev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2D26F5B5-67C2-40A1-8BF8-2045C4D407CF}" type="slidenum">
              <a:rPr lang="en-US" smtClean="0">
                <a:ea typeface="Geneva"/>
                <a:cs typeface="Geneva"/>
              </a:rPr>
              <a:pPr/>
              <a:t>45</a:t>
            </a:fld>
            <a:endParaRPr lang="en-US" dirty="0" smtClean="0">
              <a:ea typeface="Geneva"/>
              <a:cs typeface="Geneva"/>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lvl="1">
              <a:buClr>
                <a:srgbClr val="C9740B"/>
              </a:buClr>
            </a:pPr>
            <a:endParaRPr lang="en-US" sz="2000" dirty="0">
              <a:cs typeface="Arial" pitchFamily="34" charset="0"/>
            </a:endParaRPr>
          </a:p>
          <a:p>
            <a:pPr lvl="1">
              <a:buClr>
                <a:srgbClr val="C9740B"/>
              </a:buClr>
            </a:pPr>
            <a:endParaRPr lang="en-US" sz="2000" dirty="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2D26F5B5-67C2-40A1-8BF8-2045C4D407CF}" type="slidenum">
              <a:rPr lang="en-US" smtClean="0">
                <a:ea typeface="Geneva"/>
                <a:cs typeface="Geneva"/>
              </a:rPr>
              <a:pPr/>
              <a:t>46</a:t>
            </a:fld>
            <a:endParaRPr lang="en-US" dirty="0" smtClean="0">
              <a:ea typeface="Geneva"/>
              <a:cs typeface="Geneva"/>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lvl="1">
              <a:buClr>
                <a:srgbClr val="C9740B"/>
              </a:buClr>
            </a:pPr>
            <a:endParaRPr lang="en-US" sz="2000" dirty="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a:t>
            </a:fld>
            <a:endParaRPr lang="en-US" dirty="0"/>
          </a:p>
        </p:txBody>
      </p:sp>
    </p:spTree>
    <p:extLst>
      <p:ext uri="{BB962C8B-B14F-4D97-AF65-F5344CB8AC3E}">
        <p14:creationId xmlns:p14="http://schemas.microsoft.com/office/powerpoint/2010/main" val="2883350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2D26F5B5-67C2-40A1-8BF8-2045C4D407CF}" type="slidenum">
              <a:rPr lang="en-US" smtClean="0">
                <a:ea typeface="Geneva"/>
                <a:cs typeface="Geneva"/>
              </a:rPr>
              <a:pPr/>
              <a:t>47</a:t>
            </a:fld>
            <a:endParaRPr lang="en-US" dirty="0" smtClean="0">
              <a:ea typeface="Geneva"/>
              <a:cs typeface="Geneva"/>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lvl="1">
              <a:buClr>
                <a:srgbClr val="C9740B"/>
              </a:buClr>
            </a:pPr>
            <a:endParaRPr lang="en-US" sz="2000" dirty="0" smtClean="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2D26F5B5-67C2-40A1-8BF8-2045C4D407CF}" type="slidenum">
              <a:rPr lang="en-US" smtClean="0">
                <a:ea typeface="Geneva"/>
                <a:cs typeface="Geneva"/>
              </a:rPr>
              <a:pPr/>
              <a:t>48</a:t>
            </a:fld>
            <a:endParaRPr lang="en-US" dirty="0" smtClean="0">
              <a:ea typeface="Geneva"/>
              <a:cs typeface="Geneva"/>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lvl="1">
              <a:buClr>
                <a:srgbClr val="C9740B"/>
              </a:buClr>
            </a:pPr>
            <a:endParaRPr lang="en-US" sz="2000" dirty="0" smtClean="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2D26F5B5-67C2-40A1-8BF8-2045C4D407CF}" type="slidenum">
              <a:rPr lang="en-US" smtClean="0">
                <a:solidFill>
                  <a:prstClr val="black"/>
                </a:solidFill>
                <a:ea typeface="Geneva"/>
                <a:cs typeface="Geneva"/>
              </a:rPr>
              <a:pPr/>
              <a:t>49</a:t>
            </a:fld>
            <a:endParaRPr lang="en-US" dirty="0" smtClean="0">
              <a:solidFill>
                <a:prstClr val="black"/>
              </a:solidFill>
              <a:ea typeface="Geneva"/>
              <a:cs typeface="Geneva"/>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lvl="0"/>
            <a:r>
              <a:rPr lang="en-US" sz="1200" b="1" kern="1200" dirty="0" smtClean="0">
                <a:solidFill>
                  <a:schemeClr val="tx1"/>
                </a:solidFill>
                <a:effectLst/>
                <a:latin typeface="+mn-lt"/>
                <a:ea typeface="+mn-ea"/>
                <a:cs typeface="+mn-cs"/>
              </a:rPr>
              <a:t>Providing person-centered technical assistance: </a:t>
            </a:r>
            <a:r>
              <a:rPr lang="en-US" sz="1200" kern="1200" dirty="0" smtClean="0">
                <a:solidFill>
                  <a:schemeClr val="tx1"/>
                </a:solidFill>
                <a:effectLst/>
                <a:latin typeface="+mn-lt"/>
                <a:ea typeface="+mn-ea"/>
                <a:cs typeface="+mn-cs"/>
              </a:rPr>
              <a:t>800# information and referral; an information clearinghouse and publications</a:t>
            </a:r>
            <a:endParaRPr lang="en-US"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Training: </a:t>
            </a:r>
            <a:r>
              <a:rPr lang="en-US" sz="1200" kern="1200" dirty="0" smtClean="0">
                <a:solidFill>
                  <a:schemeClr val="tx1"/>
                </a:solidFill>
                <a:effectLst/>
                <a:latin typeface="+mn-lt"/>
                <a:ea typeface="+mn-ea"/>
                <a:cs typeface="+mn-cs"/>
              </a:rPr>
              <a:t>webinars, online courses, and in-person events</a:t>
            </a:r>
          </a:p>
          <a:p>
            <a:pPr lvl="0"/>
            <a:r>
              <a:rPr lang="en-US" sz="1200" b="1" kern="1200" dirty="0" smtClean="0">
                <a:solidFill>
                  <a:schemeClr val="tx1"/>
                </a:solidFill>
                <a:effectLst/>
                <a:latin typeface="+mn-lt"/>
                <a:ea typeface="+mn-ea"/>
                <a:cs typeface="+mn-cs"/>
              </a:rPr>
              <a:t>Communication and outreach: </a:t>
            </a:r>
            <a:r>
              <a:rPr lang="en-US" sz="1200" kern="1200" dirty="0" smtClean="0">
                <a:solidFill>
                  <a:schemeClr val="tx1"/>
                </a:solidFill>
                <a:effectLst/>
                <a:latin typeface="+mn-lt"/>
                <a:ea typeface="+mn-ea"/>
                <a:cs typeface="+mn-cs"/>
              </a:rPr>
              <a:t>website, blog, and use of social media; yearly trends reports; technology-focused information</a:t>
            </a:r>
            <a:endParaRPr lang="en-US"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Coordination and partnerships: </a:t>
            </a:r>
            <a:r>
              <a:rPr lang="en-US" sz="1200" kern="1200" dirty="0" smtClean="0">
                <a:solidFill>
                  <a:schemeClr val="tx1"/>
                </a:solidFill>
                <a:effectLst/>
                <a:latin typeface="+mn-lt"/>
                <a:ea typeface="+mn-ea"/>
                <a:cs typeface="+mn-cs"/>
              </a:rPr>
              <a:t>stakeholder review committees; open dialogues; forums</a:t>
            </a:r>
            <a:endParaRPr lang="en-US"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Investing in Community solutions: </a:t>
            </a:r>
            <a:r>
              <a:rPr lang="en-US" sz="1200" kern="1200" dirty="0" smtClean="0">
                <a:solidFill>
                  <a:schemeClr val="tx1"/>
                </a:solidFill>
                <a:effectLst/>
                <a:latin typeface="+mn-lt"/>
                <a:ea typeface="+mn-ea"/>
                <a:cs typeface="+mn-cs"/>
              </a:rPr>
              <a:t>community grant program</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Developing a </a:t>
            </a:r>
            <a:r>
              <a:rPr lang="en-US" sz="1200" b="1" kern="1200" dirty="0" smtClean="0">
                <a:solidFill>
                  <a:schemeClr val="tx1"/>
                </a:solidFill>
                <a:effectLst/>
                <a:latin typeface="+mn-lt"/>
                <a:ea typeface="+mn-ea"/>
                <a:cs typeface="+mn-cs"/>
              </a:rPr>
              <a:t>community accessibility scorecard and index</a:t>
            </a:r>
            <a:endParaRPr lang="en-US" sz="1100" kern="1200" dirty="0" smtClean="0">
              <a:solidFill>
                <a:schemeClr val="tx1"/>
              </a:solidFill>
              <a:effectLst/>
              <a:latin typeface="+mn-lt"/>
              <a:ea typeface="+mn-ea"/>
              <a:cs typeface="+mn-cs"/>
            </a:endParaRPr>
          </a:p>
          <a:p>
            <a:pPr lvl="1">
              <a:buClr>
                <a:srgbClr val="C9740B"/>
              </a:buClr>
            </a:pPr>
            <a:endParaRPr lang="en-US" sz="2000" dirty="0" smtClean="0">
              <a:cs typeface="Arial" pitchFamily="34" charset="0"/>
            </a:endParaRPr>
          </a:p>
          <a:p>
            <a:pPr lvl="1">
              <a:buClr>
                <a:srgbClr val="C9740B"/>
              </a:buClr>
            </a:pPr>
            <a:r>
              <a:rPr lang="en-US" sz="1200" kern="1200" dirty="0" smtClean="0">
                <a:solidFill>
                  <a:schemeClr val="tx1"/>
                </a:solidFill>
                <a:effectLst/>
                <a:latin typeface="+mn-lt"/>
                <a:ea typeface="+mn-ea"/>
                <a:cs typeface="+mn-cs"/>
              </a:rPr>
              <a:t>To find out more about the NADTC, request technical assistance, or to sign up for the Center’s e-News, send an email to </a:t>
            </a:r>
            <a:r>
              <a:rPr lang="en-US" sz="1200" u="sng" kern="1200" dirty="0" smtClean="0">
                <a:solidFill>
                  <a:schemeClr val="tx1"/>
                </a:solidFill>
                <a:effectLst/>
                <a:latin typeface="+mn-lt"/>
                <a:ea typeface="+mn-ea"/>
                <a:cs typeface="+mn-cs"/>
                <a:hlinkClick r:id="rId3"/>
              </a:rPr>
              <a:t>contact@nadtc.org</a:t>
            </a:r>
            <a:r>
              <a:rPr lang="en-US" sz="1200" kern="1200" dirty="0" smtClean="0">
                <a:solidFill>
                  <a:schemeClr val="tx1"/>
                </a:solidFill>
                <a:effectLst/>
                <a:latin typeface="+mn-lt"/>
                <a:ea typeface="+mn-ea"/>
                <a:cs typeface="+mn-cs"/>
              </a:rPr>
              <a:t> or call toll-free (866) 528-6278</a:t>
            </a:r>
            <a:endParaRPr lang="en-US" sz="2000" dirty="0" smtClean="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2D26F5B5-67C2-40A1-8BF8-2045C4D407CF}" type="slidenum">
              <a:rPr lang="en-US" smtClean="0">
                <a:solidFill>
                  <a:prstClr val="black"/>
                </a:solidFill>
                <a:ea typeface="Geneva"/>
                <a:cs typeface="Geneva"/>
              </a:rPr>
              <a:pPr/>
              <a:t>50</a:t>
            </a:fld>
            <a:endParaRPr lang="en-US" dirty="0" smtClean="0">
              <a:solidFill>
                <a:prstClr val="black"/>
              </a:solidFill>
              <a:ea typeface="Geneva"/>
              <a:cs typeface="Geneva"/>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lvl="1">
              <a:buClr>
                <a:srgbClr val="C9740B"/>
              </a:buClr>
            </a:pPr>
            <a:r>
              <a:rPr lang="en-US" sz="1200" kern="1200" dirty="0" smtClean="0">
                <a:solidFill>
                  <a:schemeClr val="tx1"/>
                </a:solidFill>
                <a:effectLst/>
                <a:latin typeface="+mn-lt"/>
                <a:ea typeface="+mn-ea"/>
                <a:cs typeface="+mn-cs"/>
              </a:rPr>
              <a:t>To find out more about the NADTC, request technical assistance, or to sign up for the Center’s e-News, send an email to </a:t>
            </a:r>
            <a:r>
              <a:rPr lang="en-US" sz="1200" u="sng" kern="1200" dirty="0" smtClean="0">
                <a:solidFill>
                  <a:schemeClr val="tx1"/>
                </a:solidFill>
                <a:effectLst/>
                <a:latin typeface="+mn-lt"/>
                <a:ea typeface="+mn-ea"/>
                <a:cs typeface="+mn-cs"/>
                <a:hlinkClick r:id="rId3"/>
              </a:rPr>
              <a:t>contact@nadtc.org</a:t>
            </a:r>
            <a:r>
              <a:rPr lang="en-US" sz="1200" kern="1200" dirty="0" smtClean="0">
                <a:solidFill>
                  <a:schemeClr val="tx1"/>
                </a:solidFill>
                <a:effectLst/>
                <a:latin typeface="+mn-lt"/>
                <a:ea typeface="+mn-ea"/>
                <a:cs typeface="+mn-cs"/>
              </a:rPr>
              <a:t> or call toll-free (866) 528-6278</a:t>
            </a:r>
            <a:endParaRPr lang="en-US" sz="2000" dirty="0" smtClean="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5" name="Slide Image Placeholder 4"/>
          <p:cNvSpPr>
            <a:spLocks noGrp="1" noRot="1" noChangeAspect="1"/>
          </p:cNvSpPr>
          <p:nvPr>
            <p:ph type="sldImg"/>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3</a:t>
            </a:fld>
            <a:endParaRPr lang="en-US" dirty="0"/>
          </a:p>
        </p:txBody>
      </p:sp>
    </p:spTree>
    <p:extLst>
      <p:ext uri="{BB962C8B-B14F-4D97-AF65-F5344CB8AC3E}">
        <p14:creationId xmlns:p14="http://schemas.microsoft.com/office/powerpoint/2010/main" val="4086946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4</a:t>
            </a:fld>
            <a:endParaRPr lang="en-US" dirty="0"/>
          </a:p>
        </p:txBody>
      </p:sp>
    </p:spTree>
    <p:extLst>
      <p:ext uri="{BB962C8B-B14F-4D97-AF65-F5344CB8AC3E}">
        <p14:creationId xmlns:p14="http://schemas.microsoft.com/office/powerpoint/2010/main" val="2989168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5</a:t>
            </a:fld>
            <a:endParaRPr lang="en-US" dirty="0"/>
          </a:p>
        </p:txBody>
      </p:sp>
    </p:spTree>
    <p:extLst>
      <p:ext uri="{BB962C8B-B14F-4D97-AF65-F5344CB8AC3E}">
        <p14:creationId xmlns:p14="http://schemas.microsoft.com/office/powerpoint/2010/main" val="2375295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ADDA2E-6DDA-4C8D-BC0A-88B7DF53AC21}" type="slidenum">
              <a:rPr lang="en-US" smtClean="0"/>
              <a:t>6</a:t>
            </a:fld>
            <a:endParaRPr lang="en-US" dirty="0"/>
          </a:p>
        </p:txBody>
      </p:sp>
    </p:spTree>
    <p:extLst>
      <p:ext uri="{BB962C8B-B14F-4D97-AF65-F5344CB8AC3E}">
        <p14:creationId xmlns:p14="http://schemas.microsoft.com/office/powerpoint/2010/main" val="3581426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7</a:t>
            </a:fld>
            <a:endParaRPr lang="en-US" dirty="0"/>
          </a:p>
        </p:txBody>
      </p:sp>
    </p:spTree>
    <p:extLst>
      <p:ext uri="{BB962C8B-B14F-4D97-AF65-F5344CB8AC3E}">
        <p14:creationId xmlns:p14="http://schemas.microsoft.com/office/powerpoint/2010/main" val="768503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ADDA2E-6DDA-4C8D-BC0A-88B7DF53AC21}" type="slidenum">
              <a:rPr lang="en-US" smtClean="0"/>
              <a:t>8</a:t>
            </a:fld>
            <a:endParaRPr lang="en-US" dirty="0"/>
          </a:p>
        </p:txBody>
      </p:sp>
    </p:spTree>
    <p:extLst>
      <p:ext uri="{BB962C8B-B14F-4D97-AF65-F5344CB8AC3E}">
        <p14:creationId xmlns:p14="http://schemas.microsoft.com/office/powerpoint/2010/main" val="4069824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9</a:t>
            </a:fld>
            <a:endParaRPr lang="en-US" dirty="0"/>
          </a:p>
        </p:txBody>
      </p:sp>
    </p:spTree>
    <p:extLst>
      <p:ext uri="{BB962C8B-B14F-4D97-AF65-F5344CB8AC3E}">
        <p14:creationId xmlns:p14="http://schemas.microsoft.com/office/powerpoint/2010/main" val="2095987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FTA_slide3_edit-01.png"/>
          <p:cNvPicPr>
            <a:picLocks noChangeAspect="1"/>
          </p:cNvPicPr>
          <p:nvPr userDrawn="1"/>
        </p:nvPicPr>
        <p:blipFill>
          <a:blip r:embed="rId2"/>
          <a:stretch>
            <a:fillRect/>
          </a:stretch>
        </p:blipFill>
        <p:spPr>
          <a:xfrm>
            <a:off x="714" y="0"/>
            <a:ext cx="9143286" cy="6858000"/>
          </a:xfrm>
          <a:prstGeom prst="rect">
            <a:avLst/>
          </a:prstGeom>
        </p:spPr>
      </p:pic>
      <p:sp>
        <p:nvSpPr>
          <p:cNvPr id="2" name="Title 1"/>
          <p:cNvSpPr>
            <a:spLocks noGrp="1"/>
          </p:cNvSpPr>
          <p:nvPr>
            <p:ph type="ctrTitle"/>
          </p:nvPr>
        </p:nvSpPr>
        <p:spPr>
          <a:xfrm>
            <a:off x="2398713" y="2406759"/>
            <a:ext cx="4395788" cy="1050303"/>
          </a:xfrm>
        </p:spPr>
        <p:txBody>
          <a:bodyPr anchor="t"/>
          <a:lstStyle>
            <a:lvl1pPr algn="r">
              <a:defRPr sz="2800"/>
            </a:lvl1pPr>
          </a:lstStyle>
          <a:p>
            <a:r>
              <a:rPr lang="en-US" dirty="0" smtClean="0"/>
              <a:t>Click to edit Master title style</a:t>
            </a:r>
            <a:endParaRPr lang="en-US" dirty="0"/>
          </a:p>
        </p:txBody>
      </p:sp>
      <p:sp>
        <p:nvSpPr>
          <p:cNvPr id="3" name="Subtitle 2"/>
          <p:cNvSpPr>
            <a:spLocks noGrp="1"/>
          </p:cNvSpPr>
          <p:nvPr>
            <p:ph type="subTitle" idx="1"/>
          </p:nvPr>
        </p:nvSpPr>
        <p:spPr>
          <a:xfrm>
            <a:off x="2398713" y="3656233"/>
            <a:ext cx="4395788" cy="972949"/>
          </a:xfrm>
        </p:spPr>
        <p:txBody>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61860"/>
            <a:ext cx="2057400" cy="556430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61860"/>
            <a:ext cx="6019800" cy="55643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395B74"/>
                </a:solidFill>
                <a:latin typeface="Arial Unicode MS" pitchFamily="34" charset="-128"/>
                <a:cs typeface="Raav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txBox="1">
            <a:spLocks/>
          </p:cNvSpPr>
          <p:nvPr userDrawn="1"/>
        </p:nvSpPr>
        <p:spPr>
          <a:xfrm>
            <a:off x="8696325" y="6161024"/>
            <a:ext cx="533399" cy="700151"/>
          </a:xfrm>
          <a:prstGeom prst="rect">
            <a:avLst/>
          </a:prstGeom>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400" b="0" i="0" u="none" strike="noStrike" kern="1200" cap="none" spc="0" normalizeH="0" baseline="0" noProof="0" smtClean="0">
                <a:ln>
                  <a:noFill/>
                </a:ln>
                <a:solidFill>
                  <a:schemeClr val="tx1"/>
                </a:solidFill>
                <a:effectLst/>
                <a:uLnTx/>
                <a:uFillTx/>
                <a:latin typeface="Gill Sans MT" pitchFamily="34"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Gill Sans MT" pitchFamily="34" charset="0"/>
              <a:ea typeface="ＭＳ Ｐゴシック" charset="-128"/>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a:lvl1pPr>
          </a:lstStyle>
          <a:p>
            <a:pPr>
              <a:defRPr/>
            </a:pPr>
            <a:fld id="{F00A00CB-2C12-43BD-8097-0EF59CD27AF0}" type="slidenum">
              <a:rPr lang="en-US" smtClean="0">
                <a:latin typeface="Gill Sans MT" pitchFamily="34" charset="0"/>
              </a:rPr>
              <a:pPr>
                <a:defRPr/>
              </a:pPr>
              <a:t>‹#›</a:t>
            </a:fld>
            <a:endParaRPr lang="en-US" dirty="0">
              <a:latin typeface="Gill Sans MT"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08"/>
            <a:ext cx="8229600" cy="93272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a:lvl1pPr>
          </a:lstStyle>
          <a:p>
            <a:pPr>
              <a:defRPr/>
            </a:pPr>
            <a:fld id="{F00A00CB-2C12-43BD-8097-0EF59CD27AF0}" type="slidenum">
              <a:rPr lang="en-US" smtClean="0">
                <a:latin typeface="Gill Sans MT" pitchFamily="34" charset="0"/>
              </a:rPr>
              <a:pPr>
                <a:defRPr/>
              </a:pPr>
              <a:t>‹#›</a:t>
            </a:fld>
            <a:endParaRPr lang="en-US" dirty="0">
              <a:latin typeface="Gill Sans MT"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36562"/>
            <a:ext cx="82296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7" name="Picture 6" descr="header4-01-0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6388"/>
            <a:ext cx="9144000" cy="473273"/>
          </a:xfrm>
          <a:prstGeom prst="rect">
            <a:avLst/>
          </a:prstGeom>
        </p:spPr>
      </p:pic>
      <p:pic>
        <p:nvPicPr>
          <p:cNvPr id="6" name="Picture 5" descr="FTA_footer-01.png"/>
          <p:cNvPicPr>
            <a:picLocks noChangeAspect="1"/>
          </p:cNvPicPr>
          <p:nvPr/>
        </p:nvPicPr>
        <p:blipFill>
          <a:blip r:embed="rId14"/>
          <a:stretch>
            <a:fillRect/>
          </a:stretch>
        </p:blipFill>
        <p:spPr>
          <a:xfrm>
            <a:off x="0" y="6047680"/>
            <a:ext cx="9144000" cy="830804"/>
          </a:xfrm>
          <a:prstGeom prst="rect">
            <a:avLst/>
          </a:prstGeom>
        </p:spPr>
      </p:pic>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rtl="0" eaLnBrk="1" fontAlgn="base" hangingPunct="1">
        <a:spcBef>
          <a:spcPct val="0"/>
        </a:spcBef>
        <a:spcAft>
          <a:spcPct val="0"/>
        </a:spcAft>
        <a:defRPr sz="4100" b="1" i="0" kern="1200" baseline="0">
          <a:solidFill>
            <a:srgbClr val="395B74"/>
          </a:solidFill>
          <a:latin typeface="Arial Unicode MS" pitchFamily="34" charset="-128"/>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Gill Sans MT" pitchFamily="34" charset="0"/>
          <a:ea typeface="ＭＳ Ｐゴシック"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Gill Sans MT" pitchFamily="34" charset="0"/>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Gill Sans MT" pitchFamily="34" charset="0"/>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aoa.gov/AOA_programs/OAA/resources/faqs.aspx#Transportatio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eldercare.gov/"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contact@nadtc.org"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ta.dot.gov/12853_14875.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2585" y="2672862"/>
            <a:ext cx="5404338" cy="2332891"/>
          </a:xfrm>
        </p:spPr>
        <p:txBody>
          <a:bodyPr rtlCol="0" anchor="t">
            <a:noAutofit/>
          </a:bodyPr>
          <a:lstStyle/>
          <a:p>
            <a:pPr algn="ctr" fontAlgn="auto">
              <a:spcAft>
                <a:spcPts val="0"/>
              </a:spcAft>
              <a:defRPr/>
            </a:pPr>
            <a:r>
              <a:rPr lang="en-US" dirty="0" smtClean="0"/>
              <a:t>Section 5310 Program Overview with FAST Act Changes</a:t>
            </a:r>
            <a:br>
              <a:rPr lang="en-US" dirty="0" smtClean="0"/>
            </a:br>
            <a:r>
              <a:rPr lang="en-US" dirty="0" smtClean="0"/>
              <a:t/>
            </a:r>
            <a:br>
              <a:rPr lang="en-US" dirty="0" smtClean="0"/>
            </a:br>
            <a:r>
              <a:rPr lang="en-US" sz="2000" dirty="0" smtClean="0"/>
              <a:t>March 2016</a:t>
            </a:r>
            <a:endParaRPr lang="en-US" sz="2000" b="0" dirty="0" smtClean="0">
              <a:solidFill>
                <a:schemeClr val="tx1"/>
              </a:solidFill>
              <a:latin typeface="Gill Sans MT" pitchFamily="34" charset="0"/>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2848" y="2519137"/>
            <a:ext cx="7772400" cy="1079500"/>
          </a:xfrm>
        </p:spPr>
        <p:txBody>
          <a:bodyPr/>
          <a:lstStyle/>
          <a:p>
            <a:r>
              <a:rPr lang="en-US" sz="2800" cap="none" dirty="0" smtClean="0">
                <a:solidFill>
                  <a:srgbClr val="000000"/>
                </a:solidFill>
                <a:latin typeface="+mj-lt"/>
              </a:rPr>
              <a:t>Recipients and Subrecipients: Definitions and Roles </a:t>
            </a:r>
            <a:r>
              <a:rPr lang="en-US" sz="2800" cap="none" dirty="0" smtClean="0">
                <a:latin typeface="+mj-lt"/>
              </a:rPr>
              <a:t/>
            </a:r>
            <a:br>
              <a:rPr lang="en-US" sz="2800" cap="none" dirty="0" smtClean="0">
                <a:latin typeface="+mj-lt"/>
              </a:rPr>
            </a:br>
            <a:r>
              <a:rPr lang="en-US" sz="2800" b="0" cap="none" dirty="0" smtClean="0">
                <a:latin typeface="+mj-lt"/>
              </a:rPr>
              <a:t>Following the Dollars</a:t>
            </a:r>
            <a:endParaRPr lang="en-US" sz="2800" b="0" cap="none" dirty="0">
              <a:latin typeface="+mj-lt"/>
            </a:endParaRPr>
          </a:p>
        </p:txBody>
      </p:sp>
    </p:spTree>
    <p:extLst>
      <p:ext uri="{BB962C8B-B14F-4D97-AF65-F5344CB8AC3E}">
        <p14:creationId xmlns:p14="http://schemas.microsoft.com/office/powerpoint/2010/main" val="3010238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1696" y="1600200"/>
            <a:ext cx="7178722" cy="4525963"/>
          </a:xfrm>
        </p:spPr>
        <p:txBody>
          <a:bodyPr/>
          <a:lstStyle/>
          <a:p>
            <a:pPr marL="45720" indent="0">
              <a:buNone/>
            </a:pPr>
            <a:r>
              <a:rPr lang="en-US" sz="2400" dirty="0" smtClean="0">
                <a:latin typeface="+mn-lt"/>
              </a:rPr>
              <a:t>5310 Funds are Apportioned to </a:t>
            </a:r>
            <a:r>
              <a:rPr lang="en-US" sz="2400" b="1" dirty="0" smtClean="0">
                <a:latin typeface="+mn-lt"/>
              </a:rPr>
              <a:t>Recipients </a:t>
            </a:r>
          </a:p>
          <a:p>
            <a:pPr lvl="1">
              <a:buFont typeface="Arial" panose="020B0604020202020204" pitchFamily="34" charset="0"/>
              <a:buChar char="•"/>
            </a:pPr>
            <a:endParaRPr lang="en-US" sz="2400" dirty="0" smtClean="0">
              <a:latin typeface="+mn-lt"/>
            </a:endParaRPr>
          </a:p>
          <a:p>
            <a:pPr lvl="1">
              <a:buFont typeface="Arial" panose="020B0604020202020204" pitchFamily="34" charset="0"/>
              <a:buChar char="•"/>
            </a:pPr>
            <a:r>
              <a:rPr lang="en-US" sz="2400" b="1" dirty="0" smtClean="0">
                <a:latin typeface="+mn-lt"/>
              </a:rPr>
              <a:t>States</a:t>
            </a:r>
            <a:r>
              <a:rPr lang="en-US" sz="2400" dirty="0" smtClean="0">
                <a:latin typeface="+mn-lt"/>
              </a:rPr>
              <a:t> are recipients for rural and small urban areas</a:t>
            </a:r>
          </a:p>
          <a:p>
            <a:pPr lvl="1">
              <a:buFont typeface="Arial" panose="020B0604020202020204" pitchFamily="34" charset="0"/>
              <a:buChar char="•"/>
            </a:pPr>
            <a:endParaRPr lang="en-US" sz="2400" dirty="0" smtClean="0">
              <a:latin typeface="+mn-lt"/>
            </a:endParaRPr>
          </a:p>
          <a:p>
            <a:pPr lvl="1">
              <a:buFont typeface="Arial" panose="020B0604020202020204" pitchFamily="34" charset="0"/>
              <a:buChar char="•"/>
            </a:pPr>
            <a:r>
              <a:rPr lang="en-US" sz="2400" b="1" dirty="0" smtClean="0">
                <a:latin typeface="+mn-lt"/>
              </a:rPr>
              <a:t>Designated recipients </a:t>
            </a:r>
            <a:r>
              <a:rPr lang="en-US" sz="2400" dirty="0" smtClean="0">
                <a:latin typeface="+mn-lt"/>
              </a:rPr>
              <a:t>for large urban areas are chosen by state governors</a:t>
            </a:r>
          </a:p>
        </p:txBody>
      </p:sp>
      <p:sp>
        <p:nvSpPr>
          <p:cNvPr id="5" name="Title 4"/>
          <p:cNvSpPr>
            <a:spLocks noGrp="1"/>
          </p:cNvSpPr>
          <p:nvPr>
            <p:ph type="title"/>
          </p:nvPr>
        </p:nvSpPr>
        <p:spPr/>
        <p:txBody>
          <a:bodyPr/>
          <a:lstStyle/>
          <a:p>
            <a:r>
              <a:rPr lang="en-US" sz="3200" dirty="0" smtClean="0"/>
              <a:t>Recipients Defined</a:t>
            </a:r>
            <a:endParaRPr lang="en-US" sz="3200" dirty="0"/>
          </a:p>
        </p:txBody>
      </p:sp>
    </p:spTree>
    <p:extLst>
      <p:ext uri="{BB962C8B-B14F-4D97-AF65-F5344CB8AC3E}">
        <p14:creationId xmlns:p14="http://schemas.microsoft.com/office/powerpoint/2010/main" val="1524745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3"/>
            <a:ext cx="8229600" cy="819032"/>
          </a:xfrm>
        </p:spPr>
        <p:txBody>
          <a:bodyPr/>
          <a:lstStyle/>
          <a:p>
            <a:r>
              <a:rPr lang="en-US" sz="3200" dirty="0"/>
              <a:t>Recipients’ Role</a:t>
            </a:r>
          </a:p>
        </p:txBody>
      </p:sp>
      <p:sp>
        <p:nvSpPr>
          <p:cNvPr id="3" name="Content Placeholder 2"/>
          <p:cNvSpPr>
            <a:spLocks noGrp="1"/>
          </p:cNvSpPr>
          <p:nvPr>
            <p:ph idx="1"/>
          </p:nvPr>
        </p:nvSpPr>
        <p:spPr>
          <a:xfrm>
            <a:off x="457200" y="1272655"/>
            <a:ext cx="8229600" cy="4525963"/>
          </a:xfrm>
        </p:spPr>
        <p:txBody>
          <a:bodyPr/>
          <a:lstStyle/>
          <a:p>
            <a:r>
              <a:rPr lang="en-US" sz="2400" dirty="0"/>
              <a:t>Document their procedures in a state management plan (SMP) or program management plan (PMP)</a:t>
            </a:r>
          </a:p>
          <a:p>
            <a:r>
              <a:rPr lang="en-US" sz="2400" dirty="0" smtClean="0"/>
              <a:t>Plan </a:t>
            </a:r>
            <a:r>
              <a:rPr lang="en-US" sz="2400" dirty="0"/>
              <a:t>for future transportation needs, ensure integration and coordination among diverse transportation modes, and providers</a:t>
            </a:r>
          </a:p>
          <a:p>
            <a:r>
              <a:rPr lang="en-US" sz="2400" dirty="0" smtClean="0"/>
              <a:t>Develop </a:t>
            </a:r>
            <a:r>
              <a:rPr lang="en-US" sz="2400" dirty="0"/>
              <a:t>project selection criteria consistent with the coordinated planning </a:t>
            </a:r>
            <a:r>
              <a:rPr lang="en-US" sz="2400" dirty="0" smtClean="0"/>
              <a:t>process</a:t>
            </a:r>
          </a:p>
          <a:p>
            <a:r>
              <a:rPr lang="en-US" sz="2400" dirty="0" smtClean="0"/>
              <a:t>Notify </a:t>
            </a:r>
            <a:r>
              <a:rPr lang="en-US" sz="2400" dirty="0"/>
              <a:t>eligible local entities of funding availability</a:t>
            </a:r>
          </a:p>
          <a:p>
            <a:endParaRPr lang="en-US" sz="2400" dirty="0"/>
          </a:p>
        </p:txBody>
      </p:sp>
    </p:spTree>
    <p:extLst>
      <p:ext uri="{BB962C8B-B14F-4D97-AF65-F5344CB8AC3E}">
        <p14:creationId xmlns:p14="http://schemas.microsoft.com/office/powerpoint/2010/main" val="964889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1791" y="1485877"/>
            <a:ext cx="8229600" cy="4491843"/>
          </a:xfrm>
        </p:spPr>
        <p:txBody>
          <a:bodyPr>
            <a:noAutofit/>
          </a:bodyPr>
          <a:lstStyle/>
          <a:p>
            <a:pPr marL="0" indent="0">
              <a:buNone/>
            </a:pPr>
            <a:endParaRPr lang="en-US" sz="2400" dirty="0" smtClean="0"/>
          </a:p>
          <a:p>
            <a:r>
              <a:rPr lang="en-US" sz="2400" dirty="0" smtClean="0"/>
              <a:t>Solicit </a:t>
            </a:r>
            <a:r>
              <a:rPr lang="en-US" sz="2400" dirty="0"/>
              <a:t>applications from potential </a:t>
            </a:r>
            <a:r>
              <a:rPr lang="en-US" sz="2400" dirty="0" smtClean="0"/>
              <a:t>subrecipients</a:t>
            </a:r>
            <a:endParaRPr lang="en-US" sz="2400" dirty="0"/>
          </a:p>
          <a:p>
            <a:r>
              <a:rPr lang="en-US" sz="2400" dirty="0" smtClean="0"/>
              <a:t>Allocate </a:t>
            </a:r>
            <a:r>
              <a:rPr lang="en-US" sz="2400" dirty="0"/>
              <a:t>funds to subrecipients on a fair and equitable </a:t>
            </a:r>
            <a:r>
              <a:rPr lang="en-US" sz="2400" dirty="0" smtClean="0"/>
              <a:t>basis</a:t>
            </a:r>
            <a:endParaRPr lang="en-US" sz="2400" dirty="0"/>
          </a:p>
          <a:p>
            <a:r>
              <a:rPr lang="en-US" sz="2400" dirty="0" smtClean="0"/>
              <a:t>Submit </a:t>
            </a:r>
            <a:r>
              <a:rPr lang="en-US" sz="2400" dirty="0"/>
              <a:t>an annual program of projects (POP) and grant application to </a:t>
            </a:r>
            <a:r>
              <a:rPr lang="en-US" sz="2400" dirty="0" smtClean="0"/>
              <a:t>FTA</a:t>
            </a:r>
            <a:endParaRPr lang="en-US" sz="2400" dirty="0"/>
          </a:p>
          <a:p>
            <a:r>
              <a:rPr lang="en-US" sz="2400" dirty="0" smtClean="0"/>
              <a:t>Ensure </a:t>
            </a:r>
            <a:r>
              <a:rPr lang="en-US" sz="2400" dirty="0"/>
              <a:t>compliance with FTA </a:t>
            </a:r>
            <a:r>
              <a:rPr lang="en-US" sz="2400" dirty="0" smtClean="0"/>
              <a:t>requirements</a:t>
            </a:r>
            <a:endParaRPr lang="en-US" sz="2400" dirty="0"/>
          </a:p>
        </p:txBody>
      </p:sp>
      <p:sp>
        <p:nvSpPr>
          <p:cNvPr id="5" name="Title 4"/>
          <p:cNvSpPr>
            <a:spLocks noGrp="1"/>
          </p:cNvSpPr>
          <p:nvPr>
            <p:ph type="title"/>
          </p:nvPr>
        </p:nvSpPr>
        <p:spPr>
          <a:xfrm>
            <a:off x="457200" y="436562"/>
            <a:ext cx="8229600" cy="791737"/>
          </a:xfrm>
        </p:spPr>
        <p:txBody>
          <a:bodyPr/>
          <a:lstStyle/>
          <a:p>
            <a:r>
              <a:rPr lang="en-US" sz="3200" dirty="0" smtClean="0"/>
              <a:t>Recipients’ Role (continued)</a:t>
            </a:r>
            <a:endParaRPr lang="en-US" sz="3200" dirty="0"/>
          </a:p>
        </p:txBody>
      </p:sp>
    </p:spTree>
    <p:extLst>
      <p:ext uri="{BB962C8B-B14F-4D97-AF65-F5344CB8AC3E}">
        <p14:creationId xmlns:p14="http://schemas.microsoft.com/office/powerpoint/2010/main" val="3882146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8"/>
            <a:ext cx="8229600" cy="4708526"/>
          </a:xfrm>
        </p:spPr>
        <p:txBody>
          <a:bodyPr/>
          <a:lstStyle/>
          <a:p>
            <a:pPr marL="45720" indent="0">
              <a:buNone/>
            </a:pPr>
            <a:r>
              <a:rPr lang="en-US" sz="2400" dirty="0" smtClean="0">
                <a:solidFill>
                  <a:srgbClr val="000000"/>
                </a:solidFill>
                <a:latin typeface="Calibri" panose="020F0502020204030204" pitchFamily="34" charset="0"/>
              </a:rPr>
              <a:t>For </a:t>
            </a:r>
            <a:r>
              <a:rPr lang="en-US" sz="2400" i="1" dirty="0" smtClean="0">
                <a:solidFill>
                  <a:srgbClr val="000000"/>
                </a:solidFill>
                <a:latin typeface="Calibri" panose="020F0502020204030204" pitchFamily="34" charset="0"/>
              </a:rPr>
              <a:t>Traditional</a:t>
            </a:r>
            <a:r>
              <a:rPr lang="en-US" sz="2400" dirty="0" smtClean="0">
                <a:solidFill>
                  <a:srgbClr val="000000"/>
                </a:solidFill>
                <a:latin typeface="Calibri" panose="020F0502020204030204" pitchFamily="34" charset="0"/>
              </a:rPr>
              <a:t> 5310 projects *</a:t>
            </a:r>
          </a:p>
          <a:p>
            <a:r>
              <a:rPr lang="en-US" sz="2400" dirty="0" smtClean="0">
                <a:solidFill>
                  <a:srgbClr val="000000"/>
                </a:solidFill>
                <a:latin typeface="Calibri" panose="020F0502020204030204" pitchFamily="34" charset="0"/>
              </a:rPr>
              <a:t>Private nonprofit organizations</a:t>
            </a:r>
          </a:p>
          <a:p>
            <a:r>
              <a:rPr lang="en-US" sz="2400" dirty="0">
                <a:solidFill>
                  <a:srgbClr val="000000"/>
                </a:solidFill>
                <a:latin typeface="Calibri" panose="020F0502020204030204" pitchFamily="34" charset="0"/>
              </a:rPr>
              <a:t>A state or local government, </a:t>
            </a:r>
            <a:r>
              <a:rPr lang="en-US" sz="2400" dirty="0" smtClean="0">
                <a:solidFill>
                  <a:srgbClr val="000000"/>
                </a:solidFill>
                <a:latin typeface="Calibri" panose="020F0502020204030204" pitchFamily="34" charset="0"/>
              </a:rPr>
              <a:t>if </a:t>
            </a:r>
            <a:endParaRPr lang="en-US" sz="2400" dirty="0">
              <a:solidFill>
                <a:srgbClr val="000000"/>
              </a:solidFill>
              <a:latin typeface="Calibri" panose="020F0502020204030204" pitchFamily="34" charset="0"/>
            </a:endParaRPr>
          </a:p>
          <a:p>
            <a:pPr lvl="1"/>
            <a:r>
              <a:rPr lang="en-US" sz="2400" spc="150" dirty="0" smtClean="0">
                <a:solidFill>
                  <a:srgbClr val="000000"/>
                </a:solidFill>
                <a:latin typeface="Calibri" panose="020F0502020204030204" pitchFamily="34" charset="0"/>
              </a:rPr>
              <a:t>approved </a:t>
            </a:r>
            <a:r>
              <a:rPr lang="en-US" sz="2400" spc="150" dirty="0">
                <a:solidFill>
                  <a:srgbClr val="000000"/>
                </a:solidFill>
                <a:latin typeface="Calibri" panose="020F0502020204030204" pitchFamily="34" charset="0"/>
              </a:rPr>
              <a:t>by a state to coordinate services for seniors and individuals with disabilities; or</a:t>
            </a:r>
          </a:p>
          <a:p>
            <a:pPr lvl="1"/>
            <a:r>
              <a:rPr lang="en-US" sz="2400" spc="150" dirty="0" smtClean="0">
                <a:solidFill>
                  <a:srgbClr val="000000"/>
                </a:solidFill>
                <a:latin typeface="Calibri" panose="020F0502020204030204" pitchFamily="34" charset="0"/>
              </a:rPr>
              <a:t>certifies </a:t>
            </a:r>
            <a:r>
              <a:rPr lang="en-US" sz="2400" spc="150" dirty="0">
                <a:solidFill>
                  <a:srgbClr val="000000"/>
                </a:solidFill>
                <a:latin typeface="Calibri" panose="020F0502020204030204" pitchFamily="34" charset="0"/>
              </a:rPr>
              <a:t>that there are no nonprofit organizations readily available in the area to provide the service</a:t>
            </a:r>
            <a:r>
              <a:rPr lang="en-US" sz="2400" spc="150" dirty="0" smtClean="0">
                <a:solidFill>
                  <a:srgbClr val="000000"/>
                </a:solidFill>
              </a:rPr>
              <a:t>.</a:t>
            </a:r>
          </a:p>
          <a:p>
            <a:pPr marL="457200" lvl="1" indent="0">
              <a:buNone/>
            </a:pPr>
            <a:endParaRPr lang="en-US" sz="2400" spc="150" dirty="0" smtClean="0">
              <a:solidFill>
                <a:srgbClr val="000000"/>
              </a:solidFill>
            </a:endParaRPr>
          </a:p>
          <a:p>
            <a:pPr marL="57150" indent="0">
              <a:buNone/>
            </a:pPr>
            <a:r>
              <a:rPr lang="en-US" sz="2400" spc="150" dirty="0" smtClean="0"/>
              <a:t>*</a:t>
            </a:r>
            <a:r>
              <a:rPr lang="en-US" sz="2400" spc="150" dirty="0" smtClean="0">
                <a:latin typeface="+mn-lt"/>
              </a:rPr>
              <a:t>Under MAP-21, </a:t>
            </a:r>
            <a:r>
              <a:rPr lang="en-US" sz="2400" dirty="0" smtClean="0">
                <a:latin typeface="+mn-lt"/>
              </a:rPr>
              <a:t>55% of a recipient’s 5310 allocation must be spent on </a:t>
            </a:r>
            <a:r>
              <a:rPr lang="en-US" sz="2400" i="1" dirty="0" smtClean="0">
                <a:latin typeface="+mn-lt"/>
              </a:rPr>
              <a:t>traditional</a:t>
            </a:r>
            <a:r>
              <a:rPr lang="en-US" sz="2400" dirty="0" smtClean="0">
                <a:latin typeface="+mn-lt"/>
              </a:rPr>
              <a:t> 5310 projects. Chapter 3 will provide further detail on this.</a:t>
            </a:r>
            <a:endParaRPr lang="en-US" sz="2400" dirty="0">
              <a:latin typeface="+mn-lt"/>
            </a:endParaRPr>
          </a:p>
          <a:p>
            <a:pPr lvl="1"/>
            <a:endParaRPr lang="en-US" sz="2000" spc="150" dirty="0">
              <a:solidFill>
                <a:schemeClr val="tx1"/>
              </a:solidFill>
            </a:endParaRPr>
          </a:p>
        </p:txBody>
      </p:sp>
      <p:sp>
        <p:nvSpPr>
          <p:cNvPr id="5" name="Title 4"/>
          <p:cNvSpPr>
            <a:spLocks noGrp="1"/>
          </p:cNvSpPr>
          <p:nvPr>
            <p:ph type="title"/>
          </p:nvPr>
        </p:nvSpPr>
        <p:spPr>
          <a:xfrm>
            <a:off x="457200" y="436562"/>
            <a:ext cx="8229600" cy="981075"/>
          </a:xfrm>
        </p:spPr>
        <p:txBody>
          <a:bodyPr/>
          <a:lstStyle/>
          <a:p>
            <a:r>
              <a:rPr lang="en-US" sz="3200" dirty="0" smtClean="0"/>
              <a:t>Subrecipients</a:t>
            </a:r>
            <a:endParaRPr lang="en-US" sz="3200" dirty="0"/>
          </a:p>
        </p:txBody>
      </p:sp>
    </p:spTree>
    <p:extLst>
      <p:ext uri="{BB962C8B-B14F-4D97-AF65-F5344CB8AC3E}">
        <p14:creationId xmlns:p14="http://schemas.microsoft.com/office/powerpoint/2010/main" val="746505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6412" y="1600200"/>
            <a:ext cx="7042245" cy="4525963"/>
          </a:xfrm>
        </p:spPr>
        <p:txBody>
          <a:bodyPr/>
          <a:lstStyle/>
          <a:p>
            <a:pPr marL="45720" indent="0">
              <a:buNone/>
            </a:pPr>
            <a:r>
              <a:rPr lang="en-US" sz="2400" dirty="0" smtClean="0">
                <a:latin typeface="+mn-lt"/>
              </a:rPr>
              <a:t>For </a:t>
            </a:r>
            <a:r>
              <a:rPr lang="en-US" sz="2400" i="1" dirty="0" smtClean="0">
                <a:latin typeface="+mn-lt"/>
              </a:rPr>
              <a:t>Other</a:t>
            </a:r>
            <a:r>
              <a:rPr lang="en-US" sz="2400" dirty="0" smtClean="0">
                <a:latin typeface="+mn-lt"/>
              </a:rPr>
              <a:t> eligible projects</a:t>
            </a:r>
          </a:p>
          <a:p>
            <a:pPr lvl="1">
              <a:buFont typeface="Arial" panose="020B0604020202020204" pitchFamily="34" charset="0"/>
              <a:buChar char="•"/>
            </a:pPr>
            <a:endParaRPr lang="en-US" sz="2400" dirty="0" smtClean="0">
              <a:latin typeface="+mn-lt"/>
            </a:endParaRPr>
          </a:p>
          <a:p>
            <a:pPr lvl="1">
              <a:buFont typeface="Arial" panose="020B0604020202020204" pitchFamily="34" charset="0"/>
              <a:buChar char="•"/>
            </a:pPr>
            <a:r>
              <a:rPr lang="en-US" sz="2400" dirty="0" smtClean="0">
                <a:latin typeface="+mn-lt"/>
              </a:rPr>
              <a:t>State </a:t>
            </a:r>
            <a:r>
              <a:rPr lang="en-US" sz="2400" dirty="0">
                <a:latin typeface="+mn-lt"/>
              </a:rPr>
              <a:t>or local governmental </a:t>
            </a:r>
            <a:r>
              <a:rPr lang="en-US" sz="2400" dirty="0" smtClean="0">
                <a:latin typeface="+mn-lt"/>
              </a:rPr>
              <a:t>authority</a:t>
            </a:r>
          </a:p>
          <a:p>
            <a:pPr lvl="1">
              <a:buFont typeface="Arial" panose="020B0604020202020204" pitchFamily="34" charset="0"/>
              <a:buChar char="•"/>
            </a:pPr>
            <a:r>
              <a:rPr lang="en-US" sz="2400" dirty="0" smtClean="0">
                <a:latin typeface="+mn-lt"/>
              </a:rPr>
              <a:t>Private </a:t>
            </a:r>
            <a:r>
              <a:rPr lang="en-US" sz="2400" dirty="0">
                <a:latin typeface="+mn-lt"/>
              </a:rPr>
              <a:t>nonprofit </a:t>
            </a:r>
            <a:r>
              <a:rPr lang="en-US" sz="2400" dirty="0" smtClean="0">
                <a:latin typeface="+mn-lt"/>
              </a:rPr>
              <a:t>organizations</a:t>
            </a:r>
          </a:p>
          <a:p>
            <a:pPr lvl="1">
              <a:buFont typeface="Arial" panose="020B0604020202020204" pitchFamily="34" charset="0"/>
              <a:buChar char="•"/>
            </a:pPr>
            <a:r>
              <a:rPr lang="en-US" sz="2400" dirty="0" smtClean="0">
                <a:latin typeface="+mn-lt"/>
              </a:rPr>
              <a:t>Operators </a:t>
            </a:r>
            <a:r>
              <a:rPr lang="en-US" sz="2400" dirty="0">
                <a:latin typeface="+mn-lt"/>
              </a:rPr>
              <a:t>of </a:t>
            </a:r>
            <a:r>
              <a:rPr lang="en-US" sz="2400" dirty="0" smtClean="0">
                <a:latin typeface="+mn-lt"/>
              </a:rPr>
              <a:t>public transportation</a:t>
            </a:r>
          </a:p>
          <a:p>
            <a:pPr marL="0" indent="0">
              <a:buNone/>
            </a:pPr>
            <a:endParaRPr lang="en-US" sz="2400" dirty="0">
              <a:latin typeface="+mn-lt"/>
            </a:endParaRPr>
          </a:p>
          <a:p>
            <a:pPr marL="0" indent="0">
              <a:buNone/>
            </a:pPr>
            <a:r>
              <a:rPr lang="en-US" sz="2400" dirty="0" smtClean="0">
                <a:latin typeface="+mn-lt"/>
              </a:rPr>
              <a:t>Such </a:t>
            </a:r>
            <a:r>
              <a:rPr lang="en-US" sz="2400" i="1" dirty="0" smtClean="0">
                <a:latin typeface="+mn-lt"/>
              </a:rPr>
              <a:t>Other</a:t>
            </a:r>
            <a:r>
              <a:rPr lang="en-US" sz="2400" dirty="0" smtClean="0">
                <a:latin typeface="+mn-lt"/>
              </a:rPr>
              <a:t> projects reflect the inclusion of eligible uses from the former New Freedom program.</a:t>
            </a:r>
            <a:endParaRPr lang="en-US" sz="2400" dirty="0">
              <a:latin typeface="+mn-lt"/>
            </a:endParaRPr>
          </a:p>
        </p:txBody>
      </p:sp>
      <p:sp>
        <p:nvSpPr>
          <p:cNvPr id="5" name="Title 4"/>
          <p:cNvSpPr>
            <a:spLocks noGrp="1"/>
          </p:cNvSpPr>
          <p:nvPr>
            <p:ph type="title"/>
          </p:nvPr>
        </p:nvSpPr>
        <p:spPr/>
        <p:txBody>
          <a:bodyPr/>
          <a:lstStyle/>
          <a:p>
            <a:r>
              <a:rPr lang="en-US" sz="3200" dirty="0" smtClean="0"/>
              <a:t>Subrecipients (continued)</a:t>
            </a:r>
            <a:endParaRPr lang="en-US" sz="3200" dirty="0"/>
          </a:p>
        </p:txBody>
      </p:sp>
    </p:spTree>
    <p:extLst>
      <p:ext uri="{BB962C8B-B14F-4D97-AF65-F5344CB8AC3E}">
        <p14:creationId xmlns:p14="http://schemas.microsoft.com/office/powerpoint/2010/main" val="3522423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Examples of Traditional Section 5310 Projects</a:t>
            </a:r>
            <a:endParaRPr lang="en-US" sz="3200" dirty="0"/>
          </a:p>
        </p:txBody>
      </p:sp>
      <p:sp>
        <p:nvSpPr>
          <p:cNvPr id="3" name="Content Placeholder 2"/>
          <p:cNvSpPr>
            <a:spLocks noGrp="1"/>
          </p:cNvSpPr>
          <p:nvPr>
            <p:ph idx="1"/>
          </p:nvPr>
        </p:nvSpPr>
        <p:spPr>
          <a:xfrm>
            <a:off x="457200" y="1286301"/>
            <a:ext cx="8229600" cy="4525963"/>
          </a:xfrm>
        </p:spPr>
        <p:txBody>
          <a:bodyPr/>
          <a:lstStyle/>
          <a:p>
            <a:pPr marL="0" indent="0">
              <a:buNone/>
            </a:pPr>
            <a:r>
              <a:rPr lang="en-US" sz="2400" b="1" dirty="0" smtClean="0"/>
              <a:t>Capital Purchases</a:t>
            </a:r>
          </a:p>
          <a:p>
            <a:pPr lvl="1">
              <a:buFont typeface="Arial" panose="020B0604020202020204" pitchFamily="34" charset="0"/>
              <a:buChar char="•"/>
            </a:pPr>
            <a:r>
              <a:rPr lang="en-US" sz="2400" dirty="0" smtClean="0"/>
              <a:t>Vehicles (i.e., buses, vans, or accessible taxis)</a:t>
            </a:r>
          </a:p>
          <a:p>
            <a:pPr lvl="1">
              <a:buFont typeface="Arial" panose="020B0604020202020204" pitchFamily="34" charset="0"/>
              <a:buChar char="•"/>
            </a:pPr>
            <a:r>
              <a:rPr lang="en-US" sz="2400" dirty="0" smtClean="0"/>
              <a:t>Approved Vehicle Rehabilitation or Overhaul</a:t>
            </a:r>
          </a:p>
          <a:p>
            <a:pPr lvl="1">
              <a:buFont typeface="Arial" panose="020B0604020202020204" pitchFamily="34" charset="0"/>
              <a:buChar char="•"/>
            </a:pPr>
            <a:r>
              <a:rPr lang="en-US" sz="2400" dirty="0" smtClean="0"/>
              <a:t>Related Vehicle Equipment (i.e., lifts, ramps, securement devices; etc.)</a:t>
            </a:r>
          </a:p>
          <a:p>
            <a:pPr lvl="1">
              <a:buFont typeface="Arial" panose="020B0604020202020204" pitchFamily="34" charset="0"/>
              <a:buChar char="•"/>
            </a:pPr>
            <a:r>
              <a:rPr lang="en-US" sz="2400" dirty="0" smtClean="0"/>
              <a:t>Other Capital Equipment Purchases (i.e., communications equipment such as Mobile Data Terminals or Computers; security equipment such as camera systems for vehicles; fare collection systems; etc.)</a:t>
            </a:r>
          </a:p>
          <a:p>
            <a:pPr lvl="1">
              <a:buFont typeface="Arial" panose="020B0604020202020204" pitchFamily="34" charset="0"/>
              <a:buChar char="•"/>
            </a:pPr>
            <a:r>
              <a:rPr lang="en-US" sz="2400" dirty="0"/>
              <a:t>Mobility </a:t>
            </a:r>
            <a:r>
              <a:rPr lang="en-US" sz="2400" dirty="0" smtClean="0"/>
              <a:t>Management</a:t>
            </a:r>
            <a:endParaRPr lang="en-US" sz="2400" dirty="0"/>
          </a:p>
          <a:p>
            <a:pPr lvl="1">
              <a:buFont typeface="Arial" panose="020B0604020202020204" pitchFamily="34" charset="0"/>
              <a:buChar char="•"/>
            </a:pPr>
            <a:r>
              <a:rPr lang="en-US" sz="2400" dirty="0"/>
              <a:t>Cost of Leased or Contracted Services</a:t>
            </a:r>
          </a:p>
        </p:txBody>
      </p:sp>
    </p:spTree>
    <p:extLst>
      <p:ext uri="{BB962C8B-B14F-4D97-AF65-F5344CB8AC3E}">
        <p14:creationId xmlns:p14="http://schemas.microsoft.com/office/powerpoint/2010/main" val="1916290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Examples of “Other” Section 5310 Projects</a:t>
            </a:r>
            <a:endParaRPr lang="en-US" sz="3200" dirty="0"/>
          </a:p>
        </p:txBody>
      </p:sp>
      <p:sp>
        <p:nvSpPr>
          <p:cNvPr id="3" name="Content Placeholder 2"/>
          <p:cNvSpPr>
            <a:spLocks noGrp="1"/>
          </p:cNvSpPr>
          <p:nvPr>
            <p:ph idx="1"/>
          </p:nvPr>
        </p:nvSpPr>
        <p:spPr>
          <a:xfrm>
            <a:off x="457200" y="1417637"/>
            <a:ext cx="8229600" cy="4515727"/>
          </a:xfrm>
        </p:spPr>
        <p:txBody>
          <a:bodyPr/>
          <a:lstStyle/>
          <a:p>
            <a:r>
              <a:rPr lang="en-US" sz="2400" dirty="0">
                <a:solidFill>
                  <a:srgbClr val="000000"/>
                </a:solidFill>
              </a:rPr>
              <a:t>Mobility </a:t>
            </a:r>
            <a:r>
              <a:rPr lang="en-US" sz="2400" dirty="0" smtClean="0">
                <a:solidFill>
                  <a:srgbClr val="000000"/>
                </a:solidFill>
              </a:rPr>
              <a:t>Management</a:t>
            </a:r>
          </a:p>
          <a:p>
            <a:r>
              <a:rPr lang="en-US" sz="2400" dirty="0" smtClean="0">
                <a:solidFill>
                  <a:srgbClr val="000000"/>
                </a:solidFill>
              </a:rPr>
              <a:t>Travel </a:t>
            </a:r>
            <a:r>
              <a:rPr lang="en-US" sz="2400" dirty="0" smtClean="0">
                <a:solidFill>
                  <a:srgbClr val="000000"/>
                </a:solidFill>
              </a:rPr>
              <a:t>Training</a:t>
            </a:r>
          </a:p>
          <a:p>
            <a:r>
              <a:rPr lang="en-US" sz="2400" dirty="0" smtClean="0">
                <a:solidFill>
                  <a:srgbClr val="000000"/>
                </a:solidFill>
              </a:rPr>
              <a:t>Curb </a:t>
            </a:r>
            <a:r>
              <a:rPr lang="en-US" sz="2400" dirty="0" smtClean="0">
                <a:solidFill>
                  <a:srgbClr val="000000"/>
                </a:solidFill>
              </a:rPr>
              <a:t>Cuts</a:t>
            </a:r>
          </a:p>
          <a:p>
            <a:r>
              <a:rPr lang="en-US" sz="2400" dirty="0" smtClean="0">
                <a:solidFill>
                  <a:srgbClr val="000000"/>
                </a:solidFill>
              </a:rPr>
              <a:t>Sidewalks</a:t>
            </a:r>
            <a:endParaRPr lang="en-US" sz="2400" dirty="0" smtClean="0">
              <a:solidFill>
                <a:srgbClr val="000000"/>
              </a:solidFill>
            </a:endParaRPr>
          </a:p>
          <a:p>
            <a:r>
              <a:rPr lang="en-US" sz="2400" dirty="0" smtClean="0">
                <a:solidFill>
                  <a:srgbClr val="000000"/>
                </a:solidFill>
              </a:rPr>
              <a:t>Pedestrian </a:t>
            </a:r>
            <a:r>
              <a:rPr lang="en-US" sz="2400" dirty="0">
                <a:solidFill>
                  <a:srgbClr val="000000"/>
                </a:solidFill>
              </a:rPr>
              <a:t>Signals or Other Accessible </a:t>
            </a:r>
            <a:r>
              <a:rPr lang="en-US" sz="2400" dirty="0" smtClean="0">
                <a:solidFill>
                  <a:srgbClr val="000000"/>
                </a:solidFill>
              </a:rPr>
              <a:t>Features</a:t>
            </a:r>
          </a:p>
          <a:p>
            <a:r>
              <a:rPr lang="en-US" sz="2400" dirty="0" smtClean="0">
                <a:solidFill>
                  <a:srgbClr val="000000"/>
                </a:solidFill>
              </a:rPr>
              <a:t>Volunteer </a:t>
            </a:r>
            <a:r>
              <a:rPr lang="en-US" sz="2400" dirty="0" smtClean="0">
                <a:solidFill>
                  <a:srgbClr val="000000"/>
                </a:solidFill>
              </a:rPr>
              <a:t>Driver Programs (Mileage Reimbursement)</a:t>
            </a:r>
          </a:p>
        </p:txBody>
      </p:sp>
    </p:spTree>
    <p:extLst>
      <p:ext uri="{BB962C8B-B14F-4D97-AF65-F5344CB8AC3E}">
        <p14:creationId xmlns:p14="http://schemas.microsoft.com/office/powerpoint/2010/main" val="2345139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Examples of “Other” Projects (continued)</a:t>
            </a:r>
            <a:endParaRPr lang="en-US" sz="3200" dirty="0"/>
          </a:p>
        </p:txBody>
      </p:sp>
      <p:sp>
        <p:nvSpPr>
          <p:cNvPr id="3" name="Content Placeholder 2"/>
          <p:cNvSpPr>
            <a:spLocks noGrp="1"/>
          </p:cNvSpPr>
          <p:nvPr>
            <p:ph idx="1"/>
          </p:nvPr>
        </p:nvSpPr>
        <p:spPr/>
        <p:txBody>
          <a:bodyPr/>
          <a:lstStyle/>
          <a:p>
            <a:r>
              <a:rPr lang="en-US" sz="2400" dirty="0">
                <a:solidFill>
                  <a:srgbClr val="000000"/>
                </a:solidFill>
              </a:rPr>
              <a:t>Costs Directly Tied to Transit Operations</a:t>
            </a:r>
          </a:p>
          <a:p>
            <a:r>
              <a:rPr lang="en-US" sz="2400" dirty="0" smtClean="0">
                <a:solidFill>
                  <a:srgbClr val="000000"/>
                </a:solidFill>
              </a:rPr>
              <a:t>Administrative Expenses </a:t>
            </a:r>
          </a:p>
          <a:p>
            <a:r>
              <a:rPr lang="en-US" sz="2400" dirty="0" smtClean="0">
                <a:solidFill>
                  <a:srgbClr val="000000"/>
                </a:solidFill>
              </a:rPr>
              <a:t>Operation of Transportation Brokerages to Coordinate Providers, Funding Agencies, and Passengers</a:t>
            </a:r>
          </a:p>
          <a:p>
            <a:r>
              <a:rPr lang="en-US" sz="2400" dirty="0" smtClean="0">
                <a:solidFill>
                  <a:srgbClr val="000000"/>
                </a:solidFill>
              </a:rPr>
              <a:t>Development </a:t>
            </a:r>
            <a:r>
              <a:rPr lang="en-US" sz="2400" dirty="0" smtClean="0">
                <a:solidFill>
                  <a:srgbClr val="000000"/>
                </a:solidFill>
              </a:rPr>
              <a:t>and Operation of One-Call/One-Click Call Centers</a:t>
            </a:r>
          </a:p>
          <a:p>
            <a:r>
              <a:rPr lang="en-US" sz="2400" dirty="0" smtClean="0">
                <a:solidFill>
                  <a:srgbClr val="000000"/>
                </a:solidFill>
              </a:rPr>
              <a:t>Voucher </a:t>
            </a:r>
            <a:r>
              <a:rPr lang="en-US" sz="2400" dirty="0" smtClean="0">
                <a:solidFill>
                  <a:srgbClr val="000000"/>
                </a:solidFill>
              </a:rPr>
              <a:t>Programs</a:t>
            </a:r>
            <a:r>
              <a:rPr lang="en-US" sz="2400" dirty="0">
                <a:solidFill>
                  <a:srgbClr val="000000"/>
                </a:solidFill>
              </a:rPr>
              <a:t/>
            </a:r>
            <a:br>
              <a:rPr lang="en-US" sz="2400" dirty="0">
                <a:solidFill>
                  <a:srgbClr val="000000"/>
                </a:solidFill>
              </a:rPr>
            </a:br>
            <a:endParaRPr lang="en-US" sz="2400" dirty="0"/>
          </a:p>
          <a:p>
            <a:endParaRPr lang="en-US" sz="2400" dirty="0"/>
          </a:p>
        </p:txBody>
      </p:sp>
    </p:spTree>
    <p:extLst>
      <p:ext uri="{BB962C8B-B14F-4D97-AF65-F5344CB8AC3E}">
        <p14:creationId xmlns:p14="http://schemas.microsoft.com/office/powerpoint/2010/main" val="3220233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Case Studies of Section 5310 “Other” </a:t>
            </a:r>
            <a:r>
              <a:rPr lang="en-US" sz="3200" dirty="0" smtClean="0"/>
              <a:t>Project</a:t>
            </a:r>
            <a:endParaRPr lang="en-US" sz="3200" dirty="0"/>
          </a:p>
        </p:txBody>
      </p:sp>
      <p:sp>
        <p:nvSpPr>
          <p:cNvPr id="3" name="Content Placeholder 2"/>
          <p:cNvSpPr>
            <a:spLocks noGrp="1"/>
          </p:cNvSpPr>
          <p:nvPr>
            <p:ph idx="1"/>
          </p:nvPr>
        </p:nvSpPr>
        <p:spPr/>
        <p:txBody>
          <a:bodyPr/>
          <a:lstStyle/>
          <a:p>
            <a:pPr marL="0" indent="0">
              <a:buNone/>
            </a:pPr>
            <a:r>
              <a:rPr lang="en-US" sz="2400" b="1" dirty="0" smtClean="0"/>
              <a:t>Fairfax County Neighborhood and Community Services</a:t>
            </a:r>
          </a:p>
          <a:p>
            <a:pPr marL="0" indent="0">
              <a:buNone/>
            </a:pPr>
            <a:r>
              <a:rPr lang="en-US" sz="2400" dirty="0" smtClean="0"/>
              <a:t>Fairfax, VA</a:t>
            </a:r>
          </a:p>
          <a:p>
            <a:pPr marL="0" indent="0">
              <a:buNone/>
            </a:pPr>
            <a:endParaRPr lang="en-US" sz="2400" dirty="0"/>
          </a:p>
          <a:p>
            <a:pPr marL="0" indent="0">
              <a:buNone/>
            </a:pPr>
            <a:r>
              <a:rPr lang="en-US" sz="2400" dirty="0" smtClean="0"/>
              <a:t>Section 5310 funding is used to implement the </a:t>
            </a:r>
            <a:r>
              <a:rPr lang="en-US" sz="2400" b="1" dirty="0" smtClean="0"/>
              <a:t>Northern Virginia Mobility Access Project</a:t>
            </a:r>
            <a:r>
              <a:rPr lang="en-US" sz="2400" dirty="0" smtClean="0"/>
              <a:t>, a multi-jurisdictional mobility management effort to coordinate services in Northern VA to increase transportation options and reduce barriers to access for older adults and people with disabilities.  </a:t>
            </a:r>
          </a:p>
          <a:p>
            <a:pPr marL="0" indent="0">
              <a:buNone/>
            </a:pPr>
            <a:endParaRPr lang="en-US" sz="2400" dirty="0"/>
          </a:p>
          <a:p>
            <a:pPr marL="0" indent="0">
              <a:buNone/>
            </a:pPr>
            <a:r>
              <a:rPr lang="en-US" sz="2400" dirty="0" smtClean="0"/>
              <a:t>Neighborhood groups will be trained on how to provide travel navigation support.  </a:t>
            </a:r>
            <a:endParaRPr lang="en-US" sz="2400" dirty="0"/>
          </a:p>
        </p:txBody>
      </p:sp>
    </p:spTree>
    <p:extLst>
      <p:ext uri="{BB962C8B-B14F-4D97-AF65-F5344CB8AC3E}">
        <p14:creationId xmlns:p14="http://schemas.microsoft.com/office/powerpoint/2010/main" val="2570888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389970"/>
            <a:ext cx="8407893" cy="2243329"/>
          </a:xfrm>
        </p:spPr>
        <p:txBody>
          <a:bodyPr>
            <a:normAutofit fontScale="92500"/>
          </a:bodyPr>
          <a:lstStyle/>
          <a:p>
            <a:pPr marL="45720" indent="0" algn="ctr">
              <a:buNone/>
            </a:pPr>
            <a:r>
              <a:rPr lang="en-US" dirty="0" smtClean="0">
                <a:latin typeface="+mj-lt"/>
              </a:rPr>
              <a:t>“To improve </a:t>
            </a:r>
            <a:r>
              <a:rPr lang="en-US" dirty="0">
                <a:latin typeface="+mj-lt"/>
              </a:rPr>
              <a:t>mobility for seniors and individuals with disabilities throughout the country by removing barriers to transportation services and expanding the transportation mobility options </a:t>
            </a:r>
            <a:r>
              <a:rPr lang="en-US" dirty="0" smtClean="0">
                <a:latin typeface="+mj-lt"/>
              </a:rPr>
              <a:t>available.” </a:t>
            </a:r>
          </a:p>
          <a:p>
            <a:pPr marL="45720" indent="0" algn="ctr">
              <a:buNone/>
            </a:pPr>
            <a:endParaRPr lang="en-US" dirty="0">
              <a:latin typeface="+mj-lt"/>
            </a:endParaRPr>
          </a:p>
        </p:txBody>
      </p:sp>
      <p:sp>
        <p:nvSpPr>
          <p:cNvPr id="3" name="Footer Placeholder 2"/>
          <p:cNvSpPr>
            <a:spLocks noGrp="1"/>
          </p:cNvSpPr>
          <p:nvPr>
            <p:ph type="ftr" sz="quarter" idx="4294967295"/>
          </p:nvPr>
        </p:nvSpPr>
        <p:spPr>
          <a:xfrm>
            <a:off x="2942492" y="6120618"/>
            <a:ext cx="3352800" cy="274320"/>
          </a:xfrm>
          <a:prstGeom prst="rect">
            <a:avLst/>
          </a:prstGeom>
        </p:spPr>
        <p:txBody>
          <a:bodyPr/>
          <a:lstStyle/>
          <a:p>
            <a:r>
              <a:rPr lang="en-US" dirty="0" smtClean="0">
                <a:latin typeface="+mj-lt"/>
              </a:rPr>
              <a:t>From the 5310 Circular</a:t>
            </a:r>
            <a:endParaRPr lang="en-US" dirty="0">
              <a:latin typeface="+mj-lt"/>
            </a:endParaRPr>
          </a:p>
        </p:txBody>
      </p:sp>
      <p:sp>
        <p:nvSpPr>
          <p:cNvPr id="4" name="Slide Number Placeholder 3"/>
          <p:cNvSpPr>
            <a:spLocks noGrp="1"/>
          </p:cNvSpPr>
          <p:nvPr>
            <p:ph type="sldNum" sz="quarter" idx="4294967295"/>
          </p:nvPr>
        </p:nvSpPr>
        <p:spPr>
          <a:xfrm>
            <a:off x="8234680" y="6355080"/>
            <a:ext cx="582966" cy="274320"/>
          </a:xfrm>
          <a:prstGeom prst="rect">
            <a:avLst/>
          </a:prstGeom>
        </p:spPr>
        <p:txBody>
          <a:bodyPr/>
          <a:lstStyle/>
          <a:p>
            <a:endParaRPr lang="en-US" dirty="0" smtClean="0"/>
          </a:p>
          <a:p>
            <a:endParaRPr lang="en-US" dirty="0"/>
          </a:p>
        </p:txBody>
      </p:sp>
      <p:sp>
        <p:nvSpPr>
          <p:cNvPr id="5" name="Title 4"/>
          <p:cNvSpPr>
            <a:spLocks noGrp="1"/>
          </p:cNvSpPr>
          <p:nvPr>
            <p:ph type="title"/>
          </p:nvPr>
        </p:nvSpPr>
        <p:spPr/>
        <p:txBody>
          <a:bodyPr/>
          <a:lstStyle/>
          <a:p>
            <a:r>
              <a:rPr lang="en-US" dirty="0" smtClean="0">
                <a:latin typeface="+mj-lt"/>
              </a:rPr>
              <a:t>Section 5310 Program Purpose</a:t>
            </a:r>
            <a:endParaRPr lang="en-US" dirty="0">
              <a:latin typeface="+mj-lt"/>
            </a:endParaRPr>
          </a:p>
        </p:txBody>
      </p:sp>
      <p:sp>
        <p:nvSpPr>
          <p:cNvPr id="6" name="TextBox 5"/>
          <p:cNvSpPr txBox="1"/>
          <p:nvPr/>
        </p:nvSpPr>
        <p:spPr>
          <a:xfrm>
            <a:off x="457200" y="3571042"/>
            <a:ext cx="8458200" cy="2277547"/>
          </a:xfrm>
          <a:prstGeom prst="rect">
            <a:avLst/>
          </a:prstGeom>
          <a:noFill/>
        </p:spPr>
        <p:txBody>
          <a:bodyPr wrap="square" rtlCol="0">
            <a:spAutoFit/>
          </a:bodyPr>
          <a:lstStyle/>
          <a:p>
            <a:pPr marL="45720" indent="0">
              <a:buNone/>
            </a:pPr>
            <a:r>
              <a:rPr lang="en-US" sz="2800" u="sng" spc="150" dirty="0" smtClean="0">
                <a:latin typeface="+mj-lt"/>
              </a:rPr>
              <a:t>By Supporting</a:t>
            </a:r>
          </a:p>
          <a:p>
            <a:pPr marL="45720" indent="0">
              <a:buNone/>
            </a:pPr>
            <a:r>
              <a:rPr lang="en-US" sz="2400" spc="150" dirty="0" smtClean="0">
                <a:latin typeface="+mj-lt"/>
              </a:rPr>
              <a:t>Transportation </a:t>
            </a:r>
            <a:r>
              <a:rPr lang="en-US" sz="2400" spc="150" dirty="0">
                <a:latin typeface="+mj-lt"/>
              </a:rPr>
              <a:t>services </a:t>
            </a:r>
            <a:r>
              <a:rPr lang="en-US" sz="2400" i="1" spc="150" dirty="0">
                <a:latin typeface="+mj-lt"/>
              </a:rPr>
              <a:t>planned, designed, and </a:t>
            </a:r>
            <a:r>
              <a:rPr lang="en-US" sz="2400" i="1" spc="150" dirty="0" smtClean="0">
                <a:latin typeface="+mj-lt"/>
              </a:rPr>
              <a:t>carried</a:t>
            </a:r>
            <a:r>
              <a:rPr lang="en-US" sz="2400" spc="150" dirty="0" smtClean="0">
                <a:latin typeface="+mj-lt"/>
              </a:rPr>
              <a:t> </a:t>
            </a:r>
            <a:r>
              <a:rPr lang="en-US" sz="2400" i="1" spc="150" dirty="0" smtClean="0">
                <a:latin typeface="+mj-lt"/>
              </a:rPr>
              <a:t>out </a:t>
            </a:r>
            <a:r>
              <a:rPr lang="en-US" sz="2400" spc="150" dirty="0">
                <a:latin typeface="+mj-lt"/>
              </a:rPr>
              <a:t>(emphasis added) to meet the special transportation needs of seniors and individuals with disabilities in all areas—large urbanized, small urbanized, and rural. </a:t>
            </a:r>
          </a:p>
          <a:p>
            <a:endParaRPr lang="en-US" dirty="0">
              <a:latin typeface="+mj-lt"/>
            </a:endParaRPr>
          </a:p>
        </p:txBody>
      </p:sp>
    </p:spTree>
    <p:extLst>
      <p:ext uri="{BB962C8B-B14F-4D97-AF65-F5344CB8AC3E}">
        <p14:creationId xmlns:p14="http://schemas.microsoft.com/office/powerpoint/2010/main" val="1167178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287"/>
            <a:ext cx="8229600" cy="1064526"/>
          </a:xfrm>
        </p:spPr>
        <p:txBody>
          <a:bodyPr/>
          <a:lstStyle/>
          <a:p>
            <a:r>
              <a:rPr lang="en-US" sz="3200" dirty="0"/>
              <a:t>Case Studies of Section 5310 “Other” </a:t>
            </a:r>
            <a:r>
              <a:rPr lang="en-US" sz="3200" dirty="0" smtClean="0"/>
              <a:t>Project</a:t>
            </a:r>
            <a:endParaRPr lang="en-US" sz="3200" dirty="0"/>
          </a:p>
        </p:txBody>
      </p:sp>
      <p:sp>
        <p:nvSpPr>
          <p:cNvPr id="3" name="Content Placeholder 2"/>
          <p:cNvSpPr>
            <a:spLocks noGrp="1"/>
          </p:cNvSpPr>
          <p:nvPr>
            <p:ph idx="1"/>
          </p:nvPr>
        </p:nvSpPr>
        <p:spPr>
          <a:xfrm>
            <a:off x="457200" y="1582266"/>
            <a:ext cx="8229600" cy="5047990"/>
          </a:xfrm>
        </p:spPr>
        <p:txBody>
          <a:bodyPr/>
          <a:lstStyle/>
          <a:p>
            <a:pPr marL="0" indent="0">
              <a:buNone/>
            </a:pPr>
            <a:r>
              <a:rPr lang="en-US" sz="2400" b="1" dirty="0" smtClean="0"/>
              <a:t>Wyoming Independent Living Center</a:t>
            </a:r>
          </a:p>
          <a:p>
            <a:pPr marL="0" indent="0">
              <a:buNone/>
            </a:pPr>
            <a:r>
              <a:rPr lang="en-US" sz="2400" dirty="0" smtClean="0"/>
              <a:t>Wheatland, WY</a:t>
            </a:r>
          </a:p>
          <a:p>
            <a:pPr marL="0" indent="0">
              <a:buNone/>
            </a:pPr>
            <a:endParaRPr lang="en-US" sz="1400" dirty="0"/>
          </a:p>
          <a:p>
            <a:pPr marL="0" indent="0">
              <a:buNone/>
            </a:pPr>
            <a:r>
              <a:rPr lang="en-US" sz="2400" dirty="0" smtClean="0"/>
              <a:t>Section 5310 funds are used for the </a:t>
            </a:r>
            <a:r>
              <a:rPr lang="en-US" sz="2400" b="1" dirty="0" smtClean="0"/>
              <a:t>Wyoming Transportation Check Program</a:t>
            </a:r>
            <a:r>
              <a:rPr lang="en-US" sz="2400" dirty="0" smtClean="0"/>
              <a:t>, a voucher program designed to assist people with a disabilities and barriers to mobility.  Funding defrays the cost of a ride provided by a friend, co-worker, neighbor, volunteer or public transit provider.  In addition, participants share strategies and resources through organized support groups.  The program covers the Eastern half of Wyoming.</a:t>
            </a:r>
            <a:endParaRPr lang="en-US" sz="2400" dirty="0"/>
          </a:p>
        </p:txBody>
      </p:sp>
    </p:spTree>
    <p:extLst>
      <p:ext uri="{BB962C8B-B14F-4D97-AF65-F5344CB8AC3E}">
        <p14:creationId xmlns:p14="http://schemas.microsoft.com/office/powerpoint/2010/main" val="588192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Case Studies of Section 5310 “Other” Funding</a:t>
            </a:r>
          </a:p>
        </p:txBody>
      </p:sp>
      <p:sp>
        <p:nvSpPr>
          <p:cNvPr id="3" name="Content Placeholder 2"/>
          <p:cNvSpPr>
            <a:spLocks noGrp="1"/>
          </p:cNvSpPr>
          <p:nvPr>
            <p:ph idx="1"/>
          </p:nvPr>
        </p:nvSpPr>
        <p:spPr/>
        <p:txBody>
          <a:bodyPr/>
          <a:lstStyle/>
          <a:p>
            <a:pPr marL="0" indent="0">
              <a:buNone/>
            </a:pPr>
            <a:r>
              <a:rPr lang="en-US" sz="2400" b="1" dirty="0" smtClean="0"/>
              <a:t>Ride Connection</a:t>
            </a:r>
          </a:p>
          <a:p>
            <a:pPr marL="0" indent="0">
              <a:buNone/>
            </a:pPr>
            <a:r>
              <a:rPr lang="en-US" sz="2400" dirty="0" smtClean="0"/>
              <a:t>Portland, OR</a:t>
            </a:r>
          </a:p>
          <a:p>
            <a:pPr marL="0" indent="0">
              <a:buNone/>
            </a:pPr>
            <a:endParaRPr lang="en-US" sz="1600" dirty="0"/>
          </a:p>
          <a:p>
            <a:pPr marL="0" indent="0">
              <a:buNone/>
            </a:pPr>
            <a:r>
              <a:rPr lang="en-US" sz="2400" dirty="0" smtClean="0"/>
              <a:t>Section 5310 funds are used for the </a:t>
            </a:r>
            <a:r>
              <a:rPr lang="en-US" sz="2400" b="1" dirty="0" smtClean="0"/>
              <a:t>Ridewise Program </a:t>
            </a:r>
            <a:r>
              <a:rPr lang="en-US" sz="2400" dirty="0" smtClean="0"/>
              <a:t>that provides 1:1 travel training for older adults (60+) and people with disabilities; group travel training for people in transition programs;  and practice for people new to using a mobility device on public transportation.</a:t>
            </a:r>
            <a:endParaRPr lang="en-US" sz="2400" dirty="0"/>
          </a:p>
        </p:txBody>
      </p:sp>
    </p:spTree>
    <p:extLst>
      <p:ext uri="{BB962C8B-B14F-4D97-AF65-F5344CB8AC3E}">
        <p14:creationId xmlns:p14="http://schemas.microsoft.com/office/powerpoint/2010/main" val="2981734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Case Studies of Section 5310 “Other” Funding</a:t>
            </a:r>
          </a:p>
        </p:txBody>
      </p:sp>
      <p:sp>
        <p:nvSpPr>
          <p:cNvPr id="3" name="Content Placeholder 2"/>
          <p:cNvSpPr>
            <a:spLocks noGrp="1"/>
          </p:cNvSpPr>
          <p:nvPr>
            <p:ph idx="1"/>
          </p:nvPr>
        </p:nvSpPr>
        <p:spPr>
          <a:xfrm>
            <a:off x="457200" y="1434697"/>
            <a:ext cx="8229600" cy="4525963"/>
          </a:xfrm>
        </p:spPr>
        <p:txBody>
          <a:bodyPr/>
          <a:lstStyle/>
          <a:p>
            <a:pPr marL="0" indent="0">
              <a:buNone/>
            </a:pPr>
            <a:r>
              <a:rPr lang="en-US" sz="2400" b="1" dirty="0" smtClean="0"/>
              <a:t>Door-Tran</a:t>
            </a:r>
          </a:p>
          <a:p>
            <a:pPr marL="0" indent="0">
              <a:buNone/>
            </a:pPr>
            <a:r>
              <a:rPr lang="en-US" sz="2400" dirty="0" smtClean="0"/>
              <a:t>Door County, WI</a:t>
            </a:r>
          </a:p>
          <a:p>
            <a:pPr marL="0" indent="0">
              <a:buNone/>
            </a:pPr>
            <a:endParaRPr lang="en-US" sz="2400" dirty="0"/>
          </a:p>
          <a:p>
            <a:pPr marL="0" indent="0">
              <a:buNone/>
            </a:pPr>
            <a:r>
              <a:rPr lang="en-US" sz="2400" dirty="0" smtClean="0"/>
              <a:t>Section 5310 is used to provide a range of mobility management services, including:  </a:t>
            </a:r>
          </a:p>
          <a:p>
            <a:r>
              <a:rPr lang="en-US" sz="2400" dirty="0" smtClean="0"/>
              <a:t>Half-price taxi vouchers</a:t>
            </a:r>
          </a:p>
          <a:p>
            <a:r>
              <a:rPr lang="en-US" sz="2400" dirty="0" smtClean="0"/>
              <a:t>Washington Island Community Van, or ferry rides</a:t>
            </a:r>
          </a:p>
          <a:p>
            <a:r>
              <a:rPr lang="en-US" sz="2400" dirty="0" smtClean="0"/>
              <a:t>Shared-ride taxi program</a:t>
            </a:r>
          </a:p>
          <a:p>
            <a:r>
              <a:rPr lang="en-US" sz="2400" dirty="0" smtClean="0"/>
              <a:t>Volunteer driver programs</a:t>
            </a:r>
          </a:p>
          <a:p>
            <a:r>
              <a:rPr lang="en-US" sz="2400" dirty="0" smtClean="0"/>
              <a:t>Information and referral services </a:t>
            </a:r>
          </a:p>
          <a:p>
            <a:r>
              <a:rPr lang="en-US" sz="2400" dirty="0" smtClean="0"/>
              <a:t>Mobility manager on staff</a:t>
            </a:r>
            <a:endParaRPr lang="en-US" sz="2400" dirty="0"/>
          </a:p>
        </p:txBody>
      </p:sp>
    </p:spTree>
    <p:extLst>
      <p:ext uri="{BB962C8B-B14F-4D97-AF65-F5344CB8AC3E}">
        <p14:creationId xmlns:p14="http://schemas.microsoft.com/office/powerpoint/2010/main" val="2976529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Local Match Requirements</a:t>
            </a:r>
            <a:endParaRPr lang="en-US" sz="3200" dirty="0"/>
          </a:p>
        </p:txBody>
      </p:sp>
      <p:graphicFrame>
        <p:nvGraphicFramePr>
          <p:cNvPr id="4" name="Chart 3"/>
          <p:cNvGraphicFramePr/>
          <p:nvPr>
            <p:extLst>
              <p:ext uri="{D42A27DB-BD31-4B8C-83A1-F6EECF244321}">
                <p14:modId xmlns:p14="http://schemas.microsoft.com/office/powerpoint/2010/main" val="2083614956"/>
              </p:ext>
            </p:extLst>
          </p:nvPr>
        </p:nvGraphicFramePr>
        <p:xfrm>
          <a:off x="4135272" y="1255594"/>
          <a:ext cx="4114800" cy="28457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2301321486"/>
              </p:ext>
            </p:extLst>
          </p:nvPr>
        </p:nvGraphicFramePr>
        <p:xfrm>
          <a:off x="716507" y="1262247"/>
          <a:ext cx="4169391" cy="283907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566382" y="4088006"/>
            <a:ext cx="8229600" cy="2215991"/>
          </a:xfrm>
          <a:prstGeom prst="rect">
            <a:avLst/>
          </a:prstGeom>
          <a:noFill/>
        </p:spPr>
        <p:txBody>
          <a:bodyPr wrap="square" rtlCol="0">
            <a:spAutoFit/>
          </a:bodyPr>
          <a:lstStyle/>
          <a:p>
            <a:r>
              <a:rPr lang="en-US" sz="2400" dirty="0" smtClean="0">
                <a:latin typeface="+mn-lt"/>
              </a:rPr>
              <a:t>Exceptions:</a:t>
            </a:r>
          </a:p>
          <a:p>
            <a:r>
              <a:rPr lang="en-US" sz="2400" dirty="0" smtClean="0">
                <a:latin typeface="+mn-lt"/>
              </a:rPr>
              <a:t>Vehicle acquisitions to support compliance with the Americans with Disabilities Act (ADA</a:t>
            </a:r>
            <a:r>
              <a:rPr lang="en-US" sz="2400" dirty="0">
                <a:latin typeface="+mn-lt"/>
              </a:rPr>
              <a:t>) </a:t>
            </a:r>
            <a:r>
              <a:rPr lang="en-US" sz="2400" dirty="0" smtClean="0">
                <a:latin typeface="+mn-lt"/>
              </a:rPr>
              <a:t>or the Clean Air Act have an 85</a:t>
            </a:r>
            <a:r>
              <a:rPr lang="en-US" sz="2400" dirty="0">
                <a:latin typeface="+mn-lt"/>
              </a:rPr>
              <a:t>% </a:t>
            </a:r>
            <a:r>
              <a:rPr lang="en-US" sz="2400" dirty="0" smtClean="0">
                <a:latin typeface="+mn-lt"/>
              </a:rPr>
              <a:t>and 90% Federal match, respectively, for vehicle-related </a:t>
            </a:r>
            <a:r>
              <a:rPr lang="en-US" sz="2400" dirty="0">
                <a:latin typeface="+mn-lt"/>
              </a:rPr>
              <a:t>equipment and </a:t>
            </a:r>
            <a:r>
              <a:rPr lang="en-US" sz="2400" dirty="0" smtClean="0">
                <a:latin typeface="+mn-lt"/>
              </a:rPr>
              <a:t>facilities. </a:t>
            </a:r>
          </a:p>
          <a:p>
            <a:endParaRPr lang="en-US" dirty="0"/>
          </a:p>
        </p:txBody>
      </p:sp>
    </p:spTree>
    <p:extLst>
      <p:ext uri="{BB962C8B-B14F-4D97-AF65-F5344CB8AC3E}">
        <p14:creationId xmlns:p14="http://schemas.microsoft.com/office/powerpoint/2010/main" val="2270544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Federal-to-Federal Match</a:t>
            </a:r>
            <a:endParaRPr lang="en-US" sz="3200" dirty="0"/>
          </a:p>
        </p:txBody>
      </p:sp>
      <p:sp>
        <p:nvSpPr>
          <p:cNvPr id="3" name="Content Placeholder 2"/>
          <p:cNvSpPr>
            <a:spLocks noGrp="1"/>
          </p:cNvSpPr>
          <p:nvPr>
            <p:ph idx="1"/>
          </p:nvPr>
        </p:nvSpPr>
        <p:spPr>
          <a:xfrm>
            <a:off x="457200" y="1417638"/>
            <a:ext cx="4792636" cy="4708526"/>
          </a:xfrm>
        </p:spPr>
        <p:txBody>
          <a:bodyPr/>
          <a:lstStyle/>
          <a:p>
            <a:r>
              <a:rPr lang="en-US" sz="2400" dirty="0" smtClean="0">
                <a:latin typeface="+mn-lt"/>
              </a:rPr>
              <a:t>FTA allows for local match to come from other federal programs supporting transportation</a:t>
            </a:r>
          </a:p>
          <a:p>
            <a:endParaRPr lang="en-US" sz="2400" dirty="0" smtClean="0">
              <a:latin typeface="+mn-lt"/>
            </a:endParaRPr>
          </a:p>
          <a:p>
            <a:r>
              <a:rPr lang="en-US" sz="2400" dirty="0" smtClean="0">
                <a:latin typeface="+mn-lt"/>
              </a:rPr>
              <a:t>When </a:t>
            </a:r>
            <a:r>
              <a:rPr lang="en-US" sz="2400" dirty="0">
                <a:latin typeface="+mn-lt"/>
              </a:rPr>
              <a:t>funds are leveraged in this </a:t>
            </a:r>
            <a:r>
              <a:rPr lang="en-US" sz="2400" dirty="0" smtClean="0">
                <a:latin typeface="+mn-lt"/>
              </a:rPr>
              <a:t>way, programs can be 100% federally-funded programs</a:t>
            </a:r>
          </a:p>
          <a:p>
            <a:endParaRPr lang="en-US" sz="2400" dirty="0" smtClean="0">
              <a:latin typeface="+mn-lt"/>
            </a:endParaRPr>
          </a:p>
          <a:p>
            <a:r>
              <a:rPr lang="en-US" sz="2400" dirty="0" smtClean="0">
                <a:latin typeface="+mn-lt"/>
              </a:rPr>
              <a:t>This will be discussed further in Chapter 2</a:t>
            </a:r>
            <a:endParaRPr lang="en-US" sz="2400" dirty="0">
              <a:latin typeface="+mn-lt"/>
            </a:endParaRPr>
          </a:p>
        </p:txBody>
      </p:sp>
      <p:pic>
        <p:nvPicPr>
          <p:cNvPr id="2050" name="Picture 2" title="Red Arrow that says &quot;Funding&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4845" y="2579426"/>
            <a:ext cx="2594881" cy="199684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87047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8959"/>
            <a:ext cx="8229600" cy="981075"/>
          </a:xfrm>
        </p:spPr>
        <p:txBody>
          <a:bodyPr/>
          <a:lstStyle/>
          <a:p>
            <a:r>
              <a:rPr lang="en-US" sz="3200" dirty="0" smtClean="0"/>
              <a:t>U.S. Department of Health and Human Services (HHS) Match Partnership </a:t>
            </a:r>
            <a:endParaRPr lang="en-US" sz="3200" dirty="0"/>
          </a:p>
        </p:txBody>
      </p:sp>
      <p:sp>
        <p:nvSpPr>
          <p:cNvPr id="3" name="Content Placeholder 2"/>
          <p:cNvSpPr>
            <a:spLocks noGrp="1"/>
          </p:cNvSpPr>
          <p:nvPr>
            <p:ph idx="1"/>
          </p:nvPr>
        </p:nvSpPr>
        <p:spPr>
          <a:xfrm>
            <a:off x="272955" y="1736679"/>
            <a:ext cx="8611737" cy="2316706"/>
          </a:xfrm>
        </p:spPr>
        <p:txBody>
          <a:bodyPr/>
          <a:lstStyle/>
          <a:p>
            <a:pPr marL="0" indent="0">
              <a:buNone/>
            </a:pPr>
            <a:r>
              <a:rPr lang="en-US" sz="2400" dirty="0" smtClean="0">
                <a:latin typeface="+mn-lt"/>
              </a:rPr>
              <a:t>The Administration for Community Living (ACL), an Operating Division of HHS allows their Older Americans Act (OAA) Title III B (Supportive Services) federal funds to be used as match for 5310</a:t>
            </a:r>
          </a:p>
          <a:p>
            <a:pPr marL="457200" lvl="1" indent="0">
              <a:buNone/>
            </a:pPr>
            <a:r>
              <a:rPr lang="en-US" sz="2400" dirty="0" smtClean="0">
                <a:latin typeface="+mn-lt"/>
              </a:rPr>
              <a:t>View the FAQ:</a:t>
            </a:r>
            <a:endParaRPr lang="en-US" dirty="0" smtClean="0"/>
          </a:p>
        </p:txBody>
      </p:sp>
      <p:sp>
        <p:nvSpPr>
          <p:cNvPr id="4" name="TextBox 3"/>
          <p:cNvSpPr txBox="1"/>
          <p:nvPr/>
        </p:nvSpPr>
        <p:spPr>
          <a:xfrm>
            <a:off x="2954741" y="2860122"/>
            <a:ext cx="5547814" cy="830997"/>
          </a:xfrm>
          <a:prstGeom prst="rect">
            <a:avLst/>
          </a:prstGeom>
          <a:noFill/>
        </p:spPr>
        <p:txBody>
          <a:bodyPr wrap="square" rtlCol="0">
            <a:spAutoFit/>
          </a:bodyPr>
          <a:lstStyle/>
          <a:p>
            <a:pPr lvl="0" defTabSz="914400">
              <a:spcBef>
                <a:spcPct val="20000"/>
              </a:spcBef>
            </a:pPr>
            <a:r>
              <a:rPr lang="en-US" sz="2400" dirty="0" smtClean="0">
                <a:solidFill>
                  <a:prstClr val="black"/>
                </a:solidFill>
                <a:latin typeface="Calibri"/>
                <a:hlinkClick r:id="rId2"/>
              </a:rPr>
              <a:t>http</a:t>
            </a:r>
            <a:r>
              <a:rPr lang="en-US" sz="2400" dirty="0">
                <a:solidFill>
                  <a:prstClr val="black"/>
                </a:solidFill>
                <a:latin typeface="Calibri"/>
                <a:hlinkClick r:id="rId2"/>
              </a:rPr>
              <a:t>://www.aoa.gov/AOA_programs/OAA/resources/faqs.aspx#Transportation</a:t>
            </a:r>
            <a:r>
              <a:rPr lang="en-US" sz="2400" dirty="0">
                <a:solidFill>
                  <a:prstClr val="black"/>
                </a:solidFill>
                <a:latin typeface="Calibri"/>
              </a:rPr>
              <a:t> </a:t>
            </a:r>
          </a:p>
        </p:txBody>
      </p:sp>
      <p:pic>
        <p:nvPicPr>
          <p:cNvPr id="6" name="Picture 5" descr="FAQ about Older Americans Act Title IIIB funds being used as match for FTA grants" title="Screen capture of HHS/ACL webpage"/>
          <p:cNvPicPr/>
          <p:nvPr/>
        </p:nvPicPr>
        <p:blipFill rotWithShape="1">
          <a:blip r:embed="rId3">
            <a:extLst>
              <a:ext uri="{28A0092B-C50C-407E-A947-70E740481C1C}">
                <a14:useLocalDpi xmlns:a14="http://schemas.microsoft.com/office/drawing/2010/main" val="0"/>
              </a:ext>
            </a:extLst>
          </a:blip>
          <a:srcRect l="23307" t="35209" r="40074" b="47735"/>
          <a:stretch/>
        </p:blipFill>
        <p:spPr bwMode="auto">
          <a:xfrm>
            <a:off x="1528548" y="3903260"/>
            <a:ext cx="5773003" cy="2066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53640926-AAD7-44D8-BBD7-CCE9431645EC}">
              <a14:shadowObscured xmlns:a14="http://schemas.microsoft.com/office/drawing/2010/main"/>
            </a:ext>
          </a:extLst>
        </p:spPr>
      </p:pic>
    </p:spTree>
    <p:extLst>
      <p:ext uri="{BB962C8B-B14F-4D97-AF65-F5344CB8AC3E}">
        <p14:creationId xmlns:p14="http://schemas.microsoft.com/office/powerpoint/2010/main" val="23270577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HHS Partnership (continued)</a:t>
            </a:r>
            <a:endParaRPr lang="en-US" sz="3200" dirty="0"/>
          </a:p>
        </p:txBody>
      </p:sp>
      <p:sp>
        <p:nvSpPr>
          <p:cNvPr id="3" name="Content Placeholder 2"/>
          <p:cNvSpPr>
            <a:spLocks noGrp="1"/>
          </p:cNvSpPr>
          <p:nvPr>
            <p:ph idx="1"/>
          </p:nvPr>
        </p:nvSpPr>
        <p:spPr>
          <a:xfrm>
            <a:off x="136478" y="1417638"/>
            <a:ext cx="8884692" cy="4708526"/>
          </a:xfrm>
        </p:spPr>
        <p:txBody>
          <a:bodyPr/>
          <a:lstStyle/>
          <a:p>
            <a:pPr marL="0" indent="0">
              <a:buNone/>
            </a:pPr>
            <a:r>
              <a:rPr lang="en-US" sz="2400" dirty="0" smtClean="0"/>
              <a:t>Did you know that 5310 programs can partner with meal delivery programs?  ACL oversees the OAA-funded meal programs. To find the meal program in your community, visit: </a:t>
            </a:r>
            <a:r>
              <a:rPr lang="en-US" sz="2400" dirty="0" smtClean="0">
                <a:hlinkClick r:id="rId2"/>
              </a:rPr>
              <a:t>www.Eldercare.gov</a:t>
            </a:r>
            <a:r>
              <a:rPr lang="en-US" sz="2400" dirty="0" smtClean="0"/>
              <a:t> </a:t>
            </a:r>
          </a:p>
          <a:p>
            <a:pPr marL="457200" lvl="1" indent="0">
              <a:buNone/>
            </a:pPr>
            <a:endParaRPr lang="en-US" sz="1600" dirty="0" smtClean="0"/>
          </a:p>
          <a:p>
            <a:pPr marL="457200" lvl="1" indent="0">
              <a:buNone/>
            </a:pPr>
            <a:r>
              <a:rPr lang="en-US" sz="2400" dirty="0" smtClean="0"/>
              <a:t>Transit </a:t>
            </a:r>
            <a:r>
              <a:rPr lang="en-US" sz="2400" dirty="0"/>
              <a:t>service providers receiving </a:t>
            </a:r>
            <a:r>
              <a:rPr lang="en-US" sz="2400" dirty="0" smtClean="0"/>
              <a:t>5310 funds may </a:t>
            </a:r>
            <a:r>
              <a:rPr lang="en-US" sz="2400" dirty="0"/>
              <a:t>coordinate and assist in providing meal delivery services </a:t>
            </a:r>
            <a:r>
              <a:rPr lang="en-US" sz="2400" dirty="0" smtClean="0"/>
              <a:t>on </a:t>
            </a:r>
            <a:r>
              <a:rPr lang="en-US" sz="2400" dirty="0"/>
              <a:t>a regular basis if the meal delivery services do not conflict with the provision of transit services or result in a reduction of service to transit </a:t>
            </a:r>
            <a:r>
              <a:rPr lang="en-US" sz="2400" dirty="0" smtClean="0"/>
              <a:t>passengers </a:t>
            </a:r>
            <a:endParaRPr lang="en-US" sz="2400" dirty="0"/>
          </a:p>
        </p:txBody>
      </p:sp>
      <p:pic>
        <p:nvPicPr>
          <p:cNvPr id="16388" name="Picture 4" title="Administration for Community Living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8792" y="4762191"/>
            <a:ext cx="3133453" cy="1363973"/>
          </a:xfrm>
          <a:prstGeom prst="roundRect">
            <a:avLst>
              <a:gd name="adj" fmla="val 8594"/>
            </a:avLst>
          </a:prstGeom>
          <a:solidFill>
            <a:srgbClr val="FFFFFF">
              <a:shade val="85000"/>
            </a:srgbClr>
          </a:solidFill>
          <a:ln w="9525">
            <a:solidFill>
              <a:schemeClr val="tx1"/>
            </a:solidFill>
            <a:miter lim="800000"/>
            <a:headEnd/>
            <a:tailEnd/>
          </a:ln>
          <a:effectLst>
            <a:outerShdw blurRad="50800" dist="38100" dir="2700000" algn="tl" rotWithShape="0">
              <a:prstClr val="black">
                <a:alpha val="40000"/>
              </a:prstClr>
            </a:outerShdw>
          </a:effectLst>
          <a:extLst/>
        </p:spPr>
      </p:pic>
    </p:spTree>
    <p:extLst>
      <p:ext uri="{BB962C8B-B14F-4D97-AF65-F5344CB8AC3E}">
        <p14:creationId xmlns:p14="http://schemas.microsoft.com/office/powerpoint/2010/main" val="22167989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3142" y="1417637"/>
            <a:ext cx="8229600" cy="4525963"/>
          </a:xfrm>
        </p:spPr>
        <p:txBody>
          <a:bodyPr/>
          <a:lstStyle/>
          <a:p>
            <a:pPr marL="0" indent="0">
              <a:buNone/>
            </a:pPr>
            <a:r>
              <a:rPr lang="en-US" sz="2400" dirty="0" smtClean="0">
                <a:latin typeface="+mn-lt"/>
              </a:rPr>
              <a:t>State/Program Management Plans (SMP/PMP)</a:t>
            </a:r>
          </a:p>
          <a:p>
            <a:pPr marL="0" indent="0">
              <a:buNone/>
            </a:pPr>
            <a:endParaRPr lang="en-US" sz="1200" dirty="0" smtClean="0">
              <a:latin typeface="+mn-lt"/>
            </a:endParaRPr>
          </a:p>
          <a:p>
            <a:pPr lvl="1">
              <a:buFont typeface="Arial" panose="020B0604020202020204" pitchFamily="34" charset="0"/>
              <a:buChar char="•"/>
            </a:pPr>
            <a:r>
              <a:rPr lang="en-US" sz="2400" dirty="0" smtClean="0">
                <a:latin typeface="+mn-lt"/>
              </a:rPr>
              <a:t>SMPs developed by states; PMPs by Designated Recipients</a:t>
            </a:r>
          </a:p>
          <a:p>
            <a:pPr lvl="1"/>
            <a:endParaRPr lang="en-US" sz="1200" dirty="0" smtClean="0">
              <a:latin typeface="+mn-lt"/>
            </a:endParaRPr>
          </a:p>
          <a:p>
            <a:pPr lvl="1">
              <a:buFont typeface="Arial" panose="020B0604020202020204" pitchFamily="34" charset="0"/>
              <a:buChar char="•"/>
            </a:pPr>
            <a:r>
              <a:rPr lang="en-US" sz="2400" dirty="0" smtClean="0">
                <a:latin typeface="+mn-lt"/>
              </a:rPr>
              <a:t>Describe the recipients’ processes for administering the 5310 and 5311 (rural-area formula) programs, including project selection</a:t>
            </a:r>
          </a:p>
          <a:p>
            <a:pPr lvl="1"/>
            <a:endParaRPr lang="en-US" sz="1200" dirty="0" smtClean="0">
              <a:latin typeface="+mn-lt"/>
            </a:endParaRPr>
          </a:p>
          <a:p>
            <a:pPr lvl="1">
              <a:buFont typeface="Arial" panose="020B0604020202020204" pitchFamily="34" charset="0"/>
              <a:buChar char="•"/>
            </a:pPr>
            <a:r>
              <a:rPr lang="en-US" sz="2400" dirty="0" smtClean="0">
                <a:latin typeface="+mn-lt"/>
              </a:rPr>
              <a:t>Should be consistent with state and </a:t>
            </a:r>
            <a:r>
              <a:rPr lang="en-US" sz="2400" dirty="0">
                <a:latin typeface="+mn-lt"/>
              </a:rPr>
              <a:t>m</a:t>
            </a:r>
            <a:r>
              <a:rPr lang="en-US" sz="2400" dirty="0" smtClean="0">
                <a:latin typeface="+mn-lt"/>
              </a:rPr>
              <a:t>etropolitan area planning efforts and have transparency with opportunities for public comment</a:t>
            </a:r>
          </a:p>
          <a:p>
            <a:pPr lvl="1"/>
            <a:endParaRPr lang="en-US" sz="1200" dirty="0" smtClean="0">
              <a:latin typeface="+mn-lt"/>
            </a:endParaRPr>
          </a:p>
          <a:p>
            <a:pPr lvl="1">
              <a:buFont typeface="Arial" panose="020B0604020202020204" pitchFamily="34" charset="0"/>
              <a:buChar char="•"/>
            </a:pPr>
            <a:r>
              <a:rPr lang="en-US" sz="2400" dirty="0" smtClean="0">
                <a:latin typeface="+mn-lt"/>
              </a:rPr>
              <a:t>Are reviewed by FTA on a regular basis to ensure compliance</a:t>
            </a:r>
          </a:p>
          <a:p>
            <a:pPr lvl="1"/>
            <a:endParaRPr lang="en-US" dirty="0"/>
          </a:p>
        </p:txBody>
      </p:sp>
      <p:sp>
        <p:nvSpPr>
          <p:cNvPr id="5" name="Title 4"/>
          <p:cNvSpPr>
            <a:spLocks noGrp="1"/>
          </p:cNvSpPr>
          <p:nvPr>
            <p:ph type="title"/>
          </p:nvPr>
        </p:nvSpPr>
        <p:spPr/>
        <p:txBody>
          <a:bodyPr/>
          <a:lstStyle/>
          <a:p>
            <a:r>
              <a:rPr lang="en-US" sz="3200" dirty="0" smtClean="0"/>
              <a:t>Management Plans</a:t>
            </a:r>
            <a:endParaRPr lang="en-US" sz="3200" dirty="0"/>
          </a:p>
        </p:txBody>
      </p:sp>
    </p:spTree>
    <p:extLst>
      <p:ext uri="{BB962C8B-B14F-4D97-AF65-F5344CB8AC3E}">
        <p14:creationId xmlns:p14="http://schemas.microsoft.com/office/powerpoint/2010/main" val="19269865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8791" y="2707267"/>
            <a:ext cx="7772400" cy="1038557"/>
          </a:xfrm>
        </p:spPr>
        <p:txBody>
          <a:bodyPr/>
          <a:lstStyle/>
          <a:p>
            <a:r>
              <a:rPr lang="en-US" sz="2800" cap="none" dirty="0" smtClean="0">
                <a:solidFill>
                  <a:srgbClr val="000000"/>
                </a:solidFill>
                <a:latin typeface="+mj-lt"/>
              </a:rPr>
              <a:t>The Project Selection Process</a:t>
            </a:r>
            <a:r>
              <a:rPr lang="en-US" sz="2800" b="0" dirty="0" smtClean="0">
                <a:latin typeface="+mj-lt"/>
              </a:rPr>
              <a:t/>
            </a:r>
            <a:br>
              <a:rPr lang="en-US" sz="2800" b="0" dirty="0" smtClean="0">
                <a:latin typeface="+mj-lt"/>
              </a:rPr>
            </a:br>
            <a:r>
              <a:rPr lang="en-US" sz="2800" b="0" cap="none" dirty="0" smtClean="0">
                <a:latin typeface="+mj-lt"/>
              </a:rPr>
              <a:t>Making Choices To Address Needs</a:t>
            </a:r>
            <a:r>
              <a:rPr lang="en-US" sz="3000" b="0" cap="none" dirty="0" smtClean="0"/>
              <a:t/>
            </a:r>
            <a:br>
              <a:rPr lang="en-US" sz="3000" b="0" cap="none" dirty="0" smtClean="0"/>
            </a:br>
            <a:endParaRPr lang="en-US" sz="3000" b="0" cap="none" dirty="0">
              <a:latin typeface="+mj-lt"/>
            </a:endParaRPr>
          </a:p>
        </p:txBody>
      </p:sp>
    </p:spTree>
    <p:extLst>
      <p:ext uri="{BB962C8B-B14F-4D97-AF65-F5344CB8AC3E}">
        <p14:creationId xmlns:p14="http://schemas.microsoft.com/office/powerpoint/2010/main" val="37546463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2891"/>
            <a:ext cx="8229600" cy="4967784"/>
          </a:xfrm>
        </p:spPr>
        <p:txBody>
          <a:bodyPr>
            <a:normAutofit/>
          </a:bodyPr>
          <a:lstStyle/>
          <a:p>
            <a:pPr marL="45720" indent="0">
              <a:buNone/>
            </a:pPr>
            <a:r>
              <a:rPr lang="en-US" sz="2600" dirty="0" smtClean="0"/>
              <a:t>Section 5310 Recipients are responsible for: </a:t>
            </a:r>
            <a:endParaRPr lang="en-US" sz="2600" dirty="0"/>
          </a:p>
          <a:p>
            <a:pPr marL="45720" indent="0">
              <a:buNone/>
            </a:pPr>
            <a:endParaRPr lang="en-US" sz="2600" dirty="0" smtClean="0"/>
          </a:p>
          <a:p>
            <a:pPr lvl="1">
              <a:buFont typeface="Arial" panose="020B0604020202020204" pitchFamily="34" charset="0"/>
              <a:buChar char="•"/>
            </a:pPr>
            <a:r>
              <a:rPr lang="en-US" sz="2600" dirty="0" smtClean="0"/>
              <a:t>Developing </a:t>
            </a:r>
            <a:r>
              <a:rPr lang="en-US" sz="2600" dirty="0"/>
              <a:t>project selection criteria consistent with the coordinated planning </a:t>
            </a:r>
            <a:r>
              <a:rPr lang="en-US" sz="2600" dirty="0" smtClean="0"/>
              <a:t>process </a:t>
            </a:r>
            <a:endParaRPr lang="en-US" sz="2600" dirty="0"/>
          </a:p>
          <a:p>
            <a:pPr lvl="1">
              <a:buFont typeface="Arial" panose="020B0604020202020204" pitchFamily="34" charset="0"/>
              <a:buChar char="•"/>
            </a:pPr>
            <a:r>
              <a:rPr lang="en-US" sz="2600" dirty="0" smtClean="0"/>
              <a:t>Notifying </a:t>
            </a:r>
            <a:r>
              <a:rPr lang="en-US" sz="2600" dirty="0" smtClean="0"/>
              <a:t>eligible </a:t>
            </a:r>
            <a:r>
              <a:rPr lang="en-US" sz="2600" dirty="0"/>
              <a:t>local entities of funding </a:t>
            </a:r>
            <a:r>
              <a:rPr lang="en-US" sz="2600" dirty="0" smtClean="0"/>
              <a:t>availability </a:t>
            </a:r>
            <a:endParaRPr lang="en-US" sz="2600" dirty="0"/>
          </a:p>
          <a:p>
            <a:pPr lvl="1">
              <a:buFont typeface="Arial" panose="020B0604020202020204" pitchFamily="34" charset="0"/>
              <a:buChar char="•"/>
            </a:pPr>
            <a:r>
              <a:rPr lang="en-US" sz="2600" dirty="0" smtClean="0"/>
              <a:t>Soliciting </a:t>
            </a:r>
            <a:r>
              <a:rPr lang="en-US" sz="2600" dirty="0"/>
              <a:t>applications from potential </a:t>
            </a:r>
            <a:r>
              <a:rPr lang="en-US" sz="2600" dirty="0" smtClean="0"/>
              <a:t>subrecipients </a:t>
            </a:r>
            <a:endParaRPr lang="en-US" sz="2600" dirty="0"/>
          </a:p>
          <a:p>
            <a:pPr lvl="1">
              <a:buFont typeface="Arial" panose="020B0604020202020204" pitchFamily="34" charset="0"/>
              <a:buChar char="•"/>
            </a:pPr>
            <a:r>
              <a:rPr lang="en-US" sz="2600" dirty="0" smtClean="0"/>
              <a:t>Allocating </a:t>
            </a:r>
            <a:r>
              <a:rPr lang="en-US" sz="2600" dirty="0"/>
              <a:t>funds to subrecipients on a fair and equitable </a:t>
            </a:r>
            <a:r>
              <a:rPr lang="en-US" sz="2600" dirty="0" smtClean="0"/>
              <a:t>basis</a:t>
            </a:r>
            <a:endParaRPr lang="en-US" sz="2600" dirty="0"/>
          </a:p>
          <a:p>
            <a:pPr lvl="1">
              <a:buFont typeface="Arial" panose="020B0604020202020204" pitchFamily="34" charset="0"/>
              <a:buChar char="•"/>
            </a:pPr>
            <a:r>
              <a:rPr lang="en-US" sz="2600" dirty="0" smtClean="0"/>
              <a:t>Submitting </a:t>
            </a:r>
            <a:r>
              <a:rPr lang="en-US" sz="2600" dirty="0"/>
              <a:t>an annual program of projects (POP) and grant application to </a:t>
            </a:r>
            <a:r>
              <a:rPr lang="en-US" sz="2600" dirty="0" smtClean="0"/>
              <a:t>FTA </a:t>
            </a:r>
            <a:endParaRPr lang="en-US" sz="2600" dirty="0"/>
          </a:p>
          <a:p>
            <a:pPr marL="45720" indent="0">
              <a:buNone/>
            </a:pPr>
            <a:endParaRPr lang="en-US" sz="2400" dirty="0"/>
          </a:p>
        </p:txBody>
      </p:sp>
      <p:sp>
        <p:nvSpPr>
          <p:cNvPr id="5" name="Title 4"/>
          <p:cNvSpPr>
            <a:spLocks noGrp="1"/>
          </p:cNvSpPr>
          <p:nvPr>
            <p:ph type="title"/>
          </p:nvPr>
        </p:nvSpPr>
        <p:spPr/>
        <p:txBody>
          <a:bodyPr/>
          <a:lstStyle/>
          <a:p>
            <a:r>
              <a:rPr lang="en-US" sz="3200" dirty="0" smtClean="0"/>
              <a:t>Steps in Project Selection</a:t>
            </a:r>
            <a:endParaRPr lang="en-US" sz="3200" dirty="0"/>
          </a:p>
        </p:txBody>
      </p:sp>
    </p:spTree>
    <p:extLst>
      <p:ext uri="{BB962C8B-B14F-4D97-AF65-F5344CB8AC3E}">
        <p14:creationId xmlns:p14="http://schemas.microsoft.com/office/powerpoint/2010/main" val="1436599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7921" y="1486988"/>
            <a:ext cx="7492621" cy="4217158"/>
          </a:xfrm>
        </p:spPr>
        <p:txBody>
          <a:bodyPr/>
          <a:lstStyle/>
          <a:p>
            <a:pPr marL="0" indent="0">
              <a:buClr>
                <a:srgbClr val="395B74"/>
              </a:buClr>
              <a:buNone/>
            </a:pPr>
            <a:r>
              <a:rPr lang="en-US" sz="2400" dirty="0" smtClean="0"/>
              <a:t>A </a:t>
            </a:r>
            <a:r>
              <a:rPr lang="en-US" sz="2400" i="1" dirty="0" smtClean="0"/>
              <a:t>flexible State-managed </a:t>
            </a:r>
            <a:r>
              <a:rPr lang="en-US" sz="2400" dirty="0" smtClean="0"/>
              <a:t>program t</a:t>
            </a:r>
            <a:r>
              <a:rPr lang="en-US" sz="2400" dirty="0" smtClean="0">
                <a:latin typeface="+mj-lt"/>
              </a:rPr>
              <a:t>hat connects seniors and individuals with disabilities to their communities. </a:t>
            </a:r>
          </a:p>
          <a:p>
            <a:pPr marL="0" indent="0">
              <a:buClr>
                <a:srgbClr val="395B74"/>
              </a:buClr>
              <a:buNone/>
            </a:pPr>
            <a:endParaRPr lang="en-US" sz="2400" dirty="0"/>
          </a:p>
          <a:p>
            <a:pPr marL="0" indent="0">
              <a:buClr>
                <a:srgbClr val="395B74"/>
              </a:buClr>
              <a:buNone/>
            </a:pPr>
            <a:endParaRPr lang="en-US" dirty="0">
              <a:latin typeface="+mj-lt"/>
            </a:endParaRPr>
          </a:p>
        </p:txBody>
      </p:sp>
      <p:sp>
        <p:nvSpPr>
          <p:cNvPr id="5" name="Title 4"/>
          <p:cNvSpPr>
            <a:spLocks noGrp="1"/>
          </p:cNvSpPr>
          <p:nvPr>
            <p:ph type="title"/>
          </p:nvPr>
        </p:nvSpPr>
        <p:spPr>
          <a:xfrm>
            <a:off x="457200" y="436562"/>
            <a:ext cx="8229600" cy="764441"/>
          </a:xfrm>
        </p:spPr>
        <p:txBody>
          <a:bodyPr/>
          <a:lstStyle/>
          <a:p>
            <a:r>
              <a:rPr lang="en-US" dirty="0" smtClean="0">
                <a:latin typeface="+mj-lt"/>
              </a:rPr>
              <a:t>Section 5310 Program Is</a:t>
            </a:r>
            <a:endParaRPr lang="en-US" dirty="0">
              <a:latin typeface="+mj-lt"/>
            </a:endParaRPr>
          </a:p>
        </p:txBody>
      </p:sp>
      <p:pic>
        <p:nvPicPr>
          <p:cNvPr id="4" name="Picture 6" descr="http://www.wsandb.co.uk/IMG/340/284340/flexible-pencil.png" title="Pencil twisted up like a pretzel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115828" y="2414215"/>
            <a:ext cx="2891229" cy="42084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activeendurance.com/blog/wp-content/uploads/2012/07/Connection.jpg" title="Image of 3 figures holding hands and a 4th is reaching towards them to conn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9989" y="2922413"/>
            <a:ext cx="4050968" cy="3041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2590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2388" y="1600200"/>
            <a:ext cx="7820167" cy="4525963"/>
          </a:xfrm>
        </p:spPr>
        <p:txBody>
          <a:bodyPr/>
          <a:lstStyle/>
          <a:p>
            <a:pPr marL="45720" indent="0">
              <a:buNone/>
            </a:pPr>
            <a:r>
              <a:rPr lang="en-US" sz="2400" dirty="0" smtClean="0">
                <a:latin typeface="+mn-lt"/>
              </a:rPr>
              <a:t>Recipients are afforded a great deal of flexibility in how they select projects. </a:t>
            </a:r>
          </a:p>
          <a:p>
            <a:pPr marL="45720" indent="0">
              <a:buNone/>
            </a:pPr>
            <a:endParaRPr lang="en-US" sz="2400" dirty="0">
              <a:latin typeface="+mn-lt"/>
            </a:endParaRPr>
          </a:p>
          <a:p>
            <a:pPr marL="45720" indent="0">
              <a:buNone/>
            </a:pPr>
            <a:r>
              <a:rPr lang="en-US" sz="2400" dirty="0" smtClean="0">
                <a:latin typeface="+mn-lt"/>
              </a:rPr>
              <a:t>The selection process may be: </a:t>
            </a:r>
          </a:p>
          <a:p>
            <a:pPr lvl="1">
              <a:buFont typeface="Arial" panose="020B0604020202020204" pitchFamily="34" charset="0"/>
              <a:buChar char="•"/>
            </a:pPr>
            <a:endParaRPr lang="en-US" sz="1200" dirty="0" smtClean="0">
              <a:latin typeface="+mn-lt"/>
            </a:endParaRPr>
          </a:p>
          <a:p>
            <a:pPr lvl="3">
              <a:buFont typeface="Arial" panose="020B0604020202020204" pitchFamily="34" charset="0"/>
              <a:buChar char="•"/>
            </a:pPr>
            <a:r>
              <a:rPr lang="en-US" sz="2400" dirty="0" smtClean="0">
                <a:latin typeface="+mn-lt"/>
              </a:rPr>
              <a:t>Formula-based</a:t>
            </a:r>
          </a:p>
          <a:p>
            <a:pPr lvl="3">
              <a:buFont typeface="Arial" panose="020B0604020202020204" pitchFamily="34" charset="0"/>
              <a:buChar char="•"/>
            </a:pPr>
            <a:r>
              <a:rPr lang="en-US" sz="2400" dirty="0" smtClean="0">
                <a:latin typeface="+mn-lt"/>
              </a:rPr>
              <a:t>Competitive </a:t>
            </a:r>
            <a:endParaRPr lang="en-US" sz="2400" dirty="0" smtClean="0">
              <a:latin typeface="+mn-lt"/>
            </a:endParaRPr>
          </a:p>
          <a:p>
            <a:pPr lvl="3">
              <a:buFont typeface="Arial" panose="020B0604020202020204" pitchFamily="34" charset="0"/>
              <a:buChar char="•"/>
            </a:pPr>
            <a:r>
              <a:rPr lang="en-US" sz="2400" dirty="0" smtClean="0">
                <a:latin typeface="+mn-lt"/>
              </a:rPr>
              <a:t>Discretionary</a:t>
            </a:r>
            <a:endParaRPr lang="en-US" sz="2400" dirty="0" smtClean="0">
              <a:latin typeface="+mn-lt"/>
            </a:endParaRPr>
          </a:p>
          <a:p>
            <a:endParaRPr lang="en-US" sz="2400" dirty="0" smtClean="0">
              <a:latin typeface="+mn-lt"/>
            </a:endParaRPr>
          </a:p>
        </p:txBody>
      </p:sp>
      <p:sp>
        <p:nvSpPr>
          <p:cNvPr id="5" name="Title 4"/>
          <p:cNvSpPr>
            <a:spLocks noGrp="1"/>
          </p:cNvSpPr>
          <p:nvPr>
            <p:ph type="title"/>
          </p:nvPr>
        </p:nvSpPr>
        <p:spPr/>
        <p:txBody>
          <a:bodyPr/>
          <a:lstStyle/>
          <a:p>
            <a:r>
              <a:rPr lang="en-US" sz="3200" dirty="0" smtClean="0"/>
              <a:t>Project Selection is Flexible</a:t>
            </a:r>
            <a:endParaRPr lang="en-US" sz="3200" dirty="0"/>
          </a:p>
        </p:txBody>
      </p:sp>
    </p:spTree>
    <p:extLst>
      <p:ext uri="{BB962C8B-B14F-4D97-AF65-F5344CB8AC3E}">
        <p14:creationId xmlns:p14="http://schemas.microsoft.com/office/powerpoint/2010/main" val="14158088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600200"/>
            <a:ext cx="8086299" cy="4525963"/>
          </a:xfrm>
        </p:spPr>
        <p:txBody>
          <a:bodyPr/>
          <a:lstStyle/>
          <a:p>
            <a:pPr marL="45720" indent="0">
              <a:buNone/>
            </a:pPr>
            <a:r>
              <a:rPr lang="en-US" sz="2400" dirty="0" smtClean="0"/>
              <a:t>Whatever the selection process, it must ensure: </a:t>
            </a:r>
          </a:p>
          <a:p>
            <a:pPr lvl="1">
              <a:buFont typeface="Arial" panose="020B0604020202020204" pitchFamily="34" charset="0"/>
              <a:buChar char="•"/>
            </a:pPr>
            <a:endParaRPr lang="en-US" sz="1200" dirty="0" smtClean="0"/>
          </a:p>
          <a:p>
            <a:pPr lvl="1">
              <a:buFont typeface="Arial" panose="020B0604020202020204" pitchFamily="34" charset="0"/>
              <a:buChar char="•"/>
            </a:pPr>
            <a:r>
              <a:rPr lang="en-US" sz="2400" dirty="0" smtClean="0"/>
              <a:t>Equitable distribution among eligible groups</a:t>
            </a:r>
          </a:p>
          <a:p>
            <a:pPr lvl="1">
              <a:buFont typeface="Arial" panose="020B0604020202020204" pitchFamily="34" charset="0"/>
              <a:buChar char="•"/>
            </a:pPr>
            <a:r>
              <a:rPr lang="en-US" sz="2400" dirty="0" smtClean="0"/>
              <a:t>Projects </a:t>
            </a:r>
            <a:r>
              <a:rPr lang="en-US" sz="2400" dirty="0" smtClean="0"/>
              <a:t>selected are included in the Coordinated Plan</a:t>
            </a:r>
          </a:p>
          <a:p>
            <a:pPr lvl="1">
              <a:buFont typeface="Arial" panose="020B0604020202020204" pitchFamily="34" charset="0"/>
              <a:buChar char="•"/>
            </a:pPr>
            <a:r>
              <a:rPr lang="en-US" sz="2400" dirty="0" smtClean="0"/>
              <a:t>The </a:t>
            </a:r>
            <a:r>
              <a:rPr lang="en-US" sz="2400" dirty="0" smtClean="0"/>
              <a:t>Coordinated Plan was </a:t>
            </a:r>
            <a:r>
              <a:rPr lang="en-US" sz="2400" b="1" dirty="0" smtClean="0"/>
              <a:t>developed </a:t>
            </a:r>
            <a:r>
              <a:rPr lang="en-US" sz="2400" b="1" dirty="0"/>
              <a:t>and approved</a:t>
            </a:r>
            <a:r>
              <a:rPr lang="en-US" sz="2400" dirty="0"/>
              <a:t> in cooperation with stakeholders, including individuals with disabilities and seniors utilizing transportation services </a:t>
            </a:r>
          </a:p>
        </p:txBody>
      </p:sp>
      <p:sp>
        <p:nvSpPr>
          <p:cNvPr id="5" name="Title 4"/>
          <p:cNvSpPr>
            <a:spLocks noGrp="1"/>
          </p:cNvSpPr>
          <p:nvPr>
            <p:ph type="title"/>
          </p:nvPr>
        </p:nvSpPr>
        <p:spPr/>
        <p:txBody>
          <a:bodyPr/>
          <a:lstStyle/>
          <a:p>
            <a:r>
              <a:rPr lang="en-US" sz="3200" dirty="0" smtClean="0"/>
              <a:t>Selection Process Requirements</a:t>
            </a:r>
            <a:endParaRPr lang="en-US" sz="3200" dirty="0"/>
          </a:p>
        </p:txBody>
      </p:sp>
    </p:spTree>
    <p:extLst>
      <p:ext uri="{BB962C8B-B14F-4D97-AF65-F5344CB8AC3E}">
        <p14:creationId xmlns:p14="http://schemas.microsoft.com/office/powerpoint/2010/main" val="2785472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45143" y="3291806"/>
            <a:ext cx="7772400" cy="1080027"/>
          </a:xfrm>
        </p:spPr>
        <p:txBody>
          <a:bodyPr/>
          <a:lstStyle/>
          <a:p>
            <a:r>
              <a:rPr lang="en-US" sz="2800" cap="none" dirty="0" smtClean="0">
                <a:solidFill>
                  <a:schemeClr val="tx1"/>
                </a:solidFill>
                <a:latin typeface="+mj-lt"/>
              </a:rPr>
              <a:t>Innovative Approaches To Project Selection</a:t>
            </a:r>
            <a:br>
              <a:rPr lang="en-US" sz="2800" cap="none" dirty="0" smtClean="0">
                <a:solidFill>
                  <a:schemeClr val="tx1"/>
                </a:solidFill>
                <a:latin typeface="+mj-lt"/>
              </a:rPr>
            </a:br>
            <a:r>
              <a:rPr lang="en-US" sz="2800" b="0" cap="none" dirty="0" smtClean="0">
                <a:latin typeface="+mj-lt"/>
              </a:rPr>
              <a:t>Finding Creative Solutions To Challenges</a:t>
            </a:r>
            <a:r>
              <a:rPr lang="en-US" sz="2800" dirty="0">
                <a:latin typeface="+mj-lt"/>
              </a:rPr>
              <a:t/>
            </a:r>
            <a:br>
              <a:rPr lang="en-US" sz="2800" dirty="0">
                <a:latin typeface="+mj-lt"/>
              </a:rPr>
            </a:br>
            <a:endParaRPr lang="en-US" sz="2800" b="0" cap="none" dirty="0">
              <a:solidFill>
                <a:schemeClr val="tx1"/>
              </a:solidFill>
              <a:latin typeface="+mj-lt"/>
            </a:endParaRPr>
          </a:p>
        </p:txBody>
      </p:sp>
      <p:pic>
        <p:nvPicPr>
          <p:cNvPr id="3074" name="Picture 2" descr="Cartoon image of a stick figure choosing box A or box B." title="Cho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661" y="4068169"/>
            <a:ext cx="2021905" cy="2021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4254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6562"/>
            <a:ext cx="9144000" cy="981075"/>
          </a:xfrm>
        </p:spPr>
        <p:txBody>
          <a:bodyPr/>
          <a:lstStyle/>
          <a:p>
            <a:r>
              <a:rPr lang="en-US" sz="3200" dirty="0" smtClean="0"/>
              <a:t/>
            </a:r>
            <a:br>
              <a:rPr lang="en-US" sz="3200" dirty="0" smtClean="0"/>
            </a:br>
            <a:r>
              <a:rPr lang="en-US" sz="3200" dirty="0" smtClean="0"/>
              <a:t>Case </a:t>
            </a:r>
            <a:r>
              <a:rPr lang="en-US" sz="3200" dirty="0"/>
              <a:t>Study for Section 5310 Project Selection:  Texas Department of Transportation</a:t>
            </a:r>
            <a:br>
              <a:rPr lang="en-US" sz="3200" dirty="0"/>
            </a:br>
            <a:endParaRPr lang="en-US" sz="3200" dirty="0"/>
          </a:p>
        </p:txBody>
      </p:sp>
      <p:sp>
        <p:nvSpPr>
          <p:cNvPr id="3" name="Content Placeholder 2"/>
          <p:cNvSpPr>
            <a:spLocks noGrp="1"/>
          </p:cNvSpPr>
          <p:nvPr>
            <p:ph idx="1"/>
          </p:nvPr>
        </p:nvSpPr>
        <p:spPr/>
        <p:txBody>
          <a:bodyPr/>
          <a:lstStyle/>
          <a:p>
            <a:pPr marL="0" indent="0">
              <a:buNone/>
            </a:pPr>
            <a:r>
              <a:rPr lang="en-US" sz="2400" dirty="0"/>
              <a:t>Texas emphasizes local, public involvement in its project selection </a:t>
            </a:r>
            <a:r>
              <a:rPr lang="en-US" sz="2400" dirty="0" smtClean="0"/>
              <a:t>criteria. Considerations include:</a:t>
            </a:r>
            <a:endParaRPr lang="en-US" sz="2400" dirty="0"/>
          </a:p>
          <a:p>
            <a:pPr marL="0" indent="0">
              <a:buNone/>
            </a:pPr>
            <a:endParaRPr lang="en-US" sz="1600" dirty="0" smtClean="0"/>
          </a:p>
          <a:p>
            <a:pPr>
              <a:buFont typeface="Arial" panose="020B0604020202020204" pitchFamily="34" charset="0"/>
              <a:buChar char="•"/>
            </a:pPr>
            <a:r>
              <a:rPr lang="en-US" sz="2400" dirty="0" smtClean="0"/>
              <a:t>Stakeholder involvement includes the early and extensive engagement of stakeholders in the process of </a:t>
            </a:r>
            <a:r>
              <a:rPr lang="en-US" sz="2400" b="1" dirty="0" smtClean="0"/>
              <a:t>planning</a:t>
            </a:r>
            <a:r>
              <a:rPr lang="en-US" sz="2400" dirty="0" smtClean="0"/>
              <a:t>, </a:t>
            </a:r>
            <a:r>
              <a:rPr lang="en-US" sz="2400" b="1" dirty="0" smtClean="0"/>
              <a:t>decision making</a:t>
            </a:r>
            <a:r>
              <a:rPr lang="en-US" sz="2400" dirty="0" smtClean="0"/>
              <a:t>, and </a:t>
            </a:r>
            <a:r>
              <a:rPr lang="en-US" sz="2400" b="1" dirty="0" smtClean="0"/>
              <a:t>implementation</a:t>
            </a:r>
            <a:endParaRPr lang="en-US" sz="2400" dirty="0" smtClean="0"/>
          </a:p>
          <a:p>
            <a:pPr>
              <a:buFont typeface="Arial" panose="020B0604020202020204" pitchFamily="34" charset="0"/>
              <a:buChar char="•"/>
            </a:pPr>
            <a:endParaRPr lang="en-US" sz="1600" dirty="0"/>
          </a:p>
          <a:p>
            <a:pPr>
              <a:buFont typeface="Arial" panose="020B0604020202020204" pitchFamily="34" charset="0"/>
              <a:buChar char="•"/>
            </a:pPr>
            <a:r>
              <a:rPr lang="en-US" sz="2400" dirty="0" smtClean="0"/>
              <a:t>TxDOT districts are required to establish a stakeholders group with no more than 15 members</a:t>
            </a:r>
          </a:p>
          <a:p>
            <a:pPr>
              <a:buFont typeface="Arial" panose="020B0604020202020204" pitchFamily="34" charset="0"/>
              <a:buChar char="•"/>
            </a:pPr>
            <a:endParaRPr lang="en-US" sz="1600" dirty="0" smtClean="0"/>
          </a:p>
          <a:p>
            <a:pPr>
              <a:buFont typeface="Arial" panose="020B0604020202020204" pitchFamily="34" charset="0"/>
              <a:buChar char="•"/>
            </a:pPr>
            <a:r>
              <a:rPr lang="en-US" sz="2400" dirty="0" smtClean="0"/>
              <a:t>Stakeholders are those who affect change and those who are affected by it</a:t>
            </a:r>
            <a:endParaRPr lang="en-US" sz="2400" dirty="0"/>
          </a:p>
          <a:p>
            <a:pPr marL="0" indent="0">
              <a:buNone/>
            </a:pPr>
            <a:endParaRPr lang="en-US" sz="2400" dirty="0"/>
          </a:p>
        </p:txBody>
      </p:sp>
    </p:spTree>
    <p:extLst>
      <p:ext uri="{BB962C8B-B14F-4D97-AF65-F5344CB8AC3E}">
        <p14:creationId xmlns:p14="http://schemas.microsoft.com/office/powerpoint/2010/main" val="857765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195" y="552042"/>
            <a:ext cx="8345606" cy="981075"/>
          </a:xfrm>
        </p:spPr>
        <p:txBody>
          <a:bodyPr/>
          <a:lstStyle/>
          <a:p>
            <a:r>
              <a:rPr lang="en-US" sz="3200" dirty="0" smtClean="0"/>
              <a:t/>
            </a:r>
            <a:br>
              <a:rPr lang="en-US" sz="3200" dirty="0" smtClean="0"/>
            </a:br>
            <a:r>
              <a:rPr lang="en-US" sz="3200" dirty="0" smtClean="0"/>
              <a:t>Case </a:t>
            </a:r>
            <a:r>
              <a:rPr lang="en-US" sz="3200" dirty="0"/>
              <a:t>Study for Section 5310 Project Selection:  Texas Department of </a:t>
            </a:r>
            <a:r>
              <a:rPr lang="en-US" sz="3200" dirty="0" smtClean="0"/>
              <a:t>Transportation (continued)</a:t>
            </a:r>
            <a:r>
              <a:rPr lang="en-US" sz="3200" dirty="0"/>
              <a:t/>
            </a:r>
            <a:br>
              <a:rPr lang="en-US" sz="3200" dirty="0"/>
            </a:br>
            <a:endParaRPr lang="en-US" sz="3200" dirty="0"/>
          </a:p>
        </p:txBody>
      </p:sp>
      <p:sp>
        <p:nvSpPr>
          <p:cNvPr id="3" name="Content Placeholder 2"/>
          <p:cNvSpPr>
            <a:spLocks noGrp="1"/>
          </p:cNvSpPr>
          <p:nvPr>
            <p:ph idx="1"/>
          </p:nvPr>
        </p:nvSpPr>
        <p:spPr>
          <a:xfrm>
            <a:off x="341195" y="1864494"/>
            <a:ext cx="8345605" cy="4543023"/>
          </a:xfrm>
        </p:spPr>
        <p:txBody>
          <a:bodyPr/>
          <a:lstStyle/>
          <a:p>
            <a:pPr>
              <a:buFont typeface="Arial" panose="020B0604020202020204" pitchFamily="34" charset="0"/>
              <a:buChar char="•"/>
            </a:pPr>
            <a:r>
              <a:rPr lang="en-US" sz="2400" dirty="0" smtClean="0"/>
              <a:t>Stakeholders include:</a:t>
            </a:r>
          </a:p>
          <a:p>
            <a:pPr lvl="1">
              <a:buFont typeface="Arial" panose="020B0604020202020204" pitchFamily="34" charset="0"/>
              <a:buChar char="•"/>
            </a:pPr>
            <a:r>
              <a:rPr lang="en-US" sz="2000" dirty="0" smtClean="0"/>
              <a:t>Community </a:t>
            </a:r>
            <a:r>
              <a:rPr lang="en-US" sz="2000" dirty="0"/>
              <a:t>or neighborhood leaders </a:t>
            </a:r>
            <a:r>
              <a:rPr lang="en-US" sz="2000" dirty="0" smtClean="0"/>
              <a:t>and groups</a:t>
            </a:r>
          </a:p>
          <a:p>
            <a:pPr lvl="1">
              <a:buFont typeface="Arial" panose="020B0604020202020204" pitchFamily="34" charset="0"/>
              <a:buChar char="•"/>
            </a:pPr>
            <a:r>
              <a:rPr lang="en-US" sz="2000" dirty="0" smtClean="0"/>
              <a:t>Traditionally </a:t>
            </a:r>
            <a:r>
              <a:rPr lang="en-US" sz="2000" dirty="0"/>
              <a:t>under-represented </a:t>
            </a:r>
            <a:r>
              <a:rPr lang="en-US" sz="2000" dirty="0" smtClean="0"/>
              <a:t>groups </a:t>
            </a:r>
          </a:p>
          <a:p>
            <a:pPr lvl="1">
              <a:buFont typeface="Arial" panose="020B0604020202020204" pitchFamily="34" charset="0"/>
              <a:buChar char="•"/>
            </a:pPr>
            <a:r>
              <a:rPr lang="en-US" sz="2000" dirty="0"/>
              <a:t>T</a:t>
            </a:r>
            <a:r>
              <a:rPr lang="en-US" sz="2000" dirty="0" smtClean="0"/>
              <a:t>ransportation partners, </a:t>
            </a:r>
            <a:r>
              <a:rPr lang="en-US" sz="2000" dirty="0"/>
              <a:t>passengers </a:t>
            </a:r>
            <a:r>
              <a:rPr lang="en-US" sz="2000" dirty="0" smtClean="0"/>
              <a:t>and advocates</a:t>
            </a:r>
          </a:p>
          <a:p>
            <a:pPr lvl="1">
              <a:buFont typeface="Arial" panose="020B0604020202020204" pitchFamily="34" charset="0"/>
              <a:buChar char="•"/>
            </a:pPr>
            <a:r>
              <a:rPr lang="en-US" sz="2000" dirty="0" smtClean="0"/>
              <a:t>Human </a:t>
            </a:r>
            <a:r>
              <a:rPr lang="en-US" sz="2000" dirty="0"/>
              <a:t>service </a:t>
            </a:r>
            <a:r>
              <a:rPr lang="en-US" sz="2000" dirty="0" smtClean="0"/>
              <a:t>and </a:t>
            </a:r>
            <a:r>
              <a:rPr lang="en-US" sz="2000" dirty="0"/>
              <a:t>workforce </a:t>
            </a:r>
            <a:r>
              <a:rPr lang="en-US" sz="2000" dirty="0" smtClean="0"/>
              <a:t>agencies</a:t>
            </a:r>
          </a:p>
          <a:p>
            <a:pPr lvl="1">
              <a:buFont typeface="Arial" panose="020B0604020202020204" pitchFamily="34" charset="0"/>
              <a:buChar char="•"/>
            </a:pPr>
            <a:r>
              <a:rPr lang="en-US" sz="2000" dirty="0" smtClean="0"/>
              <a:t>Others </a:t>
            </a:r>
            <a:r>
              <a:rPr lang="en-US" sz="2000" dirty="0"/>
              <a:t>such as emergency management </a:t>
            </a:r>
            <a:r>
              <a:rPr lang="en-US" sz="2000" dirty="0" smtClean="0"/>
              <a:t>agencies</a:t>
            </a:r>
          </a:p>
          <a:p>
            <a:pPr marL="0" indent="0">
              <a:buNone/>
            </a:pPr>
            <a:endParaRPr lang="en-US" sz="2400" dirty="0" smtClean="0"/>
          </a:p>
          <a:p>
            <a:pPr>
              <a:buFont typeface="Arial" panose="020B0604020202020204" pitchFamily="34" charset="0"/>
              <a:buChar char="•"/>
            </a:pPr>
            <a:r>
              <a:rPr lang="en-US" sz="2400" dirty="0" smtClean="0"/>
              <a:t>The aim of inclusiveness makes the identification of stakeholders important; excluding an important stakeholder can undermine the entire process</a:t>
            </a:r>
            <a:endParaRPr lang="en-US" sz="2400" dirty="0"/>
          </a:p>
        </p:txBody>
      </p:sp>
    </p:spTree>
    <p:extLst>
      <p:ext uri="{BB962C8B-B14F-4D97-AF65-F5344CB8AC3E}">
        <p14:creationId xmlns:p14="http://schemas.microsoft.com/office/powerpoint/2010/main" val="18661291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62" y="187053"/>
            <a:ext cx="9061937" cy="981075"/>
          </a:xfrm>
        </p:spPr>
        <p:txBody>
          <a:bodyPr/>
          <a:lstStyle/>
          <a:p>
            <a:r>
              <a:rPr lang="en-US" sz="3200" dirty="0" smtClean="0"/>
              <a:t/>
            </a:r>
            <a:br>
              <a:rPr lang="en-US" sz="3200" dirty="0" smtClean="0"/>
            </a:br>
            <a:r>
              <a:rPr lang="en-US" sz="3200" dirty="0"/>
              <a:t/>
            </a:r>
            <a:br>
              <a:rPr lang="en-US" sz="3200" dirty="0"/>
            </a:br>
            <a:r>
              <a:rPr lang="en-US" sz="3200" dirty="0" smtClean="0"/>
              <a:t>Case </a:t>
            </a:r>
            <a:r>
              <a:rPr lang="en-US" sz="3200" dirty="0"/>
              <a:t>Study for Section 5310 Project Selection:  Texas Department of Transportation </a:t>
            </a:r>
            <a:r>
              <a:rPr lang="en-US" sz="3200" dirty="0" smtClean="0"/>
              <a:t>(continued)</a:t>
            </a:r>
            <a:r>
              <a:rPr lang="en-US" sz="3200" dirty="0"/>
              <a:t/>
            </a:r>
            <a:br>
              <a:rPr lang="en-US" sz="3200" dirty="0"/>
            </a:br>
            <a:endParaRPr lang="en-US" sz="3200" dirty="0"/>
          </a:p>
        </p:txBody>
      </p:sp>
      <p:sp>
        <p:nvSpPr>
          <p:cNvPr id="3" name="Content Placeholder 2"/>
          <p:cNvSpPr>
            <a:spLocks noGrp="1"/>
          </p:cNvSpPr>
          <p:nvPr>
            <p:ph idx="1"/>
          </p:nvPr>
        </p:nvSpPr>
        <p:spPr>
          <a:xfrm>
            <a:off x="236036" y="1606585"/>
            <a:ext cx="8789157" cy="4543023"/>
          </a:xfrm>
        </p:spPr>
        <p:txBody>
          <a:bodyPr/>
          <a:lstStyle/>
          <a:p>
            <a:pPr>
              <a:buFont typeface="Arial" panose="020B0604020202020204" pitchFamily="34" charset="0"/>
              <a:buChar char="•"/>
            </a:pPr>
            <a:r>
              <a:rPr lang="en-US" sz="2400" dirty="0" smtClean="0"/>
              <a:t>In recommending projects for funding, stakeholder groups are asked to consider the program goals and objectives and choose projects that:</a:t>
            </a:r>
          </a:p>
          <a:p>
            <a:pPr marL="857250" lvl="1" indent="-457200">
              <a:buFont typeface="+mj-lt"/>
              <a:buAutoNum type="arabicPeriod"/>
            </a:pPr>
            <a:r>
              <a:rPr lang="en-US" sz="2400" dirty="0" smtClean="0"/>
              <a:t>Leverage existing resources and promote innovation</a:t>
            </a:r>
          </a:p>
          <a:p>
            <a:pPr marL="857250" lvl="1" indent="-457200">
              <a:buFont typeface="+mj-lt"/>
              <a:buAutoNum type="arabicPeriod"/>
            </a:pPr>
            <a:r>
              <a:rPr lang="en-US" sz="2400" dirty="0" smtClean="0"/>
              <a:t>Are the only public transportation option for the proposed service area</a:t>
            </a:r>
          </a:p>
          <a:p>
            <a:pPr marL="857250" lvl="1" indent="-457200">
              <a:buFont typeface="+mj-lt"/>
              <a:buAutoNum type="arabicPeriod"/>
            </a:pPr>
            <a:r>
              <a:rPr lang="en-US" sz="2400" dirty="0" smtClean="0"/>
              <a:t>Are sustainable over time</a:t>
            </a:r>
          </a:p>
          <a:p>
            <a:pPr marL="857250" lvl="1" indent="-457200">
              <a:buFont typeface="+mj-lt"/>
              <a:buAutoNum type="arabicPeriod"/>
            </a:pPr>
            <a:r>
              <a:rPr lang="en-US" sz="2400" dirty="0" smtClean="0"/>
              <a:t>Demonstrate efficient use of resources</a:t>
            </a:r>
          </a:p>
          <a:p>
            <a:pPr marL="857250" lvl="1" indent="-457200">
              <a:buFont typeface="+mj-lt"/>
              <a:buAutoNum type="arabicPeriod"/>
            </a:pPr>
            <a:r>
              <a:rPr lang="en-US" sz="2400" dirty="0" smtClean="0"/>
              <a:t>Involve partnerships that include for-profit transportation providers</a:t>
            </a:r>
          </a:p>
          <a:p>
            <a:pPr marL="857250" lvl="1" indent="-457200">
              <a:buFont typeface="+mj-lt"/>
              <a:buAutoNum type="arabicPeriod"/>
            </a:pPr>
            <a:r>
              <a:rPr lang="en-US" sz="2400" dirty="0" smtClean="0"/>
              <a:t>Provide service continuity</a:t>
            </a:r>
          </a:p>
          <a:p>
            <a:pPr marL="857250" lvl="1" indent="-457200">
              <a:buFont typeface="+mj-lt"/>
              <a:buAutoNum type="arabicPeriod"/>
            </a:pPr>
            <a:endParaRPr lang="en-US" sz="2400" dirty="0"/>
          </a:p>
          <a:p>
            <a:pPr marL="0" indent="0">
              <a:buNone/>
            </a:pPr>
            <a:endParaRPr lang="en-US" sz="2400" dirty="0"/>
          </a:p>
          <a:p>
            <a:endParaRPr lang="en-US" sz="2400" dirty="0"/>
          </a:p>
        </p:txBody>
      </p:sp>
    </p:spTree>
    <p:extLst>
      <p:ext uri="{BB962C8B-B14F-4D97-AF65-F5344CB8AC3E}">
        <p14:creationId xmlns:p14="http://schemas.microsoft.com/office/powerpoint/2010/main" val="19418638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5785"/>
            <a:ext cx="8229600" cy="777922"/>
          </a:xfrm>
        </p:spPr>
        <p:txBody>
          <a:bodyPr/>
          <a:lstStyle/>
          <a:p>
            <a:r>
              <a:rPr lang="en-US" sz="3200" dirty="0" smtClean="0"/>
              <a:t>Quiz</a:t>
            </a:r>
            <a:endParaRPr lang="en-US" sz="3200" dirty="0"/>
          </a:p>
        </p:txBody>
      </p:sp>
      <p:sp>
        <p:nvSpPr>
          <p:cNvPr id="3" name="Content Placeholder 2"/>
          <p:cNvSpPr>
            <a:spLocks noGrp="1"/>
          </p:cNvSpPr>
          <p:nvPr>
            <p:ph idx="1"/>
          </p:nvPr>
        </p:nvSpPr>
        <p:spPr>
          <a:xfrm>
            <a:off x="355629" y="1160848"/>
            <a:ext cx="8405446" cy="439614"/>
          </a:xfrm>
        </p:spPr>
        <p:txBody>
          <a:bodyPr/>
          <a:lstStyle/>
          <a:p>
            <a:pPr marL="0" indent="0" algn="ctr">
              <a:buNone/>
            </a:pPr>
            <a:r>
              <a:rPr lang="en-US" sz="2000" b="1" i="1" dirty="0"/>
              <a:t>Test yourself by determining if  the following statements are True/False. </a:t>
            </a:r>
            <a:endParaRPr lang="en-US" sz="2000" b="1" dirty="0"/>
          </a:p>
        </p:txBody>
      </p:sp>
      <p:sp>
        <p:nvSpPr>
          <p:cNvPr id="4" name="TextBox 3"/>
          <p:cNvSpPr txBox="1"/>
          <p:nvPr/>
        </p:nvSpPr>
        <p:spPr>
          <a:xfrm>
            <a:off x="457200" y="1793629"/>
            <a:ext cx="8405446" cy="4154984"/>
          </a:xfrm>
          <a:prstGeom prst="rect">
            <a:avLst/>
          </a:prstGeom>
          <a:noFill/>
        </p:spPr>
        <p:txBody>
          <a:bodyPr wrap="square" rtlCol="0">
            <a:spAutoFit/>
          </a:bodyPr>
          <a:lstStyle/>
          <a:p>
            <a:pPr marL="342900" lvl="0" indent="-342900">
              <a:buFont typeface="+mj-lt"/>
              <a:buAutoNum type="arabicPeriod"/>
            </a:pPr>
            <a:r>
              <a:rPr lang="en-US" sz="2200" dirty="0">
                <a:latin typeface="+mj-lt"/>
              </a:rPr>
              <a:t>The 5310 Program is a new creation of the Moving Ahead for Progress in the 21</a:t>
            </a:r>
            <a:r>
              <a:rPr lang="en-US" sz="2200" baseline="30000" dirty="0">
                <a:latin typeface="+mj-lt"/>
              </a:rPr>
              <a:t>st</a:t>
            </a:r>
            <a:r>
              <a:rPr lang="en-US" sz="2200" dirty="0">
                <a:latin typeface="+mj-lt"/>
              </a:rPr>
              <a:t> Century (MAP-21) transportation </a:t>
            </a:r>
            <a:r>
              <a:rPr lang="en-US" sz="2200" dirty="0" smtClean="0">
                <a:latin typeface="+mj-lt"/>
              </a:rPr>
              <a:t>bill. </a:t>
            </a:r>
          </a:p>
          <a:p>
            <a:pPr marL="342900" lvl="0" indent="-342900">
              <a:buFont typeface="+mj-lt"/>
              <a:buAutoNum type="arabicPeriod"/>
            </a:pPr>
            <a:r>
              <a:rPr lang="en-US" sz="2200" dirty="0" smtClean="0">
                <a:latin typeface="+mj-lt"/>
              </a:rPr>
              <a:t>5310 </a:t>
            </a:r>
            <a:r>
              <a:rPr lang="en-US" sz="2200" dirty="0">
                <a:latin typeface="+mj-lt"/>
              </a:rPr>
              <a:t>funds are meant to supplement FTA funding, such as the 5307 Urban Area Formula Program, and the 5311 Rural Area Formula Program to support services for people with disabilities or seniors, such as ADA-complementary </a:t>
            </a:r>
            <a:r>
              <a:rPr lang="en-US" sz="2200" dirty="0" smtClean="0">
                <a:latin typeface="+mj-lt"/>
              </a:rPr>
              <a:t>paratransit. </a:t>
            </a:r>
            <a:endParaRPr lang="en-US" sz="2200" dirty="0">
              <a:latin typeface="+mj-lt"/>
            </a:endParaRPr>
          </a:p>
          <a:p>
            <a:pPr marL="342900" lvl="0" indent="-342900">
              <a:buFont typeface="+mj-lt"/>
              <a:buAutoNum type="arabicPeriod"/>
            </a:pPr>
            <a:r>
              <a:rPr lang="en-US" sz="2200" dirty="0">
                <a:latin typeface="+mj-lt"/>
              </a:rPr>
              <a:t>States are the only recipients of 5310 </a:t>
            </a:r>
            <a:r>
              <a:rPr lang="en-US" sz="2200" dirty="0" smtClean="0">
                <a:latin typeface="+mj-lt"/>
              </a:rPr>
              <a:t>funds. </a:t>
            </a:r>
          </a:p>
          <a:p>
            <a:pPr marL="342900" lvl="0" indent="-342900">
              <a:buFont typeface="+mj-lt"/>
              <a:buAutoNum type="arabicPeriod"/>
            </a:pPr>
            <a:r>
              <a:rPr lang="en-US" sz="2200" dirty="0" smtClean="0">
                <a:latin typeface="+mj-lt"/>
              </a:rPr>
              <a:t>Local </a:t>
            </a:r>
            <a:r>
              <a:rPr lang="en-US" sz="2200" dirty="0">
                <a:latin typeface="+mj-lt"/>
              </a:rPr>
              <a:t>transportation providers can be subrecipients of the 5310 </a:t>
            </a:r>
            <a:r>
              <a:rPr lang="en-US" sz="2200" dirty="0" smtClean="0">
                <a:latin typeface="+mj-lt"/>
              </a:rPr>
              <a:t>program.</a:t>
            </a:r>
          </a:p>
          <a:p>
            <a:pPr marL="342900" lvl="0" indent="-342900">
              <a:buFont typeface="+mj-lt"/>
              <a:buAutoNum type="arabicPeriod"/>
            </a:pPr>
            <a:r>
              <a:rPr lang="en-US" sz="2200" dirty="0" smtClean="0">
                <a:latin typeface="+mj-lt"/>
              </a:rPr>
              <a:t>Stakeholders</a:t>
            </a:r>
            <a:r>
              <a:rPr lang="en-US" sz="2200" dirty="0">
                <a:latin typeface="+mj-lt"/>
              </a:rPr>
              <a:t>, including people with disabilities, older adults, and others, are required to be allowed to review the Coordinated Plan before it is approved by the local MPO, State, or other </a:t>
            </a:r>
            <a:r>
              <a:rPr lang="en-US" sz="2200" dirty="0" smtClean="0">
                <a:latin typeface="+mj-lt"/>
              </a:rPr>
              <a:t>Recipient. </a:t>
            </a:r>
          </a:p>
        </p:txBody>
      </p:sp>
    </p:spTree>
    <p:extLst>
      <p:ext uri="{BB962C8B-B14F-4D97-AF65-F5344CB8AC3E}">
        <p14:creationId xmlns:p14="http://schemas.microsoft.com/office/powerpoint/2010/main" val="28868323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9297"/>
            <a:ext cx="8968154" cy="805384"/>
          </a:xfrm>
        </p:spPr>
        <p:txBody>
          <a:bodyPr/>
          <a:lstStyle/>
          <a:p>
            <a:r>
              <a:rPr lang="en-US" sz="3200" dirty="0" smtClean="0"/>
              <a:t>Quiz </a:t>
            </a:r>
            <a:r>
              <a:rPr lang="en-US" sz="3200" dirty="0" smtClean="0"/>
              <a:t>(continued)</a:t>
            </a:r>
            <a:endParaRPr lang="en-US" sz="3200" dirty="0"/>
          </a:p>
        </p:txBody>
      </p:sp>
      <p:sp>
        <p:nvSpPr>
          <p:cNvPr id="3" name="Content Placeholder 2"/>
          <p:cNvSpPr>
            <a:spLocks noGrp="1"/>
          </p:cNvSpPr>
          <p:nvPr>
            <p:ph idx="1"/>
          </p:nvPr>
        </p:nvSpPr>
        <p:spPr>
          <a:xfrm>
            <a:off x="301648" y="-2728592"/>
            <a:ext cx="8229600" cy="4695791"/>
          </a:xfrm>
        </p:spPr>
        <p:txBody>
          <a:bodyPr/>
          <a:lstStyle/>
          <a:p>
            <a:pPr marL="457200" lvl="0" indent="-457200">
              <a:buFont typeface="+mj-lt"/>
              <a:buAutoNum type="arabicPeriod"/>
            </a:pPr>
            <a:r>
              <a:rPr lang="en-US" sz="2200" dirty="0" smtClean="0">
                <a:solidFill>
                  <a:schemeClr val="bg1"/>
                </a:solidFill>
              </a:rPr>
              <a:t>1</a:t>
            </a:r>
          </a:p>
          <a:p>
            <a:pPr marL="457200" lvl="0" indent="-457200">
              <a:buFont typeface="+mj-lt"/>
              <a:buAutoNum type="arabicPeriod"/>
            </a:pPr>
            <a:r>
              <a:rPr lang="en-US" sz="2200" dirty="0" smtClean="0">
                <a:solidFill>
                  <a:schemeClr val="bg1"/>
                </a:solidFill>
              </a:rPr>
              <a:t>2</a:t>
            </a:r>
          </a:p>
          <a:p>
            <a:pPr marL="457200" lvl="0" indent="-457200">
              <a:buFont typeface="+mj-lt"/>
              <a:buAutoNum type="arabicPeriod"/>
            </a:pPr>
            <a:r>
              <a:rPr lang="en-US" sz="2200" dirty="0" smtClean="0">
                <a:solidFill>
                  <a:schemeClr val="bg1"/>
                </a:solidFill>
              </a:rPr>
              <a:t>3</a:t>
            </a:r>
          </a:p>
          <a:p>
            <a:pPr marL="457200" lvl="0" indent="-457200">
              <a:buFont typeface="+mj-lt"/>
              <a:buAutoNum type="arabicPeriod"/>
            </a:pPr>
            <a:r>
              <a:rPr lang="en-US" sz="2200" dirty="0" smtClean="0">
                <a:solidFill>
                  <a:schemeClr val="bg1"/>
                </a:solidFill>
              </a:rPr>
              <a:t>4</a:t>
            </a:r>
          </a:p>
          <a:p>
            <a:pPr marL="457200" lvl="0" indent="-457200">
              <a:buFont typeface="+mj-lt"/>
              <a:buAutoNum type="arabicPeriod"/>
            </a:pPr>
            <a:r>
              <a:rPr lang="en-US" sz="2200" dirty="0" smtClean="0">
                <a:solidFill>
                  <a:schemeClr val="bg1"/>
                </a:solidFill>
              </a:rPr>
              <a:t>5</a:t>
            </a:r>
          </a:p>
          <a:p>
            <a:pPr marL="457200" lvl="0" indent="-457200">
              <a:buFont typeface="+mj-lt"/>
              <a:buAutoNum type="arabicPeriod"/>
            </a:pPr>
            <a:endParaRPr lang="en-US" sz="2200" dirty="0" smtClean="0"/>
          </a:p>
          <a:p>
            <a:pPr marL="457200" lvl="0" indent="-457200">
              <a:buFont typeface="+mj-lt"/>
              <a:buAutoNum type="arabicPeriod"/>
            </a:pPr>
            <a:endParaRPr lang="en-US" sz="2200" dirty="0"/>
          </a:p>
          <a:p>
            <a:pPr marL="457200" lvl="0" indent="-457200">
              <a:buFont typeface="+mj-lt"/>
              <a:buAutoNum type="arabicPeriod"/>
            </a:pPr>
            <a:endParaRPr lang="en-US" sz="2200" dirty="0"/>
          </a:p>
          <a:p>
            <a:pPr marL="457200" lvl="0" indent="-457200">
              <a:buFont typeface="+mj-lt"/>
              <a:buAutoNum type="arabicPeriod"/>
            </a:pPr>
            <a:endParaRPr lang="en-US" sz="2200" dirty="0" smtClean="0"/>
          </a:p>
          <a:p>
            <a:pPr marL="457200" lvl="0" indent="-457200">
              <a:buFont typeface="+mj-lt"/>
              <a:buAutoNum type="arabicPeriod"/>
            </a:pPr>
            <a:endParaRPr lang="en-US" sz="2200" dirty="0" smtClean="0"/>
          </a:p>
          <a:p>
            <a:pPr marL="457200" lvl="0" indent="-457200">
              <a:buFont typeface="+mj-lt"/>
              <a:buAutoNum type="arabicPeriod"/>
            </a:pPr>
            <a:r>
              <a:rPr lang="en-US" sz="2200" dirty="0" smtClean="0"/>
              <a:t>Recipients </a:t>
            </a:r>
            <a:r>
              <a:rPr lang="en-US" sz="2200" dirty="0"/>
              <a:t>must select sub-recipients to implement 5310 projects by a competitive process. </a:t>
            </a:r>
            <a:r>
              <a:rPr lang="en-US" sz="2200" dirty="0" smtClean="0"/>
              <a:t> </a:t>
            </a:r>
          </a:p>
          <a:p>
            <a:pPr marL="457200" lvl="0" indent="-457200">
              <a:buFont typeface="+mj-lt"/>
              <a:buAutoNum type="arabicPeriod"/>
            </a:pPr>
            <a:r>
              <a:rPr lang="en-US" sz="2200" dirty="0" smtClean="0"/>
              <a:t>The </a:t>
            </a:r>
            <a:r>
              <a:rPr lang="en-US" sz="2200" dirty="0"/>
              <a:t>Coordinated Plan must be prepared by the MPO, in a metropolitan area, or the State, for rural areas.</a:t>
            </a:r>
          </a:p>
          <a:p>
            <a:pPr marL="457200" lvl="0" indent="-457200">
              <a:buFont typeface="+mj-lt"/>
              <a:buAutoNum type="arabicPeriod"/>
            </a:pPr>
            <a:r>
              <a:rPr lang="en-US" sz="2200" dirty="0"/>
              <a:t>The Coordinated Plan should be prepared in a way that is complementary to, and benefiting from the larger planning efforts in a community, such as the Long Range Transportation Plan, State Transportation Improvement Plan, and others. </a:t>
            </a:r>
          </a:p>
          <a:p>
            <a:pPr marL="457200" lvl="0" indent="-457200">
              <a:buFont typeface="+mj-lt"/>
              <a:buAutoNum type="arabicPeriod"/>
            </a:pPr>
            <a:r>
              <a:rPr lang="en-US" sz="2200" dirty="0"/>
              <a:t>The majority of a 5310 allocation must be spent on traditional projects, for which nonprofit organizations are generally the subrecipients. </a:t>
            </a:r>
          </a:p>
          <a:p>
            <a:pPr marL="457200" lvl="0" indent="-457200">
              <a:buFont typeface="+mj-lt"/>
              <a:buAutoNum type="arabicPeriod"/>
            </a:pPr>
            <a:r>
              <a:rPr lang="en-US" sz="2200" dirty="0"/>
              <a:t>10% of a 5310 allocation must be used to cover the costs of program administration. </a:t>
            </a:r>
          </a:p>
          <a:p>
            <a:pPr marL="0" indent="0">
              <a:buNone/>
            </a:pPr>
            <a:endParaRPr lang="en-US" sz="2200" dirty="0"/>
          </a:p>
        </p:txBody>
      </p:sp>
    </p:spTree>
    <p:extLst>
      <p:ext uri="{BB962C8B-B14F-4D97-AF65-F5344CB8AC3E}">
        <p14:creationId xmlns:p14="http://schemas.microsoft.com/office/powerpoint/2010/main" val="24880788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Quiz </a:t>
            </a:r>
            <a:r>
              <a:rPr lang="en-US" sz="3200" dirty="0" smtClean="0"/>
              <a:t>Answers</a:t>
            </a:r>
            <a:endParaRPr lang="en-US" sz="3200" dirty="0"/>
          </a:p>
        </p:txBody>
      </p:sp>
      <p:sp>
        <p:nvSpPr>
          <p:cNvPr id="3" name="Content Placeholder 2"/>
          <p:cNvSpPr>
            <a:spLocks noGrp="1"/>
          </p:cNvSpPr>
          <p:nvPr>
            <p:ph idx="1"/>
          </p:nvPr>
        </p:nvSpPr>
        <p:spPr>
          <a:xfrm>
            <a:off x="2661313" y="1743452"/>
            <a:ext cx="5063320" cy="4525963"/>
          </a:xfrm>
        </p:spPr>
        <p:txBody>
          <a:bodyPr numCol="2"/>
          <a:lstStyle/>
          <a:p>
            <a:pPr marL="514350" lvl="0" indent="-514350">
              <a:buFont typeface="+mj-lt"/>
              <a:buAutoNum type="arabicPeriod"/>
            </a:pPr>
            <a:r>
              <a:rPr lang="en-US" sz="2400" dirty="0" smtClean="0"/>
              <a:t>False</a:t>
            </a:r>
            <a:endParaRPr lang="en-US" sz="2400" dirty="0"/>
          </a:p>
          <a:p>
            <a:pPr marL="514350" lvl="0" indent="-514350">
              <a:buFont typeface="+mj-lt"/>
              <a:buAutoNum type="arabicPeriod"/>
            </a:pPr>
            <a:endParaRPr lang="en-US" sz="2400" dirty="0" smtClean="0"/>
          </a:p>
          <a:p>
            <a:pPr marL="514350" lvl="0" indent="-514350">
              <a:buFont typeface="+mj-lt"/>
              <a:buAutoNum type="arabicPeriod"/>
            </a:pPr>
            <a:r>
              <a:rPr lang="en-US" sz="2400" dirty="0" smtClean="0"/>
              <a:t>False</a:t>
            </a:r>
            <a:endParaRPr lang="en-US" sz="2400" dirty="0"/>
          </a:p>
          <a:p>
            <a:pPr marL="514350" lvl="0" indent="-514350">
              <a:buFont typeface="+mj-lt"/>
              <a:buAutoNum type="arabicPeriod"/>
            </a:pPr>
            <a:endParaRPr lang="en-US" sz="2400" dirty="0" smtClean="0"/>
          </a:p>
          <a:p>
            <a:pPr marL="514350" lvl="0" indent="-514350">
              <a:buFont typeface="+mj-lt"/>
              <a:buAutoNum type="arabicPeriod"/>
            </a:pPr>
            <a:r>
              <a:rPr lang="en-US" sz="2400" dirty="0" smtClean="0"/>
              <a:t>False</a:t>
            </a:r>
            <a:endParaRPr lang="en-US" sz="2400" dirty="0"/>
          </a:p>
          <a:p>
            <a:pPr marL="514350" lvl="0" indent="-514350">
              <a:buFont typeface="+mj-lt"/>
              <a:buAutoNum type="arabicPeriod"/>
            </a:pPr>
            <a:endParaRPr lang="en-US" sz="2400" dirty="0" smtClean="0"/>
          </a:p>
          <a:p>
            <a:pPr marL="514350" lvl="0" indent="-514350">
              <a:buFont typeface="+mj-lt"/>
              <a:buAutoNum type="arabicPeriod"/>
            </a:pPr>
            <a:r>
              <a:rPr lang="en-US" sz="2400" dirty="0" smtClean="0"/>
              <a:t>True</a:t>
            </a:r>
            <a:endParaRPr lang="en-US" sz="2400" dirty="0"/>
          </a:p>
          <a:p>
            <a:pPr marL="514350" lvl="0" indent="-514350">
              <a:buFont typeface="+mj-lt"/>
              <a:buAutoNum type="arabicPeriod"/>
            </a:pPr>
            <a:endParaRPr lang="en-US" sz="2400" dirty="0" smtClean="0"/>
          </a:p>
          <a:p>
            <a:pPr marL="514350" lvl="0" indent="-514350">
              <a:buFont typeface="+mj-lt"/>
              <a:buAutoNum type="arabicPeriod"/>
            </a:pPr>
            <a:r>
              <a:rPr lang="en-US" sz="2400" dirty="0" smtClean="0"/>
              <a:t>False</a:t>
            </a:r>
          </a:p>
          <a:p>
            <a:pPr marL="514350" lvl="0" indent="-514350">
              <a:buFont typeface="+mj-lt"/>
              <a:buAutoNum type="arabicPeriod"/>
            </a:pPr>
            <a:endParaRPr lang="en-US" sz="2400" dirty="0" smtClean="0"/>
          </a:p>
          <a:p>
            <a:pPr marL="514350" lvl="0" indent="-514350">
              <a:buFont typeface="+mj-lt"/>
              <a:buAutoNum type="arabicPeriod"/>
            </a:pPr>
            <a:r>
              <a:rPr lang="en-US" sz="2400" dirty="0" smtClean="0"/>
              <a:t>False</a:t>
            </a:r>
            <a:endParaRPr lang="en-US" sz="2400" dirty="0"/>
          </a:p>
          <a:p>
            <a:pPr marL="514350" lvl="0" indent="-514350">
              <a:buFont typeface="+mj-lt"/>
              <a:buAutoNum type="arabicPeriod"/>
            </a:pPr>
            <a:endParaRPr lang="en-US" sz="2400" dirty="0" smtClean="0"/>
          </a:p>
          <a:p>
            <a:pPr marL="514350" lvl="0" indent="-514350">
              <a:buFont typeface="+mj-lt"/>
              <a:buAutoNum type="arabicPeriod"/>
            </a:pPr>
            <a:r>
              <a:rPr lang="en-US" sz="2400" dirty="0" smtClean="0"/>
              <a:t>False</a:t>
            </a:r>
            <a:endParaRPr lang="en-US" sz="2400" dirty="0"/>
          </a:p>
          <a:p>
            <a:pPr marL="514350" lvl="0" indent="-514350">
              <a:buFont typeface="+mj-lt"/>
              <a:buAutoNum type="arabicPeriod"/>
            </a:pPr>
            <a:endParaRPr lang="en-US" sz="2400" dirty="0" smtClean="0"/>
          </a:p>
          <a:p>
            <a:pPr marL="514350" lvl="0" indent="-514350">
              <a:buFont typeface="+mj-lt"/>
              <a:buAutoNum type="arabicPeriod"/>
            </a:pPr>
            <a:r>
              <a:rPr lang="en-US" sz="2400" dirty="0" smtClean="0"/>
              <a:t>True</a:t>
            </a:r>
            <a:endParaRPr lang="en-US" sz="2400" dirty="0"/>
          </a:p>
          <a:p>
            <a:pPr marL="514350" lvl="0" indent="-514350">
              <a:buFont typeface="+mj-lt"/>
              <a:buAutoNum type="arabicPeriod"/>
            </a:pPr>
            <a:endParaRPr lang="en-US" sz="2400" dirty="0" smtClean="0"/>
          </a:p>
          <a:p>
            <a:pPr marL="514350" lvl="0" indent="-514350">
              <a:buFont typeface="+mj-lt"/>
              <a:buAutoNum type="arabicPeriod"/>
            </a:pPr>
            <a:r>
              <a:rPr lang="en-US" sz="2400" dirty="0" smtClean="0"/>
              <a:t>True</a:t>
            </a:r>
            <a:endParaRPr lang="en-US" sz="2400" dirty="0"/>
          </a:p>
          <a:p>
            <a:pPr marL="514350" lvl="0" indent="-514350">
              <a:buFont typeface="+mj-lt"/>
              <a:buAutoNum type="arabicPeriod"/>
            </a:pPr>
            <a:endParaRPr lang="en-US" sz="2400" dirty="0" smtClean="0"/>
          </a:p>
          <a:p>
            <a:pPr marL="514350" lvl="0" indent="-514350">
              <a:buFont typeface="+mj-lt"/>
              <a:buAutoNum type="arabicPeriod"/>
            </a:pPr>
            <a:r>
              <a:rPr lang="en-US" sz="2400" dirty="0" smtClean="0"/>
              <a:t>False</a:t>
            </a:r>
            <a:endParaRPr lang="en-US" sz="2400" dirty="0"/>
          </a:p>
        </p:txBody>
      </p:sp>
    </p:spTree>
    <p:extLst>
      <p:ext uri="{BB962C8B-B14F-4D97-AF65-F5344CB8AC3E}">
        <p14:creationId xmlns:p14="http://schemas.microsoft.com/office/powerpoint/2010/main" val="39854535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Questions </a:t>
            </a:r>
            <a:r>
              <a:rPr lang="en-US" sz="3200" dirty="0" smtClean="0"/>
              <a:t>to Ponder</a:t>
            </a:r>
            <a:endParaRPr lang="en-US" sz="3200" dirty="0"/>
          </a:p>
        </p:txBody>
      </p:sp>
      <p:sp>
        <p:nvSpPr>
          <p:cNvPr id="3" name="Content Placeholder 2"/>
          <p:cNvSpPr>
            <a:spLocks noGrp="1"/>
          </p:cNvSpPr>
          <p:nvPr>
            <p:ph idx="1"/>
          </p:nvPr>
        </p:nvSpPr>
        <p:spPr>
          <a:xfrm>
            <a:off x="457200" y="1600201"/>
            <a:ext cx="8229600" cy="3777018"/>
          </a:xfrm>
        </p:spPr>
        <p:txBody>
          <a:bodyPr/>
          <a:lstStyle/>
          <a:p>
            <a:pPr>
              <a:buClr>
                <a:srgbClr val="395B74"/>
              </a:buClr>
              <a:buFont typeface="Arial" panose="020B0604020202020204" pitchFamily="34" charset="0"/>
              <a:buChar char="•"/>
            </a:pPr>
            <a:r>
              <a:rPr lang="en-US" sz="2400" dirty="0" smtClean="0"/>
              <a:t>The 5310 program acknowledges that traditional public transportation may not meet all the needs people with disabilities and seniors face in achieving mobility. What are some of the challenges in your community?</a:t>
            </a:r>
          </a:p>
          <a:p>
            <a:pPr>
              <a:buFont typeface="Arial" panose="020B0604020202020204" pitchFamily="34" charset="0"/>
              <a:buChar char="•"/>
            </a:pPr>
            <a:endParaRPr lang="en-US" sz="2400" dirty="0"/>
          </a:p>
          <a:p>
            <a:pPr>
              <a:buClr>
                <a:srgbClr val="395B74"/>
              </a:buClr>
              <a:buFont typeface="Arial" panose="020B0604020202020204" pitchFamily="34" charset="0"/>
              <a:buChar char="•"/>
            </a:pPr>
            <a:r>
              <a:rPr lang="en-US" sz="2400" dirty="0" smtClean="0"/>
              <a:t>Consider how 5310 projects are selected in your community. How did that process come into being? How is that related to the development of the 5310 program? </a:t>
            </a:r>
            <a:endParaRPr lang="en-US" sz="2400" dirty="0"/>
          </a:p>
        </p:txBody>
      </p:sp>
    </p:spTree>
    <p:extLst>
      <p:ext uri="{BB962C8B-B14F-4D97-AF65-F5344CB8AC3E}">
        <p14:creationId xmlns:p14="http://schemas.microsoft.com/office/powerpoint/2010/main" val="2324792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400" dirty="0" smtClean="0"/>
              <a:t>5310 was established in 1975 with the following parameters:</a:t>
            </a:r>
          </a:p>
          <a:p>
            <a:pPr marL="0" indent="0">
              <a:buNone/>
            </a:pPr>
            <a:endParaRPr lang="en-US" sz="2400" dirty="0" smtClean="0"/>
          </a:p>
          <a:p>
            <a:pPr lvl="1">
              <a:buFont typeface="Arial" panose="020B0604020202020204" pitchFamily="34" charset="0"/>
              <a:buChar char="•"/>
            </a:pPr>
            <a:r>
              <a:rPr lang="en-US" sz="2400" dirty="0" smtClean="0"/>
              <a:t>Discretionary capital assistance program</a:t>
            </a:r>
          </a:p>
          <a:p>
            <a:pPr lvl="1">
              <a:buFont typeface="Arial" panose="020B0604020202020204" pitchFamily="34" charset="0"/>
              <a:buChar char="•"/>
            </a:pPr>
            <a:endParaRPr lang="en-US" sz="2400" dirty="0" smtClean="0"/>
          </a:p>
          <a:p>
            <a:pPr lvl="1">
              <a:buFont typeface="Arial" panose="020B0604020202020204" pitchFamily="34" charset="0"/>
              <a:buChar char="•"/>
            </a:pPr>
            <a:r>
              <a:rPr lang="en-US" sz="2400" dirty="0" smtClean="0"/>
              <a:t>Private nonprofits were eligible grantees</a:t>
            </a:r>
          </a:p>
          <a:p>
            <a:pPr lvl="1">
              <a:buFont typeface="Arial" panose="020B0604020202020204" pitchFamily="34" charset="0"/>
              <a:buChar char="•"/>
            </a:pPr>
            <a:endParaRPr lang="en-US" sz="2400" dirty="0" smtClean="0"/>
          </a:p>
          <a:p>
            <a:pPr lvl="1">
              <a:buFont typeface="Arial" panose="020B0604020202020204" pitchFamily="34" charset="0"/>
              <a:buChar char="•"/>
            </a:pPr>
            <a:r>
              <a:rPr lang="en-US" sz="2400" dirty="0" smtClean="0"/>
              <a:t>Seen as a transportation gap-filling program</a:t>
            </a:r>
          </a:p>
          <a:p>
            <a:pPr lvl="1">
              <a:buFont typeface="Arial" panose="020B0604020202020204" pitchFamily="34" charset="0"/>
              <a:buChar char="•"/>
            </a:pPr>
            <a:endParaRPr lang="en-US" sz="2400" dirty="0" smtClean="0"/>
          </a:p>
          <a:p>
            <a:pPr lvl="1">
              <a:buFont typeface="Arial" panose="020B0604020202020204" pitchFamily="34" charset="0"/>
              <a:buChar char="•"/>
            </a:pPr>
            <a:r>
              <a:rPr lang="en-US" sz="2400" dirty="0" smtClean="0"/>
              <a:t>Assets primarily used to transport human services agency clients</a:t>
            </a:r>
          </a:p>
          <a:p>
            <a:pPr marL="365760" lvl="1" indent="0">
              <a:buNone/>
            </a:pPr>
            <a:endParaRPr lang="en-US" dirty="0"/>
          </a:p>
        </p:txBody>
      </p:sp>
      <p:sp>
        <p:nvSpPr>
          <p:cNvPr id="5" name="Title 4"/>
          <p:cNvSpPr>
            <a:spLocks noGrp="1"/>
          </p:cNvSpPr>
          <p:nvPr>
            <p:ph type="title"/>
          </p:nvPr>
        </p:nvSpPr>
        <p:spPr/>
        <p:txBody>
          <a:bodyPr/>
          <a:lstStyle/>
          <a:p>
            <a:r>
              <a:rPr lang="en-US" sz="3200" dirty="0" smtClean="0"/>
              <a:t>At the Outset</a:t>
            </a:r>
            <a:endParaRPr lang="en-US" sz="3200" dirty="0"/>
          </a:p>
        </p:txBody>
      </p:sp>
    </p:spTree>
    <p:extLst>
      <p:ext uri="{BB962C8B-B14F-4D97-AF65-F5344CB8AC3E}">
        <p14:creationId xmlns:p14="http://schemas.microsoft.com/office/powerpoint/2010/main" val="21332793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Additional Resources</a:t>
            </a:r>
            <a:endParaRPr lang="en-US" sz="3200" dirty="0"/>
          </a:p>
        </p:txBody>
      </p:sp>
      <p:sp>
        <p:nvSpPr>
          <p:cNvPr id="3" name="TextBox 2"/>
          <p:cNvSpPr txBox="1"/>
          <p:nvPr/>
        </p:nvSpPr>
        <p:spPr>
          <a:xfrm>
            <a:off x="736979" y="1417637"/>
            <a:ext cx="7560860" cy="3785652"/>
          </a:xfrm>
          <a:prstGeom prst="rect">
            <a:avLst/>
          </a:prstGeom>
          <a:noFill/>
        </p:spPr>
        <p:txBody>
          <a:bodyPr wrap="square" rtlCol="0">
            <a:spAutoFit/>
          </a:bodyPr>
          <a:lstStyle/>
          <a:p>
            <a:r>
              <a:rPr lang="en-US" sz="2400" b="1" dirty="0" smtClean="0">
                <a:latin typeface="+mj-lt"/>
              </a:rPr>
              <a:t>FTA Resources</a:t>
            </a:r>
            <a:r>
              <a:rPr lang="en-US" sz="2400" dirty="0" smtClean="0">
                <a:latin typeface="+mj-lt"/>
              </a:rPr>
              <a:t>:</a:t>
            </a:r>
          </a:p>
          <a:p>
            <a:endParaRPr lang="en-US" sz="2400" dirty="0" smtClean="0">
              <a:latin typeface="+mj-lt"/>
              <a:hlinkClick r:id=""/>
            </a:endParaRPr>
          </a:p>
          <a:p>
            <a:r>
              <a:rPr lang="en-US" sz="2400" dirty="0" smtClean="0">
                <a:latin typeface="+mj-lt"/>
                <a:hlinkClick r:id=""/>
              </a:rPr>
              <a:t>Section 5310 Fact Sheet</a:t>
            </a:r>
            <a:r>
              <a:rPr lang="en-US" sz="2400" dirty="0" smtClean="0">
                <a:latin typeface="+mj-lt"/>
              </a:rPr>
              <a:t> - Provides a brief overview of the program’s allocation, purpose, and other provisions</a:t>
            </a:r>
          </a:p>
          <a:p>
            <a:endParaRPr lang="en-US" sz="2400" dirty="0" smtClean="0">
              <a:latin typeface="+mj-lt"/>
              <a:hlinkClick r:id=""/>
            </a:endParaRPr>
          </a:p>
          <a:p>
            <a:r>
              <a:rPr lang="en-US" sz="2400" dirty="0" smtClean="0">
                <a:latin typeface="+mj-lt"/>
                <a:hlinkClick r:id=""/>
              </a:rPr>
              <a:t>Section 5310 Circular (June 6, 2014)</a:t>
            </a:r>
            <a:r>
              <a:rPr lang="en-US" sz="2400" dirty="0" smtClean="0">
                <a:latin typeface="+mj-lt"/>
              </a:rPr>
              <a:t> – The authoritative document on the requirements of the 5310 program</a:t>
            </a:r>
          </a:p>
          <a:p>
            <a:endParaRPr lang="en-US" sz="2400" dirty="0" smtClean="0">
              <a:latin typeface="+mj-lt"/>
              <a:hlinkClick r:id=""/>
            </a:endParaRPr>
          </a:p>
          <a:p>
            <a:r>
              <a:rPr lang="en-US" sz="2400" dirty="0" smtClean="0">
                <a:latin typeface="+mj-lt"/>
                <a:hlinkClick r:id=""/>
              </a:rPr>
              <a:t>NTD Glossary</a:t>
            </a:r>
            <a:r>
              <a:rPr lang="en-US" sz="2400" dirty="0" smtClean="0">
                <a:latin typeface="+mj-lt"/>
              </a:rPr>
              <a:t> - </a:t>
            </a:r>
            <a:r>
              <a:rPr lang="en-US" sz="2400" dirty="0">
                <a:latin typeface="+mj-lt"/>
              </a:rPr>
              <a:t>Terms used in the National Transit Database, </a:t>
            </a:r>
            <a:r>
              <a:rPr lang="en-US" sz="2400" dirty="0" smtClean="0">
                <a:latin typeface="+mj-lt"/>
              </a:rPr>
              <a:t>explained</a:t>
            </a:r>
          </a:p>
        </p:txBody>
      </p:sp>
    </p:spTree>
    <p:extLst>
      <p:ext uri="{BB962C8B-B14F-4D97-AF65-F5344CB8AC3E}">
        <p14:creationId xmlns:p14="http://schemas.microsoft.com/office/powerpoint/2010/main" val="27442947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507"/>
            <a:ext cx="8229600" cy="981075"/>
          </a:xfrm>
        </p:spPr>
        <p:txBody>
          <a:bodyPr/>
          <a:lstStyle/>
          <a:p>
            <a:r>
              <a:rPr lang="en-US" dirty="0" smtClean="0"/>
              <a:t>Trends</a:t>
            </a:r>
            <a:endParaRPr lang="en-US" dirty="0"/>
          </a:p>
        </p:txBody>
      </p:sp>
      <p:sp>
        <p:nvSpPr>
          <p:cNvPr id="3" name="Content Placeholder 2"/>
          <p:cNvSpPr>
            <a:spLocks noGrp="1"/>
          </p:cNvSpPr>
          <p:nvPr>
            <p:ph idx="1"/>
          </p:nvPr>
        </p:nvSpPr>
        <p:spPr>
          <a:xfrm>
            <a:off x="293427" y="1328549"/>
            <a:ext cx="8745415" cy="4525963"/>
          </a:xfrm>
        </p:spPr>
        <p:txBody>
          <a:bodyPr/>
          <a:lstStyle/>
          <a:p>
            <a:pPr marL="0" indent="0">
              <a:buNone/>
            </a:pPr>
            <a:r>
              <a:rPr lang="en-US" sz="2400" dirty="0" smtClean="0"/>
              <a:t>The Section 5310 Program serves an ever growing aging population and people with disabilities.</a:t>
            </a:r>
          </a:p>
          <a:p>
            <a:pPr marL="0" indent="0">
              <a:buNone/>
            </a:pPr>
            <a:endParaRPr lang="en-US" dirty="0"/>
          </a:p>
        </p:txBody>
      </p:sp>
      <p:pic>
        <p:nvPicPr>
          <p:cNvPr id="2051" name="Picture 3" title="Bar charts depicting aging in the US"/>
          <p:cNvPicPr>
            <a:picLocks noChangeAspect="1" noChangeArrowheads="1"/>
          </p:cNvPicPr>
          <p:nvPr/>
        </p:nvPicPr>
        <p:blipFill rotWithShape="1">
          <a:blip r:embed="rId2">
            <a:extLst>
              <a:ext uri="{28A0092B-C50C-407E-A947-70E740481C1C}">
                <a14:useLocalDpi xmlns:a14="http://schemas.microsoft.com/office/drawing/2010/main" val="0"/>
              </a:ext>
            </a:extLst>
          </a:blip>
          <a:srcRect l="24759" t="24887" r="61998" b="33689"/>
          <a:stretch/>
        </p:blipFill>
        <p:spPr bwMode="auto">
          <a:xfrm>
            <a:off x="293427" y="2145323"/>
            <a:ext cx="2811439" cy="4712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title="US Census data chart of how common certain disabilities are in the 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8072" y="2145323"/>
            <a:ext cx="5008728" cy="4693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1812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5310 Means</a:t>
            </a:r>
            <a:endParaRPr lang="en-US" dirty="0"/>
          </a:p>
        </p:txBody>
      </p:sp>
      <p:sp>
        <p:nvSpPr>
          <p:cNvPr id="3" name="Content Placeholder 2"/>
          <p:cNvSpPr>
            <a:spLocks noGrp="1"/>
          </p:cNvSpPr>
          <p:nvPr>
            <p:ph idx="1"/>
          </p:nvPr>
        </p:nvSpPr>
        <p:spPr>
          <a:xfrm>
            <a:off x="457200" y="1417637"/>
            <a:ext cx="8229600" cy="4525963"/>
          </a:xfrm>
        </p:spPr>
        <p:txBody>
          <a:bodyPr/>
          <a:lstStyle/>
          <a:p>
            <a:pPr marL="0" indent="0">
              <a:buNone/>
            </a:pPr>
            <a:r>
              <a:rPr lang="en-US" sz="2000" b="1" u="sng" dirty="0" smtClean="0"/>
              <a:t>Independence</a:t>
            </a:r>
            <a:endParaRPr lang="en-US" sz="2000" b="1" dirty="0" smtClean="0"/>
          </a:p>
          <a:p>
            <a:pPr marL="0" indent="0">
              <a:buNone/>
            </a:pPr>
            <a:r>
              <a:rPr lang="en-US" sz="2000" dirty="0" smtClean="0"/>
              <a:t>“The </a:t>
            </a:r>
            <a:r>
              <a:rPr lang="en-US" sz="2000" dirty="0"/>
              <a:t>program is helping me stay independent for as long as possible.  Since I do not drive, the program allows me to go to various functions, appointments and shopping</a:t>
            </a:r>
            <a:r>
              <a:rPr lang="en-US" sz="2000" dirty="0" smtClean="0"/>
              <a:t>.”</a:t>
            </a:r>
          </a:p>
          <a:p>
            <a:pPr marL="0" indent="0">
              <a:buNone/>
            </a:pPr>
            <a:endParaRPr lang="en-US" sz="2000" b="1" u="sng" dirty="0" smtClean="0"/>
          </a:p>
          <a:p>
            <a:pPr marL="0" indent="0">
              <a:buNone/>
            </a:pPr>
            <a:r>
              <a:rPr lang="en-US" sz="2000" b="1" u="sng" dirty="0" smtClean="0"/>
              <a:t>Inclusion</a:t>
            </a:r>
            <a:endParaRPr lang="en-US" sz="2000" b="1" dirty="0" smtClean="0"/>
          </a:p>
          <a:p>
            <a:pPr marL="0" indent="0">
              <a:buNone/>
            </a:pPr>
            <a:r>
              <a:rPr lang="en-US" sz="2000" dirty="0" smtClean="0"/>
              <a:t>“I </a:t>
            </a:r>
            <a:r>
              <a:rPr lang="en-US" sz="2000" dirty="0"/>
              <a:t>got to visit a friend I hadn’t seen in 20 years. What a fun day! The outlets in Kittery? I never thought I would get there </a:t>
            </a:r>
            <a:r>
              <a:rPr lang="en-US" sz="2000" dirty="0" smtClean="0"/>
              <a:t>again.”</a:t>
            </a:r>
          </a:p>
          <a:p>
            <a:pPr marL="0" indent="0">
              <a:buNone/>
            </a:pPr>
            <a:endParaRPr lang="en-US" sz="2000" b="1" u="sng" dirty="0" smtClean="0"/>
          </a:p>
          <a:p>
            <a:pPr marL="0" indent="0">
              <a:buNone/>
            </a:pPr>
            <a:r>
              <a:rPr lang="en-US" sz="2000" b="1" u="sng" dirty="0" smtClean="0"/>
              <a:t>Access/Health</a:t>
            </a:r>
            <a:endParaRPr lang="en-US" sz="2000" b="1" u="sng" dirty="0"/>
          </a:p>
          <a:p>
            <a:pPr marL="0" indent="0">
              <a:buNone/>
            </a:pPr>
            <a:r>
              <a:rPr lang="en-US" sz="2000" dirty="0"/>
              <a:t>“I had to keep cancelling doctor’s appointments, but I’m able to get there now. It’s easy to make arrangements with this program. I just check in with my driver’s schedule and work around that.”</a:t>
            </a:r>
          </a:p>
          <a:p>
            <a:pPr marL="0" indent="0">
              <a:buNone/>
            </a:pPr>
            <a:r>
              <a:rPr lang="en-US" sz="2000" dirty="0"/>
              <a:t>	</a:t>
            </a:r>
            <a:r>
              <a:rPr lang="en-US" sz="2000" dirty="0" smtClean="0"/>
              <a:t>			         *</a:t>
            </a:r>
            <a:r>
              <a:rPr lang="en-US" sz="1600" i="1" dirty="0" smtClean="0"/>
              <a:t>Quotes from riders of 5310-funded programs</a:t>
            </a:r>
            <a:endParaRPr lang="en-US" sz="2000" i="1" dirty="0"/>
          </a:p>
        </p:txBody>
      </p:sp>
    </p:spTree>
    <p:extLst>
      <p:ext uri="{BB962C8B-B14F-4D97-AF65-F5344CB8AC3E}">
        <p14:creationId xmlns:p14="http://schemas.microsoft.com/office/powerpoint/2010/main" val="23888526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Grp="1" noChangeArrowheads="1"/>
          </p:cNvSpPr>
          <p:nvPr>
            <p:ph type="title"/>
          </p:nvPr>
        </p:nvSpPr>
        <p:spPr>
          <a:xfrm>
            <a:off x="556848" y="515817"/>
            <a:ext cx="7971691" cy="931983"/>
          </a:xfrm>
        </p:spPr>
        <p:txBody>
          <a:bodyPr/>
          <a:lstStyle/>
          <a:p>
            <a:r>
              <a:rPr lang="en-US" sz="2400" dirty="0" smtClean="0">
                <a:latin typeface="Arial" pitchFamily="34" charset="0"/>
                <a:cs typeface="Arial" pitchFamily="34" charset="0"/>
              </a:rPr>
              <a:t>FAST Act Authorized Funding for Section 5310</a:t>
            </a:r>
            <a:br>
              <a:rPr lang="en-US" sz="2400" dirty="0" smtClean="0">
                <a:latin typeface="Arial" pitchFamily="34" charset="0"/>
                <a:cs typeface="Arial" pitchFamily="34" charset="0"/>
              </a:rPr>
            </a:br>
            <a:endParaRPr lang="en-US" sz="1600" dirty="0" smtClean="0">
              <a:solidFill>
                <a:srgbClr val="FF0000"/>
              </a:solidFill>
              <a:ea typeface="Geneva"/>
              <a:cs typeface="Geneva"/>
            </a:endParaRPr>
          </a:p>
        </p:txBody>
      </p:sp>
      <p:sp>
        <p:nvSpPr>
          <p:cNvPr id="41987" name="Slide Number Placeholder 3"/>
          <p:cNvSpPr>
            <a:spLocks noGrp="1"/>
          </p:cNvSpPr>
          <p:nvPr>
            <p:ph type="sldNum" sz="quarter" idx="4294967295"/>
          </p:nvPr>
        </p:nvSpPr>
        <p:spPr bwMode="auto">
          <a:xfrm>
            <a:off x="7239000" y="6400800"/>
            <a:ext cx="1905000" cy="457200"/>
          </a:xfrm>
          <a:prstGeom prst="rect">
            <a:avLst/>
          </a:prstGeom>
          <a:noFill/>
          <a:ln>
            <a:miter lim="800000"/>
            <a:headEnd/>
            <a:tailEnd/>
          </a:ln>
        </p:spPr>
        <p:txBody>
          <a:bodyPr/>
          <a:lstStyle/>
          <a:p>
            <a:pPr algn="r"/>
            <a:endParaRPr lang="en-US" sz="1000" dirty="0">
              <a:cs typeface="Geneva"/>
            </a:endParaRPr>
          </a:p>
          <a:p>
            <a:pPr algn="r"/>
            <a:fld id="{CDFAA1E1-8179-4942-BE76-ECB22319A542}" type="slidenum">
              <a:rPr lang="en-US" sz="1000">
                <a:cs typeface="Geneva"/>
              </a:rPr>
              <a:pPr algn="r"/>
              <a:t>43</a:t>
            </a:fld>
            <a:endParaRPr lang="en-US" sz="1000" dirty="0">
              <a:cs typeface="Geneva"/>
            </a:endParaRPr>
          </a:p>
          <a:p>
            <a:pPr algn="r"/>
            <a:endParaRPr lang="en-US" sz="1000" dirty="0">
              <a:cs typeface="Geneva"/>
            </a:endParaRPr>
          </a:p>
        </p:txBody>
      </p:sp>
      <p:graphicFrame>
        <p:nvGraphicFramePr>
          <p:cNvPr id="5" name="Table 4"/>
          <p:cNvGraphicFramePr>
            <a:graphicFrameLocks noGrp="1"/>
          </p:cNvGraphicFramePr>
          <p:nvPr>
            <p:extLst>
              <p:ext uri="{D42A27DB-BD31-4B8C-83A1-F6EECF244321}">
                <p14:modId xmlns:p14="http://schemas.microsoft.com/office/powerpoint/2010/main" val="3176234032"/>
              </p:ext>
            </p:extLst>
          </p:nvPr>
        </p:nvGraphicFramePr>
        <p:xfrm>
          <a:off x="117233" y="1758462"/>
          <a:ext cx="8912662" cy="4161692"/>
        </p:xfrm>
        <a:graphic>
          <a:graphicData uri="http://schemas.openxmlformats.org/drawingml/2006/table">
            <a:tbl>
              <a:tblPr firstRow="1" firstCol="1" bandRow="1">
                <a:tableStyleId>{5C22544A-7EE6-4342-B048-85BDC9FD1C3A}</a:tableStyleId>
              </a:tblPr>
              <a:tblGrid>
                <a:gridCol w="1485147"/>
                <a:gridCol w="1485147"/>
                <a:gridCol w="1485147"/>
                <a:gridCol w="1485147"/>
                <a:gridCol w="1486037"/>
                <a:gridCol w="1486037"/>
              </a:tblGrid>
              <a:tr h="1695479">
                <a:tc>
                  <a:txBody>
                    <a:bodyPr/>
                    <a:lstStyle/>
                    <a:p>
                      <a:pPr marL="0" marR="0">
                        <a:lnSpc>
                          <a:spcPts val="1000"/>
                        </a:lnSpc>
                        <a:spcBef>
                          <a:spcPts val="0"/>
                        </a:spcBef>
                        <a:spcAft>
                          <a:spcPts val="0"/>
                        </a:spcAft>
                        <a:tabLst>
                          <a:tab pos="723265" algn="l"/>
                        </a:tabLst>
                      </a:pPr>
                      <a:r>
                        <a:rPr lang="en-US" sz="1000" dirty="0">
                          <a:effectLst/>
                        </a:rPr>
                        <a:t> </a:t>
                      </a:r>
                      <a:endParaRPr lang="en-US" sz="1100" dirty="0">
                        <a:effectLst/>
                        <a:latin typeface="Calibri"/>
                        <a:ea typeface="Calibri"/>
                        <a:cs typeface="Times New Roman"/>
                      </a:endParaRPr>
                    </a:p>
                  </a:txBody>
                  <a:tcPr marL="68580" marR="68580" marT="0" marB="0"/>
                </a:tc>
                <a:tc>
                  <a:txBody>
                    <a:bodyPr/>
                    <a:lstStyle/>
                    <a:p>
                      <a:pPr marL="0" marR="0" algn="ctr">
                        <a:lnSpc>
                          <a:spcPts val="1000"/>
                        </a:lnSpc>
                        <a:spcBef>
                          <a:spcPts val="0"/>
                        </a:spcBef>
                        <a:spcAft>
                          <a:spcPts val="0"/>
                        </a:spcAft>
                        <a:tabLst>
                          <a:tab pos="723265" algn="l"/>
                        </a:tabLst>
                      </a:pPr>
                      <a:r>
                        <a:rPr lang="en-US" sz="1800" dirty="0">
                          <a:effectLst/>
                        </a:rPr>
                        <a:t>FY </a:t>
                      </a:r>
                      <a:r>
                        <a:rPr lang="en-US" sz="1800" dirty="0" smtClean="0">
                          <a:effectLst/>
                        </a:rPr>
                        <a:t>2016</a:t>
                      </a:r>
                    </a:p>
                    <a:p>
                      <a:pPr marL="0" marR="0" algn="ctr">
                        <a:lnSpc>
                          <a:spcPts val="1000"/>
                        </a:lnSpc>
                        <a:spcBef>
                          <a:spcPts val="0"/>
                        </a:spcBef>
                        <a:spcAft>
                          <a:spcPts val="0"/>
                        </a:spcAft>
                        <a:tabLst>
                          <a:tab pos="723265" algn="l"/>
                        </a:tabLst>
                      </a:pPr>
                      <a:endParaRPr lang="en-US" sz="2400" dirty="0">
                        <a:effectLst/>
                      </a:endParaRPr>
                    </a:p>
                    <a:p>
                      <a:pPr marL="0" marR="0" algn="ctr">
                        <a:lnSpc>
                          <a:spcPts val="1000"/>
                        </a:lnSpc>
                        <a:spcBef>
                          <a:spcPts val="0"/>
                        </a:spcBef>
                        <a:spcAft>
                          <a:spcPts val="0"/>
                        </a:spcAft>
                        <a:tabLst>
                          <a:tab pos="723265" algn="l"/>
                        </a:tabLst>
                      </a:pPr>
                      <a:r>
                        <a:rPr lang="en-US" sz="1800" dirty="0">
                          <a:effectLst/>
                        </a:rPr>
                        <a:t>(in millions)</a:t>
                      </a:r>
                      <a:endParaRPr lang="en-US" sz="2400" dirty="0">
                        <a:effectLst/>
                        <a:latin typeface="Calibri"/>
                        <a:ea typeface="Calibri"/>
                        <a:cs typeface="Times New Roman"/>
                      </a:endParaRPr>
                    </a:p>
                  </a:txBody>
                  <a:tcPr marL="68580" marR="68580" marT="0" marB="0" anchor="ctr"/>
                </a:tc>
                <a:tc>
                  <a:txBody>
                    <a:bodyPr/>
                    <a:lstStyle/>
                    <a:p>
                      <a:pPr marL="0" marR="0" algn="ctr">
                        <a:lnSpc>
                          <a:spcPts val="1000"/>
                        </a:lnSpc>
                        <a:spcBef>
                          <a:spcPts val="0"/>
                        </a:spcBef>
                        <a:spcAft>
                          <a:spcPts val="0"/>
                        </a:spcAft>
                        <a:tabLst>
                          <a:tab pos="723265" algn="l"/>
                        </a:tabLst>
                      </a:pPr>
                      <a:r>
                        <a:rPr lang="en-US" sz="1800" dirty="0">
                          <a:effectLst/>
                        </a:rPr>
                        <a:t>FY </a:t>
                      </a:r>
                      <a:r>
                        <a:rPr lang="en-US" sz="1800" dirty="0" smtClean="0">
                          <a:effectLst/>
                        </a:rPr>
                        <a:t>2017</a:t>
                      </a:r>
                    </a:p>
                    <a:p>
                      <a:pPr marL="0" marR="0" algn="ctr">
                        <a:lnSpc>
                          <a:spcPts val="1000"/>
                        </a:lnSpc>
                        <a:spcBef>
                          <a:spcPts val="0"/>
                        </a:spcBef>
                        <a:spcAft>
                          <a:spcPts val="0"/>
                        </a:spcAft>
                        <a:tabLst>
                          <a:tab pos="723265" algn="l"/>
                        </a:tabLst>
                      </a:pPr>
                      <a:endParaRPr lang="en-US" sz="2400" dirty="0">
                        <a:effectLst/>
                      </a:endParaRPr>
                    </a:p>
                    <a:p>
                      <a:pPr marL="0" marR="0" algn="ctr">
                        <a:lnSpc>
                          <a:spcPts val="1000"/>
                        </a:lnSpc>
                        <a:spcBef>
                          <a:spcPts val="0"/>
                        </a:spcBef>
                        <a:spcAft>
                          <a:spcPts val="0"/>
                        </a:spcAft>
                        <a:tabLst>
                          <a:tab pos="723265" algn="l"/>
                        </a:tabLst>
                      </a:pPr>
                      <a:r>
                        <a:rPr lang="en-US" sz="1800" dirty="0">
                          <a:effectLst/>
                        </a:rPr>
                        <a:t>(in millions)</a:t>
                      </a:r>
                      <a:endParaRPr lang="en-US" sz="2400" dirty="0">
                        <a:effectLst/>
                        <a:latin typeface="Calibri"/>
                        <a:ea typeface="Calibri"/>
                        <a:cs typeface="Times New Roman"/>
                      </a:endParaRPr>
                    </a:p>
                  </a:txBody>
                  <a:tcPr marL="68580" marR="68580" marT="0" marB="0" anchor="ctr"/>
                </a:tc>
                <a:tc>
                  <a:txBody>
                    <a:bodyPr/>
                    <a:lstStyle/>
                    <a:p>
                      <a:pPr marL="0" marR="0" algn="ctr">
                        <a:lnSpc>
                          <a:spcPts val="1000"/>
                        </a:lnSpc>
                        <a:spcBef>
                          <a:spcPts val="0"/>
                        </a:spcBef>
                        <a:spcAft>
                          <a:spcPts val="0"/>
                        </a:spcAft>
                        <a:tabLst>
                          <a:tab pos="723265" algn="l"/>
                        </a:tabLst>
                      </a:pPr>
                      <a:r>
                        <a:rPr lang="en-US" sz="1800" dirty="0">
                          <a:effectLst/>
                        </a:rPr>
                        <a:t>FY </a:t>
                      </a:r>
                      <a:r>
                        <a:rPr lang="en-US" sz="1800" dirty="0" smtClean="0">
                          <a:effectLst/>
                        </a:rPr>
                        <a:t>2018</a:t>
                      </a:r>
                    </a:p>
                    <a:p>
                      <a:pPr marL="0" marR="0" algn="ctr">
                        <a:lnSpc>
                          <a:spcPts val="1000"/>
                        </a:lnSpc>
                        <a:spcBef>
                          <a:spcPts val="0"/>
                        </a:spcBef>
                        <a:spcAft>
                          <a:spcPts val="0"/>
                        </a:spcAft>
                        <a:tabLst>
                          <a:tab pos="723265" algn="l"/>
                        </a:tabLst>
                      </a:pPr>
                      <a:endParaRPr lang="en-US" sz="2400" dirty="0">
                        <a:effectLst/>
                      </a:endParaRPr>
                    </a:p>
                    <a:p>
                      <a:pPr marL="0" marR="0" algn="ctr">
                        <a:lnSpc>
                          <a:spcPts val="1000"/>
                        </a:lnSpc>
                        <a:spcBef>
                          <a:spcPts val="0"/>
                        </a:spcBef>
                        <a:spcAft>
                          <a:spcPts val="0"/>
                        </a:spcAft>
                        <a:tabLst>
                          <a:tab pos="723265" algn="l"/>
                        </a:tabLst>
                      </a:pPr>
                      <a:r>
                        <a:rPr lang="en-US" sz="1800" dirty="0">
                          <a:effectLst/>
                        </a:rPr>
                        <a:t>(in millions)</a:t>
                      </a:r>
                      <a:endParaRPr lang="en-US" sz="2400" dirty="0">
                        <a:effectLst/>
                        <a:latin typeface="Calibri"/>
                        <a:ea typeface="Calibri"/>
                        <a:cs typeface="Times New Roman"/>
                      </a:endParaRPr>
                    </a:p>
                  </a:txBody>
                  <a:tcPr marL="68580" marR="68580" marT="0" marB="0" anchor="ctr"/>
                </a:tc>
                <a:tc>
                  <a:txBody>
                    <a:bodyPr/>
                    <a:lstStyle/>
                    <a:p>
                      <a:pPr marL="0" marR="0" algn="ctr">
                        <a:lnSpc>
                          <a:spcPts val="1000"/>
                        </a:lnSpc>
                        <a:spcBef>
                          <a:spcPts val="0"/>
                        </a:spcBef>
                        <a:spcAft>
                          <a:spcPts val="0"/>
                        </a:spcAft>
                        <a:tabLst>
                          <a:tab pos="723265" algn="l"/>
                        </a:tabLst>
                      </a:pPr>
                      <a:r>
                        <a:rPr lang="en-US" sz="1800" dirty="0">
                          <a:effectLst/>
                        </a:rPr>
                        <a:t>FY </a:t>
                      </a:r>
                      <a:r>
                        <a:rPr lang="en-US" sz="1800" dirty="0" smtClean="0">
                          <a:effectLst/>
                        </a:rPr>
                        <a:t>2019</a:t>
                      </a:r>
                    </a:p>
                    <a:p>
                      <a:pPr marL="0" marR="0" algn="ctr">
                        <a:lnSpc>
                          <a:spcPts val="1000"/>
                        </a:lnSpc>
                        <a:spcBef>
                          <a:spcPts val="0"/>
                        </a:spcBef>
                        <a:spcAft>
                          <a:spcPts val="0"/>
                        </a:spcAft>
                        <a:tabLst>
                          <a:tab pos="723265" algn="l"/>
                        </a:tabLst>
                      </a:pPr>
                      <a:endParaRPr lang="en-US" sz="2400" dirty="0">
                        <a:effectLst/>
                      </a:endParaRPr>
                    </a:p>
                    <a:p>
                      <a:pPr marL="0" marR="0" algn="ctr">
                        <a:lnSpc>
                          <a:spcPts val="1000"/>
                        </a:lnSpc>
                        <a:spcBef>
                          <a:spcPts val="0"/>
                        </a:spcBef>
                        <a:spcAft>
                          <a:spcPts val="0"/>
                        </a:spcAft>
                        <a:tabLst>
                          <a:tab pos="723265" algn="l"/>
                        </a:tabLst>
                      </a:pPr>
                      <a:r>
                        <a:rPr lang="en-US" sz="1800" dirty="0">
                          <a:effectLst/>
                        </a:rPr>
                        <a:t>(in millions)</a:t>
                      </a:r>
                      <a:endParaRPr lang="en-US" sz="2400" dirty="0">
                        <a:effectLst/>
                        <a:latin typeface="Calibri"/>
                        <a:ea typeface="Calibri"/>
                        <a:cs typeface="Times New Roman"/>
                      </a:endParaRPr>
                    </a:p>
                  </a:txBody>
                  <a:tcPr marL="68580" marR="68580" marT="0" marB="0" anchor="ctr"/>
                </a:tc>
                <a:tc>
                  <a:txBody>
                    <a:bodyPr/>
                    <a:lstStyle/>
                    <a:p>
                      <a:pPr marL="0" marR="0" algn="ctr">
                        <a:lnSpc>
                          <a:spcPts val="1000"/>
                        </a:lnSpc>
                        <a:spcBef>
                          <a:spcPts val="0"/>
                        </a:spcBef>
                        <a:spcAft>
                          <a:spcPts val="0"/>
                        </a:spcAft>
                        <a:tabLst>
                          <a:tab pos="723265" algn="l"/>
                        </a:tabLst>
                      </a:pPr>
                      <a:r>
                        <a:rPr lang="en-US" sz="1800" dirty="0">
                          <a:effectLst/>
                        </a:rPr>
                        <a:t>FY </a:t>
                      </a:r>
                      <a:r>
                        <a:rPr lang="en-US" sz="1800" dirty="0" smtClean="0">
                          <a:effectLst/>
                        </a:rPr>
                        <a:t>2020</a:t>
                      </a:r>
                    </a:p>
                    <a:p>
                      <a:pPr marL="0" marR="0" algn="ctr">
                        <a:lnSpc>
                          <a:spcPts val="1000"/>
                        </a:lnSpc>
                        <a:spcBef>
                          <a:spcPts val="0"/>
                        </a:spcBef>
                        <a:spcAft>
                          <a:spcPts val="0"/>
                        </a:spcAft>
                        <a:tabLst>
                          <a:tab pos="723265" algn="l"/>
                        </a:tabLst>
                      </a:pPr>
                      <a:endParaRPr lang="en-US" sz="2400" dirty="0">
                        <a:effectLst/>
                      </a:endParaRPr>
                    </a:p>
                    <a:p>
                      <a:pPr marL="0" marR="0" algn="ctr">
                        <a:lnSpc>
                          <a:spcPts val="1000"/>
                        </a:lnSpc>
                        <a:spcBef>
                          <a:spcPts val="0"/>
                        </a:spcBef>
                        <a:spcAft>
                          <a:spcPts val="0"/>
                        </a:spcAft>
                        <a:tabLst>
                          <a:tab pos="723265" algn="l"/>
                        </a:tabLst>
                      </a:pPr>
                      <a:r>
                        <a:rPr lang="en-US" sz="1800" dirty="0">
                          <a:effectLst/>
                        </a:rPr>
                        <a:t>(in millions)</a:t>
                      </a:r>
                      <a:endParaRPr lang="en-US" sz="2400" dirty="0">
                        <a:effectLst/>
                        <a:latin typeface="Calibri"/>
                        <a:ea typeface="Calibri"/>
                        <a:cs typeface="Times New Roman"/>
                      </a:endParaRPr>
                    </a:p>
                  </a:txBody>
                  <a:tcPr marL="68580" marR="68580" marT="0" marB="0" anchor="ctr"/>
                </a:tc>
              </a:tr>
              <a:tr h="1159800">
                <a:tc>
                  <a:txBody>
                    <a:bodyPr/>
                    <a:lstStyle/>
                    <a:p>
                      <a:pPr marL="0" marR="0" algn="ctr">
                        <a:lnSpc>
                          <a:spcPts val="1000"/>
                        </a:lnSpc>
                        <a:spcBef>
                          <a:spcPts val="0"/>
                        </a:spcBef>
                        <a:spcAft>
                          <a:spcPts val="0"/>
                        </a:spcAft>
                        <a:tabLst>
                          <a:tab pos="723265" algn="l"/>
                        </a:tabLst>
                      </a:pPr>
                      <a:r>
                        <a:rPr lang="en-US" sz="1600" dirty="0">
                          <a:effectLst/>
                        </a:rPr>
                        <a:t>5310 </a:t>
                      </a:r>
                      <a:r>
                        <a:rPr lang="en-US" sz="1600" dirty="0" smtClean="0">
                          <a:effectLst/>
                        </a:rPr>
                        <a:t>Formula</a:t>
                      </a:r>
                    </a:p>
                    <a:p>
                      <a:pPr marL="0" marR="0" algn="ctr">
                        <a:lnSpc>
                          <a:spcPts val="1000"/>
                        </a:lnSpc>
                        <a:spcBef>
                          <a:spcPts val="0"/>
                        </a:spcBef>
                        <a:spcAft>
                          <a:spcPts val="0"/>
                        </a:spcAft>
                        <a:tabLst>
                          <a:tab pos="723265" algn="l"/>
                        </a:tabLst>
                      </a:pPr>
                      <a:endParaRPr lang="en-US" sz="1600" dirty="0" smtClean="0">
                        <a:effectLst/>
                      </a:endParaRPr>
                    </a:p>
                    <a:p>
                      <a:pPr marL="0" marR="0" algn="ctr">
                        <a:lnSpc>
                          <a:spcPts val="1000"/>
                        </a:lnSpc>
                        <a:spcBef>
                          <a:spcPts val="0"/>
                        </a:spcBef>
                        <a:spcAft>
                          <a:spcPts val="0"/>
                        </a:spcAft>
                        <a:tabLst>
                          <a:tab pos="723265" algn="l"/>
                        </a:tabLst>
                      </a:pPr>
                      <a:r>
                        <a:rPr lang="en-US" sz="1600" dirty="0" smtClean="0">
                          <a:effectLst/>
                        </a:rPr>
                        <a:t> </a:t>
                      </a:r>
                      <a:r>
                        <a:rPr lang="en-US" sz="1600" dirty="0">
                          <a:effectLst/>
                        </a:rPr>
                        <a:t>Grants</a:t>
                      </a:r>
                      <a:endParaRPr lang="en-US" sz="2000" dirty="0">
                        <a:effectLst/>
                      </a:endParaRPr>
                    </a:p>
                    <a:p>
                      <a:pPr marL="0" marR="0" algn="ctr">
                        <a:lnSpc>
                          <a:spcPts val="1000"/>
                        </a:lnSpc>
                        <a:spcBef>
                          <a:spcPts val="0"/>
                        </a:spcBef>
                        <a:spcAft>
                          <a:spcPts val="0"/>
                        </a:spcAft>
                        <a:tabLst>
                          <a:tab pos="723265" algn="l"/>
                        </a:tabLst>
                      </a:pPr>
                      <a:r>
                        <a:rPr lang="en-US" sz="1600" dirty="0">
                          <a:effectLst/>
                        </a:rPr>
                        <a:t> </a:t>
                      </a:r>
                      <a:endParaRPr lang="en-US" sz="2000" dirty="0">
                        <a:effectLst/>
                        <a:latin typeface="Calibri"/>
                        <a:ea typeface="Calibri"/>
                        <a:cs typeface="Times New Roman"/>
                      </a:endParaRPr>
                    </a:p>
                  </a:txBody>
                  <a:tcPr marL="68580" marR="68580" marT="0" marB="0" anchor="ctr"/>
                </a:tc>
                <a:tc>
                  <a:txBody>
                    <a:bodyPr/>
                    <a:lstStyle/>
                    <a:p>
                      <a:pPr marL="0" marR="0" algn="ctr">
                        <a:lnSpc>
                          <a:spcPts val="1000"/>
                        </a:lnSpc>
                        <a:spcBef>
                          <a:spcPts val="0"/>
                        </a:spcBef>
                        <a:spcAft>
                          <a:spcPts val="0"/>
                        </a:spcAft>
                        <a:tabLst>
                          <a:tab pos="723265" algn="l"/>
                        </a:tabLst>
                      </a:pPr>
                      <a:r>
                        <a:rPr lang="en-US" sz="2000" dirty="0">
                          <a:effectLst/>
                        </a:rPr>
                        <a:t>$262.95</a:t>
                      </a:r>
                      <a:endParaRPr lang="en-US" sz="2800" dirty="0">
                        <a:effectLst/>
                        <a:latin typeface="Calibri"/>
                        <a:ea typeface="Calibri"/>
                        <a:cs typeface="Times New Roman"/>
                      </a:endParaRPr>
                    </a:p>
                  </a:txBody>
                  <a:tcPr marL="68580" marR="68580" marT="0" marB="0" anchor="ctr"/>
                </a:tc>
                <a:tc>
                  <a:txBody>
                    <a:bodyPr/>
                    <a:lstStyle/>
                    <a:p>
                      <a:pPr marL="0" marR="0" algn="ctr">
                        <a:lnSpc>
                          <a:spcPts val="1000"/>
                        </a:lnSpc>
                        <a:spcBef>
                          <a:spcPts val="0"/>
                        </a:spcBef>
                        <a:spcAft>
                          <a:spcPts val="0"/>
                        </a:spcAft>
                        <a:tabLst>
                          <a:tab pos="723265" algn="l"/>
                        </a:tabLst>
                      </a:pPr>
                      <a:r>
                        <a:rPr lang="en-US" sz="2000" dirty="0">
                          <a:effectLst/>
                        </a:rPr>
                        <a:t>$268.21</a:t>
                      </a:r>
                      <a:endParaRPr lang="en-US" sz="2800" dirty="0">
                        <a:effectLst/>
                        <a:latin typeface="Calibri"/>
                        <a:ea typeface="Calibri"/>
                        <a:cs typeface="Times New Roman"/>
                      </a:endParaRPr>
                    </a:p>
                  </a:txBody>
                  <a:tcPr marL="68580" marR="68580" marT="0" marB="0" anchor="ctr"/>
                </a:tc>
                <a:tc>
                  <a:txBody>
                    <a:bodyPr/>
                    <a:lstStyle/>
                    <a:p>
                      <a:pPr marL="0" marR="0" algn="ctr">
                        <a:lnSpc>
                          <a:spcPts val="1000"/>
                        </a:lnSpc>
                        <a:spcBef>
                          <a:spcPts val="0"/>
                        </a:spcBef>
                        <a:spcAft>
                          <a:spcPts val="0"/>
                        </a:spcAft>
                        <a:tabLst>
                          <a:tab pos="723265" algn="l"/>
                        </a:tabLst>
                      </a:pPr>
                      <a:r>
                        <a:rPr lang="en-US" sz="2000" dirty="0">
                          <a:effectLst/>
                        </a:rPr>
                        <a:t>$273.84</a:t>
                      </a:r>
                      <a:endParaRPr lang="en-US" sz="2800" dirty="0">
                        <a:effectLst/>
                        <a:latin typeface="Calibri"/>
                        <a:ea typeface="Calibri"/>
                        <a:cs typeface="Times New Roman"/>
                      </a:endParaRPr>
                    </a:p>
                  </a:txBody>
                  <a:tcPr marL="68580" marR="68580" marT="0" marB="0" anchor="ctr"/>
                </a:tc>
                <a:tc>
                  <a:txBody>
                    <a:bodyPr/>
                    <a:lstStyle/>
                    <a:p>
                      <a:pPr marL="0" marR="0" algn="ctr">
                        <a:lnSpc>
                          <a:spcPts val="1000"/>
                        </a:lnSpc>
                        <a:spcBef>
                          <a:spcPts val="0"/>
                        </a:spcBef>
                        <a:spcAft>
                          <a:spcPts val="0"/>
                        </a:spcAft>
                        <a:tabLst>
                          <a:tab pos="723265" algn="l"/>
                        </a:tabLst>
                      </a:pPr>
                      <a:r>
                        <a:rPr lang="en-US" sz="2000" dirty="0">
                          <a:effectLst/>
                        </a:rPr>
                        <a:t>$279.65</a:t>
                      </a:r>
                      <a:endParaRPr lang="en-US" sz="2800" dirty="0">
                        <a:effectLst/>
                        <a:latin typeface="Calibri"/>
                        <a:ea typeface="Calibri"/>
                        <a:cs typeface="Times New Roman"/>
                      </a:endParaRPr>
                    </a:p>
                  </a:txBody>
                  <a:tcPr marL="68580" marR="68580" marT="0" marB="0" anchor="ctr"/>
                </a:tc>
                <a:tc>
                  <a:txBody>
                    <a:bodyPr/>
                    <a:lstStyle/>
                    <a:p>
                      <a:pPr marL="0" marR="0" algn="ctr">
                        <a:lnSpc>
                          <a:spcPts val="1000"/>
                        </a:lnSpc>
                        <a:spcBef>
                          <a:spcPts val="0"/>
                        </a:spcBef>
                        <a:spcAft>
                          <a:spcPts val="0"/>
                        </a:spcAft>
                        <a:tabLst>
                          <a:tab pos="723265" algn="l"/>
                        </a:tabLst>
                      </a:pPr>
                      <a:r>
                        <a:rPr lang="en-US" sz="2000" dirty="0">
                          <a:effectLst/>
                        </a:rPr>
                        <a:t>$285.58</a:t>
                      </a:r>
                      <a:endParaRPr lang="en-US" sz="2800" dirty="0">
                        <a:effectLst/>
                        <a:latin typeface="Calibri"/>
                        <a:ea typeface="Calibri"/>
                        <a:cs typeface="Times New Roman"/>
                      </a:endParaRPr>
                    </a:p>
                  </a:txBody>
                  <a:tcPr marL="68580" marR="68580" marT="0" marB="0" anchor="ctr"/>
                </a:tc>
              </a:tr>
              <a:tr h="786926">
                <a:tc>
                  <a:txBody>
                    <a:bodyPr/>
                    <a:lstStyle/>
                    <a:p>
                      <a:pPr marL="0" marR="0" algn="ctr">
                        <a:lnSpc>
                          <a:spcPts val="1000"/>
                        </a:lnSpc>
                        <a:spcBef>
                          <a:spcPts val="0"/>
                        </a:spcBef>
                        <a:spcAft>
                          <a:spcPts val="0"/>
                        </a:spcAft>
                        <a:tabLst>
                          <a:tab pos="723265" algn="l"/>
                        </a:tabLst>
                      </a:pPr>
                      <a:r>
                        <a:rPr lang="en-US" sz="1600" dirty="0" smtClean="0">
                          <a:effectLst/>
                        </a:rPr>
                        <a:t>Discretionary</a:t>
                      </a:r>
                    </a:p>
                    <a:p>
                      <a:pPr marL="0" marR="0" algn="ctr">
                        <a:lnSpc>
                          <a:spcPts val="1000"/>
                        </a:lnSpc>
                        <a:spcBef>
                          <a:spcPts val="0"/>
                        </a:spcBef>
                        <a:spcAft>
                          <a:spcPts val="0"/>
                        </a:spcAft>
                        <a:tabLst>
                          <a:tab pos="723265" algn="l"/>
                        </a:tabLst>
                      </a:pPr>
                      <a:endParaRPr lang="en-US" sz="1600" dirty="0" smtClean="0">
                        <a:effectLst/>
                      </a:endParaRPr>
                    </a:p>
                    <a:p>
                      <a:pPr marL="0" marR="0" algn="ctr">
                        <a:lnSpc>
                          <a:spcPts val="1000"/>
                        </a:lnSpc>
                        <a:spcBef>
                          <a:spcPts val="0"/>
                        </a:spcBef>
                        <a:spcAft>
                          <a:spcPts val="0"/>
                        </a:spcAft>
                        <a:tabLst>
                          <a:tab pos="723265" algn="l"/>
                        </a:tabLst>
                      </a:pPr>
                      <a:r>
                        <a:rPr lang="en-US" sz="1600" dirty="0" smtClean="0">
                          <a:effectLst/>
                        </a:rPr>
                        <a:t> </a:t>
                      </a:r>
                      <a:r>
                        <a:rPr lang="en-US" sz="1600" dirty="0">
                          <a:effectLst/>
                        </a:rPr>
                        <a:t>Pilot Program</a:t>
                      </a:r>
                      <a:endParaRPr lang="en-US" sz="2000" dirty="0">
                        <a:effectLst/>
                        <a:latin typeface="Calibri"/>
                        <a:ea typeface="Calibri"/>
                        <a:cs typeface="Times New Roman"/>
                      </a:endParaRPr>
                    </a:p>
                  </a:txBody>
                  <a:tcPr marL="68580" marR="68580" marT="0" marB="0" anchor="ctr"/>
                </a:tc>
                <a:tc>
                  <a:txBody>
                    <a:bodyPr/>
                    <a:lstStyle/>
                    <a:p>
                      <a:pPr marL="0" marR="0" algn="ctr">
                        <a:lnSpc>
                          <a:spcPts val="1000"/>
                        </a:lnSpc>
                        <a:spcBef>
                          <a:spcPts val="0"/>
                        </a:spcBef>
                        <a:spcAft>
                          <a:spcPts val="0"/>
                        </a:spcAft>
                        <a:tabLst>
                          <a:tab pos="723265" algn="l"/>
                        </a:tabLst>
                      </a:pPr>
                      <a:r>
                        <a:rPr lang="en-US" sz="2000" u="sng" dirty="0">
                          <a:effectLst/>
                        </a:rPr>
                        <a:t>     $2.00</a:t>
                      </a:r>
                      <a:endParaRPr lang="en-US" sz="2800" dirty="0">
                        <a:effectLst/>
                        <a:latin typeface="Calibri"/>
                        <a:ea typeface="Calibri"/>
                        <a:cs typeface="Times New Roman"/>
                      </a:endParaRPr>
                    </a:p>
                  </a:txBody>
                  <a:tcPr marL="68580" marR="68580" marT="0" marB="0" anchor="ctr"/>
                </a:tc>
                <a:tc>
                  <a:txBody>
                    <a:bodyPr/>
                    <a:lstStyle/>
                    <a:p>
                      <a:pPr marL="0" marR="0" algn="ctr">
                        <a:lnSpc>
                          <a:spcPts val="1000"/>
                        </a:lnSpc>
                        <a:spcBef>
                          <a:spcPts val="0"/>
                        </a:spcBef>
                        <a:spcAft>
                          <a:spcPts val="0"/>
                        </a:spcAft>
                        <a:tabLst>
                          <a:tab pos="723265" algn="l"/>
                        </a:tabLst>
                      </a:pPr>
                      <a:r>
                        <a:rPr lang="en-US" sz="2000" u="sng" dirty="0">
                          <a:effectLst/>
                        </a:rPr>
                        <a:t>     $3.00</a:t>
                      </a:r>
                      <a:endParaRPr lang="en-US" sz="2800" dirty="0">
                        <a:effectLst/>
                        <a:latin typeface="Calibri"/>
                        <a:ea typeface="Calibri"/>
                        <a:cs typeface="Times New Roman"/>
                      </a:endParaRPr>
                    </a:p>
                  </a:txBody>
                  <a:tcPr marL="68580" marR="68580" marT="0" marB="0" anchor="ctr"/>
                </a:tc>
                <a:tc>
                  <a:txBody>
                    <a:bodyPr/>
                    <a:lstStyle/>
                    <a:p>
                      <a:pPr marL="0" marR="0" algn="ctr">
                        <a:lnSpc>
                          <a:spcPts val="1000"/>
                        </a:lnSpc>
                        <a:spcBef>
                          <a:spcPts val="0"/>
                        </a:spcBef>
                        <a:spcAft>
                          <a:spcPts val="0"/>
                        </a:spcAft>
                        <a:tabLst>
                          <a:tab pos="723265" algn="l"/>
                        </a:tabLst>
                      </a:pPr>
                      <a:r>
                        <a:rPr lang="en-US" sz="2000" u="sng" dirty="0">
                          <a:effectLst/>
                        </a:rPr>
                        <a:t>      $3.25</a:t>
                      </a:r>
                      <a:endParaRPr lang="en-US" sz="2800" dirty="0">
                        <a:effectLst/>
                        <a:latin typeface="Calibri"/>
                        <a:ea typeface="Calibri"/>
                        <a:cs typeface="Times New Roman"/>
                      </a:endParaRPr>
                    </a:p>
                  </a:txBody>
                  <a:tcPr marL="68580" marR="68580" marT="0" marB="0" anchor="ctr"/>
                </a:tc>
                <a:tc>
                  <a:txBody>
                    <a:bodyPr/>
                    <a:lstStyle/>
                    <a:p>
                      <a:pPr marL="0" marR="0" algn="ctr">
                        <a:lnSpc>
                          <a:spcPts val="1000"/>
                        </a:lnSpc>
                        <a:spcBef>
                          <a:spcPts val="0"/>
                        </a:spcBef>
                        <a:spcAft>
                          <a:spcPts val="0"/>
                        </a:spcAft>
                        <a:tabLst>
                          <a:tab pos="723265" algn="l"/>
                        </a:tabLst>
                      </a:pPr>
                      <a:r>
                        <a:rPr lang="en-US" sz="2000" u="sng" dirty="0">
                          <a:effectLst/>
                        </a:rPr>
                        <a:t>      $3.50</a:t>
                      </a:r>
                      <a:endParaRPr lang="en-US" sz="2800" dirty="0">
                        <a:effectLst/>
                        <a:latin typeface="Calibri"/>
                        <a:ea typeface="Calibri"/>
                        <a:cs typeface="Times New Roman"/>
                      </a:endParaRPr>
                    </a:p>
                  </a:txBody>
                  <a:tcPr marL="68580" marR="68580" marT="0" marB="0" anchor="ctr"/>
                </a:tc>
                <a:tc>
                  <a:txBody>
                    <a:bodyPr/>
                    <a:lstStyle/>
                    <a:p>
                      <a:pPr marL="0" marR="0" algn="ctr">
                        <a:lnSpc>
                          <a:spcPts val="1000"/>
                        </a:lnSpc>
                        <a:spcBef>
                          <a:spcPts val="0"/>
                        </a:spcBef>
                        <a:spcAft>
                          <a:spcPts val="0"/>
                        </a:spcAft>
                        <a:tabLst>
                          <a:tab pos="723265" algn="l"/>
                        </a:tabLst>
                      </a:pPr>
                      <a:r>
                        <a:rPr lang="en-US" sz="2000" u="sng" dirty="0">
                          <a:effectLst/>
                        </a:rPr>
                        <a:t>      $3.50</a:t>
                      </a:r>
                      <a:endParaRPr lang="en-US" sz="2800" dirty="0">
                        <a:effectLst/>
                        <a:latin typeface="Calibri"/>
                        <a:ea typeface="Calibri"/>
                        <a:cs typeface="Times New Roman"/>
                      </a:endParaRPr>
                    </a:p>
                  </a:txBody>
                  <a:tcPr marL="68580" marR="68580" marT="0" marB="0" anchor="ctr"/>
                </a:tc>
              </a:tr>
              <a:tr h="519487">
                <a:tc>
                  <a:txBody>
                    <a:bodyPr/>
                    <a:lstStyle/>
                    <a:p>
                      <a:pPr marL="0" marR="0" algn="ctr">
                        <a:lnSpc>
                          <a:spcPts val="1000"/>
                        </a:lnSpc>
                        <a:spcBef>
                          <a:spcPts val="0"/>
                        </a:spcBef>
                        <a:spcAft>
                          <a:spcPts val="0"/>
                        </a:spcAft>
                        <a:tabLst>
                          <a:tab pos="723265" algn="l"/>
                        </a:tabLst>
                      </a:pPr>
                      <a:r>
                        <a:rPr lang="en-US" sz="1600" dirty="0">
                          <a:effectLst/>
                        </a:rPr>
                        <a:t>5310 Total</a:t>
                      </a:r>
                      <a:endParaRPr lang="en-US" sz="2000" dirty="0">
                        <a:effectLst/>
                        <a:latin typeface="Calibri"/>
                        <a:ea typeface="Calibri"/>
                        <a:cs typeface="Times New Roman"/>
                      </a:endParaRPr>
                    </a:p>
                  </a:txBody>
                  <a:tcPr marL="68580" marR="68580" marT="0" marB="0" anchor="ctr"/>
                </a:tc>
                <a:tc>
                  <a:txBody>
                    <a:bodyPr/>
                    <a:lstStyle/>
                    <a:p>
                      <a:pPr marL="0" marR="0" algn="ctr">
                        <a:lnSpc>
                          <a:spcPts val="1000"/>
                        </a:lnSpc>
                        <a:spcBef>
                          <a:spcPts val="0"/>
                        </a:spcBef>
                        <a:spcAft>
                          <a:spcPts val="0"/>
                        </a:spcAft>
                        <a:tabLst>
                          <a:tab pos="723265" algn="l"/>
                        </a:tabLst>
                      </a:pPr>
                      <a:r>
                        <a:rPr lang="en-US" sz="2000" dirty="0">
                          <a:effectLst/>
                        </a:rPr>
                        <a:t>$264.95</a:t>
                      </a:r>
                      <a:endParaRPr lang="en-US" sz="2800" dirty="0">
                        <a:effectLst/>
                        <a:latin typeface="Calibri"/>
                        <a:ea typeface="Calibri"/>
                        <a:cs typeface="Times New Roman"/>
                      </a:endParaRPr>
                    </a:p>
                  </a:txBody>
                  <a:tcPr marL="68580" marR="68580" marT="0" marB="0" anchor="ctr"/>
                </a:tc>
                <a:tc>
                  <a:txBody>
                    <a:bodyPr/>
                    <a:lstStyle/>
                    <a:p>
                      <a:pPr marL="0" marR="0" algn="ctr">
                        <a:lnSpc>
                          <a:spcPts val="1000"/>
                        </a:lnSpc>
                        <a:spcBef>
                          <a:spcPts val="0"/>
                        </a:spcBef>
                        <a:spcAft>
                          <a:spcPts val="0"/>
                        </a:spcAft>
                        <a:tabLst>
                          <a:tab pos="723265" algn="l"/>
                        </a:tabLst>
                      </a:pPr>
                      <a:r>
                        <a:rPr lang="en-US" sz="2000" dirty="0">
                          <a:effectLst/>
                        </a:rPr>
                        <a:t>$271.21</a:t>
                      </a:r>
                      <a:endParaRPr lang="en-US" sz="2800" dirty="0">
                        <a:effectLst/>
                        <a:latin typeface="Calibri"/>
                        <a:ea typeface="Calibri"/>
                        <a:cs typeface="Times New Roman"/>
                      </a:endParaRPr>
                    </a:p>
                  </a:txBody>
                  <a:tcPr marL="68580" marR="68580" marT="0" marB="0" anchor="ctr"/>
                </a:tc>
                <a:tc>
                  <a:txBody>
                    <a:bodyPr/>
                    <a:lstStyle/>
                    <a:p>
                      <a:pPr marL="0" marR="0" algn="ctr">
                        <a:lnSpc>
                          <a:spcPts val="1000"/>
                        </a:lnSpc>
                        <a:spcBef>
                          <a:spcPts val="0"/>
                        </a:spcBef>
                        <a:spcAft>
                          <a:spcPts val="0"/>
                        </a:spcAft>
                        <a:tabLst>
                          <a:tab pos="723265" algn="l"/>
                        </a:tabLst>
                      </a:pPr>
                      <a:r>
                        <a:rPr lang="en-US" sz="2000" dirty="0">
                          <a:effectLst/>
                        </a:rPr>
                        <a:t>$277.09</a:t>
                      </a:r>
                      <a:endParaRPr lang="en-US" sz="2800" dirty="0">
                        <a:effectLst/>
                        <a:latin typeface="Calibri"/>
                        <a:ea typeface="Calibri"/>
                        <a:cs typeface="Times New Roman"/>
                      </a:endParaRPr>
                    </a:p>
                  </a:txBody>
                  <a:tcPr marL="68580" marR="68580" marT="0" marB="0" anchor="ctr"/>
                </a:tc>
                <a:tc>
                  <a:txBody>
                    <a:bodyPr/>
                    <a:lstStyle/>
                    <a:p>
                      <a:pPr marL="0" marR="0" algn="ctr">
                        <a:lnSpc>
                          <a:spcPts val="1000"/>
                        </a:lnSpc>
                        <a:spcBef>
                          <a:spcPts val="0"/>
                        </a:spcBef>
                        <a:spcAft>
                          <a:spcPts val="0"/>
                        </a:spcAft>
                        <a:tabLst>
                          <a:tab pos="723265" algn="l"/>
                        </a:tabLst>
                      </a:pPr>
                      <a:r>
                        <a:rPr lang="en-US" sz="2000" dirty="0">
                          <a:effectLst/>
                        </a:rPr>
                        <a:t>$283.15</a:t>
                      </a:r>
                      <a:endParaRPr lang="en-US" sz="2800" dirty="0">
                        <a:effectLst/>
                        <a:latin typeface="Calibri"/>
                        <a:ea typeface="Calibri"/>
                        <a:cs typeface="Times New Roman"/>
                      </a:endParaRPr>
                    </a:p>
                  </a:txBody>
                  <a:tcPr marL="68580" marR="68580" marT="0" marB="0" anchor="ctr"/>
                </a:tc>
                <a:tc>
                  <a:txBody>
                    <a:bodyPr/>
                    <a:lstStyle/>
                    <a:p>
                      <a:pPr marL="0" marR="0" algn="ctr">
                        <a:lnSpc>
                          <a:spcPts val="1000"/>
                        </a:lnSpc>
                        <a:spcBef>
                          <a:spcPts val="0"/>
                        </a:spcBef>
                        <a:spcAft>
                          <a:spcPts val="0"/>
                        </a:spcAft>
                        <a:tabLst>
                          <a:tab pos="723265" algn="l"/>
                        </a:tabLst>
                      </a:pPr>
                      <a:r>
                        <a:rPr lang="en-US" sz="2000" dirty="0">
                          <a:effectLst/>
                        </a:rPr>
                        <a:t>$289.08</a:t>
                      </a:r>
                      <a:endParaRPr lang="en-US" sz="28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6820920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Grp="1" noChangeArrowheads="1"/>
          </p:cNvSpPr>
          <p:nvPr>
            <p:ph type="title"/>
          </p:nvPr>
        </p:nvSpPr>
        <p:spPr>
          <a:xfrm>
            <a:off x="246185" y="673386"/>
            <a:ext cx="8593015" cy="584775"/>
          </a:xfrm>
        </p:spPr>
        <p:txBody>
          <a:bodyPr/>
          <a:lstStyle/>
          <a:p>
            <a:r>
              <a:rPr lang="en-US" sz="3200" dirty="0" smtClean="0">
                <a:latin typeface="Arial" pitchFamily="34" charset="0"/>
                <a:cs typeface="Arial" pitchFamily="34" charset="0"/>
              </a:rPr>
              <a:t>FAST Act Changes </a:t>
            </a:r>
            <a:r>
              <a:rPr lang="en-US" sz="3200" dirty="0">
                <a:latin typeface="Arial" pitchFamily="34" charset="0"/>
                <a:cs typeface="Arial" pitchFamily="34" charset="0"/>
              </a:rPr>
              <a:t>to </a:t>
            </a:r>
            <a:r>
              <a:rPr lang="en-US" sz="3200" dirty="0" smtClean="0">
                <a:latin typeface="Arial" pitchFamily="34" charset="0"/>
                <a:cs typeface="Arial" pitchFamily="34" charset="0"/>
              </a:rPr>
              <a:t>the Section 5310 Program</a:t>
            </a:r>
            <a:endParaRPr lang="en-US" sz="3200" dirty="0" smtClean="0">
              <a:ea typeface="Geneva"/>
              <a:cs typeface="Geneva"/>
            </a:endParaRPr>
          </a:p>
        </p:txBody>
      </p:sp>
      <p:sp>
        <p:nvSpPr>
          <p:cNvPr id="41986" name="Rectangle 5"/>
          <p:cNvSpPr>
            <a:spLocks noGrp="1" noChangeArrowheads="1"/>
          </p:cNvSpPr>
          <p:nvPr>
            <p:ph type="body" idx="4294967295"/>
          </p:nvPr>
        </p:nvSpPr>
        <p:spPr>
          <a:xfrm>
            <a:off x="246185" y="1647093"/>
            <a:ext cx="8229600" cy="4373563"/>
          </a:xfrm>
        </p:spPr>
        <p:txBody>
          <a:bodyPr/>
          <a:lstStyle/>
          <a:p>
            <a:pPr lvl="0"/>
            <a:r>
              <a:rPr lang="en-US" sz="2800" dirty="0"/>
              <a:t>A State or local governmental entity that operates a public transportation service and that is eligible to receive direct grants under 5311 or 5307 is now an eligible direct recipient</a:t>
            </a:r>
          </a:p>
          <a:p>
            <a:pPr lvl="0"/>
            <a:r>
              <a:rPr lang="en-US" sz="2800" dirty="0" smtClean="0"/>
              <a:t>There is now a requirement </a:t>
            </a:r>
            <a:r>
              <a:rPr lang="en-US" sz="2800" dirty="0"/>
              <a:t>for the collection of best practices for dissemination to public transportation on innovation, program models, new services delivery options, performance measure findings, and transit cooperative research program reports</a:t>
            </a:r>
          </a:p>
          <a:p>
            <a:pPr marL="0" indent="0" fontAlgn="ctr">
              <a:buClrTx/>
              <a:buNone/>
            </a:pPr>
            <a:endParaRPr lang="en-US" sz="2800" dirty="0">
              <a:cs typeface="Arial" pitchFamily="34" charset="0"/>
            </a:endParaRPr>
          </a:p>
        </p:txBody>
      </p:sp>
      <p:sp>
        <p:nvSpPr>
          <p:cNvPr id="41987" name="Slide Number Placeholder 3"/>
          <p:cNvSpPr>
            <a:spLocks noGrp="1"/>
          </p:cNvSpPr>
          <p:nvPr>
            <p:ph type="sldNum" sz="quarter" idx="4294967295"/>
          </p:nvPr>
        </p:nvSpPr>
        <p:spPr bwMode="auto">
          <a:xfrm>
            <a:off x="7239000" y="6400800"/>
            <a:ext cx="1905000" cy="457200"/>
          </a:xfrm>
          <a:prstGeom prst="rect">
            <a:avLst/>
          </a:prstGeom>
          <a:noFill/>
          <a:ln>
            <a:miter lim="800000"/>
            <a:headEnd/>
            <a:tailEnd/>
          </a:ln>
        </p:spPr>
        <p:txBody>
          <a:bodyPr/>
          <a:lstStyle/>
          <a:p>
            <a:pPr algn="r"/>
            <a:endParaRPr lang="en-US" sz="1000" dirty="0">
              <a:cs typeface="Geneva"/>
            </a:endParaRPr>
          </a:p>
          <a:p>
            <a:pPr algn="r"/>
            <a:fld id="{CDFAA1E1-8179-4942-BE76-ECB22319A542}" type="slidenum">
              <a:rPr lang="en-US" sz="1000">
                <a:cs typeface="Geneva"/>
              </a:rPr>
              <a:pPr algn="r"/>
              <a:t>44</a:t>
            </a:fld>
            <a:endParaRPr lang="en-US" sz="1000" dirty="0">
              <a:cs typeface="Geneva"/>
            </a:endParaRPr>
          </a:p>
          <a:p>
            <a:pPr algn="r"/>
            <a:endParaRPr lang="en-US" sz="1000" dirty="0">
              <a:cs typeface="Geneva"/>
            </a:endParaRPr>
          </a:p>
        </p:txBody>
      </p:sp>
    </p:spTree>
    <p:extLst>
      <p:ext uri="{BB962C8B-B14F-4D97-AF65-F5344CB8AC3E}">
        <p14:creationId xmlns:p14="http://schemas.microsoft.com/office/powerpoint/2010/main" val="35920764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Grp="1" noChangeArrowheads="1"/>
          </p:cNvSpPr>
          <p:nvPr>
            <p:ph type="title"/>
          </p:nvPr>
        </p:nvSpPr>
        <p:spPr>
          <a:xfrm>
            <a:off x="422030" y="636345"/>
            <a:ext cx="8229600" cy="677108"/>
          </a:xfrm>
        </p:spPr>
        <p:txBody>
          <a:bodyPr>
            <a:noAutofit/>
          </a:bodyPr>
          <a:lstStyle/>
          <a:p>
            <a:r>
              <a:rPr lang="en-US" sz="3200" dirty="0">
                <a:latin typeface="Arial" pitchFamily="34" charset="0"/>
                <a:cs typeface="Arial" pitchFamily="34" charset="0"/>
              </a:rPr>
              <a:t>FAST Act Changes to the Section 5310 </a:t>
            </a:r>
            <a:r>
              <a:rPr lang="en-US" sz="3200" dirty="0" smtClean="0">
                <a:latin typeface="Arial" pitchFamily="34" charset="0"/>
                <a:cs typeface="Arial" pitchFamily="34" charset="0"/>
              </a:rPr>
              <a:t>Program, Cont.</a:t>
            </a:r>
            <a:endParaRPr lang="en-US" dirty="0" smtClean="0">
              <a:ea typeface="Geneva"/>
              <a:cs typeface="Geneva"/>
            </a:endParaRPr>
          </a:p>
        </p:txBody>
      </p:sp>
      <p:sp>
        <p:nvSpPr>
          <p:cNvPr id="41986" name="Rectangle 5"/>
          <p:cNvSpPr>
            <a:spLocks noGrp="1" noChangeArrowheads="1"/>
          </p:cNvSpPr>
          <p:nvPr>
            <p:ph type="body" idx="4294967295"/>
          </p:nvPr>
        </p:nvSpPr>
        <p:spPr>
          <a:xfrm>
            <a:off x="293076" y="1622465"/>
            <a:ext cx="8206154" cy="4391474"/>
          </a:xfrm>
        </p:spPr>
        <p:txBody>
          <a:bodyPr/>
          <a:lstStyle/>
          <a:p>
            <a:pPr lvl="0"/>
            <a:r>
              <a:rPr lang="en-US" sz="2800" dirty="0"/>
              <a:t>Section 3006(b):  a discretionary pilot program for innovative coordinated access and mobility - open to 5310 recipients and </a:t>
            </a:r>
            <a:r>
              <a:rPr lang="en-US" sz="2800" dirty="0"/>
              <a:t>subrecipients</a:t>
            </a:r>
            <a:r>
              <a:rPr lang="en-US" sz="2800" dirty="0"/>
              <a:t> - to assist in financing innovative projects for the transportation disadvantaged that improve the coordination of transportation services and non-emergency medical transportation services; such as: the deployment of coordination technology, projects that create or increase access to </a:t>
            </a:r>
            <a:r>
              <a:rPr lang="en-US" sz="2800" dirty="0" smtClean="0"/>
              <a:t>community (i.e. One-Call/One-Click Centers, etc.)</a:t>
            </a:r>
            <a:endParaRPr lang="en-US" sz="2800" dirty="0">
              <a:cs typeface="Arial" pitchFamily="34" charset="0"/>
            </a:endParaRPr>
          </a:p>
        </p:txBody>
      </p:sp>
      <p:sp>
        <p:nvSpPr>
          <p:cNvPr id="41987" name="Slide Number Placeholder 3"/>
          <p:cNvSpPr>
            <a:spLocks noGrp="1"/>
          </p:cNvSpPr>
          <p:nvPr>
            <p:ph type="sldNum" sz="quarter" idx="4294967295"/>
          </p:nvPr>
        </p:nvSpPr>
        <p:spPr bwMode="auto">
          <a:xfrm>
            <a:off x="7239000" y="6400800"/>
            <a:ext cx="1905000" cy="457200"/>
          </a:xfrm>
          <a:prstGeom prst="rect">
            <a:avLst/>
          </a:prstGeom>
          <a:noFill/>
          <a:ln>
            <a:miter lim="800000"/>
            <a:headEnd/>
            <a:tailEnd/>
          </a:ln>
        </p:spPr>
        <p:txBody>
          <a:bodyPr/>
          <a:lstStyle/>
          <a:p>
            <a:pPr algn="r"/>
            <a:endParaRPr lang="en-US" sz="1000" dirty="0">
              <a:cs typeface="Geneva"/>
            </a:endParaRPr>
          </a:p>
          <a:p>
            <a:pPr algn="r"/>
            <a:fld id="{CDFAA1E1-8179-4942-BE76-ECB22319A542}" type="slidenum">
              <a:rPr lang="en-US" sz="1000">
                <a:cs typeface="Geneva"/>
              </a:rPr>
              <a:pPr algn="r"/>
              <a:t>45</a:t>
            </a:fld>
            <a:endParaRPr lang="en-US" sz="1000" dirty="0">
              <a:cs typeface="Geneva"/>
            </a:endParaRPr>
          </a:p>
          <a:p>
            <a:pPr algn="r"/>
            <a:endParaRPr lang="en-US" sz="1000" dirty="0">
              <a:cs typeface="Geneva"/>
            </a:endParaRPr>
          </a:p>
        </p:txBody>
      </p:sp>
    </p:spTree>
    <p:extLst>
      <p:ext uri="{BB962C8B-B14F-4D97-AF65-F5344CB8AC3E}">
        <p14:creationId xmlns:p14="http://schemas.microsoft.com/office/powerpoint/2010/main" val="35454185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Grp="1" noChangeArrowheads="1"/>
          </p:cNvSpPr>
          <p:nvPr>
            <p:ph type="title"/>
          </p:nvPr>
        </p:nvSpPr>
        <p:spPr>
          <a:xfrm>
            <a:off x="533400" y="617111"/>
            <a:ext cx="8229600" cy="677108"/>
          </a:xfrm>
        </p:spPr>
        <p:txBody>
          <a:bodyPr>
            <a:noAutofit/>
          </a:bodyPr>
          <a:lstStyle/>
          <a:p>
            <a:r>
              <a:rPr lang="en-US" sz="3200" dirty="0">
                <a:latin typeface="Arial" pitchFamily="34" charset="0"/>
                <a:cs typeface="Arial" pitchFamily="34" charset="0"/>
              </a:rPr>
              <a:t>FAST Act Changes to the Section 5310 </a:t>
            </a:r>
            <a:r>
              <a:rPr lang="en-US" sz="3200" dirty="0" smtClean="0">
                <a:latin typeface="Arial" pitchFamily="34" charset="0"/>
                <a:cs typeface="Arial" pitchFamily="34" charset="0"/>
              </a:rPr>
              <a:t>Program, Cont.</a:t>
            </a:r>
            <a:endParaRPr lang="en-US" dirty="0" smtClean="0">
              <a:ea typeface="Geneva"/>
              <a:cs typeface="Geneva"/>
            </a:endParaRPr>
          </a:p>
        </p:txBody>
      </p:sp>
      <p:sp>
        <p:nvSpPr>
          <p:cNvPr id="41986" name="Rectangle 5"/>
          <p:cNvSpPr>
            <a:spLocks noGrp="1" noChangeArrowheads="1"/>
          </p:cNvSpPr>
          <p:nvPr>
            <p:ph type="body" idx="4294967295"/>
          </p:nvPr>
        </p:nvSpPr>
        <p:spPr>
          <a:xfrm>
            <a:off x="339969" y="1615424"/>
            <a:ext cx="8206154" cy="4391474"/>
          </a:xfrm>
        </p:spPr>
        <p:txBody>
          <a:bodyPr/>
          <a:lstStyle/>
          <a:p>
            <a:pPr lvl="0"/>
            <a:r>
              <a:rPr lang="en-US" sz="2800" dirty="0" smtClean="0"/>
              <a:t>Section 3006(c):  Coordinated Mobility which requires following through on recommendations made by the Interagency Transportation Coordination Council on Access and Mobility (CCAM) 2005 Report to the President relating to the implementation of Executive Order No. 13330 (49 U.S.S. 101 note) including  publicizing an updated strategic plan and developing a cost-sharing policy </a:t>
            </a:r>
          </a:p>
          <a:p>
            <a:pPr marL="0" indent="0">
              <a:buClrTx/>
              <a:buNone/>
            </a:pPr>
            <a:endParaRPr lang="en-US" sz="2800" dirty="0">
              <a:cs typeface="Arial" pitchFamily="34" charset="0"/>
            </a:endParaRPr>
          </a:p>
        </p:txBody>
      </p:sp>
      <p:sp>
        <p:nvSpPr>
          <p:cNvPr id="41987" name="Slide Number Placeholder 3"/>
          <p:cNvSpPr>
            <a:spLocks noGrp="1"/>
          </p:cNvSpPr>
          <p:nvPr>
            <p:ph type="sldNum" sz="quarter" idx="4294967295"/>
          </p:nvPr>
        </p:nvSpPr>
        <p:spPr bwMode="auto">
          <a:xfrm>
            <a:off x="7239000" y="6400800"/>
            <a:ext cx="1905000" cy="457200"/>
          </a:xfrm>
          <a:prstGeom prst="rect">
            <a:avLst/>
          </a:prstGeom>
          <a:noFill/>
          <a:ln>
            <a:miter lim="800000"/>
            <a:headEnd/>
            <a:tailEnd/>
          </a:ln>
        </p:spPr>
        <p:txBody>
          <a:bodyPr/>
          <a:lstStyle/>
          <a:p>
            <a:pPr algn="r"/>
            <a:endParaRPr lang="en-US" sz="1000" dirty="0">
              <a:cs typeface="Geneva"/>
            </a:endParaRPr>
          </a:p>
          <a:p>
            <a:pPr algn="r"/>
            <a:fld id="{CDFAA1E1-8179-4942-BE76-ECB22319A542}" type="slidenum">
              <a:rPr lang="en-US" sz="1000">
                <a:cs typeface="Geneva"/>
              </a:rPr>
              <a:pPr algn="r"/>
              <a:t>46</a:t>
            </a:fld>
            <a:endParaRPr lang="en-US" sz="1000" dirty="0">
              <a:cs typeface="Geneva"/>
            </a:endParaRPr>
          </a:p>
          <a:p>
            <a:pPr algn="r"/>
            <a:endParaRPr lang="en-US" sz="1000" dirty="0">
              <a:cs typeface="Geneva"/>
            </a:endParaRPr>
          </a:p>
        </p:txBody>
      </p:sp>
    </p:spTree>
    <p:extLst>
      <p:ext uri="{BB962C8B-B14F-4D97-AF65-F5344CB8AC3E}">
        <p14:creationId xmlns:p14="http://schemas.microsoft.com/office/powerpoint/2010/main" val="21447549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Grp="1" noChangeArrowheads="1"/>
          </p:cNvSpPr>
          <p:nvPr>
            <p:ph type="title"/>
          </p:nvPr>
        </p:nvSpPr>
        <p:spPr>
          <a:xfrm>
            <a:off x="416169" y="1053297"/>
            <a:ext cx="8229600" cy="750276"/>
          </a:xfrm>
        </p:spPr>
        <p:txBody>
          <a:bodyPr>
            <a:noAutofit/>
          </a:bodyPr>
          <a:lstStyle/>
          <a:p>
            <a:r>
              <a:rPr lang="en-US" sz="3200" dirty="0">
                <a:cs typeface="Arial" pitchFamily="34" charset="0"/>
              </a:rPr>
              <a:t>Rides to Wellness Demonstration and Innovative Coordinated Access and Mobility Grants program - 2016 </a:t>
            </a:r>
            <a:r>
              <a:rPr lang="en-US" sz="3200" dirty="0" smtClean="0">
                <a:cs typeface="Arial" pitchFamily="34" charset="0"/>
              </a:rPr>
              <a:t>NOFO</a:t>
            </a:r>
            <a:r>
              <a:rPr lang="en-US" dirty="0">
                <a:cs typeface="Arial" pitchFamily="34" charset="0"/>
              </a:rPr>
              <a:t/>
            </a:r>
            <a:br>
              <a:rPr lang="en-US" dirty="0">
                <a:cs typeface="Arial" pitchFamily="34" charset="0"/>
              </a:rPr>
            </a:br>
            <a:endParaRPr lang="en-US" dirty="0" smtClean="0">
              <a:ea typeface="Geneva"/>
              <a:cs typeface="Geneva"/>
            </a:endParaRPr>
          </a:p>
        </p:txBody>
      </p:sp>
      <p:sp>
        <p:nvSpPr>
          <p:cNvPr id="41986" name="Rectangle 5"/>
          <p:cNvSpPr>
            <a:spLocks noGrp="1" noChangeArrowheads="1"/>
          </p:cNvSpPr>
          <p:nvPr>
            <p:ph type="body" idx="4294967295"/>
          </p:nvPr>
        </p:nvSpPr>
        <p:spPr>
          <a:xfrm>
            <a:off x="416169" y="2907026"/>
            <a:ext cx="8634045" cy="4391474"/>
          </a:xfrm>
        </p:spPr>
        <p:txBody>
          <a:bodyPr/>
          <a:lstStyle/>
          <a:p>
            <a:pPr marL="0" indent="0">
              <a:buNone/>
            </a:pPr>
            <a:r>
              <a:rPr lang="en-US" sz="2400" dirty="0">
                <a:cs typeface="Arial" pitchFamily="34" charset="0"/>
              </a:rPr>
              <a:t>$</a:t>
            </a:r>
            <a:r>
              <a:rPr lang="en-US" sz="2400" dirty="0" smtClean="0">
                <a:cs typeface="Arial" pitchFamily="34" charset="0"/>
              </a:rPr>
              <a:t>5.3M </a:t>
            </a:r>
            <a:r>
              <a:rPr lang="en-US" sz="2400" dirty="0">
                <a:cs typeface="Arial" pitchFamily="34" charset="0"/>
              </a:rPr>
              <a:t>R2W Demo Grants/5310 Pilot </a:t>
            </a:r>
            <a:r>
              <a:rPr lang="en-US" sz="2400" dirty="0" smtClean="0">
                <a:cs typeface="Arial" pitchFamily="34" charset="0"/>
              </a:rPr>
              <a:t>Program </a:t>
            </a:r>
            <a:endParaRPr lang="en-US" sz="2400" dirty="0">
              <a:cs typeface="Arial" pitchFamily="34" charset="0"/>
            </a:endParaRPr>
          </a:p>
          <a:p>
            <a:r>
              <a:rPr lang="en-US" sz="2400" dirty="0" smtClean="0">
                <a:cs typeface="Arial" pitchFamily="34" charset="0"/>
              </a:rPr>
              <a:t>Approximately </a:t>
            </a:r>
            <a:r>
              <a:rPr lang="en-US" sz="2400" dirty="0">
                <a:cs typeface="Arial" pitchFamily="34" charset="0"/>
              </a:rPr>
              <a:t>$3 million in </a:t>
            </a:r>
            <a:r>
              <a:rPr lang="en-US" sz="2400" dirty="0" smtClean="0">
                <a:cs typeface="Arial" pitchFamily="34" charset="0"/>
              </a:rPr>
              <a:t>FY2015 </a:t>
            </a:r>
            <a:r>
              <a:rPr lang="en-US" sz="2400" dirty="0">
                <a:cs typeface="Arial" pitchFamily="34" charset="0"/>
              </a:rPr>
              <a:t>National Research and Technology Program (Section 5312) discretionary funds authorized by the Moving Ahead for Progress in the 21st Century Act (MAP 21</a:t>
            </a:r>
            <a:r>
              <a:rPr lang="en-US" sz="2400" dirty="0" smtClean="0">
                <a:cs typeface="Arial" pitchFamily="34" charset="0"/>
              </a:rPr>
              <a:t>), Public Law 112-141, July 6, 2012</a:t>
            </a:r>
          </a:p>
          <a:p>
            <a:r>
              <a:rPr lang="en-US" sz="2400" dirty="0">
                <a:cs typeface="Arial" pitchFamily="34" charset="0"/>
              </a:rPr>
              <a:t>Approximately $2 million in FY2016 Enhanced Mobility of Seniors and Individuals </a:t>
            </a:r>
            <a:r>
              <a:rPr lang="en-US" sz="2400" dirty="0" smtClean="0">
                <a:cs typeface="Arial" pitchFamily="34" charset="0"/>
              </a:rPr>
              <a:t>Act</a:t>
            </a:r>
            <a:r>
              <a:rPr lang="en-US" sz="2400" dirty="0">
                <a:cs typeface="Arial" pitchFamily="34" charset="0"/>
              </a:rPr>
              <a:t>, Public Law 114-94, December 4, 2015 </a:t>
            </a:r>
          </a:p>
          <a:p>
            <a:endParaRPr lang="en-US" sz="2400" dirty="0" smtClean="0">
              <a:cs typeface="Arial" pitchFamily="34" charset="0"/>
            </a:endParaRPr>
          </a:p>
          <a:p>
            <a:endParaRPr lang="en-US" sz="2800" dirty="0" smtClean="0">
              <a:cs typeface="Arial" pitchFamily="34" charset="0"/>
            </a:endParaRPr>
          </a:p>
          <a:p>
            <a:endParaRPr lang="en-US" sz="2800" dirty="0">
              <a:cs typeface="Arial" pitchFamily="34" charset="0"/>
            </a:endParaRPr>
          </a:p>
        </p:txBody>
      </p:sp>
      <p:sp>
        <p:nvSpPr>
          <p:cNvPr id="41987" name="Slide Number Placeholder 3"/>
          <p:cNvSpPr>
            <a:spLocks noGrp="1"/>
          </p:cNvSpPr>
          <p:nvPr>
            <p:ph type="sldNum" sz="quarter" idx="4294967295"/>
          </p:nvPr>
        </p:nvSpPr>
        <p:spPr bwMode="auto">
          <a:xfrm>
            <a:off x="7239000" y="6400800"/>
            <a:ext cx="1905000" cy="457200"/>
          </a:xfrm>
          <a:prstGeom prst="rect">
            <a:avLst/>
          </a:prstGeom>
          <a:noFill/>
          <a:ln>
            <a:miter lim="800000"/>
            <a:headEnd/>
            <a:tailEnd/>
          </a:ln>
        </p:spPr>
        <p:txBody>
          <a:bodyPr/>
          <a:lstStyle/>
          <a:p>
            <a:pPr algn="r"/>
            <a:endParaRPr lang="en-US" sz="1000" dirty="0">
              <a:cs typeface="Geneva"/>
            </a:endParaRPr>
          </a:p>
          <a:p>
            <a:pPr algn="r"/>
            <a:fld id="{CDFAA1E1-8179-4942-BE76-ECB22319A542}" type="slidenum">
              <a:rPr lang="en-US" sz="1000">
                <a:cs typeface="Geneva"/>
              </a:rPr>
              <a:pPr algn="r"/>
              <a:t>47</a:t>
            </a:fld>
            <a:endParaRPr lang="en-US" sz="1000" dirty="0">
              <a:cs typeface="Geneva"/>
            </a:endParaRPr>
          </a:p>
          <a:p>
            <a:pPr algn="r"/>
            <a:endParaRPr lang="en-US" sz="1000" dirty="0">
              <a:cs typeface="Geneva"/>
            </a:endParaRPr>
          </a:p>
        </p:txBody>
      </p:sp>
      <p:pic>
        <p:nvPicPr>
          <p:cNvPr id="3074" name="Picture 2" descr="An older woman being shown the DC Metro map. " title="Photo of travel training on the Metro in DC in 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39" y="1352466"/>
            <a:ext cx="137160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title="Photo of two hands sha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0353" y="1190125"/>
            <a:ext cx="137160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9431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Grp="1" noChangeArrowheads="1"/>
          </p:cNvSpPr>
          <p:nvPr>
            <p:ph type="title"/>
          </p:nvPr>
        </p:nvSpPr>
        <p:spPr>
          <a:xfrm>
            <a:off x="0" y="488157"/>
            <a:ext cx="9144000" cy="677108"/>
          </a:xfrm>
        </p:spPr>
        <p:txBody>
          <a:bodyPr>
            <a:noAutofit/>
          </a:bodyPr>
          <a:lstStyle/>
          <a:p>
            <a:r>
              <a:rPr lang="en-US" sz="4000" dirty="0" smtClean="0">
                <a:cs typeface="Arial" pitchFamily="34" charset="0"/>
              </a:rPr>
              <a:t>R2W </a:t>
            </a:r>
            <a:r>
              <a:rPr lang="en-US" sz="4000" dirty="0">
                <a:cs typeface="Arial" pitchFamily="34" charset="0"/>
              </a:rPr>
              <a:t>Demo </a:t>
            </a:r>
            <a:r>
              <a:rPr lang="en-US" sz="4000" dirty="0" smtClean="0">
                <a:cs typeface="Arial" pitchFamily="34" charset="0"/>
              </a:rPr>
              <a:t>Grants/5310 </a:t>
            </a:r>
            <a:r>
              <a:rPr lang="en-US" sz="4000" dirty="0">
                <a:cs typeface="Arial" pitchFamily="34" charset="0"/>
              </a:rPr>
              <a:t>Pilot Program</a:t>
            </a:r>
          </a:p>
        </p:txBody>
      </p:sp>
      <p:sp>
        <p:nvSpPr>
          <p:cNvPr id="41986" name="Rectangle 5"/>
          <p:cNvSpPr>
            <a:spLocks noGrp="1" noChangeArrowheads="1"/>
          </p:cNvSpPr>
          <p:nvPr>
            <p:ph type="body" idx="4294967295"/>
          </p:nvPr>
        </p:nvSpPr>
        <p:spPr>
          <a:xfrm>
            <a:off x="375138" y="1446619"/>
            <a:ext cx="8364416" cy="4391474"/>
          </a:xfrm>
        </p:spPr>
        <p:txBody>
          <a:bodyPr/>
          <a:lstStyle/>
          <a:p>
            <a:r>
              <a:rPr lang="en-US" sz="2800" dirty="0" smtClean="0">
                <a:cs typeface="Arial" pitchFamily="34" charset="0"/>
              </a:rPr>
              <a:t>Eligible </a:t>
            </a:r>
            <a:r>
              <a:rPr lang="en-US" sz="2800" dirty="0">
                <a:cs typeface="Arial" pitchFamily="34" charset="0"/>
              </a:rPr>
              <a:t>applicants include: </a:t>
            </a:r>
            <a:r>
              <a:rPr lang="en-US" sz="2800" dirty="0" smtClean="0">
                <a:cs typeface="Arial" pitchFamily="34" charset="0"/>
              </a:rPr>
              <a:t>States</a:t>
            </a:r>
            <a:r>
              <a:rPr lang="en-US" sz="2800" dirty="0">
                <a:cs typeface="Arial" pitchFamily="34" charset="0"/>
              </a:rPr>
              <a:t>, Tribes, Designated or Direct Recipients for 5307, 5310 and </a:t>
            </a:r>
            <a:r>
              <a:rPr lang="en-US" sz="2800" dirty="0" smtClean="0">
                <a:cs typeface="Arial" pitchFamily="34" charset="0"/>
              </a:rPr>
              <a:t>5311</a:t>
            </a:r>
          </a:p>
          <a:p>
            <a:r>
              <a:rPr lang="en-US" sz="2800" dirty="0" smtClean="0">
                <a:cs typeface="Arial" pitchFamily="34" charset="0"/>
              </a:rPr>
              <a:t>Program Goals:</a:t>
            </a:r>
          </a:p>
          <a:p>
            <a:pPr lvl="1"/>
            <a:r>
              <a:rPr lang="en-US" sz="1800" dirty="0" smtClean="0">
                <a:cs typeface="Arial" pitchFamily="34" charset="0"/>
              </a:rPr>
              <a:t>Develop </a:t>
            </a:r>
            <a:r>
              <a:rPr lang="en-US" sz="1800" dirty="0">
                <a:cs typeface="Arial" pitchFamily="34" charset="0"/>
              </a:rPr>
              <a:t>replicable, innovative, sustainable solutions to healthcare access </a:t>
            </a:r>
            <a:r>
              <a:rPr lang="en-US" sz="1800" dirty="0" smtClean="0">
                <a:cs typeface="Arial" pitchFamily="34" charset="0"/>
              </a:rPr>
              <a:t>challenges;</a:t>
            </a:r>
          </a:p>
          <a:p>
            <a:pPr lvl="1"/>
            <a:r>
              <a:rPr lang="en-US" sz="1800" dirty="0" smtClean="0">
                <a:cs typeface="Arial" pitchFamily="34" charset="0"/>
              </a:rPr>
              <a:t>Foster </a:t>
            </a:r>
            <a:r>
              <a:rPr lang="en-US" sz="1800" dirty="0">
                <a:cs typeface="Arial" pitchFamily="34" charset="0"/>
              </a:rPr>
              <a:t>local partnerships between the health, transportation, home and community-based services and other sectors to collaboratively develop and support solutions that increase healthcare </a:t>
            </a:r>
            <a:r>
              <a:rPr lang="en-US" sz="1800" dirty="0" smtClean="0">
                <a:cs typeface="Arial" pitchFamily="34" charset="0"/>
              </a:rPr>
              <a:t>access; and</a:t>
            </a:r>
          </a:p>
          <a:p>
            <a:pPr lvl="1"/>
            <a:r>
              <a:rPr lang="en-US" sz="1800" dirty="0" smtClean="0">
                <a:cs typeface="Arial" pitchFamily="34" charset="0"/>
              </a:rPr>
              <a:t>Demonstrate </a:t>
            </a:r>
            <a:r>
              <a:rPr lang="en-US" sz="1800" dirty="0">
                <a:cs typeface="Arial" pitchFamily="34" charset="0"/>
              </a:rPr>
              <a:t>the impacts of transportation solutions on improved access to healthcare and health outcomes and reduced costs to the healthcare and transportation sectors.</a:t>
            </a:r>
          </a:p>
          <a:p>
            <a:endParaRPr lang="en-US" sz="1800" dirty="0" smtClean="0">
              <a:cs typeface="Arial" pitchFamily="34" charset="0"/>
            </a:endParaRPr>
          </a:p>
        </p:txBody>
      </p:sp>
      <p:sp>
        <p:nvSpPr>
          <p:cNvPr id="41987" name="Slide Number Placeholder 3"/>
          <p:cNvSpPr>
            <a:spLocks noGrp="1"/>
          </p:cNvSpPr>
          <p:nvPr>
            <p:ph type="sldNum" sz="quarter" idx="4294967295"/>
          </p:nvPr>
        </p:nvSpPr>
        <p:spPr bwMode="auto">
          <a:xfrm>
            <a:off x="7239000" y="6400800"/>
            <a:ext cx="1905000" cy="457200"/>
          </a:xfrm>
          <a:prstGeom prst="rect">
            <a:avLst/>
          </a:prstGeom>
          <a:noFill/>
          <a:ln>
            <a:miter lim="800000"/>
            <a:headEnd/>
            <a:tailEnd/>
          </a:ln>
        </p:spPr>
        <p:txBody>
          <a:bodyPr/>
          <a:lstStyle/>
          <a:p>
            <a:pPr algn="r"/>
            <a:endParaRPr lang="en-US" sz="1000" dirty="0">
              <a:cs typeface="Geneva"/>
            </a:endParaRPr>
          </a:p>
          <a:p>
            <a:pPr algn="r"/>
            <a:fld id="{CDFAA1E1-8179-4942-BE76-ECB22319A542}" type="slidenum">
              <a:rPr lang="en-US" sz="1000">
                <a:cs typeface="Geneva"/>
              </a:rPr>
              <a:pPr algn="r"/>
              <a:t>48</a:t>
            </a:fld>
            <a:endParaRPr lang="en-US" sz="1000" dirty="0">
              <a:cs typeface="Geneva"/>
            </a:endParaRPr>
          </a:p>
          <a:p>
            <a:pPr algn="r"/>
            <a:endParaRPr lang="en-US" sz="1000" dirty="0">
              <a:cs typeface="Geneva"/>
            </a:endParaRPr>
          </a:p>
        </p:txBody>
      </p:sp>
    </p:spTree>
    <p:extLst>
      <p:ext uri="{BB962C8B-B14F-4D97-AF65-F5344CB8AC3E}">
        <p14:creationId xmlns:p14="http://schemas.microsoft.com/office/powerpoint/2010/main" val="33085316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Grp="1" noChangeArrowheads="1"/>
          </p:cNvSpPr>
          <p:nvPr>
            <p:ph type="title"/>
          </p:nvPr>
        </p:nvSpPr>
        <p:spPr>
          <a:xfrm>
            <a:off x="187572" y="628600"/>
            <a:ext cx="8839198" cy="677108"/>
          </a:xfrm>
        </p:spPr>
        <p:txBody>
          <a:bodyPr>
            <a:noAutofit/>
          </a:bodyPr>
          <a:lstStyle/>
          <a:p>
            <a:r>
              <a:rPr lang="en-US" sz="4000" dirty="0" smtClean="0">
                <a:cs typeface="Arial" pitchFamily="34" charset="0"/>
              </a:rPr>
              <a:t>National Aging and Disability Transportation Center (NADTC)</a:t>
            </a:r>
            <a:endParaRPr lang="en-US" sz="4000" dirty="0" smtClean="0">
              <a:ea typeface="Geneva"/>
              <a:cs typeface="Geneva"/>
            </a:endParaRPr>
          </a:p>
        </p:txBody>
      </p:sp>
      <p:sp>
        <p:nvSpPr>
          <p:cNvPr id="41986" name="Rectangle 5"/>
          <p:cNvSpPr>
            <a:spLocks noGrp="1" noChangeArrowheads="1"/>
          </p:cNvSpPr>
          <p:nvPr>
            <p:ph type="body" idx="4294967295"/>
          </p:nvPr>
        </p:nvSpPr>
        <p:spPr>
          <a:xfrm>
            <a:off x="293077" y="1583218"/>
            <a:ext cx="8733692" cy="4391474"/>
          </a:xfrm>
        </p:spPr>
        <p:txBody>
          <a:bodyPr/>
          <a:lstStyle/>
          <a:p>
            <a:pPr marL="0" indent="0">
              <a:buNone/>
            </a:pPr>
            <a:r>
              <a:rPr lang="en-US" sz="2400" b="1" dirty="0"/>
              <a:t>Goals of the </a:t>
            </a:r>
            <a:r>
              <a:rPr lang="en-US" sz="2400" b="1" dirty="0" smtClean="0"/>
              <a:t>NADTC:</a:t>
            </a:r>
            <a:endParaRPr lang="en-US" sz="2400" b="1" dirty="0"/>
          </a:p>
          <a:p>
            <a:pPr lvl="0"/>
            <a:r>
              <a:rPr lang="en-US" sz="2400" dirty="0" smtClean="0"/>
              <a:t>Promote </a:t>
            </a:r>
            <a:r>
              <a:rPr lang="en-US" sz="2400" dirty="0"/>
              <a:t>the use of accessible public transportation for </a:t>
            </a:r>
            <a:r>
              <a:rPr lang="en-US" sz="2400" dirty="0" smtClean="0"/>
              <a:t>healthcare</a:t>
            </a:r>
            <a:r>
              <a:rPr lang="en-US" sz="2400" dirty="0"/>
              <a:t>, </a:t>
            </a:r>
            <a:r>
              <a:rPr lang="en-US" sz="2400" dirty="0" smtClean="0"/>
              <a:t>employment, education</a:t>
            </a:r>
            <a:r>
              <a:rPr lang="en-US" sz="2400" dirty="0"/>
              <a:t>, recreation, and to support independent </a:t>
            </a:r>
            <a:r>
              <a:rPr lang="en-US" sz="2400" dirty="0" smtClean="0"/>
              <a:t>living</a:t>
            </a:r>
          </a:p>
          <a:p>
            <a:pPr lvl="0"/>
            <a:r>
              <a:rPr lang="en-US" sz="2400" dirty="0" smtClean="0"/>
              <a:t>Increase </a:t>
            </a:r>
            <a:r>
              <a:rPr lang="en-US" sz="2400" dirty="0"/>
              <a:t>the effectiveness, efficiency, and quality of coordinated human service </a:t>
            </a:r>
            <a:r>
              <a:rPr lang="en-US" sz="2400" dirty="0" smtClean="0"/>
              <a:t>transportation</a:t>
            </a:r>
          </a:p>
          <a:p>
            <a:pPr lvl="0"/>
            <a:r>
              <a:rPr lang="en-US" sz="2400" dirty="0" smtClean="0"/>
              <a:t>Ensure </a:t>
            </a:r>
            <a:r>
              <a:rPr lang="en-US" sz="2400" dirty="0"/>
              <a:t>transportation planning is done in conjunction with broader planning activities at all </a:t>
            </a:r>
            <a:r>
              <a:rPr lang="en-US" sz="2400" dirty="0" smtClean="0"/>
              <a:t>levels</a:t>
            </a:r>
          </a:p>
          <a:p>
            <a:pPr lvl="0"/>
            <a:r>
              <a:rPr lang="en-US" sz="2400" dirty="0" smtClean="0"/>
              <a:t>Highlight </a:t>
            </a:r>
            <a:r>
              <a:rPr lang="en-US" sz="2400" dirty="0"/>
              <a:t>and assist in developing promising practices to solve transportation challenges maximizing the effectiveness of federal investments in specialized </a:t>
            </a:r>
            <a:r>
              <a:rPr lang="en-US" sz="2400" dirty="0" smtClean="0"/>
              <a:t>transportation</a:t>
            </a:r>
            <a:endParaRPr lang="en-US" sz="1600" dirty="0" smtClean="0">
              <a:cs typeface="Arial" pitchFamily="34" charset="0"/>
            </a:endParaRPr>
          </a:p>
        </p:txBody>
      </p:sp>
      <p:sp>
        <p:nvSpPr>
          <p:cNvPr id="41987" name="Slide Number Placeholder 3"/>
          <p:cNvSpPr>
            <a:spLocks noGrp="1"/>
          </p:cNvSpPr>
          <p:nvPr>
            <p:ph type="sldNum" sz="quarter" idx="4294967295"/>
          </p:nvPr>
        </p:nvSpPr>
        <p:spPr bwMode="auto">
          <a:xfrm>
            <a:off x="7239000" y="6400800"/>
            <a:ext cx="1905000" cy="457200"/>
          </a:xfrm>
          <a:prstGeom prst="rect">
            <a:avLst/>
          </a:prstGeom>
          <a:noFill/>
          <a:ln>
            <a:miter lim="800000"/>
            <a:headEnd/>
            <a:tailEnd/>
          </a:ln>
        </p:spPr>
        <p:txBody>
          <a:bodyPr/>
          <a:lstStyle/>
          <a:p>
            <a:pPr algn="r"/>
            <a:endParaRPr lang="en-US" sz="1000" dirty="0">
              <a:solidFill>
                <a:prstClr val="black"/>
              </a:solidFill>
              <a:cs typeface="Geneva"/>
            </a:endParaRPr>
          </a:p>
          <a:p>
            <a:pPr algn="r"/>
            <a:fld id="{CDFAA1E1-8179-4942-BE76-ECB22319A542}" type="slidenum">
              <a:rPr lang="en-US" sz="1000">
                <a:solidFill>
                  <a:prstClr val="black"/>
                </a:solidFill>
                <a:cs typeface="Geneva"/>
              </a:rPr>
              <a:pPr algn="r"/>
              <a:t>49</a:t>
            </a:fld>
            <a:endParaRPr lang="en-US" sz="1000" dirty="0">
              <a:solidFill>
                <a:prstClr val="black"/>
              </a:solidFill>
              <a:cs typeface="Geneva"/>
            </a:endParaRPr>
          </a:p>
          <a:p>
            <a:pPr algn="r"/>
            <a:endParaRPr lang="en-US" sz="1000" dirty="0">
              <a:solidFill>
                <a:prstClr val="black"/>
              </a:solidFill>
              <a:cs typeface="Geneva"/>
            </a:endParaRPr>
          </a:p>
        </p:txBody>
      </p:sp>
    </p:spTree>
    <p:extLst>
      <p:ext uri="{BB962C8B-B14F-4D97-AF65-F5344CB8AC3E}">
        <p14:creationId xmlns:p14="http://schemas.microsoft.com/office/powerpoint/2010/main" val="2895775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400" b="1" dirty="0" smtClean="0"/>
              <a:t>Intermodal Surface Transportation Efficiency Act (ISTEA, 1991)</a:t>
            </a:r>
          </a:p>
          <a:p>
            <a:pPr lvl="1">
              <a:buFont typeface="Arial" panose="020B0604020202020204" pitchFamily="34" charset="0"/>
              <a:buChar char="•"/>
            </a:pPr>
            <a:r>
              <a:rPr lang="en-US" sz="2400" dirty="0" smtClean="0"/>
              <a:t>Encouraged coordination among human service transportation providers</a:t>
            </a:r>
          </a:p>
          <a:p>
            <a:pPr lvl="1">
              <a:buFont typeface="Arial" panose="020B0604020202020204" pitchFamily="34" charset="0"/>
              <a:buChar char="•"/>
            </a:pPr>
            <a:r>
              <a:rPr lang="en-US" sz="2400" dirty="0" smtClean="0"/>
              <a:t>Made acquisition of service an eligible expense</a:t>
            </a:r>
          </a:p>
          <a:p>
            <a:pPr lvl="1">
              <a:buFont typeface="Arial" panose="020B0604020202020204" pitchFamily="34" charset="0"/>
              <a:buChar char="•"/>
            </a:pPr>
            <a:r>
              <a:rPr lang="en-US" sz="2400" dirty="0" smtClean="0"/>
              <a:t>Added ability to </a:t>
            </a:r>
            <a:r>
              <a:rPr lang="en-US" sz="2400" i="1" dirty="0" smtClean="0"/>
              <a:t>flex</a:t>
            </a:r>
            <a:r>
              <a:rPr lang="en-US" sz="2400" dirty="0" smtClean="0"/>
              <a:t>* funds</a:t>
            </a:r>
            <a:endParaRPr lang="en-US" sz="2400" dirty="0"/>
          </a:p>
          <a:p>
            <a:pPr lvl="1"/>
            <a:endParaRPr lang="en-US" sz="2400" dirty="0" smtClean="0"/>
          </a:p>
          <a:p>
            <a:pPr marL="57150" indent="0">
              <a:buNone/>
            </a:pPr>
            <a:r>
              <a:rPr lang="en-US" dirty="0" smtClean="0"/>
              <a:t>*</a:t>
            </a:r>
            <a:r>
              <a:rPr lang="en-US" sz="2400" dirty="0" smtClean="0"/>
              <a:t>Refers to the ability to transfer Federal Highway Administration funding to FTA programs, including 5310. </a:t>
            </a:r>
          </a:p>
          <a:p>
            <a:pPr marL="57150" indent="0">
              <a:buNone/>
            </a:pPr>
            <a:endParaRPr lang="en-US" sz="2000" dirty="0" smtClean="0"/>
          </a:p>
        </p:txBody>
      </p:sp>
      <p:sp>
        <p:nvSpPr>
          <p:cNvPr id="5" name="Title 4"/>
          <p:cNvSpPr>
            <a:spLocks noGrp="1"/>
          </p:cNvSpPr>
          <p:nvPr>
            <p:ph type="title"/>
          </p:nvPr>
        </p:nvSpPr>
        <p:spPr/>
        <p:txBody>
          <a:bodyPr/>
          <a:lstStyle/>
          <a:p>
            <a:r>
              <a:rPr lang="en-US" sz="3200" dirty="0" smtClean="0"/>
              <a:t>As It Evolved</a:t>
            </a:r>
            <a:endParaRPr lang="en-US" sz="3200" dirty="0"/>
          </a:p>
        </p:txBody>
      </p:sp>
    </p:spTree>
    <p:extLst>
      <p:ext uri="{BB962C8B-B14F-4D97-AF65-F5344CB8AC3E}">
        <p14:creationId xmlns:p14="http://schemas.microsoft.com/office/powerpoint/2010/main" val="4380389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Grp="1" noChangeArrowheads="1"/>
          </p:cNvSpPr>
          <p:nvPr>
            <p:ph type="title"/>
          </p:nvPr>
        </p:nvSpPr>
        <p:spPr>
          <a:xfrm>
            <a:off x="293077" y="619707"/>
            <a:ext cx="9143999" cy="677108"/>
          </a:xfrm>
        </p:spPr>
        <p:txBody>
          <a:bodyPr>
            <a:noAutofit/>
          </a:bodyPr>
          <a:lstStyle/>
          <a:p>
            <a:pPr algn="l"/>
            <a:r>
              <a:rPr lang="en-US" sz="4000" dirty="0" smtClean="0">
                <a:cs typeface="Arial" pitchFamily="34" charset="0"/>
              </a:rPr>
              <a:t>Section 5310 Technical Assistance</a:t>
            </a:r>
            <a:endParaRPr lang="en-US" sz="4000" dirty="0" smtClean="0">
              <a:ea typeface="Geneva"/>
              <a:cs typeface="Geneva"/>
            </a:endParaRPr>
          </a:p>
        </p:txBody>
      </p:sp>
      <p:sp>
        <p:nvSpPr>
          <p:cNvPr id="41986" name="Rectangle 5"/>
          <p:cNvSpPr>
            <a:spLocks noGrp="1" noChangeArrowheads="1"/>
          </p:cNvSpPr>
          <p:nvPr>
            <p:ph type="body" idx="4294967295"/>
          </p:nvPr>
        </p:nvSpPr>
        <p:spPr>
          <a:xfrm>
            <a:off x="293077" y="1500555"/>
            <a:ext cx="8639908" cy="4040384"/>
          </a:xfrm>
        </p:spPr>
        <p:txBody>
          <a:bodyPr/>
          <a:lstStyle/>
          <a:p>
            <a:pPr marL="0" lvl="1" indent="0">
              <a:buNone/>
            </a:pPr>
            <a:r>
              <a:rPr lang="en-US" dirty="0"/>
              <a:t>To find out more about the NADTC, request technical assistance, </a:t>
            </a:r>
            <a:r>
              <a:rPr lang="en-US" dirty="0"/>
              <a:t>webinars, online courses, </a:t>
            </a:r>
            <a:r>
              <a:rPr lang="en-US" dirty="0" smtClean="0"/>
              <a:t>in-person events, </a:t>
            </a:r>
            <a:endParaRPr lang="en-US" dirty="0"/>
          </a:p>
          <a:p>
            <a:pPr marL="0" lvl="1" indent="0">
              <a:buNone/>
            </a:pPr>
            <a:r>
              <a:rPr lang="en-US" dirty="0" smtClean="0"/>
              <a:t>or </a:t>
            </a:r>
            <a:r>
              <a:rPr lang="en-US" dirty="0"/>
              <a:t>to sign up for the Center’s e-News, send an email </a:t>
            </a:r>
            <a:r>
              <a:rPr lang="en-US" dirty="0" smtClean="0"/>
              <a:t>to: </a:t>
            </a:r>
            <a:r>
              <a:rPr lang="en-US" u="sng" dirty="0" smtClean="0">
                <a:hlinkClick r:id="rId3"/>
              </a:rPr>
              <a:t>contact@nadtc.org</a:t>
            </a:r>
            <a:r>
              <a:rPr lang="en-US" dirty="0" smtClean="0"/>
              <a:t> </a:t>
            </a:r>
            <a:r>
              <a:rPr lang="en-US" dirty="0"/>
              <a:t>or call </a:t>
            </a:r>
            <a:r>
              <a:rPr lang="en-US" dirty="0" smtClean="0"/>
              <a:t>(</a:t>
            </a:r>
            <a:r>
              <a:rPr lang="en-US" dirty="0"/>
              <a:t>866) </a:t>
            </a:r>
            <a:r>
              <a:rPr lang="en-US" dirty="0" smtClean="0"/>
              <a:t>528-6278</a:t>
            </a:r>
          </a:p>
          <a:p>
            <a:pPr marL="0" indent="0">
              <a:buNone/>
            </a:pPr>
            <a:endParaRPr lang="en-US" sz="1600" dirty="0" smtClean="0">
              <a:cs typeface="Arial" pitchFamily="34" charset="0"/>
            </a:endParaRPr>
          </a:p>
        </p:txBody>
      </p:sp>
      <p:sp>
        <p:nvSpPr>
          <p:cNvPr id="41987" name="Slide Number Placeholder 3"/>
          <p:cNvSpPr>
            <a:spLocks noGrp="1"/>
          </p:cNvSpPr>
          <p:nvPr>
            <p:ph type="sldNum" sz="quarter" idx="4294967295"/>
          </p:nvPr>
        </p:nvSpPr>
        <p:spPr bwMode="auto">
          <a:xfrm>
            <a:off x="7239000" y="6400800"/>
            <a:ext cx="1905000" cy="457200"/>
          </a:xfrm>
          <a:prstGeom prst="rect">
            <a:avLst/>
          </a:prstGeom>
          <a:noFill/>
          <a:ln>
            <a:miter lim="800000"/>
            <a:headEnd/>
            <a:tailEnd/>
          </a:ln>
        </p:spPr>
        <p:txBody>
          <a:bodyPr/>
          <a:lstStyle/>
          <a:p>
            <a:pPr algn="r"/>
            <a:endParaRPr lang="en-US" sz="1000" dirty="0">
              <a:solidFill>
                <a:prstClr val="black"/>
              </a:solidFill>
              <a:cs typeface="Geneva"/>
            </a:endParaRPr>
          </a:p>
          <a:p>
            <a:pPr algn="r"/>
            <a:fld id="{CDFAA1E1-8179-4942-BE76-ECB22319A542}" type="slidenum">
              <a:rPr lang="en-US" sz="1000">
                <a:solidFill>
                  <a:prstClr val="black"/>
                </a:solidFill>
                <a:cs typeface="Geneva"/>
              </a:rPr>
              <a:pPr algn="r"/>
              <a:t>50</a:t>
            </a:fld>
            <a:endParaRPr lang="en-US" sz="1000" dirty="0">
              <a:solidFill>
                <a:prstClr val="black"/>
              </a:solidFill>
              <a:cs typeface="Geneva"/>
            </a:endParaRPr>
          </a:p>
          <a:p>
            <a:pPr algn="r"/>
            <a:endParaRPr lang="en-US" sz="1000" dirty="0">
              <a:solidFill>
                <a:prstClr val="black"/>
              </a:solidFill>
              <a:cs typeface="Geneva"/>
            </a:endParaRPr>
          </a:p>
        </p:txBody>
      </p:sp>
      <p:pic>
        <p:nvPicPr>
          <p:cNvPr id="5" name="Picture 4" title="NADTC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9415" y="3780990"/>
            <a:ext cx="4009293" cy="26198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85849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image is a group of four photographs: one shows a hybrid bus pulling up to a bus stop shelter on a downtown street; one shows the interior of rail vehicle with passengers standing inside; one shows an underground subway terminal with a departing train; and one shows an approaching light rail vehicle adjacent to a station with people waiting."/>
          <p:cNvPicPr>
            <a:picLocks noChangeAspect="1"/>
          </p:cNvPicPr>
          <p:nvPr/>
        </p:nvPicPr>
        <p:blipFill>
          <a:blip r:embed="rId3"/>
          <a:stretch>
            <a:fillRect/>
          </a:stretch>
        </p:blipFill>
        <p:spPr>
          <a:xfrm>
            <a:off x="637032" y="703259"/>
            <a:ext cx="7869936" cy="5285232"/>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0029" y="1601906"/>
            <a:ext cx="8229600" cy="4266631"/>
          </a:xfrm>
        </p:spPr>
        <p:txBody>
          <a:bodyPr/>
          <a:lstStyle/>
          <a:p>
            <a:pPr marL="0" indent="0">
              <a:buNone/>
            </a:pPr>
            <a:r>
              <a:rPr lang="en-US" sz="2400" b="1" dirty="0"/>
              <a:t>Safe, Accountable, Flexible, Efficient Transportation Equity Act: A Legacy for Users (SAFETEA-LU, 2005</a:t>
            </a:r>
            <a:r>
              <a:rPr lang="en-US" sz="2400" b="1" dirty="0" smtClean="0"/>
              <a:t>)</a:t>
            </a:r>
          </a:p>
          <a:p>
            <a:pPr marL="0" indent="0">
              <a:buNone/>
            </a:pPr>
            <a:endParaRPr lang="en-US" sz="2400" dirty="0" smtClean="0"/>
          </a:p>
          <a:p>
            <a:pPr>
              <a:buFont typeface="Arial" panose="020B0604020202020204" pitchFamily="34" charset="0"/>
              <a:buChar char="•"/>
            </a:pPr>
            <a:r>
              <a:rPr lang="en-US" sz="2400" dirty="0" smtClean="0"/>
              <a:t>Established coordinated plan requirement</a:t>
            </a:r>
          </a:p>
          <a:p>
            <a:pPr>
              <a:buFont typeface="Arial" panose="020B0604020202020204" pitchFamily="34" charset="0"/>
              <a:buChar char="•"/>
            </a:pPr>
            <a:r>
              <a:rPr lang="en-US" sz="2400" dirty="0"/>
              <a:t>R</a:t>
            </a:r>
            <a:r>
              <a:rPr lang="en-US" sz="2400" dirty="0" smtClean="0"/>
              <a:t>equired locally-developed coordinated planning process be used for 5310 programs </a:t>
            </a:r>
          </a:p>
          <a:p>
            <a:pPr>
              <a:buFont typeface="Arial" panose="020B0604020202020204" pitchFamily="34" charset="0"/>
              <a:buChar char="•"/>
            </a:pPr>
            <a:r>
              <a:rPr lang="en-US" sz="2400" dirty="0"/>
              <a:t>Required locally-developed coordinated </a:t>
            </a:r>
            <a:r>
              <a:rPr lang="en-US" sz="2400" dirty="0" smtClean="0"/>
              <a:t>planning process to </a:t>
            </a:r>
            <a:r>
              <a:rPr lang="en-US" sz="2400" dirty="0"/>
              <a:t>be used </a:t>
            </a:r>
            <a:r>
              <a:rPr lang="en-US" sz="2400" dirty="0" smtClean="0"/>
              <a:t>for other FTA funding programs (i.e., New Freedom, Job Access Reverse Commute)</a:t>
            </a:r>
          </a:p>
          <a:p>
            <a:pPr marL="0" indent="0">
              <a:buNone/>
            </a:pPr>
            <a:endParaRPr lang="en-US" dirty="0"/>
          </a:p>
        </p:txBody>
      </p:sp>
      <p:sp>
        <p:nvSpPr>
          <p:cNvPr id="5" name="Title 4"/>
          <p:cNvSpPr>
            <a:spLocks noGrp="1"/>
          </p:cNvSpPr>
          <p:nvPr>
            <p:ph type="title"/>
          </p:nvPr>
        </p:nvSpPr>
        <p:spPr>
          <a:xfrm>
            <a:off x="0" y="416254"/>
            <a:ext cx="9171296" cy="614151"/>
          </a:xfrm>
        </p:spPr>
        <p:txBody>
          <a:bodyPr/>
          <a:lstStyle/>
          <a:p>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3200" dirty="0"/>
              <a:t>As It Evolved </a:t>
            </a:r>
            <a:r>
              <a:rPr lang="en-US" sz="3200" dirty="0" smtClean="0"/>
              <a:t>(continued)</a:t>
            </a:r>
            <a:r>
              <a:rPr lang="en-US" sz="3200" dirty="0"/>
              <a:t/>
            </a:r>
            <a:br>
              <a:rPr lang="en-US" sz="3200" dirty="0"/>
            </a:br>
            <a:endParaRPr lang="en-US" sz="3200" b="0" dirty="0">
              <a:solidFill>
                <a:schemeClr val="tx1"/>
              </a:solidFill>
            </a:endParaRPr>
          </a:p>
        </p:txBody>
      </p:sp>
    </p:spTree>
    <p:extLst>
      <p:ext uri="{BB962C8B-B14F-4D97-AF65-F5344CB8AC3E}">
        <p14:creationId xmlns:p14="http://schemas.microsoft.com/office/powerpoint/2010/main" val="3456398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0062"/>
            <a:ext cx="8229600" cy="4790364"/>
          </a:xfrm>
        </p:spPr>
        <p:txBody>
          <a:bodyPr/>
          <a:lstStyle/>
          <a:p>
            <a:pPr marL="0" indent="0">
              <a:buNone/>
            </a:pPr>
            <a:r>
              <a:rPr lang="en-US" sz="2400" b="1" dirty="0"/>
              <a:t>Moving Ahead for Progress in the 21</a:t>
            </a:r>
            <a:r>
              <a:rPr lang="en-US" sz="2400" b="1" baseline="30000" dirty="0"/>
              <a:t>st</a:t>
            </a:r>
            <a:r>
              <a:rPr lang="en-US" sz="2400" b="1" dirty="0"/>
              <a:t> Century (MAP-21, 2012)</a:t>
            </a:r>
          </a:p>
          <a:p>
            <a:pPr>
              <a:buFont typeface="Arial" panose="020B0604020202020204" pitchFamily="34" charset="0"/>
              <a:buChar char="•"/>
            </a:pPr>
            <a:endParaRPr lang="en-US" sz="1000" dirty="0" smtClean="0">
              <a:latin typeface="+mn-lt"/>
            </a:endParaRPr>
          </a:p>
          <a:p>
            <a:pPr>
              <a:buFont typeface="Arial" panose="020B0604020202020204" pitchFamily="34" charset="0"/>
              <a:buChar char="•"/>
            </a:pPr>
            <a:r>
              <a:rPr lang="en-US" sz="2400" dirty="0" smtClean="0">
                <a:latin typeface="+mn-lt"/>
              </a:rPr>
              <a:t>Incorporated eligibilities of the former New Freedom Program</a:t>
            </a:r>
          </a:p>
          <a:p>
            <a:pPr>
              <a:buFont typeface="Arial" panose="020B0604020202020204" pitchFamily="34" charset="0"/>
              <a:buChar char="•"/>
            </a:pPr>
            <a:r>
              <a:rPr lang="en-US" sz="2400" dirty="0" smtClean="0">
                <a:latin typeface="+mn-lt"/>
              </a:rPr>
              <a:t>Provided </a:t>
            </a:r>
            <a:r>
              <a:rPr lang="en-US" sz="2400" dirty="0">
                <a:latin typeface="+mn-lt"/>
              </a:rPr>
              <a:t>specific apportionments to large </a:t>
            </a:r>
            <a:r>
              <a:rPr lang="en-US" sz="2400" dirty="0" smtClean="0">
                <a:latin typeface="+mn-lt"/>
              </a:rPr>
              <a:t>urbanized areas (UZAs), </a:t>
            </a:r>
            <a:r>
              <a:rPr lang="en-US" sz="2400" dirty="0">
                <a:latin typeface="+mn-lt"/>
              </a:rPr>
              <a:t>small </a:t>
            </a:r>
            <a:r>
              <a:rPr lang="en-US" sz="2400" dirty="0" smtClean="0">
                <a:latin typeface="+mn-lt"/>
              </a:rPr>
              <a:t>UZAs, </a:t>
            </a:r>
            <a:r>
              <a:rPr lang="en-US" sz="2400" dirty="0">
                <a:latin typeface="+mn-lt"/>
              </a:rPr>
              <a:t>and rural </a:t>
            </a:r>
            <a:r>
              <a:rPr lang="en-US" sz="2400" dirty="0" smtClean="0">
                <a:latin typeface="+mn-lt"/>
              </a:rPr>
              <a:t>areas</a:t>
            </a:r>
          </a:p>
          <a:p>
            <a:pPr>
              <a:buFont typeface="Arial" panose="020B0604020202020204" pitchFamily="34" charset="0"/>
              <a:buChar char="•"/>
            </a:pPr>
            <a:r>
              <a:rPr lang="en-US" sz="2400" dirty="0" smtClean="0">
                <a:latin typeface="+mn-lt"/>
              </a:rPr>
              <a:t>Made </a:t>
            </a:r>
            <a:r>
              <a:rPr lang="en-US" sz="2400" dirty="0" smtClean="0">
                <a:latin typeface="+mn-lt"/>
              </a:rPr>
              <a:t>operating expenses eligible</a:t>
            </a:r>
          </a:p>
          <a:p>
            <a:pPr>
              <a:buFont typeface="Arial" panose="020B0604020202020204" pitchFamily="34" charset="0"/>
              <a:buChar char="•"/>
            </a:pPr>
            <a:r>
              <a:rPr lang="en-US" sz="2400" dirty="0" smtClean="0">
                <a:latin typeface="+mn-lt"/>
              </a:rPr>
              <a:t>Expanded </a:t>
            </a:r>
            <a:r>
              <a:rPr lang="en-US" sz="2400" dirty="0" smtClean="0">
                <a:latin typeface="+mn-lt"/>
              </a:rPr>
              <a:t>coordinated plan requirements to include specific requirements for stakeholder involvement in development and approval of the plan</a:t>
            </a:r>
            <a:endParaRPr lang="en-US" sz="2400" u="sng" dirty="0">
              <a:latin typeface="+mn-lt"/>
            </a:endParaRPr>
          </a:p>
          <a:p>
            <a:endParaRPr lang="en-US" dirty="0" smtClean="0"/>
          </a:p>
          <a:p>
            <a:endParaRPr lang="en-US" dirty="0"/>
          </a:p>
        </p:txBody>
      </p:sp>
      <p:sp>
        <p:nvSpPr>
          <p:cNvPr id="5" name="Title 4"/>
          <p:cNvSpPr>
            <a:spLocks noGrp="1"/>
          </p:cNvSpPr>
          <p:nvPr>
            <p:ph type="title"/>
          </p:nvPr>
        </p:nvSpPr>
        <p:spPr>
          <a:xfrm>
            <a:off x="457200" y="436563"/>
            <a:ext cx="8229600" cy="723498"/>
          </a:xfrm>
        </p:spPr>
        <p:txBody>
          <a:bodyPr/>
          <a:lstStyle/>
          <a:p>
            <a:r>
              <a:rPr lang="en-US" sz="3200" dirty="0" smtClean="0"/>
              <a:t/>
            </a:r>
            <a:br>
              <a:rPr lang="en-US" sz="3200" dirty="0" smtClean="0"/>
            </a:br>
            <a:r>
              <a:rPr lang="en-US" sz="3200" dirty="0" smtClean="0"/>
              <a:t>As </a:t>
            </a:r>
            <a:r>
              <a:rPr lang="en-US" sz="3200" dirty="0"/>
              <a:t>It Evolved </a:t>
            </a:r>
            <a:r>
              <a:rPr lang="en-US" sz="3200" dirty="0" smtClean="0"/>
              <a:t>(continued)</a:t>
            </a:r>
            <a:r>
              <a:rPr lang="en-US" sz="3200" dirty="0"/>
              <a:t/>
            </a:r>
            <a:br>
              <a:rPr lang="en-US" sz="3200" dirty="0"/>
            </a:br>
            <a:endParaRPr lang="en-US" sz="3200" dirty="0"/>
          </a:p>
        </p:txBody>
      </p:sp>
    </p:spTree>
    <p:extLst>
      <p:ext uri="{BB962C8B-B14F-4D97-AF65-F5344CB8AC3E}">
        <p14:creationId xmlns:p14="http://schemas.microsoft.com/office/powerpoint/2010/main" val="2744924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8046" y="1272218"/>
            <a:ext cx="8229600" cy="4920578"/>
          </a:xfrm>
        </p:spPr>
        <p:txBody>
          <a:bodyPr>
            <a:normAutofit/>
          </a:bodyPr>
          <a:lstStyle/>
          <a:p>
            <a:r>
              <a:rPr lang="en-US" sz="2400" dirty="0" smtClean="0"/>
              <a:t>Designated recipients added </a:t>
            </a:r>
            <a:r>
              <a:rPr lang="en-US" sz="2400" dirty="0"/>
              <a:t>for </a:t>
            </a:r>
            <a:r>
              <a:rPr lang="en-US" sz="2400" dirty="0" smtClean="0"/>
              <a:t>large </a:t>
            </a:r>
            <a:r>
              <a:rPr lang="en-US" sz="2400" dirty="0" smtClean="0">
                <a:solidFill>
                  <a:schemeClr val="tx1"/>
                </a:solidFill>
              </a:rPr>
              <a:t>urbanized </a:t>
            </a:r>
            <a:r>
              <a:rPr lang="en-US" sz="2400" dirty="0">
                <a:solidFill>
                  <a:schemeClr val="tx1"/>
                </a:solidFill>
              </a:rPr>
              <a:t>areas </a:t>
            </a:r>
            <a:r>
              <a:rPr lang="en-US" sz="2400" dirty="0" smtClean="0">
                <a:solidFill>
                  <a:schemeClr val="tx1"/>
                </a:solidFill>
              </a:rPr>
              <a:t>(</a:t>
            </a:r>
            <a:r>
              <a:rPr lang="en-US" sz="2400" dirty="0" smtClean="0"/>
              <a:t>UZAs)</a:t>
            </a:r>
            <a:endParaRPr lang="en-US" sz="2400" dirty="0"/>
          </a:p>
          <a:p>
            <a:r>
              <a:rPr lang="en-US" sz="2400" dirty="0" smtClean="0">
                <a:solidFill>
                  <a:schemeClr val="tx1"/>
                </a:solidFill>
              </a:rPr>
              <a:t>Percentage </a:t>
            </a:r>
            <a:r>
              <a:rPr lang="en-US" sz="2400" dirty="0" smtClean="0">
                <a:solidFill>
                  <a:schemeClr val="tx1"/>
                </a:solidFill>
              </a:rPr>
              <a:t>of funding reapportioned between large and small UZAs, and rural areas </a:t>
            </a:r>
          </a:p>
          <a:p>
            <a:pPr lvl="1"/>
            <a:r>
              <a:rPr lang="en-US" sz="2400" dirty="0" smtClean="0"/>
              <a:t>60% to large UZAs</a:t>
            </a:r>
          </a:p>
          <a:p>
            <a:pPr lvl="1"/>
            <a:r>
              <a:rPr lang="en-US" sz="2400" dirty="0" smtClean="0"/>
              <a:t>20% to small UZAs</a:t>
            </a:r>
          </a:p>
          <a:p>
            <a:pPr lvl="1"/>
            <a:r>
              <a:rPr lang="en-US" sz="2400" dirty="0" smtClean="0"/>
              <a:t>20% to rural areas</a:t>
            </a:r>
          </a:p>
          <a:p>
            <a:r>
              <a:rPr lang="en-US" sz="2400" dirty="0" smtClean="0"/>
              <a:t>Apportionments </a:t>
            </a:r>
            <a:r>
              <a:rPr lang="en-US" sz="2400" dirty="0" smtClean="0"/>
              <a:t>for small UZAs and rural areas can be moved to all types of areas</a:t>
            </a:r>
          </a:p>
          <a:p>
            <a:r>
              <a:rPr lang="en-US" sz="2400" dirty="0" smtClean="0"/>
              <a:t>Large </a:t>
            </a:r>
            <a:r>
              <a:rPr lang="en-US" sz="2400" dirty="0" smtClean="0"/>
              <a:t>UZA funding cannot be reallocated</a:t>
            </a:r>
          </a:p>
          <a:p>
            <a:r>
              <a:rPr lang="en-US" sz="2400" dirty="0" smtClean="0"/>
              <a:t>FTA Apportionment </a:t>
            </a:r>
            <a:r>
              <a:rPr lang="en-US" sz="2400" dirty="0"/>
              <a:t>table: </a:t>
            </a:r>
            <a:r>
              <a:rPr lang="en-US" sz="2400" dirty="0">
                <a:hlinkClick r:id="rId3"/>
              </a:rPr>
              <a:t>http://</a:t>
            </a:r>
            <a:r>
              <a:rPr lang="en-US" sz="2400" dirty="0" smtClean="0">
                <a:hlinkClick r:id="rId3"/>
              </a:rPr>
              <a:t>www.fta.dot.gov/12853_14875.html</a:t>
            </a:r>
            <a:r>
              <a:rPr lang="en-US" sz="2400" dirty="0" smtClean="0"/>
              <a:t>  </a:t>
            </a:r>
            <a:endParaRPr lang="en-US" sz="2400" dirty="0"/>
          </a:p>
          <a:p>
            <a:pPr>
              <a:buClr>
                <a:schemeClr val="tx2"/>
              </a:buClr>
            </a:pPr>
            <a:endParaRPr lang="en-US" dirty="0"/>
          </a:p>
          <a:p>
            <a:pPr marL="45720" indent="0">
              <a:buNone/>
            </a:pPr>
            <a:endParaRPr lang="en-US" dirty="0"/>
          </a:p>
        </p:txBody>
      </p:sp>
      <p:sp>
        <p:nvSpPr>
          <p:cNvPr id="5" name="Title 4"/>
          <p:cNvSpPr>
            <a:spLocks noGrp="1"/>
          </p:cNvSpPr>
          <p:nvPr>
            <p:ph type="title"/>
          </p:nvPr>
        </p:nvSpPr>
        <p:spPr>
          <a:xfrm>
            <a:off x="457200" y="453427"/>
            <a:ext cx="8229600" cy="981075"/>
          </a:xfrm>
        </p:spPr>
        <p:txBody>
          <a:bodyPr/>
          <a:lstStyle/>
          <a:p>
            <a:r>
              <a:rPr lang="en-US" sz="3200" dirty="0" smtClean="0"/>
              <a:t>Changes under MAP-21: Apportionments</a:t>
            </a:r>
            <a:endParaRPr lang="en-US" sz="3200" dirty="0"/>
          </a:p>
        </p:txBody>
      </p:sp>
    </p:spTree>
    <p:extLst>
      <p:ext uri="{BB962C8B-B14F-4D97-AF65-F5344CB8AC3E}">
        <p14:creationId xmlns:p14="http://schemas.microsoft.com/office/powerpoint/2010/main" val="4180046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38551"/>
            <a:ext cx="8229600" cy="3739170"/>
          </a:xfrm>
        </p:spPr>
        <p:txBody>
          <a:bodyPr>
            <a:normAutofit/>
          </a:bodyPr>
          <a:lstStyle/>
          <a:p>
            <a:pPr lvl="0"/>
            <a:r>
              <a:rPr lang="en-US" sz="2400" dirty="0" smtClean="0"/>
              <a:t>A minimum of 55</a:t>
            </a:r>
            <a:r>
              <a:rPr lang="en-US" sz="2400" dirty="0"/>
              <a:t>% </a:t>
            </a:r>
            <a:r>
              <a:rPr lang="en-US" sz="2400" dirty="0" smtClean="0"/>
              <a:t>MUST </a:t>
            </a:r>
            <a:r>
              <a:rPr lang="en-US" sz="2400" dirty="0"/>
              <a:t>be spent on </a:t>
            </a:r>
            <a:r>
              <a:rPr lang="en-US" sz="2400" i="1" dirty="0" smtClean="0"/>
              <a:t>traditional</a:t>
            </a:r>
            <a:r>
              <a:rPr lang="en-US" sz="2400" dirty="0" smtClean="0"/>
              <a:t> </a:t>
            </a:r>
            <a:r>
              <a:rPr lang="en-US" sz="2400" dirty="0"/>
              <a:t>5310 projects</a:t>
            </a:r>
          </a:p>
          <a:p>
            <a:pPr lvl="0"/>
            <a:r>
              <a:rPr lang="en-US" sz="2400" dirty="0" smtClean="0"/>
              <a:t>Remaining </a:t>
            </a:r>
            <a:r>
              <a:rPr lang="en-US" sz="2400" dirty="0"/>
              <a:t>45% may be spent on </a:t>
            </a:r>
            <a:r>
              <a:rPr lang="en-US" sz="2400" i="1" dirty="0" smtClean="0"/>
              <a:t>other</a:t>
            </a:r>
            <a:r>
              <a:rPr lang="en-US" sz="2400" dirty="0" smtClean="0"/>
              <a:t> projects, such as were eligible under the New Freedom (5317) program</a:t>
            </a:r>
            <a:endParaRPr lang="en-US" sz="2400" dirty="0"/>
          </a:p>
          <a:p>
            <a:pPr lvl="0"/>
            <a:r>
              <a:rPr lang="en-US" sz="2400" dirty="0" smtClean="0"/>
              <a:t>Up </a:t>
            </a:r>
            <a:r>
              <a:rPr lang="en-US" sz="2400" dirty="0"/>
              <a:t>to 10% may be spent on </a:t>
            </a:r>
            <a:r>
              <a:rPr lang="en-US" sz="2400" dirty="0" smtClean="0"/>
              <a:t>program administration</a:t>
            </a:r>
            <a:endParaRPr lang="en-US" sz="2400" dirty="0"/>
          </a:p>
          <a:p>
            <a:pPr marL="45720" lvl="0" indent="0">
              <a:buNone/>
            </a:pPr>
            <a:endParaRPr lang="en-US" sz="2400" dirty="0"/>
          </a:p>
          <a:p>
            <a:endParaRPr lang="en-US" dirty="0"/>
          </a:p>
        </p:txBody>
      </p:sp>
      <p:sp>
        <p:nvSpPr>
          <p:cNvPr id="5" name="Title 4"/>
          <p:cNvSpPr>
            <a:spLocks noGrp="1"/>
          </p:cNvSpPr>
          <p:nvPr>
            <p:ph type="title"/>
          </p:nvPr>
        </p:nvSpPr>
        <p:spPr>
          <a:xfrm>
            <a:off x="304800" y="492369"/>
            <a:ext cx="8730018" cy="1486556"/>
          </a:xfrm>
        </p:spPr>
        <p:txBody>
          <a:bodyPr/>
          <a:lstStyle/>
          <a:p>
            <a:r>
              <a:rPr lang="en-US" sz="3200" dirty="0" smtClean="0"/>
              <a:t>Changes in Map-21: Types of Projects, </a:t>
            </a:r>
            <a:br>
              <a:rPr lang="en-US" sz="3200" dirty="0" smtClean="0"/>
            </a:br>
            <a:r>
              <a:rPr lang="en-US" sz="3200" dirty="0" smtClean="0"/>
              <a:t>Traditional and Non-Traditional</a:t>
            </a:r>
            <a:endParaRPr lang="en-US" sz="3200" dirty="0"/>
          </a:p>
        </p:txBody>
      </p:sp>
    </p:spTree>
    <p:extLst>
      <p:ext uri="{BB962C8B-B14F-4D97-AF65-F5344CB8AC3E}">
        <p14:creationId xmlns:p14="http://schemas.microsoft.com/office/powerpoint/2010/main" val="2786549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FTA3 (2)">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B3FDC8CBCAAB41AEFBCAB616A9754A" ma:contentTypeVersion="4" ma:contentTypeDescription="Create a new document." ma:contentTypeScope="" ma:versionID="466f52b6993d9c331616540efa18815c">
  <xsd:schema xmlns:xsd="http://www.w3.org/2001/XMLSchema" xmlns:xs="http://www.w3.org/2001/XMLSchema" xmlns:p="http://schemas.microsoft.com/office/2006/metadata/properties" xmlns:ns2="b5df4b55-9d63-471a-a5d4-8d07331971d7" targetNamespace="http://schemas.microsoft.com/office/2006/metadata/properties" ma:root="true" ma:fieldsID="e4e8cb7638d2353c5c7190d0a8db4649" ns2:_="">
    <xsd:import namespace="b5df4b55-9d63-471a-a5d4-8d07331971d7"/>
    <xsd:element name="properties">
      <xsd:complexType>
        <xsd:sequence>
          <xsd:element name="documentManagement">
            <xsd:complexType>
              <xsd:all>
                <xsd:element ref="ns2:Template_x0020_Owner" minOccurs="0"/>
                <xsd:element ref="ns2:Template_x0020_Category" minOccurs="0"/>
                <xsd:element ref="ns2:Template_x0020_Description" minOccurs="0"/>
                <xsd:element ref="ns2:Offi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df4b55-9d63-471a-a5d4-8d07331971d7" elementFormDefault="qualified">
    <xsd:import namespace="http://schemas.microsoft.com/office/2006/documentManagement/types"/>
    <xsd:import namespace="http://schemas.microsoft.com/office/infopath/2007/PartnerControls"/>
    <xsd:element name="Template_x0020_Owner" ma:index="8" nillable="true" ma:displayName="Template Owner" ma:internalName="Template_x0020_Owner">
      <xsd:simpleType>
        <xsd:restriction base="dms:Text">
          <xsd:maxLength value="255"/>
        </xsd:restriction>
      </xsd:simpleType>
    </xsd:element>
    <xsd:element name="Template_x0020_Category" ma:index="9" nillable="true" ma:displayName="Template Category" ma:internalName="Template_x0020_Category">
      <xsd:simpleType>
        <xsd:restriction base="dms:Text">
          <xsd:maxLength value="255"/>
        </xsd:restriction>
      </xsd:simpleType>
    </xsd:element>
    <xsd:element name="Template_x0020_Description" ma:index="10" nillable="true" ma:displayName="Template Description" ma:internalName="Template_x0020_Description">
      <xsd:simpleType>
        <xsd:restriction base="dms:Note">
          <xsd:maxLength value="255"/>
        </xsd:restriction>
      </xsd:simpleType>
    </xsd:element>
    <xsd:element name="Office" ma:index="11" nillable="true" ma:displayName="Office" ma:format="Dropdown" ma:internalName="Office">
      <xsd:simpleType>
        <xsd:restriction base="dms:Choice">
          <xsd:enumeration value="Region 1"/>
          <xsd:enumeration value="Region 2"/>
          <xsd:enumeration value="Region 3"/>
          <xsd:enumeration value="Region 4"/>
          <xsd:enumeration value="Region 5"/>
          <xsd:enumeration value="Region 6"/>
          <xsd:enumeration value="Region 7"/>
          <xsd:enumeration value="Region 8"/>
          <xsd:enumeration value="Region 9"/>
          <xsd:enumeration value="Region 10"/>
          <xsd:enumeration value="TAD"/>
          <xsd:enumeration value="TAD-01"/>
          <xsd:enumeration value="TAD-20"/>
          <xsd:enumeration value="TAD-30"/>
          <xsd:enumeration value="TAD-40"/>
          <xsd:enumeration value="TBP"/>
          <xsd:enumeration value="TBP-1"/>
          <xsd:enumeration value="TBP-10"/>
          <xsd:enumeration value="TBP-20"/>
          <xsd:enumeration value="TBP-30"/>
          <xsd:enumeration value="TBP-40"/>
          <xsd:enumeration value="TBP-50"/>
          <xsd:enumeration value="TCA"/>
          <xsd:enumeration value="TCA-1"/>
          <xsd:enumeration value="TCC"/>
          <xsd:enumeration value="TCC-1"/>
          <xsd:enumeration value="TCC-2"/>
          <xsd:enumeration value="TCC-10"/>
          <xsd:enumeration value="TCC-20"/>
          <xsd:enumeration value="TCC-30"/>
          <xsd:enumeration value="TOA"/>
          <xsd:enumeration value="TOA-1"/>
          <xsd:enumeration value="TOA-2"/>
          <xsd:enumeration value="TOA-3"/>
          <xsd:enumeration value="TPE"/>
          <xsd:enumeration value="TPE-1"/>
          <xsd:enumeration value="TPE-2"/>
          <xsd:enumeration value="TPE-10"/>
          <xsd:enumeration value="TPE-20"/>
          <xsd:enumeration value="TPE-21"/>
          <xsd:enumeration value="TPE-22"/>
          <xsd:enumeration value="TPE-30"/>
          <xsd:enumeration value="TPM"/>
          <xsd:enumeration value="TPM-1/2/3"/>
          <xsd:enumeration value="TPM-10/11/12"/>
          <xsd:enumeration value="TPM-20/21/22"/>
          <xsd:enumeration value="TPM-30/31/32"/>
          <xsd:enumeration value="TRI"/>
          <xsd:enumeration value="TRI-1"/>
          <xsd:enumeration value="TRI-2"/>
          <xsd:enumeration value="TRI-10/11/12"/>
          <xsd:enumeration value="TRI-20"/>
          <xsd:enumeration value="TRI-30"/>
          <xsd:enumeration value="TSO"/>
          <xsd:enumeration value="TSO-1/2"/>
          <xsd:enumeration value="TSO-10"/>
          <xsd:enumeration value="TSO-20"/>
          <xsd:enumeration value="TSO-3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mplate_x0020_Owner xmlns="b5df4b55-9d63-471a-a5d4-8d07331971d7">FTA</Template_x0020_Owner>
    <Template_x0020_Description xmlns="b5df4b55-9d63-471a-a5d4-8d07331971d7">FTA PPT Template</Template_x0020_Description>
    <Template_x0020_Category xmlns="b5df4b55-9d63-471a-a5d4-8d07331971d7" xsi:nil="true"/>
    <Office xmlns="b5df4b55-9d63-471a-a5d4-8d07331971d7" xsi:nil="true"/>
  </documentManagement>
</p:properties>
</file>

<file path=customXml/itemProps1.xml><?xml version="1.0" encoding="utf-8"?>
<ds:datastoreItem xmlns:ds="http://schemas.openxmlformats.org/officeDocument/2006/customXml" ds:itemID="{BD7E3FC4-0350-43DD-9C65-4B73D4524F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df4b55-9d63-471a-a5d4-8d07331971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FA14E6-1604-4791-962F-71352CCD9D4A}">
  <ds:schemaRefs>
    <ds:schemaRef ds:uri="http://schemas.microsoft.com/sharepoint/v3/contenttype/forms"/>
  </ds:schemaRefs>
</ds:datastoreItem>
</file>

<file path=customXml/itemProps3.xml><?xml version="1.0" encoding="utf-8"?>
<ds:datastoreItem xmlns:ds="http://schemas.openxmlformats.org/officeDocument/2006/customXml" ds:itemID="{2D3A2ECE-B7C0-4881-84A7-B3E32ED133AD}">
  <ds:schemaRefs>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www.w3.org/XML/1998/namespace"/>
    <ds:schemaRef ds:uri="b5df4b55-9d63-471a-a5d4-8d07331971d7"/>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FTA3 (2)</Template>
  <TotalTime>31665</TotalTime>
  <Words>3009</Words>
  <Application>Microsoft Office PowerPoint</Application>
  <PresentationFormat>On-screen Show (4:3)</PresentationFormat>
  <Paragraphs>400</Paragraphs>
  <Slides>51</Slides>
  <Notes>24</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FTA3 (2)</vt:lpstr>
      <vt:lpstr>Section 5310 Program Overview with FAST Act Changes  March 2016</vt:lpstr>
      <vt:lpstr>Section 5310 Program Purpose</vt:lpstr>
      <vt:lpstr>Section 5310 Program Is</vt:lpstr>
      <vt:lpstr>At the Outset</vt:lpstr>
      <vt:lpstr>As It Evolved</vt:lpstr>
      <vt:lpstr>  As It Evolved (continued) </vt:lpstr>
      <vt:lpstr> As It Evolved (continued) </vt:lpstr>
      <vt:lpstr>Changes under MAP-21: Apportionments</vt:lpstr>
      <vt:lpstr>Changes in Map-21: Types of Projects,  Traditional and Non-Traditional</vt:lpstr>
      <vt:lpstr>Recipients and Subrecipients: Definitions and Roles  Following the Dollars</vt:lpstr>
      <vt:lpstr>Recipients Defined</vt:lpstr>
      <vt:lpstr>Recipients’ Role</vt:lpstr>
      <vt:lpstr>Recipients’ Role (continued)</vt:lpstr>
      <vt:lpstr>Subrecipients</vt:lpstr>
      <vt:lpstr>Subrecipients (continued)</vt:lpstr>
      <vt:lpstr>Examples of Traditional Section 5310 Projects</vt:lpstr>
      <vt:lpstr>Examples of “Other” Section 5310 Projects</vt:lpstr>
      <vt:lpstr>Examples of “Other” Projects (continued)</vt:lpstr>
      <vt:lpstr>Case Studies of Section 5310 “Other” Project</vt:lpstr>
      <vt:lpstr>Case Studies of Section 5310 “Other” Project</vt:lpstr>
      <vt:lpstr>Case Studies of Section 5310 “Other” Funding</vt:lpstr>
      <vt:lpstr>Case Studies of Section 5310 “Other” Funding</vt:lpstr>
      <vt:lpstr>Local Match Requirements</vt:lpstr>
      <vt:lpstr>Federal-to-Federal Match</vt:lpstr>
      <vt:lpstr>U.S. Department of Health and Human Services (HHS) Match Partnership </vt:lpstr>
      <vt:lpstr>HHS Partnership (continued)</vt:lpstr>
      <vt:lpstr>Management Plans</vt:lpstr>
      <vt:lpstr>The Project Selection Process Making Choices To Address Needs </vt:lpstr>
      <vt:lpstr>Steps in Project Selection</vt:lpstr>
      <vt:lpstr>Project Selection is Flexible</vt:lpstr>
      <vt:lpstr>Selection Process Requirements</vt:lpstr>
      <vt:lpstr>Innovative Approaches To Project Selection Finding Creative Solutions To Challenges </vt:lpstr>
      <vt:lpstr> Case Study for Section 5310 Project Selection:  Texas Department of Transportation </vt:lpstr>
      <vt:lpstr> Case Study for Section 5310 Project Selection:  Texas Department of Transportation (continued) </vt:lpstr>
      <vt:lpstr>  Case Study for Section 5310 Project Selection:  Texas Department of Transportation (continued) </vt:lpstr>
      <vt:lpstr>Quiz</vt:lpstr>
      <vt:lpstr>Quiz (continued)</vt:lpstr>
      <vt:lpstr>Quiz Answers</vt:lpstr>
      <vt:lpstr>Questions to Ponder</vt:lpstr>
      <vt:lpstr>Additional Resources</vt:lpstr>
      <vt:lpstr>Trends</vt:lpstr>
      <vt:lpstr>5310 Means</vt:lpstr>
      <vt:lpstr>FAST Act Authorized Funding for Section 5310 </vt:lpstr>
      <vt:lpstr>FAST Act Changes to the Section 5310 Program</vt:lpstr>
      <vt:lpstr>FAST Act Changes to the Section 5310 Program, Cont.</vt:lpstr>
      <vt:lpstr>FAST Act Changes to the Section 5310 Program, Cont.</vt:lpstr>
      <vt:lpstr>Rides to Wellness Demonstration and Innovative Coordinated Access and Mobility Grants program - 2016 NOFO </vt:lpstr>
      <vt:lpstr>R2W Demo Grants/5310 Pilot Program</vt:lpstr>
      <vt:lpstr>National Aging and Disability Transportation Center (NADTC)</vt:lpstr>
      <vt:lpstr>Section 5310 Technical Assistance</vt:lpstr>
      <vt:lpstr>PowerPoint Presentation</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FTA PPT Template</dc:title>
  <dc:creator>test</dc:creator>
  <cp:lastModifiedBy>USDOT_User</cp:lastModifiedBy>
  <cp:revision>131</cp:revision>
  <cp:lastPrinted>2014-04-08T20:31:25Z</cp:lastPrinted>
  <dcterms:created xsi:type="dcterms:W3CDTF">2012-04-18T16:44:28Z</dcterms:created>
  <dcterms:modified xsi:type="dcterms:W3CDTF">2016-04-01T21:24:12Z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0x01010092B3FDC8CBCAAB41AEFBCAB616A9754A</vt:lpwstr>
  </property>
</Properties>
</file>