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44" r:id="rId7"/>
    <p:sldMasterId id="2147483756" r:id="rId8"/>
  </p:sldMasterIdLst>
  <p:notesMasterIdLst>
    <p:notesMasterId r:id="rId160"/>
  </p:notesMasterIdLst>
  <p:handoutMasterIdLst>
    <p:handoutMasterId r:id="rId161"/>
  </p:handoutMasterIdLst>
  <p:sldIdLst>
    <p:sldId id="256" r:id="rId9"/>
    <p:sldId id="303" r:id="rId10"/>
    <p:sldId id="535" r:id="rId11"/>
    <p:sldId id="379" r:id="rId12"/>
    <p:sldId id="530" r:id="rId13"/>
    <p:sldId id="521" r:id="rId14"/>
    <p:sldId id="544" r:id="rId15"/>
    <p:sldId id="523" r:id="rId16"/>
    <p:sldId id="529" r:id="rId17"/>
    <p:sldId id="527" r:id="rId18"/>
    <p:sldId id="390" r:id="rId19"/>
    <p:sldId id="482" r:id="rId20"/>
    <p:sldId id="393" r:id="rId21"/>
    <p:sldId id="392" r:id="rId22"/>
    <p:sldId id="433" r:id="rId23"/>
    <p:sldId id="538" r:id="rId24"/>
    <p:sldId id="500" r:id="rId25"/>
    <p:sldId id="501" r:id="rId26"/>
    <p:sldId id="502" r:id="rId27"/>
    <p:sldId id="503" r:id="rId28"/>
    <p:sldId id="504" r:id="rId29"/>
    <p:sldId id="505" r:id="rId30"/>
    <p:sldId id="539" r:id="rId31"/>
    <p:sldId id="479" r:id="rId32"/>
    <p:sldId id="536" r:id="rId33"/>
    <p:sldId id="537" r:id="rId34"/>
    <p:sldId id="540" r:id="rId35"/>
    <p:sldId id="484" r:id="rId36"/>
    <p:sldId id="481" r:id="rId37"/>
    <p:sldId id="483" r:id="rId38"/>
    <p:sldId id="542" r:id="rId39"/>
    <p:sldId id="462" r:id="rId40"/>
    <p:sldId id="507" r:id="rId41"/>
    <p:sldId id="508" r:id="rId42"/>
    <p:sldId id="509" r:id="rId43"/>
    <p:sldId id="510" r:id="rId44"/>
    <p:sldId id="511" r:id="rId45"/>
    <p:sldId id="512" r:id="rId46"/>
    <p:sldId id="439" r:id="rId47"/>
    <p:sldId id="491" r:id="rId48"/>
    <p:sldId id="463" r:id="rId49"/>
    <p:sldId id="385" r:id="rId50"/>
    <p:sldId id="506" r:id="rId51"/>
    <p:sldId id="417" r:id="rId52"/>
    <p:sldId id="397" r:id="rId53"/>
    <p:sldId id="398" r:id="rId54"/>
    <p:sldId id="399" r:id="rId55"/>
    <p:sldId id="400" r:id="rId56"/>
    <p:sldId id="401" r:id="rId57"/>
    <p:sldId id="402" r:id="rId58"/>
    <p:sldId id="388" r:id="rId59"/>
    <p:sldId id="406" r:id="rId60"/>
    <p:sldId id="418" r:id="rId61"/>
    <p:sldId id="474" r:id="rId62"/>
    <p:sldId id="420" r:id="rId63"/>
    <p:sldId id="471" r:id="rId64"/>
    <p:sldId id="472" r:id="rId65"/>
    <p:sldId id="421" r:id="rId66"/>
    <p:sldId id="454" r:id="rId67"/>
    <p:sldId id="455" r:id="rId68"/>
    <p:sldId id="441" r:id="rId69"/>
    <p:sldId id="452" r:id="rId70"/>
    <p:sldId id="408" r:id="rId71"/>
    <p:sldId id="409" r:id="rId72"/>
    <p:sldId id="410" r:id="rId73"/>
    <p:sldId id="411" r:id="rId74"/>
    <p:sldId id="545" r:id="rId75"/>
    <p:sldId id="412" r:id="rId76"/>
    <p:sldId id="443" r:id="rId77"/>
    <p:sldId id="531" r:id="rId78"/>
    <p:sldId id="422" r:id="rId79"/>
    <p:sldId id="423" r:id="rId80"/>
    <p:sldId id="424" r:id="rId81"/>
    <p:sldId id="425" r:id="rId82"/>
    <p:sldId id="426" r:id="rId83"/>
    <p:sldId id="427" r:id="rId84"/>
    <p:sldId id="428" r:id="rId85"/>
    <p:sldId id="429" r:id="rId86"/>
    <p:sldId id="551" r:id="rId87"/>
    <p:sldId id="361" r:id="rId88"/>
    <p:sldId id="360" r:id="rId89"/>
    <p:sldId id="464" r:id="rId90"/>
    <p:sldId id="465" r:id="rId91"/>
    <p:sldId id="466" r:id="rId92"/>
    <p:sldId id="475" r:id="rId93"/>
    <p:sldId id="468" r:id="rId94"/>
    <p:sldId id="372" r:id="rId95"/>
    <p:sldId id="473" r:id="rId96"/>
    <p:sldId id="374" r:id="rId97"/>
    <p:sldId id="375" r:id="rId98"/>
    <p:sldId id="376" r:id="rId99"/>
    <p:sldId id="370" r:id="rId100"/>
    <p:sldId id="358" r:id="rId101"/>
    <p:sldId id="371" r:id="rId102"/>
    <p:sldId id="513" r:id="rId103"/>
    <p:sldId id="362" r:id="rId104"/>
    <p:sldId id="357" r:id="rId105"/>
    <p:sldId id="476" r:id="rId106"/>
    <p:sldId id="367" r:id="rId107"/>
    <p:sldId id="366" r:id="rId108"/>
    <p:sldId id="364" r:id="rId109"/>
    <p:sldId id="369" r:id="rId110"/>
    <p:sldId id="469" r:id="rId111"/>
    <p:sldId id="335" r:id="rId112"/>
    <p:sldId id="336" r:id="rId113"/>
    <p:sldId id="337" r:id="rId114"/>
    <p:sldId id="338" r:id="rId115"/>
    <p:sldId id="339" r:id="rId116"/>
    <p:sldId id="514" r:id="rId117"/>
    <p:sldId id="517" r:id="rId118"/>
    <p:sldId id="341" r:id="rId119"/>
    <p:sldId id="342" r:id="rId120"/>
    <p:sldId id="515" r:id="rId121"/>
    <p:sldId id="344" r:id="rId122"/>
    <p:sldId id="346" r:id="rId123"/>
    <p:sldId id="347" r:id="rId124"/>
    <p:sldId id="348" r:id="rId125"/>
    <p:sldId id="518" r:id="rId126"/>
    <p:sldId id="349" r:id="rId127"/>
    <p:sldId id="350" r:id="rId128"/>
    <p:sldId id="351" r:id="rId129"/>
    <p:sldId id="352" r:id="rId130"/>
    <p:sldId id="519" r:id="rId131"/>
    <p:sldId id="533" r:id="rId132"/>
    <p:sldId id="534" r:id="rId133"/>
    <p:sldId id="520" r:id="rId134"/>
    <p:sldId id="532" r:id="rId135"/>
    <p:sldId id="489" r:id="rId136"/>
    <p:sldId id="354" r:id="rId137"/>
    <p:sldId id="355" r:id="rId138"/>
    <p:sldId id="356" r:id="rId139"/>
    <p:sldId id="377" r:id="rId140"/>
    <p:sldId id="548" r:id="rId141"/>
    <p:sldId id="549" r:id="rId142"/>
    <p:sldId id="306" r:id="rId143"/>
    <p:sldId id="487" r:id="rId144"/>
    <p:sldId id="488" r:id="rId145"/>
    <p:sldId id="453" r:id="rId146"/>
    <p:sldId id="434" r:id="rId147"/>
    <p:sldId id="435" r:id="rId148"/>
    <p:sldId id="436" r:id="rId149"/>
    <p:sldId id="437" r:id="rId150"/>
    <p:sldId id="438" r:id="rId151"/>
    <p:sldId id="552" r:id="rId152"/>
    <p:sldId id="550" r:id="rId153"/>
    <p:sldId id="459" r:id="rId154"/>
    <p:sldId id="528" r:id="rId155"/>
    <p:sldId id="460" r:id="rId156"/>
    <p:sldId id="461" r:id="rId157"/>
    <p:sldId id="546" r:id="rId158"/>
    <p:sldId id="305" r:id="rId1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B3CAED5-8CEC-4D54-9877-57C7E2CB9574}">
          <p14:sldIdLst>
            <p14:sldId id="256"/>
            <p14:sldId id="303"/>
            <p14:sldId id="535"/>
            <p14:sldId id="379"/>
            <p14:sldId id="530"/>
            <p14:sldId id="521"/>
            <p14:sldId id="544"/>
            <p14:sldId id="523"/>
            <p14:sldId id="529"/>
            <p14:sldId id="527"/>
          </p14:sldIdLst>
        </p14:section>
        <p14:section name="Changes and Clarifications" id="{C4A0CC01-B423-455B-AEFE-3DC74148D4D6}">
          <p14:sldIdLst>
            <p14:sldId id="390"/>
            <p14:sldId id="482"/>
            <p14:sldId id="393"/>
            <p14:sldId id="392"/>
            <p14:sldId id="433"/>
            <p14:sldId id="538"/>
            <p14:sldId id="500"/>
            <p14:sldId id="501"/>
            <p14:sldId id="502"/>
            <p14:sldId id="503"/>
            <p14:sldId id="504"/>
            <p14:sldId id="505"/>
            <p14:sldId id="539"/>
            <p14:sldId id="479"/>
            <p14:sldId id="536"/>
            <p14:sldId id="537"/>
            <p14:sldId id="540"/>
            <p14:sldId id="484"/>
            <p14:sldId id="481"/>
            <p14:sldId id="483"/>
            <p14:sldId id="542"/>
            <p14:sldId id="462"/>
            <p14:sldId id="507"/>
            <p14:sldId id="508"/>
            <p14:sldId id="509"/>
            <p14:sldId id="510"/>
            <p14:sldId id="511"/>
            <p14:sldId id="512"/>
          </p14:sldIdLst>
        </p14:section>
        <p14:section name="NTD 2.0 Overview" id="{DC41477C-58A7-4654-9515-D79911B2638D}">
          <p14:sldIdLst>
            <p14:sldId id="439"/>
            <p14:sldId id="491"/>
            <p14:sldId id="463"/>
            <p14:sldId id="385"/>
            <p14:sldId id="506"/>
            <p14:sldId id="417"/>
            <p14:sldId id="397"/>
            <p14:sldId id="398"/>
            <p14:sldId id="399"/>
            <p14:sldId id="400"/>
            <p14:sldId id="401"/>
            <p14:sldId id="402"/>
            <p14:sldId id="388"/>
            <p14:sldId id="406"/>
            <p14:sldId id="418"/>
            <p14:sldId id="474"/>
            <p14:sldId id="420"/>
            <p14:sldId id="471"/>
            <p14:sldId id="472"/>
            <p14:sldId id="421"/>
            <p14:sldId id="454"/>
            <p14:sldId id="455"/>
          </p14:sldIdLst>
        </p14:section>
        <p14:section name="Starting the Report" id="{1573EFCB-B9D1-4A28-A4A6-B4FF72C82935}">
          <p14:sldIdLst>
            <p14:sldId id="441"/>
            <p14:sldId id="452"/>
            <p14:sldId id="408"/>
            <p14:sldId id="409"/>
            <p14:sldId id="410"/>
            <p14:sldId id="411"/>
            <p14:sldId id="545"/>
            <p14:sldId id="412"/>
          </p14:sldIdLst>
        </p14:section>
        <p14:section name="Defining Modes" id="{4B58BA27-F26F-4CC7-8BF5-F1B2D9134AEA}">
          <p14:sldIdLst>
            <p14:sldId id="443"/>
            <p14:sldId id="531"/>
            <p14:sldId id="422"/>
            <p14:sldId id="423"/>
            <p14:sldId id="424"/>
            <p14:sldId id="425"/>
            <p14:sldId id="426"/>
            <p14:sldId id="427"/>
            <p14:sldId id="428"/>
            <p14:sldId id="429"/>
          </p14:sldIdLst>
        </p14:section>
        <p14:section name="Annual Form Naivigation" id="{1A5A0BB6-DE6C-4E7A-8A00-B69DB5CFE65A}">
          <p14:sldIdLst>
            <p14:sldId id="551"/>
          </p14:sldIdLst>
        </p14:section>
        <p14:section name="RGPT Forms" id="{D0D0130B-F786-463E-A6FD-46BF601C1C1E}">
          <p14:sldIdLst>
            <p14:sldId id="361"/>
            <p14:sldId id="360"/>
            <p14:sldId id="464"/>
            <p14:sldId id="465"/>
            <p14:sldId id="466"/>
            <p14:sldId id="475"/>
            <p14:sldId id="468"/>
          </p14:sldIdLst>
        </p14:section>
        <p14:section name="B-10" id="{FD5B51CE-5B16-443E-B976-3DC464AF83F8}">
          <p14:sldIdLst>
            <p14:sldId id="372"/>
            <p14:sldId id="473"/>
            <p14:sldId id="374"/>
            <p14:sldId id="375"/>
            <p14:sldId id="376"/>
          </p14:sldIdLst>
        </p14:section>
        <p14:section name="A-10" id="{66B62FE5-849A-4765-A373-ECBBCFA421E4}">
          <p14:sldIdLst>
            <p14:sldId id="370"/>
            <p14:sldId id="358"/>
            <p14:sldId id="371"/>
            <p14:sldId id="513"/>
          </p14:sldIdLst>
        </p14:section>
        <p14:section name="A-30" id="{2B7F2DC7-414B-43B3-BACA-DCA17FC55057}">
          <p14:sldIdLst>
            <p14:sldId id="362"/>
            <p14:sldId id="357"/>
            <p14:sldId id="476"/>
            <p14:sldId id="367"/>
            <p14:sldId id="366"/>
            <p14:sldId id="364"/>
            <p14:sldId id="369"/>
            <p14:sldId id="469"/>
          </p14:sldIdLst>
        </p14:section>
        <p14:section name="RGPT RR-20" id="{A0866299-E1E1-46FA-A05F-17B6992EBB18}">
          <p14:sldIdLst>
            <p14:sldId id="335"/>
            <p14:sldId id="336"/>
            <p14:sldId id="337"/>
            <p14:sldId id="338"/>
            <p14:sldId id="339"/>
            <p14:sldId id="514"/>
            <p14:sldId id="517"/>
            <p14:sldId id="341"/>
            <p14:sldId id="342"/>
            <p14:sldId id="515"/>
            <p14:sldId id="344"/>
            <p14:sldId id="346"/>
            <p14:sldId id="347"/>
            <p14:sldId id="348"/>
            <p14:sldId id="518"/>
            <p14:sldId id="349"/>
            <p14:sldId id="350"/>
            <p14:sldId id="351"/>
            <p14:sldId id="352"/>
            <p14:sldId id="519"/>
            <p14:sldId id="533"/>
            <p14:sldId id="534"/>
            <p14:sldId id="520"/>
            <p14:sldId id="532"/>
            <p14:sldId id="489"/>
            <p14:sldId id="354"/>
            <p14:sldId id="355"/>
            <p14:sldId id="356"/>
          </p14:sldIdLst>
        </p14:section>
        <p14:section name="Intercity Bus" id="{27ABE78D-73B9-477C-8374-A4C08A3B9C5C}">
          <p14:sldIdLst>
            <p14:sldId id="377"/>
            <p14:sldId id="548"/>
            <p14:sldId id="549"/>
          </p14:sldIdLst>
        </p14:section>
        <p14:section name="Urban/Tribal Subrecipient" id="{9FBB881A-5E39-4B91-9D25-8ED6ABC6032D}">
          <p14:sldIdLst>
            <p14:sldId id="306"/>
            <p14:sldId id="487"/>
            <p14:sldId id="488"/>
          </p14:sldIdLst>
        </p14:section>
        <p14:section name="Submission" id="{3C81445E-0260-4885-9036-B5C60BA1B94E}">
          <p14:sldIdLst>
            <p14:sldId id="453"/>
            <p14:sldId id="434"/>
            <p14:sldId id="435"/>
            <p14:sldId id="436"/>
            <p14:sldId id="437"/>
            <p14:sldId id="438"/>
          </p14:sldIdLst>
        </p14:section>
        <p14:section name="Validation Process" id="{8AF3B648-A24B-467D-A25F-11D7989D0256}">
          <p14:sldIdLst>
            <p14:sldId id="552"/>
            <p14:sldId id="550"/>
            <p14:sldId id="459"/>
            <p14:sldId id="528"/>
            <p14:sldId id="460"/>
            <p14:sldId id="461"/>
            <p14:sldId id="546"/>
          </p14:sldIdLst>
        </p14:section>
        <p14:section name="Conclusion" id="{9E6B8393-922F-44CD-AF0B-F89622ED1185}">
          <p14:sldIdLst>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29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T. Jenks" initials="MTJ" lastIdx="2" clrIdx="0"/>
  <p:cmAuthor id="1" name="Josh_BCG" initials="JJM" lastIdx="3" clrIdx="1">
    <p:extLst/>
  </p:cmAuthor>
  <p:cmAuthor id="2" name="Joseph Eldredge" initials="JD" lastIdx="9" clrIdx="2"/>
  <p:cmAuthor id="3" name="Loucas Lamkin" initials="LL" lastIdx="1" clrIdx="3"/>
  <p:cmAuthor id="4" name="Mary Jenks" initials="MJ" lastIdx="3" clrIdx="4">
    <p:extLst/>
  </p:cmAuthor>
  <p:cmAuthor id="5" name="Joseph Eldredge" initials="JE" lastIdx="2" clrIdx="5">
    <p:extLst>
      <p:ext uri="{19B8F6BF-5375-455C-9EA6-DF929625EA0E}">
        <p15:presenceInfo xmlns:p15="http://schemas.microsoft.com/office/powerpoint/2012/main" userId="7d67a690bb688da6" providerId="Windows Live"/>
      </p:ext>
    </p:extLst>
  </p:cmAuthor>
  <p:cmAuthor id="6" name="Bailey Bowen" initials="BB" lastIdx="1" clrIdx="6">
    <p:extLst>
      <p:ext uri="{19B8F6BF-5375-455C-9EA6-DF929625EA0E}">
        <p15:presenceInfo xmlns:p15="http://schemas.microsoft.com/office/powerpoint/2012/main" userId="193847eec124d4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0C9"/>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8727" autoAdjust="0"/>
  </p:normalViewPr>
  <p:slideViewPr>
    <p:cSldViewPr>
      <p:cViewPr varScale="1">
        <p:scale>
          <a:sx n="101" d="100"/>
          <a:sy n="101" d="100"/>
        </p:scale>
        <p:origin x="1872" y="102"/>
      </p:cViewPr>
      <p:guideLst>
        <p:guide orient="horz" pos="2160"/>
        <p:guide pos="2880"/>
        <p:guide pos="29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slide" Target="slides/slide130.xml"/><Relationship Id="rId154" Type="http://schemas.openxmlformats.org/officeDocument/2006/relationships/slide" Target="slides/slide146.xml"/><Relationship Id="rId159" Type="http://schemas.openxmlformats.org/officeDocument/2006/relationships/slide" Target="slides/slide15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slide" Target="slides/slide136.xml"/><Relationship Id="rId149" Type="http://schemas.openxmlformats.org/officeDocument/2006/relationships/slide" Target="slides/slide14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160" Type="http://schemas.openxmlformats.org/officeDocument/2006/relationships/notesMaster" Target="notesMasters/notesMaster1.xml"/><Relationship Id="rId165" Type="http://schemas.openxmlformats.org/officeDocument/2006/relationships/theme" Target="theme/theme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50" Type="http://schemas.openxmlformats.org/officeDocument/2006/relationships/slide" Target="slides/slide142.xml"/><Relationship Id="rId155" Type="http://schemas.openxmlformats.org/officeDocument/2006/relationships/slide" Target="slides/slide14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slide" Target="slides/slide132.xml"/><Relationship Id="rId145" Type="http://schemas.openxmlformats.org/officeDocument/2006/relationships/slide" Target="slides/slide137.xml"/><Relationship Id="rId161" Type="http://schemas.openxmlformats.org/officeDocument/2006/relationships/handoutMaster" Target="handoutMasters/handout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slide" Target="slides/slide127.xml"/><Relationship Id="rId143" Type="http://schemas.openxmlformats.org/officeDocument/2006/relationships/slide" Target="slides/slide135.xml"/><Relationship Id="rId148" Type="http://schemas.openxmlformats.org/officeDocument/2006/relationships/slide" Target="slides/slide140.xml"/><Relationship Id="rId151" Type="http://schemas.openxmlformats.org/officeDocument/2006/relationships/slide" Target="slides/slide143.xml"/><Relationship Id="rId156" Type="http://schemas.openxmlformats.org/officeDocument/2006/relationships/slide" Target="slides/slide148.xml"/><Relationship Id="rId16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1AE50B-911D-4196-BC0E-931EFE9DD68B}" type="datetimeFigureOut">
              <a:rPr lang="en-US" smtClean="0"/>
              <a:t>8/9/2016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FAC0FB-311B-4068-8462-BF91654C3627}" type="slidenum">
              <a:rPr lang="en-US" smtClean="0"/>
              <a:t>‹#›</a:t>
            </a:fld>
            <a:endParaRPr lang="en-US" dirty="0"/>
          </a:p>
        </p:txBody>
      </p:sp>
    </p:spTree>
    <p:extLst>
      <p:ext uri="{BB962C8B-B14F-4D97-AF65-F5344CB8AC3E}">
        <p14:creationId xmlns:p14="http://schemas.microsoft.com/office/powerpoint/2010/main" val="426653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FEED4-88B6-4028-98C7-C3E835522F7F}" type="datetimeFigureOut">
              <a:rPr lang="en-US" smtClean="0"/>
              <a:t>8/9/2016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EC2E7-9A7D-4DAA-97F3-BD07381F8247}" type="slidenum">
              <a:rPr lang="en-US" smtClean="0"/>
              <a:t>‹#›</a:t>
            </a:fld>
            <a:endParaRPr lang="en-US" dirty="0"/>
          </a:p>
        </p:txBody>
      </p:sp>
    </p:spTree>
    <p:extLst>
      <p:ext uri="{BB962C8B-B14F-4D97-AF65-F5344CB8AC3E}">
        <p14:creationId xmlns:p14="http://schemas.microsoft.com/office/powerpoint/2010/main" val="274263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a:t>
            </a:fld>
            <a:endParaRPr lang="en-US" dirty="0"/>
          </a:p>
        </p:txBody>
      </p:sp>
    </p:spTree>
    <p:extLst>
      <p:ext uri="{BB962C8B-B14F-4D97-AF65-F5344CB8AC3E}">
        <p14:creationId xmlns:p14="http://schemas.microsoft.com/office/powerpoint/2010/main" val="160633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39</a:t>
            </a:fld>
            <a:endParaRPr lang="en-US" dirty="0"/>
          </a:p>
        </p:txBody>
      </p:sp>
    </p:spTree>
    <p:extLst>
      <p:ext uri="{BB962C8B-B14F-4D97-AF65-F5344CB8AC3E}">
        <p14:creationId xmlns:p14="http://schemas.microsoft.com/office/powerpoint/2010/main" val="2158785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RY15 Policy Manual has been published to NTD Program website.</a:t>
            </a:r>
          </a:p>
        </p:txBody>
      </p:sp>
      <p:sp>
        <p:nvSpPr>
          <p:cNvPr id="4" name="Slide Number Placeholder 3"/>
          <p:cNvSpPr>
            <a:spLocks noGrp="1"/>
          </p:cNvSpPr>
          <p:nvPr>
            <p:ph type="sldNum" sz="quarter" idx="10"/>
          </p:nvPr>
        </p:nvSpPr>
        <p:spPr/>
        <p:txBody>
          <a:bodyPr/>
          <a:lstStyle/>
          <a:p>
            <a:fld id="{8EFEC2E7-9A7D-4DAA-97F3-BD07381F8247}" type="slidenum">
              <a:rPr lang="en-US" smtClean="0"/>
              <a:t>41</a:t>
            </a:fld>
            <a:endParaRPr lang="en-US" dirty="0"/>
          </a:p>
        </p:txBody>
      </p:sp>
    </p:spTree>
    <p:extLst>
      <p:ext uri="{BB962C8B-B14F-4D97-AF65-F5344CB8AC3E}">
        <p14:creationId xmlns:p14="http://schemas.microsoft.com/office/powerpoint/2010/main" val="94607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42</a:t>
            </a:fld>
            <a:endParaRPr lang="en-US" dirty="0"/>
          </a:p>
        </p:txBody>
      </p:sp>
    </p:spTree>
    <p:extLst>
      <p:ext uri="{BB962C8B-B14F-4D97-AF65-F5344CB8AC3E}">
        <p14:creationId xmlns:p14="http://schemas.microsoft.com/office/powerpoint/2010/main" val="1746513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43</a:t>
            </a:fld>
            <a:endParaRPr lang="en-US" dirty="0"/>
          </a:p>
        </p:txBody>
      </p:sp>
    </p:spTree>
    <p:extLst>
      <p:ext uri="{BB962C8B-B14F-4D97-AF65-F5344CB8AC3E}">
        <p14:creationId xmlns:p14="http://schemas.microsoft.com/office/powerpoint/2010/main" val="6073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44</a:t>
            </a:fld>
            <a:endParaRPr lang="en-US" dirty="0"/>
          </a:p>
        </p:txBody>
      </p:sp>
    </p:spTree>
    <p:extLst>
      <p:ext uri="{BB962C8B-B14F-4D97-AF65-F5344CB8AC3E}">
        <p14:creationId xmlns:p14="http://schemas.microsoft.com/office/powerpoint/2010/main" val="410446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45</a:t>
            </a:fld>
            <a:endParaRPr lang="en-US" dirty="0"/>
          </a:p>
        </p:txBody>
      </p:sp>
    </p:spTree>
    <p:extLst>
      <p:ext uri="{BB962C8B-B14F-4D97-AF65-F5344CB8AC3E}">
        <p14:creationId xmlns:p14="http://schemas.microsoft.com/office/powerpoint/2010/main" val="4180928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46</a:t>
            </a:fld>
            <a:endParaRPr lang="en-US" dirty="0"/>
          </a:p>
        </p:txBody>
      </p:sp>
    </p:spTree>
    <p:extLst>
      <p:ext uri="{BB962C8B-B14F-4D97-AF65-F5344CB8AC3E}">
        <p14:creationId xmlns:p14="http://schemas.microsoft.com/office/powerpoint/2010/main" val="1671486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47</a:t>
            </a:fld>
            <a:endParaRPr lang="en-US" dirty="0"/>
          </a:p>
        </p:txBody>
      </p:sp>
    </p:spTree>
    <p:extLst>
      <p:ext uri="{BB962C8B-B14F-4D97-AF65-F5344CB8AC3E}">
        <p14:creationId xmlns:p14="http://schemas.microsoft.com/office/powerpoint/2010/main" val="3183874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48</a:t>
            </a:fld>
            <a:endParaRPr lang="en-US" dirty="0"/>
          </a:p>
        </p:txBody>
      </p:sp>
    </p:spTree>
    <p:extLst>
      <p:ext uri="{BB962C8B-B14F-4D97-AF65-F5344CB8AC3E}">
        <p14:creationId xmlns:p14="http://schemas.microsoft.com/office/powerpoint/2010/main" val="2981329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49</a:t>
            </a:fld>
            <a:endParaRPr lang="en-US" dirty="0"/>
          </a:p>
        </p:txBody>
      </p:sp>
    </p:spTree>
    <p:extLst>
      <p:ext uri="{BB962C8B-B14F-4D97-AF65-F5344CB8AC3E}">
        <p14:creationId xmlns:p14="http://schemas.microsoft.com/office/powerpoint/2010/main" val="182333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a:t>
            </a:fld>
            <a:endParaRPr lang="en-US" dirty="0"/>
          </a:p>
        </p:txBody>
      </p:sp>
    </p:spTree>
    <p:extLst>
      <p:ext uri="{BB962C8B-B14F-4D97-AF65-F5344CB8AC3E}">
        <p14:creationId xmlns:p14="http://schemas.microsoft.com/office/powerpoint/2010/main" val="2477671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50</a:t>
            </a:fld>
            <a:endParaRPr lang="en-US" dirty="0"/>
          </a:p>
        </p:txBody>
      </p:sp>
    </p:spTree>
    <p:extLst>
      <p:ext uri="{BB962C8B-B14F-4D97-AF65-F5344CB8AC3E}">
        <p14:creationId xmlns:p14="http://schemas.microsoft.com/office/powerpoint/2010/main" val="3022810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51</a:t>
            </a:fld>
            <a:endParaRPr lang="en-US" dirty="0"/>
          </a:p>
        </p:txBody>
      </p:sp>
    </p:spTree>
    <p:extLst>
      <p:ext uri="{BB962C8B-B14F-4D97-AF65-F5344CB8AC3E}">
        <p14:creationId xmlns:p14="http://schemas.microsoft.com/office/powerpoint/2010/main" val="29370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52</a:t>
            </a:fld>
            <a:endParaRPr lang="en-US" dirty="0"/>
          </a:p>
        </p:txBody>
      </p:sp>
    </p:spTree>
    <p:extLst>
      <p:ext uri="{BB962C8B-B14F-4D97-AF65-F5344CB8AC3E}">
        <p14:creationId xmlns:p14="http://schemas.microsoft.com/office/powerpoint/2010/main" val="46831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53</a:t>
            </a:fld>
            <a:endParaRPr lang="en-US" dirty="0"/>
          </a:p>
        </p:txBody>
      </p:sp>
    </p:spTree>
    <p:extLst>
      <p:ext uri="{BB962C8B-B14F-4D97-AF65-F5344CB8AC3E}">
        <p14:creationId xmlns:p14="http://schemas.microsoft.com/office/powerpoint/2010/main" val="1902292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55</a:t>
            </a:fld>
            <a:endParaRPr lang="en-US" dirty="0"/>
          </a:p>
        </p:txBody>
      </p:sp>
    </p:spTree>
    <p:extLst>
      <p:ext uri="{BB962C8B-B14F-4D97-AF65-F5344CB8AC3E}">
        <p14:creationId xmlns:p14="http://schemas.microsoft.com/office/powerpoint/2010/main" val="3730377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56</a:t>
            </a:fld>
            <a:endParaRPr lang="en-US" dirty="0"/>
          </a:p>
        </p:txBody>
      </p:sp>
    </p:spTree>
    <p:extLst>
      <p:ext uri="{BB962C8B-B14F-4D97-AF65-F5344CB8AC3E}">
        <p14:creationId xmlns:p14="http://schemas.microsoft.com/office/powerpoint/2010/main" val="407360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57</a:t>
            </a:fld>
            <a:endParaRPr lang="en-US" dirty="0"/>
          </a:p>
        </p:txBody>
      </p:sp>
    </p:spTree>
    <p:extLst>
      <p:ext uri="{BB962C8B-B14F-4D97-AF65-F5344CB8AC3E}">
        <p14:creationId xmlns:p14="http://schemas.microsoft.com/office/powerpoint/2010/main" val="4003412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58</a:t>
            </a:fld>
            <a:endParaRPr lang="en-US" dirty="0"/>
          </a:p>
        </p:txBody>
      </p:sp>
    </p:spTree>
    <p:extLst>
      <p:ext uri="{BB962C8B-B14F-4D97-AF65-F5344CB8AC3E}">
        <p14:creationId xmlns:p14="http://schemas.microsoft.com/office/powerpoint/2010/main" val="2205929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59</a:t>
            </a:fld>
            <a:endParaRPr lang="en-US" dirty="0"/>
          </a:p>
        </p:txBody>
      </p:sp>
    </p:spTree>
    <p:extLst>
      <p:ext uri="{BB962C8B-B14F-4D97-AF65-F5344CB8AC3E}">
        <p14:creationId xmlns:p14="http://schemas.microsoft.com/office/powerpoint/2010/main" val="1808480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60</a:t>
            </a:fld>
            <a:endParaRPr lang="en-US" dirty="0"/>
          </a:p>
        </p:txBody>
      </p:sp>
    </p:spTree>
    <p:extLst>
      <p:ext uri="{BB962C8B-B14F-4D97-AF65-F5344CB8AC3E}">
        <p14:creationId xmlns:p14="http://schemas.microsoft.com/office/powerpoint/2010/main" val="305226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a:t>
            </a:fld>
            <a:endParaRPr lang="en-US" dirty="0"/>
          </a:p>
        </p:txBody>
      </p:sp>
    </p:spTree>
    <p:extLst>
      <p:ext uri="{BB962C8B-B14F-4D97-AF65-F5344CB8AC3E}">
        <p14:creationId xmlns:p14="http://schemas.microsoft.com/office/powerpoint/2010/main" val="3875473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61</a:t>
            </a:fld>
            <a:endParaRPr lang="en-US" dirty="0"/>
          </a:p>
        </p:txBody>
      </p:sp>
    </p:spTree>
    <p:extLst>
      <p:ext uri="{BB962C8B-B14F-4D97-AF65-F5344CB8AC3E}">
        <p14:creationId xmlns:p14="http://schemas.microsoft.com/office/powerpoint/2010/main" val="2726801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62</a:t>
            </a:fld>
            <a:endParaRPr lang="en-US" dirty="0"/>
          </a:p>
        </p:txBody>
      </p:sp>
    </p:spTree>
    <p:extLst>
      <p:ext uri="{BB962C8B-B14F-4D97-AF65-F5344CB8AC3E}">
        <p14:creationId xmlns:p14="http://schemas.microsoft.com/office/powerpoint/2010/main" val="3699977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63</a:t>
            </a:fld>
            <a:endParaRPr lang="en-US" dirty="0"/>
          </a:p>
        </p:txBody>
      </p:sp>
    </p:spTree>
    <p:extLst>
      <p:ext uri="{BB962C8B-B14F-4D97-AF65-F5344CB8AC3E}">
        <p14:creationId xmlns:p14="http://schemas.microsoft.com/office/powerpoint/2010/main" val="2187893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64</a:t>
            </a:fld>
            <a:endParaRPr lang="en-US" dirty="0"/>
          </a:p>
        </p:txBody>
      </p:sp>
    </p:spTree>
    <p:extLst>
      <p:ext uri="{BB962C8B-B14F-4D97-AF65-F5344CB8AC3E}">
        <p14:creationId xmlns:p14="http://schemas.microsoft.com/office/powerpoint/2010/main" val="26937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F32EC-37F1-4853-A443-3E5CA93DEA98}" type="slidenum">
              <a:rPr lang="en-US" smtClean="0"/>
              <a:t>65</a:t>
            </a:fld>
            <a:endParaRPr lang="en-US" dirty="0"/>
          </a:p>
        </p:txBody>
      </p:sp>
    </p:spTree>
    <p:extLst>
      <p:ext uri="{BB962C8B-B14F-4D97-AF65-F5344CB8AC3E}">
        <p14:creationId xmlns:p14="http://schemas.microsoft.com/office/powerpoint/2010/main" val="2945544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66</a:t>
            </a:fld>
            <a:endParaRPr lang="en-US" dirty="0"/>
          </a:p>
        </p:txBody>
      </p:sp>
    </p:spTree>
    <p:extLst>
      <p:ext uri="{BB962C8B-B14F-4D97-AF65-F5344CB8AC3E}">
        <p14:creationId xmlns:p14="http://schemas.microsoft.com/office/powerpoint/2010/main" val="690519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68</a:t>
            </a:fld>
            <a:endParaRPr lang="en-US" dirty="0"/>
          </a:p>
        </p:txBody>
      </p:sp>
    </p:spTree>
    <p:extLst>
      <p:ext uri="{BB962C8B-B14F-4D97-AF65-F5344CB8AC3E}">
        <p14:creationId xmlns:p14="http://schemas.microsoft.com/office/powerpoint/2010/main" val="932813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69</a:t>
            </a:fld>
            <a:endParaRPr lang="en-US" dirty="0"/>
          </a:p>
        </p:txBody>
      </p:sp>
    </p:spTree>
    <p:extLst>
      <p:ext uri="{BB962C8B-B14F-4D97-AF65-F5344CB8AC3E}">
        <p14:creationId xmlns:p14="http://schemas.microsoft.com/office/powerpoint/2010/main" val="2274819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71</a:t>
            </a:fld>
            <a:endParaRPr lang="en-US" dirty="0"/>
          </a:p>
        </p:txBody>
      </p:sp>
    </p:spTree>
    <p:extLst>
      <p:ext uri="{BB962C8B-B14F-4D97-AF65-F5344CB8AC3E}">
        <p14:creationId xmlns:p14="http://schemas.microsoft.com/office/powerpoint/2010/main" val="2276507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72</a:t>
            </a:fld>
            <a:endParaRPr lang="en-US" dirty="0"/>
          </a:p>
        </p:txBody>
      </p:sp>
    </p:spTree>
    <p:extLst>
      <p:ext uri="{BB962C8B-B14F-4D97-AF65-F5344CB8AC3E}">
        <p14:creationId xmlns:p14="http://schemas.microsoft.com/office/powerpoint/2010/main" val="60830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a:t>
            </a:fld>
            <a:endParaRPr lang="en-US" dirty="0"/>
          </a:p>
        </p:txBody>
      </p:sp>
    </p:spTree>
    <p:extLst>
      <p:ext uri="{BB962C8B-B14F-4D97-AF65-F5344CB8AC3E}">
        <p14:creationId xmlns:p14="http://schemas.microsoft.com/office/powerpoint/2010/main" val="3929546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73</a:t>
            </a:fld>
            <a:endParaRPr lang="en-US" dirty="0"/>
          </a:p>
        </p:txBody>
      </p:sp>
    </p:spTree>
    <p:extLst>
      <p:ext uri="{BB962C8B-B14F-4D97-AF65-F5344CB8AC3E}">
        <p14:creationId xmlns:p14="http://schemas.microsoft.com/office/powerpoint/2010/main" val="3119684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74</a:t>
            </a:fld>
            <a:endParaRPr lang="en-US" dirty="0"/>
          </a:p>
        </p:txBody>
      </p:sp>
    </p:spTree>
    <p:extLst>
      <p:ext uri="{BB962C8B-B14F-4D97-AF65-F5344CB8AC3E}">
        <p14:creationId xmlns:p14="http://schemas.microsoft.com/office/powerpoint/2010/main" val="4178228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75</a:t>
            </a:fld>
            <a:endParaRPr lang="en-US" dirty="0"/>
          </a:p>
        </p:txBody>
      </p:sp>
    </p:spTree>
    <p:extLst>
      <p:ext uri="{BB962C8B-B14F-4D97-AF65-F5344CB8AC3E}">
        <p14:creationId xmlns:p14="http://schemas.microsoft.com/office/powerpoint/2010/main" val="4035791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76</a:t>
            </a:fld>
            <a:endParaRPr lang="en-US" dirty="0"/>
          </a:p>
        </p:txBody>
      </p:sp>
    </p:spTree>
    <p:extLst>
      <p:ext uri="{BB962C8B-B14F-4D97-AF65-F5344CB8AC3E}">
        <p14:creationId xmlns:p14="http://schemas.microsoft.com/office/powerpoint/2010/main" val="2126012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77</a:t>
            </a:fld>
            <a:endParaRPr lang="en-US" dirty="0"/>
          </a:p>
        </p:txBody>
      </p:sp>
    </p:spTree>
    <p:extLst>
      <p:ext uri="{BB962C8B-B14F-4D97-AF65-F5344CB8AC3E}">
        <p14:creationId xmlns:p14="http://schemas.microsoft.com/office/powerpoint/2010/main" val="2679454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78</a:t>
            </a:fld>
            <a:endParaRPr lang="en-US" dirty="0"/>
          </a:p>
        </p:txBody>
      </p:sp>
    </p:spTree>
    <p:extLst>
      <p:ext uri="{BB962C8B-B14F-4D97-AF65-F5344CB8AC3E}">
        <p14:creationId xmlns:p14="http://schemas.microsoft.com/office/powerpoint/2010/main" val="3008316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80</a:t>
            </a:fld>
            <a:endParaRPr lang="en-US" dirty="0"/>
          </a:p>
        </p:txBody>
      </p:sp>
    </p:spTree>
    <p:extLst>
      <p:ext uri="{BB962C8B-B14F-4D97-AF65-F5344CB8AC3E}">
        <p14:creationId xmlns:p14="http://schemas.microsoft.com/office/powerpoint/2010/main" val="8166551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81</a:t>
            </a:fld>
            <a:endParaRPr lang="en-US" dirty="0"/>
          </a:p>
        </p:txBody>
      </p:sp>
    </p:spTree>
    <p:extLst>
      <p:ext uri="{BB962C8B-B14F-4D97-AF65-F5344CB8AC3E}">
        <p14:creationId xmlns:p14="http://schemas.microsoft.com/office/powerpoint/2010/main" val="4380100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82</a:t>
            </a:fld>
            <a:endParaRPr lang="en-US" dirty="0"/>
          </a:p>
        </p:txBody>
      </p:sp>
    </p:spTree>
    <p:extLst>
      <p:ext uri="{BB962C8B-B14F-4D97-AF65-F5344CB8AC3E}">
        <p14:creationId xmlns:p14="http://schemas.microsoft.com/office/powerpoint/2010/main" val="4158598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83</a:t>
            </a:fld>
            <a:endParaRPr lang="en-US" dirty="0"/>
          </a:p>
        </p:txBody>
      </p:sp>
    </p:spTree>
    <p:extLst>
      <p:ext uri="{BB962C8B-B14F-4D97-AF65-F5344CB8AC3E}">
        <p14:creationId xmlns:p14="http://schemas.microsoft.com/office/powerpoint/2010/main" val="173932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a:t>
            </a:fld>
            <a:endParaRPr lang="en-US" dirty="0"/>
          </a:p>
        </p:txBody>
      </p:sp>
    </p:spTree>
    <p:extLst>
      <p:ext uri="{BB962C8B-B14F-4D97-AF65-F5344CB8AC3E}">
        <p14:creationId xmlns:p14="http://schemas.microsoft.com/office/powerpoint/2010/main" val="4277284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84</a:t>
            </a:fld>
            <a:endParaRPr lang="en-US" dirty="0"/>
          </a:p>
        </p:txBody>
      </p:sp>
    </p:spTree>
    <p:extLst>
      <p:ext uri="{BB962C8B-B14F-4D97-AF65-F5344CB8AC3E}">
        <p14:creationId xmlns:p14="http://schemas.microsoft.com/office/powerpoint/2010/main" val="296344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86</a:t>
            </a:fld>
            <a:endParaRPr lang="en-US" dirty="0"/>
          </a:p>
        </p:txBody>
      </p:sp>
    </p:spTree>
    <p:extLst>
      <p:ext uri="{BB962C8B-B14F-4D97-AF65-F5344CB8AC3E}">
        <p14:creationId xmlns:p14="http://schemas.microsoft.com/office/powerpoint/2010/main" val="921280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87</a:t>
            </a:fld>
            <a:endParaRPr lang="en-US" dirty="0"/>
          </a:p>
        </p:txBody>
      </p:sp>
    </p:spTree>
    <p:extLst>
      <p:ext uri="{BB962C8B-B14F-4D97-AF65-F5344CB8AC3E}">
        <p14:creationId xmlns:p14="http://schemas.microsoft.com/office/powerpoint/2010/main" val="2409143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89</a:t>
            </a:fld>
            <a:endParaRPr lang="en-US" dirty="0"/>
          </a:p>
        </p:txBody>
      </p:sp>
    </p:spTree>
    <p:extLst>
      <p:ext uri="{BB962C8B-B14F-4D97-AF65-F5344CB8AC3E}">
        <p14:creationId xmlns:p14="http://schemas.microsoft.com/office/powerpoint/2010/main" val="2625837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90</a:t>
            </a:fld>
            <a:endParaRPr lang="en-US" dirty="0"/>
          </a:p>
        </p:txBody>
      </p:sp>
    </p:spTree>
    <p:extLst>
      <p:ext uri="{BB962C8B-B14F-4D97-AF65-F5344CB8AC3E}">
        <p14:creationId xmlns:p14="http://schemas.microsoft.com/office/powerpoint/2010/main" val="6733242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91</a:t>
            </a:fld>
            <a:endParaRPr lang="en-US" dirty="0"/>
          </a:p>
        </p:txBody>
      </p:sp>
    </p:spTree>
    <p:extLst>
      <p:ext uri="{BB962C8B-B14F-4D97-AF65-F5344CB8AC3E}">
        <p14:creationId xmlns:p14="http://schemas.microsoft.com/office/powerpoint/2010/main" val="1610347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92</a:t>
            </a:fld>
            <a:endParaRPr lang="en-US" dirty="0"/>
          </a:p>
        </p:txBody>
      </p:sp>
    </p:spTree>
    <p:extLst>
      <p:ext uri="{BB962C8B-B14F-4D97-AF65-F5344CB8AC3E}">
        <p14:creationId xmlns:p14="http://schemas.microsoft.com/office/powerpoint/2010/main" val="29394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93</a:t>
            </a:fld>
            <a:endParaRPr lang="en-US" dirty="0"/>
          </a:p>
        </p:txBody>
      </p:sp>
    </p:spTree>
    <p:extLst>
      <p:ext uri="{BB962C8B-B14F-4D97-AF65-F5344CB8AC3E}">
        <p14:creationId xmlns:p14="http://schemas.microsoft.com/office/powerpoint/2010/main" val="30868155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94</a:t>
            </a:fld>
            <a:endParaRPr lang="en-US" dirty="0"/>
          </a:p>
        </p:txBody>
      </p:sp>
    </p:spTree>
    <p:extLst>
      <p:ext uri="{BB962C8B-B14F-4D97-AF65-F5344CB8AC3E}">
        <p14:creationId xmlns:p14="http://schemas.microsoft.com/office/powerpoint/2010/main" val="25864058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96</a:t>
            </a:fld>
            <a:endParaRPr lang="en-US" dirty="0"/>
          </a:p>
        </p:txBody>
      </p:sp>
    </p:spTree>
    <p:extLst>
      <p:ext uri="{BB962C8B-B14F-4D97-AF65-F5344CB8AC3E}">
        <p14:creationId xmlns:p14="http://schemas.microsoft.com/office/powerpoint/2010/main" val="193280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14</a:t>
            </a:fld>
            <a:endParaRPr lang="en-US" dirty="0"/>
          </a:p>
        </p:txBody>
      </p:sp>
    </p:spTree>
    <p:extLst>
      <p:ext uri="{BB962C8B-B14F-4D97-AF65-F5344CB8AC3E}">
        <p14:creationId xmlns:p14="http://schemas.microsoft.com/office/powerpoint/2010/main" val="17413278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97</a:t>
            </a:fld>
            <a:endParaRPr lang="en-US" dirty="0"/>
          </a:p>
        </p:txBody>
      </p:sp>
    </p:spTree>
    <p:extLst>
      <p:ext uri="{BB962C8B-B14F-4D97-AF65-F5344CB8AC3E}">
        <p14:creationId xmlns:p14="http://schemas.microsoft.com/office/powerpoint/2010/main" val="3892491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99</a:t>
            </a:fld>
            <a:endParaRPr lang="en-US" dirty="0"/>
          </a:p>
        </p:txBody>
      </p:sp>
    </p:spTree>
    <p:extLst>
      <p:ext uri="{BB962C8B-B14F-4D97-AF65-F5344CB8AC3E}">
        <p14:creationId xmlns:p14="http://schemas.microsoft.com/office/powerpoint/2010/main" val="397801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100</a:t>
            </a:fld>
            <a:endParaRPr lang="en-US" dirty="0"/>
          </a:p>
        </p:txBody>
      </p:sp>
    </p:spTree>
    <p:extLst>
      <p:ext uri="{BB962C8B-B14F-4D97-AF65-F5344CB8AC3E}">
        <p14:creationId xmlns:p14="http://schemas.microsoft.com/office/powerpoint/2010/main" val="1532457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101</a:t>
            </a:fld>
            <a:endParaRPr lang="en-US" dirty="0"/>
          </a:p>
        </p:txBody>
      </p:sp>
    </p:spTree>
    <p:extLst>
      <p:ext uri="{BB962C8B-B14F-4D97-AF65-F5344CB8AC3E}">
        <p14:creationId xmlns:p14="http://schemas.microsoft.com/office/powerpoint/2010/main" val="29143586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102</a:t>
            </a:fld>
            <a:endParaRPr lang="en-US" dirty="0"/>
          </a:p>
        </p:txBody>
      </p:sp>
    </p:spTree>
    <p:extLst>
      <p:ext uri="{BB962C8B-B14F-4D97-AF65-F5344CB8AC3E}">
        <p14:creationId xmlns:p14="http://schemas.microsoft.com/office/powerpoint/2010/main" val="4364361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103</a:t>
            </a:fld>
            <a:endParaRPr lang="en-US" dirty="0"/>
          </a:p>
        </p:txBody>
      </p:sp>
    </p:spTree>
    <p:extLst>
      <p:ext uri="{BB962C8B-B14F-4D97-AF65-F5344CB8AC3E}">
        <p14:creationId xmlns:p14="http://schemas.microsoft.com/office/powerpoint/2010/main" val="37991338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104</a:t>
            </a:fld>
            <a:endParaRPr lang="en-US" dirty="0"/>
          </a:p>
        </p:txBody>
      </p:sp>
    </p:spTree>
    <p:extLst>
      <p:ext uri="{BB962C8B-B14F-4D97-AF65-F5344CB8AC3E}">
        <p14:creationId xmlns:p14="http://schemas.microsoft.com/office/powerpoint/2010/main" val="40719698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105</a:t>
            </a:fld>
            <a:endParaRPr lang="en-US" dirty="0"/>
          </a:p>
        </p:txBody>
      </p:sp>
    </p:spTree>
    <p:extLst>
      <p:ext uri="{BB962C8B-B14F-4D97-AF65-F5344CB8AC3E}">
        <p14:creationId xmlns:p14="http://schemas.microsoft.com/office/powerpoint/2010/main" val="28077818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106</a:t>
            </a:fld>
            <a:endParaRPr lang="en-US" dirty="0"/>
          </a:p>
        </p:txBody>
      </p:sp>
    </p:spTree>
    <p:extLst>
      <p:ext uri="{BB962C8B-B14F-4D97-AF65-F5344CB8AC3E}">
        <p14:creationId xmlns:p14="http://schemas.microsoft.com/office/powerpoint/2010/main" val="9361046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107</a:t>
            </a:fld>
            <a:endParaRPr lang="en-US" dirty="0"/>
          </a:p>
        </p:txBody>
      </p:sp>
    </p:spTree>
    <p:extLst>
      <p:ext uri="{BB962C8B-B14F-4D97-AF65-F5344CB8AC3E}">
        <p14:creationId xmlns:p14="http://schemas.microsoft.com/office/powerpoint/2010/main" val="78020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15</a:t>
            </a:fld>
            <a:endParaRPr lang="en-US" dirty="0"/>
          </a:p>
        </p:txBody>
      </p:sp>
    </p:spTree>
    <p:extLst>
      <p:ext uri="{BB962C8B-B14F-4D97-AF65-F5344CB8AC3E}">
        <p14:creationId xmlns:p14="http://schemas.microsoft.com/office/powerpoint/2010/main" val="17682355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108</a:t>
            </a:fld>
            <a:endParaRPr lang="en-US" dirty="0"/>
          </a:p>
        </p:txBody>
      </p:sp>
    </p:spTree>
    <p:extLst>
      <p:ext uri="{BB962C8B-B14F-4D97-AF65-F5344CB8AC3E}">
        <p14:creationId xmlns:p14="http://schemas.microsoft.com/office/powerpoint/2010/main" val="31018703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111</a:t>
            </a:fld>
            <a:endParaRPr lang="en-US" dirty="0"/>
          </a:p>
        </p:txBody>
      </p:sp>
    </p:spTree>
    <p:extLst>
      <p:ext uri="{BB962C8B-B14F-4D97-AF65-F5344CB8AC3E}">
        <p14:creationId xmlns:p14="http://schemas.microsoft.com/office/powerpoint/2010/main" val="26568216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112</a:t>
            </a:fld>
            <a:endParaRPr lang="en-US" dirty="0"/>
          </a:p>
        </p:txBody>
      </p:sp>
    </p:spTree>
    <p:extLst>
      <p:ext uri="{BB962C8B-B14F-4D97-AF65-F5344CB8AC3E}">
        <p14:creationId xmlns:p14="http://schemas.microsoft.com/office/powerpoint/2010/main" val="34223946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114</a:t>
            </a:fld>
            <a:endParaRPr lang="en-US" dirty="0"/>
          </a:p>
        </p:txBody>
      </p:sp>
    </p:spTree>
    <p:extLst>
      <p:ext uri="{BB962C8B-B14F-4D97-AF65-F5344CB8AC3E}">
        <p14:creationId xmlns:p14="http://schemas.microsoft.com/office/powerpoint/2010/main" val="25938605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115</a:t>
            </a:fld>
            <a:endParaRPr lang="en-US" dirty="0"/>
          </a:p>
        </p:txBody>
      </p:sp>
    </p:spTree>
    <p:extLst>
      <p:ext uri="{BB962C8B-B14F-4D97-AF65-F5344CB8AC3E}">
        <p14:creationId xmlns:p14="http://schemas.microsoft.com/office/powerpoint/2010/main" val="14550551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116</a:t>
            </a:fld>
            <a:endParaRPr lang="en-US" dirty="0"/>
          </a:p>
        </p:txBody>
      </p:sp>
    </p:spTree>
    <p:extLst>
      <p:ext uri="{BB962C8B-B14F-4D97-AF65-F5344CB8AC3E}">
        <p14:creationId xmlns:p14="http://schemas.microsoft.com/office/powerpoint/2010/main" val="9422614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117</a:t>
            </a:fld>
            <a:endParaRPr lang="en-US" dirty="0"/>
          </a:p>
        </p:txBody>
      </p:sp>
    </p:spTree>
    <p:extLst>
      <p:ext uri="{BB962C8B-B14F-4D97-AF65-F5344CB8AC3E}">
        <p14:creationId xmlns:p14="http://schemas.microsoft.com/office/powerpoint/2010/main" val="8278983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119</a:t>
            </a:fld>
            <a:endParaRPr lang="en-US" dirty="0"/>
          </a:p>
        </p:txBody>
      </p:sp>
    </p:spTree>
    <p:extLst>
      <p:ext uri="{BB962C8B-B14F-4D97-AF65-F5344CB8AC3E}">
        <p14:creationId xmlns:p14="http://schemas.microsoft.com/office/powerpoint/2010/main" val="9777959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120</a:t>
            </a:fld>
            <a:endParaRPr lang="en-US" dirty="0"/>
          </a:p>
        </p:txBody>
      </p:sp>
    </p:spTree>
    <p:extLst>
      <p:ext uri="{BB962C8B-B14F-4D97-AF65-F5344CB8AC3E}">
        <p14:creationId xmlns:p14="http://schemas.microsoft.com/office/powerpoint/2010/main" val="20981308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121</a:t>
            </a:fld>
            <a:endParaRPr lang="en-US" dirty="0"/>
          </a:p>
        </p:txBody>
      </p:sp>
    </p:spTree>
    <p:extLst>
      <p:ext uri="{BB962C8B-B14F-4D97-AF65-F5344CB8AC3E}">
        <p14:creationId xmlns:p14="http://schemas.microsoft.com/office/powerpoint/2010/main" val="170949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Life Benchmark is defined as the expected lifecycle of a capital asset for a particular Transit Provider’s operating environment, or the acceptable period of use in service for a particular Transit Provider’s operating environment. </a:t>
            </a:r>
          </a:p>
          <a:p>
            <a:endParaRPr lang="en-US" dirty="0"/>
          </a:p>
          <a:p>
            <a:r>
              <a:rPr lang="en-US" dirty="0"/>
              <a:t>We want to highlight this measure because it differs from the typical definition of useful life used for FTA grant programs, which typically defines the minimum age at which equipment can be retired. The useful life is the acceptable period of use in service.  In contrast, ULB is a MAXIMUM.  It reflects the age at which maintaining it in a state of good repair no longer makes sense. </a:t>
            </a:r>
          </a:p>
          <a:p>
            <a:endParaRPr lang="en-US" dirty="0"/>
          </a:p>
          <a:p>
            <a:r>
              <a:rPr lang="en-US" dirty="0"/>
              <a:t>FTA has calculated default ULBs based on TERM Lite, an analysis tool. ULB is based on a model’s extrapolation of when an asset would meet 2.5 on the TERM scale. ULB is the mathematical threshold of State of Good Repair, where anything beyond may be operational but is now part of the backlog. Agencies may use these default ULB values or develop their own. </a:t>
            </a:r>
          </a:p>
          <a:p>
            <a:endParaRPr lang="en-US" dirty="0"/>
          </a:p>
          <a:p>
            <a:r>
              <a:rPr lang="en-US" dirty="0"/>
              <a:t>A Transit Provider may either use the default ULB established by FTA or set its own, taking local conditions and usage into consideration. A ULB should take into consideration both the age of an asset and its operating environment. </a:t>
            </a:r>
          </a:p>
          <a:p>
            <a:endParaRPr lang="en-US" dirty="0"/>
          </a:p>
          <a:p>
            <a:r>
              <a:rPr lang="en-US" dirty="0"/>
              <a:t>As an example, a vehicle that operates 2 days per week in a low volume, rural setting may have a different ULB than a the same vehicle type operating in a high frequency, high volume, inner city environment. Similarly fleets with similar operating characteristics may have different ULB if they’re located in the Northeast as compared to one in the Southwest. </a:t>
            </a:r>
          </a:p>
          <a:p>
            <a:endParaRPr lang="en-US" dirty="0"/>
          </a:p>
          <a:p>
            <a:r>
              <a:rPr lang="en-US" dirty="0"/>
              <a:t>If an agency decides to set its own ULB, it will need to have that ULB approved by FTA. </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22</a:t>
            </a:fld>
            <a:endParaRPr lang="en-US" dirty="0"/>
          </a:p>
        </p:txBody>
      </p:sp>
    </p:spTree>
    <p:extLst>
      <p:ext uri="{BB962C8B-B14F-4D97-AF65-F5344CB8AC3E}">
        <p14:creationId xmlns:p14="http://schemas.microsoft.com/office/powerpoint/2010/main" val="8716849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Vehicles operated in maximum service (VOMS) </a:t>
            </a: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Number of vehicles scheduled for the peak service on a typical day.  It does not include:</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Number of vehicles operated on atypical days such as holiday celebrations (e.g., Fourth of July), one-time special events (e.g., World Series celebrations, political conventions), or spare vehicles.</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Vehicles in routine or extended maintenance, emergency contingency, and vehicles awaiting sale.</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Source: www.ntdprogram.gov</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122</a:t>
            </a:fld>
            <a:endParaRPr lang="en-US" dirty="0"/>
          </a:p>
        </p:txBody>
      </p:sp>
    </p:spTree>
    <p:extLst>
      <p:ext uri="{BB962C8B-B14F-4D97-AF65-F5344CB8AC3E}">
        <p14:creationId xmlns:p14="http://schemas.microsoft.com/office/powerpoint/2010/main" val="26213545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129</a:t>
            </a:fld>
            <a:endParaRPr lang="en-US" dirty="0"/>
          </a:p>
        </p:txBody>
      </p:sp>
    </p:spTree>
    <p:extLst>
      <p:ext uri="{BB962C8B-B14F-4D97-AF65-F5344CB8AC3E}">
        <p14:creationId xmlns:p14="http://schemas.microsoft.com/office/powerpoint/2010/main" val="21543053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130</a:t>
            </a:fld>
            <a:endParaRPr lang="en-US" dirty="0"/>
          </a:p>
        </p:txBody>
      </p:sp>
    </p:spTree>
    <p:extLst>
      <p:ext uri="{BB962C8B-B14F-4D97-AF65-F5344CB8AC3E}">
        <p14:creationId xmlns:p14="http://schemas.microsoft.com/office/powerpoint/2010/main" val="5105988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131</a:t>
            </a:fld>
            <a:endParaRPr lang="en-US" dirty="0"/>
          </a:p>
        </p:txBody>
      </p:sp>
    </p:spTree>
    <p:extLst>
      <p:ext uri="{BB962C8B-B14F-4D97-AF65-F5344CB8AC3E}">
        <p14:creationId xmlns:p14="http://schemas.microsoft.com/office/powerpoint/2010/main" val="36037033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132</a:t>
            </a:fld>
            <a:endParaRPr lang="en-US" dirty="0"/>
          </a:p>
        </p:txBody>
      </p:sp>
    </p:spTree>
    <p:extLst>
      <p:ext uri="{BB962C8B-B14F-4D97-AF65-F5344CB8AC3E}">
        <p14:creationId xmlns:p14="http://schemas.microsoft.com/office/powerpoint/2010/main" val="20811031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135</a:t>
            </a:fld>
            <a:endParaRPr lang="en-US" dirty="0"/>
          </a:p>
        </p:txBody>
      </p:sp>
    </p:spTree>
    <p:extLst>
      <p:ext uri="{BB962C8B-B14F-4D97-AF65-F5344CB8AC3E}">
        <p14:creationId xmlns:p14="http://schemas.microsoft.com/office/powerpoint/2010/main" val="38343634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138</a:t>
            </a:fld>
            <a:endParaRPr lang="en-US" dirty="0"/>
          </a:p>
        </p:txBody>
      </p:sp>
    </p:spTree>
    <p:extLst>
      <p:ext uri="{BB962C8B-B14F-4D97-AF65-F5344CB8AC3E}">
        <p14:creationId xmlns:p14="http://schemas.microsoft.com/office/powerpoint/2010/main" val="42512887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139</a:t>
            </a:fld>
            <a:endParaRPr lang="en-US" dirty="0"/>
          </a:p>
        </p:txBody>
      </p:sp>
    </p:spTree>
    <p:extLst>
      <p:ext uri="{BB962C8B-B14F-4D97-AF65-F5344CB8AC3E}">
        <p14:creationId xmlns:p14="http://schemas.microsoft.com/office/powerpoint/2010/main" val="37920310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140</a:t>
            </a:fld>
            <a:endParaRPr lang="en-US" dirty="0"/>
          </a:p>
        </p:txBody>
      </p:sp>
    </p:spTree>
    <p:extLst>
      <p:ext uri="{BB962C8B-B14F-4D97-AF65-F5344CB8AC3E}">
        <p14:creationId xmlns:p14="http://schemas.microsoft.com/office/powerpoint/2010/main" val="15607450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141</a:t>
            </a:fld>
            <a:endParaRPr lang="en-US" dirty="0"/>
          </a:p>
        </p:txBody>
      </p:sp>
    </p:spTree>
    <p:extLst>
      <p:ext uri="{BB962C8B-B14F-4D97-AF65-F5344CB8AC3E}">
        <p14:creationId xmlns:p14="http://schemas.microsoft.com/office/powerpoint/2010/main" val="394229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Accounting requirements – NTD reporting requirements for financial data follow generally accepted accounting principles (GAAP) and accrual accounting.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The NTD program is a system of accounts that complies with GAAP and Standards of Governmental Accounting and Financial Reporting.  However, small differences exist between NTD and GAAP, relating to the accounting of costs for capital grant purchases.  </a:t>
            </a:r>
            <a:r>
              <a:rPr kumimoji="0" lang="en-US" sz="1000" b="0"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If there are conflicts between GAAP and NTD reporting instructions and requirements, NTD rules are to be followed.</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Accrual accounting – Revenue is recorded when earned, regardless of when payment is received.  Expenses are recorded when the liability occurs, regardless of when the payment is made.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Source: www.ntdprogram.gov</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32</a:t>
            </a:fld>
            <a:endParaRPr lang="en-US" dirty="0"/>
          </a:p>
        </p:txBody>
      </p:sp>
    </p:spTree>
    <p:extLst>
      <p:ext uri="{BB962C8B-B14F-4D97-AF65-F5344CB8AC3E}">
        <p14:creationId xmlns:p14="http://schemas.microsoft.com/office/powerpoint/2010/main" val="36544213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142</a:t>
            </a:fld>
            <a:endParaRPr lang="en-US" dirty="0"/>
          </a:p>
        </p:txBody>
      </p:sp>
    </p:spTree>
    <p:extLst>
      <p:ext uri="{BB962C8B-B14F-4D97-AF65-F5344CB8AC3E}">
        <p14:creationId xmlns:p14="http://schemas.microsoft.com/office/powerpoint/2010/main" val="8666816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143</a:t>
            </a:fld>
            <a:endParaRPr lang="en-US" dirty="0"/>
          </a:p>
        </p:txBody>
      </p:sp>
    </p:spTree>
    <p:extLst>
      <p:ext uri="{BB962C8B-B14F-4D97-AF65-F5344CB8AC3E}">
        <p14:creationId xmlns:p14="http://schemas.microsoft.com/office/powerpoint/2010/main" val="453073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This year’s validation process will work similarly to last year’s with the use of an Excel sheet containing a portion of your validation issues. </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As with last year, please don’t forget to finish the submission of your report (under Related Actions) and email us your Excel sheet each time you complete a revision. </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We’re here to help, we have large caseloads and see this stuff all the time!</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145</a:t>
            </a:fld>
            <a:endParaRPr lang="en-US" dirty="0"/>
          </a:p>
        </p:txBody>
      </p:sp>
    </p:spTree>
    <p:extLst>
      <p:ext uri="{BB962C8B-B14F-4D97-AF65-F5344CB8AC3E}">
        <p14:creationId xmlns:p14="http://schemas.microsoft.com/office/powerpoint/2010/main" val="12260513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It is common for reporters to go back and forth with submission.</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In rare cases, if a reporter is unresponsive to requests during the NTD review, a letter will be sent to the CEO. </a:t>
            </a:r>
            <a:endParaRPr kumimoji="0" lang="en-US" sz="25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146</a:t>
            </a:fld>
            <a:endParaRPr lang="en-US" dirty="0"/>
          </a:p>
        </p:txBody>
      </p:sp>
    </p:spTree>
    <p:extLst>
      <p:ext uri="{BB962C8B-B14F-4D97-AF65-F5344CB8AC3E}">
        <p14:creationId xmlns:p14="http://schemas.microsoft.com/office/powerpoint/2010/main" val="5057358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Failure to Respond</a:t>
            </a:r>
            <a:r>
              <a:rPr lang="en-US" baseline="0" dirty="0"/>
              <a:t> as a talking point.</a:t>
            </a:r>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147</a:t>
            </a:fld>
            <a:endParaRPr lang="en-US" dirty="0"/>
          </a:p>
        </p:txBody>
      </p:sp>
    </p:spTree>
    <p:extLst>
      <p:ext uri="{BB962C8B-B14F-4D97-AF65-F5344CB8AC3E}">
        <p14:creationId xmlns:p14="http://schemas.microsoft.com/office/powerpoint/2010/main" val="12426255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148</a:t>
            </a:fld>
            <a:endParaRPr lang="en-US" dirty="0"/>
          </a:p>
        </p:txBody>
      </p:sp>
    </p:spTree>
    <p:extLst>
      <p:ext uri="{BB962C8B-B14F-4D97-AF65-F5344CB8AC3E}">
        <p14:creationId xmlns:p14="http://schemas.microsoft.com/office/powerpoint/2010/main" val="29530084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Complicated issues, namely with service forms and financial information, should be worked through with your analyst directly.</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Retrieval of data, verification of accuracy, and compliance with NTD Reporting standards are the largest challenges when completing the NTD Report</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A large number of reports are sent back to reporters because of typos or errors in oversight.</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By using the checklist provided to review your report each time you submit, you can save time and reduce the number of revisions to your report</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149</a:t>
            </a:fld>
            <a:endParaRPr lang="en-US" dirty="0"/>
          </a:p>
        </p:txBody>
      </p:sp>
    </p:spTree>
    <p:extLst>
      <p:ext uri="{BB962C8B-B14F-4D97-AF65-F5344CB8AC3E}">
        <p14:creationId xmlns:p14="http://schemas.microsoft.com/office/powerpoint/2010/main" val="31163685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151</a:t>
            </a:fld>
            <a:endParaRPr lang="en-US" dirty="0"/>
          </a:p>
        </p:txBody>
      </p:sp>
    </p:spTree>
    <p:extLst>
      <p:ext uri="{BB962C8B-B14F-4D97-AF65-F5344CB8AC3E}">
        <p14:creationId xmlns:p14="http://schemas.microsoft.com/office/powerpoint/2010/main" val="311743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649"/>
            <a:ext cx="7772400" cy="1470025"/>
          </a:xfrm>
        </p:spPr>
        <p:txBody>
          <a:bodyPr/>
          <a:lstStyle>
            <a:lvl1pPr>
              <a:defRPr sz="4800" b="0">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2837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97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95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3170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74956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7444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310309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710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54639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0033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5309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529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55068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08704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765568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925795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997644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584555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35684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65280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004070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34844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62556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569639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6375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222309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43401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683313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89173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630824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0375" y="1901825"/>
            <a:ext cx="1863725"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6500" y="1901825"/>
            <a:ext cx="1863725"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102201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77379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2210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254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71701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307323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164014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248574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639217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953118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78960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998183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56723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75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352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890324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14300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1358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32745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972786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18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18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774334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567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0487752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88078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632286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234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19991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8526"/>
            <a:ext cx="8229600" cy="712333"/>
          </a:xfrm>
          <a:prstGeom prst="rect">
            <a:avLst/>
          </a:prstGeo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30494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583451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072248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132068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78593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6984318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4200">
                <a:solidFill>
                  <a:schemeClr val="tx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71890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1371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43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936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5572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0103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34184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6969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302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4249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224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9928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045080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31679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32809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6881695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313175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DE1B9D5-6B45-43F7-A669-CB0A4839930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671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0226046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1183490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7325845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1073892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6776205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94884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90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7.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7.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NTIPPTbackgroundFeb09 beige color adjust FINAL"/>
          <p:cNvPicPr>
            <a:picLocks noChangeAspect="1" noChangeArrowheads="1"/>
          </p:cNvPicPr>
          <p:nvPr/>
        </p:nvPicPr>
        <p:blipFill>
          <a:blip r:embed="rId13" cstate="print">
            <a:extLst>
              <a:ext uri="{28A0092B-C50C-407E-A947-70E740481C1C}">
                <a14:useLocalDpi xmlns:a14="http://schemas.microsoft.com/office/drawing/2010/main" val="0"/>
              </a:ext>
            </a:extLst>
          </a:blip>
          <a:srcRect l="9760" t="3552" b="22403"/>
          <a:stretch>
            <a:fillRect/>
          </a:stretch>
        </p:blipFill>
        <p:spPr bwMode="auto">
          <a:xfrm>
            <a:off x="-22225" y="-9525"/>
            <a:ext cx="925036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8" descr="RU_BLOUSTEIN_Logo red and bl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975" y="217488"/>
            <a:ext cx="26050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NTI Logo w Tag L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975" y="6054725"/>
            <a:ext cx="1758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3" descr="FTA Letters Paisley Wheel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67575" y="6157913"/>
            <a:ext cx="17303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392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800" kern="1200">
          <a:solidFill>
            <a:schemeClr val="tx1"/>
          </a:solidFill>
          <a:latin typeface="Tahoma" pitchFamily="34" charset="0"/>
          <a:ea typeface="Tahoma" pitchFamily="25" charset="0"/>
          <a:cs typeface="Tahoma" pitchFamily="34" charset="0"/>
        </a:defRPr>
      </a:lvl1pPr>
      <a:lvl2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2pPr>
      <a:lvl3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3pPr>
      <a:lvl4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4pPr>
      <a:lvl5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Tahoma" pitchFamily="25" charset="0"/>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Tahoma" pitchFamily="25" charset="0"/>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Tahoma" pitchFamily="25" charset="0"/>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Tahoma" pitchFamily="25" charset="0"/>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Tahoma" pitchFamily="25"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2050" name="Picture 2" descr="NTIPPTbackgroundFeb09 beige color adjust"/>
          <p:cNvPicPr>
            <a:picLocks noChangeAspect="1" noChangeArrowheads="1"/>
          </p:cNvPicPr>
          <p:nvPr/>
        </p:nvPicPr>
        <p:blipFill>
          <a:blip r:embed="rId13" cstate="print">
            <a:extLst>
              <a:ext uri="{28A0092B-C50C-407E-A947-70E740481C1C}">
                <a14:useLocalDpi xmlns:a14="http://schemas.microsoft.com/office/drawing/2010/main" val="0"/>
              </a:ext>
            </a:extLst>
          </a:blip>
          <a:srcRect l="9885" t="2930" b="89754"/>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901825"/>
            <a:ext cx="82296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3" name="Picture 9" descr="NTI Logo w Tag LG"/>
          <p:cNvPicPr>
            <a:picLocks noChangeAspect="1" noChangeArrowheads="1"/>
          </p:cNvPicPr>
          <p:nvPr/>
        </p:nvPicPr>
        <p:blipFill>
          <a:blip r:embed="rId14" cstate="print">
            <a:extLst>
              <a:ext uri="{28A0092B-C50C-407E-A947-70E740481C1C}">
                <a14:useLocalDpi xmlns:a14="http://schemas.microsoft.com/office/drawing/2010/main" val="0"/>
              </a:ext>
            </a:extLst>
          </a:blip>
          <a:srcRect r="-1083" b="25838"/>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Line 8"/>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055" name="Picture 16" descr="FTA Letters Paisley Wheel 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7"/>
          <p:cNvSpPr txBox="1">
            <a:spLocks noChangeArrowheads="1"/>
          </p:cNvSpPr>
          <p:nvPr/>
        </p:nvSpPr>
        <p:spPr bwMode="auto">
          <a:xfrm>
            <a:off x="5075238" y="206375"/>
            <a:ext cx="4011612" cy="400110"/>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Rural Reporting </a:t>
            </a:r>
          </a:p>
        </p:txBody>
      </p:sp>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3074" name="Picture 2" descr="NTIPPTbackgroundFeb09 beige color adjust"/>
          <p:cNvPicPr>
            <a:picLocks noChangeAspect="1" noChangeArrowheads="1"/>
          </p:cNvPicPr>
          <p:nvPr/>
        </p:nvPicPr>
        <p:blipFill>
          <a:blip r:embed="rId13" cstate="print">
            <a:extLst>
              <a:ext uri="{28A0092B-C50C-407E-A947-70E740481C1C}">
                <a14:useLocalDpi xmlns:a14="http://schemas.microsoft.com/office/drawing/2010/main" val="0"/>
              </a:ext>
            </a:extLst>
          </a:blip>
          <a:srcRect l="9885" t="2930" b="89754"/>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3"/>
          <p:cNvSpPr>
            <a:spLocks noGrp="1" noChangeArrowheads="1"/>
          </p:cNvSpPr>
          <p:nvPr>
            <p:ph type="body" idx="1"/>
          </p:nvPr>
        </p:nvSpPr>
        <p:spPr bwMode="auto">
          <a:xfrm>
            <a:off x="457200" y="1901825"/>
            <a:ext cx="82296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7" name="Picture 9" descr="NTI Logo w Tag LG"/>
          <p:cNvPicPr>
            <a:picLocks noChangeAspect="1" noChangeArrowheads="1"/>
          </p:cNvPicPr>
          <p:nvPr/>
        </p:nvPicPr>
        <p:blipFill>
          <a:blip r:embed="rId14" cstate="print">
            <a:extLst>
              <a:ext uri="{28A0092B-C50C-407E-A947-70E740481C1C}">
                <a14:useLocalDpi xmlns:a14="http://schemas.microsoft.com/office/drawing/2010/main" val="0"/>
              </a:ext>
            </a:extLst>
          </a:blip>
          <a:srcRect r="-1083" b="25838"/>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Line 11"/>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3079" name="Picture 15" descr="FTA Letters Paisley Wheel 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7"/>
          <p:cNvSpPr txBox="1">
            <a:spLocks noChangeArrowheads="1"/>
          </p:cNvSpPr>
          <p:nvPr/>
        </p:nvSpPr>
        <p:spPr bwMode="auto">
          <a:xfrm>
            <a:off x="5075238" y="206375"/>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0" indent="0" algn="l" rtl="0" eaLnBrk="1" fontAlgn="base" hangingPunct="1">
        <a:spcBef>
          <a:spcPts val="300"/>
        </a:spcBef>
        <a:spcAft>
          <a:spcPts val="300"/>
        </a:spcAft>
        <a:defRPr sz="2800">
          <a:solidFill>
            <a:schemeClr val="tx1"/>
          </a:solidFill>
          <a:latin typeface="+mn-lt"/>
          <a:ea typeface="ＭＳ Ｐゴシック" pitchFamily="25" charset="-128"/>
          <a:cs typeface="+mn-cs"/>
        </a:defRPr>
      </a:lvl1pPr>
      <a:lvl2pPr marL="803275" indent="-338138" algn="l" rtl="0" eaLnBrk="1" fontAlgn="base" hangingPunct="1">
        <a:spcBef>
          <a:spcPts val="300"/>
        </a:spcBef>
        <a:spcAft>
          <a:spcPts val="300"/>
        </a:spcAft>
        <a:buChar char="•"/>
        <a:defRPr sz="2600">
          <a:solidFill>
            <a:schemeClr val="tx1"/>
          </a:solidFill>
          <a:latin typeface="+mn-lt"/>
          <a:ea typeface="ＭＳ Ｐゴシック" pitchFamily="25" charset="-128"/>
        </a:defRPr>
      </a:lvl2pPr>
      <a:lvl3pPr marL="1262063" indent="-347663" algn="l" rtl="0" eaLnBrk="1" fontAlgn="base" hangingPunct="1">
        <a:spcBef>
          <a:spcPts val="300"/>
        </a:spcBef>
        <a:spcAft>
          <a:spcPts val="300"/>
        </a:spcAft>
        <a:buSzPct val="85000"/>
        <a:buFont typeface="Wingdings" pitchFamily="25" charset="2"/>
        <a:buChar char="Ø"/>
        <a:defRPr sz="2400">
          <a:solidFill>
            <a:schemeClr val="tx1"/>
          </a:solidFill>
          <a:latin typeface="+mn-lt"/>
          <a:ea typeface="ＭＳ Ｐゴシック" pitchFamily="25" charset="-128"/>
        </a:defRPr>
      </a:lvl3pPr>
      <a:lvl4pPr marL="1654175" indent="-282575" algn="l" rtl="0" eaLnBrk="1" fontAlgn="base" hangingPunct="1">
        <a:spcBef>
          <a:spcPts val="300"/>
        </a:spcBef>
        <a:spcAft>
          <a:spcPts val="300"/>
        </a:spcAft>
        <a:buSzPct val="10000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6pPr>
      <a:lvl7pPr marL="29718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7pPr>
      <a:lvl8pPr marL="34290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8pPr>
      <a:lvl9pPr marL="38862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4098" name="Picture 10" descr="NTIPPTbackgroundFeb09 beige color adjust"/>
          <p:cNvPicPr>
            <a:picLocks noChangeAspect="1" noChangeArrowheads="1"/>
          </p:cNvPicPr>
          <p:nvPr/>
        </p:nvPicPr>
        <p:blipFill>
          <a:blip r:embed="rId13" cstate="print">
            <a:extLst>
              <a:ext uri="{28A0092B-C50C-407E-A947-70E740481C1C}">
                <a14:useLocalDpi xmlns:a14="http://schemas.microsoft.com/office/drawing/2010/main" val="0"/>
              </a:ext>
            </a:extLst>
          </a:blip>
          <a:srcRect l="9885" t="2930" b="89754"/>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3"/>
          <p:cNvSpPr>
            <a:spLocks noGrp="1" noChangeArrowheads="1"/>
          </p:cNvSpPr>
          <p:nvPr>
            <p:ph type="body" idx="1"/>
          </p:nvPr>
        </p:nvSpPr>
        <p:spPr bwMode="auto">
          <a:xfrm>
            <a:off x="460375" y="1901825"/>
            <a:ext cx="387985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Text Box 17"/>
          <p:cNvSpPr txBox="1">
            <a:spLocks noChangeArrowheads="1"/>
          </p:cNvSpPr>
          <p:nvPr/>
        </p:nvSpPr>
        <p:spPr bwMode="auto">
          <a:xfrm>
            <a:off x="5075238" y="206375"/>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pic>
        <p:nvPicPr>
          <p:cNvPr id="4102" name="Picture 9" descr="NTI Logo w Tag LG"/>
          <p:cNvPicPr>
            <a:picLocks noChangeAspect="1" noChangeArrowheads="1"/>
          </p:cNvPicPr>
          <p:nvPr/>
        </p:nvPicPr>
        <p:blipFill>
          <a:blip r:embed="rId14" cstate="print">
            <a:extLst>
              <a:ext uri="{28A0092B-C50C-407E-A947-70E740481C1C}">
                <a14:useLocalDpi xmlns:a14="http://schemas.microsoft.com/office/drawing/2010/main" val="0"/>
              </a:ext>
            </a:extLst>
          </a:blip>
          <a:srcRect r="-1083" b="25838"/>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Line 15"/>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104" name="Picture 19" descr="FTA Letters Paisley Wheel 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7663" indent="-347663" algn="l" rtl="0" eaLnBrk="1" fontAlgn="base" hangingPunct="1">
        <a:lnSpc>
          <a:spcPct val="95000"/>
        </a:lnSpc>
        <a:spcBef>
          <a:spcPct val="25000"/>
        </a:spcBef>
        <a:spcAft>
          <a:spcPct val="25000"/>
        </a:spcAft>
        <a:buFont typeface="Tahoma" pitchFamily="25" charset="0"/>
        <a:buChar char="•"/>
        <a:defRPr sz="2800">
          <a:solidFill>
            <a:schemeClr val="tx1"/>
          </a:solidFill>
          <a:latin typeface="+mn-lt"/>
          <a:ea typeface="ＭＳ Ｐゴシック" pitchFamily="25" charset="-128"/>
          <a:cs typeface="+mn-cs"/>
        </a:defRPr>
      </a:lvl1pPr>
      <a:lvl2pPr marL="798513" indent="-341313" algn="l" rtl="0" eaLnBrk="1" fontAlgn="base" hangingPunct="1">
        <a:lnSpc>
          <a:spcPct val="95000"/>
        </a:lnSpc>
        <a:spcBef>
          <a:spcPct val="25000"/>
        </a:spcBef>
        <a:spcAft>
          <a:spcPct val="250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lnSpc>
          <a:spcPct val="95000"/>
        </a:lnSpc>
        <a:spcBef>
          <a:spcPct val="25000"/>
        </a:spcBef>
        <a:spcAft>
          <a:spcPct val="25000"/>
        </a:spcAft>
        <a:buSzPct val="100000"/>
        <a:buChar char="•"/>
        <a:defRPr sz="2400">
          <a:solidFill>
            <a:schemeClr val="tx1"/>
          </a:solidFill>
          <a:latin typeface="+mn-lt"/>
          <a:ea typeface="ＭＳ Ｐゴシック" pitchFamily="25" charset="-128"/>
        </a:defRPr>
      </a:lvl3pPr>
      <a:lvl4pPr marL="16002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lnSpc>
          <a:spcPct val="95000"/>
        </a:lnSpc>
        <a:spcBef>
          <a:spcPct val="25000"/>
        </a:spcBef>
        <a:spcAft>
          <a:spcPct val="250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5122" name="Picture 8" descr="NTIPPTbackgroundFeb09 beige color adjust"/>
          <p:cNvPicPr>
            <a:picLocks noChangeAspect="1" noChangeArrowheads="1"/>
          </p:cNvPicPr>
          <p:nvPr/>
        </p:nvPicPr>
        <p:blipFill>
          <a:blip r:embed="rId13" cstate="print">
            <a:extLst>
              <a:ext uri="{28A0092B-C50C-407E-A947-70E740481C1C}">
                <a14:useLocalDpi xmlns:a14="http://schemas.microsoft.com/office/drawing/2010/main" val="0"/>
              </a:ext>
            </a:extLst>
          </a:blip>
          <a:srcRect l="9885" t="2930" b="89754"/>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5124" name="Picture 9" descr="NTI Logo w Tag LG"/>
          <p:cNvPicPr>
            <a:picLocks noChangeAspect="1" noChangeArrowheads="1"/>
          </p:cNvPicPr>
          <p:nvPr/>
        </p:nvPicPr>
        <p:blipFill>
          <a:blip r:embed="rId14" cstate="print">
            <a:extLst>
              <a:ext uri="{28A0092B-C50C-407E-A947-70E740481C1C}">
                <a14:useLocalDpi xmlns:a14="http://schemas.microsoft.com/office/drawing/2010/main" val="0"/>
              </a:ext>
            </a:extLst>
          </a:blip>
          <a:srcRect r="-1083" b="25838"/>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11"/>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5126" name="Picture 15" descr="FTA Letters Paisley Wheel 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7"/>
          <p:cNvSpPr txBox="1">
            <a:spLocks noChangeArrowheads="1"/>
          </p:cNvSpPr>
          <p:nvPr/>
        </p:nvSpPr>
        <p:spPr bwMode="auto">
          <a:xfrm>
            <a:off x="5097463" y="285750"/>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sp>
        <p:nvSpPr>
          <p:cNvPr id="8"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SzPct val="75000"/>
        <a:buFont typeface="Wingdings" pitchFamily="25" charset="2"/>
        <a:buChar char="Ø"/>
        <a:defRPr sz="2800">
          <a:solidFill>
            <a:schemeClr val="tx1"/>
          </a:solidFill>
          <a:latin typeface="+mn-lt"/>
          <a:ea typeface="ＭＳ Ｐゴシック" pitchFamily="25" charset="-128"/>
        </a:defRPr>
      </a:lvl2pPr>
      <a:lvl3pPr marL="1143000" indent="-228600" algn="l" rtl="0" eaLnBrk="1" fontAlgn="base" hangingPunct="1">
        <a:spcBef>
          <a:spcPct val="20000"/>
        </a:spcBef>
        <a:spcAft>
          <a:spcPct val="0"/>
        </a:spcAft>
        <a:buSzPct val="75000"/>
        <a:buChar char="•"/>
        <a:defRPr sz="2400">
          <a:solidFill>
            <a:schemeClr val="tx1"/>
          </a:solidFill>
          <a:latin typeface="+mn-lt"/>
          <a:ea typeface="ＭＳ Ｐゴシック" pitchFamily="2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ct val="20000"/>
        </a:spcBef>
        <a:spcAft>
          <a:spcPct val="0"/>
        </a:spcAft>
        <a:buSzPct val="60000"/>
        <a:buChar char="o"/>
        <a:defRPr sz="2000">
          <a:solidFill>
            <a:schemeClr val="tx1"/>
          </a:solidFill>
          <a:latin typeface="+mn-lt"/>
          <a:ea typeface="ＭＳ Ｐゴシック" pitchFamily="25" charset="-128"/>
        </a:defRPr>
      </a:lvl5pPr>
      <a:lvl6pPr marL="2514600" indent="-228600" algn="l" rtl="0" eaLnBrk="1" fontAlgn="base" hangingPunct="1">
        <a:spcBef>
          <a:spcPct val="20000"/>
        </a:spcBef>
        <a:spcAft>
          <a:spcPct val="0"/>
        </a:spcAft>
        <a:buSzPct val="60000"/>
        <a:buChar char="o"/>
        <a:defRPr sz="2000">
          <a:solidFill>
            <a:schemeClr val="tx1"/>
          </a:solidFill>
          <a:latin typeface="+mn-lt"/>
        </a:defRPr>
      </a:lvl6pPr>
      <a:lvl7pPr marL="2971800" indent="-228600" algn="l" rtl="0" eaLnBrk="1" fontAlgn="base" hangingPunct="1">
        <a:spcBef>
          <a:spcPct val="20000"/>
        </a:spcBef>
        <a:spcAft>
          <a:spcPct val="0"/>
        </a:spcAft>
        <a:buSzPct val="60000"/>
        <a:buChar char="o"/>
        <a:defRPr sz="2000">
          <a:solidFill>
            <a:schemeClr val="tx1"/>
          </a:solidFill>
          <a:latin typeface="+mn-lt"/>
        </a:defRPr>
      </a:lvl7pPr>
      <a:lvl8pPr marL="3429000" indent="-228600" algn="l" rtl="0" eaLnBrk="1" fontAlgn="base" hangingPunct="1">
        <a:spcBef>
          <a:spcPct val="20000"/>
        </a:spcBef>
        <a:spcAft>
          <a:spcPct val="0"/>
        </a:spcAft>
        <a:buSzPct val="60000"/>
        <a:buChar char="o"/>
        <a:defRPr sz="2000">
          <a:solidFill>
            <a:schemeClr val="tx1"/>
          </a:solidFill>
          <a:latin typeface="+mn-lt"/>
        </a:defRPr>
      </a:lvl8pPr>
      <a:lvl9pPr marL="3886200" indent="-228600" algn="l" rtl="0" eaLnBrk="1" fontAlgn="base" hangingPunct="1">
        <a:spcBef>
          <a:spcPct val="20000"/>
        </a:spcBef>
        <a:spcAft>
          <a:spcPct val="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fontAlgn="base" hangingPunct="1">
        <a:spcBef>
          <a:spcPct val="0"/>
        </a:spcBef>
        <a:spcAft>
          <a:spcPct val="0"/>
        </a:spcAft>
        <a:defRPr sz="4000">
          <a:solidFill>
            <a:schemeClr val="tx2"/>
          </a:solidFill>
          <a:latin typeface="+mj-lt"/>
          <a:ea typeface="ＭＳ Ｐゴシック" pitchFamily="25" charset="-128"/>
          <a:cs typeface="+mj-cs"/>
        </a:defRPr>
      </a:lvl1pPr>
      <a:lvl2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2pPr>
      <a:lvl3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3pPr>
      <a:lvl4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4pPr>
      <a:lvl5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5pPr>
      <a:lvl6pPr marL="457200" algn="l" rtl="0" eaLnBrk="1" fontAlgn="base" hangingPunct="1">
        <a:spcBef>
          <a:spcPct val="0"/>
        </a:spcBef>
        <a:spcAft>
          <a:spcPct val="0"/>
        </a:spcAft>
        <a:defRPr sz="4000">
          <a:solidFill>
            <a:schemeClr val="tx2"/>
          </a:solidFill>
          <a:latin typeface="Tahoma" pitchFamily="34" charset="0"/>
        </a:defRPr>
      </a:lvl6pPr>
      <a:lvl7pPr marL="914400" algn="l" rtl="0" eaLnBrk="1" fontAlgn="base" hangingPunct="1">
        <a:spcBef>
          <a:spcPct val="0"/>
        </a:spcBef>
        <a:spcAft>
          <a:spcPct val="0"/>
        </a:spcAft>
        <a:defRPr sz="4000">
          <a:solidFill>
            <a:schemeClr val="tx2"/>
          </a:solidFill>
          <a:latin typeface="Tahoma" pitchFamily="34" charset="0"/>
        </a:defRPr>
      </a:lvl7pPr>
      <a:lvl8pPr marL="1371600" algn="l" rtl="0" eaLnBrk="1" fontAlgn="base" hangingPunct="1">
        <a:spcBef>
          <a:spcPct val="0"/>
        </a:spcBef>
        <a:spcAft>
          <a:spcPct val="0"/>
        </a:spcAft>
        <a:defRPr sz="4000">
          <a:solidFill>
            <a:schemeClr val="tx2"/>
          </a:solidFill>
          <a:latin typeface="Tahoma" pitchFamily="34" charset="0"/>
        </a:defRPr>
      </a:lvl8pPr>
      <a:lvl9pPr marL="1828800" algn="l" rtl="0" eaLnBrk="1" fontAlgn="base" hangingPunct="1">
        <a:spcBef>
          <a:spcPct val="0"/>
        </a:spcBef>
        <a:spcAft>
          <a:spcPct val="0"/>
        </a:spcAft>
        <a:defRPr sz="40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SzPct val="75000"/>
        <a:buFont typeface="Wingdings" pitchFamily="25" charset="2"/>
        <a:buChar char="Ø"/>
        <a:defRPr sz="2800">
          <a:solidFill>
            <a:schemeClr val="tx1"/>
          </a:solidFill>
          <a:latin typeface="+mn-lt"/>
          <a:ea typeface="ＭＳ Ｐゴシック" pitchFamily="25" charset="-128"/>
        </a:defRPr>
      </a:lvl2pPr>
      <a:lvl3pPr marL="1143000" indent="-228600" algn="l" rtl="0" eaLnBrk="1" fontAlgn="base" hangingPunct="1">
        <a:spcBef>
          <a:spcPct val="20000"/>
        </a:spcBef>
        <a:spcAft>
          <a:spcPct val="0"/>
        </a:spcAft>
        <a:buSzPct val="75000"/>
        <a:buChar char="•"/>
        <a:defRPr sz="2400">
          <a:solidFill>
            <a:schemeClr val="tx1"/>
          </a:solidFill>
          <a:latin typeface="+mn-lt"/>
          <a:ea typeface="ＭＳ Ｐゴシック" pitchFamily="2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ct val="20000"/>
        </a:spcBef>
        <a:spcAft>
          <a:spcPct val="0"/>
        </a:spcAft>
        <a:buSzPct val="60000"/>
        <a:buChar char="o"/>
        <a:defRPr sz="2000">
          <a:solidFill>
            <a:schemeClr val="tx1"/>
          </a:solidFill>
          <a:latin typeface="+mn-lt"/>
          <a:ea typeface="ＭＳ Ｐゴシック" pitchFamily="25" charset="-128"/>
        </a:defRPr>
      </a:lvl5pPr>
      <a:lvl6pPr marL="2514600" indent="-228600" algn="l" rtl="0" eaLnBrk="1" fontAlgn="base" hangingPunct="1">
        <a:spcBef>
          <a:spcPct val="20000"/>
        </a:spcBef>
        <a:spcAft>
          <a:spcPct val="0"/>
        </a:spcAft>
        <a:buSzPct val="60000"/>
        <a:buChar char="o"/>
        <a:defRPr sz="2000">
          <a:solidFill>
            <a:schemeClr val="tx1"/>
          </a:solidFill>
          <a:latin typeface="+mn-lt"/>
        </a:defRPr>
      </a:lvl6pPr>
      <a:lvl7pPr marL="2971800" indent="-228600" algn="l" rtl="0" eaLnBrk="1" fontAlgn="base" hangingPunct="1">
        <a:spcBef>
          <a:spcPct val="20000"/>
        </a:spcBef>
        <a:spcAft>
          <a:spcPct val="0"/>
        </a:spcAft>
        <a:buSzPct val="60000"/>
        <a:buChar char="o"/>
        <a:defRPr sz="2000">
          <a:solidFill>
            <a:schemeClr val="tx1"/>
          </a:solidFill>
          <a:latin typeface="+mn-lt"/>
        </a:defRPr>
      </a:lvl7pPr>
      <a:lvl8pPr marL="3429000" indent="-228600" algn="l" rtl="0" eaLnBrk="1" fontAlgn="base" hangingPunct="1">
        <a:spcBef>
          <a:spcPct val="20000"/>
        </a:spcBef>
        <a:spcAft>
          <a:spcPct val="0"/>
        </a:spcAft>
        <a:buSzPct val="60000"/>
        <a:buChar char="o"/>
        <a:defRPr sz="2000">
          <a:solidFill>
            <a:schemeClr val="tx1"/>
          </a:solidFill>
          <a:latin typeface="+mn-lt"/>
        </a:defRPr>
      </a:lvl8pPr>
      <a:lvl9pPr marL="3886200" indent="-228600" algn="l" rtl="0" eaLnBrk="1" fontAlgn="base" hangingPunct="1">
        <a:spcBef>
          <a:spcPct val="20000"/>
        </a:spcBef>
        <a:spcAft>
          <a:spcPct val="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16" descr="NTIPPTbackgroundFeb09 beige color adjust FINAL"/>
          <p:cNvPicPr>
            <a:picLocks noChangeAspect="1" noChangeArrowheads="1"/>
          </p:cNvPicPr>
          <p:nvPr/>
        </p:nvPicPr>
        <p:blipFill>
          <a:blip r:embed="rId13" cstate="print">
            <a:extLst>
              <a:ext uri="{28A0092B-C50C-407E-A947-70E740481C1C}">
                <a14:useLocalDpi xmlns:a14="http://schemas.microsoft.com/office/drawing/2010/main" val="0"/>
              </a:ext>
            </a:extLst>
          </a:blip>
          <a:srcRect l="9760" t="3552" b="22403"/>
          <a:stretch>
            <a:fillRect/>
          </a:stretch>
        </p:blipFill>
        <p:spPr bwMode="auto">
          <a:xfrm>
            <a:off x="-22225" y="-9525"/>
            <a:ext cx="925036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52" name="Picture 23" descr="FTA Letters Paisley Wheel blu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72388" y="6303963"/>
            <a:ext cx="13255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NTI Logo w Tag LG"/>
          <p:cNvPicPr>
            <a:picLocks noChangeAspect="1" noChangeArrowheads="1"/>
          </p:cNvPicPr>
          <p:nvPr/>
        </p:nvPicPr>
        <p:blipFill>
          <a:blip r:embed="rId15" cstate="print">
            <a:extLst>
              <a:ext uri="{28A0092B-C50C-407E-A947-70E740481C1C}">
                <a14:useLocalDpi xmlns:a14="http://schemas.microsoft.com/office/drawing/2010/main" val="0"/>
              </a:ext>
            </a:extLst>
          </a:blip>
          <a:srcRect r="-1083" b="25838"/>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25"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25"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25"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25"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2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05750" y="228600"/>
            <a:ext cx="12382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001691" y="6487651"/>
            <a:ext cx="2133600" cy="365125"/>
          </a:xfrm>
          <a:prstGeom prst="rect">
            <a:avLst/>
          </a:prstGeom>
        </p:spPr>
        <p:txBody>
          <a:bodyPr vert="horz" lIns="91440" tIns="45720" rIns="91440" bIns="45720" rtlCol="0" anchor="ctr"/>
          <a:lstStyle>
            <a:lvl1pPr algn="r">
              <a:defRPr sz="1200">
                <a:solidFill>
                  <a:schemeClr val="bg1"/>
                </a:solidFill>
              </a:defRPr>
            </a:lvl1pPr>
          </a:lstStyle>
          <a:p>
            <a:fld id="{ADE1B9D5-6B45-43F7-A669-CB0A48399304}" type="slidenum">
              <a:rPr lang="en-US" smtClean="0">
                <a:solidFill>
                  <a:prstClr val="white"/>
                </a:solidFill>
              </a:rPr>
              <a:pPr/>
              <a:t>‹#›</a:t>
            </a:fld>
            <a:endParaRPr lang="en-US" dirty="0">
              <a:solidFill>
                <a:prstClr val="white"/>
              </a:solidFill>
            </a:endParaRPr>
          </a:p>
        </p:txBody>
      </p:sp>
      <p:sp>
        <p:nvSpPr>
          <p:cNvPr id="7" name="Rectangle 6"/>
          <p:cNvSpPr/>
          <p:nvPr/>
        </p:nvSpPr>
        <p:spPr>
          <a:xfrm>
            <a:off x="0" y="6547104"/>
            <a:ext cx="9144000" cy="310896"/>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3313" y="6208549"/>
            <a:ext cx="1143000" cy="461665"/>
          </a:xfrm>
          <a:prstGeom prst="rect">
            <a:avLst/>
          </a:prstGeom>
          <a:noFill/>
        </p:spPr>
        <p:txBody>
          <a:bodyPr wrap="square" rtlCol="0">
            <a:spAutoFit/>
          </a:bodyPr>
          <a:lstStyle/>
          <a:p>
            <a:r>
              <a:rPr lang="en-US" sz="2400" dirty="0">
                <a:solidFill>
                  <a:srgbClr val="003E7E"/>
                </a:solidFill>
                <a:latin typeface="Arial Rounded MT Bold" panose="020F0704030504030204" pitchFamily="34" charset="0"/>
              </a:rPr>
              <a:t>NTD</a:t>
            </a:r>
          </a:p>
        </p:txBody>
      </p:sp>
      <p:sp>
        <p:nvSpPr>
          <p:cNvPr id="9" name="TextBox 8"/>
          <p:cNvSpPr txBox="1"/>
          <p:nvPr/>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0" name="Rectangle 9"/>
          <p:cNvSpPr/>
          <p:nvPr/>
        </p:nvSpPr>
        <p:spPr>
          <a:xfrm>
            <a:off x="0" y="0"/>
            <a:ext cx="9144000" cy="310896"/>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2838" y="24643"/>
            <a:ext cx="2977116"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Federal Transit Administration</a:t>
            </a:r>
          </a:p>
        </p:txBody>
      </p:sp>
    </p:spTree>
    <p:extLst>
      <p:ext uri="{BB962C8B-B14F-4D97-AF65-F5344CB8AC3E}">
        <p14:creationId xmlns:p14="http://schemas.microsoft.com/office/powerpoint/2010/main" val="26902506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000" kern="1200">
          <a:solidFill>
            <a:srgbClr val="003E7E"/>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ntionline.com/"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transit.dot.gov/ntd"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National Transit Database </a:t>
            </a:r>
          </a:p>
        </p:txBody>
      </p:sp>
      <p:sp>
        <p:nvSpPr>
          <p:cNvPr id="3" name="Subtitle 2"/>
          <p:cNvSpPr>
            <a:spLocks noGrp="1"/>
          </p:cNvSpPr>
          <p:nvPr>
            <p:ph type="subTitle" idx="1"/>
          </p:nvPr>
        </p:nvSpPr>
        <p:spPr/>
        <p:txBody>
          <a:bodyPr/>
          <a:lstStyle/>
          <a:p>
            <a:r>
              <a:rPr lang="en-US" dirty="0"/>
              <a:t>NTD Reporting for State DOTs</a:t>
            </a:r>
          </a:p>
          <a:p>
            <a:r>
              <a:rPr lang="en-US" dirty="0"/>
              <a:t>Report Year 2016</a:t>
            </a:r>
          </a:p>
        </p:txBody>
      </p:sp>
    </p:spTree>
    <p:extLst>
      <p:ext uri="{BB962C8B-B14F-4D97-AF65-F5344CB8AC3E}">
        <p14:creationId xmlns:p14="http://schemas.microsoft.com/office/powerpoint/2010/main" val="2605485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6925"/>
            <a:ext cx="8229600" cy="822325"/>
          </a:xfrm>
        </p:spPr>
        <p:txBody>
          <a:bodyPr/>
          <a:lstStyle/>
          <a:p>
            <a:r>
              <a:rPr lang="en-US" dirty="0"/>
              <a:t>NTD Process Overview</a:t>
            </a:r>
          </a:p>
        </p:txBody>
      </p:sp>
      <p:pic>
        <p:nvPicPr>
          <p:cNvPr id="9" name="Picture 8" descr="This picture highlights the NTD process, by going through Training, Policy Manual, Data Collection, Reporting, Validation, FTA Approval." title="NTD Process Overview"/>
          <p:cNvPicPr>
            <a:picLocks noChangeAspect="1"/>
          </p:cNvPicPr>
          <p:nvPr/>
        </p:nvPicPr>
        <p:blipFill>
          <a:blip r:embed="rId2"/>
          <a:stretch>
            <a:fillRect/>
          </a:stretch>
        </p:blipFill>
        <p:spPr>
          <a:xfrm>
            <a:off x="66675" y="1619250"/>
            <a:ext cx="9001125" cy="5229225"/>
          </a:xfrm>
          <a:prstGeom prst="rect">
            <a:avLst/>
          </a:prstGeom>
        </p:spPr>
      </p:pic>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10</a:t>
            </a:fld>
            <a:endParaRPr lang="en-US" dirty="0"/>
          </a:p>
        </p:txBody>
      </p:sp>
    </p:spTree>
    <p:extLst>
      <p:ext uri="{BB962C8B-B14F-4D97-AF65-F5344CB8AC3E}">
        <p14:creationId xmlns:p14="http://schemas.microsoft.com/office/powerpoint/2010/main" val="39683552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A-30 Required Information</a:t>
            </a:r>
          </a:p>
        </p:txBody>
      </p:sp>
      <p:sp>
        <p:nvSpPr>
          <p:cNvPr id="3" name="Content Placeholder 2"/>
          <p:cNvSpPr>
            <a:spLocks noGrp="1"/>
          </p:cNvSpPr>
          <p:nvPr>
            <p:ph idx="1"/>
          </p:nvPr>
        </p:nvSpPr>
        <p:spPr>
          <a:xfrm>
            <a:off x="457200" y="5410200"/>
            <a:ext cx="8229600" cy="1371600"/>
          </a:xfrm>
        </p:spPr>
        <p:txBody>
          <a:bodyPr>
            <a:normAutofit lnSpcReduction="10000"/>
          </a:bodyPr>
          <a:lstStyle/>
          <a:p>
            <a:pPr marL="0" indent="0">
              <a:buNone/>
            </a:pPr>
            <a:r>
              <a:rPr lang="en-US" b="1" dirty="0">
                <a:solidFill>
                  <a:srgbClr val="FF0000"/>
                </a:solidFill>
              </a:rPr>
              <a:t>Step 3:</a:t>
            </a:r>
            <a:r>
              <a:rPr lang="en-US" dirty="0"/>
              <a:t> Fill out the form and click “Continue”.</a:t>
            </a:r>
          </a:p>
          <a:p>
            <a:pPr lvl="1"/>
            <a:r>
              <a:rPr lang="en-US" dirty="0"/>
              <a:t>If the Fleet is used by both modes, use the drop down menu to select the other mode.</a:t>
            </a:r>
          </a:p>
        </p:txBody>
      </p:sp>
      <p:pic>
        <p:nvPicPr>
          <p:cNvPr id="8" name="Picture 7" descr="Highlights the required information for adding a fleet to the A-30" title="Fleet Information"/>
          <p:cNvPicPr>
            <a:picLocks noChangeAspect="1"/>
          </p:cNvPicPr>
          <p:nvPr/>
        </p:nvPicPr>
        <p:blipFill>
          <a:blip r:embed="rId3"/>
          <a:stretch>
            <a:fillRect/>
          </a:stretch>
        </p:blipFill>
        <p:spPr>
          <a:xfrm>
            <a:off x="228600" y="861441"/>
            <a:ext cx="8706612" cy="4320159"/>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100</a:t>
            </a:fld>
            <a:endParaRPr lang="en-US" dirty="0"/>
          </a:p>
        </p:txBody>
      </p:sp>
    </p:spTree>
    <p:extLst>
      <p:ext uri="{BB962C8B-B14F-4D97-AF65-F5344CB8AC3E}">
        <p14:creationId xmlns:p14="http://schemas.microsoft.com/office/powerpoint/2010/main" val="21983048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New RVI</a:t>
            </a:r>
          </a:p>
        </p:txBody>
      </p:sp>
      <p:sp>
        <p:nvSpPr>
          <p:cNvPr id="3" name="Content Placeholder 2"/>
          <p:cNvSpPr>
            <a:spLocks noGrp="1"/>
          </p:cNvSpPr>
          <p:nvPr>
            <p:ph idx="1"/>
          </p:nvPr>
        </p:nvSpPr>
        <p:spPr>
          <a:xfrm>
            <a:off x="457200" y="4525962"/>
            <a:ext cx="8229600" cy="1635126"/>
          </a:xfrm>
        </p:spPr>
        <p:txBody>
          <a:bodyPr>
            <a:normAutofit/>
          </a:bodyPr>
          <a:lstStyle/>
          <a:p>
            <a:pPr marL="0" indent="0">
              <a:buNone/>
            </a:pPr>
            <a:r>
              <a:rPr lang="en-US" b="1" dirty="0">
                <a:solidFill>
                  <a:srgbClr val="FF0000"/>
                </a:solidFill>
              </a:rPr>
              <a:t>Step 4:</a:t>
            </a:r>
            <a:r>
              <a:rPr lang="en-US" dirty="0"/>
              <a:t> Click Save</a:t>
            </a:r>
          </a:p>
          <a:p>
            <a:pPr lvl="1"/>
            <a:r>
              <a:rPr lang="en-US" dirty="0"/>
              <a:t>Saving assigns a RVI ID</a:t>
            </a:r>
          </a:p>
          <a:p>
            <a:pPr lvl="1"/>
            <a:r>
              <a:rPr lang="en-US" dirty="0"/>
              <a:t>Click “Add Fleet” for more vehicles</a:t>
            </a:r>
          </a:p>
          <a:p>
            <a:pPr marL="0" indent="0">
              <a:buNone/>
            </a:pPr>
            <a:endParaRPr lang="en-US" dirty="0"/>
          </a:p>
        </p:txBody>
      </p:sp>
      <p:pic>
        <p:nvPicPr>
          <p:cNvPr id="6" name="Picture 5" descr="New fleet added to the A-30" title="Addition of Fleet"/>
          <p:cNvPicPr>
            <a:picLocks noChangeAspect="1"/>
          </p:cNvPicPr>
          <p:nvPr/>
        </p:nvPicPr>
        <p:blipFill rotWithShape="1">
          <a:blip r:embed="rId3"/>
          <a:srcRect t="693" b="1384"/>
          <a:stretch/>
        </p:blipFill>
        <p:spPr>
          <a:xfrm>
            <a:off x="0" y="1143000"/>
            <a:ext cx="9093422" cy="3306762"/>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101</a:t>
            </a:fld>
            <a:endParaRPr lang="en-US" dirty="0"/>
          </a:p>
        </p:txBody>
      </p:sp>
    </p:spTree>
    <p:extLst>
      <p:ext uri="{BB962C8B-B14F-4D97-AF65-F5344CB8AC3E}">
        <p14:creationId xmlns:p14="http://schemas.microsoft.com/office/powerpoint/2010/main" val="534583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Saved new RVI</a:t>
            </a:r>
          </a:p>
        </p:txBody>
      </p:sp>
      <p:sp>
        <p:nvSpPr>
          <p:cNvPr id="3" name="Content Placeholder 2"/>
          <p:cNvSpPr>
            <a:spLocks noGrp="1"/>
          </p:cNvSpPr>
          <p:nvPr>
            <p:ph idx="1"/>
          </p:nvPr>
        </p:nvSpPr>
        <p:spPr>
          <a:xfrm>
            <a:off x="457200" y="5105400"/>
            <a:ext cx="8229600" cy="1055688"/>
          </a:xfrm>
        </p:spPr>
        <p:txBody>
          <a:bodyPr/>
          <a:lstStyle/>
          <a:p>
            <a:pPr marL="0" indent="0">
              <a:buNone/>
            </a:pPr>
            <a:r>
              <a:rPr lang="en-US" b="1" dirty="0">
                <a:solidFill>
                  <a:srgbClr val="FF0000"/>
                </a:solidFill>
              </a:rPr>
              <a:t>Step 5:</a:t>
            </a:r>
            <a:r>
              <a:rPr lang="en-US" dirty="0"/>
              <a:t> Click “Close” </a:t>
            </a:r>
          </a:p>
          <a:p>
            <a:pPr marL="0" indent="0">
              <a:buNone/>
            </a:pPr>
            <a:endParaRPr lang="en-US" dirty="0"/>
          </a:p>
        </p:txBody>
      </p:sp>
      <p:pic>
        <p:nvPicPr>
          <p:cNvPr id="7" name="Picture 6" descr="Fleet was saved, and RVI ID was created" title="New Fleet Saved"/>
          <p:cNvPicPr>
            <a:picLocks noChangeAspect="1"/>
          </p:cNvPicPr>
          <p:nvPr/>
        </p:nvPicPr>
        <p:blipFill rotWithShape="1">
          <a:blip r:embed="rId3"/>
          <a:srcRect b="2580"/>
          <a:stretch/>
        </p:blipFill>
        <p:spPr>
          <a:xfrm>
            <a:off x="19526" y="1219200"/>
            <a:ext cx="9104948" cy="3278563"/>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102</a:t>
            </a:fld>
            <a:endParaRPr lang="en-US" dirty="0"/>
          </a:p>
        </p:txBody>
      </p:sp>
    </p:spTree>
    <p:extLst>
      <p:ext uri="{BB962C8B-B14F-4D97-AF65-F5344CB8AC3E}">
        <p14:creationId xmlns:p14="http://schemas.microsoft.com/office/powerpoint/2010/main" val="3658707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Validation Issues</a:t>
            </a:r>
          </a:p>
        </p:txBody>
      </p:sp>
      <p:sp>
        <p:nvSpPr>
          <p:cNvPr id="3" name="Content Placeholder 2"/>
          <p:cNvSpPr>
            <a:spLocks noGrp="1"/>
          </p:cNvSpPr>
          <p:nvPr>
            <p:ph idx="1"/>
          </p:nvPr>
        </p:nvSpPr>
        <p:spPr>
          <a:xfrm>
            <a:off x="471055" y="1633827"/>
            <a:ext cx="8229600" cy="4259263"/>
          </a:xfrm>
        </p:spPr>
        <p:txBody>
          <a:bodyPr/>
          <a:lstStyle/>
          <a:p>
            <a:pPr marL="0" indent="0">
              <a:buNone/>
            </a:pPr>
            <a:r>
              <a:rPr lang="en-US" sz="2000" dirty="0"/>
              <a:t>Shared Fleets do not match across modes</a:t>
            </a:r>
          </a:p>
          <a:p>
            <a:pPr lvl="1">
              <a:buFont typeface="Wingdings" panose="05000000000000000000" pitchFamily="2" charset="2"/>
              <a:buChar char="Ø"/>
            </a:pPr>
            <a:r>
              <a:rPr lang="en-US" sz="2000" dirty="0"/>
              <a:t>If a fleet is shared between both modes, the fleet must be entered into all applicable A-30s, and all data fields must match</a:t>
            </a:r>
          </a:p>
          <a:p>
            <a:pPr marL="0" indent="0">
              <a:buNone/>
            </a:pPr>
            <a:r>
              <a:rPr lang="en-US" sz="2000" dirty="0"/>
              <a:t>New Vehicles, no Capital Funding Reported</a:t>
            </a:r>
          </a:p>
          <a:p>
            <a:pPr lvl="1">
              <a:buFont typeface="Wingdings" panose="05000000000000000000" pitchFamily="2" charset="2"/>
              <a:buChar char="Ø"/>
            </a:pPr>
            <a:r>
              <a:rPr lang="en-US" sz="2000" dirty="0"/>
              <a:t>If new fleets are added to the report, the Capital Funding will be entered on that agency’s RR-20</a:t>
            </a:r>
          </a:p>
          <a:p>
            <a:pPr marL="0" indent="0">
              <a:buNone/>
            </a:pPr>
            <a:r>
              <a:rPr lang="en-US" sz="2000" dirty="0"/>
              <a:t>Missing Data</a:t>
            </a:r>
          </a:p>
          <a:p>
            <a:pPr lvl="1">
              <a:buFont typeface="Wingdings" panose="05000000000000000000" pitchFamily="2" charset="2"/>
              <a:buChar char="Ø"/>
            </a:pPr>
            <a:r>
              <a:rPr lang="en-US" sz="2000" dirty="0"/>
              <a:t>All fleet data must be filled out prior to submission</a:t>
            </a:r>
          </a:p>
          <a:p>
            <a:pPr marL="0" indent="0">
              <a:buNone/>
            </a:pPr>
            <a:r>
              <a:rPr lang="en-US" sz="2000" dirty="0"/>
              <a:t>Ownership Type is inconsistent with Subrecipient Organization Type</a:t>
            </a:r>
          </a:p>
          <a:p>
            <a:pPr lvl="1">
              <a:buFont typeface="Wingdings" panose="05000000000000000000" pitchFamily="2" charset="2"/>
              <a:buChar char="Ø"/>
            </a:pPr>
            <a:r>
              <a:rPr lang="en-US" sz="2000" dirty="0"/>
              <a:t>If a subrecipient is a public entity, the vehicle ownership type should be listed as Owned Outright by a Public Agency, True Lease by a Public Agency, Leased or Borrowed from Related Parties by Public Agency.</a:t>
            </a:r>
          </a:p>
          <a:p>
            <a:pPr marL="457200" lvl="1" indent="0">
              <a:buNone/>
            </a:pPr>
            <a:endParaRPr lang="en-US" sz="18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103</a:t>
            </a:fld>
            <a:endParaRPr lang="en-US" dirty="0"/>
          </a:p>
        </p:txBody>
      </p:sp>
    </p:spTree>
    <p:extLst>
      <p:ext uri="{BB962C8B-B14F-4D97-AF65-F5344CB8AC3E}">
        <p14:creationId xmlns:p14="http://schemas.microsoft.com/office/powerpoint/2010/main" val="31736590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RR-20</a:t>
            </a:r>
          </a:p>
        </p:txBody>
      </p:sp>
      <p:sp>
        <p:nvSpPr>
          <p:cNvPr id="7" name="Text Placeholder 6"/>
          <p:cNvSpPr>
            <a:spLocks noGrp="1"/>
          </p:cNvSpPr>
          <p:nvPr>
            <p:ph type="body" idx="1"/>
          </p:nvPr>
        </p:nvSpPr>
        <p:spPr/>
        <p:txBody>
          <a:bodyPr/>
          <a:lstStyle/>
          <a:p>
            <a:r>
              <a:rPr lang="en-US" dirty="0"/>
              <a:t>Rural General Public Transit (RGPT)</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104</a:t>
            </a:fld>
            <a:endParaRPr lang="en-US" dirty="0"/>
          </a:p>
        </p:txBody>
      </p:sp>
    </p:spTree>
    <p:extLst>
      <p:ext uri="{BB962C8B-B14F-4D97-AF65-F5344CB8AC3E}">
        <p14:creationId xmlns:p14="http://schemas.microsoft.com/office/powerpoint/2010/main" val="9666850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Reduced Reporting (RR-20) – RGPT</a:t>
            </a:r>
          </a:p>
        </p:txBody>
      </p:sp>
      <p:sp>
        <p:nvSpPr>
          <p:cNvPr id="3" name="Content Placeholder 2"/>
          <p:cNvSpPr>
            <a:spLocks noGrp="1"/>
          </p:cNvSpPr>
          <p:nvPr>
            <p:ph idx="1"/>
          </p:nvPr>
        </p:nvSpPr>
        <p:spPr/>
        <p:txBody>
          <a:bodyPr/>
          <a:lstStyle/>
          <a:p>
            <a:pPr marL="0" indent="0">
              <a:spcBef>
                <a:spcPts val="600"/>
              </a:spcBef>
              <a:buNone/>
            </a:pPr>
            <a:r>
              <a:rPr lang="en-US" sz="3200" dirty="0"/>
              <a:t>Broken out as follows:</a:t>
            </a:r>
          </a:p>
          <a:p>
            <a:pPr lvl="1">
              <a:spcBef>
                <a:spcPts val="600"/>
              </a:spcBef>
            </a:pPr>
            <a:r>
              <a:rPr lang="en-US" sz="2800" dirty="0"/>
              <a:t>Financial Information</a:t>
            </a:r>
          </a:p>
          <a:p>
            <a:pPr lvl="1">
              <a:spcBef>
                <a:spcPts val="600"/>
              </a:spcBef>
            </a:pPr>
            <a:r>
              <a:rPr lang="en-US" sz="2800" dirty="0"/>
              <a:t>Non-Federal Funding Data</a:t>
            </a:r>
          </a:p>
          <a:p>
            <a:pPr lvl="1">
              <a:spcBef>
                <a:spcPts val="600"/>
              </a:spcBef>
            </a:pPr>
            <a:r>
              <a:rPr lang="en-US" sz="2800" dirty="0"/>
              <a:t>Federal Government Funds</a:t>
            </a:r>
          </a:p>
          <a:p>
            <a:pPr lvl="1">
              <a:spcBef>
                <a:spcPts val="600"/>
              </a:spcBef>
            </a:pPr>
            <a:r>
              <a:rPr lang="en-US" sz="2800" dirty="0"/>
              <a:t>Resource Data</a:t>
            </a:r>
          </a:p>
          <a:p>
            <a:pPr lvl="1">
              <a:spcBef>
                <a:spcPts val="600"/>
              </a:spcBef>
            </a:pPr>
            <a:r>
              <a:rPr lang="en-US" sz="2800" dirty="0"/>
              <a:t>Service Data</a:t>
            </a:r>
          </a:p>
          <a:p>
            <a:pPr lvl="1">
              <a:spcBef>
                <a:spcPts val="600"/>
              </a:spcBef>
            </a:pPr>
            <a:r>
              <a:rPr lang="en-US" sz="2800" dirty="0"/>
              <a:t>Safety Data</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105</a:t>
            </a:fld>
            <a:endParaRPr lang="en-US" dirty="0"/>
          </a:p>
        </p:txBody>
      </p:sp>
    </p:spTree>
    <p:extLst>
      <p:ext uri="{BB962C8B-B14F-4D97-AF65-F5344CB8AC3E}">
        <p14:creationId xmlns:p14="http://schemas.microsoft.com/office/powerpoint/2010/main" val="34473366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Open the RR-20</a:t>
            </a:r>
          </a:p>
        </p:txBody>
      </p:sp>
      <p:sp>
        <p:nvSpPr>
          <p:cNvPr id="3" name="Content Placeholder 2"/>
          <p:cNvSpPr>
            <a:spLocks noGrp="1"/>
          </p:cNvSpPr>
          <p:nvPr>
            <p:ph idx="1"/>
          </p:nvPr>
        </p:nvSpPr>
        <p:spPr>
          <a:xfrm>
            <a:off x="457200" y="5160866"/>
            <a:ext cx="8229600" cy="1544734"/>
          </a:xfrm>
        </p:spPr>
        <p:txBody>
          <a:bodyPr>
            <a:normAutofit/>
          </a:bodyPr>
          <a:lstStyle/>
          <a:p>
            <a:pPr marL="0" indent="0">
              <a:buNone/>
            </a:pPr>
            <a:r>
              <a:rPr lang="en-US" b="1" dirty="0">
                <a:solidFill>
                  <a:srgbClr val="FF0000"/>
                </a:solidFill>
              </a:rPr>
              <a:t>Step 1:</a:t>
            </a:r>
            <a:r>
              <a:rPr lang="en-US" dirty="0"/>
              <a:t> Open the RR-20 form</a:t>
            </a:r>
          </a:p>
          <a:p>
            <a:pPr lvl="1"/>
            <a:r>
              <a:rPr lang="en-US" dirty="0"/>
              <a:t>Check the box</a:t>
            </a:r>
          </a:p>
          <a:p>
            <a:pPr lvl="1"/>
            <a:r>
              <a:rPr lang="en-US" dirty="0"/>
              <a:t>Click “View Form”</a:t>
            </a:r>
          </a:p>
          <a:p>
            <a:pPr marL="0" indent="0">
              <a:buNone/>
            </a:pPr>
            <a:endParaRPr lang="en-US" dirty="0"/>
          </a:p>
        </p:txBody>
      </p:sp>
      <p:pic>
        <p:nvPicPr>
          <p:cNvPr id="9" name="Picture 8" descr="Package Forms with the RR-20 being selected" title="Package Forms"/>
          <p:cNvPicPr>
            <a:picLocks noChangeAspect="1"/>
          </p:cNvPicPr>
          <p:nvPr/>
        </p:nvPicPr>
        <p:blipFill rotWithShape="1">
          <a:blip r:embed="rId3"/>
          <a:srcRect t="655" b="-1"/>
          <a:stretch/>
        </p:blipFill>
        <p:spPr>
          <a:xfrm>
            <a:off x="399097" y="990600"/>
            <a:ext cx="8287703" cy="4017866"/>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106</a:t>
            </a:fld>
            <a:endParaRPr lang="en-US" dirty="0"/>
          </a:p>
        </p:txBody>
      </p:sp>
    </p:spTree>
    <p:extLst>
      <p:ext uri="{BB962C8B-B14F-4D97-AF65-F5344CB8AC3E}">
        <p14:creationId xmlns:p14="http://schemas.microsoft.com/office/powerpoint/2010/main" val="16258514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E9E0C9"/>
                </a:solidFill>
              </a:rPr>
              <a:t>Update Financial Information</a:t>
            </a:r>
          </a:p>
        </p:txBody>
      </p:sp>
      <p:sp>
        <p:nvSpPr>
          <p:cNvPr id="3" name="Content Placeholder 2"/>
          <p:cNvSpPr>
            <a:spLocks noGrp="1"/>
          </p:cNvSpPr>
          <p:nvPr>
            <p:ph idx="1"/>
          </p:nvPr>
        </p:nvSpPr>
        <p:spPr>
          <a:xfrm>
            <a:off x="457200" y="5952758"/>
            <a:ext cx="8229600" cy="752842"/>
          </a:xfrm>
        </p:spPr>
        <p:txBody>
          <a:bodyPr>
            <a:normAutofit/>
          </a:bodyPr>
          <a:lstStyle/>
          <a:p>
            <a:pPr marL="0" indent="0">
              <a:buNone/>
            </a:pPr>
            <a:r>
              <a:rPr lang="en-US" b="1" dirty="0">
                <a:solidFill>
                  <a:srgbClr val="FF0000"/>
                </a:solidFill>
              </a:rPr>
              <a:t>Step 2:</a:t>
            </a:r>
            <a:r>
              <a:rPr lang="en-US" dirty="0"/>
              <a:t> Click “Update Financial Information”</a:t>
            </a:r>
          </a:p>
          <a:p>
            <a:pPr marL="0" indent="0">
              <a:buNone/>
            </a:pPr>
            <a:endParaRPr lang="en-US" dirty="0"/>
          </a:p>
        </p:txBody>
      </p:sp>
      <p:pic>
        <p:nvPicPr>
          <p:cNvPr id="7" name="Picture 6" descr="Arrow pointing toward Update Financial Information" title="RR-20 Update Financial Information"/>
          <p:cNvPicPr>
            <a:picLocks noChangeAspect="1"/>
          </p:cNvPicPr>
          <p:nvPr/>
        </p:nvPicPr>
        <p:blipFill rotWithShape="1">
          <a:blip r:embed="rId3"/>
          <a:srcRect t="462" b="994"/>
          <a:stretch/>
        </p:blipFill>
        <p:spPr>
          <a:xfrm>
            <a:off x="31051" y="990600"/>
            <a:ext cx="9081897" cy="4474796"/>
          </a:xfrm>
          <a:prstGeom prst="rect">
            <a:avLst/>
          </a:prstGeom>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107</a:t>
            </a:fld>
            <a:endParaRPr lang="en-US" dirty="0"/>
          </a:p>
        </p:txBody>
      </p:sp>
    </p:spTree>
    <p:extLst>
      <p:ext uri="{BB962C8B-B14F-4D97-AF65-F5344CB8AC3E}">
        <p14:creationId xmlns:p14="http://schemas.microsoft.com/office/powerpoint/2010/main" val="38165512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Data Entry</a:t>
            </a:r>
          </a:p>
        </p:txBody>
      </p:sp>
      <p:sp>
        <p:nvSpPr>
          <p:cNvPr id="3" name="Content Placeholder 2"/>
          <p:cNvSpPr>
            <a:spLocks noGrp="1"/>
          </p:cNvSpPr>
          <p:nvPr>
            <p:ph idx="1"/>
          </p:nvPr>
        </p:nvSpPr>
        <p:spPr>
          <a:xfrm>
            <a:off x="457200" y="5205698"/>
            <a:ext cx="8229600" cy="1652302"/>
          </a:xfrm>
        </p:spPr>
        <p:txBody>
          <a:bodyPr/>
          <a:lstStyle/>
          <a:p>
            <a:pPr marL="0" indent="0">
              <a:buNone/>
            </a:pPr>
            <a:r>
              <a:rPr lang="en-US" sz="2000" b="1" dirty="0">
                <a:solidFill>
                  <a:srgbClr val="FF0000"/>
                </a:solidFill>
              </a:rPr>
              <a:t>Step 3:</a:t>
            </a:r>
            <a:r>
              <a:rPr lang="en-US" sz="2000" dirty="0"/>
              <a:t> Enter data and click “Continue” when finished.</a:t>
            </a:r>
          </a:p>
          <a:p>
            <a:pPr lvl="1"/>
            <a:r>
              <a:rPr lang="en-US" sz="1800" dirty="0"/>
              <a:t>Annual expenses by mode</a:t>
            </a:r>
          </a:p>
          <a:p>
            <a:pPr lvl="1"/>
            <a:r>
              <a:rPr lang="en-US" sz="1800" dirty="0"/>
              <a:t>Expended fare revenues by mode</a:t>
            </a:r>
          </a:p>
          <a:p>
            <a:pPr lvl="1"/>
            <a:r>
              <a:rPr lang="en-US" sz="1800" dirty="0"/>
              <a:t>Other Directly Generated funds expended</a:t>
            </a:r>
          </a:p>
          <a:p>
            <a:pPr marL="0" indent="0">
              <a:buNone/>
            </a:pPr>
            <a:endParaRPr lang="en-US" dirty="0"/>
          </a:p>
        </p:txBody>
      </p:sp>
      <p:pic>
        <p:nvPicPr>
          <p:cNvPr id="9" name="Picture 8" descr="Editable fields accessible in Financial Information" title="Financial Information"/>
          <p:cNvPicPr>
            <a:picLocks noChangeAspect="1"/>
          </p:cNvPicPr>
          <p:nvPr/>
        </p:nvPicPr>
        <p:blipFill rotWithShape="1">
          <a:blip r:embed="rId3"/>
          <a:srcRect r="340" b="2202"/>
          <a:stretch/>
        </p:blipFill>
        <p:spPr>
          <a:xfrm>
            <a:off x="659177" y="831484"/>
            <a:ext cx="7799023" cy="4350768"/>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108</a:t>
            </a:fld>
            <a:endParaRPr lang="en-US" dirty="0"/>
          </a:p>
        </p:txBody>
      </p:sp>
    </p:spTree>
    <p:extLst>
      <p:ext uri="{BB962C8B-B14F-4D97-AF65-F5344CB8AC3E}">
        <p14:creationId xmlns:p14="http://schemas.microsoft.com/office/powerpoint/2010/main" val="2489283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Fare Revenues</a:t>
            </a:r>
          </a:p>
        </p:txBody>
      </p:sp>
      <p:sp>
        <p:nvSpPr>
          <p:cNvPr id="5" name="Content Placeholder 4"/>
          <p:cNvSpPr>
            <a:spLocks noGrp="1"/>
          </p:cNvSpPr>
          <p:nvPr>
            <p:ph idx="1"/>
          </p:nvPr>
        </p:nvSpPr>
        <p:spPr/>
        <p:txBody>
          <a:bodyPr/>
          <a:lstStyle/>
          <a:p>
            <a:r>
              <a:rPr lang="en-US" dirty="0"/>
              <a:t>Fare revenues represent all income received directly from passengers. This includes:</a:t>
            </a:r>
          </a:p>
          <a:p>
            <a:pPr lvl="1"/>
            <a:r>
              <a:rPr lang="en-US" dirty="0"/>
              <a:t>Cash</a:t>
            </a:r>
          </a:p>
          <a:p>
            <a:pPr lvl="1"/>
            <a:r>
              <a:rPr lang="en-US" dirty="0"/>
              <a:t>Pre-paid tickets</a:t>
            </a:r>
          </a:p>
          <a:p>
            <a:pPr lvl="1"/>
            <a:r>
              <a:rPr lang="en-US" dirty="0"/>
              <a:t>Reduced or subsidized fares</a:t>
            </a:r>
          </a:p>
          <a:p>
            <a:pPr lvl="1"/>
            <a:r>
              <a:rPr lang="en-US" dirty="0"/>
              <a:t>Donations</a:t>
            </a:r>
          </a:p>
          <a:p>
            <a:pPr lvl="2"/>
            <a:r>
              <a:rPr lang="en-US" dirty="0"/>
              <a:t>Any donations received on board as payment for a ride, either suggested or unsolicited, should be recorded as fare revenues.</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109</a:t>
            </a:fld>
            <a:endParaRPr lang="en-US" dirty="0"/>
          </a:p>
        </p:txBody>
      </p:sp>
    </p:spTree>
    <p:extLst>
      <p:ext uri="{BB962C8B-B14F-4D97-AF65-F5344CB8AC3E}">
        <p14:creationId xmlns:p14="http://schemas.microsoft.com/office/powerpoint/2010/main" val="646232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400" i="1" dirty="0">
                <a:latin typeface="Calibri" panose="020F0502020204030204" pitchFamily="34" charset="0"/>
              </a:rPr>
              <a:t>Report Year 2016 Changes and Clarifications</a:t>
            </a:r>
            <a:br>
              <a:rPr lang="en-US" sz="3600" i="1" dirty="0"/>
            </a:br>
            <a:endParaRPr lang="en-US" sz="3600" i="1" dirty="0"/>
          </a:p>
        </p:txBody>
      </p:sp>
    </p:spTree>
    <p:extLst>
      <p:ext uri="{BB962C8B-B14F-4D97-AF65-F5344CB8AC3E}">
        <p14:creationId xmlns:p14="http://schemas.microsoft.com/office/powerpoint/2010/main" val="17382009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Directly Generated Funds</a:t>
            </a:r>
          </a:p>
        </p:txBody>
      </p:sp>
      <p:sp>
        <p:nvSpPr>
          <p:cNvPr id="3" name="Content Placeholder 2"/>
          <p:cNvSpPr>
            <a:spLocks noGrp="1"/>
          </p:cNvSpPr>
          <p:nvPr>
            <p:ph idx="1"/>
          </p:nvPr>
        </p:nvSpPr>
        <p:spPr/>
        <p:txBody>
          <a:bodyPr/>
          <a:lstStyle/>
          <a:p>
            <a:r>
              <a:rPr lang="en-US" dirty="0"/>
              <a:t>Advertising Revenues</a:t>
            </a:r>
          </a:p>
          <a:p>
            <a:r>
              <a:rPr lang="en-US" dirty="0"/>
              <a:t>Concession Revenues</a:t>
            </a:r>
          </a:p>
          <a:p>
            <a:r>
              <a:rPr lang="en-US" dirty="0"/>
              <a:t>Fundraisers</a:t>
            </a:r>
          </a:p>
          <a:p>
            <a:r>
              <a:rPr lang="en-US" dirty="0"/>
              <a:t>Park and Ride Revenues</a:t>
            </a:r>
          </a:p>
          <a:p>
            <a:r>
              <a:rPr lang="en-US" dirty="0"/>
              <a:t>Interest on Investments</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110</a:t>
            </a:fld>
            <a:endParaRPr lang="en-US" dirty="0"/>
          </a:p>
        </p:txBody>
      </p:sp>
    </p:spTree>
    <p:extLst>
      <p:ext uri="{BB962C8B-B14F-4D97-AF65-F5344CB8AC3E}">
        <p14:creationId xmlns:p14="http://schemas.microsoft.com/office/powerpoint/2010/main" val="42294650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Update Non-Federal Funds</a:t>
            </a:r>
          </a:p>
        </p:txBody>
      </p:sp>
      <p:sp>
        <p:nvSpPr>
          <p:cNvPr id="3" name="Content Placeholder 2"/>
          <p:cNvSpPr>
            <a:spLocks noGrp="1"/>
          </p:cNvSpPr>
          <p:nvPr>
            <p:ph idx="1"/>
          </p:nvPr>
        </p:nvSpPr>
        <p:spPr>
          <a:xfrm>
            <a:off x="457200" y="5105400"/>
            <a:ext cx="8229600" cy="1055688"/>
          </a:xfrm>
        </p:spPr>
        <p:txBody>
          <a:bodyPr/>
          <a:lstStyle/>
          <a:p>
            <a:pPr marL="0" indent="0">
              <a:buNone/>
            </a:pPr>
            <a:r>
              <a:rPr lang="en-US" b="1" dirty="0">
                <a:solidFill>
                  <a:srgbClr val="FF0000"/>
                </a:solidFill>
              </a:rPr>
              <a:t>Step 4:</a:t>
            </a:r>
            <a:r>
              <a:rPr lang="en-US" dirty="0"/>
              <a:t> Click “Update Non-Federal Funds”</a:t>
            </a:r>
          </a:p>
          <a:p>
            <a:pPr marL="0" indent="0">
              <a:buNone/>
            </a:pPr>
            <a:endParaRPr lang="en-US" dirty="0"/>
          </a:p>
        </p:txBody>
      </p:sp>
      <p:pic>
        <p:nvPicPr>
          <p:cNvPr id="2" name="Picture 1" descr="Arrow Pointing at Update Non-Federal Funds" title="Non-Federal Funds"/>
          <p:cNvPicPr>
            <a:picLocks noChangeAspect="1"/>
          </p:cNvPicPr>
          <p:nvPr/>
        </p:nvPicPr>
        <p:blipFill rotWithShape="1">
          <a:blip r:embed="rId3"/>
          <a:srcRect l="1027" t="1542" r="358" b="2997"/>
          <a:stretch/>
        </p:blipFill>
        <p:spPr>
          <a:xfrm>
            <a:off x="457200" y="1752600"/>
            <a:ext cx="8295595" cy="2849562"/>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111</a:t>
            </a:fld>
            <a:endParaRPr lang="en-US" dirty="0"/>
          </a:p>
        </p:txBody>
      </p:sp>
    </p:spTree>
    <p:extLst>
      <p:ext uri="{BB962C8B-B14F-4D97-AF65-F5344CB8AC3E}">
        <p14:creationId xmlns:p14="http://schemas.microsoft.com/office/powerpoint/2010/main" val="19399724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Enter Data</a:t>
            </a:r>
          </a:p>
        </p:txBody>
      </p:sp>
      <p:sp>
        <p:nvSpPr>
          <p:cNvPr id="3" name="Content Placeholder 2"/>
          <p:cNvSpPr>
            <a:spLocks noGrp="1"/>
          </p:cNvSpPr>
          <p:nvPr>
            <p:ph idx="1"/>
          </p:nvPr>
        </p:nvSpPr>
        <p:spPr>
          <a:xfrm>
            <a:off x="457200" y="4957982"/>
            <a:ext cx="8229600" cy="1203106"/>
          </a:xfrm>
        </p:spPr>
        <p:txBody>
          <a:bodyPr/>
          <a:lstStyle/>
          <a:p>
            <a:pPr marL="0" indent="0">
              <a:buNone/>
            </a:pPr>
            <a:r>
              <a:rPr lang="en-US" b="1" dirty="0">
                <a:solidFill>
                  <a:srgbClr val="FF0000"/>
                </a:solidFill>
              </a:rPr>
              <a:t>Step 5:</a:t>
            </a:r>
            <a:r>
              <a:rPr lang="en-US" dirty="0"/>
              <a:t> Enter data and click “Continue” when finished</a:t>
            </a:r>
          </a:p>
          <a:p>
            <a:pPr marL="0" indent="0">
              <a:buNone/>
            </a:pPr>
            <a:endParaRPr lang="en-US" dirty="0"/>
          </a:p>
        </p:txBody>
      </p:sp>
      <p:pic>
        <p:nvPicPr>
          <p:cNvPr id="2" name="Picture 1" descr="Arrow pointing at Continue after updating data on form." title="Non-Federal Funding Data"/>
          <p:cNvPicPr>
            <a:picLocks noChangeAspect="1"/>
          </p:cNvPicPr>
          <p:nvPr/>
        </p:nvPicPr>
        <p:blipFill rotWithShape="1">
          <a:blip r:embed="rId3"/>
          <a:srcRect b="846"/>
          <a:stretch/>
        </p:blipFill>
        <p:spPr>
          <a:xfrm>
            <a:off x="0" y="1524000"/>
            <a:ext cx="9098280" cy="3433982"/>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112</a:t>
            </a:fld>
            <a:endParaRPr lang="en-US" dirty="0"/>
          </a:p>
        </p:txBody>
      </p:sp>
    </p:spTree>
    <p:extLst>
      <p:ext uri="{BB962C8B-B14F-4D97-AF65-F5344CB8AC3E}">
        <p14:creationId xmlns:p14="http://schemas.microsoft.com/office/powerpoint/2010/main" val="18097840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Revenues</a:t>
            </a:r>
          </a:p>
        </p:txBody>
      </p:sp>
      <p:sp>
        <p:nvSpPr>
          <p:cNvPr id="3" name="Content Placeholder 2"/>
          <p:cNvSpPr>
            <a:spLocks noGrp="1"/>
          </p:cNvSpPr>
          <p:nvPr>
            <p:ph idx="1"/>
          </p:nvPr>
        </p:nvSpPr>
        <p:spPr/>
        <p:txBody>
          <a:bodyPr/>
          <a:lstStyle/>
          <a:p>
            <a:r>
              <a:rPr lang="en-US" dirty="0"/>
              <a:t>Reimbursement by any organization, government, agency, or company, such as a local human service agency, as a result of a formal contractual agreement with the transit service operator, for trips provided to a specific passenger or group of passengers. </a:t>
            </a:r>
          </a:p>
          <a:p>
            <a:pPr lvl="1"/>
            <a:r>
              <a:rPr lang="en-US" dirty="0"/>
              <a:t>The contract must cover the fully-allocated cost for the service.</a:t>
            </a:r>
          </a:p>
          <a:p>
            <a:pPr lvl="1"/>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113</a:t>
            </a:fld>
            <a:endParaRPr lang="en-US" dirty="0"/>
          </a:p>
        </p:txBody>
      </p:sp>
    </p:spTree>
    <p:extLst>
      <p:ext uri="{BB962C8B-B14F-4D97-AF65-F5344CB8AC3E}">
        <p14:creationId xmlns:p14="http://schemas.microsoft.com/office/powerpoint/2010/main" val="26811521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Update Federal Funds</a:t>
            </a:r>
          </a:p>
        </p:txBody>
      </p:sp>
      <p:sp>
        <p:nvSpPr>
          <p:cNvPr id="3" name="Content Placeholder 2"/>
          <p:cNvSpPr>
            <a:spLocks noGrp="1"/>
          </p:cNvSpPr>
          <p:nvPr>
            <p:ph idx="1"/>
          </p:nvPr>
        </p:nvSpPr>
        <p:spPr>
          <a:xfrm>
            <a:off x="457200" y="3657600"/>
            <a:ext cx="8229600" cy="2503488"/>
          </a:xfrm>
        </p:spPr>
        <p:txBody>
          <a:bodyPr/>
          <a:lstStyle/>
          <a:p>
            <a:pPr marL="0" indent="0">
              <a:buNone/>
            </a:pPr>
            <a:r>
              <a:rPr lang="en-US" b="1" dirty="0">
                <a:solidFill>
                  <a:srgbClr val="FF0000"/>
                </a:solidFill>
              </a:rPr>
              <a:t>Step 6:</a:t>
            </a:r>
            <a:r>
              <a:rPr lang="en-US" dirty="0"/>
              <a:t> Update Federal Funds</a:t>
            </a:r>
          </a:p>
          <a:p>
            <a:pPr lvl="1"/>
            <a:r>
              <a:rPr lang="en-US" dirty="0"/>
              <a:t>Select the Federal sources that apply</a:t>
            </a:r>
          </a:p>
          <a:p>
            <a:pPr lvl="2"/>
            <a:r>
              <a:rPr lang="en-US" dirty="0"/>
              <a:t>Only those data input fields will show</a:t>
            </a:r>
          </a:p>
          <a:p>
            <a:pPr lvl="2"/>
            <a:r>
              <a:rPr lang="en-US" dirty="0"/>
              <a:t>Can change sources at any time</a:t>
            </a:r>
          </a:p>
          <a:p>
            <a:pPr marL="0" indent="0">
              <a:buNone/>
            </a:pPr>
            <a:endParaRPr lang="en-US" dirty="0"/>
          </a:p>
        </p:txBody>
      </p:sp>
      <p:pic>
        <p:nvPicPr>
          <p:cNvPr id="2" name="Picture 1" descr="Arrow pointing at Update Federal Funds" title="Update Federal Funds"/>
          <p:cNvPicPr>
            <a:picLocks noChangeAspect="1"/>
          </p:cNvPicPr>
          <p:nvPr/>
        </p:nvPicPr>
        <p:blipFill rotWithShape="1">
          <a:blip r:embed="rId3"/>
          <a:srcRect l="1162" t="12378" r="-1" b="-6493"/>
          <a:stretch/>
        </p:blipFill>
        <p:spPr>
          <a:xfrm>
            <a:off x="1219200" y="2103120"/>
            <a:ext cx="6484620" cy="146304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114</a:t>
            </a:fld>
            <a:endParaRPr lang="en-US" dirty="0"/>
          </a:p>
        </p:txBody>
      </p:sp>
    </p:spTree>
    <p:extLst>
      <p:ext uri="{BB962C8B-B14F-4D97-AF65-F5344CB8AC3E}">
        <p14:creationId xmlns:p14="http://schemas.microsoft.com/office/powerpoint/2010/main" val="5044540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Update Federal Funding</a:t>
            </a:r>
          </a:p>
        </p:txBody>
      </p:sp>
      <p:sp>
        <p:nvSpPr>
          <p:cNvPr id="3" name="Content Placeholder 2"/>
          <p:cNvSpPr>
            <a:spLocks noGrp="1"/>
          </p:cNvSpPr>
          <p:nvPr>
            <p:ph idx="4294967295"/>
          </p:nvPr>
        </p:nvSpPr>
        <p:spPr>
          <a:xfrm>
            <a:off x="228600" y="5410200"/>
            <a:ext cx="8686800" cy="990600"/>
          </a:xfrm>
        </p:spPr>
        <p:txBody>
          <a:bodyPr>
            <a:normAutofit/>
          </a:bodyPr>
          <a:lstStyle/>
          <a:p>
            <a:pPr marL="0" indent="0">
              <a:buNone/>
            </a:pPr>
            <a:r>
              <a:rPr lang="en-US" b="1" dirty="0">
                <a:solidFill>
                  <a:srgbClr val="FF0000"/>
                </a:solidFill>
              </a:rPr>
              <a:t>Step 7:</a:t>
            </a:r>
            <a:r>
              <a:rPr lang="en-US" dirty="0"/>
              <a:t> Select Federal Funding Sources and click “Continue”</a:t>
            </a:r>
          </a:p>
          <a:p>
            <a:pPr marL="0" indent="0">
              <a:buNone/>
            </a:pPr>
            <a:endParaRPr lang="en-US" dirty="0"/>
          </a:p>
        </p:txBody>
      </p:sp>
      <p:pic>
        <p:nvPicPr>
          <p:cNvPr id="11" name="Picture 10" descr="List of Federal Funds, arrows pointing at 5310, 5311 and Other FTA Funds" title="Federal Funding List"/>
          <p:cNvPicPr>
            <a:picLocks noChangeAspect="1"/>
          </p:cNvPicPr>
          <p:nvPr/>
        </p:nvPicPr>
        <p:blipFill rotWithShape="1">
          <a:blip r:embed="rId3"/>
          <a:srcRect b="855"/>
          <a:stretch/>
        </p:blipFill>
        <p:spPr>
          <a:xfrm>
            <a:off x="57150" y="990600"/>
            <a:ext cx="9029700" cy="441960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115</a:t>
            </a:fld>
            <a:endParaRPr lang="en-US" dirty="0"/>
          </a:p>
        </p:txBody>
      </p:sp>
    </p:spTree>
    <p:extLst>
      <p:ext uri="{BB962C8B-B14F-4D97-AF65-F5344CB8AC3E}">
        <p14:creationId xmlns:p14="http://schemas.microsoft.com/office/powerpoint/2010/main" val="24286278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Change Funding Status</a:t>
            </a:r>
          </a:p>
        </p:txBody>
      </p:sp>
      <p:sp>
        <p:nvSpPr>
          <p:cNvPr id="3" name="Content Placeholder 2"/>
          <p:cNvSpPr>
            <a:spLocks noGrp="1"/>
          </p:cNvSpPr>
          <p:nvPr>
            <p:ph idx="4294967295"/>
          </p:nvPr>
        </p:nvSpPr>
        <p:spPr>
          <a:xfrm>
            <a:off x="0" y="5756275"/>
            <a:ext cx="8229600" cy="873125"/>
          </a:xfrm>
        </p:spPr>
        <p:txBody>
          <a:bodyPr>
            <a:normAutofit fontScale="85000" lnSpcReduction="10000"/>
          </a:bodyPr>
          <a:lstStyle/>
          <a:p>
            <a:pPr marL="0" indent="0">
              <a:buNone/>
            </a:pPr>
            <a:r>
              <a:rPr lang="en-US" sz="2400" b="1" dirty="0">
                <a:solidFill>
                  <a:srgbClr val="FF0000"/>
                </a:solidFill>
              </a:rPr>
              <a:t>Step 8:</a:t>
            </a:r>
            <a:r>
              <a:rPr lang="en-US" sz="2400" dirty="0"/>
              <a:t> Enter Data</a:t>
            </a:r>
          </a:p>
          <a:p>
            <a:pPr lvl="1"/>
            <a:r>
              <a:rPr lang="en-US" sz="2400" dirty="0"/>
              <a:t>Click “Change Funding Sources” to add more sources if needed</a:t>
            </a:r>
          </a:p>
          <a:p>
            <a:pPr marL="0" indent="0">
              <a:buNone/>
            </a:pPr>
            <a:endParaRPr lang="en-US" dirty="0"/>
          </a:p>
        </p:txBody>
      </p:sp>
      <p:pic>
        <p:nvPicPr>
          <p:cNvPr id="9" name="Picture 8" descr="Arrow Pointing at Change Funding Sources in the Update Federal Funds list" title="Change Funding Sources"/>
          <p:cNvPicPr>
            <a:picLocks noChangeAspect="1"/>
          </p:cNvPicPr>
          <p:nvPr/>
        </p:nvPicPr>
        <p:blipFill rotWithShape="1">
          <a:blip r:embed="rId3"/>
          <a:srcRect b="709"/>
          <a:stretch/>
        </p:blipFill>
        <p:spPr>
          <a:xfrm>
            <a:off x="90854" y="808038"/>
            <a:ext cx="9029700" cy="480060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116</a:t>
            </a:fld>
            <a:endParaRPr lang="en-US" dirty="0"/>
          </a:p>
        </p:txBody>
      </p:sp>
    </p:spTree>
    <p:extLst>
      <p:ext uri="{BB962C8B-B14F-4D97-AF65-F5344CB8AC3E}">
        <p14:creationId xmlns:p14="http://schemas.microsoft.com/office/powerpoint/2010/main" val="34862724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Click Continue</a:t>
            </a:r>
          </a:p>
        </p:txBody>
      </p:sp>
      <p:sp>
        <p:nvSpPr>
          <p:cNvPr id="3" name="Content Placeholder 2"/>
          <p:cNvSpPr>
            <a:spLocks noGrp="1"/>
          </p:cNvSpPr>
          <p:nvPr>
            <p:ph idx="4294967295"/>
          </p:nvPr>
        </p:nvSpPr>
        <p:spPr>
          <a:xfrm>
            <a:off x="0" y="5562600"/>
            <a:ext cx="9372600" cy="1143000"/>
          </a:xfrm>
        </p:spPr>
        <p:txBody>
          <a:bodyPr>
            <a:normAutofit fontScale="92500"/>
          </a:bodyPr>
          <a:lstStyle/>
          <a:p>
            <a:pPr marL="0" indent="0">
              <a:buNone/>
            </a:pPr>
            <a:r>
              <a:rPr lang="en-US" sz="2400" b="1" dirty="0">
                <a:solidFill>
                  <a:srgbClr val="FF0000"/>
                </a:solidFill>
              </a:rPr>
              <a:t>Step 9:</a:t>
            </a:r>
            <a:r>
              <a:rPr lang="en-US" sz="2400" dirty="0"/>
              <a:t> Click “Continue” </a:t>
            </a:r>
          </a:p>
          <a:p>
            <a:pPr lvl="1"/>
            <a:r>
              <a:rPr lang="en-US" sz="2400" dirty="0"/>
              <a:t>“Other Federal Funds”</a:t>
            </a:r>
            <a:r>
              <a:rPr lang="en-US" sz="1500" dirty="0"/>
              <a:t> </a:t>
            </a:r>
            <a:r>
              <a:rPr lang="en-US" sz="2400" dirty="0"/>
              <a:t>and</a:t>
            </a:r>
            <a:r>
              <a:rPr lang="en-US" sz="1700" dirty="0"/>
              <a:t> </a:t>
            </a:r>
            <a:r>
              <a:rPr lang="en-US" sz="2400" dirty="0"/>
              <a:t>“Other FTA Funds”</a:t>
            </a:r>
            <a:r>
              <a:rPr lang="en-US" sz="1500" dirty="0"/>
              <a:t> </a:t>
            </a:r>
            <a:r>
              <a:rPr lang="en-US" sz="2400" dirty="0"/>
              <a:t>require a description</a:t>
            </a:r>
          </a:p>
          <a:p>
            <a:pPr marL="0" indent="0">
              <a:buNone/>
            </a:pPr>
            <a:endParaRPr lang="en-US" dirty="0"/>
          </a:p>
        </p:txBody>
      </p:sp>
      <p:pic>
        <p:nvPicPr>
          <p:cNvPr id="11" name="Picture 10" descr="List of Federal Funding with an arrow pointing at Continue" title="Federal Funding"/>
          <p:cNvPicPr>
            <a:picLocks noChangeAspect="1"/>
          </p:cNvPicPr>
          <p:nvPr/>
        </p:nvPicPr>
        <p:blipFill rotWithShape="1">
          <a:blip r:embed="rId3"/>
          <a:srcRect b="1554"/>
          <a:stretch/>
        </p:blipFill>
        <p:spPr>
          <a:xfrm>
            <a:off x="79131" y="762000"/>
            <a:ext cx="9029700" cy="482727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117</a:t>
            </a:fld>
            <a:endParaRPr lang="en-US" dirty="0"/>
          </a:p>
        </p:txBody>
      </p:sp>
    </p:spTree>
    <p:extLst>
      <p:ext uri="{BB962C8B-B14F-4D97-AF65-F5344CB8AC3E}">
        <p14:creationId xmlns:p14="http://schemas.microsoft.com/office/powerpoint/2010/main" val="29193582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Federal Funding Section - Other Funds</a:t>
            </a:r>
            <a:endParaRPr lang="en-US" dirty="0"/>
          </a:p>
        </p:txBody>
      </p:sp>
      <p:sp>
        <p:nvSpPr>
          <p:cNvPr id="3" name="Content Placeholder 2"/>
          <p:cNvSpPr>
            <a:spLocks noGrp="1"/>
          </p:cNvSpPr>
          <p:nvPr>
            <p:ph idx="1"/>
          </p:nvPr>
        </p:nvSpPr>
        <p:spPr>
          <a:xfrm>
            <a:off x="457200" y="1752600"/>
            <a:ext cx="8458200" cy="4259263"/>
          </a:xfrm>
        </p:spPr>
        <p:txBody>
          <a:bodyPr/>
          <a:lstStyle/>
          <a:p>
            <a:r>
              <a:rPr lang="en-US" dirty="0"/>
              <a:t>Other FTA Funds</a:t>
            </a:r>
          </a:p>
          <a:p>
            <a:pPr lvl="1"/>
            <a:r>
              <a:rPr lang="en-US" dirty="0"/>
              <a:t>Map-21 Bus &amp; Bus Facilities Formula (5339)</a:t>
            </a:r>
          </a:p>
          <a:p>
            <a:pPr lvl="1"/>
            <a:r>
              <a:rPr lang="en-US" dirty="0"/>
              <a:t>FTA Clean Fuels Program (5308)</a:t>
            </a:r>
          </a:p>
          <a:p>
            <a:r>
              <a:rPr lang="en-US" dirty="0"/>
              <a:t>Other USDOT **New for RY2016**</a:t>
            </a:r>
          </a:p>
          <a:p>
            <a:pPr lvl="1"/>
            <a:r>
              <a:rPr lang="en-US" dirty="0"/>
              <a:t>Funds from other USDOT agencies such as Federal Highway Administration, Federal Rail Administration</a:t>
            </a:r>
          </a:p>
          <a:p>
            <a:r>
              <a:rPr lang="en-US" dirty="0"/>
              <a:t>Other Federal Funds</a:t>
            </a:r>
          </a:p>
          <a:p>
            <a:pPr lvl="1"/>
            <a:r>
              <a:rPr lang="en-US" dirty="0"/>
              <a:t>Housing and Urban Development (HUD), Department of Health and Human Services (HHS)</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118</a:t>
            </a:fld>
            <a:endParaRPr lang="en-US" dirty="0"/>
          </a:p>
        </p:txBody>
      </p:sp>
    </p:spTree>
    <p:extLst>
      <p:ext uri="{BB962C8B-B14F-4D97-AF65-F5344CB8AC3E}">
        <p14:creationId xmlns:p14="http://schemas.microsoft.com/office/powerpoint/2010/main" val="29359429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Update Other Resources</a:t>
            </a:r>
          </a:p>
        </p:txBody>
      </p:sp>
      <p:sp>
        <p:nvSpPr>
          <p:cNvPr id="3" name="Content Placeholder 2"/>
          <p:cNvSpPr>
            <a:spLocks noGrp="1"/>
          </p:cNvSpPr>
          <p:nvPr>
            <p:ph idx="1"/>
          </p:nvPr>
        </p:nvSpPr>
        <p:spPr>
          <a:xfrm>
            <a:off x="457200" y="3581400"/>
            <a:ext cx="8229600" cy="2579688"/>
          </a:xfrm>
        </p:spPr>
        <p:txBody>
          <a:bodyPr/>
          <a:lstStyle/>
          <a:p>
            <a:pPr marL="0" indent="0">
              <a:buNone/>
            </a:pPr>
            <a:r>
              <a:rPr lang="en-US" b="1" dirty="0">
                <a:solidFill>
                  <a:srgbClr val="FF0000"/>
                </a:solidFill>
              </a:rPr>
              <a:t>Step 10:</a:t>
            </a:r>
            <a:r>
              <a:rPr lang="en-US" dirty="0"/>
              <a:t> Update Other Resources</a:t>
            </a:r>
          </a:p>
          <a:p>
            <a:pPr lvl="1"/>
            <a:r>
              <a:rPr lang="en-US" dirty="0"/>
              <a:t>This is a required section</a:t>
            </a:r>
          </a:p>
          <a:p>
            <a:pPr marL="0" indent="0">
              <a:buNone/>
            </a:pPr>
            <a:endParaRPr lang="en-US" dirty="0"/>
          </a:p>
        </p:txBody>
      </p:sp>
      <p:pic>
        <p:nvPicPr>
          <p:cNvPr id="2" name="Picture 1" descr="Other Resources with an arrow pointing at Update Other Resources" title="Other Resources"/>
          <p:cNvPicPr>
            <a:picLocks noChangeAspect="1"/>
          </p:cNvPicPr>
          <p:nvPr/>
        </p:nvPicPr>
        <p:blipFill rotWithShape="1">
          <a:blip r:embed="rId3"/>
          <a:srcRect l="1239" t="3046" r="867"/>
          <a:stretch/>
        </p:blipFill>
        <p:spPr>
          <a:xfrm>
            <a:off x="1371600" y="2168768"/>
            <a:ext cx="6019800" cy="1119261"/>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119</a:t>
            </a:fld>
            <a:endParaRPr lang="en-US" dirty="0"/>
          </a:p>
        </p:txBody>
      </p:sp>
    </p:spTree>
    <p:extLst>
      <p:ext uri="{BB962C8B-B14F-4D97-AF65-F5344CB8AC3E}">
        <p14:creationId xmlns:p14="http://schemas.microsoft.com/office/powerpoint/2010/main" val="339732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Spare Vehicles</a:t>
            </a:r>
          </a:p>
        </p:txBody>
      </p:sp>
      <p:sp>
        <p:nvSpPr>
          <p:cNvPr id="3" name="Content Placeholder 2"/>
          <p:cNvSpPr>
            <a:spLocks noGrp="1"/>
          </p:cNvSpPr>
          <p:nvPr>
            <p:ph idx="1"/>
          </p:nvPr>
        </p:nvSpPr>
        <p:spPr>
          <a:xfrm>
            <a:off x="457200" y="1630363"/>
            <a:ext cx="8229600" cy="4530725"/>
          </a:xfrm>
        </p:spPr>
        <p:txBody>
          <a:bodyPr/>
          <a:lstStyle/>
          <a:p>
            <a:r>
              <a:rPr lang="en-US" dirty="0"/>
              <a:t>In RY2016, Spare Vehicles will be included in the Active Vehicle count on the A-30.</a:t>
            </a:r>
          </a:p>
          <a:p>
            <a:r>
              <a:rPr lang="en-US" dirty="0"/>
              <a:t>Continue to report vehicles as active if they are purchased and delivered by the end of the fiscal year.</a:t>
            </a:r>
          </a:p>
          <a:p>
            <a:r>
              <a:rPr lang="en-US" dirty="0"/>
              <a:t>Inactive vehicles will be defined as:</a:t>
            </a:r>
          </a:p>
          <a:p>
            <a:pPr lvl="1"/>
            <a:r>
              <a:rPr lang="en-US" dirty="0"/>
              <a:t>In storage</a:t>
            </a:r>
          </a:p>
          <a:p>
            <a:pPr lvl="1"/>
            <a:r>
              <a:rPr lang="en-US" dirty="0"/>
              <a:t>Retained for emergency contingency purposes</a:t>
            </a:r>
          </a:p>
          <a:p>
            <a:pPr lvl="1"/>
            <a:r>
              <a:rPr lang="en-US" dirty="0"/>
              <a:t>Out of service for an extended period of time for major repairs</a:t>
            </a:r>
          </a:p>
          <a:p>
            <a:pPr lvl="1"/>
            <a:r>
              <a:rPr lang="en-US" dirty="0"/>
              <a:t>Awaiting sale or disposal</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a:t>
            </a:fld>
            <a:endParaRPr lang="en-US" dirty="0"/>
          </a:p>
        </p:txBody>
      </p:sp>
    </p:spTree>
    <p:extLst>
      <p:ext uri="{BB962C8B-B14F-4D97-AF65-F5344CB8AC3E}">
        <p14:creationId xmlns:p14="http://schemas.microsoft.com/office/powerpoint/2010/main" val="4341686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E9E0C9"/>
                </a:solidFill>
              </a:rPr>
              <a:t>Volunteer Data</a:t>
            </a:r>
          </a:p>
        </p:txBody>
      </p:sp>
      <p:sp>
        <p:nvSpPr>
          <p:cNvPr id="3" name="Content Placeholder 2"/>
          <p:cNvSpPr>
            <a:spLocks noGrp="1"/>
          </p:cNvSpPr>
          <p:nvPr>
            <p:ph idx="1"/>
          </p:nvPr>
        </p:nvSpPr>
        <p:spPr>
          <a:xfrm>
            <a:off x="457200" y="4191000"/>
            <a:ext cx="8229600" cy="1970088"/>
          </a:xfrm>
        </p:spPr>
        <p:txBody>
          <a:bodyPr/>
          <a:lstStyle/>
          <a:p>
            <a:pPr marL="0" indent="0">
              <a:buNone/>
            </a:pPr>
            <a:r>
              <a:rPr lang="en-US" b="1" dirty="0">
                <a:solidFill>
                  <a:srgbClr val="FF0000"/>
                </a:solidFill>
              </a:rPr>
              <a:t>Step 11:</a:t>
            </a:r>
            <a:r>
              <a:rPr lang="en-US" dirty="0"/>
              <a:t> Enter Data and Click “Continue”</a:t>
            </a:r>
          </a:p>
          <a:p>
            <a:pPr lvl="1"/>
            <a:r>
              <a:rPr lang="en-US" dirty="0"/>
              <a:t>Enter zeros if no volunteers are used as this is a required section. </a:t>
            </a:r>
          </a:p>
          <a:p>
            <a:pPr marL="0" indent="0">
              <a:buNone/>
            </a:pPr>
            <a:endParaRPr lang="en-US" dirty="0"/>
          </a:p>
        </p:txBody>
      </p:sp>
      <p:pic>
        <p:nvPicPr>
          <p:cNvPr id="2" name="Picture 1" descr="Volunteer Drivers and Vehicles have been updated, an arrow is pointed at Continue" title="Editing Other Resources"/>
          <p:cNvPicPr>
            <a:picLocks noChangeAspect="1"/>
          </p:cNvPicPr>
          <p:nvPr/>
        </p:nvPicPr>
        <p:blipFill rotWithShape="1">
          <a:blip r:embed="rId3"/>
          <a:srcRect b="529"/>
          <a:stretch/>
        </p:blipFill>
        <p:spPr>
          <a:xfrm>
            <a:off x="50995" y="1447800"/>
            <a:ext cx="9075420" cy="2262554"/>
          </a:xfrm>
          <a:prstGeom prst="rect">
            <a:avLst/>
          </a:prstGeom>
        </p:spPr>
      </p:pic>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120</a:t>
            </a:fld>
            <a:endParaRPr lang="en-US" dirty="0"/>
          </a:p>
        </p:txBody>
      </p:sp>
    </p:spTree>
    <p:extLst>
      <p:ext uri="{BB962C8B-B14F-4D97-AF65-F5344CB8AC3E}">
        <p14:creationId xmlns:p14="http://schemas.microsoft.com/office/powerpoint/2010/main" val="40362534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Update Service Information</a:t>
            </a:r>
          </a:p>
        </p:txBody>
      </p:sp>
      <p:sp>
        <p:nvSpPr>
          <p:cNvPr id="3" name="Content Placeholder 2"/>
          <p:cNvSpPr>
            <a:spLocks noGrp="1"/>
          </p:cNvSpPr>
          <p:nvPr>
            <p:ph idx="1"/>
          </p:nvPr>
        </p:nvSpPr>
        <p:spPr>
          <a:xfrm>
            <a:off x="457200" y="4770437"/>
            <a:ext cx="8229600" cy="1390651"/>
          </a:xfrm>
        </p:spPr>
        <p:txBody>
          <a:bodyPr/>
          <a:lstStyle/>
          <a:p>
            <a:pPr marL="0" indent="0">
              <a:buNone/>
            </a:pPr>
            <a:r>
              <a:rPr lang="en-US" b="1" dirty="0">
                <a:solidFill>
                  <a:srgbClr val="FF0000"/>
                </a:solidFill>
              </a:rPr>
              <a:t>Step 12: </a:t>
            </a:r>
            <a:r>
              <a:rPr lang="en-US" dirty="0"/>
              <a:t>Update Service Information</a:t>
            </a:r>
          </a:p>
          <a:p>
            <a:pPr marL="0" indent="0">
              <a:buNone/>
            </a:pPr>
            <a:endParaRPr lang="en-US" dirty="0"/>
          </a:p>
        </p:txBody>
      </p:sp>
      <p:pic>
        <p:nvPicPr>
          <p:cNvPr id="2" name="Picture 1" descr="An arrow is pointed at Update Service Information" title="Service Information"/>
          <p:cNvPicPr>
            <a:picLocks noChangeAspect="1"/>
          </p:cNvPicPr>
          <p:nvPr/>
        </p:nvPicPr>
        <p:blipFill rotWithShape="1">
          <a:blip r:embed="rId3"/>
          <a:srcRect t="3116" r="156" b="3426"/>
          <a:stretch/>
        </p:blipFill>
        <p:spPr>
          <a:xfrm>
            <a:off x="1514475" y="2057400"/>
            <a:ext cx="6105525" cy="228600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121</a:t>
            </a:fld>
            <a:endParaRPr lang="en-US" dirty="0"/>
          </a:p>
        </p:txBody>
      </p:sp>
    </p:spTree>
    <p:extLst>
      <p:ext uri="{BB962C8B-B14F-4D97-AF65-F5344CB8AC3E}">
        <p14:creationId xmlns:p14="http://schemas.microsoft.com/office/powerpoint/2010/main" val="41864935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Update Service Data</a:t>
            </a:r>
          </a:p>
        </p:txBody>
      </p:sp>
      <p:sp>
        <p:nvSpPr>
          <p:cNvPr id="3" name="Content Placeholder 2"/>
          <p:cNvSpPr>
            <a:spLocks noGrp="1"/>
          </p:cNvSpPr>
          <p:nvPr>
            <p:ph idx="1"/>
          </p:nvPr>
        </p:nvSpPr>
        <p:spPr/>
        <p:txBody>
          <a:bodyPr/>
          <a:lstStyle/>
          <a:p>
            <a:pPr marL="0" indent="0">
              <a:buNone/>
            </a:pPr>
            <a:r>
              <a:rPr lang="en-US" sz="2400" b="1" dirty="0">
                <a:solidFill>
                  <a:srgbClr val="FF0000"/>
                </a:solidFill>
              </a:rPr>
              <a:t>Step 13: </a:t>
            </a:r>
            <a:r>
              <a:rPr lang="en-US" sz="2400" dirty="0"/>
              <a:t>Enter data, Click “Continue” when complete </a:t>
            </a:r>
          </a:p>
          <a:p>
            <a:pPr lvl="1"/>
            <a:r>
              <a:rPr lang="en-US" sz="2400" dirty="0"/>
              <a:t>Annual Unlinked Passenger Trips</a:t>
            </a:r>
          </a:p>
          <a:p>
            <a:pPr lvl="2"/>
            <a:r>
              <a:rPr lang="en-US" sz="2000" dirty="0"/>
              <a:t>For RY14 Annual UPT = Regular + Sponsored</a:t>
            </a:r>
          </a:p>
          <a:p>
            <a:pPr lvl="1"/>
            <a:r>
              <a:rPr lang="en-US" sz="2400" dirty="0"/>
              <a:t>Vehicles Operated in Maximum Service</a:t>
            </a:r>
          </a:p>
          <a:p>
            <a:pPr lvl="2"/>
            <a:r>
              <a:rPr lang="en-US" sz="2000" dirty="0"/>
              <a:t>Number of vehicles on road during peak service</a:t>
            </a:r>
          </a:p>
          <a:p>
            <a:pPr marL="0" indent="0">
              <a:buNone/>
            </a:pPr>
            <a:endParaRPr lang="en-US" dirty="0"/>
          </a:p>
        </p:txBody>
      </p:sp>
      <p:pic>
        <p:nvPicPr>
          <p:cNvPr id="9" name="Picture 8" descr="Service Data has been updated, an arrow is pointed at Continue" title="Service Data"/>
          <p:cNvPicPr>
            <a:picLocks noChangeAspect="1"/>
          </p:cNvPicPr>
          <p:nvPr/>
        </p:nvPicPr>
        <p:blipFill>
          <a:blip r:embed="rId3"/>
          <a:stretch>
            <a:fillRect/>
          </a:stretch>
        </p:blipFill>
        <p:spPr>
          <a:xfrm>
            <a:off x="114300" y="1143000"/>
            <a:ext cx="9029700" cy="283464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122</a:t>
            </a:fld>
            <a:endParaRPr lang="en-US" dirty="0"/>
          </a:p>
        </p:txBody>
      </p:sp>
    </p:spTree>
    <p:extLst>
      <p:ext uri="{BB962C8B-B14F-4D97-AF65-F5344CB8AC3E}">
        <p14:creationId xmlns:p14="http://schemas.microsoft.com/office/powerpoint/2010/main" val="10851318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Service</a:t>
            </a:r>
          </a:p>
        </p:txBody>
      </p:sp>
      <p:sp>
        <p:nvSpPr>
          <p:cNvPr id="3" name="Content Placeholder 2"/>
          <p:cNvSpPr>
            <a:spLocks noGrp="1"/>
          </p:cNvSpPr>
          <p:nvPr>
            <p:ph idx="1"/>
          </p:nvPr>
        </p:nvSpPr>
        <p:spPr/>
        <p:txBody>
          <a:bodyPr/>
          <a:lstStyle/>
          <a:p>
            <a:r>
              <a:rPr lang="en-US" dirty="0"/>
              <a:t>Vehicle Revenue Miles and Hours should include:</a:t>
            </a:r>
          </a:p>
          <a:p>
            <a:pPr marL="1260475" lvl="1" indent="-457200">
              <a:buFont typeface="Wingdings" panose="05000000000000000000" pitchFamily="2" charset="2"/>
              <a:buChar char="Ø"/>
            </a:pPr>
            <a:r>
              <a:rPr lang="en-US" dirty="0"/>
              <a:t>Miles and hours when the vehicle is in revenue service</a:t>
            </a:r>
          </a:p>
          <a:p>
            <a:pPr marL="1260475" lvl="1" indent="-457200">
              <a:buFont typeface="Wingdings" panose="05000000000000000000" pitchFamily="2" charset="2"/>
              <a:buChar char="Ø"/>
            </a:pPr>
            <a:r>
              <a:rPr lang="en-US" dirty="0"/>
              <a:t>Layover/Recovery time</a:t>
            </a:r>
          </a:p>
          <a:p>
            <a:r>
              <a:rPr lang="en-US" dirty="0"/>
              <a:t>It should not include:</a:t>
            </a:r>
          </a:p>
          <a:p>
            <a:pPr marL="1260475" lvl="1" indent="-457200">
              <a:buFont typeface="Wingdings" panose="05000000000000000000" pitchFamily="2" charset="2"/>
              <a:buChar char="Ø"/>
            </a:pPr>
            <a:r>
              <a:rPr lang="en-US" dirty="0"/>
              <a:t>Deadhead</a:t>
            </a:r>
          </a:p>
          <a:p>
            <a:pPr marL="1260475" lvl="1" indent="-457200">
              <a:buFont typeface="Wingdings" panose="05000000000000000000" pitchFamily="2" charset="2"/>
              <a:buChar char="Ø"/>
            </a:pPr>
            <a:r>
              <a:rPr lang="en-US" dirty="0"/>
              <a:t>Operator Training</a:t>
            </a:r>
          </a:p>
          <a:p>
            <a:pPr marL="1260475" lvl="1" indent="-457200">
              <a:buFont typeface="Wingdings" panose="05000000000000000000" pitchFamily="2" charset="2"/>
              <a:buChar char="Ø"/>
            </a:pPr>
            <a:r>
              <a:rPr lang="en-US" dirty="0"/>
              <a:t>School Bus or Charter Services</a:t>
            </a:r>
          </a:p>
          <a:p>
            <a:pPr marL="1260475" lvl="1" indent="-457200">
              <a:buFont typeface="Wingdings" panose="05000000000000000000" pitchFamily="2" charset="2"/>
              <a:buChar char="Ø"/>
            </a:pPr>
            <a:r>
              <a:rPr lang="en-US" dirty="0"/>
              <a:t>Vehicle Maintenance Testing</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123</a:t>
            </a:fld>
            <a:endParaRPr lang="en-US" dirty="0"/>
          </a:p>
        </p:txBody>
      </p:sp>
    </p:spTree>
    <p:extLst>
      <p:ext uri="{BB962C8B-B14F-4D97-AF65-F5344CB8AC3E}">
        <p14:creationId xmlns:p14="http://schemas.microsoft.com/office/powerpoint/2010/main" val="4641781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534400" cy="822325"/>
          </a:xfrm>
        </p:spPr>
        <p:txBody>
          <a:bodyPr/>
          <a:lstStyle/>
          <a:p>
            <a:r>
              <a:rPr lang="en-US" dirty="0"/>
              <a:t>Revenue Service – Demand Response</a:t>
            </a:r>
          </a:p>
        </p:txBody>
      </p:sp>
      <p:graphicFrame>
        <p:nvGraphicFramePr>
          <p:cNvPr id="14" name="Content Placeholder 13" descr="This table is from the NTD Policy Manual which shows when data is revenue data and when it is not for Demand Response." title="Demand Response Revenue Service"/>
          <p:cNvGraphicFramePr>
            <a:graphicFrameLocks noGrp="1"/>
          </p:cNvGraphicFramePr>
          <p:nvPr>
            <p:ph idx="1"/>
            <p:extLst>
              <p:ext uri="{D42A27DB-BD31-4B8C-83A1-F6EECF244321}">
                <p14:modId xmlns:p14="http://schemas.microsoft.com/office/powerpoint/2010/main" val="152804637"/>
              </p:ext>
            </p:extLst>
          </p:nvPr>
        </p:nvGraphicFramePr>
        <p:xfrm>
          <a:off x="457200" y="1630363"/>
          <a:ext cx="8229156" cy="4292594"/>
        </p:xfrm>
        <a:graphic>
          <a:graphicData uri="http://schemas.openxmlformats.org/drawingml/2006/table">
            <a:tbl>
              <a:tblPr firstRow="1" bandRow="1">
                <a:tableStyleId>{21E4AEA4-8DFA-4A89-87EB-49C32662AFE0}</a:tableStyleId>
              </a:tblPr>
              <a:tblGrid>
                <a:gridCol w="6019800">
                  <a:extLst>
                    <a:ext uri="{9D8B030D-6E8A-4147-A177-3AD203B41FA5}">
                      <a16:colId xmlns:a16="http://schemas.microsoft.com/office/drawing/2014/main" val="1510893720"/>
                    </a:ext>
                  </a:extLst>
                </a:gridCol>
                <a:gridCol w="1066800">
                  <a:extLst>
                    <a:ext uri="{9D8B030D-6E8A-4147-A177-3AD203B41FA5}">
                      <a16:colId xmlns:a16="http://schemas.microsoft.com/office/drawing/2014/main" val="1304732433"/>
                    </a:ext>
                  </a:extLst>
                </a:gridCol>
                <a:gridCol w="1142556">
                  <a:extLst>
                    <a:ext uri="{9D8B030D-6E8A-4147-A177-3AD203B41FA5}">
                      <a16:colId xmlns:a16="http://schemas.microsoft.com/office/drawing/2014/main" val="4112488285"/>
                    </a:ext>
                  </a:extLst>
                </a:gridCol>
              </a:tblGrid>
              <a:tr h="506303">
                <a:tc>
                  <a:txBody>
                    <a:bodyPr/>
                    <a:lstStyle/>
                    <a:p>
                      <a:r>
                        <a:rPr lang="en-US" sz="1200" dirty="0"/>
                        <a:t>Activity</a:t>
                      </a:r>
                    </a:p>
                  </a:txBody>
                  <a:tcPr marL="186331" marR="186331"/>
                </a:tc>
                <a:tc>
                  <a:txBody>
                    <a:bodyPr/>
                    <a:lstStyle/>
                    <a:p>
                      <a:r>
                        <a:rPr lang="en-US" sz="1200" dirty="0"/>
                        <a:t>Revenue</a:t>
                      </a:r>
                      <a:r>
                        <a:rPr lang="en-US" sz="1200" baseline="0" dirty="0"/>
                        <a:t> Hours</a:t>
                      </a:r>
                      <a:endParaRPr lang="en-US" sz="1200" dirty="0"/>
                    </a:p>
                  </a:txBody>
                  <a:tcPr marL="186331" marR="186331"/>
                </a:tc>
                <a:tc>
                  <a:txBody>
                    <a:bodyPr/>
                    <a:lstStyle/>
                    <a:p>
                      <a:r>
                        <a:rPr lang="en-US" sz="1200" dirty="0"/>
                        <a:t>Revenue Miles</a:t>
                      </a:r>
                    </a:p>
                  </a:txBody>
                  <a:tcPr marL="186331" marR="186331"/>
                </a:tc>
                <a:extLst>
                  <a:ext uri="{0D108BD9-81ED-4DB2-BD59-A6C34878D82A}">
                    <a16:rowId xmlns:a16="http://schemas.microsoft.com/office/drawing/2014/main" val="2348629724"/>
                  </a:ext>
                </a:extLst>
              </a:tr>
              <a:tr h="377934">
                <a:tc>
                  <a:txBody>
                    <a:bodyPr/>
                    <a:lstStyle/>
                    <a:p>
                      <a:r>
                        <a:rPr lang="en-US" sz="1200" dirty="0"/>
                        <a:t>Vehicle idles</a:t>
                      </a:r>
                      <a:r>
                        <a:rPr lang="en-US" sz="1200" baseline="0" dirty="0"/>
                        <a:t> at the dispatching point.</a:t>
                      </a:r>
                      <a:endParaRPr lang="en-US" sz="1200" dirty="0"/>
                    </a:p>
                  </a:txBody>
                  <a:tcPr marL="186331" marR="186331"/>
                </a:tc>
                <a:tc>
                  <a:txBody>
                    <a:bodyPr/>
                    <a:lstStyle/>
                    <a:p>
                      <a:r>
                        <a:rPr lang="en-US" sz="1200" dirty="0"/>
                        <a:t>No</a:t>
                      </a:r>
                    </a:p>
                  </a:txBody>
                  <a:tcPr marL="186331" marR="186331"/>
                </a:tc>
                <a:tc>
                  <a:txBody>
                    <a:bodyPr/>
                    <a:lstStyle/>
                    <a:p>
                      <a:r>
                        <a:rPr lang="en-US" sz="1200" dirty="0"/>
                        <a:t>N/A</a:t>
                      </a:r>
                    </a:p>
                  </a:txBody>
                  <a:tcPr marL="186331" marR="186331"/>
                </a:tc>
                <a:extLst>
                  <a:ext uri="{0D108BD9-81ED-4DB2-BD59-A6C34878D82A}">
                    <a16:rowId xmlns:a16="http://schemas.microsoft.com/office/drawing/2014/main" val="2853679431"/>
                  </a:ext>
                </a:extLst>
              </a:tr>
              <a:tr h="381000">
                <a:tc>
                  <a:txBody>
                    <a:bodyPr/>
                    <a:lstStyle/>
                    <a:p>
                      <a:r>
                        <a:rPr lang="en-US" sz="1200" dirty="0"/>
                        <a:t>Vehicle departs dispatching point to pick up a passenger.</a:t>
                      </a:r>
                    </a:p>
                  </a:txBody>
                  <a:tcPr marL="186331" marR="186331"/>
                </a:tc>
                <a:tc>
                  <a:txBody>
                    <a:bodyPr/>
                    <a:lstStyle/>
                    <a:p>
                      <a:r>
                        <a:rPr lang="en-US" sz="1200" dirty="0"/>
                        <a:t>No</a:t>
                      </a:r>
                    </a:p>
                  </a:txBody>
                  <a:tcPr marL="186331" marR="186331"/>
                </a:tc>
                <a:tc>
                  <a:txBody>
                    <a:bodyPr/>
                    <a:lstStyle/>
                    <a:p>
                      <a:r>
                        <a:rPr lang="en-US" sz="1200" dirty="0"/>
                        <a:t>No</a:t>
                      </a:r>
                    </a:p>
                    <a:p>
                      <a:endParaRPr lang="en-US" sz="1200" dirty="0"/>
                    </a:p>
                  </a:txBody>
                  <a:tcPr marL="186331" marR="186331"/>
                </a:tc>
                <a:extLst>
                  <a:ext uri="{0D108BD9-81ED-4DB2-BD59-A6C34878D82A}">
                    <a16:rowId xmlns:a16="http://schemas.microsoft.com/office/drawing/2014/main" val="3824305212"/>
                  </a:ext>
                </a:extLst>
              </a:tr>
              <a:tr h="304800">
                <a:tc>
                  <a:txBody>
                    <a:bodyPr/>
                    <a:lstStyle/>
                    <a:p>
                      <a:r>
                        <a:rPr lang="en-US" sz="1200" dirty="0"/>
                        <a:t>Vehicle</a:t>
                      </a:r>
                      <a:r>
                        <a:rPr lang="en-US" sz="1200" baseline="0" dirty="0"/>
                        <a:t> waits for a passenger at a pick up point.</a:t>
                      </a:r>
                      <a:endParaRPr lang="en-US" sz="1200" dirty="0"/>
                    </a:p>
                  </a:txBody>
                  <a:tcPr marL="186331" marR="186331"/>
                </a:tc>
                <a:tc>
                  <a:txBody>
                    <a:bodyPr/>
                    <a:lstStyle/>
                    <a:p>
                      <a:r>
                        <a:rPr lang="en-US" sz="1200" dirty="0"/>
                        <a:t>Yes</a:t>
                      </a:r>
                    </a:p>
                  </a:txBody>
                  <a:tcPr marL="186331" marR="186331"/>
                </a:tc>
                <a:tc>
                  <a:txBody>
                    <a:bodyPr/>
                    <a:lstStyle/>
                    <a:p>
                      <a:r>
                        <a:rPr lang="en-US" sz="1200" dirty="0"/>
                        <a:t>N/A</a:t>
                      </a:r>
                    </a:p>
                  </a:txBody>
                  <a:tcPr marL="186331" marR="186331"/>
                </a:tc>
                <a:extLst>
                  <a:ext uri="{0D108BD9-81ED-4DB2-BD59-A6C34878D82A}">
                    <a16:rowId xmlns:a16="http://schemas.microsoft.com/office/drawing/2014/main" val="3399475396"/>
                  </a:ext>
                </a:extLst>
              </a:tr>
              <a:tr h="457200">
                <a:tc>
                  <a:txBody>
                    <a:bodyPr/>
                    <a:lstStyle/>
                    <a:p>
                      <a:r>
                        <a:rPr lang="en-US" sz="1200" dirty="0"/>
                        <a:t>After</a:t>
                      </a:r>
                      <a:r>
                        <a:rPr lang="en-US" sz="1200" baseline="0" dirty="0"/>
                        <a:t> a passenger drop off, the vehicle departs to pick up another passenger with no passengers on board.</a:t>
                      </a:r>
                      <a:endParaRPr lang="en-US" sz="1200" dirty="0"/>
                    </a:p>
                  </a:txBody>
                  <a:tcPr marL="186331" marR="186331"/>
                </a:tc>
                <a:tc>
                  <a:txBody>
                    <a:bodyPr/>
                    <a:lstStyle/>
                    <a:p>
                      <a:r>
                        <a:rPr lang="en-US" sz="1200" dirty="0"/>
                        <a:t>Yes</a:t>
                      </a:r>
                    </a:p>
                  </a:txBody>
                  <a:tcPr marL="186331" marR="186331"/>
                </a:tc>
                <a:tc>
                  <a:txBody>
                    <a:bodyPr/>
                    <a:lstStyle/>
                    <a:p>
                      <a:r>
                        <a:rPr lang="en-US" sz="1200" dirty="0"/>
                        <a:t>Yes</a:t>
                      </a:r>
                    </a:p>
                  </a:txBody>
                  <a:tcPr marL="186331" marR="186331"/>
                </a:tc>
                <a:extLst>
                  <a:ext uri="{0D108BD9-81ED-4DB2-BD59-A6C34878D82A}">
                    <a16:rowId xmlns:a16="http://schemas.microsoft.com/office/drawing/2014/main" val="2250275243"/>
                  </a:ext>
                </a:extLst>
              </a:tr>
              <a:tr h="383794">
                <a:tc>
                  <a:txBody>
                    <a:bodyPr/>
                    <a:lstStyle/>
                    <a:p>
                      <a:r>
                        <a:rPr lang="en-US" sz="1200" dirty="0"/>
                        <a:t>Driver travels to a restaurant for lunch after</a:t>
                      </a:r>
                      <a:r>
                        <a:rPr lang="en-US" sz="1200" baseline="0" dirty="0"/>
                        <a:t> the last passenger drop-off.</a:t>
                      </a:r>
                      <a:endParaRPr lang="en-US" sz="1200" dirty="0"/>
                    </a:p>
                  </a:txBody>
                  <a:tcPr marL="186331" marR="186331"/>
                </a:tc>
                <a:tc>
                  <a:txBody>
                    <a:bodyPr/>
                    <a:lstStyle/>
                    <a:p>
                      <a:r>
                        <a:rPr lang="en-US" sz="1200" dirty="0"/>
                        <a:t>No</a:t>
                      </a:r>
                    </a:p>
                  </a:txBody>
                  <a:tcPr marL="186331" marR="186331"/>
                </a:tc>
                <a:tc>
                  <a:txBody>
                    <a:bodyPr/>
                    <a:lstStyle/>
                    <a:p>
                      <a:r>
                        <a:rPr lang="en-US" sz="1200" dirty="0"/>
                        <a:t>No</a:t>
                      </a:r>
                    </a:p>
                  </a:txBody>
                  <a:tcPr marL="186331" marR="186331"/>
                </a:tc>
                <a:extLst>
                  <a:ext uri="{0D108BD9-81ED-4DB2-BD59-A6C34878D82A}">
                    <a16:rowId xmlns:a16="http://schemas.microsoft.com/office/drawing/2014/main" val="105363459"/>
                  </a:ext>
                </a:extLst>
              </a:tr>
              <a:tr h="304800">
                <a:tc>
                  <a:txBody>
                    <a:bodyPr/>
                    <a:lstStyle/>
                    <a:p>
                      <a:r>
                        <a:rPr lang="en-US" sz="1200" dirty="0"/>
                        <a:t>Driver eats</a:t>
                      </a:r>
                      <a:r>
                        <a:rPr lang="en-US" sz="1200" baseline="0" dirty="0"/>
                        <a:t> his lunch at a restaurant.</a:t>
                      </a:r>
                      <a:endParaRPr lang="en-US" sz="1200" dirty="0"/>
                    </a:p>
                  </a:txBody>
                  <a:tcPr marL="186331" marR="186331"/>
                </a:tc>
                <a:tc>
                  <a:txBody>
                    <a:bodyPr/>
                    <a:lstStyle/>
                    <a:p>
                      <a:r>
                        <a:rPr lang="en-US" sz="1200" dirty="0"/>
                        <a:t>No</a:t>
                      </a:r>
                    </a:p>
                  </a:txBody>
                  <a:tcPr marL="186331" marR="186331"/>
                </a:tc>
                <a:tc>
                  <a:txBody>
                    <a:bodyPr/>
                    <a:lstStyle/>
                    <a:p>
                      <a:r>
                        <a:rPr lang="en-US" sz="1200" dirty="0"/>
                        <a:t>N/A</a:t>
                      </a:r>
                    </a:p>
                  </a:txBody>
                  <a:tcPr marL="186331" marR="186331"/>
                </a:tc>
                <a:extLst>
                  <a:ext uri="{0D108BD9-81ED-4DB2-BD59-A6C34878D82A}">
                    <a16:rowId xmlns:a16="http://schemas.microsoft.com/office/drawing/2014/main" val="1308925990"/>
                  </a:ext>
                </a:extLst>
              </a:tr>
              <a:tr h="318655">
                <a:tc>
                  <a:txBody>
                    <a:bodyPr/>
                    <a:lstStyle/>
                    <a:p>
                      <a:r>
                        <a:rPr lang="en-US" sz="1200" dirty="0"/>
                        <a:t>Vehicle transports</a:t>
                      </a:r>
                      <a:r>
                        <a:rPr lang="en-US" sz="1200" baseline="0" dirty="0"/>
                        <a:t> passengers from a community center to a shopping mall.</a:t>
                      </a:r>
                      <a:endParaRPr lang="en-US" sz="1200" dirty="0"/>
                    </a:p>
                  </a:txBody>
                  <a:tcPr marL="186331" marR="186331"/>
                </a:tc>
                <a:tc>
                  <a:txBody>
                    <a:bodyPr/>
                    <a:lstStyle/>
                    <a:p>
                      <a:r>
                        <a:rPr lang="en-US" sz="1200" dirty="0"/>
                        <a:t>Yes</a:t>
                      </a:r>
                    </a:p>
                  </a:txBody>
                  <a:tcPr marL="186331" marR="186331"/>
                </a:tc>
                <a:tc>
                  <a:txBody>
                    <a:bodyPr/>
                    <a:lstStyle/>
                    <a:p>
                      <a:r>
                        <a:rPr lang="en-US" sz="1200" dirty="0"/>
                        <a:t>Yes</a:t>
                      </a:r>
                    </a:p>
                  </a:txBody>
                  <a:tcPr marL="186331" marR="186331"/>
                </a:tc>
                <a:extLst>
                  <a:ext uri="{0D108BD9-81ED-4DB2-BD59-A6C34878D82A}">
                    <a16:rowId xmlns:a16="http://schemas.microsoft.com/office/drawing/2014/main" val="1941636387"/>
                  </a:ext>
                </a:extLst>
              </a:tr>
              <a:tr h="362354">
                <a:tc>
                  <a:txBody>
                    <a:bodyPr/>
                    <a:lstStyle/>
                    <a:p>
                      <a:r>
                        <a:rPr lang="en-US" sz="1200" dirty="0"/>
                        <a:t>Vehicle returns to the dispatching point with no passengers onboard.</a:t>
                      </a:r>
                    </a:p>
                  </a:txBody>
                  <a:tcPr marL="186331" marR="186331"/>
                </a:tc>
                <a:tc>
                  <a:txBody>
                    <a:bodyPr/>
                    <a:lstStyle/>
                    <a:p>
                      <a:r>
                        <a:rPr lang="en-US" sz="1200" dirty="0"/>
                        <a:t>No</a:t>
                      </a:r>
                    </a:p>
                  </a:txBody>
                  <a:tcPr marL="186331" marR="186331"/>
                </a:tc>
                <a:tc>
                  <a:txBody>
                    <a:bodyPr/>
                    <a:lstStyle/>
                    <a:p>
                      <a:r>
                        <a:rPr lang="en-US" sz="1200" dirty="0"/>
                        <a:t>No</a:t>
                      </a:r>
                    </a:p>
                  </a:txBody>
                  <a:tcPr marL="186331" marR="186331"/>
                </a:tc>
                <a:extLst>
                  <a:ext uri="{0D108BD9-81ED-4DB2-BD59-A6C34878D82A}">
                    <a16:rowId xmlns:a16="http://schemas.microsoft.com/office/drawing/2014/main" val="1918744417"/>
                  </a:ext>
                </a:extLst>
              </a:tr>
              <a:tr h="362354">
                <a:tc>
                  <a:txBody>
                    <a:bodyPr/>
                    <a:lstStyle/>
                    <a:p>
                      <a:r>
                        <a:rPr lang="en-US" sz="1200" dirty="0"/>
                        <a:t>Vehicle waits at the shopping mall until it is time to bring passengers back to the community center.</a:t>
                      </a:r>
                    </a:p>
                  </a:txBody>
                  <a:tcPr marL="186331" marR="186331"/>
                </a:tc>
                <a:tc>
                  <a:txBody>
                    <a:bodyPr/>
                    <a:lstStyle/>
                    <a:p>
                      <a:r>
                        <a:rPr lang="en-US" sz="1200" dirty="0"/>
                        <a:t>Yes</a:t>
                      </a:r>
                    </a:p>
                  </a:txBody>
                  <a:tcPr marL="186331" marR="186331"/>
                </a:tc>
                <a:tc>
                  <a:txBody>
                    <a:bodyPr/>
                    <a:lstStyle/>
                    <a:p>
                      <a:r>
                        <a:rPr lang="en-US" sz="1200" dirty="0"/>
                        <a:t>N/A</a:t>
                      </a:r>
                    </a:p>
                  </a:txBody>
                  <a:tcPr marL="186331" marR="186331"/>
                </a:tc>
                <a:extLst>
                  <a:ext uri="{0D108BD9-81ED-4DB2-BD59-A6C34878D82A}">
                    <a16:rowId xmlns:a16="http://schemas.microsoft.com/office/drawing/2014/main" val="3497397034"/>
                  </a:ext>
                </a:extLst>
              </a:tr>
              <a:tr h="362354">
                <a:tc>
                  <a:txBody>
                    <a:bodyPr/>
                    <a:lstStyle/>
                    <a:p>
                      <a:r>
                        <a:rPr lang="en-US" sz="1200" dirty="0"/>
                        <a:t>Driver</a:t>
                      </a:r>
                      <a:r>
                        <a:rPr lang="en-US" sz="1200" baseline="0" dirty="0"/>
                        <a:t> fuels the vehicle at a gas station.</a:t>
                      </a:r>
                      <a:endParaRPr lang="en-US" sz="1200" dirty="0"/>
                    </a:p>
                  </a:txBody>
                  <a:tcPr marL="186331" marR="186331"/>
                </a:tc>
                <a:tc>
                  <a:txBody>
                    <a:bodyPr/>
                    <a:lstStyle/>
                    <a:p>
                      <a:r>
                        <a:rPr lang="en-US" sz="1200" dirty="0"/>
                        <a:t>No</a:t>
                      </a:r>
                    </a:p>
                  </a:txBody>
                  <a:tcPr marL="186331" marR="186331"/>
                </a:tc>
                <a:tc>
                  <a:txBody>
                    <a:bodyPr/>
                    <a:lstStyle/>
                    <a:p>
                      <a:r>
                        <a:rPr lang="en-US" sz="1200" dirty="0"/>
                        <a:t>N/A</a:t>
                      </a:r>
                    </a:p>
                  </a:txBody>
                  <a:tcPr marL="186331" marR="186331"/>
                </a:tc>
                <a:extLst>
                  <a:ext uri="{0D108BD9-81ED-4DB2-BD59-A6C34878D82A}">
                    <a16:rowId xmlns:a16="http://schemas.microsoft.com/office/drawing/2014/main" val="1864646677"/>
                  </a:ext>
                </a:extLst>
              </a:tr>
            </a:tbl>
          </a:graphicData>
        </a:graphic>
      </p:graphicFrame>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124</a:t>
            </a:fld>
            <a:endParaRPr lang="en-US" dirty="0"/>
          </a:p>
        </p:txBody>
      </p:sp>
    </p:spTree>
    <p:extLst>
      <p:ext uri="{BB962C8B-B14F-4D97-AF65-F5344CB8AC3E}">
        <p14:creationId xmlns:p14="http://schemas.microsoft.com/office/powerpoint/2010/main" val="37825242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Service – Motor Bus</a:t>
            </a:r>
          </a:p>
        </p:txBody>
      </p:sp>
      <p:graphicFrame>
        <p:nvGraphicFramePr>
          <p:cNvPr id="4" name="Content Placeholder 3" descr="This is from the NTD Policy Manual where Bus service is and is not revenue service." title="Motor Bus Revenue Service"/>
          <p:cNvGraphicFramePr>
            <a:graphicFrameLocks noGrp="1"/>
          </p:cNvGraphicFramePr>
          <p:nvPr>
            <p:ph idx="1"/>
            <p:extLst>
              <p:ext uri="{D42A27DB-BD31-4B8C-83A1-F6EECF244321}">
                <p14:modId xmlns:p14="http://schemas.microsoft.com/office/powerpoint/2010/main" val="4189659387"/>
              </p:ext>
            </p:extLst>
          </p:nvPr>
        </p:nvGraphicFramePr>
        <p:xfrm>
          <a:off x="304800" y="1600200"/>
          <a:ext cx="8610599" cy="4778385"/>
        </p:xfrm>
        <a:graphic>
          <a:graphicData uri="http://schemas.openxmlformats.org/drawingml/2006/table">
            <a:tbl>
              <a:tblPr firstRow="1" bandRow="1">
                <a:tableStyleId>{21E4AEA4-8DFA-4A89-87EB-49C32662AFE0}</a:tableStyleId>
              </a:tblPr>
              <a:tblGrid>
                <a:gridCol w="6705600">
                  <a:extLst>
                    <a:ext uri="{9D8B030D-6E8A-4147-A177-3AD203B41FA5}">
                      <a16:colId xmlns:a16="http://schemas.microsoft.com/office/drawing/2014/main" val="3998480912"/>
                    </a:ext>
                  </a:extLst>
                </a:gridCol>
                <a:gridCol w="990600">
                  <a:extLst>
                    <a:ext uri="{9D8B030D-6E8A-4147-A177-3AD203B41FA5}">
                      <a16:colId xmlns:a16="http://schemas.microsoft.com/office/drawing/2014/main" val="332546840"/>
                    </a:ext>
                  </a:extLst>
                </a:gridCol>
                <a:gridCol w="914399">
                  <a:extLst>
                    <a:ext uri="{9D8B030D-6E8A-4147-A177-3AD203B41FA5}">
                      <a16:colId xmlns:a16="http://schemas.microsoft.com/office/drawing/2014/main" val="983071341"/>
                    </a:ext>
                  </a:extLst>
                </a:gridCol>
              </a:tblGrid>
              <a:tr h="446404">
                <a:tc>
                  <a:txBody>
                    <a:bodyPr/>
                    <a:lstStyle/>
                    <a:p>
                      <a:r>
                        <a:rPr lang="en-US" sz="1200" dirty="0"/>
                        <a:t>Activity</a:t>
                      </a:r>
                    </a:p>
                  </a:txBody>
                  <a:tcPr/>
                </a:tc>
                <a:tc>
                  <a:txBody>
                    <a:bodyPr/>
                    <a:lstStyle/>
                    <a:p>
                      <a:r>
                        <a:rPr lang="en-US" sz="1200" dirty="0"/>
                        <a:t>Revenue Hours</a:t>
                      </a:r>
                    </a:p>
                  </a:txBody>
                  <a:tcPr/>
                </a:tc>
                <a:tc>
                  <a:txBody>
                    <a:bodyPr/>
                    <a:lstStyle/>
                    <a:p>
                      <a:r>
                        <a:rPr lang="en-US" sz="1200" dirty="0"/>
                        <a:t>Revenue Miles</a:t>
                      </a:r>
                    </a:p>
                  </a:txBody>
                  <a:tcPr/>
                </a:tc>
                <a:extLst>
                  <a:ext uri="{0D108BD9-81ED-4DB2-BD59-A6C34878D82A}">
                    <a16:rowId xmlns:a16="http://schemas.microsoft.com/office/drawing/2014/main" val="2818364604"/>
                  </a:ext>
                </a:extLst>
              </a:tr>
              <a:tr h="356055">
                <a:tc>
                  <a:txBody>
                    <a:bodyPr/>
                    <a:lstStyle/>
                    <a:p>
                      <a:r>
                        <a:rPr lang="en-US" sz="1200" dirty="0"/>
                        <a:t>Bus travels its</a:t>
                      </a:r>
                      <a:r>
                        <a:rPr lang="en-US" sz="1200" baseline="0" dirty="0"/>
                        <a:t> route in scheduled revenue operation. No passengers board the vehicle.</a:t>
                      </a:r>
                      <a:endParaRPr lang="en-US" sz="1200" dirty="0"/>
                    </a:p>
                  </a:txBody>
                  <a:tcPr/>
                </a:tc>
                <a:tc>
                  <a:txBody>
                    <a:bodyPr/>
                    <a:lstStyle/>
                    <a:p>
                      <a:r>
                        <a:rPr lang="en-US" sz="1200" dirty="0"/>
                        <a:t>Yes</a:t>
                      </a:r>
                    </a:p>
                  </a:txBody>
                  <a:tcPr/>
                </a:tc>
                <a:tc>
                  <a:txBody>
                    <a:bodyPr/>
                    <a:lstStyle/>
                    <a:p>
                      <a:r>
                        <a:rPr lang="en-US" sz="1200" dirty="0"/>
                        <a:t>Yes</a:t>
                      </a:r>
                    </a:p>
                  </a:txBody>
                  <a:tcPr/>
                </a:tc>
                <a:extLst>
                  <a:ext uri="{0D108BD9-81ED-4DB2-BD59-A6C34878D82A}">
                    <a16:rowId xmlns:a16="http://schemas.microsoft.com/office/drawing/2014/main" val="4007533447"/>
                  </a:ext>
                </a:extLst>
              </a:tr>
              <a:tr h="356055">
                <a:tc>
                  <a:txBody>
                    <a:bodyPr/>
                    <a:lstStyle/>
                    <a:p>
                      <a:r>
                        <a:rPr lang="en-US" sz="1200" dirty="0"/>
                        <a:t>Bus arrives at the end of a route, incurs</a:t>
                      </a:r>
                      <a:r>
                        <a:rPr lang="en-US" sz="1200" baseline="0" dirty="0"/>
                        <a:t> layover. Passengers can board during layover.</a:t>
                      </a:r>
                      <a:endParaRPr lang="en-US" sz="1200" dirty="0"/>
                    </a:p>
                  </a:txBody>
                  <a:tcPr/>
                </a:tc>
                <a:tc>
                  <a:txBody>
                    <a:bodyPr/>
                    <a:lstStyle/>
                    <a:p>
                      <a:r>
                        <a:rPr lang="en-US" sz="1200" dirty="0"/>
                        <a:t>Yes</a:t>
                      </a:r>
                    </a:p>
                  </a:txBody>
                  <a:tcPr/>
                </a:tc>
                <a:tc>
                  <a:txBody>
                    <a:bodyPr/>
                    <a:lstStyle/>
                    <a:p>
                      <a:r>
                        <a:rPr lang="en-US" sz="1200" dirty="0"/>
                        <a:t>N/A</a:t>
                      </a:r>
                    </a:p>
                  </a:txBody>
                  <a:tcPr/>
                </a:tc>
                <a:extLst>
                  <a:ext uri="{0D108BD9-81ED-4DB2-BD59-A6C34878D82A}">
                    <a16:rowId xmlns:a16="http://schemas.microsoft.com/office/drawing/2014/main" val="635246641"/>
                  </a:ext>
                </a:extLst>
              </a:tr>
              <a:tr h="356055">
                <a:tc>
                  <a:txBody>
                    <a:bodyPr/>
                    <a:lstStyle/>
                    <a:p>
                      <a:r>
                        <a:rPr lang="en-US" sz="1200" dirty="0"/>
                        <a:t>Bus arrives at the end of a route, incurs layover. Passengers cannot board during layover.</a:t>
                      </a:r>
                    </a:p>
                  </a:txBody>
                  <a:tcPr/>
                </a:tc>
                <a:tc>
                  <a:txBody>
                    <a:bodyPr/>
                    <a:lstStyle/>
                    <a:p>
                      <a:r>
                        <a:rPr lang="en-US" sz="1200" dirty="0"/>
                        <a:t>Yes</a:t>
                      </a:r>
                    </a:p>
                  </a:txBody>
                  <a:tcPr/>
                </a:tc>
                <a:tc>
                  <a:txBody>
                    <a:bodyPr/>
                    <a:lstStyle/>
                    <a:p>
                      <a:r>
                        <a:rPr lang="en-US" sz="1200" dirty="0"/>
                        <a:t>N/A</a:t>
                      </a:r>
                    </a:p>
                  </a:txBody>
                  <a:tcPr/>
                </a:tc>
                <a:extLst>
                  <a:ext uri="{0D108BD9-81ED-4DB2-BD59-A6C34878D82A}">
                    <a16:rowId xmlns:a16="http://schemas.microsoft.com/office/drawing/2014/main" val="4019838666"/>
                  </a:ext>
                </a:extLst>
              </a:tr>
              <a:tr h="356055">
                <a:tc>
                  <a:txBody>
                    <a:bodyPr/>
                    <a:lstStyle/>
                    <a:p>
                      <a:r>
                        <a:rPr lang="en-US" sz="1200" dirty="0"/>
                        <a:t>Bus</a:t>
                      </a:r>
                      <a:r>
                        <a:rPr lang="en-US" sz="1200" baseline="0" dirty="0"/>
                        <a:t> arrives at the end of a route, travels (deadheads) to a storage lot, and parks.</a:t>
                      </a:r>
                      <a:endParaRPr lang="en-US" sz="1200" dirty="0"/>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588833874"/>
                  </a:ext>
                </a:extLst>
              </a:tr>
              <a:tr h="446404">
                <a:tc>
                  <a:txBody>
                    <a:bodyPr/>
                    <a:lstStyle/>
                    <a:p>
                      <a:r>
                        <a:rPr lang="en-US" sz="1200" dirty="0"/>
                        <a:t>Bus</a:t>
                      </a:r>
                      <a:r>
                        <a:rPr lang="en-US" sz="1200" baseline="0" dirty="0"/>
                        <a:t> arrives at the end of a route, parks, and goes out of service. Resumes service in the PM peak.</a:t>
                      </a:r>
                      <a:endParaRPr lang="en-US" sz="1200" dirty="0"/>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2050942908"/>
                  </a:ext>
                </a:extLst>
              </a:tr>
              <a:tr h="446404">
                <a:tc>
                  <a:txBody>
                    <a:bodyPr/>
                    <a:lstStyle/>
                    <a:p>
                      <a:r>
                        <a:rPr lang="en-US" sz="1200" dirty="0"/>
                        <a:t>Bus</a:t>
                      </a:r>
                      <a:r>
                        <a:rPr lang="en-US" sz="1200" baseline="0" dirty="0"/>
                        <a:t> arrives at the end of a route, travels (deadheads) to another route to operate a scheduled trip. Passengers cannot board during deadhead.</a:t>
                      </a:r>
                      <a:endParaRPr lang="en-US" sz="1200" dirty="0"/>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3574749935"/>
                  </a:ext>
                </a:extLst>
              </a:tr>
              <a:tr h="356055">
                <a:tc>
                  <a:txBody>
                    <a:bodyPr/>
                    <a:lstStyle/>
                    <a:p>
                      <a:r>
                        <a:rPr lang="en-US" sz="1200" dirty="0"/>
                        <a:t>Bus arrives at the end of a route, travels (deadheads) to the dispatching point.</a:t>
                      </a:r>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1469322567"/>
                  </a:ext>
                </a:extLst>
              </a:tr>
              <a:tr h="356055">
                <a:tc>
                  <a:txBody>
                    <a:bodyPr/>
                    <a:lstStyle/>
                    <a:p>
                      <a:r>
                        <a:rPr lang="en-US" sz="1200" dirty="0"/>
                        <a:t>Bus travels</a:t>
                      </a:r>
                      <a:r>
                        <a:rPr lang="en-US" sz="1200" baseline="0" dirty="0"/>
                        <a:t> from the garage to another maintenance facility to perform routine maintenance.</a:t>
                      </a:r>
                      <a:endParaRPr lang="en-US" sz="1200" dirty="0"/>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2838000690"/>
                  </a:ext>
                </a:extLst>
              </a:tr>
              <a:tr h="446404">
                <a:tc>
                  <a:txBody>
                    <a:bodyPr/>
                    <a:lstStyle/>
                    <a:p>
                      <a:r>
                        <a:rPr lang="en-US" sz="1200" dirty="0"/>
                        <a:t>Trip is terminated due to a collision with another vehicle, and the bus travels to a maintenance</a:t>
                      </a:r>
                      <a:r>
                        <a:rPr lang="en-US" sz="1200" baseline="0" dirty="0"/>
                        <a:t> facility.</a:t>
                      </a:r>
                      <a:endParaRPr lang="en-US" sz="1200" dirty="0"/>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3154046525"/>
                  </a:ext>
                </a:extLst>
              </a:tr>
              <a:tr h="446404">
                <a:tc>
                  <a:txBody>
                    <a:bodyPr/>
                    <a:lstStyle/>
                    <a:p>
                      <a:r>
                        <a:rPr lang="en-US" sz="1200" dirty="0"/>
                        <a:t>Bus travels</a:t>
                      </a:r>
                      <a:r>
                        <a:rPr lang="en-US" sz="1200" baseline="0" dirty="0"/>
                        <a:t> from start to end of a route for training. Vehicle is not in service and does not board passengers.</a:t>
                      </a:r>
                      <a:endParaRPr lang="en-US" sz="1200" dirty="0"/>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1949672238"/>
                  </a:ext>
                </a:extLst>
              </a:tr>
              <a:tr h="356055">
                <a:tc>
                  <a:txBody>
                    <a:bodyPr/>
                    <a:lstStyle/>
                    <a:p>
                      <a:r>
                        <a:rPr lang="en-US" sz="1200" dirty="0"/>
                        <a:t>Driver fuels the vehicle at a gas station.</a:t>
                      </a:r>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2469371467"/>
                  </a:ext>
                </a:extLst>
              </a:tr>
            </a:tbl>
          </a:graphicData>
        </a:graphic>
      </p:graphicFrame>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125</a:t>
            </a:fld>
            <a:endParaRPr lang="en-US" dirty="0"/>
          </a:p>
        </p:txBody>
      </p:sp>
    </p:spTree>
    <p:extLst>
      <p:ext uri="{BB962C8B-B14F-4D97-AF65-F5344CB8AC3E}">
        <p14:creationId xmlns:p14="http://schemas.microsoft.com/office/powerpoint/2010/main" val="22339996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686800" cy="822325"/>
          </a:xfrm>
        </p:spPr>
        <p:txBody>
          <a:bodyPr/>
          <a:lstStyle/>
          <a:p>
            <a:r>
              <a:rPr lang="en-US" dirty="0"/>
              <a:t>Common Validation Issues</a:t>
            </a:r>
            <a:endParaRPr lang="en-US" dirty="0">
              <a:solidFill>
                <a:srgbClr val="FF0000"/>
              </a:solidFill>
            </a:endParaRPr>
          </a:p>
        </p:txBody>
      </p:sp>
      <p:sp>
        <p:nvSpPr>
          <p:cNvPr id="3" name="Content Placeholder 2"/>
          <p:cNvSpPr>
            <a:spLocks noGrp="1"/>
          </p:cNvSpPr>
          <p:nvPr>
            <p:ph idx="4294967295"/>
          </p:nvPr>
        </p:nvSpPr>
        <p:spPr>
          <a:xfrm>
            <a:off x="443345" y="1630363"/>
            <a:ext cx="8534400" cy="4259263"/>
          </a:xfrm>
        </p:spPr>
        <p:txBody>
          <a:bodyPr/>
          <a:lstStyle/>
          <a:p>
            <a:pPr>
              <a:buFont typeface="Arial" panose="020B0604020202020204" pitchFamily="34" charset="0"/>
              <a:buChar char="•"/>
            </a:pPr>
            <a:r>
              <a:rPr lang="en-US" dirty="0"/>
              <a:t>Reporting scheduled Hours or driver’s availability instead of actual vehicle revenue hours</a:t>
            </a:r>
          </a:p>
          <a:p>
            <a:pPr marL="457200" indent="-457200">
              <a:buFont typeface="Arial" panose="020B0604020202020204" pitchFamily="34" charset="0"/>
              <a:buChar char="•"/>
            </a:pPr>
            <a:r>
              <a:rPr lang="en-US" dirty="0"/>
              <a:t>Calculating vehicle revenue miles based on routes</a:t>
            </a:r>
          </a:p>
          <a:p>
            <a:pPr marL="457200" indent="-457200">
              <a:buFont typeface="Arial" panose="020B0604020202020204" pitchFamily="34" charset="0"/>
              <a:buChar char="•"/>
            </a:pPr>
            <a:r>
              <a:rPr lang="en-US" dirty="0"/>
              <a:t>Including deadhead in revenue service. Deadhead includes:</a:t>
            </a:r>
          </a:p>
          <a:p>
            <a:pPr marL="1260475" lvl="1" indent="-457200">
              <a:buFont typeface="Wingdings" panose="05000000000000000000" pitchFamily="2" charset="2"/>
              <a:buChar char="Ø"/>
            </a:pPr>
            <a:r>
              <a:rPr lang="en-US" sz="2400" dirty="0"/>
              <a:t>Leaving or returning to the garage or yard facility to or from the starting or ending point of revenue service</a:t>
            </a:r>
          </a:p>
          <a:p>
            <a:pPr marL="1260475" lvl="1" indent="-457200">
              <a:buFont typeface="Wingdings" panose="05000000000000000000" pitchFamily="2" charset="2"/>
              <a:buChar char="Ø"/>
            </a:pPr>
            <a:r>
              <a:rPr lang="en-US" sz="2400" dirty="0"/>
              <a:t>Changing routes</a:t>
            </a:r>
          </a:p>
          <a:p>
            <a:pPr marL="1260475" lvl="1" indent="-457200">
              <a:buFont typeface="Wingdings" panose="05000000000000000000" pitchFamily="2" charset="2"/>
              <a:buChar char="Ø"/>
            </a:pPr>
            <a:r>
              <a:rPr lang="en-US" sz="2400" dirty="0"/>
              <a:t>When the driver does not have the duty to carry passengers</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126</a:t>
            </a:fld>
            <a:endParaRPr lang="en-US" dirty="0"/>
          </a:p>
        </p:txBody>
      </p:sp>
    </p:spTree>
    <p:extLst>
      <p:ext uri="{BB962C8B-B14F-4D97-AF65-F5344CB8AC3E}">
        <p14:creationId xmlns:p14="http://schemas.microsoft.com/office/powerpoint/2010/main" val="32532187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Validation Questions</a:t>
            </a:r>
          </a:p>
        </p:txBody>
      </p:sp>
      <p:sp>
        <p:nvSpPr>
          <p:cNvPr id="3" name="Content Placeholder 2"/>
          <p:cNvSpPr>
            <a:spLocks noGrp="1"/>
          </p:cNvSpPr>
          <p:nvPr>
            <p:ph idx="1"/>
          </p:nvPr>
        </p:nvSpPr>
        <p:spPr>
          <a:xfrm>
            <a:off x="457200" y="1644218"/>
            <a:ext cx="8229600" cy="4259263"/>
          </a:xfrm>
        </p:spPr>
        <p:txBody>
          <a:bodyPr/>
          <a:lstStyle/>
          <a:p>
            <a:r>
              <a:rPr lang="en-US" dirty="0"/>
              <a:t>Funds Expended on Operations or Capital</a:t>
            </a:r>
          </a:p>
          <a:p>
            <a:pPr marL="804862" indent="-457200">
              <a:buFont typeface="Wingdings" panose="05000000000000000000" pitchFamily="2" charset="2"/>
              <a:buChar char="Ø"/>
            </a:pPr>
            <a:r>
              <a:rPr lang="en-US" dirty="0"/>
              <a:t>Does not match Sources of Funds identified for Operations or Capital</a:t>
            </a:r>
          </a:p>
          <a:p>
            <a:r>
              <a:rPr lang="en-US" dirty="0"/>
              <a:t>VOMS reported is equal to or higher than Active Vehicles on the A-30 Form for corresponding mode</a:t>
            </a:r>
          </a:p>
          <a:p>
            <a:r>
              <a:rPr lang="en-US" dirty="0"/>
              <a:t>Reporting more Sponsored Unlinked Passenger Trips than Total Unlinked Passenger Trips</a:t>
            </a:r>
          </a:p>
          <a:p>
            <a:pPr lvl="1"/>
            <a:r>
              <a:rPr lang="en-US" dirty="0"/>
              <a:t>Total UPT now includes Sponsored UPT</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127</a:t>
            </a:fld>
            <a:endParaRPr lang="en-US" dirty="0"/>
          </a:p>
        </p:txBody>
      </p:sp>
    </p:spTree>
    <p:extLst>
      <p:ext uri="{BB962C8B-B14F-4D97-AF65-F5344CB8AC3E}">
        <p14:creationId xmlns:p14="http://schemas.microsoft.com/office/powerpoint/2010/main" val="18448866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Validation Questions</a:t>
            </a:r>
          </a:p>
        </p:txBody>
      </p:sp>
      <p:sp>
        <p:nvSpPr>
          <p:cNvPr id="3" name="Content Placeholder 2"/>
          <p:cNvSpPr>
            <a:spLocks noGrp="1"/>
          </p:cNvSpPr>
          <p:nvPr>
            <p:ph idx="1"/>
          </p:nvPr>
        </p:nvSpPr>
        <p:spPr>
          <a:xfrm>
            <a:off x="457200" y="1664999"/>
            <a:ext cx="8229600" cy="4259263"/>
          </a:xfrm>
        </p:spPr>
        <p:txBody>
          <a:bodyPr/>
          <a:lstStyle/>
          <a:p>
            <a:pPr marL="458787" indent="-457200"/>
            <a:r>
              <a:rPr lang="en-US" dirty="0"/>
              <a:t>Reporting only Federal Funds</a:t>
            </a:r>
          </a:p>
          <a:p>
            <a:pPr marL="914400" lvl="1" indent="-457200">
              <a:buFont typeface="Wingdings" panose="05000000000000000000" pitchFamily="2" charset="2"/>
              <a:buChar char="Ø"/>
            </a:pPr>
            <a:r>
              <a:rPr lang="en-US" dirty="0"/>
              <a:t>Agencies should report total operating expenses to show the true cost of transit service</a:t>
            </a:r>
          </a:p>
          <a:p>
            <a:r>
              <a:rPr lang="en-US" dirty="0"/>
              <a:t>How do I report data for a subrecipient that has a contract with a Tribe (NTD direct recipient) in which they are the seller of service? </a:t>
            </a:r>
          </a:p>
          <a:p>
            <a:pPr lvl="1"/>
            <a:r>
              <a:rPr lang="en-US" dirty="0"/>
              <a:t>The service data that the Tribe is buying under the terms of their fully allocated contract will be reported on the Tribe’s report. </a:t>
            </a:r>
          </a:p>
          <a:p>
            <a:pPr lvl="1"/>
            <a:r>
              <a:rPr lang="en-US" dirty="0"/>
              <a:t>The service that is not being paid for will be reported by the subrecipient.</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128</a:t>
            </a:fld>
            <a:endParaRPr lang="en-US" dirty="0"/>
          </a:p>
        </p:txBody>
      </p:sp>
    </p:spTree>
    <p:extLst>
      <p:ext uri="{BB962C8B-B14F-4D97-AF65-F5344CB8AC3E}">
        <p14:creationId xmlns:p14="http://schemas.microsoft.com/office/powerpoint/2010/main" val="5409363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Update Safety Information</a:t>
            </a:r>
          </a:p>
        </p:txBody>
      </p:sp>
      <p:sp>
        <p:nvSpPr>
          <p:cNvPr id="3" name="Content Placeholder 2"/>
          <p:cNvSpPr>
            <a:spLocks noGrp="1"/>
          </p:cNvSpPr>
          <p:nvPr>
            <p:ph idx="1"/>
          </p:nvPr>
        </p:nvSpPr>
        <p:spPr/>
        <p:txBody>
          <a:bodyPr/>
          <a:lstStyle/>
          <a:p>
            <a:pPr marL="0" indent="0">
              <a:buNone/>
            </a:pPr>
            <a:r>
              <a:rPr lang="en-US" b="1" dirty="0">
                <a:solidFill>
                  <a:srgbClr val="FF0000"/>
                </a:solidFill>
              </a:rPr>
              <a:t>Step 14: </a:t>
            </a:r>
            <a:r>
              <a:rPr lang="en-US" dirty="0"/>
              <a:t>Update Safety Information</a:t>
            </a:r>
          </a:p>
          <a:p>
            <a:pPr lvl="1"/>
            <a:r>
              <a:rPr lang="en-US" dirty="0"/>
              <a:t>This is a required section</a:t>
            </a:r>
          </a:p>
          <a:p>
            <a:pPr marL="0" indent="0">
              <a:buNone/>
            </a:pPr>
            <a:endParaRPr lang="en-US" dirty="0"/>
          </a:p>
        </p:txBody>
      </p:sp>
      <p:pic>
        <p:nvPicPr>
          <p:cNvPr id="2" name="Picture 1" descr="Safety Data with an arrow pointing at Update Safety Information" title="Safety Data"/>
          <p:cNvPicPr>
            <a:picLocks noChangeAspect="1"/>
          </p:cNvPicPr>
          <p:nvPr/>
        </p:nvPicPr>
        <p:blipFill rotWithShape="1">
          <a:blip r:embed="rId3"/>
          <a:srcRect l="1402" t="3992" r="1402" b="4192"/>
          <a:stretch/>
        </p:blipFill>
        <p:spPr>
          <a:xfrm>
            <a:off x="1600199" y="3155156"/>
            <a:ext cx="5943601" cy="175260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129</a:t>
            </a:fld>
            <a:endParaRPr lang="en-US" dirty="0"/>
          </a:p>
        </p:txBody>
      </p:sp>
    </p:spTree>
    <p:extLst>
      <p:ext uri="{BB962C8B-B14F-4D97-AF65-F5344CB8AC3E}">
        <p14:creationId xmlns:p14="http://schemas.microsoft.com/office/powerpoint/2010/main" val="1204767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Clarification: Deleting vs. Retiring Fleets</a:t>
            </a:r>
          </a:p>
        </p:txBody>
      </p:sp>
      <p:sp>
        <p:nvSpPr>
          <p:cNvPr id="3" name="Content Placeholder 2"/>
          <p:cNvSpPr>
            <a:spLocks noGrp="1"/>
          </p:cNvSpPr>
          <p:nvPr>
            <p:ph idx="1"/>
          </p:nvPr>
        </p:nvSpPr>
        <p:spPr>
          <a:xfrm>
            <a:off x="457200" y="1701902"/>
            <a:ext cx="3810000" cy="1041298"/>
          </a:xfrm>
        </p:spPr>
        <p:txBody>
          <a:bodyPr/>
          <a:lstStyle/>
          <a:p>
            <a:pPr>
              <a:buFont typeface="Wingdings" panose="05000000000000000000" pitchFamily="2" charset="2"/>
              <a:buChar char="§"/>
            </a:pPr>
            <a:r>
              <a:rPr lang="en-US" sz="1800" dirty="0"/>
              <a:t>When a fleet is no longer in use, do NOT click “Delete Fleet”</a:t>
            </a:r>
          </a:p>
          <a:p>
            <a:pPr>
              <a:buFont typeface="Wingdings" panose="05000000000000000000" pitchFamily="2" charset="2"/>
              <a:buChar char="§"/>
            </a:pPr>
            <a:endParaRPr lang="en-US" sz="1400" dirty="0"/>
          </a:p>
        </p:txBody>
      </p:sp>
      <p:sp>
        <p:nvSpPr>
          <p:cNvPr id="14" name="Content Placeholder 2"/>
          <p:cNvSpPr txBox="1">
            <a:spLocks/>
          </p:cNvSpPr>
          <p:nvPr/>
        </p:nvSpPr>
        <p:spPr bwMode="auto">
          <a:xfrm>
            <a:off x="4434935" y="1630362"/>
            <a:ext cx="4680743"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a:buFont typeface="Wingdings" panose="05000000000000000000" pitchFamily="2" charset="2"/>
              <a:buChar char="§"/>
            </a:pPr>
            <a:r>
              <a:rPr lang="en-US" sz="1600" kern="0" dirty="0"/>
              <a:t>Instead, change “Active Vehicles” to </a:t>
            </a:r>
            <a:r>
              <a:rPr lang="en-US" sz="1600" b="1" kern="0" dirty="0"/>
              <a:t>0</a:t>
            </a:r>
            <a:r>
              <a:rPr lang="en-US" sz="1600" kern="0" dirty="0"/>
              <a:t> then</a:t>
            </a:r>
          </a:p>
          <a:p>
            <a:pPr>
              <a:buFont typeface="Wingdings" panose="05000000000000000000" pitchFamily="2" charset="2"/>
              <a:buChar char="§"/>
            </a:pPr>
            <a:r>
              <a:rPr lang="en-US" sz="1600" kern="0" dirty="0"/>
              <a:t>“Is This Fleet Retired?” field will be prompted</a:t>
            </a:r>
          </a:p>
          <a:p>
            <a:pPr>
              <a:buFont typeface="Wingdings" panose="05000000000000000000" pitchFamily="2" charset="2"/>
              <a:buChar char="§"/>
            </a:pPr>
            <a:r>
              <a:rPr lang="en-US" sz="1600" kern="0" dirty="0"/>
              <a:t>Select “Yes” and click “Continue” and save the form</a:t>
            </a:r>
          </a:p>
        </p:txBody>
      </p:sp>
      <p:pic>
        <p:nvPicPr>
          <p:cNvPr id="6" name="Picture 5" descr="Points out Active Vehicles on A-30" title="Active Vehicles"/>
          <p:cNvPicPr>
            <a:picLocks noChangeAspect="1"/>
          </p:cNvPicPr>
          <p:nvPr/>
        </p:nvPicPr>
        <p:blipFill>
          <a:blip r:embed="rId3"/>
          <a:stretch>
            <a:fillRect/>
          </a:stretch>
        </p:blipFill>
        <p:spPr>
          <a:xfrm>
            <a:off x="78453" y="2939801"/>
            <a:ext cx="4305110" cy="3374993"/>
          </a:xfrm>
          <a:prstGeom prst="rect">
            <a:avLst/>
          </a:prstGeom>
        </p:spPr>
      </p:pic>
      <p:pic>
        <p:nvPicPr>
          <p:cNvPr id="7" name="Picture 6" descr="Points out the Active and Retired areas" title="A-30 Retired"/>
          <p:cNvPicPr>
            <a:picLocks noChangeAspect="1"/>
          </p:cNvPicPr>
          <p:nvPr/>
        </p:nvPicPr>
        <p:blipFill>
          <a:blip r:embed="rId4"/>
          <a:stretch>
            <a:fillRect/>
          </a:stretch>
        </p:blipFill>
        <p:spPr>
          <a:xfrm>
            <a:off x="4434935" y="2930942"/>
            <a:ext cx="4632865" cy="3383852"/>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13</a:t>
            </a:fld>
            <a:endParaRPr lang="en-US" dirty="0"/>
          </a:p>
        </p:txBody>
      </p:sp>
    </p:spTree>
    <p:extLst>
      <p:ext uri="{BB962C8B-B14F-4D97-AF65-F5344CB8AC3E}">
        <p14:creationId xmlns:p14="http://schemas.microsoft.com/office/powerpoint/2010/main" val="41302567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Click Continue</a:t>
            </a:r>
          </a:p>
        </p:txBody>
      </p:sp>
      <p:sp>
        <p:nvSpPr>
          <p:cNvPr id="3" name="Content Placeholder 2"/>
          <p:cNvSpPr>
            <a:spLocks noGrp="1"/>
          </p:cNvSpPr>
          <p:nvPr>
            <p:ph idx="1"/>
          </p:nvPr>
        </p:nvSpPr>
        <p:spPr>
          <a:xfrm>
            <a:off x="457200" y="3733800"/>
            <a:ext cx="7848600" cy="2819400"/>
          </a:xfrm>
        </p:spPr>
        <p:txBody>
          <a:bodyPr>
            <a:normAutofit lnSpcReduction="10000"/>
          </a:bodyPr>
          <a:lstStyle/>
          <a:p>
            <a:pPr marL="0" indent="0">
              <a:buNone/>
            </a:pPr>
            <a:r>
              <a:rPr lang="en-US" sz="2500" b="1" dirty="0">
                <a:solidFill>
                  <a:srgbClr val="FF0000"/>
                </a:solidFill>
              </a:rPr>
              <a:t>Step 15: </a:t>
            </a:r>
            <a:r>
              <a:rPr lang="en-US" sz="2500" dirty="0"/>
              <a:t>Enter data and Click on “Continue” when complete</a:t>
            </a:r>
          </a:p>
          <a:p>
            <a:pPr lvl="1"/>
            <a:r>
              <a:rPr lang="en-US" sz="2000" dirty="0"/>
              <a:t>Incidents include fatalities, injuries, or property damage &gt;$25,000</a:t>
            </a:r>
          </a:p>
          <a:p>
            <a:pPr lvl="1"/>
            <a:r>
              <a:rPr lang="en-US" sz="2000" dirty="0"/>
              <a:t>Fatalities are reported when deaths occur within 30 days of the event</a:t>
            </a:r>
          </a:p>
          <a:p>
            <a:pPr lvl="1"/>
            <a:r>
              <a:rPr lang="en-US" sz="2000" dirty="0"/>
              <a:t>Injuries are reported when passengers are transported away from the scene for medical attention</a:t>
            </a:r>
          </a:p>
        </p:txBody>
      </p:sp>
      <p:pic>
        <p:nvPicPr>
          <p:cNvPr id="2" name="Picture 1" descr="Safety Data has been updated and an arrow is pointing at Continue" title="Updated Safety Data"/>
          <p:cNvPicPr>
            <a:picLocks noChangeAspect="1"/>
          </p:cNvPicPr>
          <p:nvPr/>
        </p:nvPicPr>
        <p:blipFill rotWithShape="1">
          <a:blip r:embed="rId3"/>
          <a:srcRect b="2688"/>
          <a:stretch/>
        </p:blipFill>
        <p:spPr>
          <a:xfrm>
            <a:off x="45720" y="832283"/>
            <a:ext cx="9098280" cy="275844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130</a:t>
            </a:fld>
            <a:endParaRPr lang="en-US" dirty="0"/>
          </a:p>
        </p:txBody>
      </p:sp>
    </p:spTree>
    <p:extLst>
      <p:ext uri="{BB962C8B-B14F-4D97-AF65-F5344CB8AC3E}">
        <p14:creationId xmlns:p14="http://schemas.microsoft.com/office/powerpoint/2010/main" val="11190684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Click Save</a:t>
            </a:r>
          </a:p>
        </p:txBody>
      </p:sp>
      <p:sp>
        <p:nvSpPr>
          <p:cNvPr id="3" name="Content Placeholder 2"/>
          <p:cNvSpPr>
            <a:spLocks noGrp="1"/>
          </p:cNvSpPr>
          <p:nvPr>
            <p:ph idx="1"/>
          </p:nvPr>
        </p:nvSpPr>
        <p:spPr>
          <a:xfrm>
            <a:off x="457200" y="4114800"/>
            <a:ext cx="8229600" cy="2046288"/>
          </a:xfrm>
        </p:spPr>
        <p:txBody>
          <a:bodyPr/>
          <a:lstStyle/>
          <a:p>
            <a:pPr marL="0" indent="0">
              <a:buNone/>
            </a:pPr>
            <a:r>
              <a:rPr lang="en-US" b="1" dirty="0">
                <a:solidFill>
                  <a:srgbClr val="FF0000"/>
                </a:solidFill>
              </a:rPr>
              <a:t>Step 16: </a:t>
            </a:r>
            <a:r>
              <a:rPr lang="en-US" dirty="0"/>
              <a:t>Click “Save”</a:t>
            </a:r>
          </a:p>
          <a:p>
            <a:pPr lvl="1"/>
            <a:r>
              <a:rPr lang="en-US" dirty="0"/>
              <a:t>This saves the ENTIRE form</a:t>
            </a:r>
          </a:p>
          <a:p>
            <a:pPr lvl="1"/>
            <a:r>
              <a:rPr lang="en-US" dirty="0"/>
              <a:t>“Save” after each “Update” to avoid loss of data</a:t>
            </a:r>
          </a:p>
          <a:p>
            <a:pPr marL="0" indent="0">
              <a:buNone/>
            </a:pPr>
            <a:endParaRPr lang="en-US" dirty="0"/>
          </a:p>
          <a:p>
            <a:pPr marL="0" indent="0">
              <a:buNone/>
            </a:pPr>
            <a:endParaRPr lang="en-US" dirty="0"/>
          </a:p>
        </p:txBody>
      </p:sp>
      <p:pic>
        <p:nvPicPr>
          <p:cNvPr id="2" name="Picture 1" descr="An arrow is pointed at the Save button at the bottom of the RR-20" title="Save Button"/>
          <p:cNvPicPr>
            <a:picLocks noChangeAspect="1"/>
          </p:cNvPicPr>
          <p:nvPr/>
        </p:nvPicPr>
        <p:blipFill rotWithShape="1">
          <a:blip r:embed="rId3"/>
          <a:srcRect l="865" t="3368" r="865" b="2357"/>
          <a:stretch/>
        </p:blipFill>
        <p:spPr>
          <a:xfrm>
            <a:off x="1219199" y="1828800"/>
            <a:ext cx="6705601" cy="213360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131</a:t>
            </a:fld>
            <a:endParaRPr lang="en-US" dirty="0"/>
          </a:p>
        </p:txBody>
      </p:sp>
    </p:spTree>
    <p:extLst>
      <p:ext uri="{BB962C8B-B14F-4D97-AF65-F5344CB8AC3E}">
        <p14:creationId xmlns:p14="http://schemas.microsoft.com/office/powerpoint/2010/main" val="32962487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RR20 – Intercity bus</a:t>
            </a: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64592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Intercity Bus Subrecipients</a:t>
            </a:r>
          </a:p>
        </p:txBody>
      </p:sp>
      <p:sp>
        <p:nvSpPr>
          <p:cNvPr id="3" name="Content Placeholder 2"/>
          <p:cNvSpPr>
            <a:spLocks noGrp="1"/>
          </p:cNvSpPr>
          <p:nvPr>
            <p:ph idx="1"/>
          </p:nvPr>
        </p:nvSpPr>
        <p:spPr>
          <a:xfrm>
            <a:off x="457200" y="1630363"/>
            <a:ext cx="8229600" cy="4530726"/>
          </a:xfrm>
        </p:spPr>
        <p:txBody>
          <a:bodyPr/>
          <a:lstStyle/>
          <a:p>
            <a:pPr>
              <a:buFont typeface="Wingdings" panose="05000000000000000000" pitchFamily="2" charset="2"/>
              <a:buChar char="Ø"/>
            </a:pPr>
            <a:r>
              <a:rPr lang="en-US" sz="1800" b="1" dirty="0"/>
              <a:t>Definition:</a:t>
            </a:r>
            <a:r>
              <a:rPr lang="en-US" sz="1800" dirty="0"/>
              <a:t> Regularly scheduled bus service for the general public that: </a:t>
            </a:r>
          </a:p>
          <a:p>
            <a:pPr lvl="1">
              <a:buFont typeface="Wingdings" panose="05000000000000000000" pitchFamily="2" charset="2"/>
              <a:buChar char="Ø"/>
            </a:pPr>
            <a:r>
              <a:rPr lang="en-US" sz="1800" dirty="0"/>
              <a:t>Operates with limited stops between two urbanized areas; </a:t>
            </a:r>
          </a:p>
          <a:p>
            <a:pPr lvl="1">
              <a:buFont typeface="Wingdings" panose="05000000000000000000" pitchFamily="2" charset="2"/>
              <a:buChar char="Ø"/>
            </a:pPr>
            <a:r>
              <a:rPr lang="en-US" sz="1800" dirty="0"/>
              <a:t>Connects rural areas to an urbanized area; or</a:t>
            </a:r>
          </a:p>
          <a:p>
            <a:pPr lvl="1">
              <a:buFont typeface="Wingdings" panose="05000000000000000000" pitchFamily="2" charset="2"/>
              <a:buChar char="Ø"/>
            </a:pPr>
            <a:r>
              <a:rPr lang="en-US" sz="1800" dirty="0"/>
              <a:t>Has the capacity for transporting luggage.</a:t>
            </a:r>
          </a:p>
          <a:p>
            <a:pPr marL="0" indent="0">
              <a:buNone/>
            </a:pPr>
            <a:endParaRPr lang="en-US" sz="400" dirty="0"/>
          </a:p>
          <a:p>
            <a:pPr marL="0" indent="0">
              <a:buNone/>
            </a:pPr>
            <a:r>
              <a:rPr lang="en-US" sz="1800" b="1" dirty="0"/>
              <a:t>Required Information:</a:t>
            </a:r>
          </a:p>
          <a:p>
            <a:pPr marL="0" indent="0">
              <a:buNone/>
            </a:pPr>
            <a:r>
              <a:rPr lang="en-US" sz="1800" dirty="0"/>
              <a:t>B-10</a:t>
            </a:r>
          </a:p>
          <a:p>
            <a:pPr marL="633412" indent="-285750">
              <a:buFont typeface="Wingdings" panose="05000000000000000000" pitchFamily="2" charset="2"/>
              <a:buChar char="Ø"/>
            </a:pPr>
            <a:r>
              <a:rPr lang="en-US" sz="1800" dirty="0"/>
              <a:t>Fiscal Year Start and End Dates</a:t>
            </a:r>
          </a:p>
          <a:p>
            <a:pPr marL="633412" indent="-285750">
              <a:buFont typeface="Wingdings" panose="05000000000000000000" pitchFamily="2" charset="2"/>
              <a:buChar char="Ø"/>
            </a:pPr>
            <a:r>
              <a:rPr lang="en-US" sz="1800" dirty="0"/>
              <a:t>Organization Type</a:t>
            </a:r>
          </a:p>
          <a:p>
            <a:pPr marL="0" indent="0">
              <a:buNone/>
            </a:pPr>
            <a:r>
              <a:rPr lang="en-US" sz="1800" dirty="0"/>
              <a:t>RR-20 Intercity Bus Subrecipient</a:t>
            </a:r>
          </a:p>
          <a:p>
            <a:pPr marL="633412" indent="-285750">
              <a:buFont typeface="Wingdings" panose="05000000000000000000" pitchFamily="2" charset="2"/>
              <a:buChar char="Ø"/>
            </a:pPr>
            <a:r>
              <a:rPr lang="en-US" sz="1800" dirty="0"/>
              <a:t>Section 5311 Funds</a:t>
            </a:r>
          </a:p>
          <a:p>
            <a:pPr marL="633412" indent="-285750">
              <a:buFont typeface="Wingdings" panose="05000000000000000000" pitchFamily="2" charset="2"/>
              <a:buChar char="Ø"/>
            </a:pPr>
            <a:r>
              <a:rPr lang="en-US" sz="1800" dirty="0"/>
              <a:t>Vehicle Revenue Miles travelled during §5311 revenue service. </a:t>
            </a:r>
          </a:p>
          <a:p>
            <a:pPr marL="633412" indent="-285750">
              <a:buFont typeface="Wingdings" panose="05000000000000000000" pitchFamily="2" charset="2"/>
              <a:buChar char="Ø"/>
            </a:pPr>
            <a:r>
              <a:rPr lang="en-US" sz="1800" dirty="0"/>
              <a:t>Unlinked Passenger Trips during §5311 revenue service. </a:t>
            </a:r>
          </a:p>
          <a:p>
            <a:pPr marL="0" indent="0">
              <a:buNone/>
            </a:pPr>
            <a:endParaRPr lang="en-US" sz="24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133</a:t>
            </a:fld>
            <a:endParaRPr lang="en-US" dirty="0"/>
          </a:p>
        </p:txBody>
      </p:sp>
    </p:spTree>
    <p:extLst>
      <p:ext uri="{BB962C8B-B14F-4D97-AF65-F5344CB8AC3E}">
        <p14:creationId xmlns:p14="http://schemas.microsoft.com/office/powerpoint/2010/main" val="28153540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Intercity Bus Clarifications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a:t>If the §5311(f) funds expended are for only planning activities or capital projects and are not expended for operations, do not complete the VRM and UPT data fields.</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If a route is only partially subsidized by the §5311 funds, report all the VRM and UPT for that route—it is not necessary to track or allocate service for a partial subsidy of the route.</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134</a:t>
            </a:fld>
            <a:endParaRPr lang="en-US" dirty="0"/>
          </a:p>
        </p:txBody>
      </p:sp>
    </p:spTree>
    <p:extLst>
      <p:ext uri="{BB962C8B-B14F-4D97-AF65-F5344CB8AC3E}">
        <p14:creationId xmlns:p14="http://schemas.microsoft.com/office/powerpoint/2010/main" val="36957394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RR-20 - Urban/Tribal Subrecipient</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96844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Urban/Tribal Subrecipients</a:t>
            </a:r>
          </a:p>
        </p:txBody>
      </p:sp>
      <p:sp>
        <p:nvSpPr>
          <p:cNvPr id="5" name="Content Placeholder 4"/>
          <p:cNvSpPr>
            <a:spLocks noGrp="1"/>
          </p:cNvSpPr>
          <p:nvPr>
            <p:ph idx="1"/>
          </p:nvPr>
        </p:nvSpPr>
        <p:spPr/>
        <p:txBody>
          <a:bodyPr/>
          <a:lstStyle/>
          <a:p>
            <a:pPr marL="0" indent="0">
              <a:buNone/>
            </a:pPr>
            <a:r>
              <a:rPr lang="en-US" sz="2400" b="1" dirty="0"/>
              <a:t>Definition: </a:t>
            </a:r>
            <a:r>
              <a:rPr lang="en-US" sz="2400" dirty="0"/>
              <a:t>Transit agencies that commonly provide service to both Urban and Rural areas, may receive or benefit from §5307 funding.</a:t>
            </a:r>
          </a:p>
          <a:p>
            <a:pPr marL="0" indent="0">
              <a:buNone/>
            </a:pPr>
            <a:endParaRPr lang="en-US" sz="800" dirty="0"/>
          </a:p>
          <a:p>
            <a:pPr marL="0" indent="0">
              <a:buNone/>
            </a:pPr>
            <a:r>
              <a:rPr lang="en-US" sz="2400" b="1" dirty="0"/>
              <a:t>Required Forms:</a:t>
            </a:r>
          </a:p>
          <a:p>
            <a:pPr marL="0" indent="0">
              <a:buNone/>
            </a:pPr>
            <a:r>
              <a:rPr lang="en-US" sz="2400" dirty="0"/>
              <a:t>B-10</a:t>
            </a:r>
          </a:p>
          <a:p>
            <a:pPr marL="1089025" lvl="1">
              <a:buFont typeface="Wingdings" panose="05000000000000000000" pitchFamily="2" charset="2"/>
              <a:buChar char="Ø"/>
            </a:pPr>
            <a:r>
              <a:rPr lang="en-US" dirty="0"/>
              <a:t>Fiscal Year Start and End Dates</a:t>
            </a:r>
          </a:p>
          <a:p>
            <a:pPr marL="1089025" lvl="1">
              <a:buFont typeface="Wingdings" panose="05000000000000000000" pitchFamily="2" charset="2"/>
              <a:buChar char="Ø"/>
            </a:pPr>
            <a:r>
              <a:rPr lang="en-US" dirty="0"/>
              <a:t>Organization Type</a:t>
            </a:r>
          </a:p>
          <a:p>
            <a:pPr marL="0" indent="0">
              <a:buNone/>
            </a:pPr>
            <a:r>
              <a:rPr lang="en-US" sz="2400" dirty="0"/>
              <a:t>RR-20-  Urban/Tribal Subrecipients</a:t>
            </a:r>
          </a:p>
          <a:p>
            <a:pPr marL="1089025" lvl="1">
              <a:buFont typeface="Wingdings" panose="05000000000000000000" pitchFamily="2" charset="2"/>
              <a:buChar char="Ø"/>
            </a:pPr>
            <a:r>
              <a:rPr lang="en-US" dirty="0"/>
              <a:t>Section 5311 Funds </a:t>
            </a:r>
            <a:r>
              <a:rPr lang="en-US" sz="3200" dirty="0"/>
              <a:t>	</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136</a:t>
            </a:fld>
            <a:endParaRPr lang="en-US" dirty="0"/>
          </a:p>
        </p:txBody>
      </p:sp>
    </p:spTree>
    <p:extLst>
      <p:ext uri="{BB962C8B-B14F-4D97-AF65-F5344CB8AC3E}">
        <p14:creationId xmlns:p14="http://schemas.microsoft.com/office/powerpoint/2010/main" val="12050030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Validation Questions</a:t>
            </a:r>
          </a:p>
        </p:txBody>
      </p:sp>
      <p:sp>
        <p:nvSpPr>
          <p:cNvPr id="3" name="Content Placeholder 2"/>
          <p:cNvSpPr>
            <a:spLocks noGrp="1"/>
          </p:cNvSpPr>
          <p:nvPr>
            <p:ph idx="1"/>
          </p:nvPr>
        </p:nvSpPr>
        <p:spPr/>
        <p:txBody>
          <a:bodyPr/>
          <a:lstStyle/>
          <a:p>
            <a:r>
              <a:rPr lang="en-US" dirty="0"/>
              <a:t>5311 Funding not matching between the State’s RR-20 form and the directly reporting subrecipient’s form (RR-20/F-10).</a:t>
            </a:r>
          </a:p>
          <a:p>
            <a:pPr lvl="1"/>
            <a:r>
              <a:rPr lang="en-US" dirty="0"/>
              <a:t>If the State and subrecipient operate on the same fiscal year, the amounts between the forms should match</a:t>
            </a:r>
          </a:p>
          <a:p>
            <a:r>
              <a:rPr lang="en-US" dirty="0"/>
              <a:t>Please note Tribes can receive State granted 5311 funding in addition to 5311 Tribal Transit Funds.	</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137</a:t>
            </a:fld>
            <a:endParaRPr lang="en-US" dirty="0"/>
          </a:p>
        </p:txBody>
      </p:sp>
    </p:spTree>
    <p:extLst>
      <p:ext uri="{BB962C8B-B14F-4D97-AF65-F5344CB8AC3E}">
        <p14:creationId xmlns:p14="http://schemas.microsoft.com/office/powerpoint/2010/main" val="16340553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Report Submission</a:t>
            </a: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2219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a:t>
            </a:r>
          </a:p>
        </p:txBody>
      </p:sp>
      <p:pic>
        <p:nvPicPr>
          <p:cNvPr id="6" name="Picture 5" descr="An arrow is pointed at Related Actions from the State's Report Package screen" title="Related Actions"/>
          <p:cNvPicPr>
            <a:picLocks noChangeAspect="1"/>
          </p:cNvPicPr>
          <p:nvPr/>
        </p:nvPicPr>
        <p:blipFill rotWithShape="1">
          <a:blip r:embed="rId3"/>
          <a:srcRect l="364" t="212" r="364" b="2032"/>
          <a:stretch/>
        </p:blipFill>
        <p:spPr>
          <a:xfrm>
            <a:off x="354724" y="1626824"/>
            <a:ext cx="8305801" cy="2860431"/>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139</a:t>
            </a:fld>
            <a:endParaRPr lang="en-US" dirty="0"/>
          </a:p>
        </p:txBody>
      </p:sp>
      <p:sp>
        <p:nvSpPr>
          <p:cNvPr id="5" name="Rectangle 4"/>
          <p:cNvSpPr/>
          <p:nvPr/>
        </p:nvSpPr>
        <p:spPr>
          <a:xfrm>
            <a:off x="354723" y="4648200"/>
            <a:ext cx="8305801" cy="1446550"/>
          </a:xfrm>
          <a:prstGeom prst="rect">
            <a:avLst/>
          </a:prstGeom>
        </p:spPr>
        <p:txBody>
          <a:bodyPr wrap="square">
            <a:spAutoFit/>
          </a:bodyPr>
          <a:lstStyle/>
          <a:p>
            <a:r>
              <a:rPr lang="en-US" sz="2400" b="1" dirty="0">
                <a:solidFill>
                  <a:srgbClr val="FF0000"/>
                </a:solidFill>
              </a:rPr>
              <a:t>Step 1: </a:t>
            </a:r>
            <a:r>
              <a:rPr lang="en-US" sz="2400" dirty="0"/>
              <a:t>Open the State Package and click on “Related Actions”</a:t>
            </a:r>
          </a:p>
          <a:p>
            <a:pPr lvl="1">
              <a:buFont typeface="Wingdings" panose="05000000000000000000" pitchFamily="2" charset="2"/>
              <a:buChar char="Ø"/>
            </a:pPr>
            <a:r>
              <a:rPr lang="en-US" sz="2000" dirty="0"/>
              <a:t>CEO and CEO Delegate can submit the Original Submission</a:t>
            </a:r>
          </a:p>
          <a:p>
            <a:pPr lvl="1">
              <a:buFont typeface="Wingdings" panose="05000000000000000000" pitchFamily="2" charset="2"/>
              <a:buChar char="Ø"/>
            </a:pPr>
            <a:r>
              <a:rPr lang="en-US" sz="2000" dirty="0"/>
              <a:t>NTD Contact is able to submit any revisions.</a:t>
            </a:r>
          </a:p>
        </p:txBody>
      </p:sp>
    </p:spTree>
    <p:extLst>
      <p:ext uri="{BB962C8B-B14F-4D97-AF65-F5344CB8AC3E}">
        <p14:creationId xmlns:p14="http://schemas.microsoft.com/office/powerpoint/2010/main" val="186053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CEO Delegate</a:t>
            </a:r>
          </a:p>
        </p:txBody>
      </p:sp>
      <p:sp>
        <p:nvSpPr>
          <p:cNvPr id="3" name="Content Placeholder 2"/>
          <p:cNvSpPr>
            <a:spLocks noGrp="1"/>
          </p:cNvSpPr>
          <p:nvPr>
            <p:ph idx="1"/>
          </p:nvPr>
        </p:nvSpPr>
        <p:spPr>
          <a:xfrm>
            <a:off x="457200" y="1616869"/>
            <a:ext cx="8229600" cy="4259263"/>
          </a:xfrm>
        </p:spPr>
        <p:txBody>
          <a:bodyPr/>
          <a:lstStyle/>
          <a:p>
            <a:pPr marL="0" indent="0">
              <a:buNone/>
            </a:pPr>
            <a:r>
              <a:rPr lang="en-US" sz="1800" b="1" dirty="0"/>
              <a:t>P-30:</a:t>
            </a:r>
          </a:p>
          <a:p>
            <a:pPr>
              <a:buFont typeface="Wingdings" panose="05000000000000000000" pitchFamily="2" charset="2"/>
              <a:buChar char="Ø"/>
            </a:pPr>
            <a:r>
              <a:rPr lang="en-US" sz="1800" dirty="0"/>
              <a:t>NTD 2.0 requires at least two contacts</a:t>
            </a:r>
            <a:r>
              <a:rPr lang="en-US" sz="1600" dirty="0"/>
              <a:t>, </a:t>
            </a:r>
          </a:p>
          <a:p>
            <a:pPr lvl="1">
              <a:buFont typeface="Wingdings" panose="05000000000000000000" pitchFamily="2" charset="2"/>
              <a:buChar char="Ø"/>
            </a:pPr>
            <a:r>
              <a:rPr lang="en-US" sz="1800" dirty="0"/>
              <a:t>One contact must be the head of the transit unit (CEO)</a:t>
            </a:r>
          </a:p>
          <a:p>
            <a:pPr lvl="1">
              <a:buFont typeface="Wingdings" panose="05000000000000000000" pitchFamily="2" charset="2"/>
              <a:buChar char="Ø"/>
            </a:pPr>
            <a:r>
              <a:rPr lang="en-US" sz="1800" dirty="0"/>
              <a:t>A CEO Delegate can be assigned by the CEO if the CEO does not work on or submit the NTD report. Completing the process delegates the NTD report to another user.</a:t>
            </a:r>
          </a:p>
          <a:p>
            <a:pPr lvl="1">
              <a:buFont typeface="Arial" panose="020B0604020202020204" pitchFamily="34" charset="0"/>
              <a:buChar char="•"/>
            </a:pPr>
            <a:endParaRPr lang="en-US" sz="1800" dirty="0"/>
          </a:p>
          <a:p>
            <a:pPr marL="0" indent="0">
              <a:buNone/>
            </a:pPr>
            <a:endParaRPr lang="en-US" dirty="0"/>
          </a:p>
        </p:txBody>
      </p:sp>
      <p:pic>
        <p:nvPicPr>
          <p:cNvPr id="4" name="Picture 3" descr="Points at CEO Delegate as a new role" title="P-20 Roles"/>
          <p:cNvPicPr>
            <a:picLocks noChangeAspect="1"/>
          </p:cNvPicPr>
          <p:nvPr/>
        </p:nvPicPr>
        <p:blipFill>
          <a:blip r:embed="rId3"/>
          <a:stretch>
            <a:fillRect/>
          </a:stretch>
        </p:blipFill>
        <p:spPr>
          <a:xfrm>
            <a:off x="876464" y="3581400"/>
            <a:ext cx="7391071" cy="2819400"/>
          </a:xfrm>
          <a:prstGeom prst="rect">
            <a:avLst/>
          </a:prstGeom>
        </p:spPr>
      </p:pic>
      <p:cxnSp>
        <p:nvCxnSpPr>
          <p:cNvPr id="7" name="Straight Arrow Connector 6" descr="Arrow to CEO Delegate" title="Arrow to CEO Delegate"/>
          <p:cNvCxnSpPr/>
          <p:nvPr/>
        </p:nvCxnSpPr>
        <p:spPr>
          <a:xfrm flipH="1">
            <a:off x="1447800" y="5638800"/>
            <a:ext cx="838200" cy="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14</a:t>
            </a:fld>
            <a:endParaRPr lang="en-US" dirty="0"/>
          </a:p>
        </p:txBody>
      </p:sp>
    </p:spTree>
    <p:extLst>
      <p:ext uri="{BB962C8B-B14F-4D97-AF65-F5344CB8AC3E}">
        <p14:creationId xmlns:p14="http://schemas.microsoft.com/office/powerpoint/2010/main" val="146893339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Submit Annual Report Package</a:t>
            </a:r>
          </a:p>
        </p:txBody>
      </p:sp>
      <p:sp>
        <p:nvSpPr>
          <p:cNvPr id="3" name="Content Placeholder 2"/>
          <p:cNvSpPr>
            <a:spLocks noGrp="1"/>
          </p:cNvSpPr>
          <p:nvPr>
            <p:ph idx="1"/>
          </p:nvPr>
        </p:nvSpPr>
        <p:spPr>
          <a:xfrm>
            <a:off x="457200" y="5410200"/>
            <a:ext cx="8229600" cy="750888"/>
          </a:xfrm>
        </p:spPr>
        <p:txBody>
          <a:bodyPr/>
          <a:lstStyle/>
          <a:p>
            <a:pPr marL="0" indent="0">
              <a:buNone/>
            </a:pPr>
            <a:r>
              <a:rPr lang="en-US" b="1" dirty="0">
                <a:solidFill>
                  <a:srgbClr val="FF0000"/>
                </a:solidFill>
              </a:rPr>
              <a:t>Step 2: </a:t>
            </a:r>
            <a:r>
              <a:rPr lang="en-US" dirty="0"/>
              <a:t>Click on “Submit Annual Report Package”</a:t>
            </a:r>
          </a:p>
        </p:txBody>
      </p:sp>
      <p:pic>
        <p:nvPicPr>
          <p:cNvPr id="6" name="Picture 5" descr="An arrow is pointed at Submit Annual Report Package" title="Submit Annual Report Package"/>
          <p:cNvPicPr>
            <a:picLocks noChangeAspect="1"/>
          </p:cNvPicPr>
          <p:nvPr/>
        </p:nvPicPr>
        <p:blipFill rotWithShape="1">
          <a:blip r:embed="rId3"/>
          <a:srcRect r="1156" b="2394"/>
          <a:stretch/>
        </p:blipFill>
        <p:spPr>
          <a:xfrm>
            <a:off x="228600" y="914400"/>
            <a:ext cx="8789670" cy="403860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140</a:t>
            </a:fld>
            <a:endParaRPr lang="en-US" dirty="0"/>
          </a:p>
        </p:txBody>
      </p:sp>
    </p:spTree>
    <p:extLst>
      <p:ext uri="{BB962C8B-B14F-4D97-AF65-F5344CB8AC3E}">
        <p14:creationId xmlns:p14="http://schemas.microsoft.com/office/powerpoint/2010/main" val="101261610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Confirm Package Submission</a:t>
            </a:r>
          </a:p>
        </p:txBody>
      </p:sp>
      <p:sp>
        <p:nvSpPr>
          <p:cNvPr id="3" name="Content Placeholder 2"/>
          <p:cNvSpPr>
            <a:spLocks noGrp="1"/>
          </p:cNvSpPr>
          <p:nvPr>
            <p:ph idx="1"/>
          </p:nvPr>
        </p:nvSpPr>
        <p:spPr>
          <a:xfrm>
            <a:off x="457200" y="3200400"/>
            <a:ext cx="8229600" cy="2503488"/>
          </a:xfrm>
        </p:spPr>
        <p:txBody>
          <a:bodyPr/>
          <a:lstStyle/>
          <a:p>
            <a:pPr marL="0" indent="0">
              <a:buNone/>
            </a:pPr>
            <a:r>
              <a:rPr lang="en-US" b="1" dirty="0">
                <a:solidFill>
                  <a:srgbClr val="FF0000"/>
                </a:solidFill>
              </a:rPr>
              <a:t>Step 3: </a:t>
            </a:r>
            <a:r>
              <a:rPr lang="en-US" dirty="0"/>
              <a:t>If all data is filled out and no issues are firing, you will be able to Confirm Report Package Submission, and click “Continue”</a:t>
            </a:r>
          </a:p>
        </p:txBody>
      </p:sp>
      <p:pic>
        <p:nvPicPr>
          <p:cNvPr id="2" name="Picture 1" descr="Confirm Package Submission Screen, with an arrow pointing at Continue" title="Confirm Submission"/>
          <p:cNvPicPr>
            <a:picLocks noChangeAspect="1"/>
          </p:cNvPicPr>
          <p:nvPr/>
        </p:nvPicPr>
        <p:blipFill rotWithShape="1">
          <a:blip r:embed="rId3"/>
          <a:srcRect b="5983"/>
          <a:stretch/>
        </p:blipFill>
        <p:spPr>
          <a:xfrm>
            <a:off x="91440" y="1228725"/>
            <a:ext cx="8961120" cy="167640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141</a:t>
            </a:fld>
            <a:endParaRPr lang="en-US" dirty="0"/>
          </a:p>
        </p:txBody>
      </p:sp>
    </p:spTree>
    <p:extLst>
      <p:ext uri="{BB962C8B-B14F-4D97-AF65-F5344CB8AC3E}">
        <p14:creationId xmlns:p14="http://schemas.microsoft.com/office/powerpoint/2010/main" val="39993352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E9E0C9"/>
                </a:solidFill>
              </a:rPr>
              <a:t>Aggregate Data Review</a:t>
            </a:r>
          </a:p>
        </p:txBody>
      </p:sp>
      <p:sp>
        <p:nvSpPr>
          <p:cNvPr id="3" name="Content Placeholder 2"/>
          <p:cNvSpPr>
            <a:spLocks noGrp="1"/>
          </p:cNvSpPr>
          <p:nvPr>
            <p:ph idx="1"/>
          </p:nvPr>
        </p:nvSpPr>
        <p:spPr>
          <a:xfrm>
            <a:off x="457200" y="4930008"/>
            <a:ext cx="8229600" cy="1699391"/>
          </a:xfrm>
        </p:spPr>
        <p:txBody>
          <a:bodyPr>
            <a:normAutofit/>
          </a:bodyPr>
          <a:lstStyle/>
          <a:p>
            <a:pPr marL="0" indent="0">
              <a:buNone/>
            </a:pPr>
            <a:r>
              <a:rPr lang="en-US" sz="2400" b="1" dirty="0">
                <a:solidFill>
                  <a:srgbClr val="FF0000"/>
                </a:solidFill>
              </a:rPr>
              <a:t>Step 4: </a:t>
            </a:r>
            <a:r>
              <a:rPr lang="en-US" sz="2400" dirty="0"/>
              <a:t>Review the data presented</a:t>
            </a:r>
          </a:p>
          <a:p>
            <a:pPr lvl="1">
              <a:buFont typeface="Wingdings" panose="05000000000000000000" pitchFamily="2" charset="2"/>
              <a:buChar char="Ø"/>
            </a:pPr>
            <a:r>
              <a:rPr lang="en-US" sz="1800" dirty="0"/>
              <a:t>At the bottom of this page, it will have a snapshot of your aggregate data reported.</a:t>
            </a:r>
          </a:p>
          <a:p>
            <a:pPr lvl="1">
              <a:buFont typeface="Wingdings" panose="05000000000000000000" pitchFamily="2" charset="2"/>
              <a:buChar char="Ø"/>
            </a:pPr>
            <a:r>
              <a:rPr lang="en-US" sz="1800" dirty="0"/>
              <a:t>Click “Submit”</a:t>
            </a:r>
          </a:p>
        </p:txBody>
      </p:sp>
      <p:pic>
        <p:nvPicPr>
          <p:cNvPr id="2" name="Picture 1" descr="Aggregate Data page, with an arrow pointed at Submit" title="Submission Page"/>
          <p:cNvPicPr>
            <a:picLocks noChangeAspect="1"/>
          </p:cNvPicPr>
          <p:nvPr/>
        </p:nvPicPr>
        <p:blipFill rotWithShape="1">
          <a:blip r:embed="rId3"/>
          <a:srcRect l="1069" t="385" r="1838" b="829"/>
          <a:stretch/>
        </p:blipFill>
        <p:spPr>
          <a:xfrm>
            <a:off x="835995" y="838200"/>
            <a:ext cx="7472009" cy="4061647"/>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142</a:t>
            </a:fld>
            <a:endParaRPr lang="en-US" dirty="0"/>
          </a:p>
        </p:txBody>
      </p:sp>
    </p:spTree>
    <p:extLst>
      <p:ext uri="{BB962C8B-B14F-4D97-AF65-F5344CB8AC3E}">
        <p14:creationId xmlns:p14="http://schemas.microsoft.com/office/powerpoint/2010/main" val="2102499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rgbClr val="E9E0C9"/>
                </a:solidFill>
              </a:rPr>
              <a:t>Action Completed</a:t>
            </a:r>
          </a:p>
        </p:txBody>
      </p:sp>
      <p:sp>
        <p:nvSpPr>
          <p:cNvPr id="3" name="Content Placeholder 2"/>
          <p:cNvSpPr>
            <a:spLocks noGrp="1"/>
          </p:cNvSpPr>
          <p:nvPr>
            <p:ph idx="1"/>
          </p:nvPr>
        </p:nvSpPr>
        <p:spPr>
          <a:xfrm>
            <a:off x="468923" y="3581400"/>
            <a:ext cx="8229600" cy="1893888"/>
          </a:xfrm>
        </p:spPr>
        <p:txBody>
          <a:bodyPr/>
          <a:lstStyle/>
          <a:p>
            <a:pPr marL="0" indent="0">
              <a:buNone/>
            </a:pPr>
            <a:r>
              <a:rPr lang="en-US" sz="2400" dirty="0"/>
              <a:t>The top of the page will notate “Action Completed Successfully” </a:t>
            </a:r>
          </a:p>
          <a:p>
            <a:pPr lvl="1">
              <a:buFont typeface="Wingdings" panose="05000000000000000000" pitchFamily="2" charset="2"/>
              <a:buChar char="Ø"/>
            </a:pPr>
            <a:r>
              <a:rPr lang="en-US" sz="2200" dirty="0"/>
              <a:t>You may go to the State’s reporting package and verify that the package has been submitted, if the package’s status is “In Review” instead of “Working Data”</a:t>
            </a:r>
          </a:p>
        </p:txBody>
      </p:sp>
      <p:pic>
        <p:nvPicPr>
          <p:cNvPr id="2" name="Picture 1" descr="The words Action Completed Successfully is at the top of the screen after submitting the report package." title="Action Completed Successfully"/>
          <p:cNvPicPr>
            <a:picLocks noChangeAspect="1"/>
          </p:cNvPicPr>
          <p:nvPr/>
        </p:nvPicPr>
        <p:blipFill rotWithShape="1">
          <a:blip r:embed="rId3"/>
          <a:srcRect l="345" t="2156" r="1264" b="6542"/>
          <a:stretch/>
        </p:blipFill>
        <p:spPr>
          <a:xfrm>
            <a:off x="457200" y="1219200"/>
            <a:ext cx="8153400" cy="2233246"/>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143</a:t>
            </a:fld>
            <a:endParaRPr lang="en-US" dirty="0"/>
          </a:p>
        </p:txBody>
      </p:sp>
    </p:spTree>
    <p:extLst>
      <p:ext uri="{BB962C8B-B14F-4D97-AF65-F5344CB8AC3E}">
        <p14:creationId xmlns:p14="http://schemas.microsoft.com/office/powerpoint/2010/main" val="39808330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Closeout process</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a:xfrm>
            <a:off x="0" y="6492875"/>
            <a:ext cx="473075" cy="365125"/>
          </a:xfrm>
          <a:prstGeom prst="rect">
            <a:avLst/>
          </a:prstGeom>
        </p:spPr>
        <p:txBody>
          <a:bodyPr/>
          <a:lstStyle/>
          <a:p>
            <a:pPr>
              <a:defRPr/>
            </a:pPr>
            <a:fld id="{EA0BD1BF-689B-4D89-8D75-2FEDE0C0747F}" type="slidenum">
              <a:rPr lang="en-US" smtClean="0"/>
              <a:pPr>
                <a:defRPr/>
              </a:pPr>
              <a:t>144</a:t>
            </a:fld>
            <a:endParaRPr lang="en-US" dirty="0"/>
          </a:p>
        </p:txBody>
      </p:sp>
    </p:spTree>
    <p:extLst>
      <p:ext uri="{BB962C8B-B14F-4D97-AF65-F5344CB8AC3E}">
        <p14:creationId xmlns:p14="http://schemas.microsoft.com/office/powerpoint/2010/main" val="33434412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Process</a:t>
            </a:r>
          </a:p>
        </p:txBody>
      </p:sp>
      <p:sp>
        <p:nvSpPr>
          <p:cNvPr id="3" name="Content Placeholder 2"/>
          <p:cNvSpPr>
            <a:spLocks noGrp="1"/>
          </p:cNvSpPr>
          <p:nvPr>
            <p:ph idx="1"/>
          </p:nvPr>
        </p:nvSpPr>
        <p:spPr/>
        <p:txBody>
          <a:bodyPr/>
          <a:lstStyle/>
          <a:p>
            <a:pPr marL="0" lvl="0" indent="0">
              <a:buNone/>
            </a:pPr>
            <a:r>
              <a:rPr lang="en-US" sz="2400" dirty="0"/>
              <a:t>Analysts validate for deviation from reporting requirements, missing data and data irregularities</a:t>
            </a:r>
          </a:p>
          <a:p>
            <a:pPr lvl="1"/>
            <a:r>
              <a:rPr lang="en-US" sz="2000" dirty="0">
                <a:sym typeface="Calibri"/>
              </a:rPr>
              <a:t>Significant data fluctuations from previous report year</a:t>
            </a:r>
          </a:p>
          <a:p>
            <a:pPr lvl="1"/>
            <a:r>
              <a:rPr lang="en-US" sz="2000" dirty="0">
                <a:sym typeface="Calibri"/>
              </a:rPr>
              <a:t>Incomplete forms</a:t>
            </a:r>
          </a:p>
          <a:p>
            <a:pPr lvl="1"/>
            <a:r>
              <a:rPr lang="en-US" sz="2000" dirty="0">
                <a:sym typeface="Calibri"/>
              </a:rPr>
              <a:t>Data reported to an incorrect field</a:t>
            </a:r>
          </a:p>
          <a:p>
            <a:pPr marL="0" lvl="0" indent="0">
              <a:buNone/>
            </a:pPr>
            <a:r>
              <a:rPr lang="en-US" sz="2400" dirty="0">
                <a:sym typeface="Calibri"/>
              </a:rPr>
              <a:t>Take advantage of resources</a:t>
            </a:r>
          </a:p>
          <a:p>
            <a:pPr lvl="1"/>
            <a:r>
              <a:rPr lang="en-US" sz="2000" dirty="0">
                <a:sym typeface="Calibri"/>
              </a:rPr>
              <a:t>Pre-submission calls</a:t>
            </a:r>
          </a:p>
          <a:p>
            <a:pPr lvl="1"/>
            <a:r>
              <a:rPr lang="en-US" sz="2000" dirty="0">
                <a:sym typeface="Calibri"/>
              </a:rPr>
              <a:t>Checklist</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145</a:t>
            </a:fld>
            <a:endParaRPr lang="en-US" dirty="0"/>
          </a:p>
        </p:txBody>
      </p:sp>
    </p:spTree>
    <p:extLst>
      <p:ext uri="{BB962C8B-B14F-4D97-AF65-F5344CB8AC3E}">
        <p14:creationId xmlns:p14="http://schemas.microsoft.com/office/powerpoint/2010/main" val="245002061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Reports </a:t>
            </a:r>
          </a:p>
        </p:txBody>
      </p:sp>
      <p:grpSp>
        <p:nvGrpSpPr>
          <p:cNvPr id="4" name="Group 3" descr="A flow chart which depicts how a report goes through the validation process." title="Reviewing Reports"/>
          <p:cNvGrpSpPr/>
          <p:nvPr/>
        </p:nvGrpSpPr>
        <p:grpSpPr>
          <a:xfrm>
            <a:off x="620406" y="1905000"/>
            <a:ext cx="7903187" cy="4204192"/>
            <a:chOff x="1064601" y="2506486"/>
            <a:chExt cx="7903187" cy="4204192"/>
          </a:xfrm>
        </p:grpSpPr>
        <p:sp>
          <p:nvSpPr>
            <p:cNvPr id="5" name="Rectangle 4"/>
            <p:cNvSpPr>
              <a:spLocks noChangeArrowheads="1"/>
            </p:cNvSpPr>
            <p:nvPr/>
          </p:nvSpPr>
          <p:spPr bwMode="auto">
            <a:xfrm>
              <a:off x="1125902" y="2506486"/>
              <a:ext cx="5122498" cy="822960"/>
            </a:xfrm>
            <a:prstGeom prst="rect">
              <a:avLst/>
            </a:prstGeom>
            <a:solidFill>
              <a:schemeClr val="bg1"/>
            </a:solidFill>
            <a:ln w="9525" algn="ctr">
              <a:solidFill>
                <a:schemeClr val="tx1"/>
              </a:solidFill>
              <a:miter lim="800000"/>
              <a:headEnd/>
              <a:tailEnd/>
            </a:ln>
          </p:spPr>
          <p:txBody>
            <a:bodyPr wrap="none" anchor="t"/>
            <a:lstStyle/>
            <a:p>
              <a:pPr algn="dist"/>
              <a:r>
                <a:rPr lang="en-US" sz="2600" b="1" dirty="0">
                  <a:latin typeface="+mn-lt"/>
                  <a:cs typeface="Tahoma" pitchFamily="34" charset="0"/>
                </a:rPr>
                <a:t>Data Entry and Revision</a:t>
              </a:r>
            </a:p>
            <a:p>
              <a:pPr marL="401638" lvl="3" indent="-285750" algn="dist">
                <a:buFont typeface="Arial" panose="020B0604020202020204" pitchFamily="34" charset="0"/>
                <a:buChar char="•"/>
              </a:pPr>
              <a:r>
                <a:rPr lang="en-US" sz="2400" dirty="0"/>
                <a:t>Data issues</a:t>
              </a:r>
              <a:r>
                <a:rPr lang="en-US" sz="2400" dirty="0">
                  <a:latin typeface="+mn-lt"/>
                </a:rPr>
                <a:t> explained or corrected</a:t>
              </a:r>
            </a:p>
          </p:txBody>
        </p:sp>
        <p:sp>
          <p:nvSpPr>
            <p:cNvPr id="6" name="Rectangle 7"/>
            <p:cNvSpPr>
              <a:spLocks noChangeArrowheads="1"/>
            </p:cNvSpPr>
            <p:nvPr/>
          </p:nvSpPr>
          <p:spPr bwMode="auto">
            <a:xfrm>
              <a:off x="1064601" y="5439704"/>
              <a:ext cx="3204798" cy="928084"/>
            </a:xfrm>
            <a:prstGeom prst="rect">
              <a:avLst/>
            </a:prstGeom>
            <a:solidFill>
              <a:schemeClr val="bg1"/>
            </a:solidFill>
            <a:ln w="9525" algn="ctr">
              <a:solidFill>
                <a:schemeClr val="tx1"/>
              </a:solidFill>
              <a:miter lim="800000"/>
              <a:headEnd/>
              <a:tailEnd/>
            </a:ln>
          </p:spPr>
          <p:txBody>
            <a:bodyPr wrap="none" anchor="t"/>
            <a:lstStyle/>
            <a:p>
              <a:pPr algn="dist"/>
              <a:r>
                <a:rPr lang="en-US" sz="2600" b="1" dirty="0">
                  <a:latin typeface="+mn-lt"/>
                  <a:cs typeface="Tahoma" pitchFamily="34" charset="0"/>
                </a:rPr>
                <a:t>Clean Closeout</a:t>
              </a:r>
            </a:p>
            <a:p>
              <a:pPr marL="401638" lvl="3" indent="-285750" algn="dist">
                <a:buFont typeface="Arial" panose="020B0604020202020204" pitchFamily="34" charset="0"/>
                <a:buChar char="•"/>
              </a:pPr>
              <a:r>
                <a:rPr lang="en-US" sz="2400" dirty="0">
                  <a:latin typeface="+mn-lt"/>
                </a:rPr>
                <a:t>All issues resolved</a:t>
              </a:r>
            </a:p>
          </p:txBody>
        </p:sp>
        <p:cxnSp>
          <p:nvCxnSpPr>
            <p:cNvPr id="7" name="AutoShape 10"/>
            <p:cNvCxnSpPr>
              <a:cxnSpLocks noChangeShapeType="1"/>
              <a:stCxn id="13" idx="2"/>
              <a:endCxn id="6" idx="0"/>
            </p:cNvCxnSpPr>
            <p:nvPr/>
          </p:nvCxnSpPr>
          <p:spPr bwMode="auto">
            <a:xfrm flipH="1">
              <a:off x="2667000" y="4836151"/>
              <a:ext cx="246245" cy="603553"/>
            </a:xfrm>
            <a:prstGeom prst="straightConnector1">
              <a:avLst/>
            </a:prstGeom>
            <a:noFill/>
            <a:ln w="38100">
              <a:solidFill>
                <a:schemeClr val="tx1"/>
              </a:solidFill>
              <a:round/>
              <a:headEnd/>
              <a:tailEnd type="triangle" w="med" len="med"/>
            </a:ln>
          </p:spPr>
        </p:cxnSp>
        <p:cxnSp>
          <p:nvCxnSpPr>
            <p:cNvPr id="10" name="Straight Arrow Connector 7"/>
            <p:cNvCxnSpPr>
              <a:stCxn id="5" idx="1"/>
              <a:endCxn id="13" idx="1"/>
            </p:cNvCxnSpPr>
            <p:nvPr/>
          </p:nvCxnSpPr>
          <p:spPr>
            <a:xfrm rot="10800000" flipV="1">
              <a:off x="1125902" y="2917966"/>
              <a:ext cx="12700" cy="1417634"/>
            </a:xfrm>
            <a:prstGeom prst="curvedConnector3">
              <a:avLst>
                <a:gd name="adj1" fmla="val 1800000"/>
              </a:avLst>
            </a:prstGeom>
            <a:ln w="381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7"/>
            <p:cNvSpPr>
              <a:spLocks noChangeArrowheads="1"/>
            </p:cNvSpPr>
            <p:nvPr/>
          </p:nvSpPr>
          <p:spPr bwMode="auto">
            <a:xfrm>
              <a:off x="4700588" y="5421406"/>
              <a:ext cx="4267200" cy="1289272"/>
            </a:xfrm>
            <a:prstGeom prst="rect">
              <a:avLst/>
            </a:prstGeom>
            <a:solidFill>
              <a:schemeClr val="bg1"/>
            </a:solidFill>
            <a:ln w="9525" algn="ctr">
              <a:solidFill>
                <a:schemeClr val="tx1"/>
              </a:solidFill>
              <a:miter lim="800000"/>
              <a:headEnd/>
              <a:tailEnd/>
            </a:ln>
          </p:spPr>
          <p:txBody>
            <a:bodyPr wrap="none" anchor="t"/>
            <a:lstStyle/>
            <a:p>
              <a:pPr algn="dist"/>
              <a:r>
                <a:rPr lang="en-US" sz="2600" b="1" dirty="0">
                  <a:latin typeface="+mn-lt"/>
                  <a:cs typeface="Tahoma" pitchFamily="34" charset="0"/>
                </a:rPr>
                <a:t>Closeout with Issues</a:t>
              </a:r>
            </a:p>
            <a:p>
              <a:pPr marL="401638" lvl="3" indent="-285750" algn="dist">
                <a:buFont typeface="Arial" panose="020B0604020202020204" pitchFamily="34" charset="0"/>
                <a:buChar char="•"/>
              </a:pPr>
              <a:r>
                <a:rPr lang="en-US" sz="2400" dirty="0">
                  <a:latin typeface="+mn-lt"/>
                </a:rPr>
                <a:t>Some issues not resolved, </a:t>
              </a:r>
              <a:br>
                <a:rPr lang="en-US" sz="2400" dirty="0">
                  <a:latin typeface="+mn-lt"/>
                </a:rPr>
              </a:br>
              <a:r>
                <a:rPr lang="en-US" sz="2400" dirty="0">
                  <a:latin typeface="+mn-lt"/>
                </a:rPr>
                <a:t>cited in closeout letter</a:t>
              </a:r>
            </a:p>
          </p:txBody>
        </p:sp>
        <p:cxnSp>
          <p:nvCxnSpPr>
            <p:cNvPr id="12" name="AutoShape 10"/>
            <p:cNvCxnSpPr>
              <a:cxnSpLocks noChangeShapeType="1"/>
              <a:stCxn id="13" idx="2"/>
              <a:endCxn id="11" idx="0"/>
            </p:cNvCxnSpPr>
            <p:nvPr/>
          </p:nvCxnSpPr>
          <p:spPr bwMode="auto">
            <a:xfrm>
              <a:off x="2913245" y="4836151"/>
              <a:ext cx="3920943" cy="585255"/>
            </a:xfrm>
            <a:prstGeom prst="straightConnector1">
              <a:avLst/>
            </a:prstGeom>
            <a:noFill/>
            <a:ln w="38100">
              <a:solidFill>
                <a:schemeClr val="tx1"/>
              </a:solidFill>
              <a:round/>
              <a:headEnd/>
              <a:tailEnd type="triangle" w="med" len="med"/>
            </a:ln>
          </p:spPr>
        </p:cxnSp>
        <p:sp>
          <p:nvSpPr>
            <p:cNvPr id="13" name="Rectangle 6"/>
            <p:cNvSpPr>
              <a:spLocks noChangeArrowheads="1"/>
            </p:cNvSpPr>
            <p:nvPr/>
          </p:nvSpPr>
          <p:spPr bwMode="auto">
            <a:xfrm>
              <a:off x="1125902" y="3835049"/>
              <a:ext cx="3574686" cy="1001102"/>
            </a:xfrm>
            <a:prstGeom prst="rect">
              <a:avLst/>
            </a:prstGeom>
            <a:solidFill>
              <a:schemeClr val="bg1"/>
            </a:solidFill>
            <a:ln w="9525" algn="ctr">
              <a:solidFill>
                <a:schemeClr val="tx1"/>
              </a:solidFill>
              <a:miter lim="800000"/>
              <a:headEnd/>
              <a:tailEnd/>
            </a:ln>
          </p:spPr>
          <p:txBody>
            <a:bodyPr wrap="none" anchor="t"/>
            <a:lstStyle/>
            <a:p>
              <a:pPr algn="dist"/>
              <a:r>
                <a:rPr lang="en-US" sz="2600" b="1" dirty="0">
                  <a:latin typeface="+mn-lt"/>
                  <a:cs typeface="Tahoma" pitchFamily="34" charset="0"/>
                </a:rPr>
                <a:t>NTD Review</a:t>
              </a:r>
            </a:p>
            <a:p>
              <a:pPr marL="401638" lvl="3" indent="-285750" algn="dist">
                <a:buFont typeface="Arial" panose="020B0604020202020204" pitchFamily="34" charset="0"/>
                <a:buChar char="•"/>
              </a:pPr>
              <a:r>
                <a:rPr lang="en-US" sz="2400" dirty="0">
                  <a:latin typeface="+mn-lt"/>
                </a:rPr>
                <a:t>Issues identified</a:t>
              </a:r>
              <a:endParaRPr lang="en-US" sz="2400" dirty="0">
                <a:latin typeface="+mn-lt"/>
                <a:cs typeface="Tahoma" pitchFamily="34" charset="0"/>
              </a:endParaRPr>
            </a:p>
          </p:txBody>
        </p:sp>
      </p:gr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146</a:t>
            </a:fld>
            <a:endParaRPr lang="en-US" dirty="0"/>
          </a:p>
        </p:txBody>
      </p:sp>
    </p:spTree>
    <p:extLst>
      <p:ext uri="{BB962C8B-B14F-4D97-AF65-F5344CB8AC3E}">
        <p14:creationId xmlns:p14="http://schemas.microsoft.com/office/powerpoint/2010/main" val="10836345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Reporting Issues</a:t>
            </a:r>
          </a:p>
        </p:txBody>
      </p:sp>
      <p:sp>
        <p:nvSpPr>
          <p:cNvPr id="5" name="Content Placeholder 4"/>
          <p:cNvSpPr>
            <a:spLocks noGrp="1"/>
          </p:cNvSpPr>
          <p:nvPr>
            <p:ph idx="1"/>
          </p:nvPr>
        </p:nvSpPr>
        <p:spPr/>
        <p:txBody>
          <a:bodyPr/>
          <a:lstStyle/>
          <a:p>
            <a:r>
              <a:rPr lang="en-US" dirty="0"/>
              <a:t>Incomplete reports:</a:t>
            </a:r>
          </a:p>
          <a:p>
            <a:pPr lvl="1"/>
            <a:r>
              <a:rPr lang="en-US" dirty="0"/>
              <a:t>Non-conformance with definitions, accounting principles, accrual accounting</a:t>
            </a:r>
          </a:p>
          <a:p>
            <a:pPr lvl="1"/>
            <a:r>
              <a:rPr lang="en-US" dirty="0"/>
              <a:t>Failure to respond to validation issues – all identified issues must be fully addressed</a:t>
            </a:r>
          </a:p>
          <a:p>
            <a:r>
              <a:rPr lang="en-US" dirty="0"/>
              <a:t>When these issues occur, NTD cites them in the closeout letter </a:t>
            </a:r>
          </a:p>
          <a:p>
            <a:pPr marL="0" indent="0">
              <a:buNone/>
            </a:pPr>
            <a:endParaRPr lang="en-US" dirty="0"/>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147</a:t>
            </a:fld>
            <a:endParaRPr lang="en-US" dirty="0"/>
          </a:p>
        </p:txBody>
      </p:sp>
    </p:spTree>
    <p:extLst>
      <p:ext uri="{BB962C8B-B14F-4D97-AF65-F5344CB8AC3E}">
        <p14:creationId xmlns:p14="http://schemas.microsoft.com/office/powerpoint/2010/main" val="206354035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Issues</a:t>
            </a:r>
          </a:p>
        </p:txBody>
      </p:sp>
      <p:sp>
        <p:nvSpPr>
          <p:cNvPr id="3" name="Content Placeholder 2"/>
          <p:cNvSpPr>
            <a:spLocks noGrp="1"/>
          </p:cNvSpPr>
          <p:nvPr>
            <p:ph idx="1"/>
          </p:nvPr>
        </p:nvSpPr>
        <p:spPr/>
        <p:txBody>
          <a:bodyPr/>
          <a:lstStyle/>
          <a:p>
            <a:r>
              <a:rPr lang="en-US" dirty="0"/>
              <a:t>Provide a solid and detailed explanation</a:t>
            </a:r>
          </a:p>
          <a:p>
            <a:r>
              <a:rPr lang="en-US" dirty="0"/>
              <a:t>Provide information to give your analyst a clear picture of a subrecipient’s service</a:t>
            </a:r>
          </a:p>
          <a:p>
            <a:r>
              <a:rPr lang="en-US" dirty="0"/>
              <a:t>Explain changes in service, even if they may seem insignificant</a:t>
            </a:r>
          </a:p>
          <a:p>
            <a:r>
              <a:rPr lang="en-US" dirty="0"/>
              <a:t>If last year’s data is wrong, show:</a:t>
            </a:r>
          </a:p>
          <a:p>
            <a:pPr lvl="1"/>
            <a:r>
              <a:rPr lang="en-US" dirty="0"/>
              <a:t>What it should have been </a:t>
            </a:r>
          </a:p>
          <a:p>
            <a:pPr lvl="1"/>
            <a:r>
              <a:rPr lang="en-US" dirty="0"/>
              <a:t>Why this year’s data is correct</a:t>
            </a:r>
          </a:p>
          <a:p>
            <a:pPr marL="0" indent="0">
              <a:buNone/>
            </a:pPr>
            <a:endParaRPr lang="en-US" dirty="0"/>
          </a:p>
        </p:txBody>
      </p:sp>
      <p:sp>
        <p:nvSpPr>
          <p:cNvPr id="8" name="Slide Number Placeholder 7"/>
          <p:cNvSpPr>
            <a:spLocks noGrp="1"/>
          </p:cNvSpPr>
          <p:nvPr>
            <p:ph type="sldNum" sz="quarter" idx="4"/>
          </p:nvPr>
        </p:nvSpPr>
        <p:spPr/>
        <p:txBody>
          <a:bodyPr/>
          <a:lstStyle/>
          <a:p>
            <a:pPr>
              <a:defRPr/>
            </a:pPr>
            <a:fld id="{EA0BD1BF-689B-4D89-8D75-2FEDE0C0747F}" type="slidenum">
              <a:rPr lang="en-US" smtClean="0"/>
              <a:pPr>
                <a:defRPr/>
              </a:pPr>
              <a:t>148</a:t>
            </a:fld>
            <a:endParaRPr lang="en-US" dirty="0"/>
          </a:p>
        </p:txBody>
      </p:sp>
    </p:spTree>
    <p:extLst>
      <p:ext uri="{BB962C8B-B14F-4D97-AF65-F5344CB8AC3E}">
        <p14:creationId xmlns:p14="http://schemas.microsoft.com/office/powerpoint/2010/main" val="248364457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Calibri"/>
              </a:rPr>
              <a:t>Agency Checklists</a:t>
            </a:r>
            <a:endParaRPr lang="en-US" dirty="0"/>
          </a:p>
        </p:txBody>
      </p:sp>
      <p:sp>
        <p:nvSpPr>
          <p:cNvPr id="3" name="Content Placeholder 2"/>
          <p:cNvSpPr>
            <a:spLocks noGrp="1"/>
          </p:cNvSpPr>
          <p:nvPr>
            <p:ph idx="1"/>
          </p:nvPr>
        </p:nvSpPr>
        <p:spPr>
          <a:xfrm>
            <a:off x="457200" y="1901825"/>
            <a:ext cx="3743325" cy="4259263"/>
          </a:xfrm>
        </p:spPr>
        <p:txBody>
          <a:bodyPr/>
          <a:lstStyle/>
          <a:p>
            <a:pPr lvl="0"/>
            <a:r>
              <a:rPr lang="en-US" dirty="0">
                <a:sym typeface="Calibri"/>
              </a:rPr>
              <a:t>Resolve common reporting errors</a:t>
            </a:r>
          </a:p>
          <a:p>
            <a:pPr lvl="1"/>
            <a:r>
              <a:rPr lang="en-US" dirty="0">
                <a:sym typeface="Calibri"/>
              </a:rPr>
              <a:t>Matching values</a:t>
            </a:r>
          </a:p>
          <a:p>
            <a:pPr lvl="1"/>
            <a:r>
              <a:rPr lang="en-US" dirty="0">
                <a:sym typeface="Calibri"/>
              </a:rPr>
              <a:t>Newer requirements</a:t>
            </a:r>
          </a:p>
          <a:p>
            <a:pPr lvl="0"/>
            <a:r>
              <a:rPr lang="en-US" dirty="0">
                <a:sym typeface="Calibri"/>
              </a:rPr>
              <a:t>Reduce validation time</a:t>
            </a:r>
          </a:p>
          <a:p>
            <a:endParaRPr lang="en-US" dirty="0"/>
          </a:p>
        </p:txBody>
      </p:sp>
      <p:pic>
        <p:nvPicPr>
          <p:cNvPr id="4" name="Picture 3" descr="Shows a brief snapshot of what a validation excel doc will look at. " title="Validation Issues"/>
          <p:cNvPicPr>
            <a:picLocks noChangeAspect="1"/>
          </p:cNvPicPr>
          <p:nvPr/>
        </p:nvPicPr>
        <p:blipFill>
          <a:blip r:embed="rId3"/>
          <a:stretch>
            <a:fillRect/>
          </a:stretch>
        </p:blipFill>
        <p:spPr>
          <a:xfrm>
            <a:off x="4200525" y="2114550"/>
            <a:ext cx="4486275" cy="2838450"/>
          </a:xfrm>
          <a:prstGeom prst="rect">
            <a:avLst/>
          </a:prstGeom>
        </p:spPr>
      </p:pic>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149</a:t>
            </a:fld>
            <a:endParaRPr lang="en-US" dirty="0"/>
          </a:p>
        </p:txBody>
      </p:sp>
    </p:spTree>
    <p:extLst>
      <p:ext uri="{BB962C8B-B14F-4D97-AF65-F5344CB8AC3E}">
        <p14:creationId xmlns:p14="http://schemas.microsoft.com/office/powerpoint/2010/main" val="228488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CEO Delegate Certification	</a:t>
            </a:r>
          </a:p>
        </p:txBody>
      </p:sp>
      <p:sp>
        <p:nvSpPr>
          <p:cNvPr id="3" name="Content Placeholder 2"/>
          <p:cNvSpPr>
            <a:spLocks noGrp="1"/>
          </p:cNvSpPr>
          <p:nvPr>
            <p:ph idx="1"/>
          </p:nvPr>
        </p:nvSpPr>
        <p:spPr/>
        <p:txBody>
          <a:bodyPr/>
          <a:lstStyle/>
          <a:p>
            <a:pPr marL="0" indent="0">
              <a:buNone/>
            </a:pPr>
            <a:r>
              <a:rPr lang="en-US" sz="2200" dirty="0"/>
              <a:t>Before updating the User Role on the P-30, the CEO must complete and upload a CEO Delegate Certification, through the State DOT Report Package &gt; Reporter Requests</a:t>
            </a:r>
          </a:p>
        </p:txBody>
      </p:sp>
      <p:pic>
        <p:nvPicPr>
          <p:cNvPr id="4" name="Picture 3" descr="After selecting Reporter Request, select CEO Delegate" title="Reporter Request"/>
          <p:cNvPicPr>
            <a:picLocks noChangeAspect="1"/>
          </p:cNvPicPr>
          <p:nvPr/>
        </p:nvPicPr>
        <p:blipFill rotWithShape="1">
          <a:blip r:embed="rId3"/>
          <a:srcRect l="951" t="8257" r="1143" b="2467"/>
          <a:stretch/>
        </p:blipFill>
        <p:spPr>
          <a:xfrm>
            <a:off x="914400" y="3048000"/>
            <a:ext cx="6942963" cy="2898516"/>
          </a:xfrm>
          <a:prstGeom prst="rect">
            <a:avLst/>
          </a:prstGeom>
        </p:spPr>
      </p:pic>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15</a:t>
            </a:fld>
            <a:endParaRPr lang="en-US" dirty="0"/>
          </a:p>
        </p:txBody>
      </p:sp>
    </p:spTree>
    <p:extLst>
      <p:ext uri="{BB962C8B-B14F-4D97-AF65-F5344CB8AC3E}">
        <p14:creationId xmlns:p14="http://schemas.microsoft.com/office/powerpoint/2010/main" val="29937568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a:t>
            </a:r>
          </a:p>
        </p:txBody>
      </p:sp>
      <p:sp>
        <p:nvSpPr>
          <p:cNvPr id="3" name="Content Placeholder 2"/>
          <p:cNvSpPr>
            <a:spLocks noGrp="1"/>
          </p:cNvSpPr>
          <p:nvPr>
            <p:ph idx="1"/>
          </p:nvPr>
        </p:nvSpPr>
        <p:spPr/>
        <p:txBody>
          <a:bodyPr/>
          <a:lstStyle/>
          <a:p>
            <a:pPr marL="0" indent="0">
              <a:buNone/>
            </a:pPr>
            <a:r>
              <a:rPr lang="en-US" dirty="0"/>
              <a:t>What to expect from your analyst:</a:t>
            </a:r>
          </a:p>
          <a:p>
            <a:pPr lvl="1">
              <a:buFont typeface="Wingdings" panose="05000000000000000000" pitchFamily="2" charset="2"/>
              <a:buChar char="Ø"/>
            </a:pPr>
            <a:r>
              <a:rPr lang="en-US" dirty="0"/>
              <a:t>Welcome Email</a:t>
            </a:r>
          </a:p>
          <a:p>
            <a:pPr lvl="2">
              <a:buFont typeface="Wingdings" panose="05000000000000000000" pitchFamily="2" charset="2"/>
              <a:buChar char="Ø"/>
            </a:pPr>
            <a:r>
              <a:rPr lang="en-US" dirty="0"/>
              <a:t>Improved Subrecipient Templates</a:t>
            </a:r>
          </a:p>
          <a:p>
            <a:pPr lvl="2">
              <a:buFont typeface="Wingdings" panose="05000000000000000000" pitchFamily="2" charset="2"/>
              <a:buChar char="Ø"/>
            </a:pPr>
            <a:r>
              <a:rPr lang="en-US" dirty="0"/>
              <a:t>Helpful Tips and Tools</a:t>
            </a:r>
          </a:p>
          <a:p>
            <a:pPr lvl="2">
              <a:buFont typeface="Wingdings" panose="05000000000000000000" pitchFamily="2" charset="2"/>
              <a:buChar char="Ø"/>
            </a:pPr>
            <a:r>
              <a:rPr lang="en-US" dirty="0"/>
              <a:t>Agency Checklist</a:t>
            </a:r>
          </a:p>
          <a:p>
            <a:pPr lvl="1">
              <a:buFont typeface="Wingdings" panose="05000000000000000000" pitchFamily="2" charset="2"/>
              <a:buChar char="Ø"/>
            </a:pPr>
            <a:r>
              <a:rPr lang="en-US" dirty="0"/>
              <a:t>Guidance throughout the submitting and validation process</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150</a:t>
            </a:fld>
            <a:endParaRPr lang="en-US" dirty="0"/>
          </a:p>
        </p:txBody>
      </p:sp>
    </p:spTree>
    <p:extLst>
      <p:ext uri="{BB962C8B-B14F-4D97-AF65-F5344CB8AC3E}">
        <p14:creationId xmlns:p14="http://schemas.microsoft.com/office/powerpoint/2010/main" val="31150417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
        <p:nvSpPr>
          <p:cNvPr id="4" name="Content Placeholder 3"/>
          <p:cNvSpPr>
            <a:spLocks noGrp="1"/>
          </p:cNvSpPr>
          <p:nvPr>
            <p:ph sz="half" idx="1"/>
          </p:nvPr>
        </p:nvSpPr>
        <p:spPr>
          <a:xfrm>
            <a:off x="973015" y="3330535"/>
            <a:ext cx="4038600" cy="4259263"/>
          </a:xfrm>
        </p:spPr>
        <p:txBody>
          <a:bodyPr>
            <a:normAutofit/>
          </a:bodyPr>
          <a:lstStyle/>
          <a:p>
            <a:pPr marL="0" indent="0">
              <a:buNone/>
            </a:pPr>
            <a:r>
              <a:rPr lang="en-US" sz="2000" b="1" dirty="0"/>
              <a:t>Joseph Eldredge</a:t>
            </a:r>
          </a:p>
          <a:p>
            <a:pPr marL="0" indent="0">
              <a:buNone/>
            </a:pPr>
            <a:r>
              <a:rPr lang="en-US" sz="2000" dirty="0"/>
              <a:t>joseph.eldredge.ctr@dot.gov</a:t>
            </a:r>
          </a:p>
          <a:p>
            <a:pPr marL="0" indent="0">
              <a:buNone/>
            </a:pPr>
            <a:r>
              <a:rPr lang="en-US" sz="2000" dirty="0"/>
              <a:t>434-993-8690</a:t>
            </a:r>
          </a:p>
          <a:p>
            <a:pPr marL="0" indent="0">
              <a:buNone/>
            </a:pPr>
            <a:r>
              <a:rPr lang="en-US" sz="2000" b="1" dirty="0"/>
              <a:t>Melissa Lavey</a:t>
            </a:r>
          </a:p>
          <a:p>
            <a:pPr marL="0" indent="0">
              <a:buNone/>
            </a:pPr>
            <a:r>
              <a:rPr lang="en-US" sz="2000" dirty="0"/>
              <a:t>melissa.lavey.ctr@dot.gov</a:t>
            </a:r>
          </a:p>
          <a:p>
            <a:pPr marL="0" indent="0">
              <a:buNone/>
            </a:pPr>
            <a:r>
              <a:rPr lang="en-US" sz="2000" dirty="0"/>
              <a:t>434-207-8336</a:t>
            </a:r>
          </a:p>
          <a:p>
            <a:pPr marL="0" indent="0">
              <a:buNone/>
            </a:pPr>
            <a:r>
              <a:rPr lang="en-US" sz="2000" dirty="0"/>
              <a:t>	</a:t>
            </a:r>
          </a:p>
          <a:p>
            <a:pPr marL="57150" indent="0">
              <a:buNone/>
            </a:pPr>
            <a:endParaRPr lang="en-US" sz="2000" dirty="0"/>
          </a:p>
          <a:p>
            <a:pPr marL="0" indent="0">
              <a:buNone/>
            </a:pPr>
            <a:endParaRPr lang="en-US" sz="2000" dirty="0"/>
          </a:p>
          <a:p>
            <a:pPr marL="57150" indent="0" algn="ctr">
              <a:buNone/>
            </a:pPr>
            <a:endParaRPr lang="en-US" sz="2000" dirty="0"/>
          </a:p>
          <a:p>
            <a:pPr marL="0" indent="0">
              <a:buNone/>
            </a:pPr>
            <a:endParaRPr lang="en-US" dirty="0"/>
          </a:p>
        </p:txBody>
      </p:sp>
      <p:sp>
        <p:nvSpPr>
          <p:cNvPr id="5" name="Content Placeholder 4"/>
          <p:cNvSpPr>
            <a:spLocks noGrp="1"/>
          </p:cNvSpPr>
          <p:nvPr>
            <p:ph sz="half" idx="2"/>
          </p:nvPr>
        </p:nvSpPr>
        <p:spPr>
          <a:xfrm>
            <a:off x="4571999" y="3307089"/>
            <a:ext cx="4038600" cy="4259263"/>
          </a:xfrm>
        </p:spPr>
        <p:txBody>
          <a:bodyPr>
            <a:normAutofit/>
          </a:bodyPr>
          <a:lstStyle/>
          <a:p>
            <a:pPr marL="0" indent="0">
              <a:buNone/>
            </a:pPr>
            <a:r>
              <a:rPr lang="en-US" sz="2000" b="1" dirty="0"/>
              <a:t>Bailey Bowen</a:t>
            </a:r>
          </a:p>
          <a:p>
            <a:pPr marL="0" indent="0">
              <a:buNone/>
            </a:pPr>
            <a:r>
              <a:rPr lang="en-US" sz="2000" dirty="0"/>
              <a:t>bailey.bowen.ctr@dot.gov</a:t>
            </a:r>
          </a:p>
          <a:p>
            <a:pPr marL="0" indent="0">
              <a:buNone/>
            </a:pPr>
            <a:r>
              <a:rPr lang="en-US" sz="2000" dirty="0"/>
              <a:t>434-218-3275</a:t>
            </a:r>
            <a:endParaRPr lang="en-US" sz="2000" b="1" dirty="0"/>
          </a:p>
          <a:p>
            <a:pPr marL="0" indent="0">
              <a:buNone/>
            </a:pPr>
            <a:r>
              <a:rPr lang="en-US" sz="2000" b="1" dirty="0"/>
              <a:t>Courtney Springer</a:t>
            </a:r>
          </a:p>
          <a:p>
            <a:pPr marL="0" indent="0">
              <a:buNone/>
            </a:pPr>
            <a:r>
              <a:rPr lang="en-US" sz="2000" dirty="0"/>
              <a:t>c.springer.ctr@dot.gov</a:t>
            </a:r>
          </a:p>
          <a:p>
            <a:pPr marL="0" indent="0">
              <a:buNone/>
            </a:pPr>
            <a:r>
              <a:rPr lang="en-US" sz="2000" dirty="0"/>
              <a:t>434-260-6116</a:t>
            </a:r>
          </a:p>
          <a:p>
            <a:pPr marL="0" indent="0">
              <a:buNone/>
            </a:pPr>
            <a:r>
              <a:rPr lang="en-US" sz="2000" b="1" dirty="0"/>
              <a:t>Rea Turner</a:t>
            </a:r>
          </a:p>
          <a:p>
            <a:pPr marL="0" indent="0">
              <a:buNone/>
            </a:pPr>
            <a:r>
              <a:rPr lang="en-US" sz="2000" dirty="0"/>
              <a:t>434-218-1917</a:t>
            </a:r>
          </a:p>
          <a:p>
            <a:pPr marL="57150" indent="0">
              <a:buNone/>
            </a:pPr>
            <a:endParaRPr lang="en-US" sz="2400" dirty="0"/>
          </a:p>
          <a:p>
            <a:pPr marL="57150" indent="0">
              <a:buNone/>
            </a:pPr>
            <a:endParaRPr lang="en-US" sz="2400" dirty="0"/>
          </a:p>
        </p:txBody>
      </p:sp>
      <p:sp>
        <p:nvSpPr>
          <p:cNvPr id="6" name="TextBox 5"/>
          <p:cNvSpPr txBox="1"/>
          <p:nvPr/>
        </p:nvSpPr>
        <p:spPr>
          <a:xfrm>
            <a:off x="1447799" y="1606917"/>
            <a:ext cx="6248399" cy="1908215"/>
          </a:xfrm>
          <a:prstGeom prst="rect">
            <a:avLst/>
          </a:prstGeom>
          <a:noFill/>
        </p:spPr>
        <p:txBody>
          <a:bodyPr wrap="square" rtlCol="0">
            <a:spAutoFit/>
          </a:bodyPr>
          <a:lstStyle/>
          <a:p>
            <a:pPr algn="ctr"/>
            <a:r>
              <a:rPr lang="en-US" sz="2800" b="1" dirty="0">
                <a:ea typeface="ＭＳ Ｐゴシック" pitchFamily="25" charset="-128"/>
              </a:rPr>
              <a:t>NTD Operations Center </a:t>
            </a:r>
          </a:p>
          <a:p>
            <a:pPr algn="ctr"/>
            <a:r>
              <a:rPr lang="en-US" sz="2400" dirty="0"/>
              <a:t>Monday – Friday </a:t>
            </a:r>
          </a:p>
          <a:p>
            <a:pPr algn="ctr"/>
            <a:r>
              <a:rPr lang="en-US" sz="2400" dirty="0"/>
              <a:t>8:00 a.m. – 7:00 p.m. (ET)</a:t>
            </a:r>
          </a:p>
          <a:p>
            <a:pPr algn="ctr"/>
            <a:r>
              <a:rPr lang="en-US" sz="2400" dirty="0"/>
              <a:t>NTDHelp@dot.gov or 1-888-252-0936</a:t>
            </a:r>
          </a:p>
          <a:p>
            <a:endParaRPr lang="en-US" dirty="0"/>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151</a:t>
            </a:fld>
            <a:endParaRPr lang="en-US" dirty="0"/>
          </a:p>
        </p:txBody>
      </p:sp>
    </p:spTree>
    <p:extLst>
      <p:ext uri="{BB962C8B-B14F-4D97-AF65-F5344CB8AC3E}">
        <p14:creationId xmlns:p14="http://schemas.microsoft.com/office/powerpoint/2010/main" val="4059274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822325"/>
          </a:xfrm>
        </p:spPr>
        <p:txBody>
          <a:bodyPr/>
          <a:lstStyle/>
          <a:p>
            <a:r>
              <a:rPr lang="en-US" dirty="0"/>
              <a:t>Transit Asset Management Program (TAM)</a:t>
            </a:r>
            <a:br>
              <a:rPr lang="en-US" dirty="0"/>
            </a:br>
            <a:endParaRPr lang="en-US" dirty="0"/>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16</a:t>
            </a:fld>
            <a:endParaRPr lang="en-US" dirty="0"/>
          </a:p>
        </p:txBody>
      </p:sp>
    </p:spTree>
    <p:extLst>
      <p:ext uri="{BB962C8B-B14F-4D97-AF65-F5344CB8AC3E}">
        <p14:creationId xmlns:p14="http://schemas.microsoft.com/office/powerpoint/2010/main" val="68870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458200" cy="822325"/>
          </a:xfrm>
        </p:spPr>
        <p:txBody>
          <a:bodyPr/>
          <a:lstStyle/>
          <a:p>
            <a:r>
              <a:rPr lang="en-US" dirty="0"/>
              <a:t>Annual NTD Reporting Requirements</a:t>
            </a:r>
          </a:p>
        </p:txBody>
      </p:sp>
      <p:sp>
        <p:nvSpPr>
          <p:cNvPr id="3" name="Content Placeholder 2"/>
          <p:cNvSpPr>
            <a:spLocks noGrp="1"/>
          </p:cNvSpPr>
          <p:nvPr>
            <p:ph idx="1"/>
          </p:nvPr>
        </p:nvSpPr>
        <p:spPr/>
        <p:txBody>
          <a:bodyPr/>
          <a:lstStyle/>
          <a:p>
            <a:pPr marL="0" indent="0">
              <a:buNone/>
            </a:pPr>
            <a:r>
              <a:rPr lang="en-US" u="sng" dirty="0"/>
              <a:t>Transit Asset Management Program </a:t>
            </a:r>
          </a:p>
          <a:p>
            <a:pPr marL="0" indent="0">
              <a:buNone/>
            </a:pPr>
            <a:r>
              <a:rPr lang="en-US" dirty="0"/>
              <a:t>Requires agencies to report their performance targets to the NTD each year</a:t>
            </a:r>
          </a:p>
          <a:p>
            <a:pPr lvl="1"/>
            <a:r>
              <a:rPr lang="en-US" dirty="0"/>
              <a:t>First targets must be entered in January 2017 </a:t>
            </a:r>
            <a:br>
              <a:rPr lang="en-US" dirty="0"/>
            </a:br>
            <a:r>
              <a:rPr lang="en-US" dirty="0"/>
              <a:t>for FY2017 </a:t>
            </a:r>
          </a:p>
          <a:p>
            <a:pPr lvl="1"/>
            <a:r>
              <a:rPr lang="en-US" dirty="0"/>
              <a:t>After, targets are reported with each annual </a:t>
            </a:r>
            <a:br>
              <a:rPr lang="en-US" dirty="0"/>
            </a:br>
            <a:r>
              <a:rPr lang="en-US" dirty="0"/>
              <a:t>NTD report for the next fiscal year</a:t>
            </a:r>
          </a:p>
          <a:p>
            <a:pPr lvl="1"/>
            <a:r>
              <a:rPr lang="en-US" dirty="0"/>
              <a:t>One target for each mode or vehicle type</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17</a:t>
            </a:fld>
            <a:endParaRPr lang="en-US" dirty="0"/>
          </a:p>
        </p:txBody>
      </p:sp>
    </p:spTree>
    <p:extLst>
      <p:ext uri="{BB962C8B-B14F-4D97-AF65-F5344CB8AC3E}">
        <p14:creationId xmlns:p14="http://schemas.microsoft.com/office/powerpoint/2010/main" val="280767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458200" cy="822325"/>
          </a:xfrm>
        </p:spPr>
        <p:txBody>
          <a:bodyPr/>
          <a:lstStyle/>
          <a:p>
            <a:r>
              <a:rPr lang="en-US" dirty="0"/>
              <a:t>Annual NTD Reporting Requirements</a:t>
            </a:r>
          </a:p>
        </p:txBody>
      </p:sp>
      <p:sp>
        <p:nvSpPr>
          <p:cNvPr id="3" name="Content Placeholder 2"/>
          <p:cNvSpPr>
            <a:spLocks noGrp="1"/>
          </p:cNvSpPr>
          <p:nvPr>
            <p:ph idx="1"/>
          </p:nvPr>
        </p:nvSpPr>
        <p:spPr/>
        <p:txBody>
          <a:bodyPr/>
          <a:lstStyle/>
          <a:p>
            <a:pPr marL="0" indent="0">
              <a:buNone/>
            </a:pPr>
            <a:r>
              <a:rPr lang="en-US" u="sng" dirty="0"/>
              <a:t>Transit Asset Management Plans</a:t>
            </a:r>
          </a:p>
          <a:p>
            <a:pPr lvl="1"/>
            <a:r>
              <a:rPr lang="en-US" dirty="0"/>
              <a:t>On-going Requirements (beginning Report </a:t>
            </a:r>
            <a:br>
              <a:rPr lang="en-US" dirty="0"/>
            </a:br>
            <a:r>
              <a:rPr lang="en-US" dirty="0"/>
              <a:t>Year 2018):</a:t>
            </a:r>
          </a:p>
          <a:p>
            <a:pPr marL="1374775" lvl="2" indent="-457200">
              <a:buFont typeface="+mj-lt"/>
              <a:buAutoNum type="arabicPeriod"/>
            </a:pPr>
            <a:r>
              <a:rPr lang="en-US" dirty="0"/>
              <a:t>Data Reports</a:t>
            </a:r>
          </a:p>
          <a:p>
            <a:pPr lvl="3"/>
            <a:r>
              <a:rPr lang="en-US" dirty="0"/>
              <a:t>Projected performance targets for next fiscal year – entered with annual report</a:t>
            </a:r>
          </a:p>
          <a:p>
            <a:pPr lvl="3"/>
            <a:r>
              <a:rPr lang="en-US" dirty="0"/>
              <a:t>Facilities Condition and Performance Assessments </a:t>
            </a:r>
            <a:br>
              <a:rPr lang="en-US" dirty="0"/>
            </a:br>
            <a:r>
              <a:rPr lang="en-US" dirty="0"/>
              <a:t>(full implementation over 3 years – 1/3 due in RY 2018, 1/3 in RY 2019 and 1/3 in RY 2020)</a:t>
            </a:r>
          </a:p>
          <a:p>
            <a:pPr lvl="3"/>
            <a:r>
              <a:rPr lang="en-US" dirty="0"/>
              <a:t>Performance Restrictions (slow zones measure)</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18</a:t>
            </a:fld>
            <a:endParaRPr lang="en-US" dirty="0"/>
          </a:p>
        </p:txBody>
      </p:sp>
    </p:spTree>
    <p:extLst>
      <p:ext uri="{BB962C8B-B14F-4D97-AF65-F5344CB8AC3E}">
        <p14:creationId xmlns:p14="http://schemas.microsoft.com/office/powerpoint/2010/main" val="280332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 Asset Management Plans</a:t>
            </a:r>
          </a:p>
        </p:txBody>
      </p:sp>
      <p:sp>
        <p:nvSpPr>
          <p:cNvPr id="3" name="Content Placeholder 2"/>
          <p:cNvSpPr>
            <a:spLocks noGrp="1"/>
          </p:cNvSpPr>
          <p:nvPr>
            <p:ph idx="1"/>
          </p:nvPr>
        </p:nvSpPr>
        <p:spPr/>
        <p:txBody>
          <a:bodyPr/>
          <a:lstStyle/>
          <a:p>
            <a:pPr marL="0" indent="0">
              <a:buNone/>
            </a:pPr>
            <a:r>
              <a:rPr lang="en-US" dirty="0"/>
              <a:t>Annual NTD Reporting Requirements</a:t>
            </a:r>
          </a:p>
          <a:p>
            <a:pPr lvl="1"/>
            <a:r>
              <a:rPr lang="en-US" dirty="0"/>
              <a:t>On-going Requirements (beginning Report </a:t>
            </a:r>
            <a:br>
              <a:rPr lang="en-US" dirty="0"/>
            </a:br>
            <a:r>
              <a:rPr lang="en-US" dirty="0"/>
              <a:t>Year 2018):</a:t>
            </a:r>
          </a:p>
          <a:p>
            <a:pPr marL="1374775" lvl="2" indent="-457200">
              <a:buFont typeface="+mj-lt"/>
              <a:buAutoNum type="arabicPeriod" startAt="2"/>
            </a:pPr>
            <a:r>
              <a:rPr lang="en-US" dirty="0"/>
              <a:t>Narrative Report</a:t>
            </a:r>
          </a:p>
          <a:p>
            <a:pPr lvl="3"/>
            <a:r>
              <a:rPr lang="en-US" dirty="0"/>
              <a:t>Change in condition</a:t>
            </a:r>
          </a:p>
          <a:p>
            <a:pPr lvl="3"/>
            <a:r>
              <a:rPr lang="en-US" dirty="0"/>
              <a:t>Progress toward targets</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19</a:t>
            </a:fld>
            <a:endParaRPr lang="en-US" dirty="0"/>
          </a:p>
        </p:txBody>
      </p:sp>
    </p:spTree>
    <p:extLst>
      <p:ext uri="{BB962C8B-B14F-4D97-AF65-F5344CB8AC3E}">
        <p14:creationId xmlns:p14="http://schemas.microsoft.com/office/powerpoint/2010/main" val="119795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0" indent="0" algn="ctr">
              <a:buNone/>
            </a:pPr>
            <a:r>
              <a:rPr lang="en-US" sz="2400" b="1" dirty="0"/>
              <a:t>National Transit Database</a:t>
            </a:r>
          </a:p>
          <a:p>
            <a:pPr marL="0" indent="0" algn="ctr">
              <a:buNone/>
            </a:pPr>
            <a:r>
              <a:rPr lang="en-US" sz="2400" dirty="0"/>
              <a:t>943 Glenwood Station Lane, Suite 102</a:t>
            </a:r>
          </a:p>
          <a:p>
            <a:pPr marL="0" indent="0" algn="ctr">
              <a:buNone/>
            </a:pPr>
            <a:r>
              <a:rPr lang="en-US" sz="2400" dirty="0"/>
              <a:t>Charlottesville, VA 22901</a:t>
            </a:r>
          </a:p>
          <a:p>
            <a:pPr marL="0" indent="0" algn="ctr">
              <a:buNone/>
            </a:pPr>
            <a:endParaRPr lang="en-US" sz="2400" dirty="0"/>
          </a:p>
          <a:p>
            <a:pPr marL="0" indent="0" algn="ctr">
              <a:buNone/>
            </a:pPr>
            <a:r>
              <a:rPr lang="en-US" sz="2400" b="1" dirty="0"/>
              <a:t>Help Desk</a:t>
            </a:r>
          </a:p>
          <a:p>
            <a:pPr marL="0" indent="0" algn="ctr">
              <a:buNone/>
            </a:pPr>
            <a:r>
              <a:rPr lang="en-US" sz="2400" dirty="0"/>
              <a:t>(888) 252-0936</a:t>
            </a:r>
          </a:p>
          <a:p>
            <a:pPr marL="0" indent="0" algn="ctr">
              <a:buNone/>
            </a:pPr>
            <a:r>
              <a:rPr lang="en-US" sz="2400" dirty="0"/>
              <a:t>NTDHelp@dot.gov</a:t>
            </a:r>
          </a:p>
          <a:p>
            <a:pPr marL="0" indent="0" algn="ctr">
              <a:buNone/>
            </a:pPr>
            <a:r>
              <a:rPr lang="en-US" sz="2400" dirty="0"/>
              <a:t>Monday- Friday</a:t>
            </a:r>
          </a:p>
          <a:p>
            <a:pPr marL="0" indent="0" algn="ctr">
              <a:buNone/>
            </a:pPr>
            <a:r>
              <a:rPr lang="en-US" sz="2400" dirty="0"/>
              <a:t>0800 – 1900 Eastern</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a:t>
            </a:fld>
            <a:endParaRPr lang="en-US" dirty="0"/>
          </a:p>
        </p:txBody>
      </p:sp>
    </p:spTree>
    <p:extLst>
      <p:ext uri="{BB962C8B-B14F-4D97-AF65-F5344CB8AC3E}">
        <p14:creationId xmlns:p14="http://schemas.microsoft.com/office/powerpoint/2010/main" val="34656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686800" cy="822325"/>
          </a:xfrm>
        </p:spPr>
        <p:txBody>
          <a:bodyPr/>
          <a:lstStyle/>
          <a:p>
            <a:r>
              <a:rPr lang="en-US" dirty="0"/>
              <a:t>Annual NTD Reporting Requirements </a:t>
            </a:r>
          </a:p>
        </p:txBody>
      </p:sp>
      <p:sp>
        <p:nvSpPr>
          <p:cNvPr id="3" name="Content Placeholder 2"/>
          <p:cNvSpPr>
            <a:spLocks noGrp="1"/>
          </p:cNvSpPr>
          <p:nvPr>
            <p:ph idx="1"/>
          </p:nvPr>
        </p:nvSpPr>
        <p:spPr/>
        <p:txBody>
          <a:bodyPr/>
          <a:lstStyle/>
          <a:p>
            <a:r>
              <a:rPr lang="en-US" dirty="0"/>
              <a:t>Transit Asset Management Plans </a:t>
            </a:r>
          </a:p>
          <a:p>
            <a:pPr lvl="1"/>
            <a:r>
              <a:rPr lang="en-US" dirty="0"/>
              <a:t>Group Plan Sponsors submit consolidated reports on behalf of their participants</a:t>
            </a:r>
          </a:p>
          <a:p>
            <a:pPr lvl="1"/>
            <a:r>
              <a:rPr lang="en-US" dirty="0"/>
              <a:t>A TAM-NTD Crosswalk can be found on the TAM website</a:t>
            </a:r>
            <a:br>
              <a:rPr lang="en-US" dirty="0"/>
            </a:br>
            <a:r>
              <a:rPr lang="en-US" sz="2000" dirty="0"/>
              <a:t>https://www.transit.dot.gov/TAM/rulemaking/nprmntdcrosswalk</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20</a:t>
            </a:fld>
            <a:endParaRPr lang="en-US" dirty="0"/>
          </a:p>
        </p:txBody>
      </p:sp>
    </p:spTree>
    <p:extLst>
      <p:ext uri="{BB962C8B-B14F-4D97-AF65-F5344CB8AC3E}">
        <p14:creationId xmlns:p14="http://schemas.microsoft.com/office/powerpoint/2010/main" val="763313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 Asset Management</a:t>
            </a:r>
          </a:p>
        </p:txBody>
      </p:sp>
      <p:sp>
        <p:nvSpPr>
          <p:cNvPr id="5" name="Content Placeholder 4"/>
          <p:cNvSpPr>
            <a:spLocks noGrp="1"/>
          </p:cNvSpPr>
          <p:nvPr>
            <p:ph idx="1"/>
          </p:nvPr>
        </p:nvSpPr>
        <p:spPr/>
        <p:txBody>
          <a:bodyPr/>
          <a:lstStyle/>
          <a:p>
            <a:endParaRPr lang="en-US" dirty="0"/>
          </a:p>
        </p:txBody>
      </p:sp>
      <p:graphicFrame>
        <p:nvGraphicFramePr>
          <p:cNvPr id="4" name="Content Placeholder 10" descr="Table of Performance Measures related to the Transit Asset Management - Age: Equipment and Rolling Stock, Infrastructure: Performance, Facilities: Condition" title="Perfomance Measures"/>
          <p:cNvGraphicFramePr>
            <a:graphicFrameLocks/>
          </p:cNvGraphicFramePr>
          <p:nvPr>
            <p:extLst/>
          </p:nvPr>
        </p:nvGraphicFramePr>
        <p:xfrm>
          <a:off x="298342" y="1612778"/>
          <a:ext cx="8547316" cy="5111401"/>
        </p:xfrm>
        <a:graphic>
          <a:graphicData uri="http://schemas.openxmlformats.org/drawingml/2006/table">
            <a:tbl>
              <a:tblPr firstRow="1" bandRow="1">
                <a:tableStyleId>{5C22544A-7EE6-4342-B048-85BDC9FD1C3A}</a:tableStyleId>
              </a:tblPr>
              <a:tblGrid>
                <a:gridCol w="2053525">
                  <a:extLst>
                    <a:ext uri="{9D8B030D-6E8A-4147-A177-3AD203B41FA5}">
                      <a16:colId xmlns:a16="http://schemas.microsoft.com/office/drawing/2014/main" val="20000"/>
                    </a:ext>
                  </a:extLst>
                </a:gridCol>
                <a:gridCol w="6493791">
                  <a:extLst>
                    <a:ext uri="{9D8B030D-6E8A-4147-A177-3AD203B41FA5}">
                      <a16:colId xmlns:a16="http://schemas.microsoft.com/office/drawing/2014/main" val="20001"/>
                    </a:ext>
                  </a:extLst>
                </a:gridCol>
              </a:tblGrid>
              <a:tr h="442974">
                <a:tc gridSpan="2">
                  <a:txBody>
                    <a:bodyPr/>
                    <a:lstStyle/>
                    <a:p>
                      <a:r>
                        <a:rPr lang="en-US" sz="2200" dirty="0">
                          <a:solidFill>
                            <a:schemeClr val="tx1"/>
                          </a:solidFill>
                          <a:latin typeface="+mn-lt"/>
                        </a:rPr>
                        <a:t>Performance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36255">
                <a:tc gridSpan="2">
                  <a:txBody>
                    <a:bodyPr/>
                    <a:lstStyle/>
                    <a:p>
                      <a:r>
                        <a:rPr lang="en-US" sz="2000" b="1" dirty="0">
                          <a:solidFill>
                            <a:schemeClr val="tx1"/>
                          </a:solidFill>
                          <a:latin typeface="+mn-lt"/>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1"/>
                  </a:ext>
                </a:extLst>
              </a:tr>
              <a:tr h="771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Equipment</a:t>
                      </a:r>
                    </a:p>
                    <a:p>
                      <a:endParaRPr lang="en-US" sz="2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Percentage of vehicles that have met or exceeded their </a:t>
                      </a:r>
                      <a:r>
                        <a:rPr lang="en-US" sz="2000" dirty="0"/>
                        <a:t>Useful Life Benchmark (ULB)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71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Rolling Stock</a:t>
                      </a:r>
                    </a:p>
                    <a:p>
                      <a:endParaRPr lang="en-US" sz="2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Percentage of revenue vehicles within a particular asset class that have met or exceeded their ULB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6255">
                <a:tc gridSpan="2">
                  <a:txBody>
                    <a:bodyPr/>
                    <a:lstStyle/>
                    <a:p>
                      <a:r>
                        <a:rPr lang="en-US" sz="2000" b="1" dirty="0">
                          <a:solidFill>
                            <a:schemeClr val="tx1"/>
                          </a:solidFill>
                          <a:latin typeface="+mn-lt"/>
                        </a:rPr>
                        <a:t>Infrastructure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4"/>
                  </a:ext>
                </a:extLst>
              </a:tr>
              <a:tr h="771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Percentage of guideway directional route miles with performance restrictions by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6255">
                <a:tc gridSpan="2">
                  <a:txBody>
                    <a:bodyPr/>
                    <a:lstStyle/>
                    <a:p>
                      <a:r>
                        <a:rPr lang="en-US" sz="2000" b="1" dirty="0">
                          <a:solidFill>
                            <a:schemeClr val="tx1"/>
                          </a:solidFill>
                          <a:latin typeface="+mn-lt"/>
                        </a:rPr>
                        <a:t>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6"/>
                  </a:ext>
                </a:extLst>
              </a:tr>
              <a:tr h="1044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mn-lt"/>
                        </a:rPr>
                        <a:t>Percentage of facilities with a condition rating below 3.0 on the FTA Transit Economic Requirements Model (TERM) scale (1=Poor to 5=Excellent)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21</a:t>
            </a:fld>
            <a:endParaRPr lang="en-US" dirty="0"/>
          </a:p>
        </p:txBody>
      </p:sp>
    </p:spTree>
    <p:extLst>
      <p:ext uri="{BB962C8B-B14F-4D97-AF65-F5344CB8AC3E}">
        <p14:creationId xmlns:p14="http://schemas.microsoft.com/office/powerpoint/2010/main" val="289392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Life Benchmark (ULB)</a:t>
            </a:r>
          </a:p>
        </p:txBody>
      </p:sp>
      <p:sp>
        <p:nvSpPr>
          <p:cNvPr id="3" name="Content Placeholder 2"/>
          <p:cNvSpPr>
            <a:spLocks noGrp="1"/>
          </p:cNvSpPr>
          <p:nvPr>
            <p:ph idx="1"/>
          </p:nvPr>
        </p:nvSpPr>
        <p:spPr>
          <a:xfrm>
            <a:off x="457200" y="1901825"/>
            <a:ext cx="8458200" cy="4422775"/>
          </a:xfrm>
        </p:spPr>
        <p:txBody>
          <a:bodyPr/>
          <a:lstStyle/>
          <a:p>
            <a:r>
              <a:rPr lang="en-US" sz="2400" dirty="0"/>
              <a:t>ULB ≠ Useful life for FTA grant programs</a:t>
            </a:r>
          </a:p>
          <a:p>
            <a:r>
              <a:rPr lang="en-US" sz="2400" b="1" dirty="0"/>
              <a:t>Useful Life Benchmark </a:t>
            </a:r>
            <a:r>
              <a:rPr lang="en-US" sz="2400" dirty="0"/>
              <a:t>– defined as the expected lifecycle of a capital asset for a particular Transit Provider’s operating environment, or the acceptable period of use in service for a particular Transit Provider’s operating environment</a:t>
            </a:r>
          </a:p>
          <a:p>
            <a:r>
              <a:rPr lang="en-US" sz="2400" dirty="0"/>
              <a:t>ULB takes into account a provider’s unique operating environment (i.e. geography, service frequency, etc.)</a:t>
            </a:r>
          </a:p>
          <a:p>
            <a:r>
              <a:rPr lang="en-US" sz="2400" dirty="0"/>
              <a:t>There are default ULB values, but agencies are welcome to develop their own</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22</a:t>
            </a:fld>
            <a:endParaRPr lang="en-US" dirty="0"/>
          </a:p>
        </p:txBody>
      </p:sp>
    </p:spTree>
    <p:extLst>
      <p:ext uri="{BB962C8B-B14F-4D97-AF65-F5344CB8AC3E}">
        <p14:creationId xmlns:p14="http://schemas.microsoft.com/office/powerpoint/2010/main" val="424303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822325"/>
          </a:xfrm>
        </p:spPr>
        <p:txBody>
          <a:bodyPr/>
          <a:lstStyle/>
          <a:p>
            <a:r>
              <a:rPr lang="en-US" dirty="0"/>
              <a:t>Self-Reporting Subrecipients</a:t>
            </a:r>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23</a:t>
            </a:fld>
            <a:endParaRPr lang="en-US" dirty="0"/>
          </a:p>
        </p:txBody>
      </p:sp>
    </p:spTree>
    <p:extLst>
      <p:ext uri="{BB962C8B-B14F-4D97-AF65-F5344CB8AC3E}">
        <p14:creationId xmlns:p14="http://schemas.microsoft.com/office/powerpoint/2010/main" val="2920409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Self-Reporting Subrecipients</a:t>
            </a:r>
          </a:p>
        </p:txBody>
      </p:sp>
      <p:sp>
        <p:nvSpPr>
          <p:cNvPr id="5" name="Content Placeholder 4"/>
          <p:cNvSpPr>
            <a:spLocks noGrp="1"/>
          </p:cNvSpPr>
          <p:nvPr>
            <p:ph idx="1"/>
          </p:nvPr>
        </p:nvSpPr>
        <p:spPr/>
        <p:txBody>
          <a:bodyPr>
            <a:normAutofit fontScale="92500"/>
          </a:bodyPr>
          <a:lstStyle/>
          <a:p>
            <a:pPr marL="0" indent="0">
              <a:buNone/>
            </a:pPr>
            <a:r>
              <a:rPr lang="en-US" dirty="0"/>
              <a:t>In Report Year 2015, FTA launched new functionality to allow subrecipients to enter and edit their own data within the National Transit Database (NTD) online reporting system. </a:t>
            </a:r>
          </a:p>
          <a:p>
            <a:pPr lvl="1"/>
            <a:r>
              <a:rPr lang="en-US" b="1" dirty="0"/>
              <a:t>Completely optional</a:t>
            </a:r>
            <a:endParaRPr lang="en-US" dirty="0"/>
          </a:p>
          <a:p>
            <a:pPr lvl="1"/>
            <a:r>
              <a:rPr lang="en-US" dirty="0"/>
              <a:t>State DOT CEO/NTD Contact can grant self-reporting privileges to some, none, or all at their discretion</a:t>
            </a:r>
          </a:p>
          <a:p>
            <a:pPr lvl="1"/>
            <a:r>
              <a:rPr lang="en-US" dirty="0"/>
              <a:t>Grants </a:t>
            </a:r>
            <a:r>
              <a:rPr lang="en-US" dirty="0" err="1"/>
              <a:t>subrecipients</a:t>
            </a:r>
            <a:r>
              <a:rPr lang="en-US" dirty="0"/>
              <a:t> ability to </a:t>
            </a:r>
            <a:r>
              <a:rPr lang="en-US" i="1" dirty="0"/>
              <a:t>save</a:t>
            </a:r>
            <a:r>
              <a:rPr lang="en-US" dirty="0"/>
              <a:t> forms, not submit</a:t>
            </a:r>
          </a:p>
          <a:p>
            <a:pPr lvl="1"/>
            <a:r>
              <a:rPr lang="en-US" dirty="0"/>
              <a:t>Self-reporting subrecipient users are subject to FACES requirements</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24</a:t>
            </a:fld>
            <a:endParaRPr lang="en-US" dirty="0"/>
          </a:p>
        </p:txBody>
      </p:sp>
    </p:spTree>
    <p:extLst>
      <p:ext uri="{BB962C8B-B14F-4D97-AF65-F5344CB8AC3E}">
        <p14:creationId xmlns:p14="http://schemas.microsoft.com/office/powerpoint/2010/main" val="483614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382000" cy="822325"/>
          </a:xfrm>
        </p:spPr>
        <p:txBody>
          <a:bodyPr/>
          <a:lstStyle/>
          <a:p>
            <a:r>
              <a:rPr lang="en-US" dirty="0"/>
              <a:t>Standard Procedures: Self-Reporting</a:t>
            </a:r>
          </a:p>
        </p:txBody>
      </p:sp>
      <p:sp>
        <p:nvSpPr>
          <p:cNvPr id="3" name="Content Placeholder 2"/>
          <p:cNvSpPr>
            <a:spLocks noGrp="1"/>
          </p:cNvSpPr>
          <p:nvPr>
            <p:ph idx="1"/>
          </p:nvPr>
        </p:nvSpPr>
        <p:spPr/>
        <p:txBody>
          <a:bodyPr/>
          <a:lstStyle/>
          <a:p>
            <a:pPr marL="0" indent="0">
              <a:buNone/>
            </a:pPr>
            <a:r>
              <a:rPr lang="en-US" dirty="0"/>
              <a:t>Subrecipients taking part in self-reporting will be required to submit a User Manager letter for accounts in the NTD Reporting System</a:t>
            </a:r>
          </a:p>
          <a:p>
            <a:pPr lvl="1"/>
            <a:r>
              <a:rPr lang="en-US" dirty="0"/>
              <a:t>DOTs should send User Manager letters to their assigned analyst</a:t>
            </a:r>
          </a:p>
          <a:p>
            <a:pPr lvl="1"/>
            <a:r>
              <a:rPr lang="en-US" dirty="0"/>
              <a:t>NTD will not be able to process or accept User Manager letters sent directly from subrecipients</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25</a:t>
            </a:fld>
            <a:endParaRPr lang="en-US" dirty="0"/>
          </a:p>
        </p:txBody>
      </p:sp>
    </p:spTree>
    <p:extLst>
      <p:ext uri="{BB962C8B-B14F-4D97-AF65-F5344CB8AC3E}">
        <p14:creationId xmlns:p14="http://schemas.microsoft.com/office/powerpoint/2010/main" val="1497021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458200" cy="822325"/>
          </a:xfrm>
        </p:spPr>
        <p:txBody>
          <a:bodyPr/>
          <a:lstStyle/>
          <a:p>
            <a:r>
              <a:rPr lang="en-US" dirty="0"/>
              <a:t>Standard Procedures: Self-Reporting</a:t>
            </a:r>
          </a:p>
        </p:txBody>
      </p:sp>
      <p:sp>
        <p:nvSpPr>
          <p:cNvPr id="3" name="Content Placeholder 2"/>
          <p:cNvSpPr>
            <a:spLocks noGrp="1"/>
          </p:cNvSpPr>
          <p:nvPr>
            <p:ph idx="1"/>
          </p:nvPr>
        </p:nvSpPr>
        <p:spPr/>
        <p:txBody>
          <a:bodyPr/>
          <a:lstStyle/>
          <a:p>
            <a:pPr marL="0" indent="0">
              <a:buNone/>
            </a:pPr>
            <a:r>
              <a:rPr lang="en-US" dirty="0"/>
              <a:t>State DOTs are responsible for the NTD Report</a:t>
            </a:r>
          </a:p>
          <a:p>
            <a:pPr lvl="1"/>
            <a:r>
              <a:rPr lang="en-US" dirty="0"/>
              <a:t>Subrecipients should contact the state for technical assistance with the reporting system</a:t>
            </a:r>
          </a:p>
          <a:p>
            <a:pPr lvl="1"/>
            <a:r>
              <a:rPr lang="en-US" dirty="0"/>
              <a:t>All correspondence with the NTD analyst, via email or phone, should go through the State Contact or include the State Contact</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26</a:t>
            </a:fld>
            <a:endParaRPr lang="en-US" dirty="0"/>
          </a:p>
        </p:txBody>
      </p:sp>
    </p:spTree>
    <p:extLst>
      <p:ext uri="{BB962C8B-B14F-4D97-AF65-F5344CB8AC3E}">
        <p14:creationId xmlns:p14="http://schemas.microsoft.com/office/powerpoint/2010/main" val="360474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822325"/>
          </a:xfrm>
        </p:spPr>
        <p:txBody>
          <a:bodyPr/>
          <a:lstStyle/>
          <a:p>
            <a:r>
              <a:rPr lang="en-US" dirty="0"/>
              <a:t>Reporting Contracts (B-30 forms)</a:t>
            </a:r>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27</a:t>
            </a:fld>
            <a:endParaRPr lang="en-US" dirty="0"/>
          </a:p>
        </p:txBody>
      </p:sp>
    </p:spTree>
    <p:extLst>
      <p:ext uri="{BB962C8B-B14F-4D97-AF65-F5344CB8AC3E}">
        <p14:creationId xmlns:p14="http://schemas.microsoft.com/office/powerpoint/2010/main" val="232689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Contracts to NTD</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In RY2016 it will be optional to report the characteristics of service contracts (B-30)</a:t>
            </a:r>
          </a:p>
          <a:p>
            <a:pPr lvl="1"/>
            <a:r>
              <a:rPr lang="en-US" dirty="0"/>
              <a:t>The contractor and relationship type </a:t>
            </a:r>
          </a:p>
          <a:p>
            <a:pPr lvl="1"/>
            <a:r>
              <a:rPr lang="en-US" dirty="0"/>
              <a:t>Monetary nature of the contract </a:t>
            </a:r>
          </a:p>
          <a:p>
            <a:pPr lvl="1"/>
            <a:r>
              <a:rPr lang="en-US" dirty="0"/>
              <a:t>Type of Contract: competitively bid vs. fixed-rate cost</a:t>
            </a:r>
          </a:p>
          <a:p>
            <a:pPr lvl="1"/>
            <a:r>
              <a:rPr lang="en-US" dirty="0"/>
              <a:t>Assets provided by the buyer (vehicles, facilities, none)</a:t>
            </a:r>
          </a:p>
          <a:p>
            <a:pPr lvl="1"/>
            <a:r>
              <a:rPr lang="en-US" dirty="0"/>
              <a:t>Contract service and financial data</a:t>
            </a:r>
          </a:p>
          <a:p>
            <a:pPr lvl="2"/>
            <a:r>
              <a:rPr lang="en-US" dirty="0"/>
              <a:t>Vehicles Operated in Maximum service, number of months the provider operated, fare revenues, the cost of the contract, capital leasing expenses, and any additional costs the buyer incurs </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28</a:t>
            </a:fld>
            <a:endParaRPr lang="en-US" dirty="0"/>
          </a:p>
        </p:txBody>
      </p:sp>
    </p:spTree>
    <p:extLst>
      <p:ext uri="{BB962C8B-B14F-4D97-AF65-F5344CB8AC3E}">
        <p14:creationId xmlns:p14="http://schemas.microsoft.com/office/powerpoint/2010/main" val="2431103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Contractual Relationships</a:t>
            </a:r>
          </a:p>
        </p:txBody>
      </p:sp>
      <p:sp>
        <p:nvSpPr>
          <p:cNvPr id="3" name="Content Placeholder 2"/>
          <p:cNvSpPr>
            <a:spLocks noGrp="1"/>
          </p:cNvSpPr>
          <p:nvPr>
            <p:ph idx="1"/>
          </p:nvPr>
        </p:nvSpPr>
        <p:spPr>
          <a:xfrm>
            <a:off x="457200" y="1630363"/>
            <a:ext cx="8229600" cy="4530725"/>
          </a:xfrm>
        </p:spPr>
        <p:txBody>
          <a:bodyPr>
            <a:normAutofit fontScale="92500"/>
          </a:bodyPr>
          <a:lstStyle/>
          <a:p>
            <a:pPr marL="0" indent="0">
              <a:buNone/>
            </a:pPr>
            <a:r>
              <a:rPr lang="en-US" dirty="0"/>
              <a:t>Transit service provided to an agency or governmental unit from a public or private transportation provider based on a written contract.</a:t>
            </a:r>
          </a:p>
          <a:p>
            <a:pPr marL="0" indent="0">
              <a:buNone/>
            </a:pPr>
            <a:endParaRPr lang="en-US" sz="900" dirty="0"/>
          </a:p>
          <a:p>
            <a:pPr marL="0" indent="0">
              <a:buNone/>
            </a:pPr>
            <a:r>
              <a:rPr lang="en-US" b="1" dirty="0"/>
              <a:t>Buyer: </a:t>
            </a:r>
            <a:r>
              <a:rPr lang="en-US" dirty="0"/>
              <a:t>transit agency that pays another entity to perform transit service</a:t>
            </a:r>
          </a:p>
          <a:p>
            <a:pPr lvl="1"/>
            <a:r>
              <a:rPr lang="en-US" dirty="0"/>
              <a:t>If the buyer of service only pays a portion of the costs to operate service, it should not report the service as a contract.</a:t>
            </a:r>
          </a:p>
          <a:p>
            <a:pPr marL="0" indent="0">
              <a:buNone/>
            </a:pPr>
            <a:r>
              <a:rPr lang="en-US" b="1" dirty="0"/>
              <a:t>Seller: </a:t>
            </a:r>
            <a:r>
              <a:rPr lang="en-US" dirty="0"/>
              <a:t>provides transit service on behalf of an agency, and may be a public or private entity.</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29</a:t>
            </a:fld>
            <a:endParaRPr lang="en-US" dirty="0"/>
          </a:p>
        </p:txBody>
      </p:sp>
    </p:spTree>
    <p:extLst>
      <p:ext uri="{BB962C8B-B14F-4D97-AF65-F5344CB8AC3E}">
        <p14:creationId xmlns:p14="http://schemas.microsoft.com/office/powerpoint/2010/main" val="131481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Reporting Webinar – 9/15</a:t>
            </a:r>
          </a:p>
        </p:txBody>
      </p:sp>
      <p:sp>
        <p:nvSpPr>
          <p:cNvPr id="3" name="Content Placeholder 2"/>
          <p:cNvSpPr>
            <a:spLocks noGrp="1"/>
          </p:cNvSpPr>
          <p:nvPr>
            <p:ph idx="1"/>
          </p:nvPr>
        </p:nvSpPr>
        <p:spPr/>
        <p:txBody>
          <a:bodyPr/>
          <a:lstStyle/>
          <a:p>
            <a:r>
              <a:rPr lang="en-US" dirty="0"/>
              <a:t>NTI will be holding this webinar again on September 15</a:t>
            </a:r>
            <a:r>
              <a:rPr lang="en-US" baseline="30000" dirty="0"/>
              <a:t>th</a:t>
            </a:r>
            <a:r>
              <a:rPr lang="en-US" dirty="0"/>
              <a:t>.</a:t>
            </a:r>
          </a:p>
          <a:p>
            <a:r>
              <a:rPr lang="en-US" dirty="0"/>
              <a:t>Check</a:t>
            </a:r>
            <a:r>
              <a:rPr lang="en-US" dirty="0">
                <a:solidFill>
                  <a:srgbClr val="FF0000"/>
                </a:solidFill>
              </a:rPr>
              <a:t> </a:t>
            </a:r>
            <a:r>
              <a:rPr lang="en-US" dirty="0">
                <a:solidFill>
                  <a:srgbClr val="FF0000"/>
                </a:solidFill>
                <a:hlinkClick r:id="rId2"/>
              </a:rPr>
              <a:t>https://www.ntionline.com/</a:t>
            </a:r>
            <a:r>
              <a:rPr lang="en-US" dirty="0">
                <a:solidFill>
                  <a:srgbClr val="FF0000"/>
                </a:solidFill>
              </a:rPr>
              <a:t> </a:t>
            </a:r>
            <a:r>
              <a:rPr lang="en-US" dirty="0"/>
              <a:t>for future webinar information or contact your analyst if you are interested in attending</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a:t>
            </a:fld>
            <a:endParaRPr lang="en-US" dirty="0"/>
          </a:p>
        </p:txBody>
      </p:sp>
    </p:spTree>
    <p:extLst>
      <p:ext uri="{BB962C8B-B14F-4D97-AF65-F5344CB8AC3E}">
        <p14:creationId xmlns:p14="http://schemas.microsoft.com/office/powerpoint/2010/main" val="3208266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Criteria</a:t>
            </a:r>
          </a:p>
        </p:txBody>
      </p:sp>
      <p:sp>
        <p:nvSpPr>
          <p:cNvPr id="3" name="Content Placeholder 2"/>
          <p:cNvSpPr>
            <a:spLocks noGrp="1"/>
          </p:cNvSpPr>
          <p:nvPr>
            <p:ph idx="1"/>
          </p:nvPr>
        </p:nvSpPr>
        <p:spPr/>
        <p:txBody>
          <a:bodyPr>
            <a:noAutofit/>
          </a:bodyPr>
          <a:lstStyle/>
          <a:p>
            <a:pPr marL="0" indent="0">
              <a:buNone/>
            </a:pPr>
            <a:r>
              <a:rPr lang="en-US" sz="2000" dirty="0"/>
              <a:t>A written agreement exists that </a:t>
            </a:r>
          </a:p>
          <a:p>
            <a:pPr lvl="1"/>
            <a:r>
              <a:rPr lang="en-US" sz="2000" dirty="0"/>
              <a:t>obligates the seller to provide the operations for a specific monetary consideration; </a:t>
            </a:r>
          </a:p>
          <a:p>
            <a:pPr lvl="1"/>
            <a:r>
              <a:rPr lang="en-US" sz="2000" dirty="0"/>
              <a:t>specifies a contractual relationship for a certain time period and service;</a:t>
            </a:r>
          </a:p>
          <a:p>
            <a:pPr lvl="1"/>
            <a:r>
              <a:rPr lang="en-US" sz="2000" dirty="0"/>
              <a:t>obligates the seller to provide to the buyer the operating statistics required by the NTD Annual Report; </a:t>
            </a:r>
          </a:p>
          <a:p>
            <a:pPr lvl="1"/>
            <a:r>
              <a:rPr lang="en-US" sz="2000" dirty="0"/>
              <a:t>Authorized representatives of both the buyer and seller sign the written agreement; </a:t>
            </a:r>
          </a:p>
          <a:p>
            <a:pPr marL="0" indent="0">
              <a:buNone/>
            </a:pPr>
            <a:r>
              <a:rPr lang="en-US" sz="2000" dirty="0"/>
              <a:t>The buyer pays the seller the full costs of operating the service. </a:t>
            </a:r>
          </a:p>
          <a:p>
            <a:pPr marL="0" indent="0">
              <a:buNone/>
            </a:pPr>
            <a:endParaRPr lang="en-US" sz="700" dirty="0"/>
          </a:p>
          <a:p>
            <a:pPr marL="0" indent="0">
              <a:buNone/>
            </a:pPr>
            <a:r>
              <a:rPr lang="en-US" sz="2000" dirty="0"/>
              <a:t>The purchased service must be branded under the transit agency buying the service. </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30</a:t>
            </a:fld>
            <a:endParaRPr lang="en-US" dirty="0"/>
          </a:p>
        </p:txBody>
      </p:sp>
    </p:spTree>
    <p:extLst>
      <p:ext uri="{BB962C8B-B14F-4D97-AF65-F5344CB8AC3E}">
        <p14:creationId xmlns:p14="http://schemas.microsoft.com/office/powerpoint/2010/main" val="1418802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822325"/>
          </a:xfrm>
        </p:spPr>
        <p:txBody>
          <a:bodyPr/>
          <a:lstStyle/>
          <a:p>
            <a:r>
              <a:rPr lang="en-US" dirty="0"/>
              <a:t>Review of Important Principles</a:t>
            </a:r>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31</a:t>
            </a:fld>
            <a:endParaRPr lang="en-US" dirty="0"/>
          </a:p>
        </p:txBody>
      </p:sp>
    </p:spTree>
    <p:extLst>
      <p:ext uri="{BB962C8B-B14F-4D97-AF65-F5344CB8AC3E}">
        <p14:creationId xmlns:p14="http://schemas.microsoft.com/office/powerpoint/2010/main" val="1712523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Accounting Requirements</a:t>
            </a:r>
          </a:p>
        </p:txBody>
      </p:sp>
      <p:sp>
        <p:nvSpPr>
          <p:cNvPr id="3" name="Content Placeholder 2"/>
          <p:cNvSpPr>
            <a:spLocks noGrp="1"/>
          </p:cNvSpPr>
          <p:nvPr>
            <p:ph idx="1"/>
          </p:nvPr>
        </p:nvSpPr>
        <p:spPr/>
        <p:txBody>
          <a:bodyPr/>
          <a:lstStyle/>
          <a:p>
            <a:pPr marL="0" indent="0">
              <a:buNone/>
            </a:pPr>
            <a:r>
              <a:rPr lang="en-US" dirty="0"/>
              <a:t>Generally Accepted Accounting Principles (GAAP)</a:t>
            </a:r>
          </a:p>
          <a:p>
            <a:pPr lvl="1"/>
            <a:r>
              <a:rPr lang="en-US" dirty="0"/>
              <a:t>If conflict exists, use NTD requirements</a:t>
            </a:r>
          </a:p>
          <a:p>
            <a:pPr marL="0" indent="0">
              <a:buNone/>
            </a:pPr>
            <a:r>
              <a:rPr lang="en-US" dirty="0"/>
              <a:t>Accrual accounting</a:t>
            </a:r>
          </a:p>
          <a:p>
            <a:pPr lvl="1"/>
            <a:r>
              <a:rPr lang="en-US" dirty="0"/>
              <a:t>Revenue recorded when earned, regardless of when payment is received</a:t>
            </a:r>
          </a:p>
          <a:p>
            <a:pPr lvl="1"/>
            <a:r>
              <a:rPr lang="en-US" dirty="0"/>
              <a:t>Expenses recorded when liability occurs, regardless of when payment is made</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32</a:t>
            </a:fld>
            <a:endParaRPr lang="en-US" dirty="0"/>
          </a:p>
        </p:txBody>
      </p:sp>
    </p:spTree>
    <p:extLst>
      <p:ext uri="{BB962C8B-B14F-4D97-AF65-F5344CB8AC3E}">
        <p14:creationId xmlns:p14="http://schemas.microsoft.com/office/powerpoint/2010/main" val="212391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Direct vs. Indirect Expenses</a:t>
            </a:r>
          </a:p>
        </p:txBody>
      </p:sp>
      <p:sp>
        <p:nvSpPr>
          <p:cNvPr id="3" name="Content Placeholder 2"/>
          <p:cNvSpPr>
            <a:spLocks noGrp="1"/>
          </p:cNvSpPr>
          <p:nvPr>
            <p:ph idx="1"/>
          </p:nvPr>
        </p:nvSpPr>
        <p:spPr/>
        <p:txBody>
          <a:bodyPr/>
          <a:lstStyle/>
          <a:p>
            <a:pPr marL="0" indent="0">
              <a:buNone/>
            </a:pPr>
            <a:r>
              <a:rPr lang="en-US" dirty="0"/>
              <a:t>For agencies operating more than one mode, operating expenses must be reported as direct and indirect expenses</a:t>
            </a:r>
          </a:p>
          <a:p>
            <a:pPr lvl="1"/>
            <a:r>
              <a:rPr lang="en-US" dirty="0"/>
              <a:t>Determine which expenses are direct expenses and can be easily traced to a particular mode/TOS (i.e. bus passes)</a:t>
            </a:r>
          </a:p>
          <a:p>
            <a:pPr lvl="1"/>
            <a:r>
              <a:rPr lang="en-US" dirty="0"/>
              <a:t>Determine which expenses are indirect expenses. These costs are incurred for the benefit of more than one mode/TOS and cannot be easily traced to a specific mode/TOS (i.e. maintenance costs for vehicles that support both modes)</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33</a:t>
            </a:fld>
            <a:endParaRPr lang="en-US" dirty="0"/>
          </a:p>
        </p:txBody>
      </p:sp>
    </p:spTree>
    <p:extLst>
      <p:ext uri="{BB962C8B-B14F-4D97-AF65-F5344CB8AC3E}">
        <p14:creationId xmlns:p14="http://schemas.microsoft.com/office/powerpoint/2010/main" val="744670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382000" cy="822325"/>
          </a:xfrm>
        </p:spPr>
        <p:txBody>
          <a:bodyPr/>
          <a:lstStyle/>
          <a:p>
            <a:r>
              <a:rPr lang="en-US" dirty="0"/>
              <a:t>Review: Allocating Indirect Expenses</a:t>
            </a:r>
          </a:p>
        </p:txBody>
      </p:sp>
      <p:sp>
        <p:nvSpPr>
          <p:cNvPr id="3" name="Content Placeholder 2"/>
          <p:cNvSpPr>
            <a:spLocks noGrp="1"/>
          </p:cNvSpPr>
          <p:nvPr>
            <p:ph idx="1"/>
          </p:nvPr>
        </p:nvSpPr>
        <p:spPr/>
        <p:txBody>
          <a:bodyPr/>
          <a:lstStyle/>
          <a:p>
            <a:pPr marL="0" indent="0">
              <a:buNone/>
            </a:pPr>
            <a:r>
              <a:rPr lang="en-US" dirty="0"/>
              <a:t>Once the indirect expenses have been identified, they can be allocated between modes based on a consistent and reliable variable, such as:</a:t>
            </a:r>
          </a:p>
          <a:p>
            <a:pPr lvl="1"/>
            <a:r>
              <a:rPr lang="en-US" dirty="0"/>
              <a:t>Vehicle Revenue Miles</a:t>
            </a:r>
          </a:p>
          <a:p>
            <a:pPr lvl="1"/>
            <a:r>
              <a:rPr lang="en-US" dirty="0"/>
              <a:t>Unlinked Passenger Trips</a:t>
            </a:r>
          </a:p>
          <a:p>
            <a:pPr lvl="1"/>
            <a:r>
              <a:rPr lang="en-US" dirty="0"/>
              <a:t>Vehicle Revenue Hours</a:t>
            </a:r>
          </a:p>
          <a:p>
            <a:pPr lvl="1"/>
            <a:r>
              <a:rPr lang="en-US" dirty="0"/>
              <a:t>Number of Employees</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34</a:t>
            </a:fld>
            <a:endParaRPr lang="en-US" dirty="0"/>
          </a:p>
        </p:txBody>
      </p:sp>
    </p:spTree>
    <p:extLst>
      <p:ext uri="{BB962C8B-B14F-4D97-AF65-F5344CB8AC3E}">
        <p14:creationId xmlns:p14="http://schemas.microsoft.com/office/powerpoint/2010/main" val="3447802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382000" cy="822325"/>
          </a:xfrm>
        </p:spPr>
        <p:txBody>
          <a:bodyPr/>
          <a:lstStyle/>
          <a:p>
            <a:r>
              <a:rPr lang="en-US" dirty="0"/>
              <a:t>Review: Allocating Indirect Expenses</a:t>
            </a:r>
          </a:p>
        </p:txBody>
      </p:sp>
      <p:sp>
        <p:nvSpPr>
          <p:cNvPr id="3" name="Content Placeholder 2"/>
          <p:cNvSpPr>
            <a:spLocks noGrp="1"/>
          </p:cNvSpPr>
          <p:nvPr>
            <p:ph idx="1"/>
          </p:nvPr>
        </p:nvSpPr>
        <p:spPr/>
        <p:txBody>
          <a:bodyPr/>
          <a:lstStyle/>
          <a:p>
            <a:pPr marL="0" indent="0">
              <a:buNone/>
            </a:pPr>
            <a:r>
              <a:rPr lang="en-US" dirty="0"/>
              <a:t>Subrecipient operates a Dial-a-Ride or Demand Response (DR) service and a fixed-route bus (MB) service</a:t>
            </a:r>
          </a:p>
          <a:p>
            <a:pPr lvl="1"/>
            <a:r>
              <a:rPr lang="en-US" dirty="0"/>
              <a:t>Collects Annual Vehicle Revenue Miles (VRM) for each mode separately. </a:t>
            </a:r>
          </a:p>
          <a:p>
            <a:pPr lvl="2"/>
            <a:r>
              <a:rPr lang="en-US" dirty="0"/>
              <a:t>DR: 200,000 VRM</a:t>
            </a:r>
          </a:p>
          <a:p>
            <a:pPr lvl="2"/>
            <a:r>
              <a:rPr lang="en-US" dirty="0"/>
              <a:t>MB: 300,000 VRM</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35</a:t>
            </a:fld>
            <a:endParaRPr lang="en-US" dirty="0"/>
          </a:p>
        </p:txBody>
      </p:sp>
    </p:spTree>
    <p:extLst>
      <p:ext uri="{BB962C8B-B14F-4D97-AF65-F5344CB8AC3E}">
        <p14:creationId xmlns:p14="http://schemas.microsoft.com/office/powerpoint/2010/main" val="638138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458200" cy="822325"/>
          </a:xfrm>
        </p:spPr>
        <p:txBody>
          <a:bodyPr/>
          <a:lstStyle/>
          <a:p>
            <a:r>
              <a:rPr lang="en-US" dirty="0"/>
              <a:t>Review: Allocating Indirect Expenses</a:t>
            </a:r>
          </a:p>
        </p:txBody>
      </p:sp>
      <p:sp>
        <p:nvSpPr>
          <p:cNvPr id="3" name="Content Placeholder 2"/>
          <p:cNvSpPr>
            <a:spLocks noGrp="1"/>
          </p:cNvSpPr>
          <p:nvPr>
            <p:ph idx="1"/>
          </p:nvPr>
        </p:nvSpPr>
        <p:spPr/>
        <p:txBody>
          <a:bodyPr/>
          <a:lstStyle/>
          <a:p>
            <a:pPr marL="0" indent="0">
              <a:spcAft>
                <a:spcPts val="1800"/>
              </a:spcAft>
              <a:buNone/>
            </a:pPr>
            <a:r>
              <a:rPr lang="en-US" dirty="0"/>
              <a:t>Total Annual Operating Expenses:  $1,500,000 </a:t>
            </a:r>
          </a:p>
          <a:p>
            <a:pPr lvl="1">
              <a:spcAft>
                <a:spcPts val="1800"/>
              </a:spcAft>
            </a:pPr>
            <a:r>
              <a:rPr lang="en-US" dirty="0"/>
              <a:t>Direct Expenses for DR = $400,000</a:t>
            </a:r>
          </a:p>
          <a:p>
            <a:pPr lvl="1">
              <a:spcAft>
                <a:spcPts val="1800"/>
              </a:spcAft>
            </a:pPr>
            <a:r>
              <a:rPr lang="en-US" dirty="0"/>
              <a:t>Direct Expenses for MB = $500,000</a:t>
            </a:r>
          </a:p>
          <a:p>
            <a:pPr lvl="1">
              <a:spcAft>
                <a:spcPts val="1800"/>
              </a:spcAft>
            </a:pPr>
            <a:r>
              <a:rPr lang="en-US" dirty="0"/>
              <a:t>Indirect Expenses not easily attributable to a specific mode = $600,000</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36</a:t>
            </a:fld>
            <a:endParaRPr lang="en-US" dirty="0"/>
          </a:p>
        </p:txBody>
      </p:sp>
    </p:spTree>
    <p:extLst>
      <p:ext uri="{BB962C8B-B14F-4D97-AF65-F5344CB8AC3E}">
        <p14:creationId xmlns:p14="http://schemas.microsoft.com/office/powerpoint/2010/main" val="1785018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458200" cy="822325"/>
          </a:xfrm>
        </p:spPr>
        <p:txBody>
          <a:bodyPr/>
          <a:lstStyle/>
          <a:p>
            <a:r>
              <a:rPr lang="en-US" dirty="0"/>
              <a:t>Review: Allocating Indirect Expenses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54608"/>
                <a:ext cx="8229600" cy="4727575"/>
              </a:xfrm>
            </p:spPr>
            <p:txBody>
              <a:bodyPr/>
              <a:lstStyle/>
              <a:p>
                <a:pPr marL="0" indent="0">
                  <a:spcAft>
                    <a:spcPts val="1800"/>
                  </a:spcAft>
                  <a:buNone/>
                </a:pPr>
                <a:r>
                  <a:rPr lang="en-US" dirty="0"/>
                  <a:t>Subrecipient uses vehicle revenue miles to allocate indirect costs. </a:t>
                </a:r>
              </a:p>
              <a:p>
                <a:pPr marL="0" indent="0">
                  <a:buNone/>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Cambria Math"/>
                            </a:rPr>
                          </m:ctrlPr>
                        </m:fPr>
                        <m:num>
                          <m:r>
                            <a:rPr lang="en-US" sz="1800" i="1">
                              <a:latin typeface="Cambria Math"/>
                              <a:ea typeface="Cambria Math"/>
                            </a:rPr>
                            <m:t>200,000 </m:t>
                          </m:r>
                          <m:r>
                            <a:rPr lang="en-US" sz="1800" i="1">
                              <a:latin typeface="Cambria Math"/>
                              <a:ea typeface="Cambria Math"/>
                            </a:rPr>
                            <m:t>𝐷𝑅</m:t>
                          </m:r>
                          <m:r>
                            <a:rPr lang="en-US" sz="1800" i="1">
                              <a:latin typeface="Cambria Math"/>
                              <a:ea typeface="Cambria Math"/>
                            </a:rPr>
                            <m:t> </m:t>
                          </m:r>
                          <m:r>
                            <a:rPr lang="en-US" sz="1800" i="1">
                              <a:latin typeface="Cambria Math"/>
                              <a:ea typeface="Cambria Math"/>
                            </a:rPr>
                            <m:t>𝑚𝑖𝑙𝑒𝑠</m:t>
                          </m:r>
                        </m:num>
                        <m:den>
                          <m:r>
                            <a:rPr lang="en-US" sz="1800" i="1">
                              <a:latin typeface="Cambria Math"/>
                              <a:ea typeface="Cambria Math"/>
                            </a:rPr>
                            <m:t>500,000 </m:t>
                          </m:r>
                          <m:r>
                            <a:rPr lang="en-US" sz="1800" i="1">
                              <a:latin typeface="Cambria Math"/>
                              <a:ea typeface="Cambria Math"/>
                            </a:rPr>
                            <m:t>𝑡𝑜𝑡𝑎𝑙</m:t>
                          </m:r>
                          <m:r>
                            <a:rPr lang="en-US" sz="1800" i="1">
                              <a:latin typeface="Cambria Math"/>
                              <a:ea typeface="Cambria Math"/>
                            </a:rPr>
                            <m:t> </m:t>
                          </m:r>
                          <m:r>
                            <a:rPr lang="en-US" sz="1800" i="1">
                              <a:latin typeface="Cambria Math"/>
                              <a:ea typeface="Cambria Math"/>
                            </a:rPr>
                            <m:t>𝑚𝑖𝑙𝑒𝑠</m:t>
                          </m:r>
                        </m:den>
                      </m:f>
                      <m:r>
                        <a:rPr lang="en-US" sz="1800" i="1">
                          <a:latin typeface="Cambria Math"/>
                          <a:ea typeface="Cambria Math"/>
                        </a:rPr>
                        <m:t>=</m:t>
                      </m:r>
                      <m:f>
                        <m:fPr>
                          <m:ctrlPr>
                            <a:rPr lang="en-US" sz="1800" i="1">
                              <a:latin typeface="Cambria Math" panose="02040503050406030204" pitchFamily="18" charset="0"/>
                              <a:ea typeface="Cambria Math"/>
                            </a:rPr>
                          </m:ctrlPr>
                        </m:fPr>
                        <m:num>
                          <m:r>
                            <a:rPr lang="en-US" sz="1800" i="1">
                              <a:latin typeface="Cambria Math"/>
                              <a:ea typeface="Cambria Math"/>
                            </a:rPr>
                            <m:t>𝐷𝑅</m:t>
                          </m:r>
                          <m:r>
                            <a:rPr lang="en-US" sz="1800" i="1">
                              <a:latin typeface="Cambria Math"/>
                              <a:ea typeface="Cambria Math"/>
                            </a:rPr>
                            <m:t> </m:t>
                          </m:r>
                          <m:r>
                            <a:rPr lang="en-US" sz="1800" b="0" i="1" smtClean="0">
                              <a:latin typeface="Cambria Math" panose="02040503050406030204" pitchFamily="18" charset="0"/>
                              <a:ea typeface="Cambria Math"/>
                            </a:rPr>
                            <m:t>𝑖𝑛𝑑𝑖𝑟𝑒𝑐𝑡</m:t>
                          </m:r>
                          <m:r>
                            <a:rPr lang="en-US" sz="1800" b="0" i="1" smtClean="0">
                              <a:latin typeface="Cambria Math" panose="02040503050406030204" pitchFamily="18" charset="0"/>
                              <a:ea typeface="Cambria Math"/>
                            </a:rPr>
                            <m:t> </m:t>
                          </m:r>
                          <m:r>
                            <a:rPr lang="en-US" sz="1800" i="1">
                              <a:latin typeface="Cambria Math"/>
                              <a:ea typeface="Cambria Math"/>
                            </a:rPr>
                            <m:t>𝑜𝑝𝑒𝑟𝑎𝑡𝑖𝑛𝑔</m:t>
                          </m:r>
                          <m:r>
                            <a:rPr lang="en-US" sz="1800" i="1">
                              <a:latin typeface="Cambria Math"/>
                              <a:ea typeface="Cambria Math"/>
                            </a:rPr>
                            <m:t> </m:t>
                          </m:r>
                          <m:r>
                            <a:rPr lang="en-US" sz="1800" i="1">
                              <a:latin typeface="Cambria Math"/>
                              <a:ea typeface="Cambria Math"/>
                            </a:rPr>
                            <m:t>𝑐𝑜𝑠𝑡</m:t>
                          </m:r>
                        </m:num>
                        <m:den>
                          <m:r>
                            <a:rPr lang="en-US" sz="1800" i="1">
                              <a:latin typeface="Cambria Math"/>
                              <a:ea typeface="Cambria Math"/>
                            </a:rPr>
                            <m:t>$</m:t>
                          </m:r>
                          <m:r>
                            <a:rPr lang="en-US" sz="1800" b="0" i="1" smtClean="0">
                              <a:latin typeface="Cambria Math" panose="02040503050406030204" pitchFamily="18" charset="0"/>
                              <a:ea typeface="Cambria Math"/>
                            </a:rPr>
                            <m:t>600,000</m:t>
                          </m:r>
                          <m:r>
                            <a:rPr lang="en-US" sz="1800" i="1">
                              <a:latin typeface="Cambria Math"/>
                              <a:ea typeface="Cambria Math"/>
                            </a:rPr>
                            <m:t> </m:t>
                          </m:r>
                          <m:r>
                            <a:rPr lang="en-US" sz="1800" b="0" i="1" smtClean="0">
                              <a:latin typeface="Cambria Math" panose="02040503050406030204" pitchFamily="18" charset="0"/>
                              <a:ea typeface="Cambria Math"/>
                            </a:rPr>
                            <m:t>𝑖𝑛𝑑𝑖𝑟𝑒𝑐𝑡</m:t>
                          </m:r>
                          <m:r>
                            <a:rPr lang="en-US" sz="1800" i="1">
                              <a:latin typeface="Cambria Math"/>
                              <a:ea typeface="Cambria Math"/>
                            </a:rPr>
                            <m:t> </m:t>
                          </m:r>
                          <m:r>
                            <a:rPr lang="en-US" sz="1800" i="1">
                              <a:latin typeface="Cambria Math"/>
                              <a:ea typeface="Cambria Math"/>
                            </a:rPr>
                            <m:t>𝑜𝑝𝑒𝑟𝑎𝑡𝑖𝑛𝑔</m:t>
                          </m:r>
                          <m:r>
                            <a:rPr lang="en-US" sz="1800" i="1">
                              <a:latin typeface="Cambria Math"/>
                              <a:ea typeface="Cambria Math"/>
                            </a:rPr>
                            <m:t> </m:t>
                          </m:r>
                          <m:r>
                            <a:rPr lang="en-US" sz="1800" i="1">
                              <a:latin typeface="Cambria Math"/>
                              <a:ea typeface="Cambria Math"/>
                            </a:rPr>
                            <m:t>𝑐𝑜𝑠𝑡</m:t>
                          </m:r>
                        </m:den>
                      </m:f>
                    </m:oMath>
                  </m:oMathPara>
                </a14:m>
                <a:endParaRPr lang="en-US" sz="1800" dirty="0">
                  <a:ea typeface="Cambria Math"/>
                </a:endParaRPr>
              </a:p>
              <a:p>
                <a:pPr marL="0" indent="0">
                  <a:buNone/>
                </a:pPr>
                <a:endParaRPr lang="en-US" sz="1800" dirty="0"/>
              </a:p>
              <a:p>
                <a:pPr marL="0" lvl="2" indent="0">
                  <a:buSzTx/>
                  <a:buNone/>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Cambria Math"/>
                            </a:rPr>
                          </m:ctrlPr>
                        </m:fPr>
                        <m:num>
                          <m:r>
                            <a:rPr lang="en-US" sz="1800" i="1">
                              <a:latin typeface="Cambria Math"/>
                              <a:ea typeface="Cambria Math"/>
                            </a:rPr>
                            <m:t>200,000 </m:t>
                          </m:r>
                        </m:num>
                        <m:den>
                          <m:r>
                            <a:rPr lang="en-US" sz="1800" i="1">
                              <a:latin typeface="Cambria Math"/>
                              <a:ea typeface="Cambria Math"/>
                            </a:rPr>
                            <m:t>500,000 </m:t>
                          </m:r>
                        </m:den>
                      </m:f>
                      <m:r>
                        <a:rPr lang="en-US" sz="1800" i="1">
                          <a:latin typeface="Cambria Math"/>
                          <a:ea typeface="Cambria Math"/>
                        </a:rPr>
                        <m:t>×</m:t>
                      </m:r>
                      <m:r>
                        <a:rPr lang="en-US" sz="1800" b="0" i="1" smtClean="0">
                          <a:latin typeface="Cambria Math" panose="02040503050406030204" pitchFamily="18" charset="0"/>
                          <a:ea typeface="Cambria Math"/>
                        </a:rPr>
                        <m:t>$600,000</m:t>
                      </m:r>
                      <m:r>
                        <a:rPr lang="en-US" sz="1800" i="1">
                          <a:latin typeface="Cambria Math"/>
                          <a:ea typeface="Cambria Math"/>
                        </a:rPr>
                        <m:t>=</m:t>
                      </m:r>
                      <m:r>
                        <a:rPr lang="en-US" sz="1800" b="0" i="1" smtClean="0">
                          <a:latin typeface="Cambria Math" panose="02040503050406030204" pitchFamily="18" charset="0"/>
                          <a:ea typeface="Cambria Math"/>
                        </a:rPr>
                        <m:t>$240,000 −</m:t>
                      </m:r>
                      <m:r>
                        <a:rPr lang="en-US" sz="1800" b="0" i="1" smtClean="0">
                          <a:latin typeface="Cambria Math" panose="02040503050406030204" pitchFamily="18" charset="0"/>
                          <a:ea typeface="Cambria Math"/>
                        </a:rPr>
                        <m:t>𝐷𝑅</m:t>
                      </m:r>
                      <m:r>
                        <a:rPr lang="en-US" sz="1800" b="0" i="1" smtClean="0">
                          <a:latin typeface="Cambria Math" panose="02040503050406030204" pitchFamily="18" charset="0"/>
                          <a:ea typeface="Cambria Math"/>
                        </a:rPr>
                        <m:t> </m:t>
                      </m:r>
                      <m:r>
                        <a:rPr lang="en-US" sz="1800" b="0" i="1" smtClean="0">
                          <a:latin typeface="Cambria Math" panose="02040503050406030204" pitchFamily="18" charset="0"/>
                          <a:ea typeface="Cambria Math"/>
                        </a:rPr>
                        <m:t>𝐼𝑛𝑑𝑖𝑟𝑒𝑐𝑡</m:t>
                      </m:r>
                      <m:r>
                        <a:rPr lang="en-US" sz="1800" b="0" i="1" smtClean="0">
                          <a:latin typeface="Cambria Math" panose="02040503050406030204" pitchFamily="18" charset="0"/>
                          <a:ea typeface="Cambria Math"/>
                        </a:rPr>
                        <m:t> </m:t>
                      </m:r>
                      <m:r>
                        <a:rPr lang="en-US" sz="1800" b="0" i="1" smtClean="0">
                          <a:latin typeface="Cambria Math" panose="02040503050406030204" pitchFamily="18" charset="0"/>
                          <a:ea typeface="Cambria Math"/>
                        </a:rPr>
                        <m:t>𝑂𝑝𝑒𝑟𝑎𝑡𝑖𝑛𝑔</m:t>
                      </m:r>
                      <m:r>
                        <a:rPr lang="en-US" sz="1800" b="0" i="1" smtClean="0">
                          <a:latin typeface="Cambria Math" panose="02040503050406030204" pitchFamily="18" charset="0"/>
                          <a:ea typeface="Cambria Math"/>
                        </a:rPr>
                        <m:t> </m:t>
                      </m:r>
                      <m:r>
                        <a:rPr lang="en-US" sz="1800" b="0" i="1" smtClean="0">
                          <a:latin typeface="Cambria Math" panose="02040503050406030204" pitchFamily="18" charset="0"/>
                          <a:ea typeface="Cambria Math"/>
                        </a:rPr>
                        <m:t>𝐶𝑜𝑠𝑡</m:t>
                      </m:r>
                    </m:oMath>
                  </m:oMathPara>
                </a14:m>
                <a:endParaRPr lang="en-US" sz="1800" i="1" dirty="0">
                  <a:latin typeface="Cambria Math"/>
                  <a:ea typeface="Cambria Math"/>
                </a:endParaRPr>
              </a:p>
              <a:p>
                <a:pPr marL="0" lvl="2" indent="0">
                  <a:buSzTx/>
                  <a:buNone/>
                </a:pPr>
                <a:endParaRPr lang="en-US" sz="1800" i="1" dirty="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Cambria Math"/>
                            </a:rPr>
                          </m:ctrlPr>
                        </m:fPr>
                        <m:num>
                          <m:r>
                            <a:rPr lang="en-US" sz="1800" b="0" i="1" smtClean="0">
                              <a:latin typeface="Cambria Math" panose="02040503050406030204" pitchFamily="18" charset="0"/>
                              <a:ea typeface="Cambria Math"/>
                            </a:rPr>
                            <m:t>3</m:t>
                          </m:r>
                          <m:r>
                            <a:rPr lang="en-US" sz="1800" i="1">
                              <a:latin typeface="Cambria Math"/>
                              <a:ea typeface="Cambria Math"/>
                            </a:rPr>
                            <m:t>00,000 </m:t>
                          </m:r>
                          <m:r>
                            <a:rPr lang="en-US" sz="1800" b="0" i="1" smtClean="0">
                              <a:latin typeface="Cambria Math" panose="02040503050406030204" pitchFamily="18" charset="0"/>
                              <a:ea typeface="Cambria Math"/>
                            </a:rPr>
                            <m:t>𝑀𝐵</m:t>
                          </m:r>
                          <m:r>
                            <a:rPr lang="en-US" sz="1800" i="1">
                              <a:latin typeface="Cambria Math"/>
                              <a:ea typeface="Cambria Math"/>
                            </a:rPr>
                            <m:t> </m:t>
                          </m:r>
                          <m:r>
                            <a:rPr lang="en-US" sz="1800" i="1">
                              <a:latin typeface="Cambria Math"/>
                              <a:ea typeface="Cambria Math"/>
                            </a:rPr>
                            <m:t>𝑚𝑖𝑙𝑒𝑠</m:t>
                          </m:r>
                        </m:num>
                        <m:den>
                          <m:r>
                            <a:rPr lang="en-US" sz="1800" i="1">
                              <a:latin typeface="Cambria Math"/>
                              <a:ea typeface="Cambria Math"/>
                            </a:rPr>
                            <m:t>500,000 </m:t>
                          </m:r>
                          <m:r>
                            <a:rPr lang="en-US" sz="1800" i="1">
                              <a:latin typeface="Cambria Math"/>
                              <a:ea typeface="Cambria Math"/>
                            </a:rPr>
                            <m:t>𝑡𝑜𝑡𝑎𝑙</m:t>
                          </m:r>
                          <m:r>
                            <a:rPr lang="en-US" sz="1800" i="1">
                              <a:latin typeface="Cambria Math"/>
                              <a:ea typeface="Cambria Math"/>
                            </a:rPr>
                            <m:t> </m:t>
                          </m:r>
                          <m:r>
                            <a:rPr lang="en-US" sz="1800" i="1">
                              <a:latin typeface="Cambria Math"/>
                              <a:ea typeface="Cambria Math"/>
                            </a:rPr>
                            <m:t>𝑚𝑖𝑙𝑒𝑠</m:t>
                          </m:r>
                        </m:den>
                      </m:f>
                      <m:r>
                        <a:rPr lang="en-US" sz="1800" i="1">
                          <a:latin typeface="Cambria Math"/>
                          <a:ea typeface="Cambria Math"/>
                        </a:rPr>
                        <m:t>=</m:t>
                      </m:r>
                      <m:f>
                        <m:fPr>
                          <m:ctrlPr>
                            <a:rPr lang="en-US" sz="1800" i="1">
                              <a:latin typeface="Cambria Math" panose="02040503050406030204" pitchFamily="18" charset="0"/>
                              <a:ea typeface="Cambria Math"/>
                            </a:rPr>
                          </m:ctrlPr>
                        </m:fPr>
                        <m:num>
                          <m:r>
                            <a:rPr lang="en-US" sz="1800" b="0" i="1" smtClean="0">
                              <a:latin typeface="Cambria Math" panose="02040503050406030204" pitchFamily="18" charset="0"/>
                              <a:ea typeface="Cambria Math"/>
                            </a:rPr>
                            <m:t>𝑀𝐵</m:t>
                          </m:r>
                          <m:r>
                            <a:rPr lang="en-US" sz="1800" i="1">
                              <a:latin typeface="Cambria Math"/>
                              <a:ea typeface="Cambria Math"/>
                            </a:rPr>
                            <m:t> </m:t>
                          </m:r>
                          <m:r>
                            <a:rPr lang="en-US" sz="1800" b="0" i="1" smtClean="0">
                              <a:latin typeface="Cambria Math" panose="02040503050406030204" pitchFamily="18" charset="0"/>
                              <a:ea typeface="Cambria Math"/>
                            </a:rPr>
                            <m:t>𝑖𝑛𝑑𝑖𝑟𝑒𝑐𝑡</m:t>
                          </m:r>
                          <m:r>
                            <a:rPr lang="en-US" sz="1800" b="0" i="1" smtClean="0">
                              <a:latin typeface="Cambria Math" panose="02040503050406030204" pitchFamily="18" charset="0"/>
                              <a:ea typeface="Cambria Math"/>
                            </a:rPr>
                            <m:t> </m:t>
                          </m:r>
                          <m:r>
                            <a:rPr lang="en-US" sz="1800" i="1">
                              <a:latin typeface="Cambria Math"/>
                              <a:ea typeface="Cambria Math"/>
                            </a:rPr>
                            <m:t>𝑜𝑝𝑒𝑟𝑎𝑡𝑖𝑛𝑔</m:t>
                          </m:r>
                          <m:r>
                            <a:rPr lang="en-US" sz="1800" i="1">
                              <a:latin typeface="Cambria Math"/>
                              <a:ea typeface="Cambria Math"/>
                            </a:rPr>
                            <m:t> </m:t>
                          </m:r>
                          <m:r>
                            <a:rPr lang="en-US" sz="1800" i="1">
                              <a:latin typeface="Cambria Math"/>
                              <a:ea typeface="Cambria Math"/>
                            </a:rPr>
                            <m:t>𝑐𝑜𝑠𝑡</m:t>
                          </m:r>
                        </m:num>
                        <m:den>
                          <m:r>
                            <a:rPr lang="en-US" sz="1800" i="1">
                              <a:latin typeface="Cambria Math"/>
                              <a:ea typeface="Cambria Math"/>
                            </a:rPr>
                            <m:t>$</m:t>
                          </m:r>
                          <m:r>
                            <a:rPr lang="en-US" sz="1800" i="1">
                              <a:latin typeface="Cambria Math" panose="02040503050406030204" pitchFamily="18" charset="0"/>
                              <a:ea typeface="Cambria Math"/>
                            </a:rPr>
                            <m:t>600,000</m:t>
                          </m:r>
                          <m:r>
                            <a:rPr lang="en-US" sz="1800" i="1">
                              <a:latin typeface="Cambria Math"/>
                              <a:ea typeface="Cambria Math"/>
                            </a:rPr>
                            <m:t> </m:t>
                          </m:r>
                          <m:r>
                            <a:rPr lang="en-US" sz="1800" b="0" i="1" smtClean="0">
                              <a:latin typeface="Cambria Math" panose="02040503050406030204" pitchFamily="18" charset="0"/>
                              <a:ea typeface="Cambria Math"/>
                            </a:rPr>
                            <m:t>𝑖𝑛𝑑𝑖𝑟𝑒𝑐𝑡</m:t>
                          </m:r>
                          <m:r>
                            <a:rPr lang="en-US" sz="1800" i="1">
                              <a:latin typeface="Cambria Math"/>
                              <a:ea typeface="Cambria Math"/>
                            </a:rPr>
                            <m:t> </m:t>
                          </m:r>
                          <m:r>
                            <a:rPr lang="en-US" sz="1800" i="1">
                              <a:latin typeface="Cambria Math"/>
                              <a:ea typeface="Cambria Math"/>
                            </a:rPr>
                            <m:t>𝑜𝑝𝑒𝑟𝑎𝑡𝑖𝑛𝑔</m:t>
                          </m:r>
                          <m:r>
                            <a:rPr lang="en-US" sz="1800" i="1">
                              <a:latin typeface="Cambria Math"/>
                              <a:ea typeface="Cambria Math"/>
                            </a:rPr>
                            <m:t> </m:t>
                          </m:r>
                          <m:r>
                            <a:rPr lang="en-US" sz="1800" i="1">
                              <a:latin typeface="Cambria Math"/>
                              <a:ea typeface="Cambria Math"/>
                            </a:rPr>
                            <m:t>𝑐𝑜𝑠𝑡</m:t>
                          </m:r>
                        </m:den>
                      </m:f>
                    </m:oMath>
                  </m:oMathPara>
                </a14:m>
                <a:endParaRPr lang="en-US" sz="1800" dirty="0">
                  <a:ea typeface="Cambria Math"/>
                </a:endParaRPr>
              </a:p>
              <a:p>
                <a:pPr marL="0" indent="0">
                  <a:buNone/>
                </a:pPr>
                <a:endParaRPr lang="en-US" sz="1800" dirty="0"/>
              </a:p>
              <a:p>
                <a:pPr marL="0" indent="0">
                  <a:buNone/>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Cambria Math"/>
                            </a:rPr>
                          </m:ctrlPr>
                        </m:fPr>
                        <m:num>
                          <m:r>
                            <a:rPr lang="en-US" sz="1800" b="0" i="1" smtClean="0">
                              <a:latin typeface="Cambria Math" panose="02040503050406030204" pitchFamily="18" charset="0"/>
                              <a:ea typeface="Cambria Math"/>
                            </a:rPr>
                            <m:t>3</m:t>
                          </m:r>
                          <m:r>
                            <a:rPr lang="en-US" sz="1800" i="1">
                              <a:latin typeface="Cambria Math"/>
                              <a:ea typeface="Cambria Math"/>
                            </a:rPr>
                            <m:t>00,000 </m:t>
                          </m:r>
                        </m:num>
                        <m:den>
                          <m:r>
                            <a:rPr lang="en-US" sz="1800" i="1">
                              <a:latin typeface="Cambria Math"/>
                              <a:ea typeface="Cambria Math"/>
                            </a:rPr>
                            <m:t>500,000 </m:t>
                          </m:r>
                        </m:den>
                      </m:f>
                      <m:r>
                        <a:rPr lang="en-US" sz="1800" i="1">
                          <a:latin typeface="Cambria Math"/>
                          <a:ea typeface="Cambria Math"/>
                        </a:rPr>
                        <m:t>×</m:t>
                      </m:r>
                      <m:r>
                        <a:rPr lang="en-US" sz="1800" i="1">
                          <a:latin typeface="Cambria Math" panose="02040503050406030204" pitchFamily="18" charset="0"/>
                          <a:ea typeface="Cambria Math"/>
                        </a:rPr>
                        <m:t>$600,000</m:t>
                      </m:r>
                      <m:r>
                        <a:rPr lang="en-US" sz="1800" i="1">
                          <a:latin typeface="Cambria Math"/>
                          <a:ea typeface="Cambria Math"/>
                        </a:rPr>
                        <m:t>=</m:t>
                      </m:r>
                      <m:r>
                        <a:rPr lang="en-US" sz="1800" i="1">
                          <a:latin typeface="Cambria Math" panose="02040503050406030204" pitchFamily="18" charset="0"/>
                          <a:ea typeface="Cambria Math"/>
                        </a:rPr>
                        <m:t>$</m:t>
                      </m:r>
                      <m:r>
                        <a:rPr lang="en-US" sz="1800" b="0" i="1" smtClean="0">
                          <a:latin typeface="Cambria Math" panose="02040503050406030204" pitchFamily="18" charset="0"/>
                          <a:ea typeface="Cambria Math"/>
                        </a:rPr>
                        <m:t>36</m:t>
                      </m:r>
                      <m:r>
                        <a:rPr lang="en-US" sz="1800" i="1">
                          <a:latin typeface="Cambria Math" panose="02040503050406030204" pitchFamily="18" charset="0"/>
                          <a:ea typeface="Cambria Math"/>
                        </a:rPr>
                        <m:t>0,000 −</m:t>
                      </m:r>
                      <m:r>
                        <a:rPr lang="en-US" sz="1800" b="0" i="1" smtClean="0">
                          <a:latin typeface="Cambria Math" panose="02040503050406030204" pitchFamily="18" charset="0"/>
                          <a:ea typeface="Cambria Math"/>
                        </a:rPr>
                        <m:t>𝑀𝐵</m:t>
                      </m:r>
                      <m:r>
                        <a:rPr lang="en-US" sz="1800" i="1">
                          <a:latin typeface="Cambria Math" panose="02040503050406030204" pitchFamily="18" charset="0"/>
                          <a:ea typeface="Cambria Math"/>
                        </a:rPr>
                        <m:t> </m:t>
                      </m:r>
                      <m:r>
                        <a:rPr lang="en-US" sz="1800" i="1">
                          <a:latin typeface="Cambria Math" panose="02040503050406030204" pitchFamily="18" charset="0"/>
                          <a:ea typeface="Cambria Math"/>
                        </a:rPr>
                        <m:t>𝐼𝑛𝑑𝑖𝑟𝑒𝑐𝑡</m:t>
                      </m:r>
                      <m:r>
                        <a:rPr lang="en-US" sz="1800" i="1">
                          <a:latin typeface="Cambria Math" panose="02040503050406030204" pitchFamily="18" charset="0"/>
                          <a:ea typeface="Cambria Math"/>
                        </a:rPr>
                        <m:t> </m:t>
                      </m:r>
                      <m:r>
                        <a:rPr lang="en-US" sz="1800" i="1">
                          <a:latin typeface="Cambria Math" panose="02040503050406030204" pitchFamily="18" charset="0"/>
                          <a:ea typeface="Cambria Math"/>
                        </a:rPr>
                        <m:t>𝑂𝑝𝑒𝑟𝑎𝑡𝑖𝑛𝑔</m:t>
                      </m:r>
                      <m:r>
                        <a:rPr lang="en-US" sz="1800" i="1">
                          <a:latin typeface="Cambria Math" panose="02040503050406030204" pitchFamily="18" charset="0"/>
                          <a:ea typeface="Cambria Math"/>
                        </a:rPr>
                        <m:t> </m:t>
                      </m:r>
                      <m:r>
                        <a:rPr lang="en-US" sz="1800" i="1">
                          <a:latin typeface="Cambria Math" panose="02040503050406030204" pitchFamily="18" charset="0"/>
                          <a:ea typeface="Cambria Math"/>
                        </a:rPr>
                        <m:t>𝐶𝑜𝑠𝑡</m:t>
                      </m:r>
                    </m:oMath>
                  </m:oMathPara>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54608"/>
                <a:ext cx="8229600" cy="4727575"/>
              </a:xfrm>
              <a:blipFill>
                <a:blip r:embed="rId2"/>
                <a:stretch>
                  <a:fillRect l="-1481" t="-1289" r="-1852"/>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37</a:t>
            </a:fld>
            <a:endParaRPr lang="en-US" dirty="0"/>
          </a:p>
        </p:txBody>
      </p:sp>
    </p:spTree>
    <p:extLst>
      <p:ext uri="{BB962C8B-B14F-4D97-AF65-F5344CB8AC3E}">
        <p14:creationId xmlns:p14="http://schemas.microsoft.com/office/powerpoint/2010/main" val="809704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382000" cy="822325"/>
          </a:xfrm>
        </p:spPr>
        <p:txBody>
          <a:bodyPr/>
          <a:lstStyle/>
          <a:p>
            <a:r>
              <a:rPr lang="en-US" dirty="0"/>
              <a:t>Review: Direct and Indirect Expenses</a:t>
            </a:r>
          </a:p>
        </p:txBody>
      </p:sp>
      <p:sp>
        <p:nvSpPr>
          <p:cNvPr id="3" name="Content Placeholder 2"/>
          <p:cNvSpPr>
            <a:spLocks noGrp="1"/>
          </p:cNvSpPr>
          <p:nvPr>
            <p:ph idx="1"/>
          </p:nvPr>
        </p:nvSpPr>
        <p:spPr/>
        <p:txBody>
          <a:bodyPr/>
          <a:lstStyle/>
          <a:p>
            <a:pPr marL="0" indent="0">
              <a:buNone/>
            </a:pPr>
            <a:r>
              <a:rPr lang="en-US" dirty="0"/>
              <a:t>Total Operating Expenses for DR = $640,000</a:t>
            </a:r>
          </a:p>
          <a:p>
            <a:pPr lvl="1"/>
            <a:r>
              <a:rPr lang="en-US" dirty="0"/>
              <a:t>Direct Expenses = $400,000</a:t>
            </a:r>
          </a:p>
          <a:p>
            <a:pPr lvl="1"/>
            <a:r>
              <a:rPr lang="en-US" dirty="0"/>
              <a:t>Indirect Expenses = $240,000</a:t>
            </a:r>
          </a:p>
          <a:p>
            <a:pPr marL="457200" lvl="1" indent="0">
              <a:buNone/>
            </a:pPr>
            <a:endParaRPr lang="en-US" dirty="0"/>
          </a:p>
          <a:p>
            <a:pPr marL="0" indent="0">
              <a:buNone/>
            </a:pPr>
            <a:r>
              <a:rPr lang="en-US" dirty="0"/>
              <a:t>Total Operating Expenses for MB = $860,000</a:t>
            </a:r>
          </a:p>
          <a:p>
            <a:pPr lvl="1"/>
            <a:r>
              <a:rPr lang="en-US" dirty="0"/>
              <a:t>Direct Expenses = $500,000</a:t>
            </a:r>
          </a:p>
          <a:p>
            <a:pPr lvl="1"/>
            <a:r>
              <a:rPr lang="en-US" dirty="0"/>
              <a:t>Indirect Expenses = $360,000</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38</a:t>
            </a:fld>
            <a:endParaRPr lang="en-US" dirty="0"/>
          </a:p>
        </p:txBody>
      </p:sp>
    </p:spTree>
    <p:extLst>
      <p:ext uri="{BB962C8B-B14F-4D97-AF65-F5344CB8AC3E}">
        <p14:creationId xmlns:p14="http://schemas.microsoft.com/office/powerpoint/2010/main" val="3041405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i="1" dirty="0">
                <a:latin typeface="Calibri" panose="020F0502020204030204" pitchFamily="34" charset="0"/>
              </a:rPr>
              <a:t>NTD 2.0 Overview</a:t>
            </a: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5072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NTD Rural Module Overview</a:t>
            </a:r>
          </a:p>
          <a:p>
            <a:r>
              <a:rPr lang="en-US" dirty="0"/>
              <a:t>Report Year 2016 Changes and Clarifications</a:t>
            </a:r>
          </a:p>
          <a:p>
            <a:r>
              <a:rPr lang="en-US" dirty="0"/>
              <a:t>NTD 2.0 Overview</a:t>
            </a:r>
          </a:p>
          <a:p>
            <a:r>
              <a:rPr lang="en-US" dirty="0"/>
              <a:t>Starting the Report</a:t>
            </a:r>
          </a:p>
          <a:p>
            <a:r>
              <a:rPr lang="en-US" dirty="0"/>
              <a:t>Annual Form Navigation</a:t>
            </a:r>
          </a:p>
          <a:p>
            <a:r>
              <a:rPr lang="en-US" dirty="0"/>
              <a:t>Report Submission</a:t>
            </a:r>
          </a:p>
          <a:p>
            <a:r>
              <a:rPr lang="en-US" dirty="0"/>
              <a:t>Validation Process</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a:t>
            </a:fld>
            <a:endParaRPr lang="en-US" dirty="0"/>
          </a:p>
        </p:txBody>
      </p:sp>
    </p:spTree>
    <p:extLst>
      <p:ext uri="{BB962C8B-B14F-4D97-AF65-F5344CB8AC3E}">
        <p14:creationId xmlns:p14="http://schemas.microsoft.com/office/powerpoint/2010/main" val="759825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Link to the National Transit Database Website" title="National Transit Database Wesbite"/>
          <p:cNvSpPr>
            <a:spLocks noGrp="1"/>
          </p:cNvSpPr>
          <p:nvPr>
            <p:ph type="title"/>
          </p:nvPr>
        </p:nvSpPr>
        <p:spPr>
          <a:xfrm>
            <a:off x="457200" y="849238"/>
            <a:ext cx="8229600" cy="822325"/>
          </a:xfrm>
        </p:spPr>
        <p:txBody>
          <a:bodyPr>
            <a:normAutofit fontScale="90000"/>
          </a:bodyPr>
          <a:lstStyle/>
          <a:p>
            <a:r>
              <a:rPr lang="en-US" dirty="0"/>
              <a:t>NTD Home Page: </a:t>
            </a:r>
            <a:r>
              <a:rPr lang="en-US" dirty="0">
                <a:hlinkClick r:id="rId2"/>
              </a:rPr>
              <a:t>www.transit.dot.gov/ntd</a:t>
            </a:r>
            <a:endParaRPr lang="en-US" dirty="0"/>
          </a:p>
        </p:txBody>
      </p:sp>
      <p:pic>
        <p:nvPicPr>
          <p:cNvPr id="4" name="Picture 3" descr="This page shows where the data link to reporting login. " title="NTD Home Page"/>
          <p:cNvPicPr>
            <a:picLocks noChangeAspect="1"/>
          </p:cNvPicPr>
          <p:nvPr/>
        </p:nvPicPr>
        <p:blipFill>
          <a:blip r:embed="rId3"/>
          <a:stretch>
            <a:fillRect/>
          </a:stretch>
        </p:blipFill>
        <p:spPr>
          <a:xfrm>
            <a:off x="47625" y="1638300"/>
            <a:ext cx="9048750" cy="4610100"/>
          </a:xfrm>
          <a:prstGeom prst="rect">
            <a:avLst/>
          </a:prstGeom>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40</a:t>
            </a:fld>
            <a:endParaRPr lang="en-US" dirty="0"/>
          </a:p>
        </p:txBody>
      </p:sp>
    </p:spTree>
    <p:extLst>
      <p:ext uri="{BB962C8B-B14F-4D97-AF65-F5344CB8AC3E}">
        <p14:creationId xmlns:p14="http://schemas.microsoft.com/office/powerpoint/2010/main" val="662874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NTD Key Reference Documents</a:t>
            </a:r>
          </a:p>
        </p:txBody>
      </p:sp>
      <p:sp>
        <p:nvSpPr>
          <p:cNvPr id="3" name="Content Placeholder 2"/>
          <p:cNvSpPr>
            <a:spLocks noGrp="1"/>
          </p:cNvSpPr>
          <p:nvPr>
            <p:ph idx="1"/>
          </p:nvPr>
        </p:nvSpPr>
        <p:spPr/>
        <p:txBody>
          <a:bodyPr/>
          <a:lstStyle/>
          <a:p>
            <a:pPr marL="0" indent="0">
              <a:buNone/>
            </a:pPr>
            <a:r>
              <a:rPr lang="en-US" b="1" u="sng" dirty="0"/>
              <a:t>Policy Manual</a:t>
            </a:r>
            <a:r>
              <a:rPr lang="en-US" b="1" dirty="0"/>
              <a:t> </a:t>
            </a:r>
          </a:p>
          <a:p>
            <a:pPr lvl="1">
              <a:buFont typeface="Wingdings" panose="05000000000000000000" pitchFamily="2" charset="2"/>
              <a:buChar char="Ø"/>
            </a:pPr>
            <a:r>
              <a:rPr lang="en-US" dirty="0"/>
              <a:t>Issued annually to provide detailed guidance on what data to report to NTD</a:t>
            </a:r>
          </a:p>
          <a:p>
            <a:pPr marL="0" indent="0">
              <a:buNone/>
            </a:pPr>
            <a:r>
              <a:rPr lang="en-US" b="1" u="sng" dirty="0"/>
              <a:t>Uniform System of Accounts (USOA)</a:t>
            </a:r>
            <a:r>
              <a:rPr lang="en-US" b="1" dirty="0"/>
              <a:t> </a:t>
            </a:r>
          </a:p>
          <a:p>
            <a:pPr lvl="1">
              <a:buFont typeface="Wingdings" panose="05000000000000000000" pitchFamily="2" charset="2"/>
              <a:buChar char="Ø"/>
            </a:pPr>
            <a:r>
              <a:rPr lang="en-US" dirty="0"/>
              <a:t>Outlines the basic accounting structure all NTD reporters must follow</a:t>
            </a:r>
          </a:p>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41</a:t>
            </a:fld>
            <a:endParaRPr lang="en-US" dirty="0"/>
          </a:p>
        </p:txBody>
      </p:sp>
    </p:spTree>
    <p:extLst>
      <p:ext uri="{BB962C8B-B14F-4D97-AF65-F5344CB8AC3E}">
        <p14:creationId xmlns:p14="http://schemas.microsoft.com/office/powerpoint/2010/main" val="1205097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Manager</a:t>
            </a:r>
          </a:p>
        </p:txBody>
      </p:sp>
      <p:sp>
        <p:nvSpPr>
          <p:cNvPr id="3" name="Content Placeholder 2"/>
          <p:cNvSpPr>
            <a:spLocks noGrp="1"/>
          </p:cNvSpPr>
          <p:nvPr>
            <p:ph idx="1"/>
          </p:nvPr>
        </p:nvSpPr>
        <p:spPr/>
        <p:txBody>
          <a:bodyPr/>
          <a:lstStyle/>
          <a:p>
            <a:pPr marL="0" indent="0">
              <a:buNone/>
            </a:pPr>
            <a:r>
              <a:rPr lang="en-US" sz="2600" dirty="0"/>
              <a:t>Each agency must submit an official letter designating an employee as the User Manager. </a:t>
            </a:r>
          </a:p>
          <a:p>
            <a:pPr lvl="1"/>
            <a:r>
              <a:rPr lang="en-US" dirty="0"/>
              <a:t>User Managers create accounts for the CEO and NTD Contact as well as accounts for editors and viewers.</a:t>
            </a:r>
          </a:p>
          <a:p>
            <a:pPr marL="0" indent="0">
              <a:buNone/>
            </a:pPr>
            <a:r>
              <a:rPr lang="en-US" sz="2600" dirty="0"/>
              <a:t>The User Manager can also fill a NTD Role - for example, the CEO can also be the agency’s UM.</a:t>
            </a:r>
          </a:p>
          <a:p>
            <a:endParaRPr lang="en-US" sz="24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42</a:t>
            </a:fld>
            <a:endParaRPr lang="en-US" dirty="0"/>
          </a:p>
        </p:txBody>
      </p:sp>
    </p:spTree>
    <p:extLst>
      <p:ext uri="{BB962C8B-B14F-4D97-AF65-F5344CB8AC3E}">
        <p14:creationId xmlns:p14="http://schemas.microsoft.com/office/powerpoint/2010/main" val="1153106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Defining Users</a:t>
            </a:r>
          </a:p>
        </p:txBody>
      </p:sp>
      <p:sp>
        <p:nvSpPr>
          <p:cNvPr id="3" name="Content Placeholder 2"/>
          <p:cNvSpPr>
            <a:spLocks noGrp="1"/>
          </p:cNvSpPr>
          <p:nvPr>
            <p:ph idx="1"/>
          </p:nvPr>
        </p:nvSpPr>
        <p:spPr>
          <a:xfrm>
            <a:off x="457200" y="5199063"/>
            <a:ext cx="8229600" cy="1430337"/>
          </a:xfrm>
        </p:spPr>
        <p:txBody>
          <a:bodyPr/>
          <a:lstStyle/>
          <a:p>
            <a:pPr marL="0" indent="0">
              <a:buNone/>
            </a:pPr>
            <a:r>
              <a:rPr lang="en-US" sz="2400" dirty="0"/>
              <a:t>Select your State Profile </a:t>
            </a:r>
          </a:p>
          <a:p>
            <a:pPr lvl="1">
              <a:buFont typeface="Wingdings" panose="05000000000000000000" pitchFamily="2" charset="2"/>
              <a:buChar char="Ø"/>
            </a:pPr>
            <a:r>
              <a:rPr lang="en-US" sz="2200" dirty="0"/>
              <a:t>State users won’t see Profiles for Urban agencies unless they have system access to these specific profiles.</a:t>
            </a:r>
          </a:p>
          <a:p>
            <a:pPr marL="0" indent="0">
              <a:buNone/>
            </a:pPr>
            <a:endParaRPr lang="en-US" sz="2400" dirty="0"/>
          </a:p>
          <a:p>
            <a:endParaRPr lang="en-US" sz="2400" dirty="0"/>
          </a:p>
        </p:txBody>
      </p:sp>
      <p:pic>
        <p:nvPicPr>
          <p:cNvPr id="7" name="Picture 6" descr="LIst of profiles and the state profile is pointed at." title="My NTD Reporter Profiles"/>
          <p:cNvPicPr>
            <a:picLocks noChangeAspect="1"/>
          </p:cNvPicPr>
          <p:nvPr/>
        </p:nvPicPr>
        <p:blipFill>
          <a:blip r:embed="rId3"/>
          <a:stretch>
            <a:fillRect/>
          </a:stretch>
        </p:blipFill>
        <p:spPr>
          <a:xfrm>
            <a:off x="1181100" y="1704975"/>
            <a:ext cx="6781800" cy="3171825"/>
          </a:xfrm>
          <a:prstGeom prst="rect">
            <a:avLst/>
          </a:prstGeom>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43</a:t>
            </a:fld>
            <a:endParaRPr lang="en-US" dirty="0"/>
          </a:p>
        </p:txBody>
      </p:sp>
    </p:spTree>
    <p:extLst>
      <p:ext uri="{BB962C8B-B14F-4D97-AF65-F5344CB8AC3E}">
        <p14:creationId xmlns:p14="http://schemas.microsoft.com/office/powerpoint/2010/main" val="3052935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Defining Users</a:t>
            </a:r>
          </a:p>
        </p:txBody>
      </p:sp>
      <p:sp>
        <p:nvSpPr>
          <p:cNvPr id="3" name="Content Placeholder 2"/>
          <p:cNvSpPr>
            <a:spLocks noGrp="1"/>
          </p:cNvSpPr>
          <p:nvPr>
            <p:ph idx="1"/>
          </p:nvPr>
        </p:nvSpPr>
        <p:spPr/>
        <p:txBody>
          <a:bodyPr/>
          <a:lstStyle/>
          <a:p>
            <a:pPr marL="0" indent="0">
              <a:buNone/>
            </a:pPr>
            <a:r>
              <a:rPr lang="en-US" dirty="0"/>
              <a:t>Select the P-30 (Reporter Users)</a:t>
            </a:r>
          </a:p>
        </p:txBody>
      </p:sp>
      <p:pic>
        <p:nvPicPr>
          <p:cNvPr id="7" name="Picture 6" descr="Arrow Pointing towards View and Manager Reporter Users " title="Defining Users"/>
          <p:cNvPicPr>
            <a:picLocks noChangeAspect="1"/>
          </p:cNvPicPr>
          <p:nvPr/>
        </p:nvPicPr>
        <p:blipFill>
          <a:blip r:embed="rId3"/>
          <a:stretch>
            <a:fillRect/>
          </a:stretch>
        </p:blipFill>
        <p:spPr>
          <a:xfrm>
            <a:off x="365395" y="2743200"/>
            <a:ext cx="8413209" cy="1167425"/>
          </a:xfrm>
          <a:prstGeom prst="rect">
            <a:avLst/>
          </a:prstGeom>
        </p:spPr>
      </p:pic>
      <p:pic>
        <p:nvPicPr>
          <p:cNvPr id="4" name="Picture 3" descr="Arrow pointing at P-30 (Users)" title="Profile Users"/>
          <p:cNvPicPr>
            <a:picLocks noChangeAspect="1"/>
          </p:cNvPicPr>
          <p:nvPr/>
        </p:nvPicPr>
        <p:blipFill rotWithShape="1">
          <a:blip r:embed="rId4"/>
          <a:srcRect b="3568"/>
          <a:stretch/>
        </p:blipFill>
        <p:spPr>
          <a:xfrm>
            <a:off x="76200" y="1752600"/>
            <a:ext cx="9017508" cy="2667000"/>
          </a:xfrm>
          <a:prstGeom prst="rect">
            <a:avLst/>
          </a:prstGeom>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44</a:t>
            </a:fld>
            <a:endParaRPr lang="en-US" dirty="0"/>
          </a:p>
        </p:txBody>
      </p:sp>
    </p:spTree>
    <p:extLst>
      <p:ext uri="{BB962C8B-B14F-4D97-AF65-F5344CB8AC3E}">
        <p14:creationId xmlns:p14="http://schemas.microsoft.com/office/powerpoint/2010/main" val="1337268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overview</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a:t>All users land on the News feed</a:t>
            </a:r>
          </a:p>
          <a:p>
            <a:pPr>
              <a:buFont typeface="Wingdings" panose="05000000000000000000" pitchFamily="2" charset="2"/>
              <a:buChar char="Ø"/>
            </a:pPr>
            <a:r>
              <a:rPr lang="en-US" sz="2400" dirty="0"/>
              <a:t>Posts from NTD staff will display here</a:t>
            </a:r>
          </a:p>
          <a:p>
            <a:pPr marL="0" indent="0">
              <a:buNone/>
            </a:pPr>
            <a:endParaRPr lang="en-US" b="1" dirty="0"/>
          </a:p>
        </p:txBody>
      </p:sp>
      <p:pic>
        <p:nvPicPr>
          <p:cNvPr id="6" name="Picture 5" descr="Landing Page of NTD" title="News Feed"/>
          <p:cNvPicPr>
            <a:picLocks noChangeAspect="1"/>
          </p:cNvPicPr>
          <p:nvPr/>
        </p:nvPicPr>
        <p:blipFill rotWithShape="1">
          <a:blip r:embed="rId3"/>
          <a:srcRect b="37264"/>
          <a:stretch/>
        </p:blipFill>
        <p:spPr>
          <a:xfrm>
            <a:off x="609600" y="3124200"/>
            <a:ext cx="7924800" cy="236220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45</a:t>
            </a:fld>
            <a:endParaRPr lang="en-US" dirty="0"/>
          </a:p>
        </p:txBody>
      </p:sp>
    </p:spTree>
    <p:extLst>
      <p:ext uri="{BB962C8B-B14F-4D97-AF65-F5344CB8AC3E}">
        <p14:creationId xmlns:p14="http://schemas.microsoft.com/office/powerpoint/2010/main" val="1894654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a:t>
            </a:r>
          </a:p>
        </p:txBody>
      </p:sp>
      <p:sp>
        <p:nvSpPr>
          <p:cNvPr id="4" name="Content Placeholder 5"/>
          <p:cNvSpPr>
            <a:spLocks noGrp="1"/>
          </p:cNvSpPr>
          <p:nvPr>
            <p:ph idx="1"/>
          </p:nvPr>
        </p:nvSpPr>
        <p:spPr/>
        <p:txBody>
          <a:bodyPr>
            <a:noAutofit/>
          </a:bodyPr>
          <a:lstStyle/>
          <a:p>
            <a:pPr marL="0" indent="0">
              <a:buNone/>
            </a:pPr>
            <a:r>
              <a:rPr lang="en-US" sz="2400" dirty="0"/>
              <a:t>Kickoff Tasks are assigned to CEOs and NTD Contacts</a:t>
            </a:r>
          </a:p>
          <a:p>
            <a:pPr lvl="1">
              <a:buFont typeface="Wingdings" panose="05000000000000000000" pitchFamily="2" charset="2"/>
              <a:buChar char="Ø"/>
            </a:pPr>
            <a:r>
              <a:rPr lang="en-US" sz="2400" dirty="0"/>
              <a:t>Kickoffs populate the packages for all the subrecipients in that Report Year</a:t>
            </a:r>
          </a:p>
        </p:txBody>
      </p:sp>
      <p:pic>
        <p:nvPicPr>
          <p:cNvPr id="6" name="Picture 5" descr="Task Page" title="Task"/>
          <p:cNvPicPr>
            <a:picLocks noChangeAspect="1"/>
          </p:cNvPicPr>
          <p:nvPr/>
        </p:nvPicPr>
        <p:blipFill rotWithShape="1">
          <a:blip r:embed="rId3"/>
          <a:srcRect b="32093"/>
          <a:stretch/>
        </p:blipFill>
        <p:spPr>
          <a:xfrm>
            <a:off x="682625" y="3508753"/>
            <a:ext cx="7699375" cy="2587247"/>
          </a:xfrm>
          <a:prstGeom prst="rect">
            <a:avLst/>
          </a:prstGeom>
        </p:spPr>
      </p:pic>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46</a:t>
            </a:fld>
            <a:endParaRPr lang="en-US" dirty="0"/>
          </a:p>
        </p:txBody>
      </p:sp>
    </p:spTree>
    <p:extLst>
      <p:ext uri="{BB962C8B-B14F-4D97-AF65-F5344CB8AC3E}">
        <p14:creationId xmlns:p14="http://schemas.microsoft.com/office/powerpoint/2010/main" val="1467428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a:t>
            </a:r>
          </a:p>
        </p:txBody>
      </p:sp>
      <p:sp>
        <p:nvSpPr>
          <p:cNvPr id="3" name="Content Placeholder 2"/>
          <p:cNvSpPr>
            <a:spLocks noGrp="1"/>
          </p:cNvSpPr>
          <p:nvPr>
            <p:ph idx="1"/>
          </p:nvPr>
        </p:nvSpPr>
        <p:spPr/>
        <p:txBody>
          <a:bodyPr>
            <a:normAutofit/>
          </a:bodyPr>
          <a:lstStyle/>
          <a:p>
            <a:pPr marL="0" indent="0">
              <a:buNone/>
            </a:pPr>
            <a:r>
              <a:rPr lang="en-US" sz="2400" dirty="0"/>
              <a:t>Profiles and Package Forms are accessed through “Records”</a:t>
            </a:r>
          </a:p>
          <a:p>
            <a:endParaRPr lang="en-US" dirty="0"/>
          </a:p>
        </p:txBody>
      </p:sp>
      <p:pic>
        <p:nvPicPr>
          <p:cNvPr id="4" name="Picture 3" descr="Records Page of NTD" title="Records"/>
          <p:cNvPicPr>
            <a:picLocks noChangeAspect="1"/>
          </p:cNvPicPr>
          <p:nvPr/>
        </p:nvPicPr>
        <p:blipFill>
          <a:blip r:embed="rId3"/>
          <a:stretch>
            <a:fillRect/>
          </a:stretch>
        </p:blipFill>
        <p:spPr>
          <a:xfrm>
            <a:off x="492881" y="2889885"/>
            <a:ext cx="8068628" cy="3358515"/>
          </a:xfrm>
          <a:prstGeom prst="rect">
            <a:avLst/>
          </a:prstGeom>
        </p:spPr>
      </p:pic>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47</a:t>
            </a:fld>
            <a:endParaRPr lang="en-US" dirty="0"/>
          </a:p>
        </p:txBody>
      </p:sp>
    </p:spTree>
    <p:extLst>
      <p:ext uri="{BB962C8B-B14F-4D97-AF65-F5344CB8AC3E}">
        <p14:creationId xmlns:p14="http://schemas.microsoft.com/office/powerpoint/2010/main" val="717052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p:txBody>
          <a:bodyPr>
            <a:normAutofit/>
          </a:bodyPr>
          <a:lstStyle/>
          <a:p>
            <a:pPr marL="0" indent="0">
              <a:buNone/>
            </a:pPr>
            <a:r>
              <a:rPr lang="en-US" sz="3100" dirty="0"/>
              <a:t>The RR-20 Roll-Up Report functions like the old system’s RU-30</a:t>
            </a:r>
          </a:p>
          <a:p>
            <a:endParaRPr lang="en-US" dirty="0"/>
          </a:p>
        </p:txBody>
      </p:sp>
      <p:pic>
        <p:nvPicPr>
          <p:cNvPr id="4" name="Picture 3" descr="Reports Page of NTD" title="Reports Page"/>
          <p:cNvPicPr>
            <a:picLocks noChangeAspect="1"/>
          </p:cNvPicPr>
          <p:nvPr/>
        </p:nvPicPr>
        <p:blipFill rotWithShape="1">
          <a:blip r:embed="rId3"/>
          <a:srcRect b="38044"/>
          <a:stretch/>
        </p:blipFill>
        <p:spPr>
          <a:xfrm>
            <a:off x="427527" y="3410019"/>
            <a:ext cx="8259273" cy="2381181"/>
          </a:xfrm>
          <a:prstGeom prst="rect">
            <a:avLst/>
          </a:prstGeom>
        </p:spPr>
      </p:pic>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48</a:t>
            </a:fld>
            <a:endParaRPr lang="en-US" dirty="0"/>
          </a:p>
        </p:txBody>
      </p:sp>
    </p:spTree>
    <p:extLst>
      <p:ext uri="{BB962C8B-B14F-4D97-AF65-F5344CB8AC3E}">
        <p14:creationId xmlns:p14="http://schemas.microsoft.com/office/powerpoint/2010/main" val="3339377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a:t>
            </a:r>
          </a:p>
        </p:txBody>
      </p:sp>
      <p:sp>
        <p:nvSpPr>
          <p:cNvPr id="3" name="Content Placeholder 2"/>
          <p:cNvSpPr>
            <a:spLocks noGrp="1"/>
          </p:cNvSpPr>
          <p:nvPr>
            <p:ph idx="1"/>
          </p:nvPr>
        </p:nvSpPr>
        <p:spPr/>
        <p:txBody>
          <a:bodyPr>
            <a:normAutofit/>
          </a:bodyPr>
          <a:lstStyle/>
          <a:p>
            <a:pPr marL="0" indent="0">
              <a:buNone/>
            </a:pPr>
            <a:r>
              <a:rPr lang="en-US" sz="2200" dirty="0"/>
              <a:t>Options vary based on user privileges </a:t>
            </a:r>
          </a:p>
          <a:p>
            <a:pPr lvl="1">
              <a:buFont typeface="Wingdings" panose="05000000000000000000" pitchFamily="2" charset="2"/>
              <a:buChar char="Ø"/>
            </a:pPr>
            <a:r>
              <a:rPr lang="en-US" sz="2000" dirty="0"/>
              <a:t>Image below shows Actions tab for a User Manager</a:t>
            </a:r>
          </a:p>
          <a:p>
            <a:endParaRPr lang="en-US" sz="1800" dirty="0"/>
          </a:p>
        </p:txBody>
      </p:sp>
      <p:pic>
        <p:nvPicPr>
          <p:cNvPr id="4" name="Picture 3" descr="Actions Page of NTD" title="Actions Page"/>
          <p:cNvPicPr>
            <a:picLocks noChangeAspect="1"/>
          </p:cNvPicPr>
          <p:nvPr/>
        </p:nvPicPr>
        <p:blipFill rotWithShape="1">
          <a:blip r:embed="rId3"/>
          <a:srcRect b="30519"/>
          <a:stretch/>
        </p:blipFill>
        <p:spPr>
          <a:xfrm>
            <a:off x="381000" y="2971800"/>
            <a:ext cx="8254349" cy="2743200"/>
          </a:xfrm>
          <a:prstGeom prst="rect">
            <a:avLst/>
          </a:prstGeom>
        </p:spPr>
      </p:pic>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49</a:t>
            </a:fld>
            <a:endParaRPr lang="en-US" dirty="0"/>
          </a:p>
        </p:txBody>
      </p:sp>
    </p:spTree>
    <p:extLst>
      <p:ext uri="{BB962C8B-B14F-4D97-AF65-F5344CB8AC3E}">
        <p14:creationId xmlns:p14="http://schemas.microsoft.com/office/powerpoint/2010/main" val="323311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i="1" dirty="0"/>
              <a:t>NTD Rural Module Overview</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52107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Settings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t>Click your name to update your profile or change account password</a:t>
            </a:r>
          </a:p>
          <a:p>
            <a:endParaRPr lang="en-US" dirty="0"/>
          </a:p>
        </p:txBody>
      </p:sp>
      <p:pic>
        <p:nvPicPr>
          <p:cNvPr id="4" name="Picture 3" descr="Profile drop down" title="Profile"/>
          <p:cNvPicPr>
            <a:picLocks noChangeAspect="1"/>
          </p:cNvPicPr>
          <p:nvPr/>
        </p:nvPicPr>
        <p:blipFill rotWithShape="1">
          <a:blip r:embed="rId3"/>
          <a:srcRect b="37367"/>
          <a:stretch/>
        </p:blipFill>
        <p:spPr>
          <a:xfrm>
            <a:off x="510725" y="3048000"/>
            <a:ext cx="8122550" cy="2514600"/>
          </a:xfrm>
          <a:prstGeom prst="rect">
            <a:avLst/>
          </a:prstGeom>
        </p:spPr>
      </p:pic>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50</a:t>
            </a:fld>
            <a:endParaRPr lang="en-US" dirty="0"/>
          </a:p>
        </p:txBody>
      </p:sp>
    </p:spTree>
    <p:extLst>
      <p:ext uri="{BB962C8B-B14F-4D97-AF65-F5344CB8AC3E}">
        <p14:creationId xmlns:p14="http://schemas.microsoft.com/office/powerpoint/2010/main" val="827501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Package Forms</a:t>
            </a:r>
          </a:p>
        </p:txBody>
      </p:sp>
      <p:sp>
        <p:nvSpPr>
          <p:cNvPr id="3" name="Content Placeholder 2"/>
          <p:cNvSpPr>
            <a:spLocks noGrp="1"/>
          </p:cNvSpPr>
          <p:nvPr>
            <p:ph idx="1"/>
          </p:nvPr>
        </p:nvSpPr>
        <p:spPr>
          <a:xfrm>
            <a:off x="457200" y="1655763"/>
            <a:ext cx="8229600" cy="4259263"/>
          </a:xfrm>
        </p:spPr>
        <p:txBody>
          <a:bodyPr>
            <a:normAutofit/>
          </a:bodyPr>
          <a:lstStyle/>
          <a:p>
            <a:pPr marL="0" indent="0">
              <a:buNone/>
            </a:pPr>
            <a:r>
              <a:rPr lang="en-US" sz="2000" dirty="0"/>
              <a:t>A Report Package contains all of the forms required for annual reporting</a:t>
            </a:r>
          </a:p>
          <a:p>
            <a:pPr>
              <a:buFont typeface="Wingdings" panose="05000000000000000000" pitchFamily="2" charset="2"/>
              <a:buChar char="Ø"/>
            </a:pPr>
            <a:r>
              <a:rPr lang="en-US" sz="1800" dirty="0"/>
              <a:t>Identification (B-10)</a:t>
            </a:r>
          </a:p>
          <a:p>
            <a:pPr>
              <a:buFont typeface="Wingdings" panose="05000000000000000000" pitchFamily="2" charset="2"/>
              <a:buChar char="Ø"/>
            </a:pPr>
            <a:r>
              <a:rPr lang="en-US" sz="1800" dirty="0"/>
              <a:t>Stations &amp; Maintenance Facilities (A-10)</a:t>
            </a:r>
          </a:p>
          <a:p>
            <a:pPr>
              <a:buFont typeface="Wingdings" panose="05000000000000000000" pitchFamily="2" charset="2"/>
              <a:buChar char="Ø"/>
            </a:pPr>
            <a:r>
              <a:rPr lang="en-US" sz="1800" dirty="0"/>
              <a:t>Revenue Vehicle Inventory (A-30)</a:t>
            </a:r>
          </a:p>
          <a:p>
            <a:pPr>
              <a:buFont typeface="Wingdings" panose="05000000000000000000" pitchFamily="2" charset="2"/>
              <a:buChar char="Ø"/>
            </a:pPr>
            <a:r>
              <a:rPr lang="en-US" sz="1800" dirty="0"/>
              <a:t>Reduced Reporting (RR-20)</a:t>
            </a:r>
          </a:p>
          <a:p>
            <a:pPr marL="0" indent="0">
              <a:buNone/>
            </a:pPr>
            <a:endParaRPr lang="en-US" dirty="0"/>
          </a:p>
        </p:txBody>
      </p:sp>
      <p:pic>
        <p:nvPicPr>
          <p:cNvPr id="5" name="Picture 4" descr="Different Package forms" title="Package Forms"/>
          <p:cNvPicPr>
            <a:picLocks noChangeAspect="1"/>
          </p:cNvPicPr>
          <p:nvPr/>
        </p:nvPicPr>
        <p:blipFill>
          <a:blip r:embed="rId3"/>
          <a:stretch>
            <a:fillRect/>
          </a:stretch>
        </p:blipFill>
        <p:spPr>
          <a:xfrm>
            <a:off x="552831" y="3785394"/>
            <a:ext cx="8038338" cy="2573274"/>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51</a:t>
            </a:fld>
            <a:endParaRPr lang="en-US" dirty="0"/>
          </a:p>
        </p:txBody>
      </p:sp>
    </p:spTree>
    <p:extLst>
      <p:ext uri="{BB962C8B-B14F-4D97-AF65-F5344CB8AC3E}">
        <p14:creationId xmlns:p14="http://schemas.microsoft.com/office/powerpoint/2010/main" val="4066395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Resetting Passwords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000" dirty="0"/>
              <a:t>Click “Forgot Password” from main login screen</a:t>
            </a:r>
          </a:p>
          <a:p>
            <a:pPr>
              <a:buFont typeface="Wingdings" panose="05000000000000000000" pitchFamily="2" charset="2"/>
              <a:buChar char="Ø"/>
            </a:pPr>
            <a:r>
              <a:rPr lang="en-US" sz="2000" dirty="0"/>
              <a:t>Enter the email address used for your user name and click “Request Password Reset”</a:t>
            </a:r>
          </a:p>
          <a:p>
            <a:endParaRPr lang="en-US" dirty="0"/>
          </a:p>
        </p:txBody>
      </p:sp>
      <p:pic>
        <p:nvPicPr>
          <p:cNvPr id="6" name="Picture 5" descr="The password reset area is shown with an arrow pointed at Request  Password Reset" title="Password Reset"/>
          <p:cNvPicPr>
            <a:picLocks noChangeAspect="1"/>
          </p:cNvPicPr>
          <p:nvPr/>
        </p:nvPicPr>
        <p:blipFill>
          <a:blip r:embed="rId3"/>
          <a:stretch>
            <a:fillRect/>
          </a:stretch>
        </p:blipFill>
        <p:spPr>
          <a:xfrm>
            <a:off x="1752600" y="3124200"/>
            <a:ext cx="5419725" cy="232410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52</a:t>
            </a:fld>
            <a:endParaRPr lang="en-US" dirty="0"/>
          </a:p>
        </p:txBody>
      </p:sp>
    </p:spTree>
    <p:extLst>
      <p:ext uri="{BB962C8B-B14F-4D97-AF65-F5344CB8AC3E}">
        <p14:creationId xmlns:p14="http://schemas.microsoft.com/office/powerpoint/2010/main" val="3358670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Defining Users</a:t>
            </a:r>
          </a:p>
        </p:txBody>
      </p:sp>
      <p:sp>
        <p:nvSpPr>
          <p:cNvPr id="3" name="Content Placeholder 2"/>
          <p:cNvSpPr>
            <a:spLocks noGrp="1"/>
          </p:cNvSpPr>
          <p:nvPr>
            <p:ph idx="1"/>
          </p:nvPr>
        </p:nvSpPr>
        <p:spPr/>
        <p:txBody>
          <a:bodyPr/>
          <a:lstStyle/>
          <a:p>
            <a:pPr marL="0" indent="0">
              <a:buNone/>
            </a:pPr>
            <a:r>
              <a:rPr lang="en-US" sz="2400" dirty="0"/>
              <a:t>Click “Add User”</a:t>
            </a:r>
          </a:p>
          <a:p>
            <a:pPr lvl="1">
              <a:buFont typeface="Wingdings" panose="05000000000000000000" pitchFamily="2" charset="2"/>
              <a:buChar char="Ø"/>
            </a:pPr>
            <a:r>
              <a:rPr lang="en-US" sz="2200" dirty="0"/>
              <a:t>Once you click “Add”, you will be able to enter data for that user</a:t>
            </a:r>
          </a:p>
        </p:txBody>
      </p:sp>
      <p:pic>
        <p:nvPicPr>
          <p:cNvPr id="6" name="Picture 5" descr="P-30 Add User Button" title="Add User"/>
          <p:cNvPicPr>
            <a:picLocks noChangeAspect="1"/>
          </p:cNvPicPr>
          <p:nvPr/>
        </p:nvPicPr>
        <p:blipFill rotWithShape="1">
          <a:blip r:embed="rId3"/>
          <a:srcRect r="881"/>
          <a:stretch/>
        </p:blipFill>
        <p:spPr>
          <a:xfrm>
            <a:off x="457200" y="1752600"/>
            <a:ext cx="8305800" cy="3866674"/>
          </a:xfrm>
          <a:prstGeom prst="rect">
            <a:avLst/>
          </a:prstGeom>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53</a:t>
            </a:fld>
            <a:endParaRPr lang="en-US" dirty="0"/>
          </a:p>
        </p:txBody>
      </p:sp>
    </p:spTree>
    <p:extLst>
      <p:ext uri="{BB962C8B-B14F-4D97-AF65-F5344CB8AC3E}">
        <p14:creationId xmlns:p14="http://schemas.microsoft.com/office/powerpoint/2010/main" val="4033610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Enter Data</a:t>
            </a:r>
          </a:p>
        </p:txBody>
      </p:sp>
      <p:pic>
        <p:nvPicPr>
          <p:cNvPr id="4" name="Picture 3" descr="Information required to enter a new user into the system." title="Users Information"/>
          <p:cNvPicPr>
            <a:picLocks noChangeAspect="1"/>
          </p:cNvPicPr>
          <p:nvPr/>
        </p:nvPicPr>
        <p:blipFill rotWithShape="1">
          <a:blip r:embed="rId2"/>
          <a:srcRect t="667" r="1366" b="1846"/>
          <a:stretch/>
        </p:blipFill>
        <p:spPr>
          <a:xfrm>
            <a:off x="1371600" y="1630363"/>
            <a:ext cx="6104336" cy="4282038"/>
          </a:xfrm>
          <a:prstGeom prst="rect">
            <a:avLst/>
          </a:prstGeom>
        </p:spPr>
      </p:pic>
      <p:sp>
        <p:nvSpPr>
          <p:cNvPr id="5" name="Content Placeholder 2"/>
          <p:cNvSpPr txBox="1">
            <a:spLocks/>
          </p:cNvSpPr>
          <p:nvPr/>
        </p:nvSpPr>
        <p:spPr bwMode="auto">
          <a:xfrm>
            <a:off x="1600200" y="5913989"/>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marL="457200" lvl="1" indent="0">
              <a:buNone/>
            </a:pPr>
            <a:r>
              <a:rPr lang="en-US" sz="2000" kern="0" dirty="0"/>
              <a:t>Fields with a red asterisk are required</a:t>
            </a:r>
          </a:p>
          <a:p>
            <a:pPr marL="0" indent="0">
              <a:buFontTx/>
              <a:buNone/>
            </a:pPr>
            <a:endParaRPr lang="en-US" sz="2000" kern="0" dirty="0"/>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54</a:t>
            </a:fld>
            <a:endParaRPr lang="en-US" dirty="0"/>
          </a:p>
        </p:txBody>
      </p:sp>
    </p:spTree>
    <p:extLst>
      <p:ext uri="{BB962C8B-B14F-4D97-AF65-F5344CB8AC3E}">
        <p14:creationId xmlns:p14="http://schemas.microsoft.com/office/powerpoint/2010/main" val="4031692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a:t>Assign Role</a:t>
            </a:r>
            <a:endParaRPr lang="en-US" dirty="0">
              <a:solidFill>
                <a:schemeClr val="bg1"/>
              </a:solidFill>
            </a:endParaRPr>
          </a:p>
        </p:txBody>
      </p:sp>
      <p:sp>
        <p:nvSpPr>
          <p:cNvPr id="3" name="Content Placeholder 2"/>
          <p:cNvSpPr>
            <a:spLocks noGrp="1"/>
          </p:cNvSpPr>
          <p:nvPr>
            <p:ph idx="1"/>
          </p:nvPr>
        </p:nvSpPr>
        <p:spPr>
          <a:xfrm>
            <a:off x="457200" y="1668463"/>
            <a:ext cx="8229600" cy="4259263"/>
          </a:xfrm>
        </p:spPr>
        <p:txBody>
          <a:bodyPr/>
          <a:lstStyle/>
          <a:p>
            <a:pPr marL="457200" lvl="1" indent="0">
              <a:buNone/>
            </a:pPr>
            <a:r>
              <a:rPr lang="en-US" dirty="0"/>
              <a:t>NTD Requires at least two users:</a:t>
            </a:r>
          </a:p>
          <a:p>
            <a:pPr lvl="2">
              <a:buFont typeface="Wingdings" panose="05000000000000000000" pitchFamily="2" charset="2"/>
              <a:buChar char="Ø"/>
            </a:pPr>
            <a:r>
              <a:rPr lang="en-US" dirty="0"/>
              <a:t>CEO </a:t>
            </a:r>
          </a:p>
          <a:p>
            <a:pPr lvl="2">
              <a:buFont typeface="Wingdings" panose="05000000000000000000" pitchFamily="2" charset="2"/>
              <a:buChar char="Ø"/>
            </a:pPr>
            <a:r>
              <a:rPr lang="en-US" sz="2400" dirty="0"/>
              <a:t>One additional user</a:t>
            </a:r>
          </a:p>
          <a:p>
            <a:pPr lvl="1">
              <a:buFont typeface="Arial" panose="020B0604020202020204" pitchFamily="34" charset="0"/>
              <a:buChar char="•"/>
            </a:pPr>
            <a:endParaRPr lang="en-US" dirty="0"/>
          </a:p>
        </p:txBody>
      </p:sp>
      <p:pic>
        <p:nvPicPr>
          <p:cNvPr id="6" name="Picture 5" descr="NTD Role Drop Down selection" title="Role Selection"/>
          <p:cNvPicPr>
            <a:picLocks noChangeAspect="1"/>
          </p:cNvPicPr>
          <p:nvPr/>
        </p:nvPicPr>
        <p:blipFill rotWithShape="1">
          <a:blip r:embed="rId3"/>
          <a:srcRect l="279"/>
          <a:stretch/>
        </p:blipFill>
        <p:spPr>
          <a:xfrm>
            <a:off x="268041" y="3048000"/>
            <a:ext cx="8607917" cy="3262313"/>
          </a:xfrm>
          <a:prstGeom prst="rect">
            <a:avLst/>
          </a:prstGeom>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55</a:t>
            </a:fld>
            <a:endParaRPr lang="en-US" dirty="0"/>
          </a:p>
        </p:txBody>
      </p:sp>
    </p:spTree>
    <p:extLst>
      <p:ext uri="{BB962C8B-B14F-4D97-AF65-F5344CB8AC3E}">
        <p14:creationId xmlns:p14="http://schemas.microsoft.com/office/powerpoint/2010/main" val="1329004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08038"/>
            <a:ext cx="7772400" cy="822325"/>
          </a:xfrm>
        </p:spPr>
        <p:txBody>
          <a:bodyPr/>
          <a:lstStyle/>
          <a:p>
            <a:r>
              <a:rPr lang="en-US" dirty="0"/>
              <a:t>NTD Roles</a:t>
            </a:r>
          </a:p>
        </p:txBody>
      </p:sp>
      <p:graphicFrame>
        <p:nvGraphicFramePr>
          <p:cNvPr id="6" name="Table 5" descr="Roles that are available NTD 2.0 " title="NTD 2.0 Roles"/>
          <p:cNvGraphicFramePr>
            <a:graphicFrameLocks noGrp="1"/>
          </p:cNvGraphicFramePr>
          <p:nvPr>
            <p:extLst>
              <p:ext uri="{D42A27DB-BD31-4B8C-83A1-F6EECF244321}">
                <p14:modId xmlns:p14="http://schemas.microsoft.com/office/powerpoint/2010/main" val="2856764587"/>
              </p:ext>
            </p:extLst>
          </p:nvPr>
        </p:nvGraphicFramePr>
        <p:xfrm>
          <a:off x="4724400" y="2373086"/>
          <a:ext cx="3048000" cy="301477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tblGrid>
              <a:tr h="5138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85000"/>
                              <a:lumOff val="15000"/>
                            </a:schemeClr>
                          </a:solidFill>
                        </a:rPr>
                        <a:t>NTD 2.0</a:t>
                      </a:r>
                    </a:p>
                  </a:txBody>
                  <a:tcPr>
                    <a:solidFill>
                      <a:schemeClr val="bg1">
                        <a:lumMod val="85000"/>
                      </a:schemeClr>
                    </a:solidFill>
                  </a:tcPr>
                </a:tc>
                <a:extLst>
                  <a:ext uri="{0D108BD9-81ED-4DB2-BD59-A6C34878D82A}">
                    <a16:rowId xmlns:a16="http://schemas.microsoft.com/office/drawing/2014/main" val="10000"/>
                  </a:ext>
                </a:extLst>
              </a:tr>
              <a:tr h="500179">
                <a:tc>
                  <a:txBody>
                    <a:bodyPr/>
                    <a:lstStyle/>
                    <a:p>
                      <a:pPr algn="ctr"/>
                      <a:r>
                        <a:rPr lang="en-US" dirty="0"/>
                        <a:t>CEO</a:t>
                      </a:r>
                    </a:p>
                  </a:txBody>
                  <a:tcPr/>
                </a:tc>
                <a:extLst>
                  <a:ext uri="{0D108BD9-81ED-4DB2-BD59-A6C34878D82A}">
                    <a16:rowId xmlns:a16="http://schemas.microsoft.com/office/drawing/2014/main" val="10001"/>
                  </a:ext>
                </a:extLst>
              </a:tr>
              <a:tr h="500179">
                <a:tc>
                  <a:txBody>
                    <a:bodyPr/>
                    <a:lstStyle/>
                    <a:p>
                      <a:pPr algn="ctr"/>
                      <a:r>
                        <a:rPr lang="en-US" dirty="0"/>
                        <a:t>CEO Delegate</a:t>
                      </a:r>
                    </a:p>
                  </a:txBody>
                  <a:tcPr/>
                </a:tc>
                <a:extLst>
                  <a:ext uri="{0D108BD9-81ED-4DB2-BD59-A6C34878D82A}">
                    <a16:rowId xmlns:a16="http://schemas.microsoft.com/office/drawing/2014/main" val="10002"/>
                  </a:ext>
                </a:extLst>
              </a:tr>
              <a:tr h="500179">
                <a:tc>
                  <a:txBody>
                    <a:bodyPr/>
                    <a:lstStyle/>
                    <a:p>
                      <a:pPr algn="ctr"/>
                      <a:r>
                        <a:rPr lang="en-US" dirty="0"/>
                        <a:t>NTD Contact</a:t>
                      </a:r>
                    </a:p>
                  </a:txBody>
                  <a:tcPr/>
                </a:tc>
                <a:extLst>
                  <a:ext uri="{0D108BD9-81ED-4DB2-BD59-A6C34878D82A}">
                    <a16:rowId xmlns:a16="http://schemas.microsoft.com/office/drawing/2014/main" val="10003"/>
                  </a:ext>
                </a:extLst>
              </a:tr>
              <a:tr h="500179">
                <a:tc>
                  <a:txBody>
                    <a:bodyPr/>
                    <a:lstStyle/>
                    <a:p>
                      <a:pPr algn="ctr"/>
                      <a:r>
                        <a:rPr lang="en-US" dirty="0"/>
                        <a:t>Editor</a:t>
                      </a:r>
                    </a:p>
                  </a:txBody>
                  <a:tcPr/>
                </a:tc>
                <a:extLst>
                  <a:ext uri="{0D108BD9-81ED-4DB2-BD59-A6C34878D82A}">
                    <a16:rowId xmlns:a16="http://schemas.microsoft.com/office/drawing/2014/main" val="10004"/>
                  </a:ext>
                </a:extLst>
              </a:tr>
              <a:tr h="500179">
                <a:tc>
                  <a:txBody>
                    <a:bodyPr/>
                    <a:lstStyle/>
                    <a:p>
                      <a:pPr algn="ctr"/>
                      <a:r>
                        <a:rPr lang="en-US" dirty="0"/>
                        <a:t>Viewer</a:t>
                      </a:r>
                    </a:p>
                  </a:txBody>
                  <a:tcPr/>
                </a:tc>
                <a:extLst>
                  <a:ext uri="{0D108BD9-81ED-4DB2-BD59-A6C34878D82A}">
                    <a16:rowId xmlns:a16="http://schemas.microsoft.com/office/drawing/2014/main" val="10005"/>
                  </a:ext>
                </a:extLst>
              </a:tr>
            </a:tbl>
          </a:graphicData>
        </a:graphic>
      </p:graphicFrame>
      <p:sp>
        <p:nvSpPr>
          <p:cNvPr id="7" name="Rectangle 6"/>
          <p:cNvSpPr/>
          <p:nvPr/>
        </p:nvSpPr>
        <p:spPr>
          <a:xfrm>
            <a:off x="838200" y="2373086"/>
            <a:ext cx="3505200" cy="3046988"/>
          </a:xfrm>
          <a:prstGeom prst="rect">
            <a:avLst/>
          </a:prstGeom>
        </p:spPr>
        <p:txBody>
          <a:bodyPr wrap="square">
            <a:spAutoFit/>
          </a:bodyPr>
          <a:lstStyle/>
          <a:p>
            <a:pPr marL="342900" indent="-342900">
              <a:buFont typeface="Wingdings" panose="05000000000000000000" pitchFamily="2" charset="2"/>
              <a:buChar char="Ø"/>
            </a:pPr>
            <a:r>
              <a:rPr lang="en-US" sz="2400" dirty="0"/>
              <a:t>CEO or CEO Delegate must submit the Original Submission (first draft of NTD Report) </a:t>
            </a:r>
          </a:p>
          <a:p>
            <a:pPr marL="342900" indent="-342900">
              <a:buFont typeface="Wingdings" panose="05000000000000000000" pitchFamily="2" charset="2"/>
              <a:buChar char="Ø"/>
            </a:pPr>
            <a:r>
              <a:rPr lang="en-US" sz="2400" dirty="0"/>
              <a:t>NTD Contact can submit all subsequent revisions</a:t>
            </a:r>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56</a:t>
            </a:fld>
            <a:endParaRPr lang="en-US" dirty="0"/>
          </a:p>
        </p:txBody>
      </p:sp>
    </p:spTree>
    <p:extLst>
      <p:ext uri="{BB962C8B-B14F-4D97-AF65-F5344CB8AC3E}">
        <p14:creationId xmlns:p14="http://schemas.microsoft.com/office/powerpoint/2010/main" val="633953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Permissions by Role</a:t>
            </a:r>
          </a:p>
        </p:txBody>
      </p:sp>
      <p:sp>
        <p:nvSpPr>
          <p:cNvPr id="3" name="Content Placeholder 2"/>
          <p:cNvSpPr>
            <a:spLocks noGrp="1"/>
          </p:cNvSpPr>
          <p:nvPr>
            <p:ph idx="1"/>
          </p:nvPr>
        </p:nvSpPr>
        <p:spPr>
          <a:xfrm>
            <a:off x="457200" y="1630363"/>
            <a:ext cx="8229600" cy="4530725"/>
          </a:xfrm>
        </p:spPr>
        <p:txBody>
          <a:bodyPr/>
          <a:lstStyle/>
          <a:p>
            <a:pPr marL="0" indent="0">
              <a:buNone/>
            </a:pPr>
            <a:r>
              <a:rPr lang="en-US" sz="2400" b="1" dirty="0"/>
              <a:t>CEO &amp; CEO Delegate</a:t>
            </a:r>
            <a:r>
              <a:rPr lang="en-US" sz="2400" dirty="0"/>
              <a:t>:</a:t>
            </a:r>
          </a:p>
          <a:p>
            <a:pPr>
              <a:buFont typeface="Wingdings" panose="05000000000000000000" pitchFamily="2" charset="2"/>
              <a:buChar char="Ø"/>
            </a:pPr>
            <a:r>
              <a:rPr lang="en-US" sz="2000" dirty="0"/>
              <a:t>Creating reporter requests (waivers, extension requests, etc.)</a:t>
            </a:r>
          </a:p>
          <a:p>
            <a:pPr>
              <a:buFont typeface="Wingdings" panose="05000000000000000000" pitchFamily="2" charset="2"/>
              <a:buChar char="Ø"/>
            </a:pPr>
            <a:r>
              <a:rPr lang="en-US" sz="2000" dirty="0"/>
              <a:t>Submit annual report package</a:t>
            </a:r>
          </a:p>
          <a:p>
            <a:pPr>
              <a:buFont typeface="Wingdings" panose="05000000000000000000" pitchFamily="2" charset="2"/>
              <a:buChar char="Ø"/>
            </a:pPr>
            <a:r>
              <a:rPr lang="en-US" sz="2000" dirty="0"/>
              <a:t>Can view and edit forms and issues</a:t>
            </a:r>
          </a:p>
          <a:p>
            <a:pPr marL="0" indent="0">
              <a:buNone/>
            </a:pPr>
            <a:r>
              <a:rPr lang="en-US" sz="2400" b="1" dirty="0"/>
              <a:t>NTD Contact</a:t>
            </a:r>
            <a:r>
              <a:rPr lang="en-US" sz="2400" dirty="0"/>
              <a:t>:</a:t>
            </a:r>
          </a:p>
          <a:p>
            <a:pPr>
              <a:buFont typeface="Wingdings" panose="05000000000000000000" pitchFamily="2" charset="2"/>
              <a:buChar char="Ø"/>
            </a:pPr>
            <a:r>
              <a:rPr lang="en-US" sz="2000" dirty="0"/>
              <a:t>Can submit all annual report after the original submission by the CEO</a:t>
            </a:r>
          </a:p>
          <a:p>
            <a:pPr>
              <a:buFont typeface="Wingdings" panose="05000000000000000000" pitchFamily="2" charset="2"/>
              <a:buChar char="Ø"/>
            </a:pPr>
            <a:r>
              <a:rPr lang="en-US" sz="2000" dirty="0"/>
              <a:t>Can view and edit forms and issues</a:t>
            </a:r>
          </a:p>
          <a:p>
            <a:pPr marL="0" indent="0">
              <a:buNone/>
            </a:pPr>
            <a:r>
              <a:rPr lang="en-US" sz="2400" b="1" dirty="0"/>
              <a:t>Editor</a:t>
            </a:r>
            <a:r>
              <a:rPr lang="en-US" sz="2400" dirty="0"/>
              <a:t>:</a:t>
            </a:r>
          </a:p>
          <a:p>
            <a:pPr>
              <a:buFont typeface="Wingdings" panose="05000000000000000000" pitchFamily="2" charset="2"/>
              <a:buChar char="Ø"/>
            </a:pPr>
            <a:r>
              <a:rPr lang="en-US" sz="2000" dirty="0"/>
              <a:t>Can view and edit forms and issues</a:t>
            </a:r>
          </a:p>
          <a:p>
            <a:pPr marL="0" indent="0">
              <a:buNone/>
            </a:pPr>
            <a:r>
              <a:rPr lang="en-US" sz="2400" b="1" dirty="0"/>
              <a:t>Viewer</a:t>
            </a:r>
            <a:r>
              <a:rPr lang="en-US" sz="2400" dirty="0"/>
              <a:t>:</a:t>
            </a:r>
          </a:p>
          <a:p>
            <a:pPr>
              <a:buFont typeface="Wingdings" panose="05000000000000000000" pitchFamily="2" charset="2"/>
              <a:buChar char="Ø"/>
            </a:pPr>
            <a:r>
              <a:rPr lang="en-US" sz="2000" dirty="0"/>
              <a:t>Can view forms and issues</a:t>
            </a:r>
          </a:p>
          <a:p>
            <a:pPr marL="0" indent="0">
              <a:buNone/>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57</a:t>
            </a:fld>
            <a:endParaRPr lang="en-US" dirty="0"/>
          </a:p>
        </p:txBody>
      </p:sp>
    </p:spTree>
    <p:extLst>
      <p:ext uri="{BB962C8B-B14F-4D97-AF65-F5344CB8AC3E}">
        <p14:creationId xmlns:p14="http://schemas.microsoft.com/office/powerpoint/2010/main" val="3260827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solidFill>
                  <a:srgbClr val="E9E0C9"/>
                </a:solidFill>
              </a:rPr>
              <a:t>Defining Users</a:t>
            </a:r>
          </a:p>
        </p:txBody>
      </p:sp>
      <p:sp>
        <p:nvSpPr>
          <p:cNvPr id="3" name="Content Placeholder 2"/>
          <p:cNvSpPr>
            <a:spLocks noGrp="1"/>
          </p:cNvSpPr>
          <p:nvPr>
            <p:ph idx="1"/>
          </p:nvPr>
        </p:nvSpPr>
        <p:spPr>
          <a:xfrm>
            <a:off x="457200" y="990600"/>
            <a:ext cx="8229600" cy="4899027"/>
          </a:xfrm>
        </p:spPr>
        <p:txBody>
          <a:bodyPr/>
          <a:lstStyle/>
          <a:p>
            <a:pPr marL="0" indent="0">
              <a:buNone/>
            </a:pPr>
            <a:r>
              <a:rPr lang="en-US" sz="3600" b="1" dirty="0">
                <a:latin typeface="+mj-lt"/>
              </a:rPr>
              <a:t>Submit</a:t>
            </a:r>
            <a:r>
              <a:rPr lang="en-US" b="1" dirty="0">
                <a:latin typeface="+mj-lt"/>
              </a:rPr>
              <a:t> </a:t>
            </a:r>
          </a:p>
          <a:p>
            <a:pPr marL="0" indent="0">
              <a:buNone/>
            </a:pPr>
            <a:endParaRPr lang="en-US" sz="1800" dirty="0"/>
          </a:p>
          <a:p>
            <a:pPr marL="0" indent="0">
              <a:buNone/>
            </a:pPr>
            <a:r>
              <a:rPr lang="en-US" dirty="0"/>
              <a:t>Finish by pressing submit</a:t>
            </a:r>
          </a:p>
        </p:txBody>
      </p:sp>
      <p:pic>
        <p:nvPicPr>
          <p:cNvPr id="7" name="Picture 6" descr="End of the addition of Roles, click submit" title="Submission Screen"/>
          <p:cNvPicPr>
            <a:picLocks noChangeAspect="1"/>
          </p:cNvPicPr>
          <p:nvPr/>
        </p:nvPicPr>
        <p:blipFill rotWithShape="1">
          <a:blip r:embed="rId3"/>
          <a:srcRect t="1840"/>
          <a:stretch/>
        </p:blipFill>
        <p:spPr>
          <a:xfrm>
            <a:off x="533400" y="2590800"/>
            <a:ext cx="7122191" cy="3956051"/>
          </a:xfrm>
          <a:prstGeom prst="rect">
            <a:avLst/>
          </a:prstGeom>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58</a:t>
            </a:fld>
            <a:endParaRPr lang="en-US" dirty="0"/>
          </a:p>
        </p:txBody>
      </p:sp>
    </p:spTree>
    <p:extLst>
      <p:ext uri="{BB962C8B-B14F-4D97-AF65-F5344CB8AC3E}">
        <p14:creationId xmlns:p14="http://schemas.microsoft.com/office/powerpoint/2010/main" val="11171819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User Information</a:t>
            </a:r>
          </a:p>
        </p:txBody>
      </p:sp>
      <p:sp>
        <p:nvSpPr>
          <p:cNvPr id="3" name="Content Placeholder 2"/>
          <p:cNvSpPr>
            <a:spLocks noGrp="1"/>
          </p:cNvSpPr>
          <p:nvPr>
            <p:ph idx="1"/>
          </p:nvPr>
        </p:nvSpPr>
        <p:spPr>
          <a:xfrm>
            <a:off x="457199" y="1630363"/>
            <a:ext cx="8229600" cy="4259263"/>
          </a:xfrm>
        </p:spPr>
        <p:txBody>
          <a:bodyPr/>
          <a:lstStyle/>
          <a:p>
            <a:pPr marL="0" indent="0">
              <a:buNone/>
            </a:pPr>
            <a:r>
              <a:rPr lang="en-US" sz="2000" dirty="0"/>
              <a:t>Only the User Manager (UM) can edit other’s contact information</a:t>
            </a:r>
          </a:p>
          <a:p>
            <a:pPr lvl="1">
              <a:buFont typeface="Wingdings" panose="05000000000000000000" pitchFamily="2" charset="2"/>
              <a:buChar char="Ø"/>
            </a:pPr>
            <a:r>
              <a:rPr lang="en-US" sz="2000" dirty="0"/>
              <a:t>Click “Users” under the Records tab to complete the search and update.</a:t>
            </a:r>
          </a:p>
        </p:txBody>
      </p:sp>
      <p:pic>
        <p:nvPicPr>
          <p:cNvPr id="6" name="Picture 5" descr="Click on Users to search for other people within the agency." title="Users"/>
          <p:cNvPicPr>
            <a:picLocks noChangeAspect="1"/>
          </p:cNvPicPr>
          <p:nvPr/>
        </p:nvPicPr>
        <p:blipFill rotWithShape="1">
          <a:blip r:embed="rId3"/>
          <a:srcRect b="2477"/>
          <a:stretch/>
        </p:blipFill>
        <p:spPr>
          <a:xfrm>
            <a:off x="1882853" y="2819400"/>
            <a:ext cx="5378291" cy="3706813"/>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59</a:t>
            </a:fld>
            <a:endParaRPr lang="en-US" dirty="0"/>
          </a:p>
        </p:txBody>
      </p:sp>
    </p:spTree>
    <p:extLst>
      <p:ext uri="{BB962C8B-B14F-4D97-AF65-F5344CB8AC3E}">
        <p14:creationId xmlns:p14="http://schemas.microsoft.com/office/powerpoint/2010/main" val="319344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Reports?</a:t>
            </a:r>
          </a:p>
        </p:txBody>
      </p:sp>
      <p:sp>
        <p:nvSpPr>
          <p:cNvPr id="3" name="Content Placeholder 2"/>
          <p:cNvSpPr>
            <a:spLocks noGrp="1"/>
          </p:cNvSpPr>
          <p:nvPr>
            <p:ph idx="1"/>
          </p:nvPr>
        </p:nvSpPr>
        <p:spPr/>
        <p:txBody>
          <a:bodyPr/>
          <a:lstStyle/>
          <a:p>
            <a:pPr marL="0" indent="0">
              <a:buNone/>
            </a:pPr>
            <a:r>
              <a:rPr lang="en-US" dirty="0"/>
              <a:t>States complete a report on behalf of all 5311 subrecipients.</a:t>
            </a:r>
            <a:endParaRPr lang="en-US" sz="2400" dirty="0"/>
          </a:p>
          <a:p>
            <a:pPr marL="0" indent="0">
              <a:buNone/>
            </a:pPr>
            <a:r>
              <a:rPr lang="en-US" sz="2400" dirty="0"/>
              <a:t>NTD recognizes three different types of subrecipients:</a:t>
            </a:r>
          </a:p>
          <a:p>
            <a:pPr marL="914400" lvl="1" indent="-457200">
              <a:buFont typeface="+mj-lt"/>
              <a:buAutoNum type="arabicPeriod"/>
            </a:pPr>
            <a:r>
              <a:rPr lang="en-US" sz="2200" dirty="0"/>
              <a:t>Public transit providers </a:t>
            </a:r>
          </a:p>
          <a:p>
            <a:pPr marL="1320800" lvl="2" indent="-457200">
              <a:buFont typeface="Wingdings" panose="05000000000000000000" pitchFamily="2" charset="2"/>
              <a:buChar char="Ø"/>
            </a:pPr>
            <a:r>
              <a:rPr lang="en-US" sz="2000" dirty="0"/>
              <a:t>Rural General Public Transit</a:t>
            </a:r>
          </a:p>
          <a:p>
            <a:pPr marL="914400" lvl="1" indent="-457200">
              <a:buFont typeface="+mj-lt"/>
              <a:buAutoNum type="arabicPeriod"/>
            </a:pPr>
            <a:r>
              <a:rPr lang="en-US" sz="2200" dirty="0"/>
              <a:t>Intercity bus carriers receiving 5311(f) funds</a:t>
            </a:r>
          </a:p>
          <a:p>
            <a:pPr lvl="2">
              <a:buFont typeface="Wingdings" panose="05000000000000000000" pitchFamily="2" charset="2"/>
              <a:buChar char="Ø"/>
            </a:pPr>
            <a:r>
              <a:rPr lang="en-US" sz="2000" dirty="0"/>
              <a:t>Intercity Bus </a:t>
            </a:r>
          </a:p>
          <a:p>
            <a:pPr marL="914400" lvl="1" indent="-457200">
              <a:buFont typeface="+mj-lt"/>
              <a:buAutoNum type="arabicPeriod"/>
            </a:pPr>
            <a:r>
              <a:rPr lang="en-US" sz="2200" dirty="0"/>
              <a:t>Public transit providers reporting directly</a:t>
            </a:r>
          </a:p>
          <a:p>
            <a:pPr lvl="2">
              <a:buFont typeface="Wingdings" panose="05000000000000000000" pitchFamily="2" charset="2"/>
              <a:buChar char="Ø"/>
            </a:pPr>
            <a:r>
              <a:rPr lang="en-US" sz="2000" dirty="0"/>
              <a:t>Urban/Tribal Subrecipient</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a:t>
            </a:fld>
            <a:endParaRPr lang="en-US" dirty="0"/>
          </a:p>
        </p:txBody>
      </p:sp>
    </p:spTree>
    <p:extLst>
      <p:ext uri="{BB962C8B-B14F-4D97-AF65-F5344CB8AC3E}">
        <p14:creationId xmlns:p14="http://schemas.microsoft.com/office/powerpoint/2010/main" val="2790322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User Information</a:t>
            </a:r>
          </a:p>
        </p:txBody>
      </p:sp>
      <p:sp>
        <p:nvSpPr>
          <p:cNvPr id="3" name="Content Placeholder 2"/>
          <p:cNvSpPr>
            <a:spLocks noGrp="1"/>
          </p:cNvSpPr>
          <p:nvPr>
            <p:ph idx="1"/>
          </p:nvPr>
        </p:nvSpPr>
        <p:spPr/>
        <p:txBody>
          <a:bodyPr/>
          <a:lstStyle/>
          <a:p>
            <a:pPr marL="1587" indent="0">
              <a:buNone/>
            </a:pPr>
            <a:r>
              <a:rPr lang="en-US" dirty="0"/>
              <a:t>If the User is logged on, they may update their own account information under “Profile”</a:t>
            </a:r>
          </a:p>
        </p:txBody>
      </p:sp>
      <p:pic>
        <p:nvPicPr>
          <p:cNvPr id="4" name="Picture 3" descr="Drop down selection under User's Name" title="Edit User Information"/>
          <p:cNvPicPr>
            <a:picLocks noChangeAspect="1"/>
          </p:cNvPicPr>
          <p:nvPr/>
        </p:nvPicPr>
        <p:blipFill rotWithShape="1">
          <a:blip r:embed="rId3"/>
          <a:srcRect l="208" t="2284" r="1069" b="3700"/>
          <a:stretch/>
        </p:blipFill>
        <p:spPr>
          <a:xfrm>
            <a:off x="366914" y="3200400"/>
            <a:ext cx="8337471" cy="1929875"/>
          </a:xfrm>
          <a:prstGeom prst="rect">
            <a:avLst/>
          </a:prstGeom>
        </p:spPr>
      </p:pic>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60</a:t>
            </a:fld>
            <a:endParaRPr lang="en-US" dirty="0"/>
          </a:p>
        </p:txBody>
      </p:sp>
    </p:spTree>
    <p:extLst>
      <p:ext uri="{BB962C8B-B14F-4D97-AF65-F5344CB8AC3E}">
        <p14:creationId xmlns:p14="http://schemas.microsoft.com/office/powerpoint/2010/main" val="1486610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i="1" dirty="0">
                <a:latin typeface="Calibri" panose="020F0502020204030204" pitchFamily="34" charset="0"/>
              </a:rPr>
              <a:t>Starting the Report</a:t>
            </a:r>
          </a:p>
        </p:txBody>
      </p:sp>
    </p:spTree>
    <p:extLst>
      <p:ext uri="{BB962C8B-B14F-4D97-AF65-F5344CB8AC3E}">
        <p14:creationId xmlns:p14="http://schemas.microsoft.com/office/powerpoint/2010/main" val="260578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Year Kickoff</a:t>
            </a:r>
          </a:p>
        </p:txBody>
      </p:sp>
      <p:pic>
        <p:nvPicPr>
          <p:cNvPr id="2050" name="Picture 2" descr="Kickoff Task is available" title="Ta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8189020"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62</a:t>
            </a:fld>
            <a:endParaRPr lang="en-US" dirty="0"/>
          </a:p>
        </p:txBody>
      </p:sp>
      <p:sp>
        <p:nvSpPr>
          <p:cNvPr id="5" name="Rectangle 4"/>
          <p:cNvSpPr/>
          <p:nvPr/>
        </p:nvSpPr>
        <p:spPr>
          <a:xfrm>
            <a:off x="447675" y="4876800"/>
            <a:ext cx="8153400" cy="954107"/>
          </a:xfrm>
          <a:prstGeom prst="rect">
            <a:avLst/>
          </a:prstGeom>
        </p:spPr>
        <p:txBody>
          <a:bodyPr wrap="square">
            <a:spAutoFit/>
          </a:bodyPr>
          <a:lstStyle/>
          <a:p>
            <a:r>
              <a:rPr lang="en-US" sz="2800" dirty="0"/>
              <a:t>Click on Tasks and select the Report Year Kickoff task</a:t>
            </a:r>
          </a:p>
        </p:txBody>
      </p:sp>
    </p:spTree>
    <p:extLst>
      <p:ext uri="{BB962C8B-B14F-4D97-AF65-F5344CB8AC3E}">
        <p14:creationId xmlns:p14="http://schemas.microsoft.com/office/powerpoint/2010/main" val="4490144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prstGeom prst="rect">
            <a:avLst/>
          </a:prstGeom>
        </p:spPr>
        <p:txBody>
          <a:bodyPr/>
          <a:lstStyle/>
          <a:p>
            <a:fld id="{ADE1B9D5-6B45-43F7-A669-CB0A48399304}" type="slidenum">
              <a:rPr lang="en-US" smtClean="0">
                <a:solidFill>
                  <a:prstClr val="white"/>
                </a:solidFill>
              </a:rPr>
              <a:pPr/>
              <a:t>63</a:t>
            </a:fld>
            <a:endParaRPr lang="en-US" dirty="0">
              <a:solidFill>
                <a:prstClr val="white"/>
              </a:solidFill>
            </a:endParaRPr>
          </a:p>
        </p:txBody>
      </p:sp>
      <p:sp>
        <p:nvSpPr>
          <p:cNvPr id="12" name="Title 11"/>
          <p:cNvSpPr>
            <a:spLocks noGrp="1"/>
          </p:cNvSpPr>
          <p:nvPr>
            <p:ph type="title" idx="4294967295"/>
          </p:nvPr>
        </p:nvSpPr>
        <p:spPr>
          <a:xfrm>
            <a:off x="414300" y="808038"/>
            <a:ext cx="7815300" cy="822325"/>
          </a:xfrm>
        </p:spPr>
        <p:txBody>
          <a:bodyPr/>
          <a:lstStyle/>
          <a:p>
            <a:r>
              <a:rPr lang="en-US" dirty="0"/>
              <a:t>Report Year Kickoff</a:t>
            </a:r>
          </a:p>
        </p:txBody>
      </p:sp>
      <p:sp>
        <p:nvSpPr>
          <p:cNvPr id="8" name="Content Placeholder 2"/>
          <p:cNvSpPr txBox="1">
            <a:spLocks/>
          </p:cNvSpPr>
          <p:nvPr/>
        </p:nvSpPr>
        <p:spPr bwMode="auto">
          <a:xfrm>
            <a:off x="0" y="4103687"/>
            <a:ext cx="67484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marL="457200" lvl="1" indent="0">
              <a:buNone/>
            </a:pPr>
            <a:r>
              <a:rPr lang="en-US" sz="2400" kern="0" dirty="0"/>
              <a:t>“Accept” the task and then select “Proceed”</a:t>
            </a:r>
          </a:p>
          <a:p>
            <a:pPr marL="0" indent="0">
              <a:buNone/>
            </a:pPr>
            <a:endParaRPr lang="en-US" sz="2000" kern="0" dirty="0"/>
          </a:p>
        </p:txBody>
      </p:sp>
      <p:pic>
        <p:nvPicPr>
          <p:cNvPr id="3" name="Picture 2" descr="From Kickoff, the arrows are pointing at the Accept and Proceed buttons" title="Kickoff Steps"/>
          <p:cNvPicPr>
            <a:picLocks noChangeAspect="1"/>
          </p:cNvPicPr>
          <p:nvPr/>
        </p:nvPicPr>
        <p:blipFill rotWithShape="1">
          <a:blip r:embed="rId3"/>
          <a:srcRect l="1664" t="1990" r="3560" b="3455"/>
          <a:stretch/>
        </p:blipFill>
        <p:spPr>
          <a:xfrm>
            <a:off x="414300" y="1787525"/>
            <a:ext cx="8272007" cy="2316162"/>
          </a:xfrm>
          <a:prstGeom prst="rect">
            <a:avLst/>
          </a:prstGeom>
        </p:spPr>
      </p:pic>
    </p:spTree>
    <p:extLst>
      <p:ext uri="{BB962C8B-B14F-4D97-AF65-F5344CB8AC3E}">
        <p14:creationId xmlns:p14="http://schemas.microsoft.com/office/powerpoint/2010/main" val="1301157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prstGeom prst="rect">
            <a:avLst/>
          </a:prstGeom>
        </p:spPr>
        <p:txBody>
          <a:bodyPr/>
          <a:lstStyle/>
          <a:p>
            <a:fld id="{ADE1B9D5-6B45-43F7-A669-CB0A48399304}" type="slidenum">
              <a:rPr lang="en-US" smtClean="0">
                <a:solidFill>
                  <a:prstClr val="white"/>
                </a:solidFill>
              </a:rPr>
              <a:pPr/>
              <a:t>64</a:t>
            </a:fld>
            <a:endParaRPr lang="en-US" dirty="0">
              <a:solidFill>
                <a:prstClr val="white"/>
              </a:solidFill>
            </a:endParaRPr>
          </a:p>
        </p:txBody>
      </p:sp>
      <p:sp>
        <p:nvSpPr>
          <p:cNvPr id="12" name="Title 11"/>
          <p:cNvSpPr>
            <a:spLocks noGrp="1"/>
          </p:cNvSpPr>
          <p:nvPr>
            <p:ph type="title" idx="4294967295"/>
          </p:nvPr>
        </p:nvSpPr>
        <p:spPr>
          <a:xfrm>
            <a:off x="472966" y="808038"/>
            <a:ext cx="7756634" cy="822325"/>
          </a:xfrm>
        </p:spPr>
        <p:txBody>
          <a:bodyPr/>
          <a:lstStyle/>
          <a:p>
            <a:r>
              <a:rPr lang="en-US" dirty="0"/>
              <a:t>Verify DOT Information</a:t>
            </a:r>
          </a:p>
        </p:txBody>
      </p:sp>
      <p:pic>
        <p:nvPicPr>
          <p:cNvPr id="6" name="Picture 5" descr="Option to update users During Kickoff" title="Manager Users"/>
          <p:cNvPicPr>
            <a:picLocks noChangeAspect="1" noChangeArrowheads="1"/>
          </p:cNvPicPr>
          <p:nvPr/>
        </p:nvPicPr>
        <p:blipFill rotWithShape="1">
          <a:blip r:embed="rId3">
            <a:extLst>
              <a:ext uri="{28A0092B-C50C-407E-A947-70E740481C1C}">
                <a14:useLocalDpi xmlns:a14="http://schemas.microsoft.com/office/drawing/2010/main" val="0"/>
              </a:ext>
            </a:extLst>
          </a:blip>
          <a:srcRect b="13726"/>
          <a:stretch/>
        </p:blipFill>
        <p:spPr bwMode="auto">
          <a:xfrm>
            <a:off x="485666" y="1684602"/>
            <a:ext cx="8235080" cy="277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85666" y="4514479"/>
            <a:ext cx="6629400" cy="1477328"/>
          </a:xfrm>
          <a:prstGeom prst="rect">
            <a:avLst/>
          </a:prstGeom>
        </p:spPr>
        <p:txBody>
          <a:bodyPr wrap="square">
            <a:spAutoFit/>
          </a:bodyPr>
          <a:lstStyle/>
          <a:p>
            <a:r>
              <a:rPr lang="en-US" sz="2400" dirty="0"/>
              <a:t>Update Users</a:t>
            </a:r>
          </a:p>
          <a:p>
            <a:pPr marL="800100" lvl="1" indent="-342900">
              <a:buFont typeface="Wingdings" panose="05000000000000000000" pitchFamily="2" charset="2"/>
              <a:buChar char="Ø"/>
            </a:pPr>
            <a:r>
              <a:rPr lang="en-US" sz="2200" dirty="0"/>
              <a:t>The CEO/NTD Contact can change user roles</a:t>
            </a:r>
          </a:p>
          <a:p>
            <a:pPr marL="800100" lvl="1" indent="-342900">
              <a:buFont typeface="Wingdings" panose="05000000000000000000" pitchFamily="2" charset="2"/>
              <a:buChar char="Ø"/>
            </a:pPr>
            <a:r>
              <a:rPr lang="en-US" sz="2200" dirty="0"/>
              <a:t>Only the UM can add new users</a:t>
            </a:r>
          </a:p>
          <a:p>
            <a:pPr marL="800100" lvl="1" indent="-342900">
              <a:buFont typeface="Wingdings" panose="05000000000000000000" pitchFamily="2" charset="2"/>
              <a:buChar char="Ø"/>
            </a:pPr>
            <a:r>
              <a:rPr lang="en-US" sz="2200" dirty="0"/>
              <a:t>Individual users can edit their own profile</a:t>
            </a:r>
          </a:p>
        </p:txBody>
      </p:sp>
    </p:spTree>
    <p:extLst>
      <p:ext uri="{BB962C8B-B14F-4D97-AF65-F5344CB8AC3E}">
        <p14:creationId xmlns:p14="http://schemas.microsoft.com/office/powerpoint/2010/main" val="425157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4000" dirty="0"/>
              <a:t>Identifying Subrecipients</a:t>
            </a:r>
          </a:p>
        </p:txBody>
      </p:sp>
      <p:sp>
        <p:nvSpPr>
          <p:cNvPr id="8" name="Text Placeholder 7"/>
          <p:cNvSpPr>
            <a:spLocks noGrp="1"/>
          </p:cNvSpPr>
          <p:nvPr>
            <p:ph idx="1"/>
          </p:nvPr>
        </p:nvSpPr>
        <p:spPr/>
        <p:txBody>
          <a:bodyPr>
            <a:noAutofit/>
          </a:bodyPr>
          <a:lstStyle/>
          <a:p>
            <a:r>
              <a:rPr lang="en-US" sz="2200" dirty="0"/>
              <a:t>Identify Subrecipients</a:t>
            </a:r>
          </a:p>
          <a:p>
            <a:pPr marL="800100" lvl="1" indent="-342900">
              <a:buFont typeface="Wingdings" panose="05000000000000000000" pitchFamily="2" charset="2"/>
              <a:buChar char="Ø"/>
            </a:pPr>
            <a:r>
              <a:rPr lang="en-US" sz="2000" dirty="0"/>
              <a:t>Subrecipients from RY2014 are pre-loaded. Please verify this list.</a:t>
            </a:r>
          </a:p>
          <a:p>
            <a:pPr marL="800100" lvl="1" indent="-342900">
              <a:buFont typeface="Wingdings" panose="05000000000000000000" pitchFamily="2" charset="2"/>
              <a:buChar char="Ø"/>
            </a:pPr>
            <a:r>
              <a:rPr lang="en-US" sz="2000" dirty="0"/>
              <a:t>New subrecipients can be added from a list of existing agency profiles or created during kickoff.</a:t>
            </a:r>
          </a:p>
          <a:p>
            <a:pPr marL="628650" lvl="1" indent="-171450">
              <a:buFont typeface="Arial" panose="020B0604020202020204" pitchFamily="34" charset="0"/>
              <a:buChar char="•"/>
            </a:pPr>
            <a:endParaRPr lang="en-US" sz="2000" dirty="0"/>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prstClr val="white"/>
                </a:solidFill>
              </a:rPr>
              <a:pPr/>
              <a:t>65</a:t>
            </a:fld>
            <a:endParaRPr lang="en-US" dirty="0">
              <a:solidFill>
                <a:prstClr val="white"/>
              </a:solidFill>
            </a:endParaRPr>
          </a:p>
        </p:txBody>
      </p:sp>
      <p:pic>
        <p:nvPicPr>
          <p:cNvPr id="3" name="Picture 2" descr="Idenification of Subrecipients during Kickoff" title="Identify Subrecipients"/>
          <p:cNvPicPr>
            <a:picLocks noChangeAspect="1"/>
          </p:cNvPicPr>
          <p:nvPr/>
        </p:nvPicPr>
        <p:blipFill>
          <a:blip r:embed="rId3"/>
          <a:stretch>
            <a:fillRect/>
          </a:stretch>
        </p:blipFill>
        <p:spPr>
          <a:xfrm>
            <a:off x="567595" y="3730942"/>
            <a:ext cx="8119205" cy="2596039"/>
          </a:xfrm>
          <a:prstGeom prst="rect">
            <a:avLst/>
          </a:prstGeom>
        </p:spPr>
      </p:pic>
    </p:spTree>
    <p:extLst>
      <p:ext uri="{BB962C8B-B14F-4D97-AF65-F5344CB8AC3E}">
        <p14:creationId xmlns:p14="http://schemas.microsoft.com/office/powerpoint/2010/main" val="38381668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Subrecipient Type</a:t>
            </a:r>
          </a:p>
        </p:txBody>
      </p:sp>
      <p:sp>
        <p:nvSpPr>
          <p:cNvPr id="3" name="Content Placeholder 2"/>
          <p:cNvSpPr>
            <a:spLocks noGrp="1"/>
          </p:cNvSpPr>
          <p:nvPr>
            <p:ph idx="1"/>
          </p:nvPr>
        </p:nvSpPr>
        <p:spPr>
          <a:xfrm>
            <a:off x="472966" y="4808475"/>
            <a:ext cx="8213834" cy="2049525"/>
          </a:xfrm>
        </p:spPr>
        <p:txBody>
          <a:bodyPr>
            <a:normAutofit/>
          </a:bodyPr>
          <a:lstStyle/>
          <a:p>
            <a:pPr marL="0" indent="0">
              <a:buNone/>
            </a:pPr>
            <a:r>
              <a:rPr lang="en-US" sz="1800" dirty="0"/>
              <a:t>Assign Subrecipient Type</a:t>
            </a:r>
          </a:p>
          <a:p>
            <a:pPr lvl="1"/>
            <a:r>
              <a:rPr lang="en-US" sz="1600" dirty="0"/>
              <a:t>The type is pre-loaded from RY2014 Closed Report.</a:t>
            </a:r>
          </a:p>
          <a:p>
            <a:pPr lvl="1"/>
            <a:r>
              <a:rPr lang="en-US" sz="1600" dirty="0"/>
              <a:t>To change, select the subrecipient by checking the box to its left, bubble for type, and then click “Add Type”.</a:t>
            </a:r>
          </a:p>
          <a:p>
            <a:pPr lvl="1"/>
            <a:r>
              <a:rPr lang="en-US" sz="1600" dirty="0"/>
              <a:t>Before changing subrecipient type from Rural General Public Transit service to another type, please consult your analyst. </a:t>
            </a:r>
          </a:p>
          <a:p>
            <a:endParaRPr lang="en-US" sz="1600" dirty="0"/>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prstClr val="white"/>
                </a:solidFill>
              </a:rPr>
              <a:pPr/>
              <a:t>66</a:t>
            </a:fld>
            <a:endParaRPr lang="en-US" dirty="0">
              <a:solidFill>
                <a:prstClr val="white"/>
              </a:solidFill>
            </a:endParaRPr>
          </a:p>
        </p:txBody>
      </p:sp>
      <p:pic>
        <p:nvPicPr>
          <p:cNvPr id="7" name="Picture 6" descr="Assinging Subrecipient Types during Kickoff" title="Assign Subrecipient Type"/>
          <p:cNvPicPr>
            <a:picLocks noChangeAspect="1"/>
          </p:cNvPicPr>
          <p:nvPr/>
        </p:nvPicPr>
        <p:blipFill>
          <a:blip r:embed="rId3"/>
          <a:stretch>
            <a:fillRect/>
          </a:stretch>
        </p:blipFill>
        <p:spPr>
          <a:xfrm>
            <a:off x="914400" y="1604963"/>
            <a:ext cx="6968871" cy="3178112"/>
          </a:xfrm>
          <a:prstGeom prst="rect">
            <a:avLst/>
          </a:prstGeom>
        </p:spPr>
      </p:pic>
    </p:spTree>
    <p:extLst>
      <p:ext uri="{BB962C8B-B14F-4D97-AF65-F5344CB8AC3E}">
        <p14:creationId xmlns:p14="http://schemas.microsoft.com/office/powerpoint/2010/main" val="17383641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Self-Reporting Privileges</a:t>
            </a:r>
          </a:p>
        </p:txBody>
      </p:sp>
      <p:sp>
        <p:nvSpPr>
          <p:cNvPr id="3" name="Content Placeholder 2"/>
          <p:cNvSpPr>
            <a:spLocks noGrp="1"/>
          </p:cNvSpPr>
          <p:nvPr>
            <p:ph idx="1"/>
          </p:nvPr>
        </p:nvSpPr>
        <p:spPr>
          <a:xfrm>
            <a:off x="457200" y="5196078"/>
            <a:ext cx="8229600" cy="1044385"/>
          </a:xfrm>
        </p:spPr>
        <p:txBody>
          <a:bodyPr/>
          <a:lstStyle/>
          <a:p>
            <a:pPr marL="0" indent="0">
              <a:buNone/>
            </a:pPr>
            <a:r>
              <a:rPr lang="en-US" sz="2000" dirty="0"/>
              <a:t>Assign Self-Reporting Privileges</a:t>
            </a:r>
          </a:p>
          <a:p>
            <a:pPr lvl="1">
              <a:buFont typeface="Wingdings" panose="05000000000000000000" pitchFamily="2" charset="2"/>
              <a:buChar char="Ø"/>
            </a:pPr>
            <a:r>
              <a:rPr lang="en-US" sz="1800" dirty="0"/>
              <a:t>To select the subrecipient, check the box to its left.</a:t>
            </a:r>
          </a:p>
        </p:txBody>
      </p:sp>
      <p:pic>
        <p:nvPicPr>
          <p:cNvPr id="4" name="Picture 3" descr="Shown is a picture of where the state will select those that will self report during that report year." title="Assigning Self-Reporting Privile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105394" cy="359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67</a:t>
            </a:fld>
            <a:endParaRPr lang="en-US" dirty="0"/>
          </a:p>
        </p:txBody>
      </p:sp>
    </p:spTree>
    <p:extLst>
      <p:ext uri="{BB962C8B-B14F-4D97-AF65-F5344CB8AC3E}">
        <p14:creationId xmlns:p14="http://schemas.microsoft.com/office/powerpoint/2010/main" val="17521832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 Report Year Kickoff</a:t>
            </a:r>
          </a:p>
        </p:txBody>
      </p:sp>
      <p:sp>
        <p:nvSpPr>
          <p:cNvPr id="5" name="Content Placeholder 4"/>
          <p:cNvSpPr>
            <a:spLocks noGrp="1"/>
          </p:cNvSpPr>
          <p:nvPr>
            <p:ph idx="1"/>
          </p:nvPr>
        </p:nvSpPr>
        <p:spPr>
          <a:xfrm>
            <a:off x="381000" y="3729704"/>
            <a:ext cx="8305800" cy="2594896"/>
          </a:xfrm>
        </p:spPr>
        <p:txBody>
          <a:bodyPr/>
          <a:lstStyle/>
          <a:p>
            <a:pPr marL="0" indent="0">
              <a:buNone/>
            </a:pPr>
            <a:r>
              <a:rPr lang="en-US" sz="2000" dirty="0"/>
              <a:t>Form Generation</a:t>
            </a:r>
          </a:p>
          <a:p>
            <a:pPr lvl="1"/>
            <a:r>
              <a:rPr lang="en-US" sz="2000" dirty="0"/>
              <a:t>Profiles and Report Packages (Annual Forms) take at least three minutes to generate</a:t>
            </a:r>
          </a:p>
          <a:p>
            <a:pPr lvl="2"/>
            <a:r>
              <a:rPr lang="en-US" sz="1800" b="1" dirty="0"/>
              <a:t>Note:</a:t>
            </a:r>
            <a:r>
              <a:rPr lang="en-US" sz="1800" dirty="0"/>
              <a:t> New subrecipients will require NTD approval before generating</a:t>
            </a:r>
          </a:p>
          <a:p>
            <a:pPr lvl="1"/>
            <a:r>
              <a:rPr lang="en-US" sz="2000" dirty="0"/>
              <a:t>Click “OK” to end the task</a:t>
            </a:r>
          </a:p>
          <a:p>
            <a:pPr lvl="1"/>
            <a:r>
              <a:rPr lang="en-US" sz="2000" dirty="0"/>
              <a:t>The process is not complete until you see this message. </a:t>
            </a:r>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prstClr val="white"/>
                </a:solidFill>
              </a:rPr>
              <a:pPr/>
              <a:t>68</a:t>
            </a:fld>
            <a:endParaRPr lang="en-US" dirty="0">
              <a:solidFill>
                <a:prstClr val="white"/>
              </a:solidFill>
            </a:endParaRPr>
          </a:p>
        </p:txBody>
      </p:sp>
      <p:pic>
        <p:nvPicPr>
          <p:cNvPr id="6" name="Picture 5" descr="Last Page of Kickoff Task, " title="Complete Kickoff"/>
          <p:cNvPicPr>
            <a:picLocks noChangeAspect="1"/>
          </p:cNvPicPr>
          <p:nvPr/>
        </p:nvPicPr>
        <p:blipFill>
          <a:blip r:embed="rId3"/>
          <a:stretch>
            <a:fillRect/>
          </a:stretch>
        </p:blipFill>
        <p:spPr>
          <a:xfrm>
            <a:off x="457200" y="1600200"/>
            <a:ext cx="8126730" cy="2129504"/>
          </a:xfrm>
          <a:prstGeom prst="rect">
            <a:avLst/>
          </a:prstGeom>
        </p:spPr>
      </p:pic>
    </p:spTree>
    <p:extLst>
      <p:ext uri="{BB962C8B-B14F-4D97-AF65-F5344CB8AC3E}">
        <p14:creationId xmlns:p14="http://schemas.microsoft.com/office/powerpoint/2010/main" val="1957437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800" i="1" dirty="0">
                <a:latin typeface="Calibri" panose="020F0502020204030204" pitchFamily="34" charset="0"/>
              </a:rPr>
              <a:t>Defining subrecipient modes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294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Deadlines</a:t>
            </a:r>
          </a:p>
        </p:txBody>
      </p:sp>
      <p:pic>
        <p:nvPicPr>
          <p:cNvPr id="8" name="Picture 7" descr="The deadlines are dependent on when the agencies fiscal year ends. They are due on 11/30, 1/31, and 4/30." title="Reporting Deadlines"/>
          <p:cNvPicPr>
            <a:picLocks noChangeAspect="1"/>
          </p:cNvPicPr>
          <p:nvPr/>
        </p:nvPicPr>
        <p:blipFill>
          <a:blip r:embed="rId2"/>
          <a:stretch>
            <a:fillRect/>
          </a:stretch>
        </p:blipFill>
        <p:spPr>
          <a:xfrm>
            <a:off x="381000" y="1981200"/>
            <a:ext cx="8115300" cy="1524000"/>
          </a:xfrm>
          <a:prstGeom prst="rect">
            <a:avLst/>
          </a:prstGeom>
        </p:spPr>
      </p:pic>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7</a:t>
            </a:fld>
            <a:endParaRPr lang="en-US" dirty="0"/>
          </a:p>
        </p:txBody>
      </p:sp>
    </p:spTree>
    <p:extLst>
      <p:ext uri="{BB962C8B-B14F-4D97-AF65-F5344CB8AC3E}">
        <p14:creationId xmlns:p14="http://schemas.microsoft.com/office/powerpoint/2010/main" val="2053248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643732"/>
            <a:ext cx="8229600" cy="1143000"/>
          </a:xfrm>
        </p:spPr>
        <p:txBody>
          <a:bodyPr/>
          <a:lstStyle/>
          <a:p>
            <a:r>
              <a:rPr lang="en-US" dirty="0"/>
              <a:t>Common Modes in the Rural Module</a:t>
            </a:r>
          </a:p>
        </p:txBody>
      </p:sp>
      <p:sp>
        <p:nvSpPr>
          <p:cNvPr id="8" name="Text Placeholder 7"/>
          <p:cNvSpPr>
            <a:spLocks noGrp="1"/>
          </p:cNvSpPr>
          <p:nvPr>
            <p:ph type="body" idx="1"/>
          </p:nvPr>
        </p:nvSpPr>
        <p:spPr/>
        <p:txBody>
          <a:bodyPr/>
          <a:lstStyle/>
          <a:p>
            <a:r>
              <a:rPr lang="en-US" dirty="0"/>
              <a:t>Motor Bus (MB)</a:t>
            </a:r>
          </a:p>
        </p:txBody>
      </p:sp>
      <p:sp>
        <p:nvSpPr>
          <p:cNvPr id="9" name="Content Placeholder 8"/>
          <p:cNvSpPr>
            <a:spLocks noGrp="1"/>
          </p:cNvSpPr>
          <p:nvPr>
            <p:ph sz="half" idx="2"/>
          </p:nvPr>
        </p:nvSpPr>
        <p:spPr/>
        <p:txBody>
          <a:bodyPr/>
          <a:lstStyle/>
          <a:p>
            <a:pPr>
              <a:buFont typeface="Wingdings" panose="05000000000000000000" pitchFamily="2" charset="2"/>
              <a:buChar char="Ø"/>
            </a:pPr>
            <a:r>
              <a:rPr lang="en-US" dirty="0"/>
              <a:t>Motor Bus service is powered by a motor and fuel contained within a vehicle. Transit agencies must report any route deviation, point deviation, or </a:t>
            </a:r>
            <a:r>
              <a:rPr lang="en-US" b="1" dirty="0"/>
              <a:t>deviated fixed route </a:t>
            </a:r>
            <a:r>
              <a:rPr lang="en-US" dirty="0"/>
              <a:t>as MB service.</a:t>
            </a:r>
          </a:p>
        </p:txBody>
      </p:sp>
      <p:sp>
        <p:nvSpPr>
          <p:cNvPr id="10" name="Text Placeholder 9"/>
          <p:cNvSpPr>
            <a:spLocks noGrp="1"/>
          </p:cNvSpPr>
          <p:nvPr>
            <p:ph type="body" sz="quarter" idx="3"/>
          </p:nvPr>
        </p:nvSpPr>
        <p:spPr/>
        <p:txBody>
          <a:bodyPr/>
          <a:lstStyle/>
          <a:p>
            <a:r>
              <a:rPr lang="en-US" dirty="0"/>
              <a:t>Demand Response (DR)</a:t>
            </a:r>
          </a:p>
        </p:txBody>
      </p:sp>
      <p:sp>
        <p:nvSpPr>
          <p:cNvPr id="11" name="Content Placeholder 10"/>
          <p:cNvSpPr>
            <a:spLocks noGrp="1"/>
          </p:cNvSpPr>
          <p:nvPr>
            <p:ph sz="quarter" idx="4"/>
          </p:nvPr>
        </p:nvSpPr>
        <p:spPr/>
        <p:txBody>
          <a:bodyPr/>
          <a:lstStyle/>
          <a:p>
            <a:pPr>
              <a:buFont typeface="Wingdings" panose="05000000000000000000" pitchFamily="2" charset="2"/>
              <a:buChar char="Ø"/>
            </a:pPr>
            <a:r>
              <a:rPr lang="en-US" dirty="0"/>
              <a:t>Shared-ride demand response service is scheduled in response to calls from passengers. A transit agency employee operates demand response (DR) vehicles. Many transit systems operate DR service to meet the requirements of the ADA.</a:t>
            </a:r>
          </a:p>
        </p:txBody>
      </p:sp>
    </p:spTree>
    <p:extLst>
      <p:ext uri="{BB962C8B-B14F-4D97-AF65-F5344CB8AC3E}">
        <p14:creationId xmlns:p14="http://schemas.microsoft.com/office/powerpoint/2010/main" val="30679198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Edit Subrecipient Modes</a:t>
            </a:r>
          </a:p>
        </p:txBody>
      </p:sp>
      <p:sp>
        <p:nvSpPr>
          <p:cNvPr id="3" name="Content Placeholder 2"/>
          <p:cNvSpPr>
            <a:spLocks noGrp="1"/>
          </p:cNvSpPr>
          <p:nvPr>
            <p:ph idx="1"/>
          </p:nvPr>
        </p:nvSpPr>
        <p:spPr/>
        <p:txBody>
          <a:bodyPr/>
          <a:lstStyle/>
          <a:p>
            <a:pPr marL="0" indent="0">
              <a:buNone/>
            </a:pPr>
            <a:r>
              <a:rPr lang="en-US" dirty="0"/>
              <a:t>Click on “Records” </a:t>
            </a:r>
          </a:p>
        </p:txBody>
      </p:sp>
      <p:pic>
        <p:nvPicPr>
          <p:cNvPr id="5" name="Picture 4" descr="Arrow Pointing towards Records" title="Records"/>
          <p:cNvPicPr>
            <a:picLocks noChangeAspect="1"/>
          </p:cNvPicPr>
          <p:nvPr/>
        </p:nvPicPr>
        <p:blipFill rotWithShape="1">
          <a:blip r:embed="rId3"/>
          <a:srcRect b="4840"/>
          <a:stretch/>
        </p:blipFill>
        <p:spPr>
          <a:xfrm>
            <a:off x="699849" y="2926556"/>
            <a:ext cx="7744301" cy="220980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71</a:t>
            </a:fld>
            <a:endParaRPr lang="en-US" dirty="0"/>
          </a:p>
        </p:txBody>
      </p:sp>
    </p:spTree>
    <p:extLst>
      <p:ext uri="{BB962C8B-B14F-4D97-AF65-F5344CB8AC3E}">
        <p14:creationId xmlns:p14="http://schemas.microsoft.com/office/powerpoint/2010/main" val="26875839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solidFill>
                  <a:srgbClr val="E9E0C9"/>
                </a:solidFill>
              </a:rPr>
              <a:t>My NTD Reporter Profiles</a:t>
            </a:r>
          </a:p>
        </p:txBody>
      </p:sp>
      <p:sp>
        <p:nvSpPr>
          <p:cNvPr id="3" name="Content Placeholder 2"/>
          <p:cNvSpPr>
            <a:spLocks noGrp="1"/>
          </p:cNvSpPr>
          <p:nvPr>
            <p:ph idx="1"/>
          </p:nvPr>
        </p:nvSpPr>
        <p:spPr>
          <a:xfrm>
            <a:off x="457200" y="4572000"/>
            <a:ext cx="8229600" cy="1360488"/>
          </a:xfrm>
        </p:spPr>
        <p:txBody>
          <a:bodyPr/>
          <a:lstStyle/>
          <a:p>
            <a:pPr marL="0" indent="0">
              <a:buNone/>
            </a:pPr>
            <a:r>
              <a:rPr lang="en-US" dirty="0"/>
              <a:t>Select “My NTD Reporter Profiles”</a:t>
            </a:r>
          </a:p>
        </p:txBody>
      </p:sp>
      <p:pic>
        <p:nvPicPr>
          <p:cNvPr id="2" name="Picture 1" descr="Arrow pointing towards Reporter Profiles" title="Reporter Profiles"/>
          <p:cNvPicPr>
            <a:picLocks noChangeAspect="1"/>
          </p:cNvPicPr>
          <p:nvPr/>
        </p:nvPicPr>
        <p:blipFill rotWithShape="1">
          <a:blip r:embed="rId3"/>
          <a:srcRect l="643" t="1924" r="-1" b="3622"/>
          <a:stretch/>
        </p:blipFill>
        <p:spPr>
          <a:xfrm>
            <a:off x="457200" y="1143000"/>
            <a:ext cx="8129825" cy="308317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72</a:t>
            </a:fld>
            <a:endParaRPr lang="en-US" dirty="0"/>
          </a:p>
        </p:txBody>
      </p:sp>
    </p:spTree>
    <p:extLst>
      <p:ext uri="{BB962C8B-B14F-4D97-AF65-F5344CB8AC3E}">
        <p14:creationId xmlns:p14="http://schemas.microsoft.com/office/powerpoint/2010/main" val="982628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rgbClr val="E9E0C9"/>
                </a:solidFill>
              </a:rPr>
              <a:t>Select a Profile</a:t>
            </a:r>
          </a:p>
        </p:txBody>
      </p:sp>
      <p:sp>
        <p:nvSpPr>
          <p:cNvPr id="3" name="Content Placeholder 2"/>
          <p:cNvSpPr>
            <a:spLocks noGrp="1"/>
          </p:cNvSpPr>
          <p:nvPr>
            <p:ph idx="1"/>
          </p:nvPr>
        </p:nvSpPr>
        <p:spPr>
          <a:xfrm>
            <a:off x="457200" y="4848697"/>
            <a:ext cx="8229600" cy="1704503"/>
          </a:xfrm>
        </p:spPr>
        <p:txBody>
          <a:bodyPr/>
          <a:lstStyle/>
          <a:p>
            <a:pPr marL="0" indent="0">
              <a:buNone/>
            </a:pPr>
            <a:r>
              <a:rPr lang="en-US" dirty="0"/>
              <a:t>Select a Profile </a:t>
            </a:r>
          </a:p>
          <a:p>
            <a:pPr lvl="1">
              <a:buFont typeface="Wingdings" panose="05000000000000000000" pitchFamily="2" charset="2"/>
              <a:buChar char="Ø"/>
            </a:pPr>
            <a:r>
              <a:rPr lang="en-US" dirty="0"/>
              <a:t>State users won’t see Profiles for Urban agencies </a:t>
            </a:r>
          </a:p>
          <a:p>
            <a:pPr marL="0" indent="0">
              <a:buNone/>
            </a:pPr>
            <a:endParaRPr lang="en-US" sz="2400" dirty="0"/>
          </a:p>
          <a:p>
            <a:endParaRPr lang="en-US" sz="2400" dirty="0"/>
          </a:p>
        </p:txBody>
      </p:sp>
      <p:pic>
        <p:nvPicPr>
          <p:cNvPr id="4" name="Picture 3" descr="List of Editable Reporter Profiles" title="NTD Reporter 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7346"/>
            <a:ext cx="8305800" cy="378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73</a:t>
            </a:fld>
            <a:endParaRPr lang="en-US" dirty="0"/>
          </a:p>
        </p:txBody>
      </p:sp>
    </p:spTree>
    <p:extLst>
      <p:ext uri="{BB962C8B-B14F-4D97-AF65-F5344CB8AC3E}">
        <p14:creationId xmlns:p14="http://schemas.microsoft.com/office/powerpoint/2010/main" val="32056003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rgbClr val="E9E0C9"/>
                </a:solidFill>
              </a:rPr>
              <a:t>Select Related Actions</a:t>
            </a:r>
          </a:p>
        </p:txBody>
      </p:sp>
      <p:sp>
        <p:nvSpPr>
          <p:cNvPr id="3" name="Content Placeholder 2"/>
          <p:cNvSpPr>
            <a:spLocks noGrp="1"/>
          </p:cNvSpPr>
          <p:nvPr>
            <p:ph idx="1"/>
          </p:nvPr>
        </p:nvSpPr>
        <p:spPr>
          <a:xfrm>
            <a:off x="457200" y="4724400"/>
            <a:ext cx="8229600" cy="1436688"/>
          </a:xfrm>
        </p:spPr>
        <p:txBody>
          <a:bodyPr/>
          <a:lstStyle/>
          <a:p>
            <a:pPr marL="0" indent="0">
              <a:buNone/>
            </a:pPr>
            <a:r>
              <a:rPr lang="en-US" sz="2400" dirty="0"/>
              <a:t>Select Related Actions</a:t>
            </a:r>
          </a:p>
          <a:p>
            <a:pPr lvl="1">
              <a:buFont typeface="Wingdings" panose="05000000000000000000" pitchFamily="2" charset="2"/>
              <a:buChar char="Ø"/>
            </a:pPr>
            <a:r>
              <a:rPr lang="en-US" sz="2400" dirty="0"/>
              <a:t>All forms have a non-editable “Summary” page</a:t>
            </a:r>
          </a:p>
          <a:p>
            <a:pPr lvl="1">
              <a:buFont typeface="Wingdings" panose="05000000000000000000" pitchFamily="2" charset="2"/>
              <a:buChar char="Ø"/>
            </a:pPr>
            <a:r>
              <a:rPr lang="en-US" sz="2400" dirty="0"/>
              <a:t>Data Entry &amp; Edits require a “Related Action”</a:t>
            </a:r>
          </a:p>
        </p:txBody>
      </p:sp>
      <p:pic>
        <p:nvPicPr>
          <p:cNvPr id="4" name="Picture 3" descr="Clicking on Related Actions to edit forms" title="Related Actions"/>
          <p:cNvPicPr>
            <a:picLocks noChangeAspect="1"/>
          </p:cNvPicPr>
          <p:nvPr/>
        </p:nvPicPr>
        <p:blipFill>
          <a:blip r:embed="rId3"/>
          <a:stretch>
            <a:fillRect/>
          </a:stretch>
        </p:blipFill>
        <p:spPr>
          <a:xfrm>
            <a:off x="304800" y="990600"/>
            <a:ext cx="8534400" cy="3510850"/>
          </a:xfrm>
          <a:prstGeom prst="rect">
            <a:avLst/>
          </a:prstGeom>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74</a:t>
            </a:fld>
            <a:endParaRPr lang="en-US" dirty="0"/>
          </a:p>
        </p:txBody>
      </p:sp>
    </p:spTree>
    <p:extLst>
      <p:ext uri="{BB962C8B-B14F-4D97-AF65-F5344CB8AC3E}">
        <p14:creationId xmlns:p14="http://schemas.microsoft.com/office/powerpoint/2010/main" val="2248718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solidFill>
                  <a:srgbClr val="E9E0C9"/>
                </a:solidFill>
              </a:rPr>
              <a:t>Select the P-20</a:t>
            </a:r>
          </a:p>
        </p:txBody>
      </p:sp>
      <p:sp>
        <p:nvSpPr>
          <p:cNvPr id="3" name="Content Placeholder 2"/>
          <p:cNvSpPr>
            <a:spLocks noGrp="1"/>
          </p:cNvSpPr>
          <p:nvPr>
            <p:ph idx="1"/>
          </p:nvPr>
        </p:nvSpPr>
        <p:spPr>
          <a:xfrm>
            <a:off x="414575" y="4267200"/>
            <a:ext cx="8229600" cy="1893888"/>
          </a:xfrm>
        </p:spPr>
        <p:txBody>
          <a:bodyPr/>
          <a:lstStyle/>
          <a:p>
            <a:pPr marL="0" indent="0">
              <a:buNone/>
            </a:pPr>
            <a:r>
              <a:rPr lang="en-US" dirty="0"/>
              <a:t>Select the P-20 (View &amp; Manage Reporter Modes)</a:t>
            </a:r>
          </a:p>
        </p:txBody>
      </p:sp>
      <p:pic>
        <p:nvPicPr>
          <p:cNvPr id="2" name="Picture 1" descr="Arrow pointing towards Editing Modes P-20" title="Editing Modes"/>
          <p:cNvPicPr>
            <a:picLocks noChangeAspect="1"/>
          </p:cNvPicPr>
          <p:nvPr/>
        </p:nvPicPr>
        <p:blipFill>
          <a:blip r:embed="rId3"/>
          <a:stretch>
            <a:fillRect/>
          </a:stretch>
        </p:blipFill>
        <p:spPr>
          <a:xfrm>
            <a:off x="295751" y="1143000"/>
            <a:ext cx="8467249" cy="2606993"/>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75</a:t>
            </a:fld>
            <a:endParaRPr lang="en-US" dirty="0"/>
          </a:p>
        </p:txBody>
      </p:sp>
    </p:spTree>
    <p:extLst>
      <p:ext uri="{BB962C8B-B14F-4D97-AF65-F5344CB8AC3E}">
        <p14:creationId xmlns:p14="http://schemas.microsoft.com/office/powerpoint/2010/main" val="298660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rgbClr val="E9E0C9"/>
                </a:solidFill>
              </a:rPr>
              <a:t>Click “Add Mode” Button</a:t>
            </a:r>
          </a:p>
        </p:txBody>
      </p:sp>
      <p:sp>
        <p:nvSpPr>
          <p:cNvPr id="3" name="Content Placeholder 2"/>
          <p:cNvSpPr>
            <a:spLocks noGrp="1"/>
          </p:cNvSpPr>
          <p:nvPr>
            <p:ph idx="1"/>
          </p:nvPr>
        </p:nvSpPr>
        <p:spPr>
          <a:xfrm>
            <a:off x="503872" y="4495800"/>
            <a:ext cx="8182927" cy="1665288"/>
          </a:xfrm>
        </p:spPr>
        <p:txBody>
          <a:bodyPr/>
          <a:lstStyle/>
          <a:p>
            <a:pPr marL="0" indent="0">
              <a:buNone/>
            </a:pPr>
            <a:r>
              <a:rPr lang="en-US" sz="2400" dirty="0"/>
              <a:t>Click “Add Mode” Button</a:t>
            </a:r>
          </a:p>
          <a:p>
            <a:pPr lvl="1">
              <a:buFont typeface="Wingdings" panose="05000000000000000000" pitchFamily="2" charset="2"/>
              <a:buChar char="Ø"/>
            </a:pPr>
            <a:r>
              <a:rPr lang="en-US" sz="2400" dirty="0"/>
              <a:t>Once modes are entered into the new system, the data won’t need to be entered for future report years. </a:t>
            </a:r>
          </a:p>
        </p:txBody>
      </p:sp>
      <p:pic>
        <p:nvPicPr>
          <p:cNvPr id="2" name="Picture 1" descr="Arrow pointing to Add Mode" title="Adding Mode"/>
          <p:cNvPicPr>
            <a:picLocks noChangeAspect="1"/>
          </p:cNvPicPr>
          <p:nvPr/>
        </p:nvPicPr>
        <p:blipFill rotWithShape="1">
          <a:blip r:embed="rId3"/>
          <a:srcRect l="923"/>
          <a:stretch/>
        </p:blipFill>
        <p:spPr>
          <a:xfrm>
            <a:off x="427892" y="1066800"/>
            <a:ext cx="8182927" cy="3088957"/>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76</a:t>
            </a:fld>
            <a:endParaRPr lang="en-US" dirty="0"/>
          </a:p>
        </p:txBody>
      </p:sp>
    </p:spTree>
    <p:extLst>
      <p:ext uri="{BB962C8B-B14F-4D97-AF65-F5344CB8AC3E}">
        <p14:creationId xmlns:p14="http://schemas.microsoft.com/office/powerpoint/2010/main" val="31026434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solidFill>
                  <a:srgbClr val="E9E0C9"/>
                </a:solidFill>
              </a:rPr>
              <a:t>Defining Modes</a:t>
            </a:r>
          </a:p>
        </p:txBody>
      </p:sp>
      <p:sp>
        <p:nvSpPr>
          <p:cNvPr id="3" name="Content Placeholder 2"/>
          <p:cNvSpPr>
            <a:spLocks noGrp="1"/>
          </p:cNvSpPr>
          <p:nvPr>
            <p:ph idx="1"/>
          </p:nvPr>
        </p:nvSpPr>
        <p:spPr>
          <a:xfrm>
            <a:off x="381000" y="4114800"/>
            <a:ext cx="8915400" cy="1970088"/>
          </a:xfrm>
        </p:spPr>
        <p:txBody>
          <a:bodyPr/>
          <a:lstStyle/>
          <a:p>
            <a:pPr marL="0" indent="0">
              <a:buNone/>
            </a:pPr>
            <a:r>
              <a:rPr lang="en-US" sz="2000" dirty="0"/>
              <a:t>Define the new mode and click “Save”</a:t>
            </a:r>
          </a:p>
          <a:p>
            <a:pPr>
              <a:buFont typeface="Wingdings" panose="05000000000000000000" pitchFamily="2" charset="2"/>
              <a:buChar char="Ø"/>
            </a:pPr>
            <a:r>
              <a:rPr lang="en-US" sz="1800" b="1" dirty="0"/>
              <a:t>What is the mode?	</a:t>
            </a:r>
            <a:r>
              <a:rPr lang="en-US" sz="1800" dirty="0"/>
              <a:t>Bus (MB), Demand Response (DR), Vanpool (VP), etc.</a:t>
            </a:r>
          </a:p>
          <a:p>
            <a:pPr>
              <a:buFont typeface="Wingdings" panose="05000000000000000000" pitchFamily="2" charset="2"/>
              <a:buChar char="Ø"/>
            </a:pPr>
            <a:r>
              <a:rPr lang="en-US" sz="1800" b="1" dirty="0"/>
              <a:t>Type of Service:   	</a:t>
            </a:r>
            <a:r>
              <a:rPr lang="en-US" sz="1800" dirty="0"/>
              <a:t>DO (Directly Operated) or PT (Purchased Transportation)</a:t>
            </a:r>
          </a:p>
          <a:p>
            <a:pPr>
              <a:buFont typeface="Wingdings" panose="05000000000000000000" pitchFamily="2" charset="2"/>
              <a:buChar char="Ø"/>
            </a:pPr>
            <a:r>
              <a:rPr lang="en-US" sz="1800" b="1" dirty="0"/>
              <a:t>Commitment Date:	</a:t>
            </a:r>
            <a:r>
              <a:rPr lang="en-US" sz="1800" dirty="0"/>
              <a:t>When capital funds were first expended</a:t>
            </a:r>
          </a:p>
          <a:p>
            <a:pPr>
              <a:buFont typeface="Wingdings" panose="05000000000000000000" pitchFamily="2" charset="2"/>
              <a:buChar char="Ø"/>
            </a:pPr>
            <a:r>
              <a:rPr lang="en-US" sz="1800" b="1" dirty="0"/>
              <a:t>Start Date:             	</a:t>
            </a:r>
            <a:r>
              <a:rPr lang="en-US" sz="1800" dirty="0"/>
              <a:t>First day of revenue service</a:t>
            </a:r>
          </a:p>
          <a:p>
            <a:pPr>
              <a:buFont typeface="Wingdings" panose="05000000000000000000" pitchFamily="2" charset="2"/>
              <a:buChar char="Ø"/>
            </a:pPr>
            <a:r>
              <a:rPr lang="en-US" sz="1800" b="1" dirty="0"/>
              <a:t>End Date:</a:t>
            </a:r>
            <a:r>
              <a:rPr lang="en-US" sz="1800" dirty="0"/>
              <a:t>		Leave blank if service is still in operation</a:t>
            </a:r>
          </a:p>
          <a:p>
            <a:pPr marL="0" indent="0">
              <a:buNone/>
            </a:pPr>
            <a:endParaRPr lang="en-US" sz="2000" dirty="0"/>
          </a:p>
        </p:txBody>
      </p:sp>
      <p:pic>
        <p:nvPicPr>
          <p:cNvPr id="5" name="Picture 4" descr="Required Fields to Add a Mode" title="Add Mode"/>
          <p:cNvPicPr>
            <a:picLocks noChangeAspect="1" noChangeArrowheads="1"/>
          </p:cNvPicPr>
          <p:nvPr/>
        </p:nvPicPr>
        <p:blipFill rotWithShape="1">
          <a:blip r:embed="rId3">
            <a:extLst>
              <a:ext uri="{28A0092B-C50C-407E-A947-70E740481C1C}">
                <a14:useLocalDpi xmlns:a14="http://schemas.microsoft.com/office/drawing/2010/main" val="0"/>
              </a:ext>
            </a:extLst>
          </a:blip>
          <a:srcRect l="3987" r="3394" b="6260"/>
          <a:stretch/>
        </p:blipFill>
        <p:spPr bwMode="auto">
          <a:xfrm>
            <a:off x="469900" y="884384"/>
            <a:ext cx="7701571" cy="3230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77</a:t>
            </a:fld>
            <a:endParaRPr lang="en-US" dirty="0"/>
          </a:p>
        </p:txBody>
      </p:sp>
    </p:spTree>
    <p:extLst>
      <p:ext uri="{BB962C8B-B14F-4D97-AF65-F5344CB8AC3E}">
        <p14:creationId xmlns:p14="http://schemas.microsoft.com/office/powerpoint/2010/main" val="35187837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rgbClr val="E9E0C9"/>
                </a:solidFill>
              </a:rPr>
              <a:t>Edit Modes</a:t>
            </a:r>
          </a:p>
        </p:txBody>
      </p:sp>
      <p:sp>
        <p:nvSpPr>
          <p:cNvPr id="3" name="Content Placeholder 2"/>
          <p:cNvSpPr>
            <a:spLocks noGrp="1"/>
          </p:cNvSpPr>
          <p:nvPr>
            <p:ph idx="1"/>
          </p:nvPr>
        </p:nvSpPr>
        <p:spPr>
          <a:xfrm>
            <a:off x="457200" y="4031456"/>
            <a:ext cx="8229600" cy="2129632"/>
          </a:xfrm>
        </p:spPr>
        <p:txBody>
          <a:bodyPr/>
          <a:lstStyle/>
          <a:p>
            <a:pPr marL="0" indent="0">
              <a:buNone/>
            </a:pPr>
            <a:r>
              <a:rPr lang="en-US" sz="2600" dirty="0"/>
              <a:t>Edit Modes</a:t>
            </a:r>
          </a:p>
          <a:p>
            <a:pPr lvl="1">
              <a:buFont typeface="Wingdings" panose="05000000000000000000" pitchFamily="2" charset="2"/>
              <a:buChar char="Ø"/>
            </a:pPr>
            <a:r>
              <a:rPr lang="en-US" sz="2200" dirty="0"/>
              <a:t>Repeat the process if the subrecipient has more than one mode</a:t>
            </a:r>
          </a:p>
          <a:p>
            <a:pPr lvl="1">
              <a:buFont typeface="Wingdings" panose="05000000000000000000" pitchFamily="2" charset="2"/>
              <a:buChar char="Ø"/>
            </a:pPr>
            <a:r>
              <a:rPr lang="en-US" sz="2200" dirty="0"/>
              <a:t>Select a mode and click “Edit Mode” to edit an existing mode</a:t>
            </a:r>
          </a:p>
          <a:p>
            <a:pPr lvl="1">
              <a:buFont typeface="Wingdings" panose="05000000000000000000" pitchFamily="2" charset="2"/>
              <a:buChar char="§"/>
            </a:pPr>
            <a:endParaRPr lang="en-US" sz="1800" dirty="0"/>
          </a:p>
          <a:p>
            <a:pPr marL="0" indent="0">
              <a:buNone/>
            </a:pPr>
            <a:endParaRPr lang="en-US" sz="2000" dirty="0"/>
          </a:p>
        </p:txBody>
      </p:sp>
      <p:pic>
        <p:nvPicPr>
          <p:cNvPr id="4" name="Picture 3" descr="New Mode added to Package" title="Mode Added"/>
          <p:cNvPicPr>
            <a:picLocks noChangeAspect="1" noChangeArrowheads="1"/>
          </p:cNvPicPr>
          <p:nvPr/>
        </p:nvPicPr>
        <p:blipFill rotWithShape="1">
          <a:blip r:embed="rId3">
            <a:extLst>
              <a:ext uri="{28A0092B-C50C-407E-A947-70E740481C1C}">
                <a14:useLocalDpi xmlns:a14="http://schemas.microsoft.com/office/drawing/2010/main" val="0"/>
              </a:ext>
            </a:extLst>
          </a:blip>
          <a:srcRect r="1031"/>
          <a:stretch/>
        </p:blipFill>
        <p:spPr bwMode="auto">
          <a:xfrm>
            <a:off x="228603" y="936783"/>
            <a:ext cx="8686793" cy="309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78</a:t>
            </a:fld>
            <a:endParaRPr lang="en-US" dirty="0"/>
          </a:p>
        </p:txBody>
      </p:sp>
    </p:spTree>
    <p:extLst>
      <p:ext uri="{BB962C8B-B14F-4D97-AF65-F5344CB8AC3E}">
        <p14:creationId xmlns:p14="http://schemas.microsoft.com/office/powerpoint/2010/main" val="25848822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Annual Form navigation</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a:xfrm>
            <a:off x="0" y="6492875"/>
            <a:ext cx="473075" cy="365125"/>
          </a:xfrm>
          <a:prstGeom prst="rect">
            <a:avLst/>
          </a:prstGeom>
        </p:spPr>
        <p:txBody>
          <a:bodyPr/>
          <a:lstStyle/>
          <a:p>
            <a:pPr>
              <a:defRPr/>
            </a:pPr>
            <a:fld id="{EA0BD1BF-689B-4D89-8D75-2FEDE0C0747F}" type="slidenum">
              <a:rPr lang="en-US" smtClean="0"/>
              <a:pPr>
                <a:defRPr/>
              </a:pPr>
              <a:t>79</a:t>
            </a:fld>
            <a:endParaRPr lang="en-US" dirty="0"/>
          </a:p>
        </p:txBody>
      </p:sp>
    </p:spTree>
    <p:extLst>
      <p:ext uri="{BB962C8B-B14F-4D97-AF65-F5344CB8AC3E}">
        <p14:creationId xmlns:p14="http://schemas.microsoft.com/office/powerpoint/2010/main" val="8639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Report?</a:t>
            </a:r>
          </a:p>
        </p:txBody>
      </p:sp>
      <p:sp>
        <p:nvSpPr>
          <p:cNvPr id="3" name="Content Placeholder 2"/>
          <p:cNvSpPr>
            <a:spLocks noGrp="1"/>
          </p:cNvSpPr>
          <p:nvPr>
            <p:ph idx="1"/>
          </p:nvPr>
        </p:nvSpPr>
        <p:spPr>
          <a:xfrm>
            <a:off x="457200" y="1752601"/>
            <a:ext cx="8229600" cy="4408488"/>
          </a:xfrm>
        </p:spPr>
        <p:txBody>
          <a:bodyPr/>
          <a:lstStyle/>
          <a:p>
            <a:r>
              <a:rPr lang="en-US" sz="2300" dirty="0"/>
              <a:t>All public transportation services either directly operated (DO) or operated through a contractor (PT)</a:t>
            </a:r>
          </a:p>
          <a:p>
            <a:r>
              <a:rPr lang="en-US" sz="2300" dirty="0"/>
              <a:t>All assets and expenditures associated with those services</a:t>
            </a:r>
          </a:p>
          <a:p>
            <a:pPr lvl="1"/>
            <a:r>
              <a:rPr lang="en-US" sz="2100" dirty="0"/>
              <a:t>NTD captures the total cost of service, regardless of funding source</a:t>
            </a:r>
          </a:p>
          <a:p>
            <a:pPr lvl="1"/>
            <a:r>
              <a:rPr lang="en-US" sz="2200" dirty="0"/>
              <a:t>Only report services for which you are responsible </a:t>
            </a:r>
            <a:br>
              <a:rPr lang="en-US" sz="2200" dirty="0"/>
            </a:br>
            <a:r>
              <a:rPr lang="en-US" sz="2200" dirty="0"/>
              <a:t>for the fully allocated cost of the service</a:t>
            </a:r>
          </a:p>
          <a:p>
            <a:r>
              <a:rPr lang="en-US" sz="2400" dirty="0"/>
              <a:t>Exclude from public transportation:</a:t>
            </a:r>
          </a:p>
          <a:p>
            <a:pPr lvl="1"/>
            <a:r>
              <a:rPr lang="en-US" sz="2400" dirty="0"/>
              <a:t>Charter Service</a:t>
            </a:r>
          </a:p>
          <a:p>
            <a:pPr lvl="1"/>
            <a:r>
              <a:rPr lang="en-US" sz="2400" dirty="0"/>
              <a:t>School Bus Service</a:t>
            </a:r>
          </a:p>
          <a:p>
            <a:pPr lvl="1"/>
            <a:r>
              <a:rPr lang="en-US" sz="2400" dirty="0"/>
              <a:t>Sightseeing Service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a:t>
            </a:fld>
            <a:endParaRPr lang="en-US" dirty="0"/>
          </a:p>
        </p:txBody>
      </p:sp>
    </p:spTree>
    <p:extLst>
      <p:ext uri="{BB962C8B-B14F-4D97-AF65-F5344CB8AC3E}">
        <p14:creationId xmlns:p14="http://schemas.microsoft.com/office/powerpoint/2010/main" val="31754839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Rural General Public Transit</a:t>
            </a:r>
          </a:p>
        </p:txBody>
      </p:sp>
      <p:sp>
        <p:nvSpPr>
          <p:cNvPr id="5" name="Text Placeholder 4"/>
          <p:cNvSpPr>
            <a:spLocks noGrp="1"/>
          </p:cNvSpPr>
          <p:nvPr>
            <p:ph type="body" idx="1"/>
          </p:nvPr>
        </p:nvSpPr>
        <p:spPr/>
        <p:txBody>
          <a:bodyPr/>
          <a:lstStyle/>
          <a:p>
            <a:r>
              <a:rPr lang="en-US" dirty="0"/>
              <a:t>Annual Forms</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80</a:t>
            </a:fld>
            <a:endParaRPr lang="en-US" dirty="0"/>
          </a:p>
        </p:txBody>
      </p:sp>
    </p:spTree>
    <p:extLst>
      <p:ext uri="{BB962C8B-B14F-4D97-AF65-F5344CB8AC3E}">
        <p14:creationId xmlns:p14="http://schemas.microsoft.com/office/powerpoint/2010/main" val="7121689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General Public Transit (RGPT)</a:t>
            </a:r>
          </a:p>
        </p:txBody>
      </p:sp>
      <p:sp>
        <p:nvSpPr>
          <p:cNvPr id="3" name="Content Placeholder 2"/>
          <p:cNvSpPr>
            <a:spLocks noGrp="1"/>
          </p:cNvSpPr>
          <p:nvPr>
            <p:ph idx="1"/>
          </p:nvPr>
        </p:nvSpPr>
        <p:spPr/>
        <p:txBody>
          <a:bodyPr>
            <a:normAutofit/>
          </a:bodyPr>
          <a:lstStyle/>
          <a:p>
            <a:pPr marL="0" indent="0">
              <a:buNone/>
            </a:pPr>
            <a:r>
              <a:rPr lang="en-US" sz="1800" b="1" dirty="0"/>
              <a:t>Definition: </a:t>
            </a:r>
            <a:r>
              <a:rPr lang="en-US" sz="1800" dirty="0"/>
              <a:t>Agencies that provide rural service and receive or benefit from 5311 funding. (Does not include those receiving §5307 funding or Tribes)</a:t>
            </a:r>
          </a:p>
          <a:p>
            <a:pPr marL="0" indent="0">
              <a:buNone/>
            </a:pPr>
            <a:endParaRPr lang="en-US" sz="1800" b="1" dirty="0"/>
          </a:p>
          <a:p>
            <a:pPr marL="0" indent="0">
              <a:buNone/>
            </a:pPr>
            <a:r>
              <a:rPr lang="en-US" sz="1800" b="1" dirty="0"/>
              <a:t>Required Forms:</a:t>
            </a:r>
          </a:p>
          <a:p>
            <a:pPr marL="0" indent="0">
              <a:buNone/>
            </a:pPr>
            <a:r>
              <a:rPr lang="en-US" sz="2000" dirty="0"/>
              <a:t>B-10: </a:t>
            </a:r>
            <a:r>
              <a:rPr lang="en-US" sz="1800" dirty="0"/>
              <a:t>Organization Type and Fiscal Year Start and End Dates</a:t>
            </a:r>
          </a:p>
          <a:p>
            <a:pPr marL="0" indent="0">
              <a:buNone/>
            </a:pPr>
            <a:r>
              <a:rPr lang="en-US" sz="2000" dirty="0"/>
              <a:t>A-10</a:t>
            </a:r>
            <a:r>
              <a:rPr lang="en-US" sz="1800" dirty="0"/>
              <a:t>: Maintenance Facilities (one per mode)</a:t>
            </a:r>
          </a:p>
          <a:p>
            <a:pPr marL="0" indent="0">
              <a:buNone/>
            </a:pPr>
            <a:r>
              <a:rPr lang="en-US" sz="2000" dirty="0"/>
              <a:t>A-30</a:t>
            </a:r>
            <a:r>
              <a:rPr lang="en-US" sz="1800" dirty="0"/>
              <a:t>: Revenue Vehicle Inventory (one per mode)</a:t>
            </a:r>
          </a:p>
          <a:p>
            <a:pPr marL="0" indent="0">
              <a:buNone/>
            </a:pPr>
            <a:r>
              <a:rPr lang="en-US" sz="2000" dirty="0"/>
              <a:t>RR-20: </a:t>
            </a:r>
            <a:r>
              <a:rPr lang="en-US" sz="1800" dirty="0"/>
              <a:t>Financial Data</a:t>
            </a:r>
          </a:p>
          <a:p>
            <a:pPr lvl="1"/>
            <a:r>
              <a:rPr lang="en-US" sz="1800" dirty="0"/>
              <a:t>Service Data</a:t>
            </a:r>
          </a:p>
          <a:p>
            <a:pPr lvl="1"/>
            <a:r>
              <a:rPr lang="en-US" sz="1800" dirty="0"/>
              <a:t>Safety Data</a:t>
            </a:r>
          </a:p>
          <a:p>
            <a:pPr lvl="1"/>
            <a:r>
              <a:rPr lang="en-US" sz="1800" dirty="0"/>
              <a:t>Volunteer Data</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81</a:t>
            </a:fld>
            <a:endParaRPr lang="en-US" dirty="0"/>
          </a:p>
        </p:txBody>
      </p:sp>
    </p:spTree>
    <p:extLst>
      <p:ext uri="{BB962C8B-B14F-4D97-AF65-F5344CB8AC3E}">
        <p14:creationId xmlns:p14="http://schemas.microsoft.com/office/powerpoint/2010/main" val="11144009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Updating Subrecipient Report Packages</a:t>
            </a:r>
          </a:p>
        </p:txBody>
      </p:sp>
      <p:sp>
        <p:nvSpPr>
          <p:cNvPr id="3" name="Content Placeholder 2"/>
          <p:cNvSpPr>
            <a:spLocks noGrp="1"/>
          </p:cNvSpPr>
          <p:nvPr>
            <p:ph idx="1"/>
          </p:nvPr>
        </p:nvSpPr>
        <p:spPr>
          <a:xfrm>
            <a:off x="457200" y="5029200"/>
            <a:ext cx="8229600" cy="1131888"/>
          </a:xfrm>
        </p:spPr>
        <p:txBody>
          <a:bodyPr/>
          <a:lstStyle/>
          <a:p>
            <a:pPr marL="0" indent="0">
              <a:buNone/>
            </a:pPr>
            <a:r>
              <a:rPr lang="en-US" b="1" dirty="0">
                <a:solidFill>
                  <a:srgbClr val="FF0000"/>
                </a:solidFill>
              </a:rPr>
              <a:t>Step 1:</a:t>
            </a:r>
            <a:r>
              <a:rPr lang="en-US" dirty="0"/>
              <a:t> Open “Records”</a:t>
            </a:r>
          </a:p>
          <a:p>
            <a:pPr marL="0" indent="0">
              <a:buNone/>
            </a:pPr>
            <a:endParaRPr lang="en-US" dirty="0"/>
          </a:p>
        </p:txBody>
      </p:sp>
      <p:pic>
        <p:nvPicPr>
          <p:cNvPr id="8" name="Picture 7" descr="Open Records" title="Records"/>
          <p:cNvPicPr>
            <a:picLocks noChangeAspect="1"/>
          </p:cNvPicPr>
          <p:nvPr/>
        </p:nvPicPr>
        <p:blipFill>
          <a:blip r:embed="rId3"/>
          <a:stretch>
            <a:fillRect/>
          </a:stretch>
        </p:blipFill>
        <p:spPr>
          <a:xfrm>
            <a:off x="304800" y="1828800"/>
            <a:ext cx="8631555" cy="2530316"/>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82</a:t>
            </a:fld>
            <a:endParaRPr lang="en-US" dirty="0"/>
          </a:p>
        </p:txBody>
      </p:sp>
    </p:spTree>
    <p:extLst>
      <p:ext uri="{BB962C8B-B14F-4D97-AF65-F5344CB8AC3E}">
        <p14:creationId xmlns:p14="http://schemas.microsoft.com/office/powerpoint/2010/main" val="5081562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rgbClr val="E9E0C9"/>
                </a:solidFill>
              </a:rPr>
              <a:t>Open “NTD Report Packages”</a:t>
            </a:r>
          </a:p>
        </p:txBody>
      </p:sp>
      <p:sp>
        <p:nvSpPr>
          <p:cNvPr id="3" name="Content Placeholder 2"/>
          <p:cNvSpPr>
            <a:spLocks noGrp="1"/>
          </p:cNvSpPr>
          <p:nvPr>
            <p:ph idx="1"/>
          </p:nvPr>
        </p:nvSpPr>
        <p:spPr>
          <a:xfrm>
            <a:off x="457200" y="5029200"/>
            <a:ext cx="8229600" cy="1131888"/>
          </a:xfrm>
        </p:spPr>
        <p:txBody>
          <a:bodyPr>
            <a:normAutofit fontScale="92500" lnSpcReduction="20000"/>
          </a:bodyPr>
          <a:lstStyle/>
          <a:p>
            <a:pPr marL="0" indent="0">
              <a:buNone/>
            </a:pPr>
            <a:r>
              <a:rPr lang="en-US" sz="3200" b="1" dirty="0">
                <a:solidFill>
                  <a:srgbClr val="FF0000"/>
                </a:solidFill>
              </a:rPr>
              <a:t>Step 2:</a:t>
            </a:r>
            <a:r>
              <a:rPr lang="en-US" sz="3200" dirty="0"/>
              <a:t> Open “NTD Report Packages”</a:t>
            </a:r>
          </a:p>
          <a:p>
            <a:pPr lvl="1"/>
            <a:r>
              <a:rPr lang="en-US" sz="2400" dirty="0"/>
              <a:t>These packages will contain the annual forms for all of your subrecipients</a:t>
            </a:r>
          </a:p>
          <a:p>
            <a:pPr marL="0" indent="0">
              <a:buNone/>
            </a:pPr>
            <a:endParaRPr lang="en-US" dirty="0"/>
          </a:p>
        </p:txBody>
      </p:sp>
      <p:pic>
        <p:nvPicPr>
          <p:cNvPr id="2" name="Picture 1" descr="Arrow Pointing Towards NTD Report Packages" title="Report Packages"/>
          <p:cNvPicPr>
            <a:picLocks noChangeAspect="1"/>
          </p:cNvPicPr>
          <p:nvPr/>
        </p:nvPicPr>
        <p:blipFill rotWithShape="1">
          <a:blip r:embed="rId3"/>
          <a:srcRect l="2509" r="1629"/>
          <a:stretch/>
        </p:blipFill>
        <p:spPr>
          <a:xfrm>
            <a:off x="457200" y="1219200"/>
            <a:ext cx="8305800" cy="3384709"/>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83</a:t>
            </a:fld>
            <a:endParaRPr lang="en-US" dirty="0"/>
          </a:p>
        </p:txBody>
      </p:sp>
    </p:spTree>
    <p:extLst>
      <p:ext uri="{BB962C8B-B14F-4D97-AF65-F5344CB8AC3E}">
        <p14:creationId xmlns:p14="http://schemas.microsoft.com/office/powerpoint/2010/main" val="4227506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solidFill>
                  <a:srgbClr val="E9E0C9"/>
                </a:solidFill>
              </a:rPr>
              <a:t>Package Selection</a:t>
            </a:r>
          </a:p>
        </p:txBody>
      </p:sp>
      <p:sp>
        <p:nvSpPr>
          <p:cNvPr id="3" name="Content Placeholder 2"/>
          <p:cNvSpPr>
            <a:spLocks noGrp="1"/>
          </p:cNvSpPr>
          <p:nvPr>
            <p:ph idx="1"/>
          </p:nvPr>
        </p:nvSpPr>
        <p:spPr>
          <a:xfrm>
            <a:off x="457200" y="5253176"/>
            <a:ext cx="8229600" cy="903288"/>
          </a:xfrm>
        </p:spPr>
        <p:txBody>
          <a:bodyPr/>
          <a:lstStyle/>
          <a:p>
            <a:pPr marL="0" indent="0">
              <a:buNone/>
            </a:pPr>
            <a:r>
              <a:rPr lang="en-US" b="1" dirty="0">
                <a:solidFill>
                  <a:srgbClr val="FF0000"/>
                </a:solidFill>
              </a:rPr>
              <a:t>Step 3:</a:t>
            </a:r>
            <a:r>
              <a:rPr lang="en-US" dirty="0"/>
              <a:t> Select the Package you want to edit</a:t>
            </a:r>
          </a:p>
          <a:p>
            <a:pPr marL="0" indent="0">
              <a:buNone/>
            </a:pPr>
            <a:endParaRPr lang="en-US" dirty="0"/>
          </a:p>
        </p:txBody>
      </p:sp>
      <p:pic>
        <p:nvPicPr>
          <p:cNvPr id="2" name="Picture 1" descr="Arrow Pointing towards editable package." title="Editing Package"/>
          <p:cNvPicPr>
            <a:picLocks noChangeAspect="1"/>
          </p:cNvPicPr>
          <p:nvPr/>
        </p:nvPicPr>
        <p:blipFill rotWithShape="1">
          <a:blip r:embed="rId3"/>
          <a:srcRect t="971" b="3260"/>
          <a:stretch/>
        </p:blipFill>
        <p:spPr>
          <a:xfrm>
            <a:off x="62865" y="1409356"/>
            <a:ext cx="9018270" cy="3470031"/>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84</a:t>
            </a:fld>
            <a:endParaRPr lang="en-US" dirty="0"/>
          </a:p>
        </p:txBody>
      </p:sp>
    </p:spTree>
    <p:extLst>
      <p:ext uri="{BB962C8B-B14F-4D97-AF65-F5344CB8AC3E}">
        <p14:creationId xmlns:p14="http://schemas.microsoft.com/office/powerpoint/2010/main" val="10836211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Select Annual Forms</a:t>
            </a:r>
          </a:p>
        </p:txBody>
      </p:sp>
      <p:sp>
        <p:nvSpPr>
          <p:cNvPr id="6" name="Content Placeholder 2"/>
          <p:cNvSpPr>
            <a:spLocks noGrp="1"/>
          </p:cNvSpPr>
          <p:nvPr>
            <p:ph idx="1"/>
          </p:nvPr>
        </p:nvSpPr>
        <p:spPr>
          <a:xfrm>
            <a:off x="762000" y="5666994"/>
            <a:ext cx="5257800" cy="657606"/>
          </a:xfrm>
        </p:spPr>
        <p:txBody>
          <a:bodyPr/>
          <a:lstStyle/>
          <a:p>
            <a:pPr marL="0" indent="0">
              <a:buNone/>
            </a:pPr>
            <a:r>
              <a:rPr lang="en-US" b="1" dirty="0">
                <a:solidFill>
                  <a:srgbClr val="FF0000"/>
                </a:solidFill>
              </a:rPr>
              <a:t>Step 4:</a:t>
            </a:r>
            <a:r>
              <a:rPr lang="en-US" dirty="0"/>
              <a:t> Select “Annual Forms”</a:t>
            </a:r>
          </a:p>
          <a:p>
            <a:pPr marL="0" indent="0">
              <a:buNone/>
            </a:pPr>
            <a:endParaRPr lang="en-US" dirty="0"/>
          </a:p>
        </p:txBody>
      </p:sp>
      <p:pic>
        <p:nvPicPr>
          <p:cNvPr id="4" name="Picture 3" descr="Selecting Annual forms brings up the Editable Forms" title="Annual Forms"/>
          <p:cNvPicPr>
            <a:picLocks noChangeAspect="1"/>
          </p:cNvPicPr>
          <p:nvPr/>
        </p:nvPicPr>
        <p:blipFill>
          <a:blip r:embed="rId2"/>
          <a:stretch>
            <a:fillRect/>
          </a:stretch>
        </p:blipFill>
        <p:spPr>
          <a:xfrm>
            <a:off x="457199" y="990600"/>
            <a:ext cx="8280029" cy="4676394"/>
          </a:xfrm>
          <a:prstGeom prst="rect">
            <a:avLst/>
          </a:prstGeom>
        </p:spPr>
      </p:pic>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85</a:t>
            </a:fld>
            <a:endParaRPr lang="en-US" dirty="0"/>
          </a:p>
        </p:txBody>
      </p:sp>
    </p:spTree>
    <p:extLst>
      <p:ext uri="{BB962C8B-B14F-4D97-AF65-F5344CB8AC3E}">
        <p14:creationId xmlns:p14="http://schemas.microsoft.com/office/powerpoint/2010/main" val="24244789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View Form</a:t>
            </a:r>
          </a:p>
        </p:txBody>
      </p:sp>
      <p:sp>
        <p:nvSpPr>
          <p:cNvPr id="3" name="Content Placeholder 2"/>
          <p:cNvSpPr>
            <a:spLocks noGrp="1"/>
          </p:cNvSpPr>
          <p:nvPr>
            <p:ph idx="1"/>
          </p:nvPr>
        </p:nvSpPr>
        <p:spPr>
          <a:xfrm>
            <a:off x="457200" y="4844232"/>
            <a:ext cx="8229600" cy="1708968"/>
          </a:xfrm>
        </p:spPr>
        <p:txBody>
          <a:bodyPr/>
          <a:lstStyle/>
          <a:p>
            <a:pPr marL="0" indent="0">
              <a:buNone/>
            </a:pPr>
            <a:r>
              <a:rPr lang="en-US" b="1" dirty="0">
                <a:solidFill>
                  <a:srgbClr val="FF0000"/>
                </a:solidFill>
              </a:rPr>
              <a:t>Step 5:</a:t>
            </a:r>
            <a:r>
              <a:rPr lang="en-US" b="1" dirty="0"/>
              <a:t> </a:t>
            </a:r>
            <a:r>
              <a:rPr lang="en-US" dirty="0"/>
              <a:t>Click on the Radio Button next to the form you would like to fill out and click on “View Form”</a:t>
            </a:r>
          </a:p>
          <a:p>
            <a:pPr lvl="1">
              <a:buFont typeface="Wingdings" panose="05000000000000000000" pitchFamily="2" charset="2"/>
              <a:buChar char="Ø"/>
            </a:pPr>
            <a:r>
              <a:rPr lang="en-US" dirty="0"/>
              <a:t>The form will then open</a:t>
            </a:r>
          </a:p>
          <a:p>
            <a:pPr marL="0" indent="0">
              <a:buNone/>
            </a:pPr>
            <a:endParaRPr lang="en-US" dirty="0"/>
          </a:p>
        </p:txBody>
      </p:sp>
      <p:pic>
        <p:nvPicPr>
          <p:cNvPr id="10" name="Picture 9" descr="Click on the radio box next to the form you want to edit, then click on the View Form button" title="Edit Form"/>
          <p:cNvPicPr>
            <a:picLocks noChangeAspect="1"/>
          </p:cNvPicPr>
          <p:nvPr/>
        </p:nvPicPr>
        <p:blipFill rotWithShape="1">
          <a:blip r:embed="rId3"/>
          <a:srcRect b="1905"/>
          <a:stretch/>
        </p:blipFill>
        <p:spPr>
          <a:xfrm>
            <a:off x="228600" y="1143000"/>
            <a:ext cx="8653463" cy="3320232"/>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86</a:t>
            </a:fld>
            <a:endParaRPr lang="en-US" dirty="0"/>
          </a:p>
        </p:txBody>
      </p:sp>
    </p:spTree>
    <p:extLst>
      <p:ext uri="{BB962C8B-B14F-4D97-AF65-F5344CB8AC3E}">
        <p14:creationId xmlns:p14="http://schemas.microsoft.com/office/powerpoint/2010/main" val="37639482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B-10 Form</a:t>
            </a:r>
          </a:p>
        </p:txBody>
      </p:sp>
      <p:sp>
        <p:nvSpPr>
          <p:cNvPr id="5" name="Text Placeholder 4"/>
          <p:cNvSpPr>
            <a:spLocks noGrp="1"/>
          </p:cNvSpPr>
          <p:nvPr>
            <p:ph type="body" idx="1"/>
          </p:nvPr>
        </p:nvSpPr>
        <p:spPr/>
        <p:txBody>
          <a:bodyPr/>
          <a:lstStyle/>
          <a:p>
            <a:r>
              <a:rPr lang="en-US" dirty="0"/>
              <a:t>Basic Information	</a:t>
            </a:r>
          </a:p>
        </p:txBody>
      </p:sp>
    </p:spTree>
    <p:extLst>
      <p:ext uri="{BB962C8B-B14F-4D97-AF65-F5344CB8AC3E}">
        <p14:creationId xmlns:p14="http://schemas.microsoft.com/office/powerpoint/2010/main" val="8713260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E9E0C9"/>
                </a:solidFill>
              </a:rPr>
              <a:t>Open B-10 Form</a:t>
            </a:r>
          </a:p>
        </p:txBody>
      </p:sp>
      <p:sp>
        <p:nvSpPr>
          <p:cNvPr id="6" name="Rectangle 5"/>
          <p:cNvSpPr/>
          <p:nvPr/>
        </p:nvSpPr>
        <p:spPr>
          <a:xfrm>
            <a:off x="1447800" y="4897340"/>
            <a:ext cx="5257800" cy="1200329"/>
          </a:xfrm>
          <a:prstGeom prst="rect">
            <a:avLst/>
          </a:prstGeom>
        </p:spPr>
        <p:txBody>
          <a:bodyPr wrap="square">
            <a:spAutoFit/>
          </a:bodyPr>
          <a:lstStyle/>
          <a:p>
            <a:r>
              <a:rPr lang="en-US" sz="2400" b="1" dirty="0">
                <a:solidFill>
                  <a:srgbClr val="FF0000"/>
                </a:solidFill>
              </a:rPr>
              <a:t>Step 1:</a:t>
            </a:r>
            <a:r>
              <a:rPr lang="en-US" sz="2400" dirty="0"/>
              <a:t> Open the B-10 form</a:t>
            </a:r>
          </a:p>
          <a:p>
            <a:pPr lvl="1"/>
            <a:r>
              <a:rPr lang="en-US" sz="2400" dirty="0"/>
              <a:t>Check the box</a:t>
            </a:r>
          </a:p>
          <a:p>
            <a:pPr lvl="1"/>
            <a:r>
              <a:rPr lang="en-US" sz="2400" dirty="0"/>
              <a:t>Click “View Form”</a:t>
            </a:r>
          </a:p>
        </p:txBody>
      </p:sp>
      <p:pic>
        <p:nvPicPr>
          <p:cNvPr id="2" name="Picture 1" descr="Full report package is shown." title="Report Package"/>
          <p:cNvPicPr>
            <a:picLocks noChangeAspect="1"/>
          </p:cNvPicPr>
          <p:nvPr/>
        </p:nvPicPr>
        <p:blipFill>
          <a:blip r:embed="rId2"/>
          <a:stretch>
            <a:fillRect/>
          </a:stretch>
        </p:blipFill>
        <p:spPr>
          <a:xfrm>
            <a:off x="240030" y="1388330"/>
            <a:ext cx="8663940" cy="3509010"/>
          </a:xfrm>
          <a:prstGeom prst="rect">
            <a:avLst/>
          </a:prstGeom>
        </p:spPr>
      </p:pic>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88</a:t>
            </a:fld>
            <a:endParaRPr lang="en-US" dirty="0"/>
          </a:p>
        </p:txBody>
      </p:sp>
    </p:spTree>
    <p:extLst>
      <p:ext uri="{BB962C8B-B14F-4D97-AF65-F5344CB8AC3E}">
        <p14:creationId xmlns:p14="http://schemas.microsoft.com/office/powerpoint/2010/main" val="41588013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Update General Information</a:t>
            </a:r>
          </a:p>
        </p:txBody>
      </p:sp>
      <p:sp>
        <p:nvSpPr>
          <p:cNvPr id="3" name="Content Placeholder 2"/>
          <p:cNvSpPr>
            <a:spLocks noGrp="1"/>
          </p:cNvSpPr>
          <p:nvPr>
            <p:ph idx="1"/>
          </p:nvPr>
        </p:nvSpPr>
        <p:spPr>
          <a:xfrm>
            <a:off x="457200" y="4191000"/>
            <a:ext cx="8229600" cy="1970088"/>
          </a:xfrm>
        </p:spPr>
        <p:txBody>
          <a:bodyPr/>
          <a:lstStyle/>
          <a:p>
            <a:pPr marL="0" indent="0">
              <a:buNone/>
            </a:pPr>
            <a:r>
              <a:rPr lang="en-US" b="1" dirty="0">
                <a:solidFill>
                  <a:srgbClr val="FF0000"/>
                </a:solidFill>
              </a:rPr>
              <a:t>Step 2:</a:t>
            </a:r>
            <a:r>
              <a:rPr lang="en-US" dirty="0"/>
              <a:t> Select “Update General Information”</a:t>
            </a:r>
          </a:p>
          <a:p>
            <a:pPr marL="0" indent="0">
              <a:buNone/>
            </a:pPr>
            <a:endParaRPr lang="en-US" dirty="0"/>
          </a:p>
        </p:txBody>
      </p:sp>
      <p:pic>
        <p:nvPicPr>
          <p:cNvPr id="2" name="Picture 1" descr="Updating General Information on the B-10" title="B-10 Form"/>
          <p:cNvPicPr>
            <a:picLocks noChangeAspect="1"/>
          </p:cNvPicPr>
          <p:nvPr/>
        </p:nvPicPr>
        <p:blipFill rotWithShape="1">
          <a:blip r:embed="rId3"/>
          <a:srcRect t="1392" b="2541"/>
          <a:stretch/>
        </p:blipFill>
        <p:spPr>
          <a:xfrm>
            <a:off x="0" y="1459523"/>
            <a:ext cx="9052560" cy="2426677"/>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89</a:t>
            </a:fld>
            <a:endParaRPr lang="en-US" dirty="0"/>
          </a:p>
        </p:txBody>
      </p:sp>
    </p:spTree>
    <p:extLst>
      <p:ext uri="{BB962C8B-B14F-4D97-AF65-F5344CB8AC3E}">
        <p14:creationId xmlns:p14="http://schemas.microsoft.com/office/powerpoint/2010/main" val="284683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Report?</a:t>
            </a:r>
          </a:p>
        </p:txBody>
      </p:sp>
      <p:sp>
        <p:nvSpPr>
          <p:cNvPr id="3" name="Content Placeholder 2"/>
          <p:cNvSpPr>
            <a:spLocks noGrp="1"/>
          </p:cNvSpPr>
          <p:nvPr>
            <p:ph idx="1"/>
          </p:nvPr>
        </p:nvSpPr>
        <p:spPr>
          <a:xfrm>
            <a:off x="457200" y="1752601"/>
            <a:ext cx="8229600" cy="4408488"/>
          </a:xfrm>
        </p:spPr>
        <p:txBody>
          <a:bodyPr/>
          <a:lstStyle/>
          <a:p>
            <a:r>
              <a:rPr lang="en-US" dirty="0"/>
              <a:t>Data specific to each mode a subrecipient operates</a:t>
            </a:r>
          </a:p>
          <a:p>
            <a:pPr lvl="1"/>
            <a:r>
              <a:rPr lang="en-US" dirty="0"/>
              <a:t>Service data (miles, hours, ridership, etc. must be collected separately for each mode)</a:t>
            </a:r>
          </a:p>
          <a:p>
            <a:r>
              <a:rPr lang="en-US" dirty="0"/>
              <a:t>Actual Data</a:t>
            </a:r>
          </a:p>
          <a:p>
            <a:pPr lvl="1"/>
            <a:r>
              <a:rPr lang="en-US" dirty="0"/>
              <a:t>Not calculated or estimated data</a:t>
            </a:r>
          </a:p>
          <a:p>
            <a:r>
              <a:rPr lang="en-US" dirty="0"/>
              <a:t>Direct and Indirect Expenses related to the service</a:t>
            </a:r>
          </a:p>
          <a:p>
            <a:pPr lvl="1"/>
            <a:r>
              <a:rPr lang="en-US" dirty="0"/>
              <a:t>Regardless of funding source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a:t>
            </a:fld>
            <a:endParaRPr lang="en-US" dirty="0"/>
          </a:p>
        </p:txBody>
      </p:sp>
    </p:spTree>
    <p:extLst>
      <p:ext uri="{BB962C8B-B14F-4D97-AF65-F5344CB8AC3E}">
        <p14:creationId xmlns:p14="http://schemas.microsoft.com/office/powerpoint/2010/main" val="25848655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E9E0C9"/>
                </a:solidFill>
              </a:rPr>
              <a:t>General Information</a:t>
            </a:r>
          </a:p>
        </p:txBody>
      </p:sp>
      <p:sp>
        <p:nvSpPr>
          <p:cNvPr id="3" name="Content Placeholder 2"/>
          <p:cNvSpPr>
            <a:spLocks noGrp="1"/>
          </p:cNvSpPr>
          <p:nvPr>
            <p:ph idx="1"/>
          </p:nvPr>
        </p:nvSpPr>
        <p:spPr>
          <a:xfrm>
            <a:off x="457200" y="3581400"/>
            <a:ext cx="8229600" cy="2579688"/>
          </a:xfrm>
        </p:spPr>
        <p:txBody>
          <a:bodyPr/>
          <a:lstStyle/>
          <a:p>
            <a:pPr marL="0" indent="0">
              <a:buNone/>
            </a:pPr>
            <a:r>
              <a:rPr lang="en-US" b="1" dirty="0">
                <a:solidFill>
                  <a:srgbClr val="FF0000"/>
                </a:solidFill>
              </a:rPr>
              <a:t>Step 3:</a:t>
            </a:r>
            <a:r>
              <a:rPr lang="en-US" dirty="0"/>
              <a:t> General Information </a:t>
            </a:r>
          </a:p>
          <a:p>
            <a:pPr lvl="1"/>
            <a:r>
              <a:rPr lang="en-US" dirty="0"/>
              <a:t>Organization types are in a drop-down menu</a:t>
            </a:r>
          </a:p>
          <a:p>
            <a:pPr lvl="1"/>
            <a:r>
              <a:rPr lang="en-US" dirty="0"/>
              <a:t>Fiscal Year State Date</a:t>
            </a:r>
          </a:p>
          <a:p>
            <a:pPr lvl="1"/>
            <a:r>
              <a:rPr lang="en-US" dirty="0"/>
              <a:t>Fiscal Year End Date</a:t>
            </a:r>
          </a:p>
          <a:p>
            <a:pPr marL="0" indent="0">
              <a:buNone/>
            </a:pPr>
            <a:endParaRPr lang="en-US" dirty="0"/>
          </a:p>
        </p:txBody>
      </p:sp>
      <p:pic>
        <p:nvPicPr>
          <p:cNvPr id="2" name="Picture 1" descr="Editable fields of the B-10" title="B-10"/>
          <p:cNvPicPr>
            <a:picLocks noChangeAspect="1"/>
          </p:cNvPicPr>
          <p:nvPr/>
        </p:nvPicPr>
        <p:blipFill>
          <a:blip r:embed="rId3"/>
          <a:stretch>
            <a:fillRect/>
          </a:stretch>
        </p:blipFill>
        <p:spPr>
          <a:xfrm>
            <a:off x="62865" y="1375410"/>
            <a:ext cx="9018270" cy="220599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90</a:t>
            </a:fld>
            <a:endParaRPr lang="en-US" dirty="0"/>
          </a:p>
        </p:txBody>
      </p:sp>
    </p:spTree>
    <p:extLst>
      <p:ext uri="{BB962C8B-B14F-4D97-AF65-F5344CB8AC3E}">
        <p14:creationId xmlns:p14="http://schemas.microsoft.com/office/powerpoint/2010/main" val="22373790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Save and Close</a:t>
            </a:r>
          </a:p>
        </p:txBody>
      </p:sp>
      <p:sp>
        <p:nvSpPr>
          <p:cNvPr id="3" name="Content Placeholder 2"/>
          <p:cNvSpPr>
            <a:spLocks noGrp="1"/>
          </p:cNvSpPr>
          <p:nvPr>
            <p:ph idx="1"/>
          </p:nvPr>
        </p:nvSpPr>
        <p:spPr>
          <a:xfrm>
            <a:off x="457200" y="4038600"/>
            <a:ext cx="8229600" cy="2122488"/>
          </a:xfrm>
        </p:spPr>
        <p:txBody>
          <a:bodyPr/>
          <a:lstStyle/>
          <a:p>
            <a:pPr marL="0" indent="0">
              <a:buNone/>
            </a:pPr>
            <a:r>
              <a:rPr lang="en-US" b="1" dirty="0">
                <a:solidFill>
                  <a:srgbClr val="FF0000"/>
                </a:solidFill>
              </a:rPr>
              <a:t>Step 3:</a:t>
            </a:r>
            <a:r>
              <a:rPr lang="en-US" dirty="0"/>
              <a:t> “Save” and “Close”</a:t>
            </a:r>
          </a:p>
          <a:p>
            <a:pPr marL="0" indent="0">
              <a:buNone/>
            </a:pPr>
            <a:endParaRPr lang="en-US" dirty="0"/>
          </a:p>
        </p:txBody>
      </p:sp>
      <p:pic>
        <p:nvPicPr>
          <p:cNvPr id="2" name="Picture 1" descr="Save and Close the B-10 when finished" title="B-10 Save"/>
          <p:cNvPicPr>
            <a:picLocks noChangeAspect="1"/>
          </p:cNvPicPr>
          <p:nvPr/>
        </p:nvPicPr>
        <p:blipFill>
          <a:blip r:embed="rId3"/>
          <a:stretch>
            <a:fillRect/>
          </a:stretch>
        </p:blipFill>
        <p:spPr>
          <a:xfrm>
            <a:off x="91440" y="1219200"/>
            <a:ext cx="9052560" cy="249174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91</a:t>
            </a:fld>
            <a:endParaRPr lang="en-US" dirty="0"/>
          </a:p>
        </p:txBody>
      </p:sp>
    </p:spTree>
    <p:extLst>
      <p:ext uri="{BB962C8B-B14F-4D97-AF65-F5344CB8AC3E}">
        <p14:creationId xmlns:p14="http://schemas.microsoft.com/office/powerpoint/2010/main" val="34953870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A-10 form </a:t>
            </a:r>
          </a:p>
        </p:txBody>
      </p:sp>
      <p:sp>
        <p:nvSpPr>
          <p:cNvPr id="5" name="Text Placeholder 4"/>
          <p:cNvSpPr>
            <a:spLocks noGrp="1"/>
          </p:cNvSpPr>
          <p:nvPr>
            <p:ph type="body" idx="1"/>
          </p:nvPr>
        </p:nvSpPr>
        <p:spPr/>
        <p:txBody>
          <a:bodyPr/>
          <a:lstStyle/>
          <a:p>
            <a:r>
              <a:rPr lang="en-US" dirty="0"/>
              <a:t>Stations &amp; Maintenance Facilities	</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92</a:t>
            </a:fld>
            <a:endParaRPr lang="en-US" dirty="0"/>
          </a:p>
        </p:txBody>
      </p:sp>
    </p:spTree>
    <p:extLst>
      <p:ext uri="{BB962C8B-B14F-4D97-AF65-F5344CB8AC3E}">
        <p14:creationId xmlns:p14="http://schemas.microsoft.com/office/powerpoint/2010/main" val="21693241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E9E0C9"/>
                </a:solidFill>
              </a:rPr>
              <a:t>View Form</a:t>
            </a:r>
          </a:p>
        </p:txBody>
      </p:sp>
      <p:sp>
        <p:nvSpPr>
          <p:cNvPr id="3" name="Content Placeholder 2"/>
          <p:cNvSpPr>
            <a:spLocks noGrp="1"/>
          </p:cNvSpPr>
          <p:nvPr>
            <p:ph idx="1"/>
          </p:nvPr>
        </p:nvSpPr>
        <p:spPr>
          <a:xfrm>
            <a:off x="457200" y="4876800"/>
            <a:ext cx="8229600" cy="1752600"/>
          </a:xfrm>
        </p:spPr>
        <p:txBody>
          <a:bodyPr>
            <a:normAutofit/>
          </a:bodyPr>
          <a:lstStyle/>
          <a:p>
            <a:pPr marL="0" indent="0">
              <a:buNone/>
            </a:pPr>
            <a:r>
              <a:rPr lang="en-US" b="1" dirty="0">
                <a:solidFill>
                  <a:srgbClr val="FF0000"/>
                </a:solidFill>
              </a:rPr>
              <a:t>Step 1:</a:t>
            </a:r>
            <a:r>
              <a:rPr lang="en-US" dirty="0"/>
              <a:t> Open the A-10 form</a:t>
            </a:r>
          </a:p>
          <a:p>
            <a:pPr lvl="1"/>
            <a:r>
              <a:rPr lang="en-US" sz="2400" dirty="0"/>
              <a:t>Check the box</a:t>
            </a:r>
          </a:p>
          <a:p>
            <a:pPr lvl="1"/>
            <a:r>
              <a:rPr lang="en-US" sz="2400" dirty="0"/>
              <a:t>Click “View Form”</a:t>
            </a:r>
          </a:p>
          <a:p>
            <a:pPr marL="0" indent="0">
              <a:buNone/>
            </a:pPr>
            <a:endParaRPr lang="en-US" dirty="0"/>
          </a:p>
        </p:txBody>
      </p:sp>
      <p:pic>
        <p:nvPicPr>
          <p:cNvPr id="8" name="Picture 7" descr="Selection of A-30 to Edit" title="Editing A-30"/>
          <p:cNvPicPr>
            <a:picLocks noChangeAspect="1"/>
          </p:cNvPicPr>
          <p:nvPr/>
        </p:nvPicPr>
        <p:blipFill rotWithShape="1">
          <a:blip r:embed="rId3"/>
          <a:srcRect b="23141"/>
          <a:stretch/>
        </p:blipFill>
        <p:spPr>
          <a:xfrm>
            <a:off x="40005" y="1184031"/>
            <a:ext cx="9063990" cy="3505200"/>
          </a:xfrm>
          <a:prstGeom prst="rect">
            <a:avLst/>
          </a:prstGeom>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93</a:t>
            </a:fld>
            <a:endParaRPr lang="en-US" dirty="0"/>
          </a:p>
        </p:txBody>
      </p:sp>
    </p:spTree>
    <p:extLst>
      <p:ext uri="{BB962C8B-B14F-4D97-AF65-F5344CB8AC3E}">
        <p14:creationId xmlns:p14="http://schemas.microsoft.com/office/powerpoint/2010/main" val="12746212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Enter Data and Click Save</a:t>
            </a:r>
          </a:p>
        </p:txBody>
      </p:sp>
      <p:sp>
        <p:nvSpPr>
          <p:cNvPr id="3" name="Content Placeholder 2"/>
          <p:cNvSpPr>
            <a:spLocks noGrp="1"/>
          </p:cNvSpPr>
          <p:nvPr>
            <p:ph idx="1"/>
          </p:nvPr>
        </p:nvSpPr>
        <p:spPr>
          <a:xfrm>
            <a:off x="457200" y="4038600"/>
            <a:ext cx="8229600" cy="2122488"/>
          </a:xfrm>
        </p:spPr>
        <p:txBody>
          <a:bodyPr/>
          <a:lstStyle/>
          <a:p>
            <a:pPr marL="0" indent="0">
              <a:buNone/>
            </a:pPr>
            <a:r>
              <a:rPr lang="en-US" b="1" dirty="0">
                <a:solidFill>
                  <a:srgbClr val="FF0000"/>
                </a:solidFill>
              </a:rPr>
              <a:t>Step 2:</a:t>
            </a:r>
            <a:r>
              <a:rPr lang="en-US" dirty="0"/>
              <a:t> Enter Data and Click “Save”</a:t>
            </a:r>
          </a:p>
          <a:p>
            <a:pPr lvl="1"/>
            <a:r>
              <a:rPr lang="en-US" sz="2400" dirty="0"/>
              <a:t>If facility is used by more than one mode, report a pro-rated share based on the amount of vehicles it services</a:t>
            </a:r>
          </a:p>
          <a:p>
            <a:pPr marL="0" indent="0">
              <a:buNone/>
            </a:pPr>
            <a:endParaRPr lang="en-US" dirty="0"/>
          </a:p>
        </p:txBody>
      </p:sp>
      <p:pic>
        <p:nvPicPr>
          <p:cNvPr id="2" name="Picture 1" descr="Verifying the Mode/TOS and saving form." title="Editing A-30"/>
          <p:cNvPicPr>
            <a:picLocks noChangeAspect="1"/>
          </p:cNvPicPr>
          <p:nvPr/>
        </p:nvPicPr>
        <p:blipFill rotWithShape="1">
          <a:blip r:embed="rId3"/>
          <a:srcRect b="2899"/>
          <a:stretch/>
        </p:blipFill>
        <p:spPr>
          <a:xfrm>
            <a:off x="34290" y="1295400"/>
            <a:ext cx="9075420" cy="2552700"/>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94</a:t>
            </a:fld>
            <a:endParaRPr lang="en-US" dirty="0"/>
          </a:p>
        </p:txBody>
      </p:sp>
    </p:spTree>
    <p:extLst>
      <p:ext uri="{BB962C8B-B14F-4D97-AF65-F5344CB8AC3E}">
        <p14:creationId xmlns:p14="http://schemas.microsoft.com/office/powerpoint/2010/main" val="32378487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Allocation of Assets</a:t>
            </a:r>
          </a:p>
        </p:txBody>
      </p:sp>
      <p:sp>
        <p:nvSpPr>
          <p:cNvPr id="3" name="Content Placeholder 2"/>
          <p:cNvSpPr>
            <a:spLocks noGrp="1"/>
          </p:cNvSpPr>
          <p:nvPr>
            <p:ph idx="1"/>
          </p:nvPr>
        </p:nvSpPr>
        <p:spPr/>
        <p:txBody>
          <a:bodyPr/>
          <a:lstStyle/>
          <a:p>
            <a:r>
              <a:rPr lang="en-US" dirty="0"/>
              <a:t>Subrecipient operates a Dial-a-Ride or Demand Response (DR) service and a fixed-route bus (MB) service</a:t>
            </a:r>
          </a:p>
          <a:p>
            <a:pPr lvl="1"/>
            <a:r>
              <a:rPr lang="en-US" dirty="0"/>
              <a:t>Subrecipient owns 1 maintenance facility</a:t>
            </a:r>
          </a:p>
          <a:p>
            <a:pPr lvl="1"/>
            <a:r>
              <a:rPr lang="en-US" dirty="0"/>
              <a:t>Subrecipient owns 20 vehicles total – 15 used for DR and 5 used for MB</a:t>
            </a:r>
          </a:p>
          <a:p>
            <a:pPr lvl="2"/>
            <a:r>
              <a:rPr lang="en-US" dirty="0"/>
              <a:t>DR A-10 Form shows .75 for Owned Facility</a:t>
            </a:r>
          </a:p>
          <a:p>
            <a:pPr lvl="3"/>
            <a:r>
              <a:rPr lang="en-US" dirty="0"/>
              <a:t>(15 DR Vehicles/20 Total Vehicles) = .75</a:t>
            </a:r>
          </a:p>
          <a:p>
            <a:pPr lvl="2"/>
            <a:r>
              <a:rPr lang="en-US" dirty="0"/>
              <a:t>MB A-10 Form shows .25 for Owned Facility</a:t>
            </a:r>
          </a:p>
          <a:p>
            <a:pPr lvl="3"/>
            <a:r>
              <a:rPr lang="en-US" dirty="0"/>
              <a:t>(5 MB Vehicles/20 Total Vehicles) = .25</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95</a:t>
            </a:fld>
            <a:endParaRPr lang="en-US" dirty="0"/>
          </a:p>
        </p:txBody>
      </p:sp>
    </p:spTree>
    <p:extLst>
      <p:ext uri="{BB962C8B-B14F-4D97-AF65-F5344CB8AC3E}">
        <p14:creationId xmlns:p14="http://schemas.microsoft.com/office/powerpoint/2010/main" val="40475497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A-30 form</a:t>
            </a:r>
          </a:p>
        </p:txBody>
      </p:sp>
      <p:sp>
        <p:nvSpPr>
          <p:cNvPr id="5" name="Text Placeholder 4"/>
          <p:cNvSpPr>
            <a:spLocks noGrp="1"/>
          </p:cNvSpPr>
          <p:nvPr>
            <p:ph type="body" idx="1"/>
          </p:nvPr>
        </p:nvSpPr>
        <p:spPr/>
        <p:txBody>
          <a:bodyPr/>
          <a:lstStyle/>
          <a:p>
            <a:r>
              <a:rPr lang="en-US" dirty="0"/>
              <a:t>Revenue Vehicle Inventory	</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96</a:t>
            </a:fld>
            <a:endParaRPr lang="en-US" dirty="0"/>
          </a:p>
        </p:txBody>
      </p:sp>
    </p:spTree>
    <p:extLst>
      <p:ext uri="{BB962C8B-B14F-4D97-AF65-F5344CB8AC3E}">
        <p14:creationId xmlns:p14="http://schemas.microsoft.com/office/powerpoint/2010/main" val="21138653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A-30 Data	</a:t>
            </a:r>
          </a:p>
        </p:txBody>
      </p:sp>
      <p:sp>
        <p:nvSpPr>
          <p:cNvPr id="3" name="Content Placeholder 2"/>
          <p:cNvSpPr>
            <a:spLocks noGrp="1"/>
          </p:cNvSpPr>
          <p:nvPr>
            <p:ph idx="1"/>
          </p:nvPr>
        </p:nvSpPr>
        <p:spPr/>
        <p:txBody>
          <a:bodyPr/>
          <a:lstStyle/>
          <a:p>
            <a:r>
              <a:rPr lang="en-US" dirty="0"/>
              <a:t>Starting Report Year 2014, agencies were required to report individual modal data, including assets by mode.</a:t>
            </a:r>
          </a:p>
          <a:p>
            <a:pPr marL="0" indent="0">
              <a:buNone/>
            </a:pPr>
            <a:endParaRPr lang="en-US" dirty="0"/>
          </a:p>
          <a:p>
            <a:r>
              <a:rPr lang="en-US" dirty="0"/>
              <a:t>For RY16, the A-30 data will be pre-populated with the RY15 Closeout version of the form.</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97</a:t>
            </a:fld>
            <a:endParaRPr lang="en-US" dirty="0"/>
          </a:p>
        </p:txBody>
      </p:sp>
    </p:spTree>
    <p:extLst>
      <p:ext uri="{BB962C8B-B14F-4D97-AF65-F5344CB8AC3E}">
        <p14:creationId xmlns:p14="http://schemas.microsoft.com/office/powerpoint/2010/main" val="6037391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08038"/>
            <a:ext cx="8229600" cy="822325"/>
          </a:xfrm>
        </p:spPr>
        <p:txBody>
          <a:bodyPr/>
          <a:lstStyle/>
          <a:p>
            <a:r>
              <a:rPr lang="en-US" dirty="0">
                <a:solidFill>
                  <a:srgbClr val="E9E0C9"/>
                </a:solidFill>
              </a:rPr>
              <a:t>Open the A-30 Form</a:t>
            </a:r>
          </a:p>
        </p:txBody>
      </p:sp>
      <p:pic>
        <p:nvPicPr>
          <p:cNvPr id="4" name="Picture 3" descr="Selecting the A-30 Form to Edit" title="Forms List"/>
          <p:cNvPicPr>
            <a:picLocks noChangeAspect="1"/>
          </p:cNvPicPr>
          <p:nvPr/>
        </p:nvPicPr>
        <p:blipFill rotWithShape="1">
          <a:blip r:embed="rId2"/>
          <a:srcRect b="21695"/>
          <a:stretch/>
        </p:blipFill>
        <p:spPr>
          <a:xfrm>
            <a:off x="57150" y="1371600"/>
            <a:ext cx="9029700" cy="3535362"/>
          </a:xfrm>
          <a:prstGeom prst="rect">
            <a:avLst/>
          </a:prstGeom>
        </p:spPr>
      </p:pic>
      <p:sp>
        <p:nvSpPr>
          <p:cNvPr id="5" name="Content Placeholder 2"/>
          <p:cNvSpPr txBox="1">
            <a:spLocks/>
          </p:cNvSpPr>
          <p:nvPr/>
        </p:nvSpPr>
        <p:spPr bwMode="auto">
          <a:xfrm>
            <a:off x="381000" y="5029200"/>
            <a:ext cx="8229600" cy="12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marL="0" indent="0">
              <a:buFontTx/>
              <a:buNone/>
            </a:pPr>
            <a:r>
              <a:rPr lang="en-US" sz="2400" b="1" kern="0" dirty="0">
                <a:solidFill>
                  <a:srgbClr val="FF0000"/>
                </a:solidFill>
              </a:rPr>
              <a:t>Step 1:</a:t>
            </a:r>
            <a:r>
              <a:rPr lang="en-US" sz="2400" kern="0" dirty="0"/>
              <a:t> Open the A-30 form</a:t>
            </a:r>
          </a:p>
          <a:p>
            <a:pPr lvl="1"/>
            <a:r>
              <a:rPr lang="en-US" sz="2400" kern="0" dirty="0"/>
              <a:t>Check the box</a:t>
            </a:r>
          </a:p>
          <a:p>
            <a:pPr lvl="1"/>
            <a:r>
              <a:rPr lang="en-US" sz="2400" kern="0" dirty="0"/>
              <a:t>Click “View Form”</a:t>
            </a:r>
          </a:p>
          <a:p>
            <a:pPr marL="0" indent="0">
              <a:buFontTx/>
              <a:buNone/>
            </a:pPr>
            <a:endParaRPr lang="en-US" kern="0" dirty="0"/>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98</a:t>
            </a:fld>
            <a:endParaRPr lang="en-US" dirty="0"/>
          </a:p>
        </p:txBody>
      </p:sp>
    </p:spTree>
    <p:extLst>
      <p:ext uri="{BB962C8B-B14F-4D97-AF65-F5344CB8AC3E}">
        <p14:creationId xmlns:p14="http://schemas.microsoft.com/office/powerpoint/2010/main" val="42530799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Add Fleet</a:t>
            </a:r>
          </a:p>
        </p:txBody>
      </p:sp>
      <p:pic>
        <p:nvPicPr>
          <p:cNvPr id="6" name="Picture 5" descr="Revenue Vehicle Inventory Form - A-30 with an arrow pointing to &quot;Add Fleet&quot; button" title="Revenue Vehicle Inventory Form"/>
          <p:cNvPicPr>
            <a:picLocks noChangeAspect="1"/>
          </p:cNvPicPr>
          <p:nvPr/>
        </p:nvPicPr>
        <p:blipFill>
          <a:blip r:embed="rId3"/>
          <a:stretch>
            <a:fillRect/>
          </a:stretch>
        </p:blipFill>
        <p:spPr>
          <a:xfrm>
            <a:off x="120015" y="1236785"/>
            <a:ext cx="8903970" cy="4789170"/>
          </a:xfrm>
          <a:prstGeom prst="rect">
            <a:avLst/>
          </a:prstGeom>
        </p:spPr>
      </p:pic>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99</a:t>
            </a:fld>
            <a:endParaRPr lang="en-US" dirty="0"/>
          </a:p>
        </p:txBody>
      </p:sp>
    </p:spTree>
    <p:extLst>
      <p:ext uri="{BB962C8B-B14F-4D97-AF65-F5344CB8AC3E}">
        <p14:creationId xmlns:p14="http://schemas.microsoft.com/office/powerpoint/2010/main" val="231252276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Bulleted Slide">
  <a:themeElements>
    <a:clrScheme name="Standard Bulleted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Bulleted Slid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Bulleted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Bulleted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Bulleted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Bulleted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Bulleted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Bulleted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Bulleted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Bulleted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Bulleted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Bulleted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Bulleted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Bulleted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st Line No Bullet">
  <a:themeElements>
    <a:clrScheme name="1st Line No 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st Line No Bullet">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st Line No 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st Line No Bull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st Line No Bull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st Line No Bull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st Line No Bull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st Line No Bull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st Line No Bull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st Line No Bull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st Line No Bull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st Line No Bull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st Line No Bull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st Line No Bull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ouble Column">
  <a:themeElements>
    <a:clrScheme name="Doub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uble Colum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ub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ub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ub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ub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ub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ub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ub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ub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ub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ub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ub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ub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ge Graphics">
  <a:themeElements>
    <a:clrScheme name="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ge Graphic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ge Graph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ge Graph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ge Graph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ge Graph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ge Graph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ge Graph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ge Graph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ge Graph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ge Graph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ge Graph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ge Graph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ery Large Graphics'">
  <a:themeElements>
    <a:clrScheme name="Very 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y Large Graphics'">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ry 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ry Large Graph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ery Large Graph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ry Large Graph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ery Large Graph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ery Large Graph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ery Large Graph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ery Large Graph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ery Large Graph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ery Large Graph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ery Large Graph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ery Large Graph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od Transition-Learning Activ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40008</TotalTime>
  <Words>5912</Words>
  <Application>Microsoft Office PowerPoint</Application>
  <PresentationFormat>On-screen Show (4:3)</PresentationFormat>
  <Paragraphs>996</Paragraphs>
  <Slides>151</Slides>
  <Notes>97</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151</vt:i4>
      </vt:variant>
    </vt:vector>
  </HeadingPairs>
  <TitlesOfParts>
    <vt:vector size="168" baseType="lpstr">
      <vt:lpstr>ＭＳ Ｐゴシック</vt:lpstr>
      <vt:lpstr>Arial</vt:lpstr>
      <vt:lpstr>Arial Rounded MT Bold</vt:lpstr>
      <vt:lpstr>Calibri</vt:lpstr>
      <vt:lpstr>Cambria Math</vt:lpstr>
      <vt:lpstr>Tahoma</vt:lpstr>
      <vt:lpstr>Times New Roman</vt:lpstr>
      <vt:lpstr>Verdana</vt:lpstr>
      <vt:lpstr>Wingdings</vt:lpstr>
      <vt:lpstr>Theme1</vt:lpstr>
      <vt:lpstr>Standard Bulleted Slide</vt:lpstr>
      <vt:lpstr>1st Line No Bullet</vt:lpstr>
      <vt:lpstr>Double Column</vt:lpstr>
      <vt:lpstr>Large Graphics</vt:lpstr>
      <vt:lpstr>Very Large Graphics'</vt:lpstr>
      <vt:lpstr>Mod Transition-Learning Activity</vt:lpstr>
      <vt:lpstr>1_Office Theme</vt:lpstr>
      <vt:lpstr>National Transit Database </vt:lpstr>
      <vt:lpstr>Contact Information</vt:lpstr>
      <vt:lpstr>Rural Reporting Webinar – 9/15</vt:lpstr>
      <vt:lpstr>Agenda</vt:lpstr>
      <vt:lpstr>NTD Rural Module Overview</vt:lpstr>
      <vt:lpstr>Who Reports?</vt:lpstr>
      <vt:lpstr>Reporting Deadlines</vt:lpstr>
      <vt:lpstr>What to Report?</vt:lpstr>
      <vt:lpstr>What to Report?</vt:lpstr>
      <vt:lpstr>NTD Process Overview</vt:lpstr>
      <vt:lpstr>Report Year 2016 Changes and Clarifications </vt:lpstr>
      <vt:lpstr>Reporting Spare Vehicles</vt:lpstr>
      <vt:lpstr>Clarification: Deleting vs. Retiring Fleets</vt:lpstr>
      <vt:lpstr>CEO Delegate</vt:lpstr>
      <vt:lpstr>CEO Delegate Certification </vt:lpstr>
      <vt:lpstr>Transit Asset Management Program (TAM) </vt:lpstr>
      <vt:lpstr>Annual NTD Reporting Requirements</vt:lpstr>
      <vt:lpstr>Annual NTD Reporting Requirements</vt:lpstr>
      <vt:lpstr>Transit Asset Management Plans</vt:lpstr>
      <vt:lpstr>Annual NTD Reporting Requirements </vt:lpstr>
      <vt:lpstr>Transit Asset Management</vt:lpstr>
      <vt:lpstr>Useful Life Benchmark (ULB)</vt:lpstr>
      <vt:lpstr>Self-Reporting Subrecipients</vt:lpstr>
      <vt:lpstr>Self-Reporting Subrecipients</vt:lpstr>
      <vt:lpstr>Standard Procedures: Self-Reporting</vt:lpstr>
      <vt:lpstr>Standard Procedures: Self-Reporting</vt:lpstr>
      <vt:lpstr>Reporting Contracts (B-30 forms)</vt:lpstr>
      <vt:lpstr>Reporting Contracts to NTD</vt:lpstr>
      <vt:lpstr>Contractual Relationships</vt:lpstr>
      <vt:lpstr>Contract Criteria</vt:lpstr>
      <vt:lpstr>Review of Important Principles</vt:lpstr>
      <vt:lpstr>Review: Accounting Requirements</vt:lpstr>
      <vt:lpstr>Review: Direct vs. Indirect Expenses</vt:lpstr>
      <vt:lpstr>Review: Allocating Indirect Expenses</vt:lpstr>
      <vt:lpstr>Review: Allocating Indirect Expenses</vt:lpstr>
      <vt:lpstr>Review: Allocating Indirect Expenses</vt:lpstr>
      <vt:lpstr>Review: Allocating Indirect Expenses</vt:lpstr>
      <vt:lpstr>Review: Direct and Indirect Expenses</vt:lpstr>
      <vt:lpstr>NTD 2.0 Overview</vt:lpstr>
      <vt:lpstr>NTD Home Page: www.transit.dot.gov/ntd</vt:lpstr>
      <vt:lpstr>NTD Key Reference Documents</vt:lpstr>
      <vt:lpstr>User Manager</vt:lpstr>
      <vt:lpstr>Defining Users</vt:lpstr>
      <vt:lpstr>Defining Users</vt:lpstr>
      <vt:lpstr>Interface overview</vt:lpstr>
      <vt:lpstr>Tasks</vt:lpstr>
      <vt:lpstr>Records</vt:lpstr>
      <vt:lpstr>Reports</vt:lpstr>
      <vt:lpstr>Actions</vt:lpstr>
      <vt:lpstr>Account Settings</vt:lpstr>
      <vt:lpstr>Report Package Forms</vt:lpstr>
      <vt:lpstr>Resetting Passwords</vt:lpstr>
      <vt:lpstr>Defining Users</vt:lpstr>
      <vt:lpstr>Enter Data</vt:lpstr>
      <vt:lpstr>Assign Role</vt:lpstr>
      <vt:lpstr>NTD Roles</vt:lpstr>
      <vt:lpstr>Permissions by Role</vt:lpstr>
      <vt:lpstr>Defining Users</vt:lpstr>
      <vt:lpstr>Editing User Information</vt:lpstr>
      <vt:lpstr>Editing User Information</vt:lpstr>
      <vt:lpstr>Starting the Report</vt:lpstr>
      <vt:lpstr>Report Year Kickoff</vt:lpstr>
      <vt:lpstr>Report Year Kickoff</vt:lpstr>
      <vt:lpstr>Verify DOT Information</vt:lpstr>
      <vt:lpstr>Identifying Subrecipients</vt:lpstr>
      <vt:lpstr>Assign Subrecipient Type</vt:lpstr>
      <vt:lpstr>Assign Self-Reporting Privileges</vt:lpstr>
      <vt:lpstr>Complete Report Year Kickoff</vt:lpstr>
      <vt:lpstr>Defining subrecipient modes</vt:lpstr>
      <vt:lpstr>Common Modes in the Rural Module</vt:lpstr>
      <vt:lpstr>How to Edit Subrecipient Modes</vt:lpstr>
      <vt:lpstr>My NTD Reporter Profiles</vt:lpstr>
      <vt:lpstr>Select a Profile</vt:lpstr>
      <vt:lpstr>Select Related Actions</vt:lpstr>
      <vt:lpstr>Select the P-20</vt:lpstr>
      <vt:lpstr>Click “Add Mode” Button</vt:lpstr>
      <vt:lpstr>Defining Modes</vt:lpstr>
      <vt:lpstr>Edit Modes</vt:lpstr>
      <vt:lpstr>Annual Form navigation</vt:lpstr>
      <vt:lpstr>Rural General Public Transit</vt:lpstr>
      <vt:lpstr>Rural General Public Transit (RGPT)</vt:lpstr>
      <vt:lpstr>Updating Subrecipient Report Packages</vt:lpstr>
      <vt:lpstr>Open “NTD Report Packages”</vt:lpstr>
      <vt:lpstr>Package Selection</vt:lpstr>
      <vt:lpstr>Select Annual Forms</vt:lpstr>
      <vt:lpstr>View Form</vt:lpstr>
      <vt:lpstr>B-10 Form</vt:lpstr>
      <vt:lpstr>Open B-10 Form</vt:lpstr>
      <vt:lpstr>Update General Information</vt:lpstr>
      <vt:lpstr>General Information</vt:lpstr>
      <vt:lpstr>Save and Close</vt:lpstr>
      <vt:lpstr>A-10 form </vt:lpstr>
      <vt:lpstr>View Form</vt:lpstr>
      <vt:lpstr>Enter Data and Click Save</vt:lpstr>
      <vt:lpstr>Example: Allocation of Assets</vt:lpstr>
      <vt:lpstr>A-30 form</vt:lpstr>
      <vt:lpstr>Historical A-30 Data </vt:lpstr>
      <vt:lpstr>Open the A-30 Form</vt:lpstr>
      <vt:lpstr>Add Fleet</vt:lpstr>
      <vt:lpstr>A-30 Required Information</vt:lpstr>
      <vt:lpstr>New RVI</vt:lpstr>
      <vt:lpstr>Saved new RVI</vt:lpstr>
      <vt:lpstr>Common Validation Issues</vt:lpstr>
      <vt:lpstr>RR-20</vt:lpstr>
      <vt:lpstr>Reduced Reporting (RR-20) – RGPT</vt:lpstr>
      <vt:lpstr>Open the RR-20</vt:lpstr>
      <vt:lpstr>Update Financial Information</vt:lpstr>
      <vt:lpstr>Data Entry</vt:lpstr>
      <vt:lpstr>Fare Revenues</vt:lpstr>
      <vt:lpstr>Other Directly Generated Funds</vt:lpstr>
      <vt:lpstr>Update Non-Federal Funds</vt:lpstr>
      <vt:lpstr>Enter Data</vt:lpstr>
      <vt:lpstr>Contract Revenues</vt:lpstr>
      <vt:lpstr>Update Federal Funds</vt:lpstr>
      <vt:lpstr>Update Federal Funding</vt:lpstr>
      <vt:lpstr>Change Funding Status</vt:lpstr>
      <vt:lpstr>Click Continue</vt:lpstr>
      <vt:lpstr>Federal Funding Section - Other Funds</vt:lpstr>
      <vt:lpstr>Update Other Resources</vt:lpstr>
      <vt:lpstr>Volunteer Data</vt:lpstr>
      <vt:lpstr>Update Service Information</vt:lpstr>
      <vt:lpstr>Update Service Data</vt:lpstr>
      <vt:lpstr>Revenue Service</vt:lpstr>
      <vt:lpstr>Revenue Service – Demand Response</vt:lpstr>
      <vt:lpstr>Revenue Service – Motor Bus</vt:lpstr>
      <vt:lpstr>Common Validation Issues</vt:lpstr>
      <vt:lpstr>Common Validation Questions</vt:lpstr>
      <vt:lpstr>Common Validation Questions</vt:lpstr>
      <vt:lpstr>Update Safety Information</vt:lpstr>
      <vt:lpstr>Click Continue</vt:lpstr>
      <vt:lpstr>Click Save</vt:lpstr>
      <vt:lpstr>RR20 – Intercity bus</vt:lpstr>
      <vt:lpstr>Intercity Bus Subrecipients</vt:lpstr>
      <vt:lpstr>Intercity Bus Clarifications</vt:lpstr>
      <vt:lpstr>RR-20 - Urban/Tribal Subrecipient</vt:lpstr>
      <vt:lpstr>Urban/Tribal Subrecipients</vt:lpstr>
      <vt:lpstr>Common Validation Questions</vt:lpstr>
      <vt:lpstr>Report Submission</vt:lpstr>
      <vt:lpstr>How to Submit</vt:lpstr>
      <vt:lpstr>Submit Annual Report Package</vt:lpstr>
      <vt:lpstr>Confirm Package Submission</vt:lpstr>
      <vt:lpstr>Aggregate Data Review</vt:lpstr>
      <vt:lpstr>Action Completed</vt:lpstr>
      <vt:lpstr>Closeout process</vt:lpstr>
      <vt:lpstr>Validation Process</vt:lpstr>
      <vt:lpstr>Reviewing Reports </vt:lpstr>
      <vt:lpstr>Reporting Issues</vt:lpstr>
      <vt:lpstr>Resolving Issues</vt:lpstr>
      <vt:lpstr>Agency Checklists</vt:lpstr>
      <vt:lpstr>Looking Ahead</vt:lpstr>
      <vt:lpstr>Questions and Comments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Transit Database</dc:title>
  <dc:creator>Loucas Lamkin</dc:creator>
  <cp:lastModifiedBy>Bailey Bowen</cp:lastModifiedBy>
  <cp:revision>488</cp:revision>
  <dcterms:created xsi:type="dcterms:W3CDTF">2013-11-04T16:13:54Z</dcterms:created>
  <dcterms:modified xsi:type="dcterms:W3CDTF">2016-08-09T20:36:13Z</dcterms:modified>
</cp:coreProperties>
</file>