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178"/>
  </p:notesMasterIdLst>
  <p:sldIdLst>
    <p:sldId id="256" r:id="rId5"/>
    <p:sldId id="294" r:id="rId6"/>
    <p:sldId id="463" r:id="rId7"/>
    <p:sldId id="464" r:id="rId8"/>
    <p:sldId id="257" r:id="rId9"/>
    <p:sldId id="496" r:id="rId10"/>
    <p:sldId id="458" r:id="rId11"/>
    <p:sldId id="497" r:id="rId12"/>
    <p:sldId id="459" r:id="rId13"/>
    <p:sldId id="460" r:id="rId14"/>
    <p:sldId id="461" r:id="rId15"/>
    <p:sldId id="462" r:id="rId16"/>
    <p:sldId id="498" r:id="rId17"/>
    <p:sldId id="455" r:id="rId18"/>
    <p:sldId id="456" r:id="rId19"/>
    <p:sldId id="457" r:id="rId20"/>
    <p:sldId id="444" r:id="rId21"/>
    <p:sldId id="445" r:id="rId22"/>
    <p:sldId id="447" r:id="rId23"/>
    <p:sldId id="448" r:id="rId24"/>
    <p:sldId id="449" r:id="rId25"/>
    <p:sldId id="450" r:id="rId26"/>
    <p:sldId id="451" r:id="rId27"/>
    <p:sldId id="452" r:id="rId28"/>
    <p:sldId id="453" r:id="rId29"/>
    <p:sldId id="454" r:id="rId30"/>
    <p:sldId id="293" r:id="rId31"/>
    <p:sldId id="259" r:id="rId32"/>
    <p:sldId id="260" r:id="rId33"/>
    <p:sldId id="288" r:id="rId34"/>
    <p:sldId id="289" r:id="rId35"/>
    <p:sldId id="290" r:id="rId36"/>
    <p:sldId id="291" r:id="rId37"/>
    <p:sldId id="261" r:id="rId38"/>
    <p:sldId id="500" r:id="rId39"/>
    <p:sldId id="267" r:id="rId40"/>
    <p:sldId id="268" r:id="rId41"/>
    <p:sldId id="269" r:id="rId42"/>
    <p:sldId id="270" r:id="rId43"/>
    <p:sldId id="271" r:id="rId44"/>
    <p:sldId id="272" r:id="rId45"/>
    <p:sldId id="273" r:id="rId46"/>
    <p:sldId id="274" r:id="rId47"/>
    <p:sldId id="275" r:id="rId48"/>
    <p:sldId id="262" r:id="rId49"/>
    <p:sldId id="276" r:id="rId50"/>
    <p:sldId id="277" r:id="rId51"/>
    <p:sldId id="278" r:id="rId52"/>
    <p:sldId id="279" r:id="rId53"/>
    <p:sldId id="281" r:id="rId54"/>
    <p:sldId id="283" r:id="rId55"/>
    <p:sldId id="284" r:id="rId56"/>
    <p:sldId id="285" r:id="rId57"/>
    <p:sldId id="286" r:id="rId58"/>
    <p:sldId id="287" r:id="rId59"/>
    <p:sldId id="311" r:id="rId60"/>
    <p:sldId id="501" r:id="rId61"/>
    <p:sldId id="467" r:id="rId62"/>
    <p:sldId id="322" r:id="rId63"/>
    <p:sldId id="323" r:id="rId64"/>
    <p:sldId id="325" r:id="rId65"/>
    <p:sldId id="326" r:id="rId66"/>
    <p:sldId id="327" r:id="rId67"/>
    <p:sldId id="328" r:id="rId68"/>
    <p:sldId id="368" r:id="rId69"/>
    <p:sldId id="324" r:id="rId70"/>
    <p:sldId id="472" r:id="rId71"/>
    <p:sldId id="371" r:id="rId72"/>
    <p:sldId id="372" r:id="rId73"/>
    <p:sldId id="297" r:id="rId74"/>
    <p:sldId id="373" r:id="rId75"/>
    <p:sldId id="308" r:id="rId76"/>
    <p:sldId id="405" r:id="rId77"/>
    <p:sldId id="374" r:id="rId78"/>
    <p:sldId id="310" r:id="rId79"/>
    <p:sldId id="333" r:id="rId80"/>
    <p:sldId id="336" r:id="rId81"/>
    <p:sldId id="339" r:id="rId82"/>
    <p:sldId id="338" r:id="rId83"/>
    <p:sldId id="379" r:id="rId84"/>
    <p:sldId id="340" r:id="rId85"/>
    <p:sldId id="341" r:id="rId86"/>
    <p:sldId id="386" r:id="rId87"/>
    <p:sldId id="342" r:id="rId88"/>
    <p:sldId id="469" r:id="rId89"/>
    <p:sldId id="470" r:id="rId90"/>
    <p:sldId id="388" r:id="rId91"/>
    <p:sldId id="389" r:id="rId92"/>
    <p:sldId id="391" r:id="rId93"/>
    <p:sldId id="471" r:id="rId94"/>
    <p:sldId id="377" r:id="rId95"/>
    <p:sldId id="344" r:id="rId96"/>
    <p:sldId id="376" r:id="rId97"/>
    <p:sldId id="263" r:id="rId98"/>
    <p:sldId id="381" r:id="rId99"/>
    <p:sldId id="345" r:id="rId100"/>
    <p:sldId id="409" r:id="rId101"/>
    <p:sldId id="410" r:id="rId102"/>
    <p:sldId id="347" r:id="rId103"/>
    <p:sldId id="411" r:id="rId104"/>
    <p:sldId id="382" r:id="rId105"/>
    <p:sldId id="349" r:id="rId106"/>
    <p:sldId id="350" r:id="rId107"/>
    <p:sldId id="351" r:id="rId108"/>
    <p:sldId id="353" r:id="rId109"/>
    <p:sldId id="412" r:id="rId110"/>
    <p:sldId id="354" r:id="rId111"/>
    <p:sldId id="403" r:id="rId112"/>
    <p:sldId id="398" r:id="rId113"/>
    <p:sldId id="356" r:id="rId114"/>
    <p:sldId id="414" r:id="rId115"/>
    <p:sldId id="357" r:id="rId116"/>
    <p:sldId id="358" r:id="rId117"/>
    <p:sldId id="415" r:id="rId118"/>
    <p:sldId id="416" r:id="rId119"/>
    <p:sldId id="417" r:id="rId120"/>
    <p:sldId id="399" r:id="rId121"/>
    <p:sldId id="418" r:id="rId122"/>
    <p:sldId id="400" r:id="rId123"/>
    <p:sldId id="419" r:id="rId124"/>
    <p:sldId id="495" r:id="rId125"/>
    <p:sldId id="362" r:id="rId126"/>
    <p:sldId id="420" r:id="rId127"/>
    <p:sldId id="421" r:id="rId128"/>
    <p:sldId id="401" r:id="rId129"/>
    <p:sldId id="422" r:id="rId130"/>
    <p:sldId id="423" r:id="rId131"/>
    <p:sldId id="424" r:id="rId132"/>
    <p:sldId id="384" r:id="rId133"/>
    <p:sldId id="425" r:id="rId134"/>
    <p:sldId id="408" r:id="rId135"/>
    <p:sldId id="429" r:id="rId136"/>
    <p:sldId id="426" r:id="rId137"/>
    <p:sldId id="427" r:id="rId138"/>
    <p:sldId id="431" r:id="rId139"/>
    <p:sldId id="442" r:id="rId140"/>
    <p:sldId id="502" r:id="rId141"/>
    <p:sldId id="380" r:id="rId142"/>
    <p:sldId id="392" r:id="rId143"/>
    <p:sldId id="393" r:id="rId144"/>
    <p:sldId id="474" r:id="rId145"/>
    <p:sldId id="394" r:id="rId146"/>
    <p:sldId id="438" r:id="rId147"/>
    <p:sldId id="439" r:id="rId148"/>
    <p:sldId id="440" r:id="rId149"/>
    <p:sldId id="441" r:id="rId150"/>
    <p:sldId id="395" r:id="rId151"/>
    <p:sldId id="477" r:id="rId152"/>
    <p:sldId id="396" r:id="rId153"/>
    <p:sldId id="397" r:id="rId154"/>
    <p:sldId id="476" r:id="rId155"/>
    <p:sldId id="385" r:id="rId156"/>
    <p:sldId id="482" r:id="rId157"/>
    <p:sldId id="317" r:id="rId158"/>
    <p:sldId id="483" r:id="rId159"/>
    <p:sldId id="479" r:id="rId160"/>
    <p:sldId id="480" r:id="rId161"/>
    <p:sldId id="404" r:id="rId162"/>
    <p:sldId id="486" r:id="rId163"/>
    <p:sldId id="484" r:id="rId164"/>
    <p:sldId id="437" r:id="rId165"/>
    <p:sldId id="443" r:id="rId166"/>
    <p:sldId id="488" r:id="rId167"/>
    <p:sldId id="489" r:id="rId168"/>
    <p:sldId id="432" r:id="rId169"/>
    <p:sldId id="492" r:id="rId170"/>
    <p:sldId id="491" r:id="rId171"/>
    <p:sldId id="433" r:id="rId172"/>
    <p:sldId id="434" r:id="rId173"/>
    <p:sldId id="435" r:id="rId174"/>
    <p:sldId id="436" r:id="rId175"/>
    <p:sldId id="493" r:id="rId176"/>
    <p:sldId id="503" r:id="rId1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390322D-C0EF-491C-8DDE-99066C88D3DC}">
          <p14:sldIdLst>
            <p14:sldId id="256"/>
            <p14:sldId id="294"/>
            <p14:sldId id="463"/>
            <p14:sldId id="464"/>
            <p14:sldId id="257"/>
          </p14:sldIdLst>
        </p14:section>
        <p14:section name="Admin Changes" id="{82E11FA7-0F42-47D7-9CDC-EB0DD49727CD}">
          <p14:sldIdLst>
            <p14:sldId id="496"/>
            <p14:sldId id="458"/>
            <p14:sldId id="497"/>
            <p14:sldId id="459"/>
          </p14:sldIdLst>
        </p14:section>
        <p14:section name="Structure Changes" id="{7E577941-8C9F-497E-A3EB-1064F192274F}">
          <p14:sldIdLst>
            <p14:sldId id="460"/>
            <p14:sldId id="461"/>
            <p14:sldId id="462"/>
          </p14:sldIdLst>
        </p14:section>
        <p14:section name="Form Changes" id="{767698C0-A595-4B51-A658-2D88D2B67E7E}">
          <p14:sldIdLst>
            <p14:sldId id="498"/>
            <p14:sldId id="455"/>
            <p14:sldId id="456"/>
            <p14:sldId id="457"/>
          </p14:sldIdLst>
        </p14:section>
        <p14:section name="Data Field Changes" id="{D57F7366-CA69-48DB-B6CE-593D1196712C}">
          <p14:sldIdLst>
            <p14:sldId id="444"/>
            <p14:sldId id="445"/>
            <p14:sldId id="447"/>
            <p14:sldId id="448"/>
            <p14:sldId id="449"/>
            <p14:sldId id="450"/>
            <p14:sldId id="451"/>
            <p14:sldId id="452"/>
            <p14:sldId id="453"/>
            <p14:sldId id="454"/>
          </p14:sldIdLst>
        </p14:section>
        <p14:section name="Interface Overview" id="{D2A8571F-9864-4626-94FC-DC8FCD19618D}">
          <p14:sldIdLst>
            <p14:sldId id="293"/>
            <p14:sldId id="259"/>
            <p14:sldId id="260"/>
            <p14:sldId id="288"/>
            <p14:sldId id="289"/>
            <p14:sldId id="290"/>
            <p14:sldId id="291"/>
          </p14:sldIdLst>
        </p14:section>
        <p14:section name="User Manager Process" id="{076E7F88-4CE0-49DE-9BF6-CD897B5CCCD9}">
          <p14:sldIdLst>
            <p14:sldId id="261"/>
            <p14:sldId id="500"/>
            <p14:sldId id="267"/>
            <p14:sldId id="268"/>
            <p14:sldId id="269"/>
            <p14:sldId id="270"/>
            <p14:sldId id="271"/>
            <p14:sldId id="272"/>
            <p14:sldId id="273"/>
            <p14:sldId id="274"/>
            <p14:sldId id="275"/>
          </p14:sldIdLst>
        </p14:section>
        <p14:section name="Creating User Accounts" id="{365D770D-D695-4659-AAF9-CA68322F7D65}">
          <p14:sldIdLst>
            <p14:sldId id="262"/>
            <p14:sldId id="276"/>
            <p14:sldId id="277"/>
            <p14:sldId id="278"/>
            <p14:sldId id="279"/>
            <p14:sldId id="281"/>
            <p14:sldId id="283"/>
            <p14:sldId id="284"/>
            <p14:sldId id="285"/>
            <p14:sldId id="286"/>
            <p14:sldId id="287"/>
          </p14:sldIdLst>
        </p14:section>
        <p14:section name="RYKO" id="{C3618743-9C0A-411E-81BE-F6E07FA922C4}">
          <p14:sldIdLst>
            <p14:sldId id="311"/>
            <p14:sldId id="501"/>
            <p14:sldId id="467"/>
            <p14:sldId id="322"/>
            <p14:sldId id="323"/>
            <p14:sldId id="325"/>
            <p14:sldId id="326"/>
            <p14:sldId id="327"/>
            <p14:sldId id="328"/>
            <p14:sldId id="368"/>
            <p14:sldId id="324"/>
            <p14:sldId id="472"/>
            <p14:sldId id="371"/>
            <p14:sldId id="372"/>
            <p14:sldId id="297"/>
            <p14:sldId id="373"/>
          </p14:sldIdLst>
        </p14:section>
        <p14:section name="Annual Forms" id="{C1AA8831-3C49-494B-B602-5E25E125732F}">
          <p14:sldIdLst>
            <p14:sldId id="308"/>
            <p14:sldId id="405"/>
            <p14:sldId id="374"/>
            <p14:sldId id="310"/>
            <p14:sldId id="333"/>
            <p14:sldId id="336"/>
            <p14:sldId id="339"/>
          </p14:sldIdLst>
        </p14:section>
        <p14:section name="B-10: Agency Identification" id="{6853FBC8-C12B-47A9-9FA8-6C58A89CF6C2}">
          <p14:sldIdLst>
            <p14:sldId id="338"/>
            <p14:sldId id="379"/>
            <p14:sldId id="340"/>
            <p14:sldId id="341"/>
            <p14:sldId id="386"/>
            <p14:sldId id="342"/>
            <p14:sldId id="469"/>
            <p14:sldId id="470"/>
            <p14:sldId id="388"/>
            <p14:sldId id="389"/>
            <p14:sldId id="391"/>
            <p14:sldId id="471"/>
            <p14:sldId id="377"/>
            <p14:sldId id="344"/>
            <p14:sldId id="376"/>
          </p14:sldIdLst>
        </p14:section>
        <p14:section name="A-10: Stations &amp; Maintenance Facilities" id="{7DD41653-74CE-4A94-AF55-070996DD563F}">
          <p14:sldIdLst>
            <p14:sldId id="263"/>
            <p14:sldId id="381"/>
            <p14:sldId id="345"/>
            <p14:sldId id="409"/>
            <p14:sldId id="410"/>
          </p14:sldIdLst>
        </p14:section>
        <p14:section name="A-30: Revenue Vehicle Inventory" id="{AC9D1514-4255-4A8F-9B40-3C87F6852444}">
          <p14:sldIdLst>
            <p14:sldId id="347"/>
            <p14:sldId id="411"/>
            <p14:sldId id="382"/>
            <p14:sldId id="349"/>
            <p14:sldId id="350"/>
            <p14:sldId id="351"/>
            <p14:sldId id="353"/>
            <p14:sldId id="412"/>
          </p14:sldIdLst>
        </p14:section>
        <p14:section name="RR-20: Reduced Reporting" id="{E2F5A922-3E31-4F30-B0F4-E4D160012DFF}">
          <p14:sldIdLst>
            <p14:sldId id="354"/>
            <p14:sldId id="403"/>
            <p14:sldId id="398"/>
            <p14:sldId id="356"/>
            <p14:sldId id="414"/>
            <p14:sldId id="357"/>
            <p14:sldId id="358"/>
            <p14:sldId id="415"/>
            <p14:sldId id="416"/>
            <p14:sldId id="417"/>
            <p14:sldId id="399"/>
            <p14:sldId id="418"/>
            <p14:sldId id="400"/>
            <p14:sldId id="419"/>
            <p14:sldId id="495"/>
            <p14:sldId id="362"/>
            <p14:sldId id="420"/>
            <p14:sldId id="421"/>
            <p14:sldId id="401"/>
            <p14:sldId id="422"/>
            <p14:sldId id="423"/>
            <p14:sldId id="424"/>
          </p14:sldIdLst>
        </p14:section>
        <p14:section name="FFA-10: Federal Funding Allocation" id="{B47F9BEB-D4A5-4964-A453-00A08CEF59D3}">
          <p14:sldIdLst>
            <p14:sldId id="384"/>
            <p14:sldId id="425"/>
            <p14:sldId id="408"/>
            <p14:sldId id="429"/>
            <p14:sldId id="426"/>
            <p14:sldId id="427"/>
            <p14:sldId id="431"/>
            <p14:sldId id="442"/>
            <p14:sldId id="502"/>
            <p14:sldId id="380"/>
            <p14:sldId id="392"/>
            <p14:sldId id="393"/>
            <p14:sldId id="474"/>
            <p14:sldId id="394"/>
            <p14:sldId id="438"/>
            <p14:sldId id="439"/>
            <p14:sldId id="440"/>
            <p14:sldId id="441"/>
            <p14:sldId id="395"/>
            <p14:sldId id="477"/>
            <p14:sldId id="396"/>
            <p14:sldId id="397"/>
            <p14:sldId id="476"/>
          </p14:sldIdLst>
        </p14:section>
        <p14:section name="D-10: CEO Certification" id="{383BAB07-DA62-46A2-82C0-5F27DBE9B84B}">
          <p14:sldIdLst>
            <p14:sldId id="385"/>
            <p14:sldId id="482"/>
            <p14:sldId id="317"/>
            <p14:sldId id="483"/>
            <p14:sldId id="479"/>
            <p14:sldId id="480"/>
            <p14:sldId id="404"/>
            <p14:sldId id="486"/>
            <p14:sldId id="484"/>
            <p14:sldId id="437"/>
          </p14:sldIdLst>
        </p14:section>
        <p14:section name="Steps for Submittal" id="{952544AF-2B57-469D-9C35-7DFA7B004C30}">
          <p14:sldIdLst>
            <p14:sldId id="443"/>
            <p14:sldId id="488"/>
            <p14:sldId id="489"/>
            <p14:sldId id="432"/>
            <p14:sldId id="492"/>
            <p14:sldId id="491"/>
            <p14:sldId id="433"/>
            <p14:sldId id="434"/>
          </p14:sldIdLst>
        </p14:section>
        <p14:section name="Tribal Subsidy" id="{E11AD1D5-2F85-42B4-8AB9-61A6E1037E5F}">
          <p14:sldIdLst>
            <p14:sldId id="435"/>
            <p14:sldId id="436"/>
            <p14:sldId id="493"/>
          </p14:sldIdLst>
        </p14:section>
        <p14:section name="Conclusion" id="{4CF1BFA0-89F3-424E-AA2D-2A04366EFD4F}">
          <p14:sldIdLst>
            <p14:sldId id="50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3" autoAdjust="0"/>
    <p:restoredTop sz="88326" autoAdjust="0"/>
  </p:normalViewPr>
  <p:slideViewPr>
    <p:cSldViewPr>
      <p:cViewPr varScale="1">
        <p:scale>
          <a:sx n="90" d="100"/>
          <a:sy n="90" d="100"/>
        </p:scale>
        <p:origin x="-1614" y="-96"/>
      </p:cViewPr>
      <p:guideLst>
        <p:guide orient="horz" pos="2160"/>
        <p:guide pos="2880"/>
      </p:guideLst>
    </p:cSldViewPr>
  </p:slideViewPr>
  <p:notesTextViewPr>
    <p:cViewPr>
      <p:scale>
        <a:sx n="1" d="1"/>
        <a:sy n="1" d="1"/>
      </p:scale>
      <p:origin x="0" y="0"/>
    </p:cViewPr>
  </p:notesTextViewPr>
  <p:sorterViewPr>
    <p:cViewPr>
      <p:scale>
        <a:sx n="120" d="100"/>
        <a:sy n="120" d="100"/>
      </p:scale>
      <p:origin x="0" y="263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 Target="slides/slide5.xml"/><Relationship Id="rId172" Type="http://schemas.openxmlformats.org/officeDocument/2006/relationships/slide" Target="slides/slide168.xml"/><Relationship Id="rId18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460A3-4A77-4D55-B77B-722C31C3EE1C}" type="datetimeFigureOut">
              <a:rPr lang="en-US" smtClean="0"/>
              <a:pPr/>
              <a:t>12/29/2014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9903C-4E07-432E-9E17-2B19E36552C3}" type="slidenum">
              <a:rPr lang="en-US" smtClean="0"/>
              <a:pPr/>
              <a:t>‹#›</a:t>
            </a:fld>
            <a:endParaRPr lang="en-US"/>
          </a:p>
        </p:txBody>
      </p:sp>
    </p:spTree>
    <p:extLst>
      <p:ext uri="{BB962C8B-B14F-4D97-AF65-F5344CB8AC3E}">
        <p14:creationId xmlns:p14="http://schemas.microsoft.com/office/powerpoint/2010/main" val="159915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While these options for allocating costs are common to the transit industry, in some instances others may be more appropriate.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pPr/>
              <a:t>24</a:t>
            </a:fld>
            <a:endParaRPr lang="en-US"/>
          </a:p>
        </p:txBody>
      </p:sp>
    </p:spTree>
    <p:extLst>
      <p:ext uri="{BB962C8B-B14F-4D97-AF65-F5344CB8AC3E}">
        <p14:creationId xmlns:p14="http://schemas.microsoft.com/office/powerpoint/2010/main" val="10367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 being removed</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84</a:t>
            </a:fld>
            <a:endParaRPr lang="en-US"/>
          </a:p>
        </p:txBody>
      </p:sp>
    </p:spTree>
    <p:extLst>
      <p:ext uri="{BB962C8B-B14F-4D97-AF65-F5344CB8AC3E}">
        <p14:creationId xmlns:p14="http://schemas.microsoft.com/office/powerpoint/2010/main" val="57105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 being removed</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85</a:t>
            </a:fld>
            <a:endParaRPr lang="en-US"/>
          </a:p>
        </p:txBody>
      </p:sp>
    </p:spTree>
    <p:extLst>
      <p:ext uri="{BB962C8B-B14F-4D97-AF65-F5344CB8AC3E}">
        <p14:creationId xmlns:p14="http://schemas.microsoft.com/office/powerpoint/2010/main" val="57105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 being removed</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86</a:t>
            </a:fld>
            <a:endParaRPr lang="en-US"/>
          </a:p>
        </p:txBody>
      </p:sp>
    </p:spTree>
    <p:extLst>
      <p:ext uri="{BB962C8B-B14F-4D97-AF65-F5344CB8AC3E}">
        <p14:creationId xmlns:p14="http://schemas.microsoft.com/office/powerpoint/2010/main" val="57105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 being removed</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91</a:t>
            </a:fld>
            <a:endParaRPr lang="en-US"/>
          </a:p>
        </p:txBody>
      </p:sp>
    </p:spTree>
    <p:extLst>
      <p:ext uri="{BB962C8B-B14F-4D97-AF65-F5344CB8AC3E}">
        <p14:creationId xmlns:p14="http://schemas.microsoft.com/office/powerpoint/2010/main" val="57105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a:t>
            </a:r>
            <a:r>
              <a:rPr lang="en-US" dirty="0" err="1" smtClean="0"/>
              <a:t>SAVE</a:t>
            </a:r>
            <a:r>
              <a:rPr lang="en-US" dirty="0" smtClean="0"/>
              <a:t> </a:t>
            </a:r>
            <a:r>
              <a:rPr lang="en-US" dirty="0" err="1" smtClean="0"/>
              <a:t>SAVE</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92</a:t>
            </a:fld>
            <a:endParaRPr lang="en-US"/>
          </a:p>
        </p:txBody>
      </p:sp>
    </p:spTree>
    <p:extLst>
      <p:ext uri="{BB962C8B-B14F-4D97-AF65-F5344CB8AC3E}">
        <p14:creationId xmlns:p14="http://schemas.microsoft.com/office/powerpoint/2010/main" val="381068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 being removed</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93</a:t>
            </a:fld>
            <a:endParaRPr lang="en-US"/>
          </a:p>
        </p:txBody>
      </p:sp>
    </p:spTree>
    <p:extLst>
      <p:ext uri="{BB962C8B-B14F-4D97-AF65-F5344CB8AC3E}">
        <p14:creationId xmlns:p14="http://schemas.microsoft.com/office/powerpoint/2010/main" val="57105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saved, assigns ID #</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105</a:t>
            </a:fld>
            <a:endParaRPr lang="en-US"/>
          </a:p>
        </p:txBody>
      </p:sp>
    </p:spTree>
    <p:extLst>
      <p:ext uri="{BB962C8B-B14F-4D97-AF65-F5344CB8AC3E}">
        <p14:creationId xmlns:p14="http://schemas.microsoft.com/office/powerpoint/2010/main" val="3987399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saved, assigns ID #</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106</a:t>
            </a:fld>
            <a:endParaRPr lang="en-US"/>
          </a:p>
        </p:txBody>
      </p:sp>
    </p:spTree>
    <p:extLst>
      <p:ext uri="{BB962C8B-B14F-4D97-AF65-F5344CB8AC3E}">
        <p14:creationId xmlns:p14="http://schemas.microsoft.com/office/powerpoint/2010/main" val="4237103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PT Agreement</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111</a:t>
            </a:fld>
            <a:endParaRPr lang="en-US"/>
          </a:p>
        </p:txBody>
      </p:sp>
    </p:spTree>
    <p:extLst>
      <p:ext uri="{BB962C8B-B14F-4D97-AF65-F5344CB8AC3E}">
        <p14:creationId xmlns:p14="http://schemas.microsoft.com/office/powerpoint/2010/main" val="419828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131</a:t>
            </a:fld>
            <a:endParaRPr lang="en-US"/>
          </a:p>
        </p:txBody>
      </p:sp>
    </p:spTree>
    <p:extLst>
      <p:ext uri="{BB962C8B-B14F-4D97-AF65-F5344CB8AC3E}">
        <p14:creationId xmlns:p14="http://schemas.microsoft.com/office/powerpoint/2010/main" val="150744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Registered</a:t>
            </a:r>
            <a:r>
              <a:rPr lang="en-US" baseline="0" dirty="0" smtClean="0"/>
              <a:t> User Managers receive email</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36</a:t>
            </a:fld>
            <a:endParaRPr lang="en-US"/>
          </a:p>
        </p:txBody>
      </p:sp>
    </p:spTree>
    <p:extLst>
      <p:ext uri="{BB962C8B-B14F-4D97-AF65-F5344CB8AC3E}">
        <p14:creationId xmlns:p14="http://schemas.microsoft.com/office/powerpoint/2010/main" val="328849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171</a:t>
            </a:fld>
            <a:endParaRPr lang="en-US"/>
          </a:p>
        </p:txBody>
      </p:sp>
    </p:spTree>
    <p:extLst>
      <p:ext uri="{BB962C8B-B14F-4D97-AF65-F5344CB8AC3E}">
        <p14:creationId xmlns:p14="http://schemas.microsoft.com/office/powerpoint/2010/main" val="164216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User Manager can have the email sent automatically, or new users can use the “Forgot Password” feature once their account has been created.</a:t>
            </a:r>
          </a:p>
          <a:p>
            <a:endParaRPr lang="en-US" baseline="0" dirty="0" smtClean="0"/>
          </a:p>
          <a:p>
            <a:r>
              <a:rPr lang="en-US" baseline="0" dirty="0" smtClean="0"/>
              <a:t>Please notice new navigation buttons.</a:t>
            </a:r>
            <a:endParaRPr lang="en-US" dirty="0"/>
          </a:p>
        </p:txBody>
      </p:sp>
      <p:sp>
        <p:nvSpPr>
          <p:cNvPr id="4" name="Slide Number Placeholder 3"/>
          <p:cNvSpPr>
            <a:spLocks noGrp="1"/>
          </p:cNvSpPr>
          <p:nvPr>
            <p:ph type="sldNum" sz="quarter" idx="10"/>
          </p:nvPr>
        </p:nvSpPr>
        <p:spPr/>
        <p:txBody>
          <a:bodyPr/>
          <a:lstStyle/>
          <a:p>
            <a:fld id="{3F66EE0C-23E7-4BF5-B796-2AB1C2CE5E9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25155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RYKO – d</a:t>
            </a:r>
          </a:p>
          <a:p>
            <a:r>
              <a:rPr lang="en-US" dirty="0" smtClean="0"/>
              <a:t>Reiterate</a:t>
            </a:r>
            <a:r>
              <a:rPr lang="en-US" baseline="0" dirty="0" smtClean="0"/>
              <a:t> that </a:t>
            </a:r>
            <a:r>
              <a:rPr lang="en-US" dirty="0" smtClean="0"/>
              <a:t>Tribes usually have at least two users here – Director</a:t>
            </a:r>
            <a:r>
              <a:rPr lang="en-US" baseline="0" dirty="0" smtClean="0"/>
              <a:t> of the Transit Unit as the CEO and NTD Contact.  </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64</a:t>
            </a:fld>
            <a:endParaRPr lang="en-US"/>
          </a:p>
        </p:txBody>
      </p:sp>
    </p:spTree>
    <p:extLst>
      <p:ext uri="{BB962C8B-B14F-4D97-AF65-F5344CB8AC3E}">
        <p14:creationId xmlns:p14="http://schemas.microsoft.com/office/powerpoint/2010/main" val="66934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operate</a:t>
            </a:r>
            <a:r>
              <a:rPr lang="en-US" baseline="0" dirty="0" smtClean="0"/>
              <a:t> both Bus and Demand Response, you will have two modes</a:t>
            </a:r>
            <a:endParaRPr lang="en-US" dirty="0" smtClean="0"/>
          </a:p>
          <a:p>
            <a:r>
              <a:rPr lang="en-US" dirty="0" smtClean="0"/>
              <a:t>If</a:t>
            </a:r>
            <a:r>
              <a:rPr lang="en-US" baseline="0" dirty="0" smtClean="0"/>
              <a:t> Directly Operate and Purchase Transportation, you will have at least two modes</a:t>
            </a:r>
          </a:p>
          <a:p>
            <a:r>
              <a:rPr lang="en-US" baseline="0" dirty="0" smtClean="0"/>
              <a:t>If you purchase transportation of the same type from different providers (i.e. you contract with 4 different bus providers), only add that mode once</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66</a:t>
            </a:fld>
            <a:endParaRPr lang="en-US"/>
          </a:p>
        </p:txBody>
      </p:sp>
    </p:spTree>
    <p:extLst>
      <p:ext uri="{BB962C8B-B14F-4D97-AF65-F5344CB8AC3E}">
        <p14:creationId xmlns:p14="http://schemas.microsoft.com/office/powerpoint/2010/main" val="400036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67</a:t>
            </a:fld>
            <a:endParaRPr lang="en-US"/>
          </a:p>
        </p:txBody>
      </p:sp>
    </p:spTree>
    <p:extLst>
      <p:ext uri="{BB962C8B-B14F-4D97-AF65-F5344CB8AC3E}">
        <p14:creationId xmlns:p14="http://schemas.microsoft.com/office/powerpoint/2010/main" val="37166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Unless you directly receive FTA 5307 funds AND operate more than 31 vehicles in maximum service, your reporter type is Small Systems</a:t>
            </a:r>
          </a:p>
          <a:p>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69</a:t>
            </a:fld>
            <a:endParaRPr lang="en-US"/>
          </a:p>
        </p:txBody>
      </p:sp>
    </p:spTree>
    <p:extLst>
      <p:ext uri="{BB962C8B-B14F-4D97-AF65-F5344CB8AC3E}">
        <p14:creationId xmlns:p14="http://schemas.microsoft.com/office/powerpoint/2010/main" val="2964582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also click on “Annual</a:t>
            </a:r>
            <a:r>
              <a:rPr lang="en-US" baseline="0" dirty="0" smtClean="0"/>
              <a:t> Forms” to go straight to editable forms</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76</a:t>
            </a:fld>
            <a:endParaRPr lang="en-US"/>
          </a:p>
        </p:txBody>
      </p:sp>
    </p:spTree>
    <p:extLst>
      <p:ext uri="{BB962C8B-B14F-4D97-AF65-F5344CB8AC3E}">
        <p14:creationId xmlns:p14="http://schemas.microsoft.com/office/powerpoint/2010/main" val="150132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pPr/>
              <a:t>80</a:t>
            </a:fld>
            <a:endParaRPr lang="en-US"/>
          </a:p>
        </p:txBody>
      </p:sp>
    </p:spTree>
    <p:extLst>
      <p:ext uri="{BB962C8B-B14F-4D97-AF65-F5344CB8AC3E}">
        <p14:creationId xmlns:p14="http://schemas.microsoft.com/office/powerpoint/2010/main" val="124671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862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663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0676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061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32236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2315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9225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6395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126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4358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5220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667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883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5959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040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3073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1327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70833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42001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8180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02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8382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9228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693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6668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9600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smtClean="0">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8406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smtClean="0">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1505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29445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0594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02063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885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8439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81015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6881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7676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4679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smtClean="0">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905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36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328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37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593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6511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9212"/>
            <a:ext cx="8229600" cy="48369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Rectangle 9"/>
          <p:cNvSpPr/>
          <p:nvPr userDrawn="1"/>
        </p:nvSpPr>
        <p:spPr>
          <a:xfrm>
            <a:off x="0" y="0"/>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userDrawn="1"/>
        </p:nvSpPr>
        <p:spPr>
          <a:xfrm>
            <a:off x="-1137" y="24643"/>
            <a:ext cx="245085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US Department of Transportation</a:t>
            </a:r>
          </a:p>
        </p:txBody>
      </p:sp>
      <p:sp>
        <p:nvSpPr>
          <p:cNvPr id="18" name="TextBox 17"/>
          <p:cNvSpPr txBox="1"/>
          <p:nvPr userDrawn="1"/>
        </p:nvSpPr>
        <p:spPr>
          <a:xfrm>
            <a:off x="7302741" y="24643"/>
            <a:ext cx="245085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Federal Transit Administration</a:t>
            </a:r>
          </a:p>
        </p:txBody>
      </p:sp>
      <p:sp>
        <p:nvSpPr>
          <p:cNvPr id="6"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8957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600" kern="120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Title Placeholder 9"/>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Rectangle 11"/>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14" name="TextBox 13"/>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1"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089349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lang="en-US" sz="3600" kern="1200" dirty="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9212"/>
            <a:ext cx="8229600" cy="48369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Rectangle 9"/>
          <p:cNvSpPr/>
          <p:nvPr userDrawn="1"/>
        </p:nvSpPr>
        <p:spPr>
          <a:xfrm>
            <a:off x="0" y="0"/>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userDrawn="1"/>
        </p:nvSpPr>
        <p:spPr>
          <a:xfrm>
            <a:off x="-1137" y="24643"/>
            <a:ext cx="2450859" cy="261610"/>
          </a:xfrm>
          <a:prstGeom prst="rect">
            <a:avLst/>
          </a:prstGeom>
          <a:noFill/>
        </p:spPr>
        <p:txBody>
          <a:bodyPr wrap="square" rtlCol="0">
            <a:spAutoFit/>
          </a:bodyPr>
          <a:lstStyle/>
          <a:p>
            <a:r>
              <a:rPr lang="en-US" sz="1100" dirty="0" smtClean="0">
                <a:solidFill>
                  <a:prstClr val="white"/>
                </a:solidFill>
                <a:latin typeface="Arial Rounded MT Bold" panose="020F0704030504030204" pitchFamily="34" charset="0"/>
              </a:rPr>
              <a:t>US Department of Transportation</a:t>
            </a:r>
            <a:endParaRPr lang="en-US" sz="1100" dirty="0">
              <a:solidFill>
                <a:prstClr val="white"/>
              </a:solidFill>
              <a:latin typeface="Arial Rounded MT Bold" panose="020F0704030504030204" pitchFamily="34" charset="0"/>
            </a:endParaRPr>
          </a:p>
        </p:txBody>
      </p:sp>
      <p:sp>
        <p:nvSpPr>
          <p:cNvPr id="18" name="TextBox 17"/>
          <p:cNvSpPr txBox="1"/>
          <p:nvPr userDrawn="1"/>
        </p:nvSpPr>
        <p:spPr>
          <a:xfrm>
            <a:off x="6921741" y="24643"/>
            <a:ext cx="2450859" cy="261610"/>
          </a:xfrm>
          <a:prstGeom prst="rect">
            <a:avLst/>
          </a:prstGeom>
          <a:noFill/>
        </p:spPr>
        <p:txBody>
          <a:bodyPr wrap="square" rtlCol="0">
            <a:spAutoFit/>
          </a:bodyPr>
          <a:lstStyle/>
          <a:p>
            <a:r>
              <a:rPr lang="en-US" sz="1100" dirty="0" smtClean="0">
                <a:solidFill>
                  <a:prstClr val="white"/>
                </a:solidFill>
                <a:latin typeface="Arial Rounded MT Bold" panose="020F0704030504030204" pitchFamily="34" charset="0"/>
              </a:rPr>
              <a:t>Federal Transit Administration</a:t>
            </a:r>
            <a:endParaRPr lang="en-US" sz="1100" dirty="0">
              <a:solidFill>
                <a:prstClr val="white"/>
              </a:solidFill>
              <a:latin typeface="Arial Rounded MT Bold" panose="020F0704030504030204" pitchFamily="34" charset="0"/>
            </a:endParaRPr>
          </a:p>
        </p:txBody>
      </p:sp>
      <p:sp>
        <p:nvSpPr>
          <p:cNvPr id="6"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681512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3600" kern="120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Title Placeholder 9"/>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Rectangle 11"/>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14" name="TextBox 13"/>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1"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921815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lang="en-US" sz="3600" kern="1200" dirty="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0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0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73.png"/></Relationships>
</file>

<file path=ppt/slides/_rels/slide10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9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73.png"/></Relationships>
</file>

<file path=ppt/slides/_rels/slide11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69.png"/></Relationships>
</file>

<file path=ppt/slides/_rels/slide1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73.png"/></Relationships>
</file>

<file path=ppt/slides/_rels/slide1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69.png"/></Relationships>
</file>

<file path=ppt/slides/_rels/slide11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73.png"/></Relationships>
</file>

<file path=ppt/slides/_rels/slide1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69.png"/></Relationships>
</file>

<file path=ppt/slides/_rels/slide12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1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1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94.png"/></Relationships>
</file>

<file path=ppt/slides/_rels/slide1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73.png"/></Relationships>
</file>

<file path=ppt/slides/_rels/slide1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1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2.png"/><Relationship Id="rId1" Type="http://schemas.openxmlformats.org/officeDocument/2006/relationships/slideLayout" Target="../slideLayouts/slideLayout35.xml"/><Relationship Id="rId5" Type="http://schemas.openxmlformats.org/officeDocument/2006/relationships/image" Target="../media/image82.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3.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3.png"/><Relationship Id="rId1" Type="http://schemas.openxmlformats.org/officeDocument/2006/relationships/slideLayout" Target="../slideLayouts/slideLayout35.xml"/><Relationship Id="rId5" Type="http://schemas.openxmlformats.org/officeDocument/2006/relationships/image" Target="../media/image134.png"/><Relationship Id="rId4" Type="http://schemas.openxmlformats.org/officeDocument/2006/relationships/image" Target="../media/image73.png"/></Relationships>
</file>

<file path=ppt/slides/_rels/slide1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5.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5.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5.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5.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5.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35.xml"/><Relationship Id="rId4" Type="http://schemas.openxmlformats.org/officeDocument/2006/relationships/image" Target="../media/image136.png"/></Relationships>
</file>

<file path=ppt/slides/_rels/slide1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7.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1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7.png"/><Relationship Id="rId1" Type="http://schemas.openxmlformats.org/officeDocument/2006/relationships/slideLayout" Target="../slideLayouts/slideLayout35.xml"/><Relationship Id="rId5" Type="http://schemas.openxmlformats.org/officeDocument/2006/relationships/image" Target="../media/image138.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35.xml"/><Relationship Id="rId4" Type="http://schemas.openxmlformats.org/officeDocument/2006/relationships/image" Target="../media/image139.png"/></Relationships>
</file>

<file path=ppt/slides/_rels/slide1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35.xml"/><Relationship Id="rId4" Type="http://schemas.openxmlformats.org/officeDocument/2006/relationships/image" Target="../media/image139.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73.png"/></Relationships>
</file>

<file path=ppt/slides/_rels/slide1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73.png"/></Relationships>
</file>

<file path=ppt/slides/_rels/slide1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73.png"/></Relationships>
</file>

<file path=ppt/slides/_rels/slide1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73.png"/></Relationships>
</file>

<file path=ppt/slides/_rels/slide1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52.png"/><Relationship Id="rId4" Type="http://schemas.openxmlformats.org/officeDocument/2006/relationships/image" Target="../media/image151.png"/></Relationships>
</file>

<file path=ppt/slides/_rels/slide1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53.png"/><Relationship Id="rId4" Type="http://schemas.openxmlformats.org/officeDocument/2006/relationships/image" Target="../media/image151.png"/></Relationships>
</file>

<file path=ppt/slides/_rels/slide1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1.png"/></Relationships>
</file>

<file path=ppt/slides/_rels/slide1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56.png"/><Relationship Id="rId4" Type="http://schemas.openxmlformats.org/officeDocument/2006/relationships/image" Target="../media/image151.png"/></Relationships>
</file>

<file path=ppt/slides/_rels/slide1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58.png"/><Relationship Id="rId4" Type="http://schemas.openxmlformats.org/officeDocument/2006/relationships/image" Target="../media/image157.png"/></Relationships>
</file>

<file path=ppt/slides/_rels/slide1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9.png"/></Relationships>
</file>

<file path=ppt/slides/_rels/slide17.xml.rels><?xml version="1.0" encoding="UTF-8" standalone="yes"?>
<Relationships xmlns="http://schemas.openxmlformats.org/package/2006/relationships"><Relationship Id="rId2" Type="http://schemas.openxmlformats.org/officeDocument/2006/relationships/hyperlink" Target="http://fedgov.dnb.com/webform"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 Id="rId5" Type="http://schemas.openxmlformats.org/officeDocument/2006/relationships/image" Target="../media/image27.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5.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35.xml"/><Relationship Id="rId5" Type="http://schemas.openxmlformats.org/officeDocument/2006/relationships/image" Target="../media/image37.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27.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4.png"/><Relationship Id="rId7"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45.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1.png"/><Relationship Id="rId7" Type="http://schemas.openxmlformats.org/officeDocument/2006/relationships/image" Target="../media/image27.png"/><Relationship Id="rId2" Type="http://schemas.openxmlformats.org/officeDocument/2006/relationships/image" Target="../media/image46.png"/><Relationship Id="rId1" Type="http://schemas.openxmlformats.org/officeDocument/2006/relationships/slideLayout" Target="../slideLayouts/slideLayout3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8.png"/><Relationship Id="rId9"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image" Target="../media/image34.png"/><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ntdprogram.gov/"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png"/><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55.png"/><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png"/><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55.png"/><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60.png"/><Relationship Id="rId5" Type="http://schemas.openxmlformats.org/officeDocument/2006/relationships/image" Target="../media/image61.png"/><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2.png"/><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55.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4.png"/><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5.png"/><Relationship Id="rId1" Type="http://schemas.openxmlformats.org/officeDocument/2006/relationships/slideLayout" Target="../slideLayouts/slideLayout35.xml"/><Relationship Id="rId5" Type="http://schemas.openxmlformats.org/officeDocument/2006/relationships/image" Target="../media/image55.png"/><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5.xml"/><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35.xml"/><Relationship Id="rId4"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71.png"/><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35.xml"/><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76.png"/><Relationship Id="rId5" Type="http://schemas.openxmlformats.org/officeDocument/2006/relationships/image" Target="../media/image73.png"/><Relationship Id="rId4" Type="http://schemas.openxmlformats.org/officeDocument/2006/relationships/image" Target="../media/image69.png"/></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8.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9.png"/><Relationship Id="rId1" Type="http://schemas.openxmlformats.org/officeDocument/2006/relationships/slideLayout" Target="../slideLayouts/slideLayout35.xml"/><Relationship Id="rId5" Type="http://schemas.openxmlformats.org/officeDocument/2006/relationships/image" Target="../media/image73.png"/><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35.xml"/><Relationship Id="rId5" Type="http://schemas.openxmlformats.org/officeDocument/2006/relationships/image" Target="../media/image80.png"/><Relationship Id="rId4" Type="http://schemas.openxmlformats.org/officeDocument/2006/relationships/image" Target="../media/image78.png"/></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82.png"/><Relationship Id="rId5" Type="http://schemas.openxmlformats.org/officeDocument/2006/relationships/image" Target="../media/image73.png"/><Relationship Id="rId4" Type="http://schemas.openxmlformats.org/officeDocument/2006/relationships/image" Target="../media/image69.png"/></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82.png"/><Relationship Id="rId5" Type="http://schemas.openxmlformats.org/officeDocument/2006/relationships/image" Target="../media/image73.png"/><Relationship Id="rId4" Type="http://schemas.openxmlformats.org/officeDocument/2006/relationships/image" Target="../media/image69.png"/></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82.png"/><Relationship Id="rId5" Type="http://schemas.openxmlformats.org/officeDocument/2006/relationships/image" Target="../media/image73.png"/><Relationship Id="rId4" Type="http://schemas.openxmlformats.org/officeDocument/2006/relationships/image" Target="../media/image69.png"/></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5.xml"/><Relationship Id="rId5" Type="http://schemas.openxmlformats.org/officeDocument/2006/relationships/image" Target="../media/image73.png"/><Relationship Id="rId4" Type="http://schemas.openxmlformats.org/officeDocument/2006/relationships/image" Target="../media/image69.png"/></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69.png"/><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35.xml"/><Relationship Id="rId5" Type="http://schemas.openxmlformats.org/officeDocument/2006/relationships/image" Target="../media/image82.png"/><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3.png"/><Relationship Id="rId1" Type="http://schemas.openxmlformats.org/officeDocument/2006/relationships/slideLayout" Target="../slideLayouts/slideLayout35.xml"/><Relationship Id="rId5" Type="http://schemas.openxmlformats.org/officeDocument/2006/relationships/image" Target="../media/image82.png"/><Relationship Id="rId4" Type="http://schemas.openxmlformats.org/officeDocument/2006/relationships/image" Target="../media/image86.png"/></Relationships>
</file>

<file path=ppt/slides/_rels/slide9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69.png"/></Relationships>
</file>

<file path=ppt/slides/_rels/slide9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82.png"/><Relationship Id="rId5" Type="http://schemas.openxmlformats.org/officeDocument/2006/relationships/image" Target="../media/image73.png"/><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90.png"/><Relationship Id="rId4" Type="http://schemas.openxmlformats.org/officeDocument/2006/relationships/image" Target="../media/image8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69.png"/></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9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9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NTD 2.0 Reporting for Tribes</a:t>
            </a:r>
            <a:endParaRPr lang="en-US" dirty="0"/>
          </a:p>
        </p:txBody>
      </p:sp>
      <p:sp>
        <p:nvSpPr>
          <p:cNvPr id="3" name="Subtitle 2"/>
          <p:cNvSpPr>
            <a:spLocks noGrp="1"/>
          </p:cNvSpPr>
          <p:nvPr>
            <p:ph type="subTitle" idx="1"/>
          </p:nvPr>
        </p:nvSpPr>
        <p:spPr/>
        <p:txBody>
          <a:bodyPr/>
          <a:lstStyle/>
          <a:p>
            <a:r>
              <a:rPr lang="en-US" dirty="0" smtClean="0"/>
              <a:t>Report Year 2014</a:t>
            </a:r>
            <a:endParaRPr lang="en-US" dirty="0"/>
          </a:p>
        </p:txBody>
      </p:sp>
    </p:spTree>
    <p:extLst>
      <p:ext uri="{BB962C8B-B14F-4D97-AF65-F5344CB8AC3E}">
        <p14:creationId xmlns:p14="http://schemas.microsoft.com/office/powerpoint/2010/main" val="45306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a:t>
            </a:r>
            <a:endParaRPr lang="en-US" dirty="0"/>
          </a:p>
        </p:txBody>
      </p:sp>
      <p:sp>
        <p:nvSpPr>
          <p:cNvPr id="3" name="Content Placeholder 2"/>
          <p:cNvSpPr>
            <a:spLocks noGrp="1"/>
          </p:cNvSpPr>
          <p:nvPr>
            <p:ph idx="1"/>
          </p:nvPr>
        </p:nvSpPr>
        <p:spPr/>
        <p:txBody>
          <a:bodyPr/>
          <a:lstStyle/>
          <a:p>
            <a:pPr marL="0" indent="0">
              <a:buNone/>
            </a:pPr>
            <a:r>
              <a:rPr lang="en-US" dirty="0"/>
              <a:t>The “Records” tab functions like the old system’s “Annual” tab</a:t>
            </a:r>
          </a:p>
          <a:p>
            <a:pPr marL="0" indent="0">
              <a:buNone/>
            </a:pPr>
            <a:endParaRPr lang="en-US" dirty="0" smtClean="0"/>
          </a:p>
          <a:p>
            <a:pPr marL="0" indent="0">
              <a:buNone/>
            </a:pPr>
            <a:r>
              <a:rPr lang="en-US" dirty="0" smtClean="0"/>
              <a:t>Information </a:t>
            </a:r>
            <a:r>
              <a:rPr lang="en-US" dirty="0"/>
              <a:t>is separated into two categories </a:t>
            </a:r>
          </a:p>
          <a:p>
            <a:pPr lvl="1"/>
            <a:r>
              <a:rPr lang="en-US" dirty="0"/>
              <a:t>Profiles</a:t>
            </a:r>
          </a:p>
          <a:p>
            <a:pPr lvl="1"/>
            <a:r>
              <a:rPr lang="en-US" dirty="0"/>
              <a:t>Report Packages </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2195036" y="4356259"/>
            <a:ext cx="4753928" cy="14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8861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Historical A-30 Data</a:t>
            </a:r>
            <a:endParaRPr lang="en-US" dirty="0"/>
          </a:p>
        </p:txBody>
      </p:sp>
      <p:sp>
        <p:nvSpPr>
          <p:cNvPr id="9" name="Content Placeholder 8"/>
          <p:cNvSpPr>
            <a:spLocks noGrp="1"/>
          </p:cNvSpPr>
          <p:nvPr>
            <p:ph idx="1"/>
          </p:nvPr>
        </p:nvSpPr>
        <p:spPr/>
        <p:txBody>
          <a:bodyPr/>
          <a:lstStyle/>
          <a:p>
            <a:pPr marL="0" indent="0">
              <a:buNone/>
            </a:pPr>
            <a:r>
              <a:rPr lang="en-US" dirty="0" smtClean="0"/>
              <a:t>For Report Year 2014, agencies are required to report data by mode.</a:t>
            </a:r>
          </a:p>
          <a:p>
            <a:pPr marL="0" indent="0">
              <a:buNone/>
            </a:pPr>
            <a:endParaRPr lang="en-US" sz="1050" dirty="0" smtClean="0"/>
          </a:p>
          <a:p>
            <a:pPr marL="0" indent="0">
              <a:buNone/>
            </a:pPr>
            <a:r>
              <a:rPr lang="en-US" dirty="0" smtClean="0"/>
              <a:t>Agencies reporting a single mode should have their A-30 pre-filled with “closed-out” data from 2013. </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pPr/>
              <a:t>100</a:t>
            </a:fld>
            <a:endParaRPr lang="en-US"/>
          </a:p>
        </p:txBody>
      </p:sp>
    </p:spTree>
    <p:extLst>
      <p:ext uri="{BB962C8B-B14F-4D97-AF65-F5344CB8AC3E}">
        <p14:creationId xmlns:p14="http://schemas.microsoft.com/office/powerpoint/2010/main" val="16948501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229600" cy="1752600"/>
          </a:xfrm>
        </p:spPr>
        <p:txBody>
          <a:bodyPr>
            <a:normAutofit/>
          </a:bodyPr>
          <a:lstStyle/>
          <a:p>
            <a:pPr marL="0" indent="0">
              <a:buNone/>
            </a:pPr>
            <a:r>
              <a:rPr lang="en-US" b="1" dirty="0">
                <a:solidFill>
                  <a:srgbClr val="FF0000"/>
                </a:solidFill>
              </a:rPr>
              <a:t>Step 1:</a:t>
            </a:r>
            <a:r>
              <a:rPr lang="en-US" dirty="0"/>
              <a:t> Open the A-30 form</a:t>
            </a:r>
          </a:p>
          <a:p>
            <a:pPr lvl="1"/>
            <a:r>
              <a:rPr lang="en-US" dirty="0"/>
              <a:t>Check the box</a:t>
            </a:r>
          </a:p>
          <a:p>
            <a:pPr lvl="1"/>
            <a:r>
              <a:rPr lang="en-US" dirty="0"/>
              <a:t>Click “View Form”</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2" name="Picture 1"/>
          <p:cNvPicPr>
            <a:picLocks noChangeAspect="1"/>
          </p:cNvPicPr>
          <p:nvPr/>
        </p:nvPicPr>
        <p:blipFill rotWithShape="1">
          <a:blip r:embed="rId4"/>
          <a:srcRect b="32540"/>
          <a:stretch/>
        </p:blipFill>
        <p:spPr>
          <a:xfrm>
            <a:off x="1646520" y="401941"/>
            <a:ext cx="6408801" cy="2950859"/>
          </a:xfrm>
          <a:prstGeom prst="rect">
            <a:avLst/>
          </a:prstGeom>
        </p:spPr>
      </p:pic>
      <p:pic>
        <p:nvPicPr>
          <p:cNvPr id="7" name="Picture 6"/>
          <p:cNvPicPr>
            <a:picLocks noChangeAspect="1"/>
          </p:cNvPicPr>
          <p:nvPr/>
        </p:nvPicPr>
        <p:blipFill>
          <a:blip r:embed="rId5"/>
          <a:stretch>
            <a:fillRect/>
          </a:stretch>
        </p:blipFill>
        <p:spPr>
          <a:xfrm>
            <a:off x="1622612" y="1731305"/>
            <a:ext cx="7026212" cy="1136809"/>
          </a:xfrm>
          <a:prstGeom prst="rect">
            <a:avLst/>
          </a:prstGeom>
        </p:spPr>
      </p:pic>
      <p:pic>
        <p:nvPicPr>
          <p:cNvPr id="4" name="Picture 3"/>
          <p:cNvPicPr>
            <a:picLocks noChangeAspect="1"/>
          </p:cNvPicPr>
          <p:nvPr/>
        </p:nvPicPr>
        <p:blipFill rotWithShape="1">
          <a:blip r:embed="rId6"/>
          <a:srcRect b="65999"/>
          <a:stretch/>
        </p:blipFill>
        <p:spPr>
          <a:xfrm>
            <a:off x="1646520" y="2541243"/>
            <a:ext cx="7070217" cy="887758"/>
          </a:xfrm>
          <a:prstGeom prst="rect">
            <a:avLst/>
          </a:prstGeom>
        </p:spPr>
      </p:pic>
      <p:pic>
        <p:nvPicPr>
          <p:cNvPr id="9" name="Picture 8"/>
          <p:cNvPicPr>
            <a:picLocks noChangeAspect="1"/>
          </p:cNvPicPr>
          <p:nvPr/>
        </p:nvPicPr>
        <p:blipFill rotWithShape="1">
          <a:blip r:embed="rId6"/>
          <a:srcRect t="69517"/>
          <a:stretch/>
        </p:blipFill>
        <p:spPr>
          <a:xfrm>
            <a:off x="1646519" y="3366836"/>
            <a:ext cx="7070217" cy="795902"/>
          </a:xfrm>
          <a:prstGeom prst="rect">
            <a:avLst/>
          </a:prstGeom>
        </p:spPr>
      </p:pic>
      <p:cxnSp>
        <p:nvCxnSpPr>
          <p:cNvPr id="10" name="Straight Arrow Connector 9"/>
          <p:cNvCxnSpPr/>
          <p:nvPr/>
        </p:nvCxnSpPr>
        <p:spPr>
          <a:xfrm flipV="1">
            <a:off x="7696200" y="4162738"/>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14400" y="2724450"/>
            <a:ext cx="762000" cy="187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71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19866"/>
            <a:ext cx="8229600" cy="1606298"/>
          </a:xfrm>
        </p:spPr>
        <p:txBody>
          <a:bodyPr/>
          <a:lstStyle/>
          <a:p>
            <a:pPr>
              <a:buNone/>
            </a:pPr>
            <a:r>
              <a:rPr lang="en-US" b="1" dirty="0" smtClean="0">
                <a:solidFill>
                  <a:srgbClr val="FF0000"/>
                </a:solidFill>
              </a:rPr>
              <a:t>Step 2: </a:t>
            </a:r>
            <a:r>
              <a:rPr lang="en-US" dirty="0" smtClean="0"/>
              <a:t>Click “Add Fleet”</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102</a:t>
            </a:fld>
            <a:endParaRPr lang="en-US">
              <a:solidFill>
                <a:prstClr val="white"/>
              </a:solidFill>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3"/>
          <a:srcRect r="79798" b="38428"/>
          <a:stretch/>
        </p:blipFill>
        <p:spPr>
          <a:xfrm>
            <a:off x="117765" y="381000"/>
            <a:ext cx="1558635" cy="2208072"/>
          </a:xfrm>
          <a:prstGeom prst="rect">
            <a:avLst/>
          </a:prstGeom>
        </p:spPr>
      </p:pic>
      <p:pic>
        <p:nvPicPr>
          <p:cNvPr id="8" name="Picture 7"/>
          <p:cNvPicPr>
            <a:picLocks noChangeAspect="1"/>
          </p:cNvPicPr>
          <p:nvPr/>
        </p:nvPicPr>
        <p:blipFill>
          <a:blip r:embed="rId4"/>
          <a:stretch>
            <a:fillRect/>
          </a:stretch>
        </p:blipFill>
        <p:spPr>
          <a:xfrm>
            <a:off x="1649050" y="381000"/>
            <a:ext cx="7408926" cy="4032504"/>
          </a:xfrm>
          <a:prstGeom prst="rect">
            <a:avLst/>
          </a:prstGeom>
        </p:spPr>
      </p:pic>
      <p:cxnSp>
        <p:nvCxnSpPr>
          <p:cNvPr id="11" name="Straight Arrow Connector 10"/>
          <p:cNvCxnSpPr/>
          <p:nvPr/>
        </p:nvCxnSpPr>
        <p:spPr>
          <a:xfrm flipV="1">
            <a:off x="5334000" y="4284901"/>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8285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81600"/>
            <a:ext cx="8229600" cy="944564"/>
          </a:xfrm>
        </p:spPr>
        <p:txBody>
          <a:bodyPr/>
          <a:lstStyle/>
          <a:p>
            <a:pPr>
              <a:buNone/>
            </a:pPr>
            <a:r>
              <a:rPr lang="en-US" sz="3200" b="1" dirty="0" smtClean="0">
                <a:solidFill>
                  <a:srgbClr val="FF0000"/>
                </a:solidFill>
              </a:rPr>
              <a:t>Step 3:</a:t>
            </a:r>
            <a:r>
              <a:rPr lang="en-US" sz="3600" b="1" dirty="0" smtClean="0">
                <a:solidFill>
                  <a:srgbClr val="FF0000"/>
                </a:solidFill>
              </a:rPr>
              <a:t> </a:t>
            </a:r>
            <a:r>
              <a:rPr lang="en-US" sz="3200" dirty="0" smtClean="0"/>
              <a:t>Fill out the form</a:t>
            </a:r>
            <a:endParaRPr lang="en-US" sz="32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103</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3"/>
          <a:srcRect r="79798" b="38428"/>
          <a:stretch/>
        </p:blipFill>
        <p:spPr>
          <a:xfrm>
            <a:off x="117765" y="381000"/>
            <a:ext cx="1558635" cy="2208072"/>
          </a:xfrm>
          <a:prstGeom prst="rect">
            <a:avLst/>
          </a:prstGeom>
        </p:spPr>
      </p:pic>
      <p:pic>
        <p:nvPicPr>
          <p:cNvPr id="5" name="Picture 4"/>
          <p:cNvPicPr>
            <a:picLocks noChangeAspect="1"/>
          </p:cNvPicPr>
          <p:nvPr/>
        </p:nvPicPr>
        <p:blipFill>
          <a:blip r:embed="rId4"/>
          <a:stretch>
            <a:fillRect/>
          </a:stretch>
        </p:blipFill>
        <p:spPr>
          <a:xfrm>
            <a:off x="1600205" y="381005"/>
            <a:ext cx="6975443" cy="4642771"/>
          </a:xfrm>
          <a:prstGeom prst="rect">
            <a:avLst/>
          </a:prstGeom>
        </p:spPr>
      </p:pic>
      <p:cxnSp>
        <p:nvCxnSpPr>
          <p:cNvPr id="10" name="Straight Arrow Connector 9"/>
          <p:cNvCxnSpPr/>
          <p:nvPr/>
        </p:nvCxnSpPr>
        <p:spPr>
          <a:xfrm>
            <a:off x="1084727" y="990600"/>
            <a:ext cx="72390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84727" y="2209800"/>
            <a:ext cx="72390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84727" y="3200400"/>
            <a:ext cx="72390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553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229600" cy="944564"/>
          </a:xfrm>
        </p:spPr>
        <p:txBody>
          <a:bodyPr/>
          <a:lstStyle/>
          <a:p>
            <a:pPr>
              <a:buNone/>
            </a:pPr>
            <a:r>
              <a:rPr lang="en-US" b="1" dirty="0">
                <a:solidFill>
                  <a:srgbClr val="FF0000"/>
                </a:solidFill>
              </a:rPr>
              <a:t>Step 4:</a:t>
            </a:r>
            <a:r>
              <a:rPr lang="en-US" dirty="0"/>
              <a:t> Click “Continue”</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104</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a:srcRect b="14543"/>
          <a:stretch/>
        </p:blipFill>
        <p:spPr>
          <a:xfrm>
            <a:off x="1675714" y="381000"/>
            <a:ext cx="7040880" cy="4343400"/>
          </a:xfrm>
          <a:prstGeom prst="rect">
            <a:avLst/>
          </a:prstGeom>
        </p:spPr>
      </p:pic>
      <p:pic>
        <p:nvPicPr>
          <p:cNvPr id="11" name="Picture 10"/>
          <p:cNvPicPr>
            <a:picLocks noChangeAspect="1"/>
          </p:cNvPicPr>
          <p:nvPr/>
        </p:nvPicPr>
        <p:blipFill rotWithShape="1">
          <a:blip r:embed="rId4"/>
          <a:srcRect r="79798" b="38428"/>
          <a:stretch/>
        </p:blipFill>
        <p:spPr>
          <a:xfrm>
            <a:off x="117765" y="381000"/>
            <a:ext cx="1558635" cy="2208072"/>
          </a:xfrm>
          <a:prstGeom prst="rect">
            <a:avLst/>
          </a:prstGeom>
        </p:spPr>
      </p:pic>
      <p:pic>
        <p:nvPicPr>
          <p:cNvPr id="7" name="Picture 6"/>
          <p:cNvPicPr>
            <a:picLocks noChangeAspect="1"/>
          </p:cNvPicPr>
          <p:nvPr/>
        </p:nvPicPr>
        <p:blipFill rotWithShape="1">
          <a:blip r:embed="rId3"/>
          <a:srcRect t="92487"/>
          <a:stretch/>
        </p:blipFill>
        <p:spPr>
          <a:xfrm>
            <a:off x="1675714" y="4724400"/>
            <a:ext cx="7040880" cy="381864"/>
          </a:xfrm>
          <a:prstGeom prst="rect">
            <a:avLst/>
          </a:prstGeom>
        </p:spPr>
      </p:pic>
      <p:cxnSp>
        <p:nvCxnSpPr>
          <p:cNvPr id="9" name="Straight Arrow Connector 8"/>
          <p:cNvCxnSpPr/>
          <p:nvPr/>
        </p:nvCxnSpPr>
        <p:spPr>
          <a:xfrm flipV="1">
            <a:off x="6324600" y="4876800"/>
            <a:ext cx="9906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027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3400"/>
            <a:ext cx="8229600" cy="1782764"/>
          </a:xfrm>
        </p:spPr>
        <p:txBody>
          <a:bodyPr/>
          <a:lstStyle/>
          <a:p>
            <a:pPr marL="0" indent="0">
              <a:buNone/>
            </a:pPr>
            <a:r>
              <a:rPr lang="en-US" sz="3200" b="1" dirty="0">
                <a:solidFill>
                  <a:srgbClr val="FF0000"/>
                </a:solidFill>
              </a:rPr>
              <a:t>Step 5:</a:t>
            </a:r>
            <a:r>
              <a:rPr lang="en-US" sz="3200" dirty="0"/>
              <a:t> Click </a:t>
            </a:r>
            <a:r>
              <a:rPr lang="en-US" sz="3200" dirty="0" smtClean="0"/>
              <a:t>“Save”</a:t>
            </a:r>
            <a:endParaRPr lang="en-US" sz="3200" dirty="0"/>
          </a:p>
          <a:p>
            <a:pPr lvl="1"/>
            <a:r>
              <a:rPr lang="en-US" sz="2800" dirty="0"/>
              <a:t>Saving assigns a RVI ID</a:t>
            </a:r>
          </a:p>
          <a:p>
            <a:pPr lvl="1"/>
            <a:r>
              <a:rPr lang="en-US" sz="2800" dirty="0"/>
              <a:t>Click “Add Fleet” for more vehicles</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105</a:t>
            </a:fld>
            <a:endParaRPr lang="en-US">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4"/>
          <a:srcRect r="79798" b="38428"/>
          <a:stretch/>
        </p:blipFill>
        <p:spPr>
          <a:xfrm>
            <a:off x="117765" y="381000"/>
            <a:ext cx="1558635" cy="2208072"/>
          </a:xfrm>
          <a:prstGeom prst="rect">
            <a:avLst/>
          </a:prstGeom>
        </p:spPr>
      </p:pic>
      <p:pic>
        <p:nvPicPr>
          <p:cNvPr id="5" name="Picture 4"/>
          <p:cNvPicPr>
            <a:picLocks noChangeAspect="1"/>
          </p:cNvPicPr>
          <p:nvPr/>
        </p:nvPicPr>
        <p:blipFill>
          <a:blip r:embed="rId5"/>
          <a:stretch>
            <a:fillRect/>
          </a:stretch>
        </p:blipFill>
        <p:spPr>
          <a:xfrm>
            <a:off x="1600200" y="381000"/>
            <a:ext cx="7408926" cy="3624453"/>
          </a:xfrm>
          <a:prstGeom prst="rect">
            <a:avLst/>
          </a:prstGeom>
        </p:spPr>
      </p:pic>
      <p:cxnSp>
        <p:nvCxnSpPr>
          <p:cNvPr id="7" name="Straight Arrow Connector 6"/>
          <p:cNvCxnSpPr/>
          <p:nvPr/>
        </p:nvCxnSpPr>
        <p:spPr>
          <a:xfrm flipV="1">
            <a:off x="6096000" y="4005453"/>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129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3400"/>
            <a:ext cx="8229600" cy="1782764"/>
          </a:xfrm>
        </p:spPr>
        <p:txBody>
          <a:bodyPr/>
          <a:lstStyle/>
          <a:p>
            <a:pPr marL="0" indent="0">
              <a:buNone/>
            </a:pPr>
            <a:r>
              <a:rPr lang="en-US" sz="3200" b="1" dirty="0">
                <a:solidFill>
                  <a:srgbClr val="FF0000"/>
                </a:solidFill>
              </a:rPr>
              <a:t>Step </a:t>
            </a:r>
            <a:r>
              <a:rPr lang="en-US" sz="3200" b="1" dirty="0" smtClean="0">
                <a:solidFill>
                  <a:srgbClr val="FF0000"/>
                </a:solidFill>
              </a:rPr>
              <a:t>6:</a:t>
            </a:r>
            <a:r>
              <a:rPr lang="en-US" sz="3200" dirty="0" smtClean="0"/>
              <a:t> </a:t>
            </a:r>
            <a:r>
              <a:rPr lang="en-US" sz="3200" dirty="0"/>
              <a:t>Click </a:t>
            </a:r>
            <a:r>
              <a:rPr lang="en-US" sz="3200" dirty="0" smtClean="0"/>
              <a:t>“Close”</a:t>
            </a:r>
            <a:endParaRPr lang="en-US" sz="3200" dirty="0"/>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106</a:t>
            </a:fld>
            <a:endParaRPr lang="en-US">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4"/>
          <a:srcRect r="79798" b="38428"/>
          <a:stretch/>
        </p:blipFill>
        <p:spPr>
          <a:xfrm>
            <a:off x="117765" y="381000"/>
            <a:ext cx="1558635" cy="2208072"/>
          </a:xfrm>
          <a:prstGeom prst="rect">
            <a:avLst/>
          </a:prstGeom>
        </p:spPr>
      </p:pic>
      <p:pic>
        <p:nvPicPr>
          <p:cNvPr id="5" name="Picture 4"/>
          <p:cNvPicPr>
            <a:picLocks noChangeAspect="1"/>
          </p:cNvPicPr>
          <p:nvPr/>
        </p:nvPicPr>
        <p:blipFill>
          <a:blip r:embed="rId5"/>
          <a:stretch>
            <a:fillRect/>
          </a:stretch>
        </p:blipFill>
        <p:spPr>
          <a:xfrm>
            <a:off x="1600200" y="381000"/>
            <a:ext cx="7408926" cy="3624453"/>
          </a:xfrm>
          <a:prstGeom prst="rect">
            <a:avLst/>
          </a:prstGeom>
        </p:spPr>
      </p:pic>
      <p:cxnSp>
        <p:nvCxnSpPr>
          <p:cNvPr id="7" name="Straight Arrow Connector 6"/>
          <p:cNvCxnSpPr/>
          <p:nvPr/>
        </p:nvCxnSpPr>
        <p:spPr>
          <a:xfrm flipV="1">
            <a:off x="8610600" y="4005453"/>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2209809" y="2001987"/>
            <a:ext cx="347853" cy="221361"/>
          </a:xfrm>
          <a:prstGeom prst="rect">
            <a:avLst/>
          </a:prstGeom>
        </p:spPr>
      </p:pic>
    </p:spTree>
    <p:extLst>
      <p:ext uri="{BB962C8B-B14F-4D97-AF65-F5344CB8AC3E}">
        <p14:creationId xmlns:p14="http://schemas.microsoft.com/office/powerpoint/2010/main" val="34194460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RR-20</a:t>
            </a:r>
            <a:endParaRPr lang="en-US" dirty="0"/>
          </a:p>
        </p:txBody>
      </p:sp>
      <p:sp>
        <p:nvSpPr>
          <p:cNvPr id="6" name="Text Placeholder 5"/>
          <p:cNvSpPr>
            <a:spLocks noGrp="1"/>
          </p:cNvSpPr>
          <p:nvPr>
            <p:ph type="body" idx="1"/>
          </p:nvPr>
        </p:nvSpPr>
        <p:spPr/>
        <p:txBody>
          <a:bodyPr/>
          <a:lstStyle/>
          <a:p>
            <a:r>
              <a:rPr lang="en-US" dirty="0" smtClean="0"/>
              <a:t>Reduced Reporting Form</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107</a:t>
            </a:fld>
            <a:endParaRPr lang="en-US">
              <a:solidFill>
                <a:prstClr val="white"/>
              </a:solidFill>
            </a:endParaRPr>
          </a:p>
        </p:txBody>
      </p:sp>
    </p:spTree>
    <p:extLst>
      <p:ext uri="{BB962C8B-B14F-4D97-AF65-F5344CB8AC3E}">
        <p14:creationId xmlns:p14="http://schemas.microsoft.com/office/powerpoint/2010/main" val="24232183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944562"/>
          </a:xfrm>
        </p:spPr>
        <p:txBody>
          <a:bodyPr/>
          <a:lstStyle/>
          <a:p>
            <a:r>
              <a:rPr lang="en-US" dirty="0" smtClean="0"/>
              <a:t>Full RR-20</a:t>
            </a:r>
            <a:endParaRPr lang="en-US" dirty="0"/>
          </a:p>
        </p:txBody>
      </p:sp>
      <p:sp>
        <p:nvSpPr>
          <p:cNvPr id="3" name="Content Placeholder 2"/>
          <p:cNvSpPr>
            <a:spLocks noGrp="1"/>
          </p:cNvSpPr>
          <p:nvPr>
            <p:ph idx="1"/>
          </p:nvPr>
        </p:nvSpPr>
        <p:spPr>
          <a:xfrm>
            <a:off x="457200" y="1289212"/>
            <a:ext cx="4419600" cy="4836952"/>
          </a:xfrm>
        </p:spPr>
        <p:txBody>
          <a:bodyPr/>
          <a:lstStyle/>
          <a:p>
            <a:pPr marL="0" indent="0">
              <a:buNone/>
            </a:pPr>
            <a:r>
              <a:rPr lang="en-US" dirty="0"/>
              <a:t>Broken into Sections</a:t>
            </a:r>
          </a:p>
          <a:p>
            <a:pPr lvl="1">
              <a:spcBef>
                <a:spcPts val="600"/>
              </a:spcBef>
            </a:pPr>
            <a:r>
              <a:rPr lang="en-US" dirty="0"/>
              <a:t>Financial Information</a:t>
            </a:r>
          </a:p>
          <a:p>
            <a:pPr lvl="1">
              <a:spcBef>
                <a:spcPts val="600"/>
              </a:spcBef>
            </a:pPr>
            <a:r>
              <a:rPr lang="en-US" dirty="0"/>
              <a:t>Non-Federal Funding Data</a:t>
            </a:r>
          </a:p>
          <a:p>
            <a:pPr lvl="1">
              <a:spcBef>
                <a:spcPts val="600"/>
              </a:spcBef>
            </a:pPr>
            <a:r>
              <a:rPr lang="en-US" dirty="0"/>
              <a:t>Federal Government Funds</a:t>
            </a:r>
          </a:p>
          <a:p>
            <a:pPr lvl="1">
              <a:spcBef>
                <a:spcPts val="600"/>
              </a:spcBef>
            </a:pPr>
            <a:r>
              <a:rPr lang="en-US" dirty="0"/>
              <a:t>Service Data</a:t>
            </a:r>
          </a:p>
          <a:p>
            <a:pPr lvl="1">
              <a:spcBef>
                <a:spcPts val="600"/>
              </a:spcBef>
            </a:pPr>
            <a:r>
              <a:rPr lang="en-US" dirty="0"/>
              <a:t>Safety Data</a:t>
            </a:r>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108</a:t>
            </a:fld>
            <a:endParaRPr lang="en-US">
              <a:solidFill>
                <a:prstClr val="white"/>
              </a:solidFill>
            </a:endParaRPr>
          </a:p>
        </p:txBody>
      </p:sp>
      <p:pic>
        <p:nvPicPr>
          <p:cNvPr id="11" name="Picture 10"/>
          <p:cNvPicPr>
            <a:picLocks noChangeAspect="1"/>
          </p:cNvPicPr>
          <p:nvPr/>
        </p:nvPicPr>
        <p:blipFill rotWithShape="1">
          <a:blip r:embed="rId2"/>
          <a:srcRect l="22568" t="39804" b="39471"/>
          <a:stretch/>
        </p:blipFill>
        <p:spPr>
          <a:xfrm>
            <a:off x="5587985" y="2305309"/>
            <a:ext cx="3569693" cy="1669065"/>
          </a:xfrm>
          <a:prstGeom prst="rect">
            <a:avLst/>
          </a:prstGeom>
        </p:spPr>
      </p:pic>
      <p:pic>
        <p:nvPicPr>
          <p:cNvPr id="7" name="Picture 6"/>
          <p:cNvPicPr>
            <a:picLocks noChangeAspect="1"/>
          </p:cNvPicPr>
          <p:nvPr/>
        </p:nvPicPr>
        <p:blipFill rotWithShape="1">
          <a:blip r:embed="rId2"/>
          <a:srcRect l="22568" t="2699" b="70400"/>
          <a:stretch/>
        </p:blipFill>
        <p:spPr>
          <a:xfrm>
            <a:off x="5595799" y="145754"/>
            <a:ext cx="3569693" cy="2166442"/>
          </a:xfrm>
          <a:prstGeom prst="rect">
            <a:avLst/>
          </a:prstGeom>
        </p:spPr>
      </p:pic>
      <p:pic>
        <p:nvPicPr>
          <p:cNvPr id="13" name="Picture 12"/>
          <p:cNvPicPr>
            <a:picLocks noChangeAspect="1"/>
          </p:cNvPicPr>
          <p:nvPr/>
        </p:nvPicPr>
        <p:blipFill rotWithShape="1">
          <a:blip r:embed="rId2"/>
          <a:srcRect l="22568" t="60528" r="51172" b="34980"/>
          <a:stretch/>
        </p:blipFill>
        <p:spPr>
          <a:xfrm>
            <a:off x="5587984" y="3871333"/>
            <a:ext cx="1234793" cy="369026"/>
          </a:xfrm>
          <a:prstGeom prst="rect">
            <a:avLst/>
          </a:prstGeom>
        </p:spPr>
      </p:pic>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 t="-405" r="-1" b="88158"/>
          <a:stretch/>
        </p:blipFill>
        <p:spPr bwMode="auto">
          <a:xfrm>
            <a:off x="5588820" y="-12649"/>
            <a:ext cx="3568858" cy="158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rotWithShape="1">
          <a:blip r:embed="rId2"/>
          <a:srcRect l="83501" t="63975" b="33242"/>
          <a:stretch/>
        </p:blipFill>
        <p:spPr>
          <a:xfrm>
            <a:off x="8378985" y="3984787"/>
            <a:ext cx="775844" cy="228600"/>
          </a:xfrm>
          <a:prstGeom prst="rect">
            <a:avLst/>
          </a:prstGeom>
        </p:spPr>
      </p:pic>
      <p:pic>
        <p:nvPicPr>
          <p:cNvPr id="16" name="Picture 15"/>
          <p:cNvPicPr>
            <a:picLocks noChangeAspect="1"/>
          </p:cNvPicPr>
          <p:nvPr/>
        </p:nvPicPr>
        <p:blipFill rotWithShape="1">
          <a:blip r:embed="rId2"/>
          <a:srcRect l="22568" t="66648" b="840"/>
          <a:stretch/>
        </p:blipFill>
        <p:spPr>
          <a:xfrm>
            <a:off x="5595799" y="4250772"/>
            <a:ext cx="3569693" cy="2618318"/>
          </a:xfrm>
          <a:prstGeom prst="rect">
            <a:avLst/>
          </a:prstGeom>
        </p:spPr>
      </p:pic>
      <p:pic>
        <p:nvPicPr>
          <p:cNvPr id="12" name="Picture 11"/>
          <p:cNvPicPr>
            <a:picLocks noChangeAspect="1"/>
          </p:cNvPicPr>
          <p:nvPr/>
        </p:nvPicPr>
        <p:blipFill rotWithShape="1">
          <a:blip r:embed="rId2"/>
          <a:srcRect l="80288" t="40083" b="58025"/>
          <a:stretch/>
        </p:blipFill>
        <p:spPr>
          <a:xfrm>
            <a:off x="8239748" y="2319083"/>
            <a:ext cx="908734" cy="152400"/>
          </a:xfrm>
          <a:prstGeom prst="rect">
            <a:avLst/>
          </a:prstGeom>
        </p:spPr>
      </p:pic>
    </p:spTree>
    <p:extLst>
      <p:ext uri="{BB962C8B-B14F-4D97-AF65-F5344CB8AC3E}">
        <p14:creationId xmlns:p14="http://schemas.microsoft.com/office/powerpoint/2010/main" val="17021718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229600" cy="1562221"/>
          </a:xfrm>
        </p:spPr>
        <p:txBody>
          <a:bodyPr>
            <a:normAutofit/>
          </a:bodyPr>
          <a:lstStyle/>
          <a:p>
            <a:pPr marL="0" indent="0">
              <a:buNone/>
            </a:pPr>
            <a:r>
              <a:rPr lang="en-US" sz="3000" b="1" dirty="0">
                <a:solidFill>
                  <a:srgbClr val="FF0000"/>
                </a:solidFill>
              </a:rPr>
              <a:t>Step 1:</a:t>
            </a:r>
            <a:r>
              <a:rPr lang="en-US" sz="3000" dirty="0"/>
              <a:t> Open the RR-20 form</a:t>
            </a:r>
          </a:p>
          <a:p>
            <a:pPr lvl="1"/>
            <a:r>
              <a:rPr lang="en-US" sz="2600" dirty="0"/>
              <a:t>Check the box</a:t>
            </a:r>
          </a:p>
          <a:p>
            <a:pPr lvl="1"/>
            <a:r>
              <a:rPr lang="en-US" sz="2600" dirty="0"/>
              <a:t>Click “View Form”</a:t>
            </a:r>
          </a:p>
          <a:p>
            <a:endParaRPr lang="en-US" dirty="0"/>
          </a:p>
        </p:txBody>
      </p:sp>
      <p:pic>
        <p:nvPicPr>
          <p:cNvPr id="6" name="Picture 5"/>
          <p:cNvPicPr>
            <a:picLocks noChangeAspect="1"/>
          </p:cNvPicPr>
          <p:nvPr/>
        </p:nvPicPr>
        <p:blipFill rotWithShape="1">
          <a:blip r:embed="rId2"/>
          <a:srcRect r="79798" b="38428"/>
          <a:stretch/>
        </p:blipFill>
        <p:spPr>
          <a:xfrm>
            <a:off x="117765" y="395311"/>
            <a:ext cx="1558635" cy="2208072"/>
          </a:xfrm>
          <a:prstGeom prst="rect">
            <a:avLst/>
          </a:prstGeom>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b="70386"/>
          <a:stretch/>
        </p:blipFill>
        <p:spPr>
          <a:xfrm>
            <a:off x="1676400" y="381007"/>
            <a:ext cx="6408807" cy="1295394"/>
          </a:xfrm>
          <a:prstGeom prst="rect">
            <a:avLst/>
          </a:prstGeom>
        </p:spPr>
      </p:pic>
      <p:pic>
        <p:nvPicPr>
          <p:cNvPr id="2" name="Picture 1"/>
          <p:cNvPicPr>
            <a:picLocks noChangeAspect="1"/>
          </p:cNvPicPr>
          <p:nvPr/>
        </p:nvPicPr>
        <p:blipFill>
          <a:blip r:embed="rId5"/>
          <a:stretch>
            <a:fillRect/>
          </a:stretch>
        </p:blipFill>
        <p:spPr>
          <a:xfrm>
            <a:off x="1676400" y="2347317"/>
            <a:ext cx="6829425" cy="2243138"/>
          </a:xfrm>
          <a:prstGeom prst="rect">
            <a:avLst/>
          </a:prstGeom>
        </p:spPr>
      </p:pic>
      <p:pic>
        <p:nvPicPr>
          <p:cNvPr id="4" name="Picture 3"/>
          <p:cNvPicPr>
            <a:picLocks noChangeAspect="1"/>
          </p:cNvPicPr>
          <p:nvPr/>
        </p:nvPicPr>
        <p:blipFill>
          <a:blip r:embed="rId6"/>
          <a:stretch>
            <a:fillRect/>
          </a:stretch>
        </p:blipFill>
        <p:spPr>
          <a:xfrm>
            <a:off x="1676400" y="1833621"/>
            <a:ext cx="6886575" cy="621506"/>
          </a:xfrm>
          <a:prstGeom prst="rect">
            <a:avLst/>
          </a:prstGeom>
        </p:spPr>
      </p:pic>
      <p:pic>
        <p:nvPicPr>
          <p:cNvPr id="8" name="Picture 7"/>
          <p:cNvPicPr>
            <a:picLocks noChangeAspect="1"/>
          </p:cNvPicPr>
          <p:nvPr/>
        </p:nvPicPr>
        <p:blipFill rotWithShape="1">
          <a:blip r:embed="rId2"/>
          <a:srcRect r="79798" b="38428"/>
          <a:stretch/>
        </p:blipFill>
        <p:spPr>
          <a:xfrm>
            <a:off x="41565" y="390769"/>
            <a:ext cx="1558635" cy="2208072"/>
          </a:xfrm>
          <a:prstGeom prst="rect">
            <a:avLst/>
          </a:prstGeom>
        </p:spPr>
      </p:pic>
      <p:cxnSp>
        <p:nvCxnSpPr>
          <p:cNvPr id="10" name="Straight Arrow Connector 9"/>
          <p:cNvCxnSpPr/>
          <p:nvPr/>
        </p:nvCxnSpPr>
        <p:spPr>
          <a:xfrm flipV="1">
            <a:off x="7543800" y="4590455"/>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77153" y="2819400"/>
            <a:ext cx="762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275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a:t>
            </a:r>
            <a:endParaRPr lang="en-US" dirty="0"/>
          </a:p>
        </p:txBody>
      </p:sp>
      <p:sp>
        <p:nvSpPr>
          <p:cNvPr id="3" name="Content Placeholder 2"/>
          <p:cNvSpPr>
            <a:spLocks noGrp="1"/>
          </p:cNvSpPr>
          <p:nvPr>
            <p:ph idx="1"/>
          </p:nvPr>
        </p:nvSpPr>
        <p:spPr/>
        <p:txBody>
          <a:bodyPr/>
          <a:lstStyle/>
          <a:p>
            <a:pPr marL="0" indent="0">
              <a:buNone/>
            </a:pPr>
            <a:r>
              <a:rPr lang="en-US" dirty="0"/>
              <a:t>These forms contain data that normally doesn’t change from year to year:</a:t>
            </a:r>
          </a:p>
          <a:p>
            <a:pPr lvl="1"/>
            <a:r>
              <a:rPr lang="en-US" dirty="0"/>
              <a:t>Basic Information (P-10)</a:t>
            </a:r>
          </a:p>
          <a:p>
            <a:pPr lvl="1"/>
            <a:r>
              <a:rPr lang="en-US" dirty="0"/>
              <a:t>Reporter Modes (P-20)</a:t>
            </a:r>
          </a:p>
          <a:p>
            <a:pPr lvl="1"/>
            <a:r>
              <a:rPr lang="en-US" dirty="0"/>
              <a:t>Report Users (P-30)</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38134174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RR20.1</a:t>
            </a:r>
            <a:endParaRPr lang="en-US" dirty="0"/>
          </a:p>
        </p:txBody>
      </p:sp>
      <p:sp>
        <p:nvSpPr>
          <p:cNvPr id="3" name="Content Placeholder 2"/>
          <p:cNvSpPr>
            <a:spLocks noGrp="1"/>
          </p:cNvSpPr>
          <p:nvPr>
            <p:ph idx="1"/>
          </p:nvPr>
        </p:nvSpPr>
        <p:spPr>
          <a:xfrm>
            <a:off x="457200" y="4572001"/>
            <a:ext cx="8229600" cy="1915650"/>
          </a:xfrm>
        </p:spPr>
        <p:txBody>
          <a:bodyPr>
            <a:normAutofit lnSpcReduction="10000"/>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pPr>
              <a:buNone/>
            </a:pPr>
            <a:r>
              <a:rPr lang="en-US" b="1" dirty="0" smtClean="0">
                <a:solidFill>
                  <a:srgbClr val="FF0000"/>
                </a:solidFill>
              </a:rPr>
              <a:t>Step </a:t>
            </a:r>
            <a:r>
              <a:rPr lang="en-US" b="1" dirty="0">
                <a:solidFill>
                  <a:srgbClr val="FF0000"/>
                </a:solidFill>
              </a:rPr>
              <a:t>2:</a:t>
            </a:r>
            <a:r>
              <a:rPr lang="en-US" dirty="0"/>
              <a:t> Click “Update Financial Information”</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110</a:t>
            </a:fld>
            <a:endParaRPr lang="en-US">
              <a:solidFill>
                <a:prstClr val="white"/>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0"/>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3"/>
          <a:srcRect l="47726" r="23702" b="55711"/>
          <a:stretch/>
        </p:blipFill>
        <p:spPr>
          <a:xfrm>
            <a:off x="1600200" y="1679981"/>
            <a:ext cx="76200" cy="2053819"/>
          </a:xfrm>
          <a:prstGeom prst="rect">
            <a:avLst/>
          </a:prstGeom>
        </p:spPr>
      </p:pic>
      <p:pic>
        <p:nvPicPr>
          <p:cNvPr id="11" name="Picture 10"/>
          <p:cNvPicPr>
            <a:picLocks noChangeAspect="1"/>
          </p:cNvPicPr>
          <p:nvPr/>
        </p:nvPicPr>
        <p:blipFill rotWithShape="1">
          <a:blip r:embed="rId4"/>
          <a:srcRect r="79798" b="38428"/>
          <a:stretch/>
        </p:blipFill>
        <p:spPr>
          <a:xfrm>
            <a:off x="41565" y="390769"/>
            <a:ext cx="1558635" cy="2208072"/>
          </a:xfrm>
          <a:prstGeom prst="rect">
            <a:avLst/>
          </a:prstGeom>
        </p:spPr>
      </p:pic>
      <p:pic>
        <p:nvPicPr>
          <p:cNvPr id="5" name="Picture 4"/>
          <p:cNvPicPr>
            <a:picLocks noChangeAspect="1"/>
          </p:cNvPicPr>
          <p:nvPr/>
        </p:nvPicPr>
        <p:blipFill>
          <a:blip r:embed="rId5"/>
          <a:stretch>
            <a:fillRect/>
          </a:stretch>
        </p:blipFill>
        <p:spPr>
          <a:xfrm>
            <a:off x="1694329" y="390769"/>
            <a:ext cx="5760720" cy="5520690"/>
          </a:xfrm>
          <a:prstGeom prst="rect">
            <a:avLst/>
          </a:prstGeom>
        </p:spPr>
      </p:pic>
    </p:spTree>
    <p:extLst>
      <p:ext uri="{BB962C8B-B14F-4D97-AF65-F5344CB8AC3E}">
        <p14:creationId xmlns:p14="http://schemas.microsoft.com/office/powerpoint/2010/main" val="33660811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111</a:t>
            </a:fld>
            <a:endParaRPr lang="en-US">
              <a:solidFill>
                <a:prstClr val="white"/>
              </a:solidFill>
            </a:endParaRPr>
          </a:p>
        </p:txBody>
      </p:sp>
      <p:pic>
        <p:nvPicPr>
          <p:cNvPr id="5" name="Picture 4"/>
          <p:cNvPicPr>
            <a:picLocks noChangeAspect="1"/>
          </p:cNvPicPr>
          <p:nvPr/>
        </p:nvPicPr>
        <p:blipFill>
          <a:blip r:embed="rId3"/>
          <a:stretch>
            <a:fillRect/>
          </a:stretch>
        </p:blipFill>
        <p:spPr>
          <a:xfrm>
            <a:off x="1638300" y="389802"/>
            <a:ext cx="5514975" cy="5000625"/>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8710" y="0"/>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876800"/>
            <a:ext cx="8229600" cy="1676400"/>
          </a:xfrm>
        </p:spPr>
        <p:txBody>
          <a:bodyPr>
            <a:normAutofit fontScale="92500" lnSpcReduction="10000"/>
          </a:bodyPr>
          <a:lstStyle/>
          <a:p>
            <a:pPr marL="0" indent="0">
              <a:buNone/>
            </a:pPr>
            <a:r>
              <a:rPr lang="en-US" b="1" dirty="0">
                <a:solidFill>
                  <a:srgbClr val="FF0000"/>
                </a:solidFill>
              </a:rPr>
              <a:t>Step 3:</a:t>
            </a:r>
            <a:r>
              <a:rPr lang="en-US" dirty="0"/>
              <a:t> Enter </a:t>
            </a:r>
            <a:r>
              <a:rPr lang="en-US" dirty="0" smtClean="0"/>
              <a:t>data</a:t>
            </a:r>
          </a:p>
          <a:p>
            <a:pPr lvl="1"/>
            <a:r>
              <a:rPr lang="en-US" dirty="0"/>
              <a:t>Annual expenses by mode</a:t>
            </a:r>
          </a:p>
          <a:p>
            <a:pPr lvl="1"/>
            <a:r>
              <a:rPr lang="en-US" dirty="0"/>
              <a:t>Revenue applied from Fare</a:t>
            </a:r>
          </a:p>
          <a:p>
            <a:pPr lvl="1"/>
            <a:r>
              <a:rPr lang="en-US" dirty="0"/>
              <a:t>Other Directly Generated Funds</a:t>
            </a:r>
          </a:p>
        </p:txBody>
      </p:sp>
      <p:pic>
        <p:nvPicPr>
          <p:cNvPr id="8" name="Picture 7"/>
          <p:cNvPicPr>
            <a:picLocks noChangeAspect="1"/>
          </p:cNvPicPr>
          <p:nvPr/>
        </p:nvPicPr>
        <p:blipFill rotWithShape="1">
          <a:blip r:embed="rId5"/>
          <a:srcRect r="79798" b="38428"/>
          <a:stretch/>
        </p:blipFill>
        <p:spPr>
          <a:xfrm>
            <a:off x="41565" y="390769"/>
            <a:ext cx="1558635" cy="2208072"/>
          </a:xfrm>
          <a:prstGeom prst="rect">
            <a:avLst/>
          </a:prstGeom>
        </p:spPr>
      </p:pic>
    </p:spTree>
    <p:extLst>
      <p:ext uri="{BB962C8B-B14F-4D97-AF65-F5344CB8AC3E}">
        <p14:creationId xmlns:p14="http://schemas.microsoft.com/office/powerpoint/2010/main" val="30692177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RR20.2</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112</a:t>
            </a:fld>
            <a:endParaRPr lang="en-US">
              <a:solidFill>
                <a:prstClr val="white"/>
              </a:solidFill>
            </a:endParaRPr>
          </a:p>
        </p:txBody>
      </p:sp>
      <p:pic>
        <p:nvPicPr>
          <p:cNvPr id="8" name="Picture 7"/>
          <p:cNvPicPr>
            <a:picLocks noChangeAspect="1"/>
          </p:cNvPicPr>
          <p:nvPr/>
        </p:nvPicPr>
        <p:blipFill>
          <a:blip r:embed="rId2"/>
          <a:stretch>
            <a:fillRect/>
          </a:stretch>
        </p:blipFill>
        <p:spPr>
          <a:xfrm>
            <a:off x="1638299" y="389801"/>
            <a:ext cx="6250305" cy="5667375"/>
          </a:xfrm>
          <a:prstGeom prst="rect">
            <a:avLst/>
          </a:prstGeom>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8710" y="0"/>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4"/>
          <a:srcRect r="79798" b="38428"/>
          <a:stretch/>
        </p:blipFill>
        <p:spPr>
          <a:xfrm>
            <a:off x="41565" y="390769"/>
            <a:ext cx="1558635" cy="2208072"/>
          </a:xfrm>
          <a:prstGeom prst="rect">
            <a:avLst/>
          </a:prstGeom>
        </p:spPr>
      </p:pic>
      <p:pic>
        <p:nvPicPr>
          <p:cNvPr id="5" name="Picture 4"/>
          <p:cNvPicPr>
            <a:picLocks noChangeAspect="1"/>
          </p:cNvPicPr>
          <p:nvPr/>
        </p:nvPicPr>
        <p:blipFill>
          <a:blip r:embed="rId5"/>
          <a:stretch>
            <a:fillRect/>
          </a:stretch>
        </p:blipFill>
        <p:spPr>
          <a:xfrm>
            <a:off x="1672889" y="958530"/>
            <a:ext cx="6250210" cy="5119783"/>
          </a:xfrm>
          <a:prstGeom prst="rect">
            <a:avLst/>
          </a:prstGeom>
        </p:spPr>
      </p:pic>
      <p:sp>
        <p:nvSpPr>
          <p:cNvPr id="3" name="Content Placeholder 2"/>
          <p:cNvSpPr>
            <a:spLocks noGrp="1"/>
          </p:cNvSpPr>
          <p:nvPr>
            <p:ph idx="1"/>
          </p:nvPr>
        </p:nvSpPr>
        <p:spPr>
          <a:xfrm>
            <a:off x="457200" y="5505590"/>
            <a:ext cx="8229600" cy="620573"/>
          </a:xfrm>
        </p:spPr>
        <p:txBody>
          <a:bodyPr/>
          <a:lstStyle/>
          <a:p>
            <a:pPr>
              <a:buNone/>
            </a:pPr>
            <a:r>
              <a:rPr lang="en-US" sz="3200" b="1" dirty="0" smtClean="0">
                <a:solidFill>
                  <a:srgbClr val="FF0000"/>
                </a:solidFill>
              </a:rPr>
              <a:t>Step 4: </a:t>
            </a:r>
            <a:r>
              <a:rPr lang="en-US" sz="3200" dirty="0" smtClean="0"/>
              <a:t>Click “Continue”</a:t>
            </a:r>
            <a:endParaRPr lang="en-US" dirty="0"/>
          </a:p>
        </p:txBody>
      </p:sp>
    </p:spTree>
    <p:extLst>
      <p:ext uri="{BB962C8B-B14F-4D97-AF65-F5344CB8AC3E}">
        <p14:creationId xmlns:p14="http://schemas.microsoft.com/office/powerpoint/2010/main" val="25239684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325564"/>
          </a:xfrm>
        </p:spPr>
        <p:txBody>
          <a:bodyPr/>
          <a:lstStyle/>
          <a:p>
            <a:pPr>
              <a:buNone/>
            </a:pPr>
            <a:r>
              <a:rPr lang="en-US" b="1" dirty="0" smtClean="0">
                <a:solidFill>
                  <a:srgbClr val="FF0000"/>
                </a:solidFill>
              </a:rPr>
              <a:t>Step 5: </a:t>
            </a:r>
            <a:r>
              <a:rPr lang="en-US" dirty="0" smtClean="0"/>
              <a:t>Update Non-Federal Funds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113</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152388" y="752256"/>
            <a:ext cx="7982903" cy="2914650"/>
          </a:xfrm>
          <a:prstGeom prst="rect">
            <a:avLst/>
          </a:prstGeom>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8710" y="0"/>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72383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657600"/>
            <a:ext cx="8229600" cy="2468564"/>
          </a:xfrm>
        </p:spPr>
        <p:txBody>
          <a:bodyPr/>
          <a:lstStyle/>
          <a:p>
            <a:pPr>
              <a:buNone/>
            </a:pPr>
            <a:r>
              <a:rPr lang="en-US" b="1" dirty="0" smtClean="0">
                <a:solidFill>
                  <a:srgbClr val="FF0000"/>
                </a:solidFill>
              </a:rPr>
              <a:t>Step 6: </a:t>
            </a:r>
            <a:r>
              <a:rPr lang="en-US" dirty="0" smtClean="0"/>
              <a:t>Enter data</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114</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0"/>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41565" y="390769"/>
            <a:ext cx="1558635" cy="2208072"/>
          </a:xfrm>
          <a:prstGeom prst="rect">
            <a:avLst/>
          </a:prstGeom>
        </p:spPr>
      </p:pic>
      <p:pic>
        <p:nvPicPr>
          <p:cNvPr id="7" name="Picture 6"/>
          <p:cNvPicPr>
            <a:picLocks noChangeAspect="1"/>
          </p:cNvPicPr>
          <p:nvPr/>
        </p:nvPicPr>
        <p:blipFill>
          <a:blip r:embed="rId4"/>
          <a:stretch>
            <a:fillRect/>
          </a:stretch>
        </p:blipFill>
        <p:spPr>
          <a:xfrm>
            <a:off x="1573875" y="430209"/>
            <a:ext cx="7528560" cy="3154680"/>
          </a:xfrm>
          <a:prstGeom prst="rect">
            <a:avLst/>
          </a:prstGeom>
        </p:spPr>
      </p:pic>
    </p:spTree>
    <p:extLst>
      <p:ext uri="{BB962C8B-B14F-4D97-AF65-F5344CB8AC3E}">
        <p14:creationId xmlns:p14="http://schemas.microsoft.com/office/powerpoint/2010/main" val="17329493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674136"/>
            <a:ext cx="8229600" cy="2452028"/>
          </a:xfrm>
        </p:spPr>
        <p:txBody>
          <a:bodyPr/>
          <a:lstStyle/>
          <a:p>
            <a:pPr>
              <a:buNone/>
            </a:pPr>
            <a:r>
              <a:rPr lang="en-US" b="1" dirty="0" smtClean="0">
                <a:solidFill>
                  <a:srgbClr val="FF0000"/>
                </a:solidFill>
              </a:rPr>
              <a:t>Step 7: </a:t>
            </a:r>
            <a:r>
              <a:rPr lang="en-US" dirty="0" smtClean="0"/>
              <a:t>Click “Continue”</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115</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618136" y="372845"/>
            <a:ext cx="7490460" cy="3185160"/>
          </a:xfrm>
          <a:prstGeom prst="rect">
            <a:avLst/>
          </a:prstGeom>
        </p:spPr>
      </p:pic>
      <p:pic>
        <p:nvPicPr>
          <p:cNvPr id="6" name="Picture 5"/>
          <p:cNvPicPr>
            <a:picLocks noChangeAspect="1"/>
          </p:cNvPicPr>
          <p:nvPr/>
        </p:nvPicPr>
        <p:blipFill rotWithShape="1">
          <a:blip r:embed="rId3"/>
          <a:srcRect r="79798" b="38428"/>
          <a:stretch/>
        </p:blipFill>
        <p:spPr>
          <a:xfrm>
            <a:off x="41565" y="390769"/>
            <a:ext cx="1558635" cy="2208072"/>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8710" y="0"/>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stretch>
            <a:fillRect/>
          </a:stretch>
        </p:blipFill>
        <p:spPr>
          <a:xfrm>
            <a:off x="1672892" y="416746"/>
            <a:ext cx="7391210" cy="3078385"/>
          </a:xfrm>
          <a:prstGeom prst="rect">
            <a:avLst/>
          </a:prstGeom>
        </p:spPr>
      </p:pic>
    </p:spTree>
    <p:extLst>
      <p:ext uri="{BB962C8B-B14F-4D97-AF65-F5344CB8AC3E}">
        <p14:creationId xmlns:p14="http://schemas.microsoft.com/office/powerpoint/2010/main" val="10178495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230564"/>
          </a:xfrm>
        </p:spPr>
        <p:txBody>
          <a:bodyPr/>
          <a:lstStyle/>
          <a:p>
            <a:pPr marL="0" indent="0">
              <a:buNone/>
            </a:pPr>
            <a:r>
              <a:rPr lang="en-US" b="1" dirty="0">
                <a:solidFill>
                  <a:srgbClr val="FF0000"/>
                </a:solidFill>
              </a:rPr>
              <a:t>Step 8:</a:t>
            </a:r>
            <a:r>
              <a:rPr lang="en-US" dirty="0"/>
              <a:t> Update Federal Funds</a:t>
            </a:r>
          </a:p>
          <a:p>
            <a:pPr lvl="1"/>
            <a:r>
              <a:rPr lang="en-US" dirty="0"/>
              <a:t>Select the Federal sources that apply</a:t>
            </a:r>
          </a:p>
          <a:p>
            <a:pPr lvl="2"/>
            <a:r>
              <a:rPr lang="en-US" dirty="0"/>
              <a:t>Only those data input fields will show</a:t>
            </a:r>
          </a:p>
          <a:p>
            <a:pPr lvl="2"/>
            <a:r>
              <a:rPr lang="en-US" dirty="0"/>
              <a:t>Can change sources at any time</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116</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0"/>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914400"/>
            <a:ext cx="62674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7759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117</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8" name="Picture 7"/>
          <p:cNvPicPr>
            <a:picLocks noChangeAspect="1"/>
          </p:cNvPicPr>
          <p:nvPr/>
        </p:nvPicPr>
        <p:blipFill rotWithShape="1">
          <a:blip r:embed="rId4"/>
          <a:srcRect b="1161"/>
          <a:stretch/>
        </p:blipFill>
        <p:spPr>
          <a:xfrm>
            <a:off x="1676397" y="392717"/>
            <a:ext cx="6334506" cy="5543960"/>
          </a:xfrm>
          <a:prstGeom prst="rect">
            <a:avLst/>
          </a:prstGeom>
        </p:spPr>
      </p:pic>
      <p:sp>
        <p:nvSpPr>
          <p:cNvPr id="3" name="Content Placeholder 2"/>
          <p:cNvSpPr>
            <a:spLocks noGrp="1"/>
          </p:cNvSpPr>
          <p:nvPr>
            <p:ph idx="1"/>
          </p:nvPr>
        </p:nvSpPr>
        <p:spPr>
          <a:xfrm>
            <a:off x="457200" y="5562600"/>
            <a:ext cx="8305800" cy="762000"/>
          </a:xfrm>
        </p:spPr>
        <p:txBody>
          <a:bodyPr/>
          <a:lstStyle/>
          <a:p>
            <a:pPr>
              <a:buNone/>
            </a:pPr>
            <a:r>
              <a:rPr lang="en-US" b="1" dirty="0" smtClean="0">
                <a:solidFill>
                  <a:srgbClr val="FF0000"/>
                </a:solidFill>
              </a:rPr>
              <a:t>Step 9: </a:t>
            </a:r>
            <a:r>
              <a:rPr lang="en-US" dirty="0" smtClean="0"/>
              <a:t>Select Federal Sources</a:t>
            </a:r>
            <a:endParaRPr lang="en-US" dirty="0"/>
          </a:p>
        </p:txBody>
      </p:sp>
      <p:cxnSp>
        <p:nvCxnSpPr>
          <p:cNvPr id="7" name="Straight Arrow Connector 6"/>
          <p:cNvCxnSpPr/>
          <p:nvPr/>
        </p:nvCxnSpPr>
        <p:spPr>
          <a:xfrm>
            <a:off x="660495" y="2895600"/>
            <a:ext cx="1143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002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118</a:t>
            </a:fld>
            <a:endParaRPr lang="en-US">
              <a:solidFill>
                <a:prstClr val="white"/>
              </a:solidFill>
            </a:endParaRPr>
          </a:p>
        </p:txBody>
      </p:sp>
      <p:pic>
        <p:nvPicPr>
          <p:cNvPr id="5" name="Picture 4"/>
          <p:cNvPicPr>
            <a:picLocks noChangeAspect="1"/>
          </p:cNvPicPr>
          <p:nvPr/>
        </p:nvPicPr>
        <p:blipFill rotWithShape="1">
          <a:blip r:embed="rId2"/>
          <a:srcRect b="1161"/>
          <a:stretch/>
        </p:blipFill>
        <p:spPr>
          <a:xfrm>
            <a:off x="1676397" y="392717"/>
            <a:ext cx="6334506" cy="554396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2" y="381000"/>
            <a:ext cx="1558635" cy="2208072"/>
          </a:xfrm>
          <a:prstGeom prst="rect">
            <a:avLst/>
          </a:prstGeom>
        </p:spPr>
      </p:pic>
      <p:sp>
        <p:nvSpPr>
          <p:cNvPr id="3" name="Content Placeholder 2"/>
          <p:cNvSpPr>
            <a:spLocks noGrp="1"/>
          </p:cNvSpPr>
          <p:nvPr>
            <p:ph idx="1"/>
          </p:nvPr>
        </p:nvSpPr>
        <p:spPr>
          <a:xfrm>
            <a:off x="457200" y="5562600"/>
            <a:ext cx="8229600" cy="563564"/>
          </a:xfrm>
        </p:spPr>
        <p:txBody>
          <a:bodyPr/>
          <a:lstStyle/>
          <a:p>
            <a:pPr>
              <a:buNone/>
            </a:pPr>
            <a:r>
              <a:rPr lang="en-US" b="1" dirty="0" smtClean="0">
                <a:solidFill>
                  <a:srgbClr val="FF0000"/>
                </a:solidFill>
              </a:rPr>
              <a:t>Step 10: </a:t>
            </a:r>
            <a:r>
              <a:rPr lang="en-US" dirty="0" smtClean="0"/>
              <a:t>Click “Continue”</a:t>
            </a:r>
            <a:endParaRPr lang="en-US" dirty="0"/>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7890" r="93523" b="53366"/>
          <a:stretch/>
        </p:blipFill>
        <p:spPr bwMode="auto">
          <a:xfrm>
            <a:off x="1828800" y="2819400"/>
            <a:ext cx="257172"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5562600" y="5867400"/>
            <a:ext cx="1143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2675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229600" cy="1401764"/>
          </a:xfrm>
        </p:spPr>
        <p:txBody>
          <a:bodyPr/>
          <a:lstStyle/>
          <a:p>
            <a:pPr>
              <a:buNone/>
            </a:pPr>
            <a:r>
              <a:rPr lang="en-US" b="1" dirty="0" smtClean="0">
                <a:solidFill>
                  <a:srgbClr val="FF0000"/>
                </a:solidFill>
              </a:rPr>
              <a:t>Step 11: </a:t>
            </a:r>
            <a:r>
              <a:rPr lang="en-US" dirty="0" smtClean="0"/>
              <a:t>Enter Data</a:t>
            </a:r>
          </a:p>
          <a:p>
            <a:pPr lvl="1"/>
            <a:r>
              <a:rPr lang="en-US" dirty="0" smtClean="0"/>
              <a:t>Click “Change Funding Sources” to add more sources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119</a:t>
            </a:fld>
            <a:endParaRPr lang="en-US">
              <a:solidFill>
                <a:prstClr val="white"/>
              </a:solidFill>
            </a:endParaRPr>
          </a:p>
        </p:txBody>
      </p:sp>
      <p:pic>
        <p:nvPicPr>
          <p:cNvPr id="5" name="Picture 4"/>
          <p:cNvPicPr>
            <a:picLocks noChangeAspect="1"/>
          </p:cNvPicPr>
          <p:nvPr/>
        </p:nvPicPr>
        <p:blipFill rotWithShape="1">
          <a:blip r:embed="rId2"/>
          <a:srcRect l="957"/>
          <a:stretch/>
        </p:blipFill>
        <p:spPr>
          <a:xfrm>
            <a:off x="1668050" y="370537"/>
            <a:ext cx="7018750" cy="4014788"/>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spTree>
    <p:extLst>
      <p:ext uri="{BB962C8B-B14F-4D97-AF65-F5344CB8AC3E}">
        <p14:creationId xmlns:p14="http://schemas.microsoft.com/office/powerpoint/2010/main" val="308438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Packages</a:t>
            </a:r>
            <a:endParaRPr lang="en-US" dirty="0"/>
          </a:p>
        </p:txBody>
      </p:sp>
      <p:sp>
        <p:nvSpPr>
          <p:cNvPr id="3" name="Content Placeholder 2"/>
          <p:cNvSpPr>
            <a:spLocks noGrp="1"/>
          </p:cNvSpPr>
          <p:nvPr>
            <p:ph idx="1"/>
          </p:nvPr>
        </p:nvSpPr>
        <p:spPr/>
        <p:txBody>
          <a:bodyPr/>
          <a:lstStyle/>
          <a:p>
            <a:pPr marL="0" indent="0">
              <a:buNone/>
            </a:pPr>
            <a:r>
              <a:rPr lang="en-US" dirty="0"/>
              <a:t>A “Report Package” contains all the forms required for annual reporting</a:t>
            </a:r>
          </a:p>
          <a:p>
            <a:pPr lvl="1"/>
            <a:r>
              <a:rPr lang="en-US" dirty="0"/>
              <a:t>Identification (B-10)</a:t>
            </a:r>
          </a:p>
          <a:p>
            <a:pPr lvl="1"/>
            <a:r>
              <a:rPr lang="en-US" dirty="0"/>
              <a:t>Stations &amp; Maintenance Facilities (A-10)</a:t>
            </a:r>
          </a:p>
          <a:p>
            <a:pPr lvl="1"/>
            <a:r>
              <a:rPr lang="en-US" dirty="0"/>
              <a:t>Revenue Vehicle Inventory (A-30)</a:t>
            </a:r>
          </a:p>
          <a:p>
            <a:pPr lvl="1"/>
            <a:r>
              <a:rPr lang="en-US" dirty="0"/>
              <a:t>Reduced Reporting (RR-20</a:t>
            </a:r>
            <a:r>
              <a:rPr lang="en-US" dirty="0" smtClean="0"/>
              <a:t>)</a:t>
            </a:r>
          </a:p>
          <a:p>
            <a:pPr lvl="1"/>
            <a:r>
              <a:rPr lang="en-US" dirty="0" smtClean="0"/>
              <a:t>Federal Funding Allocation Statistics (FFA-10)</a:t>
            </a:r>
          </a:p>
          <a:p>
            <a:pPr lvl="1"/>
            <a:r>
              <a:rPr lang="en-US" dirty="0" smtClean="0"/>
              <a:t>CEO-Transit Director Certification (D-10)</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18889257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423142"/>
            <a:ext cx="8229600" cy="1703022"/>
          </a:xfrm>
        </p:spPr>
        <p:txBody>
          <a:bodyPr/>
          <a:lstStyle/>
          <a:p>
            <a:pPr>
              <a:buNone/>
            </a:pPr>
            <a:r>
              <a:rPr lang="en-US" b="1" dirty="0" smtClean="0">
                <a:solidFill>
                  <a:srgbClr val="FF0000"/>
                </a:solidFill>
              </a:rPr>
              <a:t>Step 12: </a:t>
            </a:r>
            <a:r>
              <a:rPr lang="en-US" dirty="0" smtClean="0"/>
              <a:t>Click “Continue”</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120</a:t>
            </a:fld>
            <a:endParaRPr lang="en-US">
              <a:solidFill>
                <a:prstClr val="white"/>
              </a:solidFill>
            </a:endParaRPr>
          </a:p>
        </p:txBody>
      </p:sp>
      <p:pic>
        <p:nvPicPr>
          <p:cNvPr id="5" name="Picture 4"/>
          <p:cNvPicPr>
            <a:picLocks noChangeAspect="1"/>
          </p:cNvPicPr>
          <p:nvPr/>
        </p:nvPicPr>
        <p:blipFill rotWithShape="1">
          <a:blip r:embed="rId2"/>
          <a:srcRect l="957"/>
          <a:stretch/>
        </p:blipFill>
        <p:spPr>
          <a:xfrm>
            <a:off x="1668050" y="394677"/>
            <a:ext cx="7018750" cy="4014788"/>
          </a:xfrm>
          <a:prstGeom prst="rect">
            <a:avLst/>
          </a:prstGeom>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stretch>
            <a:fillRect/>
          </a:stretch>
        </p:blipFill>
        <p:spPr>
          <a:xfrm>
            <a:off x="1843087" y="1170585"/>
            <a:ext cx="6843713" cy="3071813"/>
          </a:xfrm>
          <a:prstGeom prst="rect">
            <a:avLst/>
          </a:prstGeom>
        </p:spPr>
      </p:pic>
    </p:spTree>
    <p:extLst>
      <p:ext uri="{BB962C8B-B14F-4D97-AF65-F5344CB8AC3E}">
        <p14:creationId xmlns:p14="http://schemas.microsoft.com/office/powerpoint/2010/main" val="19108991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99660"/>
            <a:ext cx="8229600" cy="1226504"/>
          </a:xfrm>
        </p:spPr>
        <p:txBody>
          <a:bodyPr/>
          <a:lstStyle/>
          <a:p>
            <a:pPr>
              <a:buNone/>
            </a:pPr>
            <a:r>
              <a:rPr lang="en-US" dirty="0" smtClean="0"/>
              <a:t>Total Funds Expended</a:t>
            </a:r>
          </a:p>
          <a:p>
            <a:pPr lvl="1"/>
            <a:r>
              <a:rPr lang="en-US" dirty="0" smtClean="0"/>
              <a:t>Nothing is entered; comparable to line 12 </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121</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608462" y="2297430"/>
            <a:ext cx="1014599"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1623061" y="381000"/>
            <a:ext cx="7520940" cy="4518660"/>
          </a:xfrm>
          <a:prstGeom prst="rect">
            <a:avLst/>
          </a:prstGeom>
        </p:spPr>
      </p:pic>
    </p:spTree>
    <p:extLst>
      <p:ext uri="{BB962C8B-B14F-4D97-AF65-F5344CB8AC3E}">
        <p14:creationId xmlns:p14="http://schemas.microsoft.com/office/powerpoint/2010/main" val="2036993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1858964"/>
          </a:xfrm>
        </p:spPr>
        <p:txBody>
          <a:bodyPr>
            <a:normAutofit/>
          </a:bodyPr>
          <a:lstStyle/>
          <a:p>
            <a:pPr>
              <a:buNone/>
            </a:pPr>
            <a:r>
              <a:rPr lang="en-US" sz="3200" b="1" dirty="0" smtClean="0">
                <a:solidFill>
                  <a:srgbClr val="FF0000"/>
                </a:solidFill>
              </a:rPr>
              <a:t>Step 13: </a:t>
            </a:r>
            <a:r>
              <a:rPr lang="en-US" sz="3200" dirty="0" smtClean="0"/>
              <a:t>Update Service Information</a:t>
            </a:r>
          </a:p>
          <a:p>
            <a:pPr lvl="1"/>
            <a:r>
              <a:rPr lang="en-US" dirty="0" smtClean="0"/>
              <a:t>This is a required section if you have active modes.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122</a:t>
            </a:fld>
            <a:endParaRPr lang="en-US">
              <a:solidFill>
                <a:prstClr val="white"/>
              </a:solidFill>
            </a:endParaRPr>
          </a:p>
        </p:txBody>
      </p:sp>
      <p:pic>
        <p:nvPicPr>
          <p:cNvPr id="5" name="Picture 4"/>
          <p:cNvPicPr>
            <a:picLocks noChangeAspect="1"/>
          </p:cNvPicPr>
          <p:nvPr/>
        </p:nvPicPr>
        <p:blipFill>
          <a:blip r:embed="rId2"/>
          <a:stretch>
            <a:fillRect/>
          </a:stretch>
        </p:blipFill>
        <p:spPr>
          <a:xfrm>
            <a:off x="633174" y="1483129"/>
            <a:ext cx="7877651" cy="1951196"/>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6801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52800"/>
            <a:ext cx="8229600" cy="2773364"/>
          </a:xfrm>
        </p:spPr>
        <p:txBody>
          <a:bodyPr/>
          <a:lstStyle/>
          <a:p>
            <a:pPr marL="0" indent="0">
              <a:buNone/>
            </a:pPr>
            <a:r>
              <a:rPr lang="en-US" sz="3200" b="1" dirty="0">
                <a:solidFill>
                  <a:srgbClr val="FF0000"/>
                </a:solidFill>
              </a:rPr>
              <a:t>Step </a:t>
            </a:r>
            <a:r>
              <a:rPr lang="en-US" sz="3200" b="1" dirty="0" smtClean="0">
                <a:solidFill>
                  <a:srgbClr val="FF0000"/>
                </a:solidFill>
              </a:rPr>
              <a:t>14: </a:t>
            </a:r>
            <a:r>
              <a:rPr lang="en-US" sz="3200" dirty="0"/>
              <a:t>Enter data  </a:t>
            </a:r>
          </a:p>
          <a:p>
            <a:pPr lvl="1"/>
            <a:r>
              <a:rPr lang="en-US" sz="2800" dirty="0"/>
              <a:t>Annual Unlinked Passenger Trips</a:t>
            </a:r>
          </a:p>
          <a:p>
            <a:pPr lvl="2"/>
            <a:r>
              <a:rPr lang="en-US" sz="2400" dirty="0"/>
              <a:t>For RY14 Annual UPT = Regular + Sponsored</a:t>
            </a:r>
          </a:p>
          <a:p>
            <a:pPr lvl="1"/>
            <a:r>
              <a:rPr lang="en-US" sz="2800" dirty="0"/>
              <a:t>Vehicles Operated in Maximum Service</a:t>
            </a:r>
          </a:p>
          <a:p>
            <a:pPr lvl="2"/>
            <a:r>
              <a:rPr lang="en-US" sz="2400" dirty="0"/>
              <a:t>Number of vehicles on road during peak service</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123</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76411" y="389973"/>
            <a:ext cx="7374255" cy="2460593"/>
          </a:xfrm>
          <a:prstGeom prst="rect">
            <a:avLst/>
          </a:prstGeom>
        </p:spPr>
      </p:pic>
    </p:spTree>
    <p:extLst>
      <p:ext uri="{BB962C8B-B14F-4D97-AF65-F5344CB8AC3E}">
        <p14:creationId xmlns:p14="http://schemas.microsoft.com/office/powerpoint/2010/main" val="3331832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620570"/>
            <a:ext cx="8229600" cy="2505593"/>
          </a:xfrm>
        </p:spPr>
        <p:txBody>
          <a:bodyPr/>
          <a:lstStyle/>
          <a:p>
            <a:pPr>
              <a:buNone/>
            </a:pPr>
            <a:r>
              <a:rPr lang="en-US" sz="3200" b="1" dirty="0">
                <a:solidFill>
                  <a:srgbClr val="FF0000"/>
                </a:solidFill>
              </a:rPr>
              <a:t>Step </a:t>
            </a:r>
            <a:r>
              <a:rPr lang="en-US" sz="3200" b="1" dirty="0" smtClean="0">
                <a:solidFill>
                  <a:srgbClr val="FF0000"/>
                </a:solidFill>
              </a:rPr>
              <a:t>15: </a:t>
            </a:r>
            <a:r>
              <a:rPr lang="en-US" sz="3200" dirty="0"/>
              <a:t>Click “Continue”</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124</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8" name="Picture 7"/>
          <p:cNvPicPr>
            <a:picLocks noChangeAspect="1"/>
          </p:cNvPicPr>
          <p:nvPr/>
        </p:nvPicPr>
        <p:blipFill rotWithShape="1">
          <a:blip r:embed="rId4"/>
          <a:srcRect b="75590"/>
          <a:stretch/>
        </p:blipFill>
        <p:spPr>
          <a:xfrm>
            <a:off x="1676411" y="389973"/>
            <a:ext cx="7374255" cy="600627"/>
          </a:xfrm>
          <a:prstGeom prst="rect">
            <a:avLst/>
          </a:prstGeom>
        </p:spPr>
      </p:pic>
      <p:pic>
        <p:nvPicPr>
          <p:cNvPr id="7" name="Picture 6"/>
          <p:cNvPicPr>
            <a:picLocks noChangeAspect="1"/>
          </p:cNvPicPr>
          <p:nvPr/>
        </p:nvPicPr>
        <p:blipFill rotWithShape="1">
          <a:blip r:embed="rId5"/>
          <a:srcRect t="15316"/>
          <a:stretch/>
        </p:blipFill>
        <p:spPr>
          <a:xfrm>
            <a:off x="1694329" y="941172"/>
            <a:ext cx="7029450" cy="2306908"/>
          </a:xfrm>
          <a:prstGeom prst="rect">
            <a:avLst/>
          </a:prstGeom>
        </p:spPr>
      </p:pic>
    </p:spTree>
    <p:extLst>
      <p:ext uri="{BB962C8B-B14F-4D97-AF65-F5344CB8AC3E}">
        <p14:creationId xmlns:p14="http://schemas.microsoft.com/office/powerpoint/2010/main" val="1537701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4"/>
          </a:xfrm>
        </p:spPr>
        <p:txBody>
          <a:bodyPr/>
          <a:lstStyle/>
          <a:p>
            <a:pPr marL="0" indent="0">
              <a:buNone/>
            </a:pPr>
            <a:r>
              <a:rPr lang="en-US" sz="3200" b="1" dirty="0">
                <a:solidFill>
                  <a:srgbClr val="FF0000"/>
                </a:solidFill>
              </a:rPr>
              <a:t>Step </a:t>
            </a:r>
            <a:r>
              <a:rPr lang="en-US" sz="3200" b="1" dirty="0" smtClean="0">
                <a:solidFill>
                  <a:srgbClr val="FF0000"/>
                </a:solidFill>
              </a:rPr>
              <a:t>16: </a:t>
            </a:r>
            <a:r>
              <a:rPr lang="en-US" sz="3200" dirty="0"/>
              <a:t>Update Safety Information</a:t>
            </a:r>
          </a:p>
          <a:p>
            <a:pPr lvl="1"/>
            <a:r>
              <a:rPr lang="en-US" sz="2800" dirty="0"/>
              <a:t>This is a required section</a:t>
            </a:r>
          </a:p>
          <a:p>
            <a:endParaRPr lang="en-US" sz="32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125</a:t>
            </a:fld>
            <a:endParaRPr lang="en-US">
              <a:solidFill>
                <a:prstClr val="white"/>
              </a:solidFill>
            </a:endParaRPr>
          </a:p>
        </p:txBody>
      </p:sp>
      <p:pic>
        <p:nvPicPr>
          <p:cNvPr id="5" name="Picture 4"/>
          <p:cNvPicPr>
            <a:picLocks noChangeAspect="1"/>
          </p:cNvPicPr>
          <p:nvPr/>
        </p:nvPicPr>
        <p:blipFill>
          <a:blip r:embed="rId2"/>
          <a:stretch>
            <a:fillRect/>
          </a:stretch>
        </p:blipFill>
        <p:spPr>
          <a:xfrm>
            <a:off x="595026" y="1637728"/>
            <a:ext cx="7953947" cy="1982343"/>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9184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2925764"/>
          </a:xfrm>
        </p:spPr>
        <p:txBody>
          <a:bodyPr>
            <a:normAutofit lnSpcReduction="10000"/>
          </a:bodyPr>
          <a:lstStyle/>
          <a:p>
            <a:pPr marL="0" indent="0">
              <a:buNone/>
            </a:pPr>
            <a:r>
              <a:rPr lang="en-US" sz="3200" b="1" dirty="0">
                <a:solidFill>
                  <a:srgbClr val="FF0000"/>
                </a:solidFill>
              </a:rPr>
              <a:t>Step </a:t>
            </a:r>
            <a:r>
              <a:rPr lang="en-US" sz="3200" b="1" dirty="0" smtClean="0">
                <a:solidFill>
                  <a:srgbClr val="FF0000"/>
                </a:solidFill>
              </a:rPr>
              <a:t>17: </a:t>
            </a:r>
            <a:r>
              <a:rPr lang="en-US" sz="3200" dirty="0"/>
              <a:t>Enter data</a:t>
            </a:r>
          </a:p>
          <a:p>
            <a:pPr lvl="1"/>
            <a:r>
              <a:rPr lang="en-US" sz="2800" dirty="0"/>
              <a:t>Incidents are: fatalities, injuries, or property damage &gt;$25,000</a:t>
            </a:r>
          </a:p>
          <a:p>
            <a:pPr lvl="1"/>
            <a:r>
              <a:rPr lang="en-US" sz="2800" dirty="0"/>
              <a:t>Fatalities are deaths</a:t>
            </a:r>
          </a:p>
          <a:p>
            <a:pPr lvl="1"/>
            <a:r>
              <a:rPr lang="en-US" sz="2800" dirty="0"/>
              <a:t>Injuries are when passengers are transported away from the scene for medical attention</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126</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76408" y="381006"/>
            <a:ext cx="7224236" cy="2361629"/>
          </a:xfrm>
          <a:prstGeom prst="rect">
            <a:avLst/>
          </a:prstGeom>
        </p:spPr>
      </p:pic>
    </p:spTree>
    <p:extLst>
      <p:ext uri="{BB962C8B-B14F-4D97-AF65-F5344CB8AC3E}">
        <p14:creationId xmlns:p14="http://schemas.microsoft.com/office/powerpoint/2010/main" val="18297723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200400"/>
            <a:ext cx="8229600" cy="2925764"/>
          </a:xfrm>
        </p:spPr>
        <p:txBody>
          <a:bodyPr>
            <a:normAutofit/>
          </a:bodyPr>
          <a:lstStyle/>
          <a:p>
            <a:pPr marL="0" indent="0">
              <a:buNone/>
            </a:pPr>
            <a:r>
              <a:rPr lang="en-US" sz="3200" b="1" dirty="0">
                <a:solidFill>
                  <a:srgbClr val="FF0000"/>
                </a:solidFill>
              </a:rPr>
              <a:t>Step </a:t>
            </a:r>
            <a:r>
              <a:rPr lang="en-US" sz="3200" b="1" dirty="0" smtClean="0">
                <a:solidFill>
                  <a:srgbClr val="FF0000"/>
                </a:solidFill>
              </a:rPr>
              <a:t>18: </a:t>
            </a:r>
            <a:r>
              <a:rPr lang="en-US" sz="3200" dirty="0"/>
              <a:t>Click “Continue”</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127</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7" name="Picture 6"/>
          <p:cNvPicPr>
            <a:picLocks noChangeAspect="1"/>
          </p:cNvPicPr>
          <p:nvPr/>
        </p:nvPicPr>
        <p:blipFill>
          <a:blip r:embed="rId4"/>
          <a:stretch>
            <a:fillRect/>
          </a:stretch>
        </p:blipFill>
        <p:spPr>
          <a:xfrm>
            <a:off x="1676408" y="381006"/>
            <a:ext cx="7224236" cy="2361629"/>
          </a:xfrm>
          <a:prstGeom prst="rect">
            <a:avLst/>
          </a:prstGeom>
        </p:spPr>
      </p:pic>
      <p:pic>
        <p:nvPicPr>
          <p:cNvPr id="8" name="Picture 7"/>
          <p:cNvPicPr>
            <a:picLocks noChangeAspect="1"/>
          </p:cNvPicPr>
          <p:nvPr/>
        </p:nvPicPr>
        <p:blipFill>
          <a:blip r:embed="rId5"/>
          <a:stretch>
            <a:fillRect/>
          </a:stretch>
        </p:blipFill>
        <p:spPr>
          <a:xfrm>
            <a:off x="1780724" y="914286"/>
            <a:ext cx="4408551" cy="1376172"/>
          </a:xfrm>
          <a:prstGeom prst="rect">
            <a:avLst/>
          </a:prstGeom>
        </p:spPr>
      </p:pic>
    </p:spTree>
    <p:extLst>
      <p:ext uri="{BB962C8B-B14F-4D97-AF65-F5344CB8AC3E}">
        <p14:creationId xmlns:p14="http://schemas.microsoft.com/office/powerpoint/2010/main" val="733081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2239964"/>
          </a:xfrm>
        </p:spPr>
        <p:txBody>
          <a:bodyPr/>
          <a:lstStyle/>
          <a:p>
            <a:pPr marL="0" indent="0">
              <a:buNone/>
            </a:pPr>
            <a:r>
              <a:rPr lang="en-US" sz="3200" b="1" dirty="0">
                <a:solidFill>
                  <a:srgbClr val="FF0000"/>
                </a:solidFill>
              </a:rPr>
              <a:t>Step </a:t>
            </a:r>
            <a:r>
              <a:rPr lang="en-US" sz="3200" b="1" dirty="0" smtClean="0">
                <a:solidFill>
                  <a:srgbClr val="FF0000"/>
                </a:solidFill>
              </a:rPr>
              <a:t>19: </a:t>
            </a:r>
            <a:r>
              <a:rPr lang="en-US" sz="3200" dirty="0"/>
              <a:t>Click “Save”</a:t>
            </a:r>
          </a:p>
          <a:p>
            <a:pPr lvl="1"/>
            <a:r>
              <a:rPr lang="en-US" sz="2800" dirty="0"/>
              <a:t>This saves the ENTIRE form</a:t>
            </a:r>
          </a:p>
          <a:p>
            <a:pPr lvl="1"/>
            <a:r>
              <a:rPr lang="en-US" sz="2800" dirty="0"/>
              <a:t>“Save” after each “Update” to avoid loss of data</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128</a:t>
            </a:fld>
            <a:endParaRPr lang="en-US">
              <a:solidFill>
                <a:prstClr val="white"/>
              </a:solidFill>
            </a:endParaRPr>
          </a:p>
        </p:txBody>
      </p:sp>
      <p:pic>
        <p:nvPicPr>
          <p:cNvPr id="5" name="Picture 4"/>
          <p:cNvPicPr>
            <a:picLocks noChangeAspect="1"/>
          </p:cNvPicPr>
          <p:nvPr/>
        </p:nvPicPr>
        <p:blipFill rotWithShape="1">
          <a:blip r:embed="rId2"/>
          <a:srcRect t="1606"/>
          <a:stretch/>
        </p:blipFill>
        <p:spPr>
          <a:xfrm>
            <a:off x="470647" y="609600"/>
            <a:ext cx="8341043" cy="2918463"/>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9874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FFA-10</a:t>
            </a:r>
            <a:endParaRPr lang="en-US" dirty="0"/>
          </a:p>
        </p:txBody>
      </p:sp>
      <p:sp>
        <p:nvSpPr>
          <p:cNvPr id="6" name="Text Placeholder 5"/>
          <p:cNvSpPr>
            <a:spLocks noGrp="1"/>
          </p:cNvSpPr>
          <p:nvPr>
            <p:ph type="body" idx="1"/>
          </p:nvPr>
        </p:nvSpPr>
        <p:spPr/>
        <p:txBody>
          <a:bodyPr/>
          <a:lstStyle/>
          <a:p>
            <a:r>
              <a:rPr lang="en-US" dirty="0" smtClean="0"/>
              <a:t>Federal Funding Allocation Form</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129</a:t>
            </a:fld>
            <a:endParaRPr lang="en-US">
              <a:solidFill>
                <a:prstClr val="white"/>
              </a:solidFill>
            </a:endParaRPr>
          </a:p>
        </p:txBody>
      </p:sp>
    </p:spTree>
    <p:extLst>
      <p:ext uri="{BB962C8B-B14F-4D97-AF65-F5344CB8AC3E}">
        <p14:creationId xmlns:p14="http://schemas.microsoft.com/office/powerpoint/2010/main" val="218749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Report Structure</a:t>
            </a:r>
            <a:endParaRPr lang="en-US" dirty="0"/>
          </a:p>
        </p:txBody>
      </p:sp>
      <p:sp>
        <p:nvSpPr>
          <p:cNvPr id="3" name="Content Placeholder 2"/>
          <p:cNvSpPr>
            <a:spLocks noGrp="1"/>
          </p:cNvSpPr>
          <p:nvPr>
            <p:ph idx="1"/>
          </p:nvPr>
        </p:nvSpPr>
        <p:spPr/>
        <p:txBody>
          <a:bodyPr/>
          <a:lstStyle/>
          <a:p>
            <a:pPr marL="0" indent="0">
              <a:buNone/>
            </a:pPr>
            <a:r>
              <a:rPr lang="en-US" dirty="0" smtClean="0"/>
              <a:t>In the “old” system, tribes used the report structure developed for State DOTs.</a:t>
            </a:r>
          </a:p>
          <a:p>
            <a:pPr marL="0" indent="0">
              <a:buNone/>
            </a:pPr>
            <a:endParaRPr lang="en-US" dirty="0"/>
          </a:p>
          <a:p>
            <a:pPr marL="0" indent="0">
              <a:buNone/>
            </a:pPr>
            <a:r>
              <a:rPr lang="en-US" dirty="0" smtClean="0"/>
              <a:t>The tribal reporting structure has been updated to mirror “Small Systems” Urban Reporters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26570247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0"/>
            <a:ext cx="8229600" cy="1554164"/>
          </a:xfrm>
        </p:spPr>
        <p:txBody>
          <a:bodyPr>
            <a:normAutofit/>
          </a:bodyPr>
          <a:lstStyle/>
          <a:p>
            <a:pPr marL="0" indent="0">
              <a:buNone/>
            </a:pPr>
            <a:r>
              <a:rPr lang="en-US" sz="3000" b="1" dirty="0">
                <a:solidFill>
                  <a:srgbClr val="FF0000"/>
                </a:solidFill>
              </a:rPr>
              <a:t>Step 1:</a:t>
            </a:r>
            <a:r>
              <a:rPr lang="en-US" sz="3000" dirty="0"/>
              <a:t> Open the </a:t>
            </a:r>
            <a:r>
              <a:rPr lang="en-US" sz="3000" dirty="0" smtClean="0"/>
              <a:t>FFA-10 </a:t>
            </a:r>
            <a:r>
              <a:rPr lang="en-US" sz="3000" dirty="0"/>
              <a:t>form</a:t>
            </a:r>
          </a:p>
          <a:p>
            <a:pPr lvl="1"/>
            <a:r>
              <a:rPr lang="en-US" sz="2600" dirty="0"/>
              <a:t>Check the </a:t>
            </a:r>
            <a:r>
              <a:rPr lang="en-US" sz="2600" dirty="0" smtClean="0"/>
              <a:t>box (Note: one for each mode)</a:t>
            </a:r>
          </a:p>
          <a:p>
            <a:pPr lvl="1"/>
            <a:r>
              <a:rPr lang="en-US" sz="2600" dirty="0"/>
              <a:t>Click “View Form”</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130</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3"/>
          <a:srcRect r="79798" b="38428"/>
          <a:stretch/>
        </p:blipFill>
        <p:spPr>
          <a:xfrm>
            <a:off x="117765" y="381000"/>
            <a:ext cx="1558635" cy="2208072"/>
          </a:xfrm>
          <a:prstGeom prst="rect">
            <a:avLst/>
          </a:prstGeom>
        </p:spPr>
      </p:pic>
      <p:pic>
        <p:nvPicPr>
          <p:cNvPr id="10" name="Picture 9"/>
          <p:cNvPicPr>
            <a:picLocks noChangeAspect="1"/>
          </p:cNvPicPr>
          <p:nvPr/>
        </p:nvPicPr>
        <p:blipFill rotWithShape="1">
          <a:blip r:embed="rId4"/>
          <a:srcRect b="89548"/>
          <a:stretch/>
        </p:blipFill>
        <p:spPr>
          <a:xfrm>
            <a:off x="1676406" y="381007"/>
            <a:ext cx="6408801" cy="457194"/>
          </a:xfrm>
          <a:prstGeom prst="rect">
            <a:avLst/>
          </a:prstGeom>
        </p:spPr>
      </p:pic>
      <p:pic>
        <p:nvPicPr>
          <p:cNvPr id="2" name="Picture 1"/>
          <p:cNvPicPr>
            <a:picLocks noChangeAspect="1"/>
          </p:cNvPicPr>
          <p:nvPr/>
        </p:nvPicPr>
        <p:blipFill rotWithShape="1">
          <a:blip r:embed="rId5"/>
          <a:srcRect b="76743"/>
          <a:stretch/>
        </p:blipFill>
        <p:spPr>
          <a:xfrm>
            <a:off x="1600200" y="847159"/>
            <a:ext cx="7468362" cy="1134041"/>
          </a:xfrm>
          <a:prstGeom prst="rect">
            <a:avLst/>
          </a:prstGeom>
        </p:spPr>
      </p:pic>
      <p:pic>
        <p:nvPicPr>
          <p:cNvPr id="11" name="Picture 10"/>
          <p:cNvPicPr>
            <a:picLocks noChangeAspect="1"/>
          </p:cNvPicPr>
          <p:nvPr/>
        </p:nvPicPr>
        <p:blipFill rotWithShape="1">
          <a:blip r:embed="rId5"/>
          <a:srcRect t="49639" b="1917"/>
          <a:stretch/>
        </p:blipFill>
        <p:spPr>
          <a:xfrm>
            <a:off x="1600200" y="1914808"/>
            <a:ext cx="7468362" cy="2362200"/>
          </a:xfrm>
          <a:prstGeom prst="rect">
            <a:avLst/>
          </a:prstGeom>
        </p:spPr>
      </p:pic>
      <p:cxnSp>
        <p:nvCxnSpPr>
          <p:cNvPr id="12" name="Straight Arrow Connector 11"/>
          <p:cNvCxnSpPr/>
          <p:nvPr/>
        </p:nvCxnSpPr>
        <p:spPr>
          <a:xfrm>
            <a:off x="533400" y="2667000"/>
            <a:ext cx="1143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924800" y="4277008"/>
            <a:ext cx="0" cy="67599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6329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a:xfrm>
            <a:off x="457200" y="4876800"/>
            <a:ext cx="8229600" cy="1524000"/>
          </a:xfrm>
        </p:spPr>
        <p:txBody>
          <a:bodyPr>
            <a:normAutofit fontScale="92500"/>
          </a:bodyPr>
          <a:lstStyle/>
          <a:p>
            <a:pPr>
              <a:buNone/>
            </a:pPr>
            <a:r>
              <a:rPr lang="en-US" b="1" dirty="0" smtClean="0">
                <a:solidFill>
                  <a:srgbClr val="FF0000"/>
                </a:solidFill>
              </a:rPr>
              <a:t>Step 2:</a:t>
            </a:r>
            <a:r>
              <a:rPr lang="en-US" dirty="0" smtClean="0"/>
              <a:t> Select Reporting Method</a:t>
            </a:r>
          </a:p>
          <a:p>
            <a:pPr lvl="1"/>
            <a:r>
              <a:rPr lang="en-US" dirty="0" smtClean="0"/>
              <a:t>If only one UZA / Non-UZA, select </a:t>
            </a:r>
            <a:r>
              <a:rPr lang="en-US" b="1" dirty="0" smtClean="0"/>
              <a:t>Actual Vehicle Revenue Miles</a:t>
            </a:r>
          </a:p>
          <a:p>
            <a:pPr lvl="1"/>
            <a:r>
              <a:rPr lang="en-US" dirty="0" smtClean="0"/>
              <a:t>If multiple, select Actual VRM, Actual Data, or Other</a:t>
            </a:r>
          </a:p>
          <a:p>
            <a:pPr lvl="1">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131</a:t>
            </a:fld>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pic>
        <p:nvPicPr>
          <p:cNvPr id="2" name="Picture 1"/>
          <p:cNvPicPr>
            <a:picLocks noChangeAspect="1"/>
          </p:cNvPicPr>
          <p:nvPr/>
        </p:nvPicPr>
        <p:blipFill>
          <a:blip r:embed="rId5"/>
          <a:stretch>
            <a:fillRect/>
          </a:stretch>
        </p:blipFill>
        <p:spPr>
          <a:xfrm>
            <a:off x="1640541" y="381001"/>
            <a:ext cx="7401306" cy="4375404"/>
          </a:xfrm>
          <a:prstGeom prst="rect">
            <a:avLst/>
          </a:prstGeom>
        </p:spPr>
      </p:pic>
      <p:cxnSp>
        <p:nvCxnSpPr>
          <p:cNvPr id="9" name="Straight Arrow Connector 8"/>
          <p:cNvCxnSpPr/>
          <p:nvPr/>
        </p:nvCxnSpPr>
        <p:spPr>
          <a:xfrm>
            <a:off x="685800" y="1295400"/>
            <a:ext cx="1143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8029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2422"/>
            <a:ext cx="8229600" cy="1253741"/>
          </a:xfrm>
        </p:spPr>
        <p:txBody>
          <a:bodyPr>
            <a:normAutofit lnSpcReduction="10000"/>
          </a:bodyPr>
          <a:lstStyle/>
          <a:p>
            <a:pPr>
              <a:buNone/>
            </a:pPr>
            <a:r>
              <a:rPr lang="en-US" b="1" dirty="0" smtClean="0">
                <a:solidFill>
                  <a:srgbClr val="FF0000"/>
                </a:solidFill>
              </a:rPr>
              <a:t>Step 3:</a:t>
            </a:r>
            <a:r>
              <a:rPr lang="en-US" dirty="0" smtClean="0"/>
              <a:t> Fill in box with vehicle revenue miles</a:t>
            </a:r>
          </a:p>
          <a:p>
            <a:pPr lvl="1"/>
            <a:r>
              <a:rPr lang="en-US" dirty="0" smtClean="0"/>
              <a:t>Assuming you have filled in RR20, this number will be equal to the number in “Data from Other Forms” column</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132</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76407" y="381004"/>
            <a:ext cx="7325487" cy="4491419"/>
          </a:xfrm>
          <a:prstGeom prst="rect">
            <a:avLst/>
          </a:prstGeom>
        </p:spPr>
      </p:pic>
      <p:cxnSp>
        <p:nvCxnSpPr>
          <p:cNvPr id="8" name="Straight Arrow Connector 7"/>
          <p:cNvCxnSpPr/>
          <p:nvPr/>
        </p:nvCxnSpPr>
        <p:spPr>
          <a:xfrm>
            <a:off x="3962400" y="2667000"/>
            <a:ext cx="2667000" cy="1588"/>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735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23462"/>
            <a:ext cx="8229600" cy="1302701"/>
          </a:xfrm>
        </p:spPr>
        <p:txBody>
          <a:bodyPr>
            <a:normAutofit lnSpcReduction="10000"/>
          </a:bodyPr>
          <a:lstStyle/>
          <a:p>
            <a:pPr>
              <a:buNone/>
            </a:pPr>
            <a:r>
              <a:rPr lang="en-US" b="1" dirty="0" smtClean="0">
                <a:solidFill>
                  <a:srgbClr val="FF0000"/>
                </a:solidFill>
              </a:rPr>
              <a:t>Step 4:</a:t>
            </a:r>
            <a:r>
              <a:rPr lang="en-US" dirty="0" smtClean="0"/>
              <a:t> Confirm that “Annual Total” column matches “Data From Other forms” column. </a:t>
            </a:r>
          </a:p>
          <a:p>
            <a:pPr lvl="1"/>
            <a:r>
              <a:rPr lang="en-US" dirty="0" smtClean="0"/>
              <a:t>Allocated (%) column should read 100% for all data points.</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133</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76400" y="381003"/>
            <a:ext cx="7376160" cy="4442460"/>
          </a:xfrm>
          <a:prstGeom prst="rect">
            <a:avLst/>
          </a:prstGeom>
        </p:spPr>
      </p:pic>
      <p:cxnSp>
        <p:nvCxnSpPr>
          <p:cNvPr id="11" name="Straight Arrow Connector 10"/>
          <p:cNvCxnSpPr/>
          <p:nvPr/>
        </p:nvCxnSpPr>
        <p:spPr>
          <a:xfrm>
            <a:off x="3886200" y="2743200"/>
            <a:ext cx="685800" cy="1588"/>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5591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011810"/>
            <a:ext cx="8229600" cy="1541390"/>
          </a:xfrm>
        </p:spPr>
        <p:txBody>
          <a:bodyPr>
            <a:normAutofit fontScale="85000" lnSpcReduction="10000"/>
          </a:bodyPr>
          <a:lstStyle/>
          <a:p>
            <a:pPr>
              <a:buNone/>
            </a:pPr>
            <a:r>
              <a:rPr lang="en-US" b="1" dirty="0" smtClean="0">
                <a:solidFill>
                  <a:srgbClr val="FF0000"/>
                </a:solidFill>
              </a:rPr>
              <a:t>Step 5 (if applicable)</a:t>
            </a:r>
            <a:r>
              <a:rPr lang="en-US" dirty="0" smtClean="0"/>
              <a:t>:  Allocate service between multiple areas</a:t>
            </a:r>
          </a:p>
          <a:p>
            <a:pPr lvl="1"/>
            <a:r>
              <a:rPr lang="en-US" dirty="0" smtClean="0"/>
              <a:t>Use Actual Annual Vehicle Revenue Miles traveled in each area to allocate</a:t>
            </a:r>
          </a:p>
          <a:p>
            <a:pPr lvl="1"/>
            <a:r>
              <a:rPr lang="en-US" dirty="0" smtClean="0"/>
              <a:t>OR use Actual Data for all data points (VRM, VRH, UPT, OE)</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134</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7" name="Picture 6"/>
          <p:cNvPicPr>
            <a:picLocks noChangeAspect="1"/>
          </p:cNvPicPr>
          <p:nvPr/>
        </p:nvPicPr>
        <p:blipFill>
          <a:blip r:embed="rId4"/>
          <a:stretch>
            <a:fillRect/>
          </a:stretch>
        </p:blipFill>
        <p:spPr>
          <a:xfrm>
            <a:off x="1684020" y="457200"/>
            <a:ext cx="7459980" cy="4637056"/>
          </a:xfrm>
          <a:prstGeom prst="rect">
            <a:avLst/>
          </a:prstGeom>
        </p:spPr>
      </p:pic>
      <p:sp>
        <p:nvSpPr>
          <p:cNvPr id="10" name="Donut 9"/>
          <p:cNvSpPr/>
          <p:nvPr/>
        </p:nvSpPr>
        <p:spPr>
          <a:xfrm>
            <a:off x="5540444" y="1752600"/>
            <a:ext cx="784156" cy="6096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1" name="Donut 10"/>
          <p:cNvSpPr/>
          <p:nvPr/>
        </p:nvSpPr>
        <p:spPr>
          <a:xfrm>
            <a:off x="7293044" y="1752600"/>
            <a:ext cx="784156" cy="6096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865806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135</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l="17180" t="7729"/>
          <a:stretch/>
        </p:blipFill>
        <p:spPr>
          <a:xfrm>
            <a:off x="1600200" y="381001"/>
            <a:ext cx="7434852" cy="4802911"/>
          </a:xfrm>
          <a:prstGeom prst="rect">
            <a:avLst/>
          </a:prstGeom>
        </p:spPr>
      </p:pic>
      <p:pic>
        <p:nvPicPr>
          <p:cNvPr id="8" name="Picture 7"/>
          <p:cNvPicPr>
            <a:picLocks noChangeAspect="1"/>
          </p:cNvPicPr>
          <p:nvPr/>
        </p:nvPicPr>
        <p:blipFill rotWithShape="1">
          <a:blip r:embed="rId4"/>
          <a:srcRect l="44025" t="-242" r="42530" b="96378"/>
          <a:stretch/>
        </p:blipFill>
        <p:spPr>
          <a:xfrm>
            <a:off x="4267200" y="-8734"/>
            <a:ext cx="1371601" cy="228600"/>
          </a:xfrm>
          <a:prstGeom prst="rect">
            <a:avLst/>
          </a:prstGeom>
        </p:spPr>
      </p:pic>
      <p:sp>
        <p:nvSpPr>
          <p:cNvPr id="9" name="Donut 8"/>
          <p:cNvSpPr/>
          <p:nvPr/>
        </p:nvSpPr>
        <p:spPr>
          <a:xfrm>
            <a:off x="5997644" y="1676400"/>
            <a:ext cx="784156" cy="6096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Donut 9"/>
          <p:cNvSpPr/>
          <p:nvPr/>
        </p:nvSpPr>
        <p:spPr>
          <a:xfrm>
            <a:off x="4572000" y="1676400"/>
            <a:ext cx="784156" cy="6096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1" name="Donut 10"/>
          <p:cNvSpPr/>
          <p:nvPr/>
        </p:nvSpPr>
        <p:spPr>
          <a:xfrm>
            <a:off x="7467600" y="1676400"/>
            <a:ext cx="784156" cy="6096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8683473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B-30</a:t>
            </a:r>
            <a:endParaRPr lang="en-US" dirty="0"/>
          </a:p>
        </p:txBody>
      </p:sp>
      <p:sp>
        <p:nvSpPr>
          <p:cNvPr id="6" name="Text Placeholder 5"/>
          <p:cNvSpPr>
            <a:spLocks noGrp="1"/>
          </p:cNvSpPr>
          <p:nvPr>
            <p:ph type="body" idx="1"/>
          </p:nvPr>
        </p:nvSpPr>
        <p:spPr/>
        <p:txBody>
          <a:bodyPr/>
          <a:lstStyle/>
          <a:p>
            <a:r>
              <a:rPr lang="en-US" dirty="0" smtClean="0"/>
              <a:t>Contractual Relationship Form</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136</a:t>
            </a:fld>
            <a:endParaRPr lang="en-US">
              <a:solidFill>
                <a:prstClr val="white"/>
              </a:solidFill>
            </a:endParaRPr>
          </a:p>
        </p:txBody>
      </p:sp>
    </p:spTree>
    <p:extLst>
      <p:ext uri="{BB962C8B-B14F-4D97-AF65-F5344CB8AC3E}">
        <p14:creationId xmlns:p14="http://schemas.microsoft.com/office/powerpoint/2010/main" val="2187497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Contractual Relationship (B-30)</a:t>
            </a:r>
            <a:endParaRPr lang="en-US" dirty="0"/>
          </a:p>
        </p:txBody>
      </p:sp>
      <p:sp>
        <p:nvSpPr>
          <p:cNvPr id="5" name="Content Placeholder 4"/>
          <p:cNvSpPr>
            <a:spLocks noGrp="1"/>
          </p:cNvSpPr>
          <p:nvPr>
            <p:ph idx="1"/>
          </p:nvPr>
        </p:nvSpPr>
        <p:spPr/>
        <p:txBody>
          <a:bodyPr/>
          <a:lstStyle/>
          <a:p>
            <a:pPr marL="0" indent="0">
              <a:buNone/>
            </a:pPr>
            <a:r>
              <a:rPr lang="en-US" dirty="0" smtClean="0"/>
              <a:t>If in RY2013, your report included a RU-22 or RU-23 form, you will now use the B-30 form.</a:t>
            </a:r>
          </a:p>
          <a:p>
            <a:pPr marL="0" indent="0">
              <a:buNone/>
            </a:pPr>
            <a:endParaRPr lang="en-US" dirty="0"/>
          </a:p>
          <a:p>
            <a:pPr marL="0" indent="0">
              <a:buNone/>
            </a:pPr>
            <a:r>
              <a:rPr lang="en-US" dirty="0" smtClean="0"/>
              <a:t>The B-30 will capture the data necessary for annual apportionment.</a:t>
            </a:r>
            <a:endParaRPr lang="en-US" dirty="0"/>
          </a:p>
        </p:txBody>
      </p:sp>
    </p:spTree>
    <p:extLst>
      <p:ext uri="{BB962C8B-B14F-4D97-AF65-F5344CB8AC3E}">
        <p14:creationId xmlns:p14="http://schemas.microsoft.com/office/powerpoint/2010/main" val="36663689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400"/>
            <a:ext cx="8229600" cy="761999"/>
          </a:xfrm>
        </p:spPr>
        <p:txBody>
          <a:bodyPr/>
          <a:lstStyle/>
          <a:p>
            <a:pPr marL="0" indent="0">
              <a:buNone/>
            </a:pPr>
            <a:r>
              <a:rPr lang="en-US" b="1" dirty="0" smtClean="0">
                <a:solidFill>
                  <a:srgbClr val="FF0000"/>
                </a:solidFill>
              </a:rPr>
              <a:t>Step 1: </a:t>
            </a:r>
            <a:r>
              <a:rPr lang="en-US" sz="3000" dirty="0" smtClean="0"/>
              <a:t>Open the B-30 form</a:t>
            </a:r>
          </a:p>
          <a:p>
            <a:pPr lvl="1"/>
            <a:r>
              <a:rPr lang="en-US" sz="2600" dirty="0" smtClean="0"/>
              <a:t>Click the “Add Contractual Relationship” button at top</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19" t="5667" r="73963" b="82578"/>
          <a:stretch/>
        </p:blipFill>
        <p:spPr bwMode="auto">
          <a:xfrm>
            <a:off x="1676400" y="381001"/>
            <a:ext cx="152400" cy="76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19" t="90305" r="4545" b="4993"/>
          <a:stretch/>
        </p:blipFill>
        <p:spPr bwMode="auto">
          <a:xfrm>
            <a:off x="1676400" y="5214876"/>
            <a:ext cx="5970954" cy="30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19" t="18649" r="4545" b="15521"/>
          <a:stretch/>
        </p:blipFill>
        <p:spPr bwMode="auto">
          <a:xfrm>
            <a:off x="1676400" y="914401"/>
            <a:ext cx="597095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23473" y="364868"/>
            <a:ext cx="6253727" cy="646331"/>
          </a:xfrm>
          <a:prstGeom prst="rect">
            <a:avLst/>
          </a:prstGeom>
          <a:noFill/>
        </p:spPr>
        <p:txBody>
          <a:bodyPr wrap="square" rtlCol="0">
            <a:spAutoFit/>
          </a:bodyPr>
          <a:lstStyle/>
          <a:p>
            <a:r>
              <a:rPr lang="en-US" b="1" dirty="0" smtClean="0"/>
              <a:t>06176- United Keetoowah Band of Cherokee Indians in Oklahoma &gt; RY 2014 Report Package &gt; Annual Forms</a:t>
            </a:r>
            <a:endParaRPr lang="en-US" b="1" dirty="0"/>
          </a:p>
        </p:txBody>
      </p:sp>
      <p:sp>
        <p:nvSpPr>
          <p:cNvPr id="4" name="Oval 3"/>
          <p:cNvSpPr/>
          <p:nvPr/>
        </p:nvSpPr>
        <p:spPr>
          <a:xfrm>
            <a:off x="1794165" y="881126"/>
            <a:ext cx="1858108" cy="33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71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276600"/>
            <a:ext cx="8229600" cy="2849563"/>
          </a:xfrm>
        </p:spPr>
        <p:txBody>
          <a:bodyPr/>
          <a:lstStyle/>
          <a:p>
            <a:pPr>
              <a:buNone/>
            </a:pPr>
            <a:r>
              <a:rPr lang="en-US" b="1" dirty="0" smtClean="0">
                <a:solidFill>
                  <a:srgbClr val="FF0000"/>
                </a:solidFill>
              </a:rPr>
              <a:t>Step 2: </a:t>
            </a:r>
            <a:r>
              <a:rPr lang="en-US" dirty="0" smtClean="0"/>
              <a:t>Select whether the provider of service is an NTD Reporter or another transit Company</a:t>
            </a:r>
          </a:p>
          <a:p>
            <a:pPr>
              <a:buNone/>
            </a:pPr>
            <a:endParaRPr lang="en-US" dirty="0"/>
          </a:p>
        </p:txBody>
      </p:sp>
      <p:pic>
        <p:nvPicPr>
          <p:cNvPr id="4" name="Picture 3"/>
          <p:cNvPicPr>
            <a:picLocks noChangeAspect="1"/>
          </p:cNvPicPr>
          <p:nvPr/>
        </p:nvPicPr>
        <p:blipFill rotWithShape="1">
          <a:blip r:embed="rId2"/>
          <a:srcRect l="18076" r="1582"/>
          <a:stretch/>
        </p:blipFill>
        <p:spPr>
          <a:xfrm>
            <a:off x="1640304" y="380681"/>
            <a:ext cx="7228164" cy="1486281"/>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866" t="91728" r="56632" b="4744"/>
          <a:stretch/>
        </p:blipFill>
        <p:spPr bwMode="auto">
          <a:xfrm>
            <a:off x="2209800" y="1524000"/>
            <a:ext cx="280686" cy="15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2162781" y="1075547"/>
            <a:ext cx="651827" cy="84918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61347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Forms – B-30</a:t>
            </a:r>
            <a:endParaRPr lang="en-US" dirty="0"/>
          </a:p>
        </p:txBody>
      </p:sp>
      <p:sp>
        <p:nvSpPr>
          <p:cNvPr id="3" name="Content Placeholder 2"/>
          <p:cNvSpPr>
            <a:spLocks noGrp="1"/>
          </p:cNvSpPr>
          <p:nvPr>
            <p:ph idx="1"/>
          </p:nvPr>
        </p:nvSpPr>
        <p:spPr/>
        <p:txBody>
          <a:bodyPr/>
          <a:lstStyle/>
          <a:p>
            <a:pPr marL="0" indent="0">
              <a:buNone/>
            </a:pPr>
            <a:r>
              <a:rPr lang="en-US" dirty="0" smtClean="0"/>
              <a:t>If your agency purchases or subsidizes another transit provider’s service, you will use the B-30 contractual relationship form.</a:t>
            </a:r>
          </a:p>
          <a:p>
            <a:pPr marL="0" indent="0">
              <a:buNone/>
            </a:pPr>
            <a:endParaRPr lang="en-US" dirty="0"/>
          </a:p>
          <a:p>
            <a:pPr marL="0" indent="0">
              <a:buNone/>
            </a:pPr>
            <a:r>
              <a:rPr lang="en-US" dirty="0" smtClean="0"/>
              <a:t>If your report included the </a:t>
            </a:r>
            <a:r>
              <a:rPr lang="en-US" b="1" dirty="0" smtClean="0"/>
              <a:t>RU-22</a:t>
            </a:r>
            <a:r>
              <a:rPr lang="en-US" dirty="0" smtClean="0"/>
              <a:t> form or </a:t>
            </a:r>
            <a:r>
              <a:rPr lang="en-US" b="1" dirty="0" smtClean="0"/>
              <a:t>RU-23</a:t>
            </a:r>
            <a:r>
              <a:rPr lang="en-US" dirty="0" smtClean="0"/>
              <a:t> form for Report Year 2013, you will now use the </a:t>
            </a:r>
            <a:r>
              <a:rPr lang="en-US" b="1" dirty="0" smtClean="0"/>
              <a:t>B-30</a:t>
            </a:r>
            <a:r>
              <a:rPr lang="en-US" dirty="0" smtClean="0"/>
              <a:t>. </a:t>
            </a:r>
            <a:endParaRPr lang="en-US" dirty="0"/>
          </a:p>
        </p:txBody>
      </p:sp>
    </p:spTree>
    <p:extLst>
      <p:ext uri="{BB962C8B-B14F-4D97-AF65-F5344CB8AC3E}">
        <p14:creationId xmlns:p14="http://schemas.microsoft.com/office/powerpoint/2010/main" val="42134677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38600"/>
            <a:ext cx="8229600" cy="2087563"/>
          </a:xfrm>
        </p:spPr>
        <p:txBody>
          <a:bodyPr/>
          <a:lstStyle/>
          <a:p>
            <a:pPr marL="342900" lvl="1" indent="-342900">
              <a:buNone/>
            </a:pPr>
            <a:r>
              <a:rPr lang="en-US" b="1" dirty="0" smtClean="0">
                <a:solidFill>
                  <a:srgbClr val="FF0000"/>
                </a:solidFill>
              </a:rPr>
              <a:t>Step 3: </a:t>
            </a:r>
            <a:r>
              <a:rPr lang="en-US" dirty="0" smtClean="0"/>
              <a:t>Search for agency in list of NTD Reporters</a:t>
            </a:r>
          </a:p>
          <a:p>
            <a:pPr marL="342900" lvl="1" indent="-342900"/>
            <a:r>
              <a:rPr lang="en-US" sz="2400" dirty="0" smtClean="0"/>
              <a:t>Select the checkbox If non-NTD Company, type in name of reporter</a:t>
            </a:r>
            <a:endParaRPr lang="en-US" dirty="0" smtClean="0"/>
          </a:p>
          <a:p>
            <a:pPr marL="342900" lvl="1" indent="-342900"/>
            <a:endParaRPr lang="en-US" dirty="0" smtClean="0"/>
          </a:p>
          <a:p>
            <a:pPr>
              <a:buNone/>
            </a:pPr>
            <a:endParaRPr lang="en-US" dirty="0" smtClean="0"/>
          </a:p>
          <a:p>
            <a:pPr>
              <a:buNone/>
            </a:pPr>
            <a:endParaRPr lang="en-US" dirty="0"/>
          </a:p>
        </p:txBody>
      </p:sp>
      <p:pic>
        <p:nvPicPr>
          <p:cNvPr id="4" name="Picture 3"/>
          <p:cNvPicPr>
            <a:picLocks noChangeAspect="1"/>
          </p:cNvPicPr>
          <p:nvPr/>
        </p:nvPicPr>
        <p:blipFill rotWithShape="1">
          <a:blip r:embed="rId2"/>
          <a:srcRect b="78468"/>
          <a:stretch/>
        </p:blipFill>
        <p:spPr>
          <a:xfrm>
            <a:off x="1641231" y="390995"/>
            <a:ext cx="7091934" cy="1209205"/>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pic>
        <p:nvPicPr>
          <p:cNvPr id="7" name="Picture 6"/>
          <p:cNvPicPr>
            <a:picLocks noChangeAspect="1"/>
          </p:cNvPicPr>
          <p:nvPr/>
        </p:nvPicPr>
        <p:blipFill rotWithShape="1">
          <a:blip r:embed="rId2"/>
          <a:srcRect t="75987" b="-410"/>
          <a:stretch/>
        </p:blipFill>
        <p:spPr>
          <a:xfrm>
            <a:off x="1635633" y="2514600"/>
            <a:ext cx="7091934" cy="1371600"/>
          </a:xfrm>
          <a:prstGeom prst="rect">
            <a:avLst/>
          </a:prstGeom>
        </p:spPr>
      </p:pic>
      <p:pic>
        <p:nvPicPr>
          <p:cNvPr id="8" name="Picture 7"/>
          <p:cNvPicPr>
            <a:picLocks noChangeAspect="1"/>
          </p:cNvPicPr>
          <p:nvPr/>
        </p:nvPicPr>
        <p:blipFill rotWithShape="1">
          <a:blip r:embed="rId2"/>
          <a:srcRect t="23067" b="60650"/>
          <a:stretch/>
        </p:blipFill>
        <p:spPr>
          <a:xfrm>
            <a:off x="1635633" y="1600200"/>
            <a:ext cx="7091934" cy="914400"/>
          </a:xfrm>
          <a:prstGeom prst="rect">
            <a:avLst/>
          </a:prstGeom>
        </p:spPr>
      </p:pic>
      <p:cxnSp>
        <p:nvCxnSpPr>
          <p:cNvPr id="9" name="Straight Arrow Connector 8"/>
          <p:cNvCxnSpPr/>
          <p:nvPr/>
        </p:nvCxnSpPr>
        <p:spPr>
          <a:xfrm flipV="1">
            <a:off x="1154807" y="2550622"/>
            <a:ext cx="651827" cy="84918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0" name="Oval 9"/>
          <p:cNvSpPr/>
          <p:nvPr/>
        </p:nvSpPr>
        <p:spPr>
          <a:xfrm>
            <a:off x="7239000" y="3514901"/>
            <a:ext cx="762000" cy="371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12582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38600"/>
            <a:ext cx="8229600" cy="2087563"/>
          </a:xfrm>
        </p:spPr>
        <p:txBody>
          <a:bodyPr/>
          <a:lstStyle/>
          <a:p>
            <a:pPr marL="342900" lvl="1" indent="-342900">
              <a:buNone/>
            </a:pPr>
            <a:r>
              <a:rPr lang="en-US" b="1" dirty="0" smtClean="0">
                <a:solidFill>
                  <a:srgbClr val="FF0000"/>
                </a:solidFill>
              </a:rPr>
              <a:t>Step 4: </a:t>
            </a:r>
            <a:r>
              <a:rPr lang="en-US" dirty="0" smtClean="0"/>
              <a:t>Click “Continue”</a:t>
            </a:r>
            <a:endParaRPr lang="en-US" sz="2400" dirty="0" smtClean="0"/>
          </a:p>
          <a:p>
            <a:pPr marL="342900" lvl="1" indent="-342900"/>
            <a:endParaRPr lang="en-US" dirty="0" smtClean="0"/>
          </a:p>
          <a:p>
            <a:pPr marL="342900" lvl="1" indent="-342900"/>
            <a:endParaRPr lang="en-US" dirty="0" smtClean="0"/>
          </a:p>
          <a:p>
            <a:pPr>
              <a:buNone/>
            </a:pPr>
            <a:endParaRPr lang="en-US" dirty="0" smtClean="0"/>
          </a:p>
          <a:p>
            <a:pPr>
              <a:buNone/>
            </a:pPr>
            <a:endParaRPr lang="en-US" dirty="0"/>
          </a:p>
        </p:txBody>
      </p:sp>
      <p:pic>
        <p:nvPicPr>
          <p:cNvPr id="4" name="Picture 3"/>
          <p:cNvPicPr>
            <a:picLocks noChangeAspect="1"/>
          </p:cNvPicPr>
          <p:nvPr/>
        </p:nvPicPr>
        <p:blipFill rotWithShape="1">
          <a:blip r:embed="rId2"/>
          <a:srcRect b="78468"/>
          <a:stretch/>
        </p:blipFill>
        <p:spPr>
          <a:xfrm>
            <a:off x="1641231" y="390995"/>
            <a:ext cx="7091934" cy="1209205"/>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pic>
        <p:nvPicPr>
          <p:cNvPr id="7" name="Picture 6"/>
          <p:cNvPicPr>
            <a:picLocks noChangeAspect="1"/>
          </p:cNvPicPr>
          <p:nvPr/>
        </p:nvPicPr>
        <p:blipFill rotWithShape="1">
          <a:blip r:embed="rId2"/>
          <a:srcRect t="75987" b="-410"/>
          <a:stretch/>
        </p:blipFill>
        <p:spPr>
          <a:xfrm>
            <a:off x="1635633" y="2514600"/>
            <a:ext cx="7091934" cy="1371600"/>
          </a:xfrm>
          <a:prstGeom prst="rect">
            <a:avLst/>
          </a:prstGeom>
        </p:spPr>
      </p:pic>
      <p:pic>
        <p:nvPicPr>
          <p:cNvPr id="8" name="Picture 7"/>
          <p:cNvPicPr>
            <a:picLocks noChangeAspect="1"/>
          </p:cNvPicPr>
          <p:nvPr/>
        </p:nvPicPr>
        <p:blipFill rotWithShape="1">
          <a:blip r:embed="rId2"/>
          <a:srcRect t="23067" b="60650"/>
          <a:stretch/>
        </p:blipFill>
        <p:spPr>
          <a:xfrm>
            <a:off x="1635633" y="1600200"/>
            <a:ext cx="7091934" cy="914400"/>
          </a:xfrm>
          <a:prstGeom prst="rect">
            <a:avLst/>
          </a:prstGeom>
        </p:spPr>
      </p:pic>
      <p:pic>
        <p:nvPicPr>
          <p:cNvPr id="12" name="Picture 11"/>
          <p:cNvPicPr>
            <a:picLocks noChangeAspect="1"/>
          </p:cNvPicPr>
          <p:nvPr/>
        </p:nvPicPr>
        <p:blipFill rotWithShape="1">
          <a:blip r:embed="rId5"/>
          <a:srcRect t="1949" b="62720"/>
          <a:stretch/>
        </p:blipFill>
        <p:spPr>
          <a:xfrm>
            <a:off x="1794165" y="1850088"/>
            <a:ext cx="6922294" cy="1350312"/>
          </a:xfrm>
          <a:prstGeom prst="rect">
            <a:avLst/>
          </a:prstGeom>
        </p:spPr>
      </p:pic>
      <p:pic>
        <p:nvPicPr>
          <p:cNvPr id="13" name="Picture 12"/>
          <p:cNvPicPr>
            <a:picLocks noChangeAspect="1"/>
          </p:cNvPicPr>
          <p:nvPr/>
        </p:nvPicPr>
        <p:blipFill rotWithShape="1">
          <a:blip r:embed="rId5"/>
          <a:srcRect t="77155"/>
          <a:stretch/>
        </p:blipFill>
        <p:spPr>
          <a:xfrm>
            <a:off x="1764506" y="3142129"/>
            <a:ext cx="6922294" cy="873122"/>
          </a:xfrm>
          <a:prstGeom prst="rect">
            <a:avLst/>
          </a:prstGeom>
        </p:spPr>
      </p:pic>
      <p:sp>
        <p:nvSpPr>
          <p:cNvPr id="10" name="Oval 9"/>
          <p:cNvSpPr/>
          <p:nvPr/>
        </p:nvSpPr>
        <p:spPr>
          <a:xfrm>
            <a:off x="7315200" y="3581401"/>
            <a:ext cx="762000" cy="3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169232" y="2809405"/>
            <a:ext cx="811968" cy="83686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158554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39353"/>
          <a:stretch>
            <a:fillRect/>
          </a:stretch>
        </p:blipFill>
        <p:spPr>
          <a:xfrm>
            <a:off x="1676400" y="381000"/>
            <a:ext cx="6087428" cy="342900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cxnSp>
        <p:nvCxnSpPr>
          <p:cNvPr id="7" name="Straight Arrow Connector 6"/>
          <p:cNvCxnSpPr/>
          <p:nvPr/>
        </p:nvCxnSpPr>
        <p:spPr>
          <a:xfrm flipV="1">
            <a:off x="1142338" y="1371600"/>
            <a:ext cx="651827" cy="84918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9" name="Content Placeholder 2"/>
          <p:cNvSpPr>
            <a:spLocks noGrp="1"/>
          </p:cNvSpPr>
          <p:nvPr>
            <p:ph idx="1"/>
          </p:nvPr>
        </p:nvSpPr>
        <p:spPr>
          <a:xfrm>
            <a:off x="457200" y="4572000"/>
            <a:ext cx="8229600" cy="1554163"/>
          </a:xfrm>
        </p:spPr>
        <p:txBody>
          <a:bodyPr/>
          <a:lstStyle/>
          <a:p>
            <a:pPr marL="342900" lvl="1" indent="-342900">
              <a:buNone/>
            </a:pPr>
            <a:r>
              <a:rPr lang="en-US" b="1" dirty="0" smtClean="0">
                <a:solidFill>
                  <a:srgbClr val="FF0000"/>
                </a:solidFill>
              </a:rPr>
              <a:t>Step 6: </a:t>
            </a:r>
            <a:r>
              <a:rPr lang="en-US" dirty="0" smtClean="0"/>
              <a:t>Select Contractual Position</a:t>
            </a:r>
          </a:p>
          <a:p>
            <a:pPr marL="457200" lvl="1" indent="-457200"/>
            <a:r>
              <a:rPr lang="en-US" dirty="0" smtClean="0"/>
              <a:t>Buyer or Seller of Service</a:t>
            </a:r>
          </a:p>
          <a:p>
            <a:pPr marL="342900" lvl="1" indent="-342900"/>
            <a:endParaRPr lang="en-US" dirty="0" smtClean="0"/>
          </a:p>
          <a:p>
            <a:pPr marL="342900" lvl="1" indent="-342900"/>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7867888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39353"/>
          <a:stretch>
            <a:fillRect/>
          </a:stretch>
        </p:blipFill>
        <p:spPr>
          <a:xfrm>
            <a:off x="1676400" y="381000"/>
            <a:ext cx="6087428" cy="342900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cxnSp>
        <p:nvCxnSpPr>
          <p:cNvPr id="7" name="Straight Arrow Connector 6"/>
          <p:cNvCxnSpPr/>
          <p:nvPr/>
        </p:nvCxnSpPr>
        <p:spPr>
          <a:xfrm flipV="1">
            <a:off x="1142338" y="1741616"/>
            <a:ext cx="651827" cy="84918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9" name="Content Placeholder 2"/>
          <p:cNvSpPr>
            <a:spLocks noGrp="1"/>
          </p:cNvSpPr>
          <p:nvPr>
            <p:ph idx="1"/>
          </p:nvPr>
        </p:nvSpPr>
        <p:spPr>
          <a:xfrm>
            <a:off x="457200" y="4114800"/>
            <a:ext cx="8229600" cy="1554163"/>
          </a:xfrm>
        </p:spPr>
        <p:txBody>
          <a:bodyPr/>
          <a:lstStyle/>
          <a:p>
            <a:pPr marL="342900" lvl="1" indent="-342900">
              <a:buNone/>
            </a:pPr>
            <a:r>
              <a:rPr lang="en-US" b="1" dirty="0" smtClean="0">
                <a:solidFill>
                  <a:srgbClr val="FF0000"/>
                </a:solidFill>
              </a:rPr>
              <a:t>Step 7: </a:t>
            </a:r>
            <a:r>
              <a:rPr lang="en-US" dirty="0" smtClean="0"/>
              <a:t>Select Type of Contract</a:t>
            </a:r>
          </a:p>
          <a:p>
            <a:pPr marL="457200" lvl="1" indent="-457200"/>
            <a:r>
              <a:rPr lang="en-US" dirty="0" smtClean="0"/>
              <a:t>Negotiated Contract</a:t>
            </a:r>
          </a:p>
          <a:p>
            <a:pPr marL="457200" lvl="1" indent="-457200"/>
            <a:r>
              <a:rPr lang="en-US" dirty="0" smtClean="0"/>
              <a:t>Fixed Contract</a:t>
            </a:r>
          </a:p>
          <a:p>
            <a:pPr marL="457200" lvl="1" indent="-457200"/>
            <a:r>
              <a:rPr lang="en-US" dirty="0" smtClean="0"/>
              <a:t>Subsidized Service</a:t>
            </a:r>
          </a:p>
          <a:p>
            <a:pPr marL="342900" lvl="1" indent="-342900"/>
            <a:endParaRPr lang="en-US" dirty="0" smtClean="0"/>
          </a:p>
          <a:p>
            <a:pPr marL="342900" lvl="1" indent="-342900"/>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78678882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39353"/>
          <a:stretch>
            <a:fillRect/>
          </a:stretch>
        </p:blipFill>
        <p:spPr>
          <a:xfrm>
            <a:off x="1676400" y="381000"/>
            <a:ext cx="6087428" cy="342900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cxnSp>
        <p:nvCxnSpPr>
          <p:cNvPr id="7" name="Straight Arrow Connector 6"/>
          <p:cNvCxnSpPr/>
          <p:nvPr/>
        </p:nvCxnSpPr>
        <p:spPr>
          <a:xfrm flipV="1">
            <a:off x="1142338" y="2198816"/>
            <a:ext cx="651827" cy="84918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9" name="Content Placeholder 2"/>
          <p:cNvSpPr>
            <a:spLocks noGrp="1"/>
          </p:cNvSpPr>
          <p:nvPr>
            <p:ph idx="1"/>
          </p:nvPr>
        </p:nvSpPr>
        <p:spPr>
          <a:xfrm>
            <a:off x="457200" y="4267200"/>
            <a:ext cx="8229600" cy="1554163"/>
          </a:xfrm>
        </p:spPr>
        <p:txBody>
          <a:bodyPr/>
          <a:lstStyle/>
          <a:p>
            <a:pPr marL="342900" lvl="1" indent="-342900">
              <a:buNone/>
            </a:pPr>
            <a:r>
              <a:rPr lang="en-US" b="1" dirty="0" smtClean="0">
                <a:solidFill>
                  <a:srgbClr val="FF0000"/>
                </a:solidFill>
              </a:rPr>
              <a:t>Step </a:t>
            </a:r>
            <a:r>
              <a:rPr lang="en-US" b="1" dirty="0">
                <a:solidFill>
                  <a:srgbClr val="FF0000"/>
                </a:solidFill>
              </a:rPr>
              <a:t>8</a:t>
            </a:r>
            <a:r>
              <a:rPr lang="en-US" b="1" dirty="0" smtClean="0">
                <a:solidFill>
                  <a:srgbClr val="FF0000"/>
                </a:solidFill>
              </a:rPr>
              <a:t> (if applicable): </a:t>
            </a:r>
            <a:r>
              <a:rPr lang="en-US" dirty="0" smtClean="0"/>
              <a:t>Select Primary Feature</a:t>
            </a:r>
          </a:p>
          <a:p>
            <a:pPr marL="457200" lvl="1" indent="-457200"/>
            <a:r>
              <a:rPr lang="en-US" sz="2000" dirty="0" smtClean="0"/>
              <a:t>The Buyer Pays the Seller a Negotiated Fixed Rate Per Unit of Service</a:t>
            </a:r>
          </a:p>
          <a:p>
            <a:pPr marL="457200" lvl="1" indent="-457200"/>
            <a:r>
              <a:rPr lang="en-US" sz="2000" dirty="0" smtClean="0"/>
              <a:t>The Buyer Reimburses the Seller’s Net Operating Expenses, Based on Approved Budget</a:t>
            </a:r>
          </a:p>
          <a:p>
            <a:pPr marL="342900" lvl="1" indent="-342900"/>
            <a:endParaRPr lang="en-US" dirty="0" smtClean="0"/>
          </a:p>
          <a:p>
            <a:pPr marL="342900" lvl="1" indent="-342900"/>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78678882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39353"/>
          <a:stretch>
            <a:fillRect/>
          </a:stretch>
        </p:blipFill>
        <p:spPr>
          <a:xfrm>
            <a:off x="1676400" y="381000"/>
            <a:ext cx="6087428" cy="342900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cxnSp>
        <p:nvCxnSpPr>
          <p:cNvPr id="7" name="Straight Arrow Connector 6"/>
          <p:cNvCxnSpPr/>
          <p:nvPr/>
        </p:nvCxnSpPr>
        <p:spPr>
          <a:xfrm flipV="1">
            <a:off x="990600" y="2514600"/>
            <a:ext cx="651827" cy="84918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9" name="Content Placeholder 2"/>
          <p:cNvSpPr>
            <a:spLocks noGrp="1"/>
          </p:cNvSpPr>
          <p:nvPr>
            <p:ph idx="1"/>
          </p:nvPr>
        </p:nvSpPr>
        <p:spPr>
          <a:xfrm>
            <a:off x="457200" y="4572000"/>
            <a:ext cx="8229600" cy="1554163"/>
          </a:xfrm>
        </p:spPr>
        <p:txBody>
          <a:bodyPr/>
          <a:lstStyle/>
          <a:p>
            <a:pPr marL="342900" lvl="1" indent="-342900">
              <a:buNone/>
            </a:pPr>
            <a:r>
              <a:rPr lang="en-US" b="1" dirty="0" smtClean="0">
                <a:solidFill>
                  <a:srgbClr val="FF0000"/>
                </a:solidFill>
              </a:rPr>
              <a:t>Step 9 (if applicable): </a:t>
            </a:r>
            <a:r>
              <a:rPr lang="en-US" dirty="0" smtClean="0"/>
              <a:t>Indicate Assets Provided</a:t>
            </a:r>
          </a:p>
          <a:p>
            <a:pPr marL="342900" lvl="1" indent="-342900">
              <a:buNone/>
            </a:pPr>
            <a:r>
              <a:rPr lang="en-US" dirty="0" smtClean="0"/>
              <a:t>Usually vehicles or maintenance facilities; otherwise, select Other</a:t>
            </a:r>
          </a:p>
          <a:p>
            <a:pPr marL="342900" lvl="1" indent="-342900"/>
            <a:endParaRPr lang="en-US" dirty="0" smtClean="0"/>
          </a:p>
          <a:p>
            <a:pPr marL="342900" lvl="1" indent="-342900"/>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78678882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39353"/>
          <a:stretch>
            <a:fillRect/>
          </a:stretch>
        </p:blipFill>
        <p:spPr>
          <a:xfrm>
            <a:off x="1676400" y="381000"/>
            <a:ext cx="6087428" cy="342900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cxnSp>
        <p:nvCxnSpPr>
          <p:cNvPr id="7" name="Straight Arrow Connector 6"/>
          <p:cNvCxnSpPr/>
          <p:nvPr/>
        </p:nvCxnSpPr>
        <p:spPr>
          <a:xfrm flipV="1">
            <a:off x="1143000" y="3117775"/>
            <a:ext cx="651827" cy="84918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9" name="Content Placeholder 2"/>
          <p:cNvSpPr>
            <a:spLocks noGrp="1"/>
          </p:cNvSpPr>
          <p:nvPr>
            <p:ph idx="1"/>
          </p:nvPr>
        </p:nvSpPr>
        <p:spPr>
          <a:xfrm>
            <a:off x="457200" y="4572001"/>
            <a:ext cx="8229600" cy="1295400"/>
          </a:xfrm>
        </p:spPr>
        <p:txBody>
          <a:bodyPr/>
          <a:lstStyle/>
          <a:p>
            <a:pPr marL="0" lvl="1" indent="0">
              <a:buNone/>
            </a:pPr>
            <a:r>
              <a:rPr lang="en-US" b="1" dirty="0" smtClean="0">
                <a:solidFill>
                  <a:srgbClr val="FF0000"/>
                </a:solidFill>
              </a:rPr>
              <a:t>Step 10: </a:t>
            </a:r>
            <a:r>
              <a:rPr lang="en-US" dirty="0" smtClean="0"/>
              <a:t>Indicate where Service is Captured</a:t>
            </a:r>
          </a:p>
          <a:p>
            <a:pPr marL="457200" lvl="1" indent="-457200"/>
            <a:r>
              <a:rPr lang="en-US" dirty="0" smtClean="0"/>
              <a:t>This NTD </a:t>
            </a:r>
            <a:r>
              <a:rPr lang="en-US" dirty="0"/>
              <a:t>R</a:t>
            </a:r>
            <a:r>
              <a:rPr lang="en-US" dirty="0" smtClean="0"/>
              <a:t>eport or contracting agency’s NTD report</a:t>
            </a:r>
          </a:p>
          <a:p>
            <a:pPr marL="342900" lvl="1" indent="-342900"/>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7867888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715000"/>
            <a:ext cx="9144000" cy="411163"/>
          </a:xfrm>
        </p:spPr>
        <p:txBody>
          <a:bodyPr/>
          <a:lstStyle/>
          <a:p>
            <a:pPr marL="342900" lvl="1" indent="-342900">
              <a:buNone/>
            </a:pPr>
            <a:r>
              <a:rPr lang="en-US" sz="2700" b="1" dirty="0" smtClean="0">
                <a:solidFill>
                  <a:srgbClr val="FF0000"/>
                </a:solidFill>
              </a:rPr>
              <a:t>Step 11 (if applicable): </a:t>
            </a:r>
            <a:r>
              <a:rPr lang="en-US" sz="2700" dirty="0" smtClean="0"/>
              <a:t>Add Modes of Purchased Transportation</a:t>
            </a:r>
          </a:p>
          <a:p>
            <a:endParaRPr lang="en-US" sz="36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a:srcRect r="79798" b="38428"/>
          <a:stretch/>
        </p:blipFill>
        <p:spPr>
          <a:xfrm>
            <a:off x="117765" y="381000"/>
            <a:ext cx="1558635" cy="2208072"/>
          </a:xfrm>
          <a:prstGeom prst="rect">
            <a:avLst/>
          </a:prstGeom>
        </p:spPr>
      </p:pic>
      <p:pic>
        <p:nvPicPr>
          <p:cNvPr id="6" name="Picture 5"/>
          <p:cNvPicPr>
            <a:picLocks noChangeAspect="1"/>
          </p:cNvPicPr>
          <p:nvPr/>
        </p:nvPicPr>
        <p:blipFill>
          <a:blip r:embed="rId4"/>
          <a:stretch>
            <a:fillRect/>
          </a:stretch>
        </p:blipFill>
        <p:spPr>
          <a:xfrm>
            <a:off x="1676400" y="381000"/>
            <a:ext cx="5627846" cy="5237798"/>
          </a:xfrm>
          <a:prstGeom prst="rect">
            <a:avLst/>
          </a:prstGeom>
        </p:spPr>
      </p:pic>
      <p:sp>
        <p:nvSpPr>
          <p:cNvPr id="7" name="Oval 6"/>
          <p:cNvSpPr/>
          <p:nvPr/>
        </p:nvSpPr>
        <p:spPr>
          <a:xfrm>
            <a:off x="5791200" y="5362102"/>
            <a:ext cx="1025235" cy="3047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61358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674842" y="412262"/>
            <a:ext cx="6918960" cy="453390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sp>
        <p:nvSpPr>
          <p:cNvPr id="3" name="Content Placeholder 2"/>
          <p:cNvSpPr>
            <a:spLocks noGrp="1"/>
          </p:cNvSpPr>
          <p:nvPr>
            <p:ph idx="1"/>
          </p:nvPr>
        </p:nvSpPr>
        <p:spPr>
          <a:xfrm>
            <a:off x="304800" y="4800600"/>
            <a:ext cx="8610600" cy="1447800"/>
          </a:xfrm>
        </p:spPr>
        <p:txBody>
          <a:bodyPr/>
          <a:lstStyle/>
          <a:p>
            <a:pPr>
              <a:buNone/>
            </a:pPr>
            <a:r>
              <a:rPr lang="en-US" sz="2800" b="1" dirty="0" smtClean="0">
                <a:solidFill>
                  <a:srgbClr val="FF0000"/>
                </a:solidFill>
              </a:rPr>
              <a:t>Step 12 (if applicable):</a:t>
            </a:r>
            <a:r>
              <a:rPr lang="en-US" sz="2800" dirty="0" smtClean="0"/>
              <a:t> Mode Specific Statistics</a:t>
            </a:r>
          </a:p>
          <a:p>
            <a:pPr lvl="1"/>
            <a:r>
              <a:rPr lang="en-US" sz="2000" dirty="0" smtClean="0"/>
              <a:t>Report Annual Contract Expenses, VOMS and Number Months Operated</a:t>
            </a:r>
          </a:p>
          <a:p>
            <a:pPr>
              <a:buNone/>
            </a:pPr>
            <a:endParaRPr lang="en-US" dirty="0"/>
          </a:p>
        </p:txBody>
      </p:sp>
    </p:spTree>
    <p:extLst>
      <p:ext uri="{BB962C8B-B14F-4D97-AF65-F5344CB8AC3E}">
        <p14:creationId xmlns:p14="http://schemas.microsoft.com/office/powerpoint/2010/main" val="33274265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674842" y="412262"/>
            <a:ext cx="6918960" cy="453390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pic>
        <p:nvPicPr>
          <p:cNvPr id="7" name="Picture 6"/>
          <p:cNvPicPr>
            <a:picLocks noChangeAspect="1"/>
          </p:cNvPicPr>
          <p:nvPr/>
        </p:nvPicPr>
        <p:blipFill>
          <a:blip r:embed="rId5"/>
          <a:stretch>
            <a:fillRect/>
          </a:stretch>
        </p:blipFill>
        <p:spPr>
          <a:xfrm>
            <a:off x="1674842" y="1141039"/>
            <a:ext cx="7231285" cy="3724751"/>
          </a:xfrm>
          <a:prstGeom prst="rect">
            <a:avLst/>
          </a:prstGeom>
        </p:spPr>
      </p:pic>
      <p:sp>
        <p:nvSpPr>
          <p:cNvPr id="3" name="Content Placeholder 2"/>
          <p:cNvSpPr>
            <a:spLocks noGrp="1"/>
          </p:cNvSpPr>
          <p:nvPr>
            <p:ph idx="1"/>
          </p:nvPr>
        </p:nvSpPr>
        <p:spPr>
          <a:xfrm>
            <a:off x="304800" y="4800600"/>
            <a:ext cx="8610600" cy="1447800"/>
          </a:xfrm>
        </p:spPr>
        <p:txBody>
          <a:bodyPr/>
          <a:lstStyle/>
          <a:p>
            <a:pPr>
              <a:buNone/>
            </a:pPr>
            <a:r>
              <a:rPr lang="en-US" sz="2800" b="1" dirty="0" smtClean="0">
                <a:solidFill>
                  <a:srgbClr val="FF0000"/>
                </a:solidFill>
              </a:rPr>
              <a:t>Step 13 (if applicable):</a:t>
            </a:r>
            <a:r>
              <a:rPr lang="en-US" sz="2800" dirty="0" smtClean="0"/>
              <a:t> Click “Continue”</a:t>
            </a:r>
            <a:endParaRPr lang="en-US" sz="2000" dirty="0" smtClean="0"/>
          </a:p>
          <a:p>
            <a:pPr>
              <a:buNone/>
            </a:pPr>
            <a:endParaRPr lang="en-US" dirty="0"/>
          </a:p>
        </p:txBody>
      </p:sp>
      <p:cxnSp>
        <p:nvCxnSpPr>
          <p:cNvPr id="8" name="Straight Arrow Connector 7"/>
          <p:cNvCxnSpPr/>
          <p:nvPr/>
        </p:nvCxnSpPr>
        <p:spPr>
          <a:xfrm flipV="1">
            <a:off x="6781800" y="4650161"/>
            <a:ext cx="728027" cy="29600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93174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Forms – FFA-10</a:t>
            </a:r>
            <a:endParaRPr lang="en-US" dirty="0"/>
          </a:p>
        </p:txBody>
      </p:sp>
      <p:sp>
        <p:nvSpPr>
          <p:cNvPr id="3" name="Content Placeholder 2"/>
          <p:cNvSpPr>
            <a:spLocks noGrp="1"/>
          </p:cNvSpPr>
          <p:nvPr>
            <p:ph idx="1"/>
          </p:nvPr>
        </p:nvSpPr>
        <p:spPr/>
        <p:txBody>
          <a:bodyPr/>
          <a:lstStyle/>
          <a:p>
            <a:pPr marL="0" indent="0">
              <a:buNone/>
            </a:pPr>
            <a:r>
              <a:rPr lang="en-US" dirty="0" smtClean="0"/>
              <a:t>FTA has added this form to allow providers to allocate vehicle revenue miles between multiple Rural Areas (non-UZA) or Urbanized Areas (UZA) as necessary</a:t>
            </a:r>
            <a:r>
              <a:rPr lang="en-US" dirty="0"/>
              <a:t> </a:t>
            </a:r>
            <a:r>
              <a:rPr lang="en-US" dirty="0" smtClean="0"/>
              <a:t>for apportionment.</a:t>
            </a:r>
          </a:p>
          <a:p>
            <a:pPr marL="0" indent="0">
              <a:buNone/>
            </a:pPr>
            <a:endParaRPr lang="en-US" dirty="0"/>
          </a:p>
          <a:p>
            <a:pPr marL="0" indent="0">
              <a:buNone/>
            </a:pPr>
            <a:r>
              <a:rPr lang="en-US" dirty="0" smtClean="0"/>
              <a:t>If you receive §5311 from two or more States, you can show how much of your service is operated in each state.</a:t>
            </a:r>
            <a:endParaRPr lang="en-US" dirty="0"/>
          </a:p>
        </p:txBody>
      </p:sp>
    </p:spTree>
    <p:extLst>
      <p:ext uri="{BB962C8B-B14F-4D97-AF65-F5344CB8AC3E}">
        <p14:creationId xmlns:p14="http://schemas.microsoft.com/office/powerpoint/2010/main" val="421346776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a:srcRect r="79798" b="38428"/>
          <a:stretch/>
        </p:blipFill>
        <p:spPr>
          <a:xfrm>
            <a:off x="117765" y="381000"/>
            <a:ext cx="1558635" cy="2208072"/>
          </a:xfrm>
          <a:prstGeom prst="rect">
            <a:avLst/>
          </a:prstGeom>
        </p:spPr>
      </p:pic>
      <p:pic>
        <p:nvPicPr>
          <p:cNvPr id="6" name="Picture 5"/>
          <p:cNvPicPr>
            <a:picLocks noChangeAspect="1"/>
          </p:cNvPicPr>
          <p:nvPr/>
        </p:nvPicPr>
        <p:blipFill rotWithShape="1">
          <a:blip r:embed="rId4"/>
          <a:srcRect b="53352"/>
          <a:stretch/>
        </p:blipFill>
        <p:spPr>
          <a:xfrm>
            <a:off x="1686169" y="392723"/>
            <a:ext cx="6103620" cy="2655277"/>
          </a:xfrm>
          <a:prstGeom prst="rect">
            <a:avLst/>
          </a:prstGeom>
        </p:spPr>
      </p:pic>
      <p:pic>
        <p:nvPicPr>
          <p:cNvPr id="7" name="Picture 6"/>
          <p:cNvPicPr>
            <a:picLocks noChangeAspect="1"/>
          </p:cNvPicPr>
          <p:nvPr/>
        </p:nvPicPr>
        <p:blipFill rotWithShape="1">
          <a:blip r:embed="rId4"/>
          <a:srcRect t="53928"/>
          <a:stretch/>
        </p:blipFill>
        <p:spPr>
          <a:xfrm>
            <a:off x="1686169" y="3067751"/>
            <a:ext cx="6103620" cy="2622489"/>
          </a:xfrm>
          <a:prstGeom prst="rect">
            <a:avLst/>
          </a:prstGeom>
        </p:spPr>
      </p:pic>
      <p:pic>
        <p:nvPicPr>
          <p:cNvPr id="8" name="Picture 7"/>
          <p:cNvPicPr>
            <a:picLocks noChangeAspect="1"/>
          </p:cNvPicPr>
          <p:nvPr/>
        </p:nvPicPr>
        <p:blipFill rotWithShape="1">
          <a:blip r:embed="rId4"/>
          <a:srcRect l="85406" t="48193" b="46418"/>
          <a:stretch/>
        </p:blipFill>
        <p:spPr>
          <a:xfrm>
            <a:off x="6781800" y="2875836"/>
            <a:ext cx="890758" cy="306754"/>
          </a:xfrm>
          <a:prstGeom prst="rect">
            <a:avLst/>
          </a:prstGeom>
        </p:spPr>
      </p:pic>
      <p:sp>
        <p:nvSpPr>
          <p:cNvPr id="3" name="Content Placeholder 2"/>
          <p:cNvSpPr>
            <a:spLocks noGrp="1"/>
          </p:cNvSpPr>
          <p:nvPr>
            <p:ph idx="1"/>
          </p:nvPr>
        </p:nvSpPr>
        <p:spPr>
          <a:xfrm>
            <a:off x="457200" y="5257800"/>
            <a:ext cx="8229600" cy="868363"/>
          </a:xfrm>
        </p:spPr>
        <p:txBody>
          <a:bodyPr/>
          <a:lstStyle/>
          <a:p>
            <a:pPr>
              <a:buNone/>
            </a:pPr>
            <a:r>
              <a:rPr lang="en-US" sz="2800" b="1" dirty="0" smtClean="0">
                <a:solidFill>
                  <a:srgbClr val="FF0000"/>
                </a:solidFill>
              </a:rPr>
              <a:t>Step 14: </a:t>
            </a:r>
            <a:r>
              <a:rPr lang="en-US" sz="2800" dirty="0" smtClean="0"/>
              <a:t>Click “Save”</a:t>
            </a:r>
            <a:endParaRPr lang="en-US" sz="2800" dirty="0"/>
          </a:p>
        </p:txBody>
      </p:sp>
    </p:spTree>
    <p:extLst>
      <p:ext uri="{BB962C8B-B14F-4D97-AF65-F5344CB8AC3E}">
        <p14:creationId xmlns:p14="http://schemas.microsoft.com/office/powerpoint/2010/main" val="418934895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a:srcRect r="79798" b="38428"/>
          <a:stretch/>
        </p:blipFill>
        <p:spPr>
          <a:xfrm>
            <a:off x="117765" y="381000"/>
            <a:ext cx="1558635" cy="2208072"/>
          </a:xfrm>
          <a:prstGeom prst="rect">
            <a:avLst/>
          </a:prstGeom>
        </p:spPr>
      </p:pic>
      <p:pic>
        <p:nvPicPr>
          <p:cNvPr id="6" name="Picture 5"/>
          <p:cNvPicPr>
            <a:picLocks noChangeAspect="1"/>
          </p:cNvPicPr>
          <p:nvPr/>
        </p:nvPicPr>
        <p:blipFill rotWithShape="1">
          <a:blip r:embed="rId4"/>
          <a:srcRect b="53352"/>
          <a:stretch/>
        </p:blipFill>
        <p:spPr>
          <a:xfrm>
            <a:off x="1686169" y="392723"/>
            <a:ext cx="6103620" cy="2655277"/>
          </a:xfrm>
          <a:prstGeom prst="rect">
            <a:avLst/>
          </a:prstGeom>
        </p:spPr>
      </p:pic>
      <p:pic>
        <p:nvPicPr>
          <p:cNvPr id="7" name="Picture 6"/>
          <p:cNvPicPr>
            <a:picLocks noChangeAspect="1"/>
          </p:cNvPicPr>
          <p:nvPr/>
        </p:nvPicPr>
        <p:blipFill rotWithShape="1">
          <a:blip r:embed="rId4"/>
          <a:srcRect t="53928"/>
          <a:stretch/>
        </p:blipFill>
        <p:spPr>
          <a:xfrm>
            <a:off x="1686169" y="3067751"/>
            <a:ext cx="6103620" cy="2622489"/>
          </a:xfrm>
          <a:prstGeom prst="rect">
            <a:avLst/>
          </a:prstGeom>
        </p:spPr>
      </p:pic>
      <p:pic>
        <p:nvPicPr>
          <p:cNvPr id="8" name="Picture 7"/>
          <p:cNvPicPr>
            <a:picLocks noChangeAspect="1"/>
          </p:cNvPicPr>
          <p:nvPr/>
        </p:nvPicPr>
        <p:blipFill rotWithShape="1">
          <a:blip r:embed="rId4"/>
          <a:srcRect l="85406" t="48193" b="46418"/>
          <a:stretch/>
        </p:blipFill>
        <p:spPr>
          <a:xfrm>
            <a:off x="6781800" y="2875836"/>
            <a:ext cx="890758" cy="306754"/>
          </a:xfrm>
          <a:prstGeom prst="rect">
            <a:avLst/>
          </a:prstGeom>
        </p:spPr>
      </p:pic>
      <p:sp>
        <p:nvSpPr>
          <p:cNvPr id="3" name="Content Placeholder 2"/>
          <p:cNvSpPr>
            <a:spLocks noGrp="1"/>
          </p:cNvSpPr>
          <p:nvPr>
            <p:ph idx="1"/>
          </p:nvPr>
        </p:nvSpPr>
        <p:spPr>
          <a:xfrm>
            <a:off x="457200" y="5257800"/>
            <a:ext cx="8229600" cy="868363"/>
          </a:xfrm>
        </p:spPr>
        <p:txBody>
          <a:bodyPr/>
          <a:lstStyle/>
          <a:p>
            <a:pPr>
              <a:buNone/>
            </a:pPr>
            <a:r>
              <a:rPr lang="en-US" sz="2800" b="1" dirty="0" smtClean="0">
                <a:solidFill>
                  <a:srgbClr val="FF0000"/>
                </a:solidFill>
              </a:rPr>
              <a:t>Step 15: </a:t>
            </a:r>
            <a:r>
              <a:rPr lang="en-US" sz="2800" dirty="0" smtClean="0"/>
              <a:t>Click “Close”</a:t>
            </a:r>
            <a:endParaRPr lang="en-US" dirty="0"/>
          </a:p>
        </p:txBody>
      </p:sp>
    </p:spTree>
    <p:extLst>
      <p:ext uri="{BB962C8B-B14F-4D97-AF65-F5344CB8AC3E}">
        <p14:creationId xmlns:p14="http://schemas.microsoft.com/office/powerpoint/2010/main" val="96329409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D-10</a:t>
            </a:r>
            <a:endParaRPr lang="en-US" dirty="0"/>
          </a:p>
        </p:txBody>
      </p:sp>
      <p:sp>
        <p:nvSpPr>
          <p:cNvPr id="6" name="Text Placeholder 5"/>
          <p:cNvSpPr>
            <a:spLocks noGrp="1"/>
          </p:cNvSpPr>
          <p:nvPr>
            <p:ph type="body" idx="1"/>
          </p:nvPr>
        </p:nvSpPr>
        <p:spPr/>
        <p:txBody>
          <a:bodyPr/>
          <a:lstStyle/>
          <a:p>
            <a:r>
              <a:rPr lang="en-US" dirty="0" smtClean="0"/>
              <a:t>CEO Certification</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152</a:t>
            </a:fld>
            <a:endParaRPr lang="en-US">
              <a:solidFill>
                <a:prstClr val="white"/>
              </a:solidFill>
            </a:endParaRPr>
          </a:p>
        </p:txBody>
      </p:sp>
    </p:spTree>
    <p:extLst>
      <p:ext uri="{BB962C8B-B14F-4D97-AF65-F5344CB8AC3E}">
        <p14:creationId xmlns:p14="http://schemas.microsoft.com/office/powerpoint/2010/main" val="42290010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88344"/>
            <a:ext cx="8229600" cy="1537819"/>
          </a:xfrm>
        </p:spPr>
        <p:txBody>
          <a:bodyPr>
            <a:normAutofit/>
          </a:bodyPr>
          <a:lstStyle/>
          <a:p>
            <a:pPr marL="0" indent="0">
              <a:buNone/>
            </a:pPr>
            <a:r>
              <a:rPr lang="en-US" b="1" dirty="0">
                <a:solidFill>
                  <a:srgbClr val="FF0000"/>
                </a:solidFill>
              </a:rPr>
              <a:t>Step 1:</a:t>
            </a:r>
            <a:r>
              <a:rPr lang="en-US" dirty="0"/>
              <a:t> Open </a:t>
            </a:r>
            <a:r>
              <a:rPr lang="en-US" dirty="0" smtClean="0"/>
              <a:t>the D-10 form</a:t>
            </a:r>
            <a:endParaRPr lang="en-US" dirty="0"/>
          </a:p>
          <a:p>
            <a:pPr lvl="1"/>
            <a:r>
              <a:rPr lang="en-US" sz="2600" dirty="0"/>
              <a:t>Check the box </a:t>
            </a:r>
            <a:endParaRPr lang="en-US" sz="2600" dirty="0" smtClean="0"/>
          </a:p>
          <a:p>
            <a:pPr lvl="1"/>
            <a:r>
              <a:rPr lang="en-US" sz="2600" dirty="0" smtClean="0"/>
              <a:t>Click </a:t>
            </a:r>
            <a:r>
              <a:rPr lang="en-US" sz="2600" dirty="0"/>
              <a:t>“View Form”</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153</a:t>
            </a:fld>
            <a:endParaRPr lang="en-US">
              <a:solidFill>
                <a:prstClr val="white"/>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3"/>
          <a:srcRect r="79798" b="38428"/>
          <a:stretch/>
        </p:blipFill>
        <p:spPr>
          <a:xfrm>
            <a:off x="117765" y="381000"/>
            <a:ext cx="1558635" cy="2208072"/>
          </a:xfrm>
          <a:prstGeom prst="rect">
            <a:avLst/>
          </a:prstGeom>
        </p:spPr>
      </p:pic>
      <p:pic>
        <p:nvPicPr>
          <p:cNvPr id="9" name="Picture 8"/>
          <p:cNvPicPr>
            <a:picLocks noChangeAspect="1"/>
          </p:cNvPicPr>
          <p:nvPr/>
        </p:nvPicPr>
        <p:blipFill rotWithShape="1">
          <a:blip r:embed="rId4"/>
          <a:srcRect b="49561"/>
          <a:stretch/>
        </p:blipFill>
        <p:spPr>
          <a:xfrm>
            <a:off x="1671209" y="380999"/>
            <a:ext cx="6768846" cy="2667001"/>
          </a:xfrm>
          <a:prstGeom prst="rect">
            <a:avLst/>
          </a:prstGeom>
        </p:spPr>
      </p:pic>
      <p:pic>
        <p:nvPicPr>
          <p:cNvPr id="10" name="Picture 9"/>
          <p:cNvPicPr>
            <a:picLocks noChangeAspect="1"/>
          </p:cNvPicPr>
          <p:nvPr/>
        </p:nvPicPr>
        <p:blipFill rotWithShape="1">
          <a:blip r:embed="rId4"/>
          <a:srcRect t="70953"/>
          <a:stretch/>
        </p:blipFill>
        <p:spPr>
          <a:xfrm>
            <a:off x="1671209" y="3052482"/>
            <a:ext cx="6768846" cy="1535863"/>
          </a:xfrm>
          <a:prstGeom prst="rect">
            <a:avLst/>
          </a:prstGeom>
        </p:spPr>
      </p:pic>
      <p:cxnSp>
        <p:nvCxnSpPr>
          <p:cNvPr id="11" name="Straight Arrow Connector 10"/>
          <p:cNvCxnSpPr/>
          <p:nvPr/>
        </p:nvCxnSpPr>
        <p:spPr>
          <a:xfrm>
            <a:off x="639559" y="3505200"/>
            <a:ext cx="1143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391400" y="4343400"/>
            <a:ext cx="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39519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9600"/>
            <a:ext cx="8229600" cy="1706564"/>
          </a:xfrm>
        </p:spPr>
        <p:txBody>
          <a:bodyPr>
            <a:normAutofit/>
          </a:bodyPr>
          <a:lstStyle/>
          <a:p>
            <a:pPr marL="342900" lvl="1" indent="-342900">
              <a:buNone/>
            </a:pPr>
            <a:r>
              <a:rPr lang="en-US" sz="2800" b="1" dirty="0" smtClean="0">
                <a:solidFill>
                  <a:srgbClr val="FF0000"/>
                </a:solidFill>
              </a:rPr>
              <a:t>Step 2: </a:t>
            </a:r>
            <a:r>
              <a:rPr lang="en-US" sz="2800" dirty="0" smtClean="0"/>
              <a:t>Verify overall Accuracy of NTD Annual Report</a:t>
            </a:r>
          </a:p>
          <a:p>
            <a:pPr marL="342900" lvl="1" indent="-342900"/>
            <a:r>
              <a:rPr lang="en-US" dirty="0" smtClean="0"/>
              <a:t>Select “Yes” if financial and non-financial data are accurate and conform to NTD/USOA requirements</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154</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573392" y="349516"/>
            <a:ext cx="6774180" cy="413766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spTree>
    <p:extLst>
      <p:ext uri="{BB962C8B-B14F-4D97-AF65-F5344CB8AC3E}">
        <p14:creationId xmlns:p14="http://schemas.microsoft.com/office/powerpoint/2010/main" val="292930667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7944"/>
            <a:ext cx="8229600" cy="1248219"/>
          </a:xfrm>
        </p:spPr>
        <p:txBody>
          <a:bodyPr>
            <a:normAutofit/>
          </a:bodyPr>
          <a:lstStyle/>
          <a:p>
            <a:pPr marL="342900" lvl="1" indent="-342900">
              <a:buNone/>
            </a:pPr>
            <a:r>
              <a:rPr lang="en-US" sz="2800" b="1" dirty="0" smtClean="0">
                <a:solidFill>
                  <a:srgbClr val="FF0000"/>
                </a:solidFill>
              </a:rPr>
              <a:t>Step 3: </a:t>
            </a:r>
            <a:r>
              <a:rPr lang="en-US" sz="2800" dirty="0" smtClean="0"/>
              <a:t>Click “Save”</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155</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573392" y="349516"/>
            <a:ext cx="6774180" cy="413766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pic>
        <p:nvPicPr>
          <p:cNvPr id="2" name="Picture 1"/>
          <p:cNvPicPr>
            <a:picLocks noChangeAspect="1"/>
          </p:cNvPicPr>
          <p:nvPr/>
        </p:nvPicPr>
        <p:blipFill>
          <a:blip r:embed="rId5"/>
          <a:stretch>
            <a:fillRect/>
          </a:stretch>
        </p:blipFill>
        <p:spPr>
          <a:xfrm>
            <a:off x="1776237" y="487132"/>
            <a:ext cx="6943725" cy="4364831"/>
          </a:xfrm>
          <a:prstGeom prst="rect">
            <a:avLst/>
          </a:prstGeom>
        </p:spPr>
      </p:pic>
      <p:cxnSp>
        <p:nvCxnSpPr>
          <p:cNvPr id="8" name="Straight Arrow Connector 7"/>
          <p:cNvCxnSpPr/>
          <p:nvPr/>
        </p:nvCxnSpPr>
        <p:spPr>
          <a:xfrm flipV="1">
            <a:off x="5486400" y="4573144"/>
            <a:ext cx="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33461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2744"/>
            <a:ext cx="8229600" cy="943419"/>
          </a:xfrm>
        </p:spPr>
        <p:txBody>
          <a:bodyPr>
            <a:normAutofit/>
          </a:bodyPr>
          <a:lstStyle/>
          <a:p>
            <a:pPr marL="342900" lvl="1" indent="-342900">
              <a:buNone/>
            </a:pPr>
            <a:r>
              <a:rPr lang="en-US" sz="2800" b="1" dirty="0" smtClean="0">
                <a:solidFill>
                  <a:srgbClr val="FF0000"/>
                </a:solidFill>
              </a:rPr>
              <a:t>Step 4: </a:t>
            </a:r>
            <a:r>
              <a:rPr lang="en-US" sz="2800" dirty="0" smtClean="0"/>
              <a:t>Click “Yes”</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156</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573392" y="349516"/>
            <a:ext cx="6774180" cy="413766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pic>
        <p:nvPicPr>
          <p:cNvPr id="2" name="Picture 1"/>
          <p:cNvPicPr>
            <a:picLocks noChangeAspect="1"/>
          </p:cNvPicPr>
          <p:nvPr/>
        </p:nvPicPr>
        <p:blipFill>
          <a:blip r:embed="rId5"/>
          <a:stretch>
            <a:fillRect/>
          </a:stretch>
        </p:blipFill>
        <p:spPr>
          <a:xfrm>
            <a:off x="1776237" y="487132"/>
            <a:ext cx="6943725" cy="4364831"/>
          </a:xfrm>
          <a:prstGeom prst="rect">
            <a:avLst/>
          </a:prstGeom>
        </p:spPr>
      </p:pic>
      <p:pic>
        <p:nvPicPr>
          <p:cNvPr id="9" name="Picture 8"/>
          <p:cNvPicPr>
            <a:picLocks noChangeAspect="1"/>
          </p:cNvPicPr>
          <p:nvPr/>
        </p:nvPicPr>
        <p:blipFill rotWithShape="1">
          <a:blip r:embed="rId6"/>
          <a:srcRect l="927" r="400"/>
          <a:stretch/>
        </p:blipFill>
        <p:spPr>
          <a:xfrm>
            <a:off x="-1" y="0"/>
            <a:ext cx="9135291" cy="4982188"/>
          </a:xfrm>
          <a:prstGeom prst="rect">
            <a:avLst/>
          </a:prstGeom>
        </p:spPr>
      </p:pic>
    </p:spTree>
    <p:extLst>
      <p:ext uri="{BB962C8B-B14F-4D97-AF65-F5344CB8AC3E}">
        <p14:creationId xmlns:p14="http://schemas.microsoft.com/office/powerpoint/2010/main" val="282981443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096964"/>
          </a:xfrm>
        </p:spPr>
        <p:txBody>
          <a:bodyPr>
            <a:normAutofit/>
          </a:bodyPr>
          <a:lstStyle/>
          <a:p>
            <a:pPr marL="342900" lvl="1" indent="-342900">
              <a:buNone/>
            </a:pPr>
            <a:r>
              <a:rPr lang="en-US" b="1" dirty="0" smtClean="0">
                <a:solidFill>
                  <a:srgbClr val="FF0000"/>
                </a:solidFill>
              </a:rPr>
              <a:t>Step 5: </a:t>
            </a:r>
            <a:r>
              <a:rPr lang="en-US" dirty="0" smtClean="0"/>
              <a:t>Click “Next”</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157</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573392" y="349516"/>
            <a:ext cx="6774180" cy="413766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pic>
        <p:nvPicPr>
          <p:cNvPr id="2" name="Picture 1"/>
          <p:cNvPicPr>
            <a:picLocks noChangeAspect="1"/>
          </p:cNvPicPr>
          <p:nvPr/>
        </p:nvPicPr>
        <p:blipFill>
          <a:blip r:embed="rId5"/>
          <a:stretch>
            <a:fillRect/>
          </a:stretch>
        </p:blipFill>
        <p:spPr>
          <a:xfrm>
            <a:off x="1662964" y="381005"/>
            <a:ext cx="7374255" cy="4529900"/>
          </a:xfrm>
          <a:prstGeom prst="rect">
            <a:avLst/>
          </a:prstGeom>
        </p:spPr>
      </p:pic>
      <p:cxnSp>
        <p:nvCxnSpPr>
          <p:cNvPr id="8" name="Straight Arrow Connector 7"/>
          <p:cNvCxnSpPr/>
          <p:nvPr/>
        </p:nvCxnSpPr>
        <p:spPr>
          <a:xfrm flipV="1">
            <a:off x="8686800" y="4786543"/>
            <a:ext cx="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02465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2316164"/>
          </a:xfrm>
        </p:spPr>
        <p:txBody>
          <a:bodyPr>
            <a:normAutofit/>
          </a:bodyPr>
          <a:lstStyle/>
          <a:p>
            <a:pPr marL="342900" lvl="1" indent="-342900">
              <a:buNone/>
            </a:pPr>
            <a:r>
              <a:rPr lang="en-US" sz="2800" b="1" dirty="0" smtClean="0">
                <a:solidFill>
                  <a:srgbClr val="FF0000"/>
                </a:solidFill>
              </a:rPr>
              <a:t>Step 6: </a:t>
            </a:r>
            <a:r>
              <a:rPr lang="en-US" sz="2800" dirty="0" smtClean="0"/>
              <a:t>Select one of the following methods your agency used to collect unlinked passenger trips:</a:t>
            </a:r>
          </a:p>
          <a:p>
            <a:pPr marL="1200150" lvl="3" indent="-342900"/>
            <a:r>
              <a:rPr lang="en-US" dirty="0" smtClean="0"/>
              <a:t>100% count of trips (actual data collection)</a:t>
            </a:r>
          </a:p>
          <a:p>
            <a:pPr marL="1200150" lvl="3" indent="-342900"/>
            <a:r>
              <a:rPr lang="en-US" dirty="0" smtClean="0"/>
              <a:t>Statistician-approved sampling procedure</a:t>
            </a:r>
          </a:p>
          <a:p>
            <a:pPr marL="1200150" lvl="3" indent="-342900"/>
            <a:r>
              <a:rPr lang="en-US" dirty="0" smtClean="0"/>
              <a:t>NTD Sampling Method</a:t>
            </a:r>
          </a:p>
          <a:p>
            <a:pPr marL="1200150" lvl="3" indent="-342900"/>
            <a:r>
              <a:rPr lang="en-US" dirty="0" smtClean="0"/>
              <a:t>Sampling method from FTA Circular 2710</a:t>
            </a:r>
          </a:p>
          <a:p>
            <a:pPr marL="342900" lvl="1" indent="-342900"/>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158</a:t>
            </a:fld>
            <a:endParaRPr lang="en-US">
              <a:solidFill>
                <a:prstClr val="white"/>
              </a:solidFill>
            </a:endParaRPr>
          </a:p>
        </p:txBody>
      </p:sp>
      <p:pic>
        <p:nvPicPr>
          <p:cNvPr id="5" name="Picture 4"/>
          <p:cNvPicPr>
            <a:picLocks noChangeAspect="1"/>
          </p:cNvPicPr>
          <p:nvPr/>
        </p:nvPicPr>
        <p:blipFill rotWithShape="1">
          <a:blip r:embed="rId2"/>
          <a:srcRect t="2191" r="1515" b="26198"/>
          <a:stretch/>
        </p:blipFill>
        <p:spPr>
          <a:xfrm>
            <a:off x="1676400" y="384909"/>
            <a:ext cx="6686560" cy="2739291"/>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pic>
        <p:nvPicPr>
          <p:cNvPr id="8" name="Picture 7"/>
          <p:cNvPicPr>
            <a:picLocks noChangeAspect="1"/>
          </p:cNvPicPr>
          <p:nvPr/>
        </p:nvPicPr>
        <p:blipFill rotWithShape="1">
          <a:blip r:embed="rId5"/>
          <a:srcRect l="14123" t="1" r="-142" b="-435"/>
          <a:stretch/>
        </p:blipFill>
        <p:spPr>
          <a:xfrm>
            <a:off x="2743200" y="2455559"/>
            <a:ext cx="5943600" cy="897241"/>
          </a:xfrm>
          <a:prstGeom prst="rect">
            <a:avLst/>
          </a:prstGeom>
        </p:spPr>
      </p:pic>
      <p:pic>
        <p:nvPicPr>
          <p:cNvPr id="9" name="Picture 8"/>
          <p:cNvPicPr>
            <a:picLocks noChangeAspect="1"/>
          </p:cNvPicPr>
          <p:nvPr/>
        </p:nvPicPr>
        <p:blipFill rotWithShape="1">
          <a:blip r:embed="rId2"/>
          <a:srcRect l="2244" t="76280" r="1515" b="18230"/>
          <a:stretch/>
        </p:blipFill>
        <p:spPr>
          <a:xfrm>
            <a:off x="1981200" y="3352800"/>
            <a:ext cx="6534160" cy="210013"/>
          </a:xfrm>
          <a:prstGeom prst="rect">
            <a:avLst/>
          </a:prstGeom>
        </p:spPr>
      </p:pic>
      <p:pic>
        <p:nvPicPr>
          <p:cNvPr id="10" name="Picture 9"/>
          <p:cNvPicPr>
            <a:picLocks noChangeAspect="1"/>
          </p:cNvPicPr>
          <p:nvPr/>
        </p:nvPicPr>
        <p:blipFill rotWithShape="1">
          <a:blip r:embed="rId2"/>
          <a:srcRect t="2191" r="98877" b="26198"/>
          <a:stretch/>
        </p:blipFill>
        <p:spPr>
          <a:xfrm>
            <a:off x="1659792" y="381000"/>
            <a:ext cx="88510" cy="3181813"/>
          </a:xfrm>
          <a:prstGeom prst="rect">
            <a:avLst/>
          </a:prstGeom>
        </p:spPr>
      </p:pic>
    </p:spTree>
    <p:extLst>
      <p:ext uri="{BB962C8B-B14F-4D97-AF65-F5344CB8AC3E}">
        <p14:creationId xmlns:p14="http://schemas.microsoft.com/office/powerpoint/2010/main" val="240519269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0328"/>
            <a:ext cx="8229600" cy="1635835"/>
          </a:xfrm>
        </p:spPr>
        <p:txBody>
          <a:bodyPr>
            <a:normAutofit/>
          </a:bodyPr>
          <a:lstStyle/>
          <a:p>
            <a:pPr marL="342900" lvl="1" indent="-342900">
              <a:buNone/>
            </a:pPr>
            <a:r>
              <a:rPr lang="en-US" sz="2800" b="1" dirty="0" smtClean="0">
                <a:solidFill>
                  <a:srgbClr val="FF0000"/>
                </a:solidFill>
              </a:rPr>
              <a:t>Step 7: </a:t>
            </a:r>
            <a:r>
              <a:rPr lang="en-US" sz="2800" dirty="0" smtClean="0"/>
              <a:t>Click “Save”</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159</a:t>
            </a:fld>
            <a:endParaRPr lang="en-US">
              <a:solidFill>
                <a:prstClr val="white"/>
              </a:solidFill>
            </a:endParaRPr>
          </a:p>
        </p:txBody>
      </p:sp>
      <p:pic>
        <p:nvPicPr>
          <p:cNvPr id="5" name="Picture 4"/>
          <p:cNvPicPr>
            <a:picLocks noChangeAspect="1"/>
          </p:cNvPicPr>
          <p:nvPr/>
        </p:nvPicPr>
        <p:blipFill rotWithShape="1">
          <a:blip r:embed="rId2"/>
          <a:srcRect t="2191" r="1515" b="26198"/>
          <a:stretch/>
        </p:blipFill>
        <p:spPr>
          <a:xfrm>
            <a:off x="1676400" y="384909"/>
            <a:ext cx="6686560" cy="2739291"/>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pic>
        <p:nvPicPr>
          <p:cNvPr id="8" name="Picture 7"/>
          <p:cNvPicPr>
            <a:picLocks noChangeAspect="1"/>
          </p:cNvPicPr>
          <p:nvPr/>
        </p:nvPicPr>
        <p:blipFill rotWithShape="1">
          <a:blip r:embed="rId5"/>
          <a:srcRect l="14123" t="1" r="-142" b="-435"/>
          <a:stretch/>
        </p:blipFill>
        <p:spPr>
          <a:xfrm>
            <a:off x="2743200" y="2455559"/>
            <a:ext cx="5943600" cy="897241"/>
          </a:xfrm>
          <a:prstGeom prst="rect">
            <a:avLst/>
          </a:prstGeom>
        </p:spPr>
      </p:pic>
      <p:pic>
        <p:nvPicPr>
          <p:cNvPr id="9" name="Picture 8"/>
          <p:cNvPicPr>
            <a:picLocks noChangeAspect="1"/>
          </p:cNvPicPr>
          <p:nvPr/>
        </p:nvPicPr>
        <p:blipFill rotWithShape="1">
          <a:blip r:embed="rId2"/>
          <a:srcRect l="2244" t="76280" r="1515" b="18230"/>
          <a:stretch/>
        </p:blipFill>
        <p:spPr>
          <a:xfrm>
            <a:off x="1981200" y="3352800"/>
            <a:ext cx="6534160" cy="210013"/>
          </a:xfrm>
          <a:prstGeom prst="rect">
            <a:avLst/>
          </a:prstGeom>
        </p:spPr>
      </p:pic>
      <p:pic>
        <p:nvPicPr>
          <p:cNvPr id="10" name="Picture 9"/>
          <p:cNvPicPr>
            <a:picLocks noChangeAspect="1"/>
          </p:cNvPicPr>
          <p:nvPr/>
        </p:nvPicPr>
        <p:blipFill rotWithShape="1">
          <a:blip r:embed="rId2"/>
          <a:srcRect t="2191" r="98877" b="26198"/>
          <a:stretch/>
        </p:blipFill>
        <p:spPr>
          <a:xfrm>
            <a:off x="1659792" y="381000"/>
            <a:ext cx="88510" cy="3181813"/>
          </a:xfrm>
          <a:prstGeom prst="rect">
            <a:avLst/>
          </a:prstGeom>
        </p:spPr>
      </p:pic>
      <p:pic>
        <p:nvPicPr>
          <p:cNvPr id="2" name="Picture 1"/>
          <p:cNvPicPr>
            <a:picLocks noChangeAspect="1"/>
          </p:cNvPicPr>
          <p:nvPr/>
        </p:nvPicPr>
        <p:blipFill>
          <a:blip r:embed="rId6"/>
          <a:stretch>
            <a:fillRect/>
          </a:stretch>
        </p:blipFill>
        <p:spPr>
          <a:xfrm>
            <a:off x="1748309" y="381000"/>
            <a:ext cx="7383780" cy="3718560"/>
          </a:xfrm>
          <a:prstGeom prst="rect">
            <a:avLst/>
          </a:prstGeom>
        </p:spPr>
      </p:pic>
      <p:cxnSp>
        <p:nvCxnSpPr>
          <p:cNvPr id="11" name="Straight Arrow Connector 10"/>
          <p:cNvCxnSpPr/>
          <p:nvPr/>
        </p:nvCxnSpPr>
        <p:spPr>
          <a:xfrm flipV="1">
            <a:off x="6324600" y="3880728"/>
            <a:ext cx="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715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Forms – D-10</a:t>
            </a:r>
            <a:endParaRPr lang="en-US" dirty="0"/>
          </a:p>
        </p:txBody>
      </p:sp>
      <p:sp>
        <p:nvSpPr>
          <p:cNvPr id="3" name="Content Placeholder 2"/>
          <p:cNvSpPr>
            <a:spLocks noGrp="1"/>
          </p:cNvSpPr>
          <p:nvPr>
            <p:ph idx="1"/>
          </p:nvPr>
        </p:nvSpPr>
        <p:spPr/>
        <p:txBody>
          <a:bodyPr/>
          <a:lstStyle/>
          <a:p>
            <a:pPr marL="0" indent="0">
              <a:buNone/>
            </a:pPr>
            <a:r>
              <a:rPr lang="en-US" dirty="0" smtClean="0"/>
              <a:t>FTA has added this form to require CEO/Transit Director certification of data accuracy.</a:t>
            </a:r>
            <a:endParaRPr lang="en-US" dirty="0"/>
          </a:p>
        </p:txBody>
      </p:sp>
    </p:spTree>
    <p:extLst>
      <p:ext uri="{BB962C8B-B14F-4D97-AF65-F5344CB8AC3E}">
        <p14:creationId xmlns:p14="http://schemas.microsoft.com/office/powerpoint/2010/main" val="421346776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381818"/>
            <a:ext cx="8229600" cy="1744346"/>
          </a:xfrm>
        </p:spPr>
        <p:txBody>
          <a:bodyPr/>
          <a:lstStyle/>
          <a:p>
            <a:pPr marL="0" lvl="1" indent="0">
              <a:buNone/>
            </a:pPr>
            <a:r>
              <a:rPr lang="en-US" sz="2800" b="1" dirty="0">
                <a:solidFill>
                  <a:srgbClr val="FF0000"/>
                </a:solidFill>
              </a:rPr>
              <a:t>Step </a:t>
            </a:r>
            <a:r>
              <a:rPr lang="en-US" sz="2800" b="1" dirty="0" smtClean="0">
                <a:solidFill>
                  <a:srgbClr val="FF0000"/>
                </a:solidFill>
              </a:rPr>
              <a:t>8: </a:t>
            </a:r>
            <a:r>
              <a:rPr lang="en-US" sz="2800" dirty="0"/>
              <a:t>Click “Yes”</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160</a:t>
            </a:fld>
            <a:endParaRPr lang="en-US">
              <a:solidFill>
                <a:prstClr val="white"/>
              </a:solidFill>
            </a:endParaRPr>
          </a:p>
        </p:txBody>
      </p:sp>
      <p:pic>
        <p:nvPicPr>
          <p:cNvPr id="5" name="Picture 4"/>
          <p:cNvPicPr>
            <a:picLocks noChangeAspect="1"/>
          </p:cNvPicPr>
          <p:nvPr/>
        </p:nvPicPr>
        <p:blipFill>
          <a:blip r:embed="rId2"/>
          <a:stretch>
            <a:fillRect/>
          </a:stretch>
        </p:blipFill>
        <p:spPr>
          <a:xfrm>
            <a:off x="5" y="2"/>
            <a:ext cx="9128760" cy="4107180"/>
          </a:xfrm>
          <a:prstGeom prst="rect">
            <a:avLst/>
          </a:prstGeom>
        </p:spPr>
      </p:pic>
    </p:spTree>
    <p:extLst>
      <p:ext uri="{BB962C8B-B14F-4D97-AF65-F5344CB8AC3E}">
        <p14:creationId xmlns:p14="http://schemas.microsoft.com/office/powerpoint/2010/main" val="20665778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0328"/>
            <a:ext cx="8229600" cy="1635835"/>
          </a:xfrm>
        </p:spPr>
        <p:txBody>
          <a:bodyPr>
            <a:normAutofit/>
          </a:bodyPr>
          <a:lstStyle/>
          <a:p>
            <a:pPr marL="342900" lvl="1" indent="-342900">
              <a:buNone/>
            </a:pPr>
            <a:r>
              <a:rPr lang="en-US" sz="2800" b="1" dirty="0" smtClean="0">
                <a:solidFill>
                  <a:srgbClr val="FF0000"/>
                </a:solidFill>
              </a:rPr>
              <a:t>Step </a:t>
            </a:r>
            <a:r>
              <a:rPr lang="en-US" sz="2800" b="1" dirty="0">
                <a:solidFill>
                  <a:srgbClr val="FF0000"/>
                </a:solidFill>
              </a:rPr>
              <a:t>9</a:t>
            </a:r>
            <a:r>
              <a:rPr lang="en-US" sz="2800" b="1" dirty="0" smtClean="0">
                <a:solidFill>
                  <a:srgbClr val="FF0000"/>
                </a:solidFill>
              </a:rPr>
              <a:t>: </a:t>
            </a:r>
            <a:r>
              <a:rPr lang="en-US" sz="2800" dirty="0" smtClean="0"/>
              <a:t>Click “Close”</a:t>
            </a:r>
          </a:p>
          <a:p>
            <a:pPr>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161</a:t>
            </a:fld>
            <a:endParaRPr lang="en-US">
              <a:solidFill>
                <a:prstClr val="white"/>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3"/>
          <a:srcRect r="79798" b="38428"/>
          <a:stretch/>
        </p:blipFill>
        <p:spPr>
          <a:xfrm>
            <a:off x="117765" y="381000"/>
            <a:ext cx="1558635" cy="2208072"/>
          </a:xfrm>
          <a:prstGeom prst="rect">
            <a:avLst/>
          </a:prstGeom>
        </p:spPr>
      </p:pic>
      <p:pic>
        <p:nvPicPr>
          <p:cNvPr id="10" name="Picture 9"/>
          <p:cNvPicPr>
            <a:picLocks noChangeAspect="1"/>
          </p:cNvPicPr>
          <p:nvPr/>
        </p:nvPicPr>
        <p:blipFill rotWithShape="1">
          <a:blip r:embed="rId4"/>
          <a:srcRect t="2191" r="98877" b="26198"/>
          <a:stretch/>
        </p:blipFill>
        <p:spPr>
          <a:xfrm>
            <a:off x="1659792" y="381000"/>
            <a:ext cx="88510" cy="3181813"/>
          </a:xfrm>
          <a:prstGeom prst="rect">
            <a:avLst/>
          </a:prstGeom>
        </p:spPr>
      </p:pic>
      <p:pic>
        <p:nvPicPr>
          <p:cNvPr id="12" name="Picture 11"/>
          <p:cNvPicPr>
            <a:picLocks noChangeAspect="1"/>
          </p:cNvPicPr>
          <p:nvPr/>
        </p:nvPicPr>
        <p:blipFill rotWithShape="1">
          <a:blip r:embed="rId5"/>
          <a:srcRect r="1441"/>
          <a:stretch/>
        </p:blipFill>
        <p:spPr>
          <a:xfrm>
            <a:off x="1659799" y="381006"/>
            <a:ext cx="7349571" cy="3777425"/>
          </a:xfrm>
          <a:prstGeom prst="rect">
            <a:avLst/>
          </a:prstGeom>
        </p:spPr>
      </p:pic>
      <p:cxnSp>
        <p:nvCxnSpPr>
          <p:cNvPr id="11" name="Straight Arrow Connector 10"/>
          <p:cNvCxnSpPr/>
          <p:nvPr/>
        </p:nvCxnSpPr>
        <p:spPr>
          <a:xfrm flipV="1">
            <a:off x="8686800" y="3962400"/>
            <a:ext cx="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19269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Submitting Annual Report</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162</a:t>
            </a:fld>
            <a:endParaRPr lang="en-US">
              <a:solidFill>
                <a:prstClr val="white"/>
              </a:solidFill>
            </a:endParaRPr>
          </a:p>
        </p:txBody>
      </p:sp>
    </p:spTree>
    <p:extLst>
      <p:ext uri="{BB962C8B-B14F-4D97-AF65-F5344CB8AC3E}">
        <p14:creationId xmlns:p14="http://schemas.microsoft.com/office/powerpoint/2010/main" val="42290010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495800"/>
            <a:ext cx="8229600" cy="1630363"/>
          </a:xfrm>
        </p:spPr>
        <p:txBody>
          <a:bodyPr/>
          <a:lstStyle/>
          <a:p>
            <a:pPr marL="0" indent="0">
              <a:buNone/>
            </a:pPr>
            <a:r>
              <a:rPr lang="en-US" b="1" dirty="0">
                <a:solidFill>
                  <a:srgbClr val="FF0000"/>
                </a:solidFill>
              </a:rPr>
              <a:t>Step 1:</a:t>
            </a:r>
            <a:r>
              <a:rPr lang="en-US" dirty="0"/>
              <a:t> Open “</a:t>
            </a:r>
            <a:r>
              <a:rPr lang="en-US" dirty="0" smtClean="0"/>
              <a:t>Records”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163</a:t>
            </a:fld>
            <a:endParaRPr lang="en-US">
              <a:solidFill>
                <a:prstClr val="white"/>
              </a:solidFill>
            </a:endParaRPr>
          </a:p>
        </p:txBody>
      </p:sp>
      <p:pic>
        <p:nvPicPr>
          <p:cNvPr id="3" name="Picture 2"/>
          <p:cNvPicPr>
            <a:picLocks noChangeAspect="1"/>
          </p:cNvPicPr>
          <p:nvPr/>
        </p:nvPicPr>
        <p:blipFill>
          <a:blip r:embed="rId2"/>
          <a:stretch>
            <a:fillRect/>
          </a:stretch>
        </p:blipFill>
        <p:spPr>
          <a:xfrm>
            <a:off x="2" y="0"/>
            <a:ext cx="9150477" cy="3939540"/>
          </a:xfrm>
          <a:prstGeom prst="rect">
            <a:avLst/>
          </a:prstGeom>
        </p:spPr>
      </p:pic>
      <p:sp>
        <p:nvSpPr>
          <p:cNvPr id="5" name="Donut 4"/>
          <p:cNvSpPr/>
          <p:nvPr/>
        </p:nvSpPr>
        <p:spPr>
          <a:xfrm>
            <a:off x="1295400" y="0"/>
            <a:ext cx="914400" cy="3048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7" name="Picture 6"/>
          <p:cNvPicPr>
            <a:picLocks noChangeAspect="1"/>
          </p:cNvPicPr>
          <p:nvPr/>
        </p:nvPicPr>
        <p:blipFill>
          <a:blip r:embed="rId3"/>
          <a:stretch>
            <a:fillRect/>
          </a:stretch>
        </p:blipFill>
        <p:spPr>
          <a:xfrm>
            <a:off x="2000250" y="460057"/>
            <a:ext cx="7143750" cy="3324225"/>
          </a:xfrm>
          <a:prstGeom prst="rect">
            <a:avLst/>
          </a:prstGeom>
        </p:spPr>
      </p:pic>
    </p:spTree>
    <p:extLst>
      <p:ext uri="{BB962C8B-B14F-4D97-AF65-F5344CB8AC3E}">
        <p14:creationId xmlns:p14="http://schemas.microsoft.com/office/powerpoint/2010/main" val="37563907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86200"/>
            <a:ext cx="8229600" cy="2239964"/>
          </a:xfrm>
        </p:spPr>
        <p:txBody>
          <a:bodyPr/>
          <a:lstStyle/>
          <a:p>
            <a:pPr marL="0" indent="0">
              <a:buNone/>
            </a:pPr>
            <a:r>
              <a:rPr lang="en-US" b="1" dirty="0" smtClean="0">
                <a:solidFill>
                  <a:srgbClr val="FF0000"/>
                </a:solidFill>
              </a:rPr>
              <a:t>Step 2: </a:t>
            </a:r>
            <a:r>
              <a:rPr lang="en-US" dirty="0" smtClean="0"/>
              <a:t>Click “NTD Report Packages”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164</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58473" y="381002"/>
            <a:ext cx="7386638" cy="2775585"/>
          </a:xfrm>
          <a:prstGeom prst="rect">
            <a:avLst/>
          </a:prstGeom>
        </p:spPr>
      </p:pic>
      <p:sp>
        <p:nvSpPr>
          <p:cNvPr id="8" name="Oval 7"/>
          <p:cNvSpPr/>
          <p:nvPr/>
        </p:nvSpPr>
        <p:spPr>
          <a:xfrm>
            <a:off x="76200" y="1066800"/>
            <a:ext cx="1177635" cy="3047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5"/>
          <a:srcRect r="10214"/>
          <a:stretch/>
        </p:blipFill>
        <p:spPr>
          <a:xfrm>
            <a:off x="17930" y="381004"/>
            <a:ext cx="9049870" cy="3060287"/>
          </a:xfrm>
          <a:prstGeom prst="rect">
            <a:avLst/>
          </a:prstGeom>
        </p:spPr>
      </p:pic>
      <p:sp>
        <p:nvSpPr>
          <p:cNvPr id="10" name="Oval 9"/>
          <p:cNvSpPr/>
          <p:nvPr/>
        </p:nvSpPr>
        <p:spPr>
          <a:xfrm>
            <a:off x="1828800" y="1905001"/>
            <a:ext cx="3962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9776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86200"/>
            <a:ext cx="8229600" cy="2239964"/>
          </a:xfrm>
        </p:spPr>
        <p:txBody>
          <a:bodyPr/>
          <a:lstStyle/>
          <a:p>
            <a:pPr marL="0" indent="0">
              <a:buNone/>
            </a:pPr>
            <a:r>
              <a:rPr lang="en-US" b="1" dirty="0" smtClean="0">
                <a:solidFill>
                  <a:srgbClr val="FF0000"/>
                </a:solidFill>
              </a:rPr>
              <a:t>Step 3: </a:t>
            </a:r>
            <a:r>
              <a:rPr lang="en-US" dirty="0" smtClean="0"/>
              <a:t>Click “FY 2014 Reporting”</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165</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58473" y="381002"/>
            <a:ext cx="7386638" cy="2775585"/>
          </a:xfrm>
          <a:prstGeom prst="rect">
            <a:avLst/>
          </a:prstGeom>
        </p:spPr>
      </p:pic>
      <p:sp>
        <p:nvSpPr>
          <p:cNvPr id="8" name="Oval 7"/>
          <p:cNvSpPr/>
          <p:nvPr/>
        </p:nvSpPr>
        <p:spPr>
          <a:xfrm>
            <a:off x="76200" y="1066800"/>
            <a:ext cx="1177635" cy="3047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5"/>
          <a:srcRect r="19662"/>
          <a:stretch/>
        </p:blipFill>
        <p:spPr>
          <a:xfrm>
            <a:off x="1" y="381000"/>
            <a:ext cx="9067800" cy="2686050"/>
          </a:xfrm>
          <a:prstGeom prst="rect">
            <a:avLst/>
          </a:prstGeom>
        </p:spPr>
      </p:pic>
      <p:sp>
        <p:nvSpPr>
          <p:cNvPr id="10" name="Oval 9"/>
          <p:cNvSpPr/>
          <p:nvPr/>
        </p:nvSpPr>
        <p:spPr>
          <a:xfrm>
            <a:off x="1717965" y="1676400"/>
            <a:ext cx="6892635" cy="1142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9447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181600"/>
            <a:ext cx="8229600" cy="944564"/>
          </a:xfrm>
        </p:spPr>
        <p:txBody>
          <a:bodyPr/>
          <a:lstStyle/>
          <a:p>
            <a:pPr marL="0" indent="0">
              <a:buNone/>
            </a:pPr>
            <a:r>
              <a:rPr lang="en-US" b="1" dirty="0" smtClean="0">
                <a:solidFill>
                  <a:srgbClr val="FF0000"/>
                </a:solidFill>
              </a:rPr>
              <a:t>Step 4: </a:t>
            </a:r>
            <a:r>
              <a:rPr lang="en-US" dirty="0" smtClean="0"/>
              <a:t>Click “Related Actions”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166</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58473" y="381002"/>
            <a:ext cx="7386638" cy="2775585"/>
          </a:xfrm>
          <a:prstGeom prst="rect">
            <a:avLst/>
          </a:prstGeom>
        </p:spPr>
      </p:pic>
      <p:pic>
        <p:nvPicPr>
          <p:cNvPr id="9" name="Picture 8"/>
          <p:cNvPicPr>
            <a:picLocks noChangeAspect="1"/>
          </p:cNvPicPr>
          <p:nvPr/>
        </p:nvPicPr>
        <p:blipFill rotWithShape="1">
          <a:blip r:embed="rId5"/>
          <a:srcRect l="17535" t="343" r="-265" b="30114"/>
          <a:stretch/>
        </p:blipFill>
        <p:spPr>
          <a:xfrm>
            <a:off x="1631887" y="391087"/>
            <a:ext cx="7283514" cy="4608694"/>
          </a:xfrm>
          <a:prstGeom prst="rect">
            <a:avLst/>
          </a:prstGeom>
        </p:spPr>
      </p:pic>
      <p:pic>
        <p:nvPicPr>
          <p:cNvPr id="10" name="Picture 9"/>
          <p:cNvPicPr>
            <a:picLocks noChangeAspect="1"/>
          </p:cNvPicPr>
          <p:nvPr/>
        </p:nvPicPr>
        <p:blipFill>
          <a:blip r:embed="rId6"/>
          <a:stretch>
            <a:fillRect/>
          </a:stretch>
        </p:blipFill>
        <p:spPr>
          <a:xfrm>
            <a:off x="36478" y="835641"/>
            <a:ext cx="1416844" cy="671989"/>
          </a:xfrm>
          <a:prstGeom prst="rect">
            <a:avLst/>
          </a:prstGeom>
        </p:spPr>
      </p:pic>
      <p:sp>
        <p:nvSpPr>
          <p:cNvPr id="8" name="Oval 7"/>
          <p:cNvSpPr/>
          <p:nvPr/>
        </p:nvSpPr>
        <p:spPr>
          <a:xfrm>
            <a:off x="1449" y="1135181"/>
            <a:ext cx="1177635" cy="3047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6780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2239964"/>
          </a:xfrm>
        </p:spPr>
        <p:txBody>
          <a:bodyPr/>
          <a:lstStyle/>
          <a:p>
            <a:pPr marL="0" indent="0">
              <a:buNone/>
            </a:pPr>
            <a:r>
              <a:rPr lang="en-US" b="1" dirty="0" smtClean="0">
                <a:solidFill>
                  <a:srgbClr val="FF0000"/>
                </a:solidFill>
              </a:rPr>
              <a:t>Step 5: </a:t>
            </a:r>
            <a:r>
              <a:rPr lang="en-US" dirty="0" smtClean="0"/>
              <a:t>Click “Submit Annual Report Package”</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167</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53044" y="653415"/>
            <a:ext cx="7386638" cy="2775585"/>
          </a:xfrm>
          <a:prstGeom prst="rect">
            <a:avLst/>
          </a:prstGeom>
        </p:spPr>
      </p:pic>
      <p:sp>
        <p:nvSpPr>
          <p:cNvPr id="8" name="Oval 7"/>
          <p:cNvSpPr/>
          <p:nvPr/>
        </p:nvSpPr>
        <p:spPr>
          <a:xfrm>
            <a:off x="1686304" y="1589230"/>
            <a:ext cx="3523129" cy="579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1828800" y="413099"/>
            <a:ext cx="6846284" cy="729901"/>
          </a:xfrm>
          <a:prstGeom prst="rect">
            <a:avLst/>
          </a:prstGeom>
        </p:spPr>
      </p:pic>
    </p:spTree>
    <p:extLst>
      <p:ext uri="{BB962C8B-B14F-4D97-AF65-F5344CB8AC3E}">
        <p14:creationId xmlns:p14="http://schemas.microsoft.com/office/powerpoint/2010/main" val="28620971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7765" y="3733800"/>
            <a:ext cx="8797635" cy="2392364"/>
          </a:xfrm>
        </p:spPr>
        <p:txBody>
          <a:bodyPr/>
          <a:lstStyle/>
          <a:p>
            <a:pPr marL="0" indent="0">
              <a:buNone/>
            </a:pPr>
            <a:r>
              <a:rPr lang="en-US" dirty="0" smtClean="0"/>
              <a:t>If all forms are complete, you will see box that says “Action completed Successfully”</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168</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l="17647" t="12444" r="8669"/>
          <a:stretch/>
        </p:blipFill>
        <p:spPr>
          <a:xfrm>
            <a:off x="1640541" y="507617"/>
            <a:ext cx="7168876" cy="3378583"/>
          </a:xfrm>
          <a:prstGeom prst="rect">
            <a:avLst/>
          </a:prstGeom>
        </p:spPr>
      </p:pic>
      <p:pic>
        <p:nvPicPr>
          <p:cNvPr id="9" name="Picture 8"/>
          <p:cNvPicPr>
            <a:picLocks noChangeAspect="1"/>
          </p:cNvPicPr>
          <p:nvPr/>
        </p:nvPicPr>
        <p:blipFill>
          <a:blip r:embed="rId5"/>
          <a:stretch>
            <a:fillRect/>
          </a:stretch>
        </p:blipFill>
        <p:spPr>
          <a:xfrm>
            <a:off x="1761268" y="381000"/>
            <a:ext cx="7458932" cy="612934"/>
          </a:xfrm>
          <a:prstGeom prst="rect">
            <a:avLst/>
          </a:prstGeom>
        </p:spPr>
      </p:pic>
      <p:pic>
        <p:nvPicPr>
          <p:cNvPr id="8" name="Picture 7"/>
          <p:cNvPicPr>
            <a:picLocks noChangeAspect="1"/>
          </p:cNvPicPr>
          <p:nvPr/>
        </p:nvPicPr>
        <p:blipFill rotWithShape="1">
          <a:blip r:embed="rId4"/>
          <a:srcRect l="39097" t="3791" r="39098" b="86730"/>
          <a:stretch/>
        </p:blipFill>
        <p:spPr>
          <a:xfrm>
            <a:off x="4076700" y="155249"/>
            <a:ext cx="2187752" cy="377203"/>
          </a:xfrm>
          <a:prstGeom prst="rect">
            <a:avLst/>
          </a:prstGeom>
        </p:spPr>
      </p:pic>
    </p:spTree>
    <p:extLst>
      <p:ext uri="{BB962C8B-B14F-4D97-AF65-F5344CB8AC3E}">
        <p14:creationId xmlns:p14="http://schemas.microsoft.com/office/powerpoint/2010/main" val="14402321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429000"/>
            <a:ext cx="8229600" cy="2697164"/>
          </a:xfrm>
        </p:spPr>
        <p:txBody>
          <a:bodyPr/>
          <a:lstStyle/>
          <a:p>
            <a:pPr marL="0" indent="0">
              <a:buNone/>
            </a:pPr>
            <a:r>
              <a:rPr lang="en-US" dirty="0" smtClean="0"/>
              <a:t>FY 2014 Report is now “In Review” by analyst and cannot be edited.</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169</a:t>
            </a:fld>
            <a:endParaRPr lang="en-US">
              <a:solidFill>
                <a:prstClr val="white"/>
              </a:solidFill>
            </a:endParaRPr>
          </a:p>
        </p:txBody>
      </p:sp>
      <p:pic>
        <p:nvPicPr>
          <p:cNvPr id="5" name="Picture 4"/>
          <p:cNvPicPr>
            <a:picLocks noChangeAspect="1"/>
          </p:cNvPicPr>
          <p:nvPr/>
        </p:nvPicPr>
        <p:blipFill rotWithShape="1">
          <a:blip r:embed="rId2"/>
          <a:srcRect r="79798" b="38428"/>
          <a:stretch/>
        </p:blipFill>
        <p:spPr>
          <a:xfrm>
            <a:off x="117765" y="381000"/>
            <a:ext cx="1558635" cy="2208072"/>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76400" y="381000"/>
            <a:ext cx="7439025" cy="2295525"/>
          </a:xfrm>
          <a:prstGeom prst="rect">
            <a:avLst/>
          </a:prstGeom>
        </p:spPr>
      </p:pic>
      <p:pic>
        <p:nvPicPr>
          <p:cNvPr id="10" name="Picture 9"/>
          <p:cNvPicPr>
            <a:picLocks noChangeAspect="1"/>
          </p:cNvPicPr>
          <p:nvPr/>
        </p:nvPicPr>
        <p:blipFill rotWithShape="1">
          <a:blip r:embed="rId5"/>
          <a:srcRect l="10972" t="5968" b="82609"/>
          <a:stretch/>
        </p:blipFill>
        <p:spPr>
          <a:xfrm>
            <a:off x="2514600" y="914400"/>
            <a:ext cx="5105220" cy="194010"/>
          </a:xfrm>
          <a:prstGeom prst="rect">
            <a:avLst/>
          </a:prstGeom>
        </p:spPr>
      </p:pic>
      <p:pic>
        <p:nvPicPr>
          <p:cNvPr id="12" name="Picture 11"/>
          <p:cNvPicPr>
            <a:picLocks noChangeAspect="1"/>
          </p:cNvPicPr>
          <p:nvPr/>
        </p:nvPicPr>
        <p:blipFill rotWithShape="1">
          <a:blip r:embed="rId5"/>
          <a:srcRect l="10631" t="52974" b="33504"/>
          <a:stretch/>
        </p:blipFill>
        <p:spPr>
          <a:xfrm>
            <a:off x="2504794" y="1656662"/>
            <a:ext cx="5124831" cy="228601"/>
          </a:xfrm>
          <a:prstGeom prst="rect">
            <a:avLst/>
          </a:prstGeom>
        </p:spPr>
      </p:pic>
      <p:cxnSp>
        <p:nvCxnSpPr>
          <p:cNvPr id="14" name="Straight Arrow Connector 13"/>
          <p:cNvCxnSpPr/>
          <p:nvPr/>
        </p:nvCxnSpPr>
        <p:spPr>
          <a:xfrm flipV="1">
            <a:off x="4038600" y="2057400"/>
            <a:ext cx="0" cy="7620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7300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P-10</a:t>
            </a:r>
            <a:endParaRPr lang="en-US" dirty="0"/>
          </a:p>
        </p:txBody>
      </p:sp>
      <p:sp>
        <p:nvSpPr>
          <p:cNvPr id="3" name="Content Placeholder 2"/>
          <p:cNvSpPr>
            <a:spLocks noGrp="1"/>
          </p:cNvSpPr>
          <p:nvPr>
            <p:ph idx="1"/>
          </p:nvPr>
        </p:nvSpPr>
        <p:spPr/>
        <p:txBody>
          <a:bodyPr/>
          <a:lstStyle/>
          <a:p>
            <a:pPr marL="0" indent="0">
              <a:buNone/>
            </a:pPr>
            <a:r>
              <a:rPr lang="en-US" dirty="0" smtClean="0"/>
              <a:t>DUNS or D-U-N-S Number</a:t>
            </a:r>
            <a:r>
              <a:rPr lang="en-US" dirty="0"/>
              <a:t>, </a:t>
            </a:r>
            <a:r>
              <a:rPr lang="en-US" dirty="0" smtClean="0"/>
              <a:t>is a </a:t>
            </a:r>
            <a:r>
              <a:rPr lang="en-US" dirty="0"/>
              <a:t>unique nine-digit identification number</a:t>
            </a:r>
            <a:r>
              <a:rPr lang="en-US" dirty="0" smtClean="0"/>
              <a:t> your agency.</a:t>
            </a:r>
            <a:r>
              <a:rPr lang="en-US" dirty="0"/>
              <a:t> </a:t>
            </a:r>
            <a:endParaRPr lang="en-US" dirty="0" smtClean="0"/>
          </a:p>
          <a:p>
            <a:endParaRPr lang="en-US" dirty="0"/>
          </a:p>
          <a:p>
            <a:pPr marL="0" indent="0">
              <a:buNone/>
            </a:pPr>
            <a:r>
              <a:rPr lang="en-US" dirty="0"/>
              <a:t>Please visit </a:t>
            </a:r>
            <a:r>
              <a:rPr lang="en-US" dirty="0">
                <a:hlinkClick r:id="rId2"/>
              </a:rPr>
              <a:t>http://fedgov.dnb.com/webform</a:t>
            </a:r>
            <a:r>
              <a:rPr lang="en-US" dirty="0"/>
              <a:t> to obtain the number</a:t>
            </a:r>
          </a:p>
          <a:p>
            <a:endParaRPr lang="en-US" dirty="0"/>
          </a:p>
        </p:txBody>
      </p:sp>
    </p:spTree>
    <p:extLst>
      <p:ext uri="{BB962C8B-B14F-4D97-AF65-F5344CB8AC3E}">
        <p14:creationId xmlns:p14="http://schemas.microsoft.com/office/powerpoint/2010/main" val="387684468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Tribal Subsidy</a:t>
            </a:r>
            <a:endParaRPr lang="en-US" dirty="0"/>
          </a:p>
        </p:txBody>
      </p:sp>
      <p:sp>
        <p:nvSpPr>
          <p:cNvPr id="6" name="Text Placeholder 5"/>
          <p:cNvSpPr>
            <a:spLocks noGrp="1"/>
          </p:cNvSpPr>
          <p:nvPr>
            <p:ph type="body" idx="1"/>
          </p:nvPr>
        </p:nvSpPr>
        <p:spPr/>
        <p:txBody>
          <a:bodyPr/>
          <a:lstStyle/>
          <a:p>
            <a:r>
              <a:rPr lang="en-US" dirty="0" smtClean="0"/>
              <a:t>Annual Forms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170</a:t>
            </a:fld>
            <a:endParaRPr lang="en-US">
              <a:solidFill>
                <a:prstClr val="white"/>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200" y="4267200"/>
            <a:ext cx="8229600" cy="2133600"/>
          </a:xfrm>
        </p:spPr>
        <p:txBody>
          <a:bodyPr>
            <a:normAutofit/>
          </a:bodyPr>
          <a:lstStyle/>
          <a:p>
            <a:pPr marL="0" indent="0">
              <a:buNone/>
            </a:pPr>
            <a:r>
              <a:rPr lang="en-US" dirty="0" smtClean="0"/>
              <a:t>Tribal subsidy - shortened version of NTD Report</a:t>
            </a:r>
          </a:p>
          <a:p>
            <a:pPr lvl="1"/>
            <a:r>
              <a:rPr lang="en-US" dirty="0" smtClean="0"/>
              <a:t>Applies if your agency provides an annual subsidy to local agency transit service(s) and does not operate or purchase other modes</a:t>
            </a:r>
          </a:p>
          <a:p>
            <a:pPr lvl="1"/>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171</a:t>
            </a:fld>
            <a:endParaRPr lang="en-US">
              <a:solidFill>
                <a:prstClr val="white"/>
              </a:solidFill>
            </a:endParaRPr>
          </a:p>
        </p:txBody>
      </p:sp>
      <p:pic>
        <p:nvPicPr>
          <p:cNvPr id="10" name="Picture 9"/>
          <p:cNvPicPr>
            <a:picLocks noChangeAspect="1"/>
          </p:cNvPicPr>
          <p:nvPr/>
        </p:nvPicPr>
        <p:blipFill>
          <a:blip r:embed="rId3"/>
          <a:stretch>
            <a:fillRect/>
          </a:stretch>
        </p:blipFill>
        <p:spPr>
          <a:xfrm>
            <a:off x="0" y="0"/>
            <a:ext cx="9144000" cy="4339008"/>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172</a:t>
            </a:fld>
            <a:endParaRPr lang="en-US">
              <a:solidFill>
                <a:prstClr val="white"/>
              </a:solidFill>
            </a:endParaRPr>
          </a:p>
        </p:txBody>
      </p:sp>
      <p:pic>
        <p:nvPicPr>
          <p:cNvPr id="5" name="Picture 4"/>
          <p:cNvPicPr>
            <a:picLocks noChangeAspect="1"/>
          </p:cNvPicPr>
          <p:nvPr/>
        </p:nvPicPr>
        <p:blipFill rotWithShape="1">
          <a:blip r:embed="rId2"/>
          <a:srcRect b="91219"/>
          <a:stretch/>
        </p:blipFill>
        <p:spPr>
          <a:xfrm>
            <a:off x="0" y="0"/>
            <a:ext cx="9144000" cy="381000"/>
          </a:xfrm>
          <a:prstGeom prst="rect">
            <a:avLst/>
          </a:prstGeom>
        </p:spPr>
      </p:pic>
      <p:pic>
        <p:nvPicPr>
          <p:cNvPr id="6" name="Picture 5"/>
          <p:cNvPicPr>
            <a:picLocks noChangeAspect="1"/>
          </p:cNvPicPr>
          <p:nvPr/>
        </p:nvPicPr>
        <p:blipFill>
          <a:blip r:embed="rId3"/>
          <a:stretch>
            <a:fillRect/>
          </a:stretch>
        </p:blipFill>
        <p:spPr>
          <a:xfrm>
            <a:off x="1743635" y="390889"/>
            <a:ext cx="6171152" cy="5258562"/>
          </a:xfrm>
          <a:prstGeom prst="rect">
            <a:avLst/>
          </a:prstGeom>
        </p:spPr>
      </p:pic>
      <p:pic>
        <p:nvPicPr>
          <p:cNvPr id="7" name="Picture 6"/>
          <p:cNvPicPr>
            <a:picLocks noChangeAspect="1"/>
          </p:cNvPicPr>
          <p:nvPr/>
        </p:nvPicPr>
        <p:blipFill rotWithShape="1">
          <a:blip r:embed="rId2"/>
          <a:srcRect t="8781" r="80833" b="68389"/>
          <a:stretch/>
        </p:blipFill>
        <p:spPr>
          <a:xfrm>
            <a:off x="0" y="381000"/>
            <a:ext cx="1752600" cy="990600"/>
          </a:xfrm>
          <a:prstGeom prst="rect">
            <a:avLst/>
          </a:prstGeom>
        </p:spPr>
      </p:pic>
      <p:sp>
        <p:nvSpPr>
          <p:cNvPr id="3" name="Content Placeholder 2"/>
          <p:cNvSpPr>
            <a:spLocks noGrp="1"/>
          </p:cNvSpPr>
          <p:nvPr>
            <p:ph idx="1"/>
          </p:nvPr>
        </p:nvSpPr>
        <p:spPr>
          <a:xfrm>
            <a:off x="457200" y="5410200"/>
            <a:ext cx="8229600" cy="914400"/>
          </a:xfrm>
        </p:spPr>
        <p:txBody>
          <a:bodyPr>
            <a:noAutofit/>
          </a:bodyPr>
          <a:lstStyle/>
          <a:p>
            <a:pPr marL="0" lvl="1" indent="0">
              <a:buNone/>
            </a:pPr>
            <a:r>
              <a:rPr lang="en-US" sz="2000" dirty="0" smtClean="0"/>
              <a:t>Fill in the Subsidy, </a:t>
            </a:r>
            <a:r>
              <a:rPr lang="en-US" sz="2000" b="1" dirty="0" smtClean="0"/>
              <a:t>NOT </a:t>
            </a:r>
            <a:r>
              <a:rPr lang="en-US" sz="2000" dirty="0" smtClean="0"/>
              <a:t>the </a:t>
            </a:r>
            <a:r>
              <a:rPr lang="en-US" sz="2000" dirty="0"/>
              <a:t>full cost of </a:t>
            </a:r>
            <a:r>
              <a:rPr lang="en-US" sz="2000" dirty="0" smtClean="0"/>
              <a:t>service</a:t>
            </a:r>
            <a:endParaRPr lang="en-US" sz="2000" dirty="0"/>
          </a:p>
        </p:txBody>
      </p:sp>
    </p:spTree>
    <p:extLst>
      <p:ext uri="{BB962C8B-B14F-4D97-AF65-F5344CB8AC3E}">
        <p14:creationId xmlns:p14="http://schemas.microsoft.com/office/powerpoint/2010/main" val="22463369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a:xfrm>
            <a:off x="7001691" y="6492875"/>
            <a:ext cx="2133600" cy="365125"/>
          </a:xfrm>
        </p:spPr>
        <p:txBody>
          <a:bodyPr/>
          <a:lstStyle/>
          <a:p>
            <a:fld id="{ADE1B9D5-6B45-43F7-A669-CB0A48399304}" type="slidenum">
              <a:rPr lang="en-US" smtClean="0"/>
              <a:t>173</a:t>
            </a:fld>
            <a:endParaRPr lang="en-US"/>
          </a:p>
        </p:txBody>
      </p:sp>
      <p:sp>
        <p:nvSpPr>
          <p:cNvPr id="15" name="Content Placeholder 2"/>
          <p:cNvSpPr>
            <a:spLocks noGrp="1"/>
          </p:cNvSpPr>
          <p:nvPr>
            <p:ph idx="1"/>
          </p:nvPr>
        </p:nvSpPr>
        <p:spPr>
          <a:xfrm>
            <a:off x="304800" y="3325981"/>
            <a:ext cx="8229600" cy="3001964"/>
          </a:xfrm>
        </p:spPr>
        <p:txBody>
          <a:bodyPr/>
          <a:lstStyle/>
          <a:p>
            <a:pPr marL="0" indent="0" algn="ctr">
              <a:buNone/>
            </a:pPr>
            <a:endParaRPr lang="en-US" sz="1100" dirty="0"/>
          </a:p>
          <a:p>
            <a:pPr marL="0" indent="0" algn="ctr">
              <a:buNone/>
            </a:pPr>
            <a:r>
              <a:rPr lang="en-US" sz="2000" b="1" dirty="0" smtClean="0"/>
              <a:t>Help Desk</a:t>
            </a:r>
          </a:p>
          <a:p>
            <a:pPr marL="0" indent="0" algn="ctr">
              <a:buNone/>
            </a:pPr>
            <a:r>
              <a:rPr lang="en-US" sz="2000" dirty="0" smtClean="0"/>
              <a:t>(</a:t>
            </a:r>
            <a:r>
              <a:rPr lang="en-US" sz="2000" dirty="0"/>
              <a:t>888) 252-0936</a:t>
            </a:r>
          </a:p>
          <a:p>
            <a:pPr marL="0" indent="0" algn="ctr">
              <a:buNone/>
            </a:pPr>
            <a:r>
              <a:rPr lang="en-US" sz="2000" dirty="0"/>
              <a:t>NTDHelp@dot.gov</a:t>
            </a:r>
          </a:p>
          <a:p>
            <a:pPr marL="0" indent="0" algn="ctr">
              <a:buNone/>
            </a:pPr>
            <a:r>
              <a:rPr lang="en-US" sz="2000" dirty="0" smtClean="0"/>
              <a:t>Monday – Friday</a:t>
            </a:r>
          </a:p>
          <a:p>
            <a:pPr marL="0" indent="0" algn="ctr">
              <a:buNone/>
            </a:pPr>
            <a:r>
              <a:rPr lang="en-US" sz="2000" dirty="0" smtClean="0"/>
              <a:t>0800 </a:t>
            </a:r>
            <a:r>
              <a:rPr lang="en-US" sz="2000" dirty="0"/>
              <a:t>– 1900 </a:t>
            </a:r>
            <a:r>
              <a:rPr lang="en-US" sz="2000" dirty="0" smtClean="0"/>
              <a:t>Eastern</a:t>
            </a:r>
            <a:endParaRPr lang="en-US" sz="2000" dirty="0"/>
          </a:p>
          <a:p>
            <a:pPr marL="0" indent="0">
              <a:buNone/>
            </a:pPr>
            <a:endParaRPr lang="en-US" dirty="0"/>
          </a:p>
        </p:txBody>
      </p:sp>
      <p:sp>
        <p:nvSpPr>
          <p:cNvPr id="3" name="Rectangle 2"/>
          <p:cNvSpPr/>
          <p:nvPr/>
        </p:nvSpPr>
        <p:spPr>
          <a:xfrm>
            <a:off x="2286000" y="1295400"/>
            <a:ext cx="4572000" cy="1954381"/>
          </a:xfrm>
          <a:prstGeom prst="rect">
            <a:avLst/>
          </a:prstGeom>
        </p:spPr>
        <p:txBody>
          <a:bodyPr>
            <a:spAutoFit/>
          </a:bodyPr>
          <a:lstStyle/>
          <a:p>
            <a:pPr algn="ctr"/>
            <a:r>
              <a:rPr lang="en-US" sz="2000" b="1" dirty="0" err="1"/>
              <a:t>Loucas</a:t>
            </a:r>
            <a:r>
              <a:rPr lang="en-US" sz="2000" b="1" dirty="0"/>
              <a:t> </a:t>
            </a:r>
            <a:r>
              <a:rPr lang="en-US" sz="2000" b="1" dirty="0" err="1"/>
              <a:t>Lamkin</a:t>
            </a:r>
            <a:endParaRPr lang="en-US" sz="2000" b="1" dirty="0"/>
          </a:p>
          <a:p>
            <a:pPr algn="ctr"/>
            <a:r>
              <a:rPr lang="en-US" dirty="0"/>
              <a:t>434-299-8796</a:t>
            </a:r>
          </a:p>
          <a:p>
            <a:pPr algn="ctr"/>
            <a:r>
              <a:rPr lang="en-US" dirty="0"/>
              <a:t>Loucas.Lamkin.CTR@dot.gov</a:t>
            </a:r>
          </a:p>
          <a:p>
            <a:pPr algn="ctr"/>
            <a:endParaRPr lang="en-US" sz="900" dirty="0"/>
          </a:p>
          <a:p>
            <a:pPr algn="ctr"/>
            <a:r>
              <a:rPr lang="en-US" sz="2000" b="1" dirty="0"/>
              <a:t>Joseph </a:t>
            </a:r>
            <a:r>
              <a:rPr lang="en-US" sz="2000" b="1" dirty="0" err="1"/>
              <a:t>Eldredge</a:t>
            </a:r>
            <a:endParaRPr lang="en-US" sz="2000" b="1" dirty="0"/>
          </a:p>
          <a:p>
            <a:pPr algn="ctr"/>
            <a:r>
              <a:rPr lang="en-US" dirty="0"/>
              <a:t>434-993-8690</a:t>
            </a:r>
          </a:p>
          <a:p>
            <a:pPr algn="ctr"/>
            <a:r>
              <a:rPr lang="en-US" dirty="0"/>
              <a:t>Joseph.Eldredge.CTR@dot.gov</a:t>
            </a:r>
          </a:p>
        </p:txBody>
      </p:sp>
    </p:spTree>
    <p:extLst>
      <p:ext uri="{BB962C8B-B14F-4D97-AF65-F5344CB8AC3E}">
        <p14:creationId xmlns:p14="http://schemas.microsoft.com/office/powerpoint/2010/main" val="1171476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P-20</a:t>
            </a:r>
            <a:endParaRPr lang="en-US" dirty="0"/>
          </a:p>
        </p:txBody>
      </p:sp>
      <p:sp>
        <p:nvSpPr>
          <p:cNvPr id="3" name="Content Placeholder 2"/>
          <p:cNvSpPr>
            <a:spLocks noGrp="1"/>
          </p:cNvSpPr>
          <p:nvPr>
            <p:ph idx="1"/>
          </p:nvPr>
        </p:nvSpPr>
        <p:spPr/>
        <p:txBody>
          <a:bodyPr/>
          <a:lstStyle/>
          <a:p>
            <a:pPr marL="0" indent="0">
              <a:buNone/>
            </a:pPr>
            <a:r>
              <a:rPr lang="en-US" dirty="0" smtClean="0"/>
              <a:t>For all modes: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8850607"/>
              </p:ext>
            </p:extLst>
          </p:nvPr>
        </p:nvGraphicFramePr>
        <p:xfrm>
          <a:off x="914400" y="2133600"/>
          <a:ext cx="7467600" cy="1188720"/>
        </p:xfrm>
        <a:graphic>
          <a:graphicData uri="http://schemas.openxmlformats.org/drawingml/2006/table">
            <a:tbl>
              <a:tblPr firstRow="1" bandRow="1">
                <a:tableStyleId>{5940675A-B579-460E-94D1-54222C63F5DA}</a:tableStyleId>
              </a:tblPr>
              <a:tblGrid>
                <a:gridCol w="2133600"/>
                <a:gridCol w="5334000"/>
              </a:tblGrid>
              <a:tr h="370840">
                <a:tc>
                  <a:txBody>
                    <a:bodyPr/>
                    <a:lstStyle/>
                    <a:p>
                      <a:pPr algn="ctr"/>
                      <a:r>
                        <a:rPr lang="en-US" sz="2000" b="1" dirty="0" smtClean="0"/>
                        <a:t>Commitment Date</a:t>
                      </a:r>
                      <a:endParaRPr lang="en-US" sz="2000" b="1" dirty="0"/>
                    </a:p>
                  </a:txBody>
                  <a:tcPr anchor="ctr"/>
                </a:tc>
                <a:tc>
                  <a:txBody>
                    <a:bodyPr/>
                    <a:lstStyle/>
                    <a:p>
                      <a:r>
                        <a:rPr lang="en-US" dirty="0" smtClean="0"/>
                        <a:t>When capital</a:t>
                      </a:r>
                      <a:r>
                        <a:rPr lang="en-US" baseline="0" dirty="0" smtClean="0"/>
                        <a:t> funds were first expended for this mode</a:t>
                      </a:r>
                      <a:endParaRPr lang="en-US" dirty="0"/>
                    </a:p>
                  </a:txBody>
                  <a:tcPr/>
                </a:tc>
              </a:tr>
              <a:tr h="370840">
                <a:tc>
                  <a:txBody>
                    <a:bodyPr/>
                    <a:lstStyle/>
                    <a:p>
                      <a:pPr algn="ctr"/>
                      <a:r>
                        <a:rPr lang="en-US" sz="2000" b="1" dirty="0" smtClean="0"/>
                        <a:t>Start</a:t>
                      </a:r>
                      <a:r>
                        <a:rPr lang="en-US" sz="2000" b="1" baseline="0" dirty="0" smtClean="0"/>
                        <a:t> Date</a:t>
                      </a:r>
                      <a:endParaRPr lang="en-US" sz="2000" b="1" dirty="0"/>
                    </a:p>
                  </a:txBody>
                  <a:tcPr anchor="ctr"/>
                </a:tc>
                <a:tc>
                  <a:txBody>
                    <a:bodyPr/>
                    <a:lstStyle/>
                    <a:p>
                      <a:r>
                        <a:rPr lang="en-US" dirty="0" smtClean="0"/>
                        <a:t>The</a:t>
                      </a:r>
                      <a:r>
                        <a:rPr lang="en-US" baseline="0" dirty="0" smtClean="0"/>
                        <a:t> first day of revenue service</a:t>
                      </a:r>
                      <a:endParaRPr lang="en-US" dirty="0"/>
                    </a:p>
                  </a:txBody>
                  <a:tcPr/>
                </a:tc>
              </a:tr>
              <a:tr h="370840">
                <a:tc>
                  <a:txBody>
                    <a:bodyPr/>
                    <a:lstStyle/>
                    <a:p>
                      <a:pPr algn="ctr"/>
                      <a:r>
                        <a:rPr lang="en-US" sz="2000" b="1" dirty="0" smtClean="0"/>
                        <a:t>End</a:t>
                      </a:r>
                      <a:r>
                        <a:rPr lang="en-US" sz="2000" b="1" baseline="0" dirty="0" smtClean="0"/>
                        <a:t> Date</a:t>
                      </a:r>
                      <a:endParaRPr lang="en-US" sz="2000" b="1" dirty="0"/>
                    </a:p>
                  </a:txBody>
                  <a:tcPr anchor="ctr"/>
                </a:tc>
                <a:tc>
                  <a:txBody>
                    <a:bodyPr/>
                    <a:lstStyle/>
                    <a:p>
                      <a:r>
                        <a:rPr lang="en-US" dirty="0" smtClean="0"/>
                        <a:t>The last</a:t>
                      </a:r>
                      <a:r>
                        <a:rPr lang="en-US" baseline="0" dirty="0" smtClean="0"/>
                        <a:t> day of revenue service</a:t>
                      </a:r>
                      <a:endParaRPr lang="en-US" dirty="0"/>
                    </a:p>
                  </a:txBody>
                  <a:tcPr/>
                </a:tc>
              </a:tr>
            </a:tbl>
          </a:graphicData>
        </a:graphic>
      </p:graphicFrame>
    </p:spTree>
    <p:extLst>
      <p:ext uri="{BB962C8B-B14F-4D97-AF65-F5344CB8AC3E}">
        <p14:creationId xmlns:p14="http://schemas.microsoft.com/office/powerpoint/2010/main" val="69913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B-10</a:t>
            </a:r>
            <a:endParaRPr lang="en-US" dirty="0"/>
          </a:p>
        </p:txBody>
      </p:sp>
      <p:sp>
        <p:nvSpPr>
          <p:cNvPr id="3" name="Content Placeholder 2"/>
          <p:cNvSpPr>
            <a:spLocks noGrp="1"/>
          </p:cNvSpPr>
          <p:nvPr>
            <p:ph idx="1"/>
          </p:nvPr>
        </p:nvSpPr>
        <p:spPr/>
        <p:txBody>
          <a:bodyPr/>
          <a:lstStyle/>
          <a:p>
            <a:pPr marL="0" indent="0">
              <a:buNone/>
            </a:pPr>
            <a:r>
              <a:rPr lang="en-US" dirty="0" smtClean="0"/>
              <a:t>Organization Type </a:t>
            </a:r>
          </a:p>
          <a:p>
            <a:pPr lvl="1"/>
            <a:r>
              <a:rPr lang="en-US" dirty="0" smtClean="0"/>
              <a:t>All agencies should select “Tribe”</a:t>
            </a:r>
            <a:endParaRPr lang="en-US" dirty="0"/>
          </a:p>
        </p:txBody>
      </p:sp>
      <p:pic>
        <p:nvPicPr>
          <p:cNvPr id="5" name="Content Placeholder 3"/>
          <p:cNvPicPr>
            <a:picLocks noChangeAspect="1"/>
          </p:cNvPicPr>
          <p:nvPr/>
        </p:nvPicPr>
        <p:blipFill>
          <a:blip r:embed="rId2"/>
          <a:stretch>
            <a:fillRect/>
          </a:stretch>
        </p:blipFill>
        <p:spPr>
          <a:xfrm>
            <a:off x="1139855" y="2438400"/>
            <a:ext cx="6864290" cy="2925763"/>
          </a:xfrm>
          <a:prstGeom prst="rect">
            <a:avLst/>
          </a:prstGeom>
        </p:spPr>
      </p:pic>
    </p:spTree>
    <p:extLst>
      <p:ext uri="{BB962C8B-B14F-4D97-AF65-F5344CB8AC3E}">
        <p14:creationId xmlns:p14="http://schemas.microsoft.com/office/powerpoint/2010/main" val="4213467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sz="2600" b="1" dirty="0" smtClean="0"/>
              <a:t>National </a:t>
            </a:r>
            <a:r>
              <a:rPr lang="en-US" sz="2600" b="1" dirty="0"/>
              <a:t>Transit Database</a:t>
            </a:r>
          </a:p>
          <a:p>
            <a:pPr marL="0" indent="0" algn="ctr">
              <a:buNone/>
            </a:pPr>
            <a:r>
              <a:rPr lang="en-US" sz="2600" dirty="0"/>
              <a:t>943 Glenwood Station LN STE 102</a:t>
            </a:r>
          </a:p>
          <a:p>
            <a:pPr marL="0" indent="0" algn="ctr">
              <a:buNone/>
            </a:pPr>
            <a:r>
              <a:rPr lang="en-US" sz="2600" dirty="0"/>
              <a:t>Charlottesville, VA 22901</a:t>
            </a:r>
          </a:p>
          <a:p>
            <a:pPr marL="0" indent="0" algn="ctr">
              <a:buNone/>
            </a:pPr>
            <a:endParaRPr lang="en-US" sz="1100" dirty="0" smtClean="0"/>
          </a:p>
          <a:p>
            <a:pPr marL="0" indent="0" algn="ctr">
              <a:buNone/>
            </a:pPr>
            <a:endParaRPr lang="en-US" sz="1100" dirty="0"/>
          </a:p>
          <a:p>
            <a:pPr marL="0" indent="0" algn="ctr">
              <a:buNone/>
            </a:pPr>
            <a:r>
              <a:rPr lang="en-US" sz="2600" b="1" dirty="0" smtClean="0"/>
              <a:t>Help Desk</a:t>
            </a:r>
          </a:p>
          <a:p>
            <a:pPr marL="0" indent="0" algn="ctr">
              <a:buNone/>
            </a:pPr>
            <a:r>
              <a:rPr lang="en-US" sz="2600" dirty="0" smtClean="0"/>
              <a:t>(</a:t>
            </a:r>
            <a:r>
              <a:rPr lang="en-US" sz="2600" dirty="0"/>
              <a:t>888) 252-0936</a:t>
            </a:r>
          </a:p>
          <a:p>
            <a:pPr marL="0" indent="0" algn="ctr">
              <a:buNone/>
            </a:pPr>
            <a:r>
              <a:rPr lang="en-US" sz="2600" dirty="0"/>
              <a:t>NTDHelp@dot.gov</a:t>
            </a:r>
          </a:p>
          <a:p>
            <a:pPr marL="0" indent="0" algn="ctr">
              <a:buNone/>
            </a:pPr>
            <a:r>
              <a:rPr lang="en-US" sz="2600" dirty="0" smtClean="0"/>
              <a:t>Monday – Friday</a:t>
            </a:r>
          </a:p>
          <a:p>
            <a:pPr marL="0" indent="0" algn="ctr">
              <a:buNone/>
            </a:pPr>
            <a:r>
              <a:rPr lang="en-US" sz="2600" dirty="0" smtClean="0"/>
              <a:t>0800 </a:t>
            </a:r>
            <a:r>
              <a:rPr lang="en-US" sz="2600" dirty="0"/>
              <a:t>– 1900 </a:t>
            </a:r>
            <a:r>
              <a:rPr lang="en-US" sz="2600" dirty="0" smtClean="0"/>
              <a:t>Eastern</a:t>
            </a: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pPr/>
              <a:t>2</a:t>
            </a:fld>
            <a:endParaRPr lang="en-US"/>
          </a:p>
        </p:txBody>
      </p:sp>
    </p:spTree>
    <p:extLst>
      <p:ext uri="{BB962C8B-B14F-4D97-AF65-F5344CB8AC3E}">
        <p14:creationId xmlns:p14="http://schemas.microsoft.com/office/powerpoint/2010/main" val="1676058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A-10</a:t>
            </a:r>
            <a:endParaRPr lang="en-US" dirty="0"/>
          </a:p>
        </p:txBody>
      </p:sp>
      <p:sp>
        <p:nvSpPr>
          <p:cNvPr id="3" name="Content Placeholder 2"/>
          <p:cNvSpPr>
            <a:spLocks noGrp="1"/>
          </p:cNvSpPr>
          <p:nvPr>
            <p:ph idx="1"/>
          </p:nvPr>
        </p:nvSpPr>
        <p:spPr/>
        <p:txBody>
          <a:bodyPr/>
          <a:lstStyle/>
          <a:p>
            <a:pPr marL="0" indent="0">
              <a:buNone/>
            </a:pPr>
            <a:r>
              <a:rPr lang="en-US" dirty="0" smtClean="0"/>
              <a:t>If facility is used by more than one mode, prorated portions must be entered on each A-10</a:t>
            </a:r>
          </a:p>
          <a:p>
            <a:pPr marL="0" indent="0">
              <a:buNone/>
            </a:pPr>
            <a:endParaRPr lang="en-US" dirty="0" smtClean="0"/>
          </a:p>
          <a:p>
            <a:pPr marL="0" indent="0">
              <a:buNone/>
            </a:pPr>
            <a:r>
              <a:rPr lang="en-US" dirty="0" smtClean="0"/>
              <a:t>For example, if one garage services vehicles for both Motor Bus and Demand Response, then each A-10 would have 0.5 of a facility. </a:t>
            </a:r>
            <a:endParaRPr lang="en-US" dirty="0"/>
          </a:p>
        </p:txBody>
      </p:sp>
    </p:spTree>
    <p:extLst>
      <p:ext uri="{BB962C8B-B14F-4D97-AF65-F5344CB8AC3E}">
        <p14:creationId xmlns:p14="http://schemas.microsoft.com/office/powerpoint/2010/main" val="4213467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A-30</a:t>
            </a:r>
            <a:endParaRPr lang="en-US" dirty="0"/>
          </a:p>
        </p:txBody>
      </p:sp>
      <p:sp>
        <p:nvSpPr>
          <p:cNvPr id="3" name="Content Placeholder 2"/>
          <p:cNvSpPr>
            <a:spLocks noGrp="1"/>
          </p:cNvSpPr>
          <p:nvPr>
            <p:ph idx="1"/>
          </p:nvPr>
        </p:nvSpPr>
        <p:spPr/>
        <p:txBody>
          <a:bodyPr/>
          <a:lstStyle/>
          <a:p>
            <a:pPr marL="0" indent="0">
              <a:buNone/>
            </a:pPr>
            <a:r>
              <a:rPr lang="en-US" dirty="0" smtClean="0"/>
              <a:t>Active Vehicles in a fleet</a:t>
            </a:r>
          </a:p>
          <a:p>
            <a:pPr lvl="1"/>
            <a:r>
              <a:rPr lang="en-US" dirty="0" smtClean="0"/>
              <a:t>The old system collected “Number of Vehicles in Total Fleet”</a:t>
            </a:r>
          </a:p>
          <a:p>
            <a:pPr lvl="1"/>
            <a:r>
              <a:rPr lang="en-US" dirty="0" smtClean="0"/>
              <a:t>FTA wants to identify the number of vehicles actively providing revenue service</a:t>
            </a:r>
          </a:p>
          <a:p>
            <a:pPr lvl="1"/>
            <a:endParaRPr lang="en-US" dirty="0"/>
          </a:p>
        </p:txBody>
      </p:sp>
    </p:spTree>
    <p:extLst>
      <p:ext uri="{BB962C8B-B14F-4D97-AF65-F5344CB8AC3E}">
        <p14:creationId xmlns:p14="http://schemas.microsoft.com/office/powerpoint/2010/main" val="3078235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RR-20</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Vehicles Operated in Maximum Service (VOMS)</a:t>
            </a:r>
          </a:p>
          <a:p>
            <a:pPr lvl="1"/>
            <a:r>
              <a:rPr lang="en-US" dirty="0" smtClean="0"/>
              <a:t>This </a:t>
            </a:r>
            <a:r>
              <a:rPr lang="en-US" dirty="0"/>
              <a:t>is the revenue vehicle count during the peak season of the year; on the week and day that maximum service is provided. </a:t>
            </a:r>
            <a:endParaRPr lang="en-US" dirty="0" smtClean="0"/>
          </a:p>
          <a:p>
            <a:pPr lvl="2"/>
            <a:r>
              <a:rPr lang="en-US" dirty="0" smtClean="0"/>
              <a:t>Excludes</a:t>
            </a:r>
            <a:r>
              <a:rPr lang="en-US" dirty="0"/>
              <a:t>  </a:t>
            </a:r>
            <a:r>
              <a:rPr lang="en-US" dirty="0" smtClean="0"/>
              <a:t>atypical days</a:t>
            </a:r>
            <a:r>
              <a:rPr lang="en-US" dirty="0"/>
              <a:t> </a:t>
            </a:r>
            <a:r>
              <a:rPr lang="en-US" dirty="0" smtClean="0"/>
              <a:t>and one-time </a:t>
            </a:r>
            <a:r>
              <a:rPr lang="en-US" dirty="0"/>
              <a:t>special events.</a:t>
            </a:r>
          </a:p>
          <a:p>
            <a:pPr lvl="1"/>
            <a:endParaRPr lang="en-US" dirty="0" smtClean="0"/>
          </a:p>
          <a:p>
            <a:pPr marL="0" indent="0">
              <a:buNone/>
            </a:pPr>
            <a:r>
              <a:rPr lang="en-US" dirty="0" smtClean="0"/>
              <a:t>Operating Expenses by Mode</a:t>
            </a:r>
          </a:p>
          <a:p>
            <a:pPr lvl="1"/>
            <a:r>
              <a:rPr lang="en-US" dirty="0" smtClean="0"/>
              <a:t>Cost Allocation Methods</a:t>
            </a:r>
            <a:endParaRPr lang="en-US" dirty="0"/>
          </a:p>
        </p:txBody>
      </p:sp>
    </p:spTree>
    <p:extLst>
      <p:ext uri="{BB962C8B-B14F-4D97-AF65-F5344CB8AC3E}">
        <p14:creationId xmlns:p14="http://schemas.microsoft.com/office/powerpoint/2010/main" val="2827126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RR-20 Cost Allocation Methods</a:t>
            </a:r>
            <a:endParaRPr lang="en-US" dirty="0"/>
          </a:p>
        </p:txBody>
      </p:sp>
      <p:sp>
        <p:nvSpPr>
          <p:cNvPr id="6" name="Content Placeholder 5"/>
          <p:cNvSpPr>
            <a:spLocks noGrp="1"/>
          </p:cNvSpPr>
          <p:nvPr>
            <p:ph idx="1"/>
          </p:nvPr>
        </p:nvSpPr>
        <p:spPr>
          <a:xfrm>
            <a:off x="460374" y="1219200"/>
            <a:ext cx="8302625" cy="4259263"/>
          </a:xfrm>
        </p:spPr>
        <p:txBody>
          <a:bodyPr>
            <a:normAutofit/>
          </a:bodyPr>
          <a:lstStyle/>
          <a:p>
            <a:pPr marL="0" indent="0">
              <a:buNone/>
            </a:pPr>
            <a:r>
              <a:rPr lang="en-US" dirty="0" smtClean="0"/>
              <a:t>Determine </a:t>
            </a:r>
            <a:r>
              <a:rPr lang="en-US" dirty="0"/>
              <a:t>which </a:t>
            </a:r>
            <a:r>
              <a:rPr lang="en-US" dirty="0" smtClean="0"/>
              <a:t>expenses are </a:t>
            </a:r>
            <a:r>
              <a:rPr lang="en-US" dirty="0"/>
              <a:t>direct </a:t>
            </a:r>
            <a:r>
              <a:rPr lang="en-US" dirty="0" smtClean="0"/>
              <a:t>expenses and </a:t>
            </a:r>
            <a:r>
              <a:rPr lang="en-US" dirty="0"/>
              <a:t>can be easily traced to a particular </a:t>
            </a:r>
            <a:r>
              <a:rPr lang="en-US" dirty="0" smtClean="0"/>
              <a:t>mode/TOS.</a:t>
            </a:r>
          </a:p>
          <a:p>
            <a:pPr marL="0" indent="0">
              <a:buNone/>
            </a:pPr>
            <a:endParaRPr lang="en-US" sz="1050" dirty="0"/>
          </a:p>
          <a:p>
            <a:pPr marL="0" indent="0">
              <a:buNone/>
            </a:pPr>
            <a:r>
              <a:rPr lang="en-US" dirty="0" smtClean="0"/>
              <a:t>Determine </a:t>
            </a:r>
            <a:r>
              <a:rPr lang="en-US" dirty="0"/>
              <a:t>which expenses </a:t>
            </a:r>
            <a:r>
              <a:rPr lang="en-US" dirty="0" smtClean="0"/>
              <a:t>are </a:t>
            </a:r>
            <a:r>
              <a:rPr lang="en-US" dirty="0"/>
              <a:t>joint </a:t>
            </a:r>
            <a:r>
              <a:rPr lang="en-US" dirty="0" smtClean="0"/>
              <a:t>expenses. </a:t>
            </a:r>
            <a:r>
              <a:rPr lang="en-US" dirty="0"/>
              <a:t>These costs are incurred for the benefit of more than one mode/ TOS and cannot be easily traced to a specific </a:t>
            </a:r>
            <a:r>
              <a:rPr lang="en-US" dirty="0" smtClean="0"/>
              <a:t>mode/TOS.</a:t>
            </a:r>
          </a:p>
          <a:p>
            <a:pPr marL="0" indent="0">
              <a:buNone/>
            </a:pPr>
            <a:endParaRPr lang="en-US" sz="1050" dirty="0" smtClean="0"/>
          </a:p>
          <a:p>
            <a:pPr marL="0" indent="0">
              <a:buNone/>
            </a:pPr>
            <a:r>
              <a:rPr lang="en-US" dirty="0" smtClean="0"/>
              <a:t>Allocate </a:t>
            </a:r>
            <a:r>
              <a:rPr lang="en-US" dirty="0"/>
              <a:t>joint expenses or shared costs to each mode/TOS. </a:t>
            </a:r>
          </a:p>
          <a:p>
            <a:endParaRPr lang="en-US" dirty="0"/>
          </a:p>
        </p:txBody>
      </p:sp>
    </p:spTree>
    <p:extLst>
      <p:ext uri="{BB962C8B-B14F-4D97-AF65-F5344CB8AC3E}">
        <p14:creationId xmlns:p14="http://schemas.microsoft.com/office/powerpoint/2010/main" val="2495131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RR-20 Cost Allocation Methods</a:t>
            </a:r>
            <a:endParaRPr lang="en-US" dirty="0"/>
          </a:p>
        </p:txBody>
      </p:sp>
      <p:sp>
        <p:nvSpPr>
          <p:cNvPr id="3" name="Content Placeholder 2"/>
          <p:cNvSpPr>
            <a:spLocks noGrp="1"/>
          </p:cNvSpPr>
          <p:nvPr>
            <p:ph sz="half" idx="1"/>
          </p:nvPr>
        </p:nvSpPr>
        <p:spPr>
          <a:xfrm>
            <a:off x="457200" y="1295400"/>
            <a:ext cx="8153400" cy="4259263"/>
          </a:xfrm>
        </p:spPr>
        <p:txBody>
          <a:bodyPr>
            <a:noAutofit/>
          </a:bodyPr>
          <a:lstStyle/>
          <a:p>
            <a:pPr marL="0" indent="0">
              <a:buNone/>
            </a:pPr>
            <a:r>
              <a:rPr lang="en-US" sz="3200" dirty="0" smtClean="0"/>
              <a:t>Recognizing that some agencies may not allocate joint costs by mode/TOS, NTD suggests common allocation variables:</a:t>
            </a:r>
          </a:p>
          <a:p>
            <a:pPr lvl="1"/>
            <a:r>
              <a:rPr lang="en-US" dirty="0" smtClean="0"/>
              <a:t>Revenue Hours</a:t>
            </a:r>
          </a:p>
          <a:p>
            <a:pPr lvl="1"/>
            <a:r>
              <a:rPr lang="en-US" dirty="0" smtClean="0"/>
              <a:t>Revenue Miles</a:t>
            </a:r>
          </a:p>
          <a:p>
            <a:pPr lvl="1"/>
            <a:r>
              <a:rPr lang="en-US" dirty="0" smtClean="0"/>
              <a:t>Number of Employees</a:t>
            </a:r>
          </a:p>
          <a:p>
            <a:pPr lvl="1"/>
            <a:r>
              <a:rPr lang="en-US" dirty="0" smtClean="0"/>
              <a:t>Ridership</a:t>
            </a:r>
          </a:p>
          <a:p>
            <a:pPr lvl="1"/>
            <a:endParaRPr lang="en-US" dirty="0" smtClean="0"/>
          </a:p>
          <a:p>
            <a:pPr marL="0" indent="0">
              <a:buNone/>
            </a:pPr>
            <a:endParaRPr lang="en-US" sz="1100" dirty="0"/>
          </a:p>
          <a:p>
            <a:pPr marL="0" indent="0">
              <a:buNone/>
            </a:pPr>
            <a:endParaRPr lang="en-US" sz="1800" dirty="0"/>
          </a:p>
        </p:txBody>
      </p:sp>
    </p:spTree>
    <p:extLst>
      <p:ext uri="{BB962C8B-B14F-4D97-AF65-F5344CB8AC3E}">
        <p14:creationId xmlns:p14="http://schemas.microsoft.com/office/powerpoint/2010/main" val="2995007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Example—Allocating by VRM</a:t>
            </a:r>
            <a:endParaRPr lang="en-US" dirty="0"/>
          </a:p>
        </p:txBody>
      </p:sp>
      <p:sp>
        <p:nvSpPr>
          <p:cNvPr id="3" name="Content Placeholder 2"/>
          <p:cNvSpPr>
            <a:spLocks noGrp="1"/>
          </p:cNvSpPr>
          <p:nvPr>
            <p:ph idx="1"/>
          </p:nvPr>
        </p:nvSpPr>
        <p:spPr>
          <a:xfrm>
            <a:off x="460374" y="1303337"/>
            <a:ext cx="8226425" cy="4259263"/>
          </a:xfrm>
        </p:spPr>
        <p:txBody>
          <a:bodyPr>
            <a:normAutofit/>
          </a:bodyPr>
          <a:lstStyle/>
          <a:p>
            <a:pPr marL="0" indent="0">
              <a:buNone/>
            </a:pPr>
            <a:r>
              <a:rPr lang="en-US" dirty="0" smtClean="0"/>
              <a:t>Tribe operates a Dial-a-Ride or Demand Response (DR) service and a fixed-route bus (MB) service</a:t>
            </a:r>
          </a:p>
          <a:p>
            <a:pPr lvl="1"/>
            <a:r>
              <a:rPr lang="en-US" dirty="0"/>
              <a:t>Collects Annual Vehicle Revenue Miles (VRM) for each mode separately. </a:t>
            </a:r>
          </a:p>
          <a:p>
            <a:pPr lvl="2"/>
            <a:r>
              <a:rPr lang="en-US" dirty="0"/>
              <a:t>DR: </a:t>
            </a:r>
            <a:r>
              <a:rPr lang="en-US" dirty="0" smtClean="0"/>
              <a:t>200,000 </a:t>
            </a:r>
            <a:r>
              <a:rPr lang="en-US" dirty="0"/>
              <a:t>VRM</a:t>
            </a:r>
          </a:p>
          <a:p>
            <a:pPr lvl="2"/>
            <a:r>
              <a:rPr lang="en-US" dirty="0"/>
              <a:t>MB: </a:t>
            </a:r>
            <a:r>
              <a:rPr lang="en-US" dirty="0" smtClean="0"/>
              <a:t>300,000 </a:t>
            </a:r>
            <a:r>
              <a:rPr lang="en-US" dirty="0"/>
              <a:t>VRM</a:t>
            </a:r>
          </a:p>
          <a:p>
            <a:pPr lvl="1"/>
            <a:r>
              <a:rPr lang="en-US" dirty="0" smtClean="0"/>
              <a:t>Does not allocate joint Operating Costs by mode.</a:t>
            </a:r>
            <a:r>
              <a:rPr lang="en-US" dirty="0"/>
              <a:t> </a:t>
            </a:r>
            <a:endParaRPr lang="en-US" dirty="0" smtClean="0"/>
          </a:p>
          <a:p>
            <a:pPr lvl="2"/>
            <a:r>
              <a:rPr lang="en-US" dirty="0" smtClean="0"/>
              <a:t>Total </a:t>
            </a:r>
            <a:r>
              <a:rPr lang="en-US" dirty="0"/>
              <a:t>Annual Operating Expenses:  $100,000 </a:t>
            </a:r>
            <a:endParaRPr lang="en-US" dirty="0" smtClean="0"/>
          </a:p>
        </p:txBody>
      </p:sp>
    </p:spTree>
    <p:extLst>
      <p:ext uri="{BB962C8B-B14F-4D97-AF65-F5344CB8AC3E}">
        <p14:creationId xmlns:p14="http://schemas.microsoft.com/office/powerpoint/2010/main" val="2098882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Example—Allocating by </a:t>
            </a:r>
            <a:r>
              <a:rPr lang="en-US" dirty="0" smtClean="0"/>
              <a:t>VRM</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219200"/>
                <a:ext cx="8455026" cy="4259263"/>
              </a:xfrm>
            </p:spPr>
            <p:txBody>
              <a:bodyPr/>
              <a:lstStyle/>
              <a:p>
                <a:pPr marL="0" indent="0" algn="ctr">
                  <a:spcAft>
                    <a:spcPts val="1800"/>
                  </a:spcAft>
                  <a:buNone/>
                </a:pPr>
                <a:r>
                  <a:rPr lang="en-US" dirty="0" smtClean="0"/>
                  <a:t>Using vehicle revenue miles </a:t>
                </a:r>
                <a:r>
                  <a:rPr lang="en-US" dirty="0"/>
                  <a:t>to allocate costs. </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a:ea typeface="Cambria Math"/>
                            </a:rPr>
                          </m:ctrlPr>
                        </m:fPr>
                        <m:num>
                          <m:r>
                            <a:rPr lang="en-US" sz="2400" b="0" i="1" smtClean="0">
                              <a:latin typeface="Cambria Math"/>
                              <a:ea typeface="Cambria Math"/>
                            </a:rPr>
                            <m:t>200,000 </m:t>
                          </m:r>
                          <m:r>
                            <a:rPr lang="en-US" sz="2400" b="0" i="1" smtClean="0">
                              <a:latin typeface="Cambria Math"/>
                              <a:ea typeface="Cambria Math"/>
                            </a:rPr>
                            <m:t>𝐷𝑅</m:t>
                          </m:r>
                          <m:r>
                            <a:rPr lang="en-US" sz="2400" b="0" i="1" smtClean="0">
                              <a:latin typeface="Cambria Math"/>
                              <a:ea typeface="Cambria Math"/>
                            </a:rPr>
                            <m:t> </m:t>
                          </m:r>
                          <m:r>
                            <a:rPr lang="en-US" sz="2400" b="0" i="1" smtClean="0">
                              <a:latin typeface="Cambria Math"/>
                              <a:ea typeface="Cambria Math"/>
                            </a:rPr>
                            <m:t>𝑚𝑖𝑙𝑒𝑠</m:t>
                          </m:r>
                        </m:num>
                        <m:den>
                          <m:r>
                            <a:rPr lang="en-US" sz="2400" b="0" i="1" smtClean="0">
                              <a:latin typeface="Cambria Math"/>
                              <a:ea typeface="Cambria Math"/>
                            </a:rPr>
                            <m:t>500,000 </m:t>
                          </m:r>
                          <m:r>
                            <a:rPr lang="en-US" sz="2400" b="0" i="1" smtClean="0">
                              <a:latin typeface="Cambria Math"/>
                              <a:ea typeface="Cambria Math"/>
                            </a:rPr>
                            <m:t>𝑡𝑜𝑡𝑎𝑙</m:t>
                          </m:r>
                          <m:r>
                            <a:rPr lang="en-US" sz="2400" b="0" i="1" smtClean="0">
                              <a:latin typeface="Cambria Math"/>
                              <a:ea typeface="Cambria Math"/>
                            </a:rPr>
                            <m:t> </m:t>
                          </m:r>
                          <m:r>
                            <a:rPr lang="en-US" sz="2400" b="0" i="1" smtClean="0">
                              <a:latin typeface="Cambria Math"/>
                              <a:ea typeface="Cambria Math"/>
                            </a:rPr>
                            <m:t>𝑚𝑖𝑙𝑒𝑠</m:t>
                          </m:r>
                        </m:den>
                      </m:f>
                      <m:r>
                        <a:rPr lang="en-US" sz="2400" i="1" smtClean="0">
                          <a:latin typeface="Cambria Math"/>
                          <a:ea typeface="Cambria Math"/>
                        </a:rPr>
                        <m:t>=</m:t>
                      </m:r>
                      <m:f>
                        <m:fPr>
                          <m:ctrlPr>
                            <a:rPr lang="en-US" sz="2400" i="1" smtClean="0">
                              <a:latin typeface="Cambria Math"/>
                              <a:ea typeface="Cambria Math"/>
                            </a:rPr>
                          </m:ctrlPr>
                        </m:fPr>
                        <m:num>
                          <m:r>
                            <a:rPr lang="en-US" sz="2400" b="0" i="1" smtClean="0">
                              <a:latin typeface="Cambria Math"/>
                              <a:ea typeface="Cambria Math"/>
                            </a:rPr>
                            <m:t>𝐷𝑅</m:t>
                          </m:r>
                          <m:r>
                            <a:rPr lang="en-US" sz="2400" b="0" i="1" smtClean="0">
                              <a:latin typeface="Cambria Math"/>
                              <a:ea typeface="Cambria Math"/>
                            </a:rPr>
                            <m:t> </m:t>
                          </m:r>
                          <m:r>
                            <a:rPr lang="en-US" sz="2400" b="0" i="1" smtClean="0">
                              <a:latin typeface="Cambria Math"/>
                              <a:ea typeface="Cambria Math"/>
                            </a:rPr>
                            <m:t>𝑜𝑝𝑒𝑟𝑎𝑡𝑖𝑛𝑔</m:t>
                          </m:r>
                          <m:r>
                            <a:rPr lang="en-US" sz="2400" b="0" i="1" smtClean="0">
                              <a:latin typeface="Cambria Math"/>
                              <a:ea typeface="Cambria Math"/>
                            </a:rPr>
                            <m:t> </m:t>
                          </m:r>
                          <m:r>
                            <a:rPr lang="en-US" sz="2400" b="0" i="1" smtClean="0">
                              <a:latin typeface="Cambria Math"/>
                              <a:ea typeface="Cambria Math"/>
                            </a:rPr>
                            <m:t>𝑐𝑜𝑠𝑡</m:t>
                          </m:r>
                        </m:num>
                        <m:den>
                          <m:r>
                            <a:rPr lang="en-US" sz="2400" b="0" i="1" smtClean="0">
                              <a:latin typeface="Cambria Math"/>
                              <a:ea typeface="Cambria Math"/>
                            </a:rPr>
                            <m:t>$100,000 </m:t>
                          </m:r>
                          <m:r>
                            <a:rPr lang="en-US" sz="2400" b="0" i="1" smtClean="0">
                              <a:latin typeface="Cambria Math"/>
                              <a:ea typeface="Cambria Math"/>
                            </a:rPr>
                            <m:t>𝑗𝑜𝑖𝑛𝑡</m:t>
                          </m:r>
                          <m:r>
                            <a:rPr lang="en-US" sz="2400" b="0" i="1" smtClean="0">
                              <a:latin typeface="Cambria Math"/>
                              <a:ea typeface="Cambria Math"/>
                            </a:rPr>
                            <m:t> </m:t>
                          </m:r>
                          <m:r>
                            <a:rPr lang="en-US" sz="2400" b="0" i="1" smtClean="0">
                              <a:latin typeface="Cambria Math"/>
                              <a:ea typeface="Cambria Math"/>
                            </a:rPr>
                            <m:t>𝑜𝑝𝑒𝑟𝑎𝑡𝑖𝑛𝑔</m:t>
                          </m:r>
                          <m:r>
                            <a:rPr lang="en-US" sz="2400" b="0" i="1" smtClean="0">
                              <a:latin typeface="Cambria Math"/>
                              <a:ea typeface="Cambria Math"/>
                            </a:rPr>
                            <m:t> </m:t>
                          </m:r>
                          <m:r>
                            <a:rPr lang="en-US" sz="2400" b="0" i="1" smtClean="0">
                              <a:latin typeface="Cambria Math"/>
                              <a:ea typeface="Cambria Math"/>
                            </a:rPr>
                            <m:t>𝑐𝑜𝑠𝑡</m:t>
                          </m:r>
                        </m:den>
                      </m:f>
                    </m:oMath>
                  </m:oMathPara>
                </a14:m>
                <a:endParaRPr lang="en-US" dirty="0" smtClean="0"/>
              </a:p>
              <a:p>
                <a:pPr marL="0" indent="0">
                  <a:buNone/>
                </a:pPr>
                <a:endParaRPr lang="en-US" dirty="0" smtClean="0"/>
              </a:p>
              <a:p>
                <a:pPr marL="0" lvl="2" indent="0">
                  <a:buSzTx/>
                  <a:buNone/>
                </a:pPr>
                <a14:m>
                  <m:oMathPara xmlns:m="http://schemas.openxmlformats.org/officeDocument/2006/math">
                    <m:oMathParaPr>
                      <m:jc m:val="centerGroup"/>
                    </m:oMathParaPr>
                    <m:oMath xmlns:m="http://schemas.openxmlformats.org/officeDocument/2006/math">
                      <m:f>
                        <m:fPr>
                          <m:ctrlPr>
                            <a:rPr lang="en-US" i="1">
                              <a:latin typeface="Cambria Math"/>
                              <a:ea typeface="Cambria Math"/>
                            </a:rPr>
                          </m:ctrlPr>
                        </m:fPr>
                        <m:num>
                          <m:r>
                            <a:rPr lang="en-US" i="1">
                              <a:latin typeface="Cambria Math"/>
                              <a:ea typeface="Cambria Math"/>
                            </a:rPr>
                            <m:t>200,000 </m:t>
                          </m:r>
                        </m:num>
                        <m:den>
                          <m:r>
                            <a:rPr lang="en-US" i="1">
                              <a:latin typeface="Cambria Math"/>
                              <a:ea typeface="Cambria Math"/>
                            </a:rPr>
                            <m:t>500,000 </m:t>
                          </m:r>
                        </m:den>
                      </m:f>
                      <m:r>
                        <a:rPr lang="en-US" i="1" smtClean="0">
                          <a:latin typeface="Cambria Math"/>
                          <a:ea typeface="Cambria Math"/>
                        </a:rPr>
                        <m:t>×</m:t>
                      </m:r>
                      <m:r>
                        <a:rPr lang="en-US" b="0" i="1" smtClean="0">
                          <a:latin typeface="Cambria Math"/>
                          <a:ea typeface="Cambria Math"/>
                        </a:rPr>
                        <m:t>$100,000</m:t>
                      </m:r>
                      <m:r>
                        <a:rPr lang="en-US" i="1">
                          <a:latin typeface="Cambria Math"/>
                          <a:ea typeface="Cambria Math"/>
                        </a:rPr>
                        <m:t>=</m:t>
                      </m:r>
                      <m:r>
                        <a:rPr lang="en-US" b="0" i="1" smtClean="0">
                          <a:latin typeface="Cambria Math"/>
                          <a:ea typeface="Cambria Math"/>
                        </a:rPr>
                        <m:t>𝐷𝑅</m:t>
                      </m:r>
                      <m:r>
                        <a:rPr lang="en-US" b="0" i="1" smtClean="0">
                          <a:latin typeface="Cambria Math"/>
                          <a:ea typeface="Cambria Math"/>
                        </a:rPr>
                        <m:t> </m:t>
                      </m:r>
                      <m:r>
                        <a:rPr lang="en-US" b="0" i="1" smtClean="0">
                          <a:latin typeface="Cambria Math"/>
                          <a:ea typeface="Cambria Math"/>
                        </a:rPr>
                        <m:t>𝑜𝑝𝑒𝑟𝑎𝑡𝑖𝑛𝑔</m:t>
                      </m:r>
                      <m:r>
                        <a:rPr lang="en-US" b="0" i="1" smtClean="0">
                          <a:latin typeface="Cambria Math"/>
                          <a:ea typeface="Cambria Math"/>
                        </a:rPr>
                        <m:t> </m:t>
                      </m:r>
                      <m:r>
                        <a:rPr lang="en-US" b="0" i="1" smtClean="0">
                          <a:latin typeface="Cambria Math"/>
                          <a:ea typeface="Cambria Math"/>
                        </a:rPr>
                        <m:t>𝑐𝑜𝑠𝑡</m:t>
                      </m:r>
                    </m:oMath>
                  </m:oMathPara>
                </a14:m>
                <a:endParaRPr lang="en-US" b="0" i="1" dirty="0" smtClean="0">
                  <a:latin typeface="Cambria Math"/>
                  <a:ea typeface="Cambria Math"/>
                </a:endParaRPr>
              </a:p>
              <a:p>
                <a:pPr marL="0" lvl="2" indent="0">
                  <a:buSzTx/>
                  <a:buNone/>
                </a:pPr>
                <a:endParaRPr lang="en-US" i="1" dirty="0">
                  <a:latin typeface="Cambria Math"/>
                  <a:ea typeface="Cambria Math"/>
                </a:endParaRPr>
              </a:p>
              <a:p>
                <a:pPr marL="0" lvl="2" indent="0">
                  <a:buSzTx/>
                  <a:buNone/>
                </a:pPr>
                <a:endParaRPr lang="en-US" b="0" i="1" dirty="0" smtClean="0">
                  <a:latin typeface="Cambria Math"/>
                  <a:ea typeface="Cambria Math"/>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219200"/>
                <a:ext cx="8455026" cy="4259263"/>
              </a:xfrm>
              <a:blipFill rotWithShape="0">
                <a:blip r:embed="rId2"/>
                <a:stretch>
                  <a:fillRect t="-1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3848" y="4198203"/>
                <a:ext cx="8229599" cy="830997"/>
              </a:xfrm>
              <a:prstGeom prst="rect">
                <a:avLst/>
              </a:prstGeom>
            </p:spPr>
            <p:txBody>
              <a:bodyPr wrap="square">
                <a:spAutoFit/>
              </a:bodyPr>
              <a:lstStyle/>
              <a:p>
                <a:pPr marL="0" lvl="2" indent="0">
                  <a:buSzTx/>
                  <a:buNone/>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r>
                        <a:rPr lang="en-US" sz="2400" b="1" i="1" smtClean="0">
                          <a:latin typeface="Cambria Math"/>
                          <a:ea typeface="Cambria Math"/>
                        </a:rPr>
                        <m:t>𝟒𝟎</m:t>
                      </m:r>
                      <m:r>
                        <a:rPr lang="en-US" sz="2400" b="1" i="1" smtClean="0">
                          <a:latin typeface="Cambria Math"/>
                          <a:ea typeface="Cambria Math"/>
                        </a:rPr>
                        <m:t>,</m:t>
                      </m:r>
                      <m:r>
                        <a:rPr lang="en-US" sz="2400" b="1" i="1" smtClean="0">
                          <a:latin typeface="Cambria Math"/>
                          <a:ea typeface="Cambria Math"/>
                        </a:rPr>
                        <m:t>𝟎𝟎𝟎</m:t>
                      </m:r>
                      <m:r>
                        <a:rPr lang="en-US" sz="2400" b="1" i="1">
                          <a:latin typeface="Cambria Math"/>
                          <a:ea typeface="Cambria Math"/>
                        </a:rPr>
                        <m:t>=</m:t>
                      </m:r>
                      <m:r>
                        <a:rPr lang="en-US" sz="2400" b="1" i="1">
                          <a:latin typeface="Cambria Math"/>
                          <a:ea typeface="Cambria Math"/>
                        </a:rPr>
                        <m:t>𝑫𝑹</m:t>
                      </m:r>
                      <m:r>
                        <a:rPr lang="en-US" sz="2400" b="1" i="1">
                          <a:latin typeface="Cambria Math"/>
                          <a:ea typeface="Cambria Math"/>
                        </a:rPr>
                        <m:t> </m:t>
                      </m:r>
                      <m:r>
                        <a:rPr lang="en-US" sz="2400" b="1" i="1">
                          <a:latin typeface="Cambria Math"/>
                          <a:ea typeface="Cambria Math"/>
                        </a:rPr>
                        <m:t>𝒐𝒑𝒆𝒓𝒂𝒕𝒊𝒏𝒈</m:t>
                      </m:r>
                      <m:r>
                        <a:rPr lang="en-US" sz="2400" b="1" i="1">
                          <a:latin typeface="Cambria Math"/>
                          <a:ea typeface="Cambria Math"/>
                        </a:rPr>
                        <m:t> </m:t>
                      </m:r>
                      <m:r>
                        <a:rPr lang="en-US" sz="2400" b="1" i="1" smtClean="0">
                          <a:latin typeface="Cambria Math"/>
                          <a:ea typeface="Cambria Math"/>
                        </a:rPr>
                        <m:t>𝒄𝒐𝒔𝒕</m:t>
                      </m:r>
                    </m:oMath>
                  </m:oMathPara>
                </a14:m>
                <a:endParaRPr lang="en-US" sz="2400" b="1" i="1" dirty="0" smtClean="0">
                  <a:latin typeface="Cambria Math"/>
                  <a:ea typeface="Cambria Math"/>
                </a:endParaRPr>
              </a:p>
              <a:p>
                <a:pPr marL="0" lvl="2" indent="0">
                  <a:buSzTx/>
                  <a:buNone/>
                </a:pPr>
                <a14:m>
                  <m:oMathPara xmlns:m="http://schemas.openxmlformats.org/officeDocument/2006/math">
                    <m:oMathParaPr>
                      <m:jc m:val="centerGroup"/>
                    </m:oMathParaPr>
                    <m:oMath xmlns:m="http://schemas.openxmlformats.org/officeDocument/2006/math">
                      <m:r>
                        <a:rPr lang="en-US" sz="2400" b="1" i="0" smtClean="0">
                          <a:latin typeface="Cambria Math"/>
                          <a:ea typeface="Cambria Math"/>
                        </a:rPr>
                        <m:t>$</m:t>
                      </m:r>
                      <m:r>
                        <a:rPr lang="en-US" sz="2400" b="1" i="0" smtClean="0">
                          <a:latin typeface="Cambria Math"/>
                          <a:ea typeface="Cambria Math"/>
                        </a:rPr>
                        <m:t>𝟔𝟎</m:t>
                      </m:r>
                      <m:r>
                        <a:rPr lang="en-US" sz="2400" b="1" i="0" smtClean="0">
                          <a:latin typeface="Cambria Math"/>
                          <a:ea typeface="Cambria Math"/>
                        </a:rPr>
                        <m:t>,</m:t>
                      </m:r>
                      <m:r>
                        <a:rPr lang="en-US" sz="2400" b="1" i="0" smtClean="0">
                          <a:latin typeface="Cambria Math"/>
                          <a:ea typeface="Cambria Math"/>
                        </a:rPr>
                        <m:t>𝟎𝟎𝟎</m:t>
                      </m:r>
                      <m:r>
                        <a:rPr lang="en-US" sz="2400" b="1" i="1" smtClean="0">
                          <a:latin typeface="Cambria Math"/>
                          <a:ea typeface="Cambria Math"/>
                        </a:rPr>
                        <m:t>=</m:t>
                      </m:r>
                      <m:r>
                        <a:rPr lang="en-US" sz="2400" b="1" i="1" smtClean="0">
                          <a:latin typeface="Cambria Math"/>
                          <a:ea typeface="Cambria Math"/>
                        </a:rPr>
                        <m:t>𝑴𝑩</m:t>
                      </m:r>
                      <m:r>
                        <a:rPr lang="en-US" sz="2400" b="1" i="1" smtClean="0">
                          <a:latin typeface="Cambria Math"/>
                          <a:ea typeface="Cambria Math"/>
                        </a:rPr>
                        <m:t> </m:t>
                      </m:r>
                      <m:r>
                        <a:rPr lang="en-US" sz="2400" b="1" i="1" smtClean="0">
                          <a:latin typeface="Cambria Math"/>
                          <a:ea typeface="Cambria Math"/>
                        </a:rPr>
                        <m:t>𝒐𝒑𝒆𝒓𝒂𝒕𝒊𝒏𝒈</m:t>
                      </m:r>
                      <m:r>
                        <a:rPr lang="en-US" sz="2400" b="1" i="1" smtClean="0">
                          <a:latin typeface="Cambria Math"/>
                          <a:ea typeface="Cambria Math"/>
                        </a:rPr>
                        <m:t> </m:t>
                      </m:r>
                      <m:r>
                        <a:rPr lang="en-US" sz="2400" b="1" i="1" smtClean="0">
                          <a:latin typeface="Cambria Math"/>
                          <a:ea typeface="Cambria Math"/>
                        </a:rPr>
                        <m:t>𝒄𝒐𝒔𝒕</m:t>
                      </m:r>
                    </m:oMath>
                  </m:oMathPara>
                </a14:m>
                <a:endParaRPr lang="en-US" sz="2400" b="1" i="1" dirty="0" smtClean="0">
                  <a:latin typeface="Cambria Math"/>
                  <a:ea typeface="Cambria Math"/>
                </a:endParaRPr>
              </a:p>
            </p:txBody>
          </p:sp>
        </mc:Choice>
        <mc:Fallback xmlns="">
          <p:sp>
            <p:nvSpPr>
              <p:cNvPr id="6" name="Rectangle 5"/>
              <p:cNvSpPr>
                <a:spLocks noRot="1" noChangeAspect="1" noMove="1" noResize="1" noEditPoints="1" noAdjustHandles="1" noChangeArrowheads="1" noChangeShapeType="1" noTextEdit="1"/>
              </p:cNvSpPr>
              <p:nvPr/>
            </p:nvSpPr>
            <p:spPr>
              <a:xfrm>
                <a:off x="323848" y="4198203"/>
                <a:ext cx="8229599" cy="830997"/>
              </a:xfrm>
              <a:prstGeom prst="rect">
                <a:avLst/>
              </a:prstGeom>
              <a:blipFill rotWithShape="1">
                <a:blip r:embed="rId3"/>
                <a:stretch>
                  <a:fillRect b="-10294"/>
                </a:stretch>
              </a:blipFill>
            </p:spPr>
            <p:txBody>
              <a:bodyPr/>
              <a:lstStyle/>
              <a:p>
                <a:r>
                  <a:rPr lang="en-US">
                    <a:noFill/>
                  </a:rPr>
                  <a:t> </a:t>
                </a:r>
              </a:p>
            </p:txBody>
          </p:sp>
        </mc:Fallback>
      </mc:AlternateContent>
      <p:cxnSp>
        <p:nvCxnSpPr>
          <p:cNvPr id="8" name="Straight Arrow Connector 7"/>
          <p:cNvCxnSpPr/>
          <p:nvPr/>
        </p:nvCxnSpPr>
        <p:spPr>
          <a:xfrm>
            <a:off x="4045334" y="28194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45334" y="38100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458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Interface overview</a:t>
            </a:r>
            <a:endParaRPr lang="en-US" dirty="0"/>
          </a:p>
        </p:txBody>
      </p:sp>
      <p:sp>
        <p:nvSpPr>
          <p:cNvPr id="7" name="Text Placeholder 6"/>
          <p:cNvSpPr>
            <a:spLocks noGrp="1"/>
          </p:cNvSpPr>
          <p:nvPr>
            <p:ph type="body" idx="1"/>
          </p:nvPr>
        </p:nvSpPr>
        <p:spPr/>
        <p:txBody>
          <a:bodyPr/>
          <a:lstStyle/>
          <a:p>
            <a:r>
              <a:rPr lang="en-US" dirty="0" smtClean="0"/>
              <a:t>NTD Internet Reporting </a:t>
            </a:r>
            <a:endParaRPr lang="en-US" dirty="0"/>
          </a:p>
        </p:txBody>
      </p:sp>
    </p:spTree>
    <p:extLst>
      <p:ext uri="{BB962C8B-B14F-4D97-AF65-F5344CB8AC3E}">
        <p14:creationId xmlns:p14="http://schemas.microsoft.com/office/powerpoint/2010/main" val="1191515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495800"/>
            <a:ext cx="8229600" cy="1630363"/>
          </a:xfrm>
        </p:spPr>
        <p:txBody>
          <a:bodyPr/>
          <a:lstStyle/>
          <a:p>
            <a:pPr marL="0" indent="0">
              <a:buNone/>
            </a:pPr>
            <a:r>
              <a:rPr lang="en-US" dirty="0"/>
              <a:t>All users land on the News feed</a:t>
            </a:r>
          </a:p>
          <a:p>
            <a:pPr marL="0" indent="0">
              <a:buNone/>
            </a:pPr>
            <a:r>
              <a:rPr lang="en-US" dirty="0"/>
              <a:t>Posts from NTD staff will display here</a:t>
            </a:r>
          </a:p>
          <a:p>
            <a:endParaRPr lang="en-US" dirty="0" smtClean="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28</a:t>
            </a:fld>
            <a:endParaRPr lang="en-US">
              <a:solidFill>
                <a:prstClr val="white"/>
              </a:solidFill>
            </a:endParaRPr>
          </a:p>
        </p:txBody>
      </p:sp>
      <p:pic>
        <p:nvPicPr>
          <p:cNvPr id="3" name="Picture 2"/>
          <p:cNvPicPr>
            <a:picLocks noChangeAspect="1"/>
          </p:cNvPicPr>
          <p:nvPr/>
        </p:nvPicPr>
        <p:blipFill>
          <a:blip r:embed="rId2"/>
          <a:stretch>
            <a:fillRect/>
          </a:stretch>
        </p:blipFill>
        <p:spPr>
          <a:xfrm>
            <a:off x="2" y="0"/>
            <a:ext cx="9150477" cy="3939540"/>
          </a:xfrm>
          <a:prstGeom prst="rect">
            <a:avLst/>
          </a:prstGeom>
        </p:spPr>
      </p:pic>
    </p:spTree>
    <p:extLst>
      <p:ext uri="{BB962C8B-B14F-4D97-AF65-F5344CB8AC3E}">
        <p14:creationId xmlns:p14="http://schemas.microsoft.com/office/powerpoint/2010/main" val="23432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200400"/>
            <a:ext cx="8229600" cy="2925763"/>
          </a:xfrm>
        </p:spPr>
        <p:txBody>
          <a:bodyPr/>
          <a:lstStyle/>
          <a:p>
            <a:pPr marL="0" indent="0">
              <a:buNone/>
            </a:pPr>
            <a:r>
              <a:rPr lang="en-US" dirty="0"/>
              <a:t>Tasks are assigned to CEOs and NTD Contacts</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29</a:t>
            </a:fld>
            <a:endParaRPr lang="en-US">
              <a:solidFill>
                <a:prstClr val="white"/>
              </a:solidFill>
            </a:endParaRPr>
          </a:p>
        </p:txBody>
      </p:sp>
      <p:pic>
        <p:nvPicPr>
          <p:cNvPr id="5" name="Picture 4"/>
          <p:cNvPicPr>
            <a:picLocks noChangeAspect="1"/>
          </p:cNvPicPr>
          <p:nvPr/>
        </p:nvPicPr>
        <p:blipFill rotWithShape="1">
          <a:blip r:embed="rId2"/>
          <a:srcRect r="55789"/>
          <a:stretch/>
        </p:blipFill>
        <p:spPr>
          <a:xfrm>
            <a:off x="0" y="0"/>
            <a:ext cx="4267198" cy="2891981"/>
          </a:xfrm>
          <a:prstGeom prst="rect">
            <a:avLst/>
          </a:prstGeom>
        </p:spPr>
      </p:pic>
      <p:pic>
        <p:nvPicPr>
          <p:cNvPr id="11" name="Picture 10"/>
          <p:cNvPicPr>
            <a:picLocks noChangeAspect="1"/>
          </p:cNvPicPr>
          <p:nvPr/>
        </p:nvPicPr>
        <p:blipFill rotWithShape="1">
          <a:blip r:embed="rId2"/>
          <a:srcRect l="45525" r="790"/>
          <a:stretch/>
        </p:blipFill>
        <p:spPr>
          <a:xfrm>
            <a:off x="3962400" y="-1"/>
            <a:ext cx="5181600" cy="2891981"/>
          </a:xfrm>
          <a:prstGeom prst="rect">
            <a:avLst/>
          </a:prstGeom>
        </p:spPr>
      </p:pic>
      <p:pic>
        <p:nvPicPr>
          <p:cNvPr id="2" name="Picture 1"/>
          <p:cNvPicPr>
            <a:picLocks noChangeAspect="1"/>
          </p:cNvPicPr>
          <p:nvPr/>
        </p:nvPicPr>
        <p:blipFill rotWithShape="1">
          <a:blip r:embed="rId3"/>
          <a:srcRect l="884" t="-1" r="8959" b="1"/>
          <a:stretch/>
        </p:blipFill>
        <p:spPr>
          <a:xfrm>
            <a:off x="457200" y="0"/>
            <a:ext cx="914400" cy="39395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33400"/>
            <a:ext cx="55721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469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Officials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t>3</a:t>
            </a:fld>
            <a:endParaRPr lang="en-US"/>
          </a:p>
        </p:txBody>
      </p:sp>
      <p:sp>
        <p:nvSpPr>
          <p:cNvPr id="6" name="TextBox 5"/>
          <p:cNvSpPr txBox="1"/>
          <p:nvPr/>
        </p:nvSpPr>
        <p:spPr>
          <a:xfrm>
            <a:off x="2400300" y="1183987"/>
            <a:ext cx="4343400" cy="5216813"/>
          </a:xfrm>
          <a:prstGeom prst="rect">
            <a:avLst/>
          </a:prstGeom>
          <a:noFill/>
        </p:spPr>
        <p:txBody>
          <a:bodyPr wrap="square" rtlCol="0">
            <a:spAutoFit/>
          </a:bodyPr>
          <a:lstStyle/>
          <a:p>
            <a:pPr algn="ctr"/>
            <a:r>
              <a:rPr lang="en-US" sz="2800" b="1" dirty="0"/>
              <a:t>Keith Gates</a:t>
            </a:r>
            <a:endParaRPr lang="en-US" sz="2000" b="1" dirty="0"/>
          </a:p>
          <a:p>
            <a:pPr algn="ctr"/>
            <a:r>
              <a:rPr lang="en-US" sz="2400" dirty="0" smtClean="0"/>
              <a:t>NTD Program Manager</a:t>
            </a:r>
          </a:p>
          <a:p>
            <a:pPr algn="ctr"/>
            <a:r>
              <a:rPr lang="en-US" sz="2400" dirty="0" smtClean="0"/>
              <a:t>202-366-1794</a:t>
            </a:r>
          </a:p>
          <a:p>
            <a:pPr algn="ctr"/>
            <a:r>
              <a:rPr lang="en-US" sz="2400" dirty="0" smtClean="0"/>
              <a:t>Keith.Gates@dot.gov</a:t>
            </a:r>
          </a:p>
          <a:p>
            <a:pPr algn="ctr"/>
            <a:endParaRPr lang="en-US" sz="1050" dirty="0"/>
          </a:p>
          <a:p>
            <a:pPr algn="ctr"/>
            <a:r>
              <a:rPr lang="en-US" sz="2800" b="1" dirty="0" smtClean="0"/>
              <a:t>Gary </a:t>
            </a:r>
            <a:r>
              <a:rPr lang="en-US" sz="2800" b="1" dirty="0" err="1" smtClean="0"/>
              <a:t>DeLorme</a:t>
            </a:r>
            <a:endParaRPr lang="en-US" sz="2800" b="1" dirty="0" smtClean="0"/>
          </a:p>
          <a:p>
            <a:pPr algn="ctr"/>
            <a:r>
              <a:rPr lang="en-US" sz="2400" dirty="0" smtClean="0"/>
              <a:t>NTD Senior Advisor</a:t>
            </a:r>
          </a:p>
          <a:p>
            <a:pPr algn="ctr"/>
            <a:r>
              <a:rPr lang="en-US" sz="2400" dirty="0" smtClean="0"/>
              <a:t>202-366-1652</a:t>
            </a:r>
          </a:p>
          <a:p>
            <a:pPr algn="ctr"/>
            <a:r>
              <a:rPr lang="en-US" sz="2400" dirty="0" smtClean="0"/>
              <a:t>Gary.Delorme@dot.gov</a:t>
            </a:r>
          </a:p>
          <a:p>
            <a:pPr algn="ctr"/>
            <a:endParaRPr lang="en-US" sz="1050" dirty="0"/>
          </a:p>
          <a:p>
            <a:pPr algn="ctr"/>
            <a:r>
              <a:rPr lang="en-US" sz="2800" b="1" dirty="0" smtClean="0"/>
              <a:t>Andy Lofton</a:t>
            </a:r>
          </a:p>
          <a:p>
            <a:pPr algn="ctr"/>
            <a:r>
              <a:rPr lang="en-US" sz="2400" dirty="0" smtClean="0"/>
              <a:t>Project Manager</a:t>
            </a:r>
          </a:p>
          <a:p>
            <a:pPr algn="ctr"/>
            <a:r>
              <a:rPr lang="en-US" sz="2400" dirty="0" smtClean="0"/>
              <a:t>434-260-1175</a:t>
            </a:r>
          </a:p>
          <a:p>
            <a:pPr algn="ctr"/>
            <a:r>
              <a:rPr lang="en-US" sz="2400" dirty="0" smtClean="0"/>
              <a:t>Andy.Lofton.CTR@dot.gov</a:t>
            </a:r>
            <a:endParaRPr lang="en-US" sz="2400" dirty="0"/>
          </a:p>
        </p:txBody>
      </p:sp>
    </p:spTree>
    <p:extLst>
      <p:ext uri="{BB962C8B-B14F-4D97-AF65-F5344CB8AC3E}">
        <p14:creationId xmlns:p14="http://schemas.microsoft.com/office/powerpoint/2010/main" val="2270399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r>
              <a:rPr lang="en-US" dirty="0" smtClean="0"/>
              <a:t>Reporting forms and profiles are accessed through “Records”</a:t>
            </a:r>
            <a:endParaRPr lang="en-US" dirty="0"/>
          </a:p>
        </p:txBody>
      </p:sp>
      <p:pic>
        <p:nvPicPr>
          <p:cNvPr id="6" name="Picture 5"/>
          <p:cNvPicPr>
            <a:picLocks noChangeAspect="1"/>
          </p:cNvPicPr>
          <p:nvPr/>
        </p:nvPicPr>
        <p:blipFill rotWithShape="1">
          <a:blip r:embed="rId2"/>
          <a:srcRect l="68019" r="24516"/>
          <a:stretch/>
        </p:blipFill>
        <p:spPr>
          <a:xfrm>
            <a:off x="8458199" y="0"/>
            <a:ext cx="685801" cy="3259074"/>
          </a:xfrm>
          <a:prstGeom prst="rect">
            <a:avLst/>
          </a:prstGeom>
        </p:spPr>
      </p:pic>
      <p:pic>
        <p:nvPicPr>
          <p:cNvPr id="2" name="Picture 1"/>
          <p:cNvPicPr>
            <a:picLocks noChangeAspect="1"/>
          </p:cNvPicPr>
          <p:nvPr/>
        </p:nvPicPr>
        <p:blipFill rotWithShape="1">
          <a:blip r:embed="rId2"/>
          <a:srcRect r="1059"/>
          <a:stretch/>
        </p:blipFill>
        <p:spPr>
          <a:xfrm>
            <a:off x="0" y="0"/>
            <a:ext cx="9089009" cy="3259074"/>
          </a:xfrm>
          <a:prstGeom prst="rect">
            <a:avLst/>
          </a:prstGeom>
        </p:spPr>
      </p:pic>
    </p:spTree>
    <p:extLst>
      <p:ext uri="{BB962C8B-B14F-4D97-AF65-F5344CB8AC3E}">
        <p14:creationId xmlns:p14="http://schemas.microsoft.com/office/powerpoint/2010/main" val="3921182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459163"/>
          </a:xfrm>
        </p:spPr>
        <p:txBody>
          <a:bodyPr/>
          <a:lstStyle/>
          <a:p>
            <a:pPr marL="0" indent="0">
              <a:buNone/>
            </a:pPr>
            <a:r>
              <a:rPr lang="en-US" dirty="0" smtClean="0"/>
              <a:t>Various data reports are available here</a:t>
            </a:r>
            <a:endParaRPr lang="en-US" dirty="0"/>
          </a:p>
        </p:txBody>
      </p:sp>
      <p:pic>
        <p:nvPicPr>
          <p:cNvPr id="7" name="Picture 6"/>
          <p:cNvPicPr>
            <a:picLocks noChangeAspect="1"/>
          </p:cNvPicPr>
          <p:nvPr/>
        </p:nvPicPr>
        <p:blipFill rotWithShape="1">
          <a:blip r:embed="rId2"/>
          <a:srcRect b="44764"/>
          <a:stretch/>
        </p:blipFill>
        <p:spPr>
          <a:xfrm>
            <a:off x="0" y="-12467"/>
            <a:ext cx="8056626" cy="1612667"/>
          </a:xfrm>
          <a:prstGeom prst="rect">
            <a:avLst/>
          </a:prstGeom>
        </p:spPr>
      </p:pic>
      <p:pic>
        <p:nvPicPr>
          <p:cNvPr id="8" name="Picture 7"/>
          <p:cNvPicPr>
            <a:picLocks noChangeAspect="1"/>
          </p:cNvPicPr>
          <p:nvPr/>
        </p:nvPicPr>
        <p:blipFill>
          <a:blip r:embed="rId3"/>
          <a:stretch>
            <a:fillRect/>
          </a:stretch>
        </p:blipFill>
        <p:spPr>
          <a:xfrm>
            <a:off x="0" y="-12467"/>
            <a:ext cx="9144000" cy="2211515"/>
          </a:xfrm>
          <a:prstGeom prst="rect">
            <a:avLst/>
          </a:prstGeom>
        </p:spPr>
      </p:pic>
    </p:spTree>
    <p:extLst>
      <p:ext uri="{BB962C8B-B14F-4D97-AF65-F5344CB8AC3E}">
        <p14:creationId xmlns:p14="http://schemas.microsoft.com/office/powerpoint/2010/main" val="3584522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620963"/>
          </a:xfrm>
        </p:spPr>
        <p:txBody>
          <a:bodyPr/>
          <a:lstStyle/>
          <a:p>
            <a:pPr marL="0" indent="0">
              <a:buNone/>
            </a:pPr>
            <a:r>
              <a:rPr lang="en-US" dirty="0"/>
              <a:t>Options vary based on user privileges </a:t>
            </a:r>
          </a:p>
        </p:txBody>
      </p:sp>
      <p:pic>
        <p:nvPicPr>
          <p:cNvPr id="5" name="Picture 4"/>
          <p:cNvPicPr>
            <a:picLocks noChangeAspect="1"/>
          </p:cNvPicPr>
          <p:nvPr/>
        </p:nvPicPr>
        <p:blipFill>
          <a:blip r:embed="rId2"/>
          <a:stretch>
            <a:fillRect/>
          </a:stretch>
        </p:blipFill>
        <p:spPr>
          <a:xfrm>
            <a:off x="0" y="0"/>
            <a:ext cx="9150477" cy="2757678"/>
          </a:xfrm>
          <a:prstGeom prst="rect">
            <a:avLst/>
          </a:prstGeom>
        </p:spPr>
      </p:pic>
    </p:spTree>
    <p:extLst>
      <p:ext uri="{BB962C8B-B14F-4D97-AF65-F5344CB8AC3E}">
        <p14:creationId xmlns:p14="http://schemas.microsoft.com/office/powerpoint/2010/main" val="422256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pPr marL="0" indent="0">
              <a:buNone/>
            </a:pPr>
            <a:r>
              <a:rPr lang="en-US" dirty="0"/>
              <a:t>Click your name to update your </a:t>
            </a:r>
            <a:r>
              <a:rPr lang="en-US" dirty="0" smtClean="0"/>
              <a:t>user record </a:t>
            </a:r>
            <a:r>
              <a:rPr lang="en-US" dirty="0"/>
              <a:t>or change account password</a:t>
            </a:r>
          </a:p>
          <a:p>
            <a:endParaRPr lang="en-US" dirty="0"/>
          </a:p>
        </p:txBody>
      </p:sp>
      <p:pic>
        <p:nvPicPr>
          <p:cNvPr id="7" name="Picture 6"/>
          <p:cNvPicPr>
            <a:picLocks noChangeAspect="1"/>
          </p:cNvPicPr>
          <p:nvPr/>
        </p:nvPicPr>
        <p:blipFill rotWithShape="1">
          <a:blip r:embed="rId2"/>
          <a:srcRect l="58746" r="25308" b="84996"/>
          <a:stretch/>
        </p:blipFill>
        <p:spPr>
          <a:xfrm>
            <a:off x="7696200" y="0"/>
            <a:ext cx="1447800" cy="457200"/>
          </a:xfrm>
          <a:prstGeom prst="rect">
            <a:avLst/>
          </a:prstGeom>
        </p:spPr>
      </p:pic>
      <p:pic>
        <p:nvPicPr>
          <p:cNvPr id="5" name="Picture 4"/>
          <p:cNvPicPr>
            <a:picLocks noChangeAspect="1"/>
          </p:cNvPicPr>
          <p:nvPr/>
        </p:nvPicPr>
        <p:blipFill>
          <a:blip r:embed="rId3"/>
          <a:stretch>
            <a:fillRect/>
          </a:stretch>
        </p:blipFill>
        <p:spPr>
          <a:xfrm>
            <a:off x="0" y="0"/>
            <a:ext cx="9150477" cy="3939540"/>
          </a:xfrm>
          <a:prstGeom prst="rect">
            <a:avLst/>
          </a:prstGeom>
        </p:spPr>
      </p:pic>
      <p:pic>
        <p:nvPicPr>
          <p:cNvPr id="4" name="Picture 3"/>
          <p:cNvPicPr>
            <a:picLocks noChangeAspect="1"/>
          </p:cNvPicPr>
          <p:nvPr/>
        </p:nvPicPr>
        <p:blipFill>
          <a:blip r:embed="rId4"/>
          <a:stretch>
            <a:fillRect/>
          </a:stretch>
        </p:blipFill>
        <p:spPr>
          <a:xfrm>
            <a:off x="7000874" y="0"/>
            <a:ext cx="2166938" cy="381381"/>
          </a:xfrm>
          <a:prstGeom prst="rect">
            <a:avLst/>
          </a:prstGeom>
        </p:spPr>
      </p:pic>
      <p:pic>
        <p:nvPicPr>
          <p:cNvPr id="2" name="Picture 1"/>
          <p:cNvPicPr>
            <a:picLocks noChangeAspect="1"/>
          </p:cNvPicPr>
          <p:nvPr/>
        </p:nvPicPr>
        <p:blipFill rotWithShape="1">
          <a:blip r:embed="rId2"/>
          <a:srcRect l="83923" t="9414" b="62491"/>
          <a:stretch/>
        </p:blipFill>
        <p:spPr>
          <a:xfrm>
            <a:off x="7162800" y="310048"/>
            <a:ext cx="1459706" cy="856129"/>
          </a:xfrm>
          <a:prstGeom prst="rect">
            <a:avLst/>
          </a:prstGeom>
        </p:spPr>
      </p:pic>
      <p:cxnSp>
        <p:nvCxnSpPr>
          <p:cNvPr id="8" name="Straight Arrow Connector 7"/>
          <p:cNvCxnSpPr/>
          <p:nvPr/>
        </p:nvCxnSpPr>
        <p:spPr>
          <a:xfrm flipH="1" flipV="1">
            <a:off x="8001000" y="300974"/>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651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managers</a:t>
            </a:r>
            <a:endParaRPr lang="en-US" dirty="0"/>
          </a:p>
        </p:txBody>
      </p:sp>
      <p:sp>
        <p:nvSpPr>
          <p:cNvPr id="6" name="Text Placeholder 5"/>
          <p:cNvSpPr>
            <a:spLocks noGrp="1"/>
          </p:cNvSpPr>
          <p:nvPr>
            <p:ph type="body" idx="1"/>
          </p:nvPr>
        </p:nvSpPr>
        <p:spPr/>
        <p:txBody>
          <a:bodyPr/>
          <a:lstStyle/>
          <a:p>
            <a:r>
              <a:rPr lang="en-US" dirty="0" smtClean="0"/>
              <a:t>Getting Logged-In </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34</a:t>
            </a:fld>
            <a:endParaRPr lang="en-US">
              <a:solidFill>
                <a:prstClr val="white"/>
              </a:solidFill>
            </a:endParaRPr>
          </a:p>
        </p:txBody>
      </p:sp>
    </p:spTree>
    <p:extLst>
      <p:ext uri="{BB962C8B-B14F-4D97-AF65-F5344CB8AC3E}">
        <p14:creationId xmlns:p14="http://schemas.microsoft.com/office/powerpoint/2010/main" val="3453378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Managers</a:t>
            </a:r>
            <a:endParaRPr lang="en-US" dirty="0"/>
          </a:p>
        </p:txBody>
      </p:sp>
      <p:sp>
        <p:nvSpPr>
          <p:cNvPr id="6" name="Content Placeholder 5"/>
          <p:cNvSpPr>
            <a:spLocks noGrp="1"/>
          </p:cNvSpPr>
          <p:nvPr>
            <p:ph idx="1"/>
          </p:nvPr>
        </p:nvSpPr>
        <p:spPr/>
        <p:txBody>
          <a:bodyPr/>
          <a:lstStyle/>
          <a:p>
            <a:pPr marL="0" indent="0">
              <a:buNone/>
            </a:pPr>
            <a:r>
              <a:rPr lang="en-US" dirty="0" smtClean="0"/>
              <a:t>All Tribes are required to designate a User Manager</a:t>
            </a:r>
          </a:p>
          <a:p>
            <a:pPr marL="0" indent="0">
              <a:buNone/>
            </a:pPr>
            <a:endParaRPr lang="en-US" dirty="0"/>
          </a:p>
          <a:p>
            <a:pPr marL="0" indent="0">
              <a:buNone/>
            </a:pPr>
            <a:r>
              <a:rPr lang="en-US" dirty="0" smtClean="0"/>
              <a:t>Contact your Analyst or the Help Desk to complete and submit your designation</a:t>
            </a:r>
          </a:p>
          <a:p>
            <a:pPr marL="0" indent="0">
              <a:buNone/>
            </a:pPr>
            <a:endParaRPr lang="en-US" dirty="0"/>
          </a:p>
          <a:p>
            <a:pPr marL="0" indent="0">
              <a:buNone/>
            </a:pPr>
            <a:r>
              <a:rPr lang="en-US" dirty="0" smtClean="0"/>
              <a:t>FTA must create your agency’s User Manager first. Only then can the User Manager create accounts for the individuals responsible for NTD reporting. </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35</a:t>
            </a:fld>
            <a:endParaRPr lang="en-US">
              <a:solidFill>
                <a:prstClr val="white"/>
              </a:solidFill>
            </a:endParaRPr>
          </a:p>
        </p:txBody>
      </p:sp>
    </p:spTree>
    <p:extLst>
      <p:ext uri="{BB962C8B-B14F-4D97-AF65-F5344CB8AC3E}">
        <p14:creationId xmlns:p14="http://schemas.microsoft.com/office/powerpoint/2010/main" val="340714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Email to UM</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36</a:t>
            </a:fld>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10" r="54782" b="90049"/>
          <a:stretch/>
        </p:blipFill>
        <p:spPr bwMode="auto">
          <a:xfrm>
            <a:off x="1295400" y="1371600"/>
            <a:ext cx="3117112" cy="40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 r="92352" b="66944"/>
          <a:stretch/>
        </p:blipFill>
        <p:spPr bwMode="auto">
          <a:xfrm>
            <a:off x="457200" y="1396408"/>
            <a:ext cx="868325" cy="135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71600" y="1981200"/>
            <a:ext cx="3962400" cy="2677656"/>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Hello User Manager,</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A new user account has been created for you on the FTA Reporting Environment.</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You may log on at </a:t>
            </a:r>
            <a:r>
              <a:rPr lang="en-US" sz="1200" u="sng" dirty="0" smtClean="0">
                <a:solidFill>
                  <a:srgbClr val="0000FF"/>
                </a:solidFill>
                <a:latin typeface="Arial" panose="020B0604020202020204" pitchFamily="34" charset="0"/>
                <a:cs typeface="Arial" panose="020B0604020202020204" pitchFamily="34" charset="0"/>
              </a:rPr>
              <a:t>www.ntdprogram.gov</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Your Username is usermanager@test.org</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Please visit the above URL and click the “Forgot Password” link, this will bring you to a prompt to create your password. </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Thank you</a:t>
            </a:r>
            <a:endParaRPr lang="en-US" sz="12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457200" y="1295400"/>
            <a:ext cx="4953000" cy="4419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562600" y="1295400"/>
            <a:ext cx="3124200" cy="5139869"/>
          </a:xfrm>
          <a:prstGeom prst="rect">
            <a:avLst/>
          </a:prstGeom>
          <a:noFill/>
        </p:spPr>
        <p:txBody>
          <a:bodyPr wrap="square" rtlCol="0">
            <a:spAutoFit/>
          </a:bodyPr>
          <a:lstStyle/>
          <a:p>
            <a:r>
              <a:rPr lang="en-US" sz="2800" dirty="0" smtClean="0">
                <a:solidFill>
                  <a:prstClr val="black"/>
                </a:solidFill>
              </a:rPr>
              <a:t>User Managers will receive an email notification once the account has been created</a:t>
            </a:r>
          </a:p>
          <a:p>
            <a:endParaRPr lang="en-US" sz="2800" dirty="0">
              <a:solidFill>
                <a:prstClr val="black"/>
              </a:solidFill>
            </a:endParaRPr>
          </a:p>
          <a:p>
            <a:r>
              <a:rPr lang="en-US" sz="2800" b="1" dirty="0" smtClean="0">
                <a:solidFill>
                  <a:srgbClr val="FF0000"/>
                </a:solidFill>
              </a:rPr>
              <a:t>Step 1: </a:t>
            </a:r>
            <a:r>
              <a:rPr lang="en-US" sz="2800" dirty="0" smtClean="0">
                <a:solidFill>
                  <a:prstClr val="black"/>
                </a:solidFill>
              </a:rPr>
              <a:t>Click the link in the email to navigate to the online reporting interface</a:t>
            </a:r>
          </a:p>
          <a:p>
            <a:pPr marL="285750" indent="-285750">
              <a:buFont typeface="Arial" panose="020B0604020202020204" pitchFamily="34" charset="0"/>
              <a:buChar char="•"/>
            </a:pPr>
            <a:endParaRPr lang="en-US" sz="2000" dirty="0">
              <a:solidFill>
                <a:prstClr val="black"/>
              </a:solidFill>
            </a:endParaRPr>
          </a:p>
        </p:txBody>
      </p:sp>
    </p:spTree>
    <p:extLst>
      <p:ext uri="{BB962C8B-B14F-4D97-AF65-F5344CB8AC3E}">
        <p14:creationId xmlns:p14="http://schemas.microsoft.com/office/powerpoint/2010/main" val="3932670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37</a:t>
            </a:fld>
            <a:endParaRPr lang="en-US">
              <a:solidFill>
                <a:prstClr val="white"/>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47" t="6558" r="12207" b="7454"/>
          <a:stretch/>
        </p:blipFill>
        <p:spPr bwMode="auto">
          <a:xfrm>
            <a:off x="457200" y="1295400"/>
            <a:ext cx="4380615" cy="4562060"/>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1295400"/>
            <a:ext cx="3581400" cy="1384995"/>
          </a:xfrm>
          <a:prstGeom prst="rect">
            <a:avLst/>
          </a:prstGeom>
          <a:noFill/>
        </p:spPr>
        <p:txBody>
          <a:bodyPr wrap="square" rtlCol="0">
            <a:spAutoFit/>
          </a:bodyPr>
          <a:lstStyle/>
          <a:p>
            <a:r>
              <a:rPr lang="en-US" sz="2800" b="1" dirty="0" smtClean="0">
                <a:solidFill>
                  <a:srgbClr val="FF0000"/>
                </a:solidFill>
              </a:rPr>
              <a:t>Step 2: </a:t>
            </a:r>
            <a:r>
              <a:rPr lang="en-US" sz="2800" dirty="0" smtClean="0">
                <a:solidFill>
                  <a:prstClr val="black"/>
                </a:solidFill>
              </a:rPr>
              <a:t>Please read the warning message and agree to the statement</a:t>
            </a:r>
            <a:endParaRPr lang="en-US" sz="2800" dirty="0">
              <a:solidFill>
                <a:prstClr val="black"/>
              </a:solidFill>
            </a:endParaRPr>
          </a:p>
        </p:txBody>
      </p:sp>
    </p:spTree>
    <p:extLst>
      <p:ext uri="{BB962C8B-B14F-4D97-AF65-F5344CB8AC3E}">
        <p14:creationId xmlns:p14="http://schemas.microsoft.com/office/powerpoint/2010/main" val="3034203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Forgot Password</a:t>
            </a:r>
            <a:endParaRPr lang="en-US" dirty="0"/>
          </a:p>
        </p:txBody>
      </p:sp>
      <p:sp>
        <p:nvSpPr>
          <p:cNvPr id="18" name="Content Placeholder 17"/>
          <p:cNvSpPr>
            <a:spLocks noGrp="1"/>
          </p:cNvSpPr>
          <p:nvPr>
            <p:ph sz="half" idx="2"/>
          </p:nvPr>
        </p:nvSpPr>
        <p:spPr>
          <a:xfrm>
            <a:off x="4556571" y="1600200"/>
            <a:ext cx="4282629" cy="4525963"/>
          </a:xfrm>
        </p:spPr>
        <p:txBody>
          <a:bodyPr>
            <a:normAutofit lnSpcReduction="10000"/>
          </a:bodyPr>
          <a:lstStyle/>
          <a:p>
            <a:pPr marL="0" indent="0">
              <a:buNone/>
            </a:pPr>
            <a:r>
              <a:rPr lang="en-US" dirty="0"/>
              <a:t>Passwords are </a:t>
            </a:r>
            <a:r>
              <a:rPr lang="en-US" b="1" u="sng" dirty="0"/>
              <a:t>NOT </a:t>
            </a:r>
            <a:r>
              <a:rPr lang="en-US" dirty="0"/>
              <a:t>sent via email</a:t>
            </a:r>
          </a:p>
          <a:p>
            <a:endParaRPr lang="en-US" dirty="0" smtClean="0"/>
          </a:p>
          <a:p>
            <a:pPr marL="0" indent="0">
              <a:buNone/>
            </a:pPr>
            <a:r>
              <a:rPr lang="en-US" b="1" dirty="0" smtClean="0">
                <a:solidFill>
                  <a:srgbClr val="FF0000"/>
                </a:solidFill>
              </a:rPr>
              <a:t>Step 3: </a:t>
            </a:r>
            <a:r>
              <a:rPr lang="en-US" dirty="0" smtClean="0"/>
              <a:t>Once </a:t>
            </a:r>
            <a:r>
              <a:rPr lang="en-US" dirty="0"/>
              <a:t>at the log-in page, click the link for “Forgot Password</a:t>
            </a:r>
            <a:r>
              <a:rPr lang="en-US" dirty="0" smtClean="0"/>
              <a:t>”</a:t>
            </a:r>
          </a:p>
          <a:p>
            <a:endParaRPr lang="en-US" dirty="0"/>
          </a:p>
          <a:p>
            <a:pPr marL="0" indent="0">
              <a:buNone/>
            </a:pPr>
            <a:r>
              <a:rPr lang="en-US" dirty="0" smtClean="0"/>
              <a:t>These steps are necessary for creating your first system password</a:t>
            </a:r>
            <a:endParaRPr lang="en-US" dirty="0"/>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38</a:t>
            </a:fld>
            <a:endParaRPr lang="en-US">
              <a:solidFill>
                <a:prstClr val="white"/>
              </a:solidFill>
            </a:endParaRPr>
          </a:p>
        </p:txBody>
      </p:sp>
      <p:sp>
        <p:nvSpPr>
          <p:cNvPr id="3" name="Rectangle 2"/>
          <p:cNvSpPr/>
          <p:nvPr/>
        </p:nvSpPr>
        <p:spPr>
          <a:xfrm>
            <a:off x="1219200" y="4419600"/>
            <a:ext cx="25908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219200" y="4953000"/>
            <a:ext cx="2590800" cy="228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2"/>
          <a:stretch>
            <a:fillRect/>
          </a:stretch>
        </p:blipFill>
        <p:spPr>
          <a:xfrm>
            <a:off x="472629" y="1723125"/>
            <a:ext cx="4007739" cy="3739706"/>
          </a:xfrm>
          <a:prstGeom prst="rect">
            <a:avLst/>
          </a:prstGeom>
          <a:effectLst>
            <a:softEdge rad="12700"/>
          </a:effectLst>
        </p:spPr>
      </p:pic>
      <p:sp>
        <p:nvSpPr>
          <p:cNvPr id="8" name="Donut 7"/>
          <p:cNvSpPr/>
          <p:nvPr/>
        </p:nvSpPr>
        <p:spPr>
          <a:xfrm>
            <a:off x="685800" y="4343399"/>
            <a:ext cx="990600" cy="381001"/>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435296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Request a Reset</a:t>
            </a:r>
            <a:endParaRPr lang="en-US" dirty="0"/>
          </a:p>
        </p:txBody>
      </p:sp>
      <p:sp>
        <p:nvSpPr>
          <p:cNvPr id="3" name="Content Placeholder 2"/>
          <p:cNvSpPr>
            <a:spLocks noGrp="1"/>
          </p:cNvSpPr>
          <p:nvPr>
            <p:ph sz="half" idx="1"/>
          </p:nvPr>
        </p:nvSpPr>
        <p:spPr>
          <a:xfrm>
            <a:off x="457200" y="3810000"/>
            <a:ext cx="8229600" cy="2316163"/>
          </a:xfrm>
          <a:prstGeom prst="rect">
            <a:avLst/>
          </a:prstGeom>
        </p:spPr>
        <p:txBody>
          <a:bodyPr>
            <a:normAutofit fontScale="92500" lnSpcReduction="20000"/>
          </a:bodyPr>
          <a:lstStyle/>
          <a:p>
            <a:endParaRPr lang="en-US" sz="2000" dirty="0" smtClean="0"/>
          </a:p>
          <a:p>
            <a:pPr marL="0" indent="0">
              <a:buNone/>
            </a:pPr>
            <a:r>
              <a:rPr lang="en-US" b="1" dirty="0" smtClean="0">
                <a:solidFill>
                  <a:srgbClr val="FF0000"/>
                </a:solidFill>
              </a:rPr>
              <a:t>Step 4: </a:t>
            </a:r>
            <a:r>
              <a:rPr lang="en-US" dirty="0" smtClean="0"/>
              <a:t>Enter the email address used for your user name and click “Request Password Reset”</a:t>
            </a:r>
          </a:p>
          <a:p>
            <a:endParaRPr lang="en-US" dirty="0"/>
          </a:p>
          <a:p>
            <a:pPr marL="0" indent="0">
              <a:buNone/>
            </a:pPr>
            <a:r>
              <a:rPr lang="en-US" dirty="0" smtClean="0"/>
              <a:t>This prompts the system to send a new link to your email account</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39</a:t>
            </a:fld>
            <a:endParaRPr lang="en-US">
              <a:solidFill>
                <a:prstClr val="white"/>
              </a:solidFill>
            </a:endParaRPr>
          </a:p>
        </p:txBody>
      </p:sp>
      <p:pic>
        <p:nvPicPr>
          <p:cNvPr id="7" name="Picture 6"/>
          <p:cNvPicPr>
            <a:picLocks noChangeAspect="1"/>
          </p:cNvPicPr>
          <p:nvPr/>
        </p:nvPicPr>
        <p:blipFill>
          <a:blip r:embed="rId2"/>
          <a:stretch>
            <a:fillRect/>
          </a:stretch>
        </p:blipFill>
        <p:spPr>
          <a:xfrm>
            <a:off x="1381125" y="1371600"/>
            <a:ext cx="6210300" cy="1847850"/>
          </a:xfrm>
          <a:prstGeom prst="rect">
            <a:avLst/>
          </a:prstGeom>
        </p:spPr>
      </p:pic>
      <p:sp>
        <p:nvSpPr>
          <p:cNvPr id="8" name="Donut 7"/>
          <p:cNvSpPr/>
          <p:nvPr/>
        </p:nvSpPr>
        <p:spPr>
          <a:xfrm>
            <a:off x="3276600" y="2514600"/>
            <a:ext cx="1828800" cy="304800"/>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985335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a:t>
            </a:fld>
            <a:endParaRPr lang="en-US">
              <a:solidFill>
                <a:prstClr val="white"/>
              </a:solidFill>
            </a:endParaRPr>
          </a:p>
        </p:txBody>
      </p:sp>
      <p:sp>
        <p:nvSpPr>
          <p:cNvPr id="3" name="TextBox 2"/>
          <p:cNvSpPr txBox="1"/>
          <p:nvPr/>
        </p:nvSpPr>
        <p:spPr>
          <a:xfrm>
            <a:off x="2171700" y="1143000"/>
            <a:ext cx="4800600" cy="3023905"/>
          </a:xfrm>
          <a:prstGeom prst="rect">
            <a:avLst/>
          </a:prstGeom>
          <a:noFill/>
        </p:spPr>
        <p:txBody>
          <a:bodyPr wrap="square" rtlCol="0">
            <a:spAutoFit/>
          </a:bodyPr>
          <a:lstStyle/>
          <a:p>
            <a:pPr algn="ctr"/>
            <a:r>
              <a:rPr lang="en-US" sz="2800" b="1" dirty="0" err="1" smtClean="0"/>
              <a:t>Loucas</a:t>
            </a:r>
            <a:r>
              <a:rPr lang="en-US" sz="2800" b="1" dirty="0" smtClean="0"/>
              <a:t> </a:t>
            </a:r>
            <a:r>
              <a:rPr lang="en-US" sz="2800" b="1" dirty="0" err="1" smtClean="0"/>
              <a:t>Lamkin</a:t>
            </a:r>
            <a:endParaRPr lang="en-US" sz="2800" b="1" dirty="0" smtClean="0"/>
          </a:p>
          <a:p>
            <a:pPr algn="ctr"/>
            <a:r>
              <a:rPr lang="en-US" sz="2400" dirty="0" smtClean="0"/>
              <a:t>434-299-8796</a:t>
            </a:r>
          </a:p>
          <a:p>
            <a:pPr algn="ctr"/>
            <a:r>
              <a:rPr lang="en-US" sz="2400" dirty="0" smtClean="0"/>
              <a:t>Loucas.Lamkin.CTR@dot.gov</a:t>
            </a:r>
          </a:p>
          <a:p>
            <a:pPr algn="ctr"/>
            <a:endParaRPr lang="en-US" sz="1050" dirty="0"/>
          </a:p>
          <a:p>
            <a:pPr algn="ctr"/>
            <a:r>
              <a:rPr lang="en-US" sz="2800" b="1" dirty="0" smtClean="0"/>
              <a:t>Joseph </a:t>
            </a:r>
            <a:r>
              <a:rPr lang="en-US" sz="2800" b="1" dirty="0" err="1" smtClean="0"/>
              <a:t>Eldredge</a:t>
            </a:r>
            <a:endParaRPr lang="en-US" sz="2800" b="1" dirty="0" smtClean="0"/>
          </a:p>
          <a:p>
            <a:pPr algn="ctr"/>
            <a:r>
              <a:rPr lang="en-US" sz="2400" dirty="0" smtClean="0"/>
              <a:t>434-993-8690</a:t>
            </a:r>
          </a:p>
          <a:p>
            <a:pPr algn="ctr"/>
            <a:r>
              <a:rPr lang="en-US" sz="2400" dirty="0" smtClean="0"/>
              <a:t>Joseph.Eldredge.CTR@dot.gov</a:t>
            </a:r>
          </a:p>
          <a:p>
            <a:pPr algn="ctr"/>
            <a:endParaRPr lang="en-US" sz="2800" dirty="0"/>
          </a:p>
        </p:txBody>
      </p:sp>
    </p:spTree>
    <p:extLst>
      <p:ext uri="{BB962C8B-B14F-4D97-AF65-F5344CB8AC3E}">
        <p14:creationId xmlns:p14="http://schemas.microsoft.com/office/powerpoint/2010/main" val="2320980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Request a Reset</a:t>
            </a:r>
            <a:endParaRPr lang="en-US" dirty="0"/>
          </a:p>
        </p:txBody>
      </p:sp>
      <p:sp>
        <p:nvSpPr>
          <p:cNvPr id="3" name="Content Placeholder 2"/>
          <p:cNvSpPr>
            <a:spLocks noGrp="1"/>
          </p:cNvSpPr>
          <p:nvPr>
            <p:ph idx="1"/>
          </p:nvPr>
        </p:nvSpPr>
        <p:spPr>
          <a:xfrm>
            <a:off x="685800" y="3943350"/>
            <a:ext cx="7848600" cy="2182814"/>
          </a:xfrm>
          <a:prstGeom prst="rect">
            <a:avLst/>
          </a:prstGeom>
        </p:spPr>
        <p:txBody>
          <a:bodyPr>
            <a:normAutofit/>
          </a:bodyPr>
          <a:lstStyle/>
          <a:p>
            <a:endParaRPr lang="en-US" sz="1800" dirty="0" smtClean="0"/>
          </a:p>
          <a:p>
            <a:pPr marL="0" indent="0">
              <a:buNone/>
            </a:pPr>
            <a:r>
              <a:rPr lang="en-US" b="1" dirty="0" smtClean="0">
                <a:solidFill>
                  <a:srgbClr val="FF0000"/>
                </a:solidFill>
              </a:rPr>
              <a:t>Step 5: </a:t>
            </a:r>
            <a:r>
              <a:rPr lang="en-US" dirty="0" smtClean="0"/>
              <a:t>Click “Close” and check your email for the new link</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40</a:t>
            </a:fld>
            <a:endParaRPr lang="en-US">
              <a:solidFill>
                <a:prstClr val="white"/>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17" y="1295400"/>
            <a:ext cx="74676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nut 6"/>
          <p:cNvSpPr/>
          <p:nvPr/>
        </p:nvSpPr>
        <p:spPr>
          <a:xfrm>
            <a:off x="4343400" y="3200400"/>
            <a:ext cx="1524000" cy="609600"/>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556913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Temporary Link for Password Reset</a:t>
            </a:r>
            <a:endParaRPr lang="en-US" dirty="0"/>
          </a:p>
        </p:txBody>
      </p:sp>
      <p:pic>
        <p:nvPicPr>
          <p:cNvPr id="5"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9899"/>
          <a:stretch/>
        </p:blipFill>
        <p:spPr bwMode="auto">
          <a:xfrm>
            <a:off x="457200" y="1524000"/>
            <a:ext cx="4724400" cy="418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13"/>
          <p:cNvSpPr>
            <a:spLocks noGrp="1"/>
          </p:cNvSpPr>
          <p:nvPr>
            <p:ph sz="half" idx="2"/>
          </p:nvPr>
        </p:nvSpPr>
        <p:spPr>
          <a:xfrm>
            <a:off x="5334000" y="1600200"/>
            <a:ext cx="3352800" cy="4525963"/>
          </a:xfrm>
        </p:spPr>
        <p:txBody>
          <a:bodyPr/>
          <a:lstStyle/>
          <a:p>
            <a:pPr marL="0" indent="0">
              <a:buNone/>
            </a:pPr>
            <a:r>
              <a:rPr lang="en-US" b="1" dirty="0" smtClean="0">
                <a:solidFill>
                  <a:srgbClr val="FF0000"/>
                </a:solidFill>
              </a:rPr>
              <a:t>Step 6: </a:t>
            </a:r>
            <a:r>
              <a:rPr lang="en-US" dirty="0" smtClean="0"/>
              <a:t>Follow </a:t>
            </a:r>
            <a:r>
              <a:rPr lang="en-US" dirty="0"/>
              <a:t>the new link in your email</a:t>
            </a:r>
          </a:p>
          <a:p>
            <a:pPr marL="285750" indent="-285750"/>
            <a:endParaRPr lang="en-US" dirty="0"/>
          </a:p>
          <a:p>
            <a:pPr marL="0" indent="0">
              <a:buNone/>
            </a:pPr>
            <a:r>
              <a:rPr lang="en-US" dirty="0"/>
              <a:t>The link expires after 15 minutes</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41</a:t>
            </a:fld>
            <a:endParaRPr lang="en-US">
              <a:solidFill>
                <a:prstClr val="white"/>
              </a:solidFill>
            </a:endParaRPr>
          </a:p>
        </p:txBody>
      </p:sp>
      <p:sp>
        <p:nvSpPr>
          <p:cNvPr id="6" name="TextBox 5"/>
          <p:cNvSpPr txBox="1"/>
          <p:nvPr/>
        </p:nvSpPr>
        <p:spPr>
          <a:xfrm>
            <a:off x="685800" y="2743200"/>
            <a:ext cx="1600200" cy="276999"/>
          </a:xfrm>
          <a:prstGeom prst="rect">
            <a:avLst/>
          </a:prstGeom>
          <a:solidFill>
            <a:schemeClr val="bg1">
              <a:lumMod val="95000"/>
            </a:schemeClr>
          </a:solid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Dear User Manager,</a:t>
            </a:r>
            <a:endParaRPr lang="en-US" sz="12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304800" y="1524000"/>
            <a:ext cx="5029200" cy="457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p:cNvCxnSpPr/>
          <p:nvPr/>
        </p:nvCxnSpPr>
        <p:spPr>
          <a:xfrm flipH="1">
            <a:off x="4572000" y="2514600"/>
            <a:ext cx="83820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803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Create a Password</a:t>
            </a:r>
            <a:endParaRPr lang="en-US" dirty="0"/>
          </a:p>
        </p:txBody>
      </p:sp>
      <p:sp>
        <p:nvSpPr>
          <p:cNvPr id="3" name="Content Placeholder 2"/>
          <p:cNvSpPr>
            <a:spLocks noGrp="1"/>
          </p:cNvSpPr>
          <p:nvPr>
            <p:ph idx="1"/>
          </p:nvPr>
        </p:nvSpPr>
        <p:spPr>
          <a:xfrm>
            <a:off x="457200" y="4724400"/>
            <a:ext cx="8229600" cy="1401764"/>
          </a:xfrm>
          <a:prstGeom prst="rect">
            <a:avLst/>
          </a:prstGeom>
        </p:spPr>
        <p:txBody>
          <a:bodyPr>
            <a:normAutofit/>
          </a:bodyPr>
          <a:lstStyle/>
          <a:p>
            <a:endParaRPr lang="en-US" sz="2000" dirty="0" smtClean="0"/>
          </a:p>
          <a:p>
            <a:pPr marL="0" indent="0">
              <a:buNone/>
            </a:pPr>
            <a:r>
              <a:rPr lang="en-US" b="1" dirty="0" smtClean="0">
                <a:solidFill>
                  <a:srgbClr val="FF0000"/>
                </a:solidFill>
              </a:rPr>
              <a:t>Step 7: </a:t>
            </a:r>
            <a:r>
              <a:rPr lang="en-US" dirty="0" smtClean="0"/>
              <a:t>Enter your user name and create a password</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42</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930"/>
          <a:stretch/>
        </p:blipFill>
        <p:spPr bwMode="auto">
          <a:xfrm>
            <a:off x="533400" y="1295400"/>
            <a:ext cx="8077199" cy="328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83379" y="2590800"/>
            <a:ext cx="5105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657600" y="2590800"/>
            <a:ext cx="4343400" cy="353943"/>
          </a:xfrm>
          <a:prstGeom prst="rect">
            <a:avLst/>
          </a:prstGeom>
          <a:solidFill>
            <a:schemeClr val="bg1"/>
          </a:solidFill>
        </p:spPr>
        <p:txBody>
          <a:bodyPr wrap="square" rtlCol="0">
            <a:spAutoFit/>
          </a:bodyPr>
          <a:lstStyle/>
          <a:p>
            <a:r>
              <a:rPr lang="en-US" sz="1700" dirty="0" smtClean="0">
                <a:solidFill>
                  <a:prstClr val="black"/>
                </a:solidFill>
              </a:rPr>
              <a:t>usermanager@test.org</a:t>
            </a:r>
            <a:endParaRPr lang="en-US" sz="1700" dirty="0">
              <a:solidFill>
                <a:prstClr val="black"/>
              </a:solidFill>
            </a:endParaRPr>
          </a:p>
        </p:txBody>
      </p:sp>
      <p:sp>
        <p:nvSpPr>
          <p:cNvPr id="10" name="TextBox 9"/>
          <p:cNvSpPr txBox="1"/>
          <p:nvPr/>
        </p:nvSpPr>
        <p:spPr>
          <a:xfrm>
            <a:off x="3657600" y="3048000"/>
            <a:ext cx="4343400" cy="353943"/>
          </a:xfrm>
          <a:prstGeom prst="rect">
            <a:avLst/>
          </a:prstGeom>
          <a:solidFill>
            <a:schemeClr val="bg1"/>
          </a:solidFill>
        </p:spPr>
        <p:txBody>
          <a:bodyPr wrap="square" rtlCol="0">
            <a:spAutoFit/>
          </a:bodyPr>
          <a:lstStyle/>
          <a:p>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p>
        </p:txBody>
      </p:sp>
      <p:sp>
        <p:nvSpPr>
          <p:cNvPr id="11" name="TextBox 10"/>
          <p:cNvSpPr txBox="1"/>
          <p:nvPr/>
        </p:nvSpPr>
        <p:spPr>
          <a:xfrm>
            <a:off x="3657600" y="3456057"/>
            <a:ext cx="4343400" cy="353943"/>
          </a:xfrm>
          <a:prstGeom prst="rect">
            <a:avLst/>
          </a:prstGeom>
          <a:solidFill>
            <a:schemeClr val="bg1"/>
          </a:solidFill>
        </p:spPr>
        <p:txBody>
          <a:bodyPr wrap="square" rtlCol="0">
            <a:spAutoFit/>
          </a:bodyPr>
          <a:lstStyle/>
          <a:p>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p>
        </p:txBody>
      </p:sp>
      <p:sp>
        <p:nvSpPr>
          <p:cNvPr id="12" name="Rectangle 11"/>
          <p:cNvSpPr/>
          <p:nvPr/>
        </p:nvSpPr>
        <p:spPr>
          <a:xfrm>
            <a:off x="533400" y="1295400"/>
            <a:ext cx="8077199" cy="3505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20478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Password Security Requirements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43</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94"/>
          <a:stretch/>
        </p:blipFill>
        <p:spPr bwMode="auto">
          <a:xfrm>
            <a:off x="685800" y="1308207"/>
            <a:ext cx="7705725" cy="401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95600" y="2514600"/>
            <a:ext cx="5257798" cy="353943"/>
          </a:xfrm>
          <a:prstGeom prst="rect">
            <a:avLst/>
          </a:prstGeom>
          <a:solidFill>
            <a:schemeClr val="bg1">
              <a:lumMod val="95000"/>
            </a:schemeClr>
          </a:solidFill>
        </p:spPr>
        <p:txBody>
          <a:bodyPr wrap="square" rtlCol="0">
            <a:spAutoFit/>
          </a:bodyPr>
          <a:lstStyle/>
          <a:p>
            <a:r>
              <a:rPr lang="en-US" sz="1700" dirty="0" smtClean="0">
                <a:solidFill>
                  <a:prstClr val="black"/>
                </a:solidFill>
              </a:rPr>
              <a:t>usermanager@test.org</a:t>
            </a:r>
            <a:endParaRPr lang="en-US" sz="1700" dirty="0">
              <a:solidFill>
                <a:prstClr val="black"/>
              </a:solidFill>
            </a:endParaRPr>
          </a:p>
        </p:txBody>
      </p:sp>
      <p:sp>
        <p:nvSpPr>
          <p:cNvPr id="8" name="TextBox 7"/>
          <p:cNvSpPr txBox="1"/>
          <p:nvPr/>
        </p:nvSpPr>
        <p:spPr>
          <a:xfrm>
            <a:off x="685799" y="5638800"/>
            <a:ext cx="8001001" cy="523220"/>
          </a:xfrm>
          <a:prstGeom prst="rect">
            <a:avLst/>
          </a:prstGeom>
          <a:noFill/>
        </p:spPr>
        <p:txBody>
          <a:bodyPr wrap="square" rtlCol="0">
            <a:spAutoFit/>
          </a:bodyPr>
          <a:lstStyle/>
          <a:p>
            <a:r>
              <a:rPr lang="en-US" sz="2800" dirty="0" smtClean="0">
                <a:solidFill>
                  <a:prstClr val="black"/>
                </a:solidFill>
              </a:rPr>
              <a:t>All passwords must meet basic security requirements </a:t>
            </a:r>
            <a:endParaRPr lang="en-US" sz="2800" dirty="0">
              <a:solidFill>
                <a:prstClr val="black"/>
              </a:solidFill>
            </a:endParaRPr>
          </a:p>
        </p:txBody>
      </p:sp>
      <p:sp>
        <p:nvSpPr>
          <p:cNvPr id="9" name="Rectangle 8"/>
          <p:cNvSpPr/>
          <p:nvPr/>
        </p:nvSpPr>
        <p:spPr>
          <a:xfrm>
            <a:off x="676272" y="1295399"/>
            <a:ext cx="7705728" cy="402637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342364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Password Security Requirements</a:t>
            </a:r>
            <a:endParaRPr lang="en-US" dirty="0"/>
          </a:p>
        </p:txBody>
      </p:sp>
      <p:pic>
        <p:nvPicPr>
          <p:cNvPr id="286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4893"/>
          <a:stretch/>
        </p:blipFill>
        <p:spPr bwMode="auto">
          <a:xfrm>
            <a:off x="1276350" y="1447800"/>
            <a:ext cx="6591300" cy="86788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44</a:t>
            </a:fld>
            <a:endParaRPr lang="en-US">
              <a:solidFill>
                <a:prstClr val="white"/>
              </a:solidFill>
            </a:endParaRPr>
          </a:p>
        </p:txBody>
      </p:sp>
      <p:sp>
        <p:nvSpPr>
          <p:cNvPr id="3" name="TextBox 2"/>
          <p:cNvSpPr txBox="1"/>
          <p:nvPr/>
        </p:nvSpPr>
        <p:spPr>
          <a:xfrm>
            <a:off x="990600" y="3544669"/>
            <a:ext cx="6934200" cy="2677656"/>
          </a:xfrm>
          <a:prstGeom prst="rect">
            <a:avLst/>
          </a:prstGeom>
          <a:noFill/>
        </p:spPr>
        <p:txBody>
          <a:bodyPr wrap="square" rtlCol="0">
            <a:spAutoFit/>
          </a:bodyPr>
          <a:lstStyle/>
          <a:p>
            <a:r>
              <a:rPr lang="en-US" sz="2800" dirty="0" smtClean="0">
                <a:solidFill>
                  <a:prstClr val="black"/>
                </a:solidFill>
              </a:rPr>
              <a:t>Once password requirements are met, you will be able to use this password for all future logins </a:t>
            </a:r>
          </a:p>
          <a:p>
            <a:pPr marL="285750" indent="-285750">
              <a:buFont typeface="Arial" panose="020B0604020202020204" pitchFamily="34" charset="0"/>
              <a:buChar char="•"/>
            </a:pPr>
            <a:endParaRPr lang="en-US" sz="2800" dirty="0">
              <a:solidFill>
                <a:prstClr val="black"/>
              </a:solidFill>
            </a:endParaRPr>
          </a:p>
          <a:p>
            <a:r>
              <a:rPr lang="en-US" sz="2800" dirty="0" smtClean="0">
                <a:solidFill>
                  <a:prstClr val="black"/>
                </a:solidFill>
              </a:rPr>
              <a:t>You can click the blue text to return to the login portal</a:t>
            </a:r>
            <a:endParaRPr lang="en-US" sz="2800" dirty="0">
              <a:solidFill>
                <a:prstClr val="black"/>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16" t="50000" r="3021" b="17449"/>
          <a:stretch/>
        </p:blipFill>
        <p:spPr bwMode="auto">
          <a:xfrm>
            <a:off x="2480953" y="2438400"/>
            <a:ext cx="4453247" cy="62630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295401" y="1447800"/>
            <a:ext cx="6553200" cy="1828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1223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User accounts</a:t>
            </a:r>
            <a:endParaRPr lang="en-US" dirty="0"/>
          </a:p>
        </p:txBody>
      </p:sp>
      <p:sp>
        <p:nvSpPr>
          <p:cNvPr id="6" name="Text Placeholder 5"/>
          <p:cNvSpPr>
            <a:spLocks noGrp="1"/>
          </p:cNvSpPr>
          <p:nvPr>
            <p:ph type="body" idx="1"/>
          </p:nvPr>
        </p:nvSpPr>
        <p:spPr/>
        <p:txBody>
          <a:bodyPr/>
          <a:lstStyle/>
          <a:p>
            <a:r>
              <a:rPr lang="en-US" dirty="0" smtClean="0"/>
              <a:t>Linking Individuals at the Agency to NTD Roles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45</a:t>
            </a:fld>
            <a:endParaRPr lang="en-US">
              <a:solidFill>
                <a:prstClr val="white"/>
              </a:solidFill>
            </a:endParaRPr>
          </a:p>
        </p:txBody>
      </p:sp>
    </p:spTree>
    <p:extLst>
      <p:ext uri="{BB962C8B-B14F-4D97-AF65-F5344CB8AC3E}">
        <p14:creationId xmlns:p14="http://schemas.microsoft.com/office/powerpoint/2010/main" val="2465626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a:xfrm>
            <a:off x="457200" y="4267200"/>
            <a:ext cx="8229600" cy="1858963"/>
          </a:xfrm>
        </p:spPr>
        <p:txBody>
          <a:bodyPr/>
          <a:lstStyle/>
          <a:p>
            <a:pPr marL="0" indent="0">
              <a:buNone/>
            </a:pPr>
            <a:r>
              <a:rPr lang="en-US" sz="2800" b="1" dirty="0" smtClean="0">
                <a:solidFill>
                  <a:srgbClr val="FF0000"/>
                </a:solidFill>
              </a:rPr>
              <a:t>Step 1: </a:t>
            </a:r>
            <a:r>
              <a:rPr lang="en-US" sz="2800" dirty="0" smtClean="0"/>
              <a:t>Open the “Records” tab</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46</a:t>
            </a:fld>
            <a:endParaRPr lang="en-US">
              <a:solidFill>
                <a:prstClr val="white"/>
              </a:solidFill>
            </a:endParaRPr>
          </a:p>
        </p:txBody>
      </p:sp>
      <p:pic>
        <p:nvPicPr>
          <p:cNvPr id="2" name="Picture 1"/>
          <p:cNvPicPr>
            <a:picLocks noChangeAspect="1"/>
          </p:cNvPicPr>
          <p:nvPr/>
        </p:nvPicPr>
        <p:blipFill>
          <a:blip r:embed="rId2"/>
          <a:stretch>
            <a:fillRect/>
          </a:stretch>
        </p:blipFill>
        <p:spPr>
          <a:xfrm>
            <a:off x="0" y="-5542"/>
            <a:ext cx="9132570" cy="3876866"/>
          </a:xfrm>
          <a:prstGeom prst="rect">
            <a:avLst/>
          </a:prstGeom>
        </p:spPr>
      </p:pic>
      <p:sp>
        <p:nvSpPr>
          <p:cNvPr id="6" name="Donut 5"/>
          <p:cNvSpPr/>
          <p:nvPr/>
        </p:nvSpPr>
        <p:spPr>
          <a:xfrm>
            <a:off x="1295400" y="-5542"/>
            <a:ext cx="838200" cy="280180"/>
          </a:xfrm>
          <a:prstGeom prst="donut">
            <a:avLst>
              <a:gd name="adj" fmla="val 46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049513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971800"/>
            <a:ext cx="8229600" cy="3154363"/>
          </a:xfrm>
        </p:spPr>
        <p:txBody>
          <a:bodyPr/>
          <a:lstStyle/>
          <a:p>
            <a:endParaRPr lang="en-US" sz="1800" dirty="0" smtClean="0"/>
          </a:p>
          <a:p>
            <a:r>
              <a:rPr lang="en-US" sz="1800" dirty="0" smtClean="0"/>
              <a:t>The “Records” tab has replaced the legacy system’s “Annual” tab</a:t>
            </a:r>
          </a:p>
          <a:p>
            <a:endParaRPr lang="en-US" sz="1800" dirty="0"/>
          </a:p>
          <a:p>
            <a:pPr marL="0" indent="0">
              <a:buNone/>
            </a:pPr>
            <a:r>
              <a:rPr lang="en-US" sz="2800" b="1" dirty="0" smtClean="0">
                <a:solidFill>
                  <a:srgbClr val="FF0000"/>
                </a:solidFill>
              </a:rPr>
              <a:t>Step 2: </a:t>
            </a:r>
            <a:r>
              <a:rPr lang="en-US" sz="2800" dirty="0" smtClean="0"/>
              <a:t>Open “My NTD Reporter Profiles”</a:t>
            </a:r>
          </a:p>
          <a:p>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47</a:t>
            </a:fld>
            <a:endParaRPr lang="en-US">
              <a:solidFill>
                <a:prstClr val="white"/>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5199"/>
          <a:stretch/>
        </p:blipFill>
        <p:spPr bwMode="auto">
          <a:xfrm>
            <a:off x="-1" y="0"/>
            <a:ext cx="6962361"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9695"/>
          <a:stretch/>
        </p:blipFill>
        <p:spPr bwMode="auto">
          <a:xfrm>
            <a:off x="6962361" y="0"/>
            <a:ext cx="2181639"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3"/>
          <a:srcRect t="10372" r="3590"/>
          <a:stretch/>
        </p:blipFill>
        <p:spPr>
          <a:xfrm>
            <a:off x="-1" y="414869"/>
            <a:ext cx="8839201" cy="3386488"/>
          </a:xfrm>
          <a:prstGeom prst="rect">
            <a:avLst/>
          </a:prstGeom>
        </p:spPr>
      </p:pic>
      <p:sp>
        <p:nvSpPr>
          <p:cNvPr id="8" name="Donut 7"/>
          <p:cNvSpPr/>
          <p:nvPr/>
        </p:nvSpPr>
        <p:spPr>
          <a:xfrm>
            <a:off x="2057400" y="1371600"/>
            <a:ext cx="2743200" cy="685800"/>
          </a:xfrm>
          <a:prstGeom prst="donut">
            <a:avLst>
              <a:gd name="adj" fmla="val 219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9" name="Picture 8"/>
          <p:cNvPicPr>
            <a:picLocks noChangeAspect="1"/>
          </p:cNvPicPr>
          <p:nvPr/>
        </p:nvPicPr>
        <p:blipFill rotWithShape="1">
          <a:blip r:embed="rId4"/>
          <a:srcRect b="88306"/>
          <a:stretch/>
        </p:blipFill>
        <p:spPr>
          <a:xfrm>
            <a:off x="11430" y="3830"/>
            <a:ext cx="9132570" cy="453370"/>
          </a:xfrm>
          <a:prstGeom prst="rect">
            <a:avLst/>
          </a:prstGeom>
        </p:spPr>
      </p:pic>
      <p:pic>
        <p:nvPicPr>
          <p:cNvPr id="2" name="Picture 1"/>
          <p:cNvPicPr>
            <a:picLocks noChangeAspect="1"/>
          </p:cNvPicPr>
          <p:nvPr/>
        </p:nvPicPr>
        <p:blipFill rotWithShape="1">
          <a:blip r:embed="rId3"/>
          <a:srcRect r="76400" b="89040"/>
          <a:stretch/>
        </p:blipFill>
        <p:spPr>
          <a:xfrm>
            <a:off x="-1" y="15739"/>
            <a:ext cx="2232795" cy="427327"/>
          </a:xfrm>
          <a:prstGeom prst="rect">
            <a:avLst/>
          </a:prstGeom>
        </p:spPr>
      </p:pic>
      <p:pic>
        <p:nvPicPr>
          <p:cNvPr id="11" name="Picture 10"/>
          <p:cNvPicPr>
            <a:picLocks noChangeAspect="1"/>
          </p:cNvPicPr>
          <p:nvPr/>
        </p:nvPicPr>
        <p:blipFill rotWithShape="1">
          <a:blip r:embed="rId5"/>
          <a:srcRect b="74468"/>
          <a:stretch/>
        </p:blipFill>
        <p:spPr>
          <a:xfrm>
            <a:off x="0" y="0"/>
            <a:ext cx="9141524" cy="457200"/>
          </a:xfrm>
          <a:prstGeom prst="rect">
            <a:avLst/>
          </a:prstGeom>
        </p:spPr>
      </p:pic>
    </p:spTree>
    <p:extLst>
      <p:ext uri="{BB962C8B-B14F-4D97-AF65-F5344CB8AC3E}">
        <p14:creationId xmlns:p14="http://schemas.microsoft.com/office/powerpoint/2010/main" val="1495250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71675"/>
            <a:ext cx="8229600" cy="4154488"/>
          </a:xfrm>
        </p:spPr>
        <p:txBody>
          <a:bodyPr/>
          <a:lstStyle/>
          <a:p>
            <a:pPr marL="0" indent="0">
              <a:buNone/>
            </a:pPr>
            <a:r>
              <a:rPr lang="en-US" sz="2800" b="1" dirty="0">
                <a:solidFill>
                  <a:srgbClr val="FF0000"/>
                </a:solidFill>
              </a:rPr>
              <a:t>Step 3: </a:t>
            </a:r>
            <a:r>
              <a:rPr lang="en-US" sz="2800" dirty="0"/>
              <a:t>Open your agency’s Profile</a:t>
            </a:r>
            <a:endParaRPr lang="en-US" sz="2800" b="1" dirty="0"/>
          </a:p>
          <a:p>
            <a:pPr marL="0" indent="0">
              <a:buNone/>
            </a:pPr>
            <a:endParaRPr lang="en-US" sz="1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48</a:t>
            </a:fld>
            <a:endParaRPr lang="en-US">
              <a:solidFill>
                <a:prstClr val="white"/>
              </a:solidFill>
            </a:endParaRPr>
          </a:p>
        </p:txBody>
      </p:sp>
      <p:pic>
        <p:nvPicPr>
          <p:cNvPr id="2" name="Picture 1"/>
          <p:cNvPicPr>
            <a:picLocks noChangeAspect="1"/>
          </p:cNvPicPr>
          <p:nvPr/>
        </p:nvPicPr>
        <p:blipFill>
          <a:blip r:embed="rId2"/>
          <a:stretch>
            <a:fillRect/>
          </a:stretch>
        </p:blipFill>
        <p:spPr>
          <a:xfrm>
            <a:off x="0" y="0"/>
            <a:ext cx="9141524" cy="1790700"/>
          </a:xfrm>
          <a:prstGeom prst="rect">
            <a:avLst/>
          </a:prstGeom>
        </p:spPr>
      </p:pic>
    </p:spTree>
    <p:extLst>
      <p:ext uri="{BB962C8B-B14F-4D97-AF65-F5344CB8AC3E}">
        <p14:creationId xmlns:p14="http://schemas.microsoft.com/office/powerpoint/2010/main" val="1030955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49</a:t>
            </a:fld>
            <a:endParaRPr lang="en-US">
              <a:solidFill>
                <a:prstClr val="white"/>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7246"/>
          <a:stretch/>
        </p:blipFill>
        <p:spPr bwMode="auto">
          <a:xfrm>
            <a:off x="0" y="1"/>
            <a:ext cx="68262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692" b="63303"/>
          <a:stretch/>
        </p:blipFill>
        <p:spPr bwMode="auto">
          <a:xfrm>
            <a:off x="6826250" y="1"/>
            <a:ext cx="23177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8226"/>
            <a:ext cx="1219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835" y="1038226"/>
            <a:ext cx="16954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1339533"/>
            <a:ext cx="419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b="42661"/>
          <a:stretch/>
        </p:blipFill>
        <p:spPr bwMode="auto">
          <a:xfrm>
            <a:off x="2235835" y="1829118"/>
            <a:ext cx="1323975" cy="64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b="50000"/>
          <a:stretch/>
        </p:blipFill>
        <p:spPr bwMode="auto">
          <a:xfrm>
            <a:off x="2209800" y="2468881"/>
            <a:ext cx="10763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t="64359"/>
          <a:stretch/>
        </p:blipFill>
        <p:spPr bwMode="auto">
          <a:xfrm>
            <a:off x="2370292" y="2765925"/>
            <a:ext cx="1076325" cy="2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8"/>
          <a:srcRect t="7992" b="34035"/>
          <a:stretch/>
        </p:blipFill>
        <p:spPr>
          <a:xfrm>
            <a:off x="0" y="353583"/>
            <a:ext cx="8452485" cy="2999218"/>
          </a:xfrm>
          <a:prstGeom prst="rect">
            <a:avLst/>
          </a:prstGeom>
        </p:spPr>
      </p:pic>
      <p:pic>
        <p:nvPicPr>
          <p:cNvPr id="13323" name="Picture 11"/>
          <p:cNvPicPr>
            <a:picLocks noChangeAspect="1" noChangeArrowheads="1"/>
          </p:cNvPicPr>
          <p:nvPr/>
        </p:nvPicPr>
        <p:blipFill rotWithShape="1">
          <a:blip r:embed="rId9">
            <a:extLst>
              <a:ext uri="{28A0092B-C50C-407E-A947-70E740481C1C}">
                <a14:useLocalDpi xmlns:a14="http://schemas.microsoft.com/office/drawing/2010/main" val="0"/>
              </a:ext>
            </a:extLst>
          </a:blip>
          <a:srcRect t="1" r="50000" b="36216"/>
          <a:stretch/>
        </p:blipFill>
        <p:spPr bwMode="auto">
          <a:xfrm>
            <a:off x="1745615" y="3815232"/>
            <a:ext cx="4029075" cy="162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rotWithShape="1">
          <a:blip r:embed="rId9">
            <a:extLst>
              <a:ext uri="{28A0092B-C50C-407E-A947-70E740481C1C}">
                <a14:useLocalDpi xmlns:a14="http://schemas.microsoft.com/office/drawing/2010/main" val="0"/>
              </a:ext>
            </a:extLst>
          </a:blip>
          <a:srcRect l="83341" b="36479"/>
          <a:stretch/>
        </p:blipFill>
        <p:spPr bwMode="auto">
          <a:xfrm>
            <a:off x="5709125" y="3821899"/>
            <a:ext cx="1342390" cy="161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10"/>
          <a:srcRect b="78723"/>
          <a:stretch/>
        </p:blipFill>
        <p:spPr>
          <a:xfrm>
            <a:off x="0" y="0"/>
            <a:ext cx="9141524" cy="381000"/>
          </a:xfrm>
          <a:prstGeom prst="rect">
            <a:avLst/>
          </a:prstGeom>
        </p:spPr>
      </p:pic>
      <p:pic>
        <p:nvPicPr>
          <p:cNvPr id="18" name="Picture 17"/>
          <p:cNvPicPr>
            <a:picLocks noChangeAspect="1"/>
          </p:cNvPicPr>
          <p:nvPr/>
        </p:nvPicPr>
        <p:blipFill rotWithShape="1">
          <a:blip r:embed="rId8"/>
          <a:srcRect l="77461" t="44501" r="5905" b="31005"/>
          <a:stretch/>
        </p:blipFill>
        <p:spPr>
          <a:xfrm>
            <a:off x="7091693" y="4129880"/>
            <a:ext cx="1521714" cy="1371601"/>
          </a:xfrm>
          <a:prstGeom prst="rect">
            <a:avLst/>
          </a:prstGeom>
        </p:spPr>
      </p:pic>
      <p:sp>
        <p:nvSpPr>
          <p:cNvPr id="7" name="Content Placeholder 6"/>
          <p:cNvSpPr>
            <a:spLocks noGrp="1"/>
          </p:cNvSpPr>
          <p:nvPr>
            <p:ph idx="1"/>
          </p:nvPr>
        </p:nvSpPr>
        <p:spPr>
          <a:xfrm>
            <a:off x="457200" y="4782670"/>
            <a:ext cx="8229600" cy="1343494"/>
          </a:xfrm>
        </p:spPr>
        <p:txBody>
          <a:bodyPr/>
          <a:lstStyle/>
          <a:p>
            <a:endParaRPr lang="en-US" sz="2000" dirty="0" smtClean="0"/>
          </a:p>
          <a:p>
            <a:pPr marL="0" indent="0">
              <a:buNone/>
            </a:pPr>
            <a:endParaRPr lang="en-US" sz="2000" b="1" dirty="0" smtClean="0">
              <a:solidFill>
                <a:srgbClr val="FF0000"/>
              </a:solidFill>
            </a:endParaRPr>
          </a:p>
          <a:p>
            <a:pPr marL="0" indent="0">
              <a:buNone/>
            </a:pPr>
            <a:r>
              <a:rPr lang="en-US" sz="2800" b="1" dirty="0" smtClean="0">
                <a:solidFill>
                  <a:srgbClr val="FF0000"/>
                </a:solidFill>
              </a:rPr>
              <a:t>Step </a:t>
            </a:r>
            <a:r>
              <a:rPr lang="en-US" sz="2800" b="1" dirty="0">
                <a:solidFill>
                  <a:srgbClr val="FF0000"/>
                </a:solidFill>
              </a:rPr>
              <a:t>4: </a:t>
            </a:r>
            <a:r>
              <a:rPr lang="en-US" sz="2800" dirty="0"/>
              <a:t>Click “Related Actions</a:t>
            </a:r>
            <a:r>
              <a:rPr lang="en-US" sz="2800" dirty="0" smtClean="0"/>
              <a:t>”</a:t>
            </a:r>
            <a:endParaRPr lang="en-US" sz="2000" dirty="0" smtClean="0"/>
          </a:p>
        </p:txBody>
      </p:sp>
      <p:pic>
        <p:nvPicPr>
          <p:cNvPr id="19" name="Picture 18"/>
          <p:cNvPicPr>
            <a:picLocks noChangeAspect="1"/>
          </p:cNvPicPr>
          <p:nvPr/>
        </p:nvPicPr>
        <p:blipFill rotWithShape="1">
          <a:blip r:embed="rId8"/>
          <a:srcRect t="69231" b="21932"/>
          <a:stretch/>
        </p:blipFill>
        <p:spPr>
          <a:xfrm>
            <a:off x="0" y="3358031"/>
            <a:ext cx="8452485" cy="457201"/>
          </a:xfrm>
          <a:prstGeom prst="rect">
            <a:avLst/>
          </a:prstGeom>
        </p:spPr>
      </p:pic>
      <p:sp>
        <p:nvSpPr>
          <p:cNvPr id="20" name="Donut 19"/>
          <p:cNvSpPr/>
          <p:nvPr/>
        </p:nvSpPr>
        <p:spPr>
          <a:xfrm>
            <a:off x="-76200" y="990600"/>
            <a:ext cx="1378688" cy="504826"/>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3875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Changes – Reporting Requirements</a:t>
            </a:r>
          </a:p>
          <a:p>
            <a:r>
              <a:rPr lang="en-US" dirty="0" smtClean="0"/>
              <a:t>Interface Overview</a:t>
            </a:r>
          </a:p>
          <a:p>
            <a:r>
              <a:rPr lang="en-US" dirty="0" smtClean="0"/>
              <a:t>User Manager</a:t>
            </a:r>
          </a:p>
          <a:p>
            <a:r>
              <a:rPr lang="en-US" dirty="0" smtClean="0"/>
              <a:t>Reporting Process</a:t>
            </a:r>
          </a:p>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18350836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895600"/>
            <a:ext cx="8229600" cy="3230563"/>
          </a:xfrm>
        </p:spPr>
        <p:txBody>
          <a:bodyPr/>
          <a:lstStyle/>
          <a:p>
            <a:pPr marL="0" indent="0">
              <a:buNone/>
            </a:pPr>
            <a:r>
              <a:rPr lang="en-US" sz="2800" b="1" dirty="0">
                <a:solidFill>
                  <a:srgbClr val="FF0000"/>
                </a:solidFill>
              </a:rPr>
              <a:t>Step 5: </a:t>
            </a:r>
            <a:r>
              <a:rPr lang="en-US" sz="2800" dirty="0"/>
              <a:t>Open </a:t>
            </a:r>
            <a:r>
              <a:rPr lang="en-US" sz="2800" dirty="0" smtClean="0"/>
              <a:t>“View &amp; Manage Reporter Users (P-30)”</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50</a:t>
            </a:fld>
            <a:endParaRPr lang="en-US">
              <a:solidFill>
                <a:prstClr val="white"/>
              </a:solidFill>
            </a:endParaRPr>
          </a:p>
        </p:txBody>
      </p:sp>
      <p:pic>
        <p:nvPicPr>
          <p:cNvPr id="2" name="Picture 1"/>
          <p:cNvPicPr>
            <a:picLocks noChangeAspect="1"/>
          </p:cNvPicPr>
          <p:nvPr/>
        </p:nvPicPr>
        <p:blipFill rotWithShape="1">
          <a:blip r:embed="rId2"/>
          <a:srcRect l="22659" t="17122"/>
          <a:stretch/>
        </p:blipFill>
        <p:spPr>
          <a:xfrm>
            <a:off x="2121692" y="457200"/>
            <a:ext cx="7022308" cy="2209800"/>
          </a:xfrm>
          <a:prstGeom prst="rect">
            <a:avLst/>
          </a:prstGeom>
        </p:spPr>
      </p:pic>
      <p:pic>
        <p:nvPicPr>
          <p:cNvPr id="8" name="Picture 7"/>
          <p:cNvPicPr>
            <a:picLocks noChangeAspect="1"/>
          </p:cNvPicPr>
          <p:nvPr/>
        </p:nvPicPr>
        <p:blipFill rotWithShape="1">
          <a:blip r:embed="rId3"/>
          <a:srcRect b="78723"/>
          <a:stretch/>
        </p:blipFill>
        <p:spPr>
          <a:xfrm>
            <a:off x="-7222" y="-7144"/>
            <a:ext cx="9141524" cy="381000"/>
          </a:xfrm>
          <a:prstGeom prst="rect">
            <a:avLst/>
          </a:prstGeom>
        </p:spPr>
      </p:pic>
      <p:pic>
        <p:nvPicPr>
          <p:cNvPr id="6" name="Picture 5"/>
          <p:cNvPicPr>
            <a:picLocks noChangeAspect="1"/>
          </p:cNvPicPr>
          <p:nvPr/>
        </p:nvPicPr>
        <p:blipFill rotWithShape="1">
          <a:blip r:embed="rId4"/>
          <a:srcRect l="1" t="7409" r="78105" b="47739"/>
          <a:stretch/>
        </p:blipFill>
        <p:spPr>
          <a:xfrm>
            <a:off x="2" y="373856"/>
            <a:ext cx="1828800" cy="2293144"/>
          </a:xfrm>
          <a:prstGeom prst="rect">
            <a:avLst/>
          </a:prstGeom>
        </p:spPr>
      </p:pic>
      <p:pic>
        <p:nvPicPr>
          <p:cNvPr id="3" name="Picture 2"/>
          <p:cNvPicPr>
            <a:picLocks noChangeAspect="1"/>
          </p:cNvPicPr>
          <p:nvPr/>
        </p:nvPicPr>
        <p:blipFill>
          <a:blip r:embed="rId5"/>
          <a:stretch>
            <a:fillRect/>
          </a:stretch>
        </p:blipFill>
        <p:spPr>
          <a:xfrm>
            <a:off x="2" y="857156"/>
            <a:ext cx="1643539" cy="1206341"/>
          </a:xfrm>
          <a:prstGeom prst="rect">
            <a:avLst/>
          </a:prstGeom>
        </p:spPr>
      </p:pic>
      <p:cxnSp>
        <p:nvCxnSpPr>
          <p:cNvPr id="9" name="Straight Arrow Connector 8"/>
          <p:cNvCxnSpPr/>
          <p:nvPr/>
        </p:nvCxnSpPr>
        <p:spPr>
          <a:xfrm flipH="1">
            <a:off x="5334000" y="2209800"/>
            <a:ext cx="914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4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51</a:t>
            </a:fld>
            <a:endParaRPr lang="en-US">
              <a:solidFill>
                <a:prstClr val="white"/>
              </a:solidFill>
            </a:endParaRP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571" b="89211"/>
          <a:stretch/>
        </p:blipFill>
        <p:spPr bwMode="auto">
          <a:xfrm>
            <a:off x="4399280" y="0"/>
            <a:ext cx="4744720" cy="5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718" r="81022" b="54713"/>
          <a:stretch/>
        </p:blipFill>
        <p:spPr bwMode="auto">
          <a:xfrm>
            <a:off x="0" y="381000"/>
            <a:ext cx="2073345" cy="155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161" t="11718" r="3786" b="66330"/>
          <a:stretch/>
        </p:blipFill>
        <p:spPr bwMode="auto">
          <a:xfrm>
            <a:off x="2098079" y="392493"/>
            <a:ext cx="6969721" cy="86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nvPr>
        </p:nvGraphicFramePr>
        <p:xfrm>
          <a:off x="2199640" y="1170198"/>
          <a:ext cx="6372225" cy="1112520"/>
        </p:xfrm>
        <a:graphic>
          <a:graphicData uri="http://schemas.openxmlformats.org/drawingml/2006/table">
            <a:tbl>
              <a:tblPr firstRow="1" bandRow="1">
                <a:tableStyleId>{5C22544A-7EE6-4342-B048-85BDC9FD1C3A}</a:tableStyleId>
              </a:tblPr>
              <a:tblGrid>
                <a:gridCol w="1274445"/>
                <a:gridCol w="1274445"/>
                <a:gridCol w="1274445"/>
                <a:gridCol w="1274445"/>
                <a:gridCol w="1274445"/>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1" name="Picture 10"/>
          <p:cNvPicPr>
            <a:picLocks noChangeAspect="1"/>
          </p:cNvPicPr>
          <p:nvPr/>
        </p:nvPicPr>
        <p:blipFill rotWithShape="1">
          <a:blip r:embed="rId3"/>
          <a:srcRect b="78723"/>
          <a:stretch/>
        </p:blipFill>
        <p:spPr>
          <a:xfrm>
            <a:off x="0" y="0"/>
            <a:ext cx="9141524" cy="381000"/>
          </a:xfrm>
          <a:prstGeom prst="rect">
            <a:avLst/>
          </a:prstGeom>
        </p:spPr>
      </p:pic>
      <p:pic>
        <p:nvPicPr>
          <p:cNvPr id="12" name="Picture 11"/>
          <p:cNvPicPr>
            <a:picLocks noChangeAspect="1"/>
          </p:cNvPicPr>
          <p:nvPr/>
        </p:nvPicPr>
        <p:blipFill rotWithShape="1">
          <a:blip r:embed="rId4"/>
          <a:srcRect l="1" t="7549" r="78105" b="47737"/>
          <a:stretch/>
        </p:blipFill>
        <p:spPr>
          <a:xfrm>
            <a:off x="2" y="381000"/>
            <a:ext cx="1828800" cy="2286000"/>
          </a:xfrm>
          <a:prstGeom prst="rect">
            <a:avLst/>
          </a:prstGeom>
        </p:spPr>
      </p:pic>
      <p:pic>
        <p:nvPicPr>
          <p:cNvPr id="13" name="Picture 12"/>
          <p:cNvPicPr>
            <a:picLocks noChangeAspect="1"/>
          </p:cNvPicPr>
          <p:nvPr/>
        </p:nvPicPr>
        <p:blipFill>
          <a:blip r:embed="rId5"/>
          <a:stretch>
            <a:fillRect/>
          </a:stretch>
        </p:blipFill>
        <p:spPr>
          <a:xfrm>
            <a:off x="2" y="857156"/>
            <a:ext cx="1643539" cy="1206341"/>
          </a:xfrm>
          <a:prstGeom prst="rect">
            <a:avLst/>
          </a:prstGeom>
        </p:spPr>
      </p:pic>
      <p:pic>
        <p:nvPicPr>
          <p:cNvPr id="2" name="Picture 1"/>
          <p:cNvPicPr>
            <a:picLocks noChangeAspect="1"/>
          </p:cNvPicPr>
          <p:nvPr/>
        </p:nvPicPr>
        <p:blipFill>
          <a:blip r:embed="rId6"/>
          <a:stretch>
            <a:fillRect/>
          </a:stretch>
        </p:blipFill>
        <p:spPr>
          <a:xfrm>
            <a:off x="1831657" y="381000"/>
            <a:ext cx="7312343" cy="2520315"/>
          </a:xfrm>
          <a:prstGeom prst="rect">
            <a:avLst/>
          </a:prstGeom>
        </p:spPr>
      </p:pic>
      <p:sp>
        <p:nvSpPr>
          <p:cNvPr id="14" name="Donut 13"/>
          <p:cNvSpPr/>
          <p:nvPr/>
        </p:nvSpPr>
        <p:spPr>
          <a:xfrm>
            <a:off x="6400800" y="2267993"/>
            <a:ext cx="914400" cy="475207"/>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Content Placeholder 9"/>
          <p:cNvSpPr txBox="1">
            <a:spLocks/>
          </p:cNvSpPr>
          <p:nvPr/>
        </p:nvSpPr>
        <p:spPr>
          <a:xfrm>
            <a:off x="152400" y="3429000"/>
            <a:ext cx="8915400" cy="23923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solidFill>
                  <a:srgbClr val="FF0000"/>
                </a:solidFill>
              </a:rPr>
              <a:t>Step 6: </a:t>
            </a:r>
            <a:r>
              <a:rPr lang="en-US" sz="2800" dirty="0" smtClean="0"/>
              <a:t>Click “Add User”</a:t>
            </a:r>
          </a:p>
          <a:p>
            <a:pPr lvl="1"/>
            <a:r>
              <a:rPr lang="en-US" sz="2000" dirty="0" smtClean="0"/>
              <a:t>The UM is defaulted as Viewer. If the UM will be the CEO or NTD Contact, click “Edit Role”</a:t>
            </a:r>
          </a:p>
          <a:p>
            <a:pPr lvl="1"/>
            <a:endParaRPr lang="en-US" sz="1600" dirty="0" smtClean="0"/>
          </a:p>
          <a:p>
            <a:pPr marL="0" indent="0">
              <a:buFont typeface="Arial" panose="020B0604020202020204" pitchFamily="34" charset="0"/>
              <a:buNone/>
            </a:pPr>
            <a:endParaRPr lang="en-US" dirty="0"/>
          </a:p>
        </p:txBody>
      </p:sp>
      <p:pic>
        <p:nvPicPr>
          <p:cNvPr id="5" name="Picture 4"/>
          <p:cNvPicPr>
            <a:picLocks noChangeAspect="1"/>
          </p:cNvPicPr>
          <p:nvPr/>
        </p:nvPicPr>
        <p:blipFill rotWithShape="1">
          <a:blip r:embed="rId7"/>
          <a:srcRect l="35785" t="51123" r="58195" b="33089"/>
          <a:stretch/>
        </p:blipFill>
        <p:spPr>
          <a:xfrm>
            <a:off x="4992528" y="1709530"/>
            <a:ext cx="493872" cy="195470"/>
          </a:xfrm>
          <a:prstGeom prst="rect">
            <a:avLst/>
          </a:prstGeom>
        </p:spPr>
      </p:pic>
    </p:spTree>
    <p:extLst>
      <p:ext uri="{BB962C8B-B14F-4D97-AF65-F5344CB8AC3E}">
        <p14:creationId xmlns:p14="http://schemas.microsoft.com/office/powerpoint/2010/main" val="510481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16" r="81652"/>
          <a:stretch/>
        </p:blipFill>
        <p:spPr bwMode="auto">
          <a:xfrm>
            <a:off x="2" y="381000"/>
            <a:ext cx="1659566" cy="159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52</a:t>
            </a:fld>
            <a:endParaRPr lang="en-US">
              <a:solidFill>
                <a:prstClr val="white"/>
              </a:solidFill>
            </a:endParaRPr>
          </a:p>
        </p:txBody>
      </p:sp>
      <p:pic>
        <p:nvPicPr>
          <p:cNvPr id="2" name="Picture 1"/>
          <p:cNvPicPr>
            <a:picLocks noChangeAspect="1"/>
          </p:cNvPicPr>
          <p:nvPr/>
        </p:nvPicPr>
        <p:blipFill rotWithShape="1">
          <a:blip r:embed="rId4"/>
          <a:srcRect l="21281" t="35152"/>
          <a:stretch/>
        </p:blipFill>
        <p:spPr>
          <a:xfrm>
            <a:off x="2165684" y="1447800"/>
            <a:ext cx="5500522" cy="3186597"/>
          </a:xfrm>
          <a:prstGeom prst="rect">
            <a:avLst/>
          </a:prstGeom>
        </p:spPr>
      </p:pic>
      <p:pic>
        <p:nvPicPr>
          <p:cNvPr id="24" name="Picture 23"/>
          <p:cNvPicPr>
            <a:picLocks noChangeAspect="1"/>
          </p:cNvPicPr>
          <p:nvPr/>
        </p:nvPicPr>
        <p:blipFill rotWithShape="1">
          <a:blip r:embed="rId5"/>
          <a:srcRect b="78723"/>
          <a:stretch/>
        </p:blipFill>
        <p:spPr>
          <a:xfrm>
            <a:off x="2476" y="-6428"/>
            <a:ext cx="9141524" cy="381000"/>
          </a:xfrm>
          <a:prstGeom prst="rect">
            <a:avLst/>
          </a:prstGeom>
        </p:spPr>
      </p:pic>
      <p:sp>
        <p:nvSpPr>
          <p:cNvPr id="3" name="TextBox 2"/>
          <p:cNvSpPr txBox="1"/>
          <p:nvPr/>
        </p:nvSpPr>
        <p:spPr>
          <a:xfrm>
            <a:off x="2133600" y="430326"/>
            <a:ext cx="7000702" cy="307777"/>
          </a:xfrm>
          <a:prstGeom prst="rect">
            <a:avLst/>
          </a:prstGeom>
          <a:noFill/>
        </p:spPr>
        <p:txBody>
          <a:bodyPr wrap="square" rtlCol="0">
            <a:spAutoFit/>
          </a:bodyPr>
          <a:lstStyle/>
          <a:p>
            <a:r>
              <a:rPr lang="en-US" sz="1400" b="1" dirty="0" smtClean="0"/>
              <a:t>08182- Rosebud Sioux Tribe &gt; View &amp; Manage Reporter Users (P-30) &gt; Add new System User</a:t>
            </a:r>
            <a:endParaRPr lang="en-US" sz="1400" b="1" dirty="0"/>
          </a:p>
        </p:txBody>
      </p:sp>
      <p:pic>
        <p:nvPicPr>
          <p:cNvPr id="25" name="Picture 24"/>
          <p:cNvPicPr>
            <a:picLocks noChangeAspect="1"/>
          </p:cNvPicPr>
          <p:nvPr/>
        </p:nvPicPr>
        <p:blipFill rotWithShape="1">
          <a:blip r:embed="rId4"/>
          <a:srcRect l="21492" t="16624" b="70174"/>
          <a:stretch/>
        </p:blipFill>
        <p:spPr>
          <a:xfrm>
            <a:off x="2165684" y="685800"/>
            <a:ext cx="5799221" cy="685800"/>
          </a:xfrm>
          <a:prstGeom prst="rect">
            <a:avLst/>
          </a:prstGeom>
        </p:spPr>
      </p:pic>
      <p:pic>
        <p:nvPicPr>
          <p:cNvPr id="8" name="Picture 7"/>
          <p:cNvPicPr>
            <a:picLocks noChangeAspect="1"/>
          </p:cNvPicPr>
          <p:nvPr/>
        </p:nvPicPr>
        <p:blipFill rotWithShape="1">
          <a:blip r:embed="rId6"/>
          <a:srcRect r="42761" b="41706"/>
          <a:stretch/>
        </p:blipFill>
        <p:spPr>
          <a:xfrm>
            <a:off x="2234069" y="4610655"/>
            <a:ext cx="2799347" cy="647145"/>
          </a:xfrm>
          <a:prstGeom prst="rect">
            <a:avLst/>
          </a:prstGeom>
        </p:spPr>
      </p:pic>
      <p:pic>
        <p:nvPicPr>
          <p:cNvPr id="28" name="Picture 27"/>
          <p:cNvPicPr>
            <a:picLocks noChangeAspect="1"/>
          </p:cNvPicPr>
          <p:nvPr/>
        </p:nvPicPr>
        <p:blipFill rotWithShape="1">
          <a:blip r:embed="rId6"/>
          <a:srcRect l="77904" t="65404"/>
          <a:stretch/>
        </p:blipFill>
        <p:spPr>
          <a:xfrm>
            <a:off x="6452731" y="4495800"/>
            <a:ext cx="1080611" cy="384061"/>
          </a:xfrm>
          <a:prstGeom prst="rect">
            <a:avLst/>
          </a:prstGeom>
        </p:spPr>
      </p:pic>
      <p:pic>
        <p:nvPicPr>
          <p:cNvPr id="32" name="Picture 31"/>
          <p:cNvPicPr>
            <a:picLocks noChangeAspect="1"/>
          </p:cNvPicPr>
          <p:nvPr/>
        </p:nvPicPr>
        <p:blipFill>
          <a:blip r:embed="rId7"/>
          <a:stretch>
            <a:fillRect/>
          </a:stretch>
        </p:blipFill>
        <p:spPr>
          <a:xfrm>
            <a:off x="2" y="857156"/>
            <a:ext cx="1643539" cy="1206341"/>
          </a:xfrm>
          <a:prstGeom prst="rect">
            <a:avLst/>
          </a:prstGeom>
        </p:spPr>
      </p:pic>
      <p:pic>
        <p:nvPicPr>
          <p:cNvPr id="35" name="Picture 34"/>
          <p:cNvPicPr>
            <a:picLocks noChangeAspect="1"/>
          </p:cNvPicPr>
          <p:nvPr/>
        </p:nvPicPr>
        <p:blipFill rotWithShape="1">
          <a:blip r:embed="rId8"/>
          <a:srcRect l="1" t="7549" r="79929" b="83508"/>
          <a:stretch/>
        </p:blipFill>
        <p:spPr>
          <a:xfrm>
            <a:off x="2" y="381000"/>
            <a:ext cx="1676398" cy="457200"/>
          </a:xfrm>
          <a:prstGeom prst="rect">
            <a:avLst/>
          </a:prstGeom>
        </p:spPr>
      </p:pic>
      <p:sp>
        <p:nvSpPr>
          <p:cNvPr id="36" name="Donut 35"/>
          <p:cNvSpPr/>
          <p:nvPr/>
        </p:nvSpPr>
        <p:spPr>
          <a:xfrm>
            <a:off x="6355726" y="4610655"/>
            <a:ext cx="710070" cy="258762"/>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9" name="Content Placeholder 22"/>
          <p:cNvSpPr txBox="1">
            <a:spLocks/>
          </p:cNvSpPr>
          <p:nvPr/>
        </p:nvSpPr>
        <p:spPr>
          <a:xfrm>
            <a:off x="457200" y="5334000"/>
            <a:ext cx="82296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solidFill>
                  <a:srgbClr val="FF0000"/>
                </a:solidFill>
              </a:rPr>
              <a:t>Step 7: </a:t>
            </a:r>
            <a:r>
              <a:rPr lang="en-US" sz="2800" dirty="0" smtClean="0"/>
              <a:t>Enter data</a:t>
            </a:r>
          </a:p>
          <a:p>
            <a:pPr marL="400050" lvl="1" indent="0">
              <a:buFont typeface="Arial" panose="020B0604020202020204" pitchFamily="34" charset="0"/>
              <a:buNone/>
            </a:pPr>
            <a:r>
              <a:rPr lang="en-US" sz="2000" dirty="0" smtClean="0"/>
              <a:t>- Fields with a red asterisk are required fields</a:t>
            </a:r>
          </a:p>
        </p:txBody>
      </p:sp>
    </p:spTree>
    <p:extLst>
      <p:ext uri="{BB962C8B-B14F-4D97-AF65-F5344CB8AC3E}">
        <p14:creationId xmlns:p14="http://schemas.microsoft.com/office/powerpoint/2010/main" val="1544672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416" r="81652"/>
          <a:stretch/>
        </p:blipFill>
        <p:spPr bwMode="auto">
          <a:xfrm>
            <a:off x="2" y="381000"/>
            <a:ext cx="1659566" cy="159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53</a:t>
            </a:fld>
            <a:endParaRPr lang="en-US" dirty="0">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88" t="22883" r="61401"/>
          <a:stretch/>
        </p:blipFill>
        <p:spPr bwMode="auto">
          <a:xfrm>
            <a:off x="1417091" y="1131833"/>
            <a:ext cx="2270567" cy="323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631" t="44354"/>
          <a:stretch/>
        </p:blipFill>
        <p:spPr bwMode="auto">
          <a:xfrm>
            <a:off x="3545412" y="2073349"/>
            <a:ext cx="5598588" cy="233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752600" y="685799"/>
            <a:ext cx="7086600" cy="461665"/>
          </a:xfrm>
          <a:prstGeom prst="rect">
            <a:avLst/>
          </a:prstGeom>
          <a:noFill/>
        </p:spPr>
        <p:txBody>
          <a:bodyPr wrap="square" rtlCol="0">
            <a:spAutoFit/>
          </a:bodyPr>
          <a:lstStyle/>
          <a:p>
            <a:r>
              <a:rPr lang="en-US" sz="1200" dirty="0" smtClean="0">
                <a:solidFill>
                  <a:prstClr val="white">
                    <a:lumMod val="65000"/>
                  </a:prstClr>
                </a:solidFill>
              </a:rPr>
              <a:t>To add a new system user please complete all required fields below and click the “Next” button at the bottom of the form. If you do not want the user to be notified of the newly created account, uncheck the box.</a:t>
            </a:r>
            <a:endParaRPr lang="en-US" sz="1200" dirty="0">
              <a:solidFill>
                <a:prstClr val="white">
                  <a:lumMod val="65000"/>
                </a:prstClr>
              </a:solidFill>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631" t="22883" r="32286" b="58193"/>
          <a:stretch/>
        </p:blipFill>
        <p:spPr bwMode="auto">
          <a:xfrm>
            <a:off x="3687658" y="1172582"/>
            <a:ext cx="1782726" cy="79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316" t="22883" b="58193"/>
          <a:stretch/>
        </p:blipFill>
        <p:spPr bwMode="auto">
          <a:xfrm>
            <a:off x="5411154" y="1172582"/>
            <a:ext cx="2799294" cy="79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9733" b="91068"/>
          <a:stretch/>
        </p:blipFill>
        <p:spPr bwMode="auto">
          <a:xfrm>
            <a:off x="0" y="0"/>
            <a:ext cx="439928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5"/>
          <a:srcRect l="454"/>
          <a:stretch/>
        </p:blipFill>
        <p:spPr>
          <a:xfrm>
            <a:off x="0" y="-11665"/>
            <a:ext cx="8944710" cy="4174236"/>
          </a:xfrm>
          <a:prstGeom prst="rect">
            <a:avLst/>
          </a:prstGeom>
        </p:spPr>
      </p:pic>
      <p:pic>
        <p:nvPicPr>
          <p:cNvPr id="15" name="Picture 14"/>
          <p:cNvPicPr>
            <a:picLocks noChangeAspect="1"/>
          </p:cNvPicPr>
          <p:nvPr/>
        </p:nvPicPr>
        <p:blipFill rotWithShape="1">
          <a:blip r:embed="rId6"/>
          <a:srcRect b="78723"/>
          <a:stretch/>
        </p:blipFill>
        <p:spPr>
          <a:xfrm>
            <a:off x="2476" y="-6428"/>
            <a:ext cx="9141524" cy="381000"/>
          </a:xfrm>
          <a:prstGeom prst="rect">
            <a:avLst/>
          </a:prstGeom>
        </p:spPr>
      </p:pic>
      <p:pic>
        <p:nvPicPr>
          <p:cNvPr id="16" name="Picture 15"/>
          <p:cNvPicPr>
            <a:picLocks noChangeAspect="1"/>
          </p:cNvPicPr>
          <p:nvPr/>
        </p:nvPicPr>
        <p:blipFill>
          <a:blip r:embed="rId7"/>
          <a:stretch>
            <a:fillRect/>
          </a:stretch>
        </p:blipFill>
        <p:spPr>
          <a:xfrm>
            <a:off x="2" y="857156"/>
            <a:ext cx="1643539" cy="1206341"/>
          </a:xfrm>
          <a:prstGeom prst="rect">
            <a:avLst/>
          </a:prstGeom>
        </p:spPr>
      </p:pic>
      <p:pic>
        <p:nvPicPr>
          <p:cNvPr id="18" name="Picture 17"/>
          <p:cNvPicPr>
            <a:picLocks noChangeAspect="1"/>
          </p:cNvPicPr>
          <p:nvPr/>
        </p:nvPicPr>
        <p:blipFill rotWithShape="1">
          <a:blip r:embed="rId8"/>
          <a:srcRect l="1" t="7549" r="79929" b="83508"/>
          <a:stretch/>
        </p:blipFill>
        <p:spPr>
          <a:xfrm>
            <a:off x="2" y="381000"/>
            <a:ext cx="1676398" cy="457200"/>
          </a:xfrm>
          <a:prstGeom prst="rect">
            <a:avLst/>
          </a:prstGeom>
        </p:spPr>
      </p:pic>
      <p:cxnSp>
        <p:nvCxnSpPr>
          <p:cNvPr id="21" name="Straight Arrow Connector 20"/>
          <p:cNvCxnSpPr/>
          <p:nvPr/>
        </p:nvCxnSpPr>
        <p:spPr>
          <a:xfrm>
            <a:off x="4399280" y="2740252"/>
            <a:ext cx="94381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Donut 22"/>
          <p:cNvSpPr/>
          <p:nvPr/>
        </p:nvSpPr>
        <p:spPr>
          <a:xfrm>
            <a:off x="7315200" y="3581400"/>
            <a:ext cx="838199" cy="428487"/>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2" name="Content Placeholder 16"/>
          <p:cNvSpPr txBox="1">
            <a:spLocks/>
          </p:cNvSpPr>
          <p:nvPr/>
        </p:nvSpPr>
        <p:spPr>
          <a:xfrm>
            <a:off x="457200" y="4407862"/>
            <a:ext cx="7543800" cy="171830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solidFill>
                  <a:srgbClr val="FF0000"/>
                </a:solidFill>
              </a:rPr>
              <a:t>Step 8: </a:t>
            </a:r>
            <a:r>
              <a:rPr lang="en-US" sz="2800" dirty="0" smtClean="0"/>
              <a:t>Assign NTD Role</a:t>
            </a:r>
            <a:endParaRPr lang="en-US" sz="2800" dirty="0"/>
          </a:p>
        </p:txBody>
      </p:sp>
    </p:spTree>
    <p:extLst>
      <p:ext uri="{BB962C8B-B14F-4D97-AF65-F5344CB8AC3E}">
        <p14:creationId xmlns:p14="http://schemas.microsoft.com/office/powerpoint/2010/main" val="2540343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54</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2" t="11670" r="62744" b="59101"/>
          <a:stretch/>
        </p:blipFill>
        <p:spPr bwMode="auto">
          <a:xfrm>
            <a:off x="1672561" y="1255590"/>
            <a:ext cx="1869744" cy="20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16" r="81652"/>
          <a:stretch/>
        </p:blipFill>
        <p:spPr bwMode="auto">
          <a:xfrm>
            <a:off x="2" y="406022"/>
            <a:ext cx="1659566" cy="159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93" t="58077" b="28406"/>
          <a:stretch/>
        </p:blipFill>
        <p:spPr bwMode="auto">
          <a:xfrm>
            <a:off x="3994956" y="3276600"/>
            <a:ext cx="4691844" cy="96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2" t="44622" r="62744" b="49751"/>
          <a:stretch/>
        </p:blipFill>
        <p:spPr bwMode="auto">
          <a:xfrm>
            <a:off x="1672561" y="3302843"/>
            <a:ext cx="1869744" cy="40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2" t="55239" r="62744" b="39453"/>
          <a:stretch/>
        </p:blipFill>
        <p:spPr bwMode="auto">
          <a:xfrm>
            <a:off x="1672561" y="3736678"/>
            <a:ext cx="1869744" cy="37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93" t="39968" b="44967"/>
          <a:stretch/>
        </p:blipFill>
        <p:spPr bwMode="auto">
          <a:xfrm>
            <a:off x="3994956" y="2429342"/>
            <a:ext cx="4691844" cy="107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9733" b="91068"/>
          <a:stretch/>
        </p:blipFill>
        <p:spPr bwMode="auto">
          <a:xfrm>
            <a:off x="0" y="0"/>
            <a:ext cx="439928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0" y="0"/>
            <a:ext cx="8390382" cy="4534662"/>
          </a:xfrm>
          <a:prstGeom prst="rect">
            <a:avLst/>
          </a:prstGeom>
        </p:spPr>
      </p:pic>
      <p:pic>
        <p:nvPicPr>
          <p:cNvPr id="3" name="Picture 2"/>
          <p:cNvPicPr>
            <a:picLocks noChangeAspect="1"/>
          </p:cNvPicPr>
          <p:nvPr/>
        </p:nvPicPr>
        <p:blipFill>
          <a:blip r:embed="rId6"/>
          <a:stretch>
            <a:fillRect/>
          </a:stretch>
        </p:blipFill>
        <p:spPr>
          <a:xfrm>
            <a:off x="1872488" y="4506636"/>
            <a:ext cx="5053584" cy="627888"/>
          </a:xfrm>
          <a:prstGeom prst="rect">
            <a:avLst/>
          </a:prstGeom>
        </p:spPr>
      </p:pic>
      <p:pic>
        <p:nvPicPr>
          <p:cNvPr id="21" name="Picture 20"/>
          <p:cNvPicPr>
            <a:picLocks noChangeAspect="1"/>
          </p:cNvPicPr>
          <p:nvPr/>
        </p:nvPicPr>
        <p:blipFill rotWithShape="1">
          <a:blip r:embed="rId7"/>
          <a:srcRect b="78723"/>
          <a:stretch/>
        </p:blipFill>
        <p:spPr>
          <a:xfrm>
            <a:off x="2476" y="-6428"/>
            <a:ext cx="9141524" cy="381000"/>
          </a:xfrm>
          <a:prstGeom prst="rect">
            <a:avLst/>
          </a:prstGeom>
        </p:spPr>
      </p:pic>
      <p:pic>
        <p:nvPicPr>
          <p:cNvPr id="22" name="Picture 21"/>
          <p:cNvPicPr>
            <a:picLocks noChangeAspect="1"/>
          </p:cNvPicPr>
          <p:nvPr/>
        </p:nvPicPr>
        <p:blipFill>
          <a:blip r:embed="rId8"/>
          <a:stretch>
            <a:fillRect/>
          </a:stretch>
        </p:blipFill>
        <p:spPr>
          <a:xfrm>
            <a:off x="2" y="857156"/>
            <a:ext cx="1643539" cy="1206341"/>
          </a:xfrm>
          <a:prstGeom prst="rect">
            <a:avLst/>
          </a:prstGeom>
        </p:spPr>
      </p:pic>
      <p:pic>
        <p:nvPicPr>
          <p:cNvPr id="23" name="Picture 22"/>
          <p:cNvPicPr>
            <a:picLocks noChangeAspect="1"/>
          </p:cNvPicPr>
          <p:nvPr/>
        </p:nvPicPr>
        <p:blipFill rotWithShape="1">
          <a:blip r:embed="rId9"/>
          <a:srcRect l="1" t="7549" r="79929" b="83508"/>
          <a:stretch/>
        </p:blipFill>
        <p:spPr>
          <a:xfrm>
            <a:off x="2" y="381000"/>
            <a:ext cx="1752598" cy="457200"/>
          </a:xfrm>
          <a:prstGeom prst="rect">
            <a:avLst/>
          </a:prstGeom>
        </p:spPr>
      </p:pic>
      <p:sp>
        <p:nvSpPr>
          <p:cNvPr id="25" name="Donut 24"/>
          <p:cNvSpPr/>
          <p:nvPr/>
        </p:nvSpPr>
        <p:spPr>
          <a:xfrm>
            <a:off x="5791200" y="4662488"/>
            <a:ext cx="609600" cy="263417"/>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ontent Placeholder 25"/>
          <p:cNvSpPr txBox="1">
            <a:spLocks/>
          </p:cNvSpPr>
          <p:nvPr/>
        </p:nvSpPr>
        <p:spPr>
          <a:xfrm>
            <a:off x="457200" y="5105400"/>
            <a:ext cx="8229600" cy="1020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smtClean="0">
                <a:solidFill>
                  <a:srgbClr val="FF0000"/>
                </a:solidFill>
              </a:rPr>
              <a:t>Step 9: </a:t>
            </a:r>
            <a:r>
              <a:rPr lang="en-US" sz="2800" smtClean="0"/>
              <a:t>Click “Submit”</a:t>
            </a:r>
            <a:endParaRPr lang="en-US" sz="2800" dirty="0"/>
          </a:p>
        </p:txBody>
      </p:sp>
    </p:spTree>
    <p:extLst>
      <p:ext uri="{BB962C8B-B14F-4D97-AF65-F5344CB8AC3E}">
        <p14:creationId xmlns:p14="http://schemas.microsoft.com/office/powerpoint/2010/main" val="3792526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55</a:t>
            </a:fld>
            <a:endParaRPr lang="en-US">
              <a:solidFill>
                <a:prstClr val="white"/>
              </a:solidFill>
            </a:endParaRPr>
          </a:p>
        </p:txBody>
      </p:sp>
      <p:pic>
        <p:nvPicPr>
          <p:cNvPr id="153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718" r="81022" b="54713"/>
          <a:stretch/>
        </p:blipFill>
        <p:spPr bwMode="auto">
          <a:xfrm>
            <a:off x="0" y="414337"/>
            <a:ext cx="2073345" cy="155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161" t="11718" r="3786" b="66330"/>
          <a:stretch/>
        </p:blipFill>
        <p:spPr bwMode="auto">
          <a:xfrm>
            <a:off x="2133600" y="533400"/>
            <a:ext cx="6969721" cy="86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3"/>
          <a:srcRect b="78723"/>
          <a:stretch/>
        </p:blipFill>
        <p:spPr>
          <a:xfrm>
            <a:off x="2476" y="-6428"/>
            <a:ext cx="9141524" cy="381000"/>
          </a:xfrm>
          <a:prstGeom prst="rect">
            <a:avLst/>
          </a:prstGeom>
        </p:spPr>
      </p:pic>
      <p:pic>
        <p:nvPicPr>
          <p:cNvPr id="2" name="Picture 1"/>
          <p:cNvPicPr>
            <a:picLocks noChangeAspect="1"/>
          </p:cNvPicPr>
          <p:nvPr/>
        </p:nvPicPr>
        <p:blipFill>
          <a:blip r:embed="rId4"/>
          <a:stretch>
            <a:fillRect/>
          </a:stretch>
        </p:blipFill>
        <p:spPr>
          <a:xfrm>
            <a:off x="2116257" y="414337"/>
            <a:ext cx="6987064" cy="2752725"/>
          </a:xfrm>
          <a:prstGeom prst="rect">
            <a:avLst/>
          </a:prstGeom>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2946" t="7033" r="35928" b="80608"/>
          <a:stretch/>
        </p:blipFill>
        <p:spPr bwMode="auto">
          <a:xfrm>
            <a:off x="3200400" y="203379"/>
            <a:ext cx="2084210" cy="32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6"/>
          <a:srcRect l="1" t="7549" r="79929" b="83508"/>
          <a:stretch/>
        </p:blipFill>
        <p:spPr>
          <a:xfrm>
            <a:off x="2" y="381000"/>
            <a:ext cx="1676398" cy="457200"/>
          </a:xfrm>
          <a:prstGeom prst="rect">
            <a:avLst/>
          </a:prstGeom>
        </p:spPr>
      </p:pic>
      <p:pic>
        <p:nvPicPr>
          <p:cNvPr id="14" name="Picture 13"/>
          <p:cNvPicPr>
            <a:picLocks noChangeAspect="1"/>
          </p:cNvPicPr>
          <p:nvPr/>
        </p:nvPicPr>
        <p:blipFill>
          <a:blip r:embed="rId7"/>
          <a:stretch>
            <a:fillRect/>
          </a:stretch>
        </p:blipFill>
        <p:spPr>
          <a:xfrm>
            <a:off x="0" y="834292"/>
            <a:ext cx="1643539" cy="1206341"/>
          </a:xfrm>
          <a:prstGeom prst="rect">
            <a:avLst/>
          </a:prstGeom>
        </p:spPr>
      </p:pic>
      <p:pic>
        <p:nvPicPr>
          <p:cNvPr id="15" name="Picture 14"/>
          <p:cNvPicPr>
            <a:picLocks noChangeAspect="1"/>
          </p:cNvPicPr>
          <p:nvPr/>
        </p:nvPicPr>
        <p:blipFill rotWithShape="1">
          <a:blip r:embed="rId4"/>
          <a:srcRect l="38419" t="76298" r="51766"/>
          <a:stretch/>
        </p:blipFill>
        <p:spPr>
          <a:xfrm>
            <a:off x="1660882" y="488179"/>
            <a:ext cx="500584" cy="652462"/>
          </a:xfrm>
          <a:prstGeom prst="rect">
            <a:avLst/>
          </a:prstGeom>
        </p:spPr>
      </p:pic>
      <p:sp>
        <p:nvSpPr>
          <p:cNvPr id="16" name="Content Placeholder 7"/>
          <p:cNvSpPr>
            <a:spLocks noGrp="1"/>
          </p:cNvSpPr>
          <p:nvPr>
            <p:ph idx="1"/>
          </p:nvPr>
        </p:nvSpPr>
        <p:spPr>
          <a:xfrm>
            <a:off x="457200" y="3429000"/>
            <a:ext cx="8229600" cy="2697163"/>
          </a:xfrm>
        </p:spPr>
        <p:txBody>
          <a:bodyPr/>
          <a:lstStyle/>
          <a:p>
            <a:pPr marL="0" indent="0">
              <a:buNone/>
            </a:pPr>
            <a:r>
              <a:rPr lang="en-US" sz="2800" dirty="0" smtClean="0"/>
              <a:t>Newly created Users will need to follow the “Forgot Password” protocol </a:t>
            </a:r>
          </a:p>
          <a:p>
            <a:pPr marL="0" indent="0">
              <a:buNone/>
            </a:pPr>
            <a:endParaRPr lang="en-US" sz="2800" dirty="0"/>
          </a:p>
          <a:p>
            <a:pPr marL="0" indent="0">
              <a:buNone/>
            </a:pPr>
            <a:r>
              <a:rPr lang="en-US" sz="2800" dirty="0"/>
              <a:t>Repeat the process to assign remaining </a:t>
            </a:r>
            <a:r>
              <a:rPr lang="en-US" sz="2800" dirty="0" smtClean="0"/>
              <a:t>roles</a:t>
            </a:r>
            <a:endParaRPr lang="en-US" sz="2800" dirty="0"/>
          </a:p>
        </p:txBody>
      </p:sp>
    </p:spTree>
    <p:extLst>
      <p:ext uri="{BB962C8B-B14F-4D97-AF65-F5344CB8AC3E}">
        <p14:creationId xmlns:p14="http://schemas.microsoft.com/office/powerpoint/2010/main" val="1917774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 Year Kick off</a:t>
            </a:r>
            <a:endParaRPr lang="en-US" dirty="0"/>
          </a:p>
        </p:txBody>
      </p:sp>
      <p:sp>
        <p:nvSpPr>
          <p:cNvPr id="5" name="Text Placeholder 4"/>
          <p:cNvSpPr>
            <a:spLocks noGrp="1"/>
          </p:cNvSpPr>
          <p:nvPr>
            <p:ph type="body" idx="1"/>
          </p:nvPr>
        </p:nvSpPr>
        <p:spPr/>
        <p:txBody>
          <a:bodyPr/>
          <a:lstStyle/>
          <a:p>
            <a:r>
              <a:rPr lang="en-US" dirty="0" smtClean="0"/>
              <a:t>Update Contact Information and Modes</a:t>
            </a:r>
            <a:endParaRPr lang="en-US" dirty="0"/>
          </a:p>
        </p:txBody>
      </p:sp>
    </p:spTree>
    <p:extLst>
      <p:ext uri="{BB962C8B-B14F-4D97-AF65-F5344CB8AC3E}">
        <p14:creationId xmlns:p14="http://schemas.microsoft.com/office/powerpoint/2010/main" val="6011048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Report Year Kick Off</a:t>
            </a:r>
            <a:endParaRPr lang="en-US" dirty="0"/>
          </a:p>
        </p:txBody>
      </p:sp>
      <p:sp>
        <p:nvSpPr>
          <p:cNvPr id="6" name="Content Placeholder 5"/>
          <p:cNvSpPr>
            <a:spLocks noGrp="1"/>
          </p:cNvSpPr>
          <p:nvPr>
            <p:ph idx="1"/>
          </p:nvPr>
        </p:nvSpPr>
        <p:spPr/>
        <p:txBody>
          <a:bodyPr/>
          <a:lstStyle/>
          <a:p>
            <a:pPr marL="0" indent="0">
              <a:buNone/>
            </a:pPr>
            <a:r>
              <a:rPr lang="en-US" dirty="0" smtClean="0"/>
              <a:t>This process sets up your reporting forms for the year.</a:t>
            </a:r>
          </a:p>
          <a:p>
            <a:pPr marL="0" indent="0">
              <a:buNone/>
            </a:pPr>
            <a:endParaRPr lang="en-US" dirty="0"/>
          </a:p>
          <a:p>
            <a:pPr marL="0" indent="0">
              <a:buNone/>
            </a:pPr>
            <a:r>
              <a:rPr lang="en-US" dirty="0" smtClean="0"/>
              <a:t>You will:</a:t>
            </a:r>
          </a:p>
          <a:p>
            <a:pPr lvl="1"/>
            <a:r>
              <a:rPr lang="en-US" dirty="0" smtClean="0"/>
              <a:t>Update user roles </a:t>
            </a:r>
          </a:p>
          <a:p>
            <a:pPr lvl="1"/>
            <a:r>
              <a:rPr lang="en-US" dirty="0" smtClean="0"/>
              <a:t>Add or edit modes</a:t>
            </a:r>
          </a:p>
          <a:p>
            <a:pPr lvl="1"/>
            <a:r>
              <a:rPr lang="en-US" dirty="0" smtClean="0"/>
              <a:t>Confirm reporter type for 2014</a:t>
            </a:r>
          </a:p>
          <a:p>
            <a:pPr lvl="1"/>
            <a:r>
              <a:rPr lang="en-US" dirty="0" smtClean="0"/>
              <a:t>Confirm reporter type for 2015</a:t>
            </a:r>
          </a:p>
          <a:p>
            <a:pPr lvl="1"/>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57</a:t>
            </a:fld>
            <a:endParaRPr lang="en-US">
              <a:solidFill>
                <a:prstClr val="white"/>
              </a:solidFill>
            </a:endParaRPr>
          </a:p>
        </p:txBody>
      </p:sp>
    </p:spTree>
    <p:extLst>
      <p:ext uri="{BB962C8B-B14F-4D97-AF65-F5344CB8AC3E}">
        <p14:creationId xmlns:p14="http://schemas.microsoft.com/office/powerpoint/2010/main" val="2423371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hlinkClick r:id="rId2"/>
              </a:rPr>
              <a:t>www.ntdprogram.gov</a:t>
            </a:r>
            <a:r>
              <a:rPr lang="en-US" dirty="0" smtClean="0"/>
              <a:t> </a:t>
            </a:r>
            <a:endParaRPr lang="en-US" dirty="0"/>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p:txBody>
      </p:sp>
      <p:pic>
        <p:nvPicPr>
          <p:cNvPr id="2" name="Picture 1"/>
          <p:cNvPicPr>
            <a:picLocks noChangeAspect="1"/>
          </p:cNvPicPr>
          <p:nvPr/>
        </p:nvPicPr>
        <p:blipFill rotWithShape="1">
          <a:blip r:embed="rId3"/>
          <a:srcRect l="77012"/>
          <a:stretch/>
        </p:blipFill>
        <p:spPr>
          <a:xfrm>
            <a:off x="4527175" y="994791"/>
            <a:ext cx="3329954" cy="5059680"/>
          </a:xfrm>
          <a:prstGeom prst="rect">
            <a:avLst/>
          </a:prstGeom>
        </p:spPr>
      </p:pic>
      <p:pic>
        <p:nvPicPr>
          <p:cNvPr id="6" name="Picture 5"/>
          <p:cNvPicPr>
            <a:picLocks noChangeAspect="1"/>
          </p:cNvPicPr>
          <p:nvPr/>
        </p:nvPicPr>
        <p:blipFill rotWithShape="1">
          <a:blip r:embed="rId3"/>
          <a:srcRect l="-133" t="15" r="75171" b="-15"/>
          <a:stretch/>
        </p:blipFill>
        <p:spPr>
          <a:xfrm>
            <a:off x="956099" y="993182"/>
            <a:ext cx="3615901" cy="5059680"/>
          </a:xfrm>
          <a:prstGeom prst="rect">
            <a:avLst/>
          </a:prstGeom>
        </p:spPr>
      </p:pic>
      <p:sp>
        <p:nvSpPr>
          <p:cNvPr id="7" name="Donut 6"/>
          <p:cNvSpPr/>
          <p:nvPr/>
        </p:nvSpPr>
        <p:spPr>
          <a:xfrm>
            <a:off x="1143000" y="4876801"/>
            <a:ext cx="1066800" cy="457200"/>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Rectangle 2"/>
          <p:cNvSpPr/>
          <p:nvPr/>
        </p:nvSpPr>
        <p:spPr>
          <a:xfrm>
            <a:off x="3489011" y="6052862"/>
            <a:ext cx="2165978" cy="369332"/>
          </a:xfrm>
          <a:prstGeom prst="rect">
            <a:avLst/>
          </a:prstGeom>
        </p:spPr>
        <p:txBody>
          <a:bodyPr wrap="none">
            <a:spAutoFit/>
          </a:bodyPr>
          <a:lstStyle/>
          <a:p>
            <a:r>
              <a:rPr lang="en-US" dirty="0"/>
              <a:t>Click </a:t>
            </a:r>
            <a:r>
              <a:rPr lang="en-US" dirty="0" smtClean="0"/>
              <a:t>“NTD 2.0 Login”</a:t>
            </a:r>
            <a:endParaRPr lang="en-US" dirty="0"/>
          </a:p>
        </p:txBody>
      </p:sp>
    </p:spTree>
    <p:extLst>
      <p:ext uri="{BB962C8B-B14F-4D97-AF65-F5344CB8AC3E}">
        <p14:creationId xmlns:p14="http://schemas.microsoft.com/office/powerpoint/2010/main" val="2296384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Logging in as the CEO/NTD Contact</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401" y="1143000"/>
            <a:ext cx="5005197" cy="41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282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Year 2014</a:t>
            </a:r>
            <a:endParaRPr lang="en-US" dirty="0"/>
          </a:p>
        </p:txBody>
      </p:sp>
      <p:sp>
        <p:nvSpPr>
          <p:cNvPr id="3" name="Content Placeholder 2"/>
          <p:cNvSpPr>
            <a:spLocks noGrp="1"/>
          </p:cNvSpPr>
          <p:nvPr>
            <p:ph idx="1"/>
          </p:nvPr>
        </p:nvSpPr>
        <p:spPr/>
        <p:txBody>
          <a:bodyPr/>
          <a:lstStyle/>
          <a:p>
            <a:pPr marL="0" indent="0">
              <a:buNone/>
            </a:pPr>
            <a:r>
              <a:rPr lang="en-US" dirty="0" smtClean="0"/>
              <a:t>Reporting Deadlines: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7970901"/>
              </p:ext>
            </p:extLst>
          </p:nvPr>
        </p:nvGraphicFramePr>
        <p:xfrm>
          <a:off x="502031" y="2209800"/>
          <a:ext cx="8139939" cy="741680"/>
        </p:xfrm>
        <a:graphic>
          <a:graphicData uri="http://schemas.openxmlformats.org/drawingml/2006/table">
            <a:tbl>
              <a:tblPr firstRow="1" bandRow="1">
                <a:tableStyleId>{2D5ABB26-0587-4C30-8999-92F81FD0307C}</a:tableStyleId>
              </a:tblPr>
              <a:tblGrid>
                <a:gridCol w="1902524"/>
                <a:gridCol w="1839659"/>
                <a:gridCol w="2043557"/>
                <a:gridCol w="2354199"/>
              </a:tblGrid>
              <a:tr h="370840">
                <a:tc>
                  <a:txBody>
                    <a:bodyPr/>
                    <a:lstStyle/>
                    <a:p>
                      <a:r>
                        <a:rPr lang="en-US" sz="1600" b="1" dirty="0" smtClean="0"/>
                        <a:t>Fiscal Year End Date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January 1 – June 30</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July 1 – September</a:t>
                      </a:r>
                      <a:r>
                        <a:rPr lang="en-US" sz="1600" b="0" baseline="0" dirty="0" smtClean="0"/>
                        <a:t> 30</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October 1 – December</a:t>
                      </a:r>
                      <a:r>
                        <a:rPr lang="en-US" sz="1600" b="0" baseline="0" dirty="0" smtClean="0"/>
                        <a:t> 31</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b="1" dirty="0" smtClean="0"/>
                        <a:t>Report Due Date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1" dirty="0" smtClean="0">
                          <a:solidFill>
                            <a:srgbClr val="FF0000"/>
                          </a:solidFill>
                        </a:rPr>
                        <a:t>January 31</a:t>
                      </a:r>
                      <a:endParaRPr lang="en-US"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January 31</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April 30</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457200" y="3733800"/>
            <a:ext cx="8001000" cy="1231106"/>
          </a:xfrm>
          <a:prstGeom prst="rect">
            <a:avLst/>
          </a:prstGeom>
          <a:noFill/>
        </p:spPr>
        <p:txBody>
          <a:bodyPr wrap="square" rtlCol="0">
            <a:spAutoFit/>
          </a:bodyPr>
          <a:lstStyle/>
          <a:p>
            <a:r>
              <a:rPr lang="en-US" sz="2800" dirty="0"/>
              <a:t>Once the system is open for reporting, your analyst will contact you with instructions. </a:t>
            </a:r>
          </a:p>
          <a:p>
            <a:endParaRPr lang="en-US" dirty="0"/>
          </a:p>
        </p:txBody>
      </p:sp>
    </p:spTree>
    <p:extLst>
      <p:ext uri="{BB962C8B-B14F-4D97-AF65-F5344CB8AC3E}">
        <p14:creationId xmlns:p14="http://schemas.microsoft.com/office/powerpoint/2010/main" val="27469501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833" t="15221" r="5833"/>
          <a:stretch/>
        </p:blipFill>
        <p:spPr bwMode="auto">
          <a:xfrm>
            <a:off x="533400" y="381000"/>
            <a:ext cx="8077200" cy="225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2667000"/>
            <a:ext cx="8229600" cy="3459163"/>
          </a:xfrm>
        </p:spPr>
        <p:txBody>
          <a:bodyPr/>
          <a:lstStyle/>
          <a:p>
            <a:pPr marL="0" indent="0">
              <a:buNone/>
            </a:pPr>
            <a:r>
              <a:rPr lang="en-US" sz="2800" dirty="0"/>
              <a:t>Once in, open “Tasks”</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1467633" y="304801"/>
            <a:ext cx="0" cy="12191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282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200400"/>
          </a:xfrm>
        </p:spPr>
        <p:txBody>
          <a:bodyPr/>
          <a:lstStyle/>
          <a:p>
            <a:pPr marL="0" indent="0">
              <a:buNone/>
            </a:pPr>
            <a:r>
              <a:rPr lang="en-US" sz="2800" dirty="0" smtClean="0"/>
              <a:t>Open the </a:t>
            </a:r>
            <a:r>
              <a:rPr lang="en-US" sz="2800" dirty="0"/>
              <a:t>Report Year Kick Off (RYKO</a:t>
            </a:r>
            <a:r>
              <a:rPr lang="en-US" sz="2800" dirty="0" smtClean="0"/>
              <a:t>) task</a:t>
            </a:r>
            <a:endParaRPr lang="en-US" sz="2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16359" r="4167"/>
          <a:stretch/>
        </p:blipFill>
        <p:spPr bwMode="auto">
          <a:xfrm>
            <a:off x="304800" y="457200"/>
            <a:ext cx="8458200" cy="233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30942" b="65368"/>
          <a:stretch/>
        </p:blipFill>
        <p:spPr>
          <a:xfrm>
            <a:off x="445168" y="1"/>
            <a:ext cx="5994983" cy="304800"/>
          </a:xfrm>
          <a:prstGeom prst="rect">
            <a:avLst/>
          </a:prstGeom>
        </p:spPr>
      </p:pic>
      <p:pic>
        <p:nvPicPr>
          <p:cNvPr id="8" name="Picture 7"/>
          <p:cNvPicPr>
            <a:picLocks noChangeAspect="1"/>
          </p:cNvPicPr>
          <p:nvPr/>
        </p:nvPicPr>
        <p:blipFill rotWithShape="1">
          <a:blip r:embed="rId4"/>
          <a:srcRect l="64216" r="30942" b="65368"/>
          <a:stretch/>
        </p:blipFill>
        <p:spPr>
          <a:xfrm>
            <a:off x="94624" y="-1"/>
            <a:ext cx="420351" cy="304799"/>
          </a:xfrm>
          <a:prstGeom prst="rect">
            <a:avLst/>
          </a:prstGeom>
        </p:spPr>
      </p:pic>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98837"/>
            <a:ext cx="8229600" cy="2925763"/>
          </a:xfrm>
        </p:spPr>
        <p:txBody>
          <a:bodyPr/>
          <a:lstStyle/>
          <a:p>
            <a:pPr marL="0" indent="0">
              <a:buNone/>
            </a:pPr>
            <a:r>
              <a:rPr lang="en-US" sz="2800" dirty="0" smtClean="0"/>
              <a:t>The CEO or NTD Contact must accept the task</a:t>
            </a:r>
          </a:p>
          <a:p>
            <a:endParaRPr lang="en-US" sz="2800" dirty="0" smtClean="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11884" r="4167" b="11749"/>
          <a:stretch/>
        </p:blipFill>
        <p:spPr bwMode="auto">
          <a:xfrm>
            <a:off x="304801" y="457200"/>
            <a:ext cx="84582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a:srcRect r="30942" b="65368"/>
          <a:stretch/>
        </p:blipFill>
        <p:spPr>
          <a:xfrm>
            <a:off x="445168" y="1"/>
            <a:ext cx="5994983" cy="304800"/>
          </a:xfrm>
          <a:prstGeom prst="rect">
            <a:avLst/>
          </a:prstGeom>
        </p:spPr>
      </p:pic>
      <p:pic>
        <p:nvPicPr>
          <p:cNvPr id="6" name="Picture 5"/>
          <p:cNvPicPr>
            <a:picLocks noChangeAspect="1"/>
          </p:cNvPicPr>
          <p:nvPr/>
        </p:nvPicPr>
        <p:blipFill rotWithShape="1">
          <a:blip r:embed="rId4"/>
          <a:srcRect l="64216" r="30942" b="65368"/>
          <a:stretch/>
        </p:blipFill>
        <p:spPr>
          <a:xfrm>
            <a:off x="94624" y="-1"/>
            <a:ext cx="420351" cy="304799"/>
          </a:xfrm>
          <a:prstGeom prst="rect">
            <a:avLst/>
          </a:prstGeom>
        </p:spPr>
      </p:pic>
      <p:cxnSp>
        <p:nvCxnSpPr>
          <p:cNvPr id="7" name="Straight Arrow Connector 6"/>
          <p:cNvCxnSpPr/>
          <p:nvPr/>
        </p:nvCxnSpPr>
        <p:spPr>
          <a:xfrm>
            <a:off x="5638800" y="838200"/>
            <a:ext cx="1295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65" t="12331" r="3329"/>
          <a:stretch/>
        </p:blipFill>
        <p:spPr bwMode="auto">
          <a:xfrm>
            <a:off x="304800" y="457200"/>
            <a:ext cx="8534400" cy="325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0931" y="3908353"/>
            <a:ext cx="8229600" cy="2925763"/>
          </a:xfrm>
        </p:spPr>
        <p:txBody>
          <a:bodyPr/>
          <a:lstStyle/>
          <a:p>
            <a:pPr marL="0" indent="0">
              <a:buNone/>
            </a:pPr>
            <a:r>
              <a:rPr lang="en-US" dirty="0" smtClean="0"/>
              <a:t>Users are given the opportunity to return the “task” to other users before proceeding</a:t>
            </a:r>
            <a:endParaRPr lang="en-US" dirty="0"/>
          </a:p>
        </p:txBody>
      </p:sp>
      <p:cxnSp>
        <p:nvCxnSpPr>
          <p:cNvPr id="5" name="Straight Arrow Connector 4"/>
          <p:cNvCxnSpPr/>
          <p:nvPr/>
        </p:nvCxnSpPr>
        <p:spPr>
          <a:xfrm flipH="1">
            <a:off x="5715000" y="762000"/>
            <a:ext cx="1676400"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553200" y="3048000"/>
            <a:ext cx="1295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30942" b="65368"/>
          <a:stretch/>
        </p:blipFill>
        <p:spPr>
          <a:xfrm>
            <a:off x="445168" y="1"/>
            <a:ext cx="5994983" cy="304800"/>
          </a:xfrm>
          <a:prstGeom prst="rect">
            <a:avLst/>
          </a:prstGeom>
        </p:spPr>
      </p:pic>
      <p:pic>
        <p:nvPicPr>
          <p:cNvPr id="10" name="Picture 9"/>
          <p:cNvPicPr>
            <a:picLocks noChangeAspect="1"/>
          </p:cNvPicPr>
          <p:nvPr/>
        </p:nvPicPr>
        <p:blipFill rotWithShape="1">
          <a:blip r:embed="rId4"/>
          <a:srcRect l="64216" r="30942" b="65368"/>
          <a:stretch/>
        </p:blipFill>
        <p:spPr>
          <a:xfrm>
            <a:off x="94624" y="-1"/>
            <a:ext cx="420351" cy="304799"/>
          </a:xfrm>
          <a:prstGeom prst="rect">
            <a:avLst/>
          </a:prstGeom>
        </p:spPr>
      </p:pic>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72680"/>
            <a:ext cx="8686800" cy="3028120"/>
          </a:xfrm>
        </p:spPr>
        <p:txBody>
          <a:bodyPr/>
          <a:lstStyle/>
          <a:p>
            <a:pPr marL="0" indent="0">
              <a:buNone/>
            </a:pPr>
            <a:r>
              <a:rPr lang="en-US" b="1" dirty="0" smtClean="0">
                <a:solidFill>
                  <a:srgbClr val="FF0000"/>
                </a:solidFill>
              </a:rPr>
              <a:t>Step 1:</a:t>
            </a:r>
            <a:r>
              <a:rPr lang="en-US" dirty="0" smtClean="0"/>
              <a:t> Update Users</a:t>
            </a:r>
          </a:p>
          <a:p>
            <a:pPr lvl="1"/>
            <a:r>
              <a:rPr lang="en-US" dirty="0" smtClean="0"/>
              <a:t>The CEO/NTD Contact can change user roles</a:t>
            </a:r>
          </a:p>
          <a:p>
            <a:pPr lvl="1"/>
            <a:r>
              <a:rPr lang="en-US" dirty="0" smtClean="0"/>
              <a:t>Only the UM can add new users</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4" t="14167" r="1665"/>
          <a:stretch/>
        </p:blipFill>
        <p:spPr bwMode="auto">
          <a:xfrm>
            <a:off x="304800" y="457200"/>
            <a:ext cx="8686800" cy="289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srcRect r="30942" b="65368"/>
          <a:stretch/>
        </p:blipFill>
        <p:spPr>
          <a:xfrm>
            <a:off x="445168" y="1"/>
            <a:ext cx="5994983" cy="304800"/>
          </a:xfrm>
          <a:prstGeom prst="rect">
            <a:avLst/>
          </a:prstGeom>
        </p:spPr>
      </p:pic>
      <p:pic>
        <p:nvPicPr>
          <p:cNvPr id="4" name="Picture 3"/>
          <p:cNvPicPr>
            <a:picLocks noChangeAspect="1"/>
          </p:cNvPicPr>
          <p:nvPr/>
        </p:nvPicPr>
        <p:blipFill rotWithShape="1">
          <a:blip r:embed="rId5"/>
          <a:srcRect l="64216" r="30942" b="65368"/>
          <a:stretch/>
        </p:blipFill>
        <p:spPr>
          <a:xfrm>
            <a:off x="94624" y="0"/>
            <a:ext cx="420351" cy="304799"/>
          </a:xfrm>
          <a:prstGeom prst="rect">
            <a:avLst/>
          </a:prstGeom>
        </p:spPr>
      </p:pic>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1858963"/>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Add Modes </a:t>
            </a:r>
          </a:p>
          <a:p>
            <a:pPr marL="0" indent="0">
              <a:buNone/>
            </a:pP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2" t="13084" r="3330"/>
          <a:stretch/>
        </p:blipFill>
        <p:spPr bwMode="auto">
          <a:xfrm>
            <a:off x="304799" y="457200"/>
            <a:ext cx="8534401"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a:srcRect r="30942" b="65368"/>
          <a:stretch/>
        </p:blipFill>
        <p:spPr>
          <a:xfrm>
            <a:off x="445168" y="1"/>
            <a:ext cx="5994983" cy="304800"/>
          </a:xfrm>
          <a:prstGeom prst="rect">
            <a:avLst/>
          </a:prstGeom>
        </p:spPr>
      </p:pic>
      <p:pic>
        <p:nvPicPr>
          <p:cNvPr id="6" name="Picture 5"/>
          <p:cNvPicPr>
            <a:picLocks noChangeAspect="1"/>
          </p:cNvPicPr>
          <p:nvPr/>
        </p:nvPicPr>
        <p:blipFill rotWithShape="1">
          <a:blip r:embed="rId4"/>
          <a:srcRect l="64216" r="30942" b="65368"/>
          <a:stretch/>
        </p:blipFill>
        <p:spPr>
          <a:xfrm>
            <a:off x="94624" y="0"/>
            <a:ext cx="420351" cy="304799"/>
          </a:xfrm>
          <a:prstGeom prst="rect">
            <a:avLst/>
          </a:prstGeom>
        </p:spPr>
      </p:pic>
    </p:spTree>
    <p:extLst>
      <p:ext uri="{BB962C8B-B14F-4D97-AF65-F5344CB8AC3E}">
        <p14:creationId xmlns:p14="http://schemas.microsoft.com/office/powerpoint/2010/main" val="15932178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6037"/>
            <a:ext cx="8229600" cy="1554163"/>
          </a:xfrm>
        </p:spPr>
        <p:txBody>
          <a:bodyPr/>
          <a:lstStyle/>
          <a:p>
            <a:pPr marL="0" indent="0">
              <a:buNone/>
            </a:pPr>
            <a:r>
              <a:rPr lang="en-US" b="1" dirty="0">
                <a:solidFill>
                  <a:srgbClr val="FF0000"/>
                </a:solidFill>
              </a:rPr>
              <a:t>Step </a:t>
            </a:r>
            <a:r>
              <a:rPr lang="en-US" b="1" dirty="0" smtClean="0">
                <a:solidFill>
                  <a:srgbClr val="FF0000"/>
                </a:solidFill>
              </a:rPr>
              <a:t>3:</a:t>
            </a:r>
            <a:r>
              <a:rPr lang="en-US" dirty="0" smtClean="0"/>
              <a:t> Enter data</a:t>
            </a:r>
            <a:endParaRPr lang="en-US" dirty="0"/>
          </a:p>
          <a:p>
            <a:pPr lvl="1"/>
            <a:r>
              <a:rPr lang="en-US" sz="2400" b="1" dirty="0"/>
              <a:t>Commitment Date: </a:t>
            </a:r>
            <a:r>
              <a:rPr lang="en-US" sz="2400" dirty="0"/>
              <a:t>When capital funds were first applied</a:t>
            </a:r>
          </a:p>
          <a:p>
            <a:pPr lvl="1"/>
            <a:r>
              <a:rPr lang="en-US" sz="2400" b="1" dirty="0"/>
              <a:t>Start Date: </a:t>
            </a:r>
            <a:r>
              <a:rPr lang="en-US" sz="2400" dirty="0"/>
              <a:t>First day of Revenue Service</a:t>
            </a:r>
          </a:p>
          <a:p>
            <a:pPr lvl="1"/>
            <a:r>
              <a:rPr lang="en-US" sz="2400" b="1" dirty="0"/>
              <a:t>End Date: </a:t>
            </a:r>
            <a:r>
              <a:rPr lang="en-US" sz="2400" dirty="0"/>
              <a:t>Last Day of Revenue Service</a:t>
            </a:r>
          </a:p>
        </p:txBody>
      </p:sp>
      <p:cxnSp>
        <p:nvCxnSpPr>
          <p:cNvPr id="6" name="Straight Arrow Connector 5"/>
          <p:cNvCxnSpPr/>
          <p:nvPr/>
        </p:nvCxnSpPr>
        <p:spPr>
          <a:xfrm flipH="1">
            <a:off x="7231608" y="22860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 t="11594" r="3333"/>
          <a:stretch/>
        </p:blipFill>
        <p:spPr bwMode="auto">
          <a:xfrm>
            <a:off x="304800" y="457200"/>
            <a:ext cx="85344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srcRect r="30942" b="65368"/>
          <a:stretch/>
        </p:blipFill>
        <p:spPr>
          <a:xfrm>
            <a:off x="445168" y="1"/>
            <a:ext cx="5994983" cy="304800"/>
          </a:xfrm>
          <a:prstGeom prst="rect">
            <a:avLst/>
          </a:prstGeom>
        </p:spPr>
      </p:pic>
      <p:pic>
        <p:nvPicPr>
          <p:cNvPr id="8" name="Picture 7"/>
          <p:cNvPicPr>
            <a:picLocks noChangeAspect="1"/>
          </p:cNvPicPr>
          <p:nvPr/>
        </p:nvPicPr>
        <p:blipFill rotWithShape="1">
          <a:blip r:embed="rId5"/>
          <a:srcRect l="64216" r="30942" b="65368"/>
          <a:stretch/>
        </p:blipFill>
        <p:spPr>
          <a:xfrm>
            <a:off x="94624" y="0"/>
            <a:ext cx="420351" cy="304799"/>
          </a:xfrm>
          <a:prstGeom prst="rect">
            <a:avLst/>
          </a:prstGeom>
        </p:spPr>
      </p:pic>
    </p:spTree>
    <p:extLst>
      <p:ext uri="{BB962C8B-B14F-4D97-AF65-F5344CB8AC3E}">
        <p14:creationId xmlns:p14="http://schemas.microsoft.com/office/powerpoint/2010/main" val="3839282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6037"/>
            <a:ext cx="8229600" cy="1554163"/>
          </a:xfrm>
        </p:spPr>
        <p:txBody>
          <a:bodyPr/>
          <a:lstStyle/>
          <a:p>
            <a:pPr marL="0" indent="0">
              <a:buNone/>
            </a:pPr>
            <a:r>
              <a:rPr lang="en-US" b="1" dirty="0" smtClean="0">
                <a:solidFill>
                  <a:srgbClr val="FF0000"/>
                </a:solidFill>
              </a:rPr>
              <a:t>Step </a:t>
            </a:r>
            <a:r>
              <a:rPr lang="en-US" b="1" dirty="0">
                <a:solidFill>
                  <a:srgbClr val="FF0000"/>
                </a:solidFill>
              </a:rPr>
              <a:t>4:</a:t>
            </a:r>
            <a:r>
              <a:rPr lang="en-US" dirty="0"/>
              <a:t> Click “Save”</a:t>
            </a:r>
          </a:p>
        </p:txBody>
      </p:sp>
      <p:cxnSp>
        <p:nvCxnSpPr>
          <p:cNvPr id="6" name="Straight Arrow Connector 5"/>
          <p:cNvCxnSpPr/>
          <p:nvPr/>
        </p:nvCxnSpPr>
        <p:spPr>
          <a:xfrm flipH="1">
            <a:off x="7231608" y="22860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srcRect r="30942" b="65368"/>
          <a:stretch/>
        </p:blipFill>
        <p:spPr>
          <a:xfrm>
            <a:off x="445168" y="1"/>
            <a:ext cx="5994983" cy="304800"/>
          </a:xfrm>
          <a:prstGeom prst="rect">
            <a:avLst/>
          </a:prstGeom>
        </p:spPr>
      </p:pic>
      <p:pic>
        <p:nvPicPr>
          <p:cNvPr id="8" name="Picture 7"/>
          <p:cNvPicPr>
            <a:picLocks noChangeAspect="1"/>
          </p:cNvPicPr>
          <p:nvPr/>
        </p:nvPicPr>
        <p:blipFill rotWithShape="1">
          <a:blip r:embed="rId4"/>
          <a:srcRect l="64216" r="30942" b="65368"/>
          <a:stretch/>
        </p:blipFill>
        <p:spPr>
          <a:xfrm>
            <a:off x="94624" y="0"/>
            <a:ext cx="420351" cy="304799"/>
          </a:xfrm>
          <a:prstGeom prst="rect">
            <a:avLst/>
          </a:prstGeom>
        </p:spPr>
      </p:pic>
      <p:pic>
        <p:nvPicPr>
          <p:cNvPr id="2" name="Picture 1"/>
          <p:cNvPicPr>
            <a:picLocks noChangeAspect="1"/>
          </p:cNvPicPr>
          <p:nvPr/>
        </p:nvPicPr>
        <p:blipFill>
          <a:blip r:embed="rId5"/>
          <a:stretch>
            <a:fillRect/>
          </a:stretch>
        </p:blipFill>
        <p:spPr>
          <a:xfrm>
            <a:off x="1981200" y="363357"/>
            <a:ext cx="7154609" cy="3135249"/>
          </a:xfrm>
          <a:prstGeom prst="rect">
            <a:avLst/>
          </a:prstGeom>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33" t="11593" r="75000" b="5798"/>
          <a:stretch/>
        </p:blipFill>
        <p:spPr bwMode="auto">
          <a:xfrm>
            <a:off x="1" y="400050"/>
            <a:ext cx="19812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0703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2" t="13552" r="3059"/>
          <a:stretch/>
        </p:blipFill>
        <p:spPr bwMode="auto">
          <a:xfrm>
            <a:off x="304800" y="533400"/>
            <a:ext cx="8610600" cy="340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160837"/>
            <a:ext cx="8458200" cy="1554163"/>
          </a:xfrm>
        </p:spPr>
        <p:txBody>
          <a:bodyPr/>
          <a:lstStyle/>
          <a:p>
            <a:pPr marL="0" indent="0">
              <a:buNone/>
            </a:pPr>
            <a:r>
              <a:rPr lang="en-US" b="1" dirty="0" smtClean="0">
                <a:solidFill>
                  <a:srgbClr val="FF0000"/>
                </a:solidFill>
              </a:rPr>
              <a:t>Step 5:</a:t>
            </a:r>
            <a:r>
              <a:rPr lang="en-US" dirty="0" smtClean="0"/>
              <a:t> Add additional modes OR click “Continue”</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a:srcRect r="30942" b="65368"/>
          <a:stretch/>
        </p:blipFill>
        <p:spPr>
          <a:xfrm>
            <a:off x="445168" y="1"/>
            <a:ext cx="5994983" cy="304800"/>
          </a:xfrm>
          <a:prstGeom prst="rect">
            <a:avLst/>
          </a:prstGeom>
        </p:spPr>
      </p:pic>
      <p:pic>
        <p:nvPicPr>
          <p:cNvPr id="6" name="Picture 5"/>
          <p:cNvPicPr>
            <a:picLocks noChangeAspect="1"/>
          </p:cNvPicPr>
          <p:nvPr/>
        </p:nvPicPr>
        <p:blipFill rotWithShape="1">
          <a:blip r:embed="rId4"/>
          <a:srcRect l="64216" r="30942" b="65368"/>
          <a:stretch/>
        </p:blipFill>
        <p:spPr>
          <a:xfrm>
            <a:off x="94624" y="-3832"/>
            <a:ext cx="420351" cy="304799"/>
          </a:xfrm>
          <a:prstGeom prst="rect">
            <a:avLst/>
          </a:prstGeom>
        </p:spPr>
      </p:pic>
    </p:spTree>
    <p:extLst>
      <p:ext uri="{BB962C8B-B14F-4D97-AF65-F5344CB8AC3E}">
        <p14:creationId xmlns:p14="http://schemas.microsoft.com/office/powerpoint/2010/main" val="30747003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57600"/>
            <a:ext cx="8763000" cy="1782763"/>
          </a:xfrm>
        </p:spPr>
        <p:txBody>
          <a:bodyPr/>
          <a:lstStyle/>
          <a:p>
            <a:pPr marL="0" indent="0">
              <a:buNone/>
            </a:pPr>
            <a:r>
              <a:rPr lang="en-US" b="1" dirty="0">
                <a:solidFill>
                  <a:srgbClr val="FF0000"/>
                </a:solidFill>
              </a:rPr>
              <a:t>Step </a:t>
            </a:r>
            <a:r>
              <a:rPr lang="en-US" b="1" dirty="0" smtClean="0">
                <a:solidFill>
                  <a:srgbClr val="FF0000"/>
                </a:solidFill>
              </a:rPr>
              <a:t>6:</a:t>
            </a:r>
            <a:r>
              <a:rPr lang="en-US" dirty="0" smtClean="0"/>
              <a:t> Click “Continue”</a:t>
            </a:r>
            <a:endParaRPr lang="en-US" dirty="0"/>
          </a:p>
          <a:p>
            <a:pPr lvl="1"/>
            <a:r>
              <a:rPr lang="en-US" sz="2400" dirty="0" smtClean="0"/>
              <a:t>As of RY 2014, all NTD Tribes are Small Systems reporters</a:t>
            </a:r>
          </a:p>
          <a:p>
            <a:pPr lvl="1"/>
            <a:r>
              <a:rPr lang="en-US" sz="2400" dirty="0" smtClean="0"/>
              <a:t>Do not change Reporter Type without talking to NTD first</a:t>
            </a:r>
            <a:endParaRPr lang="en-US" sz="2400"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 t="13762" r="3333"/>
          <a:stretch/>
        </p:blipFill>
        <p:spPr bwMode="auto">
          <a:xfrm>
            <a:off x="304800" y="457200"/>
            <a:ext cx="8534400" cy="285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5"/>
          <a:srcRect r="30942" b="65368"/>
          <a:stretch/>
        </p:blipFill>
        <p:spPr>
          <a:xfrm>
            <a:off x="445168" y="1"/>
            <a:ext cx="5994983" cy="304800"/>
          </a:xfrm>
          <a:prstGeom prst="rect">
            <a:avLst/>
          </a:prstGeom>
        </p:spPr>
      </p:pic>
      <p:pic>
        <p:nvPicPr>
          <p:cNvPr id="6" name="Picture 5"/>
          <p:cNvPicPr>
            <a:picLocks noChangeAspect="1"/>
          </p:cNvPicPr>
          <p:nvPr/>
        </p:nvPicPr>
        <p:blipFill rotWithShape="1">
          <a:blip r:embed="rId5"/>
          <a:srcRect l="64216" r="30942" b="65368"/>
          <a:stretch/>
        </p:blipFill>
        <p:spPr>
          <a:xfrm>
            <a:off x="94624" y="-3832"/>
            <a:ext cx="420351" cy="304799"/>
          </a:xfrm>
          <a:prstGeom prst="rect">
            <a:avLst/>
          </a:prstGeom>
        </p:spPr>
      </p:pic>
    </p:spTree>
    <p:extLst>
      <p:ext uri="{BB962C8B-B14F-4D97-AF65-F5344CB8AC3E}">
        <p14:creationId xmlns:p14="http://schemas.microsoft.com/office/powerpoint/2010/main" val="328947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NTD Roles</a:t>
            </a:r>
            <a:endParaRPr lang="en-US" dirty="0"/>
          </a:p>
        </p:txBody>
      </p:sp>
      <p:sp>
        <p:nvSpPr>
          <p:cNvPr id="3" name="Content Placeholder 2"/>
          <p:cNvSpPr>
            <a:spLocks noGrp="1"/>
          </p:cNvSpPr>
          <p:nvPr>
            <p:ph idx="1"/>
          </p:nvPr>
        </p:nvSpPr>
        <p:spPr/>
        <p:txBody>
          <a:bodyPr/>
          <a:lstStyle/>
          <a:p>
            <a:pPr marL="0" indent="0">
              <a:buNone/>
            </a:pPr>
            <a:r>
              <a:rPr lang="en-US" dirty="0"/>
              <a:t>The CEO must complete the Original Submission</a:t>
            </a:r>
          </a:p>
          <a:p>
            <a:pPr marL="285750" indent="-285750"/>
            <a:endParaRPr lang="en-US" sz="500" dirty="0"/>
          </a:p>
          <a:p>
            <a:pPr marL="0" indent="0">
              <a:buNone/>
            </a:pPr>
            <a:r>
              <a:rPr lang="en-US" dirty="0"/>
              <a:t>NTD Roles are tied to an user’s email address</a:t>
            </a:r>
          </a:p>
          <a:p>
            <a:pPr lvl="1">
              <a:buFont typeface="Arial" panose="020B0604020202020204" pitchFamily="34" charset="0"/>
              <a:buChar char="•"/>
            </a:pPr>
            <a:r>
              <a:rPr lang="en-US" dirty="0" smtClean="0"/>
              <a:t>DIR and RUR prefixes are no longer used</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7</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53850487"/>
              </p:ext>
            </p:extLst>
          </p:nvPr>
        </p:nvGraphicFramePr>
        <p:xfrm>
          <a:off x="2094929" y="3352800"/>
          <a:ext cx="4763071" cy="1997086"/>
        </p:xfrm>
        <a:graphic>
          <a:graphicData uri="http://schemas.openxmlformats.org/drawingml/2006/table">
            <a:tbl>
              <a:tblPr firstRow="1" bandRow="1">
                <a:tableStyleId>{5940675A-B579-460E-94D1-54222C63F5DA}</a:tableStyleId>
              </a:tblPr>
              <a:tblGrid>
                <a:gridCol w="2999295"/>
                <a:gridCol w="1763776"/>
              </a:tblGrid>
              <a:tr h="412126">
                <a:tc>
                  <a:txBody>
                    <a:bodyPr/>
                    <a:lstStyle/>
                    <a:p>
                      <a:pPr algn="ctr"/>
                      <a:r>
                        <a:rPr lang="en-US" sz="2000" b="1" u="sng" dirty="0" smtClean="0"/>
                        <a:t>“Old” System</a:t>
                      </a:r>
                      <a:endParaRPr lang="en-US" sz="2000"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u="sng" dirty="0" smtClean="0"/>
                        <a:t>“New” System</a:t>
                      </a:r>
                      <a:endParaRPr lang="en-US" sz="2000"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1631">
                <a:tc>
                  <a:txBody>
                    <a:bodyPr/>
                    <a:lstStyle/>
                    <a:p>
                      <a:pPr algn="ctr"/>
                      <a:r>
                        <a:rPr lang="en-US" sz="2000" dirty="0" smtClean="0"/>
                        <a:t>Director of the Transit Unit</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CEO</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1631">
                <a:tc>
                  <a:txBody>
                    <a:bodyPr/>
                    <a:lstStyle/>
                    <a:p>
                      <a:pPr algn="ctr"/>
                      <a:r>
                        <a:rPr lang="en-US" sz="2000" dirty="0" smtClean="0"/>
                        <a:t>Rural Contact</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NTD Contact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1631">
                <a:tc>
                  <a:txBody>
                    <a:bodyPr/>
                    <a:lstStyle/>
                    <a:p>
                      <a:pPr algn="ctr"/>
                      <a:r>
                        <a:rPr lang="en-US" sz="2000" dirty="0" smtClean="0"/>
                        <a:t>Editor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Editor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1631">
                <a:tc>
                  <a:txBody>
                    <a:bodyPr/>
                    <a:lstStyle/>
                    <a:p>
                      <a:pPr algn="ctr"/>
                      <a:r>
                        <a:rPr lang="en-US" sz="2000" dirty="0" smtClean="0"/>
                        <a:t>Viewer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Viewer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621307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10245" r="3333" b="33412"/>
          <a:stretch/>
        </p:blipFill>
        <p:spPr bwMode="auto">
          <a:xfrm>
            <a:off x="304800" y="457200"/>
            <a:ext cx="8534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381000" y="3581400"/>
            <a:ext cx="8229600" cy="2057400"/>
          </a:xfrm>
        </p:spPr>
        <p:txBody>
          <a:bodyPr/>
          <a:lstStyle/>
          <a:p>
            <a:pPr marL="0" indent="0">
              <a:buNone/>
            </a:pPr>
            <a:r>
              <a:rPr lang="en-US" b="1" dirty="0">
                <a:solidFill>
                  <a:srgbClr val="FF0000"/>
                </a:solidFill>
              </a:rPr>
              <a:t>Step </a:t>
            </a:r>
            <a:r>
              <a:rPr lang="en-US" b="1" dirty="0" smtClean="0">
                <a:solidFill>
                  <a:srgbClr val="FF0000"/>
                </a:solidFill>
              </a:rPr>
              <a:t>7:</a:t>
            </a:r>
            <a:r>
              <a:rPr lang="en-US" dirty="0" smtClean="0"/>
              <a:t> Click “Submit”</a:t>
            </a:r>
            <a:endParaRPr lang="en-US" dirty="0"/>
          </a:p>
          <a:p>
            <a:pPr lvl="1"/>
            <a:r>
              <a:rPr lang="en-US" sz="2400" dirty="0" smtClean="0"/>
              <a:t>This sets up forms for 2015</a:t>
            </a:r>
          </a:p>
          <a:p>
            <a:pPr lvl="1"/>
            <a:r>
              <a:rPr lang="en-US" sz="2400" dirty="0" smtClean="0"/>
              <a:t>2015 forms are not yet available</a:t>
            </a:r>
          </a:p>
          <a:p>
            <a:pPr lvl="1"/>
            <a:r>
              <a:rPr lang="en-US" sz="2400" dirty="0" smtClean="0"/>
              <a:t>No changes are necessary</a:t>
            </a:r>
            <a:endParaRPr lang="en-US" sz="2400"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30942" b="65368"/>
          <a:stretch/>
        </p:blipFill>
        <p:spPr>
          <a:xfrm>
            <a:off x="445168" y="1"/>
            <a:ext cx="5994983" cy="304800"/>
          </a:xfrm>
          <a:prstGeom prst="rect">
            <a:avLst/>
          </a:prstGeom>
        </p:spPr>
      </p:pic>
      <p:pic>
        <p:nvPicPr>
          <p:cNvPr id="7" name="Picture 6"/>
          <p:cNvPicPr>
            <a:picLocks noChangeAspect="1"/>
          </p:cNvPicPr>
          <p:nvPr/>
        </p:nvPicPr>
        <p:blipFill rotWithShape="1">
          <a:blip r:embed="rId4"/>
          <a:srcRect l="64216" r="30942" b="65368"/>
          <a:stretch/>
        </p:blipFill>
        <p:spPr>
          <a:xfrm>
            <a:off x="94624" y="-3832"/>
            <a:ext cx="420351" cy="304799"/>
          </a:xfrm>
          <a:prstGeom prst="rect">
            <a:avLst/>
          </a:prstGeom>
        </p:spPr>
      </p:pic>
    </p:spTree>
    <p:extLst>
      <p:ext uri="{BB962C8B-B14F-4D97-AF65-F5344CB8AC3E}">
        <p14:creationId xmlns:p14="http://schemas.microsoft.com/office/powerpoint/2010/main" val="22383582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3200400"/>
            <a:ext cx="8229600" cy="1782764"/>
          </a:xfrm>
        </p:spPr>
        <p:txBody>
          <a:bodyPr/>
          <a:lstStyle/>
          <a:p>
            <a:pPr marL="0" indent="0">
              <a:buNone/>
            </a:pPr>
            <a:r>
              <a:rPr lang="en-US" b="1" dirty="0">
                <a:solidFill>
                  <a:srgbClr val="FF0000"/>
                </a:solidFill>
              </a:rPr>
              <a:t>Step </a:t>
            </a:r>
            <a:r>
              <a:rPr lang="en-US" b="1" dirty="0" smtClean="0">
                <a:solidFill>
                  <a:srgbClr val="FF0000"/>
                </a:solidFill>
              </a:rPr>
              <a:t>8: </a:t>
            </a:r>
            <a:r>
              <a:rPr lang="en-US" dirty="0" smtClean="0"/>
              <a:t>Form Generation</a:t>
            </a:r>
          </a:p>
          <a:p>
            <a:pPr lvl="1"/>
            <a:r>
              <a:rPr lang="en-US" sz="2400" dirty="0" smtClean="0"/>
              <a:t>Reporting forms may take up to three minutes to generate</a:t>
            </a:r>
          </a:p>
          <a:p>
            <a:pPr lvl="1"/>
            <a:r>
              <a:rPr lang="en-US" sz="2400" dirty="0" smtClean="0"/>
              <a:t>Click “OK” to end the task</a:t>
            </a:r>
          </a:p>
          <a:p>
            <a:pPr marL="0" indent="0">
              <a:buNone/>
            </a:pPr>
            <a:r>
              <a:rPr lang="en-US" sz="2800" b="1" dirty="0">
                <a:solidFill>
                  <a:srgbClr val="FF0000"/>
                </a:solidFill>
              </a:rPr>
              <a:t>	</a:t>
            </a:r>
            <a:endParaRPr lang="en-US" sz="2800" dirty="0" smtClean="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9" t="14634" r="3339"/>
          <a:stretch/>
        </p:blipFill>
        <p:spPr bwMode="auto">
          <a:xfrm>
            <a:off x="0" y="383290"/>
            <a:ext cx="8534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87347"/>
          <a:stretch/>
        </p:blipFill>
        <p:spPr bwMode="auto">
          <a:xfrm>
            <a:off x="0" y="0"/>
            <a:ext cx="9144000" cy="3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a:srcRect t="1" b="18221"/>
          <a:stretch/>
        </p:blipFill>
        <p:spPr>
          <a:xfrm>
            <a:off x="457200" y="29504"/>
            <a:ext cx="6253448" cy="278002"/>
          </a:xfrm>
          <a:prstGeom prst="rect">
            <a:avLst/>
          </a:prstGeom>
        </p:spPr>
      </p:pic>
      <p:pic>
        <p:nvPicPr>
          <p:cNvPr id="8" name="Picture 7"/>
          <p:cNvPicPr>
            <a:picLocks noChangeAspect="1"/>
          </p:cNvPicPr>
          <p:nvPr/>
        </p:nvPicPr>
        <p:blipFill rotWithShape="1">
          <a:blip r:embed="rId5"/>
          <a:srcRect l="64216" r="30942" b="65368"/>
          <a:stretch/>
        </p:blipFill>
        <p:spPr>
          <a:xfrm>
            <a:off x="94624" y="-3832"/>
            <a:ext cx="420351" cy="304799"/>
          </a:xfrm>
          <a:prstGeom prst="rect">
            <a:avLst/>
          </a:prstGeom>
        </p:spPr>
      </p:pic>
    </p:spTree>
    <p:extLst>
      <p:ext uri="{BB962C8B-B14F-4D97-AF65-F5344CB8AC3E}">
        <p14:creationId xmlns:p14="http://schemas.microsoft.com/office/powerpoint/2010/main" val="25429046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Reporting Forms</a:t>
            </a:r>
            <a:endParaRPr lang="en-US" dirty="0"/>
          </a:p>
        </p:txBody>
      </p:sp>
      <p:sp>
        <p:nvSpPr>
          <p:cNvPr id="5" name="Text Placeholder 4"/>
          <p:cNvSpPr>
            <a:spLocks noGrp="1"/>
          </p:cNvSpPr>
          <p:nvPr>
            <p:ph type="body" idx="1"/>
          </p:nvPr>
        </p:nvSpPr>
        <p:spPr/>
        <p:txBody>
          <a:bodyPr/>
          <a:lstStyle/>
          <a:p>
            <a:r>
              <a:rPr lang="en-US" dirty="0" smtClean="0"/>
              <a:t>Report Year 2014</a:t>
            </a:r>
            <a:endParaRPr lang="en-US" dirty="0"/>
          </a:p>
        </p:txBody>
      </p:sp>
    </p:spTree>
    <p:extLst>
      <p:ext uri="{BB962C8B-B14F-4D97-AF65-F5344CB8AC3E}">
        <p14:creationId xmlns:p14="http://schemas.microsoft.com/office/powerpoint/2010/main" val="21895620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495800"/>
            <a:ext cx="8229600" cy="1630363"/>
          </a:xfrm>
        </p:spPr>
        <p:txBody>
          <a:bodyPr/>
          <a:lstStyle/>
          <a:p>
            <a:pPr marL="0" indent="0">
              <a:buNone/>
            </a:pPr>
            <a:r>
              <a:rPr lang="en-US" b="1" dirty="0">
                <a:solidFill>
                  <a:srgbClr val="FF0000"/>
                </a:solidFill>
              </a:rPr>
              <a:t>Step 1:</a:t>
            </a:r>
            <a:r>
              <a:rPr lang="en-US" dirty="0"/>
              <a:t> Open “Records</a:t>
            </a:r>
            <a:r>
              <a:rPr lang="en-US" dirty="0" smtClean="0"/>
              <a:t>”</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73</a:t>
            </a:fld>
            <a:endParaRPr lang="en-US">
              <a:solidFill>
                <a:prstClr val="white"/>
              </a:solidFill>
            </a:endParaRPr>
          </a:p>
        </p:txBody>
      </p:sp>
      <p:pic>
        <p:nvPicPr>
          <p:cNvPr id="3" name="Picture 2"/>
          <p:cNvPicPr>
            <a:picLocks noChangeAspect="1"/>
          </p:cNvPicPr>
          <p:nvPr/>
        </p:nvPicPr>
        <p:blipFill>
          <a:blip r:embed="rId2"/>
          <a:stretch>
            <a:fillRect/>
          </a:stretch>
        </p:blipFill>
        <p:spPr>
          <a:xfrm>
            <a:off x="2" y="0"/>
            <a:ext cx="9150477" cy="3939540"/>
          </a:xfrm>
          <a:prstGeom prst="rect">
            <a:avLst/>
          </a:prstGeom>
        </p:spPr>
      </p:pic>
      <p:sp>
        <p:nvSpPr>
          <p:cNvPr id="5" name="Donut 4"/>
          <p:cNvSpPr/>
          <p:nvPr/>
        </p:nvSpPr>
        <p:spPr>
          <a:xfrm>
            <a:off x="1295400" y="0"/>
            <a:ext cx="914400" cy="3048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9018111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163763"/>
          </a:xfrm>
        </p:spPr>
        <p:txBody>
          <a:bodyPr/>
          <a:lstStyle/>
          <a:p>
            <a:pPr>
              <a:buNone/>
            </a:pPr>
            <a:r>
              <a:rPr lang="en-US" b="1" dirty="0" smtClean="0">
                <a:solidFill>
                  <a:srgbClr val="FF0000"/>
                </a:solidFill>
              </a:rPr>
              <a:t>Step 2:</a:t>
            </a:r>
            <a:r>
              <a:rPr lang="en-US" dirty="0" smtClean="0"/>
              <a:t> Open “NTD Report Packages” </a:t>
            </a:r>
          </a:p>
        </p:txBody>
      </p:sp>
      <p:cxnSp>
        <p:nvCxnSpPr>
          <p:cNvPr id="4" name="Straight Arrow Connector 3"/>
          <p:cNvCxnSpPr/>
          <p:nvPr/>
        </p:nvCxnSpPr>
        <p:spPr>
          <a:xfrm flipH="1">
            <a:off x="4597021" y="2249607"/>
            <a:ext cx="1676400"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070"/>
          <a:stretch/>
        </p:blipFill>
        <p:spPr bwMode="auto">
          <a:xfrm>
            <a:off x="0" y="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80100" b="56495"/>
          <a:stretch/>
        </p:blipFill>
        <p:spPr>
          <a:xfrm>
            <a:off x="152400" y="381000"/>
            <a:ext cx="1524000" cy="2057400"/>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0834" t="13855" r="3333"/>
          <a:stretch/>
        </p:blipFill>
        <p:spPr bwMode="auto">
          <a:xfrm>
            <a:off x="1676400" y="520846"/>
            <a:ext cx="533400" cy="284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7" t="11916" r="3333"/>
          <a:stretch/>
        </p:blipFill>
        <p:spPr bwMode="auto">
          <a:xfrm>
            <a:off x="1658815" y="355600"/>
            <a:ext cx="6629400" cy="337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nut 8"/>
          <p:cNvSpPr/>
          <p:nvPr/>
        </p:nvSpPr>
        <p:spPr>
          <a:xfrm>
            <a:off x="1852246" y="1905000"/>
            <a:ext cx="3947636" cy="685800"/>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42571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3429000"/>
            <a:ext cx="8229600" cy="2697163"/>
          </a:xfrm>
        </p:spPr>
        <p:txBody>
          <a:bodyPr/>
          <a:lstStyle/>
          <a:p>
            <a:pPr>
              <a:buNone/>
            </a:pPr>
            <a:r>
              <a:rPr lang="en-US" b="1" dirty="0" smtClean="0">
                <a:solidFill>
                  <a:srgbClr val="FF0000"/>
                </a:solidFill>
              </a:rPr>
              <a:t>Step 3:</a:t>
            </a:r>
            <a:r>
              <a:rPr lang="en-US" dirty="0" smtClean="0"/>
              <a:t> Open FY 2014 Reporting</a:t>
            </a:r>
          </a:p>
          <a:p>
            <a:pPr lvl="1"/>
            <a:r>
              <a:rPr lang="en-US" sz="2400" dirty="0" smtClean="0"/>
              <a:t>Only the FY </a:t>
            </a:r>
            <a:r>
              <a:rPr lang="en-US" sz="2400" b="1" dirty="0" smtClean="0"/>
              <a:t>2014</a:t>
            </a:r>
            <a:r>
              <a:rPr lang="en-US" sz="2400" dirty="0" smtClean="0"/>
              <a:t> Package will be populated with forms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3"/>
          <a:srcRect r="80100" b="56495"/>
          <a:stretch/>
        </p:blipFill>
        <p:spPr>
          <a:xfrm>
            <a:off x="152400" y="381000"/>
            <a:ext cx="1524000" cy="2057400"/>
          </a:xfrm>
          <a:prstGeom prst="rect">
            <a:avLst/>
          </a:prstGeom>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834" t="13855" r="3333"/>
          <a:stretch/>
        </p:blipFill>
        <p:spPr bwMode="auto">
          <a:xfrm>
            <a:off x="1676400" y="520846"/>
            <a:ext cx="533400" cy="284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1600200" y="381000"/>
            <a:ext cx="5610225" cy="2743200"/>
          </a:xfrm>
          <a:prstGeom prst="rect">
            <a:avLst/>
          </a:prstGeom>
        </p:spPr>
      </p:pic>
    </p:spTree>
    <p:extLst>
      <p:ext uri="{BB962C8B-B14F-4D97-AF65-F5344CB8AC3E}">
        <p14:creationId xmlns:p14="http://schemas.microsoft.com/office/powerpoint/2010/main" val="2836675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67400"/>
            <a:ext cx="8534400" cy="457200"/>
          </a:xfrm>
        </p:spPr>
        <p:txBody>
          <a:bodyPr/>
          <a:lstStyle/>
          <a:p>
            <a:pPr>
              <a:buNone/>
            </a:pPr>
            <a:r>
              <a:rPr lang="en-US" b="1" dirty="0" smtClean="0">
                <a:solidFill>
                  <a:srgbClr val="FF0000"/>
                </a:solidFill>
              </a:rPr>
              <a:t>Step 4: </a:t>
            </a:r>
            <a:r>
              <a:rPr lang="en-US" dirty="0" smtClean="0"/>
              <a:t>Open “Related Actions”</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4"/>
          <a:srcRect b="42934"/>
          <a:stretch/>
        </p:blipFill>
        <p:spPr>
          <a:xfrm>
            <a:off x="304800" y="389635"/>
            <a:ext cx="6637020" cy="2338911"/>
          </a:xfrm>
          <a:prstGeom prst="rect">
            <a:avLst/>
          </a:prstGeom>
        </p:spPr>
      </p:pic>
      <p:pic>
        <p:nvPicPr>
          <p:cNvPr id="11" name="Picture 10"/>
          <p:cNvPicPr>
            <a:picLocks noChangeAspect="1"/>
          </p:cNvPicPr>
          <p:nvPr/>
        </p:nvPicPr>
        <p:blipFill rotWithShape="1">
          <a:blip r:embed="rId4"/>
          <a:srcRect t="19336" r="80100" b="56495"/>
          <a:stretch/>
        </p:blipFill>
        <p:spPr>
          <a:xfrm>
            <a:off x="0" y="419100"/>
            <a:ext cx="1676400" cy="1143000"/>
          </a:xfrm>
          <a:prstGeom prst="rect">
            <a:avLst/>
          </a:prstGeom>
        </p:spPr>
      </p:pic>
      <p:pic>
        <p:nvPicPr>
          <p:cNvPr id="7" name="Picture 6"/>
          <p:cNvPicPr>
            <a:picLocks noChangeAspect="1"/>
          </p:cNvPicPr>
          <p:nvPr/>
        </p:nvPicPr>
        <p:blipFill rotWithShape="1">
          <a:blip r:embed="rId4"/>
          <a:srcRect r="80100" b="56495"/>
          <a:stretch/>
        </p:blipFill>
        <p:spPr>
          <a:xfrm>
            <a:off x="152400" y="381000"/>
            <a:ext cx="1524000" cy="2057400"/>
          </a:xfrm>
          <a:prstGeom prst="rect">
            <a:avLst/>
          </a:prstGeom>
        </p:spPr>
      </p:pic>
      <p:cxnSp>
        <p:nvCxnSpPr>
          <p:cNvPr id="8" name="Straight Arrow Connector 7"/>
          <p:cNvCxnSpPr/>
          <p:nvPr/>
        </p:nvCxnSpPr>
        <p:spPr>
          <a:xfrm flipV="1">
            <a:off x="6019800" y="689708"/>
            <a:ext cx="0" cy="4572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1676400" y="2728545"/>
            <a:ext cx="4692015" cy="2960370"/>
          </a:xfrm>
          <a:prstGeom prst="rect">
            <a:avLst/>
          </a:prstGeom>
        </p:spPr>
      </p:pic>
      <p:sp>
        <p:nvSpPr>
          <p:cNvPr id="9" name="Donut 8"/>
          <p:cNvSpPr/>
          <p:nvPr/>
        </p:nvSpPr>
        <p:spPr>
          <a:xfrm>
            <a:off x="0" y="1066800"/>
            <a:ext cx="1219200" cy="304800"/>
          </a:xfrm>
          <a:prstGeom prst="donut">
            <a:avLst>
              <a:gd name="adj" fmla="val 10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888701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2849563"/>
          </a:xfrm>
        </p:spPr>
        <p:txBody>
          <a:bodyPr/>
          <a:lstStyle/>
          <a:p>
            <a:pPr>
              <a:buNone/>
            </a:pPr>
            <a:r>
              <a:rPr lang="en-US" b="1" dirty="0" smtClean="0">
                <a:solidFill>
                  <a:srgbClr val="FF0000"/>
                </a:solidFill>
              </a:rPr>
              <a:t>Step 5: </a:t>
            </a:r>
            <a:r>
              <a:rPr lang="en-US" dirty="0" smtClean="0"/>
              <a:t>Open “Annual Forms”</a:t>
            </a:r>
            <a:endParaRPr lang="en-US" dirty="0"/>
          </a:p>
        </p:txBody>
      </p:sp>
      <p:pic>
        <p:nvPicPr>
          <p:cNvPr id="4" name="Picture 3"/>
          <p:cNvPicPr>
            <a:picLocks noChangeAspect="1"/>
          </p:cNvPicPr>
          <p:nvPr/>
        </p:nvPicPr>
        <p:blipFill rotWithShape="1">
          <a:blip r:embed="rId2"/>
          <a:srcRect l="18840" t="14098"/>
          <a:stretch/>
        </p:blipFill>
        <p:spPr>
          <a:xfrm>
            <a:off x="1752595" y="381000"/>
            <a:ext cx="7396147" cy="2570591"/>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4"/>
          <a:srcRect t="27623" r="79798" b="38428"/>
          <a:stretch/>
        </p:blipFill>
        <p:spPr>
          <a:xfrm>
            <a:off x="28402" y="503404"/>
            <a:ext cx="1737360" cy="1217472"/>
          </a:xfrm>
          <a:prstGeom prst="rect">
            <a:avLst/>
          </a:prstGeom>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sp>
        <p:nvSpPr>
          <p:cNvPr id="9" name="Donut 8"/>
          <p:cNvSpPr/>
          <p:nvPr/>
        </p:nvSpPr>
        <p:spPr>
          <a:xfrm>
            <a:off x="1770244" y="896644"/>
            <a:ext cx="4478156" cy="533400"/>
          </a:xfrm>
          <a:prstGeom prst="donut">
            <a:avLst>
              <a:gd name="adj" fmla="val 10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0076073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77615"/>
            <a:ext cx="8229600" cy="1046986"/>
          </a:xfrm>
        </p:spPr>
        <p:txBody>
          <a:bodyPr/>
          <a:lstStyle/>
          <a:p>
            <a:pPr>
              <a:buNone/>
            </a:pPr>
            <a:endParaRPr lang="en-US" sz="20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3"/>
          <a:srcRect t="27623" r="79798" b="38428"/>
          <a:stretch/>
        </p:blipFill>
        <p:spPr>
          <a:xfrm>
            <a:off x="28402" y="503404"/>
            <a:ext cx="1737360" cy="1217472"/>
          </a:xfrm>
          <a:prstGeom prst="rect">
            <a:avLst/>
          </a:prstGeom>
        </p:spPr>
      </p:pic>
      <p:pic>
        <p:nvPicPr>
          <p:cNvPr id="9" name="Picture 8"/>
          <p:cNvPicPr>
            <a:picLocks noChangeAspect="1"/>
          </p:cNvPicPr>
          <p:nvPr/>
        </p:nvPicPr>
        <p:blipFill rotWithShape="1">
          <a:blip r:embed="rId3"/>
          <a:srcRect r="79798" b="38428"/>
          <a:stretch/>
        </p:blipFill>
        <p:spPr>
          <a:xfrm>
            <a:off x="117765" y="381000"/>
            <a:ext cx="1558635" cy="2208072"/>
          </a:xfrm>
          <a:prstGeom prst="rect">
            <a:avLst/>
          </a:prstGeom>
        </p:spPr>
      </p:pic>
      <p:pic>
        <p:nvPicPr>
          <p:cNvPr id="2" name="Picture 1"/>
          <p:cNvPicPr>
            <a:picLocks noChangeAspect="1"/>
          </p:cNvPicPr>
          <p:nvPr/>
        </p:nvPicPr>
        <p:blipFill>
          <a:blip r:embed="rId4"/>
          <a:stretch>
            <a:fillRect/>
          </a:stretch>
        </p:blipFill>
        <p:spPr>
          <a:xfrm>
            <a:off x="1649506" y="390859"/>
            <a:ext cx="6190298" cy="4818221"/>
          </a:xfrm>
          <a:prstGeom prst="rect">
            <a:avLst/>
          </a:prstGeom>
        </p:spPr>
      </p:pic>
      <p:pic>
        <p:nvPicPr>
          <p:cNvPr id="13" name="Picture 12"/>
          <p:cNvPicPr>
            <a:picLocks noChangeAspect="1"/>
          </p:cNvPicPr>
          <p:nvPr/>
        </p:nvPicPr>
        <p:blipFill rotWithShape="1">
          <a:blip r:embed="rId4"/>
          <a:srcRect l="2896" t="45659" r="94642" b="51178"/>
          <a:stretch/>
        </p:blipFill>
        <p:spPr>
          <a:xfrm>
            <a:off x="1824318" y="2057400"/>
            <a:ext cx="152400" cy="152400"/>
          </a:xfrm>
          <a:prstGeom prst="rect">
            <a:avLst/>
          </a:prstGeom>
        </p:spPr>
      </p:pic>
    </p:spTree>
    <p:extLst>
      <p:ext uri="{BB962C8B-B14F-4D97-AF65-F5344CB8AC3E}">
        <p14:creationId xmlns:p14="http://schemas.microsoft.com/office/powerpoint/2010/main" val="4760448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B-10</a:t>
            </a:r>
            <a:endParaRPr lang="en-US" dirty="0"/>
          </a:p>
        </p:txBody>
      </p:sp>
      <p:sp>
        <p:nvSpPr>
          <p:cNvPr id="5" name="Text Placeholder 4"/>
          <p:cNvSpPr>
            <a:spLocks noGrp="1"/>
          </p:cNvSpPr>
          <p:nvPr>
            <p:ph type="body" idx="1"/>
          </p:nvPr>
        </p:nvSpPr>
        <p:spPr/>
        <p:txBody>
          <a:bodyPr/>
          <a:lstStyle/>
          <a:p>
            <a:r>
              <a:rPr lang="en-US" dirty="0" smtClean="0"/>
              <a:t>Agency Identification</a:t>
            </a:r>
            <a:endParaRPr lang="en-US" dirty="0"/>
          </a:p>
        </p:txBody>
      </p:sp>
    </p:spTree>
    <p:extLst>
      <p:ext uri="{BB962C8B-B14F-4D97-AF65-F5344CB8AC3E}">
        <p14:creationId xmlns:p14="http://schemas.microsoft.com/office/powerpoint/2010/main" val="367169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by User Role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CEO:</a:t>
            </a:r>
          </a:p>
          <a:p>
            <a:pPr lvl="1"/>
            <a:r>
              <a:rPr lang="en-US" dirty="0" smtClean="0"/>
              <a:t>View and edit all forms and issues</a:t>
            </a:r>
          </a:p>
          <a:p>
            <a:pPr lvl="1"/>
            <a:r>
              <a:rPr lang="en-US" dirty="0" smtClean="0"/>
              <a:t>Create a Reporter Request (Waiver, Extension Request)</a:t>
            </a:r>
          </a:p>
          <a:p>
            <a:pPr lvl="1"/>
            <a:r>
              <a:rPr lang="en-US" dirty="0" smtClean="0"/>
              <a:t>Submit Annual Report Package</a:t>
            </a:r>
          </a:p>
          <a:p>
            <a:pPr marL="0" indent="0">
              <a:buNone/>
            </a:pPr>
            <a:r>
              <a:rPr lang="en-US" dirty="0" smtClean="0"/>
              <a:t>N</a:t>
            </a:r>
            <a:r>
              <a:rPr lang="en-US" dirty="0"/>
              <a:t>T</a:t>
            </a:r>
            <a:r>
              <a:rPr lang="en-US" dirty="0" smtClean="0"/>
              <a:t>D Contact:</a:t>
            </a:r>
          </a:p>
          <a:p>
            <a:pPr lvl="1"/>
            <a:r>
              <a:rPr lang="en-US" dirty="0" smtClean="0"/>
              <a:t>View and edit all forms and issues</a:t>
            </a:r>
          </a:p>
          <a:p>
            <a:pPr lvl="1"/>
            <a:r>
              <a:rPr lang="en-US" dirty="0" smtClean="0"/>
              <a:t>Able to submit reports after first submission	</a:t>
            </a:r>
          </a:p>
          <a:p>
            <a:pPr marL="0" indent="0">
              <a:buNone/>
            </a:pPr>
            <a:r>
              <a:rPr lang="en-US" dirty="0" smtClean="0"/>
              <a:t>Editor:</a:t>
            </a:r>
          </a:p>
          <a:p>
            <a:pPr lvl="1"/>
            <a:r>
              <a:rPr lang="en-US" dirty="0" smtClean="0"/>
              <a:t>View and edit all forms and issues</a:t>
            </a:r>
          </a:p>
          <a:p>
            <a:pPr marL="0" indent="0">
              <a:buNone/>
            </a:pPr>
            <a:r>
              <a:rPr lang="en-US" dirty="0" smtClean="0"/>
              <a:t>Viewer:	</a:t>
            </a:r>
          </a:p>
          <a:p>
            <a:pPr lvl="1"/>
            <a:r>
              <a:rPr lang="en-US" dirty="0"/>
              <a:t>V</a:t>
            </a:r>
            <a:r>
              <a:rPr lang="en-US" dirty="0" smtClean="0"/>
              <a:t>iew all forms and issues</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40989825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45" t="5877" r="76364" b="49453"/>
          <a:stretch/>
        </p:blipFill>
        <p:spPr bwMode="auto">
          <a:xfrm>
            <a:off x="0" y="381000"/>
            <a:ext cx="16002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94" t="18532" r="4545" b="70859"/>
          <a:stretch/>
        </p:blipFill>
        <p:spPr bwMode="auto">
          <a:xfrm>
            <a:off x="1616365" y="990601"/>
            <a:ext cx="6656202"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85800" y="4953000"/>
            <a:ext cx="7924800" cy="1371600"/>
          </a:xfrm>
        </p:spPr>
        <p:txBody>
          <a:bodyPr/>
          <a:lstStyle/>
          <a:p>
            <a:pPr>
              <a:buNone/>
            </a:pPr>
            <a:r>
              <a:rPr lang="en-US" sz="2800" b="1" dirty="0" smtClean="0">
                <a:solidFill>
                  <a:srgbClr val="FF0000"/>
                </a:solidFill>
              </a:rPr>
              <a:t>Step 1: </a:t>
            </a:r>
            <a:r>
              <a:rPr lang="en-US" sz="2800" dirty="0" smtClean="0"/>
              <a:t>Open the B-10 form</a:t>
            </a:r>
          </a:p>
          <a:p>
            <a:pPr lvl="1"/>
            <a:r>
              <a:rPr lang="en-US" sz="2400" dirty="0" smtClean="0"/>
              <a:t>Check the box</a:t>
            </a:r>
          </a:p>
          <a:p>
            <a:pPr lvl="1"/>
            <a:r>
              <a:rPr lang="en-US" sz="2400" dirty="0" smtClean="0"/>
              <a:t>Click : “View Form”</a:t>
            </a:r>
            <a:endParaRPr lang="en-US" sz="2400" dirty="0"/>
          </a:p>
        </p:txBody>
      </p:sp>
      <p:pic>
        <p:nvPicPr>
          <p:cNvPr id="10" name="Picture 9"/>
          <p:cNvPicPr>
            <a:picLocks noChangeAspect="1"/>
          </p:cNvPicPr>
          <p:nvPr/>
        </p:nvPicPr>
        <p:blipFill rotWithShape="1">
          <a:blip r:embed="rId5"/>
          <a:srcRect t="27623" r="79798" b="38428"/>
          <a:stretch/>
        </p:blipFill>
        <p:spPr>
          <a:xfrm>
            <a:off x="16165" y="459792"/>
            <a:ext cx="1737360" cy="1217472"/>
          </a:xfrm>
          <a:prstGeom prst="rect">
            <a:avLst/>
          </a:prstGeom>
        </p:spPr>
      </p:pic>
      <p:pic>
        <p:nvPicPr>
          <p:cNvPr id="9" name="Picture 8"/>
          <p:cNvPicPr>
            <a:picLocks noChangeAspect="1"/>
          </p:cNvPicPr>
          <p:nvPr/>
        </p:nvPicPr>
        <p:blipFill rotWithShape="1">
          <a:blip r:embed="rId5"/>
          <a:srcRect r="79798" b="38428"/>
          <a:stretch/>
        </p:blipFill>
        <p:spPr>
          <a:xfrm>
            <a:off x="117765" y="381000"/>
            <a:ext cx="1558635" cy="2208072"/>
          </a:xfrm>
          <a:prstGeom prst="rect">
            <a:avLst/>
          </a:prstGeom>
        </p:spPr>
      </p:pic>
      <p:sp>
        <p:nvSpPr>
          <p:cNvPr id="2" name="TextBox 1"/>
          <p:cNvSpPr txBox="1"/>
          <p:nvPr/>
        </p:nvSpPr>
        <p:spPr>
          <a:xfrm>
            <a:off x="1667434" y="394947"/>
            <a:ext cx="7324165" cy="646331"/>
          </a:xfrm>
          <a:prstGeom prst="rect">
            <a:avLst/>
          </a:prstGeom>
          <a:noFill/>
        </p:spPr>
        <p:txBody>
          <a:bodyPr wrap="square" rtlCol="0">
            <a:spAutoFit/>
          </a:bodyPr>
          <a:lstStyle/>
          <a:p>
            <a:r>
              <a:rPr lang="en-US" b="1" dirty="0" smtClean="0"/>
              <a:t>06176- United Keetoowah Band of Cherokee Indians in Oklahoma &gt; RY 2014 Report Package &gt; Annual Forms</a:t>
            </a:r>
            <a:endParaRPr lang="en-US" b="1" dirty="0"/>
          </a:p>
        </p:txBody>
      </p:sp>
      <p:pic>
        <p:nvPicPr>
          <p:cNvPr id="5" name="Picture 4"/>
          <p:cNvPicPr>
            <a:picLocks noChangeAspect="1"/>
          </p:cNvPicPr>
          <p:nvPr/>
        </p:nvPicPr>
        <p:blipFill rotWithShape="1">
          <a:blip r:embed="rId6"/>
          <a:srcRect t="-1" b="50338"/>
          <a:stretch/>
        </p:blipFill>
        <p:spPr>
          <a:xfrm>
            <a:off x="1717965" y="1828801"/>
            <a:ext cx="6787706" cy="1981200"/>
          </a:xfrm>
          <a:prstGeom prst="rect">
            <a:avLst/>
          </a:prstGeom>
        </p:spPr>
      </p:pic>
      <p:pic>
        <p:nvPicPr>
          <p:cNvPr id="11" name="Picture 10"/>
          <p:cNvPicPr>
            <a:picLocks noChangeAspect="1"/>
          </p:cNvPicPr>
          <p:nvPr/>
        </p:nvPicPr>
        <p:blipFill rotWithShape="1">
          <a:blip r:embed="rId6"/>
          <a:srcRect t="78701"/>
          <a:stretch/>
        </p:blipFill>
        <p:spPr>
          <a:xfrm>
            <a:off x="1749341" y="3768627"/>
            <a:ext cx="6787706" cy="848201"/>
          </a:xfrm>
          <a:prstGeom prst="rect">
            <a:avLst/>
          </a:prstGeom>
        </p:spPr>
      </p:pic>
      <p:pic>
        <p:nvPicPr>
          <p:cNvPr id="6" name="Picture 5"/>
          <p:cNvPicPr>
            <a:picLocks noChangeAspect="1"/>
          </p:cNvPicPr>
          <p:nvPr/>
        </p:nvPicPr>
        <p:blipFill rotWithShape="1">
          <a:blip r:embed="rId7"/>
          <a:srcRect r="5796"/>
          <a:stretch/>
        </p:blipFill>
        <p:spPr>
          <a:xfrm>
            <a:off x="6372071" y="912784"/>
            <a:ext cx="2009929" cy="581025"/>
          </a:xfrm>
          <a:prstGeom prst="rect">
            <a:avLst/>
          </a:prstGeom>
        </p:spPr>
      </p:pic>
      <p:cxnSp>
        <p:nvCxnSpPr>
          <p:cNvPr id="13" name="Straight Arrow Connector 12"/>
          <p:cNvCxnSpPr/>
          <p:nvPr/>
        </p:nvCxnSpPr>
        <p:spPr>
          <a:xfrm>
            <a:off x="519412" y="25146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543800" y="4533900"/>
            <a:ext cx="0" cy="8381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7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42740"/>
            <a:ext cx="8229600" cy="1183423"/>
          </a:xfrm>
        </p:spPr>
        <p:txBody>
          <a:bodyPr/>
          <a:lstStyle/>
          <a:p>
            <a:endParaRPr lang="en-US" dirty="0" smtClean="0"/>
          </a:p>
          <a:p>
            <a:pPr>
              <a:buNone/>
            </a:pPr>
            <a:r>
              <a:rPr lang="en-US" b="1" dirty="0" smtClean="0">
                <a:solidFill>
                  <a:srgbClr val="FF0000"/>
                </a:solidFill>
              </a:rPr>
              <a:t>Step 2: </a:t>
            </a:r>
            <a:r>
              <a:rPr lang="en-US" dirty="0" smtClean="0"/>
              <a:t>Update General Information</a:t>
            </a:r>
            <a:endParaRPr lang="en-US" dirty="0"/>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296" t="6785" r="4432" b="10433"/>
          <a:stretch/>
        </p:blipFill>
        <p:spPr bwMode="auto">
          <a:xfrm>
            <a:off x="1904999" y="376518"/>
            <a:ext cx="5919221" cy="520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t="27623" r="79798" b="38428"/>
          <a:stretch/>
        </p:blipFill>
        <p:spPr>
          <a:xfrm>
            <a:off x="16165" y="459792"/>
            <a:ext cx="1737360" cy="1217472"/>
          </a:xfrm>
          <a:prstGeom prst="rect">
            <a:avLst/>
          </a:prstGeom>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sp>
        <p:nvSpPr>
          <p:cNvPr id="8" name="Right Bracket 7"/>
          <p:cNvSpPr/>
          <p:nvPr/>
        </p:nvSpPr>
        <p:spPr>
          <a:xfrm rot="5400000">
            <a:off x="4826510" y="-1284074"/>
            <a:ext cx="228600" cy="576682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66932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89" t="14799" r="3333"/>
          <a:stretch/>
        </p:blipFill>
        <p:spPr bwMode="auto">
          <a:xfrm>
            <a:off x="1740876" y="373184"/>
            <a:ext cx="6292486" cy="227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3"/>
          <a:stretch>
            <a:fillRect/>
          </a:stretch>
        </p:blipFill>
        <p:spPr>
          <a:xfrm>
            <a:off x="1965993" y="373184"/>
            <a:ext cx="6864290" cy="2925763"/>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srcRect t="27623" r="79798" b="38428"/>
          <a:stretch/>
        </p:blipFill>
        <p:spPr>
          <a:xfrm>
            <a:off x="16165" y="459792"/>
            <a:ext cx="1737360" cy="1217472"/>
          </a:xfrm>
          <a:prstGeom prst="rect">
            <a:avLst/>
          </a:prstGeom>
        </p:spPr>
      </p:pic>
      <p:pic>
        <p:nvPicPr>
          <p:cNvPr id="8" name="Picture 7"/>
          <p:cNvPicPr>
            <a:picLocks noChangeAspect="1"/>
          </p:cNvPicPr>
          <p:nvPr/>
        </p:nvPicPr>
        <p:blipFill rotWithShape="1">
          <a:blip r:embed="rId5"/>
          <a:srcRect r="79798" b="38428"/>
          <a:stretch/>
        </p:blipFill>
        <p:spPr>
          <a:xfrm>
            <a:off x="117765" y="381000"/>
            <a:ext cx="1558635" cy="2208072"/>
          </a:xfrm>
          <a:prstGeom prst="rect">
            <a:avLst/>
          </a:prstGeom>
        </p:spPr>
      </p:pic>
      <p:sp>
        <p:nvSpPr>
          <p:cNvPr id="10" name="Content Placeholder 2"/>
          <p:cNvSpPr txBox="1">
            <a:spLocks/>
          </p:cNvSpPr>
          <p:nvPr/>
        </p:nvSpPr>
        <p:spPr>
          <a:xfrm>
            <a:off x="609600" y="3810000"/>
            <a:ext cx="7924800" cy="13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2800" b="1" dirty="0" smtClean="0">
                <a:solidFill>
                  <a:srgbClr val="FF0000"/>
                </a:solidFill>
              </a:rPr>
              <a:t>Step 3: </a:t>
            </a:r>
            <a:r>
              <a:rPr lang="en-US" sz="2800" dirty="0" smtClean="0"/>
              <a:t>Select Organizational Type</a:t>
            </a:r>
          </a:p>
          <a:p>
            <a:pPr lvl="1"/>
            <a:r>
              <a:rPr lang="en-US" sz="2400" dirty="0" smtClean="0"/>
              <a:t>Organization types are in a drop-down menu</a:t>
            </a:r>
          </a:p>
          <a:p>
            <a:pPr lvl="1"/>
            <a:r>
              <a:rPr lang="en-US" sz="2400" dirty="0" smtClean="0"/>
              <a:t>Click “Continue”</a:t>
            </a:r>
            <a:endParaRPr lang="en-US" sz="2400" dirty="0"/>
          </a:p>
        </p:txBody>
      </p:sp>
    </p:spTree>
    <p:extLst>
      <p:ext uri="{BB962C8B-B14F-4D97-AF65-F5344CB8AC3E}">
        <p14:creationId xmlns:p14="http://schemas.microsoft.com/office/powerpoint/2010/main" val="20666733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0"/>
            <a:ext cx="8229600" cy="1173163"/>
          </a:xfrm>
        </p:spPr>
        <p:txBody>
          <a:bodyPr/>
          <a:lstStyle/>
          <a:p>
            <a:pPr marL="0" indent="0">
              <a:buNone/>
            </a:pPr>
            <a:r>
              <a:rPr lang="en-US" sz="2800" b="1" dirty="0">
                <a:solidFill>
                  <a:srgbClr val="FF0000"/>
                </a:solidFill>
              </a:rPr>
              <a:t>Step </a:t>
            </a:r>
            <a:r>
              <a:rPr lang="en-US" sz="2800" b="1" dirty="0" smtClean="0">
                <a:solidFill>
                  <a:srgbClr val="FF0000"/>
                </a:solidFill>
              </a:rPr>
              <a:t>4:</a:t>
            </a:r>
            <a:r>
              <a:rPr lang="en-US" sz="2800" dirty="0" smtClean="0"/>
              <a:t>  Click “Update Demographic Information”</a:t>
            </a:r>
            <a:endParaRPr lang="en-US"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a:srcRect r="79798" b="38428"/>
          <a:stretch/>
        </p:blipFill>
        <p:spPr>
          <a:xfrm>
            <a:off x="117765" y="381000"/>
            <a:ext cx="1558635" cy="2208072"/>
          </a:xfrm>
          <a:prstGeom prst="rect">
            <a:avLst/>
          </a:prstGeom>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635" t="29056" r="4432" b="10432"/>
          <a:stretch/>
        </p:blipFill>
        <p:spPr bwMode="auto">
          <a:xfrm>
            <a:off x="1676400" y="1686149"/>
            <a:ext cx="5334000" cy="339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stretch>
            <a:fillRect/>
          </a:stretch>
        </p:blipFill>
        <p:spPr>
          <a:xfrm>
            <a:off x="1778123" y="533400"/>
            <a:ext cx="6436519" cy="1435894"/>
          </a:xfrm>
          <a:prstGeom prst="rect">
            <a:avLst/>
          </a:prstGeom>
        </p:spPr>
      </p:pic>
      <p:sp>
        <p:nvSpPr>
          <p:cNvPr id="10" name="Right Bracket 9"/>
          <p:cNvSpPr/>
          <p:nvPr/>
        </p:nvSpPr>
        <p:spPr>
          <a:xfrm rot="5400000">
            <a:off x="4750310" y="238633"/>
            <a:ext cx="228600" cy="576682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600027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t="7407" r="4647" b="14978"/>
          <a:stretch/>
        </p:blipFill>
        <p:spPr bwMode="auto">
          <a:xfrm>
            <a:off x="1676400" y="274638"/>
            <a:ext cx="6553200" cy="39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srcRect t="27623" r="79798" b="38428"/>
          <a:stretch/>
        </p:blipFill>
        <p:spPr>
          <a:xfrm>
            <a:off x="16165" y="459792"/>
            <a:ext cx="1737360" cy="1217472"/>
          </a:xfrm>
          <a:prstGeom prst="rect">
            <a:avLst/>
          </a:prstGeom>
        </p:spPr>
      </p:pic>
      <p:pic>
        <p:nvPicPr>
          <p:cNvPr id="8" name="Picture 7"/>
          <p:cNvPicPr>
            <a:picLocks noChangeAspect="1"/>
          </p:cNvPicPr>
          <p:nvPr/>
        </p:nvPicPr>
        <p:blipFill rotWithShape="1">
          <a:blip r:embed="rId5"/>
          <a:srcRect r="79798" b="38428"/>
          <a:stretch/>
        </p:blipFill>
        <p:spPr>
          <a:xfrm>
            <a:off x="222244" y="381000"/>
            <a:ext cx="1558635" cy="2208072"/>
          </a:xfrm>
          <a:prstGeom prst="rect">
            <a:avLst/>
          </a:prstGeom>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3392197" y="1677265"/>
            <a:ext cx="341603" cy="22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6477000" y="1791132"/>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t="91843" r="4647"/>
          <a:stretch/>
        </p:blipFill>
        <p:spPr bwMode="auto">
          <a:xfrm>
            <a:off x="1676400" y="4252881"/>
            <a:ext cx="6553200" cy="41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267201"/>
            <a:ext cx="8229600" cy="1858964"/>
          </a:xfrm>
        </p:spPr>
        <p:txBody>
          <a:bodyPr/>
          <a:lstStyle/>
          <a:p>
            <a:pPr>
              <a:buNone/>
            </a:pPr>
            <a:r>
              <a:rPr lang="en-US" sz="2800" b="1" dirty="0" smtClean="0">
                <a:solidFill>
                  <a:srgbClr val="FF0000"/>
                </a:solidFill>
              </a:rPr>
              <a:t>Step 5: </a:t>
            </a:r>
            <a:r>
              <a:rPr lang="en-US" sz="2800" smtClean="0"/>
              <a:t>Enter data</a:t>
            </a:r>
            <a:endParaRPr lang="en-US" sz="2800" dirty="0" smtClean="0"/>
          </a:p>
          <a:p>
            <a:pPr lvl="1"/>
            <a:r>
              <a:rPr lang="en-US" sz="2400" dirty="0" smtClean="0"/>
              <a:t>Service Area Square Miles and Service Area Population are </a:t>
            </a:r>
            <a:r>
              <a:rPr lang="en-US" sz="2400" b="1" dirty="0" smtClean="0"/>
              <a:t>NOT</a:t>
            </a:r>
            <a:r>
              <a:rPr lang="en-US" sz="2400" dirty="0" smtClean="0"/>
              <a:t> required</a:t>
            </a:r>
          </a:p>
        </p:txBody>
      </p:sp>
      <p:cxnSp>
        <p:nvCxnSpPr>
          <p:cNvPr id="12" name="Straight Arrow Connector 11"/>
          <p:cNvCxnSpPr/>
          <p:nvPr/>
        </p:nvCxnSpPr>
        <p:spPr>
          <a:xfrm>
            <a:off x="430060" y="1945007"/>
            <a:ext cx="114300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0057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t="7407" r="4647" b="14978"/>
          <a:stretch/>
        </p:blipFill>
        <p:spPr bwMode="auto">
          <a:xfrm>
            <a:off x="1676400" y="274638"/>
            <a:ext cx="6553200" cy="39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srcRect t="27623" r="79798" b="38428"/>
          <a:stretch/>
        </p:blipFill>
        <p:spPr>
          <a:xfrm>
            <a:off x="16165" y="459792"/>
            <a:ext cx="1737360" cy="1217472"/>
          </a:xfrm>
          <a:prstGeom prst="rect">
            <a:avLst/>
          </a:prstGeom>
        </p:spPr>
      </p:pic>
      <p:pic>
        <p:nvPicPr>
          <p:cNvPr id="8" name="Picture 7"/>
          <p:cNvPicPr>
            <a:picLocks noChangeAspect="1"/>
          </p:cNvPicPr>
          <p:nvPr/>
        </p:nvPicPr>
        <p:blipFill rotWithShape="1">
          <a:blip r:embed="rId5"/>
          <a:srcRect r="79798" b="38428"/>
          <a:stretch/>
        </p:blipFill>
        <p:spPr>
          <a:xfrm>
            <a:off x="222244" y="381000"/>
            <a:ext cx="1558635" cy="2208072"/>
          </a:xfrm>
          <a:prstGeom prst="rect">
            <a:avLst/>
          </a:prstGeom>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3392197" y="1677265"/>
            <a:ext cx="341603" cy="22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6477000" y="1791132"/>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t="91843" r="4647"/>
          <a:stretch/>
        </p:blipFill>
        <p:spPr bwMode="auto">
          <a:xfrm>
            <a:off x="1676400" y="4252881"/>
            <a:ext cx="6553200" cy="41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267201"/>
            <a:ext cx="8229600" cy="1858964"/>
          </a:xfrm>
        </p:spPr>
        <p:txBody>
          <a:bodyPr/>
          <a:lstStyle/>
          <a:p>
            <a:pPr>
              <a:buNone/>
            </a:pPr>
            <a:r>
              <a:rPr lang="en-US" sz="2800" b="1" dirty="0" smtClean="0">
                <a:solidFill>
                  <a:srgbClr val="FF0000"/>
                </a:solidFill>
              </a:rPr>
              <a:t>Step </a:t>
            </a:r>
            <a:r>
              <a:rPr lang="en-US" sz="2800" b="1" dirty="0">
                <a:solidFill>
                  <a:srgbClr val="FF0000"/>
                </a:solidFill>
              </a:rPr>
              <a:t>6</a:t>
            </a:r>
            <a:r>
              <a:rPr lang="en-US" sz="2800" b="1" dirty="0" smtClean="0">
                <a:solidFill>
                  <a:srgbClr val="FF0000"/>
                </a:solidFill>
              </a:rPr>
              <a:t>: </a:t>
            </a:r>
            <a:r>
              <a:rPr lang="en-US" sz="2800" dirty="0" smtClean="0"/>
              <a:t>Update Non-UZA info</a:t>
            </a:r>
          </a:p>
          <a:p>
            <a:pPr lvl="1"/>
            <a:r>
              <a:rPr lang="en-US" sz="2400" dirty="0" smtClean="0"/>
              <a:t>Ignore, unless instructed by Analyst</a:t>
            </a:r>
            <a:endParaRPr lang="en-US" sz="2400" dirty="0"/>
          </a:p>
        </p:txBody>
      </p:sp>
      <p:cxnSp>
        <p:nvCxnSpPr>
          <p:cNvPr id="12" name="Straight Arrow Connector 11"/>
          <p:cNvCxnSpPr/>
          <p:nvPr/>
        </p:nvCxnSpPr>
        <p:spPr>
          <a:xfrm>
            <a:off x="533399" y="2438400"/>
            <a:ext cx="114300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8605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t="7407" r="4647" b="14978"/>
          <a:stretch/>
        </p:blipFill>
        <p:spPr bwMode="auto">
          <a:xfrm>
            <a:off x="1676400" y="274638"/>
            <a:ext cx="6553200" cy="39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srcRect t="27623" r="79798" b="38428"/>
          <a:stretch/>
        </p:blipFill>
        <p:spPr>
          <a:xfrm>
            <a:off x="16165" y="459792"/>
            <a:ext cx="1737360" cy="1217472"/>
          </a:xfrm>
          <a:prstGeom prst="rect">
            <a:avLst/>
          </a:prstGeom>
        </p:spPr>
      </p:pic>
      <p:pic>
        <p:nvPicPr>
          <p:cNvPr id="8" name="Picture 7"/>
          <p:cNvPicPr>
            <a:picLocks noChangeAspect="1"/>
          </p:cNvPicPr>
          <p:nvPr/>
        </p:nvPicPr>
        <p:blipFill rotWithShape="1">
          <a:blip r:embed="rId5"/>
          <a:srcRect r="79798" b="38428"/>
          <a:stretch/>
        </p:blipFill>
        <p:spPr>
          <a:xfrm>
            <a:off x="222244" y="381000"/>
            <a:ext cx="1558635" cy="2208072"/>
          </a:xfrm>
          <a:prstGeom prst="rect">
            <a:avLst/>
          </a:prstGeom>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3392197" y="1677265"/>
            <a:ext cx="341603" cy="22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6477000" y="1791132"/>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t="91843" r="4647"/>
          <a:stretch/>
        </p:blipFill>
        <p:spPr bwMode="auto">
          <a:xfrm>
            <a:off x="1676400" y="4252881"/>
            <a:ext cx="6553200" cy="41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267201"/>
            <a:ext cx="8229600" cy="1858964"/>
          </a:xfrm>
        </p:spPr>
        <p:txBody>
          <a:bodyPr/>
          <a:lstStyle/>
          <a:p>
            <a:pPr>
              <a:buNone/>
            </a:pPr>
            <a:r>
              <a:rPr lang="en-US" sz="2800" b="1" dirty="0" smtClean="0">
                <a:solidFill>
                  <a:srgbClr val="FF0000"/>
                </a:solidFill>
              </a:rPr>
              <a:t>Step 7: </a:t>
            </a:r>
            <a:r>
              <a:rPr lang="en-US" sz="2800" dirty="0" smtClean="0"/>
              <a:t>Click “Continue”</a:t>
            </a:r>
          </a:p>
        </p:txBody>
      </p:sp>
      <p:cxnSp>
        <p:nvCxnSpPr>
          <p:cNvPr id="12" name="Straight Arrow Connector 11"/>
          <p:cNvCxnSpPr/>
          <p:nvPr/>
        </p:nvCxnSpPr>
        <p:spPr>
          <a:xfrm>
            <a:off x="5410200" y="4419600"/>
            <a:ext cx="114300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0902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29600" cy="2468563"/>
          </a:xfrm>
        </p:spPr>
        <p:txBody>
          <a:bodyPr/>
          <a:lstStyle/>
          <a:p>
            <a:pPr marL="0" indent="0">
              <a:buNone/>
            </a:pPr>
            <a:r>
              <a:rPr lang="en-US" b="1" dirty="0">
                <a:solidFill>
                  <a:srgbClr val="FF0000"/>
                </a:solidFill>
              </a:rPr>
              <a:t>Step </a:t>
            </a:r>
            <a:r>
              <a:rPr lang="en-US" b="1" dirty="0" smtClean="0">
                <a:solidFill>
                  <a:srgbClr val="FF0000"/>
                </a:solidFill>
              </a:rPr>
              <a:t>8: </a:t>
            </a:r>
            <a:r>
              <a:rPr lang="en-US" dirty="0" smtClean="0"/>
              <a:t>Select Tribal Area(s)</a:t>
            </a:r>
          </a:p>
          <a:p>
            <a:pPr lvl="1"/>
            <a:r>
              <a:rPr lang="en-US" dirty="0" smtClean="0"/>
              <a:t>Based on BIA/US Census data</a:t>
            </a:r>
          </a:p>
        </p:txBody>
      </p:sp>
      <p:pic>
        <p:nvPicPr>
          <p:cNvPr id="4" name="Picture 3"/>
          <p:cNvPicPr>
            <a:picLocks noChangeAspect="1"/>
          </p:cNvPicPr>
          <p:nvPr/>
        </p:nvPicPr>
        <p:blipFill rotWithShape="1">
          <a:blip r:embed="rId2"/>
          <a:srcRect b="10453"/>
          <a:stretch/>
        </p:blipFill>
        <p:spPr>
          <a:xfrm>
            <a:off x="1600200" y="438467"/>
            <a:ext cx="7424261" cy="3066733"/>
          </a:xfrm>
          <a:prstGeom prst="rect">
            <a:avLst/>
          </a:prstGeom>
        </p:spPr>
      </p:pic>
      <p:pic>
        <p:nvPicPr>
          <p:cNvPr id="5" name="Picture 4"/>
          <p:cNvPicPr>
            <a:picLocks noChangeAspect="1"/>
          </p:cNvPicPr>
          <p:nvPr/>
        </p:nvPicPr>
        <p:blipFill>
          <a:blip r:embed="rId3"/>
          <a:stretch>
            <a:fillRect/>
          </a:stretch>
        </p:blipFill>
        <p:spPr>
          <a:xfrm>
            <a:off x="3810000" y="2362200"/>
            <a:ext cx="1474470" cy="574358"/>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srcRect r="79798" b="38428"/>
          <a:stretch/>
        </p:blipFill>
        <p:spPr>
          <a:xfrm>
            <a:off x="117765" y="381000"/>
            <a:ext cx="1558635" cy="2208072"/>
          </a:xfrm>
          <a:prstGeom prst="rect">
            <a:avLst/>
          </a:prstGeom>
        </p:spPr>
      </p:pic>
    </p:spTree>
    <p:extLst>
      <p:ext uri="{BB962C8B-B14F-4D97-AF65-F5344CB8AC3E}">
        <p14:creationId xmlns:p14="http://schemas.microsoft.com/office/powerpoint/2010/main" val="39332276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2316163"/>
          </a:xfrm>
        </p:spPr>
        <p:txBody>
          <a:bodyPr/>
          <a:lstStyle/>
          <a:p>
            <a:pPr marL="0" indent="0">
              <a:buNone/>
            </a:pPr>
            <a:r>
              <a:rPr lang="en-US" b="1" dirty="0">
                <a:solidFill>
                  <a:srgbClr val="FF0000"/>
                </a:solidFill>
              </a:rPr>
              <a:t>Step </a:t>
            </a:r>
            <a:r>
              <a:rPr lang="en-US" b="1" dirty="0" smtClean="0">
                <a:solidFill>
                  <a:srgbClr val="FF0000"/>
                </a:solidFill>
              </a:rPr>
              <a:t>9: </a:t>
            </a:r>
            <a:r>
              <a:rPr lang="en-US" dirty="0" smtClean="0"/>
              <a:t>Click </a:t>
            </a:r>
            <a:r>
              <a:rPr lang="en-US" dirty="0"/>
              <a:t>“Continue</a:t>
            </a:r>
            <a:r>
              <a:rPr lang="en-US" dirty="0" smtClean="0"/>
              <a: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a:srcRect l="2001"/>
          <a:stretch/>
        </p:blipFill>
        <p:spPr>
          <a:xfrm>
            <a:off x="1676400" y="391562"/>
            <a:ext cx="7465646" cy="3481388"/>
          </a:xfrm>
          <a:prstGeom prst="rect">
            <a:avLst/>
          </a:prstGeom>
        </p:spPr>
      </p:pic>
      <p:pic>
        <p:nvPicPr>
          <p:cNvPr id="6" name="Picture 5"/>
          <p:cNvPicPr>
            <a:picLocks noChangeAspect="1"/>
          </p:cNvPicPr>
          <p:nvPr/>
        </p:nvPicPr>
        <p:blipFill rotWithShape="1">
          <a:blip r:embed="rId4"/>
          <a:srcRect r="79798" b="38428"/>
          <a:stretch/>
        </p:blipFill>
        <p:spPr>
          <a:xfrm>
            <a:off x="117765" y="381000"/>
            <a:ext cx="1558635" cy="2208072"/>
          </a:xfrm>
          <a:prstGeom prst="rect">
            <a:avLst/>
          </a:prstGeom>
        </p:spPr>
      </p:pic>
    </p:spTree>
    <p:extLst>
      <p:ext uri="{BB962C8B-B14F-4D97-AF65-F5344CB8AC3E}">
        <p14:creationId xmlns:p14="http://schemas.microsoft.com/office/powerpoint/2010/main" val="23775377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5489678"/>
            <a:ext cx="8839201" cy="636485"/>
          </a:xfrm>
        </p:spPr>
        <p:txBody>
          <a:bodyPr/>
          <a:lstStyle/>
          <a:p>
            <a:pPr>
              <a:buNone/>
            </a:pPr>
            <a:r>
              <a:rPr lang="en-US" b="1" dirty="0" smtClean="0">
                <a:solidFill>
                  <a:srgbClr val="FF0000"/>
                </a:solidFill>
              </a:rPr>
              <a:t>Step 10: </a:t>
            </a:r>
            <a:r>
              <a:rPr lang="en-US" dirty="0" smtClean="0"/>
              <a:t>Skip “Update Filing a Separate NTD Report”</a:t>
            </a:r>
          </a:p>
        </p:txBody>
      </p:sp>
      <p:pic>
        <p:nvPicPr>
          <p:cNvPr id="4" name="Picture 3"/>
          <p:cNvPicPr>
            <a:picLocks noChangeAspect="1"/>
          </p:cNvPicPr>
          <p:nvPr/>
        </p:nvPicPr>
        <p:blipFill rotWithShape="1">
          <a:blip r:embed="rId2"/>
          <a:srcRect r="79798" b="38428"/>
          <a:stretch/>
        </p:blipFill>
        <p:spPr>
          <a:xfrm>
            <a:off x="117765" y="381000"/>
            <a:ext cx="1558635" cy="2208072"/>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b="14402"/>
          <a:stretch/>
        </p:blipFill>
        <p:spPr>
          <a:xfrm>
            <a:off x="1676400" y="381000"/>
            <a:ext cx="6386513" cy="4573954"/>
          </a:xfrm>
          <a:prstGeom prst="rect">
            <a:avLst/>
          </a:prstGeom>
        </p:spPr>
      </p:pic>
      <p:pic>
        <p:nvPicPr>
          <p:cNvPr id="7" name="Picture 6"/>
          <p:cNvPicPr>
            <a:picLocks noChangeAspect="1"/>
          </p:cNvPicPr>
          <p:nvPr/>
        </p:nvPicPr>
        <p:blipFill rotWithShape="1">
          <a:blip r:embed="rId4"/>
          <a:srcRect t="94499"/>
          <a:stretch/>
        </p:blipFill>
        <p:spPr>
          <a:xfrm>
            <a:off x="1788103" y="5051791"/>
            <a:ext cx="6386513" cy="293932"/>
          </a:xfrm>
          <a:prstGeom prst="rect">
            <a:avLst/>
          </a:prstGeom>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866" t="91728" r="56632" b="4744"/>
          <a:stretch/>
        </p:blipFill>
        <p:spPr bwMode="auto">
          <a:xfrm>
            <a:off x="2667000" y="1828800"/>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866" t="91728" r="56632" b="4744"/>
          <a:stretch/>
        </p:blipFill>
        <p:spPr bwMode="auto">
          <a:xfrm>
            <a:off x="5791200" y="1834662"/>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Bracket 9"/>
          <p:cNvSpPr/>
          <p:nvPr/>
        </p:nvSpPr>
        <p:spPr>
          <a:xfrm rot="5400000">
            <a:off x="4773108" y="1658797"/>
            <a:ext cx="304800" cy="627481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0417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Manager (UM)</a:t>
            </a:r>
          </a:p>
        </p:txBody>
      </p:sp>
      <p:sp>
        <p:nvSpPr>
          <p:cNvPr id="3" name="Content Placeholder 2"/>
          <p:cNvSpPr>
            <a:spLocks noGrp="1"/>
          </p:cNvSpPr>
          <p:nvPr>
            <p:ph idx="1"/>
          </p:nvPr>
        </p:nvSpPr>
        <p:spPr/>
        <p:txBody>
          <a:bodyPr>
            <a:normAutofit/>
          </a:bodyPr>
          <a:lstStyle/>
          <a:p>
            <a:pPr marL="0" indent="0">
              <a:buNone/>
            </a:pPr>
            <a:r>
              <a:rPr lang="en-US" dirty="0" smtClean="0"/>
              <a:t>Every agency must send FTA an official letter designating an employee as the agency’s User Manager. </a:t>
            </a:r>
          </a:p>
          <a:p>
            <a:pPr marL="0" indent="0">
              <a:buNone/>
            </a:pPr>
            <a:endParaRPr lang="en-US" dirty="0"/>
          </a:p>
          <a:p>
            <a:pPr marL="0" indent="0">
              <a:buNone/>
            </a:pPr>
            <a:r>
              <a:rPr lang="en-US" dirty="0"/>
              <a:t>The UM </a:t>
            </a:r>
            <a:r>
              <a:rPr lang="en-US" dirty="0" smtClean="0"/>
              <a:t>creates accounts for the CEO/Director and the NTD Contact. The UM can create accounts for others to enter/edit information or just view forms.</a:t>
            </a:r>
          </a:p>
          <a:p>
            <a:pPr marL="0" indent="0">
              <a:buNone/>
            </a:pPr>
            <a:endParaRPr lang="en-US" dirty="0"/>
          </a:p>
          <a:p>
            <a:pPr marL="0" indent="0">
              <a:buNone/>
            </a:pPr>
            <a:r>
              <a:rPr lang="en-US" dirty="0" smtClean="0"/>
              <a:t>The </a:t>
            </a:r>
            <a:r>
              <a:rPr lang="en-US" dirty="0"/>
              <a:t>UM can also fill a NTD Role. For example, the CEO can also be the agency’s </a:t>
            </a:r>
            <a:r>
              <a:rPr lang="en-US" dirty="0" smtClean="0"/>
              <a:t>UM.</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10773459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9678"/>
            <a:ext cx="8686800" cy="636485"/>
          </a:xfrm>
        </p:spPr>
        <p:txBody>
          <a:bodyPr/>
          <a:lstStyle/>
          <a:p>
            <a:pPr>
              <a:buNone/>
            </a:pPr>
            <a:r>
              <a:rPr lang="en-US" b="1" dirty="0" smtClean="0">
                <a:solidFill>
                  <a:srgbClr val="FF0000"/>
                </a:solidFill>
              </a:rPr>
              <a:t>Step 11: </a:t>
            </a:r>
            <a:r>
              <a:rPr lang="en-US" dirty="0" smtClean="0"/>
              <a:t>Click “Save” </a:t>
            </a:r>
          </a:p>
        </p:txBody>
      </p:sp>
      <p:pic>
        <p:nvPicPr>
          <p:cNvPr id="4" name="Picture 3"/>
          <p:cNvPicPr>
            <a:picLocks noChangeAspect="1"/>
          </p:cNvPicPr>
          <p:nvPr/>
        </p:nvPicPr>
        <p:blipFill rotWithShape="1">
          <a:blip r:embed="rId2"/>
          <a:srcRect r="79798" b="38428"/>
          <a:stretch/>
        </p:blipFill>
        <p:spPr>
          <a:xfrm>
            <a:off x="117765" y="381000"/>
            <a:ext cx="1558635" cy="2208072"/>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b="14402"/>
          <a:stretch/>
        </p:blipFill>
        <p:spPr>
          <a:xfrm>
            <a:off x="1676400" y="381000"/>
            <a:ext cx="6386513" cy="4573954"/>
          </a:xfrm>
          <a:prstGeom prst="rect">
            <a:avLst/>
          </a:prstGeom>
        </p:spPr>
      </p:pic>
      <p:pic>
        <p:nvPicPr>
          <p:cNvPr id="7" name="Picture 6"/>
          <p:cNvPicPr>
            <a:picLocks noChangeAspect="1"/>
          </p:cNvPicPr>
          <p:nvPr/>
        </p:nvPicPr>
        <p:blipFill rotWithShape="1">
          <a:blip r:embed="rId4"/>
          <a:srcRect t="94499"/>
          <a:stretch/>
        </p:blipFill>
        <p:spPr>
          <a:xfrm>
            <a:off x="1788103" y="5051791"/>
            <a:ext cx="6386513" cy="293932"/>
          </a:xfrm>
          <a:prstGeom prst="rect">
            <a:avLst/>
          </a:prstGeom>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866" t="91728" r="56632" b="4744"/>
          <a:stretch/>
        </p:blipFill>
        <p:spPr bwMode="auto">
          <a:xfrm>
            <a:off x="2667000" y="1828800"/>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866" t="91728" r="56632" b="4744"/>
          <a:stretch/>
        </p:blipFill>
        <p:spPr bwMode="auto">
          <a:xfrm>
            <a:off x="5791200" y="1834662"/>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3962400" y="51816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8604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495800"/>
            <a:ext cx="8229600" cy="1630363"/>
          </a:xfrm>
        </p:spPr>
        <p:txBody>
          <a:bodyPr/>
          <a:lstStyle/>
          <a:p>
            <a:pPr marL="0" indent="0">
              <a:buNone/>
            </a:pPr>
            <a:r>
              <a:rPr lang="en-US" dirty="0" smtClean="0"/>
              <a:t>If you click on “Save” this message will appear</a:t>
            </a:r>
          </a:p>
          <a:p>
            <a:pPr marL="0" indent="0">
              <a:buNone/>
            </a:pPr>
            <a:endParaRPr lang="en-US" sz="500" dirty="0"/>
          </a:p>
          <a:p>
            <a:pPr marL="0" indent="0">
              <a:buNone/>
            </a:pPr>
            <a:r>
              <a:rPr lang="en-US" dirty="0" smtClean="0"/>
              <a:t>Click “Yes”</a:t>
            </a:r>
            <a:endParaRPr lang="en-US" dirty="0"/>
          </a:p>
        </p:txBody>
      </p:sp>
      <p:pic>
        <p:nvPicPr>
          <p:cNvPr id="4" name="Picture 3"/>
          <p:cNvPicPr>
            <a:picLocks noChangeAspect="1"/>
          </p:cNvPicPr>
          <p:nvPr/>
        </p:nvPicPr>
        <p:blipFill rotWithShape="1">
          <a:blip r:embed="rId3"/>
          <a:srcRect r="951" b="3929"/>
          <a:stretch/>
        </p:blipFill>
        <p:spPr>
          <a:xfrm>
            <a:off x="1" y="304800"/>
            <a:ext cx="9144000" cy="3966308"/>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1" y="-19538"/>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5"/>
          <a:srcRect b="7032"/>
          <a:stretch/>
        </p:blipFill>
        <p:spPr>
          <a:xfrm>
            <a:off x="2057400" y="2385646"/>
            <a:ext cx="4150519" cy="1881554"/>
          </a:xfrm>
          <a:prstGeom prst="rect">
            <a:avLst/>
          </a:prstGeom>
        </p:spPr>
      </p:pic>
      <p:pic>
        <p:nvPicPr>
          <p:cNvPr id="7" name="Picture 6"/>
          <p:cNvPicPr>
            <a:picLocks noChangeAspect="1"/>
          </p:cNvPicPr>
          <p:nvPr/>
        </p:nvPicPr>
        <p:blipFill rotWithShape="1">
          <a:blip r:embed="rId6"/>
          <a:srcRect t="90584" r="95052" b="3701"/>
          <a:stretch/>
        </p:blipFill>
        <p:spPr>
          <a:xfrm>
            <a:off x="2971799" y="2038749"/>
            <a:ext cx="457200" cy="226076"/>
          </a:xfrm>
          <a:prstGeom prst="rect">
            <a:avLst/>
          </a:prstGeom>
        </p:spPr>
      </p:pic>
      <p:pic>
        <p:nvPicPr>
          <p:cNvPr id="8" name="Picture 7"/>
          <p:cNvPicPr>
            <a:picLocks noChangeAspect="1"/>
          </p:cNvPicPr>
          <p:nvPr/>
        </p:nvPicPr>
        <p:blipFill rotWithShape="1">
          <a:blip r:embed="rId6"/>
          <a:srcRect t="90584" r="95052" b="3701"/>
          <a:stretch/>
        </p:blipFill>
        <p:spPr>
          <a:xfrm>
            <a:off x="6553200" y="2044928"/>
            <a:ext cx="457200" cy="226076"/>
          </a:xfrm>
          <a:prstGeom prst="rect">
            <a:avLst/>
          </a:prstGeom>
        </p:spPr>
      </p:pic>
    </p:spTree>
    <p:extLst>
      <p:ext uri="{BB962C8B-B14F-4D97-AF65-F5344CB8AC3E}">
        <p14:creationId xmlns:p14="http://schemas.microsoft.com/office/powerpoint/2010/main" val="39552678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229600" cy="944563"/>
          </a:xfrm>
        </p:spPr>
        <p:txBody>
          <a:bodyPr/>
          <a:lstStyle/>
          <a:p>
            <a:pPr>
              <a:buNone/>
            </a:pPr>
            <a:r>
              <a:rPr lang="en-US" b="1" dirty="0" smtClean="0">
                <a:solidFill>
                  <a:srgbClr val="FF0000"/>
                </a:solidFill>
              </a:rPr>
              <a:t>Step 12:  </a:t>
            </a:r>
            <a:r>
              <a:rPr lang="en-US" dirty="0" smtClean="0"/>
              <a:t>Click “Close”</a:t>
            </a:r>
            <a:endParaRPr lang="en-US" dirty="0"/>
          </a:p>
        </p:txBody>
      </p:sp>
      <p:pic>
        <p:nvPicPr>
          <p:cNvPr id="6" name="Picture 5"/>
          <p:cNvPicPr>
            <a:picLocks noChangeAspect="1"/>
          </p:cNvPicPr>
          <p:nvPr/>
        </p:nvPicPr>
        <p:blipFill rotWithShape="1">
          <a:blip r:embed="rId3"/>
          <a:srcRect b="14402"/>
          <a:stretch/>
        </p:blipFill>
        <p:spPr>
          <a:xfrm>
            <a:off x="1794165" y="381000"/>
            <a:ext cx="6386513" cy="4573954"/>
          </a:xfrm>
          <a:prstGeom prst="rect">
            <a:avLst/>
          </a:prstGeom>
        </p:spPr>
      </p:pic>
      <p:pic>
        <p:nvPicPr>
          <p:cNvPr id="7" name="Picture 6"/>
          <p:cNvPicPr>
            <a:picLocks noChangeAspect="1"/>
          </p:cNvPicPr>
          <p:nvPr/>
        </p:nvPicPr>
        <p:blipFill rotWithShape="1">
          <a:blip r:embed="rId3"/>
          <a:srcRect t="94499"/>
          <a:stretch/>
        </p:blipFill>
        <p:spPr>
          <a:xfrm>
            <a:off x="1794165" y="4887668"/>
            <a:ext cx="6386513" cy="293932"/>
          </a:xfrm>
          <a:prstGeom prst="rect">
            <a:avLst/>
          </a:prstGeom>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a:srcRect r="79798" b="38428"/>
          <a:stretch/>
        </p:blipFill>
        <p:spPr>
          <a:xfrm>
            <a:off x="117765" y="381000"/>
            <a:ext cx="1558635" cy="2208072"/>
          </a:xfrm>
          <a:prstGeom prst="rect">
            <a:avLst/>
          </a:prstGeom>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2819400" y="1828800"/>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866" t="91728" r="56632" b="4744"/>
          <a:stretch/>
        </p:blipFill>
        <p:spPr bwMode="auto">
          <a:xfrm>
            <a:off x="5943600" y="1828800"/>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V="1">
            <a:off x="7848600" y="5181600"/>
            <a:ext cx="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2444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4"/>
          <a:srcRect r="1039" b="3702"/>
          <a:stretch/>
        </p:blipFill>
        <p:spPr>
          <a:xfrm>
            <a:off x="0" y="381001"/>
            <a:ext cx="9144000" cy="3810000"/>
          </a:xfrm>
          <a:prstGeom prst="rect">
            <a:avLst/>
          </a:prstGeom>
        </p:spPr>
      </p:pic>
      <p:sp>
        <p:nvSpPr>
          <p:cNvPr id="7" name="Content Placeholder 2"/>
          <p:cNvSpPr>
            <a:spLocks noGrp="1"/>
          </p:cNvSpPr>
          <p:nvPr>
            <p:ph idx="1"/>
          </p:nvPr>
        </p:nvSpPr>
        <p:spPr>
          <a:xfrm>
            <a:off x="457200" y="4337496"/>
            <a:ext cx="8229600" cy="1788668"/>
          </a:xfrm>
        </p:spPr>
        <p:txBody>
          <a:bodyPr/>
          <a:lstStyle/>
          <a:p>
            <a:pPr marL="0" indent="0">
              <a:buNone/>
            </a:pPr>
            <a:r>
              <a:rPr lang="en-US" dirty="0" smtClean="0"/>
              <a:t>If you click on “Close” this warning will appear</a:t>
            </a:r>
          </a:p>
          <a:p>
            <a:pPr marL="0" indent="0">
              <a:buNone/>
            </a:pPr>
            <a:endParaRPr lang="en-US" sz="1000" dirty="0"/>
          </a:p>
          <a:p>
            <a:pPr marL="0" indent="0">
              <a:buNone/>
            </a:pPr>
            <a:r>
              <a:rPr lang="en-US" dirty="0" smtClean="0"/>
              <a:t>Click “Yes”</a:t>
            </a:r>
            <a:endParaRPr lang="en-US" dirty="0"/>
          </a:p>
        </p:txBody>
      </p:sp>
      <p:pic>
        <p:nvPicPr>
          <p:cNvPr id="8" name="Picture 7"/>
          <p:cNvPicPr>
            <a:picLocks noChangeAspect="1"/>
          </p:cNvPicPr>
          <p:nvPr/>
        </p:nvPicPr>
        <p:blipFill rotWithShape="1">
          <a:blip r:embed="rId5"/>
          <a:srcRect l="1890" t="4066" r="15444" b="13599"/>
          <a:stretch/>
        </p:blipFill>
        <p:spPr>
          <a:xfrm>
            <a:off x="2057400" y="2648349"/>
            <a:ext cx="3657600" cy="1542652"/>
          </a:xfrm>
          <a:prstGeom prst="rect">
            <a:avLst/>
          </a:prstGeom>
        </p:spPr>
      </p:pic>
      <p:pic>
        <p:nvPicPr>
          <p:cNvPr id="9" name="Picture 8"/>
          <p:cNvPicPr>
            <a:picLocks noChangeAspect="1"/>
          </p:cNvPicPr>
          <p:nvPr/>
        </p:nvPicPr>
        <p:blipFill rotWithShape="1">
          <a:blip r:embed="rId4"/>
          <a:srcRect l="73396" t="61631" r="1039" b="3702"/>
          <a:stretch/>
        </p:blipFill>
        <p:spPr>
          <a:xfrm>
            <a:off x="5588001" y="2813538"/>
            <a:ext cx="2362200" cy="1371601"/>
          </a:xfrm>
          <a:prstGeom prst="rect">
            <a:avLst/>
          </a:prstGeom>
        </p:spPr>
      </p:pic>
      <p:pic>
        <p:nvPicPr>
          <p:cNvPr id="10" name="Picture 9"/>
          <p:cNvPicPr>
            <a:picLocks noChangeAspect="1"/>
          </p:cNvPicPr>
          <p:nvPr/>
        </p:nvPicPr>
        <p:blipFill rotWithShape="1">
          <a:blip r:embed="rId4"/>
          <a:srcRect t="113632" r="98351" b="-17484"/>
          <a:stretch/>
        </p:blipFill>
        <p:spPr>
          <a:xfrm>
            <a:off x="2971800" y="2038749"/>
            <a:ext cx="152400" cy="152400"/>
          </a:xfrm>
          <a:prstGeom prst="rect">
            <a:avLst/>
          </a:prstGeom>
        </p:spPr>
      </p:pic>
      <p:pic>
        <p:nvPicPr>
          <p:cNvPr id="11" name="Picture 10"/>
          <p:cNvPicPr>
            <a:picLocks noChangeAspect="1"/>
          </p:cNvPicPr>
          <p:nvPr/>
        </p:nvPicPr>
        <p:blipFill rotWithShape="1">
          <a:blip r:embed="rId4"/>
          <a:srcRect t="90584" r="95052" b="3701"/>
          <a:stretch/>
        </p:blipFill>
        <p:spPr>
          <a:xfrm>
            <a:off x="2971799" y="2038749"/>
            <a:ext cx="457200" cy="226076"/>
          </a:xfrm>
          <a:prstGeom prst="rect">
            <a:avLst/>
          </a:prstGeom>
        </p:spPr>
      </p:pic>
      <p:pic>
        <p:nvPicPr>
          <p:cNvPr id="13" name="Picture 12"/>
          <p:cNvPicPr>
            <a:picLocks noChangeAspect="1"/>
          </p:cNvPicPr>
          <p:nvPr/>
        </p:nvPicPr>
        <p:blipFill rotWithShape="1">
          <a:blip r:embed="rId4"/>
          <a:srcRect t="90584" r="95052" b="3701"/>
          <a:stretch/>
        </p:blipFill>
        <p:spPr>
          <a:xfrm>
            <a:off x="6629400" y="2061098"/>
            <a:ext cx="457200" cy="226076"/>
          </a:xfrm>
          <a:prstGeom prst="rect">
            <a:avLst/>
          </a:prstGeom>
        </p:spPr>
      </p:pic>
    </p:spTree>
    <p:extLst>
      <p:ext uri="{BB962C8B-B14F-4D97-AF65-F5344CB8AC3E}">
        <p14:creationId xmlns:p14="http://schemas.microsoft.com/office/powerpoint/2010/main" val="17215622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A-10 </a:t>
            </a:r>
            <a:endParaRPr lang="en-US" dirty="0"/>
          </a:p>
        </p:txBody>
      </p:sp>
      <p:sp>
        <p:nvSpPr>
          <p:cNvPr id="6" name="Text Placeholder 5"/>
          <p:cNvSpPr>
            <a:spLocks noGrp="1"/>
          </p:cNvSpPr>
          <p:nvPr>
            <p:ph type="body" idx="1"/>
          </p:nvPr>
        </p:nvSpPr>
        <p:spPr/>
        <p:txBody>
          <a:bodyPr/>
          <a:lstStyle/>
          <a:p>
            <a:r>
              <a:rPr lang="en-US" dirty="0" smtClean="0"/>
              <a:t>Stations &amp; Maintenance Facilities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94</a:t>
            </a:fld>
            <a:endParaRPr lang="en-US">
              <a:solidFill>
                <a:prstClr val="white"/>
              </a:solidFill>
            </a:endParaRPr>
          </a:p>
        </p:txBody>
      </p:sp>
    </p:spTree>
    <p:extLst>
      <p:ext uri="{BB962C8B-B14F-4D97-AF65-F5344CB8AC3E}">
        <p14:creationId xmlns:p14="http://schemas.microsoft.com/office/powerpoint/2010/main" val="3051610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45" t="5878" r="4545" b="43858"/>
          <a:stretch/>
        </p:blipFill>
        <p:spPr bwMode="auto">
          <a:xfrm>
            <a:off x="1682262" y="380999"/>
            <a:ext cx="5824600" cy="343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158"/>
          <a:stretch/>
        </p:blipFill>
        <p:spPr bwMode="auto">
          <a:xfrm>
            <a:off x="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5"/>
          <a:srcRect b="52040"/>
          <a:stretch/>
        </p:blipFill>
        <p:spPr>
          <a:xfrm>
            <a:off x="1762794" y="2025971"/>
            <a:ext cx="7014591" cy="1978940"/>
          </a:xfrm>
          <a:prstGeom prst="rect">
            <a:avLst/>
          </a:prstGeom>
        </p:spPr>
      </p:pic>
      <p:pic>
        <p:nvPicPr>
          <p:cNvPr id="4" name="Picture 3"/>
          <p:cNvPicPr>
            <a:picLocks noChangeAspect="1"/>
          </p:cNvPicPr>
          <p:nvPr/>
        </p:nvPicPr>
        <p:blipFill rotWithShape="1">
          <a:blip r:embed="rId5"/>
          <a:srcRect t="77766"/>
          <a:stretch/>
        </p:blipFill>
        <p:spPr>
          <a:xfrm>
            <a:off x="1937335" y="4003794"/>
            <a:ext cx="6829997" cy="893272"/>
          </a:xfrm>
          <a:prstGeom prst="rect">
            <a:avLst/>
          </a:prstGeom>
        </p:spPr>
      </p:pic>
      <p:sp>
        <p:nvSpPr>
          <p:cNvPr id="3" name="Content Placeholder 2"/>
          <p:cNvSpPr>
            <a:spLocks noGrp="1"/>
          </p:cNvSpPr>
          <p:nvPr>
            <p:ph idx="1"/>
          </p:nvPr>
        </p:nvSpPr>
        <p:spPr>
          <a:xfrm>
            <a:off x="457200" y="4724400"/>
            <a:ext cx="8229600" cy="2019421"/>
          </a:xfrm>
        </p:spPr>
        <p:txBody>
          <a:bodyPr>
            <a:normAutofit/>
          </a:bodyPr>
          <a:lstStyle/>
          <a:p>
            <a:pPr>
              <a:buNone/>
            </a:pPr>
            <a:r>
              <a:rPr lang="en-US" b="1" dirty="0" smtClean="0">
                <a:solidFill>
                  <a:srgbClr val="FF0000"/>
                </a:solidFill>
              </a:rPr>
              <a:t>Step 1: </a:t>
            </a:r>
            <a:r>
              <a:rPr lang="en-US" dirty="0" smtClean="0"/>
              <a:t>Open the A-10 form</a:t>
            </a:r>
          </a:p>
          <a:p>
            <a:pPr lvl="1"/>
            <a:r>
              <a:rPr lang="en-US" dirty="0" smtClean="0"/>
              <a:t>Check the box</a:t>
            </a:r>
          </a:p>
          <a:p>
            <a:pPr lvl="1"/>
            <a:r>
              <a:rPr lang="en-US" dirty="0" smtClean="0"/>
              <a:t>Click “View Form”</a:t>
            </a:r>
            <a:endParaRPr lang="en-US" dirty="0"/>
          </a:p>
        </p:txBody>
      </p:sp>
      <p:cxnSp>
        <p:nvCxnSpPr>
          <p:cNvPr id="8" name="Straight Arrow Connector 7"/>
          <p:cNvCxnSpPr/>
          <p:nvPr/>
        </p:nvCxnSpPr>
        <p:spPr>
          <a:xfrm flipV="1">
            <a:off x="7772400" y="4780525"/>
            <a:ext cx="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a:srcRect l="79721" t="89298" r="1290" b="2281"/>
          <a:stretch/>
        </p:blipFill>
        <p:spPr>
          <a:xfrm>
            <a:off x="5999598" y="1177740"/>
            <a:ext cx="1507264" cy="393189"/>
          </a:xfrm>
          <a:prstGeom prst="rect">
            <a:avLst/>
          </a:prstGeom>
        </p:spPr>
      </p:pic>
      <p:cxnSp>
        <p:nvCxnSpPr>
          <p:cNvPr id="11" name="Straight Arrow Connector 10"/>
          <p:cNvCxnSpPr/>
          <p:nvPr/>
        </p:nvCxnSpPr>
        <p:spPr>
          <a:xfrm>
            <a:off x="906665" y="3015441"/>
            <a:ext cx="94673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71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5282"/>
            <a:ext cx="8229600" cy="1710882"/>
          </a:xfrm>
        </p:spPr>
        <p:txBody>
          <a:bodyPr>
            <a:normAutofit/>
          </a:bodyPr>
          <a:lstStyle/>
          <a:p>
            <a:pPr>
              <a:buNone/>
            </a:pPr>
            <a:r>
              <a:rPr lang="en-US" sz="3200" b="1" dirty="0" smtClean="0">
                <a:solidFill>
                  <a:srgbClr val="FF0000"/>
                </a:solidFill>
              </a:rPr>
              <a:t>Step 2: </a:t>
            </a:r>
            <a:r>
              <a:rPr lang="en-US" sz="3200" dirty="0" smtClean="0"/>
              <a:t>Enter Data</a:t>
            </a:r>
          </a:p>
          <a:p>
            <a:pPr lvl="1"/>
            <a:r>
              <a:rPr lang="en-US" sz="2800" dirty="0" smtClean="0"/>
              <a:t>If facility is used by more than one mode, report a pro-rated share</a:t>
            </a:r>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96</a:t>
            </a:fld>
            <a:endParaRPr lang="en-US">
              <a:solidFill>
                <a:prstClr val="white"/>
              </a:solidFill>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3"/>
          <a:srcRect r="79798" b="38428"/>
          <a:stretch/>
        </p:blipFill>
        <p:spPr>
          <a:xfrm>
            <a:off x="117765" y="381000"/>
            <a:ext cx="1558635" cy="2208072"/>
          </a:xfrm>
          <a:prstGeom prst="rect">
            <a:avLst/>
          </a:prstGeom>
        </p:spPr>
      </p:pic>
      <p:pic>
        <p:nvPicPr>
          <p:cNvPr id="5" name="Picture 4"/>
          <p:cNvPicPr>
            <a:picLocks noChangeAspect="1"/>
          </p:cNvPicPr>
          <p:nvPr/>
        </p:nvPicPr>
        <p:blipFill>
          <a:blip r:embed="rId4"/>
          <a:stretch>
            <a:fillRect/>
          </a:stretch>
        </p:blipFill>
        <p:spPr>
          <a:xfrm>
            <a:off x="1600200" y="381000"/>
            <a:ext cx="6960394" cy="3927920"/>
          </a:xfrm>
          <a:prstGeom prst="rect">
            <a:avLst/>
          </a:prstGeom>
        </p:spPr>
      </p:pic>
      <p:sp>
        <p:nvSpPr>
          <p:cNvPr id="7" name="Donut 6"/>
          <p:cNvSpPr/>
          <p:nvPr/>
        </p:nvSpPr>
        <p:spPr>
          <a:xfrm>
            <a:off x="6705600" y="487362"/>
            <a:ext cx="923109" cy="255125"/>
          </a:xfrm>
          <a:prstGeom prst="donut">
            <a:avLst>
              <a:gd name="adj" fmla="val 65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6454859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3512"/>
            <a:ext cx="8229600" cy="1762651"/>
          </a:xfrm>
        </p:spPr>
        <p:txBody>
          <a:bodyPr>
            <a:normAutofit/>
          </a:bodyPr>
          <a:lstStyle/>
          <a:p>
            <a:pPr>
              <a:buNone/>
            </a:pPr>
            <a:r>
              <a:rPr lang="en-US" sz="3200" b="1" dirty="0" smtClean="0">
                <a:solidFill>
                  <a:srgbClr val="FF0000"/>
                </a:solidFill>
              </a:rPr>
              <a:t>Step 3: </a:t>
            </a:r>
            <a:r>
              <a:rPr lang="en-US" sz="3200" dirty="0" smtClean="0"/>
              <a:t>Enter Data for remaining modes</a:t>
            </a:r>
          </a:p>
          <a:p>
            <a:pPr lvl="1"/>
            <a:r>
              <a:rPr lang="en-US" sz="2800" dirty="0" smtClean="0"/>
              <a:t>If facility is used by more than one mode, report a pro-rated share</a:t>
            </a:r>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97</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srcRect r="79798" b="38428"/>
          <a:stretch/>
        </p:blipFill>
        <p:spPr>
          <a:xfrm>
            <a:off x="117765" y="381000"/>
            <a:ext cx="1558635" cy="2208072"/>
          </a:xfrm>
          <a:prstGeom prst="rect">
            <a:avLst/>
          </a:prstGeom>
        </p:spPr>
      </p:pic>
      <p:pic>
        <p:nvPicPr>
          <p:cNvPr id="7" name="Picture 6"/>
          <p:cNvPicPr>
            <a:picLocks noChangeAspect="1"/>
          </p:cNvPicPr>
          <p:nvPr/>
        </p:nvPicPr>
        <p:blipFill>
          <a:blip r:embed="rId4"/>
          <a:stretch>
            <a:fillRect/>
          </a:stretch>
        </p:blipFill>
        <p:spPr>
          <a:xfrm>
            <a:off x="1600200" y="381000"/>
            <a:ext cx="6960394" cy="3927920"/>
          </a:xfrm>
          <a:prstGeom prst="rect">
            <a:avLst/>
          </a:prstGeom>
        </p:spPr>
      </p:pic>
      <p:pic>
        <p:nvPicPr>
          <p:cNvPr id="8" name="Picture 7"/>
          <p:cNvPicPr>
            <a:picLocks noChangeAspect="1"/>
          </p:cNvPicPr>
          <p:nvPr/>
        </p:nvPicPr>
        <p:blipFill>
          <a:blip r:embed="rId5"/>
          <a:stretch>
            <a:fillRect/>
          </a:stretch>
        </p:blipFill>
        <p:spPr>
          <a:xfrm>
            <a:off x="1689847" y="435593"/>
            <a:ext cx="6759416" cy="289560"/>
          </a:xfrm>
          <a:prstGeom prst="rect">
            <a:avLst/>
          </a:prstGeom>
        </p:spPr>
      </p:pic>
      <p:sp>
        <p:nvSpPr>
          <p:cNvPr id="10" name="Donut 9"/>
          <p:cNvSpPr/>
          <p:nvPr/>
        </p:nvSpPr>
        <p:spPr>
          <a:xfrm>
            <a:off x="7526154" y="381000"/>
            <a:ext cx="936556" cy="390769"/>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4141585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229600" cy="1554164"/>
          </a:xfrm>
        </p:spPr>
        <p:txBody>
          <a:bodyPr/>
          <a:lstStyle/>
          <a:p>
            <a:pPr>
              <a:buNone/>
            </a:pPr>
            <a:r>
              <a:rPr lang="en-US" b="1" dirty="0" smtClean="0">
                <a:solidFill>
                  <a:srgbClr val="FF0000"/>
                </a:solidFill>
              </a:rPr>
              <a:t>Step 4: </a:t>
            </a:r>
            <a:r>
              <a:rPr lang="en-US" dirty="0" smtClean="0"/>
              <a:t>Save &amp; Close</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98</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600200" y="381000"/>
            <a:ext cx="6960394" cy="3927920"/>
          </a:xfrm>
          <a:prstGeom prst="rect">
            <a:avLst/>
          </a:prstGeom>
        </p:spPr>
      </p:pic>
      <p:pic>
        <p:nvPicPr>
          <p:cNvPr id="6" name="Picture 5"/>
          <p:cNvPicPr>
            <a:picLocks noChangeAspect="1"/>
          </p:cNvPicPr>
          <p:nvPr/>
        </p:nvPicPr>
        <p:blipFill>
          <a:blip r:embed="rId3"/>
          <a:stretch>
            <a:fillRect/>
          </a:stretch>
        </p:blipFill>
        <p:spPr>
          <a:xfrm>
            <a:off x="1689847" y="435593"/>
            <a:ext cx="6759416" cy="289560"/>
          </a:xfrm>
          <a:prstGeom prst="rect">
            <a:avLst/>
          </a:prstGeom>
        </p:spPr>
      </p:pic>
      <p:pic>
        <p:nvPicPr>
          <p:cNvPr id="7" name="Picture 6"/>
          <p:cNvPicPr>
            <a:picLocks noChangeAspect="1"/>
          </p:cNvPicPr>
          <p:nvPr/>
        </p:nvPicPr>
        <p:blipFill rotWithShape="1">
          <a:blip r:embed="rId4"/>
          <a:srcRect r="79798" b="38428"/>
          <a:stretch/>
        </p:blipFill>
        <p:spPr>
          <a:xfrm>
            <a:off x="117765" y="381000"/>
            <a:ext cx="1558635" cy="2208072"/>
          </a:xfrm>
          <a:prstGeom prst="rect">
            <a:avLst/>
          </a:prstGeom>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88158"/>
          <a:stretch/>
        </p:blipFill>
        <p:spPr bwMode="auto">
          <a:xfrm>
            <a:off x="-8710" y="-9769"/>
            <a:ext cx="9144001" cy="39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4267200" y="41148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229600" y="4267200"/>
            <a:ext cx="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4124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A-30</a:t>
            </a:r>
            <a:endParaRPr lang="en-US" dirty="0"/>
          </a:p>
        </p:txBody>
      </p:sp>
      <p:sp>
        <p:nvSpPr>
          <p:cNvPr id="6" name="Text Placeholder 5"/>
          <p:cNvSpPr>
            <a:spLocks noGrp="1"/>
          </p:cNvSpPr>
          <p:nvPr>
            <p:ph type="body" idx="1"/>
          </p:nvPr>
        </p:nvSpPr>
        <p:spPr/>
        <p:txBody>
          <a:bodyPr/>
          <a:lstStyle/>
          <a:p>
            <a:r>
              <a:rPr lang="en-US" dirty="0" smtClean="0"/>
              <a:t>Revenue Vehicle Inventory</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99</a:t>
            </a:fld>
            <a:endParaRPr lang="en-US">
              <a:solidFill>
                <a:prstClr val="white"/>
              </a:solidFill>
            </a:endParaRPr>
          </a:p>
        </p:txBody>
      </p:sp>
    </p:spTree>
    <p:extLst>
      <p:ext uri="{BB962C8B-B14F-4D97-AF65-F5344CB8AC3E}">
        <p14:creationId xmlns:p14="http://schemas.microsoft.com/office/powerpoint/2010/main" val="2281290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2610</TotalTime>
  <Words>3547</Words>
  <Application>Microsoft Office PowerPoint</Application>
  <PresentationFormat>On-screen Show (4:3)</PresentationFormat>
  <Paragraphs>668</Paragraphs>
  <Slides>173</Slides>
  <Notes>20</Notes>
  <HiddenSlides>0</HiddenSlides>
  <MMClips>0</MMClips>
  <ScaleCrop>false</ScaleCrop>
  <HeadingPairs>
    <vt:vector size="4" baseType="variant">
      <vt:variant>
        <vt:lpstr>Theme</vt:lpstr>
      </vt:variant>
      <vt:variant>
        <vt:i4>4</vt:i4>
      </vt:variant>
      <vt:variant>
        <vt:lpstr>Slide Titles</vt:lpstr>
      </vt:variant>
      <vt:variant>
        <vt:i4>173</vt:i4>
      </vt:variant>
    </vt:vector>
  </HeadingPairs>
  <TitlesOfParts>
    <vt:vector size="177" baseType="lpstr">
      <vt:lpstr>1_Office Theme</vt:lpstr>
      <vt:lpstr>1_Custom Design</vt:lpstr>
      <vt:lpstr>2_Office Theme</vt:lpstr>
      <vt:lpstr>Custom Design</vt:lpstr>
      <vt:lpstr>NTD 2.0 Reporting for Tribes</vt:lpstr>
      <vt:lpstr>Contact Information</vt:lpstr>
      <vt:lpstr>Program Officials</vt:lpstr>
      <vt:lpstr>Presenters</vt:lpstr>
      <vt:lpstr>Agenda</vt:lpstr>
      <vt:lpstr>Report Year 2014</vt:lpstr>
      <vt:lpstr>NTD Roles</vt:lpstr>
      <vt:lpstr>Permissions by User Role</vt:lpstr>
      <vt:lpstr>User Manager (UM)</vt:lpstr>
      <vt:lpstr>Records</vt:lpstr>
      <vt:lpstr>Profiles</vt:lpstr>
      <vt:lpstr>Report Packages</vt:lpstr>
      <vt:lpstr>Changes to Report Structure</vt:lpstr>
      <vt:lpstr>New Forms – B-30</vt:lpstr>
      <vt:lpstr>New Forms – FFA-10</vt:lpstr>
      <vt:lpstr>New Forms – D-10</vt:lpstr>
      <vt:lpstr>New Fields – P-10</vt:lpstr>
      <vt:lpstr>New Fields – P-20</vt:lpstr>
      <vt:lpstr>New Fields – B-10</vt:lpstr>
      <vt:lpstr>New Fields – A-10</vt:lpstr>
      <vt:lpstr>New Fields – A-30</vt:lpstr>
      <vt:lpstr>New Fields – RR-20</vt:lpstr>
      <vt:lpstr>RR-20 Cost Allocation Methods</vt:lpstr>
      <vt:lpstr>RR-20 Cost Allocation Methods</vt:lpstr>
      <vt:lpstr>Example—Allocating by VRM</vt:lpstr>
      <vt:lpstr>Example—Allocating by VRM</vt:lpstr>
      <vt:lpstr>Interface overview</vt:lpstr>
      <vt:lpstr>PowerPoint Presentation</vt:lpstr>
      <vt:lpstr>PowerPoint Presentation</vt:lpstr>
      <vt:lpstr>PowerPoint Presentation</vt:lpstr>
      <vt:lpstr>PowerPoint Presentation</vt:lpstr>
      <vt:lpstr>PowerPoint Presentation</vt:lpstr>
      <vt:lpstr>PowerPoint Presentation</vt:lpstr>
      <vt:lpstr>User managers</vt:lpstr>
      <vt:lpstr>User Managers</vt:lpstr>
      <vt:lpstr>Email to UM</vt:lpstr>
      <vt:lpstr>PowerPoint Presentation</vt:lpstr>
      <vt:lpstr>Forgot Password</vt:lpstr>
      <vt:lpstr>Request a Reset</vt:lpstr>
      <vt:lpstr>Request a Reset</vt:lpstr>
      <vt:lpstr>Temporary Link for Password Reset</vt:lpstr>
      <vt:lpstr>Create a Password</vt:lpstr>
      <vt:lpstr>Password Security Requirements</vt:lpstr>
      <vt:lpstr>Password Security Requirements</vt:lpstr>
      <vt:lpstr>Creating User accounts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Year Kick off</vt:lpstr>
      <vt:lpstr>Report Year Kick Off</vt:lpstr>
      <vt:lpstr>www.ntdprogram.gov </vt:lpstr>
      <vt:lpstr>Logging in as the CEO/NTD Contact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Forms</vt:lpstr>
      <vt:lpstr>PowerPoint Presentation</vt:lpstr>
      <vt:lpstr>PowerPoint Presentation</vt:lpstr>
      <vt:lpstr>PowerPoint Presentation</vt:lpstr>
      <vt:lpstr>PowerPoint Presentation</vt:lpstr>
      <vt:lpstr>PowerPoint Presentation</vt:lpstr>
      <vt:lpstr>PowerPoint Presentation</vt:lpstr>
      <vt:lpstr>B-10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A-10 </vt:lpstr>
      <vt:lpstr>PowerPoint Presentation</vt:lpstr>
      <vt:lpstr>PowerPoint Presentation</vt:lpstr>
      <vt:lpstr>PowerPoint Presentation</vt:lpstr>
      <vt:lpstr>PowerPoint Presentation</vt:lpstr>
      <vt:lpstr>A-30</vt:lpstr>
      <vt:lpstr>Historical A-30 Data</vt:lpstr>
      <vt:lpstr>PowerPoint Presentation</vt:lpstr>
      <vt:lpstr>PowerPoint Presentation</vt:lpstr>
      <vt:lpstr>PowerPoint Presentation</vt:lpstr>
      <vt:lpstr>PowerPoint Presentation</vt:lpstr>
      <vt:lpstr>PowerPoint Presentation</vt:lpstr>
      <vt:lpstr>PowerPoint Presentation</vt:lpstr>
      <vt:lpstr>RR-20</vt:lpstr>
      <vt:lpstr>Full RR-20</vt:lpstr>
      <vt:lpstr>PowerPoint Presentation</vt:lpstr>
      <vt:lpstr>RR20.1</vt:lpstr>
      <vt:lpstr>PowerPoint Presentation</vt:lpstr>
      <vt:lpstr>RR20.2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FFA-10</vt:lpstr>
      <vt:lpstr>PowerPoint Presentation</vt:lpstr>
      <vt:lpstr>PowerPoint Presentation</vt:lpstr>
      <vt:lpstr>PowerPoint Presentation</vt:lpstr>
      <vt:lpstr>PowerPoint Presentation</vt:lpstr>
      <vt:lpstr>PowerPoint Presentation</vt:lpstr>
      <vt:lpstr>PowerPoint Presentation</vt:lpstr>
      <vt:lpstr>B-30</vt:lpstr>
      <vt:lpstr>Contractual Relationship (B-30)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Submitting Annual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Tribal Subsidy</vt:lpstr>
      <vt:lpstr>PowerPoint Presentation</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Loucas Lamkin</dc:creator>
  <cp:lastModifiedBy>Loucas Lamkin</cp:lastModifiedBy>
  <cp:revision>232</cp:revision>
  <dcterms:created xsi:type="dcterms:W3CDTF">2014-12-16T03:09:30Z</dcterms:created>
  <dcterms:modified xsi:type="dcterms:W3CDTF">2014-12-29T16:09:57Z</dcterms:modified>
</cp:coreProperties>
</file>