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08" r:id="rId4"/>
  </p:sldMasterIdLst>
  <p:notesMasterIdLst>
    <p:notesMasterId r:id="rId161"/>
  </p:notesMasterIdLst>
  <p:handoutMasterIdLst>
    <p:handoutMasterId r:id="rId162"/>
  </p:handoutMasterIdLst>
  <p:sldIdLst>
    <p:sldId id="256" r:id="rId5"/>
    <p:sldId id="294" r:id="rId6"/>
    <p:sldId id="295" r:id="rId7"/>
    <p:sldId id="258" r:id="rId8"/>
    <p:sldId id="257" r:id="rId9"/>
    <p:sldId id="437" r:id="rId10"/>
    <p:sldId id="415" r:id="rId11"/>
    <p:sldId id="438" r:id="rId12"/>
    <p:sldId id="439" r:id="rId13"/>
    <p:sldId id="417" r:id="rId14"/>
    <p:sldId id="418" r:id="rId15"/>
    <p:sldId id="419" r:id="rId16"/>
    <p:sldId id="420" r:id="rId17"/>
    <p:sldId id="422" r:id="rId18"/>
    <p:sldId id="423" r:id="rId19"/>
    <p:sldId id="425" r:id="rId20"/>
    <p:sldId id="426" r:id="rId21"/>
    <p:sldId id="427" r:id="rId22"/>
    <p:sldId id="428" r:id="rId23"/>
    <p:sldId id="429" r:id="rId24"/>
    <p:sldId id="430" r:id="rId25"/>
    <p:sldId id="431" r:id="rId26"/>
    <p:sldId id="432" r:id="rId27"/>
    <p:sldId id="293" r:id="rId28"/>
    <p:sldId id="259" r:id="rId29"/>
    <p:sldId id="260" r:id="rId30"/>
    <p:sldId id="288" r:id="rId31"/>
    <p:sldId id="289" r:id="rId32"/>
    <p:sldId id="290" r:id="rId33"/>
    <p:sldId id="291" r:id="rId34"/>
    <p:sldId id="261" r:id="rId35"/>
    <p:sldId id="440" r:id="rId36"/>
    <p:sldId id="267" r:id="rId37"/>
    <p:sldId id="268" r:id="rId38"/>
    <p:sldId id="269" r:id="rId39"/>
    <p:sldId id="270" r:id="rId40"/>
    <p:sldId id="271" r:id="rId41"/>
    <p:sldId id="272" r:id="rId42"/>
    <p:sldId id="273" r:id="rId43"/>
    <p:sldId id="274" r:id="rId44"/>
    <p:sldId id="275" r:id="rId45"/>
    <p:sldId id="262" r:id="rId46"/>
    <p:sldId id="276" r:id="rId47"/>
    <p:sldId id="277" r:id="rId48"/>
    <p:sldId id="278" r:id="rId49"/>
    <p:sldId id="280" r:id="rId50"/>
    <p:sldId id="281" r:id="rId51"/>
    <p:sldId id="283" r:id="rId52"/>
    <p:sldId id="284" r:id="rId53"/>
    <p:sldId id="285" r:id="rId54"/>
    <p:sldId id="286" r:id="rId55"/>
    <p:sldId id="287" r:id="rId56"/>
    <p:sldId id="311" r:id="rId57"/>
    <p:sldId id="433" r:id="rId58"/>
    <p:sldId id="322" r:id="rId59"/>
    <p:sldId id="434" r:id="rId60"/>
    <p:sldId id="325" r:id="rId61"/>
    <p:sldId id="326" r:id="rId62"/>
    <p:sldId id="327" r:id="rId63"/>
    <p:sldId id="328" r:id="rId64"/>
    <p:sldId id="368" r:id="rId65"/>
    <p:sldId id="369" r:id="rId66"/>
    <p:sldId id="329" r:id="rId67"/>
    <p:sldId id="330" r:id="rId68"/>
    <p:sldId id="324" r:id="rId69"/>
    <p:sldId id="298" r:id="rId70"/>
    <p:sldId id="297" r:id="rId71"/>
    <p:sldId id="300" r:id="rId72"/>
    <p:sldId id="371" r:id="rId73"/>
    <p:sldId id="370" r:id="rId74"/>
    <p:sldId id="301" r:id="rId75"/>
    <p:sldId id="302" r:id="rId76"/>
    <p:sldId id="303" r:id="rId77"/>
    <p:sldId id="305" r:id="rId78"/>
    <p:sldId id="304" r:id="rId79"/>
    <p:sldId id="306" r:id="rId80"/>
    <p:sldId id="307" r:id="rId81"/>
    <p:sldId id="308" r:id="rId82"/>
    <p:sldId id="372" r:id="rId83"/>
    <p:sldId id="373" r:id="rId84"/>
    <p:sldId id="310" r:id="rId85"/>
    <p:sldId id="335" r:id="rId86"/>
    <p:sldId id="336" r:id="rId87"/>
    <p:sldId id="337" r:id="rId88"/>
    <p:sldId id="338" r:id="rId89"/>
    <p:sldId id="374" r:id="rId90"/>
    <p:sldId id="340" r:id="rId91"/>
    <p:sldId id="341" r:id="rId92"/>
    <p:sldId id="342" r:id="rId93"/>
    <p:sldId id="343" r:id="rId94"/>
    <p:sldId id="344" r:id="rId95"/>
    <p:sldId id="263" r:id="rId96"/>
    <p:sldId id="264" r:id="rId97"/>
    <p:sldId id="345" r:id="rId98"/>
    <p:sldId id="346" r:id="rId99"/>
    <p:sldId id="375" r:id="rId100"/>
    <p:sldId id="347" r:id="rId101"/>
    <p:sldId id="376" r:id="rId102"/>
    <p:sldId id="348" r:id="rId103"/>
    <p:sldId id="349" r:id="rId104"/>
    <p:sldId id="350" r:id="rId105"/>
    <p:sldId id="351" r:id="rId106"/>
    <p:sldId id="352" r:id="rId107"/>
    <p:sldId id="353" r:id="rId108"/>
    <p:sldId id="354" r:id="rId109"/>
    <p:sldId id="377" r:id="rId110"/>
    <p:sldId id="355" r:id="rId111"/>
    <p:sldId id="356" r:id="rId112"/>
    <p:sldId id="378" r:id="rId113"/>
    <p:sldId id="379" r:id="rId114"/>
    <p:sldId id="357" r:id="rId115"/>
    <p:sldId id="358" r:id="rId116"/>
    <p:sldId id="359" r:id="rId117"/>
    <p:sldId id="360" r:id="rId118"/>
    <p:sldId id="380" r:id="rId119"/>
    <p:sldId id="382" r:id="rId120"/>
    <p:sldId id="381" r:id="rId121"/>
    <p:sldId id="362" r:id="rId122"/>
    <p:sldId id="383" r:id="rId123"/>
    <p:sldId id="384" r:id="rId124"/>
    <p:sldId id="363" r:id="rId125"/>
    <p:sldId id="361" r:id="rId126"/>
    <p:sldId id="385" r:id="rId127"/>
    <p:sldId id="386" r:id="rId128"/>
    <p:sldId id="387" r:id="rId129"/>
    <p:sldId id="388" r:id="rId130"/>
    <p:sldId id="389" r:id="rId131"/>
    <p:sldId id="390" r:id="rId132"/>
    <p:sldId id="314" r:id="rId133"/>
    <p:sldId id="394" r:id="rId134"/>
    <p:sldId id="395" r:id="rId135"/>
    <p:sldId id="396" r:id="rId136"/>
    <p:sldId id="397" r:id="rId137"/>
    <p:sldId id="410" r:id="rId138"/>
    <p:sldId id="391" r:id="rId139"/>
    <p:sldId id="398" r:id="rId140"/>
    <p:sldId id="392" r:id="rId141"/>
    <p:sldId id="393" r:id="rId142"/>
    <p:sldId id="399" r:id="rId143"/>
    <p:sldId id="400" r:id="rId144"/>
    <p:sldId id="403" r:id="rId145"/>
    <p:sldId id="402" r:id="rId146"/>
    <p:sldId id="401" r:id="rId147"/>
    <p:sldId id="316" r:id="rId148"/>
    <p:sldId id="404" r:id="rId149"/>
    <p:sldId id="405" r:id="rId150"/>
    <p:sldId id="406" r:id="rId151"/>
    <p:sldId id="317" r:id="rId152"/>
    <p:sldId id="407" r:id="rId153"/>
    <p:sldId id="408" r:id="rId154"/>
    <p:sldId id="409" r:id="rId155"/>
    <p:sldId id="411" r:id="rId156"/>
    <p:sldId id="412" r:id="rId157"/>
    <p:sldId id="413" r:id="rId158"/>
    <p:sldId id="414" r:id="rId159"/>
    <p:sldId id="266" r:id="rId1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390322D-C0EF-491C-8DDE-99066C88D3DC}">
          <p14:sldIdLst>
            <p14:sldId id="256"/>
            <p14:sldId id="294"/>
            <p14:sldId id="295"/>
            <p14:sldId id="258"/>
            <p14:sldId id="257"/>
          </p14:sldIdLst>
        </p14:section>
        <p14:section name="Admin Changes" id="{B4FFE7AE-D1BE-404B-B554-64575A3E4FE3}">
          <p14:sldIdLst>
            <p14:sldId id="437"/>
            <p14:sldId id="415"/>
            <p14:sldId id="438"/>
            <p14:sldId id="439"/>
          </p14:sldIdLst>
        </p14:section>
        <p14:section name="Structure Changes" id="{86CFA4FA-7BEA-42E0-9507-A242E086DD58}">
          <p14:sldIdLst>
            <p14:sldId id="417"/>
            <p14:sldId id="418"/>
            <p14:sldId id="419"/>
            <p14:sldId id="420"/>
          </p14:sldIdLst>
        </p14:section>
        <p14:section name="Data Field Changes" id="{A7D61D89-E2D1-4DF7-AAB3-9E9A5A4E7C87}">
          <p14:sldIdLst>
            <p14:sldId id="422"/>
            <p14:sldId id="423"/>
            <p14:sldId id="425"/>
            <p14:sldId id="426"/>
            <p14:sldId id="427"/>
            <p14:sldId id="428"/>
            <p14:sldId id="429"/>
            <p14:sldId id="430"/>
            <p14:sldId id="431"/>
            <p14:sldId id="432"/>
          </p14:sldIdLst>
        </p14:section>
        <p14:section name="Interface Overview" id="{D2A8571F-9864-4626-94FC-DC8FCD19618D}">
          <p14:sldIdLst>
            <p14:sldId id="293"/>
            <p14:sldId id="259"/>
            <p14:sldId id="260"/>
            <p14:sldId id="288"/>
            <p14:sldId id="289"/>
            <p14:sldId id="290"/>
            <p14:sldId id="291"/>
          </p14:sldIdLst>
        </p14:section>
        <p14:section name="User Manager Process" id="{076E7F88-4CE0-49DE-9BF6-CD897B5CCCD9}">
          <p14:sldIdLst>
            <p14:sldId id="261"/>
            <p14:sldId id="440"/>
            <p14:sldId id="267"/>
            <p14:sldId id="268"/>
            <p14:sldId id="269"/>
            <p14:sldId id="270"/>
            <p14:sldId id="271"/>
            <p14:sldId id="272"/>
            <p14:sldId id="273"/>
            <p14:sldId id="274"/>
            <p14:sldId id="275"/>
          </p14:sldIdLst>
        </p14:section>
        <p14:section name="Creating User Accounts" id="{718B5113-75AA-4E2E-9828-9251FAE80BC6}">
          <p14:sldIdLst>
            <p14:sldId id="262"/>
            <p14:sldId id="276"/>
            <p14:sldId id="277"/>
            <p14:sldId id="278"/>
            <p14:sldId id="280"/>
            <p14:sldId id="281"/>
            <p14:sldId id="283"/>
            <p14:sldId id="284"/>
            <p14:sldId id="285"/>
            <p14:sldId id="286"/>
            <p14:sldId id="287"/>
          </p14:sldIdLst>
        </p14:section>
        <p14:section name="RYKO" id="{C3618743-9C0A-411E-81BE-F6E07FA922C4}">
          <p14:sldIdLst>
            <p14:sldId id="311"/>
            <p14:sldId id="433"/>
            <p14:sldId id="322"/>
            <p14:sldId id="434"/>
            <p14:sldId id="325"/>
            <p14:sldId id="326"/>
            <p14:sldId id="327"/>
            <p14:sldId id="328"/>
            <p14:sldId id="368"/>
            <p14:sldId id="369"/>
            <p14:sldId id="329"/>
            <p14:sldId id="330"/>
            <p14:sldId id="324"/>
            <p14:sldId id="298"/>
            <p14:sldId id="297"/>
          </p14:sldIdLst>
        </p14:section>
        <p14:section name="Defining Modes" id="{2B878BB7-C1C9-46C2-8260-A0ABD339B8CA}">
          <p14:sldIdLst>
            <p14:sldId id="300"/>
            <p14:sldId id="371"/>
            <p14:sldId id="370"/>
            <p14:sldId id="301"/>
            <p14:sldId id="302"/>
            <p14:sldId id="303"/>
            <p14:sldId id="305"/>
            <p14:sldId id="304"/>
            <p14:sldId id="306"/>
            <p14:sldId id="307"/>
          </p14:sldIdLst>
        </p14:section>
        <p14:section name="RGPT - Annual Forms" id="{C1AA8831-3C49-494B-B602-5E25E125732F}">
          <p14:sldIdLst>
            <p14:sldId id="308"/>
            <p14:sldId id="372"/>
            <p14:sldId id="373"/>
            <p14:sldId id="310"/>
            <p14:sldId id="335"/>
            <p14:sldId id="336"/>
            <p14:sldId id="337"/>
          </p14:sldIdLst>
        </p14:section>
        <p14:section name="RGPT B-10" id="{6853FBC8-C12B-47A9-9FA8-6C58A89CF6C2}">
          <p14:sldIdLst>
            <p14:sldId id="338"/>
            <p14:sldId id="374"/>
            <p14:sldId id="340"/>
            <p14:sldId id="341"/>
            <p14:sldId id="342"/>
            <p14:sldId id="343"/>
            <p14:sldId id="344"/>
          </p14:sldIdLst>
        </p14:section>
        <p14:section name="RGPT A-10" id="{7DD41653-74CE-4A94-AF55-070996DD563F}">
          <p14:sldIdLst>
            <p14:sldId id="263"/>
            <p14:sldId id="264"/>
            <p14:sldId id="345"/>
            <p14:sldId id="346"/>
            <p14:sldId id="375"/>
          </p14:sldIdLst>
        </p14:section>
        <p14:section name="RGPT A-30" id="{AC9D1514-4255-4A8F-9B40-3C87F6852444}">
          <p14:sldIdLst>
            <p14:sldId id="347"/>
            <p14:sldId id="376"/>
            <p14:sldId id="348"/>
            <p14:sldId id="349"/>
            <p14:sldId id="350"/>
            <p14:sldId id="351"/>
            <p14:sldId id="352"/>
            <p14:sldId id="353"/>
          </p14:sldIdLst>
        </p14:section>
        <p14:section name="RGPT RR-20" id="{E2F5A922-3E31-4F30-B0F4-E4D160012DFF}">
          <p14:sldIdLst>
            <p14:sldId id="354"/>
            <p14:sldId id="377"/>
            <p14:sldId id="355"/>
            <p14:sldId id="356"/>
            <p14:sldId id="378"/>
            <p14:sldId id="379"/>
            <p14:sldId id="357"/>
            <p14:sldId id="358"/>
            <p14:sldId id="359"/>
            <p14:sldId id="360"/>
            <p14:sldId id="380"/>
            <p14:sldId id="382"/>
            <p14:sldId id="381"/>
            <p14:sldId id="362"/>
            <p14:sldId id="383"/>
            <p14:sldId id="384"/>
            <p14:sldId id="363"/>
            <p14:sldId id="361"/>
            <p14:sldId id="385"/>
            <p14:sldId id="386"/>
            <p14:sldId id="387"/>
            <p14:sldId id="388"/>
            <p14:sldId id="389"/>
            <p14:sldId id="390"/>
          </p14:sldIdLst>
        </p14:section>
        <p14:section name="RR-20: Intercity - Process" id="{1E6DE142-EE74-4831-9915-D40DE3C80C2B}">
          <p14:sldIdLst>
            <p14:sldId id="314"/>
            <p14:sldId id="394"/>
            <p14:sldId id="395"/>
            <p14:sldId id="396"/>
            <p14:sldId id="397"/>
            <p14:sldId id="410"/>
            <p14:sldId id="391"/>
            <p14:sldId id="398"/>
            <p14:sldId id="392"/>
            <p14:sldId id="393"/>
            <p14:sldId id="399"/>
            <p14:sldId id="400"/>
            <p14:sldId id="403"/>
            <p14:sldId id="402"/>
            <p14:sldId id="401"/>
          </p14:sldIdLst>
        </p14:section>
        <p14:section name="RR-20: Urban/Tribal Process" id="{383BAB07-DA62-46A2-82C0-5F27DBE9B84B}">
          <p14:sldIdLst>
            <p14:sldId id="316"/>
            <p14:sldId id="404"/>
            <p14:sldId id="405"/>
            <p14:sldId id="406"/>
            <p14:sldId id="317"/>
            <p14:sldId id="407"/>
            <p14:sldId id="408"/>
            <p14:sldId id="409"/>
            <p14:sldId id="411"/>
            <p14:sldId id="412"/>
            <p14:sldId id="413"/>
            <p14:sldId id="414"/>
          </p14:sldIdLst>
        </p14:section>
        <p14:section name="Conclusion" id="{4CF1BFA0-89F3-424E-AA2D-2A04366EFD4F}">
          <p14:sldIdLst>
            <p14:sldId id="26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53" autoAdjust="0"/>
    <p:restoredTop sz="89610" autoAdjust="0"/>
  </p:normalViewPr>
  <p:slideViewPr>
    <p:cSldViewPr>
      <p:cViewPr varScale="1">
        <p:scale>
          <a:sx n="91" d="100"/>
          <a:sy n="91" d="100"/>
        </p:scale>
        <p:origin x="-1620" y="-102"/>
      </p:cViewPr>
      <p:guideLst>
        <p:guide orient="horz" pos="2160"/>
        <p:guide pos="2880"/>
      </p:guideLst>
    </p:cSldViewPr>
  </p:slideViewPr>
  <p:notesTextViewPr>
    <p:cViewPr>
      <p:scale>
        <a:sx n="1" d="1"/>
        <a:sy n="1" d="1"/>
      </p:scale>
      <p:origin x="0" y="0"/>
    </p:cViewPr>
  </p:notesTextViewPr>
  <p:sorterViewPr>
    <p:cViewPr>
      <p:scale>
        <a:sx n="120" d="100"/>
        <a:sy n="120" d="100"/>
      </p:scale>
      <p:origin x="0" y="24852"/>
    </p:cViewPr>
  </p:sorterViewPr>
  <p:notesViewPr>
    <p:cSldViewPr>
      <p:cViewPr varScale="1">
        <p:scale>
          <a:sx n="77" d="100"/>
          <a:sy n="77" d="100"/>
        </p:scale>
        <p:origin x="-28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slide" Target="slides/slide150.xml"/><Relationship Id="rId159" Type="http://schemas.openxmlformats.org/officeDocument/2006/relationships/slide" Target="slides/slide155.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notesMaster" Target="notesMasters/notesMaster1.xml"/><Relationship Id="rId16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slide" Target="slides/slide152.xml"/><Relationship Id="rId16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768D04B-32B3-4BEB-B615-2B012E1D1E94}" type="datetimeFigureOut">
              <a:rPr lang="en-US" smtClean="0"/>
              <a:t>12/29/2014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EE5988-5659-43B6-8AA5-93CECE6D44AA}" type="slidenum">
              <a:rPr lang="en-US" smtClean="0"/>
              <a:t>‹#›</a:t>
            </a:fld>
            <a:endParaRPr lang="en-US"/>
          </a:p>
        </p:txBody>
      </p:sp>
    </p:spTree>
    <p:extLst>
      <p:ext uri="{BB962C8B-B14F-4D97-AF65-F5344CB8AC3E}">
        <p14:creationId xmlns:p14="http://schemas.microsoft.com/office/powerpoint/2010/main" val="1111820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9460A3-4A77-4D55-B77B-722C31C3EE1C}" type="datetimeFigureOut">
              <a:rPr lang="en-US" smtClean="0"/>
              <a:t>12/29/2014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9903C-4E07-432E-9E17-2B19E36552C3}" type="slidenum">
              <a:rPr lang="en-US" smtClean="0"/>
              <a:t>‹#›</a:t>
            </a:fld>
            <a:endParaRPr lang="en-US"/>
          </a:p>
        </p:txBody>
      </p:sp>
    </p:spTree>
    <p:extLst>
      <p:ext uri="{BB962C8B-B14F-4D97-AF65-F5344CB8AC3E}">
        <p14:creationId xmlns:p14="http://schemas.microsoft.com/office/powerpoint/2010/main" val="159915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While these options for allocating costs are common to the transit industry, in some instances others may be more appropriate. </a:t>
            </a:r>
          </a:p>
          <a:p>
            <a:endParaRPr lang="en-US" dirty="0"/>
          </a:p>
        </p:txBody>
      </p:sp>
      <p:sp>
        <p:nvSpPr>
          <p:cNvPr id="4" name="Slide Number Placeholder 3"/>
          <p:cNvSpPr>
            <a:spLocks noGrp="1"/>
          </p:cNvSpPr>
          <p:nvPr>
            <p:ph type="sldNum" sz="quarter" idx="10"/>
          </p:nvPr>
        </p:nvSpPr>
        <p:spPr/>
        <p:txBody>
          <a:bodyPr/>
          <a:lstStyle/>
          <a:p>
            <a:fld id="{8EFEC2E7-9A7D-4DAA-97F3-BD07381F8247}" type="slidenum">
              <a:rPr lang="en-US" smtClean="0"/>
              <a:t>21</a:t>
            </a:fld>
            <a:endParaRPr lang="en-US"/>
          </a:p>
        </p:txBody>
      </p:sp>
    </p:spTree>
    <p:extLst>
      <p:ext uri="{BB962C8B-B14F-4D97-AF65-F5344CB8AC3E}">
        <p14:creationId xmlns:p14="http://schemas.microsoft.com/office/powerpoint/2010/main" val="103678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Registered</a:t>
            </a:r>
            <a:r>
              <a:rPr lang="en-US" baseline="0" dirty="0" smtClean="0"/>
              <a:t> User Managers receive email</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33</a:t>
            </a:fld>
            <a:endParaRPr lang="en-US"/>
          </a:p>
        </p:txBody>
      </p:sp>
    </p:spTree>
    <p:extLst>
      <p:ext uri="{BB962C8B-B14F-4D97-AF65-F5344CB8AC3E}">
        <p14:creationId xmlns:p14="http://schemas.microsoft.com/office/powerpoint/2010/main" val="3288496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User Manager can have the email sent automatically, or new users can use the “Forgot Password” feature once their account has been created.</a:t>
            </a:r>
          </a:p>
          <a:p>
            <a:endParaRPr lang="en-US" baseline="0" dirty="0" smtClean="0"/>
          </a:p>
          <a:p>
            <a:r>
              <a:rPr lang="en-US" baseline="0" dirty="0" smtClean="0"/>
              <a:t>Please notice new navigation buttons.</a:t>
            </a:r>
            <a:endParaRPr lang="en-US" dirty="0"/>
          </a:p>
        </p:txBody>
      </p:sp>
      <p:sp>
        <p:nvSpPr>
          <p:cNvPr id="4" name="Slide Number Placeholder 3"/>
          <p:cNvSpPr>
            <a:spLocks noGrp="1"/>
          </p:cNvSpPr>
          <p:nvPr>
            <p:ph type="sldNum" sz="quarter" idx="10"/>
          </p:nvPr>
        </p:nvSpPr>
        <p:spPr/>
        <p:txBody>
          <a:bodyPr/>
          <a:lstStyle/>
          <a:p>
            <a:fld id="{3F66EE0C-23E7-4BF5-B796-2AB1C2CE5E92}"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25155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1 RYKO - 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60</a:t>
            </a:fld>
            <a:endParaRPr lang="en-US"/>
          </a:p>
        </p:txBody>
      </p:sp>
    </p:spTree>
    <p:extLst>
      <p:ext uri="{BB962C8B-B14F-4D97-AF65-F5344CB8AC3E}">
        <p14:creationId xmlns:p14="http://schemas.microsoft.com/office/powerpoint/2010/main" val="66934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various options for</a:t>
            </a:r>
            <a:r>
              <a:rPr lang="en-US" baseline="0" dirty="0" smtClean="0"/>
              <a:t> adding </a:t>
            </a:r>
            <a:r>
              <a:rPr lang="en-US" baseline="0" dirty="0" err="1" smtClean="0"/>
              <a:t>subrecipients</a:t>
            </a:r>
            <a:r>
              <a:rPr lang="en-US" baseline="0" dirty="0" smtClean="0"/>
              <a:t> to your Report</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63</a:t>
            </a:fld>
            <a:endParaRPr lang="en-US"/>
          </a:p>
        </p:txBody>
      </p:sp>
    </p:spTree>
    <p:extLst>
      <p:ext uri="{BB962C8B-B14F-4D97-AF65-F5344CB8AC3E}">
        <p14:creationId xmlns:p14="http://schemas.microsoft.com/office/powerpoint/2010/main" val="2636125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being removed</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89</a:t>
            </a:fld>
            <a:endParaRPr lang="en-US"/>
          </a:p>
        </p:txBody>
      </p:sp>
    </p:spTree>
    <p:extLst>
      <p:ext uri="{BB962C8B-B14F-4D97-AF65-F5344CB8AC3E}">
        <p14:creationId xmlns:p14="http://schemas.microsoft.com/office/powerpoint/2010/main" val="571055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ignore? – does</a:t>
            </a:r>
            <a:r>
              <a:rPr lang="en-US" baseline="0" dirty="0" smtClean="0"/>
              <a:t> not apply</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90</a:t>
            </a:fld>
            <a:endParaRPr lang="en-US"/>
          </a:p>
        </p:txBody>
      </p:sp>
    </p:spTree>
    <p:extLst>
      <p:ext uri="{BB962C8B-B14F-4D97-AF65-F5344CB8AC3E}">
        <p14:creationId xmlns:p14="http://schemas.microsoft.com/office/powerpoint/2010/main" val="283734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SAVE </a:t>
            </a:r>
            <a:r>
              <a:rPr lang="en-US" dirty="0" err="1" smtClean="0"/>
              <a:t>SAVE</a:t>
            </a:r>
            <a:r>
              <a:rPr lang="en-US" dirty="0" smtClean="0"/>
              <a:t> </a:t>
            </a:r>
            <a:r>
              <a:rPr lang="en-US" dirty="0" err="1" smtClean="0"/>
              <a:t>SAVE</a:t>
            </a:r>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91</a:t>
            </a:fld>
            <a:endParaRPr lang="en-US"/>
          </a:p>
        </p:txBody>
      </p:sp>
    </p:spTree>
    <p:extLst>
      <p:ext uri="{BB962C8B-B14F-4D97-AF65-F5344CB8AC3E}">
        <p14:creationId xmlns:p14="http://schemas.microsoft.com/office/powerpoint/2010/main" val="381068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99903C-4E07-432E-9E17-2B19E36552C3}" type="slidenum">
              <a:rPr lang="en-US" smtClean="0"/>
              <a:t>104</a:t>
            </a:fld>
            <a:endParaRPr lang="en-US"/>
          </a:p>
        </p:txBody>
      </p:sp>
    </p:spTree>
    <p:extLst>
      <p:ext uri="{BB962C8B-B14F-4D97-AF65-F5344CB8AC3E}">
        <p14:creationId xmlns:p14="http://schemas.microsoft.com/office/powerpoint/2010/main" val="3987399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1862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663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0676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061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32236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2315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92252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6395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7126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358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220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6679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883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5959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0409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307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1327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70833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42001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8180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02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83820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922877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693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26668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96005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smtClean="0">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8406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smtClean="0">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150597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294458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10594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02063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lgn="ctr" defTabSz="914400" rtl="0" eaLnBrk="1" latinLnBrk="0" hangingPunct="1">
              <a:spcBef>
                <a:spcPct val="0"/>
              </a:spcBef>
              <a:buNone/>
              <a:defRPr lang="en-US" sz="3600" kern="1200" dirty="0">
                <a:solidFill>
                  <a:srgbClr val="4F81BD"/>
                </a:solidFill>
                <a:latin typeface="+mj-lt"/>
                <a:ea typeface="+mj-ea"/>
                <a:cs typeface="+mj-cs"/>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98850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8439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810155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68819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7676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46797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840DCE6-E518-45E8-875B-AFC26DEA0338}" type="datetimeFigureOut">
              <a:rPr lang="en-US" smtClean="0">
                <a:solidFill>
                  <a:prstClr val="black"/>
                </a:solidFill>
              </a:rPr>
              <a:pPr/>
              <a:t>12/29/2014</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7010400" y="6492875"/>
            <a:ext cx="2133600" cy="365125"/>
          </a:xfrm>
          <a:prstGeom prst="rect">
            <a:avLst/>
          </a:prstGeom>
        </p:spPr>
        <p:txBody>
          <a:bodyPr/>
          <a:lstStyle/>
          <a:p>
            <a:fld id="{44F7D218-DE96-4F21-89A2-37EF2DDE7EE2}"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905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365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63288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37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25939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6511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9212"/>
            <a:ext cx="8229600" cy="4836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userDrawn="1"/>
        </p:nvSpPr>
        <p:spPr>
          <a:xfrm>
            <a:off x="0" y="0"/>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userDrawn="1"/>
        </p:nvSpPr>
        <p:spPr>
          <a:xfrm>
            <a:off x="-1137" y="24643"/>
            <a:ext cx="245085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US Department of Transportation</a:t>
            </a:r>
          </a:p>
        </p:txBody>
      </p:sp>
      <p:sp>
        <p:nvSpPr>
          <p:cNvPr id="18" name="TextBox 17"/>
          <p:cNvSpPr txBox="1"/>
          <p:nvPr userDrawn="1"/>
        </p:nvSpPr>
        <p:spPr>
          <a:xfrm>
            <a:off x="6934200" y="24643"/>
            <a:ext cx="245085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Federal Transit Administration</a:t>
            </a:r>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89574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600" kern="120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Title Placeholder 9"/>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Rectangle 11"/>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14" name="TextBox 13"/>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1"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089349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lang="en-US" sz="3600" kern="1200" dirty="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89212"/>
            <a:ext cx="8229600" cy="48369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Rectangle 9"/>
          <p:cNvSpPr/>
          <p:nvPr userDrawn="1"/>
        </p:nvSpPr>
        <p:spPr>
          <a:xfrm>
            <a:off x="0" y="0"/>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userDrawn="1"/>
        </p:nvSpPr>
        <p:spPr>
          <a:xfrm>
            <a:off x="-1137" y="24643"/>
            <a:ext cx="2450859" cy="261610"/>
          </a:xfrm>
          <a:prstGeom prst="rect">
            <a:avLst/>
          </a:prstGeom>
          <a:noFill/>
        </p:spPr>
        <p:txBody>
          <a:bodyPr wrap="square" rtlCol="0">
            <a:spAutoFit/>
          </a:bodyPr>
          <a:lstStyle/>
          <a:p>
            <a:r>
              <a:rPr lang="en-US" sz="1100" dirty="0" smtClean="0">
                <a:solidFill>
                  <a:prstClr val="white"/>
                </a:solidFill>
                <a:latin typeface="Arial Rounded MT Bold" panose="020F0704030504030204" pitchFamily="34" charset="0"/>
              </a:rPr>
              <a:t>US Department of Transportation</a:t>
            </a:r>
            <a:endParaRPr lang="en-US" sz="1100" dirty="0">
              <a:solidFill>
                <a:prstClr val="white"/>
              </a:solidFill>
              <a:latin typeface="Arial Rounded MT Bold" panose="020F0704030504030204" pitchFamily="34" charset="0"/>
            </a:endParaRPr>
          </a:p>
        </p:txBody>
      </p:sp>
      <p:sp>
        <p:nvSpPr>
          <p:cNvPr id="18" name="TextBox 17"/>
          <p:cNvSpPr txBox="1"/>
          <p:nvPr userDrawn="1"/>
        </p:nvSpPr>
        <p:spPr>
          <a:xfrm>
            <a:off x="6921741" y="24643"/>
            <a:ext cx="2450859" cy="261610"/>
          </a:xfrm>
          <a:prstGeom prst="rect">
            <a:avLst/>
          </a:prstGeom>
          <a:noFill/>
        </p:spPr>
        <p:txBody>
          <a:bodyPr wrap="square" rtlCol="0">
            <a:spAutoFit/>
          </a:bodyPr>
          <a:lstStyle/>
          <a:p>
            <a:r>
              <a:rPr lang="en-US" sz="1100" dirty="0" smtClean="0">
                <a:solidFill>
                  <a:prstClr val="white"/>
                </a:solidFill>
                <a:latin typeface="Arial Rounded MT Bold" panose="020F0704030504030204" pitchFamily="34" charset="0"/>
              </a:rPr>
              <a:t>Federal Transit Administration</a:t>
            </a:r>
            <a:endParaRPr lang="en-US" sz="1100" dirty="0">
              <a:solidFill>
                <a:prstClr val="white"/>
              </a:solidFill>
              <a:latin typeface="Arial Rounded MT Bold" panose="020F0704030504030204" pitchFamily="34" charset="0"/>
            </a:endParaRPr>
          </a:p>
        </p:txBody>
      </p:sp>
      <p:sp>
        <p:nvSpPr>
          <p:cNvPr id="6"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681512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3600" kern="120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0" name="Title Placeholder 9"/>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Rectangle 11"/>
          <p:cNvSpPr/>
          <p:nvPr userDrawn="1"/>
        </p:nvSpPr>
        <p:spPr>
          <a:xfrm>
            <a:off x="0" y="6547104"/>
            <a:ext cx="9144000" cy="310896"/>
          </a:xfrm>
          <a:prstGeom prst="rect">
            <a:avLst/>
          </a:prstGeom>
          <a:solidFill>
            <a:srgbClr val="4F81BD"/>
          </a:solid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3313" y="6208549"/>
            <a:ext cx="1143000" cy="461665"/>
          </a:xfrm>
          <a:prstGeom prst="rect">
            <a:avLst/>
          </a:prstGeom>
          <a:noFill/>
        </p:spPr>
        <p:txBody>
          <a:bodyPr wrap="square" rtlCol="0">
            <a:spAutoFit/>
          </a:bodyPr>
          <a:lstStyle/>
          <a:p>
            <a:r>
              <a:rPr lang="en-US" sz="2400" dirty="0">
                <a:solidFill>
                  <a:srgbClr val="4F81BD"/>
                </a:solidFill>
                <a:latin typeface="Arial Rounded MT Bold" panose="020F0704030504030204" pitchFamily="34" charset="0"/>
              </a:rPr>
              <a:t>NTD</a:t>
            </a:r>
          </a:p>
        </p:txBody>
      </p:sp>
      <p:sp>
        <p:nvSpPr>
          <p:cNvPr id="14" name="TextBox 13"/>
          <p:cNvSpPr txBox="1"/>
          <p:nvPr userDrawn="1"/>
        </p:nvSpPr>
        <p:spPr>
          <a:xfrm>
            <a:off x="31888" y="6547104"/>
            <a:ext cx="2097819" cy="261610"/>
          </a:xfrm>
          <a:prstGeom prst="rect">
            <a:avLst/>
          </a:prstGeom>
          <a:noFill/>
        </p:spPr>
        <p:txBody>
          <a:bodyPr wrap="square" rtlCol="0">
            <a:spAutoFit/>
          </a:bodyPr>
          <a:lstStyle/>
          <a:p>
            <a:r>
              <a:rPr lang="en-US" sz="1100" dirty="0">
                <a:solidFill>
                  <a:prstClr val="white"/>
                </a:solidFill>
                <a:latin typeface="Arial Rounded MT Bold" panose="020F0704030504030204" pitchFamily="34" charset="0"/>
              </a:rPr>
              <a:t>National Transit Database </a:t>
            </a:r>
          </a:p>
        </p:txBody>
      </p:sp>
      <p:sp>
        <p:nvSpPr>
          <p:cNvPr id="11" name="Slide Number Placeholder 5"/>
          <p:cNvSpPr>
            <a:spLocks noGrp="1"/>
          </p:cNvSpPr>
          <p:nvPr>
            <p:ph type="sldNum" sz="quarter" idx="4"/>
          </p:nvPr>
        </p:nvSpPr>
        <p:spPr>
          <a:xfrm>
            <a:off x="7001691" y="6487651"/>
            <a:ext cx="2133600" cy="365125"/>
          </a:xfrm>
          <a:prstGeom prst="rect">
            <a:avLst/>
          </a:prstGeom>
        </p:spPr>
        <p:txBody>
          <a:bodyPr vert="horz" lIns="91440" tIns="45720" rIns="91440" bIns="45720" rtlCol="0" anchor="ctr"/>
          <a:lstStyle>
            <a:lvl1pPr algn="r">
              <a:defRPr sz="1200">
                <a:solidFill>
                  <a:schemeClr val="bg1"/>
                </a:solidFill>
              </a:defRPr>
            </a:lvl1pPr>
          </a:lstStyle>
          <a:p>
            <a:fld id="{ADE1B9D5-6B45-43F7-A669-CB0A48399304}"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921815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lang="en-US" sz="3600" kern="1200" dirty="0">
          <a:solidFill>
            <a:srgbClr val="4F81B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7.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8.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1.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4.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6.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7.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9.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89.png"/><Relationship Id="rId1" Type="http://schemas.openxmlformats.org/officeDocument/2006/relationships/slideLayout" Target="../slideLayouts/slideLayout13.xml"/><Relationship Id="rId4" Type="http://schemas.openxmlformats.org/officeDocument/2006/relationships/image" Target="../media/image90.png"/></Relationships>
</file>

<file path=ppt/slides/_rels/slide1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1.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66.png"/><Relationship Id="rId1" Type="http://schemas.openxmlformats.org/officeDocument/2006/relationships/slideLayout" Target="../slideLayouts/slideLayout13.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1.png"/></Relationships>
</file>

<file path=ppt/slides/_rels/slide1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7.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98.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3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09.png"/><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fedgov.dnb.com/webform" TargetMode="Externa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5.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16.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23.png"/><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5.xml"/><Relationship Id="rId4"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ntdprogram.gov/"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48.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9.png"/><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35.xml"/><Relationship Id="rId4" Type="http://schemas.openxmlformats.org/officeDocument/2006/relationships/image" Target="../media/image56.png"/></Relationships>
</file>

<file path=ppt/slides/_rels/slide8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7.png"/><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8.png"/><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image" Target="../media/image6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66.png"/></Relationships>
</file>

<file path=ppt/slides/_rels/slide9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66.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NTD 2.0 Reporting for States</a:t>
            </a:r>
            <a:endParaRPr lang="en-US" dirty="0"/>
          </a:p>
        </p:txBody>
      </p:sp>
      <p:sp>
        <p:nvSpPr>
          <p:cNvPr id="3" name="Subtitle 2"/>
          <p:cNvSpPr>
            <a:spLocks noGrp="1"/>
          </p:cNvSpPr>
          <p:nvPr>
            <p:ph type="subTitle" idx="1"/>
          </p:nvPr>
        </p:nvSpPr>
        <p:spPr/>
        <p:txBody>
          <a:bodyPr/>
          <a:lstStyle/>
          <a:p>
            <a:r>
              <a:rPr lang="en-US" dirty="0" smtClean="0"/>
              <a:t>Report Year 2014</a:t>
            </a:r>
            <a:endParaRPr lang="en-US" dirty="0"/>
          </a:p>
        </p:txBody>
      </p:sp>
    </p:spTree>
    <p:extLst>
      <p:ext uri="{BB962C8B-B14F-4D97-AF65-F5344CB8AC3E}">
        <p14:creationId xmlns:p14="http://schemas.microsoft.com/office/powerpoint/2010/main" val="45306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a:t>
            </a:r>
            <a:endParaRPr lang="en-US" dirty="0"/>
          </a:p>
        </p:txBody>
      </p:sp>
      <p:sp>
        <p:nvSpPr>
          <p:cNvPr id="3" name="Content Placeholder 2"/>
          <p:cNvSpPr>
            <a:spLocks noGrp="1"/>
          </p:cNvSpPr>
          <p:nvPr>
            <p:ph idx="1"/>
          </p:nvPr>
        </p:nvSpPr>
        <p:spPr/>
        <p:txBody>
          <a:bodyPr/>
          <a:lstStyle/>
          <a:p>
            <a:pPr marL="0" indent="0">
              <a:buNone/>
            </a:pPr>
            <a:r>
              <a:rPr lang="en-US" dirty="0" smtClean="0"/>
              <a:t>The “Records” tab functions like the old system’s “Annual” tab</a:t>
            </a:r>
          </a:p>
          <a:p>
            <a:pPr marL="0" indent="0">
              <a:buNone/>
            </a:pPr>
            <a:endParaRPr lang="en-US" dirty="0" smtClean="0"/>
          </a:p>
          <a:p>
            <a:pPr marL="0" indent="0">
              <a:buNone/>
            </a:pPr>
            <a:r>
              <a:rPr lang="en-US" dirty="0" smtClean="0"/>
              <a:t>Information is separated into two categories </a:t>
            </a:r>
          </a:p>
          <a:p>
            <a:pPr lvl="1"/>
            <a:r>
              <a:rPr lang="en-US" dirty="0" smtClean="0"/>
              <a:t>Profiles</a:t>
            </a:r>
          </a:p>
          <a:p>
            <a:pPr lvl="1"/>
            <a:r>
              <a:rPr lang="en-US" dirty="0" smtClean="0"/>
              <a:t>Report Packages </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2286000" y="4356259"/>
            <a:ext cx="4753928" cy="14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1245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876800"/>
            <a:ext cx="8229600" cy="12493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Click “Add Fleet”</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100</a:t>
            </a:fld>
            <a:endParaRPr lang="en-US">
              <a:solidFill>
                <a:prstClr val="white"/>
              </a:solidFill>
            </a:endParaRPr>
          </a:p>
        </p:txBody>
      </p:sp>
      <p:pic>
        <p:nvPicPr>
          <p:cNvPr id="430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7666" r="3138" b="49279"/>
          <a:stretch/>
        </p:blipFill>
        <p:spPr bwMode="auto">
          <a:xfrm>
            <a:off x="505625" y="304800"/>
            <a:ext cx="7750588" cy="2151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57230" r="3138"/>
          <a:stretch/>
        </p:blipFill>
        <p:spPr bwMode="auto">
          <a:xfrm>
            <a:off x="707612" y="2438400"/>
            <a:ext cx="7750588" cy="2137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5486400" y="4343400"/>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8285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101</a:t>
            </a:fld>
            <a:endParaRPr lang="en-US">
              <a:solidFill>
                <a:prstClr val="white"/>
              </a:solidFill>
            </a:endParaRPr>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 t="7712" r="3142"/>
          <a:stretch/>
        </p:blipFill>
        <p:spPr bwMode="auto">
          <a:xfrm>
            <a:off x="327547" y="323566"/>
            <a:ext cx="8155265" cy="5411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990600" y="12954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90600" y="26670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0600" y="38100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a:xfrm>
            <a:off x="457200" y="5181600"/>
            <a:ext cx="8229600" cy="944563"/>
          </a:xfrm>
        </p:spPr>
        <p:txBody>
          <a:bodyPr/>
          <a:lstStyle/>
          <a:p>
            <a:pPr marL="0" indent="0">
              <a:buNone/>
            </a:pPr>
            <a:r>
              <a:rPr lang="en-US" b="1" dirty="0">
                <a:solidFill>
                  <a:srgbClr val="FF0000"/>
                </a:solidFill>
              </a:rPr>
              <a:t>Step </a:t>
            </a:r>
            <a:r>
              <a:rPr lang="en-US" b="1" dirty="0" smtClean="0">
                <a:solidFill>
                  <a:srgbClr val="FF0000"/>
                </a:solidFill>
              </a:rPr>
              <a:t>3:</a:t>
            </a:r>
            <a:r>
              <a:rPr lang="en-US" dirty="0" smtClean="0"/>
              <a:t> Fill out the form</a:t>
            </a:r>
          </a:p>
          <a:p>
            <a:pPr marL="0" indent="0">
              <a:buNone/>
            </a:pPr>
            <a:endParaRPr lang="en-US" dirty="0"/>
          </a:p>
        </p:txBody>
      </p:sp>
    </p:spTree>
    <p:extLst>
      <p:ext uri="{BB962C8B-B14F-4D97-AF65-F5344CB8AC3E}">
        <p14:creationId xmlns:p14="http://schemas.microsoft.com/office/powerpoint/2010/main" val="19565539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85180"/>
            <a:ext cx="8229600" cy="740983"/>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Click “Continue”</a:t>
            </a:r>
            <a:endParaRPr lang="en-US" dirty="0"/>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102</a:t>
            </a:fld>
            <a:endParaRPr lang="en-US">
              <a:solidFill>
                <a:prstClr val="white"/>
              </a:solidFill>
            </a:endParaRPr>
          </a:p>
        </p:txBody>
      </p:sp>
      <p:pic>
        <p:nvPicPr>
          <p:cNvPr id="450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49" t="7269" r="4429" b="43294"/>
          <a:stretch/>
        </p:blipFill>
        <p:spPr bwMode="auto">
          <a:xfrm>
            <a:off x="461750" y="381001"/>
            <a:ext cx="8103367" cy="3153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990600" y="38100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7417" t="94323" r="4429" b="1"/>
          <a:stretch/>
        </p:blipFill>
        <p:spPr bwMode="auto">
          <a:xfrm>
            <a:off x="7124131" y="5410200"/>
            <a:ext cx="1593386" cy="36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49" t="60521" r="4429" b="11204"/>
          <a:stretch/>
        </p:blipFill>
        <p:spPr bwMode="auto">
          <a:xfrm>
            <a:off x="614150" y="3581400"/>
            <a:ext cx="8103367" cy="1803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8027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724400"/>
            <a:ext cx="8229600" cy="1600200"/>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Click Save</a:t>
            </a:r>
            <a:endParaRPr lang="en-US" dirty="0"/>
          </a:p>
          <a:p>
            <a:pPr lvl="1"/>
            <a:r>
              <a:rPr lang="en-US" dirty="0" smtClean="0"/>
              <a:t>Saving assigns a RVI ID</a:t>
            </a:r>
          </a:p>
          <a:p>
            <a:pPr lvl="1"/>
            <a:r>
              <a:rPr lang="en-US" dirty="0" smtClean="0"/>
              <a:t>Click “Add Fleet” for more vehicles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103</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437"/>
          <a:stretch/>
        </p:blipFill>
        <p:spPr bwMode="auto">
          <a:xfrm>
            <a:off x="209550" y="409576"/>
            <a:ext cx="8724900" cy="3548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19600" y="2329190"/>
            <a:ext cx="533400" cy="261610"/>
          </a:xfrm>
          <a:prstGeom prst="rect">
            <a:avLst/>
          </a:prstGeom>
          <a:solidFill>
            <a:schemeClr val="bg1">
              <a:lumMod val="95000"/>
            </a:schemeClr>
          </a:solidFill>
        </p:spPr>
        <p:txBody>
          <a:bodyPr wrap="square" rtlCol="0">
            <a:spAutoFit/>
          </a:bodyPr>
          <a:lstStyle/>
          <a:p>
            <a:r>
              <a:rPr lang="en-US" sz="1100" dirty="0" smtClean="0">
                <a:latin typeface="Arial" panose="020B0604020202020204" pitchFamily="34" charset="0"/>
                <a:cs typeface="Arial" panose="020B0604020202020204" pitchFamily="34" charset="0"/>
              </a:rPr>
              <a:t>CU</a:t>
            </a:r>
            <a:endParaRPr lang="en-US" sz="1100" dirty="0">
              <a:latin typeface="Arial" panose="020B0604020202020204" pitchFamily="34" charset="0"/>
              <a:cs typeface="Arial" panose="020B0604020202020204" pitchFamily="34" charset="0"/>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942"/>
          <a:stretch/>
        </p:blipFill>
        <p:spPr bwMode="auto">
          <a:xfrm>
            <a:off x="361950" y="3970361"/>
            <a:ext cx="8724900" cy="754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flipV="1">
            <a:off x="8458200" y="4724400"/>
            <a:ext cx="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31964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986480"/>
            <a:ext cx="8229600" cy="113968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a:t>
            </a:r>
            <a:r>
              <a:rPr lang="en-US" dirty="0"/>
              <a:t>Click </a:t>
            </a:r>
            <a:r>
              <a:rPr lang="en-US" dirty="0" smtClean="0"/>
              <a:t>“Close” </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104</a:t>
            </a:fld>
            <a:endParaRPr lang="en-US">
              <a:solidFill>
                <a:prstClr val="white"/>
              </a:solidFill>
            </a:endParaRPr>
          </a:p>
        </p:txBody>
      </p:sp>
      <p:pic>
        <p:nvPicPr>
          <p:cNvPr id="4710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2" t="9147" r="3588"/>
          <a:stretch/>
        </p:blipFill>
        <p:spPr bwMode="auto">
          <a:xfrm>
            <a:off x="313898" y="304800"/>
            <a:ext cx="8557147" cy="468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495800" y="2252990"/>
            <a:ext cx="533400" cy="261610"/>
          </a:xfrm>
          <a:prstGeom prst="rect">
            <a:avLst/>
          </a:prstGeom>
          <a:solidFill>
            <a:schemeClr val="bg1">
              <a:lumMod val="95000"/>
            </a:schemeClr>
          </a:solidFill>
        </p:spPr>
        <p:txBody>
          <a:bodyPr wrap="square" rtlCol="0">
            <a:spAutoFit/>
          </a:bodyPr>
          <a:lstStyle/>
          <a:p>
            <a:r>
              <a:rPr lang="en-US" sz="1100" dirty="0" smtClean="0">
                <a:latin typeface="Arial" panose="020B0604020202020204" pitchFamily="34" charset="0"/>
                <a:cs typeface="Arial" panose="020B0604020202020204" pitchFamily="34" charset="0"/>
              </a:rPr>
              <a:t>CU</a:t>
            </a:r>
            <a:endParaRPr lang="en-US" sz="11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1291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RR-20</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105</a:t>
            </a:fld>
            <a:endParaRPr lang="en-US">
              <a:solidFill>
                <a:prstClr val="white"/>
              </a:solidFill>
            </a:endParaRPr>
          </a:p>
        </p:txBody>
      </p:sp>
    </p:spTree>
    <p:extLst>
      <p:ext uri="{BB962C8B-B14F-4D97-AF65-F5344CB8AC3E}">
        <p14:creationId xmlns:p14="http://schemas.microsoft.com/office/powerpoint/2010/main" val="2423218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Reduced Reporting (RR-20)</a:t>
            </a:r>
            <a:endParaRPr lang="en-US" dirty="0"/>
          </a:p>
        </p:txBody>
      </p:sp>
      <p:sp>
        <p:nvSpPr>
          <p:cNvPr id="5" name="Content Placeholder 4"/>
          <p:cNvSpPr>
            <a:spLocks noGrp="1"/>
          </p:cNvSpPr>
          <p:nvPr>
            <p:ph idx="1"/>
          </p:nvPr>
        </p:nvSpPr>
        <p:spPr/>
        <p:txBody>
          <a:bodyPr/>
          <a:lstStyle/>
          <a:p>
            <a:pPr>
              <a:spcBef>
                <a:spcPts val="600"/>
              </a:spcBef>
            </a:pPr>
            <a:r>
              <a:rPr lang="en-US" sz="3200" dirty="0"/>
              <a:t>Broken into sections</a:t>
            </a:r>
          </a:p>
          <a:p>
            <a:pPr lvl="1">
              <a:spcBef>
                <a:spcPts val="600"/>
              </a:spcBef>
            </a:pPr>
            <a:r>
              <a:rPr lang="en-US" sz="2800" dirty="0"/>
              <a:t>Financial Information</a:t>
            </a:r>
          </a:p>
          <a:p>
            <a:pPr lvl="1">
              <a:spcBef>
                <a:spcPts val="600"/>
              </a:spcBef>
            </a:pPr>
            <a:r>
              <a:rPr lang="en-US" sz="2800" dirty="0"/>
              <a:t>Non-Federal Funding Data</a:t>
            </a:r>
          </a:p>
          <a:p>
            <a:pPr lvl="1">
              <a:spcBef>
                <a:spcPts val="600"/>
              </a:spcBef>
            </a:pPr>
            <a:r>
              <a:rPr lang="en-US" sz="2800" dirty="0"/>
              <a:t>Federal Government Funds</a:t>
            </a:r>
          </a:p>
          <a:p>
            <a:pPr lvl="1">
              <a:spcBef>
                <a:spcPts val="600"/>
              </a:spcBef>
            </a:pPr>
            <a:r>
              <a:rPr lang="en-US" sz="2800" dirty="0"/>
              <a:t>Service Data</a:t>
            </a:r>
          </a:p>
          <a:p>
            <a:pPr lvl="1">
              <a:spcBef>
                <a:spcPts val="600"/>
              </a:spcBef>
            </a:pPr>
            <a:r>
              <a:rPr lang="en-US" sz="2800" dirty="0"/>
              <a:t>Safety Data</a:t>
            </a:r>
          </a:p>
          <a:p>
            <a:pPr marL="0" indent="0">
              <a:buNone/>
            </a:pPr>
            <a:endParaRPr lang="en-US" dirty="0"/>
          </a:p>
        </p:txBody>
      </p:sp>
      <p:sp>
        <p:nvSpPr>
          <p:cNvPr id="4" name="Slide Number Placeholder 3"/>
          <p:cNvSpPr>
            <a:spLocks noGrp="1"/>
          </p:cNvSpPr>
          <p:nvPr>
            <p:ph type="sldNum" sz="quarter" idx="12"/>
          </p:nvPr>
        </p:nvSpPr>
        <p:spPr/>
        <p:txBody>
          <a:bodyPr/>
          <a:lstStyle/>
          <a:p>
            <a:fld id="{1F2646B2-07B8-4A55-877A-153D84ACCCD9}" type="slidenum">
              <a:rPr lang="en-US" smtClean="0"/>
              <a:pPr/>
              <a:t>106</a:t>
            </a:fld>
            <a:endParaRPr lang="en-US" dirty="0"/>
          </a:p>
        </p:txBody>
      </p:sp>
    </p:spTree>
    <p:extLst>
      <p:ext uri="{BB962C8B-B14F-4D97-AF65-F5344CB8AC3E}">
        <p14:creationId xmlns:p14="http://schemas.microsoft.com/office/powerpoint/2010/main" val="35676250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6259" t="94306" r="3180"/>
          <a:stretch/>
        </p:blipFill>
        <p:spPr bwMode="auto">
          <a:xfrm>
            <a:off x="7010400" y="4653887"/>
            <a:ext cx="1887941" cy="37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80" t="32344" r="3180" b="15547"/>
          <a:stretch/>
        </p:blipFill>
        <p:spPr bwMode="auto">
          <a:xfrm>
            <a:off x="425354" y="1219200"/>
            <a:ext cx="8598091" cy="3434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7200" y="4770437"/>
            <a:ext cx="8229600" cy="1935163"/>
          </a:xfrm>
        </p:spPr>
        <p:txBody>
          <a:bodyPr/>
          <a:lstStyle/>
          <a:p>
            <a:pPr marL="0" indent="0">
              <a:buNone/>
            </a:pPr>
            <a:r>
              <a:rPr lang="en-US" b="1" dirty="0">
                <a:solidFill>
                  <a:srgbClr val="FF0000"/>
                </a:solidFill>
              </a:rPr>
              <a:t>Step 1:</a:t>
            </a:r>
            <a:r>
              <a:rPr lang="en-US" dirty="0"/>
              <a:t> Open the </a:t>
            </a:r>
            <a:r>
              <a:rPr lang="en-US" dirty="0" smtClean="0"/>
              <a:t>RR-20 </a:t>
            </a:r>
            <a:r>
              <a:rPr lang="en-US" dirty="0"/>
              <a:t>form</a:t>
            </a:r>
          </a:p>
          <a:p>
            <a:pPr lvl="1"/>
            <a:r>
              <a:rPr lang="en-US" dirty="0"/>
              <a:t>Check the box</a:t>
            </a:r>
          </a:p>
          <a:p>
            <a:pPr lvl="1"/>
            <a:r>
              <a:rPr lang="en-US" dirty="0"/>
              <a:t>Click “View Form”</a:t>
            </a:r>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107</a:t>
            </a:fld>
            <a:endParaRPr lang="en-US">
              <a:solidFill>
                <a:prstClr val="white"/>
              </a:solidFill>
            </a:endParaRPr>
          </a:p>
        </p:txBody>
      </p:sp>
      <p:pic>
        <p:nvPicPr>
          <p:cNvPr id="4813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180" t="7294" r="3180" b="75697"/>
          <a:stretch/>
        </p:blipFill>
        <p:spPr bwMode="auto">
          <a:xfrm>
            <a:off x="272954" y="366499"/>
            <a:ext cx="8598091" cy="1121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89327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057775"/>
            <a:ext cx="8229600" cy="1068388"/>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Click “Update Financial Information”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108</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3" y="352425"/>
            <a:ext cx="81057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608116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65760"/>
            <a:ext cx="6598920" cy="458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343400"/>
            <a:ext cx="8229600" cy="1143136"/>
          </a:xfrm>
        </p:spPr>
        <p:txBody>
          <a:bodyPr/>
          <a:lstStyle/>
          <a:p>
            <a:pPr marL="0" indent="0">
              <a:buNone/>
            </a:pPr>
            <a:r>
              <a:rPr lang="en-US" b="1" dirty="0">
                <a:solidFill>
                  <a:srgbClr val="FF0000"/>
                </a:solidFill>
              </a:rPr>
              <a:t>Step </a:t>
            </a:r>
            <a:r>
              <a:rPr lang="en-US" b="1" dirty="0" smtClean="0">
                <a:solidFill>
                  <a:srgbClr val="FF0000"/>
                </a:solidFill>
              </a:rPr>
              <a:t>3:</a:t>
            </a:r>
            <a:r>
              <a:rPr lang="en-US" dirty="0" smtClean="0"/>
              <a:t> Enter data</a:t>
            </a:r>
            <a:endParaRPr lang="en-US" dirty="0"/>
          </a:p>
          <a:p>
            <a:pPr lvl="1"/>
            <a:r>
              <a:rPr lang="en-US" dirty="0" smtClean="0"/>
              <a:t>Annual expenses by mode</a:t>
            </a:r>
          </a:p>
          <a:p>
            <a:pPr lvl="1"/>
            <a:r>
              <a:rPr lang="en-US" dirty="0" smtClean="0"/>
              <a:t>Revenue applied from Fares</a:t>
            </a:r>
          </a:p>
          <a:p>
            <a:pPr lvl="1"/>
            <a:r>
              <a:rPr lang="en-US" dirty="0" smtClean="0"/>
              <a:t>Other Directly Generated Funds</a:t>
            </a:r>
            <a:endParaRPr lang="en-US" dirty="0"/>
          </a:p>
          <a:p>
            <a:endParaRPr lang="en-US" dirty="0"/>
          </a:p>
        </p:txBody>
      </p:sp>
    </p:spTree>
    <p:extLst>
      <p:ext uri="{BB962C8B-B14F-4D97-AF65-F5344CB8AC3E}">
        <p14:creationId xmlns:p14="http://schemas.microsoft.com/office/powerpoint/2010/main" val="3834459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Profiles</a:t>
            </a:r>
            <a:endParaRPr lang="en-US" dirty="0"/>
          </a:p>
        </p:txBody>
      </p:sp>
      <p:sp>
        <p:nvSpPr>
          <p:cNvPr id="3" name="Content Placeholder 2"/>
          <p:cNvSpPr>
            <a:spLocks noGrp="1"/>
          </p:cNvSpPr>
          <p:nvPr>
            <p:ph idx="1"/>
          </p:nvPr>
        </p:nvSpPr>
        <p:spPr/>
        <p:txBody>
          <a:bodyPr/>
          <a:lstStyle/>
          <a:p>
            <a:pPr marL="0" indent="0">
              <a:buNone/>
            </a:pPr>
            <a:r>
              <a:rPr lang="en-US" dirty="0" smtClean="0"/>
              <a:t>These forms contain data that normally doesn’t change from year to year:</a:t>
            </a:r>
          </a:p>
          <a:p>
            <a:pPr lvl="1"/>
            <a:r>
              <a:rPr lang="en-US" dirty="0" smtClean="0"/>
              <a:t>Basic Information (P-10)</a:t>
            </a:r>
          </a:p>
          <a:p>
            <a:pPr lvl="1"/>
            <a:r>
              <a:rPr lang="en-US" dirty="0" smtClean="0"/>
              <a:t>Reporter Modes (P-20)</a:t>
            </a:r>
          </a:p>
          <a:p>
            <a:pPr lvl="1"/>
            <a:r>
              <a:rPr lang="en-US" dirty="0" smtClean="0"/>
              <a:t>Report Users (P-30)</a:t>
            </a:r>
            <a:endParaRPr lang="en-US" dirty="0"/>
          </a:p>
        </p:txBody>
      </p:sp>
    </p:spTree>
    <p:extLst>
      <p:ext uri="{BB962C8B-B14F-4D97-AF65-F5344CB8AC3E}">
        <p14:creationId xmlns:p14="http://schemas.microsoft.com/office/powerpoint/2010/main" val="4214816146"/>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304800"/>
            <a:ext cx="8210550" cy="57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532437"/>
            <a:ext cx="8229600" cy="715963"/>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Click Continue</a:t>
            </a:r>
            <a:endParaRPr lang="en-US" dirty="0"/>
          </a:p>
        </p:txBody>
      </p:sp>
    </p:spTree>
    <p:extLst>
      <p:ext uri="{BB962C8B-B14F-4D97-AF65-F5344CB8AC3E}">
        <p14:creationId xmlns:p14="http://schemas.microsoft.com/office/powerpoint/2010/main" val="27476207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295775"/>
            <a:ext cx="8229600" cy="1830388"/>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Update Non-Federal Funds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111</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61975"/>
            <a:ext cx="6334125"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96843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67200"/>
            <a:ext cx="8229600" cy="1858963"/>
          </a:xfrm>
        </p:spPr>
        <p:txBody>
          <a:bodyPr/>
          <a:lstStyle/>
          <a:p>
            <a:pPr marL="0" indent="0">
              <a:buNone/>
            </a:pPr>
            <a:r>
              <a:rPr lang="en-US" sz="3200" b="1" dirty="0">
                <a:solidFill>
                  <a:srgbClr val="FF0000"/>
                </a:solidFill>
              </a:rPr>
              <a:t>Step </a:t>
            </a:r>
            <a:r>
              <a:rPr lang="en-US" sz="3200" b="1" dirty="0" smtClean="0">
                <a:solidFill>
                  <a:srgbClr val="FF0000"/>
                </a:solidFill>
              </a:rPr>
              <a:t>6:</a:t>
            </a:r>
            <a:r>
              <a:rPr lang="en-US" sz="3200" dirty="0" smtClean="0"/>
              <a:t> </a:t>
            </a:r>
            <a:r>
              <a:rPr lang="en-US" sz="3200" dirty="0"/>
              <a:t>Enter data</a:t>
            </a:r>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112</a:t>
            </a:fld>
            <a:endParaRPr lang="en-US">
              <a:solidFill>
                <a:prstClr val="white"/>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304800"/>
            <a:ext cx="82010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72383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72000"/>
            <a:ext cx="8229600" cy="1554163"/>
          </a:xfrm>
        </p:spPr>
        <p:txBody>
          <a:bodyPr/>
          <a:lstStyle/>
          <a:p>
            <a:pPr marL="0" indent="0">
              <a:buNone/>
            </a:pPr>
            <a:r>
              <a:rPr lang="en-US" b="1" dirty="0">
                <a:solidFill>
                  <a:srgbClr val="FF0000"/>
                </a:solidFill>
              </a:rPr>
              <a:t>Step </a:t>
            </a:r>
            <a:r>
              <a:rPr lang="en-US" b="1" dirty="0" smtClean="0">
                <a:solidFill>
                  <a:srgbClr val="FF0000"/>
                </a:solidFill>
              </a:rPr>
              <a:t>7:</a:t>
            </a:r>
            <a:r>
              <a:rPr lang="en-US" dirty="0" smtClean="0"/>
              <a:t> </a:t>
            </a:r>
            <a:r>
              <a:rPr lang="en-US" dirty="0"/>
              <a:t>Click Continue</a:t>
            </a:r>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113</a:t>
            </a:fld>
            <a:endParaRPr lang="en-US">
              <a:solidFill>
                <a:prstClr val="white"/>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8" y="381000"/>
            <a:ext cx="81629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908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114</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a:spLocks noGrp="1"/>
          </p:cNvSpPr>
          <p:nvPr>
            <p:ph idx="1"/>
          </p:nvPr>
        </p:nvSpPr>
        <p:spPr>
          <a:xfrm>
            <a:off x="457200" y="3048000"/>
            <a:ext cx="8229600" cy="3078163"/>
          </a:xfrm>
        </p:spPr>
        <p:txBody>
          <a:bodyPr/>
          <a:lstStyle/>
          <a:p>
            <a:pPr marL="0" indent="0">
              <a:buNone/>
            </a:pPr>
            <a:r>
              <a:rPr lang="en-US" b="1" dirty="0">
                <a:solidFill>
                  <a:srgbClr val="FF0000"/>
                </a:solidFill>
              </a:rPr>
              <a:t>Step </a:t>
            </a:r>
            <a:r>
              <a:rPr lang="en-US" b="1" dirty="0" smtClean="0">
                <a:solidFill>
                  <a:srgbClr val="FF0000"/>
                </a:solidFill>
              </a:rPr>
              <a:t>8:</a:t>
            </a:r>
            <a:r>
              <a:rPr lang="en-US" dirty="0" smtClean="0"/>
              <a:t> Update Federal Funds</a:t>
            </a:r>
            <a:endParaRPr lang="en-US" dirty="0"/>
          </a:p>
          <a:p>
            <a:pPr lvl="1"/>
            <a:r>
              <a:rPr lang="en-US" dirty="0" smtClean="0"/>
              <a:t>Select the Federal sources that apply</a:t>
            </a:r>
          </a:p>
          <a:p>
            <a:pPr lvl="2"/>
            <a:r>
              <a:rPr lang="en-US" dirty="0" smtClean="0"/>
              <a:t>Only those data input fields will show</a:t>
            </a:r>
          </a:p>
          <a:p>
            <a:pPr lvl="2"/>
            <a:r>
              <a:rPr lang="en-US" dirty="0" smtClean="0"/>
              <a:t>Can change sources at any time</a:t>
            </a:r>
            <a:endParaRPr lang="en-US" dirty="0"/>
          </a:p>
          <a:p>
            <a:pPr marL="0" indent="0">
              <a:buNone/>
            </a:pPr>
            <a:endParaRPr lang="en-US" dirty="0" smtClean="0"/>
          </a:p>
          <a:p>
            <a:pPr marL="0" indent="0">
              <a:buNone/>
            </a:pPr>
            <a:endParaRPr lang="en-US" dirty="0"/>
          </a:p>
          <a:p>
            <a:pPr marL="0" indent="0">
              <a:buNone/>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914400"/>
            <a:ext cx="6267450" cy="14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7861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97" t="81616"/>
          <a:stretch/>
        </p:blipFill>
        <p:spPr bwMode="auto">
          <a:xfrm>
            <a:off x="1981200" y="4343400"/>
            <a:ext cx="5909374" cy="102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115</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a:spLocks noGrp="1"/>
          </p:cNvSpPr>
          <p:nvPr>
            <p:ph idx="1"/>
          </p:nvPr>
        </p:nvSpPr>
        <p:spPr>
          <a:xfrm>
            <a:off x="457200" y="5368128"/>
            <a:ext cx="8229600" cy="880272"/>
          </a:xfrm>
        </p:spPr>
        <p:txBody>
          <a:bodyPr/>
          <a:lstStyle/>
          <a:p>
            <a:pPr marL="0" indent="0">
              <a:buNone/>
            </a:pPr>
            <a:r>
              <a:rPr lang="en-US" b="1" dirty="0">
                <a:solidFill>
                  <a:srgbClr val="FF0000"/>
                </a:solidFill>
              </a:rPr>
              <a:t>Step </a:t>
            </a:r>
            <a:r>
              <a:rPr lang="en-US" b="1" dirty="0" smtClean="0">
                <a:solidFill>
                  <a:srgbClr val="FF0000"/>
                </a:solidFill>
              </a:rPr>
              <a:t>9:</a:t>
            </a:r>
            <a:r>
              <a:rPr lang="en-US" dirty="0" smtClean="0"/>
              <a:t> Select Federal Sources</a:t>
            </a:r>
            <a:endParaRPr lang="en-US" dirty="0"/>
          </a:p>
          <a:p>
            <a:pPr marL="0" indent="0">
              <a:buNone/>
            </a:pPr>
            <a:endParaRPr lang="en-US" dirty="0" smtClean="0"/>
          </a:p>
          <a:p>
            <a:pPr marL="0" indent="0">
              <a:buNone/>
            </a:pPr>
            <a:endParaRPr lang="en-US" dirty="0"/>
          </a:p>
          <a:p>
            <a:pPr marL="0" indent="0">
              <a:buNone/>
            </a:pP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8423" b="81227"/>
          <a:stretch/>
        </p:blipFill>
        <p:spPr bwMode="auto">
          <a:xfrm>
            <a:off x="0" y="414210"/>
            <a:ext cx="1409051" cy="8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97" t="521" b="87110"/>
          <a:stretch/>
        </p:blipFill>
        <p:spPr bwMode="auto">
          <a:xfrm>
            <a:off x="1828801" y="410006"/>
            <a:ext cx="4976315" cy="58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97" t="14712" b="24709"/>
          <a:stretch/>
        </p:blipFill>
        <p:spPr bwMode="auto">
          <a:xfrm>
            <a:off x="1828800" y="990601"/>
            <a:ext cx="5909374" cy="3376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266051" y="2286000"/>
            <a:ext cx="11430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18089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97" t="81616" b="13997"/>
          <a:stretch/>
        </p:blipFill>
        <p:spPr bwMode="auto">
          <a:xfrm>
            <a:off x="1863026" y="4632269"/>
            <a:ext cx="5909374" cy="244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116</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a:spLocks noGrp="1"/>
          </p:cNvSpPr>
          <p:nvPr>
            <p:ph idx="1"/>
          </p:nvPr>
        </p:nvSpPr>
        <p:spPr>
          <a:xfrm>
            <a:off x="457200" y="5368128"/>
            <a:ext cx="8229600" cy="880272"/>
          </a:xfrm>
        </p:spPr>
        <p:txBody>
          <a:bodyPr/>
          <a:lstStyle/>
          <a:p>
            <a:pPr marL="0" indent="0">
              <a:buNone/>
            </a:pPr>
            <a:r>
              <a:rPr lang="en-US" b="1" dirty="0">
                <a:solidFill>
                  <a:srgbClr val="FF0000"/>
                </a:solidFill>
              </a:rPr>
              <a:t>Step </a:t>
            </a:r>
            <a:r>
              <a:rPr lang="en-US" b="1" dirty="0" smtClean="0">
                <a:solidFill>
                  <a:srgbClr val="FF0000"/>
                </a:solidFill>
              </a:rPr>
              <a:t>10:</a:t>
            </a:r>
            <a:r>
              <a:rPr lang="en-US" dirty="0" smtClean="0"/>
              <a:t> Click “Continue”</a:t>
            </a:r>
            <a:endParaRPr lang="en-US" dirty="0"/>
          </a:p>
          <a:p>
            <a:pPr marL="0" indent="0">
              <a:buNone/>
            </a:pPr>
            <a:endParaRPr lang="en-US" dirty="0" smtClean="0"/>
          </a:p>
          <a:p>
            <a:pPr marL="0" indent="0">
              <a:buNone/>
            </a:pPr>
            <a:endParaRPr lang="en-US" dirty="0"/>
          </a:p>
          <a:p>
            <a:pPr marL="0" indent="0">
              <a:buNone/>
            </a:pP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8423" b="81227"/>
          <a:stretch/>
        </p:blipFill>
        <p:spPr bwMode="auto">
          <a:xfrm>
            <a:off x="0" y="414210"/>
            <a:ext cx="1409051" cy="881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97" t="521" b="87110"/>
          <a:stretch/>
        </p:blipFill>
        <p:spPr bwMode="auto">
          <a:xfrm>
            <a:off x="1828801" y="410006"/>
            <a:ext cx="4976315" cy="580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1066800"/>
            <a:ext cx="543877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232" t="93063"/>
          <a:stretch/>
        </p:blipFill>
        <p:spPr bwMode="auto">
          <a:xfrm>
            <a:off x="6509982" y="4800600"/>
            <a:ext cx="1532992" cy="38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7315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310" t="92882" b="-1"/>
          <a:stretch/>
        </p:blipFill>
        <p:spPr bwMode="auto">
          <a:xfrm>
            <a:off x="1752600" y="4870317"/>
            <a:ext cx="5640707" cy="387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117</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5"/>
          <p:cNvSpPr>
            <a:spLocks noGrp="1"/>
          </p:cNvSpPr>
          <p:nvPr>
            <p:ph idx="1"/>
          </p:nvPr>
        </p:nvSpPr>
        <p:spPr>
          <a:xfrm>
            <a:off x="457200" y="5257800"/>
            <a:ext cx="8686800" cy="868363"/>
          </a:xfrm>
        </p:spPr>
        <p:txBody>
          <a:bodyPr/>
          <a:lstStyle/>
          <a:p>
            <a:pPr marL="0" indent="0">
              <a:buNone/>
            </a:pPr>
            <a:r>
              <a:rPr lang="en-US" b="1" dirty="0">
                <a:solidFill>
                  <a:srgbClr val="FF0000"/>
                </a:solidFill>
              </a:rPr>
              <a:t>Step </a:t>
            </a:r>
            <a:r>
              <a:rPr lang="en-US" b="1" dirty="0" smtClean="0">
                <a:solidFill>
                  <a:srgbClr val="FF0000"/>
                </a:solidFill>
              </a:rPr>
              <a:t>11:</a:t>
            </a:r>
            <a:r>
              <a:rPr lang="en-US" dirty="0" smtClean="0"/>
              <a:t> Enter Data</a:t>
            </a:r>
            <a:endParaRPr lang="en-US" dirty="0"/>
          </a:p>
          <a:p>
            <a:pPr lvl="1"/>
            <a:r>
              <a:rPr lang="en-US" dirty="0" smtClean="0"/>
              <a:t>Click “Change Funding Sources” to add more sources</a:t>
            </a:r>
          </a:p>
          <a:p>
            <a:pPr marL="0" indent="0">
              <a:buNone/>
            </a:pPr>
            <a:endParaRPr lang="en-US" dirty="0"/>
          </a:p>
          <a:p>
            <a:pPr marL="0" indent="0">
              <a:buNone/>
            </a:pPr>
            <a:endParaRPr lang="en-US"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8056" b="83000"/>
          <a:stretch/>
        </p:blipFill>
        <p:spPr bwMode="auto">
          <a:xfrm>
            <a:off x="255178" y="404814"/>
            <a:ext cx="1345022" cy="77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310" b="88078"/>
          <a:stretch/>
        </p:blipFill>
        <p:spPr bwMode="auto">
          <a:xfrm>
            <a:off x="1752601" y="395787"/>
            <a:ext cx="4700589" cy="54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3310" t="13238" b="12593"/>
          <a:stretch/>
        </p:blipFill>
        <p:spPr bwMode="auto">
          <a:xfrm>
            <a:off x="1752601" y="914400"/>
            <a:ext cx="5640707" cy="4037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99002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105400"/>
            <a:ext cx="8229600" cy="1020763"/>
          </a:xfrm>
        </p:spPr>
        <p:txBody>
          <a:bodyPr/>
          <a:lstStyle/>
          <a:p>
            <a:pPr marL="0" indent="0">
              <a:buNone/>
            </a:pPr>
            <a:r>
              <a:rPr lang="en-US" b="1" dirty="0">
                <a:solidFill>
                  <a:srgbClr val="FF0000"/>
                </a:solidFill>
              </a:rPr>
              <a:t>Step </a:t>
            </a:r>
            <a:r>
              <a:rPr lang="en-US" b="1" dirty="0" smtClean="0">
                <a:solidFill>
                  <a:srgbClr val="FF0000"/>
                </a:solidFill>
              </a:rPr>
              <a:t>12:</a:t>
            </a:r>
            <a:r>
              <a:rPr lang="en-US" dirty="0" smtClean="0"/>
              <a:t> </a:t>
            </a:r>
            <a:r>
              <a:rPr lang="en-US" dirty="0"/>
              <a:t>Click “Continue</a:t>
            </a:r>
            <a:r>
              <a:rPr lang="en-US" dirty="0" smtClean="0"/>
              <a:t>”</a:t>
            </a:r>
            <a:r>
              <a:rPr lang="en-US" dirty="0"/>
              <a:t> </a:t>
            </a:r>
          </a:p>
          <a:p>
            <a:pPr lvl="1"/>
            <a:r>
              <a:rPr lang="en-US" dirty="0" smtClean="0"/>
              <a:t>“Other Federal Funds” requires a description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118</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315"/>
          <a:stretch/>
        </p:blipFill>
        <p:spPr bwMode="auto">
          <a:xfrm>
            <a:off x="1742365" y="986644"/>
            <a:ext cx="4930140" cy="357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78056" b="83000"/>
          <a:stretch/>
        </p:blipFill>
        <p:spPr bwMode="auto">
          <a:xfrm>
            <a:off x="255178" y="404814"/>
            <a:ext cx="1345022" cy="77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3310" b="88078"/>
          <a:stretch/>
        </p:blipFill>
        <p:spPr bwMode="auto">
          <a:xfrm>
            <a:off x="1752601" y="395787"/>
            <a:ext cx="4700589" cy="540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2807"/>
          <a:stretch/>
        </p:blipFill>
        <p:spPr bwMode="auto">
          <a:xfrm>
            <a:off x="1775460" y="4558352"/>
            <a:ext cx="4930140" cy="403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r="69761" b="84838"/>
          <a:stretch/>
        </p:blipFill>
        <p:spPr bwMode="auto">
          <a:xfrm>
            <a:off x="6607109" y="4188382"/>
            <a:ext cx="1483910" cy="210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4160" y="4419600"/>
            <a:ext cx="2453640" cy="85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2680125"/>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657600"/>
            <a:ext cx="8229600" cy="1020763"/>
          </a:xfrm>
        </p:spPr>
        <p:txBody>
          <a:bodyPr/>
          <a:lstStyle/>
          <a:p>
            <a:pPr marL="0" indent="0">
              <a:buNone/>
            </a:pPr>
            <a:r>
              <a:rPr lang="en-US" b="1" dirty="0">
                <a:solidFill>
                  <a:srgbClr val="FF0000"/>
                </a:solidFill>
              </a:rPr>
              <a:t>Step </a:t>
            </a:r>
            <a:r>
              <a:rPr lang="en-US" b="1" dirty="0" smtClean="0">
                <a:solidFill>
                  <a:srgbClr val="FF0000"/>
                </a:solidFill>
              </a:rPr>
              <a:t>13:</a:t>
            </a:r>
            <a:r>
              <a:rPr lang="en-US" dirty="0" smtClean="0"/>
              <a:t> Update Other Resources</a:t>
            </a:r>
            <a:endParaRPr lang="en-US" dirty="0"/>
          </a:p>
          <a:p>
            <a:pPr lvl="1"/>
            <a:r>
              <a:rPr lang="en-US" dirty="0" smtClean="0"/>
              <a:t>This is a required section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119</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663" y="1981200"/>
            <a:ext cx="616267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4180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Packages</a:t>
            </a:r>
            <a:endParaRPr lang="en-US" dirty="0"/>
          </a:p>
        </p:txBody>
      </p:sp>
      <p:sp>
        <p:nvSpPr>
          <p:cNvPr id="3" name="Content Placeholder 2"/>
          <p:cNvSpPr>
            <a:spLocks noGrp="1"/>
          </p:cNvSpPr>
          <p:nvPr>
            <p:ph idx="1"/>
          </p:nvPr>
        </p:nvSpPr>
        <p:spPr/>
        <p:txBody>
          <a:bodyPr/>
          <a:lstStyle/>
          <a:p>
            <a:pPr marL="0" indent="0">
              <a:buNone/>
            </a:pPr>
            <a:r>
              <a:rPr lang="en-US" dirty="0" smtClean="0"/>
              <a:t>A “Report Package” contains all the forms required for annual reporting</a:t>
            </a:r>
          </a:p>
          <a:p>
            <a:pPr lvl="1"/>
            <a:r>
              <a:rPr lang="en-US" dirty="0" smtClean="0"/>
              <a:t>Identification (B-10)</a:t>
            </a:r>
          </a:p>
          <a:p>
            <a:pPr lvl="1"/>
            <a:r>
              <a:rPr lang="en-US" dirty="0" smtClean="0"/>
              <a:t>Stations &amp; Maintenance Facilities (A-10)</a:t>
            </a:r>
          </a:p>
          <a:p>
            <a:pPr lvl="1"/>
            <a:r>
              <a:rPr lang="en-US" dirty="0" smtClean="0"/>
              <a:t>Revenue Vehicle Inventory (A-30)</a:t>
            </a:r>
          </a:p>
          <a:p>
            <a:pPr lvl="1"/>
            <a:r>
              <a:rPr lang="en-US" dirty="0" smtClean="0"/>
              <a:t>Reduced Reporting (RR-20)</a:t>
            </a:r>
          </a:p>
          <a:p>
            <a:pPr lvl="2"/>
            <a:r>
              <a:rPr lang="en-US" dirty="0" smtClean="0"/>
              <a:t>RR-20 – Rural General Public </a:t>
            </a:r>
            <a:r>
              <a:rPr lang="en-US" dirty="0" err="1" smtClean="0"/>
              <a:t>Tranist</a:t>
            </a:r>
            <a:endParaRPr lang="en-US" dirty="0" smtClean="0"/>
          </a:p>
          <a:p>
            <a:pPr lvl="2"/>
            <a:r>
              <a:rPr lang="en-US" dirty="0" smtClean="0"/>
              <a:t>RR-20 – Intercity Bus</a:t>
            </a:r>
          </a:p>
          <a:p>
            <a:pPr lvl="2"/>
            <a:r>
              <a:rPr lang="en-US" dirty="0" smtClean="0"/>
              <a:t>RR-20 – Urban/Tribal </a:t>
            </a:r>
            <a:r>
              <a:rPr lang="en-US" dirty="0" err="1" smtClean="0"/>
              <a:t>Subrecipient</a:t>
            </a:r>
            <a:endParaRPr lang="en-US" dirty="0"/>
          </a:p>
        </p:txBody>
      </p:sp>
    </p:spTree>
    <p:extLst>
      <p:ext uri="{BB962C8B-B14F-4D97-AF65-F5344CB8AC3E}">
        <p14:creationId xmlns:p14="http://schemas.microsoft.com/office/powerpoint/2010/main" val="270453161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657600"/>
            <a:ext cx="8229600" cy="1020763"/>
          </a:xfrm>
        </p:spPr>
        <p:txBody>
          <a:bodyPr/>
          <a:lstStyle/>
          <a:p>
            <a:pPr marL="0" indent="0">
              <a:buNone/>
            </a:pPr>
            <a:r>
              <a:rPr lang="en-US" b="1" dirty="0">
                <a:solidFill>
                  <a:srgbClr val="FF0000"/>
                </a:solidFill>
              </a:rPr>
              <a:t>Step </a:t>
            </a:r>
            <a:r>
              <a:rPr lang="en-US" b="1" dirty="0" smtClean="0">
                <a:solidFill>
                  <a:srgbClr val="FF0000"/>
                </a:solidFill>
              </a:rPr>
              <a:t>14:</a:t>
            </a:r>
            <a:r>
              <a:rPr lang="en-US" dirty="0" smtClean="0"/>
              <a:t> Enter Data</a:t>
            </a:r>
            <a:endParaRPr lang="en-US" dirty="0"/>
          </a:p>
          <a:p>
            <a:pPr lvl="1"/>
            <a:r>
              <a:rPr lang="en-US" dirty="0" smtClean="0"/>
              <a:t>This is a required section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120</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7"/>
          <a:stretch/>
        </p:blipFill>
        <p:spPr bwMode="auto">
          <a:xfrm>
            <a:off x="545910" y="409575"/>
            <a:ext cx="8155178"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80998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200400"/>
            <a:ext cx="8229600" cy="2925763"/>
          </a:xfrm>
        </p:spPr>
        <p:txBody>
          <a:bodyPr/>
          <a:lstStyle/>
          <a:p>
            <a:pPr marL="0" indent="0">
              <a:buNone/>
            </a:pPr>
            <a:r>
              <a:rPr lang="en-US" b="1" dirty="0">
                <a:solidFill>
                  <a:srgbClr val="FF0000"/>
                </a:solidFill>
              </a:rPr>
              <a:t>Step </a:t>
            </a:r>
            <a:r>
              <a:rPr lang="en-US" b="1" dirty="0" smtClean="0">
                <a:solidFill>
                  <a:srgbClr val="FF0000"/>
                </a:solidFill>
              </a:rPr>
              <a:t>15: </a:t>
            </a:r>
            <a:r>
              <a:rPr lang="en-US" dirty="0" smtClean="0"/>
              <a:t>Click “Continue”</a:t>
            </a:r>
            <a:r>
              <a:rPr lang="en-US" dirty="0"/>
              <a:t> </a:t>
            </a:r>
          </a:p>
          <a:p>
            <a:pPr lvl="1"/>
            <a:r>
              <a:rPr lang="en-US" dirty="0" smtClean="0"/>
              <a:t>If no data, just enter zeroes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121</a:t>
            </a:fld>
            <a:endParaRPr lang="en-US">
              <a:solidFill>
                <a:prstClr val="white"/>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381000"/>
            <a:ext cx="81343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86069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038600"/>
            <a:ext cx="8229600" cy="2087563"/>
          </a:xfrm>
        </p:spPr>
        <p:txBody>
          <a:bodyPr/>
          <a:lstStyle/>
          <a:p>
            <a:pPr marL="0" indent="0">
              <a:buNone/>
            </a:pPr>
            <a:r>
              <a:rPr lang="en-US" b="1" dirty="0">
                <a:solidFill>
                  <a:srgbClr val="FF0000"/>
                </a:solidFill>
              </a:rPr>
              <a:t>Step </a:t>
            </a:r>
            <a:r>
              <a:rPr lang="en-US" b="1" dirty="0" smtClean="0">
                <a:solidFill>
                  <a:srgbClr val="FF0000"/>
                </a:solidFill>
              </a:rPr>
              <a:t>16: </a:t>
            </a:r>
            <a:r>
              <a:rPr lang="en-US" dirty="0" smtClean="0"/>
              <a:t>Update Service Information</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122</a:t>
            </a:fld>
            <a:endParaRPr lang="en-US">
              <a:solidFill>
                <a:prstClr val="white"/>
              </a:solidFill>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1219200"/>
            <a:ext cx="6191250"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14531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lstStyle/>
          <a:p>
            <a:pPr marL="0" indent="0">
              <a:buNone/>
            </a:pPr>
            <a:r>
              <a:rPr lang="en-US" b="1" dirty="0">
                <a:solidFill>
                  <a:srgbClr val="FF0000"/>
                </a:solidFill>
              </a:rPr>
              <a:t>Step </a:t>
            </a:r>
            <a:r>
              <a:rPr lang="en-US" b="1" dirty="0" smtClean="0">
                <a:solidFill>
                  <a:srgbClr val="FF0000"/>
                </a:solidFill>
              </a:rPr>
              <a:t>17: </a:t>
            </a:r>
            <a:r>
              <a:rPr lang="en-US" dirty="0" smtClean="0"/>
              <a:t>Enter data</a:t>
            </a:r>
            <a:r>
              <a:rPr lang="en-US" dirty="0"/>
              <a:t> </a:t>
            </a:r>
            <a:r>
              <a:rPr lang="en-US" dirty="0" smtClean="0"/>
              <a:t> </a:t>
            </a:r>
            <a:endParaRPr lang="en-US" dirty="0"/>
          </a:p>
          <a:p>
            <a:pPr lvl="1"/>
            <a:r>
              <a:rPr lang="en-US" dirty="0" smtClean="0"/>
              <a:t>Annual Unlinked Passenger Trips</a:t>
            </a:r>
          </a:p>
          <a:p>
            <a:pPr lvl="2"/>
            <a:r>
              <a:rPr lang="en-US" dirty="0" smtClean="0"/>
              <a:t>For RY14 Annual UPT = Regular + Sponsored</a:t>
            </a:r>
          </a:p>
          <a:p>
            <a:pPr lvl="1"/>
            <a:r>
              <a:rPr lang="en-US" dirty="0" smtClean="0"/>
              <a:t>Vehicles Operated in Maximum Service</a:t>
            </a:r>
          </a:p>
          <a:p>
            <a:pPr lvl="2"/>
            <a:r>
              <a:rPr lang="en-US" dirty="0" smtClean="0"/>
              <a:t>Number of vehicles on road during peak service</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400050"/>
            <a:ext cx="820102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0203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316163"/>
          </a:xfrm>
        </p:spPr>
        <p:txBody>
          <a:bodyPr/>
          <a:lstStyle/>
          <a:p>
            <a:pPr marL="0" indent="0">
              <a:buNone/>
            </a:pPr>
            <a:r>
              <a:rPr lang="en-US" b="1" dirty="0" smtClean="0">
                <a:solidFill>
                  <a:srgbClr val="FF0000"/>
                </a:solidFill>
              </a:rPr>
              <a:t>Step 18: </a:t>
            </a:r>
            <a:r>
              <a:rPr lang="en-US" dirty="0" smtClean="0"/>
              <a:t>Click “Continue”</a:t>
            </a:r>
          </a:p>
          <a:p>
            <a:pPr marL="0" indent="0">
              <a:buNone/>
            </a:pPr>
            <a:endParaRPr lang="en-US" dirty="0" smtClean="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381000"/>
            <a:ext cx="81915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378693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lstStyle/>
          <a:p>
            <a:pPr marL="0" indent="0">
              <a:buNone/>
            </a:pPr>
            <a:r>
              <a:rPr lang="en-US" b="1" dirty="0">
                <a:solidFill>
                  <a:srgbClr val="FF0000"/>
                </a:solidFill>
              </a:rPr>
              <a:t>Step </a:t>
            </a:r>
            <a:r>
              <a:rPr lang="en-US" b="1" dirty="0" smtClean="0">
                <a:solidFill>
                  <a:srgbClr val="FF0000"/>
                </a:solidFill>
              </a:rPr>
              <a:t>19: </a:t>
            </a:r>
            <a:r>
              <a:rPr lang="en-US" dirty="0" smtClean="0"/>
              <a:t>Update Safety Information</a:t>
            </a:r>
            <a:endParaRPr lang="en-US" dirty="0"/>
          </a:p>
          <a:p>
            <a:pPr lvl="1"/>
            <a:r>
              <a:rPr lang="en-US" dirty="0" smtClean="0"/>
              <a:t>This is a required section</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5" y="1371600"/>
            <a:ext cx="61531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87839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077200" cy="2468563"/>
          </a:xfrm>
        </p:spPr>
        <p:txBody>
          <a:bodyPr/>
          <a:lstStyle/>
          <a:p>
            <a:pPr marL="0" indent="0">
              <a:buNone/>
            </a:pPr>
            <a:r>
              <a:rPr lang="en-US" b="1" dirty="0">
                <a:solidFill>
                  <a:srgbClr val="FF0000"/>
                </a:solidFill>
              </a:rPr>
              <a:t>Step </a:t>
            </a:r>
            <a:r>
              <a:rPr lang="en-US" b="1" dirty="0" smtClean="0">
                <a:solidFill>
                  <a:srgbClr val="FF0000"/>
                </a:solidFill>
              </a:rPr>
              <a:t>20: </a:t>
            </a:r>
            <a:r>
              <a:rPr lang="en-US" dirty="0" smtClean="0"/>
              <a:t>Enter data</a:t>
            </a:r>
            <a:endParaRPr lang="en-US" dirty="0"/>
          </a:p>
          <a:p>
            <a:pPr lvl="1"/>
            <a:r>
              <a:rPr lang="en-US" sz="2000" dirty="0" smtClean="0"/>
              <a:t>Incidents are: fatalities, injuries, or property damage &gt;$25,000</a:t>
            </a:r>
          </a:p>
          <a:p>
            <a:pPr lvl="1"/>
            <a:r>
              <a:rPr lang="en-US" sz="2000" dirty="0" smtClean="0"/>
              <a:t>Fatalities are deaths</a:t>
            </a:r>
          </a:p>
          <a:p>
            <a:pPr lvl="1"/>
            <a:r>
              <a:rPr lang="en-US" sz="2000" dirty="0" smtClean="0"/>
              <a:t>Injuries are when passengers are transported away from the scene for medical attention</a:t>
            </a:r>
            <a:endParaRPr lang="en-US" sz="2000"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 y="381000"/>
            <a:ext cx="81724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38855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05200"/>
            <a:ext cx="8229600" cy="2620963"/>
          </a:xfrm>
        </p:spPr>
        <p:txBody>
          <a:bodyPr/>
          <a:lstStyle/>
          <a:p>
            <a:pPr marL="0" indent="0">
              <a:buNone/>
            </a:pPr>
            <a:r>
              <a:rPr lang="en-US" b="1" dirty="0">
                <a:solidFill>
                  <a:srgbClr val="FF0000"/>
                </a:solidFill>
              </a:rPr>
              <a:t>Step </a:t>
            </a:r>
            <a:r>
              <a:rPr lang="en-US" b="1" dirty="0" smtClean="0">
                <a:solidFill>
                  <a:srgbClr val="FF0000"/>
                </a:solidFill>
              </a:rPr>
              <a:t>21: </a:t>
            </a:r>
            <a:r>
              <a:rPr lang="en-US" dirty="0" smtClean="0"/>
              <a:t>Click “Continue”</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371475"/>
            <a:ext cx="81534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32765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95800"/>
            <a:ext cx="8229600" cy="1630363"/>
          </a:xfrm>
        </p:spPr>
        <p:txBody>
          <a:bodyPr/>
          <a:lstStyle/>
          <a:p>
            <a:pPr marL="0" indent="0">
              <a:buNone/>
            </a:pPr>
            <a:r>
              <a:rPr lang="en-US" b="1" dirty="0">
                <a:solidFill>
                  <a:srgbClr val="FF0000"/>
                </a:solidFill>
              </a:rPr>
              <a:t>Step </a:t>
            </a:r>
            <a:r>
              <a:rPr lang="en-US" b="1" dirty="0" smtClean="0">
                <a:solidFill>
                  <a:srgbClr val="FF0000"/>
                </a:solidFill>
              </a:rPr>
              <a:t>22: </a:t>
            </a:r>
            <a:r>
              <a:rPr lang="en-US" dirty="0"/>
              <a:t>Click </a:t>
            </a:r>
            <a:r>
              <a:rPr lang="en-US" dirty="0" smtClean="0"/>
              <a:t>“Save”</a:t>
            </a:r>
            <a:endParaRPr lang="en-US" dirty="0"/>
          </a:p>
          <a:p>
            <a:pPr lvl="1"/>
            <a:r>
              <a:rPr lang="en-US" dirty="0" smtClean="0"/>
              <a:t>This saves the ENTIRE form</a:t>
            </a:r>
          </a:p>
          <a:p>
            <a:pPr lvl="1"/>
            <a:r>
              <a:rPr lang="en-US" dirty="0" smtClean="0"/>
              <a:t>“Save” after each “Update” to avoid loss of data</a:t>
            </a:r>
          </a:p>
          <a:p>
            <a:pPr marL="0" indent="0">
              <a:buNone/>
            </a:pP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147"/>
          <a:stretch/>
        </p:blipFill>
        <p:spPr bwMode="auto">
          <a:xfrm>
            <a:off x="1433515" y="457208"/>
            <a:ext cx="5335429" cy="2256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955" t="84384"/>
          <a:stretch/>
        </p:blipFill>
        <p:spPr bwMode="auto">
          <a:xfrm>
            <a:off x="3200400" y="3060622"/>
            <a:ext cx="4189990" cy="596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071474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RR-20: Intercity bus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129</a:t>
            </a:fld>
            <a:endParaRPr lang="en-US">
              <a:solidFill>
                <a:prstClr val="white"/>
              </a:solidFill>
            </a:endParaRPr>
          </a:p>
        </p:txBody>
      </p:sp>
    </p:spTree>
    <p:extLst>
      <p:ext uri="{BB962C8B-B14F-4D97-AF65-F5344CB8AC3E}">
        <p14:creationId xmlns:p14="http://schemas.microsoft.com/office/powerpoint/2010/main" val="2905533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Packages</a:t>
            </a:r>
            <a:endParaRPr lang="en-US" dirty="0"/>
          </a:p>
        </p:txBody>
      </p:sp>
      <p:sp>
        <p:nvSpPr>
          <p:cNvPr id="3" name="Content Placeholder 2"/>
          <p:cNvSpPr>
            <a:spLocks noGrp="1"/>
          </p:cNvSpPr>
          <p:nvPr>
            <p:ph idx="1"/>
          </p:nvPr>
        </p:nvSpPr>
        <p:spPr/>
        <p:txBody>
          <a:bodyPr/>
          <a:lstStyle/>
          <a:p>
            <a:pPr marL="0" indent="0">
              <a:buNone/>
            </a:pPr>
            <a:r>
              <a:rPr lang="en-US" dirty="0" smtClean="0"/>
              <a:t>For Report Year 2014, Rural General Public Transit providers will break out Financials and Assets according to Mode.  </a:t>
            </a:r>
            <a:endParaRPr lang="en-US" dirty="0"/>
          </a:p>
        </p:txBody>
      </p:sp>
    </p:spTree>
    <p:extLst>
      <p:ext uri="{BB962C8B-B14F-4D97-AF65-F5344CB8AC3E}">
        <p14:creationId xmlns:p14="http://schemas.microsoft.com/office/powerpoint/2010/main" val="156911847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154363"/>
          </a:xfrm>
        </p:spPr>
        <p:txBody>
          <a:bodyPr/>
          <a:lstStyle/>
          <a:p>
            <a:pPr marL="0" indent="0">
              <a:buNone/>
            </a:pPr>
            <a:r>
              <a:rPr lang="en-US" sz="3200" b="1" dirty="0">
                <a:solidFill>
                  <a:srgbClr val="FF0000"/>
                </a:solidFill>
              </a:rPr>
              <a:t>Step </a:t>
            </a:r>
            <a:r>
              <a:rPr lang="en-US" sz="3200" b="1" dirty="0" smtClean="0">
                <a:solidFill>
                  <a:srgbClr val="FF0000"/>
                </a:solidFill>
              </a:rPr>
              <a:t>1:</a:t>
            </a:r>
            <a:r>
              <a:rPr lang="en-US" sz="3200" dirty="0" smtClean="0"/>
              <a:t> Open “Records”</a:t>
            </a:r>
            <a:endParaRPr lang="en-US" sz="3200"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057400" y="381000"/>
            <a:ext cx="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70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pPr marL="0" indent="0">
              <a:buNone/>
            </a:pPr>
            <a:r>
              <a:rPr lang="en-US" sz="3200" b="1" dirty="0">
                <a:solidFill>
                  <a:srgbClr val="FF0000"/>
                </a:solidFill>
              </a:rPr>
              <a:t>Step </a:t>
            </a:r>
            <a:r>
              <a:rPr lang="en-US" sz="3200" b="1" dirty="0" smtClean="0">
                <a:solidFill>
                  <a:srgbClr val="FF0000"/>
                </a:solidFill>
              </a:rPr>
              <a:t>2:</a:t>
            </a:r>
            <a:r>
              <a:rPr lang="en-US" sz="3200" dirty="0" smtClean="0"/>
              <a:t> Open “NTD Report Packages”</a:t>
            </a:r>
            <a:endParaRPr lang="en-US" sz="3200"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4648200" y="23622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5474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199"/>
            <a:ext cx="8229600" cy="1477963"/>
          </a:xfrm>
        </p:spPr>
        <p:txBody>
          <a:bodyPr>
            <a:normAutofit/>
          </a:bodyPr>
          <a:lstStyle/>
          <a:p>
            <a:pPr marL="0" indent="0">
              <a:buNone/>
            </a:pPr>
            <a:r>
              <a:rPr lang="en-US" sz="3200" b="1" dirty="0">
                <a:solidFill>
                  <a:srgbClr val="FF0000"/>
                </a:solidFill>
              </a:rPr>
              <a:t>Step 3:</a:t>
            </a:r>
            <a:r>
              <a:rPr lang="en-US" sz="3200" dirty="0"/>
              <a:t> Select the </a:t>
            </a:r>
            <a:r>
              <a:rPr lang="en-US" sz="3200" dirty="0" smtClean="0"/>
              <a:t>Package </a:t>
            </a:r>
            <a:r>
              <a:rPr lang="en-US" sz="3200" dirty="0"/>
              <a:t>you want to </a:t>
            </a:r>
            <a:r>
              <a:rPr lang="en-US" sz="3200" dirty="0" smtClean="0"/>
              <a:t>edit</a:t>
            </a:r>
            <a:endParaRPr lang="en-US" sz="3200"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 t="10177" r="12668"/>
          <a:stretch/>
        </p:blipFill>
        <p:spPr bwMode="auto">
          <a:xfrm>
            <a:off x="249071" y="381000"/>
            <a:ext cx="6976695" cy="41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715000" y="9144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757227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84837"/>
            <a:ext cx="8229600" cy="563563"/>
          </a:xfrm>
        </p:spPr>
        <p:txBody>
          <a:bodyPr>
            <a:noAutofit/>
          </a:bodyPr>
          <a:lstStyle/>
          <a:p>
            <a:pPr marL="0" indent="0">
              <a:buNone/>
            </a:pPr>
            <a:r>
              <a:rPr lang="en-US" sz="3200" b="1" dirty="0">
                <a:solidFill>
                  <a:srgbClr val="FF0000"/>
                </a:solidFill>
              </a:rPr>
              <a:t>Step </a:t>
            </a:r>
            <a:r>
              <a:rPr lang="en-US" sz="3200" b="1" dirty="0" smtClean="0">
                <a:solidFill>
                  <a:srgbClr val="FF0000"/>
                </a:solidFill>
              </a:rPr>
              <a:t>4:</a:t>
            </a:r>
            <a:r>
              <a:rPr lang="en-US" sz="3200" dirty="0" smtClean="0"/>
              <a:t> </a:t>
            </a:r>
            <a:r>
              <a:rPr lang="en-US" sz="3200" dirty="0"/>
              <a:t>Open </a:t>
            </a:r>
            <a:r>
              <a:rPr lang="en-US" sz="3200" dirty="0" smtClean="0"/>
              <a:t>“Related Actions”</a:t>
            </a:r>
            <a:endParaRPr lang="en-US" sz="3200"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8" t="29104" r="76546"/>
          <a:stretch/>
        </p:blipFill>
        <p:spPr bwMode="auto">
          <a:xfrm>
            <a:off x="370765" y="381000"/>
            <a:ext cx="1622148" cy="101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nut 9"/>
          <p:cNvSpPr/>
          <p:nvPr/>
        </p:nvSpPr>
        <p:spPr>
          <a:xfrm>
            <a:off x="152400" y="1066800"/>
            <a:ext cx="1447800" cy="3432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428625"/>
            <a:ext cx="6257925"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48761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590800"/>
            <a:ext cx="8229600" cy="3535363"/>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Click “Annual Forms”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134</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381000"/>
            <a:ext cx="785812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81423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038600"/>
            <a:ext cx="8229600" cy="208756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Fill out B-10 data</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135</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381000"/>
            <a:ext cx="81915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55712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038600"/>
            <a:ext cx="8229600" cy="2087563"/>
          </a:xfrm>
        </p:spPr>
        <p:txBody>
          <a:bodyPr/>
          <a:lstStyle/>
          <a:p>
            <a:pPr marL="0" indent="0">
              <a:buNone/>
            </a:pPr>
            <a:r>
              <a:rPr lang="en-US" b="1" dirty="0">
                <a:solidFill>
                  <a:srgbClr val="FF0000"/>
                </a:solidFill>
              </a:rPr>
              <a:t>Step </a:t>
            </a:r>
            <a:r>
              <a:rPr lang="en-US" b="1" dirty="0" smtClean="0">
                <a:solidFill>
                  <a:srgbClr val="FF0000"/>
                </a:solidFill>
              </a:rPr>
              <a:t>7:</a:t>
            </a:r>
            <a:r>
              <a:rPr lang="en-US" dirty="0" smtClean="0"/>
              <a:t> Open RR-20: Intercity Bus</a:t>
            </a:r>
            <a:endParaRPr lang="en-US" dirty="0"/>
          </a:p>
          <a:p>
            <a:pPr lvl="1"/>
            <a:r>
              <a:rPr lang="en-US" dirty="0" smtClean="0"/>
              <a:t>Check the box</a:t>
            </a:r>
          </a:p>
          <a:p>
            <a:pPr lvl="1"/>
            <a:r>
              <a:rPr lang="en-US" dirty="0" smtClean="0"/>
              <a:t>Click “View Form”</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136</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28" y="457200"/>
            <a:ext cx="8181975"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34126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822" y="381000"/>
            <a:ext cx="6545580" cy="5356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7200" y="5761037"/>
            <a:ext cx="8229600" cy="868363"/>
          </a:xfrm>
        </p:spPr>
        <p:txBody>
          <a:bodyPr/>
          <a:lstStyle/>
          <a:p>
            <a:pPr marL="0" indent="0">
              <a:buNone/>
            </a:pPr>
            <a:r>
              <a:rPr lang="en-US" b="1" dirty="0">
                <a:solidFill>
                  <a:srgbClr val="FF0000"/>
                </a:solidFill>
              </a:rPr>
              <a:t>Step </a:t>
            </a:r>
            <a:r>
              <a:rPr lang="en-US" b="1" dirty="0" smtClean="0">
                <a:solidFill>
                  <a:srgbClr val="FF0000"/>
                </a:solidFill>
              </a:rPr>
              <a:t>8:</a:t>
            </a:r>
            <a:r>
              <a:rPr lang="en-US" dirty="0" smtClean="0"/>
              <a:t> Update Federal funds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137</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nut 8"/>
          <p:cNvSpPr/>
          <p:nvPr/>
        </p:nvSpPr>
        <p:spPr>
          <a:xfrm>
            <a:off x="5715000" y="2514600"/>
            <a:ext cx="1447800" cy="3432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59760909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0"/>
            <a:ext cx="8229600" cy="2316163"/>
          </a:xfrm>
        </p:spPr>
        <p:txBody>
          <a:bodyPr/>
          <a:lstStyle/>
          <a:p>
            <a:pPr marL="0" indent="0">
              <a:buNone/>
            </a:pPr>
            <a:r>
              <a:rPr lang="en-US" b="1" dirty="0">
                <a:solidFill>
                  <a:srgbClr val="FF0000"/>
                </a:solidFill>
              </a:rPr>
              <a:t>Step </a:t>
            </a:r>
            <a:r>
              <a:rPr lang="en-US" b="1" dirty="0" smtClean="0">
                <a:solidFill>
                  <a:srgbClr val="FF0000"/>
                </a:solidFill>
              </a:rPr>
              <a:t>9:</a:t>
            </a:r>
            <a:r>
              <a:rPr lang="en-US" dirty="0" smtClean="0"/>
              <a:t> Enter data</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138</a:t>
            </a:fld>
            <a:endParaRPr lang="en-US">
              <a:solidFill>
                <a:prstClr val="white"/>
              </a:solidFil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81000"/>
            <a:ext cx="81153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10140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86200"/>
            <a:ext cx="8229600" cy="2239963"/>
          </a:xfrm>
        </p:spPr>
        <p:txBody>
          <a:bodyPr/>
          <a:lstStyle/>
          <a:p>
            <a:pPr marL="0" indent="0">
              <a:buNone/>
            </a:pPr>
            <a:r>
              <a:rPr lang="en-US" b="1" dirty="0">
                <a:solidFill>
                  <a:srgbClr val="FF0000"/>
                </a:solidFill>
              </a:rPr>
              <a:t>Step </a:t>
            </a:r>
            <a:r>
              <a:rPr lang="en-US" b="1" dirty="0" smtClean="0">
                <a:solidFill>
                  <a:srgbClr val="FF0000"/>
                </a:solidFill>
              </a:rPr>
              <a:t>10:</a:t>
            </a:r>
            <a:r>
              <a:rPr lang="en-US" dirty="0" smtClean="0"/>
              <a:t> Click “Continue”</a:t>
            </a:r>
            <a:endParaRPr lang="en-US" dirty="0"/>
          </a:p>
          <a:p>
            <a:pPr marL="0" indent="0">
              <a:buNone/>
            </a:pPr>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1" y="403035"/>
            <a:ext cx="81534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8152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P-10</a:t>
            </a:r>
            <a:endParaRPr lang="en-US" dirty="0"/>
          </a:p>
        </p:txBody>
      </p:sp>
      <p:sp>
        <p:nvSpPr>
          <p:cNvPr id="3" name="Content Placeholder 2"/>
          <p:cNvSpPr>
            <a:spLocks noGrp="1"/>
          </p:cNvSpPr>
          <p:nvPr>
            <p:ph idx="1"/>
          </p:nvPr>
        </p:nvSpPr>
        <p:spPr/>
        <p:txBody>
          <a:bodyPr/>
          <a:lstStyle/>
          <a:p>
            <a:pPr marL="0" indent="0">
              <a:buNone/>
            </a:pPr>
            <a:r>
              <a:rPr lang="en-US" dirty="0" smtClean="0"/>
              <a:t>DUNS or D-U-N-S Number</a:t>
            </a:r>
            <a:r>
              <a:rPr lang="en-US" dirty="0"/>
              <a:t>, </a:t>
            </a:r>
            <a:r>
              <a:rPr lang="en-US" dirty="0" smtClean="0"/>
              <a:t>is a </a:t>
            </a:r>
            <a:r>
              <a:rPr lang="en-US" dirty="0"/>
              <a:t>unique nine-digit identification number for each physical location of your </a:t>
            </a:r>
            <a:r>
              <a:rPr lang="en-US" dirty="0" err="1" smtClean="0"/>
              <a:t>subrecipients</a:t>
            </a:r>
            <a:r>
              <a:rPr lang="en-US" dirty="0" smtClean="0"/>
              <a:t>.</a:t>
            </a:r>
            <a:r>
              <a:rPr lang="en-US" dirty="0"/>
              <a:t> </a:t>
            </a:r>
            <a:endParaRPr lang="en-US" dirty="0" smtClean="0"/>
          </a:p>
          <a:p>
            <a:endParaRPr lang="en-US" dirty="0" smtClean="0"/>
          </a:p>
          <a:p>
            <a:pPr marL="0" indent="0">
              <a:buNone/>
            </a:pPr>
            <a:r>
              <a:rPr lang="en-US" dirty="0" smtClean="0"/>
              <a:t>Please visit </a:t>
            </a:r>
            <a:r>
              <a:rPr lang="en-US" dirty="0" smtClean="0">
                <a:hlinkClick r:id="rId2"/>
              </a:rPr>
              <a:t>http://fedgov.dnb.com/webform</a:t>
            </a:r>
            <a:r>
              <a:rPr lang="en-US" dirty="0" smtClean="0"/>
              <a:t> to obtain the number</a:t>
            </a:r>
            <a:endParaRPr lang="en-US" dirty="0"/>
          </a:p>
        </p:txBody>
      </p:sp>
    </p:spTree>
    <p:extLst>
      <p:ext uri="{BB962C8B-B14F-4D97-AF65-F5344CB8AC3E}">
        <p14:creationId xmlns:p14="http://schemas.microsoft.com/office/powerpoint/2010/main" val="124630592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 y="396240"/>
            <a:ext cx="6553200"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684837"/>
            <a:ext cx="8229600" cy="715963"/>
          </a:xfrm>
        </p:spPr>
        <p:txBody>
          <a:bodyPr/>
          <a:lstStyle/>
          <a:p>
            <a:pPr marL="0" indent="0">
              <a:buNone/>
            </a:pPr>
            <a:r>
              <a:rPr lang="en-US" b="1" dirty="0">
                <a:solidFill>
                  <a:srgbClr val="FF0000"/>
                </a:solidFill>
              </a:rPr>
              <a:t>Step </a:t>
            </a:r>
            <a:r>
              <a:rPr lang="en-US" b="1" dirty="0" smtClean="0">
                <a:solidFill>
                  <a:srgbClr val="FF0000"/>
                </a:solidFill>
              </a:rPr>
              <a:t>11:</a:t>
            </a:r>
            <a:r>
              <a:rPr lang="en-US" dirty="0" smtClean="0"/>
              <a:t> Update Service Information</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134937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114800"/>
            <a:ext cx="8229600" cy="2011363"/>
          </a:xfrm>
        </p:spPr>
        <p:txBody>
          <a:bodyPr/>
          <a:lstStyle/>
          <a:p>
            <a:pPr marL="0" indent="0">
              <a:buNone/>
            </a:pPr>
            <a:r>
              <a:rPr lang="en-US" b="1" dirty="0">
                <a:solidFill>
                  <a:srgbClr val="FF0000"/>
                </a:solidFill>
              </a:rPr>
              <a:t>Step </a:t>
            </a:r>
            <a:r>
              <a:rPr lang="en-US" b="1" dirty="0" smtClean="0">
                <a:solidFill>
                  <a:srgbClr val="FF0000"/>
                </a:solidFill>
              </a:rPr>
              <a:t>12:</a:t>
            </a:r>
            <a:r>
              <a:rPr lang="en-US" dirty="0" smtClean="0"/>
              <a:t> Enter data</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1629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86478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pPr marL="0" indent="0">
              <a:buNone/>
            </a:pPr>
            <a:r>
              <a:rPr lang="en-US" b="1" dirty="0">
                <a:solidFill>
                  <a:srgbClr val="FF0000"/>
                </a:solidFill>
              </a:rPr>
              <a:t>Step </a:t>
            </a:r>
            <a:r>
              <a:rPr lang="en-US" b="1" dirty="0" smtClean="0">
                <a:solidFill>
                  <a:srgbClr val="FF0000"/>
                </a:solidFill>
              </a:rPr>
              <a:t>13:</a:t>
            </a:r>
            <a:r>
              <a:rPr lang="en-US" dirty="0" smtClean="0"/>
              <a:t> </a:t>
            </a:r>
            <a:r>
              <a:rPr lang="en-US" dirty="0"/>
              <a:t>Click “Continue”</a:t>
            </a:r>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81819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0427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90525"/>
            <a:ext cx="6143625" cy="503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28600" y="4876800"/>
            <a:ext cx="8229600" cy="563563"/>
          </a:xfrm>
        </p:spPr>
        <p:txBody>
          <a:bodyPr/>
          <a:lstStyle/>
          <a:p>
            <a:pPr marL="0" indent="0">
              <a:buNone/>
            </a:pPr>
            <a:r>
              <a:rPr lang="en-US" b="1" dirty="0">
                <a:solidFill>
                  <a:srgbClr val="FF0000"/>
                </a:solidFill>
              </a:rPr>
              <a:t>Step </a:t>
            </a:r>
            <a:r>
              <a:rPr lang="en-US" b="1" dirty="0" smtClean="0">
                <a:solidFill>
                  <a:srgbClr val="FF0000"/>
                </a:solidFill>
              </a:rPr>
              <a:t>14: </a:t>
            </a:r>
            <a:r>
              <a:rPr lang="en-US" dirty="0"/>
              <a:t>Click “Save”</a:t>
            </a:r>
          </a:p>
          <a:p>
            <a:pPr lvl="1"/>
            <a:r>
              <a:rPr lang="en-US" dirty="0"/>
              <a:t>This saves the ENTIRE form</a:t>
            </a:r>
          </a:p>
          <a:p>
            <a:pPr lvl="1"/>
            <a:r>
              <a:rPr lang="en-US" dirty="0"/>
              <a:t>“Save” after each “Update” to avoid loss of </a:t>
            </a:r>
            <a:r>
              <a:rPr lang="en-US" dirty="0" smtClean="0"/>
              <a:t>data</a:t>
            </a:r>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30434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2" y="4406900"/>
            <a:ext cx="8116888" cy="1362075"/>
          </a:xfrm>
        </p:spPr>
        <p:txBody>
          <a:bodyPr/>
          <a:lstStyle/>
          <a:p>
            <a:r>
              <a:rPr lang="en-US" dirty="0" smtClean="0"/>
              <a:t>RR-20: Urban/Tribal </a:t>
            </a:r>
            <a:r>
              <a:rPr lang="en-US" dirty="0" err="1" smtClean="0"/>
              <a:t>Subrecipient</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144</a:t>
            </a:fld>
            <a:endParaRPr lang="en-US">
              <a:solidFill>
                <a:prstClr val="white"/>
              </a:solidFill>
            </a:endParaRPr>
          </a:p>
        </p:txBody>
      </p:sp>
    </p:spTree>
    <p:extLst>
      <p:ext uri="{BB962C8B-B14F-4D97-AF65-F5344CB8AC3E}">
        <p14:creationId xmlns:p14="http://schemas.microsoft.com/office/powerpoint/2010/main" val="310587871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71800"/>
          </a:xfrm>
        </p:spPr>
        <p:txBody>
          <a:bodyPr/>
          <a:lstStyle/>
          <a:p>
            <a:pPr marL="0" indent="0">
              <a:buNone/>
            </a:pPr>
            <a:r>
              <a:rPr lang="en-US" sz="3200" b="1" dirty="0">
                <a:solidFill>
                  <a:srgbClr val="FF0000"/>
                </a:solidFill>
              </a:rPr>
              <a:t>Step </a:t>
            </a:r>
            <a:r>
              <a:rPr lang="en-US" sz="3200" b="1" dirty="0" smtClean="0">
                <a:solidFill>
                  <a:srgbClr val="FF0000"/>
                </a:solidFill>
              </a:rPr>
              <a:t>1:</a:t>
            </a:r>
            <a:r>
              <a:rPr lang="en-US" sz="3200" dirty="0" smtClean="0"/>
              <a:t> Open “Records”</a:t>
            </a:r>
            <a:endParaRPr lang="en-US" sz="3200" dirty="0"/>
          </a:p>
          <a:p>
            <a:pPr lvl="1"/>
            <a:r>
              <a:rPr lang="en-US" sz="2800" dirty="0" smtClean="0"/>
              <a:t>This tab is similar to the old system’s “Annual” tab</a:t>
            </a:r>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057400" y="381000"/>
            <a:ext cx="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93835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pPr marL="0" indent="0">
              <a:buNone/>
            </a:pPr>
            <a:r>
              <a:rPr lang="en-US" sz="3200" b="1" dirty="0">
                <a:solidFill>
                  <a:srgbClr val="FF0000"/>
                </a:solidFill>
              </a:rPr>
              <a:t>Step </a:t>
            </a:r>
            <a:r>
              <a:rPr lang="en-US" sz="3200" b="1" dirty="0" smtClean="0">
                <a:solidFill>
                  <a:srgbClr val="FF0000"/>
                </a:solidFill>
              </a:rPr>
              <a:t>2:</a:t>
            </a:r>
            <a:r>
              <a:rPr lang="en-US" sz="3200" dirty="0" smtClean="0"/>
              <a:t> Open “NTD Report Packages”</a:t>
            </a:r>
            <a:endParaRPr lang="en-US" sz="3200" dirty="0"/>
          </a:p>
          <a:p>
            <a:pPr lvl="1"/>
            <a:r>
              <a:rPr lang="en-US" sz="2800" dirty="0" smtClean="0"/>
              <a:t>These packages will contain the annual forms for all of your </a:t>
            </a:r>
            <a:r>
              <a:rPr lang="en-US" sz="2800" dirty="0" err="1" smtClean="0"/>
              <a:t>subrecipients</a:t>
            </a:r>
            <a:endParaRPr lang="en-US" sz="2800"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4648200" y="23622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55966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199"/>
            <a:ext cx="8229600" cy="1477963"/>
          </a:xfrm>
        </p:spPr>
        <p:txBody>
          <a:bodyPr>
            <a:normAutofit/>
          </a:bodyPr>
          <a:lstStyle/>
          <a:p>
            <a:pPr marL="0" indent="0">
              <a:buNone/>
            </a:pPr>
            <a:r>
              <a:rPr lang="en-US" sz="3200" b="1" dirty="0">
                <a:solidFill>
                  <a:srgbClr val="FF0000"/>
                </a:solidFill>
              </a:rPr>
              <a:t>Step 3:</a:t>
            </a:r>
            <a:r>
              <a:rPr lang="en-US" sz="3200" dirty="0"/>
              <a:t> Select the </a:t>
            </a:r>
            <a:r>
              <a:rPr lang="en-US" sz="3200" dirty="0" smtClean="0"/>
              <a:t>Package </a:t>
            </a:r>
            <a:r>
              <a:rPr lang="en-US" sz="3200" dirty="0"/>
              <a:t>you want to </a:t>
            </a:r>
            <a:r>
              <a:rPr lang="en-US" sz="3200" dirty="0" smtClean="0"/>
              <a:t>edit</a:t>
            </a:r>
            <a:endParaRPr lang="en-US" sz="3200"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 t="10177" r="12668"/>
          <a:stretch/>
        </p:blipFill>
        <p:spPr bwMode="auto">
          <a:xfrm>
            <a:off x="249071" y="381000"/>
            <a:ext cx="6976695" cy="41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6070410" y="24384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17702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42" y="381001"/>
            <a:ext cx="7415213" cy="468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5"/>
          <p:cNvSpPr>
            <a:spLocks noGrp="1"/>
          </p:cNvSpPr>
          <p:nvPr>
            <p:ph idx="1"/>
          </p:nvPr>
        </p:nvSpPr>
        <p:spPr>
          <a:xfrm>
            <a:off x="457200" y="5380037"/>
            <a:ext cx="8229600" cy="792163"/>
          </a:xfrm>
        </p:spPr>
        <p:txBody>
          <a:bodyPr/>
          <a:lstStyle/>
          <a:p>
            <a:pPr marL="0" indent="0">
              <a:buNone/>
            </a:pPr>
            <a:r>
              <a:rPr lang="en-US" b="1" dirty="0">
                <a:solidFill>
                  <a:srgbClr val="FF0000"/>
                </a:solidFill>
              </a:rPr>
              <a:t>Step 4:</a:t>
            </a:r>
            <a:r>
              <a:rPr lang="en-US" dirty="0"/>
              <a:t> Open “Related Actions”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148</a:t>
            </a:fld>
            <a:endParaRPr lang="en-US">
              <a:solidFill>
                <a:prstClr val="white"/>
              </a:solidFill>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nut 8"/>
          <p:cNvSpPr/>
          <p:nvPr/>
        </p:nvSpPr>
        <p:spPr>
          <a:xfrm>
            <a:off x="304800" y="1143000"/>
            <a:ext cx="1447800" cy="3432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92930667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40163"/>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a:t>
            </a:r>
            <a:r>
              <a:rPr lang="en-US" dirty="0"/>
              <a:t>Open </a:t>
            </a:r>
            <a:r>
              <a:rPr lang="en-US" dirty="0" smtClean="0"/>
              <a:t>“Annual Forms”</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798195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0174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P-20</a:t>
            </a:r>
            <a:endParaRPr lang="en-US" dirty="0"/>
          </a:p>
        </p:txBody>
      </p:sp>
      <p:sp>
        <p:nvSpPr>
          <p:cNvPr id="3" name="Content Placeholder 2"/>
          <p:cNvSpPr>
            <a:spLocks noGrp="1"/>
          </p:cNvSpPr>
          <p:nvPr>
            <p:ph idx="1"/>
          </p:nvPr>
        </p:nvSpPr>
        <p:spPr/>
        <p:txBody>
          <a:bodyPr/>
          <a:lstStyle/>
          <a:p>
            <a:pPr marL="0" indent="0">
              <a:buNone/>
            </a:pPr>
            <a:r>
              <a:rPr lang="en-US" dirty="0" smtClean="0"/>
              <a:t>For all modes: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88803652"/>
              </p:ext>
            </p:extLst>
          </p:nvPr>
        </p:nvGraphicFramePr>
        <p:xfrm>
          <a:off x="1066800" y="2362200"/>
          <a:ext cx="7315200" cy="1737360"/>
        </p:xfrm>
        <a:graphic>
          <a:graphicData uri="http://schemas.openxmlformats.org/drawingml/2006/table">
            <a:tbl>
              <a:tblPr firstRow="1" bandRow="1">
                <a:tableStyleId>{5940675A-B579-460E-94D1-54222C63F5DA}</a:tableStyleId>
              </a:tblPr>
              <a:tblGrid>
                <a:gridCol w="2251290"/>
                <a:gridCol w="5063910"/>
              </a:tblGrid>
              <a:tr h="370840">
                <a:tc>
                  <a:txBody>
                    <a:bodyPr/>
                    <a:lstStyle/>
                    <a:p>
                      <a:pPr algn="ctr"/>
                      <a:r>
                        <a:rPr lang="en-US" sz="2400" b="1" dirty="0" smtClean="0"/>
                        <a:t>Commitment Date</a:t>
                      </a:r>
                      <a:endParaRPr lang="en-US" sz="2400" b="1" dirty="0"/>
                    </a:p>
                  </a:txBody>
                  <a:tcPr anchor="ctr"/>
                </a:tc>
                <a:tc>
                  <a:txBody>
                    <a:bodyPr/>
                    <a:lstStyle/>
                    <a:p>
                      <a:r>
                        <a:rPr lang="en-US" sz="2400" dirty="0" smtClean="0"/>
                        <a:t>When capital</a:t>
                      </a:r>
                      <a:r>
                        <a:rPr lang="en-US" sz="2400" baseline="0" dirty="0" smtClean="0"/>
                        <a:t> funds were first expended for this mode</a:t>
                      </a:r>
                      <a:endParaRPr lang="en-US" sz="2400" dirty="0"/>
                    </a:p>
                  </a:txBody>
                  <a:tcPr/>
                </a:tc>
              </a:tr>
              <a:tr h="370840">
                <a:tc>
                  <a:txBody>
                    <a:bodyPr/>
                    <a:lstStyle/>
                    <a:p>
                      <a:pPr algn="ctr"/>
                      <a:r>
                        <a:rPr lang="en-US" sz="2400" b="1" dirty="0" smtClean="0"/>
                        <a:t>Start</a:t>
                      </a:r>
                      <a:r>
                        <a:rPr lang="en-US" sz="2400" b="1" baseline="0" dirty="0" smtClean="0"/>
                        <a:t> Date</a:t>
                      </a:r>
                      <a:endParaRPr lang="en-US" sz="2400" b="1" dirty="0"/>
                    </a:p>
                  </a:txBody>
                  <a:tcPr anchor="ctr"/>
                </a:tc>
                <a:tc>
                  <a:txBody>
                    <a:bodyPr/>
                    <a:lstStyle/>
                    <a:p>
                      <a:r>
                        <a:rPr lang="en-US" sz="2400" dirty="0" smtClean="0"/>
                        <a:t>The</a:t>
                      </a:r>
                      <a:r>
                        <a:rPr lang="en-US" sz="2400" baseline="0" dirty="0" smtClean="0"/>
                        <a:t> first day of revenue service</a:t>
                      </a:r>
                      <a:endParaRPr lang="en-US" sz="2400" dirty="0"/>
                    </a:p>
                  </a:txBody>
                  <a:tcPr/>
                </a:tc>
              </a:tr>
              <a:tr h="370840">
                <a:tc>
                  <a:txBody>
                    <a:bodyPr/>
                    <a:lstStyle/>
                    <a:p>
                      <a:pPr algn="ctr"/>
                      <a:r>
                        <a:rPr lang="en-US" sz="2400" b="1" dirty="0" smtClean="0"/>
                        <a:t>End</a:t>
                      </a:r>
                      <a:r>
                        <a:rPr lang="en-US" sz="2400" b="1" baseline="0" dirty="0" smtClean="0"/>
                        <a:t> Date</a:t>
                      </a:r>
                      <a:endParaRPr lang="en-US" sz="2400" b="1" dirty="0"/>
                    </a:p>
                  </a:txBody>
                  <a:tcPr anchor="ctr"/>
                </a:tc>
                <a:tc>
                  <a:txBody>
                    <a:bodyPr/>
                    <a:lstStyle/>
                    <a:p>
                      <a:r>
                        <a:rPr lang="en-US" sz="2400" dirty="0" smtClean="0"/>
                        <a:t>The last</a:t>
                      </a:r>
                      <a:r>
                        <a:rPr lang="en-US" sz="2400" baseline="0" dirty="0" smtClean="0"/>
                        <a:t> day of revenue service</a:t>
                      </a:r>
                      <a:endParaRPr lang="en-US" sz="2400" dirty="0"/>
                    </a:p>
                  </a:txBody>
                  <a:tcPr/>
                </a:tc>
              </a:tr>
            </a:tbl>
          </a:graphicData>
        </a:graphic>
      </p:graphicFrame>
    </p:spTree>
    <p:extLst>
      <p:ext uri="{BB962C8B-B14F-4D97-AF65-F5344CB8AC3E}">
        <p14:creationId xmlns:p14="http://schemas.microsoft.com/office/powerpoint/2010/main" val="9653409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38600"/>
            <a:ext cx="8229600" cy="208756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Fill out the B-10</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00050"/>
            <a:ext cx="81724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977674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29075"/>
            <a:ext cx="8229600" cy="2097088"/>
          </a:xfrm>
        </p:spPr>
        <p:txBody>
          <a:bodyPr/>
          <a:lstStyle/>
          <a:p>
            <a:pPr marL="0" indent="0">
              <a:buNone/>
            </a:pPr>
            <a:r>
              <a:rPr lang="en-US" b="1" dirty="0" smtClean="0">
                <a:solidFill>
                  <a:srgbClr val="FF0000"/>
                </a:solidFill>
              </a:rPr>
              <a:t>Step 7:</a:t>
            </a:r>
            <a:r>
              <a:rPr lang="en-US" dirty="0" smtClean="0"/>
              <a:t> Select &amp; View</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381000"/>
            <a:ext cx="8210550" cy="3648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1295400" y="3124200"/>
            <a:ext cx="10668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467600" y="4029075"/>
            <a:ext cx="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7770286"/>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76800"/>
            <a:ext cx="8229600" cy="1249363"/>
          </a:xfrm>
        </p:spPr>
        <p:txBody>
          <a:bodyPr/>
          <a:lstStyle/>
          <a:p>
            <a:pPr marL="0" indent="0">
              <a:buNone/>
            </a:pPr>
            <a:r>
              <a:rPr lang="en-US" b="1" dirty="0">
                <a:solidFill>
                  <a:srgbClr val="FF0000"/>
                </a:solidFill>
              </a:rPr>
              <a:t>Step </a:t>
            </a:r>
            <a:r>
              <a:rPr lang="en-US" b="1" dirty="0" smtClean="0">
                <a:solidFill>
                  <a:srgbClr val="FF0000"/>
                </a:solidFill>
              </a:rPr>
              <a:t>8:</a:t>
            </a:r>
            <a:r>
              <a:rPr lang="en-US" dirty="0" smtClean="0"/>
              <a:t> Update Federal Funds</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2379"/>
          <a:stretch/>
        </p:blipFill>
        <p:spPr bwMode="auto">
          <a:xfrm>
            <a:off x="500063" y="381000"/>
            <a:ext cx="8143875" cy="3767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005" t="93542"/>
          <a:stretch/>
        </p:blipFill>
        <p:spPr bwMode="auto">
          <a:xfrm>
            <a:off x="5213445" y="4267200"/>
            <a:ext cx="3582893" cy="359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5791200" y="3962400"/>
            <a:ext cx="10668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73926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0600"/>
            <a:ext cx="8229600" cy="1325563"/>
          </a:xfrm>
        </p:spPr>
        <p:txBody>
          <a:bodyPr/>
          <a:lstStyle/>
          <a:p>
            <a:pPr marL="0" indent="0">
              <a:buNone/>
            </a:pPr>
            <a:r>
              <a:rPr lang="en-US" b="1" dirty="0">
                <a:solidFill>
                  <a:srgbClr val="FF0000"/>
                </a:solidFill>
              </a:rPr>
              <a:t>Step </a:t>
            </a:r>
            <a:r>
              <a:rPr lang="en-US" b="1" dirty="0" smtClean="0">
                <a:solidFill>
                  <a:srgbClr val="FF0000"/>
                </a:solidFill>
              </a:rPr>
              <a:t>9:</a:t>
            </a:r>
            <a:r>
              <a:rPr lang="en-US" dirty="0" smtClean="0"/>
              <a:t> Enter data</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201025"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186286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29200"/>
            <a:ext cx="8229600" cy="1096963"/>
          </a:xfrm>
        </p:spPr>
        <p:txBody>
          <a:bodyPr/>
          <a:lstStyle/>
          <a:p>
            <a:pPr marL="0" indent="0">
              <a:buNone/>
            </a:pPr>
            <a:r>
              <a:rPr lang="en-US" b="1" dirty="0">
                <a:solidFill>
                  <a:srgbClr val="FF0000"/>
                </a:solidFill>
              </a:rPr>
              <a:t>Step </a:t>
            </a:r>
            <a:r>
              <a:rPr lang="en-US" b="1" dirty="0" smtClean="0">
                <a:solidFill>
                  <a:srgbClr val="FF0000"/>
                </a:solidFill>
              </a:rPr>
              <a:t>10:</a:t>
            </a:r>
            <a:r>
              <a:rPr lang="en-US" dirty="0" smtClean="0"/>
              <a:t> Click “Continue”</a:t>
            </a:r>
            <a:endParaRPr lang="en-US" dirty="0"/>
          </a:p>
          <a:p>
            <a:pPr marL="0" indent="0">
              <a:buNone/>
            </a:pP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162925"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95088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57800"/>
            <a:ext cx="8229600" cy="868363"/>
          </a:xfrm>
        </p:spPr>
        <p:txBody>
          <a:bodyPr/>
          <a:lstStyle/>
          <a:p>
            <a:pPr marL="0" indent="0">
              <a:buNone/>
            </a:pPr>
            <a:r>
              <a:rPr lang="en-US" b="1" dirty="0">
                <a:solidFill>
                  <a:srgbClr val="FF0000"/>
                </a:solidFill>
              </a:rPr>
              <a:t>Step </a:t>
            </a:r>
            <a:r>
              <a:rPr lang="en-US" b="1" dirty="0" smtClean="0">
                <a:solidFill>
                  <a:srgbClr val="FF0000"/>
                </a:solidFill>
              </a:rPr>
              <a:t>11:</a:t>
            </a:r>
            <a:r>
              <a:rPr lang="en-US" dirty="0" smtClean="0"/>
              <a:t> </a:t>
            </a:r>
            <a:r>
              <a:rPr lang="en-US" dirty="0"/>
              <a:t>Click </a:t>
            </a:r>
            <a:r>
              <a:rPr lang="en-US" dirty="0" smtClean="0"/>
              <a:t>“Save”</a:t>
            </a:r>
            <a:endParaRPr lang="en-US" dirty="0"/>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81001"/>
            <a:ext cx="6922294" cy="467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583577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2"/>
          </p:nvPr>
        </p:nvSpPr>
        <p:spPr>
          <a:xfrm>
            <a:off x="7001691" y="6492875"/>
            <a:ext cx="2133600" cy="365125"/>
          </a:xfrm>
        </p:spPr>
        <p:txBody>
          <a:bodyPr/>
          <a:lstStyle/>
          <a:p>
            <a:fld id="{ADE1B9D5-6B45-43F7-A669-CB0A48399304}" type="slidenum">
              <a:rPr lang="en-US" smtClean="0"/>
              <a:t>156</a:t>
            </a:fld>
            <a:endParaRPr lang="en-US"/>
          </a:p>
        </p:txBody>
      </p:sp>
      <p:sp>
        <p:nvSpPr>
          <p:cNvPr id="15" name="Content Placeholder 2"/>
          <p:cNvSpPr>
            <a:spLocks noGrp="1"/>
          </p:cNvSpPr>
          <p:nvPr>
            <p:ph idx="1"/>
          </p:nvPr>
        </p:nvSpPr>
        <p:spPr>
          <a:xfrm>
            <a:off x="304800" y="3325981"/>
            <a:ext cx="8229600" cy="3001964"/>
          </a:xfrm>
        </p:spPr>
        <p:txBody>
          <a:bodyPr/>
          <a:lstStyle/>
          <a:p>
            <a:pPr marL="0" indent="0" algn="ctr">
              <a:buNone/>
            </a:pPr>
            <a:endParaRPr lang="en-US" sz="1100" dirty="0"/>
          </a:p>
          <a:p>
            <a:pPr marL="0" indent="0" algn="ctr">
              <a:buNone/>
            </a:pPr>
            <a:r>
              <a:rPr lang="en-US" sz="2000" b="1" dirty="0" smtClean="0"/>
              <a:t>Help Desk</a:t>
            </a:r>
          </a:p>
          <a:p>
            <a:pPr marL="0" indent="0" algn="ctr">
              <a:buNone/>
            </a:pPr>
            <a:r>
              <a:rPr lang="en-US" sz="2000" dirty="0" smtClean="0"/>
              <a:t>(</a:t>
            </a:r>
            <a:r>
              <a:rPr lang="en-US" sz="2000" dirty="0"/>
              <a:t>888) 252-0936</a:t>
            </a:r>
          </a:p>
          <a:p>
            <a:pPr marL="0" indent="0" algn="ctr">
              <a:buNone/>
            </a:pPr>
            <a:r>
              <a:rPr lang="en-US" sz="2000" dirty="0"/>
              <a:t>NTDHelp@dot.gov</a:t>
            </a:r>
          </a:p>
          <a:p>
            <a:pPr marL="0" indent="0" algn="ctr">
              <a:buNone/>
            </a:pPr>
            <a:r>
              <a:rPr lang="en-US" sz="2000" dirty="0" smtClean="0"/>
              <a:t>Monday – Friday</a:t>
            </a:r>
          </a:p>
          <a:p>
            <a:pPr marL="0" indent="0" algn="ctr">
              <a:buNone/>
            </a:pPr>
            <a:r>
              <a:rPr lang="en-US" sz="2000" dirty="0" smtClean="0"/>
              <a:t>0800 </a:t>
            </a:r>
            <a:r>
              <a:rPr lang="en-US" sz="2000" dirty="0"/>
              <a:t>– 1900 </a:t>
            </a:r>
            <a:r>
              <a:rPr lang="en-US" sz="2000" dirty="0" smtClean="0"/>
              <a:t>Eastern</a:t>
            </a:r>
            <a:endParaRPr lang="en-US" sz="2000" dirty="0"/>
          </a:p>
          <a:p>
            <a:pPr marL="0" indent="0">
              <a:buNone/>
            </a:pPr>
            <a:endParaRPr lang="en-US" dirty="0"/>
          </a:p>
        </p:txBody>
      </p:sp>
      <p:sp>
        <p:nvSpPr>
          <p:cNvPr id="3" name="Rectangle 2"/>
          <p:cNvSpPr/>
          <p:nvPr/>
        </p:nvSpPr>
        <p:spPr>
          <a:xfrm>
            <a:off x="2286000" y="1295400"/>
            <a:ext cx="4572000" cy="1954381"/>
          </a:xfrm>
          <a:prstGeom prst="rect">
            <a:avLst/>
          </a:prstGeom>
        </p:spPr>
        <p:txBody>
          <a:bodyPr>
            <a:spAutoFit/>
          </a:bodyPr>
          <a:lstStyle/>
          <a:p>
            <a:pPr algn="ctr"/>
            <a:r>
              <a:rPr lang="en-US" sz="2000" b="1" dirty="0" err="1"/>
              <a:t>Loucas</a:t>
            </a:r>
            <a:r>
              <a:rPr lang="en-US" sz="2000" b="1" dirty="0"/>
              <a:t> </a:t>
            </a:r>
            <a:r>
              <a:rPr lang="en-US" sz="2000" b="1" dirty="0" err="1"/>
              <a:t>Lamkin</a:t>
            </a:r>
            <a:endParaRPr lang="en-US" sz="2000" b="1" dirty="0"/>
          </a:p>
          <a:p>
            <a:pPr algn="ctr"/>
            <a:r>
              <a:rPr lang="en-US" dirty="0"/>
              <a:t>434-299-8796</a:t>
            </a:r>
          </a:p>
          <a:p>
            <a:pPr algn="ctr"/>
            <a:r>
              <a:rPr lang="en-US" dirty="0"/>
              <a:t>Loucas.Lamkin.CTR@dot.gov</a:t>
            </a:r>
          </a:p>
          <a:p>
            <a:pPr algn="ctr"/>
            <a:endParaRPr lang="en-US" sz="900" dirty="0"/>
          </a:p>
          <a:p>
            <a:pPr algn="ctr"/>
            <a:r>
              <a:rPr lang="en-US" sz="2000" b="1" dirty="0"/>
              <a:t>Joseph </a:t>
            </a:r>
            <a:r>
              <a:rPr lang="en-US" sz="2000" b="1" dirty="0" err="1"/>
              <a:t>Eldredge</a:t>
            </a:r>
            <a:endParaRPr lang="en-US" sz="2000" b="1" dirty="0"/>
          </a:p>
          <a:p>
            <a:pPr algn="ctr"/>
            <a:r>
              <a:rPr lang="en-US" dirty="0"/>
              <a:t>434-993-8690</a:t>
            </a:r>
          </a:p>
          <a:p>
            <a:pPr algn="ctr"/>
            <a:r>
              <a:rPr lang="en-US" dirty="0"/>
              <a:t>Joseph.Eldredge.CTR@dot.gov</a:t>
            </a:r>
          </a:p>
        </p:txBody>
      </p:sp>
    </p:spTree>
    <p:extLst>
      <p:ext uri="{BB962C8B-B14F-4D97-AF65-F5344CB8AC3E}">
        <p14:creationId xmlns:p14="http://schemas.microsoft.com/office/powerpoint/2010/main" val="1209057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B-10</a:t>
            </a:r>
            <a:endParaRPr lang="en-US" dirty="0"/>
          </a:p>
        </p:txBody>
      </p:sp>
      <p:sp>
        <p:nvSpPr>
          <p:cNvPr id="3" name="Content Placeholder 2"/>
          <p:cNvSpPr>
            <a:spLocks noGrp="1"/>
          </p:cNvSpPr>
          <p:nvPr>
            <p:ph idx="1"/>
          </p:nvPr>
        </p:nvSpPr>
        <p:spPr/>
        <p:txBody>
          <a:bodyPr/>
          <a:lstStyle/>
          <a:p>
            <a:pPr marL="0" indent="0">
              <a:buNone/>
            </a:pPr>
            <a:r>
              <a:rPr lang="en-US" dirty="0" smtClean="0"/>
              <a:t>Organization Type</a:t>
            </a:r>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63" y="2066925"/>
            <a:ext cx="6238875"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055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A-10</a:t>
            </a:r>
            <a:endParaRPr lang="en-US" dirty="0"/>
          </a:p>
        </p:txBody>
      </p:sp>
      <p:sp>
        <p:nvSpPr>
          <p:cNvPr id="3" name="Content Placeholder 2"/>
          <p:cNvSpPr>
            <a:spLocks noGrp="1"/>
          </p:cNvSpPr>
          <p:nvPr>
            <p:ph idx="1"/>
          </p:nvPr>
        </p:nvSpPr>
        <p:spPr/>
        <p:txBody>
          <a:bodyPr/>
          <a:lstStyle/>
          <a:p>
            <a:pPr marL="0" indent="0">
              <a:buNone/>
            </a:pPr>
            <a:r>
              <a:rPr lang="en-US" dirty="0" smtClean="0"/>
              <a:t>If facility is used by more than one mode, prorated portions must be entered on each A-10</a:t>
            </a:r>
          </a:p>
          <a:p>
            <a:pPr marL="0" indent="0">
              <a:buNone/>
            </a:pPr>
            <a:endParaRPr lang="en-US" dirty="0" smtClean="0"/>
          </a:p>
          <a:p>
            <a:pPr marL="0" indent="0">
              <a:buNone/>
            </a:pPr>
            <a:r>
              <a:rPr lang="en-US" dirty="0" smtClean="0"/>
              <a:t>For example, if one garage services vehicles for both Motor Bus and Demand Response, then each A-10 would have 0.5 of a facility. </a:t>
            </a:r>
            <a:endParaRPr lang="en-US" dirty="0"/>
          </a:p>
        </p:txBody>
      </p:sp>
    </p:spTree>
    <p:extLst>
      <p:ext uri="{BB962C8B-B14F-4D97-AF65-F5344CB8AC3E}">
        <p14:creationId xmlns:p14="http://schemas.microsoft.com/office/powerpoint/2010/main" val="449098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A-30</a:t>
            </a:r>
            <a:endParaRPr lang="en-US" dirty="0"/>
          </a:p>
        </p:txBody>
      </p:sp>
      <p:sp>
        <p:nvSpPr>
          <p:cNvPr id="3" name="Content Placeholder 2"/>
          <p:cNvSpPr>
            <a:spLocks noGrp="1"/>
          </p:cNvSpPr>
          <p:nvPr>
            <p:ph idx="1"/>
          </p:nvPr>
        </p:nvSpPr>
        <p:spPr>
          <a:xfrm>
            <a:off x="457200" y="1289212"/>
            <a:ext cx="8382000" cy="4836952"/>
          </a:xfrm>
        </p:spPr>
        <p:txBody>
          <a:bodyPr/>
          <a:lstStyle/>
          <a:p>
            <a:pPr marL="0" indent="0">
              <a:buNone/>
            </a:pPr>
            <a:r>
              <a:rPr lang="en-US" dirty="0" smtClean="0"/>
              <a:t>Active Vehicles in a fleet</a:t>
            </a:r>
          </a:p>
          <a:p>
            <a:pPr lvl="1"/>
            <a:r>
              <a:rPr lang="en-US" dirty="0" smtClean="0"/>
              <a:t>The old system collected “Number of Vehicles in Total Fleet”</a:t>
            </a:r>
          </a:p>
          <a:p>
            <a:pPr lvl="1"/>
            <a:r>
              <a:rPr lang="en-US" dirty="0" smtClean="0"/>
              <a:t>FTA wants to identify the number of vehicles actively providing revenue service</a:t>
            </a:r>
          </a:p>
          <a:p>
            <a:pPr lvl="1"/>
            <a:endParaRPr lang="en-US" dirty="0"/>
          </a:p>
        </p:txBody>
      </p:sp>
    </p:spTree>
    <p:extLst>
      <p:ext uri="{BB962C8B-B14F-4D97-AF65-F5344CB8AC3E}">
        <p14:creationId xmlns:p14="http://schemas.microsoft.com/office/powerpoint/2010/main" val="37586155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Fields – RR-20</a:t>
            </a:r>
            <a:endParaRPr lang="en-US" dirty="0"/>
          </a:p>
        </p:txBody>
      </p:sp>
      <p:sp>
        <p:nvSpPr>
          <p:cNvPr id="3" name="Content Placeholder 2"/>
          <p:cNvSpPr>
            <a:spLocks noGrp="1"/>
          </p:cNvSpPr>
          <p:nvPr>
            <p:ph idx="1"/>
          </p:nvPr>
        </p:nvSpPr>
        <p:spPr/>
        <p:txBody>
          <a:bodyPr>
            <a:normAutofit/>
          </a:bodyPr>
          <a:lstStyle/>
          <a:p>
            <a:r>
              <a:rPr lang="en-US" dirty="0" smtClean="0"/>
              <a:t>Vehicles Operated in Maximum Service (VOMS)</a:t>
            </a:r>
          </a:p>
          <a:p>
            <a:pPr lvl="1"/>
            <a:r>
              <a:rPr lang="en-US" dirty="0" smtClean="0"/>
              <a:t>This </a:t>
            </a:r>
            <a:r>
              <a:rPr lang="en-US" dirty="0"/>
              <a:t>is the revenue vehicle count during the peak season of the year; on the week and day that maximum service is provided. </a:t>
            </a:r>
            <a:endParaRPr lang="en-US" dirty="0" smtClean="0"/>
          </a:p>
          <a:p>
            <a:pPr lvl="2"/>
            <a:r>
              <a:rPr lang="en-US" dirty="0" smtClean="0"/>
              <a:t>Excludes</a:t>
            </a:r>
            <a:r>
              <a:rPr lang="en-US" dirty="0"/>
              <a:t>  </a:t>
            </a:r>
            <a:r>
              <a:rPr lang="en-US" dirty="0" smtClean="0"/>
              <a:t>atypical days</a:t>
            </a:r>
            <a:r>
              <a:rPr lang="en-US" dirty="0"/>
              <a:t> </a:t>
            </a:r>
            <a:r>
              <a:rPr lang="en-US" dirty="0" smtClean="0"/>
              <a:t>and one-time </a:t>
            </a:r>
            <a:r>
              <a:rPr lang="en-US" dirty="0"/>
              <a:t>special events.</a:t>
            </a:r>
          </a:p>
          <a:p>
            <a:pPr lvl="1"/>
            <a:endParaRPr lang="en-US" dirty="0" smtClean="0"/>
          </a:p>
          <a:p>
            <a:r>
              <a:rPr lang="en-US" dirty="0" smtClean="0"/>
              <a:t>Operating Expenses by Mode</a:t>
            </a:r>
          </a:p>
          <a:p>
            <a:pPr lvl="1"/>
            <a:r>
              <a:rPr lang="en-US" dirty="0" smtClean="0"/>
              <a:t>Cost Allocation Methods</a:t>
            </a:r>
            <a:endParaRPr lang="en-US" dirty="0"/>
          </a:p>
        </p:txBody>
      </p:sp>
    </p:spTree>
    <p:extLst>
      <p:ext uri="{BB962C8B-B14F-4D97-AF65-F5344CB8AC3E}">
        <p14:creationId xmlns:p14="http://schemas.microsoft.com/office/powerpoint/2010/main" val="2136976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algn="ctr">
              <a:buNone/>
            </a:pPr>
            <a:r>
              <a:rPr lang="en-US" sz="2600" b="1" dirty="0" smtClean="0"/>
              <a:t>National </a:t>
            </a:r>
            <a:r>
              <a:rPr lang="en-US" sz="2600" b="1" dirty="0"/>
              <a:t>Transit Database</a:t>
            </a:r>
          </a:p>
          <a:p>
            <a:pPr marL="0" indent="0" algn="ctr">
              <a:buNone/>
            </a:pPr>
            <a:r>
              <a:rPr lang="en-US" sz="2600" dirty="0"/>
              <a:t>943 Glenwood Station LN STE 102</a:t>
            </a:r>
          </a:p>
          <a:p>
            <a:pPr marL="0" indent="0" algn="ctr">
              <a:buNone/>
            </a:pPr>
            <a:r>
              <a:rPr lang="en-US" sz="2600" dirty="0"/>
              <a:t>Charlottesville, VA 22901</a:t>
            </a:r>
          </a:p>
          <a:p>
            <a:pPr marL="0" indent="0" algn="ctr">
              <a:buNone/>
            </a:pPr>
            <a:endParaRPr lang="en-US" sz="1100" dirty="0" smtClean="0"/>
          </a:p>
          <a:p>
            <a:pPr marL="0" indent="0" algn="ctr">
              <a:buNone/>
            </a:pPr>
            <a:endParaRPr lang="en-US" sz="1100" dirty="0"/>
          </a:p>
          <a:p>
            <a:pPr marL="0" indent="0" algn="ctr">
              <a:buNone/>
            </a:pPr>
            <a:r>
              <a:rPr lang="en-US" sz="2600" b="1" dirty="0" smtClean="0"/>
              <a:t>Help Desk</a:t>
            </a:r>
          </a:p>
          <a:p>
            <a:pPr marL="0" indent="0" algn="ctr">
              <a:buNone/>
            </a:pPr>
            <a:r>
              <a:rPr lang="en-US" sz="2600" dirty="0" smtClean="0"/>
              <a:t>(</a:t>
            </a:r>
            <a:r>
              <a:rPr lang="en-US" sz="2600" dirty="0"/>
              <a:t>888) 252-0936</a:t>
            </a:r>
          </a:p>
          <a:p>
            <a:pPr marL="0" indent="0" algn="ctr">
              <a:buNone/>
            </a:pPr>
            <a:r>
              <a:rPr lang="en-US" sz="2600" dirty="0"/>
              <a:t>NTDHelp@dot.gov</a:t>
            </a:r>
          </a:p>
          <a:p>
            <a:pPr marL="0" indent="0" algn="ctr">
              <a:buNone/>
            </a:pPr>
            <a:r>
              <a:rPr lang="en-US" sz="2600" dirty="0" smtClean="0"/>
              <a:t>Monday – Friday</a:t>
            </a:r>
          </a:p>
          <a:p>
            <a:pPr marL="0" indent="0" algn="ctr">
              <a:buNone/>
            </a:pPr>
            <a:r>
              <a:rPr lang="en-US" sz="2600" dirty="0" smtClean="0"/>
              <a:t>0800 </a:t>
            </a:r>
            <a:r>
              <a:rPr lang="en-US" sz="2600" dirty="0"/>
              <a:t>– 1900 </a:t>
            </a:r>
            <a:r>
              <a:rPr lang="en-US" sz="2600" dirty="0" smtClean="0"/>
              <a:t>Eastern</a:t>
            </a:r>
            <a:endParaRPr lang="en-US" sz="2600"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t>2</a:t>
            </a:fld>
            <a:endParaRPr lang="en-US"/>
          </a:p>
        </p:txBody>
      </p:sp>
    </p:spTree>
    <p:extLst>
      <p:ext uri="{BB962C8B-B14F-4D97-AF65-F5344CB8AC3E}">
        <p14:creationId xmlns:p14="http://schemas.microsoft.com/office/powerpoint/2010/main" val="1676058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RR20 - Cost Allocation Methods</a:t>
            </a:r>
            <a:endParaRPr lang="en-US" dirty="0"/>
          </a:p>
        </p:txBody>
      </p:sp>
      <p:sp>
        <p:nvSpPr>
          <p:cNvPr id="6" name="Content Placeholder 5"/>
          <p:cNvSpPr>
            <a:spLocks noGrp="1"/>
          </p:cNvSpPr>
          <p:nvPr>
            <p:ph idx="1"/>
          </p:nvPr>
        </p:nvSpPr>
        <p:spPr>
          <a:xfrm>
            <a:off x="460374" y="1371600"/>
            <a:ext cx="8302625" cy="4259263"/>
          </a:xfrm>
        </p:spPr>
        <p:txBody>
          <a:bodyPr>
            <a:normAutofit/>
          </a:bodyPr>
          <a:lstStyle/>
          <a:p>
            <a:pPr marL="0" indent="0">
              <a:buNone/>
            </a:pPr>
            <a:r>
              <a:rPr lang="en-US" dirty="0" smtClean="0"/>
              <a:t>Determine </a:t>
            </a:r>
            <a:r>
              <a:rPr lang="en-US" dirty="0"/>
              <a:t>which </a:t>
            </a:r>
            <a:r>
              <a:rPr lang="en-US" dirty="0" smtClean="0"/>
              <a:t>expenses are </a:t>
            </a:r>
            <a:r>
              <a:rPr lang="en-US" dirty="0"/>
              <a:t>direct </a:t>
            </a:r>
            <a:r>
              <a:rPr lang="en-US" dirty="0" smtClean="0"/>
              <a:t>expenses and </a:t>
            </a:r>
            <a:r>
              <a:rPr lang="en-US" dirty="0"/>
              <a:t>can be easily traced to a particular </a:t>
            </a:r>
            <a:r>
              <a:rPr lang="en-US" dirty="0" smtClean="0"/>
              <a:t>mode/TOS.</a:t>
            </a:r>
          </a:p>
          <a:p>
            <a:pPr marL="0" indent="0">
              <a:buNone/>
            </a:pPr>
            <a:endParaRPr lang="en-US" sz="1050" dirty="0"/>
          </a:p>
          <a:p>
            <a:pPr marL="0" indent="0">
              <a:buNone/>
            </a:pPr>
            <a:r>
              <a:rPr lang="en-US" dirty="0" smtClean="0"/>
              <a:t>Determine </a:t>
            </a:r>
            <a:r>
              <a:rPr lang="en-US" dirty="0"/>
              <a:t>which expenses </a:t>
            </a:r>
            <a:r>
              <a:rPr lang="en-US" dirty="0" smtClean="0"/>
              <a:t>are </a:t>
            </a:r>
            <a:r>
              <a:rPr lang="en-US" dirty="0"/>
              <a:t>joint </a:t>
            </a:r>
            <a:r>
              <a:rPr lang="en-US" dirty="0" smtClean="0"/>
              <a:t>expenses. </a:t>
            </a:r>
            <a:r>
              <a:rPr lang="en-US" dirty="0"/>
              <a:t>These costs are incurred for the benefit of more than one mode/ TOS and cannot be easily traced to a specific </a:t>
            </a:r>
            <a:r>
              <a:rPr lang="en-US" dirty="0" smtClean="0"/>
              <a:t>mode/TOS.</a:t>
            </a:r>
          </a:p>
          <a:p>
            <a:pPr marL="0" indent="0">
              <a:buNone/>
            </a:pPr>
            <a:endParaRPr lang="en-US" sz="1050" dirty="0" smtClean="0"/>
          </a:p>
          <a:p>
            <a:pPr marL="0" indent="0">
              <a:buNone/>
            </a:pPr>
            <a:r>
              <a:rPr lang="en-US" dirty="0" smtClean="0"/>
              <a:t>Allocate </a:t>
            </a:r>
            <a:r>
              <a:rPr lang="en-US" dirty="0"/>
              <a:t>joint expenses or shared costs to each mode/TOS. </a:t>
            </a:r>
          </a:p>
          <a:p>
            <a:endParaRPr lang="en-US" dirty="0"/>
          </a:p>
        </p:txBody>
      </p:sp>
    </p:spTree>
    <p:extLst>
      <p:ext uri="{BB962C8B-B14F-4D97-AF65-F5344CB8AC3E}">
        <p14:creationId xmlns:p14="http://schemas.microsoft.com/office/powerpoint/2010/main" val="18732112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RR-20 Cost Allocation Methods</a:t>
            </a:r>
            <a:endParaRPr lang="en-US" dirty="0"/>
          </a:p>
        </p:txBody>
      </p:sp>
      <p:sp>
        <p:nvSpPr>
          <p:cNvPr id="3" name="Content Placeholder 2"/>
          <p:cNvSpPr>
            <a:spLocks noGrp="1"/>
          </p:cNvSpPr>
          <p:nvPr>
            <p:ph sz="half" idx="1"/>
          </p:nvPr>
        </p:nvSpPr>
        <p:spPr>
          <a:xfrm>
            <a:off x="457200" y="1295400"/>
            <a:ext cx="8153400" cy="4259263"/>
          </a:xfrm>
        </p:spPr>
        <p:txBody>
          <a:bodyPr>
            <a:noAutofit/>
          </a:bodyPr>
          <a:lstStyle/>
          <a:p>
            <a:pPr marL="0" indent="0">
              <a:buNone/>
            </a:pPr>
            <a:r>
              <a:rPr lang="en-US" sz="3200" dirty="0" smtClean="0"/>
              <a:t>Recognizing that some agencies may not allocate joint costs by mode/TOS, NTD suggests common allocation variables:</a:t>
            </a:r>
          </a:p>
          <a:p>
            <a:pPr lvl="1"/>
            <a:r>
              <a:rPr lang="en-US" dirty="0" smtClean="0"/>
              <a:t>Revenue Hours</a:t>
            </a:r>
          </a:p>
          <a:p>
            <a:pPr lvl="1"/>
            <a:r>
              <a:rPr lang="en-US" dirty="0" smtClean="0"/>
              <a:t>Revenue Miles</a:t>
            </a:r>
          </a:p>
          <a:p>
            <a:pPr lvl="1"/>
            <a:r>
              <a:rPr lang="en-US" dirty="0" smtClean="0"/>
              <a:t>Number of Employees</a:t>
            </a:r>
          </a:p>
          <a:p>
            <a:pPr lvl="1"/>
            <a:r>
              <a:rPr lang="en-US" dirty="0" smtClean="0"/>
              <a:t>Ridership</a:t>
            </a:r>
          </a:p>
          <a:p>
            <a:pPr lvl="1"/>
            <a:endParaRPr lang="en-US" dirty="0" smtClean="0"/>
          </a:p>
          <a:p>
            <a:pPr marL="0" indent="0">
              <a:buNone/>
            </a:pPr>
            <a:endParaRPr lang="en-US" sz="1100" dirty="0"/>
          </a:p>
          <a:p>
            <a:pPr marL="0" indent="0">
              <a:buNone/>
            </a:pPr>
            <a:endParaRPr lang="en-US" sz="1800" dirty="0"/>
          </a:p>
        </p:txBody>
      </p:sp>
    </p:spTree>
    <p:extLst>
      <p:ext uri="{BB962C8B-B14F-4D97-AF65-F5344CB8AC3E}">
        <p14:creationId xmlns:p14="http://schemas.microsoft.com/office/powerpoint/2010/main" val="4027341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Example—Allocating by VRM</a:t>
            </a:r>
            <a:endParaRPr lang="en-US" dirty="0"/>
          </a:p>
        </p:txBody>
      </p:sp>
      <p:sp>
        <p:nvSpPr>
          <p:cNvPr id="3" name="Content Placeholder 2"/>
          <p:cNvSpPr>
            <a:spLocks noGrp="1"/>
          </p:cNvSpPr>
          <p:nvPr>
            <p:ph idx="1"/>
          </p:nvPr>
        </p:nvSpPr>
        <p:spPr>
          <a:xfrm>
            <a:off x="460374" y="1295400"/>
            <a:ext cx="8226425" cy="4259263"/>
          </a:xfrm>
        </p:spPr>
        <p:txBody>
          <a:bodyPr>
            <a:normAutofit/>
          </a:bodyPr>
          <a:lstStyle/>
          <a:p>
            <a:pPr marL="0" indent="0">
              <a:buNone/>
            </a:pPr>
            <a:r>
              <a:rPr lang="en-US" dirty="0" smtClean="0"/>
              <a:t>Subrecipient operates a Dial-a-Ride or Demand Response (DR) service and a fixed-route bus (MB) service</a:t>
            </a:r>
          </a:p>
          <a:p>
            <a:pPr lvl="1"/>
            <a:r>
              <a:rPr lang="en-US" dirty="0"/>
              <a:t>Collects Annual Vehicle Revenue Miles (VRM) for each mode separately. </a:t>
            </a:r>
          </a:p>
          <a:p>
            <a:pPr lvl="2"/>
            <a:r>
              <a:rPr lang="en-US" dirty="0"/>
              <a:t>DR: </a:t>
            </a:r>
            <a:r>
              <a:rPr lang="en-US" dirty="0" smtClean="0"/>
              <a:t>200,000 </a:t>
            </a:r>
            <a:r>
              <a:rPr lang="en-US" dirty="0"/>
              <a:t>VRM</a:t>
            </a:r>
          </a:p>
          <a:p>
            <a:pPr lvl="2"/>
            <a:r>
              <a:rPr lang="en-US" dirty="0"/>
              <a:t>MB: </a:t>
            </a:r>
            <a:r>
              <a:rPr lang="en-US" dirty="0" smtClean="0"/>
              <a:t>300,000 </a:t>
            </a:r>
            <a:r>
              <a:rPr lang="en-US" dirty="0"/>
              <a:t>VRM</a:t>
            </a:r>
          </a:p>
          <a:p>
            <a:pPr lvl="1"/>
            <a:r>
              <a:rPr lang="en-US" dirty="0" smtClean="0"/>
              <a:t>Does not allocate joint Operating Costs by mode.</a:t>
            </a:r>
            <a:r>
              <a:rPr lang="en-US" dirty="0"/>
              <a:t> </a:t>
            </a:r>
            <a:endParaRPr lang="en-US" dirty="0" smtClean="0"/>
          </a:p>
          <a:p>
            <a:pPr lvl="2"/>
            <a:r>
              <a:rPr lang="en-US" dirty="0" smtClean="0"/>
              <a:t>Total </a:t>
            </a:r>
            <a:r>
              <a:rPr lang="en-US" dirty="0"/>
              <a:t>Annual Operating Expenses:  $100,000 </a:t>
            </a:r>
            <a:endParaRPr lang="en-US" dirty="0" smtClean="0"/>
          </a:p>
        </p:txBody>
      </p:sp>
    </p:spTree>
    <p:extLst>
      <p:ext uri="{BB962C8B-B14F-4D97-AF65-F5344CB8AC3E}">
        <p14:creationId xmlns:p14="http://schemas.microsoft.com/office/powerpoint/2010/main" val="2178258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Example—Allocating by </a:t>
            </a:r>
            <a:r>
              <a:rPr lang="en-US" dirty="0" smtClean="0"/>
              <a:t>VRM  (cont.)</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60374" y="1295400"/>
                <a:ext cx="8455026" cy="4259263"/>
              </a:xfrm>
            </p:spPr>
            <p:txBody>
              <a:bodyPr/>
              <a:lstStyle/>
              <a:p>
                <a:pPr marL="0" indent="0">
                  <a:spcAft>
                    <a:spcPts val="1800"/>
                  </a:spcAft>
                  <a:buNone/>
                </a:pPr>
                <a:r>
                  <a:rPr lang="en-US" dirty="0" smtClean="0"/>
                  <a:t>Subrecipient uses vehicle revenue miles </a:t>
                </a:r>
                <a:r>
                  <a:rPr lang="en-US" dirty="0"/>
                  <a:t>to allocate costs. </a:t>
                </a:r>
                <a:endParaRPr lang="en-US" dirty="0" smtClean="0"/>
              </a:p>
              <a:p>
                <a:pPr marL="0" indent="0">
                  <a:buNone/>
                </a:pPr>
                <a14:m>
                  <m:oMathPara xmlns:m="http://schemas.openxmlformats.org/officeDocument/2006/math">
                    <m:oMathParaPr>
                      <m:jc m:val="centerGroup"/>
                    </m:oMathParaPr>
                    <m:oMath xmlns:m="http://schemas.openxmlformats.org/officeDocument/2006/math">
                      <m:f>
                        <m:fPr>
                          <m:ctrlPr>
                            <a:rPr lang="en-US" sz="2400" i="1" smtClean="0">
                              <a:latin typeface="Cambria Math"/>
                              <a:ea typeface="Cambria Math"/>
                            </a:rPr>
                          </m:ctrlPr>
                        </m:fPr>
                        <m:num>
                          <m:r>
                            <a:rPr lang="en-US" sz="2400" b="0" i="1" smtClean="0">
                              <a:latin typeface="Cambria Math"/>
                              <a:ea typeface="Cambria Math"/>
                            </a:rPr>
                            <m:t>200,000 </m:t>
                          </m:r>
                          <m:r>
                            <a:rPr lang="en-US" sz="2400" b="0" i="1" smtClean="0">
                              <a:latin typeface="Cambria Math"/>
                              <a:ea typeface="Cambria Math"/>
                            </a:rPr>
                            <m:t>𝐷𝑅</m:t>
                          </m:r>
                          <m:r>
                            <a:rPr lang="en-US" sz="2400" b="0" i="1" smtClean="0">
                              <a:latin typeface="Cambria Math"/>
                              <a:ea typeface="Cambria Math"/>
                            </a:rPr>
                            <m:t> </m:t>
                          </m:r>
                          <m:r>
                            <a:rPr lang="en-US" sz="2400" b="0" i="1" smtClean="0">
                              <a:latin typeface="Cambria Math"/>
                              <a:ea typeface="Cambria Math"/>
                            </a:rPr>
                            <m:t>𝑚𝑖𝑙𝑒𝑠</m:t>
                          </m:r>
                        </m:num>
                        <m:den>
                          <m:r>
                            <a:rPr lang="en-US" sz="2400" b="0" i="1" smtClean="0">
                              <a:latin typeface="Cambria Math"/>
                              <a:ea typeface="Cambria Math"/>
                            </a:rPr>
                            <m:t>500,000 </m:t>
                          </m:r>
                          <m:r>
                            <a:rPr lang="en-US" sz="2400" b="0" i="1" smtClean="0">
                              <a:latin typeface="Cambria Math"/>
                              <a:ea typeface="Cambria Math"/>
                            </a:rPr>
                            <m:t>𝑡𝑜𝑡𝑎𝑙</m:t>
                          </m:r>
                          <m:r>
                            <a:rPr lang="en-US" sz="2400" b="0" i="1" smtClean="0">
                              <a:latin typeface="Cambria Math"/>
                              <a:ea typeface="Cambria Math"/>
                            </a:rPr>
                            <m:t> </m:t>
                          </m:r>
                          <m:r>
                            <a:rPr lang="en-US" sz="2400" b="0" i="1" smtClean="0">
                              <a:latin typeface="Cambria Math"/>
                              <a:ea typeface="Cambria Math"/>
                            </a:rPr>
                            <m:t>𝑚𝑖𝑙𝑒𝑠</m:t>
                          </m:r>
                        </m:den>
                      </m:f>
                      <m:r>
                        <a:rPr lang="en-US" sz="2400" i="1" smtClean="0">
                          <a:latin typeface="Cambria Math"/>
                          <a:ea typeface="Cambria Math"/>
                        </a:rPr>
                        <m:t>=</m:t>
                      </m:r>
                      <m:f>
                        <m:fPr>
                          <m:ctrlPr>
                            <a:rPr lang="en-US" sz="2400" i="1" smtClean="0">
                              <a:latin typeface="Cambria Math"/>
                              <a:ea typeface="Cambria Math"/>
                            </a:rPr>
                          </m:ctrlPr>
                        </m:fPr>
                        <m:num>
                          <m:r>
                            <a:rPr lang="en-US" sz="2400" b="0" i="1" smtClean="0">
                              <a:latin typeface="Cambria Math"/>
                              <a:ea typeface="Cambria Math"/>
                            </a:rPr>
                            <m:t>𝐷𝑅</m:t>
                          </m:r>
                          <m:r>
                            <a:rPr lang="en-US" sz="2400" b="0" i="1" smtClean="0">
                              <a:latin typeface="Cambria Math"/>
                              <a:ea typeface="Cambria Math"/>
                            </a:rPr>
                            <m:t> </m:t>
                          </m:r>
                          <m:r>
                            <a:rPr lang="en-US" sz="2400" b="0" i="1" smtClean="0">
                              <a:latin typeface="Cambria Math"/>
                              <a:ea typeface="Cambria Math"/>
                            </a:rPr>
                            <m:t>𝑜𝑝𝑒𝑟𝑎𝑡𝑖𝑛𝑔</m:t>
                          </m:r>
                          <m:r>
                            <a:rPr lang="en-US" sz="2400" b="0" i="1" smtClean="0">
                              <a:latin typeface="Cambria Math"/>
                              <a:ea typeface="Cambria Math"/>
                            </a:rPr>
                            <m:t> </m:t>
                          </m:r>
                          <m:r>
                            <a:rPr lang="en-US" sz="2400" b="0" i="1" smtClean="0">
                              <a:latin typeface="Cambria Math"/>
                              <a:ea typeface="Cambria Math"/>
                            </a:rPr>
                            <m:t>𝑐𝑜𝑠𝑡</m:t>
                          </m:r>
                        </m:num>
                        <m:den>
                          <m:r>
                            <a:rPr lang="en-US" sz="2400" b="0" i="1" smtClean="0">
                              <a:latin typeface="Cambria Math"/>
                              <a:ea typeface="Cambria Math"/>
                            </a:rPr>
                            <m:t>$100,000 </m:t>
                          </m:r>
                          <m:r>
                            <a:rPr lang="en-US" sz="2400" b="0" i="1" smtClean="0">
                              <a:latin typeface="Cambria Math"/>
                              <a:ea typeface="Cambria Math"/>
                            </a:rPr>
                            <m:t>𝑗𝑜𝑖𝑛𝑡</m:t>
                          </m:r>
                          <m:r>
                            <a:rPr lang="en-US" sz="2400" b="0" i="1" smtClean="0">
                              <a:latin typeface="Cambria Math"/>
                              <a:ea typeface="Cambria Math"/>
                            </a:rPr>
                            <m:t> </m:t>
                          </m:r>
                          <m:r>
                            <a:rPr lang="en-US" sz="2400" b="0" i="1" smtClean="0">
                              <a:latin typeface="Cambria Math"/>
                              <a:ea typeface="Cambria Math"/>
                            </a:rPr>
                            <m:t>𝑜𝑝𝑒𝑟𝑎𝑡𝑖𝑛𝑔</m:t>
                          </m:r>
                          <m:r>
                            <a:rPr lang="en-US" sz="2400" b="0" i="1" smtClean="0">
                              <a:latin typeface="Cambria Math"/>
                              <a:ea typeface="Cambria Math"/>
                            </a:rPr>
                            <m:t> </m:t>
                          </m:r>
                          <m:r>
                            <a:rPr lang="en-US" sz="2400" b="0" i="1" smtClean="0">
                              <a:latin typeface="Cambria Math"/>
                              <a:ea typeface="Cambria Math"/>
                            </a:rPr>
                            <m:t>𝑐𝑜𝑠𝑡</m:t>
                          </m:r>
                        </m:den>
                      </m:f>
                    </m:oMath>
                  </m:oMathPara>
                </a14:m>
                <a:endParaRPr lang="en-US" dirty="0" smtClean="0"/>
              </a:p>
              <a:p>
                <a:pPr marL="0" indent="0">
                  <a:buNone/>
                </a:pPr>
                <a:endParaRPr lang="en-US" dirty="0" smtClean="0"/>
              </a:p>
              <a:p>
                <a:pPr marL="0" lvl="2" indent="0">
                  <a:buSzTx/>
                  <a:buNone/>
                </a:pPr>
                <a14:m>
                  <m:oMathPara xmlns:m="http://schemas.openxmlformats.org/officeDocument/2006/math">
                    <m:oMathParaPr>
                      <m:jc m:val="centerGroup"/>
                    </m:oMathParaPr>
                    <m:oMath xmlns:m="http://schemas.openxmlformats.org/officeDocument/2006/math">
                      <m:f>
                        <m:fPr>
                          <m:ctrlPr>
                            <a:rPr lang="en-US" i="1">
                              <a:latin typeface="Cambria Math"/>
                              <a:ea typeface="Cambria Math"/>
                            </a:rPr>
                          </m:ctrlPr>
                        </m:fPr>
                        <m:num>
                          <m:r>
                            <a:rPr lang="en-US" i="1">
                              <a:latin typeface="Cambria Math"/>
                              <a:ea typeface="Cambria Math"/>
                            </a:rPr>
                            <m:t>200,000 </m:t>
                          </m:r>
                        </m:num>
                        <m:den>
                          <m:r>
                            <a:rPr lang="en-US" i="1">
                              <a:latin typeface="Cambria Math"/>
                              <a:ea typeface="Cambria Math"/>
                            </a:rPr>
                            <m:t>500,000 </m:t>
                          </m:r>
                        </m:den>
                      </m:f>
                      <m:r>
                        <a:rPr lang="en-US" i="1" smtClean="0">
                          <a:latin typeface="Cambria Math"/>
                          <a:ea typeface="Cambria Math"/>
                        </a:rPr>
                        <m:t>×</m:t>
                      </m:r>
                      <m:r>
                        <a:rPr lang="en-US" b="0" i="1" smtClean="0">
                          <a:latin typeface="Cambria Math"/>
                          <a:ea typeface="Cambria Math"/>
                        </a:rPr>
                        <m:t>$100,000</m:t>
                      </m:r>
                      <m:r>
                        <a:rPr lang="en-US" i="1">
                          <a:latin typeface="Cambria Math"/>
                          <a:ea typeface="Cambria Math"/>
                        </a:rPr>
                        <m:t>=</m:t>
                      </m:r>
                      <m:r>
                        <a:rPr lang="en-US" b="0" i="1" smtClean="0">
                          <a:latin typeface="Cambria Math"/>
                          <a:ea typeface="Cambria Math"/>
                        </a:rPr>
                        <m:t>𝐷𝑅</m:t>
                      </m:r>
                      <m:r>
                        <a:rPr lang="en-US" b="0" i="1" smtClean="0">
                          <a:latin typeface="Cambria Math"/>
                          <a:ea typeface="Cambria Math"/>
                        </a:rPr>
                        <m:t> </m:t>
                      </m:r>
                      <m:r>
                        <a:rPr lang="en-US" b="0" i="1" smtClean="0">
                          <a:latin typeface="Cambria Math"/>
                          <a:ea typeface="Cambria Math"/>
                        </a:rPr>
                        <m:t>𝑜𝑝𝑒𝑟𝑎𝑡𝑖𝑛𝑔</m:t>
                      </m:r>
                      <m:r>
                        <a:rPr lang="en-US" b="0" i="1" smtClean="0">
                          <a:latin typeface="Cambria Math"/>
                          <a:ea typeface="Cambria Math"/>
                        </a:rPr>
                        <m:t> </m:t>
                      </m:r>
                      <m:r>
                        <a:rPr lang="en-US" b="0" i="1" smtClean="0">
                          <a:latin typeface="Cambria Math"/>
                          <a:ea typeface="Cambria Math"/>
                        </a:rPr>
                        <m:t>𝑐𝑜𝑠𝑡</m:t>
                      </m:r>
                    </m:oMath>
                  </m:oMathPara>
                </a14:m>
                <a:endParaRPr lang="en-US" b="0" i="1" dirty="0" smtClean="0">
                  <a:latin typeface="Cambria Math"/>
                  <a:ea typeface="Cambria Math"/>
                </a:endParaRPr>
              </a:p>
              <a:p>
                <a:pPr marL="0" lvl="2" indent="0">
                  <a:buSzTx/>
                  <a:buNone/>
                </a:pPr>
                <a:endParaRPr lang="en-US" i="1" dirty="0">
                  <a:latin typeface="Cambria Math"/>
                  <a:ea typeface="Cambria Math"/>
                </a:endParaRPr>
              </a:p>
              <a:p>
                <a:pPr marL="0" lvl="2" indent="0">
                  <a:buSzTx/>
                  <a:buNone/>
                </a:pPr>
                <a:endParaRPr lang="en-US" b="0" i="1" dirty="0" smtClean="0">
                  <a:latin typeface="Cambria Math"/>
                  <a:ea typeface="Cambria Math"/>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60374" y="1295400"/>
                <a:ext cx="8455026" cy="4259263"/>
              </a:xfrm>
              <a:blipFill rotWithShape="1">
                <a:blip r:embed="rId2"/>
                <a:stretch>
                  <a:fillRect l="-1514" t="-1289" r="-18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3849" y="4731603"/>
                <a:ext cx="8229599" cy="830997"/>
              </a:xfrm>
              <a:prstGeom prst="rect">
                <a:avLst/>
              </a:prstGeom>
            </p:spPr>
            <p:txBody>
              <a:bodyPr wrap="square">
                <a:spAutoFit/>
              </a:bodyPr>
              <a:lstStyle/>
              <a:p>
                <a:pPr marL="0" lvl="2" indent="0">
                  <a:buSzTx/>
                  <a:buNone/>
                </a:pPr>
                <a14:m>
                  <m:oMathPara xmlns:m="http://schemas.openxmlformats.org/officeDocument/2006/math">
                    <m:oMathParaPr>
                      <m:jc m:val="centerGroup"/>
                    </m:oMathParaPr>
                    <m:oMath xmlns:m="http://schemas.openxmlformats.org/officeDocument/2006/math">
                      <m:r>
                        <a:rPr lang="en-US" sz="2400" b="1" i="1" smtClean="0">
                          <a:latin typeface="Cambria Math"/>
                          <a:ea typeface="Cambria Math"/>
                        </a:rPr>
                        <m:t>$</m:t>
                      </m:r>
                      <m:r>
                        <a:rPr lang="en-US" sz="2400" b="1" i="1" smtClean="0">
                          <a:latin typeface="Cambria Math"/>
                          <a:ea typeface="Cambria Math"/>
                        </a:rPr>
                        <m:t>𝟒𝟎</m:t>
                      </m:r>
                      <m:r>
                        <a:rPr lang="en-US" sz="2400" b="1" i="1" smtClean="0">
                          <a:latin typeface="Cambria Math"/>
                          <a:ea typeface="Cambria Math"/>
                        </a:rPr>
                        <m:t>,</m:t>
                      </m:r>
                      <m:r>
                        <a:rPr lang="en-US" sz="2400" b="1" i="1" smtClean="0">
                          <a:latin typeface="Cambria Math"/>
                          <a:ea typeface="Cambria Math"/>
                        </a:rPr>
                        <m:t>𝟎𝟎𝟎</m:t>
                      </m:r>
                      <m:r>
                        <a:rPr lang="en-US" sz="2400" b="1" i="1">
                          <a:latin typeface="Cambria Math"/>
                          <a:ea typeface="Cambria Math"/>
                        </a:rPr>
                        <m:t>=</m:t>
                      </m:r>
                      <m:r>
                        <a:rPr lang="en-US" sz="2400" b="1" i="1">
                          <a:latin typeface="Cambria Math"/>
                          <a:ea typeface="Cambria Math"/>
                        </a:rPr>
                        <m:t>𝑫𝑹</m:t>
                      </m:r>
                      <m:r>
                        <a:rPr lang="en-US" sz="2400" b="1" i="1">
                          <a:latin typeface="Cambria Math"/>
                          <a:ea typeface="Cambria Math"/>
                        </a:rPr>
                        <m:t> </m:t>
                      </m:r>
                      <m:r>
                        <a:rPr lang="en-US" sz="2400" b="1" i="1">
                          <a:latin typeface="Cambria Math"/>
                          <a:ea typeface="Cambria Math"/>
                        </a:rPr>
                        <m:t>𝒐𝒑𝒆𝒓𝒂𝒕𝒊𝒏𝒈</m:t>
                      </m:r>
                      <m:r>
                        <a:rPr lang="en-US" sz="2400" b="1" i="1">
                          <a:latin typeface="Cambria Math"/>
                          <a:ea typeface="Cambria Math"/>
                        </a:rPr>
                        <m:t> </m:t>
                      </m:r>
                      <m:r>
                        <a:rPr lang="en-US" sz="2400" b="1" i="1" smtClean="0">
                          <a:latin typeface="Cambria Math"/>
                          <a:ea typeface="Cambria Math"/>
                        </a:rPr>
                        <m:t>𝒄𝒐𝒔𝒕</m:t>
                      </m:r>
                    </m:oMath>
                  </m:oMathPara>
                </a14:m>
                <a:endParaRPr lang="en-US" sz="2400" b="1" i="1" dirty="0" smtClean="0">
                  <a:latin typeface="Cambria Math"/>
                  <a:ea typeface="Cambria Math"/>
                </a:endParaRPr>
              </a:p>
              <a:p>
                <a:pPr marL="0" lvl="2" indent="0">
                  <a:buSzTx/>
                  <a:buNone/>
                </a:pPr>
                <a14:m>
                  <m:oMathPara xmlns:m="http://schemas.openxmlformats.org/officeDocument/2006/math">
                    <m:oMathParaPr>
                      <m:jc m:val="centerGroup"/>
                    </m:oMathParaPr>
                    <m:oMath xmlns:m="http://schemas.openxmlformats.org/officeDocument/2006/math">
                      <m:r>
                        <a:rPr lang="en-US" sz="2400" b="1" i="0" smtClean="0">
                          <a:latin typeface="Cambria Math"/>
                          <a:ea typeface="Cambria Math"/>
                        </a:rPr>
                        <m:t>$</m:t>
                      </m:r>
                      <m:r>
                        <a:rPr lang="en-US" sz="2400" b="1" i="0" smtClean="0">
                          <a:latin typeface="Cambria Math"/>
                          <a:ea typeface="Cambria Math"/>
                        </a:rPr>
                        <m:t>𝟔𝟎</m:t>
                      </m:r>
                      <m:r>
                        <a:rPr lang="en-US" sz="2400" b="1" i="0" smtClean="0">
                          <a:latin typeface="Cambria Math"/>
                          <a:ea typeface="Cambria Math"/>
                        </a:rPr>
                        <m:t>,</m:t>
                      </m:r>
                      <m:r>
                        <a:rPr lang="en-US" sz="2400" b="1" i="0" smtClean="0">
                          <a:latin typeface="Cambria Math"/>
                          <a:ea typeface="Cambria Math"/>
                        </a:rPr>
                        <m:t>𝟎𝟎𝟎</m:t>
                      </m:r>
                      <m:r>
                        <a:rPr lang="en-US" sz="2400" b="1" i="1" smtClean="0">
                          <a:latin typeface="Cambria Math"/>
                          <a:ea typeface="Cambria Math"/>
                        </a:rPr>
                        <m:t>=</m:t>
                      </m:r>
                      <m:r>
                        <a:rPr lang="en-US" sz="2400" b="1" i="1" smtClean="0">
                          <a:latin typeface="Cambria Math"/>
                          <a:ea typeface="Cambria Math"/>
                        </a:rPr>
                        <m:t>𝑴𝑩</m:t>
                      </m:r>
                      <m:r>
                        <a:rPr lang="en-US" sz="2400" b="1" i="1" smtClean="0">
                          <a:latin typeface="Cambria Math"/>
                          <a:ea typeface="Cambria Math"/>
                        </a:rPr>
                        <m:t> </m:t>
                      </m:r>
                      <m:r>
                        <a:rPr lang="en-US" sz="2400" b="1" i="1" smtClean="0">
                          <a:latin typeface="Cambria Math"/>
                          <a:ea typeface="Cambria Math"/>
                        </a:rPr>
                        <m:t>𝒐𝒑𝒆𝒓𝒂𝒕𝒊𝒏𝒈</m:t>
                      </m:r>
                      <m:r>
                        <a:rPr lang="en-US" sz="2400" b="1" i="1" smtClean="0">
                          <a:latin typeface="Cambria Math"/>
                          <a:ea typeface="Cambria Math"/>
                        </a:rPr>
                        <m:t> </m:t>
                      </m:r>
                      <m:r>
                        <a:rPr lang="en-US" sz="2400" b="1" i="1" smtClean="0">
                          <a:latin typeface="Cambria Math"/>
                          <a:ea typeface="Cambria Math"/>
                        </a:rPr>
                        <m:t>𝒄𝒐𝒔𝒕</m:t>
                      </m:r>
                    </m:oMath>
                  </m:oMathPara>
                </a14:m>
                <a:endParaRPr lang="en-US" sz="2400" b="1" i="1" dirty="0" smtClean="0">
                  <a:latin typeface="Cambria Math"/>
                  <a:ea typeface="Cambria Math"/>
                </a:endParaRPr>
              </a:p>
            </p:txBody>
          </p:sp>
        </mc:Choice>
        <mc:Fallback xmlns="">
          <p:sp>
            <p:nvSpPr>
              <p:cNvPr id="6" name="Rectangle 5"/>
              <p:cNvSpPr>
                <a:spLocks noRot="1" noChangeAspect="1" noMove="1" noResize="1" noEditPoints="1" noAdjustHandles="1" noChangeArrowheads="1" noChangeShapeType="1" noTextEdit="1"/>
              </p:cNvSpPr>
              <p:nvPr/>
            </p:nvSpPr>
            <p:spPr>
              <a:xfrm>
                <a:off x="323849" y="4731603"/>
                <a:ext cx="8229599" cy="830997"/>
              </a:xfrm>
              <a:prstGeom prst="rect">
                <a:avLst/>
              </a:prstGeom>
              <a:blipFill rotWithShape="1">
                <a:blip r:embed="rId3"/>
                <a:stretch>
                  <a:fillRect b="-9489"/>
                </a:stretch>
              </a:blipFill>
            </p:spPr>
            <p:txBody>
              <a:bodyPr/>
              <a:lstStyle/>
              <a:p>
                <a:r>
                  <a:rPr lang="en-US">
                    <a:noFill/>
                  </a:rPr>
                  <a:t> </a:t>
                </a:r>
              </a:p>
            </p:txBody>
          </p:sp>
        </mc:Fallback>
      </mc:AlternateContent>
      <p:cxnSp>
        <p:nvCxnSpPr>
          <p:cNvPr id="8" name="Straight Arrow Connector 7"/>
          <p:cNvCxnSpPr/>
          <p:nvPr/>
        </p:nvCxnSpPr>
        <p:spPr>
          <a:xfrm>
            <a:off x="4057739" y="29718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038600" y="4343400"/>
            <a:ext cx="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2240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Interface overview</a:t>
            </a:r>
            <a:endParaRPr lang="en-US" dirty="0"/>
          </a:p>
        </p:txBody>
      </p:sp>
      <p:sp>
        <p:nvSpPr>
          <p:cNvPr id="7" name="Text Placeholder 6"/>
          <p:cNvSpPr>
            <a:spLocks noGrp="1"/>
          </p:cNvSpPr>
          <p:nvPr>
            <p:ph type="body" idx="1"/>
          </p:nvPr>
        </p:nvSpPr>
        <p:spPr/>
        <p:txBody>
          <a:bodyPr/>
          <a:lstStyle/>
          <a:p>
            <a:r>
              <a:rPr lang="en-US" dirty="0" smtClean="0"/>
              <a:t>NTD Internet Reporting </a:t>
            </a:r>
            <a:endParaRPr lang="en-US" dirty="0"/>
          </a:p>
        </p:txBody>
      </p:sp>
    </p:spTree>
    <p:extLst>
      <p:ext uri="{BB962C8B-B14F-4D97-AF65-F5344CB8AC3E}">
        <p14:creationId xmlns:p14="http://schemas.microsoft.com/office/powerpoint/2010/main" val="1191515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495800"/>
            <a:ext cx="8229600" cy="1630363"/>
          </a:xfrm>
        </p:spPr>
        <p:txBody>
          <a:bodyPr/>
          <a:lstStyle/>
          <a:p>
            <a:pPr marL="0" indent="0">
              <a:buNone/>
            </a:pPr>
            <a:r>
              <a:rPr lang="en-US" dirty="0" smtClean="0"/>
              <a:t>All users land on the News feed</a:t>
            </a:r>
          </a:p>
          <a:p>
            <a:pPr marL="0" indent="0">
              <a:buNone/>
            </a:pPr>
            <a:r>
              <a:rPr lang="en-US" dirty="0" smtClean="0"/>
              <a:t>Posts from NTD staff will display here</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25</a:t>
            </a:fld>
            <a:endParaRPr lang="en-US">
              <a:solidFill>
                <a:prstClr val="white"/>
              </a:solidFill>
            </a:endParaRPr>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143"/>
          <a:stretch/>
        </p:blipFill>
        <p:spPr bwMode="auto">
          <a:xfrm>
            <a:off x="4763" y="0"/>
            <a:ext cx="9134475" cy="38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2" t="18495" r="5053"/>
          <a:stretch/>
        </p:blipFill>
        <p:spPr bwMode="auto">
          <a:xfrm>
            <a:off x="457200" y="398060"/>
            <a:ext cx="8202304" cy="196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8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200400"/>
            <a:ext cx="8229600" cy="2925763"/>
          </a:xfrm>
        </p:spPr>
        <p:txBody>
          <a:bodyPr/>
          <a:lstStyle/>
          <a:p>
            <a:pPr marL="0" indent="0">
              <a:buNone/>
            </a:pPr>
            <a:r>
              <a:rPr lang="en-US" dirty="0" smtClean="0"/>
              <a:t>Tasks are assigned to CEOs and NTD Contacts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26</a:t>
            </a:fld>
            <a:endParaRPr lang="en-US">
              <a:solidFill>
                <a:prstClr val="white"/>
              </a:solidFill>
            </a:endParaRPr>
          </a:p>
        </p:txBody>
      </p:sp>
      <p:pic>
        <p:nvPicPr>
          <p:cNvPr id="4505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87147"/>
          <a:stretch/>
        </p:blipFill>
        <p:spPr bwMode="auto">
          <a:xfrm>
            <a:off x="-9525" y="1"/>
            <a:ext cx="9163050" cy="36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21" t="15629" r="5163"/>
          <a:stretch/>
        </p:blipFill>
        <p:spPr bwMode="auto">
          <a:xfrm>
            <a:off x="436728" y="381000"/>
            <a:ext cx="8202306" cy="2418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84690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pPr marL="0" indent="0">
              <a:buNone/>
            </a:pPr>
            <a:r>
              <a:rPr lang="en-US" dirty="0"/>
              <a:t>Reporting forms and </a:t>
            </a:r>
            <a:r>
              <a:rPr lang="en-US" dirty="0" smtClean="0"/>
              <a:t>profiles are </a:t>
            </a:r>
            <a:r>
              <a:rPr lang="en-US" dirty="0"/>
              <a:t>accessed through “Records”</a:t>
            </a:r>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54" t="14674" r="5766"/>
          <a:stretch/>
        </p:blipFill>
        <p:spPr bwMode="auto">
          <a:xfrm>
            <a:off x="421943" y="378583"/>
            <a:ext cx="8188657" cy="294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9746"/>
          <a:stretch/>
        </p:blipFill>
        <p:spPr bwMode="auto">
          <a:xfrm>
            <a:off x="-38100" y="0"/>
            <a:ext cx="9182100" cy="353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1182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pPr marL="0" indent="0">
              <a:buNone/>
            </a:pPr>
            <a:r>
              <a:rPr lang="en-US" dirty="0" smtClean="0"/>
              <a:t>The RR-20 Roll-Up Report functions like the old system’s RU-30</a:t>
            </a:r>
            <a:endParaRPr lang="en-US" dirty="0"/>
          </a:p>
        </p:txBody>
      </p:sp>
      <p:pic>
        <p:nvPicPr>
          <p:cNvPr id="471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260"/>
          <a:stretch/>
        </p:blipFill>
        <p:spPr bwMode="auto">
          <a:xfrm>
            <a:off x="0" y="0"/>
            <a:ext cx="9210675" cy="3957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1" t="16192" r="5935"/>
          <a:stretch/>
        </p:blipFill>
        <p:spPr bwMode="auto">
          <a:xfrm>
            <a:off x="457200" y="381000"/>
            <a:ext cx="8188657" cy="210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5227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pPr marL="0" indent="0">
              <a:buNone/>
            </a:pPr>
            <a:r>
              <a:rPr lang="en-US" dirty="0" smtClean="0"/>
              <a:t>Options vary based on user privileges </a:t>
            </a:r>
          </a:p>
        </p:txBody>
      </p:sp>
      <p:pic>
        <p:nvPicPr>
          <p:cNvPr id="481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1" t="-50" b="85071"/>
          <a:stretch/>
        </p:blipFill>
        <p:spPr bwMode="auto">
          <a:xfrm>
            <a:off x="0" y="0"/>
            <a:ext cx="9144000" cy="409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41" t="19338" r="5635"/>
          <a:stretch/>
        </p:blipFill>
        <p:spPr bwMode="auto">
          <a:xfrm>
            <a:off x="533400" y="461962"/>
            <a:ext cx="8215953" cy="220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560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Officials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t>3</a:t>
            </a:fld>
            <a:endParaRPr lang="en-US"/>
          </a:p>
        </p:txBody>
      </p:sp>
      <p:sp>
        <p:nvSpPr>
          <p:cNvPr id="6" name="TextBox 5"/>
          <p:cNvSpPr txBox="1"/>
          <p:nvPr/>
        </p:nvSpPr>
        <p:spPr>
          <a:xfrm>
            <a:off x="2400300" y="1183987"/>
            <a:ext cx="4343400" cy="5216813"/>
          </a:xfrm>
          <a:prstGeom prst="rect">
            <a:avLst/>
          </a:prstGeom>
          <a:noFill/>
        </p:spPr>
        <p:txBody>
          <a:bodyPr wrap="square" rtlCol="0">
            <a:spAutoFit/>
          </a:bodyPr>
          <a:lstStyle/>
          <a:p>
            <a:pPr algn="ctr"/>
            <a:r>
              <a:rPr lang="en-US" sz="2800" b="1" dirty="0"/>
              <a:t>Keith Gates</a:t>
            </a:r>
            <a:endParaRPr lang="en-US" sz="2000" b="1" dirty="0"/>
          </a:p>
          <a:p>
            <a:pPr algn="ctr"/>
            <a:r>
              <a:rPr lang="en-US" sz="2400" dirty="0" smtClean="0"/>
              <a:t>NTD Program Manager</a:t>
            </a:r>
          </a:p>
          <a:p>
            <a:pPr algn="ctr"/>
            <a:r>
              <a:rPr lang="en-US" sz="2400" dirty="0" smtClean="0"/>
              <a:t>202-366-1794</a:t>
            </a:r>
          </a:p>
          <a:p>
            <a:pPr algn="ctr"/>
            <a:r>
              <a:rPr lang="en-US" sz="2400" dirty="0" smtClean="0"/>
              <a:t>Keith.Gates@dot.gov</a:t>
            </a:r>
          </a:p>
          <a:p>
            <a:pPr algn="ctr"/>
            <a:endParaRPr lang="en-US" sz="1050" dirty="0"/>
          </a:p>
          <a:p>
            <a:pPr algn="ctr"/>
            <a:r>
              <a:rPr lang="en-US" sz="2800" b="1" dirty="0" smtClean="0"/>
              <a:t>Gary </a:t>
            </a:r>
            <a:r>
              <a:rPr lang="en-US" sz="2800" b="1" dirty="0" err="1" smtClean="0"/>
              <a:t>DeLorme</a:t>
            </a:r>
            <a:endParaRPr lang="en-US" sz="2800" b="1" dirty="0" smtClean="0"/>
          </a:p>
          <a:p>
            <a:pPr algn="ctr"/>
            <a:r>
              <a:rPr lang="en-US" sz="2400" dirty="0" smtClean="0"/>
              <a:t>NTD Senior Advisor</a:t>
            </a:r>
          </a:p>
          <a:p>
            <a:pPr algn="ctr"/>
            <a:r>
              <a:rPr lang="en-US" sz="2400" dirty="0" smtClean="0"/>
              <a:t>202-366-1652</a:t>
            </a:r>
          </a:p>
          <a:p>
            <a:pPr algn="ctr"/>
            <a:r>
              <a:rPr lang="en-US" sz="2400" dirty="0" smtClean="0"/>
              <a:t>Gary.Delorme@dot.gov</a:t>
            </a:r>
          </a:p>
          <a:p>
            <a:pPr algn="ctr"/>
            <a:endParaRPr lang="en-US" sz="1050" dirty="0"/>
          </a:p>
          <a:p>
            <a:pPr algn="ctr"/>
            <a:r>
              <a:rPr lang="en-US" sz="2800" b="1" dirty="0" smtClean="0"/>
              <a:t>Andy Lofton</a:t>
            </a:r>
          </a:p>
          <a:p>
            <a:pPr algn="ctr"/>
            <a:r>
              <a:rPr lang="en-US" sz="2400" dirty="0" smtClean="0"/>
              <a:t>Project Manager</a:t>
            </a:r>
          </a:p>
          <a:p>
            <a:pPr algn="ctr"/>
            <a:r>
              <a:rPr lang="en-US" sz="2400" dirty="0" smtClean="0"/>
              <a:t>434-260-1175</a:t>
            </a:r>
          </a:p>
          <a:p>
            <a:pPr algn="ctr"/>
            <a:r>
              <a:rPr lang="en-US" sz="2400" dirty="0" smtClean="0"/>
              <a:t>Andy.Lofton.CTR@dot.gov</a:t>
            </a:r>
            <a:endParaRPr lang="en-US" sz="2400" dirty="0"/>
          </a:p>
        </p:txBody>
      </p:sp>
    </p:spTree>
    <p:extLst>
      <p:ext uri="{BB962C8B-B14F-4D97-AF65-F5344CB8AC3E}">
        <p14:creationId xmlns:p14="http://schemas.microsoft.com/office/powerpoint/2010/main" val="3660871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43200"/>
            <a:ext cx="8229600" cy="3382963"/>
          </a:xfrm>
        </p:spPr>
        <p:txBody>
          <a:bodyPr/>
          <a:lstStyle/>
          <a:p>
            <a:pPr marL="0" indent="0">
              <a:buNone/>
            </a:pPr>
            <a:endParaRPr lang="en-US" dirty="0" smtClean="0"/>
          </a:p>
          <a:p>
            <a:pPr marL="0" indent="0">
              <a:buNone/>
            </a:pPr>
            <a:r>
              <a:rPr lang="en-US" dirty="0" smtClean="0"/>
              <a:t>Click your name to update your profile or change account password</a:t>
            </a:r>
            <a:endParaRPr lang="en-US" dirty="0"/>
          </a:p>
        </p:txBody>
      </p:sp>
      <p:pic>
        <p:nvPicPr>
          <p:cNvPr id="491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42" t="11695" r="9279"/>
          <a:stretch/>
        </p:blipFill>
        <p:spPr bwMode="auto">
          <a:xfrm>
            <a:off x="519752" y="304800"/>
            <a:ext cx="7820168" cy="2304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4143"/>
          <a:stretch/>
        </p:blipFill>
        <p:spPr bwMode="auto">
          <a:xfrm>
            <a:off x="4763" y="0"/>
            <a:ext cx="9134475" cy="38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8001000" y="300974"/>
            <a:ext cx="457200" cy="1219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66518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managers</a:t>
            </a:r>
            <a:endParaRPr lang="en-US" dirty="0"/>
          </a:p>
        </p:txBody>
      </p:sp>
      <p:sp>
        <p:nvSpPr>
          <p:cNvPr id="6" name="Text Placeholder 5"/>
          <p:cNvSpPr>
            <a:spLocks noGrp="1"/>
          </p:cNvSpPr>
          <p:nvPr>
            <p:ph type="body" idx="1"/>
          </p:nvPr>
        </p:nvSpPr>
        <p:spPr/>
        <p:txBody>
          <a:bodyPr/>
          <a:lstStyle/>
          <a:p>
            <a:r>
              <a:rPr lang="en-US" dirty="0" smtClean="0"/>
              <a:t>Getting Logged-In </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31</a:t>
            </a:fld>
            <a:endParaRPr lang="en-US">
              <a:solidFill>
                <a:prstClr val="white"/>
              </a:solidFill>
            </a:endParaRPr>
          </a:p>
        </p:txBody>
      </p:sp>
    </p:spTree>
    <p:extLst>
      <p:ext uri="{BB962C8B-B14F-4D97-AF65-F5344CB8AC3E}">
        <p14:creationId xmlns:p14="http://schemas.microsoft.com/office/powerpoint/2010/main" val="34533784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Managers</a:t>
            </a:r>
            <a:endParaRPr lang="en-US" dirty="0"/>
          </a:p>
        </p:txBody>
      </p:sp>
      <p:sp>
        <p:nvSpPr>
          <p:cNvPr id="6" name="Content Placeholder 5"/>
          <p:cNvSpPr>
            <a:spLocks noGrp="1"/>
          </p:cNvSpPr>
          <p:nvPr>
            <p:ph idx="1"/>
          </p:nvPr>
        </p:nvSpPr>
        <p:spPr/>
        <p:txBody>
          <a:bodyPr/>
          <a:lstStyle/>
          <a:p>
            <a:pPr marL="0" indent="0">
              <a:buNone/>
            </a:pPr>
            <a:r>
              <a:rPr lang="en-US" dirty="0" smtClean="0"/>
              <a:t>All States are required to designate a User Manager</a:t>
            </a:r>
          </a:p>
          <a:p>
            <a:pPr marL="0" indent="0">
              <a:buNone/>
            </a:pPr>
            <a:endParaRPr lang="en-US" dirty="0"/>
          </a:p>
          <a:p>
            <a:pPr marL="0" indent="0">
              <a:buNone/>
            </a:pPr>
            <a:r>
              <a:rPr lang="en-US" dirty="0" smtClean="0"/>
              <a:t>Contact your Analyst or the Help Desk to complete and submit your designation</a:t>
            </a:r>
          </a:p>
          <a:p>
            <a:pPr marL="0" indent="0">
              <a:buNone/>
            </a:pPr>
            <a:endParaRPr lang="en-US" dirty="0"/>
          </a:p>
          <a:p>
            <a:pPr marL="0" indent="0">
              <a:buNone/>
            </a:pPr>
            <a:r>
              <a:rPr lang="en-US" dirty="0" smtClean="0"/>
              <a:t>FTA must create your agency’s User Manager first. Only then can the User Manager create accounts for the individuals responsible for NTD reporting. </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32</a:t>
            </a:fld>
            <a:endParaRPr lang="en-US">
              <a:solidFill>
                <a:prstClr val="white"/>
              </a:solidFill>
            </a:endParaRPr>
          </a:p>
        </p:txBody>
      </p:sp>
    </p:spTree>
    <p:extLst>
      <p:ext uri="{BB962C8B-B14F-4D97-AF65-F5344CB8AC3E}">
        <p14:creationId xmlns:p14="http://schemas.microsoft.com/office/powerpoint/2010/main" val="311528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Email to UM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33</a:t>
            </a:fld>
            <a:endParaRPr lang="en-US">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410" r="54782" b="90049"/>
          <a:stretch/>
        </p:blipFill>
        <p:spPr bwMode="auto">
          <a:xfrm>
            <a:off x="1295400" y="1371600"/>
            <a:ext cx="3117112" cy="407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7" r="92352" b="66944"/>
          <a:stretch/>
        </p:blipFill>
        <p:spPr bwMode="auto">
          <a:xfrm>
            <a:off x="457200" y="1396408"/>
            <a:ext cx="868325" cy="135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371600" y="1981200"/>
            <a:ext cx="3962400" cy="2677656"/>
          </a:xfrm>
          <a:prstGeom prst="rect">
            <a:avLst/>
          </a:prstGeom>
          <a:no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Hello User Manager,</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A new user account has been created for you on the FTA Reporting Environment.</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You may log on at www.ntdprogram.gov</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Your Username is usermanager@test.org</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Please visit the above URL and click the “Forgot Password” link, this will bring you to a prompt to create your password. </a:t>
            </a:r>
          </a:p>
          <a:p>
            <a:endParaRPr lang="en-US" sz="1200" dirty="0">
              <a:solidFill>
                <a:prstClr val="black"/>
              </a:solidFill>
              <a:latin typeface="Arial" panose="020B0604020202020204" pitchFamily="34" charset="0"/>
              <a:cs typeface="Arial" panose="020B0604020202020204" pitchFamily="34" charset="0"/>
            </a:endParaRPr>
          </a:p>
          <a:p>
            <a:r>
              <a:rPr lang="en-US" sz="1200" dirty="0" smtClean="0">
                <a:solidFill>
                  <a:prstClr val="black"/>
                </a:solidFill>
                <a:latin typeface="Arial" panose="020B0604020202020204" pitchFamily="34" charset="0"/>
                <a:cs typeface="Arial" panose="020B0604020202020204" pitchFamily="34" charset="0"/>
              </a:rPr>
              <a:t>Thank you</a:t>
            </a:r>
            <a:endParaRPr lang="en-US" sz="1200" dirty="0">
              <a:solidFill>
                <a:prstClr val="black"/>
              </a:solidFill>
              <a:latin typeface="Arial" panose="020B0604020202020204" pitchFamily="34" charset="0"/>
              <a:cs typeface="Arial" panose="020B0604020202020204" pitchFamily="34" charset="0"/>
            </a:endParaRPr>
          </a:p>
        </p:txBody>
      </p:sp>
      <p:sp>
        <p:nvSpPr>
          <p:cNvPr id="9" name="Rectangle 8"/>
          <p:cNvSpPr/>
          <p:nvPr/>
        </p:nvSpPr>
        <p:spPr>
          <a:xfrm>
            <a:off x="457200" y="1295400"/>
            <a:ext cx="4953000" cy="4419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5562600" y="1295400"/>
            <a:ext cx="3124200" cy="5139869"/>
          </a:xfrm>
          <a:prstGeom prst="rect">
            <a:avLst/>
          </a:prstGeom>
          <a:noFill/>
        </p:spPr>
        <p:txBody>
          <a:bodyPr wrap="square" rtlCol="0">
            <a:spAutoFit/>
          </a:bodyPr>
          <a:lstStyle/>
          <a:p>
            <a:r>
              <a:rPr lang="en-US" sz="2800" dirty="0" smtClean="0">
                <a:solidFill>
                  <a:prstClr val="black"/>
                </a:solidFill>
              </a:rPr>
              <a:t>User Managers will receive an email notification once their account has been created</a:t>
            </a:r>
          </a:p>
          <a:p>
            <a:endParaRPr lang="en-US" sz="2800" dirty="0">
              <a:solidFill>
                <a:prstClr val="black"/>
              </a:solidFill>
            </a:endParaRPr>
          </a:p>
          <a:p>
            <a:r>
              <a:rPr lang="en-US" sz="2800" b="1" dirty="0" smtClean="0">
                <a:solidFill>
                  <a:srgbClr val="FF0000"/>
                </a:solidFill>
              </a:rPr>
              <a:t>Step 1: </a:t>
            </a:r>
            <a:r>
              <a:rPr lang="en-US" sz="2800" dirty="0" smtClean="0">
                <a:solidFill>
                  <a:prstClr val="black"/>
                </a:solidFill>
              </a:rPr>
              <a:t>Click the link in the email to navigate to the online reporting interface</a:t>
            </a:r>
          </a:p>
          <a:p>
            <a:pPr marL="285750" indent="-285750">
              <a:buFont typeface="Arial" panose="020B0604020202020204" pitchFamily="34" charset="0"/>
              <a:buChar char="•"/>
            </a:pPr>
            <a:endParaRPr lang="en-US" sz="2000" dirty="0">
              <a:solidFill>
                <a:prstClr val="black"/>
              </a:solidFill>
            </a:endParaRPr>
          </a:p>
        </p:txBody>
      </p:sp>
    </p:spTree>
    <p:extLst>
      <p:ext uri="{BB962C8B-B14F-4D97-AF65-F5344CB8AC3E}">
        <p14:creationId xmlns:p14="http://schemas.microsoft.com/office/powerpoint/2010/main" val="39326707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Security Agreement</a:t>
            </a:r>
            <a:endParaRPr lang="en-US" dirty="0"/>
          </a:p>
        </p:txBody>
      </p:sp>
      <p:sp>
        <p:nvSpPr>
          <p:cNvPr id="5" name="Content Placeholder 4"/>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34</a:t>
            </a:fld>
            <a:endParaRPr lang="en-US">
              <a:solidFill>
                <a:prstClr val="white"/>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147" t="6558" r="12207" b="7454"/>
          <a:stretch/>
        </p:blipFill>
        <p:spPr bwMode="auto">
          <a:xfrm>
            <a:off x="457200" y="1295400"/>
            <a:ext cx="4380615" cy="456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029200" y="1295400"/>
            <a:ext cx="3657600" cy="1384995"/>
          </a:xfrm>
          <a:prstGeom prst="rect">
            <a:avLst/>
          </a:prstGeom>
          <a:noFill/>
        </p:spPr>
        <p:txBody>
          <a:bodyPr wrap="square" rtlCol="0">
            <a:spAutoFit/>
          </a:bodyPr>
          <a:lstStyle/>
          <a:p>
            <a:r>
              <a:rPr lang="en-US" sz="2800" b="1" dirty="0" smtClean="0">
                <a:solidFill>
                  <a:srgbClr val="FF0000"/>
                </a:solidFill>
              </a:rPr>
              <a:t>Step 2: </a:t>
            </a:r>
            <a:r>
              <a:rPr lang="en-US" sz="2800" dirty="0" smtClean="0">
                <a:solidFill>
                  <a:prstClr val="black"/>
                </a:solidFill>
              </a:rPr>
              <a:t>Please read the warning message and agree to the statement</a:t>
            </a:r>
            <a:endParaRPr lang="en-US" sz="2800" dirty="0">
              <a:solidFill>
                <a:prstClr val="black"/>
              </a:solidFill>
            </a:endParaRPr>
          </a:p>
        </p:txBody>
      </p:sp>
    </p:spTree>
    <p:extLst>
      <p:ext uri="{BB962C8B-B14F-4D97-AF65-F5344CB8AC3E}">
        <p14:creationId xmlns:p14="http://schemas.microsoft.com/office/powerpoint/2010/main" val="30342039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Forgot Password</a:t>
            </a:r>
            <a:endParaRPr lang="en-US" dirty="0"/>
          </a:p>
        </p:txBody>
      </p:sp>
      <p:pic>
        <p:nvPicPr>
          <p:cNvPr id="2050"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tretch/>
        </p:blipFill>
        <p:spPr>
          <a:xfrm>
            <a:off x="774795" y="1600200"/>
            <a:ext cx="3403409" cy="4525963"/>
          </a:xfrm>
        </p:spPr>
      </p:pic>
      <p:sp>
        <p:nvSpPr>
          <p:cNvPr id="18" name="Content Placeholder 17"/>
          <p:cNvSpPr>
            <a:spLocks noGrp="1"/>
          </p:cNvSpPr>
          <p:nvPr>
            <p:ph sz="half" idx="2"/>
          </p:nvPr>
        </p:nvSpPr>
        <p:spPr/>
        <p:txBody>
          <a:bodyPr>
            <a:noAutofit/>
          </a:bodyPr>
          <a:lstStyle/>
          <a:p>
            <a:pPr marL="0" indent="0">
              <a:buNone/>
            </a:pPr>
            <a:r>
              <a:rPr lang="en-US" dirty="0"/>
              <a:t>Passwords are </a:t>
            </a:r>
            <a:r>
              <a:rPr lang="en-US" b="1" u="sng" dirty="0"/>
              <a:t>NOT </a:t>
            </a:r>
            <a:r>
              <a:rPr lang="en-US" dirty="0"/>
              <a:t>sent via email</a:t>
            </a:r>
          </a:p>
          <a:p>
            <a:endParaRPr lang="en-US" sz="1600" dirty="0" smtClean="0"/>
          </a:p>
          <a:p>
            <a:pPr marL="0" indent="0">
              <a:buNone/>
            </a:pPr>
            <a:r>
              <a:rPr lang="en-US" b="1" dirty="0" smtClean="0">
                <a:solidFill>
                  <a:srgbClr val="FF0000"/>
                </a:solidFill>
              </a:rPr>
              <a:t>Step 3: </a:t>
            </a:r>
            <a:r>
              <a:rPr lang="en-US" dirty="0" smtClean="0"/>
              <a:t>Once </a:t>
            </a:r>
            <a:r>
              <a:rPr lang="en-US" dirty="0"/>
              <a:t>at the log-in page, click the link for “Forgot Password</a:t>
            </a:r>
            <a:r>
              <a:rPr lang="en-US" dirty="0" smtClean="0"/>
              <a:t>”</a:t>
            </a:r>
          </a:p>
          <a:p>
            <a:endParaRPr lang="en-US" sz="1800" dirty="0"/>
          </a:p>
          <a:p>
            <a:pPr marL="0" indent="0">
              <a:buNone/>
            </a:pPr>
            <a:r>
              <a:rPr lang="en-US" dirty="0" smtClean="0"/>
              <a:t>These steps are necessary for creating your first system password</a:t>
            </a:r>
            <a:endParaRPr lang="en-US" dirty="0"/>
          </a:p>
          <a:p>
            <a:endParaRPr lang="en-US" sz="36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35</a:t>
            </a:fld>
            <a:endParaRPr lang="en-US">
              <a:solidFill>
                <a:prstClr val="white"/>
              </a:solidFill>
            </a:endParaRPr>
          </a:p>
        </p:txBody>
      </p:sp>
      <p:sp>
        <p:nvSpPr>
          <p:cNvPr id="3" name="Rectangle 2"/>
          <p:cNvSpPr/>
          <p:nvPr/>
        </p:nvSpPr>
        <p:spPr>
          <a:xfrm>
            <a:off x="1219200" y="4419600"/>
            <a:ext cx="2590800" cy="3048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219200" y="4953000"/>
            <a:ext cx="2590800" cy="22860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Donut 7"/>
          <p:cNvSpPr/>
          <p:nvPr/>
        </p:nvSpPr>
        <p:spPr>
          <a:xfrm>
            <a:off x="1066800" y="5191125"/>
            <a:ext cx="1066800" cy="523875"/>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43529644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Request a Reset</a:t>
            </a:r>
            <a:endParaRPr lang="en-US" dirty="0"/>
          </a:p>
        </p:txBody>
      </p:sp>
      <p:sp>
        <p:nvSpPr>
          <p:cNvPr id="3" name="Content Placeholder 2"/>
          <p:cNvSpPr>
            <a:spLocks noGrp="1"/>
          </p:cNvSpPr>
          <p:nvPr>
            <p:ph sz="half" idx="1"/>
          </p:nvPr>
        </p:nvSpPr>
        <p:spPr>
          <a:xfrm>
            <a:off x="457200" y="3810000"/>
            <a:ext cx="8229600" cy="2316163"/>
          </a:xfrm>
          <a:prstGeom prst="rect">
            <a:avLst/>
          </a:prstGeom>
        </p:spPr>
        <p:txBody>
          <a:bodyPr>
            <a:noAutofit/>
          </a:bodyPr>
          <a:lstStyle/>
          <a:p>
            <a:pPr marL="0" indent="0">
              <a:buNone/>
            </a:pPr>
            <a:r>
              <a:rPr lang="en-US" b="1" dirty="0" smtClean="0">
                <a:solidFill>
                  <a:srgbClr val="FF0000"/>
                </a:solidFill>
              </a:rPr>
              <a:t>Step 4: </a:t>
            </a:r>
            <a:r>
              <a:rPr lang="en-US" dirty="0" smtClean="0"/>
              <a:t>Enter the email address used for your user name and click “Request Password Reset”</a:t>
            </a:r>
          </a:p>
          <a:p>
            <a:pPr marL="0" indent="0">
              <a:buNone/>
            </a:pPr>
            <a:endParaRPr lang="en-US" sz="1600" dirty="0"/>
          </a:p>
          <a:p>
            <a:pPr marL="0" indent="0">
              <a:buNone/>
            </a:pPr>
            <a:r>
              <a:rPr lang="en-US" dirty="0" smtClean="0"/>
              <a:t>This prompts the system to send a new link to your email account</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36</a:t>
            </a:fld>
            <a:endParaRPr lang="en-US">
              <a:solidFill>
                <a:prstClr val="white"/>
              </a:solidFill>
            </a:endParaRPr>
          </a:p>
        </p:txBody>
      </p:sp>
      <p:pic>
        <p:nvPicPr>
          <p:cNvPr id="266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2526"/>
          <a:stretch/>
        </p:blipFill>
        <p:spPr bwMode="auto">
          <a:xfrm>
            <a:off x="1651379" y="1295400"/>
            <a:ext cx="6096000" cy="2235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14800" y="2438400"/>
            <a:ext cx="3657600" cy="353943"/>
          </a:xfrm>
          <a:prstGeom prst="rect">
            <a:avLst/>
          </a:prstGeom>
          <a:solidFill>
            <a:schemeClr val="bg1">
              <a:lumMod val="95000"/>
            </a:schemeClr>
          </a:solidFill>
        </p:spPr>
        <p:txBody>
          <a:bodyPr wrap="square" rtlCol="0">
            <a:spAutoFit/>
          </a:bodyPr>
          <a:lstStyle/>
          <a:p>
            <a:r>
              <a:rPr lang="en-US" sz="1700" dirty="0" smtClean="0">
                <a:solidFill>
                  <a:prstClr val="black"/>
                </a:solidFill>
              </a:rPr>
              <a:t>usermanager@test.org</a:t>
            </a:r>
            <a:endParaRPr lang="en-US" sz="1700" dirty="0">
              <a:solidFill>
                <a:prstClr val="black"/>
              </a:solidFill>
            </a:endParaRPr>
          </a:p>
        </p:txBody>
      </p:sp>
      <p:sp>
        <p:nvSpPr>
          <p:cNvPr id="8" name="Donut 7"/>
          <p:cNvSpPr/>
          <p:nvPr/>
        </p:nvSpPr>
        <p:spPr>
          <a:xfrm>
            <a:off x="4191000" y="2895600"/>
            <a:ext cx="2667000" cy="726317"/>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9853359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Request a Reset</a:t>
            </a:r>
            <a:endParaRPr lang="en-US" dirty="0"/>
          </a:p>
        </p:txBody>
      </p:sp>
      <p:sp>
        <p:nvSpPr>
          <p:cNvPr id="3" name="Content Placeholder 2"/>
          <p:cNvSpPr>
            <a:spLocks noGrp="1"/>
          </p:cNvSpPr>
          <p:nvPr>
            <p:ph idx="1"/>
          </p:nvPr>
        </p:nvSpPr>
        <p:spPr>
          <a:xfrm>
            <a:off x="457200" y="4419600"/>
            <a:ext cx="8610600" cy="1706564"/>
          </a:xfrm>
          <a:prstGeom prst="rect">
            <a:avLst/>
          </a:prstGeom>
        </p:spPr>
        <p:txBody>
          <a:bodyPr>
            <a:normAutofit/>
          </a:bodyPr>
          <a:lstStyle/>
          <a:p>
            <a:pPr marL="0" indent="0">
              <a:buNone/>
            </a:pPr>
            <a:r>
              <a:rPr lang="en-US" b="1" dirty="0" smtClean="0">
                <a:solidFill>
                  <a:srgbClr val="FF0000"/>
                </a:solidFill>
              </a:rPr>
              <a:t>Step 5: </a:t>
            </a:r>
            <a:r>
              <a:rPr lang="en-US" dirty="0" smtClean="0"/>
              <a:t>Click “Close” and then open your email inbox for the new link</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37</a:t>
            </a:fld>
            <a:endParaRPr lang="en-US">
              <a:solidFill>
                <a:prstClr val="white"/>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17" y="1295400"/>
            <a:ext cx="7467600"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Donut 6"/>
          <p:cNvSpPr/>
          <p:nvPr/>
        </p:nvSpPr>
        <p:spPr>
          <a:xfrm>
            <a:off x="4343400" y="3200400"/>
            <a:ext cx="1524000" cy="609600"/>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5569134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Temporary Link for Password Reset</a:t>
            </a:r>
            <a:endParaRPr lang="en-US" dirty="0"/>
          </a:p>
        </p:txBody>
      </p:sp>
      <p:pic>
        <p:nvPicPr>
          <p:cNvPr id="5" name="Picture 2"/>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b="9899"/>
          <a:stretch/>
        </p:blipFill>
        <p:spPr bwMode="auto">
          <a:xfrm>
            <a:off x="457200" y="1524000"/>
            <a:ext cx="4724400" cy="4188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3"/>
          <p:cNvSpPr>
            <a:spLocks noGrp="1"/>
          </p:cNvSpPr>
          <p:nvPr>
            <p:ph sz="half" idx="2"/>
          </p:nvPr>
        </p:nvSpPr>
        <p:spPr>
          <a:xfrm>
            <a:off x="5334000" y="1600200"/>
            <a:ext cx="3352800" cy="4525963"/>
          </a:xfrm>
        </p:spPr>
        <p:txBody>
          <a:bodyPr/>
          <a:lstStyle/>
          <a:p>
            <a:pPr marL="0" indent="0">
              <a:buNone/>
            </a:pPr>
            <a:r>
              <a:rPr lang="en-US" b="1" dirty="0">
                <a:solidFill>
                  <a:srgbClr val="FF0000"/>
                </a:solidFill>
              </a:rPr>
              <a:t>Step </a:t>
            </a:r>
            <a:r>
              <a:rPr lang="en-US" b="1" dirty="0" smtClean="0">
                <a:solidFill>
                  <a:srgbClr val="FF0000"/>
                </a:solidFill>
              </a:rPr>
              <a:t>6: </a:t>
            </a:r>
            <a:r>
              <a:rPr lang="en-US" dirty="0" smtClean="0"/>
              <a:t>Follow </a:t>
            </a:r>
            <a:r>
              <a:rPr lang="en-US" dirty="0"/>
              <a:t>the new link in your email</a:t>
            </a:r>
          </a:p>
          <a:p>
            <a:pPr marL="285750" indent="-285750"/>
            <a:endParaRPr lang="en-US" dirty="0"/>
          </a:p>
          <a:p>
            <a:pPr marL="0" indent="0">
              <a:buNone/>
            </a:pPr>
            <a:r>
              <a:rPr lang="en-US" dirty="0"/>
              <a:t>The link expires after 15 minutes</a:t>
            </a:r>
          </a:p>
          <a:p>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38</a:t>
            </a:fld>
            <a:endParaRPr lang="en-US">
              <a:solidFill>
                <a:prstClr val="white"/>
              </a:solidFill>
            </a:endParaRPr>
          </a:p>
        </p:txBody>
      </p:sp>
      <p:sp>
        <p:nvSpPr>
          <p:cNvPr id="6" name="TextBox 5"/>
          <p:cNvSpPr txBox="1"/>
          <p:nvPr/>
        </p:nvSpPr>
        <p:spPr>
          <a:xfrm>
            <a:off x="685800" y="2743200"/>
            <a:ext cx="1600200" cy="276999"/>
          </a:xfrm>
          <a:prstGeom prst="rect">
            <a:avLst/>
          </a:prstGeom>
          <a:solidFill>
            <a:schemeClr val="bg1">
              <a:lumMod val="95000"/>
            </a:schemeClr>
          </a:solidFill>
        </p:spPr>
        <p:txBody>
          <a:bodyPr wrap="square" rtlCol="0">
            <a:spAutoFit/>
          </a:bodyPr>
          <a:lstStyle/>
          <a:p>
            <a:r>
              <a:rPr lang="en-US" sz="1200" dirty="0" smtClean="0">
                <a:solidFill>
                  <a:prstClr val="black"/>
                </a:solidFill>
                <a:latin typeface="Arial" panose="020B0604020202020204" pitchFamily="34" charset="0"/>
                <a:cs typeface="Arial" panose="020B0604020202020204" pitchFamily="34" charset="0"/>
              </a:rPr>
              <a:t>Dear User Manager,</a:t>
            </a:r>
            <a:endParaRPr lang="en-US" sz="1200" dirty="0">
              <a:solidFill>
                <a:prstClr val="black"/>
              </a:solidFill>
              <a:latin typeface="Arial" panose="020B0604020202020204" pitchFamily="34" charset="0"/>
              <a:cs typeface="Arial" panose="020B0604020202020204" pitchFamily="34" charset="0"/>
            </a:endParaRPr>
          </a:p>
        </p:txBody>
      </p:sp>
      <p:sp>
        <p:nvSpPr>
          <p:cNvPr id="3" name="Rectangle 2"/>
          <p:cNvSpPr/>
          <p:nvPr/>
        </p:nvSpPr>
        <p:spPr>
          <a:xfrm>
            <a:off x="304800" y="1524000"/>
            <a:ext cx="5029200" cy="4572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Arrow Connector 7"/>
          <p:cNvCxnSpPr/>
          <p:nvPr/>
        </p:nvCxnSpPr>
        <p:spPr>
          <a:xfrm flipH="1">
            <a:off x="4572000" y="2590800"/>
            <a:ext cx="9906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803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Create a Password</a:t>
            </a:r>
            <a:endParaRPr lang="en-US" dirty="0"/>
          </a:p>
        </p:txBody>
      </p:sp>
      <p:sp>
        <p:nvSpPr>
          <p:cNvPr id="3" name="Content Placeholder 2"/>
          <p:cNvSpPr>
            <a:spLocks noGrp="1"/>
          </p:cNvSpPr>
          <p:nvPr>
            <p:ph idx="1"/>
          </p:nvPr>
        </p:nvSpPr>
        <p:spPr>
          <a:xfrm>
            <a:off x="457200" y="5029200"/>
            <a:ext cx="8229600" cy="1096964"/>
          </a:xfrm>
          <a:prstGeom prst="rect">
            <a:avLst/>
          </a:prstGeom>
        </p:spPr>
        <p:txBody>
          <a:bodyPr>
            <a:normAutofit/>
          </a:bodyPr>
          <a:lstStyle/>
          <a:p>
            <a:pPr marL="0" indent="0">
              <a:buNone/>
            </a:pPr>
            <a:r>
              <a:rPr lang="en-US" b="1" dirty="0">
                <a:solidFill>
                  <a:srgbClr val="FF0000"/>
                </a:solidFill>
              </a:rPr>
              <a:t>Step </a:t>
            </a:r>
            <a:r>
              <a:rPr lang="en-US" b="1" dirty="0" smtClean="0">
                <a:solidFill>
                  <a:srgbClr val="FF0000"/>
                </a:solidFill>
              </a:rPr>
              <a:t>7: </a:t>
            </a:r>
            <a:r>
              <a:rPr lang="en-US" dirty="0" smtClean="0"/>
              <a:t>Enter your user name and create a password</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39</a:t>
            </a:fld>
            <a:endParaRPr lang="en-US">
              <a:solidFill>
                <a:prstClr val="white"/>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4930"/>
          <a:stretch/>
        </p:blipFill>
        <p:spPr bwMode="auto">
          <a:xfrm>
            <a:off x="533400" y="1295400"/>
            <a:ext cx="8077199" cy="3288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583379" y="2590800"/>
            <a:ext cx="5105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3657600" y="2590800"/>
            <a:ext cx="4343400" cy="353943"/>
          </a:xfrm>
          <a:prstGeom prst="rect">
            <a:avLst/>
          </a:prstGeom>
          <a:solidFill>
            <a:schemeClr val="bg1"/>
          </a:solidFill>
        </p:spPr>
        <p:txBody>
          <a:bodyPr wrap="square" rtlCol="0">
            <a:spAutoFit/>
          </a:bodyPr>
          <a:lstStyle/>
          <a:p>
            <a:r>
              <a:rPr lang="en-US" sz="1700" dirty="0" smtClean="0">
                <a:solidFill>
                  <a:prstClr val="black"/>
                </a:solidFill>
              </a:rPr>
              <a:t>usermanager@test.org</a:t>
            </a:r>
            <a:endParaRPr lang="en-US" sz="1700" dirty="0">
              <a:solidFill>
                <a:prstClr val="black"/>
              </a:solidFill>
            </a:endParaRPr>
          </a:p>
        </p:txBody>
      </p:sp>
      <p:sp>
        <p:nvSpPr>
          <p:cNvPr id="10" name="TextBox 9"/>
          <p:cNvSpPr txBox="1"/>
          <p:nvPr/>
        </p:nvSpPr>
        <p:spPr>
          <a:xfrm>
            <a:off x="3657600" y="3048000"/>
            <a:ext cx="4343400" cy="353943"/>
          </a:xfrm>
          <a:prstGeom prst="rect">
            <a:avLst/>
          </a:prstGeom>
          <a:solidFill>
            <a:schemeClr val="bg1"/>
          </a:solidFill>
        </p:spPr>
        <p:txBody>
          <a:bodyPr wrap="square" rtlCol="0">
            <a:spAutoFit/>
          </a:bodyPr>
          <a:lstStyle/>
          <a:p>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p>
        </p:txBody>
      </p:sp>
      <p:sp>
        <p:nvSpPr>
          <p:cNvPr id="11" name="TextBox 10"/>
          <p:cNvSpPr txBox="1"/>
          <p:nvPr/>
        </p:nvSpPr>
        <p:spPr>
          <a:xfrm>
            <a:off x="3657600" y="3456057"/>
            <a:ext cx="4343400" cy="353943"/>
          </a:xfrm>
          <a:prstGeom prst="rect">
            <a:avLst/>
          </a:prstGeom>
          <a:solidFill>
            <a:schemeClr val="bg1"/>
          </a:solidFill>
        </p:spPr>
        <p:txBody>
          <a:bodyPr wrap="square" rtlCol="0">
            <a:spAutoFit/>
          </a:bodyPr>
          <a:lstStyle/>
          <a:p>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r>
              <a:rPr lang="en-US" sz="1700" dirty="0" smtClean="0">
                <a:solidFill>
                  <a:prstClr val="black"/>
                </a:solidFill>
              </a:rPr>
              <a:t>•</a:t>
            </a:r>
            <a:r>
              <a:rPr lang="en-US" sz="1700" dirty="0">
                <a:solidFill>
                  <a:prstClr val="black"/>
                </a:solidFill>
              </a:rPr>
              <a:t> •</a:t>
            </a:r>
          </a:p>
        </p:txBody>
      </p:sp>
      <p:sp>
        <p:nvSpPr>
          <p:cNvPr id="12" name="Rectangle 11"/>
          <p:cNvSpPr/>
          <p:nvPr/>
        </p:nvSpPr>
        <p:spPr>
          <a:xfrm>
            <a:off x="533400" y="1295400"/>
            <a:ext cx="8077199" cy="35052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2047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a:t>
            </a:fld>
            <a:endParaRPr lang="en-US">
              <a:solidFill>
                <a:prstClr val="white"/>
              </a:solidFill>
            </a:endParaRPr>
          </a:p>
        </p:txBody>
      </p:sp>
      <p:sp>
        <p:nvSpPr>
          <p:cNvPr id="3" name="TextBox 2"/>
          <p:cNvSpPr txBox="1"/>
          <p:nvPr/>
        </p:nvSpPr>
        <p:spPr>
          <a:xfrm>
            <a:off x="2171700" y="1143000"/>
            <a:ext cx="4800600" cy="3023905"/>
          </a:xfrm>
          <a:prstGeom prst="rect">
            <a:avLst/>
          </a:prstGeom>
          <a:noFill/>
        </p:spPr>
        <p:txBody>
          <a:bodyPr wrap="square" rtlCol="0">
            <a:spAutoFit/>
          </a:bodyPr>
          <a:lstStyle/>
          <a:p>
            <a:pPr algn="ctr"/>
            <a:r>
              <a:rPr lang="en-US" sz="2800" b="1" dirty="0" err="1" smtClean="0"/>
              <a:t>Loucas</a:t>
            </a:r>
            <a:r>
              <a:rPr lang="en-US" sz="2800" b="1" dirty="0" smtClean="0"/>
              <a:t> </a:t>
            </a:r>
            <a:r>
              <a:rPr lang="en-US" sz="2800" b="1" dirty="0" err="1" smtClean="0"/>
              <a:t>Lamkin</a:t>
            </a:r>
            <a:endParaRPr lang="en-US" sz="2800" b="1" dirty="0" smtClean="0"/>
          </a:p>
          <a:p>
            <a:pPr algn="ctr"/>
            <a:r>
              <a:rPr lang="en-US" sz="2400" dirty="0" smtClean="0"/>
              <a:t>434-299-8796</a:t>
            </a:r>
          </a:p>
          <a:p>
            <a:pPr algn="ctr"/>
            <a:r>
              <a:rPr lang="en-US" sz="2400" dirty="0" smtClean="0"/>
              <a:t>Loucas.Lamkin.CTR@dot.gov</a:t>
            </a:r>
          </a:p>
          <a:p>
            <a:pPr algn="ctr"/>
            <a:endParaRPr lang="en-US" sz="1050" dirty="0"/>
          </a:p>
          <a:p>
            <a:pPr algn="ctr"/>
            <a:r>
              <a:rPr lang="en-US" sz="2800" b="1" dirty="0" smtClean="0"/>
              <a:t>Joseph </a:t>
            </a:r>
            <a:r>
              <a:rPr lang="en-US" sz="2800" b="1" dirty="0" err="1" smtClean="0"/>
              <a:t>Eldredge</a:t>
            </a:r>
            <a:endParaRPr lang="en-US" sz="2800" b="1" dirty="0" smtClean="0"/>
          </a:p>
          <a:p>
            <a:pPr algn="ctr"/>
            <a:r>
              <a:rPr lang="en-US" sz="2400" dirty="0" smtClean="0"/>
              <a:t>434-993-8690</a:t>
            </a:r>
          </a:p>
          <a:p>
            <a:pPr algn="ctr"/>
            <a:r>
              <a:rPr lang="en-US" sz="2400" dirty="0" smtClean="0"/>
              <a:t>Joseph.Eldredge.CTR@dot.gov</a:t>
            </a:r>
          </a:p>
          <a:p>
            <a:pPr algn="ctr"/>
            <a:endParaRPr lang="en-US" sz="2800" dirty="0"/>
          </a:p>
        </p:txBody>
      </p:sp>
    </p:spTree>
    <p:extLst>
      <p:ext uri="{BB962C8B-B14F-4D97-AF65-F5344CB8AC3E}">
        <p14:creationId xmlns:p14="http://schemas.microsoft.com/office/powerpoint/2010/main" val="11192366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Password Security Requirements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40</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794"/>
          <a:stretch/>
        </p:blipFill>
        <p:spPr bwMode="auto">
          <a:xfrm>
            <a:off x="685800" y="1308207"/>
            <a:ext cx="7705725" cy="4013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95600" y="2514600"/>
            <a:ext cx="5257798" cy="353943"/>
          </a:xfrm>
          <a:prstGeom prst="rect">
            <a:avLst/>
          </a:prstGeom>
          <a:solidFill>
            <a:schemeClr val="bg1">
              <a:lumMod val="95000"/>
            </a:schemeClr>
          </a:solidFill>
        </p:spPr>
        <p:txBody>
          <a:bodyPr wrap="square" rtlCol="0">
            <a:spAutoFit/>
          </a:bodyPr>
          <a:lstStyle/>
          <a:p>
            <a:r>
              <a:rPr lang="en-US" sz="1700" dirty="0" smtClean="0">
                <a:solidFill>
                  <a:prstClr val="black"/>
                </a:solidFill>
              </a:rPr>
              <a:t>usermanager@test.org</a:t>
            </a:r>
            <a:endParaRPr lang="en-US" sz="1700" dirty="0">
              <a:solidFill>
                <a:prstClr val="black"/>
              </a:solidFill>
            </a:endParaRPr>
          </a:p>
        </p:txBody>
      </p:sp>
      <p:sp>
        <p:nvSpPr>
          <p:cNvPr id="8" name="TextBox 7"/>
          <p:cNvSpPr txBox="1"/>
          <p:nvPr/>
        </p:nvSpPr>
        <p:spPr>
          <a:xfrm>
            <a:off x="685799" y="5638800"/>
            <a:ext cx="8153401" cy="523220"/>
          </a:xfrm>
          <a:prstGeom prst="rect">
            <a:avLst/>
          </a:prstGeom>
          <a:noFill/>
        </p:spPr>
        <p:txBody>
          <a:bodyPr wrap="square" rtlCol="0">
            <a:spAutoFit/>
          </a:bodyPr>
          <a:lstStyle/>
          <a:p>
            <a:r>
              <a:rPr lang="en-US" sz="2800" dirty="0" smtClean="0">
                <a:solidFill>
                  <a:prstClr val="black"/>
                </a:solidFill>
              </a:rPr>
              <a:t>All passwords must meet basic security requirements </a:t>
            </a:r>
            <a:endParaRPr lang="en-US" sz="2800" dirty="0">
              <a:solidFill>
                <a:prstClr val="black"/>
              </a:solidFill>
            </a:endParaRPr>
          </a:p>
        </p:txBody>
      </p:sp>
      <p:sp>
        <p:nvSpPr>
          <p:cNvPr id="9" name="Rectangle 8"/>
          <p:cNvSpPr/>
          <p:nvPr/>
        </p:nvSpPr>
        <p:spPr>
          <a:xfrm>
            <a:off x="676272" y="1295399"/>
            <a:ext cx="7705728" cy="402637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342364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Password Security Requirements</a:t>
            </a:r>
            <a:endParaRPr lang="en-US" dirty="0"/>
          </a:p>
        </p:txBody>
      </p:sp>
      <p:pic>
        <p:nvPicPr>
          <p:cNvPr id="286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54893"/>
          <a:stretch/>
        </p:blipFill>
        <p:spPr bwMode="auto">
          <a:xfrm>
            <a:off x="1276350" y="1447800"/>
            <a:ext cx="6591300" cy="867888"/>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41</a:t>
            </a:fld>
            <a:endParaRPr lang="en-US">
              <a:solidFill>
                <a:prstClr val="white"/>
              </a:solidFill>
            </a:endParaRPr>
          </a:p>
        </p:txBody>
      </p:sp>
      <p:sp>
        <p:nvSpPr>
          <p:cNvPr id="3" name="TextBox 2"/>
          <p:cNvSpPr txBox="1"/>
          <p:nvPr/>
        </p:nvSpPr>
        <p:spPr>
          <a:xfrm>
            <a:off x="990600" y="3544669"/>
            <a:ext cx="6934200" cy="2677656"/>
          </a:xfrm>
          <a:prstGeom prst="rect">
            <a:avLst/>
          </a:prstGeom>
          <a:noFill/>
        </p:spPr>
        <p:txBody>
          <a:bodyPr wrap="square" rtlCol="0">
            <a:spAutoFit/>
          </a:bodyPr>
          <a:lstStyle/>
          <a:p>
            <a:r>
              <a:rPr lang="en-US" sz="2800" dirty="0" smtClean="0">
                <a:solidFill>
                  <a:prstClr val="black"/>
                </a:solidFill>
              </a:rPr>
              <a:t>Once password requirements are met, you will be able to use this password for all future logins </a:t>
            </a:r>
          </a:p>
          <a:p>
            <a:pPr marL="285750" indent="-285750">
              <a:buFont typeface="Arial" panose="020B0604020202020204" pitchFamily="34" charset="0"/>
              <a:buChar char="•"/>
            </a:pPr>
            <a:endParaRPr lang="en-US" sz="2800" dirty="0">
              <a:solidFill>
                <a:prstClr val="black"/>
              </a:solidFill>
            </a:endParaRPr>
          </a:p>
          <a:p>
            <a:r>
              <a:rPr lang="en-US" sz="2800" dirty="0" smtClean="0">
                <a:solidFill>
                  <a:prstClr val="black"/>
                </a:solidFill>
              </a:rPr>
              <a:t>You can click the blue text to return to the login portal</a:t>
            </a:r>
            <a:endParaRPr lang="en-US" sz="2800" dirty="0">
              <a:solidFill>
                <a:prstClr val="black"/>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416" t="50000" r="3021" b="17449"/>
          <a:stretch/>
        </p:blipFill>
        <p:spPr bwMode="auto">
          <a:xfrm>
            <a:off x="2480953" y="2438400"/>
            <a:ext cx="4453247" cy="62630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295401" y="1447800"/>
            <a:ext cx="6553200" cy="1828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812233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User accounts</a:t>
            </a:r>
            <a:endParaRPr lang="en-US" dirty="0"/>
          </a:p>
        </p:txBody>
      </p:sp>
      <p:sp>
        <p:nvSpPr>
          <p:cNvPr id="6" name="Text Placeholder 5"/>
          <p:cNvSpPr>
            <a:spLocks noGrp="1"/>
          </p:cNvSpPr>
          <p:nvPr>
            <p:ph type="body" idx="1"/>
          </p:nvPr>
        </p:nvSpPr>
        <p:spPr/>
        <p:txBody>
          <a:bodyPr/>
          <a:lstStyle/>
          <a:p>
            <a:r>
              <a:rPr lang="en-US" dirty="0" smtClean="0"/>
              <a:t>Linking Individuals at the Agency to NTD Roles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42</a:t>
            </a:fld>
            <a:endParaRPr lang="en-US">
              <a:solidFill>
                <a:prstClr val="white"/>
              </a:solidFill>
            </a:endParaRPr>
          </a:p>
        </p:txBody>
      </p:sp>
    </p:spTree>
    <p:extLst>
      <p:ext uri="{BB962C8B-B14F-4D97-AF65-F5344CB8AC3E}">
        <p14:creationId xmlns:p14="http://schemas.microsoft.com/office/powerpoint/2010/main" val="24656268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sp>
        <p:nvSpPr>
          <p:cNvPr id="10" name="Content Placeholder 9"/>
          <p:cNvSpPr>
            <a:spLocks noGrp="1"/>
          </p:cNvSpPr>
          <p:nvPr>
            <p:ph idx="1"/>
          </p:nvPr>
        </p:nvSpPr>
        <p:spPr>
          <a:xfrm>
            <a:off x="152400" y="4267200"/>
            <a:ext cx="8915400" cy="1858963"/>
          </a:xfrm>
        </p:spPr>
        <p:txBody>
          <a:bodyPr/>
          <a:lstStyle/>
          <a:p>
            <a:pPr marL="0" indent="0">
              <a:buNone/>
            </a:pPr>
            <a:r>
              <a:rPr lang="en-US" sz="2800" b="1" dirty="0" smtClean="0">
                <a:solidFill>
                  <a:srgbClr val="FF0000"/>
                </a:solidFill>
              </a:rPr>
              <a:t>Step 1: </a:t>
            </a:r>
            <a:r>
              <a:rPr lang="en-US" sz="2800" dirty="0" smtClean="0"/>
              <a:t>Open the “Records” tab</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43</a:t>
            </a:fld>
            <a:endParaRPr lang="en-US">
              <a:solidFill>
                <a:prstClr val="white"/>
              </a:solidFill>
            </a:endParaRPr>
          </a:p>
        </p:txBody>
      </p:sp>
      <p:pic>
        <p:nvPicPr>
          <p:cNvPr id="317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056"/>
          <a:stretch/>
        </p:blipFill>
        <p:spPr bwMode="auto">
          <a:xfrm>
            <a:off x="46630" y="39806"/>
            <a:ext cx="9021170"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nut 5"/>
          <p:cNvSpPr/>
          <p:nvPr/>
        </p:nvSpPr>
        <p:spPr>
          <a:xfrm>
            <a:off x="1295400" y="0"/>
            <a:ext cx="1378688" cy="447357"/>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049513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971800"/>
            <a:ext cx="8229600" cy="3154363"/>
          </a:xfrm>
        </p:spPr>
        <p:txBody>
          <a:bodyPr/>
          <a:lstStyle/>
          <a:p>
            <a:pPr marL="0" indent="0">
              <a:buNone/>
            </a:pPr>
            <a:r>
              <a:rPr lang="en-US" sz="2800" b="1" dirty="0">
                <a:solidFill>
                  <a:srgbClr val="FF0000"/>
                </a:solidFill>
              </a:rPr>
              <a:t>Step </a:t>
            </a:r>
            <a:r>
              <a:rPr lang="en-US" sz="2800" b="1" dirty="0" smtClean="0">
                <a:solidFill>
                  <a:srgbClr val="FF0000"/>
                </a:solidFill>
              </a:rPr>
              <a:t>2: </a:t>
            </a:r>
            <a:r>
              <a:rPr lang="en-US" sz="2800" dirty="0" smtClean="0"/>
              <a:t>Open “My NTD Reporter Profiles”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44</a:t>
            </a:fld>
            <a:endParaRPr lang="en-US">
              <a:solidFill>
                <a:prstClr val="white"/>
              </a:solidFill>
            </a:endParaRPr>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5199"/>
          <a:stretch/>
        </p:blipFill>
        <p:spPr bwMode="auto">
          <a:xfrm>
            <a:off x="-1" y="0"/>
            <a:ext cx="6962361"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695"/>
          <a:stretch/>
        </p:blipFill>
        <p:spPr bwMode="auto">
          <a:xfrm>
            <a:off x="6962361" y="0"/>
            <a:ext cx="2181639"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nut 7"/>
          <p:cNvSpPr/>
          <p:nvPr/>
        </p:nvSpPr>
        <p:spPr>
          <a:xfrm>
            <a:off x="1905000" y="838200"/>
            <a:ext cx="3429000" cy="685800"/>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495250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971675"/>
            <a:ext cx="8229600" cy="4154488"/>
          </a:xfrm>
        </p:spPr>
        <p:txBody>
          <a:bodyPr/>
          <a:lstStyle/>
          <a:p>
            <a:pPr marL="57150" indent="0">
              <a:buNone/>
            </a:pPr>
            <a:r>
              <a:rPr lang="en-US" sz="2800" b="1" dirty="0">
                <a:solidFill>
                  <a:srgbClr val="FF0000"/>
                </a:solidFill>
              </a:rPr>
              <a:t>Step </a:t>
            </a:r>
            <a:r>
              <a:rPr lang="en-US" sz="2800" b="1" dirty="0" smtClean="0">
                <a:solidFill>
                  <a:srgbClr val="FF0000"/>
                </a:solidFill>
              </a:rPr>
              <a:t>3: </a:t>
            </a:r>
            <a:r>
              <a:rPr lang="en-US" sz="2800" dirty="0" smtClean="0"/>
              <a:t>Open your agency’s Profile</a:t>
            </a:r>
            <a:endParaRPr lang="en-US" sz="2800" b="1" dirty="0" smtClean="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45</a:t>
            </a:fld>
            <a:endParaRPr lang="en-US">
              <a:solidFill>
                <a:prstClr val="white"/>
              </a:solidFill>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b="72498"/>
          <a:stretch/>
        </p:blipFill>
        <p:spPr bwMode="auto">
          <a:xfrm>
            <a:off x="0" y="1"/>
            <a:ext cx="5424487" cy="542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5715"/>
          <a:stretch/>
        </p:blipFill>
        <p:spPr bwMode="auto">
          <a:xfrm>
            <a:off x="5424487" y="0"/>
            <a:ext cx="3719513"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6570" r="50000"/>
          <a:stretch/>
        </p:blipFill>
        <p:spPr bwMode="auto">
          <a:xfrm>
            <a:off x="0" y="457200"/>
            <a:ext cx="5966937" cy="159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9552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4876800"/>
            <a:ext cx="8229600" cy="1249363"/>
          </a:xfrm>
        </p:spPr>
        <p:txBody>
          <a:bodyPr/>
          <a:lstStyle/>
          <a:p>
            <a:pPr marL="0" indent="0">
              <a:buNone/>
            </a:pPr>
            <a:r>
              <a:rPr lang="en-US" sz="2800" b="1" dirty="0">
                <a:solidFill>
                  <a:srgbClr val="FF0000"/>
                </a:solidFill>
              </a:rPr>
              <a:t>Step </a:t>
            </a:r>
            <a:r>
              <a:rPr lang="en-US" sz="2800" b="1" dirty="0" smtClean="0">
                <a:solidFill>
                  <a:srgbClr val="FF0000"/>
                </a:solidFill>
              </a:rPr>
              <a:t>4: </a:t>
            </a:r>
            <a:r>
              <a:rPr lang="en-US" sz="2800" dirty="0" smtClean="0"/>
              <a:t>Click “Related Actions” to fill out or edit forms. </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46</a:t>
            </a:fld>
            <a:endParaRPr lang="en-US">
              <a:solidFill>
                <a:prstClr val="white"/>
              </a:solidFill>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37246"/>
          <a:stretch/>
        </p:blipFill>
        <p:spPr bwMode="auto">
          <a:xfrm>
            <a:off x="0" y="1"/>
            <a:ext cx="68262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8692"/>
          <a:stretch/>
        </p:blipFill>
        <p:spPr bwMode="auto">
          <a:xfrm>
            <a:off x="6826250" y="0"/>
            <a:ext cx="231775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38226"/>
            <a:ext cx="1219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835" y="1038226"/>
            <a:ext cx="169545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1339533"/>
            <a:ext cx="4191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b="43557"/>
          <a:stretch/>
        </p:blipFill>
        <p:spPr bwMode="auto">
          <a:xfrm>
            <a:off x="2235835" y="1829118"/>
            <a:ext cx="1323975"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0" name="Picture 8"/>
          <p:cNvPicPr>
            <a:picLocks noChangeAspect="1" noChangeArrowheads="1"/>
          </p:cNvPicPr>
          <p:nvPr/>
        </p:nvPicPr>
        <p:blipFill rotWithShape="1">
          <a:blip r:embed="rId7">
            <a:extLst>
              <a:ext uri="{28A0092B-C50C-407E-A947-70E740481C1C}">
                <a14:useLocalDpi xmlns:a14="http://schemas.microsoft.com/office/drawing/2010/main" val="0"/>
              </a:ext>
            </a:extLst>
          </a:blip>
          <a:srcRect b="50000"/>
          <a:stretch/>
        </p:blipFill>
        <p:spPr bwMode="auto">
          <a:xfrm>
            <a:off x="2209800" y="2468881"/>
            <a:ext cx="10763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1"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t="64359"/>
          <a:stretch/>
        </p:blipFill>
        <p:spPr bwMode="auto">
          <a:xfrm>
            <a:off x="2370292" y="2765925"/>
            <a:ext cx="1076325" cy="26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t="1" r="50000" b="36216"/>
          <a:stretch/>
        </p:blipFill>
        <p:spPr bwMode="auto">
          <a:xfrm>
            <a:off x="2286000" y="3026093"/>
            <a:ext cx="4029075" cy="1622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l="59259" r="28645" b="36479"/>
          <a:stretch/>
        </p:blipFill>
        <p:spPr bwMode="auto">
          <a:xfrm>
            <a:off x="6350635" y="3026093"/>
            <a:ext cx="974725" cy="161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1"/>
          <p:cNvPicPr>
            <a:picLocks noChangeAspect="1" noChangeArrowheads="1"/>
          </p:cNvPicPr>
          <p:nvPr/>
        </p:nvPicPr>
        <p:blipFill rotWithShape="1">
          <a:blip r:embed="rId8">
            <a:extLst>
              <a:ext uri="{28A0092B-C50C-407E-A947-70E740481C1C}">
                <a14:useLocalDpi xmlns:a14="http://schemas.microsoft.com/office/drawing/2010/main" val="0"/>
              </a:ext>
            </a:extLst>
          </a:blip>
          <a:srcRect l="83341" b="36479"/>
          <a:stretch/>
        </p:blipFill>
        <p:spPr bwMode="auto">
          <a:xfrm>
            <a:off x="7315200" y="3026093"/>
            <a:ext cx="1342390" cy="1615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Donut 16"/>
          <p:cNvSpPr/>
          <p:nvPr/>
        </p:nvSpPr>
        <p:spPr>
          <a:xfrm>
            <a:off x="69112" y="1305243"/>
            <a:ext cx="1378688" cy="447357"/>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1969241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2514600"/>
            <a:ext cx="8229600" cy="3611563"/>
          </a:xfrm>
        </p:spPr>
        <p:txBody>
          <a:bodyPr/>
          <a:lstStyle/>
          <a:p>
            <a:pPr marL="0" indent="0">
              <a:buNone/>
            </a:pPr>
            <a:r>
              <a:rPr lang="en-US" sz="2800" b="1" dirty="0">
                <a:solidFill>
                  <a:srgbClr val="FF0000"/>
                </a:solidFill>
              </a:rPr>
              <a:t>Step 5</a:t>
            </a:r>
            <a:r>
              <a:rPr lang="en-US" sz="2800" b="1" dirty="0" smtClean="0">
                <a:solidFill>
                  <a:srgbClr val="FF0000"/>
                </a:solidFill>
              </a:rPr>
              <a:t>: </a:t>
            </a:r>
            <a:r>
              <a:rPr lang="en-US" sz="2800" dirty="0" smtClean="0"/>
              <a:t>Open the P-30 form to add other users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47</a:t>
            </a:fld>
            <a:endParaRPr lang="en-US">
              <a:solidFill>
                <a:prstClr val="white"/>
              </a:solidFill>
            </a:endParaRPr>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8259"/>
          <a:stretch/>
        </p:blipFill>
        <p:spPr bwMode="auto">
          <a:xfrm>
            <a:off x="6804025" y="0"/>
            <a:ext cx="2339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6785"/>
          <a:stretch/>
        </p:blipFill>
        <p:spPr bwMode="auto">
          <a:xfrm>
            <a:off x="0" y="0"/>
            <a:ext cx="68040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42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2400" y="3429000"/>
            <a:ext cx="8915400" cy="2392363"/>
          </a:xfrm>
        </p:spPr>
        <p:txBody>
          <a:bodyPr/>
          <a:lstStyle/>
          <a:p>
            <a:pPr marL="0" indent="0">
              <a:buNone/>
            </a:pPr>
            <a:r>
              <a:rPr lang="en-US" sz="2800" b="1" dirty="0">
                <a:solidFill>
                  <a:srgbClr val="FF0000"/>
                </a:solidFill>
              </a:rPr>
              <a:t>Step </a:t>
            </a:r>
            <a:r>
              <a:rPr lang="en-US" sz="2800" b="1" dirty="0" smtClean="0">
                <a:solidFill>
                  <a:srgbClr val="FF0000"/>
                </a:solidFill>
              </a:rPr>
              <a:t>6: </a:t>
            </a:r>
            <a:r>
              <a:rPr lang="en-US" sz="2800" dirty="0" smtClean="0"/>
              <a:t>Click “Add User”</a:t>
            </a:r>
          </a:p>
          <a:p>
            <a:pPr marL="0" indent="0">
              <a:buNone/>
            </a:pPr>
            <a:endParaRPr lang="en-US" sz="1100" dirty="0" smtClean="0"/>
          </a:p>
          <a:p>
            <a:pPr marL="0" indent="0">
              <a:buNone/>
            </a:pPr>
            <a:r>
              <a:rPr lang="en-US" sz="2800" dirty="0" smtClean="0"/>
              <a:t>User Managers will show here and the default role is “Viewer”</a:t>
            </a:r>
          </a:p>
          <a:p>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48</a:t>
            </a:fld>
            <a:endParaRPr lang="en-US">
              <a:solidFill>
                <a:prstClr val="white"/>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71" b="89211"/>
          <a:stretch/>
        </p:blipFill>
        <p:spPr bwMode="auto">
          <a:xfrm>
            <a:off x="4399280" y="0"/>
            <a:ext cx="4744720" cy="5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718" r="81022" b="54713"/>
          <a:stretch/>
        </p:blipFill>
        <p:spPr bwMode="auto">
          <a:xfrm>
            <a:off x="0" y="381000"/>
            <a:ext cx="2073345" cy="155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161" t="11718" r="3786" b="66330"/>
          <a:stretch/>
        </p:blipFill>
        <p:spPr bwMode="auto">
          <a:xfrm>
            <a:off x="2098079" y="392493"/>
            <a:ext cx="6969721" cy="86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00325"/>
            <a:ext cx="46958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nvPr>
        </p:nvGraphicFramePr>
        <p:xfrm>
          <a:off x="2199640" y="1170198"/>
          <a:ext cx="6372225" cy="1112520"/>
        </p:xfrm>
        <a:graphic>
          <a:graphicData uri="http://schemas.openxmlformats.org/drawingml/2006/table">
            <a:tbl>
              <a:tblPr firstRow="1" bandRow="1">
                <a:tableStyleId>{5C22544A-7EE6-4342-B048-85BDC9FD1C3A}</a:tableStyleId>
              </a:tblPr>
              <a:tblGrid>
                <a:gridCol w="1274445"/>
                <a:gridCol w="1274445"/>
                <a:gridCol w="1274445"/>
                <a:gridCol w="1274445"/>
                <a:gridCol w="1274445"/>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4" name="Donut 13"/>
          <p:cNvSpPr/>
          <p:nvPr/>
        </p:nvSpPr>
        <p:spPr>
          <a:xfrm>
            <a:off x="3886200" y="2600325"/>
            <a:ext cx="1524000" cy="523875"/>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510481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16" r="81652"/>
          <a:stretch/>
        </p:blipFill>
        <p:spPr bwMode="auto">
          <a:xfrm>
            <a:off x="2" y="381000"/>
            <a:ext cx="1659566" cy="159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81" t="58158" r="58133"/>
          <a:stretch/>
        </p:blipFill>
        <p:spPr bwMode="auto">
          <a:xfrm>
            <a:off x="1295400" y="1066800"/>
            <a:ext cx="2598761" cy="104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423" t="58158" r="30091"/>
          <a:stretch/>
        </p:blipFill>
        <p:spPr bwMode="auto">
          <a:xfrm>
            <a:off x="3657600" y="1066800"/>
            <a:ext cx="2090057" cy="104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805" t="81635" r="71726" b="5276"/>
          <a:stretch/>
        </p:blipFill>
        <p:spPr bwMode="auto">
          <a:xfrm>
            <a:off x="1295400" y="4784902"/>
            <a:ext cx="1119116" cy="54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p:cNvPicPr>
            <a:picLocks noChangeAspect="1" noChangeArrowheads="1"/>
          </p:cNvPicPr>
          <p:nvPr/>
        </p:nvPicPr>
        <p:blipFill rotWithShape="1">
          <a:blip r:embed="rId5">
            <a:extLst>
              <a:ext uri="{28A0092B-C50C-407E-A947-70E740481C1C}">
                <a14:useLocalDpi xmlns:a14="http://schemas.microsoft.com/office/drawing/2010/main" val="0"/>
              </a:ext>
            </a:extLst>
          </a:blip>
          <a:srcRect b="14030"/>
          <a:stretch/>
        </p:blipFill>
        <p:spPr bwMode="auto">
          <a:xfrm>
            <a:off x="1424763" y="4191000"/>
            <a:ext cx="3014663" cy="724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Content Placeholder 22"/>
          <p:cNvSpPr>
            <a:spLocks noGrp="1"/>
          </p:cNvSpPr>
          <p:nvPr>
            <p:ph idx="1"/>
          </p:nvPr>
        </p:nvSpPr>
        <p:spPr>
          <a:xfrm>
            <a:off x="457200" y="5334000"/>
            <a:ext cx="8229600" cy="1066800"/>
          </a:xfrm>
        </p:spPr>
        <p:txBody>
          <a:bodyPr/>
          <a:lstStyle/>
          <a:p>
            <a:pPr marL="0" indent="0">
              <a:buNone/>
            </a:pPr>
            <a:r>
              <a:rPr lang="en-US" sz="2800" b="1" dirty="0">
                <a:solidFill>
                  <a:srgbClr val="FF0000"/>
                </a:solidFill>
              </a:rPr>
              <a:t>Step </a:t>
            </a:r>
            <a:r>
              <a:rPr lang="en-US" sz="2800" b="1" dirty="0" smtClean="0">
                <a:solidFill>
                  <a:srgbClr val="FF0000"/>
                </a:solidFill>
              </a:rPr>
              <a:t>7: </a:t>
            </a:r>
            <a:r>
              <a:rPr lang="en-US" sz="2800" dirty="0" smtClean="0"/>
              <a:t>Enter data</a:t>
            </a:r>
          </a:p>
          <a:p>
            <a:pPr marL="0" indent="0">
              <a:buNone/>
            </a:pPr>
            <a:r>
              <a:rPr lang="en-US" sz="2800" dirty="0" smtClean="0"/>
              <a:t>- Fields with a red asterisk are required fields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49</a:t>
            </a:fld>
            <a:endParaRPr lang="en-US">
              <a:solidFill>
                <a:prstClr val="white"/>
              </a:solidFill>
            </a:endParaRPr>
          </a:p>
        </p:txBody>
      </p:sp>
      <p:sp>
        <p:nvSpPr>
          <p:cNvPr id="5" name="TextBox 4"/>
          <p:cNvSpPr txBox="1"/>
          <p:nvPr/>
        </p:nvSpPr>
        <p:spPr>
          <a:xfrm>
            <a:off x="1600200" y="420468"/>
            <a:ext cx="7543800" cy="323165"/>
          </a:xfrm>
          <a:prstGeom prst="rect">
            <a:avLst/>
          </a:prstGeom>
          <a:noFill/>
        </p:spPr>
        <p:txBody>
          <a:bodyPr wrap="square" rtlCol="0">
            <a:spAutoFit/>
          </a:bodyPr>
          <a:lstStyle/>
          <a:p>
            <a:r>
              <a:rPr lang="en-US" sz="1500" b="1" dirty="0" smtClean="0">
                <a:solidFill>
                  <a:prstClr val="black"/>
                </a:solidFill>
              </a:rPr>
              <a:t>90166 – LACMTA – Small Operators &gt; View &amp; Manager Users (P-30) &gt; Add New System User</a:t>
            </a:r>
            <a:endParaRPr lang="en-US" sz="1500" b="1" dirty="0">
              <a:solidFill>
                <a:prstClr val="black"/>
              </a:solidFill>
            </a:endParaRPr>
          </a:p>
        </p:txBody>
      </p:sp>
      <p:sp>
        <p:nvSpPr>
          <p:cNvPr id="6" name="TextBox 5"/>
          <p:cNvSpPr txBox="1"/>
          <p:nvPr/>
        </p:nvSpPr>
        <p:spPr>
          <a:xfrm>
            <a:off x="1600200" y="685799"/>
            <a:ext cx="7086600" cy="461665"/>
          </a:xfrm>
          <a:prstGeom prst="rect">
            <a:avLst/>
          </a:prstGeom>
          <a:noFill/>
        </p:spPr>
        <p:txBody>
          <a:bodyPr wrap="square" rtlCol="0">
            <a:spAutoFit/>
          </a:bodyPr>
          <a:lstStyle/>
          <a:p>
            <a:r>
              <a:rPr lang="en-US" sz="1200" dirty="0" smtClean="0">
                <a:solidFill>
                  <a:prstClr val="white">
                    <a:lumMod val="65000"/>
                  </a:prstClr>
                </a:solidFill>
              </a:rPr>
              <a:t>To add a new system user please complete all required fields below and click the “Next” button at the bottom of the form. If you do not want the user to be notified of the newly created account, uncheck the box.</a:t>
            </a:r>
            <a:endParaRPr lang="en-US" sz="1200" dirty="0">
              <a:solidFill>
                <a:prstClr val="white">
                  <a:lumMod val="65000"/>
                </a:prstClr>
              </a:solidFill>
            </a:endParaRPr>
          </a:p>
        </p:txBody>
      </p:sp>
      <p:pic>
        <p:nvPicPr>
          <p:cNvPr id="14"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5942" b="66042"/>
          <a:stretch/>
        </p:blipFill>
        <p:spPr bwMode="auto">
          <a:xfrm>
            <a:off x="1447800" y="2252310"/>
            <a:ext cx="1571625" cy="1202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43306" b="48957"/>
          <a:stretch/>
        </p:blipFill>
        <p:spPr bwMode="auto">
          <a:xfrm>
            <a:off x="1447800" y="3458114"/>
            <a:ext cx="1571625" cy="33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b="86452"/>
          <a:stretch/>
        </p:blipFill>
        <p:spPr bwMode="auto">
          <a:xfrm>
            <a:off x="3563948" y="2238914"/>
            <a:ext cx="1278731" cy="430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37457" b="22710"/>
          <a:stretch/>
        </p:blipFill>
        <p:spPr bwMode="auto">
          <a:xfrm>
            <a:off x="3577988" y="2619914"/>
            <a:ext cx="1278731" cy="1266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t="88510" b="1"/>
          <a:stretch/>
        </p:blipFill>
        <p:spPr bwMode="auto">
          <a:xfrm>
            <a:off x="3598069" y="3886200"/>
            <a:ext cx="1278731" cy="365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559" t="81220" r="1" b="5691"/>
          <a:stretch/>
        </p:blipFill>
        <p:spPr bwMode="auto">
          <a:xfrm>
            <a:off x="6993990" y="4784902"/>
            <a:ext cx="2061300" cy="549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Arrow Connector 26"/>
          <p:cNvCxnSpPr/>
          <p:nvPr/>
        </p:nvCxnSpPr>
        <p:spPr>
          <a:xfrm>
            <a:off x="304800" y="4704112"/>
            <a:ext cx="838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924800" y="3607341"/>
            <a:ext cx="0" cy="92914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56571" b="89211"/>
          <a:stretch/>
        </p:blipFill>
        <p:spPr bwMode="auto">
          <a:xfrm>
            <a:off x="4399280" y="0"/>
            <a:ext cx="4744720" cy="5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962" t="58158"/>
          <a:stretch/>
        </p:blipFill>
        <p:spPr bwMode="auto">
          <a:xfrm>
            <a:off x="5747657" y="1066800"/>
            <a:ext cx="2378544" cy="104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4672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New System Changes</a:t>
            </a:r>
          </a:p>
          <a:p>
            <a:r>
              <a:rPr lang="en-US" dirty="0" smtClean="0"/>
              <a:t>User Manager Process</a:t>
            </a:r>
          </a:p>
          <a:p>
            <a:r>
              <a:rPr lang="en-US" dirty="0" smtClean="0"/>
              <a:t>Report Year Kick Off</a:t>
            </a:r>
          </a:p>
          <a:p>
            <a:r>
              <a:rPr lang="en-US" dirty="0" smtClean="0"/>
              <a:t>Data Entry</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18350836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0416" r="81652"/>
          <a:stretch/>
        </p:blipFill>
        <p:spPr bwMode="auto">
          <a:xfrm>
            <a:off x="2" y="381000"/>
            <a:ext cx="1659566" cy="159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ontent Placeholder 16"/>
          <p:cNvSpPr>
            <a:spLocks noGrp="1"/>
          </p:cNvSpPr>
          <p:nvPr>
            <p:ph idx="1"/>
          </p:nvPr>
        </p:nvSpPr>
        <p:spPr>
          <a:xfrm>
            <a:off x="457200" y="4407862"/>
            <a:ext cx="7543800" cy="1718302"/>
          </a:xfrm>
        </p:spPr>
        <p:txBody>
          <a:bodyPr/>
          <a:lstStyle/>
          <a:p>
            <a:pPr marL="0" indent="0">
              <a:buNone/>
            </a:pPr>
            <a:r>
              <a:rPr lang="en-US" sz="2800" b="1" dirty="0">
                <a:solidFill>
                  <a:srgbClr val="FF0000"/>
                </a:solidFill>
              </a:rPr>
              <a:t>Step </a:t>
            </a:r>
            <a:r>
              <a:rPr lang="en-US" sz="2800" b="1" dirty="0" smtClean="0">
                <a:solidFill>
                  <a:srgbClr val="FF0000"/>
                </a:solidFill>
              </a:rPr>
              <a:t>8: </a:t>
            </a:r>
            <a:r>
              <a:rPr lang="en-US" sz="2800" dirty="0" smtClean="0"/>
              <a:t>Select NTD User Role from drop down and click “Next”</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50</a:t>
            </a:fld>
            <a:endParaRPr lang="en-US" dirty="0">
              <a:solidFill>
                <a:prstClr val="white"/>
              </a:solidFill>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388" t="22883" r="61401"/>
          <a:stretch/>
        </p:blipFill>
        <p:spPr bwMode="auto">
          <a:xfrm>
            <a:off x="1417091" y="1172582"/>
            <a:ext cx="2270567" cy="3235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31" t="44354"/>
          <a:stretch/>
        </p:blipFill>
        <p:spPr bwMode="auto">
          <a:xfrm>
            <a:off x="3545412" y="2073349"/>
            <a:ext cx="5598588" cy="2334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752600" y="420468"/>
            <a:ext cx="7543800" cy="323165"/>
          </a:xfrm>
          <a:prstGeom prst="rect">
            <a:avLst/>
          </a:prstGeom>
          <a:noFill/>
        </p:spPr>
        <p:txBody>
          <a:bodyPr wrap="square" rtlCol="0">
            <a:spAutoFit/>
          </a:bodyPr>
          <a:lstStyle/>
          <a:p>
            <a:r>
              <a:rPr lang="en-US" sz="1500" b="1" dirty="0" smtClean="0">
                <a:solidFill>
                  <a:prstClr val="black"/>
                </a:solidFill>
              </a:rPr>
              <a:t>90166 – LACMTA – Small Operators &gt; View &amp; Manager Users (P-30) &gt; Add New System User</a:t>
            </a:r>
            <a:endParaRPr lang="en-US" sz="1500" b="1" dirty="0">
              <a:solidFill>
                <a:prstClr val="black"/>
              </a:solidFill>
            </a:endParaRPr>
          </a:p>
        </p:txBody>
      </p:sp>
      <p:sp>
        <p:nvSpPr>
          <p:cNvPr id="11" name="TextBox 10"/>
          <p:cNvSpPr txBox="1"/>
          <p:nvPr/>
        </p:nvSpPr>
        <p:spPr>
          <a:xfrm>
            <a:off x="1752600" y="685799"/>
            <a:ext cx="7086600" cy="461665"/>
          </a:xfrm>
          <a:prstGeom prst="rect">
            <a:avLst/>
          </a:prstGeom>
          <a:noFill/>
        </p:spPr>
        <p:txBody>
          <a:bodyPr wrap="square" rtlCol="0">
            <a:spAutoFit/>
          </a:bodyPr>
          <a:lstStyle/>
          <a:p>
            <a:r>
              <a:rPr lang="en-US" sz="1200" dirty="0" smtClean="0">
                <a:solidFill>
                  <a:prstClr val="white">
                    <a:lumMod val="65000"/>
                  </a:prstClr>
                </a:solidFill>
              </a:rPr>
              <a:t>To add a new system user please complete all required fields below and click the “Next” button at the bottom of the form. If you do not want the user to be notified of the newly created account, uncheck the box.</a:t>
            </a:r>
            <a:endParaRPr lang="en-US" sz="1200" dirty="0">
              <a:solidFill>
                <a:prstClr val="white">
                  <a:lumMod val="65000"/>
                </a:prstClr>
              </a:solidFill>
            </a:endParaRPr>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2631" t="22883" r="32286" b="58193"/>
          <a:stretch/>
        </p:blipFill>
        <p:spPr bwMode="auto">
          <a:xfrm>
            <a:off x="3687658" y="1172582"/>
            <a:ext cx="1782726" cy="79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316" t="22883" b="58193"/>
          <a:stretch/>
        </p:blipFill>
        <p:spPr bwMode="auto">
          <a:xfrm>
            <a:off x="5411154" y="1172582"/>
            <a:ext cx="2799294" cy="79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V="1">
            <a:off x="8763681" y="3352801"/>
            <a:ext cx="0" cy="105506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6571" b="89211"/>
          <a:stretch/>
        </p:blipFill>
        <p:spPr bwMode="auto">
          <a:xfrm>
            <a:off x="4399280" y="0"/>
            <a:ext cx="4744720" cy="5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3430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5"/>
          <p:cNvSpPr>
            <a:spLocks noGrp="1"/>
          </p:cNvSpPr>
          <p:nvPr>
            <p:ph idx="1"/>
          </p:nvPr>
        </p:nvSpPr>
        <p:spPr>
          <a:xfrm>
            <a:off x="457200" y="5105400"/>
            <a:ext cx="8229600" cy="1020763"/>
          </a:xfrm>
        </p:spPr>
        <p:txBody>
          <a:bodyPr/>
          <a:lstStyle/>
          <a:p>
            <a:pPr marL="0" indent="0">
              <a:buNone/>
            </a:pPr>
            <a:r>
              <a:rPr lang="en-US" sz="2800" b="1" dirty="0">
                <a:solidFill>
                  <a:srgbClr val="FF0000"/>
                </a:solidFill>
              </a:rPr>
              <a:t>Step </a:t>
            </a:r>
            <a:r>
              <a:rPr lang="en-US" sz="2800" b="1" dirty="0" smtClean="0">
                <a:solidFill>
                  <a:srgbClr val="FF0000"/>
                </a:solidFill>
              </a:rPr>
              <a:t>9: </a:t>
            </a:r>
            <a:r>
              <a:rPr lang="en-US" sz="2800" dirty="0" smtClean="0"/>
              <a:t>Click “Submit”</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51</a:t>
            </a:fld>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2" t="11670" r="62744" b="59101"/>
          <a:stretch/>
        </p:blipFill>
        <p:spPr bwMode="auto">
          <a:xfrm>
            <a:off x="1672561" y="1255590"/>
            <a:ext cx="1869744" cy="2085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9578" t="90613" r="1" b="2947"/>
          <a:stretch/>
        </p:blipFill>
        <p:spPr bwMode="auto">
          <a:xfrm>
            <a:off x="6362843" y="4426688"/>
            <a:ext cx="2400157" cy="528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664" t="11670" b="70737"/>
          <a:stretch/>
        </p:blipFill>
        <p:spPr bwMode="auto">
          <a:xfrm>
            <a:off x="3542305" y="1255590"/>
            <a:ext cx="5144495" cy="1255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416" r="81652"/>
          <a:stretch/>
        </p:blipFill>
        <p:spPr bwMode="auto">
          <a:xfrm>
            <a:off x="2" y="406022"/>
            <a:ext cx="1659566" cy="1594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1659568" y="381000"/>
            <a:ext cx="7543800" cy="323165"/>
          </a:xfrm>
          <a:prstGeom prst="rect">
            <a:avLst/>
          </a:prstGeom>
          <a:noFill/>
        </p:spPr>
        <p:txBody>
          <a:bodyPr wrap="square" rtlCol="0">
            <a:spAutoFit/>
          </a:bodyPr>
          <a:lstStyle/>
          <a:p>
            <a:r>
              <a:rPr lang="en-US" sz="1500" b="1" dirty="0" smtClean="0">
                <a:solidFill>
                  <a:prstClr val="black"/>
                </a:solidFill>
              </a:rPr>
              <a:t>90166 – LACMTA – Small Operators &gt; View &amp; Manager Users (P-30) &gt; Add New System User</a:t>
            </a:r>
            <a:endParaRPr lang="en-US" sz="1500" b="1" dirty="0">
              <a:solidFill>
                <a:prstClr val="black"/>
              </a:solidFill>
            </a:endParaRPr>
          </a:p>
        </p:txBody>
      </p:sp>
      <p:sp>
        <p:nvSpPr>
          <p:cNvPr id="13" name="TextBox 12"/>
          <p:cNvSpPr txBox="1"/>
          <p:nvPr/>
        </p:nvSpPr>
        <p:spPr>
          <a:xfrm>
            <a:off x="1676400" y="681335"/>
            <a:ext cx="7086600" cy="461665"/>
          </a:xfrm>
          <a:prstGeom prst="rect">
            <a:avLst/>
          </a:prstGeom>
          <a:noFill/>
        </p:spPr>
        <p:txBody>
          <a:bodyPr wrap="square" rtlCol="0">
            <a:spAutoFit/>
          </a:bodyPr>
          <a:lstStyle/>
          <a:p>
            <a:r>
              <a:rPr lang="en-US" sz="1200" dirty="0" smtClean="0">
                <a:solidFill>
                  <a:prstClr val="white">
                    <a:lumMod val="65000"/>
                  </a:prstClr>
                </a:solidFill>
              </a:rPr>
              <a:t>To add a new system user please complete all required fields below and click the “Next” button at the bottom of the form. If you do not want the user to be notified of the newly created account, uncheck the box.</a:t>
            </a:r>
            <a:endParaRPr lang="en-US" sz="1200" dirty="0">
              <a:solidFill>
                <a:prstClr val="white">
                  <a:lumMod val="65000"/>
                </a:prstClr>
              </a:solidFill>
            </a:endParaRPr>
          </a:p>
        </p:txBody>
      </p:sp>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93" t="58077" b="28406"/>
          <a:stretch/>
        </p:blipFill>
        <p:spPr bwMode="auto">
          <a:xfrm>
            <a:off x="3994956" y="3276600"/>
            <a:ext cx="4691844" cy="96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2" t="44622" r="62744" b="49751"/>
          <a:stretch/>
        </p:blipFill>
        <p:spPr bwMode="auto">
          <a:xfrm>
            <a:off x="1672561" y="3302843"/>
            <a:ext cx="1869744" cy="401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62" t="55239" r="62744" b="39453"/>
          <a:stretch/>
        </p:blipFill>
        <p:spPr bwMode="auto">
          <a:xfrm>
            <a:off x="1672561" y="3736678"/>
            <a:ext cx="1869744" cy="378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93" t="39968" b="44967"/>
          <a:stretch/>
        </p:blipFill>
        <p:spPr bwMode="auto">
          <a:xfrm>
            <a:off x="3994956" y="2429342"/>
            <a:ext cx="4691844" cy="107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84" t="90740" r="70834" b="2947"/>
          <a:stretch/>
        </p:blipFill>
        <p:spPr bwMode="auto">
          <a:xfrm>
            <a:off x="1688805" y="4419600"/>
            <a:ext cx="1196728" cy="517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6571" b="89211"/>
          <a:stretch/>
        </p:blipFill>
        <p:spPr bwMode="auto">
          <a:xfrm>
            <a:off x="4399280" y="0"/>
            <a:ext cx="4744720" cy="500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5268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3429000"/>
            <a:ext cx="8229600" cy="2697163"/>
          </a:xfrm>
        </p:spPr>
        <p:txBody>
          <a:bodyPr/>
          <a:lstStyle/>
          <a:p>
            <a:pPr marL="0" indent="0">
              <a:buNone/>
            </a:pPr>
            <a:r>
              <a:rPr lang="en-US" sz="2800" dirty="0"/>
              <a:t>Newly created Users will need to follow the “Forgot Password” protocol </a:t>
            </a:r>
          </a:p>
          <a:p>
            <a:pPr marL="0" indent="0">
              <a:buNone/>
            </a:pPr>
            <a:endParaRPr lang="en-US" sz="1100" dirty="0" smtClean="0"/>
          </a:p>
          <a:p>
            <a:pPr marL="0" indent="0">
              <a:buNone/>
            </a:pPr>
            <a:endParaRPr lang="en-US" sz="1100" dirty="0"/>
          </a:p>
          <a:p>
            <a:pPr marL="0" indent="0">
              <a:buNone/>
            </a:pPr>
            <a:r>
              <a:rPr lang="en-US" sz="2800" dirty="0" smtClean="0"/>
              <a:t>Repeat the process to assign remaining roles</a:t>
            </a:r>
            <a:endParaRPr lang="en-US" sz="2800"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52</a:t>
            </a:fld>
            <a:endParaRPr lang="en-US">
              <a:solidFill>
                <a:prstClr val="white"/>
              </a:solidFill>
            </a:endParaRPr>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9733" b="91068"/>
          <a:stretch/>
        </p:blipFill>
        <p:spPr bwMode="auto">
          <a:xfrm>
            <a:off x="0" y="0"/>
            <a:ext cx="439928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6571" b="91068"/>
          <a:stretch/>
        </p:blipFill>
        <p:spPr bwMode="auto">
          <a:xfrm>
            <a:off x="4399280" y="0"/>
            <a:ext cx="4744720" cy="414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11718" r="81022" b="54713"/>
          <a:stretch/>
        </p:blipFill>
        <p:spPr bwMode="auto">
          <a:xfrm>
            <a:off x="0" y="414337"/>
            <a:ext cx="2073345" cy="1557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280" y="2819400"/>
            <a:ext cx="469582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413131052"/>
              </p:ext>
            </p:extLst>
          </p:nvPr>
        </p:nvGraphicFramePr>
        <p:xfrm>
          <a:off x="2387037" y="1421969"/>
          <a:ext cx="6705599" cy="1112520"/>
        </p:xfrm>
        <a:graphic>
          <a:graphicData uri="http://schemas.openxmlformats.org/drawingml/2006/table">
            <a:tbl>
              <a:tblPr firstRow="1" bandRow="1">
                <a:tableStyleId>{5C22544A-7EE6-4342-B048-85BDC9FD1C3A}</a:tableStyleId>
              </a:tblPr>
              <a:tblGrid>
                <a:gridCol w="1042425"/>
                <a:gridCol w="1202798"/>
                <a:gridCol w="1363171"/>
                <a:gridCol w="1268406"/>
                <a:gridCol w="1828799"/>
              </a:tblGrid>
              <a:tr h="370840">
                <a:tc>
                  <a:txBody>
                    <a:bodyPr/>
                    <a:lstStyle/>
                    <a:p>
                      <a:r>
                        <a:rPr lang="en-US" sz="1400" b="0" dirty="0" smtClean="0">
                          <a:solidFill>
                            <a:schemeClr val="tx1"/>
                          </a:solidFill>
                        </a:rPr>
                        <a:t>User</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NTD</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NTD Contact</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434-555-5874</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0" dirty="0" smtClean="0">
                          <a:solidFill>
                            <a:schemeClr val="tx1"/>
                          </a:solidFill>
                        </a:rPr>
                        <a:t>user@test.com</a:t>
                      </a:r>
                      <a:endParaRPr lang="en-US"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2946" t="7033" r="35928" b="78815"/>
          <a:stretch/>
        </p:blipFill>
        <p:spPr bwMode="auto">
          <a:xfrm>
            <a:off x="3352800" y="228600"/>
            <a:ext cx="2463157" cy="441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21161" t="11718" r="3786" b="66330"/>
          <a:stretch/>
        </p:blipFill>
        <p:spPr bwMode="auto">
          <a:xfrm>
            <a:off x="2133600" y="533400"/>
            <a:ext cx="6969721" cy="865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77741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2014 Report Year Kick off</a:t>
            </a:r>
            <a:endParaRPr lang="en-US" dirty="0"/>
          </a:p>
        </p:txBody>
      </p:sp>
      <p:sp>
        <p:nvSpPr>
          <p:cNvPr id="5" name="Text Placeholder 4"/>
          <p:cNvSpPr>
            <a:spLocks noGrp="1"/>
          </p:cNvSpPr>
          <p:nvPr>
            <p:ph type="body" idx="1"/>
          </p:nvPr>
        </p:nvSpPr>
        <p:spPr/>
        <p:txBody>
          <a:bodyPr/>
          <a:lstStyle/>
          <a:p>
            <a:r>
              <a:rPr lang="en-US" dirty="0" smtClean="0"/>
              <a:t>Update Contact Information and </a:t>
            </a:r>
            <a:r>
              <a:rPr lang="en-US" dirty="0" err="1" smtClean="0"/>
              <a:t>Subrecipients</a:t>
            </a:r>
            <a:r>
              <a:rPr lang="en-US" dirty="0" smtClean="0"/>
              <a:t> </a:t>
            </a:r>
            <a:endParaRPr lang="en-US" dirty="0"/>
          </a:p>
        </p:txBody>
      </p:sp>
    </p:spTree>
    <p:extLst>
      <p:ext uri="{BB962C8B-B14F-4D97-AF65-F5344CB8AC3E}">
        <p14:creationId xmlns:p14="http://schemas.microsoft.com/office/powerpoint/2010/main" val="601104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hlinkClick r:id="rId2"/>
              </a:rPr>
              <a:t>www.ntdprogram.gov</a:t>
            </a:r>
            <a:r>
              <a:rPr lang="en-US" dirty="0" smtClean="0"/>
              <a:t> </a:t>
            </a:r>
            <a:endParaRPr lang="en-US" dirty="0"/>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3"/>
          <a:srcRect l="77012"/>
          <a:stretch/>
        </p:blipFill>
        <p:spPr>
          <a:xfrm>
            <a:off x="4527175" y="994791"/>
            <a:ext cx="3329954" cy="5059680"/>
          </a:xfrm>
          <a:prstGeom prst="rect">
            <a:avLst/>
          </a:prstGeom>
        </p:spPr>
      </p:pic>
      <p:pic>
        <p:nvPicPr>
          <p:cNvPr id="6" name="Picture 5"/>
          <p:cNvPicPr>
            <a:picLocks noChangeAspect="1"/>
          </p:cNvPicPr>
          <p:nvPr/>
        </p:nvPicPr>
        <p:blipFill rotWithShape="1">
          <a:blip r:embed="rId3"/>
          <a:srcRect l="-133" t="15" r="75171" b="-15"/>
          <a:stretch/>
        </p:blipFill>
        <p:spPr>
          <a:xfrm>
            <a:off x="956099" y="993182"/>
            <a:ext cx="3615901" cy="5059680"/>
          </a:xfrm>
          <a:prstGeom prst="rect">
            <a:avLst/>
          </a:prstGeom>
        </p:spPr>
      </p:pic>
      <p:sp>
        <p:nvSpPr>
          <p:cNvPr id="7" name="Donut 6"/>
          <p:cNvSpPr/>
          <p:nvPr/>
        </p:nvSpPr>
        <p:spPr>
          <a:xfrm>
            <a:off x="1143000" y="4876801"/>
            <a:ext cx="1066800" cy="457200"/>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 name="Rectangle 2"/>
          <p:cNvSpPr/>
          <p:nvPr/>
        </p:nvSpPr>
        <p:spPr>
          <a:xfrm>
            <a:off x="3489011" y="6052862"/>
            <a:ext cx="2165978" cy="369332"/>
          </a:xfrm>
          <a:prstGeom prst="rect">
            <a:avLst/>
          </a:prstGeom>
        </p:spPr>
        <p:txBody>
          <a:bodyPr wrap="none">
            <a:spAutoFit/>
          </a:bodyPr>
          <a:lstStyle/>
          <a:p>
            <a:r>
              <a:rPr lang="en-US" dirty="0"/>
              <a:t>Click </a:t>
            </a:r>
            <a:r>
              <a:rPr lang="en-US" dirty="0" smtClean="0"/>
              <a:t>“NTD 2.0 Login”</a:t>
            </a:r>
            <a:endParaRPr lang="en-US" dirty="0"/>
          </a:p>
        </p:txBody>
      </p:sp>
    </p:spTree>
    <p:extLst>
      <p:ext uri="{BB962C8B-B14F-4D97-AF65-F5344CB8AC3E}">
        <p14:creationId xmlns:p14="http://schemas.microsoft.com/office/powerpoint/2010/main" val="9137843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Logging in as the CEO/NTD Contact</a:t>
            </a:r>
            <a:endParaRPr lang="en-US" dirty="0"/>
          </a:p>
        </p:txBody>
      </p:sp>
      <p:sp>
        <p:nvSpPr>
          <p:cNvPr id="5" name="Content Placeholder 4"/>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17" t="21675" r="16098"/>
          <a:stretch/>
        </p:blipFill>
        <p:spPr bwMode="auto">
          <a:xfrm>
            <a:off x="1816603" y="1349876"/>
            <a:ext cx="5574797" cy="5127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282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819400"/>
            <a:ext cx="8229600" cy="1630363"/>
          </a:xfrm>
        </p:spPr>
        <p:txBody>
          <a:bodyPr/>
          <a:lstStyle/>
          <a:p>
            <a:pPr marL="0" indent="0">
              <a:buNone/>
            </a:pPr>
            <a:r>
              <a:rPr lang="en-US" dirty="0" smtClean="0"/>
              <a:t>Once in, open “Tasks”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56</a:t>
            </a:fld>
            <a:endParaRPr lang="en-US">
              <a:solidFill>
                <a:prstClr val="white"/>
              </a:solidFill>
            </a:endParaRPr>
          </a:p>
        </p:txBody>
      </p:sp>
      <p:pic>
        <p:nvPicPr>
          <p:cNvPr id="440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84143"/>
          <a:stretch/>
        </p:blipFill>
        <p:spPr bwMode="auto">
          <a:xfrm>
            <a:off x="4763" y="0"/>
            <a:ext cx="9134475" cy="38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52" t="18495" r="5053"/>
          <a:stretch/>
        </p:blipFill>
        <p:spPr bwMode="auto">
          <a:xfrm>
            <a:off x="457200" y="398060"/>
            <a:ext cx="8202304" cy="1964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62141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590800"/>
            <a:ext cx="8229600" cy="3535363"/>
          </a:xfrm>
        </p:spPr>
        <p:txBody>
          <a:bodyPr/>
          <a:lstStyle/>
          <a:p>
            <a:pPr marL="0" indent="0">
              <a:buNone/>
            </a:pPr>
            <a:r>
              <a:rPr lang="en-US" dirty="0" smtClean="0"/>
              <a:t>Open the Report </a:t>
            </a:r>
            <a:r>
              <a:rPr lang="en-US" dirty="0"/>
              <a:t>Year Kick Off (RYKO</a:t>
            </a:r>
            <a:r>
              <a:rPr lang="en-US" dirty="0" smtClean="0"/>
              <a:t>) task</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r="518"/>
          <a:stretch/>
        </p:blipFill>
        <p:spPr bwMode="auto">
          <a:xfrm>
            <a:off x="1" y="0"/>
            <a:ext cx="9144000"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200400"/>
            <a:ext cx="8229600" cy="2925763"/>
          </a:xfrm>
        </p:spPr>
        <p:txBody>
          <a:bodyPr/>
          <a:lstStyle/>
          <a:p>
            <a:pPr marL="0" indent="0">
              <a:buNone/>
            </a:pPr>
            <a:r>
              <a:rPr lang="en-US" dirty="0" smtClean="0"/>
              <a:t>The CEO or NTD Contact must accept this task.</a:t>
            </a:r>
          </a:p>
          <a:p>
            <a:pPr marL="0" indent="0">
              <a:buNone/>
            </a:pPr>
            <a:endParaRPr lang="en-US" sz="1200" dirty="0" smtClean="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8266"/>
          <a:stretch/>
        </p:blipFill>
        <p:spPr bwMode="auto">
          <a:xfrm>
            <a:off x="0" y="1"/>
            <a:ext cx="9144000" cy="3084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25763"/>
          </a:xfrm>
        </p:spPr>
        <p:txBody>
          <a:bodyPr/>
          <a:lstStyle/>
          <a:p>
            <a:pPr marL="0" indent="0">
              <a:buNone/>
            </a:pPr>
            <a:r>
              <a:rPr lang="en-US" dirty="0" smtClean="0"/>
              <a:t>Users are given the opportunity to return the “task” to other users before proceeding</a:t>
            </a: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724"/>
          <a:stretch/>
        </p:blipFill>
        <p:spPr bwMode="auto">
          <a:xfrm>
            <a:off x="1" y="0"/>
            <a:ext cx="9144000" cy="307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5715000" y="838199"/>
            <a:ext cx="1676400" cy="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553200" y="2819401"/>
            <a:ext cx="1295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Year 2014</a:t>
            </a:r>
            <a:endParaRPr lang="en-US" dirty="0"/>
          </a:p>
        </p:txBody>
      </p:sp>
      <p:sp>
        <p:nvSpPr>
          <p:cNvPr id="3" name="Content Placeholder 2"/>
          <p:cNvSpPr>
            <a:spLocks noGrp="1"/>
          </p:cNvSpPr>
          <p:nvPr>
            <p:ph idx="1"/>
          </p:nvPr>
        </p:nvSpPr>
        <p:spPr/>
        <p:txBody>
          <a:bodyPr/>
          <a:lstStyle/>
          <a:p>
            <a:pPr marL="0" indent="0">
              <a:buNone/>
            </a:pPr>
            <a:r>
              <a:rPr lang="en-US" dirty="0" smtClean="0"/>
              <a:t>Reporting Deadlines:</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9521397"/>
              </p:ext>
            </p:extLst>
          </p:nvPr>
        </p:nvGraphicFramePr>
        <p:xfrm>
          <a:off x="502031" y="2209800"/>
          <a:ext cx="8139939" cy="741680"/>
        </p:xfrm>
        <a:graphic>
          <a:graphicData uri="http://schemas.openxmlformats.org/drawingml/2006/table">
            <a:tbl>
              <a:tblPr firstRow="1" bandRow="1">
                <a:tableStyleId>{2D5ABB26-0587-4C30-8999-92F81FD0307C}</a:tableStyleId>
              </a:tblPr>
              <a:tblGrid>
                <a:gridCol w="1902524"/>
                <a:gridCol w="1839659"/>
                <a:gridCol w="2043557"/>
                <a:gridCol w="2354199"/>
              </a:tblGrid>
              <a:tr h="370840">
                <a:tc>
                  <a:txBody>
                    <a:bodyPr/>
                    <a:lstStyle/>
                    <a:p>
                      <a:r>
                        <a:rPr lang="en-US" sz="1600" b="1" dirty="0" smtClean="0"/>
                        <a:t>Fiscal Year End Date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January 1 – June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July 1 – September</a:t>
                      </a:r>
                      <a:r>
                        <a:rPr lang="en-US" sz="1600" b="0" baseline="0" dirty="0" smtClean="0"/>
                        <a:t>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smtClean="0"/>
                        <a:t>October 1 – December</a:t>
                      </a:r>
                      <a:r>
                        <a:rPr lang="en-US" sz="1600" b="0" baseline="0" dirty="0" smtClean="0"/>
                        <a:t> 31</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1600" b="1" dirty="0" smtClean="0"/>
                        <a:t>Report Due Date</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i="1" dirty="0" smtClean="0">
                          <a:solidFill>
                            <a:srgbClr val="FF0000"/>
                          </a:solidFill>
                        </a:rPr>
                        <a:t>January 31</a:t>
                      </a:r>
                      <a:endParaRPr lang="en-US" sz="1600" b="1" i="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January 31</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0" dirty="0" smtClean="0"/>
                        <a:t>April 30</a:t>
                      </a:r>
                      <a:endParaRPr lang="en-US"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TextBox 4"/>
          <p:cNvSpPr txBox="1"/>
          <p:nvPr/>
        </p:nvSpPr>
        <p:spPr>
          <a:xfrm>
            <a:off x="457200" y="3733800"/>
            <a:ext cx="8001000" cy="1231106"/>
          </a:xfrm>
          <a:prstGeom prst="rect">
            <a:avLst/>
          </a:prstGeom>
          <a:noFill/>
        </p:spPr>
        <p:txBody>
          <a:bodyPr wrap="square" rtlCol="0">
            <a:spAutoFit/>
          </a:bodyPr>
          <a:lstStyle/>
          <a:p>
            <a:r>
              <a:rPr lang="en-US" sz="2800" dirty="0"/>
              <a:t>Once the system is open for reporting, your analyst will contact you with instructions. </a:t>
            </a:r>
          </a:p>
          <a:p>
            <a:endParaRPr lang="en-US" dirty="0"/>
          </a:p>
        </p:txBody>
      </p:sp>
    </p:spTree>
    <p:extLst>
      <p:ext uri="{BB962C8B-B14F-4D97-AF65-F5344CB8AC3E}">
        <p14:creationId xmlns:p14="http://schemas.microsoft.com/office/powerpoint/2010/main" val="5080574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98043"/>
            <a:ext cx="8229600" cy="3028120"/>
          </a:xfrm>
        </p:spPr>
        <p:txBody>
          <a:bodyPr/>
          <a:lstStyle/>
          <a:p>
            <a:pPr marL="0" indent="0">
              <a:buNone/>
            </a:pPr>
            <a:r>
              <a:rPr lang="en-US" b="1" dirty="0" smtClean="0">
                <a:solidFill>
                  <a:srgbClr val="FF0000"/>
                </a:solidFill>
              </a:rPr>
              <a:t>Step 1:</a:t>
            </a:r>
            <a:r>
              <a:rPr lang="en-US" dirty="0" smtClean="0"/>
              <a:t> Update Users</a:t>
            </a:r>
          </a:p>
          <a:p>
            <a:pPr lvl="1"/>
            <a:r>
              <a:rPr lang="en-US" dirty="0" smtClean="0"/>
              <a:t>The CEO/NTD Contact can change user roles</a:t>
            </a:r>
          </a:p>
          <a:p>
            <a:pPr lvl="1"/>
            <a:r>
              <a:rPr lang="en-US" dirty="0" smtClean="0"/>
              <a:t>Only the UM can add new users</a:t>
            </a:r>
            <a:endParaRPr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726"/>
          <a:stretch/>
        </p:blipFill>
        <p:spPr bwMode="auto">
          <a:xfrm>
            <a:off x="0" y="1"/>
            <a:ext cx="9191625" cy="309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Identify </a:t>
            </a:r>
            <a:r>
              <a:rPr lang="en-US" dirty="0" err="1" smtClean="0"/>
              <a:t>Subrecipients</a:t>
            </a:r>
            <a:endParaRPr lang="en-US" dirty="0"/>
          </a:p>
          <a:p>
            <a:pPr lvl="1"/>
            <a:r>
              <a:rPr lang="en-US" dirty="0" err="1" smtClean="0"/>
              <a:t>Subrecipients</a:t>
            </a:r>
            <a:r>
              <a:rPr lang="en-US" dirty="0" smtClean="0"/>
              <a:t> from RY2013 are pre-loaded. Please </a:t>
            </a:r>
            <a:r>
              <a:rPr lang="en-US" dirty="0"/>
              <a:t>v</a:t>
            </a:r>
            <a:r>
              <a:rPr lang="en-US" dirty="0" smtClean="0"/>
              <a:t>erify this list</a:t>
            </a:r>
          </a:p>
          <a:p>
            <a:pPr lvl="1"/>
            <a:r>
              <a:rPr lang="en-US" dirty="0" smtClean="0"/>
              <a:t>New </a:t>
            </a:r>
            <a:r>
              <a:rPr lang="en-US" dirty="0" err="1" smtClean="0"/>
              <a:t>subrecipients</a:t>
            </a:r>
            <a:r>
              <a:rPr lang="en-US" dirty="0" smtClean="0"/>
              <a:t> can be added from a list of existing agency profiles</a:t>
            </a:r>
            <a:endParaRPr lang="en-US" dirty="0"/>
          </a:p>
          <a:p>
            <a:pPr marL="0" indent="0">
              <a:buNone/>
            </a:pP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159" b="89033"/>
          <a:stretch/>
        </p:blipFill>
        <p:spPr bwMode="auto">
          <a:xfrm>
            <a:off x="0" y="0"/>
            <a:ext cx="9326870" cy="4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298" t="13561" r="3287" b="28862"/>
          <a:stretch/>
        </p:blipFill>
        <p:spPr bwMode="auto">
          <a:xfrm>
            <a:off x="1905000" y="445898"/>
            <a:ext cx="6455363" cy="222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220" r="76237" b="28861"/>
          <a:stretch/>
        </p:blipFill>
        <p:spPr bwMode="auto">
          <a:xfrm>
            <a:off x="0" y="410361"/>
            <a:ext cx="1933192" cy="204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2178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95600"/>
            <a:ext cx="8229600" cy="32305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Identify </a:t>
            </a:r>
            <a:r>
              <a:rPr lang="en-US" dirty="0" err="1" smtClean="0"/>
              <a:t>Subrecipients</a:t>
            </a:r>
            <a:endParaRPr lang="en-US" dirty="0"/>
          </a:p>
          <a:p>
            <a:pPr lvl="1"/>
            <a:r>
              <a:rPr lang="en-US" dirty="0" smtClean="0"/>
              <a:t>If an agency does not have a profile, you can add them manually. </a:t>
            </a:r>
          </a:p>
          <a:p>
            <a:pPr lvl="1"/>
            <a:r>
              <a:rPr lang="en-US" dirty="0" smtClean="0"/>
              <a:t>All manually created </a:t>
            </a:r>
            <a:r>
              <a:rPr lang="en-US" dirty="0" err="1" smtClean="0"/>
              <a:t>subrecipients</a:t>
            </a:r>
            <a:r>
              <a:rPr lang="en-US" dirty="0" smtClean="0"/>
              <a:t> must be approved by your Analyst before the </a:t>
            </a:r>
            <a:r>
              <a:rPr lang="en-US" dirty="0" err="1" smtClean="0"/>
              <a:t>subrecipient’s</a:t>
            </a:r>
            <a:r>
              <a:rPr lang="en-US" dirty="0" smtClean="0"/>
              <a:t> records are available to you. The Analyst is notified automatically by the system.</a:t>
            </a:r>
            <a:endParaRPr lang="en-US" dirty="0"/>
          </a:p>
          <a:p>
            <a:pPr marL="0" indent="0">
              <a:buNone/>
            </a:pPr>
            <a:endParaRPr lang="en-US" dirty="0"/>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159" b="89033"/>
          <a:stretch/>
        </p:blipFill>
        <p:spPr bwMode="auto">
          <a:xfrm>
            <a:off x="0" y="0"/>
            <a:ext cx="9326870" cy="4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5298" t="13561" r="3287" b="28862"/>
          <a:stretch/>
        </p:blipFill>
        <p:spPr bwMode="auto">
          <a:xfrm>
            <a:off x="1905000" y="445898"/>
            <a:ext cx="6455363" cy="2221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220" r="76237" b="28861"/>
          <a:stretch/>
        </p:blipFill>
        <p:spPr bwMode="auto">
          <a:xfrm>
            <a:off x="0" y="410361"/>
            <a:ext cx="1933192" cy="204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08237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938" t="13124" r="2323" b="24197"/>
          <a:stretch/>
        </p:blipFill>
        <p:spPr bwMode="auto">
          <a:xfrm>
            <a:off x="1900552" y="3786613"/>
            <a:ext cx="6252848" cy="192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915061"/>
            <a:ext cx="8229600" cy="211102"/>
          </a:xfrm>
        </p:spPr>
        <p:txBody>
          <a:bodyPr/>
          <a:lstStyle/>
          <a:p>
            <a:endParaRPr lang="en-US" dirty="0"/>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1159" b="89033"/>
          <a:stretch/>
        </p:blipFill>
        <p:spPr bwMode="auto">
          <a:xfrm>
            <a:off x="0" y="0"/>
            <a:ext cx="9326870" cy="431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092" r="3121" b="37548"/>
          <a:stretch/>
        </p:blipFill>
        <p:spPr bwMode="auto">
          <a:xfrm>
            <a:off x="1952523" y="2590801"/>
            <a:ext cx="6085073" cy="1271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4938" r="54874" b="92911"/>
          <a:stretch/>
        </p:blipFill>
        <p:spPr bwMode="auto">
          <a:xfrm>
            <a:off x="1845961" y="3505200"/>
            <a:ext cx="1735439" cy="218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298" t="13561" r="3287" b="28862"/>
          <a:stretch/>
        </p:blipFill>
        <p:spPr bwMode="auto">
          <a:xfrm>
            <a:off x="1905001" y="445900"/>
            <a:ext cx="6132595" cy="21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12220" r="76237" b="28861"/>
          <a:stretch/>
        </p:blipFill>
        <p:spPr bwMode="auto">
          <a:xfrm>
            <a:off x="0" y="410361"/>
            <a:ext cx="1933192" cy="204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68596" t="82880" r="2323"/>
          <a:stretch/>
        </p:blipFill>
        <p:spPr bwMode="auto">
          <a:xfrm>
            <a:off x="5895832" y="5721681"/>
            <a:ext cx="2499815" cy="52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4" name="Straight Arrow Connector 13"/>
          <p:cNvCxnSpPr/>
          <p:nvPr/>
        </p:nvCxnSpPr>
        <p:spPr>
          <a:xfrm>
            <a:off x="450256" y="1433154"/>
            <a:ext cx="1295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257800" y="2667000"/>
            <a:ext cx="17526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0256" y="3614257"/>
            <a:ext cx="12954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1981200"/>
          </a:xfrm>
        </p:spPr>
        <p:txBody>
          <a:bodyPr/>
          <a:lstStyle/>
          <a:p>
            <a:pPr marL="0" indent="0">
              <a:buNone/>
            </a:pPr>
            <a:r>
              <a:rPr lang="en-US" b="1" dirty="0">
                <a:solidFill>
                  <a:srgbClr val="FF0000"/>
                </a:solidFill>
              </a:rPr>
              <a:t>Step </a:t>
            </a:r>
            <a:r>
              <a:rPr lang="en-US" b="1" dirty="0" smtClean="0">
                <a:solidFill>
                  <a:srgbClr val="FF0000"/>
                </a:solidFill>
              </a:rPr>
              <a:t>3:</a:t>
            </a:r>
            <a:r>
              <a:rPr lang="en-US" dirty="0" smtClean="0"/>
              <a:t> Assign </a:t>
            </a:r>
            <a:r>
              <a:rPr lang="en-US" dirty="0" err="1" smtClean="0"/>
              <a:t>Subrecipient</a:t>
            </a:r>
            <a:r>
              <a:rPr lang="en-US" dirty="0" smtClean="0"/>
              <a:t> Type</a:t>
            </a:r>
            <a:endParaRPr lang="en-US" dirty="0"/>
          </a:p>
          <a:p>
            <a:pPr lvl="1"/>
            <a:r>
              <a:rPr lang="en-US" dirty="0" smtClean="0"/>
              <a:t>The type is pre-loaded from RY2013 CLO</a:t>
            </a:r>
          </a:p>
          <a:p>
            <a:pPr lvl="1"/>
            <a:r>
              <a:rPr lang="en-US" dirty="0" smtClean="0"/>
              <a:t>To change, select the </a:t>
            </a:r>
            <a:r>
              <a:rPr lang="en-US" dirty="0" err="1" smtClean="0"/>
              <a:t>subrecipient</a:t>
            </a:r>
            <a:r>
              <a:rPr lang="en-US" dirty="0" smtClean="0"/>
              <a:t> by checking the box to its left, fill in the circle for type, and then click “Add Type”</a:t>
            </a:r>
            <a:endParaRPr lang="en-US" dirty="0"/>
          </a:p>
          <a:p>
            <a:endParaRPr lang="en-US" dirty="0"/>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825" b="52326"/>
          <a:stretch/>
        </p:blipFill>
        <p:spPr bwMode="auto">
          <a:xfrm>
            <a:off x="-9526" y="0"/>
            <a:ext cx="9153526" cy="2497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61699" r="825" b="6692"/>
          <a:stretch/>
        </p:blipFill>
        <p:spPr bwMode="auto">
          <a:xfrm>
            <a:off x="-9526" y="2438401"/>
            <a:ext cx="9153526" cy="165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2228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495800"/>
            <a:ext cx="8229600" cy="1630363"/>
          </a:xfrm>
        </p:spPr>
        <p:txBody>
          <a:bodyPr/>
          <a:lstStyle/>
          <a:p>
            <a:pPr marL="57150" indent="0">
              <a:buNone/>
            </a:pPr>
            <a:r>
              <a:rPr lang="en-US" dirty="0" smtClean="0"/>
              <a:t>The new type will display in the grid</a:t>
            </a:r>
            <a:endParaRPr lang="en-US" dirty="0"/>
          </a:p>
          <a:p>
            <a:pPr marL="0" indent="0">
              <a:buNone/>
            </a:pPr>
            <a:endParaRPr lang="en-US" dirty="0"/>
          </a:p>
        </p:txBody>
      </p:sp>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0" y="1"/>
            <a:ext cx="9239250" cy="2519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3607"/>
          <a:stretch/>
        </p:blipFill>
        <p:spPr bwMode="auto">
          <a:xfrm>
            <a:off x="0" y="2514600"/>
            <a:ext cx="9239250" cy="183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7231608" y="22860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2824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086225"/>
            <a:ext cx="8229600" cy="2039938"/>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a:t>
            </a:r>
            <a:r>
              <a:rPr lang="en-US" dirty="0"/>
              <a:t>Assign </a:t>
            </a:r>
            <a:r>
              <a:rPr lang="en-US" dirty="0" smtClean="0"/>
              <a:t>Self-Reporting Privileges</a:t>
            </a:r>
            <a:endParaRPr lang="en-US" dirty="0"/>
          </a:p>
          <a:p>
            <a:pPr lvl="1"/>
            <a:r>
              <a:rPr lang="en-US" dirty="0" smtClean="0"/>
              <a:t>We strongly encourage that State do not assign privileges until year two of the new system</a:t>
            </a:r>
            <a:endParaRPr lang="en-US" dirty="0"/>
          </a:p>
          <a:p>
            <a:pPr marL="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0675"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9218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8229600" cy="3687763"/>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Form Generation</a:t>
            </a:r>
            <a:endParaRPr lang="en-US" dirty="0"/>
          </a:p>
          <a:p>
            <a:pPr lvl="1"/>
            <a:r>
              <a:rPr lang="en-US" dirty="0" smtClean="0"/>
              <a:t>Profiles and Report Packages (Annual Forms) take at least three minutes to generate</a:t>
            </a:r>
          </a:p>
          <a:p>
            <a:pPr lvl="1"/>
            <a:r>
              <a:rPr lang="en-US" dirty="0" smtClean="0"/>
              <a:t>If new </a:t>
            </a:r>
            <a:r>
              <a:rPr lang="en-US" dirty="0" err="1" smtClean="0"/>
              <a:t>subrecipients</a:t>
            </a:r>
            <a:r>
              <a:rPr lang="en-US" dirty="0" smtClean="0"/>
              <a:t> were created, they will not display until your analyst approves the creation</a:t>
            </a:r>
          </a:p>
          <a:p>
            <a:pPr lvl="1"/>
            <a:r>
              <a:rPr lang="en-US" dirty="0" smtClean="0"/>
              <a:t>Click “OK” to end the task</a:t>
            </a:r>
          </a:p>
          <a:p>
            <a:pPr lvl="1"/>
            <a:endParaRPr lang="en-US" dirty="0"/>
          </a:p>
          <a:p>
            <a:pPr marL="0" indent="0">
              <a:buNone/>
            </a:pPr>
            <a:endParaRPr lang="en-US" dirty="0" smtClean="0"/>
          </a:p>
          <a:p>
            <a:pPr marL="0" indent="0">
              <a:buNone/>
            </a:pPr>
            <a:endParaRPr lang="en-US"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31"/>
          <a:stretch/>
        </p:blipFill>
        <p:spPr bwMode="auto">
          <a:xfrm>
            <a:off x="0" y="0"/>
            <a:ext cx="9144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3582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Defining Subrecipient modes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250286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154363"/>
          </a:xfrm>
        </p:spPr>
        <p:txBody>
          <a:bodyPr/>
          <a:lstStyle/>
          <a:p>
            <a:pPr marL="0" indent="0">
              <a:buNone/>
            </a:pPr>
            <a:r>
              <a:rPr lang="en-US" b="1" dirty="0">
                <a:solidFill>
                  <a:srgbClr val="FF0000"/>
                </a:solidFill>
              </a:rPr>
              <a:t>Step </a:t>
            </a:r>
            <a:r>
              <a:rPr lang="en-US" b="1" dirty="0" smtClean="0">
                <a:solidFill>
                  <a:srgbClr val="FF0000"/>
                </a:solidFill>
              </a:rPr>
              <a:t>1:</a:t>
            </a:r>
            <a:r>
              <a:rPr lang="en-US" dirty="0" smtClean="0"/>
              <a:t> Open “Records”</a:t>
            </a: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057400" y="381000"/>
            <a:ext cx="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84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NTD Roles</a:t>
            </a:r>
            <a:endParaRPr lang="en-US" dirty="0"/>
          </a:p>
        </p:txBody>
      </p:sp>
      <p:sp>
        <p:nvSpPr>
          <p:cNvPr id="3" name="Content Placeholder 2"/>
          <p:cNvSpPr>
            <a:spLocks noGrp="1"/>
          </p:cNvSpPr>
          <p:nvPr>
            <p:ph idx="1"/>
          </p:nvPr>
        </p:nvSpPr>
        <p:spPr/>
        <p:txBody>
          <a:bodyPr/>
          <a:lstStyle/>
          <a:p>
            <a:pPr marL="285750" indent="-285750"/>
            <a:r>
              <a:rPr lang="en-US" dirty="0" smtClean="0"/>
              <a:t>The CEO must complete the Original Submission</a:t>
            </a:r>
          </a:p>
          <a:p>
            <a:pPr marL="285750" indent="-285750"/>
            <a:endParaRPr lang="en-US" sz="500" dirty="0" smtClean="0"/>
          </a:p>
          <a:p>
            <a:pPr marL="285750" indent="-285750"/>
            <a:r>
              <a:rPr lang="en-US" dirty="0" smtClean="0"/>
              <a:t>NTD Roles are tied to an user’s email address</a:t>
            </a:r>
          </a:p>
          <a:p>
            <a:pPr lvl="1">
              <a:buFont typeface="Arial" panose="020B0604020202020204" pitchFamily="34" charset="0"/>
              <a:buChar char="•"/>
            </a:pPr>
            <a:r>
              <a:rPr lang="en-US" dirty="0" smtClean="0"/>
              <a:t>DIR2R10 or RUR3R15 </a:t>
            </a:r>
            <a:r>
              <a:rPr lang="en-US" dirty="0"/>
              <a:t>are no longer used</a:t>
            </a:r>
          </a:p>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84189216"/>
              </p:ext>
            </p:extLst>
          </p:nvPr>
        </p:nvGraphicFramePr>
        <p:xfrm>
          <a:off x="1828800" y="3505200"/>
          <a:ext cx="5399309" cy="1981200"/>
        </p:xfrm>
        <a:graphic>
          <a:graphicData uri="http://schemas.openxmlformats.org/drawingml/2006/table">
            <a:tbl>
              <a:tblPr firstRow="1" bandRow="1">
                <a:tableStyleId>{5940675A-B579-460E-94D1-54222C63F5DA}</a:tableStyleId>
              </a:tblPr>
              <a:tblGrid>
                <a:gridCol w="3443639"/>
                <a:gridCol w="1955670"/>
              </a:tblGrid>
              <a:tr h="370840">
                <a:tc>
                  <a:txBody>
                    <a:bodyPr/>
                    <a:lstStyle/>
                    <a:p>
                      <a:pPr algn="ctr"/>
                      <a:r>
                        <a:rPr lang="en-US" sz="2000" b="1" u="sng" dirty="0" smtClean="0"/>
                        <a:t>“Old” System</a:t>
                      </a:r>
                      <a:endParaRPr lang="en-US" sz="2000"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u="sng" dirty="0" smtClean="0"/>
                        <a:t>“New” System</a:t>
                      </a:r>
                      <a:endParaRPr lang="en-US" sz="2000" b="1" u="sng"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000" dirty="0" smtClean="0"/>
                        <a:t>Director of the Transit Unit</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CEO</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000" dirty="0" smtClean="0"/>
                        <a:t>Rural Contact</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NTD Contact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000" dirty="0" smtClean="0"/>
                        <a:t>Editor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Editor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70840">
                <a:tc>
                  <a:txBody>
                    <a:bodyPr/>
                    <a:lstStyle/>
                    <a:p>
                      <a:pPr algn="ctr"/>
                      <a:r>
                        <a:rPr lang="en-US" sz="2000" dirty="0" smtClean="0"/>
                        <a:t>Viewer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smtClean="0"/>
                        <a:t>Viewer</a:t>
                      </a: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801309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Open “My NTD Reporter Profiles”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4953000" y="16764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17575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4276725"/>
            <a:ext cx="8229600" cy="1849438"/>
          </a:xfrm>
        </p:spPr>
        <p:txBody>
          <a:bodyPr/>
          <a:lstStyle/>
          <a:p>
            <a:pPr marL="0" indent="0">
              <a:buNone/>
            </a:pPr>
            <a:r>
              <a:rPr lang="en-US" b="1" dirty="0">
                <a:solidFill>
                  <a:srgbClr val="FF0000"/>
                </a:solidFill>
              </a:rPr>
              <a:t>Step 3:</a:t>
            </a:r>
            <a:r>
              <a:rPr lang="en-US" dirty="0"/>
              <a:t> </a:t>
            </a:r>
            <a:r>
              <a:rPr lang="en-US" dirty="0" smtClean="0"/>
              <a:t>Select the Profile you want to edit</a:t>
            </a:r>
            <a:endParaRPr lang="en-US" dirty="0"/>
          </a:p>
          <a:p>
            <a:pPr lvl="1"/>
            <a:r>
              <a:rPr lang="en-US" dirty="0" smtClean="0"/>
              <a:t>State users won’t see Profiles for Urban agencies </a:t>
            </a:r>
            <a:endParaRPr lang="en-US" dirty="0"/>
          </a:p>
          <a:p>
            <a:pPr marL="0" indent="0">
              <a:buNone/>
            </a:pP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flipV="1">
            <a:off x="4610100" y="1143000"/>
            <a:ext cx="1028700" cy="762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7607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362200"/>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Open Related Actions</a:t>
            </a:r>
            <a:endParaRPr lang="en-US" dirty="0"/>
          </a:p>
          <a:p>
            <a:pPr lvl="1"/>
            <a:r>
              <a:rPr lang="en-US" dirty="0" smtClean="0"/>
              <a:t>All forms have a non-editable “</a:t>
            </a:r>
            <a:r>
              <a:rPr lang="en-US" b="1" dirty="0" smtClean="0"/>
              <a:t>Summary</a:t>
            </a:r>
            <a:r>
              <a:rPr lang="en-US" dirty="0" smtClean="0"/>
              <a:t>” page</a:t>
            </a:r>
          </a:p>
          <a:p>
            <a:pPr lvl="1"/>
            <a:r>
              <a:rPr lang="en-US" dirty="0" smtClean="0"/>
              <a:t>Data Entry &amp; Edits require a “</a:t>
            </a:r>
            <a:r>
              <a:rPr lang="en-US" b="1" dirty="0" smtClean="0"/>
              <a:t>Related Action</a:t>
            </a:r>
            <a:r>
              <a:rPr lang="en-US" dirty="0" smtClean="0"/>
              <a:t>”</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42" r="75774" b="64846"/>
          <a:stretch/>
        </p:blipFill>
        <p:spPr bwMode="auto">
          <a:xfrm>
            <a:off x="1" y="362356"/>
            <a:ext cx="2124193" cy="178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557" t="7870" r="3911" b="32342"/>
          <a:stretch/>
        </p:blipFill>
        <p:spPr bwMode="auto">
          <a:xfrm>
            <a:off x="2294481" y="381004"/>
            <a:ext cx="5858919" cy="343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onut 7"/>
          <p:cNvSpPr/>
          <p:nvPr/>
        </p:nvSpPr>
        <p:spPr>
          <a:xfrm>
            <a:off x="76200" y="1295400"/>
            <a:ext cx="1447800" cy="3432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901155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3429000"/>
            <a:ext cx="9067800" cy="2697163"/>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Click “View &amp; Manage Reporter Modes </a:t>
            </a:r>
            <a:r>
              <a:rPr lang="en-US" sz="2800" dirty="0" smtClean="0"/>
              <a:t>(P-20)</a:t>
            </a:r>
            <a:r>
              <a:rPr lang="en-US" dirty="0" smtClean="0"/>
              <a:t>”</a:t>
            </a:r>
          </a:p>
          <a:p>
            <a:pPr marL="0" indent="0">
              <a:buNone/>
            </a:pPr>
            <a:endParaRPr lang="en-US" dirty="0" smtClean="0"/>
          </a:p>
          <a:p>
            <a:pPr marL="0" indent="0">
              <a:buNone/>
            </a:pPr>
            <a:endParaRPr lang="en-US" dirty="0"/>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929"/>
          <a:stretch/>
        </p:blipFill>
        <p:spPr bwMode="auto">
          <a:xfrm>
            <a:off x="1" y="9525"/>
            <a:ext cx="9144000"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5638800" y="1752600"/>
            <a:ext cx="13335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6480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551237"/>
            <a:ext cx="8229600" cy="262096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Click “Add Mode”</a:t>
            </a:r>
            <a:endParaRPr lang="en-US" dirty="0"/>
          </a:p>
          <a:p>
            <a:pPr lvl="1"/>
            <a:r>
              <a:rPr lang="en-US" dirty="0" smtClean="0"/>
              <a:t>Once modes are entered into the new system, the data won’t need to be entered for future report years. </a:t>
            </a:r>
          </a:p>
          <a:p>
            <a:endParaRPr lang="en-US" dirty="0"/>
          </a:p>
        </p:txBody>
      </p: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5" t="12959" r="3291"/>
          <a:stretch/>
        </p:blipFill>
        <p:spPr bwMode="auto">
          <a:xfrm>
            <a:off x="286602" y="381000"/>
            <a:ext cx="8611737" cy="320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4117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87" r="3394" b="6260"/>
          <a:stretch/>
        </p:blipFill>
        <p:spPr bwMode="auto">
          <a:xfrm>
            <a:off x="368489" y="-76200"/>
            <a:ext cx="8557147" cy="358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38150" y="3048000"/>
            <a:ext cx="7562850" cy="2392363"/>
          </a:xfrm>
        </p:spPr>
        <p:txBody>
          <a:bodyPr/>
          <a:lstStyle/>
          <a:p>
            <a:pPr marL="0" indent="0">
              <a:buNone/>
            </a:pPr>
            <a:r>
              <a:rPr lang="en-US" b="1" dirty="0">
                <a:solidFill>
                  <a:srgbClr val="FF0000"/>
                </a:solidFill>
              </a:rPr>
              <a:t>Step </a:t>
            </a:r>
            <a:r>
              <a:rPr lang="en-US" b="1" dirty="0" smtClean="0">
                <a:solidFill>
                  <a:srgbClr val="FF0000"/>
                </a:solidFill>
              </a:rPr>
              <a:t>7:</a:t>
            </a:r>
            <a:r>
              <a:rPr lang="en-US" dirty="0" smtClean="0"/>
              <a:t> Define the new mode</a:t>
            </a:r>
            <a:endParaRPr lang="en-US" dirty="0"/>
          </a:p>
          <a:p>
            <a:pPr lvl="1"/>
            <a:r>
              <a:rPr lang="en-US" dirty="0" smtClean="0"/>
              <a:t>What is the </a:t>
            </a:r>
            <a:r>
              <a:rPr lang="en-US" b="1" dirty="0" smtClean="0"/>
              <a:t>mode</a:t>
            </a:r>
            <a:r>
              <a:rPr lang="en-US" dirty="0" smtClean="0"/>
              <a:t>? (MB, DR, VP, etc.)</a:t>
            </a:r>
          </a:p>
          <a:p>
            <a:pPr lvl="1"/>
            <a:r>
              <a:rPr lang="en-US" b="1" dirty="0" smtClean="0"/>
              <a:t>Type of Service</a:t>
            </a:r>
          </a:p>
          <a:p>
            <a:pPr lvl="1"/>
            <a:r>
              <a:rPr lang="en-US" b="1" dirty="0" smtClean="0"/>
              <a:t>Commitment Date</a:t>
            </a:r>
            <a:r>
              <a:rPr lang="en-US" dirty="0" smtClean="0"/>
              <a:t>: When capital funds were first applied</a:t>
            </a:r>
          </a:p>
          <a:p>
            <a:pPr lvl="1"/>
            <a:r>
              <a:rPr lang="en-US" b="1" dirty="0" smtClean="0"/>
              <a:t>Start Date</a:t>
            </a:r>
            <a:r>
              <a:rPr lang="en-US" dirty="0" smtClean="0"/>
              <a:t>: First day of Revenue Service</a:t>
            </a:r>
            <a:endParaRPr lang="en-US" dirty="0"/>
          </a:p>
          <a:p>
            <a:pPr marL="0" indent="0">
              <a:buNone/>
            </a:pPr>
            <a:endParaRPr lang="en-US" dirty="0"/>
          </a:p>
        </p:txBody>
      </p:sp>
    </p:spTree>
    <p:extLst>
      <p:ext uri="{BB962C8B-B14F-4D97-AF65-F5344CB8AC3E}">
        <p14:creationId xmlns:p14="http://schemas.microsoft.com/office/powerpoint/2010/main" val="413455631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989696"/>
            <a:ext cx="8229600" cy="2136467"/>
          </a:xfrm>
        </p:spPr>
        <p:txBody>
          <a:bodyPr/>
          <a:lstStyle/>
          <a:p>
            <a:pPr marL="0" indent="0">
              <a:buNone/>
            </a:pPr>
            <a:r>
              <a:rPr lang="en-US" b="1" dirty="0">
                <a:solidFill>
                  <a:srgbClr val="FF0000"/>
                </a:solidFill>
              </a:rPr>
              <a:t>Step 7:</a:t>
            </a:r>
            <a:r>
              <a:rPr lang="en-US" dirty="0"/>
              <a:t> </a:t>
            </a:r>
            <a:r>
              <a:rPr lang="en-US" dirty="0" smtClean="0"/>
              <a:t>Click “Save”</a:t>
            </a:r>
            <a:endParaRPr lang="en-US" b="1" dirty="0"/>
          </a:p>
          <a:p>
            <a:endParaRPr lang="en-US"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553" t="10448" r="3343"/>
          <a:stretch/>
        </p:blipFill>
        <p:spPr bwMode="auto">
          <a:xfrm>
            <a:off x="327546" y="304800"/>
            <a:ext cx="8584442" cy="368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86744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29000"/>
            <a:ext cx="8229600" cy="2697163"/>
          </a:xfrm>
        </p:spPr>
        <p:txBody>
          <a:bodyPr/>
          <a:lstStyle/>
          <a:p>
            <a:pPr marL="0" indent="0">
              <a:buNone/>
            </a:pPr>
            <a:r>
              <a:rPr lang="en-US" dirty="0" smtClean="0"/>
              <a:t>The new mode is displayed</a:t>
            </a:r>
          </a:p>
          <a:p>
            <a:pPr marL="0" indent="0">
              <a:buNone/>
            </a:pPr>
            <a:endParaRPr lang="en-US" sz="1400" dirty="0" smtClean="0"/>
          </a:p>
          <a:p>
            <a:pPr marL="0" indent="0">
              <a:buNone/>
            </a:pPr>
            <a:r>
              <a:rPr lang="en-US" dirty="0" smtClean="0"/>
              <a:t>Repeat the process if the </a:t>
            </a:r>
            <a:r>
              <a:rPr lang="en-US" dirty="0" err="1" smtClean="0"/>
              <a:t>subrecipient</a:t>
            </a:r>
            <a:r>
              <a:rPr lang="en-US" dirty="0" smtClean="0"/>
              <a:t> has more than one mode</a:t>
            </a:r>
            <a:endParaRPr lang="en-US" dirty="0"/>
          </a:p>
        </p:txBody>
      </p:sp>
      <p:pic>
        <p:nvPicPr>
          <p:cNvPr id="235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31"/>
          <a:stretch/>
        </p:blipFill>
        <p:spPr bwMode="auto">
          <a:xfrm>
            <a:off x="0" y="0"/>
            <a:ext cx="91440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1114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RR-20: RGPT</a:t>
            </a:r>
            <a:endParaRPr lang="en-US" dirty="0"/>
          </a:p>
        </p:txBody>
      </p:sp>
      <p:sp>
        <p:nvSpPr>
          <p:cNvPr id="5" name="Text Placeholder 4"/>
          <p:cNvSpPr>
            <a:spLocks noGrp="1"/>
          </p:cNvSpPr>
          <p:nvPr>
            <p:ph type="body" idx="1"/>
          </p:nvPr>
        </p:nvSpPr>
        <p:spPr/>
        <p:txBody>
          <a:bodyPr/>
          <a:lstStyle/>
          <a:p>
            <a:r>
              <a:rPr lang="en-US" dirty="0" smtClean="0"/>
              <a:t>Rural General Public Transit</a:t>
            </a:r>
            <a:endParaRPr lang="en-US" dirty="0"/>
          </a:p>
        </p:txBody>
      </p:sp>
    </p:spTree>
    <p:extLst>
      <p:ext uri="{BB962C8B-B14F-4D97-AF65-F5344CB8AC3E}">
        <p14:creationId xmlns:p14="http://schemas.microsoft.com/office/powerpoint/2010/main" val="21895620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71800"/>
            <a:ext cx="8229600" cy="3154363"/>
          </a:xfrm>
        </p:spPr>
        <p:txBody>
          <a:bodyPr/>
          <a:lstStyle/>
          <a:p>
            <a:pPr marL="0" indent="0">
              <a:buNone/>
            </a:pPr>
            <a:r>
              <a:rPr lang="en-US" b="1" dirty="0">
                <a:solidFill>
                  <a:srgbClr val="FF0000"/>
                </a:solidFill>
              </a:rPr>
              <a:t>Step </a:t>
            </a:r>
            <a:r>
              <a:rPr lang="en-US" b="1" dirty="0" smtClean="0">
                <a:solidFill>
                  <a:srgbClr val="FF0000"/>
                </a:solidFill>
              </a:rPr>
              <a:t>1:</a:t>
            </a:r>
            <a:r>
              <a:rPr lang="en-US" dirty="0" smtClean="0"/>
              <a:t> Open “Records”</a:t>
            </a: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02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V="1">
            <a:off x="2057400" y="381000"/>
            <a:ext cx="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013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Permissions by User Role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CEO:</a:t>
            </a:r>
          </a:p>
          <a:p>
            <a:pPr lvl="1"/>
            <a:r>
              <a:rPr lang="en-US" dirty="0" smtClean="0"/>
              <a:t>View and edit all forms and issues</a:t>
            </a:r>
          </a:p>
          <a:p>
            <a:pPr lvl="1"/>
            <a:r>
              <a:rPr lang="en-US" dirty="0" smtClean="0"/>
              <a:t>Create a Reporter Request (Waiver, Extension Request)</a:t>
            </a:r>
          </a:p>
          <a:p>
            <a:pPr lvl="1"/>
            <a:r>
              <a:rPr lang="en-US" dirty="0" smtClean="0"/>
              <a:t>Submit Annual Report Package</a:t>
            </a:r>
          </a:p>
          <a:p>
            <a:pPr marL="0" indent="0">
              <a:buNone/>
            </a:pPr>
            <a:r>
              <a:rPr lang="en-US" dirty="0" smtClean="0"/>
              <a:t>N</a:t>
            </a:r>
            <a:r>
              <a:rPr lang="en-US" dirty="0"/>
              <a:t>T</a:t>
            </a:r>
            <a:r>
              <a:rPr lang="en-US" dirty="0" smtClean="0"/>
              <a:t>D Contact:</a:t>
            </a:r>
          </a:p>
          <a:p>
            <a:pPr lvl="1"/>
            <a:r>
              <a:rPr lang="en-US" dirty="0" smtClean="0"/>
              <a:t>View and edit all forms and issues</a:t>
            </a:r>
          </a:p>
          <a:p>
            <a:pPr lvl="1"/>
            <a:r>
              <a:rPr lang="en-US" dirty="0" smtClean="0"/>
              <a:t>Able to submit reports after first submission	</a:t>
            </a:r>
          </a:p>
          <a:p>
            <a:pPr marL="0" indent="0">
              <a:buNone/>
            </a:pPr>
            <a:r>
              <a:rPr lang="en-US" dirty="0" smtClean="0"/>
              <a:t>Editor:</a:t>
            </a:r>
          </a:p>
          <a:p>
            <a:pPr lvl="1"/>
            <a:r>
              <a:rPr lang="en-US" dirty="0" smtClean="0"/>
              <a:t>View and edit all forms and issues</a:t>
            </a:r>
          </a:p>
          <a:p>
            <a:pPr marL="0" indent="0">
              <a:buNone/>
            </a:pPr>
            <a:r>
              <a:rPr lang="en-US" dirty="0" smtClean="0"/>
              <a:t>Viewer:	</a:t>
            </a:r>
          </a:p>
          <a:p>
            <a:pPr lvl="1"/>
            <a:r>
              <a:rPr lang="en-US" dirty="0"/>
              <a:t>V</a:t>
            </a:r>
            <a:r>
              <a:rPr lang="en-US" dirty="0" smtClean="0"/>
              <a:t>iew all forms and issues</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3433762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33800"/>
            <a:ext cx="8229600" cy="23923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Open “NTD Report Packages”</a:t>
            </a: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0115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flipH="1">
            <a:off x="4648200" y="23622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1195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48199"/>
            <a:ext cx="8229600" cy="1477963"/>
          </a:xfrm>
        </p:spPr>
        <p:txBody>
          <a:bodyPr/>
          <a:lstStyle/>
          <a:p>
            <a:pPr marL="0" indent="0">
              <a:buNone/>
            </a:pPr>
            <a:r>
              <a:rPr lang="en-US" b="1" dirty="0">
                <a:solidFill>
                  <a:srgbClr val="FF0000"/>
                </a:solidFill>
              </a:rPr>
              <a:t>Step 3:</a:t>
            </a:r>
            <a:r>
              <a:rPr lang="en-US" dirty="0"/>
              <a:t> Select the </a:t>
            </a:r>
            <a:r>
              <a:rPr lang="en-US" dirty="0" smtClean="0"/>
              <a:t>Package </a:t>
            </a:r>
            <a:r>
              <a:rPr lang="en-US" dirty="0"/>
              <a:t>you want to </a:t>
            </a:r>
            <a:r>
              <a:rPr lang="en-US" dirty="0" smtClean="0"/>
              <a:t>edit</a:t>
            </a:r>
            <a:endParaRPr lang="en-US" dirty="0"/>
          </a:p>
        </p:txBody>
      </p:sp>
      <p:pic>
        <p:nvPicPr>
          <p:cNvPr id="2560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7" t="10177" r="12668"/>
          <a:stretch/>
        </p:blipFill>
        <p:spPr bwMode="auto">
          <a:xfrm>
            <a:off x="249071" y="381000"/>
            <a:ext cx="6976695" cy="41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638800" y="3124200"/>
            <a:ext cx="1302792"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759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688" t="33964" r="2540"/>
          <a:stretch/>
        </p:blipFill>
        <p:spPr bwMode="auto">
          <a:xfrm>
            <a:off x="1905000" y="2434933"/>
            <a:ext cx="5603105" cy="3127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608637"/>
            <a:ext cx="8229600" cy="563563"/>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a:t>
            </a:r>
            <a:r>
              <a:rPr lang="en-US" dirty="0"/>
              <a:t>Open </a:t>
            </a:r>
            <a:r>
              <a:rPr lang="en-US" dirty="0" smtClean="0"/>
              <a:t>“Related Actions”</a:t>
            </a:r>
            <a:endParaRPr lang="en-US" dirty="0"/>
          </a:p>
        </p:txBody>
      </p:sp>
      <p:pic>
        <p:nvPicPr>
          <p:cNvPr id="286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135" t="29104" r="3825" b="19539"/>
          <a:stretch/>
        </p:blipFill>
        <p:spPr bwMode="auto">
          <a:xfrm>
            <a:off x="1981200" y="334993"/>
            <a:ext cx="5475500" cy="73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688" r="48287" b="74670"/>
          <a:stretch/>
        </p:blipFill>
        <p:spPr bwMode="auto">
          <a:xfrm>
            <a:off x="1905000" y="1024890"/>
            <a:ext cx="2080845" cy="119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29" b="93881"/>
          <a:stretch/>
        </p:blipFill>
        <p:spPr bwMode="auto">
          <a:xfrm>
            <a:off x="1" y="0"/>
            <a:ext cx="91440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08" t="29104" r="76546"/>
          <a:stretch/>
        </p:blipFill>
        <p:spPr bwMode="auto">
          <a:xfrm>
            <a:off x="370765" y="381000"/>
            <a:ext cx="1622148" cy="101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1074" r="2540" b="68547"/>
          <a:stretch/>
        </p:blipFill>
        <p:spPr bwMode="auto">
          <a:xfrm>
            <a:off x="4858952" y="1177290"/>
            <a:ext cx="2801553" cy="1489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Donut 9"/>
          <p:cNvSpPr/>
          <p:nvPr/>
        </p:nvSpPr>
        <p:spPr>
          <a:xfrm>
            <a:off x="152400" y="1066800"/>
            <a:ext cx="1447800" cy="3432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7662791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297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a:spLocks noGrp="1"/>
          </p:cNvSpPr>
          <p:nvPr>
            <p:ph idx="1"/>
          </p:nvPr>
        </p:nvSpPr>
        <p:spPr>
          <a:xfrm>
            <a:off x="457200" y="2362200"/>
            <a:ext cx="8229600" cy="3763963"/>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Open “Annual Forms”</a:t>
            </a:r>
            <a:endParaRPr lang="en-US" dirty="0"/>
          </a:p>
          <a:p>
            <a:pPr marL="0" indent="0">
              <a:buNone/>
            </a:pPr>
            <a:endParaRPr lang="en-US" dirty="0"/>
          </a:p>
        </p:txBody>
      </p:sp>
    </p:spTree>
    <p:extLst>
      <p:ext uri="{BB962C8B-B14F-4D97-AF65-F5344CB8AC3E}">
        <p14:creationId xmlns:p14="http://schemas.microsoft.com/office/powerpoint/2010/main" val="40076073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876800"/>
            <a:ext cx="8229600" cy="94456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Select form to view</a:t>
            </a:r>
            <a:endParaRPr lang="en-US" dirty="0"/>
          </a:p>
          <a:p>
            <a:pPr lvl="1"/>
            <a:r>
              <a:rPr lang="en-US" dirty="0" smtClean="0"/>
              <a:t>Check the box</a:t>
            </a:r>
          </a:p>
          <a:p>
            <a:pPr lvl="1"/>
            <a:r>
              <a:rPr lang="en-US" dirty="0" smtClean="0"/>
              <a:t>Click “View Form”</a:t>
            </a:r>
            <a:endParaRPr lang="en-US" dirty="0"/>
          </a:p>
          <a:p>
            <a:pPr marL="0" indent="0">
              <a:buNone/>
            </a:pPr>
            <a:endParaRPr lang="en-US" dirty="0"/>
          </a:p>
          <a:p>
            <a:pPr marL="0" indent="0">
              <a:buNone/>
            </a:pP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 t="7531" r="3613" b="15466"/>
          <a:stretch/>
        </p:blipFill>
        <p:spPr bwMode="auto">
          <a:xfrm>
            <a:off x="436729" y="381001"/>
            <a:ext cx="8155177" cy="457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42" t="92566" r="3613"/>
          <a:stretch/>
        </p:blipFill>
        <p:spPr bwMode="auto">
          <a:xfrm>
            <a:off x="6858000" y="5029201"/>
            <a:ext cx="1778375" cy="44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1143000" y="27432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91400" y="5638800"/>
            <a:ext cx="0" cy="8381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37817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B-10</a:t>
            </a:r>
            <a:endParaRPr lang="en-US" dirty="0"/>
          </a:p>
        </p:txBody>
      </p:sp>
      <p:sp>
        <p:nvSpPr>
          <p:cNvPr id="5" name="Text Placeholder 4"/>
          <p:cNvSpPr>
            <a:spLocks noGrp="1"/>
          </p:cNvSpPr>
          <p:nvPr>
            <p:ph type="body" idx="1"/>
          </p:nvPr>
        </p:nvSpPr>
        <p:spPr/>
        <p:txBody>
          <a:bodyPr/>
          <a:lstStyle/>
          <a:p>
            <a:r>
              <a:rPr lang="en-US" dirty="0" smtClean="0"/>
              <a:t>Basic Information</a:t>
            </a:r>
            <a:endParaRPr lang="en-US" dirty="0"/>
          </a:p>
        </p:txBody>
      </p:sp>
    </p:spTree>
    <p:extLst>
      <p:ext uri="{BB962C8B-B14F-4D97-AF65-F5344CB8AC3E}">
        <p14:creationId xmlns:p14="http://schemas.microsoft.com/office/powerpoint/2010/main" val="3671690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4876800"/>
            <a:ext cx="8229600" cy="944563"/>
          </a:xfrm>
        </p:spPr>
        <p:txBody>
          <a:bodyPr/>
          <a:lstStyle/>
          <a:p>
            <a:pPr marL="0" indent="0">
              <a:buNone/>
            </a:pPr>
            <a:r>
              <a:rPr lang="en-US" b="1" dirty="0">
                <a:solidFill>
                  <a:srgbClr val="FF0000"/>
                </a:solidFill>
              </a:rPr>
              <a:t>Step </a:t>
            </a:r>
            <a:r>
              <a:rPr lang="en-US" b="1" dirty="0" smtClean="0">
                <a:solidFill>
                  <a:srgbClr val="FF0000"/>
                </a:solidFill>
              </a:rPr>
              <a:t>1:</a:t>
            </a:r>
            <a:r>
              <a:rPr lang="en-US" dirty="0" smtClean="0"/>
              <a:t> Open the B-10 form</a:t>
            </a:r>
            <a:endParaRPr lang="en-US" dirty="0"/>
          </a:p>
          <a:p>
            <a:pPr lvl="1"/>
            <a:r>
              <a:rPr lang="en-US" dirty="0" smtClean="0"/>
              <a:t>Check the box</a:t>
            </a:r>
          </a:p>
          <a:p>
            <a:pPr lvl="1"/>
            <a:r>
              <a:rPr lang="en-US" dirty="0" smtClean="0"/>
              <a:t>Click “View Form”</a:t>
            </a:r>
            <a:endParaRPr lang="en-US" dirty="0"/>
          </a:p>
          <a:p>
            <a:pPr marL="0" indent="0">
              <a:buNone/>
            </a:pPr>
            <a:endParaRPr lang="en-US" dirty="0"/>
          </a:p>
          <a:p>
            <a:pPr marL="0" indent="0">
              <a:buNone/>
            </a:pPr>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90" t="7531" r="3613" b="15466"/>
          <a:stretch/>
        </p:blipFill>
        <p:spPr bwMode="auto">
          <a:xfrm>
            <a:off x="436729" y="381001"/>
            <a:ext cx="8155177" cy="4577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6042" t="92566" r="3613"/>
          <a:stretch/>
        </p:blipFill>
        <p:spPr bwMode="auto">
          <a:xfrm>
            <a:off x="6858000" y="5029201"/>
            <a:ext cx="1778375" cy="44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a:xfrm>
            <a:off x="1143000" y="27432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391400" y="5638800"/>
            <a:ext cx="0" cy="83819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8201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0" t="9251" r="3206" b="15822"/>
          <a:stretch/>
        </p:blipFill>
        <p:spPr bwMode="auto">
          <a:xfrm>
            <a:off x="300253" y="381000"/>
            <a:ext cx="8184357"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181600"/>
            <a:ext cx="8229600" cy="944563"/>
          </a:xfrm>
        </p:spPr>
        <p:txBody>
          <a:bodyPr/>
          <a:lstStyle/>
          <a:p>
            <a:pPr marL="0" indent="0">
              <a:buNone/>
            </a:pPr>
            <a:r>
              <a:rPr lang="en-US" b="1" dirty="0">
                <a:solidFill>
                  <a:srgbClr val="FF0000"/>
                </a:solidFill>
              </a:rPr>
              <a:t>Step </a:t>
            </a:r>
            <a:r>
              <a:rPr lang="en-US" b="1" dirty="0" smtClean="0">
                <a:solidFill>
                  <a:srgbClr val="FF0000"/>
                </a:solidFill>
              </a:rPr>
              <a:t>2:</a:t>
            </a:r>
            <a:r>
              <a:rPr lang="en-US" dirty="0" smtClean="0"/>
              <a:t> Select a section to update</a:t>
            </a:r>
            <a:endParaRPr lang="en-US" dirty="0"/>
          </a:p>
          <a:p>
            <a:pPr marL="0" indent="0">
              <a:buNone/>
            </a:pPr>
            <a:endParaRPr lang="en-US" dirty="0"/>
          </a:p>
        </p:txBody>
      </p:sp>
      <p:sp>
        <p:nvSpPr>
          <p:cNvPr id="6" name="Right Bracket 5"/>
          <p:cNvSpPr/>
          <p:nvPr/>
        </p:nvSpPr>
        <p:spPr>
          <a:xfrm rot="5400000">
            <a:off x="5232905" y="-1041905"/>
            <a:ext cx="228600" cy="627481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ket 7"/>
          <p:cNvSpPr/>
          <p:nvPr/>
        </p:nvSpPr>
        <p:spPr>
          <a:xfrm rot="5400000">
            <a:off x="5232905" y="177295"/>
            <a:ext cx="228600" cy="627481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ket 8"/>
          <p:cNvSpPr/>
          <p:nvPr/>
        </p:nvSpPr>
        <p:spPr>
          <a:xfrm rot="5400000">
            <a:off x="5194805" y="1282195"/>
            <a:ext cx="304800" cy="6274810"/>
          </a:xfrm>
          <a:prstGeom prst="rightBracket">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705" t="92363" r="3206"/>
          <a:stretch/>
        </p:blipFill>
        <p:spPr bwMode="auto">
          <a:xfrm>
            <a:off x="4954137" y="4695491"/>
            <a:ext cx="3682873" cy="43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66932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0"/>
            <a:ext cx="8229600" cy="3078163"/>
          </a:xfrm>
        </p:spPr>
        <p:txBody>
          <a:bodyPr/>
          <a:lstStyle/>
          <a:p>
            <a:pPr marL="0" indent="0">
              <a:buNone/>
            </a:pPr>
            <a:r>
              <a:rPr lang="en-US" b="1" dirty="0">
                <a:solidFill>
                  <a:srgbClr val="FF0000"/>
                </a:solidFill>
              </a:rPr>
              <a:t>Step </a:t>
            </a:r>
            <a:r>
              <a:rPr lang="en-US" b="1" dirty="0" smtClean="0">
                <a:solidFill>
                  <a:srgbClr val="FF0000"/>
                </a:solidFill>
              </a:rPr>
              <a:t>3:</a:t>
            </a:r>
            <a:r>
              <a:rPr lang="en-US" dirty="0" smtClean="0"/>
              <a:t> General Information</a:t>
            </a:r>
            <a:endParaRPr lang="en-US" dirty="0"/>
          </a:p>
          <a:p>
            <a:pPr lvl="1"/>
            <a:r>
              <a:rPr lang="en-US" dirty="0" smtClean="0"/>
              <a:t>Organization types are in a drop-down menu</a:t>
            </a:r>
            <a:endParaRPr lang="en-US" dirty="0"/>
          </a:p>
          <a:p>
            <a:pPr lvl="1"/>
            <a:r>
              <a:rPr lang="en-US" dirty="0" smtClean="0"/>
              <a:t>Fiscal Year State Date</a:t>
            </a:r>
          </a:p>
          <a:p>
            <a:pPr lvl="1"/>
            <a:r>
              <a:rPr lang="en-US" dirty="0" smtClean="0"/>
              <a:t>Fiscal Year End Date</a:t>
            </a:r>
            <a:endParaRPr lang="en-US" dirty="0"/>
          </a:p>
          <a:p>
            <a:pPr marL="0" indent="0">
              <a:buNone/>
            </a:pPr>
            <a:endParaRPr lang="en-US" dirty="0"/>
          </a:p>
        </p:txBody>
      </p:sp>
      <p:pic>
        <p:nvPicPr>
          <p:cNvPr id="337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7" r="3688"/>
          <a:stretch/>
        </p:blipFill>
        <p:spPr bwMode="auto">
          <a:xfrm>
            <a:off x="313899" y="0"/>
            <a:ext cx="8557146"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6733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971800"/>
            <a:ext cx="8229600" cy="3154363"/>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Demographic Information</a:t>
            </a:r>
            <a:endParaRPr lang="en-US" dirty="0"/>
          </a:p>
          <a:p>
            <a:pPr lvl="1"/>
            <a:r>
              <a:rPr lang="en-US" dirty="0" smtClean="0"/>
              <a:t>These fields are </a:t>
            </a:r>
            <a:r>
              <a:rPr lang="en-US" b="1" dirty="0" smtClean="0"/>
              <a:t>NOT</a:t>
            </a:r>
            <a:r>
              <a:rPr lang="en-US" dirty="0" smtClean="0"/>
              <a:t> required</a:t>
            </a:r>
          </a:p>
          <a:p>
            <a:pPr lvl="1"/>
            <a:r>
              <a:rPr lang="en-US" dirty="0" smtClean="0"/>
              <a:t>Please skip this section</a:t>
            </a:r>
            <a:endParaRPr lang="en-US" dirty="0"/>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62" r="3737"/>
          <a:stretch/>
        </p:blipFill>
        <p:spPr bwMode="auto">
          <a:xfrm>
            <a:off x="300251" y="0"/>
            <a:ext cx="8557146"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005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Manager (UM)</a:t>
            </a:r>
          </a:p>
        </p:txBody>
      </p:sp>
      <p:sp>
        <p:nvSpPr>
          <p:cNvPr id="3" name="Content Placeholder 2"/>
          <p:cNvSpPr>
            <a:spLocks noGrp="1"/>
          </p:cNvSpPr>
          <p:nvPr>
            <p:ph idx="1"/>
          </p:nvPr>
        </p:nvSpPr>
        <p:spPr/>
        <p:txBody>
          <a:bodyPr>
            <a:normAutofit/>
          </a:bodyPr>
          <a:lstStyle/>
          <a:p>
            <a:pPr marL="0" indent="0">
              <a:buNone/>
            </a:pPr>
            <a:r>
              <a:rPr lang="en-US" dirty="0" smtClean="0"/>
              <a:t>Every agency must send FTA an official letter designating an employee as the agency’s User Manager. </a:t>
            </a:r>
          </a:p>
          <a:p>
            <a:pPr marL="0" indent="0">
              <a:buNone/>
            </a:pPr>
            <a:endParaRPr lang="en-US" dirty="0"/>
          </a:p>
          <a:p>
            <a:pPr marL="0" indent="0">
              <a:buNone/>
            </a:pPr>
            <a:r>
              <a:rPr lang="en-US" dirty="0"/>
              <a:t>The UM </a:t>
            </a:r>
            <a:r>
              <a:rPr lang="en-US" dirty="0" smtClean="0"/>
              <a:t>creates accounts for the CEO/Director and the NTD Contact. The UM can create accounts for others to enter/edit information or just view forms.</a:t>
            </a:r>
          </a:p>
          <a:p>
            <a:pPr marL="0" indent="0">
              <a:buNone/>
            </a:pPr>
            <a:endParaRPr lang="en-US" dirty="0"/>
          </a:p>
          <a:p>
            <a:pPr marL="0" indent="0">
              <a:buNone/>
            </a:pPr>
            <a:r>
              <a:rPr lang="en-US" dirty="0" smtClean="0"/>
              <a:t>The </a:t>
            </a:r>
            <a:r>
              <a:rPr lang="en-US" dirty="0"/>
              <a:t>UM can also fill a NTD Role. For example, the CEO can also be the agency’s </a:t>
            </a:r>
            <a:r>
              <a:rPr lang="en-US" dirty="0" smtClean="0"/>
              <a:t>UM.</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6776050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819400"/>
            <a:ext cx="8229600" cy="3306763"/>
          </a:xfrm>
        </p:spPr>
        <p:txBody>
          <a:bodyPr/>
          <a:lstStyle/>
          <a:p>
            <a:pPr marL="0" indent="0">
              <a:buNone/>
            </a:pPr>
            <a:r>
              <a:rPr lang="en-US" b="1" dirty="0">
                <a:solidFill>
                  <a:srgbClr val="FF0000"/>
                </a:solidFill>
              </a:rPr>
              <a:t>Step </a:t>
            </a:r>
            <a:r>
              <a:rPr lang="en-US" b="1" dirty="0" smtClean="0">
                <a:solidFill>
                  <a:srgbClr val="FF0000"/>
                </a:solidFill>
              </a:rPr>
              <a:t>5:</a:t>
            </a:r>
            <a:r>
              <a:rPr lang="en-US" dirty="0" smtClean="0"/>
              <a:t> Filing Separate</a:t>
            </a:r>
            <a:endParaRPr lang="en-US" dirty="0"/>
          </a:p>
          <a:p>
            <a:pPr lvl="1"/>
            <a:r>
              <a:rPr lang="en-US" dirty="0"/>
              <a:t>These fields are </a:t>
            </a:r>
            <a:r>
              <a:rPr lang="en-US" b="1" dirty="0"/>
              <a:t>NOT</a:t>
            </a:r>
            <a:r>
              <a:rPr lang="en-US" dirty="0"/>
              <a:t> required</a:t>
            </a:r>
          </a:p>
          <a:p>
            <a:pPr lvl="1"/>
            <a:r>
              <a:rPr lang="en-US" dirty="0"/>
              <a:t>Please skip this section</a:t>
            </a:r>
          </a:p>
          <a:p>
            <a:pPr lvl="1"/>
            <a:endParaRPr lang="en-US" dirty="0"/>
          </a:p>
          <a:p>
            <a:pPr marL="0" indent="0">
              <a:buNone/>
            </a:pPr>
            <a:endParaRPr lang="en-US" dirty="0"/>
          </a:p>
        </p:txBody>
      </p:sp>
      <p:pic>
        <p:nvPicPr>
          <p:cNvPr id="358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 r="3287" b="34654"/>
          <a:stretch/>
        </p:blipFill>
        <p:spPr bwMode="auto">
          <a:xfrm>
            <a:off x="327546" y="1"/>
            <a:ext cx="8543499" cy="262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1576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45" t="7656" r="3442" b="16846"/>
          <a:stretch/>
        </p:blipFill>
        <p:spPr bwMode="auto">
          <a:xfrm>
            <a:off x="354843" y="381006"/>
            <a:ext cx="7701440" cy="4122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5257800"/>
            <a:ext cx="8229600" cy="868363"/>
          </a:xfrm>
        </p:spPr>
        <p:txBody>
          <a:bodyPr/>
          <a:lstStyle/>
          <a:p>
            <a:pPr marL="0" indent="0">
              <a:buNone/>
            </a:pPr>
            <a:r>
              <a:rPr lang="en-US" b="1" dirty="0">
                <a:solidFill>
                  <a:srgbClr val="FF0000"/>
                </a:solidFill>
              </a:rPr>
              <a:t>Step </a:t>
            </a:r>
            <a:r>
              <a:rPr lang="en-US" b="1" dirty="0" smtClean="0">
                <a:solidFill>
                  <a:srgbClr val="FF0000"/>
                </a:solidFill>
              </a:rPr>
              <a:t>6:</a:t>
            </a:r>
            <a:r>
              <a:rPr lang="en-US" dirty="0" smtClean="0"/>
              <a:t> Save &amp; Close</a:t>
            </a:r>
            <a:endParaRPr lang="en-US" dirty="0"/>
          </a:p>
        </p:txBody>
      </p:sp>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5242" t="90111" r="3443"/>
          <a:stretch/>
        </p:blipFill>
        <p:spPr bwMode="auto">
          <a:xfrm>
            <a:off x="4776714" y="4495800"/>
            <a:ext cx="3622598" cy="570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557514" y="48768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924800" y="5029200"/>
            <a:ext cx="0" cy="838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24443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A-10 </a:t>
            </a:r>
            <a:endParaRPr lang="en-US" dirty="0"/>
          </a:p>
        </p:txBody>
      </p:sp>
      <p:sp>
        <p:nvSpPr>
          <p:cNvPr id="6" name="Text Placeholder 5"/>
          <p:cNvSpPr>
            <a:spLocks noGrp="1"/>
          </p:cNvSpPr>
          <p:nvPr>
            <p:ph type="body" idx="1"/>
          </p:nvPr>
        </p:nvSpPr>
        <p:spPr/>
        <p:txBody>
          <a:bodyPr/>
          <a:lstStyle/>
          <a:p>
            <a:r>
              <a:rPr lang="en-US" dirty="0" smtClean="0"/>
              <a:t>Stations &amp; Maintenance Facilities</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92</a:t>
            </a:fld>
            <a:endParaRPr lang="en-US">
              <a:solidFill>
                <a:prstClr val="white"/>
              </a:solidFill>
            </a:endParaRPr>
          </a:p>
        </p:txBody>
      </p:sp>
    </p:spTree>
    <p:extLst>
      <p:ext uri="{BB962C8B-B14F-4D97-AF65-F5344CB8AC3E}">
        <p14:creationId xmlns:p14="http://schemas.microsoft.com/office/powerpoint/2010/main" val="3051610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43400"/>
            <a:ext cx="8229600" cy="1782763"/>
          </a:xfrm>
        </p:spPr>
        <p:txBody>
          <a:bodyPr>
            <a:normAutofit/>
          </a:bodyPr>
          <a:lstStyle/>
          <a:p>
            <a:pPr marL="0" indent="0">
              <a:buNone/>
            </a:pPr>
            <a:r>
              <a:rPr lang="en-US" sz="3200" b="1" dirty="0">
                <a:solidFill>
                  <a:srgbClr val="FF0000"/>
                </a:solidFill>
              </a:rPr>
              <a:t>Step 1:</a:t>
            </a:r>
            <a:r>
              <a:rPr lang="en-US" sz="3200" dirty="0"/>
              <a:t> Open the </a:t>
            </a:r>
            <a:r>
              <a:rPr lang="en-US" sz="3200" dirty="0" smtClean="0"/>
              <a:t>A-10 </a:t>
            </a:r>
            <a:r>
              <a:rPr lang="en-US" sz="3200" dirty="0"/>
              <a:t>form</a:t>
            </a:r>
          </a:p>
          <a:p>
            <a:pPr lvl="1"/>
            <a:r>
              <a:rPr lang="en-US" sz="2800" dirty="0"/>
              <a:t>Check the box</a:t>
            </a:r>
          </a:p>
          <a:p>
            <a:pPr lvl="1"/>
            <a:r>
              <a:rPr lang="en-US" sz="2800" dirty="0"/>
              <a:t>Click “View Form”</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93</a:t>
            </a:fld>
            <a:endParaRPr lang="en-US">
              <a:solidFill>
                <a:prstClr val="white"/>
              </a:solidFill>
            </a:endParaRPr>
          </a:p>
        </p:txBody>
      </p:sp>
      <p:pic>
        <p:nvPicPr>
          <p:cNvPr id="378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49" t="11126" r="3738"/>
          <a:stretch/>
        </p:blipFill>
        <p:spPr bwMode="auto">
          <a:xfrm>
            <a:off x="457200" y="395786"/>
            <a:ext cx="8557147" cy="3800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61637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4"/>
          </a:xfrm>
        </p:spPr>
        <p:txBody>
          <a:bodyPr/>
          <a:lstStyle/>
          <a:p>
            <a:pPr marL="0" indent="0">
              <a:buNone/>
            </a:pPr>
            <a:r>
              <a:rPr lang="en-US" sz="3200" b="1" dirty="0">
                <a:solidFill>
                  <a:srgbClr val="FF0000"/>
                </a:solidFill>
              </a:rPr>
              <a:t>Step </a:t>
            </a:r>
            <a:r>
              <a:rPr lang="en-US" sz="3200" b="1" dirty="0" smtClean="0">
                <a:solidFill>
                  <a:srgbClr val="FF0000"/>
                </a:solidFill>
              </a:rPr>
              <a:t>2:</a:t>
            </a:r>
            <a:r>
              <a:rPr lang="en-US" sz="3200" dirty="0" smtClean="0"/>
              <a:t> Enter Data</a:t>
            </a:r>
            <a:endParaRPr lang="en-US" sz="3200" dirty="0"/>
          </a:p>
          <a:p>
            <a:pPr lvl="1"/>
            <a:r>
              <a:rPr lang="en-US" sz="2800" dirty="0" smtClean="0"/>
              <a:t>If facility is used by more than one mode, report a pro-rated share</a:t>
            </a:r>
            <a:endParaRPr lang="en-US" sz="2800"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94</a:t>
            </a:fld>
            <a:endParaRPr lang="en-US">
              <a:solidFill>
                <a:prstClr val="white"/>
              </a:solidFill>
            </a:endParaRPr>
          </a:p>
        </p:txBody>
      </p:sp>
      <p:pic>
        <p:nvPicPr>
          <p:cNvPr id="389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4" r="3439"/>
          <a:stretch/>
        </p:blipFill>
        <p:spPr bwMode="auto">
          <a:xfrm>
            <a:off x="286602" y="0"/>
            <a:ext cx="8598091"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nut 5"/>
          <p:cNvSpPr/>
          <p:nvPr/>
        </p:nvSpPr>
        <p:spPr>
          <a:xfrm>
            <a:off x="2057400" y="685800"/>
            <a:ext cx="1447800" cy="4956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6454859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590925"/>
            <a:ext cx="8229600" cy="2535238"/>
          </a:xfrm>
        </p:spPr>
        <p:txBody>
          <a:bodyPr/>
          <a:lstStyle/>
          <a:p>
            <a:pPr marL="0" indent="0">
              <a:buNone/>
            </a:pPr>
            <a:r>
              <a:rPr lang="en-US" b="1" dirty="0">
                <a:solidFill>
                  <a:srgbClr val="FF0000"/>
                </a:solidFill>
              </a:rPr>
              <a:t>Step </a:t>
            </a:r>
            <a:r>
              <a:rPr lang="en-US" b="1" dirty="0" smtClean="0">
                <a:solidFill>
                  <a:srgbClr val="FF0000"/>
                </a:solidFill>
              </a:rPr>
              <a:t>3:</a:t>
            </a:r>
            <a:r>
              <a:rPr lang="en-US" dirty="0" smtClean="0"/>
              <a:t> </a:t>
            </a:r>
            <a:r>
              <a:rPr lang="en-US" dirty="0"/>
              <a:t>Enter </a:t>
            </a:r>
            <a:r>
              <a:rPr lang="en-US" dirty="0" smtClean="0"/>
              <a:t>Data for remaining modes</a:t>
            </a:r>
            <a:endParaRPr lang="en-US" dirty="0"/>
          </a:p>
          <a:p>
            <a:pPr lvl="1"/>
            <a:r>
              <a:rPr lang="en-US" dirty="0"/>
              <a:t>If facility is used by more than one mode, report a pro-rated share</a:t>
            </a:r>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95</a:t>
            </a:fld>
            <a:endParaRPr lang="en-US">
              <a:solidFill>
                <a:prstClr val="white"/>
              </a:solidFill>
            </a:endParaRPr>
          </a:p>
        </p:txBody>
      </p:sp>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 r="3935"/>
          <a:stretch/>
        </p:blipFill>
        <p:spPr bwMode="auto">
          <a:xfrm>
            <a:off x="341194" y="0"/>
            <a:ext cx="8516203"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onut 8"/>
          <p:cNvSpPr/>
          <p:nvPr/>
        </p:nvSpPr>
        <p:spPr>
          <a:xfrm>
            <a:off x="2133600" y="723562"/>
            <a:ext cx="1447800" cy="419438"/>
          </a:xfrm>
          <a:prstGeom prst="donut">
            <a:avLst>
              <a:gd name="adj" fmla="val 903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114341739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038600"/>
            <a:ext cx="8229600" cy="2087562"/>
          </a:xfrm>
        </p:spPr>
        <p:txBody>
          <a:bodyPr/>
          <a:lstStyle/>
          <a:p>
            <a:pPr marL="0" indent="0">
              <a:buNone/>
            </a:pPr>
            <a:r>
              <a:rPr lang="en-US" b="1" dirty="0">
                <a:solidFill>
                  <a:srgbClr val="FF0000"/>
                </a:solidFill>
              </a:rPr>
              <a:t>Step </a:t>
            </a:r>
            <a:r>
              <a:rPr lang="en-US" b="1" dirty="0" smtClean="0">
                <a:solidFill>
                  <a:srgbClr val="FF0000"/>
                </a:solidFill>
              </a:rPr>
              <a:t>4:</a:t>
            </a:r>
            <a:r>
              <a:rPr lang="en-US" dirty="0" smtClean="0"/>
              <a:t> Save &amp; Close</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96</a:t>
            </a:fld>
            <a:endParaRPr lang="en-US">
              <a:solidFill>
                <a:prstClr val="white"/>
              </a:solidFill>
            </a:endParaRPr>
          </a:p>
        </p:txBody>
      </p:sp>
      <p:pic>
        <p:nvPicPr>
          <p:cNvPr id="399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01" r="3935"/>
          <a:stretch/>
        </p:blipFill>
        <p:spPr bwMode="auto">
          <a:xfrm>
            <a:off x="341194" y="0"/>
            <a:ext cx="8516203"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3810000" y="3352800"/>
            <a:ext cx="1219200"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8458200" y="3590925"/>
            <a:ext cx="0" cy="990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34347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A-30</a:t>
            </a:r>
            <a:endParaRPr lang="en-US" dirty="0"/>
          </a:p>
        </p:txBody>
      </p:sp>
      <p:sp>
        <p:nvSpPr>
          <p:cNvPr id="6" name="Text Placeholder 5"/>
          <p:cNvSpPr>
            <a:spLocks noGrp="1"/>
          </p:cNvSpPr>
          <p:nvPr>
            <p:ph type="body" idx="1"/>
          </p:nvPr>
        </p:nvSpPr>
        <p:spPr/>
        <p:txBody>
          <a:bodyPr/>
          <a:lstStyle/>
          <a:p>
            <a:r>
              <a:rPr lang="en-US" dirty="0" smtClean="0"/>
              <a:t>Revenue Vehicle Inventory</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97</a:t>
            </a:fld>
            <a:endParaRPr lang="en-US">
              <a:solidFill>
                <a:prstClr val="white"/>
              </a:solidFill>
            </a:endParaRPr>
          </a:p>
        </p:txBody>
      </p:sp>
    </p:spTree>
    <p:extLst>
      <p:ext uri="{BB962C8B-B14F-4D97-AF65-F5344CB8AC3E}">
        <p14:creationId xmlns:p14="http://schemas.microsoft.com/office/powerpoint/2010/main" val="22812905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Historical A-30 Data</a:t>
            </a:r>
            <a:endParaRPr lang="en-US" dirty="0"/>
          </a:p>
        </p:txBody>
      </p:sp>
      <p:sp>
        <p:nvSpPr>
          <p:cNvPr id="6" name="Content Placeholder 5"/>
          <p:cNvSpPr>
            <a:spLocks noGrp="1"/>
          </p:cNvSpPr>
          <p:nvPr>
            <p:ph idx="1"/>
          </p:nvPr>
        </p:nvSpPr>
        <p:spPr/>
        <p:txBody>
          <a:bodyPr/>
          <a:lstStyle/>
          <a:p>
            <a:pPr marL="0" indent="0">
              <a:buNone/>
            </a:pPr>
            <a:r>
              <a:rPr lang="en-US" dirty="0" smtClean="0"/>
              <a:t>For Report Year 2014, agencies are required to report data by mode.</a:t>
            </a:r>
          </a:p>
          <a:p>
            <a:pPr marL="0" indent="0">
              <a:buNone/>
            </a:pPr>
            <a:endParaRPr lang="en-US" dirty="0" smtClean="0"/>
          </a:p>
          <a:p>
            <a:pPr marL="0" indent="0">
              <a:buNone/>
            </a:pPr>
            <a:r>
              <a:rPr lang="en-US" dirty="0" smtClean="0"/>
              <a:t>Agencies reporting a single mode should have their A-30 pre-filled with “closed-out” data from 2013.</a:t>
            </a:r>
            <a:endParaRPr lang="en-US" dirty="0"/>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98</a:t>
            </a:fld>
            <a:endParaRPr lang="en-US">
              <a:solidFill>
                <a:prstClr val="white"/>
              </a:solidFill>
            </a:endParaRPr>
          </a:p>
        </p:txBody>
      </p:sp>
    </p:spTree>
    <p:extLst>
      <p:ext uri="{BB962C8B-B14F-4D97-AF65-F5344CB8AC3E}">
        <p14:creationId xmlns:p14="http://schemas.microsoft.com/office/powerpoint/2010/main" val="220430708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4538590"/>
            <a:ext cx="8229600" cy="1587573"/>
          </a:xfrm>
        </p:spPr>
        <p:txBody>
          <a:bodyPr/>
          <a:lstStyle/>
          <a:p>
            <a:pPr marL="0" indent="0">
              <a:buNone/>
            </a:pPr>
            <a:r>
              <a:rPr lang="en-US" b="1" dirty="0">
                <a:solidFill>
                  <a:srgbClr val="FF0000"/>
                </a:solidFill>
              </a:rPr>
              <a:t>Step 1:</a:t>
            </a:r>
            <a:r>
              <a:rPr lang="en-US" dirty="0"/>
              <a:t> Open the </a:t>
            </a:r>
            <a:r>
              <a:rPr lang="en-US" dirty="0" smtClean="0"/>
              <a:t>A-30 </a:t>
            </a:r>
            <a:r>
              <a:rPr lang="en-US" dirty="0"/>
              <a:t>form</a:t>
            </a:r>
          </a:p>
          <a:p>
            <a:pPr lvl="1"/>
            <a:r>
              <a:rPr lang="en-US" dirty="0"/>
              <a:t>Check the box</a:t>
            </a:r>
          </a:p>
          <a:p>
            <a:pPr lvl="1"/>
            <a:r>
              <a:rPr lang="en-US" dirty="0"/>
              <a:t>Click “View Form”</a:t>
            </a:r>
          </a:p>
        </p:txBody>
      </p:sp>
      <p:sp>
        <p:nvSpPr>
          <p:cNvPr id="4" name="Slide Number Placeholder 3"/>
          <p:cNvSpPr>
            <a:spLocks noGrp="1"/>
          </p:cNvSpPr>
          <p:nvPr>
            <p:ph type="sldNum" sz="quarter" idx="12"/>
          </p:nvPr>
        </p:nvSpPr>
        <p:spPr/>
        <p:txBody>
          <a:bodyPr/>
          <a:lstStyle/>
          <a:p>
            <a:fld id="{ADE1B9D5-6B45-43F7-A669-CB0A48399304}" type="slidenum">
              <a:rPr lang="en-US" smtClean="0">
                <a:solidFill>
                  <a:prstClr val="white"/>
                </a:solidFill>
              </a:rPr>
              <a:pPr/>
              <a:t>99</a:t>
            </a:fld>
            <a:endParaRPr lang="en-US">
              <a:solidFill>
                <a:prstClr val="white"/>
              </a:solidFill>
            </a:endParaRPr>
          </a:p>
        </p:txBody>
      </p:sp>
      <p:pic>
        <p:nvPicPr>
          <p:cNvPr id="419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9" t="6614" r="3193" b="75725"/>
          <a:stretch/>
        </p:blipFill>
        <p:spPr bwMode="auto">
          <a:xfrm>
            <a:off x="379863" y="278642"/>
            <a:ext cx="8611737" cy="116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22" b="93523"/>
          <a:stretch/>
        </p:blipFill>
        <p:spPr bwMode="auto">
          <a:xfrm>
            <a:off x="0" y="-9524"/>
            <a:ext cx="9144000" cy="405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5025" t="91801" r="3193"/>
          <a:stretch/>
        </p:blipFill>
        <p:spPr bwMode="auto">
          <a:xfrm>
            <a:off x="6985380" y="4267200"/>
            <a:ext cx="2006220" cy="54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91" t="31869" r="3193" b="14992"/>
          <a:stretch/>
        </p:blipFill>
        <p:spPr bwMode="auto">
          <a:xfrm>
            <a:off x="2640148" y="1001552"/>
            <a:ext cx="6275252" cy="3341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8270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2058</TotalTime>
  <Words>3054</Words>
  <Application>Microsoft Office PowerPoint</Application>
  <PresentationFormat>On-screen Show (4:3)</PresentationFormat>
  <Paragraphs>552</Paragraphs>
  <Slides>156</Slides>
  <Notes>9</Notes>
  <HiddenSlides>0</HiddenSlides>
  <MMClips>0</MMClips>
  <ScaleCrop>false</ScaleCrop>
  <HeadingPairs>
    <vt:vector size="4" baseType="variant">
      <vt:variant>
        <vt:lpstr>Theme</vt:lpstr>
      </vt:variant>
      <vt:variant>
        <vt:i4>4</vt:i4>
      </vt:variant>
      <vt:variant>
        <vt:lpstr>Slide Titles</vt:lpstr>
      </vt:variant>
      <vt:variant>
        <vt:i4>156</vt:i4>
      </vt:variant>
    </vt:vector>
  </HeadingPairs>
  <TitlesOfParts>
    <vt:vector size="160" baseType="lpstr">
      <vt:lpstr>1_Office Theme</vt:lpstr>
      <vt:lpstr>1_Custom Design</vt:lpstr>
      <vt:lpstr>2_Office Theme</vt:lpstr>
      <vt:lpstr>Custom Design</vt:lpstr>
      <vt:lpstr>NTD 2.0 Reporting for States</vt:lpstr>
      <vt:lpstr>Contact Information</vt:lpstr>
      <vt:lpstr>Program Officials</vt:lpstr>
      <vt:lpstr>Presenters</vt:lpstr>
      <vt:lpstr>Agenda</vt:lpstr>
      <vt:lpstr>Report Year 2014</vt:lpstr>
      <vt:lpstr>NTD Roles</vt:lpstr>
      <vt:lpstr>Permissions by User Role</vt:lpstr>
      <vt:lpstr>User Manager (UM)</vt:lpstr>
      <vt:lpstr>Records</vt:lpstr>
      <vt:lpstr>Profiles</vt:lpstr>
      <vt:lpstr>Report Packages</vt:lpstr>
      <vt:lpstr>Report Packages</vt:lpstr>
      <vt:lpstr>New Fields – P-10</vt:lpstr>
      <vt:lpstr>New Fields – P-20</vt:lpstr>
      <vt:lpstr>New Fields – B-10</vt:lpstr>
      <vt:lpstr>New Fields – A-10</vt:lpstr>
      <vt:lpstr>New Fields – A-30</vt:lpstr>
      <vt:lpstr>New Fields – RR-20</vt:lpstr>
      <vt:lpstr>RR20 - Cost Allocation Methods</vt:lpstr>
      <vt:lpstr>RR-20 Cost Allocation Methods</vt:lpstr>
      <vt:lpstr>Example—Allocating by VRM</vt:lpstr>
      <vt:lpstr>Example—Allocating by VRM  (cont.)</vt:lpstr>
      <vt:lpstr>Interface overview</vt:lpstr>
      <vt:lpstr>PowerPoint Presentation</vt:lpstr>
      <vt:lpstr>PowerPoint Presentation</vt:lpstr>
      <vt:lpstr>PowerPoint Presentation</vt:lpstr>
      <vt:lpstr>PowerPoint Presentation</vt:lpstr>
      <vt:lpstr>PowerPoint Presentation</vt:lpstr>
      <vt:lpstr>PowerPoint Presentation</vt:lpstr>
      <vt:lpstr>User managers</vt:lpstr>
      <vt:lpstr>User Managers</vt:lpstr>
      <vt:lpstr>Email to UM</vt:lpstr>
      <vt:lpstr>Security Agreement</vt:lpstr>
      <vt:lpstr>Forgot Password</vt:lpstr>
      <vt:lpstr>Request a Reset</vt:lpstr>
      <vt:lpstr>Request a Reset</vt:lpstr>
      <vt:lpstr>Temporary Link for Password Reset</vt:lpstr>
      <vt:lpstr>Create a Password</vt:lpstr>
      <vt:lpstr>Password Security Requirements</vt:lpstr>
      <vt:lpstr>Password Security Requirements</vt:lpstr>
      <vt:lpstr>Creating User accounts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2014 Report Year Kick off</vt:lpstr>
      <vt:lpstr>www.ntdprogram.gov </vt:lpstr>
      <vt:lpstr>Logging in as the CEO/NTD Contact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Defining Subrecipient modes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RR-20: RGPT</vt:lpstr>
      <vt:lpstr>PowerPoint Presentation</vt:lpstr>
      <vt:lpstr>PowerPoint Presentation</vt:lpstr>
      <vt:lpstr>PowerPoint Presentation</vt:lpstr>
      <vt:lpstr>PowerPoint Presentation</vt:lpstr>
      <vt:lpstr>PowerPoint Presentation</vt:lpstr>
      <vt:lpstr>PowerPoint Presentation</vt:lpstr>
      <vt:lpstr>B-10</vt:lpstr>
      <vt:lpstr>PowerPoint Presentation</vt:lpstr>
      <vt:lpstr>PowerPoint Presentation</vt:lpstr>
      <vt:lpstr>PowerPoint Presentation</vt:lpstr>
      <vt:lpstr>PowerPoint Presentation</vt:lpstr>
      <vt:lpstr>PowerPoint Presentation</vt:lpstr>
      <vt:lpstr>PowerPoint Presentation</vt:lpstr>
      <vt:lpstr>A-10 </vt:lpstr>
      <vt:lpstr>PowerPoint Presentation</vt:lpstr>
      <vt:lpstr>PowerPoint Presentation</vt:lpstr>
      <vt:lpstr>PowerPoint Presentation</vt:lpstr>
      <vt:lpstr>PowerPoint Presentation</vt:lpstr>
      <vt:lpstr>A-30</vt:lpstr>
      <vt:lpstr>Historical A-30 Data</vt:lpstr>
      <vt:lpstr>PowerPoint Presentation</vt:lpstr>
      <vt:lpstr>PowerPoint Presentation</vt:lpstr>
      <vt:lpstr>PowerPoint Presentation</vt:lpstr>
      <vt:lpstr>PowerPoint Presentation</vt:lpstr>
      <vt:lpstr>PowerPoint Presentation</vt:lpstr>
      <vt:lpstr>PowerPoint Presentation</vt:lpstr>
      <vt:lpstr>RR-20</vt:lpstr>
      <vt:lpstr>Reduced Reporting (RR-20)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RR-20: Intercity 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RR-20: Urban/Tribal Subrecipient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Loucas Lamkin</dc:creator>
  <cp:lastModifiedBy>Loucas Lamkin</cp:lastModifiedBy>
  <cp:revision>115</cp:revision>
  <dcterms:created xsi:type="dcterms:W3CDTF">2014-10-06T16:49:13Z</dcterms:created>
  <dcterms:modified xsi:type="dcterms:W3CDTF">2014-12-29T16:09:13Z</dcterms:modified>
</cp:coreProperties>
</file>