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CF640F-A3D9-42F4-AD41-FA90D5EDC085}"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2241507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F640F-A3D9-42F4-AD41-FA90D5EDC085}"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1823239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F640F-A3D9-42F4-AD41-FA90D5EDC085}"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3931120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F640F-A3D9-42F4-AD41-FA90D5EDC085}"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261280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CF640F-A3D9-42F4-AD41-FA90D5EDC085}"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2298493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CF640F-A3D9-42F4-AD41-FA90D5EDC085}"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259738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CF640F-A3D9-42F4-AD41-FA90D5EDC085}" type="datetimeFigureOut">
              <a:rPr lang="en-US" smtClean="0"/>
              <a:t>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75429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CF640F-A3D9-42F4-AD41-FA90D5EDC085}" type="datetimeFigureOut">
              <a:rPr lang="en-US" smtClean="0"/>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32250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F640F-A3D9-42F4-AD41-FA90D5EDC085}" type="datetimeFigureOut">
              <a:rPr lang="en-US" smtClean="0"/>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4197444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CF640F-A3D9-42F4-AD41-FA90D5EDC085}"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1617571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CF640F-A3D9-42F4-AD41-FA90D5EDC085}"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5E7F0-02CA-41EE-9FC7-BA77A6EF35FC}" type="slidenum">
              <a:rPr lang="en-US" smtClean="0"/>
              <a:t>‹#›</a:t>
            </a:fld>
            <a:endParaRPr lang="en-US"/>
          </a:p>
        </p:txBody>
      </p:sp>
    </p:spTree>
    <p:extLst>
      <p:ext uri="{BB962C8B-B14F-4D97-AF65-F5344CB8AC3E}">
        <p14:creationId xmlns:p14="http://schemas.microsoft.com/office/powerpoint/2010/main" val="152550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F640F-A3D9-42F4-AD41-FA90D5EDC085}" type="datetimeFigureOut">
              <a:rPr lang="en-US" smtClean="0"/>
              <a:t>1/26/2016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5E7F0-02CA-41EE-9FC7-BA77A6EF35FC}" type="slidenum">
              <a:rPr lang="en-US" smtClean="0"/>
              <a:t>‹#›</a:t>
            </a:fld>
            <a:endParaRPr lang="en-US"/>
          </a:p>
        </p:txBody>
      </p:sp>
    </p:spTree>
    <p:extLst>
      <p:ext uri="{BB962C8B-B14F-4D97-AF65-F5344CB8AC3E}">
        <p14:creationId xmlns:p14="http://schemas.microsoft.com/office/powerpoint/2010/main" val="242993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fta.dot.gov/documents/Appendix_A.pdf" TargetMode="External"/><Relationship Id="rId2" Type="http://schemas.openxmlformats.org/officeDocument/2006/relationships/hyperlink" Target="http://ftawebprod.fta.dot.gov/CharterRegistration/Default.aspx?p=/CharterRegistra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ftawebprod.fta.dot.gov/CharterRegistration/Default.aspx?p=/CharterRegistration/" TargetMode="External"/><Relationship Id="rId2" Type="http://schemas.openxmlformats.org/officeDocument/2006/relationships/hyperlink" Target="http://www.fta.dot.gov/documents/Appendix_A.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ombudsman.charterservice@dot.gov" TargetMode="External"/><Relationship Id="rId2" Type="http://schemas.openxmlformats.org/officeDocument/2006/relationships/hyperlink" Target="http://www.gpo.gov/fdsys/pkg/CFR-2010-title49-vol7/pdf/CFR-2010-title49-vol7-part60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b="1" dirty="0" smtClean="0">
                <a:effectLst>
                  <a:outerShdw blurRad="38100" dist="38100" dir="2700000" algn="tl">
                    <a:srgbClr val="000000">
                      <a:alpha val="43137"/>
                    </a:srgbClr>
                  </a:outerShdw>
                </a:effectLst>
                <a:latin typeface="Arial" pitchFamily="34" charset="0"/>
                <a:cs typeface="Arial" pitchFamily="34" charset="0"/>
              </a:rPr>
              <a:t>Qualified Human Service Organization (QHSO) </a:t>
            </a:r>
            <a:br>
              <a:rPr lang="en-US" sz="3200" b="1" dirty="0" smtClean="0">
                <a:effectLst>
                  <a:outerShdw blurRad="38100" dist="38100" dir="2700000" algn="tl">
                    <a:srgbClr val="000000">
                      <a:alpha val="43137"/>
                    </a:srgbClr>
                  </a:outerShdw>
                </a:effectLst>
                <a:latin typeface="Arial" pitchFamily="34" charset="0"/>
                <a:cs typeface="Arial" pitchFamily="34" charset="0"/>
              </a:rPr>
            </a:br>
            <a:r>
              <a:rPr lang="en-US" sz="3200" b="1" dirty="0" smtClean="0">
                <a:effectLst>
                  <a:outerShdw blurRad="38100" dist="38100" dir="2700000" algn="tl">
                    <a:srgbClr val="000000">
                      <a:alpha val="43137"/>
                    </a:srgbClr>
                  </a:outerShdw>
                </a:effectLst>
                <a:latin typeface="Arial" pitchFamily="34" charset="0"/>
                <a:cs typeface="Arial" pitchFamily="34" charset="0"/>
              </a:rPr>
              <a:t>Registration Process</a:t>
            </a:r>
            <a:endParaRPr lang="en-US" sz="32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91994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QHSO?</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According to 49 C.F.R. Section 604.3(q):</a:t>
            </a:r>
          </a:p>
          <a:p>
            <a:pPr marL="0" indent="0">
              <a:buNone/>
            </a:pPr>
            <a:endParaRPr lang="en-US" sz="1300" i="1" dirty="0" smtClean="0"/>
          </a:p>
          <a:p>
            <a:pPr marL="0" indent="0">
              <a:buNone/>
            </a:pPr>
            <a:r>
              <a:rPr lang="en-US" sz="3000" i="1" dirty="0" smtClean="0"/>
              <a:t>‘‘</a:t>
            </a:r>
            <a:r>
              <a:rPr lang="en-US" sz="3000" i="1" dirty="0"/>
              <a:t>Qualified human service organization</a:t>
            </a:r>
            <a:r>
              <a:rPr lang="en-US" sz="3000" i="1" dirty="0" smtClean="0"/>
              <a:t>’’ [QHSO] </a:t>
            </a:r>
            <a:r>
              <a:rPr lang="en-US" sz="3000" dirty="0" smtClean="0"/>
              <a:t>means </a:t>
            </a:r>
            <a:r>
              <a:rPr lang="en-US" sz="3000" dirty="0"/>
              <a:t>an organization </a:t>
            </a:r>
            <a:r>
              <a:rPr lang="en-US" sz="3000" dirty="0" smtClean="0"/>
              <a:t>that </a:t>
            </a:r>
            <a:r>
              <a:rPr lang="en-US" sz="3000" dirty="0"/>
              <a:t>serves persons who qualify for </a:t>
            </a:r>
            <a:r>
              <a:rPr lang="en-US" sz="3000" dirty="0" smtClean="0"/>
              <a:t>human service </a:t>
            </a:r>
            <a:r>
              <a:rPr lang="en-US" sz="3000" dirty="0"/>
              <a:t>or transportation-related </a:t>
            </a:r>
            <a:r>
              <a:rPr lang="en-US" sz="3000" dirty="0" smtClean="0"/>
              <a:t>programs or </a:t>
            </a:r>
            <a:r>
              <a:rPr lang="en-US" sz="3000" dirty="0"/>
              <a:t>services due to disability, </a:t>
            </a:r>
            <a:r>
              <a:rPr lang="en-US" sz="3000" dirty="0" smtClean="0"/>
              <a:t>income, or </a:t>
            </a:r>
            <a:r>
              <a:rPr lang="en-US" sz="3000" dirty="0"/>
              <a:t>advanced age. This term </a:t>
            </a:r>
            <a:r>
              <a:rPr lang="en-US" sz="3000" dirty="0" smtClean="0"/>
              <a:t>is used </a:t>
            </a:r>
            <a:r>
              <a:rPr lang="en-US" sz="3000" dirty="0"/>
              <a:t>consistent with the </a:t>
            </a:r>
            <a:r>
              <a:rPr lang="en-US" sz="3000" dirty="0" smtClean="0"/>
              <a:t>President’s Executive </a:t>
            </a:r>
            <a:r>
              <a:rPr lang="en-US" sz="3000" dirty="0"/>
              <a:t>Order on Human </a:t>
            </a:r>
            <a:r>
              <a:rPr lang="en-US" sz="3000" dirty="0" smtClean="0"/>
              <a:t>Service Transportation </a:t>
            </a:r>
            <a:r>
              <a:rPr lang="en-US" sz="3000" dirty="0"/>
              <a:t>Coordination (</a:t>
            </a:r>
            <a:r>
              <a:rPr lang="en-US" sz="3000" dirty="0" smtClean="0"/>
              <a:t>February 24</a:t>
            </a:r>
            <a:r>
              <a:rPr lang="en-US" sz="3000" dirty="0"/>
              <a:t>, 2004</a:t>
            </a:r>
            <a:r>
              <a:rPr lang="en-US" sz="3000" dirty="0" smtClean="0"/>
              <a:t>). </a:t>
            </a:r>
            <a:endParaRPr lang="en-US" sz="3000" b="1" dirty="0"/>
          </a:p>
        </p:txBody>
      </p:sp>
    </p:spTree>
    <p:extLst>
      <p:ext uri="{BB962C8B-B14F-4D97-AF65-F5344CB8AC3E}">
        <p14:creationId xmlns:p14="http://schemas.microsoft.com/office/powerpoint/2010/main" val="3355456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Are the Rules for QHSO’s</a:t>
            </a:r>
            <a:r>
              <a:rPr lang="en-US" dirty="0" smtClean="0"/>
              <a:t>?</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7200" b="1" dirty="0" smtClean="0"/>
              <a:t>Can an FTA funding recipient provide charter service to a QHSO?</a:t>
            </a:r>
          </a:p>
          <a:p>
            <a:pPr marL="0" indent="0">
              <a:buNone/>
            </a:pPr>
            <a:endParaRPr lang="en-US" sz="6000" b="1" dirty="0"/>
          </a:p>
          <a:p>
            <a:pPr marL="0" indent="0">
              <a:buNone/>
            </a:pPr>
            <a:r>
              <a:rPr lang="en-US" sz="6000" b="1" dirty="0" smtClean="0">
                <a:solidFill>
                  <a:srgbClr val="FF0000"/>
                </a:solidFill>
              </a:rPr>
              <a:t>Yes.  </a:t>
            </a:r>
            <a:r>
              <a:rPr lang="en-US" sz="6000" dirty="0" smtClean="0"/>
              <a:t>According to 49 C.F.R. Section 604.7(a), a </a:t>
            </a:r>
            <a:r>
              <a:rPr lang="en-US" sz="6000" dirty="0"/>
              <a:t>recipient may provide </a:t>
            </a:r>
            <a:r>
              <a:rPr lang="en-US" sz="6000" dirty="0" smtClean="0"/>
              <a:t>charter service </a:t>
            </a:r>
            <a:r>
              <a:rPr lang="en-US" sz="6000" dirty="0"/>
              <a:t>to a </a:t>
            </a:r>
            <a:r>
              <a:rPr lang="en-US" sz="6000" dirty="0" smtClean="0"/>
              <a:t>QHSO </a:t>
            </a:r>
            <a:r>
              <a:rPr lang="en-US" sz="6000" dirty="0"/>
              <a:t>for the purpose </a:t>
            </a:r>
            <a:r>
              <a:rPr lang="en-US" sz="6000" dirty="0" smtClean="0"/>
              <a:t>of serving </a:t>
            </a:r>
            <a:r>
              <a:rPr lang="en-US" sz="6000" dirty="0"/>
              <a:t>persons</a:t>
            </a:r>
            <a:r>
              <a:rPr lang="en-US" sz="6000" dirty="0" smtClean="0"/>
              <a:t>: (</a:t>
            </a:r>
            <a:r>
              <a:rPr lang="en-US" sz="6000" dirty="0"/>
              <a:t>1) With mobility limitations </a:t>
            </a:r>
            <a:r>
              <a:rPr lang="en-US" sz="6000" dirty="0" smtClean="0"/>
              <a:t>related to </a:t>
            </a:r>
            <a:r>
              <a:rPr lang="en-US" sz="6000" dirty="0"/>
              <a:t>advanced age</a:t>
            </a:r>
            <a:r>
              <a:rPr lang="en-US" sz="6000" dirty="0" smtClean="0"/>
              <a:t>; (</a:t>
            </a:r>
            <a:r>
              <a:rPr lang="en-US" sz="6000" dirty="0"/>
              <a:t>2) With disabilities; </a:t>
            </a:r>
            <a:r>
              <a:rPr lang="en-US" sz="6000" dirty="0" smtClean="0"/>
              <a:t>or (3</a:t>
            </a:r>
            <a:r>
              <a:rPr lang="en-US" sz="6000" dirty="0"/>
              <a:t>) With low income.</a:t>
            </a:r>
          </a:p>
          <a:p>
            <a:pPr marL="0" indent="0">
              <a:buNone/>
            </a:pPr>
            <a:endParaRPr lang="en-US" sz="7200" dirty="0" smtClean="0"/>
          </a:p>
          <a:p>
            <a:pPr marL="0" indent="0">
              <a:buNone/>
            </a:pPr>
            <a:r>
              <a:rPr lang="en-US" sz="7200" b="1" dirty="0" smtClean="0"/>
              <a:t>When is a QHSO eligible to receive charter services from a recipient?</a:t>
            </a:r>
          </a:p>
          <a:p>
            <a:pPr marL="0" indent="0">
              <a:buNone/>
            </a:pPr>
            <a:endParaRPr lang="en-US" sz="6000" dirty="0" smtClean="0"/>
          </a:p>
          <a:p>
            <a:pPr marL="0" indent="0">
              <a:buNone/>
            </a:pPr>
            <a:r>
              <a:rPr lang="en-US" sz="6000" dirty="0" smtClean="0"/>
              <a:t>A QHSO is eligible to receive charter services from a recipient if it: (1) Provides service to individuals with low income, advanced age, or with disabilities; (2) Registers on the </a:t>
            </a:r>
            <a:r>
              <a:rPr lang="en-US" sz="6000" dirty="0" smtClean="0">
                <a:hlinkClick r:id="rId2"/>
              </a:rPr>
              <a:t>FTA Charter Registration Website </a:t>
            </a:r>
            <a:r>
              <a:rPr lang="en-US" sz="6000" dirty="0" smtClean="0"/>
              <a:t>at least 60 days before the date of the requested charter service (if applicable); and (3) Verifies FTA’s receipt of its registration by viewing its information on the </a:t>
            </a:r>
            <a:r>
              <a:rPr lang="en-US" sz="6000" dirty="0" smtClean="0">
                <a:hlinkClick r:id="rId2"/>
              </a:rPr>
              <a:t>Charter Registration Website</a:t>
            </a:r>
            <a:r>
              <a:rPr lang="en-US" sz="6000" dirty="0" smtClean="0"/>
              <a:t>. 49 C.F.R. Section 604.15(b).</a:t>
            </a:r>
          </a:p>
          <a:p>
            <a:pPr marL="0" indent="0">
              <a:buNone/>
            </a:pPr>
            <a:endParaRPr lang="en-US" sz="6000" dirty="0" smtClean="0"/>
          </a:p>
          <a:p>
            <a:pPr marL="0" indent="0">
              <a:buNone/>
            </a:pPr>
            <a:r>
              <a:rPr lang="en-US" sz="7200" b="1" dirty="0" smtClean="0"/>
              <a:t>Do all QHSO’s have to register?</a:t>
            </a:r>
          </a:p>
          <a:p>
            <a:pPr marL="0" indent="0">
              <a:buNone/>
            </a:pPr>
            <a:endParaRPr lang="en-US" sz="6000" dirty="0" smtClean="0"/>
          </a:p>
          <a:p>
            <a:pPr marL="0" indent="0">
              <a:buNone/>
            </a:pPr>
            <a:r>
              <a:rPr lang="en-US" sz="6000" b="1" dirty="0" smtClean="0">
                <a:solidFill>
                  <a:srgbClr val="FF0000"/>
                </a:solidFill>
              </a:rPr>
              <a:t>No.  </a:t>
            </a:r>
            <a:r>
              <a:rPr lang="en-US" sz="6000" dirty="0" smtClean="0"/>
              <a:t>QHSOs that do not receive funds from one of the 65 Federal programs included in </a:t>
            </a:r>
            <a:r>
              <a:rPr lang="en-US" sz="6000" dirty="0" smtClean="0">
                <a:hlinkClick r:id="rId3"/>
              </a:rPr>
              <a:t>Appendix A</a:t>
            </a:r>
            <a:r>
              <a:rPr lang="en-US" sz="6000" dirty="0" smtClean="0"/>
              <a:t> of the Charter Rule must register on the </a:t>
            </a:r>
            <a:r>
              <a:rPr lang="en-US" sz="6000" dirty="0" smtClean="0">
                <a:hlinkClick r:id="rId2"/>
              </a:rPr>
              <a:t>Charter Registration Website</a:t>
            </a:r>
            <a:r>
              <a:rPr lang="en-US" sz="6000" dirty="0" smtClean="0"/>
              <a:t>. However, QHSOs that receive </a:t>
            </a:r>
            <a:r>
              <a:rPr lang="en-US" sz="6000" dirty="0"/>
              <a:t>funding, directly or </a:t>
            </a:r>
            <a:r>
              <a:rPr lang="en-US" sz="6000" dirty="0" smtClean="0"/>
              <a:t>indirectly, from </a:t>
            </a:r>
            <a:r>
              <a:rPr lang="en-US" sz="6000" dirty="0"/>
              <a:t>the programs listed in </a:t>
            </a:r>
            <a:r>
              <a:rPr lang="en-US" sz="6000" dirty="0" smtClean="0">
                <a:hlinkClick r:id="rId3"/>
              </a:rPr>
              <a:t>Appendix A</a:t>
            </a:r>
            <a:r>
              <a:rPr lang="en-US" sz="6000" dirty="0" smtClean="0"/>
              <a:t>, are not required </a:t>
            </a:r>
            <a:r>
              <a:rPr lang="en-US" sz="6000" dirty="0"/>
              <a:t>to register on the </a:t>
            </a:r>
            <a:r>
              <a:rPr lang="en-US" sz="6000" dirty="0" smtClean="0">
                <a:hlinkClick r:id="rId2"/>
              </a:rPr>
              <a:t>Charter Registration Website</a:t>
            </a:r>
            <a:r>
              <a:rPr lang="en-US" sz="6000" dirty="0" smtClean="0"/>
              <a:t>. 49 C.F.R. Section 604.7(b).</a:t>
            </a:r>
          </a:p>
          <a:p>
            <a:pPr marL="0" indent="0">
              <a:buNone/>
            </a:pPr>
            <a:endParaRPr lang="en-US" sz="6400" dirty="0" smtClean="0"/>
          </a:p>
          <a:p>
            <a:pPr marL="0" indent="0">
              <a:buNone/>
            </a:pPr>
            <a:endParaRPr lang="en-US" dirty="0"/>
          </a:p>
        </p:txBody>
      </p:sp>
    </p:spTree>
    <p:extLst>
      <p:ext uri="{BB962C8B-B14F-4D97-AF65-F5344CB8AC3E}">
        <p14:creationId xmlns:p14="http://schemas.microsoft.com/office/powerpoint/2010/main" val="4076591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QHSO Registration Process</a:t>
            </a:r>
            <a:endParaRPr lang="en-US" b="1" dirty="0"/>
          </a:p>
        </p:txBody>
      </p:sp>
      <p:sp>
        <p:nvSpPr>
          <p:cNvPr id="3" name="Content Placeholder 2"/>
          <p:cNvSpPr>
            <a:spLocks noGrp="1"/>
          </p:cNvSpPr>
          <p:nvPr>
            <p:ph idx="1"/>
          </p:nvPr>
        </p:nvSpPr>
        <p:spPr/>
        <p:txBody>
          <a:bodyPr>
            <a:normAutofit fontScale="40000" lnSpcReduction="20000"/>
          </a:bodyPr>
          <a:lstStyle/>
          <a:p>
            <a:pPr marL="0" indent="0">
              <a:buNone/>
            </a:pPr>
            <a:r>
              <a:rPr lang="en-US" sz="5000" b="1" dirty="0" smtClean="0"/>
              <a:t>49 C.F.R. Section 604.15 details the QHSO registration process as follows:</a:t>
            </a:r>
          </a:p>
          <a:p>
            <a:pPr marL="0" indent="0">
              <a:buNone/>
            </a:pPr>
            <a:endParaRPr lang="en-US" sz="4000" dirty="0"/>
          </a:p>
          <a:p>
            <a:pPr marL="0" indent="0">
              <a:buNone/>
            </a:pPr>
            <a:r>
              <a:rPr lang="en-US" sz="4000" dirty="0" smtClean="0"/>
              <a:t>QHSOs that seek free or reduced rate services from recipients, serve individuals with low income, advanced age, or with disabilities, and do not receive funds from Federal programs listed in </a:t>
            </a:r>
            <a:r>
              <a:rPr lang="en-US" sz="4000" dirty="0">
                <a:hlinkClick r:id="rId2"/>
              </a:rPr>
              <a:t>Appendix A</a:t>
            </a:r>
            <a:r>
              <a:rPr lang="en-US" sz="4000" dirty="0" smtClean="0"/>
              <a:t>, shall register on the </a:t>
            </a:r>
            <a:r>
              <a:rPr lang="en-US" sz="4000" dirty="0" smtClean="0">
                <a:hlinkClick r:id="rId3"/>
              </a:rPr>
              <a:t>FTA Charter Registration Website</a:t>
            </a:r>
            <a:r>
              <a:rPr lang="en-US" sz="4000" dirty="0" smtClean="0"/>
              <a:t> by submitting the following information:</a:t>
            </a:r>
          </a:p>
          <a:p>
            <a:pPr marL="0" indent="0">
              <a:buNone/>
            </a:pPr>
            <a:r>
              <a:rPr lang="en-US" sz="4000" dirty="0" smtClean="0"/>
              <a:t>	(1) Name of organization, address, phone number, e-mail address, and fax number;</a:t>
            </a:r>
          </a:p>
          <a:p>
            <a:pPr marL="0" indent="0">
              <a:buNone/>
            </a:pPr>
            <a:r>
              <a:rPr lang="en-US" sz="4000" dirty="0" smtClean="0"/>
              <a:t>	(2) The geographic service area of the recipient in which the QHSO resides;</a:t>
            </a:r>
          </a:p>
          <a:p>
            <a:pPr marL="0" indent="0">
              <a:buNone/>
            </a:pPr>
            <a:r>
              <a:rPr lang="en-US" sz="4000" dirty="0" smtClean="0"/>
              <a:t>	(3) Basic financial information regarding the QHSO and 	whether the QHSO is exempt 	from taxation under sections 501(c) (1), (3), (4), or (19) of the Internal Revenue Code, 	and whether it is a unit of Federal, State or local government;</a:t>
            </a:r>
          </a:p>
          <a:p>
            <a:pPr marL="0" indent="0">
              <a:buNone/>
            </a:pPr>
            <a:r>
              <a:rPr lang="en-US" sz="4000" dirty="0" smtClean="0"/>
              <a:t>	(4) Whether the QHSO receives funds directly or indirectly from a State or local 	program, and if so, which program(s); and</a:t>
            </a:r>
          </a:p>
          <a:p>
            <a:pPr marL="0" indent="0">
              <a:buNone/>
            </a:pPr>
            <a:r>
              <a:rPr lang="en-US" sz="4000" dirty="0" smtClean="0"/>
              <a:t>	(5) A narrative statement describing the types of charter service trips the QHSO may 	request from a recipient and how that service is consistent with the mission of the 	organization.</a:t>
            </a:r>
          </a:p>
          <a:p>
            <a:pPr marL="0" indent="0">
              <a:buNone/>
            </a:pPr>
            <a:endParaRPr lang="en-US" sz="4000" dirty="0"/>
          </a:p>
          <a:p>
            <a:pPr marL="0" indent="0">
              <a:buNone/>
            </a:pPr>
            <a:r>
              <a:rPr lang="en-US" sz="4500" dirty="0" smtClean="0"/>
              <a:t>**The information provided shall be updated at least once every two years</a:t>
            </a:r>
            <a:r>
              <a:rPr lang="en-US" sz="4000" dirty="0" smtClean="0"/>
              <a:t>.</a:t>
            </a:r>
          </a:p>
          <a:p>
            <a:endParaRPr lang="en-US" dirty="0"/>
          </a:p>
          <a:p>
            <a:endParaRPr lang="en-US" dirty="0"/>
          </a:p>
        </p:txBody>
      </p:sp>
    </p:spTree>
    <p:extLst>
      <p:ext uri="{BB962C8B-B14F-4D97-AF65-F5344CB8AC3E}">
        <p14:creationId xmlns:p14="http://schemas.microsoft.com/office/powerpoint/2010/main" val="4070673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
        <p:nvSpPr>
          <p:cNvPr id="3" name="Content Placeholder 2"/>
          <p:cNvSpPr>
            <a:spLocks noGrp="1"/>
          </p:cNvSpPr>
          <p:nvPr>
            <p:ph idx="1"/>
          </p:nvPr>
        </p:nvSpPr>
        <p:spPr/>
        <p:txBody>
          <a:bodyPr>
            <a:noAutofit/>
          </a:bodyPr>
          <a:lstStyle/>
          <a:p>
            <a:r>
              <a:rPr lang="en-US" sz="2800" dirty="0" smtClean="0"/>
              <a:t>For more information on the QHSO registration process, please see the Charter Service Regulations at 49 C.F.R. Section 604.15: </a:t>
            </a:r>
            <a:r>
              <a:rPr lang="en-US" sz="2800" dirty="0" smtClean="0">
                <a:hlinkClick r:id="rId2"/>
              </a:rPr>
              <a:t>http://www.gpo.gov/fdsys/pkg/CFR-2010-title49-vol7/pdf/CFR-2010-title49-vol7-part604.pdf</a:t>
            </a:r>
            <a:r>
              <a:rPr lang="en-US" sz="2800" dirty="0" smtClean="0"/>
              <a:t>.</a:t>
            </a:r>
          </a:p>
          <a:p>
            <a:pPr marL="0" indent="0">
              <a:buNone/>
            </a:pPr>
            <a:endParaRPr lang="en-US" sz="2800" dirty="0" smtClean="0"/>
          </a:p>
          <a:p>
            <a:r>
              <a:rPr lang="en-US" sz="2800" dirty="0" smtClean="0"/>
              <a:t>If you have additional questions regarding QHSO registration, please contact the FTA Charter Service Ombudsman at </a:t>
            </a:r>
            <a:r>
              <a:rPr lang="en-US" sz="2800" dirty="0" smtClean="0">
                <a:hlinkClick r:id="rId3"/>
              </a:rPr>
              <a:t>ombudsman.charterservice@dot.gov</a:t>
            </a:r>
            <a:r>
              <a:rPr lang="en-US" sz="2800" dirty="0" smtClean="0"/>
              <a:t>. </a:t>
            </a:r>
            <a:endParaRPr lang="en-US" sz="2800" dirty="0"/>
          </a:p>
        </p:txBody>
      </p:sp>
    </p:spTree>
    <p:extLst>
      <p:ext uri="{BB962C8B-B14F-4D97-AF65-F5344CB8AC3E}">
        <p14:creationId xmlns:p14="http://schemas.microsoft.com/office/powerpoint/2010/main" val="2189509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431</Words>
  <Application>Microsoft Office PowerPoint</Application>
  <PresentationFormat>On-screen Show (4:3)</PresentationFormat>
  <Paragraphs>32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Qualified Human Service Organization (QHSO)  Registration Process</vt:lpstr>
      <vt:lpstr>What is a QHSO?</vt:lpstr>
      <vt:lpstr>What Are the Rules for QHSO’s?</vt:lpstr>
      <vt:lpstr>QHSO Registration Process</vt:lpstr>
      <vt:lpstr>Questions?</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Qualified Human Service Organization (QHSO)  Application and Registration Process</dc:title>
  <dc:creator>michelle.hershman</dc:creator>
  <cp:lastModifiedBy>USDOT_User</cp:lastModifiedBy>
  <cp:revision>11</cp:revision>
  <dcterms:created xsi:type="dcterms:W3CDTF">2013-02-04T17:57:12Z</dcterms:created>
  <dcterms:modified xsi:type="dcterms:W3CDTF">2016-01-26T13:38:09Z</dcterms:modified>
</cp:coreProperties>
</file>