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4"/>
  </p:sldMasterIdLst>
  <p:notesMasterIdLst>
    <p:notesMasterId r:id="rId43"/>
  </p:notesMasterIdLst>
  <p:handoutMasterIdLst>
    <p:handoutMasterId r:id="rId44"/>
  </p:handoutMasterIdLst>
  <p:sldIdLst>
    <p:sldId id="256" r:id="rId5"/>
    <p:sldId id="331" r:id="rId6"/>
    <p:sldId id="278" r:id="rId7"/>
    <p:sldId id="287" r:id="rId8"/>
    <p:sldId id="276" r:id="rId9"/>
    <p:sldId id="279" r:id="rId10"/>
    <p:sldId id="288" r:id="rId11"/>
    <p:sldId id="332" r:id="rId12"/>
    <p:sldId id="333" r:id="rId13"/>
    <p:sldId id="334" r:id="rId14"/>
    <p:sldId id="335" r:id="rId15"/>
    <p:sldId id="336" r:id="rId16"/>
    <p:sldId id="337" r:id="rId17"/>
    <p:sldId id="338" r:id="rId18"/>
    <p:sldId id="340" r:id="rId19"/>
    <p:sldId id="339" r:id="rId20"/>
    <p:sldId id="286" r:id="rId21"/>
    <p:sldId id="328" r:id="rId22"/>
    <p:sldId id="329" r:id="rId23"/>
    <p:sldId id="330" r:id="rId24"/>
    <p:sldId id="289" r:id="rId25"/>
    <p:sldId id="292" r:id="rId26"/>
    <p:sldId id="290" r:id="rId27"/>
    <p:sldId id="342" r:id="rId28"/>
    <p:sldId id="291" r:id="rId29"/>
    <p:sldId id="293" r:id="rId30"/>
    <p:sldId id="296" r:id="rId31"/>
    <p:sldId id="298" r:id="rId32"/>
    <p:sldId id="299" r:id="rId33"/>
    <p:sldId id="327" r:id="rId34"/>
    <p:sldId id="301" r:id="rId35"/>
    <p:sldId id="305" r:id="rId36"/>
    <p:sldId id="295" r:id="rId37"/>
    <p:sldId id="314" r:id="rId38"/>
    <p:sldId id="312" r:id="rId39"/>
    <p:sldId id="313" r:id="rId40"/>
    <p:sldId id="341" r:id="rId41"/>
    <p:sldId id="273" r:id="rId42"/>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lynn" initials="f" lastIdx="7" clrIdx="0"/>
  <p:cmAuthor id="1" name="test" initials="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5B7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05" autoAdjust="0"/>
    <p:restoredTop sz="88200" autoAdjust="0"/>
  </p:normalViewPr>
  <p:slideViewPr>
    <p:cSldViewPr snapToGrid="0" snapToObjects="1">
      <p:cViewPr varScale="1">
        <p:scale>
          <a:sx n="99" d="100"/>
          <a:sy n="99" d="100"/>
        </p:scale>
        <p:origin x="-158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820"/>
          </a:xfrm>
          <a:prstGeom prst="rect">
            <a:avLst/>
          </a:prstGeom>
        </p:spPr>
        <p:txBody>
          <a:bodyPr vert="horz" lIns="92757" tIns="46378" rIns="92757" bIns="46378" rtlCol="0"/>
          <a:lstStyle>
            <a:lvl1pPr algn="r">
              <a:defRPr sz="1200"/>
            </a:lvl1pPr>
          </a:lstStyle>
          <a:p>
            <a:fld id="{1DC33813-86A8-492A-AE12-98AAEACF43FF}" type="datetimeFigureOut">
              <a:rPr lang="en-US" smtClean="0"/>
              <a:pPr/>
              <a:t>12/5/2016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2757" tIns="46378" rIns="92757" bIns="46378"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2757" tIns="46378" rIns="92757" bIns="46378" rtlCol="0" anchor="b"/>
          <a:lstStyle>
            <a:lvl1pPr algn="r">
              <a:defRPr sz="1200"/>
            </a:lvl1pPr>
          </a:lstStyle>
          <a:p>
            <a:fld id="{32BDEEE6-70E4-425C-905B-2A4AC3985FF0}" type="slidenum">
              <a:rPr lang="en-US" smtClean="0"/>
              <a:pPr/>
              <a:t>‹#›</a:t>
            </a:fld>
            <a:endParaRPr lang="en-US"/>
          </a:p>
        </p:txBody>
      </p:sp>
    </p:spTree>
    <p:extLst>
      <p:ext uri="{BB962C8B-B14F-4D97-AF65-F5344CB8AC3E}">
        <p14:creationId xmlns:p14="http://schemas.microsoft.com/office/powerpoint/2010/main" val="2981381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2757" tIns="46378" rIns="92757" bIns="46378" rtlCol="0"/>
          <a:lstStyle>
            <a:lvl1pPr algn="r">
              <a:defRPr sz="1200"/>
            </a:lvl1pPr>
          </a:lstStyle>
          <a:p>
            <a:fld id="{C212F185-B6B5-4E3A-AD87-2FF3BCD19979}" type="datetimeFigureOut">
              <a:rPr lang="en-US" smtClean="0"/>
              <a:pPr/>
              <a:t>12/5/2016</a:t>
            </a:fld>
            <a:endParaRPr lang="en-US"/>
          </a:p>
        </p:txBody>
      </p:sp>
      <p:sp>
        <p:nvSpPr>
          <p:cNvPr id="4" name="Slide Image Placeholder 3"/>
          <p:cNvSpPr>
            <a:spLocks noGrp="1" noRot="1" noChangeAspect="1"/>
          </p:cNvSpPr>
          <p:nvPr>
            <p:ph type="sldImg" idx="2"/>
          </p:nvPr>
        </p:nvSpPr>
        <p:spPr>
          <a:xfrm>
            <a:off x="1181100" y="696913"/>
            <a:ext cx="4648200" cy="3487737"/>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757" tIns="46378" rIns="92757" bIns="4637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757" tIns="46378" rIns="92757" bIns="46378" rtlCol="0" anchor="b"/>
          <a:lstStyle>
            <a:lvl1pPr algn="r">
              <a:defRPr sz="1200"/>
            </a:lvl1pPr>
          </a:lstStyle>
          <a:p>
            <a:fld id="{74FDF521-A8C0-47CF-B688-3383CB252F15}" type="slidenum">
              <a:rPr lang="en-US" smtClean="0"/>
              <a:pPr/>
              <a:t>‹#›</a:t>
            </a:fld>
            <a:endParaRPr lang="en-US"/>
          </a:p>
        </p:txBody>
      </p:sp>
    </p:spTree>
    <p:extLst>
      <p:ext uri="{BB962C8B-B14F-4D97-AF65-F5344CB8AC3E}">
        <p14:creationId xmlns:p14="http://schemas.microsoft.com/office/powerpoint/2010/main" val="195160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1</a:t>
            </a:fld>
            <a:endParaRPr lang="en-US"/>
          </a:p>
        </p:txBody>
      </p:sp>
    </p:spTree>
    <p:extLst>
      <p:ext uri="{BB962C8B-B14F-4D97-AF65-F5344CB8AC3E}">
        <p14:creationId xmlns:p14="http://schemas.microsoft.com/office/powerpoint/2010/main" val="1392524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10</a:t>
            </a:fld>
            <a:endParaRPr lang="en-US"/>
          </a:p>
        </p:txBody>
      </p:sp>
    </p:spTree>
    <p:extLst>
      <p:ext uri="{BB962C8B-B14F-4D97-AF65-F5344CB8AC3E}">
        <p14:creationId xmlns:p14="http://schemas.microsoft.com/office/powerpoint/2010/main" val="4249510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11</a:t>
            </a:fld>
            <a:endParaRPr lang="en-US"/>
          </a:p>
        </p:txBody>
      </p:sp>
    </p:spTree>
    <p:extLst>
      <p:ext uri="{BB962C8B-B14F-4D97-AF65-F5344CB8AC3E}">
        <p14:creationId xmlns:p14="http://schemas.microsoft.com/office/powerpoint/2010/main" val="1646866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12</a:t>
            </a:fld>
            <a:endParaRPr lang="en-US"/>
          </a:p>
        </p:txBody>
      </p:sp>
    </p:spTree>
    <p:extLst>
      <p:ext uri="{BB962C8B-B14F-4D97-AF65-F5344CB8AC3E}">
        <p14:creationId xmlns:p14="http://schemas.microsoft.com/office/powerpoint/2010/main" val="4032643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13</a:t>
            </a:fld>
            <a:endParaRPr lang="en-US"/>
          </a:p>
        </p:txBody>
      </p:sp>
    </p:spTree>
    <p:extLst>
      <p:ext uri="{BB962C8B-B14F-4D97-AF65-F5344CB8AC3E}">
        <p14:creationId xmlns:p14="http://schemas.microsoft.com/office/powerpoint/2010/main" val="8780661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14</a:t>
            </a:fld>
            <a:endParaRPr lang="en-US"/>
          </a:p>
        </p:txBody>
      </p:sp>
    </p:spTree>
    <p:extLst>
      <p:ext uri="{BB962C8B-B14F-4D97-AF65-F5344CB8AC3E}">
        <p14:creationId xmlns:p14="http://schemas.microsoft.com/office/powerpoint/2010/main" val="1991149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15</a:t>
            </a:fld>
            <a:endParaRPr lang="en-US"/>
          </a:p>
        </p:txBody>
      </p:sp>
    </p:spTree>
    <p:extLst>
      <p:ext uri="{BB962C8B-B14F-4D97-AF65-F5344CB8AC3E}">
        <p14:creationId xmlns:p14="http://schemas.microsoft.com/office/powerpoint/2010/main" val="462261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16</a:t>
            </a:fld>
            <a:endParaRPr lang="en-US"/>
          </a:p>
        </p:txBody>
      </p:sp>
    </p:spTree>
    <p:extLst>
      <p:ext uri="{BB962C8B-B14F-4D97-AF65-F5344CB8AC3E}">
        <p14:creationId xmlns:p14="http://schemas.microsoft.com/office/powerpoint/2010/main" val="32196179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17</a:t>
            </a:fld>
            <a:endParaRPr lang="en-US"/>
          </a:p>
        </p:txBody>
      </p:sp>
    </p:spTree>
    <p:extLst>
      <p:ext uri="{BB962C8B-B14F-4D97-AF65-F5344CB8AC3E}">
        <p14:creationId xmlns:p14="http://schemas.microsoft.com/office/powerpoint/2010/main" val="45632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18</a:t>
            </a:fld>
            <a:endParaRPr lang="en-US"/>
          </a:p>
        </p:txBody>
      </p:sp>
    </p:spTree>
    <p:extLst>
      <p:ext uri="{BB962C8B-B14F-4D97-AF65-F5344CB8AC3E}">
        <p14:creationId xmlns:p14="http://schemas.microsoft.com/office/powerpoint/2010/main" val="14342469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19</a:t>
            </a:fld>
            <a:endParaRPr lang="en-US"/>
          </a:p>
        </p:txBody>
      </p:sp>
    </p:spTree>
    <p:extLst>
      <p:ext uri="{BB962C8B-B14F-4D97-AF65-F5344CB8AC3E}">
        <p14:creationId xmlns:p14="http://schemas.microsoft.com/office/powerpoint/2010/main" val="857627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2</a:t>
            </a:fld>
            <a:endParaRPr lang="en-US"/>
          </a:p>
        </p:txBody>
      </p:sp>
    </p:spTree>
    <p:extLst>
      <p:ext uri="{BB962C8B-B14F-4D97-AF65-F5344CB8AC3E}">
        <p14:creationId xmlns:p14="http://schemas.microsoft.com/office/powerpoint/2010/main" val="3022678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20</a:t>
            </a:fld>
            <a:endParaRPr lang="en-US"/>
          </a:p>
        </p:txBody>
      </p:sp>
    </p:spTree>
    <p:extLst>
      <p:ext uri="{BB962C8B-B14F-4D97-AF65-F5344CB8AC3E}">
        <p14:creationId xmlns:p14="http://schemas.microsoft.com/office/powerpoint/2010/main" val="1047964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21</a:t>
            </a:fld>
            <a:endParaRPr lang="en-US"/>
          </a:p>
        </p:txBody>
      </p:sp>
    </p:spTree>
    <p:extLst>
      <p:ext uri="{BB962C8B-B14F-4D97-AF65-F5344CB8AC3E}">
        <p14:creationId xmlns:p14="http://schemas.microsoft.com/office/powerpoint/2010/main" val="1194239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22</a:t>
            </a:fld>
            <a:endParaRPr lang="en-US"/>
          </a:p>
        </p:txBody>
      </p:sp>
    </p:spTree>
    <p:extLst>
      <p:ext uri="{BB962C8B-B14F-4D97-AF65-F5344CB8AC3E}">
        <p14:creationId xmlns:p14="http://schemas.microsoft.com/office/powerpoint/2010/main" val="12515051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23</a:t>
            </a:fld>
            <a:endParaRPr lang="en-US"/>
          </a:p>
        </p:txBody>
      </p:sp>
    </p:spTree>
    <p:extLst>
      <p:ext uri="{BB962C8B-B14F-4D97-AF65-F5344CB8AC3E}">
        <p14:creationId xmlns:p14="http://schemas.microsoft.com/office/powerpoint/2010/main" val="29293102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24</a:t>
            </a:fld>
            <a:endParaRPr lang="en-US"/>
          </a:p>
        </p:txBody>
      </p:sp>
    </p:spTree>
    <p:extLst>
      <p:ext uri="{BB962C8B-B14F-4D97-AF65-F5344CB8AC3E}">
        <p14:creationId xmlns:p14="http://schemas.microsoft.com/office/powerpoint/2010/main" val="4760836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25</a:t>
            </a:fld>
            <a:endParaRPr lang="en-US"/>
          </a:p>
        </p:txBody>
      </p:sp>
    </p:spTree>
    <p:extLst>
      <p:ext uri="{BB962C8B-B14F-4D97-AF65-F5344CB8AC3E}">
        <p14:creationId xmlns:p14="http://schemas.microsoft.com/office/powerpoint/2010/main" val="39515195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26</a:t>
            </a:fld>
            <a:endParaRPr lang="en-US"/>
          </a:p>
        </p:txBody>
      </p:sp>
    </p:spTree>
    <p:extLst>
      <p:ext uri="{BB962C8B-B14F-4D97-AF65-F5344CB8AC3E}">
        <p14:creationId xmlns:p14="http://schemas.microsoft.com/office/powerpoint/2010/main" val="22078672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27</a:t>
            </a:fld>
            <a:endParaRPr lang="en-US"/>
          </a:p>
        </p:txBody>
      </p:sp>
    </p:spTree>
    <p:extLst>
      <p:ext uri="{BB962C8B-B14F-4D97-AF65-F5344CB8AC3E}">
        <p14:creationId xmlns:p14="http://schemas.microsoft.com/office/powerpoint/2010/main" val="19769302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28</a:t>
            </a:fld>
            <a:endParaRPr lang="en-US"/>
          </a:p>
        </p:txBody>
      </p:sp>
    </p:spTree>
    <p:extLst>
      <p:ext uri="{BB962C8B-B14F-4D97-AF65-F5344CB8AC3E}">
        <p14:creationId xmlns:p14="http://schemas.microsoft.com/office/powerpoint/2010/main" val="28899002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29</a:t>
            </a:fld>
            <a:endParaRPr lang="en-US"/>
          </a:p>
        </p:txBody>
      </p:sp>
    </p:spTree>
    <p:extLst>
      <p:ext uri="{BB962C8B-B14F-4D97-AF65-F5344CB8AC3E}">
        <p14:creationId xmlns:p14="http://schemas.microsoft.com/office/powerpoint/2010/main" val="2947491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3</a:t>
            </a:fld>
            <a:endParaRPr lang="en-US"/>
          </a:p>
        </p:txBody>
      </p:sp>
    </p:spTree>
    <p:extLst>
      <p:ext uri="{BB962C8B-B14F-4D97-AF65-F5344CB8AC3E}">
        <p14:creationId xmlns:p14="http://schemas.microsoft.com/office/powerpoint/2010/main" val="16909043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30</a:t>
            </a:fld>
            <a:endParaRPr lang="en-US"/>
          </a:p>
        </p:txBody>
      </p:sp>
    </p:spTree>
    <p:extLst>
      <p:ext uri="{BB962C8B-B14F-4D97-AF65-F5344CB8AC3E}">
        <p14:creationId xmlns:p14="http://schemas.microsoft.com/office/powerpoint/2010/main" val="4760836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31</a:t>
            </a:fld>
            <a:endParaRPr lang="en-US"/>
          </a:p>
        </p:txBody>
      </p:sp>
    </p:spTree>
    <p:extLst>
      <p:ext uri="{BB962C8B-B14F-4D97-AF65-F5344CB8AC3E}">
        <p14:creationId xmlns:p14="http://schemas.microsoft.com/office/powerpoint/2010/main" val="18245020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32</a:t>
            </a:fld>
            <a:endParaRPr lang="en-US"/>
          </a:p>
        </p:txBody>
      </p:sp>
    </p:spTree>
    <p:extLst>
      <p:ext uri="{BB962C8B-B14F-4D97-AF65-F5344CB8AC3E}">
        <p14:creationId xmlns:p14="http://schemas.microsoft.com/office/powerpoint/2010/main" val="14968769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33</a:t>
            </a:fld>
            <a:endParaRPr lang="en-US"/>
          </a:p>
        </p:txBody>
      </p:sp>
    </p:spTree>
    <p:extLst>
      <p:ext uri="{BB962C8B-B14F-4D97-AF65-F5344CB8AC3E}">
        <p14:creationId xmlns:p14="http://schemas.microsoft.com/office/powerpoint/2010/main" val="20302951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34</a:t>
            </a:fld>
            <a:endParaRPr lang="en-US"/>
          </a:p>
        </p:txBody>
      </p:sp>
    </p:spTree>
    <p:extLst>
      <p:ext uri="{BB962C8B-B14F-4D97-AF65-F5344CB8AC3E}">
        <p14:creationId xmlns:p14="http://schemas.microsoft.com/office/powerpoint/2010/main" val="20302951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35</a:t>
            </a:fld>
            <a:endParaRPr lang="en-US"/>
          </a:p>
        </p:txBody>
      </p:sp>
    </p:spTree>
    <p:extLst>
      <p:ext uri="{BB962C8B-B14F-4D97-AF65-F5344CB8AC3E}">
        <p14:creationId xmlns:p14="http://schemas.microsoft.com/office/powerpoint/2010/main" val="793768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36</a:t>
            </a:fld>
            <a:endParaRPr lang="en-US"/>
          </a:p>
        </p:txBody>
      </p:sp>
    </p:spTree>
    <p:extLst>
      <p:ext uri="{BB962C8B-B14F-4D97-AF65-F5344CB8AC3E}">
        <p14:creationId xmlns:p14="http://schemas.microsoft.com/office/powerpoint/2010/main" val="23272980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37</a:t>
            </a:fld>
            <a:endParaRPr lang="en-US"/>
          </a:p>
        </p:txBody>
      </p:sp>
    </p:spTree>
    <p:extLst>
      <p:ext uri="{BB962C8B-B14F-4D97-AF65-F5344CB8AC3E}">
        <p14:creationId xmlns:p14="http://schemas.microsoft.com/office/powerpoint/2010/main" val="34043211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val="2757358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4</a:t>
            </a:fld>
            <a:endParaRPr lang="en-US"/>
          </a:p>
        </p:txBody>
      </p:sp>
    </p:spTree>
    <p:extLst>
      <p:ext uri="{BB962C8B-B14F-4D97-AF65-F5344CB8AC3E}">
        <p14:creationId xmlns:p14="http://schemas.microsoft.com/office/powerpoint/2010/main" val="4030965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5</a:t>
            </a:fld>
            <a:endParaRPr lang="en-US"/>
          </a:p>
        </p:txBody>
      </p:sp>
    </p:spTree>
    <p:extLst>
      <p:ext uri="{BB962C8B-B14F-4D97-AF65-F5344CB8AC3E}">
        <p14:creationId xmlns:p14="http://schemas.microsoft.com/office/powerpoint/2010/main" val="3807235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6</a:t>
            </a:fld>
            <a:endParaRPr lang="en-US"/>
          </a:p>
        </p:txBody>
      </p:sp>
    </p:spTree>
    <p:extLst>
      <p:ext uri="{BB962C8B-B14F-4D97-AF65-F5344CB8AC3E}">
        <p14:creationId xmlns:p14="http://schemas.microsoft.com/office/powerpoint/2010/main" val="68014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7</a:t>
            </a:fld>
            <a:endParaRPr lang="en-US"/>
          </a:p>
        </p:txBody>
      </p:sp>
    </p:spTree>
    <p:extLst>
      <p:ext uri="{BB962C8B-B14F-4D97-AF65-F5344CB8AC3E}">
        <p14:creationId xmlns:p14="http://schemas.microsoft.com/office/powerpoint/2010/main" val="3019733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8</a:t>
            </a:fld>
            <a:endParaRPr lang="en-US"/>
          </a:p>
        </p:txBody>
      </p:sp>
    </p:spTree>
    <p:extLst>
      <p:ext uri="{BB962C8B-B14F-4D97-AF65-F5344CB8AC3E}">
        <p14:creationId xmlns:p14="http://schemas.microsoft.com/office/powerpoint/2010/main" val="302267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990D9-29C1-4041-9E6B-4FE808F4EA39}" type="slidenum">
              <a:rPr lang="en-US" smtClean="0"/>
              <a:t>9</a:t>
            </a:fld>
            <a:endParaRPr lang="en-US"/>
          </a:p>
        </p:txBody>
      </p:sp>
    </p:spTree>
    <p:extLst>
      <p:ext uri="{BB962C8B-B14F-4D97-AF65-F5344CB8AC3E}">
        <p14:creationId xmlns:p14="http://schemas.microsoft.com/office/powerpoint/2010/main" val="8157232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FTA_slide3_edit-01.png"/>
          <p:cNvPicPr>
            <a:picLocks noChangeAspect="1"/>
          </p:cNvPicPr>
          <p:nvPr userDrawn="1"/>
        </p:nvPicPr>
        <p:blipFill>
          <a:blip r:embed="rId2"/>
          <a:stretch>
            <a:fillRect/>
          </a:stretch>
        </p:blipFill>
        <p:spPr>
          <a:xfrm>
            <a:off x="714" y="0"/>
            <a:ext cx="9143286" cy="6858000"/>
          </a:xfrm>
          <a:prstGeom prst="rect">
            <a:avLst/>
          </a:prstGeom>
        </p:spPr>
      </p:pic>
      <p:sp>
        <p:nvSpPr>
          <p:cNvPr id="2" name="Title 1"/>
          <p:cNvSpPr>
            <a:spLocks noGrp="1"/>
          </p:cNvSpPr>
          <p:nvPr>
            <p:ph type="ctrTitle"/>
          </p:nvPr>
        </p:nvSpPr>
        <p:spPr>
          <a:xfrm>
            <a:off x="2398713" y="2406759"/>
            <a:ext cx="4395788" cy="1050303"/>
          </a:xfrm>
        </p:spPr>
        <p:txBody>
          <a:bodyPr anchor="t"/>
          <a:lstStyle>
            <a:lvl1pPr algn="r">
              <a:defRPr sz="2800"/>
            </a:lvl1pPr>
          </a:lstStyle>
          <a:p>
            <a:r>
              <a:rPr lang="en-US" dirty="0" smtClean="0"/>
              <a:t>Click to edit Master title style</a:t>
            </a:r>
            <a:endParaRPr lang="en-US" dirty="0"/>
          </a:p>
        </p:txBody>
      </p:sp>
      <p:sp>
        <p:nvSpPr>
          <p:cNvPr id="3" name="Subtitle 2"/>
          <p:cNvSpPr>
            <a:spLocks noGrp="1"/>
          </p:cNvSpPr>
          <p:nvPr>
            <p:ph type="subTitle" idx="1"/>
          </p:nvPr>
        </p:nvSpPr>
        <p:spPr>
          <a:xfrm>
            <a:off x="2398713" y="3656233"/>
            <a:ext cx="4395788" cy="972949"/>
          </a:xfrm>
        </p:spPr>
        <p:txBody>
          <a:bodyPr/>
          <a:lstStyle>
            <a:lvl1pPr marL="0" indent="0" algn="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1860"/>
            <a:ext cx="2057400" cy="556430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61860"/>
            <a:ext cx="6019800" cy="55643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395B74"/>
                </a:solidFill>
                <a:latin typeface="Arial Unicode MS" pitchFamily="34" charset="-128"/>
                <a:cs typeface="Raav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Gill Sans MT" pitchFamily="34" charset="0"/>
              </a:defRPr>
            </a:lvl1pPr>
            <a:lvl2pPr>
              <a:defRPr>
                <a:latin typeface="Gill Sans MT" pitchFamily="34" charset="0"/>
              </a:defRPr>
            </a:lvl2pPr>
            <a:lvl3pPr>
              <a:defRPr>
                <a:latin typeface="Gill Sans MT" pitchFamily="34" charset="0"/>
              </a:defRPr>
            </a:lvl3pPr>
            <a:lvl4pPr>
              <a:defRPr>
                <a:latin typeface="Gill Sans MT" pitchFamily="34" charset="0"/>
              </a:defRPr>
            </a:lvl4pPr>
            <a:lvl5pPr>
              <a:defRPr>
                <a:latin typeface="Gill Sans M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4"/>
          <p:cNvSpPr txBox="1">
            <a:spLocks/>
          </p:cNvSpPr>
          <p:nvPr userDrawn="1"/>
        </p:nvSpPr>
        <p:spPr>
          <a:xfrm>
            <a:off x="8696325" y="6161024"/>
            <a:ext cx="533399" cy="700151"/>
          </a:xfrm>
          <a:prstGeom prst="rect">
            <a:avLst/>
          </a:prstGeom>
        </p:spPr>
        <p:txBody>
          <a:bodyPr vert="horz" wrap="square" lIns="91440" tIns="45720" rIns="91440" bIns="45720" numCol="1" anchor="t" anchorCtr="0" compatLnSpc="1">
            <a:prstTxWarp prst="textNoShape">
              <a:avLst/>
            </a:prstTxWarp>
          </a:bodyPr>
          <a:lstStyle/>
          <a:p>
            <a:pPr marL="0" marR="0" lvl="0" indent="0" algn="l" defTabSz="457200" rtl="0" eaLnBrk="1" fontAlgn="base" latinLnBrk="0" hangingPunct="1">
              <a:lnSpc>
                <a:spcPct val="100000"/>
              </a:lnSpc>
              <a:spcBef>
                <a:spcPct val="0"/>
              </a:spcBef>
              <a:spcAft>
                <a:spcPct val="0"/>
              </a:spcAft>
              <a:buClrTx/>
              <a:buSzTx/>
              <a:buFontTx/>
              <a:buNone/>
              <a:tabLst/>
              <a:defRPr/>
            </a:pPr>
            <a:fld id="{F00A00CB-2C12-43BD-8097-0EF59CD27AF0}" type="slidenum">
              <a:rPr kumimoji="0" lang="en-US" sz="1400" b="0" i="0" u="none" strike="noStrike" kern="1200" cap="none" spc="0" normalizeH="0" baseline="0" noProof="0" smtClean="0">
                <a:ln>
                  <a:noFill/>
                </a:ln>
                <a:solidFill>
                  <a:schemeClr val="tx1"/>
                </a:solidFill>
                <a:effectLst/>
                <a:uLnTx/>
                <a:uFillTx/>
                <a:latin typeface="Gill Sans MT" pitchFamily="34" charset="0"/>
                <a:ea typeface="ＭＳ Ｐゴシック"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Gill Sans MT" pitchFamily="34" charset="0"/>
              <a:ea typeface="ＭＳ Ｐゴシック"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84908"/>
            <a:ext cx="8229600" cy="93272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36562"/>
            <a:ext cx="8229600"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7" name="Picture 6" descr="header4-01-01.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16388"/>
            <a:ext cx="9144000" cy="473273"/>
          </a:xfrm>
          <a:prstGeom prst="rect">
            <a:avLst/>
          </a:prstGeom>
        </p:spPr>
      </p:pic>
      <p:pic>
        <p:nvPicPr>
          <p:cNvPr id="6" name="Picture 5" descr="FTA_footer-01.png"/>
          <p:cNvPicPr>
            <a:picLocks noChangeAspect="1"/>
          </p:cNvPicPr>
          <p:nvPr/>
        </p:nvPicPr>
        <p:blipFill>
          <a:blip r:embed="rId14"/>
          <a:stretch>
            <a:fillRect/>
          </a:stretch>
        </p:blipFill>
        <p:spPr>
          <a:xfrm>
            <a:off x="0" y="6047680"/>
            <a:ext cx="9144000" cy="830804"/>
          </a:xfrm>
          <a:prstGeom prst="rect">
            <a:avLst/>
          </a:prstGeom>
        </p:spPr>
      </p:pic>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rtl="0" eaLnBrk="1" fontAlgn="base" hangingPunct="1">
        <a:spcBef>
          <a:spcPct val="0"/>
        </a:spcBef>
        <a:spcAft>
          <a:spcPct val="0"/>
        </a:spcAft>
        <a:defRPr sz="4100" b="1" i="0" kern="1200" baseline="0">
          <a:solidFill>
            <a:srgbClr val="395B74"/>
          </a:solidFill>
          <a:latin typeface="Arial Unicode MS" pitchFamily="34" charset="-128"/>
          <a:ea typeface="ＭＳ Ｐゴシック" charset="-128"/>
          <a:cs typeface="Raavi" pitchFamily="34" charset="0"/>
        </a:defRPr>
      </a:lvl1pPr>
      <a:lvl2pPr algn="ctr" rtl="0" eaLnBrk="1" fontAlgn="base" hangingPunct="1">
        <a:spcBef>
          <a:spcPct val="0"/>
        </a:spcBef>
        <a:spcAft>
          <a:spcPct val="0"/>
        </a:spcAft>
        <a:defRPr sz="4400">
          <a:solidFill>
            <a:schemeClr val="tx1"/>
          </a:solidFill>
          <a:latin typeface="Calibri" charset="0"/>
          <a:ea typeface="ＭＳ Ｐゴシック" charset="-128"/>
        </a:defRPr>
      </a:lvl2pPr>
      <a:lvl3pPr algn="ctr" rtl="0" eaLnBrk="1" fontAlgn="base" hangingPunct="1">
        <a:spcBef>
          <a:spcPct val="0"/>
        </a:spcBef>
        <a:spcAft>
          <a:spcPct val="0"/>
        </a:spcAft>
        <a:defRPr sz="4400">
          <a:solidFill>
            <a:schemeClr val="tx1"/>
          </a:solidFill>
          <a:latin typeface="Calibri" charset="0"/>
          <a:ea typeface="ＭＳ Ｐゴシック" charset="-128"/>
        </a:defRPr>
      </a:lvl3pPr>
      <a:lvl4pPr algn="ctr" rtl="0" eaLnBrk="1" fontAlgn="base" hangingPunct="1">
        <a:spcBef>
          <a:spcPct val="0"/>
        </a:spcBef>
        <a:spcAft>
          <a:spcPct val="0"/>
        </a:spcAft>
        <a:defRPr sz="4400">
          <a:solidFill>
            <a:schemeClr val="tx1"/>
          </a:solidFill>
          <a:latin typeface="Calibri" charset="0"/>
          <a:ea typeface="ＭＳ Ｐゴシック" charset="-128"/>
        </a:defRPr>
      </a:lvl4pPr>
      <a:lvl5pPr algn="ctr" rtl="0" eaLnBrk="1" fontAlgn="base" hangingPunct="1">
        <a:spcBef>
          <a:spcPct val="0"/>
        </a:spcBef>
        <a:spcAft>
          <a:spcPct val="0"/>
        </a:spcAft>
        <a:defRPr sz="4400">
          <a:solidFill>
            <a:schemeClr val="tx1"/>
          </a:solidFill>
          <a:latin typeface="Calibri" charset="0"/>
          <a:ea typeface="ＭＳ Ｐゴシック" charset="-128"/>
        </a:defRPr>
      </a:lvl5pPr>
      <a:lvl6pPr marL="457200" algn="ctr" rtl="0" eaLnBrk="1" fontAlgn="base" hangingPunct="1">
        <a:spcBef>
          <a:spcPct val="0"/>
        </a:spcBef>
        <a:spcAft>
          <a:spcPct val="0"/>
        </a:spcAft>
        <a:defRPr sz="4400">
          <a:solidFill>
            <a:schemeClr val="tx1"/>
          </a:solidFill>
          <a:latin typeface="Calibri" charset="0"/>
        </a:defRPr>
      </a:lvl6pPr>
      <a:lvl7pPr marL="914400" algn="ctr" rtl="0" eaLnBrk="1" fontAlgn="base" hangingPunct="1">
        <a:spcBef>
          <a:spcPct val="0"/>
        </a:spcBef>
        <a:spcAft>
          <a:spcPct val="0"/>
        </a:spcAft>
        <a:defRPr sz="4400">
          <a:solidFill>
            <a:schemeClr val="tx1"/>
          </a:solidFill>
          <a:latin typeface="Calibri" charset="0"/>
        </a:defRPr>
      </a:lvl7pPr>
      <a:lvl8pPr marL="1371600" algn="ctr" rtl="0" eaLnBrk="1" fontAlgn="base" hangingPunct="1">
        <a:spcBef>
          <a:spcPct val="0"/>
        </a:spcBef>
        <a:spcAft>
          <a:spcPct val="0"/>
        </a:spcAft>
        <a:defRPr sz="4400">
          <a:solidFill>
            <a:schemeClr val="tx1"/>
          </a:solidFill>
          <a:latin typeface="Calibri" charset="0"/>
        </a:defRPr>
      </a:lvl8pPr>
      <a:lvl9pPr marL="1828800" algn="ctr" rtl="0" eaLnBrk="1" fontAlgn="base" hangingPunct="1">
        <a:spcBef>
          <a:spcPct val="0"/>
        </a:spcBef>
        <a:spcAft>
          <a:spcPct val="0"/>
        </a:spcAft>
        <a:defRPr sz="4400">
          <a:solidFill>
            <a:schemeClr val="tx1"/>
          </a:solidFill>
          <a:latin typeface="Calibri"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Gill Sans MT" pitchFamily="34" charset="0"/>
          <a:ea typeface="ＭＳ Ｐゴシック" charset="-128"/>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Gill Sans MT"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Gill Sans MT"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gpo.gov/fdsys/pkg/FR-2016-09-01/pdf/2016-21007.pdf"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mailto:Cecelia.Comito@dot.gov" TargetMode="External"/><Relationship Id="rId4" Type="http://schemas.openxmlformats.org/officeDocument/2006/relationships/hyperlink" Target="http://www.transit.dot.gov/"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2585" y="2473810"/>
            <a:ext cx="5404338" cy="3295394"/>
          </a:xfrm>
        </p:spPr>
        <p:txBody>
          <a:bodyPr rtlCol="0" anchor="t">
            <a:noAutofit/>
          </a:bodyPr>
          <a:lstStyle/>
          <a:p>
            <a:pPr algn="ctr" fontAlgn="auto">
              <a:spcAft>
                <a:spcPts val="0"/>
              </a:spcAft>
              <a:defRPr/>
            </a:pPr>
            <a:r>
              <a:rPr lang="en-US" sz="3600" dirty="0" smtClean="0"/>
              <a:t>Buy America Update</a:t>
            </a:r>
            <a:br>
              <a:rPr lang="en-US" sz="3600" dirty="0" smtClean="0"/>
            </a:br>
            <a:r>
              <a:rPr lang="en-US" sz="2400" dirty="0"/>
              <a:t/>
            </a:r>
            <a:br>
              <a:rPr lang="en-US" sz="2400" dirty="0"/>
            </a:br>
            <a:r>
              <a:rPr lang="en-US" sz="1800" dirty="0"/>
              <a:t/>
            </a:r>
            <a:br>
              <a:rPr lang="en-US" sz="1800" dirty="0"/>
            </a:br>
            <a:r>
              <a:rPr lang="en-US" sz="1600" dirty="0" smtClean="0"/>
              <a:t>Cecelia Comito,</a:t>
            </a:r>
            <a:br>
              <a:rPr lang="en-US" sz="1600" dirty="0" smtClean="0"/>
            </a:br>
            <a:r>
              <a:rPr lang="en-US" sz="1600" dirty="0" smtClean="0"/>
              <a:t>Office </a:t>
            </a:r>
            <a:r>
              <a:rPr lang="en-US" sz="1600" dirty="0"/>
              <a:t>of Chief </a:t>
            </a:r>
            <a:r>
              <a:rPr lang="en-US" sz="1600" dirty="0" smtClean="0"/>
              <a:t>Counsel</a:t>
            </a:r>
            <a:r>
              <a:rPr lang="en-US" sz="1600" smtClean="0"/>
              <a:t/>
            </a:r>
            <a:br>
              <a:rPr lang="en-US" sz="1600" smtClean="0"/>
            </a:br>
            <a:r>
              <a:rPr lang="en-US" sz="1600" smtClean="0"/>
              <a:t>December 1, </a:t>
            </a:r>
            <a:r>
              <a:rPr lang="en-US" sz="1600" smtClean="0"/>
              <a:t>2016</a:t>
            </a:r>
            <a:r>
              <a:rPr lang="en-US" sz="1600" dirty="0"/>
              <a:t/>
            </a:r>
            <a:br>
              <a:rPr lang="en-US" sz="1600" dirty="0"/>
            </a:br>
            <a:endParaRPr lang="en-US" b="0" dirty="0" smtClean="0">
              <a:solidFill>
                <a:schemeClr val="tx1"/>
              </a:solidFill>
              <a:latin typeface="Gill Sans MT" pitchFamily="34" charset="0"/>
              <a:ea typeface="+mj-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Contracts entered into before October 1, 2015</a:t>
            </a:r>
          </a:p>
          <a:p>
            <a:pPr lvl="1"/>
            <a:r>
              <a:rPr lang="en-US" sz="2400" dirty="0" smtClean="0"/>
              <a:t>60% domestic content applies, regardless of when vehicles are delivered or option exercised</a:t>
            </a:r>
          </a:p>
          <a:p>
            <a:pPr lvl="1"/>
            <a:r>
              <a:rPr lang="en-US" sz="2400" dirty="0" smtClean="0"/>
              <a:t>No assignment of options (“piggybacking”)</a:t>
            </a:r>
          </a:p>
          <a:p>
            <a:r>
              <a:rPr lang="en-US" sz="2800" dirty="0" smtClean="0"/>
              <a:t>Contracts entered into after October 1, 2015</a:t>
            </a:r>
          </a:p>
          <a:p>
            <a:pPr lvl="1"/>
            <a:r>
              <a:rPr lang="en-US" sz="2400" dirty="0" smtClean="0"/>
              <a:t>Domestic content in effect for the year of delivery of the first production vehicle applies:</a:t>
            </a:r>
          </a:p>
          <a:p>
            <a:pPr lvl="2"/>
            <a:r>
              <a:rPr lang="en-US" sz="2000" dirty="0" smtClean="0"/>
              <a:t>FY2016-2017:	60%</a:t>
            </a:r>
          </a:p>
          <a:p>
            <a:pPr lvl="2"/>
            <a:r>
              <a:rPr lang="en-US" sz="2000" dirty="0" smtClean="0"/>
              <a:t>FY2018-2019:	65%</a:t>
            </a:r>
          </a:p>
          <a:p>
            <a:pPr lvl="2"/>
            <a:r>
              <a:rPr lang="en-US" sz="2000" dirty="0" smtClean="0"/>
              <a:t>FY2020+:	70%</a:t>
            </a:r>
            <a:endParaRPr lang="en-US" sz="2000" dirty="0"/>
          </a:p>
        </p:txBody>
      </p:sp>
      <p:sp>
        <p:nvSpPr>
          <p:cNvPr id="3" name="Title 2"/>
          <p:cNvSpPr>
            <a:spLocks noGrp="1"/>
          </p:cNvSpPr>
          <p:nvPr>
            <p:ph type="title"/>
          </p:nvPr>
        </p:nvSpPr>
        <p:spPr/>
        <p:txBody>
          <a:bodyPr/>
          <a:lstStyle/>
          <a:p>
            <a:r>
              <a:rPr lang="en-US" dirty="0" smtClean="0"/>
              <a:t>FTA Final Policy Statement</a:t>
            </a:r>
            <a:endParaRPr lang="en-US" dirty="0"/>
          </a:p>
        </p:txBody>
      </p:sp>
    </p:spTree>
    <p:extLst>
      <p:ext uri="{BB962C8B-B14F-4D97-AF65-F5344CB8AC3E}">
        <p14:creationId xmlns:p14="http://schemas.microsoft.com/office/powerpoint/2010/main" val="146119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60% domestic content applies, regardless of when vehicles are delivered or option </a:t>
            </a:r>
            <a:r>
              <a:rPr lang="en-US" sz="2800" dirty="0" smtClean="0"/>
              <a:t>exercised for the following contracts:</a:t>
            </a:r>
          </a:p>
          <a:p>
            <a:pPr lvl="1"/>
            <a:r>
              <a:rPr lang="en-US" sz="2400" dirty="0" smtClean="0"/>
              <a:t>Contracts entered </a:t>
            </a:r>
            <a:r>
              <a:rPr lang="en-US" sz="2400" dirty="0"/>
              <a:t>into between October 1, </a:t>
            </a:r>
            <a:r>
              <a:rPr lang="en-US" sz="2400" dirty="0" smtClean="0"/>
              <a:t>2015and </a:t>
            </a:r>
            <a:r>
              <a:rPr lang="en-US" sz="2400" dirty="0"/>
              <a:t>December 4, </a:t>
            </a:r>
            <a:r>
              <a:rPr lang="en-US" sz="2400" dirty="0" smtClean="0"/>
              <a:t>2015</a:t>
            </a:r>
          </a:p>
          <a:p>
            <a:pPr lvl="1"/>
            <a:r>
              <a:rPr lang="en-US" sz="2400" dirty="0" smtClean="0"/>
              <a:t>Contracts entered </a:t>
            </a:r>
            <a:r>
              <a:rPr lang="en-US" sz="2400" dirty="0"/>
              <a:t>into after December 4, 2015 </a:t>
            </a:r>
            <a:r>
              <a:rPr lang="en-US" sz="2400" dirty="0" smtClean="0"/>
              <a:t>as a </a:t>
            </a:r>
            <a:r>
              <a:rPr lang="en-US" sz="2400" dirty="0"/>
              <a:t>result of solicitations advertised </a:t>
            </a:r>
            <a:r>
              <a:rPr lang="en-US" sz="2400" dirty="0" smtClean="0"/>
              <a:t>before December </a:t>
            </a:r>
            <a:r>
              <a:rPr lang="en-US" sz="2400" dirty="0"/>
              <a:t>4, </a:t>
            </a:r>
            <a:r>
              <a:rPr lang="en-US" sz="2400" dirty="0" smtClean="0"/>
              <a:t>2015</a:t>
            </a:r>
          </a:p>
          <a:p>
            <a:pPr lvl="1"/>
            <a:r>
              <a:rPr lang="en-US" sz="2400" dirty="0" smtClean="0"/>
              <a:t>Contract solicitations </a:t>
            </a:r>
            <a:r>
              <a:rPr lang="en-US" sz="2400" dirty="0"/>
              <a:t>advertised on or </a:t>
            </a:r>
            <a:r>
              <a:rPr lang="en-US" sz="2400" dirty="0" smtClean="0"/>
              <a:t>after December </a:t>
            </a:r>
            <a:r>
              <a:rPr lang="en-US" sz="2400" dirty="0"/>
              <a:t>4, 2015 and entered </a:t>
            </a:r>
            <a:r>
              <a:rPr lang="en-US" sz="2400" dirty="0" smtClean="0"/>
              <a:t>into within </a:t>
            </a:r>
            <a:r>
              <a:rPr lang="en-US" sz="2400" dirty="0"/>
              <a:t>60 days of publication of </a:t>
            </a:r>
            <a:r>
              <a:rPr lang="en-US" sz="2400" dirty="0" smtClean="0"/>
              <a:t>the Federal Register notice</a:t>
            </a:r>
          </a:p>
          <a:p>
            <a:r>
              <a:rPr lang="en-US" sz="2800" dirty="0" smtClean="0"/>
              <a:t>No </a:t>
            </a:r>
            <a:r>
              <a:rPr lang="en-US" sz="2800" dirty="0"/>
              <a:t>assignment of options (“piggybacking”)</a:t>
            </a:r>
            <a:endParaRPr lang="en-US" sz="2800" dirty="0" smtClean="0"/>
          </a:p>
        </p:txBody>
      </p:sp>
      <p:sp>
        <p:nvSpPr>
          <p:cNvPr id="3" name="Title 2"/>
          <p:cNvSpPr>
            <a:spLocks noGrp="1"/>
          </p:cNvSpPr>
          <p:nvPr>
            <p:ph type="title"/>
          </p:nvPr>
        </p:nvSpPr>
        <p:spPr/>
        <p:txBody>
          <a:bodyPr/>
          <a:lstStyle/>
          <a:p>
            <a:r>
              <a:rPr lang="en-US" dirty="0" smtClean="0"/>
              <a:t>FTA Public Interest Waiver</a:t>
            </a:r>
            <a:endParaRPr lang="en-US" dirty="0"/>
          </a:p>
        </p:txBody>
      </p:sp>
    </p:spTree>
    <p:extLst>
      <p:ext uri="{BB962C8B-B14F-4D97-AF65-F5344CB8AC3E}">
        <p14:creationId xmlns:p14="http://schemas.microsoft.com/office/powerpoint/2010/main" val="554821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FTA will </a:t>
            </a:r>
            <a:r>
              <a:rPr lang="en-US" sz="2400" dirty="0"/>
              <a:t>adjust the calculation </a:t>
            </a:r>
            <a:r>
              <a:rPr lang="en-US" sz="2400" dirty="0" smtClean="0"/>
              <a:t>for determining </a:t>
            </a:r>
            <a:r>
              <a:rPr lang="en-US" sz="2400" dirty="0"/>
              <a:t>whether a component is </a:t>
            </a:r>
            <a:r>
              <a:rPr lang="en-US" sz="2400" dirty="0" smtClean="0"/>
              <a:t>of domestic </a:t>
            </a:r>
            <a:r>
              <a:rPr lang="en-US" sz="2400" dirty="0"/>
              <a:t>origin under 49 CFR 661.11 </a:t>
            </a:r>
            <a:r>
              <a:rPr lang="en-US" sz="2400" dirty="0" smtClean="0"/>
              <a:t>to accommodate </a:t>
            </a:r>
            <a:r>
              <a:rPr lang="en-US" sz="2400" dirty="0"/>
              <a:t>the increase in </a:t>
            </a:r>
            <a:r>
              <a:rPr lang="en-US" sz="2400" dirty="0" smtClean="0"/>
              <a:t>domestic content </a:t>
            </a:r>
            <a:r>
              <a:rPr lang="en-US" sz="2400" dirty="0"/>
              <a:t>for FY2018 and beyond</a:t>
            </a:r>
            <a:r>
              <a:rPr lang="en-US" sz="2400" dirty="0" smtClean="0"/>
              <a:t>.</a:t>
            </a:r>
          </a:p>
          <a:p>
            <a:pPr lvl="1"/>
            <a:r>
              <a:rPr lang="en-US" sz="2000" dirty="0" smtClean="0"/>
              <a:t>For vehicles subject to the more than 65% domestic content, </a:t>
            </a:r>
            <a:r>
              <a:rPr lang="en-US" sz="2000" dirty="0"/>
              <a:t>more than </a:t>
            </a:r>
            <a:r>
              <a:rPr lang="en-US" sz="2000" dirty="0" smtClean="0"/>
              <a:t>65% of </a:t>
            </a:r>
            <a:r>
              <a:rPr lang="en-US" sz="2000" dirty="0"/>
              <a:t>the subcomponents of </a:t>
            </a:r>
            <a:r>
              <a:rPr lang="en-US" sz="2000" dirty="0" smtClean="0"/>
              <a:t>that component</a:t>
            </a:r>
            <a:r>
              <a:rPr lang="en-US" sz="2000" dirty="0"/>
              <a:t>, by cost, must be </a:t>
            </a:r>
            <a:r>
              <a:rPr lang="en-US" sz="2000" dirty="0" smtClean="0"/>
              <a:t>of domestic </a:t>
            </a:r>
            <a:r>
              <a:rPr lang="en-US" sz="2000" dirty="0"/>
              <a:t>origin, and for FY2020 </a:t>
            </a:r>
            <a:r>
              <a:rPr lang="en-US" sz="2000" dirty="0" smtClean="0"/>
              <a:t>or beyond</a:t>
            </a:r>
            <a:r>
              <a:rPr lang="en-US" sz="2000" dirty="0"/>
              <a:t>, more than 70 percent of </a:t>
            </a:r>
            <a:r>
              <a:rPr lang="en-US" sz="2000" dirty="0" smtClean="0"/>
              <a:t>the subcomponents </a:t>
            </a:r>
            <a:r>
              <a:rPr lang="en-US" sz="2000" dirty="0"/>
              <a:t>of the component </a:t>
            </a:r>
            <a:r>
              <a:rPr lang="en-US" sz="2000" dirty="0" smtClean="0"/>
              <a:t>must be </a:t>
            </a:r>
            <a:r>
              <a:rPr lang="en-US" sz="2000" dirty="0"/>
              <a:t>of domestic origin. </a:t>
            </a:r>
            <a:endParaRPr lang="en-US" sz="2000" dirty="0" smtClean="0"/>
          </a:p>
          <a:p>
            <a:pPr lvl="1"/>
            <a:r>
              <a:rPr lang="en-US" sz="2000" dirty="0" smtClean="0"/>
              <a:t>Manufacture of the </a:t>
            </a:r>
            <a:r>
              <a:rPr lang="en-US" sz="2000" dirty="0"/>
              <a:t>component </a:t>
            </a:r>
            <a:r>
              <a:rPr lang="en-US" sz="2000" dirty="0" smtClean="0"/>
              <a:t>must take place </a:t>
            </a:r>
            <a:r>
              <a:rPr lang="en-US" sz="2000" dirty="0"/>
              <a:t>in the United </a:t>
            </a:r>
            <a:r>
              <a:rPr lang="en-US" sz="2000" dirty="0" smtClean="0"/>
              <a:t>States.</a:t>
            </a:r>
            <a:endParaRPr lang="en-US" sz="2000" dirty="0"/>
          </a:p>
          <a:p>
            <a:r>
              <a:rPr lang="en-US" sz="2400" dirty="0"/>
              <a:t>Additionally, if a component </a:t>
            </a:r>
            <a:r>
              <a:rPr lang="en-US" sz="2400" dirty="0" smtClean="0"/>
              <a:t>is determined </a:t>
            </a:r>
            <a:r>
              <a:rPr lang="en-US" sz="2400" dirty="0"/>
              <a:t>to be of domestic origin, </a:t>
            </a:r>
            <a:r>
              <a:rPr lang="en-US" sz="2400" dirty="0" smtClean="0"/>
              <a:t>its entire </a:t>
            </a:r>
            <a:r>
              <a:rPr lang="en-US" sz="2400" dirty="0"/>
              <a:t>cost may be used in </a:t>
            </a:r>
            <a:r>
              <a:rPr lang="en-US" sz="2400" dirty="0" smtClean="0"/>
              <a:t>calculating the </a:t>
            </a:r>
            <a:r>
              <a:rPr lang="en-US" sz="2400" dirty="0"/>
              <a:t>cost of content of an end product.</a:t>
            </a:r>
          </a:p>
        </p:txBody>
      </p:sp>
      <p:sp>
        <p:nvSpPr>
          <p:cNvPr id="3" name="Title 2"/>
          <p:cNvSpPr>
            <a:spLocks noGrp="1"/>
          </p:cNvSpPr>
          <p:nvPr>
            <p:ph type="title"/>
          </p:nvPr>
        </p:nvSpPr>
        <p:spPr/>
        <p:txBody>
          <a:bodyPr/>
          <a:lstStyle/>
          <a:p>
            <a:r>
              <a:rPr lang="en-US" dirty="0" smtClean="0"/>
              <a:t>Calculation of Domestic Content</a:t>
            </a:r>
            <a:endParaRPr lang="en-US" dirty="0"/>
          </a:p>
        </p:txBody>
      </p:sp>
    </p:spTree>
    <p:extLst>
      <p:ext uri="{BB962C8B-B14F-4D97-AF65-F5344CB8AC3E}">
        <p14:creationId xmlns:p14="http://schemas.microsoft.com/office/powerpoint/2010/main" val="2331403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The </a:t>
            </a:r>
            <a:r>
              <a:rPr lang="en-US" sz="2400" dirty="0"/>
              <a:t>FAST Act, </a:t>
            </a:r>
            <a:r>
              <a:rPr lang="en-US" sz="2400" dirty="0" smtClean="0"/>
              <a:t>which added </a:t>
            </a:r>
            <a:r>
              <a:rPr lang="en-US" sz="2400" dirty="0"/>
              <a:t>49 U.S.C. 5323(j)(5), </a:t>
            </a:r>
            <a:r>
              <a:rPr lang="en-US" sz="2400" dirty="0" smtClean="0"/>
              <a:t>allows domestic </a:t>
            </a:r>
            <a:r>
              <a:rPr lang="en-US" sz="2400" dirty="0"/>
              <a:t>content to include steel </a:t>
            </a:r>
            <a:r>
              <a:rPr lang="en-US" sz="2400" dirty="0" smtClean="0"/>
              <a:t>and iron </a:t>
            </a:r>
            <a:r>
              <a:rPr lang="en-US" sz="2400" dirty="0"/>
              <a:t>produced in the United States </a:t>
            </a:r>
            <a:r>
              <a:rPr lang="en-US" sz="2400" dirty="0" smtClean="0"/>
              <a:t>and incorporated </a:t>
            </a:r>
            <a:r>
              <a:rPr lang="en-US" sz="2400" dirty="0"/>
              <a:t>into a rolling stock </a:t>
            </a:r>
            <a:r>
              <a:rPr lang="en-US" sz="2400" dirty="0" smtClean="0"/>
              <a:t>frame or </a:t>
            </a:r>
            <a:r>
              <a:rPr lang="en-US" sz="2400" dirty="0"/>
              <a:t>car shell outside the United </a:t>
            </a:r>
            <a:r>
              <a:rPr lang="en-US" sz="2400" dirty="0" smtClean="0"/>
              <a:t>States, provided </a:t>
            </a:r>
            <a:r>
              <a:rPr lang="en-US" sz="2400" dirty="0"/>
              <a:t>that the frame or car shell </a:t>
            </a:r>
            <a:r>
              <a:rPr lang="en-US" sz="2400" dirty="0" smtClean="0"/>
              <a:t>is imported </a:t>
            </a:r>
            <a:r>
              <a:rPr lang="en-US" sz="2400" dirty="0"/>
              <a:t>back into the United States </a:t>
            </a:r>
            <a:r>
              <a:rPr lang="en-US" sz="2400" dirty="0" smtClean="0"/>
              <a:t>for final </a:t>
            </a:r>
            <a:r>
              <a:rPr lang="en-US" sz="2400" dirty="0"/>
              <a:t>assembly. </a:t>
            </a:r>
            <a:r>
              <a:rPr lang="en-US" sz="2400" dirty="0" smtClean="0"/>
              <a:t> </a:t>
            </a:r>
          </a:p>
          <a:p>
            <a:pPr lvl="1"/>
            <a:r>
              <a:rPr lang="en-US" sz="2400" dirty="0" smtClean="0"/>
              <a:t>Only applies to vehicles that cost more than $300,000.</a:t>
            </a:r>
            <a:endParaRPr lang="en-US" sz="2400" dirty="0"/>
          </a:p>
          <a:p>
            <a:r>
              <a:rPr lang="en-US" sz="2400" dirty="0"/>
              <a:t>Manufacturers may include the cost </a:t>
            </a:r>
            <a:r>
              <a:rPr lang="en-US" sz="2400" dirty="0" smtClean="0"/>
              <a:t>of domestic </a:t>
            </a:r>
            <a:r>
              <a:rPr lang="en-US" sz="2400" dirty="0"/>
              <a:t>steel and iron on </a:t>
            </a:r>
            <a:r>
              <a:rPr lang="en-US" sz="2400" dirty="0" smtClean="0"/>
              <a:t>vehicles produced </a:t>
            </a:r>
            <a:r>
              <a:rPr lang="en-US" sz="2400" dirty="0"/>
              <a:t>after October 1, 2015, </a:t>
            </a:r>
            <a:r>
              <a:rPr lang="en-US" sz="2400" dirty="0" smtClean="0"/>
              <a:t>the effective </a:t>
            </a:r>
            <a:r>
              <a:rPr lang="en-US" sz="2400" dirty="0"/>
              <a:t>date of the FAST Act.</a:t>
            </a:r>
          </a:p>
        </p:txBody>
      </p:sp>
      <p:sp>
        <p:nvSpPr>
          <p:cNvPr id="3" name="Title 2"/>
          <p:cNvSpPr>
            <a:spLocks noGrp="1"/>
          </p:cNvSpPr>
          <p:nvPr>
            <p:ph type="title"/>
          </p:nvPr>
        </p:nvSpPr>
        <p:spPr/>
        <p:txBody>
          <a:bodyPr/>
          <a:lstStyle/>
          <a:p>
            <a:r>
              <a:rPr lang="en-US" dirty="0" smtClean="0"/>
              <a:t>Cost of Domestic Steel &amp; Iron</a:t>
            </a:r>
            <a:endParaRPr lang="en-US" dirty="0"/>
          </a:p>
        </p:txBody>
      </p:sp>
    </p:spTree>
    <p:extLst>
      <p:ext uri="{BB962C8B-B14F-4D97-AF65-F5344CB8AC3E}">
        <p14:creationId xmlns:p14="http://schemas.microsoft.com/office/powerpoint/2010/main" val="3153821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domestic content </a:t>
            </a:r>
            <a:r>
              <a:rPr lang="en-US" dirty="0"/>
              <a:t>requirement in effect on </a:t>
            </a:r>
            <a:r>
              <a:rPr lang="en-US" dirty="0" smtClean="0"/>
              <a:t>the date </a:t>
            </a:r>
            <a:r>
              <a:rPr lang="en-US" dirty="0"/>
              <a:t>a contract was signed for </a:t>
            </a:r>
            <a:r>
              <a:rPr lang="en-US" dirty="0" smtClean="0"/>
              <a:t>train control</a:t>
            </a:r>
            <a:r>
              <a:rPr lang="en-US" dirty="0"/>
              <a:t>, communication, and </a:t>
            </a:r>
            <a:r>
              <a:rPr lang="en-US" dirty="0" smtClean="0"/>
              <a:t>traction power </a:t>
            </a:r>
            <a:r>
              <a:rPr lang="en-US" dirty="0"/>
              <a:t>equipment will control. </a:t>
            </a:r>
            <a:endParaRPr lang="en-US" dirty="0" smtClean="0"/>
          </a:p>
          <a:p>
            <a:pPr lvl="1"/>
            <a:r>
              <a:rPr lang="en-US" dirty="0" smtClean="0"/>
              <a:t>Contracts </a:t>
            </a:r>
            <a:r>
              <a:rPr lang="en-US" dirty="0"/>
              <a:t>signed in FY2016 or </a:t>
            </a:r>
            <a:r>
              <a:rPr lang="en-US" dirty="0" smtClean="0"/>
              <a:t>FY2017,  shall </a:t>
            </a:r>
            <a:r>
              <a:rPr lang="en-US" dirty="0"/>
              <a:t>require an </a:t>
            </a:r>
            <a:r>
              <a:rPr lang="en-US" dirty="0" smtClean="0"/>
              <a:t>overall domestic </a:t>
            </a:r>
            <a:r>
              <a:rPr lang="en-US" dirty="0"/>
              <a:t>content that exceeds </a:t>
            </a:r>
            <a:r>
              <a:rPr lang="en-US" dirty="0" smtClean="0"/>
              <a:t>60 %; contracts </a:t>
            </a:r>
            <a:r>
              <a:rPr lang="en-US" dirty="0"/>
              <a:t>signed in </a:t>
            </a:r>
            <a:r>
              <a:rPr lang="en-US" dirty="0" smtClean="0"/>
              <a:t>FY2018 </a:t>
            </a:r>
            <a:r>
              <a:rPr lang="en-US" dirty="0"/>
              <a:t>or 2019, </a:t>
            </a:r>
            <a:r>
              <a:rPr lang="en-US" dirty="0" smtClean="0"/>
              <a:t>must include overall </a:t>
            </a:r>
            <a:r>
              <a:rPr lang="en-US" dirty="0"/>
              <a:t>domestic content </a:t>
            </a:r>
            <a:r>
              <a:rPr lang="en-US" dirty="0" smtClean="0"/>
              <a:t>that </a:t>
            </a:r>
            <a:r>
              <a:rPr lang="en-US" dirty="0"/>
              <a:t>exceeds </a:t>
            </a:r>
            <a:r>
              <a:rPr lang="en-US" dirty="0" smtClean="0"/>
              <a:t>65%; </a:t>
            </a:r>
            <a:r>
              <a:rPr lang="en-US" dirty="0"/>
              <a:t>and </a:t>
            </a:r>
            <a:r>
              <a:rPr lang="en-US" dirty="0" smtClean="0"/>
              <a:t>contracts </a:t>
            </a:r>
            <a:r>
              <a:rPr lang="en-US" dirty="0"/>
              <a:t>signed in FY2020 or </a:t>
            </a:r>
            <a:r>
              <a:rPr lang="en-US" dirty="0" smtClean="0"/>
              <a:t>beyond, the </a:t>
            </a:r>
            <a:r>
              <a:rPr lang="en-US" dirty="0"/>
              <a:t>domestic content must exceed </a:t>
            </a:r>
            <a:r>
              <a:rPr lang="en-US" dirty="0" smtClean="0"/>
              <a:t>70%.</a:t>
            </a:r>
            <a:endParaRPr lang="en-US" dirty="0"/>
          </a:p>
        </p:txBody>
      </p:sp>
      <p:sp>
        <p:nvSpPr>
          <p:cNvPr id="3" name="Title 2"/>
          <p:cNvSpPr>
            <a:spLocks noGrp="1"/>
          </p:cNvSpPr>
          <p:nvPr>
            <p:ph type="title"/>
          </p:nvPr>
        </p:nvSpPr>
        <p:spPr/>
        <p:txBody>
          <a:bodyPr/>
          <a:lstStyle/>
          <a:p>
            <a:r>
              <a:rPr lang="en-US" dirty="0"/>
              <a:t>Train Control, Communication and</a:t>
            </a:r>
            <a:br>
              <a:rPr lang="en-US" dirty="0"/>
            </a:br>
            <a:r>
              <a:rPr lang="en-US" dirty="0"/>
              <a:t>Traction Power Equipment</a:t>
            </a:r>
          </a:p>
        </p:txBody>
      </p:sp>
    </p:spTree>
    <p:extLst>
      <p:ext uri="{BB962C8B-B14F-4D97-AF65-F5344CB8AC3E}">
        <p14:creationId xmlns:p14="http://schemas.microsoft.com/office/powerpoint/2010/main" val="3553389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Due to the </a:t>
            </a:r>
            <a:r>
              <a:rPr lang="en-US" sz="2800" dirty="0"/>
              <a:t>long lead time in establishing </a:t>
            </a:r>
            <a:r>
              <a:rPr lang="en-US" sz="2800" dirty="0" smtClean="0"/>
              <a:t>vessel design </a:t>
            </a:r>
            <a:r>
              <a:rPr lang="en-US" sz="2800" dirty="0"/>
              <a:t>specifications, obtaining </a:t>
            </a:r>
            <a:r>
              <a:rPr lang="en-US" sz="2800" dirty="0" smtClean="0"/>
              <a:t>Coast Guard </a:t>
            </a:r>
            <a:r>
              <a:rPr lang="en-US" sz="2800" dirty="0"/>
              <a:t>certifications and </a:t>
            </a:r>
            <a:r>
              <a:rPr lang="en-US" sz="2800" dirty="0" smtClean="0"/>
              <a:t>other regulatory </a:t>
            </a:r>
            <a:r>
              <a:rPr lang="en-US" sz="2800" dirty="0"/>
              <a:t>approval</a:t>
            </a:r>
            <a:r>
              <a:rPr lang="en-US" sz="2800" dirty="0" smtClean="0"/>
              <a:t>, the date </a:t>
            </a:r>
            <a:r>
              <a:rPr lang="en-US" sz="2800" dirty="0"/>
              <a:t>on which a transit agency signs </a:t>
            </a:r>
            <a:r>
              <a:rPr lang="en-US" sz="2800" dirty="0" smtClean="0"/>
              <a:t>the vessel </a:t>
            </a:r>
            <a:r>
              <a:rPr lang="en-US" sz="2800" dirty="0"/>
              <a:t>contract will govern the </a:t>
            </a:r>
            <a:r>
              <a:rPr lang="en-US" sz="2800" dirty="0" smtClean="0"/>
              <a:t>domestic content </a:t>
            </a:r>
            <a:r>
              <a:rPr lang="en-US" sz="2800" dirty="0"/>
              <a:t>for all vessels delivered </a:t>
            </a:r>
            <a:r>
              <a:rPr lang="en-US" sz="2800" dirty="0" smtClean="0"/>
              <a:t>under that </a:t>
            </a:r>
            <a:r>
              <a:rPr lang="en-US" sz="2800" dirty="0"/>
              <a:t>contract. </a:t>
            </a:r>
            <a:endParaRPr lang="en-US" sz="2800" dirty="0" smtClean="0"/>
          </a:p>
          <a:p>
            <a:r>
              <a:rPr lang="en-US" sz="2800" dirty="0" smtClean="0"/>
              <a:t>Vessel contracts domestic content requirements:</a:t>
            </a:r>
          </a:p>
          <a:p>
            <a:pPr lvl="1"/>
            <a:r>
              <a:rPr lang="en-US" sz="2400" dirty="0" smtClean="0"/>
              <a:t>Contracts signed </a:t>
            </a:r>
            <a:r>
              <a:rPr lang="en-US" sz="2400" dirty="0"/>
              <a:t>during </a:t>
            </a:r>
            <a:r>
              <a:rPr lang="en-US" sz="2400" dirty="0" smtClean="0"/>
              <a:t>FY2016 or 2017</a:t>
            </a:r>
            <a:r>
              <a:rPr lang="en-US" sz="2400" dirty="0"/>
              <a:t>, </a:t>
            </a:r>
            <a:r>
              <a:rPr lang="en-US" sz="2400" dirty="0" smtClean="0"/>
              <a:t>more than 60% </a:t>
            </a:r>
          </a:p>
          <a:p>
            <a:pPr lvl="1"/>
            <a:r>
              <a:rPr lang="en-US" sz="2400" dirty="0" smtClean="0"/>
              <a:t>Contracts signed during FY2018 or 2019, more than 65%</a:t>
            </a:r>
          </a:p>
          <a:p>
            <a:pPr lvl="1"/>
            <a:r>
              <a:rPr lang="en-US" sz="2400" dirty="0" smtClean="0"/>
              <a:t>Contracts signed in FY2020 and beyond, more than 70%. </a:t>
            </a:r>
            <a:endParaRPr lang="en-US" sz="2400" dirty="0"/>
          </a:p>
        </p:txBody>
      </p:sp>
      <p:sp>
        <p:nvSpPr>
          <p:cNvPr id="3" name="Title 2"/>
          <p:cNvSpPr>
            <a:spLocks noGrp="1"/>
          </p:cNvSpPr>
          <p:nvPr>
            <p:ph type="title"/>
          </p:nvPr>
        </p:nvSpPr>
        <p:spPr/>
        <p:txBody>
          <a:bodyPr/>
          <a:lstStyle/>
          <a:p>
            <a:r>
              <a:rPr lang="en-US" dirty="0"/>
              <a:t>Procurements of Ferry Vessels</a:t>
            </a:r>
          </a:p>
        </p:txBody>
      </p:sp>
    </p:spTree>
    <p:extLst>
      <p:ext uri="{BB962C8B-B14F-4D97-AF65-F5344CB8AC3E}">
        <p14:creationId xmlns:p14="http://schemas.microsoft.com/office/powerpoint/2010/main" val="2008256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For purchase </a:t>
            </a:r>
            <a:r>
              <a:rPr lang="en-US" sz="2800" dirty="0"/>
              <a:t>orders placed against </a:t>
            </a:r>
            <a:r>
              <a:rPr lang="en-US" sz="2800" dirty="0" smtClean="0"/>
              <a:t>State schedules </a:t>
            </a:r>
            <a:r>
              <a:rPr lang="en-US" sz="2800" dirty="0"/>
              <a:t>on or after October 1, </a:t>
            </a:r>
            <a:r>
              <a:rPr lang="en-US" sz="2800" dirty="0" smtClean="0"/>
              <a:t>2015, for </a:t>
            </a:r>
            <a:r>
              <a:rPr lang="en-US" sz="2800" dirty="0"/>
              <a:t>rolling stock that will be </a:t>
            </a:r>
            <a:r>
              <a:rPr lang="en-US" sz="2800" dirty="0" smtClean="0"/>
              <a:t>delivered in </a:t>
            </a:r>
            <a:r>
              <a:rPr lang="en-US" sz="2800" dirty="0"/>
              <a:t>FY 2016 or 2017, the </a:t>
            </a:r>
            <a:r>
              <a:rPr lang="en-US" sz="2800" dirty="0" smtClean="0"/>
              <a:t>domestic content </a:t>
            </a:r>
            <a:r>
              <a:rPr lang="en-US" sz="2800" dirty="0"/>
              <a:t>requirement must exceed 60</a:t>
            </a:r>
            <a:r>
              <a:rPr lang="en-US" sz="2800" dirty="0" smtClean="0"/>
              <a:t>%. For </a:t>
            </a:r>
            <a:r>
              <a:rPr lang="en-US" sz="2800" dirty="0"/>
              <a:t>purchase orders placed against </a:t>
            </a:r>
            <a:r>
              <a:rPr lang="en-US" sz="2800" dirty="0" smtClean="0"/>
              <a:t>State schedules </a:t>
            </a:r>
            <a:r>
              <a:rPr lang="en-US" sz="2800" dirty="0"/>
              <a:t>for rolling stock that will </a:t>
            </a:r>
            <a:r>
              <a:rPr lang="en-US" sz="2800" dirty="0" smtClean="0"/>
              <a:t>be delivered </a:t>
            </a:r>
            <a:r>
              <a:rPr lang="en-US" sz="2800" dirty="0"/>
              <a:t>in </a:t>
            </a:r>
            <a:r>
              <a:rPr lang="en-US" sz="2800" dirty="0" smtClean="0"/>
              <a:t>FY2018 </a:t>
            </a:r>
            <a:r>
              <a:rPr lang="en-US" sz="2800" dirty="0"/>
              <a:t>or 2019, </a:t>
            </a:r>
            <a:r>
              <a:rPr lang="en-US" sz="2800" dirty="0" smtClean="0"/>
              <a:t>the domestic </a:t>
            </a:r>
            <a:r>
              <a:rPr lang="en-US" sz="2800" dirty="0"/>
              <a:t>content must exceed 65%, </a:t>
            </a:r>
            <a:r>
              <a:rPr lang="en-US" sz="2800" dirty="0" smtClean="0"/>
              <a:t>and for </a:t>
            </a:r>
            <a:r>
              <a:rPr lang="en-US" sz="2800" dirty="0"/>
              <a:t>purchase orders placed against </a:t>
            </a:r>
            <a:r>
              <a:rPr lang="en-US" sz="2800" dirty="0" smtClean="0"/>
              <a:t>State schedules </a:t>
            </a:r>
            <a:r>
              <a:rPr lang="en-US" sz="2800" dirty="0"/>
              <a:t>for rolling stock that will </a:t>
            </a:r>
            <a:r>
              <a:rPr lang="en-US" sz="2800" dirty="0" smtClean="0"/>
              <a:t>be delivered </a:t>
            </a:r>
            <a:r>
              <a:rPr lang="en-US" sz="2800" dirty="0"/>
              <a:t>in </a:t>
            </a:r>
            <a:r>
              <a:rPr lang="en-US" sz="2800" dirty="0" smtClean="0"/>
              <a:t>FY2020 </a:t>
            </a:r>
            <a:r>
              <a:rPr lang="en-US" sz="2800" dirty="0"/>
              <a:t>or beyond, </a:t>
            </a:r>
            <a:r>
              <a:rPr lang="en-US" sz="2800" dirty="0" smtClean="0"/>
              <a:t>the domestic </a:t>
            </a:r>
            <a:r>
              <a:rPr lang="en-US" sz="2800" dirty="0"/>
              <a:t>content must exceed 70%.</a:t>
            </a:r>
          </a:p>
        </p:txBody>
      </p:sp>
      <p:sp>
        <p:nvSpPr>
          <p:cNvPr id="3" name="Title 2"/>
          <p:cNvSpPr>
            <a:spLocks noGrp="1"/>
          </p:cNvSpPr>
          <p:nvPr>
            <p:ph type="title"/>
          </p:nvPr>
        </p:nvSpPr>
        <p:spPr/>
        <p:txBody>
          <a:bodyPr/>
          <a:lstStyle/>
          <a:p>
            <a:r>
              <a:rPr lang="en-US" dirty="0" smtClean="0"/>
              <a:t>State Purchasing Schedules</a:t>
            </a:r>
            <a:endParaRPr lang="en-US" dirty="0"/>
          </a:p>
        </p:txBody>
      </p:sp>
    </p:spTree>
    <p:extLst>
      <p:ext uri="{BB962C8B-B14F-4D97-AF65-F5344CB8AC3E}">
        <p14:creationId xmlns:p14="http://schemas.microsoft.com/office/powerpoint/2010/main" val="952643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Statutory Waivers</a:t>
            </a:r>
            <a:endParaRPr lang="en-US" dirty="0"/>
          </a:p>
        </p:txBody>
      </p:sp>
      <p:sp>
        <p:nvSpPr>
          <p:cNvPr id="3" name="Content Placeholder 2"/>
          <p:cNvSpPr>
            <a:spLocks noGrp="1"/>
          </p:cNvSpPr>
          <p:nvPr>
            <p:ph idx="1"/>
          </p:nvPr>
        </p:nvSpPr>
        <p:spPr>
          <a:xfrm>
            <a:off x="457200" y="1434134"/>
            <a:ext cx="8229600" cy="4525963"/>
          </a:xfrm>
        </p:spPr>
        <p:txBody>
          <a:bodyPr/>
          <a:lstStyle/>
          <a:p>
            <a:r>
              <a:rPr lang="en-US" sz="2000" dirty="0"/>
              <a:t>Section 5323(j)(2) sets forth 4 statutory </a:t>
            </a:r>
            <a:r>
              <a:rPr lang="en-US" sz="2000" dirty="0" smtClean="0"/>
              <a:t>waivers:</a:t>
            </a:r>
          </a:p>
          <a:p>
            <a:pPr lvl="1"/>
            <a:r>
              <a:rPr lang="en-US" sz="1800" dirty="0" smtClean="0"/>
              <a:t>Applying </a:t>
            </a:r>
            <a:r>
              <a:rPr lang="en-US" sz="1800" dirty="0"/>
              <a:t>Buy America would be inconsistent with the public </a:t>
            </a:r>
            <a:r>
              <a:rPr lang="en-US" sz="1800" dirty="0" smtClean="0"/>
              <a:t>interest;</a:t>
            </a:r>
          </a:p>
          <a:p>
            <a:pPr lvl="1"/>
            <a:r>
              <a:rPr lang="en-US" sz="1800" dirty="0" smtClean="0"/>
              <a:t>Non-availability </a:t>
            </a:r>
            <a:r>
              <a:rPr lang="en-US" sz="1800" dirty="0"/>
              <a:t>-- the steel, iron, and goods produced in the United States are not produced in a sufficient and reasonably available amount or are not of a satisfactory </a:t>
            </a:r>
            <a:r>
              <a:rPr lang="en-US" sz="1800" dirty="0" smtClean="0"/>
              <a:t>quality;</a:t>
            </a:r>
          </a:p>
          <a:p>
            <a:pPr lvl="1"/>
            <a:r>
              <a:rPr lang="en-US" sz="1800" dirty="0" smtClean="0"/>
              <a:t>Rolling </a:t>
            </a:r>
            <a:r>
              <a:rPr lang="en-US" sz="1800" dirty="0"/>
              <a:t>stock  (including train control, communication, traction power equipment, and rolling stock prototypes</a:t>
            </a:r>
            <a:r>
              <a:rPr lang="en-US" sz="1800" dirty="0" smtClean="0"/>
              <a:t>) waiver</a:t>
            </a:r>
          </a:p>
          <a:p>
            <a:pPr lvl="2"/>
            <a:r>
              <a:rPr lang="en-US" sz="1600" dirty="0" smtClean="0"/>
              <a:t>Note: Under FAST Act domestic content is increasing from more than 60% to more than 70%; final assembly in the U.S. still required; or</a:t>
            </a:r>
          </a:p>
          <a:p>
            <a:pPr lvl="1"/>
            <a:r>
              <a:rPr lang="en-US" sz="1800" dirty="0" smtClean="0"/>
              <a:t>Including </a:t>
            </a:r>
            <a:r>
              <a:rPr lang="en-US" sz="1800" dirty="0"/>
              <a:t>domestic material will increase the cost of the overall project by more than 25 percent</a:t>
            </a:r>
            <a:r>
              <a:rPr lang="en-US" sz="1800" dirty="0" smtClean="0"/>
              <a:t>.</a:t>
            </a:r>
          </a:p>
          <a:p>
            <a:r>
              <a:rPr lang="en-US" sz="2200" dirty="0" smtClean="0"/>
              <a:t>Section 5323(j)(13) Small Purchase Waiver</a:t>
            </a:r>
          </a:p>
          <a:p>
            <a:pPr lvl="1"/>
            <a:r>
              <a:rPr lang="en-US" sz="1800" dirty="0" smtClean="0"/>
              <a:t>For </a:t>
            </a:r>
            <a:r>
              <a:rPr lang="en-US" sz="1800" dirty="0"/>
              <a:t>purposes of determining whether a purchase qualifies for a general public interest waiver under paragraph (2)(A) of this subsection, including under any regulation promulgated under that paragraph, the term "small purchase" means a purchase of not more than $150,000.</a:t>
            </a:r>
          </a:p>
          <a:p>
            <a:endParaRPr lang="en-US" sz="1800" dirty="0"/>
          </a:p>
        </p:txBody>
      </p:sp>
    </p:spTree>
    <p:extLst>
      <p:ext uri="{BB962C8B-B14F-4D97-AF65-F5344CB8AC3E}">
        <p14:creationId xmlns:p14="http://schemas.microsoft.com/office/powerpoint/2010/main" val="2264872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49 USC 5323(j)(13</a:t>
            </a:r>
            <a:r>
              <a:rPr lang="en-US" dirty="0"/>
              <a:t>) Definition of small purchase</a:t>
            </a:r>
            <a:r>
              <a:rPr lang="en-US" dirty="0" smtClean="0"/>
              <a:t>. </a:t>
            </a:r>
            <a:endParaRPr lang="en-US" dirty="0"/>
          </a:p>
          <a:p>
            <a:pPr lvl="1"/>
            <a:r>
              <a:rPr lang="en-US" dirty="0"/>
              <a:t>For purposes of determining whether a </a:t>
            </a:r>
            <a:r>
              <a:rPr lang="en-US" b="1" dirty="0">
                <a:solidFill>
                  <a:srgbClr val="FF0000"/>
                </a:solidFill>
              </a:rPr>
              <a:t>purchase</a:t>
            </a:r>
            <a:r>
              <a:rPr lang="en-US" b="1" dirty="0"/>
              <a:t> </a:t>
            </a:r>
            <a:r>
              <a:rPr lang="en-US" dirty="0"/>
              <a:t>qualifies for a general public interest waiver under paragraph (2)(A) of this subsection, including under any regulation promulgated under that paragraph, the term “small purchase” means a </a:t>
            </a:r>
            <a:r>
              <a:rPr lang="en-US" b="1" dirty="0">
                <a:solidFill>
                  <a:srgbClr val="FF0000"/>
                </a:solidFill>
              </a:rPr>
              <a:t>purchase </a:t>
            </a:r>
            <a:r>
              <a:rPr lang="en-US" dirty="0"/>
              <a:t>of not more than $150,000.</a:t>
            </a:r>
          </a:p>
        </p:txBody>
      </p:sp>
      <p:sp>
        <p:nvSpPr>
          <p:cNvPr id="3" name="Title 2"/>
          <p:cNvSpPr>
            <a:spLocks noGrp="1"/>
          </p:cNvSpPr>
          <p:nvPr>
            <p:ph type="title"/>
          </p:nvPr>
        </p:nvSpPr>
        <p:spPr/>
        <p:txBody>
          <a:bodyPr/>
          <a:lstStyle/>
          <a:p>
            <a:r>
              <a:rPr lang="en-US" dirty="0" smtClean="0"/>
              <a:t>Small Purchase Waiver</a:t>
            </a:r>
            <a:endParaRPr lang="en-US" dirty="0"/>
          </a:p>
        </p:txBody>
      </p:sp>
    </p:spTree>
    <p:extLst>
      <p:ext uri="{BB962C8B-B14F-4D97-AF65-F5344CB8AC3E}">
        <p14:creationId xmlns:p14="http://schemas.microsoft.com/office/powerpoint/2010/main" val="2183699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Small Purchase Waiver is now statutory </a:t>
            </a:r>
          </a:p>
          <a:p>
            <a:r>
              <a:rPr lang="en-US" dirty="0" smtClean="0"/>
              <a:t>Applies to </a:t>
            </a:r>
            <a:r>
              <a:rPr lang="en-US" i="1" dirty="0" smtClean="0"/>
              <a:t>purchases</a:t>
            </a:r>
            <a:r>
              <a:rPr lang="en-US" dirty="0" smtClean="0"/>
              <a:t> of $150,000 or less</a:t>
            </a:r>
          </a:p>
          <a:p>
            <a:pPr lvl="1"/>
            <a:r>
              <a:rPr lang="en-US" dirty="0" smtClean="0"/>
              <a:t>Previously limited to projects of $150,000 or less</a:t>
            </a:r>
          </a:p>
          <a:p>
            <a:r>
              <a:rPr lang="en-US" dirty="0" smtClean="0"/>
              <a:t>Waiver is capped at $150,000 and will NOT increase with changes to the small purchase threshold set in the FAR</a:t>
            </a:r>
          </a:p>
        </p:txBody>
      </p:sp>
      <p:sp>
        <p:nvSpPr>
          <p:cNvPr id="3" name="Title 2"/>
          <p:cNvSpPr>
            <a:spLocks noGrp="1"/>
          </p:cNvSpPr>
          <p:nvPr>
            <p:ph type="title"/>
          </p:nvPr>
        </p:nvSpPr>
        <p:spPr/>
        <p:txBody>
          <a:bodyPr/>
          <a:lstStyle/>
          <a:p>
            <a:r>
              <a:rPr lang="en-US" dirty="0" smtClean="0"/>
              <a:t>September 16, 2016</a:t>
            </a:r>
            <a:br>
              <a:rPr lang="en-US" dirty="0" smtClean="0"/>
            </a:br>
            <a:r>
              <a:rPr lang="en-US" dirty="0" smtClean="0"/>
              <a:t>Dear Colleague Letter</a:t>
            </a:r>
            <a:endParaRPr lang="en-US" dirty="0"/>
          </a:p>
        </p:txBody>
      </p:sp>
    </p:spTree>
    <p:extLst>
      <p:ext uri="{BB962C8B-B14F-4D97-AF65-F5344CB8AC3E}">
        <p14:creationId xmlns:p14="http://schemas.microsoft.com/office/powerpoint/2010/main" val="423213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Buy America Requirements</a:t>
            </a:r>
          </a:p>
          <a:p>
            <a:r>
              <a:rPr lang="en-US" sz="2800" dirty="0" smtClean="0"/>
              <a:t>Fast Act Amendments</a:t>
            </a:r>
          </a:p>
          <a:p>
            <a:r>
              <a:rPr lang="en-US" sz="2800" dirty="0" smtClean="0"/>
              <a:t>Rolling Stock</a:t>
            </a:r>
          </a:p>
          <a:p>
            <a:r>
              <a:rPr lang="en-US" sz="2800" dirty="0" smtClean="0"/>
              <a:t>Waivers</a:t>
            </a:r>
          </a:p>
          <a:p>
            <a:r>
              <a:rPr lang="en-US" sz="2800" dirty="0" smtClean="0"/>
              <a:t>Construction Projects</a:t>
            </a:r>
          </a:p>
          <a:p>
            <a:r>
              <a:rPr lang="en-US" sz="2800" dirty="0" smtClean="0"/>
              <a:t>Common Buy America Issues</a:t>
            </a:r>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29702192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Applies to contracts entered into by either the recipient or </a:t>
            </a:r>
            <a:r>
              <a:rPr lang="en-US" dirty="0" err="1"/>
              <a:t>subrecipient</a:t>
            </a:r>
            <a:r>
              <a:rPr lang="en-US" dirty="0"/>
              <a:t> or subcontracts entered into by general contractors</a:t>
            </a:r>
          </a:p>
          <a:p>
            <a:r>
              <a:rPr lang="en-US" dirty="0" smtClean="0"/>
              <a:t>Total Contract Price, including labor, materials and options must be $150,000 or less</a:t>
            </a:r>
          </a:p>
          <a:p>
            <a:r>
              <a:rPr lang="en-US" dirty="0" smtClean="0"/>
              <a:t>Cannot break apart larger procurements into $150,000 pieces to circumvent Buy America</a:t>
            </a:r>
            <a:endParaRPr lang="en-US" dirty="0"/>
          </a:p>
        </p:txBody>
      </p:sp>
      <p:sp>
        <p:nvSpPr>
          <p:cNvPr id="3" name="Title 2"/>
          <p:cNvSpPr>
            <a:spLocks noGrp="1"/>
          </p:cNvSpPr>
          <p:nvPr>
            <p:ph type="title"/>
          </p:nvPr>
        </p:nvSpPr>
        <p:spPr/>
        <p:txBody>
          <a:bodyPr/>
          <a:lstStyle/>
          <a:p>
            <a:r>
              <a:rPr lang="en-US" dirty="0" smtClean="0"/>
              <a:t>Small Purchase Waiver</a:t>
            </a:r>
            <a:endParaRPr lang="en-US" dirty="0"/>
          </a:p>
        </p:txBody>
      </p:sp>
    </p:spTree>
    <p:extLst>
      <p:ext uri="{BB962C8B-B14F-4D97-AF65-F5344CB8AC3E}">
        <p14:creationId xmlns:p14="http://schemas.microsoft.com/office/powerpoint/2010/main" val="1531697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Non-Availability Waivers</a:t>
            </a:r>
            <a:endParaRPr lang="en-US" dirty="0"/>
          </a:p>
        </p:txBody>
      </p:sp>
      <p:sp>
        <p:nvSpPr>
          <p:cNvPr id="3" name="Content Placeholder 2"/>
          <p:cNvSpPr>
            <a:spLocks noGrp="1"/>
          </p:cNvSpPr>
          <p:nvPr>
            <p:ph idx="1"/>
          </p:nvPr>
        </p:nvSpPr>
        <p:spPr/>
        <p:txBody>
          <a:bodyPr/>
          <a:lstStyle/>
          <a:p>
            <a:r>
              <a:rPr lang="en-US" sz="2400" dirty="0"/>
              <a:t>49 </a:t>
            </a:r>
            <a:r>
              <a:rPr lang="en-US" sz="2400" dirty="0" smtClean="0"/>
              <a:t>U.S.C. 5323(j)(6):</a:t>
            </a:r>
          </a:p>
          <a:p>
            <a:pPr lvl="1"/>
            <a:r>
              <a:rPr lang="en-US" sz="2000" dirty="0" smtClean="0"/>
              <a:t>If non-availability waiver is denied, FTA must certify that the steel</a:t>
            </a:r>
            <a:r>
              <a:rPr lang="en-US" sz="2000" dirty="0"/>
              <a:t>, iron, or manufactured goods, as applicable, </a:t>
            </a:r>
            <a:r>
              <a:rPr lang="en-US" sz="2000" dirty="0" smtClean="0"/>
              <a:t>is </a:t>
            </a:r>
            <a:r>
              <a:rPr lang="en-US" sz="2000" dirty="0"/>
              <a:t>produced in the United States in a sufficient and reasonably available </a:t>
            </a:r>
            <a:r>
              <a:rPr lang="en-US" sz="2000" dirty="0" smtClean="0"/>
              <a:t>amount and of </a:t>
            </a:r>
            <a:r>
              <a:rPr lang="en-US" sz="2000" dirty="0"/>
              <a:t>a satisfactory quality; </a:t>
            </a:r>
            <a:r>
              <a:rPr lang="en-US" sz="2000" dirty="0" smtClean="0"/>
              <a:t>and</a:t>
            </a:r>
          </a:p>
          <a:p>
            <a:pPr lvl="1"/>
            <a:r>
              <a:rPr lang="en-US" sz="2000" dirty="0" smtClean="0"/>
              <a:t>include </a:t>
            </a:r>
            <a:r>
              <a:rPr lang="en-US" sz="2000" dirty="0"/>
              <a:t>a list of known manufacturers in the United States from which the item can be </a:t>
            </a:r>
            <a:r>
              <a:rPr lang="en-US" sz="2000" dirty="0" smtClean="0"/>
              <a:t>obtained.</a:t>
            </a:r>
          </a:p>
        </p:txBody>
      </p:sp>
    </p:spTree>
    <p:extLst>
      <p:ext uri="{BB962C8B-B14F-4D97-AF65-F5344CB8AC3E}">
        <p14:creationId xmlns:p14="http://schemas.microsoft.com/office/powerpoint/2010/main" val="364797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Non-Availability Waivers</a:t>
            </a:r>
            <a:endParaRPr lang="en-US" dirty="0"/>
          </a:p>
        </p:txBody>
      </p:sp>
      <p:sp>
        <p:nvSpPr>
          <p:cNvPr id="3" name="Content Placeholder 2"/>
          <p:cNvSpPr>
            <a:spLocks noGrp="1"/>
          </p:cNvSpPr>
          <p:nvPr>
            <p:ph idx="1"/>
          </p:nvPr>
        </p:nvSpPr>
        <p:spPr/>
        <p:txBody>
          <a:bodyPr/>
          <a:lstStyle/>
          <a:p>
            <a:r>
              <a:rPr lang="en-US" sz="2400" dirty="0" smtClean="0"/>
              <a:t>49 CFR 661.7(c) Non-availability Waivers</a:t>
            </a:r>
          </a:p>
          <a:p>
            <a:pPr lvl="2"/>
            <a:r>
              <a:rPr lang="en-US" sz="1800" dirty="0" smtClean="0"/>
              <a:t>Administrator may presume materials are not available if </a:t>
            </a:r>
            <a:r>
              <a:rPr lang="en-US" sz="1800" dirty="0"/>
              <a:t>no responsive and responsible bid is received offering an item produced in the United States</a:t>
            </a:r>
            <a:r>
              <a:rPr lang="en-US" sz="1800" dirty="0" smtClean="0"/>
              <a:t>.</a:t>
            </a:r>
          </a:p>
          <a:p>
            <a:pPr lvl="2"/>
            <a:r>
              <a:rPr lang="en-US" sz="1800" dirty="0" smtClean="0"/>
              <a:t>In </a:t>
            </a:r>
            <a:r>
              <a:rPr lang="en-US" sz="1800" dirty="0"/>
              <a:t>the case of a sole source procurement, </a:t>
            </a:r>
            <a:r>
              <a:rPr lang="en-US" sz="1800" dirty="0" smtClean="0"/>
              <a:t>grantee must provide </a:t>
            </a:r>
            <a:r>
              <a:rPr lang="en-US" sz="1800" dirty="0"/>
              <a:t>sufficient information which indicates that the item </a:t>
            </a:r>
            <a:r>
              <a:rPr lang="en-US" sz="1800" dirty="0" smtClean="0"/>
              <a:t>is </a:t>
            </a:r>
            <a:r>
              <a:rPr lang="en-US" sz="1800" dirty="0"/>
              <a:t>only available from a single source or </a:t>
            </a:r>
            <a:r>
              <a:rPr lang="en-US" sz="1800" dirty="0" smtClean="0"/>
              <a:t>is </a:t>
            </a:r>
            <a:r>
              <a:rPr lang="en-US" sz="1800" dirty="0"/>
              <a:t>not produced in sufficient and reasonably available quantities of a satisfactory quality in the United States</a:t>
            </a:r>
            <a:r>
              <a:rPr lang="en-US" sz="1800" dirty="0" smtClean="0"/>
              <a:t>.</a:t>
            </a:r>
          </a:p>
          <a:p>
            <a:pPr lvl="2"/>
            <a:r>
              <a:rPr lang="en-US" sz="1800" dirty="0" smtClean="0"/>
              <a:t>After contract award, the Administrator may grant a non-availability waiver, in any case in which a bidder or offeror originally certified compliance in good faith, but can no longer comply with its certification.  Grantee must provide sufficient evidence of good faith and that the item cannot now be obtained domestically due to commercial impossibility or impracticability.   Case-by-case determination.</a:t>
            </a:r>
            <a:endParaRPr lang="en-US" sz="2800" dirty="0"/>
          </a:p>
        </p:txBody>
      </p:sp>
    </p:spTree>
    <p:extLst>
      <p:ext uri="{BB962C8B-B14F-4D97-AF65-F5344CB8AC3E}">
        <p14:creationId xmlns:p14="http://schemas.microsoft.com/office/powerpoint/2010/main" val="245298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Regulations: 49 CFR Part 661</a:t>
            </a:r>
          </a:p>
        </p:txBody>
      </p:sp>
      <p:sp>
        <p:nvSpPr>
          <p:cNvPr id="3" name="Content Placeholder 2"/>
          <p:cNvSpPr>
            <a:spLocks noGrp="1"/>
          </p:cNvSpPr>
          <p:nvPr>
            <p:ph idx="1"/>
          </p:nvPr>
        </p:nvSpPr>
        <p:spPr/>
        <p:txBody>
          <a:bodyPr/>
          <a:lstStyle/>
          <a:p>
            <a:r>
              <a:rPr lang="en-US" dirty="0" smtClean="0"/>
              <a:t>Price Differential Waiver</a:t>
            </a:r>
          </a:p>
          <a:p>
            <a:pPr lvl="1"/>
            <a:r>
              <a:rPr lang="en-US" dirty="0" smtClean="0"/>
              <a:t>Applies, per the statute, when the domestic content will </a:t>
            </a:r>
            <a:r>
              <a:rPr lang="en-US" dirty="0"/>
              <a:t>increase the cost of the </a:t>
            </a:r>
            <a:r>
              <a:rPr lang="en-US" dirty="0" smtClean="0"/>
              <a:t>“</a:t>
            </a:r>
            <a:r>
              <a:rPr lang="en-US" dirty="0" smtClean="0">
                <a:solidFill>
                  <a:srgbClr val="FF0000"/>
                </a:solidFill>
              </a:rPr>
              <a:t>overall project</a:t>
            </a:r>
            <a:r>
              <a:rPr lang="en-US" dirty="0" smtClean="0"/>
              <a:t>” by </a:t>
            </a:r>
            <a:r>
              <a:rPr lang="en-US" dirty="0"/>
              <a:t>more </a:t>
            </a:r>
            <a:r>
              <a:rPr lang="en-US" dirty="0" smtClean="0"/>
              <a:t>than </a:t>
            </a:r>
            <a:r>
              <a:rPr lang="en-US" dirty="0"/>
              <a:t>25 percent</a:t>
            </a:r>
            <a:r>
              <a:rPr lang="en-US" dirty="0" smtClean="0"/>
              <a:t>.</a:t>
            </a:r>
          </a:p>
          <a:p>
            <a:pPr lvl="1"/>
            <a:r>
              <a:rPr lang="en-US" dirty="0" smtClean="0"/>
              <a:t>661.7(d) reference to contract is incorrect</a:t>
            </a:r>
            <a:endParaRPr lang="en-US" dirty="0"/>
          </a:p>
        </p:txBody>
      </p:sp>
    </p:spTree>
    <p:extLst>
      <p:ext uri="{BB962C8B-B14F-4D97-AF65-F5344CB8AC3E}">
        <p14:creationId xmlns:p14="http://schemas.microsoft.com/office/powerpoint/2010/main" val="1631491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Public Interest Waiver for non-ADA accessible minivans and vans was issued on October </a:t>
            </a:r>
            <a:r>
              <a:rPr lang="en-US" dirty="0"/>
              <a:t>20, </a:t>
            </a:r>
            <a:r>
              <a:rPr lang="en-US" dirty="0" smtClean="0"/>
              <a:t>2016 (81 </a:t>
            </a:r>
            <a:r>
              <a:rPr lang="en-US" dirty="0"/>
              <a:t>FR </a:t>
            </a:r>
            <a:r>
              <a:rPr lang="en-US" dirty="0" smtClean="0"/>
              <a:t>72667) </a:t>
            </a:r>
            <a:endParaRPr lang="en-US" dirty="0"/>
          </a:p>
          <a:p>
            <a:r>
              <a:rPr lang="en-US" dirty="0" smtClean="0"/>
              <a:t>Waiver </a:t>
            </a:r>
            <a:r>
              <a:rPr lang="en-US" dirty="0"/>
              <a:t>of domestic content requirements for 3 years</a:t>
            </a:r>
          </a:p>
          <a:p>
            <a:r>
              <a:rPr lang="en-US" dirty="0" smtClean="0"/>
              <a:t>Final </a:t>
            </a:r>
            <a:r>
              <a:rPr lang="en-US" dirty="0"/>
              <a:t>Assembly must be in U.S.</a:t>
            </a:r>
          </a:p>
          <a:p>
            <a:endParaRPr lang="en-US" dirty="0"/>
          </a:p>
        </p:txBody>
      </p:sp>
      <p:sp>
        <p:nvSpPr>
          <p:cNvPr id="3" name="Title 2"/>
          <p:cNvSpPr>
            <a:spLocks noGrp="1"/>
          </p:cNvSpPr>
          <p:nvPr>
            <p:ph type="title"/>
          </p:nvPr>
        </p:nvSpPr>
        <p:spPr/>
        <p:txBody>
          <a:bodyPr/>
          <a:lstStyle/>
          <a:p>
            <a:r>
              <a:rPr lang="en-US" dirty="0" smtClean="0"/>
              <a:t>Minivan Waiver</a:t>
            </a:r>
            <a:endParaRPr lang="en-US" dirty="0"/>
          </a:p>
        </p:txBody>
      </p:sp>
    </p:spTree>
    <p:extLst>
      <p:ext uri="{BB962C8B-B14F-4D97-AF65-F5344CB8AC3E}">
        <p14:creationId xmlns:p14="http://schemas.microsoft.com/office/powerpoint/2010/main" val="2178870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Why Do Waiver Requests </a:t>
            </a:r>
            <a:br>
              <a:rPr lang="en-US" sz="3600" dirty="0" smtClean="0"/>
            </a:br>
            <a:r>
              <a:rPr lang="en-US" sz="3600" dirty="0" smtClean="0"/>
              <a:t>Take So Long?</a:t>
            </a:r>
            <a:endParaRPr lang="en-US" sz="3600" dirty="0"/>
          </a:p>
        </p:txBody>
      </p:sp>
      <p:sp>
        <p:nvSpPr>
          <p:cNvPr id="3" name="Content Placeholder 2"/>
          <p:cNvSpPr>
            <a:spLocks noGrp="1"/>
          </p:cNvSpPr>
          <p:nvPr>
            <p:ph idx="1"/>
          </p:nvPr>
        </p:nvSpPr>
        <p:spPr/>
        <p:txBody>
          <a:bodyPr/>
          <a:lstStyle/>
          <a:p>
            <a:r>
              <a:rPr lang="en-US" sz="2400" dirty="0" smtClean="0"/>
              <a:t>Statutory requirement that before granting a waiver, FTA must publish notice in the </a:t>
            </a:r>
            <a:r>
              <a:rPr lang="en-US" sz="2400" i="1" dirty="0" smtClean="0"/>
              <a:t>Federal Register</a:t>
            </a:r>
            <a:r>
              <a:rPr lang="en-US" sz="2400" dirty="0" smtClean="0"/>
              <a:t> for comment. 49 U.S.C. 5323(j)(3)</a:t>
            </a:r>
          </a:p>
          <a:p>
            <a:r>
              <a:rPr lang="en-US" sz="2400" dirty="0" smtClean="0"/>
              <a:t>Waivers are disfavored and are only granted when the grantee is able to provide documentation supporting the waiver request</a:t>
            </a:r>
          </a:p>
          <a:p>
            <a:r>
              <a:rPr lang="en-US" sz="2400" dirty="0" smtClean="0"/>
              <a:t>Grantees do not provide adequate information to support their waiver applications</a:t>
            </a:r>
          </a:p>
          <a:p>
            <a:r>
              <a:rPr lang="en-US" sz="2400" dirty="0" smtClean="0"/>
              <a:t>Grantees wait too long to come in for a waiver request</a:t>
            </a:r>
          </a:p>
          <a:p>
            <a:r>
              <a:rPr lang="en-US" sz="2400" dirty="0" smtClean="0"/>
              <a:t>Project designers are not aware of Buy America requirements</a:t>
            </a:r>
          </a:p>
          <a:p>
            <a:endParaRPr lang="en-US" i="1" dirty="0"/>
          </a:p>
        </p:txBody>
      </p:sp>
    </p:spTree>
    <p:extLst>
      <p:ext uri="{BB962C8B-B14F-4D97-AF65-F5344CB8AC3E}">
        <p14:creationId xmlns:p14="http://schemas.microsoft.com/office/powerpoint/2010/main" val="32465538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Projects</a:t>
            </a:r>
            <a:endParaRPr lang="en-US" dirty="0"/>
          </a:p>
        </p:txBody>
      </p:sp>
      <p:sp>
        <p:nvSpPr>
          <p:cNvPr id="3" name="Content Placeholder 2"/>
          <p:cNvSpPr>
            <a:spLocks noGrp="1"/>
          </p:cNvSpPr>
          <p:nvPr>
            <p:ph idx="1"/>
          </p:nvPr>
        </p:nvSpPr>
        <p:spPr/>
        <p:txBody>
          <a:bodyPr/>
          <a:lstStyle/>
          <a:p>
            <a:r>
              <a:rPr lang="en-US" sz="2400" dirty="0"/>
              <a:t>Project Sponsor ultimately responsible for compliance</a:t>
            </a:r>
          </a:p>
          <a:p>
            <a:pPr lvl="1"/>
            <a:r>
              <a:rPr lang="en-US" sz="2000" dirty="0" smtClean="0"/>
              <a:t>Buy America clause must be included in </a:t>
            </a:r>
            <a:r>
              <a:rPr lang="en-US" sz="2000" dirty="0"/>
              <a:t>all </a:t>
            </a:r>
            <a:r>
              <a:rPr lang="en-US" sz="2000" dirty="0" smtClean="0"/>
              <a:t>procurements </a:t>
            </a:r>
            <a:r>
              <a:rPr lang="en-US" sz="2000" dirty="0"/>
              <a:t>and contracts</a:t>
            </a:r>
          </a:p>
          <a:p>
            <a:r>
              <a:rPr lang="en-US" sz="2400" dirty="0"/>
              <a:t>Obtain Pre-Award Buy America Certifications from all prime contractors &amp; </a:t>
            </a:r>
            <a:r>
              <a:rPr lang="en-US" sz="2400" dirty="0" smtClean="0"/>
              <a:t>manufacturers </a:t>
            </a:r>
            <a:r>
              <a:rPr lang="en-US" sz="2400" dirty="0"/>
              <a:t>and insist that their contracts have “pass down” to subs</a:t>
            </a:r>
          </a:p>
          <a:p>
            <a:r>
              <a:rPr lang="en-US" sz="2400" dirty="0"/>
              <a:t>No audits required; however, diligence and follow-up (audit or investigation) needed for any indication of exceptions/complaints</a:t>
            </a:r>
          </a:p>
          <a:p>
            <a:r>
              <a:rPr lang="en-US" sz="2400" dirty="0"/>
              <a:t>Waiver requests to FTA from Project Sponsor </a:t>
            </a:r>
            <a:endParaRPr lang="en-US" sz="2400" dirty="0" smtClean="0"/>
          </a:p>
          <a:p>
            <a:pPr lvl="1"/>
            <a:r>
              <a:rPr lang="en-US" sz="2000" dirty="0" smtClean="0"/>
              <a:t>Limited circumstances set forth in 49 CFR 661.8 for manufacturer to make direct request </a:t>
            </a:r>
            <a:endParaRPr lang="en-US" sz="2000" dirty="0"/>
          </a:p>
          <a:p>
            <a:endParaRPr lang="en-US" sz="2400" dirty="0"/>
          </a:p>
        </p:txBody>
      </p:sp>
    </p:spTree>
    <p:extLst>
      <p:ext uri="{BB962C8B-B14F-4D97-AF65-F5344CB8AC3E}">
        <p14:creationId xmlns:p14="http://schemas.microsoft.com/office/powerpoint/2010/main" val="4031684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 Relocation Work</a:t>
            </a:r>
            <a:endParaRPr lang="en-US" dirty="0"/>
          </a:p>
        </p:txBody>
      </p:sp>
      <p:sp>
        <p:nvSpPr>
          <p:cNvPr id="3" name="Content Placeholder 2"/>
          <p:cNvSpPr>
            <a:spLocks noGrp="1"/>
          </p:cNvSpPr>
          <p:nvPr>
            <p:ph idx="1"/>
          </p:nvPr>
        </p:nvSpPr>
        <p:spPr/>
        <p:txBody>
          <a:bodyPr/>
          <a:lstStyle/>
          <a:p>
            <a:r>
              <a:rPr lang="en-US" sz="3600" dirty="0" smtClean="0"/>
              <a:t>Unique </a:t>
            </a:r>
            <a:r>
              <a:rPr lang="en-US" sz="3600" dirty="0"/>
              <a:t>Characteristics of Utility </a:t>
            </a:r>
            <a:r>
              <a:rPr lang="en-US" sz="3600" dirty="0" smtClean="0"/>
              <a:t>Work</a:t>
            </a:r>
          </a:p>
          <a:p>
            <a:pPr lvl="1"/>
            <a:r>
              <a:rPr lang="en-US" dirty="0" smtClean="0"/>
              <a:t>The </a:t>
            </a:r>
            <a:r>
              <a:rPr lang="en-US" dirty="0"/>
              <a:t>work is performed by a monopoly </a:t>
            </a:r>
            <a:r>
              <a:rPr lang="en-US" dirty="0" smtClean="0"/>
              <a:t>(</a:t>
            </a:r>
            <a:r>
              <a:rPr lang="en-US" dirty="0"/>
              <a:t>utility agreements v. competitive </a:t>
            </a:r>
            <a:r>
              <a:rPr lang="en-US" dirty="0" smtClean="0"/>
              <a:t>procurements)</a:t>
            </a:r>
          </a:p>
          <a:p>
            <a:pPr lvl="1"/>
            <a:r>
              <a:rPr lang="en-US" dirty="0" smtClean="0"/>
              <a:t>Most </a:t>
            </a:r>
            <a:r>
              <a:rPr lang="en-US" dirty="0"/>
              <a:t>likely, there is no Federal contractual interest in the completed utility </a:t>
            </a:r>
            <a:r>
              <a:rPr lang="en-US" dirty="0" smtClean="0"/>
              <a:t>work</a:t>
            </a:r>
          </a:p>
          <a:p>
            <a:pPr lvl="1"/>
            <a:r>
              <a:rPr lang="en-US" dirty="0" smtClean="0"/>
              <a:t>Utility </a:t>
            </a:r>
            <a:r>
              <a:rPr lang="en-US" dirty="0"/>
              <a:t>work related to Federally-funded construction is traditionally construed as a "displacement " triggering compensation</a:t>
            </a:r>
          </a:p>
          <a:p>
            <a:endParaRPr lang="en-US" sz="1800" dirty="0"/>
          </a:p>
          <a:p>
            <a:endParaRPr lang="en-US" sz="1800" dirty="0"/>
          </a:p>
        </p:txBody>
      </p:sp>
    </p:spTree>
    <p:extLst>
      <p:ext uri="{BB962C8B-B14F-4D97-AF65-F5344CB8AC3E}">
        <p14:creationId xmlns:p14="http://schemas.microsoft.com/office/powerpoint/2010/main" val="16712813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FTA Statement on Applicability of Buy America to Utility Work</a:t>
            </a:r>
            <a:endParaRPr lang="en-US" sz="3600" dirty="0"/>
          </a:p>
        </p:txBody>
      </p:sp>
      <p:sp>
        <p:nvSpPr>
          <p:cNvPr id="3" name="Content Placeholder 2"/>
          <p:cNvSpPr>
            <a:spLocks noGrp="1"/>
          </p:cNvSpPr>
          <p:nvPr>
            <p:ph idx="1"/>
          </p:nvPr>
        </p:nvSpPr>
        <p:spPr/>
        <p:txBody>
          <a:bodyPr/>
          <a:lstStyle/>
          <a:p>
            <a:pPr marL="0" indent="0">
              <a:buNone/>
            </a:pPr>
            <a:endParaRPr lang="en-US" sz="2400" dirty="0"/>
          </a:p>
          <a:p>
            <a:pPr marL="400050" lvl="1" indent="0">
              <a:buNone/>
            </a:pPr>
            <a:r>
              <a:rPr lang="en-US" sz="2400" dirty="0" smtClean="0"/>
              <a:t>“Buy </a:t>
            </a:r>
            <a:r>
              <a:rPr lang="en-US" sz="2400" dirty="0"/>
              <a:t>America rules have always applied to the entire scope of an FTA-funded project, including utility work</a:t>
            </a:r>
            <a:r>
              <a:rPr lang="en-US" sz="2400" dirty="0" smtClean="0"/>
              <a:t>.  </a:t>
            </a:r>
            <a:r>
              <a:rPr lang="en-US" sz="2400" dirty="0"/>
              <a:t>… The statute is clear -- FTA may obligate money for a project </a:t>
            </a:r>
            <a:r>
              <a:rPr lang="en-US" sz="2400" dirty="0" smtClean="0"/>
              <a:t>‘only </a:t>
            </a:r>
            <a:r>
              <a:rPr lang="en-US" sz="2400" dirty="0"/>
              <a:t>if the steel, iron, and manufactured goods used in the project are produced in the United States</a:t>
            </a:r>
            <a:r>
              <a:rPr lang="en-US" sz="2400" dirty="0" smtClean="0"/>
              <a:t>.’ </a:t>
            </a:r>
            <a:r>
              <a:rPr lang="en-US" sz="2400" dirty="0"/>
              <a:t>49 U.S.C. § 5323(j). Buy America rules apply to the entire project. </a:t>
            </a:r>
            <a:r>
              <a:rPr lang="en-US" sz="2400" dirty="0" smtClean="0"/>
              <a:t> Application </a:t>
            </a:r>
            <a:r>
              <a:rPr lang="en-US" sz="2400" dirty="0"/>
              <a:t>to the entire project means that all contracts necessary to complete a project must include Buy America provisions</a:t>
            </a:r>
            <a:r>
              <a:rPr lang="en-US" sz="2400" dirty="0" smtClean="0"/>
              <a:t>.”</a:t>
            </a:r>
          </a:p>
          <a:p>
            <a:pPr marL="400050" lvl="1" indent="0">
              <a:buNone/>
            </a:pPr>
            <a:endParaRPr lang="en-US" sz="2400" dirty="0"/>
          </a:p>
          <a:p>
            <a:pPr marL="400050" lvl="1" indent="0">
              <a:buNone/>
            </a:pPr>
            <a:r>
              <a:rPr lang="en-US" sz="2400" dirty="0"/>
              <a:t>September 7, 2012 </a:t>
            </a:r>
            <a:r>
              <a:rPr lang="en-US" sz="2400" dirty="0" smtClean="0"/>
              <a:t>Letter from Chief Counsel</a:t>
            </a:r>
            <a:endParaRPr lang="en-US" sz="2400" dirty="0"/>
          </a:p>
        </p:txBody>
      </p:sp>
    </p:spTree>
    <p:extLst>
      <p:ext uri="{BB962C8B-B14F-4D97-AF65-F5344CB8AC3E}">
        <p14:creationId xmlns:p14="http://schemas.microsoft.com/office/powerpoint/2010/main" val="4032331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Southern California Edison – April 30, </a:t>
            </a:r>
            <a:r>
              <a:rPr lang="en-US" sz="3200" dirty="0" smtClean="0"/>
              <a:t>2014 Letter from Chief Counsel</a:t>
            </a:r>
            <a:endParaRPr lang="en-US" sz="3200" dirty="0"/>
          </a:p>
        </p:txBody>
      </p:sp>
      <p:sp>
        <p:nvSpPr>
          <p:cNvPr id="3" name="Content Placeholder 2"/>
          <p:cNvSpPr>
            <a:spLocks noGrp="1"/>
          </p:cNvSpPr>
          <p:nvPr>
            <p:ph idx="1"/>
          </p:nvPr>
        </p:nvSpPr>
        <p:spPr>
          <a:xfrm>
            <a:off x="457200" y="1417638"/>
            <a:ext cx="8229600" cy="4708526"/>
          </a:xfrm>
        </p:spPr>
        <p:txBody>
          <a:bodyPr/>
          <a:lstStyle/>
          <a:p>
            <a:pPr marL="0" indent="0">
              <a:buNone/>
            </a:pPr>
            <a:r>
              <a:rPr lang="en-US" dirty="0"/>
              <a:t>Key Determinations</a:t>
            </a:r>
          </a:p>
          <a:p>
            <a:r>
              <a:rPr lang="en-US" sz="2400" dirty="0" smtClean="0"/>
              <a:t>If </a:t>
            </a:r>
            <a:r>
              <a:rPr lang="en-US" sz="2400" dirty="0"/>
              <a:t>a utility company is prohibited from seeking reimbursement from FTA, then the costs are not part of the FTA-funded project and not subject to FTA’s Buy America requirements.</a:t>
            </a:r>
          </a:p>
          <a:p>
            <a:r>
              <a:rPr lang="en-US" sz="2400" dirty="0" smtClean="0"/>
              <a:t>The </a:t>
            </a:r>
            <a:r>
              <a:rPr lang="en-US" sz="2400" dirty="0"/>
              <a:t>grantee is responsible for ensuring compliance with Buy America (material procurements) and flowing this down to the utility company. </a:t>
            </a:r>
            <a:endParaRPr lang="en-US" sz="2400" dirty="0" smtClean="0"/>
          </a:p>
          <a:p>
            <a:r>
              <a:rPr lang="en-US" sz="2400" dirty="0" smtClean="0"/>
              <a:t>Betterments </a:t>
            </a:r>
            <a:r>
              <a:rPr lang="en-US" sz="2400" dirty="0"/>
              <a:t>(upgrades to utility facilities), which are paid for by the utility company at its own expense, are not considered part of the FTA-funded project and not subject to FTA’s Buy America requirements</a:t>
            </a:r>
            <a:r>
              <a:rPr lang="en-US" sz="2400" dirty="0" smtClean="0"/>
              <a:t>.</a:t>
            </a:r>
            <a:endParaRPr lang="en-US" sz="2400" dirty="0"/>
          </a:p>
          <a:p>
            <a:pPr marL="0" indent="0">
              <a:buNone/>
            </a:pPr>
            <a:endParaRPr lang="en-US" sz="2000" dirty="0"/>
          </a:p>
        </p:txBody>
      </p:sp>
    </p:spTree>
    <p:extLst>
      <p:ext uri="{BB962C8B-B14F-4D97-AF65-F5344CB8AC3E}">
        <p14:creationId xmlns:p14="http://schemas.microsoft.com/office/powerpoint/2010/main" val="3345804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Statutory Requirement</a:t>
            </a:r>
            <a:endParaRPr lang="en-US" dirty="0"/>
          </a:p>
        </p:txBody>
      </p:sp>
      <p:sp>
        <p:nvSpPr>
          <p:cNvPr id="3" name="Content Placeholder 2"/>
          <p:cNvSpPr>
            <a:spLocks noGrp="1"/>
          </p:cNvSpPr>
          <p:nvPr>
            <p:ph idx="1"/>
          </p:nvPr>
        </p:nvSpPr>
        <p:spPr/>
        <p:txBody>
          <a:bodyPr/>
          <a:lstStyle/>
          <a:p>
            <a:r>
              <a:rPr lang="en-US" sz="2400" dirty="0"/>
              <a:t>49 U.S.C. §5323(j)(1):  </a:t>
            </a:r>
            <a:endParaRPr lang="en-US" sz="2400" dirty="0" smtClean="0"/>
          </a:p>
          <a:p>
            <a:endParaRPr lang="en-US" sz="2400" dirty="0"/>
          </a:p>
          <a:p>
            <a:pPr marL="400050" lvl="1" indent="0">
              <a:buNone/>
            </a:pPr>
            <a:r>
              <a:rPr lang="en-US" i="1" dirty="0" smtClean="0"/>
              <a:t>“</a:t>
            </a:r>
            <a:r>
              <a:rPr lang="en-US" i="1" dirty="0"/>
              <a:t>The Secretary may obligate an amount to be appropriated to carry out this chapter for a </a:t>
            </a:r>
            <a:r>
              <a:rPr lang="en-US" i="1" dirty="0">
                <a:solidFill>
                  <a:srgbClr val="FF0000"/>
                </a:solidFill>
              </a:rPr>
              <a:t>project</a:t>
            </a:r>
            <a:r>
              <a:rPr lang="en-US" i="1" dirty="0"/>
              <a:t> only if the </a:t>
            </a:r>
            <a:r>
              <a:rPr lang="en-US" i="1" dirty="0">
                <a:solidFill>
                  <a:srgbClr val="FF0000"/>
                </a:solidFill>
              </a:rPr>
              <a:t>steel, iron</a:t>
            </a:r>
            <a:r>
              <a:rPr lang="en-US" i="1" dirty="0"/>
              <a:t>, and </a:t>
            </a:r>
            <a:r>
              <a:rPr lang="en-US" i="1" dirty="0">
                <a:solidFill>
                  <a:srgbClr val="FF0000"/>
                </a:solidFill>
              </a:rPr>
              <a:t>manufactured goods </a:t>
            </a:r>
            <a:r>
              <a:rPr lang="en-US" i="1" dirty="0"/>
              <a:t>used in the project </a:t>
            </a:r>
            <a:r>
              <a:rPr lang="en-US" i="1" dirty="0">
                <a:solidFill>
                  <a:srgbClr val="FF0000"/>
                </a:solidFill>
              </a:rPr>
              <a:t>are produced in the United States</a:t>
            </a:r>
            <a:r>
              <a:rPr lang="en-US" i="1" dirty="0" smtClean="0"/>
              <a:t>.”</a:t>
            </a:r>
          </a:p>
          <a:p>
            <a:pPr marL="0" indent="0">
              <a:buNone/>
            </a:pPr>
            <a:endParaRPr lang="en-US" dirty="0" smtClean="0"/>
          </a:p>
          <a:p>
            <a:endParaRPr lang="en-US" dirty="0"/>
          </a:p>
        </p:txBody>
      </p:sp>
    </p:spTree>
    <p:extLst>
      <p:ext uri="{BB962C8B-B14F-4D97-AF65-F5344CB8AC3E}">
        <p14:creationId xmlns:p14="http://schemas.microsoft.com/office/powerpoint/2010/main" val="15127038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Public Interest Waiver for non-ADA accessible minivans and vans was issued on October </a:t>
            </a:r>
            <a:r>
              <a:rPr lang="en-US" dirty="0"/>
              <a:t>20, </a:t>
            </a:r>
            <a:r>
              <a:rPr lang="en-US" dirty="0" smtClean="0"/>
              <a:t>2016 (81 </a:t>
            </a:r>
            <a:r>
              <a:rPr lang="en-US" dirty="0"/>
              <a:t>FR </a:t>
            </a:r>
            <a:r>
              <a:rPr lang="en-US" dirty="0" smtClean="0"/>
              <a:t>72667) </a:t>
            </a:r>
            <a:endParaRPr lang="en-US" dirty="0"/>
          </a:p>
          <a:p>
            <a:r>
              <a:rPr lang="en-US" dirty="0" smtClean="0"/>
              <a:t>Waiver </a:t>
            </a:r>
            <a:r>
              <a:rPr lang="en-US" dirty="0"/>
              <a:t>of domestic content requirements for 3 years</a:t>
            </a:r>
          </a:p>
          <a:p>
            <a:r>
              <a:rPr lang="en-US" dirty="0" smtClean="0"/>
              <a:t>Final </a:t>
            </a:r>
            <a:r>
              <a:rPr lang="en-US" dirty="0"/>
              <a:t>Assembly must be in U.S.</a:t>
            </a:r>
          </a:p>
          <a:p>
            <a:endParaRPr lang="en-US" dirty="0"/>
          </a:p>
        </p:txBody>
      </p:sp>
      <p:sp>
        <p:nvSpPr>
          <p:cNvPr id="3" name="Title 2"/>
          <p:cNvSpPr>
            <a:spLocks noGrp="1"/>
          </p:cNvSpPr>
          <p:nvPr>
            <p:ph type="title"/>
          </p:nvPr>
        </p:nvSpPr>
        <p:spPr/>
        <p:txBody>
          <a:bodyPr/>
          <a:lstStyle/>
          <a:p>
            <a:r>
              <a:rPr lang="en-US" dirty="0" smtClean="0"/>
              <a:t>Minivan Waiver</a:t>
            </a:r>
            <a:endParaRPr lang="en-US" dirty="0"/>
          </a:p>
        </p:txBody>
      </p:sp>
    </p:spTree>
    <p:extLst>
      <p:ext uri="{BB962C8B-B14F-4D97-AF65-F5344CB8AC3E}">
        <p14:creationId xmlns:p14="http://schemas.microsoft.com/office/powerpoint/2010/main" val="41810626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Buy America Issues</a:t>
            </a:r>
            <a:endParaRPr lang="en-US" dirty="0"/>
          </a:p>
        </p:txBody>
      </p:sp>
      <p:sp>
        <p:nvSpPr>
          <p:cNvPr id="3" name="Content Placeholder 2"/>
          <p:cNvSpPr>
            <a:spLocks noGrp="1"/>
          </p:cNvSpPr>
          <p:nvPr>
            <p:ph idx="1"/>
          </p:nvPr>
        </p:nvSpPr>
        <p:spPr/>
        <p:txBody>
          <a:bodyPr/>
          <a:lstStyle/>
          <a:p>
            <a:r>
              <a:rPr lang="en-US" sz="2400" dirty="0" smtClean="0"/>
              <a:t>Grantees, contractors and manufacturers do not understand Buy America and often confuse it with Buy American or other non-DOT Buy America provisions</a:t>
            </a:r>
          </a:p>
          <a:p>
            <a:pPr lvl="1"/>
            <a:r>
              <a:rPr lang="en-US" sz="2000" dirty="0"/>
              <a:t>Person certifying compliance applies wrong standard (e.g., rolling stock vs. manufactured product)</a:t>
            </a:r>
          </a:p>
          <a:p>
            <a:pPr lvl="1"/>
            <a:r>
              <a:rPr lang="en-US" sz="2000" dirty="0"/>
              <a:t>Grantee includes certificates for both rolling stock and manufactured products in the same solicitation</a:t>
            </a:r>
          </a:p>
          <a:p>
            <a:pPr lvl="1"/>
            <a:r>
              <a:rPr lang="en-US" sz="2000" dirty="0"/>
              <a:t>Manufacturer does not understand definition of end product, system, components or subcomponents </a:t>
            </a:r>
          </a:p>
          <a:p>
            <a:pPr lvl="1"/>
            <a:r>
              <a:rPr lang="en-US" sz="2000" dirty="0"/>
              <a:t>Manufacturer/Project Sponsor defines the end product as too </a:t>
            </a:r>
            <a:r>
              <a:rPr lang="en-US" sz="2000" dirty="0" smtClean="0"/>
              <a:t>large</a:t>
            </a:r>
          </a:p>
          <a:p>
            <a:pPr lvl="1"/>
            <a:r>
              <a:rPr lang="en-US" sz="2000" dirty="0" smtClean="0"/>
              <a:t>Supplier </a:t>
            </a:r>
            <a:r>
              <a:rPr lang="en-US" sz="2000" dirty="0"/>
              <a:t>does not understanding the difference between manufacturing and assembly</a:t>
            </a:r>
          </a:p>
          <a:p>
            <a:pPr lvl="1"/>
            <a:endParaRPr lang="en-US" sz="2000" dirty="0" smtClean="0"/>
          </a:p>
        </p:txBody>
      </p:sp>
    </p:spTree>
    <p:extLst>
      <p:ext uri="{BB962C8B-B14F-4D97-AF65-F5344CB8AC3E}">
        <p14:creationId xmlns:p14="http://schemas.microsoft.com/office/powerpoint/2010/main" val="21213196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Buy America Issues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400" dirty="0"/>
              <a:t>Contractor notifies Project Sponsor of inability to deliver domestic material/supplies after having certified intent to fully comply with Buy America requirements </a:t>
            </a:r>
            <a:endParaRPr lang="en-US" sz="2400" dirty="0" smtClean="0"/>
          </a:p>
          <a:p>
            <a:pPr marL="457200" indent="-457200">
              <a:buFont typeface="+mj-lt"/>
              <a:buAutoNum type="arabicPeriod"/>
            </a:pPr>
            <a:r>
              <a:rPr lang="en-US" sz="2400" dirty="0" smtClean="0"/>
              <a:t>Buy </a:t>
            </a:r>
            <a:r>
              <a:rPr lang="en-US" sz="2400" dirty="0"/>
              <a:t>America non-compliance discovered while project is under construction or after item is installed</a:t>
            </a:r>
          </a:p>
          <a:p>
            <a:pPr marL="457200" indent="-457200">
              <a:buFont typeface="+mj-lt"/>
              <a:buAutoNum type="arabicPeriod"/>
            </a:pPr>
            <a:r>
              <a:rPr lang="en-US" sz="2400" dirty="0" smtClean="0"/>
              <a:t>Performance </a:t>
            </a:r>
            <a:r>
              <a:rPr lang="en-US" sz="2400" dirty="0"/>
              <a:t>specification cannot be met with domestic supply/material and is discovered by Contractor prior to placing order but after certifying intent to comply </a:t>
            </a:r>
          </a:p>
          <a:p>
            <a:pPr marL="457200" indent="-457200">
              <a:buFont typeface="+mj-lt"/>
              <a:buAutoNum type="arabicPeriod"/>
            </a:pPr>
            <a:r>
              <a:rPr lang="en-US" sz="2400" dirty="0"/>
              <a:t>Increased use of technologically-advanced materials having sustainable traits increasing compliance</a:t>
            </a:r>
          </a:p>
          <a:p>
            <a:endParaRPr lang="en-US" sz="2400" dirty="0"/>
          </a:p>
          <a:p>
            <a:pPr marL="0" indent="0">
              <a:buNone/>
            </a:pPr>
            <a:endParaRPr lang="en-US" sz="2400" dirty="0"/>
          </a:p>
          <a:p>
            <a:endParaRPr lang="en-US" sz="2400" dirty="0" smtClean="0"/>
          </a:p>
        </p:txBody>
      </p:sp>
    </p:spTree>
    <p:extLst>
      <p:ext uri="{BB962C8B-B14F-4D97-AF65-F5344CB8AC3E}">
        <p14:creationId xmlns:p14="http://schemas.microsoft.com/office/powerpoint/2010/main" val="21521337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Buy America Issues</a:t>
            </a:r>
            <a:endParaRPr lang="en-US" dirty="0"/>
          </a:p>
        </p:txBody>
      </p:sp>
      <p:sp>
        <p:nvSpPr>
          <p:cNvPr id="3" name="Content Placeholder 2"/>
          <p:cNvSpPr>
            <a:spLocks noGrp="1"/>
          </p:cNvSpPr>
          <p:nvPr>
            <p:ph idx="1"/>
          </p:nvPr>
        </p:nvSpPr>
        <p:spPr>
          <a:xfrm>
            <a:off x="457200" y="1319842"/>
            <a:ext cx="8229600" cy="4718649"/>
          </a:xfrm>
        </p:spPr>
        <p:txBody>
          <a:bodyPr/>
          <a:lstStyle/>
          <a:p>
            <a:pPr marL="457200" indent="-457200">
              <a:buFont typeface="+mj-lt"/>
              <a:buAutoNum type="arabicPeriod" startAt="5"/>
            </a:pPr>
            <a:r>
              <a:rPr lang="en-US" sz="2400" dirty="0"/>
              <a:t>Use of brand </a:t>
            </a:r>
            <a:r>
              <a:rPr lang="en-US" sz="2400" dirty="0" smtClean="0"/>
              <a:t>names, </a:t>
            </a:r>
            <a:r>
              <a:rPr lang="en-US" sz="2400" dirty="0"/>
              <a:t>or equal, places inordinate and sometimes impossible responsibility on Contractor to meet with domestic </a:t>
            </a:r>
            <a:r>
              <a:rPr lang="en-US" sz="2400" dirty="0" smtClean="0"/>
              <a:t>source</a:t>
            </a:r>
          </a:p>
          <a:p>
            <a:pPr marL="457200" indent="-457200">
              <a:buFont typeface="+mj-lt"/>
              <a:buAutoNum type="arabicPeriod" startAt="5"/>
            </a:pPr>
            <a:r>
              <a:rPr lang="en-US" sz="2400" dirty="0" smtClean="0"/>
              <a:t>Using specifications that can only be met with a non-domestic product</a:t>
            </a:r>
            <a:endParaRPr lang="en-US" sz="2400" dirty="0"/>
          </a:p>
          <a:p>
            <a:pPr marL="457200" indent="-457200">
              <a:buFont typeface="+mj-lt"/>
              <a:buAutoNum type="arabicPeriod" startAt="5"/>
            </a:pPr>
            <a:r>
              <a:rPr lang="en-US" sz="2400" dirty="0"/>
              <a:t>Existing business relationships with municipal agencies or utilities that allow for non-domestic </a:t>
            </a:r>
            <a:r>
              <a:rPr lang="en-US" sz="2400" dirty="0" smtClean="0"/>
              <a:t>materials/supplies</a:t>
            </a:r>
          </a:p>
          <a:p>
            <a:pPr marL="457200" indent="-457200">
              <a:buFont typeface="+mj-lt"/>
              <a:buAutoNum type="arabicPeriod" startAt="5"/>
            </a:pPr>
            <a:r>
              <a:rPr lang="en-US" sz="2400" dirty="0" smtClean="0"/>
              <a:t>Supplier sources material from both domestic and non-domestic manufacturers and doesn’t pay attention to the inventory used on FTA-funded project</a:t>
            </a:r>
          </a:p>
          <a:p>
            <a:pPr marL="457200" indent="-457200">
              <a:buFont typeface="+mj-lt"/>
              <a:buAutoNum type="arabicPeriod" startAt="5"/>
            </a:pPr>
            <a:r>
              <a:rPr lang="en-US" sz="2400" dirty="0" smtClean="0"/>
              <a:t>Domestic </a:t>
            </a:r>
            <a:r>
              <a:rPr lang="en-US" sz="2400" dirty="0"/>
              <a:t>manufacturer is no longer manufacturing </a:t>
            </a:r>
            <a:r>
              <a:rPr lang="en-US" sz="2400" dirty="0" smtClean="0"/>
              <a:t>product </a:t>
            </a:r>
            <a:r>
              <a:rPr lang="en-US" sz="2400" dirty="0"/>
              <a:t>in the </a:t>
            </a:r>
            <a:r>
              <a:rPr lang="en-US" sz="2400" dirty="0" smtClean="0"/>
              <a:t>US</a:t>
            </a:r>
            <a:endParaRPr lang="en-US" sz="2400" dirty="0"/>
          </a:p>
        </p:txBody>
      </p:sp>
    </p:spTree>
    <p:extLst>
      <p:ext uri="{BB962C8B-B14F-4D97-AF65-F5344CB8AC3E}">
        <p14:creationId xmlns:p14="http://schemas.microsoft.com/office/powerpoint/2010/main" val="826455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Buy America Issues</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10"/>
            </a:pPr>
            <a:r>
              <a:rPr lang="en-US" sz="2400" dirty="0" smtClean="0"/>
              <a:t>Grantee procrastinates raising Buy America issue with FTA.</a:t>
            </a:r>
          </a:p>
          <a:p>
            <a:pPr marL="0" indent="0">
              <a:buNone/>
            </a:pPr>
            <a:endParaRPr lang="en-US" sz="2400" dirty="0"/>
          </a:p>
          <a:p>
            <a:pPr marL="0" indent="0" algn="ctr">
              <a:buNone/>
            </a:pPr>
            <a:r>
              <a:rPr lang="en-US" sz="2400" i="1" dirty="0" smtClean="0"/>
              <a:t>Unlike, wine and cheese, Buy America issues </a:t>
            </a:r>
          </a:p>
          <a:p>
            <a:pPr marL="0" indent="0" algn="ctr">
              <a:buNone/>
            </a:pPr>
            <a:r>
              <a:rPr lang="en-US" sz="2400" i="1" dirty="0" smtClean="0"/>
              <a:t>do not get better with age.</a:t>
            </a:r>
          </a:p>
          <a:p>
            <a:pPr marL="0" indent="0">
              <a:buNone/>
            </a:pPr>
            <a:endParaRPr lang="en-US" sz="2400" dirty="0"/>
          </a:p>
          <a:p>
            <a:pPr marL="0" indent="0">
              <a:buNone/>
            </a:pPr>
            <a:endParaRPr lang="en-US" sz="2400" dirty="0"/>
          </a:p>
        </p:txBody>
      </p:sp>
      <p:pic>
        <p:nvPicPr>
          <p:cNvPr id="2050" name="Picture 2" descr="C:\Users\cecelia.comito\AppData\Local\Microsoft\Windows\Temporary Internet Files\Content.IE5\7A4VGP8P\cheese-wine-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1731" y="3513842"/>
            <a:ext cx="23241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2190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Grantees</a:t>
            </a:r>
            <a:endParaRPr lang="en-US" dirty="0"/>
          </a:p>
        </p:txBody>
      </p:sp>
      <p:sp>
        <p:nvSpPr>
          <p:cNvPr id="3" name="Content Placeholder 2"/>
          <p:cNvSpPr>
            <a:spLocks noGrp="1"/>
          </p:cNvSpPr>
          <p:nvPr>
            <p:ph idx="1"/>
          </p:nvPr>
        </p:nvSpPr>
        <p:spPr>
          <a:xfrm>
            <a:off x="457200" y="1417638"/>
            <a:ext cx="8229600" cy="4508709"/>
          </a:xfrm>
        </p:spPr>
        <p:txBody>
          <a:bodyPr/>
          <a:lstStyle/>
          <a:p>
            <a:r>
              <a:rPr lang="en-US" sz="2400" dirty="0"/>
              <a:t>Cite Buy America requirement in all procurement docs</a:t>
            </a:r>
          </a:p>
          <a:p>
            <a:r>
              <a:rPr lang="en-US" sz="2400" dirty="0"/>
              <a:t>Require Buy America Certificates from all contractors, subcontractors, and material suppliers</a:t>
            </a:r>
          </a:p>
          <a:p>
            <a:r>
              <a:rPr lang="en-US" sz="2400" dirty="0"/>
              <a:t>Identify all likely components &amp; develop a project specific “checklist”</a:t>
            </a:r>
          </a:p>
          <a:p>
            <a:r>
              <a:rPr lang="en-US" sz="2400" dirty="0"/>
              <a:t>Hold Pre-Proposal or Pre-Bid meetings emphasizing the need to comply with Buy America requirements</a:t>
            </a:r>
          </a:p>
          <a:p>
            <a:r>
              <a:rPr lang="en-US" sz="2400" dirty="0"/>
              <a:t>Require all suppliers to include Buy America compliance sheets (key </a:t>
            </a:r>
            <a:r>
              <a:rPr lang="en-US" sz="2400" dirty="0" smtClean="0"/>
              <a:t>components </a:t>
            </a:r>
            <a:r>
              <a:rPr lang="en-US" sz="2400" dirty="0"/>
              <a:t>listed) with deliverable submittals </a:t>
            </a:r>
          </a:p>
          <a:p>
            <a:r>
              <a:rPr lang="en-US" sz="2400" dirty="0"/>
              <a:t>Collect &amp; retain Receiving documentation </a:t>
            </a:r>
          </a:p>
          <a:p>
            <a:r>
              <a:rPr lang="en-US" sz="2400" dirty="0"/>
              <a:t>Take Photos of material origin </a:t>
            </a:r>
            <a:r>
              <a:rPr lang="en-US" sz="2400" dirty="0" smtClean="0"/>
              <a:t>markings</a:t>
            </a:r>
            <a:endParaRPr lang="en-US" sz="2400" dirty="0"/>
          </a:p>
        </p:txBody>
      </p:sp>
    </p:spTree>
    <p:extLst>
      <p:ext uri="{BB962C8B-B14F-4D97-AF65-F5344CB8AC3E}">
        <p14:creationId xmlns:p14="http://schemas.microsoft.com/office/powerpoint/2010/main" val="14369520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Practices for Grantees</a:t>
            </a:r>
          </a:p>
        </p:txBody>
      </p:sp>
      <p:sp>
        <p:nvSpPr>
          <p:cNvPr id="3" name="Content Placeholder 2"/>
          <p:cNvSpPr>
            <a:spLocks noGrp="1"/>
          </p:cNvSpPr>
          <p:nvPr>
            <p:ph idx="1"/>
          </p:nvPr>
        </p:nvSpPr>
        <p:spPr/>
        <p:txBody>
          <a:bodyPr/>
          <a:lstStyle/>
          <a:p>
            <a:r>
              <a:rPr lang="en-US" sz="2400" dirty="0"/>
              <a:t>Promptly address issues on non-compliance</a:t>
            </a:r>
          </a:p>
          <a:p>
            <a:r>
              <a:rPr lang="en-US" sz="2400" dirty="0"/>
              <a:t>Assign Buy America Coordinator - responsible for tracking and maintaining files </a:t>
            </a:r>
          </a:p>
          <a:p>
            <a:r>
              <a:rPr lang="en-US" sz="2400" dirty="0" smtClean="0"/>
              <a:t>Put </a:t>
            </a:r>
            <a:r>
              <a:rPr lang="en-US" sz="2400" dirty="0"/>
              <a:t>more contractual responsibility on Engineers and Designers to specify construction/manufacturing materials and supplies that have domestic availability </a:t>
            </a:r>
          </a:p>
          <a:p>
            <a:r>
              <a:rPr lang="en-US" sz="2400" dirty="0"/>
              <a:t>Consult with industry Professional organizations and societies to address problems with common materials and supplies that have experienced </a:t>
            </a:r>
            <a:r>
              <a:rPr lang="en-US" sz="2400" dirty="0" smtClean="0"/>
              <a:t>problems</a:t>
            </a:r>
            <a:endParaRPr lang="en-US" sz="2400" dirty="0"/>
          </a:p>
        </p:txBody>
      </p:sp>
    </p:spTree>
    <p:extLst>
      <p:ext uri="{BB962C8B-B14F-4D97-AF65-F5344CB8AC3E}">
        <p14:creationId xmlns:p14="http://schemas.microsoft.com/office/powerpoint/2010/main" val="6485934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Buy America Policy Statement,                     </a:t>
            </a:r>
            <a:r>
              <a:rPr lang="en-US" dirty="0" smtClean="0">
                <a:hlinkClick r:id="rId3"/>
              </a:rPr>
              <a:t>81 Fed. Reg. 60278 </a:t>
            </a:r>
            <a:r>
              <a:rPr lang="en-US" dirty="0" smtClean="0"/>
              <a:t>(Sept. 1, 2016)</a:t>
            </a:r>
          </a:p>
          <a:p>
            <a:r>
              <a:rPr lang="en-US" dirty="0" smtClean="0"/>
              <a:t>Dear Colleague Letter, September 16, 2016</a:t>
            </a:r>
          </a:p>
          <a:p>
            <a:r>
              <a:rPr lang="en-US" dirty="0" smtClean="0"/>
              <a:t>Buy America page: </a:t>
            </a:r>
            <a:r>
              <a:rPr lang="en-US" dirty="0" smtClean="0">
                <a:hlinkClick r:id="rId4"/>
              </a:rPr>
              <a:t>www.transit.dot.gov</a:t>
            </a:r>
            <a:r>
              <a:rPr lang="en-US" dirty="0" smtClean="0"/>
              <a:t> </a:t>
            </a:r>
          </a:p>
          <a:p>
            <a:r>
              <a:rPr lang="en-US" dirty="0" smtClean="0"/>
              <a:t>Sign up for GovDelivery Emails on Buy America page</a:t>
            </a:r>
          </a:p>
          <a:p>
            <a:r>
              <a:rPr lang="en-US" dirty="0" smtClean="0">
                <a:hlinkClick r:id="rId5"/>
              </a:rPr>
              <a:t>Cecelia.Comito@dot.gov</a:t>
            </a:r>
            <a:r>
              <a:rPr lang="en-US" dirty="0" smtClean="0"/>
              <a:t> or (202)366-2217</a:t>
            </a:r>
          </a:p>
          <a:p>
            <a:pPr marL="0" indent="0">
              <a:buNone/>
            </a:pPr>
            <a:r>
              <a:rPr lang="en-US" dirty="0"/>
              <a:t>	</a:t>
            </a:r>
            <a:endParaRPr lang="en-US" dirty="0" smtClean="0"/>
          </a:p>
        </p:txBody>
      </p:sp>
      <p:sp>
        <p:nvSpPr>
          <p:cNvPr id="3" name="Title 2"/>
          <p:cNvSpPr>
            <a:spLocks noGrp="1"/>
          </p:cNvSpPr>
          <p:nvPr>
            <p:ph type="title"/>
          </p:nvPr>
        </p:nvSpPr>
        <p:spPr/>
        <p:txBody>
          <a:bodyPr/>
          <a:lstStyle/>
          <a:p>
            <a:r>
              <a:rPr lang="en-US" dirty="0" smtClean="0"/>
              <a:t>More Information</a:t>
            </a:r>
            <a:endParaRPr lang="en-US" dirty="0"/>
          </a:p>
        </p:txBody>
      </p:sp>
    </p:spTree>
    <p:extLst>
      <p:ext uri="{BB962C8B-B14F-4D97-AF65-F5344CB8AC3E}">
        <p14:creationId xmlns:p14="http://schemas.microsoft.com/office/powerpoint/2010/main" val="30486812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is image is a group of four photographs: one shows a hybrid bus pulling up to a bus stop shelter on a downtown street; one shows the interior of rail vehicle with passengers standing inside; one shows an underground subway terminal with a departing train; and one shows an approaching light rail vehicle adjacent to a station with people waiting."/>
          <p:cNvPicPr>
            <a:picLocks noChangeAspect="1"/>
          </p:cNvPicPr>
          <p:nvPr/>
        </p:nvPicPr>
        <p:blipFill>
          <a:blip r:embed="rId3"/>
          <a:stretch>
            <a:fillRect/>
          </a:stretch>
        </p:blipFill>
        <p:spPr>
          <a:xfrm>
            <a:off x="637032" y="703259"/>
            <a:ext cx="7869936" cy="5285232"/>
          </a:xfrm>
          <a:prstGeom prst="rect">
            <a:avLst/>
          </a:prstGeo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 49 CFR Part 661</a:t>
            </a:r>
            <a:endParaRPr lang="en-US" dirty="0"/>
          </a:p>
        </p:txBody>
      </p:sp>
      <p:sp>
        <p:nvSpPr>
          <p:cNvPr id="3" name="Content Placeholder 2"/>
          <p:cNvSpPr>
            <a:spLocks noGrp="1"/>
          </p:cNvSpPr>
          <p:nvPr>
            <p:ph idx="1"/>
          </p:nvPr>
        </p:nvSpPr>
        <p:spPr/>
        <p:txBody>
          <a:bodyPr/>
          <a:lstStyle/>
          <a:p>
            <a:r>
              <a:rPr lang="en-US" sz="2800" dirty="0" smtClean="0"/>
              <a:t>49 CFR </a:t>
            </a:r>
            <a:r>
              <a:rPr lang="en-US" sz="2800" dirty="0"/>
              <a:t>661.3 defines:</a:t>
            </a:r>
          </a:p>
          <a:p>
            <a:pPr lvl="1"/>
            <a:r>
              <a:rPr lang="en-US" sz="2400" dirty="0"/>
              <a:t>Rolling Stock</a:t>
            </a:r>
          </a:p>
          <a:p>
            <a:pPr lvl="1"/>
            <a:r>
              <a:rPr lang="en-US" sz="2400" dirty="0"/>
              <a:t>Steel &amp; Iron End Products, including Bridges, Structures, and </a:t>
            </a:r>
            <a:r>
              <a:rPr lang="en-US" sz="2400" dirty="0" err="1"/>
              <a:t>Trackwork</a:t>
            </a:r>
            <a:r>
              <a:rPr lang="en-US" sz="2400" dirty="0"/>
              <a:t> including turnouts, running rail, and contact rail</a:t>
            </a:r>
          </a:p>
          <a:p>
            <a:pPr lvl="1"/>
            <a:r>
              <a:rPr lang="en-US" sz="2400" dirty="0"/>
              <a:t>Manufactured End Products - Not made primarily of steel or iron, including structures (terminals, depots, garages, and bus shelters), ties and ballast; contact rail not made primarily of steel or iron; fare collection systems; computers; information systems; security systems; data processing systems; and mobile lifts, hoists, and elevators. </a:t>
            </a:r>
          </a:p>
        </p:txBody>
      </p:sp>
    </p:spTree>
    <p:extLst>
      <p:ext uri="{BB962C8B-B14F-4D97-AF65-F5344CB8AC3E}">
        <p14:creationId xmlns:p14="http://schemas.microsoft.com/office/powerpoint/2010/main" val="3586052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Steel &amp; Iron  49 CFR§661.5(b)</a:t>
            </a:r>
            <a:endParaRPr lang="en-US" dirty="0"/>
          </a:p>
        </p:txBody>
      </p:sp>
      <p:sp>
        <p:nvSpPr>
          <p:cNvPr id="3" name="Content Placeholder 2"/>
          <p:cNvSpPr>
            <a:spLocks noGrp="1"/>
          </p:cNvSpPr>
          <p:nvPr>
            <p:ph idx="1"/>
          </p:nvPr>
        </p:nvSpPr>
        <p:spPr/>
        <p:txBody>
          <a:bodyPr/>
          <a:lstStyle/>
          <a:p>
            <a:r>
              <a:rPr lang="en-US" dirty="0" smtClean="0"/>
              <a:t>All production must occur in the United States (exception: metallurgical refining)</a:t>
            </a:r>
          </a:p>
          <a:p>
            <a:r>
              <a:rPr lang="en-US" dirty="0" smtClean="0"/>
              <a:t>Applies to structural (load-bearing) steel and iron (e.g., girders, I-beams, trestles) used on construction projects</a:t>
            </a:r>
          </a:p>
          <a:p>
            <a:r>
              <a:rPr lang="en-US" dirty="0" smtClean="0"/>
              <a:t>Does not apply to manufactured products that happen to incorporate components made of steel or iron (e.g., electrical cabinets, bus shelter frames)</a:t>
            </a:r>
          </a:p>
          <a:p>
            <a:endParaRPr lang="en-US" dirty="0"/>
          </a:p>
        </p:txBody>
      </p:sp>
    </p:spTree>
    <p:extLst>
      <p:ext uri="{BB962C8B-B14F-4D97-AF65-F5344CB8AC3E}">
        <p14:creationId xmlns:p14="http://schemas.microsoft.com/office/powerpoint/2010/main" val="1847630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Manufactured Products	§661.5(d)</a:t>
            </a:r>
            <a:endParaRPr lang="en-US" sz="4000" dirty="0"/>
          </a:p>
        </p:txBody>
      </p:sp>
      <p:sp>
        <p:nvSpPr>
          <p:cNvPr id="3" name="Content Placeholder 2"/>
          <p:cNvSpPr>
            <a:spLocks noGrp="1"/>
          </p:cNvSpPr>
          <p:nvPr>
            <p:ph idx="1"/>
          </p:nvPr>
        </p:nvSpPr>
        <p:spPr/>
        <p:txBody>
          <a:bodyPr/>
          <a:lstStyle/>
          <a:p>
            <a:r>
              <a:rPr lang="en-US" dirty="0" smtClean="0"/>
              <a:t>A broad catch-all - anything procured with FTA financial assistance</a:t>
            </a:r>
          </a:p>
          <a:p>
            <a:r>
              <a:rPr lang="en-US" dirty="0" smtClean="0"/>
              <a:t>“Systems” are manufactured products – see sample list in Appendix A of section 661.3</a:t>
            </a:r>
          </a:p>
          <a:p>
            <a:r>
              <a:rPr lang="en-US" dirty="0" smtClean="0"/>
              <a:t>Includes lighting systems, surveillance systems, communications systems, fare collection systems, fire suppression systems</a:t>
            </a:r>
          </a:p>
          <a:p>
            <a:r>
              <a:rPr lang="en-US" dirty="0" smtClean="0"/>
              <a:t>100% components must be US-made</a:t>
            </a:r>
            <a:endParaRPr lang="en-US" dirty="0"/>
          </a:p>
        </p:txBody>
      </p:sp>
    </p:spTree>
    <p:extLst>
      <p:ext uri="{BB962C8B-B14F-4D97-AF65-F5344CB8AC3E}">
        <p14:creationId xmlns:p14="http://schemas.microsoft.com/office/powerpoint/2010/main" val="2369066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Manufactured Product</a:t>
            </a:r>
            <a:endParaRPr lang="en-US" dirty="0"/>
          </a:p>
        </p:txBody>
      </p:sp>
      <p:sp>
        <p:nvSpPr>
          <p:cNvPr id="3" name="Content Placeholder 2"/>
          <p:cNvSpPr>
            <a:spLocks noGrp="1"/>
          </p:cNvSpPr>
          <p:nvPr>
            <p:ph idx="1"/>
          </p:nvPr>
        </p:nvSpPr>
        <p:spPr/>
        <p:txBody>
          <a:bodyPr/>
          <a:lstStyle/>
          <a:p>
            <a:r>
              <a:rPr lang="en-US" dirty="0"/>
              <a:t>49 CFR </a:t>
            </a:r>
            <a:r>
              <a:rPr lang="en-US" dirty="0" smtClean="0"/>
              <a:t>661.5(d):</a:t>
            </a:r>
            <a:endParaRPr lang="en-US" dirty="0"/>
          </a:p>
          <a:p>
            <a:pPr lvl="1"/>
            <a:r>
              <a:rPr lang="en-US" dirty="0" smtClean="0"/>
              <a:t>For </a:t>
            </a:r>
            <a:r>
              <a:rPr lang="en-US" dirty="0"/>
              <a:t>a manufactured product to be considered produced in the US, the following requirements need to be met:</a:t>
            </a:r>
          </a:p>
          <a:p>
            <a:pPr lvl="2"/>
            <a:r>
              <a:rPr lang="en-US" dirty="0"/>
              <a:t>All manufacturing processes for the product must take place in US; and</a:t>
            </a:r>
          </a:p>
          <a:p>
            <a:pPr lvl="2"/>
            <a:r>
              <a:rPr lang="en-US" dirty="0"/>
              <a:t>All of the components of the product must be of US origin.  A component is considered of US origin if it is manufactured in the United States, regardless of the origin of its subcomponents.</a:t>
            </a:r>
          </a:p>
          <a:p>
            <a:endParaRPr lang="en-US" sz="2400" dirty="0"/>
          </a:p>
        </p:txBody>
      </p:sp>
    </p:spTree>
    <p:extLst>
      <p:ext uri="{BB962C8B-B14F-4D97-AF65-F5344CB8AC3E}">
        <p14:creationId xmlns:p14="http://schemas.microsoft.com/office/powerpoint/2010/main" val="3372315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Rolling Stock</a:t>
            </a:r>
          </a:p>
          <a:p>
            <a:pPr lvl="1"/>
            <a:r>
              <a:rPr lang="en-US" sz="2400" dirty="0" smtClean="0"/>
              <a:t>Phased increase in domestic </a:t>
            </a:r>
            <a:r>
              <a:rPr lang="en-US" sz="2400" dirty="0"/>
              <a:t>c</a:t>
            </a:r>
            <a:r>
              <a:rPr lang="en-US" sz="2400" dirty="0" smtClean="0"/>
              <a:t>ontent for rolling stock</a:t>
            </a:r>
          </a:p>
          <a:p>
            <a:pPr lvl="1"/>
            <a:r>
              <a:rPr lang="en-US" sz="2400" dirty="0" smtClean="0"/>
              <a:t>Explicitly included pilot vehicles in definition of rolling stock</a:t>
            </a:r>
          </a:p>
          <a:p>
            <a:pPr lvl="1"/>
            <a:r>
              <a:rPr lang="en-US" sz="2400" dirty="0" smtClean="0"/>
              <a:t>Allows the cost of US steel or iron used for </a:t>
            </a:r>
            <a:r>
              <a:rPr lang="en-US" sz="2400" dirty="0" err="1" smtClean="0"/>
              <a:t>carbody</a:t>
            </a:r>
            <a:r>
              <a:rPr lang="en-US" sz="2400" dirty="0" smtClean="0"/>
              <a:t> shells as domestic content</a:t>
            </a:r>
          </a:p>
          <a:p>
            <a:r>
              <a:rPr lang="en-US" sz="2800" dirty="0" smtClean="0"/>
              <a:t>Other Changes</a:t>
            </a:r>
          </a:p>
          <a:p>
            <a:pPr lvl="1"/>
            <a:r>
              <a:rPr lang="en-US" sz="2400" dirty="0"/>
              <a:t>Small Purchase Waivers</a:t>
            </a:r>
          </a:p>
          <a:p>
            <a:pPr lvl="1"/>
            <a:r>
              <a:rPr lang="en-US" sz="2400" dirty="0" smtClean="0"/>
              <a:t>Non-availability Waivers</a:t>
            </a:r>
          </a:p>
        </p:txBody>
      </p:sp>
      <p:sp>
        <p:nvSpPr>
          <p:cNvPr id="3" name="Title 2"/>
          <p:cNvSpPr>
            <a:spLocks noGrp="1"/>
          </p:cNvSpPr>
          <p:nvPr>
            <p:ph type="title"/>
          </p:nvPr>
        </p:nvSpPr>
        <p:spPr/>
        <p:txBody>
          <a:bodyPr/>
          <a:lstStyle/>
          <a:p>
            <a:r>
              <a:rPr lang="en-US" dirty="0" smtClean="0"/>
              <a:t>Fast Act Amendments</a:t>
            </a:r>
            <a:endParaRPr lang="en-US" dirty="0"/>
          </a:p>
        </p:txBody>
      </p:sp>
    </p:spTree>
    <p:extLst>
      <p:ext uri="{BB962C8B-B14F-4D97-AF65-F5344CB8AC3E}">
        <p14:creationId xmlns:p14="http://schemas.microsoft.com/office/powerpoint/2010/main" val="17658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6562"/>
            <a:ext cx="8229600" cy="981075"/>
          </a:xfrm>
        </p:spPr>
        <p:txBody>
          <a:bodyPr/>
          <a:lstStyle/>
          <a:p>
            <a:r>
              <a:rPr lang="en-US" dirty="0"/>
              <a:t>Rolling Stock Waiver</a:t>
            </a:r>
            <a:br>
              <a:rPr lang="en-US" dirty="0"/>
            </a:br>
            <a:r>
              <a:rPr lang="en-US" dirty="0"/>
              <a:t>49 U.S.C. § 5323(j)(2)(C)</a:t>
            </a:r>
          </a:p>
        </p:txBody>
      </p:sp>
      <p:sp>
        <p:nvSpPr>
          <p:cNvPr id="3" name="Content Placeholder 2"/>
          <p:cNvSpPr>
            <a:spLocks noGrp="1"/>
          </p:cNvSpPr>
          <p:nvPr>
            <p:ph idx="1"/>
          </p:nvPr>
        </p:nvSpPr>
        <p:spPr/>
        <p:txBody>
          <a:bodyPr/>
          <a:lstStyle/>
          <a:p>
            <a:pPr marL="457200" lvl="1" indent="0" eaLnBrk="0" hangingPunct="0">
              <a:buNone/>
            </a:pPr>
            <a:r>
              <a:rPr lang="en-US" sz="2000" dirty="0"/>
              <a:t>(C) when </a:t>
            </a:r>
            <a:r>
              <a:rPr lang="en-US" sz="2000" dirty="0">
                <a:solidFill>
                  <a:srgbClr val="FF0000"/>
                </a:solidFill>
              </a:rPr>
              <a:t>procuring</a:t>
            </a:r>
            <a:r>
              <a:rPr lang="en-US" sz="2000" dirty="0"/>
              <a:t> rolling stock (including train control, communication, traction power equipment, and rolling stock prototypes) under this chapter--</a:t>
            </a:r>
          </a:p>
          <a:p>
            <a:pPr marL="914400" lvl="2" indent="0" eaLnBrk="0" hangingPunct="0">
              <a:buNone/>
            </a:pPr>
            <a:r>
              <a:rPr lang="en-US" sz="2000" dirty="0"/>
              <a:t>(i) the cost of components and subcomponents </a:t>
            </a:r>
            <a:r>
              <a:rPr lang="en-US" sz="2000" dirty="0">
                <a:solidFill>
                  <a:srgbClr val="FF0000"/>
                </a:solidFill>
              </a:rPr>
              <a:t>produced </a:t>
            </a:r>
            <a:r>
              <a:rPr lang="en-US" sz="2000" dirty="0"/>
              <a:t>in the United States </a:t>
            </a:r>
          </a:p>
          <a:p>
            <a:pPr marL="914400" lvl="2" indent="0" eaLnBrk="0" hangingPunct="0">
              <a:buNone/>
            </a:pPr>
            <a:r>
              <a:rPr lang="en-US" sz="2000" dirty="0"/>
              <a:t>	(I) </a:t>
            </a:r>
            <a:r>
              <a:rPr lang="en-US" sz="2000" dirty="0">
                <a:solidFill>
                  <a:srgbClr val="FF0000"/>
                </a:solidFill>
              </a:rPr>
              <a:t>for fiscal years 2016 and 2017</a:t>
            </a:r>
            <a:r>
              <a:rPr lang="en-US" sz="2000" dirty="0"/>
              <a:t>, is more than </a:t>
            </a:r>
            <a:r>
              <a:rPr lang="en-US" sz="2000" dirty="0">
                <a:solidFill>
                  <a:srgbClr val="FF0000"/>
                </a:solidFill>
              </a:rPr>
              <a:t>60 </a:t>
            </a:r>
            <a:r>
              <a:rPr lang="en-US" sz="2000" dirty="0"/>
              <a:t>percent of the cost of all components of the rolling stock;</a:t>
            </a:r>
          </a:p>
          <a:p>
            <a:pPr marL="914400" lvl="2" indent="0" eaLnBrk="0" hangingPunct="0">
              <a:buNone/>
            </a:pPr>
            <a:r>
              <a:rPr lang="en-US" sz="2000" dirty="0"/>
              <a:t>	(II) </a:t>
            </a:r>
            <a:r>
              <a:rPr lang="en-US" sz="2000" dirty="0">
                <a:solidFill>
                  <a:srgbClr val="FF0000"/>
                </a:solidFill>
              </a:rPr>
              <a:t>for fiscal years 2018 and 2019</a:t>
            </a:r>
            <a:r>
              <a:rPr lang="en-US" sz="2000" dirty="0"/>
              <a:t>, is more than </a:t>
            </a:r>
            <a:r>
              <a:rPr lang="en-US" sz="2000" dirty="0">
                <a:solidFill>
                  <a:srgbClr val="FF0000"/>
                </a:solidFill>
              </a:rPr>
              <a:t>65</a:t>
            </a:r>
            <a:r>
              <a:rPr lang="en-US" sz="2000" dirty="0"/>
              <a:t> percent of the cost of all components of the rolling stock; and</a:t>
            </a:r>
          </a:p>
          <a:p>
            <a:pPr marL="914400" lvl="2" indent="0" eaLnBrk="0" hangingPunct="0">
              <a:buNone/>
            </a:pPr>
            <a:r>
              <a:rPr lang="en-US" sz="2000" dirty="0"/>
              <a:t> 	(III) </a:t>
            </a:r>
            <a:r>
              <a:rPr lang="en-US" sz="2000" dirty="0">
                <a:solidFill>
                  <a:srgbClr val="FF0000"/>
                </a:solidFill>
              </a:rPr>
              <a:t>for fiscal year 2020 and each fiscal year thereafter</a:t>
            </a:r>
            <a:r>
              <a:rPr lang="en-US" sz="2000" dirty="0"/>
              <a:t>, is more than </a:t>
            </a:r>
            <a:r>
              <a:rPr lang="en-US" sz="2000" dirty="0">
                <a:solidFill>
                  <a:srgbClr val="FF0000"/>
                </a:solidFill>
              </a:rPr>
              <a:t>70</a:t>
            </a:r>
            <a:r>
              <a:rPr lang="en-US" sz="2000" dirty="0"/>
              <a:t> percent of the cost of all components of the rolling stock; and</a:t>
            </a:r>
          </a:p>
          <a:p>
            <a:pPr marL="914400" lvl="2" indent="0" eaLnBrk="0" hangingPunct="0">
              <a:buNone/>
            </a:pPr>
            <a:r>
              <a:rPr lang="en-US" sz="2000" dirty="0"/>
              <a:t>(ii)final assembly of the rolling stock has occurred in the United States; </a:t>
            </a:r>
          </a:p>
          <a:p>
            <a:pPr marL="0" indent="0">
              <a:buNone/>
            </a:pPr>
            <a:endParaRPr lang="en-US" dirty="0"/>
          </a:p>
        </p:txBody>
      </p:sp>
    </p:spTree>
    <p:extLst>
      <p:ext uri="{BB962C8B-B14F-4D97-AF65-F5344CB8AC3E}">
        <p14:creationId xmlns:p14="http://schemas.microsoft.com/office/powerpoint/2010/main" val="1417808954"/>
      </p:ext>
    </p:extLst>
  </p:cSld>
  <p:clrMapOvr>
    <a:masterClrMapping/>
  </p:clrMapOvr>
</p:sld>
</file>

<file path=ppt/theme/theme1.xml><?xml version="1.0" encoding="utf-8"?>
<a:theme xmlns:a="http://schemas.openxmlformats.org/drawingml/2006/main" name="FTA3 (2)">
  <a:themeElements>
    <a:clrScheme name="FTA Research">
      <a:dk1>
        <a:sysClr val="windowText" lastClr="000000"/>
      </a:dk1>
      <a:lt1>
        <a:sysClr val="window" lastClr="FFFFFF"/>
      </a:lt1>
      <a:dk2>
        <a:srgbClr val="17144D"/>
      </a:dk2>
      <a:lt2>
        <a:srgbClr val="839EB7"/>
      </a:lt2>
      <a:accent1>
        <a:srgbClr val="413F77"/>
      </a:accent1>
      <a:accent2>
        <a:srgbClr val="C0504D"/>
      </a:accent2>
      <a:accent3>
        <a:srgbClr val="347358"/>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B3FDC8CBCAAB41AEFBCAB616A9754A" ma:contentTypeVersion="4" ma:contentTypeDescription="Create a new document." ma:contentTypeScope="" ma:versionID="466f52b6993d9c331616540efa18815c">
  <xsd:schema xmlns:xsd="http://www.w3.org/2001/XMLSchema" xmlns:xs="http://www.w3.org/2001/XMLSchema" xmlns:p="http://schemas.microsoft.com/office/2006/metadata/properties" xmlns:ns2="b5df4b55-9d63-471a-a5d4-8d07331971d7" targetNamespace="http://schemas.microsoft.com/office/2006/metadata/properties" ma:root="true" ma:fieldsID="e4e8cb7638d2353c5c7190d0a8db4649" ns2:_="">
    <xsd:import namespace="b5df4b55-9d63-471a-a5d4-8d07331971d7"/>
    <xsd:element name="properties">
      <xsd:complexType>
        <xsd:sequence>
          <xsd:element name="documentManagement">
            <xsd:complexType>
              <xsd:all>
                <xsd:element ref="ns2:Template_x0020_Owner" minOccurs="0"/>
                <xsd:element ref="ns2:Template_x0020_Category" minOccurs="0"/>
                <xsd:element ref="ns2:Template_x0020_Description" minOccurs="0"/>
                <xsd:element ref="ns2:Offi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df4b55-9d63-471a-a5d4-8d07331971d7" elementFormDefault="qualified">
    <xsd:import namespace="http://schemas.microsoft.com/office/2006/documentManagement/types"/>
    <xsd:import namespace="http://schemas.microsoft.com/office/infopath/2007/PartnerControls"/>
    <xsd:element name="Template_x0020_Owner" ma:index="8" nillable="true" ma:displayName="Template Owner" ma:internalName="Template_x0020_Owner">
      <xsd:simpleType>
        <xsd:restriction base="dms:Text">
          <xsd:maxLength value="255"/>
        </xsd:restriction>
      </xsd:simpleType>
    </xsd:element>
    <xsd:element name="Template_x0020_Category" ma:index="9" nillable="true" ma:displayName="Template Category" ma:internalName="Template_x0020_Category">
      <xsd:simpleType>
        <xsd:restriction base="dms:Text">
          <xsd:maxLength value="255"/>
        </xsd:restriction>
      </xsd:simpleType>
    </xsd:element>
    <xsd:element name="Template_x0020_Description" ma:index="10" nillable="true" ma:displayName="Template Description" ma:internalName="Template_x0020_Description">
      <xsd:simpleType>
        <xsd:restriction base="dms:Note">
          <xsd:maxLength value="255"/>
        </xsd:restriction>
      </xsd:simpleType>
    </xsd:element>
    <xsd:element name="Office" ma:index="11" nillable="true" ma:displayName="Office" ma:format="Dropdown" ma:internalName="Office">
      <xsd:simpleType>
        <xsd:restriction base="dms:Choice">
          <xsd:enumeration value="Region 1"/>
          <xsd:enumeration value="Region 2"/>
          <xsd:enumeration value="Region 3"/>
          <xsd:enumeration value="Region 4"/>
          <xsd:enumeration value="Region 5"/>
          <xsd:enumeration value="Region 6"/>
          <xsd:enumeration value="Region 7"/>
          <xsd:enumeration value="Region 8"/>
          <xsd:enumeration value="Region 9"/>
          <xsd:enumeration value="Region 10"/>
          <xsd:enumeration value="TAD"/>
          <xsd:enumeration value="TAD-01"/>
          <xsd:enumeration value="TAD-20"/>
          <xsd:enumeration value="TAD-30"/>
          <xsd:enumeration value="TAD-40"/>
          <xsd:enumeration value="TBP"/>
          <xsd:enumeration value="TBP-1"/>
          <xsd:enumeration value="TBP-10"/>
          <xsd:enumeration value="TBP-20"/>
          <xsd:enumeration value="TBP-30"/>
          <xsd:enumeration value="TBP-40"/>
          <xsd:enumeration value="TBP-50"/>
          <xsd:enumeration value="TCA"/>
          <xsd:enumeration value="TCA-1"/>
          <xsd:enumeration value="TCC"/>
          <xsd:enumeration value="TCC-1"/>
          <xsd:enumeration value="TCC-2"/>
          <xsd:enumeration value="TCC-10"/>
          <xsd:enumeration value="TCC-20"/>
          <xsd:enumeration value="TCC-30"/>
          <xsd:enumeration value="TOA"/>
          <xsd:enumeration value="TOA-1"/>
          <xsd:enumeration value="TOA-2"/>
          <xsd:enumeration value="TOA-3"/>
          <xsd:enumeration value="TPE"/>
          <xsd:enumeration value="TPE-1"/>
          <xsd:enumeration value="TPE-2"/>
          <xsd:enumeration value="TPE-10"/>
          <xsd:enumeration value="TPE-20"/>
          <xsd:enumeration value="TPE-21"/>
          <xsd:enumeration value="TPE-22"/>
          <xsd:enumeration value="TPE-30"/>
          <xsd:enumeration value="TPM"/>
          <xsd:enumeration value="TPM-1/2/3"/>
          <xsd:enumeration value="TPM-10/11/12"/>
          <xsd:enumeration value="TPM-20/21/22"/>
          <xsd:enumeration value="TPM-30/31/32"/>
          <xsd:enumeration value="TRI"/>
          <xsd:enumeration value="TRI-1"/>
          <xsd:enumeration value="TRI-2"/>
          <xsd:enumeration value="TRI-10/11/12"/>
          <xsd:enumeration value="TRI-20"/>
          <xsd:enumeration value="TRI-30"/>
          <xsd:enumeration value="TSO"/>
          <xsd:enumeration value="TSO-1/2"/>
          <xsd:enumeration value="TSO-10"/>
          <xsd:enumeration value="TSO-20"/>
          <xsd:enumeration value="TSO-3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mplate_x0020_Owner xmlns="b5df4b55-9d63-471a-a5d4-8d07331971d7">FTA</Template_x0020_Owner>
    <Template_x0020_Description xmlns="b5df4b55-9d63-471a-a5d4-8d07331971d7">FTA PPT Template</Template_x0020_Description>
    <Template_x0020_Category xmlns="b5df4b55-9d63-471a-a5d4-8d07331971d7" xsi:nil="true"/>
    <Office xmlns="b5df4b55-9d63-471a-a5d4-8d07331971d7" xsi:nil="true"/>
  </documentManagement>
</p:properties>
</file>

<file path=customXml/itemProps1.xml><?xml version="1.0" encoding="utf-8"?>
<ds:datastoreItem xmlns:ds="http://schemas.openxmlformats.org/officeDocument/2006/customXml" ds:itemID="{BD7E3FC4-0350-43DD-9C65-4B73D4524F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df4b55-9d63-471a-a5d4-8d07331971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FA14E6-1604-4791-962F-71352CCD9D4A}">
  <ds:schemaRefs>
    <ds:schemaRef ds:uri="http://schemas.microsoft.com/sharepoint/v3/contenttype/forms"/>
  </ds:schemaRefs>
</ds:datastoreItem>
</file>

<file path=customXml/itemProps3.xml><?xml version="1.0" encoding="utf-8"?>
<ds:datastoreItem xmlns:ds="http://schemas.openxmlformats.org/officeDocument/2006/customXml" ds:itemID="{2D3A2ECE-B7C0-4881-84A7-B3E32ED133AD}">
  <ds:schemaRefs>
    <ds:schemaRef ds:uri="http://www.w3.org/XML/1998/namespace"/>
    <ds:schemaRef ds:uri="http://schemas.microsoft.com/office/2006/metadata/properties"/>
    <ds:schemaRef ds:uri="http://schemas.microsoft.com/office/2006/documentManagement/types"/>
    <ds:schemaRef ds:uri="http://purl.org/dc/elements/1.1/"/>
    <ds:schemaRef ds:uri="b5df4b55-9d63-471a-a5d4-8d07331971d7"/>
    <ds:schemaRef ds:uri="http://purl.org/dc/term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FTA3 (2)</Template>
  <TotalTime>34296</TotalTime>
  <Words>2674</Words>
  <Application>Microsoft Office PowerPoint</Application>
  <PresentationFormat>On-screen Show (4:3)</PresentationFormat>
  <Paragraphs>232</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FTA3 (2)</vt:lpstr>
      <vt:lpstr>Buy America Update   Cecelia Comito, Office of Chief Counsel December 1, 2016 </vt:lpstr>
      <vt:lpstr>Agenda</vt:lpstr>
      <vt:lpstr>Statutory Requirement</vt:lpstr>
      <vt:lpstr>Regulations: 49 CFR Part 661</vt:lpstr>
      <vt:lpstr>Steel &amp; Iron  49 CFR§661.5(b)</vt:lpstr>
      <vt:lpstr>Manufactured Products §661.5(d)</vt:lpstr>
      <vt:lpstr>Manufactured Product</vt:lpstr>
      <vt:lpstr>Fast Act Amendments</vt:lpstr>
      <vt:lpstr>Rolling Stock Waiver 49 U.S.C. § 5323(j)(2)(C)</vt:lpstr>
      <vt:lpstr>FTA Final Policy Statement</vt:lpstr>
      <vt:lpstr>FTA Public Interest Waiver</vt:lpstr>
      <vt:lpstr>Calculation of Domestic Content</vt:lpstr>
      <vt:lpstr>Cost of Domestic Steel &amp; Iron</vt:lpstr>
      <vt:lpstr>Train Control, Communication and Traction Power Equipment</vt:lpstr>
      <vt:lpstr>Procurements of Ferry Vessels</vt:lpstr>
      <vt:lpstr>State Purchasing Schedules</vt:lpstr>
      <vt:lpstr>Statutory Waivers</vt:lpstr>
      <vt:lpstr>Small Purchase Waiver</vt:lpstr>
      <vt:lpstr>September 16, 2016 Dear Colleague Letter</vt:lpstr>
      <vt:lpstr>Small Purchase Waiver</vt:lpstr>
      <vt:lpstr>Non-Availability Waivers</vt:lpstr>
      <vt:lpstr>Non-Availability Waivers</vt:lpstr>
      <vt:lpstr>Regulations: 49 CFR Part 661</vt:lpstr>
      <vt:lpstr>Minivan Waiver</vt:lpstr>
      <vt:lpstr>Why Do Waiver Requests  Take So Long?</vt:lpstr>
      <vt:lpstr>Construction Projects</vt:lpstr>
      <vt:lpstr>Utility Relocation Work</vt:lpstr>
      <vt:lpstr>FTA Statement on Applicability of Buy America to Utility Work</vt:lpstr>
      <vt:lpstr>Southern California Edison – April 30, 2014 Letter from Chief Counsel</vt:lpstr>
      <vt:lpstr>Minivan Waiver</vt:lpstr>
      <vt:lpstr>Common Buy America Issues</vt:lpstr>
      <vt:lpstr>Common Buy America Issues</vt:lpstr>
      <vt:lpstr>Common Buy America Issues</vt:lpstr>
      <vt:lpstr>Common Buy America Issues</vt:lpstr>
      <vt:lpstr>Best Practices for Grantees</vt:lpstr>
      <vt:lpstr>Best Practices for Grantees</vt:lpstr>
      <vt:lpstr>More Information</vt:lpstr>
      <vt:lpstr>PowerPoint Presentation</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FTA PPT Template</dc:title>
  <dc:creator>test</dc:creator>
  <cp:lastModifiedBy>USDOT_User</cp:lastModifiedBy>
  <cp:revision>138</cp:revision>
  <cp:lastPrinted>2016-12-01T15:59:24Z</cp:lastPrinted>
  <dcterms:created xsi:type="dcterms:W3CDTF">2012-04-18T16:44:28Z</dcterms:created>
  <dcterms:modified xsi:type="dcterms:W3CDTF">2016-12-05T16:03:20Z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0x01010092B3FDC8CBCAAB41AEFBCAB616A9754A</vt:lpwstr>
  </property>
</Properties>
</file>