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5"/>
  </p:sldMasterIdLst>
  <p:notesMasterIdLst>
    <p:notesMasterId r:id="rId38"/>
  </p:notesMasterIdLst>
  <p:handoutMasterIdLst>
    <p:handoutMasterId r:id="rId39"/>
  </p:handoutMasterIdLst>
  <p:sldIdLst>
    <p:sldId id="256" r:id="rId6"/>
    <p:sldId id="321" r:id="rId7"/>
    <p:sldId id="322" r:id="rId8"/>
    <p:sldId id="283" r:id="rId9"/>
    <p:sldId id="284" r:id="rId10"/>
    <p:sldId id="285" r:id="rId11"/>
    <p:sldId id="286" r:id="rId12"/>
    <p:sldId id="315" r:id="rId13"/>
    <p:sldId id="288" r:id="rId14"/>
    <p:sldId id="318" r:id="rId15"/>
    <p:sldId id="294" r:id="rId16"/>
    <p:sldId id="295" r:id="rId17"/>
    <p:sldId id="297" r:id="rId18"/>
    <p:sldId id="296" r:id="rId19"/>
    <p:sldId id="298" r:id="rId20"/>
    <p:sldId id="319" r:id="rId21"/>
    <p:sldId id="324" r:id="rId22"/>
    <p:sldId id="323" r:id="rId23"/>
    <p:sldId id="303" r:id="rId24"/>
    <p:sldId id="304" r:id="rId25"/>
    <p:sldId id="305" r:id="rId26"/>
    <p:sldId id="311" r:id="rId27"/>
    <p:sldId id="306" r:id="rId28"/>
    <p:sldId id="314" r:id="rId29"/>
    <p:sldId id="307" r:id="rId30"/>
    <p:sldId id="308" r:id="rId31"/>
    <p:sldId id="310" r:id="rId32"/>
    <p:sldId id="325" r:id="rId33"/>
    <p:sldId id="312" r:id="rId34"/>
    <p:sldId id="313" r:id="rId35"/>
    <p:sldId id="301" r:id="rId36"/>
    <p:sldId id="300" r:id="rId3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1" name="test" initials="t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44C"/>
    <a:srgbClr val="395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1" autoAdjust="0"/>
    <p:restoredTop sz="88200" autoAdjust="0"/>
  </p:normalViewPr>
  <p:slideViewPr>
    <p:cSldViewPr snapToGrid="0" snapToObjects="1">
      <p:cViewPr>
        <p:scale>
          <a:sx n="90" d="100"/>
          <a:sy n="90" d="100"/>
        </p:scale>
        <p:origin x="-1098" y="-4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11" tIns="46755" rIns="93511" bIns="467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511" tIns="46755" rIns="93511" bIns="467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511" tIns="46755" rIns="93511" bIns="46755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1" descr="header2-01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TA_footer-0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6047680"/>
            <a:ext cx="9144000" cy="830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11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dprogram.gov/ntdprogram/sampling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dprogram.gov/ntdprogram/assetInventory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eith.gates@dot.gov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ulations.gov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docketsinfo.dot.gov/" TargetMode="External"/><Relationship Id="rId2" Type="http://schemas.openxmlformats.org/officeDocument/2006/relationships/hyperlink" Target="http://www.regulations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eith.gates@dot.g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10"/>
          <a:stretch/>
        </p:blipFill>
        <p:spPr>
          <a:xfrm>
            <a:off x="863" y="0"/>
            <a:ext cx="9143137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86" y="2874206"/>
            <a:ext cx="4774315" cy="2465593"/>
          </a:xfrm>
        </p:spPr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 Neue"/>
                <a:ea typeface="+mj-ea"/>
              </a:rPr>
              <a:t>FY 2014 NTD Reporting</a:t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>Federal Register Notices</a:t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>Explanation of Proposed Changes  </a:t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1800" dirty="0" smtClean="0">
                <a:latin typeface="Helvetica Neue"/>
                <a:ea typeface="+mj-ea"/>
              </a:rPr>
              <a:t>28 August 2014</a:t>
            </a:r>
            <a:r>
              <a:rPr lang="en-US" sz="2400" dirty="0" smtClean="0">
                <a:latin typeface="Helvetica Neue"/>
                <a:ea typeface="+mj-ea"/>
              </a:rPr>
              <a:t/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/>
            </a:r>
            <a:br>
              <a:rPr lang="en-US" sz="2400" dirty="0" smtClean="0">
                <a:latin typeface="Helvetica Neue"/>
                <a:ea typeface="+mj-ea"/>
              </a:rPr>
            </a:br>
            <a:endParaRPr lang="en-US" sz="1800" dirty="0" smtClean="0">
              <a:latin typeface="Helvetica Neue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E.</a:t>
            </a:r>
            <a:r>
              <a:rPr lang="en-US" dirty="0"/>
              <a:t> Definition of Commuter Service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37"/>
            <a:ext cx="8448675" cy="4870450"/>
          </a:xfrm>
        </p:spPr>
        <p:txBody>
          <a:bodyPr/>
          <a:lstStyle/>
          <a:p>
            <a:r>
              <a:rPr lang="en-US" sz="2800" dirty="0" smtClean="0"/>
              <a:t>Clarifies distinction between </a:t>
            </a:r>
            <a:r>
              <a:rPr lang="en-US" sz="2800" i="1" dirty="0" smtClean="0">
                <a:solidFill>
                  <a:srgbClr val="C00000"/>
                </a:solidFill>
              </a:rPr>
              <a:t>commuter</a:t>
            </a:r>
            <a:r>
              <a:rPr lang="en-US" sz="2800" dirty="0" smtClean="0"/>
              <a:t> and 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C00000"/>
                </a:solidFill>
              </a:rPr>
              <a:t>intercity</a:t>
            </a:r>
            <a:r>
              <a:rPr lang="en-US" sz="2800" dirty="0" smtClean="0"/>
              <a:t> transportation treatment in NTD</a:t>
            </a:r>
          </a:p>
          <a:p>
            <a:pPr lvl="1"/>
            <a:r>
              <a:rPr lang="en-US" sz="2400" i="1" dirty="0" smtClean="0">
                <a:solidFill>
                  <a:srgbClr val="C00000"/>
                </a:solidFill>
              </a:rPr>
              <a:t>Commuter </a:t>
            </a:r>
            <a:r>
              <a:rPr lang="en-US" sz="2400" dirty="0"/>
              <a:t>service </a:t>
            </a:r>
            <a:r>
              <a:rPr lang="en-US" sz="2400" dirty="0" smtClean="0"/>
              <a:t>is local passenger transportation, with more than half of passengers making a same-day return trip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formula grant </a:t>
            </a:r>
            <a:r>
              <a:rPr lang="en-US" sz="2400" dirty="0" smtClean="0"/>
              <a:t>apportionments </a:t>
            </a:r>
            <a:r>
              <a:rPr lang="en-US" sz="2400" i="1" dirty="0">
                <a:solidFill>
                  <a:srgbClr val="C00000"/>
                </a:solidFill>
              </a:rPr>
              <a:t>c</a:t>
            </a:r>
            <a:r>
              <a:rPr lang="en-US" sz="2400" i="1" dirty="0" smtClean="0">
                <a:solidFill>
                  <a:srgbClr val="C00000"/>
                </a:solidFill>
              </a:rPr>
              <a:t>ommuter </a:t>
            </a:r>
            <a:r>
              <a:rPr lang="en-US" sz="2400" dirty="0" smtClean="0"/>
              <a:t>service is allocated to the UZA that is primarily served</a:t>
            </a:r>
          </a:p>
          <a:p>
            <a:pPr lvl="1"/>
            <a:r>
              <a:rPr lang="en-US" sz="2400" dirty="0" smtClean="0"/>
              <a:t>For formula grant apportionments 22.27% of rural </a:t>
            </a:r>
            <a:r>
              <a:rPr lang="en-US" sz="2400" i="1" dirty="0" smtClean="0">
                <a:solidFill>
                  <a:srgbClr val="C00000"/>
                </a:solidFill>
              </a:rPr>
              <a:t>Intercity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non-bus</a:t>
            </a:r>
            <a:r>
              <a:rPr lang="en-US" sz="2400" dirty="0" smtClean="0"/>
              <a:t> miles are attributed to UZAs </a:t>
            </a:r>
          </a:p>
          <a:p>
            <a:pPr lvl="1"/>
            <a:r>
              <a:rPr lang="en-US" sz="2400" i="1" dirty="0" smtClean="0">
                <a:solidFill>
                  <a:srgbClr val="C00000"/>
                </a:solidFill>
              </a:rPr>
              <a:t>Intercity </a:t>
            </a:r>
            <a:r>
              <a:rPr lang="en-US" sz="2400" i="1" dirty="0">
                <a:solidFill>
                  <a:srgbClr val="C00000"/>
                </a:solidFill>
              </a:rPr>
              <a:t>bus </a:t>
            </a:r>
            <a:r>
              <a:rPr lang="en-US" sz="2400" dirty="0" smtClean="0"/>
              <a:t>service is not counted for formula grants </a:t>
            </a:r>
          </a:p>
          <a:p>
            <a:pPr lvl="1"/>
            <a:r>
              <a:rPr lang="en-US" sz="2400" dirty="0" smtClean="0"/>
              <a:t>Service provided by </a:t>
            </a:r>
            <a:r>
              <a:rPr lang="en-US" sz="2400" dirty="0" smtClean="0">
                <a:solidFill>
                  <a:srgbClr val="C00000"/>
                </a:solidFill>
              </a:rPr>
              <a:t>Amtrak</a:t>
            </a:r>
            <a:r>
              <a:rPr lang="en-US" sz="2400" dirty="0" smtClean="0"/>
              <a:t> is defined as </a:t>
            </a:r>
            <a:r>
              <a:rPr lang="en-US" sz="2400" i="1" dirty="0">
                <a:solidFill>
                  <a:srgbClr val="C00000"/>
                </a:solidFill>
              </a:rPr>
              <a:t>I</a:t>
            </a:r>
            <a:r>
              <a:rPr lang="en-US" sz="2400" i="1" dirty="0" smtClean="0">
                <a:solidFill>
                  <a:srgbClr val="C00000"/>
                </a:solidFill>
              </a:rPr>
              <a:t>ntercity rail</a:t>
            </a:r>
          </a:p>
          <a:p>
            <a:pPr lvl="1"/>
            <a:r>
              <a:rPr lang="en-US" sz="2400" dirty="0" smtClean="0">
                <a:solidFill>
                  <a:srgbClr val="C00000"/>
                </a:solidFill>
              </a:rPr>
              <a:t>Grandfathers existing systems </a:t>
            </a:r>
            <a:r>
              <a:rPr lang="en-US" sz="2400" dirty="0" smtClean="0"/>
              <a:t>in the NTD</a:t>
            </a:r>
          </a:p>
          <a:p>
            <a:pPr lvl="1">
              <a:spcAft>
                <a:spcPts val="1200"/>
              </a:spcAft>
            </a:pPr>
            <a:endParaRPr lang="en-US" sz="2400" dirty="0" smtClean="0"/>
          </a:p>
          <a:p>
            <a:pPr lvl="0"/>
            <a:endParaRPr lang="en-US" sz="2800" dirty="0"/>
          </a:p>
          <a:p>
            <a:pPr lvl="0"/>
            <a:endParaRPr lang="en-US" sz="2800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8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pPr marL="0" indent="-457200"/>
            <a:r>
              <a:rPr lang="en-US" dirty="0">
                <a:solidFill>
                  <a:srgbClr val="0070C0"/>
                </a:solidFill>
              </a:rPr>
              <a:t>F.</a:t>
            </a:r>
            <a:r>
              <a:rPr lang="en-US" dirty="0"/>
              <a:t> </a:t>
            </a:r>
            <a:r>
              <a:rPr lang="en-US" dirty="0" smtClean="0"/>
              <a:t>Consolidated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400" dirty="0"/>
              <a:t>There are </a:t>
            </a:r>
            <a:r>
              <a:rPr lang="en-US" sz="2400" dirty="0" smtClean="0"/>
              <a:t>6 consolidated reporters in the NTD</a:t>
            </a:r>
          </a:p>
          <a:p>
            <a:pPr lvl="1"/>
            <a:r>
              <a:rPr lang="en-US" sz="2000" dirty="0" smtClean="0"/>
              <a:t>Large systems reporting for smaller neighbors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Small systems waivers allow reduced reporting</a:t>
            </a:r>
          </a:p>
          <a:p>
            <a:pPr lvl="1"/>
            <a:r>
              <a:rPr lang="en-US" sz="2000" dirty="0" smtClean="0"/>
              <a:t>They were not available before 2011</a:t>
            </a:r>
          </a:p>
          <a:p>
            <a:pPr lvl="1"/>
            <a:r>
              <a:rPr lang="en-US" sz="2000" dirty="0" smtClean="0"/>
              <a:t>They also </a:t>
            </a:r>
            <a:r>
              <a:rPr lang="en-US" sz="2000" dirty="0"/>
              <a:t>eliminate the requirement </a:t>
            </a:r>
            <a:r>
              <a:rPr lang="en-US" sz="2000" dirty="0" smtClean="0"/>
              <a:t>to report </a:t>
            </a:r>
            <a:r>
              <a:rPr lang="en-US" sz="2000" dirty="0"/>
              <a:t>passenger </a:t>
            </a:r>
            <a:r>
              <a:rPr lang="en-US" sz="2000" dirty="0" smtClean="0"/>
              <a:t>miles</a:t>
            </a:r>
          </a:p>
          <a:p>
            <a:pPr lvl="1"/>
            <a:r>
              <a:rPr lang="en-US" sz="2000" dirty="0" smtClean="0"/>
              <a:t>They also eliminate the monthly reporting requirement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Reports </a:t>
            </a:r>
            <a:r>
              <a:rPr lang="en-US" sz="2400" dirty="0"/>
              <a:t>for each transit </a:t>
            </a:r>
            <a:r>
              <a:rPr lang="en-US" sz="2400" dirty="0" smtClean="0"/>
              <a:t>system will now </a:t>
            </a:r>
            <a:r>
              <a:rPr lang="en-US" sz="2400" dirty="0"/>
              <a:t>have to be filed under a </a:t>
            </a:r>
            <a:r>
              <a:rPr lang="en-US" sz="2400" dirty="0" smtClean="0"/>
              <a:t>unique NTD </a:t>
            </a:r>
            <a:r>
              <a:rPr lang="en-US" sz="2400" dirty="0"/>
              <a:t>ID </a:t>
            </a:r>
            <a:r>
              <a:rPr lang="en-US" sz="2400" dirty="0" smtClean="0"/>
              <a:t>number</a:t>
            </a:r>
          </a:p>
          <a:p>
            <a:pPr lvl="1"/>
            <a:r>
              <a:rPr lang="en-US" sz="2000" dirty="0" smtClean="0"/>
              <a:t>Simplifies NTD data analysis</a:t>
            </a:r>
          </a:p>
          <a:p>
            <a:pPr lvl="1"/>
            <a:r>
              <a:rPr lang="en-US" sz="2000" dirty="0" smtClean="0"/>
              <a:t>Less work for everyone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0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pPr marL="0" indent="-457200"/>
            <a:r>
              <a:rPr lang="en-US" dirty="0">
                <a:solidFill>
                  <a:srgbClr val="0070C0"/>
                </a:solidFill>
              </a:rPr>
              <a:t>G.</a:t>
            </a:r>
            <a:r>
              <a:rPr lang="en-US" dirty="0"/>
              <a:t> </a:t>
            </a:r>
            <a:r>
              <a:rPr lang="en-US" dirty="0" smtClean="0"/>
              <a:t>Consistent Use </a:t>
            </a:r>
            <a:r>
              <a:rPr lang="en-US" dirty="0"/>
              <a:t>of </a:t>
            </a:r>
            <a:r>
              <a:rPr lang="en-US" dirty="0" smtClean="0"/>
              <a:t>Names/Types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 smtClean="0"/>
              <a:t>Name and organization </a:t>
            </a:r>
            <a:r>
              <a:rPr lang="en-US" sz="2800" dirty="0"/>
              <a:t>type on the B–10 </a:t>
            </a:r>
            <a:r>
              <a:rPr lang="en-US" sz="2800" dirty="0" smtClean="0"/>
              <a:t>form must </a:t>
            </a:r>
            <a:r>
              <a:rPr lang="en-US" sz="2800" dirty="0"/>
              <a:t>now match the total revenues </a:t>
            </a:r>
            <a:r>
              <a:rPr lang="en-US" sz="2800" dirty="0" smtClean="0"/>
              <a:t>and total </a:t>
            </a:r>
            <a:r>
              <a:rPr lang="en-US" sz="2800" dirty="0"/>
              <a:t>expenses reported on the F </a:t>
            </a:r>
            <a:r>
              <a:rPr lang="en-US" sz="2800" dirty="0" smtClean="0"/>
              <a:t>forms 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Responsible </a:t>
            </a:r>
            <a:r>
              <a:rPr lang="en-US" sz="2800" dirty="0"/>
              <a:t>certifying official </a:t>
            </a:r>
            <a:r>
              <a:rPr lang="en-US" sz="2800" dirty="0" smtClean="0"/>
              <a:t>designated on the </a:t>
            </a:r>
            <a:br>
              <a:rPr lang="en-US" sz="2800" dirty="0" smtClean="0"/>
            </a:br>
            <a:r>
              <a:rPr lang="en-US" sz="2800" dirty="0" smtClean="0"/>
              <a:t>B–20 </a:t>
            </a:r>
            <a:r>
              <a:rPr lang="en-US" sz="2800" dirty="0"/>
              <a:t>form must be a direct employee </a:t>
            </a:r>
            <a:r>
              <a:rPr lang="en-US" sz="2800" dirty="0" smtClean="0"/>
              <a:t>of the </a:t>
            </a:r>
            <a:r>
              <a:rPr lang="en-US" sz="2800" dirty="0"/>
              <a:t>reporting </a:t>
            </a:r>
            <a:r>
              <a:rPr lang="en-US" sz="2800" dirty="0" smtClean="0"/>
              <a:t>organization</a:t>
            </a:r>
          </a:p>
          <a:p>
            <a:r>
              <a:rPr lang="en-US" sz="2800" dirty="0" smtClean="0"/>
              <a:t>Independent </a:t>
            </a:r>
            <a:r>
              <a:rPr lang="en-US" sz="2800" dirty="0"/>
              <a:t>auditor statements must </a:t>
            </a:r>
            <a:r>
              <a:rPr lang="en-US" sz="2800" dirty="0" smtClean="0"/>
              <a:t>be done </a:t>
            </a:r>
            <a:r>
              <a:rPr lang="en-US" sz="2800" dirty="0"/>
              <a:t>on the basis of the </a:t>
            </a:r>
            <a:r>
              <a:rPr lang="en-US" sz="2800" dirty="0" smtClean="0"/>
              <a:t>reporting organization</a:t>
            </a:r>
            <a:r>
              <a:rPr lang="en-US" sz="2800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pPr marL="0" indent="-457200"/>
            <a:r>
              <a:rPr lang="en-US" dirty="0" smtClean="0">
                <a:solidFill>
                  <a:srgbClr val="0070C0"/>
                </a:solidFill>
              </a:rPr>
              <a:t>H.</a:t>
            </a:r>
            <a:r>
              <a:rPr lang="en-US" dirty="0" smtClean="0"/>
              <a:t>  Delegation </a:t>
            </a:r>
            <a:r>
              <a:rPr lang="en-US" dirty="0"/>
              <a:t>of CEO </a:t>
            </a:r>
            <a:r>
              <a:rPr lang="en-US" dirty="0" smtClean="0"/>
              <a:t>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600" dirty="0" smtClean="0"/>
              <a:t>Historically, the reporter’s CEO </a:t>
            </a:r>
            <a:r>
              <a:rPr lang="en-US" sz="2600" dirty="0"/>
              <a:t>must </a:t>
            </a:r>
            <a:r>
              <a:rPr lang="en-US" sz="2600" dirty="0" smtClean="0"/>
              <a:t>submit the </a:t>
            </a:r>
            <a:r>
              <a:rPr lang="en-US" sz="2600" dirty="0"/>
              <a:t>NTD report and certify its accuracy</a:t>
            </a:r>
            <a:r>
              <a:rPr lang="en-US" sz="2600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CEO may now delegate this certification to an employee </a:t>
            </a:r>
            <a:r>
              <a:rPr lang="en-US" sz="2600" dirty="0"/>
              <a:t>who will act </a:t>
            </a:r>
            <a:r>
              <a:rPr lang="en-US" sz="2600" dirty="0" smtClean="0"/>
              <a:t>in the </a:t>
            </a:r>
            <a:r>
              <a:rPr lang="en-US" sz="2600" dirty="0"/>
              <a:t>CEO’s name for this </a:t>
            </a:r>
            <a:r>
              <a:rPr lang="en-US" sz="2600" dirty="0" smtClean="0"/>
              <a:t>purpose 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Delegation will remain </a:t>
            </a:r>
            <a:r>
              <a:rPr lang="en-US" sz="2600" dirty="0"/>
              <a:t>valid </a:t>
            </a:r>
            <a:r>
              <a:rPr lang="en-US" sz="2600" dirty="0" smtClean="0"/>
              <a:t>as </a:t>
            </a:r>
            <a:r>
              <a:rPr lang="en-US" sz="2600" dirty="0"/>
              <a:t>long as both the CEO and </a:t>
            </a:r>
            <a:r>
              <a:rPr lang="en-US" sz="2600" dirty="0" smtClean="0"/>
              <a:t>the designated </a:t>
            </a:r>
            <a:r>
              <a:rPr lang="en-US" sz="2600" dirty="0"/>
              <a:t>official continue to </a:t>
            </a:r>
            <a:r>
              <a:rPr lang="en-US" sz="2600" dirty="0" smtClean="0"/>
              <a:t>hold their </a:t>
            </a:r>
            <a:r>
              <a:rPr lang="en-US" sz="2600" dirty="0"/>
              <a:t>respective </a:t>
            </a:r>
            <a:r>
              <a:rPr lang="en-US" sz="2600" dirty="0" smtClean="0"/>
              <a:t>positions 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Does </a:t>
            </a:r>
            <a:r>
              <a:rPr lang="en-US" sz="2600" dirty="0"/>
              <a:t>not change the </a:t>
            </a:r>
            <a:r>
              <a:rPr lang="en-US" sz="2600" dirty="0" smtClean="0"/>
              <a:t>CEO’s overall </a:t>
            </a:r>
            <a:r>
              <a:rPr lang="en-US" sz="2600" dirty="0"/>
              <a:t>responsibility for the </a:t>
            </a:r>
            <a:r>
              <a:rPr lang="en-US" sz="2600" dirty="0" smtClean="0"/>
              <a:t>accuracy of data </a:t>
            </a:r>
            <a:r>
              <a:rPr lang="en-US" sz="2600" dirty="0"/>
              <a:t>submitted in the </a:t>
            </a:r>
            <a:r>
              <a:rPr lang="en-US" sz="2600" dirty="0" smtClean="0"/>
              <a:t>report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pPr marL="0" indent="-457200"/>
            <a:r>
              <a:rPr lang="en-US" sz="4000" dirty="0" smtClean="0">
                <a:solidFill>
                  <a:srgbClr val="0070C0"/>
                </a:solidFill>
              </a:rPr>
              <a:t>I.</a:t>
            </a:r>
            <a:r>
              <a:rPr lang="en-US" sz="4000" dirty="0" smtClean="0"/>
              <a:t> Eliminating Reporting Requirements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/>
              <a:t>FTA </a:t>
            </a:r>
            <a:r>
              <a:rPr lang="en-US" sz="2800" dirty="0" smtClean="0"/>
              <a:t>has </a:t>
            </a:r>
            <a:r>
              <a:rPr lang="en-US" sz="2800" dirty="0"/>
              <a:t>determined that this data </a:t>
            </a:r>
            <a:r>
              <a:rPr lang="en-US" sz="2800" dirty="0" smtClean="0"/>
              <a:t>is not needed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dirty="0" smtClean="0"/>
              <a:t>Eliminate the requirement </a:t>
            </a:r>
            <a:r>
              <a:rPr lang="en-US" sz="2800" dirty="0"/>
              <a:t>for rail systems to </a:t>
            </a:r>
            <a:r>
              <a:rPr lang="en-US" sz="2800" dirty="0" smtClean="0"/>
              <a:t>report morning and </a:t>
            </a:r>
            <a:r>
              <a:rPr lang="en-US" sz="2800" dirty="0"/>
              <a:t>evening peak </a:t>
            </a:r>
            <a:r>
              <a:rPr lang="en-US" sz="2800" dirty="0" smtClean="0"/>
              <a:t>period service </a:t>
            </a:r>
            <a:r>
              <a:rPr lang="en-US" sz="2800" dirty="0"/>
              <a:t>data </a:t>
            </a:r>
            <a:endParaRPr lang="en-US" sz="2800" dirty="0" smtClean="0"/>
          </a:p>
          <a:p>
            <a:pPr lvl="1"/>
            <a:r>
              <a:rPr lang="en-US" sz="2400" dirty="0" smtClean="0"/>
              <a:t>Will </a:t>
            </a:r>
            <a:r>
              <a:rPr lang="en-US" sz="2400" dirty="0"/>
              <a:t>align the </a:t>
            </a:r>
            <a:r>
              <a:rPr lang="en-US" sz="2400" dirty="0" smtClean="0"/>
              <a:t>service data </a:t>
            </a:r>
            <a:r>
              <a:rPr lang="en-US" sz="2400" dirty="0"/>
              <a:t>reporting requirements for </a:t>
            </a:r>
            <a:r>
              <a:rPr lang="en-US" sz="2400" dirty="0" smtClean="0"/>
              <a:t>rail modes </a:t>
            </a:r>
            <a:r>
              <a:rPr lang="en-US" sz="2400" dirty="0"/>
              <a:t>with other </a:t>
            </a:r>
            <a:r>
              <a:rPr lang="en-US" sz="2400" dirty="0" smtClean="0"/>
              <a:t>modes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800" dirty="0" smtClean="0"/>
              <a:t>eliminate B–60 </a:t>
            </a:r>
            <a:r>
              <a:rPr lang="en-US" sz="2800" dirty="0"/>
              <a:t>and B–70 forms </a:t>
            </a:r>
            <a:endParaRPr lang="en-US" sz="2800" dirty="0" smtClean="0"/>
          </a:p>
          <a:p>
            <a:pPr lvl="1"/>
            <a:r>
              <a:rPr lang="en-US" sz="2400" dirty="0" smtClean="0"/>
              <a:t>Identify funds </a:t>
            </a:r>
            <a:r>
              <a:rPr lang="en-US" sz="2400" dirty="0"/>
              <a:t>passed from one public entity </a:t>
            </a:r>
            <a:r>
              <a:rPr lang="en-US" sz="2400" dirty="0" smtClean="0"/>
              <a:t>to another </a:t>
            </a:r>
            <a:r>
              <a:rPr lang="en-US" sz="2400" dirty="0"/>
              <a:t>public </a:t>
            </a:r>
            <a:r>
              <a:rPr lang="en-US" sz="2400" dirty="0" smtClean="0"/>
              <a:t>entity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5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pPr indent="-457200"/>
            <a:r>
              <a:rPr lang="en-US" sz="4000" dirty="0" smtClean="0">
                <a:solidFill>
                  <a:srgbClr val="0070C0"/>
                </a:solidFill>
              </a:rPr>
              <a:t>J.</a:t>
            </a:r>
            <a:r>
              <a:rPr lang="en-US" sz="4000" dirty="0" smtClean="0"/>
              <a:t> Passenger Mile Sampling Guidance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600" dirty="0" smtClean="0"/>
              <a:t>Withdraw outdated circulars on sampling to collect </a:t>
            </a:r>
            <a:r>
              <a:rPr lang="en-US" sz="2600" dirty="0"/>
              <a:t>passenger mile data</a:t>
            </a:r>
            <a:r>
              <a:rPr lang="en-US" sz="2600" dirty="0" smtClean="0"/>
              <a:t> </a:t>
            </a:r>
          </a:p>
          <a:p>
            <a:pPr lvl="1"/>
            <a:r>
              <a:rPr lang="en-US" sz="2400" dirty="0" smtClean="0"/>
              <a:t>UMTA C2710.1A</a:t>
            </a:r>
            <a:endParaRPr lang="en-US" sz="2400" dirty="0"/>
          </a:p>
          <a:p>
            <a:pPr lvl="1"/>
            <a:r>
              <a:rPr lang="en-US" sz="2400" dirty="0"/>
              <a:t>UMTA </a:t>
            </a:r>
            <a:r>
              <a:rPr lang="en-US" sz="2400" dirty="0" smtClean="0"/>
              <a:t>C2710.2A</a:t>
            </a:r>
          </a:p>
          <a:p>
            <a:pPr lvl="1"/>
            <a:r>
              <a:rPr lang="en-US" sz="2400" dirty="0" smtClean="0"/>
              <a:t>UMTA C2710.4A</a:t>
            </a:r>
          </a:p>
          <a:p>
            <a:pPr>
              <a:spcBef>
                <a:spcPts val="1200"/>
              </a:spcBef>
            </a:pPr>
            <a:r>
              <a:rPr lang="en-US" sz="2600" dirty="0" smtClean="0"/>
              <a:t>Circulars have been replaced by the </a:t>
            </a:r>
            <a:r>
              <a:rPr lang="en-US" sz="2600" i="1" dirty="0"/>
              <a:t>NTD Sampling </a:t>
            </a:r>
            <a:r>
              <a:rPr lang="en-US" sz="2600" i="1" dirty="0" smtClean="0"/>
              <a:t>Manual </a:t>
            </a:r>
            <a:endParaRPr lang="en-US" sz="2600" dirty="0" smtClean="0"/>
          </a:p>
          <a:p>
            <a:pPr lvl="1"/>
            <a:r>
              <a:rPr lang="en-US" sz="2400" dirty="0" smtClean="0"/>
              <a:t>Has been </a:t>
            </a:r>
            <a:r>
              <a:rPr lang="en-US" sz="2400" dirty="0"/>
              <a:t>in use as optional guidance </a:t>
            </a:r>
            <a:r>
              <a:rPr lang="en-US" sz="2400" dirty="0" smtClean="0"/>
              <a:t>since 2011</a:t>
            </a:r>
          </a:p>
          <a:p>
            <a:pPr lvl="1"/>
            <a:r>
              <a:rPr lang="en-US" sz="2400" dirty="0" smtClean="0"/>
              <a:t>OK to use old circulars for sampling underway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www.ntdprogram.gov/ntdprogram/sampling.htm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3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K.</a:t>
            </a:r>
            <a:r>
              <a:rPr lang="en-US" dirty="0"/>
              <a:t> Asset Inventory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417637"/>
            <a:ext cx="8039819" cy="4525963"/>
          </a:xfrm>
        </p:spPr>
        <p:txBody>
          <a:bodyPr/>
          <a:lstStyle/>
          <a:p>
            <a:pPr lvl="0"/>
            <a:r>
              <a:rPr lang="en-US" sz="2600" dirty="0" smtClean="0"/>
              <a:t>Solicits comments on plan to implement </a:t>
            </a:r>
            <a:r>
              <a:rPr lang="en-US" sz="2600" dirty="0"/>
              <a:t>MAP-21 requirement to collect asset inventory data</a:t>
            </a:r>
          </a:p>
          <a:p>
            <a:pPr lvl="0"/>
            <a:r>
              <a:rPr lang="en-US" sz="2600" dirty="0"/>
              <a:t>High-level data on fixed assets to augment the current collection of vehicle </a:t>
            </a:r>
            <a:r>
              <a:rPr lang="en-US" sz="2600" dirty="0" smtClean="0"/>
              <a:t>data</a:t>
            </a:r>
          </a:p>
          <a:p>
            <a:pPr lvl="0"/>
            <a:r>
              <a:rPr lang="en-US" sz="2600" dirty="0" smtClean="0"/>
              <a:t>Asset list filled out once and then updated annually</a:t>
            </a:r>
            <a:endParaRPr lang="en-US" sz="2600" dirty="0"/>
          </a:p>
          <a:p>
            <a:r>
              <a:rPr lang="en-US" sz="2600" dirty="0" smtClean="0"/>
              <a:t>FY 2014 reporting </a:t>
            </a:r>
            <a:r>
              <a:rPr lang="en-US" sz="2600" dirty="0"/>
              <a:t>(starts in </a:t>
            </a:r>
            <a:r>
              <a:rPr lang="en-US" sz="2600" dirty="0" smtClean="0"/>
              <a:t>October 2014) </a:t>
            </a:r>
            <a:r>
              <a:rPr lang="en-US" sz="2600" dirty="0"/>
              <a:t>will </a:t>
            </a:r>
            <a:r>
              <a:rPr lang="en-US" sz="2600" dirty="0" smtClean="0"/>
              <a:t>not be affected</a:t>
            </a:r>
            <a:endParaRPr lang="en-US" sz="2600" dirty="0"/>
          </a:p>
          <a:p>
            <a:pPr lvl="0"/>
            <a:r>
              <a:rPr lang="en-US" sz="2600" dirty="0" smtClean="0"/>
              <a:t>FY 2015 reporting will </a:t>
            </a:r>
            <a:r>
              <a:rPr lang="en-US" sz="2600" dirty="0"/>
              <a:t>be </a:t>
            </a:r>
            <a:r>
              <a:rPr lang="en-US" sz="2600" dirty="0" smtClean="0"/>
              <a:t>an optional pilot year</a:t>
            </a:r>
          </a:p>
          <a:p>
            <a:pPr lvl="0"/>
            <a:r>
              <a:rPr lang="en-US" sz="2600" dirty="0" smtClean="0"/>
              <a:t>FY 2016 reporting will be mandatory</a:t>
            </a:r>
          </a:p>
          <a:p>
            <a:pPr lvl="0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www.ntdprogram.gov/ntdprogram/assetInventory.htm</a:t>
            </a:r>
            <a:endParaRPr lang="en-US" sz="2000" dirty="0" smtClean="0"/>
          </a:p>
          <a:p>
            <a:pPr marL="0" lvl="0" indent="0">
              <a:buNone/>
            </a:pP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9669"/>
            <a:ext cx="8229600" cy="4525963"/>
          </a:xfrm>
        </p:spPr>
        <p:txBody>
          <a:bodyPr/>
          <a:lstStyle/>
          <a:p>
            <a:r>
              <a:rPr lang="en-US" sz="2400" dirty="0"/>
              <a:t>Administrative and Maintenance </a:t>
            </a:r>
            <a:r>
              <a:rPr lang="en-US" sz="2400" dirty="0" smtClean="0"/>
              <a:t>Facilities </a:t>
            </a:r>
            <a:r>
              <a:rPr lang="en-US" sz="2400" dirty="0"/>
              <a:t>Inventory (A-10)</a:t>
            </a:r>
          </a:p>
          <a:p>
            <a:r>
              <a:rPr lang="en-US" sz="2400" dirty="0" smtClean="0"/>
              <a:t>Passenger and Parking Facility Inventory (A-20)</a:t>
            </a:r>
          </a:p>
          <a:p>
            <a:r>
              <a:rPr lang="en-US" sz="2400" dirty="0" smtClean="0"/>
              <a:t>Fill out fields to collect:</a:t>
            </a:r>
          </a:p>
          <a:p>
            <a:pPr lvl="1"/>
            <a:r>
              <a:rPr lang="en-US" sz="1800" dirty="0" smtClean="0"/>
              <a:t>facility type</a:t>
            </a:r>
          </a:p>
          <a:p>
            <a:pPr lvl="1"/>
            <a:r>
              <a:rPr lang="en-US" sz="1800" dirty="0" smtClean="0"/>
              <a:t>primary mode served </a:t>
            </a:r>
          </a:p>
          <a:p>
            <a:pPr lvl="1"/>
            <a:r>
              <a:rPr lang="en-US" sz="1800" dirty="0" smtClean="0"/>
              <a:t>facility’s </a:t>
            </a:r>
            <a:r>
              <a:rPr lang="en-US" sz="1800" dirty="0"/>
              <a:t>name, street address, square </a:t>
            </a:r>
            <a:r>
              <a:rPr lang="en-US" sz="1800" dirty="0" smtClean="0"/>
              <a:t>footage </a:t>
            </a:r>
          </a:p>
          <a:p>
            <a:pPr lvl="1"/>
            <a:r>
              <a:rPr lang="en-US" sz="1800" dirty="0" smtClean="0"/>
              <a:t>year </a:t>
            </a:r>
            <a:r>
              <a:rPr lang="en-US" sz="1800" dirty="0"/>
              <a:t>built or substantially </a:t>
            </a:r>
            <a:r>
              <a:rPr lang="en-US" sz="1800" dirty="0" smtClean="0"/>
              <a:t>reconstructed</a:t>
            </a:r>
          </a:p>
          <a:p>
            <a:pPr lvl="1"/>
            <a:r>
              <a:rPr lang="en-US" sz="1800" dirty="0" smtClean="0"/>
              <a:t>estimated cost and year of estimated cost</a:t>
            </a:r>
          </a:p>
          <a:p>
            <a:pPr lvl="1"/>
            <a:r>
              <a:rPr lang="en-US" sz="1800" dirty="0" smtClean="0"/>
              <a:t>number of parking spaces (parking facilities only)</a:t>
            </a:r>
          </a:p>
          <a:p>
            <a:pPr lvl="1"/>
            <a:r>
              <a:rPr lang="en-US" sz="1800" dirty="0" smtClean="0"/>
              <a:t>Share (percent) </a:t>
            </a:r>
            <a:r>
              <a:rPr lang="en-US" sz="1800" dirty="0"/>
              <a:t>of responsibility </a:t>
            </a:r>
            <a:r>
              <a:rPr lang="en-US" sz="1800" dirty="0" smtClean="0"/>
              <a:t>to </a:t>
            </a:r>
            <a:r>
              <a:rPr lang="en-US" sz="1800" dirty="0"/>
              <a:t>fund </a:t>
            </a:r>
            <a:r>
              <a:rPr lang="en-US" sz="1800" dirty="0" smtClean="0"/>
              <a:t>replacement</a:t>
            </a:r>
          </a:p>
          <a:p>
            <a:pPr lvl="1"/>
            <a:r>
              <a:rPr lang="en-US" sz="1800" dirty="0" smtClean="0"/>
              <a:t>Where </a:t>
            </a:r>
            <a:r>
              <a:rPr lang="en-US" sz="1800" dirty="0"/>
              <a:t>a major facility’s age varies by </a:t>
            </a:r>
            <a:r>
              <a:rPr lang="en-US" sz="1800" dirty="0" smtClean="0"/>
              <a:t>section, report </a:t>
            </a:r>
            <a:r>
              <a:rPr lang="en-US" sz="1800" dirty="0"/>
              <a:t>on </a:t>
            </a:r>
            <a:r>
              <a:rPr lang="en-US" sz="1800" dirty="0" smtClean="0"/>
              <a:t>separate line for each section   </a:t>
            </a:r>
            <a:endParaRPr lang="en-US" sz="18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5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Guideway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453" y="1343041"/>
            <a:ext cx="8229600" cy="4525963"/>
          </a:xfrm>
        </p:spPr>
        <p:txBody>
          <a:bodyPr/>
          <a:lstStyle/>
          <a:p>
            <a:r>
              <a:rPr lang="en-US" sz="2600" dirty="0" smtClean="0"/>
              <a:t>Rail Fixed Guideway Inventory for each mode</a:t>
            </a:r>
          </a:p>
          <a:p>
            <a:pPr lvl="1"/>
            <a:r>
              <a:rPr lang="en-US" sz="2000" dirty="0" smtClean="0"/>
              <a:t>Linear guideway assets</a:t>
            </a:r>
          </a:p>
          <a:p>
            <a:pPr lvl="1"/>
            <a:r>
              <a:rPr lang="en-US" sz="2000" dirty="0" smtClean="0"/>
              <a:t>Power and signal equipment</a:t>
            </a:r>
          </a:p>
          <a:p>
            <a:r>
              <a:rPr lang="en-US" sz="2600" dirty="0" smtClean="0"/>
              <a:t>Track Inventory for each mode</a:t>
            </a:r>
          </a:p>
          <a:p>
            <a:pPr lvl="1"/>
            <a:r>
              <a:rPr lang="en-US" sz="2000" dirty="0" smtClean="0"/>
              <a:t>Length of linear track assets (tangent or curved track) </a:t>
            </a:r>
          </a:p>
          <a:p>
            <a:pPr lvl="1"/>
            <a:r>
              <a:rPr lang="en-US" sz="2000" dirty="0" smtClean="0"/>
              <a:t>Total number of track special elements (crossovers, unions…)</a:t>
            </a:r>
          </a:p>
          <a:p>
            <a:r>
              <a:rPr lang="en-US" sz="2600" dirty="0" smtClean="0"/>
              <a:t>For both, report:</a:t>
            </a:r>
          </a:p>
          <a:p>
            <a:pPr lvl="1"/>
            <a:r>
              <a:rPr lang="en-US" sz="2000" dirty="0" smtClean="0"/>
              <a:t>Data as network totals by operating agreement (DO or PT)</a:t>
            </a:r>
          </a:p>
          <a:p>
            <a:pPr lvl="1"/>
            <a:r>
              <a:rPr lang="en-US" sz="2000" dirty="0" smtClean="0"/>
              <a:t>Date </a:t>
            </a:r>
            <a:r>
              <a:rPr lang="en-US" sz="2000" dirty="0"/>
              <a:t>of construction or major </a:t>
            </a:r>
            <a:r>
              <a:rPr lang="en-US" sz="2000" dirty="0" smtClean="0"/>
              <a:t>rehabilitation (in decade ranges) </a:t>
            </a:r>
          </a:p>
          <a:p>
            <a:pPr lvl="1"/>
            <a:r>
              <a:rPr lang="en-US" sz="2000" dirty="0" smtClean="0"/>
              <a:t>Share </a:t>
            </a:r>
            <a:r>
              <a:rPr lang="en-US" sz="2000" dirty="0"/>
              <a:t>(percent) of responsibility to fund replacement</a:t>
            </a:r>
          </a:p>
          <a:p>
            <a:pPr lvl="1"/>
            <a:r>
              <a:rPr lang="en-US" sz="2000" dirty="0" smtClean="0"/>
              <a:t>Expected </a:t>
            </a:r>
            <a:r>
              <a:rPr lang="en-US" sz="2000" dirty="0"/>
              <a:t>service life for each asset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(default or </a:t>
            </a:r>
            <a:r>
              <a:rPr lang="en-US" sz="2000" dirty="0"/>
              <a:t>based on </a:t>
            </a:r>
            <a:r>
              <a:rPr lang="en-US" sz="2000" dirty="0" smtClean="0"/>
              <a:t>agency experience)</a:t>
            </a:r>
            <a:endParaRPr lang="en-US" sz="20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7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NTD Safety Changes for FY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 smtClean="0"/>
              <a:t>The 8/21 </a:t>
            </a:r>
            <a:r>
              <a:rPr lang="en-US" sz="2800" dirty="0"/>
              <a:t>Federal </a:t>
            </a:r>
            <a:r>
              <a:rPr lang="en-US" sz="2800" dirty="0" smtClean="0"/>
              <a:t>Register </a:t>
            </a:r>
            <a:r>
              <a:rPr lang="en-US" sz="2800" dirty="0"/>
              <a:t>notice </a:t>
            </a:r>
            <a:r>
              <a:rPr lang="en-US" sz="2800" dirty="0" smtClean="0"/>
              <a:t>proposes revisions to National </a:t>
            </a:r>
            <a:r>
              <a:rPr lang="en-US" sz="2800" dirty="0"/>
              <a:t>Transit Database (NTD) </a:t>
            </a:r>
            <a:r>
              <a:rPr lang="en-US" sz="2800" dirty="0" smtClean="0"/>
              <a:t>Safety &amp; Security event reporting</a:t>
            </a:r>
          </a:p>
          <a:p>
            <a:pPr lvl="1"/>
            <a:r>
              <a:rPr lang="en-US" sz="2400" dirty="0" smtClean="0"/>
              <a:t>FTA is seeking public comment before implementing  these changes</a:t>
            </a:r>
          </a:p>
          <a:p>
            <a:pPr lvl="1"/>
            <a:r>
              <a:rPr lang="en-US" sz="2400" dirty="0" smtClean="0"/>
              <a:t>Changes to the 2014 NTD </a:t>
            </a:r>
            <a:r>
              <a:rPr lang="en-US" sz="2400" dirty="0"/>
              <a:t>Reporting </a:t>
            </a:r>
            <a:r>
              <a:rPr lang="en-US" sz="2400" dirty="0" smtClean="0"/>
              <a:t>Manual</a:t>
            </a:r>
          </a:p>
          <a:p>
            <a:pPr lvl="1"/>
            <a:r>
              <a:rPr lang="en-US" sz="2400" dirty="0" smtClean="0"/>
              <a:t>Some </a:t>
            </a:r>
            <a:r>
              <a:rPr lang="en-US" sz="2400" dirty="0"/>
              <a:t>revisions </a:t>
            </a:r>
            <a:r>
              <a:rPr lang="en-US" sz="2400" dirty="0" smtClean="0"/>
              <a:t>respond to MAP-21 provisions</a:t>
            </a:r>
          </a:p>
          <a:p>
            <a:pPr lvl="1"/>
            <a:r>
              <a:rPr lang="en-US" sz="2400" dirty="0" smtClean="0"/>
              <a:t>Changes to </a:t>
            </a:r>
            <a:r>
              <a:rPr lang="en-US" sz="2400" dirty="0"/>
              <a:t>urbanized area transit </a:t>
            </a:r>
            <a:r>
              <a:rPr lang="en-US" sz="2400" dirty="0" smtClean="0"/>
              <a:t>providers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NTD Modernization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314120"/>
            <a:ext cx="8039819" cy="4525963"/>
          </a:xfrm>
        </p:spPr>
        <p:txBody>
          <a:bodyPr/>
          <a:lstStyle/>
          <a:p>
            <a:r>
              <a:rPr lang="en-US" sz="2800" dirty="0" smtClean="0"/>
              <a:t>Development of “NTD 2.0” System started in September, 2012</a:t>
            </a:r>
          </a:p>
          <a:p>
            <a:r>
              <a:rPr lang="en-US" sz="2800" dirty="0" smtClean="0"/>
              <a:t>Pilot testing was May 19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thru June 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2014</a:t>
            </a:r>
          </a:p>
          <a:p>
            <a:r>
              <a:rPr lang="en-US" sz="2800" dirty="0" smtClean="0"/>
              <a:t>Motivation for new system:</a:t>
            </a:r>
          </a:p>
          <a:p>
            <a:pPr lvl="1"/>
            <a:r>
              <a:rPr lang="en-US" sz="2400" dirty="0" smtClean="0"/>
              <a:t>Reduce maintenance costs</a:t>
            </a:r>
          </a:p>
          <a:p>
            <a:pPr lvl="1"/>
            <a:r>
              <a:rPr lang="en-US" sz="2400" dirty="0" smtClean="0"/>
              <a:t>Improve data collection process</a:t>
            </a:r>
          </a:p>
          <a:p>
            <a:r>
              <a:rPr lang="en-US" sz="2800" dirty="0" smtClean="0"/>
              <a:t>NTD 2.0 Go-Live Schedule:</a:t>
            </a:r>
          </a:p>
          <a:p>
            <a:pPr lvl="1"/>
            <a:r>
              <a:rPr lang="en-US" sz="2400" dirty="0" smtClean="0"/>
              <a:t>Monthly reporting on October 8, 2014</a:t>
            </a:r>
          </a:p>
          <a:p>
            <a:pPr lvl="1"/>
            <a:r>
              <a:rPr lang="en-US" sz="2400" dirty="0" smtClean="0"/>
              <a:t>Annual reporting in December, 2014</a:t>
            </a:r>
          </a:p>
          <a:p>
            <a:pPr lvl="1"/>
            <a:r>
              <a:rPr lang="en-US" sz="2400" dirty="0" smtClean="0"/>
              <a:t>Safety </a:t>
            </a:r>
            <a:r>
              <a:rPr lang="en-US" sz="2400" smtClean="0"/>
              <a:t>&amp; Security, </a:t>
            </a:r>
            <a:r>
              <a:rPr lang="en-US" sz="2400" dirty="0" smtClean="0"/>
              <a:t>mid-2015</a:t>
            </a:r>
            <a:endParaRPr lang="en-US" dirty="0" smtClean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797014"/>
          </a:xfrm>
        </p:spPr>
        <p:txBody>
          <a:bodyPr/>
          <a:lstStyle/>
          <a:p>
            <a:r>
              <a:rPr lang="en-US" sz="4000" dirty="0" smtClean="0"/>
              <a:t>NTD Safety Changes for FY 2014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714" y="1233577"/>
            <a:ext cx="8195094" cy="4718649"/>
          </a:xfrm>
          <a:noFill/>
          <a:ln>
            <a:noFill/>
          </a:ln>
          <a:effectLst/>
        </p:spPr>
        <p:txBody>
          <a:bodyPr/>
          <a:lstStyle/>
          <a:p>
            <a:pPr marL="0" indent="-457200">
              <a:spcBef>
                <a:spcPts val="600"/>
              </a:spcBef>
              <a:buClr>
                <a:srgbClr val="0070C0"/>
              </a:buClr>
              <a:buAutoNum type="arabicPeriod"/>
            </a:pPr>
            <a:r>
              <a:rPr lang="en-US" sz="2200" dirty="0"/>
              <a:t>Reportable Event (Clarification)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Change in Location Criteria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AutoNum type="arabicPeriod"/>
            </a:pPr>
            <a:r>
              <a:rPr lang="en-US" sz="2200" dirty="0"/>
              <a:t>Evacuations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Derailments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Collisions at Grade Crossings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Collision with an Individual on a Rail Right-of-Way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Rail to Rail </a:t>
            </a:r>
            <a:r>
              <a:rPr lang="en-US" sz="2200" dirty="0" smtClean="0"/>
              <a:t>Collisions</a:t>
            </a:r>
            <a:endParaRPr lang="en-US" sz="2200" dirty="0"/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Addition of “Tow-Away”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Revision to Non-Rail “Other Motor Vehicle” and “Collision Event” 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Revision to Non-Rail “Type of Fire” Categories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Font typeface="Arial" charset="0"/>
              <a:buAutoNum type="arabicPeriod"/>
            </a:pPr>
            <a:r>
              <a:rPr lang="en-US" sz="2200" dirty="0"/>
              <a:t>Collect New Data on Geographic Location of Events                                                                                                                                                             </a:t>
            </a:r>
          </a:p>
          <a:p>
            <a:pPr marL="0" indent="-457200">
              <a:spcBef>
                <a:spcPts val="600"/>
              </a:spcBef>
              <a:buClr>
                <a:srgbClr val="0070C0"/>
              </a:buClr>
              <a:buAutoNum type="arabicPeriod"/>
            </a:pP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1. </a:t>
            </a:r>
            <a:r>
              <a:rPr lang="en-US" dirty="0"/>
              <a:t>Reportable </a:t>
            </a:r>
            <a:r>
              <a:rPr lang="en-US" dirty="0" smtClean="0"/>
              <a:t>“Events”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Incidents </a:t>
            </a:r>
            <a:r>
              <a:rPr lang="en-US" sz="2600" dirty="0"/>
              <a:t>reported to the NTD and </a:t>
            </a:r>
            <a:r>
              <a:rPr lang="en-US" sz="2600" dirty="0" smtClean="0"/>
              <a:t>the SSO </a:t>
            </a:r>
            <a:r>
              <a:rPr lang="en-US" sz="2600" dirty="0"/>
              <a:t>will </a:t>
            </a:r>
            <a:r>
              <a:rPr lang="en-US" sz="2600" dirty="0" smtClean="0"/>
              <a:t>now be </a:t>
            </a:r>
            <a:r>
              <a:rPr lang="en-US" sz="2600" dirty="0"/>
              <a:t>called ‘‘events.’’ </a:t>
            </a:r>
            <a:endParaRPr lang="en-US" sz="2600" dirty="0" smtClean="0"/>
          </a:p>
          <a:p>
            <a:pPr lvl="1"/>
            <a:r>
              <a:rPr lang="en-US" sz="2200" dirty="0" smtClean="0"/>
              <a:t>Other uses </a:t>
            </a:r>
            <a:r>
              <a:rPr lang="en-US" sz="2200" dirty="0"/>
              <a:t>of the term ‘‘incident’’ are </a:t>
            </a:r>
            <a:r>
              <a:rPr lang="en-US" sz="2200" dirty="0" smtClean="0"/>
              <a:t>defined as </a:t>
            </a:r>
            <a:r>
              <a:rPr lang="en-US" sz="2200" dirty="0"/>
              <a:t>an occurrence that is less severe </a:t>
            </a:r>
            <a:r>
              <a:rPr lang="en-US" sz="2200" dirty="0" smtClean="0"/>
              <a:t>than an accident</a:t>
            </a:r>
          </a:p>
          <a:p>
            <a:r>
              <a:rPr lang="en-US" sz="2600" dirty="0" smtClean="0"/>
              <a:t>‘‘</a:t>
            </a:r>
            <a:r>
              <a:rPr lang="en-US" sz="2600" dirty="0"/>
              <a:t>Event’’ in this case is intended </a:t>
            </a:r>
            <a:r>
              <a:rPr lang="en-US" sz="2600" dirty="0" smtClean="0"/>
              <a:t>to include </a:t>
            </a:r>
            <a:r>
              <a:rPr lang="en-US" sz="2600" dirty="0"/>
              <a:t>planned and unplanned </a:t>
            </a:r>
            <a:r>
              <a:rPr lang="en-US" sz="2600" dirty="0" smtClean="0"/>
              <a:t>events that </a:t>
            </a:r>
            <a:r>
              <a:rPr lang="en-US" sz="2600" dirty="0"/>
              <a:t>are required to be reported </a:t>
            </a:r>
            <a:endParaRPr lang="en-US" sz="2600" dirty="0" smtClean="0"/>
          </a:p>
          <a:p>
            <a:pPr lvl="1"/>
            <a:r>
              <a:rPr lang="en-US" sz="2200" dirty="0"/>
              <a:t>Better alignment with nomenclature used in other transportation modes</a:t>
            </a:r>
          </a:p>
          <a:p>
            <a:pPr lvl="1"/>
            <a:r>
              <a:rPr lang="en-US" sz="2200" dirty="0" smtClean="0"/>
              <a:t>Clarity </a:t>
            </a:r>
            <a:r>
              <a:rPr lang="en-US" sz="2200" dirty="0"/>
              <a:t>during data analysis </a:t>
            </a:r>
            <a:r>
              <a:rPr lang="en-US" sz="2200" dirty="0" smtClean="0"/>
              <a:t>conducted to </a:t>
            </a:r>
            <a:r>
              <a:rPr lang="en-US" sz="2200" dirty="0"/>
              <a:t>identify safety </a:t>
            </a:r>
            <a:r>
              <a:rPr lang="en-US" sz="2200" dirty="0" smtClean="0"/>
              <a:t>trends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8. </a:t>
            </a:r>
            <a:r>
              <a:rPr lang="en-US" dirty="0"/>
              <a:t>Addition of ‘‘Tow-Away</a:t>
            </a:r>
            <a:r>
              <a:rPr lang="en-US" dirty="0" smtClean="0"/>
              <a:t>’’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a </a:t>
            </a:r>
            <a:r>
              <a:rPr lang="en-US" dirty="0"/>
              <a:t>‘‘tow-away</a:t>
            </a:r>
            <a:r>
              <a:rPr lang="en-US" dirty="0" smtClean="0"/>
              <a:t>’’ checkbox </a:t>
            </a:r>
            <a:r>
              <a:rPr lang="en-US" dirty="0"/>
              <a:t>to the S&amp;S–40 reporting </a:t>
            </a:r>
            <a:r>
              <a:rPr lang="en-US" dirty="0" smtClean="0"/>
              <a:t>form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Replaces property damage threshold for collisions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Makes </a:t>
            </a:r>
            <a:r>
              <a:rPr lang="en-US" dirty="0"/>
              <a:t>vehicle event </a:t>
            </a:r>
            <a:r>
              <a:rPr lang="en-US" dirty="0" smtClean="0"/>
              <a:t>reporting compatible </a:t>
            </a:r>
            <a:r>
              <a:rPr lang="en-US" dirty="0"/>
              <a:t>with the </a:t>
            </a:r>
            <a:r>
              <a:rPr lang="en-US" dirty="0" smtClean="0"/>
              <a:t>threshold </a:t>
            </a:r>
            <a:r>
              <a:rPr lang="en-US" dirty="0"/>
              <a:t>used by the Federal </a:t>
            </a:r>
            <a:r>
              <a:rPr lang="en-US" dirty="0" smtClean="0"/>
              <a:t>Motor Carrier </a:t>
            </a:r>
            <a:r>
              <a:rPr lang="en-US" dirty="0"/>
              <a:t>Safety </a:t>
            </a:r>
            <a:r>
              <a:rPr lang="en-US" dirty="0" smtClean="0"/>
              <a:t>Administration (FMCSA)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7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2. </a:t>
            </a:r>
            <a:r>
              <a:rPr lang="en-US" dirty="0"/>
              <a:t>Change in Location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043"/>
            <a:ext cx="8229600" cy="4525963"/>
          </a:xfrm>
        </p:spPr>
        <p:txBody>
          <a:bodyPr/>
          <a:lstStyle/>
          <a:p>
            <a:r>
              <a:rPr lang="en-US" sz="2400" dirty="0" smtClean="0"/>
              <a:t>Current rule is to report events that </a:t>
            </a:r>
            <a:r>
              <a:rPr lang="en-US" sz="2400" dirty="0"/>
              <a:t>are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‘‘</a:t>
            </a:r>
            <a:r>
              <a:rPr lang="en-US" sz="2400" dirty="0"/>
              <a:t>related to or affect </a:t>
            </a:r>
            <a:r>
              <a:rPr lang="en-US" sz="2400" dirty="0" smtClean="0"/>
              <a:t>revenue service</a:t>
            </a:r>
            <a:r>
              <a:rPr lang="en-US" sz="2400" dirty="0"/>
              <a:t>.’’ </a:t>
            </a:r>
            <a:endParaRPr lang="en-US" sz="2400" dirty="0" smtClean="0"/>
          </a:p>
          <a:p>
            <a:pPr>
              <a:spcBef>
                <a:spcPts val="1200"/>
              </a:spcBef>
            </a:pPr>
            <a:r>
              <a:rPr lang="en-US" sz="2400" dirty="0" smtClean="0"/>
              <a:t>Change to </a:t>
            </a:r>
            <a:r>
              <a:rPr lang="en-US" sz="2400" dirty="0"/>
              <a:t>‘‘</a:t>
            </a:r>
            <a:r>
              <a:rPr lang="en-US" sz="2400" dirty="0" smtClean="0"/>
              <a:t>an event </a:t>
            </a:r>
            <a:r>
              <a:rPr lang="en-US" sz="2400" dirty="0"/>
              <a:t>occurring on transit right-of-way</a:t>
            </a:r>
            <a:r>
              <a:rPr lang="en-US" sz="2400" dirty="0" smtClean="0"/>
              <a:t>, in </a:t>
            </a:r>
            <a:r>
              <a:rPr lang="en-US" sz="2400" dirty="0"/>
              <a:t>a transit revenue facility, in a </a:t>
            </a:r>
            <a:r>
              <a:rPr lang="en-US" sz="2400" dirty="0" smtClean="0"/>
              <a:t>transit maintenance </a:t>
            </a:r>
            <a:r>
              <a:rPr lang="en-US" sz="2400" dirty="0"/>
              <a:t>facility, or involving </a:t>
            </a:r>
            <a:r>
              <a:rPr lang="en-US" sz="2400" dirty="0" smtClean="0"/>
              <a:t>a transit </a:t>
            </a:r>
            <a:r>
              <a:rPr lang="en-US" sz="2400" dirty="0"/>
              <a:t>revenue vehicle, </a:t>
            </a:r>
            <a:r>
              <a:rPr lang="en-US" sz="2400" dirty="0" smtClean="0"/>
              <a:t>excluding occupational </a:t>
            </a:r>
            <a:r>
              <a:rPr lang="en-US" sz="2400" dirty="0"/>
              <a:t>safety events occurring </a:t>
            </a:r>
            <a:r>
              <a:rPr lang="en-US" sz="2400" dirty="0" smtClean="0"/>
              <a:t>in administrative </a:t>
            </a:r>
            <a:r>
              <a:rPr lang="en-US" sz="2400" dirty="0"/>
              <a:t>buildings.’’ </a:t>
            </a:r>
            <a:endParaRPr lang="en-US" sz="2400" dirty="0" smtClean="0"/>
          </a:p>
          <a:p>
            <a:pPr lvl="1"/>
            <a:r>
              <a:rPr lang="en-US" sz="2000" dirty="0" smtClean="0"/>
              <a:t>Consistent </a:t>
            </a:r>
            <a:r>
              <a:rPr lang="en-US" sz="2000" dirty="0"/>
              <a:t>with data reported to the SSO </a:t>
            </a:r>
            <a:r>
              <a:rPr lang="en-US" sz="2000" dirty="0" smtClean="0"/>
              <a:t>program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NTD </a:t>
            </a:r>
            <a:r>
              <a:rPr lang="en-US" sz="2400" dirty="0">
                <a:solidFill>
                  <a:srgbClr val="C00000"/>
                </a:solidFill>
              </a:rPr>
              <a:t>will no longer collect events </a:t>
            </a:r>
            <a:r>
              <a:rPr lang="en-US" sz="2400" dirty="0" smtClean="0">
                <a:solidFill>
                  <a:srgbClr val="C00000"/>
                </a:solidFill>
              </a:rPr>
              <a:t>at bus </a:t>
            </a:r>
            <a:r>
              <a:rPr lang="en-US" sz="2400" dirty="0">
                <a:solidFill>
                  <a:srgbClr val="C00000"/>
                </a:solidFill>
              </a:rPr>
              <a:t>stops that are not on real </a:t>
            </a:r>
            <a:r>
              <a:rPr lang="en-US" sz="2400" dirty="0" smtClean="0">
                <a:solidFill>
                  <a:srgbClr val="C00000"/>
                </a:solidFill>
              </a:rPr>
              <a:t>property owned </a:t>
            </a:r>
            <a:r>
              <a:rPr lang="en-US" sz="2400" dirty="0">
                <a:solidFill>
                  <a:srgbClr val="C00000"/>
                </a:solidFill>
              </a:rPr>
              <a:t>or controlled by the </a:t>
            </a:r>
            <a:r>
              <a:rPr lang="en-US" sz="2400" dirty="0" smtClean="0">
                <a:solidFill>
                  <a:srgbClr val="C00000"/>
                </a:solidFill>
              </a:rPr>
              <a:t>agency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Unless </a:t>
            </a:r>
            <a:r>
              <a:rPr lang="en-US" sz="2000" dirty="0">
                <a:solidFill>
                  <a:srgbClr val="C00000"/>
                </a:solidFill>
              </a:rPr>
              <a:t>the event involves a </a:t>
            </a:r>
            <a:r>
              <a:rPr lang="en-US" sz="2000" dirty="0" smtClean="0">
                <a:solidFill>
                  <a:srgbClr val="C00000"/>
                </a:solidFill>
              </a:rPr>
              <a:t>transit revenue vehicle </a:t>
            </a:r>
            <a:r>
              <a:rPr lang="en-US" sz="2000" dirty="0">
                <a:solidFill>
                  <a:srgbClr val="C00000"/>
                </a:solidFill>
              </a:rPr>
              <a:t>or </a:t>
            </a:r>
            <a:r>
              <a:rPr lang="en-US" sz="2000" dirty="0" smtClean="0">
                <a:solidFill>
                  <a:srgbClr val="C00000"/>
                </a:solidFill>
              </a:rPr>
              <a:t>riders getting on or off a </a:t>
            </a:r>
            <a:r>
              <a:rPr lang="en-US" sz="2000" dirty="0">
                <a:solidFill>
                  <a:srgbClr val="C00000"/>
                </a:solidFill>
              </a:rPr>
              <a:t>transit revenue </a:t>
            </a:r>
            <a:r>
              <a:rPr lang="en-US" sz="2000" dirty="0" smtClean="0">
                <a:solidFill>
                  <a:srgbClr val="C00000"/>
                </a:solidFill>
              </a:rPr>
              <a:t>vehicle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466"/>
            <a:ext cx="8229600" cy="981075"/>
          </a:xfrm>
        </p:spPr>
        <p:txBody>
          <a:bodyPr/>
          <a:lstStyle/>
          <a:p>
            <a:r>
              <a:rPr lang="en-US" sz="4000" dirty="0">
                <a:solidFill>
                  <a:srgbClr val="0070C0"/>
                </a:solidFill>
              </a:rPr>
              <a:t>11. </a:t>
            </a:r>
            <a:r>
              <a:rPr lang="en-US" sz="4000" dirty="0"/>
              <a:t>Collect New Data on Geographic</a:t>
            </a:r>
            <a:br>
              <a:rPr lang="en-US" sz="4000" dirty="0"/>
            </a:br>
            <a:r>
              <a:rPr lang="en-US" sz="4000" dirty="0"/>
              <a:t>Location of </a:t>
            </a:r>
            <a:r>
              <a:rPr lang="en-US" sz="4000" dirty="0" smtClean="0"/>
              <a:t>Events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685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Adds fields for latitude </a:t>
            </a:r>
            <a:r>
              <a:rPr lang="en-US" dirty="0"/>
              <a:t>and longitude of </a:t>
            </a:r>
            <a:r>
              <a:rPr lang="en-US" dirty="0" smtClean="0"/>
              <a:t>events</a:t>
            </a:r>
          </a:p>
          <a:p>
            <a:pPr marL="857250" lvl="1" indent="-457200"/>
            <a:r>
              <a:rPr lang="en-US" dirty="0" smtClean="0"/>
              <a:t>Improves analysis capability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3. </a:t>
            </a:r>
            <a:r>
              <a:rPr lang="en-US" dirty="0"/>
              <a:t>Evacuations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sz="2800" dirty="0" smtClean="0"/>
              <a:t>Revise </a:t>
            </a:r>
            <a:r>
              <a:rPr lang="en-US" sz="2800" dirty="0"/>
              <a:t>the </a:t>
            </a:r>
            <a:r>
              <a:rPr lang="en-US" sz="2800" dirty="0" smtClean="0"/>
              <a:t>definition of “evacuation” </a:t>
            </a:r>
            <a:r>
              <a:rPr lang="en-US" sz="2800" dirty="0"/>
              <a:t>to include </a:t>
            </a:r>
            <a:endParaRPr lang="en-US" sz="2800" dirty="0" smtClean="0"/>
          </a:p>
          <a:p>
            <a:pPr lvl="1"/>
            <a:r>
              <a:rPr lang="en-US" sz="2400" dirty="0" smtClean="0"/>
              <a:t>patron/passenger </a:t>
            </a:r>
            <a:r>
              <a:rPr lang="en-US" sz="2400" dirty="0"/>
              <a:t>self-evacuations </a:t>
            </a:r>
            <a:r>
              <a:rPr lang="en-US" sz="2400" dirty="0" smtClean="0"/>
              <a:t>and </a:t>
            </a:r>
          </a:p>
          <a:p>
            <a:pPr lvl="1"/>
            <a:r>
              <a:rPr lang="en-US" sz="2400" dirty="0" smtClean="0"/>
              <a:t>evacuations </a:t>
            </a:r>
            <a:r>
              <a:rPr lang="en-US" sz="2400" dirty="0"/>
              <a:t>for service or </a:t>
            </a:r>
            <a:r>
              <a:rPr lang="en-US" sz="2400" dirty="0" smtClean="0"/>
              <a:t>maintenance related issues </a:t>
            </a:r>
            <a:r>
              <a:rPr lang="en-US" sz="2400" dirty="0"/>
              <a:t>when passengers </a:t>
            </a:r>
            <a:r>
              <a:rPr lang="en-US" sz="2400" dirty="0" smtClean="0"/>
              <a:t>are evacuated </a:t>
            </a:r>
            <a:r>
              <a:rPr lang="en-US" sz="2400" dirty="0"/>
              <a:t>to </a:t>
            </a:r>
            <a:r>
              <a:rPr lang="en-US" sz="2400" dirty="0" smtClean="0"/>
              <a:t>potentially hazardous situations</a:t>
            </a:r>
          </a:p>
          <a:p>
            <a:pPr lvl="2"/>
            <a:r>
              <a:rPr lang="en-US" sz="2000" dirty="0" smtClean="0"/>
              <a:t>Rail right-of-way</a:t>
            </a:r>
          </a:p>
          <a:p>
            <a:pPr lvl="2"/>
            <a:r>
              <a:rPr lang="en-US" sz="2000" dirty="0" smtClean="0"/>
              <a:t>Highway </a:t>
            </a:r>
            <a:r>
              <a:rPr lang="en-US" sz="2000" dirty="0"/>
              <a:t>shoulder </a:t>
            </a:r>
            <a:r>
              <a:rPr lang="en-US" sz="2000" dirty="0" smtClean="0"/>
              <a:t>lane 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These events would </a:t>
            </a:r>
            <a:r>
              <a:rPr lang="en-US" sz="2800" dirty="0"/>
              <a:t>require a major event report </a:t>
            </a:r>
            <a:endParaRPr lang="en-US" sz="2800" dirty="0" smtClean="0"/>
          </a:p>
          <a:p>
            <a:pPr lvl="1"/>
            <a:r>
              <a:rPr lang="en-US" sz="2400" dirty="0" smtClean="0"/>
              <a:t>Consistent </a:t>
            </a:r>
            <a:r>
              <a:rPr lang="en-US" sz="2400" dirty="0"/>
              <a:t>with data reported to </a:t>
            </a:r>
            <a:r>
              <a:rPr lang="en-US" sz="2400" dirty="0" smtClean="0"/>
              <a:t>the SSO program</a:t>
            </a:r>
            <a:endParaRPr lang="en-US" sz="24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>
                <a:solidFill>
                  <a:srgbClr val="0070C0"/>
                </a:solidFill>
              </a:rPr>
              <a:t>4. </a:t>
            </a:r>
            <a:r>
              <a:rPr lang="en-US" dirty="0"/>
              <a:t>Derailments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the mandatory </a:t>
            </a:r>
            <a:r>
              <a:rPr lang="en-US" dirty="0"/>
              <a:t>reporting of derailments </a:t>
            </a:r>
            <a:r>
              <a:rPr lang="en-US" dirty="0" smtClean="0"/>
              <a:t>to include </a:t>
            </a:r>
            <a:r>
              <a:rPr lang="en-US" dirty="0"/>
              <a:t>yard </a:t>
            </a:r>
            <a:r>
              <a:rPr lang="en-US" dirty="0" smtClean="0"/>
              <a:t>derailments 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C00000"/>
                </a:solidFill>
              </a:rPr>
              <a:t>Yard derailments </a:t>
            </a:r>
            <a:r>
              <a:rPr lang="en-US" dirty="0">
                <a:solidFill>
                  <a:srgbClr val="C00000"/>
                </a:solidFill>
              </a:rPr>
              <a:t>would be </a:t>
            </a:r>
            <a:r>
              <a:rPr lang="en-US" dirty="0" smtClean="0">
                <a:solidFill>
                  <a:srgbClr val="C00000"/>
                </a:solidFill>
              </a:rPr>
              <a:t>reportable regardless </a:t>
            </a:r>
            <a:r>
              <a:rPr lang="en-US" dirty="0">
                <a:solidFill>
                  <a:srgbClr val="C00000"/>
                </a:solidFill>
              </a:rPr>
              <a:t>of injuries, fatalities, </a:t>
            </a:r>
            <a:r>
              <a:rPr lang="en-US" dirty="0" smtClean="0">
                <a:solidFill>
                  <a:srgbClr val="C00000"/>
                </a:solidFill>
              </a:rPr>
              <a:t>or property damage</a:t>
            </a:r>
          </a:p>
          <a:p>
            <a:pPr>
              <a:spcBef>
                <a:spcPts val="18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7.</a:t>
            </a:r>
            <a:r>
              <a:rPr lang="en-US" dirty="0"/>
              <a:t> </a:t>
            </a:r>
            <a:r>
              <a:rPr lang="en-US" dirty="0" smtClean="0"/>
              <a:t>Rail-Rail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 major event </a:t>
            </a:r>
            <a:r>
              <a:rPr lang="en-US" dirty="0">
                <a:solidFill>
                  <a:srgbClr val="C00000"/>
                </a:solidFill>
              </a:rPr>
              <a:t>report </a:t>
            </a:r>
            <a:r>
              <a:rPr lang="en-US" dirty="0" smtClean="0">
                <a:solidFill>
                  <a:srgbClr val="C00000"/>
                </a:solidFill>
              </a:rPr>
              <a:t>will be required for all collisions </a:t>
            </a:r>
            <a:r>
              <a:rPr lang="en-US" dirty="0">
                <a:solidFill>
                  <a:srgbClr val="C00000"/>
                </a:solidFill>
              </a:rPr>
              <a:t>between rail </a:t>
            </a:r>
            <a:r>
              <a:rPr lang="en-US" dirty="0" smtClean="0">
                <a:solidFill>
                  <a:srgbClr val="C00000"/>
                </a:solidFill>
              </a:rPr>
              <a:t>vehicles</a:t>
            </a:r>
          </a:p>
          <a:p>
            <a:pPr lvl="1"/>
            <a:r>
              <a:rPr lang="en-US" dirty="0" smtClean="0"/>
              <a:t>Extends existing SSO threshold </a:t>
            </a:r>
            <a:r>
              <a:rPr lang="en-US" dirty="0"/>
              <a:t>to the </a:t>
            </a:r>
            <a:r>
              <a:rPr lang="en-US" dirty="0" smtClean="0"/>
              <a:t>NTD</a:t>
            </a:r>
          </a:p>
          <a:p>
            <a:pPr lvl="1"/>
            <a:r>
              <a:rPr lang="en-US" dirty="0" smtClean="0"/>
              <a:t>Agencies </a:t>
            </a:r>
            <a:r>
              <a:rPr lang="en-US" dirty="0"/>
              <a:t>are </a:t>
            </a:r>
            <a:r>
              <a:rPr lang="en-US" dirty="0" smtClean="0"/>
              <a:t>already required </a:t>
            </a:r>
            <a:r>
              <a:rPr lang="en-US" dirty="0"/>
              <a:t>to report and investigate </a:t>
            </a:r>
            <a:r>
              <a:rPr lang="en-US" dirty="0" smtClean="0"/>
              <a:t>these events to SSO program</a:t>
            </a:r>
          </a:p>
          <a:p>
            <a:pPr lvl="1"/>
            <a:r>
              <a:rPr lang="en-US" dirty="0" smtClean="0"/>
              <a:t>Does not include normal </a:t>
            </a:r>
            <a:r>
              <a:rPr lang="en-US" dirty="0"/>
              <a:t>connection of </a:t>
            </a:r>
            <a:r>
              <a:rPr lang="en-US" dirty="0" smtClean="0"/>
              <a:t>vehicles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6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436888"/>
            <a:ext cx="8229600" cy="4528370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5. </a:t>
            </a:r>
            <a:r>
              <a:rPr lang="en-US" sz="2800" dirty="0"/>
              <a:t>Collisions at Grade </a:t>
            </a:r>
            <a:r>
              <a:rPr lang="en-US" sz="2800" dirty="0" smtClean="0"/>
              <a:t>Crossings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All </a:t>
            </a:r>
            <a:r>
              <a:rPr lang="en-US" sz="2400" dirty="0">
                <a:solidFill>
                  <a:srgbClr val="C00000"/>
                </a:solidFill>
              </a:rPr>
              <a:t>collisions </a:t>
            </a:r>
            <a:r>
              <a:rPr lang="en-US" sz="2400" dirty="0" smtClean="0">
                <a:solidFill>
                  <a:srgbClr val="C00000"/>
                </a:solidFill>
              </a:rPr>
              <a:t>at grade </a:t>
            </a:r>
            <a:r>
              <a:rPr lang="en-US" sz="2400" dirty="0">
                <a:solidFill>
                  <a:srgbClr val="C00000"/>
                </a:solidFill>
              </a:rPr>
              <a:t>crossings </a:t>
            </a:r>
            <a:r>
              <a:rPr lang="en-US" sz="2400" dirty="0" smtClean="0">
                <a:solidFill>
                  <a:srgbClr val="C00000"/>
                </a:solidFill>
              </a:rPr>
              <a:t>are reportable </a:t>
            </a:r>
            <a:r>
              <a:rPr lang="en-US" sz="2400" dirty="0"/>
              <a:t>to the </a:t>
            </a:r>
            <a:r>
              <a:rPr lang="en-US" sz="2400" dirty="0" smtClean="0"/>
              <a:t>NTD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Already report and investigate </a:t>
            </a:r>
            <a:r>
              <a:rPr lang="en-US" sz="2400" dirty="0"/>
              <a:t>these events </a:t>
            </a:r>
            <a:r>
              <a:rPr lang="en-US" sz="2400" dirty="0" smtClean="0"/>
              <a:t>for the SSO Program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solidFill>
                  <a:srgbClr val="0070C0"/>
                </a:solidFill>
              </a:rPr>
              <a:t>6.</a:t>
            </a:r>
            <a:r>
              <a:rPr lang="en-US" sz="2800" dirty="0"/>
              <a:t> Collision with an Individual </a:t>
            </a:r>
            <a:r>
              <a:rPr lang="en-US" sz="2800" dirty="0" smtClean="0"/>
              <a:t>on </a:t>
            </a:r>
            <a:r>
              <a:rPr lang="en-US" sz="2800" dirty="0"/>
              <a:t>a Rail </a:t>
            </a:r>
            <a:r>
              <a:rPr lang="en-US" sz="2800" dirty="0" smtClean="0"/>
              <a:t>Right-of-Way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</a:rPr>
              <a:t>All rail collisions with individuals </a:t>
            </a:r>
            <a:r>
              <a:rPr lang="en-US" sz="2400" dirty="0" smtClean="0">
                <a:solidFill>
                  <a:srgbClr val="C00000"/>
                </a:solidFill>
              </a:rPr>
              <a:t>are reportable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400" dirty="0"/>
              <a:t>Regardless of injuries or fatalities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Even if they do not result in an injury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As collected in the SSO program </a:t>
            </a:r>
          </a:p>
          <a:p>
            <a:pPr>
              <a:spcBef>
                <a:spcPts val="1800"/>
              </a:spcBef>
            </a:pPr>
            <a:endParaRPr lang="en-US" sz="2800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981075"/>
          </a:xfrm>
        </p:spPr>
        <p:txBody>
          <a:bodyPr/>
          <a:lstStyle/>
          <a:p>
            <a:r>
              <a:rPr lang="en-US" dirty="0" smtClean="0"/>
              <a:t>Other Rail Collisions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099"/>
            <a:ext cx="8229600" cy="981075"/>
          </a:xfrm>
        </p:spPr>
        <p:txBody>
          <a:bodyPr/>
          <a:lstStyle/>
          <a:p>
            <a:r>
              <a:rPr lang="en-US" sz="3600" dirty="0">
                <a:solidFill>
                  <a:srgbClr val="0070C0"/>
                </a:solidFill>
              </a:rPr>
              <a:t>9.</a:t>
            </a:r>
            <a:r>
              <a:rPr lang="en-US" sz="3600" dirty="0"/>
              <a:t> Revision to Non-Rail ‘‘Other Motor</a:t>
            </a:r>
            <a:br>
              <a:rPr lang="en-US" sz="3600" dirty="0"/>
            </a:br>
            <a:r>
              <a:rPr lang="en-US" sz="3600" dirty="0"/>
              <a:t>Vehicle’’ and ‘‘Collision Event’’ Screens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817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Adds selections for ‘‘</a:t>
            </a:r>
            <a:r>
              <a:rPr lang="en-US" sz="2800" dirty="0">
                <a:solidFill>
                  <a:srgbClr val="C00000"/>
                </a:solidFill>
              </a:rPr>
              <a:t>other motor vehicle type</a:t>
            </a:r>
            <a:r>
              <a:rPr lang="en-US" sz="2800" dirty="0" smtClean="0">
                <a:solidFill>
                  <a:srgbClr val="C00000"/>
                </a:solidFill>
              </a:rPr>
              <a:t>’’ </a:t>
            </a:r>
            <a:r>
              <a:rPr lang="en-US" sz="2800" dirty="0" smtClean="0"/>
              <a:t>to form for reporting collisions </a:t>
            </a:r>
            <a:r>
              <a:rPr lang="en-US" sz="2800" dirty="0"/>
              <a:t>with a </a:t>
            </a:r>
            <a:r>
              <a:rPr lang="en-US" sz="2800" dirty="0" smtClean="0"/>
              <a:t>motor vehicle</a:t>
            </a:r>
          </a:p>
          <a:p>
            <a:pPr lvl="1" indent="-342900"/>
            <a:r>
              <a:rPr lang="en-US" sz="2400" dirty="0" smtClean="0"/>
              <a:t>Automobile</a:t>
            </a:r>
            <a:r>
              <a:rPr lang="en-US" sz="2400" dirty="0"/>
              <a:t>, moped, scooter, motorcycle</a:t>
            </a:r>
            <a:r>
              <a:rPr lang="en-US" sz="2400" dirty="0" smtClean="0"/>
              <a:t>, charter </a:t>
            </a:r>
            <a:r>
              <a:rPr lang="en-US" sz="2400" dirty="0"/>
              <a:t>bus, </a:t>
            </a:r>
            <a:r>
              <a:rPr lang="en-US" sz="2400" dirty="0" smtClean="0"/>
              <a:t>school bus</a:t>
            </a:r>
          </a:p>
          <a:p>
            <a:pPr lvl="1" indent="-342900"/>
            <a:r>
              <a:rPr lang="en-US" sz="2400" dirty="0" smtClean="0"/>
              <a:t>Collision with another </a:t>
            </a:r>
            <a:r>
              <a:rPr lang="en-US" sz="2400" dirty="0"/>
              <a:t>agency’s transit </a:t>
            </a:r>
            <a:r>
              <a:rPr lang="en-US" sz="2400" dirty="0" smtClean="0"/>
              <a:t>vehicle</a:t>
            </a:r>
          </a:p>
          <a:p>
            <a:pPr lvl="1" indent="-342900"/>
            <a:r>
              <a:rPr lang="en-US" sz="2400" dirty="0" smtClean="0"/>
              <a:t>Collision with one of your own transit vehicles</a:t>
            </a:r>
          </a:p>
          <a:p>
            <a:pPr lvl="1" indent="-342900"/>
            <a:r>
              <a:rPr lang="en-US" sz="2400" dirty="0" smtClean="0"/>
              <a:t>Improves ability to support trend analysis of non-rail vehicle collisions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NTD 2.0 Will Use Individual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425"/>
            <a:ext cx="8229600" cy="42592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600" dirty="0" smtClean="0"/>
              <a:t>Individual IDs will have specific access rights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Replaces current CEO/Contact/Editor/Viewer IDs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1 unique ID for each individual</a:t>
            </a:r>
          </a:p>
          <a:p>
            <a:pPr>
              <a:spcBef>
                <a:spcPts val="1800"/>
              </a:spcBef>
              <a:spcAft>
                <a:spcPts val="0"/>
              </a:spcAft>
              <a:buSzPct val="100000"/>
            </a:pPr>
            <a:r>
              <a:rPr lang="en-US" sz="2600" dirty="0" smtClean="0"/>
              <a:t>Every agency designates a “user manager” (UM)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UM then assigns user accounts for that agency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Designate UM in TEAM profile and attach appointment letter 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No TEAM access?  Then email appointment letter to NTD manager (</a:t>
            </a:r>
            <a:r>
              <a:rPr lang="en-US" sz="2400" dirty="0" smtClean="0">
                <a:hlinkClick r:id="rId2"/>
              </a:rPr>
              <a:t>keith.gates@dot.gov</a:t>
            </a:r>
            <a:r>
              <a:rPr lang="en-US" sz="2400" dirty="0" smtClean="0"/>
              <a:t>) with UM contact info</a:t>
            </a: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188" y="827656"/>
            <a:ext cx="8229600" cy="981075"/>
          </a:xfrm>
        </p:spPr>
        <p:txBody>
          <a:bodyPr/>
          <a:lstStyle/>
          <a:p>
            <a:r>
              <a:rPr lang="en-US" sz="3600" dirty="0">
                <a:solidFill>
                  <a:srgbClr val="0070C0"/>
                </a:solidFill>
              </a:rPr>
              <a:t>10. </a:t>
            </a:r>
            <a:r>
              <a:rPr lang="en-US" sz="3600" dirty="0"/>
              <a:t>Revision to Non-Rail ‘‘Type of Fire’’</a:t>
            </a:r>
            <a:br>
              <a:rPr lang="en-US" sz="3600" dirty="0"/>
            </a:br>
            <a:r>
              <a:rPr lang="en-US" sz="3600" dirty="0"/>
              <a:t>Categories on Fire Event Detail </a:t>
            </a:r>
            <a:r>
              <a:rPr lang="en-US" sz="3600" dirty="0" smtClean="0"/>
              <a:t>Screens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96" y="2428336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Adds </a:t>
            </a:r>
            <a:r>
              <a:rPr lang="en-US" dirty="0">
                <a:solidFill>
                  <a:srgbClr val="C00000"/>
                </a:solidFill>
              </a:rPr>
              <a:t>selections </a:t>
            </a:r>
            <a:r>
              <a:rPr lang="en-US" dirty="0" smtClean="0">
                <a:solidFill>
                  <a:srgbClr val="C00000"/>
                </a:solidFill>
              </a:rPr>
              <a:t>for ‘‘</a:t>
            </a:r>
            <a:r>
              <a:rPr lang="en-US" dirty="0">
                <a:solidFill>
                  <a:srgbClr val="C00000"/>
                </a:solidFill>
              </a:rPr>
              <a:t>type of fire’’ </a:t>
            </a:r>
            <a:r>
              <a:rPr lang="en-US" dirty="0"/>
              <a:t>to the non-rail fire </a:t>
            </a:r>
            <a:r>
              <a:rPr lang="en-US" dirty="0" smtClean="0"/>
              <a:t>event detail screen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Provides </a:t>
            </a:r>
            <a:r>
              <a:rPr lang="en-US" dirty="0"/>
              <a:t>better </a:t>
            </a:r>
            <a:r>
              <a:rPr lang="en-US" dirty="0" smtClean="0"/>
              <a:t>national level information </a:t>
            </a:r>
            <a:r>
              <a:rPr lang="en-US" dirty="0"/>
              <a:t>for vehicle </a:t>
            </a:r>
            <a:r>
              <a:rPr lang="en-US" dirty="0" smtClean="0"/>
              <a:t>fire prevention </a:t>
            </a:r>
            <a:r>
              <a:rPr lang="en-US" dirty="0"/>
              <a:t>and </a:t>
            </a:r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/>
            <a:fld id="{1F2646B2-07B8-4A55-877A-153D84ACCCD9}" type="slidenum">
              <a:rPr lang="en-US" smtClean="0"/>
              <a:pPr algn="r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r>
              <a:rPr lang="en-US" sz="4000" dirty="0" smtClean="0"/>
              <a:t>Comment Submission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/>
              <a:t>M</a:t>
            </a:r>
            <a:r>
              <a:rPr lang="en-US" sz="2800" dirty="0" smtClean="0"/>
              <a:t>ust </a:t>
            </a:r>
            <a:r>
              <a:rPr lang="en-US" sz="2800" dirty="0"/>
              <a:t>be received by </a:t>
            </a:r>
            <a:r>
              <a:rPr lang="en-US" sz="2800" dirty="0" smtClean="0"/>
              <a:t>9/18 or 10/20 (Safety)</a:t>
            </a:r>
            <a:endParaRPr lang="en-US" sz="2800" dirty="0"/>
          </a:p>
          <a:p>
            <a:r>
              <a:rPr lang="en-US" sz="2800" dirty="0" smtClean="0"/>
              <a:t>Include Docket </a:t>
            </a:r>
            <a:r>
              <a:rPr lang="en-US" sz="2800" dirty="0"/>
              <a:t>Number </a:t>
            </a:r>
            <a:r>
              <a:rPr lang="en-US" sz="2800" dirty="0" smtClean="0"/>
              <a:t>FTA-2014-0006 </a:t>
            </a:r>
            <a:br>
              <a:rPr lang="en-US" sz="2800" dirty="0" smtClean="0"/>
            </a:br>
            <a:r>
              <a:rPr lang="en-US" sz="2800" dirty="0" smtClean="0"/>
              <a:t>or Docket Number FTA-2014-0009 (Safety)</a:t>
            </a:r>
            <a:endParaRPr lang="en-US" sz="2800" dirty="0"/>
          </a:p>
          <a:p>
            <a:r>
              <a:rPr lang="en-US" sz="2800" dirty="0" smtClean="0"/>
              <a:t>Email: </a:t>
            </a:r>
            <a:r>
              <a:rPr lang="en-US" sz="2800" u="sng" dirty="0">
                <a:hlinkClick r:id="rId2"/>
              </a:rPr>
              <a:t>http://www.regulations.gov</a:t>
            </a:r>
            <a:r>
              <a:rPr lang="en-US" sz="2800" u="sng" dirty="0"/>
              <a:t>.</a:t>
            </a:r>
            <a:endParaRPr lang="en-US" sz="2800" dirty="0"/>
          </a:p>
          <a:p>
            <a:r>
              <a:rPr lang="en-US" sz="2800" dirty="0"/>
              <a:t>Fax:</a:t>
            </a:r>
            <a:r>
              <a:rPr lang="en-US" sz="2800" i="1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202) 493-2251. </a:t>
            </a:r>
          </a:p>
          <a:p>
            <a:r>
              <a:rPr lang="en-US" sz="2800" dirty="0" smtClean="0"/>
              <a:t>Mail/Courier (submit 2 copies):</a:t>
            </a:r>
            <a:br>
              <a:rPr lang="en-US" sz="2800" dirty="0" smtClean="0"/>
            </a:br>
            <a:r>
              <a:rPr lang="en-US" sz="2800" dirty="0" smtClean="0"/>
              <a:t>1200 </a:t>
            </a:r>
            <a:r>
              <a:rPr lang="en-US" sz="2800" dirty="0"/>
              <a:t>New Jersey Avenue SE, </a:t>
            </a:r>
            <a:r>
              <a:rPr lang="en-US" sz="2800" dirty="0" smtClean="0"/>
              <a:t>W12-140</a:t>
            </a:r>
            <a:r>
              <a:rPr lang="en-US" sz="2800" dirty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Washington</a:t>
            </a:r>
            <a:r>
              <a:rPr lang="en-US" sz="2800" dirty="0"/>
              <a:t>, DC </a:t>
            </a:r>
            <a:r>
              <a:rPr lang="en-US" sz="2800" dirty="0" smtClean="0"/>
              <a:t>20590-0001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8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1236963"/>
          </a:xfrm>
        </p:spPr>
        <p:txBody>
          <a:bodyPr/>
          <a:lstStyle/>
          <a:p>
            <a:r>
              <a:rPr lang="en-US" sz="4000" dirty="0" smtClean="0"/>
              <a:t>Also…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 smtClean="0"/>
              <a:t>All </a:t>
            </a:r>
            <a:r>
              <a:rPr lang="en-US" sz="2800" dirty="0"/>
              <a:t>comments received will be posted </a:t>
            </a:r>
            <a:r>
              <a:rPr lang="en-US" sz="2800" dirty="0" smtClean="0"/>
              <a:t>to </a:t>
            </a:r>
            <a:r>
              <a:rPr lang="en-US" sz="2800" u="sng" dirty="0">
                <a:hlinkClick r:id="rId2"/>
              </a:rPr>
              <a:t>http://</a:t>
            </a:r>
            <a:r>
              <a:rPr lang="en-US" sz="2800" u="sng" dirty="0" smtClean="0">
                <a:hlinkClick r:id="rId2"/>
              </a:rPr>
              <a:t>www.regulations.gov</a:t>
            </a:r>
            <a:endParaRPr lang="en-US" sz="2800" dirty="0" smtClean="0"/>
          </a:p>
          <a:p>
            <a:r>
              <a:rPr lang="en-US" sz="2800" dirty="0" smtClean="0"/>
              <a:t>DOT’s </a:t>
            </a:r>
            <a:r>
              <a:rPr lang="en-US" sz="2800" dirty="0"/>
              <a:t>complete Privacy Act Statement </a:t>
            </a:r>
            <a:r>
              <a:rPr lang="en-US" sz="2800" u="sng" dirty="0" smtClean="0">
                <a:hlinkClick r:id="rId3"/>
              </a:rPr>
              <a:t>http</a:t>
            </a:r>
            <a:r>
              <a:rPr lang="en-US" sz="2800" u="sng" dirty="0">
                <a:hlinkClick r:id="rId3"/>
              </a:rPr>
              <a:t>://DocketsInfo.dot.gov</a:t>
            </a:r>
            <a:r>
              <a:rPr lang="en-US" sz="2800" dirty="0"/>
              <a:t>. </a:t>
            </a:r>
          </a:p>
          <a:p>
            <a:r>
              <a:rPr lang="en-US" sz="2800" dirty="0" smtClean="0"/>
              <a:t>Contact is: Keith </a:t>
            </a:r>
            <a:r>
              <a:rPr lang="en-US" sz="2800" dirty="0"/>
              <a:t>Gates, </a:t>
            </a:r>
            <a:r>
              <a:rPr lang="en-US" sz="2800" dirty="0" smtClean="0"/>
              <a:t>(</a:t>
            </a:r>
            <a:r>
              <a:rPr lang="en-US" sz="2800" dirty="0"/>
              <a:t>202) 366–1794, or </a:t>
            </a:r>
            <a:r>
              <a:rPr lang="en-US" sz="2800" dirty="0" smtClean="0"/>
              <a:t> </a:t>
            </a:r>
            <a:r>
              <a:rPr lang="en-US" sz="2800" u="sng" dirty="0" smtClean="0">
                <a:hlinkClick r:id="rId4"/>
              </a:rPr>
              <a:t>keith.gates@dot.gov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NTD Changes for FY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sz="2800" dirty="0" smtClean="0"/>
              <a:t>The 8/18 Federal Register notice proposes revisions to National </a:t>
            </a:r>
            <a:r>
              <a:rPr lang="en-US" sz="2800" dirty="0"/>
              <a:t>Transit Database (NTD</a:t>
            </a:r>
            <a:r>
              <a:rPr lang="en-US" sz="2800" dirty="0" smtClean="0"/>
              <a:t>) rules</a:t>
            </a:r>
          </a:p>
          <a:p>
            <a:pPr lvl="1"/>
            <a:r>
              <a:rPr lang="en-US" sz="2400" dirty="0" smtClean="0"/>
              <a:t>FTA is seeking public comment before implementing  these changes</a:t>
            </a:r>
          </a:p>
          <a:p>
            <a:pPr lvl="1"/>
            <a:r>
              <a:rPr lang="en-US" sz="2400" dirty="0" smtClean="0"/>
              <a:t>Changes to the 2014 NTD </a:t>
            </a:r>
            <a:r>
              <a:rPr lang="en-US" sz="2400" dirty="0"/>
              <a:t>Reporting </a:t>
            </a:r>
            <a:r>
              <a:rPr lang="en-US" sz="2400" dirty="0" smtClean="0"/>
              <a:t>Manual</a:t>
            </a:r>
          </a:p>
          <a:p>
            <a:pPr lvl="1"/>
            <a:r>
              <a:rPr lang="en-US" sz="2400" dirty="0" smtClean="0"/>
              <a:t>Changes to urbanized area transit providers</a:t>
            </a:r>
          </a:p>
          <a:p>
            <a:pPr lvl="1"/>
            <a:r>
              <a:rPr lang="en-US" sz="2400" dirty="0" smtClean="0"/>
              <a:t>Some </a:t>
            </a:r>
            <a:r>
              <a:rPr lang="en-US" sz="2400" dirty="0"/>
              <a:t>revisions </a:t>
            </a:r>
            <a:r>
              <a:rPr lang="en-US" sz="2400" dirty="0" smtClean="0"/>
              <a:t>respond to MAP-21 provisions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797014"/>
          </a:xfrm>
        </p:spPr>
        <p:txBody>
          <a:bodyPr/>
          <a:lstStyle/>
          <a:p>
            <a:r>
              <a:rPr lang="en-US" sz="4000" dirty="0" smtClean="0"/>
              <a:t>General NTD Changes for FY 2014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278" y="1233577"/>
            <a:ext cx="7982522" cy="4718649"/>
          </a:xfrm>
          <a:noFill/>
          <a:ln>
            <a:noFill/>
          </a:ln>
          <a:effectLst/>
        </p:spPr>
        <p:txBody>
          <a:bodyPr/>
          <a:lstStyle/>
          <a:p>
            <a:pPr marL="0" indent="-457200">
              <a:spcBef>
                <a:spcPts val="60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A.</a:t>
            </a:r>
            <a:r>
              <a:rPr lang="en-US" sz="2000" dirty="0"/>
              <a:t> </a:t>
            </a:r>
            <a:r>
              <a:rPr lang="en-US" sz="2000" dirty="0" smtClean="0"/>
              <a:t>ADA </a:t>
            </a:r>
            <a:r>
              <a:rPr lang="en-US" sz="2000" dirty="0" err="1"/>
              <a:t>paratransit</a:t>
            </a:r>
            <a:r>
              <a:rPr lang="en-US" sz="2000" dirty="0"/>
              <a:t> </a:t>
            </a:r>
            <a:r>
              <a:rPr lang="en-US" sz="2000" dirty="0" smtClean="0"/>
              <a:t>services clarification</a:t>
            </a:r>
            <a:endParaRPr lang="en-US" sz="2000" dirty="0"/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B.</a:t>
            </a:r>
            <a:r>
              <a:rPr lang="en-US" sz="2000" dirty="0"/>
              <a:t> </a:t>
            </a:r>
            <a:r>
              <a:rPr lang="en-US" sz="2000" dirty="0" smtClean="0"/>
              <a:t>Reporting </a:t>
            </a:r>
            <a:r>
              <a:rPr lang="en-US" sz="2000" dirty="0"/>
              <a:t>of contractual </a:t>
            </a:r>
            <a:r>
              <a:rPr lang="en-US" sz="2000" dirty="0" smtClean="0"/>
              <a:t>relationships clarification</a:t>
            </a:r>
            <a:endParaRPr lang="en-US" sz="2000" dirty="0"/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C.</a:t>
            </a:r>
            <a:r>
              <a:rPr lang="en-US" sz="2000" dirty="0"/>
              <a:t> </a:t>
            </a:r>
            <a:r>
              <a:rPr lang="en-US" sz="2000" dirty="0" smtClean="0"/>
              <a:t>bus </a:t>
            </a:r>
            <a:r>
              <a:rPr lang="en-US" sz="2000" dirty="0"/>
              <a:t>rapid transit </a:t>
            </a:r>
            <a:r>
              <a:rPr lang="en-US" sz="2000" dirty="0" smtClean="0"/>
              <a:t>(BRT) mode </a:t>
            </a:r>
            <a:r>
              <a:rPr lang="en-US" sz="2000" dirty="0"/>
              <a:t>definition </a:t>
            </a:r>
            <a:r>
              <a:rPr lang="en-US" sz="2000" dirty="0" smtClean="0"/>
              <a:t>update </a:t>
            </a:r>
            <a:endParaRPr lang="en-US" sz="2000" dirty="0"/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D.</a:t>
            </a:r>
            <a:r>
              <a:rPr lang="en-US" sz="2000" dirty="0"/>
              <a:t> Guidance for </a:t>
            </a:r>
            <a:r>
              <a:rPr lang="en-US" sz="2000" dirty="0" smtClean="0"/>
              <a:t>reporting service </a:t>
            </a:r>
            <a:r>
              <a:rPr lang="en-US" sz="2000" dirty="0"/>
              <a:t>on HOT lanes</a:t>
            </a:r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E.</a:t>
            </a:r>
            <a:r>
              <a:rPr lang="en-US" sz="2000" dirty="0"/>
              <a:t> Updates to the definition of commuter service and </a:t>
            </a:r>
            <a:r>
              <a:rPr lang="en-US" sz="2000" dirty="0" smtClean="0"/>
              <a:t>rules for allocation </a:t>
            </a:r>
            <a:br>
              <a:rPr lang="en-US" sz="2000" dirty="0" smtClean="0"/>
            </a:br>
            <a:r>
              <a:rPr lang="en-US" sz="2000" dirty="0" smtClean="0"/>
              <a:t>     of service across multiple urbanized areas</a:t>
            </a:r>
            <a:endParaRPr lang="en-US" sz="2000" dirty="0"/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F.</a:t>
            </a:r>
            <a:r>
              <a:rPr lang="en-US" sz="2000" dirty="0"/>
              <a:t> Proposed elimination of consolidated reporting and </a:t>
            </a:r>
            <a:r>
              <a:rPr lang="en-US" sz="2000" dirty="0" smtClean="0"/>
              <a:t>expansion </a:t>
            </a:r>
            <a:r>
              <a:rPr lang="en-US" sz="2000" dirty="0"/>
              <a:t>of </a:t>
            </a:r>
            <a:r>
              <a:rPr lang="en-US" sz="2000" dirty="0" smtClean="0"/>
              <a:t>small</a:t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000" dirty="0"/>
              <a:t>systems waiver </a:t>
            </a:r>
            <a:r>
              <a:rPr lang="en-US" sz="2000" dirty="0" smtClean="0"/>
              <a:t>eligibility </a:t>
            </a:r>
          </a:p>
          <a:p>
            <a:pPr marL="0" indent="-45720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G.</a:t>
            </a:r>
            <a:r>
              <a:rPr lang="en-US" sz="2000" dirty="0" smtClean="0"/>
              <a:t> Requirement for consistent use of transit system names and types</a:t>
            </a:r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H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  <a:r>
              <a:rPr lang="en-US" sz="2000" dirty="0" smtClean="0"/>
              <a:t> New policy allowing </a:t>
            </a:r>
            <a:r>
              <a:rPr lang="en-US" sz="2000" dirty="0"/>
              <a:t>delegation of CEO certification responsibility </a:t>
            </a:r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I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  <a:r>
              <a:rPr lang="en-US" sz="2000" dirty="0" smtClean="0"/>
              <a:t>  Elimination </a:t>
            </a:r>
            <a:r>
              <a:rPr lang="en-US" sz="2000" dirty="0"/>
              <a:t>of </a:t>
            </a:r>
            <a:r>
              <a:rPr lang="en-US" sz="2000" dirty="0" smtClean="0"/>
              <a:t>B-60/B-70 forms and rail peak period data collection</a:t>
            </a:r>
            <a:endParaRPr lang="en-US" sz="2000" dirty="0"/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J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  <a:r>
              <a:rPr lang="en-US" sz="2000" dirty="0" smtClean="0"/>
              <a:t>  Updated </a:t>
            </a:r>
            <a:r>
              <a:rPr lang="en-US" sz="2000" dirty="0"/>
              <a:t>guidance for sampling of passenger miles</a:t>
            </a:r>
          </a:p>
          <a:p>
            <a:pPr marL="0" indent="-457200">
              <a:buNone/>
            </a:pPr>
            <a:r>
              <a:rPr lang="en-US" sz="2000" dirty="0">
                <a:solidFill>
                  <a:srgbClr val="0070C0"/>
                </a:solidFill>
              </a:rPr>
              <a:t>K</a:t>
            </a:r>
            <a:r>
              <a:rPr lang="en-US" sz="2000" dirty="0" smtClean="0">
                <a:solidFill>
                  <a:srgbClr val="0070C0"/>
                </a:solidFill>
              </a:rPr>
              <a:t>.</a:t>
            </a:r>
            <a:r>
              <a:rPr lang="en-US" sz="2000" dirty="0" smtClean="0"/>
              <a:t> Future expansion </a:t>
            </a:r>
            <a:r>
              <a:rPr lang="en-US" sz="2000" dirty="0"/>
              <a:t>of capital asset reporting required by MAP-21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-457200">
              <a:spcBef>
                <a:spcPts val="600"/>
              </a:spcBef>
            </a:pPr>
            <a:r>
              <a:rPr lang="en-US" dirty="0">
                <a:solidFill>
                  <a:srgbClr val="0070C0"/>
                </a:solidFill>
              </a:rPr>
              <a:t>A.</a:t>
            </a:r>
            <a:r>
              <a:rPr lang="en-US" dirty="0"/>
              <a:t> </a:t>
            </a:r>
            <a:r>
              <a:rPr lang="en-US" dirty="0" smtClean="0"/>
              <a:t>Reporting ADA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176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smtClean="0"/>
              <a:t>Demand </a:t>
            </a:r>
            <a:r>
              <a:rPr lang="en-US" sz="2000" dirty="0"/>
              <a:t>response services that are </a:t>
            </a:r>
            <a:r>
              <a:rPr lang="en-US" sz="2000" dirty="0" smtClean="0"/>
              <a:t>not intended </a:t>
            </a:r>
            <a:r>
              <a:rPr lang="en-US" sz="2000" dirty="0"/>
              <a:t>to fulfill the ADA </a:t>
            </a:r>
            <a:r>
              <a:rPr lang="en-US" sz="2000" dirty="0" err="1" smtClean="0"/>
              <a:t>paratransit</a:t>
            </a:r>
            <a:r>
              <a:rPr lang="en-US" sz="2000" dirty="0" smtClean="0"/>
              <a:t> requirements of </a:t>
            </a:r>
            <a:r>
              <a:rPr lang="en-US" sz="2000" dirty="0"/>
              <a:t>fixed route </a:t>
            </a:r>
            <a:r>
              <a:rPr lang="en-US" sz="2000" dirty="0" smtClean="0"/>
              <a:t>service should not be reported as attributable </a:t>
            </a:r>
            <a:r>
              <a:rPr lang="en-US" sz="2000" dirty="0"/>
              <a:t>to </a:t>
            </a:r>
            <a:r>
              <a:rPr lang="en-US" sz="2000" dirty="0" smtClean="0"/>
              <a:t>ADA requirements</a:t>
            </a:r>
            <a:r>
              <a:rPr lang="en-US" sz="2000" dirty="0"/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(2) </a:t>
            </a:r>
            <a:r>
              <a:rPr lang="en-US" sz="2000" dirty="0" smtClean="0"/>
              <a:t>If you do operate demand </a:t>
            </a:r>
            <a:r>
              <a:rPr lang="en-US" sz="2000" dirty="0"/>
              <a:t>response services to fulfill </a:t>
            </a:r>
            <a:r>
              <a:rPr lang="en-US" sz="2000" dirty="0" smtClean="0"/>
              <a:t>ADA </a:t>
            </a:r>
            <a:r>
              <a:rPr lang="en-US" sz="2000" dirty="0" err="1"/>
              <a:t>paratransit</a:t>
            </a:r>
            <a:r>
              <a:rPr lang="en-US" sz="2000" dirty="0"/>
              <a:t> </a:t>
            </a:r>
            <a:r>
              <a:rPr lang="en-US" sz="2000" dirty="0" smtClean="0"/>
              <a:t>requirements, </a:t>
            </a:r>
            <a:r>
              <a:rPr lang="en-US" sz="2000" dirty="0"/>
              <a:t>report </a:t>
            </a:r>
            <a:r>
              <a:rPr lang="en-US" sz="2000" dirty="0" smtClean="0"/>
              <a:t>all trips for eligible passengers as ADA trips, except: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(</a:t>
            </a:r>
            <a:r>
              <a:rPr lang="en-US" sz="2000" dirty="0" err="1"/>
              <a:t>i</a:t>
            </a:r>
            <a:r>
              <a:rPr lang="en-US" sz="2000" dirty="0"/>
              <a:t>) Trips </a:t>
            </a:r>
            <a:r>
              <a:rPr lang="en-US" sz="2000" dirty="0" smtClean="0"/>
              <a:t>sponsored </a:t>
            </a:r>
            <a:r>
              <a:rPr lang="en-US" sz="2000" dirty="0"/>
              <a:t>by a </a:t>
            </a:r>
            <a:r>
              <a:rPr lang="en-US" sz="2000" dirty="0" smtClean="0"/>
              <a:t>third party (Medicare);</a:t>
            </a:r>
          </a:p>
          <a:p>
            <a:pPr marL="0" indent="0">
              <a:buNone/>
            </a:pPr>
            <a:r>
              <a:rPr lang="en-US" sz="2000" dirty="0" smtClean="0"/>
              <a:t>     (</a:t>
            </a:r>
            <a:r>
              <a:rPr lang="en-US" sz="2000" dirty="0"/>
              <a:t>ii) Trips whose origin or </a:t>
            </a:r>
            <a:r>
              <a:rPr lang="en-US" sz="2000" dirty="0" smtClean="0"/>
              <a:t>destination are </a:t>
            </a:r>
            <a:r>
              <a:rPr lang="en-US" sz="2000" dirty="0"/>
              <a:t>outside the </a:t>
            </a:r>
            <a:r>
              <a:rPr lang="en-US" sz="2000" dirty="0" smtClean="0"/>
              <a:t>ADA service area;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(</a:t>
            </a:r>
            <a:r>
              <a:rPr lang="en-US" sz="2000" dirty="0"/>
              <a:t>iii) Trips taken during times </a:t>
            </a:r>
            <a:r>
              <a:rPr lang="en-US" sz="2000" dirty="0" smtClean="0"/>
              <a:t>when the </a:t>
            </a:r>
            <a:r>
              <a:rPr lang="en-US" sz="2000" dirty="0"/>
              <a:t>fixed-route system is not operating.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en-US" sz="2000" dirty="0"/>
              <a:t>(3) </a:t>
            </a:r>
            <a:r>
              <a:rPr lang="en-US" sz="2000" dirty="0" smtClean="0"/>
              <a:t>In general, if X% of your DR trips are ADA trips, then report X% of your DR operating expenses as ADA operating expenses.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-457200"/>
            <a:r>
              <a:rPr lang="en-US" dirty="0">
                <a:solidFill>
                  <a:srgbClr val="0070C0"/>
                </a:solidFill>
              </a:rPr>
              <a:t>B.</a:t>
            </a:r>
            <a:r>
              <a:rPr lang="en-US" dirty="0"/>
              <a:t> </a:t>
            </a:r>
            <a:r>
              <a:rPr lang="en-US" dirty="0" smtClean="0"/>
              <a:t>Contractual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039819" cy="4382219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buyer </a:t>
            </a:r>
            <a:r>
              <a:rPr lang="en-US" sz="2800" dirty="0" smtClean="0"/>
              <a:t>must </a:t>
            </a:r>
            <a:r>
              <a:rPr lang="en-US" sz="2800" dirty="0"/>
              <a:t>be </a:t>
            </a:r>
            <a:r>
              <a:rPr lang="en-US" sz="2800" dirty="0" smtClean="0"/>
              <a:t>responsible for </a:t>
            </a:r>
            <a:r>
              <a:rPr lang="en-US" sz="2800" dirty="0"/>
              <a:t>the fully-allocated cost of </a:t>
            </a:r>
            <a:r>
              <a:rPr lang="en-US" sz="2800" dirty="0" smtClean="0"/>
              <a:t>providing </a:t>
            </a:r>
            <a:r>
              <a:rPr lang="en-US" sz="2800" dirty="0"/>
              <a:t>Purchased Transportation (PT) </a:t>
            </a:r>
            <a:r>
              <a:rPr lang="en-US" sz="2800" dirty="0" smtClean="0"/>
              <a:t>service</a:t>
            </a:r>
          </a:p>
          <a:p>
            <a:pPr lvl="1"/>
            <a:r>
              <a:rPr lang="en-US" sz="2400" dirty="0" smtClean="0"/>
              <a:t>Allows for seller to retain fares as part of the payment</a:t>
            </a:r>
            <a:endParaRPr lang="en-US" sz="2400" dirty="0"/>
          </a:p>
          <a:p>
            <a:r>
              <a:rPr lang="en-US" sz="2800" dirty="0" smtClean="0"/>
              <a:t>PT </a:t>
            </a:r>
            <a:r>
              <a:rPr lang="en-US" sz="2800" dirty="0"/>
              <a:t>service must be operated </a:t>
            </a:r>
            <a:r>
              <a:rPr lang="en-US" sz="2800" dirty="0" smtClean="0"/>
              <a:t>in the </a:t>
            </a:r>
            <a:r>
              <a:rPr lang="en-US" sz="2800" dirty="0"/>
              <a:t>name of the </a:t>
            </a:r>
            <a:r>
              <a:rPr lang="en-US" sz="2800" dirty="0" smtClean="0"/>
              <a:t>buyer </a:t>
            </a:r>
          </a:p>
          <a:p>
            <a:pPr lvl="1"/>
            <a:r>
              <a:rPr lang="en-US" sz="2400" dirty="0" smtClean="0"/>
              <a:t>Customers see buyer’s name on vehicles</a:t>
            </a:r>
            <a:endParaRPr lang="en-US" sz="2400" dirty="0"/>
          </a:p>
          <a:p>
            <a:r>
              <a:rPr lang="en-US" sz="2800" dirty="0" smtClean="0"/>
              <a:t>The </a:t>
            </a:r>
            <a:r>
              <a:rPr lang="en-US" sz="2800" dirty="0"/>
              <a:t>seller must operate </a:t>
            </a:r>
            <a:r>
              <a:rPr lang="en-US" sz="2800" dirty="0" smtClean="0"/>
              <a:t>and manage PT service</a:t>
            </a:r>
          </a:p>
          <a:p>
            <a:pPr lvl="1"/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management, PEO services are not “PT”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1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C.</a:t>
            </a:r>
            <a:r>
              <a:rPr lang="en-US" dirty="0"/>
              <a:t> Bus Rapid Transit (BRT)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417637"/>
            <a:ext cx="8039819" cy="4525963"/>
          </a:xfrm>
        </p:spPr>
        <p:txBody>
          <a:bodyPr/>
          <a:lstStyle/>
          <a:p>
            <a:pPr lvl="0"/>
            <a:r>
              <a:rPr lang="en-US" sz="2400" dirty="0" smtClean="0"/>
              <a:t>Restates Definition of BRT from SGR circular </a:t>
            </a:r>
          </a:p>
          <a:p>
            <a:pPr lvl="1"/>
            <a:r>
              <a:rPr lang="en-US" sz="1600" dirty="0" smtClean="0"/>
              <a:t>Comments solicited in Federal Register on March 3, 2014</a:t>
            </a:r>
          </a:p>
          <a:p>
            <a:pPr lvl="1"/>
            <a:r>
              <a:rPr lang="en-US" sz="1600" dirty="0" smtClean="0"/>
              <a:t>Comment on aligning NTD mode with the SGR Program Definition</a:t>
            </a:r>
          </a:p>
          <a:p>
            <a:pPr lvl="0"/>
            <a:r>
              <a:rPr lang="en-US" sz="2400" dirty="0" smtClean="0"/>
              <a:t>Over 50% of the route operates in a separated right-of-way dedicated for transit use during peak periods</a:t>
            </a:r>
          </a:p>
          <a:p>
            <a:pPr lvl="0"/>
            <a:r>
              <a:rPr lang="en-US" sz="2400" dirty="0" smtClean="0"/>
              <a:t>Short headways (“</a:t>
            </a:r>
            <a:r>
              <a:rPr lang="en-US" sz="2400" dirty="0"/>
              <a:t>emulate the service provided by rail</a:t>
            </a:r>
            <a:r>
              <a:rPr lang="en-US" sz="2400" dirty="0" smtClean="0"/>
              <a:t>”) </a:t>
            </a:r>
            <a:endParaRPr lang="en-US" sz="2400" dirty="0"/>
          </a:p>
          <a:p>
            <a:pPr lvl="1"/>
            <a:r>
              <a:rPr lang="en-US" sz="1600" dirty="0"/>
              <a:t>Weekdays for either: (1) at least 14 hours a day with headways of </a:t>
            </a:r>
            <a:r>
              <a:rPr lang="en-US" sz="1600" dirty="0" smtClean="0"/>
              <a:t>&lt;15 minutes; </a:t>
            </a:r>
            <a:r>
              <a:rPr lang="en-US" sz="1600" dirty="0"/>
              <a:t>or,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2) headways </a:t>
            </a:r>
            <a:r>
              <a:rPr lang="en-US" sz="1600" dirty="0" smtClean="0"/>
              <a:t>&lt;10 </a:t>
            </a:r>
            <a:r>
              <a:rPr lang="en-US" sz="1600" dirty="0"/>
              <a:t>minutes or </a:t>
            </a:r>
            <a:r>
              <a:rPr lang="en-US" sz="1600" dirty="0" smtClean="0"/>
              <a:t>during </a:t>
            </a:r>
            <a:r>
              <a:rPr lang="en-US" sz="1600" dirty="0"/>
              <a:t>peak periods and </a:t>
            </a:r>
            <a:r>
              <a:rPr lang="en-US" sz="1600" dirty="0" smtClean="0"/>
              <a:t>&lt;20 </a:t>
            </a:r>
            <a:r>
              <a:rPr lang="en-US" sz="1600" dirty="0"/>
              <a:t>minutes </a:t>
            </a:r>
            <a:r>
              <a:rPr lang="en-US" sz="1600" dirty="0" smtClean="0"/>
              <a:t>at </a:t>
            </a:r>
            <a:r>
              <a:rPr lang="en-US" sz="1600" dirty="0"/>
              <a:t>all other </a:t>
            </a:r>
            <a:r>
              <a:rPr lang="en-US" sz="1600" dirty="0" smtClean="0"/>
              <a:t>times </a:t>
            </a:r>
            <a:endParaRPr lang="en-US" sz="1600" dirty="0"/>
          </a:p>
          <a:p>
            <a:pPr lvl="1"/>
            <a:r>
              <a:rPr lang="en-US" sz="1600" dirty="0"/>
              <a:t>Weekend service for at least 10 hours a day with headways that are </a:t>
            </a:r>
            <a:r>
              <a:rPr lang="en-US" sz="1600" dirty="0" smtClean="0"/>
              <a:t>&lt; 30 minutes </a:t>
            </a:r>
            <a:endParaRPr lang="en-US" sz="1600" dirty="0"/>
          </a:p>
          <a:p>
            <a:pPr lvl="0"/>
            <a:r>
              <a:rPr lang="en-US" sz="2400" dirty="0" smtClean="0"/>
              <a:t>Also:</a:t>
            </a:r>
          </a:p>
          <a:p>
            <a:pPr lvl="1"/>
            <a:r>
              <a:rPr lang="en-US" sz="1600" dirty="0" smtClean="0"/>
              <a:t>Active signal priority</a:t>
            </a:r>
            <a:endParaRPr lang="en-US" sz="1400" dirty="0" smtClean="0"/>
          </a:p>
          <a:p>
            <a:pPr lvl="1"/>
            <a:r>
              <a:rPr lang="en-US" sz="1600" dirty="0" smtClean="0"/>
              <a:t>Substantial passenger stations </a:t>
            </a:r>
          </a:p>
          <a:p>
            <a:pPr lvl="1"/>
            <a:r>
              <a:rPr lang="en-US" sz="1600" dirty="0" smtClean="0"/>
              <a:t>Separate brand identity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-457200"/>
            <a:r>
              <a:rPr lang="en-US" dirty="0">
                <a:solidFill>
                  <a:srgbClr val="0070C0"/>
                </a:solidFill>
              </a:rPr>
              <a:t>D.</a:t>
            </a:r>
            <a:r>
              <a:rPr lang="en-US" dirty="0"/>
              <a:t> </a:t>
            </a:r>
            <a:r>
              <a:rPr lang="en-US" dirty="0" smtClean="0"/>
              <a:t>Service </a:t>
            </a:r>
            <a:r>
              <a:rPr lang="en-US" dirty="0"/>
              <a:t>on HOT 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1561381"/>
            <a:ext cx="8039819" cy="4382219"/>
          </a:xfrm>
        </p:spPr>
        <p:txBody>
          <a:bodyPr/>
          <a:lstStyle/>
          <a:p>
            <a:r>
              <a:rPr lang="en-US" dirty="0"/>
              <a:t>FTA </a:t>
            </a:r>
            <a:r>
              <a:rPr lang="en-US" dirty="0" smtClean="0"/>
              <a:t>will no </a:t>
            </a:r>
            <a:r>
              <a:rPr lang="en-US" dirty="0"/>
              <a:t>longer </a:t>
            </a:r>
            <a:r>
              <a:rPr lang="en-US" dirty="0" smtClean="0"/>
              <a:t>consider transit </a:t>
            </a:r>
            <a:r>
              <a:rPr lang="en-US" dirty="0"/>
              <a:t>service operated on any </a:t>
            </a:r>
            <a:r>
              <a:rPr lang="en-US" dirty="0" smtClean="0">
                <a:solidFill>
                  <a:srgbClr val="FF0000"/>
                </a:solidFill>
              </a:rPr>
              <a:t>HOT</a:t>
            </a:r>
            <a:r>
              <a:rPr lang="en-US" dirty="0" smtClean="0"/>
              <a:t> lane </a:t>
            </a:r>
            <a:r>
              <a:rPr lang="en-US" dirty="0"/>
              <a:t>to be the same as transit </a:t>
            </a:r>
            <a:r>
              <a:rPr lang="en-US" dirty="0" smtClean="0"/>
              <a:t>service operated </a:t>
            </a:r>
            <a:r>
              <a:rPr lang="en-US" dirty="0"/>
              <a:t>on an HOV lane, for </a:t>
            </a:r>
            <a:r>
              <a:rPr lang="en-US" dirty="0" smtClean="0"/>
              <a:t>purposes of </a:t>
            </a:r>
            <a:r>
              <a:rPr lang="en-US" dirty="0"/>
              <a:t>the formula apportionment for </a:t>
            </a:r>
            <a:r>
              <a:rPr lang="en-US" dirty="0" smtClean="0"/>
              <a:t>the High-Intensity </a:t>
            </a:r>
            <a:r>
              <a:rPr lang="en-US" dirty="0"/>
              <a:t>Motorbus </a:t>
            </a:r>
            <a:r>
              <a:rPr lang="en-US" dirty="0" smtClean="0"/>
              <a:t>Tier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No longer any “grandfathering”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173787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1F2646B2-07B8-4A55-877A-153D84ACCCD9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1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029a3e-9752-4617-904e-ff4c893a8150">W5Y7KPMNKEC7-50-4511</_dlc_DocId>
    <_dlc_DocIdUrl xmlns="5a029a3e-9752-4617-904e-ff4c893a8150">
      <Url>http://our/office/fta.tad/tad/tad20/_layouts/DocIdRedir.aspx?ID=W5Y7KPMNKEC7-50-4511</Url>
      <Description>W5Y7KPMNKEC7-50-4511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4344976A956448B333A2E694AAAC45" ma:contentTypeVersion="1" ma:contentTypeDescription="Create a new document." ma:contentTypeScope="" ma:versionID="61591ac75cd9b97ca155cb6ed904ad7f">
  <xsd:schema xmlns:xsd="http://www.w3.org/2001/XMLSchema" xmlns:xs="http://www.w3.org/2001/XMLSchema" xmlns:p="http://schemas.microsoft.com/office/2006/metadata/properties" xmlns:ns2="5a029a3e-9752-4617-904e-ff4c893a8150" targetNamespace="http://schemas.microsoft.com/office/2006/metadata/properties" ma:root="true" ma:fieldsID="226075d33f41427cbddc75d58a860317" ns2:_="">
    <xsd:import namespace="5a029a3e-9752-4617-904e-ff4c893a815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29a3e-9752-4617-904e-ff4c893a815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8979FA-F90C-4C89-97CE-F295EE2C6AD5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a029a3e-9752-4617-904e-ff4c893a815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E535E1-E610-4AFF-87ED-BD4EDC5F88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7805B6-12C2-4681-A5A9-93F93BDF7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29a3e-9752-4617-904e-ff4c893a81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54AB6F3-0F2C-4753-99E4-42D48FE5D40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FTA3 (2)</Template>
  <TotalTime>11174</TotalTime>
  <Words>1756</Words>
  <Application>Microsoft Office PowerPoint</Application>
  <PresentationFormat>On-screen Show (4:3)</PresentationFormat>
  <Paragraphs>253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FTA3 (2)</vt:lpstr>
      <vt:lpstr>FY 2014 NTD Reporting Federal Register Notices Explanation of Proposed Changes   28 August 2014  </vt:lpstr>
      <vt:lpstr>NTD Modernization</vt:lpstr>
      <vt:lpstr>NTD 2.0 Will Use Individual IDs</vt:lpstr>
      <vt:lpstr>NTD Changes for FY 2014</vt:lpstr>
      <vt:lpstr>General NTD Changes for FY 2014</vt:lpstr>
      <vt:lpstr>A. Reporting ADA Service</vt:lpstr>
      <vt:lpstr>B. Contractual Relationships</vt:lpstr>
      <vt:lpstr>C. Bus Rapid Transit (BRT)</vt:lpstr>
      <vt:lpstr>D. Service on HOT lanes</vt:lpstr>
      <vt:lpstr>E. Definition of Commuter Service </vt:lpstr>
      <vt:lpstr>F. Consolidated Reporting</vt:lpstr>
      <vt:lpstr>G. Consistent Use of Names/Types</vt:lpstr>
      <vt:lpstr>H.  Delegation of CEO Authority</vt:lpstr>
      <vt:lpstr>I. Eliminating Reporting Requirements</vt:lpstr>
      <vt:lpstr>J. Passenger Mile Sampling Guidance</vt:lpstr>
      <vt:lpstr>K. Asset Inventory Reporting</vt:lpstr>
      <vt:lpstr>Facilities Data</vt:lpstr>
      <vt:lpstr>Guideway Data</vt:lpstr>
      <vt:lpstr>NTD Safety Changes for FY 2014</vt:lpstr>
      <vt:lpstr>NTD Safety Changes for FY 2014</vt:lpstr>
      <vt:lpstr>1. Reportable “Events”</vt:lpstr>
      <vt:lpstr>8. Addition of ‘‘Tow-Away’’</vt:lpstr>
      <vt:lpstr>2. Change in Location Criteria</vt:lpstr>
      <vt:lpstr>11. Collect New Data on Geographic Location of Events</vt:lpstr>
      <vt:lpstr>3. Evacuations</vt:lpstr>
      <vt:lpstr>4. Derailments</vt:lpstr>
      <vt:lpstr>7. Rail-Rail Collisions</vt:lpstr>
      <vt:lpstr>Other Rail Collisions</vt:lpstr>
      <vt:lpstr>9. Revision to Non-Rail ‘‘Other Motor Vehicle’’ and ‘‘Collision Event’’ Screens </vt:lpstr>
      <vt:lpstr>10. Revision to Non-Rail ‘‘Type of Fire’’ Categories on Fire Event Detail Screens</vt:lpstr>
      <vt:lpstr>Comment Submission</vt:lpstr>
      <vt:lpstr>Also…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Dissemination New Procedures  November 15, 2011  Edwin Rodriguez Information Dissemination Program Manager</dc:title>
  <dc:creator>test</dc:creator>
  <cp:lastModifiedBy>Test</cp:lastModifiedBy>
  <cp:revision>256</cp:revision>
  <cp:lastPrinted>2014-08-28T17:16:28Z</cp:lastPrinted>
  <dcterms:created xsi:type="dcterms:W3CDTF">2011-11-15T17:56:17Z</dcterms:created>
  <dcterms:modified xsi:type="dcterms:W3CDTF">2014-08-28T17:59:32Z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0x010100724344976A956448B333A2E694AAAC45</vt:lpwstr>
  </property>
  <property fmtid="{D5CDD505-2E9C-101B-9397-08002B2CF9AE}" pid="3" name="_dlc_DocIdItemGuid">
    <vt:lpwstr>a4904527-c2ce-41e1-bcf0-4cecb52484b3</vt:lpwstr>
  </property>
</Properties>
</file>