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8" r:id="rId3"/>
    <p:sldId id="304" r:id="rId4"/>
    <p:sldId id="303" r:id="rId5"/>
    <p:sldId id="305" r:id="rId6"/>
    <p:sldId id="307" r:id="rId7"/>
    <p:sldId id="300" r:id="rId8"/>
    <p:sldId id="301" r:id="rId9"/>
    <p:sldId id="302" r:id="rId10"/>
    <p:sldId id="306" r:id="rId11"/>
    <p:sldId id="320" r:id="rId12"/>
    <p:sldId id="311" r:id="rId13"/>
    <p:sldId id="310" r:id="rId14"/>
    <p:sldId id="312" r:id="rId15"/>
    <p:sldId id="309" r:id="rId16"/>
    <p:sldId id="313" r:id="rId17"/>
    <p:sldId id="314" r:id="rId18"/>
    <p:sldId id="316" r:id="rId19"/>
    <p:sldId id="319" r:id="rId20"/>
    <p:sldId id="297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" initials="f" lastIdx="7" clrIdx="0"/>
  <p:cmAuthor id="1" name="test" initials="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88147" autoAdjust="0"/>
  </p:normalViewPr>
  <p:slideViewPr>
    <p:cSldViewPr snapToGrid="0">
      <p:cViewPr>
        <p:scale>
          <a:sx n="70" d="100"/>
          <a:sy n="70" d="100"/>
        </p:scale>
        <p:origin x="-1128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C33813-86A8-492A-AE12-98AAEACF43FF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BDEEE6-70E4-425C-905B-2A4AC398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12F185-B6B5-4E3A-AD87-2FF3BCD1997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FDF521-A8C0-47CF-B688-3383CB252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42FD-3C04-45E6-A014-AEBB3D6DC2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"/>
            <a:ext cx="9144000" cy="6858000"/>
            <a:chOff x="0" y="283273"/>
            <a:chExt cx="9144000" cy="6574727"/>
          </a:xfrm>
        </p:grpSpPr>
        <p:pic>
          <p:nvPicPr>
            <p:cNvPr id="8" name="Picture 5" descr="FTA_slide3-01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83273"/>
              <a:ext cx="9144000" cy="6574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4454250" y="1525726"/>
              <a:ext cx="2424023" cy="372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165684" y="2329314"/>
            <a:ext cx="4957011" cy="3157086"/>
          </a:xfrm>
        </p:spPr>
        <p:txBody>
          <a:bodyPr/>
          <a:lstStyle>
            <a:lvl1pPr algn="r">
              <a:defRPr lang="en-US" sz="2800" b="1" i="0" kern="120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1355" y="6221913"/>
            <a:ext cx="62082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908"/>
            <a:ext cx="8229600" cy="932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1355" y="6221913"/>
            <a:ext cx="62082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1355" y="6221913"/>
            <a:ext cx="62082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1355" y="6221913"/>
            <a:ext cx="62082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1355" y="6221913"/>
            <a:ext cx="62082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11" descr="header2-0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 userDrawn="1"/>
        </p:nvGrpSpPr>
        <p:grpSpPr>
          <a:xfrm>
            <a:off x="0" y="6175375"/>
            <a:ext cx="9144000" cy="703263"/>
            <a:chOff x="0" y="6175375"/>
            <a:chExt cx="9144000" cy="703263"/>
          </a:xfrm>
        </p:grpSpPr>
        <p:pic>
          <p:nvPicPr>
            <p:cNvPr id="1029" name="Picture 13" descr="FTA_footer-01-01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6175375"/>
              <a:ext cx="9144000" cy="70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1026538" y="6385810"/>
              <a:ext cx="931653" cy="1957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9" r:id="rId4"/>
    <p:sldLayoutId id="2147483810" r:id="rId5"/>
    <p:sldLayoutId id="2147483811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0" kern="1200" baseline="0">
          <a:solidFill>
            <a:schemeClr val="accent1">
              <a:lumMod val="75000"/>
            </a:schemeClr>
          </a:solidFill>
          <a:latin typeface="Calibri" pitchFamily="34" charset="0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a.dot.gov/" TargetMode="External"/><Relationship Id="rId2" Type="http://schemas.openxmlformats.org/officeDocument/2006/relationships/hyperlink" Target="mailto:john.giorgis@dot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tdprogram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NTD: Common Problems &amp; Issues</a:t>
            </a:r>
            <a:br>
              <a:rPr lang="en-US" sz="2400" dirty="0" smtClean="0"/>
            </a:br>
            <a:r>
              <a:rPr lang="en-US" sz="2400" dirty="0"/>
              <a:t>24</a:t>
            </a:r>
            <a:r>
              <a:rPr lang="en-US" sz="2400" dirty="0" smtClean="0"/>
              <a:t> April 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John D. Giorgis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Acting Director, Strategic Planning &amp; Analysis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b="0" dirty="0" err="1" smtClean="0">
                <a:ea typeface="Times New Roman" pitchFamily="18" charset="0"/>
                <a:cs typeface="Arial" pitchFamily="34" charset="0"/>
              </a:rPr>
              <a:t>Routematch</a:t>
            </a:r>
            <a:r>
              <a:rPr lang="en-US" sz="1800" b="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b="0" dirty="0">
                <a:ea typeface="Times New Roman" pitchFamily="18" charset="0"/>
                <a:cs typeface="Arial" pitchFamily="34" charset="0"/>
              </a:rPr>
              <a:t>User’s Conference</a:t>
            </a:r>
            <a:br>
              <a:rPr lang="en-US" sz="1800" b="0" dirty="0">
                <a:ea typeface="Times New Roman" pitchFamily="18" charset="0"/>
                <a:cs typeface="Arial" pitchFamily="34" charset="0"/>
              </a:rPr>
            </a:br>
            <a:r>
              <a:rPr lang="en-US" altLang="ja-JP" sz="1800" b="0" dirty="0" smtClean="0">
                <a:ea typeface="Times New Roman" pitchFamily="18" charset="0"/>
                <a:cs typeface="Arial" pitchFamily="34" charset="0"/>
              </a:rPr>
              <a:t>Atlanta, Georgia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F-10 Form: Report the Whole Enchilada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64922"/>
          </a:xfrm>
        </p:spPr>
        <p:txBody>
          <a:bodyPr/>
          <a:lstStyle/>
          <a:p>
            <a:r>
              <a:rPr lang="en-US" dirty="0" smtClean="0"/>
              <a:t>How did you fund </a:t>
            </a:r>
            <a:r>
              <a:rPr lang="en-US" u="sng" dirty="0" smtClean="0"/>
              <a:t>your</a:t>
            </a:r>
            <a:r>
              <a:rPr lang="en-US" dirty="0" smtClean="0"/>
              <a:t> transit service last year?</a:t>
            </a:r>
          </a:p>
          <a:p>
            <a:pPr lvl="1"/>
            <a:r>
              <a:rPr lang="en-US" dirty="0" smtClean="0"/>
              <a:t>Excludes sub-recipients</a:t>
            </a:r>
          </a:p>
          <a:p>
            <a:pPr lvl="1"/>
            <a:r>
              <a:rPr lang="en-US" dirty="0" smtClean="0"/>
              <a:t>Include revenues used to cover all other costs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8" y="3431264"/>
            <a:ext cx="2742136" cy="252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Costs to Include on F-10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all sources of revenue for </a:t>
            </a:r>
            <a:r>
              <a:rPr lang="en-US" u="sng" dirty="0"/>
              <a:t>your</a:t>
            </a:r>
            <a:r>
              <a:rPr lang="en-US" dirty="0"/>
              <a:t> transit costs</a:t>
            </a:r>
          </a:p>
          <a:p>
            <a:pPr lvl="1"/>
            <a:r>
              <a:rPr lang="en-US" dirty="0"/>
              <a:t>Operating costs for service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General </a:t>
            </a:r>
            <a:r>
              <a:rPr lang="en-US" dirty="0" err="1"/>
              <a:t>adminastration</a:t>
            </a:r>
            <a:endParaRPr lang="en-US" dirty="0"/>
          </a:p>
          <a:p>
            <a:pPr lvl="1"/>
            <a:r>
              <a:rPr lang="en-US" dirty="0"/>
              <a:t>Back-office functions</a:t>
            </a:r>
          </a:p>
          <a:p>
            <a:pPr lvl="1"/>
            <a:r>
              <a:rPr lang="en-US" dirty="0"/>
              <a:t>Capital replacement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C:\Users\john.giorgis\AppData\Local\Microsoft\Windows\Temporary Internet Files\Content.IE5\WYGACWKG\MM900172586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43" y="4082362"/>
            <a:ext cx="3040583" cy="20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Splits </a:t>
            </a:r>
            <a:r>
              <a:rPr lang="en-US" sz="3200" dirty="0" smtClean="0"/>
              <a:t>(Don’t Go Bananas)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“funds earned” (accrued) in column c</a:t>
            </a:r>
          </a:p>
          <a:p>
            <a:r>
              <a:rPr lang="en-US" dirty="0" smtClean="0"/>
              <a:t>Split </a:t>
            </a:r>
            <a:r>
              <a:rPr lang="en-US" dirty="0"/>
              <a:t>“funds expended” in columns d &amp; </a:t>
            </a:r>
            <a:r>
              <a:rPr lang="en-US" dirty="0" smtClean="0"/>
              <a:t>e</a:t>
            </a:r>
          </a:p>
          <a:p>
            <a:pPr lvl="1"/>
            <a:r>
              <a:rPr lang="en-US" dirty="0" smtClean="0"/>
              <a:t>Column d: funds expended on operations</a:t>
            </a:r>
          </a:p>
          <a:p>
            <a:pPr lvl="1"/>
            <a:r>
              <a:rPr lang="en-US" dirty="0" smtClean="0"/>
              <a:t>Column e: funds expended on capital expenses</a:t>
            </a:r>
          </a:p>
          <a:p>
            <a:r>
              <a:rPr lang="en-US" dirty="0" smtClean="0"/>
              <a:t>Funds may be earned on a non-cash basis</a:t>
            </a:r>
          </a:p>
          <a:p>
            <a:pPr lvl="1"/>
            <a:r>
              <a:rPr lang="en-US" dirty="0" smtClean="0"/>
              <a:t>Back-office support provided by other city departments</a:t>
            </a:r>
          </a:p>
          <a:p>
            <a:pPr lvl="1"/>
            <a:r>
              <a:rPr lang="en-US" dirty="0" smtClean="0"/>
              <a:t>Capital grants of vehicles purchased by the State DOT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2" name="Picture 4" descr="C:\Users\john.giorgis\AppData\Local\Microsoft\Windows\Temporary Internet Files\Content.IE5\WYGACWKG\MC9000129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07" y="4983482"/>
            <a:ext cx="2647104" cy="14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Reporting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unds earned (c) are greater than expended (</a:t>
            </a:r>
            <a:r>
              <a:rPr lang="en-US" dirty="0" err="1" smtClean="0"/>
              <a:t>d+e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Implies that you ran a surplus for that funding source</a:t>
            </a:r>
          </a:p>
          <a:p>
            <a:pPr lvl="1"/>
            <a:r>
              <a:rPr lang="en-US" dirty="0" smtClean="0"/>
              <a:t>Paying back bonds and loans?</a:t>
            </a:r>
          </a:p>
          <a:p>
            <a:pPr lvl="1"/>
            <a:r>
              <a:rPr lang="en-US" dirty="0" smtClean="0"/>
              <a:t>Funds were deposited into financial assets you control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Funds earned (c) are less than expended (</a:t>
            </a:r>
            <a:r>
              <a:rPr lang="en-US" dirty="0" err="1" smtClean="0"/>
              <a:t>d+e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Implies that you borrowed against future revenues</a:t>
            </a:r>
          </a:p>
          <a:p>
            <a:pPr lvl="1"/>
            <a:r>
              <a:rPr lang="en-US" dirty="0" smtClean="0"/>
              <a:t>Drawing down savings reserves?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Hours &amp; Miles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Reporting of revenue miles is a statutorily-mandated function of the NTD</a:t>
            </a:r>
          </a:p>
          <a:p>
            <a:r>
              <a:rPr lang="en-US" dirty="0" smtClean="0"/>
              <a:t>Key data point for apportionments</a:t>
            </a:r>
          </a:p>
          <a:p>
            <a:endParaRPr lang="en-US" dirty="0"/>
          </a:p>
          <a:p>
            <a:r>
              <a:rPr lang="en-US" dirty="0" smtClean="0"/>
              <a:t>Guiding Principle: Comparability with Fixed-Routes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C:\Users\john.giorgis\AppData\Local\Microsoft\Windows\Temporary Internet Files\Content.IE5\SEQ8CBMA\MC90036871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2" y="4394171"/>
            <a:ext cx="2655959" cy="19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548731"/>
            <a:ext cx="8686800" cy="822325"/>
          </a:xfrm>
        </p:spPr>
        <p:txBody>
          <a:bodyPr/>
          <a:lstStyle/>
          <a:p>
            <a:r>
              <a:rPr lang="en-US" dirty="0" smtClean="0"/>
              <a:t>Example: Revenue Hours &amp; Miles</a:t>
            </a:r>
            <a:endParaRPr lang="en-US" dirty="0"/>
          </a:p>
        </p:txBody>
      </p:sp>
      <p:pic>
        <p:nvPicPr>
          <p:cNvPr id="1026" name="Picture 2" descr="Vehicle-Tim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2346325"/>
            <a:ext cx="7818437" cy="1692275"/>
          </a:xfrm>
          <a:prstGeom prst="rect">
            <a:avLst/>
          </a:prstGeom>
          <a:noFill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3350" y="4098925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C6600"/>
                </a:solidFill>
                <a:effectLst/>
                <a:latin typeface="Tahoma" pitchFamily="34" charset="0"/>
                <a:cs typeface="Tahoma" pitchFamily="34" charset="0"/>
              </a:rPr>
              <a:t>Deadhead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  <a:t>5 minutes each direction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85750" y="26670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Garage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981200" y="230505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1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 Stop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010400" y="2209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CBD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200400" y="4098925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ahoma" pitchFamily="34" charset="0"/>
                <a:cs typeface="Tahoma" pitchFamily="34" charset="0"/>
              </a:rPr>
              <a:t>Running 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ahoma" pitchFamily="34" charset="0"/>
                <a:cs typeface="Tahoma" pitchFamily="34" charset="0"/>
              </a:rPr>
              <a:t>50 minutes each direction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915150" y="412115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cs typeface="Tahoma" pitchFamily="34" charset="0"/>
              </a:rPr>
              <a:t>Layover/Recovery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cs typeface="Tahoma" pitchFamily="34" charset="0"/>
              </a:rPr>
              <a:t>10 minutes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Only </a:t>
            </a:r>
            <a:r>
              <a:rPr lang="en-US" dirty="0" err="1" smtClean="0"/>
              <a:t>Paratransit</a:t>
            </a:r>
            <a:r>
              <a:rPr lang="en-US" dirty="0" smtClean="0"/>
              <a:t> Had Fixed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470663" y="1395412"/>
            <a:ext cx="8228013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" name="Rectangle 30"/>
          <p:cNvSpPr>
            <a:spLocks noChangeArrowheads="1"/>
          </p:cNvSpPr>
          <p:nvPr/>
        </p:nvSpPr>
        <p:spPr bwMode="auto">
          <a:xfrm>
            <a:off x="6787326" y="1412875"/>
            <a:ext cx="12700" cy="446246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1"/>
          <p:cNvSpPr>
            <a:spLocks noChangeArrowheads="1"/>
          </p:cNvSpPr>
          <p:nvPr/>
        </p:nvSpPr>
        <p:spPr bwMode="auto">
          <a:xfrm>
            <a:off x="464313" y="1771650"/>
            <a:ext cx="8242301" cy="381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Rectangle 32"/>
          <p:cNvSpPr>
            <a:spLocks noChangeArrowheads="1"/>
          </p:cNvSpPr>
          <p:nvPr/>
        </p:nvSpPr>
        <p:spPr bwMode="auto">
          <a:xfrm>
            <a:off x="464313" y="2154237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Rectangle 33"/>
          <p:cNvSpPr>
            <a:spLocks noChangeArrowheads="1"/>
          </p:cNvSpPr>
          <p:nvPr/>
        </p:nvSpPr>
        <p:spPr bwMode="auto">
          <a:xfrm>
            <a:off x="464313" y="2525712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34"/>
          <p:cNvSpPr>
            <a:spLocks noChangeArrowheads="1"/>
          </p:cNvSpPr>
          <p:nvPr/>
        </p:nvSpPr>
        <p:spPr bwMode="auto">
          <a:xfrm>
            <a:off x="464313" y="2895600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Rectangle 35"/>
          <p:cNvSpPr>
            <a:spLocks noChangeArrowheads="1"/>
          </p:cNvSpPr>
          <p:nvPr/>
        </p:nvSpPr>
        <p:spPr bwMode="auto">
          <a:xfrm>
            <a:off x="464313" y="3267075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464313" y="3636962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64313" y="4008437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464313" y="4378325"/>
            <a:ext cx="8242301" cy="1428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464313" y="4749800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Rectangle 40"/>
          <p:cNvSpPr>
            <a:spLocks noChangeArrowheads="1"/>
          </p:cNvSpPr>
          <p:nvPr/>
        </p:nvSpPr>
        <p:spPr bwMode="auto">
          <a:xfrm>
            <a:off x="464313" y="5121275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Rectangle 41"/>
          <p:cNvSpPr>
            <a:spLocks noChangeArrowheads="1"/>
          </p:cNvSpPr>
          <p:nvPr/>
        </p:nvSpPr>
        <p:spPr bwMode="auto">
          <a:xfrm>
            <a:off x="464313" y="5491162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Rectangle 42"/>
          <p:cNvSpPr>
            <a:spLocks noChangeArrowheads="1"/>
          </p:cNvSpPr>
          <p:nvPr/>
        </p:nvSpPr>
        <p:spPr bwMode="auto">
          <a:xfrm>
            <a:off x="464313" y="1412875"/>
            <a:ext cx="12700" cy="446246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5" name="Rectangle 43"/>
          <p:cNvSpPr>
            <a:spLocks noChangeArrowheads="1"/>
          </p:cNvSpPr>
          <p:nvPr/>
        </p:nvSpPr>
        <p:spPr bwMode="auto">
          <a:xfrm>
            <a:off x="8693913" y="1412875"/>
            <a:ext cx="12700" cy="446246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6" name="Rectangle 44"/>
          <p:cNvSpPr>
            <a:spLocks noChangeArrowheads="1"/>
          </p:cNvSpPr>
          <p:nvPr/>
        </p:nvSpPr>
        <p:spPr bwMode="auto">
          <a:xfrm>
            <a:off x="464313" y="1412875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7" name="Rectangle 45"/>
          <p:cNvSpPr>
            <a:spLocks noChangeArrowheads="1"/>
          </p:cNvSpPr>
          <p:nvPr/>
        </p:nvSpPr>
        <p:spPr bwMode="auto">
          <a:xfrm>
            <a:off x="464313" y="5862637"/>
            <a:ext cx="8242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89" name="Group 5188"/>
          <p:cNvGrpSpPr/>
          <p:nvPr/>
        </p:nvGrpSpPr>
        <p:grpSpPr>
          <a:xfrm>
            <a:off x="424625" y="1419225"/>
            <a:ext cx="8275639" cy="4449762"/>
            <a:chOff x="424625" y="1419225"/>
            <a:chExt cx="8275639" cy="4449762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24625" y="1419225"/>
              <a:ext cx="6323013" cy="371475"/>
            </a:xfrm>
            <a:prstGeom prst="rect">
              <a:avLst/>
            </a:prstGeom>
            <a:solidFill>
              <a:srgbClr val="413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47638" y="1419225"/>
              <a:ext cx="1906588" cy="371475"/>
            </a:xfrm>
            <a:prstGeom prst="rect">
              <a:avLst/>
            </a:prstGeom>
            <a:solidFill>
              <a:srgbClr val="413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24625" y="1790700"/>
              <a:ext cx="6323013" cy="369888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747638" y="1790700"/>
              <a:ext cx="1906588" cy="369888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4625" y="2160587"/>
              <a:ext cx="6323013" cy="371475"/>
            </a:xfrm>
            <a:prstGeom prst="rect">
              <a:avLst/>
            </a:prstGeom>
            <a:solidFill>
              <a:srgbClr val="E8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6747638" y="2160587"/>
              <a:ext cx="1906588" cy="371475"/>
            </a:xfrm>
            <a:prstGeom prst="rect">
              <a:avLst/>
            </a:prstGeom>
            <a:solidFill>
              <a:srgbClr val="E8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24625" y="2532062"/>
              <a:ext cx="6323013" cy="369888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747638" y="2532062"/>
              <a:ext cx="1906588" cy="369888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24625" y="2901950"/>
              <a:ext cx="6323013" cy="371475"/>
            </a:xfrm>
            <a:prstGeom prst="rect">
              <a:avLst/>
            </a:prstGeom>
            <a:solidFill>
              <a:srgbClr val="E8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747638" y="2901950"/>
              <a:ext cx="1906588" cy="371475"/>
            </a:xfrm>
            <a:prstGeom prst="rect">
              <a:avLst/>
            </a:prstGeom>
            <a:solidFill>
              <a:srgbClr val="E8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24625" y="3273425"/>
              <a:ext cx="6323013" cy="369888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747638" y="3273425"/>
              <a:ext cx="1906588" cy="369888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24625" y="3643312"/>
              <a:ext cx="6323013" cy="371475"/>
            </a:xfrm>
            <a:prstGeom prst="rect">
              <a:avLst/>
            </a:prstGeom>
            <a:solidFill>
              <a:srgbClr val="E8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747638" y="3643312"/>
              <a:ext cx="1906588" cy="371475"/>
            </a:xfrm>
            <a:prstGeom prst="rect">
              <a:avLst/>
            </a:prstGeom>
            <a:solidFill>
              <a:srgbClr val="E8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24625" y="4014787"/>
              <a:ext cx="6323013" cy="369888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6747638" y="4014787"/>
              <a:ext cx="1906588" cy="369888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24625" y="4384675"/>
              <a:ext cx="6323013" cy="371475"/>
            </a:xfrm>
            <a:prstGeom prst="rect">
              <a:avLst/>
            </a:prstGeom>
            <a:solidFill>
              <a:srgbClr val="E8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747638" y="4384675"/>
              <a:ext cx="1906588" cy="371475"/>
            </a:xfrm>
            <a:prstGeom prst="rect">
              <a:avLst/>
            </a:prstGeom>
            <a:solidFill>
              <a:srgbClr val="E8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24625" y="4756150"/>
              <a:ext cx="6323013" cy="371475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6747638" y="4756150"/>
              <a:ext cx="1906588" cy="371475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70663" y="5127625"/>
              <a:ext cx="6323013" cy="369888"/>
            </a:xfrm>
            <a:prstGeom prst="rect">
              <a:avLst/>
            </a:prstGeom>
            <a:solidFill>
              <a:srgbClr val="E8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793676" y="5127625"/>
              <a:ext cx="1906588" cy="369888"/>
            </a:xfrm>
            <a:prstGeom prst="rect">
              <a:avLst/>
            </a:prstGeom>
            <a:solidFill>
              <a:srgbClr val="E8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470663" y="5497512"/>
              <a:ext cx="6323013" cy="371475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" name="Rectangle 29"/>
            <p:cNvSpPr>
              <a:spLocks noChangeArrowheads="1"/>
            </p:cNvSpPr>
            <p:nvPr/>
          </p:nvSpPr>
          <p:spPr bwMode="auto">
            <a:xfrm>
              <a:off x="6793676" y="5497512"/>
              <a:ext cx="1906588" cy="371475"/>
            </a:xfrm>
            <a:prstGeom prst="rect">
              <a:avLst/>
            </a:prstGeom>
            <a:solidFill>
              <a:srgbClr val="CFC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Rectangle 46"/>
            <p:cNvSpPr>
              <a:spLocks noChangeArrowheads="1"/>
            </p:cNvSpPr>
            <p:nvPr/>
          </p:nvSpPr>
          <p:spPr bwMode="auto">
            <a:xfrm>
              <a:off x="516700" y="1462087"/>
              <a:ext cx="7334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Action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Rectangle 47"/>
            <p:cNvSpPr>
              <a:spLocks noChangeArrowheads="1"/>
            </p:cNvSpPr>
            <p:nvPr/>
          </p:nvSpPr>
          <p:spPr bwMode="auto">
            <a:xfrm>
              <a:off x="7236588" y="1462087"/>
              <a:ext cx="10525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Revenue?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91" name="Group 5190"/>
          <p:cNvGrpSpPr/>
          <p:nvPr/>
        </p:nvGrpSpPr>
        <p:grpSpPr>
          <a:xfrm>
            <a:off x="562738" y="1831975"/>
            <a:ext cx="3216276" cy="339725"/>
            <a:chOff x="562738" y="1831975"/>
            <a:chExt cx="3216276" cy="339725"/>
          </a:xfrm>
        </p:grpSpPr>
        <p:sp>
          <p:nvSpPr>
            <p:cNvPr id="5142" name="Rectangle 50"/>
            <p:cNvSpPr>
              <a:spLocks noChangeArrowheads="1"/>
            </p:cNvSpPr>
            <p:nvPr/>
          </p:nvSpPr>
          <p:spPr bwMode="auto">
            <a:xfrm>
              <a:off x="3323401" y="1831975"/>
              <a:ext cx="188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90" name="Group 5189"/>
            <p:cNvGrpSpPr/>
            <p:nvPr/>
          </p:nvGrpSpPr>
          <p:grpSpPr>
            <a:xfrm>
              <a:off x="562738" y="1831975"/>
              <a:ext cx="3216276" cy="339725"/>
              <a:chOff x="562738" y="1831975"/>
              <a:chExt cx="3216276" cy="339725"/>
            </a:xfrm>
          </p:grpSpPr>
          <p:sp>
            <p:nvSpPr>
              <p:cNvPr id="5140" name="Rectangle 48"/>
              <p:cNvSpPr>
                <a:spLocks noChangeArrowheads="1"/>
              </p:cNvSpPr>
              <p:nvPr/>
            </p:nvSpPr>
            <p:spPr bwMode="auto">
              <a:xfrm>
                <a:off x="562738" y="1831975"/>
                <a:ext cx="1487488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Garage to First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1" name="Rectangle 49"/>
              <p:cNvSpPr>
                <a:spLocks noChangeArrowheads="1"/>
              </p:cNvSpPr>
              <p:nvPr/>
            </p:nvSpPr>
            <p:spPr bwMode="auto">
              <a:xfrm>
                <a:off x="1967676" y="1831975"/>
                <a:ext cx="1482725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Passenger Pick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3" name="Rectangle 51"/>
              <p:cNvSpPr>
                <a:spLocks noChangeArrowheads="1"/>
              </p:cNvSpPr>
              <p:nvPr/>
            </p:nvSpPr>
            <p:spPr bwMode="auto">
              <a:xfrm>
                <a:off x="3393251" y="1831975"/>
                <a:ext cx="38576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Up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144" name="Rectangle 52"/>
          <p:cNvSpPr>
            <a:spLocks noChangeArrowheads="1"/>
          </p:cNvSpPr>
          <p:nvPr/>
        </p:nvSpPr>
        <p:spPr bwMode="auto">
          <a:xfrm>
            <a:off x="7612826" y="1831975"/>
            <a:ext cx="38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92" name="Group 5191"/>
          <p:cNvGrpSpPr/>
          <p:nvPr/>
        </p:nvGrpSpPr>
        <p:grpSpPr>
          <a:xfrm>
            <a:off x="562738" y="2201862"/>
            <a:ext cx="3579813" cy="339725"/>
            <a:chOff x="562738" y="2201862"/>
            <a:chExt cx="3579813" cy="339725"/>
          </a:xfrm>
        </p:grpSpPr>
        <p:sp>
          <p:nvSpPr>
            <p:cNvPr id="5145" name="Rectangle 53"/>
            <p:cNvSpPr>
              <a:spLocks noChangeArrowheads="1"/>
            </p:cNvSpPr>
            <p:nvPr/>
          </p:nvSpPr>
          <p:spPr bwMode="auto">
            <a:xfrm>
              <a:off x="562738" y="2201862"/>
              <a:ext cx="32718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Waiting for Passenger at First Pick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6" name="Rectangle 54"/>
            <p:cNvSpPr>
              <a:spLocks noChangeArrowheads="1"/>
            </p:cNvSpPr>
            <p:nvPr/>
          </p:nvSpPr>
          <p:spPr bwMode="auto">
            <a:xfrm>
              <a:off x="3686938" y="2201862"/>
              <a:ext cx="188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7" name="Rectangle 55"/>
            <p:cNvSpPr>
              <a:spLocks noChangeArrowheads="1"/>
            </p:cNvSpPr>
            <p:nvPr/>
          </p:nvSpPr>
          <p:spPr bwMode="auto">
            <a:xfrm>
              <a:off x="3756788" y="2201862"/>
              <a:ext cx="3857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Up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48" name="Rectangle 56"/>
          <p:cNvSpPr>
            <a:spLocks noChangeArrowheads="1"/>
          </p:cNvSpPr>
          <p:nvPr/>
        </p:nvSpPr>
        <p:spPr bwMode="auto">
          <a:xfrm>
            <a:off x="7596951" y="2201862"/>
            <a:ext cx="433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9" name="Rectangle 57"/>
          <p:cNvSpPr>
            <a:spLocks noChangeArrowheads="1"/>
          </p:cNvSpPr>
          <p:nvPr/>
        </p:nvSpPr>
        <p:spPr bwMode="auto">
          <a:xfrm>
            <a:off x="562738" y="2573337"/>
            <a:ext cx="3843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Travels with passenger to shopping mall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0" name="Rectangle 58"/>
          <p:cNvSpPr>
            <a:spLocks noChangeArrowheads="1"/>
          </p:cNvSpPr>
          <p:nvPr/>
        </p:nvSpPr>
        <p:spPr bwMode="auto">
          <a:xfrm>
            <a:off x="7596951" y="2573337"/>
            <a:ext cx="433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00" name="Group 5199"/>
          <p:cNvGrpSpPr/>
          <p:nvPr/>
        </p:nvGrpSpPr>
        <p:grpSpPr>
          <a:xfrm>
            <a:off x="562738" y="2943225"/>
            <a:ext cx="4070350" cy="339725"/>
            <a:chOff x="562738" y="2943225"/>
            <a:chExt cx="4070350" cy="339725"/>
          </a:xfrm>
        </p:grpSpPr>
        <p:sp>
          <p:nvSpPr>
            <p:cNvPr id="5155" name="Rectangle 63"/>
            <p:cNvSpPr>
              <a:spLocks noChangeArrowheads="1"/>
            </p:cNvSpPr>
            <p:nvPr/>
          </p:nvSpPr>
          <p:spPr bwMode="auto">
            <a:xfrm>
              <a:off x="3620263" y="2947987"/>
              <a:ext cx="236538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99" name="Group 5198"/>
            <p:cNvGrpSpPr/>
            <p:nvPr/>
          </p:nvGrpSpPr>
          <p:grpSpPr>
            <a:xfrm>
              <a:off x="562738" y="2943225"/>
              <a:ext cx="4070350" cy="339725"/>
              <a:chOff x="562738" y="2943225"/>
              <a:chExt cx="4070350" cy="339725"/>
            </a:xfrm>
          </p:grpSpPr>
          <p:sp>
            <p:nvSpPr>
              <p:cNvPr id="5156" name="Rectangle 64"/>
              <p:cNvSpPr>
                <a:spLocks noChangeArrowheads="1"/>
              </p:cNvSpPr>
              <p:nvPr/>
            </p:nvSpPr>
            <p:spPr bwMode="auto">
              <a:xfrm>
                <a:off x="3832988" y="2943225"/>
                <a:ext cx="492125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pick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193" name="Group 5192"/>
              <p:cNvGrpSpPr/>
              <p:nvPr/>
            </p:nvGrpSpPr>
            <p:grpSpPr>
              <a:xfrm>
                <a:off x="562738" y="2943225"/>
                <a:ext cx="4070350" cy="339725"/>
                <a:chOff x="562738" y="2943225"/>
                <a:chExt cx="4070350" cy="339725"/>
              </a:xfrm>
            </p:grpSpPr>
            <p:sp>
              <p:nvSpPr>
                <p:cNvPr id="5151" name="Rectangle 59"/>
                <p:cNvSpPr>
                  <a:spLocks noChangeArrowheads="1"/>
                </p:cNvSpPr>
                <p:nvPr/>
              </p:nvSpPr>
              <p:spPr bwMode="auto">
                <a:xfrm>
                  <a:off x="562738" y="2943225"/>
                  <a:ext cx="1082675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After drop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52" name="Rectangle 60"/>
                <p:cNvSpPr>
                  <a:spLocks noChangeArrowheads="1"/>
                </p:cNvSpPr>
                <p:nvPr/>
              </p:nvSpPr>
              <p:spPr bwMode="auto">
                <a:xfrm>
                  <a:off x="1520001" y="2943225"/>
                  <a:ext cx="188913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53" name="Rectangle 61"/>
                <p:cNvSpPr>
                  <a:spLocks noChangeArrowheads="1"/>
                </p:cNvSpPr>
                <p:nvPr/>
              </p:nvSpPr>
              <p:spPr bwMode="auto">
                <a:xfrm>
                  <a:off x="1591438" y="2943225"/>
                  <a:ext cx="1111250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off, travels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54" name="Rectangle 62"/>
                <p:cNvSpPr>
                  <a:spLocks noChangeArrowheads="1"/>
                </p:cNvSpPr>
                <p:nvPr/>
              </p:nvSpPr>
              <p:spPr bwMode="auto">
                <a:xfrm>
                  <a:off x="2610613" y="2943225"/>
                  <a:ext cx="1133475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empty to 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57" name="Rectangle 65"/>
                <p:cNvSpPr>
                  <a:spLocks noChangeArrowheads="1"/>
                </p:cNvSpPr>
                <p:nvPr/>
              </p:nvSpPr>
              <p:spPr bwMode="auto">
                <a:xfrm>
                  <a:off x="4204463" y="2943225"/>
                  <a:ext cx="188913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-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58" name="Rectangle 66"/>
                <p:cNvSpPr>
                  <a:spLocks noChangeArrowheads="1"/>
                </p:cNvSpPr>
                <p:nvPr/>
              </p:nvSpPr>
              <p:spPr bwMode="auto">
                <a:xfrm>
                  <a:off x="4274313" y="2943225"/>
                  <a:ext cx="358775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up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5159" name="Rectangle 67"/>
          <p:cNvSpPr>
            <a:spLocks noChangeArrowheads="1"/>
          </p:cNvSpPr>
          <p:nvPr/>
        </p:nvSpPr>
        <p:spPr bwMode="auto">
          <a:xfrm>
            <a:off x="7596951" y="2943225"/>
            <a:ext cx="433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01" name="Group 5200"/>
          <p:cNvGrpSpPr/>
          <p:nvPr/>
        </p:nvGrpSpPr>
        <p:grpSpPr>
          <a:xfrm>
            <a:off x="562738" y="3314700"/>
            <a:ext cx="4689475" cy="339725"/>
            <a:chOff x="562738" y="3314700"/>
            <a:chExt cx="4689475" cy="339725"/>
          </a:xfrm>
        </p:grpSpPr>
        <p:sp>
          <p:nvSpPr>
            <p:cNvPr id="5161" name="Rectangle 69"/>
            <p:cNvSpPr>
              <a:spLocks noChangeArrowheads="1"/>
            </p:cNvSpPr>
            <p:nvPr/>
          </p:nvSpPr>
          <p:spPr bwMode="auto">
            <a:xfrm>
              <a:off x="1083438" y="3314700"/>
              <a:ext cx="2333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94" name="Group 5193"/>
            <p:cNvGrpSpPr/>
            <p:nvPr/>
          </p:nvGrpSpPr>
          <p:grpSpPr>
            <a:xfrm>
              <a:off x="562738" y="3314700"/>
              <a:ext cx="4689475" cy="339725"/>
              <a:chOff x="562738" y="3314700"/>
              <a:chExt cx="4689475" cy="339725"/>
            </a:xfrm>
          </p:grpSpPr>
          <p:sp>
            <p:nvSpPr>
              <p:cNvPr id="5160" name="Rectangle 68"/>
              <p:cNvSpPr>
                <a:spLocks noChangeArrowheads="1"/>
              </p:cNvSpPr>
              <p:nvPr/>
            </p:nvSpPr>
            <p:spPr bwMode="auto">
              <a:xfrm>
                <a:off x="562738" y="3314700"/>
                <a:ext cx="58896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After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2" name="Rectangle 70"/>
              <p:cNvSpPr>
                <a:spLocks noChangeArrowheads="1"/>
              </p:cNvSpPr>
              <p:nvPr/>
            </p:nvSpPr>
            <p:spPr bwMode="auto">
              <a:xfrm>
                <a:off x="1199326" y="3319462"/>
                <a:ext cx="236538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3" name="Rectangle 71"/>
              <p:cNvSpPr>
                <a:spLocks noChangeArrowheads="1"/>
              </p:cNvSpPr>
              <p:nvPr/>
            </p:nvSpPr>
            <p:spPr bwMode="auto">
              <a:xfrm>
                <a:off x="1410463" y="3314700"/>
                <a:ext cx="560388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drop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4" name="Rectangle 72"/>
              <p:cNvSpPr>
                <a:spLocks noChangeArrowheads="1"/>
              </p:cNvSpPr>
              <p:nvPr/>
            </p:nvSpPr>
            <p:spPr bwMode="auto">
              <a:xfrm>
                <a:off x="1848613" y="3314700"/>
                <a:ext cx="18891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5" name="Rectangle 73"/>
              <p:cNvSpPr>
                <a:spLocks noChangeArrowheads="1"/>
              </p:cNvSpPr>
              <p:nvPr/>
            </p:nvSpPr>
            <p:spPr bwMode="auto">
              <a:xfrm>
                <a:off x="1918463" y="3314700"/>
                <a:ext cx="33337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off travels empty to dispatch point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166" name="Rectangle 74"/>
          <p:cNvSpPr>
            <a:spLocks noChangeArrowheads="1"/>
          </p:cNvSpPr>
          <p:nvPr/>
        </p:nvSpPr>
        <p:spPr bwMode="auto">
          <a:xfrm>
            <a:off x="7596951" y="3314700"/>
            <a:ext cx="433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Yes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95" name="Group 5194"/>
          <p:cNvGrpSpPr/>
          <p:nvPr/>
        </p:nvGrpSpPr>
        <p:grpSpPr>
          <a:xfrm>
            <a:off x="562738" y="3686175"/>
            <a:ext cx="5318125" cy="339725"/>
            <a:chOff x="562738" y="3686175"/>
            <a:chExt cx="5318125" cy="339725"/>
          </a:xfrm>
        </p:grpSpPr>
        <p:sp>
          <p:nvSpPr>
            <p:cNvPr id="5167" name="Rectangle 75"/>
            <p:cNvSpPr>
              <a:spLocks noChangeArrowheads="1"/>
            </p:cNvSpPr>
            <p:nvPr/>
          </p:nvSpPr>
          <p:spPr bwMode="auto">
            <a:xfrm>
              <a:off x="562738" y="3686175"/>
              <a:ext cx="5889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After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8" name="Rectangle 76"/>
            <p:cNvSpPr>
              <a:spLocks noChangeArrowheads="1"/>
            </p:cNvSpPr>
            <p:nvPr/>
          </p:nvSpPr>
          <p:spPr bwMode="auto">
            <a:xfrm>
              <a:off x="1083438" y="3686175"/>
              <a:ext cx="3008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en-US" sz="18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rd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Rectangle 77"/>
            <p:cNvSpPr>
              <a:spLocks noChangeArrowheads="1"/>
            </p:cNvSpPr>
            <p:nvPr/>
          </p:nvSpPr>
          <p:spPr bwMode="auto">
            <a:xfrm>
              <a:off x="1448563" y="3686175"/>
              <a:ext cx="5603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drop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Rectangle 78"/>
            <p:cNvSpPr>
              <a:spLocks noChangeArrowheads="1"/>
            </p:cNvSpPr>
            <p:nvPr/>
          </p:nvSpPr>
          <p:spPr bwMode="auto">
            <a:xfrm>
              <a:off x="1886713" y="3686175"/>
              <a:ext cx="188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" name="Rectangle 79"/>
            <p:cNvSpPr>
              <a:spLocks noChangeArrowheads="1"/>
            </p:cNvSpPr>
            <p:nvPr/>
          </p:nvSpPr>
          <p:spPr bwMode="auto">
            <a:xfrm>
              <a:off x="1956563" y="3686175"/>
              <a:ext cx="39243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off, travels empty to restaurant for lunch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72" name="Rectangle 80"/>
          <p:cNvSpPr>
            <a:spLocks noChangeArrowheads="1"/>
          </p:cNvSpPr>
          <p:nvPr/>
        </p:nvSpPr>
        <p:spPr bwMode="auto">
          <a:xfrm>
            <a:off x="7612826" y="3686175"/>
            <a:ext cx="38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96" name="Group 5195"/>
          <p:cNvGrpSpPr/>
          <p:nvPr/>
        </p:nvGrpSpPr>
        <p:grpSpPr>
          <a:xfrm>
            <a:off x="562738" y="4057650"/>
            <a:ext cx="1254126" cy="339725"/>
            <a:chOff x="562738" y="4057650"/>
            <a:chExt cx="1254126" cy="339725"/>
          </a:xfrm>
        </p:grpSpPr>
        <p:sp>
          <p:nvSpPr>
            <p:cNvPr id="5173" name="Rectangle 81"/>
            <p:cNvSpPr>
              <a:spLocks noChangeArrowheads="1"/>
            </p:cNvSpPr>
            <p:nvPr/>
          </p:nvSpPr>
          <p:spPr bwMode="auto">
            <a:xfrm>
              <a:off x="562738" y="4057650"/>
              <a:ext cx="7270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Lunch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4" name="Rectangle 82"/>
            <p:cNvSpPr>
              <a:spLocks noChangeArrowheads="1"/>
            </p:cNvSpPr>
            <p:nvPr/>
          </p:nvSpPr>
          <p:spPr bwMode="auto">
            <a:xfrm>
              <a:off x="1170751" y="4057650"/>
              <a:ext cx="6461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break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75" name="Rectangle 83"/>
          <p:cNvSpPr>
            <a:spLocks noChangeArrowheads="1"/>
          </p:cNvSpPr>
          <p:nvPr/>
        </p:nvSpPr>
        <p:spPr bwMode="auto">
          <a:xfrm>
            <a:off x="7565201" y="4057650"/>
            <a:ext cx="487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N/A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97" name="Group 5196"/>
          <p:cNvGrpSpPr/>
          <p:nvPr/>
        </p:nvGrpSpPr>
        <p:grpSpPr>
          <a:xfrm>
            <a:off x="562738" y="4427537"/>
            <a:ext cx="4848225" cy="339725"/>
            <a:chOff x="562738" y="4427537"/>
            <a:chExt cx="4848225" cy="339725"/>
          </a:xfrm>
        </p:grpSpPr>
        <p:sp>
          <p:nvSpPr>
            <p:cNvPr id="5176" name="Rectangle 84"/>
            <p:cNvSpPr>
              <a:spLocks noChangeArrowheads="1"/>
            </p:cNvSpPr>
            <p:nvPr/>
          </p:nvSpPr>
          <p:spPr bwMode="auto">
            <a:xfrm>
              <a:off x="562738" y="4427537"/>
              <a:ext cx="43307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After lunch, vehicle travels empty to dispatch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7" name="Rectangle 85"/>
            <p:cNvSpPr>
              <a:spLocks noChangeArrowheads="1"/>
            </p:cNvSpPr>
            <p:nvPr/>
          </p:nvSpPr>
          <p:spPr bwMode="auto">
            <a:xfrm>
              <a:off x="4801363" y="4427537"/>
              <a:ext cx="6096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point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78" name="Rectangle 86"/>
          <p:cNvSpPr>
            <a:spLocks noChangeArrowheads="1"/>
          </p:cNvSpPr>
          <p:nvPr/>
        </p:nvSpPr>
        <p:spPr bwMode="auto">
          <a:xfrm>
            <a:off x="7612826" y="4427537"/>
            <a:ext cx="38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98" name="Group 5197"/>
          <p:cNvGrpSpPr/>
          <p:nvPr/>
        </p:nvGrpSpPr>
        <p:grpSpPr>
          <a:xfrm>
            <a:off x="562738" y="4797425"/>
            <a:ext cx="3238500" cy="339725"/>
            <a:chOff x="562738" y="4797425"/>
            <a:chExt cx="3238500" cy="339725"/>
          </a:xfrm>
        </p:grpSpPr>
        <p:sp>
          <p:nvSpPr>
            <p:cNvPr id="5179" name="Rectangle 87"/>
            <p:cNvSpPr>
              <a:spLocks noChangeArrowheads="1"/>
            </p:cNvSpPr>
            <p:nvPr/>
          </p:nvSpPr>
          <p:spPr bwMode="auto">
            <a:xfrm>
              <a:off x="562738" y="4797425"/>
              <a:ext cx="6492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Waits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0" name="Rectangle 88"/>
            <p:cNvSpPr>
              <a:spLocks noChangeArrowheads="1"/>
            </p:cNvSpPr>
            <p:nvPr/>
          </p:nvSpPr>
          <p:spPr bwMode="auto">
            <a:xfrm>
              <a:off x="1137413" y="4797425"/>
              <a:ext cx="2663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at dispatch point for orders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81" name="Rectangle 89"/>
          <p:cNvSpPr>
            <a:spLocks noChangeArrowheads="1"/>
          </p:cNvSpPr>
          <p:nvPr/>
        </p:nvSpPr>
        <p:spPr bwMode="auto">
          <a:xfrm>
            <a:off x="7565201" y="4797425"/>
            <a:ext cx="487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N/A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2" name="Rectangle 90"/>
          <p:cNvSpPr>
            <a:spLocks noChangeArrowheads="1"/>
          </p:cNvSpPr>
          <p:nvPr/>
        </p:nvSpPr>
        <p:spPr bwMode="auto">
          <a:xfrm>
            <a:off x="562738" y="5168900"/>
            <a:ext cx="2097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At end of day, travels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3" name="Rectangle 91"/>
          <p:cNvSpPr>
            <a:spLocks noChangeArrowheads="1"/>
          </p:cNvSpPr>
          <p:nvPr/>
        </p:nvSpPr>
        <p:spPr bwMode="auto">
          <a:xfrm>
            <a:off x="2555051" y="5168900"/>
            <a:ext cx="3078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 fueling station after last drop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4" name="Rectangle 92"/>
          <p:cNvSpPr>
            <a:spLocks noChangeArrowheads="1"/>
          </p:cNvSpPr>
          <p:nvPr/>
        </p:nvSpPr>
        <p:spPr bwMode="auto">
          <a:xfrm>
            <a:off x="5495101" y="5168900"/>
            <a:ext cx="188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5" name="Rectangle 93"/>
          <p:cNvSpPr>
            <a:spLocks noChangeArrowheads="1"/>
          </p:cNvSpPr>
          <p:nvPr/>
        </p:nvSpPr>
        <p:spPr bwMode="auto">
          <a:xfrm>
            <a:off x="5564951" y="5168900"/>
            <a:ext cx="379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off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6" name="Rectangle 94"/>
          <p:cNvSpPr>
            <a:spLocks noChangeArrowheads="1"/>
          </p:cNvSpPr>
          <p:nvPr/>
        </p:nvSpPr>
        <p:spPr bwMode="auto">
          <a:xfrm>
            <a:off x="7612826" y="5168900"/>
            <a:ext cx="38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7" name="Rectangle 95"/>
          <p:cNvSpPr>
            <a:spLocks noChangeArrowheads="1"/>
          </p:cNvSpPr>
          <p:nvPr/>
        </p:nvSpPr>
        <p:spPr bwMode="auto">
          <a:xfrm>
            <a:off x="562738" y="5538787"/>
            <a:ext cx="2063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Refueling the vehicle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8" name="Rectangle 96"/>
          <p:cNvSpPr>
            <a:spLocks noChangeArrowheads="1"/>
          </p:cNvSpPr>
          <p:nvPr/>
        </p:nvSpPr>
        <p:spPr bwMode="auto">
          <a:xfrm>
            <a:off x="7565201" y="5538787"/>
            <a:ext cx="487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N/A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8" grpId="0"/>
      <p:bldP spid="5149" grpId="0"/>
      <p:bldP spid="5150" grpId="0"/>
      <p:bldP spid="5159" grpId="0"/>
      <p:bldP spid="5166" grpId="0"/>
      <p:bldP spid="5172" grpId="0"/>
      <p:bldP spid="5175" grpId="0"/>
      <p:bldP spid="5178" grpId="0"/>
      <p:bldP spid="5181" grpId="0"/>
      <p:bldP spid="5182" grpId="0"/>
      <p:bldP spid="5183" grpId="0"/>
      <p:bldP spid="5184" grpId="0"/>
      <p:bldP spid="5185" grpId="0"/>
      <p:bldP spid="5186" grpId="0"/>
      <p:bldP spid="5187" grpId="0"/>
      <p:bldP spid="51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UZAs – 2010 Census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73" y="1521814"/>
            <a:ext cx="8512629" cy="42592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New Urbanized Area (UZA) definitions released last month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Detailed UZA boundary maps coming soon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New UZAs to be</a:t>
            </a:r>
            <a:r>
              <a:rPr lang="en-US" sz="2400" dirty="0"/>
              <a:t> </a:t>
            </a:r>
            <a:r>
              <a:rPr lang="en-US" sz="2400" dirty="0" smtClean="0"/>
              <a:t>used for FY 2013 apportionment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NTD reports due on time – but without FFA-10 Forms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Choose FFA-10 allocation </a:t>
            </a:r>
            <a:r>
              <a:rPr lang="en-US" sz="2400" dirty="0"/>
              <a:t>m</a:t>
            </a:r>
            <a:r>
              <a:rPr lang="en-US" sz="2400" dirty="0" smtClean="0"/>
              <a:t>ethod this summer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File FFA-10 Forms in August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NTD webinars coming soon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3" y="4365526"/>
            <a:ext cx="3378405" cy="18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6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0" y="475529"/>
            <a:ext cx="8686800" cy="822325"/>
          </a:xfrm>
        </p:spPr>
        <p:txBody>
          <a:bodyPr/>
          <a:lstStyle/>
          <a:p>
            <a:r>
              <a:rPr lang="en-US" sz="2900" dirty="0"/>
              <a:t>New Federal Funding Allocation (FFA-10)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Records service between multiple Urbanized Areas</a:t>
            </a:r>
          </a:p>
          <a:p>
            <a:r>
              <a:rPr lang="en-US" sz="2400" dirty="0" smtClean="0"/>
              <a:t>May allocate services 100% to primary UZA, if served</a:t>
            </a:r>
          </a:p>
          <a:p>
            <a:r>
              <a:rPr lang="en-US" sz="2400" dirty="0" smtClean="0"/>
              <a:t>May allocate on other reasonable basis between both UZAs</a:t>
            </a:r>
          </a:p>
          <a:p>
            <a:endParaRPr lang="en-US" sz="2400" dirty="0"/>
          </a:p>
          <a:p>
            <a:r>
              <a:rPr lang="en-US" sz="2400" u="sng" dirty="0" smtClean="0"/>
              <a:t>No longer mandatory splits between large UZAs</a:t>
            </a:r>
          </a:p>
          <a:p>
            <a:endParaRPr lang="en-US" sz="2400" dirty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Always an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Special rules for 5311-funded services</a:t>
            </a:r>
          </a:p>
          <a:p>
            <a:endParaRPr lang="en-US" dirty="0" smtClean="0"/>
          </a:p>
          <a:p>
            <a:r>
              <a:rPr lang="en-US" sz="2400" dirty="0" smtClean="0"/>
              <a:t>5311 operating or  capital and </a:t>
            </a:r>
            <a:r>
              <a:rPr lang="en-US" sz="2400" u="sng" dirty="0" smtClean="0"/>
              <a:t>no</a:t>
            </a:r>
            <a:r>
              <a:rPr lang="en-US" sz="2400" dirty="0" smtClean="0"/>
              <a:t> 5307</a:t>
            </a:r>
          </a:p>
          <a:p>
            <a:pPr lvl="1"/>
            <a:r>
              <a:rPr lang="en-US" sz="2200" dirty="0" smtClean="0"/>
              <a:t>Must allocate 100% to “UZA 0 – Rural”</a:t>
            </a:r>
          </a:p>
          <a:p>
            <a:pPr lvl="1"/>
            <a:endParaRPr lang="en-US" sz="2200" dirty="0"/>
          </a:p>
          <a:p>
            <a:r>
              <a:rPr lang="en-US" sz="2600" dirty="0" smtClean="0"/>
              <a:t>5311 operating or capital and 5307 operating</a:t>
            </a:r>
          </a:p>
          <a:p>
            <a:pPr lvl="1"/>
            <a:r>
              <a:rPr lang="en-US" sz="2200" dirty="0" smtClean="0"/>
              <a:t>Allocate between urban and rural based on funding split</a:t>
            </a:r>
          </a:p>
          <a:p>
            <a:pPr lvl="1"/>
            <a:endParaRPr lang="en-US" sz="2200" dirty="0"/>
          </a:p>
          <a:p>
            <a:r>
              <a:rPr lang="en-US" sz="2600" dirty="0" smtClean="0"/>
              <a:t>5311 operating or capital and 5307 capital</a:t>
            </a:r>
          </a:p>
          <a:p>
            <a:pPr lvl="1"/>
            <a:r>
              <a:rPr lang="en-US" sz="2200" dirty="0"/>
              <a:t>Must allocate 100% to “UZA 0 – Rural”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NTD Reporting Requirements</a:t>
            </a:r>
          </a:p>
          <a:p>
            <a:r>
              <a:rPr lang="en-US" dirty="0" smtClean="0"/>
              <a:t>Who Reports?</a:t>
            </a:r>
          </a:p>
          <a:p>
            <a:r>
              <a:rPr lang="en-US" dirty="0" smtClean="0"/>
              <a:t>Financial Reporting</a:t>
            </a:r>
          </a:p>
          <a:p>
            <a:r>
              <a:rPr lang="en-US" dirty="0" smtClean="0"/>
              <a:t>Calculating Revenue Hours and Miles</a:t>
            </a:r>
          </a:p>
          <a:p>
            <a:r>
              <a:rPr lang="en-US" dirty="0" smtClean="0"/>
              <a:t>New UZA Allocation Rules</a:t>
            </a:r>
          </a:p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194" name="Picture 2" descr="C:\Users\john.giorgis\AppData\Local\Microsoft\Windows\Temporary Internet Files\Content.IE5\WYGACWKG\MC90043481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14" y="3289465"/>
            <a:ext cx="2921495" cy="29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John D. Giorgis</a:t>
            </a:r>
          </a:p>
          <a:p>
            <a:pPr marL="0" indent="0">
              <a:buNone/>
            </a:pPr>
            <a:r>
              <a:rPr lang="en-US" dirty="0" smtClean="0"/>
              <a:t>NTD Program Manager</a:t>
            </a:r>
          </a:p>
          <a:p>
            <a:pPr marL="0" indent="0">
              <a:buNone/>
            </a:pPr>
            <a:r>
              <a:rPr lang="en-US" dirty="0" smtClean="0"/>
              <a:t>Acting Director, Strategic Planning &amp; Analysis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john.giorgis@dot.gov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www.fta.dot.gov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>
                <a:hlinkClick r:id="rId4"/>
              </a:rPr>
              <a:t>http://www.ntdprogram.gov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SECTION 5335. NATIONAL TRANSIT DATABASE.</a:t>
            </a:r>
          </a:p>
          <a:p>
            <a:pPr eaLnBrk="1" hangingPunct="1">
              <a:spcBef>
                <a:spcPts val="3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(a) NATIONAL TRANSIT DATABASE — </a:t>
            </a:r>
            <a:r>
              <a:rPr lang="en-US" sz="2000" b="1" dirty="0" smtClean="0"/>
              <a:t>To help meet the needs </a:t>
            </a:r>
            <a:r>
              <a:rPr lang="en-US" sz="1800" dirty="0" smtClean="0"/>
              <a:t>of individual public transportation systems, the United States Government, State and local governments, and the public</a:t>
            </a:r>
            <a:r>
              <a:rPr lang="en-US" sz="2000" dirty="0" smtClean="0"/>
              <a:t> </a:t>
            </a:r>
            <a:r>
              <a:rPr lang="en-US" sz="2000" b="1" dirty="0" smtClean="0"/>
              <a:t>for information on which to base public transportation service planning</a:t>
            </a:r>
            <a:r>
              <a:rPr lang="en-US" sz="1800" dirty="0" smtClean="0"/>
              <a:t>, the Secretary of Transportation shall maintain a reporting system, using uniform categories to accumulate public transportation financial and operating information and using a uniform system of accounts. The reporting and uniform systems shall contain appropriate information to help any level of government make a public sector investment decision. The Secretary may request and receive appropriate information from any source.</a:t>
            </a:r>
          </a:p>
          <a:p>
            <a:pPr eaLnBrk="1" hangingPunct="1">
              <a:spcBef>
                <a:spcPts val="3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 smtClean="0"/>
          </a:p>
          <a:p>
            <a:pPr eaLnBrk="1" hangingPunct="1">
              <a:spcBef>
                <a:spcPts val="3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(b) REPORTING AND UNIFORM SYSTEMS — The Secretary may award a grant under section 5307 or 5311 only if the applicant and any person that will receive benefits directly from the grant, are subject to the reporting and uniform systems.</a:t>
            </a:r>
          </a:p>
        </p:txBody>
      </p:sp>
    </p:spTree>
    <p:extLst>
      <p:ext uri="{BB962C8B-B14F-4D97-AF65-F5344CB8AC3E}">
        <p14:creationId xmlns:p14="http://schemas.microsoft.com/office/powerpoint/2010/main" val="752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I Required to Report to the NTD?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Recipients </a:t>
            </a:r>
            <a:r>
              <a:rPr lang="en-US" i="1" dirty="0" smtClean="0"/>
              <a:t>or beneficiaries </a:t>
            </a:r>
            <a:r>
              <a:rPr lang="en-US" dirty="0" smtClean="0"/>
              <a:t>of FTA formula programs</a:t>
            </a:r>
          </a:p>
          <a:p>
            <a:pPr lvl="1"/>
            <a:r>
              <a:rPr lang="en-US" dirty="0" smtClean="0"/>
              <a:t>Year in which you receive operating assistance</a:t>
            </a:r>
          </a:p>
          <a:p>
            <a:pPr lvl="1"/>
            <a:r>
              <a:rPr lang="en-US" dirty="0" smtClean="0"/>
              <a:t>Year in which you benefit from a funded asset</a:t>
            </a:r>
          </a:p>
          <a:p>
            <a:pPr lvl="1"/>
            <a:endParaRPr lang="en-US" dirty="0"/>
          </a:p>
          <a:p>
            <a:r>
              <a:rPr lang="en-US" dirty="0" smtClean="0"/>
              <a:t>Report only once to NTD</a:t>
            </a:r>
          </a:p>
          <a:p>
            <a:pPr lvl="1"/>
            <a:r>
              <a:rPr lang="en-US" dirty="0" smtClean="0"/>
              <a:t>If you receive both 5307 &amp; 5311 funds, report once to the Urban NTD</a:t>
            </a:r>
          </a:p>
          <a:p>
            <a:pPr lvl="1"/>
            <a:r>
              <a:rPr lang="en-US" dirty="0" smtClean="0"/>
              <a:t>If you only receive 5311 funds, report to the Rural NTD</a:t>
            </a:r>
          </a:p>
          <a:p>
            <a:pPr lvl="1"/>
            <a:endParaRPr lang="en-US" dirty="0"/>
          </a:p>
          <a:p>
            <a:r>
              <a:rPr lang="en-US" dirty="0" smtClean="0"/>
              <a:t>Maintain continuous NTD reporting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Wait, I Have to Report to the NTD?!?!?!?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1231014"/>
            <a:ext cx="4239491" cy="533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Systems Waivers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Reporting Requirements</a:t>
            </a:r>
          </a:p>
          <a:p>
            <a:r>
              <a:rPr lang="en-US" dirty="0" smtClean="0"/>
              <a:t>30 or Fewer Vehicles in Maximum Service</a:t>
            </a:r>
          </a:p>
          <a:p>
            <a:endParaRPr lang="en-US" dirty="0" smtClean="0"/>
          </a:p>
          <a:p>
            <a:r>
              <a:rPr lang="en-US" dirty="0"/>
              <a:t>No Monthly Reporting</a:t>
            </a:r>
          </a:p>
          <a:p>
            <a:r>
              <a:rPr lang="en-US" dirty="0"/>
              <a:t>Streamlined Financial Reporting</a:t>
            </a:r>
          </a:p>
          <a:p>
            <a:r>
              <a:rPr lang="en-US" dirty="0" smtClean="0"/>
              <a:t>No Passenger Mile Sampling</a:t>
            </a:r>
          </a:p>
          <a:p>
            <a:r>
              <a:rPr lang="en-US" u="sng" dirty="0" smtClean="0"/>
              <a:t>Passenger Miles Not Available for Apportionments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220" name="Picture 4" descr="C:\Users\john.giorgis\AppData\Local\Microsoft\Windows\Temporary Internet Files\Content.IE5\GU5CFAVE\MC9003329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37" y="2855507"/>
            <a:ext cx="2326233" cy="20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Reports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 complete report of all transit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Include services provided by contractors</a:t>
            </a:r>
          </a:p>
          <a:p>
            <a:pPr lvl="1"/>
            <a:r>
              <a:rPr lang="en-US" dirty="0" smtClean="0"/>
              <a:t>Do not include services by sub-recipients or partners</a:t>
            </a:r>
          </a:p>
          <a:p>
            <a:pPr lvl="1"/>
            <a:endParaRPr lang="en-US" dirty="0"/>
          </a:p>
          <a:p>
            <a:r>
              <a:rPr lang="en-US" dirty="0" smtClean="0"/>
              <a:t>Guiding Principle: Fully-Allocated Costs</a:t>
            </a:r>
          </a:p>
          <a:p>
            <a:pPr lvl="1"/>
            <a:r>
              <a:rPr lang="en-US" dirty="0" smtClean="0"/>
              <a:t>If your partner has another source of funds to support the service, you are not paying the fully-allocated cost</a:t>
            </a:r>
          </a:p>
          <a:p>
            <a:pPr lvl="1"/>
            <a:r>
              <a:rPr lang="en-US" dirty="0" smtClean="0"/>
              <a:t>If you are paying “full-freight,” your partner is probably a contractor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B-60 Form – Funds Received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Identifies someone paying you to supply service that you are including on your report</a:t>
            </a:r>
          </a:p>
          <a:p>
            <a:r>
              <a:rPr lang="en-US" dirty="0" smtClean="0"/>
              <a:t>Service is not treated as a “contract” by NTD</a:t>
            </a:r>
          </a:p>
          <a:p>
            <a:r>
              <a:rPr lang="en-US" dirty="0" smtClean="0"/>
              <a:t>Include the funds received on your F-10</a:t>
            </a:r>
          </a:p>
          <a:p>
            <a:pPr lvl="1"/>
            <a:r>
              <a:rPr lang="en-US" dirty="0" smtClean="0"/>
              <a:t>Ideally, report based on the original source</a:t>
            </a:r>
          </a:p>
          <a:p>
            <a:pPr lvl="1"/>
            <a:r>
              <a:rPr lang="en-US" dirty="0" smtClean="0"/>
              <a:t>May also report as “contributed services”</a:t>
            </a:r>
          </a:p>
          <a:p>
            <a:r>
              <a:rPr lang="en-US" dirty="0" smtClean="0"/>
              <a:t>Not required for basic grants</a:t>
            </a:r>
          </a:p>
          <a:p>
            <a:pPr lvl="1"/>
            <a:r>
              <a:rPr lang="en-US" dirty="0" smtClean="0"/>
              <a:t>e.g. do not report a B-60 for FTA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39588" y="4293069"/>
            <a:ext cx="1813255" cy="1537106"/>
            <a:chOff x="3710528" y="4534402"/>
            <a:chExt cx="1813255" cy="1537106"/>
          </a:xfrm>
        </p:grpSpPr>
        <p:pic>
          <p:nvPicPr>
            <p:cNvPr id="3075" name="Picture 3" descr="C:\Documents and Settings\john.giorgis\Local Settings\Temporary Internet Files\Content.IE5\L0TXFBKR\MC900089806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0528" y="4534402"/>
              <a:ext cx="1813255" cy="153710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 rot="1582417">
              <a:off x="4064000" y="5452535"/>
              <a:ext cx="666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B-60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07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B-70 Form – Funds Provided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Identifies someone you are paying to provide service</a:t>
            </a:r>
          </a:p>
          <a:p>
            <a:pPr lvl="1"/>
            <a:r>
              <a:rPr lang="en-US" dirty="0" smtClean="0"/>
              <a:t>You do not have “full control” over the service</a:t>
            </a:r>
          </a:p>
          <a:p>
            <a:pPr lvl="1"/>
            <a:r>
              <a:rPr lang="en-US" dirty="0" smtClean="0"/>
              <a:t>Usually, you do not pay the fully-allocated cost </a:t>
            </a:r>
          </a:p>
          <a:p>
            <a:pPr lvl="1"/>
            <a:r>
              <a:rPr lang="en-US" dirty="0" smtClean="0"/>
              <a:t>The operator will report separately to NTD</a:t>
            </a:r>
          </a:p>
          <a:p>
            <a:r>
              <a:rPr lang="en-US" dirty="0" smtClean="0"/>
              <a:t>Do not include the funds on your F-10 Form</a:t>
            </a:r>
          </a:p>
          <a:p>
            <a:pPr lvl="1"/>
            <a:r>
              <a:rPr lang="en-US" dirty="0" smtClean="0"/>
              <a:t>NTD considers these to be “pass-</a:t>
            </a:r>
            <a:r>
              <a:rPr lang="en-US" dirty="0" err="1" smtClean="0"/>
              <a:t>throughs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recipient will report these funds </a:t>
            </a:r>
            <a:r>
              <a:rPr lang="en-US" smtClean="0"/>
              <a:t>to the NTD</a:t>
            </a:r>
            <a:endParaRPr lang="en-US" dirty="0" smtClean="0"/>
          </a:p>
          <a:p>
            <a:r>
              <a:rPr lang="en-US" dirty="0" smtClean="0"/>
              <a:t>Supports identification of </a:t>
            </a:r>
            <a:r>
              <a:rPr lang="en-US" dirty="0" err="1" smtClean="0"/>
              <a:t>subrecipients</a:t>
            </a:r>
            <a:endParaRPr lang="en-US" dirty="0" smtClean="0"/>
          </a:p>
          <a:p>
            <a:pPr lvl="1"/>
            <a:r>
              <a:rPr lang="en-US" dirty="0" smtClean="0"/>
              <a:t>Use whenever you give 5307 funds to someone 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FTA3 (2)</Template>
  <TotalTime>1301</TotalTime>
  <Words>1053</Words>
  <Application>Microsoft Office PowerPoint</Application>
  <PresentationFormat>On-screen Show (4:3)</PresentationFormat>
  <Paragraphs>204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FTA3 (2)</vt:lpstr>
      <vt:lpstr>NTD: Common Problems &amp; Issues 24 April 2012  John D. Giorgis Acting Director, Strategic Planning &amp; Analysis   Routematch User’s Conference Atlanta, Georgia</vt:lpstr>
      <vt:lpstr>Topics of the Day</vt:lpstr>
      <vt:lpstr>Why Are We Here?</vt:lpstr>
      <vt:lpstr>Am I Required to Report to the NTD?</vt:lpstr>
      <vt:lpstr>Wait, I Have to Report to the NTD?!?!?!?</vt:lpstr>
      <vt:lpstr>Small Systems Waivers</vt:lpstr>
      <vt:lpstr>Who Reports What?</vt:lpstr>
      <vt:lpstr>B-60 Form – Funds Received</vt:lpstr>
      <vt:lpstr>B-70 Form – Funds Provided</vt:lpstr>
      <vt:lpstr>F-10 Form: Report the Whole Enchilada</vt:lpstr>
      <vt:lpstr>Examples of Costs to Include on F-10</vt:lpstr>
      <vt:lpstr>Make the Splits (Don’t Go Bananas)</vt:lpstr>
      <vt:lpstr>Financial Reporting Tips</vt:lpstr>
      <vt:lpstr>Revenue Hours &amp; Miles</vt:lpstr>
      <vt:lpstr>Example: Revenue Hours &amp; Miles</vt:lpstr>
      <vt:lpstr>If Only Paratransit Had Fixed Routes</vt:lpstr>
      <vt:lpstr>New UZAs – 2010 Census Update</vt:lpstr>
      <vt:lpstr>New Federal Funding Allocation (FFA-10) Rules</vt:lpstr>
      <vt:lpstr>There’s Always an Exception</vt:lpstr>
      <vt:lpstr>Questions?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Dissemination New Procedures  November 15, 2011  Edwin Rodriguez Information Dissemination Program Manager</dc:title>
  <dc:creator>test</dc:creator>
  <cp:lastModifiedBy>test</cp:lastModifiedBy>
  <cp:revision>124</cp:revision>
  <dcterms:created xsi:type="dcterms:W3CDTF">2011-11-15T17:56:17Z</dcterms:created>
  <dcterms:modified xsi:type="dcterms:W3CDTF">2012-04-26T15:09:24Z</dcterms:modified>
</cp:coreProperties>
</file>