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5"/>
  </p:sldMasterIdLst>
  <p:notesMasterIdLst>
    <p:notesMasterId r:id="rId58"/>
  </p:notesMasterIdLst>
  <p:handoutMasterIdLst>
    <p:handoutMasterId r:id="rId59"/>
  </p:handoutMasterIdLst>
  <p:sldIdLst>
    <p:sldId id="256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ynn" initials="f" lastIdx="7" clrIdx="0"/>
  <p:cmAuthor id="1" name="test" initials="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44C"/>
    <a:srgbClr val="395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75" autoAdjust="0"/>
    <p:restoredTop sz="88200" autoAdjust="0"/>
  </p:normalViewPr>
  <p:slideViewPr>
    <p:cSldViewPr snapToGrid="0" snapToObjects="1"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511" tIns="46755" rIns="93511" bIns="467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511" tIns="46755" rIns="93511" bIns="46755" rtlCol="0"/>
          <a:lstStyle>
            <a:lvl1pPr algn="r">
              <a:defRPr sz="1200"/>
            </a:lvl1pPr>
          </a:lstStyle>
          <a:p>
            <a:fld id="{1DC33813-86A8-492A-AE12-98AAEACF43FF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511" tIns="46755" rIns="93511" bIns="467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511" tIns="46755" rIns="93511" bIns="46755" rtlCol="0" anchor="b"/>
          <a:lstStyle>
            <a:lvl1pPr algn="r">
              <a:defRPr sz="1200"/>
            </a:lvl1pPr>
          </a:lstStyle>
          <a:p>
            <a:fld id="{32BDEEE6-70E4-425C-905B-2A4AC398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8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511" tIns="46755" rIns="93511" bIns="467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511" tIns="46755" rIns="93511" bIns="46755" rtlCol="0"/>
          <a:lstStyle>
            <a:lvl1pPr algn="r">
              <a:defRPr sz="1200"/>
            </a:lvl1pPr>
          </a:lstStyle>
          <a:p>
            <a:fld id="{C212F185-B6B5-4E3A-AD87-2FF3BCD1997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11" tIns="46755" rIns="93511" bIns="467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511" tIns="46755" rIns="93511" bIns="467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511" tIns="46755" rIns="93511" bIns="467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511" tIns="46755" rIns="93511" bIns="46755" rtlCol="0" anchor="b"/>
          <a:lstStyle>
            <a:lvl1pPr algn="r">
              <a:defRPr sz="1200"/>
            </a:lvl1pPr>
          </a:lstStyle>
          <a:p>
            <a:fld id="{74FDF521-A8C0-47CF-B688-3383CB252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0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6562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1" descr="header2-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TA_footer-01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047680"/>
            <a:ext cx="9144000" cy="830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11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0"/>
          <a:stretch/>
        </p:blipFill>
        <p:spPr>
          <a:xfrm>
            <a:off x="863" y="0"/>
            <a:ext cx="914313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0186" y="2874206"/>
            <a:ext cx="5316279" cy="246559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002060"/>
                </a:solidFill>
              </a:rPr>
              <a:t>NTD Data Users Seminar</a:t>
            </a:r>
            <a:r>
              <a:rPr lang="en-US" sz="2400" dirty="0" smtClean="0">
                <a:solidFill>
                  <a:srgbClr val="002060"/>
                </a:solidFill>
                <a:latin typeface="Helvetica Neue"/>
                <a:ea typeface="+mj-ea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Helvetica Neue"/>
                <a:ea typeface="+mj-ea"/>
              </a:rPr>
            </a:br>
            <a:r>
              <a:rPr lang="en-US" sz="2000" dirty="0" smtClean="0">
                <a:solidFill>
                  <a:srgbClr val="002060"/>
                </a:solidFill>
                <a:latin typeface="Helvetica Neue"/>
                <a:ea typeface="+mj-ea"/>
              </a:rPr>
              <a:t>22 May, 2015</a:t>
            </a:r>
            <a:r>
              <a:rPr lang="en-US" sz="2000" dirty="0" smtClean="0">
                <a:latin typeface="Helvetica Neue"/>
                <a:ea typeface="+mj-ea"/>
              </a:rPr>
              <a:t/>
            </a:r>
            <a:br>
              <a:rPr lang="en-US" sz="2000" dirty="0" smtClean="0">
                <a:latin typeface="Helvetica Neue"/>
                <a:ea typeface="+mj-ea"/>
              </a:rPr>
            </a:br>
            <a:r>
              <a:rPr lang="en-US" sz="2000" dirty="0">
                <a:latin typeface="Helvetica Neue"/>
                <a:ea typeface="+mj-ea"/>
              </a:rPr>
              <a:t/>
            </a:r>
            <a:br>
              <a:rPr lang="en-US" sz="2000" dirty="0">
                <a:latin typeface="Helvetica Neue"/>
                <a:ea typeface="+mj-ea"/>
              </a:rPr>
            </a:br>
            <a:r>
              <a:rPr lang="en-US" sz="2000" b="1" dirty="0">
                <a:latin typeface="Helvetica Neue"/>
                <a:ea typeface="+mj-ea"/>
              </a:rPr>
              <a:t>John D. Giorgis</a:t>
            </a:r>
            <a:r>
              <a:rPr lang="en-US" sz="2000" dirty="0">
                <a:latin typeface="Helvetica Neue"/>
                <a:ea typeface="+mj-ea"/>
              </a:rPr>
              <a:t/>
            </a:r>
            <a:br>
              <a:rPr lang="en-US" sz="2000" dirty="0">
                <a:latin typeface="Helvetica Neue"/>
                <a:ea typeface="+mj-ea"/>
              </a:rPr>
            </a:br>
            <a:r>
              <a:rPr lang="en-US" sz="2000" dirty="0">
                <a:latin typeface="Helvetica Neue"/>
                <a:ea typeface="+mj-ea"/>
              </a:rPr>
              <a:t>Director of Strategic </a:t>
            </a:r>
            <a:r>
              <a:rPr lang="en-US" sz="2000" dirty="0" smtClean="0">
                <a:latin typeface="Helvetica Neue"/>
                <a:ea typeface="+mj-ea"/>
              </a:rPr>
              <a:t>Planning &amp; Analysis</a:t>
            </a:r>
            <a:r>
              <a:rPr lang="en-US" sz="2000" dirty="0">
                <a:latin typeface="Helvetica Neue"/>
                <a:ea typeface="+mj-ea"/>
              </a:rPr>
              <a:t/>
            </a:r>
            <a:br>
              <a:rPr lang="en-US" sz="2000" dirty="0">
                <a:latin typeface="Helvetica Neue"/>
                <a:ea typeface="+mj-ea"/>
              </a:rPr>
            </a:br>
            <a:r>
              <a:rPr lang="en-US" sz="2000" dirty="0">
                <a:latin typeface="Helvetica Neue"/>
                <a:ea typeface="+mj-ea"/>
              </a:rPr>
              <a:t>Federal Transit Administration</a:t>
            </a:r>
            <a:r>
              <a:rPr lang="en-US" sz="2400" dirty="0" smtClean="0">
                <a:latin typeface="Helvetica Neue"/>
                <a:ea typeface="+mj-ea"/>
              </a:rPr>
              <a:t/>
            </a:r>
            <a:br>
              <a:rPr lang="en-US" sz="2400" dirty="0" smtClean="0">
                <a:latin typeface="Helvetica Neue"/>
                <a:ea typeface="+mj-ea"/>
              </a:rPr>
            </a:br>
            <a:r>
              <a:rPr lang="en-US" sz="2400" dirty="0" smtClean="0">
                <a:latin typeface="Helvetica Neue"/>
                <a:ea typeface="+mj-ea"/>
              </a:rPr>
              <a:t/>
            </a:r>
            <a:br>
              <a:rPr lang="en-US" sz="2400" dirty="0" smtClean="0">
                <a:latin typeface="Helvetica Neue"/>
                <a:ea typeface="+mj-ea"/>
              </a:rPr>
            </a:br>
            <a:endParaRPr lang="en-US" sz="1800" dirty="0" smtClean="0">
              <a:latin typeface="Helvetica Neue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&amp; Security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81" y="1448529"/>
            <a:ext cx="8229600" cy="4525963"/>
          </a:xfrm>
        </p:spPr>
        <p:txBody>
          <a:bodyPr/>
          <a:lstStyle/>
          <a:p>
            <a:r>
              <a:rPr lang="en-US" sz="2800" dirty="0"/>
              <a:t>Detailed Data on Major Incidents </a:t>
            </a:r>
          </a:p>
          <a:p>
            <a:pPr lvl="1"/>
            <a:r>
              <a:rPr lang="en-US" sz="2400" dirty="0"/>
              <a:t>Total Property Damage &gt; $25,000 </a:t>
            </a:r>
          </a:p>
          <a:p>
            <a:pPr lvl="1"/>
            <a:r>
              <a:rPr lang="en-US" sz="2400" dirty="0"/>
              <a:t>1 or More Fatalities </a:t>
            </a:r>
          </a:p>
          <a:p>
            <a:pPr lvl="1"/>
            <a:r>
              <a:rPr lang="en-US" sz="2400" dirty="0"/>
              <a:t>1 or More Injuries Requiring Immediate Medical Transport </a:t>
            </a:r>
          </a:p>
          <a:p>
            <a:pPr lvl="1"/>
            <a:r>
              <a:rPr lang="en-US" sz="2400" dirty="0"/>
              <a:t>Evacuation for Life-Safety Reasons </a:t>
            </a:r>
          </a:p>
          <a:p>
            <a:pPr lvl="1"/>
            <a:r>
              <a:rPr lang="en-US" sz="2400" dirty="0"/>
              <a:t>Excludes Non-Fatal Slips, Falls, &amp; Electric Shocks </a:t>
            </a:r>
          </a:p>
          <a:p>
            <a:r>
              <a:rPr lang="en-US" sz="2800" dirty="0"/>
              <a:t>Summary Totals on Minor Incidents </a:t>
            </a:r>
          </a:p>
          <a:p>
            <a:pPr lvl="1"/>
            <a:r>
              <a:rPr lang="en-US" sz="2400" dirty="0"/>
              <a:t>Slips, Falls &amp; Electric Shocks </a:t>
            </a:r>
          </a:p>
          <a:p>
            <a:pPr lvl="1"/>
            <a:r>
              <a:rPr lang="en-US" sz="2400" dirty="0"/>
              <a:t>Fires </a:t>
            </a:r>
          </a:p>
          <a:p>
            <a:pPr lvl="1"/>
            <a:r>
              <a:rPr lang="en-US" sz="2400" dirty="0"/>
              <a:t>Arrests &amp; Citations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16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Ridership:  </a:t>
            </a:r>
          </a:p>
          <a:p>
            <a:pPr lvl="1"/>
            <a:r>
              <a:rPr lang="en-US" sz="2400" dirty="0"/>
              <a:t>Unlinked Passenger Trips (UPT)</a:t>
            </a:r>
            <a:r>
              <a:rPr lang="ar-SA" sz="2400" dirty="0"/>
              <a:t>‏</a:t>
            </a:r>
            <a:r>
              <a:rPr lang="en-US" sz="2400" dirty="0"/>
              <a:t> </a:t>
            </a:r>
          </a:p>
          <a:p>
            <a:r>
              <a:rPr lang="en-US" sz="2800" dirty="0"/>
              <a:t>Service Supplied: </a:t>
            </a:r>
          </a:p>
          <a:p>
            <a:pPr lvl="1"/>
            <a:r>
              <a:rPr lang="en-US" sz="2400" dirty="0"/>
              <a:t>Vehicle Revenue Miles (VRM)</a:t>
            </a:r>
            <a:r>
              <a:rPr lang="ar-SA" sz="2400" dirty="0"/>
              <a:t>‏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Vehicle Revenue Hours (VRH) </a:t>
            </a:r>
          </a:p>
          <a:p>
            <a:pPr lvl="1"/>
            <a:r>
              <a:rPr lang="en-US" sz="2400" dirty="0"/>
              <a:t>Vehicles Operated in Maximum (Peak) Service (VOMS)</a:t>
            </a:r>
            <a:r>
              <a:rPr lang="ar-SA" sz="2400" dirty="0"/>
              <a:t>‏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Regular (Weekday) Schedule Days Operated </a:t>
            </a:r>
          </a:p>
          <a:p>
            <a:r>
              <a:rPr lang="en-US" sz="2800" dirty="0"/>
              <a:t>Passenger Miles (PMT) Are </a:t>
            </a:r>
            <a:r>
              <a:rPr lang="en-US" sz="2800" u="sng" dirty="0"/>
              <a:t>not</a:t>
            </a:r>
            <a:r>
              <a:rPr lang="en-US" sz="2800" dirty="0"/>
              <a:t> Reported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10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Annual Module </a:t>
            </a:r>
            <a:r>
              <a:rPr lang="en-US" sz="3600" dirty="0" smtClean="0"/>
              <a:t>– Fewer than 30 </a:t>
            </a:r>
            <a:r>
              <a:rPr lang="en-US" sz="3600" dirty="0"/>
              <a:t>Vehicles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Contact Info for CEO &amp; NTD Contact </a:t>
            </a:r>
          </a:p>
          <a:p>
            <a:r>
              <a:rPr lang="en-US" sz="2400" dirty="0"/>
              <a:t>Modes Operated (and under construction) </a:t>
            </a:r>
          </a:p>
          <a:p>
            <a:r>
              <a:rPr lang="en-US" sz="2400" dirty="0"/>
              <a:t>Vehicles Operated in Maximum Service (VOMS) </a:t>
            </a:r>
          </a:p>
          <a:p>
            <a:r>
              <a:rPr lang="en-US" sz="2400" dirty="0"/>
              <a:t>UZA(s) Served </a:t>
            </a:r>
          </a:p>
          <a:p>
            <a:r>
              <a:rPr lang="en-US" sz="2400" dirty="0"/>
              <a:t>Organization Type and Institutional Structure </a:t>
            </a:r>
          </a:p>
          <a:p>
            <a:r>
              <a:rPr lang="en-US" sz="2400" dirty="0"/>
              <a:t>Revenue Vehicle Inventory </a:t>
            </a:r>
          </a:p>
          <a:p>
            <a:pPr lvl="1"/>
            <a:r>
              <a:rPr lang="en-US" sz="2000" dirty="0"/>
              <a:t>Vehicle Type, Length, ADA Accessibility, Funding Source, Ownership, Seating, Standing, Fuel Source, Model Year, Manufacturer, Model, Annual Mileage, &amp; Total Mileage </a:t>
            </a:r>
          </a:p>
          <a:p>
            <a:r>
              <a:rPr lang="en-US" sz="2400" dirty="0" smtClean="0"/>
              <a:t>Passenger Miles Traveled (PMT) </a:t>
            </a:r>
            <a:r>
              <a:rPr lang="en-US" sz="2400" u="sng" dirty="0" smtClean="0"/>
              <a:t>NOT</a:t>
            </a:r>
            <a:r>
              <a:rPr lang="en-US" sz="2400" dirty="0" smtClean="0"/>
              <a:t> </a:t>
            </a:r>
            <a:r>
              <a:rPr lang="en-US" sz="2400" dirty="0"/>
              <a:t>Reported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61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Overview of Annual Module Full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Basic Information </a:t>
            </a:r>
          </a:p>
          <a:p>
            <a:r>
              <a:rPr lang="en-US" sz="2800" dirty="0"/>
              <a:t>What were your sources of funds? </a:t>
            </a:r>
          </a:p>
          <a:p>
            <a:r>
              <a:rPr lang="en-US" sz="2800" dirty="0"/>
              <a:t>What did you expend your funds on? </a:t>
            </a:r>
          </a:p>
          <a:p>
            <a:r>
              <a:rPr lang="en-US" sz="2800" dirty="0"/>
              <a:t>What service did you provide? </a:t>
            </a:r>
          </a:p>
          <a:p>
            <a:r>
              <a:rPr lang="en-US" sz="2800" dirty="0"/>
              <a:t>What resources did you consume? </a:t>
            </a:r>
          </a:p>
          <a:p>
            <a:r>
              <a:rPr lang="en-US" sz="2800" dirty="0"/>
              <a:t>What capital assets do you have? </a:t>
            </a:r>
          </a:p>
          <a:p>
            <a:r>
              <a:rPr lang="en-US" sz="2800" dirty="0"/>
              <a:t>Urbanized Area Allocation (for apportionment) </a:t>
            </a:r>
          </a:p>
          <a:p>
            <a:r>
              <a:rPr lang="en-US" sz="2800" dirty="0"/>
              <a:t>Certification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43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Module – Basic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172"/>
            <a:ext cx="8229600" cy="4525963"/>
          </a:xfrm>
        </p:spPr>
        <p:txBody>
          <a:bodyPr/>
          <a:lstStyle/>
          <a:p>
            <a:r>
              <a:rPr lang="en-US" sz="2800" dirty="0"/>
              <a:t>Contact Info for CEO &amp; NTD Contact </a:t>
            </a:r>
          </a:p>
          <a:p>
            <a:r>
              <a:rPr lang="en-US" sz="2800" dirty="0"/>
              <a:t>Modes Operated and Under Construction </a:t>
            </a:r>
          </a:p>
          <a:p>
            <a:r>
              <a:rPr lang="en-US" sz="2800" dirty="0"/>
              <a:t>Vehicles Operated in Maximum Service (VOMS) </a:t>
            </a:r>
          </a:p>
          <a:p>
            <a:r>
              <a:rPr lang="en-US" sz="2800" dirty="0"/>
              <a:t>UZAs Served </a:t>
            </a:r>
          </a:p>
          <a:p>
            <a:r>
              <a:rPr lang="en-US" sz="2800" dirty="0"/>
              <a:t>Organization Type &amp; Institutional Structure </a:t>
            </a:r>
          </a:p>
          <a:p>
            <a:pPr lvl="1"/>
            <a:r>
              <a:rPr lang="en-US" sz="2400" dirty="0"/>
              <a:t>e.g. unit of city government, independent corporation, private company, State DOT, etc. </a:t>
            </a:r>
          </a:p>
          <a:p>
            <a:r>
              <a:rPr lang="en-US" sz="2800" dirty="0"/>
              <a:t>Contractual Relationships with Service Providers </a:t>
            </a:r>
          </a:p>
          <a:p>
            <a:pPr lvl="1"/>
            <a:r>
              <a:rPr lang="en-US" sz="2400" dirty="0"/>
              <a:t>type of contract arrangement, total contract cost, etc.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35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Module – Source of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Reported by Source and by whether Applied to Operating Expenses or to Capital Expenses </a:t>
            </a:r>
          </a:p>
          <a:p>
            <a:r>
              <a:rPr lang="en-US" sz="2400" dirty="0"/>
              <a:t>Directly-Generated Funds </a:t>
            </a:r>
          </a:p>
          <a:p>
            <a:pPr lvl="1"/>
            <a:r>
              <a:rPr lang="en-US" sz="2000" dirty="0"/>
              <a:t>e.g. fares (by mode), advertising, parking, trip sponsors </a:t>
            </a:r>
          </a:p>
          <a:p>
            <a:r>
              <a:rPr lang="en-US" sz="2400" dirty="0"/>
              <a:t>Local Funds </a:t>
            </a:r>
          </a:p>
          <a:p>
            <a:pPr lvl="1"/>
            <a:r>
              <a:rPr lang="en-US" sz="2000" dirty="0"/>
              <a:t>reported by type of tax (e.g. gas, sales, property, income, etc.) </a:t>
            </a:r>
          </a:p>
          <a:p>
            <a:r>
              <a:rPr lang="en-US" sz="2400" dirty="0"/>
              <a:t>State Funds </a:t>
            </a:r>
          </a:p>
          <a:p>
            <a:pPr lvl="1"/>
            <a:r>
              <a:rPr lang="en-US" sz="2000" dirty="0"/>
              <a:t>reported by type of tax (e.g. gas, sales, property, income, etc.) </a:t>
            </a:r>
          </a:p>
          <a:p>
            <a:r>
              <a:rPr lang="en-US" sz="2400" dirty="0"/>
              <a:t>Federal Funds </a:t>
            </a:r>
          </a:p>
          <a:p>
            <a:pPr lvl="1"/>
            <a:r>
              <a:rPr lang="en-US" sz="2000" dirty="0"/>
              <a:t>reported by program </a:t>
            </a:r>
            <a:r>
              <a:rPr lang="en-US" sz="2000" dirty="0" smtClean="0"/>
              <a:t>(23 </a:t>
            </a:r>
            <a:r>
              <a:rPr lang="en-US" sz="2000" dirty="0"/>
              <a:t>programs are </a:t>
            </a:r>
            <a:r>
              <a:rPr lang="en-US" sz="2000" dirty="0" smtClean="0"/>
              <a:t>listed) 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62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Module –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Operating Expenses by Mode </a:t>
            </a:r>
          </a:p>
          <a:p>
            <a:pPr lvl="1"/>
            <a:r>
              <a:rPr lang="en-US" sz="2400" dirty="0"/>
              <a:t>15 categories of expenditures (e.g. salaries, benefits, fuel, tires, services, insurance, taxes, etc.) </a:t>
            </a:r>
          </a:p>
          <a:p>
            <a:pPr lvl="1"/>
            <a:r>
              <a:rPr lang="en-US" sz="2400" dirty="0"/>
              <a:t>Expenditures in each category are reported by function             (4 Functions: Vehicle Operations, Vehicle Maintenance, Non-Vehicle Maintenance, &amp; General Administration) </a:t>
            </a:r>
          </a:p>
          <a:p>
            <a:r>
              <a:rPr lang="en-US" sz="2800" dirty="0"/>
              <a:t>Capital Expenses by Mode </a:t>
            </a:r>
          </a:p>
          <a:p>
            <a:pPr lvl="1"/>
            <a:r>
              <a:rPr lang="en-US" sz="2400" dirty="0"/>
              <a:t>9 categories of capital expenditures </a:t>
            </a:r>
          </a:p>
          <a:p>
            <a:pPr lvl="1"/>
            <a:r>
              <a:rPr lang="en-US" sz="2400" dirty="0"/>
              <a:t>Expenditures in each category are reported as for either Service Expansion or Asset Rehabilitation &amp; Replacement 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47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Annual Module – Service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78" y="1328351"/>
            <a:ext cx="8229600" cy="4525963"/>
          </a:xfrm>
        </p:spPr>
        <p:txBody>
          <a:bodyPr/>
          <a:lstStyle/>
          <a:p>
            <a:r>
              <a:rPr lang="en-US" sz="2400" dirty="0" smtClean="0"/>
              <a:t>Hours </a:t>
            </a:r>
            <a:r>
              <a:rPr lang="en-US" sz="2400" dirty="0"/>
              <a:t>of Operation: Total &amp; Peak </a:t>
            </a:r>
          </a:p>
          <a:p>
            <a:r>
              <a:rPr lang="en-US" sz="2400" dirty="0"/>
              <a:t>Service Operations on Average Weekdays, Saturdays, &amp; Sundays + an Annual Total </a:t>
            </a:r>
          </a:p>
          <a:p>
            <a:pPr lvl="1"/>
            <a:r>
              <a:rPr lang="en-US" sz="2000" dirty="0"/>
              <a:t>Vehicle Revenue Miles &amp; Deadhead Miles </a:t>
            </a:r>
          </a:p>
          <a:p>
            <a:pPr lvl="1"/>
            <a:r>
              <a:rPr lang="en-US" sz="2000" dirty="0"/>
              <a:t>Vehicle Revenue Hours &amp; Deadhead Hours </a:t>
            </a:r>
          </a:p>
          <a:p>
            <a:pPr lvl="1"/>
            <a:r>
              <a:rPr lang="en-US" sz="2000" dirty="0"/>
              <a:t>Unlinked Passenger Trips </a:t>
            </a:r>
          </a:p>
          <a:p>
            <a:pPr lvl="1"/>
            <a:r>
              <a:rPr lang="en-US" sz="2000" dirty="0"/>
              <a:t>Passenger Miles </a:t>
            </a:r>
          </a:p>
          <a:p>
            <a:pPr lvl="1"/>
            <a:r>
              <a:rPr lang="en-US" sz="2000" dirty="0"/>
              <a:t>Train Revenue &amp; Deadhead Miles/Hours </a:t>
            </a:r>
          </a:p>
          <a:p>
            <a:r>
              <a:rPr lang="en-US" sz="2400" dirty="0"/>
              <a:t>Hours for Charter &amp; School Service (not transit) </a:t>
            </a:r>
          </a:p>
          <a:p>
            <a:r>
              <a:rPr lang="en-US" sz="2400" dirty="0"/>
              <a:t>Directional Route Miles </a:t>
            </a:r>
          </a:p>
          <a:p>
            <a:r>
              <a:rPr lang="en-US" sz="2400" dirty="0"/>
              <a:t>Days Lost to Strikes or Emergencies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28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Module - Fixed </a:t>
            </a:r>
            <a:r>
              <a:rPr lang="en-US" dirty="0" err="1"/>
              <a:t>Guideways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88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Service Report: </a:t>
            </a:r>
          </a:p>
          <a:p>
            <a:r>
              <a:rPr lang="en-US" sz="2000" dirty="0"/>
              <a:t>Segments Reported by Service Operation </a:t>
            </a:r>
          </a:p>
          <a:p>
            <a:pPr lvl="1"/>
            <a:r>
              <a:rPr lang="en-US" sz="1800" dirty="0"/>
              <a:t>allows cross-checks when multiple agencies operate on the same segments </a:t>
            </a:r>
          </a:p>
          <a:p>
            <a:pPr lvl="1"/>
            <a:r>
              <a:rPr lang="en-US" sz="1800" dirty="0"/>
              <a:t>collects segment age and length </a:t>
            </a:r>
          </a:p>
          <a:p>
            <a:pPr lvl="1"/>
            <a:r>
              <a:rPr lang="en-US" sz="1800" dirty="0"/>
              <a:t>for HOV collects hours of enforcement, safe operation practices, and level of congestion </a:t>
            </a:r>
          </a:p>
          <a:p>
            <a:pPr marL="0" indent="0">
              <a:buNone/>
            </a:pPr>
            <a:r>
              <a:rPr lang="en-US" sz="2000" dirty="0" smtClean="0"/>
              <a:t>Asset </a:t>
            </a:r>
            <a:r>
              <a:rPr lang="en-US" sz="2000" dirty="0"/>
              <a:t>Report: </a:t>
            </a:r>
          </a:p>
          <a:p>
            <a:r>
              <a:rPr lang="en-US" sz="2000" dirty="0"/>
              <a:t>Miles of Track Reported by Construction Type </a:t>
            </a:r>
          </a:p>
          <a:p>
            <a:r>
              <a:rPr lang="en-US" sz="2000" dirty="0"/>
              <a:t>Number of Grade Crossings for Rail Systems 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Above </a:t>
            </a:r>
            <a:r>
              <a:rPr lang="en-US" sz="2000" dirty="0"/>
              <a:t>two reports currently do </a:t>
            </a:r>
            <a:r>
              <a:rPr lang="en-US" sz="2000" u="sng" dirty="0"/>
              <a:t>NOT</a:t>
            </a:r>
            <a:r>
              <a:rPr lang="en-US" sz="2000" dirty="0"/>
              <a:t> align – alignment of the reports would require a large initial investment by the big rail systems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16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Module – Other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sz="2000" dirty="0"/>
              <a:t>Revenue Vehicle Inventory </a:t>
            </a:r>
          </a:p>
          <a:p>
            <a:pPr lvl="1"/>
            <a:r>
              <a:rPr lang="en-US" sz="1800" dirty="0"/>
              <a:t>Vehicle Type, Length, ADA Accessibility, Funding Source, Ownership, Seating, Standing, Fuel Source, Model Year, Manufacturer, Model, Annual Mileage, &amp; Total Mileage </a:t>
            </a:r>
          </a:p>
          <a:p>
            <a:r>
              <a:rPr lang="en-US" sz="2000" dirty="0"/>
              <a:t>Number of Maintenance Facilities </a:t>
            </a:r>
          </a:p>
          <a:p>
            <a:pPr lvl="1"/>
            <a:r>
              <a:rPr lang="en-US" sz="1800" dirty="0"/>
              <a:t>Ownership </a:t>
            </a:r>
          </a:p>
          <a:p>
            <a:pPr lvl="1"/>
            <a:r>
              <a:rPr lang="en-US" sz="1800" dirty="0"/>
              <a:t>Capacity (Under 200, 200-300, &amp; Over 300 Vehicles) </a:t>
            </a:r>
          </a:p>
          <a:p>
            <a:r>
              <a:rPr lang="en-US" sz="2000" dirty="0"/>
              <a:t>Number of Stations </a:t>
            </a:r>
          </a:p>
          <a:p>
            <a:pPr lvl="1"/>
            <a:r>
              <a:rPr lang="en-US" sz="1800" dirty="0"/>
              <a:t>Only Includes Enclosed Structures (i.e. excludes bus shelters) </a:t>
            </a:r>
          </a:p>
          <a:p>
            <a:pPr lvl="1"/>
            <a:r>
              <a:rPr lang="en-US" sz="1800" dirty="0"/>
              <a:t>Number of Stations that are Multimodal </a:t>
            </a:r>
          </a:p>
          <a:p>
            <a:pPr lvl="1"/>
            <a:r>
              <a:rPr lang="en-US" sz="1800" dirty="0"/>
              <a:t>ADA </a:t>
            </a:r>
            <a:r>
              <a:rPr lang="en-US" sz="1800" dirty="0" smtClean="0"/>
              <a:t>Accessibility </a:t>
            </a:r>
            <a:endParaRPr lang="en-US" sz="1800" dirty="0"/>
          </a:p>
          <a:p>
            <a:r>
              <a:rPr lang="en-US" sz="2000" dirty="0"/>
              <a:t>Number of Elevators and Escalators </a:t>
            </a:r>
          </a:p>
          <a:p>
            <a:r>
              <a:rPr lang="en-US" sz="2000" dirty="0"/>
              <a:t>Condition information is </a:t>
            </a:r>
            <a:r>
              <a:rPr lang="en-US" sz="2000" u="sng" dirty="0"/>
              <a:t>NOT</a:t>
            </a:r>
            <a:r>
              <a:rPr lang="en-US" sz="2000" dirty="0"/>
              <a:t> </a:t>
            </a:r>
            <a:r>
              <a:rPr lang="en-US" sz="2000" dirty="0" smtClean="0"/>
              <a:t>collected (yet, Asset Inventory coming)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92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Agenda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Overview of the NTD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NTD Data:  the Basics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NTD Data Products and How to Use Them</a:t>
            </a:r>
          </a:p>
          <a:p>
            <a:endParaRPr lang="en-US" dirty="0"/>
          </a:p>
        </p:txBody>
      </p:sp>
      <p:pic>
        <p:nvPicPr>
          <p:cNvPr id="2050" name="Picture 2" descr="C:\Users\keith.gates\AppData\Local\Microsoft\Windows\Temporary Internet Files\Content.IE5\195YDIL3\MM9002347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13" y="3787592"/>
            <a:ext cx="1805781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Module -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Employee </a:t>
            </a:r>
            <a:r>
              <a:rPr lang="en-US" dirty="0"/>
              <a:t>Hours Worked by Full &amp; Part-Time </a:t>
            </a:r>
          </a:p>
          <a:p>
            <a:r>
              <a:rPr lang="en-US" dirty="0"/>
              <a:t>Employee Counts by Full &amp; Part-Time </a:t>
            </a:r>
          </a:p>
          <a:p>
            <a:r>
              <a:rPr lang="en-US" dirty="0"/>
              <a:t>Fuel Consumption by Mode and Type of Fuel </a:t>
            </a:r>
          </a:p>
          <a:p>
            <a:r>
              <a:rPr lang="en-US" dirty="0"/>
              <a:t>Number of Maintenance-Related Service Interruptions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Annual Module – Allocations &amp; Certifications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sz="2800" dirty="0" smtClean="0"/>
              <a:t>Allocation </a:t>
            </a:r>
            <a:r>
              <a:rPr lang="en-US" sz="2800" dirty="0"/>
              <a:t>of Service Data and Operating Expenses by Urbanized Area </a:t>
            </a:r>
          </a:p>
          <a:p>
            <a:pPr lvl="1"/>
            <a:r>
              <a:rPr lang="en-US" sz="2400" dirty="0"/>
              <a:t>Splits data among each UZA served, and to rural areas </a:t>
            </a:r>
          </a:p>
          <a:p>
            <a:pPr lvl="1"/>
            <a:r>
              <a:rPr lang="en-US" sz="2400" dirty="0"/>
              <a:t>We allow a simple allocation based on Vehicle Revenue Miles in each UZA and in rural areas </a:t>
            </a:r>
          </a:p>
          <a:p>
            <a:pPr lvl="1"/>
            <a:r>
              <a:rPr lang="en-US" sz="2400" dirty="0"/>
              <a:t>Bus data must also be allocated to fixed-</a:t>
            </a:r>
            <a:r>
              <a:rPr lang="en-US" sz="2400" dirty="0" err="1"/>
              <a:t>guideway</a:t>
            </a:r>
            <a:r>
              <a:rPr lang="en-US" sz="2400" dirty="0"/>
              <a:t> and to non-fixed-</a:t>
            </a:r>
            <a:r>
              <a:rPr lang="en-US" sz="2400" dirty="0" err="1"/>
              <a:t>guideway</a:t>
            </a:r>
            <a:r>
              <a:rPr lang="en-US" sz="2400" dirty="0"/>
              <a:t> </a:t>
            </a:r>
          </a:p>
          <a:p>
            <a:r>
              <a:rPr lang="en-US" sz="2800" dirty="0"/>
              <a:t>Certifications </a:t>
            </a:r>
          </a:p>
          <a:p>
            <a:pPr lvl="1"/>
            <a:r>
              <a:rPr lang="en-US" sz="2400" dirty="0"/>
              <a:t>CEO Certification of Overall Accuracy of Data </a:t>
            </a:r>
          </a:p>
          <a:p>
            <a:pPr lvl="1"/>
            <a:r>
              <a:rPr lang="en-US" sz="2400" dirty="0"/>
              <a:t>Certify that an Independent Audit has been Completed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84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Module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259" y="1600200"/>
            <a:ext cx="7463481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Based </a:t>
            </a:r>
            <a:r>
              <a:rPr lang="en-US" sz="2800" dirty="0"/>
              <a:t>on Each Transit Provider’s Own Fiscal Year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Audited </a:t>
            </a:r>
            <a:endParaRPr lang="en-US" sz="2800" dirty="0"/>
          </a:p>
          <a:p>
            <a:r>
              <a:rPr lang="en-US" sz="2800" dirty="0" smtClean="0"/>
              <a:t>Certified </a:t>
            </a:r>
            <a:r>
              <a:rPr lang="en-US" sz="2800" dirty="0"/>
              <a:t>by the CEO</a:t>
            </a:r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30187"/>
              </p:ext>
            </p:extLst>
          </p:nvPr>
        </p:nvGraphicFramePr>
        <p:xfrm>
          <a:off x="1116227" y="2200189"/>
          <a:ext cx="6371968" cy="187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5984"/>
                <a:gridCol w="3185984"/>
              </a:tblGrid>
              <a:tr h="469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Number of Reporters</a:t>
                      </a:r>
                      <a:endParaRPr lang="en-US" dirty="0"/>
                    </a:p>
                  </a:txBody>
                  <a:tcPr/>
                </a:tc>
              </a:tr>
              <a:tr h="469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July to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458  (55%)</a:t>
                      </a:r>
                      <a:endParaRPr lang="en-US" dirty="0"/>
                    </a:p>
                  </a:txBody>
                  <a:tcPr/>
                </a:tc>
              </a:tr>
              <a:tr h="469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October to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 </a:t>
                      </a:r>
                      <a:r>
                        <a:rPr lang="en-US" baseline="0" dirty="0" smtClean="0"/>
                        <a:t> (15%)</a:t>
                      </a:r>
                      <a:endParaRPr lang="en-US" dirty="0"/>
                    </a:p>
                  </a:txBody>
                  <a:tcPr/>
                </a:tc>
              </a:tr>
              <a:tr h="469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January to 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252</a:t>
                      </a:r>
                      <a:r>
                        <a:rPr lang="en-US" baseline="0" dirty="0" smtClean="0"/>
                        <a:t>  (30%)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1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Module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</a:t>
            </a:r>
            <a:r>
              <a:rPr lang="en-US" dirty="0"/>
              <a:t>on Calendar Months </a:t>
            </a:r>
            <a:endParaRPr lang="en-US" dirty="0" smtClean="0"/>
          </a:p>
          <a:p>
            <a:r>
              <a:rPr lang="en-US" dirty="0" smtClean="0"/>
              <a:t>Due 30 days after end of month</a:t>
            </a:r>
            <a:endParaRPr lang="en-US" dirty="0"/>
          </a:p>
          <a:p>
            <a:r>
              <a:rPr lang="en-US" dirty="0" smtClean="0"/>
              <a:t>Data </a:t>
            </a:r>
            <a:r>
              <a:rPr lang="en-US" dirty="0"/>
              <a:t>is Validated, but not Audited or Certified </a:t>
            </a:r>
          </a:p>
          <a:p>
            <a:r>
              <a:rPr lang="en-US" dirty="0" smtClean="0"/>
              <a:t>Currently </a:t>
            </a:r>
            <a:r>
              <a:rPr lang="en-US" dirty="0"/>
              <a:t>Monthly Data Must be “in the ballpark” of the Annual Data </a:t>
            </a:r>
          </a:p>
          <a:p>
            <a:r>
              <a:rPr lang="en-US" dirty="0"/>
              <a:t>Timely vs. Accuracy/Certification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)  Overview of the NTD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  NTD Data:  The Basics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)  NTD Data Products - And How to Use Them </a:t>
            </a:r>
          </a:p>
          <a:p>
            <a:endParaRPr lang="en-US" dirty="0"/>
          </a:p>
        </p:txBody>
      </p:sp>
      <p:pic>
        <p:nvPicPr>
          <p:cNvPr id="4" name="Picture 2" descr="C:\Users\keith.gates\AppData\Local\Microsoft\Windows\Temporary Internet Files\Content.IE5\195YDIL3\MM9002347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13" y="3787592"/>
            <a:ext cx="1805781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NTD Data Is Organized in Three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97" y="1328351"/>
            <a:ext cx="8229600" cy="4525963"/>
          </a:xfrm>
        </p:spPr>
        <p:txBody>
          <a:bodyPr/>
          <a:lstStyle/>
          <a:p>
            <a:r>
              <a:rPr lang="en-US" sz="2800" dirty="0"/>
              <a:t>Agency </a:t>
            </a:r>
          </a:p>
          <a:p>
            <a:r>
              <a:rPr lang="en-US" sz="2800" dirty="0"/>
              <a:t>Mode </a:t>
            </a:r>
          </a:p>
          <a:p>
            <a:r>
              <a:rPr lang="en-US" sz="2800" dirty="0"/>
              <a:t>Type of Service (TOS)</a:t>
            </a:r>
            <a:r>
              <a:rPr lang="ar-SA" sz="2800" dirty="0"/>
              <a:t>‏</a:t>
            </a:r>
            <a:r>
              <a:rPr lang="en-US" sz="2800" dirty="0"/>
              <a:t> </a:t>
            </a:r>
          </a:p>
          <a:p>
            <a:r>
              <a:rPr lang="en-US" sz="2800" dirty="0"/>
              <a:t>Some Data Not Available for All Combinations of Agency,  Mode &amp; TOS </a:t>
            </a:r>
          </a:p>
          <a:p>
            <a:pPr lvl="1"/>
            <a:r>
              <a:rPr lang="en-US" sz="2400" dirty="0"/>
              <a:t>Agencies with </a:t>
            </a:r>
            <a:r>
              <a:rPr lang="en-US" sz="2400" dirty="0" smtClean="0"/>
              <a:t>Fewer than 30 </a:t>
            </a:r>
            <a:r>
              <a:rPr lang="en-US" sz="2400" dirty="0"/>
              <a:t>Vehicles </a:t>
            </a:r>
            <a:r>
              <a:rPr lang="en-US" sz="2400" dirty="0" smtClean="0"/>
              <a:t>file </a:t>
            </a:r>
            <a:r>
              <a:rPr lang="en-US" sz="2400" dirty="0"/>
              <a:t>Reduced </a:t>
            </a:r>
            <a:r>
              <a:rPr lang="en-US" sz="2400" dirty="0" smtClean="0"/>
              <a:t>Reports </a:t>
            </a:r>
            <a:endParaRPr lang="en-US" sz="2400" dirty="0"/>
          </a:p>
          <a:p>
            <a:pPr lvl="1"/>
            <a:r>
              <a:rPr lang="en-US" sz="2400" dirty="0"/>
              <a:t>Some Modes Don’t Have Fixed Routes </a:t>
            </a:r>
          </a:p>
          <a:p>
            <a:pPr lvl="1"/>
            <a:r>
              <a:rPr lang="en-US" sz="2400" dirty="0" smtClean="0"/>
              <a:t>Some </a:t>
            </a:r>
            <a:r>
              <a:rPr lang="en-US" sz="2400" dirty="0"/>
              <a:t>Data Is </a:t>
            </a:r>
            <a:r>
              <a:rPr lang="en-US" sz="2400" dirty="0" smtClean="0"/>
              <a:t>not Collected </a:t>
            </a:r>
            <a:r>
              <a:rPr lang="en-US" sz="2400" dirty="0"/>
              <a:t>from Private Operators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e.g. number of </a:t>
            </a:r>
            <a:r>
              <a:rPr lang="en-US" sz="2400" dirty="0" smtClean="0"/>
              <a:t>employees)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51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Transit Agency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599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>
                <a:solidFill>
                  <a:srgbClr val="0070C0"/>
                </a:solidFill>
              </a:rPr>
              <a:t>Working </a:t>
            </a:r>
            <a:r>
              <a:rPr lang="en-US" sz="2000" u="sng" dirty="0">
                <a:solidFill>
                  <a:srgbClr val="0070C0"/>
                </a:solidFill>
              </a:rPr>
              <a:t>Definition</a:t>
            </a:r>
            <a:r>
              <a:rPr lang="en-US" sz="2000" dirty="0">
                <a:solidFill>
                  <a:srgbClr val="0070C0"/>
                </a:solidFill>
              </a:rPr>
              <a:t>: A “NTD Transit Agency” Is a Record-Keeping Unit of a Transit Provider that has Operational Control Over Transit Services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100" dirty="0"/>
          </a:p>
          <a:p>
            <a:r>
              <a:rPr lang="en-US" sz="2400" dirty="0"/>
              <a:t>Operational Control = Sets Schedules, Fares, and Makes Operational Decisions </a:t>
            </a:r>
          </a:p>
          <a:p>
            <a:r>
              <a:rPr lang="en-US" sz="2400" dirty="0"/>
              <a:t>Each Agency Has an NTD ID Number </a:t>
            </a:r>
          </a:p>
          <a:p>
            <a:pPr lvl="1"/>
            <a:r>
              <a:rPr lang="en-US" sz="2000" dirty="0"/>
              <a:t>The NTD ID Number is the Fundamental Organizational Unit of NTD Data </a:t>
            </a:r>
          </a:p>
          <a:p>
            <a:pPr lvl="1"/>
            <a:r>
              <a:rPr lang="en-US" sz="2000" dirty="0"/>
              <a:t>The NTD ID </a:t>
            </a:r>
            <a:r>
              <a:rPr lang="en-US" sz="2000"/>
              <a:t>is </a:t>
            </a:r>
            <a:r>
              <a:rPr lang="en-US" sz="2000" smtClean="0"/>
              <a:t>5 </a:t>
            </a:r>
            <a:r>
              <a:rPr lang="en-US" sz="2000" dirty="0"/>
              <a:t>Digits, the first Digit is the FTA Region Number </a:t>
            </a:r>
            <a:endParaRPr lang="en-US" sz="2400" dirty="0"/>
          </a:p>
          <a:p>
            <a:r>
              <a:rPr lang="en-US" sz="2400" dirty="0"/>
              <a:t>The Term “Agency” Can be Confusing </a:t>
            </a:r>
          </a:p>
          <a:p>
            <a:pPr lvl="1"/>
            <a:r>
              <a:rPr lang="en-US" sz="2000" dirty="0"/>
              <a:t>MTA in New York City has 6 NTD IDs </a:t>
            </a:r>
          </a:p>
          <a:p>
            <a:pPr lvl="1"/>
            <a:r>
              <a:rPr lang="en-US" sz="2000" dirty="0" err="1"/>
              <a:t>ValleyMetro</a:t>
            </a:r>
            <a:r>
              <a:rPr lang="en-US" sz="2000" dirty="0"/>
              <a:t> in Phoenix has 3 NTD IDs </a:t>
            </a:r>
          </a:p>
          <a:p>
            <a:pPr lvl="1"/>
            <a:r>
              <a:rPr lang="en-US" sz="2000" dirty="0"/>
              <a:t>Consolidated </a:t>
            </a:r>
            <a:r>
              <a:rPr lang="en-US" sz="2000" dirty="0" smtClean="0"/>
              <a:t>Reporters (being phased out in FY 2015 reports)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9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u="sng" dirty="0" smtClean="0">
                <a:solidFill>
                  <a:srgbClr val="0070C0"/>
                </a:solidFill>
              </a:rPr>
              <a:t>Working </a:t>
            </a:r>
            <a:r>
              <a:rPr lang="en-US" sz="2800" u="sng" dirty="0">
                <a:solidFill>
                  <a:srgbClr val="0070C0"/>
                </a:solidFill>
              </a:rPr>
              <a:t>Definition:</a:t>
            </a:r>
            <a:r>
              <a:rPr lang="en-US" sz="2800" dirty="0">
                <a:solidFill>
                  <a:srgbClr val="0070C0"/>
                </a:solidFill>
              </a:rPr>
              <a:t> A Technological and Operational Means of Providing Transit Service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800" dirty="0"/>
              <a:t>Modes Are </a:t>
            </a:r>
            <a:r>
              <a:rPr lang="en-US" sz="2800" dirty="0" smtClean="0"/>
              <a:t>Divided </a:t>
            </a:r>
            <a:r>
              <a:rPr lang="en-US" sz="2800" dirty="0"/>
              <a:t>Into “Rail” and “Non-Rail” </a:t>
            </a:r>
          </a:p>
          <a:p>
            <a:r>
              <a:rPr lang="en-US" sz="2800" dirty="0"/>
              <a:t>Each Mode Has a Two-Letter Code that Is Used in NTD Data Products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NTD Rail </a:t>
            </a:r>
            <a:r>
              <a:rPr lang="en-US" dirty="0" smtClean="0"/>
              <a:t>Modes (46%)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550414"/>
              </p:ext>
            </p:extLst>
          </p:nvPr>
        </p:nvGraphicFramePr>
        <p:xfrm>
          <a:off x="642551" y="1600200"/>
          <a:ext cx="7834185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837"/>
                <a:gridCol w="2343198"/>
                <a:gridCol w="1058673"/>
                <a:gridCol w="1298640"/>
                <a:gridCol w="15668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UPT (1000s)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Transit Ridership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Heavy Rail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3816789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36.7%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Commuter Rail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475515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 Rail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457701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Streetcar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52336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Monorail/Automated </a:t>
                      </a:r>
                      <a:r>
                        <a:rPr lang="en-US" dirty="0" err="1" smtClean="0"/>
                        <a:t>Guideway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21693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Cable Car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6813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Hybrid Rail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6647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Inclined Plain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Alaska Railroad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8709" marR="8709" marT="870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1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NTD Non-Rail </a:t>
            </a:r>
            <a:r>
              <a:rPr lang="en-US" dirty="0" smtClean="0"/>
              <a:t>Modes (54%)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167821"/>
              </p:ext>
            </p:extLst>
          </p:nvPr>
        </p:nvGraphicFramePr>
        <p:xfrm>
          <a:off x="840259" y="1303638"/>
          <a:ext cx="759940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968"/>
                <a:gridCol w="2557849"/>
                <a:gridCol w="1371600"/>
                <a:gridCol w="1124464"/>
                <a:gridCol w="15075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Transit Ridership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701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5102798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49.0%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 Response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711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101685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Trolleybus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95916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Commuter Bus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90364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Ferryboat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64186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 Rapid Transit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43355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Vanpool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36358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Publico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27021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 Response</a:t>
                      </a:r>
                      <a:r>
                        <a:rPr lang="en-US" baseline="0" dirty="0" smtClean="0"/>
                        <a:t> Taxi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6631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Aerial Tramway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1645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Jitney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9" marR="8709" marT="870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20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NTD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1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SECTION 5335. NATIONAL TRANSIT DATABASE. </a:t>
            </a:r>
          </a:p>
          <a:p>
            <a:pPr marL="0" indent="0">
              <a:buNone/>
            </a:pPr>
            <a:r>
              <a:rPr lang="en-US" sz="1400" dirty="0"/>
              <a:t>(a) National transit database.-- To help meet the needs of individual public </a:t>
            </a:r>
            <a:r>
              <a:rPr lang="en-US" sz="1400" dirty="0" smtClean="0"/>
              <a:t>transportation systems</a:t>
            </a:r>
            <a:r>
              <a:rPr lang="en-US" sz="1400" dirty="0"/>
              <a:t>, the United States Government, State and local governments, and the public </a:t>
            </a:r>
            <a:r>
              <a:rPr lang="en-US" sz="1400" dirty="0" smtClean="0"/>
              <a:t>for information </a:t>
            </a:r>
            <a:r>
              <a:rPr lang="en-US" sz="1400" dirty="0"/>
              <a:t>on which to base public transportation service planning, the Secretary </a:t>
            </a:r>
            <a:r>
              <a:rPr lang="en-US" sz="1400" dirty="0" smtClean="0"/>
              <a:t>of Transportation </a:t>
            </a:r>
            <a:r>
              <a:rPr lang="en-US" sz="1400" dirty="0"/>
              <a:t>shall maintain a reporting system, using uniform categories to </a:t>
            </a:r>
            <a:r>
              <a:rPr lang="en-US" sz="1400" dirty="0" smtClean="0"/>
              <a:t>accumulate public </a:t>
            </a:r>
            <a:r>
              <a:rPr lang="en-US" sz="1400" dirty="0"/>
              <a:t>transportation financial, and operating, and asset condition information and using </a:t>
            </a:r>
            <a:r>
              <a:rPr lang="en-US" sz="1400" dirty="0" smtClean="0"/>
              <a:t>a uniform </a:t>
            </a:r>
            <a:r>
              <a:rPr lang="en-US" sz="1400" dirty="0"/>
              <a:t>system of accounts. The reporting and uniform systems shall contain </a:t>
            </a:r>
            <a:r>
              <a:rPr lang="en-US" sz="1400" dirty="0" smtClean="0"/>
              <a:t>appropriate information </a:t>
            </a:r>
            <a:r>
              <a:rPr lang="en-US" sz="1400" dirty="0"/>
              <a:t>to help any level of government make a public sector investment decision. The</a:t>
            </a:r>
          </a:p>
          <a:p>
            <a:pPr marL="0" indent="0">
              <a:buNone/>
            </a:pPr>
            <a:r>
              <a:rPr lang="en-US" sz="1400" dirty="0"/>
              <a:t>Secretary may request and receive appropriate information from any source.</a:t>
            </a:r>
          </a:p>
          <a:p>
            <a:pPr marL="0" indent="0">
              <a:buNone/>
            </a:pPr>
            <a:r>
              <a:rPr lang="en-US" sz="1400" dirty="0"/>
              <a:t>(b) Reporting and uniform systems.--The Secretary may award a grant under section 5307 </a:t>
            </a:r>
            <a:r>
              <a:rPr lang="en-US" sz="1400" dirty="0" smtClean="0"/>
              <a:t>or 5311 </a:t>
            </a:r>
            <a:r>
              <a:rPr lang="en-US" sz="1400" dirty="0"/>
              <a:t>only if the applicant, and any person that will receive benefits directly from the grant</a:t>
            </a:r>
            <a:r>
              <a:rPr lang="en-US" sz="1400" dirty="0" smtClean="0"/>
              <a:t>, are </a:t>
            </a:r>
            <a:r>
              <a:rPr lang="en-US" sz="1400" dirty="0"/>
              <a:t>subject to the reporting and uniform systems.</a:t>
            </a:r>
          </a:p>
          <a:p>
            <a:pPr marL="0" indent="0">
              <a:buNone/>
            </a:pPr>
            <a:r>
              <a:rPr lang="en-US" sz="1400" dirty="0"/>
              <a:t>(c) Data required to be reported.—The recipient of a grant under this chapter shall report to </a:t>
            </a:r>
            <a:r>
              <a:rPr lang="en-US" sz="1400" dirty="0" smtClean="0"/>
              <a:t>the Secretary</a:t>
            </a:r>
            <a:r>
              <a:rPr lang="en-US" sz="1400" dirty="0"/>
              <a:t>, for inclusion in the National Transit Database, any information relating to a </a:t>
            </a:r>
            <a:r>
              <a:rPr lang="en-US" sz="1400" dirty="0" smtClean="0"/>
              <a:t>transit asset </a:t>
            </a:r>
            <a:r>
              <a:rPr lang="en-US" sz="1400" dirty="0"/>
              <a:t>inventory or condition assessment conducted by the recipient</a:t>
            </a:r>
            <a:r>
              <a:rPr lang="en-US" sz="1400" dirty="0" smtClean="0"/>
              <a:t>. 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800" dirty="0" smtClean="0"/>
              <a:t>Information for public transportation service planning </a:t>
            </a:r>
          </a:p>
          <a:p>
            <a:r>
              <a:rPr lang="en-US" sz="1800" dirty="0" smtClean="0"/>
              <a:t>Other Uses: the apportionment, Conditions &amp; Performance Report,  Government Performance and Results Act reporting 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62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Service (TOS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= Directly Operated </a:t>
            </a:r>
          </a:p>
          <a:p>
            <a:pPr lvl="1"/>
            <a:r>
              <a:rPr lang="en-US" dirty="0"/>
              <a:t>Using Your Own Employees to Run Service </a:t>
            </a:r>
          </a:p>
          <a:p>
            <a:pPr lvl="1"/>
            <a:r>
              <a:rPr lang="en-US" dirty="0"/>
              <a:t>60% of Reports and 92% of Ridership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PT = Purchased Transportation </a:t>
            </a:r>
          </a:p>
          <a:p>
            <a:pPr lvl="1"/>
            <a:r>
              <a:rPr lang="en-US" dirty="0"/>
              <a:t>Hiring a Contractor Like </a:t>
            </a:r>
            <a:r>
              <a:rPr lang="en-US" dirty="0" smtClean="0"/>
              <a:t>First Transit </a:t>
            </a:r>
            <a:r>
              <a:rPr lang="en-US" dirty="0"/>
              <a:t>or Veolia to Run Service with their Employees </a:t>
            </a:r>
          </a:p>
          <a:p>
            <a:pPr lvl="1"/>
            <a:r>
              <a:rPr lang="en-US" dirty="0"/>
              <a:t>40% of Reports and 8% of Ridership 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4656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</a:t>
            </a:r>
            <a:r>
              <a:rPr lang="en-US" dirty="0"/>
              <a:t>Any NTD Data Series Can Be Characterized by Some Combination of: </a:t>
            </a:r>
          </a:p>
          <a:p>
            <a:pPr marL="0" indent="0" algn="ctr">
              <a:buNone/>
            </a:pPr>
            <a:r>
              <a:rPr lang="en-US" b="1" dirty="0" smtClean="0"/>
              <a:t>Agency</a:t>
            </a:r>
            <a:r>
              <a:rPr lang="en-US" b="1" dirty="0"/>
              <a:t>, Mode, and Type of </a:t>
            </a:r>
            <a:r>
              <a:rPr lang="en-US" b="1" dirty="0" smtClean="0"/>
              <a:t>Service</a:t>
            </a:r>
            <a:endParaRPr lang="en-US" b="1" dirty="0"/>
          </a:p>
          <a:p>
            <a:r>
              <a:rPr lang="en-US" dirty="0"/>
              <a:t>Agency: </a:t>
            </a:r>
            <a:r>
              <a:rPr lang="en-US" dirty="0" smtClean="0"/>
              <a:t>Four/Five </a:t>
            </a:r>
            <a:r>
              <a:rPr lang="en-US" dirty="0"/>
              <a:t>Digit NTD ID </a:t>
            </a:r>
          </a:p>
          <a:p>
            <a:r>
              <a:rPr lang="en-US" dirty="0"/>
              <a:t>Mode: Two Letter 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MB, DR, HR, LR, CR, etc.) </a:t>
            </a:r>
          </a:p>
          <a:p>
            <a:r>
              <a:rPr lang="en-US" dirty="0"/>
              <a:t>Type of Service: DO or </a:t>
            </a:r>
            <a:r>
              <a:rPr lang="en-US" dirty="0" smtClean="0"/>
              <a:t>PT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2519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)  Overview of the NTD 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)  NTD Data:  The Basics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)  NTD Data Products - And How to Use Them </a:t>
            </a:r>
          </a:p>
          <a:p>
            <a:endParaRPr lang="en-US" dirty="0"/>
          </a:p>
        </p:txBody>
      </p:sp>
      <p:pic>
        <p:nvPicPr>
          <p:cNvPr id="4" name="Picture 2" descr="C:\Users\keith.gates\AppData\Local\Microsoft\Windows\Temporary Internet Files\Content.IE5\195YDIL3\MM9002347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13" y="3787592"/>
            <a:ext cx="1805781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72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NTD Data Products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8" y="1302237"/>
            <a:ext cx="7599404" cy="4653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8106031" y="4308719"/>
            <a:ext cx="753763" cy="51041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78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NTD Data </a:t>
            </a:r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2238"/>
            <a:ext cx="8229600" cy="4593926"/>
          </a:xfrm>
        </p:spPr>
        <p:txBody>
          <a:bodyPr/>
          <a:lstStyle/>
          <a:p>
            <a:r>
              <a:rPr lang="en-US" sz="2400" dirty="0" smtClean="0"/>
              <a:t>Transit </a:t>
            </a:r>
            <a:r>
              <a:rPr lang="en-US" sz="2400" dirty="0"/>
              <a:t>Profile </a:t>
            </a:r>
          </a:p>
          <a:p>
            <a:pPr lvl="1"/>
            <a:r>
              <a:rPr lang="en-US" sz="2000" dirty="0"/>
              <a:t>One-Stop Shop for Key Data Items on Any One Transit Provider </a:t>
            </a:r>
          </a:p>
          <a:p>
            <a:r>
              <a:rPr lang="en-US" sz="2400" dirty="0"/>
              <a:t>National Transit Summaries and Trends </a:t>
            </a:r>
          </a:p>
          <a:p>
            <a:pPr lvl="1"/>
            <a:r>
              <a:rPr lang="en-US" sz="2000" dirty="0"/>
              <a:t>Stock Graphs of National Level Transit </a:t>
            </a:r>
            <a:r>
              <a:rPr lang="en-US" sz="2000" dirty="0" smtClean="0"/>
              <a:t>Data</a:t>
            </a:r>
            <a:endParaRPr lang="en-US" sz="2000" dirty="0"/>
          </a:p>
          <a:p>
            <a:r>
              <a:rPr lang="en-US" sz="2400" dirty="0" smtClean="0"/>
              <a:t>Transit </a:t>
            </a:r>
            <a:r>
              <a:rPr lang="en-US" sz="2400" dirty="0"/>
              <a:t>Data Tables </a:t>
            </a:r>
          </a:p>
          <a:p>
            <a:pPr lvl="1"/>
            <a:r>
              <a:rPr lang="en-US" sz="2000" dirty="0"/>
              <a:t>The Source for Data from the Annual Module Each Year </a:t>
            </a:r>
          </a:p>
          <a:p>
            <a:r>
              <a:rPr lang="en-US" sz="2400" dirty="0" smtClean="0"/>
              <a:t>Monthly Data Tables </a:t>
            </a:r>
            <a:endParaRPr lang="en-US" sz="2400" dirty="0"/>
          </a:p>
          <a:p>
            <a:pPr lvl="1"/>
            <a:r>
              <a:rPr lang="en-US" sz="2000" dirty="0"/>
              <a:t>The Latest Ridership Data at Your Finger Tips – And More! </a:t>
            </a:r>
          </a:p>
          <a:p>
            <a:r>
              <a:rPr lang="en-US" sz="2400" dirty="0" smtClean="0"/>
              <a:t>Historical </a:t>
            </a:r>
            <a:r>
              <a:rPr lang="en-US" sz="2400" dirty="0"/>
              <a:t>Time Series </a:t>
            </a:r>
          </a:p>
          <a:p>
            <a:pPr lvl="1"/>
            <a:r>
              <a:rPr lang="en-US" sz="2000" dirty="0"/>
              <a:t>Key Data from the Annual Module Since 1991!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2424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 Transit </a:t>
            </a:r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sz="2800" dirty="0" smtClean="0"/>
              <a:t>Scroll </a:t>
            </a:r>
            <a:r>
              <a:rPr lang="en-US" sz="2800" dirty="0"/>
              <a:t>Mid-Way on  “Access to NTD Data” Page </a:t>
            </a:r>
          </a:p>
          <a:p>
            <a:r>
              <a:rPr lang="en-US" sz="2800" dirty="0"/>
              <a:t>Search by NTD ID, Agency Name, or City Name</a:t>
            </a:r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8" y="2524641"/>
            <a:ext cx="7834313" cy="344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19281812">
            <a:off x="4648059" y="3194433"/>
            <a:ext cx="753763" cy="51041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47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Profiles for “Detroit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9102"/>
            <a:ext cx="8229600" cy="4525963"/>
          </a:xfrm>
        </p:spPr>
        <p:txBody>
          <a:bodyPr/>
          <a:lstStyle/>
          <a:p>
            <a:r>
              <a:rPr lang="en-US" sz="2800" dirty="0" smtClean="0"/>
              <a:t>Three </a:t>
            </a:r>
            <a:r>
              <a:rPr lang="en-US" sz="2800" dirty="0"/>
              <a:t>Hits </a:t>
            </a:r>
          </a:p>
          <a:p>
            <a:pPr lvl="1"/>
            <a:r>
              <a:rPr lang="en-US" sz="2400" dirty="0"/>
              <a:t>Detroit Department of Transportation </a:t>
            </a:r>
          </a:p>
          <a:p>
            <a:pPr lvl="1"/>
            <a:r>
              <a:rPr lang="en-US" sz="2400" dirty="0"/>
              <a:t>Detroit Transportation Corporation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The People Mover)</a:t>
            </a:r>
            <a:r>
              <a:rPr lang="ar-SA" sz="2400" dirty="0"/>
              <a:t>‏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Suburban Mobility Authority for Regional Transportation </a:t>
            </a:r>
          </a:p>
          <a:p>
            <a:r>
              <a:rPr lang="en-US" sz="2800" dirty="0"/>
              <a:t>Profiles Available from 1996 to the Present </a:t>
            </a:r>
          </a:p>
          <a:p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88" y="4203228"/>
            <a:ext cx="5505450" cy="225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701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 Profile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13" y="1269356"/>
            <a:ext cx="7470475" cy="492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21276" y="766119"/>
            <a:ext cx="1025610" cy="358346"/>
          </a:xfrm>
          <a:prstGeom prst="wedgeRectCallout">
            <a:avLst>
              <a:gd name="adj1" fmla="val 36310"/>
              <a:gd name="adj2" fmla="val 162500"/>
            </a:avLst>
          </a:prstGeom>
          <a:solidFill>
            <a:srgbClr val="FFFF0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Contact Info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7578402" y="3857708"/>
            <a:ext cx="1318461" cy="767837"/>
          </a:xfrm>
          <a:prstGeom prst="wedgeRectCallout">
            <a:avLst>
              <a:gd name="adj1" fmla="val -109533"/>
              <a:gd name="adj2" fmla="val -64198"/>
            </a:avLst>
          </a:prstGeom>
          <a:solidFill>
            <a:srgbClr val="FFFF0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Sources of Funds by Expenditure Type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920681" y="2718485"/>
            <a:ext cx="889685" cy="667265"/>
          </a:xfrm>
          <a:prstGeom prst="wedgeRectCallout">
            <a:avLst>
              <a:gd name="adj1" fmla="val -212103"/>
              <a:gd name="adj2" fmla="val -43849"/>
            </a:avLst>
          </a:prstGeom>
          <a:solidFill>
            <a:srgbClr val="FFFF0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Total Sources of Funds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38416" y="689554"/>
            <a:ext cx="1079972" cy="507356"/>
          </a:xfrm>
          <a:prstGeom prst="wedgeRectCallout">
            <a:avLst>
              <a:gd name="adj1" fmla="val -23113"/>
              <a:gd name="adj2" fmla="val 167549"/>
            </a:avLst>
          </a:prstGeom>
          <a:solidFill>
            <a:srgbClr val="FFFF0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Operating Expenditures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11211" y="4625546"/>
            <a:ext cx="877330" cy="599302"/>
          </a:xfrm>
          <a:prstGeom prst="wedgeRectCallout">
            <a:avLst>
              <a:gd name="adj1" fmla="val 141072"/>
              <a:gd name="adj2" fmla="val -104167"/>
            </a:avLst>
          </a:prstGeom>
          <a:solidFill>
            <a:srgbClr val="FFFF0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Key Data by Mode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25628" y="3750081"/>
            <a:ext cx="1110048" cy="636567"/>
          </a:xfrm>
          <a:prstGeom prst="wedgeRectCallout">
            <a:avLst>
              <a:gd name="adj1" fmla="val 101410"/>
              <a:gd name="adj2" fmla="val -46478"/>
            </a:avLst>
          </a:prstGeom>
          <a:solidFill>
            <a:srgbClr val="FFFF0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Vehicles and Capital Expenditures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35925" y="2817340"/>
            <a:ext cx="1210961" cy="358346"/>
          </a:xfrm>
          <a:prstGeom prst="wedgeRectCallout">
            <a:avLst>
              <a:gd name="adj1" fmla="val 122932"/>
              <a:gd name="adj2" fmla="val -85119"/>
            </a:avLst>
          </a:prstGeom>
          <a:solidFill>
            <a:srgbClr val="FFFF0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Demographic Data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7154562" y="5095101"/>
            <a:ext cx="1696993" cy="440725"/>
          </a:xfrm>
          <a:prstGeom prst="wedgeRectCallout">
            <a:avLst>
              <a:gd name="adj1" fmla="val -105622"/>
              <a:gd name="adj2" fmla="val 82660"/>
            </a:avLst>
          </a:prstGeom>
          <a:solidFill>
            <a:srgbClr val="FFFF0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Performance Measures by Mode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7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NTST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Scroll to Bottom of “Access to NTD Data” Page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510481"/>
            <a:ext cx="765175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7488193" y="2912405"/>
            <a:ext cx="753763" cy="51041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25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of the NTST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9103"/>
            <a:ext cx="8229600" cy="62401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Unlinked </a:t>
            </a:r>
            <a:r>
              <a:rPr lang="en-US" sz="2800" dirty="0"/>
              <a:t>Passenger Trips </a:t>
            </a:r>
            <a:r>
              <a:rPr lang="en-US" sz="2800" dirty="0" smtClean="0"/>
              <a:t>by Mode</a:t>
            </a:r>
            <a:r>
              <a:rPr lang="ar-SA" sz="2800" dirty="0" smtClean="0"/>
              <a:t>‏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4" y="2052981"/>
            <a:ext cx="7439025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59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Data Groups of the NTD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Rural </a:t>
            </a:r>
            <a:r>
              <a:rPr lang="en-US" sz="2400" dirty="0"/>
              <a:t>Module </a:t>
            </a:r>
          </a:p>
          <a:p>
            <a:pPr lvl="1"/>
            <a:r>
              <a:rPr lang="en-US" sz="2000" dirty="0"/>
              <a:t>Section 5311 Recipients with no 5307 Funding </a:t>
            </a:r>
            <a:endParaRPr lang="en-US" sz="2400" dirty="0"/>
          </a:p>
          <a:p>
            <a:r>
              <a:rPr lang="en-US" sz="2400" dirty="0"/>
              <a:t>Safety &amp; Security Module </a:t>
            </a:r>
          </a:p>
          <a:p>
            <a:pPr lvl="1"/>
            <a:r>
              <a:rPr lang="en-US" sz="2000" dirty="0"/>
              <a:t>Urbanized Area Reporters with </a:t>
            </a:r>
            <a:r>
              <a:rPr lang="en-US" sz="2000" dirty="0" smtClean="0"/>
              <a:t>30</a:t>
            </a:r>
            <a:r>
              <a:rPr lang="en-US" sz="2000" dirty="0"/>
              <a:t>+ Vehicles </a:t>
            </a:r>
            <a:endParaRPr lang="en-US" sz="2400" dirty="0"/>
          </a:p>
          <a:p>
            <a:r>
              <a:rPr lang="en-US" sz="2400" dirty="0"/>
              <a:t>Monthly Module </a:t>
            </a:r>
          </a:p>
          <a:p>
            <a:pPr lvl="1"/>
            <a:r>
              <a:rPr lang="en-US" sz="2000" dirty="0"/>
              <a:t>Urbanized Area Reporters with </a:t>
            </a:r>
            <a:r>
              <a:rPr lang="en-US" sz="2000" dirty="0" smtClean="0"/>
              <a:t>30</a:t>
            </a:r>
            <a:r>
              <a:rPr lang="en-US" sz="2000" dirty="0"/>
              <a:t>+ Vehicles </a:t>
            </a:r>
            <a:endParaRPr lang="en-US" sz="2400" dirty="0"/>
          </a:p>
          <a:p>
            <a:r>
              <a:rPr lang="en-US" sz="2400" dirty="0" smtClean="0"/>
              <a:t>Annual Module </a:t>
            </a:r>
          </a:p>
          <a:p>
            <a:pPr lvl="1"/>
            <a:r>
              <a:rPr lang="en-US" sz="2000" dirty="0" smtClean="0"/>
              <a:t>ALL Urbanized Area Reporters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67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Else Can You Find in the NTST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</a:t>
            </a:r>
            <a:r>
              <a:rPr lang="en-US" dirty="0"/>
              <a:t>Series Graphs of Operational and Financial Data by Mode </a:t>
            </a:r>
          </a:p>
          <a:p>
            <a:r>
              <a:rPr lang="en-US" dirty="0" smtClean="0"/>
              <a:t>Time </a:t>
            </a:r>
            <a:r>
              <a:rPr lang="en-US" dirty="0"/>
              <a:t>Series Graphs of Key Transit Performance Measures </a:t>
            </a:r>
          </a:p>
          <a:p>
            <a:r>
              <a:rPr lang="en-US" dirty="0" smtClean="0"/>
              <a:t>Transit </a:t>
            </a:r>
            <a:r>
              <a:rPr lang="en-US" dirty="0"/>
              <a:t>Funding Sources </a:t>
            </a:r>
          </a:p>
          <a:p>
            <a:r>
              <a:rPr lang="en-US" dirty="0" smtClean="0"/>
              <a:t>Fleet </a:t>
            </a:r>
            <a:r>
              <a:rPr lang="en-US" dirty="0"/>
              <a:t>Age and ADA Compliance </a:t>
            </a:r>
          </a:p>
          <a:p>
            <a:r>
              <a:rPr lang="en-US" dirty="0"/>
              <a:t>Aggregate Data by Urbanized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87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Transit Data </a:t>
            </a:r>
            <a:r>
              <a:rPr lang="en-US" dirty="0" smtClean="0"/>
              <a:t>Tables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Scroll to </a:t>
            </a:r>
            <a:r>
              <a:rPr lang="en-US" dirty="0" smtClean="0"/>
              <a:t>Middle </a:t>
            </a:r>
            <a:r>
              <a:rPr lang="en-US" dirty="0"/>
              <a:t>of “Access to NTD Data” Page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" y="2420122"/>
            <a:ext cx="7866063" cy="310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10800000">
            <a:off x="80317" y="3073042"/>
            <a:ext cx="753764" cy="51041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50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Data Tables?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27 </a:t>
            </a:r>
            <a:r>
              <a:rPr lang="en-US" dirty="0"/>
              <a:t>Data Tables Produced Each Year from the Annual Module </a:t>
            </a:r>
          </a:p>
          <a:p>
            <a:r>
              <a:rPr lang="en-US" dirty="0" smtClean="0"/>
              <a:t>Almost </a:t>
            </a:r>
            <a:r>
              <a:rPr lang="en-US" dirty="0"/>
              <a:t>Everything that Goes Into the NTD Goes Into a Data Table </a:t>
            </a:r>
          </a:p>
          <a:p>
            <a:r>
              <a:rPr lang="en-US" dirty="0" smtClean="0"/>
              <a:t>Open or Download </a:t>
            </a:r>
            <a:r>
              <a:rPr lang="en-US" dirty="0"/>
              <a:t>as </a:t>
            </a:r>
            <a:r>
              <a:rPr lang="en-US" dirty="0" smtClean="0"/>
              <a:t>an Excel </a:t>
            </a:r>
            <a:r>
              <a:rPr lang="en-US" dirty="0"/>
              <a:t>File </a:t>
            </a:r>
          </a:p>
          <a:p>
            <a:pPr lvl="1"/>
            <a:r>
              <a:rPr lang="en-US" dirty="0"/>
              <a:t>Create a New Folder Before Downloading </a:t>
            </a:r>
          </a:p>
          <a:p>
            <a:pPr lvl="1"/>
            <a:r>
              <a:rPr lang="en-US" dirty="0"/>
              <a:t>Be Sure to Unzip to the Folder you Created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455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Table </a:t>
            </a:r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254" y="1436172"/>
            <a:ext cx="7339914" cy="4525963"/>
          </a:xfrm>
        </p:spPr>
        <p:txBody>
          <a:bodyPr/>
          <a:lstStyle/>
          <a:p>
            <a:r>
              <a:rPr lang="en-US" sz="2800" dirty="0" smtClean="0"/>
              <a:t>Table </a:t>
            </a:r>
            <a:r>
              <a:rPr lang="en-US" sz="2800" dirty="0"/>
              <a:t>1 – Source of Operating Funds </a:t>
            </a:r>
          </a:p>
          <a:p>
            <a:r>
              <a:rPr lang="en-US" sz="2800" dirty="0" smtClean="0"/>
              <a:t>Table </a:t>
            </a:r>
            <a:r>
              <a:rPr lang="en-US" sz="2800" dirty="0"/>
              <a:t>7 – Sources of Capital Funds </a:t>
            </a:r>
          </a:p>
          <a:p>
            <a:r>
              <a:rPr lang="en-US" sz="2800" dirty="0"/>
              <a:t>Table 11 – Capital Expenditures by Type of Expenditure </a:t>
            </a:r>
          </a:p>
          <a:p>
            <a:r>
              <a:rPr lang="en-US" sz="2800" dirty="0"/>
              <a:t>Table 12 – Operating Expenditures by Function (Ops, </a:t>
            </a:r>
            <a:r>
              <a:rPr lang="en-US" sz="2800" dirty="0" err="1"/>
              <a:t>Maint</a:t>
            </a:r>
            <a:r>
              <a:rPr lang="en-US" sz="2800" dirty="0"/>
              <a:t>., Admin.)</a:t>
            </a:r>
            <a:r>
              <a:rPr lang="ar-SA" sz="2800" dirty="0"/>
              <a:t>‏</a:t>
            </a:r>
            <a:r>
              <a:rPr lang="en-US" sz="2800" dirty="0"/>
              <a:t> </a:t>
            </a:r>
          </a:p>
          <a:p>
            <a:r>
              <a:rPr lang="en-US" sz="2800" dirty="0"/>
              <a:t>Table 13 – Operating Expenditures by Type of Expenditure </a:t>
            </a:r>
          </a:p>
          <a:p>
            <a:r>
              <a:rPr lang="en-US" sz="2800" dirty="0"/>
              <a:t>Table 19 – Transit Operating Statistics (UPT, VRM, PMT, etc.)</a:t>
            </a:r>
            <a:r>
              <a:rPr lang="ar-SA" sz="2800" dirty="0"/>
              <a:t>‏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1902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Notes on the Data </a:t>
            </a:r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Transit Providers with More than One Mode, System-Wide Totals are Provided </a:t>
            </a:r>
          </a:p>
          <a:p>
            <a:r>
              <a:rPr lang="en-US" dirty="0" smtClean="0"/>
              <a:t>Totals </a:t>
            </a:r>
            <a:r>
              <a:rPr lang="en-US" dirty="0"/>
              <a:t>by Urbanized Area Size Are at the Bottom of Each Table </a:t>
            </a:r>
          </a:p>
          <a:p>
            <a:r>
              <a:rPr lang="en-US" dirty="0"/>
              <a:t>Totals by Mode Are Also at the Bottom of Each 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1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Monthly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Scroll to Middle of “Access to NTD Data” Page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2420122"/>
            <a:ext cx="7866063" cy="310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4571205" y="2825908"/>
            <a:ext cx="753763" cy="51041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18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</a:t>
            </a:r>
            <a:r>
              <a:rPr lang="en-US" dirty="0"/>
              <a:t>the Monthly </a:t>
            </a:r>
            <a:r>
              <a:rPr lang="en-US" dirty="0" smtClean="0"/>
              <a:t>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sz="2000" dirty="0" smtClean="0"/>
              <a:t>Two </a:t>
            </a:r>
            <a:r>
              <a:rPr lang="en-US" sz="2000" dirty="0"/>
              <a:t>Tables – 7 Tabs in Each Table </a:t>
            </a:r>
          </a:p>
          <a:p>
            <a:pPr lvl="1"/>
            <a:r>
              <a:rPr lang="en-US" sz="1800" dirty="0"/>
              <a:t>The Basic Monthly Module Data Release has the Actual Data </a:t>
            </a:r>
          </a:p>
          <a:p>
            <a:pPr lvl="1"/>
            <a:r>
              <a:rPr lang="en-US" sz="1800" dirty="0"/>
              <a:t>The Adjusted Monthly Module Data Release Is Adjusted to Support Time-Series Study </a:t>
            </a:r>
          </a:p>
          <a:p>
            <a:r>
              <a:rPr lang="en-US" sz="2000" dirty="0"/>
              <a:t>Includes </a:t>
            </a:r>
            <a:r>
              <a:rPr lang="en-US" sz="2000" u="sng" dirty="0"/>
              <a:t>ALL</a:t>
            </a:r>
            <a:r>
              <a:rPr lang="en-US" sz="2000" dirty="0"/>
              <a:t> Data from the Monthly Module in Separate Tabs </a:t>
            </a:r>
          </a:p>
          <a:p>
            <a:pPr lvl="1"/>
            <a:r>
              <a:rPr lang="en-US" sz="1800" dirty="0"/>
              <a:t>Unlinked Passenger Trips (UPT)</a:t>
            </a:r>
            <a:r>
              <a:rPr lang="ar-SA" sz="1800" dirty="0"/>
              <a:t>‏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Vehicle Revenue Miles (VRM)</a:t>
            </a:r>
            <a:r>
              <a:rPr lang="ar-SA" sz="1800" dirty="0"/>
              <a:t>‏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Vehicle Revenue Hours (VRH)</a:t>
            </a:r>
            <a:r>
              <a:rPr lang="ar-SA" sz="1800" dirty="0"/>
              <a:t>‏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Vehicles Operated in Maximum (Peak) Service (VOMS)</a:t>
            </a:r>
            <a:r>
              <a:rPr lang="ar-SA" sz="1800" dirty="0"/>
              <a:t>‏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Regular (Weekday) Service Days </a:t>
            </a:r>
          </a:p>
          <a:p>
            <a:r>
              <a:rPr lang="en-US" sz="2000" dirty="0"/>
              <a:t>Includes Key Data from the Most-Recent Annual Module Report </a:t>
            </a:r>
          </a:p>
          <a:p>
            <a:pPr lvl="1"/>
            <a:r>
              <a:rPr lang="en-US" sz="1800" dirty="0"/>
              <a:t>Operating Expenditures, Average Passenger Trip Length, Average Fare </a:t>
            </a:r>
          </a:p>
          <a:p>
            <a:pPr lvl="1"/>
            <a:r>
              <a:rPr lang="en-US" sz="1800" dirty="0"/>
              <a:t>Urbanized Area (UZA) Information: Size and Population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789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Cautions for the Monthly </a:t>
            </a:r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from the Most-Recent Month May Be Incomplete Due to Late Reporters </a:t>
            </a:r>
          </a:p>
          <a:p>
            <a:r>
              <a:rPr lang="en-US" dirty="0"/>
              <a:t>Data Is Subject to Change for Up to 18 Months (or More in Rare Cases) </a:t>
            </a:r>
          </a:p>
          <a:p>
            <a:pPr lvl="1"/>
            <a:r>
              <a:rPr lang="en-US" dirty="0"/>
              <a:t>Try to Use the “Latest Release” Whenever Possible </a:t>
            </a:r>
          </a:p>
          <a:p>
            <a:r>
              <a:rPr lang="en-US" dirty="0"/>
              <a:t>Data from the Earliest Years Is Known to Be Less </a:t>
            </a:r>
            <a:r>
              <a:rPr lang="en-US" dirty="0" smtClean="0"/>
              <a:t>Accurate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5700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Some Ways to Use the Monthly </a:t>
            </a:r>
            <a:r>
              <a:rPr lang="en-US" sz="4000" dirty="0" smtClean="0"/>
              <a:t>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Find </a:t>
            </a:r>
            <a:r>
              <a:rPr lang="en-US" sz="2800" dirty="0"/>
              <a:t>National Ridership for any Calendar Year or Any Recent Month </a:t>
            </a:r>
          </a:p>
          <a:p>
            <a:r>
              <a:rPr lang="en-US" sz="2800" dirty="0"/>
              <a:t>Create a List of the “Top XX Transit Agencies” </a:t>
            </a:r>
          </a:p>
          <a:p>
            <a:r>
              <a:rPr lang="en-US" sz="2800" dirty="0"/>
              <a:t>Find Out if Your Transit Agency Has Increased Ridership </a:t>
            </a:r>
          </a:p>
          <a:p>
            <a:r>
              <a:rPr lang="en-US" sz="2800" dirty="0"/>
              <a:t>Find Out if Your Transit Agency Has Been Increasing Service (VRM or VOMS) or Cutting Back on Service </a:t>
            </a: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en-US" sz="2400" u="sng" dirty="0" smtClean="0"/>
              <a:t>Suggestion</a:t>
            </a:r>
            <a:r>
              <a:rPr lang="en-US" sz="2400" u="sng" dirty="0"/>
              <a:t>:</a:t>
            </a:r>
            <a:r>
              <a:rPr lang="en-US" sz="2400" dirty="0"/>
              <a:t>  Become Familiar With </a:t>
            </a:r>
            <a:r>
              <a:rPr lang="en-US" sz="2400" dirty="0" smtClean="0"/>
              <a:t>“</a:t>
            </a:r>
            <a:r>
              <a:rPr lang="en-US" sz="2400" dirty="0"/>
              <a:t>Sort” and “Sum” in Excel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0539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Find the Historical Time Series </a:t>
            </a:r>
            <a:r>
              <a:rPr lang="en-US" sz="4000" dirty="0" smtClean="0"/>
              <a:t>Tables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r>
              <a:rPr lang="en-US" dirty="0"/>
              <a:t>the Top of the Page</a:t>
            </a:r>
            <a:endParaRPr lang="en-US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09" y="2252533"/>
            <a:ext cx="6807319" cy="37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10800000">
            <a:off x="550646" y="2953759"/>
            <a:ext cx="753763" cy="51041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Required to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Any Beneficiary of Section 5307 Grants Must Report to the Annual Module </a:t>
            </a:r>
          </a:p>
          <a:p>
            <a:r>
              <a:rPr lang="en-US" sz="2000" dirty="0"/>
              <a:t>Other Systems Servicing an Urbanized Area May Report Voluntarily </a:t>
            </a:r>
          </a:p>
          <a:p>
            <a:r>
              <a:rPr lang="en-US" sz="2000" dirty="0" smtClean="0"/>
              <a:t>You </a:t>
            </a:r>
            <a:r>
              <a:rPr lang="en-US" sz="2000" dirty="0"/>
              <a:t>Must Report All Transit Services </a:t>
            </a:r>
          </a:p>
          <a:p>
            <a:pPr lvl="1"/>
            <a:r>
              <a:rPr lang="en-US" sz="1600" dirty="0"/>
              <a:t>Both Federally-funded and non-Federally Funded </a:t>
            </a:r>
          </a:p>
          <a:p>
            <a:pPr lvl="1"/>
            <a:r>
              <a:rPr lang="en-US" sz="1600" dirty="0"/>
              <a:t>All Services: Urban, Rural, or Both </a:t>
            </a:r>
            <a:endParaRPr lang="en-US" sz="2000" dirty="0"/>
          </a:p>
          <a:p>
            <a:r>
              <a:rPr lang="en-US" sz="2000" dirty="0" smtClean="0"/>
              <a:t>If </a:t>
            </a:r>
            <a:r>
              <a:rPr lang="en-US" sz="2000" dirty="0"/>
              <a:t>You Have </a:t>
            </a:r>
            <a:r>
              <a:rPr lang="en-US" sz="2000" dirty="0" smtClean="0"/>
              <a:t>Fewer than 30 Vehicles</a:t>
            </a:r>
            <a:r>
              <a:rPr lang="en-US" sz="2000" dirty="0"/>
              <a:t>, You </a:t>
            </a:r>
            <a:r>
              <a:rPr lang="en-US" sz="2000" dirty="0" smtClean="0"/>
              <a:t>Qualify for a Reduced </a:t>
            </a:r>
            <a:r>
              <a:rPr lang="en-US" sz="2000" dirty="0"/>
              <a:t>Report </a:t>
            </a:r>
          </a:p>
          <a:p>
            <a:pPr lvl="1"/>
            <a:r>
              <a:rPr lang="en-US" sz="1600" dirty="0"/>
              <a:t>No Passenger Mile Sampling </a:t>
            </a:r>
          </a:p>
          <a:p>
            <a:pPr lvl="1"/>
            <a:r>
              <a:rPr lang="en-US" sz="1600" dirty="0"/>
              <a:t>No Monthly Module, No Safety &amp; Security Module </a:t>
            </a:r>
            <a:endParaRPr lang="en-US" sz="160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Recipient of Section 5311 Grants Must Report to the Rural Module </a:t>
            </a:r>
          </a:p>
          <a:p>
            <a:pPr lvl="1"/>
            <a:r>
              <a:rPr lang="en-US" sz="1600" dirty="0"/>
              <a:t>Report for All </a:t>
            </a:r>
            <a:r>
              <a:rPr lang="en-US" sz="1600" dirty="0" err="1"/>
              <a:t>Subrecipients</a:t>
            </a:r>
            <a:r>
              <a:rPr lang="en-US" sz="1600" dirty="0"/>
              <a:t>, Unless We Already Have the Data </a:t>
            </a:r>
          </a:p>
          <a:p>
            <a:pPr lvl="2"/>
            <a:r>
              <a:rPr lang="en-US" sz="1400" dirty="0"/>
              <a:t>Direct-Recipient Indian Tribes </a:t>
            </a:r>
          </a:p>
          <a:p>
            <a:pPr lvl="2"/>
            <a:r>
              <a:rPr lang="en-US" sz="1400" dirty="0"/>
              <a:t>A Full Report to the Annual Module </a:t>
            </a:r>
          </a:p>
          <a:p>
            <a:pPr lvl="1"/>
            <a:r>
              <a:rPr lang="en-US" sz="1600" dirty="0"/>
              <a:t>Report All Transit Services, Federally-funded and non-Federally Funded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04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Are In the Historical Time Series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11 </a:t>
            </a:r>
            <a:r>
              <a:rPr lang="en-US" sz="2800" dirty="0"/>
              <a:t>Files – Over 50 Data Series – Data from 1991 to </a:t>
            </a:r>
            <a:r>
              <a:rPr lang="en-US" sz="2800" dirty="0" smtClean="0"/>
              <a:t>2013 </a:t>
            </a:r>
            <a:endParaRPr lang="en-US" sz="2800" dirty="0"/>
          </a:p>
          <a:p>
            <a:r>
              <a:rPr lang="en-US" sz="2800" dirty="0"/>
              <a:t>Sources of Total Funding, Operating Funding, and Capital Funding </a:t>
            </a:r>
          </a:p>
          <a:p>
            <a:r>
              <a:rPr lang="en-US" sz="2800" dirty="0"/>
              <a:t>Funding by Local and State Tax Type </a:t>
            </a:r>
          </a:p>
          <a:p>
            <a:r>
              <a:rPr lang="en-US" sz="2800" dirty="0"/>
              <a:t>Types of Operating and Capital Expenditure </a:t>
            </a:r>
          </a:p>
          <a:p>
            <a:r>
              <a:rPr lang="en-US" sz="2800" dirty="0"/>
              <a:t>Operations and Service Data </a:t>
            </a:r>
          </a:p>
          <a:p>
            <a:r>
              <a:rPr lang="en-US" sz="2800" dirty="0"/>
              <a:t>Fleet Size, Age, Capacity, and ADA </a:t>
            </a:r>
            <a:r>
              <a:rPr lang="en-US" sz="2800" dirty="0" smtClean="0"/>
              <a:t>Accessibility 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1837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172"/>
            <a:ext cx="8229600" cy="4525963"/>
          </a:xfrm>
        </p:spPr>
        <p:txBody>
          <a:bodyPr/>
          <a:lstStyle/>
          <a:p>
            <a:r>
              <a:rPr lang="en-US" sz="2800" dirty="0" smtClean="0"/>
              <a:t>Just </a:t>
            </a:r>
            <a:r>
              <a:rPr lang="en-US" sz="2800" dirty="0"/>
              <a:t>Released in March 2010 </a:t>
            </a:r>
          </a:p>
          <a:p>
            <a:r>
              <a:rPr lang="en-US" sz="2800" dirty="0" smtClean="0"/>
              <a:t>Fatalities </a:t>
            </a:r>
            <a:r>
              <a:rPr lang="en-US" sz="2800" dirty="0"/>
              <a:t>and Injuries by Agency, Mode, and Person Type for Each Year</a:t>
            </a:r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1" y="2960816"/>
            <a:ext cx="7866063" cy="310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4880917" y="4407573"/>
            <a:ext cx="753763" cy="51041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789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308" y="1600200"/>
            <a:ext cx="711749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John </a:t>
            </a:r>
            <a:r>
              <a:rPr lang="en-US" sz="2400" dirty="0"/>
              <a:t>D. Giorgis </a:t>
            </a:r>
          </a:p>
          <a:p>
            <a:pPr marL="0" indent="0">
              <a:buNone/>
            </a:pPr>
            <a:r>
              <a:rPr lang="en-US" sz="2400" dirty="0" smtClean="0"/>
              <a:t>Director </a:t>
            </a:r>
            <a:r>
              <a:rPr lang="en-US" sz="2400" dirty="0"/>
              <a:t>of </a:t>
            </a:r>
            <a:r>
              <a:rPr lang="en-US" sz="2400" dirty="0" smtClean="0"/>
              <a:t>Strategic Planning &amp; Analysis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john.giorgis@dot.gov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202-366-5430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Keith </a:t>
            </a:r>
            <a:r>
              <a:rPr lang="en-US" sz="2400" dirty="0"/>
              <a:t>Gates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NTD Program Manager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keith.gates@dot.gov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202-366-1794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702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Does the NTD Collect Right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172"/>
            <a:ext cx="8229600" cy="4525963"/>
          </a:xfrm>
        </p:spPr>
        <p:txBody>
          <a:bodyPr/>
          <a:lstStyle/>
          <a:p>
            <a:r>
              <a:rPr lang="en-US" sz="2800" dirty="0"/>
              <a:t>Annual Module </a:t>
            </a:r>
          </a:p>
          <a:p>
            <a:pPr lvl="1"/>
            <a:r>
              <a:rPr lang="en-US" sz="2400" dirty="0" smtClean="0"/>
              <a:t>826 </a:t>
            </a:r>
            <a:r>
              <a:rPr lang="en-US" sz="2400" dirty="0"/>
              <a:t>Urbanized Area Systems </a:t>
            </a:r>
          </a:p>
          <a:p>
            <a:pPr lvl="2"/>
            <a:r>
              <a:rPr lang="en-US" sz="2000" dirty="0" smtClean="0"/>
              <a:t>275 with Fewer than 30 </a:t>
            </a:r>
            <a:r>
              <a:rPr lang="en-US" sz="2000" dirty="0"/>
              <a:t>Vehicles submit reduced reports </a:t>
            </a:r>
          </a:p>
          <a:p>
            <a:pPr lvl="2"/>
            <a:r>
              <a:rPr lang="en-US" sz="2000" dirty="0"/>
              <a:t>Remaining </a:t>
            </a:r>
            <a:r>
              <a:rPr lang="en-US" sz="2000" dirty="0" smtClean="0"/>
              <a:t>551 </a:t>
            </a:r>
            <a:r>
              <a:rPr lang="en-US" sz="2000" dirty="0"/>
              <a:t>submit full reports,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(includes </a:t>
            </a:r>
            <a:r>
              <a:rPr lang="en-US" sz="2000" dirty="0"/>
              <a:t>both FTA 5307 grant recipients and voluntary </a:t>
            </a:r>
            <a:r>
              <a:rPr lang="en-US" sz="2000" dirty="0" smtClean="0"/>
              <a:t>reporters) </a:t>
            </a:r>
            <a:endParaRPr lang="en-US" sz="2000" dirty="0"/>
          </a:p>
          <a:p>
            <a:r>
              <a:rPr lang="en-US" sz="2800" dirty="0"/>
              <a:t>Monthly Module </a:t>
            </a:r>
            <a:r>
              <a:rPr lang="en-US" sz="2800" dirty="0" smtClean="0"/>
              <a:t>(551 </a:t>
            </a:r>
            <a:r>
              <a:rPr lang="en-US" sz="2800" dirty="0"/>
              <a:t>Reporters) </a:t>
            </a:r>
          </a:p>
          <a:p>
            <a:r>
              <a:rPr lang="en-US" sz="2800" dirty="0"/>
              <a:t>Safety &amp; Security Module </a:t>
            </a:r>
            <a:r>
              <a:rPr lang="en-US" sz="2800" dirty="0" smtClean="0"/>
              <a:t>(551 </a:t>
            </a:r>
            <a:r>
              <a:rPr lang="en-US" sz="2800" dirty="0"/>
              <a:t>Reporters) </a:t>
            </a:r>
          </a:p>
          <a:p>
            <a:r>
              <a:rPr lang="en-US" sz="2800" dirty="0"/>
              <a:t>Rural Module </a:t>
            </a:r>
          </a:p>
          <a:p>
            <a:pPr lvl="1"/>
            <a:r>
              <a:rPr lang="en-US" sz="2400" dirty="0"/>
              <a:t>54 States &amp; </a:t>
            </a:r>
            <a:r>
              <a:rPr lang="en-US" sz="2400" dirty="0" smtClean="0"/>
              <a:t>141 </a:t>
            </a:r>
            <a:r>
              <a:rPr lang="en-US" sz="2400" dirty="0"/>
              <a:t>Indian Tribes </a:t>
            </a:r>
          </a:p>
          <a:p>
            <a:pPr lvl="1"/>
            <a:r>
              <a:rPr lang="en-US" sz="2400" dirty="0" smtClean="0"/>
              <a:t>1300 </a:t>
            </a:r>
            <a:r>
              <a:rPr lang="en-US" sz="2400" dirty="0"/>
              <a:t>Total </a:t>
            </a:r>
            <a:r>
              <a:rPr lang="en-US" sz="2400" dirty="0" err="1"/>
              <a:t>Subrecipients</a:t>
            </a:r>
            <a:r>
              <a:rPr lang="en-US" sz="2400" dirty="0"/>
              <a:t> 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6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Module – Financial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dirty="0"/>
              <a:t>Contact Info for Each </a:t>
            </a:r>
            <a:r>
              <a:rPr lang="en-US" dirty="0" err="1"/>
              <a:t>Subrecipient</a:t>
            </a:r>
            <a:r>
              <a:rPr lang="en-US" dirty="0"/>
              <a:t> </a:t>
            </a:r>
          </a:p>
          <a:p>
            <a:r>
              <a:rPr lang="en-US" dirty="0"/>
              <a:t>Sources of Funds Separately for Operating &amp; Capital </a:t>
            </a:r>
          </a:p>
          <a:p>
            <a:pPr lvl="1"/>
            <a:r>
              <a:rPr lang="en-US" dirty="0"/>
              <a:t>Total Local Funds </a:t>
            </a:r>
          </a:p>
          <a:p>
            <a:pPr lvl="1"/>
            <a:r>
              <a:rPr lang="en-US" dirty="0"/>
              <a:t>Total State Funds </a:t>
            </a:r>
          </a:p>
          <a:p>
            <a:pPr lvl="1"/>
            <a:r>
              <a:rPr lang="en-US" dirty="0"/>
              <a:t>Federal Funds by FTA </a:t>
            </a:r>
            <a:r>
              <a:rPr lang="en-US" dirty="0" smtClean="0"/>
              <a:t>Program </a:t>
            </a:r>
            <a:endParaRPr lang="en-US" dirty="0"/>
          </a:p>
          <a:p>
            <a:pPr lvl="1"/>
            <a:r>
              <a:rPr lang="en-US" dirty="0"/>
              <a:t>Other Funds (e.g. grants) </a:t>
            </a:r>
          </a:p>
          <a:p>
            <a:r>
              <a:rPr lang="en-US" dirty="0"/>
              <a:t>Types of expenditures are </a:t>
            </a:r>
            <a:r>
              <a:rPr lang="en-US" u="sng" dirty="0"/>
              <a:t>NOT</a:t>
            </a:r>
            <a:r>
              <a:rPr lang="en-US" dirty="0"/>
              <a:t> collected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Module – Asset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815"/>
            <a:ext cx="8229600" cy="4525963"/>
          </a:xfrm>
        </p:spPr>
        <p:txBody>
          <a:bodyPr/>
          <a:lstStyle/>
          <a:p>
            <a:r>
              <a:rPr lang="en-US" dirty="0"/>
              <a:t>Revenue Vehicle Inventory </a:t>
            </a:r>
          </a:p>
          <a:p>
            <a:pPr lvl="1"/>
            <a:r>
              <a:rPr lang="en-US" dirty="0"/>
              <a:t>Type, Length, Seating, Ownership, Largest Funding Source, Model Year, &amp; ADA Accessibility </a:t>
            </a:r>
          </a:p>
          <a:p>
            <a:pPr lvl="1"/>
            <a:r>
              <a:rPr lang="en-US" dirty="0"/>
              <a:t>Total Mileage is </a:t>
            </a:r>
            <a:r>
              <a:rPr lang="en-US" u="sng" dirty="0"/>
              <a:t>NOT</a:t>
            </a:r>
            <a:r>
              <a:rPr lang="en-US" dirty="0"/>
              <a:t> collected </a:t>
            </a:r>
          </a:p>
          <a:p>
            <a:r>
              <a:rPr lang="en-US" dirty="0"/>
              <a:t>Number of Maintenance Facilities by Ownership </a:t>
            </a:r>
          </a:p>
          <a:p>
            <a:r>
              <a:rPr lang="en-US" dirty="0"/>
              <a:t>Volunteer Drivers and Volunteer Vehicles </a:t>
            </a:r>
          </a:p>
          <a:p>
            <a:r>
              <a:rPr lang="en-US" dirty="0"/>
              <a:t>Trips Supported Using Private Taxicabs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28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Module - Service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411" y="1559739"/>
            <a:ext cx="8229600" cy="4525963"/>
          </a:xfrm>
        </p:spPr>
        <p:txBody>
          <a:bodyPr/>
          <a:lstStyle/>
          <a:p>
            <a:r>
              <a:rPr lang="en-US" dirty="0"/>
              <a:t>Collected by Mode </a:t>
            </a:r>
          </a:p>
          <a:p>
            <a:pPr lvl="1"/>
            <a:r>
              <a:rPr lang="en-US" dirty="0"/>
              <a:t>Unlinked Passenger Trips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Sponsored and Unsponsored) </a:t>
            </a:r>
          </a:p>
          <a:p>
            <a:pPr lvl="1"/>
            <a:r>
              <a:rPr lang="en-US" dirty="0"/>
              <a:t>Vehicle Revenue Miles </a:t>
            </a:r>
          </a:p>
          <a:p>
            <a:pPr lvl="1"/>
            <a:r>
              <a:rPr lang="en-US" dirty="0"/>
              <a:t>Vehicle Revenue Hours </a:t>
            </a:r>
          </a:p>
          <a:p>
            <a:pPr lvl="1"/>
            <a:r>
              <a:rPr lang="en-US" dirty="0"/>
              <a:t>Passenger Miles are </a:t>
            </a:r>
            <a:r>
              <a:rPr lang="en-US" u="sng" dirty="0"/>
              <a:t>NOT</a:t>
            </a:r>
            <a:r>
              <a:rPr lang="en-US" dirty="0"/>
              <a:t> collected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requires sampling) </a:t>
            </a:r>
          </a:p>
          <a:p>
            <a:r>
              <a:rPr lang="en-US" dirty="0"/>
              <a:t>Total Fatalities, Injuries, &amp; Incidents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A3 (2)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344976A956448B333A2E694AAAC45" ma:contentTypeVersion="1" ma:contentTypeDescription="Create a new document." ma:contentTypeScope="" ma:versionID="61591ac75cd9b97ca155cb6ed904ad7f">
  <xsd:schema xmlns:xsd="http://www.w3.org/2001/XMLSchema" xmlns:xs="http://www.w3.org/2001/XMLSchema" xmlns:p="http://schemas.microsoft.com/office/2006/metadata/properties" xmlns:ns2="5a029a3e-9752-4617-904e-ff4c893a8150" targetNamespace="http://schemas.microsoft.com/office/2006/metadata/properties" ma:root="true" ma:fieldsID="226075d33f41427cbddc75d58a860317" ns2:_="">
    <xsd:import namespace="5a029a3e-9752-4617-904e-ff4c893a815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29a3e-9752-4617-904e-ff4c893a815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a029a3e-9752-4617-904e-ff4c893a8150">W5Y7KPMNKEC7-50-4511</_dlc_DocId>
    <_dlc_DocIdUrl xmlns="5a029a3e-9752-4617-904e-ff4c893a8150">
      <Url>http://our/office/fta.tad/tad/tad20/_layouts/DocIdRedir.aspx?ID=W5Y7KPMNKEC7-50-4511</Url>
      <Description>W5Y7KPMNKEC7-50-4511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67805B6-12C2-4681-A5A9-93F93BDF70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29a3e-9752-4617-904e-ff4c893a81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E535E1-E610-4AFF-87ED-BD4EDC5F88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8979FA-F90C-4C89-97CE-F295EE2C6AD5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a029a3e-9752-4617-904e-ff4c893a8150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54AB6F3-0F2C-4753-99E4-42D48FE5D40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FTA3 (2)</Template>
  <TotalTime>12907</TotalTime>
  <Words>2706</Words>
  <Application>Microsoft Office PowerPoint</Application>
  <PresentationFormat>On-screen Show (4:3)</PresentationFormat>
  <Paragraphs>469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ＭＳ Ｐゴシック</vt:lpstr>
      <vt:lpstr>Arial</vt:lpstr>
      <vt:lpstr>Calibri</vt:lpstr>
      <vt:lpstr>Helvetica Neue</vt:lpstr>
      <vt:lpstr>FTA3 (2)</vt:lpstr>
      <vt:lpstr>NTD Data Users Seminar 22 May, 2015  John D. Giorgis Director of Strategic Planning &amp; Analysis Federal Transit Administration  </vt:lpstr>
      <vt:lpstr>Agenda</vt:lpstr>
      <vt:lpstr>Purpose of the NTD Program</vt:lpstr>
      <vt:lpstr>The Four Data Groups of the NTD</vt:lpstr>
      <vt:lpstr>Who’s Required to Report?</vt:lpstr>
      <vt:lpstr>What Does the NTD Collect Right Now?</vt:lpstr>
      <vt:lpstr>Rural Module – Financial Data</vt:lpstr>
      <vt:lpstr>Rural Module – Asset Data</vt:lpstr>
      <vt:lpstr>Rural Module - Service Data</vt:lpstr>
      <vt:lpstr>Safety &amp; Security Module</vt:lpstr>
      <vt:lpstr>Monthly Module</vt:lpstr>
      <vt:lpstr>Annual Module – Fewer than 30 Vehicles</vt:lpstr>
      <vt:lpstr>Overview of Annual Module Full Report</vt:lpstr>
      <vt:lpstr>Annual Module – Basic Information</vt:lpstr>
      <vt:lpstr>Annual Module – Source of Funds</vt:lpstr>
      <vt:lpstr>Annual Module – Expenditures</vt:lpstr>
      <vt:lpstr>Annual Module – Service Information</vt:lpstr>
      <vt:lpstr>Annual Module - Fixed Guideways</vt:lpstr>
      <vt:lpstr>Annual Module – Other Assets</vt:lpstr>
      <vt:lpstr>Annual Module - Resources</vt:lpstr>
      <vt:lpstr>Annual Module – Allocations &amp; Certifications</vt:lpstr>
      <vt:lpstr>Annual Module Summary</vt:lpstr>
      <vt:lpstr>Monthly Module Summary</vt:lpstr>
      <vt:lpstr>Agenda</vt:lpstr>
      <vt:lpstr>NTD Data Is Organized in Three Ways</vt:lpstr>
      <vt:lpstr>What Is A Transit Agency?</vt:lpstr>
      <vt:lpstr>What Is a Mode?</vt:lpstr>
      <vt:lpstr>NTD Rail Modes (46%)</vt:lpstr>
      <vt:lpstr>NTD Non-Rail Modes (54%)</vt:lpstr>
      <vt:lpstr>Types of Service (TOS)</vt:lpstr>
      <vt:lpstr>Summary</vt:lpstr>
      <vt:lpstr>Agenda </vt:lpstr>
      <vt:lpstr>NTD Data Products</vt:lpstr>
      <vt:lpstr>Overview of NTD Data Products</vt:lpstr>
      <vt:lpstr>Find a Transit Profile</vt:lpstr>
      <vt:lpstr>Search Profiles for “Detroit”</vt:lpstr>
      <vt:lpstr>Inside a Profile</vt:lpstr>
      <vt:lpstr>Find the NTST</vt:lpstr>
      <vt:lpstr>Sample of the NTST</vt:lpstr>
      <vt:lpstr>What Else Can You Find in the NTST?</vt:lpstr>
      <vt:lpstr>Find the Transit Data Tables</vt:lpstr>
      <vt:lpstr>What Are the Data Tables?</vt:lpstr>
      <vt:lpstr>Data Table Highlights</vt:lpstr>
      <vt:lpstr>Final Notes on the Data Tables</vt:lpstr>
      <vt:lpstr>Find the Monthly Databases</vt:lpstr>
      <vt:lpstr>What’s In the Monthly Database?</vt:lpstr>
      <vt:lpstr>Cautions for the Monthly Database</vt:lpstr>
      <vt:lpstr>Some Ways to Use the Monthly Data</vt:lpstr>
      <vt:lpstr>Find the Historical Time Series Tables</vt:lpstr>
      <vt:lpstr>What Are In the Historical Time Series?</vt:lpstr>
      <vt:lpstr>Safety Data</vt:lpstr>
      <vt:lpstr>Questions?</vt:lpstr>
    </vt:vector>
  </TitlesOfParts>
  <Company>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Dissemination New Procedures  November 15, 2011  Edwin Rodriguez Information Dissemination Program Manager</dc:title>
  <dc:creator>test</dc:creator>
  <cp:lastModifiedBy>BCG</cp:lastModifiedBy>
  <cp:revision>337</cp:revision>
  <cp:lastPrinted>2015-06-04T15:49:09Z</cp:lastPrinted>
  <dcterms:created xsi:type="dcterms:W3CDTF">2011-11-15T17:56:17Z</dcterms:created>
  <dcterms:modified xsi:type="dcterms:W3CDTF">2015-06-19T12:40:46Z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0x010100724344976A956448B333A2E694AAAC45</vt:lpwstr>
  </property>
  <property fmtid="{D5CDD505-2E9C-101B-9397-08002B2CF9AE}" pid="3" name="_dlc_DocIdItemGuid">
    <vt:lpwstr>a4904527-c2ce-41e1-bcf0-4cecb52484b3</vt:lpwstr>
  </property>
</Properties>
</file>