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ppt/tags/tag6.xml" ContentType="application/vnd.openxmlformats-officedocument.presentationml.tags+xml"/>
  <Override PartName="/ppt/notesSlides/notesSlide15.xml" ContentType="application/vnd.openxmlformats-officedocument.presentationml.notesSlide+xml"/>
  <Override PartName="/ppt/tags/tag7.xml" ContentType="application/vnd.openxmlformats-officedocument.presentationml.tags+xml"/>
  <Override PartName="/ppt/notesSlides/notesSlide16.xml" ContentType="application/vnd.openxmlformats-officedocument.presentationml.notesSlide+xml"/>
  <Override PartName="/ppt/tags/tag8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9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0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80"/>
  </p:notesMasterIdLst>
  <p:handoutMasterIdLst>
    <p:handoutMasterId r:id="rId81"/>
  </p:handoutMasterIdLst>
  <p:sldIdLst>
    <p:sldId id="257" r:id="rId2"/>
    <p:sldId id="312" r:id="rId3"/>
    <p:sldId id="260" r:id="rId4"/>
    <p:sldId id="262" r:id="rId5"/>
    <p:sldId id="311" r:id="rId6"/>
    <p:sldId id="261" r:id="rId7"/>
    <p:sldId id="259" r:id="rId8"/>
    <p:sldId id="263" r:id="rId9"/>
    <p:sldId id="264" r:id="rId10"/>
    <p:sldId id="265" r:id="rId11"/>
    <p:sldId id="27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329" r:id="rId38"/>
    <p:sldId id="330" r:id="rId39"/>
    <p:sldId id="331" r:id="rId40"/>
    <p:sldId id="332" r:id="rId41"/>
    <p:sldId id="333" r:id="rId42"/>
    <p:sldId id="335" r:id="rId43"/>
    <p:sldId id="334" r:id="rId44"/>
    <p:sldId id="336" r:id="rId45"/>
    <p:sldId id="337" r:id="rId46"/>
    <p:sldId id="338" r:id="rId47"/>
    <p:sldId id="339" r:id="rId48"/>
    <p:sldId id="340" r:id="rId49"/>
    <p:sldId id="341" r:id="rId50"/>
    <p:sldId id="343" r:id="rId51"/>
    <p:sldId id="344" r:id="rId52"/>
    <p:sldId id="345" r:id="rId53"/>
    <p:sldId id="346" r:id="rId54"/>
    <p:sldId id="347" r:id="rId55"/>
    <p:sldId id="348" r:id="rId56"/>
    <p:sldId id="349" r:id="rId57"/>
    <p:sldId id="350" r:id="rId58"/>
    <p:sldId id="351" r:id="rId59"/>
    <p:sldId id="352" r:id="rId60"/>
    <p:sldId id="360" r:id="rId61"/>
    <p:sldId id="353" r:id="rId62"/>
    <p:sldId id="354" r:id="rId63"/>
    <p:sldId id="355" r:id="rId64"/>
    <p:sldId id="356" r:id="rId65"/>
    <p:sldId id="357" r:id="rId66"/>
    <p:sldId id="364" r:id="rId67"/>
    <p:sldId id="361" r:id="rId68"/>
    <p:sldId id="362" r:id="rId69"/>
    <p:sldId id="365" r:id="rId70"/>
    <p:sldId id="366" r:id="rId71"/>
    <p:sldId id="363" r:id="rId72"/>
    <p:sldId id="368" r:id="rId73"/>
    <p:sldId id="369" r:id="rId74"/>
    <p:sldId id="370" r:id="rId75"/>
    <p:sldId id="371" r:id="rId76"/>
    <p:sldId id="375" r:id="rId77"/>
    <p:sldId id="315" r:id="rId78"/>
    <p:sldId id="316" r:id="rId7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93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8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BC54448-3FB5-489A-8517-C1A81CCE252A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043C0C-E199-4601-B453-E21E250E5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12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4953A04-BD6A-452B-A692-DDFC5BEE9E0E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2E47242-3C06-4E6C-A698-CD231FDA1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5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113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7FE7F5-0775-4F9A-9BAA-926EB653D505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598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6CE9BB8-F6A5-498A-A997-E9314C090916}" type="slidenum">
              <a:rPr lang="en-US" smtClean="0">
                <a:cs typeface="Arial" charset="0"/>
              </a:rPr>
              <a:pPr/>
              <a:t>44</a:t>
            </a:fld>
            <a:endParaRPr lang="en-US" dirty="0" smtClean="0">
              <a:cs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426"/>
            <a:ext cx="5140960" cy="4183063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9547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F82A33-C4C9-4ECF-9B76-F671DA1DE3C8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181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F82A33-C4C9-4ECF-9B76-F671DA1DE3C8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477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2177" indent="-112177"/>
            <a:endParaRPr lang="en-US" b="1" dirty="0" smtClean="0"/>
          </a:p>
        </p:txBody>
      </p:sp>
      <p:sp>
        <p:nvSpPr>
          <p:cNvPr id="196611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1B704-6C48-4E77-A648-98A766A0D9DB}" type="slidenum">
              <a:rPr lang="en-US" smtClean="0"/>
              <a:pPr/>
              <a:t>47</a:t>
            </a:fld>
            <a:endParaRPr lang="en-US" dirty="0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80762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0403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87A60-A9E3-4445-809E-CFBC020F014A}" type="slidenum">
              <a:rPr lang="en-US" smtClean="0">
                <a:solidFill>
                  <a:srgbClr val="000000"/>
                </a:solidFill>
              </a:rPr>
              <a:pPr/>
              <a:t>56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817865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0340BC-F44D-4282-8952-AFAD5F5D2D6F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8164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0340BC-F44D-4282-8952-AFAD5F5D2D6F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6687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0340BC-F44D-4282-8952-AFAD5F5D2D6F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1221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F2B310-ED84-4B59-B393-5315AA9FD1BD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7441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D2E68E-A0C6-4365-9547-9AD1D1F12FA1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885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B5EE0-8C17-4ED9-835D-6EB1BFD8EE8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37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D2E68E-A0C6-4365-9547-9AD1D1F12FA1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580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D2E68E-A0C6-4365-9547-9AD1D1F12FA1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552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D2E68E-A0C6-4365-9547-9AD1D1F12FA1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8429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D2E68E-A0C6-4365-9547-9AD1D1F12FA1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429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D2E9B-1041-40C2-8A32-80D9A459FFE7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3295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E4B900-AEED-4AE4-9423-5B3BAA0FA10F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969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728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D7F853-A43C-4B00-998B-6FBBACDC3210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37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523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E4B25A-B826-49F9-B337-4C9F398C1AD7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382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4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4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E88D3E-1923-4913-9AAE-4C8E3C0EB245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3001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523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E4B25A-B826-49F9-B337-4C9F398C1AD7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338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**Note: The instructor will review the 4 access levels on this slide, but two additional access levels relate to safety and security.</a:t>
            </a:r>
          </a:p>
        </p:txBody>
      </p:sp>
      <p:sp>
        <p:nvSpPr>
          <p:cNvPr id="16896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DB63A9-A6C9-4DF7-B330-87F1817766E2}" type="slidenum">
              <a:rPr lang="en-US" smtClean="0"/>
              <a:pPr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18670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461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950FFD-6D79-443C-83AF-0BED3047618C}" type="slidenum">
              <a:rPr lang="en-US" smtClean="0"/>
              <a:pPr/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06679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17305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6FC73-DB88-4326-8D4B-6AFB7F48FEAC}" type="slidenum">
              <a:rPr lang="en-US" smtClean="0"/>
              <a:pPr/>
              <a:t>40</a:t>
            </a:fld>
            <a:endParaRPr lang="en-US" dirty="0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298033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08364" y="6173787"/>
            <a:ext cx="1482436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378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8472488" y="6173787"/>
            <a:ext cx="52387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Gill Sans MT" pitchFamily="34" charset="0"/>
              </a:defRPr>
            </a:lvl1pPr>
          </a:lstStyle>
          <a:p>
            <a:fld id="{1F2646B2-07B8-4A55-877A-153D84ACCC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517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378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8472488" y="6173787"/>
            <a:ext cx="52387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Gill Sans MT" pitchFamily="34" charset="0"/>
              </a:defRPr>
            </a:lvl1pPr>
          </a:lstStyle>
          <a:p>
            <a:fld id="{1F2646B2-07B8-4A55-877A-153D84ACCC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20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61860"/>
            <a:ext cx="2057400" cy="55643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61860"/>
            <a:ext cx="6019800" cy="55643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2534" y="6173787"/>
            <a:ext cx="158826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378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8472488" y="6173787"/>
            <a:ext cx="52387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Gill Sans MT" pitchFamily="34" charset="0"/>
              </a:defRPr>
            </a:lvl1pPr>
          </a:lstStyle>
          <a:p>
            <a:fld id="{1F2646B2-07B8-4A55-877A-153D84ACCC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45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95B74"/>
                </a:solidFill>
                <a:latin typeface="Raavi" pitchFamily="34" charset="0"/>
                <a:cs typeface="Raav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ll Sans MT" pitchFamily="34" charset="0"/>
              </a:defRPr>
            </a:lvl1pPr>
            <a:lvl2pPr>
              <a:defRPr>
                <a:latin typeface="Gill Sans MT" pitchFamily="34" charset="0"/>
              </a:defRPr>
            </a:lvl2pPr>
            <a:lvl3pPr>
              <a:defRPr>
                <a:latin typeface="Gill Sans MT" pitchFamily="34" charset="0"/>
              </a:defRPr>
            </a:lvl3pPr>
            <a:lvl4pPr>
              <a:defRPr>
                <a:latin typeface="Gill Sans MT" pitchFamily="34" charset="0"/>
              </a:defRPr>
            </a:lvl4pPr>
            <a:lvl5pPr>
              <a:defRPr>
                <a:latin typeface="Gill Sans M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56770" y="6173787"/>
            <a:ext cx="1566231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378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8472488" y="6173787"/>
            <a:ext cx="52387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Gill Sans MT" pitchFamily="34" charset="0"/>
              </a:defRPr>
            </a:lvl1pPr>
          </a:lstStyle>
          <a:p>
            <a:fld id="{1F2646B2-07B8-4A55-877A-153D84ACCC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27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6602" y="6173787"/>
            <a:ext cx="14762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dirty="0"/>
          </a:p>
        </p:txBody>
      </p:sp>
      <p:pic>
        <p:nvPicPr>
          <p:cNvPr id="7" name="Picture 13" descr="DOTlogoBW"/>
          <p:cNvPicPr>
            <a:picLocks noChangeAspect="1" noChangeArrowheads="1"/>
          </p:cNvPicPr>
          <p:nvPr userDrawn="1"/>
        </p:nvPicPr>
        <p:blipFill>
          <a:blip r:embed="rId2">
            <a:lum bright="91000" contrast="-83000"/>
          </a:blip>
          <a:srcRect/>
          <a:stretch>
            <a:fillRect/>
          </a:stretch>
        </p:blipFill>
        <p:spPr bwMode="auto">
          <a:xfrm>
            <a:off x="4507992" y="370450"/>
            <a:ext cx="4634421" cy="463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378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8472488" y="6173787"/>
            <a:ext cx="52387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Gill Sans MT" pitchFamily="34" charset="0"/>
              </a:defRPr>
            </a:lvl1pPr>
          </a:lstStyle>
          <a:p>
            <a:fld id="{1F2646B2-07B8-4A55-877A-153D84ACCC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209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4908"/>
            <a:ext cx="8229600" cy="9327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13552" y="6173787"/>
            <a:ext cx="157724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378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8472488" y="6173787"/>
            <a:ext cx="52387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Gill Sans MT" pitchFamily="34" charset="0"/>
              </a:defRPr>
            </a:lvl1pPr>
          </a:lstStyle>
          <a:p>
            <a:fld id="{1F2646B2-07B8-4A55-877A-153D84ACCC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952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80500" y="6173787"/>
            <a:ext cx="161029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378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8472488" y="6173787"/>
            <a:ext cx="52387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Gill Sans MT" pitchFamily="34" charset="0"/>
              </a:defRPr>
            </a:lvl1pPr>
          </a:lstStyle>
          <a:p>
            <a:fld id="{1F2646B2-07B8-4A55-877A-153D84ACCC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29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378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8472488" y="6173787"/>
            <a:ext cx="52387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Gill Sans MT" pitchFamily="34" charset="0"/>
              </a:defRPr>
            </a:lvl1pPr>
          </a:lstStyle>
          <a:p>
            <a:fld id="{1F2646B2-07B8-4A55-877A-153D84ACCC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562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378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8472488" y="6173787"/>
            <a:ext cx="52387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Gill Sans MT" pitchFamily="34" charset="0"/>
              </a:defRPr>
            </a:lvl1pPr>
          </a:lstStyle>
          <a:p>
            <a:fld id="{1F2646B2-07B8-4A55-877A-153D84ACCC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928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378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8472488" y="6173787"/>
            <a:ext cx="52387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Gill Sans MT" pitchFamily="34" charset="0"/>
              </a:defRPr>
            </a:lvl1pPr>
          </a:lstStyle>
          <a:p>
            <a:fld id="{1F2646B2-07B8-4A55-877A-153D84ACCC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006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378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8472488" y="6173787"/>
            <a:ext cx="52387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Gill Sans MT" pitchFamily="34" charset="0"/>
              </a:defRPr>
            </a:lvl1pPr>
          </a:lstStyle>
          <a:p>
            <a:fld id="{1F2646B2-07B8-4A55-877A-153D84ACCC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947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36562"/>
            <a:ext cx="82296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1028" name="Picture 11" descr="header2-01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TA_footer-01_edit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6176219"/>
            <a:ext cx="9144000" cy="69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2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395B74"/>
          </a:solidFill>
          <a:latin typeface="Raavi" pitchFamily="34" charset="0"/>
          <a:ea typeface="ＭＳ Ｐゴシック" charset="-128"/>
          <a:cs typeface="Raav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ill Sans MT" pitchFamily="34" charset="0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ill Sans MT" pitchFamily="34" charset="0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ill Sans MT" pitchFamily="34" charset="0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ill Sans MT" pitchFamily="34" charset="0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ill Sans MT" pitchFamily="34" charset="0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6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6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6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mailto:keith.gates@dot.gov" TargetMode="External"/><Relationship Id="rId2" Type="http://schemas.openxmlformats.org/officeDocument/2006/relationships/hyperlink" Target="mailto:NTDHelp@dot.gov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tionline.com/courses/courseinfo.php?id=7" TargetMode="External"/><Relationship Id="rId2" Type="http://schemas.openxmlformats.org/officeDocument/2006/relationships/hyperlink" Target="http://www.ntdprogram.gov/ntdprogram/seminars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tdprogram.gov/ntdprogram/announcements.ht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TA_slide3_edit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2572" cy="6858000"/>
          </a:xfrm>
          <a:prstGeom prst="rect">
            <a:avLst/>
          </a:prstGeom>
        </p:spPr>
      </p:pic>
      <p:sp>
        <p:nvSpPr>
          <p:cNvPr id="9011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4000" dirty="0" smtClean="0"/>
              <a:t>National Transit Database</a:t>
            </a:r>
          </a:p>
        </p:txBody>
      </p:sp>
      <p:sp>
        <p:nvSpPr>
          <p:cNvPr id="90114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Reduced Reporting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923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Password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28599" y="2511879"/>
            <a:ext cx="8686800" cy="2202764"/>
            <a:chOff x="228599" y="2511879"/>
            <a:chExt cx="8686800" cy="220276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r="31015"/>
            <a:stretch/>
          </p:blipFill>
          <p:spPr>
            <a:xfrm>
              <a:off x="228599" y="2511879"/>
              <a:ext cx="8686800" cy="220276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267433" y="3154407"/>
              <a:ext cx="1790700" cy="9144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rtlCol="0">
              <a:spAutoFit/>
            </a:bodyPr>
            <a:lstStyle/>
            <a:p>
              <a:r>
                <a:rPr lang="en-US" sz="9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walter.mondale@mankato.org</a:t>
              </a:r>
              <a:endPara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ounded Rectangular Callout 4"/>
          <p:cNvSpPr/>
          <p:nvPr/>
        </p:nvSpPr>
        <p:spPr>
          <a:xfrm>
            <a:off x="228599" y="1704437"/>
            <a:ext cx="3826077" cy="733367"/>
          </a:xfrm>
          <a:prstGeom prst="wedgeRoundRectCallout">
            <a:avLst>
              <a:gd name="adj1" fmla="val 66365"/>
              <a:gd name="adj2" fmla="val 152558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Enter user name (email address)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45922" y="5051394"/>
            <a:ext cx="3826077" cy="733367"/>
          </a:xfrm>
          <a:prstGeom prst="wedgeRoundRectCallout">
            <a:avLst>
              <a:gd name="adj1" fmla="val 41612"/>
              <a:gd name="adj2" fmla="val -232631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Enter and reenter password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094514" y="5115555"/>
            <a:ext cx="3118757" cy="733367"/>
          </a:xfrm>
          <a:prstGeom prst="wedgeRoundRectCallout">
            <a:avLst>
              <a:gd name="adj1" fmla="val 31707"/>
              <a:gd name="adj2" fmla="val -165834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Click on </a:t>
            </a:r>
            <a:r>
              <a:rPr lang="en-US" i="1" dirty="0" smtClean="0">
                <a:solidFill>
                  <a:schemeClr val="tx1"/>
                </a:solidFill>
              </a:rPr>
              <a:t>Reset Password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20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Features (All Users)</a:t>
            </a:r>
          </a:p>
        </p:txBody>
      </p:sp>
      <p:sp>
        <p:nvSpPr>
          <p:cNvPr id="163842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565397"/>
            <a:ext cx="8513763" cy="4259263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600" dirty="0" smtClean="0"/>
              <a:t>Same as current NTD reporting system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2400" dirty="0" smtClean="0"/>
              <a:t>Federal requirements for length and complexity </a:t>
            </a:r>
          </a:p>
          <a:p>
            <a:pPr lvl="2">
              <a:spcBef>
                <a:spcPts val="500"/>
              </a:spcBef>
              <a:spcAft>
                <a:spcPts val="500"/>
              </a:spcAft>
            </a:pPr>
            <a:r>
              <a:rPr lang="en-US" sz="2000" dirty="0" smtClean="0"/>
              <a:t>Password length</a:t>
            </a:r>
          </a:p>
          <a:p>
            <a:pPr lvl="3">
              <a:spcBef>
                <a:spcPts val="500"/>
              </a:spcBef>
              <a:spcAft>
                <a:spcPts val="500"/>
              </a:spcAft>
            </a:pPr>
            <a:r>
              <a:rPr lang="en-US" sz="1600" dirty="0" smtClean="0"/>
              <a:t>Must be 12 characters and not more than 20 characters</a:t>
            </a:r>
          </a:p>
          <a:p>
            <a:pPr lvl="2">
              <a:spcBef>
                <a:spcPts val="500"/>
              </a:spcBef>
              <a:spcAft>
                <a:spcPts val="500"/>
              </a:spcAft>
            </a:pPr>
            <a:r>
              <a:rPr lang="en-US" sz="2000" dirty="0" smtClean="0"/>
              <a:t>Complexity</a:t>
            </a:r>
          </a:p>
          <a:p>
            <a:pPr lvl="3">
              <a:spcBef>
                <a:spcPts val="500"/>
              </a:spcBef>
              <a:spcAft>
                <a:spcPts val="500"/>
              </a:spcAft>
            </a:pPr>
            <a:r>
              <a:rPr lang="en-US" sz="1600" dirty="0" smtClean="0"/>
              <a:t>3 out of 4 – Lower case, Upper case, Numbers, Special Characters</a:t>
            </a:r>
          </a:p>
          <a:p>
            <a:pPr lvl="2">
              <a:spcBef>
                <a:spcPts val="500"/>
              </a:spcBef>
              <a:spcAft>
                <a:spcPts val="500"/>
              </a:spcAft>
            </a:pPr>
            <a:r>
              <a:rPr lang="en-US" sz="2000" dirty="0" smtClean="0"/>
              <a:t>Password History</a:t>
            </a:r>
          </a:p>
          <a:p>
            <a:pPr lvl="3">
              <a:spcBef>
                <a:spcPts val="500"/>
              </a:spcBef>
              <a:spcAft>
                <a:spcPts val="500"/>
              </a:spcAft>
            </a:pPr>
            <a:r>
              <a:rPr lang="en-US" sz="1600" dirty="0" smtClean="0"/>
              <a:t>Password must be different from 10 previous passwords and must be different from any password used in the last 6 months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2400" dirty="0" smtClean="0"/>
              <a:t>Password expiration period is 60 days</a:t>
            </a:r>
          </a:p>
        </p:txBody>
      </p:sp>
    </p:spTree>
    <p:extLst>
      <p:ext uri="{BB962C8B-B14F-4D97-AF65-F5344CB8AC3E}">
        <p14:creationId xmlns:p14="http://schemas.microsoft.com/office/powerpoint/2010/main" val="125859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784" y="1448336"/>
            <a:ext cx="3198016" cy="4336174"/>
          </a:xfrm>
          <a:prstGeom prst="rect">
            <a:avLst/>
          </a:prstGeom>
        </p:spPr>
      </p:pic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LSUM Logs In to Create Users  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448336"/>
            <a:ext cx="3287949" cy="3502532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153711" y="2875108"/>
            <a:ext cx="914400" cy="418289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688518" y="5159213"/>
            <a:ext cx="3055916" cy="733367"/>
          </a:xfrm>
          <a:prstGeom prst="wedgeRoundRectCallout">
            <a:avLst>
              <a:gd name="adj1" fmla="val 26068"/>
              <a:gd name="adj2" fmla="val -145796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Click on </a:t>
            </a:r>
            <a:r>
              <a:rPr lang="en-US" i="1" dirty="0" smtClean="0">
                <a:solidFill>
                  <a:schemeClr val="tx1"/>
                </a:solidFill>
              </a:rPr>
              <a:t>I agree</a:t>
            </a:r>
            <a:r>
              <a:rPr lang="en-US" dirty="0" smtClean="0">
                <a:solidFill>
                  <a:schemeClr val="tx1"/>
                </a:solidFill>
              </a:rPr>
              <a:t> to accept government warning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910943" y="5558825"/>
            <a:ext cx="2377044" cy="733367"/>
          </a:xfrm>
          <a:prstGeom prst="wedgeRoundRectCallout">
            <a:avLst>
              <a:gd name="adj1" fmla="val 39960"/>
              <a:gd name="adj2" fmla="val -81227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Click on </a:t>
            </a:r>
            <a:r>
              <a:rPr lang="en-US" i="1" dirty="0" smtClean="0">
                <a:solidFill>
                  <a:schemeClr val="tx1"/>
                </a:solidFill>
              </a:rPr>
              <a:t>Sign 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14909" y="4300413"/>
            <a:ext cx="2222412" cy="182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walter.mondale@mankato.org</a:t>
            </a:r>
            <a:endParaRPr lang="en-US" sz="105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312670" y="1448336"/>
            <a:ext cx="2447359" cy="946167"/>
          </a:xfrm>
          <a:prstGeom prst="wedgeRoundRectCallout">
            <a:avLst>
              <a:gd name="adj1" fmla="val 17345"/>
              <a:gd name="adj2" fmla="val 265559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Enter Username and Password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8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14150"/>
            <a:ext cx="8229600" cy="1822709"/>
          </a:xfrm>
          <a:prstGeom prst="rect">
            <a:avLst/>
          </a:prstGeom>
          <a:ln>
            <a:solidFill>
              <a:srgbClr val="32325A"/>
            </a:solidFill>
          </a:ln>
        </p:spPr>
      </p:pic>
      <p:sp>
        <p:nvSpPr>
          <p:cNvPr id="326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News Page is the Home Page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2481262" y="5301543"/>
            <a:ext cx="2090738" cy="881742"/>
          </a:xfrm>
          <a:prstGeom prst="wedgeRoundRectCallout">
            <a:avLst>
              <a:gd name="adj1" fmla="val -78004"/>
              <a:gd name="adj2" fmla="val -432133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Click on </a:t>
            </a:r>
            <a:r>
              <a:rPr lang="en-US" i="1" dirty="0" smtClean="0">
                <a:solidFill>
                  <a:schemeClr val="tx1"/>
                </a:solidFill>
              </a:rPr>
              <a:t>Records </a:t>
            </a:r>
            <a:r>
              <a:rPr lang="en-US" dirty="0" smtClean="0">
                <a:solidFill>
                  <a:schemeClr val="tx1"/>
                </a:solidFill>
              </a:rPr>
              <a:t>to enter users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9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74481"/>
            <a:ext cx="8229600" cy="2122660"/>
          </a:xfrm>
          <a:prstGeom prst="rect">
            <a:avLst/>
          </a:prstGeom>
          <a:ln>
            <a:solidFill>
              <a:srgbClr val="32325A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Records Page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6252822" y="3257796"/>
            <a:ext cx="2662578" cy="739345"/>
          </a:xfrm>
          <a:prstGeom prst="wedgeRoundRectCallout">
            <a:avLst>
              <a:gd name="adj1" fmla="val -138811"/>
              <a:gd name="adj2" fmla="val -121021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Click on </a:t>
            </a:r>
            <a:r>
              <a:rPr lang="en-US" i="1" dirty="0" smtClean="0">
                <a:solidFill>
                  <a:schemeClr val="tx1"/>
                </a:solidFill>
              </a:rPr>
              <a:t>My NTD Reporter Profile(s)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78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61915"/>
            <a:ext cx="8229600" cy="1401368"/>
          </a:xfrm>
          <a:prstGeom prst="rect">
            <a:avLst/>
          </a:prstGeom>
          <a:ln>
            <a:solidFill>
              <a:srgbClr val="32325A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NTD Reporter Profile(s)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866329" y="3731004"/>
            <a:ext cx="2662578" cy="707703"/>
          </a:xfrm>
          <a:prstGeom prst="wedgeRoundRectCallout">
            <a:avLst>
              <a:gd name="adj1" fmla="val -140358"/>
              <a:gd name="adj2" fmla="val -179222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Click on </a:t>
            </a:r>
            <a:r>
              <a:rPr lang="en-US" dirty="0" smtClean="0">
                <a:solidFill>
                  <a:schemeClr val="tx1"/>
                </a:solidFill>
              </a:rPr>
              <a:t>reporting agency name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45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7"/>
            <a:ext cx="8229600" cy="4152614"/>
          </a:xfrm>
          <a:prstGeom prst="rect">
            <a:avLst/>
          </a:prstGeom>
          <a:ln>
            <a:solidFill>
              <a:srgbClr val="32325A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Reporter Profile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88500" y="3394988"/>
            <a:ext cx="2662578" cy="482804"/>
          </a:xfrm>
          <a:prstGeom prst="wedgeRoundRectCallout">
            <a:avLst>
              <a:gd name="adj1" fmla="val -8937"/>
              <a:gd name="adj2" fmla="val -216804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Click on </a:t>
            </a:r>
            <a:r>
              <a:rPr lang="en-US" i="1" dirty="0" smtClean="0">
                <a:solidFill>
                  <a:schemeClr val="tx1"/>
                </a:solidFill>
              </a:rPr>
              <a:t>Related Actions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67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20345"/>
            <a:ext cx="8229600" cy="1986693"/>
          </a:xfrm>
          <a:prstGeom prst="rect">
            <a:avLst/>
          </a:prstGeom>
          <a:ln>
            <a:solidFill>
              <a:srgbClr val="32325A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Related Actions for Reporter Profile</a:t>
            </a:r>
            <a:endParaRPr lang="en-US" sz="40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2570204" y="3809747"/>
            <a:ext cx="5156887" cy="482804"/>
          </a:xfrm>
          <a:prstGeom prst="wedgeRoundRectCallout">
            <a:avLst>
              <a:gd name="adj1" fmla="val -28399"/>
              <a:gd name="adj2" fmla="val -201134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Click on </a:t>
            </a:r>
            <a:r>
              <a:rPr lang="en-US" i="1" dirty="0" smtClean="0">
                <a:solidFill>
                  <a:schemeClr val="tx1"/>
                </a:solidFill>
              </a:rPr>
              <a:t>View &amp; Manage Reporter Users (P-30)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72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&amp; Manage Users (P-30)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57200" y="1743376"/>
            <a:ext cx="8229600" cy="2225022"/>
            <a:chOff x="457200" y="1743376"/>
            <a:chExt cx="8229600" cy="2225022"/>
          </a:xfrm>
        </p:grpSpPr>
        <p:grpSp>
          <p:nvGrpSpPr>
            <p:cNvPr id="4" name="Group 3"/>
            <p:cNvGrpSpPr/>
            <p:nvPr/>
          </p:nvGrpSpPr>
          <p:grpSpPr>
            <a:xfrm>
              <a:off x="457200" y="1743376"/>
              <a:ext cx="8229600" cy="2225022"/>
              <a:chOff x="160087" y="1743376"/>
              <a:chExt cx="8229600" cy="2225022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28600" y="2066087"/>
                <a:ext cx="8161087" cy="1902311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3"/>
              <a:srcRect r="620"/>
              <a:stretch/>
            </p:blipFill>
            <p:spPr>
              <a:xfrm>
                <a:off x="160087" y="1743376"/>
                <a:ext cx="8178570" cy="1622642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462091" y="1743376"/>
              <a:ext cx="8178570" cy="2225022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ed Rectangular Callout 4"/>
          <p:cNvSpPr/>
          <p:nvPr/>
        </p:nvSpPr>
        <p:spPr>
          <a:xfrm>
            <a:off x="4132100" y="4755337"/>
            <a:ext cx="2150077" cy="482804"/>
          </a:xfrm>
          <a:prstGeom prst="wedgeRoundRectCallout">
            <a:avLst>
              <a:gd name="adj1" fmla="val 5308"/>
              <a:gd name="adj2" fmla="val -257440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Click on </a:t>
            </a:r>
            <a:r>
              <a:rPr lang="en-US" i="1" dirty="0" smtClean="0">
                <a:solidFill>
                  <a:schemeClr val="tx1"/>
                </a:solidFill>
              </a:rPr>
              <a:t>Add User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08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992" y="1107347"/>
            <a:ext cx="6140229" cy="541573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New System User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123567" y="3257206"/>
            <a:ext cx="2150077" cy="1196348"/>
          </a:xfrm>
          <a:prstGeom prst="wedgeRoundRectCallout">
            <a:avLst>
              <a:gd name="adj1" fmla="val 65149"/>
              <a:gd name="adj2" fmla="val -32849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Add user information (name, email, address) 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167600" y="5351770"/>
            <a:ext cx="3800562" cy="409766"/>
          </a:xfrm>
          <a:prstGeom prst="wedgeRoundRectCallout">
            <a:avLst>
              <a:gd name="adj1" fmla="val -4682"/>
              <a:gd name="adj2" fmla="val 179551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Click </a:t>
            </a:r>
            <a:r>
              <a:rPr lang="en-US" i="1" dirty="0" smtClean="0">
                <a:solidFill>
                  <a:schemeClr val="tx1"/>
                </a:solidFill>
              </a:rPr>
              <a:t>Next </a:t>
            </a:r>
            <a:r>
              <a:rPr lang="en-US" dirty="0" smtClean="0">
                <a:solidFill>
                  <a:schemeClr val="tx1"/>
                </a:solidFill>
              </a:rPr>
              <a:t>when completed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50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New Reporting System (“NTD 2.0”) </a:t>
            </a:r>
          </a:p>
        </p:txBody>
      </p:sp>
      <p:sp>
        <p:nvSpPr>
          <p:cNvPr id="176130" name="Content Placeholder 2"/>
          <p:cNvSpPr>
            <a:spLocks noGrp="1"/>
          </p:cNvSpPr>
          <p:nvPr>
            <p:ph idx="1"/>
          </p:nvPr>
        </p:nvSpPr>
        <p:spPr>
          <a:xfrm>
            <a:off x="400050" y="1654690"/>
            <a:ext cx="8343900" cy="4591050"/>
          </a:xfrm>
        </p:spPr>
        <p:txBody>
          <a:bodyPr/>
          <a:lstStyle/>
          <a:p>
            <a:r>
              <a:rPr lang="en-US" sz="2800" dirty="0" smtClean="0"/>
              <a:t>Annual reporting planned to start December 15 for RY 2014 reporting</a:t>
            </a:r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85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02098"/>
            <a:ext cx="8229600" cy="3647603"/>
          </a:xfrm>
          <a:prstGeom prst="rect">
            <a:avLst/>
          </a:prstGeom>
          <a:ln>
            <a:solidFill>
              <a:srgbClr val="32325A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Reporter Role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3708690" y="3544299"/>
            <a:ext cx="1433385" cy="445611"/>
          </a:xfrm>
          <a:prstGeom prst="wedgeRoundRectCallout">
            <a:avLst>
              <a:gd name="adj1" fmla="val 64766"/>
              <a:gd name="adj2" fmla="val -3270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Select Role 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951622" y="4526036"/>
            <a:ext cx="3800562" cy="409766"/>
          </a:xfrm>
          <a:prstGeom prst="wedgeRoundRectCallout">
            <a:avLst>
              <a:gd name="adj1" fmla="val 67954"/>
              <a:gd name="adj2" fmla="val -41424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Click </a:t>
            </a:r>
            <a:r>
              <a:rPr lang="en-US" i="1" dirty="0" smtClean="0">
                <a:solidFill>
                  <a:schemeClr val="tx1"/>
                </a:solidFill>
              </a:rPr>
              <a:t>Next </a:t>
            </a:r>
            <a:r>
              <a:rPr lang="en-US" dirty="0" smtClean="0">
                <a:solidFill>
                  <a:schemeClr val="tx1"/>
                </a:solidFill>
              </a:rPr>
              <a:t>when completed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0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</a:t>
            </a:r>
          </a:p>
        </p:txBody>
      </p:sp>
      <p:graphicFrame>
        <p:nvGraphicFramePr>
          <p:cNvPr id="5613571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1173644"/>
              </p:ext>
            </p:extLst>
          </p:nvPr>
        </p:nvGraphicFramePr>
        <p:xfrm>
          <a:off x="457199" y="1967132"/>
          <a:ext cx="8229601" cy="3621089"/>
        </p:xfrm>
        <a:graphic>
          <a:graphicData uri="http://schemas.openxmlformats.org/drawingml/2006/table">
            <a:tbl>
              <a:tblPr/>
              <a:tblGrid>
                <a:gridCol w="3121574"/>
                <a:gridCol w="5108027"/>
              </a:tblGrid>
              <a:tr h="669925"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Role</a:t>
                      </a:r>
                    </a:p>
                  </a:txBody>
                  <a:tcPr marL="79636" marR="7963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Functions</a:t>
                      </a:r>
                    </a:p>
                  </a:txBody>
                  <a:tcPr marL="79636" marR="7963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CEO</a:t>
                      </a:r>
                    </a:p>
                  </a:txBody>
                  <a:tcPr marL="79636" marR="7963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Data entry, submit report, submit the CEO certification, all reporting areas</a:t>
                      </a:r>
                    </a:p>
                  </a:txBody>
                  <a:tcPr marL="79636" marR="796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NTD Contact Person</a:t>
                      </a:r>
                    </a:p>
                  </a:txBody>
                  <a:tcPr marL="79636" marR="7963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Data entry, submit report, all reporting areas</a:t>
                      </a:r>
                    </a:p>
                  </a:txBody>
                  <a:tcPr marL="79636" marR="796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Editor</a:t>
                      </a:r>
                    </a:p>
                  </a:txBody>
                  <a:tcPr marL="79636" marR="7963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Data entry, view forms</a:t>
                      </a:r>
                    </a:p>
                  </a:txBody>
                  <a:tcPr marL="79636" marR="796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Viewer</a:t>
                      </a:r>
                    </a:p>
                  </a:txBody>
                  <a:tcPr marL="79636" marR="7963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View forms</a:t>
                      </a:r>
                    </a:p>
                  </a:txBody>
                  <a:tcPr marL="79636" marR="796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014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276" y="1163438"/>
            <a:ext cx="5047448" cy="3931920"/>
          </a:xfrm>
          <a:prstGeom prst="rect">
            <a:avLst/>
          </a:prstGeom>
          <a:ln>
            <a:solidFill>
              <a:srgbClr val="32325A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and Submit User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189" y="5095358"/>
            <a:ext cx="8079897" cy="917449"/>
          </a:xfrm>
        </p:spPr>
        <p:txBody>
          <a:bodyPr/>
          <a:lstStyle/>
          <a:p>
            <a:r>
              <a:rPr lang="en-US" sz="2400" dirty="0" smtClean="0"/>
              <a:t>After submission, instructions are emailed to user to set up password</a:t>
            </a:r>
          </a:p>
          <a:p>
            <a:pPr lvl="1"/>
            <a:r>
              <a:rPr lang="en-US" sz="2000" dirty="0" smtClean="0"/>
              <a:t>Identical process used for LSUM password</a:t>
            </a:r>
            <a:endParaRPr lang="en-US" sz="20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636872" y="3636780"/>
            <a:ext cx="1845660" cy="409766"/>
          </a:xfrm>
          <a:prstGeom prst="wedgeRoundRectCallout">
            <a:avLst>
              <a:gd name="adj1" fmla="val -56966"/>
              <a:gd name="adj2" fmla="val 267731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Click </a:t>
            </a:r>
            <a:r>
              <a:rPr lang="en-US" i="1" dirty="0" smtClean="0">
                <a:solidFill>
                  <a:schemeClr val="tx1"/>
                </a:solidFill>
              </a:rPr>
              <a:t>Submit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40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CEO and NTD Contact Required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37" y="4555523"/>
            <a:ext cx="7245178" cy="1853514"/>
          </a:xfrm>
        </p:spPr>
        <p:txBody>
          <a:bodyPr/>
          <a:lstStyle/>
          <a:p>
            <a:r>
              <a:rPr lang="en-US" sz="2800" dirty="0" smtClean="0"/>
              <a:t>LSUM should create CEO and NTD users</a:t>
            </a:r>
          </a:p>
          <a:p>
            <a:pPr lvl="1"/>
            <a:r>
              <a:rPr lang="en-US" sz="2400" dirty="0" smtClean="0"/>
              <a:t>Required for report “kick-off”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01720"/>
            <a:ext cx="8229600" cy="2766079"/>
          </a:xfrm>
          <a:prstGeom prst="rect">
            <a:avLst/>
          </a:prstGeom>
          <a:ln>
            <a:solidFill>
              <a:srgbClr val="32325A"/>
            </a:solidFill>
          </a:ln>
        </p:spPr>
      </p:pic>
    </p:spTree>
    <p:extLst>
      <p:ext uri="{BB962C8B-B14F-4D97-AF65-F5344CB8AC3E}">
        <p14:creationId xmlns:p14="http://schemas.microsoft.com/office/powerpoint/2010/main" val="290974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01720"/>
            <a:ext cx="8229600" cy="2766079"/>
          </a:xfrm>
          <a:prstGeom prst="rect">
            <a:avLst/>
          </a:prstGeom>
          <a:ln>
            <a:solidFill>
              <a:srgbClr val="32325A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LSUM Sign Out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2968399" y="4351882"/>
            <a:ext cx="5022605" cy="409766"/>
          </a:xfrm>
          <a:prstGeom prst="wedgeRoundRectCallout">
            <a:avLst>
              <a:gd name="adj1" fmla="val 36700"/>
              <a:gd name="adj2" fmla="val -722388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Click </a:t>
            </a:r>
            <a:r>
              <a:rPr lang="en-US" dirty="0" smtClean="0">
                <a:solidFill>
                  <a:schemeClr val="tx1"/>
                </a:solidFill>
              </a:rPr>
              <a:t>on username and click </a:t>
            </a:r>
            <a:r>
              <a:rPr lang="en-US" i="1" dirty="0" smtClean="0">
                <a:solidFill>
                  <a:schemeClr val="tx1"/>
                </a:solidFill>
              </a:rPr>
              <a:t>Sign Out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22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NTD Contact Startup Tasks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1475"/>
            <a:ext cx="8229600" cy="3540211"/>
          </a:xfrm>
        </p:spPr>
        <p:txBody>
          <a:bodyPr/>
          <a:lstStyle/>
          <a:p>
            <a:r>
              <a:rPr lang="en-US" dirty="0" smtClean="0"/>
              <a:t>Perform “</a:t>
            </a:r>
            <a:r>
              <a:rPr lang="en-US" dirty="0"/>
              <a:t>report kickoff</a:t>
            </a:r>
            <a:r>
              <a:rPr lang="en-US" dirty="0" smtClean="0"/>
              <a:t>”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Enter annual data into NTD forms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496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Kickoff?</a:t>
            </a:r>
          </a:p>
        </p:txBody>
      </p:sp>
      <p:sp>
        <p:nvSpPr>
          <p:cNvPr id="328706" name="Content Placeholder 2"/>
          <p:cNvSpPr>
            <a:spLocks noGrp="1"/>
          </p:cNvSpPr>
          <p:nvPr>
            <p:ph idx="1"/>
          </p:nvPr>
        </p:nvSpPr>
        <p:spPr>
          <a:xfrm>
            <a:off x="457200" y="1574800"/>
            <a:ext cx="8229600" cy="42592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Confirmation of current “profile” information at beginning of fiscal year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Actions</a:t>
            </a:r>
            <a:endParaRPr lang="en-US" dirty="0" smtClean="0"/>
          </a:p>
          <a:p>
            <a:pPr lvl="1">
              <a:spcBef>
                <a:spcPts val="600"/>
              </a:spcBef>
            </a:pPr>
            <a:r>
              <a:rPr lang="en-US" dirty="0" smtClean="0"/>
              <a:t>Confirm reporter contact information is accurate.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Confirm mode information is accurate.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Confirm declared reporter type for previous FY is still accurate (e.g., small systems waiver)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Declare reporter type for new fiscal year</a:t>
            </a:r>
          </a:p>
        </p:txBody>
      </p:sp>
    </p:spTree>
    <p:extLst>
      <p:ext uri="{BB962C8B-B14F-4D97-AF65-F5344CB8AC3E}">
        <p14:creationId xmlns:p14="http://schemas.microsoft.com/office/powerpoint/2010/main" val="408079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544" y="2218543"/>
            <a:ext cx="4443585" cy="3765119"/>
          </a:xfrm>
          <a:prstGeom prst="rect">
            <a:avLst/>
          </a:prstGeom>
        </p:spPr>
      </p:pic>
      <p:sp>
        <p:nvSpPr>
          <p:cNvPr id="3235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2552" y="709098"/>
            <a:ext cx="7739063" cy="685800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NTD Contact Logins to NTD 2.0</a:t>
            </a:r>
          </a:p>
        </p:txBody>
      </p:sp>
      <p:sp>
        <p:nvSpPr>
          <p:cNvPr id="3235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4675" y="1502516"/>
            <a:ext cx="8569325" cy="421005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>
                <a:cs typeface="Tahoma" pitchFamily="34" charset="0"/>
              </a:rPr>
              <a:t>Enter your User Name and Password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3670814" y="5639305"/>
            <a:ext cx="2377044" cy="417618"/>
          </a:xfrm>
          <a:prstGeom prst="wedgeRoundRectCallout">
            <a:avLst>
              <a:gd name="adj1" fmla="val 62181"/>
              <a:gd name="adj2" fmla="val -88911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Click on </a:t>
            </a:r>
            <a:r>
              <a:rPr lang="en-US" i="1" dirty="0" smtClean="0">
                <a:solidFill>
                  <a:schemeClr val="tx1"/>
                </a:solidFill>
              </a:rPr>
              <a:t>Sign In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67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72213"/>
            <a:ext cx="8229600" cy="19282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26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Kickoff Starts on News Page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3144735" y="4395525"/>
            <a:ext cx="3147008" cy="822427"/>
          </a:xfrm>
          <a:prstGeom prst="wedgeRoundRectCallout">
            <a:avLst>
              <a:gd name="adj1" fmla="val -112051"/>
              <a:gd name="adj2" fmla="val -333052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Click on </a:t>
            </a:r>
            <a:r>
              <a:rPr lang="en-US" i="1" dirty="0">
                <a:solidFill>
                  <a:schemeClr val="tx1"/>
                </a:solidFill>
              </a:rPr>
              <a:t>Tasks</a:t>
            </a:r>
            <a:r>
              <a:rPr lang="en-US" dirty="0">
                <a:solidFill>
                  <a:schemeClr val="tx1"/>
                </a:solidFill>
              </a:rPr>
              <a:t> to start FY </a:t>
            </a:r>
            <a:r>
              <a:rPr lang="en-US" dirty="0" smtClean="0">
                <a:solidFill>
                  <a:schemeClr val="tx1"/>
                </a:solidFill>
              </a:rPr>
              <a:t>2015 and FY 2014 Annual Reporting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80363" y="4395525"/>
            <a:ext cx="2089150" cy="544512"/>
          </a:xfrm>
          <a:prstGeom prst="wedgeRoundRectCallout">
            <a:avLst>
              <a:gd name="adj1" fmla="val -25761"/>
              <a:gd name="adj2" fmla="val -465216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News</a:t>
            </a:r>
          </a:p>
        </p:txBody>
      </p:sp>
    </p:spTree>
    <p:extLst>
      <p:ext uri="{BB962C8B-B14F-4D97-AF65-F5344CB8AC3E}">
        <p14:creationId xmlns:p14="http://schemas.microsoft.com/office/powerpoint/2010/main" val="249999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18" y="1934905"/>
            <a:ext cx="8229600" cy="2292581"/>
          </a:xfrm>
          <a:prstGeom prst="rect">
            <a:avLst/>
          </a:prstGeom>
          <a:ln>
            <a:solidFill>
              <a:srgbClr val="32325A"/>
            </a:solidFill>
          </a:ln>
        </p:spPr>
      </p:pic>
      <p:sp>
        <p:nvSpPr>
          <p:cNvPr id="327681" name="Title 1"/>
          <p:cNvSpPr>
            <a:spLocks noGrp="1"/>
          </p:cNvSpPr>
          <p:nvPr>
            <p:ph type="title"/>
          </p:nvPr>
        </p:nvSpPr>
        <p:spPr>
          <a:xfrm>
            <a:off x="457200" y="584843"/>
            <a:ext cx="8229600" cy="981075"/>
          </a:xfrm>
        </p:spPr>
        <p:txBody>
          <a:bodyPr/>
          <a:lstStyle/>
          <a:p>
            <a:r>
              <a:rPr lang="en-US" dirty="0" smtClean="0"/>
              <a:t>How to Start Report Kickoff</a:t>
            </a:r>
          </a:p>
        </p:txBody>
      </p:sp>
      <p:sp>
        <p:nvSpPr>
          <p:cNvPr id="327687" name="Rectangle 3"/>
          <p:cNvSpPr>
            <a:spLocks noChangeArrowheads="1"/>
          </p:cNvSpPr>
          <p:nvPr/>
        </p:nvSpPr>
        <p:spPr bwMode="auto">
          <a:xfrm>
            <a:off x="400050" y="1711325"/>
            <a:ext cx="85693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98513" lvl="1" indent="-341313" eaLnBrk="0" hangingPunct="0">
              <a:spcBef>
                <a:spcPct val="25000"/>
              </a:spcBef>
              <a:spcAft>
                <a:spcPct val="25000"/>
              </a:spcAft>
              <a:buSzPct val="85000"/>
              <a:buFont typeface="Wingdings" pitchFamily="2" charset="2"/>
              <a:buChar char="Ø"/>
            </a:pPr>
            <a:endParaRPr lang="en-US" sz="2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Rounded Rectangular Callout 7"/>
          <p:cNvSpPr/>
          <p:nvPr/>
        </p:nvSpPr>
        <p:spPr>
          <a:xfrm>
            <a:off x="2883423" y="4090364"/>
            <a:ext cx="3508987" cy="641027"/>
          </a:xfrm>
          <a:prstGeom prst="wedgeRoundRectCallout">
            <a:avLst>
              <a:gd name="adj1" fmla="val -57537"/>
              <a:gd name="adj2" fmla="val -232845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Click on </a:t>
            </a:r>
            <a:r>
              <a:rPr lang="en-US" i="1" dirty="0" smtClean="0">
                <a:solidFill>
                  <a:schemeClr val="tx1"/>
                </a:solidFill>
              </a:rPr>
              <a:t>2015 Report Kickoff t</a:t>
            </a:r>
            <a:r>
              <a:rPr lang="en-US" dirty="0" smtClean="0">
                <a:solidFill>
                  <a:schemeClr val="tx1"/>
                </a:solidFill>
              </a:rPr>
              <a:t>ask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97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Agenda</a:t>
            </a:r>
          </a:p>
        </p:txBody>
      </p:sp>
      <p:sp>
        <p:nvSpPr>
          <p:cNvPr id="962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1825"/>
            <a:ext cx="8356600" cy="42592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Steps for Starting </a:t>
            </a:r>
            <a:r>
              <a:rPr lang="en-US" b="1" dirty="0" smtClean="0"/>
              <a:t>SSW Reporting</a:t>
            </a:r>
            <a:endParaRPr lang="en-US" b="1" dirty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400" dirty="0" smtClean="0"/>
              <a:t>Local system “user </a:t>
            </a:r>
            <a:r>
              <a:rPr lang="en-US" sz="2400" dirty="0"/>
              <a:t>m</a:t>
            </a:r>
            <a:r>
              <a:rPr lang="en-US" sz="2400" dirty="0" smtClean="0"/>
              <a:t>anager” creates user accounts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 startAt="2"/>
            </a:pPr>
            <a:r>
              <a:rPr lang="en-US" sz="2400" dirty="0" smtClean="0"/>
              <a:t>Systems complete SSW 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85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00675"/>
            <a:ext cx="8229600" cy="2653598"/>
          </a:xfrm>
          <a:prstGeom prst="rect">
            <a:avLst/>
          </a:prstGeom>
          <a:ln>
            <a:solidFill>
              <a:srgbClr val="32325A"/>
            </a:solidFill>
          </a:ln>
        </p:spPr>
      </p:pic>
      <p:sp>
        <p:nvSpPr>
          <p:cNvPr id="329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Accept Kickoff Task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3935413" y="4154273"/>
            <a:ext cx="2273300" cy="485775"/>
          </a:xfrm>
          <a:prstGeom prst="wedgeRoundRectCallout">
            <a:avLst>
              <a:gd name="adj1" fmla="val 109285"/>
              <a:gd name="adj2" fmla="val -459363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1. Click Accept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5253038" y="5324368"/>
            <a:ext cx="2273300" cy="485775"/>
          </a:xfrm>
          <a:prstGeom prst="wedgeRoundRectCallout">
            <a:avLst>
              <a:gd name="adj1" fmla="val 86413"/>
              <a:gd name="adj2" fmla="val -312687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2. Click Proceed</a:t>
            </a:r>
          </a:p>
        </p:txBody>
      </p:sp>
    </p:spTree>
    <p:extLst>
      <p:ext uri="{BB962C8B-B14F-4D97-AF65-F5344CB8AC3E}">
        <p14:creationId xmlns:p14="http://schemas.microsoft.com/office/powerpoint/2010/main" val="428120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85226" y="1397500"/>
            <a:ext cx="8288323" cy="2398848"/>
            <a:chOff x="285226" y="1397500"/>
            <a:chExt cx="8288323" cy="2398848"/>
          </a:xfrm>
        </p:grpSpPr>
        <p:grpSp>
          <p:nvGrpSpPr>
            <p:cNvPr id="9" name="Group 8"/>
            <p:cNvGrpSpPr/>
            <p:nvPr/>
          </p:nvGrpSpPr>
          <p:grpSpPr>
            <a:xfrm>
              <a:off x="285226" y="1397500"/>
              <a:ext cx="8284293" cy="2398848"/>
              <a:chOff x="285226" y="1397500"/>
              <a:chExt cx="8284293" cy="2398848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/>
              <a:srcRect l="456" b="58605"/>
              <a:stretch/>
            </p:blipFill>
            <p:spPr>
              <a:xfrm>
                <a:off x="377504" y="1397500"/>
                <a:ext cx="8192015" cy="1035307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/>
              <a:srcRect l="975" t="83962"/>
              <a:stretch/>
            </p:blipFill>
            <p:spPr>
              <a:xfrm>
                <a:off x="285226" y="3394480"/>
                <a:ext cx="8150070" cy="401868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4"/>
              <a:srcRect l="18902" t="38960" r="406" b="24687"/>
              <a:stretch/>
            </p:blipFill>
            <p:spPr>
              <a:xfrm>
                <a:off x="1761688" y="2378575"/>
                <a:ext cx="6660824" cy="1015068"/>
              </a:xfrm>
              <a:prstGeom prst="rect">
                <a:avLst/>
              </a:prstGeom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377505" y="1397500"/>
              <a:ext cx="8196044" cy="2318823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0753" name="Title 1"/>
          <p:cNvSpPr>
            <a:spLocks noGrp="1"/>
          </p:cNvSpPr>
          <p:nvPr>
            <p:ph type="title"/>
          </p:nvPr>
        </p:nvSpPr>
        <p:spPr>
          <a:xfrm>
            <a:off x="457200" y="560130"/>
            <a:ext cx="8229600" cy="981075"/>
          </a:xfrm>
        </p:spPr>
        <p:txBody>
          <a:bodyPr/>
          <a:lstStyle/>
          <a:p>
            <a:r>
              <a:rPr lang="en-US" dirty="0" smtClean="0"/>
              <a:t>Manage Reporter Users</a:t>
            </a:r>
          </a:p>
        </p:txBody>
      </p:sp>
      <p:sp>
        <p:nvSpPr>
          <p:cNvPr id="330756" name="Content Placeholder 2"/>
          <p:cNvSpPr>
            <a:spLocks noGrp="1"/>
          </p:cNvSpPr>
          <p:nvPr>
            <p:ph idx="1"/>
          </p:nvPr>
        </p:nvSpPr>
        <p:spPr>
          <a:xfrm>
            <a:off x="1140941" y="5159890"/>
            <a:ext cx="7080422" cy="909638"/>
          </a:xfrm>
        </p:spPr>
        <p:txBody>
          <a:bodyPr/>
          <a:lstStyle/>
          <a:p>
            <a:r>
              <a:rPr lang="en-US" sz="2800" dirty="0" smtClean="0"/>
              <a:t>Only user manager can add new </a:t>
            </a:r>
            <a:r>
              <a:rPr lang="en-US" sz="2800" dirty="0" smtClean="0"/>
              <a:t>users</a:t>
            </a:r>
            <a:endParaRPr lang="en-US" sz="2800" dirty="0" smtClean="0"/>
          </a:p>
        </p:txBody>
      </p:sp>
      <p:sp>
        <p:nvSpPr>
          <p:cNvPr id="8" name="Rounded Rectangular Callout 7"/>
          <p:cNvSpPr/>
          <p:nvPr/>
        </p:nvSpPr>
        <p:spPr>
          <a:xfrm>
            <a:off x="4473511" y="4186899"/>
            <a:ext cx="4505325" cy="485775"/>
          </a:xfrm>
          <a:prstGeom prst="wedgeRoundRectCallout">
            <a:avLst>
              <a:gd name="adj1" fmla="val 12370"/>
              <a:gd name="adj2" fmla="val -164306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Click </a:t>
            </a:r>
            <a:r>
              <a:rPr lang="en-US" i="1" dirty="0" smtClean="0">
                <a:solidFill>
                  <a:schemeClr val="tx1"/>
                </a:solidFill>
              </a:rPr>
              <a:t>Continue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to go to next confirmation</a:t>
            </a:r>
          </a:p>
        </p:txBody>
      </p:sp>
    </p:spTree>
    <p:extLst>
      <p:ext uri="{BB962C8B-B14F-4D97-AF65-F5344CB8AC3E}">
        <p14:creationId xmlns:p14="http://schemas.microsoft.com/office/powerpoint/2010/main" val="203305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796231"/>
            <a:ext cx="8229600" cy="2605696"/>
          </a:xfrm>
          <a:prstGeom prst="rect">
            <a:avLst/>
          </a:prstGeom>
          <a:ln>
            <a:solidFill>
              <a:srgbClr val="32325A"/>
            </a:solidFill>
          </a:ln>
        </p:spPr>
      </p:pic>
      <p:sp>
        <p:nvSpPr>
          <p:cNvPr id="334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Manage Modes</a:t>
            </a:r>
          </a:p>
        </p:txBody>
      </p:sp>
      <p:sp>
        <p:nvSpPr>
          <p:cNvPr id="334852" name="Content Placeholder 2"/>
          <p:cNvSpPr>
            <a:spLocks noGrp="1"/>
          </p:cNvSpPr>
          <p:nvPr>
            <p:ph idx="1"/>
          </p:nvPr>
        </p:nvSpPr>
        <p:spPr>
          <a:xfrm>
            <a:off x="1053070" y="5948363"/>
            <a:ext cx="7393459" cy="909637"/>
          </a:xfrm>
        </p:spPr>
        <p:txBody>
          <a:bodyPr/>
          <a:lstStyle/>
          <a:p>
            <a:r>
              <a:rPr lang="en-US" sz="2800" dirty="0" smtClean="0"/>
              <a:t>Add, edit, or end mode/TOS as needed</a:t>
            </a:r>
          </a:p>
        </p:txBody>
      </p:sp>
      <p:sp>
        <p:nvSpPr>
          <p:cNvPr id="5" name="Rounded Rectangular Callout 4"/>
          <p:cNvSpPr>
            <a:spLocks noChangeArrowheads="1"/>
          </p:cNvSpPr>
          <p:nvPr/>
        </p:nvSpPr>
        <p:spPr bwMode="auto">
          <a:xfrm>
            <a:off x="2366962" y="4086399"/>
            <a:ext cx="2382837" cy="487363"/>
          </a:xfrm>
          <a:prstGeom prst="wedgeRoundRectCallout">
            <a:avLst>
              <a:gd name="adj1" fmla="val 85177"/>
              <a:gd name="adj2" fmla="val -20685"/>
              <a:gd name="adj3" fmla="val 16667"/>
            </a:avLst>
          </a:prstGeom>
          <a:solidFill>
            <a:srgbClr val="FFFF99"/>
          </a:solidFill>
          <a:ln w="25400" algn="ctr">
            <a:solidFill>
              <a:srgbClr val="32325A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dirty="0">
                <a:latin typeface="+mn-lt"/>
                <a:cs typeface="+mn-cs"/>
              </a:rPr>
              <a:t>Click to add mode</a:t>
            </a:r>
          </a:p>
        </p:txBody>
      </p:sp>
      <p:sp>
        <p:nvSpPr>
          <p:cNvPr id="2" name="Rounded Rectangular Callout 4"/>
          <p:cNvSpPr>
            <a:spLocks noChangeArrowheads="1"/>
          </p:cNvSpPr>
          <p:nvPr/>
        </p:nvSpPr>
        <p:spPr bwMode="auto">
          <a:xfrm>
            <a:off x="4674299" y="5092927"/>
            <a:ext cx="4241801" cy="336271"/>
          </a:xfrm>
          <a:prstGeom prst="wedgeRoundRectCallout">
            <a:avLst>
              <a:gd name="adj1" fmla="val -8419"/>
              <a:gd name="adj2" fmla="val -315183"/>
              <a:gd name="adj3" fmla="val 16667"/>
            </a:avLst>
          </a:prstGeom>
          <a:solidFill>
            <a:srgbClr val="FFFF99"/>
          </a:solidFill>
          <a:ln w="25400" algn="ctr">
            <a:solidFill>
              <a:srgbClr val="32325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dirty="0">
                <a:latin typeface="Tahoma" pitchFamily="34" charset="0"/>
              </a:rPr>
              <a:t>Click to edit/delete </a:t>
            </a:r>
            <a:r>
              <a:rPr lang="en-US" dirty="0" smtClean="0">
                <a:latin typeface="Tahoma" pitchFamily="34" charset="0"/>
              </a:rPr>
              <a:t>selected mode/TOS</a:t>
            </a:r>
            <a:endParaRPr lang="en-US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12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1185"/>
            <a:ext cx="8229600" cy="2814303"/>
          </a:xfrm>
          <a:prstGeom prst="rect">
            <a:avLst/>
          </a:prstGeom>
          <a:ln>
            <a:solidFill>
              <a:srgbClr val="32325A"/>
            </a:solidFill>
          </a:ln>
        </p:spPr>
      </p:pic>
      <p:sp>
        <p:nvSpPr>
          <p:cNvPr id="335873" name="Title 1"/>
          <p:cNvSpPr>
            <a:spLocks noGrp="1"/>
          </p:cNvSpPr>
          <p:nvPr>
            <p:ph type="title"/>
          </p:nvPr>
        </p:nvSpPr>
        <p:spPr>
          <a:xfrm>
            <a:off x="457200" y="808038"/>
            <a:ext cx="8229600" cy="855662"/>
          </a:xfrm>
        </p:spPr>
        <p:txBody>
          <a:bodyPr/>
          <a:lstStyle/>
          <a:p>
            <a:r>
              <a:rPr lang="en-US" smtClean="0"/>
              <a:t>Add Mode Screen</a:t>
            </a:r>
          </a:p>
        </p:txBody>
      </p:sp>
      <p:sp>
        <p:nvSpPr>
          <p:cNvPr id="335874" name="Content Placeholder 2"/>
          <p:cNvSpPr>
            <a:spLocks noGrp="1"/>
          </p:cNvSpPr>
          <p:nvPr>
            <p:ph idx="1"/>
          </p:nvPr>
        </p:nvSpPr>
        <p:spPr>
          <a:xfrm>
            <a:off x="1396314" y="4519613"/>
            <a:ext cx="7047470" cy="186848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Mode drop down menu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TOS selection = directly operated or P.T.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Commitment date </a:t>
            </a:r>
            <a:r>
              <a:rPr lang="en-US" sz="2400" dirty="0" smtClean="0"/>
              <a:t>= capital funds first expended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Start date = first day of revenue service</a:t>
            </a:r>
          </a:p>
          <a:p>
            <a:endParaRPr lang="en-US" sz="2400" dirty="0" smtClean="0"/>
          </a:p>
        </p:txBody>
      </p:sp>
      <p:sp>
        <p:nvSpPr>
          <p:cNvPr id="5" name="Rounded Rectangular Callout 4"/>
          <p:cNvSpPr/>
          <p:nvPr/>
        </p:nvSpPr>
        <p:spPr>
          <a:xfrm>
            <a:off x="4373796" y="3870675"/>
            <a:ext cx="2273300" cy="404813"/>
          </a:xfrm>
          <a:prstGeom prst="wedgeRoundRectCallout">
            <a:avLst>
              <a:gd name="adj1" fmla="val 91578"/>
              <a:gd name="adj2" fmla="val -8641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Click to save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630863" y="2665931"/>
            <a:ext cx="2273300" cy="404813"/>
          </a:xfrm>
          <a:prstGeom prst="wedgeRoundRectCallout">
            <a:avLst>
              <a:gd name="adj1" fmla="val -68716"/>
              <a:gd name="adj2" fmla="val -92771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Drop down menu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4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7"/>
            <a:ext cx="8229600" cy="2874157"/>
          </a:xfrm>
          <a:prstGeom prst="rect">
            <a:avLst/>
          </a:prstGeom>
          <a:ln>
            <a:solidFill>
              <a:srgbClr val="32325A"/>
            </a:solidFill>
          </a:ln>
        </p:spPr>
      </p:pic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Edit Mode Screen</a:t>
            </a:r>
          </a:p>
        </p:txBody>
      </p:sp>
      <p:sp>
        <p:nvSpPr>
          <p:cNvPr id="627716" name="Content Placeholder 2"/>
          <p:cNvSpPr>
            <a:spLocks/>
          </p:cNvSpPr>
          <p:nvPr/>
        </p:nvSpPr>
        <p:spPr bwMode="auto">
          <a:xfrm>
            <a:off x="769337" y="4942274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400" dirty="0">
                <a:latin typeface="Tahoma" pitchFamily="34" charset="0"/>
              </a:rPr>
              <a:t>End date = Last day of revenue </a:t>
            </a:r>
            <a:r>
              <a:rPr lang="en-US" sz="2400" dirty="0" smtClean="0">
                <a:latin typeface="Tahoma" pitchFamily="34" charset="0"/>
              </a:rPr>
              <a:t>service</a:t>
            </a: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400" dirty="0" smtClean="0">
                <a:latin typeface="Tahoma" pitchFamily="34" charset="0"/>
              </a:rPr>
              <a:t>Modes are ended, not deleted</a:t>
            </a:r>
            <a:endParaRPr lang="en-US" sz="2400" dirty="0">
              <a:latin typeface="Tahoma" pitchFamily="34" charset="0"/>
            </a:endParaRPr>
          </a:p>
          <a:p>
            <a:pPr marL="342900" indent="-342900" eaLnBrk="0" hangingPunct="0"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endParaRPr lang="en-US" sz="2400" dirty="0">
              <a:latin typeface="Tahoma" pitchFamily="34" charset="0"/>
            </a:endParaRPr>
          </a:p>
        </p:txBody>
      </p:sp>
      <p:sp>
        <p:nvSpPr>
          <p:cNvPr id="7" name="Rounded Rectangular Callout 6"/>
          <p:cNvSpPr>
            <a:spLocks noChangeArrowheads="1"/>
          </p:cNvSpPr>
          <p:nvPr/>
        </p:nvSpPr>
        <p:spPr bwMode="auto">
          <a:xfrm>
            <a:off x="4572000" y="3939790"/>
            <a:ext cx="2273300" cy="633412"/>
          </a:xfrm>
          <a:prstGeom prst="wedgeRoundRectCallout">
            <a:avLst>
              <a:gd name="adj1" fmla="val 84917"/>
              <a:gd name="adj2" fmla="val -12657"/>
              <a:gd name="adj3" fmla="val 16667"/>
            </a:avLst>
          </a:prstGeom>
          <a:solidFill>
            <a:srgbClr val="FFFF99"/>
          </a:solidFill>
          <a:ln w="25400" algn="ctr">
            <a:solidFill>
              <a:srgbClr val="32325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dirty="0">
                <a:latin typeface="Tahoma" pitchFamily="34" charset="0"/>
              </a:rPr>
              <a:t>Click submit to save changes</a:t>
            </a:r>
          </a:p>
        </p:txBody>
      </p:sp>
    </p:spTree>
    <p:extLst>
      <p:ext uri="{BB962C8B-B14F-4D97-AF65-F5344CB8AC3E}">
        <p14:creationId xmlns:p14="http://schemas.microsoft.com/office/powerpoint/2010/main" val="84422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796231"/>
            <a:ext cx="8229600" cy="2605696"/>
          </a:xfrm>
          <a:prstGeom prst="rect">
            <a:avLst/>
          </a:prstGeom>
          <a:ln>
            <a:solidFill>
              <a:srgbClr val="32325A"/>
            </a:solidFill>
          </a:ln>
        </p:spPr>
      </p:pic>
      <p:sp>
        <p:nvSpPr>
          <p:cNvPr id="336897" name="Title 1"/>
          <p:cNvSpPr>
            <a:spLocks noGrp="1"/>
          </p:cNvSpPr>
          <p:nvPr>
            <p:ph type="title"/>
          </p:nvPr>
        </p:nvSpPr>
        <p:spPr>
          <a:xfrm>
            <a:off x="184149" y="643282"/>
            <a:ext cx="8775700" cy="822325"/>
          </a:xfrm>
        </p:spPr>
        <p:txBody>
          <a:bodyPr/>
          <a:lstStyle/>
          <a:p>
            <a:r>
              <a:rPr lang="en-US" sz="4000" dirty="0" smtClean="0"/>
              <a:t>Proceed to Reporter Type Confirmation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3325128" y="5228401"/>
            <a:ext cx="4435475" cy="487363"/>
          </a:xfrm>
          <a:prstGeom prst="wedgeRoundRectCallout">
            <a:avLst>
              <a:gd name="adj1" fmla="val 33667"/>
              <a:gd name="adj2" fmla="val -254717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Click continue to go to next confirmation</a:t>
            </a:r>
          </a:p>
        </p:txBody>
      </p:sp>
    </p:spTree>
    <p:extLst>
      <p:ext uri="{BB962C8B-B14F-4D97-AF65-F5344CB8AC3E}">
        <p14:creationId xmlns:p14="http://schemas.microsoft.com/office/powerpoint/2010/main" val="106008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82551"/>
            <a:ext cx="8229600" cy="2329653"/>
          </a:xfrm>
          <a:prstGeom prst="rect">
            <a:avLst/>
          </a:prstGeom>
          <a:ln>
            <a:solidFill>
              <a:srgbClr val="32325A"/>
            </a:solidFill>
          </a:ln>
        </p:spPr>
      </p:pic>
      <p:sp>
        <p:nvSpPr>
          <p:cNvPr id="337921" name="Title 1"/>
          <p:cNvSpPr>
            <a:spLocks noGrp="1"/>
          </p:cNvSpPr>
          <p:nvPr>
            <p:ph type="title"/>
          </p:nvPr>
        </p:nvSpPr>
        <p:spPr>
          <a:xfrm>
            <a:off x="342900" y="720725"/>
            <a:ext cx="8458200" cy="822325"/>
          </a:xfrm>
        </p:spPr>
        <p:txBody>
          <a:bodyPr/>
          <a:lstStyle/>
          <a:p>
            <a:r>
              <a:rPr lang="en-US" sz="4000" dirty="0" smtClean="0"/>
              <a:t>Previous Reporter Type Confirmation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idx="1"/>
          </p:nvPr>
        </p:nvSpPr>
        <p:spPr>
          <a:xfrm>
            <a:off x="663146" y="4242830"/>
            <a:ext cx="8229600" cy="2311400"/>
          </a:xfrm>
        </p:spPr>
        <p:txBody>
          <a:bodyPr/>
          <a:lstStyle/>
          <a:p>
            <a:r>
              <a:rPr lang="en-US" sz="2800" dirty="0" smtClean="0"/>
              <a:t>Reporter type determines your required forms</a:t>
            </a:r>
          </a:p>
          <a:p>
            <a:r>
              <a:rPr lang="en-US" sz="2800" dirty="0" smtClean="0"/>
              <a:t>Click </a:t>
            </a:r>
            <a:r>
              <a:rPr lang="en-US" sz="2800" i="1" dirty="0" smtClean="0"/>
              <a:t>yes</a:t>
            </a:r>
            <a:r>
              <a:rPr lang="en-US" sz="2800" dirty="0" smtClean="0"/>
              <a:t> to go through questionnaire </a:t>
            </a:r>
          </a:p>
          <a:p>
            <a:pPr lvl="1"/>
            <a:r>
              <a:rPr lang="en-US" sz="2400" dirty="0" smtClean="0"/>
              <a:t>Questions appear</a:t>
            </a:r>
          </a:p>
          <a:p>
            <a:pPr lvl="1"/>
            <a:r>
              <a:rPr lang="en-US" sz="2400" dirty="0" smtClean="0"/>
              <a:t>Strongly suggested for first-time NTD 2.0 </a:t>
            </a:r>
            <a:r>
              <a:rPr lang="en-US" sz="2400" dirty="0" smtClean="0"/>
              <a:t>users even if they are confident about their type</a:t>
            </a:r>
            <a:endParaRPr lang="en-US" sz="2400" dirty="0" smtClean="0"/>
          </a:p>
          <a:p>
            <a:endParaRPr lang="en-US" sz="2800" dirty="0" smtClean="0"/>
          </a:p>
        </p:txBody>
      </p:sp>
      <p:sp>
        <p:nvSpPr>
          <p:cNvPr id="7" name="Rounded Rectangular Callout 6"/>
          <p:cNvSpPr/>
          <p:nvPr/>
        </p:nvSpPr>
        <p:spPr>
          <a:xfrm>
            <a:off x="131763" y="3508375"/>
            <a:ext cx="2273300" cy="633413"/>
          </a:xfrm>
          <a:prstGeom prst="wedgeRoundRectCallout">
            <a:avLst>
              <a:gd name="adj1" fmla="val 73148"/>
              <a:gd name="adj2" fmla="val -104935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Click yes for questionnaire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572000" y="2593975"/>
            <a:ext cx="4435475" cy="485775"/>
          </a:xfrm>
          <a:prstGeom prst="wedgeRoundRectCallout">
            <a:avLst>
              <a:gd name="adj1" fmla="val 9867"/>
              <a:gd name="adj2" fmla="val 209012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Click continue to complete kickoff</a:t>
            </a:r>
          </a:p>
        </p:txBody>
      </p:sp>
    </p:spTree>
    <p:extLst>
      <p:ext uri="{BB962C8B-B14F-4D97-AF65-F5344CB8AC3E}">
        <p14:creationId xmlns:p14="http://schemas.microsoft.com/office/powerpoint/2010/main" val="43695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69" name="Title 1"/>
          <p:cNvSpPr>
            <a:spLocks noGrp="1"/>
          </p:cNvSpPr>
          <p:nvPr>
            <p:ph type="title"/>
          </p:nvPr>
        </p:nvSpPr>
        <p:spPr>
          <a:xfrm>
            <a:off x="448963" y="593854"/>
            <a:ext cx="8369300" cy="822325"/>
          </a:xfrm>
        </p:spPr>
        <p:txBody>
          <a:bodyPr/>
          <a:lstStyle/>
          <a:p>
            <a:r>
              <a:rPr lang="en-US" sz="4000" dirty="0" smtClean="0"/>
              <a:t>NTD 2.0 Reporter Type Questionnaire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650" y="1284053"/>
            <a:ext cx="6253926" cy="5029200"/>
          </a:xfrm>
          <a:prstGeom prst="rect">
            <a:avLst/>
          </a:prstGeom>
          <a:ln>
            <a:solidFill>
              <a:srgbClr val="32325A"/>
            </a:solidFill>
          </a:ln>
        </p:spPr>
      </p:pic>
      <p:sp>
        <p:nvSpPr>
          <p:cNvPr id="5" name="Rounded Rectangular Callout 4"/>
          <p:cNvSpPr/>
          <p:nvPr/>
        </p:nvSpPr>
        <p:spPr>
          <a:xfrm>
            <a:off x="4513277" y="5578679"/>
            <a:ext cx="4435475" cy="385280"/>
          </a:xfrm>
          <a:prstGeom prst="wedgeRoundRectCallout">
            <a:avLst>
              <a:gd name="adj1" fmla="val -5754"/>
              <a:gd name="adj2" fmla="val 112446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Click </a:t>
            </a:r>
            <a:r>
              <a:rPr lang="en-US" i="1" dirty="0" smtClean="0">
                <a:solidFill>
                  <a:schemeClr val="tx1"/>
                </a:solidFill>
              </a:rPr>
              <a:t>Continue</a:t>
            </a:r>
            <a:r>
              <a:rPr lang="en-US" dirty="0" smtClean="0">
                <a:solidFill>
                  <a:schemeClr val="tx1"/>
                </a:solidFill>
              </a:rPr>
              <a:t> when </a:t>
            </a:r>
            <a:r>
              <a:rPr lang="en-US" dirty="0" smtClean="0">
                <a:solidFill>
                  <a:schemeClr val="tx1"/>
                </a:solidFill>
              </a:rPr>
              <a:t>all questions answered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20701" y="4179671"/>
            <a:ext cx="2587007" cy="1071837"/>
          </a:xfrm>
          <a:prstGeom prst="wedgeRoundRectCallout">
            <a:avLst>
              <a:gd name="adj1" fmla="val 51829"/>
              <a:gd name="adj2" fmla="val 85012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i="1" dirty="0" smtClean="0">
                <a:solidFill>
                  <a:schemeClr val="tx1"/>
                </a:solidFill>
              </a:rPr>
              <a:t>Resulting Reporter Type </a:t>
            </a:r>
            <a:r>
              <a:rPr lang="en-US" dirty="0" smtClean="0">
                <a:solidFill>
                  <a:schemeClr val="tx1"/>
                </a:solidFill>
              </a:rPr>
              <a:t>based on answers to questions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0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5" name="Title 1"/>
          <p:cNvSpPr>
            <a:spLocks noGrp="1"/>
          </p:cNvSpPr>
          <p:nvPr>
            <p:ph type="title"/>
          </p:nvPr>
        </p:nvSpPr>
        <p:spPr>
          <a:xfrm>
            <a:off x="457200" y="584843"/>
            <a:ext cx="8229600" cy="981075"/>
          </a:xfrm>
        </p:spPr>
        <p:txBody>
          <a:bodyPr/>
          <a:lstStyle/>
          <a:p>
            <a:r>
              <a:rPr lang="en-US" dirty="0" smtClean="0"/>
              <a:t>Reporter Type Questionnaire</a:t>
            </a:r>
          </a:p>
        </p:txBody>
      </p:sp>
      <p:sp>
        <p:nvSpPr>
          <p:cNvPr id="338946" name="Content Placeholder 2"/>
          <p:cNvSpPr>
            <a:spLocks noGrp="1"/>
          </p:cNvSpPr>
          <p:nvPr>
            <p:ph idx="1"/>
          </p:nvPr>
        </p:nvSpPr>
        <p:spPr>
          <a:xfrm>
            <a:off x="564291" y="1707292"/>
            <a:ext cx="8229600" cy="4525963"/>
          </a:xfrm>
        </p:spPr>
        <p:txBody>
          <a:bodyPr/>
          <a:lstStyle/>
          <a:p>
            <a:r>
              <a:rPr lang="en-US" dirty="0" smtClean="0"/>
              <a:t>5307 beneficiary?</a:t>
            </a:r>
          </a:p>
          <a:p>
            <a:r>
              <a:rPr lang="en-US" dirty="0" smtClean="0"/>
              <a:t>Reporting under another NTD ID?</a:t>
            </a:r>
          </a:p>
          <a:p>
            <a:r>
              <a:rPr lang="en-US" dirty="0" smtClean="0"/>
              <a:t>Operating public transit service?</a:t>
            </a:r>
          </a:p>
          <a:p>
            <a:r>
              <a:rPr lang="en-US" dirty="0" smtClean="0"/>
              <a:t>Building new modes?</a:t>
            </a:r>
          </a:p>
          <a:p>
            <a:r>
              <a:rPr lang="en-US" dirty="0" smtClean="0"/>
              <a:t>Fixed guideway or high intensity </a:t>
            </a:r>
            <a:r>
              <a:rPr lang="en-US" dirty="0" smtClean="0"/>
              <a:t>bus?</a:t>
            </a:r>
            <a:endParaRPr lang="en-US" dirty="0" smtClean="0"/>
          </a:p>
          <a:p>
            <a:r>
              <a:rPr lang="en-US" dirty="0" smtClean="0"/>
              <a:t>Operating less than 31 VOMS</a:t>
            </a:r>
            <a:r>
              <a:rPr lang="en-US" dirty="0" smtClean="0"/>
              <a:t>?</a:t>
            </a:r>
          </a:p>
          <a:p>
            <a:r>
              <a:rPr lang="en-US" dirty="0" smtClean="0"/>
              <a:t>Report with SSW?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314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43050"/>
            <a:ext cx="8229600" cy="2352300"/>
          </a:xfrm>
          <a:prstGeom prst="rect">
            <a:avLst/>
          </a:prstGeom>
          <a:ln>
            <a:solidFill>
              <a:srgbClr val="32325A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146577"/>
            <a:ext cx="8229600" cy="1508186"/>
          </a:xfrm>
          <a:prstGeom prst="rect">
            <a:avLst/>
          </a:prstGeom>
          <a:ln>
            <a:solidFill>
              <a:srgbClr val="32325A"/>
            </a:solidFill>
          </a:ln>
        </p:spPr>
      </p:pic>
      <p:sp>
        <p:nvSpPr>
          <p:cNvPr id="340993" name="Title 1"/>
          <p:cNvSpPr>
            <a:spLocks noGrp="1"/>
          </p:cNvSpPr>
          <p:nvPr>
            <p:ph type="title"/>
          </p:nvPr>
        </p:nvSpPr>
        <p:spPr>
          <a:xfrm>
            <a:off x="342900" y="720725"/>
            <a:ext cx="8458200" cy="822325"/>
          </a:xfrm>
        </p:spPr>
        <p:txBody>
          <a:bodyPr/>
          <a:lstStyle/>
          <a:p>
            <a:r>
              <a:rPr lang="en-US" dirty="0"/>
              <a:t>Complete Kickoff</a:t>
            </a:r>
            <a:endParaRPr lang="en-US" dirty="0" smtClean="0"/>
          </a:p>
        </p:txBody>
      </p:sp>
      <p:sp>
        <p:nvSpPr>
          <p:cNvPr id="9" name="Rounded Rectangular Callout 8"/>
          <p:cNvSpPr/>
          <p:nvPr/>
        </p:nvSpPr>
        <p:spPr>
          <a:xfrm>
            <a:off x="5696125" y="2676261"/>
            <a:ext cx="3311350" cy="485775"/>
          </a:xfrm>
          <a:prstGeom prst="wedgeRoundRectCallout">
            <a:avLst>
              <a:gd name="adj1" fmla="val -5385"/>
              <a:gd name="adj2" fmla="val 137748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Click </a:t>
            </a:r>
            <a:r>
              <a:rPr lang="en-US" i="1" dirty="0">
                <a:solidFill>
                  <a:schemeClr val="tx1"/>
                </a:solidFill>
              </a:rPr>
              <a:t>S</a:t>
            </a:r>
            <a:r>
              <a:rPr lang="en-US" i="1" dirty="0" smtClean="0">
                <a:solidFill>
                  <a:schemeClr val="tx1"/>
                </a:solidFill>
              </a:rPr>
              <a:t>ubmit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to complete kickoff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7382312" y="5789975"/>
            <a:ext cx="1173555" cy="485775"/>
          </a:xfrm>
          <a:prstGeom prst="wedgeRoundRectCallout">
            <a:avLst>
              <a:gd name="adj1" fmla="val 37430"/>
              <a:gd name="adj2" fmla="val -88480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Click </a:t>
            </a:r>
            <a:r>
              <a:rPr lang="en-US" i="1" dirty="0" smtClean="0">
                <a:solidFill>
                  <a:schemeClr val="tx1"/>
                </a:solidFill>
              </a:rPr>
              <a:t>OK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0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Local System User </a:t>
            </a:r>
            <a:r>
              <a:rPr lang="en-US" sz="4000" dirty="0" smtClean="0"/>
              <a:t>Manager (LSUM)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LSUM at each reporting agency approves (certifies) new users of FTA systems</a:t>
            </a:r>
          </a:p>
          <a:p>
            <a:pPr lvl="1"/>
            <a:r>
              <a:rPr lang="en-US" sz="2400" dirty="0" smtClean="0"/>
              <a:t>NTD 2.0</a:t>
            </a:r>
          </a:p>
          <a:p>
            <a:pPr lvl="1"/>
            <a:r>
              <a:rPr lang="en-US" sz="2400" dirty="0" smtClean="0"/>
              <a:t>TRAMS (updated TEAM)</a:t>
            </a:r>
          </a:p>
          <a:p>
            <a:r>
              <a:rPr lang="en-US" sz="2800" dirty="0" smtClean="0"/>
              <a:t>FTA requires each agency to identify a LSUM to </a:t>
            </a:r>
            <a:r>
              <a:rPr lang="en-US" sz="2800" dirty="0"/>
              <a:t>FTA for  “authentication” </a:t>
            </a:r>
          </a:p>
          <a:p>
            <a:pPr lvl="1"/>
            <a:r>
              <a:rPr lang="en-US" sz="2400" dirty="0"/>
              <a:t>TEAM users upload designation letter in TEAM</a:t>
            </a:r>
          </a:p>
          <a:p>
            <a:pPr lvl="1"/>
            <a:r>
              <a:rPr lang="en-US" sz="2400" dirty="0"/>
              <a:t>Non-TEAM users send letter to FTA NTD project manager in Washington DC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73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153835"/>
            <a:ext cx="8229600" cy="2035056"/>
          </a:xfrm>
          <a:prstGeom prst="rect">
            <a:avLst/>
          </a:prstGeom>
          <a:ln>
            <a:solidFill>
              <a:srgbClr val="32325A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445242"/>
            <a:ext cx="8229600" cy="2040226"/>
          </a:xfrm>
          <a:prstGeom prst="rect">
            <a:avLst/>
          </a:prstGeom>
          <a:ln>
            <a:solidFill>
              <a:srgbClr val="32325A"/>
            </a:solidFill>
          </a:ln>
        </p:spPr>
      </p:pic>
      <p:sp>
        <p:nvSpPr>
          <p:cNvPr id="172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Getting to “Forms” Page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5184398" y="5837443"/>
            <a:ext cx="3706064" cy="384114"/>
          </a:xfrm>
          <a:prstGeom prst="wedgeRoundRectCallout">
            <a:avLst>
              <a:gd name="adj1" fmla="val -73852"/>
              <a:gd name="adj2" fmla="val -89665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go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 annual 2014 forms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087129" y="2368139"/>
            <a:ext cx="3304653" cy="933180"/>
          </a:xfrm>
          <a:prstGeom prst="wedgeRoundRectCallout">
            <a:avLst>
              <a:gd name="adj1" fmla="val -72203"/>
              <a:gd name="adj2" fmla="val -10462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“NTD Report Packages” to get to forms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1477633" y="1392753"/>
            <a:ext cx="630593" cy="3284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4061386" y="1448889"/>
            <a:ext cx="2638697" cy="485775"/>
          </a:xfrm>
          <a:prstGeom prst="wedgeRoundRectCallout">
            <a:avLst>
              <a:gd name="adj1" fmla="val -123806"/>
              <a:gd name="adj2" fmla="val -25810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“Records”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Right Arrow 8"/>
          <p:cNvSpPr/>
          <p:nvPr/>
        </p:nvSpPr>
        <p:spPr>
          <a:xfrm rot="5400000">
            <a:off x="4241840" y="3580475"/>
            <a:ext cx="660319" cy="486401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525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3"/>
          <a:stretch/>
        </p:blipFill>
        <p:spPr>
          <a:xfrm>
            <a:off x="1048624" y="1227866"/>
            <a:ext cx="6877896" cy="5029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50209" name="Title 1"/>
          <p:cNvSpPr>
            <a:spLocks noGrp="1"/>
          </p:cNvSpPr>
          <p:nvPr>
            <p:ph type="title"/>
          </p:nvPr>
        </p:nvSpPr>
        <p:spPr>
          <a:xfrm>
            <a:off x="457200" y="560130"/>
            <a:ext cx="8229600" cy="981075"/>
          </a:xfrm>
        </p:spPr>
        <p:txBody>
          <a:bodyPr/>
          <a:lstStyle/>
          <a:p>
            <a:r>
              <a:rPr lang="en-US" dirty="0" smtClean="0"/>
              <a:t>Report </a:t>
            </a:r>
            <a:r>
              <a:rPr lang="en-US" dirty="0" smtClean="0"/>
              <a:t>Package Summary Screen</a:t>
            </a:r>
            <a:endParaRPr lang="en-US" dirty="0" smtClean="0"/>
          </a:p>
        </p:txBody>
      </p:sp>
      <p:sp>
        <p:nvSpPr>
          <p:cNvPr id="5" name="Rounded Rectangular Callout 4"/>
          <p:cNvSpPr/>
          <p:nvPr/>
        </p:nvSpPr>
        <p:spPr>
          <a:xfrm>
            <a:off x="170898" y="3112632"/>
            <a:ext cx="2224251" cy="360885"/>
          </a:xfrm>
          <a:prstGeom prst="wedgeRoundRectCallout">
            <a:avLst>
              <a:gd name="adj1" fmla="val 11920"/>
              <a:gd name="adj2" fmla="val -299329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Click </a:t>
            </a:r>
            <a:r>
              <a:rPr lang="en-US" b="1" i="1" dirty="0" smtClean="0">
                <a:solidFill>
                  <a:schemeClr val="tx1"/>
                </a:solidFill>
              </a:rPr>
              <a:t>Related Actions</a:t>
            </a:r>
            <a:endParaRPr lang="en-US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22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82381"/>
            <a:ext cx="8229600" cy="17010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50209" name="Title 1"/>
          <p:cNvSpPr>
            <a:spLocks noGrp="1"/>
          </p:cNvSpPr>
          <p:nvPr>
            <p:ph type="title"/>
          </p:nvPr>
        </p:nvSpPr>
        <p:spPr>
          <a:xfrm>
            <a:off x="457200" y="560130"/>
            <a:ext cx="8229600" cy="981075"/>
          </a:xfrm>
        </p:spPr>
        <p:txBody>
          <a:bodyPr/>
          <a:lstStyle/>
          <a:p>
            <a:r>
              <a:rPr lang="en-US" dirty="0" smtClean="0"/>
              <a:t>Report Packages Screen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2813575" y="4228368"/>
            <a:ext cx="2224251" cy="360885"/>
          </a:xfrm>
          <a:prstGeom prst="wedgeRoundRectCallout">
            <a:avLst>
              <a:gd name="adj1" fmla="val -40505"/>
              <a:gd name="adj2" fmla="val -362092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Click </a:t>
            </a:r>
            <a:r>
              <a:rPr lang="en-US" b="1" i="1" dirty="0" smtClean="0">
                <a:solidFill>
                  <a:schemeClr val="tx1"/>
                </a:solidFill>
              </a:rPr>
              <a:t>Annual Forms</a:t>
            </a:r>
            <a:endParaRPr lang="en-US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6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38581" y="1272193"/>
            <a:ext cx="6066835" cy="5120640"/>
            <a:chOff x="1538581" y="1272193"/>
            <a:chExt cx="6066835" cy="512064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15624" r="15603" b="5530"/>
            <a:stretch/>
          </p:blipFill>
          <p:spPr>
            <a:xfrm>
              <a:off x="1538581" y="1272193"/>
              <a:ext cx="6066835" cy="512064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06462" y="2979302"/>
              <a:ext cx="1581707" cy="318363"/>
            </a:xfrm>
            <a:prstGeom prst="rect">
              <a:avLst/>
            </a:prstGeom>
          </p:spPr>
        </p:pic>
      </p:grpSp>
      <p:sp>
        <p:nvSpPr>
          <p:cNvPr id="351233" name="Title 1"/>
          <p:cNvSpPr>
            <a:spLocks noGrp="1"/>
          </p:cNvSpPr>
          <p:nvPr>
            <p:ph type="title"/>
          </p:nvPr>
        </p:nvSpPr>
        <p:spPr>
          <a:xfrm>
            <a:off x="342900" y="434051"/>
            <a:ext cx="8458200" cy="981075"/>
          </a:xfrm>
        </p:spPr>
        <p:txBody>
          <a:bodyPr/>
          <a:lstStyle/>
          <a:p>
            <a:r>
              <a:rPr lang="en-US" sz="4000" dirty="0" smtClean="0"/>
              <a:t>Individual Annual Forms by Mode/TOS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61355" y="4647375"/>
            <a:ext cx="1952003" cy="763524"/>
          </a:xfrm>
          <a:prstGeom prst="wedgeRoundRectCallout">
            <a:avLst>
              <a:gd name="adj1" fmla="val 84133"/>
              <a:gd name="adj2" fmla="val -162661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1. </a:t>
            </a:r>
            <a:r>
              <a:rPr lang="en-US" b="1" dirty="0" smtClean="0">
                <a:solidFill>
                  <a:schemeClr val="tx1"/>
                </a:solidFill>
              </a:rPr>
              <a:t>Check box for specific </a:t>
            </a:r>
            <a:r>
              <a:rPr lang="en-US" b="1" dirty="0" smtClean="0">
                <a:solidFill>
                  <a:schemeClr val="tx1"/>
                </a:solidFill>
              </a:rPr>
              <a:t>form </a:t>
            </a:r>
            <a:r>
              <a:rPr lang="en-US" b="1" dirty="0" smtClean="0">
                <a:solidFill>
                  <a:schemeClr val="tx1"/>
                </a:solidFill>
              </a:rPr>
              <a:t>and mode/TOS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984769" y="1820407"/>
            <a:ext cx="2400300" cy="332958"/>
          </a:xfrm>
          <a:prstGeom prst="wedgeRoundRectCallout">
            <a:avLst>
              <a:gd name="adj1" fmla="val 64186"/>
              <a:gd name="adj2" fmla="val 11918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2. Click View Form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001547" y="5658803"/>
            <a:ext cx="2400300" cy="332958"/>
          </a:xfrm>
          <a:prstGeom prst="wedgeRoundRectCallout">
            <a:avLst>
              <a:gd name="adj1" fmla="val 64186"/>
              <a:gd name="adj2" fmla="val 11918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2. Click View Form</a:t>
            </a:r>
          </a:p>
        </p:txBody>
      </p:sp>
    </p:spTree>
    <p:extLst>
      <p:ext uri="{BB962C8B-B14F-4D97-AF65-F5344CB8AC3E}">
        <p14:creationId xmlns:p14="http://schemas.microsoft.com/office/powerpoint/2010/main" val="303748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209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Identification Form (B-10)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9144000" cy="4525963"/>
          </a:xfrm>
        </p:spPr>
        <p:txBody>
          <a:bodyPr/>
          <a:lstStyle/>
          <a:p>
            <a:pPr marL="457200" indent="-457200" eaLnBrk="1" hangingPunct="1">
              <a:tabLst/>
            </a:pPr>
            <a:r>
              <a:rPr lang="en-US" smtClean="0"/>
              <a:t>Broken into sections</a:t>
            </a:r>
          </a:p>
          <a:p>
            <a:pPr lvl="1" eaLnBrk="1" hangingPunct="1">
              <a:spcBef>
                <a:spcPct val="5000"/>
              </a:spcBef>
              <a:spcAft>
                <a:spcPct val="10000"/>
              </a:spcAft>
              <a:tabLst/>
            </a:pPr>
            <a:r>
              <a:rPr lang="en-US" smtClean="0"/>
              <a:t>Organizational type </a:t>
            </a:r>
          </a:p>
          <a:p>
            <a:pPr lvl="1" eaLnBrk="1" hangingPunct="1">
              <a:spcBef>
                <a:spcPct val="5000"/>
              </a:spcBef>
              <a:spcAft>
                <a:spcPct val="10000"/>
              </a:spcAft>
              <a:tabLst/>
            </a:pPr>
            <a:r>
              <a:rPr lang="en-US" smtClean="0"/>
              <a:t>Demographic information</a:t>
            </a:r>
          </a:p>
          <a:p>
            <a:pPr lvl="1" eaLnBrk="1" hangingPunct="1">
              <a:spcBef>
                <a:spcPct val="5000"/>
              </a:spcBef>
              <a:spcAft>
                <a:spcPct val="10000"/>
              </a:spcAft>
              <a:tabLst/>
            </a:pPr>
            <a:r>
              <a:rPr lang="en-US" smtClean="0"/>
              <a:t>Filing a separate NTD report (seller)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009952"/>
            <a:ext cx="2739056" cy="166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49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58" y="1228824"/>
            <a:ext cx="7709483" cy="43712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 Form (B-10)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997700" y="2121366"/>
            <a:ext cx="1447800" cy="520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Update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888643" y="3017757"/>
            <a:ext cx="1447800" cy="520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Update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646877" y="4382108"/>
            <a:ext cx="1739900" cy="520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Update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4800" y="5740761"/>
            <a:ext cx="9144000" cy="537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Gill Sans MT" pitchFamily="34" charset="0"/>
                <a:ea typeface="ＭＳ Ｐゴシック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ill Sans MT" pitchFamily="34" charset="0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ill Sans MT" pitchFamily="34" charset="0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ill Sans MT" pitchFamily="34" charset="0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ill Sans MT" pitchFamily="34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dirty="0" smtClean="0"/>
              <a:t>Click update icons              to update sections</a:t>
            </a:r>
          </a:p>
        </p:txBody>
      </p:sp>
      <p:sp>
        <p:nvSpPr>
          <p:cNvPr id="9" name="Oval 8"/>
          <p:cNvSpPr/>
          <p:nvPr/>
        </p:nvSpPr>
        <p:spPr>
          <a:xfrm>
            <a:off x="3954360" y="5838738"/>
            <a:ext cx="1447800" cy="520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Update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86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6004" t="13319" r="16412" b="48504"/>
          <a:stretch/>
        </p:blipFill>
        <p:spPr>
          <a:xfrm>
            <a:off x="457200" y="1448111"/>
            <a:ext cx="8229600" cy="27307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Organization Type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6535023" y="4679360"/>
            <a:ext cx="1925273" cy="533400"/>
          </a:xfrm>
          <a:prstGeom prst="wedgeRoundRectCallout">
            <a:avLst>
              <a:gd name="adj1" fmla="val 14296"/>
              <a:gd name="adj2" fmla="val -347385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Continue </a:t>
            </a:r>
            <a:r>
              <a:rPr kumimoji="0" lang="en-US" sz="18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when completed</a:t>
            </a:r>
            <a:endParaRPr kumimoji="0" lang="en-US" sz="1800" b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978092" y="4725900"/>
            <a:ext cx="2724325" cy="486860"/>
          </a:xfrm>
          <a:prstGeom prst="wedgeRoundRectCallout">
            <a:avLst>
              <a:gd name="adj1" fmla="val 33542"/>
              <a:gd name="adj2" fmla="val -497832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pull-down menu to select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organization type</a:t>
            </a:r>
            <a:endParaRPr kumimoji="0" lang="en-US" sz="18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197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417637"/>
            <a:ext cx="8229600" cy="33935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95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Demographic Information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457200" y="4899129"/>
            <a:ext cx="3548543" cy="483686"/>
          </a:xfrm>
          <a:prstGeom prst="wedgeRoundRectCallout">
            <a:avLst>
              <a:gd name="adj1" fmla="val -3004"/>
              <a:gd name="adj2" fmla="val -367874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Ctrl + Click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 multiple select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UZAs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572000" y="5223567"/>
            <a:ext cx="2590800" cy="533400"/>
          </a:xfrm>
          <a:prstGeom prst="wedgeRoundRectCallout">
            <a:avLst>
              <a:gd name="adj1" fmla="val 63513"/>
              <a:gd name="adj2" fmla="val -147647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 update sections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816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964" t="13501" r="15840" b="33920"/>
          <a:stretch/>
        </p:blipFill>
        <p:spPr>
          <a:xfrm>
            <a:off x="457200" y="1527345"/>
            <a:ext cx="8229600" cy="37273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Filing a Separate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85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990819"/>
            <a:ext cx="8229600" cy="20797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0849"/>
            <a:ext cx="8229600" cy="981075"/>
          </a:xfrm>
        </p:spPr>
        <p:txBody>
          <a:bodyPr/>
          <a:lstStyle/>
          <a:p>
            <a:r>
              <a:rPr lang="en-US" dirty="0" smtClean="0"/>
              <a:t>What Happened to Name, Address, Other B-10 Data?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2185478"/>
            <a:ext cx="85344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Gill Sans MT" pitchFamily="34" charset="0"/>
                <a:ea typeface="ＭＳ Ｐゴシック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ill Sans MT" pitchFamily="34" charset="0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ill Sans MT" pitchFamily="34" charset="0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ill Sans MT" pitchFamily="34" charset="0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ill Sans MT" pitchFamily="34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US" i="1" dirty="0" smtClean="0"/>
              <a:t>It is on the new </a:t>
            </a:r>
            <a:r>
              <a:rPr lang="en-US" i="1" dirty="0" smtClean="0"/>
              <a:t>P-10.  To go to form …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</p:txBody>
      </p:sp>
      <p:sp>
        <p:nvSpPr>
          <p:cNvPr id="8" name="Rounded Rectangular Callout 7"/>
          <p:cNvSpPr/>
          <p:nvPr/>
        </p:nvSpPr>
        <p:spPr>
          <a:xfrm>
            <a:off x="1482228" y="5371266"/>
            <a:ext cx="1940480" cy="485775"/>
          </a:xfrm>
          <a:prstGeom prst="wedgeRoundRectCallout">
            <a:avLst>
              <a:gd name="adj1" fmla="val -32387"/>
              <a:gd name="adj2" fmla="val -511077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1. Click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Records</a:t>
            </a: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4416438" y="4735158"/>
            <a:ext cx="3889612" cy="485775"/>
          </a:xfrm>
          <a:prstGeom prst="wedgeRoundRectCallout">
            <a:avLst>
              <a:gd name="adj1" fmla="val -74303"/>
              <a:gd name="adj2" fmla="val -237198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"/>
                <a:cs typeface="Arial"/>
              </a:rPr>
              <a:t>2. Click </a:t>
            </a:r>
            <a:r>
              <a:rPr lang="en-US" b="1" i="1" kern="0" dirty="0" smtClean="0">
                <a:solidFill>
                  <a:srgbClr val="000000"/>
                </a:solidFill>
                <a:latin typeface="Arial"/>
                <a:cs typeface="Arial"/>
              </a:rPr>
              <a:t>My NTD Report Packages</a:t>
            </a:r>
            <a:endParaRPr lang="en-US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833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LSUM NTD Startup Tasks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LSUM password</a:t>
            </a:r>
          </a:p>
          <a:p>
            <a:r>
              <a:rPr lang="en-US" dirty="0" smtClean="0"/>
              <a:t>Approve and enter local users into NTD 2.0</a:t>
            </a:r>
          </a:p>
        </p:txBody>
      </p:sp>
    </p:spTree>
    <p:extLst>
      <p:ext uri="{BB962C8B-B14F-4D97-AF65-F5344CB8AC3E}">
        <p14:creationId xmlns:p14="http://schemas.microsoft.com/office/powerpoint/2010/main" val="72791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4" y="2291333"/>
            <a:ext cx="8229600" cy="13200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</a:t>
            </a:r>
            <a:r>
              <a:rPr lang="en-US" i="1" dirty="0" smtClean="0"/>
              <a:t>Reporter Name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1589348" y="5425401"/>
            <a:ext cx="2888949" cy="485775"/>
          </a:xfrm>
          <a:prstGeom prst="wedgeRoundRectCallout">
            <a:avLst>
              <a:gd name="adj1" fmla="val 14939"/>
              <a:gd name="adj2" fmla="val -427160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kern="0" dirty="0">
                <a:solidFill>
                  <a:srgbClr val="000000"/>
                </a:solidFill>
                <a:latin typeface="Arial"/>
                <a:cs typeface="Arial"/>
              </a:rPr>
              <a:t>Click </a:t>
            </a:r>
            <a:r>
              <a:rPr lang="en-US" b="1" i="1" kern="0" dirty="0" smtClean="0">
                <a:solidFill>
                  <a:srgbClr val="000000"/>
                </a:solidFill>
                <a:latin typeface="Arial"/>
                <a:cs typeface="Arial"/>
              </a:rPr>
              <a:t>Reporter Name</a:t>
            </a:r>
            <a:endParaRPr lang="en-US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Oval 7"/>
          <p:cNvSpPr/>
          <p:nvPr/>
        </p:nvSpPr>
        <p:spPr>
          <a:xfrm>
            <a:off x="1321805" y="2879734"/>
            <a:ext cx="4241362" cy="70387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47242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b="16526"/>
          <a:stretch/>
        </p:blipFill>
        <p:spPr>
          <a:xfrm>
            <a:off x="236231" y="1975709"/>
            <a:ext cx="8671538" cy="41980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Summary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0417"/>
            <a:ext cx="8229600" cy="4525963"/>
          </a:xfrm>
        </p:spPr>
        <p:txBody>
          <a:bodyPr/>
          <a:lstStyle/>
          <a:p>
            <a:r>
              <a:rPr lang="en-US" dirty="0" smtClean="0"/>
              <a:t>Click </a:t>
            </a:r>
            <a:r>
              <a:rPr lang="en-US" i="1" dirty="0" smtClean="0"/>
              <a:t>Related Actions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457200" y="5107218"/>
            <a:ext cx="2461163" cy="316044"/>
          </a:xfrm>
          <a:prstGeom prst="wedgeRoundRectCallout">
            <a:avLst>
              <a:gd name="adj1" fmla="val -41325"/>
              <a:gd name="adj2" fmla="val -660107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Click </a:t>
            </a:r>
            <a:r>
              <a:rPr lang="en-US" b="1" i="1" dirty="0">
                <a:solidFill>
                  <a:schemeClr val="tx1"/>
                </a:solidFill>
              </a:rPr>
              <a:t>R</a:t>
            </a:r>
            <a:r>
              <a:rPr lang="en-US" b="1" i="1" dirty="0" smtClean="0">
                <a:solidFill>
                  <a:schemeClr val="tx1"/>
                </a:solidFill>
              </a:rPr>
              <a:t>elated Actions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231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25718"/>
            <a:ext cx="8229600" cy="20883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Forms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</a:t>
            </a:r>
            <a:r>
              <a:rPr lang="en-US" i="1" dirty="0" smtClean="0"/>
              <a:t>View &amp; Manage Basic Information (P-10)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2404134" y="5940260"/>
            <a:ext cx="4704032" cy="427189"/>
          </a:xfrm>
          <a:prstGeom prst="wedgeRoundRectCallout">
            <a:avLst>
              <a:gd name="adj1" fmla="val -23574"/>
              <a:gd name="adj2" fmla="val -583104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Click </a:t>
            </a:r>
            <a:r>
              <a:rPr lang="en-US" b="1" i="1" dirty="0">
                <a:solidFill>
                  <a:schemeClr val="tx1"/>
                </a:solidFill>
              </a:rPr>
              <a:t>View &amp; Manage Basic Information (P-10)</a:t>
            </a:r>
          </a:p>
        </p:txBody>
      </p:sp>
      <p:sp>
        <p:nvSpPr>
          <p:cNvPr id="8" name="Oval 7"/>
          <p:cNvSpPr/>
          <p:nvPr/>
        </p:nvSpPr>
        <p:spPr>
          <a:xfrm>
            <a:off x="2438639" y="3243532"/>
            <a:ext cx="2167866" cy="4177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964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389" y="1144587"/>
            <a:ext cx="7487221" cy="5029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Information (P-10)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3359944" y="6005512"/>
            <a:ext cx="2590800" cy="533400"/>
          </a:xfrm>
          <a:prstGeom prst="wedgeRoundRectCallout">
            <a:avLst>
              <a:gd name="adj1" fmla="val 99455"/>
              <a:gd name="adj2" fmla="val -61147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 update sections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9565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Forms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</a:t>
            </a:r>
            <a:r>
              <a:rPr lang="en-US" i="1" dirty="0" smtClean="0"/>
              <a:t>View &amp; Manage Basic Information (P-10)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58" r="663"/>
          <a:stretch/>
        </p:blipFill>
        <p:spPr>
          <a:xfrm>
            <a:off x="494950" y="2560930"/>
            <a:ext cx="8137322" cy="24695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ounded Rectangular Callout 6"/>
          <p:cNvSpPr/>
          <p:nvPr/>
        </p:nvSpPr>
        <p:spPr>
          <a:xfrm>
            <a:off x="2404134" y="5881537"/>
            <a:ext cx="4704032" cy="427189"/>
          </a:xfrm>
          <a:prstGeom prst="wedgeRoundRectCallout">
            <a:avLst>
              <a:gd name="adj1" fmla="val -23574"/>
              <a:gd name="adj2" fmla="val -583104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Click </a:t>
            </a:r>
            <a:r>
              <a:rPr lang="en-US" b="1" i="1" dirty="0">
                <a:solidFill>
                  <a:schemeClr val="tx1"/>
                </a:solidFill>
              </a:rPr>
              <a:t>View &amp; Manage Basic Information (P-10)</a:t>
            </a:r>
          </a:p>
        </p:txBody>
      </p:sp>
      <p:sp>
        <p:nvSpPr>
          <p:cNvPr id="8" name="Oval 7"/>
          <p:cNvSpPr/>
          <p:nvPr/>
        </p:nvSpPr>
        <p:spPr>
          <a:xfrm>
            <a:off x="2438639" y="3243532"/>
            <a:ext cx="2167866" cy="4177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6504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Information (P-10)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94" r="6125" b="15279"/>
          <a:stretch/>
        </p:blipFill>
        <p:spPr>
          <a:xfrm>
            <a:off x="886076" y="1258850"/>
            <a:ext cx="7371847" cy="49349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3359944" y="6005512"/>
            <a:ext cx="2590800" cy="533400"/>
          </a:xfrm>
          <a:prstGeom prst="wedgeRoundRectCallout">
            <a:avLst>
              <a:gd name="adj1" fmla="val 99455"/>
              <a:gd name="adj2" fmla="val -61147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 update sections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5944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964" b="-1"/>
          <a:stretch/>
        </p:blipFill>
        <p:spPr>
          <a:xfrm>
            <a:off x="457200" y="1778466"/>
            <a:ext cx="8229600" cy="27644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ounded Rectangular Callout 4"/>
          <p:cNvSpPr/>
          <p:nvPr/>
        </p:nvSpPr>
        <p:spPr>
          <a:xfrm>
            <a:off x="234891" y="3047063"/>
            <a:ext cx="2879544" cy="485775"/>
          </a:xfrm>
          <a:prstGeom prst="wedgeRoundRectCallout">
            <a:avLst>
              <a:gd name="adj1" fmla="val 32037"/>
              <a:gd name="adj2" fmla="val -90553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 add contract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183788" y="3047063"/>
            <a:ext cx="3214824" cy="485775"/>
          </a:xfrm>
          <a:prstGeom prst="wedgeRoundRectCallout">
            <a:avLst>
              <a:gd name="adj1" fmla="val -46668"/>
              <a:gd name="adj2" fmla="val -91856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 remove contract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886608" y="4876800"/>
            <a:ext cx="3809184" cy="651783"/>
          </a:xfrm>
          <a:prstGeom prst="wedgeRoundRectCallout">
            <a:avLst>
              <a:gd name="adj1" fmla="val -90557"/>
              <a:gd name="adj2" fmla="val -135968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+mj-lt"/>
                <a:cs typeface="+mn-cs"/>
              </a:rPr>
              <a:t>Select prior RY contract and click </a:t>
            </a:r>
            <a:r>
              <a:rPr lang="en-US" sz="2000" b="1" i="1" kern="0" dirty="0" smtClean="0">
                <a:solidFill>
                  <a:srgbClr val="000000"/>
                </a:solidFill>
                <a:latin typeface="+mj-lt"/>
                <a:cs typeface="+mn-cs"/>
              </a:rPr>
              <a:t>View Form</a:t>
            </a:r>
            <a:endParaRPr kumimoji="0" lang="en-US" sz="2000" b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Add/Remove/View Contract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290033" y="2617365"/>
            <a:ext cx="755009" cy="42969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972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10344"/>
          <a:stretch/>
        </p:blipFill>
        <p:spPr>
          <a:xfrm>
            <a:off x="457200" y="1399813"/>
            <a:ext cx="8229600" cy="39691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15400" cy="1143000"/>
          </a:xfrm>
        </p:spPr>
        <p:txBody>
          <a:bodyPr/>
          <a:lstStyle/>
          <a:p>
            <a:r>
              <a:rPr lang="en-US" dirty="0" smtClean="0"/>
              <a:t>Contract Summary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846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314909"/>
            <a:ext cx="8229600" cy="33566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83" y="441112"/>
            <a:ext cx="8893834" cy="981075"/>
          </a:xfrm>
        </p:spPr>
        <p:txBody>
          <a:bodyPr/>
          <a:lstStyle/>
          <a:p>
            <a:r>
              <a:rPr lang="en-US" dirty="0" smtClean="0"/>
              <a:t>Key Financial and Operation Statistics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276851" y="3264019"/>
            <a:ext cx="2139316" cy="485775"/>
          </a:xfrm>
          <a:prstGeom prst="wedgeRoundRectCallout">
            <a:avLst>
              <a:gd name="adj1" fmla="val 39317"/>
              <a:gd name="adj2" fmla="val 215329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1.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Select Mode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25083" y="5257800"/>
            <a:ext cx="2567538" cy="485775"/>
          </a:xfrm>
          <a:prstGeom prst="wedgeRoundRectCallout">
            <a:avLst>
              <a:gd name="adj1" fmla="val 204928"/>
              <a:gd name="adj2" fmla="val -61175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000000"/>
                </a:solidFill>
                <a:latin typeface="Tahoma"/>
              </a:rPr>
              <a:t>2</a:t>
            </a:r>
            <a:r>
              <a:rPr kumimoji="0" lang="en-US" sz="20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.</a:t>
            </a:r>
            <a:r>
              <a:rPr kumimoji="0" lang="en-US" sz="2000" b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 Click </a:t>
            </a:r>
            <a:r>
              <a:rPr lang="en-US" sz="2000" b="1" i="1" kern="0" dirty="0">
                <a:solidFill>
                  <a:srgbClr val="000000"/>
                </a:solidFill>
                <a:latin typeface="Tahoma"/>
              </a:rPr>
              <a:t>E</a:t>
            </a:r>
            <a:r>
              <a:rPr kumimoji="0" lang="en-US" sz="2000" b="1" i="1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dit</a:t>
            </a:r>
            <a:r>
              <a:rPr kumimoji="0" lang="en-US" sz="2000" b="1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 Mode</a:t>
            </a: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918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Operating and Financial Data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306282"/>
            <a:ext cx="8229600" cy="43726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467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1" name="Title 1"/>
          <p:cNvSpPr>
            <a:spLocks noGrp="1"/>
          </p:cNvSpPr>
          <p:nvPr>
            <p:ph type="title"/>
          </p:nvPr>
        </p:nvSpPr>
        <p:spPr>
          <a:xfrm>
            <a:off x="312515" y="808038"/>
            <a:ext cx="8715737" cy="822325"/>
          </a:xfrm>
        </p:spPr>
        <p:txBody>
          <a:bodyPr/>
          <a:lstStyle/>
          <a:p>
            <a:r>
              <a:rPr lang="en-US" dirty="0" smtClean="0"/>
              <a:t>LSUM Receives Email Instructions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01903" y="1630363"/>
            <a:ext cx="7136960" cy="4775596"/>
            <a:chOff x="1101903" y="1630363"/>
            <a:chExt cx="7136960" cy="4775596"/>
          </a:xfrm>
        </p:grpSpPr>
        <p:grpSp>
          <p:nvGrpSpPr>
            <p:cNvPr id="5" name="Group 4"/>
            <p:cNvGrpSpPr/>
            <p:nvPr/>
          </p:nvGrpSpPr>
          <p:grpSpPr>
            <a:xfrm>
              <a:off x="1101903" y="1630363"/>
              <a:ext cx="7136960" cy="4775596"/>
              <a:chOff x="1101903" y="1630363"/>
              <a:chExt cx="7136960" cy="4775596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01903" y="1630363"/>
                <a:ext cx="7136960" cy="4775596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2273300" y="4344881"/>
                <a:ext cx="2013474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walter.mondale@mankato.org</a:t>
                </a:r>
                <a:endPara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312411" y="2237244"/>
              <a:ext cx="1790700" cy="21544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+mj-lt"/>
                  <a:cs typeface="Times New Roman" panose="02020603050405020304" pitchFamily="18" charset="0"/>
                </a:rPr>
                <a:t>walter.mondale@mankato.org</a:t>
              </a:r>
              <a:endParaRPr lang="en-US" sz="800" dirty="0">
                <a:latin typeface="+mj-lt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ounded Rectangular Callout 5"/>
          <p:cNvSpPr/>
          <p:nvPr/>
        </p:nvSpPr>
        <p:spPr>
          <a:xfrm>
            <a:off x="6310476" y="3784450"/>
            <a:ext cx="3099784" cy="687389"/>
          </a:xfrm>
          <a:prstGeom prst="wedgeRoundRectCallout">
            <a:avLst>
              <a:gd name="adj1" fmla="val -124701"/>
              <a:gd name="adj2" fmla="val 49307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noProof="0" dirty="0" smtClean="0">
                <a:solidFill>
                  <a:srgbClr val="000000"/>
                </a:solidFill>
                <a:latin typeface="Tahoma"/>
              </a:rPr>
              <a:t>Log on using LSUM email address as username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5857" y="2640304"/>
            <a:ext cx="201347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Hello Walter Mondale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9085" y="1630363"/>
            <a:ext cx="1790700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+mj-lt"/>
                <a:cs typeface="Times New Roman" panose="02020603050405020304" pitchFamily="18" charset="0"/>
              </a:rPr>
              <a:t>Mon 12/15/2014 7:40 AM</a:t>
            </a:r>
            <a:endParaRPr lang="en-US" sz="9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83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522" y="1254270"/>
            <a:ext cx="7252955" cy="5029200"/>
          </a:xfrm>
          <a:prstGeom prst="rect">
            <a:avLst/>
          </a:prstGeom>
          <a:ln>
            <a:solidFill>
              <a:srgbClr val="32325A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6562"/>
            <a:ext cx="9144000" cy="981075"/>
          </a:xfrm>
        </p:spPr>
        <p:txBody>
          <a:bodyPr/>
          <a:lstStyle/>
          <a:p>
            <a:r>
              <a:rPr lang="en-US" dirty="0" smtClean="0"/>
              <a:t>Stations Maintenance Facilities (A-10)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3023533" y="5829602"/>
            <a:ext cx="2670494" cy="285699"/>
          </a:xfrm>
          <a:prstGeom prst="wedgeRoundRectCallout">
            <a:avLst>
              <a:gd name="adj1" fmla="val 54480"/>
              <a:gd name="adj2" fmla="val 47372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Save </a:t>
            </a:r>
            <a:r>
              <a:rPr kumimoji="0" lang="en-US" sz="18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before closing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59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436" y="1277172"/>
            <a:ext cx="7695127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Revenue Vehicle Inventory (A-30)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67112" y="3525072"/>
            <a:ext cx="1711354" cy="533400"/>
          </a:xfrm>
          <a:prstGeom prst="wedgeRoundRectCallout">
            <a:avLst>
              <a:gd name="adj1" fmla="val 69727"/>
              <a:gd name="adj2" fmla="val -14195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1. </a:t>
            </a:r>
            <a:r>
              <a:rPr lang="en-US" sz="1800" b="1" dirty="0">
                <a:solidFill>
                  <a:schemeClr val="tx1"/>
                </a:solidFill>
              </a:rPr>
              <a:t>S</a:t>
            </a:r>
            <a:r>
              <a:rPr lang="en-US" sz="1800" b="1" dirty="0" smtClean="0">
                <a:solidFill>
                  <a:schemeClr val="tx1"/>
                </a:solidFill>
              </a:rPr>
              <a:t>elect existing fleet(s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59785" y="5664438"/>
            <a:ext cx="3055745" cy="817563"/>
          </a:xfrm>
          <a:prstGeom prst="wedgeRoundRectCallout">
            <a:avLst>
              <a:gd name="adj1" fmla="val 56844"/>
              <a:gd name="adj2" fmla="val -7604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2. Click for </a:t>
            </a:r>
            <a:r>
              <a:rPr lang="en-US" sz="1800" b="1" i="1" dirty="0" smtClean="0">
                <a:solidFill>
                  <a:schemeClr val="tx1"/>
                </a:solidFill>
              </a:rPr>
              <a:t>Updates/Edit to selected existing fleet</a:t>
            </a:r>
            <a:endParaRPr lang="en-US" sz="1800" b="1" i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82767" y="5861216"/>
            <a:ext cx="1593908" cy="2963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5361963" y="5534613"/>
            <a:ext cx="2990487" cy="259649"/>
          </a:xfrm>
          <a:prstGeom prst="wedgeRoundRectCallout">
            <a:avLst>
              <a:gd name="adj1" fmla="val -44286"/>
              <a:gd name="adj2" fmla="val 139229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Select to add new fleet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38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“Add Fleet” Data Entry Screen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6493078" y="6240662"/>
            <a:ext cx="1734423" cy="285699"/>
          </a:xfrm>
          <a:prstGeom prst="wedgeRoundRectCallout">
            <a:avLst>
              <a:gd name="adj1" fmla="val 7563"/>
              <a:gd name="adj2" fmla="val -117061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Continue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951" y="1099133"/>
            <a:ext cx="7692098" cy="5029200"/>
          </a:xfrm>
          <a:prstGeom prst="rect">
            <a:avLst/>
          </a:prstGeom>
          <a:ln>
            <a:solidFill>
              <a:srgbClr val="32325A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785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049" y="1181609"/>
            <a:ext cx="6973902" cy="5029200"/>
          </a:xfrm>
          <a:prstGeom prst="rect">
            <a:avLst/>
          </a:prstGeom>
          <a:ln>
            <a:solidFill>
              <a:srgbClr val="32325A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“Edit Fleet” Data Entry Screen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714610" y="5728934"/>
            <a:ext cx="1734423" cy="285699"/>
          </a:xfrm>
          <a:prstGeom prst="wedgeRoundRectCallout">
            <a:avLst>
              <a:gd name="adj1" fmla="val 54480"/>
              <a:gd name="adj2" fmla="val 47372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Continue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73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366" y="1093137"/>
            <a:ext cx="7509268" cy="5029200"/>
          </a:xfrm>
          <a:prstGeom prst="rect">
            <a:avLst/>
          </a:prstGeom>
          <a:ln>
            <a:solidFill>
              <a:srgbClr val="32325A"/>
            </a:solidFill>
          </a:ln>
        </p:spPr>
      </p:pic>
      <p:sp>
        <p:nvSpPr>
          <p:cNvPr id="5" name="Rounded Rectangular Callout 4"/>
          <p:cNvSpPr/>
          <p:nvPr/>
        </p:nvSpPr>
        <p:spPr>
          <a:xfrm>
            <a:off x="-10784" y="3276600"/>
            <a:ext cx="2028136" cy="817563"/>
          </a:xfrm>
          <a:prstGeom prst="wedgeRoundRectCallout">
            <a:avLst>
              <a:gd name="adj1" fmla="val 61386"/>
              <a:gd name="adj2" fmla="val -103841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1. </a:t>
            </a:r>
            <a:r>
              <a:rPr lang="en-US" sz="2000" b="1" dirty="0" smtClean="0">
                <a:solidFill>
                  <a:schemeClr val="tx1"/>
                </a:solidFill>
              </a:rPr>
              <a:t>Click </a:t>
            </a:r>
            <a:r>
              <a:rPr lang="en-US" sz="2000" b="1" dirty="0">
                <a:solidFill>
                  <a:schemeClr val="tx1"/>
                </a:solidFill>
              </a:rPr>
              <a:t>to </a:t>
            </a:r>
            <a:r>
              <a:rPr lang="en-US" sz="2000" b="1" dirty="0" smtClean="0">
                <a:solidFill>
                  <a:schemeClr val="tx1"/>
                </a:solidFill>
              </a:rPr>
              <a:t>select fleet(s)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124200" y="4495800"/>
            <a:ext cx="2192613" cy="817563"/>
          </a:xfrm>
          <a:prstGeom prst="wedgeRoundRectCallout">
            <a:avLst>
              <a:gd name="adj1" fmla="val -5833"/>
              <a:gd name="adj2" fmla="val 118239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2.  Click </a:t>
            </a:r>
            <a:r>
              <a:rPr lang="en-US" sz="2000" b="1" i="1" dirty="0" smtClean="0">
                <a:solidFill>
                  <a:schemeClr val="tx1"/>
                </a:solidFill>
              </a:rPr>
              <a:t>Update Mileage(s)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Mileage by Fleet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055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17076"/>
            <a:ext cx="8229600" cy="2332637"/>
          </a:xfrm>
          <a:prstGeom prst="rect">
            <a:avLst/>
          </a:prstGeom>
          <a:ln>
            <a:solidFill>
              <a:srgbClr val="32325A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Updated Mileage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128541" y="2626088"/>
            <a:ext cx="1447800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6644080" y="4134702"/>
            <a:ext cx="1734423" cy="285699"/>
          </a:xfrm>
          <a:prstGeom prst="wedgeRoundRectCallout">
            <a:avLst>
              <a:gd name="adj1" fmla="val 7563"/>
              <a:gd name="adj2" fmla="val -184597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Continue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91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335" y="1209161"/>
            <a:ext cx="2640551" cy="5029200"/>
          </a:xfrm>
          <a:prstGeom prst="rect">
            <a:avLst/>
          </a:prstGeom>
          <a:ln>
            <a:solidFill>
              <a:srgbClr val="32325A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Reduced Reporting (RR-20)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8114" y="1230851"/>
            <a:ext cx="5735276" cy="463852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Gill Sans MT" pitchFamily="34" charset="0"/>
                <a:ea typeface="ＭＳ Ｐゴシック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ill Sans MT" pitchFamily="34" charset="0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ill Sans MT" pitchFamily="34" charset="0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ill Sans MT" pitchFamily="34" charset="0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ill Sans MT" pitchFamily="34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 smtClean="0"/>
              <a:t>Broken into sections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Financial Information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Non-Federal Funding Data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Federal Government Funds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Service Data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Safety Data</a:t>
            </a:r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Click </a:t>
            </a:r>
            <a:r>
              <a:rPr lang="en-US" dirty="0"/>
              <a:t>update icons            </a:t>
            </a:r>
            <a:r>
              <a:rPr lang="en-US" dirty="0" smtClean="0"/>
              <a:t>to </a:t>
            </a:r>
            <a:r>
              <a:rPr lang="en-US" dirty="0"/>
              <a:t>update </a:t>
            </a:r>
            <a:r>
              <a:rPr lang="en-US" dirty="0" smtClean="0"/>
              <a:t>sections</a:t>
            </a:r>
          </a:p>
        </p:txBody>
      </p:sp>
      <p:sp>
        <p:nvSpPr>
          <p:cNvPr id="8" name="Oval 7"/>
          <p:cNvSpPr/>
          <p:nvPr/>
        </p:nvSpPr>
        <p:spPr>
          <a:xfrm>
            <a:off x="8139535" y="3277235"/>
            <a:ext cx="1004465" cy="2512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Update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39533" y="4679031"/>
            <a:ext cx="1004465" cy="2512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Update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39532" y="5359969"/>
            <a:ext cx="1004465" cy="2512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Update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86956" y="5859251"/>
            <a:ext cx="1004465" cy="2512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Update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139534" y="4127112"/>
            <a:ext cx="1004465" cy="2512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Update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906040" y="5083863"/>
            <a:ext cx="1004465" cy="2512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Update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70298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Financial Information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67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534" y="1144587"/>
            <a:ext cx="5744931" cy="50292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Rounded Rectangular Callout 5"/>
          <p:cNvSpPr/>
          <p:nvPr/>
        </p:nvSpPr>
        <p:spPr>
          <a:xfrm>
            <a:off x="4412609" y="6173787"/>
            <a:ext cx="1734423" cy="285699"/>
          </a:xfrm>
          <a:prstGeom prst="wedgeRoundRectCallout">
            <a:avLst>
              <a:gd name="adj1" fmla="val 77212"/>
              <a:gd name="adj2" fmla="val -73018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Continue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42157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Non-Federal Funding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68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7"/>
            <a:ext cx="8229600" cy="3069716"/>
          </a:xfrm>
          <a:prstGeom prst="rect">
            <a:avLst/>
          </a:prstGeom>
          <a:ln>
            <a:solidFill>
              <a:srgbClr val="32325A"/>
            </a:solidFill>
          </a:ln>
        </p:spPr>
      </p:pic>
      <p:sp>
        <p:nvSpPr>
          <p:cNvPr id="7" name="Rounded Rectangular Callout 6"/>
          <p:cNvSpPr/>
          <p:nvPr/>
        </p:nvSpPr>
        <p:spPr>
          <a:xfrm>
            <a:off x="5301842" y="5002676"/>
            <a:ext cx="1734423" cy="285699"/>
          </a:xfrm>
          <a:prstGeom prst="wedgeRoundRectCallout">
            <a:avLst>
              <a:gd name="adj1" fmla="val 74794"/>
              <a:gd name="adj2" fmla="val -255069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Continue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01350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140" y="1136284"/>
            <a:ext cx="6657438" cy="5029200"/>
          </a:xfrm>
          <a:prstGeom prst="rect">
            <a:avLst/>
          </a:prstGeom>
          <a:ln>
            <a:solidFill>
              <a:srgbClr val="32325A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97" y="446354"/>
            <a:ext cx="8727007" cy="822325"/>
          </a:xfrm>
        </p:spPr>
        <p:txBody>
          <a:bodyPr/>
          <a:lstStyle/>
          <a:p>
            <a:r>
              <a:rPr lang="en-US" dirty="0" smtClean="0"/>
              <a:t>Customized Federal Funds Reporting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125235" y="4753702"/>
            <a:ext cx="2028136" cy="817563"/>
          </a:xfrm>
          <a:prstGeom prst="wedgeRoundRectCallout">
            <a:avLst>
              <a:gd name="adj1" fmla="val 69522"/>
              <a:gd name="adj2" fmla="val -308299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1. Click </a:t>
            </a:r>
            <a:r>
              <a:rPr lang="en-US" sz="1800" b="1" dirty="0">
                <a:solidFill>
                  <a:schemeClr val="tx1"/>
                </a:solidFill>
              </a:rPr>
              <a:t>to </a:t>
            </a:r>
            <a:r>
              <a:rPr lang="en-US" sz="1800" b="1" dirty="0" smtClean="0">
                <a:solidFill>
                  <a:schemeClr val="tx1"/>
                </a:solidFill>
              </a:rPr>
              <a:t>select funding sources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230459" y="5775594"/>
            <a:ext cx="2590800" cy="533400"/>
          </a:xfrm>
          <a:prstGeom prst="wedgeRoundRectCallout">
            <a:avLst>
              <a:gd name="adj1" fmla="val 88121"/>
              <a:gd name="adj2" fmla="val 3335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2. Click when completed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699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LSUM Starts Password Process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46868"/>
            <a:ext cx="3287949" cy="3502532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153711" y="2873640"/>
            <a:ext cx="914400" cy="418289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688518" y="5157745"/>
            <a:ext cx="3055916" cy="733367"/>
          </a:xfrm>
          <a:prstGeom prst="wedgeRoundRectCallout">
            <a:avLst>
              <a:gd name="adj1" fmla="val 26068"/>
              <a:gd name="adj2" fmla="val -145796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Click on </a:t>
            </a:r>
            <a:r>
              <a:rPr lang="en-US" i="1" dirty="0" smtClean="0">
                <a:solidFill>
                  <a:schemeClr val="tx1"/>
                </a:solidFill>
              </a:rPr>
              <a:t>I agree</a:t>
            </a:r>
            <a:r>
              <a:rPr lang="en-US" dirty="0" smtClean="0">
                <a:solidFill>
                  <a:schemeClr val="tx1"/>
                </a:solidFill>
              </a:rPr>
              <a:t> to accept government warning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476673" y="1446868"/>
            <a:ext cx="3296439" cy="4444244"/>
            <a:chOff x="5476673" y="1771362"/>
            <a:chExt cx="3296439" cy="44442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76673" y="1771362"/>
              <a:ext cx="3296439" cy="444424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927608" y="4674239"/>
              <a:ext cx="2260047" cy="1828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latin typeface="Aharoni" panose="02010803020104030203" pitchFamily="2" charset="-79"/>
                  <a:cs typeface="Aharoni" panose="02010803020104030203" pitchFamily="2" charset="-79"/>
                </a:rPr>
                <a:t>walter.mondale@mankato.org</a:t>
              </a:r>
              <a:endParaRPr lang="en-US" sz="900" b="1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sp>
        <p:nvSpPr>
          <p:cNvPr id="13" name="Rounded Rectangular Callout 12"/>
          <p:cNvSpPr/>
          <p:nvPr/>
        </p:nvSpPr>
        <p:spPr>
          <a:xfrm>
            <a:off x="2565176" y="1896192"/>
            <a:ext cx="4194854" cy="496843"/>
          </a:xfrm>
          <a:prstGeom prst="wedgeRoundRectCallout">
            <a:avLst>
              <a:gd name="adj1" fmla="val 32131"/>
              <a:gd name="adj2" fmla="val 449148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Enter Username (all lower case letters)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3947999" y="5665427"/>
            <a:ext cx="3818613" cy="733367"/>
          </a:xfrm>
          <a:prstGeom prst="wedgeRoundRectCallout">
            <a:avLst>
              <a:gd name="adj1" fmla="val 10612"/>
              <a:gd name="adj2" fmla="val -96868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Click on </a:t>
            </a:r>
            <a:r>
              <a:rPr lang="en-US" i="1" dirty="0" smtClean="0">
                <a:solidFill>
                  <a:schemeClr val="tx1"/>
                </a:solidFill>
              </a:rPr>
              <a:t>Forget Password </a:t>
            </a:r>
            <a:r>
              <a:rPr lang="en-US" dirty="0" smtClean="0">
                <a:solidFill>
                  <a:schemeClr val="tx1"/>
                </a:solidFill>
              </a:rPr>
              <a:t>to start process to set password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0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01282"/>
            <a:ext cx="8229600" cy="3792474"/>
          </a:xfrm>
          <a:prstGeom prst="rect">
            <a:avLst/>
          </a:prstGeom>
          <a:ln>
            <a:solidFill>
              <a:srgbClr val="32325A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Customized Federal Data Entry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401972" y="5224731"/>
            <a:ext cx="2028136" cy="817563"/>
          </a:xfrm>
          <a:prstGeom prst="wedgeRoundRectCallout">
            <a:avLst>
              <a:gd name="adj1" fmla="val 69522"/>
              <a:gd name="adj2" fmla="val -55880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Click </a:t>
            </a:r>
            <a:r>
              <a:rPr lang="en-US" sz="1800" b="1" dirty="0">
                <a:solidFill>
                  <a:schemeClr val="tx1"/>
                </a:solidFill>
              </a:rPr>
              <a:t>to </a:t>
            </a:r>
            <a:r>
              <a:rPr lang="en-US" sz="1800" b="1" dirty="0" smtClean="0">
                <a:solidFill>
                  <a:schemeClr val="tx1"/>
                </a:solidFill>
              </a:rPr>
              <a:t>change </a:t>
            </a:r>
            <a:r>
              <a:rPr lang="en-US" sz="1800" b="1" dirty="0" smtClean="0">
                <a:solidFill>
                  <a:schemeClr val="tx1"/>
                </a:solidFill>
              </a:rPr>
              <a:t>funding sources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781724" y="4933671"/>
            <a:ext cx="2339828" cy="533400"/>
          </a:xfrm>
          <a:prstGeom prst="wedgeRoundRectCallout">
            <a:avLst>
              <a:gd name="adj1" fmla="val 66103"/>
              <a:gd name="adj2" fmla="val 190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when completed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06549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22699"/>
            <a:ext cx="8229600" cy="2773017"/>
          </a:xfrm>
          <a:prstGeom prst="rect">
            <a:avLst/>
          </a:prstGeom>
          <a:ln>
            <a:solidFill>
              <a:srgbClr val="32325A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Service Data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781724" y="4933671"/>
            <a:ext cx="2339828" cy="533400"/>
          </a:xfrm>
          <a:prstGeom prst="wedgeRoundRectCallout">
            <a:avLst>
              <a:gd name="adj1" fmla="val 70764"/>
              <a:gd name="adj2" fmla="val -87883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when completed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96860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24353"/>
            <a:ext cx="8229600" cy="2594857"/>
          </a:xfrm>
          <a:prstGeom prst="rect">
            <a:avLst/>
          </a:prstGeom>
          <a:ln>
            <a:solidFill>
              <a:srgbClr val="32325A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Safety Data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781724" y="4933671"/>
            <a:ext cx="2339828" cy="533400"/>
          </a:xfrm>
          <a:prstGeom prst="wedgeRoundRectCallout">
            <a:avLst>
              <a:gd name="adj1" fmla="val 61801"/>
              <a:gd name="adj2" fmla="val -117765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when completed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8172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5990" t="13448" r="15845" b="30172"/>
          <a:stretch/>
        </p:blipFill>
        <p:spPr>
          <a:xfrm>
            <a:off x="293615" y="1637139"/>
            <a:ext cx="8229600" cy="39985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5953"/>
            <a:ext cx="9144000" cy="981075"/>
          </a:xfrm>
        </p:spPr>
        <p:txBody>
          <a:bodyPr/>
          <a:lstStyle/>
          <a:p>
            <a:r>
              <a:rPr lang="en-US" dirty="0"/>
              <a:t>Federal Funding Allocation Statistics (</a:t>
            </a:r>
            <a:r>
              <a:rPr lang="en-US" dirty="0" smtClean="0"/>
              <a:t>FFA-10)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293615" y="3237676"/>
            <a:ext cx="1770077" cy="797429"/>
          </a:xfrm>
          <a:prstGeom prst="wedgeRoundRectCallout">
            <a:avLst>
              <a:gd name="adj1" fmla="val 101403"/>
              <a:gd name="adj2" fmla="val -52462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to select UZA Reporting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Method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045204" y="4663805"/>
            <a:ext cx="3289884" cy="310867"/>
          </a:xfrm>
          <a:prstGeom prst="wedgeRoundRectCallout">
            <a:avLst>
              <a:gd name="adj1" fmla="val 80950"/>
              <a:gd name="adj2" fmla="val 35396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to move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from UZA to UZA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390863" y="5349942"/>
            <a:ext cx="2623653" cy="285699"/>
          </a:xfrm>
          <a:prstGeom prst="wedgeRoundRectCallout">
            <a:avLst>
              <a:gd name="adj1" fmla="val 78180"/>
              <a:gd name="adj2" fmla="val 6264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Save </a:t>
            </a:r>
            <a:r>
              <a:rPr kumimoji="0" lang="en-US" sz="18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before closing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25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95" y="1787197"/>
            <a:ext cx="8229600" cy="4419088"/>
          </a:xfrm>
          <a:prstGeom prst="rect">
            <a:avLst/>
          </a:prstGeom>
          <a:ln>
            <a:solidFill>
              <a:srgbClr val="32325A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CEO Certification (D-10)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94021"/>
            <a:ext cx="7931791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Gill Sans MT" pitchFamily="34" charset="0"/>
                <a:ea typeface="ＭＳ Ｐゴシック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ill Sans MT" pitchFamily="34" charset="0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ill Sans MT" pitchFamily="34" charset="0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ill Sans MT" pitchFamily="34" charset="0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ill Sans MT" pitchFamily="34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Completed in a sequence of </a:t>
            </a:r>
            <a:r>
              <a:rPr lang="en-US" dirty="0" smtClean="0"/>
              <a:t>3 </a:t>
            </a:r>
            <a:r>
              <a:rPr lang="en-US" dirty="0" smtClean="0"/>
              <a:t>screens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945425" y="5719208"/>
            <a:ext cx="3949114" cy="285699"/>
          </a:xfrm>
          <a:prstGeom prst="wedgeRoundRectCallout">
            <a:avLst>
              <a:gd name="adj1" fmla="val 56512"/>
              <a:gd name="adj2" fmla="val 38563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Save </a:t>
            </a:r>
            <a:r>
              <a:rPr kumimoji="0" lang="en-US" sz="18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before going to next screen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882658" y="6189544"/>
            <a:ext cx="3226529" cy="285699"/>
          </a:xfrm>
          <a:prstGeom prst="wedgeRoundRectCallout">
            <a:avLst>
              <a:gd name="adj1" fmla="val 79503"/>
              <a:gd name="adj2" fmla="val -90634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Next </a:t>
            </a:r>
            <a:r>
              <a:rPr kumimoji="0" lang="en-US" sz="18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 go to next screen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25603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699" y="436562"/>
            <a:ext cx="8856661" cy="981075"/>
          </a:xfrm>
        </p:spPr>
        <p:txBody>
          <a:bodyPr/>
          <a:lstStyle/>
          <a:p>
            <a:r>
              <a:rPr lang="en-US" dirty="0" smtClean="0"/>
              <a:t>D-10 Federal Funding Allocation Data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75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316" r="18552" b="12000"/>
          <a:stretch/>
        </p:blipFill>
        <p:spPr>
          <a:xfrm>
            <a:off x="1688116" y="1291905"/>
            <a:ext cx="5694196" cy="5247007"/>
          </a:xfrm>
          <a:prstGeom prst="rect">
            <a:avLst/>
          </a:prstGeom>
          <a:ln>
            <a:solidFill>
              <a:srgbClr val="32325A"/>
            </a:solidFill>
          </a:ln>
        </p:spPr>
      </p:pic>
      <p:sp>
        <p:nvSpPr>
          <p:cNvPr id="6" name="Rounded Rectangular Callout 5"/>
          <p:cNvSpPr/>
          <p:nvPr/>
        </p:nvSpPr>
        <p:spPr>
          <a:xfrm>
            <a:off x="3822849" y="4964199"/>
            <a:ext cx="3949114" cy="285699"/>
          </a:xfrm>
          <a:prstGeom prst="wedgeRoundRectCallout">
            <a:avLst>
              <a:gd name="adj1" fmla="val -14863"/>
              <a:gd name="adj2" fmla="val 423219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Save </a:t>
            </a:r>
            <a:r>
              <a:rPr kumimoji="0" lang="en-US" sz="18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before going to next screen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386699" y="5603266"/>
            <a:ext cx="3226529" cy="285699"/>
          </a:xfrm>
          <a:prstGeom prst="wedgeRoundRectCallout">
            <a:avLst>
              <a:gd name="adj1" fmla="val 3063"/>
              <a:gd name="adj2" fmla="val 200060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Next </a:t>
            </a:r>
            <a:r>
              <a:rPr kumimoji="0" lang="en-US" sz="18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 go to next screen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92133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6466"/>
            <a:ext cx="8229600" cy="4919870"/>
          </a:xfrm>
          <a:prstGeom prst="rect">
            <a:avLst/>
          </a:prstGeom>
          <a:ln>
            <a:solidFill>
              <a:srgbClr val="32325A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D-10 </a:t>
            </a:r>
            <a:r>
              <a:rPr lang="en-US" dirty="0" smtClean="0"/>
              <a:t>UPT Sampling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3020036" y="6030937"/>
            <a:ext cx="2654679" cy="285699"/>
          </a:xfrm>
          <a:prstGeom prst="wedgeRoundRectCallout">
            <a:avLst>
              <a:gd name="adj1" fmla="val 59399"/>
              <a:gd name="adj2" fmla="val -87697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Save </a:t>
            </a:r>
            <a:r>
              <a:rPr kumimoji="0" lang="en-US" sz="18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before </a:t>
            </a:r>
            <a:r>
              <a:rPr kumimoji="0" lang="en-US" sz="18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closing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7856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724" y="543654"/>
            <a:ext cx="8229600" cy="981075"/>
          </a:xfrm>
        </p:spPr>
        <p:txBody>
          <a:bodyPr/>
          <a:lstStyle/>
          <a:p>
            <a:r>
              <a:rPr lang="en-US" sz="3600" dirty="0" smtClean="0"/>
              <a:t>National Transit Database Offices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811" y="146015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en-US" sz="500" b="1" dirty="0" smtClean="0"/>
          </a:p>
          <a:p>
            <a:pPr>
              <a:spcBef>
                <a:spcPts val="0"/>
              </a:spcBef>
            </a:pPr>
            <a:r>
              <a:rPr lang="en-US" sz="2600" b="1" dirty="0" smtClean="0"/>
              <a:t>NTD Operations Center</a:t>
            </a:r>
            <a:endParaRPr lang="en-US" sz="2600" b="1" dirty="0"/>
          </a:p>
          <a:p>
            <a:pPr lvl="1">
              <a:spcBef>
                <a:spcPts val="0"/>
              </a:spcBef>
            </a:pPr>
            <a:r>
              <a:rPr lang="en-US" sz="2200" dirty="0" smtClean="0"/>
              <a:t>Charlottesville, Virginia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Monday to Friday: 0800 –1900 </a:t>
            </a:r>
            <a:r>
              <a:rPr lang="en-US" sz="2200" dirty="0"/>
              <a:t>Eastern</a:t>
            </a:r>
          </a:p>
          <a:p>
            <a:pPr lvl="1"/>
            <a:r>
              <a:rPr lang="en-US" sz="2200" dirty="0" smtClean="0"/>
              <a:t>(</a:t>
            </a:r>
            <a:r>
              <a:rPr lang="en-US" sz="2200" dirty="0"/>
              <a:t>888) 252-0936</a:t>
            </a:r>
          </a:p>
          <a:p>
            <a:pPr lvl="1"/>
            <a:r>
              <a:rPr lang="en-US" sz="2200" dirty="0" smtClean="0">
                <a:hlinkClick r:id="rId2"/>
              </a:rPr>
              <a:t>NTDHelp@dot.gov</a:t>
            </a:r>
            <a:endParaRPr lang="en-US" sz="2200" dirty="0" smtClean="0"/>
          </a:p>
          <a:p>
            <a:pPr marL="457200" lvl="1" indent="0">
              <a:buNone/>
            </a:pPr>
            <a:endParaRPr lang="en-US" sz="2200" dirty="0"/>
          </a:p>
          <a:p>
            <a:r>
              <a:rPr lang="en-US" sz="2400" b="1" dirty="0" smtClean="0"/>
              <a:t>NTD Program Office</a:t>
            </a:r>
            <a:endParaRPr lang="en-US" sz="2400" b="1" dirty="0"/>
          </a:p>
          <a:p>
            <a:pPr lvl="1">
              <a:spcBef>
                <a:spcPts val="0"/>
              </a:spcBef>
            </a:pPr>
            <a:r>
              <a:rPr lang="en-US" sz="2200" dirty="0" smtClean="0"/>
              <a:t>Washington, DC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Keith Gates, Program Manager</a:t>
            </a:r>
            <a:endParaRPr lang="en-US" sz="2200" dirty="0"/>
          </a:p>
          <a:p>
            <a:pPr lvl="1"/>
            <a:r>
              <a:rPr lang="en-US" sz="2200" dirty="0" smtClean="0"/>
              <a:t>(202) 366-1794</a:t>
            </a:r>
            <a:endParaRPr lang="en-US" sz="2200" dirty="0"/>
          </a:p>
          <a:p>
            <a:pPr lvl="1"/>
            <a:r>
              <a:rPr lang="en-US" sz="2200" dirty="0" smtClean="0">
                <a:hlinkClick r:id="rId3"/>
              </a:rPr>
              <a:t>keith.gates@dot.gov</a:t>
            </a: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B9D5-6B45-43F7-A669-CB0A48399304}" type="slidenum">
              <a:rPr lang="en-US" smtClean="0"/>
              <a:t>77</a:t>
            </a:fld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5449607" y="2938428"/>
            <a:ext cx="2343387" cy="727409"/>
          </a:xfrm>
          <a:prstGeom prst="wedgeRoundRectCallout">
            <a:avLst>
              <a:gd name="adj1" fmla="val -129049"/>
              <a:gd name="adj2" fmla="val -28050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NTD Help Desk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527867" y="5199714"/>
            <a:ext cx="2343387" cy="727409"/>
          </a:xfrm>
          <a:prstGeom prst="wedgeRoundRectCallout">
            <a:avLst>
              <a:gd name="adj1" fmla="val -129049"/>
              <a:gd name="adj2" fmla="val -28050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Me, email works best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0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7243" y="1764958"/>
            <a:ext cx="8229600" cy="3185984"/>
          </a:xfrm>
        </p:spPr>
        <p:txBody>
          <a:bodyPr/>
          <a:lstStyle/>
          <a:p>
            <a:r>
              <a:rPr lang="en-US" sz="2800" dirty="0" smtClean="0"/>
              <a:t>NTD Website </a:t>
            </a:r>
            <a:r>
              <a:rPr lang="en-US" sz="2800" dirty="0"/>
              <a:t>training page:</a:t>
            </a:r>
            <a:br>
              <a:rPr lang="en-US" sz="2800" dirty="0"/>
            </a:b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www.ntdprogram.gov/ntdprogram/seminars.htm</a:t>
            </a:r>
            <a:endParaRPr lang="en-US" sz="2400" dirty="0" smtClean="0"/>
          </a:p>
          <a:p>
            <a:r>
              <a:rPr lang="en-US" sz="2800" dirty="0" smtClean="0"/>
              <a:t>National </a:t>
            </a:r>
            <a:r>
              <a:rPr lang="en-US" sz="2800" dirty="0"/>
              <a:t>Transit </a:t>
            </a:r>
            <a:r>
              <a:rPr lang="en-US" sz="2800" dirty="0" smtClean="0"/>
              <a:t>Institute, NTD courses: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www.ntionline.com/courses/courseinfo.php?id=7</a:t>
            </a:r>
            <a:endParaRPr lang="en-US" sz="2400" dirty="0" smtClean="0"/>
          </a:p>
          <a:p>
            <a:r>
              <a:rPr lang="en-US" sz="2800" dirty="0" smtClean="0"/>
              <a:t>NTD </a:t>
            </a:r>
            <a:r>
              <a:rPr lang="en-US" sz="2800" dirty="0"/>
              <a:t>Website presentations page:</a:t>
            </a:r>
            <a:br>
              <a:rPr lang="en-US" sz="2800" dirty="0"/>
            </a:br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www.ntdprogram.gov/ntdprogram/announcements.htm</a:t>
            </a:r>
            <a:endParaRPr lang="en-US" sz="24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724" y="543654"/>
            <a:ext cx="8229600" cy="981075"/>
          </a:xfrm>
        </p:spPr>
        <p:txBody>
          <a:bodyPr/>
          <a:lstStyle/>
          <a:p>
            <a:r>
              <a:rPr lang="en-US" sz="3600" dirty="0" smtClean="0"/>
              <a:t>Additional Training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B9D5-6B45-43F7-A669-CB0A48399304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 Password Reset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1768614"/>
            <a:ext cx="8503920" cy="164485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57200" y="4823212"/>
            <a:ext cx="3826077" cy="733367"/>
          </a:xfrm>
          <a:prstGeom prst="wedgeRoundRectCallout">
            <a:avLst>
              <a:gd name="adj1" fmla="val 71486"/>
              <a:gd name="adj2" fmla="val -361768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Enter user name (email address)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290457" y="4456528"/>
            <a:ext cx="2955472" cy="733367"/>
          </a:xfrm>
          <a:prstGeom prst="wedgeRoundRectCallout">
            <a:avLst>
              <a:gd name="adj1" fmla="val 19000"/>
              <a:gd name="adj2" fmla="val -259348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Click on </a:t>
            </a:r>
            <a:r>
              <a:rPr lang="en-US" i="1" dirty="0" smtClean="0">
                <a:solidFill>
                  <a:schemeClr val="tx1"/>
                </a:solidFill>
              </a:rPr>
              <a:t>Request </a:t>
            </a:r>
            <a:r>
              <a:rPr lang="en-US" i="1" dirty="0">
                <a:solidFill>
                  <a:schemeClr val="tx1"/>
                </a:solidFill>
              </a:rPr>
              <a:t>Password Reset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65600" y="2419180"/>
            <a:ext cx="1790700" cy="91440"/>
          </a:xfrm>
          <a:prstGeom prst="rect">
            <a:avLst/>
          </a:prstGeom>
          <a:solidFill>
            <a:schemeClr val="bg1"/>
          </a:solidFill>
        </p:spPr>
        <p:txBody>
          <a:bodyPr wrap="square" tIns="0" rtlCol="0">
            <a:spAutoFit/>
          </a:bodyPr>
          <a:lstStyle/>
          <a:p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walter.mondale@mankato.org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48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1" name="Title 1"/>
          <p:cNvSpPr>
            <a:spLocks noGrp="1"/>
          </p:cNvSpPr>
          <p:nvPr>
            <p:ph type="title"/>
          </p:nvPr>
        </p:nvSpPr>
        <p:spPr>
          <a:xfrm>
            <a:off x="312515" y="808038"/>
            <a:ext cx="8715737" cy="822325"/>
          </a:xfrm>
        </p:spPr>
        <p:txBody>
          <a:bodyPr/>
          <a:lstStyle/>
          <a:p>
            <a:r>
              <a:rPr lang="en-US" sz="4000" dirty="0" smtClean="0"/>
              <a:t>LSUM Receives Password Instructions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5871" y="1669445"/>
            <a:ext cx="8952381" cy="4295238"/>
            <a:chOff x="75871" y="1946272"/>
            <a:chExt cx="8952381" cy="4295238"/>
          </a:xfrm>
        </p:grpSpPr>
        <p:grpSp>
          <p:nvGrpSpPr>
            <p:cNvPr id="3" name="Group 2"/>
            <p:cNvGrpSpPr/>
            <p:nvPr/>
          </p:nvGrpSpPr>
          <p:grpSpPr>
            <a:xfrm>
              <a:off x="75871" y="1946272"/>
              <a:ext cx="8952381" cy="4295238"/>
              <a:chOff x="75871" y="1946272"/>
              <a:chExt cx="8952381" cy="4295238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5871" y="1946272"/>
                <a:ext cx="8952381" cy="4295238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274415" y="2771164"/>
                <a:ext cx="1790700" cy="2154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>
                    <a:latin typeface="+mj-lt"/>
                    <a:cs typeface="Times New Roman" panose="02020603050405020304" pitchFamily="18" charset="0"/>
                  </a:rPr>
                  <a:t>walter.mondale@Mankato.org</a:t>
                </a:r>
                <a:endParaRPr lang="en-US" sz="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230723" y="3346411"/>
              <a:ext cx="1790700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tlCol="0">
              <a:spAutoFit/>
            </a:bodyPr>
            <a:lstStyle/>
            <a:p>
              <a:r>
                <a:rPr lang="en-US" sz="1050" dirty="0" smtClean="0">
                  <a:latin typeface="+mj-lt"/>
                  <a:cs typeface="Times New Roman" panose="02020603050405020304" pitchFamily="18" charset="0"/>
                </a:rPr>
                <a:t>Dear Walter Mondale</a:t>
              </a:r>
              <a:endParaRPr lang="en-US" sz="1050" dirty="0">
                <a:latin typeface="+mj-lt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ounded Rectangular Callout 6"/>
          <p:cNvSpPr/>
          <p:nvPr/>
        </p:nvSpPr>
        <p:spPr>
          <a:xfrm>
            <a:off x="5149760" y="2852848"/>
            <a:ext cx="3099784" cy="687389"/>
          </a:xfrm>
          <a:prstGeom prst="wedgeRoundRectCallout">
            <a:avLst>
              <a:gd name="adj1" fmla="val -62484"/>
              <a:gd name="adj2" fmla="val 130864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Click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 go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to set password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7631" y="1684225"/>
            <a:ext cx="1790700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+mj-lt"/>
                <a:cs typeface="Times New Roman" panose="02020603050405020304" pitchFamily="18" charset="0"/>
              </a:rPr>
              <a:t>Mon 12/15/2014 8:00 AM</a:t>
            </a:r>
            <a:endParaRPr lang="en-US" sz="9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39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FTA Theme_3_2_12">
  <a:themeElements>
    <a:clrScheme name="FTA Research">
      <a:dk1>
        <a:sysClr val="windowText" lastClr="000000"/>
      </a:dk1>
      <a:lt1>
        <a:sysClr val="window" lastClr="FFFFFF"/>
      </a:lt1>
      <a:dk2>
        <a:srgbClr val="17144D"/>
      </a:dk2>
      <a:lt2>
        <a:srgbClr val="839EB7"/>
      </a:lt2>
      <a:accent1>
        <a:srgbClr val="413F77"/>
      </a:accent1>
      <a:accent2>
        <a:srgbClr val="C0504D"/>
      </a:accent2>
      <a:accent3>
        <a:srgbClr val="34735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3341</TotalTime>
  <Words>1484</Words>
  <Application>Microsoft Office PowerPoint</Application>
  <PresentationFormat>On-screen Show (4:3)</PresentationFormat>
  <Paragraphs>338</Paragraphs>
  <Slides>78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8" baseType="lpstr">
      <vt:lpstr>ＭＳ Ｐゴシック</vt:lpstr>
      <vt:lpstr>Aharoni</vt:lpstr>
      <vt:lpstr>Arial</vt:lpstr>
      <vt:lpstr>Calibri</vt:lpstr>
      <vt:lpstr>Gill Sans MT</vt:lpstr>
      <vt:lpstr>Raavi</vt:lpstr>
      <vt:lpstr>Tahoma</vt:lpstr>
      <vt:lpstr>Times New Roman</vt:lpstr>
      <vt:lpstr>Wingdings</vt:lpstr>
      <vt:lpstr>1_FTA Theme_3_2_12</vt:lpstr>
      <vt:lpstr>National Transit Database</vt:lpstr>
      <vt:lpstr>New Reporting System (“NTD 2.0”) </vt:lpstr>
      <vt:lpstr>Our Agenda</vt:lpstr>
      <vt:lpstr>Local System User Manager (LSUM)</vt:lpstr>
      <vt:lpstr>LSUM NTD Startup Tasks </vt:lpstr>
      <vt:lpstr>LSUM Receives Email Instructions</vt:lpstr>
      <vt:lpstr>LSUM Starts Password Process</vt:lpstr>
      <vt:lpstr>Request Password Reset</vt:lpstr>
      <vt:lpstr>LSUM Receives Password Instructions</vt:lpstr>
      <vt:lpstr>Set Password</vt:lpstr>
      <vt:lpstr>Password Features (All Users)</vt:lpstr>
      <vt:lpstr>LSUM Logs In to Create Users  </vt:lpstr>
      <vt:lpstr>News Page is the Home Page</vt:lpstr>
      <vt:lpstr>Records Page</vt:lpstr>
      <vt:lpstr>My NTD Reporter Profile(s)</vt:lpstr>
      <vt:lpstr>Reporter Profile</vt:lpstr>
      <vt:lpstr>Related Actions for Reporter Profile</vt:lpstr>
      <vt:lpstr>View &amp; Manage Users (P-30)</vt:lpstr>
      <vt:lpstr>Add New System User</vt:lpstr>
      <vt:lpstr>Select Reporter Role</vt:lpstr>
      <vt:lpstr>Roles</vt:lpstr>
      <vt:lpstr>Review and Submit User</vt:lpstr>
      <vt:lpstr>CEO and NTD Contact Required</vt:lpstr>
      <vt:lpstr>LSUM Sign Out</vt:lpstr>
      <vt:lpstr>NTD Contact Startup Tasks </vt:lpstr>
      <vt:lpstr>What is a Kickoff?</vt:lpstr>
      <vt:lpstr>NTD Contact Logins to NTD 2.0</vt:lpstr>
      <vt:lpstr>Kickoff Starts on News Page</vt:lpstr>
      <vt:lpstr>How to Start Report Kickoff</vt:lpstr>
      <vt:lpstr>Accept Kickoff Task</vt:lpstr>
      <vt:lpstr>Manage Reporter Users</vt:lpstr>
      <vt:lpstr>Manage Modes</vt:lpstr>
      <vt:lpstr>Add Mode Screen</vt:lpstr>
      <vt:lpstr>Edit Mode Screen</vt:lpstr>
      <vt:lpstr>Proceed to Reporter Type Confirmation</vt:lpstr>
      <vt:lpstr>Previous Reporter Type Confirmation</vt:lpstr>
      <vt:lpstr>NTD 2.0 Reporter Type Questionnaire</vt:lpstr>
      <vt:lpstr>Reporter Type Questionnaire</vt:lpstr>
      <vt:lpstr>Complete Kickoff</vt:lpstr>
      <vt:lpstr> Getting to “Forms” Page</vt:lpstr>
      <vt:lpstr>Report Package Summary Screen</vt:lpstr>
      <vt:lpstr>Report Packages Screen</vt:lpstr>
      <vt:lpstr>Individual Annual Forms by Mode/TOS</vt:lpstr>
      <vt:lpstr>Identification Form (B-10)</vt:lpstr>
      <vt:lpstr>Identification Form (B-10)</vt:lpstr>
      <vt:lpstr>Update Organization Type</vt:lpstr>
      <vt:lpstr>Update Demographic Information</vt:lpstr>
      <vt:lpstr>Update Filing a Separate Report</vt:lpstr>
      <vt:lpstr>What Happened to Name, Address, Other B-10 Data?</vt:lpstr>
      <vt:lpstr>Profile Page</vt:lpstr>
      <vt:lpstr>Profile Summary Page</vt:lpstr>
      <vt:lpstr>Profile Forms Page</vt:lpstr>
      <vt:lpstr>Basic Information (P-10)</vt:lpstr>
      <vt:lpstr>Profile Forms Page</vt:lpstr>
      <vt:lpstr>Basic Information (P-10)</vt:lpstr>
      <vt:lpstr>Add/Remove/View Contract</vt:lpstr>
      <vt:lpstr>Contract Summary</vt:lpstr>
      <vt:lpstr>Key Financial and Operation Statistics</vt:lpstr>
      <vt:lpstr>Enter Operating and Financial Data </vt:lpstr>
      <vt:lpstr>Stations Maintenance Facilities (A-10)</vt:lpstr>
      <vt:lpstr>Revenue Vehicle Inventory (A-30)</vt:lpstr>
      <vt:lpstr>“Add Fleet” Data Entry Screen</vt:lpstr>
      <vt:lpstr>“Edit Fleet” Data Entry Screen</vt:lpstr>
      <vt:lpstr>Reporting Mileage by Fleet</vt:lpstr>
      <vt:lpstr>Enter Updated Mileage</vt:lpstr>
      <vt:lpstr>Reduced Reporting (RR-20)</vt:lpstr>
      <vt:lpstr>Update Financial Information</vt:lpstr>
      <vt:lpstr>Update Non-Federal Funding</vt:lpstr>
      <vt:lpstr>Customized Federal Funds Reporting</vt:lpstr>
      <vt:lpstr>Customized Federal Data Entry</vt:lpstr>
      <vt:lpstr>Update Service Data</vt:lpstr>
      <vt:lpstr>Update Safety Data</vt:lpstr>
      <vt:lpstr>Federal Funding Allocation Statistics (FFA-10)</vt:lpstr>
      <vt:lpstr>CEO Certification (D-10)</vt:lpstr>
      <vt:lpstr>D-10 Federal Funding Allocation Data</vt:lpstr>
      <vt:lpstr>D-10 UPT Sampling</vt:lpstr>
      <vt:lpstr>National Transit Database Offices</vt:lpstr>
      <vt:lpstr>Additional Training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McCollom</dc:creator>
  <cp:lastModifiedBy>Brian McCollom</cp:lastModifiedBy>
  <cp:revision>155</cp:revision>
  <cp:lastPrinted>2014-12-07T16:57:29Z</cp:lastPrinted>
  <dcterms:created xsi:type="dcterms:W3CDTF">2014-09-29T18:45:01Z</dcterms:created>
  <dcterms:modified xsi:type="dcterms:W3CDTF">2014-12-07T21:45:32Z</dcterms:modified>
</cp:coreProperties>
</file>