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80"/>
  </p:notesMasterIdLst>
  <p:handoutMasterIdLst>
    <p:handoutMasterId r:id="rId81"/>
  </p:handoutMasterIdLst>
  <p:sldIdLst>
    <p:sldId id="25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91" r:id="rId13"/>
    <p:sldId id="392" r:id="rId14"/>
    <p:sldId id="393" r:id="rId15"/>
    <p:sldId id="296" r:id="rId16"/>
    <p:sldId id="394" r:id="rId17"/>
    <p:sldId id="302" r:id="rId18"/>
    <p:sldId id="303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7" r:id="rId46"/>
    <p:sldId id="348" r:id="rId47"/>
    <p:sldId id="350" r:id="rId48"/>
    <p:sldId id="349" r:id="rId49"/>
    <p:sldId id="346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5" r:id="rId72"/>
    <p:sldId id="372" r:id="rId73"/>
    <p:sldId id="373" r:id="rId74"/>
    <p:sldId id="374" r:id="rId75"/>
    <p:sldId id="376" r:id="rId76"/>
    <p:sldId id="377" r:id="rId77"/>
    <p:sldId id="315" r:id="rId78"/>
    <p:sldId id="316" r:id="rId7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0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C54448-3FB5-489A-8517-C1A81CCE252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043C0C-E199-4601-B453-E21E250E5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12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953A04-BD6A-452B-A692-DDFC5BEE9E0E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E47242-3C06-4E6C-A698-CD231FDA1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3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E7F5-0775-4F9A-9BAA-926EB653D50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98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040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87A60-A9E3-4445-809E-CFBC020F014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7398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340BC-F44D-4282-8952-AFAD5F5D2D6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82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340BC-F44D-4282-8952-AFAD5F5D2D6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97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340BC-F44D-4282-8952-AFAD5F5D2D6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08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D2E9B-1041-40C2-8A32-80D9A459FFE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42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D2E9B-1041-40C2-8A32-80D9A459FFE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9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D2E9B-1041-40C2-8A32-80D9A459FFE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69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D2E9B-1041-40C2-8A32-80D9A459FFE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31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F2B310-ED84-4B59-B393-5315AA9FD1B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84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CAECBC-E0C4-4E16-9E95-8DC7E85C92A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1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B5EE0-8C17-4ED9-835D-6EB1BFD8EE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2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CAECBC-E0C4-4E16-9E95-8DC7E85C92A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29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84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58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13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39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44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3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2E68E-A0C6-4365-9547-9AD1D1F12FA1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37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1648A-6027-466E-9B43-6C275A28065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7F853-A43C-4B00-998B-6FBBACDC3210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08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57B7B-2CBB-47B8-AD11-282102595B66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37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4B900-AEED-4AE4-9423-5B3BAA0FA10F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6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461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50FFD-6D79-443C-83AF-0BED3047618C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341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305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6FC73-DB88-4326-8D4B-6AFB7F48FEAC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20042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CE9BB8-F6A5-498A-A997-E9314C090916}" type="slidenum">
              <a:rPr lang="en-US" smtClean="0">
                <a:cs typeface="Arial" charset="0"/>
              </a:rPr>
              <a:pPr/>
              <a:t>19</a:t>
            </a:fld>
            <a:endParaRPr lang="en-US" dirty="0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48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82A33-C4C9-4ECF-9B76-F671DA1DE3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2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82A33-C4C9-4ECF-9B76-F671DA1DE3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1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2177" indent="-112177"/>
            <a:endParaRPr lang="en-US" b="1" dirty="0" smtClean="0"/>
          </a:p>
        </p:txBody>
      </p:sp>
      <p:sp>
        <p:nvSpPr>
          <p:cNvPr id="19661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1B704-6C48-4E77-A648-98A766A0D9DB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5119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8364" y="6173787"/>
            <a:ext cx="148243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2534" y="6173787"/>
            <a:ext cx="158826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95B74"/>
                </a:solidFill>
                <a:latin typeface="Raavi" pitchFamily="34" charset="0"/>
                <a:cs typeface="Raav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6770" y="6173787"/>
            <a:ext cx="156623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7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6602" y="6173787"/>
            <a:ext cx="14762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7" name="Picture 13" descr="DOTlogoBW"/>
          <p:cNvPicPr>
            <a:picLocks noChangeAspect="1" noChangeArrowheads="1"/>
          </p:cNvPicPr>
          <p:nvPr userDrawn="1"/>
        </p:nvPicPr>
        <p:blipFill>
          <a:blip r:embed="rId2">
            <a:lum bright="91000" contrast="-83000"/>
          </a:blip>
          <a:srcRect/>
          <a:stretch>
            <a:fillRect/>
          </a:stretch>
        </p:blipFill>
        <p:spPr bwMode="auto">
          <a:xfrm>
            <a:off x="4507992" y="370450"/>
            <a:ext cx="4634421" cy="463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0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3552" y="6173787"/>
            <a:ext cx="157724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80500" y="6173787"/>
            <a:ext cx="161029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6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378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8472488" y="6173787"/>
            <a:ext cx="52387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pitchFamily="34" charset="0"/>
              </a:defRPr>
            </a:lvl1pPr>
          </a:lstStyle>
          <a:p>
            <a:fld id="{1F2646B2-07B8-4A55-877A-153D84ACCC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4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8" name="Picture 11" descr="header2-0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TA_footer-01_edit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76219"/>
            <a:ext cx="9144000" cy="6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95B74"/>
          </a:solidFill>
          <a:latin typeface="Raavi" pitchFamily="34" charset="0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.gates@dot.gov" TargetMode="External"/><Relationship Id="rId2" Type="http://schemas.openxmlformats.org/officeDocument/2006/relationships/hyperlink" Target="mailto:NTDHelp@dot.gov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tionline.com/courses/courseinfo.php?id=7" TargetMode="External"/><Relationship Id="rId2" Type="http://schemas.openxmlformats.org/officeDocument/2006/relationships/hyperlink" Target="http://www.ntdprogram.gov/ntdprogram/seminar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tdprogram.gov/ntdprogram/announcements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A_slide3_edit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2572" cy="6858000"/>
          </a:xfrm>
          <a:prstGeom prst="rect">
            <a:avLst/>
          </a:prstGeom>
        </p:spPr>
      </p:pic>
      <p:sp>
        <p:nvSpPr>
          <p:cNvPr id="901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4000" dirty="0" smtClean="0"/>
              <a:t>National Transit Database</a:t>
            </a:r>
          </a:p>
        </p:txBody>
      </p:sp>
      <p:sp>
        <p:nvSpPr>
          <p:cNvPr id="90114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Annual Reporting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2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itle 1"/>
          <p:cNvSpPr>
            <a:spLocks noGrp="1"/>
          </p:cNvSpPr>
          <p:nvPr>
            <p:ph type="title"/>
          </p:nvPr>
        </p:nvSpPr>
        <p:spPr>
          <a:xfrm>
            <a:off x="457200" y="560130"/>
            <a:ext cx="8229600" cy="981075"/>
          </a:xfrm>
        </p:spPr>
        <p:txBody>
          <a:bodyPr/>
          <a:lstStyle/>
          <a:p>
            <a:r>
              <a:rPr lang="en-US" dirty="0" smtClean="0"/>
              <a:t>Manage Reporter Users</a:t>
            </a:r>
          </a:p>
        </p:txBody>
      </p:sp>
      <p:sp>
        <p:nvSpPr>
          <p:cNvPr id="330756" name="Content Placeholder 2"/>
          <p:cNvSpPr>
            <a:spLocks noGrp="1"/>
          </p:cNvSpPr>
          <p:nvPr>
            <p:ph idx="1"/>
          </p:nvPr>
        </p:nvSpPr>
        <p:spPr>
          <a:xfrm>
            <a:off x="1140941" y="5159890"/>
            <a:ext cx="7080422" cy="909638"/>
          </a:xfrm>
        </p:spPr>
        <p:txBody>
          <a:bodyPr/>
          <a:lstStyle/>
          <a:p>
            <a:r>
              <a:rPr lang="en-US" sz="2800" dirty="0" smtClean="0"/>
              <a:t>Only user manager can add new users</a:t>
            </a:r>
          </a:p>
          <a:p>
            <a:r>
              <a:rPr lang="en-US" sz="2800" dirty="0" smtClean="0"/>
              <a:t>Individual users can edit own profile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1630363"/>
            <a:ext cx="8686800" cy="2972756"/>
            <a:chOff x="228600" y="1630363"/>
            <a:chExt cx="8686800" cy="29727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630363"/>
              <a:ext cx="8686800" cy="297275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7490"/>
            <a:stretch/>
          </p:blipFill>
          <p:spPr>
            <a:xfrm>
              <a:off x="228600" y="1958341"/>
              <a:ext cx="8686800" cy="1804456"/>
            </a:xfrm>
            <a:prstGeom prst="rect">
              <a:avLst/>
            </a:prstGeom>
          </p:spPr>
        </p:pic>
      </p:grpSp>
      <p:sp>
        <p:nvSpPr>
          <p:cNvPr id="8" name="Rounded Rectangular Callout 7"/>
          <p:cNvSpPr/>
          <p:nvPr/>
        </p:nvSpPr>
        <p:spPr>
          <a:xfrm>
            <a:off x="4311650" y="4457385"/>
            <a:ext cx="4505325" cy="485775"/>
          </a:xfrm>
          <a:prstGeom prst="wedgeRoundRectCallout">
            <a:avLst>
              <a:gd name="adj1" fmla="val 12370"/>
              <a:gd name="adj2" fmla="val -16430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continue to go to next confirmation</a:t>
            </a:r>
          </a:p>
        </p:txBody>
      </p:sp>
    </p:spTree>
    <p:extLst>
      <p:ext uri="{BB962C8B-B14F-4D97-AF65-F5344CB8AC3E}">
        <p14:creationId xmlns:p14="http://schemas.microsoft.com/office/powerpoint/2010/main" val="23459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1304216"/>
            <a:ext cx="7650050" cy="4146162"/>
          </a:xfrm>
          <a:prstGeom prst="rect">
            <a:avLst/>
          </a:prstGeom>
        </p:spPr>
      </p:pic>
      <p:sp>
        <p:nvSpPr>
          <p:cNvPr id="334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 Modes</a:t>
            </a:r>
          </a:p>
        </p:txBody>
      </p:sp>
      <p:sp>
        <p:nvSpPr>
          <p:cNvPr id="334852" name="Content Placeholder 2"/>
          <p:cNvSpPr>
            <a:spLocks noGrp="1"/>
          </p:cNvSpPr>
          <p:nvPr>
            <p:ph idx="1"/>
          </p:nvPr>
        </p:nvSpPr>
        <p:spPr>
          <a:xfrm>
            <a:off x="1053070" y="5948363"/>
            <a:ext cx="7393459" cy="909637"/>
          </a:xfrm>
        </p:spPr>
        <p:txBody>
          <a:bodyPr/>
          <a:lstStyle/>
          <a:p>
            <a:r>
              <a:rPr lang="en-US" sz="2800" dirty="0" smtClean="0"/>
              <a:t>Add, edit, or end mode/TOS as needed</a:t>
            </a: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2189162" y="5206696"/>
            <a:ext cx="2382837" cy="487363"/>
          </a:xfrm>
          <a:prstGeom prst="wedgeRoundRectCallout">
            <a:avLst>
              <a:gd name="adj1" fmla="val 85177"/>
              <a:gd name="adj2" fmla="val -20685"/>
              <a:gd name="adj3" fmla="val 16667"/>
            </a:avLst>
          </a:prstGeom>
          <a:solidFill>
            <a:srgbClr val="FFFF99"/>
          </a:solidFill>
          <a:ln w="25400" algn="ctr">
            <a:solidFill>
              <a:srgbClr val="32325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n-lt"/>
                <a:cs typeface="+mn-cs"/>
              </a:rPr>
              <a:t>Click to add mode</a:t>
            </a:r>
          </a:p>
        </p:txBody>
      </p:sp>
      <p:sp>
        <p:nvSpPr>
          <p:cNvPr id="2" name="Rounded Rectangular Callout 4"/>
          <p:cNvSpPr>
            <a:spLocks noChangeArrowheads="1"/>
          </p:cNvSpPr>
          <p:nvPr/>
        </p:nvSpPr>
        <p:spPr bwMode="auto">
          <a:xfrm>
            <a:off x="4749800" y="5590661"/>
            <a:ext cx="4241801" cy="336271"/>
          </a:xfrm>
          <a:prstGeom prst="wedgeRoundRectCallout">
            <a:avLst>
              <a:gd name="adj1" fmla="val -11188"/>
              <a:gd name="adj2" fmla="val -100637"/>
              <a:gd name="adj3" fmla="val 16667"/>
            </a:avLst>
          </a:prstGeom>
          <a:solidFill>
            <a:srgbClr val="FFFF99"/>
          </a:solidFill>
          <a:ln w="25400" algn="ctr">
            <a:solidFill>
              <a:srgbClr val="32325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>
                <a:latin typeface="Tahoma" pitchFamily="34" charset="0"/>
              </a:rPr>
              <a:t>Click to edit/delete </a:t>
            </a:r>
            <a:r>
              <a:rPr lang="en-US" dirty="0" smtClean="0">
                <a:latin typeface="Tahoma" pitchFamily="34" charset="0"/>
              </a:rPr>
              <a:t>selected mode/TOS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1999" y="4559205"/>
            <a:ext cx="4435475" cy="487363"/>
          </a:xfrm>
          <a:prstGeom prst="wedgeRoundRectCallout">
            <a:avLst>
              <a:gd name="adj1" fmla="val 2019"/>
              <a:gd name="adj2" fmla="val 9011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Click continue to go to next confirmation</a:t>
            </a:r>
          </a:p>
        </p:txBody>
      </p:sp>
    </p:spTree>
    <p:extLst>
      <p:ext uri="{BB962C8B-B14F-4D97-AF65-F5344CB8AC3E}">
        <p14:creationId xmlns:p14="http://schemas.microsoft.com/office/powerpoint/2010/main" val="17784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76462"/>
            <a:ext cx="8686800" cy="2320802"/>
          </a:xfrm>
          <a:prstGeom prst="rect">
            <a:avLst/>
          </a:prstGeom>
        </p:spPr>
      </p:pic>
      <p:sp>
        <p:nvSpPr>
          <p:cNvPr id="337921" name="Title 1"/>
          <p:cNvSpPr>
            <a:spLocks noGrp="1"/>
          </p:cNvSpPr>
          <p:nvPr>
            <p:ph type="title"/>
          </p:nvPr>
        </p:nvSpPr>
        <p:spPr>
          <a:xfrm>
            <a:off x="342900" y="720725"/>
            <a:ext cx="8458200" cy="822325"/>
          </a:xfrm>
        </p:spPr>
        <p:txBody>
          <a:bodyPr/>
          <a:lstStyle/>
          <a:p>
            <a:r>
              <a:rPr lang="en-US" sz="4000" dirty="0" smtClean="0"/>
              <a:t>Previous Reporter Type Confirmation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663146" y="4242830"/>
            <a:ext cx="8229600" cy="2311400"/>
          </a:xfrm>
        </p:spPr>
        <p:txBody>
          <a:bodyPr/>
          <a:lstStyle/>
          <a:p>
            <a:r>
              <a:rPr lang="en-US" sz="2800" dirty="0" smtClean="0"/>
              <a:t>Reporter type determines your required forms</a:t>
            </a:r>
          </a:p>
          <a:p>
            <a:r>
              <a:rPr lang="en-US" sz="2800" dirty="0" smtClean="0"/>
              <a:t>Click </a:t>
            </a:r>
            <a:r>
              <a:rPr lang="en-US" sz="2800" i="1" dirty="0" smtClean="0"/>
              <a:t>yes</a:t>
            </a:r>
            <a:r>
              <a:rPr lang="en-US" sz="2800" dirty="0" smtClean="0"/>
              <a:t> to go through questionnaire </a:t>
            </a:r>
          </a:p>
          <a:p>
            <a:pPr lvl="1"/>
            <a:r>
              <a:rPr lang="en-US" sz="2400" dirty="0" smtClean="0"/>
              <a:t>Questions appear</a:t>
            </a:r>
          </a:p>
          <a:p>
            <a:pPr lvl="1"/>
            <a:r>
              <a:rPr lang="en-US" sz="2400" dirty="0" smtClean="0"/>
              <a:t>Strongly suggested for first-time NTD 2.0 users</a:t>
            </a:r>
          </a:p>
          <a:p>
            <a:endParaRPr lang="en-US" sz="2800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131763" y="3508375"/>
            <a:ext cx="2273300" cy="633413"/>
          </a:xfrm>
          <a:prstGeom prst="wedgeRoundRectCallout">
            <a:avLst>
              <a:gd name="adj1" fmla="val 73148"/>
              <a:gd name="adj2" fmla="val -104935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yes for questionnaire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156200" y="2593975"/>
            <a:ext cx="3507945" cy="485775"/>
          </a:xfrm>
          <a:prstGeom prst="wedgeRoundRectCallout">
            <a:avLst>
              <a:gd name="adj1" fmla="val 12326"/>
              <a:gd name="adj2" fmla="val 16411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continue to complete kickoff</a:t>
            </a:r>
          </a:p>
        </p:txBody>
      </p:sp>
    </p:spTree>
    <p:extLst>
      <p:ext uri="{BB962C8B-B14F-4D97-AF65-F5344CB8AC3E}">
        <p14:creationId xmlns:p14="http://schemas.microsoft.com/office/powerpoint/2010/main" val="18376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69" name="Title 1"/>
          <p:cNvSpPr>
            <a:spLocks noGrp="1"/>
          </p:cNvSpPr>
          <p:nvPr>
            <p:ph type="title"/>
          </p:nvPr>
        </p:nvSpPr>
        <p:spPr>
          <a:xfrm>
            <a:off x="448963" y="593854"/>
            <a:ext cx="8369300" cy="822325"/>
          </a:xfrm>
        </p:spPr>
        <p:txBody>
          <a:bodyPr/>
          <a:lstStyle/>
          <a:p>
            <a:r>
              <a:rPr lang="en-US" sz="4000" dirty="0" smtClean="0"/>
              <a:t>NTD 2.0 Reporter Type Questionnaire</a:t>
            </a:r>
          </a:p>
        </p:txBody>
      </p:sp>
      <p:pic>
        <p:nvPicPr>
          <p:cNvPr id="3399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99" y="1342039"/>
            <a:ext cx="6175317" cy="513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Title 1"/>
          <p:cNvSpPr>
            <a:spLocks noGrp="1"/>
          </p:cNvSpPr>
          <p:nvPr>
            <p:ph type="title"/>
          </p:nvPr>
        </p:nvSpPr>
        <p:spPr>
          <a:xfrm>
            <a:off x="457200" y="584843"/>
            <a:ext cx="8229600" cy="981075"/>
          </a:xfrm>
        </p:spPr>
        <p:txBody>
          <a:bodyPr/>
          <a:lstStyle/>
          <a:p>
            <a:r>
              <a:rPr lang="en-US" dirty="0" smtClean="0"/>
              <a:t>Reporter Type Questionnaire</a:t>
            </a:r>
          </a:p>
        </p:txBody>
      </p:sp>
      <p:sp>
        <p:nvSpPr>
          <p:cNvPr id="338946" name="Content Placeholder 2"/>
          <p:cNvSpPr>
            <a:spLocks noGrp="1"/>
          </p:cNvSpPr>
          <p:nvPr>
            <p:ph idx="1"/>
          </p:nvPr>
        </p:nvSpPr>
        <p:spPr>
          <a:xfrm>
            <a:off x="564291" y="1707292"/>
            <a:ext cx="8229600" cy="4525963"/>
          </a:xfrm>
        </p:spPr>
        <p:txBody>
          <a:bodyPr/>
          <a:lstStyle/>
          <a:p>
            <a:r>
              <a:rPr lang="en-US" dirty="0" smtClean="0"/>
              <a:t>5307 beneficiary?</a:t>
            </a:r>
          </a:p>
          <a:p>
            <a:r>
              <a:rPr lang="en-US" dirty="0" smtClean="0"/>
              <a:t>Reporting under another NTD ID?</a:t>
            </a:r>
          </a:p>
          <a:p>
            <a:r>
              <a:rPr lang="en-US" dirty="0" smtClean="0"/>
              <a:t>Operating public transit service?</a:t>
            </a:r>
          </a:p>
          <a:p>
            <a:r>
              <a:rPr lang="en-US" dirty="0" smtClean="0"/>
              <a:t>Building new modes?</a:t>
            </a:r>
          </a:p>
          <a:p>
            <a:r>
              <a:rPr lang="en-US" dirty="0" smtClean="0"/>
              <a:t>Fixed guideway or high intensity bus or both?</a:t>
            </a:r>
          </a:p>
          <a:p>
            <a:r>
              <a:rPr lang="en-US" dirty="0" smtClean="0"/>
              <a:t>Operating less than 31 VOMS?</a:t>
            </a:r>
          </a:p>
        </p:txBody>
      </p:sp>
    </p:spTree>
    <p:extLst>
      <p:ext uri="{BB962C8B-B14F-4D97-AF65-F5344CB8AC3E}">
        <p14:creationId xmlns:p14="http://schemas.microsoft.com/office/powerpoint/2010/main" val="38823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5785"/>
            <a:ext cx="8686800" cy="1773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0993" name="Title 1"/>
          <p:cNvSpPr>
            <a:spLocks noGrp="1"/>
          </p:cNvSpPr>
          <p:nvPr>
            <p:ph type="title"/>
          </p:nvPr>
        </p:nvSpPr>
        <p:spPr>
          <a:xfrm>
            <a:off x="342900" y="720725"/>
            <a:ext cx="8458200" cy="822325"/>
          </a:xfrm>
        </p:spPr>
        <p:txBody>
          <a:bodyPr/>
          <a:lstStyle/>
          <a:p>
            <a:r>
              <a:rPr lang="en-US" dirty="0"/>
              <a:t>Complete Kickoff</a:t>
            </a:r>
            <a:endParaRPr lang="en-US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2378074"/>
            <a:ext cx="4435475" cy="485775"/>
          </a:xfrm>
          <a:prstGeom prst="wedgeRoundRectCallout">
            <a:avLst>
              <a:gd name="adj1" fmla="val 10322"/>
              <a:gd name="adj2" fmla="val 14292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submit </a:t>
            </a:r>
            <a:r>
              <a:rPr lang="en-US" b="1" dirty="0">
                <a:solidFill>
                  <a:schemeClr val="tx1"/>
                </a:solidFill>
              </a:rPr>
              <a:t>to complete kickoff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02224"/>
            <a:ext cx="8686800" cy="1483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63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Getting to “Forms</a:t>
            </a:r>
            <a:r>
              <a:rPr lang="en-US" dirty="0" smtClean="0"/>
              <a:t>” Page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5633" y="1434698"/>
            <a:ext cx="8052490" cy="4868384"/>
            <a:chOff x="485251" y="1707539"/>
            <a:chExt cx="8052490" cy="48683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0499" y="4737087"/>
              <a:ext cx="5884274" cy="1838836"/>
            </a:xfrm>
            <a:prstGeom prst="rect">
              <a:avLst/>
            </a:prstGeom>
          </p:spPr>
        </p:pic>
        <p:sp>
          <p:nvSpPr>
            <p:cNvPr id="11" name="Rounded Rectangular Callout 10"/>
            <p:cNvSpPr/>
            <p:nvPr/>
          </p:nvSpPr>
          <p:spPr>
            <a:xfrm>
              <a:off x="4976131" y="4211626"/>
              <a:ext cx="3171866" cy="741467"/>
            </a:xfrm>
            <a:prstGeom prst="wedgeRoundRectCallout">
              <a:avLst>
                <a:gd name="adj1" fmla="val -63592"/>
                <a:gd name="adj2" fmla="val 119640"/>
                <a:gd name="adj3" fmla="val 16667"/>
              </a:avLst>
            </a:prstGeom>
            <a:solidFill>
              <a:srgbClr val="FFFF99"/>
            </a:solidFill>
            <a:ln w="25400" cap="flat" cmpd="sng" algn="ctr">
              <a:solidFill>
                <a:srgbClr val="32325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Click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get to monthly 2015 forms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486018" y="5311091"/>
              <a:ext cx="3051723" cy="614150"/>
            </a:xfrm>
            <a:prstGeom prst="wedgeRoundRectCallout">
              <a:avLst>
                <a:gd name="adj1" fmla="val -81982"/>
                <a:gd name="adj2" fmla="val 74397"/>
                <a:gd name="adj3" fmla="val 16667"/>
              </a:avLst>
            </a:prstGeom>
            <a:solidFill>
              <a:srgbClr val="FFFF99"/>
            </a:solidFill>
            <a:ln w="25400" cap="flat" cmpd="sng" algn="ctr">
              <a:solidFill>
                <a:srgbClr val="32325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Click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to get to annual 2014 forms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5251" y="1707539"/>
              <a:ext cx="6906149" cy="2057400"/>
              <a:chOff x="2646904" y="1707539"/>
              <a:chExt cx="6906149" cy="2057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6904" y="1747440"/>
                <a:ext cx="4329616" cy="2017499"/>
              </a:xfrm>
              <a:prstGeom prst="rect">
                <a:avLst/>
              </a:prstGeom>
            </p:spPr>
          </p:pic>
          <p:sp>
            <p:nvSpPr>
              <p:cNvPr id="8" name="Rounded Rectangular Callout 7"/>
              <p:cNvSpPr/>
              <p:nvPr/>
            </p:nvSpPr>
            <p:spPr>
              <a:xfrm>
                <a:off x="6248400" y="2640980"/>
                <a:ext cx="3304653" cy="933180"/>
              </a:xfrm>
              <a:prstGeom prst="wedgeRoundRectCallout">
                <a:avLst>
                  <a:gd name="adj1" fmla="val -66364"/>
                  <a:gd name="adj2" fmla="val -21250"/>
                  <a:gd name="adj3" fmla="val 16667"/>
                </a:avLst>
              </a:prstGeom>
              <a:solidFill>
                <a:srgbClr val="FFFF99"/>
              </a:solidFill>
              <a:ln w="25400" cap="flat" cmpd="sng" algn="ctr">
                <a:solidFill>
                  <a:srgbClr val="32325A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Click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“NTD Report Packages” to get to forms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05348" y="1707539"/>
                <a:ext cx="630593" cy="32847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ounded Rectangular Callout 12"/>
              <p:cNvSpPr/>
              <p:nvPr/>
            </p:nvSpPr>
            <p:spPr>
              <a:xfrm>
                <a:off x="6248400" y="1747440"/>
                <a:ext cx="2638697" cy="485775"/>
              </a:xfrm>
              <a:prstGeom prst="wedgeRoundRectCallout">
                <a:avLst>
                  <a:gd name="adj1" fmla="val -123806"/>
                  <a:gd name="adj2" fmla="val -25810"/>
                  <a:gd name="adj3" fmla="val 16667"/>
                </a:avLst>
              </a:prstGeom>
              <a:solidFill>
                <a:srgbClr val="FFFF99"/>
              </a:solidFill>
              <a:ln w="25400" cap="flat" cmpd="sng" algn="ctr">
                <a:solidFill>
                  <a:srgbClr val="32325A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Click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“Records”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9" name="Right Arrow 8"/>
            <p:cNvSpPr/>
            <p:nvPr/>
          </p:nvSpPr>
          <p:spPr>
            <a:xfrm rot="5400000">
              <a:off x="2369400" y="3970028"/>
              <a:ext cx="1047717" cy="48640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84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7334"/>
            <a:ext cx="8229600" cy="3092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0209" name="Title 1"/>
          <p:cNvSpPr>
            <a:spLocks noGrp="1"/>
          </p:cNvSpPr>
          <p:nvPr>
            <p:ph type="title"/>
          </p:nvPr>
        </p:nvSpPr>
        <p:spPr>
          <a:xfrm>
            <a:off x="457200" y="560130"/>
            <a:ext cx="8229600" cy="981075"/>
          </a:xfrm>
        </p:spPr>
        <p:txBody>
          <a:bodyPr/>
          <a:lstStyle/>
          <a:p>
            <a:r>
              <a:rPr lang="en-US" dirty="0" smtClean="0"/>
              <a:t>Report Packages Screen</a:t>
            </a:r>
          </a:p>
        </p:txBody>
      </p:sp>
      <p:sp>
        <p:nvSpPr>
          <p:cNvPr id="3502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b="1" i="1" dirty="0" smtClean="0"/>
              <a:t>Annual Forms</a:t>
            </a:r>
            <a:endParaRPr lang="en-US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2813575" y="4228368"/>
            <a:ext cx="2224251" cy="360885"/>
          </a:xfrm>
          <a:prstGeom prst="wedgeRoundRectCallout">
            <a:avLst>
              <a:gd name="adj1" fmla="val -42768"/>
              <a:gd name="adj2" fmla="val -24818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</a:t>
            </a:r>
            <a:r>
              <a:rPr lang="en-US" b="1" i="1" dirty="0" smtClean="0">
                <a:solidFill>
                  <a:schemeClr val="tx1"/>
                </a:solidFill>
              </a:rPr>
              <a:t>Annual Forms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25386" y="3219875"/>
            <a:ext cx="914401" cy="318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03" y="2283728"/>
            <a:ext cx="7370394" cy="3906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1233" name="Title 1"/>
          <p:cNvSpPr>
            <a:spLocks noGrp="1"/>
          </p:cNvSpPr>
          <p:nvPr>
            <p:ph type="title"/>
          </p:nvPr>
        </p:nvSpPr>
        <p:spPr>
          <a:xfrm>
            <a:off x="342900" y="434051"/>
            <a:ext cx="8458200" cy="981075"/>
          </a:xfrm>
        </p:spPr>
        <p:txBody>
          <a:bodyPr/>
          <a:lstStyle/>
          <a:p>
            <a:r>
              <a:rPr lang="en-US" sz="4000" dirty="0" smtClean="0"/>
              <a:t>Individual </a:t>
            </a:r>
            <a:r>
              <a:rPr lang="en-US" sz="4000" dirty="0" smtClean="0"/>
              <a:t>Annual </a:t>
            </a:r>
            <a:r>
              <a:rPr lang="en-US" sz="4000" dirty="0" smtClean="0"/>
              <a:t>Forms by Mode/TOS</a:t>
            </a:r>
          </a:p>
        </p:txBody>
      </p:sp>
      <p:sp>
        <p:nvSpPr>
          <p:cNvPr id="351234" name="Content Placeholder 2"/>
          <p:cNvSpPr>
            <a:spLocks noGrp="1"/>
          </p:cNvSpPr>
          <p:nvPr>
            <p:ph idx="1"/>
          </p:nvPr>
        </p:nvSpPr>
        <p:spPr>
          <a:xfrm>
            <a:off x="685800" y="1145381"/>
            <a:ext cx="8229600" cy="4259262"/>
          </a:xfrm>
        </p:spPr>
        <p:txBody>
          <a:bodyPr/>
          <a:lstStyle/>
          <a:p>
            <a:r>
              <a:rPr lang="en-US" sz="2800" dirty="0" smtClean="0"/>
              <a:t>Check box for specific form and mode/TOS</a:t>
            </a:r>
          </a:p>
          <a:p>
            <a:r>
              <a:rPr lang="en-US" sz="2800" dirty="0" smtClean="0"/>
              <a:t>Then click </a:t>
            </a:r>
            <a:r>
              <a:rPr lang="en-US" sz="2800" b="1" i="1" dirty="0" smtClean="0"/>
              <a:t>View Form</a:t>
            </a:r>
            <a:endParaRPr lang="en-US" sz="2800" b="1" dirty="0" smtClean="0"/>
          </a:p>
          <a:p>
            <a:endParaRPr lang="en-US" sz="2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187189" y="5159103"/>
            <a:ext cx="2876719" cy="491079"/>
          </a:xfrm>
          <a:prstGeom prst="wedgeRoundRectCallout">
            <a:avLst>
              <a:gd name="adj1" fmla="val 35140"/>
              <a:gd name="adj2" fmla="val -19672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dirty="0" smtClean="0">
                <a:solidFill>
                  <a:schemeClr val="tx1"/>
                </a:solidFill>
              </a:rPr>
              <a:t>Check box for specific from and mode/TOS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2893614"/>
            <a:ext cx="2400300" cy="517525"/>
          </a:xfrm>
          <a:prstGeom prst="wedgeRoundRectCallout">
            <a:avLst>
              <a:gd name="adj1" fmla="val 64186"/>
              <a:gd name="adj2" fmla="val 1191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 Click View Form</a:t>
            </a:r>
          </a:p>
        </p:txBody>
      </p:sp>
    </p:spTree>
    <p:extLst>
      <p:ext uri="{BB962C8B-B14F-4D97-AF65-F5344CB8AC3E}">
        <p14:creationId xmlns:p14="http://schemas.microsoft.com/office/powerpoint/2010/main" val="9768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209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Identification Form (B-10)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9144000" cy="4525963"/>
          </a:xfrm>
        </p:spPr>
        <p:txBody>
          <a:bodyPr/>
          <a:lstStyle/>
          <a:p>
            <a:pPr marL="457200" indent="-457200" eaLnBrk="1" hangingPunct="1">
              <a:tabLst/>
            </a:pPr>
            <a:r>
              <a:rPr lang="en-US" smtClean="0"/>
              <a:t>Broken into sections</a:t>
            </a:r>
          </a:p>
          <a:p>
            <a:pPr lvl="1" eaLnBrk="1" hangingPunct="1">
              <a:spcBef>
                <a:spcPct val="5000"/>
              </a:spcBef>
              <a:spcAft>
                <a:spcPct val="10000"/>
              </a:spcAft>
              <a:tabLst/>
            </a:pPr>
            <a:r>
              <a:rPr lang="en-US" smtClean="0"/>
              <a:t>Organizational type </a:t>
            </a:r>
          </a:p>
          <a:p>
            <a:pPr lvl="1" eaLnBrk="1" hangingPunct="1">
              <a:spcBef>
                <a:spcPct val="5000"/>
              </a:spcBef>
              <a:spcAft>
                <a:spcPct val="10000"/>
              </a:spcAft>
              <a:tabLst/>
            </a:pPr>
            <a:r>
              <a:rPr lang="en-US" smtClean="0"/>
              <a:t>Demographic information</a:t>
            </a:r>
          </a:p>
          <a:p>
            <a:pPr lvl="1" eaLnBrk="1" hangingPunct="1">
              <a:spcBef>
                <a:spcPct val="5000"/>
              </a:spcBef>
              <a:spcAft>
                <a:spcPct val="10000"/>
              </a:spcAft>
              <a:tabLst/>
            </a:pPr>
            <a:r>
              <a:rPr lang="en-US" smtClean="0"/>
              <a:t>Filing a separate NTD report (seller)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09952"/>
            <a:ext cx="2739056" cy="166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59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Reporting System (“NTD 2.0”) </a:t>
            </a:r>
          </a:p>
        </p:txBody>
      </p:sp>
      <p:sp>
        <p:nvSpPr>
          <p:cNvPr id="176130" name="Content Placeholder 2"/>
          <p:cNvSpPr>
            <a:spLocks noGrp="1"/>
          </p:cNvSpPr>
          <p:nvPr>
            <p:ph idx="1"/>
          </p:nvPr>
        </p:nvSpPr>
        <p:spPr>
          <a:xfrm>
            <a:off x="400050" y="1654690"/>
            <a:ext cx="8343900" cy="4591050"/>
          </a:xfrm>
        </p:spPr>
        <p:txBody>
          <a:bodyPr/>
          <a:lstStyle/>
          <a:p>
            <a:r>
              <a:rPr lang="en-US" sz="2800" dirty="0" smtClean="0"/>
              <a:t>Monthly ridership </a:t>
            </a:r>
            <a:r>
              <a:rPr lang="en-US" sz="2800" dirty="0" smtClean="0"/>
              <a:t>was </a:t>
            </a:r>
            <a:r>
              <a:rPr lang="en-US" sz="2800" dirty="0" smtClean="0"/>
              <a:t>first operational module</a:t>
            </a:r>
          </a:p>
          <a:p>
            <a:pPr lvl="1"/>
            <a:r>
              <a:rPr lang="en-US" sz="2400" dirty="0"/>
              <a:t>Reporting </a:t>
            </a:r>
            <a:r>
              <a:rPr lang="en-US" sz="2400" dirty="0" smtClean="0"/>
              <a:t>started October </a:t>
            </a:r>
            <a:r>
              <a:rPr lang="en-US" sz="2400" dirty="0"/>
              <a:t>for reporting September </a:t>
            </a:r>
            <a:r>
              <a:rPr lang="en-US" sz="2400" dirty="0" smtClean="0"/>
              <a:t>data</a:t>
            </a:r>
            <a:endParaRPr lang="en-US" sz="2400" dirty="0"/>
          </a:p>
          <a:p>
            <a:r>
              <a:rPr lang="en-US" sz="2800" dirty="0" smtClean="0"/>
              <a:t>Annual </a:t>
            </a:r>
            <a:r>
              <a:rPr lang="en-US" sz="2800" dirty="0" smtClean="0"/>
              <a:t>reporting </a:t>
            </a:r>
            <a:r>
              <a:rPr lang="en-US" sz="2800" dirty="0" smtClean="0"/>
              <a:t>will start </a:t>
            </a:r>
            <a:r>
              <a:rPr lang="en-US" sz="2800" dirty="0" smtClean="0"/>
              <a:t>December </a:t>
            </a:r>
            <a:r>
              <a:rPr lang="en-US" sz="2800" dirty="0" smtClean="0"/>
              <a:t>15 </a:t>
            </a:r>
            <a:r>
              <a:rPr lang="en-US" sz="2800" dirty="0" smtClean="0"/>
              <a:t>for RY 2014 reporting</a:t>
            </a:r>
          </a:p>
          <a:p>
            <a:r>
              <a:rPr lang="en-US" sz="2800" dirty="0" smtClean="0"/>
              <a:t>No </a:t>
            </a:r>
            <a:r>
              <a:rPr lang="en-US" sz="2800" dirty="0" smtClean="0"/>
              <a:t>change in data requirements</a:t>
            </a:r>
          </a:p>
          <a:p>
            <a:pPr lvl="1"/>
            <a:r>
              <a:rPr lang="en-US" sz="2400" dirty="0" smtClean="0"/>
              <a:t>Same requirements in NTD 2.0 as current system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7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6605" b="10143"/>
          <a:stretch/>
        </p:blipFill>
        <p:spPr>
          <a:xfrm>
            <a:off x="511728" y="1219200"/>
            <a:ext cx="8028265" cy="4619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Form (B-10)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97700" y="2171700"/>
            <a:ext cx="14478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997700" y="3093258"/>
            <a:ext cx="14478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05600" y="4465998"/>
            <a:ext cx="17399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5740761"/>
            <a:ext cx="9144000" cy="53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 smtClean="0"/>
              <a:t>Click update icons              to update sections</a:t>
            </a:r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3954360" y="5838738"/>
            <a:ext cx="1447800" cy="52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Update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Organization Type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6330" b="10086"/>
          <a:stretch/>
        </p:blipFill>
        <p:spPr>
          <a:xfrm>
            <a:off x="444616" y="1417638"/>
            <a:ext cx="8120543" cy="4622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4039299" y="4729694"/>
            <a:ext cx="2590800" cy="533400"/>
          </a:xfrm>
          <a:prstGeom prst="wedgeRoundRectCallout">
            <a:avLst>
              <a:gd name="adj1" fmla="val 73227"/>
              <a:gd name="adj2" fmla="val -26403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7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Demographic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r="6055" b="8674"/>
          <a:stretch/>
        </p:blipFill>
        <p:spPr>
          <a:xfrm>
            <a:off x="461394" y="1219200"/>
            <a:ext cx="8128933" cy="4695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1052818" y="5308534"/>
            <a:ext cx="2590800" cy="533400"/>
          </a:xfrm>
          <a:prstGeom prst="wedgeRoundRectCallout">
            <a:avLst>
              <a:gd name="adj1" fmla="val 73227"/>
              <a:gd name="adj2" fmla="val -26403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multiple select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UZAs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502404" y="5954486"/>
            <a:ext cx="2590800" cy="533400"/>
          </a:xfrm>
          <a:prstGeom prst="wedgeRoundRectCallout">
            <a:avLst>
              <a:gd name="adj1" fmla="val 89417"/>
              <a:gd name="adj2" fmla="val -6429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update sections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Filing a Separate Report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r="6422" b="12737"/>
          <a:stretch/>
        </p:blipFill>
        <p:spPr>
          <a:xfrm>
            <a:off x="444617" y="1402853"/>
            <a:ext cx="8112154" cy="44862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994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849"/>
            <a:ext cx="8229600" cy="981075"/>
          </a:xfrm>
        </p:spPr>
        <p:txBody>
          <a:bodyPr/>
          <a:lstStyle/>
          <a:p>
            <a:r>
              <a:rPr lang="en-US" dirty="0" smtClean="0"/>
              <a:t>What Happened to Name, Address, Other B-10 Data?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185478"/>
            <a:ext cx="8534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i="1" dirty="0" smtClean="0"/>
              <a:t>It is on the new P-10!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i="1" dirty="0" smtClean="0"/>
              <a:t>Records</a:t>
            </a:r>
          </a:p>
          <a:p>
            <a:pPr marL="5715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5" r="749" b="35820"/>
          <a:stretch/>
        </p:blipFill>
        <p:spPr>
          <a:xfrm>
            <a:off x="276837" y="3520387"/>
            <a:ext cx="8573548" cy="20046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/>
          <p:cNvSpPr/>
          <p:nvPr/>
        </p:nvSpPr>
        <p:spPr>
          <a:xfrm>
            <a:off x="1547595" y="3505034"/>
            <a:ext cx="630593" cy="3284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190648" y="3544935"/>
            <a:ext cx="1706814" cy="485775"/>
          </a:xfrm>
          <a:prstGeom prst="wedgeRoundRectCallout">
            <a:avLst>
              <a:gd name="adj1" fmla="val -169024"/>
              <a:gd name="adj2" fmla="val -30991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Records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2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48487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Click </a:t>
            </a:r>
            <a:r>
              <a:rPr lang="en-US" sz="2400" i="1" dirty="0" smtClean="0"/>
              <a:t>My NTD Reporter Profiles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4" y="2181477"/>
            <a:ext cx="8229600" cy="2293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631293" y="4650288"/>
            <a:ext cx="3889612" cy="485775"/>
          </a:xfrm>
          <a:prstGeom prst="wedgeRoundRectCallout">
            <a:avLst>
              <a:gd name="adj1" fmla="val 5066"/>
              <a:gd name="adj2" fmla="val -30454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i="1" kern="0" dirty="0" smtClean="0">
                <a:solidFill>
                  <a:srgbClr val="000000"/>
                </a:solidFill>
                <a:latin typeface="Arial"/>
                <a:cs typeface="Arial"/>
              </a:rPr>
              <a:t>My NTD Report Packages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0646" y="2897020"/>
            <a:ext cx="3620259" cy="5003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32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i="1" dirty="0" smtClean="0"/>
              <a:t>Reporter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7"/>
          <a:stretch/>
        </p:blipFill>
        <p:spPr>
          <a:xfrm>
            <a:off x="486560" y="2403538"/>
            <a:ext cx="8200239" cy="13921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1631293" y="4771059"/>
            <a:ext cx="2888949" cy="485775"/>
          </a:xfrm>
          <a:prstGeom prst="wedgeRoundRectCallout">
            <a:avLst>
              <a:gd name="adj1" fmla="val 5066"/>
              <a:gd name="adj2" fmla="val -30454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i="1" kern="0" dirty="0" smtClean="0">
                <a:solidFill>
                  <a:srgbClr val="000000"/>
                </a:solidFill>
                <a:latin typeface="Arial"/>
                <a:cs typeface="Arial"/>
              </a:rPr>
              <a:t>Reporter Name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00646" y="3017791"/>
            <a:ext cx="4241362" cy="5003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658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Summary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417"/>
            <a:ext cx="8229600" cy="4525963"/>
          </a:xfrm>
        </p:spPr>
        <p:txBody>
          <a:bodyPr/>
          <a:lstStyle/>
          <a:p>
            <a:r>
              <a:rPr lang="en-US" dirty="0" smtClean="0"/>
              <a:t>Click </a:t>
            </a:r>
            <a:r>
              <a:rPr lang="en-US" i="1" dirty="0" smtClean="0"/>
              <a:t>Related 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1990720"/>
            <a:ext cx="8229600" cy="41354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368300" y="5484722"/>
            <a:ext cx="2461163" cy="635421"/>
          </a:xfrm>
          <a:prstGeom prst="wedgeRoundRectCallout">
            <a:avLst>
              <a:gd name="adj1" fmla="val -23941"/>
              <a:gd name="adj2" fmla="val -39732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b="1" i="1" dirty="0">
                <a:solidFill>
                  <a:schemeClr val="tx1"/>
                </a:solidFill>
              </a:rPr>
              <a:t>R</a:t>
            </a:r>
            <a:r>
              <a:rPr lang="en-US" b="1" i="1" dirty="0" smtClean="0">
                <a:solidFill>
                  <a:schemeClr val="tx1"/>
                </a:solidFill>
              </a:rPr>
              <a:t>elated Actions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9070" y="2928710"/>
            <a:ext cx="914401" cy="3185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35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Forms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i="1" dirty="0" smtClean="0"/>
              <a:t>View &amp; Manage Basic Information (P-10)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58" r="663"/>
          <a:stretch/>
        </p:blipFill>
        <p:spPr>
          <a:xfrm>
            <a:off x="494950" y="2560930"/>
            <a:ext cx="8137322" cy="2469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2404134" y="5881537"/>
            <a:ext cx="4704032" cy="427189"/>
          </a:xfrm>
          <a:prstGeom prst="wedgeRoundRectCallout">
            <a:avLst>
              <a:gd name="adj1" fmla="val -23574"/>
              <a:gd name="adj2" fmla="val -58310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Click </a:t>
            </a:r>
            <a:r>
              <a:rPr lang="en-US" b="1" i="1" dirty="0">
                <a:solidFill>
                  <a:schemeClr val="tx1"/>
                </a:solidFill>
              </a:rPr>
              <a:t>View &amp; Manage Basic Information (P-10)</a:t>
            </a:r>
          </a:p>
        </p:txBody>
      </p:sp>
      <p:sp>
        <p:nvSpPr>
          <p:cNvPr id="8" name="Oval 7"/>
          <p:cNvSpPr/>
          <p:nvPr/>
        </p:nvSpPr>
        <p:spPr>
          <a:xfrm>
            <a:off x="2438639" y="3243532"/>
            <a:ext cx="2167866" cy="417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5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 (P-10)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4" r="6125" b="15279"/>
          <a:stretch/>
        </p:blipFill>
        <p:spPr>
          <a:xfrm>
            <a:off x="886076" y="1258850"/>
            <a:ext cx="7371847" cy="49349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359944" y="6005512"/>
            <a:ext cx="2590800" cy="533400"/>
          </a:xfrm>
          <a:prstGeom prst="wedgeRoundRectCallout">
            <a:avLst>
              <a:gd name="adj1" fmla="val 99455"/>
              <a:gd name="adj2" fmla="val -6114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update sections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32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Agenda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1825"/>
            <a:ext cx="8356600" cy="42592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Steps for Starting </a:t>
            </a:r>
            <a:r>
              <a:rPr lang="en-US" b="1" dirty="0" smtClean="0"/>
              <a:t>Annual Reporting</a:t>
            </a:r>
            <a:endParaRPr lang="en-US" b="1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/>
              <a:t>Perform “report </a:t>
            </a:r>
            <a:r>
              <a:rPr lang="en-US" sz="2400" dirty="0" smtClean="0"/>
              <a:t>kickoff”</a:t>
            </a:r>
          </a:p>
          <a:p>
            <a:pPr marL="914400" lvl="1" indent="-514350">
              <a:spcBef>
                <a:spcPts val="1800"/>
              </a:spcBef>
            </a:pPr>
            <a:r>
              <a:rPr lang="en-US" sz="2000" dirty="0" smtClean="0"/>
              <a:t>Systems n</a:t>
            </a:r>
            <a:r>
              <a:rPr lang="en-US" sz="2000" dirty="0" smtClean="0"/>
              <a:t>ow </a:t>
            </a:r>
            <a:r>
              <a:rPr lang="en-US" sz="2000" dirty="0" smtClean="0"/>
              <a:t>in FY </a:t>
            </a:r>
            <a:r>
              <a:rPr lang="en-US" sz="2000" dirty="0" smtClean="0"/>
              <a:t>2014 will do on first day of FY 2015</a:t>
            </a:r>
          </a:p>
          <a:p>
            <a:pPr marL="914400" lvl="1" indent="-514350">
              <a:spcBef>
                <a:spcPts val="1800"/>
              </a:spcBef>
            </a:pPr>
            <a:r>
              <a:rPr lang="en-US" sz="2000" dirty="0" smtClean="0"/>
              <a:t>No </a:t>
            </a:r>
            <a:r>
              <a:rPr lang="en-US" sz="2000" dirty="0" smtClean="0"/>
              <a:t>action needed from reporters now in FY </a:t>
            </a:r>
            <a:r>
              <a:rPr lang="en-US" sz="2000" dirty="0" smtClean="0"/>
              <a:t>2015 (kickoff already completed)</a:t>
            </a:r>
            <a:endParaRPr lang="en-US" sz="2000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/>
              <a:t>All systems </a:t>
            </a:r>
            <a:r>
              <a:rPr lang="en-US" sz="2400" dirty="0" smtClean="0"/>
              <a:t>perform reporting after end of FY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1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r="6697" b="1970"/>
          <a:stretch/>
        </p:blipFill>
        <p:spPr>
          <a:xfrm>
            <a:off x="465827" y="1143000"/>
            <a:ext cx="8065778" cy="50396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152400" y="3122151"/>
            <a:ext cx="2879544" cy="485775"/>
          </a:xfrm>
          <a:prstGeom prst="wedgeRoundRectCallout">
            <a:avLst>
              <a:gd name="adj1" fmla="val 49808"/>
              <a:gd name="adj2" fmla="val -17344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add contract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257800" y="2733122"/>
            <a:ext cx="3214824" cy="485775"/>
          </a:xfrm>
          <a:prstGeom prst="wedgeRoundRectCallout">
            <a:avLst>
              <a:gd name="adj1" fmla="val -46668"/>
              <a:gd name="adj2" fmla="val -9185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remove contract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86608" y="4876800"/>
            <a:ext cx="3809184" cy="651783"/>
          </a:xfrm>
          <a:prstGeom prst="wedgeRoundRectCallout">
            <a:avLst>
              <a:gd name="adj1" fmla="val -80206"/>
              <a:gd name="adj2" fmla="val -13082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+mj-lt"/>
                <a:cs typeface="+mn-cs"/>
              </a:rPr>
              <a:t>Select prior RY contract and click “View Form”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Add/Remove/View Contract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29400" y="2106263"/>
            <a:ext cx="1295400" cy="56261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1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r>
              <a:rPr lang="en-US" dirty="0" smtClean="0"/>
              <a:t>Contract 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" r="6100"/>
          <a:stretch/>
        </p:blipFill>
        <p:spPr>
          <a:xfrm>
            <a:off x="534837" y="1143000"/>
            <a:ext cx="8057071" cy="51409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8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6227"/>
          <a:stretch/>
        </p:blipFill>
        <p:spPr>
          <a:xfrm>
            <a:off x="483079" y="1422187"/>
            <a:ext cx="8091578" cy="5140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3" y="441112"/>
            <a:ext cx="8893834" cy="981075"/>
          </a:xfrm>
        </p:spPr>
        <p:txBody>
          <a:bodyPr/>
          <a:lstStyle/>
          <a:p>
            <a:r>
              <a:rPr lang="en-US" dirty="0" smtClean="0"/>
              <a:t>Key Financial and Operation Statistics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76851" y="3264019"/>
            <a:ext cx="2139316" cy="485775"/>
          </a:xfrm>
          <a:prstGeom prst="wedgeRoundRectCallout">
            <a:avLst>
              <a:gd name="adj1" fmla="val 53434"/>
              <a:gd name="adj2" fmla="val 13934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1.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Select Mode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5083" y="5257800"/>
            <a:ext cx="2567538" cy="485775"/>
          </a:xfrm>
          <a:prstGeom prst="wedgeRoundRectCallout">
            <a:avLst>
              <a:gd name="adj1" fmla="val 181404"/>
              <a:gd name="adj2" fmla="val -418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Tahoma"/>
              </a:rPr>
              <a:t>2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.</a:t>
            </a: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Click </a:t>
            </a:r>
            <a:r>
              <a:rPr lang="en-US" sz="2000" b="1" i="1" kern="0" dirty="0">
                <a:solidFill>
                  <a:srgbClr val="000000"/>
                </a:solidFill>
                <a:latin typeface="Tahoma"/>
              </a:rPr>
              <a:t>E</a:t>
            </a:r>
            <a:r>
              <a:rPr kumimoji="0" lang="en-US" sz="20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dit</a:t>
            </a:r>
            <a:r>
              <a:rPr kumimoji="0" lang="en-US" sz="20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Mode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0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Operating and Financial Data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6415" b="1764"/>
          <a:stretch/>
        </p:blipFill>
        <p:spPr>
          <a:xfrm>
            <a:off x="483078" y="1098856"/>
            <a:ext cx="8074325" cy="50502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11887"/>
          <a:stretch/>
        </p:blipFill>
        <p:spPr>
          <a:xfrm>
            <a:off x="1017917" y="1134551"/>
            <a:ext cx="7159925" cy="5140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277"/>
            <a:ext cx="8229600" cy="1143000"/>
          </a:xfrm>
        </p:spPr>
        <p:txBody>
          <a:bodyPr/>
          <a:lstStyle/>
          <a:p>
            <a:r>
              <a:rPr lang="en-US" dirty="0" smtClean="0"/>
              <a:t>Sources of Funds (F-10)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r="6761" b="2510"/>
          <a:stretch/>
        </p:blipFill>
        <p:spPr>
          <a:xfrm>
            <a:off x="603848" y="1199070"/>
            <a:ext cx="8074325" cy="50119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9564"/>
            <a:ext cx="8229600" cy="1143000"/>
          </a:xfrm>
        </p:spPr>
        <p:txBody>
          <a:bodyPr/>
          <a:lstStyle/>
          <a:p>
            <a:r>
              <a:rPr lang="en-US" dirty="0" smtClean="0"/>
              <a:t>Funding Categories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18782" y="2418270"/>
            <a:ext cx="2312240" cy="485775"/>
          </a:xfrm>
          <a:prstGeom prst="wedgeRoundRectCallout">
            <a:avLst>
              <a:gd name="adj1" fmla="val 53434"/>
              <a:gd name="adj2" fmla="val 13934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+mn-cs"/>
              </a:rPr>
              <a:t>1.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+mn-cs"/>
              </a:rPr>
              <a:t> Select </a:t>
            </a:r>
            <a:r>
              <a:rPr lang="en-US" sz="2000" b="1" kern="0" dirty="0" smtClean="0">
                <a:solidFill>
                  <a:srgbClr val="000000"/>
                </a:solidFill>
                <a:latin typeface="Tahoma"/>
                <a:cs typeface="+mn-cs"/>
              </a:rPr>
              <a:t>Source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81110" y="5837032"/>
            <a:ext cx="2490890" cy="485775"/>
          </a:xfrm>
          <a:prstGeom prst="wedgeRoundRectCallout">
            <a:avLst>
              <a:gd name="adj1" fmla="val 181404"/>
              <a:gd name="adj2" fmla="val -418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Tahoma"/>
                <a:cs typeface="+mn-cs"/>
              </a:rPr>
              <a:t>2</a:t>
            </a: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+mn-cs"/>
              </a:rPr>
              <a:t>.</a:t>
            </a:r>
            <a:r>
              <a:rPr kumimoji="0" lang="en-US" sz="20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+mn-cs"/>
              </a:rPr>
              <a:t> Click </a:t>
            </a:r>
            <a:r>
              <a:rPr lang="en-US" sz="2000" b="1" i="1" kern="0" dirty="0" smtClean="0">
                <a:solidFill>
                  <a:srgbClr val="000000"/>
                </a:solidFill>
                <a:latin typeface="Tahoma"/>
                <a:cs typeface="+mn-cs"/>
              </a:rPr>
              <a:t>Update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333"/>
            <a:ext cx="8229600" cy="981075"/>
          </a:xfrm>
        </p:spPr>
        <p:txBody>
          <a:bodyPr/>
          <a:lstStyle/>
          <a:p>
            <a:r>
              <a:rPr lang="en-US" dirty="0" smtClean="0"/>
              <a:t>Passenger Fares</a:t>
            </a:r>
            <a:br>
              <a:rPr lang="en-US" dirty="0" smtClean="0"/>
            </a:br>
            <a:r>
              <a:rPr lang="en-US" dirty="0" smtClean="0"/>
              <a:t>DO and PT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7195" b="11851"/>
          <a:stretch/>
        </p:blipFill>
        <p:spPr>
          <a:xfrm>
            <a:off x="552091" y="1662024"/>
            <a:ext cx="7936301" cy="45317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133288" y="5783983"/>
            <a:ext cx="2590800" cy="533400"/>
          </a:xfrm>
          <a:prstGeom prst="wedgeRoundRectCallout">
            <a:avLst>
              <a:gd name="adj1" fmla="val 108845"/>
              <a:gd name="adj2" fmla="val -139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5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120"/>
            <a:ext cx="8229600" cy="981075"/>
          </a:xfrm>
        </p:spPr>
        <p:txBody>
          <a:bodyPr/>
          <a:lstStyle/>
          <a:p>
            <a:r>
              <a:rPr lang="en-US" dirty="0" smtClean="0"/>
              <a:t>Park and Ride, Other, Auxiliary </a:t>
            </a:r>
            <a:br>
              <a:rPr lang="en-US" dirty="0" smtClean="0"/>
            </a:br>
            <a:r>
              <a:rPr lang="en-US" dirty="0" smtClean="0"/>
              <a:t>and Non-Transportation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r="6881" b="21346"/>
          <a:stretch/>
        </p:blipFill>
        <p:spPr>
          <a:xfrm>
            <a:off x="536894" y="1996479"/>
            <a:ext cx="7977931" cy="40435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230459" y="5607814"/>
            <a:ext cx="2590800" cy="533400"/>
          </a:xfrm>
          <a:prstGeom prst="wedgeRoundRectCallout">
            <a:avLst>
              <a:gd name="adj1" fmla="val 108845"/>
              <a:gd name="adj2" fmla="val -139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196"/>
            <a:ext cx="8382000" cy="1143000"/>
          </a:xfrm>
        </p:spPr>
        <p:txBody>
          <a:bodyPr/>
          <a:lstStyle/>
          <a:p>
            <a:r>
              <a:rPr lang="en-US" sz="4000" dirty="0" smtClean="0"/>
              <a:t>Revenues Accrued from PT, Contributed Services and Subsidy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6697" b="30647"/>
          <a:stretch/>
        </p:blipFill>
        <p:spPr>
          <a:xfrm>
            <a:off x="520116" y="2332039"/>
            <a:ext cx="8011487" cy="356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230459" y="5498757"/>
            <a:ext cx="2590800" cy="533400"/>
          </a:xfrm>
          <a:prstGeom prst="wedgeRoundRectCallout">
            <a:avLst>
              <a:gd name="adj1" fmla="val 108845"/>
              <a:gd name="adj2" fmla="val -139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342"/>
            <a:ext cx="8229600" cy="981075"/>
          </a:xfrm>
        </p:spPr>
        <p:txBody>
          <a:bodyPr/>
          <a:lstStyle/>
          <a:p>
            <a:r>
              <a:rPr lang="en-US" dirty="0" smtClean="0"/>
              <a:t>Revenue Sources of Independent Political Entities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r="6789" b="12045"/>
          <a:stretch/>
        </p:blipFill>
        <p:spPr>
          <a:xfrm>
            <a:off x="511728" y="1618974"/>
            <a:ext cx="8011487" cy="4521768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230459" y="5775594"/>
            <a:ext cx="2590800" cy="533400"/>
          </a:xfrm>
          <a:prstGeom prst="wedgeRoundRectCallout">
            <a:avLst>
              <a:gd name="adj1" fmla="val 108845"/>
              <a:gd name="adj2" fmla="val -139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2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Kickoff?</a:t>
            </a:r>
          </a:p>
        </p:txBody>
      </p:sp>
      <p:sp>
        <p:nvSpPr>
          <p:cNvPr id="328706" name="Content Placeholder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2592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Confirmation of current “profile” information at beginning of fiscal year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Profile information = Old B-10/B-20 data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Actions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reporter contact information is accurate.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mode information is accurate.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Confirm declared reporter type for previous FY is still accurate (e.g., small systems waiver)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Declare reporter type for new fiscal year</a:t>
            </a:r>
          </a:p>
        </p:txBody>
      </p:sp>
    </p:spTree>
    <p:extLst>
      <p:ext uri="{BB962C8B-B14F-4D97-AF65-F5344CB8AC3E}">
        <p14:creationId xmlns:p14="http://schemas.microsoft.com/office/powerpoint/2010/main" val="2311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Government Funds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259" r="6696" b="9504"/>
          <a:stretch/>
        </p:blipFill>
        <p:spPr>
          <a:xfrm>
            <a:off x="553673" y="1350628"/>
            <a:ext cx="8036654" cy="4639111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230459" y="5775594"/>
            <a:ext cx="2590800" cy="533400"/>
          </a:xfrm>
          <a:prstGeom prst="wedgeRoundRectCallout">
            <a:avLst>
              <a:gd name="adj1" fmla="val 108845"/>
              <a:gd name="adj2" fmla="val -139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Government Funds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t="614" r="6631" b="8333"/>
          <a:stretch/>
        </p:blipFill>
        <p:spPr>
          <a:xfrm>
            <a:off x="528506" y="1476462"/>
            <a:ext cx="8011487" cy="468105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230459" y="5775594"/>
            <a:ext cx="2590800" cy="533400"/>
          </a:xfrm>
          <a:prstGeom prst="wedgeRoundRectCallout">
            <a:avLst>
              <a:gd name="adj1" fmla="val 108845"/>
              <a:gd name="adj2" fmla="val -1396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8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302" y="1105273"/>
            <a:ext cx="6515666" cy="539619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97" y="446354"/>
            <a:ext cx="8727007" cy="822325"/>
          </a:xfrm>
        </p:spPr>
        <p:txBody>
          <a:bodyPr/>
          <a:lstStyle/>
          <a:p>
            <a:r>
              <a:rPr lang="en-US" dirty="0" smtClean="0"/>
              <a:t>Customized Federal Funds Reporting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25235" y="4753702"/>
            <a:ext cx="2028136" cy="817563"/>
          </a:xfrm>
          <a:prstGeom prst="wedgeRoundRectCallout">
            <a:avLst>
              <a:gd name="adj1" fmla="val 81931"/>
              <a:gd name="adj2" fmla="val -23236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1. Click </a:t>
            </a:r>
            <a:r>
              <a:rPr lang="en-US" sz="1800" b="1" dirty="0">
                <a:solidFill>
                  <a:schemeClr val="tx1"/>
                </a:solidFill>
              </a:rPr>
              <a:t>to </a:t>
            </a:r>
            <a:r>
              <a:rPr lang="en-US" sz="1800" b="1" dirty="0" smtClean="0">
                <a:solidFill>
                  <a:schemeClr val="tx1"/>
                </a:solidFill>
              </a:rPr>
              <a:t>select funding sources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30459" y="5775594"/>
            <a:ext cx="2590800" cy="533400"/>
          </a:xfrm>
          <a:prstGeom prst="wedgeRoundRectCallout">
            <a:avLst>
              <a:gd name="adj1" fmla="val 98483"/>
              <a:gd name="adj2" fmla="val 58381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Click 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0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Federal Data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0906"/>
            <a:ext cx="8229600" cy="5092881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5821259" y="4625271"/>
            <a:ext cx="2028136" cy="817563"/>
          </a:xfrm>
          <a:prstGeom prst="wedgeRoundRectCallout">
            <a:avLst>
              <a:gd name="adj1" fmla="val 19473"/>
              <a:gd name="adj2" fmla="val 110348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Click </a:t>
            </a:r>
            <a:r>
              <a:rPr lang="en-US" sz="1800" b="1" dirty="0">
                <a:solidFill>
                  <a:schemeClr val="tx1"/>
                </a:solidFill>
              </a:rPr>
              <a:t>to </a:t>
            </a:r>
            <a:r>
              <a:rPr lang="en-US" sz="1800" b="1" dirty="0" smtClean="0">
                <a:solidFill>
                  <a:schemeClr val="tx1"/>
                </a:solidFill>
              </a:rPr>
              <a:t>edit funding sources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81431" y="5775594"/>
            <a:ext cx="2339828" cy="533400"/>
          </a:xfrm>
          <a:prstGeom prst="wedgeRoundRectCallout">
            <a:avLst>
              <a:gd name="adj1" fmla="val 66103"/>
              <a:gd name="adj2" fmla="val 19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when completed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067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Funding Summary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65" y="1132514"/>
            <a:ext cx="7413270" cy="5144154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137019" y="4046432"/>
            <a:ext cx="2028136" cy="349400"/>
          </a:xfrm>
          <a:prstGeom prst="wedgeRoundRectCallout">
            <a:avLst>
              <a:gd name="adj1" fmla="val 59181"/>
              <a:gd name="adj2" fmla="val 11299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Total Summary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93534" y="5825928"/>
            <a:ext cx="2670494" cy="533400"/>
          </a:xfrm>
          <a:prstGeom prst="wedgeRoundRectCallout">
            <a:avLst>
              <a:gd name="adj1" fmla="val 66103"/>
              <a:gd name="adj2" fmla="val 19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exiting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52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6560"/>
            <a:ext cx="8229600" cy="665025"/>
          </a:xfrm>
        </p:spPr>
        <p:txBody>
          <a:bodyPr/>
          <a:lstStyle/>
          <a:p>
            <a:r>
              <a:rPr lang="en-US" dirty="0" smtClean="0"/>
              <a:t>Uses of Capital (F-20)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38" y="979130"/>
            <a:ext cx="5788923" cy="551395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2793534" y="6073628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exiting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8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Expenses (F-30)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93" y="1174090"/>
            <a:ext cx="6929241" cy="5331521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124200" y="6030937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74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dirty="0" smtClean="0"/>
              <a:t>Operating Expense Summary (F-40)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75420" y="939567"/>
            <a:ext cx="4022521" cy="5435836"/>
            <a:chOff x="1868557" y="1033768"/>
            <a:chExt cx="5446643" cy="65328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725"/>
            <a:stretch/>
          </p:blipFill>
          <p:spPr>
            <a:xfrm>
              <a:off x="1868557" y="1033768"/>
              <a:ext cx="5446643" cy="40133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32325A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058"/>
            <a:stretch/>
          </p:blipFill>
          <p:spPr>
            <a:xfrm>
              <a:off x="1889382" y="5047094"/>
              <a:ext cx="5425818" cy="2519545"/>
            </a:xfrm>
            <a:prstGeom prst="rect">
              <a:avLst/>
            </a:prstGeom>
            <a:ln>
              <a:solidFill>
                <a:srgbClr val="32325A"/>
              </a:solidFill>
            </a:ln>
          </p:spPr>
        </p:pic>
      </p:grpSp>
      <p:sp>
        <p:nvSpPr>
          <p:cNvPr id="6" name="Rectangle 5"/>
          <p:cNvSpPr/>
          <p:nvPr/>
        </p:nvSpPr>
        <p:spPr>
          <a:xfrm>
            <a:off x="2567031" y="939567"/>
            <a:ext cx="4009938" cy="3330429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" y="1870745"/>
            <a:ext cx="2370590" cy="1061770"/>
          </a:xfrm>
          <a:prstGeom prst="wedgeRoundRectCallout">
            <a:avLst>
              <a:gd name="adj1" fmla="val 58076"/>
              <a:gd name="adj2" fmla="val 2292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Automatic Summary of expenses from individual F-30 forms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02769" y="4896244"/>
            <a:ext cx="2267822" cy="533400"/>
          </a:xfrm>
          <a:prstGeom prst="wedgeRoundRectCallout">
            <a:avLst>
              <a:gd name="adj1" fmla="val 59445"/>
              <a:gd name="adj2" fmla="val 1749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</a:t>
            </a: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a entry for Reconciling Items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8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0726"/>
            <a:ext cx="8839200" cy="934673"/>
          </a:xfrm>
        </p:spPr>
        <p:txBody>
          <a:bodyPr/>
          <a:lstStyle/>
          <a:p>
            <a:r>
              <a:rPr lang="en-US" dirty="0" smtClean="0"/>
              <a:t>Reconciling Items(F-40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889"/>
          <a:stretch/>
        </p:blipFill>
        <p:spPr>
          <a:xfrm>
            <a:off x="727017" y="1463159"/>
            <a:ext cx="7689965" cy="4353902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2427914" y="5401763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0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3" y="436562"/>
            <a:ext cx="8976219" cy="98107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Statement </a:t>
            </a:r>
            <a:r>
              <a:rPr lang="en-US" dirty="0">
                <a:latin typeface="Arial" charset="0"/>
                <a:cs typeface="Arial" charset="0"/>
              </a:rPr>
              <a:t>of Finances </a:t>
            </a:r>
            <a:r>
              <a:rPr lang="en-US" dirty="0" smtClean="0">
                <a:latin typeface="Arial" charset="0"/>
                <a:cs typeface="Arial" charset="0"/>
              </a:rPr>
              <a:t>Form(F-60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467972"/>
            <a:ext cx="8229600" cy="468391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3211585" y="5695378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36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Kickoff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annual reporting forms for prior year (e.g., FY 2014)</a:t>
            </a:r>
          </a:p>
          <a:p>
            <a:endParaRPr lang="en-US" dirty="0" smtClean="0"/>
          </a:p>
          <a:p>
            <a:r>
              <a:rPr lang="en-US" dirty="0" smtClean="0"/>
              <a:t>Create monthly reporting forms for current year (e.g</a:t>
            </a:r>
            <a:r>
              <a:rPr lang="en-US" dirty="0"/>
              <a:t>., FY </a:t>
            </a:r>
            <a:r>
              <a:rPr lang="en-US" dirty="0" smtClean="0"/>
              <a:t>2015)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6562"/>
            <a:ext cx="9144000" cy="981075"/>
          </a:xfrm>
        </p:spPr>
        <p:txBody>
          <a:bodyPr/>
          <a:lstStyle/>
          <a:p>
            <a:r>
              <a:rPr lang="en-US" dirty="0" smtClean="0"/>
              <a:t>Stations Maintenance </a:t>
            </a:r>
            <a:r>
              <a:rPr lang="en-US" dirty="0" smtClean="0"/>
              <a:t>Facilities </a:t>
            </a:r>
            <a:r>
              <a:rPr lang="en-US" dirty="0" smtClean="0"/>
              <a:t>(A-10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r="9064" b="1439"/>
          <a:stretch/>
        </p:blipFill>
        <p:spPr>
          <a:xfrm>
            <a:off x="780176" y="1132413"/>
            <a:ext cx="7583648" cy="5067052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023533" y="5829602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2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 Way Mileage (A-20)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9503"/>
            <a:ext cx="8229600" cy="254856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0" y="4082511"/>
            <a:ext cx="2531374" cy="533400"/>
          </a:xfrm>
          <a:prstGeom prst="wedgeRoundRectCallout">
            <a:avLst>
              <a:gd name="adj1" fmla="val 34921"/>
              <a:gd name="adj2" fmla="val -9732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Edit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enter data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3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Rail Transit Way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r="6604" b="3559"/>
          <a:stretch/>
        </p:blipFill>
        <p:spPr>
          <a:xfrm>
            <a:off x="494950" y="1199524"/>
            <a:ext cx="8045043" cy="495799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3040310" y="5745712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Bus Transit Way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8241"/>
            <a:ext cx="8229600" cy="4070111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3107422" y="5225594"/>
            <a:ext cx="2670494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Vehicle Inventory (A-30)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6330" b="1928"/>
          <a:stretch/>
        </p:blipFill>
        <p:spPr>
          <a:xfrm>
            <a:off x="486560" y="1124023"/>
            <a:ext cx="8078599" cy="504188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67112" y="3525072"/>
            <a:ext cx="2286000" cy="533400"/>
          </a:xfrm>
          <a:prstGeom prst="wedgeRoundRectCallout">
            <a:avLst>
              <a:gd name="adj1" fmla="val 56982"/>
              <a:gd name="adj2" fmla="val -116423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1. </a:t>
            </a:r>
            <a:r>
              <a:rPr lang="en-US" sz="1800" b="1" dirty="0">
                <a:solidFill>
                  <a:schemeClr val="tx1"/>
                </a:solidFill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</a:rPr>
              <a:t>elect existing fleet(s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4640981"/>
            <a:ext cx="3055745" cy="817563"/>
          </a:xfrm>
          <a:prstGeom prst="wedgeRoundRectCallout">
            <a:avLst>
              <a:gd name="adj1" fmla="val 37078"/>
              <a:gd name="adj2" fmla="val 71406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2. Click for </a:t>
            </a:r>
            <a:r>
              <a:rPr lang="en-US" sz="1800" b="1" i="1" dirty="0" smtClean="0">
                <a:solidFill>
                  <a:schemeClr val="tx1"/>
                </a:solidFill>
              </a:rPr>
              <a:t>Updates/Edit to selected existing fleet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0" y="5458544"/>
            <a:ext cx="34290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4516362"/>
            <a:ext cx="2286000" cy="533400"/>
          </a:xfrm>
          <a:prstGeom prst="wedgeRoundRectCallout">
            <a:avLst>
              <a:gd name="adj1" fmla="val -44286"/>
              <a:gd name="adj2" fmla="val 139229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Select to add new fleet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“Add Fleet” Data Entry Screen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6697"/>
          <a:stretch/>
        </p:blipFill>
        <p:spPr>
          <a:xfrm>
            <a:off x="520116" y="1060508"/>
            <a:ext cx="8011487" cy="514099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6493078" y="6240662"/>
            <a:ext cx="1734423" cy="285699"/>
          </a:xfrm>
          <a:prstGeom prst="wedgeRoundRectCallout">
            <a:avLst>
              <a:gd name="adj1" fmla="val 8047"/>
              <a:gd name="adj2" fmla="val -7301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“Edit Fleet” Data Entry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11130"/>
          <a:stretch/>
        </p:blipFill>
        <p:spPr>
          <a:xfrm>
            <a:off x="1342239" y="1447800"/>
            <a:ext cx="6358855" cy="4525963"/>
          </a:xfr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4379051" y="5494042"/>
            <a:ext cx="1734423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2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r="6730" b="9980"/>
          <a:stretch/>
        </p:blipFill>
        <p:spPr>
          <a:xfrm>
            <a:off x="528505" y="1219200"/>
            <a:ext cx="8011487" cy="462792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-10784" y="3276600"/>
            <a:ext cx="2028136" cy="817563"/>
          </a:xfrm>
          <a:prstGeom prst="wedgeRoundRectCallout">
            <a:avLst>
              <a:gd name="adj1" fmla="val 61386"/>
              <a:gd name="adj2" fmla="val -103841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en-US" sz="2000" b="1" dirty="0" smtClean="0">
                <a:solidFill>
                  <a:schemeClr val="tx1"/>
                </a:solidFill>
              </a:rPr>
              <a:t>Click </a:t>
            </a:r>
            <a:r>
              <a:rPr lang="en-US" sz="2000" b="1" dirty="0">
                <a:solidFill>
                  <a:schemeClr val="tx1"/>
                </a:solidFill>
              </a:rPr>
              <a:t>to </a:t>
            </a:r>
            <a:r>
              <a:rPr lang="en-US" sz="2000" b="1" dirty="0" smtClean="0">
                <a:solidFill>
                  <a:schemeClr val="tx1"/>
                </a:solidFill>
              </a:rPr>
              <a:t>select fleet(s)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124200" y="4495800"/>
            <a:ext cx="2192613" cy="817563"/>
          </a:xfrm>
          <a:prstGeom prst="wedgeRoundRectCallout">
            <a:avLst>
              <a:gd name="adj1" fmla="val -68962"/>
              <a:gd name="adj2" fmla="val 8643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2.  Click </a:t>
            </a:r>
            <a:r>
              <a:rPr lang="en-US" sz="2000" b="1" i="1" dirty="0" smtClean="0">
                <a:solidFill>
                  <a:schemeClr val="tx1"/>
                </a:solidFill>
              </a:rPr>
              <a:t>Update Mileage(s)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Mileage by Fleet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Updated Mileage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0" r="10458" b="60481"/>
          <a:stretch/>
        </p:blipFill>
        <p:spPr>
          <a:xfrm>
            <a:off x="964734" y="1399441"/>
            <a:ext cx="7222921" cy="2031656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81800" y="2286000"/>
            <a:ext cx="1447800" cy="838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300131" y="3706864"/>
            <a:ext cx="1734423" cy="285699"/>
          </a:xfrm>
          <a:prstGeom prst="wedgeRoundRectCallout">
            <a:avLst>
              <a:gd name="adj1" fmla="val 7563"/>
              <a:gd name="adj2" fmla="val -18459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7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6671" b="10660"/>
          <a:stretch/>
        </p:blipFill>
        <p:spPr>
          <a:xfrm>
            <a:off x="520117" y="1589714"/>
            <a:ext cx="8003098" cy="4592972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4419600" y="5105400"/>
            <a:ext cx="3949700" cy="433767"/>
          </a:xfrm>
          <a:prstGeom prst="wedgeRoundRectCallout">
            <a:avLst>
              <a:gd name="adj1" fmla="val -63563"/>
              <a:gd name="adj2" fmla="val 15875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Click </a:t>
            </a:r>
            <a:r>
              <a:rPr lang="en-US" sz="2000" b="1" i="1" dirty="0" smtClean="0">
                <a:solidFill>
                  <a:schemeClr val="tx1"/>
                </a:solidFill>
              </a:rPr>
              <a:t>Update Energy Consumption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142095"/>
            <a:ext cx="8229600" cy="1143000"/>
          </a:xfrm>
        </p:spPr>
        <p:txBody>
          <a:bodyPr/>
          <a:lstStyle/>
          <a:p>
            <a:r>
              <a:rPr lang="en-US" dirty="0"/>
              <a:t>Reporting Energy Consumption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115736"/>
            <a:ext cx="8399417" cy="4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5000"/>
              </a:spcBef>
              <a:spcAft>
                <a:spcPct val="2500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1313" algn="l" rtl="0" eaLnBrk="0" fontAlgn="base" hangingPunct="0">
              <a:spcBef>
                <a:spcPct val="25000"/>
              </a:spcBef>
              <a:spcAft>
                <a:spcPct val="25000"/>
              </a:spcAft>
              <a:buSzPct val="8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262063" indent="-347663" algn="l" rtl="0" eaLnBrk="0" fontAlgn="base" hangingPunct="0">
              <a:spcBef>
                <a:spcPct val="25000"/>
              </a:spcBef>
              <a:spcAft>
                <a:spcPct val="2500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341313" algn="l" rtl="0" eaLnBrk="0" fontAlgn="base" hangingPunct="0">
              <a:spcBef>
                <a:spcPct val="25000"/>
              </a:spcBef>
              <a:spcAft>
                <a:spcPct val="25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176463" indent="-347663" algn="l" rtl="0" eaLnBrk="0" fontAlgn="base" hangingPunct="0"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25000"/>
              </a:spcBef>
              <a:spcAft>
                <a:spcPct val="25000"/>
              </a:spcAft>
              <a:buSzPct val="60000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kern="0" dirty="0" smtClean="0"/>
              <a:t>Data previously in R-30 now reported in A-30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05" y="952291"/>
            <a:ext cx="878780" cy="77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4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389" y="2155311"/>
            <a:ext cx="3163387" cy="4299331"/>
          </a:xfrm>
          <a:prstGeom prst="rect">
            <a:avLst/>
          </a:prstGeom>
        </p:spPr>
      </p:pic>
      <p:sp>
        <p:nvSpPr>
          <p:cNvPr id="3235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552" y="709098"/>
            <a:ext cx="7739063" cy="6858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NTD Contact Logins to NTD 2.0</a:t>
            </a:r>
          </a:p>
        </p:txBody>
      </p:sp>
      <p:sp>
        <p:nvSpPr>
          <p:cNvPr id="3235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502516"/>
            <a:ext cx="8569325" cy="42100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cs typeface="Tahoma" pitchFamily="34" charset="0"/>
              </a:rPr>
              <a:t>Enter your User Name and Password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223758" y="5117745"/>
            <a:ext cx="2377044" cy="417618"/>
          </a:xfrm>
          <a:prstGeom prst="wedgeRoundRectCallout">
            <a:avLst>
              <a:gd name="adj1" fmla="val -72772"/>
              <a:gd name="adj2" fmla="val 130045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on </a:t>
            </a:r>
            <a:r>
              <a:rPr lang="en-US" b="1" i="1" dirty="0" smtClean="0">
                <a:solidFill>
                  <a:schemeClr val="tx1"/>
                </a:solidFill>
              </a:rPr>
              <a:t>Sign In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442" y="301388"/>
            <a:ext cx="8229600" cy="1143000"/>
          </a:xfrm>
        </p:spPr>
        <p:txBody>
          <a:bodyPr/>
          <a:lstStyle/>
          <a:p>
            <a:r>
              <a:rPr lang="en-US" dirty="0" smtClean="0"/>
              <a:t>Enter Energy Consumption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r="10505" b="55623"/>
          <a:stretch/>
        </p:blipFill>
        <p:spPr>
          <a:xfrm>
            <a:off x="1409350" y="1447801"/>
            <a:ext cx="6342078" cy="2008464"/>
          </a:xfrm>
          <a:ln>
            <a:solidFill>
              <a:srgbClr val="32325A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5981349" y="3765587"/>
            <a:ext cx="1734423" cy="285699"/>
          </a:xfrm>
          <a:prstGeom prst="wedgeRoundRectCallout">
            <a:avLst>
              <a:gd name="adj1" fmla="val 7563"/>
              <a:gd name="adj2" fmla="val -184597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3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Data Summary Screen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15" y="1062347"/>
            <a:ext cx="5010969" cy="541771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936146" y="5125673"/>
            <a:ext cx="4141337" cy="11227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Supplied </a:t>
            </a:r>
            <a:r>
              <a:rPr lang="en-US" dirty="0" smtClean="0"/>
              <a:t>(S-10)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20524"/>
            <a:ext cx="5222147" cy="4525963"/>
          </a:xfrm>
        </p:spPr>
        <p:txBody>
          <a:bodyPr/>
          <a:lstStyle/>
          <a:p>
            <a:r>
              <a:rPr lang="en-US" dirty="0" smtClean="0"/>
              <a:t>Form broken into sections</a:t>
            </a:r>
          </a:p>
          <a:p>
            <a:pPr lvl="1"/>
            <a:r>
              <a:rPr lang="en-US" dirty="0" smtClean="0"/>
              <a:t>VOMS and Periods of Service</a:t>
            </a:r>
          </a:p>
          <a:p>
            <a:pPr lvl="1"/>
            <a:r>
              <a:rPr lang="en-US" dirty="0" smtClean="0"/>
              <a:t>Service Supplied</a:t>
            </a:r>
          </a:p>
          <a:p>
            <a:pPr lvl="1"/>
            <a:r>
              <a:rPr lang="en-US" dirty="0" smtClean="0"/>
              <a:t>Services Consumed</a:t>
            </a:r>
          </a:p>
          <a:p>
            <a:pPr lvl="1"/>
            <a:r>
              <a:rPr lang="en-US" dirty="0" smtClean="0"/>
              <a:t>Service Operated (Days)</a:t>
            </a:r>
          </a:p>
          <a:p>
            <a:pPr lvl="1"/>
            <a:r>
              <a:rPr lang="en-US" dirty="0" smtClean="0"/>
              <a:t>Directional Route Miles</a:t>
            </a:r>
          </a:p>
          <a:p>
            <a:r>
              <a:rPr lang="en-US" dirty="0" smtClean="0"/>
              <a:t>Enter sections by clicking update icons </a:t>
            </a:r>
          </a:p>
        </p:txBody>
      </p:sp>
      <p:sp>
        <p:nvSpPr>
          <p:cNvPr id="19" name="Oval 18"/>
          <p:cNvSpPr/>
          <p:nvPr/>
        </p:nvSpPr>
        <p:spPr>
          <a:xfrm>
            <a:off x="3150198" y="5311580"/>
            <a:ext cx="780176" cy="318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Update</a:t>
            </a:r>
            <a:endParaRPr lang="en-US" sz="9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12235" y="1179812"/>
            <a:ext cx="2944427" cy="5271322"/>
            <a:chOff x="5612235" y="1179812"/>
            <a:chExt cx="2944427" cy="5271322"/>
          </a:xfrm>
        </p:grpSpPr>
        <p:grpSp>
          <p:nvGrpSpPr>
            <p:cNvPr id="20" name="Group 19"/>
            <p:cNvGrpSpPr/>
            <p:nvPr/>
          </p:nvGrpSpPr>
          <p:grpSpPr>
            <a:xfrm>
              <a:off x="5612236" y="1179812"/>
              <a:ext cx="2944426" cy="5231800"/>
              <a:chOff x="5612236" y="1179812"/>
              <a:chExt cx="2944426" cy="5231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612236" y="1179812"/>
                <a:ext cx="2868857" cy="5231800"/>
                <a:chOff x="2072437" y="1219335"/>
                <a:chExt cx="3657600" cy="6704409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72437" y="1219335"/>
                  <a:ext cx="3657600" cy="2198212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72437" y="3421807"/>
                  <a:ext cx="3657600" cy="2374389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72437" y="5782263"/>
                  <a:ext cx="3657600" cy="2141481"/>
                </a:xfrm>
                <a:prstGeom prst="rect">
                  <a:avLst/>
                </a:prstGeom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7776486" y="2139193"/>
                <a:ext cx="780176" cy="31878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rgbClr val="FF0000"/>
                    </a:solidFill>
                  </a:rPr>
                  <a:t>Update</a:t>
                </a:r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776486" y="4056318"/>
                <a:ext cx="780176" cy="31878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rgbClr val="FF0000"/>
                    </a:solidFill>
                  </a:rPr>
                  <a:t>Update</a:t>
                </a:r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776486" y="4751376"/>
                <a:ext cx="780176" cy="31878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rgbClr val="FF0000"/>
                    </a:solidFill>
                  </a:rPr>
                  <a:t>Update</a:t>
                </a:r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776486" y="5399888"/>
                <a:ext cx="780176" cy="31878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rgbClr val="FF0000"/>
                    </a:solidFill>
                  </a:rPr>
                  <a:t>Update</a:t>
                </a:r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776486" y="5997091"/>
                <a:ext cx="780176" cy="31878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rgbClr val="FF0000"/>
                    </a:solidFill>
                  </a:rPr>
                  <a:t>Update</a:t>
                </a:r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612235" y="1179812"/>
              <a:ext cx="2860253" cy="527132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9052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VOMS and Periods of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6337"/>
            <a:ext cx="8229600" cy="459646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5645788" y="5301095"/>
            <a:ext cx="1734423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7472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Supplied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23" y="1069711"/>
            <a:ext cx="6740554" cy="5410478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5092114" y="6070650"/>
            <a:ext cx="1734423" cy="285699"/>
          </a:xfrm>
          <a:prstGeom prst="wedgeRoundRectCallout">
            <a:avLst>
              <a:gd name="adj1" fmla="val 54480"/>
              <a:gd name="adj2" fmla="val 4737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157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Consumed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6768"/>
            <a:ext cx="8229600" cy="2589782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5259894" y="4376072"/>
            <a:ext cx="1734423" cy="285699"/>
          </a:xfrm>
          <a:prstGeom prst="wedgeRoundRectCallout">
            <a:avLst>
              <a:gd name="adj1" fmla="val 78180"/>
              <a:gd name="adj2" fmla="val 62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5991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Operated (Days)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18053"/>
            <a:ext cx="8229600" cy="3062818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5259894" y="4376072"/>
            <a:ext cx="1734423" cy="285699"/>
          </a:xfrm>
          <a:prstGeom prst="wedgeRoundRectCallout">
            <a:avLst>
              <a:gd name="adj1" fmla="val 78180"/>
              <a:gd name="adj2" fmla="val 62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4813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Route Miles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9108"/>
            <a:ext cx="8229600" cy="3017060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7" name="Rounded Rectangular Callout 6"/>
          <p:cNvSpPr/>
          <p:nvPr/>
        </p:nvSpPr>
        <p:spPr>
          <a:xfrm>
            <a:off x="5259894" y="4376072"/>
            <a:ext cx="1734423" cy="285699"/>
          </a:xfrm>
          <a:prstGeom prst="wedgeRoundRectCallout">
            <a:avLst>
              <a:gd name="adj1" fmla="val 78180"/>
              <a:gd name="adj2" fmla="val 62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Continue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2773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Employees (R-10)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r="6238" b="10086"/>
          <a:stretch/>
        </p:blipFill>
        <p:spPr>
          <a:xfrm>
            <a:off x="494950" y="1417638"/>
            <a:ext cx="8078599" cy="462243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1744910" y="5754374"/>
            <a:ext cx="2623653" cy="285699"/>
          </a:xfrm>
          <a:prstGeom prst="wedgeRoundRectCallout">
            <a:avLst>
              <a:gd name="adj1" fmla="val 78180"/>
              <a:gd name="adj2" fmla="val 62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6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Performance (R-20)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6239" b="18242"/>
          <a:stretch/>
        </p:blipFill>
        <p:spPr>
          <a:xfrm>
            <a:off x="486561" y="1409052"/>
            <a:ext cx="8086988" cy="4203183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1812022" y="5267812"/>
            <a:ext cx="2623653" cy="285699"/>
          </a:xfrm>
          <a:prstGeom prst="wedgeRoundRectCallout">
            <a:avLst>
              <a:gd name="adj1" fmla="val 78180"/>
              <a:gd name="adj2" fmla="val 62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1988" y="1425574"/>
            <a:ext cx="7820025" cy="4614863"/>
            <a:chOff x="661988" y="1778000"/>
            <a:chExt cx="7820025" cy="4614863"/>
          </a:xfrm>
        </p:grpSpPr>
        <p:grpSp>
          <p:nvGrpSpPr>
            <p:cNvPr id="326658" name="Group 7"/>
            <p:cNvGrpSpPr>
              <a:grpSpLocks/>
            </p:cNvGrpSpPr>
            <p:nvPr/>
          </p:nvGrpSpPr>
          <p:grpSpPr bwMode="auto">
            <a:xfrm>
              <a:off x="661988" y="1778000"/>
              <a:ext cx="7820025" cy="4614863"/>
              <a:chOff x="1490780" y="2335666"/>
              <a:chExt cx="7196020" cy="3972856"/>
            </a:xfrm>
          </p:grpSpPr>
          <p:pic>
            <p:nvPicPr>
              <p:cNvPr id="326661" name="Picture 5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90780" y="2335666"/>
                <a:ext cx="7196020" cy="3972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611897" y="2860460"/>
                <a:ext cx="4253920" cy="2315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223" y="1790066"/>
              <a:ext cx="1574263" cy="172085"/>
            </a:xfrm>
            <a:prstGeom prst="rect">
              <a:avLst/>
            </a:prstGeom>
          </p:spPr>
        </p:pic>
      </p:grpSp>
      <p:sp>
        <p:nvSpPr>
          <p:cNvPr id="326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Kickoff Starts on News Page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648075" y="3121025"/>
            <a:ext cx="2090738" cy="1223963"/>
          </a:xfrm>
          <a:prstGeom prst="wedgeRoundRectCallout">
            <a:avLst>
              <a:gd name="adj1" fmla="val -110717"/>
              <a:gd name="adj2" fmla="val -17592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on Tasks to start FY 2015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77888" y="3576806"/>
            <a:ext cx="2089150" cy="544512"/>
          </a:xfrm>
          <a:prstGeom prst="wedgeRoundRectCallout">
            <a:avLst>
              <a:gd name="adj1" fmla="val -4880"/>
              <a:gd name="adj2" fmla="val -412834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36259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5953"/>
            <a:ext cx="9144000" cy="981075"/>
          </a:xfrm>
        </p:spPr>
        <p:txBody>
          <a:bodyPr/>
          <a:lstStyle/>
          <a:p>
            <a:r>
              <a:rPr lang="en-US" dirty="0"/>
              <a:t>Federal Funding Allocation Statistics (</a:t>
            </a:r>
            <a:r>
              <a:rPr lang="en-US" dirty="0" smtClean="0"/>
              <a:t>FFA-10): No FG or HIB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0" r="6789" b="19225"/>
          <a:stretch/>
        </p:blipFill>
        <p:spPr>
          <a:xfrm>
            <a:off x="528506" y="1853866"/>
            <a:ext cx="7994709" cy="415265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93615" y="3237676"/>
            <a:ext cx="1770077" cy="797429"/>
          </a:xfrm>
          <a:prstGeom prst="wedgeRoundRectCallout">
            <a:avLst>
              <a:gd name="adj1" fmla="val 101403"/>
              <a:gd name="adj2" fmla="val -5246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select UZA Reporting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Method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44536" y="5032920"/>
            <a:ext cx="3289884" cy="310867"/>
          </a:xfrm>
          <a:prstGeom prst="wedgeRoundRectCallout">
            <a:avLst>
              <a:gd name="adj1" fmla="val 80950"/>
              <a:gd name="adj2" fmla="val 35396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move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from UZA to UZA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07641" y="5720819"/>
            <a:ext cx="2623653" cy="285699"/>
          </a:xfrm>
          <a:prstGeom prst="wedgeRoundRectCallout">
            <a:avLst>
              <a:gd name="adj1" fmla="val 78180"/>
              <a:gd name="adj2" fmla="val 626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closing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Certification (D-10)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5" y="1930047"/>
            <a:ext cx="7253149" cy="425978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4021"/>
            <a:ext cx="793179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Completed in a sequence of 6 screens</a:t>
            </a:r>
            <a:endParaRPr lang="en-US" dirty="0" smtClean="0"/>
          </a:p>
        </p:txBody>
      </p:sp>
      <p:sp>
        <p:nvSpPr>
          <p:cNvPr id="9" name="Rounded Rectangular Callout 8"/>
          <p:cNvSpPr/>
          <p:nvPr/>
        </p:nvSpPr>
        <p:spPr>
          <a:xfrm>
            <a:off x="945425" y="5719208"/>
            <a:ext cx="3949114" cy="285699"/>
          </a:xfrm>
          <a:prstGeom prst="wedgeRoundRectCallout">
            <a:avLst>
              <a:gd name="adj1" fmla="val 61823"/>
              <a:gd name="adj2" fmla="val -11354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going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82658" y="6189544"/>
            <a:ext cx="3226529" cy="285699"/>
          </a:xfrm>
          <a:prstGeom prst="wedgeRoundRectCallout">
            <a:avLst>
              <a:gd name="adj1" fmla="val 70663"/>
              <a:gd name="adj2" fmla="val -16697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go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040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99" y="436562"/>
            <a:ext cx="8856661" cy="981075"/>
          </a:xfrm>
        </p:spPr>
        <p:txBody>
          <a:bodyPr/>
          <a:lstStyle/>
          <a:p>
            <a:r>
              <a:rPr lang="en-US" dirty="0" smtClean="0"/>
              <a:t>D-10 Federal Funding Allocation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16" r="18552" b="12000"/>
          <a:stretch/>
        </p:blipFill>
        <p:spPr>
          <a:xfrm>
            <a:off x="1688116" y="1291905"/>
            <a:ext cx="5694196" cy="5247007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3822849" y="4964199"/>
            <a:ext cx="3949114" cy="285699"/>
          </a:xfrm>
          <a:prstGeom prst="wedgeRoundRectCallout">
            <a:avLst>
              <a:gd name="adj1" fmla="val -14863"/>
              <a:gd name="adj2" fmla="val 423219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going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86699" y="5603266"/>
            <a:ext cx="3226529" cy="285699"/>
          </a:xfrm>
          <a:prstGeom prst="wedgeRoundRectCallout">
            <a:avLst>
              <a:gd name="adj1" fmla="val 3063"/>
              <a:gd name="adj2" fmla="val 20006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go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025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D-10 </a:t>
            </a:r>
            <a:r>
              <a:rPr lang="en-US" dirty="0" smtClean="0"/>
              <a:t>Financial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11" y="1417637"/>
            <a:ext cx="8229600" cy="3938895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614497" y="5460416"/>
            <a:ext cx="3949114" cy="285699"/>
          </a:xfrm>
          <a:prstGeom prst="wedgeRoundRectCallout">
            <a:avLst>
              <a:gd name="adj1" fmla="val 73082"/>
              <a:gd name="adj2" fmla="val -164042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going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86699" y="5603266"/>
            <a:ext cx="3226529" cy="285699"/>
          </a:xfrm>
          <a:prstGeom prst="wedgeRoundRectCallout">
            <a:avLst>
              <a:gd name="adj1" fmla="val 38163"/>
              <a:gd name="adj2" fmla="val -18166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go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927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D-10 </a:t>
            </a:r>
            <a:r>
              <a:rPr lang="en-US" dirty="0" smtClean="0"/>
              <a:t>Funding Allocation Review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63" y="1178769"/>
            <a:ext cx="6935673" cy="4664443"/>
          </a:xfrm>
          <a:prstGeom prst="rect">
            <a:avLst/>
          </a:prstGeom>
          <a:ln>
            <a:solidFill>
              <a:srgbClr val="32325A"/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622885" y="5735349"/>
            <a:ext cx="3949114" cy="285699"/>
          </a:xfrm>
          <a:prstGeom prst="wedgeRoundRectCallout">
            <a:avLst>
              <a:gd name="adj1" fmla="val 67559"/>
              <a:gd name="adj2" fmla="val -75953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Save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before going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406535" y="6065924"/>
            <a:ext cx="3226529" cy="285699"/>
          </a:xfrm>
          <a:prstGeom prst="wedgeRoundRectCallout">
            <a:avLst>
              <a:gd name="adj1" fmla="val 38163"/>
              <a:gd name="adj2" fmla="val -181660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Next </a:t>
            </a:r>
            <a:r>
              <a:rPr kumimoji="0" lang="en-US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go to next screen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39057" y="3749879"/>
            <a:ext cx="1875637" cy="753447"/>
          </a:xfrm>
          <a:prstGeom prst="wedgeRoundRectCallout">
            <a:avLst>
              <a:gd name="adj1" fmla="val 71584"/>
              <a:gd name="adj2" fmla="val -6921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rgbClr val="32325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</a:t>
            </a:r>
            <a:r>
              <a:rPr lang="en-US" b="1" kern="0" dirty="0" smtClean="0">
                <a:solidFill>
                  <a:srgbClr val="000000"/>
                </a:solidFill>
                <a:latin typeface="+mj-lt"/>
              </a:rPr>
              <a:t>to add findings, if any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5886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D-10 </a:t>
            </a:r>
            <a:r>
              <a:rPr lang="en-US" dirty="0" smtClean="0"/>
              <a:t>PMT Sampling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64104"/>
            <a:ext cx="6350000" cy="5109683"/>
          </a:xfrm>
          <a:prstGeom prst="rect">
            <a:avLst/>
          </a:prstGeom>
          <a:ln>
            <a:solidFill>
              <a:srgbClr val="32325A"/>
            </a:solidFill>
          </a:ln>
        </p:spPr>
      </p:pic>
    </p:spTree>
    <p:extLst>
      <p:ext uri="{BB962C8B-B14F-4D97-AF65-F5344CB8AC3E}">
        <p14:creationId xmlns:p14="http://schemas.microsoft.com/office/powerpoint/2010/main" val="5301858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D-10 </a:t>
            </a:r>
            <a:r>
              <a:rPr lang="en-US" dirty="0" smtClean="0"/>
              <a:t>UPT Sampling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646B2-07B8-4A55-877A-153D84ACCCD9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26302"/>
            <a:ext cx="6400800" cy="5138821"/>
          </a:xfrm>
          <a:prstGeom prst="rect">
            <a:avLst/>
          </a:prstGeom>
          <a:ln>
            <a:solidFill>
              <a:srgbClr val="32325A"/>
            </a:solidFill>
          </a:ln>
        </p:spPr>
      </p:pic>
    </p:spTree>
    <p:extLst>
      <p:ext uri="{BB962C8B-B14F-4D97-AF65-F5344CB8AC3E}">
        <p14:creationId xmlns:p14="http://schemas.microsoft.com/office/powerpoint/2010/main" val="4434145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543654"/>
            <a:ext cx="8229600" cy="981075"/>
          </a:xfrm>
        </p:spPr>
        <p:txBody>
          <a:bodyPr/>
          <a:lstStyle/>
          <a:p>
            <a:r>
              <a:rPr lang="en-US" sz="3600" dirty="0" smtClean="0"/>
              <a:t>National Transit Database Offices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811" y="14601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00" b="1" dirty="0" smtClean="0"/>
          </a:p>
          <a:p>
            <a:pPr>
              <a:spcBef>
                <a:spcPts val="0"/>
              </a:spcBef>
            </a:pPr>
            <a:r>
              <a:rPr lang="en-US" sz="2600" b="1" dirty="0" smtClean="0"/>
              <a:t>NTD Operations Center</a:t>
            </a:r>
            <a:endParaRPr lang="en-US" sz="2600" b="1" dirty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Charlottesville, Virginia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Monday to Friday: 0800 –1900 </a:t>
            </a:r>
            <a:r>
              <a:rPr lang="en-US" sz="2200" dirty="0"/>
              <a:t>Eastern</a:t>
            </a:r>
          </a:p>
          <a:p>
            <a:pPr lvl="1"/>
            <a:r>
              <a:rPr lang="en-US" sz="2200" dirty="0" smtClean="0"/>
              <a:t>(</a:t>
            </a:r>
            <a:r>
              <a:rPr lang="en-US" sz="2200" dirty="0"/>
              <a:t>888) 252-0936</a:t>
            </a:r>
          </a:p>
          <a:p>
            <a:pPr lvl="1"/>
            <a:r>
              <a:rPr lang="en-US" sz="2200" dirty="0" smtClean="0">
                <a:hlinkClick r:id="rId2"/>
              </a:rPr>
              <a:t>NTDHelp@dot.gov</a:t>
            </a:r>
            <a:endParaRPr lang="en-US" sz="2200" dirty="0" smtClean="0"/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b="1" dirty="0" smtClean="0"/>
              <a:t>NTD Program Office</a:t>
            </a: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sz="2200" dirty="0" smtClean="0"/>
              <a:t>Washington, DC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Keith Gates, Program Manager</a:t>
            </a:r>
            <a:endParaRPr lang="en-US" sz="2200" dirty="0"/>
          </a:p>
          <a:p>
            <a:pPr lvl="1"/>
            <a:r>
              <a:rPr lang="en-US" sz="2200" dirty="0" smtClean="0"/>
              <a:t>(202) 366-1794</a:t>
            </a:r>
            <a:endParaRPr lang="en-US" sz="2200" dirty="0"/>
          </a:p>
          <a:p>
            <a:pPr lvl="1"/>
            <a:r>
              <a:rPr lang="en-US" sz="2200" dirty="0" smtClean="0">
                <a:hlinkClick r:id="rId3"/>
              </a:rPr>
              <a:t>keith.gates@dot.gov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B9D5-6B45-43F7-A669-CB0A48399304}" type="slidenum">
              <a:rPr lang="en-US" smtClean="0"/>
              <a:t>77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449607" y="2938428"/>
            <a:ext cx="2343387" cy="727409"/>
          </a:xfrm>
          <a:prstGeom prst="wedgeRoundRectCallout">
            <a:avLst>
              <a:gd name="adj1" fmla="val -129049"/>
              <a:gd name="adj2" fmla="val -2805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NTD Help Desk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27867" y="5199714"/>
            <a:ext cx="2343387" cy="727409"/>
          </a:xfrm>
          <a:prstGeom prst="wedgeRoundRectCallout">
            <a:avLst>
              <a:gd name="adj1" fmla="val -129049"/>
              <a:gd name="adj2" fmla="val -28050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Me, email works best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243" y="1764958"/>
            <a:ext cx="8229600" cy="3185984"/>
          </a:xfrm>
        </p:spPr>
        <p:txBody>
          <a:bodyPr/>
          <a:lstStyle/>
          <a:p>
            <a:r>
              <a:rPr lang="en-US" sz="2800" dirty="0" smtClean="0"/>
              <a:t>NTD Website </a:t>
            </a:r>
            <a:r>
              <a:rPr lang="en-US" sz="2800" dirty="0"/>
              <a:t>training page:</a:t>
            </a:r>
            <a:br>
              <a:rPr lang="en-US" sz="2800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www.ntdprogram.gov/ntdprogram/seminars.htm</a:t>
            </a:r>
            <a:endParaRPr lang="en-US" sz="2400" dirty="0" smtClean="0"/>
          </a:p>
          <a:p>
            <a:r>
              <a:rPr lang="en-US" sz="2800" dirty="0" smtClean="0"/>
              <a:t>National </a:t>
            </a:r>
            <a:r>
              <a:rPr lang="en-US" sz="2800" dirty="0"/>
              <a:t>Transit </a:t>
            </a:r>
            <a:r>
              <a:rPr lang="en-US" sz="2800" dirty="0" smtClean="0"/>
              <a:t>Institute, NTD courses: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www.ntionline.com/courses/courseinfo.php?id=7</a:t>
            </a:r>
            <a:endParaRPr lang="en-US" sz="2400" dirty="0" smtClean="0"/>
          </a:p>
          <a:p>
            <a:r>
              <a:rPr lang="en-US" sz="2800" dirty="0" smtClean="0"/>
              <a:t>NTD </a:t>
            </a:r>
            <a:r>
              <a:rPr lang="en-US" sz="2800" dirty="0"/>
              <a:t>Website presentations page:</a:t>
            </a:r>
            <a:br>
              <a:rPr lang="en-US" sz="28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www.ntdprogram.gov/ntdprogram/announcements.htm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4" y="543654"/>
            <a:ext cx="8229600" cy="981075"/>
          </a:xfrm>
        </p:spPr>
        <p:txBody>
          <a:bodyPr/>
          <a:lstStyle/>
          <a:p>
            <a:r>
              <a:rPr lang="en-US" sz="3600" dirty="0" smtClean="0"/>
              <a:t>Additional Training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B9D5-6B45-43F7-A669-CB0A4839930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457200" y="584843"/>
            <a:ext cx="8229600" cy="981075"/>
          </a:xfrm>
        </p:spPr>
        <p:txBody>
          <a:bodyPr/>
          <a:lstStyle/>
          <a:p>
            <a:r>
              <a:rPr lang="en-US" dirty="0" smtClean="0"/>
              <a:t>How to Start Report Kickoff</a:t>
            </a:r>
          </a:p>
        </p:txBody>
      </p:sp>
      <p:sp>
        <p:nvSpPr>
          <p:cNvPr id="327687" name="Rectangle 3"/>
          <p:cNvSpPr>
            <a:spLocks noChangeArrowheads="1"/>
          </p:cNvSpPr>
          <p:nvPr/>
        </p:nvSpPr>
        <p:spPr bwMode="auto">
          <a:xfrm>
            <a:off x="400050" y="1711325"/>
            <a:ext cx="85693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Applies to reporters for FY 2015</a:t>
            </a:r>
          </a:p>
          <a:p>
            <a:pPr marL="798513" lvl="1" indent="-341313" eaLnBrk="0" hangingPunct="0">
              <a:spcBef>
                <a:spcPct val="25000"/>
              </a:spcBef>
              <a:spcAft>
                <a:spcPct val="25000"/>
              </a:spcAft>
              <a:buSzPct val="85000"/>
              <a:buFont typeface="Wingdings" pitchFamily="2" charset="2"/>
              <a:buChar char="Ø"/>
            </a:pPr>
            <a:endParaRPr lang="en-US" sz="2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1325"/>
            <a:ext cx="8686800" cy="2422704"/>
          </a:xfrm>
          <a:prstGeom prst="rect">
            <a:avLst/>
          </a:prstGeom>
        </p:spPr>
      </p:pic>
      <p:sp>
        <p:nvSpPr>
          <p:cNvPr id="2" name="Rounded Rectangular Callout 7"/>
          <p:cNvSpPr/>
          <p:nvPr/>
        </p:nvSpPr>
        <p:spPr>
          <a:xfrm>
            <a:off x="3168650" y="3603803"/>
            <a:ext cx="2089150" cy="1222375"/>
          </a:xfrm>
          <a:prstGeom prst="wedgeRoundRectCallout">
            <a:avLst>
              <a:gd name="adj1" fmla="val -12294"/>
              <a:gd name="adj2" fmla="val -119962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Click on Task</a:t>
            </a:r>
          </a:p>
        </p:txBody>
      </p:sp>
    </p:spTree>
    <p:extLst>
      <p:ext uri="{BB962C8B-B14F-4D97-AF65-F5344CB8AC3E}">
        <p14:creationId xmlns:p14="http://schemas.microsoft.com/office/powerpoint/2010/main" val="2542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34898"/>
            <a:ext cx="8686800" cy="2909995"/>
          </a:xfrm>
          <a:prstGeom prst="rect">
            <a:avLst/>
          </a:prstGeom>
        </p:spPr>
      </p:pic>
      <p:sp>
        <p:nvSpPr>
          <p:cNvPr id="329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 Kickoff Task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935413" y="4154273"/>
            <a:ext cx="2273300" cy="485775"/>
          </a:xfrm>
          <a:prstGeom prst="wedgeRoundRectCallout">
            <a:avLst>
              <a:gd name="adj1" fmla="val 111499"/>
              <a:gd name="adj2" fmla="val -436913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1. Click Accept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253038" y="5324368"/>
            <a:ext cx="2273300" cy="485775"/>
          </a:xfrm>
          <a:prstGeom prst="wedgeRoundRectCallout">
            <a:avLst>
              <a:gd name="adj1" fmla="val 86413"/>
              <a:gd name="adj2" fmla="val -312687"/>
              <a:gd name="adj3" fmla="val 16667"/>
            </a:avLst>
          </a:prstGeom>
          <a:solidFill>
            <a:srgbClr val="FFFF99"/>
          </a:solidFill>
          <a:ln>
            <a:solidFill>
              <a:srgbClr val="323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 Click Proceed</a:t>
            </a:r>
          </a:p>
        </p:txBody>
      </p:sp>
    </p:spTree>
    <p:extLst>
      <p:ext uri="{BB962C8B-B14F-4D97-AF65-F5344CB8AC3E}">
        <p14:creationId xmlns:p14="http://schemas.microsoft.com/office/powerpoint/2010/main" val="21575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FTA Theme_3_2_12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</TotalTime>
  <Words>1226</Words>
  <Application>Microsoft Office PowerPoint</Application>
  <PresentationFormat>On-screen Show (4:3)</PresentationFormat>
  <Paragraphs>307</Paragraphs>
  <Slides>78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ＭＳ Ｐゴシック</vt:lpstr>
      <vt:lpstr>Arial</vt:lpstr>
      <vt:lpstr>Calibri</vt:lpstr>
      <vt:lpstr>Gill Sans MT</vt:lpstr>
      <vt:lpstr>Raavi</vt:lpstr>
      <vt:lpstr>Tahoma</vt:lpstr>
      <vt:lpstr>Wingdings</vt:lpstr>
      <vt:lpstr>1_FTA Theme_3_2_12</vt:lpstr>
      <vt:lpstr>National Transit Database</vt:lpstr>
      <vt:lpstr>New Reporting System (“NTD 2.0”) </vt:lpstr>
      <vt:lpstr>Our Agenda</vt:lpstr>
      <vt:lpstr>What is a Kickoff?</vt:lpstr>
      <vt:lpstr>Why is Kickoff Done?</vt:lpstr>
      <vt:lpstr>NTD Contact Logins to NTD 2.0</vt:lpstr>
      <vt:lpstr>Kickoff Starts on News Page</vt:lpstr>
      <vt:lpstr>How to Start Report Kickoff</vt:lpstr>
      <vt:lpstr>Accept Kickoff Task</vt:lpstr>
      <vt:lpstr>Manage Reporter Users</vt:lpstr>
      <vt:lpstr>Manage Modes</vt:lpstr>
      <vt:lpstr>Previous Reporter Type Confirmation</vt:lpstr>
      <vt:lpstr>NTD 2.0 Reporter Type Questionnaire</vt:lpstr>
      <vt:lpstr>Reporter Type Questionnaire</vt:lpstr>
      <vt:lpstr>Complete Kickoff</vt:lpstr>
      <vt:lpstr> Getting to “Forms” Page</vt:lpstr>
      <vt:lpstr>Report Packages Screen</vt:lpstr>
      <vt:lpstr>Individual Annual Forms by Mode/TOS</vt:lpstr>
      <vt:lpstr>Identification Form (B-10)</vt:lpstr>
      <vt:lpstr>Identification Form (B-10)</vt:lpstr>
      <vt:lpstr>Update Organization Type</vt:lpstr>
      <vt:lpstr>Update Demographic Information</vt:lpstr>
      <vt:lpstr>Update Filing a Separate Report</vt:lpstr>
      <vt:lpstr>What Happened to Name, Address, Other B-10 Data?</vt:lpstr>
      <vt:lpstr>Records Page</vt:lpstr>
      <vt:lpstr>Profile Page</vt:lpstr>
      <vt:lpstr>Profile Summary Page</vt:lpstr>
      <vt:lpstr>Profile Forms Page</vt:lpstr>
      <vt:lpstr>Basic Information (P-10)</vt:lpstr>
      <vt:lpstr>Add/Remove/View Contract</vt:lpstr>
      <vt:lpstr>Contract Summary</vt:lpstr>
      <vt:lpstr>Key Financial and Operation Statistics</vt:lpstr>
      <vt:lpstr>Enter Operating and Financial Data </vt:lpstr>
      <vt:lpstr>Sources of Funds (F-10)</vt:lpstr>
      <vt:lpstr>Funding Categories</vt:lpstr>
      <vt:lpstr>Passenger Fares DO and PT Services</vt:lpstr>
      <vt:lpstr>Park and Ride, Other, Auxiliary  and Non-Transportation</vt:lpstr>
      <vt:lpstr>Revenues Accrued from PT, Contributed Services and Subsidy</vt:lpstr>
      <vt:lpstr>Revenue Sources of Independent Political Entities</vt:lpstr>
      <vt:lpstr>Local Government Funds</vt:lpstr>
      <vt:lpstr>State Government Funds</vt:lpstr>
      <vt:lpstr>Customized Federal Funds Reporting</vt:lpstr>
      <vt:lpstr>Customized Federal Data Entry</vt:lpstr>
      <vt:lpstr>Federal Funding Summary Page</vt:lpstr>
      <vt:lpstr>Uses of Capital (F-20)</vt:lpstr>
      <vt:lpstr>Operating Expenses (F-30)</vt:lpstr>
      <vt:lpstr>Operating Expense Summary (F-40)</vt:lpstr>
      <vt:lpstr>Reconciling Items(F-40)</vt:lpstr>
      <vt:lpstr>Statement of Finances Form(F-60)</vt:lpstr>
      <vt:lpstr>Stations Maintenance Facilities (A-10)</vt:lpstr>
      <vt:lpstr>Transit Way Mileage (A-20)</vt:lpstr>
      <vt:lpstr>Entering Rail Transit Way Data</vt:lpstr>
      <vt:lpstr>Entering Bus Transit Way Data</vt:lpstr>
      <vt:lpstr>Revenue Vehicle Inventory (A-30)</vt:lpstr>
      <vt:lpstr>“Add Fleet” Data Entry Screen</vt:lpstr>
      <vt:lpstr>“Edit Fleet” Data Entry Screen</vt:lpstr>
      <vt:lpstr>Reporting Mileage by Fleet</vt:lpstr>
      <vt:lpstr>Enter Updated Mileage</vt:lpstr>
      <vt:lpstr>Reporting Energy Consumption</vt:lpstr>
      <vt:lpstr>Enter Energy Consumption</vt:lpstr>
      <vt:lpstr>Key Data Summary Screen</vt:lpstr>
      <vt:lpstr>Service Supplied (S-10)</vt:lpstr>
      <vt:lpstr>VOMS and Periods of Service</vt:lpstr>
      <vt:lpstr>Services Supplied</vt:lpstr>
      <vt:lpstr>Services Consumed</vt:lpstr>
      <vt:lpstr>Services Operated (Days)</vt:lpstr>
      <vt:lpstr>Directional Route Miles</vt:lpstr>
      <vt:lpstr>Employees (R-10)</vt:lpstr>
      <vt:lpstr>Maintenance Performance (R-20)</vt:lpstr>
      <vt:lpstr>Federal Funding Allocation Statistics (FFA-10): No FG or HIB</vt:lpstr>
      <vt:lpstr>CEO Certification (D-10)</vt:lpstr>
      <vt:lpstr>D-10 Federal Funding Allocation Data</vt:lpstr>
      <vt:lpstr>D-10 Financial Data</vt:lpstr>
      <vt:lpstr>D-10 Funding Allocation Review</vt:lpstr>
      <vt:lpstr>D-10 PMT Sampling</vt:lpstr>
      <vt:lpstr>D-10 UPT Sampling</vt:lpstr>
      <vt:lpstr>National Transit Database Offices</vt:lpstr>
      <vt:lpstr>Additional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McCollom</dc:creator>
  <cp:lastModifiedBy>Brian McCollom</cp:lastModifiedBy>
  <cp:revision>186</cp:revision>
  <cp:lastPrinted>2014-10-02T13:01:27Z</cp:lastPrinted>
  <dcterms:created xsi:type="dcterms:W3CDTF">2014-09-29T18:45:01Z</dcterms:created>
  <dcterms:modified xsi:type="dcterms:W3CDTF">2014-12-03T21:35:57Z</dcterms:modified>
</cp:coreProperties>
</file>