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14"/>
  </p:notesMasterIdLst>
  <p:handoutMasterIdLst>
    <p:handoutMasterId r:id="rId15"/>
  </p:handoutMasterIdLst>
  <p:sldIdLst>
    <p:sldId id="256" r:id="rId2"/>
    <p:sldId id="282" r:id="rId3"/>
    <p:sldId id="278" r:id="rId4"/>
    <p:sldId id="275" r:id="rId5"/>
    <p:sldId id="281" r:id="rId6"/>
    <p:sldId id="283" r:id="rId7"/>
    <p:sldId id="274" r:id="rId8"/>
    <p:sldId id="279" r:id="rId9"/>
    <p:sldId id="280" r:id="rId10"/>
    <p:sldId id="285" r:id="rId11"/>
    <p:sldId id="284" r:id="rId12"/>
    <p:sldId id="273" r:id="rId13"/>
  </p:sldIdLst>
  <p:sldSz cx="9144000" cy="6858000" type="screen4x3"/>
  <p:notesSz cx="7010400" cy="9223375"/>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ynn" initials="f" lastIdx="7" clrIdx="0"/>
  <p:cmAuthor id="1" name="test" initials="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B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05" autoAdjust="0"/>
    <p:restoredTop sz="88200" autoAdjust="0"/>
  </p:normalViewPr>
  <p:slideViewPr>
    <p:cSldViewPr snapToGrid="0" snapToObjects="1">
      <p:cViewPr>
        <p:scale>
          <a:sx n="81" d="100"/>
          <a:sy n="81" d="100"/>
        </p:scale>
        <p:origin x="-2094" y="-4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169"/>
          </a:xfrm>
          <a:prstGeom prst="rect">
            <a:avLst/>
          </a:prstGeom>
        </p:spPr>
        <p:txBody>
          <a:bodyPr vert="horz" lIns="92757" tIns="46378" rIns="92757" bIns="46378" rtlCol="0"/>
          <a:lstStyle>
            <a:lvl1pPr algn="r">
              <a:defRPr sz="1200"/>
            </a:lvl1pPr>
          </a:lstStyle>
          <a:p>
            <a:fld id="{1DC33813-86A8-492A-AE12-98AAEACF43FF}" type="datetimeFigureOut">
              <a:rPr lang="en-US" smtClean="0"/>
              <a:pPr/>
              <a:t>5/26/2014</a:t>
            </a:fld>
            <a:endParaRPr lang="en-US"/>
          </a:p>
        </p:txBody>
      </p:sp>
      <p:sp>
        <p:nvSpPr>
          <p:cNvPr id="4" name="Footer Placeholder 3"/>
          <p:cNvSpPr>
            <a:spLocks noGrp="1"/>
          </p:cNvSpPr>
          <p:nvPr>
            <p:ph type="ftr" sz="quarter" idx="2"/>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60605"/>
            <a:ext cx="3037840" cy="461169"/>
          </a:xfrm>
          <a:prstGeom prst="rect">
            <a:avLst/>
          </a:prstGeom>
        </p:spPr>
        <p:txBody>
          <a:bodyPr vert="horz" lIns="92757" tIns="46378" rIns="92757" bIns="46378" rtlCol="0" anchor="b"/>
          <a:lstStyle>
            <a:lvl1pPr algn="r">
              <a:defRPr sz="1200"/>
            </a:lvl1pPr>
          </a:lstStyle>
          <a:p>
            <a:fld id="{32BDEEE6-70E4-425C-905B-2A4AC3985FF0}" type="slidenum">
              <a:rPr lang="en-US" smtClean="0"/>
              <a:pPr/>
              <a:t>‹#›</a:t>
            </a:fld>
            <a:endParaRPr lang="en-US"/>
          </a:p>
        </p:txBody>
      </p:sp>
    </p:spTree>
    <p:extLst>
      <p:ext uri="{BB962C8B-B14F-4D97-AF65-F5344CB8AC3E}">
        <p14:creationId xmlns:p14="http://schemas.microsoft.com/office/powerpoint/2010/main" val="2981381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C212F185-B6B5-4E3A-AD87-2FF3BCD19979}" type="datetimeFigureOut">
              <a:rPr lang="en-US" smtClean="0"/>
              <a:pPr/>
              <a:t>5/26/2014</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74FDF521-A8C0-47CF-B688-3383CB252F15}" type="slidenum">
              <a:rPr lang="en-US" smtClean="0"/>
              <a:pPr/>
              <a:t>‹#›</a:t>
            </a:fld>
            <a:endParaRPr lang="en-US"/>
          </a:p>
        </p:txBody>
      </p:sp>
    </p:spTree>
    <p:extLst>
      <p:ext uri="{BB962C8B-B14F-4D97-AF65-F5344CB8AC3E}">
        <p14:creationId xmlns:p14="http://schemas.microsoft.com/office/powerpoint/2010/main" val="195160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endParaRPr lang="en-US" dirty="0"/>
          </a:p>
        </p:txBody>
      </p:sp>
      <p:sp>
        <p:nvSpPr>
          <p:cNvPr id="5" name="Slide Image Placeholder 4"/>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userDrawn="1"/>
        </p:nvPicPr>
        <p:blipFill>
          <a:blip r:embed="rId2"/>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txBox="1">
            <a:spLocks/>
          </p:cNvSpPr>
          <p:nvPr userDrawn="1"/>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7" name="Picture 6" descr="header4-01-01.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6388"/>
            <a:ext cx="9144000" cy="473273"/>
          </a:xfrm>
          <a:prstGeom prst="rect">
            <a:avLst/>
          </a:prstGeom>
        </p:spPr>
      </p:pic>
      <p:pic>
        <p:nvPicPr>
          <p:cNvPr id="6" name="Picture 5" descr="FTA_footer-01.png"/>
          <p:cNvPicPr>
            <a:picLocks noChangeAspect="1"/>
          </p:cNvPicPr>
          <p:nvPr userDrawn="1"/>
        </p:nvPicPr>
        <p:blipFill>
          <a:blip r:embed="rId14"/>
          <a:stretch>
            <a:fillRect/>
          </a:stretch>
        </p:blipFill>
        <p:spPr>
          <a:xfrm>
            <a:off x="0" y="6047680"/>
            <a:ext cx="9144000" cy="830804"/>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pamela.peckham@dot.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847" y="1992924"/>
            <a:ext cx="8628184" cy="386862"/>
          </a:xfrm>
        </p:spPr>
        <p:txBody>
          <a:bodyPr rtlCol="0" anchor="t">
            <a:noAutofit/>
          </a:bodyPr>
          <a:lstStyle/>
          <a:p>
            <a:pPr algn="ctr" fontAlgn="auto">
              <a:spcAft>
                <a:spcPts val="0"/>
              </a:spcAft>
              <a:defRPr/>
            </a:pPr>
            <a:r>
              <a:rPr lang="en-US" sz="1800" b="0" dirty="0" smtClean="0">
                <a:solidFill>
                  <a:schemeClr val="tx1"/>
                </a:solidFill>
                <a:latin typeface="Gill Sans MT" pitchFamily="34" charset="0"/>
                <a:ea typeface="+mj-ea"/>
              </a:rPr>
              <a:t/>
            </a:r>
            <a:br>
              <a:rPr lang="en-US" sz="1800" b="0" dirty="0" smtClean="0">
                <a:solidFill>
                  <a:schemeClr val="tx1"/>
                </a:solidFill>
                <a:latin typeface="Gill Sans MT" pitchFamily="34" charset="0"/>
                <a:ea typeface="+mj-ea"/>
              </a:rPr>
            </a:br>
            <a:r>
              <a:rPr lang="en-US" sz="1800" b="0" dirty="0">
                <a:solidFill>
                  <a:schemeClr val="tx1"/>
                </a:solidFill>
                <a:latin typeface="Gill Sans MT" pitchFamily="34" charset="0"/>
                <a:ea typeface="+mj-ea"/>
              </a:rPr>
              <a:t/>
            </a:r>
            <a:br>
              <a:rPr lang="en-US" sz="1800" b="0" dirty="0">
                <a:solidFill>
                  <a:schemeClr val="tx1"/>
                </a:solidFill>
                <a:latin typeface="Gill Sans MT" pitchFamily="34" charset="0"/>
                <a:ea typeface="+mj-ea"/>
              </a:rPr>
            </a:br>
            <a:r>
              <a:rPr lang="en-US" sz="3600" b="0" dirty="0" smtClean="0">
                <a:solidFill>
                  <a:schemeClr val="tx1"/>
                </a:solidFill>
                <a:latin typeface="Gill Sans MT" pitchFamily="34" charset="0"/>
                <a:ea typeface="+mj-ea"/>
              </a:rPr>
              <a:t>Real Estate Workshop</a:t>
            </a:r>
            <a:br>
              <a:rPr lang="en-US" sz="3600" b="0" dirty="0" smtClean="0">
                <a:solidFill>
                  <a:schemeClr val="tx1"/>
                </a:solidFill>
                <a:latin typeface="Gill Sans MT" pitchFamily="34" charset="0"/>
                <a:ea typeface="+mj-ea"/>
              </a:rPr>
            </a:br>
            <a:r>
              <a:rPr lang="en-US" sz="1800" b="0" dirty="0">
                <a:solidFill>
                  <a:schemeClr val="tx1"/>
                </a:solidFill>
                <a:latin typeface="Gill Sans MT" pitchFamily="34" charset="0"/>
                <a:ea typeface="+mj-ea"/>
              </a:rPr>
              <a:t/>
            </a:r>
            <a:br>
              <a:rPr lang="en-US" sz="1800" b="0" dirty="0">
                <a:solidFill>
                  <a:schemeClr val="tx1"/>
                </a:solidFill>
                <a:latin typeface="Gill Sans MT" pitchFamily="34" charset="0"/>
                <a:ea typeface="+mj-ea"/>
              </a:rPr>
            </a:br>
            <a:r>
              <a:rPr lang="en-US" b="0" dirty="0" smtClean="0">
                <a:solidFill>
                  <a:schemeClr val="tx1"/>
                </a:solidFill>
                <a:latin typeface="Gill Sans MT" pitchFamily="34" charset="0"/>
                <a:ea typeface="+mj-ea"/>
              </a:rPr>
              <a:t>Appraisal Problems</a:t>
            </a:r>
            <a:r>
              <a:rPr lang="en-US" sz="1800" b="0" dirty="0" smtClean="0">
                <a:solidFill>
                  <a:schemeClr val="tx1"/>
                </a:solidFill>
                <a:latin typeface="Gill Sans MT" pitchFamily="34" charset="0"/>
                <a:ea typeface="+mj-ea"/>
              </a:rPr>
              <a:t/>
            </a:r>
            <a:br>
              <a:rPr lang="en-US" sz="1800" b="0" dirty="0" smtClean="0">
                <a:solidFill>
                  <a:schemeClr val="tx1"/>
                </a:solidFill>
                <a:latin typeface="Gill Sans MT" pitchFamily="34" charset="0"/>
                <a:ea typeface="+mj-ea"/>
              </a:rPr>
            </a:br>
            <a:r>
              <a:rPr lang="en-US" sz="1800" b="0" dirty="0" smtClean="0">
                <a:solidFill>
                  <a:schemeClr val="tx1"/>
                </a:solidFill>
                <a:latin typeface="Gill Sans MT" pitchFamily="34" charset="0"/>
                <a:ea typeface="+mj-ea"/>
              </a:rPr>
              <a:t/>
            </a:r>
            <a:br>
              <a:rPr lang="en-US" sz="1800" b="0" dirty="0" smtClean="0">
                <a:solidFill>
                  <a:schemeClr val="tx1"/>
                </a:solidFill>
                <a:latin typeface="Gill Sans MT" pitchFamily="34" charset="0"/>
                <a:ea typeface="+mj-ea"/>
              </a:rPr>
            </a:br>
            <a:r>
              <a:rPr lang="en-US" sz="2000" b="0" dirty="0" smtClean="0">
                <a:solidFill>
                  <a:schemeClr val="tx1"/>
                </a:solidFill>
                <a:latin typeface="Gill Sans MT" pitchFamily="34" charset="0"/>
                <a:ea typeface="+mj-ea"/>
              </a:rPr>
              <a:t>Pam Peckham</a:t>
            </a:r>
            <a:br>
              <a:rPr lang="en-US" sz="2000" b="0" dirty="0" smtClean="0">
                <a:solidFill>
                  <a:schemeClr val="tx1"/>
                </a:solidFill>
                <a:latin typeface="Gill Sans MT" pitchFamily="34" charset="0"/>
                <a:ea typeface="+mj-ea"/>
              </a:rPr>
            </a:br>
            <a:r>
              <a:rPr lang="en-US" sz="1800" b="0" dirty="0" smtClean="0">
                <a:solidFill>
                  <a:schemeClr val="tx1"/>
                </a:solidFill>
                <a:latin typeface="Gill Sans MT" pitchFamily="34" charset="0"/>
                <a:ea typeface="+mj-ea"/>
              </a:rPr>
              <a:t>May 19, 2014</a:t>
            </a:r>
            <a:endParaRPr lang="en-US" sz="3600" b="0" dirty="0" smtClean="0">
              <a:solidFill>
                <a:schemeClr val="tx1"/>
              </a:solidFill>
              <a:latin typeface="Gill Sans MT" pitchFamily="34" charset="0"/>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6562"/>
            <a:ext cx="8229600" cy="1163638"/>
          </a:xfrm>
        </p:spPr>
        <p:txBody>
          <a:bodyPr/>
          <a:lstStyle/>
          <a:p>
            <a:r>
              <a:rPr lang="en-US" dirty="0"/>
              <a:t>Review Appraisal Problem –</a:t>
            </a:r>
            <a:br>
              <a:rPr lang="en-US" dirty="0"/>
            </a:br>
            <a:r>
              <a:rPr lang="en-US" dirty="0"/>
              <a:t> Yes or No?</a:t>
            </a:r>
          </a:p>
        </p:txBody>
      </p:sp>
      <p:sp>
        <p:nvSpPr>
          <p:cNvPr id="3" name="Content Placeholder 2"/>
          <p:cNvSpPr>
            <a:spLocks noGrp="1"/>
          </p:cNvSpPr>
          <p:nvPr>
            <p:ph idx="1"/>
          </p:nvPr>
        </p:nvSpPr>
        <p:spPr>
          <a:xfrm>
            <a:off x="457200" y="1805354"/>
            <a:ext cx="8229600" cy="4320809"/>
          </a:xfrm>
        </p:spPr>
        <p:txBody>
          <a:bodyPr/>
          <a:lstStyle/>
          <a:p>
            <a:pPr marL="0" indent="0">
              <a:buNone/>
            </a:pPr>
            <a:r>
              <a:rPr lang="en-US" dirty="0" smtClean="0"/>
              <a:t>“I reviewed the appraisal dated August 15, 2013.  I did not find anything substantially wrong with the appraisal report.  If I may be of any further assistance, please do </a:t>
            </a:r>
            <a:r>
              <a:rPr lang="en-US" smtClean="0"/>
              <a:t>not hesitate to call.”</a:t>
            </a:r>
            <a:endParaRPr lang="en-US" dirty="0"/>
          </a:p>
        </p:txBody>
      </p:sp>
    </p:spTree>
    <p:extLst>
      <p:ext uri="{BB962C8B-B14F-4D97-AF65-F5344CB8AC3E}">
        <p14:creationId xmlns:p14="http://schemas.microsoft.com/office/powerpoint/2010/main" val="329836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algn="ctr"/>
            <a:endParaRPr lang="en-US" dirty="0" smtClean="0"/>
          </a:p>
          <a:p>
            <a:pPr marL="0" indent="0" algn="ctr">
              <a:buNone/>
            </a:pPr>
            <a:r>
              <a:rPr lang="en-US" dirty="0" smtClean="0"/>
              <a:t>Questions?</a:t>
            </a:r>
          </a:p>
          <a:p>
            <a:pPr marL="0" indent="0" algn="ctr">
              <a:buNone/>
            </a:pPr>
            <a:endParaRPr lang="en-US" dirty="0"/>
          </a:p>
          <a:p>
            <a:pPr marL="0" indent="0" algn="ctr">
              <a:buNone/>
            </a:pPr>
            <a:r>
              <a:rPr lang="en-US" dirty="0" smtClean="0">
                <a:hlinkClick r:id="rId2"/>
              </a:rPr>
              <a:t>pamela.peckham@dot.gov</a:t>
            </a:r>
            <a:endParaRPr lang="en-US" dirty="0" smtClean="0"/>
          </a:p>
          <a:p>
            <a:pPr marL="0" indent="0" algn="ctr">
              <a:buNone/>
            </a:pPr>
            <a:endParaRPr lang="en-US" dirty="0"/>
          </a:p>
          <a:p>
            <a:pPr marL="0" indent="0" algn="ctr">
              <a:buNone/>
            </a:pPr>
            <a:r>
              <a:rPr lang="en-US" dirty="0" smtClean="0"/>
              <a:t>202-493-0275</a:t>
            </a:r>
            <a:endParaRPr lang="en-US" dirty="0"/>
          </a:p>
        </p:txBody>
      </p:sp>
    </p:spTree>
    <p:extLst>
      <p:ext uri="{BB962C8B-B14F-4D97-AF65-F5344CB8AC3E}">
        <p14:creationId xmlns:p14="http://schemas.microsoft.com/office/powerpoint/2010/main" val="1506233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is image is a group of four photographs: one shows a hybrid bus pulling up to a bus stop shelter on a downtown street; one shows the interior of rail vehicle with passengers standing inside; one shows an underground subway terminal with a departing train; and one shows an approaching light rail vehicle adjacent to a station with people waiting."/>
          <p:cNvPicPr>
            <a:picLocks noChangeAspect="1"/>
          </p:cNvPicPr>
          <p:nvPr/>
        </p:nvPicPr>
        <p:blipFill>
          <a:blip r:embed="rId3"/>
          <a:stretch>
            <a:fillRect/>
          </a:stretch>
        </p:blipFill>
        <p:spPr>
          <a:xfrm>
            <a:off x="637032" y="703259"/>
            <a:ext cx="7869936" cy="5285232"/>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indent="0">
              <a:buNone/>
            </a:pPr>
            <a:r>
              <a:rPr lang="en-US" dirty="0" smtClean="0"/>
              <a:t>“The appraisal is intended to conform with the Uniform Standards of Professional Appraisal Practice (USPAP), the Code of the American Society of Farm Managers and Rural Appraisers (ASFMRA) and applicable state appraisal regulations.”</a:t>
            </a:r>
            <a:endParaRPr lang="en-US" dirty="0"/>
          </a:p>
        </p:txBody>
      </p:sp>
    </p:spTree>
    <p:extLst>
      <p:ext uri="{BB962C8B-B14F-4D97-AF65-F5344CB8AC3E}">
        <p14:creationId xmlns:p14="http://schemas.microsoft.com/office/powerpoint/2010/main" val="24494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Problem – Yes or No?</a:t>
            </a:r>
            <a:endParaRPr lang="en-US" dirty="0"/>
          </a:p>
        </p:txBody>
      </p:sp>
      <p:sp>
        <p:nvSpPr>
          <p:cNvPr id="3" name="Content Placeholder 2"/>
          <p:cNvSpPr>
            <a:spLocks noGrp="1"/>
          </p:cNvSpPr>
          <p:nvPr>
            <p:ph idx="1"/>
          </p:nvPr>
        </p:nvSpPr>
        <p:spPr/>
        <p:txBody>
          <a:bodyPr/>
          <a:lstStyle/>
          <a:p>
            <a:pPr marL="0" indent="0">
              <a:buNone/>
            </a:pPr>
            <a:r>
              <a:rPr lang="en-US" dirty="0" smtClean="0"/>
              <a:t>“Comparable data are identified from various sources including the Metropolitan Regional Information System (MRIS), LoopNet, taxing authorities and planning department records.  Those </a:t>
            </a:r>
            <a:r>
              <a:rPr lang="en-US" dirty="0" err="1" smtClean="0"/>
              <a:t>comparables</a:t>
            </a:r>
            <a:r>
              <a:rPr lang="en-US" dirty="0" smtClean="0"/>
              <a:t> used in the report have been observed from the public street.”</a:t>
            </a:r>
            <a:endParaRPr lang="en-US" dirty="0"/>
          </a:p>
        </p:txBody>
      </p:sp>
    </p:spTree>
    <p:extLst>
      <p:ext uri="{BB962C8B-B14F-4D97-AF65-F5344CB8AC3E}">
        <p14:creationId xmlns:p14="http://schemas.microsoft.com/office/powerpoint/2010/main" val="1512703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indent="0">
              <a:buNone/>
            </a:pPr>
            <a:r>
              <a:rPr lang="en-US" dirty="0" smtClean="0"/>
              <a:t>“Current Ownership:  Reportedly, the railroad is uncertain whether it holds fee simple title, or a permanent easement.”</a:t>
            </a:r>
            <a:endParaRPr lang="en-US" dirty="0"/>
          </a:p>
        </p:txBody>
      </p:sp>
    </p:spTree>
    <p:extLst>
      <p:ext uri="{BB962C8B-B14F-4D97-AF65-F5344CB8AC3E}">
        <p14:creationId xmlns:p14="http://schemas.microsoft.com/office/powerpoint/2010/main" val="4212210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indent="0">
              <a:buNone/>
            </a:pPr>
            <a:r>
              <a:rPr lang="en-US" dirty="0" smtClean="0"/>
              <a:t>“This report has been prepared without benefit of surveys or plats of the subject land and it is assumed that the subject consists of the land mass as generally represented on the County tax maps.”</a:t>
            </a:r>
            <a:endParaRPr lang="en-US" dirty="0"/>
          </a:p>
        </p:txBody>
      </p:sp>
    </p:spTree>
    <p:extLst>
      <p:ext uri="{BB962C8B-B14F-4D97-AF65-F5344CB8AC3E}">
        <p14:creationId xmlns:p14="http://schemas.microsoft.com/office/powerpoint/2010/main" val="2228510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lvl="0" indent="0">
              <a:buNone/>
            </a:pPr>
            <a:r>
              <a:rPr lang="en-US" sz="2800" dirty="0">
                <a:solidFill>
                  <a:prstClr val="black"/>
                </a:solidFill>
              </a:rPr>
              <a:t>“A Phase I Environmental Report was not provided.  Our inspection did not reveal any environmental concerns; however, we are not experts in this field, and a professional should be contacted.  It should be noted that there is a fuel island with underground storage tanks on site.   Also, the garage area has hydraulic lifts and above ground tanks.  </a:t>
            </a:r>
            <a:r>
              <a:rPr lang="en-US" sz="2800" b="1" dirty="0">
                <a:solidFill>
                  <a:prstClr val="black"/>
                </a:solidFill>
              </a:rPr>
              <a:t>This analysis assumes no</a:t>
            </a:r>
          </a:p>
          <a:p>
            <a:pPr marL="0" lvl="0" indent="0">
              <a:buNone/>
            </a:pPr>
            <a:r>
              <a:rPr lang="en-US" sz="2800" b="1" dirty="0">
                <a:solidFill>
                  <a:prstClr val="black"/>
                </a:solidFill>
              </a:rPr>
              <a:t>environmental contamination.”</a:t>
            </a:r>
          </a:p>
          <a:p>
            <a:pPr marL="0" indent="0">
              <a:buNone/>
            </a:pPr>
            <a:endParaRPr lang="en-US" dirty="0"/>
          </a:p>
        </p:txBody>
      </p:sp>
    </p:spTree>
    <p:extLst>
      <p:ext uri="{BB962C8B-B14F-4D97-AF65-F5344CB8AC3E}">
        <p14:creationId xmlns:p14="http://schemas.microsoft.com/office/powerpoint/2010/main" val="814317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indent="0">
              <a:buNone/>
            </a:pPr>
            <a:r>
              <a:rPr lang="en-US" dirty="0" smtClean="0"/>
              <a:t>“Ownership History:  The property owner purchased the property three years ago.”</a:t>
            </a:r>
            <a:endParaRPr lang="en-US" dirty="0"/>
          </a:p>
        </p:txBody>
      </p:sp>
    </p:spTree>
    <p:extLst>
      <p:ext uri="{BB962C8B-B14F-4D97-AF65-F5344CB8AC3E}">
        <p14:creationId xmlns:p14="http://schemas.microsoft.com/office/powerpoint/2010/main" val="191517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indent="0">
              <a:buNone/>
            </a:pPr>
            <a:r>
              <a:rPr lang="en-US" dirty="0" smtClean="0"/>
              <a:t>“The intended user of this report is the City Economic Development Council.”</a:t>
            </a:r>
            <a:endParaRPr lang="en-US" dirty="0"/>
          </a:p>
        </p:txBody>
      </p:sp>
    </p:spTree>
    <p:extLst>
      <p:ext uri="{BB962C8B-B14F-4D97-AF65-F5344CB8AC3E}">
        <p14:creationId xmlns:p14="http://schemas.microsoft.com/office/powerpoint/2010/main" val="1620738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Appraisal Problem – Yes or No?</a:t>
            </a:r>
          </a:p>
        </p:txBody>
      </p:sp>
      <p:sp>
        <p:nvSpPr>
          <p:cNvPr id="3" name="Content Placeholder 2"/>
          <p:cNvSpPr>
            <a:spLocks noGrp="1"/>
          </p:cNvSpPr>
          <p:nvPr>
            <p:ph idx="1"/>
          </p:nvPr>
        </p:nvSpPr>
        <p:spPr/>
        <p:txBody>
          <a:bodyPr/>
          <a:lstStyle/>
          <a:p>
            <a:pPr marL="0" indent="0">
              <a:buNone/>
            </a:pPr>
            <a:r>
              <a:rPr lang="en-US" dirty="0" smtClean="0"/>
              <a:t>“The appraiser did not inspect the interior of the leased retail space and improvements were not identified by the client.”</a:t>
            </a:r>
            <a:endParaRPr lang="en-US" dirty="0"/>
          </a:p>
        </p:txBody>
      </p:sp>
    </p:spTree>
    <p:extLst>
      <p:ext uri="{BB962C8B-B14F-4D97-AF65-F5344CB8AC3E}">
        <p14:creationId xmlns:p14="http://schemas.microsoft.com/office/powerpoint/2010/main" val="1917115437"/>
      </p:ext>
    </p:extLst>
  </p:cSld>
  <p:clrMapOvr>
    <a:masterClrMapping/>
  </p:clrMapOvr>
</p:sld>
</file>

<file path=ppt/theme/theme1.xml><?xml version="1.0" encoding="utf-8"?>
<a:theme xmlns:a="http://schemas.openxmlformats.org/drawingml/2006/main" name="FTA3 (2)">
  <a:themeElements>
    <a:clrScheme name="FTA Research">
      <a:dk1>
        <a:sysClr val="windowText" lastClr="000000"/>
      </a:dk1>
      <a:lt1>
        <a:sysClr val="window" lastClr="FFFFFF"/>
      </a:lt1>
      <a:dk2>
        <a:srgbClr val="17144D"/>
      </a:dk2>
      <a:lt2>
        <a:srgbClr val="839EB7"/>
      </a:lt2>
      <a:accent1>
        <a:srgbClr val="413F77"/>
      </a:accent1>
      <a:accent2>
        <a:srgbClr val="C0504D"/>
      </a:accent2>
      <a:accent3>
        <a:srgbClr val="347358"/>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FTA3 (2)</Template>
  <TotalTime>2159</TotalTime>
  <Words>371</Words>
  <Application>Microsoft Office PowerPoint</Application>
  <PresentationFormat>On-screen Show (4:3)</PresentationFormat>
  <Paragraphs>27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FTA3 (2)</vt:lpstr>
      <vt:lpstr>  Real Estate Workshop  Appraisal Problems  Pam Peckham May 19, 2014</vt:lpstr>
      <vt:lpstr>Appraisal Problem – Yes or No?</vt:lpstr>
      <vt:lpstr>Appraisal Problem – Yes or No?</vt:lpstr>
      <vt:lpstr>Appraisal Problem – Yes or No?</vt:lpstr>
      <vt:lpstr>Appraisal Problem – Yes or No?</vt:lpstr>
      <vt:lpstr>Appraisal Problem – Yes or No?</vt:lpstr>
      <vt:lpstr>Appraisal Problem – Yes or No?</vt:lpstr>
      <vt:lpstr>Appraisal Problem – Yes or No?</vt:lpstr>
      <vt:lpstr>Appraisal Problem – Yes or No?</vt:lpstr>
      <vt:lpstr>Review Appraisal Problem –  Yes or No?</vt:lpstr>
      <vt:lpstr>Appraisal Problem – Yes or No?</vt:lpstr>
      <vt:lpstr>PowerPoint Presentation</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Dissemination New Procedures  November 15, 2011  Edwin Rodriguez Information Dissemination Program Manager</dc:title>
  <dc:creator>test</dc:creator>
  <cp:lastModifiedBy>Smith-Fisher, Mamie (FTA)</cp:lastModifiedBy>
  <cp:revision>95</cp:revision>
  <cp:lastPrinted>2014-04-08T20:31:25Z</cp:lastPrinted>
  <dcterms:created xsi:type="dcterms:W3CDTF">2012-04-18T16:44:28Z</dcterms:created>
  <dcterms:modified xsi:type="dcterms:W3CDTF">2014-05-26T18:56:37Z</dcterms:modified>
</cp:coreProperties>
</file>