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5" r:id="rId2"/>
    <p:sldId id="271" r:id="rId3"/>
    <p:sldId id="267" r:id="rId4"/>
    <p:sldId id="268" r:id="rId5"/>
    <p:sldId id="269" r:id="rId6"/>
    <p:sldId id="270" r:id="rId7"/>
    <p:sldId id="263" r:id="rId8"/>
    <p:sldId id="256" r:id="rId9"/>
    <p:sldId id="257" r:id="rId10"/>
    <p:sldId id="258" r:id="rId11"/>
    <p:sldId id="259" r:id="rId12"/>
    <p:sldId id="260" r:id="rId13"/>
    <p:sldId id="261" r:id="rId14"/>
    <p:sldId id="262" r:id="rId15"/>
    <p:sldId id="264" r:id="rId16"/>
    <p:sldId id="272" r:id="rId17"/>
    <p:sldId id="274" r:id="rId18"/>
    <p:sldId id="275" r:id="rId19"/>
    <p:sldId id="273" r:id="rId20"/>
    <p:sldId id="276" r:id="rId2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5897" autoAdjust="0"/>
  </p:normalViewPr>
  <p:slideViewPr>
    <p:cSldViewPr>
      <p:cViewPr>
        <p:scale>
          <a:sx n="103" d="100"/>
          <a:sy n="103" d="100"/>
        </p:scale>
        <p:origin x="-20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461CD-8E04-4029-A9DF-94A93318ECBC}" type="datetimeFigureOut">
              <a:rPr lang="en-US" smtClean="0"/>
              <a:pPr/>
              <a:t>3/18/2016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01C43-FB8C-4B0A-8650-1BA44A670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26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8B64B-E1C4-478D-A640-68D329FA2C44}" type="datetimeFigureOut">
              <a:rPr lang="en-US" smtClean="0"/>
              <a:pPr/>
              <a:t>3/18/2016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214C9-89FF-4D4B-85D9-D8242C8000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82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214C9-89FF-4D4B-85D9-D8242C8000B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214C9-89FF-4D4B-85D9-D8242C8000B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214C9-89FF-4D4B-85D9-D8242C8000B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214C9-89FF-4D4B-85D9-D8242C8000B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214C9-89FF-4D4B-85D9-D8242C8000B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214C9-89FF-4D4B-85D9-D8242C8000B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214C9-89FF-4D4B-85D9-D8242C8000B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214C9-89FF-4D4B-85D9-D8242C8000B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214C9-89FF-4D4B-85D9-D8242C8000B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214C9-89FF-4D4B-85D9-D8242C8000B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214C9-89FF-4D4B-85D9-D8242C8000B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6E5FA4-7BB8-473A-8C87-7E596D4BB92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214C9-89FF-4D4B-85D9-D8242C8000B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214C9-89FF-4D4B-85D9-D8242C8000B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214C9-89FF-4D4B-85D9-D8242C8000B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214C9-89FF-4D4B-85D9-D8242C8000B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214C9-89FF-4D4B-85D9-D8242C8000B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214C9-89FF-4D4B-85D9-D8242C8000B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D8030-FB9D-4295-8B41-1F691775D163}" type="datetime1">
              <a:rPr lang="en-US" smtClean="0"/>
              <a:pPr/>
              <a:t>3/18/2016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DRAFT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AD3-C7F8-4EA9-BA26-1A84EABC20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14F3-94E4-4FB9-9569-2BFD239E136F}" type="datetime1">
              <a:rPr lang="en-US" smtClean="0"/>
              <a:pPr/>
              <a:t>3/18/2016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DRAFT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AD3-C7F8-4EA9-BA26-1A84EABC20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3183-40CC-4175-9615-4314FE499997}" type="datetime1">
              <a:rPr lang="en-US" smtClean="0"/>
              <a:pPr/>
              <a:t>3/18/2016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DRAFT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AD3-C7F8-4EA9-BA26-1A84EABC20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470F-F0C0-4927-B2CC-3418AE7CAF99}" type="datetime1">
              <a:rPr lang="en-US" smtClean="0"/>
              <a:pPr/>
              <a:t>3/18/2016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DRAFT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AD3-C7F8-4EA9-BA26-1A84EABC20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BB1AD-565E-4318-A29D-4B653606A0F4}" type="datetime1">
              <a:rPr lang="en-US" smtClean="0"/>
              <a:pPr/>
              <a:t>3/18/2016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DRAFT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AD3-C7F8-4EA9-BA26-1A84EABC20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DC214-6933-4774-84E7-E3ED07B080B6}" type="datetime1">
              <a:rPr lang="en-US" smtClean="0"/>
              <a:pPr/>
              <a:t>3/18/2016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DRAFT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AD3-C7F8-4EA9-BA26-1A84EABC20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B707C-00A6-44B6-BD81-F0EB9E04DB89}" type="datetime1">
              <a:rPr lang="en-US" smtClean="0"/>
              <a:pPr/>
              <a:t>3/18/2016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DRAFT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AD3-C7F8-4EA9-BA26-1A84EABC20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C33AE-8DA6-434F-943E-DC4286C8E599}" type="datetime1">
              <a:rPr lang="en-US" smtClean="0"/>
              <a:pPr/>
              <a:t>3/18/2016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DRAFT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AD3-C7F8-4EA9-BA26-1A84EABC20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49CA-BE0B-4615-8EE1-336351E429AC}" type="datetime1">
              <a:rPr lang="en-US" smtClean="0"/>
              <a:pPr/>
              <a:t>3/18/2016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DRAFT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AD3-C7F8-4EA9-BA26-1A84EABC20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FA99B-B860-433D-A16D-79567CFCC57E}" type="datetime1">
              <a:rPr lang="en-US" smtClean="0"/>
              <a:pPr/>
              <a:t>3/18/2016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DRAFT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AD3-C7F8-4EA9-BA26-1A84EABC20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2DBAE-A86F-4B25-84C7-44F817FFE5AA}" type="datetime1">
              <a:rPr lang="en-US" smtClean="0"/>
              <a:pPr/>
              <a:t>3/18/2016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DRAFT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AD3-C7F8-4EA9-BA26-1A84EABC20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7EE12-60B7-4627-8058-AFCD5F9E0624}" type="datetime1">
              <a:rPr lang="en-US" smtClean="0"/>
              <a:pPr/>
              <a:t>3/18/2016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DRAFT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00AD3-C7F8-4EA9-BA26-1A84EABC20D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www.chicagonow.com/blogs/parking-ticket-geek/assets_c/2009/12/CTA%20logo-thumb-300x301-44623.pn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cagonow.com/blogs/parking-ticket-geek/assets_c/2009/12/CTA%20logo-thumb-300x301-44623.pn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cagonow.com/blogs/parking-ticket-geek/assets_c/2009/12/CTA%20logo-thumb-300x301-44623.pn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cagonow.com/blogs/parking-ticket-geek/assets_c/2009/12/CTA%20logo-thumb-300x301-44623.pn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cagonow.com/blogs/parking-ticket-geek/assets_c/2009/12/CTA%20logo-thumb-300x301-44623.pn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www.chicagonow.com/blogs/parking-ticket-geek/assets_c/2009/12/CTA%20logo-thumb-300x301-44623.pn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cagonow.com/blogs/parking-ticket-geek/assets_c/2009/12/CTA%20logo-thumb-300x301-44623.pn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lickr.com/photos/ctaweb/10951086795/in/set-72157637853632955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TA logo.png">
            <a:hlinkClick r:id="rId4" tooltip="&quot;CTA logo.png&quot;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0733" y="6191250"/>
            <a:ext cx="663268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6096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  <a:defRPr/>
            </a:pPr>
            <a:r>
              <a:rPr lang="en-US" sz="3100" cap="small" dirty="0" smtClean="0">
                <a:solidFill>
                  <a:srgbClr val="4A7EBB"/>
                </a:solidFill>
                <a:latin typeface="Arial Black" pitchFamily="34" charset="0"/>
              </a:rPr>
              <a:t>95</a:t>
            </a:r>
            <a:r>
              <a:rPr lang="en-US" sz="3100" cap="small" baseline="30000" dirty="0" smtClean="0">
                <a:solidFill>
                  <a:srgbClr val="4A7EBB"/>
                </a:solidFill>
                <a:latin typeface="Arial Black" pitchFamily="34" charset="0"/>
              </a:rPr>
              <a:t>th</a:t>
            </a:r>
            <a:r>
              <a:rPr lang="en-US" sz="3100" cap="small" dirty="0" smtClean="0">
                <a:solidFill>
                  <a:srgbClr val="4A7EBB"/>
                </a:solidFill>
                <a:latin typeface="Arial Black" pitchFamily="34" charset="0"/>
              </a:rPr>
              <a:t> street / </a:t>
            </a:r>
            <a:r>
              <a:rPr lang="en-US" sz="3100" cap="small" dirty="0" err="1" smtClean="0">
                <a:solidFill>
                  <a:srgbClr val="4A7EBB"/>
                </a:solidFill>
                <a:latin typeface="Arial Black" pitchFamily="34" charset="0"/>
              </a:rPr>
              <a:t>dan</a:t>
            </a:r>
            <a:r>
              <a:rPr lang="en-US" sz="3100" cap="small" dirty="0" smtClean="0">
                <a:solidFill>
                  <a:srgbClr val="4A7EBB"/>
                </a:solidFill>
                <a:latin typeface="Arial Black" pitchFamily="34" charset="0"/>
              </a:rPr>
              <a:t> </a:t>
            </a:r>
            <a:r>
              <a:rPr lang="en-US" sz="3100" cap="small" dirty="0" err="1" smtClean="0">
                <a:solidFill>
                  <a:srgbClr val="4A7EBB"/>
                </a:solidFill>
                <a:latin typeface="Arial Black" pitchFamily="34" charset="0"/>
              </a:rPr>
              <a:t>ryan</a:t>
            </a:r>
            <a:r>
              <a:rPr lang="en-US" sz="3100" cap="small" dirty="0" smtClean="0">
                <a:solidFill>
                  <a:srgbClr val="4A7EBB"/>
                </a:solidFill>
                <a:latin typeface="Arial Black" pitchFamily="34" charset="0"/>
              </a:rPr>
              <a:t>  terminal improvement project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457200" y="1981200"/>
            <a:ext cx="8229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sz="3100" cap="small" dirty="0" smtClean="0">
                <a:solidFill>
                  <a:srgbClr val="4A7EBB"/>
                </a:solidFill>
                <a:latin typeface="Arial Black" pitchFamily="34" charset="0"/>
              </a:rPr>
              <a:t>2014 FTA Real Estate Workshop</a:t>
            </a:r>
          </a:p>
          <a:p>
            <a:pPr>
              <a:spcBef>
                <a:spcPts val="0"/>
              </a:spcBef>
              <a:defRPr/>
            </a:pPr>
            <a:r>
              <a:rPr lang="en-US" sz="3100" kern="0" cap="small" dirty="0" smtClean="0">
                <a:solidFill>
                  <a:srgbClr val="4A7EBB"/>
                </a:solidFill>
                <a:latin typeface="Arial Black" pitchFamily="34" charset="0"/>
              </a:rPr>
              <a:t>National Highway Institute</a:t>
            </a:r>
          </a:p>
          <a:p>
            <a:pPr>
              <a:spcBef>
                <a:spcPts val="0"/>
              </a:spcBef>
              <a:defRPr/>
            </a:pPr>
            <a:r>
              <a:rPr lang="en-US" sz="3100" kern="0" cap="small" dirty="0" smtClean="0">
                <a:solidFill>
                  <a:srgbClr val="4A7EBB"/>
                </a:solidFill>
                <a:latin typeface="Arial Black" pitchFamily="34" charset="0"/>
              </a:rPr>
              <a:t>Arlington, VA</a:t>
            </a:r>
          </a:p>
          <a:p>
            <a:pPr>
              <a:spcBef>
                <a:spcPts val="0"/>
              </a:spcBef>
              <a:defRPr/>
            </a:pPr>
            <a:r>
              <a:rPr lang="en-US" sz="3100" kern="0" cap="small" dirty="0" smtClean="0">
                <a:solidFill>
                  <a:srgbClr val="4A7EBB"/>
                </a:solidFill>
                <a:latin typeface="Arial Black" pitchFamily="34" charset="0"/>
              </a:rPr>
              <a:t>May 19 – 21, 2014</a:t>
            </a:r>
            <a:endParaRPr lang="en-US" sz="220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overhead view of the acquistion area" title="vacant l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1" y="2362200"/>
            <a:ext cx="2776771" cy="42481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grpSp>
        <p:nvGrpSpPr>
          <p:cNvPr id="5" name="Group 4" descr="acquisition of a vacant lot" title="Vacant lot"/>
          <p:cNvGrpSpPr/>
          <p:nvPr/>
        </p:nvGrpSpPr>
        <p:grpSpPr>
          <a:xfrm>
            <a:off x="24214" y="0"/>
            <a:ext cx="5897749" cy="5867400"/>
            <a:chOff x="24213" y="0"/>
            <a:chExt cx="5897749" cy="5867400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13" y="0"/>
              <a:ext cx="5897749" cy="5867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447800" y="3886200"/>
              <a:ext cx="3124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Looking East from State Street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overhead view of the acquistion area" title="vacant lo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369" y="2362200"/>
            <a:ext cx="2849639" cy="4343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grpSp>
        <p:nvGrpSpPr>
          <p:cNvPr id="4" name="Group 3"/>
          <p:cNvGrpSpPr/>
          <p:nvPr/>
        </p:nvGrpSpPr>
        <p:grpSpPr>
          <a:xfrm>
            <a:off x="2" y="0"/>
            <a:ext cx="6040103" cy="6019800"/>
            <a:chOff x="0" y="0"/>
            <a:chExt cx="6040103" cy="6019800"/>
          </a:xfrm>
        </p:grpSpPr>
        <p:pic>
          <p:nvPicPr>
            <p:cNvPr id="4099" name="Picture 3" descr="acquistion of a commercial building" title="commercial buildi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40103" cy="6019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517389" y="3516868"/>
              <a:ext cx="30053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Looking East from State Street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 descr="acquisition of a commercial building" title="commercial building"/>
          <p:cNvGrpSpPr/>
          <p:nvPr/>
        </p:nvGrpSpPr>
        <p:grpSpPr>
          <a:xfrm>
            <a:off x="4985" y="19941"/>
            <a:ext cx="6190816" cy="5847460"/>
            <a:chOff x="4985" y="19940"/>
            <a:chExt cx="6190816" cy="5847460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5" y="19940"/>
              <a:ext cx="6190816" cy="5847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257300" y="4215205"/>
              <a:ext cx="3581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Looking Northeast from State Street</a:t>
              </a:r>
              <a:endParaRPr lang="en-US" dirty="0"/>
            </a:p>
          </p:txBody>
        </p:sp>
      </p:grpSp>
      <p:pic>
        <p:nvPicPr>
          <p:cNvPr id="5124" name="Picture 4" descr="overhead view of the acquistion area" title="vacant lo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1" y="2514600"/>
            <a:ext cx="2753743" cy="420922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overhead view of the acquistion area" title="vacant lo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1" y="2286001"/>
            <a:ext cx="2926596" cy="444267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grpSp>
        <p:nvGrpSpPr>
          <p:cNvPr id="5" name="Group 4" descr="acquisition of a commercial building and parking lot" title="commercial building and parking lot"/>
          <p:cNvGrpSpPr/>
          <p:nvPr/>
        </p:nvGrpSpPr>
        <p:grpSpPr>
          <a:xfrm>
            <a:off x="1" y="96838"/>
            <a:ext cx="6083728" cy="5922962"/>
            <a:chOff x="1" y="96838"/>
            <a:chExt cx="6083728" cy="5922962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96838"/>
              <a:ext cx="6083728" cy="59229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098765" y="4038600"/>
              <a:ext cx="3886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Looking Northwest from 95</a:t>
              </a:r>
              <a:r>
                <a:rPr lang="en-US" baseline="30000" dirty="0" smtClean="0">
                  <a:solidFill>
                    <a:schemeClr val="bg1"/>
                  </a:solidFill>
                </a:rPr>
                <a:t>th</a:t>
              </a:r>
              <a:r>
                <a:rPr lang="en-US" dirty="0" smtClean="0">
                  <a:solidFill>
                    <a:schemeClr val="bg1"/>
                  </a:solidFill>
                </a:rPr>
                <a:t> Street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cquisition of a gas station" title="gas s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94" y="304800"/>
            <a:ext cx="5895975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overhead view of the acquistion area" title="vacant lo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1" y="2209800"/>
            <a:ext cx="2957801" cy="4533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939280" y="4953001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Looking Northwest from 95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Street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cquistion of a vacant lot and cell tower" title="cell tower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943600" cy="599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 descr="overhead view of the acquistion area" title="vacant lo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1" y="2447203"/>
            <a:ext cx="2816465" cy="430602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990600" y="4006335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Looking East from State Street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TA logo.png">
            <a:hlinkClick r:id="rId3" tooltip="&quot;CTA logo.png&quot;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0733" y="6191250"/>
            <a:ext cx="663268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6096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000" cap="small" dirty="0" smtClean="0">
                <a:solidFill>
                  <a:srgbClr val="4A7EBB"/>
                </a:solidFill>
                <a:latin typeface="Arial Black" pitchFamily="34" charset="0"/>
              </a:rPr>
              <a:t>ACQUISITION BUDGET </a:t>
            </a:r>
            <a:endParaRPr lang="en-US" sz="2000" cap="small" dirty="0">
              <a:solidFill>
                <a:srgbClr val="4A7EBB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762000"/>
            <a:ext cx="7194359" cy="600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278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TA logo.png">
            <a:hlinkClick r:id="rId3" tooltip="&quot;CTA logo.png&quot;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0733" y="6191250"/>
            <a:ext cx="663268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6096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000" cap="small" dirty="0" smtClean="0">
                <a:solidFill>
                  <a:srgbClr val="4A7EBB"/>
                </a:solidFill>
                <a:latin typeface="Arial Black" pitchFamily="34" charset="0"/>
              </a:rPr>
              <a:t>Eminent Domain and Outside Counsel</a:t>
            </a:r>
            <a:endParaRPr lang="en-US" sz="2000" cap="small" dirty="0">
              <a:solidFill>
                <a:srgbClr val="4A7EBB"/>
              </a:solidFill>
              <a:latin typeface="Arial Black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1600201"/>
            <a:ext cx="9972676" cy="444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45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TA logo.png">
            <a:hlinkClick r:id="rId3" tooltip="&quot;CTA logo.png&quot;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0733" y="6191250"/>
            <a:ext cx="663268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6096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800" cap="small" dirty="0" smtClean="0">
                <a:solidFill>
                  <a:schemeClr val="bg1"/>
                </a:solidFill>
                <a:latin typeface="Arial Black" pitchFamily="34" charset="0"/>
              </a:rPr>
              <a:t>Acquisition Flow Chart</a:t>
            </a:r>
            <a:endParaRPr lang="en-US" sz="2000" cap="small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90402"/>
            <a:ext cx="5962647" cy="6175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94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TA logo.png">
            <a:hlinkClick r:id="rId3" tooltip="&quot;CTA logo.png&quot;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0733" y="6191250"/>
            <a:ext cx="663268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6096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800" cap="small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800" cap="small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800" cap="small" dirty="0" smtClean="0">
                <a:solidFill>
                  <a:schemeClr val="bg1"/>
                </a:solidFill>
                <a:latin typeface="Arial Black" pitchFamily="34" charset="0"/>
              </a:rPr>
              <a:t>Real Estate Acquisition Management Plan (RAMP)</a:t>
            </a:r>
            <a:r>
              <a:rPr lang="en-US" sz="2000" cap="small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endParaRPr lang="en-US" sz="2000" cap="small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9409" y="1752601"/>
            <a:ext cx="7010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Project </a:t>
            </a:r>
            <a:r>
              <a:rPr lang="en-US" sz="2000" dirty="0" smtClean="0"/>
              <a:t>Description </a:t>
            </a:r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Purpose of the </a:t>
            </a:r>
            <a:r>
              <a:rPr lang="en-US" sz="2000" dirty="0" smtClean="0"/>
              <a:t>Project </a:t>
            </a:r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Organizational Structure / Key </a:t>
            </a:r>
            <a:r>
              <a:rPr lang="en-US" sz="2000" dirty="0" smtClean="0"/>
              <a:t>Staff </a:t>
            </a:r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Parcels to be </a:t>
            </a:r>
            <a:r>
              <a:rPr lang="en-US" sz="2000" dirty="0" smtClean="0"/>
              <a:t>Acquired </a:t>
            </a:r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Acquisition </a:t>
            </a:r>
            <a:r>
              <a:rPr lang="en-US" sz="2000" dirty="0" smtClean="0"/>
              <a:t>Schedule </a:t>
            </a:r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Relocation </a:t>
            </a:r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Real Estate Cost </a:t>
            </a:r>
            <a:r>
              <a:rPr lang="en-US" sz="2000" dirty="0" smtClean="0"/>
              <a:t>Estimates </a:t>
            </a:r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Progress </a:t>
            </a:r>
            <a:r>
              <a:rPr lang="en-US" sz="2000" dirty="0" smtClean="0"/>
              <a:t>Reporting </a:t>
            </a:r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Real Estate Acquisition </a:t>
            </a:r>
            <a:r>
              <a:rPr lang="en-US" sz="2000" dirty="0" smtClean="0"/>
              <a:t>Process </a:t>
            </a:r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Property </a:t>
            </a:r>
            <a:r>
              <a:rPr lang="en-US" sz="2000" dirty="0" smtClean="0"/>
              <a:t>Management </a:t>
            </a:r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Document </a:t>
            </a:r>
            <a:r>
              <a:rPr lang="en-US" sz="2000" dirty="0" smtClean="0"/>
              <a:t>Control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663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Area view of a railroad alignment" title="railroad alignmen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1981200" cy="2637264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" name="Picture 6" descr="CTA logo.png">
            <a:hlinkClick r:id="rId4" tooltip="&quot;CTA logo.png&quot;"/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0733" y="6191250"/>
            <a:ext cx="663268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6096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  <a:defRPr/>
            </a:pPr>
            <a:r>
              <a:rPr lang="en-US" sz="3100" cap="small" dirty="0" smtClean="0">
                <a:solidFill>
                  <a:srgbClr val="4A7EBB"/>
                </a:solidFill>
                <a:latin typeface="Arial Black" pitchFamily="34" charset="0"/>
              </a:rPr>
              <a:t>95</a:t>
            </a:r>
            <a:r>
              <a:rPr lang="en-US" sz="3100" cap="small" baseline="30000" dirty="0" smtClean="0">
                <a:solidFill>
                  <a:srgbClr val="4A7EBB"/>
                </a:solidFill>
                <a:latin typeface="Arial Black" pitchFamily="34" charset="0"/>
              </a:rPr>
              <a:t>th</a:t>
            </a:r>
            <a:r>
              <a:rPr lang="en-US" sz="3100" cap="small" dirty="0" smtClean="0">
                <a:solidFill>
                  <a:srgbClr val="4A7EBB"/>
                </a:solidFill>
                <a:latin typeface="Arial Black" pitchFamily="34" charset="0"/>
              </a:rPr>
              <a:t> street / </a:t>
            </a:r>
            <a:r>
              <a:rPr lang="en-US" sz="3100" cap="small" dirty="0" err="1" smtClean="0">
                <a:solidFill>
                  <a:srgbClr val="4A7EBB"/>
                </a:solidFill>
                <a:latin typeface="Arial Black" pitchFamily="34" charset="0"/>
              </a:rPr>
              <a:t>dan</a:t>
            </a:r>
            <a:r>
              <a:rPr lang="en-US" sz="3100" cap="small" dirty="0" smtClean="0">
                <a:solidFill>
                  <a:srgbClr val="4A7EBB"/>
                </a:solidFill>
                <a:latin typeface="Arial Black" pitchFamily="34" charset="0"/>
              </a:rPr>
              <a:t> </a:t>
            </a:r>
            <a:r>
              <a:rPr lang="en-US" sz="3100" cap="small" dirty="0" err="1" smtClean="0">
                <a:solidFill>
                  <a:srgbClr val="4A7EBB"/>
                </a:solidFill>
                <a:latin typeface="Arial Black" pitchFamily="34" charset="0"/>
              </a:rPr>
              <a:t>ryan</a:t>
            </a:r>
            <a:r>
              <a:rPr lang="en-US" sz="3100" cap="small" dirty="0" smtClean="0">
                <a:solidFill>
                  <a:srgbClr val="4A7EBB"/>
                </a:solidFill>
                <a:latin typeface="Arial Black" pitchFamily="34" charset="0"/>
              </a:rPr>
              <a:t>  terminal improvement project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" name="Picture 8" descr="Map3.png" title="picture of a map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219200"/>
            <a:ext cx="2057400" cy="2667000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Picture 2" descr="map of the red line train" title="map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4038600" cy="2667000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4419600" y="990600"/>
            <a:ext cx="44958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Bef>
                <a:spcPts val="200"/>
              </a:spcBef>
            </a:pPr>
            <a:r>
              <a:rPr lang="en-US" sz="1600" b="1" dirty="0" smtClean="0">
                <a:solidFill>
                  <a:srgbClr val="FF0000"/>
                </a:solidFill>
              </a:rPr>
              <a:t>SERVED BY:  </a:t>
            </a:r>
          </a:p>
          <a:p>
            <a:pPr marL="285750" lvl="1" indent="-285750">
              <a:spcBef>
                <a:spcPct val="20000"/>
              </a:spcBef>
              <a:buFont typeface="Wingdings" pitchFamily="2" charset="2"/>
              <a:buChar char="§"/>
              <a:tabLst>
                <a:tab pos="292100" algn="l"/>
              </a:tabLst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CTA Red Line Train (40% of CTA Rail 	Ridership, 24 Hour Service)</a:t>
            </a:r>
          </a:p>
          <a:p>
            <a:pPr marL="285750" lvl="1" indent="-285750">
              <a:spcBef>
                <a:spcPct val="20000"/>
              </a:spcBef>
              <a:buFont typeface="Wingdings" pitchFamily="2" charset="2"/>
              <a:buChar char="§"/>
              <a:tabLst>
                <a:tab pos="292100" algn="l"/>
              </a:tabLst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13 CTA Bus Routes</a:t>
            </a:r>
          </a:p>
          <a:p>
            <a:pPr marL="285750" lvl="1" indent="-285750">
              <a:spcBef>
                <a:spcPct val="20000"/>
              </a:spcBef>
              <a:buFont typeface="Wingdings" pitchFamily="2" charset="2"/>
              <a:buChar char="§"/>
              <a:tabLst>
                <a:tab pos="292100" algn="l"/>
              </a:tabLst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5 Pace Suburban Bus Routes</a:t>
            </a:r>
          </a:p>
          <a:p>
            <a:pPr marL="285750" lvl="1" indent="-285750">
              <a:spcBef>
                <a:spcPct val="20000"/>
              </a:spcBef>
              <a:buFont typeface="Wingdings" pitchFamily="2" charset="2"/>
              <a:buChar char="§"/>
              <a:tabLst>
                <a:tab pos="292100" algn="l"/>
              </a:tabLst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10 Greyhound &amp; Indian Trail Intercity Buses      </a:t>
            </a:r>
          </a:p>
          <a:p>
            <a:pPr marL="285750" lvl="1" indent="-285750">
              <a:spcBef>
                <a:spcPct val="20000"/>
              </a:spcBef>
              <a:buFont typeface="Wingdings" pitchFamily="2" charset="2"/>
              <a:buChar char="§"/>
              <a:tabLst>
                <a:tab pos="292100" algn="l"/>
              </a:tabLst>
              <a:defRPr/>
            </a:pP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Paratransit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(ADA) Service</a:t>
            </a:r>
          </a:p>
          <a:p>
            <a:pPr marL="285750" lvl="1" indent="-285750">
              <a:spcBef>
                <a:spcPct val="20000"/>
              </a:spcBef>
              <a:buFont typeface="Wingdings" pitchFamily="2" charset="2"/>
              <a:buChar char="§"/>
              <a:tabLst>
                <a:tab pos="292100" algn="l"/>
              </a:tabLst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The most number of bus routes serving any rail station on CTA system</a:t>
            </a:r>
          </a:p>
          <a:p>
            <a:pPr marL="285750" lvl="1" indent="-285750" defTabSz="292100">
              <a:spcBef>
                <a:spcPct val="20000"/>
              </a:spcBef>
              <a:buFont typeface="Wingdings" pitchFamily="2" charset="2"/>
              <a:buChar char="§"/>
              <a:tabLst>
                <a:tab pos="292100" algn="l"/>
              </a:tabLst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More than 1,000 CTA and Pace bus trips are made to/from the terminal daily</a:t>
            </a:r>
          </a:p>
          <a:p>
            <a:pPr marL="285750" lvl="1" indent="-285750">
              <a:spcBef>
                <a:spcPts val="1800"/>
              </a:spcBef>
              <a:spcAft>
                <a:spcPts val="600"/>
              </a:spcAft>
              <a:tabLst>
                <a:tab pos="292100" algn="l"/>
              </a:tabLst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USED BY:</a:t>
            </a:r>
          </a:p>
          <a:p>
            <a:pPr marL="285750" lvl="1" indent="-285750">
              <a:spcBef>
                <a:spcPct val="20000"/>
              </a:spcBef>
              <a:buFont typeface="Wingdings" pitchFamily="2" charset="2"/>
              <a:buChar char="§"/>
              <a:tabLst>
                <a:tab pos="292100" algn="l"/>
              </a:tabLst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About 20,000 average weekday customers</a:t>
            </a:r>
          </a:p>
          <a:p>
            <a:pPr marL="285750" lvl="1" indent="-285750" defTabSz="292100">
              <a:spcBef>
                <a:spcPct val="20000"/>
              </a:spcBef>
              <a:buFont typeface="Wingdings" pitchFamily="2" charset="2"/>
              <a:buChar char="§"/>
              <a:tabLst>
                <a:tab pos="292100" algn="l"/>
              </a:tabLst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High minority (99%), below poverty line (17%), and transit dependent population (18%) live within one mile of the station</a:t>
            </a:r>
          </a:p>
          <a:p>
            <a:pPr marL="285750" lvl="1" indent="-285750" defTabSz="292100">
              <a:spcBef>
                <a:spcPct val="20000"/>
              </a:spcBef>
              <a:buFont typeface="Wingdings" pitchFamily="2" charset="2"/>
              <a:buChar char="§"/>
              <a:tabLst>
                <a:tab pos="292100" algn="l"/>
              </a:tabLst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About 300,000 people live within one-half mile of the CTA bus routes serving the station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49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TA logo.png">
            <a:hlinkClick r:id="rId3" tooltip="&quot;CTA logo.png&quot;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0733" y="6191250"/>
            <a:ext cx="663268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6096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800" cap="small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800" cap="small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800" cap="sm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</a:rPr>
              <a:t>questions</a:t>
            </a:r>
            <a:endParaRPr lang="en-US" sz="2000" cap="small" dirty="0">
              <a:solidFill>
                <a:schemeClr val="tx2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6952042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378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200" y="609600"/>
            <a:ext cx="50292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Bus Operations</a:t>
            </a:r>
          </a:p>
          <a:p>
            <a:pPr marL="4635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Insufficient number of b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us bays for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routes currently being served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635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Absence of separate boarding and alighting areas creates congestion</a:t>
            </a:r>
          </a:p>
          <a:p>
            <a:pPr marL="4635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Spacing between bus bays is insufficient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Pedestrian Circulation</a:t>
            </a:r>
          </a:p>
          <a:p>
            <a:pPr marL="4635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No direct access from 95th Street</a:t>
            </a:r>
          </a:p>
          <a:p>
            <a:pPr marL="4635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Small pedestrian islands and narrow side walks restrict flow</a:t>
            </a:r>
          </a:p>
          <a:p>
            <a:pPr marL="4635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Limited space for high volume of riders and buses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Other Issues</a:t>
            </a:r>
          </a:p>
          <a:p>
            <a:pPr marL="4635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No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paratransit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pick-up/drop-off space</a:t>
            </a:r>
          </a:p>
          <a:p>
            <a:pPr marL="4635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No Kiss-n-Ride facility</a:t>
            </a:r>
          </a:p>
          <a:p>
            <a:pPr marL="4635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No Park-n-Ride facility</a:t>
            </a:r>
          </a:p>
          <a:p>
            <a:pPr marL="4635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Significantly constrained office and utility space</a:t>
            </a:r>
          </a:p>
          <a:p>
            <a:pPr marL="4635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57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</a:rPr>
              <a:t>Existing Conditions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6" name="Picture 2" descr="passengers pick up and drop off point" title="Pick up and drop of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191000"/>
            <a:ext cx="3273552" cy="219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edestrain walkway for passengers" title="Pedestrian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3000" y="2590800"/>
            <a:ext cx="3273552" cy="150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ssengers waiting for the bus" title="Bus Operatio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04800"/>
            <a:ext cx="3273552" cy="219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14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2012.01.20_0-ROTATED.jpg"/>
          <p:cNvPicPr>
            <a:picLocks noChangeAspect="1"/>
          </p:cNvPicPr>
          <p:nvPr/>
        </p:nvPicPr>
        <p:blipFill rotWithShape="1">
          <a:blip r:embed="rId3" cstate="print"/>
          <a:srcRect l="3052" t="7537" r="16622" b="9560"/>
          <a:stretch/>
        </p:blipFill>
        <p:spPr>
          <a:xfrm>
            <a:off x="103518" y="742947"/>
            <a:ext cx="8446615" cy="51435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4801" y="97796"/>
            <a:ext cx="8245332" cy="550151"/>
          </a:xfrm>
          <a:prstGeom prst="rect">
            <a:avLst/>
          </a:prstGeom>
          <a:noFill/>
        </p:spPr>
        <p:txBody>
          <a:bodyPr wrap="square" lIns="57150" tIns="28575" rIns="57150" bIns="28575" rtlCol="0" anchor="ctr">
            <a:spAutoFit/>
          </a:bodyPr>
          <a:lstStyle/>
          <a:p>
            <a:pPr eaLnBrk="0" hangingPunct="0"/>
            <a:r>
              <a:rPr lang="en-US" sz="3200" cap="small" dirty="0" smtClean="0">
                <a:solidFill>
                  <a:srgbClr val="4A7EBB"/>
                </a:solidFill>
                <a:latin typeface="Arial Black" pitchFamily="34" charset="0"/>
                <a:ea typeface="+mj-ea"/>
                <a:cs typeface="+mj-cs"/>
              </a:rPr>
              <a:t> Existing Design</a:t>
            </a:r>
          </a:p>
        </p:txBody>
      </p:sp>
      <p:grpSp>
        <p:nvGrpSpPr>
          <p:cNvPr id="2" name="Group 38"/>
          <p:cNvGrpSpPr>
            <a:grpSpLocks noChangeAspect="1"/>
          </p:cNvGrpSpPr>
          <p:nvPr/>
        </p:nvGrpSpPr>
        <p:grpSpPr>
          <a:xfrm>
            <a:off x="7162802" y="5867401"/>
            <a:ext cx="380999" cy="556347"/>
            <a:chOff x="31013400" y="23926800"/>
            <a:chExt cx="1510732" cy="2187944"/>
          </a:xfrm>
        </p:grpSpPr>
        <p:pic>
          <p:nvPicPr>
            <p:cNvPr id="4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013400" y="23926800"/>
              <a:ext cx="1510732" cy="1526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013401" y="25755601"/>
              <a:ext cx="1350817" cy="359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cxnSp>
        <p:nvCxnSpPr>
          <p:cNvPr id="9" name="Straight Arrow Connector 8"/>
          <p:cNvCxnSpPr/>
          <p:nvPr/>
        </p:nvCxnSpPr>
        <p:spPr>
          <a:xfrm>
            <a:off x="5372101" y="2079324"/>
            <a:ext cx="647700" cy="0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676901" y="3710401"/>
            <a:ext cx="342900" cy="0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390900" y="3371847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Rail Station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4883856" y="4758969"/>
            <a:ext cx="1135944" cy="403254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838700" y="4739214"/>
            <a:ext cx="76200" cy="0"/>
          </a:xfrm>
          <a:prstGeom prst="line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Up-Down Arrow 50"/>
          <p:cNvSpPr/>
          <p:nvPr/>
        </p:nvSpPr>
        <p:spPr>
          <a:xfrm>
            <a:off x="4251679" y="4397723"/>
            <a:ext cx="152400" cy="460023"/>
          </a:xfrm>
          <a:prstGeom prst="upDownArrow">
            <a:avLst/>
          </a:prstGeom>
          <a:solidFill>
            <a:schemeClr val="tx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/>
          <p:cNvCxnSpPr/>
          <p:nvPr/>
        </p:nvCxnSpPr>
        <p:spPr>
          <a:xfrm flipH="1">
            <a:off x="2269569" y="3563940"/>
            <a:ext cx="536892" cy="1090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Triangle 25"/>
          <p:cNvSpPr/>
          <p:nvPr/>
        </p:nvSpPr>
        <p:spPr>
          <a:xfrm>
            <a:off x="2705100" y="1174623"/>
            <a:ext cx="1600200" cy="1298347"/>
          </a:xfrm>
          <a:prstGeom prst="rtTriangle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Triangle 28"/>
          <p:cNvSpPr/>
          <p:nvPr/>
        </p:nvSpPr>
        <p:spPr>
          <a:xfrm rot="5400000">
            <a:off x="2989440" y="4494386"/>
            <a:ext cx="1183922" cy="1600200"/>
          </a:xfrm>
          <a:prstGeom prst="rtTriangle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endCxn id="38" idx="3"/>
          </p:cNvCxnSpPr>
          <p:nvPr/>
        </p:nvCxnSpPr>
        <p:spPr>
          <a:xfrm rot="10800000">
            <a:off x="2209800" y="1593448"/>
            <a:ext cx="304800" cy="159152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own Arrow 51"/>
          <p:cNvSpPr/>
          <p:nvPr/>
        </p:nvSpPr>
        <p:spPr>
          <a:xfrm rot="16200000">
            <a:off x="5467349" y="3200397"/>
            <a:ext cx="190501" cy="380999"/>
          </a:xfrm>
          <a:prstGeom prst="downArrow">
            <a:avLst/>
          </a:prstGeom>
          <a:solidFill>
            <a:schemeClr val="tx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Up-Down Arrow 52"/>
          <p:cNvSpPr/>
          <p:nvPr/>
        </p:nvSpPr>
        <p:spPr>
          <a:xfrm>
            <a:off x="4268684" y="2252899"/>
            <a:ext cx="152400" cy="471249"/>
          </a:xfrm>
          <a:prstGeom prst="upDownArrow">
            <a:avLst/>
          </a:prstGeom>
          <a:solidFill>
            <a:schemeClr val="tx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Multiply 46"/>
          <p:cNvSpPr/>
          <p:nvPr/>
        </p:nvSpPr>
        <p:spPr>
          <a:xfrm>
            <a:off x="2441377" y="3081398"/>
            <a:ext cx="797123" cy="967264"/>
          </a:xfrm>
          <a:prstGeom prst="mathMultiply">
            <a:avLst>
              <a:gd name="adj1" fmla="val 13780"/>
            </a:avLst>
          </a:prstGeom>
          <a:solidFill>
            <a:schemeClr val="tx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Arrow Connector 68"/>
          <p:cNvCxnSpPr/>
          <p:nvPr/>
        </p:nvCxnSpPr>
        <p:spPr>
          <a:xfrm flipH="1">
            <a:off x="2269568" y="5100780"/>
            <a:ext cx="626032" cy="7009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49" descr="Narrow pedestrian islands" title="Pedestrian Islands"/>
          <p:cNvGrpSpPr/>
          <p:nvPr/>
        </p:nvGrpSpPr>
        <p:grpSpPr>
          <a:xfrm>
            <a:off x="280874" y="977543"/>
            <a:ext cx="8101127" cy="4798783"/>
            <a:chOff x="280873" y="977542"/>
            <a:chExt cx="8101127" cy="4798783"/>
          </a:xfrm>
        </p:grpSpPr>
        <p:pic>
          <p:nvPicPr>
            <p:cNvPr id="7" name="Picture 5" descr="Narrow boarding and alighting areas with columns" title="Narrow columns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96000" y="977542"/>
              <a:ext cx="2286000" cy="1476375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ound Same Side Corner Rectangle 3"/>
            <p:cNvSpPr/>
            <p:nvPr/>
          </p:nvSpPr>
          <p:spPr>
            <a:xfrm>
              <a:off x="6096000" y="1955166"/>
              <a:ext cx="2286000" cy="498751"/>
            </a:xfrm>
            <a:prstGeom prst="round2SameRect">
              <a:avLst>
                <a:gd name="adj1" fmla="val 0"/>
                <a:gd name="adj2" fmla="val 45994"/>
              </a:avLst>
            </a:prstGeom>
            <a:solidFill>
              <a:schemeClr val="tx1">
                <a:alpha val="40000"/>
              </a:schemeClr>
            </a:solidFill>
          </p:spPr>
          <p:txBody>
            <a:bodyPr wrap="square" lIns="45720" rIns="45720" rtlCol="0">
              <a:noAutofit/>
            </a:bodyPr>
            <a:lstStyle/>
            <a:p>
              <a:pPr algn="ctr">
                <a:lnSpc>
                  <a:spcPts val="1400"/>
                </a:lnSpc>
                <a:spcBef>
                  <a:spcPts val="0"/>
                </a:spcBef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Narrow boarding and alighting areas with columns</a:t>
              </a:r>
            </a:p>
          </p:txBody>
        </p:sp>
        <p:grpSp>
          <p:nvGrpSpPr>
            <p:cNvPr id="5" name="Group 2075"/>
            <p:cNvGrpSpPr>
              <a:grpSpLocks noChangeAspect="1"/>
            </p:cNvGrpSpPr>
            <p:nvPr/>
          </p:nvGrpSpPr>
          <p:grpSpPr>
            <a:xfrm>
              <a:off x="6096000" y="4498851"/>
              <a:ext cx="2286000" cy="1277474"/>
              <a:chOff x="6024024" y="4474657"/>
              <a:chExt cx="2277552" cy="1272753"/>
            </a:xfrm>
          </p:grpSpPr>
          <p:pic>
            <p:nvPicPr>
              <p:cNvPr id="80" name="Picture 79" descr="Minimal spacing between buses" title="Spacing between buses"/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24025" y="4474657"/>
                <a:ext cx="2277551" cy="1266261"/>
              </a:xfrm>
              <a:prstGeom prst="roundRect">
                <a:avLst/>
              </a:prstGeom>
              <a:noFill/>
              <a:ln w="12700">
                <a:solidFill>
                  <a:schemeClr val="tx1"/>
                </a:solidFill>
              </a:ln>
            </p:spPr>
          </p:pic>
          <p:sp>
            <p:nvSpPr>
              <p:cNvPr id="82" name="Round Same Side Corner Rectangle 81"/>
              <p:cNvSpPr/>
              <p:nvPr/>
            </p:nvSpPr>
            <p:spPr>
              <a:xfrm>
                <a:off x="6024024" y="5353691"/>
                <a:ext cx="2277550" cy="393719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chemeClr val="tx1">
                  <a:alpha val="40000"/>
                </a:schemeClr>
              </a:solidFill>
            </p:spPr>
            <p:txBody>
              <a:bodyPr wrap="square" lIns="45720" rIns="45720" rtlCol="0">
                <a:noAutofit/>
              </a:bodyPr>
              <a:lstStyle/>
              <a:p>
                <a:pPr algn="ctr">
                  <a:lnSpc>
                    <a:spcPts val="1400"/>
                  </a:lnSpc>
                  <a:spcBef>
                    <a:spcPts val="0"/>
                  </a:spcBef>
                </a:pPr>
                <a:r>
                  <a:rPr lang="en-US" sz="1200" b="1" dirty="0">
                    <a:solidFill>
                      <a:schemeClr val="bg1"/>
                    </a:solidFill>
                    <a:latin typeface="+mj-lt"/>
                  </a:rPr>
                  <a:t>Minimal spacing between buses</a:t>
                </a:r>
              </a:p>
            </p:txBody>
          </p:sp>
        </p:grpSp>
        <p:grpSp>
          <p:nvGrpSpPr>
            <p:cNvPr id="6" name="Group 62"/>
            <p:cNvGrpSpPr>
              <a:grpSpLocks noChangeAspect="1"/>
            </p:cNvGrpSpPr>
            <p:nvPr/>
          </p:nvGrpSpPr>
          <p:grpSpPr>
            <a:xfrm>
              <a:off x="280873" y="2914243"/>
              <a:ext cx="1920240" cy="1060730"/>
              <a:chOff x="332117" y="2304330"/>
              <a:chExt cx="1794576" cy="991314"/>
            </a:xfrm>
          </p:grpSpPr>
          <p:pic>
            <p:nvPicPr>
              <p:cNvPr id="31" name="Picture 6" descr="No terminal entrance from 95th street" title="95th Street"/>
              <p:cNvPicPr>
                <a:picLocks noChangeAspect="1" noChangeArrowheads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33155" y="2304330"/>
                <a:ext cx="1792501" cy="991314"/>
              </a:xfrm>
              <a:prstGeom prst="roundRect">
                <a:avLst/>
              </a:prstGeom>
              <a:noFill/>
              <a:ln w="1270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Round Same Side Corner Rectangle 33"/>
              <p:cNvSpPr/>
              <p:nvPr/>
            </p:nvSpPr>
            <p:spPr>
              <a:xfrm>
                <a:off x="332117" y="2304330"/>
                <a:ext cx="1794576" cy="411253"/>
              </a:xfrm>
              <a:prstGeom prst="round2SameRect">
                <a:avLst>
                  <a:gd name="adj1" fmla="val 35968"/>
                  <a:gd name="adj2" fmla="val 0"/>
                </a:avLst>
              </a:prstGeom>
              <a:solidFill>
                <a:schemeClr val="tx1">
                  <a:alpha val="40000"/>
                </a:schemeClr>
              </a:solidFill>
            </p:spPr>
            <p:txBody>
              <a:bodyPr wrap="square" lIns="45720" rIns="45720" rtlCol="0" anchor="ctr">
                <a:noAutofit/>
              </a:bodyPr>
              <a:lstStyle/>
              <a:p>
                <a:pPr algn="ctr">
                  <a:lnSpc>
                    <a:spcPts val="1400"/>
                  </a:lnSpc>
                  <a:spcBef>
                    <a:spcPts val="0"/>
                  </a:spcBef>
                </a:pPr>
                <a:r>
                  <a:rPr lang="en-US" sz="1200" b="1" dirty="0">
                    <a:solidFill>
                      <a:schemeClr val="bg1"/>
                    </a:solidFill>
                    <a:latin typeface="+mj-lt"/>
                  </a:rPr>
                  <a:t>No Terminal Entrance from  95th Street</a:t>
                </a:r>
              </a:p>
            </p:txBody>
          </p:sp>
        </p:grpSp>
        <p:grpSp>
          <p:nvGrpSpPr>
            <p:cNvPr id="8" name="Group 2064"/>
            <p:cNvGrpSpPr/>
            <p:nvPr/>
          </p:nvGrpSpPr>
          <p:grpSpPr>
            <a:xfrm>
              <a:off x="281140" y="4499291"/>
              <a:ext cx="1919707" cy="1276595"/>
              <a:chOff x="323091" y="4523926"/>
              <a:chExt cx="1919707" cy="1276595"/>
            </a:xfrm>
          </p:grpSpPr>
          <p:pic>
            <p:nvPicPr>
              <p:cNvPr id="2051" name="Picture 3" descr="Pedestrian congestion" title="Pedestrian congestion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438" y="4523926"/>
                <a:ext cx="1907013" cy="1276595"/>
              </a:xfrm>
              <a:prstGeom prst="roundRect">
                <a:avLst/>
              </a:prstGeom>
              <a:noFill/>
              <a:ln w="1270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2" name="Round Same Side Corner Rectangle 61"/>
              <p:cNvSpPr/>
              <p:nvPr/>
            </p:nvSpPr>
            <p:spPr>
              <a:xfrm>
                <a:off x="323091" y="4523926"/>
                <a:ext cx="1919707" cy="518742"/>
              </a:xfrm>
              <a:prstGeom prst="round2SameRect">
                <a:avLst>
                  <a:gd name="adj1" fmla="val 42261"/>
                  <a:gd name="adj2" fmla="val 0"/>
                </a:avLst>
              </a:prstGeom>
              <a:solidFill>
                <a:schemeClr val="tx1">
                  <a:alpha val="40000"/>
                </a:schemeClr>
              </a:solidFill>
            </p:spPr>
            <p:txBody>
              <a:bodyPr wrap="square" lIns="45720" rIns="45720" rtlCol="0" anchor="ctr">
                <a:noAutofit/>
              </a:bodyPr>
              <a:lstStyle/>
              <a:p>
                <a:pPr algn="ctr">
                  <a:lnSpc>
                    <a:spcPts val="1400"/>
                  </a:lnSpc>
                  <a:spcBef>
                    <a:spcPts val="0"/>
                  </a:spcBef>
                </a:pPr>
                <a:r>
                  <a:rPr lang="en-US" sz="1200" b="1" dirty="0">
                    <a:solidFill>
                      <a:schemeClr val="bg1"/>
                    </a:solidFill>
                    <a:latin typeface="+mj-lt"/>
                  </a:rPr>
                  <a:t>Pedestrian </a:t>
                </a:r>
                <a:r>
                  <a:rPr lang="en-US" sz="1200" b="1" dirty="0" smtClean="0">
                    <a:solidFill>
                      <a:schemeClr val="bg1"/>
                    </a:solidFill>
                    <a:latin typeface="+mj-lt"/>
                  </a:rPr>
                  <a:t>Congestion </a:t>
                </a:r>
                <a:endParaRPr lang="en-US" sz="12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10" name="Group 2073"/>
            <p:cNvGrpSpPr>
              <a:grpSpLocks noChangeAspect="1"/>
            </p:cNvGrpSpPr>
            <p:nvPr/>
          </p:nvGrpSpPr>
          <p:grpSpPr>
            <a:xfrm>
              <a:off x="6096000" y="2786497"/>
              <a:ext cx="2286000" cy="1316222"/>
              <a:chOff x="5988076" y="2991028"/>
              <a:chExt cx="2286000" cy="1316222"/>
            </a:xfrm>
          </p:grpSpPr>
          <p:pic>
            <p:nvPicPr>
              <p:cNvPr id="91" name="Picture 3" descr="20 bus bays for 19 routes with more one bus per route in the terminal during peak periods" title="Peak periods"/>
              <p:cNvPicPr>
                <a:picLocks noChangeAspect="1" noChangeArrowheads="1"/>
              </p:cNvPicPr>
              <p:nvPr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988076" y="2991028"/>
                <a:ext cx="2286000" cy="1316112"/>
              </a:xfrm>
              <a:prstGeom prst="roundRect">
                <a:avLst/>
              </a:prstGeom>
              <a:noFill/>
              <a:ln w="1270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2" name="Round Same Side Corner Rectangle 91"/>
              <p:cNvSpPr/>
              <p:nvPr/>
            </p:nvSpPr>
            <p:spPr>
              <a:xfrm>
                <a:off x="5988076" y="3678246"/>
                <a:ext cx="2286000" cy="629004"/>
              </a:xfrm>
              <a:prstGeom prst="round2SameRect">
                <a:avLst>
                  <a:gd name="adj1" fmla="val 0"/>
                  <a:gd name="adj2" fmla="val 29433"/>
                </a:avLst>
              </a:prstGeom>
              <a:solidFill>
                <a:schemeClr val="tx1">
                  <a:alpha val="40000"/>
                </a:schemeClr>
              </a:solidFill>
            </p:spPr>
            <p:txBody>
              <a:bodyPr wrap="square" lIns="45720" rIns="45720" rtlCol="0">
                <a:noAutofit/>
              </a:bodyPr>
              <a:lstStyle/>
              <a:p>
                <a:pPr algn="ctr">
                  <a:lnSpc>
                    <a:spcPts val="1400"/>
                  </a:lnSpc>
                  <a:spcBef>
                    <a:spcPts val="0"/>
                  </a:spcBef>
                </a:pPr>
                <a:r>
                  <a:rPr lang="en-US" sz="1200" b="1" dirty="0" smtClean="0">
                    <a:solidFill>
                      <a:schemeClr val="bg1"/>
                    </a:solidFill>
                    <a:latin typeface="+mj-lt"/>
                  </a:rPr>
                  <a:t>20 bus </a:t>
                </a:r>
                <a:r>
                  <a:rPr lang="en-US" sz="1200" b="1" dirty="0">
                    <a:solidFill>
                      <a:schemeClr val="bg1"/>
                    </a:solidFill>
                    <a:latin typeface="+mj-lt"/>
                  </a:rPr>
                  <a:t>bays for </a:t>
                </a:r>
                <a:r>
                  <a:rPr lang="en-US" sz="1200" b="1" dirty="0" smtClean="0">
                    <a:solidFill>
                      <a:schemeClr val="bg1"/>
                    </a:solidFill>
                    <a:latin typeface="+mj-lt"/>
                  </a:rPr>
                  <a:t>19 routes </a:t>
                </a:r>
                <a:r>
                  <a:rPr lang="en-US" sz="1200" b="1" dirty="0">
                    <a:solidFill>
                      <a:schemeClr val="bg1"/>
                    </a:solidFill>
                    <a:latin typeface="+mj-lt"/>
                  </a:rPr>
                  <a:t>with more than 1 bus per route in the terminal during peak periods</a:t>
                </a:r>
              </a:p>
            </p:txBody>
          </p:sp>
        </p:grpSp>
        <p:grpSp>
          <p:nvGrpSpPr>
            <p:cNvPr id="11" name="Group 48"/>
            <p:cNvGrpSpPr/>
            <p:nvPr/>
          </p:nvGrpSpPr>
          <p:grpSpPr>
            <a:xfrm>
              <a:off x="289560" y="990600"/>
              <a:ext cx="1920240" cy="1219200"/>
              <a:chOff x="289560" y="990600"/>
              <a:chExt cx="1920240" cy="1219200"/>
            </a:xfrm>
          </p:grpSpPr>
          <p:pic>
            <p:nvPicPr>
              <p:cNvPr id="38" name="Picture 37" descr="island 2.jpg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04800" y="990600"/>
                <a:ext cx="1905000" cy="1205696"/>
              </a:xfrm>
              <a:prstGeom prst="roundRect">
                <a:avLst/>
              </a:prstGeom>
              <a:noFill/>
              <a:ln w="12700">
                <a:solidFill>
                  <a:schemeClr val="tx1"/>
                </a:solidFill>
              </a:ln>
            </p:spPr>
          </p:pic>
          <p:sp>
            <p:nvSpPr>
              <p:cNvPr id="109" name="Round Same Side Corner Rectangle 108"/>
              <p:cNvSpPr/>
              <p:nvPr/>
            </p:nvSpPr>
            <p:spPr>
              <a:xfrm>
                <a:off x="289560" y="1981200"/>
                <a:ext cx="1920240" cy="228600"/>
              </a:xfrm>
              <a:prstGeom prst="round2SameRect">
                <a:avLst>
                  <a:gd name="adj1" fmla="val 0"/>
                  <a:gd name="adj2" fmla="val 37668"/>
                </a:avLst>
              </a:prstGeom>
              <a:solidFill>
                <a:srgbClr val="292929">
                  <a:alpha val="40000"/>
                </a:srgbClr>
              </a:solidFill>
            </p:spPr>
            <p:txBody>
              <a:bodyPr wrap="square" lIns="45720" rIns="45720" rtlCol="0">
                <a:noAutofit/>
              </a:bodyPr>
              <a:lstStyle/>
              <a:p>
                <a:pPr algn="ctr">
                  <a:lnSpc>
                    <a:spcPts val="1400"/>
                  </a:lnSpc>
                  <a:spcBef>
                    <a:spcPts val="0"/>
                  </a:spcBef>
                </a:pPr>
                <a:r>
                  <a:rPr lang="en-US" sz="1200" b="1" dirty="0">
                    <a:solidFill>
                      <a:schemeClr val="bg1"/>
                    </a:solidFill>
                    <a:latin typeface="+mj-lt"/>
                  </a:rPr>
                  <a:t>Narrow Pedestrian Islands</a:t>
                </a:r>
              </a:p>
            </p:txBody>
          </p:sp>
        </p:grpSp>
      </p:grpSp>
      <p:grpSp>
        <p:nvGrpSpPr>
          <p:cNvPr id="12" name="Group 45"/>
          <p:cNvGrpSpPr/>
          <p:nvPr/>
        </p:nvGrpSpPr>
        <p:grpSpPr>
          <a:xfrm>
            <a:off x="3352800" y="1295401"/>
            <a:ext cx="1600200" cy="4391799"/>
            <a:chOff x="3352800" y="1295400"/>
            <a:chExt cx="1600200" cy="4391799"/>
          </a:xfrm>
        </p:grpSpPr>
        <p:sp>
          <p:nvSpPr>
            <p:cNvPr id="42" name="TextBox 41"/>
            <p:cNvSpPr txBox="1"/>
            <p:nvPr/>
          </p:nvSpPr>
          <p:spPr>
            <a:xfrm>
              <a:off x="3352800" y="1295400"/>
              <a:ext cx="1371600" cy="276999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Lafayette Avenue</a:t>
              </a:r>
              <a:endParaRPr lang="en-US" sz="12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962400" y="5410200"/>
              <a:ext cx="990600" cy="276999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State Street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805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2" y="228601"/>
            <a:ext cx="41419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sz="3200" cap="small" dirty="0" smtClean="0">
                <a:solidFill>
                  <a:srgbClr val="4A7EBB"/>
                </a:solidFill>
                <a:latin typeface="Arial Black" pitchFamily="34" charset="0"/>
              </a:rPr>
              <a:t> </a:t>
            </a:r>
            <a:r>
              <a:rPr lang="en-US" sz="3200" cap="small" dirty="0" smtClean="0">
                <a:solidFill>
                  <a:srgbClr val="4A7EBB"/>
                </a:solidFill>
                <a:latin typeface="Arial Black" pitchFamily="34" charset="0"/>
                <a:hlinkClick r:id="rId2"/>
              </a:rPr>
              <a:t>Long Term Vision</a:t>
            </a:r>
            <a:endParaRPr lang="en-US" sz="3200" cap="small" dirty="0" smtClean="0">
              <a:solidFill>
                <a:srgbClr val="4A7EBB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1143000"/>
            <a:ext cx="8001000" cy="5176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31775">
              <a:lnSpc>
                <a:spcPct val="150000"/>
              </a:lnSpc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Bus Operations</a:t>
            </a:r>
          </a:p>
          <a:p>
            <a:pPr marL="4635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Improve safety and efficiency of bus operations</a:t>
            </a:r>
          </a:p>
          <a:p>
            <a:pPr marL="4635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Eliminate delays due to congestion</a:t>
            </a:r>
          </a:p>
          <a:p>
            <a:pPr lvl="0" indent="231775">
              <a:lnSpc>
                <a:spcPct val="150000"/>
              </a:lnSpc>
              <a:spcBef>
                <a:spcPts val="600"/>
              </a:spcBef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Pedestrian Circulation</a:t>
            </a:r>
          </a:p>
          <a:p>
            <a:pPr marL="4635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Improve pedestrian safety</a:t>
            </a:r>
          </a:p>
          <a:p>
            <a:pPr marL="920750" lvl="2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Separate pedestrian and vehicular flow</a:t>
            </a:r>
          </a:p>
          <a:p>
            <a:pPr marL="920750" lvl="2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Wider waiting and boarding areas</a:t>
            </a:r>
          </a:p>
          <a:p>
            <a:pPr marL="4635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Separate boarding and alighting</a:t>
            </a:r>
          </a:p>
          <a:p>
            <a:pPr marL="4635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Enhance visibility, connectivity, and accessibility</a:t>
            </a:r>
          </a:p>
          <a:p>
            <a:pPr indent="231775">
              <a:lnSpc>
                <a:spcPct val="150000"/>
              </a:lnSpc>
              <a:spcBef>
                <a:spcPts val="600"/>
              </a:spcBef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Other Goals</a:t>
            </a:r>
          </a:p>
          <a:p>
            <a:pPr marL="4635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Improve access to the terminal via different modes</a:t>
            </a:r>
          </a:p>
          <a:p>
            <a:pPr marL="4635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Improve internal station space and add amenities</a:t>
            </a:r>
          </a:p>
          <a:p>
            <a:pPr marL="4635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Enhance customer comfort</a:t>
            </a:r>
          </a:p>
          <a:p>
            <a:pPr marL="463550" lvl="1" indent="-285750">
              <a:spcBef>
                <a:spcPct val="20000"/>
              </a:spcBef>
              <a:defRPr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4635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10525" y="553751"/>
            <a:ext cx="7522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sz="3200" cap="small" dirty="0" smtClean="0">
                <a:solidFill>
                  <a:srgbClr val="4A7EBB"/>
                </a:solidFill>
                <a:latin typeface="Arial Black" pitchFamily="34" charset="0"/>
              </a:rPr>
              <a:t>95</a:t>
            </a:r>
            <a:r>
              <a:rPr lang="en-US" sz="3200" cap="small" baseline="30000" dirty="0" smtClean="0">
                <a:solidFill>
                  <a:srgbClr val="4A7EBB"/>
                </a:solidFill>
                <a:latin typeface="Arial Black" pitchFamily="34" charset="0"/>
              </a:rPr>
              <a:t>th</a:t>
            </a:r>
            <a:r>
              <a:rPr lang="en-US" sz="3200" cap="small" dirty="0" smtClean="0">
                <a:solidFill>
                  <a:srgbClr val="4A7EBB"/>
                </a:solidFill>
                <a:latin typeface="Arial Black" pitchFamily="34" charset="0"/>
              </a:rPr>
              <a:t> &amp; State Acquisition Parcels</a:t>
            </a:r>
          </a:p>
        </p:txBody>
      </p:sp>
      <p:pic>
        <p:nvPicPr>
          <p:cNvPr id="1026" name="Picture 2" descr="overhead view of the acquistion area" title="State acquistio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295401"/>
            <a:ext cx="6583408" cy="5287963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 descr="vacant land parcel" title="vacant land"/>
          <p:cNvGrpSpPr/>
          <p:nvPr/>
        </p:nvGrpSpPr>
        <p:grpSpPr>
          <a:xfrm>
            <a:off x="27776" y="76200"/>
            <a:ext cx="6068225" cy="5791200"/>
            <a:chOff x="27774" y="76200"/>
            <a:chExt cx="6098843" cy="5715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74" y="76200"/>
              <a:ext cx="6098843" cy="5715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476995" y="2525282"/>
              <a:ext cx="3200400" cy="364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Looking East from State Street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8195" name="Picture 3" descr="overhead view of the acquistion area" title="vacant land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1" y="2277996"/>
            <a:ext cx="2894705" cy="441808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overhead view of the acquistion area" title="vacant l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1" y="2590800"/>
            <a:ext cx="2646993" cy="4038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grpSp>
        <p:nvGrpSpPr>
          <p:cNvPr id="6" name="Group 5" descr="acquisition of a commercial buidling" title="commercial building"/>
          <p:cNvGrpSpPr/>
          <p:nvPr/>
        </p:nvGrpSpPr>
        <p:grpSpPr>
          <a:xfrm>
            <a:off x="44377" y="76201"/>
            <a:ext cx="6127825" cy="6480356"/>
            <a:chOff x="44375" y="76200"/>
            <a:chExt cx="6127825" cy="648035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75" y="76200"/>
              <a:ext cx="6127825" cy="64803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609912" y="3962400"/>
              <a:ext cx="29967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Looking East from State Street</a:t>
              </a:r>
              <a:endParaRPr lang="en-US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acquistion of a gas station" title="gas s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6" y="152400"/>
            <a:ext cx="6163864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overhead view of the acquistion area" title="vacant lo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2590801"/>
            <a:ext cx="2698667" cy="41243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</TotalTime>
  <Words>338</Words>
  <Application>Microsoft Office PowerPoint</Application>
  <PresentationFormat>On-screen Show (4:3)</PresentationFormat>
  <Paragraphs>100</Paragraphs>
  <Slides>20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95th street / dan ryan  terminal improvement project</vt:lpstr>
      <vt:lpstr>95th street / dan ryan  terminal improvement project</vt:lpstr>
      <vt:lpstr>Existing Conditions</vt:lpstr>
      <vt:lpstr>PowerPoint Presentation</vt:lpstr>
      <vt:lpstr>PowerPoint Presentation</vt:lpstr>
      <vt:lpstr>95th &amp; State Acquisition Parcels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ACQUISITION BUDGET </vt:lpstr>
      <vt:lpstr>Eminent Domain and Outside Counsel</vt:lpstr>
      <vt:lpstr>Acquisition Flow Chart</vt:lpstr>
      <vt:lpstr> Real Estate Acquisition Management Plan (RAMP) </vt:lpstr>
      <vt:lpstr> questions</vt:lpstr>
    </vt:vector>
  </TitlesOfParts>
  <Company>Chicago Transit Authority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jharmening</dc:creator>
  <cp:lastModifiedBy>Marbella</cp:lastModifiedBy>
  <cp:revision>404</cp:revision>
  <cp:lastPrinted>2014-05-16T20:31:13Z</cp:lastPrinted>
  <dcterms:created xsi:type="dcterms:W3CDTF">2012-09-07T14:19:35Z</dcterms:created>
  <dcterms:modified xsi:type="dcterms:W3CDTF">2016-03-18T16:51:52Z</dcterms:modified>
</cp:coreProperties>
</file>