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29" r:id="rId6"/>
    <p:sldId id="282" r:id="rId7"/>
    <p:sldId id="340" r:id="rId8"/>
    <p:sldId id="341" r:id="rId9"/>
    <p:sldId id="342" r:id="rId10"/>
    <p:sldId id="343" r:id="rId11"/>
    <p:sldId id="344" r:id="rId12"/>
    <p:sldId id="361" r:id="rId13"/>
    <p:sldId id="346" r:id="rId14"/>
    <p:sldId id="330" r:id="rId15"/>
    <p:sldId id="347" r:id="rId16"/>
    <p:sldId id="348" r:id="rId17"/>
    <p:sldId id="356" r:id="rId18"/>
    <p:sldId id="355" r:id="rId19"/>
    <p:sldId id="357" r:id="rId20"/>
    <p:sldId id="358" r:id="rId21"/>
    <p:sldId id="359" r:id="rId22"/>
    <p:sldId id="354" r:id="rId23"/>
    <p:sldId id="362" r:id="rId24"/>
    <p:sldId id="353" r:id="rId25"/>
    <p:sldId id="360" r:id="rId26"/>
    <p:sldId id="311" r:id="rId27"/>
    <p:sldId id="273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3865" autoAdjust="0"/>
  </p:normalViewPr>
  <p:slideViewPr>
    <p:cSldViewPr snapToGrid="0">
      <p:cViewPr>
        <p:scale>
          <a:sx n="95" d="100"/>
          <a:sy n="95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>
        <p:scale>
          <a:sx n="100" d="100"/>
          <a:sy n="100" d="100"/>
        </p:scale>
        <p:origin x="-1584" y="10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anas.ad.dot.gov\share\OPENAREA\Shared%20Files\MAP-21\MAP-21%20Funding%20Table%20as%20of%20July%2013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FY 2013 Authorized</a:t>
            </a:r>
            <a:r>
              <a:rPr lang="en-US" baseline="0"/>
              <a:t> Funding = $10.578 </a:t>
            </a:r>
            <a:r>
              <a:rPr lang="en-US" baseline="0" smtClean="0"/>
              <a:t>Billion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7138013998250216E-2"/>
                  <c:y val="-0.2287771640972669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Urbanized Area Formula Grants,  $4,398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991732283464567"/>
                  <c:y val="0.1037731678536572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New Starts/Core Capacity,  $1,907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03587051618548E-2"/>
                  <c:y val="0.1581266821052902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State of Good Repair Grants,  $2,136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284230096237963E-2"/>
                  <c:y val="-3.21830689761880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793525809273841E-2"/>
                  <c:y val="-5.76911814325425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09339457567804E-2"/>
                  <c:y val="-7.47061617337506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566382327209093E-2"/>
                  <c:y val="-5.79095741002921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4811132983377082E-2"/>
                  <c:y val="7.58876736231154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0152285651793527E-2"/>
                  <c:y val="4.81765534689861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752045056867901"/>
                  <c:y val="6.80187364283881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938867016623027E-2"/>
                  <c:y val="8.9989492214376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8576771653543306E-2"/>
                  <c:y val="0.127464993884627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319892825896763E-2"/>
                  <c:y val="0.171040943335415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9422134733158354E-2"/>
                  <c:y val="0.251992833093214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'FY 13 #1'!$A$4:$A$18</c:f>
              <c:strCache>
                <c:ptCount val="14"/>
                <c:pt idx="0">
                  <c:v>Urbanized Area Formula Grants</c:v>
                </c:pt>
                <c:pt idx="1">
                  <c:v>New Starts/Core Capacity</c:v>
                </c:pt>
                <c:pt idx="2">
                  <c:v>State of Good Repair Grants</c:v>
                </c:pt>
                <c:pt idx="3">
                  <c:v>Bus and Bus Facilities Formula Grants</c:v>
                </c:pt>
                <c:pt idx="4">
                  <c:v>Rural Formula Grants</c:v>
                </c:pt>
                <c:pt idx="5">
                  <c:v>Growing States and High Density States Formula </c:v>
                </c:pt>
                <c:pt idx="6">
                  <c:v>National Transit Institute </c:v>
                </c:pt>
                <c:pt idx="7">
                  <c:v>National Transit Database </c:v>
                </c:pt>
                <c:pt idx="8">
                  <c:v>Enhanced Mobility of Seniors and Individuals with Disabilities</c:v>
                </c:pt>
                <c:pt idx="9">
                  <c:v>Planning </c:v>
                </c:pt>
                <c:pt idx="10">
                  <c:v>Administrative Expenses</c:v>
                </c:pt>
                <c:pt idx="11">
                  <c:v>Research, TCRP, Bus Testing</c:v>
                </c:pt>
                <c:pt idx="12">
                  <c:v>Technical Assistance/Human Resources</c:v>
                </c:pt>
                <c:pt idx="13">
                  <c:v>TOD Pilot</c:v>
                </c:pt>
              </c:strCache>
            </c:strRef>
          </c:cat>
          <c:val>
            <c:numRef>
              <c:f>'FY 13 #1'!$B$4:$B$18</c:f>
              <c:numCache>
                <c:formatCode>_("$"* #,##0_);_("$"* \(#,##0\);_("$"* "-"??_);_(@_)</c:formatCode>
                <c:ptCount val="15"/>
                <c:pt idx="0">
                  <c:v>4397.95</c:v>
                </c:pt>
                <c:pt idx="1">
                  <c:v>1907</c:v>
                </c:pt>
                <c:pt idx="2">
                  <c:v>2136.3000000000002</c:v>
                </c:pt>
                <c:pt idx="3">
                  <c:v>422</c:v>
                </c:pt>
                <c:pt idx="4">
                  <c:v>599.5</c:v>
                </c:pt>
                <c:pt idx="5">
                  <c:v>518.70000000000005</c:v>
                </c:pt>
                <c:pt idx="6">
                  <c:v>5</c:v>
                </c:pt>
                <c:pt idx="7">
                  <c:v>3.85</c:v>
                </c:pt>
                <c:pt idx="8">
                  <c:v>254.8</c:v>
                </c:pt>
                <c:pt idx="9">
                  <c:v>126.9</c:v>
                </c:pt>
                <c:pt idx="10">
                  <c:v>104</c:v>
                </c:pt>
                <c:pt idx="11">
                  <c:v>80</c:v>
                </c:pt>
                <c:pt idx="12">
                  <c:v>12</c:v>
                </c:pt>
                <c:pt idx="1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08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5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8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0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DF521-A8C0-47CF-B688-3383CB252F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TA_slide3_edit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32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406759"/>
            <a:ext cx="4395788" cy="1050303"/>
          </a:xfrm>
        </p:spPr>
        <p:txBody>
          <a:bodyPr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713" y="3656233"/>
            <a:ext cx="4395788" cy="97294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580607" y="653657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95B74"/>
                </a:solidFill>
                <a:latin typeface="Arial Unicode MS" pitchFamily="34" charset="-128"/>
                <a:cs typeface="Raav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00A00CB-2C12-43BD-8097-0EF59CD27AF0}" type="slidenum">
              <a:rPr lang="en-US" smtClean="0">
                <a:latin typeface="Gill Sans MT" pitchFamily="34" charset="0"/>
              </a:rPr>
              <a:pPr>
                <a:defRPr/>
              </a:pPr>
              <a:t>‹#›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F00A00CB-2C12-43BD-8097-0EF59CD27AF0}" type="slidenum">
              <a:rPr lang="en-US" smtClean="0">
                <a:latin typeface="Gill Sans MT" pitchFamily="34" charset="0"/>
              </a:rPr>
              <a:pPr>
                <a:defRPr/>
              </a:pPr>
              <a:t>‹#›</a:t>
            </a:fld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F00A00CB-2C12-43BD-8097-0EF59CD27A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8110"/>
            <a:ext cx="8229600" cy="458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6" descr="header4-01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388"/>
            <a:ext cx="9144000" cy="473273"/>
          </a:xfrm>
          <a:prstGeom prst="rect">
            <a:avLst/>
          </a:prstGeom>
        </p:spPr>
      </p:pic>
      <p:pic>
        <p:nvPicPr>
          <p:cNvPr id="6" name="Picture 5" descr="FTA_footer-01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860618" y="6553339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400" dirty="0"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i="0" kern="1200" baseline="0">
          <a:solidFill>
            <a:srgbClr val="395B74"/>
          </a:solidFill>
          <a:latin typeface="Arial Unicode MS" pitchFamily="34" charset="-128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16" y="2074335"/>
            <a:ext cx="7660783" cy="336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409822"/>
            <a:ext cx="4395787" cy="3059112"/>
          </a:xfrm>
        </p:spPr>
        <p:txBody>
          <a:bodyPr rtlCol="0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  <a:t/>
            </a:r>
            <a:br>
              <a:rPr lang="en-US" sz="2500" dirty="0" smtClean="0">
                <a:latin typeface="Raavi" pitchFamily="34" charset="0"/>
                <a:ea typeface="+mj-ea"/>
                <a:cs typeface="Raavi" pitchFamily="34" charset="0"/>
              </a:rPr>
            </a:b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r>
              <a:rPr lang="en-US" sz="2000" b="0" dirty="0" smtClean="0">
                <a:solidFill>
                  <a:schemeClr val="tx1"/>
                </a:solidFill>
                <a:latin typeface="Gill Sans MT" pitchFamily="34" charset="0"/>
                <a:ea typeface="+mj-ea"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latin typeface="Gill Sans MT" pitchFamily="34" charset="0"/>
                <a:ea typeface="+mj-ea"/>
              </a:rPr>
            </a:br>
            <a:endParaRPr lang="en-US" sz="1900" b="0" dirty="0" smtClean="0">
              <a:solidFill>
                <a:schemeClr val="tx1"/>
              </a:solidFill>
              <a:latin typeface="Gill Sans MT" pitchFamily="34" charset="0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8124" y="636563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2012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IV. Program-Specific Information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9186"/>
            <a:ext cx="8229600" cy="4736978"/>
          </a:xfrm>
        </p:spPr>
        <p:txBody>
          <a:bodyPr/>
          <a:lstStyle/>
          <a:p>
            <a:r>
              <a:rPr lang="en-US" smtClean="0"/>
              <a:t>For </a:t>
            </a:r>
            <a:r>
              <a:rPr lang="en-US" dirty="0" smtClean="0"/>
              <a:t>each program, where available, the notice addresses:</a:t>
            </a:r>
          </a:p>
          <a:p>
            <a:pPr lvl="1"/>
            <a:r>
              <a:rPr lang="en-US" sz="2400" dirty="0" smtClean="0"/>
              <a:t>Authorized Amounts</a:t>
            </a:r>
          </a:p>
          <a:p>
            <a:pPr lvl="1"/>
            <a:r>
              <a:rPr lang="en-US" sz="2400" dirty="0" smtClean="0"/>
              <a:t>FY 2013 Funding Availability </a:t>
            </a:r>
          </a:p>
          <a:p>
            <a:pPr lvl="1"/>
            <a:r>
              <a:rPr lang="en-US" sz="2400" dirty="0" smtClean="0"/>
              <a:t>Basis for Formula Apportionment / Allocating funds</a:t>
            </a:r>
          </a:p>
          <a:p>
            <a:pPr lvl="1"/>
            <a:r>
              <a:rPr lang="en-US" sz="2400" dirty="0" smtClean="0"/>
              <a:t>Requirements</a:t>
            </a:r>
          </a:p>
          <a:p>
            <a:pPr lvl="1"/>
            <a:r>
              <a:rPr lang="en-US" sz="2400" dirty="0" smtClean="0"/>
              <a:t>Period of Availability</a:t>
            </a:r>
          </a:p>
          <a:p>
            <a:pPr lvl="1"/>
            <a:r>
              <a:rPr lang="en-US" sz="2400" dirty="0" smtClean="0"/>
              <a:t>Other Program Information or Changes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55" y="-35174"/>
            <a:ext cx="31929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FY 2013 Apportionment Notice </a:t>
            </a:r>
          </a:p>
        </p:txBody>
      </p:sp>
    </p:spTree>
    <p:extLst>
      <p:ext uri="{BB962C8B-B14F-4D97-AF65-F5344CB8AC3E}">
        <p14:creationId xmlns:p14="http://schemas.microsoft.com/office/powerpoint/2010/main" val="42711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Planning and Environmental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Transit representation on MPO boards in regions of 200,000 population or more</a:t>
            </a:r>
          </a:p>
          <a:p>
            <a:r>
              <a:rPr lang="en-US" sz="2800" dirty="0"/>
              <a:t>Performance </a:t>
            </a:r>
            <a:r>
              <a:rPr lang="en-US" sz="2800" u="sng" dirty="0"/>
              <a:t>measures</a:t>
            </a:r>
            <a:r>
              <a:rPr lang="en-US" sz="2800" dirty="0"/>
              <a:t> and </a:t>
            </a:r>
            <a:r>
              <a:rPr lang="en-US" sz="2800" u="sng" dirty="0"/>
              <a:t>targets</a:t>
            </a:r>
            <a:r>
              <a:rPr lang="en-US" sz="2800" dirty="0"/>
              <a:t> in Long Range Plans and Transportation Improvement Programs (TIPs)</a:t>
            </a:r>
          </a:p>
          <a:p>
            <a:r>
              <a:rPr lang="en-US" sz="2800" dirty="0"/>
              <a:t>Flexible funding from Title 23 - option for </a:t>
            </a:r>
            <a:r>
              <a:rPr lang="en-US" sz="2800" dirty="0" smtClean="0"/>
              <a:t>transit</a:t>
            </a:r>
          </a:p>
          <a:p>
            <a:r>
              <a:rPr lang="en-US" sz="2800" dirty="0"/>
              <a:t>Accelerate project delivery and promote innovation while enhancing safety and protecting the environment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4720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2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Autofit/>
          </a:bodyPr>
          <a:lstStyle/>
          <a:p>
            <a:r>
              <a:rPr lang="en-US" sz="3200" dirty="0" smtClean="0"/>
              <a:t>Fixed Guideway Capital Investment Programs (a.k.a. New Starts, Small Starts, Core Capacity)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Eligible projects</a:t>
            </a:r>
          </a:p>
          <a:p>
            <a:pPr lvl="1"/>
            <a:r>
              <a:rPr lang="en-US" sz="2400" dirty="0"/>
              <a:t>New and Small Starts dollar thresholds the same </a:t>
            </a:r>
          </a:p>
          <a:p>
            <a:pPr lvl="1"/>
            <a:r>
              <a:rPr lang="en-US" sz="2400" dirty="0"/>
              <a:t>BRT on HOV no longer eligible as fixed guideway project</a:t>
            </a:r>
          </a:p>
          <a:p>
            <a:pPr lvl="1"/>
            <a:r>
              <a:rPr lang="en-US" sz="2400" dirty="0"/>
              <a:t>Core capacity included</a:t>
            </a:r>
          </a:p>
          <a:p>
            <a:r>
              <a:rPr lang="en-US" dirty="0"/>
              <a:t>Changes to steps in the process noted</a:t>
            </a:r>
          </a:p>
          <a:p>
            <a:r>
              <a:rPr lang="en-US" dirty="0"/>
              <a:t>Pre-Award Authority described</a:t>
            </a:r>
          </a:p>
          <a:p>
            <a:r>
              <a:rPr lang="en-US" dirty="0"/>
              <a:t>LONP process changed</a:t>
            </a:r>
          </a:p>
          <a:p>
            <a:r>
              <a:rPr lang="en-US" dirty="0"/>
              <a:t>FY13 allocations under CR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93088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Formula Grant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477" y="1271954"/>
            <a:ext cx="8229600" cy="48424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5307 Urbanized Area Formula Program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Formula Changes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2010 Census Changes incorporated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Ferry Boat Discretionary Program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Job Access and Reverse Commute eligibility </a:t>
            </a:r>
          </a:p>
          <a:p>
            <a:pPr lvl="2">
              <a:buFont typeface="Arial" pitchFamily="34" charset="0"/>
              <a:buChar char="•"/>
            </a:pPr>
            <a:r>
              <a:rPr lang="en-US" sz="2100" dirty="0" smtClean="0"/>
              <a:t>New and Maintenance projects are eligible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Operating Assistance Special Rule for areas over 200,000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Expanded Local Match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Period of Availability extended to 6 years 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86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Formula Grant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6092"/>
            <a:ext cx="8229600" cy="48600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5310 Enhanced Mobility of Seniors and Individuals with Disabilities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Apportionments for and to Urbanized Areas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Designated Recipients needed in large Urbanized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Coordinated Planning Requirement (“included in”)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Capital and Operating projects are eligible; floor of 55% for traditional 5310 projects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Freedom-type projects are eligible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State/Program Management Plans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7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Formula Grant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18846"/>
            <a:ext cx="8229600" cy="48073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5311 Formula Grants for Rural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Formula Changes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Takedown for Appalachian Program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Increased Funding for Tribal Program and introduction of a formula Tribal Program </a:t>
            </a:r>
          </a:p>
          <a:p>
            <a:pPr lvl="2">
              <a:buFont typeface="Arial" pitchFamily="34" charset="0"/>
              <a:buChar char="•"/>
            </a:pPr>
            <a:r>
              <a:rPr lang="en-US" sz="2100" dirty="0" smtClean="0"/>
              <a:t>Illustrative Apportionment (Table 14) </a:t>
            </a:r>
          </a:p>
          <a:p>
            <a:pPr lvl="2">
              <a:buFont typeface="Arial" pitchFamily="34" charset="0"/>
              <a:buChar char="•"/>
            </a:pPr>
            <a:r>
              <a:rPr lang="en-US" sz="2100" dirty="0" smtClean="0"/>
              <a:t>Tribal Consultation  (Fall-Winter 2013) </a:t>
            </a:r>
            <a:endParaRPr lang="en-US" sz="2100" dirty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Eligibility: Job Access and Reverse Commute Projects and Planning for Rural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Intercity Match Program – Codified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Administration dropped to 10% from 15%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05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Formula Grant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6770"/>
            <a:ext cx="8229600" cy="471939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5337 State of Good Repair Program </a:t>
            </a:r>
            <a:r>
              <a:rPr lang="en-US" sz="2600" i="1" dirty="0" smtClean="0"/>
              <a:t>(formerly the Fixed Guideway Modernization Program)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Formula and New Formula Tiers</a:t>
            </a:r>
          </a:p>
          <a:p>
            <a:pPr lvl="2">
              <a:buFont typeface="Arial" pitchFamily="34" charset="0"/>
              <a:buChar char="•"/>
            </a:pPr>
            <a:r>
              <a:rPr lang="en-US" sz="2100" dirty="0" smtClean="0"/>
              <a:t>Two Tiers; High Intensity Fixed Guideway and High Intensity Motor Bus 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New Definition of Fixed Guideway Project; HOV excluded</a:t>
            </a:r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Apportionments to areas with fixed guideway systems in operations for 7 years or more </a:t>
            </a:r>
            <a:endParaRPr lang="en-US" sz="2500" dirty="0"/>
          </a:p>
          <a:p>
            <a:pPr lvl="1">
              <a:buFont typeface="Arial" pitchFamily="34" charset="0"/>
              <a:buChar char="•"/>
            </a:pPr>
            <a:r>
              <a:rPr lang="en-US" sz="2500" dirty="0" smtClean="0"/>
              <a:t>Eligibility changes to solely repair and replace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87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Formula Grant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953" y="1397433"/>
            <a:ext cx="8212015" cy="437032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Section 5339 Bus and Bus Facilities Program </a:t>
            </a:r>
          </a:p>
          <a:p>
            <a:r>
              <a:rPr lang="en-US" sz="2600" dirty="0" smtClean="0"/>
              <a:t>Capital Formula Program </a:t>
            </a:r>
          </a:p>
          <a:p>
            <a:pPr lvl="1"/>
            <a:r>
              <a:rPr lang="en-US" sz="2400" dirty="0" smtClean="0"/>
              <a:t>National Distribution Amount – States and Territories</a:t>
            </a:r>
          </a:p>
          <a:p>
            <a:pPr lvl="1"/>
            <a:r>
              <a:rPr lang="en-US" sz="2400" dirty="0" smtClean="0"/>
              <a:t>Apportionments to large urbanized areas and to the State for small urbanized areas </a:t>
            </a:r>
            <a:endParaRPr lang="en-US" sz="2400" dirty="0"/>
          </a:p>
          <a:p>
            <a:r>
              <a:rPr lang="en-US" sz="2600" dirty="0" smtClean="0"/>
              <a:t>Eligibility follows that of the 5309 Bus and Bus Facilities Program; Grants follow that of the 5307 program </a:t>
            </a:r>
          </a:p>
          <a:p>
            <a:r>
              <a:rPr lang="en-US" sz="2600" dirty="0" smtClean="0"/>
              <a:t>States administer for all areas under 200,000 and have flexibility on where to use funds under the national distribution amount and the small urbanized area amounts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84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Research, Technical Assistance and Workforce Programs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MAP-21 categories </a:t>
            </a:r>
          </a:p>
          <a:p>
            <a:pPr lvl="1"/>
            <a:r>
              <a:rPr lang="en-US" sz="2400" dirty="0" smtClean="0"/>
              <a:t>Research</a:t>
            </a:r>
          </a:p>
          <a:p>
            <a:pPr lvl="1"/>
            <a:r>
              <a:rPr lang="en-US" sz="2400" dirty="0" smtClean="0"/>
              <a:t>Technical Assistance and Standards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uman </a:t>
            </a:r>
            <a:r>
              <a:rPr lang="en-US" sz="2400" dirty="0"/>
              <a:t>R</a:t>
            </a:r>
            <a:r>
              <a:rPr lang="en-US" sz="2400" dirty="0" smtClean="0"/>
              <a:t>esources and Training</a:t>
            </a:r>
          </a:p>
          <a:p>
            <a:r>
              <a:rPr lang="en-US" dirty="0" smtClean="0"/>
              <a:t>Decisions on Program Allocations  </a:t>
            </a:r>
          </a:p>
          <a:p>
            <a:r>
              <a:rPr lang="en-US" dirty="0" smtClean="0"/>
              <a:t>Upcoming competitions:</a:t>
            </a:r>
          </a:p>
          <a:p>
            <a:pPr lvl="1"/>
            <a:r>
              <a:rPr lang="en-US" dirty="0" smtClean="0"/>
              <a:t>Low or No Emissions Vehicle Deployment Program</a:t>
            </a:r>
          </a:p>
          <a:p>
            <a:pPr lvl="1"/>
            <a:r>
              <a:rPr lang="en-US" dirty="0" smtClean="0"/>
              <a:t>Workforce Development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87798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Key Provisions and Interim Guidance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51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V. FTA </a:t>
            </a:r>
            <a:r>
              <a:rPr lang="en-US" dirty="0"/>
              <a:t>Policy and Procedures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FY </a:t>
            </a:r>
            <a:r>
              <a:rPr lang="en-US" dirty="0"/>
              <a:t>2013 Grants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908" y="1524002"/>
            <a:ext cx="8686800" cy="4091352"/>
          </a:xfrm>
        </p:spPr>
        <p:txBody>
          <a:bodyPr/>
          <a:lstStyle/>
          <a:p>
            <a:r>
              <a:rPr lang="en-US" sz="2400" dirty="0" smtClean="0"/>
              <a:t>Automatic </a:t>
            </a:r>
            <a:r>
              <a:rPr lang="en-US" sz="2400" dirty="0"/>
              <a:t>Pre-Award Authority To Incur Project </a:t>
            </a:r>
            <a:r>
              <a:rPr lang="en-US" sz="2400" dirty="0" smtClean="0"/>
              <a:t>Costs</a:t>
            </a:r>
          </a:p>
          <a:p>
            <a:pPr marL="857250" lvl="1" indent="-457200"/>
            <a:r>
              <a:rPr lang="en-US" sz="2400" dirty="0" smtClean="0"/>
              <a:t>Caution to first-time recipients and under new or modified formula programs</a:t>
            </a:r>
          </a:p>
          <a:p>
            <a:pPr marL="857250" lvl="1" indent="-457200"/>
            <a:r>
              <a:rPr lang="en-US" sz="2400" dirty="0" smtClean="0"/>
              <a:t>No changes to the policy for formula programs. See specific conditions and policy information for exercising automatic pre-award authority for various types of projects.  </a:t>
            </a:r>
          </a:p>
          <a:p>
            <a:pPr marL="857250" lvl="1" indent="-457200"/>
            <a:r>
              <a:rPr lang="en-US" sz="2400" dirty="0" smtClean="0"/>
              <a:t>Specific authority explained for Fixed Guideway Capital Investment Program (Section 5309)</a:t>
            </a:r>
          </a:p>
          <a:p>
            <a:r>
              <a:rPr lang="en-US" sz="2400" dirty="0" smtClean="0"/>
              <a:t>Letter </a:t>
            </a:r>
            <a:r>
              <a:rPr lang="en-US" sz="2400" dirty="0"/>
              <a:t>of No Prejudice (LONP) Policy  </a:t>
            </a:r>
            <a:endParaRPr lang="en-US" sz="2400" dirty="0" smtClean="0"/>
          </a:p>
          <a:p>
            <a:r>
              <a:rPr lang="en-US" sz="2400" dirty="0" smtClean="0"/>
              <a:t>FY </a:t>
            </a:r>
            <a:r>
              <a:rPr lang="en-US" sz="2400" dirty="0"/>
              <a:t>2013 Annual List of Certifications and </a:t>
            </a:r>
            <a:r>
              <a:rPr lang="en-US" sz="2400" dirty="0" smtClean="0"/>
              <a:t>Assurances – </a:t>
            </a:r>
            <a:r>
              <a:rPr lang="en-US" sz="2400" i="1" dirty="0" smtClean="0"/>
              <a:t>coming soon   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2755" y="-35174"/>
            <a:ext cx="31929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FY 2013 Apportionment Notice </a:t>
            </a:r>
          </a:p>
        </p:txBody>
      </p:sp>
    </p:spTree>
    <p:extLst>
      <p:ext uri="{BB962C8B-B14F-4D97-AF65-F5344CB8AC3E}">
        <p14:creationId xmlns:p14="http://schemas.microsoft.com/office/powerpoint/2010/main" val="6358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8846"/>
            <a:ext cx="8475785" cy="4807318"/>
          </a:xfrm>
        </p:spPr>
        <p:txBody>
          <a:bodyPr/>
          <a:lstStyle/>
          <a:p>
            <a:r>
              <a:rPr lang="en-US" sz="2700" dirty="0" smtClean="0"/>
              <a:t>MAP-21 Overview</a:t>
            </a:r>
          </a:p>
          <a:p>
            <a:r>
              <a:rPr lang="en-US" sz="2700" dirty="0" smtClean="0"/>
              <a:t>Outline of the FY 2013 Apportionment Notice </a:t>
            </a:r>
          </a:p>
          <a:p>
            <a:r>
              <a:rPr lang="en-US" sz="2700" dirty="0" smtClean="0"/>
              <a:t>Key Provisions and Interim Guidance </a:t>
            </a:r>
          </a:p>
          <a:p>
            <a:pPr lvl="1"/>
            <a:r>
              <a:rPr lang="en-US" sz="2400" dirty="0" smtClean="0"/>
              <a:t>Planning and Environment </a:t>
            </a:r>
          </a:p>
          <a:p>
            <a:pPr lvl="1"/>
            <a:r>
              <a:rPr lang="en-US" sz="2400" dirty="0" smtClean="0"/>
              <a:t>Fixed Guideway Capital Investment Program (5309) </a:t>
            </a:r>
          </a:p>
          <a:p>
            <a:pPr lvl="1"/>
            <a:r>
              <a:rPr lang="en-US" sz="2400" dirty="0" smtClean="0"/>
              <a:t>Formula Grant Programs (5307, 5310,5311,5337,5339)</a:t>
            </a:r>
          </a:p>
          <a:p>
            <a:pPr lvl="1"/>
            <a:r>
              <a:rPr lang="en-US" sz="2400" dirty="0" smtClean="0"/>
              <a:t>Research Programs </a:t>
            </a:r>
          </a:p>
          <a:p>
            <a:r>
              <a:rPr lang="en-US" sz="2700" dirty="0" smtClean="0"/>
              <a:t>FY 2013 Apportionment Tables </a:t>
            </a:r>
          </a:p>
          <a:p>
            <a:r>
              <a:rPr lang="en-US" sz="2700" dirty="0" smtClean="0"/>
              <a:t>Next Steps - Future Implementation </a:t>
            </a:r>
          </a:p>
          <a:p>
            <a:r>
              <a:rPr lang="en-US" sz="2700" dirty="0" smtClean="0"/>
              <a:t>Q&amp;A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481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V. FTA </a:t>
            </a:r>
            <a:r>
              <a:rPr lang="en-US" dirty="0"/>
              <a:t>Policy and Procedures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FY </a:t>
            </a:r>
            <a:r>
              <a:rPr lang="en-US" dirty="0"/>
              <a:t>2013 Grants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908" y="1524002"/>
            <a:ext cx="8686800" cy="4091352"/>
          </a:xfrm>
        </p:spPr>
        <p:txBody>
          <a:bodyPr/>
          <a:lstStyle/>
          <a:p>
            <a:r>
              <a:rPr lang="en-US" sz="2400" dirty="0" smtClean="0"/>
              <a:t>Civil Rights:  Revised Title VI Circular and due dates for program submissions</a:t>
            </a:r>
          </a:p>
          <a:p>
            <a:r>
              <a:rPr lang="en-US" sz="2400" dirty="0" smtClean="0"/>
              <a:t>Consolidated </a:t>
            </a:r>
            <a:r>
              <a:rPr lang="en-US" sz="2400" dirty="0"/>
              <a:t>Planning Grants   </a:t>
            </a:r>
            <a:endParaRPr lang="en-US" sz="2400" dirty="0" smtClean="0"/>
          </a:p>
          <a:p>
            <a:r>
              <a:rPr lang="en-US" sz="2400" dirty="0" smtClean="0"/>
              <a:t>Grant </a:t>
            </a:r>
            <a:r>
              <a:rPr lang="en-US" sz="2400" dirty="0"/>
              <a:t>Application </a:t>
            </a:r>
            <a:r>
              <a:rPr lang="en-US" sz="2400" dirty="0" smtClean="0"/>
              <a:t>Procedures</a:t>
            </a:r>
          </a:p>
          <a:p>
            <a:pPr lvl="1"/>
            <a:r>
              <a:rPr lang="en-US" sz="2400" dirty="0" smtClean="0"/>
              <a:t>Separate grants required for new programs </a:t>
            </a:r>
          </a:p>
          <a:p>
            <a:pPr lvl="1"/>
            <a:r>
              <a:rPr lang="en-US" sz="2400" dirty="0" smtClean="0"/>
              <a:t>Documentation may be necessary for new designated recipients under certain programs </a:t>
            </a:r>
          </a:p>
          <a:p>
            <a:pPr lvl="1"/>
            <a:r>
              <a:rPr lang="en-US" sz="2400" dirty="0" smtClean="0"/>
              <a:t>Reminder for when a Supplemental Agreement is required </a:t>
            </a:r>
          </a:p>
          <a:p>
            <a:r>
              <a:rPr lang="en-US" sz="2400" dirty="0" smtClean="0"/>
              <a:t>Grant Management: Grant Reporting and expectations for reasonable progress </a:t>
            </a:r>
            <a:endParaRPr lang="en-US" sz="2400" dirty="0"/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2755" y="-35174"/>
            <a:ext cx="31929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FY 2013 Apportionment Notice </a:t>
            </a:r>
          </a:p>
        </p:txBody>
      </p:sp>
    </p:spTree>
    <p:extLst>
      <p:ext uri="{BB962C8B-B14F-4D97-AF65-F5344CB8AC3E}">
        <p14:creationId xmlns:p14="http://schemas.microsoft.com/office/powerpoint/2010/main" val="17231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Apportionment Tables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3385" y="1178169"/>
            <a:ext cx="8071337" cy="4941277"/>
          </a:xfrm>
        </p:spPr>
        <p:txBody>
          <a:bodyPr/>
          <a:lstStyle/>
          <a:p>
            <a:r>
              <a:rPr lang="en-US" sz="2400" dirty="0" smtClean="0"/>
              <a:t>Amounts are apportioned pursuant to the Continuing Resolution  - </a:t>
            </a:r>
            <a:r>
              <a:rPr lang="en-US" sz="2400" dirty="0" err="1" smtClean="0"/>
              <a:t>approx</a:t>
            </a:r>
            <a:r>
              <a:rPr lang="en-US" sz="2400" dirty="0" smtClean="0"/>
              <a:t> ½ of 2012 amounts</a:t>
            </a:r>
          </a:p>
          <a:p>
            <a:pPr lvl="1"/>
            <a:r>
              <a:rPr lang="en-US" sz="1800" dirty="0" smtClean="0"/>
              <a:t>Table 1 – Summary of Apportionments / Programs</a:t>
            </a:r>
          </a:p>
          <a:p>
            <a:pPr lvl="1"/>
            <a:r>
              <a:rPr lang="en-US" sz="1800" dirty="0" smtClean="0"/>
              <a:t>Tables 2-6 – Section 5307* and STIC; 3A (coming soon!)</a:t>
            </a:r>
          </a:p>
          <a:p>
            <a:pPr lvl="1"/>
            <a:r>
              <a:rPr lang="en-US" sz="1800" dirty="0" smtClean="0"/>
              <a:t>Tables 7-10 – Discretionary Carryover </a:t>
            </a:r>
          </a:p>
          <a:p>
            <a:pPr lvl="1"/>
            <a:r>
              <a:rPr lang="en-US" sz="1800" dirty="0" smtClean="0"/>
              <a:t>Table 11 - Section 5310**</a:t>
            </a:r>
          </a:p>
          <a:p>
            <a:pPr lvl="1"/>
            <a:r>
              <a:rPr lang="en-US" sz="1800" dirty="0" smtClean="0"/>
              <a:t>Tables 12 - 14 –  Section 5311,  Tribal Discretionary,  Tribal Formula Illustrative </a:t>
            </a:r>
          </a:p>
          <a:p>
            <a:pPr lvl="1"/>
            <a:r>
              <a:rPr lang="en-US" sz="1800" dirty="0" smtClean="0"/>
              <a:t>Table 15 - Sections 5337 SGR </a:t>
            </a:r>
          </a:p>
          <a:p>
            <a:pPr lvl="1"/>
            <a:r>
              <a:rPr lang="en-US" sz="1800" dirty="0" smtClean="0"/>
              <a:t>Table 16 – AA Carryover</a:t>
            </a:r>
          </a:p>
          <a:p>
            <a:pPr lvl="1"/>
            <a:r>
              <a:rPr lang="en-US" sz="1800" dirty="0" smtClean="0"/>
              <a:t>Table 17 – Section 5339 Bus**</a:t>
            </a:r>
          </a:p>
          <a:p>
            <a:r>
              <a:rPr lang="en-US" sz="2400" dirty="0" smtClean="0"/>
              <a:t>Multi-State </a:t>
            </a:r>
            <a:r>
              <a:rPr lang="en-US" sz="2400" dirty="0"/>
              <a:t>UZAs Illustrative </a:t>
            </a:r>
            <a:r>
              <a:rPr lang="en-US" sz="2400" dirty="0" smtClean="0"/>
              <a:t>Amounts*</a:t>
            </a:r>
          </a:p>
          <a:p>
            <a:r>
              <a:rPr lang="en-US" sz="2400" dirty="0" smtClean="0"/>
              <a:t>Apportionments to States for Areas under 200,000**</a:t>
            </a:r>
          </a:p>
          <a:p>
            <a:r>
              <a:rPr lang="en-US" sz="2400" dirty="0" smtClean="0"/>
              <a:t>Supplemental Data Tables and Flow Charts – coming soon!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– Future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38109"/>
            <a:ext cx="8458200" cy="4458245"/>
          </a:xfrm>
        </p:spPr>
        <p:txBody>
          <a:bodyPr numCol="2"/>
          <a:lstStyle/>
          <a:p>
            <a:r>
              <a:rPr lang="en-US" dirty="0" smtClean="0"/>
              <a:t>Webinars &amp; Stakeholder Meetings/Conferences</a:t>
            </a:r>
          </a:p>
          <a:p>
            <a:r>
              <a:rPr lang="en-US" dirty="0" smtClean="0"/>
              <a:t>Frequently Asked Questions</a:t>
            </a:r>
          </a:p>
          <a:p>
            <a:r>
              <a:rPr lang="en-US" dirty="0" smtClean="0"/>
              <a:t>Tribal Consultation </a:t>
            </a:r>
          </a:p>
          <a:p>
            <a:r>
              <a:rPr lang="en-US" dirty="0" smtClean="0"/>
              <a:t>Program Circular Revisions</a:t>
            </a:r>
          </a:p>
          <a:p>
            <a:r>
              <a:rPr lang="en-US" dirty="0" smtClean="0"/>
              <a:t>Rulemakings </a:t>
            </a:r>
          </a:p>
          <a:p>
            <a:pPr lvl="1"/>
            <a:r>
              <a:rPr lang="en-US" dirty="0"/>
              <a:t>New Starts 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Measures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Asset Management</a:t>
            </a:r>
          </a:p>
          <a:p>
            <a:pPr lvl="1"/>
            <a:r>
              <a:rPr lang="en-US" dirty="0" smtClean="0"/>
              <a:t>NEPA </a:t>
            </a:r>
          </a:p>
          <a:p>
            <a:r>
              <a:rPr lang="en-US" dirty="0" smtClean="0"/>
              <a:t>Notice and Comment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786"/>
            <a:ext cx="8229600" cy="981075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FTA MAP-21 Website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1027" name="Picture 3" title="screenshot of the FTA MAP-21 websit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749" y="1627361"/>
            <a:ext cx="7283302" cy="430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55600" y="796724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 i="0" kern="1200" baseline="0">
                <a:solidFill>
                  <a:srgbClr val="395B74"/>
                </a:solidFill>
                <a:latin typeface="Arial Unicode MS" pitchFamily="34" charset="-128"/>
                <a:ea typeface="ＭＳ Ｐゴシック" charset="-128"/>
                <a:cs typeface="Raav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sz="3600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alpha val="5700"/>
                </a:schemeClr>
              </a:solidFill>
              <a:latin typeface="Gill Sans M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3972" y="1042586"/>
            <a:ext cx="468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  <a:cs typeface="Raavi" pitchFamily="34" charset="0"/>
              </a:rPr>
              <a:t>www.fta.dot.gov/map21</a:t>
            </a:r>
            <a:endParaRPr lang="en-US" sz="3200" b="1" dirty="0">
              <a:solidFill>
                <a:schemeClr val="bg2">
                  <a:lumMod val="75000"/>
                </a:schemeClr>
              </a:solidFill>
              <a:latin typeface="Gill Sans MT" pitchFamily="34" charset="0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s image is a group of four photographs: one shows a hybrid bus pulling up to a bus stop shelter on a downtown street; one shows the interior of rail vehicle with passengers standing inside; one shows an underground subway terminal with a departing train; and one shows an approaching light rail vehicle adjacent to a station with people waiting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" y="703259"/>
            <a:ext cx="7869936" cy="5285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337"/>
            <a:ext cx="8229600" cy="981075"/>
          </a:xfrm>
        </p:spPr>
        <p:txBody>
          <a:bodyPr/>
          <a:lstStyle/>
          <a:p>
            <a:pPr marL="0" indent="0"/>
            <a:r>
              <a:rPr lang="en-US" sz="4000" dirty="0"/>
              <a:t>Moving Ahead for Progress in the 21</a:t>
            </a:r>
            <a:r>
              <a:rPr lang="en-US" sz="4000" baseline="30000" dirty="0"/>
              <a:t>st</a:t>
            </a:r>
            <a:r>
              <a:rPr lang="en-US" sz="4000" dirty="0"/>
              <a:t> Century Act (MAP-21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16" y="1823671"/>
            <a:ext cx="8324850" cy="4525963"/>
          </a:xfrm>
        </p:spPr>
        <p:txBody>
          <a:bodyPr/>
          <a:lstStyle/>
          <a:p>
            <a:r>
              <a:rPr lang="en-US" dirty="0"/>
              <a:t>Signed </a:t>
            </a:r>
            <a:r>
              <a:rPr lang="en-US" dirty="0" smtClean="0"/>
              <a:t>into law by </a:t>
            </a:r>
            <a:r>
              <a:rPr lang="en-US" dirty="0"/>
              <a:t>President Obama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July 6, </a:t>
            </a:r>
            <a:r>
              <a:rPr lang="en-US" dirty="0"/>
              <a:t>2012</a:t>
            </a:r>
          </a:p>
          <a:p>
            <a:r>
              <a:rPr lang="en-US" dirty="0" smtClean="0"/>
              <a:t>Effective October </a:t>
            </a:r>
            <a:r>
              <a:rPr lang="en-US" dirty="0"/>
              <a:t>1,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Authorizes programs for two years, through September 30, 2014</a:t>
            </a:r>
          </a:p>
          <a:p>
            <a:r>
              <a:rPr lang="en-US" dirty="0" smtClean="0"/>
              <a:t>Program and Formula Changes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2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MAP-21 Authorized Funding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00CB-2C12-43BD-8097-0EF59CD27AF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31193"/>
              </p:ext>
            </p:extLst>
          </p:nvPr>
        </p:nvGraphicFramePr>
        <p:xfrm>
          <a:off x="0" y="1180214"/>
          <a:ext cx="9144000" cy="532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1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FY 2013 Apportionment Notice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Organized by 5 Sections: </a:t>
            </a:r>
          </a:p>
          <a:p>
            <a:pPr marL="0" indent="0">
              <a:buNone/>
            </a:pPr>
            <a:r>
              <a:rPr lang="en-US" dirty="0" smtClean="0"/>
              <a:t>I. 	Overview 	</a:t>
            </a:r>
          </a:p>
          <a:p>
            <a:pPr marL="0" indent="0">
              <a:buNone/>
            </a:pPr>
            <a:r>
              <a:rPr lang="en-US" dirty="0" smtClean="0"/>
              <a:t>II. 	FY </a:t>
            </a:r>
            <a:r>
              <a:rPr lang="en-US" dirty="0"/>
              <a:t>2013 Funding for FTA Programs </a:t>
            </a:r>
          </a:p>
          <a:p>
            <a:pPr marL="0" indent="0">
              <a:buNone/>
            </a:pPr>
            <a:r>
              <a:rPr lang="en-US" dirty="0"/>
              <a:t>III. </a:t>
            </a:r>
            <a:r>
              <a:rPr lang="en-US" dirty="0" smtClean="0"/>
              <a:t>	MAP-21 </a:t>
            </a:r>
            <a:r>
              <a:rPr lang="en-US" dirty="0"/>
              <a:t>and FY 2013 Appropriations: </a:t>
            </a:r>
            <a:r>
              <a:rPr lang="en-US" dirty="0" smtClean="0"/>
              <a:t>	Highlights </a:t>
            </a:r>
            <a:r>
              <a:rPr lang="en-US" dirty="0"/>
              <a:t>of Changes</a:t>
            </a:r>
          </a:p>
          <a:p>
            <a:pPr marL="0" indent="0">
              <a:buNone/>
            </a:pPr>
            <a:r>
              <a:rPr lang="en-US" dirty="0"/>
              <a:t>IV. </a:t>
            </a:r>
            <a:r>
              <a:rPr lang="en-US" dirty="0" smtClean="0"/>
              <a:t>	Program-Specific </a:t>
            </a:r>
            <a:r>
              <a:rPr lang="en-US" dirty="0"/>
              <a:t>Information </a:t>
            </a:r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smtClean="0"/>
              <a:t>	FTA </a:t>
            </a:r>
            <a:r>
              <a:rPr lang="en-US" dirty="0"/>
              <a:t>Policy and Procedures for </a:t>
            </a:r>
            <a:r>
              <a:rPr lang="en-US" dirty="0" smtClean="0"/>
              <a:t>FY 2013 	Grants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I. Overview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4354"/>
            <a:ext cx="8229600" cy="4701809"/>
          </a:xfrm>
        </p:spPr>
        <p:txBody>
          <a:bodyPr/>
          <a:lstStyle/>
          <a:p>
            <a:r>
              <a:rPr lang="en-US" sz="3000" dirty="0" smtClean="0"/>
              <a:t>Purpose of the notice: </a:t>
            </a:r>
          </a:p>
          <a:p>
            <a:pPr lvl="1"/>
            <a:r>
              <a:rPr lang="en-US" sz="2600" dirty="0" smtClean="0"/>
              <a:t>Provides Interim Guidance for new and revised programs authorized by MAP-21</a:t>
            </a:r>
          </a:p>
          <a:p>
            <a:pPr lvl="1"/>
            <a:r>
              <a:rPr lang="en-US" sz="2600" dirty="0" smtClean="0"/>
              <a:t>Apportions funds pursuant to the 2013 Continuing Resolution </a:t>
            </a:r>
          </a:p>
          <a:p>
            <a:pPr lvl="1"/>
            <a:r>
              <a:rPr lang="en-US" sz="2600" dirty="0" smtClean="0"/>
              <a:t>Describes future plans for MAP-21 implementation </a:t>
            </a:r>
          </a:p>
          <a:p>
            <a:pPr lvl="1"/>
            <a:r>
              <a:rPr lang="en-US" sz="2600" dirty="0" smtClean="0"/>
              <a:t>Includes information for available Carryover/Unobligated Discretionary Funding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755" y="-35174"/>
            <a:ext cx="31929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FY 2013 Apportionment Notice </a:t>
            </a:r>
          </a:p>
        </p:txBody>
      </p:sp>
    </p:spTree>
    <p:extLst>
      <p:ext uri="{BB962C8B-B14F-4D97-AF65-F5344CB8AC3E}">
        <p14:creationId xmlns:p14="http://schemas.microsoft.com/office/powerpoint/2010/main" val="25222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/>
          </a:bodyPr>
          <a:lstStyle/>
          <a:p>
            <a:r>
              <a:rPr lang="en-US" dirty="0" smtClean="0"/>
              <a:t>II. FY </a:t>
            </a:r>
            <a:r>
              <a:rPr lang="en-US" dirty="0"/>
              <a:t>2013 Funding for FTA Programs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0216"/>
            <a:ext cx="8229600" cy="4695948"/>
          </a:xfrm>
        </p:spPr>
        <p:txBody>
          <a:bodyPr/>
          <a:lstStyle/>
          <a:p>
            <a:r>
              <a:rPr lang="en-US" sz="3000" dirty="0" smtClean="0"/>
              <a:t>MAP-21 authorized levels of $10.6 B in FY 2013 and $10.7B in FY 2014 </a:t>
            </a:r>
          </a:p>
          <a:p>
            <a:r>
              <a:rPr lang="en-US" sz="3000" dirty="0" smtClean="0"/>
              <a:t>FTA is operating under a continuing </a:t>
            </a:r>
            <a:r>
              <a:rPr lang="en-US" sz="3000" dirty="0"/>
              <a:t>r</a:t>
            </a:r>
            <a:r>
              <a:rPr lang="en-US" sz="3000" dirty="0" smtClean="0"/>
              <a:t>esolution until March 27, 2013  </a:t>
            </a:r>
          </a:p>
          <a:p>
            <a:r>
              <a:rPr lang="en-US" sz="3000" dirty="0" smtClean="0"/>
              <a:t>Describes percentages for oversight takedowns  </a:t>
            </a:r>
          </a:p>
          <a:p>
            <a:r>
              <a:rPr lang="en-US" sz="3000" dirty="0" smtClean="0"/>
              <a:t>Explains how to treat SAFETEA-LU Authorized Funding still available for obligation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55" y="-35174"/>
            <a:ext cx="31929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FY 2013 Apportionment Notice </a:t>
            </a:r>
          </a:p>
        </p:txBody>
      </p:sp>
    </p:spTree>
    <p:extLst>
      <p:ext uri="{BB962C8B-B14F-4D97-AF65-F5344CB8AC3E}">
        <p14:creationId xmlns:p14="http://schemas.microsoft.com/office/powerpoint/2010/main" val="1076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III. MAP-21 </a:t>
            </a:r>
            <a:r>
              <a:rPr lang="en-US" dirty="0"/>
              <a:t>and FY 2013 Appropriations: 	Highlights of Changes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123" y="1512277"/>
            <a:ext cx="8299939" cy="4360985"/>
          </a:xfrm>
        </p:spPr>
        <p:txBody>
          <a:bodyPr/>
          <a:lstStyle/>
          <a:p>
            <a:r>
              <a:rPr lang="en-US" sz="2900" dirty="0" smtClean="0"/>
              <a:t>MAP-21 Focus Areas </a:t>
            </a:r>
          </a:p>
          <a:p>
            <a:pPr lvl="1"/>
            <a:r>
              <a:rPr lang="en-US" sz="1800" dirty="0" smtClean="0"/>
              <a:t>Safety, State of Good Repair, Asset Management, Streamlining and Program Efficiency, Formula and Discretionary Funding, and Impacts of the 2010 Census areas on Formula Funding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900" dirty="0" smtClean="0"/>
              <a:t>Definitional Changes and New Definitions</a:t>
            </a:r>
          </a:p>
          <a:p>
            <a:pPr lvl="1"/>
            <a:r>
              <a:rPr lang="en-US" sz="1800" dirty="0" smtClean="0"/>
              <a:t>E.g. Bus Rapid Transit, Fixed Guideway, Public Transportation, Job Access and Reverse Commute Project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900" dirty="0" smtClean="0"/>
              <a:t>Addresses 8 Repealed Programs</a:t>
            </a:r>
          </a:p>
          <a:p>
            <a:pPr lvl="1"/>
            <a:r>
              <a:rPr lang="en-US" sz="1800" dirty="0" smtClean="0"/>
              <a:t>No new appropriations for these programs </a:t>
            </a:r>
          </a:p>
          <a:p>
            <a:pPr marL="0" indent="0">
              <a:buNone/>
            </a:pPr>
            <a:endParaRPr lang="en-US" sz="2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755" y="-35174"/>
            <a:ext cx="31400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FY 2013 Apportionment Notice</a:t>
            </a:r>
          </a:p>
        </p:txBody>
      </p:sp>
    </p:spTree>
    <p:extLst>
      <p:ext uri="{BB962C8B-B14F-4D97-AF65-F5344CB8AC3E}">
        <p14:creationId xmlns:p14="http://schemas.microsoft.com/office/powerpoint/2010/main" val="1076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III. MAP-21 </a:t>
            </a:r>
            <a:r>
              <a:rPr lang="en-US" dirty="0"/>
              <a:t>and FY 2013 Appropriations: 	Highlights of </a:t>
            </a:r>
            <a:r>
              <a:rPr lang="en-US" dirty="0" smtClean="0"/>
              <a:t>Changes (continued)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5123" y="1559169"/>
            <a:ext cx="8299939" cy="4314093"/>
          </a:xfrm>
        </p:spPr>
        <p:txBody>
          <a:bodyPr/>
          <a:lstStyle/>
          <a:p>
            <a:r>
              <a:rPr lang="en-US" sz="2900" dirty="0" smtClean="0"/>
              <a:t>Cross-Cutting Requirements</a:t>
            </a:r>
            <a:r>
              <a:rPr lang="en-US" sz="2900" dirty="0"/>
              <a:t> </a:t>
            </a:r>
            <a:r>
              <a:rPr lang="en-US" sz="2900" dirty="0" smtClean="0"/>
              <a:t>under MAP-21</a:t>
            </a:r>
          </a:p>
          <a:p>
            <a:pPr lvl="1"/>
            <a:r>
              <a:rPr lang="en-US" sz="1800" dirty="0" smtClean="0"/>
              <a:t>Applicable to SAFETEA-LU and MAP-21 funding</a:t>
            </a:r>
          </a:p>
          <a:p>
            <a:pPr lvl="1"/>
            <a:r>
              <a:rPr lang="en-US" sz="1800" dirty="0" smtClean="0"/>
              <a:t>Several subject to rule-making -- so not be in effect immediately  (e.g. Agency Safety Plans, Transit Asset Management Provisions and reporting) </a:t>
            </a:r>
          </a:p>
          <a:p>
            <a:pPr lvl="1"/>
            <a:r>
              <a:rPr lang="en-US" sz="1800" dirty="0" smtClean="0"/>
              <a:t>Cost Share for vehicles to comply or maintain compliance with ADA or CAA now 85% (previously administratively set to 83/17 Federal/local)</a:t>
            </a:r>
          </a:p>
          <a:p>
            <a:pPr lvl="1"/>
            <a:r>
              <a:rPr lang="en-US" sz="1800" dirty="0" smtClean="0"/>
              <a:t>Length of options extended for Rail Car Procurements – 7 years </a:t>
            </a:r>
          </a:p>
          <a:p>
            <a:r>
              <a:rPr lang="en-US" sz="2900" dirty="0" smtClean="0"/>
              <a:t>Title 23 Programs – FHWA Transfers  </a:t>
            </a:r>
          </a:p>
          <a:p>
            <a:pPr lvl="1"/>
            <a:r>
              <a:rPr lang="en-US" sz="1800" dirty="0" smtClean="0"/>
              <a:t>Describes the eligible programs, how to accomplish a transfer, matching share, and which FTA program funds under MAP-21 are eligible to transfer to FHWA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55" y="-35174"/>
            <a:ext cx="314009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FY 2013 Apportionment Notice</a:t>
            </a:r>
          </a:p>
        </p:txBody>
      </p:sp>
    </p:spTree>
    <p:extLst>
      <p:ext uri="{BB962C8B-B14F-4D97-AF65-F5344CB8AC3E}">
        <p14:creationId xmlns:p14="http://schemas.microsoft.com/office/powerpoint/2010/main" val="31695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13b70c3c-9e40-4e51-ab96-d2e013f10153">Rich Steinmann</Author0>
    <TaxCatchAll xmlns="08b2dcf2-e3a0-4836-810b-503b97331bad"/>
    <_Status xmlns="http://schemas.microsoft.com/sharepoint/v3/fields">Draft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FFFA5A15C3F448E7556ED1173A94A" ma:contentTypeVersion="7" ma:contentTypeDescription="Create a new document." ma:contentTypeScope="" ma:versionID="5861d8d860c5da14e110518dadf73811">
  <xsd:schema xmlns:xsd="http://www.w3.org/2001/XMLSchema" xmlns:xs="http://www.w3.org/2001/XMLSchema" xmlns:p="http://schemas.microsoft.com/office/2006/metadata/properties" xmlns:ns2="08b2dcf2-e3a0-4836-810b-503b97331bad" xmlns:ns3="http://schemas.microsoft.com/sharepoint/v3/fields" xmlns:ns4="13b70c3c-9e40-4e51-ab96-d2e013f10153" targetNamespace="http://schemas.microsoft.com/office/2006/metadata/properties" ma:root="true" ma:fieldsID="3910be0beb4bcbed04000eb866f1e01c" ns2:_="" ns3:_="" ns4:_="">
    <xsd:import namespace="08b2dcf2-e3a0-4836-810b-503b97331bad"/>
    <xsd:import namespace="http://schemas.microsoft.com/sharepoint/v3/fields"/>
    <xsd:import namespace="13b70c3c-9e40-4e51-ab96-d2e013f101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_Status"/>
                <xsd:element ref="ns4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dcf2-e3a0-4836-810b-503b97331ba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0a5b7dda-010b-4160-a0cf-c5a2c9a5d23c}" ma:internalName="TaxCatchAll" ma:showField="CatchAllData" ma:web="08b2dcf2-e3a0-4836-810b-503b97331b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0a5b7dda-010b-4160-a0cf-c5a2c9a5d23c}" ma:internalName="TaxCatchAllLabel" ma:readOnly="true" ma:showField="CatchAllDataLabel" ma:web="08b2dcf2-e3a0-4836-810b-503b97331b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0" ma:displayName="Status" ma:default="Draft" ma:description="Changing status to final will automatically send notification of final status to predetermined parties" ma:format="Dropdown" ma:internalName="_Status">
      <xsd:simpleType>
        <xsd:restriction base="dms:Choice">
          <xsd:enumeration value="Draft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70c3c-9e40-4e51-ab96-d2e013f10153" elementFormDefault="qualified">
    <xsd:import namespace="http://schemas.microsoft.com/office/2006/documentManagement/types"/>
    <xsd:import namespace="http://schemas.microsoft.com/office/infopath/2007/PartnerControls"/>
    <xsd:element name="Author0" ma:index="11" nillable="true" ma:displayName="Author" ma:description="Primary author of document. Need not be person uploading it.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axOccurs="1" ma:index="1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0B097-8D30-4101-894E-4C8FFDEC2946}">
  <ds:schemaRefs>
    <ds:schemaRef ds:uri="http://schemas.microsoft.com/office/infopath/2007/PartnerControls"/>
    <ds:schemaRef ds:uri="http://purl.org/dc/elements/1.1/"/>
    <ds:schemaRef ds:uri="08b2dcf2-e3a0-4836-810b-503b97331bad"/>
    <ds:schemaRef ds:uri="http://schemas.openxmlformats.org/package/2006/metadata/core-properties"/>
    <ds:schemaRef ds:uri="http://schemas.microsoft.com/office/2006/documentManagement/types"/>
    <ds:schemaRef ds:uri="http://schemas.microsoft.com/sharepoint/v3/fields"/>
    <ds:schemaRef ds:uri="http://purl.org/dc/dcmitype/"/>
    <ds:schemaRef ds:uri="http://purl.org/dc/terms/"/>
    <ds:schemaRef ds:uri="13b70c3c-9e40-4e51-ab96-d2e013f101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33CE18-C3A4-4E62-95FA-D9C99B675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5D3403-3144-4DBD-A719-6B6014D8E6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2dcf2-e3a0-4836-810b-503b97331bad"/>
    <ds:schemaRef ds:uri="http://schemas.microsoft.com/sharepoint/v3/fields"/>
    <ds:schemaRef ds:uri="13b70c3c-9e40-4e51-ab96-d2e013f10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6762</TotalTime>
  <Words>1321</Words>
  <Application>Microsoft Office PowerPoint</Application>
  <PresentationFormat>On-screen Show (4:3)</PresentationFormat>
  <Paragraphs>223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FTA3 (2)</vt:lpstr>
      <vt:lpstr>   </vt:lpstr>
      <vt:lpstr>Overview of Presentation</vt:lpstr>
      <vt:lpstr>Moving Ahead for Progress in the 21st Century Act (MAP-21)</vt:lpstr>
      <vt:lpstr>MAP-21 Authorized Funding</vt:lpstr>
      <vt:lpstr>FY 2013 Apportionment Notice </vt:lpstr>
      <vt:lpstr>I. Overview </vt:lpstr>
      <vt:lpstr>II. FY 2013 Funding for FTA Programs </vt:lpstr>
      <vt:lpstr> III. MAP-21 and FY 2013 Appropriations:  Highlights of Changes </vt:lpstr>
      <vt:lpstr> III. MAP-21 and FY 2013 Appropriations:  Highlights of Changes (continued) </vt:lpstr>
      <vt:lpstr>IV. Program-Specific Information </vt:lpstr>
      <vt:lpstr>Planning and Environmental </vt:lpstr>
      <vt:lpstr>Fixed Guideway Capital Investment Programs (a.k.a. New Starts, Small Starts, Core Capacity)</vt:lpstr>
      <vt:lpstr>Formula Grant Programs </vt:lpstr>
      <vt:lpstr>Formula Grant Programs </vt:lpstr>
      <vt:lpstr>Formula Grant Programs </vt:lpstr>
      <vt:lpstr>Formula Grant Programs </vt:lpstr>
      <vt:lpstr>Formula Grant Programs </vt:lpstr>
      <vt:lpstr>Research, Technical Assistance and Workforce Programs </vt:lpstr>
      <vt:lpstr>V. FTA Policy and Procedures for  FY 2013 Grants </vt:lpstr>
      <vt:lpstr>V. FTA Policy and Procedures for  FY 2013 Grants </vt:lpstr>
      <vt:lpstr>Apportionment Tables </vt:lpstr>
      <vt:lpstr>Next Steps – Future Implementation</vt:lpstr>
      <vt:lpstr>FTA MAP-21 Website</vt:lpstr>
      <vt:lpstr>PowerPoint Presentation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Annotated MAP-21 PowerPoint with correct pie chart data</dc:title>
  <dc:subject>MAP-21 Public PowerPoint</dc:subject>
  <dc:creator>test</dc:creator>
  <cp:lastModifiedBy>USDOT_User</cp:lastModifiedBy>
  <cp:revision>400</cp:revision>
  <cp:lastPrinted>2012-11-21T16:58:49Z</cp:lastPrinted>
  <dcterms:created xsi:type="dcterms:W3CDTF">2012-04-18T16:44:28Z</dcterms:created>
  <dcterms:modified xsi:type="dcterms:W3CDTF">2016-01-27T21:19:22Z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0x01010081BFFFA5A15C3F448E7556ED1173A94A</vt:lpwstr>
  </property>
</Properties>
</file>