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68" r:id="rId4"/>
  </p:sldMasterIdLst>
  <p:notesMasterIdLst>
    <p:notesMasterId r:id="rId23"/>
  </p:notesMasterIdLst>
  <p:handoutMasterIdLst>
    <p:handoutMasterId r:id="rId24"/>
  </p:handoutMasterIdLst>
  <p:sldIdLst>
    <p:sldId id="446" r:id="rId5"/>
    <p:sldId id="457" r:id="rId6"/>
    <p:sldId id="448" r:id="rId7"/>
    <p:sldId id="449" r:id="rId8"/>
    <p:sldId id="450" r:id="rId9"/>
    <p:sldId id="451" r:id="rId10"/>
    <p:sldId id="452" r:id="rId11"/>
    <p:sldId id="453" r:id="rId12"/>
    <p:sldId id="454" r:id="rId13"/>
    <p:sldId id="455" r:id="rId14"/>
    <p:sldId id="458" r:id="rId15"/>
    <p:sldId id="459" r:id="rId16"/>
    <p:sldId id="460" r:id="rId17"/>
    <p:sldId id="461" r:id="rId18"/>
    <p:sldId id="462" r:id="rId19"/>
    <p:sldId id="464" r:id="rId20"/>
    <p:sldId id="465" r:id="rId21"/>
    <p:sldId id="463" r:id="rId22"/>
  </p:sldIdLst>
  <p:sldSz cx="9144000" cy="6858000" type="screen4x3"/>
  <p:notesSz cx="7010400" cy="9223375"/>
  <p:custDataLst>
    <p:tags r:id="rId25"/>
  </p:custDataLst>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lynn" initials="f" lastIdx="7" clrIdx="0"/>
  <p:cmAuthor id="1" name="test" initials="t" lastIdx="3" clrIdx="1"/>
  <p:cmAuthor id="2" name="Megan Blum" initials="MB" lastIdx="9" clrIdx="2"/>
  <p:cmAuthor id="3" name="VanWyk, Christopher (FTA)" initials="CVW" lastIdx="29"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175F19"/>
    <a:srgbClr val="395B74"/>
    <a:srgbClr val="3333CC"/>
    <a:srgbClr val="FF0066"/>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176" autoAdjust="0"/>
    <p:restoredTop sz="76584" autoAdjust="0"/>
  </p:normalViewPr>
  <p:slideViewPr>
    <p:cSldViewPr snapToGrid="0" snapToObjects="1">
      <p:cViewPr>
        <p:scale>
          <a:sx n="70" d="100"/>
          <a:sy n="70" d="100"/>
        </p:scale>
        <p:origin x="-2094" y="-4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229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169"/>
          </a:xfrm>
          <a:prstGeom prst="rect">
            <a:avLst/>
          </a:prstGeom>
        </p:spPr>
        <p:txBody>
          <a:bodyPr vert="horz" lIns="92302" tIns="46151" rIns="92302" bIns="46151"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1169"/>
          </a:xfrm>
          <a:prstGeom prst="rect">
            <a:avLst/>
          </a:prstGeom>
        </p:spPr>
        <p:txBody>
          <a:bodyPr vert="horz" lIns="92302" tIns="46151" rIns="92302" bIns="46151" rtlCol="0"/>
          <a:lstStyle>
            <a:lvl1pPr algn="r">
              <a:defRPr sz="1200"/>
            </a:lvl1pPr>
          </a:lstStyle>
          <a:p>
            <a:fld id="{1DC33813-86A8-492A-AE12-98AAEACF43FF}" type="datetimeFigureOut">
              <a:rPr lang="en-US" smtClean="0"/>
              <a:pPr/>
              <a:t>6/9/2014</a:t>
            </a:fld>
            <a:endParaRPr lang="en-US" dirty="0"/>
          </a:p>
        </p:txBody>
      </p:sp>
      <p:sp>
        <p:nvSpPr>
          <p:cNvPr id="4" name="Footer Placeholder 3"/>
          <p:cNvSpPr>
            <a:spLocks noGrp="1"/>
          </p:cNvSpPr>
          <p:nvPr>
            <p:ph type="ftr" sz="quarter" idx="2"/>
          </p:nvPr>
        </p:nvSpPr>
        <p:spPr>
          <a:xfrm>
            <a:off x="0" y="8760606"/>
            <a:ext cx="3037840" cy="461169"/>
          </a:xfrm>
          <a:prstGeom prst="rect">
            <a:avLst/>
          </a:prstGeom>
        </p:spPr>
        <p:txBody>
          <a:bodyPr vert="horz" lIns="92302" tIns="46151" rIns="92302" bIns="46151"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760606"/>
            <a:ext cx="3037840" cy="461169"/>
          </a:xfrm>
          <a:prstGeom prst="rect">
            <a:avLst/>
          </a:prstGeom>
        </p:spPr>
        <p:txBody>
          <a:bodyPr vert="horz" lIns="92302" tIns="46151" rIns="92302" bIns="46151" rtlCol="0" anchor="b"/>
          <a:lstStyle>
            <a:lvl1pPr algn="r">
              <a:defRPr sz="1200"/>
            </a:lvl1pPr>
          </a:lstStyle>
          <a:p>
            <a:fld id="{32BDEEE6-70E4-425C-905B-2A4AC3985FF0}" type="slidenum">
              <a:rPr lang="en-US" smtClean="0"/>
              <a:pPr/>
              <a:t>‹#›</a:t>
            </a:fld>
            <a:endParaRPr lang="en-US" dirty="0"/>
          </a:p>
        </p:txBody>
      </p:sp>
    </p:spTree>
    <p:extLst>
      <p:ext uri="{BB962C8B-B14F-4D97-AF65-F5344CB8AC3E}">
        <p14:creationId xmlns:p14="http://schemas.microsoft.com/office/powerpoint/2010/main" val="29813811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169"/>
          </a:xfrm>
          <a:prstGeom prst="rect">
            <a:avLst/>
          </a:prstGeom>
        </p:spPr>
        <p:txBody>
          <a:bodyPr vert="horz" lIns="92302" tIns="46151" rIns="92302" bIns="46151" rtlCol="0"/>
          <a:lstStyle>
            <a:lvl1pPr algn="l">
              <a:defRPr sz="1200"/>
            </a:lvl1pPr>
          </a:lstStyle>
          <a:p>
            <a:endParaRPr lang="en-US" dirty="0"/>
          </a:p>
        </p:txBody>
      </p:sp>
      <p:sp>
        <p:nvSpPr>
          <p:cNvPr id="3" name="Date Placeholder 2"/>
          <p:cNvSpPr>
            <a:spLocks noGrp="1"/>
          </p:cNvSpPr>
          <p:nvPr>
            <p:ph type="dt" idx="1"/>
          </p:nvPr>
        </p:nvSpPr>
        <p:spPr>
          <a:xfrm>
            <a:off x="3970938" y="0"/>
            <a:ext cx="3037840" cy="461169"/>
          </a:xfrm>
          <a:prstGeom prst="rect">
            <a:avLst/>
          </a:prstGeom>
        </p:spPr>
        <p:txBody>
          <a:bodyPr vert="horz" lIns="92302" tIns="46151" rIns="92302" bIns="46151" rtlCol="0"/>
          <a:lstStyle>
            <a:lvl1pPr algn="r">
              <a:defRPr sz="1200"/>
            </a:lvl1pPr>
          </a:lstStyle>
          <a:p>
            <a:fld id="{C212F185-B6B5-4E3A-AD87-2FF3BCD19979}" type="datetimeFigureOut">
              <a:rPr lang="en-US" smtClean="0"/>
              <a:pPr/>
              <a:t>6/9/2014</a:t>
            </a:fld>
            <a:endParaRPr lang="en-US" dirty="0"/>
          </a:p>
        </p:txBody>
      </p:sp>
      <p:sp>
        <p:nvSpPr>
          <p:cNvPr id="4" name="Slide Image Placeholder 3"/>
          <p:cNvSpPr>
            <a:spLocks noGrp="1" noRot="1" noChangeAspect="1"/>
          </p:cNvSpPr>
          <p:nvPr>
            <p:ph type="sldImg" idx="2"/>
          </p:nvPr>
        </p:nvSpPr>
        <p:spPr>
          <a:xfrm>
            <a:off x="1200150" y="693738"/>
            <a:ext cx="4611688" cy="3457575"/>
          </a:xfrm>
          <a:prstGeom prst="rect">
            <a:avLst/>
          </a:prstGeom>
          <a:noFill/>
          <a:ln w="12700">
            <a:solidFill>
              <a:prstClr val="black"/>
            </a:solidFill>
          </a:ln>
        </p:spPr>
        <p:txBody>
          <a:bodyPr vert="horz" lIns="92302" tIns="46151" rIns="92302" bIns="46151" rtlCol="0" anchor="ctr"/>
          <a:lstStyle/>
          <a:p>
            <a:endParaRPr lang="en-US" dirty="0"/>
          </a:p>
        </p:txBody>
      </p:sp>
      <p:sp>
        <p:nvSpPr>
          <p:cNvPr id="5" name="Notes Placeholder 4"/>
          <p:cNvSpPr>
            <a:spLocks noGrp="1"/>
          </p:cNvSpPr>
          <p:nvPr>
            <p:ph type="body" sz="quarter" idx="3"/>
          </p:nvPr>
        </p:nvSpPr>
        <p:spPr>
          <a:xfrm>
            <a:off x="701040" y="4381103"/>
            <a:ext cx="5608320" cy="4150519"/>
          </a:xfrm>
          <a:prstGeom prst="rect">
            <a:avLst/>
          </a:prstGeom>
        </p:spPr>
        <p:txBody>
          <a:bodyPr vert="horz" lIns="92302" tIns="46151" rIns="92302" bIns="4615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60606"/>
            <a:ext cx="3037840" cy="461169"/>
          </a:xfrm>
          <a:prstGeom prst="rect">
            <a:avLst/>
          </a:prstGeom>
        </p:spPr>
        <p:txBody>
          <a:bodyPr vert="horz" lIns="92302" tIns="46151" rIns="92302" bIns="46151"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760606"/>
            <a:ext cx="3037840" cy="461169"/>
          </a:xfrm>
          <a:prstGeom prst="rect">
            <a:avLst/>
          </a:prstGeom>
        </p:spPr>
        <p:txBody>
          <a:bodyPr vert="horz" lIns="92302" tIns="46151" rIns="92302" bIns="46151" rtlCol="0" anchor="b"/>
          <a:lstStyle>
            <a:lvl1pPr algn="r">
              <a:defRPr sz="1200"/>
            </a:lvl1pPr>
          </a:lstStyle>
          <a:p>
            <a:fld id="{74FDF521-A8C0-47CF-B688-3383CB252F15}" type="slidenum">
              <a:rPr lang="en-US" smtClean="0"/>
              <a:pPr/>
              <a:t>‹#›</a:t>
            </a:fld>
            <a:endParaRPr lang="en-US" dirty="0"/>
          </a:p>
        </p:txBody>
      </p:sp>
    </p:spTree>
    <p:extLst>
      <p:ext uri="{BB962C8B-B14F-4D97-AF65-F5344CB8AC3E}">
        <p14:creationId xmlns:p14="http://schemas.microsoft.com/office/powerpoint/2010/main" val="19516006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4FDF521-A8C0-47CF-B688-3383CB252F15}" type="slidenum">
              <a:rPr lang="en-US" smtClean="0"/>
              <a:pPr/>
              <a:t>1</a:t>
            </a:fld>
            <a:endParaRPr lang="en-US" dirty="0"/>
          </a:p>
        </p:txBody>
      </p:sp>
    </p:spTree>
    <p:extLst>
      <p:ext uri="{BB962C8B-B14F-4D97-AF65-F5344CB8AC3E}">
        <p14:creationId xmlns:p14="http://schemas.microsoft.com/office/powerpoint/2010/main" val="29844257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4FDF521-A8C0-47CF-B688-3383CB252F15}" type="slidenum">
              <a:rPr lang="en-US" smtClean="0"/>
              <a:pPr/>
              <a:t>11</a:t>
            </a:fld>
            <a:endParaRPr lang="en-US" dirty="0"/>
          </a:p>
        </p:txBody>
      </p:sp>
    </p:spTree>
    <p:extLst>
      <p:ext uri="{BB962C8B-B14F-4D97-AF65-F5344CB8AC3E}">
        <p14:creationId xmlns:p14="http://schemas.microsoft.com/office/powerpoint/2010/main" val="15592256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4FDF521-A8C0-47CF-B688-3383CB252F15}" type="slidenum">
              <a:rPr lang="en-US" smtClean="0"/>
              <a:pPr/>
              <a:t>12</a:t>
            </a:fld>
            <a:endParaRPr lang="en-US" dirty="0"/>
          </a:p>
        </p:txBody>
      </p:sp>
    </p:spTree>
    <p:extLst>
      <p:ext uri="{BB962C8B-B14F-4D97-AF65-F5344CB8AC3E}">
        <p14:creationId xmlns:p14="http://schemas.microsoft.com/office/powerpoint/2010/main" val="15592256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4FDF521-A8C0-47CF-B688-3383CB252F15}" type="slidenum">
              <a:rPr lang="en-US" smtClean="0"/>
              <a:pPr/>
              <a:t>13</a:t>
            </a:fld>
            <a:endParaRPr lang="en-US" dirty="0"/>
          </a:p>
        </p:txBody>
      </p:sp>
    </p:spTree>
    <p:extLst>
      <p:ext uri="{BB962C8B-B14F-4D97-AF65-F5344CB8AC3E}">
        <p14:creationId xmlns:p14="http://schemas.microsoft.com/office/powerpoint/2010/main" val="15592256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4FDF521-A8C0-47CF-B688-3383CB252F15}" type="slidenum">
              <a:rPr lang="en-US" smtClean="0"/>
              <a:pPr/>
              <a:t>14</a:t>
            </a:fld>
            <a:endParaRPr lang="en-US" dirty="0"/>
          </a:p>
        </p:txBody>
      </p:sp>
    </p:spTree>
    <p:extLst>
      <p:ext uri="{BB962C8B-B14F-4D97-AF65-F5344CB8AC3E}">
        <p14:creationId xmlns:p14="http://schemas.microsoft.com/office/powerpoint/2010/main" val="15592256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4FDF521-A8C0-47CF-B688-3383CB252F15}" type="slidenum">
              <a:rPr lang="en-US" smtClean="0"/>
              <a:pPr/>
              <a:t>15</a:t>
            </a:fld>
            <a:endParaRPr lang="en-US" dirty="0"/>
          </a:p>
        </p:txBody>
      </p:sp>
    </p:spTree>
    <p:extLst>
      <p:ext uri="{BB962C8B-B14F-4D97-AF65-F5344CB8AC3E}">
        <p14:creationId xmlns:p14="http://schemas.microsoft.com/office/powerpoint/2010/main" val="15592256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4FDF521-A8C0-47CF-B688-3383CB252F15}" type="slidenum">
              <a:rPr lang="en-US" smtClean="0"/>
              <a:pPr/>
              <a:t>16</a:t>
            </a:fld>
            <a:endParaRPr lang="en-US"/>
          </a:p>
        </p:txBody>
      </p:sp>
    </p:spTree>
    <p:extLst>
      <p:ext uri="{BB962C8B-B14F-4D97-AF65-F5344CB8AC3E}">
        <p14:creationId xmlns:p14="http://schemas.microsoft.com/office/powerpoint/2010/main" val="40807682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4FDF521-A8C0-47CF-B688-3383CB252F15}" type="slidenum">
              <a:rPr lang="en-US" smtClean="0"/>
              <a:pPr/>
              <a:t>17</a:t>
            </a:fld>
            <a:endParaRPr lang="en-US" dirty="0"/>
          </a:p>
        </p:txBody>
      </p:sp>
    </p:spTree>
    <p:extLst>
      <p:ext uri="{BB962C8B-B14F-4D97-AF65-F5344CB8AC3E}">
        <p14:creationId xmlns:p14="http://schemas.microsoft.com/office/powerpoint/2010/main" val="35754662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4FDF521-A8C0-47CF-B688-3383CB252F15}" type="slidenum">
              <a:rPr lang="en-US" smtClean="0"/>
              <a:pPr/>
              <a:t>18</a:t>
            </a:fld>
            <a:endParaRPr lang="en-US"/>
          </a:p>
        </p:txBody>
      </p:sp>
    </p:spTree>
    <p:extLst>
      <p:ext uri="{BB962C8B-B14F-4D97-AF65-F5344CB8AC3E}">
        <p14:creationId xmlns:p14="http://schemas.microsoft.com/office/powerpoint/2010/main" val="10819204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4FDF521-A8C0-47CF-B688-3383CB252F15}" type="slidenum">
              <a:rPr lang="en-US" smtClean="0"/>
              <a:pPr/>
              <a:t>3</a:t>
            </a:fld>
            <a:endParaRPr lang="en-US" dirty="0"/>
          </a:p>
        </p:txBody>
      </p:sp>
    </p:spTree>
    <p:extLst>
      <p:ext uri="{BB962C8B-B14F-4D97-AF65-F5344CB8AC3E}">
        <p14:creationId xmlns:p14="http://schemas.microsoft.com/office/powerpoint/2010/main" val="42113801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74FDF521-A8C0-47CF-B688-3383CB252F15}" type="slidenum">
              <a:rPr lang="en-US" smtClean="0"/>
              <a:pPr/>
              <a:t>4</a:t>
            </a:fld>
            <a:endParaRPr lang="en-US" dirty="0"/>
          </a:p>
        </p:txBody>
      </p:sp>
    </p:spTree>
    <p:extLst>
      <p:ext uri="{BB962C8B-B14F-4D97-AF65-F5344CB8AC3E}">
        <p14:creationId xmlns:p14="http://schemas.microsoft.com/office/powerpoint/2010/main" val="42113801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4FDF521-A8C0-47CF-B688-3383CB252F15}" type="slidenum">
              <a:rPr lang="en-US" smtClean="0"/>
              <a:pPr/>
              <a:t>5</a:t>
            </a:fld>
            <a:endParaRPr lang="en-US" dirty="0"/>
          </a:p>
        </p:txBody>
      </p:sp>
    </p:spTree>
    <p:extLst>
      <p:ext uri="{BB962C8B-B14F-4D97-AF65-F5344CB8AC3E}">
        <p14:creationId xmlns:p14="http://schemas.microsoft.com/office/powerpoint/2010/main" val="28401586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4FDF521-A8C0-47CF-B688-3383CB252F15}" type="slidenum">
              <a:rPr lang="en-US" smtClean="0"/>
              <a:pPr/>
              <a:t>6</a:t>
            </a:fld>
            <a:endParaRPr lang="en-US"/>
          </a:p>
        </p:txBody>
      </p:sp>
    </p:spTree>
    <p:extLst>
      <p:ext uri="{BB962C8B-B14F-4D97-AF65-F5344CB8AC3E}">
        <p14:creationId xmlns:p14="http://schemas.microsoft.com/office/powerpoint/2010/main" val="8407225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4FDF521-A8C0-47CF-B688-3383CB252F15}" type="slidenum">
              <a:rPr lang="en-US" smtClean="0"/>
              <a:pPr/>
              <a:t>7</a:t>
            </a:fld>
            <a:endParaRPr lang="en-US"/>
          </a:p>
        </p:txBody>
      </p:sp>
    </p:spTree>
    <p:extLst>
      <p:ext uri="{BB962C8B-B14F-4D97-AF65-F5344CB8AC3E}">
        <p14:creationId xmlns:p14="http://schemas.microsoft.com/office/powerpoint/2010/main" val="16423327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4FDF521-A8C0-47CF-B688-3383CB252F15}" type="slidenum">
              <a:rPr lang="en-US" smtClean="0"/>
              <a:pPr/>
              <a:t>8</a:t>
            </a:fld>
            <a:endParaRPr lang="en-US" dirty="0"/>
          </a:p>
        </p:txBody>
      </p:sp>
    </p:spTree>
    <p:extLst>
      <p:ext uri="{BB962C8B-B14F-4D97-AF65-F5344CB8AC3E}">
        <p14:creationId xmlns:p14="http://schemas.microsoft.com/office/powerpoint/2010/main" val="7696481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742950" marR="0" lvl="1" indent="-285750" algn="l" defTabSz="914400" rtl="0" eaLnBrk="1" fontAlgn="base" latinLnBrk="0" hangingPunct="1">
              <a:lnSpc>
                <a:spcPct val="100000"/>
              </a:lnSpc>
              <a:spcBef>
                <a:spcPct val="20000"/>
              </a:spcBef>
              <a:spcAft>
                <a:spcPct val="0"/>
              </a:spcAft>
              <a:buClrTx/>
              <a:buSzTx/>
              <a:buFont typeface="Arial" charset="0"/>
              <a:buChar char="–"/>
              <a:tabLst/>
              <a:defRPr/>
            </a:pPr>
            <a:endParaRPr kumimoji="0" lang="en-US" sz="2400" b="0" i="0" u="none" strike="noStrike" kern="1200" cap="none" spc="0" normalizeH="0" baseline="0" noProof="0" dirty="0" smtClean="0">
              <a:ln>
                <a:noFill/>
              </a:ln>
              <a:solidFill>
                <a:prstClr val="black"/>
              </a:solidFill>
              <a:effectLst/>
              <a:uLnTx/>
              <a:uFillTx/>
              <a:latin typeface="Gill Sans MT" pitchFamily="34" charset="0"/>
              <a:ea typeface="ＭＳ Ｐゴシック" charset="-128"/>
            </a:endParaRPr>
          </a:p>
        </p:txBody>
      </p:sp>
      <p:sp>
        <p:nvSpPr>
          <p:cNvPr id="4" name="Slide Number Placeholder 3"/>
          <p:cNvSpPr>
            <a:spLocks noGrp="1"/>
          </p:cNvSpPr>
          <p:nvPr>
            <p:ph type="sldNum" sz="quarter" idx="10"/>
          </p:nvPr>
        </p:nvSpPr>
        <p:spPr/>
        <p:txBody>
          <a:bodyPr/>
          <a:lstStyle/>
          <a:p>
            <a:fld id="{74FDF521-A8C0-47CF-B688-3383CB252F15}" type="slidenum">
              <a:rPr lang="en-US" smtClean="0"/>
              <a:pPr/>
              <a:t>9</a:t>
            </a:fld>
            <a:endParaRPr lang="en-US" dirty="0"/>
          </a:p>
        </p:txBody>
      </p:sp>
    </p:spTree>
    <p:extLst>
      <p:ext uri="{BB962C8B-B14F-4D97-AF65-F5344CB8AC3E}">
        <p14:creationId xmlns:p14="http://schemas.microsoft.com/office/powerpoint/2010/main" val="38890905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742950" marR="0" lvl="1" indent="-285750" algn="l" defTabSz="914400" rtl="0" eaLnBrk="1" fontAlgn="base" latinLnBrk="0" hangingPunct="1">
              <a:lnSpc>
                <a:spcPct val="100000"/>
              </a:lnSpc>
              <a:spcBef>
                <a:spcPct val="20000"/>
              </a:spcBef>
              <a:spcAft>
                <a:spcPct val="0"/>
              </a:spcAft>
              <a:buClrTx/>
              <a:buSzTx/>
              <a:buFont typeface="Arial" charset="0"/>
              <a:buChar char="–"/>
              <a:tabLst/>
              <a:defRPr/>
            </a:pPr>
            <a:endParaRPr kumimoji="0" lang="en-US" sz="2400" b="0" i="0" u="none" strike="noStrike" kern="1200" cap="none" spc="0" normalizeH="0" baseline="0" noProof="0" dirty="0" smtClean="0">
              <a:ln>
                <a:noFill/>
              </a:ln>
              <a:solidFill>
                <a:prstClr val="black"/>
              </a:solidFill>
              <a:effectLst/>
              <a:uLnTx/>
              <a:uFillTx/>
              <a:latin typeface="Gill Sans MT" pitchFamily="34" charset="0"/>
              <a:ea typeface="ＭＳ Ｐゴシック" charset="-128"/>
            </a:endParaRPr>
          </a:p>
        </p:txBody>
      </p:sp>
      <p:sp>
        <p:nvSpPr>
          <p:cNvPr id="4" name="Slide Number Placeholder 3"/>
          <p:cNvSpPr>
            <a:spLocks noGrp="1"/>
          </p:cNvSpPr>
          <p:nvPr>
            <p:ph type="sldNum" sz="quarter" idx="10"/>
          </p:nvPr>
        </p:nvSpPr>
        <p:spPr/>
        <p:txBody>
          <a:bodyPr/>
          <a:lstStyle/>
          <a:p>
            <a:fld id="{74FDF521-A8C0-47CF-B688-3383CB252F15}" type="slidenum">
              <a:rPr lang="en-US" smtClean="0"/>
              <a:pPr/>
              <a:t>10</a:t>
            </a:fld>
            <a:endParaRPr lang="en-US" dirty="0"/>
          </a:p>
        </p:txBody>
      </p:sp>
    </p:spTree>
    <p:extLst>
      <p:ext uri="{BB962C8B-B14F-4D97-AF65-F5344CB8AC3E}">
        <p14:creationId xmlns:p14="http://schemas.microsoft.com/office/powerpoint/2010/main" val="155922561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5" name="Picture 4" descr="FTA_slide3_edit-01.png"/>
          <p:cNvPicPr>
            <a:picLocks noChangeAspect="1"/>
          </p:cNvPicPr>
          <p:nvPr userDrawn="1"/>
        </p:nvPicPr>
        <p:blipFill>
          <a:blip r:embed="rId2"/>
          <a:stretch>
            <a:fillRect/>
          </a:stretch>
        </p:blipFill>
        <p:spPr>
          <a:xfrm>
            <a:off x="714" y="0"/>
            <a:ext cx="9143286" cy="6858000"/>
          </a:xfrm>
          <a:prstGeom prst="rect">
            <a:avLst/>
          </a:prstGeom>
        </p:spPr>
      </p:pic>
      <p:sp>
        <p:nvSpPr>
          <p:cNvPr id="2" name="Title 1"/>
          <p:cNvSpPr>
            <a:spLocks noGrp="1"/>
          </p:cNvSpPr>
          <p:nvPr>
            <p:ph type="ctrTitle"/>
          </p:nvPr>
        </p:nvSpPr>
        <p:spPr>
          <a:xfrm>
            <a:off x="2398713" y="2406759"/>
            <a:ext cx="4395788" cy="1050303"/>
          </a:xfrm>
        </p:spPr>
        <p:txBody>
          <a:bodyPr anchor="t"/>
          <a:lstStyle>
            <a:lvl1pPr algn="r">
              <a:defRPr sz="2800"/>
            </a:lvl1pPr>
          </a:lstStyle>
          <a:p>
            <a:r>
              <a:rPr lang="en-US" dirty="0" smtClean="0"/>
              <a:t>Click to edit Master title style</a:t>
            </a:r>
            <a:endParaRPr lang="en-US" dirty="0"/>
          </a:p>
        </p:txBody>
      </p:sp>
      <p:sp>
        <p:nvSpPr>
          <p:cNvPr id="3" name="Subtitle 2"/>
          <p:cNvSpPr>
            <a:spLocks noGrp="1"/>
          </p:cNvSpPr>
          <p:nvPr>
            <p:ph type="subTitle" idx="1"/>
          </p:nvPr>
        </p:nvSpPr>
        <p:spPr>
          <a:xfrm>
            <a:off x="2398713" y="3656233"/>
            <a:ext cx="4395788" cy="972949"/>
          </a:xfrm>
        </p:spPr>
        <p:txBody>
          <a:bodyPr/>
          <a:lstStyle>
            <a:lvl1pPr marL="0" indent="0" algn="r">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4"/>
          <p:cNvSpPr>
            <a:spLocks noGrp="1"/>
          </p:cNvSpPr>
          <p:nvPr userDrawn="1">
            <p:ph type="sldNum" sz="quarter" idx="12"/>
          </p:nvPr>
        </p:nvSpPr>
        <p:spPr>
          <a:xfrm>
            <a:off x="8696325" y="6161024"/>
            <a:ext cx="533399" cy="700151"/>
          </a:xfrm>
          <a:prstGeom prst="rect">
            <a:avLst/>
          </a:prstGeom>
        </p:spPr>
        <p:txBody>
          <a:bodyPr/>
          <a:lstStyle>
            <a:lvl1pPr>
              <a:defRPr sz="1400" b="0" i="0">
                <a:latin typeface="Gill Sans MT"/>
                <a:cs typeface="Gill Sans MT"/>
              </a:defRPr>
            </a:lvl1pPr>
          </a:lstStyle>
          <a:p>
            <a:fld id="{F00A00CB-2C12-43BD-8097-0EF59CD27AF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61860"/>
            <a:ext cx="2057400" cy="556430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561860"/>
            <a:ext cx="6019800" cy="556430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4"/>
          <p:cNvSpPr>
            <a:spLocks noGrp="1"/>
          </p:cNvSpPr>
          <p:nvPr userDrawn="1">
            <p:ph type="sldNum" sz="quarter" idx="12"/>
          </p:nvPr>
        </p:nvSpPr>
        <p:spPr>
          <a:xfrm>
            <a:off x="8696325" y="6161024"/>
            <a:ext cx="533399" cy="700151"/>
          </a:xfrm>
          <a:prstGeom prst="rect">
            <a:avLst/>
          </a:prstGeom>
        </p:spPr>
        <p:txBody>
          <a:bodyPr/>
          <a:lstStyle>
            <a:lvl1pPr>
              <a:defRPr sz="1400" b="0" i="0">
                <a:latin typeface="Gill Sans MT"/>
                <a:cs typeface="Gill Sans MT"/>
              </a:defRPr>
            </a:lvl1pPr>
          </a:lstStyle>
          <a:p>
            <a:fld id="{F00A00CB-2C12-43BD-8097-0EF59CD27AF0}"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rgbClr val="395B74"/>
                </a:solidFill>
                <a:latin typeface="Arial Unicode MS" pitchFamily="34" charset="-128"/>
                <a:cs typeface="Raav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Gill Sans MT" pitchFamily="34" charset="0"/>
              </a:defRPr>
            </a:lvl1pPr>
            <a:lvl2pPr>
              <a:defRPr>
                <a:latin typeface="Gill Sans MT" pitchFamily="34" charset="0"/>
              </a:defRPr>
            </a:lvl2pPr>
            <a:lvl3pPr>
              <a:defRPr>
                <a:latin typeface="Gill Sans MT" pitchFamily="34" charset="0"/>
              </a:defRPr>
            </a:lvl3pPr>
            <a:lvl4pPr>
              <a:defRPr>
                <a:latin typeface="Gill Sans MT" pitchFamily="34" charset="0"/>
              </a:defRPr>
            </a:lvl4pPr>
            <a:lvl5pPr>
              <a:defRPr>
                <a:latin typeface="Gill Sans MT"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4"/>
          <p:cNvSpPr txBox="1">
            <a:spLocks/>
          </p:cNvSpPr>
          <p:nvPr userDrawn="1"/>
        </p:nvSpPr>
        <p:spPr>
          <a:xfrm>
            <a:off x="8696325" y="6161024"/>
            <a:ext cx="533399" cy="700151"/>
          </a:xfrm>
          <a:prstGeom prst="rect">
            <a:avLst/>
          </a:prstGeom>
        </p:spPr>
        <p:txBody>
          <a:bodyPr vert="horz" wrap="square" lIns="91440" tIns="45720" rIns="91440" bIns="45720" numCol="1" anchor="t" anchorCtr="0" compatLnSpc="1">
            <a:prstTxWarp prst="textNoShape">
              <a:avLst/>
            </a:prstTxWarp>
          </a:bodyPr>
          <a:lstStyle/>
          <a:p>
            <a:pPr marL="0" marR="0" lvl="0" indent="0" algn="l" defTabSz="457200" rtl="0" eaLnBrk="1" fontAlgn="base" latinLnBrk="0" hangingPunct="1">
              <a:lnSpc>
                <a:spcPct val="100000"/>
              </a:lnSpc>
              <a:spcBef>
                <a:spcPct val="0"/>
              </a:spcBef>
              <a:spcAft>
                <a:spcPct val="0"/>
              </a:spcAft>
              <a:buClrTx/>
              <a:buSzTx/>
              <a:buFontTx/>
              <a:buNone/>
              <a:tabLst/>
              <a:defRPr/>
            </a:pPr>
            <a:fld id="{F00A00CB-2C12-43BD-8097-0EF59CD27AF0}" type="slidenum">
              <a:rPr kumimoji="0" lang="en-US" sz="1400" b="0" i="0" u="none" strike="noStrike" kern="1200" cap="none" spc="0" normalizeH="0" baseline="0" noProof="0" smtClean="0">
                <a:ln>
                  <a:noFill/>
                </a:ln>
                <a:solidFill>
                  <a:schemeClr val="tx1"/>
                </a:solidFill>
                <a:effectLst/>
                <a:uLnTx/>
                <a:uFillTx/>
                <a:latin typeface="Gill Sans MT" pitchFamily="34" charset="0"/>
                <a:ea typeface="ＭＳ Ｐゴシック" charset="-128"/>
                <a:cs typeface="+mn-cs"/>
              </a:rPr>
              <a:pPr marL="0" marR="0" lvl="0" indent="0" algn="l" defTabSz="457200" rtl="0" eaLnBrk="1" fontAlgn="base" latinLnBrk="0" hangingPunct="1">
                <a:lnSpc>
                  <a:spcPct val="100000"/>
                </a:lnSpc>
                <a:spcBef>
                  <a:spcPct val="0"/>
                </a:spcBef>
                <a:spcAft>
                  <a:spcPct val="0"/>
                </a:spcAft>
                <a:buClrTx/>
                <a:buSzTx/>
                <a:buFontTx/>
                <a:buNone/>
                <a:tabLst/>
                <a:defRPr/>
              </a:pPr>
              <a:t>‹#›</a:t>
            </a:fld>
            <a:endParaRPr kumimoji="0" lang="en-US" sz="1400" b="0" i="0" u="none" strike="noStrike" kern="1200" cap="none" spc="0" normalizeH="0" baseline="0" noProof="0" dirty="0">
              <a:ln>
                <a:noFill/>
              </a:ln>
              <a:solidFill>
                <a:schemeClr val="tx1"/>
              </a:solidFill>
              <a:effectLst/>
              <a:uLnTx/>
              <a:uFillTx/>
              <a:latin typeface="Gill Sans MT" pitchFamily="34" charset="0"/>
              <a:ea typeface="ＭＳ Ｐゴシック" charset="-128"/>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Slide Number Placeholder 4"/>
          <p:cNvSpPr>
            <a:spLocks noGrp="1"/>
          </p:cNvSpPr>
          <p:nvPr userDrawn="1">
            <p:ph type="sldNum" sz="quarter" idx="12"/>
          </p:nvPr>
        </p:nvSpPr>
        <p:spPr>
          <a:xfrm>
            <a:off x="8696325" y="6161024"/>
            <a:ext cx="533399" cy="700151"/>
          </a:xfrm>
          <a:prstGeom prst="rect">
            <a:avLst/>
          </a:prstGeom>
        </p:spPr>
        <p:txBody>
          <a:bodyPr/>
          <a:lstStyle>
            <a:lvl1pPr>
              <a:defRPr sz="1400"/>
            </a:lvl1pPr>
          </a:lstStyle>
          <a:p>
            <a:pPr>
              <a:defRPr/>
            </a:pPr>
            <a:fld id="{F00A00CB-2C12-43BD-8097-0EF59CD27AF0}" type="slidenum">
              <a:rPr lang="en-US" smtClean="0">
                <a:latin typeface="Gill Sans MT" pitchFamily="34" charset="0"/>
              </a:rPr>
              <a:pPr>
                <a:defRPr/>
              </a:pPr>
              <a:t>‹#›</a:t>
            </a:fld>
            <a:endParaRPr lang="en-US" dirty="0">
              <a:latin typeface="Gill Sans MT"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84908"/>
            <a:ext cx="8229600" cy="93272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Slide Number Placeholder 4"/>
          <p:cNvSpPr>
            <a:spLocks noGrp="1"/>
          </p:cNvSpPr>
          <p:nvPr userDrawn="1">
            <p:ph type="sldNum" sz="quarter" idx="12"/>
          </p:nvPr>
        </p:nvSpPr>
        <p:spPr>
          <a:xfrm>
            <a:off x="8696325" y="6161024"/>
            <a:ext cx="533399" cy="700151"/>
          </a:xfrm>
          <a:prstGeom prst="rect">
            <a:avLst/>
          </a:prstGeom>
        </p:spPr>
        <p:txBody>
          <a:bodyPr/>
          <a:lstStyle>
            <a:lvl1pPr>
              <a:defRPr sz="1400" b="0" i="0">
                <a:latin typeface="Gill Sans MT"/>
                <a:cs typeface="Gill Sans MT"/>
              </a:defRPr>
            </a:lvl1pPr>
          </a:lstStyle>
          <a:p>
            <a:fld id="{F00A00CB-2C12-43BD-8097-0EF59CD27AF0}"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Slide Number Placeholder 4"/>
          <p:cNvSpPr>
            <a:spLocks noGrp="1"/>
          </p:cNvSpPr>
          <p:nvPr userDrawn="1">
            <p:ph type="sldNum" sz="quarter" idx="12"/>
          </p:nvPr>
        </p:nvSpPr>
        <p:spPr>
          <a:xfrm>
            <a:off x="8696325" y="6161024"/>
            <a:ext cx="533399" cy="700151"/>
          </a:xfrm>
          <a:prstGeom prst="rect">
            <a:avLst/>
          </a:prstGeom>
        </p:spPr>
        <p:txBody>
          <a:bodyPr/>
          <a:lstStyle>
            <a:lvl1pPr>
              <a:defRPr sz="1400"/>
            </a:lvl1pPr>
          </a:lstStyle>
          <a:p>
            <a:pPr>
              <a:defRPr/>
            </a:pPr>
            <a:fld id="{F00A00CB-2C12-43BD-8097-0EF59CD27AF0}" type="slidenum">
              <a:rPr lang="en-US" smtClean="0">
                <a:latin typeface="Gill Sans MT" pitchFamily="34" charset="0"/>
              </a:rPr>
              <a:pPr>
                <a:defRPr/>
              </a:pPr>
              <a:t>‹#›</a:t>
            </a:fld>
            <a:endParaRPr lang="en-US" dirty="0">
              <a:latin typeface="Gill Sans MT"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6" name="Slide Number Placeholder 4"/>
          <p:cNvSpPr>
            <a:spLocks noGrp="1"/>
          </p:cNvSpPr>
          <p:nvPr userDrawn="1">
            <p:ph type="sldNum" sz="quarter" idx="12"/>
          </p:nvPr>
        </p:nvSpPr>
        <p:spPr>
          <a:xfrm>
            <a:off x="8696325" y="6161024"/>
            <a:ext cx="533399" cy="700151"/>
          </a:xfrm>
          <a:prstGeom prst="rect">
            <a:avLst/>
          </a:prstGeom>
        </p:spPr>
        <p:txBody>
          <a:bodyPr/>
          <a:lstStyle>
            <a:lvl1pPr>
              <a:defRPr sz="1400" b="0" i="0">
                <a:latin typeface="Gill Sans MT"/>
                <a:cs typeface="Gill Sans MT"/>
              </a:defRPr>
            </a:lvl1pPr>
          </a:lstStyle>
          <a:p>
            <a:fld id="{F00A00CB-2C12-43BD-8097-0EF59CD27AF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4"/>
          <p:cNvSpPr>
            <a:spLocks noGrp="1"/>
          </p:cNvSpPr>
          <p:nvPr userDrawn="1">
            <p:ph type="sldNum" sz="quarter" idx="12"/>
          </p:nvPr>
        </p:nvSpPr>
        <p:spPr>
          <a:xfrm>
            <a:off x="8696325" y="6161024"/>
            <a:ext cx="533399" cy="700151"/>
          </a:xfrm>
          <a:prstGeom prst="rect">
            <a:avLst/>
          </a:prstGeom>
        </p:spPr>
        <p:txBody>
          <a:bodyPr/>
          <a:lstStyle>
            <a:lvl1pPr>
              <a:defRPr sz="1400" b="0" i="0">
                <a:latin typeface="Gill Sans MT"/>
                <a:cs typeface="Gill Sans MT"/>
              </a:defRPr>
            </a:lvl1pPr>
          </a:lstStyle>
          <a:p>
            <a:fld id="{F00A00CB-2C12-43BD-8097-0EF59CD27AF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4"/>
          <p:cNvSpPr>
            <a:spLocks noGrp="1"/>
          </p:cNvSpPr>
          <p:nvPr userDrawn="1">
            <p:ph type="sldNum" sz="quarter" idx="12"/>
          </p:nvPr>
        </p:nvSpPr>
        <p:spPr>
          <a:xfrm>
            <a:off x="8696325" y="6161024"/>
            <a:ext cx="533399" cy="700151"/>
          </a:xfrm>
          <a:prstGeom prst="rect">
            <a:avLst/>
          </a:prstGeom>
        </p:spPr>
        <p:txBody>
          <a:bodyPr/>
          <a:lstStyle>
            <a:lvl1pPr>
              <a:defRPr sz="1400" b="0" i="0">
                <a:latin typeface="Gill Sans MT"/>
                <a:cs typeface="Gill Sans MT"/>
              </a:defRPr>
            </a:lvl1pPr>
          </a:lstStyle>
          <a:p>
            <a:fld id="{F00A00CB-2C12-43BD-8097-0EF59CD27AF0}"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4"/>
          <p:cNvSpPr>
            <a:spLocks noGrp="1"/>
          </p:cNvSpPr>
          <p:nvPr userDrawn="1">
            <p:ph type="sldNum" sz="quarter" idx="12"/>
          </p:nvPr>
        </p:nvSpPr>
        <p:spPr>
          <a:xfrm>
            <a:off x="8696325" y="6161024"/>
            <a:ext cx="533399" cy="700151"/>
          </a:xfrm>
          <a:prstGeom prst="rect">
            <a:avLst/>
          </a:prstGeom>
        </p:spPr>
        <p:txBody>
          <a:bodyPr/>
          <a:lstStyle>
            <a:lvl1pPr>
              <a:defRPr sz="1400" b="0" i="0">
                <a:latin typeface="Gill Sans MT"/>
                <a:cs typeface="Gill Sans MT"/>
              </a:defRPr>
            </a:lvl1pPr>
          </a:lstStyle>
          <a:p>
            <a:fld id="{F00A00CB-2C12-43BD-8097-0EF59CD27AF0}"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436562"/>
            <a:ext cx="8229600" cy="9810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pic>
        <p:nvPicPr>
          <p:cNvPr id="7" name="Picture 6" descr="header4-01-01.pn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16388"/>
            <a:ext cx="9144000" cy="473273"/>
          </a:xfrm>
          <a:prstGeom prst="rect">
            <a:avLst/>
          </a:prstGeom>
        </p:spPr>
      </p:pic>
      <p:pic>
        <p:nvPicPr>
          <p:cNvPr id="6" name="Picture 5" descr="FTA_footer-01.png"/>
          <p:cNvPicPr>
            <a:picLocks noChangeAspect="1"/>
          </p:cNvPicPr>
          <p:nvPr userDrawn="1"/>
        </p:nvPicPr>
        <p:blipFill>
          <a:blip r:embed="rId14"/>
          <a:stretch>
            <a:fillRect/>
          </a:stretch>
        </p:blipFill>
        <p:spPr>
          <a:xfrm>
            <a:off x="0" y="6047680"/>
            <a:ext cx="9144000" cy="830804"/>
          </a:xfrm>
          <a:prstGeom prst="rect">
            <a:avLst/>
          </a:prstGeom>
        </p:spPr>
      </p:pic>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hf hdr="0" ftr="0" dt="0"/>
  <p:txStyles>
    <p:titleStyle>
      <a:lvl1pPr algn="ctr" rtl="0" eaLnBrk="1" fontAlgn="base" hangingPunct="1">
        <a:spcBef>
          <a:spcPct val="0"/>
        </a:spcBef>
        <a:spcAft>
          <a:spcPct val="0"/>
        </a:spcAft>
        <a:defRPr sz="4100" b="1" i="0" kern="1200" baseline="0">
          <a:solidFill>
            <a:srgbClr val="395B74"/>
          </a:solidFill>
          <a:latin typeface="Arial Unicode MS" pitchFamily="34" charset="-128"/>
          <a:ea typeface="ＭＳ Ｐゴシック" charset="-128"/>
          <a:cs typeface="Raavi" pitchFamily="34" charset="0"/>
        </a:defRPr>
      </a:lvl1pPr>
      <a:lvl2pPr algn="ctr" rtl="0" eaLnBrk="1" fontAlgn="base" hangingPunct="1">
        <a:spcBef>
          <a:spcPct val="0"/>
        </a:spcBef>
        <a:spcAft>
          <a:spcPct val="0"/>
        </a:spcAft>
        <a:defRPr sz="4400">
          <a:solidFill>
            <a:schemeClr val="tx1"/>
          </a:solidFill>
          <a:latin typeface="Calibri" charset="0"/>
          <a:ea typeface="ＭＳ Ｐゴシック" charset="-128"/>
        </a:defRPr>
      </a:lvl2pPr>
      <a:lvl3pPr algn="ctr" rtl="0" eaLnBrk="1" fontAlgn="base" hangingPunct="1">
        <a:spcBef>
          <a:spcPct val="0"/>
        </a:spcBef>
        <a:spcAft>
          <a:spcPct val="0"/>
        </a:spcAft>
        <a:defRPr sz="4400">
          <a:solidFill>
            <a:schemeClr val="tx1"/>
          </a:solidFill>
          <a:latin typeface="Calibri" charset="0"/>
          <a:ea typeface="ＭＳ Ｐゴシック" charset="-128"/>
        </a:defRPr>
      </a:lvl3pPr>
      <a:lvl4pPr algn="ctr" rtl="0" eaLnBrk="1" fontAlgn="base" hangingPunct="1">
        <a:spcBef>
          <a:spcPct val="0"/>
        </a:spcBef>
        <a:spcAft>
          <a:spcPct val="0"/>
        </a:spcAft>
        <a:defRPr sz="4400">
          <a:solidFill>
            <a:schemeClr val="tx1"/>
          </a:solidFill>
          <a:latin typeface="Calibri" charset="0"/>
          <a:ea typeface="ＭＳ Ｐゴシック" charset="-128"/>
        </a:defRPr>
      </a:lvl4pPr>
      <a:lvl5pPr algn="ctr" rtl="0" eaLnBrk="1" fontAlgn="base" hangingPunct="1">
        <a:spcBef>
          <a:spcPct val="0"/>
        </a:spcBef>
        <a:spcAft>
          <a:spcPct val="0"/>
        </a:spcAft>
        <a:defRPr sz="4400">
          <a:solidFill>
            <a:schemeClr val="tx1"/>
          </a:solidFill>
          <a:latin typeface="Calibri" charset="0"/>
          <a:ea typeface="ＭＳ Ｐゴシック" charset="-128"/>
        </a:defRPr>
      </a:lvl5pPr>
      <a:lvl6pPr marL="457200" algn="ctr" rtl="0" eaLnBrk="1" fontAlgn="base" hangingPunct="1">
        <a:spcBef>
          <a:spcPct val="0"/>
        </a:spcBef>
        <a:spcAft>
          <a:spcPct val="0"/>
        </a:spcAft>
        <a:defRPr sz="4400">
          <a:solidFill>
            <a:schemeClr val="tx1"/>
          </a:solidFill>
          <a:latin typeface="Calibri" charset="0"/>
        </a:defRPr>
      </a:lvl6pPr>
      <a:lvl7pPr marL="914400" algn="ctr" rtl="0" eaLnBrk="1" fontAlgn="base" hangingPunct="1">
        <a:spcBef>
          <a:spcPct val="0"/>
        </a:spcBef>
        <a:spcAft>
          <a:spcPct val="0"/>
        </a:spcAft>
        <a:defRPr sz="4400">
          <a:solidFill>
            <a:schemeClr val="tx1"/>
          </a:solidFill>
          <a:latin typeface="Calibri" charset="0"/>
        </a:defRPr>
      </a:lvl7pPr>
      <a:lvl8pPr marL="1371600" algn="ctr" rtl="0" eaLnBrk="1" fontAlgn="base" hangingPunct="1">
        <a:spcBef>
          <a:spcPct val="0"/>
        </a:spcBef>
        <a:spcAft>
          <a:spcPct val="0"/>
        </a:spcAft>
        <a:defRPr sz="4400">
          <a:solidFill>
            <a:schemeClr val="tx1"/>
          </a:solidFill>
          <a:latin typeface="Calibri" charset="0"/>
        </a:defRPr>
      </a:lvl8pPr>
      <a:lvl9pPr marL="1828800" algn="ctr" rtl="0" eaLnBrk="1" fontAlgn="base" hangingPunct="1">
        <a:spcBef>
          <a:spcPct val="0"/>
        </a:spcBef>
        <a:spcAft>
          <a:spcPct val="0"/>
        </a:spcAft>
        <a:defRPr sz="4400">
          <a:solidFill>
            <a:schemeClr val="tx1"/>
          </a:solidFill>
          <a:latin typeface="Calibri"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Gill Sans MT" pitchFamily="34" charset="0"/>
          <a:ea typeface="ＭＳ Ｐゴシック" charset="-128"/>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Gill Sans MT" pitchFamily="34" charset="0"/>
          <a:ea typeface="ＭＳ Ｐゴシック" charset="-128"/>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Gill Sans MT" pitchFamily="34" charset="0"/>
          <a:ea typeface="ＭＳ Ｐゴシック" charset="-128"/>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Gill Sans MT" pitchFamily="34" charset="0"/>
          <a:ea typeface="ＭＳ Ｐゴシック" charset="-128"/>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Gill Sans MT" pitchFamily="34" charset="0"/>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microsoft.com/office/2007/relationships/hdphoto" Target="../media/hdphoto1.wdp"/></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fta.dot.gov/"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FTA_slide3_edit-01.png"/>
          <p:cNvPicPr>
            <a:picLocks noChangeAspect="1"/>
          </p:cNvPicPr>
          <p:nvPr/>
        </p:nvPicPr>
        <p:blipFill>
          <a:blip r:embed="rId3"/>
          <a:stretch>
            <a:fillRect/>
          </a:stretch>
        </p:blipFill>
        <p:spPr>
          <a:xfrm>
            <a:off x="1428" y="0"/>
            <a:ext cx="9142572" cy="6858000"/>
          </a:xfrm>
          <a:prstGeom prst="rect">
            <a:avLst/>
          </a:prstGeom>
        </p:spPr>
      </p:pic>
      <p:sp>
        <p:nvSpPr>
          <p:cNvPr id="2" name="Title 1"/>
          <p:cNvSpPr>
            <a:spLocks noGrp="1"/>
          </p:cNvSpPr>
          <p:nvPr>
            <p:ph type="ctrTitle"/>
          </p:nvPr>
        </p:nvSpPr>
        <p:spPr>
          <a:xfrm>
            <a:off x="1919666" y="2702256"/>
            <a:ext cx="5306096" cy="2619719"/>
          </a:xfrm>
        </p:spPr>
        <p:txBody>
          <a:bodyPr rtlCol="0" anchor="t">
            <a:normAutofit fontScale="90000"/>
          </a:bodyPr>
          <a:lstStyle/>
          <a:p>
            <a:pPr algn="ctr" fontAlgn="auto">
              <a:spcAft>
                <a:spcPts val="0"/>
              </a:spcAft>
              <a:defRPr/>
            </a:pPr>
            <a:r>
              <a:rPr lang="en-US" sz="3200" dirty="0" smtClean="0">
                <a:solidFill>
                  <a:srgbClr val="385B74"/>
                </a:solidFill>
                <a:ea typeface="+mj-ea"/>
              </a:rPr>
              <a:t>NEPA and Property Acquisition</a:t>
            </a:r>
            <a:r>
              <a:rPr lang="en-US" sz="3200" dirty="0" smtClean="0">
                <a:solidFill>
                  <a:srgbClr val="385B74"/>
                </a:solidFill>
                <a:latin typeface="Raavi" pitchFamily="34" charset="0"/>
                <a:ea typeface="+mj-ea"/>
                <a:cs typeface="Raavi" pitchFamily="34" charset="0"/>
              </a:rPr>
              <a:t/>
            </a:r>
            <a:br>
              <a:rPr lang="en-US" sz="3200" dirty="0" smtClean="0">
                <a:solidFill>
                  <a:srgbClr val="385B74"/>
                </a:solidFill>
                <a:latin typeface="Raavi" pitchFamily="34" charset="0"/>
                <a:ea typeface="+mj-ea"/>
                <a:cs typeface="Raavi" pitchFamily="34" charset="0"/>
              </a:rPr>
            </a:br>
            <a:r>
              <a:rPr lang="en-US" sz="1900" dirty="0" smtClean="0">
                <a:solidFill>
                  <a:srgbClr val="385B74"/>
                </a:solidFill>
                <a:latin typeface="Raavi" pitchFamily="34" charset="0"/>
                <a:ea typeface="+mj-ea"/>
              </a:rPr>
              <a:t>M</a:t>
            </a:r>
            <a:r>
              <a:rPr lang="en-US" sz="1900" dirty="0" smtClean="0">
                <a:solidFill>
                  <a:srgbClr val="385B74"/>
                </a:solidFill>
                <a:latin typeface="Raavi" pitchFamily="34" charset="0"/>
                <a:ea typeface="+mj-ea"/>
                <a:cs typeface="Raavi" pitchFamily="34" charset="0"/>
              </a:rPr>
              <a:t>ay 19, 2014</a:t>
            </a:r>
            <a:r>
              <a:rPr lang="en-US" sz="2500" dirty="0" smtClean="0">
                <a:latin typeface="Raavi" pitchFamily="34" charset="0"/>
                <a:ea typeface="+mj-ea"/>
                <a:cs typeface="Raavi" pitchFamily="34" charset="0"/>
              </a:rPr>
              <a:t/>
            </a:r>
            <a:br>
              <a:rPr lang="en-US" sz="2500" dirty="0" smtClean="0">
                <a:latin typeface="Raavi" pitchFamily="34" charset="0"/>
                <a:ea typeface="+mj-ea"/>
                <a:cs typeface="Raavi" pitchFamily="34" charset="0"/>
              </a:rPr>
            </a:br>
            <a:r>
              <a:rPr lang="en-US" sz="2500" dirty="0" smtClean="0">
                <a:latin typeface="Raavi" pitchFamily="34" charset="0"/>
                <a:ea typeface="+mj-ea"/>
                <a:cs typeface="Raavi" pitchFamily="34" charset="0"/>
              </a:rPr>
              <a:t/>
            </a:r>
            <a:br>
              <a:rPr lang="en-US" sz="2500" dirty="0" smtClean="0">
                <a:latin typeface="Raavi" pitchFamily="34" charset="0"/>
                <a:ea typeface="+mj-ea"/>
                <a:cs typeface="Raavi" pitchFamily="34" charset="0"/>
              </a:rPr>
            </a:br>
            <a:r>
              <a:rPr lang="en-US" sz="2500" dirty="0">
                <a:latin typeface="Raavi" pitchFamily="34" charset="0"/>
                <a:ea typeface="+mj-ea"/>
              </a:rPr>
              <a:t/>
            </a:r>
            <a:br>
              <a:rPr lang="en-US" sz="2500" dirty="0">
                <a:latin typeface="Raavi" pitchFamily="34" charset="0"/>
                <a:ea typeface="+mj-ea"/>
              </a:rPr>
            </a:br>
            <a:r>
              <a:rPr lang="en-US" sz="2400" dirty="0" smtClean="0">
                <a:latin typeface="Helvetica Neue"/>
                <a:ea typeface="+mj-ea"/>
              </a:rPr>
              <a:t/>
            </a:r>
            <a:br>
              <a:rPr lang="en-US" sz="2400" dirty="0" smtClean="0">
                <a:latin typeface="Helvetica Neue"/>
                <a:ea typeface="+mj-ea"/>
              </a:rPr>
            </a:br>
            <a:r>
              <a:rPr lang="en-US" sz="2400" dirty="0" smtClean="0">
                <a:latin typeface="Helvetica Neue"/>
                <a:ea typeface="+mj-ea"/>
              </a:rPr>
              <a:t>Elizabeth Patel</a:t>
            </a:r>
            <a:r>
              <a:rPr lang="en-US" sz="2000" dirty="0" smtClean="0">
                <a:latin typeface="Helvetica Neue"/>
                <a:ea typeface="+mj-ea"/>
              </a:rPr>
              <a:t/>
            </a:r>
            <a:br>
              <a:rPr lang="en-US" sz="2000" dirty="0" smtClean="0">
                <a:latin typeface="Helvetica Neue"/>
                <a:ea typeface="+mj-ea"/>
              </a:rPr>
            </a:br>
            <a:r>
              <a:rPr lang="en-US" sz="1800" dirty="0" smtClean="0">
                <a:latin typeface="Helvetica Neue"/>
                <a:ea typeface="+mj-ea"/>
              </a:rPr>
              <a:t>Environmental Protection Specialist </a:t>
            </a:r>
            <a:br>
              <a:rPr lang="en-US" sz="1800" dirty="0" smtClean="0">
                <a:latin typeface="Helvetica Neue"/>
                <a:ea typeface="+mj-ea"/>
              </a:rPr>
            </a:br>
            <a:r>
              <a:rPr lang="en-US" sz="1800" dirty="0" smtClean="0">
                <a:latin typeface="Helvetica Neue"/>
                <a:ea typeface="+mj-ea"/>
              </a:rPr>
              <a:t>FTA Office of Planning and Environment</a:t>
            </a:r>
            <a:r>
              <a:rPr lang="en-US" sz="2400" dirty="0" smtClean="0">
                <a:latin typeface="Helvetica Neue"/>
                <a:ea typeface="+mj-ea"/>
              </a:rPr>
              <a:t/>
            </a:r>
            <a:br>
              <a:rPr lang="en-US" sz="2400" dirty="0" smtClean="0">
                <a:latin typeface="Helvetica Neue"/>
                <a:ea typeface="+mj-ea"/>
              </a:rPr>
            </a:br>
            <a:r>
              <a:rPr lang="en-US" sz="2400" dirty="0">
                <a:latin typeface="Helvetica Neue"/>
                <a:ea typeface="+mj-ea"/>
              </a:rPr>
              <a:t/>
            </a:r>
            <a:br>
              <a:rPr lang="en-US" sz="2400" dirty="0">
                <a:latin typeface="Helvetica Neue"/>
                <a:ea typeface="+mj-ea"/>
              </a:rPr>
            </a:br>
            <a:r>
              <a:rPr lang="en-US" sz="2400" dirty="0" smtClean="0">
                <a:latin typeface="Helvetica Neue"/>
                <a:ea typeface="+mj-ea"/>
              </a:rPr>
              <a:t/>
            </a:r>
            <a:br>
              <a:rPr lang="en-US" sz="2400" dirty="0" smtClean="0">
                <a:latin typeface="Helvetica Neue"/>
                <a:ea typeface="+mj-ea"/>
              </a:rPr>
            </a:br>
            <a:r>
              <a:rPr lang="en-US" sz="2400" dirty="0" smtClean="0">
                <a:latin typeface="Helvetica Neue"/>
                <a:ea typeface="+mj-ea"/>
              </a:rPr>
              <a:t/>
            </a:r>
            <a:br>
              <a:rPr lang="en-US" sz="2400" dirty="0" smtClean="0">
                <a:latin typeface="Helvetica Neue"/>
                <a:ea typeface="+mj-ea"/>
              </a:rPr>
            </a:br>
            <a:r>
              <a:rPr lang="en-US" sz="2000" dirty="0" smtClean="0">
                <a:latin typeface="Gill Sans MT" pitchFamily="34" charset="0"/>
                <a:ea typeface="+mj-ea"/>
              </a:rPr>
              <a:t/>
            </a:r>
            <a:br>
              <a:rPr lang="en-US" sz="2000" dirty="0" smtClean="0">
                <a:latin typeface="Gill Sans MT" pitchFamily="34" charset="0"/>
                <a:ea typeface="+mj-ea"/>
              </a:rPr>
            </a:br>
            <a:endParaRPr lang="en-US" sz="1900" dirty="0" smtClean="0">
              <a:latin typeface="Gill Sans MT" pitchFamily="34" charset="0"/>
              <a:ea typeface="+mj-ea"/>
            </a:endParaRPr>
          </a:p>
        </p:txBody>
      </p:sp>
    </p:spTree>
    <p:extLst>
      <p:ext uri="{BB962C8B-B14F-4D97-AF65-F5344CB8AC3E}">
        <p14:creationId xmlns:p14="http://schemas.microsoft.com/office/powerpoint/2010/main" val="14153898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51809"/>
            <a:ext cx="8229600" cy="477838"/>
          </a:xfrm>
        </p:spPr>
        <p:txBody>
          <a:bodyPr/>
          <a:lstStyle/>
          <a:p>
            <a:pPr algn="l"/>
            <a:r>
              <a:rPr lang="en-US" dirty="0" smtClean="0"/>
              <a:t>Section </a:t>
            </a:r>
            <a:r>
              <a:rPr lang="en-US" dirty="0"/>
              <a:t>771.118(d)</a:t>
            </a:r>
          </a:p>
        </p:txBody>
      </p:sp>
      <p:sp>
        <p:nvSpPr>
          <p:cNvPr id="3" name="Content Placeholder 2"/>
          <p:cNvSpPr>
            <a:spLocks noGrp="1"/>
          </p:cNvSpPr>
          <p:nvPr>
            <p:ph idx="1"/>
          </p:nvPr>
        </p:nvSpPr>
        <p:spPr>
          <a:xfrm>
            <a:off x="457200" y="1375755"/>
            <a:ext cx="8229600" cy="4525963"/>
          </a:xfrm>
        </p:spPr>
        <p:txBody>
          <a:bodyPr/>
          <a:lstStyle/>
          <a:p>
            <a:r>
              <a:rPr lang="en-US" sz="2800" dirty="0" smtClean="0"/>
              <a:t>(4)</a:t>
            </a:r>
            <a:r>
              <a:rPr lang="en-US" sz="2800" dirty="0"/>
              <a:t> </a:t>
            </a:r>
            <a:r>
              <a:rPr lang="en-US" sz="2800" b="1" dirty="0">
                <a:solidFill>
                  <a:srgbClr val="FF0000"/>
                </a:solidFill>
              </a:rPr>
              <a:t>Acquisition of right-of-way</a:t>
            </a:r>
            <a:r>
              <a:rPr lang="en-US" sz="2800" dirty="0"/>
              <a:t>. No project development on the acquired right-of-way may proceed until the NEPA process for such project development, including the consideration of alternatives, has been completed.</a:t>
            </a:r>
            <a:r>
              <a:rPr lang="en-US" sz="2800" dirty="0" smtClean="0"/>
              <a:t> </a:t>
            </a:r>
          </a:p>
          <a:p>
            <a:pPr lvl="1"/>
            <a:endParaRPr lang="en-US" sz="2200" dirty="0" smtClean="0"/>
          </a:p>
          <a:p>
            <a:endParaRPr lang="en-US" sz="1200" dirty="0" smtClean="0"/>
          </a:p>
        </p:txBody>
      </p:sp>
    </p:spTree>
    <p:extLst>
      <p:ext uri="{BB962C8B-B14F-4D97-AF65-F5344CB8AC3E}">
        <p14:creationId xmlns:p14="http://schemas.microsoft.com/office/powerpoint/2010/main" val="12735100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52730"/>
            <a:ext cx="8229600" cy="477838"/>
          </a:xfrm>
        </p:spPr>
        <p:txBody>
          <a:bodyPr/>
          <a:lstStyle/>
          <a:p>
            <a:pPr algn="l"/>
            <a:r>
              <a:rPr lang="en-US" dirty="0" smtClean="0"/>
              <a:t>New 2014 Categorical Exclusions</a:t>
            </a:r>
            <a:endParaRPr lang="en-US" dirty="0"/>
          </a:p>
        </p:txBody>
      </p:sp>
      <p:sp>
        <p:nvSpPr>
          <p:cNvPr id="5" name="Content Placeholder 2"/>
          <p:cNvSpPr>
            <a:spLocks noGrp="1"/>
          </p:cNvSpPr>
          <p:nvPr>
            <p:ph idx="1"/>
          </p:nvPr>
        </p:nvSpPr>
        <p:spPr>
          <a:xfrm>
            <a:off x="457200" y="1445247"/>
            <a:ext cx="8229600" cy="4525963"/>
          </a:xfrm>
        </p:spPr>
        <p:txBody>
          <a:bodyPr/>
          <a:lstStyle/>
          <a:p>
            <a:r>
              <a:rPr lang="en-US" sz="2800" dirty="0" smtClean="0"/>
              <a:t>FHWA/FTA recently issued a final rule on two </a:t>
            </a:r>
          </a:p>
          <a:p>
            <a:pPr marL="0" indent="0">
              <a:buNone/>
            </a:pPr>
            <a:r>
              <a:rPr lang="en-US" sz="2800" dirty="0" smtClean="0"/>
              <a:t>MAP-21 Categorical Exclusions (CE):</a:t>
            </a:r>
          </a:p>
          <a:p>
            <a:pPr lvl="1"/>
            <a:r>
              <a:rPr lang="en-US" sz="2400" dirty="0" smtClean="0"/>
              <a:t>Actions within Existing Operational Right-of-Way CE     (23 CFR 771.118(c)(12))</a:t>
            </a:r>
          </a:p>
          <a:p>
            <a:pPr lvl="1"/>
            <a:r>
              <a:rPr lang="en-US" sz="2400" dirty="0" smtClean="0"/>
              <a:t>Actions with Limited Federal Financial                  Assistance CE (23 CFR 771.118(c)(13)) </a:t>
            </a:r>
          </a:p>
          <a:p>
            <a:pPr lvl="1"/>
            <a:r>
              <a:rPr lang="en-US" sz="2400" b="1" dirty="0" smtClean="0"/>
              <a:t>These CEs became effective on                                   </a:t>
            </a:r>
            <a:r>
              <a:rPr lang="en-US" sz="2400" b="1" u="sng" dirty="0" smtClean="0"/>
              <a:t>February 12, 2014</a:t>
            </a:r>
          </a:p>
        </p:txBody>
      </p:sp>
      <p:pic>
        <p:nvPicPr>
          <p:cNvPr id="6" name="Picture 5"/>
          <p:cNvPicPr>
            <a:picLocks noChangeAspect="1"/>
          </p:cNvPicPr>
          <p:nvPr/>
        </p:nvPicPr>
        <p:blipFill>
          <a:blip r:embed="rId3">
            <a:extLst>
              <a:ext uri="{BEBA8EAE-BF5A-486C-A8C5-ECC9F3942E4B}">
                <a14:imgProps xmlns:a14="http://schemas.microsoft.com/office/drawing/2010/main">
                  <a14:imgLayer r:embed="rId4"/>
                </a14:imgProps>
              </a:ext>
              <a:ext uri="{28A0092B-C50C-407E-A947-70E740481C1C}">
                <a14:useLocalDpi xmlns:a14="http://schemas.microsoft.com/office/drawing/2010/main" val="0"/>
              </a:ext>
            </a:extLst>
          </a:blip>
          <a:stretch>
            <a:fillRect/>
          </a:stretch>
        </p:blipFill>
        <p:spPr>
          <a:xfrm rot="480000">
            <a:off x="6314064" y="3196498"/>
            <a:ext cx="2179365" cy="2931247"/>
          </a:xfrm>
          <a:prstGeom prst="rect">
            <a:avLst/>
          </a:prstGeom>
          <a:noFill/>
          <a:ln>
            <a:solidFill>
              <a:schemeClr val="bg2"/>
            </a:solidFill>
          </a:ln>
        </p:spPr>
      </p:pic>
    </p:spTree>
    <p:extLst>
      <p:ext uri="{BB962C8B-B14F-4D97-AF65-F5344CB8AC3E}">
        <p14:creationId xmlns:p14="http://schemas.microsoft.com/office/powerpoint/2010/main" val="28178173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32759"/>
            <a:ext cx="8229600" cy="477838"/>
          </a:xfrm>
        </p:spPr>
        <p:txBody>
          <a:bodyPr/>
          <a:lstStyle/>
          <a:p>
            <a:pPr algn="l"/>
            <a:r>
              <a:rPr lang="en-US" dirty="0" smtClean="0"/>
              <a:t>New 2014 Categorical Exclusions</a:t>
            </a:r>
            <a:endParaRPr lang="en-US" dirty="0"/>
          </a:p>
        </p:txBody>
      </p:sp>
      <p:sp>
        <p:nvSpPr>
          <p:cNvPr id="5" name="Content Placeholder 2"/>
          <p:cNvSpPr>
            <a:spLocks noGrp="1"/>
          </p:cNvSpPr>
          <p:nvPr>
            <p:ph idx="1"/>
          </p:nvPr>
        </p:nvSpPr>
        <p:spPr>
          <a:xfrm>
            <a:off x="457200" y="1349997"/>
            <a:ext cx="8229600" cy="4525963"/>
          </a:xfrm>
        </p:spPr>
        <p:txBody>
          <a:bodyPr/>
          <a:lstStyle/>
          <a:p>
            <a:pPr marL="0" indent="0">
              <a:buNone/>
            </a:pPr>
            <a:r>
              <a:rPr lang="en-US" sz="2600" dirty="0" smtClean="0"/>
              <a:t>(</a:t>
            </a:r>
            <a:r>
              <a:rPr lang="en-US" sz="2600" dirty="0"/>
              <a:t>12) </a:t>
            </a:r>
            <a:r>
              <a:rPr lang="en-US" sz="2800" u="sng" dirty="0"/>
              <a:t>Projects</a:t>
            </a:r>
            <a:r>
              <a:rPr lang="en-US" sz="2800" dirty="0"/>
              <a:t>, as defined in 23 U.S.C. 101, </a:t>
            </a:r>
            <a:r>
              <a:rPr lang="en-US" sz="2800" u="sng" dirty="0"/>
              <a:t>that would take place entirely within the existing operational right-of-way</a:t>
            </a:r>
            <a:r>
              <a:rPr lang="en-US" sz="2800" dirty="0"/>
              <a:t>.  Existing operational right-of-way refers to </a:t>
            </a:r>
            <a:r>
              <a:rPr lang="en-US" sz="2800" u="sng" dirty="0"/>
              <a:t>right-of-way that has been disturbed</a:t>
            </a:r>
            <a:r>
              <a:rPr lang="en-US" sz="2800" dirty="0"/>
              <a:t> for an existing transportation facility </a:t>
            </a:r>
            <a:r>
              <a:rPr lang="en-US" sz="2800" u="sng" dirty="0"/>
              <a:t>or is maintained</a:t>
            </a:r>
            <a:r>
              <a:rPr lang="en-US" sz="2800" dirty="0"/>
              <a:t> for a transportation purpose.  This area </a:t>
            </a:r>
            <a:r>
              <a:rPr lang="en-US" sz="2800" u="sng" dirty="0"/>
              <a:t>includes</a:t>
            </a:r>
            <a:r>
              <a:rPr lang="en-US" sz="2800" dirty="0"/>
              <a:t> the </a:t>
            </a:r>
            <a:r>
              <a:rPr lang="en-US" sz="2800" u="sng" dirty="0"/>
              <a:t>features</a:t>
            </a:r>
            <a:r>
              <a:rPr lang="en-US" sz="2800" dirty="0"/>
              <a:t> associated with the physical footprint of the transportation facility (including the roadway, bridges, interchanges, culverts, drainage, fixed </a:t>
            </a:r>
            <a:r>
              <a:rPr lang="en-US" sz="2800" dirty="0" err="1"/>
              <a:t>guideways</a:t>
            </a:r>
            <a:r>
              <a:rPr lang="en-US" sz="2800" dirty="0"/>
              <a:t>,  mitigation areas, etc.) </a:t>
            </a:r>
            <a:r>
              <a:rPr lang="en-US" sz="2800" u="sng" dirty="0"/>
              <a:t>and other areas maintained for transportation purposes</a:t>
            </a:r>
            <a:r>
              <a:rPr lang="en-US" sz="2800" dirty="0"/>
              <a:t>…</a:t>
            </a:r>
            <a:endParaRPr lang="en-US" sz="2600" dirty="0"/>
          </a:p>
        </p:txBody>
      </p:sp>
    </p:spTree>
    <p:extLst>
      <p:ext uri="{BB962C8B-B14F-4D97-AF65-F5344CB8AC3E}">
        <p14:creationId xmlns:p14="http://schemas.microsoft.com/office/powerpoint/2010/main" val="42568096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22313"/>
            <a:ext cx="8229600" cy="477838"/>
          </a:xfrm>
        </p:spPr>
        <p:txBody>
          <a:bodyPr/>
          <a:lstStyle/>
          <a:p>
            <a:pPr algn="l"/>
            <a:r>
              <a:rPr lang="en-US" dirty="0" smtClean="0"/>
              <a:t>New 2014 Categorical Exclusions</a:t>
            </a:r>
            <a:endParaRPr lang="en-US" dirty="0"/>
          </a:p>
        </p:txBody>
      </p:sp>
      <p:sp>
        <p:nvSpPr>
          <p:cNvPr id="5" name="Content Placeholder 2"/>
          <p:cNvSpPr>
            <a:spLocks noGrp="1"/>
          </p:cNvSpPr>
          <p:nvPr>
            <p:ph idx="1"/>
          </p:nvPr>
        </p:nvSpPr>
        <p:spPr>
          <a:xfrm>
            <a:off x="457200" y="1369047"/>
            <a:ext cx="8229600" cy="4525963"/>
          </a:xfrm>
        </p:spPr>
        <p:txBody>
          <a:bodyPr/>
          <a:lstStyle/>
          <a:p>
            <a:pPr marL="0" lvl="0" indent="0">
              <a:buNone/>
            </a:pPr>
            <a:r>
              <a:rPr lang="en-US" sz="2800" dirty="0"/>
              <a:t>…such as clear zone, traffic control signage, landscaping, any rest areas with direct access to a controlled access highway, </a:t>
            </a:r>
            <a:r>
              <a:rPr lang="en-US" sz="2800" u="sng" dirty="0"/>
              <a:t>areas maintained for safety and security of a transportation facility</a:t>
            </a:r>
            <a:r>
              <a:rPr lang="en-US" sz="2800" dirty="0"/>
              <a:t>, parking facilities with direct access to an </a:t>
            </a:r>
            <a:r>
              <a:rPr lang="en-US" sz="2800" dirty="0">
                <a:solidFill>
                  <a:prstClr val="black"/>
                </a:solidFill>
              </a:rPr>
              <a:t>existing transportation facility, </a:t>
            </a:r>
            <a:r>
              <a:rPr lang="en-US" sz="2800" u="sng" dirty="0">
                <a:solidFill>
                  <a:prstClr val="black"/>
                </a:solidFill>
              </a:rPr>
              <a:t>transit power substations</a:t>
            </a:r>
            <a:r>
              <a:rPr lang="en-US" sz="2800" dirty="0">
                <a:solidFill>
                  <a:prstClr val="black"/>
                </a:solidFill>
              </a:rPr>
              <a:t>, </a:t>
            </a:r>
            <a:r>
              <a:rPr lang="en-US" sz="2800" u="sng" dirty="0">
                <a:solidFill>
                  <a:prstClr val="black"/>
                </a:solidFill>
              </a:rPr>
              <a:t>transit venting structures</a:t>
            </a:r>
            <a:r>
              <a:rPr lang="en-US" sz="2800" dirty="0">
                <a:solidFill>
                  <a:prstClr val="black"/>
                </a:solidFill>
              </a:rPr>
              <a:t>, and </a:t>
            </a:r>
            <a:r>
              <a:rPr lang="en-US" sz="2800" u="sng" dirty="0">
                <a:solidFill>
                  <a:prstClr val="black"/>
                </a:solidFill>
              </a:rPr>
              <a:t>transit maintenance facilities</a:t>
            </a:r>
            <a:r>
              <a:rPr lang="en-US" sz="2800" dirty="0">
                <a:solidFill>
                  <a:prstClr val="black"/>
                </a:solidFill>
              </a:rPr>
              <a:t>.  Portions of the right-of-way that have not been disturbed or that are not maintained for transportation purposes are not in the existing operational right-of-way.</a:t>
            </a:r>
          </a:p>
        </p:txBody>
      </p:sp>
    </p:spTree>
    <p:extLst>
      <p:ext uri="{BB962C8B-B14F-4D97-AF65-F5344CB8AC3E}">
        <p14:creationId xmlns:p14="http://schemas.microsoft.com/office/powerpoint/2010/main" val="4146892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44126"/>
            <a:ext cx="8229600" cy="477838"/>
          </a:xfrm>
        </p:spPr>
        <p:txBody>
          <a:bodyPr/>
          <a:lstStyle/>
          <a:p>
            <a:pPr algn="l"/>
            <a:r>
              <a:rPr lang="en-US" dirty="0" smtClean="0"/>
              <a:t>New 2014 Categorical Exclusions</a:t>
            </a:r>
            <a:endParaRPr lang="en-US" dirty="0"/>
          </a:p>
        </p:txBody>
      </p:sp>
      <p:sp>
        <p:nvSpPr>
          <p:cNvPr id="5" name="Content Placeholder 2"/>
          <p:cNvSpPr>
            <a:spLocks noGrp="1"/>
          </p:cNvSpPr>
          <p:nvPr>
            <p:ph idx="1"/>
          </p:nvPr>
        </p:nvSpPr>
        <p:spPr>
          <a:xfrm>
            <a:off x="457200" y="1446471"/>
            <a:ext cx="8229600" cy="4525963"/>
          </a:xfrm>
        </p:spPr>
        <p:txBody>
          <a:bodyPr/>
          <a:lstStyle/>
          <a:p>
            <a:pPr marL="0" indent="0">
              <a:buNone/>
            </a:pPr>
            <a:r>
              <a:rPr lang="en-US" sz="2600" dirty="0"/>
              <a:t>(13) </a:t>
            </a:r>
            <a:r>
              <a:rPr lang="en-US" sz="2800" dirty="0"/>
              <a:t>Federally-funded projects:</a:t>
            </a:r>
          </a:p>
          <a:p>
            <a:pPr marL="0" indent="0">
              <a:buNone/>
            </a:pPr>
            <a:r>
              <a:rPr lang="en-US" sz="2800" dirty="0"/>
              <a:t>	(</a:t>
            </a:r>
            <a:r>
              <a:rPr lang="en-US" sz="2800" dirty="0" err="1"/>
              <a:t>i</a:t>
            </a:r>
            <a:r>
              <a:rPr lang="en-US" sz="2800" dirty="0"/>
              <a:t>) That receive less than $5,000,000 of Federal 		funds; or</a:t>
            </a:r>
          </a:p>
          <a:p>
            <a:pPr marL="0" indent="0">
              <a:buNone/>
            </a:pPr>
            <a:r>
              <a:rPr lang="en-US" sz="2800" dirty="0"/>
              <a:t>	(ii) With a total estimated cost of not more than 		$30,000,000 and Federal funds comprising 		less than 15 percent of the total estimated 		project cost.</a:t>
            </a:r>
            <a:endParaRPr lang="en-US" sz="2600" dirty="0"/>
          </a:p>
        </p:txBody>
      </p:sp>
    </p:spTree>
    <p:extLst>
      <p:ext uri="{BB962C8B-B14F-4D97-AF65-F5344CB8AC3E}">
        <p14:creationId xmlns:p14="http://schemas.microsoft.com/office/powerpoint/2010/main" val="305780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44126"/>
            <a:ext cx="8229600" cy="477838"/>
          </a:xfrm>
        </p:spPr>
        <p:txBody>
          <a:bodyPr/>
          <a:lstStyle/>
          <a:p>
            <a:pPr algn="l"/>
            <a:r>
              <a:rPr lang="en-US" dirty="0" smtClean="0"/>
              <a:t>Corridor Preservation </a:t>
            </a:r>
            <a:endParaRPr lang="en-US" dirty="0"/>
          </a:p>
        </p:txBody>
      </p:sp>
      <p:sp>
        <p:nvSpPr>
          <p:cNvPr id="5" name="Content Placeholder 2"/>
          <p:cNvSpPr>
            <a:spLocks noGrp="1"/>
          </p:cNvSpPr>
          <p:nvPr>
            <p:ph idx="1"/>
          </p:nvPr>
        </p:nvSpPr>
        <p:spPr>
          <a:xfrm>
            <a:off x="457200" y="1446471"/>
            <a:ext cx="8229600" cy="4525963"/>
          </a:xfrm>
        </p:spPr>
        <p:txBody>
          <a:bodyPr/>
          <a:lstStyle/>
          <a:p>
            <a:r>
              <a:rPr lang="en-US" sz="2600" dirty="0" smtClean="0"/>
              <a:t>MAP-21 modified a pre-existing provision that allowed acquisition of </a:t>
            </a:r>
            <a:r>
              <a:rPr lang="en-US" sz="2600" u="sng" dirty="0" smtClean="0"/>
              <a:t>railroad</a:t>
            </a:r>
            <a:r>
              <a:rPr lang="en-US" sz="2600" dirty="0" smtClean="0"/>
              <a:t> right-of-way prior to completion of NEPA by deleting the modifier of “railroad”</a:t>
            </a:r>
          </a:p>
          <a:p>
            <a:r>
              <a:rPr lang="en-US" sz="2600" dirty="0" smtClean="0"/>
              <a:t>FTA published draft guidance for this amended provision in December 2013</a:t>
            </a:r>
          </a:p>
          <a:p>
            <a:r>
              <a:rPr lang="en-US" sz="2600" dirty="0" smtClean="0"/>
              <a:t>FTA is currently reviewing comments and plans to issue final guidance once ready</a:t>
            </a:r>
            <a:endParaRPr lang="en-US" sz="2800" dirty="0"/>
          </a:p>
        </p:txBody>
      </p:sp>
    </p:spTree>
    <p:extLst>
      <p:ext uri="{BB962C8B-B14F-4D97-AF65-F5344CB8AC3E}">
        <p14:creationId xmlns:p14="http://schemas.microsoft.com/office/powerpoint/2010/main" val="40695766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Allowable Activities during NEPA Process</a:t>
            </a:r>
            <a:endParaRPr lang="en-US" sz="3600" dirty="0"/>
          </a:p>
        </p:txBody>
      </p:sp>
      <p:sp>
        <p:nvSpPr>
          <p:cNvPr id="3" name="Content Placeholder 2"/>
          <p:cNvSpPr>
            <a:spLocks noGrp="1"/>
          </p:cNvSpPr>
          <p:nvPr>
            <p:ph idx="1"/>
          </p:nvPr>
        </p:nvSpPr>
        <p:spPr>
          <a:xfrm>
            <a:off x="585989" y="1600200"/>
            <a:ext cx="8229600" cy="4525963"/>
          </a:xfrm>
        </p:spPr>
        <p:txBody>
          <a:bodyPr/>
          <a:lstStyle/>
          <a:p>
            <a:r>
              <a:rPr lang="en-US" sz="1800" dirty="0" smtClean="0"/>
              <a:t>Obtaining </a:t>
            </a:r>
            <a:r>
              <a:rPr lang="en-US" sz="1800" dirty="0"/>
              <a:t>right-of-entry or other easement in order to conduct land surveys, site assessments for contamination, archaeological investigations, geological investigations, or testing of vibration propagation;</a:t>
            </a:r>
          </a:p>
          <a:p>
            <a:r>
              <a:rPr lang="en-US" sz="1800" dirty="0" smtClean="0"/>
              <a:t>Performance </a:t>
            </a:r>
            <a:r>
              <a:rPr lang="en-US" sz="1800" dirty="0"/>
              <a:t>of land surveys;</a:t>
            </a:r>
          </a:p>
          <a:p>
            <a:r>
              <a:rPr lang="en-US" sz="1800" dirty="0" smtClean="0"/>
              <a:t>Subsurface </a:t>
            </a:r>
            <a:r>
              <a:rPr lang="en-US" sz="1800" dirty="0"/>
              <a:t>investigations by non-ground-disturbing techniques;</a:t>
            </a:r>
          </a:p>
          <a:p>
            <a:r>
              <a:rPr lang="en-US" sz="1800" dirty="0" smtClean="0"/>
              <a:t>Subsurface </a:t>
            </a:r>
            <a:r>
              <a:rPr lang="en-US" sz="1800" dirty="0"/>
              <a:t>investigations by ground disturbing techniques, provided that right-of-entry or </a:t>
            </a:r>
            <a:r>
              <a:rPr lang="en-US" sz="1800" dirty="0" smtClean="0"/>
              <a:t>easement </a:t>
            </a:r>
            <a:r>
              <a:rPr lang="en-US" sz="1800" dirty="0"/>
              <a:t>has been acquired and that the ground disturbance is limited to that necessary to determine the impacts or the presence of protected </a:t>
            </a:r>
            <a:r>
              <a:rPr lang="en-US" sz="1800" dirty="0" smtClean="0"/>
              <a:t>resources;</a:t>
            </a:r>
            <a:r>
              <a:rPr lang="en-US" sz="1800" dirty="0"/>
              <a:t> </a:t>
            </a:r>
          </a:p>
          <a:p>
            <a:r>
              <a:rPr lang="en-US" sz="1800" dirty="0" smtClean="0"/>
              <a:t>Performing </a:t>
            </a:r>
            <a:r>
              <a:rPr lang="en-US" sz="1800" dirty="0"/>
              <a:t>title searches;</a:t>
            </a:r>
          </a:p>
          <a:p>
            <a:r>
              <a:rPr lang="en-US" sz="1800" dirty="0" smtClean="0"/>
              <a:t>Preparation </a:t>
            </a:r>
            <a:r>
              <a:rPr lang="en-US" sz="1800" dirty="0"/>
              <a:t>of a relocation plan including interviews with potential </a:t>
            </a:r>
            <a:r>
              <a:rPr lang="en-US" sz="1800" dirty="0" err="1"/>
              <a:t>displacees</a:t>
            </a:r>
            <a:r>
              <a:rPr lang="en-US" sz="1800" dirty="0"/>
              <a:t> to whom the exact project status and future process for finalizing project plans and decisions have been </a:t>
            </a:r>
            <a:r>
              <a:rPr lang="en-US" sz="1800" dirty="0" smtClean="0"/>
              <a:t>explained;</a:t>
            </a:r>
            <a:r>
              <a:rPr lang="en-US" sz="1800" dirty="0"/>
              <a:t>  </a:t>
            </a:r>
            <a:endParaRPr lang="en-US" sz="1800" dirty="0" smtClean="0"/>
          </a:p>
          <a:p>
            <a:r>
              <a:rPr lang="en-US" sz="1800" dirty="0" smtClean="0"/>
              <a:t>Preliminary </a:t>
            </a:r>
            <a:r>
              <a:rPr lang="en-US" sz="1800" dirty="0"/>
              <a:t>appraisals and reviews of preliminary appraisals; and</a:t>
            </a:r>
          </a:p>
          <a:p>
            <a:r>
              <a:rPr lang="en-US" sz="1800" dirty="0" smtClean="0"/>
              <a:t>A </a:t>
            </a:r>
            <a:r>
              <a:rPr lang="en-US" sz="1800" dirty="0"/>
              <a:t>site assessment for potential contamination of the soil or buildings on the property (e.g., asbestos insulation or </a:t>
            </a:r>
            <a:r>
              <a:rPr lang="en-US" sz="1800" dirty="0" smtClean="0"/>
              <a:t>lead paint)</a:t>
            </a:r>
          </a:p>
          <a:p>
            <a:r>
              <a:rPr lang="en-US" dirty="0" smtClean="0"/>
              <a:t> </a:t>
            </a:r>
          </a:p>
          <a:p>
            <a:endParaRPr lang="en-US" dirty="0"/>
          </a:p>
        </p:txBody>
      </p:sp>
      <p:sp>
        <p:nvSpPr>
          <p:cNvPr id="4" name="Slide Number Placeholder 3"/>
          <p:cNvSpPr>
            <a:spLocks noGrp="1"/>
          </p:cNvSpPr>
          <p:nvPr>
            <p:ph type="sldNum" sz="quarter" idx="4294967295"/>
          </p:nvPr>
        </p:nvSpPr>
        <p:spPr>
          <a:xfrm flipH="1">
            <a:off x="8472488" y="6173787"/>
            <a:ext cx="523873" cy="365125"/>
          </a:xfrm>
          <a:prstGeom prst="rect">
            <a:avLst/>
          </a:prstGeom>
        </p:spPr>
        <p:txBody>
          <a:bodyPr/>
          <a:lstStyle/>
          <a:p>
            <a:fld id="{1F2646B2-07B8-4A55-877A-153D84ACCCD9}" type="slidenum">
              <a:rPr lang="en-US" smtClean="0"/>
              <a:pPr/>
              <a:t>16</a:t>
            </a:fld>
            <a:endParaRPr lang="en-US" dirty="0"/>
          </a:p>
        </p:txBody>
      </p:sp>
    </p:spTree>
    <p:extLst>
      <p:ext uri="{BB962C8B-B14F-4D97-AF65-F5344CB8AC3E}">
        <p14:creationId xmlns:p14="http://schemas.microsoft.com/office/powerpoint/2010/main" val="24249869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Activity not Allowed during NEPA Process </a:t>
            </a:r>
            <a:endParaRPr lang="en-US" sz="3600" dirty="0"/>
          </a:p>
        </p:txBody>
      </p:sp>
      <p:sp>
        <p:nvSpPr>
          <p:cNvPr id="3" name="Content Placeholder 2"/>
          <p:cNvSpPr>
            <a:spLocks noGrp="1"/>
          </p:cNvSpPr>
          <p:nvPr>
            <p:ph idx="1"/>
          </p:nvPr>
        </p:nvSpPr>
        <p:spPr/>
        <p:txBody>
          <a:bodyPr/>
          <a:lstStyle/>
          <a:p>
            <a:r>
              <a:rPr lang="en-US" dirty="0" smtClean="0"/>
              <a:t>Actual offers to </a:t>
            </a:r>
            <a:r>
              <a:rPr lang="en-US" smtClean="0"/>
              <a:t>aquire </a:t>
            </a:r>
            <a:r>
              <a:rPr lang="en-US" dirty="0" smtClean="0"/>
              <a:t>the property</a:t>
            </a:r>
          </a:p>
          <a:p>
            <a:r>
              <a:rPr lang="en-US" dirty="0" smtClean="0"/>
              <a:t>Actual relocations </a:t>
            </a:r>
          </a:p>
          <a:p>
            <a:endParaRPr lang="en-US" dirty="0"/>
          </a:p>
          <a:p>
            <a:endParaRPr lang="en-US" dirty="0"/>
          </a:p>
        </p:txBody>
      </p:sp>
      <p:sp>
        <p:nvSpPr>
          <p:cNvPr id="4" name="Slide Number Placeholder 3"/>
          <p:cNvSpPr>
            <a:spLocks noGrp="1"/>
          </p:cNvSpPr>
          <p:nvPr>
            <p:ph type="sldNum" sz="quarter" idx="4294967295"/>
          </p:nvPr>
        </p:nvSpPr>
        <p:spPr>
          <a:xfrm flipH="1">
            <a:off x="8472488" y="6173787"/>
            <a:ext cx="523873" cy="365125"/>
          </a:xfrm>
          <a:prstGeom prst="rect">
            <a:avLst/>
          </a:prstGeom>
        </p:spPr>
        <p:txBody>
          <a:bodyPr/>
          <a:lstStyle/>
          <a:p>
            <a:fld id="{1F2646B2-07B8-4A55-877A-153D84ACCCD9}" type="slidenum">
              <a:rPr lang="en-US" smtClean="0"/>
              <a:pPr/>
              <a:t>17</a:t>
            </a:fld>
            <a:endParaRPr lang="en-US" dirty="0"/>
          </a:p>
        </p:txBody>
      </p:sp>
    </p:spTree>
    <p:extLst>
      <p:ext uri="{BB962C8B-B14F-4D97-AF65-F5344CB8AC3E}">
        <p14:creationId xmlns:p14="http://schemas.microsoft.com/office/powerpoint/2010/main" val="36474803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7062"/>
            <a:ext cx="8229600" cy="981075"/>
          </a:xfrm>
        </p:spPr>
        <p:txBody>
          <a:bodyPr/>
          <a:lstStyle/>
          <a:p>
            <a:r>
              <a:rPr lang="en-US" dirty="0" smtClean="0"/>
              <a:t>Questions?</a:t>
            </a:r>
            <a:endParaRPr lang="en-US" dirty="0"/>
          </a:p>
        </p:txBody>
      </p:sp>
      <p:sp>
        <p:nvSpPr>
          <p:cNvPr id="3" name="Content Placeholder 2"/>
          <p:cNvSpPr>
            <a:spLocks noGrp="1"/>
          </p:cNvSpPr>
          <p:nvPr>
            <p:ph idx="1"/>
          </p:nvPr>
        </p:nvSpPr>
        <p:spPr/>
        <p:txBody>
          <a:bodyPr/>
          <a:lstStyle/>
          <a:p>
            <a:pPr marL="0" indent="0">
              <a:buNone/>
            </a:pPr>
            <a:r>
              <a:rPr lang="en-US" sz="2800" dirty="0" smtClean="0"/>
              <a:t>FTA has guidance on all of the CEs on its website at </a:t>
            </a:r>
            <a:r>
              <a:rPr lang="en-US" sz="2800" dirty="0" smtClean="0">
                <a:hlinkClick r:id="rId3"/>
              </a:rPr>
              <a:t>www.fta.dot.gov</a:t>
            </a:r>
            <a:r>
              <a:rPr lang="en-US" sz="2800" dirty="0" smtClean="0"/>
              <a:t>.</a:t>
            </a:r>
          </a:p>
          <a:p>
            <a:pPr marL="0" indent="0">
              <a:buNone/>
            </a:pPr>
            <a:endParaRPr lang="en-US" sz="2800" dirty="0"/>
          </a:p>
          <a:p>
            <a:pPr marL="0" indent="0">
              <a:buNone/>
            </a:pPr>
            <a:r>
              <a:rPr lang="en-US" sz="2800" dirty="0" smtClean="0"/>
              <a:t>For questions, contact the regional office for the project in question.  Contact information for all of FTA’s regional offices is also found on FTA’s website.</a:t>
            </a:r>
          </a:p>
        </p:txBody>
      </p:sp>
      <p:sp>
        <p:nvSpPr>
          <p:cNvPr id="4" name="Slide Number Placeholder 3"/>
          <p:cNvSpPr>
            <a:spLocks noGrp="1"/>
          </p:cNvSpPr>
          <p:nvPr>
            <p:ph type="sldNum" sz="quarter" idx="4294967295"/>
          </p:nvPr>
        </p:nvSpPr>
        <p:spPr>
          <a:xfrm flipH="1">
            <a:off x="8472488" y="6173787"/>
            <a:ext cx="523873" cy="365125"/>
          </a:xfrm>
          <a:prstGeom prst="rect">
            <a:avLst/>
          </a:prstGeom>
        </p:spPr>
        <p:txBody>
          <a:bodyPr/>
          <a:lstStyle/>
          <a:p>
            <a:fld id="{1F2646B2-07B8-4A55-877A-153D84ACCCD9}" type="slidenum">
              <a:rPr lang="en-US" smtClean="0"/>
              <a:pPr/>
              <a:t>18</a:t>
            </a:fld>
            <a:endParaRPr lang="en-US" dirty="0"/>
          </a:p>
        </p:txBody>
      </p:sp>
    </p:spTree>
    <p:extLst>
      <p:ext uri="{BB962C8B-B14F-4D97-AF65-F5344CB8AC3E}">
        <p14:creationId xmlns:p14="http://schemas.microsoft.com/office/powerpoint/2010/main" val="9685817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NEPA/Property Acquisition Topics</a:t>
            </a:r>
            <a:endParaRPr lang="en-US" dirty="0"/>
          </a:p>
        </p:txBody>
      </p:sp>
      <p:sp>
        <p:nvSpPr>
          <p:cNvPr id="8" name="Content Placeholder 7"/>
          <p:cNvSpPr>
            <a:spLocks noGrp="1"/>
          </p:cNvSpPr>
          <p:nvPr>
            <p:ph idx="1"/>
          </p:nvPr>
        </p:nvSpPr>
        <p:spPr/>
        <p:txBody>
          <a:bodyPr/>
          <a:lstStyle/>
          <a:p>
            <a:r>
              <a:rPr lang="en-US" dirty="0" smtClean="0"/>
              <a:t>Categorical Exclusions </a:t>
            </a:r>
          </a:p>
          <a:p>
            <a:pPr lvl="1"/>
            <a:r>
              <a:rPr lang="en-US" dirty="0" smtClean="0"/>
              <a:t>2013 Creation of FTA-specific CEs</a:t>
            </a:r>
          </a:p>
          <a:p>
            <a:pPr lvl="1"/>
            <a:r>
              <a:rPr lang="en-US" dirty="0" smtClean="0"/>
              <a:t>Hardship and Protective Buys</a:t>
            </a:r>
          </a:p>
          <a:p>
            <a:pPr lvl="1"/>
            <a:r>
              <a:rPr lang="en-US" dirty="0" smtClean="0"/>
              <a:t>New MAP-21 CEs</a:t>
            </a:r>
          </a:p>
          <a:p>
            <a:r>
              <a:rPr lang="en-US" dirty="0" smtClean="0"/>
              <a:t>Corridor Preservation under MAP-21</a:t>
            </a:r>
          </a:p>
          <a:p>
            <a:r>
              <a:rPr lang="en-US" dirty="0" smtClean="0"/>
              <a:t>Allowable ROW Activities during NEPA</a:t>
            </a:r>
          </a:p>
          <a:p>
            <a:pPr lvl="1"/>
            <a:endParaRPr lang="en-US" dirty="0" smtClean="0"/>
          </a:p>
          <a:p>
            <a:endParaRPr lang="en-US" dirty="0"/>
          </a:p>
        </p:txBody>
      </p:sp>
    </p:spTree>
    <p:extLst>
      <p:ext uri="{BB962C8B-B14F-4D97-AF65-F5344CB8AC3E}">
        <p14:creationId xmlns:p14="http://schemas.microsoft.com/office/powerpoint/2010/main" val="3795011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Background</a:t>
            </a:r>
          </a:p>
        </p:txBody>
      </p:sp>
      <p:sp>
        <p:nvSpPr>
          <p:cNvPr id="3" name="Content Placeholder 2"/>
          <p:cNvSpPr>
            <a:spLocks noGrp="1"/>
          </p:cNvSpPr>
          <p:nvPr>
            <p:ph idx="1"/>
          </p:nvPr>
        </p:nvSpPr>
        <p:spPr>
          <a:xfrm>
            <a:off x="457200" y="1285876"/>
            <a:ext cx="8229600" cy="4840288"/>
          </a:xfrm>
        </p:spPr>
        <p:txBody>
          <a:bodyPr/>
          <a:lstStyle/>
          <a:p>
            <a:pPr lvl="0"/>
            <a:r>
              <a:rPr lang="en-US" sz="2800" dirty="0">
                <a:solidFill>
                  <a:prstClr val="black"/>
                </a:solidFill>
              </a:rPr>
              <a:t>CEQ Definition</a:t>
            </a:r>
          </a:p>
          <a:p>
            <a:pPr marL="457200" lvl="1" indent="0">
              <a:buNone/>
            </a:pPr>
            <a:r>
              <a:rPr lang="en-US" sz="2400" i="1" dirty="0" smtClean="0">
                <a:solidFill>
                  <a:prstClr val="black"/>
                </a:solidFill>
              </a:rPr>
              <a:t>A categorical exclusion (or CE) is “…</a:t>
            </a:r>
            <a:r>
              <a:rPr lang="en-US" sz="2400" i="1" dirty="0">
                <a:solidFill>
                  <a:prstClr val="black"/>
                </a:solidFill>
              </a:rPr>
              <a:t>a category of actions which do not individually or cumulatively have a significant effect on the human environment and which have been found to have no such effect in procedures adopted by a Federal agency in implementation of these regulations (§ 1507.3) and for which, therefore, neither an environmental assessment nor an environmental impact statement is required.”</a:t>
            </a:r>
          </a:p>
          <a:p>
            <a:r>
              <a:rPr lang="en-US" sz="2800" dirty="0"/>
              <a:t>A CE is: </a:t>
            </a:r>
          </a:p>
          <a:p>
            <a:pPr lvl="1"/>
            <a:r>
              <a:rPr lang="en-US" sz="2400" dirty="0"/>
              <a:t>An action excluded from EA or EIS review</a:t>
            </a:r>
          </a:p>
          <a:p>
            <a:pPr lvl="1"/>
            <a:r>
              <a:rPr lang="en-US" sz="2400" dirty="0"/>
              <a:t>NOT an exemption from NEPA </a:t>
            </a:r>
          </a:p>
        </p:txBody>
      </p:sp>
    </p:spTree>
    <p:extLst>
      <p:ext uri="{BB962C8B-B14F-4D97-AF65-F5344CB8AC3E}">
        <p14:creationId xmlns:p14="http://schemas.microsoft.com/office/powerpoint/2010/main" val="15761872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Background</a:t>
            </a:r>
          </a:p>
        </p:txBody>
      </p:sp>
      <p:sp>
        <p:nvSpPr>
          <p:cNvPr id="3" name="Content Placeholder 2"/>
          <p:cNvSpPr>
            <a:spLocks noGrp="1"/>
          </p:cNvSpPr>
          <p:nvPr>
            <p:ph idx="1"/>
          </p:nvPr>
        </p:nvSpPr>
        <p:spPr>
          <a:xfrm>
            <a:off x="457200" y="1285876"/>
            <a:ext cx="8229600" cy="4840288"/>
          </a:xfrm>
        </p:spPr>
        <p:txBody>
          <a:bodyPr/>
          <a:lstStyle/>
          <a:p>
            <a:r>
              <a:rPr lang="en-US" sz="2800" dirty="0" smtClean="0"/>
              <a:t>Just over a year ago, FTA issued two final rules on Categorical Exclusions (CE) that apply to FTA actions:</a:t>
            </a:r>
          </a:p>
          <a:p>
            <a:pPr lvl="1"/>
            <a:r>
              <a:rPr lang="en-US" sz="2400" dirty="0" smtClean="0"/>
              <a:t>Addition of new section for FTA CE actions with ten all new CEs (23 CFR 771.118) on February 7, 2013</a:t>
            </a:r>
          </a:p>
          <a:p>
            <a:pPr lvl="2"/>
            <a:r>
              <a:rPr lang="en-US" dirty="0"/>
              <a:t>Designates Section 771.118 for FTA actions </a:t>
            </a:r>
          </a:p>
          <a:p>
            <a:pPr lvl="2"/>
            <a:r>
              <a:rPr lang="en-US" dirty="0" smtClean="0"/>
              <a:t>Section </a:t>
            </a:r>
            <a:r>
              <a:rPr lang="en-US" dirty="0"/>
              <a:t>771.117 is </a:t>
            </a:r>
            <a:r>
              <a:rPr lang="en-US" u="sng" dirty="0"/>
              <a:t>no longer valid </a:t>
            </a:r>
            <a:r>
              <a:rPr lang="en-US" dirty="0"/>
              <a:t>for FTA actions</a:t>
            </a:r>
            <a:endParaRPr lang="en-US" dirty="0" smtClean="0"/>
          </a:p>
          <a:p>
            <a:pPr lvl="1"/>
            <a:r>
              <a:rPr lang="en-US" sz="2400" dirty="0" smtClean="0"/>
              <a:t>Addition of Emergency Recovery Action CE                  (23 CFR 771.118(c)(11)) on February 19, 2013</a:t>
            </a:r>
          </a:p>
        </p:txBody>
      </p:sp>
    </p:spTree>
    <p:extLst>
      <p:ext uri="{BB962C8B-B14F-4D97-AF65-F5344CB8AC3E}">
        <p14:creationId xmlns:p14="http://schemas.microsoft.com/office/powerpoint/2010/main" val="5397596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3737"/>
            <a:ext cx="8229600" cy="490717"/>
          </a:xfrm>
        </p:spPr>
        <p:txBody>
          <a:bodyPr/>
          <a:lstStyle/>
          <a:p>
            <a:pPr algn="l"/>
            <a:r>
              <a:rPr lang="en-US" dirty="0" smtClean="0"/>
              <a:t>Section 771.118(c)</a:t>
            </a:r>
            <a:endParaRPr lang="en-US" dirty="0"/>
          </a:p>
        </p:txBody>
      </p:sp>
      <p:sp>
        <p:nvSpPr>
          <p:cNvPr id="3" name="Content Placeholder 2"/>
          <p:cNvSpPr>
            <a:spLocks noGrp="1"/>
          </p:cNvSpPr>
          <p:nvPr>
            <p:ph idx="1"/>
          </p:nvPr>
        </p:nvSpPr>
        <p:spPr>
          <a:xfrm>
            <a:off x="457200" y="1355499"/>
            <a:ext cx="8229600" cy="4525963"/>
          </a:xfrm>
        </p:spPr>
        <p:txBody>
          <a:bodyPr/>
          <a:lstStyle/>
          <a:p>
            <a:r>
              <a:rPr lang="en-US" sz="2800" dirty="0" smtClean="0"/>
              <a:t>(1) </a:t>
            </a:r>
            <a:r>
              <a:rPr lang="en-US" sz="2800" b="1" dirty="0">
                <a:solidFill>
                  <a:srgbClr val="FF0000"/>
                </a:solidFill>
              </a:rPr>
              <a:t>Acquisition</a:t>
            </a:r>
            <a:r>
              <a:rPr lang="en-US" sz="2800" dirty="0"/>
              <a:t>, installation, operation, evaluation, replacement, and improvement of discrete utilities and similar appurtenances (existing and new) within or adjacent to existing transportation right-of-way, such as: utility poles, underground wiring, cables, and information systems; and power substations and utility transfer stations</a:t>
            </a:r>
            <a:r>
              <a:rPr lang="en-US" sz="2800" dirty="0" smtClean="0"/>
              <a:t>.</a:t>
            </a:r>
          </a:p>
          <a:p>
            <a:endParaRPr lang="en-US" sz="800" dirty="0"/>
          </a:p>
        </p:txBody>
      </p:sp>
    </p:spTree>
    <p:extLst>
      <p:ext uri="{BB962C8B-B14F-4D97-AF65-F5344CB8AC3E}">
        <p14:creationId xmlns:p14="http://schemas.microsoft.com/office/powerpoint/2010/main" val="22734769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21347"/>
            <a:ext cx="8229600" cy="412128"/>
          </a:xfrm>
        </p:spPr>
        <p:txBody>
          <a:bodyPr/>
          <a:lstStyle/>
          <a:p>
            <a:pPr algn="l"/>
            <a:r>
              <a:rPr lang="en-US" dirty="0" smtClean="0"/>
              <a:t>Section 771.118(c)</a:t>
            </a:r>
            <a:endParaRPr lang="en-US" dirty="0"/>
          </a:p>
        </p:txBody>
      </p:sp>
      <p:sp>
        <p:nvSpPr>
          <p:cNvPr id="3" name="Content Placeholder 2"/>
          <p:cNvSpPr>
            <a:spLocks noGrp="1"/>
          </p:cNvSpPr>
          <p:nvPr>
            <p:ph idx="1"/>
          </p:nvPr>
        </p:nvSpPr>
        <p:spPr>
          <a:xfrm>
            <a:off x="457200" y="1375218"/>
            <a:ext cx="8229600" cy="4525963"/>
          </a:xfrm>
        </p:spPr>
        <p:txBody>
          <a:bodyPr/>
          <a:lstStyle/>
          <a:p>
            <a:r>
              <a:rPr lang="en-US" sz="2800" dirty="0" smtClean="0"/>
              <a:t>(2) </a:t>
            </a:r>
            <a:r>
              <a:rPr lang="en-US" sz="2800" b="1" dirty="0">
                <a:solidFill>
                  <a:srgbClr val="FF0000"/>
                </a:solidFill>
              </a:rPr>
              <a:t>Acquisition</a:t>
            </a:r>
            <a:r>
              <a:rPr lang="en-US" sz="2800" dirty="0"/>
              <a:t>, construction, maintenance, rehabilitation, and improvement or limited expansion of stand-alone recreation, pedestrian, or bicycle facilities, such as: a multiuse pathway, lane, trail, or pedestrian bridge; and transit plaza amenities.</a:t>
            </a:r>
          </a:p>
        </p:txBody>
      </p:sp>
    </p:spTree>
    <p:extLst>
      <p:ext uri="{BB962C8B-B14F-4D97-AF65-F5344CB8AC3E}">
        <p14:creationId xmlns:p14="http://schemas.microsoft.com/office/powerpoint/2010/main" val="33664246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4631"/>
            <a:ext cx="8229600" cy="451722"/>
          </a:xfrm>
        </p:spPr>
        <p:txBody>
          <a:bodyPr/>
          <a:lstStyle/>
          <a:p>
            <a:pPr algn="l"/>
            <a:r>
              <a:rPr lang="en-US" dirty="0" smtClean="0"/>
              <a:t>Section </a:t>
            </a:r>
            <a:r>
              <a:rPr lang="en-US" dirty="0"/>
              <a:t>771.118(c)</a:t>
            </a:r>
          </a:p>
        </p:txBody>
      </p:sp>
      <p:sp>
        <p:nvSpPr>
          <p:cNvPr id="3" name="Content Placeholder 2"/>
          <p:cNvSpPr>
            <a:spLocks noGrp="1"/>
          </p:cNvSpPr>
          <p:nvPr>
            <p:ph idx="1"/>
          </p:nvPr>
        </p:nvSpPr>
        <p:spPr>
          <a:xfrm>
            <a:off x="457200" y="1264276"/>
            <a:ext cx="8229600" cy="4525963"/>
          </a:xfrm>
        </p:spPr>
        <p:txBody>
          <a:bodyPr/>
          <a:lstStyle/>
          <a:p>
            <a:r>
              <a:rPr lang="en-US" sz="2600" dirty="0" smtClean="0"/>
              <a:t>(6) </a:t>
            </a:r>
            <a:r>
              <a:rPr lang="en-US" sz="2600" b="1" dirty="0">
                <a:solidFill>
                  <a:srgbClr val="FF0000"/>
                </a:solidFill>
              </a:rPr>
              <a:t>Acquisition or transfer of an interest in real property </a:t>
            </a:r>
            <a:r>
              <a:rPr lang="en-US" sz="2600" dirty="0"/>
              <a:t>that is not within or adjacent to recognized environmentally sensitive areas (e.g., wetlands, non-urban parks, wildlife management areas) and does not result in a substantial change in the functional use of the property or in substantial displacements, such as: acquisition for scenic easements or historic sites for the purpose of preserving the site.  This CE extends only to acquisitions and transfers that will not limit the evaluation of alternatives for future FTA-assisted projects that make use of the acquired or transferred property.</a:t>
            </a:r>
            <a:endParaRPr lang="en-US" sz="2600" dirty="0" smtClean="0"/>
          </a:p>
          <a:p>
            <a:pPr marL="0" indent="0">
              <a:buNone/>
            </a:pPr>
            <a:endParaRPr lang="en-US" dirty="0"/>
          </a:p>
        </p:txBody>
      </p:sp>
    </p:spTree>
    <p:extLst>
      <p:ext uri="{BB962C8B-B14F-4D97-AF65-F5344CB8AC3E}">
        <p14:creationId xmlns:p14="http://schemas.microsoft.com/office/powerpoint/2010/main" val="19564186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3738"/>
            <a:ext cx="8229600" cy="567990"/>
          </a:xfrm>
        </p:spPr>
        <p:txBody>
          <a:bodyPr/>
          <a:lstStyle/>
          <a:p>
            <a:pPr algn="l"/>
            <a:r>
              <a:rPr lang="en-US" dirty="0" smtClean="0"/>
              <a:t>Section 771.118(d)</a:t>
            </a:r>
            <a:endParaRPr lang="en-US" dirty="0"/>
          </a:p>
        </p:txBody>
      </p:sp>
      <p:sp>
        <p:nvSpPr>
          <p:cNvPr id="3" name="Content Placeholder 2"/>
          <p:cNvSpPr>
            <a:spLocks noGrp="1"/>
          </p:cNvSpPr>
          <p:nvPr>
            <p:ph idx="1"/>
          </p:nvPr>
        </p:nvSpPr>
        <p:spPr>
          <a:xfrm>
            <a:off x="457200" y="1325850"/>
            <a:ext cx="8229600" cy="4525963"/>
          </a:xfrm>
        </p:spPr>
        <p:txBody>
          <a:bodyPr/>
          <a:lstStyle/>
          <a:p>
            <a:r>
              <a:rPr lang="en-US" sz="2800" dirty="0" smtClean="0"/>
              <a:t>The “d-list” </a:t>
            </a:r>
          </a:p>
          <a:p>
            <a:pPr lvl="1"/>
            <a:r>
              <a:rPr lang="en-US" sz="2400" dirty="0" smtClean="0"/>
              <a:t>Implemented the same way as old list (Section 771.117(d)), including the possibility of “unusual circumstances”</a:t>
            </a:r>
          </a:p>
          <a:p>
            <a:pPr lvl="1"/>
            <a:r>
              <a:rPr lang="en-US" sz="2400" dirty="0" smtClean="0"/>
              <a:t>Section </a:t>
            </a:r>
            <a:r>
              <a:rPr lang="en-US" sz="2400" dirty="0"/>
              <a:t>771.118(d) is generally FTA’s “Other” CE category:  paragraphs listed under (d) are </a:t>
            </a:r>
            <a:r>
              <a:rPr lang="en-US" sz="2400" i="1" dirty="0"/>
              <a:t>only examples </a:t>
            </a:r>
            <a:r>
              <a:rPr lang="en-US" sz="2400" dirty="0"/>
              <a:t>of typically categorically excluded </a:t>
            </a:r>
            <a:r>
              <a:rPr lang="en-US" sz="2400" dirty="0" smtClean="0"/>
              <a:t>actions</a:t>
            </a:r>
          </a:p>
          <a:p>
            <a:pPr lvl="1"/>
            <a:r>
              <a:rPr lang="en-US" sz="2400" dirty="0" smtClean="0"/>
              <a:t>Any action </a:t>
            </a:r>
            <a:r>
              <a:rPr lang="en-US" sz="2400" dirty="0"/>
              <a:t>can be a CE under the d-list </a:t>
            </a:r>
            <a:r>
              <a:rPr lang="en-US" sz="2400" i="1" dirty="0" smtClean="0"/>
              <a:t>if</a:t>
            </a:r>
            <a:r>
              <a:rPr lang="en-US" sz="2400" dirty="0" smtClean="0"/>
              <a:t> documentation shows there is no potential for significant environmental impacts </a:t>
            </a:r>
          </a:p>
          <a:p>
            <a:pPr lvl="1"/>
            <a:r>
              <a:rPr lang="en-US" sz="2400" dirty="0" smtClean="0"/>
              <a:t>Documentation can be as brief as a paragraph</a:t>
            </a:r>
            <a:endParaRPr lang="en-US" sz="2200" dirty="0" smtClean="0"/>
          </a:p>
        </p:txBody>
      </p:sp>
    </p:spTree>
    <p:extLst>
      <p:ext uri="{BB962C8B-B14F-4D97-AF65-F5344CB8AC3E}">
        <p14:creationId xmlns:p14="http://schemas.microsoft.com/office/powerpoint/2010/main" val="40077517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42283"/>
            <a:ext cx="8229600" cy="400565"/>
          </a:xfrm>
        </p:spPr>
        <p:txBody>
          <a:bodyPr/>
          <a:lstStyle/>
          <a:p>
            <a:pPr algn="l"/>
            <a:r>
              <a:rPr lang="en-US" dirty="0" smtClean="0"/>
              <a:t>Section </a:t>
            </a:r>
            <a:r>
              <a:rPr lang="en-US" dirty="0"/>
              <a:t>771.118(d)</a:t>
            </a:r>
          </a:p>
        </p:txBody>
      </p:sp>
      <p:sp>
        <p:nvSpPr>
          <p:cNvPr id="3" name="Content Placeholder 2"/>
          <p:cNvSpPr>
            <a:spLocks noGrp="1"/>
          </p:cNvSpPr>
          <p:nvPr>
            <p:ph idx="1"/>
          </p:nvPr>
        </p:nvSpPr>
        <p:spPr>
          <a:xfrm>
            <a:off x="457200" y="1426941"/>
            <a:ext cx="8229600" cy="4525963"/>
          </a:xfrm>
        </p:spPr>
        <p:txBody>
          <a:bodyPr/>
          <a:lstStyle/>
          <a:p>
            <a:r>
              <a:rPr lang="en-US" sz="2800" dirty="0"/>
              <a:t>(</a:t>
            </a:r>
            <a:r>
              <a:rPr lang="en-US" sz="2800" dirty="0" smtClean="0"/>
              <a:t>3)</a:t>
            </a:r>
            <a:r>
              <a:rPr lang="en-US" sz="2800" dirty="0"/>
              <a:t> </a:t>
            </a:r>
            <a:r>
              <a:rPr lang="en-US" sz="2800" b="1" dirty="0">
                <a:solidFill>
                  <a:srgbClr val="FF0000"/>
                </a:solidFill>
              </a:rPr>
              <a:t>Acquisition of land for hardship or protective purposes. </a:t>
            </a:r>
            <a:r>
              <a:rPr lang="en-US" sz="2800" dirty="0"/>
              <a:t>Hardship and protective buying will be permitted only for a particular parcel or a limited number of parcels. </a:t>
            </a:r>
            <a:endParaRPr lang="en-US" sz="2800" dirty="0" smtClean="0"/>
          </a:p>
          <a:p>
            <a:pPr marL="0" indent="0">
              <a:buNone/>
            </a:pPr>
            <a:r>
              <a:rPr lang="en-US" sz="2600" dirty="0" smtClean="0"/>
              <a:t>	</a:t>
            </a:r>
            <a:endParaRPr lang="en-US" sz="2600" dirty="0"/>
          </a:p>
          <a:p>
            <a:endParaRPr lang="en-US" dirty="0" smtClean="0"/>
          </a:p>
        </p:txBody>
      </p:sp>
    </p:spTree>
    <p:extLst>
      <p:ext uri="{BB962C8B-B14F-4D97-AF65-F5344CB8AC3E}">
        <p14:creationId xmlns:p14="http://schemas.microsoft.com/office/powerpoint/2010/main" val="424059331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9.0&quot;&gt;&lt;object type=&quot;1&quot; unique_id=&quot;10001&quot;&gt;&lt;object type=&quot;2&quot; unique_id=&quot;11510&quot;&gt;&lt;object type=&quot;3&quot; unique_id=&quot;11511&quot;&gt;&lt;property id=&quot;20148&quot; value=&quot;5&quot;/&gt;&lt;property id=&quot;20300&quot; value=&quot;Slide 1 - &amp;quot;Title of our Panel May 19, 2014  Elizabeth Patel Environmental Protection Specialist  FTA Office of Planning and En&quot;/&gt;&lt;property id=&quot;20307&quot; value=&quot;446&quot;/&gt;&lt;/object&gt;&lt;object type=&quot;3&quot; unique_id=&quot;11512&quot;&gt;&lt;property id=&quot;20148&quot; value=&quot;5&quot;/&gt;&lt;property id=&quot;20300&quot; value=&quot;Slide 2 - &amp;quot;Panel Discussion &amp;quot;&quot;/&gt;&lt;property id=&quot;20307&quot; value=&quot;466&quot;/&gt;&lt;/object&gt;&lt;object type=&quot;3&quot; unique_id=&quot;11513&quot;&gt;&lt;property id=&quot;20148&quot; value=&quot;5&quot;/&gt;&lt;property id=&quot;20300&quot; value=&quot;Slide 3 - &amp;quot;NEPA/Property Acquisition Topics&amp;quot;&quot;/&gt;&lt;property id=&quot;20307&quot; value=&quot;457&quot;/&gt;&lt;/object&gt;&lt;object type=&quot;3&quot; unique_id=&quot;11514&quot;&gt;&lt;property id=&quot;20148&quot; value=&quot;5&quot;/&gt;&lt;property id=&quot;20300&quot; value=&quot;Slide 4 - &amp;quot;Background&amp;quot;&quot;/&gt;&lt;property id=&quot;20307&quot; value=&quot;448&quot;/&gt;&lt;/object&gt;&lt;object type=&quot;3&quot; unique_id=&quot;11515&quot;&gt;&lt;property id=&quot;20148&quot; value=&quot;5&quot;/&gt;&lt;property id=&quot;20300&quot; value=&quot;Slide 5 - &amp;quot;Background&amp;quot;&quot;/&gt;&lt;property id=&quot;20307&quot; value=&quot;449&quot;/&gt;&lt;/object&gt;&lt;object type=&quot;3&quot; unique_id=&quot;11516&quot;&gt;&lt;property id=&quot;20148&quot; value=&quot;5&quot;/&gt;&lt;property id=&quot;20300&quot; value=&quot;Slide 6 - &amp;quot;Section 771.118(c)&amp;quot;&quot;/&gt;&lt;property id=&quot;20307&quot; value=&quot;450&quot;/&gt;&lt;/object&gt;&lt;object type=&quot;3&quot; unique_id=&quot;11517&quot;&gt;&lt;property id=&quot;20148&quot; value=&quot;5&quot;/&gt;&lt;property id=&quot;20300&quot; value=&quot;Slide 7 - &amp;quot;Section 771.118(c)&amp;quot;&quot;/&gt;&lt;property id=&quot;20307&quot; value=&quot;451&quot;/&gt;&lt;/object&gt;&lt;object type=&quot;3&quot; unique_id=&quot;11518&quot;&gt;&lt;property id=&quot;20148&quot; value=&quot;5&quot;/&gt;&lt;property id=&quot;20300&quot; value=&quot;Slide 8 - &amp;quot;Section 771.118(c)&amp;quot;&quot;/&gt;&lt;property id=&quot;20307&quot; value=&quot;452&quot;/&gt;&lt;/object&gt;&lt;object type=&quot;3&quot; unique_id=&quot;11519&quot;&gt;&lt;property id=&quot;20148&quot; value=&quot;5&quot;/&gt;&lt;property id=&quot;20300&quot; value=&quot;Slide 9 - &amp;quot;Section 771.118(d)&amp;quot;&quot;/&gt;&lt;property id=&quot;20307&quot; value=&quot;453&quot;/&gt;&lt;/object&gt;&lt;object type=&quot;3&quot; unique_id=&quot;11520&quot;&gt;&lt;property id=&quot;20148&quot; value=&quot;5&quot;/&gt;&lt;property id=&quot;20300&quot; value=&quot;Slide 10 - &amp;quot;Section 771.118(d)&amp;quot;&quot;/&gt;&lt;property id=&quot;20307&quot; value=&quot;454&quot;/&gt;&lt;/object&gt;&lt;object type=&quot;3&quot; unique_id=&quot;11521&quot;&gt;&lt;property id=&quot;20148&quot; value=&quot;5&quot;/&gt;&lt;property id=&quot;20300&quot; value=&quot;Slide 11 - &amp;quot;Section 771.118(d)&amp;quot;&quot;/&gt;&lt;property id=&quot;20307&quot; value=&quot;455&quot;/&gt;&lt;/object&gt;&lt;object type=&quot;3&quot; unique_id=&quot;11522&quot;&gt;&lt;property id=&quot;20148&quot; value=&quot;5&quot;/&gt;&lt;property id=&quot;20300&quot; value=&quot;Slide 12 - &amp;quot;New 2014 Categorical Exclusions&amp;quot;&quot;/&gt;&lt;property id=&quot;20307&quot; value=&quot;458&quot;/&gt;&lt;/object&gt;&lt;object type=&quot;3&quot; unique_id=&quot;11523&quot;&gt;&lt;property id=&quot;20148&quot; value=&quot;5&quot;/&gt;&lt;property id=&quot;20300&quot; value=&quot;Slide 13 - &amp;quot;New 2014 Categorical Exclusions&amp;quot;&quot;/&gt;&lt;property id=&quot;20307&quot; value=&quot;459&quot;/&gt;&lt;/object&gt;&lt;object type=&quot;3&quot; unique_id=&quot;11524&quot;&gt;&lt;property id=&quot;20148&quot; value=&quot;5&quot;/&gt;&lt;property id=&quot;20300&quot; value=&quot;Slide 14 - &amp;quot;New 2014 Categorical Exclusions&amp;quot;&quot;/&gt;&lt;property id=&quot;20307&quot; value=&quot;460&quot;/&gt;&lt;/object&gt;&lt;object type=&quot;3&quot; unique_id=&quot;11525&quot;&gt;&lt;property id=&quot;20148&quot; value=&quot;5&quot;/&gt;&lt;property id=&quot;20300&quot; value=&quot;Slide 15 - &amp;quot;New 2014 Categorical Exclusions&amp;quot;&quot;/&gt;&lt;property id=&quot;20307&quot; value=&quot;461&quot;/&gt;&lt;/object&gt;&lt;object type=&quot;3&quot; unique_id=&quot;11526&quot;&gt;&lt;property id=&quot;20148&quot; value=&quot;5&quot;/&gt;&lt;property id=&quot;20300&quot; value=&quot;Slide 16 - &amp;quot;Corridor Preservation &amp;quot;&quot;/&gt;&lt;property id=&quot;20307&quot; value=&quot;462&quot;/&gt;&lt;/object&gt;&lt;object type=&quot;3&quot; unique_id=&quot;11527&quot;&gt;&lt;property id=&quot;20148&quot; value=&quot;5&quot;/&gt;&lt;property id=&quot;20300&quot; value=&quot;Slide 17 - &amp;quot;Allowable Activities during NEPA Process&amp;quot;&quot;/&gt;&lt;property id=&quot;20307&quot; value=&quot;464&quot;/&gt;&lt;/object&gt;&lt;object type=&quot;3&quot; unique_id=&quot;11528&quot;&gt;&lt;property id=&quot;20148&quot; value=&quot;5&quot;/&gt;&lt;property id=&quot;20300&quot; value=&quot;Slide 18 - &amp;quot;Activity not Allowed during NEPA Process &amp;quot;&quot;/&gt;&lt;property id=&quot;20307&quot; value=&quot;465&quot;/&gt;&lt;/object&gt;&lt;object type=&quot;3&quot; unique_id=&quot;11529&quot;&gt;&lt;property id=&quot;20148&quot; value=&quot;5&quot;/&gt;&lt;property id=&quot;20300&quot; value=&quot;Slide 19 - &amp;quot;Questions?&amp;quot;&quot;/&gt;&lt;property id=&quot;20307&quot; value=&quot;463&quot;/&gt;&lt;/object&gt;&lt;/object&gt;&lt;object type=&quot;8&quot; unique_id=&quot;11550&quot;&gt;&lt;/object&gt;&lt;/object&gt;&lt;/database&gt;"/>
  <p:tag name="SECTOMILLISECCONVERTED" val="1"/>
</p:tagLst>
</file>

<file path=ppt/theme/theme1.xml><?xml version="1.0" encoding="utf-8"?>
<a:theme xmlns:a="http://schemas.openxmlformats.org/drawingml/2006/main" name="FTA3 (2)">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9E11CF90DD30E4A9FE76BCF2E84FC12" ma:contentTypeVersion="0" ma:contentTypeDescription="Create a new document." ma:contentTypeScope="" ma:versionID="49d8a919bfaccaf21074cd0b996502b7">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3E865629-F011-44E7-91FB-20AEF3CE60FB}">
  <ds:schemaRefs>
    <ds:schemaRef ds:uri="http://schemas.microsoft.com/sharepoint/v3/contenttype/forms"/>
  </ds:schemaRefs>
</ds:datastoreItem>
</file>

<file path=customXml/itemProps2.xml><?xml version="1.0" encoding="utf-8"?>
<ds:datastoreItem xmlns:ds="http://schemas.openxmlformats.org/officeDocument/2006/customXml" ds:itemID="{3914B6C2-D00E-498E-BE13-FE17EE69AE3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E2DDD78A-AB32-4D5B-B788-CE268132E653}">
  <ds:schemaRefs>
    <ds:schemaRef ds:uri="http://purl.org/dc/dcmitype/"/>
    <ds:schemaRef ds:uri="http://www.w3.org/XML/1998/namespace"/>
    <ds:schemaRef ds:uri="http://schemas.microsoft.com/office/2006/documentManagement/types"/>
    <ds:schemaRef ds:uri="http://purl.org/dc/elements/1.1/"/>
    <ds:schemaRef ds:uri="http://schemas.openxmlformats.org/package/2006/metadata/core-properties"/>
    <ds:schemaRef ds:uri="http://purl.org/dc/term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FTA3 (2)</Template>
  <TotalTime>12029</TotalTime>
  <Words>1022</Words>
  <Application>Microsoft Office PowerPoint</Application>
  <PresentationFormat>On-screen Show (4:3)</PresentationFormat>
  <Paragraphs>92</Paragraphs>
  <Slides>18</Slides>
  <Notes>17</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FTA3 (2)</vt:lpstr>
      <vt:lpstr>NEPA and Property Acquisition May 19, 2014    Elizabeth Patel Environmental Protection Specialist  FTA Office of Planning and Environment     </vt:lpstr>
      <vt:lpstr>NEPA/Property Acquisition Topics</vt:lpstr>
      <vt:lpstr>Background</vt:lpstr>
      <vt:lpstr>Background</vt:lpstr>
      <vt:lpstr>Section 771.118(c)</vt:lpstr>
      <vt:lpstr>Section 771.118(c)</vt:lpstr>
      <vt:lpstr>Section 771.118(c)</vt:lpstr>
      <vt:lpstr>Section 771.118(d)</vt:lpstr>
      <vt:lpstr>Section 771.118(d)</vt:lpstr>
      <vt:lpstr>Section 771.118(d)</vt:lpstr>
      <vt:lpstr>New 2014 Categorical Exclusions</vt:lpstr>
      <vt:lpstr>New 2014 Categorical Exclusions</vt:lpstr>
      <vt:lpstr>New 2014 Categorical Exclusions</vt:lpstr>
      <vt:lpstr>New 2014 Categorical Exclusions</vt:lpstr>
      <vt:lpstr>Corridor Preservation </vt:lpstr>
      <vt:lpstr>Allowable Activities during NEPA Process</vt:lpstr>
      <vt:lpstr>Activity not Allowed during NEPA Process </vt:lpstr>
      <vt:lpstr>Questions?</vt:lpstr>
    </vt:vector>
  </TitlesOfParts>
  <Company>DOT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Dissemination New Procedures  November 15, 2011  Edwin Rodriguez Information Dissemination Program Manager</dc:title>
  <dc:creator>test</dc:creator>
  <cp:lastModifiedBy>Smith-Fisher, Mamie (FTA)</cp:lastModifiedBy>
  <cp:revision>379</cp:revision>
  <cp:lastPrinted>2014-04-15T17:45:42Z</cp:lastPrinted>
  <dcterms:created xsi:type="dcterms:W3CDTF">2012-04-18T16:44:28Z</dcterms:created>
  <dcterms:modified xsi:type="dcterms:W3CDTF">2014-06-09T17:08:05Z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0x01010099E11CF90DD30E4A9FE76BCF2E84FC12</vt:lpwstr>
  </property>
</Properties>
</file>