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4"/>
  </p:sldMasterIdLst>
  <p:notesMasterIdLst>
    <p:notesMasterId r:id="rId12"/>
  </p:notesMasterIdLst>
  <p:handoutMasterIdLst>
    <p:handoutMasterId r:id="rId13"/>
  </p:handoutMasterIdLst>
  <p:sldIdLst>
    <p:sldId id="446" r:id="rId5"/>
    <p:sldId id="376" r:id="rId6"/>
    <p:sldId id="456" r:id="rId7"/>
    <p:sldId id="455" r:id="rId8"/>
    <p:sldId id="458" r:id="rId9"/>
    <p:sldId id="457" r:id="rId10"/>
    <p:sldId id="459" r:id="rId11"/>
  </p:sldIdLst>
  <p:sldSz cx="9144000" cy="6858000" type="screen4x3"/>
  <p:notesSz cx="7010400" cy="92233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1" name="test" initials="t" lastIdx="3" clrIdx="1"/>
  <p:cmAuthor id="2" name="Megan Blum" initials="MB" lastIdx="9" clrIdx="2"/>
  <p:cmAuthor id="3" name="VanWyk, Christopher (FTA)" initials="CVW" lastIdx="2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75F19"/>
    <a:srgbClr val="395B74"/>
    <a:srgbClr val="3333CC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545" autoAdjust="0"/>
    <p:restoredTop sz="90886" autoAdjust="0"/>
  </p:normalViewPr>
  <p:slideViewPr>
    <p:cSldViewPr snapToGrid="0" snapToObjects="1">
      <p:cViewPr>
        <p:scale>
          <a:sx n="74" d="100"/>
          <a:sy n="74" d="100"/>
        </p:scale>
        <p:origin x="-197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6/9/2014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3738"/>
            <a:ext cx="4611688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2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1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1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1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\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1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3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6759"/>
            <a:ext cx="4395788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713" y="3656233"/>
            <a:ext cx="4395788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1860"/>
            <a:ext cx="2057400" cy="55643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1860"/>
            <a:ext cx="6019800" cy="5564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95B74"/>
                </a:solidFill>
                <a:latin typeface="Arial Unicode MS" pitchFamily="34" charset="-128"/>
                <a:cs typeface="Raav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908"/>
            <a:ext cx="8229600" cy="9327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8"/>
            <a:ext cx="9144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047680"/>
            <a:ext cx="9144000" cy="830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i="0" kern="1200" baseline="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TA_slide3_edit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" y="0"/>
            <a:ext cx="914257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357438"/>
            <a:ext cx="4395787" cy="3059112"/>
          </a:xfrm>
        </p:spPr>
        <p:txBody>
          <a:bodyPr rtlCol="0" anchor="t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385B74"/>
                </a:solidFill>
                <a:ea typeface="+mj-ea"/>
              </a:rPr>
              <a:t>Legal Perspectives</a:t>
            </a:r>
            <a:r>
              <a:rPr lang="en-US" sz="3200" dirty="0" smtClean="0">
                <a:solidFill>
                  <a:srgbClr val="385B74"/>
                </a:solidFill>
                <a:latin typeface="Raavi" pitchFamily="34" charset="0"/>
                <a:ea typeface="+mj-ea"/>
                <a:cs typeface="Raavi" pitchFamily="34" charset="0"/>
              </a:rPr>
              <a:t/>
            </a:r>
            <a:br>
              <a:rPr lang="en-US" sz="3200" dirty="0" smtClean="0">
                <a:solidFill>
                  <a:srgbClr val="385B74"/>
                </a:solidFill>
                <a:latin typeface="Raavi" pitchFamily="34" charset="0"/>
                <a:ea typeface="+mj-ea"/>
                <a:cs typeface="Raavi" pitchFamily="34" charset="0"/>
              </a:rPr>
            </a:br>
            <a:r>
              <a:rPr lang="en-US" sz="1900" dirty="0" smtClean="0">
                <a:solidFill>
                  <a:srgbClr val="385B74"/>
                </a:solidFill>
                <a:latin typeface="Raavi" pitchFamily="34" charset="0"/>
                <a:ea typeface="+mj-ea"/>
              </a:rPr>
              <a:t>M</a:t>
            </a:r>
            <a:r>
              <a:rPr lang="en-US" sz="1900" dirty="0" smtClean="0">
                <a:solidFill>
                  <a:srgbClr val="385B74"/>
                </a:solidFill>
                <a:latin typeface="Raavi" pitchFamily="34" charset="0"/>
                <a:ea typeface="+mj-ea"/>
                <a:cs typeface="Raavi" pitchFamily="34" charset="0"/>
              </a:rPr>
              <a:t>ay 19, 2014</a:t>
            </a:r>
            <a:r>
              <a:rPr lang="en-US" sz="2500" dirty="0" smtClean="0">
                <a:latin typeface="Raavi" pitchFamily="34" charset="0"/>
                <a:ea typeface="+mj-ea"/>
                <a:cs typeface="Raavi" pitchFamily="34" charset="0"/>
              </a:rPr>
              <a:t/>
            </a:r>
            <a:br>
              <a:rPr lang="en-US" sz="2500" dirty="0" smtClean="0">
                <a:latin typeface="Raavi" pitchFamily="34" charset="0"/>
                <a:ea typeface="+mj-ea"/>
                <a:cs typeface="Raavi" pitchFamily="34" charset="0"/>
              </a:rPr>
            </a:br>
            <a:r>
              <a:rPr lang="en-US" sz="2400" dirty="0" smtClean="0">
                <a:latin typeface="Helvetica Neue"/>
                <a:ea typeface="+mj-ea"/>
              </a:rPr>
              <a:t/>
            </a:r>
            <a:br>
              <a:rPr lang="en-US" sz="2400" dirty="0" smtClean="0">
                <a:latin typeface="Helvetica Neue"/>
                <a:ea typeface="+mj-ea"/>
              </a:rPr>
            </a:br>
            <a:r>
              <a:rPr lang="en-US" sz="2400" dirty="0" smtClean="0">
                <a:latin typeface="Helvetica Neue"/>
                <a:ea typeface="+mj-ea"/>
              </a:rPr>
              <a:t>Jay Fox</a:t>
            </a:r>
            <a:r>
              <a:rPr lang="en-US" sz="200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</a:br>
            <a:r>
              <a:rPr lang="en-US" sz="1900" dirty="0">
                <a:latin typeface="Gill Sans MT" pitchFamily="34" charset="0"/>
              </a:rPr>
              <a:t>Regional </a:t>
            </a:r>
            <a:r>
              <a:rPr lang="en-US" sz="1900" dirty="0" smtClean="0">
                <a:latin typeface="Gill Sans MT" pitchFamily="34" charset="0"/>
              </a:rPr>
              <a:t>Counsel </a:t>
            </a:r>
            <a:br>
              <a:rPr lang="en-US" sz="1900" dirty="0" smtClean="0">
                <a:latin typeface="Gill Sans MT" pitchFamily="34" charset="0"/>
              </a:rPr>
            </a:br>
            <a:r>
              <a:rPr lang="en-US" sz="1900" dirty="0" smtClean="0">
                <a:latin typeface="Gill Sans MT" pitchFamily="34" charset="0"/>
                <a:ea typeface="+mj-ea"/>
              </a:rPr>
              <a:t>FTA Region III</a:t>
            </a:r>
            <a:r>
              <a:rPr lang="en-US" sz="2000" dirty="0" smtClean="0">
                <a:latin typeface="Gill Sans MT" pitchFamily="34" charset="0"/>
                <a:ea typeface="+mj-ea"/>
              </a:rPr>
              <a:t/>
            </a:r>
            <a:br>
              <a:rPr lang="en-US" sz="2000" dirty="0" smtClean="0">
                <a:latin typeface="Gill Sans MT" pitchFamily="34" charset="0"/>
                <a:ea typeface="+mj-ea"/>
              </a:rPr>
            </a:br>
            <a:endParaRPr lang="en-US" sz="1900" dirty="0" smtClean="0">
              <a:latin typeface="Gill Sans MT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153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Initial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015"/>
            <a:ext cx="8229600" cy="4525963"/>
          </a:xfrm>
        </p:spPr>
        <p:txBody>
          <a:bodyPr/>
          <a:lstStyle/>
          <a:p>
            <a:r>
              <a:rPr lang="en-US" sz="2800" dirty="0" smtClean="0"/>
              <a:t>1998 US DOT Policy Statement</a:t>
            </a:r>
          </a:p>
          <a:p>
            <a:pPr lvl="1"/>
            <a:r>
              <a:rPr lang="en-US" sz="2400" dirty="0" smtClean="0"/>
              <a:t>Encourages use of brownfield sites</a:t>
            </a:r>
          </a:p>
          <a:p>
            <a:r>
              <a:rPr lang="en-US" sz="2800" dirty="0" smtClean="0"/>
              <a:t>FTA Circular 5010.1D, Chapter IV, Section 2g(4) (Contaminated Property)</a:t>
            </a:r>
          </a:p>
          <a:p>
            <a:pPr lvl="1"/>
            <a:r>
              <a:rPr lang="en-US" sz="2400" dirty="0" smtClean="0"/>
              <a:t>Use of broad, discretionary language</a:t>
            </a:r>
          </a:p>
          <a:p>
            <a:pPr lvl="2"/>
            <a:r>
              <a:rPr lang="en-US" sz="2000" dirty="0" smtClean="0"/>
              <a:t>Due diligence</a:t>
            </a:r>
          </a:p>
          <a:p>
            <a:pPr lvl="2"/>
            <a:r>
              <a:rPr lang="en-US" sz="2000" dirty="0" smtClean="0"/>
              <a:t>Interpreting “contamination” and “hazardous material”</a:t>
            </a:r>
          </a:p>
          <a:p>
            <a:pPr lvl="2"/>
            <a:r>
              <a:rPr lang="en-US" sz="2000" dirty="0" smtClean="0"/>
              <a:t>FTA “generally” will not participate in remediation of contamination discovered during construction</a:t>
            </a:r>
          </a:p>
          <a:p>
            <a:pPr lvl="1"/>
            <a:r>
              <a:rPr lang="en-US" sz="2400" dirty="0" smtClean="0"/>
              <a:t>Absence of language authorizing remediation costs</a:t>
            </a:r>
          </a:p>
          <a:p>
            <a:pPr lvl="1"/>
            <a:r>
              <a:rPr lang="en-US" sz="2400" dirty="0" smtClean="0"/>
              <a:t>The RA usually makes the discretionary decisions</a:t>
            </a:r>
            <a:endParaRPr lang="en-US" sz="3000" dirty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961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7168"/>
            <a:ext cx="8229600" cy="4525963"/>
          </a:xfrm>
        </p:spPr>
        <p:txBody>
          <a:bodyPr/>
          <a:lstStyle/>
          <a:p>
            <a:r>
              <a:rPr lang="en-US" sz="2800" dirty="0" smtClean="0"/>
              <a:t>Identify – NEPA Process</a:t>
            </a:r>
          </a:p>
          <a:p>
            <a:pPr lvl="1"/>
            <a:r>
              <a:rPr lang="en-US" sz="2400" dirty="0" smtClean="0"/>
              <a:t>Evaluation of soil and geological resources</a:t>
            </a:r>
          </a:p>
          <a:p>
            <a:pPr lvl="1"/>
            <a:r>
              <a:rPr lang="en-US" sz="2400" dirty="0" smtClean="0"/>
              <a:t>Hazardous materials and potential sites of concern</a:t>
            </a:r>
          </a:p>
          <a:p>
            <a:pPr lvl="1"/>
            <a:r>
              <a:rPr lang="en-US" sz="2400" dirty="0" smtClean="0"/>
              <a:t>Impacts and mitigation measures documented</a:t>
            </a:r>
          </a:p>
          <a:p>
            <a:pPr lvl="1"/>
            <a:r>
              <a:rPr lang="en-US" sz="2400" dirty="0" smtClean="0"/>
              <a:t>New information or circumstances</a:t>
            </a:r>
          </a:p>
          <a:p>
            <a:r>
              <a:rPr lang="en-US" sz="2800" dirty="0" smtClean="0"/>
              <a:t>Valuation – Appraisal Process</a:t>
            </a:r>
          </a:p>
          <a:p>
            <a:pPr lvl="1"/>
            <a:r>
              <a:rPr lang="en-US" sz="2400" dirty="0" smtClean="0"/>
              <a:t>Scope of work should include effect of contamination</a:t>
            </a:r>
          </a:p>
          <a:p>
            <a:pPr lvl="1"/>
            <a:r>
              <a:rPr lang="en-US" sz="2400" dirty="0" smtClean="0"/>
              <a:t>Results of </a:t>
            </a:r>
            <a:r>
              <a:rPr lang="en-US" sz="2400" dirty="0" err="1" smtClean="0"/>
              <a:t>ESAs</a:t>
            </a:r>
            <a:r>
              <a:rPr lang="en-US" sz="2400" dirty="0" smtClean="0"/>
              <a:t> should be shared with appraiser</a:t>
            </a:r>
          </a:p>
          <a:p>
            <a:pPr lvl="1"/>
            <a:r>
              <a:rPr lang="en-US" sz="2400" dirty="0" smtClean="0"/>
              <a:t>“Pre-Federalized” site assembly still subject to appraisal and review concurrence as in-kind/local match</a:t>
            </a:r>
            <a:endParaRPr lang="en-US" sz="2800" dirty="0" smtClean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40253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773"/>
            <a:ext cx="8229600" cy="4525963"/>
          </a:xfrm>
        </p:spPr>
        <p:txBody>
          <a:bodyPr/>
          <a:lstStyle/>
          <a:p>
            <a:r>
              <a:rPr lang="en-US" sz="2800" dirty="0" smtClean="0"/>
              <a:t>Responsibility – Title and </a:t>
            </a:r>
            <a:r>
              <a:rPr lang="en-US" sz="2800" dirty="0" err="1" smtClean="0"/>
              <a:t>PRP</a:t>
            </a:r>
            <a:r>
              <a:rPr lang="en-US" sz="2800" dirty="0" smtClean="0"/>
              <a:t> Searches</a:t>
            </a:r>
          </a:p>
          <a:p>
            <a:pPr lvl="1"/>
            <a:r>
              <a:rPr lang="en-US" sz="2400" dirty="0" smtClean="0"/>
              <a:t>Chain of title</a:t>
            </a:r>
          </a:p>
          <a:p>
            <a:pPr lvl="2"/>
            <a:r>
              <a:rPr lang="en-US" sz="2000" dirty="0"/>
              <a:t>Sellers have a duty to </a:t>
            </a:r>
            <a:r>
              <a:rPr lang="en-US" sz="2000" dirty="0" smtClean="0"/>
              <a:t>disclose</a:t>
            </a:r>
            <a:endParaRPr lang="en-US" sz="2000" dirty="0"/>
          </a:p>
          <a:p>
            <a:pPr lvl="2"/>
            <a:r>
              <a:rPr lang="en-US" sz="2000" dirty="0"/>
              <a:t>Buyers have a duty to investigate</a:t>
            </a:r>
          </a:p>
          <a:p>
            <a:pPr lvl="2"/>
            <a:r>
              <a:rPr lang="en-US" sz="2000" dirty="0"/>
              <a:t>Commercial v. Residential </a:t>
            </a:r>
            <a:r>
              <a:rPr lang="en-US" sz="2000" dirty="0" smtClean="0"/>
              <a:t>properties</a:t>
            </a:r>
          </a:p>
          <a:p>
            <a:pPr lvl="1"/>
            <a:r>
              <a:rPr lang="en-US" sz="2400" dirty="0" smtClean="0"/>
              <a:t>Other parties</a:t>
            </a:r>
          </a:p>
          <a:p>
            <a:pPr lvl="2"/>
            <a:r>
              <a:rPr lang="en-US" sz="2000" dirty="0"/>
              <a:t>Adjacent property owners</a:t>
            </a:r>
          </a:p>
          <a:p>
            <a:pPr lvl="2"/>
            <a:r>
              <a:rPr lang="en-US" sz="2000" dirty="0"/>
              <a:t>Dumpers (they don’t usually leave a card</a:t>
            </a:r>
            <a:r>
              <a:rPr lang="en-US" sz="2000" dirty="0" smtClean="0"/>
              <a:t>)</a:t>
            </a:r>
          </a:p>
          <a:p>
            <a:pPr lvl="1"/>
            <a:r>
              <a:rPr lang="en-US" sz="2400" dirty="0" smtClean="0"/>
              <a:t>Grantees</a:t>
            </a:r>
          </a:p>
          <a:p>
            <a:pPr lvl="2"/>
            <a:r>
              <a:rPr lang="en-US" sz="2000" dirty="0"/>
              <a:t>Level of intent (practice, negligence, recklessness, knowingly)</a:t>
            </a:r>
            <a:endParaRPr lang="en-US" sz="2000" dirty="0" smtClean="0"/>
          </a:p>
          <a:p>
            <a:pPr lvl="1"/>
            <a:r>
              <a:rPr lang="en-US" sz="2400" dirty="0" smtClean="0"/>
              <a:t>Reimbursement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807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Reimbursement Roadmap</a:t>
            </a:r>
            <a:br>
              <a:rPr lang="en-US" dirty="0" smtClean="0"/>
            </a:br>
            <a:r>
              <a:rPr lang="en-US" sz="2400" dirty="0" smtClean="0"/>
              <a:t>(fill in the blanks and find the money)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40158" y="2112135"/>
            <a:ext cx="1236372" cy="7083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76530" y="2820473"/>
            <a:ext cx="4224270" cy="56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37904" y="2112135"/>
            <a:ext cx="1043189" cy="618186"/>
          </a:xfrm>
          <a:prstGeom prst="ellipse">
            <a:avLst/>
          </a:prstGeom>
          <a:solidFill>
            <a:srgbClr val="175F19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648496" y="2730321"/>
            <a:ext cx="2459866" cy="1648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37915" y="3940935"/>
            <a:ext cx="2369713" cy="12878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08338" y="4520485"/>
            <a:ext cx="1365161" cy="721217"/>
          </a:xfrm>
          <a:prstGeom prst="roundRect">
            <a:avLst/>
          </a:prstGeom>
          <a:solidFill>
            <a:srgbClr val="7030A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15178" y="3419340"/>
            <a:ext cx="746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529589" y="3100588"/>
            <a:ext cx="1725769" cy="557012"/>
          </a:xfrm>
          <a:prstGeom prst="roundRect">
            <a:avLst/>
          </a:prstGeom>
          <a:solidFill>
            <a:srgbClr val="395B74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971245" y="2466304"/>
            <a:ext cx="2421229" cy="6342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176530" y="4700790"/>
            <a:ext cx="3245476" cy="180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3477296" y="5087155"/>
            <a:ext cx="1184856" cy="875763"/>
          </a:xfrm>
          <a:prstGeom prst="triangl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12" idx="2"/>
          </p:cNvCxnSpPr>
          <p:nvPr/>
        </p:nvCxnSpPr>
        <p:spPr>
          <a:xfrm flipH="1">
            <a:off x="4662153" y="5228823"/>
            <a:ext cx="2060619" cy="4507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0"/>
          </p:cNvCxnSpPr>
          <p:nvPr/>
        </p:nvCxnSpPr>
        <p:spPr>
          <a:xfrm flipV="1">
            <a:off x="4069724" y="4250337"/>
            <a:ext cx="38638" cy="8368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9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7168"/>
            <a:ext cx="8229600" cy="4525963"/>
          </a:xfrm>
        </p:spPr>
        <p:txBody>
          <a:bodyPr/>
          <a:lstStyle/>
          <a:p>
            <a:r>
              <a:rPr lang="en-US" sz="2800" dirty="0" smtClean="0"/>
              <a:t>Project Costs – Remediation and Liabilities</a:t>
            </a:r>
          </a:p>
          <a:p>
            <a:pPr lvl="1"/>
            <a:r>
              <a:rPr lang="en-US" sz="2400" dirty="0" smtClean="0"/>
              <a:t>Remediation</a:t>
            </a:r>
          </a:p>
          <a:p>
            <a:pPr lvl="2"/>
            <a:r>
              <a:rPr lang="en-US" sz="2000" dirty="0" smtClean="0"/>
              <a:t>Agency coordination is critical</a:t>
            </a:r>
          </a:p>
          <a:p>
            <a:pPr lvl="2"/>
            <a:r>
              <a:rPr lang="en-US" sz="2000" dirty="0" smtClean="0"/>
              <a:t>Process – reduce, remove, and/or contain</a:t>
            </a:r>
          </a:p>
          <a:p>
            <a:pPr lvl="2"/>
            <a:r>
              <a:rPr lang="en-US" sz="2000" dirty="0" smtClean="0"/>
              <a:t>Contingency</a:t>
            </a:r>
          </a:p>
          <a:p>
            <a:pPr lvl="1"/>
            <a:r>
              <a:rPr lang="en-US" sz="2400" dirty="0" smtClean="0"/>
              <a:t>Liabilities</a:t>
            </a:r>
            <a:endParaRPr lang="en-US" sz="2400" dirty="0"/>
          </a:p>
          <a:p>
            <a:pPr lvl="2"/>
            <a:r>
              <a:rPr lang="en-US" sz="2000" dirty="0" smtClean="0"/>
              <a:t>Short-term liabilities related to clean-up and construction</a:t>
            </a:r>
          </a:p>
          <a:p>
            <a:pPr lvl="2"/>
            <a:r>
              <a:rPr lang="en-US" sz="2000" dirty="0" smtClean="0"/>
              <a:t>Long-term liabilities related to continued public safety,  undiscovered conditions,  etc.</a:t>
            </a:r>
          </a:p>
          <a:p>
            <a:pPr lvl="1"/>
            <a:r>
              <a:rPr lang="en-US" sz="2400" dirty="0" smtClean="0"/>
              <a:t>Other Related Costs</a:t>
            </a:r>
          </a:p>
          <a:p>
            <a:pPr lvl="2"/>
            <a:r>
              <a:rPr lang="en-US" sz="2000" dirty="0" smtClean="0"/>
              <a:t>Reasonable and necessary </a:t>
            </a:r>
            <a:r>
              <a:rPr lang="en-US" sz="2000" smtClean="0"/>
              <a:t>legal expenses</a:t>
            </a:r>
            <a:endParaRPr lang="en-US" sz="2000" dirty="0" smtClean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19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Some 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7168"/>
            <a:ext cx="8229600" cy="4525963"/>
          </a:xfrm>
        </p:spPr>
        <p:txBody>
          <a:bodyPr/>
          <a:lstStyle/>
          <a:p>
            <a:r>
              <a:rPr lang="en-US" sz="2800" dirty="0" smtClean="0"/>
              <a:t>Technical Assistance</a:t>
            </a:r>
          </a:p>
          <a:p>
            <a:pPr lvl="1"/>
            <a:r>
              <a:rPr lang="en-US" sz="2400" dirty="0" smtClean="0"/>
              <a:t>“The grantee should contact FTA for technical assistance regarding contaminated property”</a:t>
            </a:r>
          </a:p>
          <a:p>
            <a:r>
              <a:rPr lang="en-US" sz="2800" dirty="0" smtClean="0"/>
              <a:t>Contamination Discovered During Construction</a:t>
            </a:r>
          </a:p>
          <a:p>
            <a:pPr lvl="1"/>
            <a:r>
              <a:rPr lang="en-US" sz="2400" dirty="0" smtClean="0"/>
              <a:t>FTA generally will not participate in remediation</a:t>
            </a:r>
          </a:p>
          <a:p>
            <a:pPr lvl="1"/>
            <a:r>
              <a:rPr lang="en-US" sz="2400" dirty="0" smtClean="0"/>
              <a:t>Ultimate answer turns on compliance with 5010.1D</a:t>
            </a:r>
          </a:p>
          <a:p>
            <a:r>
              <a:rPr lang="en-US" sz="2800" dirty="0" smtClean="0"/>
              <a:t>Condemnation</a:t>
            </a:r>
          </a:p>
          <a:p>
            <a:r>
              <a:rPr lang="en-US" sz="2800" dirty="0" smtClean="0"/>
              <a:t>Capital Leases</a:t>
            </a:r>
          </a:p>
          <a:p>
            <a:pPr lvl="1"/>
            <a:r>
              <a:rPr lang="en-US" sz="2400" dirty="0" smtClean="0"/>
              <a:t>Terms should address the responsibilities and liabilities of the parties for existing and discovered contamination</a:t>
            </a:r>
          </a:p>
        </p:txBody>
      </p:sp>
    </p:spTree>
    <p:extLst>
      <p:ext uri="{BB962C8B-B14F-4D97-AF65-F5344CB8AC3E}">
        <p14:creationId xmlns:p14="http://schemas.microsoft.com/office/powerpoint/2010/main" val="19888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A3 (2)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E11CF90DD30E4A9FE76BCF2E84FC12" ma:contentTypeVersion="0" ma:contentTypeDescription="Create a new document." ma:contentTypeScope="" ma:versionID="49d8a919bfaccaf21074cd0b996502b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E865629-F011-44E7-91FB-20AEF3CE60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14B6C2-D00E-498E-BE13-FE17EE69A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2DDD78A-AB32-4D5B-B788-CE268132E653}">
  <ds:schemaRefs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FTA3 (2)</Template>
  <TotalTime>11836</TotalTime>
  <Words>308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FTA3 (2)</vt:lpstr>
      <vt:lpstr>Legal Perspectives May 19, 2014  Jay Fox Regional Counsel  FTA Region III </vt:lpstr>
      <vt:lpstr>Initial Thoughts</vt:lpstr>
      <vt:lpstr>Due Diligence</vt:lpstr>
      <vt:lpstr>Due Diligence</vt:lpstr>
      <vt:lpstr>The Reimbursement Roadmap (fill in the blanks and find the money)</vt:lpstr>
      <vt:lpstr>Due Diligence</vt:lpstr>
      <vt:lpstr>Some Other Considerations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Dissemination New Procedures  November 15, 2011  Edwin Rodriguez Information Dissemination Program Manager</dc:title>
  <dc:creator>test</dc:creator>
  <cp:lastModifiedBy>Smith-Fisher, Mamie (FTA)</cp:lastModifiedBy>
  <cp:revision>373</cp:revision>
  <cp:lastPrinted>2014-04-15T17:45:42Z</cp:lastPrinted>
  <dcterms:created xsi:type="dcterms:W3CDTF">2012-04-18T16:44:28Z</dcterms:created>
  <dcterms:modified xsi:type="dcterms:W3CDTF">2014-06-09T17:06:21Z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0x01010099E11CF90DD30E4A9FE76BCF2E84FC12</vt:lpwstr>
  </property>
</Properties>
</file>