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8" r:id="rId4"/>
  </p:sldMasterIdLst>
  <p:notesMasterIdLst>
    <p:notesMasterId r:id="rId12"/>
  </p:notesMasterIdLst>
  <p:handoutMasterIdLst>
    <p:handoutMasterId r:id="rId13"/>
  </p:handoutMasterIdLst>
  <p:sldIdLst>
    <p:sldId id="446" r:id="rId5"/>
    <p:sldId id="376" r:id="rId6"/>
    <p:sldId id="456" r:id="rId7"/>
    <p:sldId id="455" r:id="rId8"/>
    <p:sldId id="458" r:id="rId9"/>
    <p:sldId id="457" r:id="rId10"/>
    <p:sldId id="459" r:id="rId11"/>
  </p:sldIdLst>
  <p:sldSz cx="9144000" cy="6858000" type="screen4x3"/>
  <p:notesSz cx="7010400" cy="92233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ynn" initials="f" lastIdx="7" clrIdx="0"/>
  <p:cmAuthor id="1" name="test" initials="t" lastIdx="3" clrIdx="1"/>
  <p:cmAuthor id="2" name="Megan Blum" initials="MB" lastIdx="9" clrIdx="2"/>
  <p:cmAuthor id="3" name="VanWyk, Christopher (FTA)" initials="CVW" lastIdx="29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75F19"/>
    <a:srgbClr val="395B74"/>
    <a:srgbClr val="3333CC"/>
    <a:srgbClr val="FF00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545" autoAdjust="0"/>
    <p:restoredTop sz="90886" autoAdjust="0"/>
  </p:normalViewPr>
  <p:slideViewPr>
    <p:cSldViewPr snapToGrid="0" snapToObjects="1">
      <p:cViewPr>
        <p:scale>
          <a:sx n="74" d="100"/>
          <a:sy n="74" d="100"/>
        </p:scale>
        <p:origin x="-1974" y="-7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22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1DC33813-86A8-492A-AE12-98AAEACF43FF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32BDEEE6-70E4-425C-905B-2A4AC3985F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3811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2302" tIns="46151" rIns="92302" bIns="46151" rtlCol="0"/>
          <a:lstStyle>
            <a:lvl1pPr algn="r">
              <a:defRPr sz="1200"/>
            </a:lvl1pPr>
          </a:lstStyle>
          <a:p>
            <a:fld id="{C212F185-B6B5-4E3A-AD87-2FF3BCD19979}" type="datetimeFigureOut">
              <a:rPr lang="en-US" smtClean="0"/>
              <a:pPr/>
              <a:t>6/9/2014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3738"/>
            <a:ext cx="4611688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2" tIns="46151" rIns="92302" bIns="4615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2302" tIns="46151" rIns="92302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2302" tIns="46151" rIns="92302" bIns="46151" rtlCol="0" anchor="b"/>
          <a:lstStyle>
            <a:lvl1pPr algn="r">
              <a:defRPr sz="1200"/>
            </a:lvl1pPr>
          </a:lstStyle>
          <a:p>
            <a:fld id="{74FDF521-A8C0-47CF-B688-3383CB252F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600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425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1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1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1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1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\</a:t>
            </a:r>
          </a:p>
          <a:p>
            <a:pPr marL="171450" indent="-171450">
              <a:buFontTx/>
              <a:buChar char="-"/>
            </a:pPr>
            <a:endParaRPr lang="en-US" dirty="0" smtClean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15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DF521-A8C0-47CF-B688-3383CB252F1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81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TA_slide3_edit-01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" y="0"/>
            <a:ext cx="9143286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713" y="2406759"/>
            <a:ext cx="4395788" cy="1050303"/>
          </a:xfrm>
        </p:spPr>
        <p:txBody>
          <a:bodyPr anchor="t"/>
          <a:lstStyle>
            <a:lvl1pPr algn="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8713" y="3656233"/>
            <a:ext cx="4395788" cy="97294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61860"/>
            <a:ext cx="2057400" cy="55643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61860"/>
            <a:ext cx="6019800" cy="55643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395B74"/>
                </a:solidFill>
                <a:latin typeface="Arial Unicode MS" pitchFamily="34" charset="-128"/>
                <a:cs typeface="Raav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ill Sans MT" pitchFamily="34" charset="0"/>
              </a:defRPr>
            </a:lvl1pPr>
            <a:lvl2pPr>
              <a:defRPr>
                <a:latin typeface="Gill Sans MT" pitchFamily="34" charset="0"/>
              </a:defRPr>
            </a:lvl2pPr>
            <a:lvl3pPr>
              <a:defRPr>
                <a:latin typeface="Gill Sans MT" pitchFamily="34" charset="0"/>
              </a:defRPr>
            </a:lvl3pPr>
            <a:lvl4pPr>
              <a:defRPr>
                <a:latin typeface="Gill Sans MT" pitchFamily="34" charset="0"/>
              </a:defRPr>
            </a:lvl4pPr>
            <a:lvl5pPr>
              <a:defRPr>
                <a:latin typeface="Gill Sans M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4"/>
          <p:cNvSpPr txBox="1">
            <a:spLocks/>
          </p:cNvSpPr>
          <p:nvPr userDrawn="1"/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00A00CB-2C12-43BD-8097-0EF59CD27AF0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ill Sans MT" pitchFamily="34" charset="0"/>
                <a:ea typeface="ＭＳ Ｐゴシック" charset="-128"/>
                <a:cs typeface="+mn-cs"/>
              </a:rPr>
              <a:pPr marL="0" marR="0" lvl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ill Sans MT" pitchFamily="34" charset="0"/>
              <a:ea typeface="ＭＳ Ｐゴシック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00A00CB-2C12-43BD-8097-0EF59CD27AF0}" type="slidenum">
              <a:rPr lang="en-US" smtClean="0">
                <a:latin typeface="Gill Sans MT" pitchFamily="34" charset="0"/>
              </a:rPr>
              <a:pPr>
                <a:defRPr/>
              </a:pPr>
              <a:t>‹#›</a:t>
            </a:fld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908"/>
            <a:ext cx="8229600" cy="9327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00A00CB-2C12-43BD-8097-0EF59CD27AF0}" type="slidenum">
              <a:rPr lang="en-US" smtClean="0">
                <a:latin typeface="Gill Sans MT" pitchFamily="34" charset="0"/>
              </a:rPr>
              <a:pPr>
                <a:defRPr/>
              </a:pPr>
              <a:t>‹#›</a:t>
            </a:fld>
            <a:endParaRPr lang="en-US" dirty="0">
              <a:latin typeface="Gill Sans MT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Slide Number Placeholder 4"/>
          <p:cNvSpPr>
            <a:spLocks noGrp="1"/>
          </p:cNvSpPr>
          <p:nvPr userDrawn="1">
            <p:ph type="sldNum" sz="quarter" idx="12"/>
          </p:nvPr>
        </p:nvSpPr>
        <p:spPr>
          <a:xfrm>
            <a:off x="8696325" y="6161024"/>
            <a:ext cx="533399" cy="700151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ill Sans MT"/>
                <a:cs typeface="Gill Sans MT"/>
              </a:defRPr>
            </a:lvl1pPr>
          </a:lstStyle>
          <a:p>
            <a:fld id="{F00A00CB-2C12-43BD-8097-0EF59CD27A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36562"/>
            <a:ext cx="8229600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pic>
        <p:nvPicPr>
          <p:cNvPr id="7" name="Picture 6" descr="header4-01-0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388"/>
            <a:ext cx="9144000" cy="473273"/>
          </a:xfrm>
          <a:prstGeom prst="rect">
            <a:avLst/>
          </a:prstGeom>
        </p:spPr>
      </p:pic>
      <p:pic>
        <p:nvPicPr>
          <p:cNvPr id="6" name="Picture 5" descr="FTA_footer-01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047680"/>
            <a:ext cx="9144000" cy="830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100" b="1" i="0" kern="1200" baseline="0">
          <a:solidFill>
            <a:srgbClr val="395B74"/>
          </a:solidFill>
          <a:latin typeface="Arial Unicode MS" pitchFamily="34" charset="-128"/>
          <a:ea typeface="ＭＳ Ｐゴシック" charset="-128"/>
          <a:cs typeface="Raavi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ill Sans MT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FTA_slide3_edit-0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" y="0"/>
            <a:ext cx="914257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8713" y="2357438"/>
            <a:ext cx="4395787" cy="3059112"/>
          </a:xfrm>
        </p:spPr>
        <p:txBody>
          <a:bodyPr rtlCol="0" anchor="t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200" dirty="0" smtClean="0">
                <a:solidFill>
                  <a:srgbClr val="385B74"/>
                </a:solidFill>
                <a:ea typeface="+mj-ea"/>
              </a:rPr>
              <a:t>Legal Perspectives</a:t>
            </a:r>
            <a:r>
              <a:rPr lang="en-US" sz="3200" dirty="0" smtClean="0">
                <a:solidFill>
                  <a:srgbClr val="385B74"/>
                </a:solidFill>
                <a:latin typeface="Raavi" pitchFamily="34" charset="0"/>
                <a:ea typeface="+mj-ea"/>
                <a:cs typeface="Raavi" pitchFamily="34" charset="0"/>
              </a:rPr>
              <a:t/>
            </a:r>
            <a:br>
              <a:rPr lang="en-US" sz="3200" dirty="0" smtClean="0">
                <a:solidFill>
                  <a:srgbClr val="385B74"/>
                </a:solidFill>
                <a:latin typeface="Raavi" pitchFamily="34" charset="0"/>
                <a:ea typeface="+mj-ea"/>
                <a:cs typeface="Raavi" pitchFamily="34" charset="0"/>
              </a:rPr>
            </a:br>
            <a:r>
              <a:rPr lang="en-US" sz="1900" dirty="0" smtClean="0">
                <a:solidFill>
                  <a:srgbClr val="385B74"/>
                </a:solidFill>
                <a:latin typeface="Raavi" pitchFamily="34" charset="0"/>
                <a:ea typeface="+mj-ea"/>
              </a:rPr>
              <a:t>M</a:t>
            </a:r>
            <a:r>
              <a:rPr lang="en-US" sz="1900" dirty="0" smtClean="0">
                <a:solidFill>
                  <a:srgbClr val="385B74"/>
                </a:solidFill>
                <a:latin typeface="Raavi" pitchFamily="34" charset="0"/>
                <a:ea typeface="+mj-ea"/>
                <a:cs typeface="Raavi" pitchFamily="34" charset="0"/>
              </a:rPr>
              <a:t>ay 19, 2014</a:t>
            </a:r>
            <a:r>
              <a:rPr lang="en-US" sz="2500" dirty="0" smtClean="0">
                <a:latin typeface="Raavi" pitchFamily="34" charset="0"/>
                <a:ea typeface="+mj-ea"/>
                <a:cs typeface="Raavi" pitchFamily="34" charset="0"/>
              </a:rPr>
              <a:t/>
            </a:r>
            <a:br>
              <a:rPr lang="en-US" sz="2500" dirty="0" smtClean="0">
                <a:latin typeface="Raavi" pitchFamily="34" charset="0"/>
                <a:ea typeface="+mj-ea"/>
                <a:cs typeface="Raavi" pitchFamily="34" charset="0"/>
              </a:rPr>
            </a:br>
            <a:r>
              <a:rPr lang="en-US" sz="2400" dirty="0" smtClean="0">
                <a:latin typeface="Helvetica Neue"/>
                <a:ea typeface="+mj-ea"/>
              </a:rPr>
              <a:t/>
            </a:r>
            <a:br>
              <a:rPr lang="en-US" sz="2400" dirty="0" smtClean="0">
                <a:latin typeface="Helvetica Neue"/>
                <a:ea typeface="+mj-ea"/>
              </a:rPr>
            </a:br>
            <a:r>
              <a:rPr lang="en-US" sz="2400" dirty="0" smtClean="0">
                <a:latin typeface="Helvetica Neue"/>
                <a:ea typeface="+mj-ea"/>
              </a:rPr>
              <a:t>Jay Fox</a:t>
            </a:r>
            <a:r>
              <a:rPr lang="en-US" sz="200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Gill Sans MT" pitchFamily="34" charset="0"/>
                <a:ea typeface="+mj-ea"/>
              </a:rPr>
            </a:br>
            <a:r>
              <a:rPr lang="en-US" sz="1900" dirty="0">
                <a:latin typeface="Gill Sans MT" pitchFamily="34" charset="0"/>
              </a:rPr>
              <a:t>Regional </a:t>
            </a:r>
            <a:r>
              <a:rPr lang="en-US" sz="1900" dirty="0" smtClean="0">
                <a:latin typeface="Gill Sans MT" pitchFamily="34" charset="0"/>
              </a:rPr>
              <a:t>Counsel </a:t>
            </a:r>
            <a:br>
              <a:rPr lang="en-US" sz="1900" dirty="0" smtClean="0">
                <a:latin typeface="Gill Sans MT" pitchFamily="34" charset="0"/>
              </a:rPr>
            </a:br>
            <a:r>
              <a:rPr lang="en-US" sz="1900" dirty="0" smtClean="0">
                <a:latin typeface="Gill Sans MT" pitchFamily="34" charset="0"/>
                <a:ea typeface="+mj-ea"/>
              </a:rPr>
              <a:t>FTA Region III</a:t>
            </a:r>
            <a:r>
              <a:rPr lang="en-US" sz="2000" dirty="0" smtClean="0">
                <a:latin typeface="Gill Sans MT" pitchFamily="34" charset="0"/>
                <a:ea typeface="+mj-ea"/>
              </a:rPr>
              <a:t/>
            </a:r>
            <a:br>
              <a:rPr lang="en-US" sz="2000" dirty="0" smtClean="0">
                <a:latin typeface="Gill Sans MT" pitchFamily="34" charset="0"/>
                <a:ea typeface="+mj-ea"/>
              </a:rPr>
            </a:br>
            <a:endParaRPr lang="en-US" sz="1900" dirty="0" smtClean="0">
              <a:latin typeface="Gill Sans MT" pitchFamily="34" charset="0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41538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Initial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07015"/>
            <a:ext cx="8229600" cy="4525963"/>
          </a:xfrm>
        </p:spPr>
        <p:txBody>
          <a:bodyPr/>
          <a:lstStyle/>
          <a:p>
            <a:r>
              <a:rPr lang="en-US" sz="2800" dirty="0" smtClean="0"/>
              <a:t>1998 US DOT Policy Statement</a:t>
            </a:r>
          </a:p>
          <a:p>
            <a:pPr lvl="1"/>
            <a:r>
              <a:rPr lang="en-US" sz="2400" dirty="0" smtClean="0"/>
              <a:t>Encourages use of brownfield sites</a:t>
            </a:r>
          </a:p>
          <a:p>
            <a:r>
              <a:rPr lang="en-US" sz="2800" dirty="0" smtClean="0"/>
              <a:t>FTA Circular 5010.1D, Chapter IV, Section 2g(4) (Contaminated Property)</a:t>
            </a:r>
          </a:p>
          <a:p>
            <a:pPr lvl="1"/>
            <a:r>
              <a:rPr lang="en-US" sz="2400" dirty="0" smtClean="0"/>
              <a:t>Use of broad, discretionary language</a:t>
            </a:r>
          </a:p>
          <a:p>
            <a:pPr lvl="2"/>
            <a:r>
              <a:rPr lang="en-US" sz="2000" dirty="0" smtClean="0"/>
              <a:t>Due diligence</a:t>
            </a:r>
          </a:p>
          <a:p>
            <a:pPr lvl="2"/>
            <a:r>
              <a:rPr lang="en-US" sz="2000" dirty="0" smtClean="0"/>
              <a:t>Interpreting “contamination” and “hazardous material”</a:t>
            </a:r>
          </a:p>
          <a:p>
            <a:pPr lvl="2"/>
            <a:r>
              <a:rPr lang="en-US" sz="2000" dirty="0" smtClean="0"/>
              <a:t>FTA “generally” will not participate in remediation of contamination discovered during construction</a:t>
            </a:r>
          </a:p>
          <a:p>
            <a:pPr lvl="1"/>
            <a:r>
              <a:rPr lang="en-US" sz="2400" dirty="0" smtClean="0"/>
              <a:t>Absence of language authorizing remediation costs</a:t>
            </a:r>
          </a:p>
          <a:p>
            <a:pPr lvl="1"/>
            <a:r>
              <a:rPr lang="en-US" sz="2400" dirty="0" smtClean="0"/>
              <a:t>The RA usually makes the discretionary decisions</a:t>
            </a:r>
            <a:endParaRPr lang="en-US" sz="3000" dirty="0"/>
          </a:p>
          <a:p>
            <a:pPr marL="457200" lvl="1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9615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Due Diligence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7168"/>
            <a:ext cx="8229600" cy="4525963"/>
          </a:xfrm>
        </p:spPr>
        <p:txBody>
          <a:bodyPr/>
          <a:lstStyle/>
          <a:p>
            <a:r>
              <a:rPr lang="en-US" sz="2800" dirty="0" smtClean="0"/>
              <a:t>Identify – NEPA Process</a:t>
            </a:r>
          </a:p>
          <a:p>
            <a:pPr lvl="1"/>
            <a:r>
              <a:rPr lang="en-US" sz="2400" dirty="0" smtClean="0"/>
              <a:t>Evaluation of soil and geological resources</a:t>
            </a:r>
          </a:p>
          <a:p>
            <a:pPr lvl="1"/>
            <a:r>
              <a:rPr lang="en-US" sz="2400" dirty="0" smtClean="0"/>
              <a:t>Hazardous materials and potential sites of concern</a:t>
            </a:r>
          </a:p>
          <a:p>
            <a:pPr lvl="1"/>
            <a:r>
              <a:rPr lang="en-US" sz="2400" dirty="0" smtClean="0"/>
              <a:t>Impacts and mitigation measures documented</a:t>
            </a:r>
          </a:p>
          <a:p>
            <a:pPr lvl="1"/>
            <a:r>
              <a:rPr lang="en-US" sz="2400" dirty="0" smtClean="0"/>
              <a:t>New information or circumstances</a:t>
            </a:r>
          </a:p>
          <a:p>
            <a:r>
              <a:rPr lang="en-US" sz="2800" dirty="0" smtClean="0"/>
              <a:t>Valuation – Appraisal Process</a:t>
            </a:r>
          </a:p>
          <a:p>
            <a:pPr lvl="1"/>
            <a:r>
              <a:rPr lang="en-US" sz="2400" dirty="0" smtClean="0"/>
              <a:t>Scope of work should include effect of contamination</a:t>
            </a:r>
          </a:p>
          <a:p>
            <a:pPr lvl="1"/>
            <a:r>
              <a:rPr lang="en-US" sz="2400" dirty="0" smtClean="0"/>
              <a:t>Results of </a:t>
            </a:r>
            <a:r>
              <a:rPr lang="en-US" sz="2400" dirty="0" err="1" smtClean="0"/>
              <a:t>ESAs</a:t>
            </a:r>
            <a:r>
              <a:rPr lang="en-US" sz="2400" dirty="0" smtClean="0"/>
              <a:t> should be shared with appraiser</a:t>
            </a:r>
          </a:p>
          <a:p>
            <a:pPr lvl="1"/>
            <a:r>
              <a:rPr lang="en-US" sz="2400" dirty="0" smtClean="0"/>
              <a:t>“Pre-Federalized” site assembly still subject to appraisal and review concurrence as in-kind/local match</a:t>
            </a:r>
            <a:endParaRPr lang="en-US" sz="2800" dirty="0" smtClean="0"/>
          </a:p>
          <a:p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402532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Due Diligence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2773"/>
            <a:ext cx="8229600" cy="4525963"/>
          </a:xfrm>
        </p:spPr>
        <p:txBody>
          <a:bodyPr/>
          <a:lstStyle/>
          <a:p>
            <a:r>
              <a:rPr lang="en-US" sz="2800" dirty="0" smtClean="0"/>
              <a:t>Responsibility – Title and </a:t>
            </a:r>
            <a:r>
              <a:rPr lang="en-US" sz="2800" dirty="0" err="1" smtClean="0"/>
              <a:t>PRP</a:t>
            </a:r>
            <a:r>
              <a:rPr lang="en-US" sz="2800" dirty="0" smtClean="0"/>
              <a:t> Searches</a:t>
            </a:r>
          </a:p>
          <a:p>
            <a:pPr lvl="1"/>
            <a:r>
              <a:rPr lang="en-US" sz="2400" dirty="0" smtClean="0"/>
              <a:t>Chain of title</a:t>
            </a:r>
          </a:p>
          <a:p>
            <a:pPr lvl="2"/>
            <a:r>
              <a:rPr lang="en-US" sz="2000" dirty="0"/>
              <a:t>Sellers have a duty to </a:t>
            </a:r>
            <a:r>
              <a:rPr lang="en-US" sz="2000" dirty="0" smtClean="0"/>
              <a:t>disclose</a:t>
            </a:r>
            <a:endParaRPr lang="en-US" sz="2000" dirty="0"/>
          </a:p>
          <a:p>
            <a:pPr lvl="2"/>
            <a:r>
              <a:rPr lang="en-US" sz="2000" dirty="0"/>
              <a:t>Buyers have a duty to investigate</a:t>
            </a:r>
          </a:p>
          <a:p>
            <a:pPr lvl="2"/>
            <a:r>
              <a:rPr lang="en-US" sz="2000" dirty="0"/>
              <a:t>Commercial v. Residential </a:t>
            </a:r>
            <a:r>
              <a:rPr lang="en-US" sz="2000" dirty="0" smtClean="0"/>
              <a:t>properties</a:t>
            </a:r>
          </a:p>
          <a:p>
            <a:pPr lvl="1"/>
            <a:r>
              <a:rPr lang="en-US" sz="2400" dirty="0" smtClean="0"/>
              <a:t>Other parties</a:t>
            </a:r>
          </a:p>
          <a:p>
            <a:pPr lvl="2"/>
            <a:r>
              <a:rPr lang="en-US" sz="2000" dirty="0"/>
              <a:t>Adjacent property owners</a:t>
            </a:r>
          </a:p>
          <a:p>
            <a:pPr lvl="2"/>
            <a:r>
              <a:rPr lang="en-US" sz="2000" dirty="0"/>
              <a:t>Dumpers (they don’t usually leave a card</a:t>
            </a:r>
            <a:r>
              <a:rPr lang="en-US" sz="2000" dirty="0" smtClean="0"/>
              <a:t>)</a:t>
            </a:r>
          </a:p>
          <a:p>
            <a:pPr lvl="1"/>
            <a:r>
              <a:rPr lang="en-US" sz="2400" dirty="0" smtClean="0"/>
              <a:t>Grantees</a:t>
            </a:r>
          </a:p>
          <a:p>
            <a:pPr lvl="2"/>
            <a:r>
              <a:rPr lang="en-US" sz="2000" dirty="0"/>
              <a:t>Level of intent (practice, negligence, recklessness, knowingly)</a:t>
            </a:r>
            <a:endParaRPr lang="en-US" sz="2000" dirty="0" smtClean="0"/>
          </a:p>
          <a:p>
            <a:pPr lvl="1"/>
            <a:r>
              <a:rPr lang="en-US" sz="2400" dirty="0" smtClean="0"/>
              <a:t>Reimbursement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8070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Reimbursement Roadmap</a:t>
            </a:r>
            <a:br>
              <a:rPr lang="en-US" dirty="0" smtClean="0"/>
            </a:br>
            <a:r>
              <a:rPr lang="en-US" sz="2400" dirty="0" smtClean="0"/>
              <a:t>(fill in the blanks and find the money)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940158" y="2112135"/>
            <a:ext cx="1236372" cy="70833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176530" y="2820473"/>
            <a:ext cx="4224270" cy="560231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837904" y="2112135"/>
            <a:ext cx="1043189" cy="618186"/>
          </a:xfrm>
          <a:prstGeom prst="ellipse">
            <a:avLst/>
          </a:prstGeom>
          <a:solidFill>
            <a:srgbClr val="175F19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1648496" y="2730321"/>
            <a:ext cx="2459866" cy="16484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5537915" y="3940935"/>
            <a:ext cx="2369713" cy="12878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08338" y="4520485"/>
            <a:ext cx="1365161" cy="721217"/>
          </a:xfrm>
          <a:prstGeom prst="roundRect">
            <a:avLst/>
          </a:prstGeom>
          <a:solidFill>
            <a:srgbClr val="7030A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915178" y="3419340"/>
            <a:ext cx="7469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6529589" y="3100588"/>
            <a:ext cx="1725769" cy="557012"/>
          </a:xfrm>
          <a:prstGeom prst="roundRect">
            <a:avLst/>
          </a:prstGeom>
          <a:solidFill>
            <a:srgbClr val="395B74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/>
          <p:nvPr/>
        </p:nvCxnSpPr>
        <p:spPr>
          <a:xfrm flipH="1" flipV="1">
            <a:off x="4971245" y="2466304"/>
            <a:ext cx="2421229" cy="63428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2176530" y="4700790"/>
            <a:ext cx="3245476" cy="18030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3477296" y="5087155"/>
            <a:ext cx="1184856" cy="875763"/>
          </a:xfrm>
          <a:prstGeom prst="triangle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>
            <a:stCxn id="12" idx="2"/>
          </p:cNvCxnSpPr>
          <p:nvPr/>
        </p:nvCxnSpPr>
        <p:spPr>
          <a:xfrm flipH="1">
            <a:off x="4662153" y="5228823"/>
            <a:ext cx="2060619" cy="4507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8" idx="0"/>
          </p:cNvCxnSpPr>
          <p:nvPr/>
        </p:nvCxnSpPr>
        <p:spPr>
          <a:xfrm flipV="1">
            <a:off x="4069724" y="4250337"/>
            <a:ext cx="38638" cy="83681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394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Due Diligence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7168"/>
            <a:ext cx="8229600" cy="4525963"/>
          </a:xfrm>
        </p:spPr>
        <p:txBody>
          <a:bodyPr/>
          <a:lstStyle/>
          <a:p>
            <a:r>
              <a:rPr lang="en-US" sz="2800" dirty="0" smtClean="0"/>
              <a:t>Project Costs – Remediation and Liabilities</a:t>
            </a:r>
          </a:p>
          <a:p>
            <a:pPr lvl="1"/>
            <a:r>
              <a:rPr lang="en-US" sz="2400" dirty="0" smtClean="0"/>
              <a:t>Remediation</a:t>
            </a:r>
          </a:p>
          <a:p>
            <a:pPr lvl="2"/>
            <a:r>
              <a:rPr lang="en-US" sz="2000" dirty="0" smtClean="0"/>
              <a:t>Agency coordination is critical</a:t>
            </a:r>
          </a:p>
          <a:p>
            <a:pPr lvl="2"/>
            <a:r>
              <a:rPr lang="en-US" sz="2000" dirty="0" smtClean="0"/>
              <a:t>Process – reduce, remove, and/or contain</a:t>
            </a:r>
          </a:p>
          <a:p>
            <a:pPr lvl="2"/>
            <a:r>
              <a:rPr lang="en-US" sz="2000" dirty="0" smtClean="0"/>
              <a:t>Contingency</a:t>
            </a:r>
          </a:p>
          <a:p>
            <a:pPr lvl="1"/>
            <a:r>
              <a:rPr lang="en-US" sz="2400" dirty="0" smtClean="0"/>
              <a:t>Liabilities</a:t>
            </a:r>
            <a:endParaRPr lang="en-US" sz="2400" dirty="0"/>
          </a:p>
          <a:p>
            <a:pPr lvl="2"/>
            <a:r>
              <a:rPr lang="en-US" sz="2000" dirty="0" smtClean="0"/>
              <a:t>Short-term liabilities related to clean-up and construction</a:t>
            </a:r>
          </a:p>
          <a:p>
            <a:pPr lvl="2"/>
            <a:r>
              <a:rPr lang="en-US" sz="2000" dirty="0" smtClean="0"/>
              <a:t>Long-term liabilities related to continued public safety,  undiscovered conditions,  etc.</a:t>
            </a:r>
          </a:p>
          <a:p>
            <a:pPr lvl="1"/>
            <a:r>
              <a:rPr lang="en-US" sz="2400" dirty="0" smtClean="0"/>
              <a:t>Other Related Costs</a:t>
            </a:r>
          </a:p>
          <a:p>
            <a:pPr lvl="2"/>
            <a:r>
              <a:rPr lang="en-US" sz="2000" dirty="0" smtClean="0"/>
              <a:t>Reasonable and necessary </a:t>
            </a:r>
            <a:r>
              <a:rPr lang="en-US" sz="2000" smtClean="0"/>
              <a:t>legal expenses</a:t>
            </a:r>
            <a:endParaRPr lang="en-US" sz="2000" dirty="0" smtClean="0"/>
          </a:p>
          <a:p>
            <a:pPr lvl="2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01947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Some 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7168"/>
            <a:ext cx="8229600" cy="4525963"/>
          </a:xfrm>
        </p:spPr>
        <p:txBody>
          <a:bodyPr/>
          <a:lstStyle/>
          <a:p>
            <a:r>
              <a:rPr lang="en-US" sz="2800" dirty="0" smtClean="0"/>
              <a:t>Technical Assistance</a:t>
            </a:r>
          </a:p>
          <a:p>
            <a:pPr lvl="1"/>
            <a:r>
              <a:rPr lang="en-US" sz="2400" dirty="0" smtClean="0"/>
              <a:t>“The grantee should contact FTA for technical assistance regarding contaminated property”</a:t>
            </a:r>
          </a:p>
          <a:p>
            <a:r>
              <a:rPr lang="en-US" sz="2800" dirty="0" smtClean="0"/>
              <a:t>Contamination Discovered During Construction</a:t>
            </a:r>
          </a:p>
          <a:p>
            <a:pPr lvl="1"/>
            <a:r>
              <a:rPr lang="en-US" sz="2400" dirty="0" smtClean="0"/>
              <a:t>FTA generally will not participate in remediation</a:t>
            </a:r>
          </a:p>
          <a:p>
            <a:pPr lvl="1"/>
            <a:r>
              <a:rPr lang="en-US" sz="2400" dirty="0" smtClean="0"/>
              <a:t>Ultimate answer turns on compliance with 5010.1D</a:t>
            </a:r>
          </a:p>
          <a:p>
            <a:r>
              <a:rPr lang="en-US" sz="2800" dirty="0" smtClean="0"/>
              <a:t>Condemnation</a:t>
            </a:r>
          </a:p>
          <a:p>
            <a:r>
              <a:rPr lang="en-US" sz="2800" dirty="0" smtClean="0"/>
              <a:t>Capital Leases</a:t>
            </a:r>
          </a:p>
          <a:p>
            <a:pPr lvl="1"/>
            <a:r>
              <a:rPr lang="en-US" sz="2400" dirty="0" smtClean="0"/>
              <a:t>Terms should address the responsibilities and liabilities of the parties for existing and discovered contamination</a:t>
            </a:r>
          </a:p>
        </p:txBody>
      </p:sp>
    </p:spTree>
    <p:extLst>
      <p:ext uri="{BB962C8B-B14F-4D97-AF65-F5344CB8AC3E}">
        <p14:creationId xmlns:p14="http://schemas.microsoft.com/office/powerpoint/2010/main" val="198886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TA3 (2)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E11CF90DD30E4A9FE76BCF2E84FC12" ma:contentTypeVersion="0" ma:contentTypeDescription="Create a new document." ma:contentTypeScope="" ma:versionID="49d8a919bfaccaf21074cd0b996502b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3E865629-F011-44E7-91FB-20AEF3CE60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914B6C2-D00E-498E-BE13-FE17EE69AE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E2DDD78A-AB32-4D5B-B788-CE268132E653}">
  <ds:schemaRefs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FTA3 (2)</Template>
  <TotalTime>11836</TotalTime>
  <Words>308</Words>
  <Application>Microsoft Office PowerPoint</Application>
  <PresentationFormat>On-screen Show (4:3)</PresentationFormat>
  <Paragraphs>63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FTA3 (2)</vt:lpstr>
      <vt:lpstr>Legal Perspectives May 19, 2014  Jay Fox Regional Counsel  FTA Region III </vt:lpstr>
      <vt:lpstr>Initial Thoughts</vt:lpstr>
      <vt:lpstr>Due Diligence</vt:lpstr>
      <vt:lpstr>Due Diligence</vt:lpstr>
      <vt:lpstr>The Reimbursement Roadmap (fill in the blanks and find the money)</vt:lpstr>
      <vt:lpstr>Due Diligence</vt:lpstr>
      <vt:lpstr>Some Other Considerations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Dissemination New Procedures  November 15, 2011  Edwin Rodriguez Information Dissemination Program Manager</dc:title>
  <dc:creator>test</dc:creator>
  <cp:lastModifiedBy>Smith-Fisher, Mamie (FTA)</cp:lastModifiedBy>
  <cp:revision>373</cp:revision>
  <cp:lastPrinted>2014-04-15T17:45:42Z</cp:lastPrinted>
  <dcterms:created xsi:type="dcterms:W3CDTF">2012-04-18T16:44:28Z</dcterms:created>
  <dcterms:modified xsi:type="dcterms:W3CDTF">2014-06-09T17:06:21Z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0x01010099E11CF90DD30E4A9FE76BCF2E84FC12</vt:lpwstr>
  </property>
</Properties>
</file>