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9"/>
  </p:notesMasterIdLst>
  <p:handoutMasterIdLst>
    <p:handoutMasterId r:id="rId60"/>
  </p:handoutMasterIdLst>
  <p:sldIdLst>
    <p:sldId id="337" r:id="rId2"/>
    <p:sldId id="352" r:id="rId3"/>
    <p:sldId id="353" r:id="rId4"/>
    <p:sldId id="351" r:id="rId5"/>
    <p:sldId id="355" r:id="rId6"/>
    <p:sldId id="325" r:id="rId7"/>
    <p:sldId id="378" r:id="rId8"/>
    <p:sldId id="358" r:id="rId9"/>
    <p:sldId id="359" r:id="rId10"/>
    <p:sldId id="360" r:id="rId11"/>
    <p:sldId id="361" r:id="rId12"/>
    <p:sldId id="362" r:id="rId13"/>
    <p:sldId id="367" r:id="rId14"/>
    <p:sldId id="365" r:id="rId15"/>
    <p:sldId id="364" r:id="rId16"/>
    <p:sldId id="368" r:id="rId17"/>
    <p:sldId id="369" r:id="rId18"/>
    <p:sldId id="370" r:id="rId19"/>
    <p:sldId id="372" r:id="rId20"/>
    <p:sldId id="371" r:id="rId21"/>
    <p:sldId id="374" r:id="rId22"/>
    <p:sldId id="373" r:id="rId23"/>
    <p:sldId id="375" r:id="rId24"/>
    <p:sldId id="377" r:id="rId25"/>
    <p:sldId id="326" r:id="rId26"/>
    <p:sldId id="327" r:id="rId27"/>
    <p:sldId id="328" r:id="rId28"/>
    <p:sldId id="329" r:id="rId29"/>
    <p:sldId id="330" r:id="rId30"/>
    <p:sldId id="331" r:id="rId31"/>
    <p:sldId id="332" r:id="rId32"/>
    <p:sldId id="333" r:id="rId33"/>
    <p:sldId id="335" r:id="rId34"/>
    <p:sldId id="379" r:id="rId35"/>
    <p:sldId id="336" r:id="rId36"/>
    <p:sldId id="324" r:id="rId37"/>
    <p:sldId id="307" r:id="rId38"/>
    <p:sldId id="320" r:id="rId39"/>
    <p:sldId id="321" r:id="rId40"/>
    <p:sldId id="322" r:id="rId41"/>
    <p:sldId id="323" r:id="rId42"/>
    <p:sldId id="349" r:id="rId43"/>
    <p:sldId id="310" r:id="rId44"/>
    <p:sldId id="313" r:id="rId45"/>
    <p:sldId id="305" r:id="rId46"/>
    <p:sldId id="342" r:id="rId47"/>
    <p:sldId id="343" r:id="rId48"/>
    <p:sldId id="344" r:id="rId49"/>
    <p:sldId id="345" r:id="rId50"/>
    <p:sldId id="346" r:id="rId51"/>
    <p:sldId id="347" r:id="rId52"/>
    <p:sldId id="348" r:id="rId53"/>
    <p:sldId id="314" r:id="rId54"/>
    <p:sldId id="315" r:id="rId55"/>
    <p:sldId id="316" r:id="rId56"/>
    <p:sldId id="350" r:id="rId57"/>
    <p:sldId id="319" r:id="rId58"/>
  </p:sldIdLst>
  <p:sldSz cx="9144000" cy="6858000" type="screen4x3"/>
  <p:notesSz cx="6858000" cy="9296400"/>
  <p:defaultTextStyle>
    <a:defPPr>
      <a:defRPr lang="en-GB"/>
    </a:defPPr>
    <a:lvl1pPr algn="l" defTabSz="457200" rtl="0" fontAlgn="base">
      <a:spcBef>
        <a:spcPct val="0"/>
      </a:spcBef>
      <a:spcAft>
        <a:spcPct val="0"/>
      </a:spcAft>
      <a:defRPr kern="1200">
        <a:solidFill>
          <a:schemeClr val="bg1"/>
        </a:solidFill>
        <a:latin typeface="Verdana" pitchFamily="34" charset="0"/>
        <a:ea typeface="+mn-ea"/>
        <a:cs typeface="+mn-cs"/>
      </a:defRPr>
    </a:lvl1pPr>
    <a:lvl2pPr marL="457200" algn="l" defTabSz="457200" rtl="0" fontAlgn="base">
      <a:spcBef>
        <a:spcPct val="0"/>
      </a:spcBef>
      <a:spcAft>
        <a:spcPct val="0"/>
      </a:spcAft>
      <a:defRPr kern="1200">
        <a:solidFill>
          <a:schemeClr val="bg1"/>
        </a:solidFill>
        <a:latin typeface="Verdana" pitchFamily="34" charset="0"/>
        <a:ea typeface="+mn-ea"/>
        <a:cs typeface="+mn-cs"/>
      </a:defRPr>
    </a:lvl2pPr>
    <a:lvl3pPr marL="914400" algn="l" defTabSz="457200" rtl="0" fontAlgn="base">
      <a:spcBef>
        <a:spcPct val="0"/>
      </a:spcBef>
      <a:spcAft>
        <a:spcPct val="0"/>
      </a:spcAft>
      <a:defRPr kern="1200">
        <a:solidFill>
          <a:schemeClr val="bg1"/>
        </a:solidFill>
        <a:latin typeface="Verdana" pitchFamily="34" charset="0"/>
        <a:ea typeface="+mn-ea"/>
        <a:cs typeface="+mn-cs"/>
      </a:defRPr>
    </a:lvl3pPr>
    <a:lvl4pPr marL="1371600" algn="l" defTabSz="457200" rtl="0" fontAlgn="base">
      <a:spcBef>
        <a:spcPct val="0"/>
      </a:spcBef>
      <a:spcAft>
        <a:spcPct val="0"/>
      </a:spcAft>
      <a:defRPr kern="1200">
        <a:solidFill>
          <a:schemeClr val="bg1"/>
        </a:solidFill>
        <a:latin typeface="Verdana" pitchFamily="34" charset="0"/>
        <a:ea typeface="+mn-ea"/>
        <a:cs typeface="+mn-cs"/>
      </a:defRPr>
    </a:lvl4pPr>
    <a:lvl5pPr marL="1828800" algn="l" defTabSz="457200" rtl="0" fontAlgn="base">
      <a:spcBef>
        <a:spcPct val="0"/>
      </a:spcBef>
      <a:spcAft>
        <a:spcPct val="0"/>
      </a:spcAft>
      <a:defRPr kern="1200">
        <a:solidFill>
          <a:schemeClr val="bg1"/>
        </a:solidFill>
        <a:latin typeface="Verdana" pitchFamily="34" charset="0"/>
        <a:ea typeface="+mn-ea"/>
        <a:cs typeface="+mn-cs"/>
      </a:defRPr>
    </a:lvl5pPr>
    <a:lvl6pPr marL="2286000" algn="l" defTabSz="914400" rtl="0" eaLnBrk="1" latinLnBrk="0" hangingPunct="1">
      <a:defRPr kern="1200">
        <a:solidFill>
          <a:schemeClr val="bg1"/>
        </a:solidFill>
        <a:latin typeface="Verdana" pitchFamily="34" charset="0"/>
        <a:ea typeface="+mn-ea"/>
        <a:cs typeface="+mn-cs"/>
      </a:defRPr>
    </a:lvl6pPr>
    <a:lvl7pPr marL="2743200" algn="l" defTabSz="914400" rtl="0" eaLnBrk="1" latinLnBrk="0" hangingPunct="1">
      <a:defRPr kern="1200">
        <a:solidFill>
          <a:schemeClr val="bg1"/>
        </a:solidFill>
        <a:latin typeface="Verdana" pitchFamily="34" charset="0"/>
        <a:ea typeface="+mn-ea"/>
        <a:cs typeface="+mn-cs"/>
      </a:defRPr>
    </a:lvl7pPr>
    <a:lvl8pPr marL="3200400" algn="l" defTabSz="914400" rtl="0" eaLnBrk="1" latinLnBrk="0" hangingPunct="1">
      <a:defRPr kern="1200">
        <a:solidFill>
          <a:schemeClr val="bg1"/>
        </a:solidFill>
        <a:latin typeface="Verdana" pitchFamily="34" charset="0"/>
        <a:ea typeface="+mn-ea"/>
        <a:cs typeface="+mn-cs"/>
      </a:defRPr>
    </a:lvl8pPr>
    <a:lvl9pPr marL="3657600" algn="l" defTabSz="914400" rtl="0" eaLnBrk="1" latinLnBrk="0" hangingPunct="1">
      <a:defRPr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4" autoAdjust="0"/>
    <p:restoredTop sz="94251" autoAdjust="0"/>
  </p:normalViewPr>
  <p:slideViewPr>
    <p:cSldViewPr>
      <p:cViewPr>
        <p:scale>
          <a:sx n="75" d="100"/>
          <a:sy n="75" d="100"/>
        </p:scale>
        <p:origin x="-100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2610" y="-22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87000"/>
              </a:lnSpc>
              <a:buClr>
                <a:srgbClr val="000000"/>
              </a:buClr>
              <a:buSzPct val="100000"/>
              <a:buFont typeface="Arial" charset="0"/>
              <a:buNone/>
              <a:defRPr sz="1200">
                <a:solidFill>
                  <a:srgbClr val="000000"/>
                </a:solidFill>
                <a:latin typeface="Arial" charset="0"/>
                <a:ea typeface="Lucida Sans Unicode" pitchFamily="34" charset="0"/>
                <a:cs typeface="Lucida Sans Unicode" pitchFamily="34" charset="0"/>
              </a:defRPr>
            </a:lvl1pPr>
          </a:lstStyle>
          <a:p>
            <a:pPr>
              <a:defRPr/>
            </a:pPr>
            <a:endParaRPr lang="en-US"/>
          </a:p>
        </p:txBody>
      </p:sp>
      <p:sp>
        <p:nvSpPr>
          <p:cNvPr id="194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87000"/>
              </a:lnSpc>
              <a:buClr>
                <a:srgbClr val="000000"/>
              </a:buClr>
              <a:buSzPct val="100000"/>
              <a:buFont typeface="Arial" charset="0"/>
              <a:buNone/>
              <a:defRPr sz="1200">
                <a:solidFill>
                  <a:srgbClr val="000000"/>
                </a:solidFill>
                <a:latin typeface="Arial" charset="0"/>
                <a:ea typeface="Lucida Sans Unicode" pitchFamily="34" charset="0"/>
                <a:cs typeface="Lucida Sans Unicode" pitchFamily="34" charset="0"/>
              </a:defRPr>
            </a:lvl1pPr>
          </a:lstStyle>
          <a:p>
            <a:pPr>
              <a:defRPr/>
            </a:pPr>
            <a:endParaRPr lang="en-US"/>
          </a:p>
        </p:txBody>
      </p:sp>
      <p:sp>
        <p:nvSpPr>
          <p:cNvPr id="1946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87000"/>
              </a:lnSpc>
              <a:buClr>
                <a:srgbClr val="000000"/>
              </a:buClr>
              <a:buSzPct val="100000"/>
              <a:buFont typeface="Arial" charset="0"/>
              <a:buNone/>
              <a:defRPr sz="1200">
                <a:solidFill>
                  <a:srgbClr val="000000"/>
                </a:solidFill>
                <a:latin typeface="Arial" charset="0"/>
                <a:ea typeface="Lucida Sans Unicode" pitchFamily="34" charset="0"/>
                <a:cs typeface="Lucida Sans Unicode" pitchFamily="34" charset="0"/>
              </a:defRPr>
            </a:lvl1pPr>
          </a:lstStyle>
          <a:p>
            <a:pPr>
              <a:defRPr/>
            </a:pPr>
            <a:endParaRPr lang="en-US"/>
          </a:p>
        </p:txBody>
      </p:sp>
      <p:sp>
        <p:nvSpPr>
          <p:cNvPr id="1946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87000"/>
              </a:lnSpc>
              <a:buClr>
                <a:srgbClr val="000000"/>
              </a:buClr>
              <a:buSzPct val="100000"/>
              <a:buFont typeface="Arial" charset="0"/>
              <a:buNone/>
              <a:defRPr sz="1200">
                <a:solidFill>
                  <a:srgbClr val="000000"/>
                </a:solidFill>
                <a:latin typeface="Arial" charset="0"/>
                <a:ea typeface="Lucida Sans Unicode" pitchFamily="34" charset="0"/>
                <a:cs typeface="Lucida Sans Unicode" pitchFamily="34" charset="0"/>
              </a:defRPr>
            </a:lvl1pPr>
          </a:lstStyle>
          <a:p>
            <a:pPr>
              <a:defRPr/>
            </a:pPr>
            <a:fld id="{C11570D9-062E-406F-B44D-3FAB06340158}" type="slidenum">
              <a:rPr lang="en-US"/>
              <a:pPr>
                <a:defRPr/>
              </a:pPr>
              <a:t>‹#›</a:t>
            </a:fld>
            <a:endParaRPr lang="en-US"/>
          </a:p>
        </p:txBody>
      </p:sp>
    </p:spTree>
    <p:extLst>
      <p:ext uri="{BB962C8B-B14F-4D97-AF65-F5344CB8AC3E}">
        <p14:creationId xmlns:p14="http://schemas.microsoft.com/office/powerpoint/2010/main" val="1521770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296400"/>
          </a:xfrm>
          <a:prstGeom prst="roundRect">
            <a:avLst>
              <a:gd name="adj" fmla="val 23"/>
            </a:avLst>
          </a:prstGeom>
          <a:solidFill>
            <a:srgbClr val="FFFFFF"/>
          </a:solidFill>
          <a:ln w="9360">
            <a:noFill/>
            <a:miter lim="800000"/>
            <a:headEnd/>
            <a:tailEnd/>
          </a:ln>
          <a:effectLst/>
        </p:spPr>
        <p:txBody>
          <a:bodyPr wrap="none" anchor="ctr"/>
          <a:lstStyle/>
          <a:p>
            <a:pPr>
              <a:lnSpc>
                <a:spcPct val="87000"/>
              </a:lnSpc>
              <a:buClr>
                <a:srgbClr val="000000"/>
              </a:buClr>
              <a:buSzPct val="100000"/>
              <a:buFont typeface="Arial" charset="0"/>
              <a:buNone/>
              <a:defRPr/>
            </a:pPr>
            <a:endParaRPr lang="en-US">
              <a:latin typeface="Arial" charset="0"/>
              <a:ea typeface="Lucida Sans Unicode" pitchFamily="34" charset="0"/>
              <a:cs typeface="Lucida Sans Unicode" pitchFamily="34" charset="0"/>
            </a:endParaRPr>
          </a:p>
        </p:txBody>
      </p:sp>
      <p:sp>
        <p:nvSpPr>
          <p:cNvPr id="60419" name="Rectangle 2"/>
          <p:cNvSpPr>
            <a:spLocks noGrp="1" noRot="1" noChangeAspect="1" noChangeArrowheads="1"/>
          </p:cNvSpPr>
          <p:nvPr>
            <p:ph type="sldImg"/>
          </p:nvPr>
        </p:nvSpPr>
        <p:spPr bwMode="auto">
          <a:xfrm>
            <a:off x="-14366875" y="-11993563"/>
            <a:ext cx="16933863" cy="12700001"/>
          </a:xfrm>
          <a:prstGeom prst="rect">
            <a:avLst/>
          </a:prstGeom>
          <a:noFill/>
          <a:ln w="9525">
            <a:noFill/>
            <a:round/>
            <a:headEnd/>
            <a:tailEnd/>
          </a:ln>
        </p:spPr>
      </p:sp>
      <p:sp>
        <p:nvSpPr>
          <p:cNvPr id="2051" name="Rectangle 3"/>
          <p:cNvSpPr>
            <a:spLocks noGrp="1" noChangeArrowheads="1"/>
          </p:cNvSpPr>
          <p:nvPr>
            <p:ph type="body"/>
          </p:nvPr>
        </p:nvSpPr>
        <p:spPr bwMode="auto">
          <a:xfrm>
            <a:off x="685800" y="4414838"/>
            <a:ext cx="5483225" cy="41798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35854273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p:sp>
      <p:sp>
        <p:nvSpPr>
          <p:cNvPr id="778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363FA347-5389-4B99-806F-B4DDC40EE7E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6B2AEE3A-B183-4526-8AE0-F98C64DDE0F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723900"/>
            <a:ext cx="2208212"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23900"/>
            <a:ext cx="6475413"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09FBE61B-D4A4-4D96-965E-70063BA0454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723900"/>
            <a:ext cx="8836025" cy="806450"/>
          </a:xfrm>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GB"/>
          </a:p>
        </p:txBody>
      </p:sp>
      <p:sp>
        <p:nvSpPr>
          <p:cNvPr id="4" name="Rectangle 5"/>
          <p:cNvSpPr>
            <a:spLocks noGrp="1" noChangeArrowheads="1"/>
          </p:cNvSpPr>
          <p:nvPr>
            <p:ph type="ftr" idx="11"/>
          </p:nvPr>
        </p:nvSpPr>
        <p:spPr>
          <a:ln/>
        </p:spPr>
        <p:txBody>
          <a:bodyPr/>
          <a:lstStyle>
            <a:lvl1pPr>
              <a:defRPr/>
            </a:lvl1pPr>
          </a:lstStyle>
          <a:p>
            <a:pPr>
              <a:defRPr/>
            </a:pPr>
            <a:endParaRPr lang="en-GB"/>
          </a:p>
        </p:txBody>
      </p:sp>
      <p:sp>
        <p:nvSpPr>
          <p:cNvPr id="5" name="Rectangle 6"/>
          <p:cNvSpPr>
            <a:spLocks noGrp="1" noChangeArrowheads="1"/>
          </p:cNvSpPr>
          <p:nvPr>
            <p:ph type="sldNum" idx="12"/>
          </p:nvPr>
        </p:nvSpPr>
        <p:spPr>
          <a:ln/>
        </p:spPr>
        <p:txBody>
          <a:bodyPr/>
          <a:lstStyle>
            <a:lvl1pPr>
              <a:defRPr/>
            </a:lvl1pPr>
          </a:lstStyle>
          <a:p>
            <a:pPr>
              <a:defRPr/>
            </a:pPr>
            <a:fld id="{220CC83F-E285-4C37-9F31-35C90432234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723900"/>
            <a:ext cx="8836025" cy="806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65300"/>
            <a:ext cx="7769225" cy="4581525"/>
          </a:xfrm>
        </p:spPr>
        <p:txBody>
          <a:bodyPr/>
          <a:lstStyle/>
          <a:p>
            <a:pPr lvl="0"/>
            <a:endParaRPr lang="en-US" noProof="0" smtClean="0"/>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6574507E-2E4A-4697-9DEB-C607F594A0B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795D10B3-D975-4D77-9B33-F5971221E14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38B02EB4-400B-4A42-A3E7-3A20140DFE6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65300"/>
            <a:ext cx="3808413"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765300"/>
            <a:ext cx="3808412" cy="458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E84249A9-9DB7-414A-B982-DB4AA27A71E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GB"/>
          </a:p>
        </p:txBody>
      </p:sp>
      <p:sp>
        <p:nvSpPr>
          <p:cNvPr id="8" name="Rectangle 5"/>
          <p:cNvSpPr>
            <a:spLocks noGrp="1" noChangeArrowheads="1"/>
          </p:cNvSpPr>
          <p:nvPr>
            <p:ph type="ftr" idx="11"/>
          </p:nvPr>
        </p:nvSpPr>
        <p:spPr>
          <a:ln/>
        </p:spPr>
        <p:txBody>
          <a:bodyPr/>
          <a:lstStyle>
            <a:lvl1pPr>
              <a:defRPr/>
            </a:lvl1pPr>
          </a:lstStyle>
          <a:p>
            <a:pPr>
              <a:defRPr/>
            </a:pPr>
            <a:endParaRPr lang="en-GB"/>
          </a:p>
        </p:txBody>
      </p:sp>
      <p:sp>
        <p:nvSpPr>
          <p:cNvPr id="9" name="Rectangle 6"/>
          <p:cNvSpPr>
            <a:spLocks noGrp="1" noChangeArrowheads="1"/>
          </p:cNvSpPr>
          <p:nvPr>
            <p:ph type="sldNum" idx="12"/>
          </p:nvPr>
        </p:nvSpPr>
        <p:spPr>
          <a:ln/>
        </p:spPr>
        <p:txBody>
          <a:bodyPr/>
          <a:lstStyle>
            <a:lvl1pPr>
              <a:defRPr/>
            </a:lvl1pPr>
          </a:lstStyle>
          <a:p>
            <a:pPr>
              <a:defRPr/>
            </a:pPr>
            <a:fld id="{AA5F9301-5FAF-4830-B325-D3CBE9C74A6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GB"/>
          </a:p>
        </p:txBody>
      </p:sp>
      <p:sp>
        <p:nvSpPr>
          <p:cNvPr id="4" name="Rectangle 5"/>
          <p:cNvSpPr>
            <a:spLocks noGrp="1" noChangeArrowheads="1"/>
          </p:cNvSpPr>
          <p:nvPr>
            <p:ph type="ftr" idx="11"/>
          </p:nvPr>
        </p:nvSpPr>
        <p:spPr>
          <a:ln/>
        </p:spPr>
        <p:txBody>
          <a:bodyPr/>
          <a:lstStyle>
            <a:lvl1pPr>
              <a:defRPr/>
            </a:lvl1pPr>
          </a:lstStyle>
          <a:p>
            <a:pPr>
              <a:defRPr/>
            </a:pPr>
            <a:endParaRPr lang="en-GB"/>
          </a:p>
        </p:txBody>
      </p:sp>
      <p:sp>
        <p:nvSpPr>
          <p:cNvPr id="5" name="Rectangle 6"/>
          <p:cNvSpPr>
            <a:spLocks noGrp="1" noChangeArrowheads="1"/>
          </p:cNvSpPr>
          <p:nvPr>
            <p:ph type="sldNum" idx="12"/>
          </p:nvPr>
        </p:nvSpPr>
        <p:spPr>
          <a:ln/>
        </p:spPr>
        <p:txBody>
          <a:bodyPr/>
          <a:lstStyle>
            <a:lvl1pPr>
              <a:defRPr/>
            </a:lvl1pPr>
          </a:lstStyle>
          <a:p>
            <a:pPr>
              <a:defRPr/>
            </a:pPr>
            <a:fld id="{4A74F365-D737-47CF-B858-CD35EE36E34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GB"/>
          </a:p>
        </p:txBody>
      </p:sp>
      <p:sp>
        <p:nvSpPr>
          <p:cNvPr id="3" name="Rectangle 5"/>
          <p:cNvSpPr>
            <a:spLocks noGrp="1" noChangeArrowheads="1"/>
          </p:cNvSpPr>
          <p:nvPr>
            <p:ph type="ftr" idx="11"/>
          </p:nvPr>
        </p:nvSpPr>
        <p:spPr>
          <a:ln/>
        </p:spPr>
        <p:txBody>
          <a:bodyPr/>
          <a:lstStyle>
            <a:lvl1pPr>
              <a:defRPr/>
            </a:lvl1pPr>
          </a:lstStyle>
          <a:p>
            <a:pPr>
              <a:defRPr/>
            </a:pPr>
            <a:endParaRPr lang="en-GB"/>
          </a:p>
        </p:txBody>
      </p:sp>
      <p:sp>
        <p:nvSpPr>
          <p:cNvPr id="4" name="Rectangle 6"/>
          <p:cNvSpPr>
            <a:spLocks noGrp="1" noChangeArrowheads="1"/>
          </p:cNvSpPr>
          <p:nvPr>
            <p:ph type="sldNum" idx="12"/>
          </p:nvPr>
        </p:nvSpPr>
        <p:spPr>
          <a:ln/>
        </p:spPr>
        <p:txBody>
          <a:bodyPr/>
          <a:lstStyle>
            <a:lvl1pPr>
              <a:defRPr/>
            </a:lvl1pPr>
          </a:lstStyle>
          <a:p>
            <a:pPr>
              <a:defRPr/>
            </a:pPr>
            <a:fld id="{813438AB-3799-4F8B-8128-B14B62943A1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71B3D448-486F-44AF-A6C4-D538F72F75A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F98B9571-57D4-4CBB-B99A-4D8CD1E21A7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5" cstate="print"/>
          <a:srcRect b="4445"/>
          <a:stretch>
            <a:fillRect/>
          </a:stretch>
        </p:blipFill>
        <p:spPr bwMode="auto">
          <a:xfrm>
            <a:off x="0" y="0"/>
            <a:ext cx="9144000" cy="6858000"/>
          </a:xfrm>
          <a:prstGeom prst="rect">
            <a:avLst/>
          </a:prstGeom>
          <a:noFill/>
          <a:ln w="9525">
            <a:noFill/>
            <a:round/>
            <a:headEnd/>
            <a:tailEnd/>
          </a:ln>
        </p:spPr>
      </p:pic>
      <p:sp>
        <p:nvSpPr>
          <p:cNvPr id="1027" name="Rectangle 2"/>
          <p:cNvSpPr>
            <a:spLocks noGrp="1" noChangeArrowheads="1"/>
          </p:cNvSpPr>
          <p:nvPr>
            <p:ph type="title"/>
          </p:nvPr>
        </p:nvSpPr>
        <p:spPr bwMode="auto">
          <a:xfrm>
            <a:off x="152400" y="723900"/>
            <a:ext cx="8836025" cy="80645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685800" y="1765300"/>
            <a:ext cx="7769225" cy="45815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mn-lt"/>
              </a:defRPr>
            </a:lvl1pPr>
          </a:lstStyle>
          <a:p>
            <a:pPr>
              <a:defRPr/>
            </a:pPr>
            <a:endParaRPr lang="en-GB"/>
          </a:p>
        </p:txBody>
      </p:sp>
      <p:sp>
        <p:nvSpPr>
          <p:cNvPr id="1029" name="Rectangle 5"/>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mn-lt"/>
              </a:defRPr>
            </a:lvl1pPr>
          </a:lstStyle>
          <a:p>
            <a:pPr>
              <a:defRPr/>
            </a:pPr>
            <a:endParaRPr lang="en-GB"/>
          </a:p>
        </p:txBody>
      </p:sp>
      <p:sp>
        <p:nvSpPr>
          <p:cNvPr id="1030" name="Rectangle 6"/>
          <p:cNvSpPr>
            <a:spLocks noGrp="1" noChangeArrowheads="1"/>
          </p:cNvSpPr>
          <p:nvPr>
            <p:ph type="sldNum"/>
          </p:nvPr>
        </p:nvSpPr>
        <p:spPr bwMode="auto">
          <a:xfrm>
            <a:off x="70866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mn-lt"/>
              </a:defRPr>
            </a:lvl1pPr>
          </a:lstStyle>
          <a:p>
            <a:pPr>
              <a:defRPr/>
            </a:pPr>
            <a:fld id="{DED8B3FB-91A9-48A6-AAF0-9E88B5213ED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0" fontAlgn="base" hangingPunct="0">
        <a:lnSpc>
          <a:spcPct val="102000"/>
        </a:lnSpc>
        <a:spcBef>
          <a:spcPct val="0"/>
        </a:spcBef>
        <a:spcAft>
          <a:spcPct val="0"/>
        </a:spcAft>
        <a:buClr>
          <a:srgbClr val="000000"/>
        </a:buClr>
        <a:buSzPct val="100000"/>
        <a:buFont typeface="Verdana" pitchFamily="34" charset="0"/>
        <a:defRPr sz="3200" b="1">
          <a:solidFill>
            <a:srgbClr val="000000"/>
          </a:solidFill>
          <a:latin typeface="+mj-lt"/>
          <a:ea typeface="+mj-ea"/>
          <a:cs typeface="+mj-cs"/>
        </a:defRPr>
      </a:lvl1pPr>
      <a:lvl2pPr algn="ctr" defTabSz="457200" rtl="0" eaLnBrk="0" fontAlgn="base" hangingPunct="0">
        <a:lnSpc>
          <a:spcPct val="102000"/>
        </a:lnSpc>
        <a:spcBef>
          <a:spcPct val="0"/>
        </a:spcBef>
        <a:spcAft>
          <a:spcPct val="0"/>
        </a:spcAft>
        <a:buClr>
          <a:srgbClr val="000000"/>
        </a:buClr>
        <a:buSzPct val="100000"/>
        <a:buFont typeface="Verdana" pitchFamily="34" charset="0"/>
        <a:defRPr sz="3200" b="1">
          <a:solidFill>
            <a:srgbClr val="000000"/>
          </a:solidFill>
          <a:latin typeface="Verdana" pitchFamily="34" charset="0"/>
          <a:ea typeface="Lucida Sans Unicode" pitchFamily="34" charset="0"/>
          <a:cs typeface="Lucida Sans Unicode" pitchFamily="34" charset="0"/>
        </a:defRPr>
      </a:lvl2pPr>
      <a:lvl3pPr algn="ctr" defTabSz="457200" rtl="0" eaLnBrk="0" fontAlgn="base" hangingPunct="0">
        <a:lnSpc>
          <a:spcPct val="102000"/>
        </a:lnSpc>
        <a:spcBef>
          <a:spcPct val="0"/>
        </a:spcBef>
        <a:spcAft>
          <a:spcPct val="0"/>
        </a:spcAft>
        <a:buClr>
          <a:srgbClr val="000000"/>
        </a:buClr>
        <a:buSzPct val="100000"/>
        <a:buFont typeface="Verdana" pitchFamily="34" charset="0"/>
        <a:defRPr sz="3200" b="1">
          <a:solidFill>
            <a:srgbClr val="000000"/>
          </a:solidFill>
          <a:latin typeface="Verdana" pitchFamily="34" charset="0"/>
          <a:ea typeface="Lucida Sans Unicode" pitchFamily="34" charset="0"/>
          <a:cs typeface="Lucida Sans Unicode" pitchFamily="34" charset="0"/>
        </a:defRPr>
      </a:lvl3pPr>
      <a:lvl4pPr algn="ctr" defTabSz="457200" rtl="0" eaLnBrk="0" fontAlgn="base" hangingPunct="0">
        <a:lnSpc>
          <a:spcPct val="102000"/>
        </a:lnSpc>
        <a:spcBef>
          <a:spcPct val="0"/>
        </a:spcBef>
        <a:spcAft>
          <a:spcPct val="0"/>
        </a:spcAft>
        <a:buClr>
          <a:srgbClr val="000000"/>
        </a:buClr>
        <a:buSzPct val="100000"/>
        <a:buFont typeface="Verdana" pitchFamily="34" charset="0"/>
        <a:defRPr sz="3200" b="1">
          <a:solidFill>
            <a:srgbClr val="000000"/>
          </a:solidFill>
          <a:latin typeface="Verdana" pitchFamily="34" charset="0"/>
          <a:ea typeface="Lucida Sans Unicode" pitchFamily="34" charset="0"/>
          <a:cs typeface="Lucida Sans Unicode" pitchFamily="34" charset="0"/>
        </a:defRPr>
      </a:lvl4pPr>
      <a:lvl5pPr algn="ctr" defTabSz="457200" rtl="0" eaLnBrk="0" fontAlgn="base" hangingPunct="0">
        <a:lnSpc>
          <a:spcPct val="102000"/>
        </a:lnSpc>
        <a:spcBef>
          <a:spcPct val="0"/>
        </a:spcBef>
        <a:spcAft>
          <a:spcPct val="0"/>
        </a:spcAft>
        <a:buClr>
          <a:srgbClr val="000000"/>
        </a:buClr>
        <a:buSzPct val="100000"/>
        <a:buFont typeface="Verdana" pitchFamily="34" charset="0"/>
        <a:defRPr sz="3200" b="1">
          <a:solidFill>
            <a:srgbClr val="000000"/>
          </a:solidFill>
          <a:latin typeface="Verdana" pitchFamily="34" charset="0"/>
          <a:ea typeface="Lucida Sans Unicode" pitchFamily="34" charset="0"/>
          <a:cs typeface="Lucida Sans Unicode" pitchFamily="34" charset="0"/>
        </a:defRPr>
      </a:lvl5pPr>
      <a:lvl6pPr marL="457200" algn="ctr" defTabSz="457200" rtl="0" fontAlgn="base">
        <a:lnSpc>
          <a:spcPct val="102000"/>
        </a:lnSpc>
        <a:spcBef>
          <a:spcPct val="0"/>
        </a:spcBef>
        <a:spcAft>
          <a:spcPct val="0"/>
        </a:spcAft>
        <a:buClr>
          <a:srgbClr val="000000"/>
        </a:buClr>
        <a:buSzPct val="100000"/>
        <a:buFont typeface="Verdana" pitchFamily="34" charset="0"/>
        <a:defRPr sz="3200" b="1">
          <a:solidFill>
            <a:srgbClr val="000000"/>
          </a:solidFill>
          <a:latin typeface="Verdana" pitchFamily="34" charset="0"/>
          <a:ea typeface="Lucida Sans Unicode" pitchFamily="34" charset="0"/>
          <a:cs typeface="Lucida Sans Unicode" pitchFamily="34" charset="0"/>
        </a:defRPr>
      </a:lvl6pPr>
      <a:lvl7pPr marL="914400" algn="ctr" defTabSz="457200" rtl="0" fontAlgn="base">
        <a:lnSpc>
          <a:spcPct val="102000"/>
        </a:lnSpc>
        <a:spcBef>
          <a:spcPct val="0"/>
        </a:spcBef>
        <a:spcAft>
          <a:spcPct val="0"/>
        </a:spcAft>
        <a:buClr>
          <a:srgbClr val="000000"/>
        </a:buClr>
        <a:buSzPct val="100000"/>
        <a:buFont typeface="Verdana" pitchFamily="34" charset="0"/>
        <a:defRPr sz="3200" b="1">
          <a:solidFill>
            <a:srgbClr val="000000"/>
          </a:solidFill>
          <a:latin typeface="Verdana" pitchFamily="34" charset="0"/>
          <a:ea typeface="Lucida Sans Unicode" pitchFamily="34" charset="0"/>
          <a:cs typeface="Lucida Sans Unicode" pitchFamily="34" charset="0"/>
        </a:defRPr>
      </a:lvl7pPr>
      <a:lvl8pPr marL="1371600" algn="ctr" defTabSz="457200" rtl="0" fontAlgn="base">
        <a:lnSpc>
          <a:spcPct val="102000"/>
        </a:lnSpc>
        <a:spcBef>
          <a:spcPct val="0"/>
        </a:spcBef>
        <a:spcAft>
          <a:spcPct val="0"/>
        </a:spcAft>
        <a:buClr>
          <a:srgbClr val="000000"/>
        </a:buClr>
        <a:buSzPct val="100000"/>
        <a:buFont typeface="Verdana" pitchFamily="34" charset="0"/>
        <a:defRPr sz="3200" b="1">
          <a:solidFill>
            <a:srgbClr val="000000"/>
          </a:solidFill>
          <a:latin typeface="Verdana" pitchFamily="34" charset="0"/>
          <a:ea typeface="Lucida Sans Unicode" pitchFamily="34" charset="0"/>
          <a:cs typeface="Lucida Sans Unicode" pitchFamily="34" charset="0"/>
        </a:defRPr>
      </a:lvl8pPr>
      <a:lvl9pPr marL="1828800" algn="ctr" defTabSz="457200" rtl="0" fontAlgn="base">
        <a:lnSpc>
          <a:spcPct val="102000"/>
        </a:lnSpc>
        <a:spcBef>
          <a:spcPct val="0"/>
        </a:spcBef>
        <a:spcAft>
          <a:spcPct val="0"/>
        </a:spcAft>
        <a:buClr>
          <a:srgbClr val="000000"/>
        </a:buClr>
        <a:buSzPct val="100000"/>
        <a:buFont typeface="Verdana" pitchFamily="34" charset="0"/>
        <a:defRPr sz="3200" b="1">
          <a:solidFill>
            <a:srgbClr val="000000"/>
          </a:solidFill>
          <a:latin typeface="Verdana" pitchFamily="34" charset="0"/>
          <a:ea typeface="Lucida Sans Unicode" pitchFamily="34" charset="0"/>
          <a:cs typeface="Lucida Sans Unicode" pitchFamily="34" charset="0"/>
        </a:defRPr>
      </a:lvl9pPr>
    </p:titleStyle>
    <p:bodyStyle>
      <a:lvl1pPr marL="339725" indent="-339725" algn="l" defTabSz="457200" rtl="0" eaLnBrk="0" fontAlgn="base" hangingPunct="0">
        <a:lnSpc>
          <a:spcPct val="102000"/>
        </a:lnSpc>
        <a:spcBef>
          <a:spcPts val="800"/>
        </a:spcBef>
        <a:spcAft>
          <a:spcPct val="0"/>
        </a:spcAft>
        <a:buClr>
          <a:srgbClr val="000000"/>
        </a:buClr>
        <a:buSzPct val="100000"/>
        <a:buFont typeface="Verdana" pitchFamily="34" charset="0"/>
        <a:buChar char="•"/>
        <a:defRPr sz="3200">
          <a:solidFill>
            <a:srgbClr val="000000"/>
          </a:solidFill>
          <a:latin typeface="+mn-lt"/>
          <a:ea typeface="+mn-ea"/>
          <a:cs typeface="+mn-cs"/>
        </a:defRPr>
      </a:lvl1pPr>
      <a:lvl2pPr marL="739775" indent="-282575" algn="l" defTabSz="457200" rtl="0" eaLnBrk="0" fontAlgn="base" hangingPunct="0">
        <a:lnSpc>
          <a:spcPct val="102000"/>
        </a:lnSpc>
        <a:spcBef>
          <a:spcPts val="700"/>
        </a:spcBef>
        <a:spcAft>
          <a:spcPct val="0"/>
        </a:spcAft>
        <a:buClr>
          <a:srgbClr val="000000"/>
        </a:buClr>
        <a:buSzPct val="100000"/>
        <a:buFont typeface="Verdana" pitchFamily="34" charset="0"/>
        <a:buChar char="–"/>
        <a:defRPr sz="2800">
          <a:solidFill>
            <a:srgbClr val="000000"/>
          </a:solidFill>
          <a:latin typeface="+mn-lt"/>
          <a:ea typeface="+mn-ea"/>
          <a:cs typeface="+mn-cs"/>
        </a:defRPr>
      </a:lvl2pPr>
      <a:lvl3pPr marL="1143000" indent="-228600" algn="l" defTabSz="457200" rtl="0" eaLnBrk="0" fontAlgn="base" hangingPunct="0">
        <a:lnSpc>
          <a:spcPct val="102000"/>
        </a:lnSpc>
        <a:spcBef>
          <a:spcPts val="600"/>
        </a:spcBef>
        <a:spcAft>
          <a:spcPct val="0"/>
        </a:spcAft>
        <a:buClr>
          <a:srgbClr val="000000"/>
        </a:buClr>
        <a:buSzPct val="100000"/>
        <a:buFont typeface="Verdana" pitchFamily="34" charset="0"/>
        <a:buChar char="•"/>
        <a:defRPr sz="2400">
          <a:solidFill>
            <a:srgbClr val="000000"/>
          </a:solidFill>
          <a:latin typeface="+mn-lt"/>
          <a:ea typeface="+mn-ea"/>
          <a:cs typeface="+mn-cs"/>
        </a:defRPr>
      </a:lvl3pPr>
      <a:lvl4pPr marL="1600200" indent="-228600" algn="l" defTabSz="457200" rtl="0" eaLnBrk="0" fontAlgn="base" hangingPunct="0">
        <a:lnSpc>
          <a:spcPct val="102000"/>
        </a:lnSpc>
        <a:spcBef>
          <a:spcPts val="500"/>
        </a:spcBef>
        <a:spcAft>
          <a:spcPct val="0"/>
        </a:spcAft>
        <a:buClr>
          <a:srgbClr val="000000"/>
        </a:buClr>
        <a:buSzPct val="100000"/>
        <a:buFont typeface="Verdana" pitchFamily="34" charset="0"/>
        <a:buChar char="–"/>
        <a:defRPr sz="2000">
          <a:solidFill>
            <a:srgbClr val="000000"/>
          </a:solidFill>
          <a:latin typeface="+mn-lt"/>
          <a:ea typeface="+mn-ea"/>
          <a:cs typeface="+mn-cs"/>
        </a:defRPr>
      </a:lvl4pPr>
      <a:lvl5pPr marL="2057400" indent="-228600" algn="l" defTabSz="457200" rtl="0" eaLnBrk="0" fontAlgn="base" hangingPunct="0">
        <a:lnSpc>
          <a:spcPct val="102000"/>
        </a:lnSpc>
        <a:spcBef>
          <a:spcPts val="450"/>
        </a:spcBef>
        <a:spcAft>
          <a:spcPct val="0"/>
        </a:spcAft>
        <a:buClr>
          <a:srgbClr val="000000"/>
        </a:buClr>
        <a:buSzPct val="100000"/>
        <a:buFont typeface="Verdana" pitchFamily="34" charset="0"/>
        <a:buChar char="»"/>
        <a:defRPr>
          <a:solidFill>
            <a:srgbClr val="000000"/>
          </a:solidFill>
          <a:latin typeface="+mn-lt"/>
          <a:ea typeface="+mn-ea"/>
          <a:cs typeface="+mn-cs"/>
        </a:defRPr>
      </a:lvl5pPr>
      <a:lvl6pPr marL="2514600" indent="-228600" algn="l" defTabSz="457200" rtl="0" fontAlgn="base">
        <a:lnSpc>
          <a:spcPct val="102000"/>
        </a:lnSpc>
        <a:spcBef>
          <a:spcPts val="450"/>
        </a:spcBef>
        <a:spcAft>
          <a:spcPct val="0"/>
        </a:spcAft>
        <a:buClr>
          <a:srgbClr val="000000"/>
        </a:buClr>
        <a:buSzPct val="100000"/>
        <a:buFont typeface="Verdana" pitchFamily="34" charset="0"/>
        <a:buChar char="»"/>
        <a:defRPr>
          <a:solidFill>
            <a:srgbClr val="000000"/>
          </a:solidFill>
          <a:latin typeface="+mn-lt"/>
          <a:ea typeface="+mn-ea"/>
          <a:cs typeface="+mn-cs"/>
        </a:defRPr>
      </a:lvl6pPr>
      <a:lvl7pPr marL="2971800" indent="-228600" algn="l" defTabSz="457200" rtl="0" fontAlgn="base">
        <a:lnSpc>
          <a:spcPct val="102000"/>
        </a:lnSpc>
        <a:spcBef>
          <a:spcPts val="450"/>
        </a:spcBef>
        <a:spcAft>
          <a:spcPct val="0"/>
        </a:spcAft>
        <a:buClr>
          <a:srgbClr val="000000"/>
        </a:buClr>
        <a:buSzPct val="100000"/>
        <a:buFont typeface="Verdana" pitchFamily="34" charset="0"/>
        <a:buChar char="»"/>
        <a:defRPr>
          <a:solidFill>
            <a:srgbClr val="000000"/>
          </a:solidFill>
          <a:latin typeface="+mn-lt"/>
          <a:ea typeface="+mn-ea"/>
          <a:cs typeface="+mn-cs"/>
        </a:defRPr>
      </a:lvl7pPr>
      <a:lvl8pPr marL="3429000" indent="-228600" algn="l" defTabSz="457200" rtl="0" fontAlgn="base">
        <a:lnSpc>
          <a:spcPct val="102000"/>
        </a:lnSpc>
        <a:spcBef>
          <a:spcPts val="450"/>
        </a:spcBef>
        <a:spcAft>
          <a:spcPct val="0"/>
        </a:spcAft>
        <a:buClr>
          <a:srgbClr val="000000"/>
        </a:buClr>
        <a:buSzPct val="100000"/>
        <a:buFont typeface="Verdana" pitchFamily="34" charset="0"/>
        <a:buChar char="»"/>
        <a:defRPr>
          <a:solidFill>
            <a:srgbClr val="000000"/>
          </a:solidFill>
          <a:latin typeface="+mn-lt"/>
          <a:ea typeface="+mn-ea"/>
          <a:cs typeface="+mn-cs"/>
        </a:defRPr>
      </a:lvl8pPr>
      <a:lvl9pPr marL="3886200" indent="-228600" algn="l" defTabSz="457200" rtl="0" fontAlgn="base">
        <a:lnSpc>
          <a:spcPct val="102000"/>
        </a:lnSpc>
        <a:spcBef>
          <a:spcPts val="450"/>
        </a:spcBef>
        <a:spcAft>
          <a:spcPct val="0"/>
        </a:spcAft>
        <a:buClr>
          <a:srgbClr val="000000"/>
        </a:buClr>
        <a:buSzPct val="100000"/>
        <a:buFont typeface="Verdana" pitchFamily="34" charset="0"/>
        <a:buChar char="»"/>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recovery.gov/"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recovery.gov/"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recovery.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recovery.gov/"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2209800"/>
            <a:ext cx="7772400" cy="1470025"/>
          </a:xfrm>
        </p:spPr>
        <p:txBody>
          <a:bodyPr/>
          <a:lstStyle/>
          <a:p>
            <a:r>
              <a:rPr lang="en-US" smtClean="0"/>
              <a:t>Section 1512 and 1201c Reporting: </a:t>
            </a:r>
            <a:br>
              <a:rPr lang="en-US" smtClean="0"/>
            </a:br>
            <a:r>
              <a:rPr lang="en-US" smtClean="0"/>
              <a:t>Training Webinars for FTA Grant Recipients</a:t>
            </a:r>
          </a:p>
        </p:txBody>
      </p:sp>
      <p:sp>
        <p:nvSpPr>
          <p:cNvPr id="2051" name="Subtitle 2"/>
          <p:cNvSpPr>
            <a:spLocks noGrp="1"/>
          </p:cNvSpPr>
          <p:nvPr>
            <p:ph type="subTitle" idx="1"/>
          </p:nvPr>
        </p:nvSpPr>
        <p:spPr/>
        <p:txBody>
          <a:bodyPr/>
          <a:lstStyle/>
          <a:p>
            <a:endParaRPr lang="en-US" sz="2800" smtClean="0"/>
          </a:p>
          <a:p>
            <a:r>
              <a:rPr lang="en-US" sz="2800" smtClean="0"/>
              <a:t>January 5, 2012</a:t>
            </a:r>
          </a:p>
        </p:txBody>
      </p:sp>
      <p:pic>
        <p:nvPicPr>
          <p:cNvPr id="2052" name="Picture 6" descr="recovery.gov">
            <a:hlinkClick r:id="rId2"/>
          </p:cNvPr>
          <p:cNvPicPr>
            <a:picLocks noChangeAspect="1" noChangeArrowheads="1"/>
          </p:cNvPicPr>
          <p:nvPr/>
        </p:nvPicPr>
        <p:blipFill>
          <a:blip r:embed="rId3" cstate="print"/>
          <a:srcRect/>
          <a:stretch>
            <a:fillRect/>
          </a:stretch>
        </p:blipFill>
        <p:spPr bwMode="auto">
          <a:xfrm>
            <a:off x="685800" y="5076825"/>
            <a:ext cx="1408113" cy="1400175"/>
          </a:xfrm>
          <a:prstGeom prst="rect">
            <a:avLst/>
          </a:prstGeom>
          <a:noFill/>
          <a:ln w="9525">
            <a:noFill/>
            <a:miter lim="800000"/>
            <a:headEnd/>
            <a:tailEnd/>
          </a:ln>
        </p:spPr>
      </p:pic>
      <p:pic>
        <p:nvPicPr>
          <p:cNvPr id="2053" name="Picture 10" descr="TIGER"/>
          <p:cNvPicPr>
            <a:picLocks noChangeAspect="1" noChangeArrowheads="1"/>
          </p:cNvPicPr>
          <p:nvPr/>
        </p:nvPicPr>
        <p:blipFill>
          <a:blip r:embed="rId4" cstate="print"/>
          <a:srcRect/>
          <a:stretch>
            <a:fillRect/>
          </a:stretch>
        </p:blipFill>
        <p:spPr bwMode="auto">
          <a:xfrm>
            <a:off x="6848475" y="5257800"/>
            <a:ext cx="1762125" cy="91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What Happens If I Do Not Report?</a:t>
            </a:r>
          </a:p>
        </p:txBody>
      </p:sp>
      <p:sp>
        <p:nvSpPr>
          <p:cNvPr id="11267" name="Content Placeholder 2"/>
          <p:cNvSpPr>
            <a:spLocks noGrp="1"/>
          </p:cNvSpPr>
          <p:nvPr>
            <p:ph idx="1"/>
          </p:nvPr>
        </p:nvSpPr>
        <p:spPr/>
        <p:txBody>
          <a:bodyPr/>
          <a:lstStyle/>
          <a:p>
            <a:r>
              <a:rPr lang="en-US" sz="1400" smtClean="0"/>
              <a:t>First Instance of Non-Compliance through Failure to Submit a Section 1512 Report</a:t>
            </a:r>
          </a:p>
          <a:p>
            <a:pPr lvl="1"/>
            <a:r>
              <a:rPr lang="en-US" sz="1200" smtClean="0"/>
              <a:t>The recipient’s General Manager (or similarly named chief executive) will receive a letter from the applicable regional administrator to:</a:t>
            </a:r>
          </a:p>
          <a:p>
            <a:pPr lvl="2"/>
            <a:r>
              <a:rPr lang="en-US" sz="1200" smtClean="0"/>
              <a:t>Document the instance of non-compliance;</a:t>
            </a:r>
          </a:p>
          <a:p>
            <a:pPr lvl="2"/>
            <a:r>
              <a:rPr lang="en-US" sz="1200" smtClean="0"/>
              <a:t>Remind the recipient of its ARRA Section 1512 reporting requirements;</a:t>
            </a:r>
          </a:p>
          <a:p>
            <a:pPr lvl="2"/>
            <a:r>
              <a:rPr lang="en-US" sz="1200" smtClean="0"/>
              <a:t>Advise the recipient that a second instance of non-compliance will result in suspension from the ECHO payment system for the grant not reported on.</a:t>
            </a:r>
          </a:p>
          <a:p>
            <a:r>
              <a:rPr lang="en-US" sz="1400" smtClean="0"/>
              <a:t>Second Instance of Non-Compliance</a:t>
            </a:r>
          </a:p>
          <a:p>
            <a:pPr lvl="1"/>
            <a:r>
              <a:rPr lang="en-US" sz="1200" smtClean="0"/>
              <a:t>A second instance of non-compliance will result in suspension from the ECHO payment system for the grant not reported on.</a:t>
            </a:r>
          </a:p>
          <a:p>
            <a:pPr lvl="1"/>
            <a:r>
              <a:rPr lang="en-US" sz="1200" smtClean="0"/>
              <a:t>This suspension will continue until such time that a Section 1512 report is properly submitted for the affected grant (in a future reporting cycle).</a:t>
            </a:r>
          </a:p>
          <a:p>
            <a:r>
              <a:rPr lang="en-US" sz="1600" smtClean="0"/>
              <a:t>Third Instance of Non-Compliance </a:t>
            </a:r>
          </a:p>
          <a:p>
            <a:pPr lvl="1"/>
            <a:r>
              <a:rPr lang="en-US" sz="1200" smtClean="0"/>
              <a:t>A third instance of non-compliance may result in severe penalties up to and including repayment of ARRA funds and the initiation of suspension and debarment procedures. </a:t>
            </a:r>
          </a:p>
          <a:p>
            <a:pPr>
              <a:buFont typeface="Verdana" pitchFamily="34" charset="0"/>
              <a:buNone/>
            </a:pPr>
            <a:endParaRPr lang="en-US" smtClean="0"/>
          </a:p>
        </p:txBody>
      </p:sp>
      <p:sp>
        <p:nvSpPr>
          <p:cNvPr id="22532" name="Slide Number Placeholder 3"/>
          <p:cNvSpPr>
            <a:spLocks noGrp="1"/>
          </p:cNvSpPr>
          <p:nvPr>
            <p:ph type="sldNum" sz="quarter" idx="12"/>
          </p:nvPr>
        </p:nvSpPr>
        <p:spPr/>
        <p:txBody>
          <a:bodyPr/>
          <a:lstStyle/>
          <a:p>
            <a:pPr>
              <a:defRPr/>
            </a:pPr>
            <a:fld id="{11983E14-C12F-4306-92AB-EA3E812754FF}" type="slidenum">
              <a:rPr lang="en-GB" smtClean="0"/>
              <a:pPr>
                <a:defRPr/>
              </a:pPr>
              <a:t>10</a:t>
            </a:fld>
            <a:endParaRPr lang="en-GB"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r>
              <a:rPr lang="en-US" sz="3600" smtClean="0"/>
              <a:t>Tips For a Successful </a:t>
            </a:r>
            <a:br>
              <a:rPr lang="en-US" sz="3600" smtClean="0"/>
            </a:br>
            <a:r>
              <a:rPr lang="en-US" sz="3600" smtClean="0"/>
              <a:t>1512 Report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Tip #1—Make Sure your CCR Registration is Current </a:t>
            </a:r>
          </a:p>
        </p:txBody>
      </p:sp>
      <p:sp>
        <p:nvSpPr>
          <p:cNvPr id="13315" name="Content Placeholder 2"/>
          <p:cNvSpPr>
            <a:spLocks noGrp="1"/>
          </p:cNvSpPr>
          <p:nvPr>
            <p:ph idx="1"/>
          </p:nvPr>
        </p:nvSpPr>
        <p:spPr/>
        <p:txBody>
          <a:bodyPr/>
          <a:lstStyle/>
          <a:p>
            <a:r>
              <a:rPr lang="en-US" smtClean="0"/>
              <a:t>All grantees need to update their CCR information once a year.</a:t>
            </a:r>
          </a:p>
          <a:p>
            <a:r>
              <a:rPr lang="en-US" smtClean="0"/>
              <a:t>CCR sends a reminder email to your point of contact</a:t>
            </a:r>
          </a:p>
          <a:p>
            <a:r>
              <a:rPr lang="en-US" smtClean="0"/>
              <a:t>Go to http://www.ccr.gov and search by your DUNS number to find out if your registration will expire soon.</a:t>
            </a:r>
          </a:p>
        </p:txBody>
      </p:sp>
      <p:sp>
        <p:nvSpPr>
          <p:cNvPr id="24580" name="Slide Number Placeholder 3"/>
          <p:cNvSpPr>
            <a:spLocks noGrp="1"/>
          </p:cNvSpPr>
          <p:nvPr>
            <p:ph type="sldNum" sz="quarter" idx="12"/>
          </p:nvPr>
        </p:nvSpPr>
        <p:spPr/>
        <p:txBody>
          <a:bodyPr/>
          <a:lstStyle/>
          <a:p>
            <a:pPr>
              <a:defRPr/>
            </a:pPr>
            <a:fld id="{91CFCEC2-BAB8-4B1A-AD90-A32F006E0DA8}" type="slidenum">
              <a:rPr lang="en-GB" smtClean="0"/>
              <a:pPr>
                <a:defRPr/>
              </a:pPr>
              <a:t>12</a:t>
            </a:fld>
            <a:endParaRPr lang="en-GB"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p:txBody>
          <a:bodyPr/>
          <a:lstStyle/>
          <a:p>
            <a:pPr>
              <a:defRPr/>
            </a:pPr>
            <a:fld id="{95CBE1A1-7998-4F9F-8E81-14A9702D424D}" type="slidenum">
              <a:rPr lang="en-GB" smtClean="0"/>
              <a:pPr>
                <a:defRPr/>
              </a:pPr>
              <a:t>13</a:t>
            </a:fld>
            <a:endParaRPr lang="en-GB" smtClean="0"/>
          </a:p>
        </p:txBody>
      </p:sp>
      <p:sp>
        <p:nvSpPr>
          <p:cNvPr id="14339" name="Rectangle 6"/>
          <p:cNvSpPr txBox="1">
            <a:spLocks noGrp="1" noChangeArrowheads="1"/>
          </p:cNvSpPr>
          <p:nvPr/>
        </p:nvSpPr>
        <p:spPr bwMode="auto">
          <a:xfrm>
            <a:off x="3581400" y="6403975"/>
            <a:ext cx="1901825" cy="454025"/>
          </a:xfrm>
          <a:prstGeom prst="rect">
            <a:avLst/>
          </a:prstGeom>
          <a:noFill/>
          <a:ln w="9525">
            <a:noFill/>
            <a:round/>
            <a:headEnd/>
            <a:tailEnd/>
          </a:ln>
        </p:spPr>
        <p:txBody>
          <a:bodyPr lIns="90000" tIns="46800" rIns="90000" bIns="46800"/>
          <a:lstStyle/>
          <a:p>
            <a:pPr algn="ctr">
              <a:buClr>
                <a:srgbClr val="000000"/>
              </a:buClr>
              <a:buSzPct val="100000"/>
              <a:buFont typeface="Verdana" pitchFamily="34" charset="0"/>
              <a:buNone/>
            </a:pPr>
            <a:fld id="{4A3B91B2-3F01-462A-9167-4A934D80F964}" type="slidenum">
              <a:rPr lang="en-GB" sz="1400">
                <a:solidFill>
                  <a:srgbClr val="000000"/>
                </a:solidFill>
              </a:rPr>
              <a:pPr algn="ctr">
                <a:buClr>
                  <a:srgbClr val="000000"/>
                </a:buClr>
                <a:buSzPct val="100000"/>
                <a:buFont typeface="Verdana" pitchFamily="34" charset="0"/>
                <a:buNone/>
              </a:pPr>
              <a:t>13</a:t>
            </a:fld>
            <a:endParaRPr lang="en-GB" sz="1400">
              <a:solidFill>
                <a:srgbClr val="000000"/>
              </a:solidFill>
            </a:endParaRPr>
          </a:p>
        </p:txBody>
      </p:sp>
      <p:sp>
        <p:nvSpPr>
          <p:cNvPr id="14340" name="Rectangle 2"/>
          <p:cNvSpPr>
            <a:spLocks noGrp="1" noChangeArrowheads="1"/>
          </p:cNvSpPr>
          <p:nvPr>
            <p:ph type="title"/>
          </p:nvPr>
        </p:nvSpPr>
        <p:spPr/>
        <p:txBody>
          <a:bodyPr/>
          <a:lstStyle/>
          <a:p>
            <a:r>
              <a:rPr lang="en-US" sz="2800" smtClean="0"/>
              <a:t> Reporting Tip #2 – FRPIN</a:t>
            </a:r>
          </a:p>
        </p:txBody>
      </p:sp>
      <p:sp>
        <p:nvSpPr>
          <p:cNvPr id="14341" name="Rectangle 3"/>
          <p:cNvSpPr>
            <a:spLocks noGrp="1" noChangeArrowheads="1"/>
          </p:cNvSpPr>
          <p:nvPr>
            <p:ph type="body" idx="1"/>
          </p:nvPr>
        </p:nvSpPr>
        <p:spPr/>
        <p:txBody>
          <a:bodyPr/>
          <a:lstStyle/>
          <a:p>
            <a:r>
              <a:rPr lang="en-US" smtClean="0"/>
              <a:t>Make sure:</a:t>
            </a:r>
          </a:p>
          <a:p>
            <a:pPr lvl="1"/>
            <a:r>
              <a:rPr lang="en-US" smtClean="0"/>
              <a:t>You have the Federal Reporting Pin Number you will need to submit your report.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Tip #3—Report by January 14, 2012</a:t>
            </a:r>
          </a:p>
        </p:txBody>
      </p:sp>
      <p:sp>
        <p:nvSpPr>
          <p:cNvPr id="15363" name="Content Placeholder 2"/>
          <p:cNvSpPr>
            <a:spLocks noGrp="1"/>
          </p:cNvSpPr>
          <p:nvPr>
            <p:ph idx="1"/>
          </p:nvPr>
        </p:nvSpPr>
        <p:spPr/>
        <p:txBody>
          <a:bodyPr/>
          <a:lstStyle/>
          <a:p>
            <a:r>
              <a:rPr lang="en-US" sz="2800" smtClean="0"/>
              <a:t>Report as soon as you can in January.</a:t>
            </a:r>
          </a:p>
          <a:p>
            <a:r>
              <a:rPr lang="en-US" sz="2800" smtClean="0"/>
              <a:t>Be mindful that January 14, 2012 falls on a Saturday. </a:t>
            </a:r>
          </a:p>
        </p:txBody>
      </p:sp>
      <p:sp>
        <p:nvSpPr>
          <p:cNvPr id="25604" name="Slide Number Placeholder 3"/>
          <p:cNvSpPr>
            <a:spLocks noGrp="1"/>
          </p:cNvSpPr>
          <p:nvPr>
            <p:ph type="sldNum" sz="quarter" idx="12"/>
          </p:nvPr>
        </p:nvSpPr>
        <p:spPr/>
        <p:txBody>
          <a:bodyPr/>
          <a:lstStyle/>
          <a:p>
            <a:pPr>
              <a:defRPr/>
            </a:pPr>
            <a:fld id="{EBA54670-DA6D-40ED-9A02-F3426E3EC39C}" type="slidenum">
              <a:rPr lang="en-GB" smtClean="0"/>
              <a:pPr>
                <a:defRPr/>
              </a:pPr>
              <a:t>14</a:t>
            </a:fld>
            <a:endParaRPr lang="en-GB"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2800" smtClean="0"/>
              <a:t>Tip #4-Copy Forward the Information in Your October, 2011 Report</a:t>
            </a:r>
          </a:p>
        </p:txBody>
      </p:sp>
      <p:sp>
        <p:nvSpPr>
          <p:cNvPr id="16387" name="Content Placeholder 2"/>
          <p:cNvSpPr>
            <a:spLocks noGrp="1"/>
          </p:cNvSpPr>
          <p:nvPr>
            <p:ph idx="1"/>
          </p:nvPr>
        </p:nvSpPr>
        <p:spPr/>
        <p:txBody>
          <a:bodyPr/>
          <a:lstStyle/>
          <a:p>
            <a:r>
              <a:rPr lang="en-US" sz="2400" u="sng" smtClean="0"/>
              <a:t>Use the copy forward function </a:t>
            </a:r>
            <a:r>
              <a:rPr lang="en-US" sz="2400" smtClean="0"/>
              <a:t>if you are a returning reporter. This will associate your new report with your previous reports.  Even if you use the template method of reporting, use copy forward first if any key identifiers (e.g. award number or grant/contract) changed.</a:t>
            </a:r>
          </a:p>
          <a:p>
            <a:pPr>
              <a:buFont typeface="Verdana" pitchFamily="34" charset="0"/>
              <a:buNone/>
            </a:pPr>
            <a:endParaRPr lang="en-US" sz="2400" smtClean="0"/>
          </a:p>
          <a:p>
            <a:r>
              <a:rPr lang="en-US" sz="2400" smtClean="0"/>
              <a:t>Follow the procedures in the copy forward quick reference guide to copy forward your previous report.  </a:t>
            </a:r>
          </a:p>
          <a:p>
            <a:pPr>
              <a:buFont typeface="Verdana" pitchFamily="34" charset="0"/>
              <a:buNone/>
            </a:pPr>
            <a:r>
              <a:rPr lang="en-US" sz="2400" smtClean="0"/>
              <a:t> </a:t>
            </a:r>
          </a:p>
          <a:p>
            <a:endParaRPr lang="en-US" sz="2400" smtClean="0"/>
          </a:p>
        </p:txBody>
      </p:sp>
      <p:sp>
        <p:nvSpPr>
          <p:cNvPr id="26628" name="Slide Number Placeholder 3"/>
          <p:cNvSpPr>
            <a:spLocks noGrp="1"/>
          </p:cNvSpPr>
          <p:nvPr>
            <p:ph type="sldNum" sz="quarter" idx="12"/>
          </p:nvPr>
        </p:nvSpPr>
        <p:spPr/>
        <p:txBody>
          <a:bodyPr/>
          <a:lstStyle/>
          <a:p>
            <a:pPr>
              <a:defRPr/>
            </a:pPr>
            <a:fld id="{88F8553F-87FF-4C1C-B351-586BD7B3D823}" type="slidenum">
              <a:rPr lang="en-GB" smtClean="0"/>
              <a:pPr>
                <a:defRPr/>
              </a:pPr>
              <a:t>15</a:t>
            </a:fld>
            <a:endParaRPr lang="en-GB"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p:txBody>
          <a:bodyPr/>
          <a:lstStyle/>
          <a:p>
            <a:pPr>
              <a:defRPr/>
            </a:pPr>
            <a:fld id="{5B480D6F-DF50-4B07-8F4D-2D2CCA36E04E}" type="slidenum">
              <a:rPr lang="en-GB" smtClean="0"/>
              <a:pPr>
                <a:defRPr/>
              </a:pPr>
              <a:t>16</a:t>
            </a:fld>
            <a:endParaRPr lang="en-GB" smtClean="0"/>
          </a:p>
        </p:txBody>
      </p:sp>
      <p:sp>
        <p:nvSpPr>
          <p:cNvPr id="17411" name="Rectangle 6"/>
          <p:cNvSpPr txBox="1">
            <a:spLocks noGrp="1" noChangeArrowheads="1"/>
          </p:cNvSpPr>
          <p:nvPr/>
        </p:nvSpPr>
        <p:spPr bwMode="auto">
          <a:xfrm>
            <a:off x="3581400" y="6403975"/>
            <a:ext cx="1901825" cy="454025"/>
          </a:xfrm>
          <a:prstGeom prst="rect">
            <a:avLst/>
          </a:prstGeom>
          <a:noFill/>
          <a:ln w="9525">
            <a:noFill/>
            <a:round/>
            <a:headEnd/>
            <a:tailEnd/>
          </a:ln>
        </p:spPr>
        <p:txBody>
          <a:bodyPr lIns="90000" tIns="46800" rIns="90000" bIns="46800"/>
          <a:lstStyle/>
          <a:p>
            <a:pPr algn="ctr">
              <a:buClr>
                <a:srgbClr val="000000"/>
              </a:buClr>
              <a:buSzPct val="100000"/>
              <a:buFont typeface="Verdana" pitchFamily="34" charset="0"/>
              <a:buNone/>
            </a:pPr>
            <a:fld id="{6D62C2CA-EFAA-4826-BD58-3170FD5382A9}" type="slidenum">
              <a:rPr lang="en-GB" sz="1400">
                <a:solidFill>
                  <a:srgbClr val="000000"/>
                </a:solidFill>
              </a:rPr>
              <a:pPr algn="ctr">
                <a:buClr>
                  <a:srgbClr val="000000"/>
                </a:buClr>
                <a:buSzPct val="100000"/>
                <a:buFont typeface="Verdana" pitchFamily="34" charset="0"/>
                <a:buNone/>
              </a:pPr>
              <a:t>16</a:t>
            </a:fld>
            <a:endParaRPr lang="en-GB" sz="1400">
              <a:solidFill>
                <a:srgbClr val="000000"/>
              </a:solidFill>
            </a:endParaRPr>
          </a:p>
        </p:txBody>
      </p:sp>
      <p:sp>
        <p:nvSpPr>
          <p:cNvPr id="17412" name="Rectangle 2"/>
          <p:cNvSpPr>
            <a:spLocks noGrp="1" noChangeArrowheads="1"/>
          </p:cNvSpPr>
          <p:nvPr>
            <p:ph type="title"/>
          </p:nvPr>
        </p:nvSpPr>
        <p:spPr/>
        <p:txBody>
          <a:bodyPr/>
          <a:lstStyle/>
          <a:p>
            <a:r>
              <a:rPr lang="en-US" smtClean="0"/>
              <a:t>Reporting Tip #5 – Know When to Submit a Final Report</a:t>
            </a:r>
          </a:p>
        </p:txBody>
      </p:sp>
      <p:sp>
        <p:nvSpPr>
          <p:cNvPr id="17413" name="Rectangle 3"/>
          <p:cNvSpPr>
            <a:spLocks noGrp="1" noChangeArrowheads="1"/>
          </p:cNvSpPr>
          <p:nvPr>
            <p:ph type="body" idx="1"/>
          </p:nvPr>
        </p:nvSpPr>
        <p:spPr/>
        <p:txBody>
          <a:bodyPr/>
          <a:lstStyle/>
          <a:p>
            <a:r>
              <a:rPr lang="en-US" sz="2400" smtClean="0"/>
              <a:t>Submit a final report in January 2012 if, by December 31, 2011: </a:t>
            </a:r>
          </a:p>
          <a:p>
            <a:pPr lvl="1"/>
            <a:r>
              <a:rPr lang="en-US" sz="2000" smtClean="0"/>
              <a:t> The projects funded under the grant have been completed;</a:t>
            </a:r>
          </a:p>
          <a:p>
            <a:pPr lvl="1"/>
            <a:r>
              <a:rPr lang="en-US" sz="2000" smtClean="0"/>
              <a:t> All jobs have been reported;</a:t>
            </a:r>
          </a:p>
          <a:p>
            <a:pPr lvl="1"/>
            <a:r>
              <a:rPr lang="en-US" sz="2000" smtClean="0"/>
              <a:t> All funds from the grant that will be expended have been expended;  and </a:t>
            </a:r>
          </a:p>
          <a:p>
            <a:pPr lvl="1"/>
            <a:r>
              <a:rPr lang="en-US" sz="2000" smtClean="0"/>
              <a:t>All funds that will be drawn down from the grant have been drawn down. </a:t>
            </a:r>
          </a:p>
          <a:p>
            <a:r>
              <a:rPr lang="en-US" sz="2400" smtClean="0"/>
              <a:t>If these conditions have not yet been met, your January report should not be marked as final and you should report again in April.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p:txBody>
          <a:bodyPr/>
          <a:lstStyle/>
          <a:p>
            <a:pPr>
              <a:defRPr/>
            </a:pPr>
            <a:fld id="{440C4E7B-2CD7-4592-8573-64CD1C5BBDD1}" type="slidenum">
              <a:rPr lang="en-GB" smtClean="0"/>
              <a:pPr>
                <a:defRPr/>
              </a:pPr>
              <a:t>17</a:t>
            </a:fld>
            <a:endParaRPr lang="en-GB" smtClean="0"/>
          </a:p>
        </p:txBody>
      </p:sp>
      <p:sp>
        <p:nvSpPr>
          <p:cNvPr id="18435" name="Rectangle 6"/>
          <p:cNvSpPr txBox="1">
            <a:spLocks noGrp="1" noChangeArrowheads="1"/>
          </p:cNvSpPr>
          <p:nvPr/>
        </p:nvSpPr>
        <p:spPr bwMode="auto">
          <a:xfrm>
            <a:off x="3581400" y="6403975"/>
            <a:ext cx="1901825" cy="454025"/>
          </a:xfrm>
          <a:prstGeom prst="rect">
            <a:avLst/>
          </a:prstGeom>
          <a:noFill/>
          <a:ln w="9525">
            <a:noFill/>
            <a:round/>
            <a:headEnd/>
            <a:tailEnd/>
          </a:ln>
        </p:spPr>
        <p:txBody>
          <a:bodyPr lIns="90000" tIns="46800" rIns="90000" bIns="46800"/>
          <a:lstStyle/>
          <a:p>
            <a:pPr algn="ctr">
              <a:buClr>
                <a:srgbClr val="000000"/>
              </a:buClr>
              <a:buSzPct val="100000"/>
              <a:buFont typeface="Verdana" pitchFamily="34" charset="0"/>
              <a:buNone/>
            </a:pPr>
            <a:fld id="{042D36E1-491D-4491-ADD6-FCE11AB0D5D8}" type="slidenum">
              <a:rPr lang="en-GB" sz="1400">
                <a:solidFill>
                  <a:srgbClr val="000000"/>
                </a:solidFill>
              </a:rPr>
              <a:pPr algn="ctr">
                <a:buClr>
                  <a:srgbClr val="000000"/>
                </a:buClr>
                <a:buSzPct val="100000"/>
                <a:buFont typeface="Verdana" pitchFamily="34" charset="0"/>
                <a:buNone/>
              </a:pPr>
              <a:t>17</a:t>
            </a:fld>
            <a:endParaRPr lang="en-GB" sz="1400">
              <a:solidFill>
                <a:srgbClr val="000000"/>
              </a:solidFill>
            </a:endParaRPr>
          </a:p>
        </p:txBody>
      </p:sp>
      <p:sp>
        <p:nvSpPr>
          <p:cNvPr id="18436" name="Rectangle 2"/>
          <p:cNvSpPr>
            <a:spLocks noGrp="1" noChangeArrowheads="1"/>
          </p:cNvSpPr>
          <p:nvPr>
            <p:ph type="title"/>
          </p:nvPr>
        </p:nvSpPr>
        <p:spPr/>
        <p:txBody>
          <a:bodyPr/>
          <a:lstStyle/>
          <a:p>
            <a:r>
              <a:rPr lang="en-US" smtClean="0"/>
              <a:t>Reporting Tip #6 – JOBS </a:t>
            </a:r>
          </a:p>
        </p:txBody>
      </p:sp>
      <p:sp>
        <p:nvSpPr>
          <p:cNvPr id="18437" name="Rectangle 3"/>
          <p:cNvSpPr>
            <a:spLocks noGrp="1" noChangeArrowheads="1"/>
          </p:cNvSpPr>
          <p:nvPr>
            <p:ph type="body" idx="1"/>
          </p:nvPr>
        </p:nvSpPr>
        <p:spPr/>
        <p:txBody>
          <a:bodyPr/>
          <a:lstStyle/>
          <a:p>
            <a:r>
              <a:rPr lang="en-US" sz="3000" smtClean="0"/>
              <a:t>Report jobs created or retained from October 1-December 31, 2011.</a:t>
            </a:r>
          </a:p>
          <a:p>
            <a:r>
              <a:rPr lang="en-US" sz="3000" smtClean="0"/>
              <a:t>Report jobs in terms of full-time equivalents (FTEs). </a:t>
            </a:r>
          </a:p>
          <a:p>
            <a:r>
              <a:rPr lang="en-US" sz="3000" smtClean="0"/>
              <a:t>Report jobs associated with vehicle manufacturing</a:t>
            </a:r>
          </a:p>
          <a:p>
            <a:pPr marL="742950" lvl="1" indent="-285750"/>
            <a:r>
              <a:rPr lang="en-US" sz="1800" smtClean="0"/>
              <a:t>Report in the quarter when vehicles have been received.</a:t>
            </a:r>
          </a:p>
          <a:p>
            <a:pPr marL="742950" lvl="1" indent="-285750"/>
            <a:r>
              <a:rPr lang="en-US" sz="1800" smtClean="0"/>
              <a:t>Contact manufacturer for a factor to use in calculating jobs.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p:txBody>
          <a:bodyPr/>
          <a:lstStyle/>
          <a:p>
            <a:pPr>
              <a:defRPr/>
            </a:pPr>
            <a:fld id="{471A72BC-E916-45C5-8A11-9F5CC022E3AC}" type="slidenum">
              <a:rPr lang="en-GB" smtClean="0"/>
              <a:pPr>
                <a:defRPr/>
              </a:pPr>
              <a:t>18</a:t>
            </a:fld>
            <a:endParaRPr lang="en-GB" smtClean="0"/>
          </a:p>
        </p:txBody>
      </p:sp>
      <p:sp>
        <p:nvSpPr>
          <p:cNvPr id="19459" name="Rectangle 6"/>
          <p:cNvSpPr txBox="1">
            <a:spLocks noGrp="1" noChangeArrowheads="1"/>
          </p:cNvSpPr>
          <p:nvPr/>
        </p:nvSpPr>
        <p:spPr bwMode="auto">
          <a:xfrm>
            <a:off x="3581400" y="6403975"/>
            <a:ext cx="1901825" cy="454025"/>
          </a:xfrm>
          <a:prstGeom prst="rect">
            <a:avLst/>
          </a:prstGeom>
          <a:noFill/>
          <a:ln w="9525">
            <a:noFill/>
            <a:round/>
            <a:headEnd/>
            <a:tailEnd/>
          </a:ln>
        </p:spPr>
        <p:txBody>
          <a:bodyPr lIns="90000" tIns="46800" rIns="90000" bIns="46800"/>
          <a:lstStyle/>
          <a:p>
            <a:pPr algn="ctr">
              <a:buClr>
                <a:srgbClr val="000000"/>
              </a:buClr>
              <a:buSzPct val="100000"/>
              <a:buFont typeface="Verdana" pitchFamily="34" charset="0"/>
              <a:buNone/>
            </a:pPr>
            <a:fld id="{BC786F8F-384E-4295-964D-DF128C211642}" type="slidenum">
              <a:rPr lang="en-GB" sz="1400">
                <a:solidFill>
                  <a:srgbClr val="000000"/>
                </a:solidFill>
              </a:rPr>
              <a:pPr algn="ctr">
                <a:buClr>
                  <a:srgbClr val="000000"/>
                </a:buClr>
                <a:buSzPct val="100000"/>
                <a:buFont typeface="Verdana" pitchFamily="34" charset="0"/>
                <a:buNone/>
              </a:pPr>
              <a:t>18</a:t>
            </a:fld>
            <a:endParaRPr lang="en-GB" sz="1400">
              <a:solidFill>
                <a:srgbClr val="000000"/>
              </a:solidFill>
            </a:endParaRPr>
          </a:p>
        </p:txBody>
      </p:sp>
      <p:sp>
        <p:nvSpPr>
          <p:cNvPr id="19460" name="Rectangle 2"/>
          <p:cNvSpPr>
            <a:spLocks noGrp="1" noChangeArrowheads="1"/>
          </p:cNvSpPr>
          <p:nvPr>
            <p:ph type="title"/>
          </p:nvPr>
        </p:nvSpPr>
        <p:spPr/>
        <p:txBody>
          <a:bodyPr/>
          <a:lstStyle/>
          <a:p>
            <a:r>
              <a:rPr lang="en-US" smtClean="0"/>
              <a:t>Reporting Tip #7 – Dollar Amounts</a:t>
            </a:r>
          </a:p>
        </p:txBody>
      </p:sp>
      <p:sp>
        <p:nvSpPr>
          <p:cNvPr id="19461" name="Rectangle 3"/>
          <p:cNvSpPr>
            <a:spLocks noGrp="1" noChangeArrowheads="1"/>
          </p:cNvSpPr>
          <p:nvPr>
            <p:ph type="body" idx="1"/>
          </p:nvPr>
        </p:nvSpPr>
        <p:spPr/>
        <p:txBody>
          <a:bodyPr/>
          <a:lstStyle/>
          <a:p>
            <a:r>
              <a:rPr lang="en-US" smtClean="0"/>
              <a:t>Report financial data correctly</a:t>
            </a:r>
          </a:p>
          <a:p>
            <a:pPr lvl="1"/>
            <a:r>
              <a:rPr lang="en-US" sz="2400" smtClean="0"/>
              <a:t>Award amount = FTA amount in grant (this </a:t>
            </a:r>
            <a:r>
              <a:rPr lang="en-US" sz="2400" u="sng" smtClean="0"/>
              <a:t>must</a:t>
            </a:r>
            <a:r>
              <a:rPr lang="en-US" sz="2400" smtClean="0"/>
              <a:t> match the amount in TEAM).</a:t>
            </a:r>
          </a:p>
          <a:p>
            <a:pPr lvl="1"/>
            <a:r>
              <a:rPr lang="en-US" sz="2400" smtClean="0"/>
              <a:t>Amount of ARRA funds received = ECHO draw-downs (these </a:t>
            </a:r>
            <a:r>
              <a:rPr lang="en-US" sz="2400" u="sng" smtClean="0"/>
              <a:t>must</a:t>
            </a:r>
            <a:r>
              <a:rPr lang="en-US" sz="2400" smtClean="0"/>
              <a:t> match!).</a:t>
            </a:r>
          </a:p>
          <a:p>
            <a:pPr lvl="1"/>
            <a:r>
              <a:rPr lang="en-US" sz="2400" smtClean="0"/>
              <a:t>Amount of ARRA funds expended = accrued expenses </a:t>
            </a:r>
            <a:r>
              <a:rPr lang="en-US" sz="2400" u="sng" smtClean="0"/>
              <a:t>you</a:t>
            </a:r>
            <a:r>
              <a:rPr lang="en-US" sz="2400" smtClean="0"/>
              <a:t> have incurred.</a:t>
            </a:r>
          </a:p>
          <a:p>
            <a:pPr lvl="1"/>
            <a:r>
              <a:rPr lang="en-US" sz="2400" smtClean="0"/>
              <a:t>Amount of infrastructure expenditures = amount of ARRA funds expended except expenses for operating and program administration.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Reporting Tip #8-Narratives</a:t>
            </a:r>
          </a:p>
        </p:txBody>
      </p:sp>
      <p:sp>
        <p:nvSpPr>
          <p:cNvPr id="20483" name="Content Placeholder 2"/>
          <p:cNvSpPr>
            <a:spLocks noGrp="1"/>
          </p:cNvSpPr>
          <p:nvPr>
            <p:ph idx="1"/>
          </p:nvPr>
        </p:nvSpPr>
        <p:spPr/>
        <p:txBody>
          <a:bodyPr/>
          <a:lstStyle/>
          <a:p>
            <a:r>
              <a:rPr lang="en-US" smtClean="0"/>
              <a:t>Make sure that your narrative descriptions provide clear and complete information on the award’s purpose, scope, location, cost, nature of activities, outcomes, and status of work.</a:t>
            </a:r>
          </a:p>
        </p:txBody>
      </p:sp>
      <p:sp>
        <p:nvSpPr>
          <p:cNvPr id="36868" name="Slide Number Placeholder 3"/>
          <p:cNvSpPr>
            <a:spLocks noGrp="1"/>
          </p:cNvSpPr>
          <p:nvPr>
            <p:ph type="sldNum" sz="quarter" idx="12"/>
          </p:nvPr>
        </p:nvSpPr>
        <p:spPr/>
        <p:txBody>
          <a:bodyPr/>
          <a:lstStyle/>
          <a:p>
            <a:pPr>
              <a:defRPr/>
            </a:pPr>
            <a:fld id="{01B8057E-8183-4059-8B9E-C999C5BF5F46}" type="slidenum">
              <a:rPr lang="en-GB" smtClean="0"/>
              <a:pPr>
                <a:defRPr/>
              </a:pPr>
              <a:t>19</a:t>
            </a:fld>
            <a:endParaRPr lang="en-GB"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Webinar Objectives </a:t>
            </a:r>
          </a:p>
        </p:txBody>
      </p:sp>
      <p:sp>
        <p:nvSpPr>
          <p:cNvPr id="3075" name="Content Placeholder 2"/>
          <p:cNvSpPr>
            <a:spLocks noGrp="1"/>
          </p:cNvSpPr>
          <p:nvPr>
            <p:ph idx="1"/>
          </p:nvPr>
        </p:nvSpPr>
        <p:spPr/>
        <p:txBody>
          <a:bodyPr/>
          <a:lstStyle/>
          <a:p>
            <a:r>
              <a:rPr lang="en-US" smtClean="0"/>
              <a:t>Provide information to individuals reporting on behalf of their agencies for the first time.</a:t>
            </a:r>
          </a:p>
          <a:p>
            <a:r>
              <a:rPr lang="en-US" smtClean="0"/>
              <a:t>Provide refresher training on ARRA reporting (especially 1201c reporting) for FTA grantees. </a:t>
            </a:r>
          </a:p>
        </p:txBody>
      </p:sp>
      <p:sp>
        <p:nvSpPr>
          <p:cNvPr id="4" name="Slide Number Placeholder 3"/>
          <p:cNvSpPr>
            <a:spLocks noGrp="1"/>
          </p:cNvSpPr>
          <p:nvPr>
            <p:ph type="sldNum" sz="quarter" idx="12"/>
          </p:nvPr>
        </p:nvSpPr>
        <p:spPr/>
        <p:txBody>
          <a:bodyPr/>
          <a:lstStyle/>
          <a:p>
            <a:pPr>
              <a:defRPr/>
            </a:pPr>
            <a:fld id="{2BC8E6BC-BDFF-4DEC-BE0A-29903194C5B9}" type="slidenum">
              <a:rPr lang="en-GB" smtClean="0"/>
              <a:pPr>
                <a:defRPr/>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p:txBody>
          <a:bodyPr/>
          <a:lstStyle/>
          <a:p>
            <a:pPr>
              <a:defRPr/>
            </a:pPr>
            <a:fld id="{E5EFD9DE-E022-452D-B104-8C274D7E5A8F}" type="slidenum">
              <a:rPr lang="en-GB" smtClean="0"/>
              <a:pPr>
                <a:defRPr/>
              </a:pPr>
              <a:t>20</a:t>
            </a:fld>
            <a:endParaRPr lang="en-GB" smtClean="0"/>
          </a:p>
        </p:txBody>
      </p:sp>
      <p:sp>
        <p:nvSpPr>
          <p:cNvPr id="21507" name="Rectangle 6"/>
          <p:cNvSpPr txBox="1">
            <a:spLocks noGrp="1" noChangeArrowheads="1"/>
          </p:cNvSpPr>
          <p:nvPr/>
        </p:nvSpPr>
        <p:spPr bwMode="auto">
          <a:xfrm>
            <a:off x="3581400" y="6403975"/>
            <a:ext cx="1901825" cy="454025"/>
          </a:xfrm>
          <a:prstGeom prst="rect">
            <a:avLst/>
          </a:prstGeom>
          <a:noFill/>
          <a:ln w="9525">
            <a:noFill/>
            <a:round/>
            <a:headEnd/>
            <a:tailEnd/>
          </a:ln>
        </p:spPr>
        <p:txBody>
          <a:bodyPr lIns="90000" tIns="46800" rIns="90000" bIns="46800"/>
          <a:lstStyle/>
          <a:p>
            <a:pPr algn="ctr">
              <a:buClr>
                <a:srgbClr val="000000"/>
              </a:buClr>
              <a:buSzPct val="100000"/>
              <a:buFont typeface="Verdana" pitchFamily="34" charset="0"/>
              <a:buNone/>
            </a:pPr>
            <a:fld id="{F11C1A9B-5951-4922-A55E-10180E30C4D2}" type="slidenum">
              <a:rPr lang="en-GB" sz="1400">
                <a:solidFill>
                  <a:srgbClr val="000000"/>
                </a:solidFill>
              </a:rPr>
              <a:pPr algn="ctr">
                <a:buClr>
                  <a:srgbClr val="000000"/>
                </a:buClr>
                <a:buSzPct val="100000"/>
                <a:buFont typeface="Verdana" pitchFamily="34" charset="0"/>
                <a:buNone/>
              </a:pPr>
              <a:t>20</a:t>
            </a:fld>
            <a:endParaRPr lang="en-GB" sz="1400">
              <a:solidFill>
                <a:srgbClr val="000000"/>
              </a:solidFill>
            </a:endParaRPr>
          </a:p>
        </p:txBody>
      </p:sp>
      <p:sp>
        <p:nvSpPr>
          <p:cNvPr id="21508" name="Rectangle 2"/>
          <p:cNvSpPr>
            <a:spLocks noGrp="1" noChangeArrowheads="1"/>
          </p:cNvSpPr>
          <p:nvPr>
            <p:ph type="title"/>
          </p:nvPr>
        </p:nvSpPr>
        <p:spPr/>
        <p:txBody>
          <a:bodyPr/>
          <a:lstStyle/>
          <a:p>
            <a:r>
              <a:rPr lang="en-US" smtClean="0"/>
              <a:t>Reporting Tip #8 – Narratives (cont).</a:t>
            </a:r>
          </a:p>
        </p:txBody>
      </p:sp>
      <p:sp>
        <p:nvSpPr>
          <p:cNvPr id="21509" name="Rectangle 3"/>
          <p:cNvSpPr>
            <a:spLocks noGrp="1" noChangeArrowheads="1"/>
          </p:cNvSpPr>
          <p:nvPr>
            <p:ph type="body" idx="1"/>
          </p:nvPr>
        </p:nvSpPr>
        <p:spPr>
          <a:xfrm>
            <a:off x="533400" y="1600200"/>
            <a:ext cx="8001000" cy="4581525"/>
          </a:xfrm>
        </p:spPr>
        <p:txBody>
          <a:bodyPr/>
          <a:lstStyle/>
          <a:p>
            <a:pPr>
              <a:lnSpc>
                <a:spcPct val="92000"/>
              </a:lnSpc>
            </a:pPr>
            <a:r>
              <a:rPr lang="en-US" sz="2400" smtClean="0"/>
              <a:t>Use plain English in the narrative sections. Avoid acronyms and jargon. </a:t>
            </a:r>
          </a:p>
          <a:p>
            <a:pPr>
              <a:lnSpc>
                <a:spcPct val="92000"/>
              </a:lnSpc>
            </a:pPr>
            <a:r>
              <a:rPr lang="en-US" sz="2400" smtClean="0"/>
              <a:t>Imagine you are writing for your mother – and your mother will have to explain what you wrote to someone else.</a:t>
            </a:r>
          </a:p>
          <a:p>
            <a:pPr>
              <a:lnSpc>
                <a:spcPct val="92000"/>
              </a:lnSpc>
            </a:pPr>
            <a:r>
              <a:rPr lang="en-US" sz="2400" smtClean="0"/>
              <a:t>The jobs narrative must:</a:t>
            </a:r>
          </a:p>
          <a:p>
            <a:pPr lvl="1">
              <a:lnSpc>
                <a:spcPct val="92000"/>
              </a:lnSpc>
            </a:pPr>
            <a:r>
              <a:rPr lang="en-US" sz="2000" smtClean="0"/>
              <a:t>Describe the type of each job reported.</a:t>
            </a:r>
          </a:p>
          <a:p>
            <a:pPr lvl="1">
              <a:lnSpc>
                <a:spcPct val="92000"/>
              </a:lnSpc>
            </a:pPr>
            <a:r>
              <a:rPr lang="en-US" sz="2000" smtClean="0"/>
              <a:t>Provide information on how the job number was calculated.</a:t>
            </a:r>
          </a:p>
          <a:p>
            <a:pPr lvl="1">
              <a:lnSpc>
                <a:spcPct val="92000"/>
              </a:lnSpc>
            </a:pPr>
            <a:r>
              <a:rPr lang="en-US" sz="2000" smtClean="0"/>
              <a:t>Indicate whether jobs were reported in a previous quarter. </a:t>
            </a:r>
          </a:p>
          <a:p>
            <a:pPr>
              <a:lnSpc>
                <a:spcPct val="92000"/>
              </a:lnSpc>
            </a:pPr>
            <a:r>
              <a:rPr lang="en-US" sz="2400" smtClean="0"/>
              <a:t>Think about the public, reporters, and auditors reading published reports.</a:t>
            </a:r>
          </a:p>
          <a:p>
            <a:pPr>
              <a:lnSpc>
                <a:spcPct val="92000"/>
              </a:lnSpc>
              <a:buFont typeface="Verdana" pitchFamily="34" charset="0"/>
              <a:buNone/>
            </a:pPr>
            <a:endParaRPr lang="en-US" smtClean="0"/>
          </a:p>
          <a:p>
            <a:pPr>
              <a:lnSpc>
                <a:spcPct val="92000"/>
              </a:lnSpc>
              <a:buFont typeface="Verdana" pitchFamily="34" charset="0"/>
              <a:buNone/>
            </a:pPr>
            <a:endParaRPr lang="en-US" smtClean="0"/>
          </a:p>
          <a:p>
            <a:pPr>
              <a:lnSpc>
                <a:spcPct val="92000"/>
              </a:lnSpc>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Tip #9-Subrecipient and Vendor Data</a:t>
            </a:r>
          </a:p>
        </p:txBody>
      </p:sp>
      <p:sp>
        <p:nvSpPr>
          <p:cNvPr id="22531" name="Content Placeholder 3"/>
          <p:cNvSpPr>
            <a:spLocks noGrp="1"/>
          </p:cNvSpPr>
          <p:nvPr>
            <p:ph idx="1"/>
          </p:nvPr>
        </p:nvSpPr>
        <p:spPr/>
        <p:txBody>
          <a:bodyPr/>
          <a:lstStyle/>
          <a:p>
            <a:r>
              <a:rPr lang="en-US" smtClean="0"/>
              <a:t>Report subrecipient data if your grant passes through funds to subrecipients.</a:t>
            </a:r>
          </a:p>
          <a:p>
            <a:r>
              <a:rPr lang="en-US" smtClean="0"/>
              <a:t>Report vendor data if you have disbursed over $25,000 to a vendor as of the end of the reporting period.</a:t>
            </a:r>
          </a:p>
          <a:p>
            <a:r>
              <a:rPr lang="en-US" smtClean="0"/>
              <a:t>Subrecipient and vendor information should be cumulative.</a:t>
            </a:r>
          </a:p>
        </p:txBody>
      </p:sp>
      <p:sp>
        <p:nvSpPr>
          <p:cNvPr id="3" name="Slide Number Placeholder 2"/>
          <p:cNvSpPr>
            <a:spLocks noGrp="1"/>
          </p:cNvSpPr>
          <p:nvPr>
            <p:ph type="sldNum" sz="quarter" idx="12"/>
          </p:nvPr>
        </p:nvSpPr>
        <p:spPr/>
        <p:txBody>
          <a:bodyPr/>
          <a:lstStyle/>
          <a:p>
            <a:pPr>
              <a:defRPr/>
            </a:pPr>
            <a:fld id="{6C4DFD89-71EF-4B51-8CF3-1D9924BDC883}" type="slidenum">
              <a:rPr lang="en-GB" smtClean="0"/>
              <a:pPr>
                <a:defRPr/>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p:txBody>
          <a:bodyPr/>
          <a:lstStyle/>
          <a:p>
            <a:pPr>
              <a:defRPr/>
            </a:pPr>
            <a:fld id="{425BEFB4-50CE-4319-95CC-48E473CC1C61}" type="slidenum">
              <a:rPr lang="en-GB" smtClean="0"/>
              <a:pPr>
                <a:defRPr/>
              </a:pPr>
              <a:t>22</a:t>
            </a:fld>
            <a:endParaRPr lang="en-GB" smtClean="0"/>
          </a:p>
        </p:txBody>
      </p:sp>
      <p:sp>
        <p:nvSpPr>
          <p:cNvPr id="23555" name="Rectangle 6"/>
          <p:cNvSpPr txBox="1">
            <a:spLocks noGrp="1" noChangeArrowheads="1"/>
          </p:cNvSpPr>
          <p:nvPr/>
        </p:nvSpPr>
        <p:spPr bwMode="auto">
          <a:xfrm>
            <a:off x="3581400" y="6403975"/>
            <a:ext cx="1901825" cy="454025"/>
          </a:xfrm>
          <a:prstGeom prst="rect">
            <a:avLst/>
          </a:prstGeom>
          <a:noFill/>
          <a:ln w="9525">
            <a:noFill/>
            <a:round/>
            <a:headEnd/>
            <a:tailEnd/>
          </a:ln>
        </p:spPr>
        <p:txBody>
          <a:bodyPr lIns="90000" tIns="46800" rIns="90000" bIns="46800"/>
          <a:lstStyle/>
          <a:p>
            <a:pPr algn="ctr">
              <a:buClr>
                <a:srgbClr val="000000"/>
              </a:buClr>
              <a:buSzPct val="100000"/>
              <a:buFont typeface="Verdana" pitchFamily="34" charset="0"/>
              <a:buNone/>
            </a:pPr>
            <a:fld id="{9E0AC2EC-E531-4268-A9EE-AB102352DD1B}" type="slidenum">
              <a:rPr lang="en-GB" sz="1400">
                <a:solidFill>
                  <a:srgbClr val="000000"/>
                </a:solidFill>
              </a:rPr>
              <a:pPr algn="ctr">
                <a:buClr>
                  <a:srgbClr val="000000"/>
                </a:buClr>
                <a:buSzPct val="100000"/>
                <a:buFont typeface="Verdana" pitchFamily="34" charset="0"/>
                <a:buNone/>
              </a:pPr>
              <a:t>22</a:t>
            </a:fld>
            <a:endParaRPr lang="en-GB" sz="1400">
              <a:solidFill>
                <a:srgbClr val="000000"/>
              </a:solidFill>
            </a:endParaRPr>
          </a:p>
        </p:txBody>
      </p:sp>
      <p:sp>
        <p:nvSpPr>
          <p:cNvPr id="23556" name="Rectangle 2"/>
          <p:cNvSpPr>
            <a:spLocks noGrp="1" noChangeArrowheads="1"/>
          </p:cNvSpPr>
          <p:nvPr>
            <p:ph type="title"/>
          </p:nvPr>
        </p:nvSpPr>
        <p:spPr/>
        <p:txBody>
          <a:bodyPr/>
          <a:lstStyle/>
          <a:p>
            <a:r>
              <a:rPr lang="en-US" smtClean="0"/>
              <a:t>Reporting Tip #10 – Quality Review</a:t>
            </a:r>
          </a:p>
        </p:txBody>
      </p:sp>
      <p:sp>
        <p:nvSpPr>
          <p:cNvPr id="23557" name="Rectangle 3"/>
          <p:cNvSpPr>
            <a:spLocks noGrp="1" noChangeArrowheads="1"/>
          </p:cNvSpPr>
          <p:nvPr>
            <p:ph type="body" idx="1"/>
          </p:nvPr>
        </p:nvSpPr>
        <p:spPr/>
        <p:txBody>
          <a:bodyPr/>
          <a:lstStyle/>
          <a:p>
            <a:pPr>
              <a:spcBef>
                <a:spcPct val="0"/>
              </a:spcBef>
            </a:pPr>
            <a:r>
              <a:rPr lang="en-US" sz="2800" smtClean="0"/>
              <a:t>If FTA comments on your report during the agency review period, validate or correct the data.</a:t>
            </a:r>
          </a:p>
          <a:p>
            <a:pPr>
              <a:spcBef>
                <a:spcPct val="0"/>
              </a:spcBef>
              <a:buFont typeface="Verdana" pitchFamily="34" charset="0"/>
              <a:buNone/>
            </a:pPr>
            <a:endParaRPr lang="en-US" sz="2800" smtClean="0"/>
          </a:p>
          <a:p>
            <a:pPr>
              <a:spcBef>
                <a:spcPct val="0"/>
              </a:spcBef>
            </a:pPr>
            <a:r>
              <a:rPr lang="en-US" sz="2800" smtClean="0"/>
              <a:t>Contact your regional 1512 reporting point of contact for assistance.</a:t>
            </a:r>
          </a:p>
          <a:p>
            <a:pPr>
              <a:spcBef>
                <a:spcPct val="0"/>
              </a:spcBef>
              <a:buFont typeface="Verdana" pitchFamily="34" charset="0"/>
              <a:buNone/>
            </a:pPr>
            <a:endParaRPr lang="en-US" sz="2800" smtClean="0"/>
          </a:p>
          <a:p>
            <a:pPr>
              <a:spcBef>
                <a:spcPct val="0"/>
              </a:spcBef>
            </a:pPr>
            <a:r>
              <a:rPr lang="en-US" sz="2800" smtClean="0"/>
              <a:t>Use the help line and/or email technical assistance FTA provides</a:t>
            </a:r>
            <a:r>
              <a:rPr lang="en-US"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ctrTitle"/>
          </p:nvPr>
        </p:nvSpPr>
        <p:spPr/>
        <p:txBody>
          <a:bodyPr/>
          <a:lstStyle/>
          <a:p>
            <a:r>
              <a:rPr lang="en-US" smtClean="0"/>
              <a:t>Section 1201c Reporting</a:t>
            </a:r>
          </a:p>
        </p:txBody>
      </p:sp>
      <p:sp>
        <p:nvSpPr>
          <p:cNvPr id="24579" name="Subtitle 5"/>
          <p:cNvSpPr>
            <a:spLocks noGrp="1"/>
          </p:cNvSpPr>
          <p:nvPr>
            <p:ph type="subTitle"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E80D1FC0-2486-4F39-91ED-E006308F1B38}"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When to Submit 1201(c) Reports</a:t>
            </a:r>
          </a:p>
        </p:txBody>
      </p:sp>
      <p:sp>
        <p:nvSpPr>
          <p:cNvPr id="25603" name="Rectangle 4"/>
          <p:cNvSpPr>
            <a:spLocks noGrp="1" noChangeArrowheads="1"/>
          </p:cNvSpPr>
          <p:nvPr>
            <p:ph type="body" sz="half" idx="1"/>
          </p:nvPr>
        </p:nvSpPr>
        <p:spPr/>
        <p:txBody>
          <a:bodyPr/>
          <a:lstStyle/>
          <a:p>
            <a:pPr>
              <a:buFont typeface="Verdana" pitchFamily="34" charset="0"/>
              <a:buNone/>
            </a:pPr>
            <a:r>
              <a:rPr lang="en-US" b="1" u="sng" smtClean="0"/>
              <a:t>Report period </a:t>
            </a:r>
          </a:p>
          <a:p>
            <a:r>
              <a:rPr lang="en-US" sz="2400" smtClean="0"/>
              <a:t>April 31, 2009	</a:t>
            </a:r>
          </a:p>
          <a:p>
            <a:r>
              <a:rPr lang="en-US" sz="2400" smtClean="0"/>
              <a:t>July 31, 2009	</a:t>
            </a:r>
          </a:p>
          <a:p>
            <a:r>
              <a:rPr lang="en-US" sz="2400" smtClean="0"/>
              <a:t>January 31, 2010</a:t>
            </a:r>
          </a:p>
          <a:p>
            <a:r>
              <a:rPr lang="en-US" sz="2400" smtClean="0"/>
              <a:t>January 31, 2011</a:t>
            </a:r>
          </a:p>
          <a:p>
            <a:r>
              <a:rPr lang="en-US" sz="2400" b="1" smtClean="0"/>
              <a:t>January 31, 2012</a:t>
            </a:r>
            <a:r>
              <a:rPr lang="en-US" b="1" smtClean="0"/>
              <a:t>	</a:t>
            </a:r>
          </a:p>
        </p:txBody>
      </p:sp>
      <p:sp>
        <p:nvSpPr>
          <p:cNvPr id="25604" name="Rectangle 5"/>
          <p:cNvSpPr>
            <a:spLocks noGrp="1" noChangeArrowheads="1"/>
          </p:cNvSpPr>
          <p:nvPr>
            <p:ph type="body" sz="half" idx="2"/>
          </p:nvPr>
        </p:nvSpPr>
        <p:spPr/>
        <p:txBody>
          <a:bodyPr/>
          <a:lstStyle/>
          <a:p>
            <a:pPr>
              <a:buFont typeface="Verdana" pitchFamily="34" charset="0"/>
              <a:buNone/>
            </a:pPr>
            <a:r>
              <a:rPr lang="en-US" b="1" u="sng" smtClean="0"/>
              <a:t>Report deadline</a:t>
            </a:r>
          </a:p>
          <a:p>
            <a:r>
              <a:rPr lang="en-US" sz="2400" smtClean="0"/>
              <a:t>May 18, 2009</a:t>
            </a:r>
          </a:p>
          <a:p>
            <a:r>
              <a:rPr lang="en-US" sz="2400" smtClean="0"/>
              <a:t>August 16, 2009</a:t>
            </a:r>
          </a:p>
          <a:p>
            <a:r>
              <a:rPr lang="en-US" sz="2400" smtClean="0"/>
              <a:t>February 17, 2010</a:t>
            </a:r>
          </a:p>
          <a:p>
            <a:r>
              <a:rPr lang="en-US" sz="2400" smtClean="0"/>
              <a:t>February 17, 2011</a:t>
            </a:r>
          </a:p>
          <a:p>
            <a:r>
              <a:rPr lang="en-US" sz="2400" b="1" smtClean="0"/>
              <a:t>February 17, 2012</a:t>
            </a:r>
          </a:p>
          <a:p>
            <a:pPr>
              <a:buFont typeface="Verdana" pitchFamily="34" charset="0"/>
              <a:buNone/>
            </a:pPr>
            <a:r>
              <a:rPr lang="en-US" smtClean="0"/>
              <a:t>	</a:t>
            </a:r>
          </a:p>
          <a:p>
            <a:endParaRPr lang="en-US" smtClean="0"/>
          </a:p>
        </p:txBody>
      </p:sp>
      <p:sp>
        <p:nvSpPr>
          <p:cNvPr id="5" name="Slide Number Placeholder 4"/>
          <p:cNvSpPr>
            <a:spLocks noGrp="1"/>
          </p:cNvSpPr>
          <p:nvPr>
            <p:ph type="sldNum" sz="quarter" idx="12"/>
          </p:nvPr>
        </p:nvSpPr>
        <p:spPr/>
        <p:txBody>
          <a:bodyPr/>
          <a:lstStyle/>
          <a:p>
            <a:pPr>
              <a:defRPr/>
            </a:pPr>
            <a:fld id="{A3B9DE63-AC73-43D8-944C-4156F910A54A}" type="slidenum">
              <a:rPr lang="en-GB" smtClean="0"/>
              <a:pPr>
                <a:defRPr/>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What You Will Need to Report </a:t>
            </a:r>
          </a:p>
        </p:txBody>
      </p:sp>
      <p:sp>
        <p:nvSpPr>
          <p:cNvPr id="26627" name="Content Placeholder 2"/>
          <p:cNvSpPr>
            <a:spLocks noGrp="1"/>
          </p:cNvSpPr>
          <p:nvPr>
            <p:ph idx="1"/>
          </p:nvPr>
        </p:nvSpPr>
        <p:spPr/>
        <p:txBody>
          <a:bodyPr/>
          <a:lstStyle/>
          <a:p>
            <a:r>
              <a:rPr lang="en-US" smtClean="0"/>
              <a:t>Total Amount of funds in the grant that has been </a:t>
            </a:r>
            <a:r>
              <a:rPr lang="en-US" u="sng" smtClean="0"/>
              <a:t>committed</a:t>
            </a:r>
          </a:p>
          <a:p>
            <a:pPr lvl="1"/>
            <a:r>
              <a:rPr lang="en-US" smtClean="0"/>
              <a:t> Enter amount of funding associated with commitments (i.e., a signed contract) that cannot be cancelled w/out penalty.</a:t>
            </a:r>
          </a:p>
          <a:p>
            <a:pPr lvl="1"/>
            <a:r>
              <a:rPr lang="en-US" smtClean="0"/>
              <a:t>Enter amount of funding that has been programmed for in-house projects.</a:t>
            </a:r>
          </a:p>
        </p:txBody>
      </p:sp>
      <p:sp>
        <p:nvSpPr>
          <p:cNvPr id="4" name="Slide Number Placeholder 3"/>
          <p:cNvSpPr>
            <a:spLocks noGrp="1"/>
          </p:cNvSpPr>
          <p:nvPr>
            <p:ph type="sldNum" sz="quarter" idx="12"/>
          </p:nvPr>
        </p:nvSpPr>
        <p:spPr/>
        <p:txBody>
          <a:bodyPr/>
          <a:lstStyle/>
          <a:p>
            <a:pPr>
              <a:defRPr/>
            </a:pPr>
            <a:fld id="{862EC90A-3DBE-4067-9E09-DE86C6172E3D}" type="slidenum">
              <a:rPr lang="en-GB" smtClean="0"/>
              <a:pPr>
                <a:defRPr/>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What You Will Need to Report</a:t>
            </a:r>
          </a:p>
        </p:txBody>
      </p:sp>
      <p:sp>
        <p:nvSpPr>
          <p:cNvPr id="27651" name="Content Placeholder 2"/>
          <p:cNvSpPr>
            <a:spLocks noGrp="1"/>
          </p:cNvSpPr>
          <p:nvPr>
            <p:ph idx="1"/>
          </p:nvPr>
        </p:nvSpPr>
        <p:spPr/>
        <p:txBody>
          <a:bodyPr/>
          <a:lstStyle/>
          <a:p>
            <a:r>
              <a:rPr lang="en-US" smtClean="0"/>
              <a:t>The amount of funds in the grant that have been </a:t>
            </a:r>
            <a:r>
              <a:rPr lang="en-US" u="sng" smtClean="0"/>
              <a:t>expended</a:t>
            </a:r>
            <a:r>
              <a:rPr lang="en-US" smtClean="0"/>
              <a:t>.</a:t>
            </a:r>
          </a:p>
          <a:p>
            <a:pPr lvl="1"/>
            <a:r>
              <a:rPr lang="en-US" smtClean="0"/>
              <a:t>Report total expenditures that have been </a:t>
            </a:r>
            <a:r>
              <a:rPr lang="en-US" i="1" smtClean="0"/>
              <a:t>incurred</a:t>
            </a:r>
            <a:r>
              <a:rPr lang="en-US" smtClean="0"/>
              <a:t> through 1/31/11.</a:t>
            </a:r>
          </a:p>
          <a:p>
            <a:pPr lvl="1">
              <a:buFont typeface="Verdana" pitchFamily="34" charset="0"/>
              <a:buNone/>
            </a:pPr>
            <a:endParaRPr lang="en-US" smtClean="0"/>
          </a:p>
        </p:txBody>
      </p:sp>
      <p:sp>
        <p:nvSpPr>
          <p:cNvPr id="4" name="Slide Number Placeholder 3"/>
          <p:cNvSpPr>
            <a:spLocks noGrp="1"/>
          </p:cNvSpPr>
          <p:nvPr>
            <p:ph type="sldNum" sz="quarter" idx="12"/>
          </p:nvPr>
        </p:nvSpPr>
        <p:spPr/>
        <p:txBody>
          <a:bodyPr/>
          <a:lstStyle/>
          <a:p>
            <a:pPr>
              <a:defRPr/>
            </a:pPr>
            <a:fld id="{5F87C99B-17DE-42D2-9D5D-40173BD313C2}" type="slidenum">
              <a:rPr lang="en-GB" smtClean="0"/>
              <a:pPr>
                <a:defRPr/>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What you will need to report </a:t>
            </a:r>
          </a:p>
        </p:txBody>
      </p:sp>
      <p:sp>
        <p:nvSpPr>
          <p:cNvPr id="28675" name="Content Placeholder 2"/>
          <p:cNvSpPr>
            <a:spLocks noGrp="1"/>
          </p:cNvSpPr>
          <p:nvPr>
            <p:ph idx="1"/>
          </p:nvPr>
        </p:nvSpPr>
        <p:spPr/>
        <p:txBody>
          <a:bodyPr/>
          <a:lstStyle/>
          <a:p>
            <a:r>
              <a:rPr lang="en-US" smtClean="0"/>
              <a:t>Number of </a:t>
            </a:r>
            <a:r>
              <a:rPr lang="en-US" u="sng" smtClean="0"/>
              <a:t>contract solicitations </a:t>
            </a:r>
            <a:r>
              <a:rPr lang="en-US" smtClean="0"/>
              <a:t>issued.</a:t>
            </a:r>
          </a:p>
          <a:p>
            <a:pPr lvl="1"/>
            <a:r>
              <a:rPr lang="en-US" sz="2000" smtClean="0"/>
              <a:t>Report solicitations that have been advertised for bid. </a:t>
            </a:r>
          </a:p>
          <a:p>
            <a:pPr lvl="1"/>
            <a:r>
              <a:rPr lang="en-US" sz="2000" smtClean="0"/>
              <a:t>Report solicitations that were advertised between 10/1/08 and 2/17/09 under pre-award authority.</a:t>
            </a:r>
          </a:p>
          <a:p>
            <a:pPr lvl="1"/>
            <a:r>
              <a:rPr lang="en-US" sz="2000" smtClean="0"/>
              <a:t>Report solicitations issued prior to 2/17/09 but for which an option is being exercised. </a:t>
            </a:r>
          </a:p>
          <a:p>
            <a:r>
              <a:rPr lang="en-US" smtClean="0"/>
              <a:t>Amount of funds from the grant associated with solicitations. </a:t>
            </a:r>
          </a:p>
        </p:txBody>
      </p:sp>
      <p:sp>
        <p:nvSpPr>
          <p:cNvPr id="4" name="Slide Number Placeholder 3"/>
          <p:cNvSpPr>
            <a:spLocks noGrp="1"/>
          </p:cNvSpPr>
          <p:nvPr>
            <p:ph type="sldNum" sz="quarter" idx="12"/>
          </p:nvPr>
        </p:nvSpPr>
        <p:spPr/>
        <p:txBody>
          <a:bodyPr/>
          <a:lstStyle/>
          <a:p>
            <a:pPr>
              <a:defRPr/>
            </a:pPr>
            <a:fld id="{64E8E0B9-8491-4D9E-9D89-4ECC82B03DF0}" type="slidenum">
              <a:rPr lang="en-GB" smtClean="0"/>
              <a:pPr>
                <a:defRPr/>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What you will need to report </a:t>
            </a:r>
          </a:p>
        </p:txBody>
      </p:sp>
      <p:sp>
        <p:nvSpPr>
          <p:cNvPr id="29699" name="Content Placeholder 2"/>
          <p:cNvSpPr>
            <a:spLocks noGrp="1"/>
          </p:cNvSpPr>
          <p:nvPr>
            <p:ph idx="1"/>
          </p:nvPr>
        </p:nvSpPr>
        <p:spPr/>
        <p:txBody>
          <a:bodyPr/>
          <a:lstStyle/>
          <a:p>
            <a:r>
              <a:rPr lang="en-US" smtClean="0"/>
              <a:t>The number of </a:t>
            </a:r>
            <a:r>
              <a:rPr lang="en-US" u="sng" smtClean="0"/>
              <a:t>contracts awarded</a:t>
            </a:r>
          </a:p>
          <a:p>
            <a:pPr lvl="1"/>
            <a:r>
              <a:rPr lang="en-US" sz="2000" smtClean="0"/>
              <a:t>Report the number of signed contracts.</a:t>
            </a:r>
          </a:p>
          <a:p>
            <a:pPr lvl="1"/>
            <a:r>
              <a:rPr lang="en-US" sz="2000" smtClean="0"/>
              <a:t>Report the number of pre-existing contracts under which an option has been exercised. </a:t>
            </a:r>
          </a:p>
          <a:p>
            <a:r>
              <a:rPr lang="en-US" smtClean="0"/>
              <a:t>The amount of funds in the grant that are in awarded contracts. </a:t>
            </a:r>
          </a:p>
        </p:txBody>
      </p:sp>
      <p:sp>
        <p:nvSpPr>
          <p:cNvPr id="4" name="Slide Number Placeholder 3"/>
          <p:cNvSpPr>
            <a:spLocks noGrp="1"/>
          </p:cNvSpPr>
          <p:nvPr>
            <p:ph type="sldNum" sz="quarter" idx="12"/>
          </p:nvPr>
        </p:nvSpPr>
        <p:spPr/>
        <p:txBody>
          <a:bodyPr/>
          <a:lstStyle/>
          <a:p>
            <a:pPr>
              <a:defRPr/>
            </a:pPr>
            <a:fld id="{F758715B-40F7-4C88-9B94-470B6CDD8781}" type="slidenum">
              <a:rPr lang="en-GB" smtClean="0"/>
              <a:pPr>
                <a:defRPr/>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What you will need to report </a:t>
            </a:r>
          </a:p>
        </p:txBody>
      </p:sp>
      <p:sp>
        <p:nvSpPr>
          <p:cNvPr id="30723" name="Content Placeholder 2"/>
          <p:cNvSpPr>
            <a:spLocks noGrp="1"/>
          </p:cNvSpPr>
          <p:nvPr>
            <p:ph idx="1"/>
          </p:nvPr>
        </p:nvSpPr>
        <p:spPr/>
        <p:txBody>
          <a:bodyPr/>
          <a:lstStyle/>
          <a:p>
            <a:r>
              <a:rPr lang="en-US" smtClean="0"/>
              <a:t>The number of </a:t>
            </a:r>
            <a:r>
              <a:rPr lang="en-US" u="sng" smtClean="0"/>
              <a:t>contracts for which work has begun</a:t>
            </a:r>
            <a:r>
              <a:rPr lang="en-US" smtClean="0"/>
              <a:t>.</a:t>
            </a:r>
          </a:p>
          <a:p>
            <a:pPr lvl="1"/>
            <a:r>
              <a:rPr lang="en-US" smtClean="0"/>
              <a:t>Report the number of contracts for which a notice to proceed has been issued. </a:t>
            </a:r>
          </a:p>
          <a:p>
            <a:r>
              <a:rPr lang="en-US" smtClean="0"/>
              <a:t>The amount of funds from the grant in contracts for which work has begun.</a:t>
            </a:r>
          </a:p>
        </p:txBody>
      </p:sp>
      <p:sp>
        <p:nvSpPr>
          <p:cNvPr id="4" name="Slide Number Placeholder 3"/>
          <p:cNvSpPr>
            <a:spLocks noGrp="1"/>
          </p:cNvSpPr>
          <p:nvPr>
            <p:ph type="sldNum" sz="quarter" idx="12"/>
          </p:nvPr>
        </p:nvSpPr>
        <p:spPr/>
        <p:txBody>
          <a:bodyPr/>
          <a:lstStyle/>
          <a:p>
            <a:pPr>
              <a:defRPr/>
            </a:pPr>
            <a:fld id="{250498D4-D896-44B1-9DBE-43BE604FFCC3}" type="slidenum">
              <a:rPr lang="en-GB" smtClean="0"/>
              <a:pPr>
                <a:defRPr/>
              </a:pPr>
              <a:t>29</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This Webinar Will Cover:</a:t>
            </a:r>
          </a:p>
        </p:txBody>
      </p:sp>
      <p:sp>
        <p:nvSpPr>
          <p:cNvPr id="4099" name="Content Placeholder 2"/>
          <p:cNvSpPr>
            <a:spLocks noGrp="1"/>
          </p:cNvSpPr>
          <p:nvPr>
            <p:ph idx="1"/>
          </p:nvPr>
        </p:nvSpPr>
        <p:spPr/>
        <p:txBody>
          <a:bodyPr/>
          <a:lstStyle/>
          <a:p>
            <a:r>
              <a:rPr lang="en-US" smtClean="0"/>
              <a:t>What needs to be included in 1512 and 1201c reports.</a:t>
            </a:r>
          </a:p>
          <a:p>
            <a:r>
              <a:rPr lang="en-US" smtClean="0"/>
              <a:t>When reports need to be submitted.</a:t>
            </a:r>
          </a:p>
          <a:p>
            <a:r>
              <a:rPr lang="en-US" smtClean="0"/>
              <a:t>How reports should be submitted.</a:t>
            </a:r>
          </a:p>
          <a:p>
            <a:r>
              <a:rPr lang="en-US" smtClean="0"/>
              <a:t>The key similarities and differences between ARRA 1512 and 1201c reports.</a:t>
            </a:r>
          </a:p>
        </p:txBody>
      </p:sp>
      <p:sp>
        <p:nvSpPr>
          <p:cNvPr id="4" name="Slide Number Placeholder 3"/>
          <p:cNvSpPr>
            <a:spLocks noGrp="1"/>
          </p:cNvSpPr>
          <p:nvPr>
            <p:ph type="sldNum" sz="quarter" idx="12"/>
          </p:nvPr>
        </p:nvSpPr>
        <p:spPr/>
        <p:txBody>
          <a:bodyPr/>
          <a:lstStyle/>
          <a:p>
            <a:pPr>
              <a:defRPr/>
            </a:pPr>
            <a:fld id="{C26A37FE-2BBF-401F-A48B-139C99906DC8}" type="slidenum">
              <a:rPr lang="en-GB" smtClean="0"/>
              <a:pPr>
                <a:defRPr/>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What you will need to report </a:t>
            </a:r>
          </a:p>
        </p:txBody>
      </p:sp>
      <p:sp>
        <p:nvSpPr>
          <p:cNvPr id="31747" name="Content Placeholder 2"/>
          <p:cNvSpPr>
            <a:spLocks noGrp="1"/>
          </p:cNvSpPr>
          <p:nvPr>
            <p:ph idx="1"/>
          </p:nvPr>
        </p:nvSpPr>
        <p:spPr/>
        <p:txBody>
          <a:bodyPr/>
          <a:lstStyle/>
          <a:p>
            <a:r>
              <a:rPr lang="en-US" smtClean="0"/>
              <a:t>The number of </a:t>
            </a:r>
            <a:r>
              <a:rPr lang="en-US" u="sng" smtClean="0"/>
              <a:t>contracts that have been completed</a:t>
            </a:r>
            <a:r>
              <a:rPr lang="en-US" smtClean="0"/>
              <a:t>.</a:t>
            </a:r>
          </a:p>
          <a:p>
            <a:r>
              <a:rPr lang="en-US" smtClean="0"/>
              <a:t>The amount of funds from the grant in contracts that have been completed. </a:t>
            </a:r>
          </a:p>
        </p:txBody>
      </p:sp>
      <p:sp>
        <p:nvSpPr>
          <p:cNvPr id="4" name="Slide Number Placeholder 3"/>
          <p:cNvSpPr>
            <a:spLocks noGrp="1"/>
          </p:cNvSpPr>
          <p:nvPr>
            <p:ph type="sldNum" sz="quarter" idx="12"/>
          </p:nvPr>
        </p:nvSpPr>
        <p:spPr/>
        <p:txBody>
          <a:bodyPr/>
          <a:lstStyle/>
          <a:p>
            <a:pPr>
              <a:defRPr/>
            </a:pPr>
            <a:fld id="{610772DA-87AD-47CF-BE12-227A4D921A0F}" type="slidenum">
              <a:rPr lang="en-GB" smtClean="0"/>
              <a:pPr>
                <a:defRPr/>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What you will need to report </a:t>
            </a:r>
          </a:p>
        </p:txBody>
      </p:sp>
      <p:sp>
        <p:nvSpPr>
          <p:cNvPr id="32771" name="Content Placeholder 2"/>
          <p:cNvSpPr>
            <a:spLocks noGrp="1"/>
          </p:cNvSpPr>
          <p:nvPr>
            <p:ph idx="1"/>
          </p:nvPr>
        </p:nvSpPr>
        <p:spPr/>
        <p:txBody>
          <a:bodyPr/>
          <a:lstStyle/>
          <a:p>
            <a:r>
              <a:rPr lang="en-US" smtClean="0"/>
              <a:t>Hours associated with direct jobs.</a:t>
            </a:r>
          </a:p>
          <a:p>
            <a:pPr lvl="1"/>
            <a:r>
              <a:rPr lang="en-US" sz="2400" smtClean="0"/>
              <a:t>Report </a:t>
            </a:r>
            <a:r>
              <a:rPr lang="en-US" sz="2400" u="sng" smtClean="0"/>
              <a:t>cumulative</a:t>
            </a:r>
            <a:r>
              <a:rPr lang="en-US" sz="2400" smtClean="0"/>
              <a:t> </a:t>
            </a:r>
            <a:r>
              <a:rPr lang="en-US" sz="2400" u="sng" smtClean="0"/>
              <a:t>hours</a:t>
            </a:r>
            <a:r>
              <a:rPr lang="en-US" sz="2400" smtClean="0"/>
              <a:t> worked through 1/31/12.</a:t>
            </a:r>
          </a:p>
          <a:p>
            <a:pPr lvl="1"/>
            <a:r>
              <a:rPr lang="en-US" sz="2400" smtClean="0"/>
              <a:t>Include hours worked on vehicle manufacturing, if you have purchased vehicles made to order and took delivery of the vehicles prior to 1/31/12. Contact vehicle manufacturer for the hours.</a:t>
            </a:r>
          </a:p>
          <a:p>
            <a:pPr lvl="1"/>
            <a:r>
              <a:rPr lang="en-US" sz="2400" smtClean="0"/>
              <a:t>Do not report hours associated with indirect or induced jobs.  </a:t>
            </a:r>
          </a:p>
        </p:txBody>
      </p:sp>
      <p:sp>
        <p:nvSpPr>
          <p:cNvPr id="4" name="Slide Number Placeholder 3"/>
          <p:cNvSpPr>
            <a:spLocks noGrp="1"/>
          </p:cNvSpPr>
          <p:nvPr>
            <p:ph type="sldNum" sz="quarter" idx="12"/>
          </p:nvPr>
        </p:nvSpPr>
        <p:spPr/>
        <p:txBody>
          <a:bodyPr/>
          <a:lstStyle/>
          <a:p>
            <a:pPr>
              <a:defRPr/>
            </a:pPr>
            <a:fld id="{E6DD3243-C619-4918-81E0-743D44CE02F1}" type="slidenum">
              <a:rPr lang="en-GB" smtClean="0"/>
              <a:pPr>
                <a:defRPr/>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What you will need to report </a:t>
            </a:r>
          </a:p>
        </p:txBody>
      </p:sp>
      <p:sp>
        <p:nvSpPr>
          <p:cNvPr id="33795" name="Content Placeholder 2"/>
          <p:cNvSpPr>
            <a:spLocks noGrp="1"/>
          </p:cNvSpPr>
          <p:nvPr>
            <p:ph idx="1"/>
          </p:nvPr>
        </p:nvSpPr>
        <p:spPr>
          <a:xfrm>
            <a:off x="762000" y="1752600"/>
            <a:ext cx="7769225" cy="4581525"/>
          </a:xfrm>
        </p:spPr>
        <p:txBody>
          <a:bodyPr/>
          <a:lstStyle/>
          <a:p>
            <a:pPr>
              <a:lnSpc>
                <a:spcPct val="82000"/>
              </a:lnSpc>
            </a:pPr>
            <a:r>
              <a:rPr lang="en-US" sz="1800" smtClean="0"/>
              <a:t>The total amount of capital funding from State resources that you planned to expend for the program that funds this grant as of February 17, 2009 during the period from 2/17/2009 through 9/30/2010. </a:t>
            </a:r>
          </a:p>
          <a:p>
            <a:pPr>
              <a:lnSpc>
                <a:spcPct val="82000"/>
              </a:lnSpc>
              <a:buFont typeface="Verdana" pitchFamily="34" charset="0"/>
              <a:buNone/>
            </a:pPr>
            <a:endParaRPr lang="en-US" sz="1800" smtClean="0"/>
          </a:p>
          <a:p>
            <a:pPr>
              <a:lnSpc>
                <a:spcPct val="82000"/>
              </a:lnSpc>
            </a:pPr>
            <a:r>
              <a:rPr lang="en-US" sz="1800" smtClean="0"/>
              <a:t>Copy this information from your February, 2011 report.</a:t>
            </a:r>
          </a:p>
          <a:p>
            <a:pPr>
              <a:lnSpc>
                <a:spcPct val="82000"/>
              </a:lnSpc>
              <a:buFont typeface="Verdana" pitchFamily="34" charset="0"/>
              <a:buNone/>
            </a:pPr>
            <a:r>
              <a:rPr lang="en-US" sz="1800" smtClean="0"/>
              <a:t> </a:t>
            </a:r>
          </a:p>
          <a:p>
            <a:pPr>
              <a:lnSpc>
                <a:spcPct val="82000"/>
              </a:lnSpc>
            </a:pPr>
            <a:r>
              <a:rPr lang="en-US" sz="1800" smtClean="0"/>
              <a:t>The total amount of capital funding from State sources that you have expended for the program that funds this grant during the period from 2/17/2009 through 9/30/2010.</a:t>
            </a:r>
          </a:p>
          <a:p>
            <a:pPr>
              <a:lnSpc>
                <a:spcPct val="82000"/>
              </a:lnSpc>
            </a:pPr>
            <a:r>
              <a:rPr lang="en-US" sz="1800" smtClean="0"/>
              <a:t>Copy this information from your February 2011 report.</a:t>
            </a:r>
          </a:p>
          <a:p>
            <a:pPr>
              <a:lnSpc>
                <a:spcPct val="82000"/>
              </a:lnSpc>
            </a:pPr>
            <a:endParaRPr lang="en-US" sz="1800" smtClean="0"/>
          </a:p>
          <a:p>
            <a:pPr>
              <a:lnSpc>
                <a:spcPct val="82000"/>
              </a:lnSpc>
            </a:pPr>
            <a:r>
              <a:rPr lang="en-US" sz="1800" smtClean="0"/>
              <a:t>For grantees reporting on multiple grants, do not double count this information--enter the state information in one of the grants. </a:t>
            </a:r>
          </a:p>
          <a:p>
            <a:pPr>
              <a:lnSpc>
                <a:spcPct val="82000"/>
              </a:lnSpc>
              <a:buFont typeface="Verdana" pitchFamily="34" charset="0"/>
              <a:buNone/>
            </a:pPr>
            <a:endParaRPr lang="en-US" sz="2400" smtClean="0"/>
          </a:p>
          <a:p>
            <a:pPr>
              <a:lnSpc>
                <a:spcPct val="82000"/>
              </a:lnSpc>
              <a:buFont typeface="Verdana" pitchFamily="34" charset="0"/>
              <a:buNone/>
            </a:pPr>
            <a:r>
              <a:rPr lang="en-US" sz="2400" smtClean="0"/>
              <a:t> </a:t>
            </a:r>
          </a:p>
          <a:p>
            <a:pPr>
              <a:lnSpc>
                <a:spcPct val="82000"/>
              </a:lnSpc>
              <a:buFont typeface="Verdana" pitchFamily="34" charset="0"/>
              <a:buNone/>
            </a:pPr>
            <a:endParaRPr lang="en-US" sz="800" smtClean="0"/>
          </a:p>
          <a:p>
            <a:endParaRPr lang="en-US" smtClean="0"/>
          </a:p>
        </p:txBody>
      </p:sp>
      <p:sp>
        <p:nvSpPr>
          <p:cNvPr id="4" name="Slide Number Placeholder 3"/>
          <p:cNvSpPr>
            <a:spLocks noGrp="1"/>
          </p:cNvSpPr>
          <p:nvPr>
            <p:ph type="sldNum" sz="quarter" idx="12"/>
          </p:nvPr>
        </p:nvSpPr>
        <p:spPr/>
        <p:txBody>
          <a:bodyPr/>
          <a:lstStyle/>
          <a:p>
            <a:pPr>
              <a:defRPr/>
            </a:pPr>
            <a:fld id="{2FC84ED2-C324-4F05-A273-677DCB9391EB}" type="slidenum">
              <a:rPr lang="en-GB" smtClean="0"/>
              <a:pPr>
                <a:defRPr/>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The Comments Field </a:t>
            </a:r>
          </a:p>
        </p:txBody>
      </p:sp>
      <p:sp>
        <p:nvSpPr>
          <p:cNvPr id="34819" name="Content Placeholder 2"/>
          <p:cNvSpPr>
            <a:spLocks noGrp="1"/>
          </p:cNvSpPr>
          <p:nvPr>
            <p:ph idx="1"/>
          </p:nvPr>
        </p:nvSpPr>
        <p:spPr/>
        <p:txBody>
          <a:bodyPr/>
          <a:lstStyle/>
          <a:p>
            <a:r>
              <a:rPr lang="en-US" sz="2400" smtClean="0"/>
              <a:t>An opportunity to explain or provide context to the numeric information reported.</a:t>
            </a:r>
          </a:p>
          <a:p>
            <a:r>
              <a:rPr lang="en-US" sz="2400" smtClean="0"/>
              <a:t>Not necessary to provide a narrative on the status of the project or types of jobs created. </a:t>
            </a:r>
          </a:p>
          <a:p>
            <a:pPr>
              <a:buFont typeface="Verdana" pitchFamily="34" charset="0"/>
              <a:buNone/>
            </a:pPr>
            <a:endParaRPr lang="en-US" smtClean="0"/>
          </a:p>
        </p:txBody>
      </p:sp>
      <p:sp>
        <p:nvSpPr>
          <p:cNvPr id="4" name="Slide Number Placeholder 3"/>
          <p:cNvSpPr>
            <a:spLocks noGrp="1"/>
          </p:cNvSpPr>
          <p:nvPr>
            <p:ph type="sldNum" sz="quarter" idx="12"/>
          </p:nvPr>
        </p:nvSpPr>
        <p:spPr/>
        <p:txBody>
          <a:bodyPr/>
          <a:lstStyle/>
          <a:p>
            <a:pPr>
              <a:defRPr/>
            </a:pPr>
            <a:fld id="{1CECFE42-337C-4C75-A258-6861E8FE1F4F}" type="slidenum">
              <a:rPr lang="en-GB" smtClean="0"/>
              <a:pPr>
                <a:defRPr/>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What you will </a:t>
            </a:r>
            <a:r>
              <a:rPr lang="en-US" i="1" smtClean="0"/>
              <a:t>not</a:t>
            </a:r>
            <a:r>
              <a:rPr lang="en-US" smtClean="0"/>
              <a:t> need to report </a:t>
            </a:r>
          </a:p>
        </p:txBody>
      </p:sp>
      <p:sp>
        <p:nvSpPr>
          <p:cNvPr id="35843" name="Content Placeholder 2"/>
          <p:cNvSpPr>
            <a:spLocks noGrp="1"/>
          </p:cNvSpPr>
          <p:nvPr>
            <p:ph idx="1"/>
          </p:nvPr>
        </p:nvSpPr>
        <p:spPr/>
        <p:txBody>
          <a:bodyPr/>
          <a:lstStyle/>
          <a:p>
            <a:r>
              <a:rPr lang="en-US" smtClean="0"/>
              <a:t>Project number, Section of Statute, Recipient Name, DUNS number, award amount, award date.</a:t>
            </a:r>
          </a:p>
          <a:p>
            <a:r>
              <a:rPr lang="en-US" smtClean="0"/>
              <a:t>This information will be pre-populated in TEAM. </a:t>
            </a:r>
          </a:p>
        </p:txBody>
      </p:sp>
      <p:sp>
        <p:nvSpPr>
          <p:cNvPr id="4" name="Slide Number Placeholder 3"/>
          <p:cNvSpPr>
            <a:spLocks noGrp="1"/>
          </p:cNvSpPr>
          <p:nvPr>
            <p:ph type="sldNum" sz="quarter" idx="12"/>
          </p:nvPr>
        </p:nvSpPr>
        <p:spPr/>
        <p:txBody>
          <a:bodyPr/>
          <a:lstStyle/>
          <a:p>
            <a:pPr>
              <a:defRPr/>
            </a:pPr>
            <a:fld id="{D9C3CA18-2596-4DF4-8B24-AEF44E620DE4}" type="slidenum">
              <a:rPr lang="en-GB" smtClean="0"/>
              <a:pPr>
                <a:defRPr/>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What if you have closed an ARRA grant prior to February 1, 2012?</a:t>
            </a:r>
          </a:p>
        </p:txBody>
      </p:sp>
      <p:sp>
        <p:nvSpPr>
          <p:cNvPr id="36867" name="Content Placeholder 5"/>
          <p:cNvSpPr>
            <a:spLocks noGrp="1"/>
          </p:cNvSpPr>
          <p:nvPr>
            <p:ph idx="1"/>
          </p:nvPr>
        </p:nvSpPr>
        <p:spPr/>
        <p:txBody>
          <a:bodyPr/>
          <a:lstStyle/>
          <a:p>
            <a:r>
              <a:rPr lang="en-US" sz="1800" smtClean="0"/>
              <a:t>If you have submitted a final 1201c report in TEAM and your grant has been closed as of 1/31/12, you do not need to report for that grant in February 2012.</a:t>
            </a:r>
          </a:p>
          <a:p>
            <a:r>
              <a:rPr lang="en-US" sz="1800" smtClean="0"/>
              <a:t>However, FTA may contact you if we have questions about the accuracy of the data you submitted in the final report. </a:t>
            </a:r>
          </a:p>
          <a:p>
            <a:r>
              <a:rPr lang="en-US" sz="1800" smtClean="0"/>
              <a:t>If a change to the data submitted in the final report is needed, you can email the change to our regional staff and we can change the data in the report you had previously submitted (you do not need to go into TEAM to change your report).</a:t>
            </a:r>
          </a:p>
          <a:p>
            <a:r>
              <a:rPr lang="en-US" sz="1800" smtClean="0"/>
              <a:t>If you are ready to close your grant during the February 2012 reporting period, you should submit a final 1201c report using the closeout module.</a:t>
            </a:r>
          </a:p>
          <a:p>
            <a:endParaRPr lang="en-US" sz="2000" smtClean="0"/>
          </a:p>
        </p:txBody>
      </p:sp>
      <p:sp>
        <p:nvSpPr>
          <p:cNvPr id="5" name="Slide Number Placeholder 4"/>
          <p:cNvSpPr>
            <a:spLocks noGrp="1"/>
          </p:cNvSpPr>
          <p:nvPr>
            <p:ph type="sldNum" sz="quarter" idx="12"/>
          </p:nvPr>
        </p:nvSpPr>
        <p:spPr/>
        <p:txBody>
          <a:bodyPr/>
          <a:lstStyle/>
          <a:p>
            <a:pPr>
              <a:defRPr/>
            </a:pPr>
            <a:fld id="{FD08ED60-8A9F-40A1-9DE9-4F9BD7C2C68E}" type="slidenum">
              <a:rPr lang="en-GB" smtClean="0"/>
              <a:pPr>
                <a:defRPr/>
              </a:pPr>
              <a:t>35</a:t>
            </a:fld>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The next slides discuss:</a:t>
            </a:r>
          </a:p>
        </p:txBody>
      </p:sp>
      <p:sp>
        <p:nvSpPr>
          <p:cNvPr id="37891" name="Rectangle 3"/>
          <p:cNvSpPr>
            <a:spLocks noGrp="1" noChangeArrowheads="1"/>
          </p:cNvSpPr>
          <p:nvPr>
            <p:ph type="body" idx="1"/>
          </p:nvPr>
        </p:nvSpPr>
        <p:spPr/>
        <p:txBody>
          <a:bodyPr/>
          <a:lstStyle/>
          <a:p>
            <a:r>
              <a:rPr lang="en-US" sz="2800" smtClean="0"/>
              <a:t>Where to find the 1201(c) reporting feature in TEAM. </a:t>
            </a:r>
          </a:p>
          <a:p>
            <a:r>
              <a:rPr lang="en-US" sz="2800" smtClean="0"/>
              <a:t>How to initiate a report.</a:t>
            </a:r>
          </a:p>
          <a:p>
            <a:r>
              <a:rPr lang="en-US" sz="2800" smtClean="0"/>
              <a:t>How to populate the reporting fields.</a:t>
            </a:r>
          </a:p>
          <a:p>
            <a:r>
              <a:rPr lang="en-US" sz="2800" smtClean="0"/>
              <a:t>How to reset and submit a report.</a:t>
            </a:r>
          </a:p>
          <a:p>
            <a:r>
              <a:rPr lang="en-US" sz="2800" smtClean="0"/>
              <a:t>How to view and/or edit a report that has previously been initiated. </a:t>
            </a:r>
          </a:p>
          <a:p>
            <a:r>
              <a:rPr lang="en-US" sz="2800" smtClean="0"/>
              <a:t>How to access 1201(c) report guidance.</a:t>
            </a:r>
          </a:p>
        </p:txBody>
      </p:sp>
      <p:sp>
        <p:nvSpPr>
          <p:cNvPr id="4" name="Slide Number Placeholder 3"/>
          <p:cNvSpPr>
            <a:spLocks noGrp="1"/>
          </p:cNvSpPr>
          <p:nvPr>
            <p:ph type="sldNum" sz="quarter" idx="12"/>
          </p:nvPr>
        </p:nvSpPr>
        <p:spPr/>
        <p:txBody>
          <a:bodyPr/>
          <a:lstStyle/>
          <a:p>
            <a:pPr>
              <a:defRPr/>
            </a:pPr>
            <a:fld id="{F777E886-0C61-4C37-9B4D-6064DC9EB3B6}" type="slidenum">
              <a:rPr lang="en-GB" smtClean="0"/>
              <a:pPr>
                <a:defRPr/>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Initiating a Report </a:t>
            </a:r>
          </a:p>
        </p:txBody>
      </p:sp>
      <p:sp>
        <p:nvSpPr>
          <p:cNvPr id="38915" name="Rectangle 4"/>
          <p:cNvSpPr>
            <a:spLocks noGrp="1" noChangeArrowheads="1"/>
          </p:cNvSpPr>
          <p:nvPr>
            <p:ph type="body" idx="1"/>
          </p:nvPr>
        </p:nvSpPr>
        <p:spPr/>
        <p:txBody>
          <a:bodyPr/>
          <a:lstStyle/>
          <a:p>
            <a:pPr>
              <a:buFont typeface="Verdana" pitchFamily="34" charset="0"/>
              <a:buNone/>
            </a:pPr>
            <a:endParaRPr lang="en-US" smtClean="0"/>
          </a:p>
        </p:txBody>
      </p:sp>
      <p:sp>
        <p:nvSpPr>
          <p:cNvPr id="38916" name="Rectangle 5"/>
          <p:cNvSpPr>
            <a:spLocks noGrp="1" noChangeArrowheads="1"/>
          </p:cNvSpPr>
          <p:nvPr>
            <p:ph type="body" sz="half" idx="4294967295"/>
          </p:nvPr>
        </p:nvSpPr>
        <p:spPr>
          <a:xfrm>
            <a:off x="5335588" y="1765300"/>
            <a:ext cx="3808412" cy="4581525"/>
          </a:xfrm>
        </p:spPr>
        <p:txBody>
          <a:bodyPr/>
          <a:lstStyle/>
          <a:p>
            <a:pPr>
              <a:buFont typeface="Verdana" pitchFamily="34" charset="0"/>
              <a:buNone/>
            </a:pPr>
            <a:endParaRPr lang="en-US" sz="2800" smtClean="0"/>
          </a:p>
        </p:txBody>
      </p:sp>
      <p:pic>
        <p:nvPicPr>
          <p:cNvPr id="38917" name="Picture 8"/>
          <p:cNvPicPr>
            <a:picLocks noChangeAspect="1" noChangeArrowheads="1"/>
          </p:cNvPicPr>
          <p:nvPr/>
        </p:nvPicPr>
        <p:blipFill>
          <a:blip r:embed="rId3" cstate="print"/>
          <a:srcRect/>
          <a:stretch>
            <a:fillRect/>
          </a:stretch>
        </p:blipFill>
        <p:spPr bwMode="auto">
          <a:xfrm>
            <a:off x="3352800" y="2133600"/>
            <a:ext cx="2224088" cy="4038600"/>
          </a:xfrm>
          <a:prstGeom prst="rect">
            <a:avLst/>
          </a:prstGeom>
          <a:noFill/>
          <a:ln w="9525">
            <a:noFill/>
            <a:miter lim="800000"/>
            <a:headEnd/>
            <a:tailEnd/>
          </a:ln>
        </p:spPr>
      </p:pic>
      <p:sp>
        <p:nvSpPr>
          <p:cNvPr id="38918" name="AutoShape 9"/>
          <p:cNvSpPr>
            <a:spLocks noChangeArrowheads="1"/>
          </p:cNvSpPr>
          <p:nvPr/>
        </p:nvSpPr>
        <p:spPr bwMode="auto">
          <a:xfrm>
            <a:off x="2286000" y="4648200"/>
            <a:ext cx="976313" cy="485775"/>
          </a:xfrm>
          <a:prstGeom prst="rightArrow">
            <a:avLst>
              <a:gd name="adj1" fmla="val 50000"/>
              <a:gd name="adj2" fmla="val 50245"/>
            </a:avLst>
          </a:prstGeom>
          <a:solidFill>
            <a:srgbClr val="00B8FF"/>
          </a:solidFill>
          <a:ln w="9525">
            <a:solidFill>
              <a:schemeClr val="tx1"/>
            </a:solidFill>
            <a:miter lim="800000"/>
            <a:headEnd/>
            <a:tailEnd/>
          </a:ln>
        </p:spPr>
        <p:txBody>
          <a:bodyPr wrap="none" anchor="ctr"/>
          <a:lstStyle/>
          <a:p>
            <a:pPr>
              <a:lnSpc>
                <a:spcPct val="87000"/>
              </a:lnSpc>
              <a:buClr>
                <a:srgbClr val="000000"/>
              </a:buClr>
              <a:buSzPct val="100000"/>
              <a:buFont typeface="Arial" charset="0"/>
              <a:buNone/>
            </a:pPr>
            <a:endParaRPr lang="en-US"/>
          </a:p>
        </p:txBody>
      </p:sp>
      <p:sp>
        <p:nvSpPr>
          <p:cNvPr id="7" name="Slide Number Placeholder 6"/>
          <p:cNvSpPr>
            <a:spLocks noGrp="1"/>
          </p:cNvSpPr>
          <p:nvPr>
            <p:ph type="sldNum" sz="quarter" idx="12"/>
          </p:nvPr>
        </p:nvSpPr>
        <p:spPr/>
        <p:txBody>
          <a:bodyPr/>
          <a:lstStyle/>
          <a:p>
            <a:pPr>
              <a:defRPr/>
            </a:pPr>
            <a:fld id="{4D718485-D5A6-44C7-8347-F2505D811090}" type="slidenum">
              <a:rPr lang="en-GB" smtClean="0"/>
              <a:pPr>
                <a:defRPr/>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Initiating a Report </a:t>
            </a:r>
          </a:p>
        </p:txBody>
      </p:sp>
      <p:sp>
        <p:nvSpPr>
          <p:cNvPr id="39939" name="Rectangle 3"/>
          <p:cNvSpPr>
            <a:spLocks noGrp="1" noChangeArrowheads="1"/>
          </p:cNvSpPr>
          <p:nvPr>
            <p:ph type="body" idx="1"/>
          </p:nvPr>
        </p:nvSpPr>
        <p:spPr/>
        <p:txBody>
          <a:bodyPr/>
          <a:lstStyle/>
          <a:p>
            <a:endParaRPr lang="en-US" smtClean="0"/>
          </a:p>
        </p:txBody>
      </p:sp>
      <p:pic>
        <p:nvPicPr>
          <p:cNvPr id="39940" name="Picture 4"/>
          <p:cNvPicPr>
            <a:picLocks noChangeAspect="1" noChangeArrowheads="1"/>
          </p:cNvPicPr>
          <p:nvPr/>
        </p:nvPicPr>
        <p:blipFill>
          <a:blip r:embed="rId3" cstate="print"/>
          <a:srcRect/>
          <a:stretch>
            <a:fillRect/>
          </a:stretch>
        </p:blipFill>
        <p:spPr bwMode="auto">
          <a:xfrm>
            <a:off x="2286000" y="2209800"/>
            <a:ext cx="4572000" cy="3822700"/>
          </a:xfrm>
          <a:prstGeom prst="rect">
            <a:avLst/>
          </a:prstGeom>
          <a:noFill/>
          <a:ln w="9525">
            <a:noFill/>
            <a:miter lim="800000"/>
            <a:headEnd/>
            <a:tailEnd/>
          </a:ln>
        </p:spPr>
      </p:pic>
      <p:sp>
        <p:nvSpPr>
          <p:cNvPr id="39941" name="AutoShape 5"/>
          <p:cNvSpPr>
            <a:spLocks noChangeArrowheads="1"/>
          </p:cNvSpPr>
          <p:nvPr/>
        </p:nvSpPr>
        <p:spPr bwMode="auto">
          <a:xfrm flipV="1">
            <a:off x="1219200" y="3810000"/>
            <a:ext cx="762000" cy="609600"/>
          </a:xfrm>
          <a:prstGeom prst="rightArrow">
            <a:avLst>
              <a:gd name="adj1" fmla="val 50000"/>
              <a:gd name="adj2" fmla="val 31250"/>
            </a:avLst>
          </a:prstGeom>
          <a:solidFill>
            <a:srgbClr val="00B8FF"/>
          </a:solidFill>
          <a:ln w="9525">
            <a:solidFill>
              <a:schemeClr val="tx1"/>
            </a:solidFill>
            <a:miter lim="800000"/>
            <a:headEnd/>
            <a:tailEnd/>
          </a:ln>
        </p:spPr>
        <p:txBody>
          <a:bodyPr wrap="none" anchor="ctr"/>
          <a:lstStyle/>
          <a:p>
            <a:pPr>
              <a:lnSpc>
                <a:spcPct val="87000"/>
              </a:lnSpc>
              <a:buClr>
                <a:srgbClr val="000000"/>
              </a:buClr>
              <a:buSzPct val="100000"/>
              <a:buFont typeface="Arial" charset="0"/>
              <a:buNone/>
            </a:pPr>
            <a:endParaRPr lang="en-US"/>
          </a:p>
        </p:txBody>
      </p:sp>
      <p:sp>
        <p:nvSpPr>
          <p:cNvPr id="6" name="Slide Number Placeholder 5"/>
          <p:cNvSpPr>
            <a:spLocks noGrp="1"/>
          </p:cNvSpPr>
          <p:nvPr>
            <p:ph type="sldNum" sz="quarter" idx="12"/>
          </p:nvPr>
        </p:nvSpPr>
        <p:spPr/>
        <p:txBody>
          <a:bodyPr/>
          <a:lstStyle/>
          <a:p>
            <a:pPr>
              <a:defRPr/>
            </a:pPr>
            <a:fld id="{842C3C6A-A950-418B-8934-A9FAF43084A8}" type="slidenum">
              <a:rPr lang="en-GB" smtClean="0"/>
              <a:pPr>
                <a:defRPr/>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Initiating a Report </a:t>
            </a:r>
          </a:p>
        </p:txBody>
      </p:sp>
      <p:pic>
        <p:nvPicPr>
          <p:cNvPr id="40963" name="Picture 4"/>
          <p:cNvPicPr>
            <a:picLocks noGrp="1" noChangeAspect="1" noChangeArrowheads="1"/>
          </p:cNvPicPr>
          <p:nvPr>
            <p:ph type="body" idx="1"/>
          </p:nvPr>
        </p:nvPicPr>
        <p:blipFill>
          <a:blip r:embed="rId3" cstate="print"/>
          <a:srcRect/>
          <a:stretch>
            <a:fillRect/>
          </a:stretch>
        </p:blipFill>
        <p:spPr>
          <a:xfrm>
            <a:off x="1447800" y="2286000"/>
            <a:ext cx="6100763" cy="2482850"/>
          </a:xfrm>
        </p:spPr>
      </p:pic>
      <p:sp>
        <p:nvSpPr>
          <p:cNvPr id="4" name="Slide Number Placeholder 3"/>
          <p:cNvSpPr>
            <a:spLocks noGrp="1"/>
          </p:cNvSpPr>
          <p:nvPr>
            <p:ph type="sldNum" sz="quarter" idx="12"/>
          </p:nvPr>
        </p:nvSpPr>
        <p:spPr/>
        <p:txBody>
          <a:bodyPr/>
          <a:lstStyle/>
          <a:p>
            <a:pPr>
              <a:defRPr/>
            </a:pPr>
            <a:fld id="{B0D4DC85-9255-4D13-AE06-2F957F3F5529}" type="slidenum">
              <a:rPr lang="en-GB" smtClean="0"/>
              <a:pPr>
                <a:defRPr/>
              </a:pPr>
              <a:t>39</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Thank You!</a:t>
            </a:r>
          </a:p>
        </p:txBody>
      </p:sp>
      <p:sp>
        <p:nvSpPr>
          <p:cNvPr id="5123" name="Content Placeholder 4"/>
          <p:cNvSpPr>
            <a:spLocks noGrp="1"/>
          </p:cNvSpPr>
          <p:nvPr>
            <p:ph sz="half" idx="1"/>
          </p:nvPr>
        </p:nvSpPr>
        <p:spPr/>
        <p:txBody>
          <a:bodyPr/>
          <a:lstStyle/>
          <a:p>
            <a:r>
              <a:rPr lang="en-US" sz="1800" smtClean="0"/>
              <a:t>“The reports that you have submitted are of great interest to the Office of the Secretary of Transportation, the White House, Congressional Committees, and other stakeholders with the power to shape the future of public transportation.”</a:t>
            </a:r>
          </a:p>
          <a:p>
            <a:pPr lvl="1"/>
            <a:r>
              <a:rPr lang="en-US" sz="1600" smtClean="0"/>
              <a:t>June 8, 2010 “Dear Colleague” Letter from Administrator Rogoff to FTA Recipients.</a:t>
            </a:r>
          </a:p>
        </p:txBody>
      </p:sp>
      <p:sp>
        <p:nvSpPr>
          <p:cNvPr id="16388" name="Slide Number Placeholder 3"/>
          <p:cNvSpPr>
            <a:spLocks noGrp="1"/>
          </p:cNvSpPr>
          <p:nvPr>
            <p:ph type="sldNum" sz="quarter" idx="12"/>
          </p:nvPr>
        </p:nvSpPr>
        <p:spPr/>
        <p:txBody>
          <a:bodyPr/>
          <a:lstStyle/>
          <a:p>
            <a:pPr>
              <a:defRPr/>
            </a:pPr>
            <a:fld id="{55D8965F-A984-41B0-B550-AE863879B069}" type="slidenum">
              <a:rPr lang="en-GB" smtClean="0"/>
              <a:pPr>
                <a:defRPr/>
              </a:pPr>
              <a:t>4</a:t>
            </a:fld>
            <a:endParaRPr lang="en-GB" dirty="0" smtClean="0"/>
          </a:p>
        </p:txBody>
      </p:sp>
      <p:pic>
        <p:nvPicPr>
          <p:cNvPr id="5125" name="Content Placeholder 6" descr="http://ftanet/toa/images/2009%200530%20FTA%20Administrator%20Peter%20Rogoff%20photosm.JPG"/>
          <p:cNvPicPr>
            <a:picLocks noGrp="1"/>
          </p:cNvPicPr>
          <p:nvPr>
            <p:ph sz="half" idx="2"/>
          </p:nvPr>
        </p:nvPicPr>
        <p:blipFill>
          <a:blip r:embed="rId2" cstate="print"/>
          <a:srcRect/>
          <a:stretch>
            <a:fillRect/>
          </a:stretch>
        </p:blipFill>
        <p:spPr>
          <a:xfrm>
            <a:off x="4724400" y="1828800"/>
            <a:ext cx="3505200" cy="38862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Initiating a Report </a:t>
            </a:r>
          </a:p>
        </p:txBody>
      </p:sp>
      <p:pic>
        <p:nvPicPr>
          <p:cNvPr id="41987" name="Picture 4"/>
          <p:cNvPicPr>
            <a:picLocks noGrp="1" noChangeAspect="1" noChangeArrowheads="1"/>
          </p:cNvPicPr>
          <p:nvPr>
            <p:ph type="body" idx="1"/>
          </p:nvPr>
        </p:nvPicPr>
        <p:blipFill>
          <a:blip r:embed="rId3" cstate="print"/>
          <a:srcRect/>
          <a:stretch>
            <a:fillRect/>
          </a:stretch>
        </p:blipFill>
        <p:spPr>
          <a:xfrm>
            <a:off x="914400" y="2209800"/>
            <a:ext cx="7391400" cy="3063875"/>
          </a:xfrm>
        </p:spPr>
      </p:pic>
      <p:sp>
        <p:nvSpPr>
          <p:cNvPr id="41988" name="AutoShape 7"/>
          <p:cNvSpPr>
            <a:spLocks noChangeArrowheads="1"/>
          </p:cNvSpPr>
          <p:nvPr/>
        </p:nvSpPr>
        <p:spPr bwMode="auto">
          <a:xfrm>
            <a:off x="1295400" y="2971800"/>
            <a:ext cx="976313" cy="485775"/>
          </a:xfrm>
          <a:prstGeom prst="rightArrow">
            <a:avLst>
              <a:gd name="adj1" fmla="val 50000"/>
              <a:gd name="adj2" fmla="val 50245"/>
            </a:avLst>
          </a:prstGeom>
          <a:solidFill>
            <a:srgbClr val="00B8FF"/>
          </a:solidFill>
          <a:ln w="9525">
            <a:solidFill>
              <a:schemeClr val="tx1"/>
            </a:solidFill>
            <a:miter lim="800000"/>
            <a:headEnd/>
            <a:tailEnd/>
          </a:ln>
        </p:spPr>
        <p:txBody>
          <a:bodyPr wrap="none" anchor="ctr"/>
          <a:lstStyle/>
          <a:p>
            <a:pPr>
              <a:lnSpc>
                <a:spcPct val="87000"/>
              </a:lnSpc>
              <a:buClr>
                <a:srgbClr val="000000"/>
              </a:buClr>
              <a:buSzPct val="100000"/>
              <a:buFont typeface="Arial" charset="0"/>
              <a:buNone/>
            </a:pPr>
            <a:endParaRPr lang="en-US"/>
          </a:p>
        </p:txBody>
      </p:sp>
      <p:sp>
        <p:nvSpPr>
          <p:cNvPr id="5" name="Slide Number Placeholder 4"/>
          <p:cNvSpPr>
            <a:spLocks noGrp="1"/>
          </p:cNvSpPr>
          <p:nvPr>
            <p:ph type="sldNum" sz="quarter" idx="12"/>
          </p:nvPr>
        </p:nvSpPr>
        <p:spPr/>
        <p:txBody>
          <a:bodyPr/>
          <a:lstStyle/>
          <a:p>
            <a:pPr>
              <a:defRPr/>
            </a:pPr>
            <a:fld id="{0B0FB89E-45E9-471D-B450-CAD86C1045C5}" type="slidenum">
              <a:rPr lang="en-GB" smtClean="0"/>
              <a:pPr>
                <a:defRPr/>
              </a:pPr>
              <a:t>40</a:t>
            </a:fld>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800" smtClean="0"/>
              <a:t>Initiating a Report</a:t>
            </a:r>
          </a:p>
        </p:txBody>
      </p:sp>
      <p:sp>
        <p:nvSpPr>
          <p:cNvPr id="43011" name="Rectangle 3"/>
          <p:cNvSpPr>
            <a:spLocks noGrp="1" noChangeArrowheads="1"/>
          </p:cNvSpPr>
          <p:nvPr>
            <p:ph type="body" idx="1"/>
          </p:nvPr>
        </p:nvSpPr>
        <p:spPr>
          <a:xfrm>
            <a:off x="457200" y="1600200"/>
            <a:ext cx="7769225" cy="4581525"/>
          </a:xfrm>
        </p:spPr>
        <p:txBody>
          <a:bodyPr/>
          <a:lstStyle/>
          <a:p>
            <a:endParaRPr lang="en-US" smtClean="0"/>
          </a:p>
        </p:txBody>
      </p:sp>
      <p:sp>
        <p:nvSpPr>
          <p:cNvPr id="5" name="Slide Number Placeholder 4"/>
          <p:cNvSpPr>
            <a:spLocks noGrp="1"/>
          </p:cNvSpPr>
          <p:nvPr>
            <p:ph type="sldNum" sz="quarter" idx="12"/>
          </p:nvPr>
        </p:nvSpPr>
        <p:spPr/>
        <p:txBody>
          <a:bodyPr/>
          <a:lstStyle/>
          <a:p>
            <a:pPr>
              <a:defRPr/>
            </a:pPr>
            <a:fld id="{B3F31F01-6AF6-46D3-98DB-339E5F7106B6}" type="slidenum">
              <a:rPr lang="en-GB" smtClean="0"/>
              <a:pPr>
                <a:defRPr/>
              </a:pPr>
              <a:t>41</a:t>
            </a:fld>
            <a:endParaRPr lang="en-GB"/>
          </a:p>
        </p:txBody>
      </p:sp>
      <p:sp>
        <p:nvSpPr>
          <p:cNvPr id="43013" name="Content Placeholder 5"/>
          <p:cNvSpPr>
            <a:spLocks noGrp="1"/>
          </p:cNvSpPr>
          <p:nvPr>
            <p:ph idx="1"/>
          </p:nvPr>
        </p:nvSpPr>
        <p:spPr/>
        <p:txBody>
          <a:bodyPr/>
          <a:lstStyle/>
          <a:p>
            <a:endParaRPr lang="en-US" smtClean="0"/>
          </a:p>
        </p:txBody>
      </p:sp>
      <p:pic>
        <p:nvPicPr>
          <p:cNvPr id="43014" name="Picture 7"/>
          <p:cNvPicPr>
            <a:picLocks noChangeAspect="1" noChangeArrowheads="1"/>
          </p:cNvPicPr>
          <p:nvPr/>
        </p:nvPicPr>
        <p:blipFill>
          <a:blip r:embed="rId3" cstate="print"/>
          <a:srcRect/>
          <a:stretch>
            <a:fillRect/>
          </a:stretch>
        </p:blipFill>
        <p:spPr bwMode="auto">
          <a:xfrm>
            <a:off x="1676400" y="1676400"/>
            <a:ext cx="5029200" cy="469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Initiating a Report </a:t>
            </a:r>
          </a:p>
        </p:txBody>
      </p:sp>
      <p:sp>
        <p:nvSpPr>
          <p:cNvPr id="4" name="Slide Number Placeholder 3"/>
          <p:cNvSpPr>
            <a:spLocks noGrp="1"/>
          </p:cNvSpPr>
          <p:nvPr>
            <p:ph type="sldNum" sz="quarter" idx="12"/>
          </p:nvPr>
        </p:nvSpPr>
        <p:spPr/>
        <p:txBody>
          <a:bodyPr/>
          <a:lstStyle/>
          <a:p>
            <a:pPr>
              <a:defRPr/>
            </a:pPr>
            <a:fld id="{93AE3738-E857-47CC-A850-FF904D24B382}" type="slidenum">
              <a:rPr lang="en-GB" smtClean="0"/>
              <a:pPr>
                <a:defRPr/>
              </a:pPr>
              <a:t>42</a:t>
            </a:fld>
            <a:endParaRPr lang="en-GB"/>
          </a:p>
        </p:txBody>
      </p:sp>
      <p:pic>
        <p:nvPicPr>
          <p:cNvPr id="44036" name="Content Placeholder 5"/>
          <p:cNvPicPr>
            <a:picLocks noGrp="1"/>
          </p:cNvPicPr>
          <p:nvPr>
            <p:ph idx="1"/>
          </p:nvPr>
        </p:nvPicPr>
        <p:blipFill>
          <a:blip r:embed="rId2" cstate="print"/>
          <a:srcRect/>
          <a:stretch>
            <a:fillRect/>
          </a:stretch>
        </p:blipFill>
        <p:spPr>
          <a:xfrm>
            <a:off x="2316163" y="1819275"/>
            <a:ext cx="4508500" cy="458152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View/Edit Report </a:t>
            </a:r>
          </a:p>
        </p:txBody>
      </p:sp>
      <p:sp>
        <p:nvSpPr>
          <p:cNvPr id="45059" name="Rectangle 4"/>
          <p:cNvSpPr>
            <a:spLocks noGrp="1" noChangeArrowheads="1"/>
          </p:cNvSpPr>
          <p:nvPr>
            <p:ph type="body" sz="half" idx="1"/>
          </p:nvPr>
        </p:nvSpPr>
        <p:spPr/>
        <p:txBody>
          <a:bodyPr/>
          <a:lstStyle/>
          <a:p>
            <a:pPr>
              <a:buFont typeface="Verdana" pitchFamily="34" charset="0"/>
              <a:buNone/>
            </a:pPr>
            <a:endParaRPr lang="en-US" smtClean="0"/>
          </a:p>
        </p:txBody>
      </p:sp>
      <p:sp>
        <p:nvSpPr>
          <p:cNvPr id="45060" name="Rectangle 5"/>
          <p:cNvSpPr>
            <a:spLocks noGrp="1" noChangeArrowheads="1"/>
          </p:cNvSpPr>
          <p:nvPr>
            <p:ph type="body" sz="half" idx="2"/>
          </p:nvPr>
        </p:nvSpPr>
        <p:spPr/>
        <p:txBody>
          <a:bodyPr/>
          <a:lstStyle/>
          <a:p>
            <a:pPr>
              <a:buFont typeface="Verdana" pitchFamily="34" charset="0"/>
              <a:buNone/>
            </a:pPr>
            <a:endParaRPr lang="en-US" smtClean="0"/>
          </a:p>
        </p:txBody>
      </p:sp>
      <p:pic>
        <p:nvPicPr>
          <p:cNvPr id="45061" name="Picture 8"/>
          <p:cNvPicPr>
            <a:picLocks noChangeAspect="1" noChangeArrowheads="1"/>
          </p:cNvPicPr>
          <p:nvPr/>
        </p:nvPicPr>
        <p:blipFill>
          <a:blip r:embed="rId3" cstate="print"/>
          <a:srcRect/>
          <a:stretch>
            <a:fillRect/>
          </a:stretch>
        </p:blipFill>
        <p:spPr bwMode="auto">
          <a:xfrm>
            <a:off x="2057400" y="2386013"/>
            <a:ext cx="5029200" cy="2085975"/>
          </a:xfrm>
          <a:prstGeom prst="rect">
            <a:avLst/>
          </a:prstGeom>
          <a:noFill/>
          <a:ln w="9525">
            <a:noFill/>
            <a:miter lim="800000"/>
            <a:headEnd/>
            <a:tailEnd/>
          </a:ln>
        </p:spPr>
      </p:pic>
      <p:sp>
        <p:nvSpPr>
          <p:cNvPr id="45062" name="AutoShape 12"/>
          <p:cNvSpPr>
            <a:spLocks noChangeArrowheads="1"/>
          </p:cNvSpPr>
          <p:nvPr/>
        </p:nvSpPr>
        <p:spPr bwMode="auto">
          <a:xfrm>
            <a:off x="2133600" y="3352800"/>
            <a:ext cx="976313" cy="485775"/>
          </a:xfrm>
          <a:prstGeom prst="rightArrow">
            <a:avLst>
              <a:gd name="adj1" fmla="val 50000"/>
              <a:gd name="adj2" fmla="val 50245"/>
            </a:avLst>
          </a:prstGeom>
          <a:solidFill>
            <a:srgbClr val="00B8FF"/>
          </a:solidFill>
          <a:ln w="9525">
            <a:solidFill>
              <a:schemeClr val="tx1"/>
            </a:solidFill>
            <a:miter lim="800000"/>
            <a:headEnd/>
            <a:tailEnd/>
          </a:ln>
        </p:spPr>
        <p:txBody>
          <a:bodyPr wrap="none" anchor="ctr"/>
          <a:lstStyle/>
          <a:p>
            <a:pPr>
              <a:lnSpc>
                <a:spcPct val="87000"/>
              </a:lnSpc>
              <a:buClr>
                <a:srgbClr val="000000"/>
              </a:buClr>
              <a:buSzPct val="100000"/>
              <a:buFont typeface="Arial" charset="0"/>
              <a:buNone/>
            </a:pPr>
            <a:endParaRPr lang="en-US"/>
          </a:p>
        </p:txBody>
      </p:sp>
      <p:sp>
        <p:nvSpPr>
          <p:cNvPr id="7" name="Slide Number Placeholder 6"/>
          <p:cNvSpPr>
            <a:spLocks noGrp="1"/>
          </p:cNvSpPr>
          <p:nvPr>
            <p:ph type="sldNum" sz="quarter" idx="12"/>
          </p:nvPr>
        </p:nvSpPr>
        <p:spPr/>
        <p:txBody>
          <a:bodyPr/>
          <a:lstStyle/>
          <a:p>
            <a:pPr>
              <a:defRPr/>
            </a:pPr>
            <a:fld id="{DACA3F8F-723A-4561-A03B-79A13E62ECF9}" type="slidenum">
              <a:rPr lang="en-GB" smtClean="0"/>
              <a:pPr>
                <a:defRPr/>
              </a:pPr>
              <a:t>43</a:t>
            </a:fld>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View/Edit Your Report </a:t>
            </a:r>
          </a:p>
        </p:txBody>
      </p:sp>
      <p:sp>
        <p:nvSpPr>
          <p:cNvPr id="46083" name="Rectangle 5"/>
          <p:cNvSpPr>
            <a:spLocks noGrp="1" noChangeArrowheads="1"/>
          </p:cNvSpPr>
          <p:nvPr>
            <p:ph type="body" sz="half" idx="2"/>
          </p:nvPr>
        </p:nvSpPr>
        <p:spPr/>
        <p:txBody>
          <a:bodyPr/>
          <a:lstStyle/>
          <a:p>
            <a:endParaRPr lang="en-US" smtClean="0"/>
          </a:p>
        </p:txBody>
      </p:sp>
      <p:pic>
        <p:nvPicPr>
          <p:cNvPr id="46084" name="Picture 8"/>
          <p:cNvPicPr>
            <a:picLocks noGrp="1" noChangeAspect="1" noChangeArrowheads="1"/>
          </p:cNvPicPr>
          <p:nvPr>
            <p:ph type="body" sz="half" idx="1"/>
          </p:nvPr>
        </p:nvPicPr>
        <p:blipFill>
          <a:blip r:embed="rId3" cstate="print"/>
          <a:srcRect/>
          <a:stretch>
            <a:fillRect/>
          </a:stretch>
        </p:blipFill>
        <p:spPr>
          <a:xfrm>
            <a:off x="304800" y="2819400"/>
            <a:ext cx="8839200" cy="1665288"/>
          </a:xfrm>
        </p:spPr>
      </p:pic>
      <p:sp>
        <p:nvSpPr>
          <p:cNvPr id="46085" name="AutoShape 9"/>
          <p:cNvSpPr>
            <a:spLocks noChangeArrowheads="1"/>
          </p:cNvSpPr>
          <p:nvPr/>
        </p:nvSpPr>
        <p:spPr bwMode="auto">
          <a:xfrm>
            <a:off x="8382000" y="3962400"/>
            <a:ext cx="485775" cy="976313"/>
          </a:xfrm>
          <a:prstGeom prst="upArrow">
            <a:avLst>
              <a:gd name="adj1" fmla="val 50000"/>
              <a:gd name="adj2" fmla="val 50245"/>
            </a:avLst>
          </a:prstGeom>
          <a:solidFill>
            <a:srgbClr val="00B8FF"/>
          </a:solidFill>
          <a:ln w="9525">
            <a:solidFill>
              <a:schemeClr val="tx1"/>
            </a:solidFill>
            <a:miter lim="800000"/>
            <a:headEnd/>
            <a:tailEnd/>
          </a:ln>
        </p:spPr>
        <p:txBody>
          <a:bodyPr vert="eaVert" wrap="none" anchor="ctr"/>
          <a:lstStyle/>
          <a:p>
            <a:pPr>
              <a:lnSpc>
                <a:spcPct val="87000"/>
              </a:lnSpc>
              <a:buClr>
                <a:srgbClr val="000000"/>
              </a:buClr>
              <a:buSzPct val="100000"/>
              <a:buFont typeface="Arial" charset="0"/>
              <a:buNone/>
            </a:pPr>
            <a:endParaRPr lang="en-US"/>
          </a:p>
        </p:txBody>
      </p:sp>
      <p:sp>
        <p:nvSpPr>
          <p:cNvPr id="6" name="Slide Number Placeholder 5"/>
          <p:cNvSpPr>
            <a:spLocks noGrp="1"/>
          </p:cNvSpPr>
          <p:nvPr>
            <p:ph type="sldNum" sz="quarter" idx="12"/>
          </p:nvPr>
        </p:nvSpPr>
        <p:spPr/>
        <p:txBody>
          <a:bodyPr/>
          <a:lstStyle/>
          <a:p>
            <a:pPr>
              <a:defRPr/>
            </a:pPr>
            <a:fld id="{E44A29FD-682D-42EB-9318-7DADFDDD9737}" type="slidenum">
              <a:rPr lang="en-GB" smtClean="0"/>
              <a:pPr>
                <a:defRPr/>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2800" smtClean="0"/>
              <a:t>How to Access 1201(c) Guidance in TEAM</a:t>
            </a:r>
          </a:p>
        </p:txBody>
      </p:sp>
      <p:sp>
        <p:nvSpPr>
          <p:cNvPr id="47107" name="Rectangle 4"/>
          <p:cNvSpPr>
            <a:spLocks noGrp="1" noChangeArrowheads="1"/>
          </p:cNvSpPr>
          <p:nvPr>
            <p:ph type="body" sz="half" idx="1"/>
          </p:nvPr>
        </p:nvSpPr>
        <p:spPr/>
        <p:txBody>
          <a:bodyPr/>
          <a:lstStyle/>
          <a:p>
            <a:endParaRPr lang="en-US" smtClean="0"/>
          </a:p>
        </p:txBody>
      </p:sp>
      <p:sp>
        <p:nvSpPr>
          <p:cNvPr id="47108" name="Rectangle 5"/>
          <p:cNvSpPr>
            <a:spLocks noGrp="1" noChangeArrowheads="1"/>
          </p:cNvSpPr>
          <p:nvPr>
            <p:ph type="body" sz="half" idx="2"/>
          </p:nvPr>
        </p:nvSpPr>
        <p:spPr/>
        <p:txBody>
          <a:bodyPr/>
          <a:lstStyle/>
          <a:p>
            <a:endParaRPr lang="en-US" smtClean="0"/>
          </a:p>
        </p:txBody>
      </p:sp>
      <p:pic>
        <p:nvPicPr>
          <p:cNvPr id="47109" name="Picture 8"/>
          <p:cNvPicPr>
            <a:picLocks noChangeAspect="1" noChangeArrowheads="1"/>
          </p:cNvPicPr>
          <p:nvPr/>
        </p:nvPicPr>
        <p:blipFill>
          <a:blip r:embed="rId3" cstate="print"/>
          <a:srcRect/>
          <a:stretch>
            <a:fillRect/>
          </a:stretch>
        </p:blipFill>
        <p:spPr bwMode="auto">
          <a:xfrm>
            <a:off x="1524000" y="2209800"/>
            <a:ext cx="5445125" cy="2257425"/>
          </a:xfrm>
          <a:prstGeom prst="rect">
            <a:avLst/>
          </a:prstGeom>
          <a:noFill/>
          <a:ln w="9525">
            <a:noFill/>
            <a:miter lim="800000"/>
            <a:headEnd/>
            <a:tailEnd/>
          </a:ln>
        </p:spPr>
      </p:pic>
      <p:sp>
        <p:nvSpPr>
          <p:cNvPr id="47110" name="AutoShape 9"/>
          <p:cNvSpPr>
            <a:spLocks noChangeArrowheads="1"/>
          </p:cNvSpPr>
          <p:nvPr/>
        </p:nvSpPr>
        <p:spPr bwMode="auto">
          <a:xfrm>
            <a:off x="1447800" y="3962400"/>
            <a:ext cx="976313" cy="485775"/>
          </a:xfrm>
          <a:prstGeom prst="rightArrow">
            <a:avLst>
              <a:gd name="adj1" fmla="val 50000"/>
              <a:gd name="adj2" fmla="val 50245"/>
            </a:avLst>
          </a:prstGeom>
          <a:solidFill>
            <a:srgbClr val="00B8FF"/>
          </a:solidFill>
          <a:ln w="9525">
            <a:solidFill>
              <a:schemeClr val="tx1"/>
            </a:solidFill>
            <a:miter lim="800000"/>
            <a:headEnd/>
            <a:tailEnd/>
          </a:ln>
        </p:spPr>
        <p:txBody>
          <a:bodyPr wrap="none" anchor="ctr"/>
          <a:lstStyle/>
          <a:p>
            <a:pPr>
              <a:lnSpc>
                <a:spcPct val="87000"/>
              </a:lnSpc>
              <a:buClr>
                <a:srgbClr val="000000"/>
              </a:buClr>
              <a:buSzPct val="100000"/>
              <a:buFont typeface="Arial" charset="0"/>
              <a:buNone/>
            </a:pPr>
            <a:endParaRPr lang="en-US"/>
          </a:p>
        </p:txBody>
      </p:sp>
      <p:sp>
        <p:nvSpPr>
          <p:cNvPr id="7" name="Slide Number Placeholder 6"/>
          <p:cNvSpPr>
            <a:spLocks noGrp="1"/>
          </p:cNvSpPr>
          <p:nvPr>
            <p:ph type="sldNum" sz="quarter" idx="12"/>
          </p:nvPr>
        </p:nvSpPr>
        <p:spPr/>
        <p:txBody>
          <a:bodyPr/>
          <a:lstStyle/>
          <a:p>
            <a:pPr>
              <a:defRPr/>
            </a:pPr>
            <a:fld id="{50A196A1-94C5-4AD4-8A14-79DA0975DDB6}" type="slidenum">
              <a:rPr lang="en-GB" smtClean="0"/>
              <a:pPr>
                <a:defRPr/>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7"/>
          <p:cNvSpPr>
            <a:spLocks noGrp="1"/>
          </p:cNvSpPr>
          <p:nvPr>
            <p:ph type="title"/>
          </p:nvPr>
        </p:nvSpPr>
        <p:spPr/>
        <p:txBody>
          <a:bodyPr/>
          <a:lstStyle/>
          <a:p>
            <a:r>
              <a:rPr lang="en-US" smtClean="0"/>
              <a:t>How to Submit a Final 1201c Report</a:t>
            </a:r>
          </a:p>
        </p:txBody>
      </p:sp>
      <p:sp>
        <p:nvSpPr>
          <p:cNvPr id="5" name="Slide Number Placeholder 4"/>
          <p:cNvSpPr>
            <a:spLocks noGrp="1"/>
          </p:cNvSpPr>
          <p:nvPr>
            <p:ph type="sldNum" sz="quarter" idx="12"/>
          </p:nvPr>
        </p:nvSpPr>
        <p:spPr/>
        <p:txBody>
          <a:bodyPr/>
          <a:lstStyle/>
          <a:p>
            <a:pPr>
              <a:defRPr/>
            </a:pPr>
            <a:fld id="{3C235F6E-C9A9-4BB7-B5CF-C5FD48A6D6E5}" type="slidenum">
              <a:rPr lang="en-GB" smtClean="0"/>
              <a:pPr>
                <a:defRPr/>
              </a:pPr>
              <a:t>46</a:t>
            </a:fld>
            <a:endParaRPr lang="en-GB"/>
          </a:p>
        </p:txBody>
      </p:sp>
      <p:pic>
        <p:nvPicPr>
          <p:cNvPr id="48132" name="Picture 2"/>
          <p:cNvPicPr>
            <a:picLocks noGrp="1" noChangeAspect="1" noChangeArrowheads="1"/>
          </p:cNvPicPr>
          <p:nvPr>
            <p:ph idx="1"/>
          </p:nvPr>
        </p:nvPicPr>
        <p:blipFill>
          <a:blip r:embed="rId2" cstate="print"/>
          <a:srcRect/>
          <a:stretch>
            <a:fillRect/>
          </a:stretch>
        </p:blipFill>
        <p:spPr>
          <a:xfrm>
            <a:off x="1516063" y="1765300"/>
            <a:ext cx="6108700" cy="458152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2800" smtClean="0"/>
              <a:t>How to Submit a Final 1201(c) Report </a:t>
            </a:r>
          </a:p>
        </p:txBody>
      </p:sp>
      <p:sp>
        <p:nvSpPr>
          <p:cNvPr id="4" name="Slide Number Placeholder 3"/>
          <p:cNvSpPr>
            <a:spLocks noGrp="1"/>
          </p:cNvSpPr>
          <p:nvPr>
            <p:ph type="sldNum" sz="quarter" idx="12"/>
          </p:nvPr>
        </p:nvSpPr>
        <p:spPr/>
        <p:txBody>
          <a:bodyPr/>
          <a:lstStyle/>
          <a:p>
            <a:pPr>
              <a:defRPr/>
            </a:pPr>
            <a:fld id="{6C33A836-38FA-44A5-BC72-501265392724}" type="slidenum">
              <a:rPr lang="en-GB" smtClean="0"/>
              <a:pPr>
                <a:defRPr/>
              </a:pPr>
              <a:t>47</a:t>
            </a:fld>
            <a:endParaRPr lang="en-GB"/>
          </a:p>
        </p:txBody>
      </p:sp>
      <p:pic>
        <p:nvPicPr>
          <p:cNvPr id="49156" name="Picture 2"/>
          <p:cNvPicPr>
            <a:picLocks noGrp="1" noChangeAspect="1" noChangeArrowheads="1"/>
          </p:cNvPicPr>
          <p:nvPr>
            <p:ph idx="1"/>
          </p:nvPr>
        </p:nvPicPr>
        <p:blipFill>
          <a:blip r:embed="rId2" cstate="print"/>
          <a:srcRect/>
          <a:stretch>
            <a:fillRect/>
          </a:stretch>
        </p:blipFill>
        <p:spPr>
          <a:xfrm>
            <a:off x="1516063" y="1765300"/>
            <a:ext cx="6108700" cy="458152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How to Submit a Final 1201(c) Report</a:t>
            </a:r>
          </a:p>
        </p:txBody>
      </p:sp>
      <p:sp>
        <p:nvSpPr>
          <p:cNvPr id="4" name="Slide Number Placeholder 3"/>
          <p:cNvSpPr>
            <a:spLocks noGrp="1"/>
          </p:cNvSpPr>
          <p:nvPr>
            <p:ph type="sldNum" sz="quarter" idx="12"/>
          </p:nvPr>
        </p:nvSpPr>
        <p:spPr/>
        <p:txBody>
          <a:bodyPr/>
          <a:lstStyle/>
          <a:p>
            <a:pPr>
              <a:defRPr/>
            </a:pPr>
            <a:fld id="{024301ED-FD2C-4C48-A203-DFA57FB4C3B1}" type="slidenum">
              <a:rPr lang="en-GB" smtClean="0"/>
              <a:pPr>
                <a:defRPr/>
              </a:pPr>
              <a:t>48</a:t>
            </a:fld>
            <a:endParaRPr lang="en-GB"/>
          </a:p>
        </p:txBody>
      </p:sp>
      <p:pic>
        <p:nvPicPr>
          <p:cNvPr id="50180" name="Content Placeholder 4"/>
          <p:cNvPicPr>
            <a:picLocks noGrp="1"/>
          </p:cNvPicPr>
          <p:nvPr>
            <p:ph idx="1"/>
          </p:nvPr>
        </p:nvPicPr>
        <p:blipFill>
          <a:blip r:embed="rId2" cstate="print"/>
          <a:srcRect/>
          <a:stretch>
            <a:fillRect/>
          </a:stretch>
        </p:blipFill>
        <p:spPr>
          <a:xfrm>
            <a:off x="1295400" y="1676400"/>
            <a:ext cx="6629400" cy="47244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How to Submit a Final 1201(c) Report</a:t>
            </a:r>
          </a:p>
        </p:txBody>
      </p:sp>
      <p:sp>
        <p:nvSpPr>
          <p:cNvPr id="4" name="Slide Number Placeholder 3"/>
          <p:cNvSpPr>
            <a:spLocks noGrp="1"/>
          </p:cNvSpPr>
          <p:nvPr>
            <p:ph type="sldNum" sz="quarter" idx="12"/>
          </p:nvPr>
        </p:nvSpPr>
        <p:spPr/>
        <p:txBody>
          <a:bodyPr/>
          <a:lstStyle/>
          <a:p>
            <a:pPr>
              <a:defRPr/>
            </a:pPr>
            <a:fld id="{331B9305-CE8E-439F-8E8A-A99A1ECB4BFA}" type="slidenum">
              <a:rPr lang="en-GB" smtClean="0"/>
              <a:pPr>
                <a:defRPr/>
              </a:pPr>
              <a:t>49</a:t>
            </a:fld>
            <a:endParaRPr lang="en-GB"/>
          </a:p>
        </p:txBody>
      </p:sp>
      <p:pic>
        <p:nvPicPr>
          <p:cNvPr id="51204" name="Content Placeholder 4"/>
          <p:cNvPicPr>
            <a:picLocks noGrp="1"/>
          </p:cNvPicPr>
          <p:nvPr>
            <p:ph idx="1"/>
          </p:nvPr>
        </p:nvPicPr>
        <p:blipFill>
          <a:blip r:embed="rId2" cstate="print"/>
          <a:srcRect/>
          <a:stretch>
            <a:fillRect/>
          </a:stretch>
        </p:blipFill>
        <p:spPr>
          <a:xfrm>
            <a:off x="1516063" y="1765300"/>
            <a:ext cx="6108700" cy="45815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p:txBody>
          <a:bodyPr/>
          <a:lstStyle/>
          <a:p>
            <a:pPr>
              <a:defRPr/>
            </a:pPr>
            <a:fld id="{E52F706B-772B-441E-B62C-9203C83F9E0E}" type="slidenum">
              <a:rPr lang="en-GB" smtClean="0"/>
              <a:pPr>
                <a:defRPr/>
              </a:pPr>
              <a:t>5</a:t>
            </a:fld>
            <a:endParaRPr lang="en-GB" dirty="0" smtClean="0"/>
          </a:p>
        </p:txBody>
      </p:sp>
      <p:sp>
        <p:nvSpPr>
          <p:cNvPr id="6147" name="Rectangle 6"/>
          <p:cNvSpPr txBox="1">
            <a:spLocks noGrp="1" noChangeArrowheads="1"/>
          </p:cNvSpPr>
          <p:nvPr/>
        </p:nvSpPr>
        <p:spPr bwMode="auto">
          <a:xfrm>
            <a:off x="3581400" y="6403975"/>
            <a:ext cx="1901825" cy="454025"/>
          </a:xfrm>
          <a:prstGeom prst="rect">
            <a:avLst/>
          </a:prstGeom>
          <a:noFill/>
          <a:ln w="9525">
            <a:noFill/>
            <a:round/>
            <a:headEnd/>
            <a:tailEnd/>
          </a:ln>
        </p:spPr>
        <p:txBody>
          <a:bodyPr lIns="90000" tIns="46800" rIns="90000" bIns="46800"/>
          <a:lstStyle/>
          <a:p>
            <a:pPr algn="ctr">
              <a:buClr>
                <a:srgbClr val="000000"/>
              </a:buClr>
              <a:buSzPct val="100000"/>
              <a:buFont typeface="Verdana" pitchFamily="34" charset="0"/>
              <a:buNone/>
            </a:pPr>
            <a:fld id="{ECA0C47E-6AD7-4BA2-B741-C56DF18417A3}" type="slidenum">
              <a:rPr lang="en-GB" sz="1400">
                <a:solidFill>
                  <a:srgbClr val="000000"/>
                </a:solidFill>
              </a:rPr>
              <a:pPr algn="ctr">
                <a:buClr>
                  <a:srgbClr val="000000"/>
                </a:buClr>
                <a:buSzPct val="100000"/>
                <a:buFont typeface="Verdana" pitchFamily="34" charset="0"/>
                <a:buNone/>
              </a:pPr>
              <a:t>5</a:t>
            </a:fld>
            <a:endParaRPr lang="en-GB" sz="1400">
              <a:solidFill>
                <a:srgbClr val="000000"/>
              </a:solidFill>
            </a:endParaRPr>
          </a:p>
        </p:txBody>
      </p:sp>
      <p:sp>
        <p:nvSpPr>
          <p:cNvPr id="6148" name="Rectangle 2"/>
          <p:cNvSpPr>
            <a:spLocks noGrp="1" noChangeArrowheads="1"/>
          </p:cNvSpPr>
          <p:nvPr>
            <p:ph type="title"/>
          </p:nvPr>
        </p:nvSpPr>
        <p:spPr/>
        <p:txBody>
          <a:bodyPr/>
          <a:lstStyle/>
          <a:p>
            <a:r>
              <a:rPr lang="en-US" sz="2800" smtClean="0"/>
              <a:t>1512 Technical Assistance Documents</a:t>
            </a:r>
          </a:p>
        </p:txBody>
      </p:sp>
      <p:sp>
        <p:nvSpPr>
          <p:cNvPr id="6149" name="Rectangle 3"/>
          <p:cNvSpPr>
            <a:spLocks noGrp="1" noChangeArrowheads="1"/>
          </p:cNvSpPr>
          <p:nvPr>
            <p:ph type="body" idx="1"/>
          </p:nvPr>
        </p:nvSpPr>
        <p:spPr>
          <a:xfrm>
            <a:off x="533400" y="1765300"/>
            <a:ext cx="7921625" cy="4581525"/>
          </a:xfrm>
        </p:spPr>
        <p:txBody>
          <a:bodyPr/>
          <a:lstStyle/>
          <a:p>
            <a:pPr>
              <a:tabLst>
                <a:tab pos="742950" algn="l"/>
              </a:tabLst>
            </a:pPr>
            <a:r>
              <a:rPr lang="en-US" sz="2800" smtClean="0"/>
              <a:t> FTA has posted the following technical assistance for its grantees:</a:t>
            </a:r>
          </a:p>
          <a:p>
            <a:pPr lvl="1" indent="-277813">
              <a:tabLst>
                <a:tab pos="742950" algn="l"/>
              </a:tabLst>
            </a:pPr>
            <a:r>
              <a:rPr lang="en-US" sz="2600" smtClean="0"/>
              <a:t>1512 Reporting Definitions and Examples</a:t>
            </a:r>
          </a:p>
          <a:p>
            <a:pPr lvl="1" indent="-277813">
              <a:tabLst>
                <a:tab pos="742950" algn="l"/>
              </a:tabLst>
            </a:pPr>
            <a:r>
              <a:rPr lang="en-US" sz="2600" smtClean="0"/>
              <a:t>Tips on Section 1512 Reporting</a:t>
            </a:r>
          </a:p>
          <a:p>
            <a:pPr lvl="1" indent="-277813">
              <a:tabLst>
                <a:tab pos="742950" algn="l"/>
              </a:tabLst>
            </a:pPr>
            <a:r>
              <a:rPr lang="en-US" sz="2600" smtClean="0"/>
              <a:t>Federalreporting.gov edit checks </a:t>
            </a:r>
          </a:p>
          <a:p>
            <a:pPr lvl="1" indent="-277813">
              <a:tabLst>
                <a:tab pos="742950" algn="l"/>
              </a:tabLst>
            </a:pPr>
            <a:r>
              <a:rPr lang="en-US" sz="2600" smtClean="0"/>
              <a:t>Instructions on Copying Forward Your report.</a:t>
            </a:r>
          </a:p>
          <a:p>
            <a:pPr>
              <a:buFont typeface="Verdana" pitchFamily="34" charset="0"/>
              <a:buNone/>
              <a:tabLst>
                <a:tab pos="742950" algn="l"/>
              </a:tabLst>
            </a:pPr>
            <a:r>
              <a:rPr lang="en-US" sz="1600" smtClean="0"/>
              <a:t>	</a:t>
            </a:r>
            <a:r>
              <a:rPr lang="en-US" sz="1800" smtClean="0"/>
              <a:t>Available at http://www.fta.dot.gov/arra (then click on the “reports” link). </a:t>
            </a:r>
          </a:p>
          <a:p>
            <a:pPr>
              <a:buFont typeface="Verdana" pitchFamily="34" charset="0"/>
              <a:buNone/>
              <a:tabLst>
                <a:tab pos="742950" algn="l"/>
              </a:tabLst>
            </a:pPr>
            <a:endParaRPr lang="en-US" sz="16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How to Submit a Final 1201(c) Report</a:t>
            </a:r>
          </a:p>
        </p:txBody>
      </p:sp>
      <p:sp>
        <p:nvSpPr>
          <p:cNvPr id="4" name="Slide Number Placeholder 3"/>
          <p:cNvSpPr>
            <a:spLocks noGrp="1"/>
          </p:cNvSpPr>
          <p:nvPr>
            <p:ph type="sldNum" sz="quarter" idx="12"/>
          </p:nvPr>
        </p:nvSpPr>
        <p:spPr/>
        <p:txBody>
          <a:bodyPr/>
          <a:lstStyle/>
          <a:p>
            <a:pPr>
              <a:defRPr/>
            </a:pPr>
            <a:fld id="{2A40BB17-1E26-4972-8FA4-BCA12046F196}" type="slidenum">
              <a:rPr lang="en-GB" smtClean="0"/>
              <a:pPr>
                <a:defRPr/>
              </a:pPr>
              <a:t>50</a:t>
            </a:fld>
            <a:endParaRPr lang="en-GB"/>
          </a:p>
        </p:txBody>
      </p:sp>
      <p:pic>
        <p:nvPicPr>
          <p:cNvPr id="52228" name="Content Placeholder 4"/>
          <p:cNvPicPr>
            <a:picLocks noGrp="1"/>
          </p:cNvPicPr>
          <p:nvPr>
            <p:ph idx="1"/>
          </p:nvPr>
        </p:nvPicPr>
        <p:blipFill>
          <a:blip r:embed="rId2" cstate="print"/>
          <a:srcRect/>
          <a:stretch>
            <a:fillRect/>
          </a:stretch>
        </p:blipFill>
        <p:spPr>
          <a:xfrm>
            <a:off x="1516063" y="1765300"/>
            <a:ext cx="6108700" cy="4581525"/>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How to Submit a Final 1201(c) Report</a:t>
            </a:r>
          </a:p>
        </p:txBody>
      </p:sp>
      <p:sp>
        <p:nvSpPr>
          <p:cNvPr id="4" name="Slide Number Placeholder 3"/>
          <p:cNvSpPr>
            <a:spLocks noGrp="1"/>
          </p:cNvSpPr>
          <p:nvPr>
            <p:ph type="sldNum" sz="quarter" idx="12"/>
          </p:nvPr>
        </p:nvSpPr>
        <p:spPr/>
        <p:txBody>
          <a:bodyPr/>
          <a:lstStyle/>
          <a:p>
            <a:pPr>
              <a:defRPr/>
            </a:pPr>
            <a:fld id="{750EBA3F-55A4-4B3D-B1A9-B637843565EC}" type="slidenum">
              <a:rPr lang="en-GB" smtClean="0"/>
              <a:pPr>
                <a:defRPr/>
              </a:pPr>
              <a:t>51</a:t>
            </a:fld>
            <a:endParaRPr lang="en-GB"/>
          </a:p>
        </p:txBody>
      </p:sp>
      <p:pic>
        <p:nvPicPr>
          <p:cNvPr id="53252" name="Content Placeholder 4"/>
          <p:cNvPicPr>
            <a:picLocks noGrp="1"/>
          </p:cNvPicPr>
          <p:nvPr>
            <p:ph idx="1"/>
          </p:nvPr>
        </p:nvPicPr>
        <p:blipFill>
          <a:blip r:embed="rId2" cstate="print"/>
          <a:srcRect/>
          <a:stretch>
            <a:fillRect/>
          </a:stretch>
        </p:blipFill>
        <p:spPr>
          <a:xfrm>
            <a:off x="1516063" y="1765300"/>
            <a:ext cx="6108700" cy="4581525"/>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How to Submit a Final 1201(c) Report</a:t>
            </a:r>
          </a:p>
        </p:txBody>
      </p:sp>
      <p:sp>
        <p:nvSpPr>
          <p:cNvPr id="4" name="Slide Number Placeholder 3"/>
          <p:cNvSpPr>
            <a:spLocks noGrp="1"/>
          </p:cNvSpPr>
          <p:nvPr>
            <p:ph type="sldNum" sz="quarter" idx="12"/>
          </p:nvPr>
        </p:nvSpPr>
        <p:spPr/>
        <p:txBody>
          <a:bodyPr/>
          <a:lstStyle/>
          <a:p>
            <a:pPr>
              <a:defRPr/>
            </a:pPr>
            <a:fld id="{AA7E85DF-247F-4BC9-969B-A91925C2BE35}" type="slidenum">
              <a:rPr lang="en-GB" smtClean="0"/>
              <a:pPr>
                <a:defRPr/>
              </a:pPr>
              <a:t>52</a:t>
            </a:fld>
            <a:endParaRPr lang="en-GB"/>
          </a:p>
        </p:txBody>
      </p:sp>
      <p:pic>
        <p:nvPicPr>
          <p:cNvPr id="54276" name="Content Placeholder 4"/>
          <p:cNvPicPr>
            <a:picLocks noGrp="1"/>
          </p:cNvPicPr>
          <p:nvPr>
            <p:ph idx="1"/>
          </p:nvPr>
        </p:nvPicPr>
        <p:blipFill>
          <a:blip r:embed="rId2" cstate="print"/>
          <a:srcRect/>
          <a:stretch>
            <a:fillRect/>
          </a:stretch>
        </p:blipFill>
        <p:spPr>
          <a:xfrm>
            <a:off x="1516063" y="1765300"/>
            <a:ext cx="6108700" cy="4581525"/>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How to Contact the TEAM Help Desk</a:t>
            </a:r>
          </a:p>
        </p:txBody>
      </p:sp>
      <p:sp>
        <p:nvSpPr>
          <p:cNvPr id="55299" name="Rectangle 4"/>
          <p:cNvSpPr>
            <a:spLocks noGrp="1" noChangeArrowheads="1"/>
          </p:cNvSpPr>
          <p:nvPr>
            <p:ph type="body" sz="half" idx="1"/>
          </p:nvPr>
        </p:nvSpPr>
        <p:spPr/>
        <p:txBody>
          <a:bodyPr/>
          <a:lstStyle/>
          <a:p>
            <a:r>
              <a:rPr lang="en-US" smtClean="0"/>
              <a:t>1 - 888 - 443 - 5305 </a:t>
            </a:r>
          </a:p>
          <a:p>
            <a:r>
              <a:rPr lang="en-US" smtClean="0">
                <a:solidFill>
                  <a:schemeClr val="accent2"/>
                </a:solidFill>
              </a:rPr>
              <a:t>Team.HelpDesk@dot.gov</a:t>
            </a:r>
          </a:p>
          <a:p>
            <a:endParaRPr lang="en-US" smtClean="0">
              <a:solidFill>
                <a:schemeClr val="accent2"/>
              </a:solidFill>
            </a:endParaRPr>
          </a:p>
        </p:txBody>
      </p:sp>
      <p:sp>
        <p:nvSpPr>
          <p:cNvPr id="55300" name="Rectangle 5"/>
          <p:cNvSpPr>
            <a:spLocks noGrp="1" noChangeArrowheads="1"/>
          </p:cNvSpPr>
          <p:nvPr>
            <p:ph type="body" sz="half" idx="2"/>
          </p:nvPr>
        </p:nvSpPr>
        <p:spPr/>
        <p:txBody>
          <a:bodyPr/>
          <a:lstStyle/>
          <a:p>
            <a:endParaRPr lang="en-US" smtClean="0"/>
          </a:p>
        </p:txBody>
      </p:sp>
      <p:pic>
        <p:nvPicPr>
          <p:cNvPr id="55301" name="Picture 8"/>
          <p:cNvPicPr>
            <a:picLocks noChangeAspect="1" noChangeArrowheads="1"/>
          </p:cNvPicPr>
          <p:nvPr/>
        </p:nvPicPr>
        <p:blipFill>
          <a:blip r:embed="rId3" cstate="print"/>
          <a:srcRect/>
          <a:stretch>
            <a:fillRect/>
          </a:stretch>
        </p:blipFill>
        <p:spPr bwMode="auto">
          <a:xfrm>
            <a:off x="5257800" y="2057400"/>
            <a:ext cx="2224088" cy="4038600"/>
          </a:xfrm>
          <a:prstGeom prst="rect">
            <a:avLst/>
          </a:prstGeom>
          <a:noFill/>
          <a:ln w="9525">
            <a:noFill/>
            <a:miter lim="800000"/>
            <a:headEnd/>
            <a:tailEnd/>
          </a:ln>
        </p:spPr>
      </p:pic>
      <p:sp>
        <p:nvSpPr>
          <p:cNvPr id="55302" name="AutoShape 9"/>
          <p:cNvSpPr>
            <a:spLocks noChangeArrowheads="1"/>
          </p:cNvSpPr>
          <p:nvPr/>
        </p:nvSpPr>
        <p:spPr bwMode="auto">
          <a:xfrm>
            <a:off x="4191000" y="5410200"/>
            <a:ext cx="976313" cy="485775"/>
          </a:xfrm>
          <a:prstGeom prst="rightArrow">
            <a:avLst>
              <a:gd name="adj1" fmla="val 50000"/>
              <a:gd name="adj2" fmla="val 50245"/>
            </a:avLst>
          </a:prstGeom>
          <a:solidFill>
            <a:srgbClr val="00B8FF"/>
          </a:solidFill>
          <a:ln w="9525">
            <a:solidFill>
              <a:schemeClr val="tx1"/>
            </a:solidFill>
            <a:miter lim="800000"/>
            <a:headEnd/>
            <a:tailEnd/>
          </a:ln>
        </p:spPr>
        <p:txBody>
          <a:bodyPr wrap="none" anchor="ctr"/>
          <a:lstStyle/>
          <a:p>
            <a:pPr>
              <a:lnSpc>
                <a:spcPct val="87000"/>
              </a:lnSpc>
              <a:buClr>
                <a:srgbClr val="000000"/>
              </a:buClr>
              <a:buSzPct val="100000"/>
              <a:buFont typeface="Arial" charset="0"/>
              <a:buNone/>
            </a:pPr>
            <a:endParaRPr lang="en-US"/>
          </a:p>
        </p:txBody>
      </p:sp>
      <p:sp>
        <p:nvSpPr>
          <p:cNvPr id="7" name="Slide Number Placeholder 6"/>
          <p:cNvSpPr>
            <a:spLocks noGrp="1"/>
          </p:cNvSpPr>
          <p:nvPr>
            <p:ph type="sldNum" sz="quarter" idx="12"/>
          </p:nvPr>
        </p:nvSpPr>
        <p:spPr/>
        <p:txBody>
          <a:bodyPr/>
          <a:lstStyle/>
          <a:p>
            <a:pPr>
              <a:defRPr/>
            </a:pPr>
            <a:fld id="{D80631E5-7B67-47A0-BBEC-C45FBDAD5650}" type="slidenum">
              <a:rPr lang="en-GB" smtClean="0"/>
              <a:pPr>
                <a:defRPr/>
              </a:pPr>
              <a:t>53</a:t>
            </a:fld>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Additional 1201(c) Information</a:t>
            </a:r>
          </a:p>
        </p:txBody>
      </p:sp>
      <p:sp>
        <p:nvSpPr>
          <p:cNvPr id="56323" name="Rectangle 3"/>
          <p:cNvSpPr>
            <a:spLocks noGrp="1" noChangeArrowheads="1"/>
          </p:cNvSpPr>
          <p:nvPr>
            <p:ph type="body" idx="1"/>
          </p:nvPr>
        </p:nvSpPr>
        <p:spPr/>
        <p:txBody>
          <a:bodyPr/>
          <a:lstStyle/>
          <a:p>
            <a:pPr>
              <a:buFont typeface="Verdana" pitchFamily="34" charset="0"/>
              <a:buNone/>
            </a:pPr>
            <a:r>
              <a:rPr lang="en-US" smtClean="0"/>
              <a:t>Q: What will FTA do with the information submitted?</a:t>
            </a:r>
          </a:p>
          <a:p>
            <a:pPr>
              <a:buFont typeface="Verdana" pitchFamily="34" charset="0"/>
              <a:buNone/>
            </a:pPr>
            <a:endParaRPr lang="en-US" smtClean="0"/>
          </a:p>
          <a:p>
            <a:pPr>
              <a:buFont typeface="Verdana" pitchFamily="34" charset="0"/>
              <a:buNone/>
            </a:pPr>
            <a:r>
              <a:rPr lang="en-US" smtClean="0"/>
              <a:t>Q: What will happen if information is not submitted on time? </a:t>
            </a:r>
          </a:p>
          <a:p>
            <a:pPr>
              <a:buFont typeface="Verdana" pitchFamily="34" charset="0"/>
              <a:buNone/>
            </a:pPr>
            <a:r>
              <a:rPr lang="en-US" smtClean="0"/>
              <a:t> </a:t>
            </a:r>
          </a:p>
        </p:txBody>
      </p:sp>
      <p:sp>
        <p:nvSpPr>
          <p:cNvPr id="4" name="Slide Number Placeholder 3"/>
          <p:cNvSpPr>
            <a:spLocks noGrp="1"/>
          </p:cNvSpPr>
          <p:nvPr>
            <p:ph type="sldNum" sz="quarter" idx="12"/>
          </p:nvPr>
        </p:nvSpPr>
        <p:spPr/>
        <p:txBody>
          <a:bodyPr/>
          <a:lstStyle/>
          <a:p>
            <a:pPr>
              <a:defRPr/>
            </a:pPr>
            <a:fld id="{C6E25392-6116-4289-A40B-131CF4822DB2}" type="slidenum">
              <a:rPr lang="en-GB" smtClean="0"/>
              <a:pPr>
                <a:defRPr/>
              </a:pPr>
              <a:t>54</a:t>
            </a:fld>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Additional 1201(c) Information</a:t>
            </a:r>
          </a:p>
        </p:txBody>
      </p:sp>
      <p:sp>
        <p:nvSpPr>
          <p:cNvPr id="57347" name="Rectangle 3"/>
          <p:cNvSpPr>
            <a:spLocks noGrp="1" noChangeArrowheads="1"/>
          </p:cNvSpPr>
          <p:nvPr>
            <p:ph type="body" idx="1"/>
          </p:nvPr>
        </p:nvSpPr>
        <p:spPr/>
        <p:txBody>
          <a:bodyPr/>
          <a:lstStyle/>
          <a:p>
            <a:pPr>
              <a:buFont typeface="Verdana" pitchFamily="34" charset="0"/>
              <a:buNone/>
            </a:pPr>
            <a:r>
              <a:rPr lang="en-US" smtClean="0"/>
              <a:t>Q: Will FTA review the report information for accuracy?</a:t>
            </a:r>
          </a:p>
          <a:p>
            <a:pPr>
              <a:buFont typeface="Verdana" pitchFamily="34" charset="0"/>
              <a:buNone/>
            </a:pPr>
            <a:endParaRPr lang="en-US" smtClean="0"/>
          </a:p>
          <a:p>
            <a:pPr>
              <a:buFont typeface="Verdana" pitchFamily="34" charset="0"/>
              <a:buNone/>
            </a:pPr>
            <a:r>
              <a:rPr lang="en-US" smtClean="0"/>
              <a:t>Q: Can 1201(c) Reports be combined with  other reports? </a:t>
            </a:r>
          </a:p>
        </p:txBody>
      </p:sp>
      <p:pic>
        <p:nvPicPr>
          <p:cNvPr id="57348" name="Picture 4" descr="TIGER"/>
          <p:cNvPicPr>
            <a:picLocks noChangeAspect="1" noChangeArrowheads="1"/>
          </p:cNvPicPr>
          <p:nvPr/>
        </p:nvPicPr>
        <p:blipFill>
          <a:blip r:embed="rId3" cstate="print"/>
          <a:srcRect/>
          <a:stretch>
            <a:fillRect/>
          </a:stretch>
        </p:blipFill>
        <p:spPr bwMode="auto">
          <a:xfrm>
            <a:off x="266700" y="6267450"/>
            <a:ext cx="914400" cy="473075"/>
          </a:xfrm>
          <a:prstGeom prst="rect">
            <a:avLst/>
          </a:prstGeom>
          <a:noFill/>
          <a:ln w="9525">
            <a:noFill/>
            <a:miter lim="800000"/>
            <a:headEnd/>
            <a:tailEnd/>
          </a:ln>
        </p:spPr>
      </p:pic>
      <p:pic>
        <p:nvPicPr>
          <p:cNvPr id="57349" name="Picture 5" descr="recovery.gov">
            <a:hlinkClick r:id="rId4"/>
          </p:cNvPr>
          <p:cNvPicPr>
            <a:picLocks noChangeAspect="1" noChangeArrowheads="1"/>
          </p:cNvPicPr>
          <p:nvPr/>
        </p:nvPicPr>
        <p:blipFill>
          <a:blip r:embed="rId5" cstate="print"/>
          <a:srcRect/>
          <a:stretch>
            <a:fillRect/>
          </a:stretch>
        </p:blipFill>
        <p:spPr bwMode="auto">
          <a:xfrm>
            <a:off x="8077200" y="5786438"/>
            <a:ext cx="828675" cy="8239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0D4E27D-C167-474F-A347-8A697D483AB1}" type="slidenum">
              <a:rPr lang="en-GB" smtClean="0"/>
              <a:pPr>
                <a:defRPr/>
              </a:pPr>
              <a:t>55</a:t>
            </a:fld>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p:txBody>
          <a:bodyPr/>
          <a:lstStyle/>
          <a:p>
            <a:pPr>
              <a:defRPr/>
            </a:pPr>
            <a:fld id="{70C64A2E-9545-42B2-BC1F-A764FBA2E6DA}" type="slidenum">
              <a:rPr lang="en-GB" smtClean="0"/>
              <a:pPr>
                <a:defRPr/>
              </a:pPr>
              <a:t>56</a:t>
            </a:fld>
            <a:endParaRPr lang="en-GB" smtClean="0"/>
          </a:p>
        </p:txBody>
      </p:sp>
      <p:sp>
        <p:nvSpPr>
          <p:cNvPr id="58371" name="Rectangle 6"/>
          <p:cNvSpPr txBox="1">
            <a:spLocks noGrp="1" noChangeArrowheads="1"/>
          </p:cNvSpPr>
          <p:nvPr/>
        </p:nvSpPr>
        <p:spPr bwMode="auto">
          <a:xfrm>
            <a:off x="3581400" y="6403975"/>
            <a:ext cx="1901825" cy="454025"/>
          </a:xfrm>
          <a:prstGeom prst="rect">
            <a:avLst/>
          </a:prstGeom>
          <a:noFill/>
          <a:ln w="9525">
            <a:noFill/>
            <a:round/>
            <a:headEnd/>
            <a:tailEnd/>
          </a:ln>
        </p:spPr>
        <p:txBody>
          <a:bodyPr lIns="90000" tIns="46800" rIns="90000" bIns="46800"/>
          <a:lstStyle/>
          <a:p>
            <a:pPr algn="ctr">
              <a:buClr>
                <a:srgbClr val="000000"/>
              </a:buClr>
              <a:buSzPct val="100000"/>
              <a:buFont typeface="Verdana" pitchFamily="34" charset="0"/>
              <a:buNone/>
            </a:pPr>
            <a:fld id="{7C46C74D-61CC-43C7-9226-1468EEB2EF1F}" type="slidenum">
              <a:rPr lang="en-GB" sz="1400">
                <a:solidFill>
                  <a:srgbClr val="000000"/>
                </a:solidFill>
              </a:rPr>
              <a:pPr algn="ctr">
                <a:buClr>
                  <a:srgbClr val="000000"/>
                </a:buClr>
                <a:buSzPct val="100000"/>
                <a:buFont typeface="Verdana" pitchFamily="34" charset="0"/>
                <a:buNone/>
              </a:pPr>
              <a:t>56</a:t>
            </a:fld>
            <a:endParaRPr lang="en-GB" sz="1400">
              <a:solidFill>
                <a:srgbClr val="000000"/>
              </a:solidFill>
            </a:endParaRPr>
          </a:p>
        </p:txBody>
      </p:sp>
      <p:sp>
        <p:nvSpPr>
          <p:cNvPr id="58372" name="Rectangle 2"/>
          <p:cNvSpPr>
            <a:spLocks noGrp="1" noChangeArrowheads="1"/>
          </p:cNvSpPr>
          <p:nvPr>
            <p:ph type="title"/>
          </p:nvPr>
        </p:nvSpPr>
        <p:spPr/>
        <p:txBody>
          <a:bodyPr/>
          <a:lstStyle/>
          <a:p>
            <a:r>
              <a:rPr lang="en-US" smtClean="0"/>
              <a:t>Contact Information</a:t>
            </a:r>
          </a:p>
        </p:txBody>
      </p:sp>
      <p:sp>
        <p:nvSpPr>
          <p:cNvPr id="58373" name="Rectangle 3"/>
          <p:cNvSpPr>
            <a:spLocks noGrp="1" noChangeArrowheads="1"/>
          </p:cNvSpPr>
          <p:nvPr>
            <p:ph type="body" idx="1"/>
          </p:nvPr>
        </p:nvSpPr>
        <p:spPr>
          <a:xfrm>
            <a:off x="685800" y="1371600"/>
            <a:ext cx="7769225" cy="4975225"/>
          </a:xfrm>
        </p:spPr>
        <p:txBody>
          <a:bodyPr/>
          <a:lstStyle/>
          <a:p>
            <a:pPr lvl="1">
              <a:lnSpc>
                <a:spcPct val="82000"/>
              </a:lnSpc>
              <a:tabLst>
                <a:tab pos="573088" algn="l"/>
              </a:tabLst>
            </a:pPr>
            <a:r>
              <a:rPr lang="en-US" sz="2000" smtClean="0"/>
              <a:t>FTA Regional Points of Contact </a:t>
            </a:r>
          </a:p>
          <a:p>
            <a:pPr lvl="1">
              <a:lnSpc>
                <a:spcPct val="82000"/>
              </a:lnSpc>
              <a:tabLst>
                <a:tab pos="573088" algn="l"/>
              </a:tabLst>
            </a:pPr>
            <a:endParaRPr lang="en-US" sz="2000" smtClean="0"/>
          </a:p>
          <a:p>
            <a:pPr lvl="2">
              <a:lnSpc>
                <a:spcPct val="82000"/>
              </a:lnSpc>
              <a:tabLst>
                <a:tab pos="573088" algn="l"/>
              </a:tabLst>
            </a:pPr>
            <a:r>
              <a:rPr lang="en-US" sz="1400" smtClean="0"/>
              <a:t>Region 1: Sean Sullivan 617-494-2484</a:t>
            </a:r>
          </a:p>
          <a:p>
            <a:pPr lvl="2">
              <a:lnSpc>
                <a:spcPct val="82000"/>
              </a:lnSpc>
              <a:tabLst>
                <a:tab pos="573088" algn="l"/>
              </a:tabLst>
            </a:pPr>
            <a:r>
              <a:rPr lang="en-US" sz="1400" smtClean="0"/>
              <a:t>Region 2: Rosie Luperena (212) 668-2282</a:t>
            </a:r>
          </a:p>
          <a:p>
            <a:pPr lvl="2">
              <a:lnSpc>
                <a:spcPct val="82000"/>
              </a:lnSpc>
              <a:tabLst>
                <a:tab pos="573088" algn="l"/>
              </a:tabLst>
            </a:pPr>
            <a:r>
              <a:rPr lang="en-US" sz="1400" smtClean="0"/>
              <a:t>Region 3: Elaine Burick (215) 656-7100 and Devendra Soni (215) 656-7257</a:t>
            </a:r>
          </a:p>
          <a:p>
            <a:pPr lvl="2">
              <a:lnSpc>
                <a:spcPct val="82000"/>
              </a:lnSpc>
              <a:tabLst>
                <a:tab pos="573088" algn="l"/>
              </a:tabLst>
            </a:pPr>
            <a:r>
              <a:rPr lang="en-US" sz="1400" smtClean="0"/>
              <a:t>Region 4: Margarita Sandberg (404) 865-5612</a:t>
            </a:r>
          </a:p>
          <a:p>
            <a:pPr lvl="2">
              <a:lnSpc>
                <a:spcPct val="82000"/>
              </a:lnSpc>
              <a:tabLst>
                <a:tab pos="573088" algn="l"/>
              </a:tabLst>
            </a:pPr>
            <a:r>
              <a:rPr lang="en-US" sz="1400" smtClean="0"/>
              <a:t>Region 5: Rotimi Ogunsuyi  (312) 353-4070, Felisha Philips (312) 353-4025</a:t>
            </a:r>
          </a:p>
          <a:p>
            <a:pPr lvl="2">
              <a:lnSpc>
                <a:spcPct val="82000"/>
              </a:lnSpc>
              <a:tabLst>
                <a:tab pos="573088" algn="l"/>
              </a:tabLst>
            </a:pPr>
            <a:r>
              <a:rPr lang="en-US" sz="1400" smtClean="0"/>
              <a:t>Region 6: Terry Showalter (202) 604-6875 &amp; Esther Ssali (202) 400-1092</a:t>
            </a:r>
          </a:p>
          <a:p>
            <a:pPr lvl="2">
              <a:lnSpc>
                <a:spcPct val="82000"/>
              </a:lnSpc>
              <a:tabLst>
                <a:tab pos="573088" algn="l"/>
              </a:tabLst>
            </a:pPr>
            <a:r>
              <a:rPr lang="en-US" sz="1400" smtClean="0"/>
              <a:t>Region 7: Daniel Nguyen (816) 329-3938 and William Kalt (816) 329-3927</a:t>
            </a:r>
          </a:p>
          <a:p>
            <a:pPr lvl="2">
              <a:lnSpc>
                <a:spcPct val="82000"/>
              </a:lnSpc>
              <a:tabLst>
                <a:tab pos="573088" algn="l"/>
              </a:tabLst>
            </a:pPr>
            <a:r>
              <a:rPr lang="en-US" sz="1400" smtClean="0"/>
              <a:t>Region 8: Ryan Hammon (720) 963-3336</a:t>
            </a:r>
          </a:p>
          <a:p>
            <a:pPr lvl="2">
              <a:lnSpc>
                <a:spcPct val="82000"/>
              </a:lnSpc>
              <a:tabLst>
                <a:tab pos="573088" algn="l"/>
              </a:tabLst>
            </a:pPr>
            <a:r>
              <a:rPr lang="en-US" sz="1400" smtClean="0"/>
              <a:t>Region 9: Pak Chu (415) 744-0141 and Karineh Gregorian (213) 202-3958.</a:t>
            </a:r>
          </a:p>
          <a:p>
            <a:pPr lvl="2">
              <a:lnSpc>
                <a:spcPct val="82000"/>
              </a:lnSpc>
              <a:tabLst>
                <a:tab pos="573088" algn="l"/>
              </a:tabLst>
            </a:pPr>
            <a:r>
              <a:rPr lang="en-US" sz="1400" smtClean="0"/>
              <a:t>Region 10: Elaine Wine (206) 220-7536 and Ken Feldman (206) 220-7521</a:t>
            </a:r>
          </a:p>
          <a:p>
            <a:pPr lvl="2">
              <a:lnSpc>
                <a:spcPct val="82000"/>
              </a:lnSpc>
              <a:tabLst>
                <a:tab pos="573088" algn="l"/>
              </a:tabLst>
            </a:pPr>
            <a:endParaRPr lang="en-US" sz="1400" smtClean="0"/>
          </a:p>
          <a:p>
            <a:pPr lvl="1">
              <a:lnSpc>
                <a:spcPct val="82000"/>
              </a:lnSpc>
              <a:tabLst>
                <a:tab pos="573088" algn="l"/>
              </a:tabLst>
            </a:pPr>
            <a:r>
              <a:rPr lang="en-US" sz="1800" smtClean="0"/>
              <a:t>FTA Headquarters Point of Contact</a:t>
            </a:r>
          </a:p>
          <a:p>
            <a:pPr lvl="2">
              <a:lnSpc>
                <a:spcPct val="82000"/>
              </a:lnSpc>
              <a:tabLst>
                <a:tab pos="573088" algn="l"/>
              </a:tabLst>
            </a:pPr>
            <a:r>
              <a:rPr lang="en-US" sz="1200" smtClean="0"/>
              <a:t>Shapell Randolph (202) 366-1018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762000" y="1657350"/>
            <a:ext cx="4343400" cy="4581525"/>
          </a:xfrm>
        </p:spPr>
        <p:txBody>
          <a:bodyPr/>
          <a:lstStyle/>
          <a:p>
            <a:pPr algn="ctr">
              <a:buFont typeface="Verdana" pitchFamily="34" charset="0"/>
              <a:buNone/>
            </a:pPr>
            <a:endParaRPr lang="en-US" sz="4000" b="1" smtClean="0"/>
          </a:p>
          <a:p>
            <a:pPr algn="ctr">
              <a:buFont typeface="Verdana" pitchFamily="34" charset="0"/>
              <a:buNone/>
            </a:pPr>
            <a:endParaRPr lang="en-US" sz="4000" b="1" smtClean="0"/>
          </a:p>
          <a:p>
            <a:pPr algn="ctr">
              <a:buFont typeface="Verdana" pitchFamily="34" charset="0"/>
              <a:buNone/>
            </a:pPr>
            <a:endParaRPr lang="en-US" sz="4000" b="1" smtClean="0"/>
          </a:p>
          <a:p>
            <a:pPr algn="ctr">
              <a:buFont typeface="Verdana" pitchFamily="34" charset="0"/>
              <a:buNone/>
            </a:pPr>
            <a:r>
              <a:rPr lang="en-US" sz="4000" b="1" smtClean="0"/>
              <a:t>Questions?</a:t>
            </a:r>
          </a:p>
        </p:txBody>
      </p:sp>
      <p:pic>
        <p:nvPicPr>
          <p:cNvPr id="59395" name="Picture 3" descr="recovery.gov">
            <a:hlinkClick r:id="rId3"/>
          </p:cNvPr>
          <p:cNvPicPr>
            <a:picLocks noChangeAspect="1" noChangeArrowheads="1"/>
          </p:cNvPicPr>
          <p:nvPr/>
        </p:nvPicPr>
        <p:blipFill>
          <a:blip r:embed="rId4" cstate="print"/>
          <a:srcRect/>
          <a:stretch>
            <a:fillRect/>
          </a:stretch>
        </p:blipFill>
        <p:spPr bwMode="auto">
          <a:xfrm>
            <a:off x="5067300" y="1223963"/>
            <a:ext cx="2933700" cy="2917825"/>
          </a:xfrm>
          <a:prstGeom prst="rect">
            <a:avLst/>
          </a:prstGeom>
          <a:noFill/>
          <a:ln w="9525">
            <a:noFill/>
            <a:miter lim="800000"/>
            <a:headEnd/>
            <a:tailEnd/>
          </a:ln>
        </p:spPr>
      </p:pic>
      <p:pic>
        <p:nvPicPr>
          <p:cNvPr id="59396" name="Picture 4" descr="TIGER"/>
          <p:cNvPicPr>
            <a:picLocks noChangeAspect="1" noChangeArrowheads="1"/>
          </p:cNvPicPr>
          <p:nvPr/>
        </p:nvPicPr>
        <p:blipFill>
          <a:blip r:embed="rId5" cstate="print"/>
          <a:srcRect/>
          <a:stretch>
            <a:fillRect/>
          </a:stretch>
        </p:blipFill>
        <p:spPr bwMode="auto">
          <a:xfrm>
            <a:off x="5543550" y="4495800"/>
            <a:ext cx="2057400" cy="14493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EB5E466-6B56-4779-B959-F8942204638D}" type="slidenum">
              <a:rPr lang="en-GB" smtClean="0"/>
              <a:pPr>
                <a:defRPr/>
              </a:pPr>
              <a:t>57</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1201c Technical Assistance</a:t>
            </a:r>
          </a:p>
        </p:txBody>
      </p:sp>
      <p:sp>
        <p:nvSpPr>
          <p:cNvPr id="7171" name="Rectangle 3"/>
          <p:cNvSpPr>
            <a:spLocks noGrp="1" noChangeArrowheads="1"/>
          </p:cNvSpPr>
          <p:nvPr>
            <p:ph type="body" idx="1"/>
          </p:nvPr>
        </p:nvSpPr>
        <p:spPr/>
        <p:txBody>
          <a:bodyPr/>
          <a:lstStyle/>
          <a:p>
            <a:r>
              <a:rPr lang="en-US" sz="2400" smtClean="0"/>
              <a:t>1201(c) Reporting Instructions</a:t>
            </a:r>
          </a:p>
          <a:p>
            <a:r>
              <a:rPr lang="en-US" sz="2400" smtClean="0"/>
              <a:t>1201(c) Reporting Questions and Answers</a:t>
            </a:r>
          </a:p>
          <a:p>
            <a:r>
              <a:rPr lang="en-US" sz="2400" smtClean="0"/>
              <a:t>1201(c) Reporting Technical  Instructions </a:t>
            </a:r>
          </a:p>
          <a:p>
            <a:pPr>
              <a:buFont typeface="Verdana" pitchFamily="34" charset="0"/>
              <a:buNone/>
            </a:pPr>
            <a:endParaRPr lang="en-US" sz="2400" smtClean="0"/>
          </a:p>
          <a:p>
            <a:pPr>
              <a:buFont typeface="Verdana" pitchFamily="34" charset="0"/>
              <a:buNone/>
            </a:pPr>
            <a:r>
              <a:rPr lang="en-US" sz="2400" smtClean="0"/>
              <a:t>Located in the 1201c guidance section of TEAM and at http://www.fta.dot.gov/arra (click on the “reports” link). </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8E3F48E1-73B2-4DD6-8A51-267F59C15B95}" type="slidenum">
              <a:rPr lang="en-GB" smtClean="0"/>
              <a:pPr>
                <a:defRPr/>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Comparing 1512 and 1201c reporting</a:t>
            </a:r>
          </a:p>
        </p:txBody>
      </p:sp>
      <p:sp>
        <p:nvSpPr>
          <p:cNvPr id="8195" name="Content Placeholder 4"/>
          <p:cNvSpPr>
            <a:spLocks noGrp="1"/>
          </p:cNvSpPr>
          <p:nvPr>
            <p:ph sz="half" idx="1"/>
          </p:nvPr>
        </p:nvSpPr>
        <p:spPr/>
        <p:txBody>
          <a:bodyPr/>
          <a:lstStyle/>
          <a:p>
            <a:pPr>
              <a:buFont typeface="Verdana" pitchFamily="34" charset="0"/>
              <a:buNone/>
            </a:pPr>
            <a:r>
              <a:rPr lang="en-US" sz="2000" u="sng" smtClean="0"/>
              <a:t>1512</a:t>
            </a:r>
          </a:p>
          <a:p>
            <a:r>
              <a:rPr lang="en-US" sz="1400" smtClean="0"/>
              <a:t>Applies to all ARRA recipients.</a:t>
            </a:r>
          </a:p>
          <a:p>
            <a:r>
              <a:rPr lang="en-US" sz="1400" smtClean="0"/>
              <a:t>Report on activities as of 12/31/11.</a:t>
            </a:r>
          </a:p>
          <a:p>
            <a:r>
              <a:rPr lang="en-US" sz="1400" smtClean="0"/>
              <a:t>January 14 reporting deadline.</a:t>
            </a:r>
          </a:p>
          <a:p>
            <a:r>
              <a:rPr lang="en-US" sz="1400" smtClean="0"/>
              <a:t>Submit Report via www.federalreporting.gov </a:t>
            </a:r>
          </a:p>
          <a:p>
            <a:r>
              <a:rPr lang="en-US" sz="1400" smtClean="0"/>
              <a:t>No reports accepted after 1/14.</a:t>
            </a:r>
          </a:p>
          <a:p>
            <a:r>
              <a:rPr lang="en-US" sz="1400" smtClean="0"/>
              <a:t>All data should be reported on a cumulative basis, except for jobs, which should be reported quarterly.</a:t>
            </a:r>
          </a:p>
          <a:p>
            <a:r>
              <a:rPr lang="en-US" sz="1400" smtClean="0"/>
              <a:t>All jobs reported in terms of Full Time Equivalents (FTEs).</a:t>
            </a:r>
          </a:p>
          <a:p>
            <a:r>
              <a:rPr lang="en-US" sz="1400" smtClean="0"/>
              <a:t>Data quality checks conducted via www.federalreproting.gov </a:t>
            </a:r>
          </a:p>
          <a:p>
            <a:r>
              <a:rPr lang="en-US" sz="1400" smtClean="0"/>
              <a:t>Data made available to the public on www.recovery.govon January 30.</a:t>
            </a:r>
          </a:p>
        </p:txBody>
      </p:sp>
      <p:sp>
        <p:nvSpPr>
          <p:cNvPr id="8196" name="Content Placeholder 5"/>
          <p:cNvSpPr>
            <a:spLocks noGrp="1"/>
          </p:cNvSpPr>
          <p:nvPr>
            <p:ph sz="half" idx="2"/>
          </p:nvPr>
        </p:nvSpPr>
        <p:spPr/>
        <p:txBody>
          <a:bodyPr/>
          <a:lstStyle/>
          <a:p>
            <a:pPr>
              <a:buFont typeface="Verdana" pitchFamily="34" charset="0"/>
              <a:buNone/>
            </a:pPr>
            <a:r>
              <a:rPr lang="en-US" sz="1800" u="sng" smtClean="0"/>
              <a:t>1201c</a:t>
            </a:r>
          </a:p>
          <a:p>
            <a:r>
              <a:rPr lang="en-US" sz="1400" smtClean="0"/>
              <a:t>Applies only to U.S. DOT ARRA recipients.</a:t>
            </a:r>
          </a:p>
          <a:p>
            <a:r>
              <a:rPr lang="en-US" sz="1400" smtClean="0"/>
              <a:t>Report on activities as of 1/31/12.</a:t>
            </a:r>
          </a:p>
          <a:p>
            <a:r>
              <a:rPr lang="en-US" sz="1400" smtClean="0"/>
              <a:t>February 17 reporting deadline.</a:t>
            </a:r>
          </a:p>
          <a:p>
            <a:r>
              <a:rPr lang="en-US" sz="1400" smtClean="0"/>
              <a:t>Submit report in TEAM.</a:t>
            </a:r>
          </a:p>
          <a:p>
            <a:r>
              <a:rPr lang="en-US" sz="1400" smtClean="0"/>
              <a:t>Limited grace period to submit report after 2/17.</a:t>
            </a:r>
          </a:p>
          <a:p>
            <a:r>
              <a:rPr lang="en-US" sz="1400" smtClean="0"/>
              <a:t>All data, including jobs, should be reported on a cumulative basis. </a:t>
            </a:r>
          </a:p>
          <a:p>
            <a:r>
              <a:rPr lang="en-US" sz="1400" smtClean="0"/>
              <a:t>Report job hours worked. </a:t>
            </a:r>
          </a:p>
          <a:p>
            <a:r>
              <a:rPr lang="en-US" sz="1400" smtClean="0"/>
              <a:t>Data quality checks conducted via email/phone calls and reports re-submitted in TEAM. </a:t>
            </a:r>
          </a:p>
          <a:p>
            <a:r>
              <a:rPr lang="en-US" sz="1400" smtClean="0"/>
              <a:t>Data provided to the Office of the Secretary of Transportation and Congress (will also be posted on the FTA website). </a:t>
            </a:r>
          </a:p>
        </p:txBody>
      </p:sp>
      <p:sp>
        <p:nvSpPr>
          <p:cNvPr id="4" name="Slide Number Placeholder 3"/>
          <p:cNvSpPr>
            <a:spLocks noGrp="1"/>
          </p:cNvSpPr>
          <p:nvPr>
            <p:ph type="sldNum" sz="quarter" idx="12"/>
          </p:nvPr>
        </p:nvSpPr>
        <p:spPr/>
        <p:txBody>
          <a:bodyPr/>
          <a:lstStyle/>
          <a:p>
            <a:pPr>
              <a:defRPr/>
            </a:pPr>
            <a:fld id="{1A098F3E-6F82-4412-8777-2A7D43817CF5}" type="slidenum">
              <a:rPr lang="en-GB" smtClean="0"/>
              <a:pPr>
                <a:defRPr/>
              </a:pPr>
              <a:t>7</a:t>
            </a:fld>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p:txBody>
          <a:bodyPr/>
          <a:lstStyle/>
          <a:p>
            <a:pPr>
              <a:defRPr/>
            </a:pPr>
            <a:fld id="{78A62213-E7B1-476B-BDEA-C122A3503A6E}" type="slidenum">
              <a:rPr lang="en-GB" smtClean="0"/>
              <a:pPr>
                <a:defRPr/>
              </a:pPr>
              <a:t>8</a:t>
            </a:fld>
            <a:endParaRPr lang="en-GB" dirty="0" smtClean="0"/>
          </a:p>
        </p:txBody>
      </p:sp>
      <p:sp>
        <p:nvSpPr>
          <p:cNvPr id="9219" name="Rectangle 2"/>
          <p:cNvSpPr>
            <a:spLocks noGrp="1" noChangeArrowheads="1"/>
          </p:cNvSpPr>
          <p:nvPr>
            <p:ph type="title"/>
          </p:nvPr>
        </p:nvSpPr>
        <p:spPr>
          <a:xfrm>
            <a:off x="152400" y="723900"/>
            <a:ext cx="8836025" cy="647700"/>
          </a:xfrm>
        </p:spPr>
        <p:txBody>
          <a:bodyPr/>
          <a:lstStyle/>
          <a:p>
            <a:r>
              <a:rPr lang="en-US" sz="2400" smtClean="0"/>
              <a:t>Section 1512 Reporting Timeframes</a:t>
            </a:r>
          </a:p>
        </p:txBody>
      </p:sp>
      <p:sp>
        <p:nvSpPr>
          <p:cNvPr id="7172" name="Rectangle 3"/>
          <p:cNvSpPr>
            <a:spLocks noGrp="1" noChangeArrowheads="1"/>
          </p:cNvSpPr>
          <p:nvPr>
            <p:ph type="body" idx="1"/>
          </p:nvPr>
        </p:nvSpPr>
        <p:spPr/>
        <p:txBody>
          <a:bodyPr/>
          <a:lstStyle/>
          <a:p>
            <a:pPr marL="609600" indent="-609600">
              <a:lnSpc>
                <a:spcPct val="82000"/>
              </a:lnSpc>
              <a:defRPr/>
            </a:pPr>
            <a:r>
              <a:rPr lang="en-US" sz="1800" u="sng" dirty="0" smtClean="0"/>
              <a:t>Report</a:t>
            </a:r>
            <a:r>
              <a:rPr lang="en-US" sz="1800" dirty="0" smtClean="0"/>
              <a:t>  via www.federalreporting.gov (January 1-14)</a:t>
            </a:r>
          </a:p>
          <a:p>
            <a:pPr marL="609600" indent="-609600">
              <a:lnSpc>
                <a:spcPct val="82000"/>
              </a:lnSpc>
              <a:defRPr/>
            </a:pPr>
            <a:r>
              <a:rPr lang="en-US" sz="1800" u="sng" dirty="0" smtClean="0"/>
              <a:t>Prime Recipient Review </a:t>
            </a:r>
            <a:r>
              <a:rPr lang="en-US" sz="1800" dirty="0" smtClean="0"/>
              <a:t>(January 15)</a:t>
            </a:r>
          </a:p>
          <a:p>
            <a:pPr marL="990600" lvl="1" indent="-533400">
              <a:lnSpc>
                <a:spcPct val="82000"/>
              </a:lnSpc>
              <a:defRPr/>
            </a:pPr>
            <a:r>
              <a:rPr lang="en-US" sz="1600" dirty="0" smtClean="0"/>
              <a:t>You may review your report submitted  between January 1-14, 2012.  Direct recipients should review any data reported by subrecipients during this time. You may NOT submit a report during this timeframe.  You can only review what was submitted during the first 14 days.</a:t>
            </a:r>
          </a:p>
          <a:p>
            <a:pPr marL="609600" indent="-609600">
              <a:lnSpc>
                <a:spcPct val="82000"/>
              </a:lnSpc>
              <a:defRPr/>
            </a:pPr>
            <a:r>
              <a:rPr lang="en-US" sz="1800" u="sng" dirty="0" smtClean="0"/>
              <a:t>Agency Review</a:t>
            </a:r>
            <a:r>
              <a:rPr lang="en-US" sz="1800" dirty="0" smtClean="0"/>
              <a:t> (January 16-29)</a:t>
            </a:r>
          </a:p>
          <a:p>
            <a:pPr marL="990600" lvl="1" indent="-533400">
              <a:lnSpc>
                <a:spcPct val="82000"/>
              </a:lnSpc>
              <a:defRPr/>
            </a:pPr>
            <a:r>
              <a:rPr lang="en-US" sz="1600" dirty="0" smtClean="0"/>
              <a:t>FTA will review your report during January 16-29, 2012.</a:t>
            </a:r>
          </a:p>
          <a:p>
            <a:pPr marL="609600" indent="-609600">
              <a:lnSpc>
                <a:spcPct val="82000"/>
              </a:lnSpc>
              <a:defRPr/>
            </a:pPr>
            <a:r>
              <a:rPr lang="en-US" sz="1800" u="sng" dirty="0" smtClean="0"/>
              <a:t>Release</a:t>
            </a:r>
            <a:r>
              <a:rPr lang="en-US" sz="1800" dirty="0" smtClean="0"/>
              <a:t> (January 30)</a:t>
            </a:r>
          </a:p>
          <a:p>
            <a:pPr marL="990600" lvl="1" indent="-533400">
              <a:lnSpc>
                <a:spcPct val="82000"/>
              </a:lnSpc>
              <a:defRPr/>
            </a:pPr>
            <a:r>
              <a:rPr lang="en-US" sz="1600" dirty="0" smtClean="0"/>
              <a:t>All data from the report will be released on January 30, 2012.</a:t>
            </a:r>
          </a:p>
          <a:p>
            <a:pPr marL="609600" indent="-609600">
              <a:lnSpc>
                <a:spcPct val="82000"/>
              </a:lnSpc>
              <a:defRPr/>
            </a:pPr>
            <a:r>
              <a:rPr lang="en-US" sz="1800" u="sng" dirty="0" smtClean="0"/>
              <a:t>Continuous Correction</a:t>
            </a:r>
            <a:r>
              <a:rPr lang="en-US" sz="1800" dirty="0" smtClean="0"/>
              <a:t> (February 3-23)</a:t>
            </a:r>
          </a:p>
          <a:p>
            <a:pPr marL="1009650" lvl="1" indent="-609600">
              <a:lnSpc>
                <a:spcPct val="82000"/>
              </a:lnSpc>
              <a:defRPr/>
            </a:pPr>
            <a:r>
              <a:rPr lang="en-US" sz="1400" dirty="0" smtClean="0"/>
              <a:t>Starts three days after the end of the reporting period). </a:t>
            </a:r>
            <a:endParaRPr lang="en-US" sz="1400" u="sng" dirty="0" smtClean="0"/>
          </a:p>
        </p:txBody>
      </p:sp>
      <p:pic>
        <p:nvPicPr>
          <p:cNvPr id="9221" name="Picture 4" descr="TIGER"/>
          <p:cNvPicPr>
            <a:picLocks noChangeAspect="1" noChangeArrowheads="1"/>
          </p:cNvPicPr>
          <p:nvPr/>
        </p:nvPicPr>
        <p:blipFill>
          <a:blip r:embed="rId2" cstate="print"/>
          <a:srcRect/>
          <a:stretch>
            <a:fillRect/>
          </a:stretch>
        </p:blipFill>
        <p:spPr bwMode="auto">
          <a:xfrm>
            <a:off x="266700" y="6267450"/>
            <a:ext cx="914400" cy="473075"/>
          </a:xfrm>
          <a:prstGeom prst="rect">
            <a:avLst/>
          </a:prstGeom>
          <a:noFill/>
          <a:ln w="9525">
            <a:noFill/>
            <a:miter lim="800000"/>
            <a:headEnd/>
            <a:tailEnd/>
          </a:ln>
        </p:spPr>
      </p:pic>
      <p:pic>
        <p:nvPicPr>
          <p:cNvPr id="9222" name="Picture 5" descr="recovery.gov">
            <a:hlinkClick r:id="rId3"/>
          </p:cNvPr>
          <p:cNvPicPr>
            <a:picLocks noChangeAspect="1" noChangeArrowheads="1"/>
          </p:cNvPicPr>
          <p:nvPr/>
        </p:nvPicPr>
        <p:blipFill>
          <a:blip r:embed="rId4" cstate="print"/>
          <a:srcRect/>
          <a:stretch>
            <a:fillRect/>
          </a:stretch>
        </p:blipFill>
        <p:spPr bwMode="auto">
          <a:xfrm>
            <a:off x="8077200" y="5786438"/>
            <a:ext cx="828675" cy="8239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What Happens If I Do Not Report?</a:t>
            </a:r>
          </a:p>
        </p:txBody>
      </p:sp>
      <p:sp>
        <p:nvSpPr>
          <p:cNvPr id="10243" name="Content Placeholder 2"/>
          <p:cNvSpPr>
            <a:spLocks noGrp="1"/>
          </p:cNvSpPr>
          <p:nvPr>
            <p:ph idx="1"/>
          </p:nvPr>
        </p:nvSpPr>
        <p:spPr/>
        <p:txBody>
          <a:bodyPr/>
          <a:lstStyle/>
          <a:p>
            <a:r>
              <a:rPr lang="en-US" sz="1400" smtClean="0"/>
              <a:t>Recipients are required to submit timely, complete, and effective reporting under Section 1512 of ARRA. </a:t>
            </a:r>
          </a:p>
          <a:p>
            <a:pPr>
              <a:buFont typeface="Verdana" pitchFamily="34" charset="0"/>
              <a:buNone/>
            </a:pPr>
            <a:endParaRPr lang="en-US" sz="1400" smtClean="0"/>
          </a:p>
          <a:p>
            <a:r>
              <a:rPr lang="en-US" sz="1400" smtClean="0"/>
              <a:t>President Barack Obama and OMB have directed all federal agencies to hold non-compliant recipients accountable “to the fullest extent permitted by law”.</a:t>
            </a:r>
          </a:p>
          <a:p>
            <a:endParaRPr lang="en-US" sz="1400" smtClean="0"/>
          </a:p>
          <a:p>
            <a:r>
              <a:rPr lang="en-US" sz="1400" smtClean="0"/>
              <a:t>All Federal Transit Administration (FTA) American Recovery and Reinvestment Act (ARRA) grants have a provision that allows FTA to withhold funds for failure to comply with ARRA requirements. FTA contracts also include ARRA reporting clauses.</a:t>
            </a:r>
          </a:p>
          <a:p>
            <a:endParaRPr lang="en-US" sz="1400" smtClean="0"/>
          </a:p>
          <a:p>
            <a:r>
              <a:rPr lang="en-US" sz="1400" smtClean="0"/>
              <a:t>Under FTA’s Penalty Policy, recipients who fail to submit a Section 1512 report are considered to be non-compliant, and are subject to federal action, up to and including the initiation of suspension and debarment proceedings and/or repayment of ARRA funds for the affected grant.</a:t>
            </a:r>
          </a:p>
          <a:p>
            <a:endParaRPr lang="en-US" sz="1600" smtClean="0"/>
          </a:p>
          <a:p>
            <a:endParaRPr lang="en-US" sz="1600" smtClean="0"/>
          </a:p>
        </p:txBody>
      </p:sp>
      <p:sp>
        <p:nvSpPr>
          <p:cNvPr id="21508" name="Slide Number Placeholder 3"/>
          <p:cNvSpPr>
            <a:spLocks noGrp="1"/>
          </p:cNvSpPr>
          <p:nvPr>
            <p:ph type="sldNum" sz="quarter" idx="12"/>
          </p:nvPr>
        </p:nvSpPr>
        <p:spPr/>
        <p:txBody>
          <a:bodyPr/>
          <a:lstStyle/>
          <a:p>
            <a:pPr>
              <a:defRPr/>
            </a:pPr>
            <a:fld id="{06D564AA-5129-4B06-9C15-535C232CB433}" type="slidenum">
              <a:rPr lang="en-GB" smtClean="0"/>
              <a:pPr>
                <a:defRPr/>
              </a:pPr>
              <a:t>9</a:t>
            </a:fld>
            <a:endParaRPr lang="en-GB"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Lucida Sans Unicode"/>
        <a:cs typeface="Lucida Sans Unicode"/>
      </a:majorFont>
      <a:minorFont>
        <a:latin typeface="Verdana"/>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6552</TotalTime>
  <Words>2466</Words>
  <Application>Microsoft Office PowerPoint</Application>
  <PresentationFormat>On-screen Show (4:3)</PresentationFormat>
  <Paragraphs>318</Paragraphs>
  <Slides>57</Slides>
  <Notes>17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Design</vt:lpstr>
      <vt:lpstr>Section 1512 and 1201c Reporting:  Training Webinars for FTA Grant Recipients</vt:lpstr>
      <vt:lpstr>Webinar Objectives </vt:lpstr>
      <vt:lpstr>This Webinar Will Cover:</vt:lpstr>
      <vt:lpstr>Thank You!</vt:lpstr>
      <vt:lpstr>1512 Technical Assistance Documents</vt:lpstr>
      <vt:lpstr>1201c Technical Assistance</vt:lpstr>
      <vt:lpstr>Comparing 1512 and 1201c reporting</vt:lpstr>
      <vt:lpstr>Section 1512 Reporting Timeframes</vt:lpstr>
      <vt:lpstr>What Happens If I Do Not Report?</vt:lpstr>
      <vt:lpstr>What Happens If I Do Not Report?</vt:lpstr>
      <vt:lpstr>Tips For a Successful  1512 Report</vt:lpstr>
      <vt:lpstr>Tip #1—Make Sure your CCR Registration is Current </vt:lpstr>
      <vt:lpstr> Reporting Tip #2 – FRPIN</vt:lpstr>
      <vt:lpstr>Tip #3—Report by January 14, 2012</vt:lpstr>
      <vt:lpstr>Tip #4-Copy Forward the Information in Your October, 2011 Report</vt:lpstr>
      <vt:lpstr>Reporting Tip #5 – Know When to Submit a Final Report</vt:lpstr>
      <vt:lpstr>Reporting Tip #6 – JOBS </vt:lpstr>
      <vt:lpstr>Reporting Tip #7 – Dollar Amounts</vt:lpstr>
      <vt:lpstr>Reporting Tip #8-Narratives</vt:lpstr>
      <vt:lpstr>Reporting Tip #8 – Narratives (cont).</vt:lpstr>
      <vt:lpstr>Tip #9-Subrecipient and Vendor Data</vt:lpstr>
      <vt:lpstr>Reporting Tip #10 – Quality Review</vt:lpstr>
      <vt:lpstr>Section 1201c Reporting</vt:lpstr>
      <vt:lpstr>When to Submit 1201(c) Reports</vt:lpstr>
      <vt:lpstr>What You Will Need to Report </vt:lpstr>
      <vt:lpstr>What You Will Need to Report</vt:lpstr>
      <vt:lpstr>What you will need to report </vt:lpstr>
      <vt:lpstr>What you will need to report </vt:lpstr>
      <vt:lpstr>What you will need to report </vt:lpstr>
      <vt:lpstr>What you will need to report </vt:lpstr>
      <vt:lpstr>What you will need to report </vt:lpstr>
      <vt:lpstr>What you will need to report </vt:lpstr>
      <vt:lpstr>The Comments Field </vt:lpstr>
      <vt:lpstr>What you will not need to report </vt:lpstr>
      <vt:lpstr>What if you have closed an ARRA grant prior to February 1, 2012?</vt:lpstr>
      <vt:lpstr>The next slides discuss:</vt:lpstr>
      <vt:lpstr>Initiating a Report </vt:lpstr>
      <vt:lpstr>Initiating a Report </vt:lpstr>
      <vt:lpstr>Initiating a Report </vt:lpstr>
      <vt:lpstr>Initiating a Report </vt:lpstr>
      <vt:lpstr>Initiating a Report</vt:lpstr>
      <vt:lpstr>Initiating a Report </vt:lpstr>
      <vt:lpstr>View/Edit Report </vt:lpstr>
      <vt:lpstr>View/Edit Your Report </vt:lpstr>
      <vt:lpstr>How to Access 1201(c) Guidance in TEAM</vt:lpstr>
      <vt:lpstr>How to Submit a Final 1201c Report</vt:lpstr>
      <vt:lpstr>How to Submit a Final 1201(c) Report </vt:lpstr>
      <vt:lpstr>How to Submit a Final 1201(c) Report</vt:lpstr>
      <vt:lpstr>How to Submit a Final 1201(c) Report</vt:lpstr>
      <vt:lpstr>How to Submit a Final 1201(c) Report</vt:lpstr>
      <vt:lpstr>How to Submit a Final 1201(c) Report</vt:lpstr>
      <vt:lpstr>How to Submit a Final 1201(c) Report</vt:lpstr>
      <vt:lpstr>How to Contact the TEAM Help Desk</vt:lpstr>
      <vt:lpstr>Additional 1201(c) Information</vt:lpstr>
      <vt:lpstr>Additional 1201(c) Information</vt:lpstr>
      <vt:lpstr>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 TIGER Team  Presentation</dc:title>
  <dc:creator>Ann.Cihon</dc:creator>
  <cp:lastModifiedBy>USDOT_User</cp:lastModifiedBy>
  <cp:revision>163</cp:revision>
  <dcterms:modified xsi:type="dcterms:W3CDTF">2016-01-26T11:19:38Z</dcterms:modified>
</cp:coreProperties>
</file>