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2" r:id="rId3"/>
    <p:sldId id="274" r:id="rId4"/>
    <p:sldId id="275" r:id="rId5"/>
    <p:sldId id="277" r:id="rId6"/>
    <p:sldId id="276" r:id="rId7"/>
    <p:sldId id="278" r:id="rId8"/>
    <p:sldId id="279" r:id="rId9"/>
    <p:sldId id="281" r:id="rId10"/>
    <p:sldId id="280" r:id="rId11"/>
    <p:sldId id="273" r:id="rId1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lynn" initials="f" lastIdx="7" clrIdx="0"/>
  <p:cmAuthor id="1" name="test" initials="t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5B7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05" autoAdjust="0"/>
    <p:restoredTop sz="88200" autoAdjust="0"/>
  </p:normalViewPr>
  <p:slideViewPr>
    <p:cSldViewPr snapToGrid="0" snapToObjects="1">
      <p:cViewPr>
        <p:scale>
          <a:sx n="81" d="100"/>
          <a:sy n="81" d="100"/>
        </p:scale>
        <p:origin x="-12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1DC33813-86A8-492A-AE12-98AAEACF43FF}" type="datetimeFigureOut">
              <a:rPr lang="en-US" smtClean="0"/>
              <a:pPr/>
              <a:t>9/2/2015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32BDEEE6-70E4-425C-905B-2A4AC3985FF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381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212F185-B6B5-4E3A-AD87-2FF3BCD19979}" type="datetimeFigureOut">
              <a:rPr lang="en-US" smtClean="0"/>
              <a:pPr/>
              <a:t>9/2/2015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74FDF521-A8C0-47CF-B688-3383CB252F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600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TA_slide3_edit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4" y="0"/>
            <a:ext cx="914328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8713" y="2406759"/>
            <a:ext cx="4395788" cy="1050303"/>
          </a:xfrm>
        </p:spPr>
        <p:txBody>
          <a:bodyPr anchor="t"/>
          <a:lstStyle>
            <a:lvl1pPr algn="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8713" y="3656233"/>
            <a:ext cx="4395788" cy="972949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1860"/>
            <a:ext cx="2057400" cy="55643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61860"/>
            <a:ext cx="6019800" cy="55643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395B74"/>
                </a:solidFill>
                <a:latin typeface="Arial Unicode MS" pitchFamily="34" charset="-128"/>
                <a:cs typeface="Raav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ill Sans MT" pitchFamily="34" charset="0"/>
              </a:defRPr>
            </a:lvl1pPr>
            <a:lvl2pPr>
              <a:defRPr>
                <a:latin typeface="Gill Sans MT" pitchFamily="34" charset="0"/>
              </a:defRPr>
            </a:lvl2pPr>
            <a:lvl3pPr>
              <a:defRPr>
                <a:latin typeface="Gill Sans MT" pitchFamily="34" charset="0"/>
              </a:defRPr>
            </a:lvl3pPr>
            <a:lvl4pPr>
              <a:defRPr>
                <a:latin typeface="Gill Sans MT" pitchFamily="34" charset="0"/>
              </a:defRPr>
            </a:lvl4pPr>
            <a:lvl5pPr>
              <a:defRPr>
                <a:latin typeface="Gill Sans MT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 userDrawn="1"/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0A00CB-2C12-43BD-8097-0EF59CD27AF0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  <a:ea typeface="ＭＳ Ｐゴシック" charset="-128"/>
                <a:cs typeface="+mn-cs"/>
              </a:rPr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 MT" pitchFamily="34" charset="0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F00A00CB-2C12-43BD-8097-0EF59CD27AF0}" type="slidenum">
              <a:rPr lang="en-US" smtClean="0">
                <a:latin typeface="Gill Sans MT" pitchFamily="34" charset="0"/>
              </a:rPr>
              <a:pPr>
                <a:defRPr/>
              </a:pPr>
              <a:t>‹#›</a:t>
            </a:fld>
            <a:endParaRPr lang="en-US" dirty="0">
              <a:latin typeface="Gill Sans MT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908"/>
            <a:ext cx="8229600" cy="9327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F00A00CB-2C12-43BD-8097-0EF59CD27AF0}" type="slidenum">
              <a:rPr lang="en-US" smtClean="0">
                <a:latin typeface="Gill Sans MT" pitchFamily="34" charset="0"/>
              </a:rPr>
              <a:pPr>
                <a:defRPr/>
              </a:pPr>
              <a:t>‹#›</a:t>
            </a:fld>
            <a:endParaRPr lang="en-US" dirty="0">
              <a:latin typeface="Gill Sans MT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36562"/>
            <a:ext cx="82296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7" name="Picture 6" descr="header4-01-01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88"/>
            <a:ext cx="9144000" cy="473273"/>
          </a:xfrm>
          <a:prstGeom prst="rect">
            <a:avLst/>
          </a:prstGeom>
        </p:spPr>
      </p:pic>
      <p:pic>
        <p:nvPicPr>
          <p:cNvPr id="6" name="Picture 5" descr="FTA_footer-01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6047680"/>
            <a:ext cx="9144000" cy="830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100" b="1" i="0" kern="1200" baseline="0">
          <a:solidFill>
            <a:srgbClr val="395B74"/>
          </a:solidFill>
          <a:latin typeface="Arial Unicode MS" pitchFamily="34" charset="-128"/>
          <a:ea typeface="ＭＳ Ｐゴシック" charset="-128"/>
          <a:cs typeface="Raav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mailto:vanessa.williams@dot.gov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8713" y="2409822"/>
            <a:ext cx="4728918" cy="3059112"/>
          </a:xfrm>
        </p:spPr>
        <p:txBody>
          <a:bodyPr rtlCol="0" anchor="t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385B74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Passenger Ferry Grant Program  Discretionary Competition</a:t>
            </a:r>
            <a:br>
              <a:rPr lang="en-US" sz="2400" b="1" dirty="0" smtClean="0">
                <a:solidFill>
                  <a:srgbClr val="385B74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2400" b="1" dirty="0" smtClean="0">
                <a:solidFill>
                  <a:srgbClr val="385B74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2400" b="1" dirty="0" smtClean="0">
                <a:solidFill>
                  <a:srgbClr val="385B74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2400" b="1" dirty="0" smtClean="0">
                <a:solidFill>
                  <a:srgbClr val="385B74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2400" b="1" dirty="0" smtClean="0">
                <a:solidFill>
                  <a:srgbClr val="385B74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2400" b="1" dirty="0" smtClean="0">
                <a:solidFill>
                  <a:srgbClr val="385B74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2400" b="1" dirty="0" smtClean="0">
                <a:solidFill>
                  <a:srgbClr val="385B74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2400" b="1" dirty="0" smtClean="0">
                <a:solidFill>
                  <a:srgbClr val="385B74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September 2, 2015</a:t>
            </a:r>
            <a:r>
              <a:rPr lang="en-US" sz="2500" dirty="0" smtClean="0">
                <a:latin typeface="Raavi" pitchFamily="34" charset="0"/>
                <a:ea typeface="+mj-ea"/>
                <a:cs typeface="Raavi" pitchFamily="34" charset="0"/>
              </a:rPr>
              <a:t/>
            </a:r>
            <a:br>
              <a:rPr lang="en-US" sz="2500" dirty="0" smtClean="0">
                <a:latin typeface="Raavi" pitchFamily="34" charset="0"/>
                <a:ea typeface="+mj-ea"/>
                <a:cs typeface="Raavi" pitchFamily="34" charset="0"/>
              </a:rPr>
            </a:br>
            <a:r>
              <a:rPr lang="en-US" sz="2400" dirty="0" smtClean="0">
                <a:latin typeface="Helvetica Neue"/>
                <a:ea typeface="+mj-ea"/>
              </a:rPr>
              <a:t/>
            </a:r>
            <a:br>
              <a:rPr lang="en-US" sz="2400" dirty="0" smtClean="0">
                <a:latin typeface="Helvetica Neue"/>
                <a:ea typeface="+mj-ea"/>
              </a:rPr>
            </a:br>
            <a:r>
              <a:rPr lang="en-US" sz="2400" dirty="0" smtClean="0">
                <a:latin typeface="Helvetica Neue"/>
                <a:ea typeface="+mj-ea"/>
              </a:rPr>
              <a:t>Vanessa Williams</a:t>
            </a:r>
            <a:r>
              <a:rPr lang="en-US" sz="2000" b="0" dirty="0" smtClean="0">
                <a:solidFill>
                  <a:schemeClr val="tx1"/>
                </a:solidFill>
                <a:latin typeface="Gill Sans MT" pitchFamily="34" charset="0"/>
                <a:ea typeface="+mj-ea"/>
              </a:rPr>
              <a:t> </a:t>
            </a:r>
            <a:br>
              <a:rPr lang="en-US" sz="2000" b="0" dirty="0" smtClean="0">
                <a:solidFill>
                  <a:schemeClr val="tx1"/>
                </a:solidFill>
                <a:latin typeface="Gill Sans MT" pitchFamily="34" charset="0"/>
                <a:ea typeface="+mj-ea"/>
              </a:rPr>
            </a:br>
            <a:r>
              <a:rPr lang="en-US" sz="2000" b="0" dirty="0" smtClean="0">
                <a:solidFill>
                  <a:schemeClr val="tx1"/>
                </a:solidFill>
                <a:latin typeface="Gill Sans MT" pitchFamily="34" charset="0"/>
                <a:ea typeface="+mj-ea"/>
              </a:rPr>
              <a:t>Passenger Ferry Program Manager  </a:t>
            </a:r>
            <a:endParaRPr lang="en-US" sz="1900" b="0" dirty="0" smtClean="0">
              <a:solidFill>
                <a:schemeClr val="tx1"/>
              </a:solidFill>
              <a:latin typeface="Gill Sans MT" pitchFamily="34" charset="0"/>
              <a:ea typeface="+mj-ea"/>
            </a:endParaRPr>
          </a:p>
        </p:txBody>
      </p:sp>
      <p:pic>
        <p:nvPicPr>
          <p:cNvPr id="1026" name="Picture 2" descr="C:\Users\Vanessa.Williams\AppData\Local\Microsoft\Windows\Temporary Internet Files\Content.IE5\L1ZSS794\150px-RWBA_F%C3%A4hre%28R%29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3415" y="3136286"/>
            <a:ext cx="1112960" cy="74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Questions</a:t>
            </a:r>
            <a:endParaRPr lang="en-US" sz="41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 algn="ctr">
              <a:lnSpc>
                <a:spcPct val="100000"/>
              </a:lnSpc>
              <a:buNone/>
            </a:pPr>
            <a:endParaRPr lang="en-US" b="1" dirty="0" smtClean="0">
              <a:cs typeface="Arial" pitchFamily="34" charset="0"/>
            </a:endParaRPr>
          </a:p>
          <a:p>
            <a:pPr marL="400050" lvl="1" indent="0" algn="ctr">
              <a:lnSpc>
                <a:spcPct val="100000"/>
              </a:lnSpc>
              <a:buNone/>
            </a:pPr>
            <a:r>
              <a:rPr lang="en-US" b="1" dirty="0" smtClean="0">
                <a:cs typeface="Arial" pitchFamily="34" charset="0"/>
              </a:rPr>
              <a:t>Vanessa </a:t>
            </a:r>
            <a:r>
              <a:rPr lang="en-US" b="1" dirty="0">
                <a:cs typeface="Arial" pitchFamily="34" charset="0"/>
              </a:rPr>
              <a:t>Williams</a:t>
            </a:r>
          </a:p>
          <a:p>
            <a:pPr marL="400050" lvl="1" indent="0" algn="ctr">
              <a:lnSpc>
                <a:spcPct val="100000"/>
              </a:lnSpc>
              <a:buNone/>
            </a:pPr>
            <a:r>
              <a:rPr lang="en-US" b="1" dirty="0">
                <a:cs typeface="Arial" pitchFamily="34" charset="0"/>
              </a:rPr>
              <a:t>202-366-4818</a:t>
            </a:r>
          </a:p>
          <a:p>
            <a:pPr marL="400050" lvl="1" indent="0" algn="ctr">
              <a:lnSpc>
                <a:spcPct val="100000"/>
              </a:lnSpc>
              <a:buNone/>
            </a:pPr>
            <a:r>
              <a:rPr lang="en-US" b="1" dirty="0">
                <a:cs typeface="Arial" pitchFamily="34" charset="0"/>
                <a:hlinkClick r:id="rId2"/>
              </a:rPr>
              <a:t>vanessa.williams@dot.gov</a:t>
            </a:r>
            <a:endParaRPr lang="en-US" b="1" dirty="0">
              <a:cs typeface="Arial" pitchFamily="34" charset="0"/>
            </a:endParaRPr>
          </a:p>
          <a:p>
            <a:pPr marL="400050" lvl="1" indent="0" algn="ctr">
              <a:lnSpc>
                <a:spcPct val="100000"/>
              </a:lnSpc>
              <a:buNone/>
            </a:pPr>
            <a:r>
              <a:rPr lang="en-US" b="1" dirty="0">
                <a:cs typeface="Arial" pitchFamily="34" charset="0"/>
              </a:rPr>
              <a:t>Applications Due: </a:t>
            </a:r>
            <a:r>
              <a:rPr lang="en-US" b="1" dirty="0" smtClean="0">
                <a:cs typeface="Arial" pitchFamily="34" charset="0"/>
              </a:rPr>
              <a:t> October 2, 2015 </a:t>
            </a:r>
            <a:endParaRPr lang="en-US" b="1" dirty="0">
              <a:cs typeface="Arial" pitchFamily="34" charset="0"/>
            </a:endParaRPr>
          </a:p>
          <a:p>
            <a:pPr marL="400050" lvl="1" indent="0" algn="ctr">
              <a:lnSpc>
                <a:spcPct val="100000"/>
              </a:lnSpc>
              <a:buNone/>
            </a:pPr>
            <a:r>
              <a:rPr lang="en-US" b="1" dirty="0">
                <a:cs typeface="Arial" pitchFamily="34" charset="0"/>
              </a:rPr>
              <a:t>(11:59 p.m. EDT)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C:\Users\Vanessa.Williams\AppData\Local\Microsoft\Windows\Temporary Internet Files\Content.IE5\5YPIKO87\boat_ship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109" y="4965271"/>
            <a:ext cx="1041546" cy="880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385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his image is a group of four photographs: one shows a hybrid bus pulling up to a bus stop shelter on a downtown street; one shows the interior of rail vehicle with passengers standing inside; one shows an underground subway terminal with a departing train; and one shows an approaching light rail vehicle adjacent to a station with people waiting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032" y="703259"/>
            <a:ext cx="7869936" cy="528523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Agenda</a:t>
            </a:r>
            <a:endParaRPr lang="en-US" sz="41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 Purpose</a:t>
            </a:r>
          </a:p>
          <a:p>
            <a:r>
              <a:rPr lang="en-US" dirty="0" smtClean="0"/>
              <a:t>Eligible Proposers/Funding</a:t>
            </a:r>
          </a:p>
          <a:p>
            <a:r>
              <a:rPr lang="en-US" dirty="0" smtClean="0"/>
              <a:t>Eligible/Ineligible Projects</a:t>
            </a:r>
          </a:p>
          <a:p>
            <a:r>
              <a:rPr lang="en-US" dirty="0" smtClean="0"/>
              <a:t>Cost Sharing and Matching</a:t>
            </a:r>
          </a:p>
          <a:p>
            <a:r>
              <a:rPr lang="en-US" dirty="0" smtClean="0"/>
              <a:t>Evaluation Criteria</a:t>
            </a:r>
          </a:p>
          <a:p>
            <a:r>
              <a:rPr lang="en-US" dirty="0" smtClean="0"/>
              <a:t>Applying in Grants.gov</a:t>
            </a:r>
          </a:p>
          <a:p>
            <a:r>
              <a:rPr lang="en-US" dirty="0" smtClean="0"/>
              <a:t>Questions and Answers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Program Purpose</a:t>
            </a:r>
            <a:endParaRPr lang="en-US" sz="41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 and maintain the Nation’s public ferry systems and contribute to the improvement of the condition of the public ferry systems by providing financial assistance for </a:t>
            </a:r>
            <a:r>
              <a:rPr lang="en-US" b="1" u="sng" dirty="0"/>
              <a:t>capital</a:t>
            </a:r>
            <a:r>
              <a:rPr lang="en-US" dirty="0"/>
              <a:t> projects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Support ladders of opportunity and improve safety.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1" name="Picture 3" descr="C:\Users\Vanessa.Williams\AppData\Local\Microsoft\Windows\Temporary Internet Files\Content.IE5\L1ZSS794\AIGA_ferry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5169" y="5190448"/>
            <a:ext cx="890954" cy="924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256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Eligible Proposers/Funding</a:t>
            </a:r>
            <a:endParaRPr lang="en-US" sz="41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Times New Roman" pitchFamily="18" charset="0"/>
              </a:rPr>
              <a:t>Designated recipients, eligible direct </a:t>
            </a:r>
            <a:r>
              <a:rPr lang="en-US" sz="2400" dirty="0">
                <a:cs typeface="Times New Roman" pitchFamily="18" charset="0"/>
              </a:rPr>
              <a:t>recipients of Section 5307 </a:t>
            </a:r>
            <a:r>
              <a:rPr lang="en-US" sz="2400" dirty="0" smtClean="0">
                <a:cs typeface="Times New Roman" pitchFamily="18" charset="0"/>
              </a:rPr>
              <a:t>funds, States and Federally recognized Tribes.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b="1" u="sng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Available </a:t>
            </a:r>
            <a:r>
              <a:rPr lang="en-US" sz="2400" b="1" dirty="0"/>
              <a:t>Funding</a:t>
            </a:r>
          </a:p>
          <a:p>
            <a:pPr>
              <a:buNone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cs typeface="Arial" pitchFamily="34" charset="0"/>
              </a:rPr>
              <a:t>Approximately </a:t>
            </a:r>
            <a:r>
              <a:rPr lang="en-US" sz="2400" dirty="0" smtClean="0">
                <a:cs typeface="Arial" pitchFamily="34" charset="0"/>
              </a:rPr>
              <a:t>$30 million </a:t>
            </a:r>
            <a:r>
              <a:rPr lang="en-US" sz="2400" dirty="0">
                <a:cs typeface="Arial" pitchFamily="34" charset="0"/>
              </a:rPr>
              <a:t>in FY </a:t>
            </a:r>
            <a:r>
              <a:rPr lang="en-US" sz="2400" dirty="0" smtClean="0">
                <a:cs typeface="Arial" pitchFamily="34" charset="0"/>
              </a:rPr>
              <a:t>2015 funds.</a:t>
            </a:r>
          </a:p>
          <a:p>
            <a:pPr>
              <a:buNone/>
            </a:pPr>
            <a:endParaRPr lang="en-US" sz="2400" dirty="0" smtClean="0">
              <a:cs typeface="Arial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>
                <a:cs typeface="Arial" pitchFamily="34" charset="0"/>
              </a:rPr>
              <a:t>Funding </a:t>
            </a:r>
            <a:r>
              <a:rPr lang="en-US" sz="2400" b="1" dirty="0">
                <a:cs typeface="Arial" pitchFamily="34" charset="0"/>
              </a:rPr>
              <a:t>Availability</a:t>
            </a:r>
          </a:p>
          <a:p>
            <a:pPr lvl="0">
              <a:buNone/>
            </a:pPr>
            <a:r>
              <a:rPr lang="en-US" sz="2400" dirty="0" smtClean="0"/>
              <a:t>   - Funds </a:t>
            </a:r>
            <a:r>
              <a:rPr lang="en-US" sz="2400" dirty="0"/>
              <a:t>will be available for obligation during the federal </a:t>
            </a:r>
            <a:r>
              <a:rPr lang="en-US" sz="2400" dirty="0" smtClean="0"/>
              <a:t>fiscal   year </a:t>
            </a:r>
            <a:r>
              <a:rPr lang="en-US" sz="2400" dirty="0"/>
              <a:t>in which they were allocated (e.g. </a:t>
            </a:r>
            <a:r>
              <a:rPr lang="en-US" sz="2400" dirty="0" smtClean="0"/>
              <a:t>announced) plus </a:t>
            </a:r>
            <a:r>
              <a:rPr lang="en-US" sz="2400" dirty="0"/>
              <a:t>five </a:t>
            </a:r>
            <a:r>
              <a:rPr lang="en-US" sz="2400" dirty="0" smtClean="0"/>
              <a:t>additional </a:t>
            </a:r>
            <a:r>
              <a:rPr lang="en-US" sz="2400" dirty="0"/>
              <a:t>years</a:t>
            </a:r>
            <a:endParaRPr lang="en-US" sz="2400" b="1" u="sng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49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Eligible/Ineligible Projects</a:t>
            </a:r>
            <a:endParaRPr lang="en-US" sz="41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u="sng" dirty="0"/>
              <a:t>Capital Projects, </a:t>
            </a:r>
            <a:r>
              <a:rPr lang="en-US" sz="2400" dirty="0"/>
              <a:t>such as:</a:t>
            </a:r>
          </a:p>
          <a:p>
            <a:r>
              <a:rPr lang="en-US" sz="2400" dirty="0"/>
              <a:t>Purchase, replacement, or rehabilitation of ferries, terminals and related infrastructure</a:t>
            </a:r>
          </a:p>
          <a:p>
            <a:r>
              <a:rPr lang="en-US" sz="2400" dirty="0"/>
              <a:t>Related equipment (including fare equipment, communication devices)</a:t>
            </a:r>
          </a:p>
          <a:p>
            <a:r>
              <a:rPr lang="en-US" sz="2400" dirty="0" smtClean="0"/>
              <a:t>Expansion</a:t>
            </a:r>
            <a:endParaRPr lang="en-US" sz="2400" dirty="0"/>
          </a:p>
          <a:p>
            <a:pPr marL="0" indent="0">
              <a:buNone/>
            </a:pPr>
            <a:r>
              <a:rPr lang="en-US" sz="2400" b="1" u="sng" dirty="0"/>
              <a:t>Ineligible Projects:</a:t>
            </a:r>
          </a:p>
          <a:p>
            <a:r>
              <a:rPr lang="en-US" sz="2400" dirty="0"/>
              <a:t>Operating expenses</a:t>
            </a:r>
          </a:p>
          <a:p>
            <a:r>
              <a:rPr lang="en-US" sz="2400" dirty="0"/>
              <a:t>Planning</a:t>
            </a:r>
          </a:p>
          <a:p>
            <a:r>
              <a:rPr lang="en-US" sz="2400" dirty="0"/>
              <a:t>Preventive maintenance </a:t>
            </a:r>
          </a:p>
        </p:txBody>
      </p:sp>
    </p:spTree>
    <p:extLst>
      <p:ext uri="{BB962C8B-B14F-4D97-AF65-F5344CB8AC3E}">
        <p14:creationId xmlns:p14="http://schemas.microsoft.com/office/powerpoint/2010/main" val="49878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Cost Sharing and Matching </a:t>
            </a:r>
            <a:endParaRPr lang="en-US" sz="41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/>
              <a:t>Federal funding ratio:</a:t>
            </a:r>
          </a:p>
          <a:p>
            <a:pPr>
              <a:buFont typeface="Arial" pitchFamily="34" charset="0"/>
              <a:buChar char="•"/>
            </a:pPr>
            <a:r>
              <a:rPr lang="en-US" sz="2000" b="1" dirty="0"/>
              <a:t>80% Federal/20% Local</a:t>
            </a:r>
          </a:p>
          <a:p>
            <a:pPr marL="0" indent="0">
              <a:buNone/>
            </a:pPr>
            <a:r>
              <a:rPr lang="en-US" sz="2000" i="1" u="sng" dirty="0"/>
              <a:t>Exceptions</a:t>
            </a:r>
            <a:r>
              <a:rPr lang="en-US" sz="2000" i="1" dirty="0"/>
              <a:t>:</a:t>
            </a:r>
            <a:endParaRPr lang="en-US" sz="2000" i="1" u="sng" dirty="0"/>
          </a:p>
          <a:p>
            <a:pPr lvl="1"/>
            <a:r>
              <a:rPr lang="en-US" sz="2000" b="1" dirty="0"/>
              <a:t>85%</a:t>
            </a:r>
            <a:r>
              <a:rPr lang="en-US" sz="2000" dirty="0"/>
              <a:t> for net project costs for acquiring vehicles (including clean-fuel or alternative fuel) attributable to compliance with the Clean Air Act (CAA) or attributable to compliance with the Americans with Disabilities Act (ADA) of </a:t>
            </a:r>
            <a:r>
              <a:rPr lang="en-US" sz="2000" dirty="0" smtClean="0"/>
              <a:t>1990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b="1" dirty="0"/>
              <a:t>90%</a:t>
            </a:r>
            <a:r>
              <a:rPr lang="en-US" sz="2000" dirty="0"/>
              <a:t> for net project costs for vehicle-related equipment or facilities (including clean-fuel or alternative-fuel vehicle-related equipment or facilities) attributable to compliance with the CAA or </a:t>
            </a:r>
            <a:r>
              <a:rPr lang="en-US" sz="2000" dirty="0" smtClean="0"/>
              <a:t>ADA</a:t>
            </a:r>
          </a:p>
          <a:p>
            <a:pPr marL="457200" lvl="1" indent="0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i="1" dirty="0"/>
              <a:t>See NOFA for types of match allowed.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73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Evaluation Criteria</a:t>
            </a:r>
            <a:endParaRPr lang="en-US" sz="41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000" b="1" u="sng" dirty="0">
                <a:cs typeface="Arial" pitchFamily="34" charset="0"/>
              </a:rPr>
              <a:t>Demonstration of Need</a:t>
            </a:r>
            <a:r>
              <a:rPr lang="en-US" sz="2000" b="1" dirty="0"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cs typeface="Arial" pitchFamily="34" charset="0"/>
              </a:rPr>
              <a:t>       </a:t>
            </a:r>
            <a:r>
              <a:rPr lang="en-US" sz="2000" i="1" dirty="0" smtClean="0">
                <a:cs typeface="Arial" pitchFamily="34" charset="0"/>
              </a:rPr>
              <a:t>Is </a:t>
            </a:r>
            <a:r>
              <a:rPr lang="en-US" sz="2000" i="1" dirty="0">
                <a:cs typeface="Arial" pitchFamily="34" charset="0"/>
              </a:rPr>
              <a:t>this a one time or periodic need</a:t>
            </a:r>
            <a:r>
              <a:rPr lang="en-US" sz="2000" i="1" dirty="0" smtClean="0">
                <a:cs typeface="Arial" pitchFamily="34" charset="0"/>
              </a:rPr>
              <a:t>?</a:t>
            </a:r>
          </a:p>
          <a:p>
            <a:pPr marL="0" indent="0">
              <a:buNone/>
            </a:pPr>
            <a:r>
              <a:rPr lang="en-US" sz="2000" i="1" dirty="0" smtClean="0">
                <a:cs typeface="Arial" pitchFamily="34" charset="0"/>
              </a:rPr>
              <a:t>        How </a:t>
            </a:r>
            <a:r>
              <a:rPr lang="en-US" sz="2000" i="1" dirty="0">
                <a:cs typeface="Arial" pitchFamily="34" charset="0"/>
              </a:rPr>
              <a:t>is your service impacted? </a:t>
            </a:r>
          </a:p>
          <a:p>
            <a:pPr marL="1089025" lvl="2" indent="-28575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000" dirty="0">
                <a:cs typeface="Arial" pitchFamily="34" charset="0"/>
              </a:rPr>
              <a:t>Backlog of </a:t>
            </a:r>
            <a:r>
              <a:rPr lang="en-US" sz="2000" dirty="0" smtClean="0">
                <a:cs typeface="Arial" pitchFamily="34" charset="0"/>
              </a:rPr>
              <a:t>maintenance, age of or condition of capital assets</a:t>
            </a:r>
            <a:endParaRPr lang="en-US" sz="2000" dirty="0">
              <a:cs typeface="Arial" pitchFamily="34" charset="0"/>
            </a:endParaRPr>
          </a:p>
          <a:p>
            <a:pPr marL="1089025" lvl="2" indent="-28575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000" dirty="0" smtClean="0">
                <a:cs typeface="Arial" pitchFamily="34" charset="0"/>
              </a:rPr>
              <a:t>Supports ladders of opportunities, safety enhancements</a:t>
            </a:r>
            <a:endParaRPr lang="en-US" sz="2000" dirty="0"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b="1" dirty="0" smtClean="0">
                <a:cs typeface="Arial" pitchFamily="34" charset="0"/>
              </a:rPr>
              <a:t>2.      </a:t>
            </a:r>
            <a:r>
              <a:rPr lang="en-US" sz="2000" b="1" u="sng" dirty="0" smtClean="0">
                <a:cs typeface="Arial" pitchFamily="34" charset="0"/>
              </a:rPr>
              <a:t>D</a:t>
            </a:r>
            <a:r>
              <a:rPr lang="en-US" sz="2000" b="1" u="sng" dirty="0" smtClean="0">
                <a:cs typeface="Arial" pitchFamily="34" charset="0"/>
              </a:rPr>
              <a:t>emonstration </a:t>
            </a:r>
            <a:r>
              <a:rPr lang="en-US" sz="2000" b="1" u="sng" dirty="0">
                <a:cs typeface="Arial" pitchFamily="34" charset="0"/>
              </a:rPr>
              <a:t>of </a:t>
            </a:r>
            <a:r>
              <a:rPr lang="en-US" sz="2000" b="1" u="sng" dirty="0" smtClean="0">
                <a:cs typeface="Arial" pitchFamily="34" charset="0"/>
              </a:rPr>
              <a:t>Benefits</a:t>
            </a:r>
          </a:p>
          <a:p>
            <a:pPr marL="400050" lvl="1" indent="0">
              <a:lnSpc>
                <a:spcPct val="100000"/>
              </a:lnSpc>
              <a:buNone/>
            </a:pPr>
            <a:r>
              <a:rPr lang="en-US" sz="2000" i="1" dirty="0" smtClean="0">
                <a:cs typeface="Arial" pitchFamily="34" charset="0"/>
              </a:rPr>
              <a:t>    What </a:t>
            </a:r>
            <a:r>
              <a:rPr lang="en-US" sz="2000" i="1" dirty="0">
                <a:cs typeface="Arial" pitchFamily="34" charset="0"/>
              </a:rPr>
              <a:t>are the project benefits?</a:t>
            </a:r>
          </a:p>
          <a:p>
            <a:pPr marL="1146175" lvl="2" indent="-34290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000" dirty="0">
                <a:cs typeface="Arial" pitchFamily="34" charset="0"/>
              </a:rPr>
              <a:t>Impact on ridership, increase reliability of service, </a:t>
            </a:r>
            <a:r>
              <a:rPr lang="en-US" sz="2000" dirty="0" smtClean="0">
                <a:cs typeface="Arial" pitchFamily="34" charset="0"/>
              </a:rPr>
              <a:t> ladders of opportunities, safety, intermodal connections</a:t>
            </a:r>
            <a:endParaRPr lang="en-US" sz="2000" dirty="0">
              <a:cs typeface="Arial" pitchFamily="34" charset="0"/>
            </a:endParaRPr>
          </a:p>
          <a:p>
            <a:pPr marL="457200" indent="-457200">
              <a:buAutoNum type="arabicPeriod" startAt="3"/>
            </a:pPr>
            <a:r>
              <a:rPr lang="en-US" sz="2000" b="1" u="sng" dirty="0" smtClean="0">
                <a:cs typeface="Arial" pitchFamily="34" charset="0"/>
              </a:rPr>
              <a:t>Planning </a:t>
            </a:r>
            <a:r>
              <a:rPr lang="en-US" sz="2000" b="1" u="sng" dirty="0">
                <a:cs typeface="Arial" pitchFamily="34" charset="0"/>
              </a:rPr>
              <a:t>&amp;  Local/Regional Prioritization </a:t>
            </a:r>
            <a:endParaRPr lang="en-US" sz="2000" b="1" u="sng" dirty="0" smtClean="0"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i="1" dirty="0" smtClean="0">
                <a:cs typeface="Arial" pitchFamily="34" charset="0"/>
              </a:rPr>
              <a:t>     </a:t>
            </a:r>
            <a:r>
              <a:rPr lang="en-US" sz="2000" i="1" dirty="0" smtClean="0">
                <a:cs typeface="Arial" pitchFamily="34" charset="0"/>
              </a:rPr>
              <a:t>How </a:t>
            </a:r>
            <a:r>
              <a:rPr lang="en-US" sz="2000" i="1" dirty="0">
                <a:cs typeface="Arial" pitchFamily="34" charset="0"/>
              </a:rPr>
              <a:t>is your project consistent with local priorities?</a:t>
            </a:r>
          </a:p>
          <a:p>
            <a:pPr marL="1146175" lvl="2" indent="-34290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000" dirty="0">
                <a:cs typeface="Arial" pitchFamily="34" charset="0"/>
              </a:rPr>
              <a:t>Long Range Plan, Letters of Support, TIP/STIP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94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Evaluation Criteria (cont.)</a:t>
            </a:r>
            <a:endParaRPr lang="en-US" sz="41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AutoNum type="arabicPeriod" startAt="4"/>
            </a:pPr>
            <a:r>
              <a:rPr lang="en-US" sz="2000" b="1" u="sng" dirty="0">
                <a:cs typeface="Arial" pitchFamily="34" charset="0"/>
              </a:rPr>
              <a:t>Project Readiness</a:t>
            </a:r>
          </a:p>
          <a:p>
            <a:pPr marL="400050" lvl="1" indent="0">
              <a:lnSpc>
                <a:spcPct val="100000"/>
              </a:lnSpc>
              <a:buNone/>
            </a:pPr>
            <a:r>
              <a:rPr lang="en-US" sz="2000" dirty="0">
                <a:cs typeface="Arial" pitchFamily="34" charset="0"/>
              </a:rPr>
              <a:t>   </a:t>
            </a:r>
            <a:r>
              <a:rPr lang="en-US" sz="2000" i="1" dirty="0" smtClean="0">
                <a:cs typeface="Arial" pitchFamily="34" charset="0"/>
              </a:rPr>
              <a:t>Is </a:t>
            </a:r>
            <a:r>
              <a:rPr lang="en-US" sz="2000" i="1" dirty="0">
                <a:cs typeface="Arial" pitchFamily="34" charset="0"/>
              </a:rPr>
              <a:t>your project ready to be implemented?</a:t>
            </a:r>
            <a:endParaRPr lang="en-US" sz="2000" i="1" u="sng" dirty="0">
              <a:cs typeface="Arial" pitchFamily="34" charset="0"/>
            </a:endParaRPr>
          </a:p>
          <a:p>
            <a:pPr marL="1146175" lvl="2" indent="-34290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000" dirty="0">
                <a:cs typeface="Arial" pitchFamily="34" charset="0"/>
              </a:rPr>
              <a:t>Implementation plans, </a:t>
            </a:r>
            <a:r>
              <a:rPr lang="en-US" sz="2000" dirty="0" smtClean="0">
                <a:cs typeface="Arial" pitchFamily="34" charset="0"/>
              </a:rPr>
              <a:t>TIP/STIP,  local match available</a:t>
            </a:r>
            <a:endParaRPr lang="en-US" sz="2000" dirty="0">
              <a:cs typeface="Arial" pitchFamily="34" charset="0"/>
            </a:endParaRPr>
          </a:p>
          <a:p>
            <a:pPr marL="457200" indent="-457200">
              <a:buAutoNum type="arabicPeriod" startAt="4"/>
            </a:pPr>
            <a:r>
              <a:rPr lang="en-US" sz="2000" b="1" u="sng" dirty="0">
                <a:cs typeface="Arial" pitchFamily="34" charset="0"/>
              </a:rPr>
              <a:t>Technical, Legal, and Financial Capacity</a:t>
            </a:r>
          </a:p>
          <a:p>
            <a:pPr marL="400050" lvl="1" indent="0">
              <a:lnSpc>
                <a:spcPct val="100000"/>
              </a:lnSpc>
              <a:buNone/>
            </a:pPr>
            <a:r>
              <a:rPr lang="en-US" sz="2000" dirty="0">
                <a:cs typeface="Arial" pitchFamily="34" charset="0"/>
              </a:rPr>
              <a:t>  </a:t>
            </a:r>
            <a:r>
              <a:rPr lang="en-US" sz="2000" i="1" dirty="0" smtClean="0">
                <a:cs typeface="Arial" pitchFamily="34" charset="0"/>
              </a:rPr>
              <a:t>Do </a:t>
            </a:r>
            <a:r>
              <a:rPr lang="en-US" sz="2000" i="1" dirty="0">
                <a:cs typeface="Arial" pitchFamily="34" charset="0"/>
              </a:rPr>
              <a:t>you, the grantee, have technical, legal </a:t>
            </a:r>
            <a:r>
              <a:rPr lang="en-US" sz="2000" i="1" dirty="0" smtClean="0">
                <a:cs typeface="Arial" pitchFamily="34" charset="0"/>
              </a:rPr>
              <a:t>and financial </a:t>
            </a:r>
            <a:r>
              <a:rPr lang="en-US" sz="2000" i="1" dirty="0">
                <a:cs typeface="Arial" pitchFamily="34" charset="0"/>
              </a:rPr>
              <a:t>capacity to carry out </a:t>
            </a:r>
            <a:endParaRPr lang="en-US" sz="2000" i="1" dirty="0" smtClean="0">
              <a:cs typeface="Arial" pitchFamily="34" charset="0"/>
            </a:endParaRPr>
          </a:p>
          <a:p>
            <a:pPr marL="400050" lvl="1" indent="0">
              <a:lnSpc>
                <a:spcPct val="100000"/>
              </a:lnSpc>
              <a:buNone/>
            </a:pPr>
            <a:r>
              <a:rPr lang="en-US" sz="2000" i="1" dirty="0">
                <a:cs typeface="Arial" pitchFamily="34" charset="0"/>
              </a:rPr>
              <a:t> </a:t>
            </a:r>
            <a:r>
              <a:rPr lang="en-US" sz="2000" i="1" dirty="0" smtClean="0">
                <a:cs typeface="Arial" pitchFamily="34" charset="0"/>
              </a:rPr>
              <a:t> the </a:t>
            </a:r>
            <a:r>
              <a:rPr lang="en-US" sz="2000" i="1" dirty="0">
                <a:cs typeface="Arial" pitchFamily="34" charset="0"/>
              </a:rPr>
              <a:t>project?</a:t>
            </a:r>
          </a:p>
          <a:p>
            <a:pPr marL="1089025" lvl="2" indent="-28575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000" dirty="0">
                <a:cs typeface="Arial" pitchFamily="34" charset="0"/>
              </a:rPr>
              <a:t>No outstanding legal financial issues, good financial standing, local match identified</a:t>
            </a:r>
          </a:p>
          <a:p>
            <a:pPr marL="609600" indent="-609600">
              <a:buAutoNum type="arabicPeriod" startAt="4"/>
            </a:pPr>
            <a:r>
              <a:rPr lang="en-US" sz="2000" b="1" u="sng" dirty="0">
                <a:cs typeface="Arial" pitchFamily="34" charset="0"/>
              </a:rPr>
              <a:t>Connectivity to Other Modes of Transportation </a:t>
            </a:r>
          </a:p>
          <a:p>
            <a:pPr marL="400050" lvl="1" indent="0">
              <a:lnSpc>
                <a:spcPct val="100000"/>
              </a:lnSpc>
              <a:buNone/>
            </a:pPr>
            <a:r>
              <a:rPr lang="en-US" sz="2000" i="1" dirty="0">
                <a:cs typeface="Arial" pitchFamily="34" charset="0"/>
              </a:rPr>
              <a:t>    </a:t>
            </a:r>
            <a:r>
              <a:rPr lang="en-US" sz="2000" i="1" dirty="0" smtClean="0">
                <a:cs typeface="Arial" pitchFamily="34" charset="0"/>
              </a:rPr>
              <a:t>Does </a:t>
            </a:r>
            <a:r>
              <a:rPr lang="en-US" sz="2000" i="1" dirty="0">
                <a:cs typeface="Arial" pitchFamily="34" charset="0"/>
              </a:rPr>
              <a:t>your project connect to other modes?</a:t>
            </a:r>
          </a:p>
          <a:p>
            <a:pPr marL="1146175" lvl="2" indent="-342900"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2000" dirty="0">
                <a:cs typeface="Arial" pitchFamily="34" charset="0"/>
              </a:rPr>
              <a:t>Rail, bus, intercity bus, private transportation </a:t>
            </a:r>
          </a:p>
          <a:p>
            <a:pPr marL="1009650" lvl="1" indent="-609600" algn="ctr">
              <a:lnSpc>
                <a:spcPct val="100000"/>
              </a:lnSpc>
              <a:buNone/>
            </a:pPr>
            <a:endParaRPr lang="en-US" sz="1800" i="1" dirty="0">
              <a:cs typeface="Arial" pitchFamily="34" charset="0"/>
            </a:endParaRPr>
          </a:p>
          <a:p>
            <a:pPr marL="1009650" lvl="1" indent="-609600" algn="ctr">
              <a:lnSpc>
                <a:spcPct val="100000"/>
              </a:lnSpc>
              <a:buNone/>
            </a:pPr>
            <a:r>
              <a:rPr lang="en-US" sz="1800" i="1" dirty="0">
                <a:cs typeface="Arial" pitchFamily="34" charset="0"/>
              </a:rPr>
              <a:t>Please refer to the complete list of criteria in the NOFA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76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Applying in Grants.Gov</a:t>
            </a:r>
            <a:endParaRPr lang="en-US" sz="41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presented by </a:t>
            </a:r>
          </a:p>
          <a:p>
            <a:pPr marL="0" indent="0" algn="ctr">
              <a:buNone/>
            </a:pPr>
            <a:r>
              <a:rPr lang="en-US" dirty="0" smtClean="0"/>
              <a:t>Walt Mokey</a:t>
            </a:r>
          </a:p>
          <a:p>
            <a:pPr marL="0" indent="0" algn="ctr">
              <a:buNone/>
            </a:pPr>
            <a:r>
              <a:rPr lang="en-US" dirty="0" smtClean="0"/>
              <a:t>Transportation Program Specialist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53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TA3 (2)">
  <a:themeElements>
    <a:clrScheme name="FTA Research">
      <a:dk1>
        <a:sysClr val="windowText" lastClr="000000"/>
      </a:dk1>
      <a:lt1>
        <a:sysClr val="window" lastClr="FFFFFF"/>
      </a:lt1>
      <a:dk2>
        <a:srgbClr val="17144D"/>
      </a:dk2>
      <a:lt2>
        <a:srgbClr val="839EB7"/>
      </a:lt2>
      <a:accent1>
        <a:srgbClr val="413F77"/>
      </a:accent1>
      <a:accent2>
        <a:srgbClr val="C0504D"/>
      </a:accent2>
      <a:accent3>
        <a:srgbClr val="347358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FTA3 (2)</Template>
  <TotalTime>2119</TotalTime>
  <Words>411</Words>
  <Application>Microsoft Office PowerPoint</Application>
  <PresentationFormat>On-screen Show (4:3)</PresentationFormat>
  <Paragraphs>76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FTA3 (2)</vt:lpstr>
      <vt:lpstr>Passenger Ferry Grant Program  Discretionary Competition    September 2, 2015  Vanessa Williams  Passenger Ferry Program Manager  </vt:lpstr>
      <vt:lpstr>Agenda</vt:lpstr>
      <vt:lpstr>Program Purpose</vt:lpstr>
      <vt:lpstr>Eligible Proposers/Funding</vt:lpstr>
      <vt:lpstr>Eligible/Ineligible Projects</vt:lpstr>
      <vt:lpstr>Cost Sharing and Matching </vt:lpstr>
      <vt:lpstr>Evaluation Criteria</vt:lpstr>
      <vt:lpstr>Evaluation Criteria (cont.)</vt:lpstr>
      <vt:lpstr>Applying in Grants.Gov</vt:lpstr>
      <vt:lpstr>Questions</vt:lpstr>
      <vt:lpstr>PowerPoint Presentation</vt:lpstr>
    </vt:vector>
  </TitlesOfParts>
  <Company>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Dissemination New Procedures  November 15, 2011  Edwin Rodriguez Information Dissemination Program Manager</dc:title>
  <dc:creator>test</dc:creator>
  <cp:lastModifiedBy>Test</cp:lastModifiedBy>
  <cp:revision>103</cp:revision>
  <cp:lastPrinted>2015-09-02T16:03:15Z</cp:lastPrinted>
  <dcterms:created xsi:type="dcterms:W3CDTF">2012-04-18T16:44:28Z</dcterms:created>
  <dcterms:modified xsi:type="dcterms:W3CDTF">2015-09-02T16:42:00Z</dcterms:modified>
</cp:coreProperties>
</file>