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6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2" r:id="rId3"/>
    <p:sldId id="274" r:id="rId4"/>
    <p:sldId id="275" r:id="rId5"/>
    <p:sldId id="277" r:id="rId6"/>
    <p:sldId id="276" r:id="rId7"/>
    <p:sldId id="278" r:id="rId8"/>
    <p:sldId id="279" r:id="rId9"/>
    <p:sldId id="280" r:id="rId10"/>
    <p:sldId id="281" r:id="rId11"/>
    <p:sldId id="273" r:id="rId12"/>
  </p:sldIdLst>
  <p:sldSz cx="9144000" cy="6858000" type="screen4x3"/>
  <p:notesSz cx="7010400" cy="92360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lynn" initials="f" lastIdx="7" clrIdx="0"/>
  <p:cmAuthor id="1" name="test" initials="t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5B74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05" autoAdjust="0"/>
    <p:restoredTop sz="88200" autoAdjust="0"/>
  </p:normalViewPr>
  <p:slideViewPr>
    <p:cSldViewPr snapToGrid="0" snapToObjects="1">
      <p:cViewPr>
        <p:scale>
          <a:sx n="81" d="100"/>
          <a:sy n="81" d="100"/>
        </p:scale>
        <p:origin x="-1026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1DC33813-86A8-492A-AE12-98AAEACF43FF}" type="datetimeFigureOut">
              <a:rPr lang="en-US" smtClean="0"/>
              <a:pPr/>
              <a:t>9/10/2013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32BDEEE6-70E4-425C-905B-2A4AC3985FF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3811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212F185-B6B5-4E3A-AD87-2FF3BCD19979}" type="datetimeFigureOut">
              <a:rPr lang="en-US" smtClean="0"/>
              <a:pPr/>
              <a:t>9/10/2013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74FDF521-A8C0-47CF-B688-3383CB252F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600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FTA_slide3_edit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4" y="0"/>
            <a:ext cx="914328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8713" y="2406759"/>
            <a:ext cx="4395788" cy="1050303"/>
          </a:xfrm>
        </p:spPr>
        <p:txBody>
          <a:bodyPr anchor="t"/>
          <a:lstStyle>
            <a:lvl1pPr algn="r"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8713" y="3656233"/>
            <a:ext cx="4395788" cy="972949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 userDrawn="1">
            <p:ph type="sldNum" sz="quarter" idx="12"/>
          </p:nvPr>
        </p:nvSpPr>
        <p:spPr>
          <a:xfrm>
            <a:off x="8696325" y="6161024"/>
            <a:ext cx="533399" cy="700151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Gill Sans MT"/>
                <a:cs typeface="Gill Sans MT"/>
              </a:defRPr>
            </a:lvl1pPr>
          </a:lstStyle>
          <a:p>
            <a:fld id="{F00A00CB-2C12-43BD-8097-0EF59CD27A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1860"/>
            <a:ext cx="2057400" cy="556430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61860"/>
            <a:ext cx="6019800" cy="556430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 userDrawn="1">
            <p:ph type="sldNum" sz="quarter" idx="12"/>
          </p:nvPr>
        </p:nvSpPr>
        <p:spPr>
          <a:xfrm>
            <a:off x="8696325" y="6161024"/>
            <a:ext cx="533399" cy="700151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Gill Sans MT"/>
                <a:cs typeface="Gill Sans MT"/>
              </a:defRPr>
            </a:lvl1pPr>
          </a:lstStyle>
          <a:p>
            <a:fld id="{F00A00CB-2C12-43BD-8097-0EF59CD27A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395B74"/>
                </a:solidFill>
                <a:latin typeface="Arial Unicode MS" pitchFamily="34" charset="-128"/>
                <a:cs typeface="Raav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ill Sans MT" pitchFamily="34" charset="0"/>
              </a:defRPr>
            </a:lvl1pPr>
            <a:lvl2pPr>
              <a:defRPr>
                <a:latin typeface="Gill Sans MT" pitchFamily="34" charset="0"/>
              </a:defRPr>
            </a:lvl2pPr>
            <a:lvl3pPr>
              <a:defRPr>
                <a:latin typeface="Gill Sans MT" pitchFamily="34" charset="0"/>
              </a:defRPr>
            </a:lvl3pPr>
            <a:lvl4pPr>
              <a:defRPr>
                <a:latin typeface="Gill Sans MT" pitchFamily="34" charset="0"/>
              </a:defRPr>
            </a:lvl4pPr>
            <a:lvl5pPr>
              <a:defRPr>
                <a:latin typeface="Gill Sans MT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4"/>
          <p:cNvSpPr txBox="1">
            <a:spLocks/>
          </p:cNvSpPr>
          <p:nvPr userDrawn="1"/>
        </p:nvSpPr>
        <p:spPr>
          <a:xfrm>
            <a:off x="8696325" y="6161024"/>
            <a:ext cx="533399" cy="70015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00A00CB-2C12-43BD-8097-0EF59CD27AF0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0"/>
                <a:ea typeface="ＭＳ Ｐゴシック" charset="-128"/>
                <a:cs typeface="+mn-cs"/>
              </a:rPr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ill Sans MT" pitchFamily="34" charset="0"/>
              <a:ea typeface="ＭＳ Ｐゴシック" charset="-128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4"/>
          <p:cNvSpPr>
            <a:spLocks noGrp="1"/>
          </p:cNvSpPr>
          <p:nvPr userDrawn="1">
            <p:ph type="sldNum" sz="quarter" idx="12"/>
          </p:nvPr>
        </p:nvSpPr>
        <p:spPr>
          <a:xfrm>
            <a:off x="8696325" y="6161024"/>
            <a:ext cx="533399" cy="700151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F00A00CB-2C12-43BD-8097-0EF59CD27AF0}" type="slidenum">
              <a:rPr lang="en-US" smtClean="0">
                <a:latin typeface="Gill Sans MT" pitchFamily="34" charset="0"/>
              </a:rPr>
              <a:pPr>
                <a:defRPr/>
              </a:pPr>
              <a:t>‹#›</a:t>
            </a:fld>
            <a:endParaRPr lang="en-US" dirty="0">
              <a:latin typeface="Gill Sans MT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908"/>
            <a:ext cx="8229600" cy="93272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 userDrawn="1">
            <p:ph type="sldNum" sz="quarter" idx="12"/>
          </p:nvPr>
        </p:nvSpPr>
        <p:spPr>
          <a:xfrm>
            <a:off x="8696325" y="6161024"/>
            <a:ext cx="533399" cy="700151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Gill Sans MT"/>
                <a:cs typeface="Gill Sans MT"/>
              </a:defRPr>
            </a:lvl1pPr>
          </a:lstStyle>
          <a:p>
            <a:fld id="{F00A00CB-2C12-43BD-8097-0EF59CD27A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Slide Number Placeholder 4"/>
          <p:cNvSpPr>
            <a:spLocks noGrp="1"/>
          </p:cNvSpPr>
          <p:nvPr userDrawn="1">
            <p:ph type="sldNum" sz="quarter" idx="12"/>
          </p:nvPr>
        </p:nvSpPr>
        <p:spPr>
          <a:xfrm>
            <a:off x="8696325" y="6161024"/>
            <a:ext cx="533399" cy="700151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F00A00CB-2C12-43BD-8097-0EF59CD27AF0}" type="slidenum">
              <a:rPr lang="en-US" smtClean="0">
                <a:latin typeface="Gill Sans MT" pitchFamily="34" charset="0"/>
              </a:rPr>
              <a:pPr>
                <a:defRPr/>
              </a:pPr>
              <a:t>‹#›</a:t>
            </a:fld>
            <a:endParaRPr lang="en-US" dirty="0">
              <a:latin typeface="Gill Sans MT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 userDrawn="1">
            <p:ph type="sldNum" sz="quarter" idx="12"/>
          </p:nvPr>
        </p:nvSpPr>
        <p:spPr>
          <a:xfrm>
            <a:off x="8696325" y="6161024"/>
            <a:ext cx="533399" cy="700151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Gill Sans MT"/>
                <a:cs typeface="Gill Sans MT"/>
              </a:defRPr>
            </a:lvl1pPr>
          </a:lstStyle>
          <a:p>
            <a:fld id="{F00A00CB-2C12-43BD-8097-0EF59CD27A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 userDrawn="1">
            <p:ph type="sldNum" sz="quarter" idx="12"/>
          </p:nvPr>
        </p:nvSpPr>
        <p:spPr>
          <a:xfrm>
            <a:off x="8696325" y="6161024"/>
            <a:ext cx="533399" cy="700151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Gill Sans MT"/>
                <a:cs typeface="Gill Sans MT"/>
              </a:defRPr>
            </a:lvl1pPr>
          </a:lstStyle>
          <a:p>
            <a:fld id="{F00A00CB-2C12-43BD-8097-0EF59CD27A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4"/>
          <p:cNvSpPr>
            <a:spLocks noGrp="1"/>
          </p:cNvSpPr>
          <p:nvPr userDrawn="1">
            <p:ph type="sldNum" sz="quarter" idx="12"/>
          </p:nvPr>
        </p:nvSpPr>
        <p:spPr>
          <a:xfrm>
            <a:off x="8696325" y="6161024"/>
            <a:ext cx="533399" cy="700151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Gill Sans MT"/>
                <a:cs typeface="Gill Sans MT"/>
              </a:defRPr>
            </a:lvl1pPr>
          </a:lstStyle>
          <a:p>
            <a:fld id="{F00A00CB-2C12-43BD-8097-0EF59CD27A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4"/>
          <p:cNvSpPr>
            <a:spLocks noGrp="1"/>
          </p:cNvSpPr>
          <p:nvPr userDrawn="1">
            <p:ph type="sldNum" sz="quarter" idx="12"/>
          </p:nvPr>
        </p:nvSpPr>
        <p:spPr>
          <a:xfrm>
            <a:off x="8696325" y="6161024"/>
            <a:ext cx="533399" cy="700151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Gill Sans MT"/>
                <a:cs typeface="Gill Sans MT"/>
              </a:defRPr>
            </a:lvl1pPr>
          </a:lstStyle>
          <a:p>
            <a:fld id="{F00A00CB-2C12-43BD-8097-0EF59CD27A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36562"/>
            <a:ext cx="82296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7" name="Picture 6" descr="header4-01-01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388"/>
            <a:ext cx="9144000" cy="473273"/>
          </a:xfrm>
          <a:prstGeom prst="rect">
            <a:avLst/>
          </a:prstGeom>
        </p:spPr>
      </p:pic>
      <p:pic>
        <p:nvPicPr>
          <p:cNvPr id="6" name="Picture 5" descr="FTA_footer-01.pn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6047680"/>
            <a:ext cx="9144000" cy="8308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100" b="1" i="0" kern="1200" baseline="0">
          <a:solidFill>
            <a:srgbClr val="395B74"/>
          </a:solidFill>
          <a:latin typeface="Arial Unicode MS" pitchFamily="34" charset="-128"/>
          <a:ea typeface="ＭＳ Ｐゴシック" charset="-128"/>
          <a:cs typeface="Raav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Gill Sans MT" pitchFamily="34" charset="0"/>
          <a:ea typeface="ＭＳ Ｐゴシック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Gill Sans MT" pitchFamily="34" charset="0"/>
          <a:ea typeface="ＭＳ Ｐゴシック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Gill Sans MT" pitchFamily="34" charset="0"/>
          <a:ea typeface="ＭＳ Ｐゴシック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Gill Sans MT" pitchFamily="34" charset="0"/>
          <a:ea typeface="ＭＳ Ｐゴシック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Gill Sans MT" pitchFamily="34" charset="0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vanessa.williams@dot.go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8713" y="2409822"/>
            <a:ext cx="4728918" cy="3059112"/>
          </a:xfrm>
        </p:spPr>
        <p:txBody>
          <a:bodyPr rtlCol="0" anchor="t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rgbClr val="385B74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Passenger Ferry Grant Program</a:t>
            </a:r>
            <a:r>
              <a:rPr lang="en-US" sz="2800" b="1" dirty="0" smtClean="0">
                <a:solidFill>
                  <a:srgbClr val="385B74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2800" b="1" dirty="0" smtClean="0">
                <a:solidFill>
                  <a:srgbClr val="385B74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2800" b="1" dirty="0" smtClean="0">
                <a:solidFill>
                  <a:srgbClr val="385B74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September 11, 2013</a:t>
            </a:r>
            <a:r>
              <a:rPr lang="en-US" sz="2500" dirty="0" smtClean="0">
                <a:latin typeface="Raavi" pitchFamily="34" charset="0"/>
                <a:ea typeface="+mj-ea"/>
                <a:cs typeface="Raavi" pitchFamily="34" charset="0"/>
              </a:rPr>
              <a:t/>
            </a:r>
            <a:br>
              <a:rPr lang="en-US" sz="2500" dirty="0" smtClean="0">
                <a:latin typeface="Raavi" pitchFamily="34" charset="0"/>
                <a:ea typeface="+mj-ea"/>
                <a:cs typeface="Raavi" pitchFamily="34" charset="0"/>
              </a:rPr>
            </a:br>
            <a:r>
              <a:rPr lang="en-US" sz="2400" dirty="0" smtClean="0">
                <a:latin typeface="Helvetica Neue"/>
                <a:ea typeface="+mj-ea"/>
              </a:rPr>
              <a:t/>
            </a:r>
            <a:br>
              <a:rPr lang="en-US" sz="2400" dirty="0" smtClean="0">
                <a:latin typeface="Helvetica Neue"/>
                <a:ea typeface="+mj-ea"/>
              </a:rPr>
            </a:br>
            <a:r>
              <a:rPr lang="en-US" sz="2400" dirty="0" smtClean="0">
                <a:latin typeface="Helvetica Neue"/>
                <a:ea typeface="+mj-ea"/>
              </a:rPr>
              <a:t>Vanessa Williams</a:t>
            </a:r>
            <a:r>
              <a:rPr lang="en-US" sz="2000" b="0" dirty="0" smtClean="0">
                <a:solidFill>
                  <a:schemeClr val="tx1"/>
                </a:solidFill>
                <a:latin typeface="Gill Sans MT" pitchFamily="34" charset="0"/>
                <a:ea typeface="+mj-ea"/>
              </a:rPr>
              <a:t> </a:t>
            </a:r>
            <a:r>
              <a:rPr lang="en-US" sz="2000" b="0" dirty="0" smtClean="0">
                <a:solidFill>
                  <a:schemeClr val="tx1"/>
                </a:solidFill>
                <a:latin typeface="Gill Sans MT" pitchFamily="34" charset="0"/>
                <a:ea typeface="+mj-ea"/>
              </a:rPr>
              <a:t/>
            </a:r>
            <a:br>
              <a:rPr lang="en-US" sz="2000" b="0" dirty="0" smtClean="0">
                <a:solidFill>
                  <a:schemeClr val="tx1"/>
                </a:solidFill>
                <a:latin typeface="Gill Sans MT" pitchFamily="34" charset="0"/>
                <a:ea typeface="+mj-ea"/>
              </a:rPr>
            </a:br>
            <a:r>
              <a:rPr lang="en-US" sz="2000" b="0" dirty="0" smtClean="0">
                <a:solidFill>
                  <a:schemeClr val="tx1"/>
                </a:solidFill>
                <a:latin typeface="Gill Sans MT" pitchFamily="34" charset="0"/>
                <a:ea typeface="+mj-ea"/>
              </a:rPr>
              <a:t>Transportation Program Specialist </a:t>
            </a:r>
            <a:endParaRPr lang="en-US" sz="1900" b="0" dirty="0" smtClean="0">
              <a:solidFill>
                <a:schemeClr val="tx1"/>
              </a:solidFill>
              <a:latin typeface="Gill Sans MT" pitchFamily="34" charset="0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Applying in </a:t>
            </a:r>
            <a:r>
              <a:rPr lang="en-US" sz="41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Grants.Gov</a:t>
            </a:r>
            <a:endParaRPr lang="en-US" sz="41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presented by </a:t>
            </a:r>
          </a:p>
          <a:p>
            <a:pPr marL="0" indent="0" algn="ctr">
              <a:buNone/>
            </a:pPr>
            <a:r>
              <a:rPr lang="en-US" dirty="0" smtClean="0"/>
              <a:t>Walt Mokey</a:t>
            </a:r>
          </a:p>
          <a:p>
            <a:pPr marL="0" indent="0" algn="ctr">
              <a:buNone/>
            </a:pPr>
            <a:r>
              <a:rPr lang="en-US" dirty="0" smtClean="0"/>
              <a:t>Transportation Program Specialist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53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his image is a group of four photographs: one shows a hybrid bus pulling up to a bus stop shelter on a downtown street; one shows the interior of rail vehicle with passengers standing inside; one shows an underground subway terminal with a departing train; and one shows an approaching light rail vehicle adjacent to a station with people waiting.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032" y="703259"/>
            <a:ext cx="7869936" cy="528523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Agenda</a:t>
            </a:r>
            <a:endParaRPr lang="en-US" sz="41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Program Purpose</a:t>
            </a:r>
          </a:p>
          <a:p>
            <a:r>
              <a:rPr lang="en-US" dirty="0"/>
              <a:t>Eligible Proposers/Funding</a:t>
            </a:r>
          </a:p>
          <a:p>
            <a:r>
              <a:rPr lang="en-US" dirty="0"/>
              <a:t>Eligible/Ineligible Projects </a:t>
            </a:r>
          </a:p>
          <a:p>
            <a:r>
              <a:rPr lang="en-US" dirty="0"/>
              <a:t>Cost Sharing and Matching  </a:t>
            </a:r>
          </a:p>
          <a:p>
            <a:r>
              <a:rPr lang="en-US" dirty="0"/>
              <a:t>Evaluation Criteria</a:t>
            </a:r>
          </a:p>
          <a:p>
            <a:r>
              <a:rPr lang="en-US" dirty="0"/>
              <a:t>Passenger Ferry Program Questions  </a:t>
            </a:r>
          </a:p>
          <a:p>
            <a:r>
              <a:rPr lang="en-US" dirty="0"/>
              <a:t>Applying in Grants.gov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Program Purpose</a:t>
            </a:r>
            <a:endParaRPr lang="en-US" sz="41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Improve and maintain the Nation’s public ferry systems and contribute to the improvement of the condition of the public ferry systems by providing financial assistance for </a:t>
            </a:r>
            <a:r>
              <a:rPr lang="en-US" b="1" u="sng" dirty="0"/>
              <a:t>capital</a:t>
            </a:r>
            <a:r>
              <a:rPr lang="en-US" dirty="0"/>
              <a:t> projects.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56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Eligible Proposers/Funding</a:t>
            </a:r>
            <a:endParaRPr lang="en-US" sz="41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400" dirty="0">
                <a:cs typeface="Times New Roman" pitchFamily="18" charset="0"/>
              </a:rPr>
              <a:t>Direct recipients of Section 5307 funds, Designated recipients, Federally-Recognized Tribes that operate a public ferry system in an urbanized area (including to/from an urbanized area</a:t>
            </a:r>
            <a:r>
              <a:rPr lang="en-US" sz="2400" dirty="0" smtClean="0">
                <a:cs typeface="Times New Roman" pitchFamily="18" charset="0"/>
              </a:rPr>
              <a:t>).</a:t>
            </a:r>
          </a:p>
          <a:p>
            <a:pPr marL="0" indent="0">
              <a:buNone/>
            </a:pPr>
            <a:endParaRPr lang="en-US" sz="2400" dirty="0">
              <a:cs typeface="Times New Roman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u="sng" dirty="0" smtClean="0">
                <a:cs typeface="Times New Roman" pitchFamily="18" charset="0"/>
              </a:rPr>
              <a:t>Funding</a:t>
            </a:r>
            <a:r>
              <a:rPr lang="en-US" sz="2400" b="1" u="sng" dirty="0">
                <a:cs typeface="Times New Roman" pitchFamily="18" charset="0"/>
              </a:rPr>
              <a:t>: 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/>
              <a:t>Available Funding</a:t>
            </a:r>
          </a:p>
          <a:p>
            <a:pPr>
              <a:buNone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	- </a:t>
            </a:r>
            <a:r>
              <a:rPr lang="en-US" sz="2400" dirty="0">
                <a:cs typeface="Arial" pitchFamily="34" charset="0"/>
              </a:rPr>
              <a:t>Approximately $29.9 million in FY 2013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>
                <a:cs typeface="Arial" pitchFamily="34" charset="0"/>
              </a:rPr>
              <a:t>Funding Availability</a:t>
            </a:r>
          </a:p>
          <a:p>
            <a:pPr lvl="0">
              <a:buNone/>
            </a:pPr>
            <a:r>
              <a:rPr lang="en-US" sz="2400" dirty="0"/>
              <a:t> - Funds will be available for obligation during the federal fiscal year in which they were allocated (e.g. announced)  plus five additional years</a:t>
            </a:r>
            <a:endParaRPr lang="en-US" sz="2400" b="1" u="sng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49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Eligible/Ineligible Projects</a:t>
            </a:r>
            <a:endParaRPr lang="en-US" sz="41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u="sng" dirty="0"/>
              <a:t>Capital Projects, </a:t>
            </a:r>
            <a:r>
              <a:rPr lang="en-US" sz="2400" dirty="0"/>
              <a:t>such as:</a:t>
            </a:r>
          </a:p>
          <a:p>
            <a:r>
              <a:rPr lang="en-US" sz="2400" dirty="0"/>
              <a:t>Purchase, replacement, or rehabilitation of ferries, terminals and related infrastructure</a:t>
            </a:r>
          </a:p>
          <a:p>
            <a:r>
              <a:rPr lang="en-US" sz="2400" dirty="0"/>
              <a:t>Related equipment (including fare equipment, communication devices)</a:t>
            </a:r>
          </a:p>
          <a:p>
            <a:r>
              <a:rPr lang="en-US" sz="2400" dirty="0" smtClean="0"/>
              <a:t>Expansion</a:t>
            </a:r>
            <a:endParaRPr lang="en-US" sz="2400" dirty="0"/>
          </a:p>
          <a:p>
            <a:pPr marL="0" indent="0">
              <a:buNone/>
            </a:pPr>
            <a:r>
              <a:rPr lang="en-US" sz="2400" b="1" u="sng" dirty="0"/>
              <a:t>Ineligible Projects:</a:t>
            </a:r>
          </a:p>
          <a:p>
            <a:r>
              <a:rPr lang="en-US" sz="2400" dirty="0"/>
              <a:t>Operating expenses</a:t>
            </a:r>
          </a:p>
          <a:p>
            <a:r>
              <a:rPr lang="en-US" sz="2400" dirty="0"/>
              <a:t>Planning</a:t>
            </a:r>
          </a:p>
          <a:p>
            <a:r>
              <a:rPr lang="en-US" sz="2400" dirty="0"/>
              <a:t>Preventive maintenance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9878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Cost Sharing and Matching </a:t>
            </a:r>
            <a:endParaRPr lang="en-US" sz="41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/>
              <a:t>Federal funding ratio:</a:t>
            </a:r>
          </a:p>
          <a:p>
            <a:pPr>
              <a:buFont typeface="Arial" pitchFamily="34" charset="0"/>
              <a:buChar char="•"/>
            </a:pPr>
            <a:r>
              <a:rPr lang="en-US" sz="2000" b="1" dirty="0"/>
              <a:t>80% Federal/20% Local</a:t>
            </a:r>
          </a:p>
          <a:p>
            <a:pPr marL="0" indent="0">
              <a:buNone/>
            </a:pPr>
            <a:r>
              <a:rPr lang="en-US" sz="2000" i="1" u="sng" dirty="0"/>
              <a:t>Exceptions</a:t>
            </a:r>
            <a:r>
              <a:rPr lang="en-US" sz="2000" i="1" dirty="0"/>
              <a:t>:</a:t>
            </a:r>
            <a:endParaRPr lang="en-US" sz="2000" i="1" u="sng" dirty="0"/>
          </a:p>
          <a:p>
            <a:pPr lvl="1"/>
            <a:r>
              <a:rPr lang="en-US" sz="2000" b="1" dirty="0"/>
              <a:t>85%</a:t>
            </a:r>
            <a:r>
              <a:rPr lang="en-US" sz="2000" dirty="0"/>
              <a:t> for net project costs for acquiring vehicles (including clean-fuel or alternative fuel) attributable to compliance with the Clean Air Act (CAA) or attributable to compliance with the Americans with Disabilities Act (ADA) of </a:t>
            </a:r>
            <a:r>
              <a:rPr lang="en-US" sz="2000" dirty="0" smtClean="0"/>
              <a:t>1990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r>
              <a:rPr lang="en-US" sz="2000" b="1" dirty="0"/>
              <a:t>90%</a:t>
            </a:r>
            <a:r>
              <a:rPr lang="en-US" sz="2000" dirty="0"/>
              <a:t> for net project costs for vehicle-related equipment or facilities (including clean-fuel or alternative-fuel vehicle-related equipment or facilities) attributable to compliance with the CAA or </a:t>
            </a:r>
            <a:r>
              <a:rPr lang="en-US" sz="2000" dirty="0" smtClean="0"/>
              <a:t>ADA</a:t>
            </a:r>
          </a:p>
          <a:p>
            <a:pPr marL="457200" lvl="1" indent="0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000" i="1" dirty="0"/>
              <a:t>See NOFA for types of match allowed.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73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Evaluation Criteria</a:t>
            </a:r>
            <a:endParaRPr lang="en-US" sz="41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z="2000" b="1" u="sng" dirty="0">
                <a:cs typeface="Arial" pitchFamily="34" charset="0"/>
              </a:rPr>
              <a:t>Demonstration of Need</a:t>
            </a:r>
            <a:r>
              <a:rPr lang="en-US" sz="2000" b="1" dirty="0">
                <a:cs typeface="Arial" pitchFamily="34" charset="0"/>
              </a:rPr>
              <a:t> </a:t>
            </a:r>
          </a:p>
          <a:p>
            <a:pPr marL="0" indent="0">
              <a:buNone/>
            </a:pPr>
            <a:r>
              <a:rPr lang="en-US" sz="2400" dirty="0">
                <a:cs typeface="Arial" pitchFamily="34" charset="0"/>
              </a:rPr>
              <a:t>       </a:t>
            </a:r>
            <a:r>
              <a:rPr lang="en-US" sz="2000" i="1" dirty="0" smtClean="0">
                <a:cs typeface="Arial" pitchFamily="34" charset="0"/>
              </a:rPr>
              <a:t>Is </a:t>
            </a:r>
            <a:r>
              <a:rPr lang="en-US" sz="2000" i="1" dirty="0">
                <a:cs typeface="Arial" pitchFamily="34" charset="0"/>
              </a:rPr>
              <a:t>this a one time or periodic need</a:t>
            </a:r>
            <a:r>
              <a:rPr lang="en-US" sz="2000" i="1" dirty="0" smtClean="0">
                <a:cs typeface="Arial" pitchFamily="34" charset="0"/>
              </a:rPr>
              <a:t>?</a:t>
            </a:r>
          </a:p>
          <a:p>
            <a:pPr marL="0" indent="0">
              <a:buNone/>
            </a:pPr>
            <a:r>
              <a:rPr lang="en-US" sz="2000" i="1" dirty="0" smtClean="0">
                <a:cs typeface="Arial" pitchFamily="34" charset="0"/>
              </a:rPr>
              <a:t>        How </a:t>
            </a:r>
            <a:r>
              <a:rPr lang="en-US" sz="2000" i="1" dirty="0">
                <a:cs typeface="Arial" pitchFamily="34" charset="0"/>
              </a:rPr>
              <a:t>is your service impacted? </a:t>
            </a:r>
          </a:p>
          <a:p>
            <a:pPr marL="1089025" lvl="2" indent="-285750">
              <a:lnSpc>
                <a:spcPct val="100000"/>
              </a:lnSpc>
              <a:buFont typeface="Wingdings" pitchFamily="2" charset="2"/>
              <a:buChar char="§"/>
            </a:pPr>
            <a:r>
              <a:rPr lang="en-US" sz="2000" dirty="0">
                <a:cs typeface="Arial" pitchFamily="34" charset="0"/>
              </a:rPr>
              <a:t>Backlog of maintenance</a:t>
            </a:r>
          </a:p>
          <a:p>
            <a:pPr marL="1089025" lvl="2" indent="-285750">
              <a:lnSpc>
                <a:spcPct val="100000"/>
              </a:lnSpc>
              <a:buFont typeface="Wingdings" pitchFamily="2" charset="2"/>
              <a:buChar char="§"/>
            </a:pPr>
            <a:r>
              <a:rPr lang="en-US" sz="2000" dirty="0">
                <a:cs typeface="Arial" pitchFamily="34" charset="0"/>
              </a:rPr>
              <a:t>Age of or condition of capital assets</a:t>
            </a:r>
          </a:p>
          <a:p>
            <a:pPr marL="609600" indent="-609600">
              <a:buAutoNum type="arabicPeriod"/>
            </a:pPr>
            <a:r>
              <a:rPr lang="en-US" sz="2000" b="1" u="sng" dirty="0">
                <a:cs typeface="Arial" pitchFamily="34" charset="0"/>
              </a:rPr>
              <a:t>Demonstration of </a:t>
            </a:r>
            <a:r>
              <a:rPr lang="en-US" sz="2000" b="1" u="sng" dirty="0" smtClean="0">
                <a:cs typeface="Arial" pitchFamily="34" charset="0"/>
              </a:rPr>
              <a:t>Benefits</a:t>
            </a:r>
          </a:p>
          <a:p>
            <a:pPr marL="400050" lvl="1" indent="0">
              <a:lnSpc>
                <a:spcPct val="100000"/>
              </a:lnSpc>
              <a:buNone/>
            </a:pPr>
            <a:r>
              <a:rPr lang="en-US" sz="2000" i="1" dirty="0" smtClean="0">
                <a:cs typeface="Arial" pitchFamily="34" charset="0"/>
              </a:rPr>
              <a:t>    What </a:t>
            </a:r>
            <a:r>
              <a:rPr lang="en-US" sz="2000" i="1" dirty="0">
                <a:cs typeface="Arial" pitchFamily="34" charset="0"/>
              </a:rPr>
              <a:t>are the project benefits?</a:t>
            </a:r>
          </a:p>
          <a:p>
            <a:pPr marL="1146175" lvl="2" indent="-342900">
              <a:lnSpc>
                <a:spcPct val="100000"/>
              </a:lnSpc>
              <a:buFont typeface="Wingdings" pitchFamily="2" charset="2"/>
              <a:buChar char="§"/>
            </a:pPr>
            <a:r>
              <a:rPr lang="en-US" sz="2000" dirty="0">
                <a:cs typeface="Arial" pitchFamily="34" charset="0"/>
              </a:rPr>
              <a:t>Impact on ridership, increase reliability of service, state of good repair, air quality</a:t>
            </a:r>
          </a:p>
          <a:p>
            <a:pPr marL="457200" indent="-457200">
              <a:buAutoNum type="arabicPeriod" startAt="3"/>
            </a:pPr>
            <a:r>
              <a:rPr lang="en-US" sz="2000" b="1" u="sng" dirty="0" smtClean="0">
                <a:cs typeface="Arial" pitchFamily="34" charset="0"/>
              </a:rPr>
              <a:t>Planning </a:t>
            </a:r>
            <a:r>
              <a:rPr lang="en-US" sz="2000" b="1" u="sng" dirty="0">
                <a:cs typeface="Arial" pitchFamily="34" charset="0"/>
              </a:rPr>
              <a:t>&amp;  Local/Regional Prioritization </a:t>
            </a:r>
            <a:endParaRPr lang="en-US" sz="2000" b="1" u="sng" dirty="0" smtClean="0">
              <a:cs typeface="Arial" pitchFamily="34" charset="0"/>
            </a:endParaRPr>
          </a:p>
          <a:p>
            <a:pPr marL="0" indent="0">
              <a:buNone/>
            </a:pPr>
            <a:r>
              <a:rPr lang="en-US" sz="2400" i="1" dirty="0" smtClean="0">
                <a:cs typeface="Arial" pitchFamily="34" charset="0"/>
              </a:rPr>
              <a:t>     </a:t>
            </a:r>
            <a:r>
              <a:rPr lang="en-US" sz="2000" i="1" dirty="0" smtClean="0">
                <a:cs typeface="Arial" pitchFamily="34" charset="0"/>
              </a:rPr>
              <a:t>How </a:t>
            </a:r>
            <a:r>
              <a:rPr lang="en-US" sz="2000" i="1" dirty="0">
                <a:cs typeface="Arial" pitchFamily="34" charset="0"/>
              </a:rPr>
              <a:t>is your project consistent with local priorities?</a:t>
            </a:r>
          </a:p>
          <a:p>
            <a:pPr marL="1146175" lvl="2" indent="-342900">
              <a:lnSpc>
                <a:spcPct val="100000"/>
              </a:lnSpc>
              <a:buFont typeface="Wingdings" pitchFamily="2" charset="2"/>
              <a:buChar char="§"/>
            </a:pPr>
            <a:r>
              <a:rPr lang="en-US" sz="2000" dirty="0">
                <a:cs typeface="Arial" pitchFamily="34" charset="0"/>
              </a:rPr>
              <a:t>Long Range Plan, Letters of Support, TIP/STIP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94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Evaluation Criteria (cont.)</a:t>
            </a:r>
            <a:endParaRPr lang="en-US" sz="41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AutoNum type="arabicPeriod" startAt="4"/>
            </a:pPr>
            <a:r>
              <a:rPr lang="en-US" sz="2000" b="1" u="sng" dirty="0">
                <a:cs typeface="Arial" pitchFamily="34" charset="0"/>
              </a:rPr>
              <a:t>Project Readiness</a:t>
            </a:r>
          </a:p>
          <a:p>
            <a:pPr marL="400050" lvl="1" indent="0">
              <a:lnSpc>
                <a:spcPct val="100000"/>
              </a:lnSpc>
              <a:buNone/>
            </a:pPr>
            <a:r>
              <a:rPr lang="en-US" sz="2000" dirty="0">
                <a:cs typeface="Arial" pitchFamily="34" charset="0"/>
              </a:rPr>
              <a:t>   </a:t>
            </a:r>
            <a:r>
              <a:rPr lang="en-US" sz="2000" i="1" dirty="0" smtClean="0">
                <a:cs typeface="Arial" pitchFamily="34" charset="0"/>
              </a:rPr>
              <a:t>Is </a:t>
            </a:r>
            <a:r>
              <a:rPr lang="en-US" sz="2000" i="1" dirty="0">
                <a:cs typeface="Arial" pitchFamily="34" charset="0"/>
              </a:rPr>
              <a:t>your project ready to be implemented?</a:t>
            </a:r>
            <a:endParaRPr lang="en-US" sz="2000" i="1" u="sng" dirty="0">
              <a:cs typeface="Arial" pitchFamily="34" charset="0"/>
            </a:endParaRPr>
          </a:p>
          <a:p>
            <a:pPr marL="1146175" lvl="2" indent="-342900">
              <a:lnSpc>
                <a:spcPct val="100000"/>
              </a:lnSpc>
              <a:buFont typeface="Wingdings" pitchFamily="2" charset="2"/>
              <a:buChar char="§"/>
            </a:pPr>
            <a:r>
              <a:rPr lang="en-US" sz="2000" dirty="0">
                <a:cs typeface="Arial" pitchFamily="34" charset="0"/>
              </a:rPr>
              <a:t>Implementation plans, TIP/STIP</a:t>
            </a:r>
          </a:p>
          <a:p>
            <a:pPr marL="457200" indent="-457200">
              <a:buAutoNum type="arabicPeriod" startAt="4"/>
            </a:pPr>
            <a:r>
              <a:rPr lang="en-US" sz="2000" b="1" u="sng" dirty="0">
                <a:cs typeface="Arial" pitchFamily="34" charset="0"/>
              </a:rPr>
              <a:t>Technical, Legal, and Financial Capacity</a:t>
            </a:r>
          </a:p>
          <a:p>
            <a:pPr marL="400050" lvl="1" indent="0">
              <a:lnSpc>
                <a:spcPct val="100000"/>
              </a:lnSpc>
              <a:buNone/>
            </a:pPr>
            <a:r>
              <a:rPr lang="en-US" sz="2000" dirty="0">
                <a:cs typeface="Arial" pitchFamily="34" charset="0"/>
              </a:rPr>
              <a:t>  </a:t>
            </a:r>
            <a:r>
              <a:rPr lang="en-US" sz="2000" i="1" dirty="0" smtClean="0">
                <a:cs typeface="Arial" pitchFamily="34" charset="0"/>
              </a:rPr>
              <a:t>Do </a:t>
            </a:r>
            <a:r>
              <a:rPr lang="en-US" sz="2000" i="1" dirty="0">
                <a:cs typeface="Arial" pitchFamily="34" charset="0"/>
              </a:rPr>
              <a:t>you, the grantee, have technical, legal </a:t>
            </a:r>
            <a:r>
              <a:rPr lang="en-US" sz="2000" i="1" dirty="0" smtClean="0">
                <a:cs typeface="Arial" pitchFamily="34" charset="0"/>
              </a:rPr>
              <a:t>and financial </a:t>
            </a:r>
            <a:r>
              <a:rPr lang="en-US" sz="2000" i="1" dirty="0">
                <a:cs typeface="Arial" pitchFamily="34" charset="0"/>
              </a:rPr>
              <a:t>capacity to carry out </a:t>
            </a:r>
            <a:endParaRPr lang="en-US" sz="2000" i="1" dirty="0" smtClean="0">
              <a:cs typeface="Arial" pitchFamily="34" charset="0"/>
            </a:endParaRPr>
          </a:p>
          <a:p>
            <a:pPr marL="400050" lvl="1" indent="0">
              <a:lnSpc>
                <a:spcPct val="100000"/>
              </a:lnSpc>
              <a:buNone/>
            </a:pPr>
            <a:r>
              <a:rPr lang="en-US" sz="2000" i="1" dirty="0">
                <a:cs typeface="Arial" pitchFamily="34" charset="0"/>
              </a:rPr>
              <a:t> </a:t>
            </a:r>
            <a:r>
              <a:rPr lang="en-US" sz="2000" i="1" dirty="0" smtClean="0">
                <a:cs typeface="Arial" pitchFamily="34" charset="0"/>
              </a:rPr>
              <a:t> the </a:t>
            </a:r>
            <a:r>
              <a:rPr lang="en-US" sz="2000" i="1" dirty="0">
                <a:cs typeface="Arial" pitchFamily="34" charset="0"/>
              </a:rPr>
              <a:t>project?</a:t>
            </a:r>
          </a:p>
          <a:p>
            <a:pPr marL="1089025" lvl="2" indent="-285750">
              <a:lnSpc>
                <a:spcPct val="100000"/>
              </a:lnSpc>
              <a:buFont typeface="Wingdings" pitchFamily="2" charset="2"/>
              <a:buChar char="§"/>
            </a:pPr>
            <a:r>
              <a:rPr lang="en-US" sz="2000" dirty="0">
                <a:cs typeface="Arial" pitchFamily="34" charset="0"/>
              </a:rPr>
              <a:t>No outstanding legal financial issues, good financial standing, local match identified</a:t>
            </a:r>
          </a:p>
          <a:p>
            <a:pPr marL="609600" indent="-609600">
              <a:buAutoNum type="arabicPeriod" startAt="4"/>
            </a:pPr>
            <a:r>
              <a:rPr lang="en-US" sz="2000" b="1" u="sng" dirty="0">
                <a:cs typeface="Arial" pitchFamily="34" charset="0"/>
              </a:rPr>
              <a:t>Connectivity to Other Modes of Transportation </a:t>
            </a:r>
          </a:p>
          <a:p>
            <a:pPr marL="400050" lvl="1" indent="0">
              <a:lnSpc>
                <a:spcPct val="100000"/>
              </a:lnSpc>
              <a:buNone/>
            </a:pPr>
            <a:r>
              <a:rPr lang="en-US" sz="2000" i="1" dirty="0">
                <a:cs typeface="Arial" pitchFamily="34" charset="0"/>
              </a:rPr>
              <a:t>    </a:t>
            </a:r>
            <a:r>
              <a:rPr lang="en-US" sz="2000" i="1" dirty="0" smtClean="0">
                <a:cs typeface="Arial" pitchFamily="34" charset="0"/>
              </a:rPr>
              <a:t>Does </a:t>
            </a:r>
            <a:r>
              <a:rPr lang="en-US" sz="2000" i="1" dirty="0">
                <a:cs typeface="Arial" pitchFamily="34" charset="0"/>
              </a:rPr>
              <a:t>your project connect to other modes?</a:t>
            </a:r>
          </a:p>
          <a:p>
            <a:pPr marL="1146175" lvl="2" indent="-342900">
              <a:lnSpc>
                <a:spcPct val="100000"/>
              </a:lnSpc>
              <a:buFont typeface="Wingdings" pitchFamily="2" charset="2"/>
              <a:buChar char="§"/>
            </a:pPr>
            <a:r>
              <a:rPr lang="en-US" sz="2000" dirty="0">
                <a:cs typeface="Arial" pitchFamily="34" charset="0"/>
              </a:rPr>
              <a:t>Rail, bus, intercity bus, private transportation </a:t>
            </a:r>
          </a:p>
          <a:p>
            <a:pPr marL="1009650" lvl="1" indent="-609600" algn="ctr">
              <a:lnSpc>
                <a:spcPct val="100000"/>
              </a:lnSpc>
              <a:buNone/>
            </a:pPr>
            <a:endParaRPr lang="en-US" sz="1800" i="1" dirty="0">
              <a:cs typeface="Arial" pitchFamily="34" charset="0"/>
            </a:endParaRPr>
          </a:p>
          <a:p>
            <a:pPr marL="1009650" lvl="1" indent="-609600" algn="ctr">
              <a:lnSpc>
                <a:spcPct val="100000"/>
              </a:lnSpc>
              <a:buNone/>
            </a:pPr>
            <a:r>
              <a:rPr lang="en-US" sz="1800" i="1" dirty="0">
                <a:cs typeface="Arial" pitchFamily="34" charset="0"/>
              </a:rPr>
              <a:t>Please refer to the complete list of criteria in the NOFA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76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Passenger Ferry Program Questions</a:t>
            </a:r>
            <a:endParaRPr lang="en-US" sz="41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 algn="ctr">
              <a:lnSpc>
                <a:spcPct val="100000"/>
              </a:lnSpc>
              <a:buNone/>
            </a:pPr>
            <a:endParaRPr lang="en-US" b="1" dirty="0" smtClean="0">
              <a:cs typeface="Arial" pitchFamily="34" charset="0"/>
            </a:endParaRPr>
          </a:p>
          <a:p>
            <a:pPr marL="400050" lvl="1" indent="0" algn="ctr">
              <a:lnSpc>
                <a:spcPct val="100000"/>
              </a:lnSpc>
              <a:buNone/>
            </a:pPr>
            <a:endParaRPr lang="en-US" b="1" dirty="0">
              <a:cs typeface="Arial" pitchFamily="34" charset="0"/>
            </a:endParaRPr>
          </a:p>
          <a:p>
            <a:pPr marL="400050" lvl="1" indent="0" algn="ctr">
              <a:lnSpc>
                <a:spcPct val="100000"/>
              </a:lnSpc>
              <a:buNone/>
            </a:pPr>
            <a:r>
              <a:rPr lang="en-US" b="1" dirty="0" smtClean="0">
                <a:cs typeface="Arial" pitchFamily="34" charset="0"/>
              </a:rPr>
              <a:t>Vanessa </a:t>
            </a:r>
            <a:r>
              <a:rPr lang="en-US" b="1" dirty="0">
                <a:cs typeface="Arial" pitchFamily="34" charset="0"/>
              </a:rPr>
              <a:t>Williams</a:t>
            </a:r>
          </a:p>
          <a:p>
            <a:pPr marL="400050" lvl="1" indent="0" algn="ctr">
              <a:lnSpc>
                <a:spcPct val="100000"/>
              </a:lnSpc>
              <a:buNone/>
            </a:pPr>
            <a:r>
              <a:rPr lang="en-US" b="1" dirty="0">
                <a:cs typeface="Arial" pitchFamily="34" charset="0"/>
              </a:rPr>
              <a:t>202-366-4818</a:t>
            </a:r>
          </a:p>
          <a:p>
            <a:pPr marL="400050" lvl="1" indent="0" algn="ctr">
              <a:lnSpc>
                <a:spcPct val="100000"/>
              </a:lnSpc>
              <a:buNone/>
            </a:pPr>
            <a:r>
              <a:rPr lang="en-US" b="1" dirty="0">
                <a:cs typeface="Arial" pitchFamily="34" charset="0"/>
                <a:hlinkClick r:id="rId2"/>
              </a:rPr>
              <a:t>vanessa.williams@dot.gov</a:t>
            </a:r>
            <a:endParaRPr lang="en-US" b="1" dirty="0">
              <a:cs typeface="Arial" pitchFamily="34" charset="0"/>
            </a:endParaRPr>
          </a:p>
          <a:p>
            <a:pPr marL="400050" lvl="1" indent="0" algn="ctr">
              <a:lnSpc>
                <a:spcPct val="100000"/>
              </a:lnSpc>
              <a:buNone/>
            </a:pPr>
            <a:r>
              <a:rPr lang="en-US" b="1" dirty="0">
                <a:cs typeface="Arial" pitchFamily="34" charset="0"/>
              </a:rPr>
              <a:t>Applications Due: Monday, 21 October 2013 </a:t>
            </a:r>
          </a:p>
          <a:p>
            <a:pPr marL="400050" lvl="1" indent="0" algn="ctr">
              <a:lnSpc>
                <a:spcPct val="100000"/>
              </a:lnSpc>
              <a:buNone/>
            </a:pPr>
            <a:r>
              <a:rPr lang="en-US" b="1" dirty="0">
                <a:cs typeface="Arial" pitchFamily="34" charset="0"/>
              </a:rPr>
              <a:t>(11:59 p.m. EDT)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85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TA3 (2)">
  <a:themeElements>
    <a:clrScheme name="FTA Research">
      <a:dk1>
        <a:sysClr val="windowText" lastClr="000000"/>
      </a:dk1>
      <a:lt1>
        <a:sysClr val="window" lastClr="FFFFFF"/>
      </a:lt1>
      <a:dk2>
        <a:srgbClr val="17144D"/>
      </a:dk2>
      <a:lt2>
        <a:srgbClr val="839EB7"/>
      </a:lt2>
      <a:accent1>
        <a:srgbClr val="413F77"/>
      </a:accent1>
      <a:accent2>
        <a:srgbClr val="C0504D"/>
      </a:accent2>
      <a:accent3>
        <a:srgbClr val="347358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FTA3 (2)</Template>
  <TotalTime>1786</TotalTime>
  <Words>405</Words>
  <Application>Microsoft Office PowerPoint</Application>
  <PresentationFormat>On-screen Show (4:3)</PresentationFormat>
  <Paragraphs>76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FTA3 (2)</vt:lpstr>
      <vt:lpstr>Passenger Ferry Grant Program September 11, 2013  Vanessa Williams  Transportation Program Specialist </vt:lpstr>
      <vt:lpstr>Agenda</vt:lpstr>
      <vt:lpstr>Program Purpose</vt:lpstr>
      <vt:lpstr>Eligible Proposers/Funding</vt:lpstr>
      <vt:lpstr>Eligible/Ineligible Projects</vt:lpstr>
      <vt:lpstr>Cost Sharing and Matching </vt:lpstr>
      <vt:lpstr>Evaluation Criteria</vt:lpstr>
      <vt:lpstr>Evaluation Criteria (cont.)</vt:lpstr>
      <vt:lpstr>Passenger Ferry Program Questions</vt:lpstr>
      <vt:lpstr>Applying in Grants.Gov</vt:lpstr>
      <vt:lpstr>PowerPoint Presentation</vt:lpstr>
    </vt:vector>
  </TitlesOfParts>
  <Company>DOT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Dissemination New Procedures  November 15, 2011  Edwin Rodriguez Information Dissemination Program Manager</dc:title>
  <dc:creator>test</dc:creator>
  <cp:lastModifiedBy>vanessa.williams</cp:lastModifiedBy>
  <cp:revision>81</cp:revision>
  <cp:lastPrinted>2013-09-10T20:50:33Z</cp:lastPrinted>
  <dcterms:created xsi:type="dcterms:W3CDTF">2012-04-18T16:44:28Z</dcterms:created>
  <dcterms:modified xsi:type="dcterms:W3CDTF">2013-09-10T20:50:54Z</dcterms:modified>
</cp:coreProperties>
</file>