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tags/tag1.xml" ContentType="application/vnd.openxmlformats-officedocument.presentationml.tags+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10"/>
  </p:notesMasterIdLst>
  <p:handoutMasterIdLst>
    <p:handoutMasterId r:id="rId211"/>
  </p:handoutMasterIdLst>
  <p:sldIdLst>
    <p:sldId id="256" r:id="rId5"/>
    <p:sldId id="279" r:id="rId6"/>
    <p:sldId id="507" r:id="rId7"/>
    <p:sldId id="278" r:id="rId8"/>
    <p:sldId id="276" r:id="rId9"/>
    <p:sldId id="275" r:id="rId10"/>
    <p:sldId id="274" r:id="rId11"/>
    <p:sldId id="291" r:id="rId12"/>
    <p:sldId id="293" r:id="rId13"/>
    <p:sldId id="295" r:id="rId14"/>
    <p:sldId id="294" r:id="rId15"/>
    <p:sldId id="315" r:id="rId16"/>
    <p:sldId id="281" r:id="rId17"/>
    <p:sldId id="283" r:id="rId18"/>
    <p:sldId id="284" r:id="rId19"/>
    <p:sldId id="285" r:id="rId20"/>
    <p:sldId id="290" r:id="rId21"/>
    <p:sldId id="297" r:id="rId22"/>
    <p:sldId id="296" r:id="rId23"/>
    <p:sldId id="287" r:id="rId24"/>
    <p:sldId id="286" r:id="rId25"/>
    <p:sldId id="288" r:id="rId26"/>
    <p:sldId id="289" r:id="rId27"/>
    <p:sldId id="299" r:id="rId28"/>
    <p:sldId id="300" r:id="rId29"/>
    <p:sldId id="301" r:id="rId30"/>
    <p:sldId id="302" r:id="rId31"/>
    <p:sldId id="303" r:id="rId32"/>
    <p:sldId id="304" r:id="rId33"/>
    <p:sldId id="305" r:id="rId34"/>
    <p:sldId id="306" r:id="rId35"/>
    <p:sldId id="309" r:id="rId36"/>
    <p:sldId id="307" r:id="rId37"/>
    <p:sldId id="308" r:id="rId38"/>
    <p:sldId id="310" r:id="rId39"/>
    <p:sldId id="311" r:id="rId40"/>
    <p:sldId id="312" r:id="rId41"/>
    <p:sldId id="509" r:id="rId42"/>
    <p:sldId id="314" r:id="rId43"/>
    <p:sldId id="282" r:id="rId44"/>
    <p:sldId id="280" r:id="rId45"/>
    <p:sldId id="316" r:id="rId46"/>
    <p:sldId id="317" r:id="rId47"/>
    <p:sldId id="318" r:id="rId48"/>
    <p:sldId id="319" r:id="rId49"/>
    <p:sldId id="320" r:id="rId50"/>
    <p:sldId id="508" r:id="rId51"/>
    <p:sldId id="321" r:id="rId52"/>
    <p:sldId id="322" r:id="rId53"/>
    <p:sldId id="324" r:id="rId54"/>
    <p:sldId id="325" r:id="rId55"/>
    <p:sldId id="326" r:id="rId56"/>
    <p:sldId id="328" r:id="rId57"/>
    <p:sldId id="329" r:id="rId58"/>
    <p:sldId id="330" r:id="rId59"/>
    <p:sldId id="331" r:id="rId60"/>
    <p:sldId id="332" r:id="rId61"/>
    <p:sldId id="333" r:id="rId62"/>
    <p:sldId id="337" r:id="rId63"/>
    <p:sldId id="341" r:id="rId64"/>
    <p:sldId id="338" r:id="rId65"/>
    <p:sldId id="339" r:id="rId66"/>
    <p:sldId id="340" r:id="rId67"/>
    <p:sldId id="334" r:id="rId68"/>
    <p:sldId id="506" r:id="rId69"/>
    <p:sldId id="335" r:id="rId70"/>
    <p:sldId id="342" r:id="rId71"/>
    <p:sldId id="343" r:id="rId72"/>
    <p:sldId id="344" r:id="rId73"/>
    <p:sldId id="345" r:id="rId74"/>
    <p:sldId id="346" r:id="rId75"/>
    <p:sldId id="348" r:id="rId76"/>
    <p:sldId id="349" r:id="rId77"/>
    <p:sldId id="352" r:id="rId78"/>
    <p:sldId id="353" r:id="rId79"/>
    <p:sldId id="355" r:id="rId80"/>
    <p:sldId id="356" r:id="rId81"/>
    <p:sldId id="350" r:id="rId82"/>
    <p:sldId id="357" r:id="rId83"/>
    <p:sldId id="358" r:id="rId84"/>
    <p:sldId id="360" r:id="rId85"/>
    <p:sldId id="361" r:id="rId86"/>
    <p:sldId id="399" r:id="rId87"/>
    <p:sldId id="363" r:id="rId88"/>
    <p:sldId id="364" r:id="rId89"/>
    <p:sldId id="365" r:id="rId90"/>
    <p:sldId id="366" r:id="rId91"/>
    <p:sldId id="367" r:id="rId92"/>
    <p:sldId id="400" r:id="rId93"/>
    <p:sldId id="401" r:id="rId94"/>
    <p:sldId id="402" r:id="rId95"/>
    <p:sldId id="526" r:id="rId96"/>
    <p:sldId id="524" r:id="rId97"/>
    <p:sldId id="404" r:id="rId98"/>
    <p:sldId id="405" r:id="rId99"/>
    <p:sldId id="406" r:id="rId100"/>
    <p:sldId id="407" r:id="rId101"/>
    <p:sldId id="408" r:id="rId102"/>
    <p:sldId id="409" r:id="rId103"/>
    <p:sldId id="512" r:id="rId104"/>
    <p:sldId id="513" r:id="rId105"/>
    <p:sldId id="514" r:id="rId106"/>
    <p:sldId id="522" r:id="rId107"/>
    <p:sldId id="516" r:id="rId108"/>
    <p:sldId id="410" r:id="rId109"/>
    <p:sldId id="411" r:id="rId110"/>
    <p:sldId id="412" r:id="rId111"/>
    <p:sldId id="413" r:id="rId112"/>
    <p:sldId id="414" r:id="rId113"/>
    <p:sldId id="415" r:id="rId114"/>
    <p:sldId id="416" r:id="rId115"/>
    <p:sldId id="417" r:id="rId116"/>
    <p:sldId id="418" r:id="rId117"/>
    <p:sldId id="419" r:id="rId118"/>
    <p:sldId id="420" r:id="rId119"/>
    <p:sldId id="421" r:id="rId120"/>
    <p:sldId id="422" r:id="rId121"/>
    <p:sldId id="323" r:id="rId122"/>
    <p:sldId id="423" r:id="rId123"/>
    <p:sldId id="424" r:id="rId124"/>
    <p:sldId id="425" r:id="rId125"/>
    <p:sldId id="426" r:id="rId126"/>
    <p:sldId id="427" r:id="rId127"/>
    <p:sldId id="428" r:id="rId128"/>
    <p:sldId id="429" r:id="rId129"/>
    <p:sldId id="430" r:id="rId130"/>
    <p:sldId id="431" r:id="rId131"/>
    <p:sldId id="432" r:id="rId132"/>
    <p:sldId id="433" r:id="rId133"/>
    <p:sldId id="434" r:id="rId134"/>
    <p:sldId id="435" r:id="rId135"/>
    <p:sldId id="436" r:id="rId136"/>
    <p:sldId id="437" r:id="rId137"/>
    <p:sldId id="438" r:id="rId138"/>
    <p:sldId id="439" r:id="rId139"/>
    <p:sldId id="440" r:id="rId140"/>
    <p:sldId id="441" r:id="rId141"/>
    <p:sldId id="442" r:id="rId142"/>
    <p:sldId id="443" r:id="rId143"/>
    <p:sldId id="444" r:id="rId144"/>
    <p:sldId id="445" r:id="rId145"/>
    <p:sldId id="446" r:id="rId146"/>
    <p:sldId id="447" r:id="rId147"/>
    <p:sldId id="448" r:id="rId148"/>
    <p:sldId id="450" r:id="rId149"/>
    <p:sldId id="451" r:id="rId150"/>
    <p:sldId id="452" r:id="rId151"/>
    <p:sldId id="453" r:id="rId152"/>
    <p:sldId id="454" r:id="rId153"/>
    <p:sldId id="455" r:id="rId154"/>
    <p:sldId id="456" r:id="rId155"/>
    <p:sldId id="457" r:id="rId156"/>
    <p:sldId id="458" r:id="rId157"/>
    <p:sldId id="459" r:id="rId158"/>
    <p:sldId id="460" r:id="rId159"/>
    <p:sldId id="517" r:id="rId160"/>
    <p:sldId id="518" r:id="rId161"/>
    <p:sldId id="519" r:id="rId162"/>
    <p:sldId id="520" r:id="rId163"/>
    <p:sldId id="521" r:id="rId164"/>
    <p:sldId id="461" r:id="rId165"/>
    <p:sldId id="462" r:id="rId166"/>
    <p:sldId id="463" r:id="rId167"/>
    <p:sldId id="464" r:id="rId168"/>
    <p:sldId id="465" r:id="rId169"/>
    <p:sldId id="466" r:id="rId170"/>
    <p:sldId id="467" r:id="rId171"/>
    <p:sldId id="468" r:id="rId172"/>
    <p:sldId id="469" r:id="rId173"/>
    <p:sldId id="470" r:id="rId174"/>
    <p:sldId id="471" r:id="rId175"/>
    <p:sldId id="472" r:id="rId176"/>
    <p:sldId id="473" r:id="rId177"/>
    <p:sldId id="504" r:id="rId178"/>
    <p:sldId id="474" r:id="rId179"/>
    <p:sldId id="510" r:id="rId180"/>
    <p:sldId id="476" r:id="rId181"/>
    <p:sldId id="477" r:id="rId182"/>
    <p:sldId id="478" r:id="rId183"/>
    <p:sldId id="479" r:id="rId184"/>
    <p:sldId id="480" r:id="rId185"/>
    <p:sldId id="481" r:id="rId186"/>
    <p:sldId id="482" r:id="rId187"/>
    <p:sldId id="505" r:id="rId188"/>
    <p:sldId id="484" r:id="rId189"/>
    <p:sldId id="485" r:id="rId190"/>
    <p:sldId id="486" r:id="rId191"/>
    <p:sldId id="487" r:id="rId192"/>
    <p:sldId id="488" r:id="rId193"/>
    <p:sldId id="490" r:id="rId194"/>
    <p:sldId id="527" r:id="rId195"/>
    <p:sldId id="528" r:id="rId196"/>
    <p:sldId id="529" r:id="rId197"/>
    <p:sldId id="530" r:id="rId198"/>
    <p:sldId id="494" r:id="rId199"/>
    <p:sldId id="495" r:id="rId200"/>
    <p:sldId id="496" r:id="rId201"/>
    <p:sldId id="497" r:id="rId202"/>
    <p:sldId id="498" r:id="rId203"/>
    <p:sldId id="499" r:id="rId204"/>
    <p:sldId id="500" r:id="rId205"/>
    <p:sldId id="501" r:id="rId206"/>
    <p:sldId id="502" r:id="rId207"/>
    <p:sldId id="503" r:id="rId208"/>
    <p:sldId id="273" r:id="rId20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5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6" autoAdjust="0"/>
    <p:restoredTop sz="79041" autoAdjust="0"/>
  </p:normalViewPr>
  <p:slideViewPr>
    <p:cSldViewPr snapToGrid="0" snapToObjects="1">
      <p:cViewPr varScale="1">
        <p:scale>
          <a:sx n="57" d="100"/>
          <a:sy n="57" d="100"/>
        </p:scale>
        <p:origin x="-17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tableStyles" Target="tableStyles.xml"/><Relationship Id="rId211"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commentAuthors" Target="commentAuthor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viewProps" Target="view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notesMaster" Target="notesMasters/notesMaster1.xml"/><Relationship Id="rId215" Type="http://schemas.openxmlformats.org/officeDocument/2006/relationships/theme" Target="theme/theme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dirty="0" smtClean="0"/>
              <a:t>Procurement was the #1 Area of Deficiencies </a:t>
            </a:r>
          </a:p>
          <a:p>
            <a:pPr>
              <a:defRPr/>
            </a:pPr>
            <a:r>
              <a:rPr lang="en-US" baseline="0" dirty="0" smtClean="0"/>
              <a:t>(23% of findings across all review areas)</a:t>
            </a:r>
          </a:p>
          <a:p>
            <a:pPr>
              <a:defRPr/>
            </a:pPr>
            <a:endParaRPr lang="en-US" dirty="0"/>
          </a:p>
        </c:rich>
      </c:tx>
      <c:layout>
        <c:manualLayout>
          <c:xMode val="edge"/>
          <c:yMode val="edge"/>
          <c:x val="1.9672888111208322E-4"/>
          <c:y val="6.2703559330224562E-2"/>
        </c:manualLayout>
      </c:layout>
      <c:overlay val="0"/>
    </c:title>
    <c:autoTitleDeleted val="0"/>
    <c:plotArea>
      <c:layout>
        <c:manualLayout>
          <c:layoutTarget val="inner"/>
          <c:xMode val="edge"/>
          <c:yMode val="edge"/>
          <c:x val="0.34241287547389909"/>
          <c:y val="4.9592577003481235E-2"/>
          <c:w val="0.60245734908136483"/>
          <c:h val="0.94416981708408587"/>
        </c:manualLayout>
      </c:layout>
      <c:pieChart>
        <c:varyColors val="1"/>
        <c:ser>
          <c:idx val="0"/>
          <c:order val="0"/>
          <c:dLbls>
            <c:dLbl>
              <c:idx val="0"/>
              <c:layout/>
              <c:tx>
                <c:rich>
                  <a:bodyPr/>
                  <a:lstStyle/>
                  <a:p>
                    <a:pPr>
                      <a:defRPr sz="1800">
                        <a:solidFill>
                          <a:schemeClr val="tx1"/>
                        </a:solidFill>
                      </a:defRPr>
                    </a:pPr>
                    <a:r>
                      <a:rPr lang="en-US" sz="1800" dirty="0">
                        <a:solidFill>
                          <a:schemeClr val="bg1"/>
                        </a:solidFill>
                      </a:rPr>
                      <a:t>Procurement
23%</a:t>
                    </a:r>
                  </a:p>
                </c:rich>
              </c:tx>
              <c:spPr/>
              <c:showLegendKey val="0"/>
              <c:showVal val="0"/>
              <c:showCatName val="1"/>
              <c:showSerName val="0"/>
              <c:showPercent val="1"/>
              <c:showBubbleSize val="0"/>
            </c:dLbl>
            <c:dLbl>
              <c:idx val="2"/>
              <c:layout>
                <c:manualLayout>
                  <c:x val="-0.11894028871391076"/>
                  <c:y val="-0.19109538482650446"/>
                </c:manualLayout>
              </c:layout>
              <c:showLegendKey val="0"/>
              <c:showVal val="0"/>
              <c:showCatName val="1"/>
              <c:showSerName val="0"/>
              <c:showPercent val="1"/>
              <c:showBubbleSize val="0"/>
            </c:dLbl>
            <c:dLbl>
              <c:idx val="3"/>
              <c:layout>
                <c:manualLayout>
                  <c:x val="0.12244738504909108"/>
                  <c:y val="-3.0599608457812933E-4"/>
                </c:manualLayout>
              </c:layout>
              <c:showLegendKey val="0"/>
              <c:showVal val="0"/>
              <c:showCatName val="1"/>
              <c:showSerName val="0"/>
              <c:showPercent val="1"/>
              <c:showBubbleSize val="0"/>
            </c:dLbl>
            <c:dLbl>
              <c:idx val="4"/>
              <c:layout>
                <c:manualLayout>
                  <c:x val="5.5558471857684456E-2"/>
                  <c:y val="-2.1766635765534295E-2"/>
                </c:manualLayout>
              </c:layout>
              <c:showLegendKey val="0"/>
              <c:showVal val="0"/>
              <c:showCatName val="1"/>
              <c:showSerName val="0"/>
              <c:showPercent val="1"/>
              <c:showBubbleSize val="0"/>
            </c:dLbl>
            <c:dLbl>
              <c:idx val="5"/>
              <c:layout>
                <c:manualLayout>
                  <c:x val="9.8003183629824048E-2"/>
                  <c:y val="-0.11080507403851013"/>
                </c:manualLayout>
              </c:layout>
              <c:tx>
                <c:rich>
                  <a:bodyPr/>
                  <a:lstStyle/>
                  <a:p>
                    <a:r>
                      <a:rPr lang="en-US" sz="1400" dirty="0" smtClean="0">
                        <a:solidFill>
                          <a:schemeClr val="tx1"/>
                        </a:solidFill>
                      </a:rPr>
                      <a:t>Drug </a:t>
                    </a:r>
                    <a:r>
                      <a:rPr lang="en-US" sz="1400" dirty="0">
                        <a:solidFill>
                          <a:schemeClr val="tx1"/>
                        </a:solidFill>
                      </a:rPr>
                      <a:t>and Alcohol 
7%</a:t>
                    </a:r>
                    <a:endParaRPr lang="en-US" dirty="0"/>
                  </a:p>
                </c:rich>
              </c:tx>
              <c:showLegendKey val="0"/>
              <c:showVal val="0"/>
              <c:showCatName val="1"/>
              <c:showSerName val="0"/>
              <c:showPercent val="1"/>
              <c:showBubbleSize val="0"/>
            </c:dLbl>
            <c:dLbl>
              <c:idx val="6"/>
              <c:layout>
                <c:manualLayout>
                  <c:x val="0.13087197433654127"/>
                  <c:y val="-8.8422723907424283E-2"/>
                </c:manualLayout>
              </c:layout>
              <c:showLegendKey val="0"/>
              <c:showVal val="0"/>
              <c:showCatName val="1"/>
              <c:showSerName val="0"/>
              <c:showPercent val="1"/>
              <c:showBubbleSize val="0"/>
            </c:dLbl>
            <c:dLbl>
              <c:idx val="7"/>
              <c:layout>
                <c:manualLayout>
                  <c:x val="0.10903640517157577"/>
                  <c:y val="-1.7513526354950293E-2"/>
                </c:manualLayout>
              </c:layout>
              <c:showLegendKey val="0"/>
              <c:showVal val="0"/>
              <c:showCatName val="1"/>
              <c:showSerName val="0"/>
              <c:showPercent val="1"/>
              <c:showBubbleSize val="0"/>
            </c:dLbl>
            <c:dLbl>
              <c:idx val="8"/>
              <c:layout>
                <c:manualLayout>
                  <c:x val="0.11600162826868864"/>
                  <c:y val="3.2573735096293778E-2"/>
                </c:manualLayout>
              </c:layout>
              <c:showLegendKey val="0"/>
              <c:showVal val="0"/>
              <c:showCatName val="1"/>
              <c:showSerName val="0"/>
              <c:showPercent val="1"/>
              <c:showBubbleSize val="0"/>
            </c:dLbl>
            <c:dLbl>
              <c:idx val="9"/>
              <c:layout>
                <c:manualLayout>
                  <c:x val="8.9629386604452216E-2"/>
                  <c:y val="0.18659766660924246"/>
                </c:manualLayout>
              </c:layout>
              <c:tx>
                <c:rich>
                  <a:bodyPr/>
                  <a:lstStyle/>
                  <a:p>
                    <a:r>
                      <a:rPr lang="en-US" dirty="0">
                        <a:solidFill>
                          <a:schemeClr val="tx1"/>
                        </a:solidFill>
                      </a:rPr>
                      <a:t>All Others
19%</a:t>
                    </a:r>
                    <a:endParaRPr lang="en-US" dirty="0">
                      <a:solidFill>
                        <a:schemeClr val="bg1"/>
                      </a:solidFill>
                    </a:endParaRPr>
                  </a:p>
                </c:rich>
              </c:tx>
              <c:showLegendKey val="0"/>
              <c:showVal val="0"/>
              <c:showCatName val="1"/>
              <c:showSerName val="0"/>
              <c:showPercent val="1"/>
              <c:showBubbleSize val="0"/>
            </c:dLbl>
            <c:txPr>
              <a:bodyPr/>
              <a:lstStyle/>
              <a:p>
                <a:pPr>
                  <a:defRPr sz="1400">
                    <a:solidFill>
                      <a:schemeClr val="tx1"/>
                    </a:solidFill>
                  </a:defRPr>
                </a:pPr>
                <a:endParaRPr lang="en-US"/>
              </a:p>
            </c:txPr>
            <c:showLegendKey val="0"/>
            <c:showVal val="0"/>
            <c:showCatName val="1"/>
            <c:showSerName val="0"/>
            <c:showPercent val="1"/>
            <c:showBubbleSize val="0"/>
            <c:showLeaderLines val="1"/>
          </c:dLbls>
          <c:cat>
            <c:strRef>
              <c:f>Sheet1!$G$14:$G$23</c:f>
              <c:strCache>
                <c:ptCount val="10"/>
                <c:pt idx="0">
                  <c:v>Procurement</c:v>
                </c:pt>
                <c:pt idx="1">
                  <c:v>Technical Capacity</c:v>
                </c:pt>
                <c:pt idx="2">
                  <c:v>ADA</c:v>
                </c:pt>
                <c:pt idx="3">
                  <c:v>Disadvantaged Business Enterprise</c:v>
                </c:pt>
                <c:pt idx="4">
                  <c:v>Maintenance</c:v>
                </c:pt>
                <c:pt idx="5">
                  <c:v>Drug Free Workplace and Drug and Alcohol Program</c:v>
                </c:pt>
                <c:pt idx="6">
                  <c:v>Financial Management and Financial Capacity</c:v>
                </c:pt>
                <c:pt idx="7">
                  <c:v>Satisfactory Continuing Control</c:v>
                </c:pt>
                <c:pt idx="8">
                  <c:v>Title VI</c:v>
                </c:pt>
                <c:pt idx="9">
                  <c:v>All Others</c:v>
                </c:pt>
              </c:strCache>
            </c:strRef>
          </c:cat>
          <c:val>
            <c:numRef>
              <c:f>Sheet1!$H$14:$H$23</c:f>
              <c:numCache>
                <c:formatCode>General</c:formatCode>
                <c:ptCount val="10"/>
                <c:pt idx="0">
                  <c:v>1459</c:v>
                </c:pt>
                <c:pt idx="1">
                  <c:v>668</c:v>
                </c:pt>
                <c:pt idx="2">
                  <c:v>552</c:v>
                </c:pt>
                <c:pt idx="3">
                  <c:v>477</c:v>
                </c:pt>
                <c:pt idx="4">
                  <c:v>462</c:v>
                </c:pt>
                <c:pt idx="5">
                  <c:v>435</c:v>
                </c:pt>
                <c:pt idx="6">
                  <c:v>425</c:v>
                </c:pt>
                <c:pt idx="7">
                  <c:v>375</c:v>
                </c:pt>
                <c:pt idx="8">
                  <c:v>272</c:v>
                </c:pt>
                <c:pt idx="9">
                  <c:v>1196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27775420009926"/>
          <c:y val="0.11887433350790466"/>
          <c:w val="0.53651847267741337"/>
          <c:h val="0.88112566649209534"/>
        </c:manualLayout>
      </c:layout>
      <c:pieChart>
        <c:varyColors val="1"/>
        <c:ser>
          <c:idx val="0"/>
          <c:order val="0"/>
          <c:tx>
            <c:strRef>
              <c:f>Sheet1!$I$13</c:f>
              <c:strCache>
                <c:ptCount val="1"/>
                <c:pt idx="0">
                  <c:v>Count</c:v>
                </c:pt>
              </c:strCache>
            </c:strRef>
          </c:tx>
          <c:dLbls>
            <c:dLbl>
              <c:idx val="0"/>
              <c:spPr/>
              <c:txPr>
                <a:bodyPr/>
                <a:lstStyle/>
                <a:p>
                  <a:pPr>
                    <a:defRPr sz="1800">
                      <a:solidFill>
                        <a:schemeClr val="bg1"/>
                      </a:solidFill>
                    </a:defRPr>
                  </a:pPr>
                  <a:endParaRPr lang="en-US"/>
                </a:p>
              </c:txPr>
              <c:showLegendKey val="0"/>
              <c:showVal val="0"/>
              <c:showCatName val="1"/>
              <c:showSerName val="0"/>
              <c:showPercent val="1"/>
              <c:showBubbleSize val="0"/>
            </c:dLbl>
            <c:dLbl>
              <c:idx val="2"/>
              <c:layout>
                <c:manualLayout>
                  <c:x val="-6.6856439379422886E-2"/>
                  <c:y val="-0.11265134479495122"/>
                </c:manualLayout>
              </c:layout>
              <c:showLegendKey val="0"/>
              <c:showVal val="0"/>
              <c:showCatName val="1"/>
              <c:showSerName val="0"/>
              <c:showPercent val="1"/>
              <c:showBubbleSize val="0"/>
            </c:dLbl>
            <c:dLbl>
              <c:idx val="3"/>
              <c:layout>
                <c:manualLayout>
                  <c:x val="3.942609722551442E-2"/>
                  <c:y val="-2.8691600839807235E-4"/>
                </c:manualLayout>
              </c:layout>
              <c:showLegendKey val="0"/>
              <c:showVal val="0"/>
              <c:showCatName val="1"/>
              <c:showSerName val="0"/>
              <c:showPercent val="1"/>
              <c:showBubbleSize val="0"/>
            </c:dLbl>
            <c:dLbl>
              <c:idx val="4"/>
              <c:layout>
                <c:manualLayout>
                  <c:x val="0.11513942451223776"/>
                  <c:y val="-0.12351860427891422"/>
                </c:manualLayout>
              </c:layout>
              <c:showLegendKey val="0"/>
              <c:showVal val="0"/>
              <c:showCatName val="1"/>
              <c:showSerName val="0"/>
              <c:showPercent val="1"/>
              <c:showBubbleSize val="0"/>
            </c:dLbl>
            <c:dLbl>
              <c:idx val="5"/>
              <c:layout>
                <c:manualLayout>
                  <c:x val="0.1773582370394132"/>
                  <c:y val="-6.0680113321139241E-2"/>
                </c:manualLayout>
              </c:layout>
              <c:tx>
                <c:rich>
                  <a:bodyPr/>
                  <a:lstStyle/>
                  <a:p>
                    <a:r>
                      <a:rPr lang="en-US" dirty="0" smtClean="0"/>
                      <a:t>Drug </a:t>
                    </a:r>
                    <a:r>
                      <a:rPr lang="en-US" dirty="0"/>
                      <a:t>and Alcohol 
8%</a:t>
                    </a:r>
                  </a:p>
                </c:rich>
              </c:tx>
              <c:showLegendKey val="0"/>
              <c:showVal val="0"/>
              <c:showCatName val="1"/>
              <c:showSerName val="0"/>
              <c:showPercent val="1"/>
              <c:showBubbleSize val="0"/>
            </c:dLbl>
            <c:dLbl>
              <c:idx val="6"/>
              <c:layout>
                <c:manualLayout>
                  <c:x val="0.15776601417215616"/>
                  <c:y val="6.9809559256605869E-2"/>
                </c:manualLayout>
              </c:layout>
              <c:showLegendKey val="0"/>
              <c:showVal val="0"/>
              <c:showCatName val="1"/>
              <c:showSerName val="0"/>
              <c:showPercent val="1"/>
              <c:showBubbleSize val="0"/>
            </c:dLbl>
            <c:dLbl>
              <c:idx val="7"/>
              <c:layout>
                <c:manualLayout>
                  <c:x val="5.3853743953981417E-2"/>
                  <c:y val="8.2977780229719342E-2"/>
                </c:manualLayout>
              </c:layout>
              <c:showLegendKey val="0"/>
              <c:showVal val="0"/>
              <c:showCatName val="1"/>
              <c:showSerName val="0"/>
              <c:showPercent val="1"/>
              <c:showBubbleSize val="0"/>
            </c:dLbl>
            <c:dLbl>
              <c:idx val="8"/>
              <c:layout>
                <c:manualLayout>
                  <c:x val="4.4728236107345831E-2"/>
                  <c:y val="0.11162897583611639"/>
                </c:manualLayout>
              </c:layout>
              <c:showLegendKey val="0"/>
              <c:showVal val="0"/>
              <c:showCatName val="1"/>
              <c:showSerName val="0"/>
              <c:showPercent val="1"/>
              <c:showBubbleSize val="0"/>
            </c:dLbl>
            <c:dLbl>
              <c:idx val="9"/>
              <c:layout>
                <c:manualLayout>
                  <c:x val="0.34328658329157957"/>
                  <c:y val="0.11724763435128621"/>
                </c:manualLayout>
              </c:layout>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Sheet1!$H$14:$H$23</c:f>
              <c:strCache>
                <c:ptCount val="10"/>
                <c:pt idx="0">
                  <c:v>Procurement</c:v>
                </c:pt>
                <c:pt idx="1">
                  <c:v>Technical Capacity</c:v>
                </c:pt>
                <c:pt idx="2">
                  <c:v>ADA</c:v>
                </c:pt>
                <c:pt idx="3">
                  <c:v>Disadvantaged Business Enterprise</c:v>
                </c:pt>
                <c:pt idx="4">
                  <c:v>Maintenance</c:v>
                </c:pt>
                <c:pt idx="5">
                  <c:v>Drug Free Workplace and Drug and Alcohol Program</c:v>
                </c:pt>
                <c:pt idx="6">
                  <c:v>Financial Management and Financial Capacity</c:v>
                </c:pt>
                <c:pt idx="7">
                  <c:v>Satisfactory Continuing Control</c:v>
                </c:pt>
                <c:pt idx="8">
                  <c:v>Title VI</c:v>
                </c:pt>
                <c:pt idx="9">
                  <c:v>Planning/Program of Projects</c:v>
                </c:pt>
              </c:strCache>
            </c:strRef>
          </c:cat>
          <c:val>
            <c:numRef>
              <c:f>Sheet1!$I$14:$I$23</c:f>
              <c:numCache>
                <c:formatCode>General</c:formatCode>
                <c:ptCount val="10"/>
                <c:pt idx="0">
                  <c:v>1459</c:v>
                </c:pt>
                <c:pt idx="1">
                  <c:v>668</c:v>
                </c:pt>
                <c:pt idx="2">
                  <c:v>552</c:v>
                </c:pt>
                <c:pt idx="3">
                  <c:v>477</c:v>
                </c:pt>
                <c:pt idx="4">
                  <c:v>462</c:v>
                </c:pt>
                <c:pt idx="5">
                  <c:v>435</c:v>
                </c:pt>
                <c:pt idx="6">
                  <c:v>425</c:v>
                </c:pt>
                <c:pt idx="7">
                  <c:v>375</c:v>
                </c:pt>
                <c:pt idx="8">
                  <c:v>272</c:v>
                </c:pt>
                <c:pt idx="9">
                  <c:v>251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E633C-B47D-4295-A236-91BDD9FA1D6F}" type="doc">
      <dgm:prSet loTypeId="urn:microsoft.com/office/officeart/2005/8/layout/vList5" loCatId="list" qsTypeId="urn:microsoft.com/office/officeart/2005/8/quickstyle/simple1#3" qsCatId="simple" csTypeId="urn:microsoft.com/office/officeart/2005/8/colors/accent1_2#1" csCatId="accent1" phldr="1"/>
      <dgm:spPr/>
      <dgm:t>
        <a:bodyPr/>
        <a:lstStyle/>
        <a:p>
          <a:endParaRPr lang="en-US"/>
        </a:p>
      </dgm:t>
    </dgm:pt>
    <dgm:pt modelId="{86E78CEB-E3FF-43F8-BCE2-41F9BB773E78}">
      <dgm:prSet phldrT="[Text]" custT="1"/>
      <dgm:spPr>
        <a:solidFill>
          <a:schemeClr val="bg2">
            <a:lumMod val="75000"/>
          </a:schemeClr>
        </a:solidFill>
      </dgm:spPr>
      <dgm:t>
        <a:bodyPr/>
        <a:lstStyle/>
        <a:p>
          <a:r>
            <a:rPr lang="en-US" sz="2400" b="1" dirty="0" smtClean="0">
              <a:effectLst>
                <a:outerShdw blurRad="38100" dist="38100" dir="2700000" algn="tl">
                  <a:srgbClr val="000000">
                    <a:alpha val="43137"/>
                  </a:srgbClr>
                </a:outerShdw>
              </a:effectLst>
            </a:rPr>
            <a:t>Planning Document</a:t>
          </a:r>
          <a:endParaRPr lang="en-US" sz="2400" b="1" dirty="0">
            <a:effectLst>
              <a:outerShdw blurRad="38100" dist="38100" dir="2700000" algn="tl">
                <a:srgbClr val="000000">
                  <a:alpha val="43137"/>
                </a:srgbClr>
              </a:outerShdw>
            </a:effectLst>
          </a:endParaRPr>
        </a:p>
      </dgm:t>
    </dgm:pt>
    <dgm:pt modelId="{3A57CD6D-15BB-45B4-8C77-083CAECD7FF0}" type="parTrans" cxnId="{6A093A59-A74E-4268-A8E1-854FCC363495}">
      <dgm:prSet/>
      <dgm:spPr/>
      <dgm:t>
        <a:bodyPr/>
        <a:lstStyle/>
        <a:p>
          <a:endParaRPr lang="en-US" sz="2400"/>
        </a:p>
      </dgm:t>
    </dgm:pt>
    <dgm:pt modelId="{D9561874-0BFC-4B2B-921F-D833BFD3AFCC}" type="sibTrans" cxnId="{6A093A59-A74E-4268-A8E1-854FCC363495}">
      <dgm:prSet/>
      <dgm:spPr/>
      <dgm:t>
        <a:bodyPr/>
        <a:lstStyle/>
        <a:p>
          <a:endParaRPr lang="en-US" sz="2400"/>
        </a:p>
      </dgm:t>
    </dgm:pt>
    <dgm:pt modelId="{CD5C5EF7-B3C3-4D99-9F73-8BB50BEE873D}">
      <dgm:prSet phldrT="[Text]" custT="1"/>
      <dgm:spPr>
        <a:solidFill>
          <a:schemeClr val="bg2">
            <a:lumMod val="75000"/>
          </a:schemeClr>
        </a:solidFill>
      </dgm:spPr>
      <dgm:t>
        <a:bodyPr/>
        <a:lstStyle/>
        <a:p>
          <a:r>
            <a:rPr lang="en-US" sz="2400" b="1" dirty="0" smtClean="0">
              <a:effectLst>
                <a:outerShdw blurRad="38100" dist="38100" dir="2700000" algn="tl">
                  <a:srgbClr val="000000">
                    <a:alpha val="43137"/>
                  </a:srgbClr>
                </a:outerShdw>
              </a:effectLst>
            </a:rPr>
            <a:t>Procurement Specific Information </a:t>
          </a:r>
          <a:endParaRPr lang="en-US" sz="2400" b="1" dirty="0">
            <a:effectLst>
              <a:outerShdw blurRad="38100" dist="38100" dir="2700000" algn="tl">
                <a:srgbClr val="000000">
                  <a:alpha val="43137"/>
                </a:srgbClr>
              </a:outerShdw>
            </a:effectLst>
          </a:endParaRPr>
        </a:p>
      </dgm:t>
    </dgm:pt>
    <dgm:pt modelId="{386C8767-C9D1-4B53-A989-3D93F4FE6EA7}" type="parTrans" cxnId="{DE5C3C40-C88F-4C49-A545-42D63CD92FB2}">
      <dgm:prSet/>
      <dgm:spPr/>
      <dgm:t>
        <a:bodyPr/>
        <a:lstStyle/>
        <a:p>
          <a:endParaRPr lang="en-US" sz="2400"/>
        </a:p>
      </dgm:t>
    </dgm:pt>
    <dgm:pt modelId="{C5A368A2-4A0B-4F63-B038-3C11BCD7D781}" type="sibTrans" cxnId="{DE5C3C40-C88F-4C49-A545-42D63CD92FB2}">
      <dgm:prSet/>
      <dgm:spPr/>
      <dgm:t>
        <a:bodyPr/>
        <a:lstStyle/>
        <a:p>
          <a:endParaRPr lang="en-US" sz="2400"/>
        </a:p>
      </dgm:t>
    </dgm:pt>
    <dgm:pt modelId="{A365BB52-972B-44D1-9406-E3E91DEA3C40}">
      <dgm:prSet phldrT="[Text]" custT="1"/>
      <dgm:spPr/>
      <dgm:t>
        <a:bodyPr/>
        <a:lstStyle/>
        <a:p>
          <a:endParaRPr lang="en-US" sz="2400" dirty="0"/>
        </a:p>
      </dgm:t>
    </dgm:pt>
    <dgm:pt modelId="{9C28AB65-2F44-473E-A808-9C9D5392EE42}" type="parTrans" cxnId="{80696378-E623-434F-8FD4-8B59145AAF07}">
      <dgm:prSet/>
      <dgm:spPr/>
      <dgm:t>
        <a:bodyPr/>
        <a:lstStyle/>
        <a:p>
          <a:endParaRPr lang="en-US" sz="2400"/>
        </a:p>
      </dgm:t>
    </dgm:pt>
    <dgm:pt modelId="{BF9DB327-8902-4B79-9EF8-B187B80EEB40}" type="sibTrans" cxnId="{80696378-E623-434F-8FD4-8B59145AAF07}">
      <dgm:prSet/>
      <dgm:spPr/>
      <dgm:t>
        <a:bodyPr/>
        <a:lstStyle/>
        <a:p>
          <a:endParaRPr lang="en-US" sz="2400"/>
        </a:p>
      </dgm:t>
    </dgm:pt>
    <dgm:pt modelId="{70E86079-C325-4D22-A9B1-D7A56E703A08}">
      <dgm:prSet phldrT="[Text]" custT="1"/>
      <dgm:spPr/>
      <dgm:t>
        <a:bodyPr/>
        <a:lstStyle/>
        <a:p>
          <a:endParaRPr lang="en-US" sz="2400" dirty="0"/>
        </a:p>
      </dgm:t>
    </dgm:pt>
    <dgm:pt modelId="{D0814551-C590-48B9-8457-CB86877FBC4A}" type="sibTrans" cxnId="{CAFAE711-6EBF-4314-AF9E-9B8D0CD85B2C}">
      <dgm:prSet/>
      <dgm:spPr/>
      <dgm:t>
        <a:bodyPr/>
        <a:lstStyle/>
        <a:p>
          <a:endParaRPr lang="en-US" sz="2400"/>
        </a:p>
      </dgm:t>
    </dgm:pt>
    <dgm:pt modelId="{681AB444-F535-48C1-80DE-BB01F97C8EB5}" type="parTrans" cxnId="{CAFAE711-6EBF-4314-AF9E-9B8D0CD85B2C}">
      <dgm:prSet/>
      <dgm:spPr/>
      <dgm:t>
        <a:bodyPr/>
        <a:lstStyle/>
        <a:p>
          <a:endParaRPr lang="en-US" sz="2400"/>
        </a:p>
      </dgm:t>
    </dgm:pt>
    <dgm:pt modelId="{09BE28B7-3B6E-42EC-8D24-6FCC22DE787E}" type="pres">
      <dgm:prSet presAssocID="{56BE633C-B47D-4295-A236-91BDD9FA1D6F}" presName="Name0" presStyleCnt="0">
        <dgm:presLayoutVars>
          <dgm:dir/>
          <dgm:animLvl val="lvl"/>
          <dgm:resizeHandles val="exact"/>
        </dgm:presLayoutVars>
      </dgm:prSet>
      <dgm:spPr/>
      <dgm:t>
        <a:bodyPr/>
        <a:lstStyle/>
        <a:p>
          <a:endParaRPr lang="en-US"/>
        </a:p>
      </dgm:t>
    </dgm:pt>
    <dgm:pt modelId="{EDBB50BD-9C92-4882-BFA8-FEE6568C4A2A}" type="pres">
      <dgm:prSet presAssocID="{86E78CEB-E3FF-43F8-BCE2-41F9BB773E78}" presName="linNode" presStyleCnt="0"/>
      <dgm:spPr/>
    </dgm:pt>
    <dgm:pt modelId="{1BF885B3-FADE-434A-9CB8-0236C9F5F6FE}" type="pres">
      <dgm:prSet presAssocID="{86E78CEB-E3FF-43F8-BCE2-41F9BB773E78}" presName="parentText" presStyleLbl="node1" presStyleIdx="0" presStyleCnt="2" custScaleX="110960" custScaleY="75758">
        <dgm:presLayoutVars>
          <dgm:chMax val="1"/>
          <dgm:bulletEnabled val="1"/>
        </dgm:presLayoutVars>
      </dgm:prSet>
      <dgm:spPr/>
      <dgm:t>
        <a:bodyPr/>
        <a:lstStyle/>
        <a:p>
          <a:endParaRPr lang="en-US"/>
        </a:p>
      </dgm:t>
    </dgm:pt>
    <dgm:pt modelId="{7E40D232-C74F-44B6-9457-49DD316B247C}" type="pres">
      <dgm:prSet presAssocID="{86E78CEB-E3FF-43F8-BCE2-41F9BB773E78}" presName="descendantText" presStyleLbl="alignAccFollowNode1" presStyleIdx="0" presStyleCnt="2" custScaleY="97130" custLinFactNeighborX="19" custLinFactNeighborY="-84">
        <dgm:presLayoutVars>
          <dgm:bulletEnabled val="1"/>
        </dgm:presLayoutVars>
      </dgm:prSet>
      <dgm:spPr/>
      <dgm:t>
        <a:bodyPr/>
        <a:lstStyle/>
        <a:p>
          <a:endParaRPr lang="en-US"/>
        </a:p>
      </dgm:t>
    </dgm:pt>
    <dgm:pt modelId="{959ABEFF-CD82-4B8C-8D5E-8ECBE9D4EB10}" type="pres">
      <dgm:prSet presAssocID="{D9561874-0BFC-4B2B-921F-D833BFD3AFCC}" presName="sp" presStyleCnt="0"/>
      <dgm:spPr/>
    </dgm:pt>
    <dgm:pt modelId="{0B6E8222-133C-4D37-964E-FB2446A32362}" type="pres">
      <dgm:prSet presAssocID="{CD5C5EF7-B3C3-4D99-9F73-8BB50BEE873D}" presName="linNode" presStyleCnt="0"/>
      <dgm:spPr/>
    </dgm:pt>
    <dgm:pt modelId="{9C00A25C-C4A0-4C71-8E3C-5BBF56763F02}" type="pres">
      <dgm:prSet presAssocID="{CD5C5EF7-B3C3-4D99-9F73-8BB50BEE873D}" presName="parentText" presStyleLbl="node1" presStyleIdx="1" presStyleCnt="2" custScaleX="108562" custScaleY="98401" custLinFactNeighborX="-5485" custLinFactNeighborY="1119">
        <dgm:presLayoutVars>
          <dgm:chMax val="1"/>
          <dgm:bulletEnabled val="1"/>
        </dgm:presLayoutVars>
      </dgm:prSet>
      <dgm:spPr/>
      <dgm:t>
        <a:bodyPr/>
        <a:lstStyle/>
        <a:p>
          <a:endParaRPr lang="en-US"/>
        </a:p>
      </dgm:t>
    </dgm:pt>
    <dgm:pt modelId="{4D33AD01-169D-4915-A167-2C7874AE5216}" type="pres">
      <dgm:prSet presAssocID="{CD5C5EF7-B3C3-4D99-9F73-8BB50BEE873D}" presName="descendantText" presStyleLbl="alignAccFollowNode1" presStyleIdx="1" presStyleCnt="2" custScaleX="94544" custScaleY="112358" custLinFactNeighborX="2647" custLinFactNeighborY="-8718">
        <dgm:presLayoutVars>
          <dgm:bulletEnabled val="1"/>
        </dgm:presLayoutVars>
      </dgm:prSet>
      <dgm:spPr/>
      <dgm:t>
        <a:bodyPr/>
        <a:lstStyle/>
        <a:p>
          <a:endParaRPr lang="en-US"/>
        </a:p>
      </dgm:t>
    </dgm:pt>
  </dgm:ptLst>
  <dgm:cxnLst>
    <dgm:cxn modelId="{53331DC7-6B4A-41A1-BE9E-3C4BE7C8D040}" type="presOf" srcId="{CD5C5EF7-B3C3-4D99-9F73-8BB50BEE873D}" destId="{9C00A25C-C4A0-4C71-8E3C-5BBF56763F02}" srcOrd="0" destOrd="0" presId="urn:microsoft.com/office/officeart/2005/8/layout/vList5"/>
    <dgm:cxn modelId="{2DA1816A-EB3A-4B6E-9602-7EC919FE1D57}" type="presOf" srcId="{86E78CEB-E3FF-43F8-BCE2-41F9BB773E78}" destId="{1BF885B3-FADE-434A-9CB8-0236C9F5F6FE}" srcOrd="0" destOrd="0" presId="urn:microsoft.com/office/officeart/2005/8/layout/vList5"/>
    <dgm:cxn modelId="{89735B27-DE1A-4A69-A7B9-1F76EC55A366}" type="presOf" srcId="{A365BB52-972B-44D1-9406-E3E91DEA3C40}" destId="{4D33AD01-169D-4915-A167-2C7874AE5216}" srcOrd="0" destOrd="0" presId="urn:microsoft.com/office/officeart/2005/8/layout/vList5"/>
    <dgm:cxn modelId="{DE5C3C40-C88F-4C49-A545-42D63CD92FB2}" srcId="{56BE633C-B47D-4295-A236-91BDD9FA1D6F}" destId="{CD5C5EF7-B3C3-4D99-9F73-8BB50BEE873D}" srcOrd="1" destOrd="0" parTransId="{386C8767-C9D1-4B53-A989-3D93F4FE6EA7}" sibTransId="{C5A368A2-4A0B-4F63-B038-3C11BCD7D781}"/>
    <dgm:cxn modelId="{7E36AC65-3250-456A-A4DB-6829C246B131}" type="presOf" srcId="{70E86079-C325-4D22-A9B1-D7A56E703A08}" destId="{7E40D232-C74F-44B6-9457-49DD316B247C}" srcOrd="0" destOrd="0" presId="urn:microsoft.com/office/officeart/2005/8/layout/vList5"/>
    <dgm:cxn modelId="{CAFAE711-6EBF-4314-AF9E-9B8D0CD85B2C}" srcId="{86E78CEB-E3FF-43F8-BCE2-41F9BB773E78}" destId="{70E86079-C325-4D22-A9B1-D7A56E703A08}" srcOrd="0" destOrd="0" parTransId="{681AB444-F535-48C1-80DE-BB01F97C8EB5}" sibTransId="{D0814551-C590-48B9-8457-CB86877FBC4A}"/>
    <dgm:cxn modelId="{80696378-E623-434F-8FD4-8B59145AAF07}" srcId="{CD5C5EF7-B3C3-4D99-9F73-8BB50BEE873D}" destId="{A365BB52-972B-44D1-9406-E3E91DEA3C40}" srcOrd="0" destOrd="0" parTransId="{9C28AB65-2F44-473E-A808-9C9D5392EE42}" sibTransId="{BF9DB327-8902-4B79-9EF8-B187B80EEB40}"/>
    <dgm:cxn modelId="{6A093A59-A74E-4268-A8E1-854FCC363495}" srcId="{56BE633C-B47D-4295-A236-91BDD9FA1D6F}" destId="{86E78CEB-E3FF-43F8-BCE2-41F9BB773E78}" srcOrd="0" destOrd="0" parTransId="{3A57CD6D-15BB-45B4-8C77-083CAECD7FF0}" sibTransId="{D9561874-0BFC-4B2B-921F-D833BFD3AFCC}"/>
    <dgm:cxn modelId="{3C40AC58-76F1-4E3B-AD21-84AA6996C2DB}" type="presOf" srcId="{56BE633C-B47D-4295-A236-91BDD9FA1D6F}" destId="{09BE28B7-3B6E-42EC-8D24-6FCC22DE787E}" srcOrd="0" destOrd="0" presId="urn:microsoft.com/office/officeart/2005/8/layout/vList5"/>
    <dgm:cxn modelId="{A0A92686-0D00-4C36-8633-F20FC1A75922}" type="presParOf" srcId="{09BE28B7-3B6E-42EC-8D24-6FCC22DE787E}" destId="{EDBB50BD-9C92-4882-BFA8-FEE6568C4A2A}" srcOrd="0" destOrd="0" presId="urn:microsoft.com/office/officeart/2005/8/layout/vList5"/>
    <dgm:cxn modelId="{71D8C6B0-C218-4653-A239-3EFDA2A63A4D}" type="presParOf" srcId="{EDBB50BD-9C92-4882-BFA8-FEE6568C4A2A}" destId="{1BF885B3-FADE-434A-9CB8-0236C9F5F6FE}" srcOrd="0" destOrd="0" presId="urn:microsoft.com/office/officeart/2005/8/layout/vList5"/>
    <dgm:cxn modelId="{48A5C0BB-9D1F-4095-B375-9C3203A3C58B}" type="presParOf" srcId="{EDBB50BD-9C92-4882-BFA8-FEE6568C4A2A}" destId="{7E40D232-C74F-44B6-9457-49DD316B247C}" srcOrd="1" destOrd="0" presId="urn:microsoft.com/office/officeart/2005/8/layout/vList5"/>
    <dgm:cxn modelId="{7A082DA2-FB7F-469B-B9FC-3E44340FCA15}" type="presParOf" srcId="{09BE28B7-3B6E-42EC-8D24-6FCC22DE787E}" destId="{959ABEFF-CD82-4B8C-8D5E-8ECBE9D4EB10}" srcOrd="1" destOrd="0" presId="urn:microsoft.com/office/officeart/2005/8/layout/vList5"/>
    <dgm:cxn modelId="{E5734B88-FD6F-4242-A5CF-FCA510DB24C0}" type="presParOf" srcId="{09BE28B7-3B6E-42EC-8D24-6FCC22DE787E}" destId="{0B6E8222-133C-4D37-964E-FB2446A32362}" srcOrd="2" destOrd="0" presId="urn:microsoft.com/office/officeart/2005/8/layout/vList5"/>
    <dgm:cxn modelId="{58E36AA7-1E50-4FC2-8255-DCF9584D814D}" type="presParOf" srcId="{0B6E8222-133C-4D37-964E-FB2446A32362}" destId="{9C00A25C-C4A0-4C71-8E3C-5BBF56763F02}" srcOrd="0" destOrd="0" presId="urn:microsoft.com/office/officeart/2005/8/layout/vList5"/>
    <dgm:cxn modelId="{FD3DB91E-0598-49A5-837C-06CB560DE3B5}" type="presParOf" srcId="{0B6E8222-133C-4D37-964E-FB2446A32362}" destId="{4D33AD01-169D-4915-A167-2C7874AE5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20E402-91F8-4C7F-BCEC-EE26AD9D01F4}" type="doc">
      <dgm:prSet loTypeId="urn:microsoft.com/office/officeart/2005/8/layout/vList5" loCatId="list" qsTypeId="urn:microsoft.com/office/officeart/2005/8/quickstyle/simple1#4" qsCatId="simple" csTypeId="urn:microsoft.com/office/officeart/2005/8/colors/accent1_2#2" csCatId="accent1" phldr="1"/>
      <dgm:spPr/>
      <dgm:t>
        <a:bodyPr/>
        <a:lstStyle/>
        <a:p>
          <a:endParaRPr lang="en-US"/>
        </a:p>
      </dgm:t>
    </dgm:pt>
    <dgm:pt modelId="{A7B24800-B66D-469E-BF70-61E11F10EB0D}">
      <dgm:prSet phldrT="[Text]"/>
      <dgm:spPr>
        <a:solidFill>
          <a:schemeClr val="bg2">
            <a:lumMod val="60000"/>
            <a:lumOff val="40000"/>
          </a:schemeClr>
        </a:solidFill>
      </dgm:spPr>
      <dgm:t>
        <a:bodyPr/>
        <a:lstStyle/>
        <a:p>
          <a:r>
            <a:rPr lang="en-US" dirty="0" smtClean="0">
              <a:effectLst>
                <a:outerShdw blurRad="38100" dist="38100" dir="2700000" algn="tl">
                  <a:srgbClr val="000000">
                    <a:alpha val="43137"/>
                  </a:srgbClr>
                </a:outerShdw>
              </a:effectLst>
            </a:rPr>
            <a:t>IFB</a:t>
          </a:r>
          <a:endParaRPr lang="en-US" dirty="0">
            <a:effectLst>
              <a:outerShdw blurRad="38100" dist="38100" dir="2700000" algn="tl">
                <a:srgbClr val="000000">
                  <a:alpha val="43137"/>
                </a:srgbClr>
              </a:outerShdw>
            </a:effectLst>
          </a:endParaRPr>
        </a:p>
      </dgm:t>
    </dgm:pt>
    <dgm:pt modelId="{9179B607-B1CC-4540-A9B5-6EDFE46FCDDF}" type="parTrans" cxnId="{E4928BF9-45B6-40B0-A829-175B7757848F}">
      <dgm:prSet/>
      <dgm:spPr/>
      <dgm:t>
        <a:bodyPr/>
        <a:lstStyle/>
        <a:p>
          <a:endParaRPr lang="en-US"/>
        </a:p>
      </dgm:t>
    </dgm:pt>
    <dgm:pt modelId="{55302B9E-5030-4D44-843A-63EF61BE85BD}" type="sibTrans" cxnId="{E4928BF9-45B6-40B0-A829-175B7757848F}">
      <dgm:prSet/>
      <dgm:spPr/>
      <dgm:t>
        <a:bodyPr/>
        <a:lstStyle/>
        <a:p>
          <a:endParaRPr lang="en-US"/>
        </a:p>
      </dgm:t>
    </dgm:pt>
    <dgm:pt modelId="{36399825-BFE7-4AC6-8CD8-11864575618F}">
      <dgm:prSet phldrT="[Text]"/>
      <dgm:spPr>
        <a:solidFill>
          <a:schemeClr val="bg2">
            <a:lumMod val="20000"/>
            <a:lumOff val="80000"/>
            <a:alpha val="90000"/>
          </a:schemeClr>
        </a:solidFill>
      </dgm:spPr>
      <dgm:t>
        <a:bodyPr/>
        <a:lstStyle/>
        <a:p>
          <a:r>
            <a:rPr lang="en-US" dirty="0" smtClean="0"/>
            <a:t>Typically lowest offer submitted by a responsive and responsible bidder.</a:t>
          </a:r>
          <a:endParaRPr lang="en-US" dirty="0"/>
        </a:p>
      </dgm:t>
    </dgm:pt>
    <dgm:pt modelId="{52DEE092-20A4-4CB6-A7FD-240C9307D161}" type="parTrans" cxnId="{599C5550-D3B0-4636-A230-059630245291}">
      <dgm:prSet/>
      <dgm:spPr/>
      <dgm:t>
        <a:bodyPr/>
        <a:lstStyle/>
        <a:p>
          <a:endParaRPr lang="en-US"/>
        </a:p>
      </dgm:t>
    </dgm:pt>
    <dgm:pt modelId="{2956DB65-802C-4DDC-96C6-C7CA7F4F9A40}" type="sibTrans" cxnId="{599C5550-D3B0-4636-A230-059630245291}">
      <dgm:prSet/>
      <dgm:spPr/>
      <dgm:t>
        <a:bodyPr/>
        <a:lstStyle/>
        <a:p>
          <a:endParaRPr lang="en-US"/>
        </a:p>
      </dgm:t>
    </dgm:pt>
    <dgm:pt modelId="{167663BF-A756-4432-9A02-D202B185F0B7}">
      <dgm:prSet phldrT="[Text]"/>
      <dgm:spPr>
        <a:solidFill>
          <a:schemeClr val="bg2">
            <a:lumMod val="60000"/>
            <a:lumOff val="40000"/>
          </a:schemeClr>
        </a:solidFill>
      </dgm:spPr>
      <dgm:t>
        <a:bodyPr/>
        <a:lstStyle/>
        <a:p>
          <a:r>
            <a:rPr lang="en-US" dirty="0" smtClean="0">
              <a:effectLst>
                <a:outerShdw blurRad="38100" dist="38100" dir="2700000" algn="tl">
                  <a:srgbClr val="000000">
                    <a:alpha val="43137"/>
                  </a:srgbClr>
                </a:outerShdw>
              </a:effectLst>
            </a:rPr>
            <a:t>RFP</a:t>
          </a:r>
          <a:endParaRPr lang="en-US" dirty="0">
            <a:effectLst>
              <a:outerShdw blurRad="38100" dist="38100" dir="2700000" algn="tl">
                <a:srgbClr val="000000">
                  <a:alpha val="43137"/>
                </a:srgbClr>
              </a:outerShdw>
            </a:effectLst>
          </a:endParaRPr>
        </a:p>
      </dgm:t>
    </dgm:pt>
    <dgm:pt modelId="{3F451786-35FE-4C9E-ABCE-FBC7A269BF3E}" type="parTrans" cxnId="{649F6C06-7F98-4B14-A34D-B1D99ABAAAC6}">
      <dgm:prSet/>
      <dgm:spPr/>
      <dgm:t>
        <a:bodyPr/>
        <a:lstStyle/>
        <a:p>
          <a:endParaRPr lang="en-US"/>
        </a:p>
      </dgm:t>
    </dgm:pt>
    <dgm:pt modelId="{7EEF93B6-D8B1-427D-A4DA-6AE60319F96D}" type="sibTrans" cxnId="{649F6C06-7F98-4B14-A34D-B1D99ABAAAC6}">
      <dgm:prSet/>
      <dgm:spPr/>
      <dgm:t>
        <a:bodyPr/>
        <a:lstStyle/>
        <a:p>
          <a:endParaRPr lang="en-US"/>
        </a:p>
      </dgm:t>
    </dgm:pt>
    <dgm:pt modelId="{BFBF74D5-D105-4006-B6F8-FE73E560747D}">
      <dgm:prSet phldrT="[Text]"/>
      <dgm:spPr>
        <a:solidFill>
          <a:schemeClr val="bg2">
            <a:lumMod val="20000"/>
            <a:lumOff val="80000"/>
            <a:alpha val="90000"/>
          </a:schemeClr>
        </a:solidFill>
      </dgm:spPr>
      <dgm:t>
        <a:bodyPr/>
        <a:lstStyle/>
        <a:p>
          <a:r>
            <a:rPr lang="en-US" dirty="0" smtClean="0"/>
            <a:t>Typically based on evaluation factors or best value.</a:t>
          </a:r>
          <a:endParaRPr lang="en-US" dirty="0"/>
        </a:p>
      </dgm:t>
    </dgm:pt>
    <dgm:pt modelId="{3A5EA231-EB2A-4358-8B25-57F8491E9F7D}" type="parTrans" cxnId="{087C4C69-D5BB-40FD-B402-240B0E5411FC}">
      <dgm:prSet/>
      <dgm:spPr/>
      <dgm:t>
        <a:bodyPr/>
        <a:lstStyle/>
        <a:p>
          <a:endParaRPr lang="en-US"/>
        </a:p>
      </dgm:t>
    </dgm:pt>
    <dgm:pt modelId="{0D1C7F67-E249-47E2-B666-77F56A023A35}" type="sibTrans" cxnId="{087C4C69-D5BB-40FD-B402-240B0E5411FC}">
      <dgm:prSet/>
      <dgm:spPr/>
      <dgm:t>
        <a:bodyPr/>
        <a:lstStyle/>
        <a:p>
          <a:endParaRPr lang="en-US"/>
        </a:p>
      </dgm:t>
    </dgm:pt>
    <dgm:pt modelId="{61E119C1-965E-4C99-A79D-AF3E14F93262}">
      <dgm:prSet phldrT="[Text]"/>
      <dgm:spPr>
        <a:solidFill>
          <a:schemeClr val="bg2">
            <a:lumMod val="60000"/>
            <a:lumOff val="40000"/>
          </a:schemeClr>
        </a:solidFill>
      </dgm:spPr>
      <dgm:t>
        <a:bodyPr/>
        <a:lstStyle/>
        <a:p>
          <a:r>
            <a:rPr lang="en-US" dirty="0" smtClean="0">
              <a:effectLst>
                <a:outerShdw blurRad="38100" dist="38100" dir="2700000" algn="tl">
                  <a:srgbClr val="000000">
                    <a:alpha val="43137"/>
                  </a:srgbClr>
                </a:outerShdw>
              </a:effectLst>
            </a:rPr>
            <a:t>Two-Step</a:t>
          </a:r>
          <a:endParaRPr lang="en-US" dirty="0">
            <a:effectLst>
              <a:outerShdw blurRad="38100" dist="38100" dir="2700000" algn="tl">
                <a:srgbClr val="000000">
                  <a:alpha val="43137"/>
                </a:srgbClr>
              </a:outerShdw>
            </a:effectLst>
          </a:endParaRPr>
        </a:p>
      </dgm:t>
    </dgm:pt>
    <dgm:pt modelId="{679176DA-F9A6-414B-B9EE-1E75136AD62F}" type="parTrans" cxnId="{0E3F1DF3-4A8C-498E-96F9-9A0E3E9DA1AE}">
      <dgm:prSet/>
      <dgm:spPr/>
      <dgm:t>
        <a:bodyPr/>
        <a:lstStyle/>
        <a:p>
          <a:endParaRPr lang="en-US"/>
        </a:p>
      </dgm:t>
    </dgm:pt>
    <dgm:pt modelId="{1FDC55FA-119F-4DAC-8472-9D2C2FD0E200}" type="sibTrans" cxnId="{0E3F1DF3-4A8C-498E-96F9-9A0E3E9DA1AE}">
      <dgm:prSet/>
      <dgm:spPr/>
      <dgm:t>
        <a:bodyPr/>
        <a:lstStyle/>
        <a:p>
          <a:endParaRPr lang="en-US"/>
        </a:p>
      </dgm:t>
    </dgm:pt>
    <dgm:pt modelId="{85FA92C4-C813-44DA-A01C-47B06132EA3B}">
      <dgm:prSet phldrT="[Text]"/>
      <dgm:spPr>
        <a:solidFill>
          <a:schemeClr val="bg2">
            <a:lumMod val="20000"/>
            <a:lumOff val="80000"/>
            <a:alpha val="90000"/>
          </a:schemeClr>
        </a:solidFill>
      </dgm:spPr>
      <dgm:t>
        <a:bodyPr/>
        <a:lstStyle/>
        <a:p>
          <a:r>
            <a:rPr lang="en-US" dirty="0" smtClean="0"/>
            <a:t>Mix of IFB and RFP components</a:t>
          </a:r>
          <a:endParaRPr lang="en-US" dirty="0"/>
        </a:p>
      </dgm:t>
    </dgm:pt>
    <dgm:pt modelId="{46A3A518-403C-44F7-AAA3-45D2AC749A0F}" type="parTrans" cxnId="{A7FC8FF4-A105-43F7-844C-5AAB2C6A1B18}">
      <dgm:prSet/>
      <dgm:spPr/>
      <dgm:t>
        <a:bodyPr/>
        <a:lstStyle/>
        <a:p>
          <a:endParaRPr lang="en-US"/>
        </a:p>
      </dgm:t>
    </dgm:pt>
    <dgm:pt modelId="{D5658A07-57C3-4364-9C41-729F1C097A3E}" type="sibTrans" cxnId="{A7FC8FF4-A105-43F7-844C-5AAB2C6A1B18}">
      <dgm:prSet/>
      <dgm:spPr/>
      <dgm:t>
        <a:bodyPr/>
        <a:lstStyle/>
        <a:p>
          <a:endParaRPr lang="en-US"/>
        </a:p>
      </dgm:t>
    </dgm:pt>
    <dgm:pt modelId="{7822973E-348E-4464-8DFC-924807B1E5EE}">
      <dgm:prSet phldrT="[Text]"/>
      <dgm:spPr>
        <a:solidFill>
          <a:schemeClr val="bg2">
            <a:lumMod val="75000"/>
          </a:schemeClr>
        </a:solidFill>
      </dgm:spPr>
      <dgm:t>
        <a:bodyPr/>
        <a:lstStyle/>
        <a:p>
          <a:r>
            <a:rPr lang="en-US" dirty="0" smtClean="0">
              <a:effectLst>
                <a:outerShdw blurRad="38100" dist="38100" dir="2700000" algn="tl">
                  <a:srgbClr val="000000">
                    <a:alpha val="43137"/>
                  </a:srgbClr>
                </a:outerShdw>
              </a:effectLst>
            </a:rPr>
            <a:t>A&amp;E</a:t>
          </a:r>
          <a:endParaRPr lang="en-US" dirty="0">
            <a:effectLst>
              <a:outerShdw blurRad="38100" dist="38100" dir="2700000" algn="tl">
                <a:srgbClr val="000000">
                  <a:alpha val="43137"/>
                </a:srgbClr>
              </a:outerShdw>
            </a:effectLst>
          </a:endParaRPr>
        </a:p>
      </dgm:t>
    </dgm:pt>
    <dgm:pt modelId="{0EA09369-1DB2-44C0-AE7A-9CB67A77781B}" type="parTrans" cxnId="{1712B27E-1BD1-4CE0-92ED-CBE54BB1D1A9}">
      <dgm:prSet/>
      <dgm:spPr/>
      <dgm:t>
        <a:bodyPr/>
        <a:lstStyle/>
        <a:p>
          <a:endParaRPr lang="en-US"/>
        </a:p>
      </dgm:t>
    </dgm:pt>
    <dgm:pt modelId="{A8E113DC-545E-4D7F-97B1-189267709A2E}" type="sibTrans" cxnId="{1712B27E-1BD1-4CE0-92ED-CBE54BB1D1A9}">
      <dgm:prSet/>
      <dgm:spPr/>
      <dgm:t>
        <a:bodyPr/>
        <a:lstStyle/>
        <a:p>
          <a:endParaRPr lang="en-US"/>
        </a:p>
      </dgm:t>
    </dgm:pt>
    <dgm:pt modelId="{F2E5CD4A-C16A-4616-BD1C-4E9BDA486FCE}">
      <dgm:prSet phldrT="[Text]"/>
      <dgm:spPr>
        <a:solidFill>
          <a:schemeClr val="bg2">
            <a:lumMod val="20000"/>
            <a:lumOff val="80000"/>
            <a:alpha val="90000"/>
          </a:schemeClr>
        </a:solidFill>
      </dgm:spPr>
      <dgm:t>
        <a:bodyPr/>
        <a:lstStyle/>
        <a:p>
          <a:r>
            <a:rPr lang="en-US" dirty="0" smtClean="0"/>
            <a:t>Qualifications Based</a:t>
          </a:r>
          <a:endParaRPr lang="en-US" dirty="0"/>
        </a:p>
      </dgm:t>
    </dgm:pt>
    <dgm:pt modelId="{3FF5E02E-E8F7-4CD5-911D-4E381EF5EB2B}" type="parTrans" cxnId="{4FB99786-4949-4CF6-A7BA-9AD7A8EBC852}">
      <dgm:prSet/>
      <dgm:spPr/>
      <dgm:t>
        <a:bodyPr/>
        <a:lstStyle/>
        <a:p>
          <a:endParaRPr lang="en-US"/>
        </a:p>
      </dgm:t>
    </dgm:pt>
    <dgm:pt modelId="{6CF1DB2D-B7BC-44FE-8E18-0C4FE31C5601}" type="sibTrans" cxnId="{4FB99786-4949-4CF6-A7BA-9AD7A8EBC852}">
      <dgm:prSet/>
      <dgm:spPr/>
      <dgm:t>
        <a:bodyPr/>
        <a:lstStyle/>
        <a:p>
          <a:endParaRPr lang="en-US"/>
        </a:p>
      </dgm:t>
    </dgm:pt>
    <dgm:pt modelId="{AEA92561-755E-464D-B5C5-17AB707F0C44}" type="pres">
      <dgm:prSet presAssocID="{4E20E402-91F8-4C7F-BCEC-EE26AD9D01F4}" presName="Name0" presStyleCnt="0">
        <dgm:presLayoutVars>
          <dgm:dir/>
          <dgm:animLvl val="lvl"/>
          <dgm:resizeHandles val="exact"/>
        </dgm:presLayoutVars>
      </dgm:prSet>
      <dgm:spPr/>
      <dgm:t>
        <a:bodyPr/>
        <a:lstStyle/>
        <a:p>
          <a:endParaRPr lang="en-US"/>
        </a:p>
      </dgm:t>
    </dgm:pt>
    <dgm:pt modelId="{C662B8ED-63EE-4E22-B72C-40BEE9ACC3DA}" type="pres">
      <dgm:prSet presAssocID="{A7B24800-B66D-469E-BF70-61E11F10EB0D}" presName="linNode" presStyleCnt="0"/>
      <dgm:spPr/>
    </dgm:pt>
    <dgm:pt modelId="{B3E97FBD-5010-4FC4-908F-4960D98B522C}" type="pres">
      <dgm:prSet presAssocID="{A7B24800-B66D-469E-BF70-61E11F10EB0D}" presName="parentText" presStyleLbl="node1" presStyleIdx="0" presStyleCnt="4" custLinFactNeighborY="-208">
        <dgm:presLayoutVars>
          <dgm:chMax val="1"/>
          <dgm:bulletEnabled val="1"/>
        </dgm:presLayoutVars>
      </dgm:prSet>
      <dgm:spPr/>
      <dgm:t>
        <a:bodyPr/>
        <a:lstStyle/>
        <a:p>
          <a:endParaRPr lang="en-US"/>
        </a:p>
      </dgm:t>
    </dgm:pt>
    <dgm:pt modelId="{625C8762-775F-4BE6-8DFE-CA93D2BBFC2E}" type="pres">
      <dgm:prSet presAssocID="{A7B24800-B66D-469E-BF70-61E11F10EB0D}" presName="descendantText" presStyleLbl="alignAccFollowNode1" presStyleIdx="0" presStyleCnt="4">
        <dgm:presLayoutVars>
          <dgm:bulletEnabled val="1"/>
        </dgm:presLayoutVars>
      </dgm:prSet>
      <dgm:spPr/>
      <dgm:t>
        <a:bodyPr/>
        <a:lstStyle/>
        <a:p>
          <a:endParaRPr lang="en-US"/>
        </a:p>
      </dgm:t>
    </dgm:pt>
    <dgm:pt modelId="{DDF15959-5696-4F51-A522-1CA42FBEB573}" type="pres">
      <dgm:prSet presAssocID="{55302B9E-5030-4D44-843A-63EF61BE85BD}" presName="sp" presStyleCnt="0"/>
      <dgm:spPr/>
    </dgm:pt>
    <dgm:pt modelId="{F2FCEA92-4844-4FBC-9732-895E4922EDD2}" type="pres">
      <dgm:prSet presAssocID="{167663BF-A756-4432-9A02-D202B185F0B7}" presName="linNode" presStyleCnt="0"/>
      <dgm:spPr/>
    </dgm:pt>
    <dgm:pt modelId="{74E9C7FD-D412-4AB0-9F66-A1C3A04DF2F5}" type="pres">
      <dgm:prSet presAssocID="{167663BF-A756-4432-9A02-D202B185F0B7}" presName="parentText" presStyleLbl="node1" presStyleIdx="1" presStyleCnt="4">
        <dgm:presLayoutVars>
          <dgm:chMax val="1"/>
          <dgm:bulletEnabled val="1"/>
        </dgm:presLayoutVars>
      </dgm:prSet>
      <dgm:spPr/>
      <dgm:t>
        <a:bodyPr/>
        <a:lstStyle/>
        <a:p>
          <a:endParaRPr lang="en-US"/>
        </a:p>
      </dgm:t>
    </dgm:pt>
    <dgm:pt modelId="{9A44050E-284E-4290-8F37-C19942852E92}" type="pres">
      <dgm:prSet presAssocID="{167663BF-A756-4432-9A02-D202B185F0B7}" presName="descendantText" presStyleLbl="alignAccFollowNode1" presStyleIdx="1" presStyleCnt="4">
        <dgm:presLayoutVars>
          <dgm:bulletEnabled val="1"/>
        </dgm:presLayoutVars>
      </dgm:prSet>
      <dgm:spPr/>
      <dgm:t>
        <a:bodyPr/>
        <a:lstStyle/>
        <a:p>
          <a:endParaRPr lang="en-US"/>
        </a:p>
      </dgm:t>
    </dgm:pt>
    <dgm:pt modelId="{2C974EAB-B36A-45B9-8439-089A7E35AD0C}" type="pres">
      <dgm:prSet presAssocID="{7EEF93B6-D8B1-427D-A4DA-6AE60319F96D}" presName="sp" presStyleCnt="0"/>
      <dgm:spPr/>
    </dgm:pt>
    <dgm:pt modelId="{339BA3B6-2965-43ED-A4F3-F49E71B4A2B3}" type="pres">
      <dgm:prSet presAssocID="{61E119C1-965E-4C99-A79D-AF3E14F93262}" presName="linNode" presStyleCnt="0"/>
      <dgm:spPr/>
    </dgm:pt>
    <dgm:pt modelId="{19345A1D-6B64-4DA3-9464-48FF1D302EFC}" type="pres">
      <dgm:prSet presAssocID="{61E119C1-965E-4C99-A79D-AF3E14F93262}" presName="parentText" presStyleLbl="node1" presStyleIdx="2" presStyleCnt="4">
        <dgm:presLayoutVars>
          <dgm:chMax val="1"/>
          <dgm:bulletEnabled val="1"/>
        </dgm:presLayoutVars>
      </dgm:prSet>
      <dgm:spPr/>
      <dgm:t>
        <a:bodyPr/>
        <a:lstStyle/>
        <a:p>
          <a:endParaRPr lang="en-US"/>
        </a:p>
      </dgm:t>
    </dgm:pt>
    <dgm:pt modelId="{1A773A50-E6D1-4479-B558-4BB5CA443281}" type="pres">
      <dgm:prSet presAssocID="{61E119C1-965E-4C99-A79D-AF3E14F93262}" presName="descendantText" presStyleLbl="alignAccFollowNode1" presStyleIdx="2" presStyleCnt="4">
        <dgm:presLayoutVars>
          <dgm:bulletEnabled val="1"/>
        </dgm:presLayoutVars>
      </dgm:prSet>
      <dgm:spPr/>
      <dgm:t>
        <a:bodyPr/>
        <a:lstStyle/>
        <a:p>
          <a:endParaRPr lang="en-US"/>
        </a:p>
      </dgm:t>
    </dgm:pt>
    <dgm:pt modelId="{B41EF6A2-1D7B-41A9-835D-DC9152D60B23}" type="pres">
      <dgm:prSet presAssocID="{1FDC55FA-119F-4DAC-8472-9D2C2FD0E200}" presName="sp" presStyleCnt="0"/>
      <dgm:spPr/>
    </dgm:pt>
    <dgm:pt modelId="{8E9E9887-2991-4CF8-8E9E-C2BDD5D96350}" type="pres">
      <dgm:prSet presAssocID="{7822973E-348E-4464-8DFC-924807B1E5EE}" presName="linNode" presStyleCnt="0"/>
      <dgm:spPr/>
    </dgm:pt>
    <dgm:pt modelId="{F94DA6DA-AD9D-42DD-9C10-6FE9D8D98E21}" type="pres">
      <dgm:prSet presAssocID="{7822973E-348E-4464-8DFC-924807B1E5EE}" presName="parentText" presStyleLbl="node1" presStyleIdx="3" presStyleCnt="4">
        <dgm:presLayoutVars>
          <dgm:chMax val="1"/>
          <dgm:bulletEnabled val="1"/>
        </dgm:presLayoutVars>
      </dgm:prSet>
      <dgm:spPr/>
      <dgm:t>
        <a:bodyPr/>
        <a:lstStyle/>
        <a:p>
          <a:endParaRPr lang="en-US"/>
        </a:p>
      </dgm:t>
    </dgm:pt>
    <dgm:pt modelId="{18694104-7472-4638-8B1B-72139EE9BD6D}" type="pres">
      <dgm:prSet presAssocID="{7822973E-348E-4464-8DFC-924807B1E5EE}" presName="descendantText" presStyleLbl="alignAccFollowNode1" presStyleIdx="3" presStyleCnt="4" custLinFactNeighborX="5583" custLinFactNeighborY="-8940">
        <dgm:presLayoutVars>
          <dgm:bulletEnabled val="1"/>
        </dgm:presLayoutVars>
      </dgm:prSet>
      <dgm:spPr/>
      <dgm:t>
        <a:bodyPr/>
        <a:lstStyle/>
        <a:p>
          <a:endParaRPr lang="en-US"/>
        </a:p>
      </dgm:t>
    </dgm:pt>
  </dgm:ptLst>
  <dgm:cxnLst>
    <dgm:cxn modelId="{1712B27E-1BD1-4CE0-92ED-CBE54BB1D1A9}" srcId="{4E20E402-91F8-4C7F-BCEC-EE26AD9D01F4}" destId="{7822973E-348E-4464-8DFC-924807B1E5EE}" srcOrd="3" destOrd="0" parTransId="{0EA09369-1DB2-44C0-AE7A-9CB67A77781B}" sibTransId="{A8E113DC-545E-4D7F-97B1-189267709A2E}"/>
    <dgm:cxn modelId="{2A4D25BF-F3EA-4A5A-9661-3F1CA5E9B858}" type="presOf" srcId="{85FA92C4-C813-44DA-A01C-47B06132EA3B}" destId="{1A773A50-E6D1-4479-B558-4BB5CA443281}" srcOrd="0" destOrd="0" presId="urn:microsoft.com/office/officeart/2005/8/layout/vList5"/>
    <dgm:cxn modelId="{BBBD9868-AEC6-49D7-8420-E05E2F9D1E6E}" type="presOf" srcId="{4E20E402-91F8-4C7F-BCEC-EE26AD9D01F4}" destId="{AEA92561-755E-464D-B5C5-17AB707F0C44}" srcOrd="0" destOrd="0" presId="urn:microsoft.com/office/officeart/2005/8/layout/vList5"/>
    <dgm:cxn modelId="{9568AC34-EF67-428C-A512-51433C2B72E1}" type="presOf" srcId="{61E119C1-965E-4C99-A79D-AF3E14F93262}" destId="{19345A1D-6B64-4DA3-9464-48FF1D302EFC}" srcOrd="0" destOrd="0" presId="urn:microsoft.com/office/officeart/2005/8/layout/vList5"/>
    <dgm:cxn modelId="{A09EF6F4-F2CA-43B5-BE50-9D40FEF29B7D}" type="presOf" srcId="{BFBF74D5-D105-4006-B6F8-FE73E560747D}" destId="{9A44050E-284E-4290-8F37-C19942852E92}" srcOrd="0" destOrd="0" presId="urn:microsoft.com/office/officeart/2005/8/layout/vList5"/>
    <dgm:cxn modelId="{649F6C06-7F98-4B14-A34D-B1D99ABAAAC6}" srcId="{4E20E402-91F8-4C7F-BCEC-EE26AD9D01F4}" destId="{167663BF-A756-4432-9A02-D202B185F0B7}" srcOrd="1" destOrd="0" parTransId="{3F451786-35FE-4C9E-ABCE-FBC7A269BF3E}" sibTransId="{7EEF93B6-D8B1-427D-A4DA-6AE60319F96D}"/>
    <dgm:cxn modelId="{A7FC8FF4-A105-43F7-844C-5AAB2C6A1B18}" srcId="{61E119C1-965E-4C99-A79D-AF3E14F93262}" destId="{85FA92C4-C813-44DA-A01C-47B06132EA3B}" srcOrd="0" destOrd="0" parTransId="{46A3A518-403C-44F7-AAA3-45D2AC749A0F}" sibTransId="{D5658A07-57C3-4364-9C41-729F1C097A3E}"/>
    <dgm:cxn modelId="{E4928BF9-45B6-40B0-A829-175B7757848F}" srcId="{4E20E402-91F8-4C7F-BCEC-EE26AD9D01F4}" destId="{A7B24800-B66D-469E-BF70-61E11F10EB0D}" srcOrd="0" destOrd="0" parTransId="{9179B607-B1CC-4540-A9B5-6EDFE46FCDDF}" sibTransId="{55302B9E-5030-4D44-843A-63EF61BE85BD}"/>
    <dgm:cxn modelId="{762D32C6-B9E1-4FF2-A5E7-FFDEAB7E0B44}" type="presOf" srcId="{36399825-BFE7-4AC6-8CD8-11864575618F}" destId="{625C8762-775F-4BE6-8DFE-CA93D2BBFC2E}" srcOrd="0" destOrd="0" presId="urn:microsoft.com/office/officeart/2005/8/layout/vList5"/>
    <dgm:cxn modelId="{0E3F1DF3-4A8C-498E-96F9-9A0E3E9DA1AE}" srcId="{4E20E402-91F8-4C7F-BCEC-EE26AD9D01F4}" destId="{61E119C1-965E-4C99-A79D-AF3E14F93262}" srcOrd="2" destOrd="0" parTransId="{679176DA-F9A6-414B-B9EE-1E75136AD62F}" sibTransId="{1FDC55FA-119F-4DAC-8472-9D2C2FD0E200}"/>
    <dgm:cxn modelId="{4FB99786-4949-4CF6-A7BA-9AD7A8EBC852}" srcId="{7822973E-348E-4464-8DFC-924807B1E5EE}" destId="{F2E5CD4A-C16A-4616-BD1C-4E9BDA486FCE}" srcOrd="0" destOrd="0" parTransId="{3FF5E02E-E8F7-4CD5-911D-4E381EF5EB2B}" sibTransId="{6CF1DB2D-B7BC-44FE-8E18-0C4FE31C5601}"/>
    <dgm:cxn modelId="{221A449F-D1D5-4604-AB2A-A56C464E3107}" type="presOf" srcId="{F2E5CD4A-C16A-4616-BD1C-4E9BDA486FCE}" destId="{18694104-7472-4638-8B1B-72139EE9BD6D}" srcOrd="0" destOrd="0" presId="urn:microsoft.com/office/officeart/2005/8/layout/vList5"/>
    <dgm:cxn modelId="{455E1474-F7E3-4076-9731-34E5A629E98A}" type="presOf" srcId="{167663BF-A756-4432-9A02-D202B185F0B7}" destId="{74E9C7FD-D412-4AB0-9F66-A1C3A04DF2F5}" srcOrd="0" destOrd="0" presId="urn:microsoft.com/office/officeart/2005/8/layout/vList5"/>
    <dgm:cxn modelId="{60523DA6-560F-4203-8C8A-B8AA17892E44}" type="presOf" srcId="{7822973E-348E-4464-8DFC-924807B1E5EE}" destId="{F94DA6DA-AD9D-42DD-9C10-6FE9D8D98E21}" srcOrd="0" destOrd="0" presId="urn:microsoft.com/office/officeart/2005/8/layout/vList5"/>
    <dgm:cxn modelId="{599C5550-D3B0-4636-A230-059630245291}" srcId="{A7B24800-B66D-469E-BF70-61E11F10EB0D}" destId="{36399825-BFE7-4AC6-8CD8-11864575618F}" srcOrd="0" destOrd="0" parTransId="{52DEE092-20A4-4CB6-A7FD-240C9307D161}" sibTransId="{2956DB65-802C-4DDC-96C6-C7CA7F4F9A40}"/>
    <dgm:cxn modelId="{82BCA25C-FE79-4DB0-8C6B-711F4AF5A6C7}" type="presOf" srcId="{A7B24800-B66D-469E-BF70-61E11F10EB0D}" destId="{B3E97FBD-5010-4FC4-908F-4960D98B522C}" srcOrd="0" destOrd="0" presId="urn:microsoft.com/office/officeart/2005/8/layout/vList5"/>
    <dgm:cxn modelId="{087C4C69-D5BB-40FD-B402-240B0E5411FC}" srcId="{167663BF-A756-4432-9A02-D202B185F0B7}" destId="{BFBF74D5-D105-4006-B6F8-FE73E560747D}" srcOrd="0" destOrd="0" parTransId="{3A5EA231-EB2A-4358-8B25-57F8491E9F7D}" sibTransId="{0D1C7F67-E249-47E2-B666-77F56A023A35}"/>
    <dgm:cxn modelId="{45A01D29-DC68-4628-BF10-9C5E8ECFE3DF}" type="presParOf" srcId="{AEA92561-755E-464D-B5C5-17AB707F0C44}" destId="{C662B8ED-63EE-4E22-B72C-40BEE9ACC3DA}" srcOrd="0" destOrd="0" presId="urn:microsoft.com/office/officeart/2005/8/layout/vList5"/>
    <dgm:cxn modelId="{62AEE05B-7AD9-457A-B25D-B2A9E247D700}" type="presParOf" srcId="{C662B8ED-63EE-4E22-B72C-40BEE9ACC3DA}" destId="{B3E97FBD-5010-4FC4-908F-4960D98B522C}" srcOrd="0" destOrd="0" presId="urn:microsoft.com/office/officeart/2005/8/layout/vList5"/>
    <dgm:cxn modelId="{E9C0A1C9-62A1-4C9D-8E10-DFB595397B7D}" type="presParOf" srcId="{C662B8ED-63EE-4E22-B72C-40BEE9ACC3DA}" destId="{625C8762-775F-4BE6-8DFE-CA93D2BBFC2E}" srcOrd="1" destOrd="0" presId="urn:microsoft.com/office/officeart/2005/8/layout/vList5"/>
    <dgm:cxn modelId="{BA8D89AA-97BE-4669-AEA6-CA32DC046FBC}" type="presParOf" srcId="{AEA92561-755E-464D-B5C5-17AB707F0C44}" destId="{DDF15959-5696-4F51-A522-1CA42FBEB573}" srcOrd="1" destOrd="0" presId="urn:microsoft.com/office/officeart/2005/8/layout/vList5"/>
    <dgm:cxn modelId="{047D330F-57FC-4C27-8DCC-BA21EF21BB60}" type="presParOf" srcId="{AEA92561-755E-464D-B5C5-17AB707F0C44}" destId="{F2FCEA92-4844-4FBC-9732-895E4922EDD2}" srcOrd="2" destOrd="0" presId="urn:microsoft.com/office/officeart/2005/8/layout/vList5"/>
    <dgm:cxn modelId="{04DB681A-2647-4B54-95E4-6496B9BA39A2}" type="presParOf" srcId="{F2FCEA92-4844-4FBC-9732-895E4922EDD2}" destId="{74E9C7FD-D412-4AB0-9F66-A1C3A04DF2F5}" srcOrd="0" destOrd="0" presId="urn:microsoft.com/office/officeart/2005/8/layout/vList5"/>
    <dgm:cxn modelId="{A3AECD7D-5FD4-4161-8796-5F0BE0205F57}" type="presParOf" srcId="{F2FCEA92-4844-4FBC-9732-895E4922EDD2}" destId="{9A44050E-284E-4290-8F37-C19942852E92}" srcOrd="1" destOrd="0" presId="urn:microsoft.com/office/officeart/2005/8/layout/vList5"/>
    <dgm:cxn modelId="{6475D5F0-768D-4D06-8F84-6F2C84706A51}" type="presParOf" srcId="{AEA92561-755E-464D-B5C5-17AB707F0C44}" destId="{2C974EAB-B36A-45B9-8439-089A7E35AD0C}" srcOrd="3" destOrd="0" presId="urn:microsoft.com/office/officeart/2005/8/layout/vList5"/>
    <dgm:cxn modelId="{579B52AB-3988-4B23-8F60-30F56BBF37C6}" type="presParOf" srcId="{AEA92561-755E-464D-B5C5-17AB707F0C44}" destId="{339BA3B6-2965-43ED-A4F3-F49E71B4A2B3}" srcOrd="4" destOrd="0" presId="urn:microsoft.com/office/officeart/2005/8/layout/vList5"/>
    <dgm:cxn modelId="{7229410F-FBE3-4EA2-8198-9FC7676CF7C2}" type="presParOf" srcId="{339BA3B6-2965-43ED-A4F3-F49E71B4A2B3}" destId="{19345A1D-6B64-4DA3-9464-48FF1D302EFC}" srcOrd="0" destOrd="0" presId="urn:microsoft.com/office/officeart/2005/8/layout/vList5"/>
    <dgm:cxn modelId="{41B22B30-4270-49ED-A6E6-86F618C33917}" type="presParOf" srcId="{339BA3B6-2965-43ED-A4F3-F49E71B4A2B3}" destId="{1A773A50-E6D1-4479-B558-4BB5CA443281}" srcOrd="1" destOrd="0" presId="urn:microsoft.com/office/officeart/2005/8/layout/vList5"/>
    <dgm:cxn modelId="{B371AA0B-AB9D-4793-9956-808C8A912BB9}" type="presParOf" srcId="{AEA92561-755E-464D-B5C5-17AB707F0C44}" destId="{B41EF6A2-1D7B-41A9-835D-DC9152D60B23}" srcOrd="5" destOrd="0" presId="urn:microsoft.com/office/officeart/2005/8/layout/vList5"/>
    <dgm:cxn modelId="{A3C75FBF-9F08-4B6D-B9DA-185DF4A3907F}" type="presParOf" srcId="{AEA92561-755E-464D-B5C5-17AB707F0C44}" destId="{8E9E9887-2991-4CF8-8E9E-C2BDD5D96350}" srcOrd="6" destOrd="0" presId="urn:microsoft.com/office/officeart/2005/8/layout/vList5"/>
    <dgm:cxn modelId="{372A48BB-2403-403B-8683-556B286DF696}" type="presParOf" srcId="{8E9E9887-2991-4CF8-8E9E-C2BDD5D96350}" destId="{F94DA6DA-AD9D-42DD-9C10-6FE9D8D98E21}" srcOrd="0" destOrd="0" presId="urn:microsoft.com/office/officeart/2005/8/layout/vList5"/>
    <dgm:cxn modelId="{4E5AEFAD-DB0E-4A92-8626-A1A51E2E134C}" type="presParOf" srcId="{8E9E9887-2991-4CF8-8E9E-C2BDD5D96350}" destId="{18694104-7472-4638-8B1B-72139EE9BD6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23C71-C9E0-4964-B65B-6BE39C07928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1D4E1F0-7AEE-4FFC-BB2F-02B35A040185}">
      <dgm:prSet/>
      <dgm:spPr>
        <a:solidFill>
          <a:schemeClr val="bg2">
            <a:lumMod val="75000"/>
          </a:schemeClr>
        </a:solidFill>
      </dgm:spPr>
      <dgm:t>
        <a:bodyPr/>
        <a:lstStyle/>
        <a:p>
          <a:pPr rtl="0"/>
          <a:r>
            <a:rPr lang="en-US" dirty="0" smtClean="0"/>
            <a:t>Best Value</a:t>
          </a:r>
          <a:endParaRPr lang="en-US" dirty="0"/>
        </a:p>
      </dgm:t>
    </dgm:pt>
    <dgm:pt modelId="{9F148416-EDBE-4C2F-9CAF-82764047E4D4}" type="parTrans" cxnId="{40310630-184A-4D30-B7A2-A3FA90409581}">
      <dgm:prSet/>
      <dgm:spPr/>
      <dgm:t>
        <a:bodyPr/>
        <a:lstStyle/>
        <a:p>
          <a:endParaRPr lang="en-US"/>
        </a:p>
      </dgm:t>
    </dgm:pt>
    <dgm:pt modelId="{25C95819-97AC-4337-AA17-CFBF38C33DE2}" type="sibTrans" cxnId="{40310630-184A-4D30-B7A2-A3FA90409581}">
      <dgm:prSet/>
      <dgm:spPr/>
      <dgm:t>
        <a:bodyPr/>
        <a:lstStyle/>
        <a:p>
          <a:endParaRPr lang="en-US"/>
        </a:p>
      </dgm:t>
    </dgm:pt>
    <dgm:pt modelId="{C7223C3A-ECF5-42C8-8FCA-4A8B79A1028E}">
      <dgm:prSet/>
      <dgm:spPr>
        <a:ln w="28575">
          <a:solidFill>
            <a:schemeClr val="accent1">
              <a:lumMod val="75000"/>
            </a:schemeClr>
          </a:solidFill>
        </a:ln>
        <a:effectLst>
          <a:outerShdw blurRad="50800" dist="38100" dir="2700000" algn="tl" rotWithShape="0">
            <a:prstClr val="black">
              <a:alpha val="40000"/>
            </a:prstClr>
          </a:outerShdw>
        </a:effectLst>
      </dgm:spPr>
      <dgm:t>
        <a:bodyPr/>
        <a:lstStyle/>
        <a:p>
          <a:pPr rtl="0"/>
          <a:r>
            <a:rPr lang="en-US" dirty="0" smtClean="0"/>
            <a:t>Best value is a process used in competitive, negotiated contracting to select the most advantageous offer by evaluating and comparing factors in addition to cost or price. It allows offerors flexibility in selection of their best proposal strategy through tradeoffs which may be made between the cost and non-cost evaluation factors. </a:t>
          </a:r>
          <a:endParaRPr lang="en-US" dirty="0"/>
        </a:p>
      </dgm:t>
    </dgm:pt>
    <dgm:pt modelId="{56D3B143-D595-4972-89BE-51A4DC48F3D7}" type="parTrans" cxnId="{63659801-D79C-46FC-990D-6DCD3F17611D}">
      <dgm:prSet/>
      <dgm:spPr/>
      <dgm:t>
        <a:bodyPr/>
        <a:lstStyle/>
        <a:p>
          <a:endParaRPr lang="en-US"/>
        </a:p>
      </dgm:t>
    </dgm:pt>
    <dgm:pt modelId="{AEE429D9-8226-4535-BF72-96C70CEC8587}" type="sibTrans" cxnId="{63659801-D79C-46FC-990D-6DCD3F17611D}">
      <dgm:prSet/>
      <dgm:spPr/>
      <dgm:t>
        <a:bodyPr/>
        <a:lstStyle/>
        <a:p>
          <a:endParaRPr lang="en-US"/>
        </a:p>
      </dgm:t>
    </dgm:pt>
    <dgm:pt modelId="{080760EF-B379-4A6F-BAEC-F8EBA7D2F79E}" type="pres">
      <dgm:prSet presAssocID="{36A23C71-C9E0-4964-B65B-6BE39C079289}" presName="linear" presStyleCnt="0">
        <dgm:presLayoutVars>
          <dgm:dir/>
          <dgm:animLvl val="lvl"/>
          <dgm:resizeHandles val="exact"/>
        </dgm:presLayoutVars>
      </dgm:prSet>
      <dgm:spPr/>
      <dgm:t>
        <a:bodyPr/>
        <a:lstStyle/>
        <a:p>
          <a:endParaRPr lang="en-US"/>
        </a:p>
      </dgm:t>
    </dgm:pt>
    <dgm:pt modelId="{2E2D0277-7C8D-4BB6-B139-20D60D42101E}" type="pres">
      <dgm:prSet presAssocID="{41D4E1F0-7AEE-4FFC-BB2F-02B35A040185}" presName="parentLin" presStyleCnt="0"/>
      <dgm:spPr/>
      <dgm:t>
        <a:bodyPr/>
        <a:lstStyle/>
        <a:p>
          <a:endParaRPr lang="en-US"/>
        </a:p>
      </dgm:t>
    </dgm:pt>
    <dgm:pt modelId="{8B64FFE8-4AE8-4D2A-9C22-F3F76009F3CC}" type="pres">
      <dgm:prSet presAssocID="{41D4E1F0-7AEE-4FFC-BB2F-02B35A040185}" presName="parentLeftMargin" presStyleLbl="node1" presStyleIdx="0" presStyleCnt="1"/>
      <dgm:spPr/>
      <dgm:t>
        <a:bodyPr/>
        <a:lstStyle/>
        <a:p>
          <a:endParaRPr lang="en-US"/>
        </a:p>
      </dgm:t>
    </dgm:pt>
    <dgm:pt modelId="{FA7DB4B5-48EB-403E-9162-8308910F40D6}" type="pres">
      <dgm:prSet presAssocID="{41D4E1F0-7AEE-4FFC-BB2F-02B35A040185}" presName="parentText" presStyleLbl="node1" presStyleIdx="0" presStyleCnt="1" custLinFactNeighborX="31263" custLinFactNeighborY="9219">
        <dgm:presLayoutVars>
          <dgm:chMax val="0"/>
          <dgm:bulletEnabled val="1"/>
        </dgm:presLayoutVars>
      </dgm:prSet>
      <dgm:spPr/>
      <dgm:t>
        <a:bodyPr/>
        <a:lstStyle/>
        <a:p>
          <a:endParaRPr lang="en-US"/>
        </a:p>
      </dgm:t>
    </dgm:pt>
    <dgm:pt modelId="{535473B8-6C5B-4BEE-BE02-61849EE0855C}" type="pres">
      <dgm:prSet presAssocID="{41D4E1F0-7AEE-4FFC-BB2F-02B35A040185}" presName="negativeSpace" presStyleCnt="0"/>
      <dgm:spPr/>
      <dgm:t>
        <a:bodyPr/>
        <a:lstStyle/>
        <a:p>
          <a:endParaRPr lang="en-US"/>
        </a:p>
      </dgm:t>
    </dgm:pt>
    <dgm:pt modelId="{60D452B7-2FDC-48B4-ADB9-06A704A5C4D7}" type="pres">
      <dgm:prSet presAssocID="{41D4E1F0-7AEE-4FFC-BB2F-02B35A040185}" presName="childText" presStyleLbl="conFgAcc1" presStyleIdx="0" presStyleCnt="1">
        <dgm:presLayoutVars>
          <dgm:bulletEnabled val="1"/>
        </dgm:presLayoutVars>
      </dgm:prSet>
      <dgm:spPr/>
      <dgm:t>
        <a:bodyPr/>
        <a:lstStyle/>
        <a:p>
          <a:endParaRPr lang="en-US"/>
        </a:p>
      </dgm:t>
    </dgm:pt>
  </dgm:ptLst>
  <dgm:cxnLst>
    <dgm:cxn modelId="{63659801-D79C-46FC-990D-6DCD3F17611D}" srcId="{41D4E1F0-7AEE-4FFC-BB2F-02B35A040185}" destId="{C7223C3A-ECF5-42C8-8FCA-4A8B79A1028E}" srcOrd="0" destOrd="0" parTransId="{56D3B143-D595-4972-89BE-51A4DC48F3D7}" sibTransId="{AEE429D9-8226-4535-BF72-96C70CEC8587}"/>
    <dgm:cxn modelId="{1F128D92-F1D8-4012-AD0B-8435AD20D72F}" type="presOf" srcId="{41D4E1F0-7AEE-4FFC-BB2F-02B35A040185}" destId="{FA7DB4B5-48EB-403E-9162-8308910F40D6}" srcOrd="1" destOrd="0" presId="urn:microsoft.com/office/officeart/2005/8/layout/list1"/>
    <dgm:cxn modelId="{F03BA9F9-9DE2-4A52-A9E9-1FD10729F1BD}" type="presOf" srcId="{C7223C3A-ECF5-42C8-8FCA-4A8B79A1028E}" destId="{60D452B7-2FDC-48B4-ADB9-06A704A5C4D7}" srcOrd="0" destOrd="0" presId="urn:microsoft.com/office/officeart/2005/8/layout/list1"/>
    <dgm:cxn modelId="{40310630-184A-4D30-B7A2-A3FA90409581}" srcId="{36A23C71-C9E0-4964-B65B-6BE39C079289}" destId="{41D4E1F0-7AEE-4FFC-BB2F-02B35A040185}" srcOrd="0" destOrd="0" parTransId="{9F148416-EDBE-4C2F-9CAF-82764047E4D4}" sibTransId="{25C95819-97AC-4337-AA17-CFBF38C33DE2}"/>
    <dgm:cxn modelId="{92176E63-573D-4DEB-9203-2DF38E295513}" type="presOf" srcId="{41D4E1F0-7AEE-4FFC-BB2F-02B35A040185}" destId="{8B64FFE8-4AE8-4D2A-9C22-F3F76009F3CC}" srcOrd="0" destOrd="0" presId="urn:microsoft.com/office/officeart/2005/8/layout/list1"/>
    <dgm:cxn modelId="{F9A43696-9E34-4BD1-90FB-0006870B1BD4}" type="presOf" srcId="{36A23C71-C9E0-4964-B65B-6BE39C079289}" destId="{080760EF-B379-4A6F-BAEC-F8EBA7D2F79E}" srcOrd="0" destOrd="0" presId="urn:microsoft.com/office/officeart/2005/8/layout/list1"/>
    <dgm:cxn modelId="{410546EF-D31A-4FCB-B026-BB3D8D42146B}" type="presParOf" srcId="{080760EF-B379-4A6F-BAEC-F8EBA7D2F79E}" destId="{2E2D0277-7C8D-4BB6-B139-20D60D42101E}" srcOrd="0" destOrd="0" presId="urn:microsoft.com/office/officeart/2005/8/layout/list1"/>
    <dgm:cxn modelId="{9A184B4F-FAB6-46EF-ACA1-6EBAE0D3DA43}" type="presParOf" srcId="{2E2D0277-7C8D-4BB6-B139-20D60D42101E}" destId="{8B64FFE8-4AE8-4D2A-9C22-F3F76009F3CC}" srcOrd="0" destOrd="0" presId="urn:microsoft.com/office/officeart/2005/8/layout/list1"/>
    <dgm:cxn modelId="{7F532CF3-22BD-4686-A3C3-498E04D0BDE4}" type="presParOf" srcId="{2E2D0277-7C8D-4BB6-B139-20D60D42101E}" destId="{FA7DB4B5-48EB-403E-9162-8308910F40D6}" srcOrd="1" destOrd="0" presId="urn:microsoft.com/office/officeart/2005/8/layout/list1"/>
    <dgm:cxn modelId="{F79975F7-9DB2-4324-933C-BA0CFFF30CE2}" type="presParOf" srcId="{080760EF-B379-4A6F-BAEC-F8EBA7D2F79E}" destId="{535473B8-6C5B-4BEE-BE02-61849EE0855C}" srcOrd="1" destOrd="0" presId="urn:microsoft.com/office/officeart/2005/8/layout/list1"/>
    <dgm:cxn modelId="{DF5C09E5-9FA1-4B57-8BA9-4056BA4FF5C7}" type="presParOf" srcId="{080760EF-B379-4A6F-BAEC-F8EBA7D2F79E}" destId="{60D452B7-2FDC-48B4-ADB9-06A704A5C4D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9C7320-F800-4FF0-8EBE-58D9CACE5D34}" type="doc">
      <dgm:prSet loTypeId="urn:microsoft.com/office/officeart/2005/8/layout/vProcess5" loCatId="process" qsTypeId="urn:microsoft.com/office/officeart/2005/8/quickstyle/simple1#6" qsCatId="simple" csTypeId="urn:microsoft.com/office/officeart/2005/8/colors/accent1_2#4" csCatId="accent1" phldr="1"/>
      <dgm:spPr/>
    </dgm:pt>
    <dgm:pt modelId="{1BC051A5-9044-49A8-B5FD-D9FA4B72A7F0}">
      <dgm:prSet phldrT="[Text]" custT="1"/>
      <dgm:spPr>
        <a:solidFill>
          <a:schemeClr val="bg2">
            <a:lumMod val="75000"/>
          </a:schemeClr>
        </a:solidFill>
        <a:effectLst>
          <a:outerShdw blurRad="50800" dist="38100" dir="2700000" algn="tl" rotWithShape="0">
            <a:prstClr val="black">
              <a:alpha val="40000"/>
            </a:prstClr>
          </a:outerShdw>
        </a:effectLst>
      </dgm:spPr>
      <dgm:t>
        <a:bodyPr/>
        <a:lstStyle/>
        <a:p>
          <a:r>
            <a:rPr lang="en-US" sz="2400" dirty="0" smtClean="0"/>
            <a:t>Determine Evaluation Team Members</a:t>
          </a:r>
          <a:endParaRPr lang="en-US" sz="2400" dirty="0"/>
        </a:p>
      </dgm:t>
    </dgm:pt>
    <dgm:pt modelId="{FA2F8889-E4EA-40E4-9E4A-9D1C36A3FCF9}" type="parTrans" cxnId="{3C95F001-BC1E-4B21-9ED1-29E751543626}">
      <dgm:prSet/>
      <dgm:spPr/>
      <dgm:t>
        <a:bodyPr/>
        <a:lstStyle/>
        <a:p>
          <a:endParaRPr lang="en-US"/>
        </a:p>
      </dgm:t>
    </dgm:pt>
    <dgm:pt modelId="{BAB67DFB-D5DE-4378-9533-CE8DBBBBF986}" type="sibTrans" cxnId="{3C95F001-BC1E-4B21-9ED1-29E751543626}">
      <dgm:prSet/>
      <dgm:spPr>
        <a:solidFill>
          <a:schemeClr val="accent3">
            <a:lumMod val="75000"/>
            <a:alpha val="90000"/>
          </a:schemeClr>
        </a:solidFill>
        <a:effectLst>
          <a:outerShdw blurRad="50800" dist="38100" dir="2700000" algn="tl" rotWithShape="0">
            <a:prstClr val="black">
              <a:alpha val="40000"/>
            </a:prstClr>
          </a:outerShdw>
        </a:effectLst>
      </dgm:spPr>
      <dgm:t>
        <a:bodyPr/>
        <a:lstStyle/>
        <a:p>
          <a:endParaRPr lang="en-US" dirty="0"/>
        </a:p>
      </dgm:t>
    </dgm:pt>
    <dgm:pt modelId="{3F495F51-77E6-4BBE-8FC5-B40DBE780CFC}">
      <dgm:prSet phldrT="[Text]" custT="1"/>
      <dgm:spPr>
        <a:solidFill>
          <a:schemeClr val="bg2">
            <a:lumMod val="75000"/>
          </a:schemeClr>
        </a:solidFill>
        <a:effectLst>
          <a:outerShdw blurRad="50800" dist="38100" dir="2700000" algn="tl" rotWithShape="0">
            <a:prstClr val="black">
              <a:alpha val="40000"/>
            </a:prstClr>
          </a:outerShdw>
        </a:effectLst>
      </dgm:spPr>
      <dgm:t>
        <a:bodyPr/>
        <a:lstStyle/>
        <a:p>
          <a:r>
            <a:rPr lang="en-US" sz="2400" dirty="0" smtClean="0"/>
            <a:t>Provide instructions on scoring the RFP</a:t>
          </a:r>
          <a:endParaRPr lang="en-US" sz="2400" dirty="0"/>
        </a:p>
      </dgm:t>
    </dgm:pt>
    <dgm:pt modelId="{410B489C-13AB-4DDE-ABE4-EB0C2D3D637C}" type="parTrans" cxnId="{C8785887-8E08-480B-855B-FCDDEFFAFF4F}">
      <dgm:prSet/>
      <dgm:spPr/>
      <dgm:t>
        <a:bodyPr/>
        <a:lstStyle/>
        <a:p>
          <a:endParaRPr lang="en-US"/>
        </a:p>
      </dgm:t>
    </dgm:pt>
    <dgm:pt modelId="{DAE7F916-B037-4D99-85DB-97C85E327207}" type="sibTrans" cxnId="{C8785887-8E08-480B-855B-FCDDEFFAFF4F}">
      <dgm:prSet/>
      <dgm:spPr>
        <a:solidFill>
          <a:schemeClr val="accent3">
            <a:lumMod val="75000"/>
            <a:alpha val="90000"/>
          </a:schemeClr>
        </a:solidFill>
        <a:effectLst>
          <a:outerShdw blurRad="50800" dist="38100" dir="2700000" algn="tl" rotWithShape="0">
            <a:prstClr val="black">
              <a:alpha val="40000"/>
            </a:prstClr>
          </a:outerShdw>
        </a:effectLst>
      </dgm:spPr>
      <dgm:t>
        <a:bodyPr/>
        <a:lstStyle/>
        <a:p>
          <a:endParaRPr lang="en-US" dirty="0"/>
        </a:p>
      </dgm:t>
    </dgm:pt>
    <dgm:pt modelId="{866BB0A2-DF7E-47DD-90A0-6823EA37BEF2}">
      <dgm:prSet phldrT="[Text]" custT="1"/>
      <dgm:spPr>
        <a:solidFill>
          <a:schemeClr val="bg2">
            <a:lumMod val="75000"/>
          </a:schemeClr>
        </a:solidFill>
        <a:effectLst>
          <a:outerShdw blurRad="50800" dist="38100" dir="2700000" algn="tl" rotWithShape="0">
            <a:prstClr val="black">
              <a:alpha val="40000"/>
            </a:prstClr>
          </a:outerShdw>
        </a:effectLst>
      </dgm:spPr>
      <dgm:t>
        <a:bodyPr/>
        <a:lstStyle/>
        <a:p>
          <a:r>
            <a:rPr lang="en-US" sz="2200" dirty="0" smtClean="0"/>
            <a:t>Assign responsibilities for reference </a:t>
          </a:r>
          <a:r>
            <a:rPr lang="en-US" sz="2400" dirty="0" smtClean="0"/>
            <a:t>checks</a:t>
          </a:r>
          <a:endParaRPr lang="en-US" sz="2400" dirty="0"/>
        </a:p>
      </dgm:t>
    </dgm:pt>
    <dgm:pt modelId="{A9669C4C-73CD-4500-94F9-2D3FF4FA811F}" type="parTrans" cxnId="{C7CA1182-9B39-4A85-98D9-87EEB2F3A82A}">
      <dgm:prSet/>
      <dgm:spPr/>
      <dgm:t>
        <a:bodyPr/>
        <a:lstStyle/>
        <a:p>
          <a:endParaRPr lang="en-US"/>
        </a:p>
      </dgm:t>
    </dgm:pt>
    <dgm:pt modelId="{5100F1E1-7FCA-45B9-9E50-AD78726CB9F4}" type="sibTrans" cxnId="{C7CA1182-9B39-4A85-98D9-87EEB2F3A82A}">
      <dgm:prSet/>
      <dgm:spPr>
        <a:solidFill>
          <a:schemeClr val="accent3">
            <a:lumMod val="75000"/>
            <a:alpha val="90000"/>
          </a:schemeClr>
        </a:solidFill>
        <a:effectLst>
          <a:outerShdw blurRad="50800" dist="38100" dir="2700000" algn="tl" rotWithShape="0">
            <a:prstClr val="black">
              <a:alpha val="40000"/>
            </a:prstClr>
          </a:outerShdw>
        </a:effectLst>
      </dgm:spPr>
      <dgm:t>
        <a:bodyPr/>
        <a:lstStyle/>
        <a:p>
          <a:endParaRPr lang="en-US" dirty="0"/>
        </a:p>
      </dgm:t>
    </dgm:pt>
    <dgm:pt modelId="{B3C28D93-1EFC-40EF-98C5-953017C92DA1}">
      <dgm:prSet phldrT="[Text]" custT="1"/>
      <dgm:spPr>
        <a:solidFill>
          <a:schemeClr val="bg2">
            <a:lumMod val="75000"/>
          </a:schemeClr>
        </a:solidFill>
        <a:effectLst>
          <a:outerShdw blurRad="50800" dist="38100" dir="2700000" algn="tl" rotWithShape="0">
            <a:prstClr val="black">
              <a:alpha val="40000"/>
            </a:prstClr>
          </a:outerShdw>
        </a:effectLst>
      </dgm:spPr>
      <dgm:t>
        <a:bodyPr/>
        <a:lstStyle/>
        <a:p>
          <a:r>
            <a:rPr lang="en-US" sz="2400" dirty="0" smtClean="0"/>
            <a:t>Oversee the scoring process</a:t>
          </a:r>
          <a:endParaRPr lang="en-US" sz="2400" dirty="0"/>
        </a:p>
      </dgm:t>
    </dgm:pt>
    <dgm:pt modelId="{84E456DE-796D-495D-A7EF-9EAB2248D28E}" type="parTrans" cxnId="{A897DDA9-30FB-4327-96EB-C03F0C256DFB}">
      <dgm:prSet/>
      <dgm:spPr/>
      <dgm:t>
        <a:bodyPr/>
        <a:lstStyle/>
        <a:p>
          <a:endParaRPr lang="en-US"/>
        </a:p>
      </dgm:t>
    </dgm:pt>
    <dgm:pt modelId="{0B2BFC51-2AF4-4D0E-B840-0FFFFE8F02B0}" type="sibTrans" cxnId="{A897DDA9-30FB-4327-96EB-C03F0C256DFB}">
      <dgm:prSet/>
      <dgm:spPr>
        <a:solidFill>
          <a:schemeClr val="accent3">
            <a:lumMod val="75000"/>
            <a:alpha val="90000"/>
          </a:schemeClr>
        </a:solidFill>
        <a:effectLst>
          <a:outerShdw blurRad="50800" dist="38100" dir="2700000" algn="tl" rotWithShape="0">
            <a:prstClr val="black">
              <a:alpha val="40000"/>
            </a:prstClr>
          </a:outerShdw>
        </a:effectLst>
      </dgm:spPr>
      <dgm:t>
        <a:bodyPr/>
        <a:lstStyle/>
        <a:p>
          <a:endParaRPr lang="en-US" dirty="0"/>
        </a:p>
      </dgm:t>
    </dgm:pt>
    <dgm:pt modelId="{98619004-B352-41D1-815D-05E4CAA33F97}">
      <dgm:prSet phldrT="[Text]" custT="1"/>
      <dgm:spPr>
        <a:solidFill>
          <a:schemeClr val="bg2">
            <a:lumMod val="75000"/>
          </a:schemeClr>
        </a:solidFill>
        <a:effectLst>
          <a:outerShdw blurRad="50800" dist="38100" dir="2700000" algn="tl" rotWithShape="0">
            <a:prstClr val="black">
              <a:alpha val="40000"/>
            </a:prstClr>
          </a:outerShdw>
        </a:effectLst>
      </dgm:spPr>
      <dgm:t>
        <a:bodyPr/>
        <a:lstStyle/>
        <a:p>
          <a:r>
            <a:rPr lang="en-US" sz="2400" dirty="0" smtClean="0"/>
            <a:t>Summarize the results</a:t>
          </a:r>
          <a:endParaRPr lang="en-US" sz="2400" dirty="0"/>
        </a:p>
      </dgm:t>
    </dgm:pt>
    <dgm:pt modelId="{F74BD4AC-AC14-46A8-9B3D-9447DA07A9C3}" type="parTrans" cxnId="{49E86D63-09B4-4A0A-9569-8F8083BFBDF5}">
      <dgm:prSet/>
      <dgm:spPr/>
      <dgm:t>
        <a:bodyPr/>
        <a:lstStyle/>
        <a:p>
          <a:endParaRPr lang="en-US"/>
        </a:p>
      </dgm:t>
    </dgm:pt>
    <dgm:pt modelId="{ECCB5B0D-D230-4A68-A54A-01B9D2C90B9D}" type="sibTrans" cxnId="{49E86D63-09B4-4A0A-9569-8F8083BFBDF5}">
      <dgm:prSet/>
      <dgm:spPr/>
      <dgm:t>
        <a:bodyPr/>
        <a:lstStyle/>
        <a:p>
          <a:endParaRPr lang="en-US"/>
        </a:p>
      </dgm:t>
    </dgm:pt>
    <dgm:pt modelId="{FAE5DD41-31D1-47E1-B3A8-1034AD7B1CDB}" type="pres">
      <dgm:prSet presAssocID="{689C7320-F800-4FF0-8EBE-58D9CACE5D34}" presName="outerComposite" presStyleCnt="0">
        <dgm:presLayoutVars>
          <dgm:chMax val="5"/>
          <dgm:dir/>
          <dgm:resizeHandles val="exact"/>
        </dgm:presLayoutVars>
      </dgm:prSet>
      <dgm:spPr/>
    </dgm:pt>
    <dgm:pt modelId="{96E28361-7700-49A5-9584-954A4BD93967}" type="pres">
      <dgm:prSet presAssocID="{689C7320-F800-4FF0-8EBE-58D9CACE5D34}" presName="dummyMaxCanvas" presStyleCnt="0">
        <dgm:presLayoutVars/>
      </dgm:prSet>
      <dgm:spPr/>
    </dgm:pt>
    <dgm:pt modelId="{F05085E4-F9C2-47C4-AEE5-8133273ED6B0}" type="pres">
      <dgm:prSet presAssocID="{689C7320-F800-4FF0-8EBE-58D9CACE5D34}" presName="FiveNodes_1" presStyleLbl="node1" presStyleIdx="0" presStyleCnt="5">
        <dgm:presLayoutVars>
          <dgm:bulletEnabled val="1"/>
        </dgm:presLayoutVars>
      </dgm:prSet>
      <dgm:spPr/>
      <dgm:t>
        <a:bodyPr/>
        <a:lstStyle/>
        <a:p>
          <a:endParaRPr lang="en-US"/>
        </a:p>
      </dgm:t>
    </dgm:pt>
    <dgm:pt modelId="{A69D6875-81BD-4C26-9624-EBE02558EB00}" type="pres">
      <dgm:prSet presAssocID="{689C7320-F800-4FF0-8EBE-58D9CACE5D34}" presName="FiveNodes_2" presStyleLbl="node1" presStyleIdx="1" presStyleCnt="5">
        <dgm:presLayoutVars>
          <dgm:bulletEnabled val="1"/>
        </dgm:presLayoutVars>
      </dgm:prSet>
      <dgm:spPr/>
      <dgm:t>
        <a:bodyPr/>
        <a:lstStyle/>
        <a:p>
          <a:endParaRPr lang="en-US"/>
        </a:p>
      </dgm:t>
    </dgm:pt>
    <dgm:pt modelId="{FA79DB06-10A1-4508-AC58-7524AF614B03}" type="pres">
      <dgm:prSet presAssocID="{689C7320-F800-4FF0-8EBE-58D9CACE5D34}" presName="FiveNodes_3" presStyleLbl="node1" presStyleIdx="2" presStyleCnt="5" custScaleX="106536" custLinFactNeighborX="921">
        <dgm:presLayoutVars>
          <dgm:bulletEnabled val="1"/>
        </dgm:presLayoutVars>
      </dgm:prSet>
      <dgm:spPr/>
      <dgm:t>
        <a:bodyPr/>
        <a:lstStyle/>
        <a:p>
          <a:endParaRPr lang="en-US"/>
        </a:p>
      </dgm:t>
    </dgm:pt>
    <dgm:pt modelId="{D040A87D-63E7-4219-8E81-0AADB16A4094}" type="pres">
      <dgm:prSet presAssocID="{689C7320-F800-4FF0-8EBE-58D9CACE5D34}" presName="FiveNodes_4" presStyleLbl="node1" presStyleIdx="3" presStyleCnt="5">
        <dgm:presLayoutVars>
          <dgm:bulletEnabled val="1"/>
        </dgm:presLayoutVars>
      </dgm:prSet>
      <dgm:spPr/>
      <dgm:t>
        <a:bodyPr/>
        <a:lstStyle/>
        <a:p>
          <a:endParaRPr lang="en-US"/>
        </a:p>
      </dgm:t>
    </dgm:pt>
    <dgm:pt modelId="{03293345-AD0A-4FF8-9F1E-B067C5568183}" type="pres">
      <dgm:prSet presAssocID="{689C7320-F800-4FF0-8EBE-58D9CACE5D34}" presName="FiveNodes_5" presStyleLbl="node1" presStyleIdx="4" presStyleCnt="5">
        <dgm:presLayoutVars>
          <dgm:bulletEnabled val="1"/>
        </dgm:presLayoutVars>
      </dgm:prSet>
      <dgm:spPr/>
      <dgm:t>
        <a:bodyPr/>
        <a:lstStyle/>
        <a:p>
          <a:endParaRPr lang="en-US"/>
        </a:p>
      </dgm:t>
    </dgm:pt>
    <dgm:pt modelId="{5FBCF819-B1B0-4BC8-8844-84DA813D1BA0}" type="pres">
      <dgm:prSet presAssocID="{689C7320-F800-4FF0-8EBE-58D9CACE5D34}" presName="FiveConn_1-2" presStyleLbl="fgAccFollowNode1" presStyleIdx="0" presStyleCnt="4">
        <dgm:presLayoutVars>
          <dgm:bulletEnabled val="1"/>
        </dgm:presLayoutVars>
      </dgm:prSet>
      <dgm:spPr/>
      <dgm:t>
        <a:bodyPr/>
        <a:lstStyle/>
        <a:p>
          <a:endParaRPr lang="en-US"/>
        </a:p>
      </dgm:t>
    </dgm:pt>
    <dgm:pt modelId="{3B64FAFB-0220-40E1-8D07-FDFF9E7BA6BD}" type="pres">
      <dgm:prSet presAssocID="{689C7320-F800-4FF0-8EBE-58D9CACE5D34}" presName="FiveConn_2-3" presStyleLbl="fgAccFollowNode1" presStyleIdx="1" presStyleCnt="4">
        <dgm:presLayoutVars>
          <dgm:bulletEnabled val="1"/>
        </dgm:presLayoutVars>
      </dgm:prSet>
      <dgm:spPr/>
      <dgm:t>
        <a:bodyPr/>
        <a:lstStyle/>
        <a:p>
          <a:endParaRPr lang="en-US"/>
        </a:p>
      </dgm:t>
    </dgm:pt>
    <dgm:pt modelId="{4E43D80E-7C6B-49BA-B273-8EEDB128596E}" type="pres">
      <dgm:prSet presAssocID="{689C7320-F800-4FF0-8EBE-58D9CACE5D34}" presName="FiveConn_3-4" presStyleLbl="fgAccFollowNode1" presStyleIdx="2" presStyleCnt="4">
        <dgm:presLayoutVars>
          <dgm:bulletEnabled val="1"/>
        </dgm:presLayoutVars>
      </dgm:prSet>
      <dgm:spPr/>
      <dgm:t>
        <a:bodyPr/>
        <a:lstStyle/>
        <a:p>
          <a:endParaRPr lang="en-US"/>
        </a:p>
      </dgm:t>
    </dgm:pt>
    <dgm:pt modelId="{BAAD050E-7096-4030-B026-CF5898C18CB8}" type="pres">
      <dgm:prSet presAssocID="{689C7320-F800-4FF0-8EBE-58D9CACE5D34}" presName="FiveConn_4-5" presStyleLbl="fgAccFollowNode1" presStyleIdx="3" presStyleCnt="4">
        <dgm:presLayoutVars>
          <dgm:bulletEnabled val="1"/>
        </dgm:presLayoutVars>
      </dgm:prSet>
      <dgm:spPr/>
      <dgm:t>
        <a:bodyPr/>
        <a:lstStyle/>
        <a:p>
          <a:endParaRPr lang="en-US"/>
        </a:p>
      </dgm:t>
    </dgm:pt>
    <dgm:pt modelId="{069EFD7B-C2C0-4A74-8FEA-99D7D6D89A19}" type="pres">
      <dgm:prSet presAssocID="{689C7320-F800-4FF0-8EBE-58D9CACE5D34}" presName="FiveNodes_1_text" presStyleLbl="node1" presStyleIdx="4" presStyleCnt="5">
        <dgm:presLayoutVars>
          <dgm:bulletEnabled val="1"/>
        </dgm:presLayoutVars>
      </dgm:prSet>
      <dgm:spPr/>
      <dgm:t>
        <a:bodyPr/>
        <a:lstStyle/>
        <a:p>
          <a:endParaRPr lang="en-US"/>
        </a:p>
      </dgm:t>
    </dgm:pt>
    <dgm:pt modelId="{A41F2792-BC41-443C-9EF8-CCF731B968EE}" type="pres">
      <dgm:prSet presAssocID="{689C7320-F800-4FF0-8EBE-58D9CACE5D34}" presName="FiveNodes_2_text" presStyleLbl="node1" presStyleIdx="4" presStyleCnt="5">
        <dgm:presLayoutVars>
          <dgm:bulletEnabled val="1"/>
        </dgm:presLayoutVars>
      </dgm:prSet>
      <dgm:spPr/>
      <dgm:t>
        <a:bodyPr/>
        <a:lstStyle/>
        <a:p>
          <a:endParaRPr lang="en-US"/>
        </a:p>
      </dgm:t>
    </dgm:pt>
    <dgm:pt modelId="{A837C20E-C0BA-4BF3-A52F-807DB4C0C477}" type="pres">
      <dgm:prSet presAssocID="{689C7320-F800-4FF0-8EBE-58D9CACE5D34}" presName="FiveNodes_3_text" presStyleLbl="node1" presStyleIdx="4" presStyleCnt="5">
        <dgm:presLayoutVars>
          <dgm:bulletEnabled val="1"/>
        </dgm:presLayoutVars>
      </dgm:prSet>
      <dgm:spPr/>
      <dgm:t>
        <a:bodyPr/>
        <a:lstStyle/>
        <a:p>
          <a:endParaRPr lang="en-US"/>
        </a:p>
      </dgm:t>
    </dgm:pt>
    <dgm:pt modelId="{5432ED15-2C9F-4479-AAED-E10CDEA96D57}" type="pres">
      <dgm:prSet presAssocID="{689C7320-F800-4FF0-8EBE-58D9CACE5D34}" presName="FiveNodes_4_text" presStyleLbl="node1" presStyleIdx="4" presStyleCnt="5">
        <dgm:presLayoutVars>
          <dgm:bulletEnabled val="1"/>
        </dgm:presLayoutVars>
      </dgm:prSet>
      <dgm:spPr/>
      <dgm:t>
        <a:bodyPr/>
        <a:lstStyle/>
        <a:p>
          <a:endParaRPr lang="en-US"/>
        </a:p>
      </dgm:t>
    </dgm:pt>
    <dgm:pt modelId="{A274A841-A1C9-4578-B3D7-C52CF262F34D}" type="pres">
      <dgm:prSet presAssocID="{689C7320-F800-4FF0-8EBE-58D9CACE5D34}" presName="FiveNodes_5_text" presStyleLbl="node1" presStyleIdx="4" presStyleCnt="5">
        <dgm:presLayoutVars>
          <dgm:bulletEnabled val="1"/>
        </dgm:presLayoutVars>
      </dgm:prSet>
      <dgm:spPr/>
      <dgm:t>
        <a:bodyPr/>
        <a:lstStyle/>
        <a:p>
          <a:endParaRPr lang="en-US"/>
        </a:p>
      </dgm:t>
    </dgm:pt>
  </dgm:ptLst>
  <dgm:cxnLst>
    <dgm:cxn modelId="{7D911622-42F7-44FC-AB86-28CC787369A8}" type="presOf" srcId="{3F495F51-77E6-4BBE-8FC5-B40DBE780CFC}" destId="{FA79DB06-10A1-4508-AC58-7524AF614B03}" srcOrd="0" destOrd="0" presId="urn:microsoft.com/office/officeart/2005/8/layout/vProcess5"/>
    <dgm:cxn modelId="{C7CA1182-9B39-4A85-98D9-87EEB2F3A82A}" srcId="{689C7320-F800-4FF0-8EBE-58D9CACE5D34}" destId="{866BB0A2-DF7E-47DD-90A0-6823EA37BEF2}" srcOrd="1" destOrd="0" parTransId="{A9669C4C-73CD-4500-94F9-2D3FF4FA811F}" sibTransId="{5100F1E1-7FCA-45B9-9E50-AD78726CB9F4}"/>
    <dgm:cxn modelId="{C8785887-8E08-480B-855B-FCDDEFFAFF4F}" srcId="{689C7320-F800-4FF0-8EBE-58D9CACE5D34}" destId="{3F495F51-77E6-4BBE-8FC5-B40DBE780CFC}" srcOrd="2" destOrd="0" parTransId="{410B489C-13AB-4DDE-ABE4-EB0C2D3D637C}" sibTransId="{DAE7F916-B037-4D99-85DB-97C85E327207}"/>
    <dgm:cxn modelId="{66A0ED87-B5E1-491C-A6F2-3C74108CE906}" type="presOf" srcId="{5100F1E1-7FCA-45B9-9E50-AD78726CB9F4}" destId="{3B64FAFB-0220-40E1-8D07-FDFF9E7BA6BD}" srcOrd="0" destOrd="0" presId="urn:microsoft.com/office/officeart/2005/8/layout/vProcess5"/>
    <dgm:cxn modelId="{99ABEAC2-7E1F-41C7-B06E-84CCD061FCF4}" type="presOf" srcId="{B3C28D93-1EFC-40EF-98C5-953017C92DA1}" destId="{5432ED15-2C9F-4479-AAED-E10CDEA96D57}" srcOrd="1" destOrd="0" presId="urn:microsoft.com/office/officeart/2005/8/layout/vProcess5"/>
    <dgm:cxn modelId="{0A8DB83D-F26B-40B2-8294-5D6B7BA83AA6}" type="presOf" srcId="{866BB0A2-DF7E-47DD-90A0-6823EA37BEF2}" destId="{A69D6875-81BD-4C26-9624-EBE02558EB00}" srcOrd="0" destOrd="0" presId="urn:microsoft.com/office/officeart/2005/8/layout/vProcess5"/>
    <dgm:cxn modelId="{49E86D63-09B4-4A0A-9569-8F8083BFBDF5}" srcId="{689C7320-F800-4FF0-8EBE-58D9CACE5D34}" destId="{98619004-B352-41D1-815D-05E4CAA33F97}" srcOrd="4" destOrd="0" parTransId="{F74BD4AC-AC14-46A8-9B3D-9447DA07A9C3}" sibTransId="{ECCB5B0D-D230-4A68-A54A-01B9D2C90B9D}"/>
    <dgm:cxn modelId="{242B5580-6D07-47CC-9D26-53A75F4019CB}" type="presOf" srcId="{1BC051A5-9044-49A8-B5FD-D9FA4B72A7F0}" destId="{069EFD7B-C2C0-4A74-8FEA-99D7D6D89A19}" srcOrd="1" destOrd="0" presId="urn:microsoft.com/office/officeart/2005/8/layout/vProcess5"/>
    <dgm:cxn modelId="{FAB2823D-1738-4711-8CFD-3FEEC34A6F62}" type="presOf" srcId="{98619004-B352-41D1-815D-05E4CAA33F97}" destId="{03293345-AD0A-4FF8-9F1E-B067C5568183}" srcOrd="0" destOrd="0" presId="urn:microsoft.com/office/officeart/2005/8/layout/vProcess5"/>
    <dgm:cxn modelId="{A897DDA9-30FB-4327-96EB-C03F0C256DFB}" srcId="{689C7320-F800-4FF0-8EBE-58D9CACE5D34}" destId="{B3C28D93-1EFC-40EF-98C5-953017C92DA1}" srcOrd="3" destOrd="0" parTransId="{84E456DE-796D-495D-A7EF-9EAB2248D28E}" sibTransId="{0B2BFC51-2AF4-4D0E-B840-0FFFFE8F02B0}"/>
    <dgm:cxn modelId="{3C95F001-BC1E-4B21-9ED1-29E751543626}" srcId="{689C7320-F800-4FF0-8EBE-58D9CACE5D34}" destId="{1BC051A5-9044-49A8-B5FD-D9FA4B72A7F0}" srcOrd="0" destOrd="0" parTransId="{FA2F8889-E4EA-40E4-9E4A-9D1C36A3FCF9}" sibTransId="{BAB67DFB-D5DE-4378-9533-CE8DBBBBF986}"/>
    <dgm:cxn modelId="{5FABA508-BA42-419C-8CCA-98D86C74521C}" type="presOf" srcId="{B3C28D93-1EFC-40EF-98C5-953017C92DA1}" destId="{D040A87D-63E7-4219-8E81-0AADB16A4094}" srcOrd="0" destOrd="0" presId="urn:microsoft.com/office/officeart/2005/8/layout/vProcess5"/>
    <dgm:cxn modelId="{58485795-5770-4AC9-8850-840CAF28FCF9}" type="presOf" srcId="{DAE7F916-B037-4D99-85DB-97C85E327207}" destId="{4E43D80E-7C6B-49BA-B273-8EEDB128596E}" srcOrd="0" destOrd="0" presId="urn:microsoft.com/office/officeart/2005/8/layout/vProcess5"/>
    <dgm:cxn modelId="{94146609-86B2-414D-8FA2-B6C3C601AEC5}" type="presOf" srcId="{3F495F51-77E6-4BBE-8FC5-B40DBE780CFC}" destId="{A837C20E-C0BA-4BF3-A52F-807DB4C0C477}" srcOrd="1" destOrd="0" presId="urn:microsoft.com/office/officeart/2005/8/layout/vProcess5"/>
    <dgm:cxn modelId="{6CE184B1-2AD6-4934-A98E-EA5B1978CD39}" type="presOf" srcId="{866BB0A2-DF7E-47DD-90A0-6823EA37BEF2}" destId="{A41F2792-BC41-443C-9EF8-CCF731B968EE}" srcOrd="1" destOrd="0" presId="urn:microsoft.com/office/officeart/2005/8/layout/vProcess5"/>
    <dgm:cxn modelId="{6A4A4CE3-EB48-44FD-AB4E-6628BB81979A}" type="presOf" srcId="{98619004-B352-41D1-815D-05E4CAA33F97}" destId="{A274A841-A1C9-4578-B3D7-C52CF262F34D}" srcOrd="1" destOrd="0" presId="urn:microsoft.com/office/officeart/2005/8/layout/vProcess5"/>
    <dgm:cxn modelId="{5AFC9A3C-E9D7-4208-A308-6FCBF9D34E8D}" type="presOf" srcId="{689C7320-F800-4FF0-8EBE-58D9CACE5D34}" destId="{FAE5DD41-31D1-47E1-B3A8-1034AD7B1CDB}" srcOrd="0" destOrd="0" presId="urn:microsoft.com/office/officeart/2005/8/layout/vProcess5"/>
    <dgm:cxn modelId="{655C1689-C130-4389-9B14-B2D54B1A1575}" type="presOf" srcId="{1BC051A5-9044-49A8-B5FD-D9FA4B72A7F0}" destId="{F05085E4-F9C2-47C4-AEE5-8133273ED6B0}" srcOrd="0" destOrd="0" presId="urn:microsoft.com/office/officeart/2005/8/layout/vProcess5"/>
    <dgm:cxn modelId="{26A41C59-99AB-4E80-8DAA-8220AD986246}" type="presOf" srcId="{BAB67DFB-D5DE-4378-9533-CE8DBBBBF986}" destId="{5FBCF819-B1B0-4BC8-8844-84DA813D1BA0}" srcOrd="0" destOrd="0" presId="urn:microsoft.com/office/officeart/2005/8/layout/vProcess5"/>
    <dgm:cxn modelId="{FBDFDB5B-E2ED-4F26-BBB2-8C252AF1B0A5}" type="presOf" srcId="{0B2BFC51-2AF4-4D0E-B840-0FFFFE8F02B0}" destId="{BAAD050E-7096-4030-B026-CF5898C18CB8}" srcOrd="0" destOrd="0" presId="urn:microsoft.com/office/officeart/2005/8/layout/vProcess5"/>
    <dgm:cxn modelId="{2BC15AA1-3829-4F68-9409-186C09FAFE61}" type="presParOf" srcId="{FAE5DD41-31D1-47E1-B3A8-1034AD7B1CDB}" destId="{96E28361-7700-49A5-9584-954A4BD93967}" srcOrd="0" destOrd="0" presId="urn:microsoft.com/office/officeart/2005/8/layout/vProcess5"/>
    <dgm:cxn modelId="{D42B7C21-DE03-4BAF-A061-F4DE363585A2}" type="presParOf" srcId="{FAE5DD41-31D1-47E1-B3A8-1034AD7B1CDB}" destId="{F05085E4-F9C2-47C4-AEE5-8133273ED6B0}" srcOrd="1" destOrd="0" presId="urn:microsoft.com/office/officeart/2005/8/layout/vProcess5"/>
    <dgm:cxn modelId="{57AB1DCB-29D6-4606-9F00-9BEF14E100E3}" type="presParOf" srcId="{FAE5DD41-31D1-47E1-B3A8-1034AD7B1CDB}" destId="{A69D6875-81BD-4C26-9624-EBE02558EB00}" srcOrd="2" destOrd="0" presId="urn:microsoft.com/office/officeart/2005/8/layout/vProcess5"/>
    <dgm:cxn modelId="{D5C1542C-38BB-48A6-B2D5-AC4AC6549D6C}" type="presParOf" srcId="{FAE5DD41-31D1-47E1-B3A8-1034AD7B1CDB}" destId="{FA79DB06-10A1-4508-AC58-7524AF614B03}" srcOrd="3" destOrd="0" presId="urn:microsoft.com/office/officeart/2005/8/layout/vProcess5"/>
    <dgm:cxn modelId="{FBB07B54-AC69-464D-A6B3-B8256915A941}" type="presParOf" srcId="{FAE5DD41-31D1-47E1-B3A8-1034AD7B1CDB}" destId="{D040A87D-63E7-4219-8E81-0AADB16A4094}" srcOrd="4" destOrd="0" presId="urn:microsoft.com/office/officeart/2005/8/layout/vProcess5"/>
    <dgm:cxn modelId="{469343E0-B365-4F16-A8CA-4A87E054D274}" type="presParOf" srcId="{FAE5DD41-31D1-47E1-B3A8-1034AD7B1CDB}" destId="{03293345-AD0A-4FF8-9F1E-B067C5568183}" srcOrd="5" destOrd="0" presId="urn:microsoft.com/office/officeart/2005/8/layout/vProcess5"/>
    <dgm:cxn modelId="{37A8B98C-9F51-472E-BF77-5C7B88A5E448}" type="presParOf" srcId="{FAE5DD41-31D1-47E1-B3A8-1034AD7B1CDB}" destId="{5FBCF819-B1B0-4BC8-8844-84DA813D1BA0}" srcOrd="6" destOrd="0" presId="urn:microsoft.com/office/officeart/2005/8/layout/vProcess5"/>
    <dgm:cxn modelId="{AC1F2DC7-4960-43F6-AC99-2AACA282C562}" type="presParOf" srcId="{FAE5DD41-31D1-47E1-B3A8-1034AD7B1CDB}" destId="{3B64FAFB-0220-40E1-8D07-FDFF9E7BA6BD}" srcOrd="7" destOrd="0" presId="urn:microsoft.com/office/officeart/2005/8/layout/vProcess5"/>
    <dgm:cxn modelId="{7F51B485-556E-4E89-B02C-4C362175A61F}" type="presParOf" srcId="{FAE5DD41-31D1-47E1-B3A8-1034AD7B1CDB}" destId="{4E43D80E-7C6B-49BA-B273-8EEDB128596E}" srcOrd="8" destOrd="0" presId="urn:microsoft.com/office/officeart/2005/8/layout/vProcess5"/>
    <dgm:cxn modelId="{C79065E1-C2C4-4AB2-ADCD-34C2E03884FD}" type="presParOf" srcId="{FAE5DD41-31D1-47E1-B3A8-1034AD7B1CDB}" destId="{BAAD050E-7096-4030-B026-CF5898C18CB8}" srcOrd="9" destOrd="0" presId="urn:microsoft.com/office/officeart/2005/8/layout/vProcess5"/>
    <dgm:cxn modelId="{92DBA1BF-4BAD-4BD5-BE8B-E3ECBF9FB729}" type="presParOf" srcId="{FAE5DD41-31D1-47E1-B3A8-1034AD7B1CDB}" destId="{069EFD7B-C2C0-4A74-8FEA-99D7D6D89A19}" srcOrd="10" destOrd="0" presId="urn:microsoft.com/office/officeart/2005/8/layout/vProcess5"/>
    <dgm:cxn modelId="{8D2558FB-E3E6-4B63-91A5-2E019FDC945B}" type="presParOf" srcId="{FAE5DD41-31D1-47E1-B3A8-1034AD7B1CDB}" destId="{A41F2792-BC41-443C-9EF8-CCF731B968EE}" srcOrd="11" destOrd="0" presId="urn:microsoft.com/office/officeart/2005/8/layout/vProcess5"/>
    <dgm:cxn modelId="{BBF3FF7D-37B6-4787-A52E-B5223767DB98}" type="presParOf" srcId="{FAE5DD41-31D1-47E1-B3A8-1034AD7B1CDB}" destId="{A837C20E-C0BA-4BF3-A52F-807DB4C0C477}" srcOrd="12" destOrd="0" presId="urn:microsoft.com/office/officeart/2005/8/layout/vProcess5"/>
    <dgm:cxn modelId="{AA762A4C-9388-4695-8D77-5BDAEDF58133}" type="presParOf" srcId="{FAE5DD41-31D1-47E1-B3A8-1034AD7B1CDB}" destId="{5432ED15-2C9F-4479-AAED-E10CDEA96D57}" srcOrd="13" destOrd="0" presId="urn:microsoft.com/office/officeart/2005/8/layout/vProcess5"/>
    <dgm:cxn modelId="{0A1021A0-BD43-4A71-8D46-DC796593F2E0}" type="presParOf" srcId="{FAE5DD41-31D1-47E1-B3A8-1034AD7B1CDB}" destId="{A274A841-A1C9-4578-B3D7-C52CF262F34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EF6A01-F33C-4077-A9C9-0D7081317E5E}" type="doc">
      <dgm:prSet loTypeId="urn:microsoft.com/office/officeart/2005/8/layout/chevron1" loCatId="process" qsTypeId="urn:microsoft.com/office/officeart/2005/8/quickstyle/simple1" qsCatId="simple" csTypeId="urn:microsoft.com/office/officeart/2005/8/colors/accent1_2" csCatId="accent1" phldr="1"/>
      <dgm:spPr/>
    </dgm:pt>
    <dgm:pt modelId="{E88207F4-D253-4D61-A3FE-E3F68C27539A}">
      <dgm:prSet phldrT="[Text]">
        <dgm:style>
          <a:lnRef idx="1">
            <a:schemeClr val="accent1"/>
          </a:lnRef>
          <a:fillRef idx="3">
            <a:schemeClr val="accent1"/>
          </a:fillRef>
          <a:effectRef idx="2">
            <a:schemeClr val="accent1"/>
          </a:effectRef>
          <a:fontRef idx="minor">
            <a:schemeClr val="lt1"/>
          </a:fontRef>
        </dgm:style>
      </dgm:prSet>
      <dgm:spPr>
        <a:solidFill>
          <a:schemeClr val="bg2">
            <a:lumMod val="75000"/>
          </a:schemeClr>
        </a:solidFill>
      </dgm:spPr>
      <dgm:t>
        <a:bodyPr/>
        <a:lstStyle/>
        <a:p>
          <a:r>
            <a:rPr lang="en-US" dirty="0" smtClean="0"/>
            <a:t>Select the Method of Procurement</a:t>
          </a:r>
          <a:endParaRPr lang="en-US" dirty="0"/>
        </a:p>
      </dgm:t>
    </dgm:pt>
    <dgm:pt modelId="{C3E46E35-7419-4139-AD58-C370B83DEB3A}" type="parTrans" cxnId="{AEE119B4-6059-4A52-81F9-8F4E667CB837}">
      <dgm:prSet/>
      <dgm:spPr/>
      <dgm:t>
        <a:bodyPr/>
        <a:lstStyle/>
        <a:p>
          <a:endParaRPr lang="en-US"/>
        </a:p>
      </dgm:t>
    </dgm:pt>
    <dgm:pt modelId="{B7A78D1D-2F74-40CC-BE9D-C38FC8973697}" type="sibTrans" cxnId="{AEE119B4-6059-4A52-81F9-8F4E667CB837}">
      <dgm:prSet/>
      <dgm:spPr/>
      <dgm:t>
        <a:bodyPr/>
        <a:lstStyle/>
        <a:p>
          <a:endParaRPr lang="en-US"/>
        </a:p>
      </dgm:t>
    </dgm:pt>
    <dgm:pt modelId="{1E340135-3942-488F-943F-94F5EAA143A0}">
      <dgm:prSet phldrT="[Text]">
        <dgm:style>
          <a:lnRef idx="1">
            <a:schemeClr val="accent1"/>
          </a:lnRef>
          <a:fillRef idx="3">
            <a:schemeClr val="accent1"/>
          </a:fillRef>
          <a:effectRef idx="2">
            <a:schemeClr val="accent1"/>
          </a:effectRef>
          <a:fontRef idx="minor">
            <a:schemeClr val="lt1"/>
          </a:fontRef>
        </dgm:style>
      </dgm:prSet>
      <dgm:spPr>
        <a:solidFill>
          <a:schemeClr val="bg2">
            <a:lumMod val="75000"/>
          </a:schemeClr>
        </a:solidFill>
      </dgm:spPr>
      <dgm:t>
        <a:bodyPr/>
        <a:lstStyle/>
        <a:p>
          <a:r>
            <a:rPr lang="en-US" dirty="0" smtClean="0"/>
            <a:t>Manage the Solicitation Process</a:t>
          </a:r>
          <a:endParaRPr lang="en-US" dirty="0"/>
        </a:p>
      </dgm:t>
    </dgm:pt>
    <dgm:pt modelId="{D322F8E2-9642-4A29-AC7E-C525884A1F63}" type="parTrans" cxnId="{1E18094C-51A3-44D6-B207-067A67DAC03F}">
      <dgm:prSet/>
      <dgm:spPr/>
      <dgm:t>
        <a:bodyPr/>
        <a:lstStyle/>
        <a:p>
          <a:endParaRPr lang="en-US"/>
        </a:p>
      </dgm:t>
    </dgm:pt>
    <dgm:pt modelId="{B40C9FDF-B38E-4596-9172-AD000099B687}" type="sibTrans" cxnId="{1E18094C-51A3-44D6-B207-067A67DAC03F}">
      <dgm:prSet/>
      <dgm:spPr/>
      <dgm:t>
        <a:bodyPr/>
        <a:lstStyle/>
        <a:p>
          <a:endParaRPr lang="en-US"/>
        </a:p>
      </dgm:t>
    </dgm:pt>
    <dgm:pt modelId="{0DA73885-9CF2-425F-98E6-913E8C7767AE}">
      <dgm:prSet phldrT="[Text]">
        <dgm:style>
          <a:lnRef idx="1">
            <a:schemeClr val="accent1"/>
          </a:lnRef>
          <a:fillRef idx="3">
            <a:schemeClr val="accent1"/>
          </a:fillRef>
          <a:effectRef idx="2">
            <a:schemeClr val="accent1"/>
          </a:effectRef>
          <a:fontRef idx="minor">
            <a:schemeClr val="lt1"/>
          </a:fontRef>
        </dgm:style>
      </dgm:prSet>
      <dgm:spPr>
        <a:solidFill>
          <a:schemeClr val="bg2">
            <a:lumMod val="75000"/>
          </a:schemeClr>
        </a:solidFill>
      </dgm:spPr>
      <dgm:t>
        <a:bodyPr/>
        <a:lstStyle/>
        <a:p>
          <a:r>
            <a:rPr lang="en-US" dirty="0" smtClean="0"/>
            <a:t>Make Award and Take Delivery</a:t>
          </a:r>
          <a:endParaRPr lang="en-US" dirty="0"/>
        </a:p>
      </dgm:t>
    </dgm:pt>
    <dgm:pt modelId="{B333BF53-DEC4-46F6-AD00-F61036E712A3}" type="parTrans" cxnId="{10D10334-9D99-4B75-821D-68A00FFD6798}">
      <dgm:prSet/>
      <dgm:spPr/>
      <dgm:t>
        <a:bodyPr/>
        <a:lstStyle/>
        <a:p>
          <a:endParaRPr lang="en-US"/>
        </a:p>
      </dgm:t>
    </dgm:pt>
    <dgm:pt modelId="{1CBEC041-D3E8-4209-AA41-2C5A40649CDE}" type="sibTrans" cxnId="{10D10334-9D99-4B75-821D-68A00FFD6798}">
      <dgm:prSet/>
      <dgm:spPr/>
      <dgm:t>
        <a:bodyPr/>
        <a:lstStyle/>
        <a:p>
          <a:endParaRPr lang="en-US"/>
        </a:p>
      </dgm:t>
    </dgm:pt>
    <dgm:pt modelId="{D975BDD8-B701-4B45-98C1-401DE57683A8}" type="pres">
      <dgm:prSet presAssocID="{F6EF6A01-F33C-4077-A9C9-0D7081317E5E}" presName="Name0" presStyleCnt="0">
        <dgm:presLayoutVars>
          <dgm:dir/>
          <dgm:animLvl val="lvl"/>
          <dgm:resizeHandles val="exact"/>
        </dgm:presLayoutVars>
      </dgm:prSet>
      <dgm:spPr/>
    </dgm:pt>
    <dgm:pt modelId="{D4524862-6A2F-4C53-BCC0-CB1D11055DC4}" type="pres">
      <dgm:prSet presAssocID="{E88207F4-D253-4D61-A3FE-E3F68C27539A}" presName="parTxOnly" presStyleLbl="node1" presStyleIdx="0" presStyleCnt="3">
        <dgm:presLayoutVars>
          <dgm:chMax val="0"/>
          <dgm:chPref val="0"/>
          <dgm:bulletEnabled val="1"/>
        </dgm:presLayoutVars>
      </dgm:prSet>
      <dgm:spPr/>
      <dgm:t>
        <a:bodyPr/>
        <a:lstStyle/>
        <a:p>
          <a:endParaRPr lang="en-US"/>
        </a:p>
      </dgm:t>
    </dgm:pt>
    <dgm:pt modelId="{8C663937-DE64-457C-869B-318851C9DE46}" type="pres">
      <dgm:prSet presAssocID="{B7A78D1D-2F74-40CC-BE9D-C38FC8973697}" presName="parTxOnlySpace" presStyleCnt="0"/>
      <dgm:spPr/>
    </dgm:pt>
    <dgm:pt modelId="{E261F6C5-C2DC-40EA-8D42-EC664CFBF884}" type="pres">
      <dgm:prSet presAssocID="{1E340135-3942-488F-943F-94F5EAA143A0}" presName="parTxOnly" presStyleLbl="node1" presStyleIdx="1" presStyleCnt="3">
        <dgm:presLayoutVars>
          <dgm:chMax val="0"/>
          <dgm:chPref val="0"/>
          <dgm:bulletEnabled val="1"/>
        </dgm:presLayoutVars>
      </dgm:prSet>
      <dgm:spPr/>
      <dgm:t>
        <a:bodyPr/>
        <a:lstStyle/>
        <a:p>
          <a:endParaRPr lang="en-US"/>
        </a:p>
      </dgm:t>
    </dgm:pt>
    <dgm:pt modelId="{AB66B06D-2388-4840-8EB4-5274FE09C8A3}" type="pres">
      <dgm:prSet presAssocID="{B40C9FDF-B38E-4596-9172-AD000099B687}" presName="parTxOnlySpace" presStyleCnt="0"/>
      <dgm:spPr/>
    </dgm:pt>
    <dgm:pt modelId="{5B191DFF-0563-4506-8F19-7725F6483936}" type="pres">
      <dgm:prSet presAssocID="{0DA73885-9CF2-425F-98E6-913E8C7767AE}" presName="parTxOnly" presStyleLbl="node1" presStyleIdx="2" presStyleCnt="3">
        <dgm:presLayoutVars>
          <dgm:chMax val="0"/>
          <dgm:chPref val="0"/>
          <dgm:bulletEnabled val="1"/>
        </dgm:presLayoutVars>
      </dgm:prSet>
      <dgm:spPr/>
      <dgm:t>
        <a:bodyPr/>
        <a:lstStyle/>
        <a:p>
          <a:endParaRPr lang="en-US"/>
        </a:p>
      </dgm:t>
    </dgm:pt>
  </dgm:ptLst>
  <dgm:cxnLst>
    <dgm:cxn modelId="{B40E4003-7123-4DDD-A1E5-CCB7E028A5C6}" type="presOf" srcId="{F6EF6A01-F33C-4077-A9C9-0D7081317E5E}" destId="{D975BDD8-B701-4B45-98C1-401DE57683A8}" srcOrd="0" destOrd="0" presId="urn:microsoft.com/office/officeart/2005/8/layout/chevron1"/>
    <dgm:cxn modelId="{1E18094C-51A3-44D6-B207-067A67DAC03F}" srcId="{F6EF6A01-F33C-4077-A9C9-0D7081317E5E}" destId="{1E340135-3942-488F-943F-94F5EAA143A0}" srcOrd="1" destOrd="0" parTransId="{D322F8E2-9642-4A29-AC7E-C525884A1F63}" sibTransId="{B40C9FDF-B38E-4596-9172-AD000099B687}"/>
    <dgm:cxn modelId="{10D10334-9D99-4B75-821D-68A00FFD6798}" srcId="{F6EF6A01-F33C-4077-A9C9-0D7081317E5E}" destId="{0DA73885-9CF2-425F-98E6-913E8C7767AE}" srcOrd="2" destOrd="0" parTransId="{B333BF53-DEC4-46F6-AD00-F61036E712A3}" sibTransId="{1CBEC041-D3E8-4209-AA41-2C5A40649CDE}"/>
    <dgm:cxn modelId="{1E7C6234-97C0-4445-95C0-A3A282831A85}" type="presOf" srcId="{0DA73885-9CF2-425F-98E6-913E8C7767AE}" destId="{5B191DFF-0563-4506-8F19-7725F6483936}" srcOrd="0" destOrd="0" presId="urn:microsoft.com/office/officeart/2005/8/layout/chevron1"/>
    <dgm:cxn modelId="{94E0C2C6-EBFF-4925-A7FC-3C0BC2191F05}" type="presOf" srcId="{E88207F4-D253-4D61-A3FE-E3F68C27539A}" destId="{D4524862-6A2F-4C53-BCC0-CB1D11055DC4}" srcOrd="0" destOrd="0" presId="urn:microsoft.com/office/officeart/2005/8/layout/chevron1"/>
    <dgm:cxn modelId="{7A880C2B-EDD2-4162-8F73-C044FAFD1E25}" type="presOf" srcId="{1E340135-3942-488F-943F-94F5EAA143A0}" destId="{E261F6C5-C2DC-40EA-8D42-EC664CFBF884}" srcOrd="0" destOrd="0" presId="urn:microsoft.com/office/officeart/2005/8/layout/chevron1"/>
    <dgm:cxn modelId="{AEE119B4-6059-4A52-81F9-8F4E667CB837}" srcId="{F6EF6A01-F33C-4077-A9C9-0D7081317E5E}" destId="{E88207F4-D253-4D61-A3FE-E3F68C27539A}" srcOrd="0" destOrd="0" parTransId="{C3E46E35-7419-4139-AD58-C370B83DEB3A}" sibTransId="{B7A78D1D-2F74-40CC-BE9D-C38FC8973697}"/>
    <dgm:cxn modelId="{A49E09AC-E3C8-48C8-B56D-88410164DA2A}" type="presParOf" srcId="{D975BDD8-B701-4B45-98C1-401DE57683A8}" destId="{D4524862-6A2F-4C53-BCC0-CB1D11055DC4}" srcOrd="0" destOrd="0" presId="urn:microsoft.com/office/officeart/2005/8/layout/chevron1"/>
    <dgm:cxn modelId="{A509D0D2-DBB7-456B-9A27-3E4E382802D0}" type="presParOf" srcId="{D975BDD8-B701-4B45-98C1-401DE57683A8}" destId="{8C663937-DE64-457C-869B-318851C9DE46}" srcOrd="1" destOrd="0" presId="urn:microsoft.com/office/officeart/2005/8/layout/chevron1"/>
    <dgm:cxn modelId="{7447DB16-744A-4701-9E4A-EBF6C1249FD4}" type="presParOf" srcId="{D975BDD8-B701-4B45-98C1-401DE57683A8}" destId="{E261F6C5-C2DC-40EA-8D42-EC664CFBF884}" srcOrd="2" destOrd="0" presId="urn:microsoft.com/office/officeart/2005/8/layout/chevron1"/>
    <dgm:cxn modelId="{76021D42-2829-4913-93AE-A3B16A6B39C6}" type="presParOf" srcId="{D975BDD8-B701-4B45-98C1-401DE57683A8}" destId="{AB66B06D-2388-4840-8EB4-5274FE09C8A3}" srcOrd="3" destOrd="0" presId="urn:microsoft.com/office/officeart/2005/8/layout/chevron1"/>
    <dgm:cxn modelId="{C7DB72F8-76CD-436E-8201-17E6F419E6F5}" type="presParOf" srcId="{D975BDD8-B701-4B45-98C1-401DE57683A8}" destId="{5B191DFF-0563-4506-8F19-7725F6483936}" srcOrd="4" destOrd="0" presId="urn:microsoft.com/office/officeart/2005/8/layout/chevron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EF6A01-F33C-4077-A9C9-0D7081317E5E}" type="doc">
      <dgm:prSet loTypeId="urn:microsoft.com/office/officeart/2005/8/layout/chevron1" loCatId="process" qsTypeId="urn:microsoft.com/office/officeart/2005/8/quickstyle/simple1" qsCatId="simple" csTypeId="urn:microsoft.com/office/officeart/2005/8/colors/accent1_2" csCatId="accent1" phldr="1"/>
      <dgm:spPr/>
    </dgm:pt>
    <dgm:pt modelId="{E88207F4-D253-4D61-A3FE-E3F68C27539A}">
      <dgm:prSet phldrT="[Text]"/>
      <dgm:spPr>
        <a:solidFill>
          <a:schemeClr val="accent1">
            <a:lumMod val="20000"/>
            <a:lumOff val="80000"/>
          </a:schemeClr>
        </a:solidFill>
      </dgm:spPr>
      <dgm:t>
        <a:bodyPr/>
        <a:lstStyle/>
        <a:p>
          <a:r>
            <a:rPr lang="en-US" dirty="0" smtClean="0"/>
            <a:t>Select the Method of Procurement</a:t>
          </a:r>
          <a:endParaRPr lang="en-US" dirty="0"/>
        </a:p>
      </dgm:t>
    </dgm:pt>
    <dgm:pt modelId="{C3E46E35-7419-4139-AD58-C370B83DEB3A}" type="parTrans" cxnId="{AEE119B4-6059-4A52-81F9-8F4E667CB837}">
      <dgm:prSet/>
      <dgm:spPr/>
      <dgm:t>
        <a:bodyPr/>
        <a:lstStyle/>
        <a:p>
          <a:endParaRPr lang="en-US"/>
        </a:p>
      </dgm:t>
    </dgm:pt>
    <dgm:pt modelId="{B7A78D1D-2F74-40CC-BE9D-C38FC8973697}" type="sibTrans" cxnId="{AEE119B4-6059-4A52-81F9-8F4E667CB837}">
      <dgm:prSet/>
      <dgm:spPr/>
      <dgm:t>
        <a:bodyPr/>
        <a:lstStyle/>
        <a:p>
          <a:endParaRPr lang="en-US"/>
        </a:p>
      </dgm:t>
    </dgm:pt>
    <dgm:pt modelId="{1E340135-3942-488F-943F-94F5EAA143A0}">
      <dgm:prSet phldrT="[Text]"/>
      <dgm:spPr>
        <a:solidFill>
          <a:schemeClr val="accent1"/>
        </a:solidFill>
      </dgm:spPr>
      <dgm:t>
        <a:bodyPr/>
        <a:lstStyle/>
        <a:p>
          <a:r>
            <a:rPr lang="en-US" dirty="0" smtClean="0"/>
            <a:t>Manage the Solicitation Process</a:t>
          </a:r>
          <a:endParaRPr lang="en-US" dirty="0"/>
        </a:p>
      </dgm:t>
    </dgm:pt>
    <dgm:pt modelId="{D322F8E2-9642-4A29-AC7E-C525884A1F63}" type="parTrans" cxnId="{1E18094C-51A3-44D6-B207-067A67DAC03F}">
      <dgm:prSet/>
      <dgm:spPr/>
      <dgm:t>
        <a:bodyPr/>
        <a:lstStyle/>
        <a:p>
          <a:endParaRPr lang="en-US"/>
        </a:p>
      </dgm:t>
    </dgm:pt>
    <dgm:pt modelId="{B40C9FDF-B38E-4596-9172-AD000099B687}" type="sibTrans" cxnId="{1E18094C-51A3-44D6-B207-067A67DAC03F}">
      <dgm:prSet/>
      <dgm:spPr/>
      <dgm:t>
        <a:bodyPr/>
        <a:lstStyle/>
        <a:p>
          <a:endParaRPr lang="en-US"/>
        </a:p>
      </dgm:t>
    </dgm:pt>
    <dgm:pt modelId="{0DA73885-9CF2-425F-98E6-913E8C7767AE}">
      <dgm:prSet phldrT="[Text]"/>
      <dgm:spPr>
        <a:solidFill>
          <a:schemeClr val="accent1">
            <a:lumMod val="20000"/>
            <a:lumOff val="80000"/>
          </a:schemeClr>
        </a:solidFill>
      </dgm:spPr>
      <dgm:t>
        <a:bodyPr/>
        <a:lstStyle/>
        <a:p>
          <a:r>
            <a:rPr lang="en-US" dirty="0" smtClean="0"/>
            <a:t>Make Award and Take Delivery</a:t>
          </a:r>
          <a:endParaRPr lang="en-US" dirty="0"/>
        </a:p>
      </dgm:t>
    </dgm:pt>
    <dgm:pt modelId="{B333BF53-DEC4-46F6-AD00-F61036E712A3}" type="parTrans" cxnId="{10D10334-9D99-4B75-821D-68A00FFD6798}">
      <dgm:prSet/>
      <dgm:spPr/>
      <dgm:t>
        <a:bodyPr/>
        <a:lstStyle/>
        <a:p>
          <a:endParaRPr lang="en-US"/>
        </a:p>
      </dgm:t>
    </dgm:pt>
    <dgm:pt modelId="{1CBEC041-D3E8-4209-AA41-2C5A40649CDE}" type="sibTrans" cxnId="{10D10334-9D99-4B75-821D-68A00FFD6798}">
      <dgm:prSet/>
      <dgm:spPr/>
      <dgm:t>
        <a:bodyPr/>
        <a:lstStyle/>
        <a:p>
          <a:endParaRPr lang="en-US"/>
        </a:p>
      </dgm:t>
    </dgm:pt>
    <dgm:pt modelId="{D975BDD8-B701-4B45-98C1-401DE57683A8}" type="pres">
      <dgm:prSet presAssocID="{F6EF6A01-F33C-4077-A9C9-0D7081317E5E}" presName="Name0" presStyleCnt="0">
        <dgm:presLayoutVars>
          <dgm:dir/>
          <dgm:animLvl val="lvl"/>
          <dgm:resizeHandles val="exact"/>
        </dgm:presLayoutVars>
      </dgm:prSet>
      <dgm:spPr/>
    </dgm:pt>
    <dgm:pt modelId="{D4524862-6A2F-4C53-BCC0-CB1D11055DC4}" type="pres">
      <dgm:prSet presAssocID="{E88207F4-D253-4D61-A3FE-E3F68C27539A}" presName="parTxOnly" presStyleLbl="node1" presStyleIdx="0" presStyleCnt="3">
        <dgm:presLayoutVars>
          <dgm:chMax val="0"/>
          <dgm:chPref val="0"/>
          <dgm:bulletEnabled val="1"/>
        </dgm:presLayoutVars>
      </dgm:prSet>
      <dgm:spPr/>
      <dgm:t>
        <a:bodyPr/>
        <a:lstStyle/>
        <a:p>
          <a:endParaRPr lang="en-US"/>
        </a:p>
      </dgm:t>
    </dgm:pt>
    <dgm:pt modelId="{8C663937-DE64-457C-869B-318851C9DE46}" type="pres">
      <dgm:prSet presAssocID="{B7A78D1D-2F74-40CC-BE9D-C38FC8973697}" presName="parTxOnlySpace" presStyleCnt="0"/>
      <dgm:spPr/>
    </dgm:pt>
    <dgm:pt modelId="{E261F6C5-C2DC-40EA-8D42-EC664CFBF884}" type="pres">
      <dgm:prSet presAssocID="{1E340135-3942-488F-943F-94F5EAA143A0}" presName="parTxOnly" presStyleLbl="node1" presStyleIdx="1" presStyleCnt="3">
        <dgm:presLayoutVars>
          <dgm:chMax val="0"/>
          <dgm:chPref val="0"/>
          <dgm:bulletEnabled val="1"/>
        </dgm:presLayoutVars>
      </dgm:prSet>
      <dgm:spPr/>
      <dgm:t>
        <a:bodyPr/>
        <a:lstStyle/>
        <a:p>
          <a:endParaRPr lang="en-US"/>
        </a:p>
      </dgm:t>
    </dgm:pt>
    <dgm:pt modelId="{AB66B06D-2388-4840-8EB4-5274FE09C8A3}" type="pres">
      <dgm:prSet presAssocID="{B40C9FDF-B38E-4596-9172-AD000099B687}" presName="parTxOnlySpace" presStyleCnt="0"/>
      <dgm:spPr/>
    </dgm:pt>
    <dgm:pt modelId="{5B191DFF-0563-4506-8F19-7725F6483936}" type="pres">
      <dgm:prSet presAssocID="{0DA73885-9CF2-425F-98E6-913E8C7767AE}" presName="parTxOnly" presStyleLbl="node1" presStyleIdx="2" presStyleCnt="3">
        <dgm:presLayoutVars>
          <dgm:chMax val="0"/>
          <dgm:chPref val="0"/>
          <dgm:bulletEnabled val="1"/>
        </dgm:presLayoutVars>
      </dgm:prSet>
      <dgm:spPr/>
      <dgm:t>
        <a:bodyPr/>
        <a:lstStyle/>
        <a:p>
          <a:endParaRPr lang="en-US"/>
        </a:p>
      </dgm:t>
    </dgm:pt>
  </dgm:ptLst>
  <dgm:cxnLst>
    <dgm:cxn modelId="{1E18094C-51A3-44D6-B207-067A67DAC03F}" srcId="{F6EF6A01-F33C-4077-A9C9-0D7081317E5E}" destId="{1E340135-3942-488F-943F-94F5EAA143A0}" srcOrd="1" destOrd="0" parTransId="{D322F8E2-9642-4A29-AC7E-C525884A1F63}" sibTransId="{B40C9FDF-B38E-4596-9172-AD000099B687}"/>
    <dgm:cxn modelId="{9B0602A6-7DF5-4168-8F05-2D6102A98AAF}" type="presOf" srcId="{1E340135-3942-488F-943F-94F5EAA143A0}" destId="{E261F6C5-C2DC-40EA-8D42-EC664CFBF884}" srcOrd="0" destOrd="0" presId="urn:microsoft.com/office/officeart/2005/8/layout/chevron1"/>
    <dgm:cxn modelId="{E6632196-2C6D-4D85-A454-506E179E0AE7}" type="presOf" srcId="{E88207F4-D253-4D61-A3FE-E3F68C27539A}" destId="{D4524862-6A2F-4C53-BCC0-CB1D11055DC4}" srcOrd="0" destOrd="0" presId="urn:microsoft.com/office/officeart/2005/8/layout/chevron1"/>
    <dgm:cxn modelId="{10D10334-9D99-4B75-821D-68A00FFD6798}" srcId="{F6EF6A01-F33C-4077-A9C9-0D7081317E5E}" destId="{0DA73885-9CF2-425F-98E6-913E8C7767AE}" srcOrd="2" destOrd="0" parTransId="{B333BF53-DEC4-46F6-AD00-F61036E712A3}" sibTransId="{1CBEC041-D3E8-4209-AA41-2C5A40649CDE}"/>
    <dgm:cxn modelId="{761A25EB-BC0D-4D3F-975A-4417C30E32A9}" type="presOf" srcId="{0DA73885-9CF2-425F-98E6-913E8C7767AE}" destId="{5B191DFF-0563-4506-8F19-7725F6483936}" srcOrd="0" destOrd="0" presId="urn:microsoft.com/office/officeart/2005/8/layout/chevron1"/>
    <dgm:cxn modelId="{B3DD8F49-6EA1-469F-AB34-10650721F30C}" type="presOf" srcId="{F6EF6A01-F33C-4077-A9C9-0D7081317E5E}" destId="{D975BDD8-B701-4B45-98C1-401DE57683A8}" srcOrd="0" destOrd="0" presId="urn:microsoft.com/office/officeart/2005/8/layout/chevron1"/>
    <dgm:cxn modelId="{AEE119B4-6059-4A52-81F9-8F4E667CB837}" srcId="{F6EF6A01-F33C-4077-A9C9-0D7081317E5E}" destId="{E88207F4-D253-4D61-A3FE-E3F68C27539A}" srcOrd="0" destOrd="0" parTransId="{C3E46E35-7419-4139-AD58-C370B83DEB3A}" sibTransId="{B7A78D1D-2F74-40CC-BE9D-C38FC8973697}"/>
    <dgm:cxn modelId="{82223D19-CBF7-4EE0-94A5-A943B6F57EF0}" type="presParOf" srcId="{D975BDD8-B701-4B45-98C1-401DE57683A8}" destId="{D4524862-6A2F-4C53-BCC0-CB1D11055DC4}" srcOrd="0" destOrd="0" presId="urn:microsoft.com/office/officeart/2005/8/layout/chevron1"/>
    <dgm:cxn modelId="{8D04DDBF-77B9-4B06-8F5C-011ACD8B6004}" type="presParOf" srcId="{D975BDD8-B701-4B45-98C1-401DE57683A8}" destId="{8C663937-DE64-457C-869B-318851C9DE46}" srcOrd="1" destOrd="0" presId="urn:microsoft.com/office/officeart/2005/8/layout/chevron1"/>
    <dgm:cxn modelId="{B7F3C7F5-A324-4639-B06A-186D257CC577}" type="presParOf" srcId="{D975BDD8-B701-4B45-98C1-401DE57683A8}" destId="{E261F6C5-C2DC-40EA-8D42-EC664CFBF884}" srcOrd="2" destOrd="0" presId="urn:microsoft.com/office/officeart/2005/8/layout/chevron1"/>
    <dgm:cxn modelId="{96AA6581-E421-4C7F-B5EB-BD7D7306251C}" type="presParOf" srcId="{D975BDD8-B701-4B45-98C1-401DE57683A8}" destId="{AB66B06D-2388-4840-8EB4-5274FE09C8A3}" srcOrd="3" destOrd="0" presId="urn:microsoft.com/office/officeart/2005/8/layout/chevron1"/>
    <dgm:cxn modelId="{7EFB194C-69C1-403A-BE3F-0550A8A124CF}" type="presParOf" srcId="{D975BDD8-B701-4B45-98C1-401DE57683A8}" destId="{5B191DFF-0563-4506-8F19-7725F648393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EF6A01-F33C-4077-A9C9-0D7081317E5E}" type="doc">
      <dgm:prSet loTypeId="urn:microsoft.com/office/officeart/2005/8/layout/chevron1" loCatId="process" qsTypeId="urn:microsoft.com/office/officeart/2005/8/quickstyle/simple1" qsCatId="simple" csTypeId="urn:microsoft.com/office/officeart/2005/8/colors/accent1_2" csCatId="accent1" phldr="1"/>
      <dgm:spPr/>
    </dgm:pt>
    <dgm:pt modelId="{E88207F4-D253-4D61-A3FE-E3F68C27539A}">
      <dgm:prSet phldrT="[Text]"/>
      <dgm:spPr>
        <a:solidFill>
          <a:schemeClr val="accent1">
            <a:lumMod val="20000"/>
            <a:lumOff val="80000"/>
          </a:schemeClr>
        </a:solidFill>
      </dgm:spPr>
      <dgm:t>
        <a:bodyPr/>
        <a:lstStyle/>
        <a:p>
          <a:r>
            <a:rPr lang="en-US" dirty="0" smtClean="0"/>
            <a:t>Select the Method of Procurement</a:t>
          </a:r>
          <a:endParaRPr lang="en-US" dirty="0"/>
        </a:p>
      </dgm:t>
    </dgm:pt>
    <dgm:pt modelId="{C3E46E35-7419-4139-AD58-C370B83DEB3A}" type="parTrans" cxnId="{AEE119B4-6059-4A52-81F9-8F4E667CB837}">
      <dgm:prSet/>
      <dgm:spPr/>
      <dgm:t>
        <a:bodyPr/>
        <a:lstStyle/>
        <a:p>
          <a:endParaRPr lang="en-US"/>
        </a:p>
      </dgm:t>
    </dgm:pt>
    <dgm:pt modelId="{B7A78D1D-2F74-40CC-BE9D-C38FC8973697}" type="sibTrans" cxnId="{AEE119B4-6059-4A52-81F9-8F4E667CB837}">
      <dgm:prSet/>
      <dgm:spPr/>
      <dgm:t>
        <a:bodyPr/>
        <a:lstStyle/>
        <a:p>
          <a:endParaRPr lang="en-US"/>
        </a:p>
      </dgm:t>
    </dgm:pt>
    <dgm:pt modelId="{1E340135-3942-488F-943F-94F5EAA143A0}">
      <dgm:prSet phldrT="[Text]"/>
      <dgm:spPr>
        <a:solidFill>
          <a:schemeClr val="accent1">
            <a:lumMod val="20000"/>
            <a:lumOff val="80000"/>
          </a:schemeClr>
        </a:solidFill>
      </dgm:spPr>
      <dgm:t>
        <a:bodyPr/>
        <a:lstStyle/>
        <a:p>
          <a:r>
            <a:rPr lang="en-US" dirty="0" smtClean="0"/>
            <a:t>Manage the Solicitation Process</a:t>
          </a:r>
          <a:endParaRPr lang="en-US" dirty="0"/>
        </a:p>
      </dgm:t>
    </dgm:pt>
    <dgm:pt modelId="{D322F8E2-9642-4A29-AC7E-C525884A1F63}" type="parTrans" cxnId="{1E18094C-51A3-44D6-B207-067A67DAC03F}">
      <dgm:prSet/>
      <dgm:spPr/>
      <dgm:t>
        <a:bodyPr/>
        <a:lstStyle/>
        <a:p>
          <a:endParaRPr lang="en-US"/>
        </a:p>
      </dgm:t>
    </dgm:pt>
    <dgm:pt modelId="{B40C9FDF-B38E-4596-9172-AD000099B687}" type="sibTrans" cxnId="{1E18094C-51A3-44D6-B207-067A67DAC03F}">
      <dgm:prSet/>
      <dgm:spPr/>
      <dgm:t>
        <a:bodyPr/>
        <a:lstStyle/>
        <a:p>
          <a:endParaRPr lang="en-US"/>
        </a:p>
      </dgm:t>
    </dgm:pt>
    <dgm:pt modelId="{0DA73885-9CF2-425F-98E6-913E8C7767AE}">
      <dgm:prSet phldrT="[Text]"/>
      <dgm:spPr>
        <a:solidFill>
          <a:schemeClr val="accent1"/>
        </a:solidFill>
      </dgm:spPr>
      <dgm:t>
        <a:bodyPr/>
        <a:lstStyle/>
        <a:p>
          <a:r>
            <a:rPr lang="en-US" dirty="0" smtClean="0"/>
            <a:t>Make Award and Take Delivery</a:t>
          </a:r>
          <a:endParaRPr lang="en-US" dirty="0"/>
        </a:p>
      </dgm:t>
    </dgm:pt>
    <dgm:pt modelId="{B333BF53-DEC4-46F6-AD00-F61036E712A3}" type="parTrans" cxnId="{10D10334-9D99-4B75-821D-68A00FFD6798}">
      <dgm:prSet/>
      <dgm:spPr/>
      <dgm:t>
        <a:bodyPr/>
        <a:lstStyle/>
        <a:p>
          <a:endParaRPr lang="en-US"/>
        </a:p>
      </dgm:t>
    </dgm:pt>
    <dgm:pt modelId="{1CBEC041-D3E8-4209-AA41-2C5A40649CDE}" type="sibTrans" cxnId="{10D10334-9D99-4B75-821D-68A00FFD6798}">
      <dgm:prSet/>
      <dgm:spPr/>
      <dgm:t>
        <a:bodyPr/>
        <a:lstStyle/>
        <a:p>
          <a:endParaRPr lang="en-US"/>
        </a:p>
      </dgm:t>
    </dgm:pt>
    <dgm:pt modelId="{D975BDD8-B701-4B45-98C1-401DE57683A8}" type="pres">
      <dgm:prSet presAssocID="{F6EF6A01-F33C-4077-A9C9-0D7081317E5E}" presName="Name0" presStyleCnt="0">
        <dgm:presLayoutVars>
          <dgm:dir/>
          <dgm:animLvl val="lvl"/>
          <dgm:resizeHandles val="exact"/>
        </dgm:presLayoutVars>
      </dgm:prSet>
      <dgm:spPr/>
    </dgm:pt>
    <dgm:pt modelId="{D4524862-6A2F-4C53-BCC0-CB1D11055DC4}" type="pres">
      <dgm:prSet presAssocID="{E88207F4-D253-4D61-A3FE-E3F68C27539A}" presName="parTxOnly" presStyleLbl="node1" presStyleIdx="0" presStyleCnt="3">
        <dgm:presLayoutVars>
          <dgm:chMax val="0"/>
          <dgm:chPref val="0"/>
          <dgm:bulletEnabled val="1"/>
        </dgm:presLayoutVars>
      </dgm:prSet>
      <dgm:spPr/>
      <dgm:t>
        <a:bodyPr/>
        <a:lstStyle/>
        <a:p>
          <a:endParaRPr lang="en-US"/>
        </a:p>
      </dgm:t>
    </dgm:pt>
    <dgm:pt modelId="{8C663937-DE64-457C-869B-318851C9DE46}" type="pres">
      <dgm:prSet presAssocID="{B7A78D1D-2F74-40CC-BE9D-C38FC8973697}" presName="parTxOnlySpace" presStyleCnt="0"/>
      <dgm:spPr/>
    </dgm:pt>
    <dgm:pt modelId="{E261F6C5-C2DC-40EA-8D42-EC664CFBF884}" type="pres">
      <dgm:prSet presAssocID="{1E340135-3942-488F-943F-94F5EAA143A0}" presName="parTxOnly" presStyleLbl="node1" presStyleIdx="1" presStyleCnt="3">
        <dgm:presLayoutVars>
          <dgm:chMax val="0"/>
          <dgm:chPref val="0"/>
          <dgm:bulletEnabled val="1"/>
        </dgm:presLayoutVars>
      </dgm:prSet>
      <dgm:spPr/>
      <dgm:t>
        <a:bodyPr/>
        <a:lstStyle/>
        <a:p>
          <a:endParaRPr lang="en-US"/>
        </a:p>
      </dgm:t>
    </dgm:pt>
    <dgm:pt modelId="{AB66B06D-2388-4840-8EB4-5274FE09C8A3}" type="pres">
      <dgm:prSet presAssocID="{B40C9FDF-B38E-4596-9172-AD000099B687}" presName="parTxOnlySpace" presStyleCnt="0"/>
      <dgm:spPr/>
    </dgm:pt>
    <dgm:pt modelId="{5B191DFF-0563-4506-8F19-7725F6483936}" type="pres">
      <dgm:prSet presAssocID="{0DA73885-9CF2-425F-98E6-913E8C7767AE}" presName="parTxOnly" presStyleLbl="node1" presStyleIdx="2" presStyleCnt="3">
        <dgm:presLayoutVars>
          <dgm:chMax val="0"/>
          <dgm:chPref val="0"/>
          <dgm:bulletEnabled val="1"/>
        </dgm:presLayoutVars>
      </dgm:prSet>
      <dgm:spPr/>
      <dgm:t>
        <a:bodyPr/>
        <a:lstStyle/>
        <a:p>
          <a:endParaRPr lang="en-US"/>
        </a:p>
      </dgm:t>
    </dgm:pt>
  </dgm:ptLst>
  <dgm:cxnLst>
    <dgm:cxn modelId="{6B8E21BC-0492-4C9E-9ED4-DED0ED9B64E9}" type="presOf" srcId="{0DA73885-9CF2-425F-98E6-913E8C7767AE}" destId="{5B191DFF-0563-4506-8F19-7725F6483936}" srcOrd="0" destOrd="0" presId="urn:microsoft.com/office/officeart/2005/8/layout/chevron1"/>
    <dgm:cxn modelId="{4F1A7E5D-B9D2-4A32-A693-6104050F11B7}" type="presOf" srcId="{1E340135-3942-488F-943F-94F5EAA143A0}" destId="{E261F6C5-C2DC-40EA-8D42-EC664CFBF884}" srcOrd="0" destOrd="0" presId="urn:microsoft.com/office/officeart/2005/8/layout/chevron1"/>
    <dgm:cxn modelId="{1A327D1B-4020-421F-894E-9210D9AD8F6D}" type="presOf" srcId="{E88207F4-D253-4D61-A3FE-E3F68C27539A}" destId="{D4524862-6A2F-4C53-BCC0-CB1D11055DC4}" srcOrd="0" destOrd="0" presId="urn:microsoft.com/office/officeart/2005/8/layout/chevron1"/>
    <dgm:cxn modelId="{1E18094C-51A3-44D6-B207-067A67DAC03F}" srcId="{F6EF6A01-F33C-4077-A9C9-0D7081317E5E}" destId="{1E340135-3942-488F-943F-94F5EAA143A0}" srcOrd="1" destOrd="0" parTransId="{D322F8E2-9642-4A29-AC7E-C525884A1F63}" sibTransId="{B40C9FDF-B38E-4596-9172-AD000099B687}"/>
    <dgm:cxn modelId="{10D10334-9D99-4B75-821D-68A00FFD6798}" srcId="{F6EF6A01-F33C-4077-A9C9-0D7081317E5E}" destId="{0DA73885-9CF2-425F-98E6-913E8C7767AE}" srcOrd="2" destOrd="0" parTransId="{B333BF53-DEC4-46F6-AD00-F61036E712A3}" sibTransId="{1CBEC041-D3E8-4209-AA41-2C5A40649CDE}"/>
    <dgm:cxn modelId="{C3940306-84E6-4104-A79D-C75A57D6191A}" type="presOf" srcId="{F6EF6A01-F33C-4077-A9C9-0D7081317E5E}" destId="{D975BDD8-B701-4B45-98C1-401DE57683A8}" srcOrd="0" destOrd="0" presId="urn:microsoft.com/office/officeart/2005/8/layout/chevron1"/>
    <dgm:cxn modelId="{AEE119B4-6059-4A52-81F9-8F4E667CB837}" srcId="{F6EF6A01-F33C-4077-A9C9-0D7081317E5E}" destId="{E88207F4-D253-4D61-A3FE-E3F68C27539A}" srcOrd="0" destOrd="0" parTransId="{C3E46E35-7419-4139-AD58-C370B83DEB3A}" sibTransId="{B7A78D1D-2F74-40CC-BE9D-C38FC8973697}"/>
    <dgm:cxn modelId="{D8B7AD62-80A5-4214-87C8-43713FA938BF}" type="presParOf" srcId="{D975BDD8-B701-4B45-98C1-401DE57683A8}" destId="{D4524862-6A2F-4C53-BCC0-CB1D11055DC4}" srcOrd="0" destOrd="0" presId="urn:microsoft.com/office/officeart/2005/8/layout/chevron1"/>
    <dgm:cxn modelId="{9B9F910B-802E-442A-9807-CF5479830410}" type="presParOf" srcId="{D975BDD8-B701-4B45-98C1-401DE57683A8}" destId="{8C663937-DE64-457C-869B-318851C9DE46}" srcOrd="1" destOrd="0" presId="urn:microsoft.com/office/officeart/2005/8/layout/chevron1"/>
    <dgm:cxn modelId="{178FD43B-19E0-43BF-8B74-92A930145440}" type="presParOf" srcId="{D975BDD8-B701-4B45-98C1-401DE57683A8}" destId="{E261F6C5-C2DC-40EA-8D42-EC664CFBF884}" srcOrd="2" destOrd="0" presId="urn:microsoft.com/office/officeart/2005/8/layout/chevron1"/>
    <dgm:cxn modelId="{45588226-ACFB-4726-9EBB-CC3C0C9BA4EB}" type="presParOf" srcId="{D975BDD8-B701-4B45-98C1-401DE57683A8}" destId="{AB66B06D-2388-4840-8EB4-5274FE09C8A3}" srcOrd="3" destOrd="0" presId="urn:microsoft.com/office/officeart/2005/8/layout/chevron1"/>
    <dgm:cxn modelId="{821E5E62-D1EA-4E59-8966-39E5D6509D2A}" type="presParOf" srcId="{D975BDD8-B701-4B45-98C1-401DE57683A8}" destId="{5B191DFF-0563-4506-8F19-7725F648393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0D232-C74F-44B6-9457-49DD316B247C}">
      <dsp:nvSpPr>
        <dsp:cNvPr id="0" name=""/>
        <dsp:cNvSpPr/>
      </dsp:nvSpPr>
      <dsp:spPr>
        <a:xfrm rot="5400000">
          <a:off x="4505815" y="-1555962"/>
          <a:ext cx="1612644" cy="47245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rot="-5400000">
        <a:off x="2949853" y="78723"/>
        <a:ext cx="4645846" cy="1455198"/>
      </dsp:txXfrm>
    </dsp:sp>
    <dsp:sp modelId="{1BF885B3-FADE-434A-9CB8-0236C9F5F6FE}">
      <dsp:nvSpPr>
        <dsp:cNvPr id="0" name=""/>
        <dsp:cNvSpPr/>
      </dsp:nvSpPr>
      <dsp:spPr>
        <a:xfrm>
          <a:off x="509" y="21583"/>
          <a:ext cx="2948839" cy="1572258"/>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Planning Document</a:t>
          </a:r>
          <a:endParaRPr lang="en-US" sz="2400" b="1" kern="1200" dirty="0">
            <a:effectLst>
              <a:outerShdw blurRad="38100" dist="38100" dir="2700000" algn="tl">
                <a:srgbClr val="000000">
                  <a:alpha val="43137"/>
                </a:srgbClr>
              </a:outerShdw>
            </a:effectLst>
          </a:endParaRPr>
        </a:p>
      </dsp:txBody>
      <dsp:txXfrm>
        <a:off x="77260" y="98334"/>
        <a:ext cx="2795337" cy="1418756"/>
      </dsp:txXfrm>
    </dsp:sp>
    <dsp:sp modelId="{4D33AD01-169D-4915-A167-2C7874AE5216}">
      <dsp:nvSpPr>
        <dsp:cNvPr id="0" name=""/>
        <dsp:cNvSpPr/>
      </dsp:nvSpPr>
      <dsp:spPr>
        <a:xfrm rot="5400000">
          <a:off x="4419862" y="272323"/>
          <a:ext cx="1865474" cy="46436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rot="-5400000">
        <a:off x="3030773" y="1752478"/>
        <a:ext cx="4552589" cy="1683344"/>
      </dsp:txXfrm>
    </dsp:sp>
    <dsp:sp modelId="{9C00A25C-C4A0-4C71-8E3C-5BBF56763F02}">
      <dsp:nvSpPr>
        <dsp:cNvPr id="0" name=""/>
        <dsp:cNvSpPr/>
      </dsp:nvSpPr>
      <dsp:spPr>
        <a:xfrm>
          <a:off x="0" y="1719193"/>
          <a:ext cx="2999344" cy="2042183"/>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Procurement Specific Information </a:t>
          </a:r>
          <a:endParaRPr lang="en-US" sz="2400" b="1" kern="1200" dirty="0">
            <a:effectLst>
              <a:outerShdw blurRad="38100" dist="38100" dir="2700000" algn="tl">
                <a:srgbClr val="000000">
                  <a:alpha val="43137"/>
                </a:srgbClr>
              </a:outerShdw>
            </a:effectLst>
          </a:endParaRPr>
        </a:p>
      </dsp:txBody>
      <dsp:txXfrm>
        <a:off x="99691" y="1818884"/>
        <a:ext cx="2799962" cy="1842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452B7-2FDC-48B4-ADB9-06A704A5C4D7}">
      <dsp:nvSpPr>
        <dsp:cNvPr id="0" name=""/>
        <dsp:cNvSpPr/>
      </dsp:nvSpPr>
      <dsp:spPr>
        <a:xfrm>
          <a:off x="0" y="484140"/>
          <a:ext cx="7312152" cy="4321800"/>
        </a:xfrm>
        <a:prstGeom prst="rect">
          <a:avLst/>
        </a:prstGeom>
        <a:solidFill>
          <a:schemeClr val="lt1">
            <a:alpha val="90000"/>
            <a:hueOff val="0"/>
            <a:satOff val="0"/>
            <a:lumOff val="0"/>
            <a:alphaOff val="0"/>
          </a:schemeClr>
        </a:solidFill>
        <a:ln w="28575" cap="flat" cmpd="sng" algn="ctr">
          <a:solidFill>
            <a:schemeClr val="accent1">
              <a:lumMod val="7500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567504" tIns="583184" rIns="567504"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Best value is a process used in competitive, negotiated contracting to select the most advantageous offer by evaluating and comparing factors in addition to cost or price. It allows offerors flexibility in selection of their best proposal strategy through tradeoffs which may be made between the cost and non-cost evaluation factors. </a:t>
          </a:r>
          <a:endParaRPr lang="en-US" sz="2800" kern="1200" dirty="0"/>
        </a:p>
      </dsp:txBody>
      <dsp:txXfrm>
        <a:off x="0" y="484140"/>
        <a:ext cx="7312152" cy="4321800"/>
      </dsp:txXfrm>
    </dsp:sp>
    <dsp:sp modelId="{FA7DB4B5-48EB-403E-9162-8308910F40D6}">
      <dsp:nvSpPr>
        <dsp:cNvPr id="0" name=""/>
        <dsp:cNvSpPr/>
      </dsp:nvSpPr>
      <dsp:spPr>
        <a:xfrm>
          <a:off x="479907" y="147060"/>
          <a:ext cx="5118506" cy="826560"/>
        </a:xfrm>
        <a:prstGeom prst="roundRect">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467" tIns="0" rIns="193467" bIns="0" numCol="1" spcCol="1270" anchor="ctr" anchorCtr="0">
          <a:noAutofit/>
        </a:bodyPr>
        <a:lstStyle/>
        <a:p>
          <a:pPr lvl="0" algn="l" defTabSz="1244600" rtl="0">
            <a:lnSpc>
              <a:spcPct val="90000"/>
            </a:lnSpc>
            <a:spcBef>
              <a:spcPct val="0"/>
            </a:spcBef>
            <a:spcAft>
              <a:spcPct val="35000"/>
            </a:spcAft>
          </a:pPr>
          <a:r>
            <a:rPr lang="en-US" sz="2800" kern="1200" dirty="0" smtClean="0"/>
            <a:t>Best Value</a:t>
          </a:r>
          <a:endParaRPr lang="en-US" sz="2800" kern="1200" dirty="0"/>
        </a:p>
      </dsp:txBody>
      <dsp:txXfrm>
        <a:off x="520256" y="187409"/>
        <a:ext cx="5037808"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085E4-F9C2-47C4-AEE5-8133273ED6B0}">
      <dsp:nvSpPr>
        <dsp:cNvPr id="0" name=""/>
        <dsp:cNvSpPr/>
      </dsp:nvSpPr>
      <dsp:spPr>
        <a:xfrm>
          <a:off x="0" y="0"/>
          <a:ext cx="6204775" cy="738378"/>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Determine Evaluation Team Members</a:t>
          </a:r>
          <a:endParaRPr lang="en-US" sz="2400" kern="1200" dirty="0"/>
        </a:p>
      </dsp:txBody>
      <dsp:txXfrm>
        <a:off x="21626" y="21626"/>
        <a:ext cx="5321618" cy="695126"/>
      </dsp:txXfrm>
    </dsp:sp>
    <dsp:sp modelId="{A69D6875-81BD-4C26-9624-EBE02558EB00}">
      <dsp:nvSpPr>
        <dsp:cNvPr id="0" name=""/>
        <dsp:cNvSpPr/>
      </dsp:nvSpPr>
      <dsp:spPr>
        <a:xfrm>
          <a:off x="463343" y="840930"/>
          <a:ext cx="6204775" cy="738378"/>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Assign responsibilities for reference </a:t>
          </a:r>
          <a:r>
            <a:rPr lang="en-US" sz="2400" kern="1200" dirty="0" smtClean="0"/>
            <a:t>checks</a:t>
          </a:r>
          <a:endParaRPr lang="en-US" sz="2400" kern="1200" dirty="0"/>
        </a:p>
      </dsp:txBody>
      <dsp:txXfrm>
        <a:off x="484969" y="862556"/>
        <a:ext cx="5218234" cy="695126"/>
      </dsp:txXfrm>
    </dsp:sp>
    <dsp:sp modelId="{FA79DB06-10A1-4508-AC58-7524AF614B03}">
      <dsp:nvSpPr>
        <dsp:cNvPr id="0" name=""/>
        <dsp:cNvSpPr/>
      </dsp:nvSpPr>
      <dsp:spPr>
        <a:xfrm>
          <a:off x="781061" y="1681861"/>
          <a:ext cx="6610319" cy="738378"/>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Provide instructions on scoring the RFP</a:t>
          </a:r>
          <a:endParaRPr lang="en-US" sz="2400" kern="1200" dirty="0"/>
        </a:p>
      </dsp:txBody>
      <dsp:txXfrm>
        <a:off x="802687" y="1703487"/>
        <a:ext cx="5562124" cy="695126"/>
      </dsp:txXfrm>
    </dsp:sp>
    <dsp:sp modelId="{D040A87D-63E7-4219-8E81-0AADB16A4094}">
      <dsp:nvSpPr>
        <dsp:cNvPr id="0" name=""/>
        <dsp:cNvSpPr/>
      </dsp:nvSpPr>
      <dsp:spPr>
        <a:xfrm>
          <a:off x="1390030" y="2522791"/>
          <a:ext cx="6204775" cy="738378"/>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Oversee the scoring process</a:t>
          </a:r>
          <a:endParaRPr lang="en-US" sz="2400" kern="1200" dirty="0"/>
        </a:p>
      </dsp:txBody>
      <dsp:txXfrm>
        <a:off x="1411656" y="2544417"/>
        <a:ext cx="5218234" cy="695126"/>
      </dsp:txXfrm>
    </dsp:sp>
    <dsp:sp modelId="{03293345-AD0A-4FF8-9F1E-B067C5568183}">
      <dsp:nvSpPr>
        <dsp:cNvPr id="0" name=""/>
        <dsp:cNvSpPr/>
      </dsp:nvSpPr>
      <dsp:spPr>
        <a:xfrm>
          <a:off x="1853374" y="3363722"/>
          <a:ext cx="6204775" cy="738378"/>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Summarize the results</a:t>
          </a:r>
          <a:endParaRPr lang="en-US" sz="2400" kern="1200" dirty="0"/>
        </a:p>
      </dsp:txBody>
      <dsp:txXfrm>
        <a:off x="1875000" y="3385348"/>
        <a:ext cx="5218234" cy="695126"/>
      </dsp:txXfrm>
    </dsp:sp>
    <dsp:sp modelId="{5FBCF819-B1B0-4BC8-8844-84DA813D1BA0}">
      <dsp:nvSpPr>
        <dsp:cNvPr id="0" name=""/>
        <dsp:cNvSpPr/>
      </dsp:nvSpPr>
      <dsp:spPr>
        <a:xfrm>
          <a:off x="5724829" y="539426"/>
          <a:ext cx="479945" cy="479945"/>
        </a:xfrm>
        <a:prstGeom prst="downArrow">
          <a:avLst>
            <a:gd name="adj1" fmla="val 55000"/>
            <a:gd name="adj2" fmla="val 45000"/>
          </a:avLst>
        </a:prstGeom>
        <a:solidFill>
          <a:schemeClr val="accent3">
            <a:lumMod val="75000"/>
            <a:alpha val="90000"/>
          </a:schemeClr>
        </a:solid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832817" y="539426"/>
        <a:ext cx="263969" cy="361159"/>
      </dsp:txXfrm>
    </dsp:sp>
    <dsp:sp modelId="{3B64FAFB-0220-40E1-8D07-FDFF9E7BA6BD}">
      <dsp:nvSpPr>
        <dsp:cNvPr id="0" name=""/>
        <dsp:cNvSpPr/>
      </dsp:nvSpPr>
      <dsp:spPr>
        <a:xfrm>
          <a:off x="6188173" y="1380356"/>
          <a:ext cx="479945" cy="479945"/>
        </a:xfrm>
        <a:prstGeom prst="downArrow">
          <a:avLst>
            <a:gd name="adj1" fmla="val 55000"/>
            <a:gd name="adj2" fmla="val 45000"/>
          </a:avLst>
        </a:prstGeom>
        <a:solidFill>
          <a:schemeClr val="accent3">
            <a:lumMod val="75000"/>
            <a:alpha val="90000"/>
          </a:schemeClr>
        </a:solid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6296161" y="1380356"/>
        <a:ext cx="263969" cy="361159"/>
      </dsp:txXfrm>
    </dsp:sp>
    <dsp:sp modelId="{4E43D80E-7C6B-49BA-B273-8EEDB128596E}">
      <dsp:nvSpPr>
        <dsp:cNvPr id="0" name=""/>
        <dsp:cNvSpPr/>
      </dsp:nvSpPr>
      <dsp:spPr>
        <a:xfrm>
          <a:off x="6651517" y="2208980"/>
          <a:ext cx="479945" cy="479945"/>
        </a:xfrm>
        <a:prstGeom prst="downArrow">
          <a:avLst>
            <a:gd name="adj1" fmla="val 55000"/>
            <a:gd name="adj2" fmla="val 45000"/>
          </a:avLst>
        </a:prstGeom>
        <a:solidFill>
          <a:schemeClr val="accent3">
            <a:lumMod val="75000"/>
            <a:alpha val="90000"/>
          </a:schemeClr>
        </a:solid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6759505" y="2208980"/>
        <a:ext cx="263969" cy="361159"/>
      </dsp:txXfrm>
    </dsp:sp>
    <dsp:sp modelId="{BAAD050E-7096-4030-B026-CF5898C18CB8}">
      <dsp:nvSpPr>
        <dsp:cNvPr id="0" name=""/>
        <dsp:cNvSpPr/>
      </dsp:nvSpPr>
      <dsp:spPr>
        <a:xfrm>
          <a:off x="7114860" y="3058115"/>
          <a:ext cx="479945" cy="479945"/>
        </a:xfrm>
        <a:prstGeom prst="downArrow">
          <a:avLst>
            <a:gd name="adj1" fmla="val 55000"/>
            <a:gd name="adj2" fmla="val 45000"/>
          </a:avLst>
        </a:prstGeom>
        <a:solidFill>
          <a:schemeClr val="accent3">
            <a:lumMod val="75000"/>
            <a:alpha val="90000"/>
          </a:schemeClr>
        </a:solid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7222848" y="3058115"/>
        <a:ext cx="263969" cy="361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24862-6A2F-4C53-BCC0-CB1D11055DC4}">
      <dsp:nvSpPr>
        <dsp:cNvPr id="0" name=""/>
        <dsp:cNvSpPr/>
      </dsp:nvSpPr>
      <dsp:spPr>
        <a:xfrm>
          <a:off x="2176" y="574532"/>
          <a:ext cx="2651838" cy="1060735"/>
        </a:xfrm>
        <a:prstGeom prst="chevron">
          <a:avLst/>
        </a:prstGeom>
        <a:solidFill>
          <a:schemeClr val="bg2">
            <a:lumMod val="75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Select the Method of Procurement</a:t>
          </a:r>
          <a:endParaRPr lang="en-US" sz="2100" kern="1200" dirty="0"/>
        </a:p>
      </dsp:txBody>
      <dsp:txXfrm>
        <a:off x="532544" y="574532"/>
        <a:ext cx="1591103" cy="1060735"/>
      </dsp:txXfrm>
    </dsp:sp>
    <dsp:sp modelId="{E261F6C5-C2DC-40EA-8D42-EC664CFBF884}">
      <dsp:nvSpPr>
        <dsp:cNvPr id="0" name=""/>
        <dsp:cNvSpPr/>
      </dsp:nvSpPr>
      <dsp:spPr>
        <a:xfrm>
          <a:off x="2388830" y="574532"/>
          <a:ext cx="2651838" cy="1060735"/>
        </a:xfrm>
        <a:prstGeom prst="chevron">
          <a:avLst/>
        </a:prstGeom>
        <a:solidFill>
          <a:schemeClr val="bg2">
            <a:lumMod val="75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Manage the Solicitation Process</a:t>
          </a:r>
          <a:endParaRPr lang="en-US" sz="2100" kern="1200" dirty="0"/>
        </a:p>
      </dsp:txBody>
      <dsp:txXfrm>
        <a:off x="2919198" y="574532"/>
        <a:ext cx="1591103" cy="1060735"/>
      </dsp:txXfrm>
    </dsp:sp>
    <dsp:sp modelId="{5B191DFF-0563-4506-8F19-7725F6483936}">
      <dsp:nvSpPr>
        <dsp:cNvPr id="0" name=""/>
        <dsp:cNvSpPr/>
      </dsp:nvSpPr>
      <dsp:spPr>
        <a:xfrm>
          <a:off x="4775485" y="574532"/>
          <a:ext cx="2651838" cy="1060735"/>
        </a:xfrm>
        <a:prstGeom prst="chevron">
          <a:avLst/>
        </a:prstGeom>
        <a:solidFill>
          <a:schemeClr val="bg2">
            <a:lumMod val="75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Make Award and Take Delivery</a:t>
          </a:r>
          <a:endParaRPr lang="en-US" sz="2100" kern="1200" dirty="0"/>
        </a:p>
      </dsp:txBody>
      <dsp:txXfrm>
        <a:off x="5305853" y="574532"/>
        <a:ext cx="1591103" cy="10607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24862-6A2F-4C53-BCC0-CB1D11055DC4}">
      <dsp:nvSpPr>
        <dsp:cNvPr id="0" name=""/>
        <dsp:cNvSpPr/>
      </dsp:nvSpPr>
      <dsp:spPr>
        <a:xfrm>
          <a:off x="1004" y="860114"/>
          <a:ext cx="1223925" cy="489570"/>
        </a:xfrm>
        <a:prstGeom prst="chevron">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 the Method of Procurement</a:t>
          </a:r>
          <a:endParaRPr lang="en-US" sz="1000" kern="1200" dirty="0"/>
        </a:p>
      </dsp:txBody>
      <dsp:txXfrm>
        <a:off x="245789" y="860114"/>
        <a:ext cx="734355" cy="489570"/>
      </dsp:txXfrm>
    </dsp:sp>
    <dsp:sp modelId="{E261F6C5-C2DC-40EA-8D42-EC664CFBF884}">
      <dsp:nvSpPr>
        <dsp:cNvPr id="0" name=""/>
        <dsp:cNvSpPr/>
      </dsp:nvSpPr>
      <dsp:spPr>
        <a:xfrm>
          <a:off x="1102537" y="860114"/>
          <a:ext cx="1223925" cy="48957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Manage the Solicitation Process</a:t>
          </a:r>
          <a:endParaRPr lang="en-US" sz="1000" kern="1200" dirty="0"/>
        </a:p>
      </dsp:txBody>
      <dsp:txXfrm>
        <a:off x="1347322" y="860114"/>
        <a:ext cx="734355" cy="489570"/>
      </dsp:txXfrm>
    </dsp:sp>
    <dsp:sp modelId="{5B191DFF-0563-4506-8F19-7725F6483936}">
      <dsp:nvSpPr>
        <dsp:cNvPr id="0" name=""/>
        <dsp:cNvSpPr/>
      </dsp:nvSpPr>
      <dsp:spPr>
        <a:xfrm>
          <a:off x="2204070" y="860114"/>
          <a:ext cx="1223925" cy="489570"/>
        </a:xfrm>
        <a:prstGeom prst="chevron">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Make Award and Take Delivery</a:t>
          </a:r>
          <a:endParaRPr lang="en-US" sz="1000" kern="1200" dirty="0"/>
        </a:p>
      </dsp:txBody>
      <dsp:txXfrm>
        <a:off x="2448855" y="860114"/>
        <a:ext cx="734355" cy="489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24862-6A2F-4C53-BCC0-CB1D11055DC4}">
      <dsp:nvSpPr>
        <dsp:cNvPr id="0" name=""/>
        <dsp:cNvSpPr/>
      </dsp:nvSpPr>
      <dsp:spPr>
        <a:xfrm>
          <a:off x="1004" y="860114"/>
          <a:ext cx="1223925" cy="489570"/>
        </a:xfrm>
        <a:prstGeom prst="chevron">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Select the Method of Procurement</a:t>
          </a:r>
          <a:endParaRPr lang="en-US" sz="1000" kern="1200" dirty="0"/>
        </a:p>
      </dsp:txBody>
      <dsp:txXfrm>
        <a:off x="245789" y="860114"/>
        <a:ext cx="734355" cy="489570"/>
      </dsp:txXfrm>
    </dsp:sp>
    <dsp:sp modelId="{E261F6C5-C2DC-40EA-8D42-EC664CFBF884}">
      <dsp:nvSpPr>
        <dsp:cNvPr id="0" name=""/>
        <dsp:cNvSpPr/>
      </dsp:nvSpPr>
      <dsp:spPr>
        <a:xfrm>
          <a:off x="1102537" y="860114"/>
          <a:ext cx="1223925" cy="489570"/>
        </a:xfrm>
        <a:prstGeom prst="chevron">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Manage the Solicitation Process</a:t>
          </a:r>
          <a:endParaRPr lang="en-US" sz="1000" kern="1200" dirty="0"/>
        </a:p>
      </dsp:txBody>
      <dsp:txXfrm>
        <a:off x="1347322" y="860114"/>
        <a:ext cx="734355" cy="489570"/>
      </dsp:txXfrm>
    </dsp:sp>
    <dsp:sp modelId="{5B191DFF-0563-4506-8F19-7725F6483936}">
      <dsp:nvSpPr>
        <dsp:cNvPr id="0" name=""/>
        <dsp:cNvSpPr/>
      </dsp:nvSpPr>
      <dsp:spPr>
        <a:xfrm>
          <a:off x="2204070" y="860114"/>
          <a:ext cx="1223925" cy="48957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Make Award and Take Delivery</a:t>
          </a:r>
          <a:endParaRPr lang="en-US" sz="1000" kern="1200" dirty="0"/>
        </a:p>
      </dsp:txBody>
      <dsp:txXfrm>
        <a:off x="2448855" y="860114"/>
        <a:ext cx="734355" cy="4895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0.20697</cdr:x>
      <cdr:y>0</cdr:y>
    </cdr:from>
    <cdr:to>
      <cdr:x>0.97954</cdr:x>
      <cdr:y>0.19469</cdr:y>
    </cdr:to>
    <cdr:sp macro="" textlink="">
      <cdr:nvSpPr>
        <cdr:cNvPr id="2" name="TextBox 1"/>
        <cdr:cNvSpPr txBox="1"/>
      </cdr:nvSpPr>
      <cdr:spPr>
        <a:xfrm xmlns:a="http://schemas.openxmlformats.org/drawingml/2006/main">
          <a:off x="1749818" y="0"/>
          <a:ext cx="6531557" cy="10022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0.0511</cdr:y>
    </cdr:from>
    <cdr:to>
      <cdr:x>1</cdr:x>
      <cdr:y>0.19408</cdr:y>
    </cdr:to>
    <cdr:sp macro="" textlink="">
      <cdr:nvSpPr>
        <cdr:cNvPr id="3" name="TextBox 2"/>
        <cdr:cNvSpPr txBox="1"/>
      </cdr:nvSpPr>
      <cdr:spPr>
        <a:xfrm xmlns:a="http://schemas.openxmlformats.org/drawingml/2006/main">
          <a:off x="0" y="263055"/>
          <a:ext cx="8454324" cy="7360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800" b="1" dirty="0" smtClean="0"/>
            <a:t>Procurement was the #1 area of TR Deficiencies (27% of the Top 10 TR findings)</a:t>
          </a:r>
          <a:endParaRPr lang="en-US" sz="1800" b="1" dirty="0"/>
        </a:p>
      </cdr:txBody>
    </cdr:sp>
  </cdr:relSizeAnchor>
  <cdr:relSizeAnchor xmlns:cdr="http://schemas.openxmlformats.org/drawingml/2006/chartDrawing">
    <cdr:from>
      <cdr:x>0.52276</cdr:x>
      <cdr:y>0.12961</cdr:y>
    </cdr:from>
    <cdr:to>
      <cdr:x>0.7145</cdr:x>
      <cdr:y>0.14037</cdr:y>
    </cdr:to>
    <cdr:cxnSp macro="">
      <cdr:nvCxnSpPr>
        <cdr:cNvPr id="5" name="Straight Connector 4"/>
        <cdr:cNvCxnSpPr/>
      </cdr:nvCxnSpPr>
      <cdr:spPr>
        <a:xfrm xmlns:a="http://schemas.openxmlformats.org/drawingml/2006/main">
          <a:off x="4419600" y="667195"/>
          <a:ext cx="1620982" cy="5541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1DC33813-86A8-492A-AE12-98AAEACF43FF}" type="datetimeFigureOut">
              <a:rPr lang="en-US" smtClean="0"/>
              <a:pPr/>
              <a:t>10/27/2015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2BDEEE6-70E4-425C-905B-2A4AC3985FF0}" type="slidenum">
              <a:rPr lang="en-US" smtClean="0"/>
              <a:pPr/>
              <a:t>‹#›</a:t>
            </a:fld>
            <a:endParaRPr lang="en-US"/>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C212F185-B6B5-4E3A-AD87-2FF3BCD19979}" type="datetimeFigureOut">
              <a:rPr lang="en-US" smtClean="0"/>
              <a:pPr/>
              <a:t>10/27/2015</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74FDF521-A8C0-47CF-B688-3383CB252F15}" type="slidenum">
              <a:rPr lang="en-US" smtClean="0"/>
              <a:pPr/>
              <a:t>‹#›</a:t>
            </a:fld>
            <a:endParaRPr lang="en-US"/>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a:t>
            </a:fld>
            <a:endParaRPr lang="en-US"/>
          </a:p>
        </p:txBody>
      </p:sp>
    </p:spTree>
    <p:extLst>
      <p:ext uri="{BB962C8B-B14F-4D97-AF65-F5344CB8AC3E}">
        <p14:creationId xmlns:p14="http://schemas.microsoft.com/office/powerpoint/2010/main" val="35339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18</a:t>
            </a:fld>
            <a:endParaRPr lang="en-US"/>
          </a:p>
        </p:txBody>
      </p:sp>
    </p:spTree>
    <p:extLst>
      <p:ext uri="{BB962C8B-B14F-4D97-AF65-F5344CB8AC3E}">
        <p14:creationId xmlns:p14="http://schemas.microsoft.com/office/powerpoint/2010/main" val="36800244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163</a:t>
            </a:fld>
            <a:endParaRPr lang="en-US"/>
          </a:p>
        </p:txBody>
      </p:sp>
    </p:spTree>
    <p:extLst>
      <p:ext uri="{BB962C8B-B14F-4D97-AF65-F5344CB8AC3E}">
        <p14:creationId xmlns:p14="http://schemas.microsoft.com/office/powerpoint/2010/main" val="37343152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6" tIns="46993" rIns="93986" bIns="46993" anchor="b"/>
          <a:lstStyle>
            <a:lvl1pPr defTabSz="938213" eaLnBrk="0" hangingPunct="0">
              <a:defRPr>
                <a:solidFill>
                  <a:schemeClr val="tx1"/>
                </a:solidFill>
                <a:latin typeface="Arial" pitchFamily="34" charset="0"/>
                <a:cs typeface="Arial" pitchFamily="34" charset="0"/>
              </a:defRPr>
            </a:lvl1pPr>
            <a:lvl2pPr marL="742950" indent="-285750" defTabSz="938213" eaLnBrk="0" hangingPunct="0">
              <a:defRPr>
                <a:solidFill>
                  <a:schemeClr val="tx1"/>
                </a:solidFill>
                <a:latin typeface="Arial" pitchFamily="34" charset="0"/>
                <a:cs typeface="Arial" pitchFamily="34" charset="0"/>
              </a:defRPr>
            </a:lvl2pPr>
            <a:lvl3pPr marL="1143000" indent="-228600" defTabSz="938213" eaLnBrk="0" hangingPunct="0">
              <a:defRPr>
                <a:solidFill>
                  <a:schemeClr val="tx1"/>
                </a:solidFill>
                <a:latin typeface="Arial" pitchFamily="34" charset="0"/>
                <a:cs typeface="Arial" pitchFamily="34" charset="0"/>
              </a:defRPr>
            </a:lvl3pPr>
            <a:lvl4pPr marL="1600200" indent="-228600" defTabSz="938213" eaLnBrk="0" hangingPunct="0">
              <a:defRPr>
                <a:solidFill>
                  <a:schemeClr val="tx1"/>
                </a:solidFill>
                <a:latin typeface="Arial" pitchFamily="34" charset="0"/>
                <a:cs typeface="Arial" pitchFamily="34" charset="0"/>
              </a:defRPr>
            </a:lvl4pPr>
            <a:lvl5pPr marL="2057400" indent="-228600" defTabSz="938213" eaLnBrk="0" hangingPunct="0">
              <a:defRPr>
                <a:solidFill>
                  <a:schemeClr val="tx1"/>
                </a:solidFill>
                <a:latin typeface="Arial" pitchFamily="34" charset="0"/>
                <a:cs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E16B5BA-0D9B-489D-9946-3CB9DC6F8A60}" type="slidenum">
              <a:rPr lang="en-US" altLang="en-US" sz="1300"/>
              <a:pPr algn="r" eaLnBrk="1" hangingPunct="1"/>
              <a:t>171</a:t>
            </a:fld>
            <a:endParaRPr lang="en-US" altLang="en-US" sz="1300" dirty="0"/>
          </a:p>
        </p:txBody>
      </p:sp>
      <p:sp>
        <p:nvSpPr>
          <p:cNvPr id="305155"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6" tIns="46993" rIns="93986" bIns="46993" anchor="b"/>
          <a:lstStyle>
            <a:lvl1pPr defTabSz="938213" eaLnBrk="0" hangingPunct="0">
              <a:defRPr>
                <a:solidFill>
                  <a:schemeClr val="tx1"/>
                </a:solidFill>
                <a:latin typeface="Arial" pitchFamily="34" charset="0"/>
                <a:cs typeface="Arial" pitchFamily="34" charset="0"/>
              </a:defRPr>
            </a:lvl1pPr>
            <a:lvl2pPr marL="742950" indent="-285750" defTabSz="938213" eaLnBrk="0" hangingPunct="0">
              <a:defRPr>
                <a:solidFill>
                  <a:schemeClr val="tx1"/>
                </a:solidFill>
                <a:latin typeface="Arial" pitchFamily="34" charset="0"/>
                <a:cs typeface="Arial" pitchFamily="34" charset="0"/>
              </a:defRPr>
            </a:lvl2pPr>
            <a:lvl3pPr marL="1143000" indent="-228600" defTabSz="938213" eaLnBrk="0" hangingPunct="0">
              <a:defRPr>
                <a:solidFill>
                  <a:schemeClr val="tx1"/>
                </a:solidFill>
                <a:latin typeface="Arial" pitchFamily="34" charset="0"/>
                <a:cs typeface="Arial" pitchFamily="34" charset="0"/>
              </a:defRPr>
            </a:lvl3pPr>
            <a:lvl4pPr marL="1600200" indent="-228600" defTabSz="938213" eaLnBrk="0" hangingPunct="0">
              <a:defRPr>
                <a:solidFill>
                  <a:schemeClr val="tx1"/>
                </a:solidFill>
                <a:latin typeface="Arial" pitchFamily="34" charset="0"/>
                <a:cs typeface="Arial" pitchFamily="34" charset="0"/>
              </a:defRPr>
            </a:lvl4pPr>
            <a:lvl5pPr marL="2057400" indent="-228600" defTabSz="938213" eaLnBrk="0" hangingPunct="0">
              <a:defRPr>
                <a:solidFill>
                  <a:schemeClr val="tx1"/>
                </a:solidFill>
                <a:latin typeface="Arial" pitchFamily="34" charset="0"/>
                <a:cs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56855D4-1EEE-4C11-B92C-DB77ABDB012F}" type="slidenum">
              <a:rPr lang="en-US" altLang="en-US" sz="1300"/>
              <a:pPr algn="r" eaLnBrk="1" hangingPunct="1"/>
              <a:t>171</a:t>
            </a:fld>
            <a:endParaRPr lang="en-US" altLang="en-US" sz="1300" dirty="0"/>
          </a:p>
        </p:txBody>
      </p:sp>
      <p:sp>
        <p:nvSpPr>
          <p:cNvPr id="3051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7"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4" tIns="46117" rIns="92234" bIns="46117"/>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33591159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173</a:t>
            </a:fld>
            <a:endParaRPr lang="en-US"/>
          </a:p>
        </p:txBody>
      </p:sp>
    </p:spTree>
    <p:extLst>
      <p:ext uri="{BB962C8B-B14F-4D97-AF65-F5344CB8AC3E}">
        <p14:creationId xmlns:p14="http://schemas.microsoft.com/office/powerpoint/2010/main" val="5503721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174</a:t>
            </a:fld>
            <a:endParaRPr lang="en-US"/>
          </a:p>
        </p:txBody>
      </p:sp>
    </p:spTree>
    <p:extLst>
      <p:ext uri="{BB962C8B-B14F-4D97-AF65-F5344CB8AC3E}">
        <p14:creationId xmlns:p14="http://schemas.microsoft.com/office/powerpoint/2010/main" val="31150775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xfrm>
            <a:off x="701040" y="4414838"/>
            <a:ext cx="5608320" cy="4184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72" tIns="44835" rIns="89672" bIns="44835"/>
          <a:lstStyle/>
          <a:p>
            <a:endParaRPr lang="en-US" altLang="en-US" dirty="0" smtClean="0">
              <a:latin typeface="Segoe"/>
            </a:endParaRPr>
          </a:p>
        </p:txBody>
      </p:sp>
      <p:sp>
        <p:nvSpPr>
          <p:cNvPr id="285700" name="Slide Number Placeholder 3"/>
          <p:cNvSpPr>
            <a:spLocks noGrp="1"/>
          </p:cNvSpPr>
          <p:nvPr>
            <p:ph type="sldNum" sz="quarter" idx="5"/>
          </p:nvPr>
        </p:nvSpPr>
        <p:spPr/>
        <p:txBody>
          <a:bodyPr/>
          <a:lstStyle/>
          <a:p>
            <a:pPr>
              <a:defRPr/>
            </a:pPr>
            <a:fld id="{BA113E7F-DB90-4E2F-B7AC-E5480412D1B0}" type="slidenum">
              <a:rPr lang="en-US" smtClean="0">
                <a:latin typeface="Segoe"/>
              </a:rPr>
              <a:pPr>
                <a:defRPr/>
              </a:pPr>
              <a:t>175</a:t>
            </a:fld>
            <a:endParaRPr lang="en-US" dirty="0" smtClean="0">
              <a:latin typeface="Segoe"/>
            </a:endParaRPr>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6157143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6" tIns="46993" rIns="93986" bIns="46993" anchor="b"/>
          <a:lstStyle>
            <a:lvl1pPr defTabSz="938213" eaLnBrk="0" hangingPunct="0">
              <a:defRPr>
                <a:solidFill>
                  <a:schemeClr val="tx1"/>
                </a:solidFill>
                <a:latin typeface="Arial" pitchFamily="34" charset="0"/>
                <a:cs typeface="Arial" pitchFamily="34" charset="0"/>
              </a:defRPr>
            </a:lvl1pPr>
            <a:lvl2pPr marL="742950" indent="-285750" defTabSz="938213" eaLnBrk="0" hangingPunct="0">
              <a:defRPr>
                <a:solidFill>
                  <a:schemeClr val="tx1"/>
                </a:solidFill>
                <a:latin typeface="Arial" pitchFamily="34" charset="0"/>
                <a:cs typeface="Arial" pitchFamily="34" charset="0"/>
              </a:defRPr>
            </a:lvl2pPr>
            <a:lvl3pPr marL="1143000" indent="-228600" defTabSz="938213" eaLnBrk="0" hangingPunct="0">
              <a:defRPr>
                <a:solidFill>
                  <a:schemeClr val="tx1"/>
                </a:solidFill>
                <a:latin typeface="Arial" pitchFamily="34" charset="0"/>
                <a:cs typeface="Arial" pitchFamily="34" charset="0"/>
              </a:defRPr>
            </a:lvl3pPr>
            <a:lvl4pPr marL="1600200" indent="-228600" defTabSz="938213" eaLnBrk="0" hangingPunct="0">
              <a:defRPr>
                <a:solidFill>
                  <a:schemeClr val="tx1"/>
                </a:solidFill>
                <a:latin typeface="Arial" pitchFamily="34" charset="0"/>
                <a:cs typeface="Arial" pitchFamily="34" charset="0"/>
              </a:defRPr>
            </a:lvl4pPr>
            <a:lvl5pPr marL="2057400" indent="-228600" defTabSz="938213" eaLnBrk="0" hangingPunct="0">
              <a:defRPr>
                <a:solidFill>
                  <a:schemeClr val="tx1"/>
                </a:solidFill>
                <a:latin typeface="Arial" pitchFamily="34" charset="0"/>
                <a:cs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298E921-AA6E-46DD-A5A2-F63A1ABD9DCC}" type="slidenum">
              <a:rPr lang="en-US" altLang="en-US" sz="1300"/>
              <a:pPr algn="r" eaLnBrk="1" hangingPunct="1"/>
              <a:t>177</a:t>
            </a:fld>
            <a:endParaRPr lang="en-US" altLang="en-US" sz="1300" dirty="0"/>
          </a:p>
        </p:txBody>
      </p:sp>
      <p:sp>
        <p:nvSpPr>
          <p:cNvPr id="30720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86" tIns="46993" rIns="93986" bIns="46993" anchor="b"/>
          <a:lstStyle>
            <a:lvl1pPr defTabSz="938213" eaLnBrk="0" hangingPunct="0">
              <a:defRPr>
                <a:solidFill>
                  <a:schemeClr val="tx1"/>
                </a:solidFill>
                <a:latin typeface="Arial" pitchFamily="34" charset="0"/>
                <a:cs typeface="Arial" pitchFamily="34" charset="0"/>
              </a:defRPr>
            </a:lvl1pPr>
            <a:lvl2pPr marL="742950" indent="-285750" defTabSz="938213" eaLnBrk="0" hangingPunct="0">
              <a:defRPr>
                <a:solidFill>
                  <a:schemeClr val="tx1"/>
                </a:solidFill>
                <a:latin typeface="Arial" pitchFamily="34" charset="0"/>
                <a:cs typeface="Arial" pitchFamily="34" charset="0"/>
              </a:defRPr>
            </a:lvl2pPr>
            <a:lvl3pPr marL="1143000" indent="-228600" defTabSz="938213" eaLnBrk="0" hangingPunct="0">
              <a:defRPr>
                <a:solidFill>
                  <a:schemeClr val="tx1"/>
                </a:solidFill>
                <a:latin typeface="Arial" pitchFamily="34" charset="0"/>
                <a:cs typeface="Arial" pitchFamily="34" charset="0"/>
              </a:defRPr>
            </a:lvl3pPr>
            <a:lvl4pPr marL="1600200" indent="-228600" defTabSz="938213" eaLnBrk="0" hangingPunct="0">
              <a:defRPr>
                <a:solidFill>
                  <a:schemeClr val="tx1"/>
                </a:solidFill>
                <a:latin typeface="Arial" pitchFamily="34" charset="0"/>
                <a:cs typeface="Arial" pitchFamily="34" charset="0"/>
              </a:defRPr>
            </a:lvl4pPr>
            <a:lvl5pPr marL="2057400" indent="-228600" defTabSz="938213" eaLnBrk="0" hangingPunct="0">
              <a:defRPr>
                <a:solidFill>
                  <a:schemeClr val="tx1"/>
                </a:solidFill>
                <a:latin typeface="Arial" pitchFamily="34" charset="0"/>
                <a:cs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B0E2E90-718E-4ED0-B921-67DF66C26692}" type="slidenum">
              <a:rPr lang="en-US" altLang="en-US" sz="1300"/>
              <a:pPr algn="r" eaLnBrk="1" hangingPunct="1"/>
              <a:t>177</a:t>
            </a:fld>
            <a:endParaRPr lang="en-US" altLang="en-US" sz="1300" dirty="0"/>
          </a:p>
        </p:txBody>
      </p:sp>
      <p:sp>
        <p:nvSpPr>
          <p:cNvPr id="3072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5"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4" tIns="46117" rIns="92234" bIns="46117"/>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2672310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8F171DF-90B2-47A4-911F-0AC52DFD5431}" type="slidenum">
              <a:rPr lang="en-US" altLang="en-US" sz="1200"/>
              <a:pPr algn="r" eaLnBrk="1" hangingPunct="1"/>
              <a:t>178</a:t>
            </a:fld>
            <a:endParaRPr lang="en-US" altLang="en-US" sz="1200" dirty="0"/>
          </a:p>
        </p:txBody>
      </p:sp>
      <p:sp>
        <p:nvSpPr>
          <p:cNvPr id="30822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B38E5E9-0277-4191-A20E-B0DEC7547B3F}" type="slidenum">
              <a:rPr lang="en-US" altLang="en-US" sz="1200"/>
              <a:pPr algn="r" eaLnBrk="1" hangingPunct="1"/>
              <a:t>178</a:t>
            </a:fld>
            <a:endParaRPr lang="en-US" altLang="en-US" sz="1200" dirty="0"/>
          </a:p>
        </p:txBody>
      </p:sp>
      <p:sp>
        <p:nvSpPr>
          <p:cNvPr id="3082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80842773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02B2E10-6190-4FA4-8BD8-82827ACF6BF6}" type="slidenum">
              <a:rPr lang="en-US" altLang="en-US" sz="1200"/>
              <a:pPr algn="r" eaLnBrk="1" hangingPunct="1"/>
              <a:t>179</a:t>
            </a:fld>
            <a:endParaRPr lang="en-US" altLang="en-US" sz="1200" dirty="0"/>
          </a:p>
        </p:txBody>
      </p:sp>
      <p:sp>
        <p:nvSpPr>
          <p:cNvPr id="30925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76A8B69-D1E1-45F9-BFD7-A567A4E1D8ED}" type="slidenum">
              <a:rPr lang="en-US" altLang="en-US" sz="1200"/>
              <a:pPr algn="r" eaLnBrk="1" hangingPunct="1"/>
              <a:t>179</a:t>
            </a:fld>
            <a:endParaRPr lang="en-US" altLang="en-US" sz="1200" dirty="0"/>
          </a:p>
        </p:txBody>
      </p:sp>
      <p:sp>
        <p:nvSpPr>
          <p:cNvPr id="3092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3"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pPr eaLnBrk="1" hangingPunct="1">
              <a:buFont typeface="Wingdings" pitchFamily="2" charset="2"/>
              <a:buNone/>
              <a:defRPr/>
            </a:pPr>
            <a:r>
              <a:rPr lang="en-US" sz="1200" b="0" dirty="0" smtClean="0"/>
              <a:t>Question #13 of TR Procurement Area -</a:t>
            </a:r>
            <a:r>
              <a:rPr lang="en-US" sz="1200" b="0" dirty="0" smtClean="0">
                <a:solidFill>
                  <a:schemeClr val="tx2">
                    <a:lumMod val="40000"/>
                    <a:lumOff val="60000"/>
                  </a:schemeClr>
                </a:solidFill>
              </a:rPr>
              <a:t>TOP TEN FINDING</a:t>
            </a:r>
          </a:p>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2334787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02B2E10-6190-4FA4-8BD8-82827ACF6BF6}" type="slidenum">
              <a:rPr lang="en-US" altLang="en-US" sz="1200"/>
              <a:pPr algn="r" eaLnBrk="1" hangingPunct="1"/>
              <a:t>180</a:t>
            </a:fld>
            <a:endParaRPr lang="en-US" altLang="en-US" sz="1200" dirty="0"/>
          </a:p>
        </p:txBody>
      </p:sp>
      <p:sp>
        <p:nvSpPr>
          <p:cNvPr id="30925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76A8B69-D1E1-45F9-BFD7-A567A4E1D8ED}" type="slidenum">
              <a:rPr lang="en-US" altLang="en-US" sz="1200"/>
              <a:pPr algn="r" eaLnBrk="1" hangingPunct="1"/>
              <a:t>180</a:t>
            </a:fld>
            <a:endParaRPr lang="en-US" altLang="en-US" sz="1200" dirty="0"/>
          </a:p>
        </p:txBody>
      </p:sp>
      <p:sp>
        <p:nvSpPr>
          <p:cNvPr id="3092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3"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Question #13 of TR Procurement Area</a:t>
            </a:r>
          </a:p>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2334787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1F90530-9DC4-404B-AC0D-177B720F19D8}" type="slidenum">
              <a:rPr lang="en-US" altLang="en-US" sz="1200"/>
              <a:pPr algn="r" eaLnBrk="1" hangingPunct="1"/>
              <a:t>181</a:t>
            </a:fld>
            <a:endParaRPr lang="en-US" altLang="en-US" sz="1200" dirty="0"/>
          </a:p>
        </p:txBody>
      </p:sp>
      <p:sp>
        <p:nvSpPr>
          <p:cNvPr id="310275"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E1BF0D-C07D-4181-B3E7-4B405B05BF0A}" type="slidenum">
              <a:rPr lang="en-US" altLang="en-US" sz="1200"/>
              <a:pPr algn="r" eaLnBrk="1" hangingPunct="1"/>
              <a:t>181</a:t>
            </a:fld>
            <a:endParaRPr lang="en-US" altLang="en-US" sz="1200" dirty="0"/>
          </a:p>
        </p:txBody>
      </p:sp>
      <p:sp>
        <p:nvSpPr>
          <p:cNvPr id="3102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7"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94063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19</a:t>
            </a:fld>
            <a:endParaRPr lang="en-US"/>
          </a:p>
        </p:txBody>
      </p:sp>
    </p:spTree>
    <p:extLst>
      <p:ext uri="{BB962C8B-B14F-4D97-AF65-F5344CB8AC3E}">
        <p14:creationId xmlns:p14="http://schemas.microsoft.com/office/powerpoint/2010/main" val="32858334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xfrm>
            <a:off x="701040" y="4416427"/>
            <a:ext cx="5608320" cy="41830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253" tIns="46126" rIns="92253" bIns="46126"/>
          <a:lstStyle/>
          <a:p>
            <a:pPr eaLnBrk="1" hangingPunct="1">
              <a:spcBef>
                <a:spcPct val="0"/>
              </a:spcBef>
            </a:pPr>
            <a:endParaRPr lang="en-US" altLang="en-US" dirty="0" smtClean="0"/>
          </a:p>
        </p:txBody>
      </p:sp>
      <p:sp>
        <p:nvSpPr>
          <p:cNvPr id="291844" name="Slide Number Placeholder 3"/>
          <p:cNvSpPr>
            <a:spLocks noGrp="1"/>
          </p:cNvSpPr>
          <p:nvPr>
            <p:ph type="sldNum" sz="quarter" idx="5"/>
          </p:nvPr>
        </p:nvSpPr>
        <p:spPr/>
        <p:txBody>
          <a:bodyPr/>
          <a:lstStyle/>
          <a:p>
            <a:pPr>
              <a:defRPr/>
            </a:pPr>
            <a:fld id="{0CB1E6D7-570A-4BD2-AB50-287BBF48D83B}" type="slidenum">
              <a:rPr lang="en-US" smtClean="0"/>
              <a:pPr>
                <a:defRPr/>
              </a:pPr>
              <a:t>182</a:t>
            </a:fld>
            <a:endParaRPr 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7602791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183</a:t>
            </a:fld>
            <a:endParaRPr lang="en-US"/>
          </a:p>
        </p:txBody>
      </p:sp>
    </p:spTree>
    <p:extLst>
      <p:ext uri="{BB962C8B-B14F-4D97-AF65-F5344CB8AC3E}">
        <p14:creationId xmlns:p14="http://schemas.microsoft.com/office/powerpoint/2010/main" val="414846961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184</a:t>
            </a:fld>
            <a:endParaRPr lang="en-US"/>
          </a:p>
        </p:txBody>
      </p:sp>
    </p:spTree>
    <p:extLst>
      <p:ext uri="{BB962C8B-B14F-4D97-AF65-F5344CB8AC3E}">
        <p14:creationId xmlns:p14="http://schemas.microsoft.com/office/powerpoint/2010/main" val="39331560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185</a:t>
            </a:fld>
            <a:endParaRPr lang="en-US"/>
          </a:p>
        </p:txBody>
      </p:sp>
    </p:spTree>
    <p:extLst>
      <p:ext uri="{BB962C8B-B14F-4D97-AF65-F5344CB8AC3E}">
        <p14:creationId xmlns:p14="http://schemas.microsoft.com/office/powerpoint/2010/main" val="16045157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36CE577-BEC4-466C-BC35-BFC88A15304F}" type="slidenum">
              <a:rPr lang="en-US" altLang="en-US" sz="1200"/>
              <a:pPr algn="r" eaLnBrk="1" hangingPunct="1"/>
              <a:t>186</a:t>
            </a:fld>
            <a:endParaRPr lang="en-US" altLang="en-US" sz="1200" dirty="0"/>
          </a:p>
        </p:txBody>
      </p:sp>
      <p:sp>
        <p:nvSpPr>
          <p:cNvPr id="31232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DFC6F7B-A855-4ED9-A3F8-2048AED0F764}" type="slidenum">
              <a:rPr lang="en-US" altLang="en-US" sz="1200"/>
              <a:pPr algn="r" eaLnBrk="1" hangingPunct="1"/>
              <a:t>186</a:t>
            </a:fld>
            <a:endParaRPr lang="en-US" altLang="en-US" sz="1200" dirty="0"/>
          </a:p>
        </p:txBody>
      </p:sp>
      <p:sp>
        <p:nvSpPr>
          <p:cNvPr id="3123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5"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78246928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79977E5-6B5C-4282-9A94-CE94A30EF373}" type="slidenum">
              <a:rPr lang="en-US" altLang="en-US" sz="1200"/>
              <a:pPr algn="r" eaLnBrk="1" hangingPunct="1"/>
              <a:t>187</a:t>
            </a:fld>
            <a:endParaRPr lang="en-US" altLang="en-US" sz="1200" dirty="0"/>
          </a:p>
        </p:txBody>
      </p:sp>
      <p:sp>
        <p:nvSpPr>
          <p:cNvPr id="31334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56A4387-2819-4B4C-9852-B123CB28C765}" type="slidenum">
              <a:rPr lang="en-US" altLang="en-US" sz="1200"/>
              <a:pPr algn="r" eaLnBrk="1" hangingPunct="1"/>
              <a:t>187</a:t>
            </a:fld>
            <a:endParaRPr lang="en-US" altLang="en-US" sz="1200" dirty="0"/>
          </a:p>
        </p:txBody>
      </p:sp>
      <p:sp>
        <p:nvSpPr>
          <p:cNvPr id="3133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3728551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3AACD45-2B66-48C2-B2AC-3219C445C0A9}" type="slidenum">
              <a:rPr lang="en-US" altLang="en-US" sz="1200"/>
              <a:pPr algn="r" eaLnBrk="1" hangingPunct="1"/>
              <a:t>188</a:t>
            </a:fld>
            <a:endParaRPr lang="en-US" altLang="en-US" sz="1200" dirty="0"/>
          </a:p>
        </p:txBody>
      </p:sp>
      <p:sp>
        <p:nvSpPr>
          <p:cNvPr id="31437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DB9E0E2-D71C-4231-9D70-62E9DCE9192A}" type="slidenum">
              <a:rPr lang="en-US" altLang="en-US" sz="1200"/>
              <a:pPr algn="r" eaLnBrk="1" hangingPunct="1"/>
              <a:t>188</a:t>
            </a:fld>
            <a:endParaRPr lang="en-US" altLang="en-US" sz="1200" dirty="0"/>
          </a:p>
        </p:txBody>
      </p:sp>
      <p:sp>
        <p:nvSpPr>
          <p:cNvPr id="3143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3"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98215140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09FA919-C0B3-4909-9355-4CF8097D253D}" type="slidenum">
              <a:rPr lang="en-US" altLang="en-US" sz="1200"/>
              <a:pPr algn="r" eaLnBrk="1" hangingPunct="1"/>
              <a:t>189</a:t>
            </a:fld>
            <a:endParaRPr lang="en-US" altLang="en-US" sz="1200" dirty="0"/>
          </a:p>
        </p:txBody>
      </p:sp>
      <p:sp>
        <p:nvSpPr>
          <p:cNvPr id="315395"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CC7CF00-2DE1-406A-B425-8B8C77B8ADFE}" type="slidenum">
              <a:rPr lang="en-US" altLang="en-US" sz="1200"/>
              <a:pPr algn="r" eaLnBrk="1" hangingPunct="1"/>
              <a:t>189</a:t>
            </a:fld>
            <a:endParaRPr lang="en-US" altLang="en-US" sz="1200" dirty="0"/>
          </a:p>
        </p:txBody>
      </p:sp>
      <p:sp>
        <p:nvSpPr>
          <p:cNvPr id="3153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7"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7306815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190</a:t>
            </a:fld>
            <a:endParaRPr lang="en-US"/>
          </a:p>
        </p:txBody>
      </p:sp>
    </p:spTree>
    <p:extLst>
      <p:ext uri="{BB962C8B-B14F-4D97-AF65-F5344CB8AC3E}">
        <p14:creationId xmlns:p14="http://schemas.microsoft.com/office/powerpoint/2010/main" val="424365100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FTA encourages Joint purchasers – they may be from different states.</a:t>
            </a:r>
          </a:p>
          <a:p>
            <a:r>
              <a:rPr lang="en-US" sz="1200" kern="1200" dirty="0" smtClean="0">
                <a:solidFill>
                  <a:schemeClr val="tx1"/>
                </a:solidFill>
                <a:effectLst/>
                <a:latin typeface="+mn-lt"/>
                <a:ea typeface="+mn-ea"/>
                <a:cs typeface="+mn-cs"/>
              </a:rPr>
              <a:t>The recipient may assign those contract rights to others if the original contract contains an assignability provision that permits the assignment of all or a portion of the specified deliverables under the terms originally advertised, competed, evaluated, and awarded, or contains other appropriate assignment provisions.  Some refer to this process as “piggybacking.” </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191</a:t>
            </a:fld>
            <a:endParaRPr lang="en-US"/>
          </a:p>
        </p:txBody>
      </p:sp>
    </p:spTree>
    <p:extLst>
      <p:ext uri="{BB962C8B-B14F-4D97-AF65-F5344CB8AC3E}">
        <p14:creationId xmlns:p14="http://schemas.microsoft.com/office/powerpoint/2010/main" val="319451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22</a:t>
            </a:fld>
            <a:endParaRPr lang="en-US"/>
          </a:p>
        </p:txBody>
      </p:sp>
    </p:spTree>
    <p:extLst>
      <p:ext uri="{BB962C8B-B14F-4D97-AF65-F5344CB8AC3E}">
        <p14:creationId xmlns:p14="http://schemas.microsoft.com/office/powerpoint/2010/main" val="136426358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193</a:t>
            </a:fld>
            <a:endParaRPr lang="en-US"/>
          </a:p>
        </p:txBody>
      </p:sp>
    </p:spTree>
    <p:extLst>
      <p:ext uri="{BB962C8B-B14F-4D97-AF65-F5344CB8AC3E}">
        <p14:creationId xmlns:p14="http://schemas.microsoft.com/office/powerpoint/2010/main" val="26291312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b="0" dirty="0" smtClean="0"/>
              <a:t>Questions #39 and 40 of TR Procurement Area</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197</a:t>
            </a:fld>
            <a:endParaRPr lang="en-US"/>
          </a:p>
        </p:txBody>
      </p:sp>
    </p:spTree>
    <p:extLst>
      <p:ext uri="{BB962C8B-B14F-4D97-AF65-F5344CB8AC3E}">
        <p14:creationId xmlns:p14="http://schemas.microsoft.com/office/powerpoint/2010/main" val="236416268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Question #39 and 40 TR Procurement Area</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198</a:t>
            </a:fld>
            <a:endParaRPr lang="en-US"/>
          </a:p>
        </p:txBody>
      </p:sp>
    </p:spTree>
    <p:extLst>
      <p:ext uri="{BB962C8B-B14F-4D97-AF65-F5344CB8AC3E}">
        <p14:creationId xmlns:p14="http://schemas.microsoft.com/office/powerpoint/2010/main" val="141334088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Inspection needs to take place during the period of manufacture of the buses</a:t>
            </a:r>
          </a:p>
          <a:p>
            <a:r>
              <a:rPr lang="en-US" altLang="en-US" dirty="0" smtClean="0"/>
              <a:t>For buses manufactured in multiple stages, the inspector is only required to visit the final-stage manufacturer’s final assembly location</a:t>
            </a:r>
          </a:p>
          <a:p>
            <a:r>
              <a:rPr lang="en-US" altLang="en-US" dirty="0" smtClean="0"/>
              <a:t>The inspector can be an employee of the recipient or an appointed analyst</a:t>
            </a:r>
          </a:p>
          <a:p>
            <a:r>
              <a:rPr lang="en-US" altLang="en-US" dirty="0" smtClean="0"/>
              <a:t>The inspector cannot be an employee or agent of the manufacturer</a:t>
            </a:r>
          </a:p>
          <a:p>
            <a:endParaRPr lang="en-US" altLang="en-US"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73830884-7EC3-4683-ADD0-685AAB045881}" type="slidenum">
              <a:rPr lang="en-US" smtClean="0"/>
              <a:pPr>
                <a:defRPr/>
              </a:pPr>
              <a:t>199</a:t>
            </a:fld>
            <a:endParaRPr lang="en-US" dirty="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2525765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200</a:t>
            </a:fld>
            <a:endParaRPr lang="en-US"/>
          </a:p>
        </p:txBody>
      </p:sp>
    </p:spTree>
    <p:extLst>
      <p:ext uri="{BB962C8B-B14F-4D97-AF65-F5344CB8AC3E}">
        <p14:creationId xmlns:p14="http://schemas.microsoft.com/office/powerpoint/2010/main" val="377514399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xfrm>
            <a:off x="701040" y="4416427"/>
            <a:ext cx="5608320" cy="41830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253" tIns="46126" rIns="92253" bIns="46126"/>
          <a:lstStyle/>
          <a:p>
            <a:pPr eaLnBrk="1" hangingPunct="1">
              <a:spcBef>
                <a:spcPct val="0"/>
              </a:spcBef>
            </a:pPr>
            <a:endParaRPr lang="en-US" altLang="en-US" dirty="0" smtClean="0"/>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itchFamily="34" charset="0"/>
                <a:cs typeface="Arial" pitchFamily="34" charset="0"/>
              </a:defRPr>
            </a:lvl1pPr>
            <a:lvl2pPr marL="742950" indent="-285750" defTabSz="922338" eaLnBrk="0" hangingPunct="0">
              <a:defRPr>
                <a:solidFill>
                  <a:schemeClr val="tx1"/>
                </a:solidFill>
                <a:latin typeface="Arial" pitchFamily="34" charset="0"/>
                <a:cs typeface="Arial" pitchFamily="34" charset="0"/>
              </a:defRPr>
            </a:lvl2pPr>
            <a:lvl3pPr marL="1143000" indent="-228600" defTabSz="922338" eaLnBrk="0" hangingPunct="0">
              <a:defRPr>
                <a:solidFill>
                  <a:schemeClr val="tx1"/>
                </a:solidFill>
                <a:latin typeface="Arial" pitchFamily="34" charset="0"/>
                <a:cs typeface="Arial" pitchFamily="34" charset="0"/>
              </a:defRPr>
            </a:lvl3pPr>
            <a:lvl4pPr marL="1600200" indent="-228600" defTabSz="922338" eaLnBrk="0" hangingPunct="0">
              <a:defRPr>
                <a:solidFill>
                  <a:schemeClr val="tx1"/>
                </a:solidFill>
                <a:latin typeface="Arial" pitchFamily="34" charset="0"/>
                <a:cs typeface="Arial" pitchFamily="34" charset="0"/>
              </a:defRPr>
            </a:lvl4pPr>
            <a:lvl5pPr marL="2057400" indent="-228600" defTabSz="922338" eaLnBrk="0" hangingPunct="0">
              <a:defRPr>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3721-493F-4B5B-847C-459ADB8C03AB}" type="slidenum">
              <a:rPr lang="en-US" altLang="en-US" smtClean="0">
                <a:latin typeface="Calibri" pitchFamily="34" charset="0"/>
              </a:rPr>
              <a:pPr eaLnBrk="1" hangingPunct="1"/>
              <a:t>202</a:t>
            </a:fld>
            <a:endParaRPr lang="en-US" altLang="en-US" dirty="0" smtClean="0">
              <a:latin typeface="Calibri" pitchFamily="34" charset="0"/>
            </a:endParaRPr>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8714757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3CE187E-0625-42CD-B891-D6D4AF0A6C47}" type="slidenum">
              <a:rPr lang="en-US" altLang="en-US" sz="1200"/>
              <a:pPr algn="r" eaLnBrk="1" hangingPunct="1"/>
              <a:t>203</a:t>
            </a:fld>
            <a:endParaRPr lang="en-US" altLang="en-US" sz="1200" dirty="0"/>
          </a:p>
        </p:txBody>
      </p:sp>
      <p:sp>
        <p:nvSpPr>
          <p:cNvPr id="31846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B6971D3-7F11-4F59-A5CE-9385E35CF1F8}" type="slidenum">
              <a:rPr lang="en-US" altLang="en-US" sz="1200"/>
              <a:pPr algn="r" eaLnBrk="1" hangingPunct="1"/>
              <a:t>203</a:t>
            </a:fld>
            <a:endParaRPr lang="en-US" altLang="en-US" sz="1200" dirty="0"/>
          </a:p>
        </p:txBody>
      </p:sp>
      <p:sp>
        <p:nvSpPr>
          <p:cNvPr id="3184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46719291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nchor="b"/>
          <a:lstStyle>
            <a:lvl1pPr defTabSz="922338" eaLnBrk="0" hangingPunct="0">
              <a:defRPr>
                <a:solidFill>
                  <a:schemeClr val="tx1"/>
                </a:solidFill>
                <a:latin typeface="Arial" pitchFamily="34" charset="0"/>
                <a:cs typeface="Arial" pitchFamily="34" charset="0"/>
              </a:defRPr>
            </a:lvl1pPr>
            <a:lvl2pPr marL="742950" indent="-285750" defTabSz="922338" eaLnBrk="0" hangingPunct="0">
              <a:defRPr>
                <a:solidFill>
                  <a:schemeClr val="tx1"/>
                </a:solidFill>
                <a:latin typeface="Arial" pitchFamily="34" charset="0"/>
                <a:cs typeface="Arial" pitchFamily="34" charset="0"/>
              </a:defRPr>
            </a:lvl2pPr>
            <a:lvl3pPr marL="1143000" indent="-228600" defTabSz="922338" eaLnBrk="0" hangingPunct="0">
              <a:defRPr>
                <a:solidFill>
                  <a:schemeClr val="tx1"/>
                </a:solidFill>
                <a:latin typeface="Arial" pitchFamily="34" charset="0"/>
                <a:cs typeface="Arial" pitchFamily="34" charset="0"/>
              </a:defRPr>
            </a:lvl3pPr>
            <a:lvl4pPr marL="1600200" indent="-228600" defTabSz="922338" eaLnBrk="0" hangingPunct="0">
              <a:defRPr>
                <a:solidFill>
                  <a:schemeClr val="tx1"/>
                </a:solidFill>
                <a:latin typeface="Arial" pitchFamily="34" charset="0"/>
                <a:cs typeface="Arial" pitchFamily="34" charset="0"/>
              </a:defRPr>
            </a:lvl4pPr>
            <a:lvl5pPr marL="2057400" indent="-228600" defTabSz="922338" eaLnBrk="0" hangingPunct="0">
              <a:defRPr>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1CCFF0E-24C1-4589-BB0C-80200A8FA7AA}" type="slidenum">
              <a:rPr lang="en-US" altLang="en-US" sz="1200">
                <a:latin typeface="Calibri" pitchFamily="34" charset="0"/>
              </a:rPr>
              <a:pPr algn="r" eaLnBrk="1" hangingPunct="1"/>
              <a:t>204</a:t>
            </a:fld>
            <a:endParaRPr lang="en-US" altLang="en-US" sz="1200" dirty="0">
              <a:latin typeface="Calibri" pitchFamily="34" charset="0"/>
            </a:endParaRPr>
          </a:p>
        </p:txBody>
      </p:sp>
      <p:sp>
        <p:nvSpPr>
          <p:cNvPr id="31949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1D2FDB9-6404-4DEF-AD2E-340B56715214}" type="slidenum">
              <a:rPr lang="en-US" altLang="en-US" sz="1200"/>
              <a:pPr algn="r" eaLnBrk="1" hangingPunct="1"/>
              <a:t>204</a:t>
            </a:fld>
            <a:endParaRPr lang="en-US" altLang="en-US" sz="1200" dirty="0"/>
          </a:p>
        </p:txBody>
      </p:sp>
      <p:sp>
        <p:nvSpPr>
          <p:cNvPr id="3194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3" name="Rectangle 3"/>
          <p:cNvSpPr>
            <a:spLocks noGrp="1" noChangeArrowheads="1"/>
          </p:cNvSpPr>
          <p:nvPr>
            <p:ph type="body" idx="1"/>
          </p:nvPr>
        </p:nvSpPr>
        <p:spPr bwMode="auto">
          <a:xfrm>
            <a:off x="934720" y="4416427"/>
            <a:ext cx="5140960" cy="41830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4000" tIns="47001" rIns="94000" bIns="47001"/>
          <a:lstStyle/>
          <a:p>
            <a:pPr eaLnBrk="1" hangingPunct="1"/>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2083062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NOMINAL DEFINITION HERE</a:t>
            </a:r>
          </a:p>
          <a:p>
            <a:r>
              <a:rPr lang="en-US" dirty="0" smtClean="0"/>
              <a:t>FAR 3-101-2</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25</a:t>
            </a:fld>
            <a:endParaRPr lang="en-US"/>
          </a:p>
        </p:txBody>
      </p:sp>
    </p:spTree>
    <p:extLst>
      <p:ext uri="{BB962C8B-B14F-4D97-AF65-F5344CB8AC3E}">
        <p14:creationId xmlns:p14="http://schemas.microsoft.com/office/powerpoint/2010/main" val="3812886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FF0000"/>
                </a:solidFill>
              </a:rPr>
              <a:t>Questions #18-21 of TR Procurement Area</a:t>
            </a:r>
            <a:endParaRPr lang="en-US" b="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26</a:t>
            </a:fld>
            <a:endParaRPr lang="en-US"/>
          </a:p>
        </p:txBody>
      </p:sp>
    </p:spTree>
    <p:extLst>
      <p:ext uri="{BB962C8B-B14F-4D97-AF65-F5344CB8AC3E}">
        <p14:creationId xmlns:p14="http://schemas.microsoft.com/office/powerpoint/2010/main" val="253369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Question #44 of TR Procurement Area</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27</a:t>
            </a:fld>
            <a:endParaRPr lang="en-US"/>
          </a:p>
        </p:txBody>
      </p:sp>
    </p:spTree>
    <p:extLst>
      <p:ext uri="{BB962C8B-B14F-4D97-AF65-F5344CB8AC3E}">
        <p14:creationId xmlns:p14="http://schemas.microsoft.com/office/powerpoint/2010/main" val="2661958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Question #45 of TR Procurement Area</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28</a:t>
            </a:fld>
            <a:endParaRPr lang="en-US"/>
          </a:p>
        </p:txBody>
      </p:sp>
    </p:spTree>
    <p:extLst>
      <p:ext uri="{BB962C8B-B14F-4D97-AF65-F5344CB8AC3E}">
        <p14:creationId xmlns:p14="http://schemas.microsoft.com/office/powerpoint/2010/main" val="1198173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Practices - BPPM § 11.1</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30</a:t>
            </a:fld>
            <a:endParaRPr lang="en-US"/>
          </a:p>
        </p:txBody>
      </p:sp>
    </p:spTree>
    <p:extLst>
      <p:ext uri="{BB962C8B-B14F-4D97-AF65-F5344CB8AC3E}">
        <p14:creationId xmlns:p14="http://schemas.microsoft.com/office/powerpoint/2010/main" val="505306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current</a:t>
            </a:r>
            <a:r>
              <a:rPr lang="en-US" baseline="0" dirty="0" smtClean="0"/>
              <a:t> and enough?</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33</a:t>
            </a:fld>
            <a:endParaRPr lang="en-US"/>
          </a:p>
        </p:txBody>
      </p:sp>
    </p:spTree>
    <p:extLst>
      <p:ext uri="{BB962C8B-B14F-4D97-AF65-F5344CB8AC3E}">
        <p14:creationId xmlns:p14="http://schemas.microsoft.com/office/powerpoint/2010/main" val="1833891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 December 19, 2014, a joint interim final rule was published, implementing for all Federal award-making agencies the final guidance “Uniform Administrative Requirements, Cost Principles, and Audit Requirements for Federal Awards” (commonly referred to as the “Super Circular”), which was published by the Office of Management and Budget (OMB) on December 26, 2013. 	</a:t>
            </a:r>
          </a:p>
          <a:p>
            <a:r>
              <a:rPr lang="en-US" dirty="0" smtClean="0"/>
              <a:t>	The Super Circular consolidates eight existing grant-related circulars into one set of uniform regulations located in Title 2 of the Code of Federal Regulations (CFR). 2 CFR Part contains certain notable changes to the Federal Transit Administration (FTA) grants management, including standardizing the simplified acquisition threshold from $100,000 to $150,000 (including for purposes of FTA Buy America regulations at 49 CFR part 661) and tying all future increases to the FAR (2 CFR § 200.318); </a:t>
            </a:r>
          </a:p>
          <a:p>
            <a:r>
              <a:rPr lang="en-US" dirty="0" smtClean="0"/>
              <a:t>	2 CFR Part 200 applies to the administration of all Federal grants and cooperative agreements as of December 26, 2014. Procurements under grants and cooperative agreements executed prior to December 26, 2014 continue to be subject to 49 CFR parts 18 and 19 as in effect on the date of such grants or agreements.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38</a:t>
            </a:fld>
            <a:endParaRPr lang="en-US"/>
          </a:p>
        </p:txBody>
      </p:sp>
    </p:spTree>
    <p:extLst>
      <p:ext uri="{BB962C8B-B14F-4D97-AF65-F5344CB8AC3E}">
        <p14:creationId xmlns:p14="http://schemas.microsoft.com/office/powerpoint/2010/main" val="3721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xfrm>
            <a:off x="701040" y="4416426"/>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33" tIns="45266" rIns="90533" bIns="45266"/>
          <a:lstStyle/>
          <a:p>
            <a:endParaRPr lang="en-US" altLang="en-US" dirty="0" smtClean="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itchFamily="34" charset="0"/>
                <a:cs typeface="Arial" pitchFamily="34" charset="0"/>
              </a:defRPr>
            </a:lvl1pPr>
            <a:lvl2pPr marL="742950" indent="-285750" defTabSz="922338" eaLnBrk="0" hangingPunct="0">
              <a:defRPr>
                <a:solidFill>
                  <a:schemeClr val="tx1"/>
                </a:solidFill>
                <a:latin typeface="Arial" pitchFamily="34" charset="0"/>
                <a:cs typeface="Arial" pitchFamily="34" charset="0"/>
              </a:defRPr>
            </a:lvl2pPr>
            <a:lvl3pPr marL="1143000" indent="-228600" defTabSz="922338" eaLnBrk="0" hangingPunct="0">
              <a:defRPr>
                <a:solidFill>
                  <a:schemeClr val="tx1"/>
                </a:solidFill>
                <a:latin typeface="Arial" pitchFamily="34" charset="0"/>
                <a:cs typeface="Arial" pitchFamily="34" charset="0"/>
              </a:defRPr>
            </a:lvl3pPr>
            <a:lvl4pPr marL="1600200" indent="-228600" defTabSz="922338" eaLnBrk="0" hangingPunct="0">
              <a:defRPr>
                <a:solidFill>
                  <a:schemeClr val="tx1"/>
                </a:solidFill>
                <a:latin typeface="Arial" pitchFamily="34" charset="0"/>
                <a:cs typeface="Arial" pitchFamily="34" charset="0"/>
              </a:defRPr>
            </a:lvl4pPr>
            <a:lvl5pPr marL="2057400" indent="-228600" defTabSz="922338" eaLnBrk="0" hangingPunct="0">
              <a:defRPr>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927D8F-26E9-4214-986F-F28948242B11}" type="slidenum">
              <a:rPr lang="en-US" altLang="en-US" smtClean="0">
                <a:latin typeface="Calibri" pitchFamily="34" charset="0"/>
              </a:rPr>
              <a:pPr eaLnBrk="1" hangingPunct="1"/>
              <a:t>3</a:t>
            </a:fld>
            <a:endParaRPr lang="en-US" altLang="en-US" dirty="0" smtClean="0">
              <a:latin typeface="Calibri" pitchFamily="34" charset="0"/>
            </a:endParaRPr>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760138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Geographic Preference now permitted for</a:t>
            </a:r>
            <a:r>
              <a:rPr lang="en-US" baseline="0" dirty="0" smtClean="0"/>
              <a:t> construction hiring.  It remains prohibited as an element of construction award.</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39</a:t>
            </a:fld>
            <a:endParaRPr lang="en-US"/>
          </a:p>
        </p:txBody>
      </p:sp>
    </p:spTree>
    <p:extLst>
      <p:ext uri="{BB962C8B-B14F-4D97-AF65-F5344CB8AC3E}">
        <p14:creationId xmlns:p14="http://schemas.microsoft.com/office/powerpoint/2010/main" val="2000786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On December 19, 2014, a joint interim final rule was published, implementing for all Federal award-making agencies the final guidance “Uniform Administrative Requirements, Cost Principles, and Audit Requirements for Federal Awards” (commonly referred to as the “Super Circular”), which was published by the Office of Management and Budget (OMB) on December 26, 2013. 	</a:t>
            </a:r>
          </a:p>
          <a:p>
            <a:r>
              <a:rPr lang="en-US" dirty="0" smtClean="0"/>
              <a:t>	The Super Circular consolidates eight existing grant-related circulars into one set of uniform regulations located in Title 2 of the Code of Federal Regulations (CFR). 2 CFR Part contains certain notable changes to the Federal Transit Administration (FTA) grants management, including standardizing the simplified acquisition threshold from $100,000 to $150,000 (including for purposes of FTA Buy America regulations at 49 CFR part 661) and tying all future increases to the FAR (2 CFR § 200.318); </a:t>
            </a:r>
          </a:p>
          <a:p>
            <a:r>
              <a:rPr lang="en-US" dirty="0" smtClean="0"/>
              <a:t>	2 CFR Part 200 applies to the administration of all Federal grants and cooperative agreements as of December 26, 2014. Procurements under grants and cooperative agreements executed prior to December 26, 2014 continue to be subject to 49 CFR parts 18 and 19 as in effect on the date of such grants or agreements.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41</a:t>
            </a:fld>
            <a:endParaRPr lang="en-US"/>
          </a:p>
        </p:txBody>
      </p:sp>
    </p:spTree>
    <p:extLst>
      <p:ext uri="{BB962C8B-B14F-4D97-AF65-F5344CB8AC3E}">
        <p14:creationId xmlns:p14="http://schemas.microsoft.com/office/powerpoint/2010/main" val="2825303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BPPM 4.1</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42</a:t>
            </a:fld>
            <a:endParaRPr lang="en-US"/>
          </a:p>
        </p:txBody>
      </p:sp>
    </p:spTree>
    <p:extLst>
      <p:ext uri="{BB962C8B-B14F-4D97-AF65-F5344CB8AC3E}">
        <p14:creationId xmlns:p14="http://schemas.microsoft.com/office/powerpoint/2010/main" val="1414484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43</a:t>
            </a:fld>
            <a:endParaRPr lang="en-US"/>
          </a:p>
        </p:txBody>
      </p:sp>
    </p:spTree>
    <p:extLst>
      <p:ext uri="{BB962C8B-B14F-4D97-AF65-F5344CB8AC3E}">
        <p14:creationId xmlns:p14="http://schemas.microsoft.com/office/powerpoint/2010/main" val="246526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47</a:t>
            </a:fld>
            <a:endParaRPr lang="en-US"/>
          </a:p>
        </p:txBody>
      </p:sp>
    </p:spTree>
    <p:extLst>
      <p:ext uri="{BB962C8B-B14F-4D97-AF65-F5344CB8AC3E}">
        <p14:creationId xmlns:p14="http://schemas.microsoft.com/office/powerpoint/2010/main" val="2004878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48</a:t>
            </a:fld>
            <a:endParaRPr lang="en-US"/>
          </a:p>
        </p:txBody>
      </p:sp>
    </p:spTree>
    <p:extLst>
      <p:ext uri="{BB962C8B-B14F-4D97-AF65-F5344CB8AC3E}">
        <p14:creationId xmlns:p14="http://schemas.microsoft.com/office/powerpoint/2010/main" val="2808682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Question #16 of TR Procurement Area</a:t>
            </a:r>
            <a:endParaRPr lang="en-US" sz="1200" b="1" dirty="0" smtClean="0">
              <a:solidFill>
                <a:srgbClr val="FF0000"/>
              </a:solidFill>
            </a:endParaRPr>
          </a:p>
          <a:p>
            <a:pPr>
              <a:buNone/>
              <a:defRPr/>
            </a:pPr>
            <a:endParaRPr lang="en-US" sz="1200" b="1" dirty="0" smtClean="0"/>
          </a:p>
          <a:p>
            <a:pPr>
              <a:buNone/>
              <a:defRPr/>
            </a:pPr>
            <a:r>
              <a:rPr lang="en-US" sz="1200" b="1" dirty="0" smtClean="0"/>
              <a:t>Best Practices -</a:t>
            </a:r>
            <a:r>
              <a:rPr lang="en-US" sz="1200" b="1" dirty="0" smtClean="0">
                <a:solidFill>
                  <a:schemeClr val="accent2"/>
                </a:solidFill>
              </a:rPr>
              <a:t>BPPM § 2.3.2</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49</a:t>
            </a:fld>
            <a:endParaRPr lang="en-US"/>
          </a:p>
        </p:txBody>
      </p:sp>
    </p:spTree>
    <p:extLst>
      <p:ext uri="{BB962C8B-B14F-4D97-AF65-F5344CB8AC3E}">
        <p14:creationId xmlns:p14="http://schemas.microsoft.com/office/powerpoint/2010/main" val="2660215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Question #16 of TR Procurement Area</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50</a:t>
            </a:fld>
            <a:endParaRPr lang="en-US"/>
          </a:p>
        </p:txBody>
      </p:sp>
    </p:spTree>
    <p:extLst>
      <p:ext uri="{BB962C8B-B14F-4D97-AF65-F5344CB8AC3E}">
        <p14:creationId xmlns:p14="http://schemas.microsoft.com/office/powerpoint/2010/main" val="1443619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52</a:t>
            </a:fld>
            <a:endParaRPr lang="en-US"/>
          </a:p>
        </p:txBody>
      </p:sp>
    </p:spTree>
    <p:extLst>
      <p:ext uri="{BB962C8B-B14F-4D97-AF65-F5344CB8AC3E}">
        <p14:creationId xmlns:p14="http://schemas.microsoft.com/office/powerpoint/2010/main" val="988306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None/>
              <a:defRPr/>
            </a:pPr>
            <a:r>
              <a:rPr lang="en-US" sz="1200" b="1" dirty="0" smtClean="0"/>
              <a:t>Best Practices - </a:t>
            </a:r>
            <a:r>
              <a:rPr lang="en-US" sz="1200" b="1" dirty="0" smtClean="0">
                <a:solidFill>
                  <a:schemeClr val="accent2"/>
                </a:solidFill>
              </a:rPr>
              <a:t>BPPM § 2.4.2.1</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54</a:t>
            </a:fld>
            <a:endParaRPr lang="en-US"/>
          </a:p>
        </p:txBody>
      </p:sp>
    </p:spTree>
    <p:extLst>
      <p:ext uri="{BB962C8B-B14F-4D97-AF65-F5344CB8AC3E}">
        <p14:creationId xmlns:p14="http://schemas.microsoft.com/office/powerpoint/2010/main" val="331986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a:p>
        </p:txBody>
      </p:sp>
    </p:spTree>
    <p:extLst>
      <p:ext uri="{BB962C8B-B14F-4D97-AF65-F5344CB8AC3E}">
        <p14:creationId xmlns:p14="http://schemas.microsoft.com/office/powerpoint/2010/main" val="2106648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None/>
              <a:defRPr/>
            </a:pPr>
            <a:r>
              <a:rPr lang="en-US" sz="1200" b="0" dirty="0" smtClean="0"/>
              <a:t>Best Practices - </a:t>
            </a:r>
            <a:r>
              <a:rPr lang="en-US" sz="1200" b="0" dirty="0" smtClean="0">
                <a:solidFill>
                  <a:schemeClr val="accent2"/>
                </a:solidFill>
              </a:rPr>
              <a:t>BPPM § 2.4.2.1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55</a:t>
            </a:fld>
            <a:endParaRPr lang="en-US"/>
          </a:p>
        </p:txBody>
      </p:sp>
    </p:spTree>
    <p:extLst>
      <p:ext uri="{BB962C8B-B14F-4D97-AF65-F5344CB8AC3E}">
        <p14:creationId xmlns:p14="http://schemas.microsoft.com/office/powerpoint/2010/main" val="2275777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None/>
              <a:defRPr/>
            </a:pPr>
            <a:r>
              <a:rPr lang="en-US" sz="1200" b="0" dirty="0" smtClean="0"/>
              <a:t>Best Practices - </a:t>
            </a:r>
            <a:r>
              <a:rPr lang="en-US" sz="1200" b="0" dirty="0" smtClean="0">
                <a:solidFill>
                  <a:schemeClr val="accent2"/>
                </a:solidFill>
              </a:rPr>
              <a:t>BPPM § 2.4.2.1, 2.4.2.2.1, 4.3.2, 4.4.1, 4.5.1, and 4.5.2  </a:t>
            </a:r>
            <a:endParaRPr lang="en-US" sz="1200" b="0" i="1" dirty="0" smtClean="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56</a:t>
            </a:fld>
            <a:endParaRPr lang="en-US"/>
          </a:p>
        </p:txBody>
      </p:sp>
    </p:spTree>
    <p:extLst>
      <p:ext uri="{BB962C8B-B14F-4D97-AF65-F5344CB8AC3E}">
        <p14:creationId xmlns:p14="http://schemas.microsoft.com/office/powerpoint/2010/main" val="2470942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59</a:t>
            </a:fld>
            <a:endParaRPr lang="en-US"/>
          </a:p>
        </p:txBody>
      </p:sp>
    </p:spTree>
    <p:extLst>
      <p:ext uri="{BB962C8B-B14F-4D97-AF65-F5344CB8AC3E}">
        <p14:creationId xmlns:p14="http://schemas.microsoft.com/office/powerpoint/2010/main" val="2306605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responsible and responsible</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63</a:t>
            </a:fld>
            <a:endParaRPr lang="en-US"/>
          </a:p>
        </p:txBody>
      </p:sp>
    </p:spTree>
    <p:extLst>
      <p:ext uri="{BB962C8B-B14F-4D97-AF65-F5344CB8AC3E}">
        <p14:creationId xmlns:p14="http://schemas.microsoft.com/office/powerpoint/2010/main" val="3237467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99" tIns="47000" rIns="93999" bIns="47000"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307CD97-AAF1-4468-8BC1-09C089C91819}" type="slidenum">
              <a:rPr lang="en-US" altLang="en-US" sz="1200"/>
              <a:pPr algn="r" eaLnBrk="1" hangingPunct="1"/>
              <a:t>65</a:t>
            </a:fld>
            <a:endParaRPr lang="en-US" altLang="en-US" sz="1200" dirty="0"/>
          </a:p>
        </p:txBody>
      </p:sp>
      <p:sp>
        <p:nvSpPr>
          <p:cNvPr id="25600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99" tIns="47000" rIns="93999" bIns="47000"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F0DACB8-7823-4B01-8920-A6B77947B45D}" type="slidenum">
              <a:rPr lang="en-US" altLang="en-US" sz="1200"/>
              <a:pPr algn="r" eaLnBrk="1" hangingPunct="1"/>
              <a:t>65</a:t>
            </a:fld>
            <a:endParaRPr lang="en-US" altLang="en-US" sz="1200" dirty="0"/>
          </a:p>
        </p:txBody>
      </p:sp>
      <p:sp>
        <p:nvSpPr>
          <p:cNvPr id="2560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5" name="Rectangle 7"/>
          <p:cNvSpPr>
            <a:spLocks noGrp="1" noChangeArrowheads="1"/>
          </p:cNvSpPr>
          <p:nvPr>
            <p:ph type="body" idx="1"/>
          </p:nvPr>
        </p:nvSpPr>
        <p:spPr bwMode="auto">
          <a:xfrm>
            <a:off x="701040" y="4416426"/>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7" tIns="46125" rIns="92247" bIns="46125"/>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Question #26 of TR Procurement Area</a:t>
            </a:r>
          </a:p>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469588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Question #26 of TR Procurement Area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66</a:t>
            </a:fld>
            <a:endParaRPr lang="en-US"/>
          </a:p>
        </p:txBody>
      </p:sp>
    </p:spTree>
    <p:extLst>
      <p:ext uri="{BB962C8B-B14F-4D97-AF65-F5344CB8AC3E}">
        <p14:creationId xmlns:p14="http://schemas.microsoft.com/office/powerpoint/2010/main" val="3912531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68</a:t>
            </a:fld>
            <a:endParaRPr lang="en-US"/>
          </a:p>
        </p:txBody>
      </p:sp>
    </p:spTree>
    <p:extLst>
      <p:ext uri="{BB962C8B-B14F-4D97-AF65-F5344CB8AC3E}">
        <p14:creationId xmlns:p14="http://schemas.microsoft.com/office/powerpoint/2010/main" val="3360408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69</a:t>
            </a:fld>
            <a:endParaRPr lang="en-US"/>
          </a:p>
        </p:txBody>
      </p:sp>
    </p:spTree>
    <p:extLst>
      <p:ext uri="{BB962C8B-B14F-4D97-AF65-F5344CB8AC3E}">
        <p14:creationId xmlns:p14="http://schemas.microsoft.com/office/powerpoint/2010/main" val="2293288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70</a:t>
            </a:fld>
            <a:endParaRPr lang="en-US"/>
          </a:p>
        </p:txBody>
      </p:sp>
    </p:spTree>
    <p:extLst>
      <p:ext uri="{BB962C8B-B14F-4D97-AF65-F5344CB8AC3E}">
        <p14:creationId xmlns:p14="http://schemas.microsoft.com/office/powerpoint/2010/main" val="3933607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72</a:t>
            </a:fld>
            <a:endParaRPr lang="en-US"/>
          </a:p>
        </p:txBody>
      </p:sp>
    </p:spTree>
    <p:extLst>
      <p:ext uri="{BB962C8B-B14F-4D97-AF65-F5344CB8AC3E}">
        <p14:creationId xmlns:p14="http://schemas.microsoft.com/office/powerpoint/2010/main" val="119599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Uniform Administrative Requirements Cost Principles, and Audit Requirements for Federal Awards (2 CFR Part 200)</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a:t>
            </a:fld>
            <a:endParaRPr lang="en-US"/>
          </a:p>
        </p:txBody>
      </p:sp>
    </p:spTree>
    <p:extLst>
      <p:ext uri="{BB962C8B-B14F-4D97-AF65-F5344CB8AC3E}">
        <p14:creationId xmlns:p14="http://schemas.microsoft.com/office/powerpoint/2010/main" val="3891528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73</a:t>
            </a:fld>
            <a:endParaRPr lang="en-US"/>
          </a:p>
        </p:txBody>
      </p:sp>
    </p:spTree>
    <p:extLst>
      <p:ext uri="{BB962C8B-B14F-4D97-AF65-F5344CB8AC3E}">
        <p14:creationId xmlns:p14="http://schemas.microsoft.com/office/powerpoint/2010/main" val="3562174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75</a:t>
            </a:fld>
            <a:endParaRPr lang="en-US"/>
          </a:p>
        </p:txBody>
      </p:sp>
    </p:spTree>
    <p:extLst>
      <p:ext uri="{BB962C8B-B14F-4D97-AF65-F5344CB8AC3E}">
        <p14:creationId xmlns:p14="http://schemas.microsoft.com/office/powerpoint/2010/main" val="3938185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76</a:t>
            </a:fld>
            <a:endParaRPr lang="en-US"/>
          </a:p>
        </p:txBody>
      </p:sp>
    </p:spTree>
    <p:extLst>
      <p:ext uri="{BB962C8B-B14F-4D97-AF65-F5344CB8AC3E}">
        <p14:creationId xmlns:p14="http://schemas.microsoft.com/office/powerpoint/2010/main" val="1396395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78</a:t>
            </a:fld>
            <a:endParaRPr lang="en-US"/>
          </a:p>
        </p:txBody>
      </p:sp>
    </p:spTree>
    <p:extLst>
      <p:ext uri="{BB962C8B-B14F-4D97-AF65-F5344CB8AC3E}">
        <p14:creationId xmlns:p14="http://schemas.microsoft.com/office/powerpoint/2010/main" val="126883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79</a:t>
            </a:fld>
            <a:endParaRPr lang="en-US"/>
          </a:p>
        </p:txBody>
      </p:sp>
    </p:spTree>
    <p:extLst>
      <p:ext uri="{BB962C8B-B14F-4D97-AF65-F5344CB8AC3E}">
        <p14:creationId xmlns:p14="http://schemas.microsoft.com/office/powerpoint/2010/main" val="220747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“Average profit rate: 12% before taxes in the US” – statement</a:t>
            </a:r>
            <a:r>
              <a:rPr lang="en-US" baseline="0" dirty="0" smtClean="0"/>
              <a:t> on old slide – no idea where it came from or how to confirm it.</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82</a:t>
            </a:fld>
            <a:endParaRPr lang="en-US"/>
          </a:p>
        </p:txBody>
      </p:sp>
    </p:spTree>
    <p:extLst>
      <p:ext uri="{BB962C8B-B14F-4D97-AF65-F5344CB8AC3E}">
        <p14:creationId xmlns:p14="http://schemas.microsoft.com/office/powerpoint/2010/main" val="2900285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xfrm>
            <a:off x="701040" y="4414838"/>
            <a:ext cx="5608320" cy="4184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86" tIns="44843" rIns="89686" bIns="44843"/>
          <a:lstStyle/>
          <a:p>
            <a:endParaRPr lang="en-US" altLang="en-US" dirty="0" smtClean="0"/>
          </a:p>
        </p:txBody>
      </p:sp>
      <p:sp>
        <p:nvSpPr>
          <p:cNvPr id="2641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itchFamily="34" charset="0"/>
                <a:cs typeface="Arial" pitchFamily="34" charset="0"/>
              </a:defRPr>
            </a:lvl1pPr>
            <a:lvl2pPr marL="742950" indent="-285750" defTabSz="922338" eaLnBrk="0" hangingPunct="0">
              <a:defRPr>
                <a:solidFill>
                  <a:schemeClr val="tx1"/>
                </a:solidFill>
                <a:latin typeface="Arial" pitchFamily="34" charset="0"/>
                <a:cs typeface="Arial" pitchFamily="34" charset="0"/>
              </a:defRPr>
            </a:lvl2pPr>
            <a:lvl3pPr marL="1143000" indent="-228600" defTabSz="922338" eaLnBrk="0" hangingPunct="0">
              <a:defRPr>
                <a:solidFill>
                  <a:schemeClr val="tx1"/>
                </a:solidFill>
                <a:latin typeface="Arial" pitchFamily="34" charset="0"/>
                <a:cs typeface="Arial" pitchFamily="34" charset="0"/>
              </a:defRPr>
            </a:lvl3pPr>
            <a:lvl4pPr marL="1600200" indent="-228600" defTabSz="922338" eaLnBrk="0" hangingPunct="0">
              <a:defRPr>
                <a:solidFill>
                  <a:schemeClr val="tx1"/>
                </a:solidFill>
                <a:latin typeface="Arial" pitchFamily="34" charset="0"/>
                <a:cs typeface="Arial" pitchFamily="34" charset="0"/>
              </a:defRPr>
            </a:lvl4pPr>
            <a:lvl5pPr marL="2057400" indent="-228600" defTabSz="922338" eaLnBrk="0" hangingPunct="0">
              <a:defRPr>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7E4EC2-1157-4327-B858-B0511DA320A1}" type="datetime4">
              <a:rPr lang="en-US" altLang="en-US" smtClean="0">
                <a:latin typeface="Calibri" pitchFamily="34" charset="0"/>
              </a:rPr>
              <a:pPr eaLnBrk="1" hangingPunct="1"/>
              <a:t>October 27, 2015</a:t>
            </a:fld>
            <a:endParaRPr lang="en-US" altLang="en-US" dirty="0" smtClean="0">
              <a:latin typeface="Calibri" pitchFamily="34" charset="0"/>
            </a:endParaRPr>
          </a:p>
        </p:txBody>
      </p:sp>
      <p:sp>
        <p:nvSpPr>
          <p:cNvPr id="2641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itchFamily="34" charset="0"/>
                <a:cs typeface="Arial" pitchFamily="34" charset="0"/>
              </a:defRPr>
            </a:lvl1pPr>
            <a:lvl2pPr marL="742950" indent="-285750" defTabSz="922338" eaLnBrk="0" hangingPunct="0">
              <a:defRPr>
                <a:solidFill>
                  <a:schemeClr val="tx1"/>
                </a:solidFill>
                <a:latin typeface="Arial" pitchFamily="34" charset="0"/>
                <a:cs typeface="Arial" pitchFamily="34" charset="0"/>
              </a:defRPr>
            </a:lvl2pPr>
            <a:lvl3pPr marL="1143000" indent="-228600" defTabSz="922338" eaLnBrk="0" hangingPunct="0">
              <a:defRPr>
                <a:solidFill>
                  <a:schemeClr val="tx1"/>
                </a:solidFill>
                <a:latin typeface="Arial" pitchFamily="34" charset="0"/>
                <a:cs typeface="Arial" pitchFamily="34" charset="0"/>
              </a:defRPr>
            </a:lvl3pPr>
            <a:lvl4pPr marL="1600200" indent="-228600" defTabSz="922338" eaLnBrk="0" hangingPunct="0">
              <a:defRPr>
                <a:solidFill>
                  <a:schemeClr val="tx1"/>
                </a:solidFill>
                <a:latin typeface="Arial" pitchFamily="34" charset="0"/>
                <a:cs typeface="Arial" pitchFamily="34" charset="0"/>
              </a:defRPr>
            </a:lvl4pPr>
            <a:lvl5pPr marL="2057400" indent="-228600" defTabSz="922338" eaLnBrk="0" hangingPunct="0">
              <a:defRPr>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3D0CF4E-A9BC-4FB1-9B9A-21755C462A42}" type="slidenum">
              <a:rPr lang="en-US" altLang="en-US" smtClean="0">
                <a:latin typeface="Calibri" pitchFamily="34" charset="0"/>
              </a:rPr>
              <a:pPr eaLnBrk="1" hangingPunct="1"/>
              <a:t>83</a:t>
            </a:fld>
            <a:endParaRPr lang="en-US" altLang="en-US" dirty="0" smtClean="0">
              <a:latin typeface="Calibri" pitchFamily="34" charset="0"/>
            </a:endParaRPr>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350385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89</a:t>
            </a:fld>
            <a:endParaRPr lang="en-US"/>
          </a:p>
        </p:txBody>
      </p:sp>
    </p:spTree>
    <p:extLst>
      <p:ext uri="{BB962C8B-B14F-4D97-AF65-F5344CB8AC3E}">
        <p14:creationId xmlns:p14="http://schemas.microsoft.com/office/powerpoint/2010/main" val="3813286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8369EDF-C9C3-462E-8B44-FCF37FE9DB20}" type="slidenum">
              <a:rPr lang="en-US" altLang="en-US" sz="1200"/>
              <a:pPr algn="r" eaLnBrk="1" hangingPunct="1"/>
              <a:t>90</a:t>
            </a:fld>
            <a:endParaRPr lang="en-US" altLang="en-US" sz="1200" dirty="0"/>
          </a:p>
        </p:txBody>
      </p:sp>
      <p:sp>
        <p:nvSpPr>
          <p:cNvPr id="26624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77951DD-526E-408B-8FFB-DD1D09A83458}" type="slidenum">
              <a:rPr lang="en-US" altLang="en-US" sz="1200"/>
              <a:pPr algn="r" eaLnBrk="1" hangingPunct="1"/>
              <a:t>90</a:t>
            </a:fld>
            <a:endParaRPr lang="en-US" altLang="en-US" sz="1200" dirty="0"/>
          </a:p>
        </p:txBody>
      </p:sp>
      <p:sp>
        <p:nvSpPr>
          <p:cNvPr id="2662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5"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467758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23AB25B-6134-4182-A299-7ABDE2594647}" type="slidenum">
              <a:rPr lang="en-US" altLang="en-US" sz="1200"/>
              <a:pPr algn="r" eaLnBrk="1" hangingPunct="1"/>
              <a:t>91</a:t>
            </a:fld>
            <a:endParaRPr lang="en-US" altLang="en-US" sz="1200" dirty="0"/>
          </a:p>
        </p:txBody>
      </p:sp>
      <p:sp>
        <p:nvSpPr>
          <p:cNvPr id="26726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EB1CE7A-F34C-442C-AC48-98207385F8C0}" type="slidenum">
              <a:rPr lang="en-US" altLang="en-US" sz="1200"/>
              <a:pPr algn="r" eaLnBrk="1" hangingPunct="1"/>
              <a:t>91</a:t>
            </a:fld>
            <a:endParaRPr lang="en-US" altLang="en-US" sz="1200" dirty="0"/>
          </a:p>
        </p:txBody>
      </p:sp>
      <p:sp>
        <p:nvSpPr>
          <p:cNvPr id="2672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88833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FTA C 4220.1F  Third</a:t>
            </a:r>
            <a:r>
              <a:rPr lang="en-US" baseline="0" dirty="0" smtClean="0"/>
              <a:t> Party Contracting Guidance</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a:p>
        </p:txBody>
      </p:sp>
    </p:spTree>
    <p:extLst>
      <p:ext uri="{BB962C8B-B14F-4D97-AF65-F5344CB8AC3E}">
        <p14:creationId xmlns:p14="http://schemas.microsoft.com/office/powerpoint/2010/main" val="1898191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93 and 94 replace 92:</a:t>
            </a:r>
            <a:r>
              <a:rPr lang="en-US" baseline="0" dirty="0" smtClean="0"/>
              <a:t>  Is this an improvement?</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92</a:t>
            </a:fld>
            <a:endParaRPr lang="en-US"/>
          </a:p>
        </p:txBody>
      </p:sp>
    </p:spTree>
    <p:extLst>
      <p:ext uri="{BB962C8B-B14F-4D97-AF65-F5344CB8AC3E}">
        <p14:creationId xmlns:p14="http://schemas.microsoft.com/office/powerpoint/2010/main" val="1023119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xfrm>
            <a:off x="701040" y="4416427"/>
            <a:ext cx="5608320" cy="41830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253" tIns="46126" rIns="92253" bIns="46126"/>
          <a:lstStyle/>
          <a:p>
            <a:pPr eaLnBrk="1" hangingPunct="1">
              <a:spcBef>
                <a:spcPct val="0"/>
              </a:spcBef>
            </a:pPr>
            <a:endParaRPr lang="en-US" altLang="en-US" dirty="0" smtClean="0"/>
          </a:p>
        </p:txBody>
      </p:sp>
      <p:sp>
        <p:nvSpPr>
          <p:cNvPr id="246788" name="Slide Number Placeholder 3"/>
          <p:cNvSpPr>
            <a:spLocks noGrp="1"/>
          </p:cNvSpPr>
          <p:nvPr>
            <p:ph type="sldNum" sz="quarter" idx="5"/>
          </p:nvPr>
        </p:nvSpPr>
        <p:spPr/>
        <p:txBody>
          <a:bodyPr/>
          <a:lstStyle/>
          <a:p>
            <a:pPr>
              <a:defRPr/>
            </a:pPr>
            <a:fld id="{4DE7D883-97E2-4846-8757-7A24B222FE26}" type="slidenum">
              <a:rPr lang="en-US" smtClean="0"/>
              <a:pPr>
                <a:defRPr/>
              </a:pPr>
              <a:t>94</a:t>
            </a:fld>
            <a:endParaRPr 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961855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95</a:t>
            </a:fld>
            <a:endParaRPr lang="en-US"/>
          </a:p>
        </p:txBody>
      </p:sp>
    </p:spTree>
    <p:extLst>
      <p:ext uri="{BB962C8B-B14F-4D97-AF65-F5344CB8AC3E}">
        <p14:creationId xmlns:p14="http://schemas.microsoft.com/office/powerpoint/2010/main" val="2343354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7D6B885-8860-4E34-8378-146232605456}" type="slidenum">
              <a:rPr lang="en-US" altLang="en-US" sz="1200"/>
              <a:pPr algn="r" eaLnBrk="1" hangingPunct="1"/>
              <a:t>96</a:t>
            </a:fld>
            <a:endParaRPr lang="en-US" altLang="en-US" sz="1200" dirty="0"/>
          </a:p>
        </p:txBody>
      </p:sp>
      <p:sp>
        <p:nvSpPr>
          <p:cNvPr id="269315"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B85693F-C159-45DD-8630-D7DD222E68EE}" type="slidenum">
              <a:rPr lang="en-US" altLang="en-US" sz="1200"/>
              <a:pPr algn="r" eaLnBrk="1" hangingPunct="1"/>
              <a:t>96</a:t>
            </a:fld>
            <a:endParaRPr lang="en-US" altLang="en-US" sz="1200" dirty="0"/>
          </a:p>
        </p:txBody>
      </p:sp>
      <p:sp>
        <p:nvSpPr>
          <p:cNvPr id="2693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7"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5047374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C11FDE2-627F-47E7-9C55-1A5B624EC19E}" type="slidenum">
              <a:rPr lang="en-US" altLang="en-US" sz="1200"/>
              <a:pPr algn="r" eaLnBrk="1" hangingPunct="1"/>
              <a:t>97</a:t>
            </a:fld>
            <a:endParaRPr lang="en-US" altLang="en-US" sz="1200" dirty="0"/>
          </a:p>
        </p:txBody>
      </p:sp>
      <p:sp>
        <p:nvSpPr>
          <p:cNvPr id="270339"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7E4C699-4986-40B2-A144-A91C6302FE16}" type="slidenum">
              <a:rPr lang="en-US" altLang="en-US" sz="1200"/>
              <a:pPr algn="r" eaLnBrk="1" hangingPunct="1"/>
              <a:t>97</a:t>
            </a:fld>
            <a:endParaRPr lang="en-US" altLang="en-US" sz="1200" dirty="0"/>
          </a:p>
        </p:txBody>
      </p:sp>
      <p:sp>
        <p:nvSpPr>
          <p:cNvPr id="2703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41"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137113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98</a:t>
            </a:fld>
            <a:endParaRPr lang="en-US"/>
          </a:p>
        </p:txBody>
      </p:sp>
    </p:spTree>
    <p:extLst>
      <p:ext uri="{BB962C8B-B14F-4D97-AF65-F5344CB8AC3E}">
        <p14:creationId xmlns:p14="http://schemas.microsoft.com/office/powerpoint/2010/main" val="24675188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99</a:t>
            </a:fld>
            <a:endParaRPr lang="en-US"/>
          </a:p>
        </p:txBody>
      </p:sp>
    </p:spTree>
    <p:extLst>
      <p:ext uri="{BB962C8B-B14F-4D97-AF65-F5344CB8AC3E}">
        <p14:creationId xmlns:p14="http://schemas.microsoft.com/office/powerpoint/2010/main" val="18669022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101</a:t>
            </a:fld>
            <a:endParaRPr lang="en-US"/>
          </a:p>
        </p:txBody>
      </p:sp>
    </p:spTree>
    <p:extLst>
      <p:ext uri="{BB962C8B-B14F-4D97-AF65-F5344CB8AC3E}">
        <p14:creationId xmlns:p14="http://schemas.microsoft.com/office/powerpoint/2010/main" val="40447189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1BE6E49-C4B6-4ADF-AE07-697AEAD911DC}" type="slidenum">
              <a:rPr lang="en-US" altLang="en-US" sz="1200"/>
              <a:pPr algn="r" eaLnBrk="1" hangingPunct="1"/>
              <a:t>105</a:t>
            </a:fld>
            <a:endParaRPr lang="en-US" altLang="en-US" sz="1200" dirty="0"/>
          </a:p>
        </p:txBody>
      </p:sp>
      <p:sp>
        <p:nvSpPr>
          <p:cNvPr id="27136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3542EF4-AFF6-4869-8D4A-78C6E3EDF57B}" type="slidenum">
              <a:rPr lang="en-US" altLang="en-US" sz="1200"/>
              <a:pPr algn="r" eaLnBrk="1" hangingPunct="1"/>
              <a:t>105</a:t>
            </a:fld>
            <a:endParaRPr lang="en-US" altLang="en-US" sz="1200" dirty="0"/>
          </a:p>
        </p:txBody>
      </p:sp>
      <p:sp>
        <p:nvSpPr>
          <p:cNvPr id="271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5"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8000603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A4298AE-6CB7-4C94-8987-BEEE6A0831EA}" type="slidenum">
              <a:rPr lang="en-US" altLang="en-US" sz="1200"/>
              <a:pPr algn="r" eaLnBrk="1" hangingPunct="1"/>
              <a:t>106</a:t>
            </a:fld>
            <a:endParaRPr lang="en-US" altLang="en-US" sz="1200" dirty="0"/>
          </a:p>
        </p:txBody>
      </p:sp>
      <p:sp>
        <p:nvSpPr>
          <p:cNvPr id="27238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6825167-4730-484F-9914-D71C9A6B560D}" type="slidenum">
              <a:rPr lang="en-US" altLang="en-US" sz="1200"/>
              <a:pPr algn="r" eaLnBrk="1" hangingPunct="1"/>
              <a:t>106</a:t>
            </a:fld>
            <a:endParaRPr lang="en-US" altLang="en-US" sz="1200" dirty="0"/>
          </a:p>
        </p:txBody>
      </p:sp>
      <p:sp>
        <p:nvSpPr>
          <p:cNvPr id="2723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r>
              <a:rPr lang="en-US" altLang="en-US" dirty="0" smtClean="0"/>
              <a:t>Best Practices 2.4.2.1 and 2.4.2.2.2</a:t>
            </a:r>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94948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35C1D2A-1E46-4DCB-9838-AEC4F89F252D}" type="slidenum">
              <a:rPr lang="en-US" altLang="en-US" sz="1200"/>
              <a:pPr algn="r" eaLnBrk="1" hangingPunct="1"/>
              <a:t>8</a:t>
            </a:fld>
            <a:endParaRPr lang="en-US" altLang="en-US" sz="1200" dirty="0"/>
          </a:p>
        </p:txBody>
      </p:sp>
      <p:sp>
        <p:nvSpPr>
          <p:cNvPr id="218115"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62F015-F0E2-46C5-A7D0-4C7211DDC432}" type="slidenum">
              <a:rPr lang="en-US" altLang="en-US" sz="1200"/>
              <a:pPr algn="r" eaLnBrk="1" hangingPunct="1"/>
              <a:t>8</a:t>
            </a:fld>
            <a:endParaRPr lang="en-US" altLang="en-US" sz="1200" dirty="0"/>
          </a:p>
        </p:txBody>
      </p:sp>
      <p:sp>
        <p:nvSpPr>
          <p:cNvPr id="2181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7" name="Rectangle 3"/>
          <p:cNvSpPr>
            <a:spLocks noGrp="1" noChangeArrowheads="1"/>
          </p:cNvSpPr>
          <p:nvPr>
            <p:ph type="body" idx="1"/>
          </p:nvPr>
        </p:nvSpPr>
        <p:spPr bwMode="auto">
          <a:xfrm>
            <a:off x="701040" y="4416427"/>
            <a:ext cx="5608320" cy="41830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253" tIns="46126" rIns="92253" bIns="46126"/>
          <a:lstStyle/>
          <a:p>
            <a:pPr eaLnBrk="1" hangingPunct="1"/>
            <a:r>
              <a:rPr lang="en-US" altLang="en-US" dirty="0" smtClean="0"/>
              <a:t>Regulations:</a:t>
            </a:r>
          </a:p>
          <a:p>
            <a:pPr eaLnBrk="1" hangingPunct="1"/>
            <a:r>
              <a:rPr lang="en-US" altLang="en-US" dirty="0" smtClean="0"/>
              <a:t>Common Rule (48 CFR Part 18 Uniform Administrative Requirements for Grants and Cooperative Agreements to State and Local Governments)</a:t>
            </a:r>
          </a:p>
          <a:p>
            <a:pPr eaLnBrk="1" hangingPunct="1"/>
            <a:endParaRPr lang="en-US" altLang="en-US" dirty="0" smtClean="0"/>
          </a:p>
          <a:p>
            <a:pPr eaLnBrk="1" hangingPunct="1"/>
            <a:r>
              <a:rPr lang="en-US" altLang="en-US" dirty="0" smtClean="0"/>
              <a:t>49 CFR Part 19 Uniform Administrative Requirements for Grants and Agreements with Institutions of Higher Education, Hospitals, and Other Non-Profit Organizations</a:t>
            </a:r>
          </a:p>
          <a:p>
            <a:pPr eaLnBrk="1" hangingPunct="1"/>
            <a:endParaRPr lang="en-US" altLang="en-US" dirty="0" smtClean="0"/>
          </a:p>
          <a:p>
            <a:pPr eaLnBrk="1" hangingPunct="1"/>
            <a:r>
              <a:rPr lang="en-US" altLang="en-US" dirty="0" smtClean="0"/>
              <a:t>Because of differences between Parts 18 and 19, requirements in Procurement are different for public entities and non-profits.</a:t>
            </a:r>
          </a:p>
          <a:p>
            <a:pPr eaLnBrk="1" hangingPunct="1"/>
            <a:endParaRPr lang="en-US" altLang="en-US" dirty="0" smtClean="0"/>
          </a:p>
          <a:p>
            <a:pPr eaLnBrk="1" hangingPunct="1"/>
            <a:r>
              <a:rPr lang="en-US" altLang="en-US" dirty="0" smtClean="0"/>
              <a:t>9040.1F  Nonurbanized Area Formula Program Guidance and Grant Application Instructions</a:t>
            </a:r>
          </a:p>
          <a:p>
            <a:pPr eaLnBrk="1" hangingPunct="1"/>
            <a:r>
              <a:rPr lang="en-US" altLang="en-US" dirty="0" smtClean="0"/>
              <a:t>-Largely self-contained</a:t>
            </a:r>
          </a:p>
          <a:p>
            <a:pPr eaLnBrk="1" hangingPunct="1"/>
            <a:r>
              <a:rPr lang="en-US" altLang="en-US" dirty="0" smtClean="0"/>
              <a:t>-When silent on an issue, 5010 applies (VI.2)</a:t>
            </a:r>
          </a:p>
          <a:p>
            <a:pPr eaLnBrk="1" hangingPunct="1"/>
            <a:r>
              <a:rPr lang="en-US" altLang="en-US" dirty="0" smtClean="0"/>
              <a:t>5010.1C  Grant Management Guidelines</a:t>
            </a:r>
          </a:p>
          <a:p>
            <a:pPr eaLnBrk="1" hangingPunct="1"/>
            <a:r>
              <a:rPr lang="en-US" altLang="en-US" dirty="0" smtClean="0"/>
              <a:t>-Administrative guidance for all non-state-managed programs</a:t>
            </a:r>
          </a:p>
          <a:p>
            <a:pPr eaLnBrk="1" hangingPunct="1"/>
            <a:endParaRPr lang="en-US" altLang="en-US" dirty="0" smtClean="0"/>
          </a:p>
        </p:txBody>
      </p:sp>
    </p:spTree>
    <p:extLst>
      <p:ext uri="{BB962C8B-B14F-4D97-AF65-F5344CB8AC3E}">
        <p14:creationId xmlns:p14="http://schemas.microsoft.com/office/powerpoint/2010/main" val="21788511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7180B5F-4E29-4039-AEDA-3DDF0002CF92}" type="slidenum">
              <a:rPr lang="en-US" altLang="en-US" sz="1200"/>
              <a:pPr algn="r" eaLnBrk="1" hangingPunct="1"/>
              <a:t>107</a:t>
            </a:fld>
            <a:endParaRPr lang="en-US" altLang="en-US" sz="1200" dirty="0"/>
          </a:p>
        </p:txBody>
      </p:sp>
      <p:sp>
        <p:nvSpPr>
          <p:cNvPr id="27341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D70515E-7DF0-4956-9D81-9A3C1C9E8C58}" type="slidenum">
              <a:rPr lang="en-US" altLang="en-US" sz="1200"/>
              <a:pPr algn="r" eaLnBrk="1" hangingPunct="1"/>
              <a:t>107</a:t>
            </a:fld>
            <a:endParaRPr lang="en-US" altLang="en-US" sz="1200" dirty="0"/>
          </a:p>
        </p:txBody>
      </p:sp>
      <p:sp>
        <p:nvSpPr>
          <p:cNvPr id="2734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3"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7332475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4BBD1DD-3A1E-4C09-AED5-58FF600C7FF8}" type="slidenum">
              <a:rPr lang="en-US" altLang="en-US" sz="1200"/>
              <a:pPr algn="r" eaLnBrk="1" hangingPunct="1"/>
              <a:t>109</a:t>
            </a:fld>
            <a:endParaRPr lang="en-US" altLang="en-US" sz="1200" dirty="0"/>
          </a:p>
        </p:txBody>
      </p:sp>
      <p:sp>
        <p:nvSpPr>
          <p:cNvPr id="274435"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699247A-0AAF-4B47-99CD-AC4864B51451}" type="slidenum">
              <a:rPr lang="en-US" altLang="en-US" sz="1200"/>
              <a:pPr algn="r" eaLnBrk="1" hangingPunct="1"/>
              <a:t>109</a:t>
            </a:fld>
            <a:endParaRPr lang="en-US" altLang="en-US" sz="1200" dirty="0"/>
          </a:p>
        </p:txBody>
      </p:sp>
      <p:sp>
        <p:nvSpPr>
          <p:cNvPr id="2744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7"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pPr eaLnBrk="1" hangingPunct="1">
              <a:buNone/>
              <a:defRPr/>
            </a:pPr>
            <a:r>
              <a:rPr lang="en-US" sz="1200" b="0" dirty="0" smtClean="0"/>
              <a:t>Best Practices - </a:t>
            </a:r>
            <a:r>
              <a:rPr lang="en-US" sz="1200" b="0" dirty="0" smtClean="0">
                <a:solidFill>
                  <a:schemeClr val="accent2"/>
                </a:solidFill>
              </a:rPr>
              <a:t>BPPM § 4.3.2, 4.4.1, 4.5.1, and 4.5.2 </a:t>
            </a:r>
          </a:p>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6213934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D6DF774-B9D6-4EFB-BABB-9E6A70055D4A}" type="slidenum">
              <a:rPr lang="en-US" altLang="en-US" sz="1200"/>
              <a:pPr algn="r" eaLnBrk="1" hangingPunct="1"/>
              <a:t>110</a:t>
            </a:fld>
            <a:endParaRPr lang="en-US" altLang="en-US" sz="1200" dirty="0"/>
          </a:p>
        </p:txBody>
      </p:sp>
      <p:sp>
        <p:nvSpPr>
          <p:cNvPr id="275459"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67B94EA-C41A-4C21-AE4F-84A2E64CD1A6}" type="slidenum">
              <a:rPr lang="en-US" altLang="en-US" sz="1200"/>
              <a:pPr algn="r" eaLnBrk="1" hangingPunct="1"/>
              <a:t>110</a:t>
            </a:fld>
            <a:endParaRPr lang="en-US" altLang="en-US" sz="1200" dirty="0"/>
          </a:p>
        </p:txBody>
      </p:sp>
      <p:sp>
        <p:nvSpPr>
          <p:cNvPr id="2754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1"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0450348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7ED8A5-DD09-480B-937A-180AF7BC9D84}" type="slidenum">
              <a:rPr lang="en-US" altLang="en-US" sz="1200"/>
              <a:pPr algn="r" eaLnBrk="1" hangingPunct="1"/>
              <a:t>111</a:t>
            </a:fld>
            <a:endParaRPr lang="en-US" altLang="en-US" sz="1200" dirty="0"/>
          </a:p>
        </p:txBody>
      </p:sp>
      <p:sp>
        <p:nvSpPr>
          <p:cNvPr id="27648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3234A8A-88E3-4E33-9CE9-599699028969}" type="slidenum">
              <a:rPr lang="en-US" altLang="en-US" sz="1200"/>
              <a:pPr algn="r" eaLnBrk="1" hangingPunct="1"/>
              <a:t>111</a:t>
            </a:fld>
            <a:endParaRPr lang="en-US" altLang="en-US" sz="1200" dirty="0"/>
          </a:p>
        </p:txBody>
      </p:sp>
      <p:sp>
        <p:nvSpPr>
          <p:cNvPr id="2764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5"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r>
              <a:rPr lang="en-US" altLang="en-US" dirty="0" smtClean="0"/>
              <a:t>Not to be confused with technical qualifications that are an</a:t>
            </a:r>
            <a:r>
              <a:rPr lang="en-US" altLang="en-US" baseline="0" dirty="0" smtClean="0"/>
              <a:t> essential process in two-step procurement process</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3028205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B663ACD-6FF7-4B4D-BAD7-3274C7BF2DA2}" type="slidenum">
              <a:rPr lang="en-US" altLang="en-US" sz="1200"/>
              <a:pPr algn="r" eaLnBrk="1" hangingPunct="1"/>
              <a:t>112</a:t>
            </a:fld>
            <a:endParaRPr lang="en-US" altLang="en-US" sz="1200" dirty="0"/>
          </a:p>
        </p:txBody>
      </p:sp>
      <p:sp>
        <p:nvSpPr>
          <p:cNvPr id="27750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6794EB1-E571-4A89-BC30-BACCF14B8438}" type="slidenum">
              <a:rPr lang="en-US" altLang="en-US" sz="1200"/>
              <a:pPr algn="r" eaLnBrk="1" hangingPunct="1"/>
              <a:t>112</a:t>
            </a:fld>
            <a:endParaRPr lang="en-US" altLang="en-US" sz="1200" dirty="0"/>
          </a:p>
        </p:txBody>
      </p:sp>
      <p:sp>
        <p:nvSpPr>
          <p:cNvPr id="277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r>
              <a:rPr lang="en-US" sz="1200" b="0" dirty="0" smtClean="0"/>
              <a:t>Questions # 27 - 29 of the TR Procurement Area</a:t>
            </a:r>
            <a:endParaRPr lang="en-US" altLang="en-US" b="0"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359079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B663ACD-6FF7-4B4D-BAD7-3274C7BF2DA2}" type="slidenum">
              <a:rPr lang="en-US" altLang="en-US" sz="1200"/>
              <a:pPr algn="r" eaLnBrk="1" hangingPunct="1"/>
              <a:t>113</a:t>
            </a:fld>
            <a:endParaRPr lang="en-US" altLang="en-US" sz="1200" dirty="0"/>
          </a:p>
        </p:txBody>
      </p:sp>
      <p:sp>
        <p:nvSpPr>
          <p:cNvPr id="27750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6794EB1-E571-4A89-BC30-BACCF14B8438}" type="slidenum">
              <a:rPr lang="en-US" altLang="en-US" sz="1200"/>
              <a:pPr algn="r" eaLnBrk="1" hangingPunct="1"/>
              <a:t>113</a:t>
            </a:fld>
            <a:endParaRPr lang="en-US" altLang="en-US" sz="1200" dirty="0"/>
          </a:p>
        </p:txBody>
      </p:sp>
      <p:sp>
        <p:nvSpPr>
          <p:cNvPr id="277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Question #27, 28 and 29 of TR</a:t>
            </a:r>
            <a:endParaRPr lang="en-US" sz="1200" dirty="0" smtClean="0"/>
          </a:p>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3590795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0D5F2F9-2723-4B1C-A81E-17F313D5F68A}" type="slidenum">
              <a:rPr lang="en-US" altLang="en-US" sz="1200"/>
              <a:pPr algn="r" eaLnBrk="1" hangingPunct="1"/>
              <a:t>114</a:t>
            </a:fld>
            <a:endParaRPr lang="en-US" altLang="en-US" sz="1200" dirty="0"/>
          </a:p>
        </p:txBody>
      </p:sp>
      <p:sp>
        <p:nvSpPr>
          <p:cNvPr id="27853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0E5923B-B6DC-47EE-8D43-55D11F473C2A}" type="slidenum">
              <a:rPr lang="en-US" altLang="en-US" sz="1200"/>
              <a:pPr algn="r" eaLnBrk="1" hangingPunct="1"/>
              <a:t>114</a:t>
            </a:fld>
            <a:endParaRPr lang="en-US" altLang="en-US" sz="1200" dirty="0"/>
          </a:p>
        </p:txBody>
      </p:sp>
      <p:sp>
        <p:nvSpPr>
          <p:cNvPr id="2785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3"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2844685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115</a:t>
            </a:fld>
            <a:endParaRPr lang="en-US"/>
          </a:p>
        </p:txBody>
      </p:sp>
    </p:spTree>
    <p:extLst>
      <p:ext uri="{BB962C8B-B14F-4D97-AF65-F5344CB8AC3E}">
        <p14:creationId xmlns:p14="http://schemas.microsoft.com/office/powerpoint/2010/main" val="4022759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xfrm>
            <a:off x="701040" y="4416427"/>
            <a:ext cx="5608320" cy="41830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253" tIns="46126" rIns="92253" bIns="46126"/>
          <a:lstStyle/>
          <a:p>
            <a:pPr eaLnBrk="1" hangingPunct="1">
              <a:spcBef>
                <a:spcPct val="0"/>
              </a:spcBef>
            </a:pPr>
            <a:endParaRPr lang="en-US" altLang="en-US" dirty="0" smtClean="0"/>
          </a:p>
        </p:txBody>
      </p:sp>
      <p:sp>
        <p:nvSpPr>
          <p:cNvPr id="258052" name="Slide Number Placeholder 3"/>
          <p:cNvSpPr>
            <a:spLocks noGrp="1"/>
          </p:cNvSpPr>
          <p:nvPr>
            <p:ph type="sldNum" sz="quarter" idx="5"/>
          </p:nvPr>
        </p:nvSpPr>
        <p:spPr/>
        <p:txBody>
          <a:bodyPr/>
          <a:lstStyle/>
          <a:p>
            <a:pPr>
              <a:defRPr/>
            </a:pPr>
            <a:fld id="{1A2DA61F-B0A4-43FD-897F-0FA30B8F6563}" type="slidenum">
              <a:rPr lang="en-US" smtClean="0"/>
              <a:pPr>
                <a:defRPr/>
              </a:pPr>
              <a:t>116</a:t>
            </a:fld>
            <a:endParaRPr 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4488995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216D3C3-C82A-4AC1-99C9-DF607336607A}" type="slidenum">
              <a:rPr lang="en-US" altLang="en-US" sz="1200"/>
              <a:pPr algn="r" eaLnBrk="1" hangingPunct="1"/>
              <a:t>117</a:t>
            </a:fld>
            <a:endParaRPr lang="en-US" altLang="en-US" sz="1200" dirty="0"/>
          </a:p>
        </p:txBody>
      </p:sp>
      <p:sp>
        <p:nvSpPr>
          <p:cNvPr id="280579"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B77FD6E-30C5-4ED0-B067-0897583C75AF}" type="slidenum">
              <a:rPr lang="en-US" altLang="en-US" sz="1200"/>
              <a:pPr algn="r" eaLnBrk="1" hangingPunct="1"/>
              <a:t>117</a:t>
            </a:fld>
            <a:endParaRPr lang="en-US" altLang="en-US" sz="1200" dirty="0"/>
          </a:p>
        </p:txBody>
      </p:sp>
      <p:sp>
        <p:nvSpPr>
          <p:cNvPr id="2805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81"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427067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Taken from Alison’s email dated 4/24/15:  Following is the direction we received regarding editing the PSR Guide to reflect changes in policy concerning the previous geographic preference prohibition.  Our questions follow the guidance below.</a:t>
            </a:r>
          </a:p>
          <a:p>
            <a:r>
              <a:rPr lang="en-US" sz="1100" dirty="0" smtClean="0"/>
              <a:t> </a:t>
            </a:r>
          </a:p>
          <a:p>
            <a:r>
              <a:rPr lang="en-US" sz="1100" dirty="0" smtClean="0"/>
              <a:t>“The item below must be included with edits as regulations pertaining to geographic preference has changed.  </a:t>
            </a:r>
          </a:p>
          <a:p>
            <a:r>
              <a:rPr lang="en-US" sz="1100" dirty="0" smtClean="0"/>
              <a:t> </a:t>
            </a:r>
          </a:p>
          <a:p>
            <a:r>
              <a:rPr lang="en-US" sz="1100" dirty="0" smtClean="0"/>
              <a:t>As part of the Appropriations Act for 2015, Congress enacted section 418 (Section 418 of the Consolidated and further Continuing Appropriations Act, 2015, Public Law No. 113-235), which prohibits FTA from using FY 2015 funds to implement, administer, or enforce 49 CFR 18.36(c)(2) for construction hiring.  Section 18.36(c)(2) prohibits the use of statutorily or administratively imposed in-State or local geographical preferences in the evaluation of bids or proposals.  Effective December 26, 2014, 49 CFR part 18 will apply only to grants obligated on or before December 25, 2014.  Grants obligated on or after December 26, 2014 will be subject to 2 CFR part 200.  This provision (18.36(c)(2)) is codified at 2 CFR 200.319(b) and is substantively the same as 18.36(c)(2).  Although Congress did not address the change in codification in section 418, FTA intends to apply section 418 to grants obligated on or after December 26, 2014 and subject to 2 CFR 200.319(b).   Accordingly, grantees may include in-State or local geographic preferences in construction contracts awarded or advertised in FY2015.  FTA will provide additional guidance regarding the implementation and applicability of section 418 on its website at www.fta.dot.gov&lt;http://www.fta.dot.gov&gt;. Grantees may not use section 418 to alter or amend the requirements of the Disadvantaged Business Enterprise Program.  </a:t>
            </a:r>
          </a:p>
          <a:p>
            <a:r>
              <a:rPr lang="en-US" sz="1100" dirty="0" smtClean="0"/>
              <a:t> </a:t>
            </a:r>
          </a:p>
          <a:p>
            <a:r>
              <a:rPr lang="en-US" sz="1100" dirty="0" smtClean="0"/>
              <a:t>Please include this example:  </a:t>
            </a:r>
          </a:p>
          <a:p>
            <a:r>
              <a:rPr lang="en-US" sz="1100" dirty="0" smtClean="0"/>
              <a:t> “The following is the proposed question on Triennial Reviews and Procurement System Reviews.  </a:t>
            </a:r>
          </a:p>
          <a:p>
            <a:r>
              <a:rPr lang="en-US" sz="1100" dirty="0" smtClean="0"/>
              <a:t> </a:t>
            </a:r>
          </a:p>
          <a:p>
            <a:r>
              <a:rPr lang="en-US" sz="1100" dirty="0" smtClean="0"/>
              <a:t>Q. I have a Triennial Review or Procurement System Review scheduled in FY2015.  Can FTA make a deficiency finding that construction contracts entered into before FY2015 contained a geographic preference?  </a:t>
            </a:r>
          </a:p>
          <a:p>
            <a:r>
              <a:rPr lang="en-US" sz="1100" dirty="0" smtClean="0"/>
              <a:t>A.  No.  Section 418 prohibits FTA from enforcing 49 CFR 18.36(c)(2).  FTA, however, will ask recipients if they have any contracts with geographic preferences for information purposes only. ”</a:t>
            </a:r>
          </a:p>
          <a:p>
            <a:r>
              <a:rPr lang="en-US" sz="1100" dirty="0" smtClean="0"/>
              <a:t> </a:t>
            </a:r>
            <a:endParaRPr lang="en-US" sz="11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10</a:t>
            </a:fld>
            <a:endParaRPr lang="en-US"/>
          </a:p>
        </p:txBody>
      </p:sp>
    </p:spTree>
    <p:extLst>
      <p:ext uri="{BB962C8B-B14F-4D97-AF65-F5344CB8AC3E}">
        <p14:creationId xmlns:p14="http://schemas.microsoft.com/office/powerpoint/2010/main" val="41279116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95C8772-3A18-41C3-82A7-F5AB66B12E90}" type="slidenum">
              <a:rPr lang="en-US" altLang="en-US" sz="1200"/>
              <a:pPr algn="r" eaLnBrk="1" hangingPunct="1"/>
              <a:t>119</a:t>
            </a:fld>
            <a:endParaRPr lang="en-US" altLang="en-US" sz="1200" dirty="0"/>
          </a:p>
        </p:txBody>
      </p:sp>
      <p:sp>
        <p:nvSpPr>
          <p:cNvPr id="28160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337996A-5429-42FA-B45C-DB6037DAF050}" type="slidenum">
              <a:rPr lang="en-US" altLang="en-US" sz="1200"/>
              <a:pPr algn="r" eaLnBrk="1" hangingPunct="1"/>
              <a:t>119</a:t>
            </a:fld>
            <a:endParaRPr lang="en-US" altLang="en-US" sz="1200" dirty="0"/>
          </a:p>
        </p:txBody>
      </p:sp>
      <p:sp>
        <p:nvSpPr>
          <p:cNvPr id="2816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5"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5194648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121</a:t>
            </a:fld>
            <a:endParaRPr lang="en-US"/>
          </a:p>
        </p:txBody>
      </p:sp>
    </p:spTree>
    <p:extLst>
      <p:ext uri="{BB962C8B-B14F-4D97-AF65-F5344CB8AC3E}">
        <p14:creationId xmlns:p14="http://schemas.microsoft.com/office/powerpoint/2010/main" val="21910832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865C9AE-B727-4EA4-9CA9-6068E41694AE}" type="slidenum">
              <a:rPr lang="en-US" altLang="en-US" sz="1200"/>
              <a:pPr algn="r" eaLnBrk="1" hangingPunct="1"/>
              <a:t>122</a:t>
            </a:fld>
            <a:endParaRPr lang="en-US" altLang="en-US" sz="1200" dirty="0"/>
          </a:p>
        </p:txBody>
      </p:sp>
      <p:sp>
        <p:nvSpPr>
          <p:cNvPr id="28262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0DC668F-5A27-43DA-AD2B-09DBEF67AAEB}" type="slidenum">
              <a:rPr lang="en-US" altLang="en-US" sz="1200"/>
              <a:pPr algn="r" eaLnBrk="1" hangingPunct="1"/>
              <a:t>122</a:t>
            </a:fld>
            <a:endParaRPr lang="en-US" altLang="en-US" sz="1200" dirty="0"/>
          </a:p>
        </p:txBody>
      </p:sp>
      <p:sp>
        <p:nvSpPr>
          <p:cNvPr id="2826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175452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869146A-1385-4DF3-BBF3-AA582840F3D4}" type="slidenum">
              <a:rPr lang="en-US" altLang="en-US" sz="1200"/>
              <a:pPr algn="r" eaLnBrk="1" hangingPunct="1"/>
              <a:t>123</a:t>
            </a:fld>
            <a:endParaRPr lang="en-US" altLang="en-US" sz="1200" dirty="0"/>
          </a:p>
        </p:txBody>
      </p:sp>
      <p:sp>
        <p:nvSpPr>
          <p:cNvPr id="28365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63439B1-735C-445F-881C-5F26AAA3574B}" type="slidenum">
              <a:rPr lang="en-US" altLang="en-US" sz="1200"/>
              <a:pPr algn="r" eaLnBrk="1" hangingPunct="1"/>
              <a:t>123</a:t>
            </a:fld>
            <a:endParaRPr lang="en-US" altLang="en-US" sz="1200" dirty="0"/>
          </a:p>
        </p:txBody>
      </p:sp>
      <p:sp>
        <p:nvSpPr>
          <p:cNvPr id="2836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3"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9480670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73C8D32-C2F5-4488-B314-6FA82BB7C701}" type="slidenum">
              <a:rPr lang="en-US" altLang="en-US" sz="1200"/>
              <a:pPr algn="r" eaLnBrk="1" hangingPunct="1"/>
              <a:t>124</a:t>
            </a:fld>
            <a:endParaRPr lang="en-US" altLang="en-US" sz="1200" dirty="0"/>
          </a:p>
        </p:txBody>
      </p:sp>
      <p:sp>
        <p:nvSpPr>
          <p:cNvPr id="284675"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27072B3-A932-40CE-9EC5-A9D540943EBD}" type="slidenum">
              <a:rPr lang="en-US" altLang="en-US" sz="1200"/>
              <a:pPr algn="r" eaLnBrk="1" hangingPunct="1"/>
              <a:t>124</a:t>
            </a:fld>
            <a:endParaRPr lang="en-US" altLang="en-US" sz="1200" dirty="0"/>
          </a:p>
        </p:txBody>
      </p:sp>
      <p:sp>
        <p:nvSpPr>
          <p:cNvPr id="2846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7"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7078030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06A9B1B-6671-4CDB-95AE-DD81AFADB9CD}" type="slidenum">
              <a:rPr lang="en-US" altLang="en-US" sz="1200"/>
              <a:pPr algn="r" eaLnBrk="1" hangingPunct="1"/>
              <a:t>125</a:t>
            </a:fld>
            <a:endParaRPr lang="en-US" altLang="en-US" sz="1200" dirty="0"/>
          </a:p>
        </p:txBody>
      </p:sp>
      <p:sp>
        <p:nvSpPr>
          <p:cNvPr id="285699"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A21BA9A-C2FF-4828-9BB1-8B73639E3792}" type="slidenum">
              <a:rPr lang="en-US" altLang="en-US" sz="1200"/>
              <a:pPr algn="r" eaLnBrk="1" hangingPunct="1"/>
              <a:t>125</a:t>
            </a:fld>
            <a:endParaRPr lang="en-US" altLang="en-US" sz="1200" dirty="0"/>
          </a:p>
        </p:txBody>
      </p:sp>
      <p:sp>
        <p:nvSpPr>
          <p:cNvPr id="2857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701"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8968603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126</a:t>
            </a:fld>
            <a:endParaRPr lang="en-US"/>
          </a:p>
        </p:txBody>
      </p:sp>
    </p:spTree>
    <p:extLst>
      <p:ext uri="{BB962C8B-B14F-4D97-AF65-F5344CB8AC3E}">
        <p14:creationId xmlns:p14="http://schemas.microsoft.com/office/powerpoint/2010/main" val="38086412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327BABC-3804-4FE2-8B99-032F47E24E6C}" type="slidenum">
              <a:rPr lang="en-US" altLang="en-US" sz="1200"/>
              <a:pPr algn="r" eaLnBrk="1" hangingPunct="1"/>
              <a:t>127</a:t>
            </a:fld>
            <a:endParaRPr lang="en-US" altLang="en-US" sz="1200" dirty="0"/>
          </a:p>
        </p:txBody>
      </p:sp>
      <p:sp>
        <p:nvSpPr>
          <p:cNvPr id="28672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CDC91C5-9515-4C6D-881C-E1E422D404CC}" type="slidenum">
              <a:rPr lang="en-US" altLang="en-US" sz="1200"/>
              <a:pPr algn="r" eaLnBrk="1" hangingPunct="1"/>
              <a:t>127</a:t>
            </a:fld>
            <a:endParaRPr lang="en-US" altLang="en-US" sz="1200" dirty="0"/>
          </a:p>
        </p:txBody>
      </p:sp>
      <p:sp>
        <p:nvSpPr>
          <p:cNvPr id="2867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5"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3906035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128</a:t>
            </a:fld>
            <a:endParaRPr lang="en-US"/>
          </a:p>
        </p:txBody>
      </p:sp>
    </p:spTree>
    <p:extLst>
      <p:ext uri="{BB962C8B-B14F-4D97-AF65-F5344CB8AC3E}">
        <p14:creationId xmlns:p14="http://schemas.microsoft.com/office/powerpoint/2010/main" val="21368784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37B1B30-09C5-4015-B0EF-37A18C72AD1C}" type="slidenum">
              <a:rPr lang="en-US" altLang="en-US" sz="1200"/>
              <a:pPr algn="r" eaLnBrk="1" hangingPunct="1"/>
              <a:t>129</a:t>
            </a:fld>
            <a:endParaRPr lang="en-US" altLang="en-US" sz="1200" dirty="0"/>
          </a:p>
        </p:txBody>
      </p:sp>
      <p:sp>
        <p:nvSpPr>
          <p:cNvPr id="28774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2CB4CD7-F3BF-4DBA-9284-028F6153261F}" type="slidenum">
              <a:rPr lang="en-US" altLang="en-US" sz="1200"/>
              <a:pPr algn="r" eaLnBrk="1" hangingPunct="1"/>
              <a:t>129</a:t>
            </a:fld>
            <a:endParaRPr lang="en-US" altLang="en-US" sz="1200" dirty="0"/>
          </a:p>
        </p:txBody>
      </p:sp>
      <p:sp>
        <p:nvSpPr>
          <p:cNvPr id="2877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68616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13</a:t>
            </a:fld>
            <a:endParaRPr lang="en-US"/>
          </a:p>
        </p:txBody>
      </p:sp>
    </p:spTree>
    <p:extLst>
      <p:ext uri="{BB962C8B-B14F-4D97-AF65-F5344CB8AC3E}">
        <p14:creationId xmlns:p14="http://schemas.microsoft.com/office/powerpoint/2010/main" val="34015356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8B1A8E4-F488-4D52-8CE3-D09A7E73C674}" type="slidenum">
              <a:rPr lang="en-US" altLang="en-US" sz="1200"/>
              <a:pPr algn="r" eaLnBrk="1" hangingPunct="1"/>
              <a:t>130</a:t>
            </a:fld>
            <a:endParaRPr lang="en-US" altLang="en-US" sz="1200" dirty="0"/>
          </a:p>
        </p:txBody>
      </p:sp>
      <p:sp>
        <p:nvSpPr>
          <p:cNvPr id="28877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A50DB08-654E-443F-927C-CE7A3FAAC504}" type="slidenum">
              <a:rPr lang="en-US" altLang="en-US" sz="1200"/>
              <a:pPr algn="r" eaLnBrk="1" hangingPunct="1"/>
              <a:t>130</a:t>
            </a:fld>
            <a:endParaRPr lang="en-US" altLang="en-US" sz="1200" dirty="0"/>
          </a:p>
        </p:txBody>
      </p:sp>
      <p:sp>
        <p:nvSpPr>
          <p:cNvPr id="2887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3"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9455847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01D6A16-1400-4C31-8EDF-FDF8BA458B3B}" type="slidenum">
              <a:rPr lang="en-US" altLang="en-US" sz="1200"/>
              <a:pPr algn="r" eaLnBrk="1" hangingPunct="1"/>
              <a:t>131</a:t>
            </a:fld>
            <a:endParaRPr lang="en-US" altLang="en-US" sz="1200" dirty="0"/>
          </a:p>
        </p:txBody>
      </p:sp>
      <p:sp>
        <p:nvSpPr>
          <p:cNvPr id="289795"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D64284F-DAA3-46D0-8D74-CFFD26A6B540}" type="slidenum">
              <a:rPr lang="en-US" altLang="en-US" sz="1200"/>
              <a:pPr algn="r" eaLnBrk="1" hangingPunct="1"/>
              <a:t>131</a:t>
            </a:fld>
            <a:endParaRPr lang="en-US" altLang="en-US" sz="1200" dirty="0"/>
          </a:p>
        </p:txBody>
      </p:sp>
      <p:sp>
        <p:nvSpPr>
          <p:cNvPr id="2897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1143736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xfrm>
            <a:off x="701040" y="4416427"/>
            <a:ext cx="5608320" cy="41830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253" tIns="46126" rIns="92253" bIns="46126"/>
          <a:lstStyle/>
          <a:p>
            <a:pPr eaLnBrk="1" hangingPunct="1">
              <a:spcBef>
                <a:spcPct val="0"/>
              </a:spcBef>
            </a:pPr>
            <a:endParaRPr lang="en-US" altLang="en-US" dirty="0" smtClean="0"/>
          </a:p>
        </p:txBody>
      </p:sp>
      <p:sp>
        <p:nvSpPr>
          <p:cNvPr id="269316" name="Slide Number Placeholder 3"/>
          <p:cNvSpPr>
            <a:spLocks noGrp="1"/>
          </p:cNvSpPr>
          <p:nvPr>
            <p:ph type="sldNum" sz="quarter" idx="5"/>
          </p:nvPr>
        </p:nvSpPr>
        <p:spPr/>
        <p:txBody>
          <a:bodyPr/>
          <a:lstStyle/>
          <a:p>
            <a:pPr>
              <a:defRPr/>
            </a:pPr>
            <a:fld id="{3DE1D95F-605A-4DAA-B218-D307E1463F28}" type="slidenum">
              <a:rPr lang="en-US" smtClean="0"/>
              <a:pPr>
                <a:defRPr/>
              </a:pPr>
              <a:t>133</a:t>
            </a:fld>
            <a:endParaRPr 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6272293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5D56101-9E25-40DA-9FA4-E9C8D67D5133}" type="slidenum">
              <a:rPr lang="en-US" altLang="en-US" sz="1200"/>
              <a:pPr algn="r" eaLnBrk="1" hangingPunct="1"/>
              <a:t>134</a:t>
            </a:fld>
            <a:endParaRPr lang="en-US" altLang="en-US" sz="1200" dirty="0"/>
          </a:p>
        </p:txBody>
      </p:sp>
      <p:sp>
        <p:nvSpPr>
          <p:cNvPr id="29184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EC4EBFC-5C67-40FA-AA20-19316A72C595}" type="slidenum">
              <a:rPr lang="en-US" altLang="en-US" sz="1200"/>
              <a:pPr algn="r" eaLnBrk="1" hangingPunct="1"/>
              <a:t>134</a:t>
            </a:fld>
            <a:endParaRPr lang="en-US" altLang="en-US" sz="1200" dirty="0"/>
          </a:p>
        </p:txBody>
      </p:sp>
      <p:sp>
        <p:nvSpPr>
          <p:cNvPr id="2918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1872290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F1DEC92-F12B-4BF1-BC58-C4BF760FD77D}" type="slidenum">
              <a:rPr lang="en-US" altLang="en-US" sz="1200"/>
              <a:pPr algn="r" eaLnBrk="1" hangingPunct="1"/>
              <a:t>136</a:t>
            </a:fld>
            <a:endParaRPr lang="en-US" altLang="en-US" sz="1200" dirty="0"/>
          </a:p>
        </p:txBody>
      </p:sp>
      <p:sp>
        <p:nvSpPr>
          <p:cNvPr id="29286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C55BE50-0334-4F0C-AA2D-39CEECD7ACC6}" type="slidenum">
              <a:rPr lang="en-US" altLang="en-US" sz="1200"/>
              <a:pPr algn="r" eaLnBrk="1" hangingPunct="1"/>
              <a:t>136</a:t>
            </a:fld>
            <a:endParaRPr lang="en-US" altLang="en-US" sz="1200" dirty="0"/>
          </a:p>
        </p:txBody>
      </p:sp>
      <p:sp>
        <p:nvSpPr>
          <p:cNvPr id="2928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7048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137</a:t>
            </a:fld>
            <a:endParaRPr lang="en-US"/>
          </a:p>
        </p:txBody>
      </p:sp>
    </p:spTree>
    <p:extLst>
      <p:ext uri="{BB962C8B-B14F-4D97-AF65-F5344CB8AC3E}">
        <p14:creationId xmlns:p14="http://schemas.microsoft.com/office/powerpoint/2010/main" val="21539004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DCC361B-81B4-4E22-992B-81CD538F27F0}" type="slidenum">
              <a:rPr lang="en-US" altLang="en-US" sz="1200"/>
              <a:pPr algn="r" eaLnBrk="1" hangingPunct="1"/>
              <a:t>138</a:t>
            </a:fld>
            <a:endParaRPr lang="en-US" altLang="en-US" sz="1200" dirty="0"/>
          </a:p>
        </p:txBody>
      </p:sp>
      <p:sp>
        <p:nvSpPr>
          <p:cNvPr id="29389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C837B3D-1820-4E66-9D43-102A9AF9C4FA}" type="slidenum">
              <a:rPr lang="en-US" altLang="en-US" sz="1200"/>
              <a:pPr algn="r" eaLnBrk="1" hangingPunct="1"/>
              <a:t>138</a:t>
            </a:fld>
            <a:endParaRPr lang="en-US" altLang="en-US" sz="1200" dirty="0"/>
          </a:p>
        </p:txBody>
      </p:sp>
      <p:sp>
        <p:nvSpPr>
          <p:cNvPr id="2938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8664912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CA1E568-64EF-4D85-BA87-DAEA18EF7356}" type="slidenum">
              <a:rPr lang="en-US" altLang="en-US" sz="1200"/>
              <a:pPr algn="r" eaLnBrk="1" hangingPunct="1"/>
              <a:t>139</a:t>
            </a:fld>
            <a:endParaRPr lang="en-US" altLang="en-US" sz="1200" dirty="0"/>
          </a:p>
        </p:txBody>
      </p:sp>
      <p:sp>
        <p:nvSpPr>
          <p:cNvPr id="294915"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C2B1FC1-F59A-4FDF-BA88-F2CDA9D1C273}" type="slidenum">
              <a:rPr lang="en-US" altLang="en-US" sz="1200"/>
              <a:pPr algn="r" eaLnBrk="1" hangingPunct="1"/>
              <a:t>139</a:t>
            </a:fld>
            <a:endParaRPr lang="en-US" altLang="en-US" sz="1200" dirty="0"/>
          </a:p>
        </p:txBody>
      </p:sp>
      <p:sp>
        <p:nvSpPr>
          <p:cNvPr id="2949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7"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2843709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49A750-E745-4FB8-95BE-F705AF9CA2F9}" type="slidenum">
              <a:rPr lang="en-US" altLang="en-US" sz="1200"/>
              <a:pPr algn="r" eaLnBrk="1" hangingPunct="1"/>
              <a:t>140</a:t>
            </a:fld>
            <a:endParaRPr lang="en-US" altLang="en-US" sz="1200" dirty="0"/>
          </a:p>
        </p:txBody>
      </p:sp>
      <p:sp>
        <p:nvSpPr>
          <p:cNvPr id="295939"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DCD1FD5-FA2E-43EC-BEF9-525B1AF899EF}" type="slidenum">
              <a:rPr lang="en-US" altLang="en-US" sz="1200"/>
              <a:pPr algn="r" eaLnBrk="1" hangingPunct="1"/>
              <a:t>140</a:t>
            </a:fld>
            <a:endParaRPr lang="en-US" altLang="en-US" sz="1200" dirty="0"/>
          </a:p>
        </p:txBody>
      </p:sp>
      <p:sp>
        <p:nvSpPr>
          <p:cNvPr id="2959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41"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2005749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91A91ED-6F88-4747-B8F8-BEF70C1DA69D}" type="slidenum">
              <a:rPr lang="en-US" altLang="en-US" sz="1200"/>
              <a:pPr algn="r" eaLnBrk="1" hangingPunct="1"/>
              <a:t>141</a:t>
            </a:fld>
            <a:endParaRPr lang="en-US" altLang="en-US" sz="1200" dirty="0"/>
          </a:p>
        </p:txBody>
      </p:sp>
      <p:sp>
        <p:nvSpPr>
          <p:cNvPr id="29696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5106CC3-4CA4-43E9-8B19-CECF6CC72384}" type="slidenum">
              <a:rPr lang="en-US" altLang="en-US" sz="1200"/>
              <a:pPr algn="r" eaLnBrk="1" hangingPunct="1"/>
              <a:t>141</a:t>
            </a:fld>
            <a:endParaRPr lang="en-US" altLang="en-US" sz="1200" dirty="0"/>
          </a:p>
        </p:txBody>
      </p:sp>
      <p:sp>
        <p:nvSpPr>
          <p:cNvPr id="2969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5"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3886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charset="0"/>
              <a:buChar char="•"/>
            </a:pPr>
            <a:r>
              <a:rPr lang="en-US" altLang="en-US" dirty="0" smtClean="0"/>
              <a:t>*Note: 5316 Job Access and Reverse Commute and 5317 New Freedom Program, have been repealed but remain a part of the PSR review until all grants have</a:t>
            </a:r>
            <a:r>
              <a:rPr lang="en-US" altLang="en-US" baseline="0" dirty="0" smtClean="0"/>
              <a:t> been closed out.</a:t>
            </a:r>
          </a:p>
          <a:p>
            <a:pPr marL="171450" indent="-171450" eaLnBrk="1" hangingPunct="1">
              <a:buFont typeface="Arial" charset="0"/>
              <a:buChar char="•"/>
            </a:pPr>
            <a:r>
              <a:rPr lang="en-US" altLang="en-US" baseline="0" dirty="0" smtClean="0"/>
              <a:t>5307 Urbanized Area Formula Grants</a:t>
            </a:r>
          </a:p>
          <a:p>
            <a:pPr marL="171450" indent="-171450" eaLnBrk="1" hangingPunct="1">
              <a:buFont typeface="Arial" charset="0"/>
              <a:buChar char="•"/>
            </a:pPr>
            <a:r>
              <a:rPr lang="en-US" altLang="en-US" baseline="0" dirty="0" smtClean="0"/>
              <a:t>5309 Fixed Guideway and Capitol Investment Grants</a:t>
            </a:r>
          </a:p>
          <a:p>
            <a:pPr marL="171450" indent="-171450" eaLnBrk="1" hangingPunct="1">
              <a:buFont typeface="Arial" charset="0"/>
              <a:buChar char="•"/>
            </a:pPr>
            <a:r>
              <a:rPr lang="en-US" altLang="en-US" baseline="0" dirty="0" smtClean="0"/>
              <a:t>5310 Enhanced Mobility of Seniors and Individuals with Disabilities</a:t>
            </a:r>
          </a:p>
          <a:p>
            <a:pPr marL="171450" indent="-171450" eaLnBrk="1" hangingPunct="1">
              <a:buFont typeface="Arial" charset="0"/>
              <a:buChar char="•"/>
            </a:pPr>
            <a:r>
              <a:rPr lang="en-US" altLang="en-US" baseline="0" dirty="0" smtClean="0"/>
              <a:t>5311 Formula Grants for Rural Area</a:t>
            </a:r>
          </a:p>
          <a:p>
            <a:pPr marL="171450" indent="-171450" eaLnBrk="1" hangingPunct="1">
              <a:buFont typeface="Arial" charset="0"/>
              <a:buChar char="•"/>
            </a:pPr>
            <a:r>
              <a:rPr lang="en-US" altLang="en-US" baseline="0" dirty="0" smtClean="0"/>
              <a:t>5312 Research, Development, Demonstration and Development Projects</a:t>
            </a:r>
          </a:p>
          <a:p>
            <a:pPr marL="171450" indent="-171450" eaLnBrk="1" hangingPunct="1">
              <a:buFont typeface="Arial" charset="0"/>
              <a:buChar char="•"/>
            </a:pPr>
            <a:r>
              <a:rPr lang="en-US" altLang="en-US" baseline="0" dirty="0" smtClean="0"/>
              <a:t>5314 Technical Assistance and Standards Development</a:t>
            </a:r>
          </a:p>
          <a:p>
            <a:pPr marL="171450" indent="-171450" eaLnBrk="1" hangingPunct="1">
              <a:buFont typeface="Arial" charset="0"/>
              <a:buChar char="•"/>
            </a:pPr>
            <a:r>
              <a:rPr lang="en-US" altLang="en-US" baseline="0" dirty="0" smtClean="0"/>
              <a:t>5325 Public Transportation Emergency Relief Program</a:t>
            </a:r>
          </a:p>
          <a:p>
            <a:pPr marL="171450" indent="-171450" eaLnBrk="1" hangingPunct="1">
              <a:buFont typeface="Arial" charset="0"/>
              <a:buChar char="•"/>
            </a:pPr>
            <a:r>
              <a:rPr lang="en-US" altLang="en-US" baseline="0" dirty="0" smtClean="0"/>
              <a:t>5326 Transit Asset Management</a:t>
            </a:r>
          </a:p>
          <a:p>
            <a:pPr marL="171450" indent="-171450" eaLnBrk="1" hangingPunct="1">
              <a:buFont typeface="Arial" charset="0"/>
              <a:buChar char="•"/>
            </a:pPr>
            <a:r>
              <a:rPr lang="en-US" altLang="en-US" baseline="0" dirty="0" smtClean="0"/>
              <a:t>5329 Transit Safety and Oversight Program</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altLang="en-US" baseline="0" dirty="0" smtClean="0"/>
              <a:t>5337 State of Good Repair Grants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15</a:t>
            </a:fld>
            <a:endParaRPr lang="en-US"/>
          </a:p>
        </p:txBody>
      </p:sp>
    </p:spTree>
    <p:extLst>
      <p:ext uri="{BB962C8B-B14F-4D97-AF65-F5344CB8AC3E}">
        <p14:creationId xmlns:p14="http://schemas.microsoft.com/office/powerpoint/2010/main" val="3421221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3A1FEFF-97AE-41B0-80E7-6D7788D3ADE7}" type="slidenum">
              <a:rPr lang="en-US" altLang="en-US" sz="1200"/>
              <a:pPr algn="r" eaLnBrk="1" hangingPunct="1"/>
              <a:t>142</a:t>
            </a:fld>
            <a:endParaRPr lang="en-US" altLang="en-US" sz="1200" dirty="0"/>
          </a:p>
        </p:txBody>
      </p:sp>
      <p:sp>
        <p:nvSpPr>
          <p:cNvPr id="29798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12ED879-A32E-4EA2-AA18-520442375EEC}" type="slidenum">
              <a:rPr lang="en-US" altLang="en-US" sz="1200"/>
              <a:pPr algn="r" eaLnBrk="1" hangingPunct="1"/>
              <a:t>142</a:t>
            </a:fld>
            <a:endParaRPr lang="en-US" altLang="en-US" sz="1200" dirty="0"/>
          </a:p>
        </p:txBody>
      </p:sp>
      <p:sp>
        <p:nvSpPr>
          <p:cNvPr id="2979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9"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42320424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A037214-BC73-4301-88AA-2C11BEB588C6}" type="slidenum">
              <a:rPr lang="en-US" altLang="en-US" sz="1200"/>
              <a:pPr algn="r" eaLnBrk="1" hangingPunct="1"/>
              <a:t>143</a:t>
            </a:fld>
            <a:endParaRPr lang="en-US" altLang="en-US" sz="1200" dirty="0"/>
          </a:p>
        </p:txBody>
      </p:sp>
      <p:sp>
        <p:nvSpPr>
          <p:cNvPr id="29901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DDF5CBE-51B1-425D-83E8-D5664AED7850}" type="slidenum">
              <a:rPr lang="en-US" altLang="en-US" sz="1200"/>
              <a:pPr algn="r" eaLnBrk="1" hangingPunct="1"/>
              <a:t>143</a:t>
            </a:fld>
            <a:endParaRPr lang="en-US" altLang="en-US" sz="1200" dirty="0"/>
          </a:p>
        </p:txBody>
      </p:sp>
      <p:sp>
        <p:nvSpPr>
          <p:cNvPr id="2990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3"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770337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915538A-A013-4F90-B753-DEC9BBADF451}" type="slidenum">
              <a:rPr lang="en-US" altLang="en-US" sz="1200"/>
              <a:pPr algn="r" eaLnBrk="1" hangingPunct="1"/>
              <a:t>144</a:t>
            </a:fld>
            <a:endParaRPr lang="en-US" altLang="en-US" sz="1200" dirty="0"/>
          </a:p>
        </p:txBody>
      </p:sp>
      <p:sp>
        <p:nvSpPr>
          <p:cNvPr id="300035"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D17FCA2-4D13-4F15-A066-DECD02D85805}" type="slidenum">
              <a:rPr lang="en-US" altLang="en-US" sz="1200"/>
              <a:pPr algn="r" eaLnBrk="1" hangingPunct="1"/>
              <a:t>144</a:t>
            </a:fld>
            <a:endParaRPr lang="en-US" altLang="en-US" sz="1200" dirty="0"/>
          </a:p>
        </p:txBody>
      </p:sp>
      <p:sp>
        <p:nvSpPr>
          <p:cNvPr id="3000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7"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Question #36 of TR Procurement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Although most common</a:t>
            </a:r>
            <a:r>
              <a:rPr lang="en-US" sz="1200" b="0" baseline="0" dirty="0" smtClean="0"/>
              <a:t> in the purchase of vehicles, </a:t>
            </a:r>
            <a:r>
              <a:rPr lang="en-US" sz="1200" b="0" dirty="0" smtClean="0"/>
              <a:t>Piggybacking</a:t>
            </a:r>
            <a:r>
              <a:rPr lang="en-US" sz="1200" b="0" baseline="0" dirty="0" smtClean="0"/>
              <a:t> can also occur for purchases of services and property. </a:t>
            </a:r>
            <a:endParaRPr lang="en-US" sz="1200" b="0" dirty="0" smtClean="0"/>
          </a:p>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8153744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2F7058E-7748-4077-BF8F-02FCEA019581}" type="slidenum">
              <a:rPr lang="en-US" altLang="en-US" sz="1200"/>
              <a:pPr algn="r" eaLnBrk="1" hangingPunct="1"/>
              <a:t>145</a:t>
            </a:fld>
            <a:endParaRPr lang="en-US" altLang="en-US" sz="1200" dirty="0"/>
          </a:p>
        </p:txBody>
      </p:sp>
      <p:sp>
        <p:nvSpPr>
          <p:cNvPr id="301059"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404DA6B-EC23-41C7-9D55-6D67F2A84438}" type="slidenum">
              <a:rPr lang="en-US" altLang="en-US" sz="1200"/>
              <a:pPr algn="r" eaLnBrk="1" hangingPunct="1"/>
              <a:t>145</a:t>
            </a:fld>
            <a:endParaRPr lang="en-US" altLang="en-US" sz="1200" dirty="0"/>
          </a:p>
        </p:txBody>
      </p:sp>
      <p:sp>
        <p:nvSpPr>
          <p:cNvPr id="3010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61"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18586823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B0A5962-1689-47DC-90A7-4B05BC61D28B}" type="slidenum">
              <a:rPr lang="en-US" altLang="en-US" sz="1200"/>
              <a:pPr algn="r" eaLnBrk="1" hangingPunct="1"/>
              <a:t>146</a:t>
            </a:fld>
            <a:endParaRPr lang="en-US" altLang="en-US" sz="1200" dirty="0"/>
          </a:p>
        </p:txBody>
      </p:sp>
      <p:sp>
        <p:nvSpPr>
          <p:cNvPr id="30208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8F5A12A-5C8F-49B1-85C0-0C44480B6E6D}" type="slidenum">
              <a:rPr lang="en-US" altLang="en-US" sz="1200"/>
              <a:pPr algn="r" eaLnBrk="1" hangingPunct="1"/>
              <a:t>146</a:t>
            </a:fld>
            <a:endParaRPr lang="en-US" altLang="en-US" sz="1200" dirty="0"/>
          </a:p>
        </p:txBody>
      </p:sp>
      <p:sp>
        <p:nvSpPr>
          <p:cNvPr id="3020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5"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r>
              <a:rPr lang="en-US" altLang="en-US" dirty="0" smtClean="0"/>
              <a:t>Question #17 of TR Procurement Area</a:t>
            </a:r>
          </a:p>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1925614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B0A5962-1689-47DC-90A7-4B05BC61D28B}" type="slidenum">
              <a:rPr lang="en-US" altLang="en-US" sz="1200"/>
              <a:pPr algn="r" eaLnBrk="1" hangingPunct="1"/>
              <a:t>147</a:t>
            </a:fld>
            <a:endParaRPr lang="en-US" altLang="en-US" sz="1200" dirty="0"/>
          </a:p>
        </p:txBody>
      </p:sp>
      <p:sp>
        <p:nvSpPr>
          <p:cNvPr id="302083"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8F5A12A-5C8F-49B1-85C0-0C44480B6E6D}" type="slidenum">
              <a:rPr lang="en-US" altLang="en-US" sz="1200"/>
              <a:pPr algn="r" eaLnBrk="1" hangingPunct="1"/>
              <a:t>147</a:t>
            </a:fld>
            <a:endParaRPr lang="en-US" altLang="en-US" sz="1200" dirty="0"/>
          </a:p>
        </p:txBody>
      </p:sp>
      <p:sp>
        <p:nvSpPr>
          <p:cNvPr id="3020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5"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Question #17 of TR Procurement Area</a:t>
            </a:r>
          </a:p>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31925614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itchFamily="34" charset="0"/>
                <a:cs typeface="Arial" pitchFamily="34" charset="0"/>
              </a:defRPr>
            </a:lvl1pPr>
            <a:lvl2pPr marL="742950" indent="-285750" defTabSz="922338" eaLnBrk="0" hangingPunct="0">
              <a:defRPr>
                <a:solidFill>
                  <a:schemeClr val="tx1"/>
                </a:solidFill>
                <a:latin typeface="Arial" pitchFamily="34" charset="0"/>
                <a:cs typeface="Arial" pitchFamily="34" charset="0"/>
              </a:defRPr>
            </a:lvl2pPr>
            <a:lvl3pPr marL="1143000" indent="-228600" defTabSz="922338" eaLnBrk="0" hangingPunct="0">
              <a:defRPr>
                <a:solidFill>
                  <a:schemeClr val="tx1"/>
                </a:solidFill>
                <a:latin typeface="Arial" pitchFamily="34" charset="0"/>
                <a:cs typeface="Arial" pitchFamily="34" charset="0"/>
              </a:defRPr>
            </a:lvl3pPr>
            <a:lvl4pPr marL="1600200" indent="-228600" defTabSz="922338" eaLnBrk="0" hangingPunct="0">
              <a:defRPr>
                <a:solidFill>
                  <a:schemeClr val="tx1"/>
                </a:solidFill>
                <a:latin typeface="Arial" pitchFamily="34" charset="0"/>
                <a:cs typeface="Arial" pitchFamily="34" charset="0"/>
              </a:defRPr>
            </a:lvl4pPr>
            <a:lvl5pPr marL="2057400" indent="-228600" defTabSz="922338" eaLnBrk="0" hangingPunct="0">
              <a:defRPr>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382756-B5E4-4DCF-897F-CE3AE6B3EB0F}" type="slidenum">
              <a:rPr lang="en-US" altLang="en-US" smtClean="0">
                <a:latin typeface="Calibri" pitchFamily="34" charset="0"/>
              </a:rPr>
              <a:pPr eaLnBrk="1" hangingPunct="1"/>
              <a:t>148</a:t>
            </a:fld>
            <a:endParaRPr lang="en-US" altLang="en-US" dirty="0" smtClean="0">
              <a:latin typeface="Calibri" pitchFamily="34" charset="0"/>
            </a:endParaRPr>
          </a:p>
        </p:txBody>
      </p:sp>
      <p:sp>
        <p:nvSpPr>
          <p:cNvPr id="303107"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DB0C831-59FF-4F24-9CFF-1E59C92DF9B1}" type="slidenum">
              <a:rPr lang="en-US" altLang="en-US" sz="1200"/>
              <a:pPr algn="r" eaLnBrk="1" hangingPunct="1"/>
              <a:t>148</a:t>
            </a:fld>
            <a:endParaRPr lang="en-US" altLang="en-US" sz="1200" dirty="0"/>
          </a:p>
        </p:txBody>
      </p:sp>
      <p:sp>
        <p:nvSpPr>
          <p:cNvPr id="3031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9" name="Rectangle 8"/>
          <p:cNvSpPr>
            <a:spLocks noGrp="1" noChangeArrowheads="1"/>
          </p:cNvSpPr>
          <p:nvPr>
            <p:ph type="body" idx="1"/>
          </p:nvPr>
        </p:nvSpPr>
        <p:spPr bwMode="auto">
          <a:xfrm>
            <a:off x="701040" y="4416427"/>
            <a:ext cx="5608320" cy="4183063"/>
          </a:xfrm>
          <a:prstGeom prst="rect">
            <a:avLst/>
          </a:prstGeom>
          <a:solidFill>
            <a:srgbClr val="FFFFFF"/>
          </a:solidFill>
          <a:ln>
            <a:solidFill>
              <a:srgbClr val="000000"/>
            </a:solidFill>
            <a:miter lim="800000"/>
            <a:headEnd/>
            <a:tailEnd/>
          </a:ln>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3108202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150</a:t>
            </a:fld>
            <a:endParaRPr lang="en-US"/>
          </a:p>
        </p:txBody>
      </p:sp>
    </p:spTree>
    <p:extLst>
      <p:ext uri="{BB962C8B-B14F-4D97-AF65-F5344CB8AC3E}">
        <p14:creationId xmlns:p14="http://schemas.microsoft.com/office/powerpoint/2010/main" val="413490008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F865477-B619-47CA-A2A2-C5DF2D5037B6}" type="slidenum">
              <a:rPr lang="en-US" altLang="en-US" sz="1200"/>
              <a:pPr algn="r" eaLnBrk="1" hangingPunct="1"/>
              <a:t>153</a:t>
            </a:fld>
            <a:endParaRPr lang="en-US" altLang="en-US" sz="1200" dirty="0"/>
          </a:p>
        </p:txBody>
      </p:sp>
      <p:sp>
        <p:nvSpPr>
          <p:cNvPr id="30413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3" rIns="94005" bIns="47003" anchor="b"/>
          <a:lstStyle>
            <a:lvl1pPr defTabSz="939800" eaLnBrk="0" hangingPunct="0">
              <a:defRPr>
                <a:solidFill>
                  <a:schemeClr val="tx1"/>
                </a:solidFill>
                <a:latin typeface="Arial" pitchFamily="34" charset="0"/>
                <a:cs typeface="Arial" pitchFamily="34" charset="0"/>
              </a:defRPr>
            </a:lvl1pPr>
            <a:lvl2pPr marL="742950" indent="-285750" defTabSz="939800" eaLnBrk="0" hangingPunct="0">
              <a:defRPr>
                <a:solidFill>
                  <a:schemeClr val="tx1"/>
                </a:solidFill>
                <a:latin typeface="Arial" pitchFamily="34" charset="0"/>
                <a:cs typeface="Arial" pitchFamily="34" charset="0"/>
              </a:defRPr>
            </a:lvl2pPr>
            <a:lvl3pPr marL="1143000" indent="-228600" defTabSz="939800" eaLnBrk="0" hangingPunct="0">
              <a:defRPr>
                <a:solidFill>
                  <a:schemeClr val="tx1"/>
                </a:solidFill>
                <a:latin typeface="Arial" pitchFamily="34" charset="0"/>
                <a:cs typeface="Arial" pitchFamily="34" charset="0"/>
              </a:defRPr>
            </a:lvl3pPr>
            <a:lvl4pPr marL="1600200" indent="-228600" defTabSz="939800" eaLnBrk="0" hangingPunct="0">
              <a:defRPr>
                <a:solidFill>
                  <a:schemeClr val="tx1"/>
                </a:solidFill>
                <a:latin typeface="Arial" pitchFamily="34" charset="0"/>
                <a:cs typeface="Arial" pitchFamily="34" charset="0"/>
              </a:defRPr>
            </a:lvl4pPr>
            <a:lvl5pPr marL="2057400" indent="-228600" defTabSz="939800" eaLnBrk="0" hangingPunct="0">
              <a:defRPr>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385128A-11AF-4D6C-9769-8D0EA3B6E215}" type="slidenum">
              <a:rPr lang="en-US" altLang="en-US" sz="1200"/>
              <a:pPr algn="r" eaLnBrk="1" hangingPunct="1"/>
              <a:t>153</a:t>
            </a:fld>
            <a:endParaRPr lang="en-US" altLang="en-US" sz="1200" dirty="0"/>
          </a:p>
        </p:txBody>
      </p:sp>
      <p:sp>
        <p:nvSpPr>
          <p:cNvPr id="3041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3" name="Rectangle 7"/>
          <p:cNvSpPr>
            <a:spLocks noGrp="1" noChangeArrowheads="1"/>
          </p:cNvSpPr>
          <p:nvPr>
            <p:ph type="body" idx="1"/>
          </p:nvPr>
        </p:nvSpPr>
        <p:spPr bwMode="auto">
          <a:xfrm>
            <a:off x="701040" y="4416427"/>
            <a:ext cx="560832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3" tIns="46126" rIns="92253" bIns="46126"/>
          <a:lstStyle/>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PSR Workshop 2014</a:t>
            </a:r>
            <a:endParaRPr lang="en-US" dirty="0"/>
          </a:p>
        </p:txBody>
      </p:sp>
    </p:spTree>
    <p:extLst>
      <p:ext uri="{BB962C8B-B14F-4D97-AF65-F5344CB8AC3E}">
        <p14:creationId xmlns:p14="http://schemas.microsoft.com/office/powerpoint/2010/main" val="2536114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154</a:t>
            </a:fld>
            <a:endParaRPr lang="en-US"/>
          </a:p>
        </p:txBody>
      </p:sp>
    </p:spTree>
    <p:extLst>
      <p:ext uri="{BB962C8B-B14F-4D97-AF65-F5344CB8AC3E}">
        <p14:creationId xmlns:p14="http://schemas.microsoft.com/office/powerpoint/2010/main" val="2895476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28600" y="457200"/>
            <a:ext cx="8723086" cy="587671"/>
          </a:xfrm>
          <a:prstGeom prst="rect">
            <a:avLst/>
          </a:prstGeom>
        </p:spPr>
        <p:txBody>
          <a:bodyPr/>
          <a:lstStyle/>
          <a:p>
            <a:r>
              <a:rPr lang="en-US" dirty="0" smtClean="0"/>
              <a:t>Click to edit Master title style</a:t>
            </a:r>
            <a:endParaRPr lang="en-US" dirty="0"/>
          </a:p>
        </p:txBody>
      </p:sp>
      <p:sp>
        <p:nvSpPr>
          <p:cNvPr id="7" name="Text Placeholder 6"/>
          <p:cNvSpPr>
            <a:spLocks noGrp="1"/>
          </p:cNvSpPr>
          <p:nvPr>
            <p:ph type="body" sz="quarter" idx="12"/>
          </p:nvPr>
        </p:nvSpPr>
        <p:spPr>
          <a:xfrm>
            <a:off x="762000" y="1981200"/>
            <a:ext cx="7924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3"/>
          </p:nvPr>
        </p:nvSpPr>
        <p:spPr>
          <a:xfrm>
            <a:off x="609600" y="6248400"/>
            <a:ext cx="5421313"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4"/>
          </p:nvPr>
        </p:nvSpPr>
        <p:spPr>
          <a:xfrm>
            <a:off x="0" y="1271588"/>
            <a:ext cx="533400" cy="244475"/>
          </a:xfrm>
          <a:prstGeom prst="rect">
            <a:avLst/>
          </a:prstGeom>
        </p:spPr>
        <p:txBody>
          <a:bodyPr/>
          <a:lstStyle>
            <a:lvl1pPr>
              <a:defRPr/>
            </a:lvl1pPr>
          </a:lstStyle>
          <a:p>
            <a:pPr>
              <a:defRPr/>
            </a:pPr>
            <a:fld id="{E151513D-9E6F-4B98-8050-81C4EE425782}" type="slidenum">
              <a:rPr lang="en-US"/>
              <a:pPr>
                <a:defRPr/>
              </a:pPr>
              <a:t>‹#›</a:t>
            </a:fld>
            <a:endParaRPr lang="en-US" dirty="0"/>
          </a:p>
        </p:txBody>
      </p:sp>
    </p:spTree>
    <p:extLst>
      <p:ext uri="{BB962C8B-B14F-4D97-AF65-F5344CB8AC3E}">
        <p14:creationId xmlns:p14="http://schemas.microsoft.com/office/powerpoint/2010/main" val="88418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5"/>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sldNum="0"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www.sam.gov/" TargetMode="External"/><Relationship Id="rId4" Type="http://schemas.openxmlformats.org/officeDocument/2006/relationships/hyperlink" Target="https://www.epls.gov/"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www.epls.gov/"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www.sam.gov/"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Attach-8-Contract-Clause-Checklist.doc"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Attach-8-Contract-Clause-Checklist.doc"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hyperlink" Target="Attach-9-RFP-Process.pdf"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Attach-9-RFP-Process.pdf" TargetMode="Externa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1.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7.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7.xml.rels><?xml version="1.0" encoding="UTF-8" standalone="yes"?>
<Relationships xmlns="http://schemas.openxmlformats.org/package/2006/relationships"><Relationship Id="rId3" Type="http://schemas.openxmlformats.org/officeDocument/2006/relationships/hyperlink" Target="Attach-10-Pre-Award-Post-Award-Checklist.docx"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hyperlink" Target="http://www.fta.dot.gov/legislation_law/12921_5423.html" TargetMode="Externa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hyperlink" Target="Files%20for%20CD/Sample%20Contract%20File" TargetMode="Externa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mailto:Jim.Muir@dot.gov" TargetMode="External"/><Relationship Id="rId5" Type="http://schemas.openxmlformats.org/officeDocument/2006/relationships/hyperlink" Target="mailto:hope.jensen@dot.gov" TargetMode="External"/><Relationship Id="rId4" Type="http://schemas.openxmlformats.org/officeDocument/2006/relationships/image" Target="../media/image18.png"/></Relationships>
</file>

<file path=ppt/slides/_rels/slide20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fta.dot.gov/laws/circulars/leg_reg_4063.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fta.dot.gov/laws/circulars/leg_reg_4063.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fta.dot.gov/laws/circulars/leg_reg_4063.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fta.dot.gov/laws/circulars/leg_reg_4063.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fta.dot.gov/laws/circulars/leg_reg_4063.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fta.dot.gov/laws/circulars/leg_reg_4063.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fta.dot.gov/laws/circulars/leg_reg_4063.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fta.dot.gov/laws/circulars/leg_reg_4063.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ta.dot.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Attach-3-Price-Analysis-Form.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fta.dot.gov/laws/circulars/leg_reg_4063.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Attach-4-Cost-Analysis-Form.doc"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Excel_Worksheet3.xls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Attach-6-IFB-Process.pdf"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Attach-6-IFB-Proces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2585" y="2895601"/>
            <a:ext cx="5404338" cy="2228686"/>
          </a:xfrm>
        </p:spPr>
        <p:txBody>
          <a:bodyPr rtlCol="0" anchor="t">
            <a:noAutofit/>
          </a:bodyPr>
          <a:lstStyle/>
          <a:p>
            <a:pPr fontAlgn="auto">
              <a:spcAft>
                <a:spcPts val="0"/>
              </a:spcAft>
              <a:defRPr/>
            </a:pPr>
            <a:r>
              <a:rPr lang="en-US" sz="2400" dirty="0" smtClean="0">
                <a:solidFill>
                  <a:schemeClr val="tx1"/>
                </a:solidFill>
                <a:latin typeface="Gill Sans MT" pitchFamily="34" charset="0"/>
                <a:ea typeface="+mj-ea"/>
              </a:rPr>
              <a:t>PROCUREMENT SYSTEM REIVEW</a:t>
            </a:r>
            <a:br>
              <a:rPr lang="en-US" sz="2400" dirty="0" smtClean="0">
                <a:solidFill>
                  <a:schemeClr val="tx1"/>
                </a:solidFill>
                <a:latin typeface="Gill Sans MT" pitchFamily="34" charset="0"/>
                <a:ea typeface="+mj-ea"/>
              </a:rPr>
            </a:br>
            <a:r>
              <a:rPr lang="en-US" sz="2400" dirty="0">
                <a:solidFill>
                  <a:schemeClr val="tx1"/>
                </a:solidFill>
                <a:latin typeface="Gill Sans MT" pitchFamily="34" charset="0"/>
              </a:rPr>
              <a:t>FY2015 </a:t>
            </a:r>
            <a:r>
              <a:rPr lang="en-US" sz="2400" dirty="0" smtClean="0">
                <a:solidFill>
                  <a:schemeClr val="tx1"/>
                </a:solidFill>
                <a:latin typeface="Gill Sans MT" pitchFamily="34" charset="0"/>
              </a:rPr>
              <a:t> </a:t>
            </a:r>
            <a:r>
              <a:rPr lang="en-US" sz="2400" dirty="0" smtClean="0">
                <a:solidFill>
                  <a:schemeClr val="tx1"/>
                </a:solidFill>
                <a:latin typeface="Gill Sans MT" pitchFamily="34" charset="0"/>
                <a:ea typeface="+mj-ea"/>
              </a:rPr>
              <a:t>WORKSHOP </a:t>
            </a:r>
            <a:r>
              <a:rPr lang="en-US" sz="2400" b="0" dirty="0" smtClean="0">
                <a:solidFill>
                  <a:schemeClr val="tx1"/>
                </a:solidFill>
                <a:latin typeface="Gill Sans MT" pitchFamily="34" charset="0"/>
                <a:ea typeface="+mj-ea"/>
              </a:rPr>
              <a:t/>
            </a:r>
            <a:br>
              <a:rPr lang="en-US" sz="2400" b="0" dirty="0" smtClean="0">
                <a:solidFill>
                  <a:schemeClr val="tx1"/>
                </a:solidFill>
                <a:latin typeface="Gill Sans MT" pitchFamily="34" charset="0"/>
                <a:ea typeface="+mj-ea"/>
              </a:rPr>
            </a:br>
            <a:r>
              <a:rPr lang="en-US" sz="2400" b="0" dirty="0" smtClean="0">
                <a:solidFill>
                  <a:schemeClr val="tx1"/>
                </a:solidFill>
                <a:latin typeface="Gill Sans MT" pitchFamily="34" charset="0"/>
                <a:ea typeface="+mj-ea"/>
              </a:rPr>
              <a:t/>
            </a:r>
            <a:br>
              <a:rPr lang="en-US" sz="2400" b="0" dirty="0" smtClean="0">
                <a:solidFill>
                  <a:schemeClr val="tx1"/>
                </a:solidFill>
                <a:latin typeface="Gill Sans MT" pitchFamily="34" charset="0"/>
                <a:ea typeface="+mj-ea"/>
              </a:rPr>
            </a:br>
            <a:r>
              <a:rPr lang="en-US" sz="1600" b="0" dirty="0">
                <a:solidFill>
                  <a:schemeClr val="tx1"/>
                </a:solidFill>
                <a:latin typeface="Gill Sans MT" pitchFamily="34" charset="0"/>
                <a:ea typeface="+mj-ea"/>
              </a:rPr>
              <a:t/>
            </a:r>
            <a:br>
              <a:rPr lang="en-US" sz="1600" b="0" dirty="0">
                <a:solidFill>
                  <a:schemeClr val="tx1"/>
                </a:solidFill>
                <a:latin typeface="Gill Sans MT" pitchFamily="34" charset="0"/>
                <a:ea typeface="+mj-ea"/>
              </a:rPr>
            </a:br>
            <a:r>
              <a:rPr lang="en-US" sz="1600" b="0" dirty="0" smtClean="0">
                <a:solidFill>
                  <a:schemeClr val="tx1"/>
                </a:solidFill>
                <a:latin typeface="Gill Sans MT" pitchFamily="34" charset="0"/>
                <a:ea typeface="+mj-ea"/>
              </a:rPr>
              <a:t/>
            </a:r>
            <a:br>
              <a:rPr lang="en-US" sz="1600" b="0" dirty="0" smtClean="0">
                <a:solidFill>
                  <a:schemeClr val="tx1"/>
                </a:solidFill>
                <a:latin typeface="Gill Sans MT" pitchFamily="34" charset="0"/>
                <a:ea typeface="+mj-ea"/>
              </a:rPr>
            </a:br>
            <a:r>
              <a:rPr lang="en-US" sz="1600" b="0" dirty="0">
                <a:solidFill>
                  <a:schemeClr val="tx1"/>
                </a:solidFill>
                <a:latin typeface="Gill Sans MT" pitchFamily="34" charset="0"/>
                <a:ea typeface="+mj-ea"/>
              </a:rPr>
              <a:t/>
            </a:r>
            <a:br>
              <a:rPr lang="en-US" sz="1600" b="0" dirty="0">
                <a:solidFill>
                  <a:schemeClr val="tx1"/>
                </a:solidFill>
                <a:latin typeface="Gill Sans MT" pitchFamily="34" charset="0"/>
                <a:ea typeface="+mj-ea"/>
              </a:rPr>
            </a:br>
            <a:endParaRPr lang="en-US" sz="1600" b="0" dirty="0" smtClean="0">
              <a:solidFill>
                <a:schemeClr val="tx1"/>
              </a:solidFill>
              <a:latin typeface="Gill Sans MT" pitchFamily="34" charset="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FTA Circular </a:t>
            </a:r>
            <a:r>
              <a:rPr lang="en-US" dirty="0" smtClean="0"/>
              <a:t>4220.1F </a:t>
            </a:r>
            <a:r>
              <a:rPr lang="en-US" sz="3200" dirty="0" smtClean="0"/>
              <a:t>cont.</a:t>
            </a:r>
            <a:endParaRPr lang="en-US" sz="3200" dirty="0"/>
          </a:p>
        </p:txBody>
      </p:sp>
      <p:sp>
        <p:nvSpPr>
          <p:cNvPr id="3" name="Content Placeholder 2"/>
          <p:cNvSpPr>
            <a:spLocks noGrp="1"/>
          </p:cNvSpPr>
          <p:nvPr>
            <p:ph idx="1"/>
          </p:nvPr>
        </p:nvSpPr>
        <p:spPr>
          <a:xfrm>
            <a:off x="817122" y="1417638"/>
            <a:ext cx="7548665" cy="4861242"/>
          </a:xfrm>
        </p:spPr>
        <p:txBody>
          <a:bodyPr/>
          <a:lstStyle/>
          <a:p>
            <a:pPr marL="0" indent="0">
              <a:buNone/>
            </a:pPr>
            <a:r>
              <a:rPr lang="en-US" sz="2400" b="1" dirty="0" smtClean="0"/>
              <a:t>Applies to:</a:t>
            </a:r>
          </a:p>
          <a:p>
            <a:pPr lvl="1">
              <a:buFont typeface="Arial" panose="020B0604020202020204" pitchFamily="34" charset="0"/>
              <a:buChar char="•"/>
            </a:pPr>
            <a:r>
              <a:rPr lang="en-US" sz="2400" dirty="0"/>
              <a:t>Transit authorities</a:t>
            </a:r>
          </a:p>
          <a:p>
            <a:pPr lvl="1">
              <a:buFont typeface="Arial" panose="020B0604020202020204" pitchFamily="34" charset="0"/>
              <a:buChar char="•"/>
            </a:pPr>
            <a:r>
              <a:rPr lang="en-US" sz="2400" dirty="0"/>
              <a:t>FTA recipients and sub-recipients that contract with outside </a:t>
            </a:r>
            <a:r>
              <a:rPr lang="en-US" sz="2400" dirty="0" smtClean="0"/>
              <a:t>sources</a:t>
            </a:r>
            <a:endParaRPr lang="en-US" sz="2400" b="1" dirty="0" smtClean="0"/>
          </a:p>
          <a:p>
            <a:pPr marL="0" indent="0">
              <a:buNone/>
            </a:pPr>
            <a:r>
              <a:rPr lang="en-US" sz="2400" b="1" dirty="0" smtClean="0"/>
              <a:t>Does not apply to States:</a:t>
            </a:r>
          </a:p>
          <a:p>
            <a:pPr lvl="1">
              <a:buFont typeface="Arial" panose="020B0604020202020204" pitchFamily="34" charset="0"/>
              <a:buChar char="•"/>
            </a:pPr>
            <a:r>
              <a:rPr lang="en-US" sz="2400" dirty="0" smtClean="0"/>
              <a:t>States follow their own procedures, BUT must comply with FTA C. 4220.1F:</a:t>
            </a:r>
          </a:p>
          <a:p>
            <a:pPr lvl="2">
              <a:buFont typeface="Arial" panose="020B0604020202020204" pitchFamily="34" charset="0"/>
              <a:buChar char="•"/>
            </a:pPr>
            <a:r>
              <a:rPr lang="en-US" dirty="0" smtClean="0"/>
              <a:t>Contract Term </a:t>
            </a:r>
            <a:r>
              <a:rPr lang="en-US" dirty="0"/>
              <a:t>L</a:t>
            </a:r>
            <a:r>
              <a:rPr lang="en-US" dirty="0" smtClean="0"/>
              <a:t>imitations, Competition,  Geographic Preference,  A&amp;E Services, and Awards to Responsible Contractors</a:t>
            </a:r>
          </a:p>
          <a:p>
            <a:pPr lvl="2">
              <a:buFont typeface="Arial" panose="020B0604020202020204" pitchFamily="34" charset="0"/>
              <a:buChar char="•"/>
            </a:pPr>
            <a:r>
              <a:rPr lang="en-US" dirty="0" smtClean="0"/>
              <a:t>Inclusion of Federally-required clauses</a:t>
            </a:r>
          </a:p>
        </p:txBody>
      </p:sp>
    </p:spTree>
    <p:extLst>
      <p:ext uri="{BB962C8B-B14F-4D97-AF65-F5344CB8AC3E}">
        <p14:creationId xmlns:p14="http://schemas.microsoft.com/office/powerpoint/2010/main" val="27843008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677862"/>
          </a:xfrm>
        </p:spPr>
        <p:txBody>
          <a:bodyPr/>
          <a:lstStyle/>
          <a:p>
            <a:r>
              <a:rPr lang="en-US" altLang="en-US" sz="3600" dirty="0"/>
              <a:t>IFB Process</a:t>
            </a:r>
            <a:endParaRPr lang="en-US" sz="3600" dirty="0"/>
          </a:p>
        </p:txBody>
      </p:sp>
      <p:sp>
        <p:nvSpPr>
          <p:cNvPr id="3" name="Content Placeholder 2"/>
          <p:cNvSpPr>
            <a:spLocks noGrp="1"/>
          </p:cNvSpPr>
          <p:nvPr>
            <p:ph idx="1"/>
          </p:nvPr>
        </p:nvSpPr>
        <p:spPr>
          <a:xfrm>
            <a:off x="457200" y="1514474"/>
            <a:ext cx="8229600" cy="4611687"/>
          </a:xfrm>
        </p:spPr>
        <p:txBody>
          <a:bodyPr/>
          <a:lstStyle/>
          <a:p>
            <a:pPr marL="0" indent="0">
              <a:buNone/>
            </a:pPr>
            <a:r>
              <a:rPr lang="en-US" dirty="0" smtClean="0"/>
              <a:t>1.  	</a:t>
            </a:r>
            <a:r>
              <a:rPr lang="en-US" sz="2800" dirty="0" smtClean="0"/>
              <a:t>Conduct market </a:t>
            </a:r>
            <a:r>
              <a:rPr lang="en-US" sz="2800" dirty="0"/>
              <a:t>r</a:t>
            </a:r>
            <a:r>
              <a:rPr lang="en-US" sz="2800" dirty="0" smtClean="0"/>
              <a:t>esearch and determine 	method of procurement. </a:t>
            </a:r>
          </a:p>
          <a:p>
            <a:pPr marL="0" indent="0">
              <a:buNone/>
            </a:pPr>
            <a:r>
              <a:rPr lang="en-US" sz="2800" dirty="0" smtClean="0"/>
              <a:t>2.	Develop specification without:</a:t>
            </a:r>
          </a:p>
          <a:p>
            <a:pPr marL="1771650" lvl="3" indent="-514350">
              <a:buFont typeface="Arial" panose="020B0604020202020204" pitchFamily="34" charset="0"/>
              <a:buChar char="•"/>
            </a:pPr>
            <a:r>
              <a:rPr lang="en-US" sz="2800" dirty="0"/>
              <a:t>Unreasonable </a:t>
            </a:r>
            <a:r>
              <a:rPr lang="en-US" sz="2800" dirty="0" smtClean="0"/>
              <a:t>qualifications </a:t>
            </a:r>
            <a:endParaRPr lang="en-US" sz="2800" dirty="0"/>
          </a:p>
          <a:p>
            <a:pPr marL="1771650" lvl="3" indent="-514350">
              <a:buFont typeface="Arial" panose="020B0604020202020204" pitchFamily="34" charset="0"/>
              <a:buChar char="•"/>
            </a:pPr>
            <a:r>
              <a:rPr lang="en-US" sz="2800" dirty="0"/>
              <a:t>Unnecessary </a:t>
            </a:r>
            <a:r>
              <a:rPr lang="en-US" sz="2800" dirty="0" smtClean="0"/>
              <a:t>bonds </a:t>
            </a:r>
            <a:r>
              <a:rPr lang="en-US" sz="2800" dirty="0"/>
              <a:t>and </a:t>
            </a:r>
            <a:r>
              <a:rPr lang="en-US" sz="2800" dirty="0" smtClean="0"/>
              <a:t>experience</a:t>
            </a:r>
            <a:endParaRPr lang="en-US" sz="2800" dirty="0"/>
          </a:p>
          <a:p>
            <a:pPr marL="1771650" lvl="3" indent="-514350">
              <a:buFont typeface="Arial" panose="020B0604020202020204" pitchFamily="34" charset="0"/>
              <a:buChar char="•"/>
            </a:pPr>
            <a:r>
              <a:rPr lang="en-US" sz="2800" dirty="0"/>
              <a:t>Use of Brand Names</a:t>
            </a:r>
          </a:p>
          <a:p>
            <a:pPr marL="1771650" lvl="3" indent="-514350">
              <a:buFont typeface="Arial" panose="020B0604020202020204" pitchFamily="34" charset="0"/>
              <a:buChar char="•"/>
            </a:pPr>
            <a:r>
              <a:rPr lang="en-US" sz="2800" dirty="0"/>
              <a:t>Organizational Conflict of </a:t>
            </a:r>
            <a:r>
              <a:rPr lang="en-US" sz="2800" dirty="0" smtClean="0"/>
              <a:t>Interest</a:t>
            </a:r>
            <a:endParaRPr lang="en-US" sz="2800" dirty="0"/>
          </a:p>
          <a:p>
            <a:pPr marL="0" lvl="1" indent="0">
              <a:buNone/>
            </a:pPr>
            <a:r>
              <a:rPr lang="en-US" dirty="0" smtClean="0"/>
              <a:t>3.   Prepare </a:t>
            </a:r>
            <a:r>
              <a:rPr lang="en-US" dirty="0"/>
              <a:t>Independent Cost Estimate</a:t>
            </a:r>
          </a:p>
          <a:p>
            <a:pPr marL="514350" indent="-514350">
              <a:buFont typeface="+mj-lt"/>
              <a:buAutoNum type="arabicPeriod"/>
            </a:pPr>
            <a:endParaRPr lang="en-US" dirty="0" smtClean="0"/>
          </a:p>
          <a:p>
            <a:pPr marL="914400" lvl="1" indent="-514350">
              <a:buFont typeface="+mj-lt"/>
              <a:buAutoNum type="arabicPeriod"/>
            </a:pPr>
            <a:endParaRPr lang="en-US" dirty="0" smtClean="0"/>
          </a:p>
          <a:p>
            <a:pPr marL="914400" lvl="1" indent="-514350">
              <a:buFont typeface="Arial" panose="020B0604020202020204" pitchFamily="34" charset="0"/>
              <a:buChar char="•"/>
            </a:pPr>
            <a:endParaRPr lang="en-US" dirty="0" smtClean="0"/>
          </a:p>
        </p:txBody>
      </p:sp>
    </p:spTree>
    <p:extLst>
      <p:ext uri="{BB962C8B-B14F-4D97-AF65-F5344CB8AC3E}">
        <p14:creationId xmlns:p14="http://schemas.microsoft.com/office/powerpoint/2010/main" val="39398905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649287"/>
          </a:xfrm>
        </p:spPr>
        <p:txBody>
          <a:bodyPr/>
          <a:lstStyle/>
          <a:p>
            <a:r>
              <a:rPr lang="en-US" altLang="en-US" sz="4000" dirty="0"/>
              <a:t>IFB </a:t>
            </a:r>
            <a:r>
              <a:rPr lang="en-US" altLang="en-US" sz="3600" dirty="0" smtClean="0"/>
              <a:t>Process</a:t>
            </a:r>
            <a:r>
              <a:rPr lang="en-US" altLang="en-US" sz="4000" dirty="0" smtClean="0"/>
              <a:t> </a:t>
            </a:r>
            <a:r>
              <a:rPr lang="en-US" altLang="en-US" sz="2400" dirty="0" smtClean="0"/>
              <a:t>cont. </a:t>
            </a:r>
            <a:endParaRPr lang="en-US" dirty="0"/>
          </a:p>
        </p:txBody>
      </p:sp>
      <p:sp>
        <p:nvSpPr>
          <p:cNvPr id="3" name="Content Placeholder 2"/>
          <p:cNvSpPr>
            <a:spLocks noGrp="1"/>
          </p:cNvSpPr>
          <p:nvPr>
            <p:ph idx="1"/>
          </p:nvPr>
        </p:nvSpPr>
        <p:spPr>
          <a:xfrm>
            <a:off x="457200" y="1200151"/>
            <a:ext cx="8515350" cy="5064462"/>
          </a:xfrm>
        </p:spPr>
        <p:txBody>
          <a:bodyPr/>
          <a:lstStyle/>
          <a:p>
            <a:pPr marL="514350" indent="-514350">
              <a:buAutoNum type="arabicPeriod" startAt="4"/>
            </a:pPr>
            <a:r>
              <a:rPr lang="en-US" sz="2800" dirty="0" smtClean="0"/>
              <a:t>Prepare bid </a:t>
            </a:r>
            <a:r>
              <a:rPr lang="en-US" sz="2800" dirty="0"/>
              <a:t>d</a:t>
            </a:r>
            <a:r>
              <a:rPr lang="en-US" sz="2800" dirty="0" smtClean="0"/>
              <a:t>ocuments</a:t>
            </a:r>
          </a:p>
          <a:p>
            <a:pPr marL="400050" lvl="1" indent="0">
              <a:buNone/>
            </a:pPr>
            <a:r>
              <a:rPr lang="en-US" sz="2400" dirty="0"/>
              <a:t> </a:t>
            </a:r>
            <a:r>
              <a:rPr lang="en-US" sz="2400" dirty="0" smtClean="0"/>
              <a:t> Include</a:t>
            </a:r>
            <a:r>
              <a:rPr lang="en-US" sz="2400" dirty="0"/>
              <a:t>: </a:t>
            </a:r>
          </a:p>
          <a:p>
            <a:pPr marL="1314450" lvl="2" indent="-514350">
              <a:buFont typeface="Arial" panose="020B0604020202020204" pitchFamily="34" charset="0"/>
              <a:buChar char="•"/>
            </a:pPr>
            <a:r>
              <a:rPr lang="en-US" dirty="0"/>
              <a:t>Contract </a:t>
            </a:r>
            <a:r>
              <a:rPr lang="en-US" dirty="0" smtClean="0"/>
              <a:t>Period </a:t>
            </a:r>
            <a:r>
              <a:rPr lang="en-US" dirty="0"/>
              <a:t>of </a:t>
            </a:r>
            <a:r>
              <a:rPr lang="en-US" dirty="0" smtClean="0"/>
              <a:t>Performance Limitations</a:t>
            </a:r>
            <a:endParaRPr lang="en-US" dirty="0"/>
          </a:p>
          <a:p>
            <a:pPr marL="1314450" lvl="2" indent="-514350">
              <a:buFont typeface="Arial" panose="020B0604020202020204" pitchFamily="34" charset="0"/>
              <a:buChar char="•"/>
            </a:pPr>
            <a:r>
              <a:rPr lang="en-US" dirty="0"/>
              <a:t>Written Procurement Selection Criteria</a:t>
            </a:r>
          </a:p>
          <a:p>
            <a:pPr marL="1314450" lvl="2" indent="-514350">
              <a:buFont typeface="Arial" panose="020B0604020202020204" pitchFamily="34" charset="0"/>
              <a:buChar char="•"/>
            </a:pPr>
            <a:r>
              <a:rPr lang="en-US" dirty="0"/>
              <a:t>Fixed Contract Price </a:t>
            </a:r>
            <a:endParaRPr lang="en-US" dirty="0" smtClean="0"/>
          </a:p>
          <a:p>
            <a:pPr marL="1314450" lvl="2" indent="-514350">
              <a:buFont typeface="Arial" panose="020B0604020202020204" pitchFamily="34" charset="0"/>
              <a:buChar char="•"/>
            </a:pPr>
            <a:r>
              <a:rPr lang="en-US" dirty="0" smtClean="0"/>
              <a:t>Selection </a:t>
            </a:r>
            <a:r>
              <a:rPr lang="en-US" dirty="0"/>
              <a:t>on </a:t>
            </a:r>
            <a:r>
              <a:rPr lang="en-US" dirty="0" smtClean="0"/>
              <a:t>Price / No Negotiation Necessary</a:t>
            </a:r>
          </a:p>
          <a:p>
            <a:pPr marL="1314450" lvl="2" indent="-514350">
              <a:buFont typeface="Arial" panose="020B0604020202020204" pitchFamily="34" charset="0"/>
              <a:buChar char="•"/>
            </a:pPr>
            <a:r>
              <a:rPr lang="en-US" dirty="0" smtClean="0"/>
              <a:t>Liquidated Damages (if applicable)</a:t>
            </a:r>
          </a:p>
          <a:p>
            <a:pPr marL="1314450" lvl="2" indent="-514350">
              <a:buFont typeface="Arial" panose="020B0604020202020204" pitchFamily="34" charset="0"/>
              <a:buChar char="•"/>
            </a:pPr>
            <a:r>
              <a:rPr lang="en-US" dirty="0" smtClean="0"/>
              <a:t>Advance Payments or Progress Payments (if applicable) </a:t>
            </a:r>
            <a:endParaRPr lang="en-US" dirty="0"/>
          </a:p>
          <a:p>
            <a:pPr marL="400050" lvl="1" indent="0">
              <a:buNone/>
            </a:pPr>
            <a:r>
              <a:rPr lang="en-US" sz="2400" dirty="0" smtClean="0"/>
              <a:t>  Do </a:t>
            </a:r>
            <a:r>
              <a:rPr lang="en-US" sz="2400" dirty="0"/>
              <a:t>Not Include:</a:t>
            </a:r>
          </a:p>
          <a:p>
            <a:pPr marL="1314450" lvl="2" indent="-514350">
              <a:buFont typeface="Arial" panose="020B0604020202020204" pitchFamily="34" charset="0"/>
              <a:buChar char="•"/>
            </a:pPr>
            <a:r>
              <a:rPr lang="en-US" dirty="0"/>
              <a:t>Solicitation </a:t>
            </a:r>
            <a:r>
              <a:rPr lang="en-US" dirty="0" smtClean="0"/>
              <a:t>Prequalification Criteria for A &amp; E</a:t>
            </a:r>
            <a:endParaRPr lang="en-US" dirty="0"/>
          </a:p>
          <a:p>
            <a:pPr marL="1314450" lvl="2" indent="-514350">
              <a:buFont typeface="Arial" panose="020B0604020202020204" pitchFamily="34" charset="0"/>
              <a:buChar char="•"/>
            </a:pPr>
            <a:r>
              <a:rPr lang="en-US" dirty="0"/>
              <a:t>Geographic Preference  </a:t>
            </a:r>
          </a:p>
          <a:p>
            <a:pPr marL="914400" lvl="1" indent="-514350">
              <a:buFont typeface="Arial" panose="020B0604020202020204" pitchFamily="34" charset="0"/>
              <a:buChar char="•"/>
            </a:pPr>
            <a:endParaRPr lang="en-US" dirty="0" smtClean="0"/>
          </a:p>
          <a:p>
            <a:pPr marL="514350" indent="-514350">
              <a:buAutoNum type="arabicPeriod" startAt="3"/>
            </a:pPr>
            <a:endParaRPr lang="en-US" dirty="0" smtClean="0"/>
          </a:p>
          <a:p>
            <a:pPr marL="514350" indent="-514350">
              <a:buAutoNum type="arabicPeriod" startAt="3"/>
            </a:pPr>
            <a:endParaRPr lang="en-US" dirty="0"/>
          </a:p>
        </p:txBody>
      </p:sp>
    </p:spTree>
    <p:extLst>
      <p:ext uri="{BB962C8B-B14F-4D97-AF65-F5344CB8AC3E}">
        <p14:creationId xmlns:p14="http://schemas.microsoft.com/office/powerpoint/2010/main" val="8895666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677862"/>
          </a:xfrm>
        </p:spPr>
        <p:txBody>
          <a:bodyPr/>
          <a:lstStyle/>
          <a:p>
            <a:r>
              <a:rPr lang="en-US" altLang="en-US" sz="3600" dirty="0"/>
              <a:t>IFB Process </a:t>
            </a:r>
            <a:r>
              <a:rPr lang="en-US" altLang="en-US" sz="2800" dirty="0"/>
              <a:t>cont.</a:t>
            </a:r>
            <a:r>
              <a:rPr lang="en-US" altLang="en-US" sz="3200" dirty="0"/>
              <a:t> </a:t>
            </a:r>
            <a:endParaRPr lang="en-US" dirty="0"/>
          </a:p>
        </p:txBody>
      </p:sp>
      <p:sp>
        <p:nvSpPr>
          <p:cNvPr id="3" name="Content Placeholder 2"/>
          <p:cNvSpPr>
            <a:spLocks noGrp="1"/>
          </p:cNvSpPr>
          <p:nvPr>
            <p:ph idx="1"/>
          </p:nvPr>
        </p:nvSpPr>
        <p:spPr>
          <a:xfrm>
            <a:off x="457200" y="1114425"/>
            <a:ext cx="8229600" cy="5189098"/>
          </a:xfrm>
        </p:spPr>
        <p:txBody>
          <a:bodyPr/>
          <a:lstStyle/>
          <a:p>
            <a:pPr marL="0" indent="0">
              <a:buNone/>
            </a:pPr>
            <a:r>
              <a:rPr lang="en-US" sz="2800" dirty="0" smtClean="0"/>
              <a:t>5</a:t>
            </a:r>
            <a:r>
              <a:rPr lang="en-US" sz="2800" dirty="0"/>
              <a:t>. Advertise </a:t>
            </a:r>
            <a:r>
              <a:rPr lang="en-US" sz="2800" dirty="0" smtClean="0"/>
              <a:t>requirements</a:t>
            </a:r>
            <a:endParaRPr lang="en-US" sz="2800" dirty="0"/>
          </a:p>
          <a:p>
            <a:pPr lvl="2" indent="-342900"/>
            <a:r>
              <a:rPr lang="en-US" dirty="0"/>
              <a:t>Adequate Number Solicited</a:t>
            </a:r>
          </a:p>
          <a:p>
            <a:pPr lvl="2" indent="-342900"/>
            <a:r>
              <a:rPr lang="en-US" dirty="0"/>
              <a:t>Sufficient Bid Time </a:t>
            </a:r>
          </a:p>
          <a:p>
            <a:pPr marL="514350" indent="-514350">
              <a:buAutoNum type="arabicPeriod" startAt="6"/>
            </a:pPr>
            <a:r>
              <a:rPr lang="en-US" sz="2800" dirty="0" smtClean="0"/>
              <a:t>Bid </a:t>
            </a:r>
            <a:r>
              <a:rPr lang="en-US" sz="2800" dirty="0"/>
              <a:t>o</a:t>
            </a:r>
            <a:r>
              <a:rPr lang="en-US" sz="2800" dirty="0" smtClean="0"/>
              <a:t>pening</a:t>
            </a:r>
          </a:p>
          <a:p>
            <a:pPr marL="514350" indent="-514350">
              <a:buAutoNum type="arabicPeriod" startAt="6"/>
            </a:pPr>
            <a:r>
              <a:rPr lang="en-US" sz="2800" dirty="0" smtClean="0"/>
              <a:t>Responsiveness check</a:t>
            </a:r>
          </a:p>
          <a:p>
            <a:pPr marL="514350" indent="-514350">
              <a:buAutoNum type="arabicPeriod" startAt="6"/>
            </a:pPr>
            <a:r>
              <a:rPr lang="en-US" sz="2800" dirty="0" smtClean="0"/>
              <a:t>Receipt of 2 or more </a:t>
            </a:r>
            <a:r>
              <a:rPr lang="en-US" sz="2800" dirty="0"/>
              <a:t>r</a:t>
            </a:r>
            <a:r>
              <a:rPr lang="en-US" sz="2800" dirty="0" smtClean="0"/>
              <a:t>esponsible </a:t>
            </a:r>
            <a:r>
              <a:rPr lang="en-US" sz="2800" dirty="0"/>
              <a:t>b</a:t>
            </a:r>
            <a:r>
              <a:rPr lang="en-US" sz="2800" dirty="0" smtClean="0"/>
              <a:t>idders.  </a:t>
            </a:r>
          </a:p>
          <a:p>
            <a:pPr marL="457200" lvl="1" indent="0">
              <a:buNone/>
            </a:pPr>
            <a:r>
              <a:rPr lang="en-US" dirty="0" smtClean="0"/>
              <a:t> If only1bidder:</a:t>
            </a:r>
          </a:p>
          <a:p>
            <a:pPr lvl="2">
              <a:buFont typeface="Arial" panose="020B0604020202020204" pitchFamily="34" charset="0"/>
              <a:buChar char="•"/>
            </a:pPr>
            <a:r>
              <a:rPr lang="en-US" dirty="0" smtClean="0"/>
              <a:t>Survey suppliers </a:t>
            </a:r>
            <a:r>
              <a:rPr lang="en-US" dirty="0"/>
              <a:t>to </a:t>
            </a:r>
            <a:r>
              <a:rPr lang="en-US" dirty="0" smtClean="0"/>
              <a:t>determine </a:t>
            </a:r>
            <a:r>
              <a:rPr lang="en-US" dirty="0"/>
              <a:t>c</a:t>
            </a:r>
            <a:r>
              <a:rPr lang="en-US" dirty="0" smtClean="0"/>
              <a:t>ause</a:t>
            </a:r>
            <a:endParaRPr lang="en-US" dirty="0"/>
          </a:p>
          <a:p>
            <a:pPr lvl="2">
              <a:buFont typeface="Arial" panose="020B0604020202020204" pitchFamily="34" charset="0"/>
              <a:buChar char="•"/>
            </a:pPr>
            <a:r>
              <a:rPr lang="en-US" dirty="0" smtClean="0"/>
              <a:t>Document reasons for No-Bids</a:t>
            </a:r>
          </a:p>
          <a:p>
            <a:pPr lvl="2">
              <a:buFont typeface="Arial" panose="020B0604020202020204" pitchFamily="34" charset="0"/>
              <a:buChar char="•"/>
            </a:pPr>
            <a:r>
              <a:rPr lang="en-US" dirty="0" smtClean="0"/>
              <a:t>Prepare Sole Source Justification or evaluate single </a:t>
            </a:r>
            <a:r>
              <a:rPr lang="en-US" dirty="0"/>
              <a:t>b</a:t>
            </a:r>
            <a:r>
              <a:rPr lang="en-US" dirty="0" smtClean="0"/>
              <a:t>id</a:t>
            </a:r>
          </a:p>
        </p:txBody>
      </p:sp>
    </p:spTree>
    <p:extLst>
      <p:ext uri="{BB962C8B-B14F-4D97-AF65-F5344CB8AC3E}">
        <p14:creationId xmlns:p14="http://schemas.microsoft.com/office/powerpoint/2010/main" val="5418824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713364"/>
          </a:xfrm>
        </p:spPr>
        <p:txBody>
          <a:bodyPr/>
          <a:lstStyle/>
          <a:p>
            <a:r>
              <a:rPr lang="en-US" altLang="en-US" sz="3600" dirty="0"/>
              <a:t>IFB Process </a:t>
            </a:r>
            <a:r>
              <a:rPr lang="en-US" altLang="en-US" sz="2800" dirty="0"/>
              <a:t>cont</a:t>
            </a:r>
            <a:r>
              <a:rPr lang="en-US" altLang="en-US" sz="3600" dirty="0"/>
              <a:t>.</a:t>
            </a:r>
            <a:r>
              <a:rPr lang="en-US" altLang="en-US" sz="4000" dirty="0"/>
              <a:t> </a:t>
            </a:r>
            <a:endParaRPr lang="en-US" dirty="0"/>
          </a:p>
        </p:txBody>
      </p:sp>
      <p:sp>
        <p:nvSpPr>
          <p:cNvPr id="3" name="Content Placeholder 2"/>
          <p:cNvSpPr>
            <a:spLocks noGrp="1"/>
          </p:cNvSpPr>
          <p:nvPr>
            <p:ph idx="1"/>
          </p:nvPr>
        </p:nvSpPr>
        <p:spPr>
          <a:xfrm>
            <a:off x="642027" y="1149928"/>
            <a:ext cx="8044773" cy="5017408"/>
          </a:xfrm>
        </p:spPr>
        <p:txBody>
          <a:bodyPr/>
          <a:lstStyle/>
          <a:p>
            <a:pPr marL="0" indent="0">
              <a:buNone/>
            </a:pPr>
            <a:r>
              <a:rPr lang="en-US" sz="2800" dirty="0" smtClean="0"/>
              <a:t>9.    Complete </a:t>
            </a:r>
            <a:r>
              <a:rPr lang="en-US" sz="2800" dirty="0"/>
              <a:t>c</a:t>
            </a:r>
            <a:r>
              <a:rPr lang="en-US" sz="2800" dirty="0" smtClean="0"/>
              <a:t>ost </a:t>
            </a:r>
            <a:r>
              <a:rPr lang="en-US" sz="2800" dirty="0"/>
              <a:t>or </a:t>
            </a:r>
            <a:r>
              <a:rPr lang="en-US" sz="2800" dirty="0" smtClean="0"/>
              <a:t>price </a:t>
            </a:r>
            <a:r>
              <a:rPr lang="en-US" sz="2800" dirty="0"/>
              <a:t>a</a:t>
            </a:r>
            <a:r>
              <a:rPr lang="en-US" sz="2800" dirty="0" smtClean="0"/>
              <a:t>nalysis</a:t>
            </a:r>
            <a:endParaRPr lang="en-US" sz="2800" dirty="0"/>
          </a:p>
          <a:p>
            <a:pPr marL="514350" indent="-514350">
              <a:buAutoNum type="arabicPeriod" startAt="10"/>
            </a:pPr>
            <a:r>
              <a:rPr lang="en-US" sz="2800" dirty="0" smtClean="0"/>
              <a:t>  Determine </a:t>
            </a:r>
            <a:r>
              <a:rPr lang="en-US" sz="2800" dirty="0"/>
              <a:t>l</a:t>
            </a:r>
            <a:r>
              <a:rPr lang="en-US" sz="2800" dirty="0" smtClean="0"/>
              <a:t>owest responsive </a:t>
            </a:r>
            <a:r>
              <a:rPr lang="en-US" sz="2800" dirty="0"/>
              <a:t>b</a:t>
            </a:r>
            <a:r>
              <a:rPr lang="en-US" sz="2800" dirty="0" smtClean="0"/>
              <a:t>idder</a:t>
            </a:r>
          </a:p>
          <a:p>
            <a:pPr marL="514350" indent="-514350">
              <a:buAutoNum type="arabicPeriod" startAt="10"/>
            </a:pPr>
            <a:r>
              <a:rPr lang="en-US" sz="2800" dirty="0" smtClean="0"/>
              <a:t> Conduct pre-award </a:t>
            </a:r>
            <a:r>
              <a:rPr lang="en-US" sz="2800" dirty="0"/>
              <a:t>B</a:t>
            </a:r>
            <a:r>
              <a:rPr lang="en-US" sz="2800" dirty="0" smtClean="0"/>
              <a:t>uy </a:t>
            </a:r>
            <a:r>
              <a:rPr lang="en-US" sz="2800" dirty="0"/>
              <a:t>America Review </a:t>
            </a:r>
            <a:r>
              <a:rPr lang="en-US" sz="2800" dirty="0" smtClean="0"/>
              <a:t>or obtain </a:t>
            </a:r>
            <a:r>
              <a:rPr lang="en-US" sz="2800" dirty="0"/>
              <a:t>w</a:t>
            </a:r>
            <a:r>
              <a:rPr lang="en-US" sz="2800" dirty="0" smtClean="0"/>
              <a:t>aiver </a:t>
            </a:r>
            <a:r>
              <a:rPr lang="en-US" sz="2800" dirty="0"/>
              <a:t>(if </a:t>
            </a:r>
            <a:r>
              <a:rPr lang="en-US" sz="2800" dirty="0" smtClean="0"/>
              <a:t>applicable)</a:t>
            </a:r>
          </a:p>
          <a:p>
            <a:pPr marL="514350" indent="-514350">
              <a:buAutoNum type="arabicPeriod" startAt="10"/>
            </a:pPr>
            <a:r>
              <a:rPr lang="en-US" sz="2800" dirty="0" smtClean="0"/>
              <a:t>Complete responsibility </a:t>
            </a:r>
            <a:r>
              <a:rPr lang="en-US" sz="2800" dirty="0"/>
              <a:t>c</a:t>
            </a:r>
            <a:r>
              <a:rPr lang="en-US" sz="2800" dirty="0" smtClean="0"/>
              <a:t>heck</a:t>
            </a:r>
            <a:endParaRPr lang="en-US" sz="2800" dirty="0"/>
          </a:p>
          <a:p>
            <a:pPr marL="514350" indent="-514350">
              <a:buAutoNum type="arabicPeriod" startAt="10"/>
            </a:pPr>
            <a:r>
              <a:rPr lang="en-US" sz="2800" dirty="0" smtClean="0"/>
              <a:t> Review </a:t>
            </a:r>
            <a:r>
              <a:rPr lang="en-US" sz="2800" dirty="0"/>
              <a:t>p</a:t>
            </a:r>
            <a:r>
              <a:rPr lang="en-US" sz="2800" dirty="0" smtClean="0"/>
              <a:t>rocess </a:t>
            </a:r>
            <a:r>
              <a:rPr lang="en-US" sz="2800" dirty="0"/>
              <a:t>for </a:t>
            </a:r>
            <a:r>
              <a:rPr lang="en-US" sz="2800" dirty="0" smtClean="0"/>
              <a:t>arbitrary </a:t>
            </a:r>
            <a:r>
              <a:rPr lang="en-US" sz="2800" dirty="0"/>
              <a:t>a</a:t>
            </a:r>
            <a:r>
              <a:rPr lang="en-US" sz="2800" dirty="0" smtClean="0"/>
              <a:t>ction</a:t>
            </a:r>
          </a:p>
          <a:p>
            <a:pPr marL="514350" indent="-514350">
              <a:buFont typeface="Arial" charset="0"/>
              <a:buAutoNum type="arabicPeriod" startAt="10"/>
            </a:pPr>
            <a:r>
              <a:rPr lang="en-US" sz="2800" dirty="0" smtClean="0"/>
              <a:t> Award </a:t>
            </a:r>
            <a:r>
              <a:rPr lang="en-US" sz="2800" dirty="0"/>
              <a:t>c</a:t>
            </a:r>
            <a:r>
              <a:rPr lang="en-US" sz="2800" dirty="0" smtClean="0"/>
              <a:t>ontract </a:t>
            </a:r>
            <a:endParaRPr lang="en-US" sz="2800" dirty="0"/>
          </a:p>
          <a:p>
            <a:pPr marL="514350" indent="-514350">
              <a:buFont typeface="Arial" charset="0"/>
              <a:buAutoNum type="arabicPeriod" startAt="10"/>
            </a:pPr>
            <a:r>
              <a:rPr lang="en-US" sz="2800" dirty="0" smtClean="0"/>
              <a:t>Prepare </a:t>
            </a:r>
            <a:r>
              <a:rPr lang="en-US" sz="2800" dirty="0"/>
              <a:t>p</a:t>
            </a:r>
            <a:r>
              <a:rPr lang="en-US" sz="2800" dirty="0" smtClean="0"/>
              <a:t>urchase </a:t>
            </a:r>
            <a:r>
              <a:rPr lang="en-US" sz="2800" dirty="0"/>
              <a:t>o</a:t>
            </a:r>
            <a:r>
              <a:rPr lang="en-US" sz="2800" dirty="0" smtClean="0"/>
              <a:t>rder </a:t>
            </a:r>
            <a:r>
              <a:rPr lang="en-US" sz="2800" dirty="0"/>
              <a:t>or </a:t>
            </a:r>
            <a:r>
              <a:rPr lang="en-US" sz="2800" dirty="0" smtClean="0"/>
              <a:t>contract </a:t>
            </a:r>
            <a:r>
              <a:rPr lang="en-US" sz="2800" dirty="0"/>
              <a:t>d</a:t>
            </a:r>
            <a:r>
              <a:rPr lang="en-US" sz="2800" dirty="0" smtClean="0"/>
              <a:t>ocuments</a:t>
            </a:r>
            <a:endParaRPr lang="en-US" sz="2800" dirty="0"/>
          </a:p>
          <a:p>
            <a:pPr marL="1314450" lvl="2" indent="-514350">
              <a:buFont typeface="Arial" panose="020B0604020202020204" pitchFamily="34" charset="0"/>
              <a:buChar char="•"/>
            </a:pPr>
            <a:r>
              <a:rPr lang="en-US" dirty="0"/>
              <a:t>Ensure a sound and complete agreement</a:t>
            </a:r>
          </a:p>
          <a:p>
            <a:pPr marL="1314450" lvl="2" indent="-514350">
              <a:buFont typeface="Arial" panose="020B0604020202020204" pitchFamily="34" charset="0"/>
              <a:buChar char="•"/>
            </a:pPr>
            <a:r>
              <a:rPr lang="en-US" dirty="0"/>
              <a:t>Containing all required contract clauses</a:t>
            </a:r>
            <a:endParaRPr lang="en-US" sz="2800" dirty="0"/>
          </a:p>
          <a:p>
            <a:pPr marL="0" lvl="2" indent="0">
              <a:buNone/>
            </a:pPr>
            <a:endParaRPr lang="en-US" sz="2800" dirty="0"/>
          </a:p>
          <a:p>
            <a:pPr marL="514350" indent="-514350">
              <a:buAutoNum type="arabicPeriod" startAt="10"/>
            </a:pPr>
            <a:endParaRPr lang="en-US" dirty="0"/>
          </a:p>
          <a:p>
            <a:pPr marL="514350" indent="-514350">
              <a:buAutoNum type="arabicPeriod" startAt="10"/>
            </a:pPr>
            <a:endParaRPr lang="en-US" dirty="0"/>
          </a:p>
        </p:txBody>
      </p:sp>
    </p:spTree>
    <p:extLst>
      <p:ext uri="{BB962C8B-B14F-4D97-AF65-F5344CB8AC3E}">
        <p14:creationId xmlns:p14="http://schemas.microsoft.com/office/powerpoint/2010/main" val="27750536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769668"/>
          </a:xfrm>
        </p:spPr>
        <p:txBody>
          <a:bodyPr/>
          <a:lstStyle/>
          <a:p>
            <a:r>
              <a:rPr lang="en-US" altLang="en-US" sz="3600" smtClean="0"/>
              <a:t>IFB Process </a:t>
            </a:r>
            <a:r>
              <a:rPr lang="en-US" altLang="en-US" sz="2400" smtClean="0"/>
              <a:t>cont.</a:t>
            </a:r>
            <a:r>
              <a:rPr lang="en-US" altLang="en-US" sz="3600" smtClean="0"/>
              <a:t> </a:t>
            </a:r>
            <a:endParaRPr lang="en-US" dirty="0"/>
          </a:p>
        </p:txBody>
      </p:sp>
      <p:sp>
        <p:nvSpPr>
          <p:cNvPr id="3" name="Content Placeholder 2"/>
          <p:cNvSpPr>
            <a:spLocks noGrp="1"/>
          </p:cNvSpPr>
          <p:nvPr>
            <p:ph idx="1"/>
          </p:nvPr>
        </p:nvSpPr>
        <p:spPr>
          <a:xfrm>
            <a:off x="585788" y="1206230"/>
            <a:ext cx="8246927" cy="4919933"/>
          </a:xfrm>
        </p:spPr>
        <p:txBody>
          <a:bodyPr/>
          <a:lstStyle/>
          <a:p>
            <a:pPr marL="514350" lvl="1" indent="-514350">
              <a:buAutoNum type="arabicPeriod" startAt="16"/>
            </a:pPr>
            <a:r>
              <a:rPr lang="en-US" dirty="0" smtClean="0"/>
              <a:t>Conduct post award Buy America Audit during manufacturing (if applicable)</a:t>
            </a:r>
          </a:p>
          <a:p>
            <a:pPr marL="514350" lvl="1" indent="-514350">
              <a:buAutoNum type="arabicPeriod" startAt="16"/>
            </a:pPr>
            <a:r>
              <a:rPr lang="en-US" sz="2800" dirty="0" smtClean="0"/>
              <a:t>Ensure complete </a:t>
            </a:r>
            <a:r>
              <a:rPr lang="en-US" dirty="0"/>
              <a:t>w</a:t>
            </a:r>
            <a:r>
              <a:rPr lang="en-US" sz="2800" dirty="0" smtClean="0"/>
              <a:t>ritten </a:t>
            </a:r>
            <a:r>
              <a:rPr lang="en-US" dirty="0"/>
              <a:t>r</a:t>
            </a:r>
            <a:r>
              <a:rPr lang="en-US" sz="2800" dirty="0" smtClean="0"/>
              <a:t>ecord is documented in the procurement file</a:t>
            </a:r>
          </a:p>
          <a:p>
            <a:pPr marL="514350" lvl="1" indent="-514350">
              <a:buAutoNum type="arabicPeriod" startAt="16"/>
            </a:pPr>
            <a:r>
              <a:rPr lang="en-US" sz="2800" dirty="0" smtClean="0"/>
              <a:t>Take delivery</a:t>
            </a:r>
          </a:p>
          <a:p>
            <a:pPr marL="514350" lvl="1" indent="-514350">
              <a:buAutoNum type="arabicPeriod" startAt="16"/>
            </a:pPr>
            <a:r>
              <a:rPr lang="en-US" sz="2800" dirty="0" smtClean="0"/>
              <a:t>If Options remain</a:t>
            </a:r>
          </a:p>
          <a:p>
            <a:pPr marL="1314450" lvl="2" indent="-514350">
              <a:buFont typeface="Arial" panose="020B0604020202020204" pitchFamily="34" charset="0"/>
              <a:buChar char="•"/>
            </a:pPr>
            <a:r>
              <a:rPr lang="en-US" dirty="0" smtClean="0"/>
              <a:t>Still need </a:t>
            </a:r>
            <a:r>
              <a:rPr lang="en-US" dirty="0"/>
              <a:t>r</a:t>
            </a:r>
            <a:r>
              <a:rPr lang="en-US" dirty="0" smtClean="0"/>
              <a:t>equirement</a:t>
            </a:r>
          </a:p>
          <a:p>
            <a:pPr marL="1314450" lvl="2" indent="-514350">
              <a:buFont typeface="Arial" panose="020B0604020202020204" pitchFamily="34" charset="0"/>
              <a:buChar char="•"/>
            </a:pPr>
            <a:r>
              <a:rPr lang="en-US" dirty="0" smtClean="0"/>
              <a:t>Complete price </a:t>
            </a:r>
            <a:r>
              <a:rPr lang="en-US" dirty="0"/>
              <a:t>r</a:t>
            </a:r>
            <a:r>
              <a:rPr lang="en-US" dirty="0" smtClean="0"/>
              <a:t>easonableness </a:t>
            </a:r>
            <a:r>
              <a:rPr lang="en-US" dirty="0"/>
              <a:t>d</a:t>
            </a:r>
            <a:r>
              <a:rPr lang="en-US" dirty="0" smtClean="0"/>
              <a:t>etermination</a:t>
            </a:r>
          </a:p>
          <a:p>
            <a:pPr marL="1314450" lvl="2" indent="-514350">
              <a:buFont typeface="Arial" panose="020B0604020202020204" pitchFamily="34" charset="0"/>
              <a:buChar char="•"/>
            </a:pPr>
            <a:r>
              <a:rPr lang="en-US" dirty="0" smtClean="0"/>
              <a:t>Execute Option </a:t>
            </a:r>
          </a:p>
          <a:p>
            <a:pPr marL="0" indent="0">
              <a:buNone/>
            </a:pPr>
            <a:r>
              <a:rPr lang="en-US" sz="2800" dirty="0" smtClean="0"/>
              <a:t>20.  Contract ends</a:t>
            </a:r>
            <a:endParaRPr lang="en-US" dirty="0" smtClean="0"/>
          </a:p>
        </p:txBody>
      </p:sp>
    </p:spTree>
    <p:extLst>
      <p:ext uri="{BB962C8B-B14F-4D97-AF65-F5344CB8AC3E}">
        <p14:creationId xmlns:p14="http://schemas.microsoft.com/office/powerpoint/2010/main" val="34049659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4"/>
          <p:cNvSpPr>
            <a:spLocks noGrp="1" noChangeArrowheads="1"/>
          </p:cNvSpPr>
          <p:nvPr>
            <p:ph type="title"/>
          </p:nvPr>
        </p:nvSpPr>
        <p:spPr>
          <a:xfrm>
            <a:off x="612775" y="406400"/>
            <a:ext cx="7312025" cy="995680"/>
          </a:xfrm>
        </p:spPr>
        <p:txBody>
          <a:bodyPr>
            <a:noAutofit/>
          </a:bodyPr>
          <a:lstStyle/>
          <a:p>
            <a:pPr eaLnBrk="1" hangingPunct="1">
              <a:defRPr/>
            </a:pPr>
            <a:r>
              <a:rPr lang="en-US" sz="3200" dirty="0" smtClean="0"/>
              <a:t>Unnecessary Experience and Excessive Bonding </a:t>
            </a:r>
          </a:p>
        </p:txBody>
      </p:sp>
      <p:sp>
        <p:nvSpPr>
          <p:cNvPr id="59395" name="Rectangle 5"/>
          <p:cNvSpPr>
            <a:spLocks noGrp="1" noChangeArrowheads="1"/>
          </p:cNvSpPr>
          <p:nvPr>
            <p:ph sz="quarter" idx="1"/>
          </p:nvPr>
        </p:nvSpPr>
        <p:spPr>
          <a:xfrm>
            <a:off x="612775" y="1402080"/>
            <a:ext cx="8165465" cy="4917440"/>
          </a:xfrm>
        </p:spPr>
        <p:txBody>
          <a:bodyPr>
            <a:normAutofit fontScale="25000" lnSpcReduction="20000"/>
          </a:bodyPr>
          <a:lstStyle/>
          <a:p>
            <a:pPr eaLnBrk="1" hangingPunct="1">
              <a:lnSpc>
                <a:spcPct val="170000"/>
              </a:lnSpc>
              <a:buFont typeface="Wingdings" pitchFamily="2" charset="2"/>
              <a:buNone/>
              <a:defRPr/>
            </a:pPr>
            <a:r>
              <a:rPr lang="en-US" sz="9200" b="1" dirty="0" smtClean="0"/>
              <a:t>Basic Requirement</a:t>
            </a:r>
          </a:p>
          <a:p>
            <a:pPr eaLnBrk="1" hangingPunct="1">
              <a:lnSpc>
                <a:spcPct val="170000"/>
              </a:lnSpc>
              <a:buFont typeface="Wingdings" pitchFamily="2" charset="2"/>
              <a:buNone/>
              <a:defRPr/>
            </a:pPr>
            <a:r>
              <a:rPr lang="en-US" sz="9200" dirty="0" smtClean="0">
                <a:solidFill>
                  <a:srgbClr val="FF0000"/>
                </a:solidFill>
              </a:rPr>
              <a:t>  </a:t>
            </a:r>
            <a:r>
              <a:rPr lang="en-US" sz="9200" i="1" dirty="0" smtClean="0"/>
              <a:t>(</a:t>
            </a:r>
            <a:r>
              <a:rPr lang="en-US" sz="9200" i="1" dirty="0" smtClean="0">
                <a:hlinkClick r:id="rId3"/>
              </a:rPr>
              <a:t>FTA C 4220.1F</a:t>
            </a:r>
            <a:r>
              <a:rPr lang="en-US" sz="9200" i="1" dirty="0" smtClean="0"/>
              <a:t> Ch. VI, 2.a. (4) (b) and (e))</a:t>
            </a:r>
            <a:endParaRPr lang="en-US" sz="4000" dirty="0" smtClean="0"/>
          </a:p>
          <a:p>
            <a:pPr eaLnBrk="1" hangingPunct="1">
              <a:spcBef>
                <a:spcPts val="200"/>
              </a:spcBef>
              <a:buFont typeface="Wingdings" pitchFamily="2" charset="2"/>
              <a:buNone/>
              <a:defRPr/>
            </a:pPr>
            <a:r>
              <a:rPr lang="en-US" sz="9200" dirty="0" smtClean="0"/>
              <a:t>	Unnecessary business requirements and excessive bonding requirements are considered to be restrictive of competition</a:t>
            </a:r>
          </a:p>
          <a:p>
            <a:pPr eaLnBrk="1" hangingPunct="1">
              <a:spcBef>
                <a:spcPts val="200"/>
              </a:spcBef>
              <a:buFont typeface="Wingdings" pitchFamily="2" charset="2"/>
              <a:buNone/>
              <a:defRPr/>
            </a:pPr>
            <a:r>
              <a:rPr lang="en-US" sz="9200" dirty="0" smtClean="0"/>
              <a:t> 	</a:t>
            </a:r>
          </a:p>
          <a:p>
            <a:pPr eaLnBrk="1" hangingPunct="1">
              <a:spcBef>
                <a:spcPts val="200"/>
              </a:spcBef>
              <a:buFont typeface="Wingdings" pitchFamily="2" charset="2"/>
              <a:buNone/>
              <a:defRPr/>
            </a:pPr>
            <a:r>
              <a:rPr lang="en-US" sz="9200" dirty="0" smtClean="0"/>
              <a:t>Note:  FTA does have minimum bonding requirements for construction projects.</a:t>
            </a:r>
          </a:p>
          <a:p>
            <a:pPr eaLnBrk="1" hangingPunct="1">
              <a:spcBef>
                <a:spcPts val="200"/>
              </a:spcBef>
              <a:buFont typeface="Wingdings" pitchFamily="2" charset="2"/>
              <a:buNone/>
              <a:defRPr/>
            </a:pPr>
            <a:endParaRPr lang="en-US" sz="4000" dirty="0" smtClean="0"/>
          </a:p>
          <a:p>
            <a:pPr eaLnBrk="1" hangingPunct="1">
              <a:spcBef>
                <a:spcPts val="200"/>
              </a:spcBef>
              <a:buFont typeface="Wingdings" pitchFamily="2" charset="2"/>
              <a:buNone/>
              <a:defRPr/>
            </a:pPr>
            <a:r>
              <a:rPr lang="en-US" sz="9200" dirty="0" smtClean="0"/>
              <a:t>Considerations: </a:t>
            </a:r>
            <a:endParaRPr lang="en-US" sz="9200" dirty="0"/>
          </a:p>
          <a:p>
            <a:pPr lvl="1">
              <a:spcBef>
                <a:spcPts val="200"/>
              </a:spcBef>
              <a:buFont typeface="Arial" panose="020B0604020202020204" pitchFamily="34" charset="0"/>
              <a:buChar char="•"/>
              <a:defRPr/>
            </a:pPr>
            <a:r>
              <a:rPr lang="en-US" sz="9200" dirty="0" smtClean="0"/>
              <a:t>Be careful with bonding for services and for requirements for capital and expenditures </a:t>
            </a:r>
          </a:p>
          <a:p>
            <a:pPr lvl="1">
              <a:spcBef>
                <a:spcPts val="200"/>
              </a:spcBef>
              <a:buFont typeface="Arial" panose="020B0604020202020204" pitchFamily="34" charset="0"/>
              <a:buChar char="•"/>
              <a:defRPr/>
            </a:pPr>
            <a:r>
              <a:rPr lang="en-US" sz="9200" dirty="0" smtClean="0"/>
              <a:t>Ensure insurance and bonding requirements are reasonable for the delegated procurement</a:t>
            </a:r>
          </a:p>
          <a:p>
            <a:pPr eaLnBrk="1" hangingPunct="1">
              <a:buFont typeface="Wingdings" pitchFamily="2" charset="2"/>
              <a:buNone/>
              <a:defRPr/>
            </a:pPr>
            <a:endParaRPr lang="en-US" sz="8000" i="1" dirty="0" smtClean="0"/>
          </a:p>
          <a:p>
            <a:pPr eaLnBrk="1" hangingPunct="1">
              <a:buFont typeface="Wingdings" pitchFamily="2" charset="2"/>
              <a:buNone/>
              <a:defRPr/>
            </a:pPr>
            <a:r>
              <a:rPr lang="en-US" sz="8000" b="1" dirty="0" smtClean="0"/>
              <a:t>					Element #10 of the PSR</a:t>
            </a:r>
          </a:p>
        </p:txBody>
      </p:sp>
    </p:spTree>
    <p:extLst>
      <p:ext uri="{BB962C8B-B14F-4D97-AF65-F5344CB8AC3E}">
        <p14:creationId xmlns:p14="http://schemas.microsoft.com/office/powerpoint/2010/main" val="3230981040"/>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a:xfrm>
            <a:off x="612775" y="228600"/>
            <a:ext cx="7312025" cy="990600"/>
          </a:xfrm>
        </p:spPr>
        <p:txBody>
          <a:bodyPr/>
          <a:lstStyle/>
          <a:p>
            <a:pPr eaLnBrk="1" hangingPunct="1"/>
            <a:r>
              <a:rPr lang="en-US" altLang="en-US" sz="3600" dirty="0" smtClean="0"/>
              <a:t>Organizational Conflict of Interest </a:t>
            </a:r>
          </a:p>
        </p:txBody>
      </p:sp>
      <p:sp>
        <p:nvSpPr>
          <p:cNvPr id="63491" name="Rectangle 5"/>
          <p:cNvSpPr>
            <a:spLocks noGrp="1" noChangeArrowheads="1"/>
          </p:cNvSpPr>
          <p:nvPr>
            <p:ph sz="quarter" idx="1"/>
          </p:nvPr>
        </p:nvSpPr>
        <p:spPr>
          <a:xfrm>
            <a:off x="609600" y="1271588"/>
            <a:ext cx="8128000" cy="4824412"/>
          </a:xfrm>
        </p:spPr>
        <p:txBody>
          <a:bodyPr>
            <a:normAutofit/>
          </a:bodyPr>
          <a:lstStyle/>
          <a:p>
            <a:pPr eaLnBrk="1" hangingPunct="1">
              <a:buFont typeface="Wingdings" pitchFamily="2" charset="2"/>
              <a:buNone/>
              <a:defRPr/>
            </a:pPr>
            <a:r>
              <a:rPr lang="en-US" sz="2800" b="1" dirty="0" smtClean="0"/>
              <a:t>Basic Requirement</a:t>
            </a:r>
          </a:p>
          <a:p>
            <a:pPr eaLnBrk="1" hangingPunct="1">
              <a:buFont typeface="Wingdings" pitchFamily="2" charset="2"/>
              <a:buNone/>
              <a:defRPr/>
            </a:pPr>
            <a:endParaRPr lang="en-US" sz="1600" dirty="0" smtClean="0">
              <a:hlinkClick r:id="rId3"/>
            </a:endParaRPr>
          </a:p>
          <a:p>
            <a:pPr eaLnBrk="1" hangingPunct="1">
              <a:buFont typeface="Wingdings" pitchFamily="2" charset="2"/>
              <a:buNone/>
              <a:defRPr/>
            </a:pPr>
            <a:r>
              <a:rPr lang="en-US" sz="2200" i="1" dirty="0" smtClean="0"/>
              <a:t>	</a:t>
            </a:r>
            <a:r>
              <a:rPr lang="en-US" sz="2800" i="1" dirty="0" smtClean="0"/>
              <a:t>(</a:t>
            </a:r>
            <a:r>
              <a:rPr lang="en-US" sz="2800" i="1" dirty="0" smtClean="0">
                <a:hlinkClick r:id="rId3"/>
              </a:rPr>
              <a:t>FTA C 4220.1F</a:t>
            </a:r>
            <a:r>
              <a:rPr lang="en-US" sz="2800" i="1" dirty="0" smtClean="0"/>
              <a:t> Ch. VI, 2.a. (4)(h))</a:t>
            </a:r>
            <a:endParaRPr lang="en-US" sz="2800" dirty="0" smtClean="0"/>
          </a:p>
          <a:p>
            <a:pPr eaLnBrk="1" hangingPunct="1">
              <a:buFont typeface="Wingdings" pitchFamily="2" charset="2"/>
              <a:buNone/>
              <a:defRPr/>
            </a:pPr>
            <a:r>
              <a:rPr lang="en-US" sz="2800" dirty="0" smtClean="0"/>
              <a:t>	</a:t>
            </a:r>
            <a:r>
              <a:rPr lang="en-US" sz="2800" i="1" dirty="0" smtClean="0"/>
              <a:t>An organizational conflict of interest is considered to be restrictive of competition</a:t>
            </a:r>
          </a:p>
          <a:p>
            <a:pPr eaLnBrk="1" hangingPunct="1">
              <a:buFont typeface="Wingdings" pitchFamily="2" charset="2"/>
              <a:buNone/>
              <a:defRPr/>
            </a:pPr>
            <a:endParaRPr lang="en-US" sz="2400" i="1" dirty="0" smtClean="0"/>
          </a:p>
          <a:p>
            <a:pPr eaLnBrk="1" hangingPunct="1">
              <a:buFont typeface="Wingdings" pitchFamily="2" charset="2"/>
              <a:buNone/>
              <a:defRPr/>
            </a:pPr>
            <a:r>
              <a:rPr lang="en-US" sz="2400" i="1" dirty="0" smtClean="0"/>
              <a:t>	</a:t>
            </a:r>
            <a:r>
              <a:rPr lang="en-US" sz="2800" i="1" dirty="0" smtClean="0"/>
              <a:t>Note:  Ensure that you have an OCI clause in the 		   contract terms.</a:t>
            </a:r>
          </a:p>
          <a:p>
            <a:pPr eaLnBrk="1" hangingPunct="1">
              <a:buFont typeface="Wingdings" pitchFamily="2" charset="2"/>
              <a:buNone/>
              <a:defRPr/>
            </a:pPr>
            <a:endParaRPr lang="en-US" sz="2400" dirty="0" smtClean="0"/>
          </a:p>
          <a:p>
            <a:pPr eaLnBrk="1" hangingPunct="1">
              <a:buFont typeface="Wingdings" pitchFamily="2" charset="2"/>
              <a:buNone/>
              <a:defRPr/>
            </a:pPr>
            <a:r>
              <a:rPr lang="en-US" sz="2000" b="1" dirty="0" smtClean="0"/>
              <a:t>					</a:t>
            </a:r>
            <a:endParaRPr lang="en-US" sz="2000" b="1" dirty="0"/>
          </a:p>
          <a:p>
            <a:pPr eaLnBrk="1" hangingPunct="1">
              <a:buFont typeface="Wingdings" pitchFamily="2" charset="2"/>
              <a:buNone/>
              <a:defRPr/>
            </a:pPr>
            <a:r>
              <a:rPr lang="en-US" sz="2000" b="1" dirty="0" smtClean="0"/>
              <a:t>						Element #11 of the PSR</a:t>
            </a:r>
          </a:p>
        </p:txBody>
      </p:sp>
    </p:spTree>
    <p:extLst>
      <p:ext uri="{BB962C8B-B14F-4D97-AF65-F5344CB8AC3E}">
        <p14:creationId xmlns:p14="http://schemas.microsoft.com/office/powerpoint/2010/main" val="2166206649"/>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a:xfrm>
            <a:off x="386080" y="228599"/>
            <a:ext cx="8270239" cy="1115291"/>
          </a:xfrm>
        </p:spPr>
        <p:txBody>
          <a:bodyPr/>
          <a:lstStyle/>
          <a:p>
            <a:pPr eaLnBrk="1" hangingPunct="1"/>
            <a:r>
              <a:rPr lang="en-US" altLang="en-US" sz="3600" dirty="0" smtClean="0"/>
              <a:t>Organizational Conflict of Interest </a:t>
            </a:r>
            <a:r>
              <a:rPr lang="en-US" altLang="en-US" sz="2400" dirty="0" smtClean="0"/>
              <a:t>cont.</a:t>
            </a:r>
            <a:r>
              <a:rPr lang="en-US" altLang="en-US" sz="3600" dirty="0" smtClean="0"/>
              <a:t> </a:t>
            </a:r>
          </a:p>
        </p:txBody>
      </p:sp>
      <p:sp>
        <p:nvSpPr>
          <p:cNvPr id="64515" name="Rectangle 5"/>
          <p:cNvSpPr>
            <a:spLocks noGrp="1" noChangeArrowheads="1"/>
          </p:cNvSpPr>
          <p:nvPr>
            <p:ph sz="quarter" idx="1"/>
          </p:nvPr>
        </p:nvSpPr>
        <p:spPr>
          <a:xfrm>
            <a:off x="612775" y="1442720"/>
            <a:ext cx="7677785" cy="4815840"/>
          </a:xfrm>
        </p:spPr>
        <p:txBody>
          <a:bodyPr>
            <a:normAutofit lnSpcReduction="10000"/>
          </a:bodyPr>
          <a:lstStyle/>
          <a:p>
            <a:pPr eaLnBrk="1" hangingPunct="1">
              <a:buFont typeface="Wingdings" pitchFamily="2" charset="2"/>
              <a:buNone/>
              <a:defRPr/>
            </a:pPr>
            <a:r>
              <a:rPr lang="en-US" sz="2600" dirty="0" smtClean="0"/>
              <a:t>An organizational conflict of interest exists when:</a:t>
            </a:r>
          </a:p>
          <a:p>
            <a:pPr>
              <a:buFont typeface="Wingdings" pitchFamily="2" charset="2"/>
              <a:buNone/>
              <a:defRPr/>
            </a:pPr>
            <a:endParaRPr lang="en-US" sz="1800" dirty="0" smtClean="0"/>
          </a:p>
          <a:p>
            <a:pPr>
              <a:defRPr/>
            </a:pPr>
            <a:r>
              <a:rPr lang="en-US" sz="2400" dirty="0" smtClean="0"/>
              <a:t>A contractor is unable, or potentially unable, to provide impartial and objective assistance or advice due to other activities, relationships, contracts, or circumstances. </a:t>
            </a:r>
          </a:p>
          <a:p>
            <a:pPr>
              <a:defRPr/>
            </a:pPr>
            <a:r>
              <a:rPr lang="en-US" sz="2400" dirty="0" smtClean="0"/>
              <a:t>A contractor has an unfair competitive advantage through obtaining access to nonpublic information during the performance of an earlier contract; or </a:t>
            </a:r>
          </a:p>
          <a:p>
            <a:pPr>
              <a:defRPr/>
            </a:pPr>
            <a:r>
              <a:rPr lang="en-US" sz="2400" dirty="0" smtClean="0"/>
              <a:t>During the conduct of an earlier procurement, a contractor has established the ground rules for a future procurement by developing specifications, evaluation factors, or similar documents. </a:t>
            </a:r>
            <a:r>
              <a:rPr lang="en-US" sz="2600" dirty="0" smtClean="0"/>
              <a:t/>
            </a:r>
            <a:br>
              <a:rPr lang="en-US" sz="2600" dirty="0" smtClean="0"/>
            </a:br>
            <a:endParaRPr lang="en-US" sz="2600" b="1" dirty="0" smtClean="0"/>
          </a:p>
        </p:txBody>
      </p:sp>
    </p:spTree>
    <p:extLst>
      <p:ext uri="{BB962C8B-B14F-4D97-AF65-F5344CB8AC3E}">
        <p14:creationId xmlns:p14="http://schemas.microsoft.com/office/powerpoint/2010/main" val="3180261124"/>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721360" y="336361"/>
            <a:ext cx="7312025" cy="650240"/>
          </a:xfrm>
        </p:spPr>
        <p:txBody>
          <a:bodyPr/>
          <a:lstStyle/>
          <a:p>
            <a:r>
              <a:rPr lang="en-US" altLang="en-US" sz="2800" dirty="0" smtClean="0"/>
              <a:t>Organizational Conflict of Interest</a:t>
            </a:r>
          </a:p>
        </p:txBody>
      </p:sp>
      <p:sp>
        <p:nvSpPr>
          <p:cNvPr id="112644" name="TextBox 4"/>
          <p:cNvSpPr txBox="1">
            <a:spLocks noChangeArrowheads="1"/>
          </p:cNvSpPr>
          <p:nvPr/>
        </p:nvSpPr>
        <p:spPr bwMode="auto">
          <a:xfrm>
            <a:off x="311284" y="986601"/>
            <a:ext cx="8540885"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b="1" dirty="0"/>
              <a:t>ORGANIZATIONAL CONFLICT OF INTEREST (SPECIFICATION PREPARATION) </a:t>
            </a:r>
            <a:endParaRPr lang="en-US" altLang="en-US" sz="1200" dirty="0"/>
          </a:p>
          <a:p>
            <a:pPr eaLnBrk="1" hangingPunct="1"/>
            <a:r>
              <a:rPr lang="en-US" altLang="en-US" sz="1200" dirty="0"/>
              <a:t> </a:t>
            </a:r>
          </a:p>
          <a:p>
            <a:pPr eaLnBrk="1" hangingPunct="1"/>
            <a:r>
              <a:rPr lang="en-US" altLang="en-US" sz="1200" dirty="0"/>
              <a:t>(a) This contract, in whole or in part, provides for the Contractor to draft and/or furnish specifications in support of </a:t>
            </a:r>
            <a:r>
              <a:rPr lang="en-US" altLang="en-US" sz="1200" dirty="0" smtClean="0"/>
              <a:t>____________ </a:t>
            </a:r>
            <a:r>
              <a:rPr lang="en-US" altLang="en-US" sz="1200" dirty="0"/>
              <a:t>[</a:t>
            </a:r>
            <a:r>
              <a:rPr lang="en-US" altLang="en-US" sz="1200" i="1" dirty="0"/>
              <a:t>Contracting officer identify system or program</a:t>
            </a:r>
            <a:r>
              <a:rPr lang="en-US" altLang="en-US" sz="1200" dirty="0"/>
              <a:t>].  Further, this contract may task the Contractor to prepare or assist in preparing work statements that directly, predictably and without delay are used in future competitive acquisitions in support of </a:t>
            </a:r>
            <a:r>
              <a:rPr lang="en-US" altLang="en-US" sz="1200" dirty="0" smtClean="0"/>
              <a:t>__________ </a:t>
            </a:r>
            <a:r>
              <a:rPr lang="en-US" altLang="en-US" sz="1200" dirty="0"/>
              <a:t>[</a:t>
            </a:r>
            <a:r>
              <a:rPr lang="en-US" altLang="en-US" sz="1200" i="1" dirty="0"/>
              <a:t>Contracting officer identify program</a:t>
            </a:r>
            <a:r>
              <a:rPr lang="en-US" altLang="en-US" sz="1200" dirty="0"/>
              <a:t>].  The parties recognize that by the Contractor providing this support a potential conflict of interest arises as defined by FAR 9.505-2.</a:t>
            </a:r>
          </a:p>
          <a:p>
            <a:pPr eaLnBrk="1" hangingPunct="1"/>
            <a:r>
              <a:rPr lang="en-US" altLang="en-US" sz="1200" dirty="0"/>
              <a:t> </a:t>
            </a:r>
          </a:p>
          <a:p>
            <a:pPr eaLnBrk="1" hangingPunct="1"/>
            <a:r>
              <a:rPr lang="en-US" altLang="en-US" sz="1200" dirty="0"/>
              <a:t>(b) During the term of this contract and for a period of __________ [</a:t>
            </a:r>
            <a:r>
              <a:rPr lang="en-US" altLang="en-US" sz="1200" i="1" dirty="0"/>
              <a:t>Contracting officer insert period of time after contract completion that contractor will not be allowed to supply time</a:t>
            </a:r>
            <a:r>
              <a:rPr lang="en-US" altLang="en-US" sz="1200" dirty="0"/>
              <a:t>] after completion of this contract, the Contractor agrees that it will not supply as a prime contractor, subcontractor at any tier, or consultant to a supplier to the Department of Commerce, any product, item or major component of an item or product, which was the subject of the specifications and/or work statements furnished under this contract.  The contractor shall, within 15 days after the effective date of this contract, provide, in writing, to the Contracting Officer, a representation that all employees, agents and subcontractors involved in the performance of this contract have been informed of the provisions of this clause.  Any subcontractor that performs any work relative to this contract shall be subject to this clause.  The Contractor agrees to place in each subcontract affected by these provisions the necessary language contained in this clause.</a:t>
            </a:r>
          </a:p>
          <a:p>
            <a:pPr eaLnBrk="1" hangingPunct="1"/>
            <a:r>
              <a:rPr lang="en-US" altLang="en-US" sz="1200" dirty="0"/>
              <a:t> </a:t>
            </a:r>
          </a:p>
          <a:p>
            <a:pPr eaLnBrk="1" hangingPunct="1"/>
            <a:r>
              <a:rPr lang="en-US" altLang="en-US" sz="1200" dirty="0"/>
              <a:t>(c) For the purposes of this clause, the term “contractor” means the contractor, its subsidiaries and affiliates, joint ventures involving the contractor, any entity with which the contractor may hereafter merge or affiliate and any other successor or assignee of the contractor.</a:t>
            </a:r>
          </a:p>
          <a:p>
            <a:pPr eaLnBrk="1" hangingPunct="1"/>
            <a:r>
              <a:rPr lang="en-US" altLang="en-US" sz="1200" dirty="0"/>
              <a:t> </a:t>
            </a:r>
          </a:p>
          <a:p>
            <a:pPr eaLnBrk="1" hangingPunct="1"/>
            <a:r>
              <a:rPr lang="en-US" altLang="en-US" sz="1200" dirty="0"/>
              <a:t>(d) The Contractor acknowledges the full force and effect of this clause.  It agrees to be bound by its terms and conditions and understands that violation of this clause may, in the judgment of the Contracting Officer, be cause for Termination for Default under FAR 52.249-6.  The Contractor also acknowledges that this does not represent the sole and exclusive remedy available to the Government in the event the Contractor breaches this or any other Organizational Conflict of Interest clause.</a:t>
            </a:r>
          </a:p>
          <a:p>
            <a:pPr eaLnBrk="1" hangingPunct="1"/>
            <a:endParaRPr lang="en-US" altLang="en-US" sz="1100" dirty="0"/>
          </a:p>
        </p:txBody>
      </p:sp>
    </p:spTree>
    <p:extLst>
      <p:ext uri="{BB962C8B-B14F-4D97-AF65-F5344CB8AC3E}">
        <p14:creationId xmlns:p14="http://schemas.microsoft.com/office/powerpoint/2010/main" val="10572081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4"/>
          <p:cNvSpPr>
            <a:spLocks noGrp="1" noChangeArrowheads="1"/>
          </p:cNvSpPr>
          <p:nvPr>
            <p:ph type="title"/>
          </p:nvPr>
        </p:nvSpPr>
        <p:spPr>
          <a:xfrm>
            <a:off x="612775" y="406400"/>
            <a:ext cx="7769226" cy="833120"/>
          </a:xfrm>
        </p:spPr>
        <p:txBody>
          <a:bodyPr>
            <a:noAutofit/>
          </a:bodyPr>
          <a:lstStyle/>
          <a:p>
            <a:pPr eaLnBrk="1" hangingPunct="1">
              <a:defRPr/>
            </a:pPr>
            <a:r>
              <a:rPr lang="en-US" sz="2900" dirty="0" smtClean="0"/>
              <a:t>Written Procurement Selection Procedures </a:t>
            </a:r>
          </a:p>
        </p:txBody>
      </p:sp>
      <p:sp>
        <p:nvSpPr>
          <p:cNvPr id="81923" name="Rectangle 5"/>
          <p:cNvSpPr>
            <a:spLocks noGrp="1" noChangeArrowheads="1"/>
          </p:cNvSpPr>
          <p:nvPr>
            <p:ph sz="quarter" idx="1"/>
          </p:nvPr>
        </p:nvSpPr>
        <p:spPr>
          <a:xfrm>
            <a:off x="396242" y="1239520"/>
            <a:ext cx="8280398" cy="4937760"/>
          </a:xfrm>
        </p:spPr>
        <p:txBody>
          <a:bodyPr>
            <a:normAutofit fontScale="92500" lnSpcReduction="20000"/>
          </a:bodyPr>
          <a:lstStyle/>
          <a:p>
            <a:pPr eaLnBrk="1" hangingPunct="1">
              <a:buFont typeface="Wingdings" pitchFamily="2" charset="2"/>
              <a:buNone/>
              <a:defRPr/>
            </a:pPr>
            <a:r>
              <a:rPr lang="en-US" sz="2600" b="1" dirty="0" smtClean="0"/>
              <a:t>Basic Requirement</a:t>
            </a:r>
          </a:p>
          <a:p>
            <a:pPr eaLnBrk="1" hangingPunct="1">
              <a:buFont typeface="Wingdings" pitchFamily="2" charset="2"/>
              <a:buNone/>
              <a:defRPr/>
            </a:pPr>
            <a:endParaRPr lang="en-US" sz="1100" dirty="0" smtClean="0">
              <a:hlinkClick r:id=""/>
            </a:endParaRPr>
          </a:p>
          <a:p>
            <a:pPr indent="-26988" eaLnBrk="1" hangingPunct="1">
              <a:buFont typeface="Wingdings" pitchFamily="2" charset="2"/>
              <a:buNone/>
              <a:defRPr/>
            </a:pPr>
            <a:r>
              <a:rPr lang="en-US" sz="2600" dirty="0" smtClean="0">
                <a:hlinkClick r:id=""/>
              </a:rPr>
              <a:t>(FTA C 4220.1F</a:t>
            </a:r>
            <a:r>
              <a:rPr lang="en-US" sz="2600" dirty="0" smtClean="0"/>
              <a:t>. Ch. 3.d. (1)(c)</a:t>
            </a:r>
          </a:p>
          <a:p>
            <a:pPr indent="-26988" eaLnBrk="1" hangingPunct="1">
              <a:buFont typeface="Wingdings" pitchFamily="2" charset="2"/>
              <a:buNone/>
              <a:defRPr/>
            </a:pPr>
            <a:endParaRPr lang="en-US" sz="900" dirty="0" smtClean="0"/>
          </a:p>
          <a:p>
            <a:pPr>
              <a:buFont typeface="Wingdings" pitchFamily="2" charset="2"/>
              <a:buNone/>
              <a:defRPr/>
            </a:pPr>
            <a:r>
              <a:rPr lang="en-US" sz="2400" dirty="0" smtClean="0"/>
              <a:t>	All recipients must state its reasons for contractor selection</a:t>
            </a:r>
          </a:p>
          <a:p>
            <a:pPr lvl="1">
              <a:buFont typeface="Arial" panose="020B0604020202020204" pitchFamily="34" charset="0"/>
              <a:buChar char="•"/>
              <a:defRPr/>
            </a:pPr>
            <a:r>
              <a:rPr lang="en-US" sz="2400" dirty="0" smtClean="0"/>
              <a:t>Government recipients must also state reasons for contractor rejection</a:t>
            </a:r>
          </a:p>
          <a:p>
            <a:pPr lvl="1">
              <a:buFont typeface="Arial" panose="020B0604020202020204" pitchFamily="34" charset="0"/>
              <a:buChar char="•"/>
              <a:defRPr/>
            </a:pPr>
            <a:r>
              <a:rPr lang="en-US" sz="2400" dirty="0"/>
              <a:t>N</a:t>
            </a:r>
            <a:r>
              <a:rPr lang="en-US" sz="2400" dirty="0" smtClean="0"/>
              <a:t>on-government recipients need not state reasons for rejection. </a:t>
            </a:r>
          </a:p>
          <a:p>
            <a:pPr marL="457200" lvl="1" indent="0">
              <a:buNone/>
              <a:defRPr/>
            </a:pPr>
            <a:endParaRPr lang="en-US" sz="900" dirty="0" smtClean="0"/>
          </a:p>
          <a:p>
            <a:pPr eaLnBrk="1" hangingPunct="1">
              <a:buFont typeface="Wingdings" pitchFamily="2" charset="2"/>
              <a:buNone/>
              <a:defRPr/>
            </a:pPr>
            <a:r>
              <a:rPr lang="en-US" sz="2400" dirty="0" smtClean="0"/>
              <a:t>	 All solicitations shall: </a:t>
            </a:r>
          </a:p>
          <a:p>
            <a:pPr lvl="1">
              <a:buFont typeface="Arial" panose="020B0604020202020204" pitchFamily="34" charset="0"/>
              <a:buChar char="•"/>
              <a:defRPr/>
            </a:pPr>
            <a:r>
              <a:rPr lang="en-US" sz="2400" dirty="0" smtClean="0"/>
              <a:t>Incorporate a clear and accurate description of the technical requirements for the material, product, or service to be procured. </a:t>
            </a:r>
          </a:p>
          <a:p>
            <a:pPr lvl="1">
              <a:buFont typeface="Arial" panose="020B0604020202020204" pitchFamily="34" charset="0"/>
              <a:buChar char="•"/>
              <a:defRPr/>
            </a:pPr>
            <a:r>
              <a:rPr lang="en-US" sz="2400" dirty="0" smtClean="0"/>
              <a:t>Identify all requirements that offerors must fulfill and all other factors to be used in evaluating bids or proposals.</a:t>
            </a:r>
          </a:p>
          <a:p>
            <a:pPr eaLnBrk="1" hangingPunct="1">
              <a:buNone/>
              <a:defRPr/>
            </a:pPr>
            <a:endParaRPr lang="en-US" sz="1200" b="1" dirty="0" smtClean="0"/>
          </a:p>
          <a:p>
            <a:pPr eaLnBrk="1" hangingPunct="1">
              <a:buNone/>
              <a:defRPr/>
            </a:pPr>
            <a:r>
              <a:rPr lang="en-US" sz="2400" b="1" dirty="0" smtClean="0"/>
              <a:t>					</a:t>
            </a:r>
            <a:r>
              <a:rPr lang="en-US" sz="2200" b="1" dirty="0" smtClean="0"/>
              <a:t>Element </a:t>
            </a:r>
            <a:r>
              <a:rPr lang="en-US" sz="2200" b="1" dirty="0"/>
              <a:t>#16 of the </a:t>
            </a:r>
            <a:r>
              <a:rPr lang="en-US" sz="2200" b="1" dirty="0" smtClean="0"/>
              <a:t>PSR</a:t>
            </a:r>
            <a:r>
              <a:rPr lang="en-US" sz="2400" b="1" dirty="0" smtClean="0"/>
              <a:t>	</a:t>
            </a:r>
            <a:endParaRPr lang="en-US" sz="2400" dirty="0">
              <a:solidFill>
                <a:schemeClr val="accent2"/>
              </a:solidFill>
            </a:endParaRPr>
          </a:p>
        </p:txBody>
      </p:sp>
    </p:spTree>
    <p:extLst>
      <p:ext uri="{BB962C8B-B14F-4D97-AF65-F5344CB8AC3E}">
        <p14:creationId xmlns:p14="http://schemas.microsoft.com/office/powerpoint/2010/main" val="2773569883"/>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681038"/>
          </a:xfrm>
        </p:spPr>
        <p:txBody>
          <a:bodyPr/>
          <a:lstStyle/>
          <a:p>
            <a:r>
              <a:rPr lang="en-US" sz="2800" dirty="0" smtClean="0"/>
              <a:t>MAP-21 Changes to Procurement Requirements</a:t>
            </a:r>
            <a:endParaRPr lang="en-US" sz="2800" dirty="0"/>
          </a:p>
        </p:txBody>
      </p:sp>
      <p:sp>
        <p:nvSpPr>
          <p:cNvPr id="3" name="Content Placeholder 2"/>
          <p:cNvSpPr>
            <a:spLocks noGrp="1"/>
          </p:cNvSpPr>
          <p:nvPr>
            <p:ph idx="1"/>
          </p:nvPr>
        </p:nvSpPr>
        <p:spPr>
          <a:xfrm>
            <a:off x="457200" y="1117602"/>
            <a:ext cx="8229600" cy="5008562"/>
          </a:xfrm>
        </p:spPr>
        <p:txBody>
          <a:bodyPr/>
          <a:lstStyle/>
          <a:p>
            <a:r>
              <a:rPr lang="en-US" sz="2400" dirty="0" smtClean="0"/>
              <a:t>Gives recipients the ability to request additional clarifying information before making an award</a:t>
            </a:r>
          </a:p>
          <a:p>
            <a:r>
              <a:rPr lang="en-US" sz="2400" dirty="0" smtClean="0"/>
              <a:t>Excluded Parties List System (EPLS) is now located in System for Awards Management (SAM) at SAM.gov</a:t>
            </a:r>
          </a:p>
          <a:p>
            <a:r>
              <a:rPr lang="en-US" sz="2400" dirty="0" smtClean="0"/>
              <a:t>Allows recipients to establish 7 year contracts (including options) for rail procurements</a:t>
            </a:r>
          </a:p>
          <a:p>
            <a:r>
              <a:rPr lang="en-US" sz="2400" dirty="0" smtClean="0"/>
              <a:t>Requires recipients to ensure contractors working on a capital construction project give a hiring preference, to the extent practicable, to qualified veterans (except over equally qualified minorities or members of other protected classes)</a:t>
            </a:r>
          </a:p>
          <a:p>
            <a:r>
              <a:rPr lang="en-US" sz="2400" dirty="0" smtClean="0"/>
              <a:t>Places restrictions on joint or piggyback procurements, and use of state or local government purchasing schedules</a:t>
            </a:r>
            <a:endParaRPr lang="en-US" dirty="0"/>
          </a:p>
          <a:p>
            <a:endParaRPr lang="en-US" dirty="0"/>
          </a:p>
        </p:txBody>
      </p:sp>
    </p:spTree>
    <p:extLst>
      <p:ext uri="{BB962C8B-B14F-4D97-AF65-F5344CB8AC3E}">
        <p14:creationId xmlns:p14="http://schemas.microsoft.com/office/powerpoint/2010/main" val="35615001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6146" name="Rectangle 4"/>
          <p:cNvSpPr>
            <a:spLocks noGrp="1" noChangeArrowheads="1"/>
          </p:cNvSpPr>
          <p:nvPr>
            <p:ph type="title"/>
          </p:nvPr>
        </p:nvSpPr>
        <p:spPr>
          <a:xfrm>
            <a:off x="223520" y="228600"/>
            <a:ext cx="8595360" cy="990600"/>
          </a:xfrm>
        </p:spPr>
        <p:txBody>
          <a:bodyPr>
            <a:noAutofit/>
          </a:bodyPr>
          <a:lstStyle/>
          <a:p>
            <a:pPr eaLnBrk="1" hangingPunct="1">
              <a:defRPr/>
            </a:pPr>
            <a:r>
              <a:rPr lang="en-US" sz="3200" dirty="0" smtClean="0"/>
              <a:t>Written Procurement Selection Procedures </a:t>
            </a:r>
            <a:r>
              <a:rPr lang="en-US" sz="2000" dirty="0" smtClean="0"/>
              <a:t>cont.</a:t>
            </a:r>
            <a:endParaRPr lang="en-US" sz="3200" dirty="0" smtClean="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379455737"/>
              </p:ext>
            </p:extLst>
          </p:nvPr>
        </p:nvGraphicFramePr>
        <p:xfrm>
          <a:off x="767444" y="1387929"/>
          <a:ext cx="7712528" cy="3793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143000" y="5486400"/>
            <a:ext cx="6705600" cy="872192"/>
          </a:xfrm>
          <a:prstGeom prst="parallelogram">
            <a:avLst/>
          </a:prstGeom>
          <a:solidFill>
            <a:schemeClr val="bg2">
              <a:lumMod val="75000"/>
            </a:schemeClr>
          </a:solidFill>
          <a:scene3d>
            <a:camera prst="isometricTopDown" fov="0">
              <a:rot lat="0" lon="0" rev="0"/>
            </a:camera>
            <a:lightRig rig="balanced" dir="t">
              <a:rot lat="0" lon="0" rev="13800000"/>
            </a:lightRig>
          </a:scene3d>
          <a:sp3d extrusionH="12700" prstMaterial="plastic">
            <a:bevelT w="38100" h="25400"/>
            <a:contourClr>
              <a:schemeClr val="accent1"/>
            </a:contourClr>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000" b="1" dirty="0">
                <a:solidFill>
                  <a:schemeClr val="bg1"/>
                </a:solidFill>
                <a:latin typeface="Calibri" pitchFamily="34" charset="0"/>
                <a:cs typeface="Calibri" pitchFamily="34" charset="0"/>
              </a:rPr>
              <a:t>Your solicitation should “tell the story” of how bids/offers/proposals will be reviewed.</a:t>
            </a:r>
          </a:p>
        </p:txBody>
      </p:sp>
    </p:spTree>
    <p:extLst>
      <p:ext uri="{BB962C8B-B14F-4D97-AF65-F5344CB8AC3E}">
        <p14:creationId xmlns:p14="http://schemas.microsoft.com/office/powerpoint/2010/main" val="2151274337"/>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a:xfrm>
            <a:off x="612775" y="447040"/>
            <a:ext cx="7312025" cy="772160"/>
          </a:xfrm>
        </p:spPr>
        <p:txBody>
          <a:bodyPr/>
          <a:lstStyle/>
          <a:p>
            <a:pPr eaLnBrk="1" hangingPunct="1"/>
            <a:r>
              <a:rPr lang="en-US" altLang="en-US" sz="3600" dirty="0" smtClean="0"/>
              <a:t>Solicitation Prequalification Criteria </a:t>
            </a:r>
          </a:p>
        </p:txBody>
      </p:sp>
      <p:sp>
        <p:nvSpPr>
          <p:cNvPr id="69635" name="Rectangle 5"/>
          <p:cNvSpPr>
            <a:spLocks noGrp="1" noChangeArrowheads="1"/>
          </p:cNvSpPr>
          <p:nvPr>
            <p:ph sz="quarter" idx="1"/>
          </p:nvPr>
        </p:nvSpPr>
        <p:spPr>
          <a:xfrm>
            <a:off x="612775" y="1442720"/>
            <a:ext cx="7718425" cy="4653280"/>
          </a:xfrm>
        </p:spPr>
        <p:txBody>
          <a:bodyPr>
            <a:normAutofit lnSpcReduction="10000"/>
          </a:bodyPr>
          <a:lstStyle/>
          <a:p>
            <a:pPr eaLnBrk="1" hangingPunct="1">
              <a:buFont typeface="Wingdings" pitchFamily="2" charset="2"/>
              <a:buNone/>
              <a:defRPr/>
            </a:pPr>
            <a:r>
              <a:rPr lang="en-US" sz="2800" b="1" dirty="0" smtClean="0"/>
              <a:t>Basic Requirement</a:t>
            </a:r>
          </a:p>
          <a:p>
            <a:pPr eaLnBrk="1" hangingPunct="1">
              <a:buFont typeface="Wingdings" pitchFamily="2" charset="2"/>
              <a:buNone/>
              <a:defRPr/>
            </a:pPr>
            <a:endParaRPr lang="en-US" sz="1400" dirty="0" smtClean="0"/>
          </a:p>
          <a:p>
            <a:pPr eaLnBrk="1" hangingPunct="1">
              <a:buFont typeface="Wingdings" pitchFamily="2" charset="2"/>
              <a:buNone/>
              <a:defRPr/>
            </a:pPr>
            <a:r>
              <a:rPr lang="en-US" sz="2800" i="1" dirty="0" smtClean="0"/>
              <a:t>	(</a:t>
            </a:r>
            <a:r>
              <a:rPr lang="en-US" sz="2800" i="1" dirty="0" smtClean="0">
                <a:hlinkClick r:id="rId3"/>
              </a:rPr>
              <a:t>FTA C 4220.1F</a:t>
            </a:r>
            <a:r>
              <a:rPr lang="en-US" sz="2800" i="1" dirty="0" smtClean="0"/>
              <a:t> Ch. VI, 1.c. )</a:t>
            </a:r>
            <a:endParaRPr lang="en-US" sz="2800" dirty="0" smtClean="0"/>
          </a:p>
          <a:p>
            <a:pPr marL="685800" indent="-342900" eaLnBrk="1" hangingPunct="1">
              <a:defRPr/>
            </a:pPr>
            <a:r>
              <a:rPr lang="en-US" sz="2800" i="1" dirty="0" smtClean="0"/>
              <a:t>Prequalification lists must be current </a:t>
            </a:r>
          </a:p>
          <a:p>
            <a:pPr marL="685800" indent="-342900" eaLnBrk="1" hangingPunct="1">
              <a:defRPr/>
            </a:pPr>
            <a:r>
              <a:rPr lang="en-US" sz="2800" i="1" dirty="0" smtClean="0"/>
              <a:t>Lists must include enough qualified sources to ensure maximum full and open competition.  </a:t>
            </a:r>
          </a:p>
          <a:p>
            <a:pPr marL="685800" indent="-342900" eaLnBrk="1" hangingPunct="1">
              <a:defRPr/>
            </a:pPr>
            <a:r>
              <a:rPr lang="en-US" sz="2800" i="1" dirty="0" smtClean="0"/>
              <a:t>Process shall not preclude potential bidders from qualifying during the solicitation period (up to the due date of bid or proposal submission).</a:t>
            </a:r>
          </a:p>
          <a:p>
            <a:pPr eaLnBrk="1" hangingPunct="1">
              <a:buFont typeface="Wingdings" pitchFamily="2" charset="2"/>
              <a:buNone/>
              <a:defRPr/>
            </a:pPr>
            <a:endParaRPr lang="en-US" sz="2600" i="1" dirty="0" smtClean="0"/>
          </a:p>
          <a:p>
            <a:pPr eaLnBrk="1" hangingPunct="1">
              <a:buFont typeface="Wingdings" pitchFamily="2" charset="2"/>
              <a:buNone/>
              <a:defRPr/>
            </a:pPr>
            <a:r>
              <a:rPr lang="en-US" sz="2000" b="1" dirty="0" smtClean="0"/>
              <a:t>					Element #17 of the PSR</a:t>
            </a:r>
          </a:p>
        </p:txBody>
      </p:sp>
    </p:spTree>
    <p:extLst>
      <p:ext uri="{BB962C8B-B14F-4D97-AF65-F5344CB8AC3E}">
        <p14:creationId xmlns:p14="http://schemas.microsoft.com/office/powerpoint/2010/main" val="808066934"/>
      </p:ext>
    </p:extLst>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a:xfrm>
            <a:off x="612775" y="228600"/>
            <a:ext cx="7312025" cy="990600"/>
          </a:xfrm>
        </p:spPr>
        <p:txBody>
          <a:bodyPr/>
          <a:lstStyle/>
          <a:p>
            <a:pPr eaLnBrk="1" hangingPunct="1"/>
            <a:r>
              <a:rPr lang="en-US" altLang="en-US" sz="3600" dirty="0" smtClean="0"/>
              <a:t>Award to Responsible Contractor</a:t>
            </a:r>
          </a:p>
        </p:txBody>
      </p:sp>
      <p:sp>
        <p:nvSpPr>
          <p:cNvPr id="89091" name="Rectangle 5"/>
          <p:cNvSpPr>
            <a:spLocks noGrp="1" noChangeArrowheads="1"/>
          </p:cNvSpPr>
          <p:nvPr>
            <p:ph sz="quarter" idx="1"/>
          </p:nvPr>
        </p:nvSpPr>
        <p:spPr>
          <a:xfrm>
            <a:off x="612775" y="1219200"/>
            <a:ext cx="8104505" cy="5039360"/>
          </a:xfrm>
        </p:spPr>
        <p:txBody>
          <a:bodyPr>
            <a:normAutofit fontScale="62500" lnSpcReduction="20000"/>
          </a:bodyPr>
          <a:lstStyle/>
          <a:p>
            <a:pPr eaLnBrk="1" hangingPunct="1">
              <a:buFont typeface="Wingdings" pitchFamily="2" charset="2"/>
              <a:buNone/>
              <a:defRPr/>
            </a:pPr>
            <a:r>
              <a:rPr lang="en-US" sz="3400" b="1" dirty="0" smtClean="0"/>
              <a:t>Basic Requirement</a:t>
            </a:r>
          </a:p>
          <a:p>
            <a:pPr eaLnBrk="1" hangingPunct="1">
              <a:buFont typeface="Wingdings" pitchFamily="2" charset="2"/>
              <a:buNone/>
              <a:defRPr/>
            </a:pPr>
            <a:endParaRPr lang="en-US" sz="1600" dirty="0" smtClean="0"/>
          </a:p>
          <a:p>
            <a:pPr eaLnBrk="1" hangingPunct="1">
              <a:buFont typeface="Wingdings" pitchFamily="2" charset="2"/>
              <a:buNone/>
              <a:defRPr/>
            </a:pPr>
            <a:r>
              <a:rPr lang="en-US" sz="3400" i="1" dirty="0" smtClean="0"/>
              <a:t>	(</a:t>
            </a:r>
            <a:r>
              <a:rPr lang="en-US" sz="3400" i="1" dirty="0" smtClean="0">
                <a:hlinkClick r:id="rId3"/>
              </a:rPr>
              <a:t>FTA C 4220.1F</a:t>
            </a:r>
            <a:r>
              <a:rPr lang="en-US" sz="3400" i="1" dirty="0" smtClean="0"/>
              <a:t> Ch. VI, 8.(b))</a:t>
            </a:r>
          </a:p>
          <a:p>
            <a:pPr eaLnBrk="1" hangingPunct="1">
              <a:buFont typeface="Wingdings" pitchFamily="2" charset="2"/>
              <a:buNone/>
              <a:defRPr/>
            </a:pPr>
            <a:endParaRPr lang="en-US" sz="1600" dirty="0" smtClean="0"/>
          </a:p>
          <a:p>
            <a:pPr>
              <a:buFont typeface="Wingdings" pitchFamily="2" charset="2"/>
              <a:buNone/>
              <a:defRPr/>
            </a:pPr>
            <a:r>
              <a:rPr lang="en-US" sz="3400" i="1" dirty="0" smtClean="0"/>
              <a:t>	Grantees shall make awards only to responsible contractors possessing the ability, willingness, and integrity to perform successfully under the terms and conditions of a proposed procurement.  </a:t>
            </a:r>
            <a:endParaRPr lang="en-US" sz="3400" dirty="0" smtClean="0"/>
          </a:p>
          <a:p>
            <a:pPr>
              <a:buFont typeface="Wingdings" pitchFamily="2" charset="2"/>
              <a:buNone/>
              <a:defRPr/>
            </a:pPr>
            <a:r>
              <a:rPr lang="en-US" sz="3400" dirty="0" smtClean="0"/>
              <a:t>	</a:t>
            </a:r>
          </a:p>
          <a:p>
            <a:pPr>
              <a:buFont typeface="Wingdings" pitchFamily="2" charset="2"/>
              <a:buNone/>
              <a:defRPr/>
            </a:pPr>
            <a:r>
              <a:rPr lang="en-US" sz="3400" dirty="0" smtClean="0"/>
              <a:t>	Responsibility is a procurement issue that is determined after receiving bids or proposals and before making contract award. </a:t>
            </a:r>
          </a:p>
          <a:p>
            <a:pPr>
              <a:buFont typeface="Wingdings" pitchFamily="2" charset="2"/>
              <a:buNone/>
              <a:defRPr/>
            </a:pPr>
            <a:endParaRPr lang="en-US" sz="2200" dirty="0" smtClean="0"/>
          </a:p>
          <a:p>
            <a:pPr>
              <a:buFont typeface="Wingdings" pitchFamily="2" charset="2"/>
              <a:buNone/>
              <a:defRPr/>
            </a:pPr>
            <a:r>
              <a:rPr lang="en-US" sz="3400" dirty="0" smtClean="0"/>
              <a:t>	Key Consideration: </a:t>
            </a:r>
            <a:r>
              <a:rPr lang="en-US" sz="3400" dirty="0"/>
              <a:t> </a:t>
            </a:r>
            <a:endParaRPr lang="en-US" sz="3400" dirty="0" smtClean="0"/>
          </a:p>
          <a:p>
            <a:pPr lvl="1">
              <a:buFont typeface="Arial" panose="020B0604020202020204" pitchFamily="34" charset="0"/>
              <a:buChar char="•"/>
              <a:defRPr/>
            </a:pPr>
            <a:r>
              <a:rPr lang="en-US" sz="3400" dirty="0" smtClean="0"/>
              <a:t>Check the Debarment and Suspension List; </a:t>
            </a:r>
          </a:p>
          <a:p>
            <a:pPr lvl="1">
              <a:buFont typeface="Arial" panose="020B0604020202020204" pitchFamily="34" charset="0"/>
              <a:buChar char="•"/>
              <a:defRPr/>
            </a:pPr>
            <a:r>
              <a:rPr lang="en-US" sz="3400" dirty="0" smtClean="0"/>
              <a:t>Be sure to document</a:t>
            </a:r>
          </a:p>
          <a:p>
            <a:pPr eaLnBrk="1" hangingPunct="1">
              <a:buFont typeface="Wingdings" pitchFamily="2" charset="2"/>
              <a:buNone/>
              <a:defRPr/>
            </a:pPr>
            <a:endParaRPr lang="en-US" sz="2400" i="1" dirty="0" smtClean="0"/>
          </a:p>
          <a:p>
            <a:pPr eaLnBrk="1" hangingPunct="1">
              <a:buFont typeface="Wingdings" pitchFamily="2" charset="2"/>
              <a:buNone/>
              <a:defRPr/>
            </a:pPr>
            <a:r>
              <a:rPr lang="en-US" sz="2200" b="1" dirty="0" smtClean="0"/>
              <a:t>			</a:t>
            </a:r>
            <a:r>
              <a:rPr lang="en-US" b="1" dirty="0" smtClean="0"/>
              <a:t>Element #18 of the PSR</a:t>
            </a:r>
          </a:p>
          <a:p>
            <a:pPr eaLnBrk="1" hangingPunct="1">
              <a:buFont typeface="Wingdings" pitchFamily="2" charset="2"/>
              <a:buNone/>
              <a:defRPr/>
            </a:pPr>
            <a:r>
              <a:rPr lang="en-US" sz="2600" b="1" dirty="0" smtClean="0">
                <a:solidFill>
                  <a:srgbClr val="FF0000"/>
                </a:solidFill>
              </a:rPr>
              <a:t>			</a:t>
            </a:r>
            <a:r>
              <a:rPr lang="en-US" b="1" dirty="0" smtClean="0"/>
              <a:t>TOP TEN FINDING</a:t>
            </a:r>
            <a:r>
              <a:rPr lang="en-US" sz="2600" b="1" dirty="0" smtClean="0"/>
              <a:t>	</a:t>
            </a:r>
          </a:p>
          <a:p>
            <a:pPr eaLnBrk="1" hangingPunct="1">
              <a:buFont typeface="Wingdings" pitchFamily="2" charset="2"/>
              <a:buNone/>
              <a:defRPr/>
            </a:pPr>
            <a:endParaRPr lang="en-US" sz="2200" b="1" dirty="0" smtClean="0"/>
          </a:p>
        </p:txBody>
      </p:sp>
      <p:sp>
        <p:nvSpPr>
          <p:cNvPr id="313348" name="TextBox 4">
            <a:hlinkClick r:id="rId4"/>
          </p:cNvPr>
          <p:cNvSpPr txBox="1">
            <a:spLocks noChangeArrowheads="1"/>
          </p:cNvSpPr>
          <p:nvPr/>
        </p:nvSpPr>
        <p:spPr bwMode="auto">
          <a:xfrm>
            <a:off x="5303520" y="5547361"/>
            <a:ext cx="3149600" cy="483989"/>
          </a:xfrm>
          <a:prstGeom prst="snipRound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400" b="1" dirty="0">
                <a:solidFill>
                  <a:schemeClr val="bg1"/>
                </a:solidFill>
                <a:hlinkClick r:id="rId5"/>
              </a:rPr>
              <a:t>https://www.sam.gov</a:t>
            </a:r>
            <a:endParaRPr lang="en-US" sz="2400" b="1" dirty="0">
              <a:solidFill>
                <a:schemeClr val="bg1"/>
              </a:solidFill>
            </a:endParaRPr>
          </a:p>
        </p:txBody>
      </p:sp>
    </p:spTree>
    <p:extLst>
      <p:ext uri="{BB962C8B-B14F-4D97-AF65-F5344CB8AC3E}">
        <p14:creationId xmlns:p14="http://schemas.microsoft.com/office/powerpoint/2010/main" val="4239188066"/>
      </p:ext>
    </p:extLst>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a:xfrm>
            <a:off x="264160" y="228600"/>
            <a:ext cx="8249919" cy="990600"/>
          </a:xfrm>
        </p:spPr>
        <p:txBody>
          <a:bodyPr/>
          <a:lstStyle/>
          <a:p>
            <a:pPr eaLnBrk="1" hangingPunct="1"/>
            <a:r>
              <a:rPr lang="en-US" altLang="en-US" sz="3600" dirty="0" smtClean="0"/>
              <a:t>Award to Responsible Contractor </a:t>
            </a:r>
            <a:r>
              <a:rPr lang="en-US" altLang="en-US" sz="2000" dirty="0" smtClean="0"/>
              <a:t> </a:t>
            </a:r>
            <a:r>
              <a:rPr lang="en-US" altLang="en-US" sz="2400" dirty="0" smtClean="0"/>
              <a:t>cont.</a:t>
            </a:r>
          </a:p>
        </p:txBody>
      </p:sp>
      <p:sp>
        <p:nvSpPr>
          <p:cNvPr id="89091" name="Rectangle 5"/>
          <p:cNvSpPr>
            <a:spLocks noGrp="1" noChangeArrowheads="1"/>
          </p:cNvSpPr>
          <p:nvPr>
            <p:ph sz="quarter" idx="1"/>
          </p:nvPr>
        </p:nvSpPr>
        <p:spPr>
          <a:xfrm>
            <a:off x="429491" y="1122218"/>
            <a:ext cx="8084588" cy="5126182"/>
          </a:xfrm>
        </p:spPr>
        <p:txBody>
          <a:bodyPr>
            <a:normAutofit/>
          </a:bodyPr>
          <a:lstStyle/>
          <a:p>
            <a:pPr marL="0" indent="0">
              <a:spcBef>
                <a:spcPts val="0"/>
              </a:spcBef>
              <a:buNone/>
            </a:pPr>
            <a:r>
              <a:rPr lang="en-US" sz="2400" i="1" dirty="0" smtClean="0"/>
              <a:t>As part of its evaluation of bids and proposals prior to award, how does the recipient ensure award to responsive and responsible contractors possessing the ability, willingness, and integrity to perform successfully under the terms and conditions of the contract? </a:t>
            </a:r>
          </a:p>
          <a:p>
            <a:pPr marL="0" indent="0">
              <a:spcBef>
                <a:spcPts val="0"/>
              </a:spcBef>
              <a:buNone/>
            </a:pPr>
            <a:endParaRPr lang="en-US" sz="1400" b="1" dirty="0" smtClean="0"/>
          </a:p>
          <a:p>
            <a:pPr marL="0" indent="0">
              <a:spcBef>
                <a:spcPts val="0"/>
              </a:spcBef>
              <a:buNone/>
            </a:pPr>
            <a:r>
              <a:rPr lang="en-US" sz="2400" i="1" dirty="0" smtClean="0"/>
              <a:t>As part of its evaluation of bids and proposals prior to award, does the recipient search the System for Award Management (SAM) to identify debarred or suspended bidders? </a:t>
            </a:r>
          </a:p>
          <a:p>
            <a:pPr marL="0" indent="0">
              <a:spcBef>
                <a:spcPts val="0"/>
              </a:spcBef>
              <a:buNone/>
            </a:pPr>
            <a:endParaRPr lang="en-US" sz="1400" i="1" dirty="0" smtClean="0"/>
          </a:p>
          <a:p>
            <a:pPr marL="0" indent="0">
              <a:spcBef>
                <a:spcPts val="0"/>
              </a:spcBef>
              <a:buNone/>
            </a:pPr>
            <a:r>
              <a:rPr lang="en-US" sz="2400" i="1" dirty="0" smtClean="0"/>
              <a:t>Subsequent to awarding a contract, has the recipient discovered that a contactor was listed in SAM as an excluded party? If yes, when did the recipient inform FTA in writing of this information? </a:t>
            </a:r>
          </a:p>
          <a:p>
            <a:pPr eaLnBrk="1" hangingPunct="1">
              <a:buFont typeface="Wingdings" pitchFamily="2" charset="2"/>
              <a:buNone/>
              <a:defRPr/>
            </a:pPr>
            <a:endParaRPr lang="en-US" sz="2200" b="1" dirty="0" smtClean="0"/>
          </a:p>
          <a:p>
            <a:pPr eaLnBrk="1" hangingPunct="1">
              <a:buFont typeface="Wingdings" pitchFamily="2" charset="2"/>
              <a:buNone/>
              <a:defRPr/>
            </a:pPr>
            <a:endParaRPr lang="en-US" sz="2200" b="1" dirty="0" smtClean="0"/>
          </a:p>
        </p:txBody>
      </p:sp>
      <p:sp>
        <p:nvSpPr>
          <p:cNvPr id="313348" name="TextBox 4">
            <a:hlinkClick r:id="rId3"/>
          </p:cNvPr>
          <p:cNvSpPr txBox="1">
            <a:spLocks noChangeArrowheads="1"/>
          </p:cNvSpPr>
          <p:nvPr/>
        </p:nvSpPr>
        <p:spPr bwMode="auto">
          <a:xfrm>
            <a:off x="3962400" y="5811521"/>
            <a:ext cx="3962400" cy="483989"/>
          </a:xfrm>
          <a:prstGeom prst="snipRound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400" b="1" dirty="0">
                <a:solidFill>
                  <a:schemeClr val="bg1"/>
                </a:solidFill>
                <a:hlinkClick r:id="rId4"/>
              </a:rPr>
              <a:t>https://www.sam.gov</a:t>
            </a:r>
            <a:endParaRPr lang="en-US" sz="2400" b="1" dirty="0">
              <a:solidFill>
                <a:schemeClr val="bg1"/>
              </a:solidFill>
            </a:endParaRPr>
          </a:p>
        </p:txBody>
      </p:sp>
    </p:spTree>
    <p:extLst>
      <p:ext uri="{BB962C8B-B14F-4D97-AF65-F5344CB8AC3E}">
        <p14:creationId xmlns:p14="http://schemas.microsoft.com/office/powerpoint/2010/main" val="4280777138"/>
      </p:ext>
    </p:extLst>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a:xfrm>
            <a:off x="612775" y="228600"/>
            <a:ext cx="7312025" cy="990600"/>
          </a:xfrm>
        </p:spPr>
        <p:txBody>
          <a:bodyPr/>
          <a:lstStyle/>
          <a:p>
            <a:pPr eaLnBrk="1" hangingPunct="1"/>
            <a:r>
              <a:rPr lang="en-US" altLang="en-US" sz="3600" dirty="0" smtClean="0"/>
              <a:t>Award to Responsible Contractor</a:t>
            </a:r>
          </a:p>
        </p:txBody>
      </p:sp>
      <p:sp>
        <p:nvSpPr>
          <p:cNvPr id="117763" name="Rectangle 5"/>
          <p:cNvSpPr>
            <a:spLocks noGrp="1" noChangeArrowheads="1"/>
          </p:cNvSpPr>
          <p:nvPr>
            <p:ph sz="quarter" idx="1"/>
          </p:nvPr>
        </p:nvSpPr>
        <p:spPr>
          <a:xfrm>
            <a:off x="612775" y="1600200"/>
            <a:ext cx="7312025" cy="4495800"/>
          </a:xfrm>
        </p:spPr>
        <p:txBody>
          <a:bodyPr/>
          <a:lstStyle/>
          <a:p>
            <a:pPr eaLnBrk="1" hangingPunct="1">
              <a:buFont typeface="Wingdings" pitchFamily="2" charset="2"/>
              <a:buNone/>
            </a:pPr>
            <a:r>
              <a:rPr lang="en-US" altLang="en-US" sz="2600" dirty="0" smtClean="0"/>
              <a:t>4220.1F lists areas for responsibility determinations:</a:t>
            </a:r>
            <a:endParaRPr lang="en-US" altLang="en-US" sz="2400" dirty="0" smtClean="0"/>
          </a:p>
          <a:p>
            <a:pPr eaLnBrk="1" hangingPunct="1">
              <a:buFont typeface="Wingdings" pitchFamily="2" charset="2"/>
              <a:buNone/>
            </a:pPr>
            <a:endParaRPr lang="en-US" altLang="en-US" sz="2400" i="1" dirty="0" smtClean="0"/>
          </a:p>
          <a:p>
            <a:pPr eaLnBrk="1" hangingPunct="1">
              <a:buFont typeface="Wingdings" pitchFamily="2" charset="2"/>
              <a:buNone/>
            </a:pPr>
            <a:endParaRPr lang="en-US" altLang="en-US" sz="24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2176373486"/>
              </p:ext>
            </p:extLst>
          </p:nvPr>
        </p:nvGraphicFramePr>
        <p:xfrm>
          <a:off x="612774" y="2318656"/>
          <a:ext cx="7464425" cy="2862080"/>
        </p:xfrm>
        <a:graphic>
          <a:graphicData uri="http://schemas.openxmlformats.org/drawingml/2006/table">
            <a:tbl>
              <a:tblPr bandRow="1">
                <a:tableStyleId>{5C22544A-7EE6-4342-B048-85BDC9FD1C3A}</a:tableStyleId>
              </a:tblPr>
              <a:tblGrid>
                <a:gridCol w="4101332"/>
                <a:gridCol w="3363093"/>
              </a:tblGrid>
              <a:tr h="550448">
                <a:tc>
                  <a:txBody>
                    <a:bodyPr/>
                    <a:lstStyle/>
                    <a:p>
                      <a:pPr>
                        <a:buFont typeface="Arial" pitchFamily="34" charset="0"/>
                        <a:buChar char="•"/>
                      </a:pPr>
                      <a:r>
                        <a:rPr lang="en-US" sz="1800" dirty="0" smtClean="0"/>
                        <a:t>Integrity</a:t>
                      </a:r>
                      <a:r>
                        <a:rPr lang="en-US" sz="1800" baseline="0" dirty="0" smtClean="0"/>
                        <a:t> and Ethics</a:t>
                      </a:r>
                      <a:endParaRPr lang="en-US" sz="1800" b="0" dirty="0">
                        <a:solidFill>
                          <a:schemeClr val="tx1"/>
                        </a:solidFill>
                      </a:endParaRPr>
                    </a:p>
                  </a:txBody>
                  <a:tcPr marT="45700" marB="45700">
                    <a:solidFill>
                      <a:schemeClr val="bg2">
                        <a:lumMod val="40000"/>
                        <a:lumOff val="60000"/>
                      </a:schemeClr>
                    </a:solidFill>
                  </a:tcPr>
                </a:tc>
                <a:tc>
                  <a:txBody>
                    <a:bodyPr/>
                    <a:lstStyle/>
                    <a:p>
                      <a:pPr>
                        <a:buFont typeface="Arial" pitchFamily="34" charset="0"/>
                        <a:buChar char="•"/>
                      </a:pPr>
                      <a:r>
                        <a:rPr lang="en-US" sz="1800" dirty="0" smtClean="0"/>
                        <a:t>Licensing and Taxes</a:t>
                      </a:r>
                      <a:endParaRPr lang="en-US" sz="1800" b="0" dirty="0">
                        <a:solidFill>
                          <a:schemeClr val="tx1"/>
                        </a:solidFill>
                      </a:endParaRPr>
                    </a:p>
                  </a:txBody>
                  <a:tcPr marT="45700" marB="45700">
                    <a:solidFill>
                      <a:schemeClr val="bg2">
                        <a:lumMod val="40000"/>
                        <a:lumOff val="60000"/>
                      </a:schemeClr>
                    </a:solidFill>
                  </a:tcPr>
                </a:tc>
              </a:tr>
              <a:tr h="550448">
                <a:tc>
                  <a:txBody>
                    <a:bodyPr/>
                    <a:lstStyle/>
                    <a:p>
                      <a:pPr>
                        <a:buFont typeface="Arial" pitchFamily="34" charset="0"/>
                        <a:buChar char="•"/>
                      </a:pPr>
                      <a:r>
                        <a:rPr lang="en-US" sz="1800" dirty="0" smtClean="0"/>
                        <a:t>Debarment and Suspension</a:t>
                      </a:r>
                      <a:endParaRPr lang="en-US" sz="1800" b="0" dirty="0">
                        <a:solidFill>
                          <a:schemeClr val="tx1"/>
                        </a:solidFill>
                      </a:endParaRPr>
                    </a:p>
                  </a:txBody>
                  <a:tcPr marT="45700" marB="45700">
                    <a:solidFill>
                      <a:schemeClr val="bg2">
                        <a:lumMod val="40000"/>
                        <a:lumOff val="60000"/>
                      </a:schemeClr>
                    </a:solidFill>
                  </a:tcPr>
                </a:tc>
                <a:tc>
                  <a:txBody>
                    <a:bodyPr/>
                    <a:lstStyle/>
                    <a:p>
                      <a:pPr>
                        <a:buFont typeface="Arial" pitchFamily="34" charset="0"/>
                        <a:buChar char="•"/>
                      </a:pPr>
                      <a:r>
                        <a:rPr lang="en-US" sz="1800" dirty="0" smtClean="0"/>
                        <a:t>Financial</a:t>
                      </a:r>
                      <a:r>
                        <a:rPr lang="en-US" sz="1800" baseline="0" dirty="0" smtClean="0"/>
                        <a:t> Resources</a:t>
                      </a:r>
                      <a:endParaRPr lang="en-US" sz="1800" b="0" dirty="0">
                        <a:solidFill>
                          <a:schemeClr val="tx1"/>
                        </a:solidFill>
                      </a:endParaRPr>
                    </a:p>
                  </a:txBody>
                  <a:tcPr marT="45700" marB="45700">
                    <a:solidFill>
                      <a:schemeClr val="bg2">
                        <a:lumMod val="40000"/>
                        <a:lumOff val="60000"/>
                      </a:schemeClr>
                    </a:solidFill>
                  </a:tcPr>
                </a:tc>
              </a:tr>
              <a:tr h="550448">
                <a:tc>
                  <a:txBody>
                    <a:bodyPr/>
                    <a:lstStyle/>
                    <a:p>
                      <a:pPr>
                        <a:buFont typeface="Arial" pitchFamily="34" charset="0"/>
                        <a:buChar char="•"/>
                      </a:pPr>
                      <a:r>
                        <a:rPr lang="en-US" sz="1800" dirty="0" smtClean="0"/>
                        <a:t>Affirmative Action and DBE</a:t>
                      </a:r>
                      <a:endParaRPr lang="en-US" sz="1800" b="0" dirty="0">
                        <a:solidFill>
                          <a:schemeClr val="tx1"/>
                        </a:solidFill>
                      </a:endParaRPr>
                    </a:p>
                  </a:txBody>
                  <a:tcPr marT="45700" marB="45700">
                    <a:solidFill>
                      <a:schemeClr val="bg2">
                        <a:lumMod val="40000"/>
                        <a:lumOff val="60000"/>
                      </a:schemeClr>
                    </a:solidFill>
                  </a:tcPr>
                </a:tc>
                <a:tc>
                  <a:txBody>
                    <a:bodyPr/>
                    <a:lstStyle/>
                    <a:p>
                      <a:pPr>
                        <a:buFont typeface="Arial" pitchFamily="34" charset="0"/>
                        <a:buChar char="•"/>
                      </a:pPr>
                      <a:r>
                        <a:rPr lang="en-US" sz="1800" dirty="0" smtClean="0"/>
                        <a:t>Production</a:t>
                      </a:r>
                      <a:r>
                        <a:rPr lang="en-US" sz="1800" baseline="0" dirty="0" smtClean="0"/>
                        <a:t> Capability</a:t>
                      </a:r>
                      <a:endParaRPr lang="en-US" sz="1800" b="0" dirty="0">
                        <a:solidFill>
                          <a:schemeClr val="tx1"/>
                        </a:solidFill>
                      </a:endParaRPr>
                    </a:p>
                  </a:txBody>
                  <a:tcPr marT="45700" marB="45700">
                    <a:solidFill>
                      <a:schemeClr val="bg2">
                        <a:lumMod val="40000"/>
                        <a:lumOff val="60000"/>
                      </a:schemeClr>
                    </a:solidFill>
                  </a:tcPr>
                </a:tc>
              </a:tr>
              <a:tr h="660288">
                <a:tc>
                  <a:txBody>
                    <a:bodyPr/>
                    <a:lstStyle/>
                    <a:p>
                      <a:pPr>
                        <a:buFont typeface="Arial" pitchFamily="34" charset="0"/>
                        <a:buChar char="•"/>
                      </a:pPr>
                      <a:r>
                        <a:rPr lang="en-US" sz="1800" dirty="0" smtClean="0"/>
                        <a:t>Administrative and Technical Capacity</a:t>
                      </a:r>
                      <a:endParaRPr lang="en-US" sz="1800" b="0" dirty="0">
                        <a:solidFill>
                          <a:schemeClr val="tx1"/>
                        </a:solidFill>
                      </a:endParaRPr>
                    </a:p>
                  </a:txBody>
                  <a:tcPr marT="45700" marB="45700">
                    <a:solidFill>
                      <a:schemeClr val="bg2">
                        <a:lumMod val="40000"/>
                        <a:lumOff val="60000"/>
                      </a:schemeClr>
                    </a:solidFill>
                  </a:tcPr>
                </a:tc>
                <a:tc>
                  <a:txBody>
                    <a:bodyPr/>
                    <a:lstStyle/>
                    <a:p>
                      <a:pPr>
                        <a:buFont typeface="Arial" pitchFamily="34" charset="0"/>
                        <a:buChar char="•"/>
                      </a:pPr>
                      <a:r>
                        <a:rPr lang="en-US" sz="1800" dirty="0" smtClean="0"/>
                        <a:t>Performance Record</a:t>
                      </a:r>
                      <a:endParaRPr lang="en-US" sz="1800" b="0" dirty="0">
                        <a:solidFill>
                          <a:schemeClr val="tx1"/>
                        </a:solidFill>
                      </a:endParaRPr>
                    </a:p>
                  </a:txBody>
                  <a:tcPr marT="45700" marB="45700">
                    <a:solidFill>
                      <a:schemeClr val="bg2">
                        <a:lumMod val="40000"/>
                        <a:lumOff val="60000"/>
                      </a:schemeClr>
                    </a:solidFill>
                  </a:tcPr>
                </a:tc>
              </a:tr>
              <a:tr h="550448">
                <a:tc>
                  <a:txBody>
                    <a:bodyPr/>
                    <a:lstStyle/>
                    <a:p>
                      <a:pPr>
                        <a:buFont typeface="Arial" pitchFamily="34" charset="0"/>
                        <a:buChar char="•"/>
                      </a:pPr>
                      <a:r>
                        <a:rPr lang="en-US" sz="1800" b="0" dirty="0" smtClean="0">
                          <a:solidFill>
                            <a:schemeClr val="tx1"/>
                          </a:solidFill>
                        </a:rPr>
                        <a:t>Timeliness </a:t>
                      </a:r>
                      <a:endParaRPr lang="en-US" sz="1800" b="0" dirty="0">
                        <a:solidFill>
                          <a:schemeClr val="tx1"/>
                        </a:solidFill>
                      </a:endParaRPr>
                    </a:p>
                  </a:txBody>
                  <a:tcPr marT="45700" marB="45700">
                    <a:solidFill>
                      <a:schemeClr val="bg2">
                        <a:lumMod val="40000"/>
                        <a:lumOff val="60000"/>
                      </a:schemeClr>
                    </a:solidFill>
                  </a:tcPr>
                </a:tc>
                <a:tc>
                  <a:txBody>
                    <a:bodyPr/>
                    <a:lstStyle/>
                    <a:p>
                      <a:pPr>
                        <a:buFont typeface="Arial" pitchFamily="34" charset="0"/>
                        <a:buChar char="•"/>
                      </a:pPr>
                      <a:r>
                        <a:rPr lang="en-US" sz="1800" b="0" dirty="0" smtClean="0">
                          <a:solidFill>
                            <a:schemeClr val="tx1"/>
                          </a:solidFill>
                        </a:rPr>
                        <a:t>Public Policy</a:t>
                      </a:r>
                      <a:endParaRPr lang="en-US" sz="1800" b="0" dirty="0">
                        <a:solidFill>
                          <a:schemeClr val="tx1"/>
                        </a:solidFill>
                      </a:endParaRPr>
                    </a:p>
                  </a:txBody>
                  <a:tcPr marT="45700" marB="45700">
                    <a:solidFill>
                      <a:schemeClr val="bg2">
                        <a:lumMod val="40000"/>
                        <a:lumOff val="60000"/>
                      </a:schemeClr>
                    </a:solidFill>
                  </a:tcPr>
                </a:tc>
              </a:tr>
            </a:tbl>
          </a:graphicData>
        </a:graphic>
      </p:graphicFrame>
    </p:spTree>
    <p:extLst>
      <p:ext uri="{BB962C8B-B14F-4D97-AF65-F5344CB8AC3E}">
        <p14:creationId xmlns:p14="http://schemas.microsoft.com/office/powerpoint/2010/main" val="4192267436"/>
      </p:ext>
    </p:extLst>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12775" y="228600"/>
            <a:ext cx="7312025" cy="1042988"/>
          </a:xfrm>
        </p:spPr>
        <p:txBody>
          <a:bodyPr/>
          <a:lstStyle/>
          <a:p>
            <a:r>
              <a:rPr lang="en-US" altLang="en-US" sz="3200" dirty="0" smtClean="0"/>
              <a:t>Responsibility Determination Checklist</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74708388"/>
              </p:ext>
            </p:extLst>
          </p:nvPr>
        </p:nvGraphicFramePr>
        <p:xfrm>
          <a:off x="612773" y="1271586"/>
          <a:ext cx="7902576" cy="4746177"/>
        </p:xfrm>
        <a:graphic>
          <a:graphicData uri="http://schemas.openxmlformats.org/drawingml/2006/table">
            <a:tbl>
              <a:tblPr firstRow="1" bandRow="1">
                <a:tableStyleId>{5C22544A-7EE6-4342-B048-85BDC9FD1C3A}</a:tableStyleId>
              </a:tblPr>
              <a:tblGrid>
                <a:gridCol w="1975644"/>
                <a:gridCol w="2669383"/>
                <a:gridCol w="1143000"/>
                <a:gridCol w="2114549"/>
              </a:tblGrid>
              <a:tr h="417595">
                <a:tc>
                  <a:txBody>
                    <a:bodyPr/>
                    <a:lstStyle/>
                    <a:p>
                      <a:pPr marL="0" marR="0">
                        <a:spcBef>
                          <a:spcPts val="1200"/>
                        </a:spcBef>
                        <a:spcAft>
                          <a:spcPts val="0"/>
                        </a:spcAft>
                        <a:tabLst>
                          <a:tab pos="2743200" algn="ctr"/>
                          <a:tab pos="5486400" algn="r"/>
                          <a:tab pos="457200" algn="l"/>
                        </a:tabLst>
                      </a:pPr>
                      <a:r>
                        <a:rPr lang="en-US" sz="1600" b="1" dirty="0">
                          <a:latin typeface="+mn-lt"/>
                          <a:ea typeface="Times New Roman"/>
                          <a:cs typeface="Times New Roman"/>
                        </a:rPr>
                        <a:t>Bid/RFP No:</a:t>
                      </a:r>
                      <a:endParaRPr lang="en-US" sz="1600" dirty="0">
                        <a:latin typeface="+mn-lt"/>
                        <a:ea typeface="Times New Roman"/>
                        <a:cs typeface="Times New Roman"/>
                      </a:endParaRPr>
                    </a:p>
                  </a:txBody>
                  <a:tcPr marL="68580" marR="68580" marT="0" marB="0"/>
                </a:tc>
                <a:tc gridSpan="3">
                  <a:txBody>
                    <a:bodyPr/>
                    <a:lstStyle/>
                    <a:p>
                      <a:pPr marL="0" marR="0">
                        <a:spcBef>
                          <a:spcPts val="1200"/>
                        </a:spcBef>
                        <a:spcAft>
                          <a:spcPts val="0"/>
                        </a:spcAft>
                        <a:tabLst>
                          <a:tab pos="2743200" algn="ctr"/>
                          <a:tab pos="5486400" algn="r"/>
                          <a:tab pos="2446020" algn="l"/>
                        </a:tabLst>
                      </a:pPr>
                      <a:r>
                        <a:rPr lang="en-US" sz="1400" dirty="0">
                          <a:latin typeface="+mn-lt"/>
                          <a:ea typeface="Times New Roman"/>
                          <a:cs typeface="Times New Roman"/>
                        </a:rPr>
                        <a:t>	</a:t>
                      </a:r>
                    </a:p>
                  </a:txBody>
                  <a:tcPr marL="68580" marR="68580" marT="0" marB="0"/>
                </a:tc>
                <a:tc hMerge="1">
                  <a:txBody>
                    <a:bodyPr/>
                    <a:lstStyle/>
                    <a:p>
                      <a:endParaRPr lang="en-US"/>
                    </a:p>
                  </a:txBody>
                  <a:tcPr/>
                </a:tc>
                <a:tc hMerge="1">
                  <a:txBody>
                    <a:bodyPr/>
                    <a:lstStyle/>
                    <a:p>
                      <a:endParaRPr lang="en-US"/>
                    </a:p>
                  </a:txBody>
                  <a:tcPr/>
                </a:tc>
              </a:tr>
              <a:tr h="368219">
                <a:tc>
                  <a:txBody>
                    <a:bodyPr/>
                    <a:lstStyle/>
                    <a:p>
                      <a:pPr marL="0" marR="0">
                        <a:spcBef>
                          <a:spcPts val="1200"/>
                        </a:spcBef>
                        <a:spcAft>
                          <a:spcPts val="0"/>
                        </a:spcAft>
                        <a:tabLst>
                          <a:tab pos="2743200" algn="ctr"/>
                          <a:tab pos="5486400" algn="r"/>
                          <a:tab pos="457200" algn="l"/>
                        </a:tabLst>
                      </a:pPr>
                      <a:r>
                        <a:rPr lang="en-US" sz="1600" b="1" dirty="0">
                          <a:latin typeface="+mn-lt"/>
                          <a:ea typeface="Times New Roman"/>
                          <a:cs typeface="Times New Roman"/>
                        </a:rPr>
                        <a:t>Supplier:</a:t>
                      </a:r>
                      <a:endParaRPr lang="en-US" sz="1600" dirty="0">
                        <a:latin typeface="+mn-lt"/>
                        <a:ea typeface="Times New Roman"/>
                        <a:cs typeface="Times New Roman"/>
                      </a:endParaRPr>
                    </a:p>
                  </a:txBody>
                  <a:tcPr marL="68580" marR="68580" marT="0" marB="0"/>
                </a:tc>
                <a:tc gridSpan="3">
                  <a:txBody>
                    <a:bodyPr/>
                    <a:lstStyle/>
                    <a:p>
                      <a:pPr marL="0" marR="0">
                        <a:spcBef>
                          <a:spcPts val="1200"/>
                        </a:spcBef>
                        <a:spcAft>
                          <a:spcPts val="0"/>
                        </a:spcAft>
                        <a:tabLst>
                          <a:tab pos="2743200" algn="ctr"/>
                          <a:tab pos="5486400" algn="r"/>
                          <a:tab pos="2446020" algn="l"/>
                        </a:tabLst>
                      </a:pPr>
                      <a:r>
                        <a:rPr lang="en-US" sz="1400" dirty="0">
                          <a:latin typeface="+mn-lt"/>
                          <a:ea typeface="Times New Roman"/>
                          <a:cs typeface="Times New Roman"/>
                        </a:rPr>
                        <a:t>	</a:t>
                      </a:r>
                    </a:p>
                  </a:txBody>
                  <a:tcPr marL="68580" marR="68580" marT="0" marB="0"/>
                </a:tc>
                <a:tc hMerge="1">
                  <a:txBody>
                    <a:bodyPr/>
                    <a:lstStyle/>
                    <a:p>
                      <a:endParaRPr lang="en-US"/>
                    </a:p>
                  </a:txBody>
                  <a:tcPr/>
                </a:tc>
                <a:tc hMerge="1">
                  <a:txBody>
                    <a:bodyPr/>
                    <a:lstStyle/>
                    <a:p>
                      <a:endParaRPr lang="en-US"/>
                    </a:p>
                  </a:txBody>
                  <a:tcPr/>
                </a:tc>
              </a:tr>
              <a:tr h="304800">
                <a:tc>
                  <a:txBody>
                    <a:bodyPr/>
                    <a:lstStyle/>
                    <a:p>
                      <a:pPr marL="0" marR="0">
                        <a:spcBef>
                          <a:spcPts val="1200"/>
                        </a:spcBef>
                        <a:spcAft>
                          <a:spcPts val="0"/>
                        </a:spcAft>
                        <a:tabLst>
                          <a:tab pos="2743200" algn="ctr"/>
                          <a:tab pos="5486400" algn="r"/>
                          <a:tab pos="457200" algn="l"/>
                        </a:tabLst>
                      </a:pPr>
                      <a:r>
                        <a:rPr lang="en-US" sz="1600" b="1" dirty="0">
                          <a:latin typeface="+mn-lt"/>
                          <a:ea typeface="Times New Roman"/>
                          <a:cs typeface="Times New Roman"/>
                        </a:rPr>
                        <a:t>Date:</a:t>
                      </a:r>
                      <a:endParaRPr lang="en-US" sz="1600" dirty="0">
                        <a:latin typeface="+mn-lt"/>
                        <a:ea typeface="Times New Roman"/>
                        <a:cs typeface="Times New Roman"/>
                      </a:endParaRPr>
                    </a:p>
                  </a:txBody>
                  <a:tcPr marL="68580" marR="68580" marT="0" marB="0"/>
                </a:tc>
                <a:tc gridSpan="3">
                  <a:txBody>
                    <a:bodyPr/>
                    <a:lstStyle/>
                    <a:p>
                      <a:pPr marL="0" marR="0">
                        <a:spcBef>
                          <a:spcPts val="1200"/>
                        </a:spcBef>
                        <a:spcAft>
                          <a:spcPts val="0"/>
                        </a:spcAft>
                        <a:tabLst>
                          <a:tab pos="2743200" algn="ctr"/>
                          <a:tab pos="5486400" algn="r"/>
                          <a:tab pos="2446020" algn="l"/>
                        </a:tabLst>
                      </a:pPr>
                      <a:r>
                        <a:rPr lang="en-US" sz="1400" dirty="0">
                          <a:latin typeface="+mn-lt"/>
                          <a:ea typeface="Times New Roman"/>
                          <a:cs typeface="Times New Roman"/>
                        </a:rPr>
                        <a:t>	</a:t>
                      </a:r>
                    </a:p>
                  </a:txBody>
                  <a:tcPr marL="68580" marR="68580" marT="0" marB="0"/>
                </a:tc>
                <a:tc hMerge="1">
                  <a:txBody>
                    <a:bodyPr/>
                    <a:lstStyle/>
                    <a:p>
                      <a:endParaRPr lang="en-US"/>
                    </a:p>
                  </a:txBody>
                  <a:tcPr/>
                </a:tc>
                <a:tc hMerge="1">
                  <a:txBody>
                    <a:bodyPr/>
                    <a:lstStyle/>
                    <a:p>
                      <a:endParaRPr lang="en-US"/>
                    </a:p>
                  </a:txBody>
                  <a:tcPr/>
                </a:tc>
              </a:tr>
              <a:tr h="417595">
                <a:tc gridSpan="4">
                  <a:txBody>
                    <a:bodyPr/>
                    <a:lstStyle/>
                    <a:p>
                      <a:pPr marL="0" marR="0">
                        <a:spcBef>
                          <a:spcPts val="1200"/>
                        </a:spcBef>
                        <a:spcAft>
                          <a:spcPts val="0"/>
                        </a:spcAft>
                      </a:pPr>
                      <a:r>
                        <a:rPr lang="en-US" sz="1600" dirty="0">
                          <a:latin typeface="+mn-lt"/>
                          <a:ea typeface="Times New Roman"/>
                          <a:cs typeface="Times New Roman"/>
                        </a:rPr>
                        <a:t>For each of the areas described below, check that the appropriate research has been accomplished and provide a short description of the research and the results.</a:t>
                      </a: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59080">
                <a:tc gridSpan="2">
                  <a:txBody>
                    <a:bodyPr/>
                    <a:lstStyle/>
                    <a:p>
                      <a:pPr marL="0" marR="0">
                        <a:spcBef>
                          <a:spcPts val="1200"/>
                        </a:spcBef>
                        <a:spcAft>
                          <a:spcPts val="0"/>
                        </a:spcAft>
                      </a:pPr>
                      <a:endParaRPr lang="en-US" sz="1600" dirty="0">
                        <a:latin typeface="+mn-lt"/>
                        <a:ea typeface="Times New Roman"/>
                        <a:cs typeface="Times New Roman"/>
                      </a:endParaRPr>
                    </a:p>
                  </a:txBody>
                  <a:tcPr marL="68580" marR="68580" marT="0" marB="0"/>
                </a:tc>
                <a:tc hMerge="1">
                  <a:txBody>
                    <a:bodyPr/>
                    <a:lstStyle/>
                    <a:p>
                      <a:endParaRPr lang="en-US"/>
                    </a:p>
                  </a:txBody>
                  <a:tcPr/>
                </a:tc>
                <a:tc>
                  <a:txBody>
                    <a:bodyPr/>
                    <a:lstStyle/>
                    <a:p>
                      <a:pPr marL="0" marR="0">
                        <a:spcBef>
                          <a:spcPts val="1200"/>
                        </a:spcBef>
                        <a:spcAft>
                          <a:spcPts val="0"/>
                        </a:spcAft>
                        <a:tabLst>
                          <a:tab pos="2743200" algn="ctr"/>
                          <a:tab pos="5486400" algn="r"/>
                          <a:tab pos="2446020" algn="l"/>
                        </a:tabLst>
                      </a:pPr>
                      <a:r>
                        <a:rPr lang="en-US" sz="1600" b="1" dirty="0">
                          <a:latin typeface="+mn-lt"/>
                          <a:ea typeface="Times New Roman"/>
                          <a:cs typeface="Times New Roman"/>
                        </a:rPr>
                        <a:t>Acceptable</a:t>
                      </a:r>
                      <a:endParaRPr lang="en-US" sz="1600" dirty="0">
                        <a:latin typeface="+mn-lt"/>
                        <a:ea typeface="Times New Roman"/>
                        <a:cs typeface="Times New Roman"/>
                      </a:endParaRPr>
                    </a:p>
                  </a:txBody>
                  <a:tcPr marL="68580" marR="68580" marT="0" marB="0"/>
                </a:tc>
                <a:tc>
                  <a:txBody>
                    <a:bodyPr/>
                    <a:lstStyle/>
                    <a:p>
                      <a:pPr marL="0" marR="0" algn="ctr">
                        <a:spcBef>
                          <a:spcPts val="1200"/>
                        </a:spcBef>
                        <a:spcAft>
                          <a:spcPts val="0"/>
                        </a:spcAft>
                        <a:tabLst>
                          <a:tab pos="2743200" algn="ctr"/>
                          <a:tab pos="5486400" algn="r"/>
                          <a:tab pos="2446020" algn="l"/>
                        </a:tabLst>
                      </a:pPr>
                      <a:r>
                        <a:rPr lang="en-US" sz="1600" b="1" dirty="0">
                          <a:latin typeface="+mn-lt"/>
                          <a:ea typeface="Times New Roman"/>
                          <a:cs typeface="Times New Roman"/>
                        </a:rPr>
                        <a:t>Comment</a:t>
                      </a:r>
                      <a:endParaRPr lang="en-US" sz="1600" dirty="0">
                        <a:latin typeface="+mn-lt"/>
                        <a:ea typeface="Times New Roman"/>
                        <a:cs typeface="Times New Roman"/>
                      </a:endParaRPr>
                    </a:p>
                  </a:txBody>
                  <a:tcPr marL="68580" marR="68580" marT="0" marB="0" anchor="b"/>
                </a:tc>
              </a:tr>
              <a:tr h="628650">
                <a:tc gridSpan="2">
                  <a:txBody>
                    <a:bodyPr/>
                    <a:lstStyle/>
                    <a:p>
                      <a:pPr marL="342900" marR="0" lvl="0" indent="-342900">
                        <a:spcBef>
                          <a:spcPts val="1200"/>
                        </a:spcBef>
                        <a:spcAft>
                          <a:spcPts val="0"/>
                        </a:spcAft>
                        <a:buFont typeface="+mj-lt"/>
                        <a:buAutoNum type="arabicPeriod"/>
                        <a:tabLst>
                          <a:tab pos="228600" algn="l"/>
                        </a:tabLst>
                      </a:pPr>
                      <a:r>
                        <a:rPr lang="en-US" sz="1600" dirty="0">
                          <a:latin typeface="+mn-lt"/>
                          <a:ea typeface="Times New Roman"/>
                          <a:cs typeface="Times New Roman"/>
                        </a:rPr>
                        <a:t>Appropriate financial, equipment, facility, and personnel</a:t>
                      </a:r>
                    </a:p>
                  </a:txBody>
                  <a:tcPr marL="68580" marR="68580" marT="0" marB="0"/>
                </a:tc>
                <a:tc hMerge="1">
                  <a:txBody>
                    <a:bodyPr/>
                    <a:lstStyle/>
                    <a:p>
                      <a:endParaRPr lang="en-US"/>
                    </a:p>
                  </a:txBody>
                  <a:tcPr/>
                </a:tc>
                <a:tc>
                  <a:txBody>
                    <a:bodyPr/>
                    <a:lstStyle/>
                    <a:p>
                      <a:pPr marL="0" marR="0">
                        <a:spcBef>
                          <a:spcPts val="1200"/>
                        </a:spcBef>
                        <a:spcAft>
                          <a:spcPts val="0"/>
                        </a:spcAft>
                        <a:tabLst>
                          <a:tab pos="2743200" algn="ctr"/>
                          <a:tab pos="5486400" algn="r"/>
                          <a:tab pos="2446020" algn="l"/>
                        </a:tabLst>
                      </a:pPr>
                      <a:r>
                        <a:rPr lang="en-US" sz="1400" dirty="0">
                          <a:latin typeface="+mn-lt"/>
                          <a:ea typeface="Times New Roman"/>
                          <a:cs typeface="Times New Roman"/>
                          <a:sym typeface="Symbol"/>
                        </a:rPr>
                        <a:t></a:t>
                      </a:r>
                      <a:r>
                        <a:rPr lang="en-US" sz="1400" dirty="0">
                          <a:latin typeface="+mn-lt"/>
                          <a:ea typeface="Times New Roman"/>
                          <a:cs typeface="Times New Roman"/>
                        </a:rPr>
                        <a:t> Yes   </a:t>
                      </a:r>
                      <a:r>
                        <a:rPr lang="en-US" sz="1400" dirty="0">
                          <a:latin typeface="+mn-lt"/>
                          <a:ea typeface="Times New Roman"/>
                          <a:cs typeface="Times New Roman"/>
                          <a:sym typeface="Symbol"/>
                        </a:rPr>
                        <a:t></a:t>
                      </a:r>
                      <a:r>
                        <a:rPr lang="en-US" sz="1400" dirty="0">
                          <a:latin typeface="+mn-lt"/>
                          <a:ea typeface="Times New Roman"/>
                          <a:cs typeface="Times New Roman"/>
                        </a:rPr>
                        <a:t> No</a:t>
                      </a:r>
                    </a:p>
                  </a:txBody>
                  <a:tcPr marL="68580" marR="68580" marT="0" marB="0"/>
                </a:tc>
                <a:tc>
                  <a:txBody>
                    <a:bodyPr/>
                    <a:lstStyle/>
                    <a:p>
                      <a:pPr marL="0" marR="0">
                        <a:spcBef>
                          <a:spcPts val="1200"/>
                        </a:spcBef>
                        <a:spcAft>
                          <a:spcPts val="0"/>
                        </a:spcAft>
                        <a:tabLst>
                          <a:tab pos="2743200" algn="ctr"/>
                          <a:tab pos="5486400" algn="r"/>
                          <a:tab pos="2446020" algn="l"/>
                        </a:tabLst>
                      </a:pPr>
                      <a:r>
                        <a:rPr lang="en-US" sz="1400" dirty="0" smtClean="0">
                          <a:latin typeface="+mn-lt"/>
                          <a:ea typeface="Times New Roman"/>
                          <a:cs typeface="Times New Roman"/>
                        </a:rPr>
                        <a:t>____________________________________________</a:t>
                      </a:r>
                      <a:endParaRPr lang="en-US" sz="1400" dirty="0">
                        <a:latin typeface="+mn-lt"/>
                        <a:ea typeface="Times New Roman"/>
                        <a:cs typeface="Times New Roman"/>
                      </a:endParaRPr>
                    </a:p>
                  </a:txBody>
                  <a:tcPr marL="68580" marR="68580" marT="0" marB="0"/>
                </a:tc>
              </a:tr>
              <a:tr h="617811">
                <a:tc gridSpan="2">
                  <a:txBody>
                    <a:bodyPr/>
                    <a:lstStyle/>
                    <a:p>
                      <a:pPr marL="342900" marR="0" lvl="0" indent="-342900">
                        <a:spcBef>
                          <a:spcPts val="1200"/>
                        </a:spcBef>
                        <a:spcAft>
                          <a:spcPts val="0"/>
                        </a:spcAft>
                        <a:buFont typeface="+mj-lt"/>
                        <a:buAutoNum type="arabicPeriod" startAt="2"/>
                        <a:tabLst>
                          <a:tab pos="228600" algn="l"/>
                        </a:tabLst>
                      </a:pPr>
                      <a:r>
                        <a:rPr lang="en-US" sz="1600" dirty="0">
                          <a:latin typeface="+mn-lt"/>
                          <a:ea typeface="Times New Roman"/>
                          <a:cs typeface="Times New Roman"/>
                        </a:rPr>
                        <a:t>Ability to meet the delivery schedule</a:t>
                      </a:r>
                    </a:p>
                  </a:txBody>
                  <a:tcPr marL="68580" marR="68580" marT="0" marB="0"/>
                </a:tc>
                <a:tc hMerge="1">
                  <a:txBody>
                    <a:bodyPr/>
                    <a:lstStyle/>
                    <a:p>
                      <a:endParaRPr lang="en-US"/>
                    </a:p>
                  </a:txBody>
                  <a:tcPr/>
                </a:tc>
                <a:tc>
                  <a:txBody>
                    <a:bodyPr/>
                    <a:lstStyle/>
                    <a:p>
                      <a:pPr marL="0" marR="0">
                        <a:spcBef>
                          <a:spcPts val="1200"/>
                        </a:spcBef>
                        <a:spcAft>
                          <a:spcPts val="0"/>
                        </a:spcAft>
                        <a:tabLst>
                          <a:tab pos="2743200" algn="ctr"/>
                          <a:tab pos="5486400" algn="r"/>
                          <a:tab pos="2446020" algn="l"/>
                        </a:tabLst>
                      </a:pPr>
                      <a:r>
                        <a:rPr lang="en-US" sz="1400" dirty="0">
                          <a:latin typeface="+mn-lt"/>
                          <a:ea typeface="Times New Roman"/>
                          <a:cs typeface="Times New Roman"/>
                          <a:sym typeface="Symbol"/>
                        </a:rPr>
                        <a:t></a:t>
                      </a:r>
                      <a:r>
                        <a:rPr lang="en-US" sz="1400" dirty="0">
                          <a:latin typeface="+mn-lt"/>
                          <a:ea typeface="Times New Roman"/>
                          <a:cs typeface="Times New Roman"/>
                        </a:rPr>
                        <a:t> Yes   </a:t>
                      </a:r>
                      <a:r>
                        <a:rPr lang="en-US" sz="1400" dirty="0">
                          <a:latin typeface="+mn-lt"/>
                          <a:ea typeface="Times New Roman"/>
                          <a:cs typeface="Times New Roman"/>
                          <a:sym typeface="Symbol"/>
                        </a:rPr>
                        <a:t></a:t>
                      </a:r>
                      <a:r>
                        <a:rPr lang="en-US" sz="1400" dirty="0">
                          <a:latin typeface="+mn-lt"/>
                          <a:ea typeface="Times New Roman"/>
                          <a:cs typeface="Times New Roman"/>
                        </a:rPr>
                        <a:t> No</a:t>
                      </a:r>
                    </a:p>
                  </a:txBody>
                  <a:tcPr marL="68580" marR="68580" marT="0" marB="0"/>
                </a:tc>
                <a:tc>
                  <a:txBody>
                    <a:bodyPr/>
                    <a:lstStyle/>
                    <a:p>
                      <a:pPr marL="0" marR="0">
                        <a:spcBef>
                          <a:spcPts val="1200"/>
                        </a:spcBef>
                        <a:spcAft>
                          <a:spcPts val="0"/>
                        </a:spcAft>
                        <a:tabLst>
                          <a:tab pos="2743200" algn="ctr"/>
                          <a:tab pos="5486400" algn="r"/>
                          <a:tab pos="2446020" algn="l"/>
                        </a:tabLst>
                      </a:pPr>
                      <a:r>
                        <a:rPr lang="en-US" sz="1400" dirty="0" smtClean="0">
                          <a:latin typeface="+mn-lt"/>
                          <a:ea typeface="Times New Roman"/>
                          <a:cs typeface="Times New Roman"/>
                        </a:rPr>
                        <a:t>______________________</a:t>
                      </a:r>
                      <a:r>
                        <a:rPr lang="en-US" sz="1400" dirty="0">
                          <a:latin typeface="+mn-lt"/>
                          <a:ea typeface="Times New Roman"/>
                          <a:cs typeface="Times New Roman"/>
                        </a:rPr>
                        <a:t/>
                      </a:r>
                      <a:br>
                        <a:rPr lang="en-US" sz="1400" dirty="0">
                          <a:latin typeface="+mn-lt"/>
                          <a:ea typeface="Times New Roman"/>
                          <a:cs typeface="Times New Roman"/>
                        </a:rPr>
                      </a:br>
                      <a:r>
                        <a:rPr lang="en-US" sz="1400" dirty="0" smtClean="0">
                          <a:latin typeface="+mn-lt"/>
                          <a:ea typeface="Times New Roman"/>
                          <a:cs typeface="Times New Roman"/>
                        </a:rPr>
                        <a:t>______________________</a:t>
                      </a:r>
                      <a:endParaRPr lang="en-US" sz="1400" dirty="0">
                        <a:latin typeface="+mn-lt"/>
                        <a:ea typeface="Times New Roman"/>
                        <a:cs typeface="Times New Roman"/>
                      </a:endParaRPr>
                    </a:p>
                  </a:txBody>
                  <a:tcPr marL="68580" marR="68580" marT="0" marB="0"/>
                </a:tc>
              </a:tr>
              <a:tr h="617811">
                <a:tc gridSpan="2">
                  <a:txBody>
                    <a:bodyPr/>
                    <a:lstStyle/>
                    <a:p>
                      <a:pPr marL="342900" marR="0" lvl="0" indent="-342900">
                        <a:spcBef>
                          <a:spcPts val="1200"/>
                        </a:spcBef>
                        <a:spcAft>
                          <a:spcPts val="0"/>
                        </a:spcAft>
                        <a:buFont typeface="+mj-lt"/>
                        <a:buAutoNum type="arabicPeriod" startAt="3"/>
                        <a:tabLst>
                          <a:tab pos="228600" algn="l"/>
                        </a:tabLst>
                      </a:pPr>
                      <a:r>
                        <a:rPr lang="en-US" sz="1600" dirty="0">
                          <a:latin typeface="+mn-lt"/>
                          <a:ea typeface="Times New Roman"/>
                          <a:cs typeface="Times New Roman"/>
                        </a:rPr>
                        <a:t>Satisfactory period of performance</a:t>
                      </a:r>
                    </a:p>
                  </a:txBody>
                  <a:tcPr marL="68580" marR="68580" marT="0" marB="0"/>
                </a:tc>
                <a:tc hMerge="1">
                  <a:txBody>
                    <a:bodyPr/>
                    <a:lstStyle/>
                    <a:p>
                      <a:endParaRPr lang="en-US"/>
                    </a:p>
                  </a:txBody>
                  <a:tcPr/>
                </a:tc>
                <a:tc>
                  <a:txBody>
                    <a:bodyPr/>
                    <a:lstStyle/>
                    <a:p>
                      <a:pPr marL="0" marR="0">
                        <a:spcBef>
                          <a:spcPts val="1200"/>
                        </a:spcBef>
                        <a:spcAft>
                          <a:spcPts val="0"/>
                        </a:spcAft>
                        <a:tabLst>
                          <a:tab pos="2743200" algn="ctr"/>
                          <a:tab pos="5486400" algn="r"/>
                          <a:tab pos="2446020" algn="l"/>
                        </a:tabLst>
                      </a:pPr>
                      <a:r>
                        <a:rPr lang="en-US" sz="1400" dirty="0">
                          <a:latin typeface="+mn-lt"/>
                          <a:ea typeface="Times New Roman"/>
                          <a:cs typeface="Times New Roman"/>
                          <a:sym typeface="Symbol"/>
                        </a:rPr>
                        <a:t></a:t>
                      </a:r>
                      <a:r>
                        <a:rPr lang="en-US" sz="1400" dirty="0">
                          <a:latin typeface="+mn-lt"/>
                          <a:ea typeface="Times New Roman"/>
                          <a:cs typeface="Times New Roman"/>
                        </a:rPr>
                        <a:t> Yes   </a:t>
                      </a:r>
                      <a:r>
                        <a:rPr lang="en-US" sz="1400" dirty="0">
                          <a:latin typeface="+mn-lt"/>
                          <a:ea typeface="Times New Roman"/>
                          <a:cs typeface="Times New Roman"/>
                          <a:sym typeface="Symbol"/>
                        </a:rPr>
                        <a:t></a:t>
                      </a:r>
                      <a:r>
                        <a:rPr lang="en-US" sz="1400" dirty="0">
                          <a:latin typeface="+mn-lt"/>
                          <a:ea typeface="Times New Roman"/>
                          <a:cs typeface="Times New Roman"/>
                        </a:rPr>
                        <a:t> No</a:t>
                      </a:r>
                    </a:p>
                  </a:txBody>
                  <a:tcPr marL="68580" marR="68580" marT="0" marB="0"/>
                </a:tc>
                <a:tc>
                  <a:txBody>
                    <a:bodyPr/>
                    <a:lstStyle/>
                    <a:p>
                      <a:pPr marL="0" marR="0">
                        <a:spcBef>
                          <a:spcPts val="1200"/>
                        </a:spcBef>
                        <a:spcAft>
                          <a:spcPts val="0"/>
                        </a:spcAft>
                        <a:tabLst>
                          <a:tab pos="2743200" algn="ctr"/>
                          <a:tab pos="5486400" algn="r"/>
                          <a:tab pos="2446020" algn="l"/>
                        </a:tabLst>
                      </a:pPr>
                      <a:r>
                        <a:rPr lang="en-US" sz="1400" dirty="0" smtClean="0">
                          <a:latin typeface="+mn-lt"/>
                          <a:ea typeface="Times New Roman"/>
                          <a:cs typeface="Times New Roman"/>
                        </a:rPr>
                        <a:t>______________________</a:t>
                      </a:r>
                      <a:r>
                        <a:rPr lang="en-US" sz="1400" dirty="0">
                          <a:latin typeface="+mn-lt"/>
                          <a:ea typeface="Times New Roman"/>
                          <a:cs typeface="Times New Roman"/>
                        </a:rPr>
                        <a:t/>
                      </a:r>
                      <a:br>
                        <a:rPr lang="en-US" sz="1400" dirty="0">
                          <a:latin typeface="+mn-lt"/>
                          <a:ea typeface="Times New Roman"/>
                          <a:cs typeface="Times New Roman"/>
                        </a:rPr>
                      </a:br>
                      <a:r>
                        <a:rPr lang="en-US" sz="1400" dirty="0" smtClean="0">
                          <a:latin typeface="+mn-lt"/>
                          <a:ea typeface="Times New Roman"/>
                          <a:cs typeface="Times New Roman"/>
                        </a:rPr>
                        <a:t>______________________</a:t>
                      </a:r>
                      <a:endParaRPr lang="en-US" sz="1400" dirty="0">
                        <a:latin typeface="+mn-lt"/>
                        <a:ea typeface="Times New Roman"/>
                        <a:cs typeface="Times New Roman"/>
                      </a:endParaRPr>
                    </a:p>
                  </a:txBody>
                  <a:tcPr marL="68580" marR="68580" marT="0" marB="0"/>
                </a:tc>
              </a:tr>
              <a:tr h="617811">
                <a:tc gridSpan="2">
                  <a:txBody>
                    <a:bodyPr/>
                    <a:lstStyle/>
                    <a:p>
                      <a:pPr marL="342900" marR="0" lvl="0" indent="-342900">
                        <a:spcBef>
                          <a:spcPts val="1200"/>
                        </a:spcBef>
                        <a:spcAft>
                          <a:spcPts val="0"/>
                        </a:spcAft>
                        <a:buFont typeface="+mj-lt"/>
                        <a:buAutoNum type="arabicPeriod" startAt="4"/>
                        <a:tabLst>
                          <a:tab pos="228600" algn="l"/>
                        </a:tabLst>
                      </a:pPr>
                      <a:r>
                        <a:rPr lang="en-US" sz="1600" dirty="0">
                          <a:latin typeface="+mn-lt"/>
                          <a:ea typeface="Times New Roman"/>
                          <a:cs typeface="Times New Roman"/>
                        </a:rPr>
                        <a:t>Satisfactory record of integrity, not on declined or suspended listings</a:t>
                      </a:r>
                    </a:p>
                  </a:txBody>
                  <a:tcPr marL="68580" marR="68580" marT="0" marB="0"/>
                </a:tc>
                <a:tc hMerge="1">
                  <a:txBody>
                    <a:bodyPr/>
                    <a:lstStyle/>
                    <a:p>
                      <a:endParaRPr lang="en-US"/>
                    </a:p>
                  </a:txBody>
                  <a:tcPr/>
                </a:tc>
                <a:tc>
                  <a:txBody>
                    <a:bodyPr/>
                    <a:lstStyle/>
                    <a:p>
                      <a:pPr marL="0" marR="0">
                        <a:spcBef>
                          <a:spcPts val="1200"/>
                        </a:spcBef>
                        <a:spcAft>
                          <a:spcPts val="0"/>
                        </a:spcAft>
                        <a:tabLst>
                          <a:tab pos="2743200" algn="ctr"/>
                          <a:tab pos="5486400" algn="r"/>
                          <a:tab pos="2446020" algn="l"/>
                        </a:tabLst>
                      </a:pPr>
                      <a:r>
                        <a:rPr lang="en-US" sz="1400" dirty="0">
                          <a:latin typeface="+mn-lt"/>
                          <a:ea typeface="Times New Roman"/>
                          <a:cs typeface="Times New Roman"/>
                          <a:sym typeface="Symbol"/>
                        </a:rPr>
                        <a:t></a:t>
                      </a:r>
                      <a:r>
                        <a:rPr lang="en-US" sz="1400" dirty="0">
                          <a:latin typeface="+mn-lt"/>
                          <a:ea typeface="Times New Roman"/>
                          <a:cs typeface="Times New Roman"/>
                        </a:rPr>
                        <a:t> Yes   </a:t>
                      </a:r>
                      <a:r>
                        <a:rPr lang="en-US" sz="1400" dirty="0">
                          <a:latin typeface="+mn-lt"/>
                          <a:ea typeface="Times New Roman"/>
                          <a:cs typeface="Times New Roman"/>
                          <a:sym typeface="Symbol"/>
                        </a:rPr>
                        <a:t></a:t>
                      </a:r>
                      <a:r>
                        <a:rPr lang="en-US" sz="1400" dirty="0">
                          <a:latin typeface="+mn-lt"/>
                          <a:ea typeface="Times New Roman"/>
                          <a:cs typeface="Times New Roman"/>
                        </a:rPr>
                        <a:t> No</a:t>
                      </a:r>
                    </a:p>
                  </a:txBody>
                  <a:tcPr marL="68580" marR="68580" marT="0" marB="0"/>
                </a:tc>
                <a:tc>
                  <a:txBody>
                    <a:bodyPr/>
                    <a:lstStyle/>
                    <a:p>
                      <a:pPr marL="0" marR="0">
                        <a:spcBef>
                          <a:spcPts val="1200"/>
                        </a:spcBef>
                        <a:spcAft>
                          <a:spcPts val="0"/>
                        </a:spcAft>
                        <a:tabLst>
                          <a:tab pos="2743200" algn="ctr"/>
                          <a:tab pos="5486400" algn="r"/>
                          <a:tab pos="2446020" algn="l"/>
                        </a:tabLst>
                      </a:pPr>
                      <a:r>
                        <a:rPr lang="en-US" sz="1400" dirty="0" smtClean="0">
                          <a:latin typeface="+mn-lt"/>
                          <a:ea typeface="Times New Roman"/>
                          <a:cs typeface="Times New Roman"/>
                        </a:rPr>
                        <a:t>______________________</a:t>
                      </a:r>
                      <a:r>
                        <a:rPr lang="en-US" sz="1400" dirty="0">
                          <a:latin typeface="+mn-lt"/>
                          <a:ea typeface="Times New Roman"/>
                          <a:cs typeface="Times New Roman"/>
                        </a:rPr>
                        <a:t/>
                      </a:r>
                      <a:br>
                        <a:rPr lang="en-US" sz="1400" dirty="0">
                          <a:latin typeface="+mn-lt"/>
                          <a:ea typeface="Times New Roman"/>
                          <a:cs typeface="Times New Roman"/>
                        </a:rPr>
                      </a:br>
                      <a:r>
                        <a:rPr lang="en-US" sz="1400" dirty="0" smtClean="0">
                          <a:latin typeface="+mn-lt"/>
                          <a:ea typeface="Times New Roman"/>
                          <a:cs typeface="Times New Roman"/>
                        </a:rPr>
                        <a:t>______________________</a:t>
                      </a:r>
                      <a:endParaRPr lang="en-US" sz="1400" dirty="0">
                        <a:latin typeface="+mn-lt"/>
                        <a:ea typeface="Times New Roman"/>
                        <a:cs typeface="Times New Roman"/>
                      </a:endParaRPr>
                    </a:p>
                  </a:txBody>
                  <a:tcPr marL="68580" marR="68580" marT="0" marB="0"/>
                </a:tc>
              </a:tr>
              <a:tr h="417595">
                <a:tc gridSpan="2">
                  <a:txBody>
                    <a:bodyPr/>
                    <a:lstStyle/>
                    <a:p>
                      <a:pPr marL="342900" marR="0" lvl="0" indent="-342900">
                        <a:spcBef>
                          <a:spcPts val="1200"/>
                        </a:spcBef>
                        <a:spcAft>
                          <a:spcPts val="0"/>
                        </a:spcAft>
                        <a:buFont typeface="+mj-lt"/>
                        <a:buAutoNum type="arabicPeriod" startAt="5"/>
                        <a:tabLst>
                          <a:tab pos="228600" algn="l"/>
                        </a:tabLst>
                      </a:pPr>
                      <a:r>
                        <a:rPr lang="en-US" sz="1600" dirty="0">
                          <a:latin typeface="+mn-lt"/>
                          <a:ea typeface="Times New Roman"/>
                          <a:cs typeface="Times New Roman"/>
                        </a:rPr>
                        <a:t>Receipt of all necessary data from supplier</a:t>
                      </a:r>
                    </a:p>
                  </a:txBody>
                  <a:tcPr marL="68580" marR="68580" marT="0" marB="0"/>
                </a:tc>
                <a:tc hMerge="1">
                  <a:txBody>
                    <a:bodyPr/>
                    <a:lstStyle/>
                    <a:p>
                      <a:endParaRPr lang="en-US"/>
                    </a:p>
                  </a:txBody>
                  <a:tcPr/>
                </a:tc>
                <a:tc>
                  <a:txBody>
                    <a:bodyPr/>
                    <a:lstStyle/>
                    <a:p>
                      <a:pPr marL="0" marR="0">
                        <a:spcBef>
                          <a:spcPts val="1200"/>
                        </a:spcBef>
                        <a:spcAft>
                          <a:spcPts val="0"/>
                        </a:spcAft>
                        <a:tabLst>
                          <a:tab pos="2743200" algn="ctr"/>
                          <a:tab pos="5486400" algn="r"/>
                          <a:tab pos="2446020" algn="l"/>
                        </a:tabLst>
                      </a:pPr>
                      <a:r>
                        <a:rPr lang="en-US" sz="1400" dirty="0">
                          <a:latin typeface="+mn-lt"/>
                          <a:ea typeface="Times New Roman"/>
                          <a:cs typeface="Times New Roman"/>
                          <a:sym typeface="Symbol"/>
                        </a:rPr>
                        <a:t></a:t>
                      </a:r>
                      <a:r>
                        <a:rPr lang="en-US" sz="1400" dirty="0">
                          <a:latin typeface="+mn-lt"/>
                          <a:ea typeface="Times New Roman"/>
                          <a:cs typeface="Times New Roman"/>
                        </a:rPr>
                        <a:t> Yes   </a:t>
                      </a:r>
                      <a:r>
                        <a:rPr lang="en-US" sz="1400" dirty="0">
                          <a:latin typeface="+mn-lt"/>
                          <a:ea typeface="Times New Roman"/>
                          <a:cs typeface="Times New Roman"/>
                          <a:sym typeface="Symbol"/>
                        </a:rPr>
                        <a:t></a:t>
                      </a:r>
                      <a:r>
                        <a:rPr lang="en-US" sz="1400" dirty="0">
                          <a:latin typeface="+mn-lt"/>
                          <a:ea typeface="Times New Roman"/>
                          <a:cs typeface="Times New Roman"/>
                        </a:rPr>
                        <a:t> No</a:t>
                      </a:r>
                    </a:p>
                  </a:txBody>
                  <a:tcPr marL="68580" marR="68580" marT="0" marB="0"/>
                </a:tc>
                <a:tc>
                  <a:txBody>
                    <a:bodyPr/>
                    <a:lstStyle/>
                    <a:p>
                      <a:pPr marL="0" marR="0">
                        <a:spcBef>
                          <a:spcPts val="1200"/>
                        </a:spcBef>
                        <a:spcAft>
                          <a:spcPts val="0"/>
                        </a:spcAft>
                        <a:tabLst>
                          <a:tab pos="2743200" algn="ctr"/>
                          <a:tab pos="5486400" algn="r"/>
                          <a:tab pos="2446020" algn="l"/>
                        </a:tabLst>
                      </a:pPr>
                      <a:r>
                        <a:rPr lang="en-US" sz="1400" dirty="0" smtClean="0">
                          <a:latin typeface="+mn-lt"/>
                          <a:ea typeface="Times New Roman"/>
                          <a:cs typeface="Times New Roman"/>
                        </a:rPr>
                        <a:t>______________________</a:t>
                      </a:r>
                      <a:r>
                        <a:rPr lang="en-US" sz="1400" dirty="0">
                          <a:latin typeface="+mn-lt"/>
                          <a:ea typeface="Times New Roman"/>
                          <a:cs typeface="Times New Roman"/>
                        </a:rPr>
                        <a:t/>
                      </a:r>
                      <a:br>
                        <a:rPr lang="en-US" sz="1400" dirty="0">
                          <a:latin typeface="+mn-lt"/>
                          <a:ea typeface="Times New Roman"/>
                          <a:cs typeface="Times New Roman"/>
                        </a:rPr>
                      </a:br>
                      <a:r>
                        <a:rPr lang="en-US" sz="1400" dirty="0" smtClean="0">
                          <a:latin typeface="+mn-lt"/>
                          <a:ea typeface="Times New Roman"/>
                          <a:cs typeface="Times New Roman"/>
                        </a:rPr>
                        <a:t>______________________</a:t>
                      </a:r>
                      <a:endParaRPr lang="en-US" sz="1400" dirty="0">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6798355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5"/>
          <p:cNvSpPr>
            <a:spLocks noGrp="1"/>
          </p:cNvSpPr>
          <p:nvPr>
            <p:ph type="title"/>
          </p:nvPr>
        </p:nvSpPr>
        <p:spPr>
          <a:xfrm>
            <a:off x="457200" y="476250"/>
            <a:ext cx="8305799" cy="742950"/>
          </a:xfrm>
        </p:spPr>
        <p:txBody>
          <a:bodyPr/>
          <a:lstStyle/>
          <a:p>
            <a:pPr algn="l"/>
            <a:r>
              <a:rPr lang="en-US" altLang="en-US" sz="3600" dirty="0" smtClean="0"/>
              <a:t>Exercise – Responsibility Determination</a:t>
            </a:r>
          </a:p>
        </p:txBody>
      </p:sp>
      <p:sp>
        <p:nvSpPr>
          <p:cNvPr id="318466" name="Content Placeholder 6"/>
          <p:cNvSpPr>
            <a:spLocks noGrp="1"/>
          </p:cNvSpPr>
          <p:nvPr>
            <p:ph sz="quarter" idx="1"/>
          </p:nvPr>
        </p:nvSpPr>
        <p:spPr>
          <a:xfrm>
            <a:off x="612775" y="1352550"/>
            <a:ext cx="7312025" cy="4743450"/>
          </a:xfrm>
        </p:spPr>
        <p:txBody>
          <a:bodyPr/>
          <a:lstStyle/>
          <a:p>
            <a:pPr marL="0" indent="0">
              <a:buNone/>
              <a:defRPr/>
            </a:pPr>
            <a:r>
              <a:rPr lang="en-US" sz="2800" dirty="0" smtClean="0"/>
              <a:t>Read the following responsibility determination and indicate whether it is adequate:</a:t>
            </a:r>
          </a:p>
          <a:p>
            <a:pPr marL="0" indent="0">
              <a:buNone/>
              <a:defRPr/>
            </a:pPr>
            <a:endParaRPr lang="en-US" sz="1400" dirty="0" smtClean="0"/>
          </a:p>
          <a:p>
            <a:pPr marL="346075" indent="0">
              <a:spcBef>
                <a:spcPts val="0"/>
              </a:spcBef>
              <a:buFont typeface="Wingdings" pitchFamily="2" charset="2"/>
              <a:buNone/>
              <a:defRPr/>
            </a:pPr>
            <a:r>
              <a:rPr lang="en-US" sz="2800" dirty="0" smtClean="0"/>
              <a:t>ABC Company has been a reliable supplier of material to Transit in the past.  There have been no reported complaints about the vendor.  The latest Dun and Bradstreet has been reviewed to verify that they are responsible and are not debarred from performing public work.</a:t>
            </a:r>
          </a:p>
        </p:txBody>
      </p:sp>
    </p:spTree>
    <p:extLst>
      <p:ext uri="{BB962C8B-B14F-4D97-AF65-F5344CB8AC3E}">
        <p14:creationId xmlns:p14="http://schemas.microsoft.com/office/powerpoint/2010/main" val="237224109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a:xfrm>
            <a:off x="708025" y="438150"/>
            <a:ext cx="7312025" cy="752476"/>
          </a:xfrm>
        </p:spPr>
        <p:txBody>
          <a:bodyPr/>
          <a:lstStyle/>
          <a:p>
            <a:pPr eaLnBrk="1" hangingPunct="1"/>
            <a:r>
              <a:rPr lang="en-US" altLang="en-US" sz="3600" dirty="0" smtClean="0"/>
              <a:t>Sound and Complete Agreement </a:t>
            </a:r>
          </a:p>
        </p:txBody>
      </p:sp>
      <p:sp>
        <p:nvSpPr>
          <p:cNvPr id="120835" name="Rectangle 5"/>
          <p:cNvSpPr>
            <a:spLocks noGrp="1" noChangeArrowheads="1"/>
          </p:cNvSpPr>
          <p:nvPr>
            <p:ph sz="quarter" idx="1"/>
          </p:nvPr>
        </p:nvSpPr>
        <p:spPr>
          <a:xfrm>
            <a:off x="895350" y="1524000"/>
            <a:ext cx="7258050" cy="4076700"/>
          </a:xfrm>
        </p:spPr>
        <p:txBody>
          <a:bodyPr/>
          <a:lstStyle/>
          <a:p>
            <a:pPr eaLnBrk="1" hangingPunct="1">
              <a:lnSpc>
                <a:spcPct val="80000"/>
              </a:lnSpc>
              <a:buFont typeface="Wingdings" pitchFamily="2" charset="2"/>
              <a:buNone/>
              <a:tabLst>
                <a:tab pos="347663" algn="l"/>
              </a:tabLst>
            </a:pPr>
            <a:r>
              <a:rPr lang="en-US" altLang="en-US" sz="2800" b="1" dirty="0" smtClean="0"/>
              <a:t>Basic Requirement</a:t>
            </a:r>
          </a:p>
          <a:p>
            <a:pPr eaLnBrk="1" hangingPunct="1">
              <a:lnSpc>
                <a:spcPct val="80000"/>
              </a:lnSpc>
              <a:buFont typeface="Wingdings" pitchFamily="2" charset="2"/>
              <a:buNone/>
              <a:tabLst>
                <a:tab pos="347663" algn="l"/>
              </a:tabLst>
            </a:pPr>
            <a:endParaRPr lang="en-US" altLang="en-US" sz="1600" dirty="0" smtClean="0"/>
          </a:p>
          <a:p>
            <a:pPr eaLnBrk="1" hangingPunct="1">
              <a:lnSpc>
                <a:spcPct val="80000"/>
              </a:lnSpc>
              <a:buFont typeface="Wingdings" pitchFamily="2" charset="2"/>
              <a:buNone/>
              <a:tabLst>
                <a:tab pos="347663" algn="l"/>
              </a:tabLst>
            </a:pPr>
            <a:r>
              <a:rPr lang="en-US" altLang="en-US" sz="2800" i="1" dirty="0" smtClean="0"/>
              <a:t>	(</a:t>
            </a:r>
            <a:r>
              <a:rPr lang="en-US" altLang="en-US" sz="2800" i="1" dirty="0" smtClean="0">
                <a:hlinkClick r:id="rId3"/>
              </a:rPr>
              <a:t>FTA C 4220.1F</a:t>
            </a:r>
            <a:r>
              <a:rPr lang="en-US" altLang="en-US" sz="2800" i="1" dirty="0" smtClean="0"/>
              <a:t> Ch. III, 3.(b))</a:t>
            </a:r>
            <a:endParaRPr lang="en-US" altLang="en-US" sz="2800" dirty="0" smtClean="0"/>
          </a:p>
          <a:p>
            <a:pPr>
              <a:lnSpc>
                <a:spcPct val="80000"/>
              </a:lnSpc>
              <a:tabLst>
                <a:tab pos="347663" algn="l"/>
              </a:tabLst>
            </a:pPr>
            <a:r>
              <a:rPr lang="en-US" altLang="en-US" sz="2800" i="1" dirty="0" smtClean="0"/>
              <a:t>All contracts must include provisions adequate to define a sound and complete agreement.</a:t>
            </a:r>
            <a:r>
              <a:rPr lang="en-US" altLang="en-US" sz="2800" dirty="0" smtClean="0"/>
              <a:t> </a:t>
            </a:r>
          </a:p>
          <a:p>
            <a:pPr>
              <a:lnSpc>
                <a:spcPct val="80000"/>
              </a:lnSpc>
              <a:tabLst>
                <a:tab pos="347663" algn="l"/>
              </a:tabLst>
            </a:pPr>
            <a:r>
              <a:rPr lang="en-US" altLang="en-US" sz="2800" i="1" dirty="0" smtClean="0"/>
              <a:t>Compliance with Federal laws and regulations will necessarily result in the addition of many other provisions to ensure compliance with those laws and regulations. </a:t>
            </a:r>
          </a:p>
          <a:p>
            <a:pPr>
              <a:lnSpc>
                <a:spcPct val="80000"/>
              </a:lnSpc>
              <a:tabLst>
                <a:tab pos="347663" algn="l"/>
              </a:tabLst>
            </a:pPr>
            <a:endParaRPr lang="en-US" altLang="en-US" sz="1000" i="1" dirty="0" smtClean="0"/>
          </a:p>
          <a:p>
            <a:pPr eaLnBrk="1" hangingPunct="1">
              <a:lnSpc>
                <a:spcPct val="80000"/>
              </a:lnSpc>
              <a:buFont typeface="Wingdings" pitchFamily="2" charset="2"/>
              <a:buNone/>
              <a:tabLst>
                <a:tab pos="347663" algn="l"/>
              </a:tabLst>
            </a:pPr>
            <a:r>
              <a:rPr lang="en-US" altLang="en-US" sz="1600" b="1" dirty="0" smtClean="0"/>
              <a:t>							</a:t>
            </a:r>
          </a:p>
          <a:p>
            <a:pPr eaLnBrk="1" hangingPunct="1">
              <a:lnSpc>
                <a:spcPct val="80000"/>
              </a:lnSpc>
              <a:buFont typeface="Wingdings" pitchFamily="2" charset="2"/>
              <a:buNone/>
              <a:tabLst>
                <a:tab pos="347663" algn="l"/>
              </a:tabLst>
            </a:pPr>
            <a:r>
              <a:rPr lang="en-US" altLang="en-US" sz="1600" b="1" dirty="0"/>
              <a:t>	</a:t>
            </a:r>
            <a:r>
              <a:rPr lang="en-US" altLang="en-US" sz="1600" b="1" dirty="0" smtClean="0"/>
              <a:t>				</a:t>
            </a:r>
            <a:r>
              <a:rPr lang="en-US" altLang="en-US" sz="2000" b="1" dirty="0" smtClean="0"/>
              <a:t>Element #19 of the PSR</a:t>
            </a:r>
          </a:p>
        </p:txBody>
      </p:sp>
    </p:spTree>
    <p:extLst>
      <p:ext uri="{BB962C8B-B14F-4D97-AF65-F5344CB8AC3E}">
        <p14:creationId xmlns:p14="http://schemas.microsoft.com/office/powerpoint/2010/main" val="1494357940"/>
      </p:ext>
    </p:extLst>
  </p:cSld>
  <p:clrMapOvr>
    <a:masterClrMapping/>
  </p:clrMapOvr>
  <p:transition advClick="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dirty="0"/>
              <a:t>Sound and Complete Agreement </a:t>
            </a:r>
            <a:r>
              <a:rPr lang="en-US" altLang="en-US" sz="2800" dirty="0" smtClean="0"/>
              <a:t>cont.</a:t>
            </a:r>
            <a:endParaRPr lang="en-US" sz="2800" dirty="0"/>
          </a:p>
        </p:txBody>
      </p:sp>
      <p:sp>
        <p:nvSpPr>
          <p:cNvPr id="4" name="Content Placeholder 3"/>
          <p:cNvSpPr>
            <a:spLocks noGrp="1"/>
          </p:cNvSpPr>
          <p:nvPr>
            <p:ph idx="1"/>
          </p:nvPr>
        </p:nvSpPr>
        <p:spPr>
          <a:xfrm>
            <a:off x="1009650" y="1417637"/>
            <a:ext cx="7429500" cy="4743451"/>
          </a:xfrm>
        </p:spPr>
        <p:txBody>
          <a:bodyPr/>
          <a:lstStyle/>
          <a:p>
            <a:pPr>
              <a:lnSpc>
                <a:spcPct val="80000"/>
              </a:lnSpc>
              <a:buFont typeface="Wingdings" pitchFamily="2" charset="2"/>
              <a:buNone/>
              <a:tabLst>
                <a:tab pos="347663" algn="l"/>
              </a:tabLst>
            </a:pPr>
            <a:r>
              <a:rPr lang="en-US" altLang="en-US" sz="2800" i="1" dirty="0"/>
              <a:t>Must Include:    </a:t>
            </a:r>
          </a:p>
          <a:p>
            <a:pPr>
              <a:lnSpc>
                <a:spcPct val="80000"/>
              </a:lnSpc>
              <a:tabLst>
                <a:tab pos="347663" algn="l"/>
              </a:tabLst>
            </a:pPr>
            <a:r>
              <a:rPr lang="en-US" altLang="en-US" sz="2800" i="1" dirty="0"/>
              <a:t>Termination for convenience and default clauses</a:t>
            </a:r>
          </a:p>
          <a:p>
            <a:pPr>
              <a:lnSpc>
                <a:spcPct val="80000"/>
              </a:lnSpc>
              <a:tabLst>
                <a:tab pos="347663" algn="l"/>
              </a:tabLst>
            </a:pPr>
            <a:r>
              <a:rPr lang="en-US" altLang="en-US" sz="2800" i="1" dirty="0"/>
              <a:t>Payment Provisions</a:t>
            </a:r>
          </a:p>
          <a:p>
            <a:pPr>
              <a:lnSpc>
                <a:spcPct val="80000"/>
              </a:lnSpc>
              <a:tabLst>
                <a:tab pos="347663" algn="l"/>
              </a:tabLst>
            </a:pPr>
            <a:r>
              <a:rPr lang="en-US" altLang="en-US" sz="2800" i="1" dirty="0"/>
              <a:t>Period of Performance</a:t>
            </a:r>
          </a:p>
          <a:p>
            <a:pPr>
              <a:lnSpc>
                <a:spcPct val="80000"/>
              </a:lnSpc>
              <a:tabLst>
                <a:tab pos="347663" algn="l"/>
              </a:tabLst>
            </a:pPr>
            <a:r>
              <a:rPr lang="en-US" altLang="en-US" sz="2800" i="1" dirty="0"/>
              <a:t>Disputes </a:t>
            </a:r>
            <a:r>
              <a:rPr lang="en-US" altLang="en-US" sz="2800" i="1" dirty="0" smtClean="0"/>
              <a:t>Clause</a:t>
            </a:r>
          </a:p>
          <a:p>
            <a:pPr>
              <a:lnSpc>
                <a:spcPct val="80000"/>
              </a:lnSpc>
              <a:buFont typeface="Wingdings" pitchFamily="2" charset="2"/>
              <a:buNone/>
              <a:tabLst>
                <a:tab pos="347663" algn="l"/>
              </a:tabLst>
            </a:pPr>
            <a:endParaRPr lang="en-US" altLang="en-US" sz="2400" i="1" dirty="0"/>
          </a:p>
          <a:p>
            <a:pPr>
              <a:lnSpc>
                <a:spcPct val="80000"/>
              </a:lnSpc>
              <a:buFont typeface="Wingdings" pitchFamily="2" charset="2"/>
              <a:buNone/>
              <a:tabLst>
                <a:tab pos="347663" algn="l"/>
              </a:tabLst>
            </a:pPr>
            <a:r>
              <a:rPr lang="en-US" altLang="en-US" sz="2800" i="1" dirty="0"/>
              <a:t>Ensure:  </a:t>
            </a:r>
            <a:r>
              <a:rPr lang="en-US" altLang="en-US" sz="2800" i="1" dirty="0" smtClean="0"/>
              <a:t> </a:t>
            </a:r>
          </a:p>
          <a:p>
            <a:pPr>
              <a:lnSpc>
                <a:spcPct val="80000"/>
              </a:lnSpc>
              <a:tabLst>
                <a:tab pos="347663" algn="l"/>
              </a:tabLst>
            </a:pPr>
            <a:r>
              <a:rPr lang="en-US" altLang="en-US" sz="2800" i="1" dirty="0" smtClean="0"/>
              <a:t>Purchase </a:t>
            </a:r>
            <a:r>
              <a:rPr lang="en-US" altLang="en-US" sz="2800" i="1" dirty="0"/>
              <a:t>Orders have adequate information</a:t>
            </a:r>
          </a:p>
          <a:p>
            <a:pPr>
              <a:lnSpc>
                <a:spcPct val="80000"/>
              </a:lnSpc>
              <a:tabLst>
                <a:tab pos="347663" algn="l"/>
              </a:tabLst>
            </a:pPr>
            <a:r>
              <a:rPr lang="en-US" altLang="en-US" sz="2800" i="1" dirty="0" smtClean="0"/>
              <a:t>Review </a:t>
            </a:r>
            <a:r>
              <a:rPr lang="en-US" altLang="en-US" sz="2800" i="1" dirty="0"/>
              <a:t>standard terms and conditions</a:t>
            </a:r>
          </a:p>
          <a:p>
            <a:pPr>
              <a:lnSpc>
                <a:spcPct val="80000"/>
              </a:lnSpc>
              <a:tabLst>
                <a:tab pos="347663" algn="l"/>
              </a:tabLst>
            </a:pPr>
            <a:r>
              <a:rPr lang="en-US" altLang="en-US" sz="2800" i="1" dirty="0" smtClean="0"/>
              <a:t>Contracts </a:t>
            </a:r>
            <a:r>
              <a:rPr lang="en-US" altLang="en-US" sz="2800" i="1" dirty="0"/>
              <a:t>and POs are documented and in </a:t>
            </a:r>
            <a:r>
              <a:rPr lang="en-US" altLang="en-US" sz="2800" i="1" dirty="0" smtClean="0"/>
              <a:t>procurement files</a:t>
            </a:r>
            <a:endParaRPr lang="en-US" altLang="en-US" sz="2800" i="1" dirty="0"/>
          </a:p>
          <a:p>
            <a:endParaRPr lang="en-US" dirty="0"/>
          </a:p>
        </p:txBody>
      </p:sp>
    </p:spTree>
    <p:extLst>
      <p:ext uri="{BB962C8B-B14F-4D97-AF65-F5344CB8AC3E}">
        <p14:creationId xmlns:p14="http://schemas.microsoft.com/office/powerpoint/2010/main" val="4884318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a:xfrm>
            <a:off x="612775" y="514350"/>
            <a:ext cx="7312025" cy="1085850"/>
          </a:xfrm>
        </p:spPr>
        <p:txBody>
          <a:bodyPr/>
          <a:lstStyle/>
          <a:p>
            <a:pPr eaLnBrk="1" hangingPunct="1"/>
            <a:r>
              <a:rPr lang="en-US" altLang="en-US" dirty="0" smtClean="0"/>
              <a:t>Adequate Competition</a:t>
            </a:r>
          </a:p>
        </p:txBody>
      </p:sp>
      <p:sp>
        <p:nvSpPr>
          <p:cNvPr id="121859" name="Rectangle 5"/>
          <p:cNvSpPr>
            <a:spLocks noGrp="1" noChangeArrowheads="1"/>
          </p:cNvSpPr>
          <p:nvPr>
            <p:ph sz="quarter" idx="1"/>
          </p:nvPr>
        </p:nvSpPr>
        <p:spPr>
          <a:xfrm>
            <a:off x="612775" y="1600200"/>
            <a:ext cx="7312025" cy="4495800"/>
          </a:xfrm>
        </p:spPr>
        <p:txBody>
          <a:bodyPr/>
          <a:lstStyle/>
          <a:p>
            <a:pPr eaLnBrk="1" hangingPunct="1">
              <a:spcBef>
                <a:spcPct val="0"/>
              </a:spcBef>
              <a:buClrTx/>
              <a:buFontTx/>
              <a:buNone/>
            </a:pPr>
            <a:endParaRPr lang="en-US" altLang="en-US" sz="2800" b="1" i="1" u="sng" dirty="0" smtClean="0"/>
          </a:p>
          <a:p>
            <a:pPr eaLnBrk="1" hangingPunct="1">
              <a:spcBef>
                <a:spcPct val="0"/>
              </a:spcBef>
              <a:buClrTx/>
              <a:buFontTx/>
              <a:buNone/>
            </a:pPr>
            <a:r>
              <a:rPr lang="en-US" altLang="en-US" sz="2800" i="1" dirty="0" smtClean="0"/>
              <a:t>	(</a:t>
            </a:r>
            <a:r>
              <a:rPr lang="en-US" altLang="en-US" sz="2800" i="1" dirty="0" smtClean="0">
                <a:hlinkClick r:id="rId3"/>
              </a:rPr>
              <a:t>FTA C 4220.1F</a:t>
            </a:r>
            <a:r>
              <a:rPr lang="en-US" altLang="en-US" sz="2800" i="1" dirty="0" smtClean="0"/>
              <a:t> Ch. VI, 3.c(1)(b))</a:t>
            </a:r>
            <a:endParaRPr lang="en-US" altLang="en-US" sz="2800" dirty="0" smtClean="0"/>
          </a:p>
          <a:p>
            <a:pPr eaLnBrk="1" hangingPunct="1">
              <a:spcBef>
                <a:spcPct val="0"/>
              </a:spcBef>
              <a:buClrTx/>
              <a:buFontTx/>
              <a:buNone/>
            </a:pPr>
            <a:r>
              <a:rPr lang="en-US" altLang="en-US" sz="2800" i="1" dirty="0" smtClean="0"/>
              <a:t>	</a:t>
            </a:r>
          </a:p>
          <a:p>
            <a:pPr eaLnBrk="1" hangingPunct="1">
              <a:spcBef>
                <a:spcPct val="0"/>
              </a:spcBef>
              <a:buClrTx/>
              <a:buFontTx/>
              <a:buNone/>
            </a:pPr>
            <a:r>
              <a:rPr lang="en-US" altLang="en-US" sz="2800" i="1" dirty="0"/>
              <a:t>	</a:t>
            </a:r>
            <a:r>
              <a:rPr lang="en-US" altLang="en-US" sz="2800" i="1" dirty="0" smtClean="0"/>
              <a:t>Procurement using sealed bids is appropriate if two or more responsible bidders are willing and able to compete effectively for the business.</a:t>
            </a:r>
          </a:p>
          <a:p>
            <a:pPr eaLnBrk="1" hangingPunct="1">
              <a:spcBef>
                <a:spcPct val="0"/>
              </a:spcBef>
              <a:buClrTx/>
              <a:buFontTx/>
              <a:buNone/>
            </a:pPr>
            <a:endParaRPr lang="en-US" altLang="en-US" sz="2600" i="1" dirty="0" smtClean="0"/>
          </a:p>
          <a:p>
            <a:pPr eaLnBrk="1" hangingPunct="1">
              <a:spcBef>
                <a:spcPct val="0"/>
              </a:spcBef>
              <a:buClrTx/>
              <a:buFontTx/>
              <a:buNone/>
            </a:pPr>
            <a:endParaRPr lang="en-US" altLang="en-US" sz="2600" i="1" dirty="0" smtClean="0"/>
          </a:p>
          <a:p>
            <a:pPr eaLnBrk="1" hangingPunct="1">
              <a:buFont typeface="Wingdings" pitchFamily="2" charset="2"/>
              <a:buNone/>
            </a:pPr>
            <a:r>
              <a:rPr lang="en-US" altLang="en-US" sz="2000" b="1" dirty="0" smtClean="0"/>
              <a:t>				Element #25 of the PSR</a:t>
            </a:r>
          </a:p>
          <a:p>
            <a:pPr eaLnBrk="1" hangingPunct="1">
              <a:spcBef>
                <a:spcPct val="0"/>
              </a:spcBef>
              <a:buClrTx/>
              <a:buFontTx/>
              <a:buNone/>
            </a:pPr>
            <a:endParaRPr lang="en-US" altLang="en-US" sz="2600" dirty="0" smtClean="0"/>
          </a:p>
          <a:p>
            <a:pPr eaLnBrk="1" hangingPunct="1">
              <a:spcBef>
                <a:spcPct val="0"/>
              </a:spcBef>
              <a:buClrTx/>
              <a:buFontTx/>
              <a:buNone/>
            </a:pPr>
            <a:endParaRPr lang="en-US" altLang="en-US" sz="2600" dirty="0" smtClean="0"/>
          </a:p>
        </p:txBody>
      </p:sp>
    </p:spTree>
    <p:extLst>
      <p:ext uri="{BB962C8B-B14F-4D97-AF65-F5344CB8AC3E}">
        <p14:creationId xmlns:p14="http://schemas.microsoft.com/office/powerpoint/2010/main" val="235061555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of the </a:t>
            </a:r>
            <a:br>
              <a:rPr lang="en-US" sz="3200" dirty="0" smtClean="0"/>
            </a:br>
            <a:r>
              <a:rPr lang="en-US" sz="3200" dirty="0" smtClean="0"/>
              <a:t>Best Practice Procurement Manual (BPPM) </a:t>
            </a:r>
            <a:endParaRPr lang="en-US" sz="3200" dirty="0"/>
          </a:p>
        </p:txBody>
      </p:sp>
      <p:sp>
        <p:nvSpPr>
          <p:cNvPr id="3" name="Content Placeholder 2"/>
          <p:cNvSpPr>
            <a:spLocks noGrp="1"/>
          </p:cNvSpPr>
          <p:nvPr>
            <p:ph idx="1"/>
          </p:nvPr>
        </p:nvSpPr>
        <p:spPr>
          <a:xfrm>
            <a:off x="457200" y="1716505"/>
            <a:ext cx="8229600" cy="4409658"/>
          </a:xfrm>
        </p:spPr>
        <p:txBody>
          <a:bodyPr/>
          <a:lstStyle/>
          <a:p>
            <a:r>
              <a:rPr lang="en-US" dirty="0" smtClean="0"/>
              <a:t>Provides “suggested” procedures, methods, and examples to “advise” a recipient on procurement tasks</a:t>
            </a:r>
          </a:p>
          <a:p>
            <a:r>
              <a:rPr lang="en-US" dirty="0" smtClean="0"/>
              <a:t>Is not a source of federal requirements, is not binding on recipients</a:t>
            </a:r>
          </a:p>
          <a:p>
            <a:r>
              <a:rPr lang="en-US" dirty="0" smtClean="0"/>
              <a:t>Should not be relied on “solely” to establish requirements.</a:t>
            </a:r>
            <a:endParaRPr lang="en-US" dirty="0"/>
          </a:p>
        </p:txBody>
      </p:sp>
    </p:spTree>
    <p:extLst>
      <p:ext uri="{BB962C8B-B14F-4D97-AF65-F5344CB8AC3E}">
        <p14:creationId xmlns:p14="http://schemas.microsoft.com/office/powerpoint/2010/main" val="15556161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612775" y="438150"/>
            <a:ext cx="7312025" cy="914400"/>
          </a:xfrm>
        </p:spPr>
        <p:txBody>
          <a:bodyPr/>
          <a:lstStyle/>
          <a:p>
            <a:r>
              <a:rPr lang="en-US" altLang="en-US" dirty="0" smtClean="0"/>
              <a:t>Areas for Consideration</a:t>
            </a:r>
          </a:p>
        </p:txBody>
      </p:sp>
      <p:sp>
        <p:nvSpPr>
          <p:cNvPr id="122883" name="Content Placeholder 2"/>
          <p:cNvSpPr>
            <a:spLocks noGrp="1"/>
          </p:cNvSpPr>
          <p:nvPr>
            <p:ph sz="quarter" idx="1"/>
          </p:nvPr>
        </p:nvSpPr>
        <p:spPr>
          <a:xfrm>
            <a:off x="612775" y="1600200"/>
            <a:ext cx="7826375" cy="4495800"/>
          </a:xfrm>
        </p:spPr>
        <p:txBody>
          <a:bodyPr/>
          <a:lstStyle/>
          <a:p>
            <a:r>
              <a:rPr lang="en-US" altLang="en-US" dirty="0" smtClean="0"/>
              <a:t>Special circumstances for single bids</a:t>
            </a:r>
          </a:p>
          <a:p>
            <a:r>
              <a:rPr lang="en-US" altLang="en-US" dirty="0" smtClean="0"/>
              <a:t>Show due diligence on procurements with few or one bidder</a:t>
            </a:r>
          </a:p>
          <a:p>
            <a:pPr lvl="1"/>
            <a:r>
              <a:rPr lang="en-US" altLang="en-US" dirty="0" smtClean="0"/>
              <a:t>Conduct market research</a:t>
            </a:r>
          </a:p>
          <a:p>
            <a:r>
              <a:rPr lang="en-US" altLang="en-US" dirty="0" smtClean="0"/>
              <a:t>In the final analysis, a procurement may be “sole sourced” due to investment, size of project, or unique capability requirements.</a:t>
            </a:r>
          </a:p>
        </p:txBody>
      </p:sp>
    </p:spTree>
    <p:extLst>
      <p:ext uri="{BB962C8B-B14F-4D97-AF65-F5344CB8AC3E}">
        <p14:creationId xmlns:p14="http://schemas.microsoft.com/office/powerpoint/2010/main" val="16901840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612775" y="476250"/>
            <a:ext cx="7312025" cy="742950"/>
          </a:xfrm>
        </p:spPr>
        <p:txBody>
          <a:bodyPr/>
          <a:lstStyle/>
          <a:p>
            <a:r>
              <a:rPr lang="en-US" altLang="en-US" sz="3600" dirty="0" smtClean="0"/>
              <a:t>Exercise – Adequate Competition</a:t>
            </a:r>
          </a:p>
        </p:txBody>
      </p:sp>
      <p:graphicFrame>
        <p:nvGraphicFramePr>
          <p:cNvPr id="5" name="Content Placeholder 5"/>
          <p:cNvGraphicFramePr>
            <a:graphicFrameLocks noGrp="1"/>
          </p:cNvGraphicFramePr>
          <p:nvPr>
            <p:ph sz="quarter" idx="1"/>
            <p:extLst>
              <p:ext uri="{D42A27DB-BD31-4B8C-83A1-F6EECF244321}">
                <p14:modId xmlns:p14="http://schemas.microsoft.com/office/powerpoint/2010/main" val="2185780637"/>
              </p:ext>
            </p:extLst>
          </p:nvPr>
        </p:nvGraphicFramePr>
        <p:xfrm>
          <a:off x="612775" y="1428748"/>
          <a:ext cx="7712074" cy="4533904"/>
        </p:xfrm>
        <a:graphic>
          <a:graphicData uri="http://schemas.openxmlformats.org/drawingml/2006/table">
            <a:tbl>
              <a:tblPr firstRow="1" bandRow="1">
                <a:tableStyleId>{BC89EF96-8CEA-46FF-86C4-4CE0E7609802}</a:tableStyleId>
              </a:tblPr>
              <a:tblGrid>
                <a:gridCol w="6721475"/>
                <a:gridCol w="514350"/>
                <a:gridCol w="476249"/>
              </a:tblGrid>
              <a:tr h="470804">
                <a:tc>
                  <a:txBody>
                    <a:bodyPr/>
                    <a:lstStyle/>
                    <a:p>
                      <a:r>
                        <a:rPr lang="en-US" sz="2000" dirty="0" smtClean="0"/>
                        <a:t>True or False:</a:t>
                      </a:r>
                      <a:endParaRPr lang="en-US" sz="2000" dirty="0"/>
                    </a:p>
                  </a:txBody>
                  <a:tcPr marT="45728" marB="45728"/>
                </a:tc>
                <a:tc>
                  <a:txBody>
                    <a:bodyPr/>
                    <a:lstStyle/>
                    <a:p>
                      <a:pPr algn="ctr"/>
                      <a:r>
                        <a:rPr lang="en-US" sz="1800" dirty="0" smtClean="0"/>
                        <a:t>T</a:t>
                      </a:r>
                      <a:endParaRPr lang="en-US" sz="1800" dirty="0"/>
                    </a:p>
                  </a:txBody>
                  <a:tcPr marT="45728" marB="45728"/>
                </a:tc>
                <a:tc>
                  <a:txBody>
                    <a:bodyPr/>
                    <a:lstStyle/>
                    <a:p>
                      <a:pPr algn="ctr"/>
                      <a:r>
                        <a:rPr lang="en-US" sz="1800" dirty="0" smtClean="0"/>
                        <a:t>F</a:t>
                      </a:r>
                      <a:endParaRPr lang="en-US" sz="1800" dirty="0"/>
                    </a:p>
                  </a:txBody>
                  <a:tcPr marT="45728" marB="45728"/>
                </a:tc>
              </a:tr>
              <a:tr h="812620">
                <a:tc>
                  <a:txBody>
                    <a:bodyPr/>
                    <a:lstStyle/>
                    <a:p>
                      <a:r>
                        <a:rPr lang="en-US" sz="2000" dirty="0" smtClean="0"/>
                        <a:t>1. Adequate competition exists</a:t>
                      </a:r>
                      <a:r>
                        <a:rPr lang="en-US" sz="2000" baseline="0" dirty="0" smtClean="0"/>
                        <a:t> if I receive multiple bids even if only one is responsive.</a:t>
                      </a:r>
                      <a:endParaRPr lang="en-US" sz="2000" dirty="0"/>
                    </a:p>
                  </a:txBody>
                  <a:tcPr marT="45728" marB="45728"/>
                </a:tc>
                <a:tc>
                  <a:txBody>
                    <a:bodyPr/>
                    <a:lstStyle/>
                    <a:p>
                      <a:endParaRPr lang="en-US" sz="1800" dirty="0"/>
                    </a:p>
                  </a:txBody>
                  <a:tcPr marT="45728" marB="45728"/>
                </a:tc>
                <a:tc>
                  <a:txBody>
                    <a:bodyPr/>
                    <a:lstStyle/>
                    <a:p>
                      <a:endParaRPr lang="en-US" sz="1800" dirty="0"/>
                    </a:p>
                  </a:txBody>
                  <a:tcPr marT="45728" marB="45728"/>
                </a:tc>
              </a:tr>
              <a:tr h="812620">
                <a:tc>
                  <a:txBody>
                    <a:bodyPr/>
                    <a:lstStyle/>
                    <a:p>
                      <a:r>
                        <a:rPr lang="en-US" sz="2000" dirty="0" smtClean="0"/>
                        <a:t>2. I must exercise due diligence in the event I receive only one bid to find</a:t>
                      </a:r>
                      <a:r>
                        <a:rPr lang="en-US" sz="2000" baseline="0" dirty="0" smtClean="0"/>
                        <a:t> out why other suppliers did not bid.</a:t>
                      </a:r>
                      <a:endParaRPr lang="en-US" sz="2000" dirty="0"/>
                    </a:p>
                  </a:txBody>
                  <a:tcPr marT="45728" marB="45728"/>
                </a:tc>
                <a:tc>
                  <a:txBody>
                    <a:bodyPr/>
                    <a:lstStyle/>
                    <a:p>
                      <a:endParaRPr lang="en-US" sz="1800" dirty="0"/>
                    </a:p>
                  </a:txBody>
                  <a:tcPr marT="45728" marB="45728"/>
                </a:tc>
                <a:tc>
                  <a:txBody>
                    <a:bodyPr/>
                    <a:lstStyle/>
                    <a:p>
                      <a:endParaRPr lang="en-US" sz="1800" dirty="0"/>
                    </a:p>
                  </a:txBody>
                  <a:tcPr marT="45728" marB="45728"/>
                </a:tc>
              </a:tr>
              <a:tr h="812620">
                <a:tc>
                  <a:txBody>
                    <a:bodyPr/>
                    <a:lstStyle/>
                    <a:p>
                      <a:r>
                        <a:rPr lang="en-US" sz="2000" dirty="0" smtClean="0"/>
                        <a:t>3. It is possible that a specification</a:t>
                      </a:r>
                      <a:r>
                        <a:rPr lang="en-US" sz="2000" baseline="0" dirty="0" smtClean="0"/>
                        <a:t> requirement may unnecessarily limit competition.</a:t>
                      </a:r>
                      <a:endParaRPr lang="en-US" sz="2000" dirty="0"/>
                    </a:p>
                  </a:txBody>
                  <a:tcPr marT="45728" marB="45728"/>
                </a:tc>
                <a:tc>
                  <a:txBody>
                    <a:bodyPr/>
                    <a:lstStyle/>
                    <a:p>
                      <a:endParaRPr lang="en-US" sz="1800" dirty="0"/>
                    </a:p>
                  </a:txBody>
                  <a:tcPr marT="45728" marB="45728"/>
                </a:tc>
                <a:tc>
                  <a:txBody>
                    <a:bodyPr/>
                    <a:lstStyle/>
                    <a:p>
                      <a:endParaRPr lang="en-US" sz="1800" dirty="0"/>
                    </a:p>
                  </a:txBody>
                  <a:tcPr marT="45728" marB="45728"/>
                </a:tc>
              </a:tr>
              <a:tr h="812620">
                <a:tc>
                  <a:txBody>
                    <a:bodyPr/>
                    <a:lstStyle/>
                    <a:p>
                      <a:r>
                        <a:rPr lang="en-US" sz="2000" dirty="0" smtClean="0"/>
                        <a:t>4. It is acceptable to cancel a bid</a:t>
                      </a:r>
                      <a:r>
                        <a:rPr lang="en-US" sz="2000" baseline="0" dirty="0" smtClean="0"/>
                        <a:t> and re-solicit in the event only one bid is received.</a:t>
                      </a:r>
                      <a:endParaRPr lang="en-US" sz="2000" dirty="0"/>
                    </a:p>
                  </a:txBody>
                  <a:tcPr marT="45728" marB="45728"/>
                </a:tc>
                <a:tc>
                  <a:txBody>
                    <a:bodyPr/>
                    <a:lstStyle/>
                    <a:p>
                      <a:endParaRPr lang="en-US" sz="1800" dirty="0"/>
                    </a:p>
                  </a:txBody>
                  <a:tcPr marT="45728" marB="45728"/>
                </a:tc>
                <a:tc>
                  <a:txBody>
                    <a:bodyPr/>
                    <a:lstStyle/>
                    <a:p>
                      <a:endParaRPr lang="en-US" sz="1800" dirty="0"/>
                    </a:p>
                  </a:txBody>
                  <a:tcPr marT="45728" marB="45728"/>
                </a:tc>
              </a:tr>
              <a:tr h="812620">
                <a:tc>
                  <a:txBody>
                    <a:bodyPr/>
                    <a:lstStyle/>
                    <a:p>
                      <a:r>
                        <a:rPr lang="en-US" sz="2000" dirty="0" smtClean="0"/>
                        <a:t>5. If</a:t>
                      </a:r>
                      <a:r>
                        <a:rPr lang="en-US" sz="2000" baseline="0" dirty="0" smtClean="0"/>
                        <a:t> one bid is received, I should consider completing a sole source justification.</a:t>
                      </a:r>
                      <a:endParaRPr lang="en-US" sz="2000" dirty="0"/>
                    </a:p>
                  </a:txBody>
                  <a:tcPr marT="45728" marB="45728"/>
                </a:tc>
                <a:tc>
                  <a:txBody>
                    <a:bodyPr/>
                    <a:lstStyle/>
                    <a:p>
                      <a:endParaRPr lang="en-US" sz="1800" dirty="0"/>
                    </a:p>
                  </a:txBody>
                  <a:tcPr marT="45728" marB="45728"/>
                </a:tc>
                <a:tc>
                  <a:txBody>
                    <a:bodyPr/>
                    <a:lstStyle/>
                    <a:p>
                      <a:endParaRPr lang="en-US" sz="1800" dirty="0"/>
                    </a:p>
                  </a:txBody>
                  <a:tcPr marT="45728" marB="45728"/>
                </a:tc>
              </a:tr>
            </a:tbl>
          </a:graphicData>
        </a:graphic>
      </p:graphicFrame>
    </p:spTree>
    <p:extLst>
      <p:ext uri="{BB962C8B-B14F-4D97-AF65-F5344CB8AC3E}">
        <p14:creationId xmlns:p14="http://schemas.microsoft.com/office/powerpoint/2010/main" val="365118990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4"/>
          <p:cNvSpPr>
            <a:spLocks noGrp="1" noChangeArrowheads="1"/>
          </p:cNvSpPr>
          <p:nvPr>
            <p:ph type="title"/>
          </p:nvPr>
        </p:nvSpPr>
        <p:spPr>
          <a:xfrm>
            <a:off x="612775" y="228600"/>
            <a:ext cx="7769225" cy="990600"/>
          </a:xfrm>
        </p:spPr>
        <p:txBody>
          <a:bodyPr/>
          <a:lstStyle/>
          <a:p>
            <a:pPr eaLnBrk="1" hangingPunct="1"/>
            <a:r>
              <a:rPr lang="en-US" altLang="en-US" sz="3600" dirty="0" smtClean="0"/>
              <a:t>Firm Fixed Price/Selection on Price</a:t>
            </a:r>
          </a:p>
        </p:txBody>
      </p:sp>
      <p:sp>
        <p:nvSpPr>
          <p:cNvPr id="105475" name="Rectangle 5"/>
          <p:cNvSpPr>
            <a:spLocks noGrp="1" noChangeArrowheads="1"/>
          </p:cNvSpPr>
          <p:nvPr>
            <p:ph sz="quarter" idx="1"/>
          </p:nvPr>
        </p:nvSpPr>
        <p:spPr>
          <a:xfrm>
            <a:off x="762000" y="1390650"/>
            <a:ext cx="7410450" cy="4705350"/>
          </a:xfrm>
        </p:spPr>
        <p:txBody>
          <a:bodyPr>
            <a:normAutofit fontScale="77500" lnSpcReduction="20000"/>
          </a:bodyPr>
          <a:lstStyle/>
          <a:p>
            <a:pPr>
              <a:buNone/>
              <a:defRPr/>
            </a:pPr>
            <a:r>
              <a:rPr lang="en-US" altLang="en-US" sz="3100" dirty="0"/>
              <a:t>Sealed Bids</a:t>
            </a:r>
          </a:p>
          <a:p>
            <a:pPr eaLnBrk="1" hangingPunct="1">
              <a:buFont typeface="Wingdings" pitchFamily="2" charset="2"/>
              <a:buNone/>
              <a:defRPr/>
            </a:pPr>
            <a:endParaRPr lang="en-US" sz="3100" dirty="0" smtClean="0">
              <a:hlinkClick r:id="rId3"/>
            </a:endParaRPr>
          </a:p>
          <a:p>
            <a:pPr eaLnBrk="1" hangingPunct="1">
              <a:buFont typeface="Wingdings" pitchFamily="2" charset="2"/>
              <a:buNone/>
              <a:defRPr/>
            </a:pPr>
            <a:r>
              <a:rPr lang="en-US" sz="3100" i="1" dirty="0" smtClean="0"/>
              <a:t>	(</a:t>
            </a:r>
            <a:r>
              <a:rPr lang="en-US" sz="3100" i="1" dirty="0" smtClean="0">
                <a:hlinkClick r:id="rId3"/>
              </a:rPr>
              <a:t>FTA C 4220.1F</a:t>
            </a:r>
            <a:r>
              <a:rPr lang="en-US" sz="3100" i="1" dirty="0" smtClean="0"/>
              <a:t> Ch. VI, 3.c)</a:t>
            </a:r>
          </a:p>
          <a:p>
            <a:pPr eaLnBrk="1" hangingPunct="1">
              <a:buFont typeface="Wingdings" pitchFamily="2" charset="2"/>
              <a:buNone/>
              <a:defRPr/>
            </a:pPr>
            <a:endParaRPr lang="en-US" sz="1800" dirty="0" smtClean="0"/>
          </a:p>
          <a:p>
            <a:pPr eaLnBrk="1" hangingPunct="1">
              <a:buFont typeface="Wingdings" pitchFamily="2" charset="2"/>
              <a:buNone/>
              <a:defRPr/>
            </a:pPr>
            <a:r>
              <a:rPr lang="en-US" sz="3100" i="1" dirty="0" smtClean="0"/>
              <a:t>	The procurement lends itself to a firm fixed price contract and the selection of the successful bidder can be made principally on the basis of price </a:t>
            </a:r>
          </a:p>
          <a:p>
            <a:pPr eaLnBrk="1" hangingPunct="1">
              <a:buFont typeface="Wingdings" pitchFamily="2" charset="2"/>
              <a:buNone/>
              <a:defRPr/>
            </a:pPr>
            <a:endParaRPr lang="en-US" sz="3100" i="1" dirty="0" smtClean="0"/>
          </a:p>
          <a:p>
            <a:pPr eaLnBrk="1" hangingPunct="1">
              <a:buFont typeface="Wingdings" pitchFamily="2" charset="2"/>
              <a:buNone/>
              <a:defRPr/>
            </a:pPr>
            <a:r>
              <a:rPr lang="en-US" sz="3100" i="1" dirty="0" smtClean="0"/>
              <a:t>	Areas to Consider: </a:t>
            </a:r>
            <a:endParaRPr lang="en-US" sz="3100" i="1" dirty="0"/>
          </a:p>
          <a:p>
            <a:pPr lvl="1">
              <a:buFont typeface="Arial" panose="020B0604020202020204" pitchFamily="34" charset="0"/>
              <a:buChar char="•"/>
              <a:defRPr/>
            </a:pPr>
            <a:r>
              <a:rPr lang="en-US" sz="3100" i="1" dirty="0" smtClean="0"/>
              <a:t>Check your evaluation criteria</a:t>
            </a:r>
          </a:p>
          <a:p>
            <a:pPr lvl="1">
              <a:buFont typeface="Arial" panose="020B0604020202020204" pitchFamily="34" charset="0"/>
              <a:buChar char="•"/>
              <a:defRPr/>
            </a:pPr>
            <a:r>
              <a:rPr lang="en-US" sz="3100" i="1" dirty="0" smtClean="0"/>
              <a:t>Can’t do major evaluation of technical capability</a:t>
            </a:r>
          </a:p>
          <a:p>
            <a:pPr eaLnBrk="1" hangingPunct="1">
              <a:buFont typeface="Wingdings" pitchFamily="2" charset="2"/>
              <a:buNone/>
              <a:defRPr/>
            </a:pPr>
            <a:endParaRPr lang="en-US" sz="2600" i="1" dirty="0" smtClean="0"/>
          </a:p>
          <a:p>
            <a:pPr eaLnBrk="1" hangingPunct="1">
              <a:buFont typeface="Wingdings" pitchFamily="2" charset="2"/>
              <a:buNone/>
              <a:defRPr/>
            </a:pPr>
            <a:endParaRPr lang="en-US" sz="1600" i="1" dirty="0" smtClean="0"/>
          </a:p>
          <a:p>
            <a:pPr eaLnBrk="1" hangingPunct="1">
              <a:buFont typeface="Wingdings" pitchFamily="2" charset="2"/>
              <a:buNone/>
              <a:defRPr/>
            </a:pPr>
            <a:r>
              <a:rPr lang="en-US" sz="2200" b="1" dirty="0" smtClean="0"/>
              <a:t>				</a:t>
            </a:r>
            <a:r>
              <a:rPr lang="en-US" sz="2600" b="1" dirty="0" smtClean="0"/>
              <a:t>Elements #26 and 27 of the PSR</a:t>
            </a:r>
          </a:p>
          <a:p>
            <a:pPr eaLnBrk="1" hangingPunct="1">
              <a:buFont typeface="Wingdings" pitchFamily="2" charset="2"/>
              <a:buNone/>
              <a:defRPr/>
            </a:pPr>
            <a:endParaRPr lang="en-US" sz="2600" i="1" dirty="0" smtClean="0"/>
          </a:p>
        </p:txBody>
      </p:sp>
    </p:spTree>
    <p:extLst>
      <p:ext uri="{BB962C8B-B14F-4D97-AF65-F5344CB8AC3E}">
        <p14:creationId xmlns:p14="http://schemas.microsoft.com/office/powerpoint/2010/main" val="1793177041"/>
      </p:ext>
    </p:extLst>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a:xfrm>
            <a:off x="612775" y="467360"/>
            <a:ext cx="7312025" cy="751840"/>
          </a:xfrm>
        </p:spPr>
        <p:txBody>
          <a:bodyPr/>
          <a:lstStyle/>
          <a:p>
            <a:pPr eaLnBrk="1" hangingPunct="1"/>
            <a:r>
              <a:rPr lang="en-US" altLang="en-US" dirty="0" smtClean="0"/>
              <a:t>Discussions Unnecessary </a:t>
            </a:r>
          </a:p>
        </p:txBody>
      </p:sp>
      <p:sp>
        <p:nvSpPr>
          <p:cNvPr id="125955" name="Rectangle 5"/>
          <p:cNvSpPr>
            <a:spLocks noGrp="1" noChangeArrowheads="1"/>
          </p:cNvSpPr>
          <p:nvPr>
            <p:ph sz="quarter" idx="1"/>
          </p:nvPr>
        </p:nvSpPr>
        <p:spPr>
          <a:xfrm>
            <a:off x="612775" y="1463040"/>
            <a:ext cx="7860665" cy="4409440"/>
          </a:xfrm>
        </p:spPr>
        <p:txBody>
          <a:bodyPr/>
          <a:lstStyle/>
          <a:p>
            <a:pPr eaLnBrk="1" hangingPunct="1">
              <a:buFont typeface="Wingdings" pitchFamily="2" charset="2"/>
              <a:buNone/>
            </a:pPr>
            <a:endParaRPr lang="en-US" altLang="en-US" sz="2600" dirty="0" smtClean="0">
              <a:hlinkClick r:id="rId3"/>
            </a:endParaRPr>
          </a:p>
          <a:p>
            <a:pPr eaLnBrk="1" hangingPunct="1">
              <a:buFont typeface="Wingdings" pitchFamily="2" charset="2"/>
              <a:buNone/>
            </a:pPr>
            <a:r>
              <a:rPr lang="en-US" altLang="en-US" sz="2400" i="1" dirty="0" smtClean="0"/>
              <a:t>	</a:t>
            </a:r>
            <a:r>
              <a:rPr lang="en-US" altLang="en-US" sz="2800" i="1" dirty="0" smtClean="0"/>
              <a:t>(</a:t>
            </a:r>
            <a:r>
              <a:rPr lang="en-US" altLang="en-US" sz="2800" i="1" dirty="0" smtClean="0">
                <a:hlinkClick r:id="rId3"/>
              </a:rPr>
              <a:t>FTA C 4220.1F</a:t>
            </a:r>
            <a:r>
              <a:rPr lang="en-US" altLang="en-US" sz="2800" i="1" dirty="0" smtClean="0"/>
              <a:t> Ch. VI, 3.c(1)(e))</a:t>
            </a:r>
          </a:p>
          <a:p>
            <a:pPr eaLnBrk="1" hangingPunct="1">
              <a:buFont typeface="Wingdings" pitchFamily="2" charset="2"/>
              <a:buNone/>
            </a:pPr>
            <a:endParaRPr lang="en-US" altLang="en-US" sz="1600" dirty="0" smtClean="0"/>
          </a:p>
          <a:p>
            <a:pPr>
              <a:buFont typeface="Wingdings" pitchFamily="2" charset="2"/>
              <a:buNone/>
            </a:pPr>
            <a:r>
              <a:rPr lang="en-US" altLang="en-US" sz="2400" i="1" dirty="0" smtClean="0"/>
              <a:t>	</a:t>
            </a:r>
            <a:r>
              <a:rPr lang="en-US" altLang="en-US" sz="2800" i="1" dirty="0" smtClean="0"/>
              <a:t>No discussion with bidders is needed as award of the contract will be made based on price and price-related factors alone. </a:t>
            </a:r>
          </a:p>
          <a:p>
            <a:pPr eaLnBrk="1" hangingPunct="1">
              <a:buFont typeface="Wingdings" pitchFamily="2" charset="2"/>
              <a:buNone/>
            </a:pPr>
            <a:endParaRPr lang="en-US" altLang="en-US" sz="1800" dirty="0" smtClean="0"/>
          </a:p>
          <a:p>
            <a:pPr eaLnBrk="1" hangingPunct="1">
              <a:buFont typeface="Wingdings" pitchFamily="2" charset="2"/>
              <a:buNone/>
            </a:pPr>
            <a:r>
              <a:rPr lang="en-US" altLang="en-US" sz="2600" dirty="0" smtClean="0"/>
              <a:t>	</a:t>
            </a:r>
            <a:r>
              <a:rPr lang="en-US" altLang="en-US" sz="2600" u="sng" dirty="0" smtClean="0"/>
              <a:t>Except for clarifications</a:t>
            </a:r>
            <a:endParaRPr lang="en-US" altLang="en-US" sz="2600" dirty="0" smtClean="0"/>
          </a:p>
          <a:p>
            <a:pPr eaLnBrk="1" hangingPunct="1">
              <a:buFont typeface="Wingdings" pitchFamily="2" charset="2"/>
              <a:buNone/>
            </a:pPr>
            <a:endParaRPr lang="en-US" altLang="en-US" sz="2600" dirty="0" smtClean="0"/>
          </a:p>
          <a:p>
            <a:pPr eaLnBrk="1" hangingPunct="1">
              <a:buFont typeface="Wingdings" pitchFamily="2" charset="2"/>
              <a:buNone/>
            </a:pPr>
            <a:r>
              <a:rPr lang="en-US" altLang="en-US" sz="2000" b="1" dirty="0" smtClean="0"/>
              <a:t>						Element #28 of the PSR</a:t>
            </a:r>
            <a:endParaRPr lang="en-US" altLang="en-US" sz="2000" dirty="0" smtClean="0"/>
          </a:p>
          <a:p>
            <a:pPr eaLnBrk="1" hangingPunct="1">
              <a:buFont typeface="Wingdings" pitchFamily="2" charset="2"/>
              <a:buNone/>
            </a:pPr>
            <a:endParaRPr lang="en-US" altLang="en-US" sz="2600" dirty="0" smtClean="0"/>
          </a:p>
        </p:txBody>
      </p:sp>
    </p:spTree>
    <p:extLst>
      <p:ext uri="{BB962C8B-B14F-4D97-AF65-F5344CB8AC3E}">
        <p14:creationId xmlns:p14="http://schemas.microsoft.com/office/powerpoint/2010/main" val="736893974"/>
      </p:ext>
    </p:extLst>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4"/>
          <p:cNvSpPr>
            <a:spLocks noGrp="1" noChangeArrowheads="1"/>
          </p:cNvSpPr>
          <p:nvPr>
            <p:ph type="title"/>
          </p:nvPr>
        </p:nvSpPr>
        <p:spPr>
          <a:xfrm>
            <a:off x="612775" y="228599"/>
            <a:ext cx="7312025" cy="1287463"/>
          </a:xfrm>
        </p:spPr>
        <p:txBody>
          <a:bodyPr>
            <a:normAutofit fontScale="90000"/>
          </a:bodyPr>
          <a:lstStyle/>
          <a:p>
            <a:pPr eaLnBrk="1" hangingPunct="1">
              <a:lnSpc>
                <a:spcPct val="110000"/>
              </a:lnSpc>
              <a:defRPr/>
            </a:pPr>
            <a:r>
              <a:rPr lang="en-US" sz="3100" dirty="0" smtClean="0"/>
              <a:t>Advertised and Publicized/Adequate Number of Sources Solicited/Sufficient Bid Time </a:t>
            </a:r>
            <a:endParaRPr lang="en-US" dirty="0" smtClean="0"/>
          </a:p>
        </p:txBody>
      </p:sp>
      <p:sp>
        <p:nvSpPr>
          <p:cNvPr id="101379" name="Rectangle 5"/>
          <p:cNvSpPr>
            <a:spLocks noGrp="1" noChangeArrowheads="1"/>
          </p:cNvSpPr>
          <p:nvPr>
            <p:ph sz="quarter" idx="1"/>
          </p:nvPr>
        </p:nvSpPr>
        <p:spPr>
          <a:xfrm>
            <a:off x="612775" y="1271588"/>
            <a:ext cx="7959725" cy="4957762"/>
          </a:xfrm>
        </p:spPr>
        <p:txBody>
          <a:bodyPr>
            <a:normAutofit lnSpcReduction="10000"/>
          </a:bodyPr>
          <a:lstStyle/>
          <a:p>
            <a:pPr marL="0" indent="0" eaLnBrk="1" hangingPunct="1">
              <a:lnSpc>
                <a:spcPct val="110000"/>
              </a:lnSpc>
              <a:buFont typeface="Wingdings" pitchFamily="2" charset="2"/>
              <a:buNone/>
              <a:defRPr/>
            </a:pPr>
            <a:endParaRPr lang="en-US" sz="1000" dirty="0" smtClean="0"/>
          </a:p>
          <a:p>
            <a:pPr marL="0" indent="0" eaLnBrk="1" hangingPunct="1">
              <a:lnSpc>
                <a:spcPct val="110000"/>
              </a:lnSpc>
              <a:buFont typeface="Wingdings" pitchFamily="2" charset="2"/>
              <a:buNone/>
              <a:defRPr/>
            </a:pPr>
            <a:r>
              <a:rPr lang="en-US" sz="2200" i="1" dirty="0" smtClean="0"/>
              <a:t>(</a:t>
            </a:r>
            <a:r>
              <a:rPr lang="en-US" sz="2200" i="1" dirty="0" smtClean="0">
                <a:hlinkClick r:id="rId3"/>
              </a:rPr>
              <a:t>FTA C 4220.1F</a:t>
            </a:r>
            <a:r>
              <a:rPr lang="en-US" sz="2200" i="1" dirty="0" smtClean="0"/>
              <a:t> Ch. VI, 3.c(2))</a:t>
            </a:r>
            <a:endParaRPr lang="en-US" sz="2400" dirty="0" smtClean="0"/>
          </a:p>
          <a:p>
            <a:pPr marL="0" indent="0" eaLnBrk="1" hangingPunct="1">
              <a:lnSpc>
                <a:spcPct val="110000"/>
              </a:lnSpc>
              <a:buFont typeface="Wingdings" pitchFamily="2" charset="2"/>
              <a:buNone/>
              <a:defRPr/>
            </a:pPr>
            <a:r>
              <a:rPr lang="en-US" sz="2400" i="1" dirty="0" smtClean="0"/>
              <a:t>The invitation for bids will be publicly advertised and bids shall be solicited from an adequate number of known suppliers, providing them sufficient time and detail to prepare bids prior to the date set for opening the bids. </a:t>
            </a:r>
          </a:p>
          <a:p>
            <a:pPr marL="0" indent="0" eaLnBrk="1" hangingPunct="1">
              <a:lnSpc>
                <a:spcPct val="110000"/>
              </a:lnSpc>
              <a:buFont typeface="Wingdings" pitchFamily="2" charset="2"/>
              <a:buNone/>
              <a:defRPr/>
            </a:pPr>
            <a:endParaRPr lang="en-US" sz="2000" i="1" dirty="0" smtClean="0"/>
          </a:p>
          <a:p>
            <a:pPr marL="0" indent="0" eaLnBrk="1" hangingPunct="1">
              <a:lnSpc>
                <a:spcPct val="110000"/>
              </a:lnSpc>
              <a:buFont typeface="Wingdings" pitchFamily="2" charset="2"/>
              <a:buNone/>
              <a:defRPr/>
            </a:pPr>
            <a:r>
              <a:rPr lang="en-US" sz="2400" i="1" dirty="0" smtClean="0"/>
              <a:t>Key Questions: </a:t>
            </a:r>
            <a:endParaRPr lang="en-US" sz="2400" i="1" dirty="0"/>
          </a:p>
          <a:p>
            <a:pPr eaLnBrk="1" hangingPunct="1">
              <a:lnSpc>
                <a:spcPct val="110000"/>
              </a:lnSpc>
              <a:buFont typeface="Arial" panose="020B0604020202020204" pitchFamily="34" charset="0"/>
              <a:buChar char="•"/>
              <a:defRPr/>
            </a:pPr>
            <a:r>
              <a:rPr lang="en-US" sz="2400" i="1" dirty="0" smtClean="0"/>
              <a:t>What is an adequate number?</a:t>
            </a:r>
          </a:p>
          <a:p>
            <a:pPr>
              <a:lnSpc>
                <a:spcPct val="110000"/>
              </a:lnSpc>
              <a:defRPr/>
            </a:pPr>
            <a:r>
              <a:rPr lang="en-US" sz="2400" i="1" dirty="0" smtClean="0"/>
              <a:t>Does the solicitation result in submitted offers?</a:t>
            </a:r>
          </a:p>
          <a:p>
            <a:pPr>
              <a:lnSpc>
                <a:spcPct val="110000"/>
              </a:lnSpc>
              <a:defRPr/>
            </a:pPr>
            <a:r>
              <a:rPr lang="en-US" sz="2400" i="1" dirty="0" smtClean="0"/>
              <a:t>Have you provided sufficient bid time? (greater than 14 days)</a:t>
            </a:r>
            <a:endParaRPr lang="en-US" sz="1000" i="1" dirty="0" smtClean="0"/>
          </a:p>
          <a:p>
            <a:pPr marL="0" indent="0" eaLnBrk="1" hangingPunct="1">
              <a:lnSpc>
                <a:spcPct val="110000"/>
              </a:lnSpc>
              <a:buFont typeface="Wingdings" pitchFamily="2" charset="2"/>
              <a:buNone/>
              <a:defRPr/>
            </a:pPr>
            <a:endParaRPr lang="en-US" sz="1000" i="1" dirty="0" smtClean="0"/>
          </a:p>
          <a:p>
            <a:pPr marL="0" indent="0" eaLnBrk="1" hangingPunct="1">
              <a:lnSpc>
                <a:spcPct val="110000"/>
              </a:lnSpc>
              <a:buFont typeface="Wingdings" pitchFamily="2" charset="2"/>
              <a:buNone/>
              <a:defRPr/>
            </a:pPr>
            <a:r>
              <a:rPr lang="en-US" sz="2000" b="1" dirty="0" smtClean="0"/>
              <a:t>			Elements #29, 30, and 31 of the PSR</a:t>
            </a:r>
          </a:p>
        </p:txBody>
      </p:sp>
    </p:spTree>
    <p:extLst>
      <p:ext uri="{BB962C8B-B14F-4D97-AF65-F5344CB8AC3E}">
        <p14:creationId xmlns:p14="http://schemas.microsoft.com/office/powerpoint/2010/main" val="3807495975"/>
      </p:ext>
    </p:extLst>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a:xfrm>
            <a:off x="612775" y="467360"/>
            <a:ext cx="7312025" cy="904240"/>
          </a:xfrm>
        </p:spPr>
        <p:txBody>
          <a:bodyPr/>
          <a:lstStyle/>
          <a:p>
            <a:pPr eaLnBrk="1" hangingPunct="1"/>
            <a:r>
              <a:rPr lang="en-US" altLang="en-US" dirty="0" smtClean="0"/>
              <a:t>Bid Opening </a:t>
            </a:r>
          </a:p>
        </p:txBody>
      </p:sp>
      <p:sp>
        <p:nvSpPr>
          <p:cNvPr id="128003" name="Rectangle 5"/>
          <p:cNvSpPr>
            <a:spLocks noGrp="1" noChangeArrowheads="1"/>
          </p:cNvSpPr>
          <p:nvPr>
            <p:ph sz="quarter" idx="1"/>
          </p:nvPr>
        </p:nvSpPr>
        <p:spPr>
          <a:xfrm>
            <a:off x="612775" y="1371600"/>
            <a:ext cx="7312025" cy="4724400"/>
          </a:xfrm>
        </p:spPr>
        <p:txBody>
          <a:bodyPr/>
          <a:lstStyle/>
          <a:p>
            <a:pPr eaLnBrk="1" hangingPunct="1">
              <a:buFont typeface="Wingdings" pitchFamily="2" charset="2"/>
              <a:buNone/>
            </a:pPr>
            <a:endParaRPr lang="en-US" altLang="en-US" sz="2800" i="1" dirty="0" smtClean="0"/>
          </a:p>
          <a:p>
            <a:pPr eaLnBrk="1" hangingPunct="1">
              <a:buFont typeface="Wingdings" pitchFamily="2" charset="2"/>
              <a:buNone/>
            </a:pPr>
            <a:r>
              <a:rPr lang="en-US" altLang="en-US" sz="2800" i="1" dirty="0" smtClean="0"/>
              <a:t>	(</a:t>
            </a:r>
            <a:r>
              <a:rPr lang="en-US" altLang="en-US" sz="2800" i="1" dirty="0" smtClean="0">
                <a:hlinkClick r:id="rId3"/>
              </a:rPr>
              <a:t>FTA C 4220.1F</a:t>
            </a:r>
            <a:r>
              <a:rPr lang="en-US" altLang="en-US" sz="2800" i="1" dirty="0" smtClean="0"/>
              <a:t> Ch. VI, 3.c(2)(e))</a:t>
            </a:r>
            <a:endParaRPr lang="en-US" altLang="en-US" sz="2800" dirty="0" smtClean="0"/>
          </a:p>
          <a:p>
            <a:pPr eaLnBrk="1" hangingPunct="1">
              <a:buFont typeface="Wingdings" pitchFamily="2" charset="2"/>
              <a:buNone/>
            </a:pPr>
            <a:r>
              <a:rPr lang="en-US" altLang="en-US" sz="2800" dirty="0" smtClean="0"/>
              <a:t>	</a:t>
            </a:r>
            <a:r>
              <a:rPr lang="en-US" altLang="en-US" sz="2800" i="1" dirty="0" smtClean="0"/>
              <a:t>All bids will be publicly opened at the time and place prescribed in the invitation for bids.</a:t>
            </a:r>
          </a:p>
          <a:p>
            <a:pPr eaLnBrk="1" hangingPunct="1">
              <a:buFont typeface="Wingdings" pitchFamily="2" charset="2"/>
              <a:buNone/>
            </a:pPr>
            <a:endParaRPr lang="en-US" altLang="en-US" sz="2800" i="1" dirty="0" smtClean="0"/>
          </a:p>
          <a:p>
            <a:pPr eaLnBrk="1" hangingPunct="1">
              <a:buFont typeface="Wingdings" pitchFamily="2" charset="2"/>
              <a:buNone/>
            </a:pPr>
            <a:r>
              <a:rPr lang="en-US" altLang="en-US" sz="2800" i="1" dirty="0" smtClean="0"/>
              <a:t>	Best Practice:  Include it in the solicitation, hold the meeting; have a sign-in form and sign it!</a:t>
            </a:r>
          </a:p>
          <a:p>
            <a:pPr eaLnBrk="1" hangingPunct="1">
              <a:buFont typeface="Wingdings" pitchFamily="2" charset="2"/>
              <a:buNone/>
            </a:pPr>
            <a:endParaRPr lang="en-US" altLang="en-US" sz="2600" i="1" dirty="0" smtClean="0"/>
          </a:p>
          <a:p>
            <a:pPr eaLnBrk="1" hangingPunct="1">
              <a:buFont typeface="Wingdings" pitchFamily="2" charset="2"/>
              <a:buNone/>
            </a:pPr>
            <a:r>
              <a:rPr lang="en-US" altLang="en-US" sz="2000" b="1" dirty="0" smtClean="0"/>
              <a:t>					Element #32 of the PSR</a:t>
            </a:r>
          </a:p>
          <a:p>
            <a:pPr eaLnBrk="1" hangingPunct="1">
              <a:buFont typeface="Wingdings" pitchFamily="2" charset="2"/>
              <a:buNone/>
            </a:pPr>
            <a:endParaRPr lang="en-US" altLang="en-US" sz="2600" i="1" dirty="0" smtClean="0"/>
          </a:p>
          <a:p>
            <a:pPr eaLnBrk="1" hangingPunct="1">
              <a:buFont typeface="Wingdings" pitchFamily="2" charset="2"/>
              <a:buNone/>
            </a:pPr>
            <a:endParaRPr lang="en-US" altLang="en-US" sz="2600" i="1" dirty="0" smtClean="0"/>
          </a:p>
          <a:p>
            <a:pPr eaLnBrk="1" hangingPunct="1">
              <a:buFont typeface="Wingdings" pitchFamily="2" charset="2"/>
              <a:buNone/>
            </a:pPr>
            <a:endParaRPr lang="en-US" altLang="en-US" sz="2600" i="1" dirty="0" smtClean="0"/>
          </a:p>
        </p:txBody>
      </p:sp>
    </p:spTree>
    <p:extLst>
      <p:ext uri="{BB962C8B-B14F-4D97-AF65-F5344CB8AC3E}">
        <p14:creationId xmlns:p14="http://schemas.microsoft.com/office/powerpoint/2010/main" val="3358731739"/>
      </p:ext>
    </p:extLst>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612775" y="228600"/>
            <a:ext cx="7978775" cy="990600"/>
          </a:xfrm>
        </p:spPr>
        <p:txBody>
          <a:bodyPr/>
          <a:lstStyle/>
          <a:p>
            <a:r>
              <a:rPr lang="en-US" altLang="en-US" sz="3600" dirty="0" smtClean="0"/>
              <a:t>Public Bid Opening Summary Form</a:t>
            </a:r>
          </a:p>
        </p:txBody>
      </p:sp>
      <p:sp>
        <p:nvSpPr>
          <p:cNvPr id="129028" name="TextBox 4"/>
          <p:cNvSpPr txBox="1">
            <a:spLocks noChangeArrowheads="1"/>
          </p:cNvSpPr>
          <p:nvPr/>
        </p:nvSpPr>
        <p:spPr bwMode="auto">
          <a:xfrm>
            <a:off x="612775" y="1303338"/>
            <a:ext cx="797877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dirty="0"/>
              <a:t>IFB #: ___________________________</a:t>
            </a:r>
          </a:p>
          <a:p>
            <a:pPr eaLnBrk="1" hangingPunct="1"/>
            <a:r>
              <a:rPr lang="en-US" altLang="en-US" sz="1400" b="1" dirty="0"/>
              <a:t> </a:t>
            </a:r>
          </a:p>
          <a:p>
            <a:pPr eaLnBrk="1" hangingPunct="1"/>
            <a:r>
              <a:rPr lang="en-US" altLang="en-US" sz="1400" b="1" dirty="0"/>
              <a:t>BID OPENING DATE:  _________________________</a:t>
            </a:r>
          </a:p>
          <a:p>
            <a:pPr eaLnBrk="1" hangingPunct="1"/>
            <a:r>
              <a:rPr lang="en-US" altLang="en-US" sz="1400" b="1" dirty="0"/>
              <a:t> </a:t>
            </a:r>
          </a:p>
          <a:p>
            <a:pPr eaLnBrk="1" hangingPunct="1"/>
            <a:r>
              <a:rPr lang="en-US" altLang="en-US" sz="1400" b="1" dirty="0"/>
              <a:t>LOCATION OF OPENING:  ___________________________________</a:t>
            </a:r>
          </a:p>
          <a:p>
            <a:pPr eaLnBrk="1" hangingPunct="1"/>
            <a:r>
              <a:rPr lang="en-US" altLang="en-US" sz="1400" b="1" dirty="0"/>
              <a:t> </a:t>
            </a:r>
          </a:p>
          <a:p>
            <a:pPr eaLnBrk="1" hangingPunct="1"/>
            <a:r>
              <a:rPr lang="en-US" altLang="en-US" sz="1400" b="1" dirty="0"/>
              <a:t>BID OPENING ATTENDEES:  </a:t>
            </a:r>
            <a:r>
              <a:rPr lang="en-US" altLang="en-US" sz="1400" b="1" dirty="0" smtClean="0"/>
              <a:t>__________________________________________________________________________________________________________________________________________________________</a:t>
            </a:r>
            <a:endParaRPr lang="en-US" altLang="en-US" sz="1400" b="1" dirty="0"/>
          </a:p>
          <a:p>
            <a:pPr eaLnBrk="1" hangingPunct="1"/>
            <a:r>
              <a:rPr lang="en-US" altLang="en-US" sz="1400" b="1" dirty="0"/>
              <a:t> </a:t>
            </a:r>
          </a:p>
          <a:p>
            <a:pPr eaLnBrk="1" hangingPunct="1"/>
            <a:r>
              <a:rPr lang="en-US" altLang="en-US" sz="1400" b="1" dirty="0"/>
              <a:t>GENERAL DESCRIPTION OF PROCUREMENT:  </a:t>
            </a:r>
            <a:r>
              <a:rPr lang="en-US" altLang="en-US" sz="1400" b="1" dirty="0" smtClean="0"/>
              <a:t>__________________________________________________________________________________________________________________________________________________________</a:t>
            </a:r>
          </a:p>
          <a:p>
            <a:pPr eaLnBrk="1" hangingPunct="1"/>
            <a:endParaRPr lang="en-US" altLang="en-US" sz="1400" b="1" dirty="0"/>
          </a:p>
          <a:p>
            <a:pPr eaLnBrk="1" hangingPunct="1"/>
            <a:r>
              <a:rPr lang="en-US" altLang="en-US" sz="1400" b="1" u="sng" dirty="0"/>
              <a:t>NAME OF BIDDER</a:t>
            </a:r>
            <a:r>
              <a:rPr lang="en-US" altLang="en-US" sz="1400" b="1" dirty="0"/>
              <a:t>		</a:t>
            </a:r>
            <a:r>
              <a:rPr lang="en-US" altLang="en-US" sz="1400" b="1" u="sng" dirty="0"/>
              <a:t>TIME BID RECEIVED</a:t>
            </a:r>
            <a:r>
              <a:rPr lang="en-US" altLang="en-US" sz="1400" b="1" dirty="0"/>
              <a:t>		</a:t>
            </a:r>
            <a:r>
              <a:rPr lang="en-US" altLang="en-US" sz="1400" b="1" u="sng" dirty="0"/>
              <a:t>BID AMOUNT</a:t>
            </a:r>
            <a:endParaRPr lang="en-US" altLang="en-US" sz="1400" b="1" dirty="0"/>
          </a:p>
          <a:p>
            <a:pPr eaLnBrk="1" hangingPunct="1"/>
            <a:r>
              <a:rPr lang="en-US" altLang="en-US" sz="1400" b="1" dirty="0"/>
              <a:t> </a:t>
            </a:r>
          </a:p>
          <a:p>
            <a:pPr eaLnBrk="1" hangingPunct="1"/>
            <a:r>
              <a:rPr lang="en-US" altLang="en-US" sz="1400" b="1" dirty="0"/>
              <a:t> </a:t>
            </a:r>
          </a:p>
          <a:p>
            <a:pPr eaLnBrk="1" hangingPunct="1"/>
            <a:r>
              <a:rPr lang="en-US" altLang="en-US" sz="1400" b="1" dirty="0"/>
              <a:t> </a:t>
            </a:r>
            <a:r>
              <a:rPr lang="en-US" altLang="en-US" sz="1400" b="1" dirty="0" smtClean="0"/>
              <a:t> </a:t>
            </a:r>
            <a:endParaRPr lang="en-US" altLang="en-US" sz="1400" b="1" dirty="0"/>
          </a:p>
          <a:p>
            <a:pPr eaLnBrk="1" hangingPunct="1"/>
            <a:r>
              <a:rPr lang="en-US" altLang="en-US" sz="1400" b="1" dirty="0"/>
              <a:t>Signature:   ______________________________	Date: </a:t>
            </a:r>
            <a:r>
              <a:rPr lang="en-US" altLang="en-US" sz="1400" b="1" dirty="0" smtClean="0"/>
              <a:t>______________________________</a:t>
            </a:r>
            <a:endParaRPr lang="en-US" altLang="en-US" sz="1400" b="1" dirty="0"/>
          </a:p>
          <a:p>
            <a:pPr eaLnBrk="1" hangingPunct="1"/>
            <a:r>
              <a:rPr lang="en-US" altLang="en-US" sz="1400" b="1" dirty="0"/>
              <a:t> </a:t>
            </a:r>
          </a:p>
          <a:p>
            <a:pPr eaLnBrk="1" hangingPunct="1"/>
            <a:r>
              <a:rPr lang="en-US" altLang="en-US" sz="1400" b="1" dirty="0"/>
              <a:t>Title: ___________________________________</a:t>
            </a:r>
          </a:p>
          <a:p>
            <a:pPr eaLnBrk="1" hangingPunct="1"/>
            <a:r>
              <a:rPr lang="en-US" altLang="en-US" sz="1400" b="1" dirty="0"/>
              <a:t> </a:t>
            </a:r>
          </a:p>
          <a:p>
            <a:pPr eaLnBrk="1" hangingPunct="1"/>
            <a:endParaRPr lang="en-US" altLang="en-US" sz="1200" dirty="0"/>
          </a:p>
        </p:txBody>
      </p:sp>
    </p:spTree>
    <p:extLst>
      <p:ext uri="{BB962C8B-B14F-4D97-AF65-F5344CB8AC3E}">
        <p14:creationId xmlns:p14="http://schemas.microsoft.com/office/powerpoint/2010/main" val="7990546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4"/>
          <p:cNvSpPr>
            <a:spLocks noGrp="1" noChangeArrowheads="1"/>
          </p:cNvSpPr>
          <p:nvPr>
            <p:ph type="title"/>
          </p:nvPr>
        </p:nvSpPr>
        <p:spPr>
          <a:xfrm>
            <a:off x="612775" y="426720"/>
            <a:ext cx="7312025" cy="792480"/>
          </a:xfrm>
        </p:spPr>
        <p:txBody>
          <a:bodyPr/>
          <a:lstStyle/>
          <a:p>
            <a:pPr eaLnBrk="1" hangingPunct="1"/>
            <a:r>
              <a:rPr lang="en-US" altLang="en-US" sz="3600" dirty="0" smtClean="0"/>
              <a:t>Responsiveness/Lowest Bid </a:t>
            </a:r>
          </a:p>
        </p:txBody>
      </p:sp>
      <p:sp>
        <p:nvSpPr>
          <p:cNvPr id="108547" name="Rectangle 5"/>
          <p:cNvSpPr>
            <a:spLocks noGrp="1" noChangeArrowheads="1"/>
          </p:cNvSpPr>
          <p:nvPr>
            <p:ph sz="quarter" idx="1"/>
          </p:nvPr>
        </p:nvSpPr>
        <p:spPr>
          <a:xfrm>
            <a:off x="609600" y="1219200"/>
            <a:ext cx="7829550" cy="5124450"/>
          </a:xfrm>
        </p:spPr>
        <p:txBody>
          <a:bodyPr>
            <a:normAutofit fontScale="92500" lnSpcReduction="20000"/>
          </a:bodyPr>
          <a:lstStyle/>
          <a:p>
            <a:pPr eaLnBrk="1" hangingPunct="1">
              <a:buFont typeface="Wingdings" pitchFamily="2" charset="2"/>
              <a:buNone/>
              <a:defRPr/>
            </a:pPr>
            <a:endParaRPr lang="en-US" sz="2600" dirty="0" smtClean="0">
              <a:hlinkClick r:id="rId3"/>
            </a:endParaRPr>
          </a:p>
          <a:p>
            <a:pPr eaLnBrk="1" hangingPunct="1">
              <a:buFont typeface="Wingdings" pitchFamily="2" charset="2"/>
              <a:buNone/>
              <a:defRPr/>
            </a:pPr>
            <a:r>
              <a:rPr lang="en-US" sz="2600" i="1" dirty="0" smtClean="0"/>
              <a:t>	(</a:t>
            </a:r>
            <a:r>
              <a:rPr lang="en-US" sz="2600" i="1" dirty="0" smtClean="0">
                <a:hlinkClick r:id="rId3"/>
              </a:rPr>
              <a:t>FTA C 4220.1F</a:t>
            </a:r>
            <a:r>
              <a:rPr lang="en-US" sz="2600" i="1" dirty="0" smtClean="0"/>
              <a:t> Ch. VI, 3.c(2)(f))</a:t>
            </a:r>
          </a:p>
          <a:p>
            <a:pPr eaLnBrk="1" hangingPunct="1">
              <a:buFont typeface="Wingdings" pitchFamily="2" charset="2"/>
              <a:buNone/>
              <a:defRPr/>
            </a:pPr>
            <a:endParaRPr lang="en-US" sz="2600" dirty="0" smtClean="0"/>
          </a:p>
          <a:p>
            <a:pPr marL="571500" indent="-279400">
              <a:defRPr/>
            </a:pPr>
            <a:r>
              <a:rPr lang="en-US" sz="2600" dirty="0" smtClean="0"/>
              <a:t> </a:t>
            </a:r>
            <a:r>
              <a:rPr lang="en-US" sz="2600" i="1" dirty="0" smtClean="0"/>
              <a:t>A firm fixed-price contract award will be made in writing to the lowest responsive and responsible bidder.  </a:t>
            </a:r>
          </a:p>
          <a:p>
            <a:pPr marL="292100" indent="0">
              <a:buNone/>
              <a:defRPr/>
            </a:pPr>
            <a:endParaRPr lang="en-US" sz="1500" dirty="0" smtClean="0"/>
          </a:p>
          <a:p>
            <a:pPr marL="573088" indent="-280988">
              <a:defRPr/>
            </a:pPr>
            <a:r>
              <a:rPr lang="en-US" sz="2600" i="1" dirty="0" smtClean="0"/>
              <a:t>When specified in the bidding documents, factors such as transportation costs and life cycle costs affect the determination of the lowest bid; payment discounts are used to determine the low bid only when prior experience indicates that such discounts are typically taken. </a:t>
            </a:r>
          </a:p>
          <a:p>
            <a:pPr marL="573088" indent="-280988">
              <a:defRPr/>
            </a:pPr>
            <a:endParaRPr lang="en-US" sz="2600" i="1" dirty="0" smtClean="0"/>
          </a:p>
          <a:p>
            <a:pPr marL="573088" indent="-280988">
              <a:buFont typeface="Wingdings" pitchFamily="2" charset="2"/>
              <a:buNone/>
              <a:defRPr/>
            </a:pPr>
            <a:r>
              <a:rPr lang="en-US" sz="2600" i="1" dirty="0" smtClean="0"/>
              <a:t>	Do a Responsiveness check and document it!</a:t>
            </a:r>
          </a:p>
          <a:p>
            <a:pPr eaLnBrk="1" hangingPunct="1">
              <a:buFont typeface="Wingdings" pitchFamily="2" charset="2"/>
              <a:buNone/>
              <a:defRPr/>
            </a:pPr>
            <a:endParaRPr lang="en-US" sz="2600" i="1" dirty="0" smtClean="0"/>
          </a:p>
          <a:p>
            <a:pPr eaLnBrk="1" hangingPunct="1">
              <a:buFont typeface="Wingdings" pitchFamily="2" charset="2"/>
              <a:buNone/>
              <a:defRPr/>
            </a:pPr>
            <a:r>
              <a:rPr lang="en-US" sz="2000" b="1" dirty="0" smtClean="0"/>
              <a:t>				</a:t>
            </a:r>
            <a:r>
              <a:rPr lang="en-US" sz="2200" b="1" dirty="0" smtClean="0"/>
              <a:t>Element #33 and 34 of the PSR</a:t>
            </a:r>
            <a:endParaRPr lang="en-US" sz="2200" i="1" dirty="0" smtClean="0"/>
          </a:p>
          <a:p>
            <a:pPr eaLnBrk="1" hangingPunct="1">
              <a:defRPr/>
            </a:pPr>
            <a:endParaRPr lang="en-US" sz="2000" i="1" dirty="0" smtClean="0"/>
          </a:p>
        </p:txBody>
      </p:sp>
    </p:spTree>
    <p:extLst>
      <p:ext uri="{BB962C8B-B14F-4D97-AF65-F5344CB8AC3E}">
        <p14:creationId xmlns:p14="http://schemas.microsoft.com/office/powerpoint/2010/main" val="3488511868"/>
      </p:ext>
    </p:extLst>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612775" y="424543"/>
            <a:ext cx="7312025" cy="636814"/>
          </a:xfrm>
        </p:spPr>
        <p:txBody>
          <a:bodyPr/>
          <a:lstStyle/>
          <a:p>
            <a:r>
              <a:rPr lang="en-US" altLang="en-US" sz="3600" dirty="0" smtClean="0"/>
              <a:t>Responsiveness Checklist</a:t>
            </a:r>
          </a:p>
        </p:txBody>
      </p:sp>
      <p:sp>
        <p:nvSpPr>
          <p:cNvPr id="131075" name="Content Placeholder 2"/>
          <p:cNvSpPr>
            <a:spLocks noGrp="1"/>
          </p:cNvSpPr>
          <p:nvPr>
            <p:ph sz="quarter" idx="1"/>
          </p:nvPr>
        </p:nvSpPr>
        <p:spPr>
          <a:xfrm>
            <a:off x="612775" y="1219200"/>
            <a:ext cx="7312025" cy="4876800"/>
          </a:xfrm>
        </p:spPr>
        <p:txBody>
          <a:bodyPr/>
          <a:lstStyle/>
          <a:p>
            <a:pPr>
              <a:buFont typeface="Wingdings" pitchFamily="2" charset="2"/>
              <a:buNone/>
            </a:pPr>
            <a:r>
              <a:rPr lang="en-US" altLang="en-US" sz="1400" dirty="0" smtClean="0"/>
              <a:t>SOLICITATION No. ____________________    Opening Date: ______________</a:t>
            </a:r>
          </a:p>
          <a:p>
            <a:pPr>
              <a:buFont typeface="Wingdings" pitchFamily="2" charset="2"/>
              <a:buNone/>
            </a:pPr>
            <a:r>
              <a:rPr lang="en-US" altLang="en-US" sz="1400" dirty="0" smtClean="0"/>
              <a:t>DESCRIPTION: ___________________________________________________</a:t>
            </a:r>
          </a:p>
          <a:p>
            <a:pPr>
              <a:buFont typeface="Wingdings" pitchFamily="2" charset="2"/>
              <a:buNone/>
            </a:pPr>
            <a:r>
              <a:rPr lang="en-US" altLang="en-US" sz="1400" dirty="0" smtClean="0"/>
              <a:t>CONTRACT ADMINISTRATOR: ______________________________________</a:t>
            </a:r>
          </a:p>
          <a:p>
            <a:pPr>
              <a:buFont typeface="Wingdings" pitchFamily="2" charset="2"/>
              <a:buNone/>
            </a:pPr>
            <a:r>
              <a:rPr lang="en-US" altLang="en-US" sz="1400" dirty="0" smtClean="0"/>
              <a:t>CONTRACTOR / NAME OF BIDDER: ___________________________________</a:t>
            </a:r>
          </a:p>
          <a:p>
            <a:pPr>
              <a:buFont typeface="Wingdings" pitchFamily="2" charset="2"/>
              <a:buNone/>
            </a:pPr>
            <a:r>
              <a:rPr lang="en-US" altLang="en-US" sz="1400" dirty="0" smtClean="0"/>
              <a:t>SOLICITATION REQUIREMENTS: </a:t>
            </a:r>
          </a:p>
          <a:p>
            <a:pPr>
              <a:buFont typeface="Wingdings" pitchFamily="2" charset="2"/>
              <a:buNone/>
            </a:pPr>
            <a:endParaRPr lang="en-US" altLang="en-US" sz="800" dirty="0" smtClean="0"/>
          </a:p>
          <a:p>
            <a:pPr>
              <a:buFont typeface="Wingdings" pitchFamily="2" charset="2"/>
              <a:buNone/>
            </a:pPr>
            <a:endParaRPr lang="en-US" altLang="en-US" sz="800" dirty="0" smtClean="0"/>
          </a:p>
        </p:txBody>
      </p:sp>
      <p:graphicFrame>
        <p:nvGraphicFramePr>
          <p:cNvPr id="5" name="Table 4"/>
          <p:cNvGraphicFramePr>
            <a:graphicFrameLocks noGrp="1"/>
          </p:cNvGraphicFramePr>
          <p:nvPr>
            <p:extLst>
              <p:ext uri="{D42A27DB-BD31-4B8C-83A1-F6EECF244321}">
                <p14:modId xmlns:p14="http://schemas.microsoft.com/office/powerpoint/2010/main" val="2954635192"/>
              </p:ext>
            </p:extLst>
          </p:nvPr>
        </p:nvGraphicFramePr>
        <p:xfrm>
          <a:off x="539750" y="2493818"/>
          <a:ext cx="8179707" cy="3602178"/>
        </p:xfrm>
        <a:graphic>
          <a:graphicData uri="http://schemas.openxmlformats.org/drawingml/2006/table">
            <a:tbl>
              <a:tblPr firstRow="1" bandRow="1">
                <a:tableStyleId>{5C22544A-7EE6-4342-B048-85BDC9FD1C3A}</a:tableStyleId>
              </a:tblPr>
              <a:tblGrid>
                <a:gridCol w="5567136"/>
                <a:gridCol w="473528"/>
                <a:gridCol w="457200"/>
                <a:gridCol w="1681843"/>
              </a:tblGrid>
              <a:tr h="280141">
                <a:tc>
                  <a:txBody>
                    <a:bodyPr/>
                    <a:lstStyle/>
                    <a:p>
                      <a:pPr marL="0" marR="0" algn="ctr">
                        <a:spcBef>
                          <a:spcPts val="500"/>
                        </a:spcBef>
                        <a:spcAft>
                          <a:spcPts val="500"/>
                        </a:spcAft>
                      </a:pPr>
                      <a:r>
                        <a:rPr lang="en-US" sz="1400" b="1" dirty="0">
                          <a:latin typeface="+mn-lt"/>
                          <a:ea typeface="Times New Roman"/>
                          <a:cs typeface="Wingdings"/>
                        </a:rPr>
                        <a:t>REQUIREMENT</a:t>
                      </a:r>
                      <a:endParaRPr lang="en-US" sz="1400" dirty="0">
                        <a:latin typeface="+mn-lt"/>
                        <a:ea typeface="Times New Roman"/>
                        <a:cs typeface="Wingdings"/>
                      </a:endParaRPr>
                    </a:p>
                  </a:txBody>
                  <a:tcPr marL="68580" marR="68580" marT="0" marB="0" anchor="ctr"/>
                </a:tc>
                <a:tc>
                  <a:txBody>
                    <a:bodyPr/>
                    <a:lstStyle/>
                    <a:p>
                      <a:pPr marL="0" marR="0" algn="ctr">
                        <a:spcBef>
                          <a:spcPts val="500"/>
                        </a:spcBef>
                        <a:spcAft>
                          <a:spcPts val="500"/>
                        </a:spcAft>
                      </a:pPr>
                      <a:r>
                        <a:rPr lang="en-US" sz="1400" b="1" dirty="0">
                          <a:latin typeface="+mn-lt"/>
                          <a:ea typeface="Times New Roman"/>
                          <a:cs typeface="Times New Roman"/>
                        </a:rPr>
                        <a:t>YES</a:t>
                      </a: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r>
                        <a:rPr lang="en-US" sz="1400" b="1" dirty="0">
                          <a:latin typeface="+mn-lt"/>
                          <a:ea typeface="Times New Roman"/>
                          <a:cs typeface="Wingdings"/>
                        </a:rPr>
                        <a:t>NO</a:t>
                      </a:r>
                      <a:endParaRPr lang="en-US" sz="1400" dirty="0">
                        <a:latin typeface="+mn-lt"/>
                        <a:ea typeface="Times New Roman"/>
                        <a:cs typeface="Wingdings"/>
                      </a:endParaRPr>
                    </a:p>
                  </a:txBody>
                  <a:tcPr marL="68580" marR="68580" marT="0" marB="0" anchor="ctr"/>
                </a:tc>
                <a:tc>
                  <a:txBody>
                    <a:bodyPr/>
                    <a:lstStyle/>
                    <a:p>
                      <a:pPr marL="0" marR="0" algn="ctr">
                        <a:spcBef>
                          <a:spcPts val="500"/>
                        </a:spcBef>
                        <a:spcAft>
                          <a:spcPts val="500"/>
                        </a:spcAft>
                      </a:pPr>
                      <a:r>
                        <a:rPr lang="en-US" sz="1400" b="1" dirty="0">
                          <a:latin typeface="+mn-lt"/>
                          <a:ea typeface="Times New Roman"/>
                          <a:cs typeface="Wingdings"/>
                        </a:rPr>
                        <a:t>COMMENTS</a:t>
                      </a:r>
                      <a:endParaRPr lang="en-US" sz="1400" dirty="0">
                        <a:latin typeface="+mn-lt"/>
                        <a:ea typeface="Times New Roman"/>
                        <a:cs typeface="Wingdings"/>
                      </a:endParaRPr>
                    </a:p>
                  </a:txBody>
                  <a:tcPr marL="68580" marR="68580" marT="0" marB="0" anchor="ctr"/>
                </a:tc>
              </a:tr>
              <a:tr h="280141">
                <a:tc>
                  <a:txBody>
                    <a:bodyPr/>
                    <a:lstStyle/>
                    <a:p>
                      <a:pPr marL="342900" marR="0" lvl="0" indent="-342900">
                        <a:spcBef>
                          <a:spcPts val="500"/>
                        </a:spcBef>
                        <a:spcAft>
                          <a:spcPts val="500"/>
                        </a:spcAft>
                        <a:buFont typeface="+mj-lt"/>
                        <a:buNone/>
                        <a:tabLst>
                          <a:tab pos="342900" algn="l"/>
                        </a:tabLst>
                      </a:pPr>
                      <a:r>
                        <a:rPr lang="en-US" sz="1400" dirty="0">
                          <a:latin typeface="+mn-lt"/>
                          <a:ea typeface="Times New Roman"/>
                          <a:cs typeface="Times New Roman"/>
                        </a:rPr>
                        <a:t>Bid received on time, in sealed envelope</a:t>
                      </a: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Wingdings"/>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Wingdings"/>
                      </a:endParaRPr>
                    </a:p>
                  </a:txBody>
                  <a:tcPr marL="68580" marR="68580" marT="0" marB="0" anchor="ctr"/>
                </a:tc>
              </a:tr>
              <a:tr h="264823">
                <a:tc>
                  <a:txBody>
                    <a:bodyPr/>
                    <a:lstStyle/>
                    <a:p>
                      <a:pPr marL="342900" marR="0" lvl="0" indent="-342900">
                        <a:spcBef>
                          <a:spcPts val="500"/>
                        </a:spcBef>
                        <a:spcAft>
                          <a:spcPts val="500"/>
                        </a:spcAft>
                        <a:buFont typeface="+mj-lt"/>
                        <a:buNone/>
                        <a:tabLst>
                          <a:tab pos="342900" algn="l"/>
                        </a:tabLst>
                      </a:pPr>
                      <a:r>
                        <a:rPr lang="en-US" sz="1400" dirty="0">
                          <a:latin typeface="+mn-lt"/>
                          <a:ea typeface="Times New Roman"/>
                          <a:cs typeface="Times New Roman"/>
                        </a:rPr>
                        <a:t>All items (A to F) priced clearly in unit measures specified</a:t>
                      </a: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Times New Roman"/>
                      </a:endParaRPr>
                    </a:p>
                  </a:txBody>
                  <a:tcPr marL="68580" marR="68580" marT="0" marB="0" anchor="ctr"/>
                </a:tc>
              </a:tr>
              <a:tr h="410701">
                <a:tc>
                  <a:txBody>
                    <a:bodyPr/>
                    <a:lstStyle/>
                    <a:p>
                      <a:pPr marL="342900" marR="0" lvl="0" indent="-342900">
                        <a:spcBef>
                          <a:spcPts val="0"/>
                        </a:spcBef>
                        <a:spcAft>
                          <a:spcPts val="0"/>
                        </a:spcAft>
                        <a:buFont typeface="+mj-lt"/>
                        <a:buNone/>
                        <a:tabLst>
                          <a:tab pos="342900" algn="l"/>
                        </a:tabLst>
                      </a:pPr>
                      <a:r>
                        <a:rPr lang="en-US" sz="1400" dirty="0" smtClean="0">
                          <a:latin typeface="+mn-lt"/>
                          <a:ea typeface="Times New Roman"/>
                          <a:cs typeface="Times New Roman"/>
                        </a:rPr>
                        <a:t>Drawings submitted for products proposed as ‘equal to</a:t>
                      </a:r>
                      <a:r>
                        <a:rPr lang="en-US" sz="1400" baseline="0" dirty="0" smtClean="0">
                          <a:latin typeface="+mn-lt"/>
                          <a:ea typeface="Times New Roman"/>
                          <a:cs typeface="Times New Roman"/>
                        </a:rPr>
                        <a:t> </a:t>
                      </a:r>
                      <a:r>
                        <a:rPr lang="en-US" sz="1400" dirty="0" smtClean="0">
                          <a:latin typeface="+mn-lt"/>
                          <a:ea typeface="Times New Roman"/>
                          <a:cs typeface="Times New Roman"/>
                        </a:rPr>
                        <a:t>specified brand</a:t>
                      </a: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Times New Roman"/>
                      </a:endParaRPr>
                    </a:p>
                  </a:txBody>
                  <a:tcPr marL="68580" marR="68580" marT="0" marB="0" anchor="ctr"/>
                </a:tc>
              </a:tr>
              <a:tr h="280141">
                <a:tc>
                  <a:txBody>
                    <a:bodyPr/>
                    <a:lstStyle/>
                    <a:p>
                      <a:pPr marL="342900" marR="0" lvl="0" indent="-342900">
                        <a:spcBef>
                          <a:spcPts val="500"/>
                        </a:spcBef>
                        <a:spcAft>
                          <a:spcPts val="500"/>
                        </a:spcAft>
                        <a:buFont typeface="+mj-lt"/>
                        <a:buNone/>
                        <a:tabLst>
                          <a:tab pos="342900" algn="l"/>
                        </a:tabLst>
                      </a:pPr>
                      <a:r>
                        <a:rPr lang="en-US" sz="1400" dirty="0">
                          <a:latin typeface="+mn-lt"/>
                          <a:ea typeface="Times New Roman"/>
                          <a:cs typeface="Times New Roman"/>
                        </a:rPr>
                        <a:t>Bid Security Received ($___)</a:t>
                      </a: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Times New Roman"/>
                      </a:endParaRPr>
                    </a:p>
                  </a:txBody>
                  <a:tcPr marL="68580" marR="68580" marT="0" marB="0" anchor="ctr"/>
                </a:tc>
              </a:tr>
              <a:tr h="280141">
                <a:tc>
                  <a:txBody>
                    <a:bodyPr/>
                    <a:lstStyle/>
                    <a:p>
                      <a:pPr marL="342900" marR="0" lvl="0" indent="-342900">
                        <a:spcBef>
                          <a:spcPts val="500"/>
                        </a:spcBef>
                        <a:spcAft>
                          <a:spcPts val="500"/>
                        </a:spcAft>
                        <a:buFont typeface="+mj-lt"/>
                        <a:buNone/>
                        <a:tabLst>
                          <a:tab pos="342900" algn="l"/>
                        </a:tabLst>
                      </a:pPr>
                      <a:r>
                        <a:rPr lang="en-US" sz="1400" dirty="0">
                          <a:latin typeface="+mn-lt"/>
                          <a:ea typeface="Times New Roman"/>
                          <a:cs typeface="Times New Roman"/>
                        </a:rPr>
                        <a:t>Signature of Company Officer to the bid / offer</a:t>
                      </a: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Times New Roman"/>
                      </a:endParaRPr>
                    </a:p>
                  </a:txBody>
                  <a:tcPr marL="68580" marR="68580" marT="0" marB="0" anchor="ctr"/>
                </a:tc>
              </a:tr>
              <a:tr h="280141">
                <a:tc>
                  <a:txBody>
                    <a:bodyPr/>
                    <a:lstStyle/>
                    <a:p>
                      <a:pPr marL="342900" marR="0" lvl="0" indent="-342900">
                        <a:spcBef>
                          <a:spcPts val="500"/>
                        </a:spcBef>
                        <a:spcAft>
                          <a:spcPts val="500"/>
                        </a:spcAft>
                        <a:buFont typeface="+mj-lt"/>
                        <a:buNone/>
                        <a:tabLst>
                          <a:tab pos="342900" algn="l"/>
                        </a:tabLst>
                      </a:pPr>
                      <a:r>
                        <a:rPr lang="en-US" sz="1400" dirty="0">
                          <a:latin typeface="+mn-lt"/>
                          <a:ea typeface="Times New Roman"/>
                          <a:cs typeface="Times New Roman"/>
                        </a:rPr>
                        <a:t>Lobbying Certification signed and attached</a:t>
                      </a: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Times New Roman"/>
                      </a:endParaRPr>
                    </a:p>
                  </a:txBody>
                  <a:tcPr marL="68580" marR="68580" marT="0" marB="0" anchor="ctr"/>
                </a:tc>
              </a:tr>
              <a:tr h="405385">
                <a:tc>
                  <a:txBody>
                    <a:bodyPr/>
                    <a:lstStyle/>
                    <a:p>
                      <a:pPr marL="342900" marR="0" lvl="0" indent="-342900">
                        <a:spcBef>
                          <a:spcPts val="500"/>
                        </a:spcBef>
                        <a:spcAft>
                          <a:spcPts val="500"/>
                        </a:spcAft>
                        <a:buFont typeface="+mj-lt"/>
                        <a:buNone/>
                        <a:tabLst>
                          <a:tab pos="342900" algn="l"/>
                        </a:tabLst>
                      </a:pPr>
                      <a:r>
                        <a:rPr lang="en-US" sz="1400" dirty="0">
                          <a:latin typeface="+mn-lt"/>
                          <a:ea typeface="Times New Roman"/>
                          <a:cs typeface="Times New Roman"/>
                        </a:rPr>
                        <a:t>Financial information submitted per Section V:</a:t>
                      </a: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Times New Roman"/>
                      </a:endParaRPr>
                    </a:p>
                  </a:txBody>
                  <a:tcPr marL="68580" marR="68580" marT="0" marB="0" anchor="ctr"/>
                </a:tc>
              </a:tr>
              <a:tr h="280141">
                <a:tc>
                  <a:txBody>
                    <a:bodyPr/>
                    <a:lstStyle/>
                    <a:p>
                      <a:pPr marL="342900" marR="0" lvl="0" indent="-342900">
                        <a:spcBef>
                          <a:spcPts val="500"/>
                        </a:spcBef>
                        <a:spcAft>
                          <a:spcPts val="500"/>
                        </a:spcAft>
                        <a:buFont typeface="+mj-lt"/>
                        <a:buNone/>
                        <a:tabLst>
                          <a:tab pos="342900" algn="l"/>
                        </a:tabLst>
                      </a:pPr>
                      <a:r>
                        <a:rPr lang="en-US" sz="1400" dirty="0">
                          <a:latin typeface="+mn-lt"/>
                          <a:ea typeface="Times New Roman"/>
                          <a:cs typeface="Times New Roman"/>
                        </a:rPr>
                        <a:t>DBE Documentation included and complete</a:t>
                      </a: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Times New Roman"/>
                      </a:endParaRPr>
                    </a:p>
                  </a:txBody>
                  <a:tcPr marL="68580" marR="68580" marT="0" marB="0" anchor="ctr"/>
                </a:tc>
              </a:tr>
              <a:tr h="280141">
                <a:tc>
                  <a:txBody>
                    <a:bodyPr/>
                    <a:lstStyle/>
                    <a:p>
                      <a:pPr marL="342900" marR="0" lvl="0" indent="-342900">
                        <a:spcBef>
                          <a:spcPts val="500"/>
                        </a:spcBef>
                        <a:spcAft>
                          <a:spcPts val="500"/>
                        </a:spcAft>
                        <a:buFont typeface="+mj-lt"/>
                        <a:buNone/>
                        <a:tabLst>
                          <a:tab pos="342900" algn="l"/>
                        </a:tabLst>
                      </a:pPr>
                      <a:r>
                        <a:rPr lang="en-US" sz="1400" dirty="0">
                          <a:latin typeface="+mn-lt"/>
                          <a:ea typeface="Times New Roman"/>
                          <a:cs typeface="Times New Roman"/>
                        </a:rPr>
                        <a:t>Insurance documentation included</a:t>
                      </a: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Times New Roman"/>
                      </a:endParaRPr>
                    </a:p>
                  </a:txBody>
                  <a:tcPr marL="68580" marR="68580" marT="0" marB="0" anchor="ctr"/>
                </a:tc>
              </a:tr>
              <a:tr h="280141">
                <a:tc>
                  <a:txBody>
                    <a:bodyPr/>
                    <a:lstStyle/>
                    <a:p>
                      <a:pPr marL="342900" marR="0" lvl="0" indent="-342900">
                        <a:spcBef>
                          <a:spcPts val="500"/>
                        </a:spcBef>
                        <a:spcAft>
                          <a:spcPts val="500"/>
                        </a:spcAft>
                        <a:buFont typeface="+mj-lt"/>
                        <a:buNone/>
                        <a:tabLst>
                          <a:tab pos="342900" algn="l"/>
                        </a:tabLst>
                      </a:pPr>
                      <a:r>
                        <a:rPr lang="en-US" sz="1400" dirty="0">
                          <a:latin typeface="+mn-lt"/>
                          <a:ea typeface="Times New Roman"/>
                          <a:cs typeface="Times New Roman"/>
                        </a:rPr>
                        <a:t>No exceptions to terms or other solicitation language </a:t>
                      </a: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Times New Roman"/>
                      </a:endParaRPr>
                    </a:p>
                  </a:txBody>
                  <a:tcPr marL="68580" marR="68580" marT="0" marB="0" anchor="ctr"/>
                </a:tc>
              </a:tr>
              <a:tr h="280141">
                <a:tc>
                  <a:txBody>
                    <a:bodyPr/>
                    <a:lstStyle/>
                    <a:p>
                      <a:pPr marL="342900" marR="0" lvl="0" indent="-342900">
                        <a:spcBef>
                          <a:spcPts val="500"/>
                        </a:spcBef>
                        <a:spcAft>
                          <a:spcPts val="500"/>
                        </a:spcAft>
                        <a:buFont typeface="+mj-lt"/>
                        <a:buNone/>
                        <a:tabLst>
                          <a:tab pos="342900" algn="l"/>
                        </a:tabLst>
                      </a:pPr>
                      <a:r>
                        <a:rPr lang="en-US" sz="1400" dirty="0">
                          <a:latin typeface="+mn-lt"/>
                          <a:ea typeface="Times New Roman"/>
                          <a:cs typeface="Times New Roman"/>
                        </a:rPr>
                        <a:t>Other __________________________</a:t>
                      </a: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lgn="ctr">
                        <a:spcBef>
                          <a:spcPts val="500"/>
                        </a:spcBef>
                        <a:spcAft>
                          <a:spcPts val="500"/>
                        </a:spcAft>
                      </a:pPr>
                      <a:endParaRPr lang="en-US" sz="1400" dirty="0">
                        <a:latin typeface="+mn-lt"/>
                        <a:ea typeface="Times New Roman"/>
                        <a:cs typeface="Times New Roman"/>
                      </a:endParaRPr>
                    </a:p>
                  </a:txBody>
                  <a:tcPr marL="68580" marR="68580" marT="0" marB="0" anchor="ctr"/>
                </a:tc>
                <a:tc>
                  <a:txBody>
                    <a:bodyPr/>
                    <a:lstStyle/>
                    <a:p>
                      <a:pPr marL="0" marR="0">
                        <a:spcBef>
                          <a:spcPts val="500"/>
                        </a:spcBef>
                        <a:spcAft>
                          <a:spcPts val="500"/>
                        </a:spcAft>
                      </a:pPr>
                      <a:endParaRPr lang="en-US" sz="1400" dirty="0">
                        <a:latin typeface="+mn-lt"/>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5187696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4"/>
          <p:cNvSpPr>
            <a:spLocks noGrp="1" noChangeArrowheads="1"/>
          </p:cNvSpPr>
          <p:nvPr>
            <p:ph type="title"/>
          </p:nvPr>
        </p:nvSpPr>
        <p:spPr>
          <a:xfrm>
            <a:off x="612775" y="228600"/>
            <a:ext cx="7312025" cy="990600"/>
          </a:xfrm>
        </p:spPr>
        <p:txBody>
          <a:bodyPr/>
          <a:lstStyle/>
          <a:p>
            <a:pPr eaLnBrk="1" hangingPunct="1"/>
            <a:r>
              <a:rPr lang="en-US" altLang="en-US" sz="3600" dirty="0" smtClean="0"/>
              <a:t>Rejecting Bids </a:t>
            </a:r>
          </a:p>
        </p:txBody>
      </p:sp>
      <p:sp>
        <p:nvSpPr>
          <p:cNvPr id="109571" name="Rectangle 5"/>
          <p:cNvSpPr>
            <a:spLocks noGrp="1" noChangeArrowheads="1"/>
          </p:cNvSpPr>
          <p:nvPr>
            <p:ph sz="quarter" idx="1"/>
          </p:nvPr>
        </p:nvSpPr>
        <p:spPr>
          <a:xfrm>
            <a:off x="612775" y="1402080"/>
            <a:ext cx="7826375" cy="4693920"/>
          </a:xfrm>
        </p:spPr>
        <p:txBody>
          <a:bodyPr>
            <a:normAutofit fontScale="85000" lnSpcReduction="20000"/>
          </a:bodyPr>
          <a:lstStyle/>
          <a:p>
            <a:pPr eaLnBrk="1" hangingPunct="1">
              <a:buFont typeface="Wingdings" pitchFamily="2" charset="2"/>
              <a:buNone/>
              <a:defRPr/>
            </a:pPr>
            <a:r>
              <a:rPr lang="en-US" sz="3000" i="1" dirty="0" smtClean="0"/>
              <a:t>	(</a:t>
            </a:r>
            <a:r>
              <a:rPr lang="en-US" sz="3000" i="1" dirty="0" smtClean="0">
                <a:hlinkClick r:id="rId3"/>
              </a:rPr>
              <a:t>FTA C 4220.1F</a:t>
            </a:r>
            <a:r>
              <a:rPr lang="en-US" sz="3000" i="1" dirty="0" smtClean="0"/>
              <a:t> Ch. VI, 3.c(2)(g))</a:t>
            </a:r>
          </a:p>
          <a:p>
            <a:pPr eaLnBrk="1" hangingPunct="1">
              <a:buFont typeface="Wingdings" pitchFamily="2" charset="2"/>
              <a:buNone/>
              <a:defRPr/>
            </a:pPr>
            <a:endParaRPr lang="en-US" sz="1500" dirty="0" smtClean="0"/>
          </a:p>
          <a:p>
            <a:pPr eaLnBrk="1" hangingPunct="1">
              <a:buFont typeface="Wingdings" pitchFamily="2" charset="2"/>
              <a:buNone/>
              <a:defRPr/>
            </a:pPr>
            <a:r>
              <a:rPr lang="en-US" sz="3000" dirty="0" smtClean="0"/>
              <a:t>	</a:t>
            </a:r>
            <a:r>
              <a:rPr lang="en-US" sz="3000" i="1" dirty="0" smtClean="0"/>
              <a:t>Any or all bids may be rejected if there is a sound documented business reason.</a:t>
            </a:r>
            <a:r>
              <a:rPr lang="en-US" sz="3000" dirty="0" smtClean="0"/>
              <a:t> </a:t>
            </a:r>
          </a:p>
          <a:p>
            <a:pPr eaLnBrk="1" hangingPunct="1">
              <a:buFont typeface="Wingdings" pitchFamily="2" charset="2"/>
              <a:buNone/>
              <a:defRPr/>
            </a:pPr>
            <a:r>
              <a:rPr lang="en-US" sz="3000" dirty="0" smtClean="0"/>
              <a:t>	</a:t>
            </a:r>
          </a:p>
          <a:p>
            <a:pPr eaLnBrk="1" hangingPunct="1">
              <a:buFont typeface="Wingdings" pitchFamily="2" charset="2"/>
              <a:buNone/>
              <a:defRPr/>
            </a:pPr>
            <a:r>
              <a:rPr lang="en-US" sz="3000" dirty="0" smtClean="0"/>
              <a:t>	Has to be documented:</a:t>
            </a:r>
          </a:p>
          <a:p>
            <a:pPr lvl="1">
              <a:buFont typeface="Arial" panose="020B0604020202020204" pitchFamily="34" charset="0"/>
              <a:buChar char="•"/>
              <a:defRPr/>
            </a:pPr>
            <a:r>
              <a:rPr lang="en-US" sz="3000" dirty="0" smtClean="0"/>
              <a:t>Late proposals/bids</a:t>
            </a:r>
          </a:p>
          <a:p>
            <a:pPr lvl="1">
              <a:buFont typeface="Arial" panose="020B0604020202020204" pitchFamily="34" charset="0"/>
              <a:buChar char="•"/>
              <a:defRPr/>
            </a:pPr>
            <a:r>
              <a:rPr lang="en-US" sz="3000" dirty="0" smtClean="0"/>
              <a:t>Non-responsive</a:t>
            </a:r>
            <a:endParaRPr lang="en-US" sz="3000" dirty="0"/>
          </a:p>
          <a:p>
            <a:pPr lvl="1">
              <a:buFont typeface="Arial" panose="020B0604020202020204" pitchFamily="34" charset="0"/>
              <a:buChar char="•"/>
              <a:defRPr/>
            </a:pPr>
            <a:r>
              <a:rPr lang="en-US" sz="3000" dirty="0" smtClean="0"/>
              <a:t>Doesn’t meet mandatory requirements</a:t>
            </a:r>
          </a:p>
          <a:p>
            <a:pPr eaLnBrk="1" hangingPunct="1">
              <a:buFont typeface="Wingdings" pitchFamily="2" charset="2"/>
              <a:buNone/>
              <a:defRPr/>
            </a:pPr>
            <a:endParaRPr lang="en-US" sz="1600" dirty="0" smtClean="0"/>
          </a:p>
          <a:p>
            <a:pPr eaLnBrk="1" hangingPunct="1">
              <a:buFont typeface="Wingdings" pitchFamily="2" charset="2"/>
              <a:buNone/>
              <a:defRPr/>
            </a:pPr>
            <a:r>
              <a:rPr lang="en-US" sz="3000" dirty="0" smtClean="0"/>
              <a:t>	Be simple in the solicitation</a:t>
            </a:r>
          </a:p>
          <a:p>
            <a:pPr eaLnBrk="1" hangingPunct="1">
              <a:buFont typeface="Wingdings" pitchFamily="2" charset="2"/>
              <a:buNone/>
              <a:defRPr/>
            </a:pPr>
            <a:endParaRPr lang="en-US" sz="1300" dirty="0" smtClean="0"/>
          </a:p>
          <a:p>
            <a:pPr eaLnBrk="1" hangingPunct="1">
              <a:buFont typeface="Wingdings" pitchFamily="2" charset="2"/>
              <a:buNone/>
              <a:defRPr/>
            </a:pPr>
            <a:r>
              <a:rPr lang="en-US" sz="2400" b="1" dirty="0" smtClean="0"/>
              <a:t>					Element #35 of the PSR</a:t>
            </a:r>
            <a:endParaRPr lang="en-US" sz="2400" dirty="0" smtClean="0"/>
          </a:p>
          <a:p>
            <a:pPr eaLnBrk="1" hangingPunct="1">
              <a:buFont typeface="Wingdings" pitchFamily="2" charset="2"/>
              <a:buNone/>
              <a:defRPr/>
            </a:pPr>
            <a:endParaRPr lang="en-US" sz="2600" dirty="0" smtClean="0"/>
          </a:p>
          <a:p>
            <a:pPr eaLnBrk="1" hangingPunct="1">
              <a:buFont typeface="Wingdings" pitchFamily="2" charset="2"/>
              <a:buNone/>
              <a:defRPr/>
            </a:pPr>
            <a:endParaRPr lang="en-US" sz="2600" dirty="0" smtClean="0"/>
          </a:p>
          <a:p>
            <a:pPr eaLnBrk="1" hangingPunct="1">
              <a:buFont typeface="Wingdings" pitchFamily="2" charset="2"/>
              <a:buNone/>
              <a:defRPr/>
            </a:pPr>
            <a:endParaRPr lang="en-US" sz="2600" dirty="0" smtClean="0"/>
          </a:p>
        </p:txBody>
      </p:sp>
    </p:spTree>
    <p:extLst>
      <p:ext uri="{BB962C8B-B14F-4D97-AF65-F5344CB8AC3E}">
        <p14:creationId xmlns:p14="http://schemas.microsoft.com/office/powerpoint/2010/main" val="171928441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FTA Oversight Activities</a:t>
            </a: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smtClean="0"/>
              <a:t>Annual Recipient Assessment</a:t>
            </a:r>
          </a:p>
          <a:p>
            <a:pPr lvl="1">
              <a:lnSpc>
                <a:spcPct val="150000"/>
              </a:lnSpc>
              <a:buFont typeface="Arial" panose="020B0604020202020204" pitchFamily="34" charset="0"/>
              <a:buChar char="•"/>
            </a:pPr>
            <a:r>
              <a:rPr lang="en-US" dirty="0" smtClean="0"/>
              <a:t>Performed by the Regional Offices</a:t>
            </a:r>
          </a:p>
          <a:p>
            <a:pPr lvl="1">
              <a:lnSpc>
                <a:spcPct val="150000"/>
              </a:lnSpc>
              <a:buFont typeface="Arial" panose="020B0604020202020204" pitchFamily="34" charset="0"/>
              <a:buChar char="•"/>
            </a:pPr>
            <a:r>
              <a:rPr lang="en-US" dirty="0" smtClean="0"/>
              <a:t>Assists in Determining Level of Oversight </a:t>
            </a:r>
          </a:p>
          <a:p>
            <a:pPr lvl="2">
              <a:buFont typeface="Arial" panose="020B0604020202020204" pitchFamily="34" charset="0"/>
              <a:buChar char="•"/>
            </a:pPr>
            <a:r>
              <a:rPr lang="en-US" sz="2600" dirty="0"/>
              <a:t>L</a:t>
            </a:r>
            <a:r>
              <a:rPr lang="en-US" sz="2600" dirty="0" smtClean="0"/>
              <a:t>ow, medium or high</a:t>
            </a:r>
          </a:p>
          <a:p>
            <a:pPr lvl="2">
              <a:buFont typeface="Arial" panose="020B0604020202020204" pitchFamily="34" charset="0"/>
              <a:buChar char="•"/>
            </a:pPr>
            <a:r>
              <a:rPr lang="en-US" sz="2600" dirty="0" smtClean="0"/>
              <a:t>Specialty Reviews</a:t>
            </a:r>
          </a:p>
        </p:txBody>
      </p:sp>
    </p:spTree>
    <p:extLst>
      <p:ext uri="{BB962C8B-B14F-4D97-AF65-F5344CB8AC3E}">
        <p14:creationId xmlns:p14="http://schemas.microsoft.com/office/powerpoint/2010/main" val="382568197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4"/>
          <p:cNvSpPr>
            <a:spLocks noGrp="1" noChangeArrowheads="1"/>
          </p:cNvSpPr>
          <p:nvPr>
            <p:ph type="title"/>
          </p:nvPr>
        </p:nvSpPr>
        <p:spPr>
          <a:xfrm>
            <a:off x="612775" y="228600"/>
            <a:ext cx="7312025" cy="990600"/>
          </a:xfrm>
        </p:spPr>
        <p:txBody>
          <a:bodyPr/>
          <a:lstStyle/>
          <a:p>
            <a:pPr eaLnBrk="1" hangingPunct="1"/>
            <a:r>
              <a:rPr lang="en-US" altLang="en-US" sz="3600" dirty="0" smtClean="0"/>
              <a:t>Evaluation of Options</a:t>
            </a:r>
          </a:p>
        </p:txBody>
      </p:sp>
      <p:sp>
        <p:nvSpPr>
          <p:cNvPr id="88067" name="Rectangle 5"/>
          <p:cNvSpPr>
            <a:spLocks noGrp="1" noChangeArrowheads="1"/>
          </p:cNvSpPr>
          <p:nvPr>
            <p:ph sz="quarter" idx="1"/>
          </p:nvPr>
        </p:nvSpPr>
        <p:spPr>
          <a:xfrm>
            <a:off x="612775" y="1219200"/>
            <a:ext cx="7677785" cy="4876800"/>
          </a:xfrm>
        </p:spPr>
        <p:txBody>
          <a:bodyPr>
            <a:normAutofit fontScale="70000" lnSpcReduction="20000"/>
          </a:bodyPr>
          <a:lstStyle/>
          <a:p>
            <a:pPr eaLnBrk="1" hangingPunct="1">
              <a:lnSpc>
                <a:spcPct val="90000"/>
              </a:lnSpc>
              <a:buFont typeface="Wingdings" pitchFamily="2" charset="2"/>
              <a:buNone/>
              <a:defRPr/>
            </a:pPr>
            <a:r>
              <a:rPr lang="en-US" sz="3300" b="1" dirty="0" smtClean="0"/>
              <a:t>Basic Requirement</a:t>
            </a:r>
          </a:p>
          <a:p>
            <a:pPr eaLnBrk="1" hangingPunct="1">
              <a:lnSpc>
                <a:spcPct val="90000"/>
              </a:lnSpc>
              <a:buFont typeface="Wingdings" pitchFamily="2" charset="2"/>
              <a:buNone/>
              <a:defRPr/>
            </a:pPr>
            <a:endParaRPr lang="en-US" sz="2000" dirty="0" smtClean="0">
              <a:hlinkClick r:id="rId3"/>
            </a:endParaRPr>
          </a:p>
          <a:p>
            <a:pPr eaLnBrk="1" hangingPunct="1">
              <a:lnSpc>
                <a:spcPct val="90000"/>
              </a:lnSpc>
              <a:buFont typeface="Wingdings" pitchFamily="2" charset="2"/>
              <a:buNone/>
              <a:defRPr/>
            </a:pPr>
            <a:r>
              <a:rPr lang="en-US" sz="3300" i="1" dirty="0" smtClean="0"/>
              <a:t>	(</a:t>
            </a:r>
            <a:r>
              <a:rPr lang="en-US" sz="3300" i="1" dirty="0" smtClean="0">
                <a:hlinkClick r:id="rId3"/>
              </a:rPr>
              <a:t>FTA C 4220.1F</a:t>
            </a:r>
            <a:r>
              <a:rPr lang="en-US" sz="3300" i="1" dirty="0" smtClean="0"/>
              <a:t> Ch. VI, 7.b.)</a:t>
            </a:r>
            <a:endParaRPr lang="en-US" sz="3300" dirty="0" smtClean="0"/>
          </a:p>
          <a:p>
            <a:pPr>
              <a:buFont typeface="Wingdings" pitchFamily="2" charset="2"/>
              <a:buNone/>
              <a:defRPr/>
            </a:pPr>
            <a:r>
              <a:rPr lang="en-US" sz="3300" dirty="0" smtClean="0"/>
              <a:t>	</a:t>
            </a:r>
            <a:r>
              <a:rPr lang="en-US" sz="3300" i="1" dirty="0" smtClean="0"/>
              <a:t>Recipients must evaluate bids or offers for any option quantities or periods contained in a solicitation if it intends to exercise those options after the contract is awarded. </a:t>
            </a:r>
          </a:p>
          <a:p>
            <a:pPr eaLnBrk="1" hangingPunct="1">
              <a:lnSpc>
                <a:spcPct val="90000"/>
              </a:lnSpc>
              <a:buFont typeface="Wingdings" pitchFamily="2" charset="2"/>
              <a:buNone/>
              <a:defRPr/>
            </a:pPr>
            <a:endParaRPr lang="en-US" sz="3300" i="1" dirty="0" smtClean="0"/>
          </a:p>
          <a:p>
            <a:pPr lvl="1">
              <a:lnSpc>
                <a:spcPct val="90000"/>
              </a:lnSpc>
              <a:buFont typeface="Arial" panose="020B0604020202020204" pitchFamily="34" charset="0"/>
              <a:buChar char="•"/>
              <a:defRPr/>
            </a:pPr>
            <a:r>
              <a:rPr lang="en-US" sz="3300" i="1" dirty="0" smtClean="0"/>
              <a:t>Key word is intention</a:t>
            </a:r>
          </a:p>
          <a:p>
            <a:pPr lvl="1">
              <a:lnSpc>
                <a:spcPct val="90000"/>
              </a:lnSpc>
              <a:buFont typeface="Arial" panose="020B0604020202020204" pitchFamily="34" charset="0"/>
              <a:buChar char="•"/>
              <a:defRPr/>
            </a:pPr>
            <a:r>
              <a:rPr lang="en-US" sz="3300" i="1" dirty="0" smtClean="0"/>
              <a:t> Always evaluate if you think you might exercise</a:t>
            </a:r>
          </a:p>
          <a:p>
            <a:pPr lvl="1">
              <a:lnSpc>
                <a:spcPct val="90000"/>
              </a:lnSpc>
              <a:buFont typeface="Arial" panose="020B0604020202020204" pitchFamily="34" charset="0"/>
              <a:buChar char="•"/>
              <a:defRPr/>
            </a:pPr>
            <a:r>
              <a:rPr lang="en-US" sz="3300" i="1" dirty="0" smtClean="0"/>
              <a:t>If you don’t review/evaluate, exercise at a later point is a sole source procurement.</a:t>
            </a:r>
          </a:p>
          <a:p>
            <a:pPr lvl="1">
              <a:lnSpc>
                <a:spcPct val="90000"/>
              </a:lnSpc>
              <a:buFont typeface="Arial" panose="020B0604020202020204" pitchFamily="34" charset="0"/>
              <a:buChar char="•"/>
              <a:defRPr/>
            </a:pPr>
            <a:r>
              <a:rPr lang="en-US" sz="3300" i="1" dirty="0" smtClean="0"/>
              <a:t>Run numbers for the entire option period</a:t>
            </a:r>
          </a:p>
          <a:p>
            <a:pPr lvl="1">
              <a:lnSpc>
                <a:spcPct val="90000"/>
              </a:lnSpc>
              <a:buFont typeface="Arial" panose="020B0604020202020204" pitchFamily="34" charset="0"/>
              <a:buChar char="•"/>
              <a:defRPr/>
            </a:pPr>
            <a:r>
              <a:rPr lang="en-US" sz="3300" i="1" dirty="0" smtClean="0"/>
              <a:t>Does not matter if options are covered in contracts</a:t>
            </a:r>
          </a:p>
          <a:p>
            <a:pPr marL="457200" lvl="1" indent="0">
              <a:lnSpc>
                <a:spcPct val="90000"/>
              </a:lnSpc>
              <a:buNone/>
              <a:defRPr/>
            </a:pPr>
            <a:r>
              <a:rPr lang="en-US" sz="2600" i="1" dirty="0" smtClean="0"/>
              <a:t/>
            </a:r>
            <a:br>
              <a:rPr lang="en-US" sz="2600" i="1" dirty="0" smtClean="0"/>
            </a:br>
            <a:endParaRPr lang="en-US" sz="2400" i="1" dirty="0" smtClean="0"/>
          </a:p>
          <a:p>
            <a:pPr eaLnBrk="1" hangingPunct="1">
              <a:lnSpc>
                <a:spcPct val="90000"/>
              </a:lnSpc>
              <a:buFont typeface="Wingdings" pitchFamily="2" charset="2"/>
              <a:buNone/>
              <a:defRPr/>
            </a:pPr>
            <a:r>
              <a:rPr lang="en-US" sz="2400" b="1" dirty="0" smtClean="0"/>
              <a:t>					</a:t>
            </a:r>
            <a:r>
              <a:rPr lang="en-US" sz="2900" b="1" dirty="0" smtClean="0"/>
              <a:t>Element #40 of the PSR</a:t>
            </a:r>
          </a:p>
        </p:txBody>
      </p:sp>
    </p:spTree>
    <p:extLst>
      <p:ext uri="{BB962C8B-B14F-4D97-AF65-F5344CB8AC3E}">
        <p14:creationId xmlns:p14="http://schemas.microsoft.com/office/powerpoint/2010/main" val="429960439"/>
      </p:ext>
    </p:extLst>
  </p:cSld>
  <p:clrMapOvr>
    <a:masterClrMapping/>
  </p:clrMapOvr>
  <p:transition advClick="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4"/>
          <p:cNvSpPr>
            <a:spLocks noGrp="1" noChangeArrowheads="1"/>
          </p:cNvSpPr>
          <p:nvPr>
            <p:ph type="title"/>
          </p:nvPr>
        </p:nvSpPr>
        <p:spPr>
          <a:xfrm>
            <a:off x="612775" y="228600"/>
            <a:ext cx="7312025" cy="990600"/>
          </a:xfrm>
        </p:spPr>
        <p:txBody>
          <a:bodyPr/>
          <a:lstStyle/>
          <a:p>
            <a:pPr eaLnBrk="1" hangingPunct="1"/>
            <a:r>
              <a:rPr lang="en-US" altLang="en-US" sz="3600" dirty="0" smtClean="0"/>
              <a:t>Exercise of Options </a:t>
            </a:r>
          </a:p>
        </p:txBody>
      </p:sp>
      <p:sp>
        <p:nvSpPr>
          <p:cNvPr id="140291" name="Rectangle 5"/>
          <p:cNvSpPr>
            <a:spLocks noGrp="1" noChangeArrowheads="1"/>
          </p:cNvSpPr>
          <p:nvPr>
            <p:ph sz="quarter" idx="1"/>
          </p:nvPr>
        </p:nvSpPr>
        <p:spPr>
          <a:xfrm>
            <a:off x="612775" y="1402080"/>
            <a:ext cx="7657465" cy="4693920"/>
          </a:xfrm>
        </p:spPr>
        <p:txBody>
          <a:bodyPr>
            <a:normAutofit/>
          </a:bodyPr>
          <a:lstStyle/>
          <a:p>
            <a:pPr eaLnBrk="1" hangingPunct="1">
              <a:lnSpc>
                <a:spcPct val="110000"/>
              </a:lnSpc>
              <a:buFont typeface="Wingdings" pitchFamily="2" charset="2"/>
              <a:buNone/>
              <a:defRPr/>
            </a:pPr>
            <a:r>
              <a:rPr lang="en-US" sz="2600" b="1" dirty="0" smtClean="0"/>
              <a:t>Basic Requirement</a:t>
            </a:r>
          </a:p>
          <a:p>
            <a:pPr eaLnBrk="1" hangingPunct="1">
              <a:lnSpc>
                <a:spcPct val="110000"/>
              </a:lnSpc>
              <a:buFont typeface="Wingdings" pitchFamily="2" charset="2"/>
              <a:buNone/>
              <a:defRPr/>
            </a:pPr>
            <a:endParaRPr lang="en-US" sz="2000" dirty="0" smtClean="0">
              <a:hlinkClick r:id="rId3"/>
            </a:endParaRPr>
          </a:p>
          <a:p>
            <a:pPr eaLnBrk="1" hangingPunct="1">
              <a:lnSpc>
                <a:spcPct val="110000"/>
              </a:lnSpc>
              <a:buFont typeface="Wingdings" pitchFamily="2" charset="2"/>
              <a:buNone/>
              <a:defRPr/>
            </a:pPr>
            <a:r>
              <a:rPr lang="en-US" sz="2200" i="1" dirty="0" smtClean="0"/>
              <a:t>	(</a:t>
            </a:r>
            <a:r>
              <a:rPr lang="en-US" sz="2200" i="1" dirty="0" smtClean="0">
                <a:hlinkClick r:id="rId3"/>
              </a:rPr>
              <a:t>FTA C 4220.1F</a:t>
            </a:r>
            <a:r>
              <a:rPr lang="en-US" sz="2200" i="1" dirty="0" smtClean="0"/>
              <a:t> Ch. V, 7.a(1))</a:t>
            </a:r>
            <a:endParaRPr lang="en-US" sz="2600" dirty="0" smtClean="0"/>
          </a:p>
          <a:p>
            <a:pPr>
              <a:buFont typeface="Wingdings" pitchFamily="2" charset="2"/>
              <a:buNone/>
              <a:defRPr/>
            </a:pPr>
            <a:r>
              <a:rPr lang="en-US" sz="2400" dirty="0" smtClean="0"/>
              <a:t>	</a:t>
            </a:r>
            <a:r>
              <a:rPr lang="en-US" sz="2400" i="1" dirty="0" smtClean="0"/>
              <a:t>An option may not be exercised unless it has been determined that the option price is better than prices available in the market, or that when it intends to exercise the option, the option is more advantageous. </a:t>
            </a:r>
          </a:p>
          <a:p>
            <a:pPr eaLnBrk="1" hangingPunct="1">
              <a:lnSpc>
                <a:spcPct val="110000"/>
              </a:lnSpc>
              <a:buFont typeface="Wingdings" pitchFamily="2" charset="2"/>
              <a:buNone/>
              <a:defRPr/>
            </a:pPr>
            <a:endParaRPr lang="en-US" sz="1000" i="1" dirty="0" smtClean="0"/>
          </a:p>
          <a:p>
            <a:pPr eaLnBrk="1" hangingPunct="1">
              <a:lnSpc>
                <a:spcPct val="110000"/>
              </a:lnSpc>
              <a:buFont typeface="Wingdings" pitchFamily="2" charset="2"/>
              <a:buNone/>
              <a:defRPr/>
            </a:pPr>
            <a:r>
              <a:rPr lang="en-US" sz="2400" dirty="0" smtClean="0"/>
              <a:t> 				</a:t>
            </a:r>
          </a:p>
          <a:p>
            <a:pPr eaLnBrk="1" hangingPunct="1">
              <a:lnSpc>
                <a:spcPct val="110000"/>
              </a:lnSpc>
              <a:buFont typeface="Wingdings" pitchFamily="2" charset="2"/>
              <a:buNone/>
              <a:defRPr/>
            </a:pPr>
            <a:r>
              <a:rPr lang="en-US" sz="2400" b="1" dirty="0"/>
              <a:t>	</a:t>
            </a:r>
            <a:r>
              <a:rPr lang="en-US" sz="2400" b="1" dirty="0" smtClean="0"/>
              <a:t>				</a:t>
            </a:r>
            <a:r>
              <a:rPr lang="en-US" sz="2000" b="1" dirty="0" smtClean="0"/>
              <a:t>Element #43 of the PSR</a:t>
            </a:r>
          </a:p>
          <a:p>
            <a:pPr eaLnBrk="1" hangingPunct="1">
              <a:lnSpc>
                <a:spcPct val="110000"/>
              </a:lnSpc>
              <a:buFont typeface="Wingdings" pitchFamily="2" charset="2"/>
              <a:buNone/>
              <a:defRPr/>
            </a:pPr>
            <a:endParaRPr lang="en-US" sz="2400" b="1" dirty="0" smtClean="0">
              <a:solidFill>
                <a:srgbClr val="FF0000"/>
              </a:solidFill>
            </a:endParaRPr>
          </a:p>
          <a:p>
            <a:pPr eaLnBrk="1" hangingPunct="1">
              <a:lnSpc>
                <a:spcPct val="110000"/>
              </a:lnSpc>
              <a:buFont typeface="Wingdings" pitchFamily="2" charset="2"/>
              <a:buNone/>
              <a:defRPr/>
            </a:pPr>
            <a:endParaRPr lang="en-US" sz="2600" b="1" dirty="0" smtClean="0"/>
          </a:p>
        </p:txBody>
      </p:sp>
    </p:spTree>
    <p:extLst>
      <p:ext uri="{BB962C8B-B14F-4D97-AF65-F5344CB8AC3E}">
        <p14:creationId xmlns:p14="http://schemas.microsoft.com/office/powerpoint/2010/main" val="3471765191"/>
      </p:ext>
    </p:extLst>
  </p:cSld>
  <p:clrMapOvr>
    <a:masterClrMapping/>
  </p:clrMapOvr>
  <p:transition advClick="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612775" y="228600"/>
            <a:ext cx="7312025" cy="990600"/>
          </a:xfrm>
        </p:spPr>
        <p:txBody>
          <a:bodyPr/>
          <a:lstStyle/>
          <a:p>
            <a:r>
              <a:rPr lang="en-US" altLang="en-US" sz="3600" dirty="0" smtClean="0"/>
              <a:t>Options – Areas for Review</a:t>
            </a:r>
          </a:p>
        </p:txBody>
      </p:sp>
      <p:sp>
        <p:nvSpPr>
          <p:cNvPr id="3" name="Content Placeholder 2"/>
          <p:cNvSpPr>
            <a:spLocks noGrp="1"/>
          </p:cNvSpPr>
          <p:nvPr>
            <p:ph sz="quarter" idx="1"/>
          </p:nvPr>
        </p:nvSpPr>
        <p:spPr>
          <a:xfrm>
            <a:off x="612775" y="1271588"/>
            <a:ext cx="7616825" cy="4824412"/>
          </a:xfrm>
        </p:spPr>
        <p:txBody>
          <a:bodyPr>
            <a:normAutofit/>
          </a:bodyPr>
          <a:lstStyle/>
          <a:p>
            <a:pPr marL="0" indent="0">
              <a:buNone/>
              <a:defRPr/>
            </a:pPr>
            <a:r>
              <a:rPr lang="en-US" dirty="0" smtClean="0"/>
              <a:t>The PSR checks the following elements related to options:</a:t>
            </a:r>
          </a:p>
          <a:p>
            <a:pPr marL="881063" lvl="1" indent="-514350">
              <a:buFont typeface="+mj-lt"/>
              <a:buAutoNum type="arabicPeriod"/>
              <a:defRPr/>
            </a:pPr>
            <a:r>
              <a:rPr lang="en-US" dirty="0" smtClean="0"/>
              <a:t>Were the option periods and quantities contained in the original bid or proposal?</a:t>
            </a:r>
          </a:p>
          <a:p>
            <a:pPr marL="881063" lvl="1" indent="-514350">
              <a:buFont typeface="+mj-lt"/>
              <a:buAutoNum type="arabicPeriod"/>
              <a:defRPr/>
            </a:pPr>
            <a:r>
              <a:rPr lang="en-US" dirty="0" smtClean="0"/>
              <a:t>Were the option periods and quantities evaluated as part of the original contract award?</a:t>
            </a:r>
          </a:p>
          <a:p>
            <a:pPr marL="881063" lvl="1" indent="-514350">
              <a:buFont typeface="+mj-lt"/>
              <a:buAutoNum type="arabicPeriod"/>
              <a:defRPr/>
            </a:pPr>
            <a:r>
              <a:rPr lang="en-US" dirty="0" smtClean="0"/>
              <a:t>When exercised, was a market analysis conducted to ensure that the option pricing is still in the best interest of the agency?</a:t>
            </a:r>
            <a:endParaRPr lang="en-US" dirty="0"/>
          </a:p>
        </p:txBody>
      </p:sp>
    </p:spTree>
    <p:extLst>
      <p:ext uri="{BB962C8B-B14F-4D97-AF65-F5344CB8AC3E}">
        <p14:creationId xmlns:p14="http://schemas.microsoft.com/office/powerpoint/2010/main" val="171570913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ext uri="{D42A27DB-BD31-4B8C-83A1-F6EECF244321}">
                <p14:modId xmlns:p14="http://schemas.microsoft.com/office/powerpoint/2010/main" val="4023487567"/>
              </p:ext>
            </p:extLst>
          </p:nvPr>
        </p:nvGraphicFramePr>
        <p:xfrm>
          <a:off x="612775" y="1314450"/>
          <a:ext cx="8035925" cy="4419598"/>
        </p:xfrm>
        <a:graphic>
          <a:graphicData uri="http://schemas.openxmlformats.org/drawingml/2006/table">
            <a:tbl>
              <a:tblPr firstRow="1" bandRow="1">
                <a:tableStyleId>{5C22544A-7EE6-4342-B048-85BDC9FD1C3A}</a:tableStyleId>
              </a:tblPr>
              <a:tblGrid>
                <a:gridCol w="5641068"/>
                <a:gridCol w="2394857"/>
              </a:tblGrid>
              <a:tr h="522902">
                <a:tc>
                  <a:txBody>
                    <a:bodyPr/>
                    <a:lstStyle/>
                    <a:p>
                      <a:r>
                        <a:rPr lang="en-US" sz="2000" dirty="0" smtClean="0"/>
                        <a:t>Tasks for Exercising</a:t>
                      </a:r>
                      <a:r>
                        <a:rPr lang="en-US" sz="2000" baseline="0" dirty="0" smtClean="0"/>
                        <a:t> Options</a:t>
                      </a:r>
                      <a:endParaRPr lang="en-US" sz="2000" dirty="0"/>
                    </a:p>
                  </a:txBody>
                  <a:tcPr>
                    <a:solidFill>
                      <a:schemeClr val="bg2">
                        <a:lumMod val="75000"/>
                      </a:schemeClr>
                    </a:solidFill>
                  </a:tcPr>
                </a:tc>
                <a:tc>
                  <a:txBody>
                    <a:bodyPr/>
                    <a:lstStyle/>
                    <a:p>
                      <a:r>
                        <a:rPr lang="en-US" sz="2000" dirty="0" smtClean="0"/>
                        <a:t>Order of Completion</a:t>
                      </a:r>
                      <a:endParaRPr lang="en-US" sz="2000" dirty="0"/>
                    </a:p>
                  </a:txBody>
                  <a:tcPr>
                    <a:solidFill>
                      <a:schemeClr val="bg2">
                        <a:lumMod val="75000"/>
                      </a:schemeClr>
                    </a:solidFill>
                  </a:tcPr>
                </a:tc>
              </a:tr>
              <a:tr h="522902">
                <a:tc>
                  <a:txBody>
                    <a:bodyPr/>
                    <a:lstStyle/>
                    <a:p>
                      <a:r>
                        <a:rPr lang="en-US" sz="2000" dirty="0" smtClean="0"/>
                        <a:t>Include options in the executed contract.</a:t>
                      </a:r>
                      <a:endParaRPr lang="en-US" sz="2000" dirty="0"/>
                    </a:p>
                  </a:txBody>
                  <a:tcPr anchor="ctr">
                    <a:solidFill>
                      <a:schemeClr val="bg2">
                        <a:lumMod val="40000"/>
                        <a:lumOff val="60000"/>
                      </a:schemeClr>
                    </a:solidFill>
                  </a:tcPr>
                </a:tc>
                <a:tc>
                  <a:txBody>
                    <a:bodyPr/>
                    <a:lstStyle/>
                    <a:p>
                      <a:endParaRPr lang="en-US" sz="2000" dirty="0"/>
                    </a:p>
                  </a:txBody>
                  <a:tcPr anchor="ctr">
                    <a:solidFill>
                      <a:schemeClr val="bg2">
                        <a:lumMod val="40000"/>
                        <a:lumOff val="60000"/>
                      </a:schemeClr>
                    </a:solidFill>
                  </a:tcPr>
                </a:tc>
              </a:tr>
              <a:tr h="902544">
                <a:tc>
                  <a:txBody>
                    <a:bodyPr/>
                    <a:lstStyle/>
                    <a:p>
                      <a:r>
                        <a:rPr lang="en-US" sz="2000" dirty="0" smtClean="0"/>
                        <a:t>Determine</a:t>
                      </a:r>
                      <a:r>
                        <a:rPr lang="en-US" sz="2000" baseline="0" dirty="0" smtClean="0"/>
                        <a:t> whether or not the contract will contain options.</a:t>
                      </a:r>
                      <a:endParaRPr lang="en-US" sz="2000" dirty="0"/>
                    </a:p>
                  </a:txBody>
                  <a:tcPr anchor="ctr">
                    <a:solidFill>
                      <a:schemeClr val="bg2">
                        <a:lumMod val="40000"/>
                        <a:lumOff val="60000"/>
                      </a:schemeClr>
                    </a:solidFill>
                  </a:tcPr>
                </a:tc>
                <a:tc>
                  <a:txBody>
                    <a:bodyPr/>
                    <a:lstStyle/>
                    <a:p>
                      <a:endParaRPr lang="en-US" sz="2000" dirty="0"/>
                    </a:p>
                  </a:txBody>
                  <a:tcPr anchor="ctr">
                    <a:solidFill>
                      <a:schemeClr val="bg2">
                        <a:lumMod val="40000"/>
                        <a:lumOff val="60000"/>
                      </a:schemeClr>
                    </a:solidFill>
                  </a:tcPr>
                </a:tc>
              </a:tr>
              <a:tr h="522902">
                <a:tc>
                  <a:txBody>
                    <a:bodyPr/>
                    <a:lstStyle/>
                    <a:p>
                      <a:r>
                        <a:rPr lang="en-US" sz="2000" dirty="0" smtClean="0"/>
                        <a:t>Exercise the option.</a:t>
                      </a:r>
                      <a:endParaRPr lang="en-US" sz="2000" dirty="0"/>
                    </a:p>
                  </a:txBody>
                  <a:tcPr anchor="ctr">
                    <a:solidFill>
                      <a:schemeClr val="bg2">
                        <a:lumMod val="40000"/>
                        <a:lumOff val="60000"/>
                      </a:schemeClr>
                    </a:solidFill>
                  </a:tcPr>
                </a:tc>
                <a:tc>
                  <a:txBody>
                    <a:bodyPr/>
                    <a:lstStyle/>
                    <a:p>
                      <a:endParaRPr lang="en-US" sz="2000" dirty="0"/>
                    </a:p>
                  </a:txBody>
                  <a:tcPr anchor="ctr">
                    <a:solidFill>
                      <a:schemeClr val="bg2">
                        <a:lumMod val="40000"/>
                        <a:lumOff val="60000"/>
                      </a:schemeClr>
                    </a:solidFill>
                  </a:tcPr>
                </a:tc>
              </a:tr>
              <a:tr h="522902">
                <a:tc>
                  <a:txBody>
                    <a:bodyPr/>
                    <a:lstStyle/>
                    <a:p>
                      <a:r>
                        <a:rPr lang="en-US" sz="2000" dirty="0" smtClean="0"/>
                        <a:t>Evaluate</a:t>
                      </a:r>
                      <a:r>
                        <a:rPr lang="en-US" sz="2000" baseline="0" dirty="0" smtClean="0"/>
                        <a:t> the option pricing for each year.</a:t>
                      </a:r>
                      <a:endParaRPr lang="en-US" sz="2000" dirty="0"/>
                    </a:p>
                  </a:txBody>
                  <a:tcPr anchor="ctr">
                    <a:solidFill>
                      <a:schemeClr val="bg2">
                        <a:lumMod val="40000"/>
                        <a:lumOff val="60000"/>
                      </a:schemeClr>
                    </a:solidFill>
                  </a:tcPr>
                </a:tc>
                <a:tc>
                  <a:txBody>
                    <a:bodyPr/>
                    <a:lstStyle/>
                    <a:p>
                      <a:endParaRPr lang="en-US" sz="2000" dirty="0"/>
                    </a:p>
                  </a:txBody>
                  <a:tcPr anchor="ctr">
                    <a:solidFill>
                      <a:schemeClr val="bg2">
                        <a:lumMod val="40000"/>
                        <a:lumOff val="60000"/>
                      </a:schemeClr>
                    </a:solidFill>
                  </a:tcPr>
                </a:tc>
              </a:tr>
              <a:tr h="902544">
                <a:tc>
                  <a:txBody>
                    <a:bodyPr/>
                    <a:lstStyle/>
                    <a:p>
                      <a:r>
                        <a:rPr lang="en-US" sz="2000" dirty="0" smtClean="0"/>
                        <a:t>Conduct market analysis to determine whether the option is still most</a:t>
                      </a:r>
                      <a:r>
                        <a:rPr lang="en-US" sz="2000" baseline="0" dirty="0" smtClean="0"/>
                        <a:t> advantageous.</a:t>
                      </a:r>
                      <a:endParaRPr lang="en-US" sz="2000" dirty="0"/>
                    </a:p>
                  </a:txBody>
                  <a:tcPr anchor="ctr">
                    <a:solidFill>
                      <a:schemeClr val="bg2">
                        <a:lumMod val="40000"/>
                        <a:lumOff val="60000"/>
                      </a:schemeClr>
                    </a:solidFill>
                  </a:tcPr>
                </a:tc>
                <a:tc>
                  <a:txBody>
                    <a:bodyPr/>
                    <a:lstStyle/>
                    <a:p>
                      <a:endParaRPr lang="en-US" sz="2000" dirty="0"/>
                    </a:p>
                  </a:txBody>
                  <a:tcPr anchor="ctr">
                    <a:solidFill>
                      <a:schemeClr val="bg2">
                        <a:lumMod val="40000"/>
                        <a:lumOff val="60000"/>
                      </a:schemeClr>
                    </a:solidFill>
                  </a:tcPr>
                </a:tc>
              </a:tr>
              <a:tr h="522902">
                <a:tc>
                  <a:txBody>
                    <a:bodyPr/>
                    <a:lstStyle/>
                    <a:p>
                      <a:r>
                        <a:rPr lang="en-US" sz="2000" dirty="0" smtClean="0"/>
                        <a:t>Award the contract.</a:t>
                      </a:r>
                      <a:endParaRPr lang="en-US" sz="2000" dirty="0"/>
                    </a:p>
                  </a:txBody>
                  <a:tcPr anchor="ctr">
                    <a:solidFill>
                      <a:schemeClr val="bg2">
                        <a:lumMod val="40000"/>
                        <a:lumOff val="60000"/>
                      </a:schemeClr>
                    </a:solidFill>
                  </a:tcPr>
                </a:tc>
                <a:tc>
                  <a:txBody>
                    <a:bodyPr/>
                    <a:lstStyle/>
                    <a:p>
                      <a:endParaRPr lang="en-US" sz="2000" dirty="0"/>
                    </a:p>
                  </a:txBody>
                  <a:tcPr anchor="ctr">
                    <a:solidFill>
                      <a:schemeClr val="bg2">
                        <a:lumMod val="40000"/>
                        <a:lumOff val="60000"/>
                      </a:schemeClr>
                    </a:solidFill>
                  </a:tcPr>
                </a:tc>
              </a:tr>
            </a:tbl>
          </a:graphicData>
        </a:graphic>
      </p:graphicFrame>
      <p:sp>
        <p:nvSpPr>
          <p:cNvPr id="136220" name="Title 5"/>
          <p:cNvSpPr>
            <a:spLocks noGrp="1"/>
          </p:cNvSpPr>
          <p:nvPr>
            <p:ph type="title"/>
          </p:nvPr>
        </p:nvSpPr>
        <p:spPr>
          <a:xfrm>
            <a:off x="612775" y="419100"/>
            <a:ext cx="7312025" cy="800100"/>
          </a:xfrm>
        </p:spPr>
        <p:txBody>
          <a:bodyPr/>
          <a:lstStyle/>
          <a:p>
            <a:r>
              <a:rPr lang="en-US" altLang="en-US" sz="3600" dirty="0" smtClean="0"/>
              <a:t>Exercise – Options</a:t>
            </a:r>
          </a:p>
        </p:txBody>
      </p:sp>
    </p:spTree>
    <p:extLst>
      <p:ext uri="{BB962C8B-B14F-4D97-AF65-F5344CB8AC3E}">
        <p14:creationId xmlns:p14="http://schemas.microsoft.com/office/powerpoint/2010/main" val="79353929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4"/>
          <p:cNvSpPr>
            <a:spLocks noGrp="1" noChangeArrowheads="1"/>
          </p:cNvSpPr>
          <p:nvPr>
            <p:ph type="title"/>
          </p:nvPr>
        </p:nvSpPr>
        <p:spPr>
          <a:xfrm>
            <a:off x="612775" y="228600"/>
            <a:ext cx="7312025" cy="990600"/>
          </a:xfrm>
        </p:spPr>
        <p:txBody>
          <a:bodyPr/>
          <a:lstStyle/>
          <a:p>
            <a:pPr eaLnBrk="1" hangingPunct="1"/>
            <a:r>
              <a:rPr lang="en-US" altLang="en-US" sz="3600" dirty="0" smtClean="0"/>
              <a:t>Out of Scope Changes</a:t>
            </a:r>
          </a:p>
        </p:txBody>
      </p:sp>
      <p:sp>
        <p:nvSpPr>
          <p:cNvPr id="137219" name="Rectangle 5"/>
          <p:cNvSpPr>
            <a:spLocks noGrp="1" noChangeArrowheads="1"/>
          </p:cNvSpPr>
          <p:nvPr>
            <p:ph sz="quarter" idx="1"/>
          </p:nvPr>
        </p:nvSpPr>
        <p:spPr>
          <a:xfrm>
            <a:off x="612775" y="1600200"/>
            <a:ext cx="7578725" cy="4495800"/>
          </a:xfrm>
        </p:spPr>
        <p:txBody>
          <a:bodyPr/>
          <a:lstStyle/>
          <a:p>
            <a:pPr eaLnBrk="1" hangingPunct="1">
              <a:buFont typeface="Wingdings" pitchFamily="2" charset="2"/>
              <a:buNone/>
            </a:pPr>
            <a:r>
              <a:rPr lang="en-US" altLang="en-US" sz="2800" b="1" dirty="0" smtClean="0"/>
              <a:t>Basic Requirement</a:t>
            </a:r>
          </a:p>
          <a:p>
            <a:pPr eaLnBrk="1" hangingPunct="1">
              <a:buFont typeface="Wingdings" pitchFamily="2" charset="2"/>
              <a:buNone/>
            </a:pPr>
            <a:endParaRPr lang="en-US" altLang="en-US" sz="2000" dirty="0" smtClean="0">
              <a:hlinkClick r:id="rId3"/>
            </a:endParaRPr>
          </a:p>
          <a:p>
            <a:pPr eaLnBrk="1" hangingPunct="1">
              <a:buFont typeface="Wingdings" pitchFamily="2" charset="2"/>
              <a:buNone/>
            </a:pPr>
            <a:r>
              <a:rPr lang="en-US" altLang="en-US" sz="2800" dirty="0" smtClean="0">
                <a:solidFill>
                  <a:srgbClr val="FF0000"/>
                </a:solidFill>
              </a:rPr>
              <a:t>   </a:t>
            </a:r>
            <a:r>
              <a:rPr lang="en-US" altLang="en-US" sz="2800" i="1" dirty="0" smtClean="0"/>
              <a:t>(</a:t>
            </a:r>
            <a:r>
              <a:rPr lang="en-US" altLang="en-US" sz="2800" i="1" dirty="0" smtClean="0">
                <a:hlinkClick r:id="rId3"/>
              </a:rPr>
              <a:t>FTA C 4220.1F</a:t>
            </a:r>
            <a:r>
              <a:rPr lang="en-US" altLang="en-US" sz="2800" i="1" dirty="0" smtClean="0"/>
              <a:t> Ch. VI, 3.i(1)(b))	</a:t>
            </a:r>
            <a:endParaRPr lang="en-US" altLang="en-US" sz="2800" dirty="0" smtClean="0"/>
          </a:p>
          <a:p>
            <a:pPr>
              <a:buFont typeface="Wingdings" pitchFamily="2" charset="2"/>
              <a:buNone/>
            </a:pPr>
            <a:r>
              <a:rPr lang="en-US" altLang="en-US" sz="2800" dirty="0" smtClean="0"/>
              <a:t>	</a:t>
            </a:r>
            <a:r>
              <a:rPr lang="en-US" altLang="en-US" sz="2800" i="1" dirty="0" smtClean="0"/>
              <a:t>When the recipient requires an existing contractor to make a change to its contract that is beyond the scope of that contract, the recipient has made a sole source award that must be justified. </a:t>
            </a:r>
          </a:p>
          <a:p>
            <a:pPr eaLnBrk="1" hangingPunct="1">
              <a:buFont typeface="Wingdings" pitchFamily="2" charset="2"/>
              <a:buNone/>
            </a:pPr>
            <a:endParaRPr lang="en-US" altLang="en-US" sz="2600" dirty="0" smtClean="0"/>
          </a:p>
          <a:p>
            <a:pPr eaLnBrk="1" hangingPunct="1">
              <a:buFont typeface="Wingdings" pitchFamily="2" charset="2"/>
              <a:buNone/>
            </a:pPr>
            <a:r>
              <a:rPr lang="en-US" altLang="en-US" sz="2000" b="1" dirty="0" smtClean="0"/>
              <a:t>				Element #44 of the PSR</a:t>
            </a:r>
          </a:p>
        </p:txBody>
      </p:sp>
    </p:spTree>
    <p:extLst>
      <p:ext uri="{BB962C8B-B14F-4D97-AF65-F5344CB8AC3E}">
        <p14:creationId xmlns:p14="http://schemas.microsoft.com/office/powerpoint/2010/main" val="1195850475"/>
      </p:ext>
    </p:extLst>
  </p:cSld>
  <p:clrMapOvr>
    <a:masterClrMapping/>
  </p:clrMapOvr>
  <p:transition advClick="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612775" y="228600"/>
            <a:ext cx="7312025" cy="990600"/>
          </a:xfrm>
        </p:spPr>
        <p:txBody>
          <a:bodyPr/>
          <a:lstStyle/>
          <a:p>
            <a:r>
              <a:rPr lang="en-US" altLang="en-US" sz="3600" dirty="0" smtClean="0"/>
              <a:t>Out of Scope Changes </a:t>
            </a:r>
            <a:r>
              <a:rPr lang="en-US" altLang="en-US" sz="2400" dirty="0" smtClean="0"/>
              <a:t>cont.</a:t>
            </a:r>
            <a:endParaRPr lang="en-US" altLang="en-US" sz="3600" dirty="0" smtClean="0"/>
          </a:p>
        </p:txBody>
      </p:sp>
      <p:sp>
        <p:nvSpPr>
          <p:cNvPr id="138243" name="Content Placeholder 2"/>
          <p:cNvSpPr>
            <a:spLocks noGrp="1"/>
          </p:cNvSpPr>
          <p:nvPr>
            <p:ph sz="quarter" idx="1"/>
          </p:nvPr>
        </p:nvSpPr>
        <p:spPr>
          <a:xfrm>
            <a:off x="612775" y="1409700"/>
            <a:ext cx="7769225" cy="4686300"/>
          </a:xfrm>
        </p:spPr>
        <p:txBody>
          <a:bodyPr/>
          <a:lstStyle/>
          <a:p>
            <a:r>
              <a:rPr lang="en-US" altLang="en-US" dirty="0" smtClean="0"/>
              <a:t>Added work not envisioned by the parties at the outset of the contract that is of a considerable size in relation to contract value</a:t>
            </a:r>
          </a:p>
          <a:p>
            <a:r>
              <a:rPr lang="en-US" altLang="en-US" dirty="0" smtClean="0"/>
              <a:t>Work effort is not covered or mentioned in stage of work or specification</a:t>
            </a:r>
          </a:p>
          <a:p>
            <a:r>
              <a:rPr lang="en-US" altLang="en-US" dirty="0" smtClean="0"/>
              <a:t>Funding added without basis (IDIQ contract) or adequate scope added</a:t>
            </a:r>
          </a:p>
        </p:txBody>
      </p:sp>
    </p:spTree>
    <p:extLst>
      <p:ext uri="{BB962C8B-B14F-4D97-AF65-F5344CB8AC3E}">
        <p14:creationId xmlns:p14="http://schemas.microsoft.com/office/powerpoint/2010/main" val="246292462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4"/>
          <p:cNvSpPr>
            <a:spLocks noGrp="1" noChangeArrowheads="1"/>
          </p:cNvSpPr>
          <p:nvPr>
            <p:ph type="title"/>
          </p:nvPr>
        </p:nvSpPr>
        <p:spPr>
          <a:xfrm>
            <a:off x="612775" y="487680"/>
            <a:ext cx="7312025" cy="864870"/>
          </a:xfrm>
        </p:spPr>
        <p:txBody>
          <a:bodyPr/>
          <a:lstStyle/>
          <a:p>
            <a:pPr eaLnBrk="1" hangingPunct="1"/>
            <a:r>
              <a:rPr lang="en-US" altLang="en-US" sz="3600" dirty="0" smtClean="0"/>
              <a:t>Advance Payments  </a:t>
            </a:r>
          </a:p>
        </p:txBody>
      </p:sp>
      <p:sp>
        <p:nvSpPr>
          <p:cNvPr id="139267" name="Rectangle 5"/>
          <p:cNvSpPr>
            <a:spLocks noGrp="1" noChangeArrowheads="1"/>
          </p:cNvSpPr>
          <p:nvPr>
            <p:ph sz="quarter" idx="1"/>
          </p:nvPr>
        </p:nvSpPr>
        <p:spPr>
          <a:xfrm>
            <a:off x="612775" y="1352550"/>
            <a:ext cx="7312025" cy="4743450"/>
          </a:xfrm>
        </p:spPr>
        <p:txBody>
          <a:bodyPr>
            <a:normAutofit lnSpcReduction="10000"/>
          </a:bodyPr>
          <a:lstStyle/>
          <a:p>
            <a:pPr eaLnBrk="1" hangingPunct="1">
              <a:buFont typeface="Wingdings" pitchFamily="2" charset="2"/>
              <a:buNone/>
              <a:defRPr/>
            </a:pPr>
            <a:r>
              <a:rPr lang="en-US" sz="2800" b="1" dirty="0" smtClean="0"/>
              <a:t>Basic Requirement</a:t>
            </a:r>
          </a:p>
          <a:p>
            <a:pPr eaLnBrk="1" hangingPunct="1">
              <a:buFont typeface="Wingdings" pitchFamily="2" charset="2"/>
              <a:buNone/>
              <a:defRPr/>
            </a:pPr>
            <a:endParaRPr lang="en-US" sz="1500" dirty="0" smtClean="0">
              <a:hlinkClick r:id="rId3"/>
            </a:endParaRPr>
          </a:p>
          <a:p>
            <a:pPr eaLnBrk="1" hangingPunct="1">
              <a:buFont typeface="Wingdings" pitchFamily="2" charset="2"/>
              <a:buNone/>
              <a:defRPr/>
            </a:pPr>
            <a:r>
              <a:rPr lang="en-US" sz="2800" i="1" dirty="0" smtClean="0"/>
              <a:t>	(</a:t>
            </a:r>
            <a:r>
              <a:rPr lang="en-US" sz="2800" i="1" dirty="0" smtClean="0">
                <a:hlinkClick r:id="rId3"/>
              </a:rPr>
              <a:t>FTA C 4220.1F</a:t>
            </a:r>
            <a:r>
              <a:rPr lang="en-US" sz="2800" i="1" dirty="0" smtClean="0"/>
              <a:t> Ch. IV, 2.b(5)(b))</a:t>
            </a:r>
            <a:endParaRPr lang="en-US" sz="2800" dirty="0" smtClean="0"/>
          </a:p>
          <a:p>
            <a:pPr>
              <a:buFont typeface="Wingdings" pitchFamily="2" charset="2"/>
              <a:buNone/>
              <a:defRPr/>
            </a:pPr>
            <a:r>
              <a:rPr lang="en-US" sz="2800" dirty="0" smtClean="0"/>
              <a:t>	</a:t>
            </a:r>
            <a:r>
              <a:rPr lang="en-US" sz="2800" i="1" dirty="0" smtClean="0"/>
              <a:t>Recipients may not use FTA assistance to make payments to a third party contractor before the contractor has incurred the costs for which the payments would be attributable. </a:t>
            </a:r>
          </a:p>
          <a:p>
            <a:pPr>
              <a:buFont typeface="Wingdings" pitchFamily="2" charset="2"/>
              <a:buNone/>
              <a:defRPr/>
            </a:pPr>
            <a:endParaRPr lang="en-US" sz="2400" i="1" dirty="0" smtClean="0"/>
          </a:p>
          <a:p>
            <a:pPr>
              <a:buFont typeface="Wingdings" pitchFamily="2" charset="2"/>
              <a:buNone/>
              <a:defRPr/>
            </a:pPr>
            <a:r>
              <a:rPr lang="en-US" sz="2800" i="1" dirty="0" smtClean="0"/>
              <a:t>	Require prior FTA approval.</a:t>
            </a:r>
          </a:p>
          <a:p>
            <a:pPr eaLnBrk="1" hangingPunct="1">
              <a:buFont typeface="Wingdings" pitchFamily="2" charset="2"/>
              <a:buNone/>
              <a:defRPr/>
            </a:pPr>
            <a:endParaRPr lang="en-US" sz="2600" dirty="0" smtClean="0"/>
          </a:p>
          <a:p>
            <a:pPr eaLnBrk="1" hangingPunct="1">
              <a:buFont typeface="Wingdings" pitchFamily="2" charset="2"/>
              <a:buNone/>
              <a:defRPr/>
            </a:pPr>
            <a:r>
              <a:rPr lang="en-US" sz="2000" b="1" dirty="0" smtClean="0"/>
              <a:t>					Element #45 of the PSR</a:t>
            </a:r>
          </a:p>
        </p:txBody>
      </p:sp>
    </p:spTree>
    <p:extLst>
      <p:ext uri="{BB962C8B-B14F-4D97-AF65-F5344CB8AC3E}">
        <p14:creationId xmlns:p14="http://schemas.microsoft.com/office/powerpoint/2010/main" val="2195148187"/>
      </p:ext>
    </p:extLst>
  </p:cSld>
  <p:clrMapOvr>
    <a:masterClrMapping/>
  </p:clrMapOvr>
  <p:transition advClick="0"/>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612775" y="228600"/>
            <a:ext cx="7312025" cy="723900"/>
          </a:xfrm>
        </p:spPr>
        <p:txBody>
          <a:bodyPr/>
          <a:lstStyle/>
          <a:p>
            <a:r>
              <a:rPr lang="en-US" altLang="en-US" sz="3600" dirty="0" smtClean="0"/>
              <a:t>Advance Payments </a:t>
            </a:r>
            <a:r>
              <a:rPr lang="en-US" altLang="en-US" sz="2400" dirty="0" smtClean="0"/>
              <a:t>cont.</a:t>
            </a:r>
            <a:endParaRPr lang="en-US" altLang="en-US" sz="3600" dirty="0" smtClean="0"/>
          </a:p>
        </p:txBody>
      </p:sp>
      <p:sp>
        <p:nvSpPr>
          <p:cNvPr id="140291" name="Content Placeholder 2"/>
          <p:cNvSpPr>
            <a:spLocks noGrp="1"/>
          </p:cNvSpPr>
          <p:nvPr>
            <p:ph sz="quarter" idx="1"/>
          </p:nvPr>
        </p:nvSpPr>
        <p:spPr>
          <a:xfrm>
            <a:off x="612775" y="952500"/>
            <a:ext cx="8198716" cy="5181600"/>
          </a:xfrm>
        </p:spPr>
        <p:txBody>
          <a:bodyPr/>
          <a:lstStyle/>
          <a:p>
            <a:r>
              <a:rPr lang="en-US" altLang="en-US" sz="2200" dirty="0" smtClean="0"/>
              <a:t>Exceptions are permitted for sound business reasons including:</a:t>
            </a:r>
          </a:p>
          <a:p>
            <a:pPr lvl="2">
              <a:spcBef>
                <a:spcPct val="0"/>
              </a:spcBef>
              <a:buFont typeface="Arial" panose="020B0604020202020204" pitchFamily="34" charset="0"/>
              <a:buChar char="•"/>
            </a:pPr>
            <a:r>
              <a:rPr lang="en-US" altLang="en-US" sz="2200" dirty="0" smtClean="0"/>
              <a:t>Public utility connections and services </a:t>
            </a:r>
          </a:p>
          <a:p>
            <a:pPr lvl="2">
              <a:spcBef>
                <a:spcPct val="0"/>
              </a:spcBef>
              <a:buFont typeface="Arial" panose="020B0604020202020204" pitchFamily="34" charset="0"/>
              <a:buChar char="•"/>
            </a:pPr>
            <a:r>
              <a:rPr lang="en-US" altLang="en-US" sz="2200" dirty="0" smtClean="0"/>
              <a:t>Rent </a:t>
            </a:r>
          </a:p>
          <a:p>
            <a:pPr lvl="2">
              <a:spcBef>
                <a:spcPct val="0"/>
              </a:spcBef>
              <a:buFont typeface="Arial" panose="020B0604020202020204" pitchFamily="34" charset="0"/>
              <a:buChar char="•"/>
            </a:pPr>
            <a:r>
              <a:rPr lang="en-US" altLang="en-US" sz="2200" dirty="0" smtClean="0"/>
              <a:t>Tuition </a:t>
            </a:r>
          </a:p>
          <a:p>
            <a:pPr lvl="2">
              <a:spcBef>
                <a:spcPct val="0"/>
              </a:spcBef>
              <a:buFont typeface="Arial" panose="020B0604020202020204" pitchFamily="34" charset="0"/>
              <a:buChar char="•"/>
            </a:pPr>
            <a:r>
              <a:rPr lang="en-US" altLang="en-US" sz="2200" dirty="0" smtClean="0"/>
              <a:t>Insurance premiums </a:t>
            </a:r>
          </a:p>
          <a:p>
            <a:pPr lvl="2">
              <a:spcBef>
                <a:spcPct val="0"/>
              </a:spcBef>
              <a:buFont typeface="Arial" panose="020B0604020202020204" pitchFamily="34" charset="0"/>
              <a:buChar char="•"/>
            </a:pPr>
            <a:r>
              <a:rPr lang="en-US" altLang="en-US" sz="2200" dirty="0" smtClean="0"/>
              <a:t>Subscriptions to publications </a:t>
            </a:r>
          </a:p>
          <a:p>
            <a:pPr lvl="2">
              <a:spcBef>
                <a:spcPct val="0"/>
              </a:spcBef>
              <a:buFont typeface="Arial" panose="020B0604020202020204" pitchFamily="34" charset="0"/>
              <a:buChar char="•"/>
            </a:pPr>
            <a:r>
              <a:rPr lang="en-US" altLang="en-US" sz="2200" dirty="0" smtClean="0"/>
              <a:t>Software licenses</a:t>
            </a:r>
          </a:p>
          <a:p>
            <a:pPr lvl="2">
              <a:spcBef>
                <a:spcPct val="0"/>
              </a:spcBef>
              <a:buFont typeface="Arial" panose="020B0604020202020204" pitchFamily="34" charset="0"/>
              <a:buChar char="•"/>
            </a:pPr>
            <a:r>
              <a:rPr lang="en-US" altLang="en-US" sz="2200" dirty="0" smtClean="0"/>
              <a:t>Construction mobilization costs  </a:t>
            </a:r>
          </a:p>
          <a:p>
            <a:pPr lvl="2">
              <a:spcBef>
                <a:spcPct val="0"/>
              </a:spcBef>
              <a:buFont typeface="Arial" panose="020B0604020202020204" pitchFamily="34" charset="0"/>
              <a:buChar char="•"/>
            </a:pPr>
            <a:r>
              <a:rPr lang="en-US" altLang="en-US" sz="2200" dirty="0" smtClean="0"/>
              <a:t>Transportation </a:t>
            </a:r>
          </a:p>
          <a:p>
            <a:pPr lvl="2">
              <a:spcBef>
                <a:spcPct val="0"/>
              </a:spcBef>
              <a:buFont typeface="Arial" panose="020B0604020202020204" pitchFamily="34" charset="0"/>
              <a:buChar char="•"/>
            </a:pPr>
            <a:r>
              <a:rPr lang="en-US" altLang="en-US" sz="2200" dirty="0" smtClean="0"/>
              <a:t>Hotel reservations</a:t>
            </a:r>
          </a:p>
          <a:p>
            <a:pPr lvl="2">
              <a:spcBef>
                <a:spcPct val="0"/>
              </a:spcBef>
              <a:buFont typeface="Arial" panose="020B0604020202020204" pitchFamily="34" charset="0"/>
              <a:buChar char="•"/>
            </a:pPr>
            <a:r>
              <a:rPr lang="en-US" altLang="en-US" sz="2200" dirty="0" smtClean="0"/>
              <a:t>Conference and convention registrations</a:t>
            </a:r>
          </a:p>
          <a:p>
            <a:r>
              <a:rPr lang="en-US" altLang="en-US" sz="2200" dirty="0" smtClean="0"/>
              <a:t>Adequate security must be obtained when using advance payments</a:t>
            </a:r>
          </a:p>
          <a:p>
            <a:r>
              <a:rPr lang="en-US" altLang="en-US" sz="2200" dirty="0" smtClean="0"/>
              <a:t>FTA must provide written concurrence before the advance payment is made</a:t>
            </a:r>
          </a:p>
        </p:txBody>
      </p:sp>
    </p:spTree>
    <p:extLst>
      <p:ext uri="{BB962C8B-B14F-4D97-AF65-F5344CB8AC3E}">
        <p14:creationId xmlns:p14="http://schemas.microsoft.com/office/powerpoint/2010/main" val="19829212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4"/>
          <p:cNvSpPr>
            <a:spLocks noGrp="1" noChangeArrowheads="1"/>
          </p:cNvSpPr>
          <p:nvPr>
            <p:ph type="title"/>
          </p:nvPr>
        </p:nvSpPr>
        <p:spPr>
          <a:xfrm>
            <a:off x="612775" y="228600"/>
            <a:ext cx="7312025" cy="990600"/>
          </a:xfrm>
        </p:spPr>
        <p:txBody>
          <a:bodyPr/>
          <a:lstStyle/>
          <a:p>
            <a:pPr eaLnBrk="1" hangingPunct="1"/>
            <a:r>
              <a:rPr lang="en-US" altLang="en-US" sz="4000" dirty="0" smtClean="0"/>
              <a:t>Progress Payments</a:t>
            </a:r>
          </a:p>
        </p:txBody>
      </p:sp>
      <p:sp>
        <p:nvSpPr>
          <p:cNvPr id="141315" name="Rectangle 5"/>
          <p:cNvSpPr>
            <a:spLocks noGrp="1" noChangeArrowheads="1"/>
          </p:cNvSpPr>
          <p:nvPr>
            <p:ph sz="quarter" idx="1"/>
          </p:nvPr>
        </p:nvSpPr>
        <p:spPr>
          <a:xfrm>
            <a:off x="612775" y="1600200"/>
            <a:ext cx="7312025" cy="4495800"/>
          </a:xfrm>
        </p:spPr>
        <p:txBody>
          <a:bodyPr/>
          <a:lstStyle/>
          <a:p>
            <a:pPr eaLnBrk="1" hangingPunct="1">
              <a:buFont typeface="Wingdings" pitchFamily="2" charset="2"/>
              <a:buNone/>
            </a:pPr>
            <a:r>
              <a:rPr lang="en-US" altLang="en-US" sz="2800" b="1" dirty="0" smtClean="0"/>
              <a:t>Basic Requirement</a:t>
            </a:r>
          </a:p>
          <a:p>
            <a:pPr eaLnBrk="1" hangingPunct="1">
              <a:buFont typeface="Wingdings" pitchFamily="2" charset="2"/>
              <a:buNone/>
            </a:pPr>
            <a:endParaRPr lang="en-US" altLang="en-US" sz="1600" dirty="0" smtClean="0">
              <a:hlinkClick r:id="rId3"/>
            </a:endParaRPr>
          </a:p>
          <a:p>
            <a:pPr eaLnBrk="1" hangingPunct="1">
              <a:buFont typeface="Wingdings" pitchFamily="2" charset="2"/>
              <a:buNone/>
            </a:pPr>
            <a:r>
              <a:rPr lang="en-US" altLang="en-US" sz="2800" i="1" dirty="0" smtClean="0"/>
              <a:t>	(</a:t>
            </a:r>
            <a:r>
              <a:rPr lang="en-US" altLang="en-US" sz="2800" i="1" dirty="0" smtClean="0">
                <a:hlinkClick r:id="rId3"/>
              </a:rPr>
              <a:t>FTA C 4220.1F</a:t>
            </a:r>
            <a:r>
              <a:rPr lang="en-US" altLang="en-US" sz="2800" i="1" dirty="0" smtClean="0"/>
              <a:t> Ch. IV, 2.b(5)(c))</a:t>
            </a:r>
            <a:endParaRPr lang="en-US" altLang="en-US" sz="2800" dirty="0" smtClean="0"/>
          </a:p>
          <a:p>
            <a:pPr>
              <a:buFont typeface="Wingdings" pitchFamily="2" charset="2"/>
              <a:buNone/>
            </a:pPr>
            <a:r>
              <a:rPr lang="en-US" altLang="en-US" sz="2800" dirty="0" smtClean="0"/>
              <a:t>	</a:t>
            </a:r>
            <a:r>
              <a:rPr lang="en-US" altLang="en-US" sz="2800" i="1" dirty="0" smtClean="0"/>
              <a:t>Recipients may use FTA assistance to support progress payments provided the recipient obtains adequate security for those payments and has sufficient written documentation to substantiate the work for which payment is requested. </a:t>
            </a:r>
          </a:p>
          <a:p>
            <a:pPr eaLnBrk="1" hangingPunct="1">
              <a:buFont typeface="Wingdings" pitchFamily="2" charset="2"/>
              <a:buNone/>
            </a:pPr>
            <a:endParaRPr lang="en-US" altLang="en-US" sz="2600" i="1" dirty="0" smtClean="0"/>
          </a:p>
          <a:p>
            <a:pPr eaLnBrk="1" hangingPunct="1">
              <a:buFont typeface="Wingdings" pitchFamily="2" charset="2"/>
              <a:buNone/>
            </a:pPr>
            <a:r>
              <a:rPr lang="en-US" altLang="en-US" sz="2000" b="1" dirty="0" smtClean="0"/>
              <a:t>					Element #46 of the PSR</a:t>
            </a:r>
          </a:p>
          <a:p>
            <a:pPr eaLnBrk="1" hangingPunct="1">
              <a:buFont typeface="Wingdings" pitchFamily="2" charset="2"/>
              <a:buNone/>
            </a:pPr>
            <a:endParaRPr lang="en-US" altLang="en-US" sz="2000" b="1" dirty="0" smtClean="0"/>
          </a:p>
        </p:txBody>
      </p:sp>
    </p:spTree>
    <p:extLst>
      <p:ext uri="{BB962C8B-B14F-4D97-AF65-F5344CB8AC3E}">
        <p14:creationId xmlns:p14="http://schemas.microsoft.com/office/powerpoint/2010/main" val="2463353136"/>
      </p:ext>
    </p:extLst>
  </p:cSld>
  <p:clrMapOvr>
    <a:masterClrMapping/>
  </p:clrMapOvr>
  <p:transition advClick="0"/>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4"/>
          <p:cNvSpPr>
            <a:spLocks noGrp="1" noChangeArrowheads="1"/>
          </p:cNvSpPr>
          <p:nvPr>
            <p:ph type="title"/>
          </p:nvPr>
        </p:nvSpPr>
        <p:spPr>
          <a:xfrm>
            <a:off x="612775" y="495300"/>
            <a:ext cx="7312025" cy="723900"/>
          </a:xfrm>
        </p:spPr>
        <p:txBody>
          <a:bodyPr/>
          <a:lstStyle/>
          <a:p>
            <a:pPr eaLnBrk="1" hangingPunct="1"/>
            <a:r>
              <a:rPr lang="en-US" altLang="en-US" sz="3600" dirty="0" smtClean="0"/>
              <a:t>Time and Materials Contracts</a:t>
            </a:r>
          </a:p>
        </p:txBody>
      </p:sp>
      <p:sp>
        <p:nvSpPr>
          <p:cNvPr id="133123" name="Rectangle 5"/>
          <p:cNvSpPr>
            <a:spLocks noGrp="1" noChangeArrowheads="1"/>
          </p:cNvSpPr>
          <p:nvPr>
            <p:ph sz="quarter" idx="1"/>
          </p:nvPr>
        </p:nvSpPr>
        <p:spPr>
          <a:xfrm>
            <a:off x="819150" y="1219200"/>
            <a:ext cx="7429500" cy="5181600"/>
          </a:xfrm>
        </p:spPr>
        <p:txBody>
          <a:bodyPr>
            <a:normAutofit fontScale="85000" lnSpcReduction="20000"/>
          </a:bodyPr>
          <a:lstStyle/>
          <a:p>
            <a:pPr marL="290513" indent="-290513" eaLnBrk="1" hangingPunct="1">
              <a:buFont typeface="Wingdings" pitchFamily="2" charset="2"/>
              <a:buNone/>
              <a:defRPr/>
            </a:pPr>
            <a:endParaRPr lang="en-US" sz="3000" i="1" dirty="0" smtClean="0"/>
          </a:p>
          <a:p>
            <a:pPr marL="685800" indent="-342900" eaLnBrk="1" hangingPunct="1">
              <a:buFont typeface="Wingdings" pitchFamily="2" charset="2"/>
              <a:buNone/>
              <a:defRPr/>
            </a:pPr>
            <a:r>
              <a:rPr lang="en-US" sz="3000" i="1" dirty="0" smtClean="0"/>
              <a:t>(</a:t>
            </a:r>
            <a:r>
              <a:rPr lang="en-US" sz="3000" i="1" dirty="0" smtClean="0">
                <a:hlinkClick r:id="rId3"/>
              </a:rPr>
              <a:t>FTA C 4220.1F</a:t>
            </a:r>
            <a:r>
              <a:rPr lang="en-US" sz="3000" i="1" dirty="0" smtClean="0"/>
              <a:t> Ch. VI, 2.c(2)(c))</a:t>
            </a:r>
          </a:p>
          <a:p>
            <a:pPr marL="685800" indent="-342900" eaLnBrk="1" hangingPunct="1">
              <a:buFont typeface="Wingdings" pitchFamily="2" charset="2"/>
              <a:buNone/>
              <a:defRPr/>
            </a:pPr>
            <a:endParaRPr lang="en-US" sz="1600" dirty="0" smtClean="0"/>
          </a:p>
          <a:p>
            <a:pPr marL="685800" indent="-342900" eaLnBrk="1" hangingPunct="1">
              <a:buFont typeface="Wingdings" pitchFamily="2" charset="2"/>
              <a:buNone/>
              <a:defRPr/>
            </a:pPr>
            <a:r>
              <a:rPr lang="en-US" sz="3000" i="1" dirty="0" smtClean="0"/>
              <a:t>Used only:</a:t>
            </a:r>
          </a:p>
          <a:p>
            <a:pPr marL="685800" indent="-342900" eaLnBrk="1" hangingPunct="1">
              <a:defRPr/>
            </a:pPr>
            <a:r>
              <a:rPr lang="en-US" sz="3000" i="1" dirty="0" smtClean="0"/>
              <a:t>After a determination that no other type of contract is suitable</a:t>
            </a:r>
          </a:p>
          <a:p>
            <a:pPr marL="685800" indent="-342900" eaLnBrk="1" hangingPunct="1">
              <a:defRPr/>
            </a:pPr>
            <a:r>
              <a:rPr lang="en-US" sz="3000" i="1" dirty="0" smtClean="0"/>
              <a:t>If the contract specifies a ceiling price that the contractor shall not exceed except at its own risk.</a:t>
            </a:r>
          </a:p>
          <a:p>
            <a:pPr marL="685800" indent="-342900" eaLnBrk="1" hangingPunct="1">
              <a:buFont typeface="Wingdings" pitchFamily="2" charset="2"/>
              <a:buNone/>
              <a:defRPr/>
            </a:pPr>
            <a:endParaRPr lang="en-US" sz="3000" i="1" dirty="0" smtClean="0"/>
          </a:p>
          <a:p>
            <a:pPr marL="685800" indent="-342900" eaLnBrk="1" hangingPunct="1">
              <a:buFont typeface="Wingdings" pitchFamily="2" charset="2"/>
              <a:buChar char="Ø"/>
              <a:defRPr/>
            </a:pPr>
            <a:r>
              <a:rPr lang="en-US" sz="3000" i="1" dirty="0" smtClean="0"/>
              <a:t>Ensure that you have an approval in file.</a:t>
            </a:r>
          </a:p>
          <a:p>
            <a:pPr marL="685800" indent="-342900" eaLnBrk="1" hangingPunct="1">
              <a:buFont typeface="Wingdings" pitchFamily="2" charset="2"/>
              <a:buChar char="Ø"/>
              <a:defRPr/>
            </a:pPr>
            <a:r>
              <a:rPr lang="en-US" sz="3000" i="1" dirty="0" smtClean="0"/>
              <a:t>Include in the procurement plan</a:t>
            </a:r>
            <a:r>
              <a:rPr lang="en-US" sz="2600" i="1" dirty="0" smtClean="0"/>
              <a:t/>
            </a:r>
            <a:br>
              <a:rPr lang="en-US" sz="2600" i="1" dirty="0" smtClean="0"/>
            </a:br>
            <a:endParaRPr lang="en-US" sz="2600" i="1" dirty="0" smtClean="0"/>
          </a:p>
          <a:p>
            <a:pPr marL="290513" indent="-290513" eaLnBrk="1" hangingPunct="1">
              <a:defRPr/>
            </a:pPr>
            <a:endParaRPr lang="en-US" sz="2600" i="1" dirty="0" smtClean="0"/>
          </a:p>
          <a:p>
            <a:pPr marL="290513" indent="-290513" eaLnBrk="1" hangingPunct="1">
              <a:buFont typeface="Wingdings" pitchFamily="2" charset="2"/>
              <a:buNone/>
              <a:defRPr/>
            </a:pPr>
            <a:r>
              <a:rPr lang="en-US" sz="2200" b="1" dirty="0" smtClean="0"/>
              <a:t>					Element #47 of the PSR</a:t>
            </a:r>
          </a:p>
          <a:p>
            <a:pPr marL="290513" indent="-290513">
              <a:buFont typeface="Wingdings" pitchFamily="2" charset="2"/>
              <a:buNone/>
              <a:defRPr/>
            </a:pPr>
            <a:endParaRPr lang="en-US" sz="2600" dirty="0" smtClean="0"/>
          </a:p>
          <a:p>
            <a:pPr marL="290513" indent="-290513">
              <a:buFont typeface="Wingdings" pitchFamily="2" charset="2"/>
              <a:buNone/>
              <a:defRPr/>
            </a:pPr>
            <a:endParaRPr lang="en-US" sz="2600" dirty="0" smtClean="0"/>
          </a:p>
        </p:txBody>
      </p:sp>
    </p:spTree>
    <p:extLst>
      <p:ext uri="{BB962C8B-B14F-4D97-AF65-F5344CB8AC3E}">
        <p14:creationId xmlns:p14="http://schemas.microsoft.com/office/powerpoint/2010/main" val="1264531208"/>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FTA Oversight Activities </a:t>
            </a:r>
            <a:r>
              <a:rPr lang="en-US" sz="3200" dirty="0" smtClean="0"/>
              <a:t>cont.</a:t>
            </a:r>
            <a:endParaRPr lang="en-US" sz="3200" dirty="0"/>
          </a:p>
        </p:txBody>
      </p:sp>
      <p:sp>
        <p:nvSpPr>
          <p:cNvPr id="3" name="Content Placeholder 2"/>
          <p:cNvSpPr>
            <a:spLocks noGrp="1"/>
          </p:cNvSpPr>
          <p:nvPr>
            <p:ph idx="1"/>
          </p:nvPr>
        </p:nvSpPr>
        <p:spPr>
          <a:xfrm>
            <a:off x="457200" y="1270000"/>
            <a:ext cx="8229600" cy="4856163"/>
          </a:xfrm>
          <a:ln w="28575"/>
        </p:spPr>
        <p:txBody>
          <a:bodyPr/>
          <a:lstStyle/>
          <a:p>
            <a:pPr marL="0" indent="0">
              <a:buNone/>
            </a:pPr>
            <a:r>
              <a:rPr lang="en-US" dirty="0" smtClean="0"/>
              <a:t>Assessment Areas</a:t>
            </a:r>
          </a:p>
          <a:p>
            <a:pPr lvl="1">
              <a:buFont typeface="Arial" panose="020B0604020202020204" pitchFamily="34" charset="0"/>
              <a:buChar char="•"/>
            </a:pPr>
            <a:r>
              <a:rPr lang="en-US" sz="2400" dirty="0" smtClean="0"/>
              <a:t>Grant Administration</a:t>
            </a:r>
          </a:p>
          <a:p>
            <a:pPr lvl="1">
              <a:buFont typeface="Arial" panose="020B0604020202020204" pitchFamily="34" charset="0"/>
              <a:buChar char="•"/>
            </a:pPr>
            <a:r>
              <a:rPr lang="en-US" sz="2400" dirty="0" smtClean="0"/>
              <a:t>Recipient Profile</a:t>
            </a:r>
          </a:p>
          <a:p>
            <a:pPr lvl="1">
              <a:buFont typeface="Arial" panose="020B0604020202020204" pitchFamily="34" charset="0"/>
              <a:buChar char="•"/>
            </a:pPr>
            <a:r>
              <a:rPr lang="en-US" sz="2400" dirty="0" smtClean="0"/>
              <a:t>Property Management</a:t>
            </a:r>
          </a:p>
          <a:p>
            <a:pPr lvl="1">
              <a:buFont typeface="Arial" panose="020B0604020202020204" pitchFamily="34" charset="0"/>
              <a:buChar char="•"/>
            </a:pPr>
            <a:r>
              <a:rPr lang="en-US" sz="2400" dirty="0" smtClean="0"/>
              <a:t>Financial Management</a:t>
            </a:r>
          </a:p>
          <a:p>
            <a:pPr lvl="1">
              <a:buFont typeface="Arial" panose="020B0604020202020204" pitchFamily="34" charset="0"/>
              <a:buChar char="•"/>
            </a:pPr>
            <a:r>
              <a:rPr lang="en-US" sz="2400" dirty="0" smtClean="0"/>
              <a:t>Procurement Management </a:t>
            </a:r>
          </a:p>
          <a:p>
            <a:pPr lvl="1">
              <a:buFont typeface="Arial" panose="020B0604020202020204" pitchFamily="34" charset="0"/>
              <a:buChar char="•"/>
            </a:pPr>
            <a:r>
              <a:rPr lang="en-US" sz="2400" dirty="0" smtClean="0"/>
              <a:t>Technology Deployment</a:t>
            </a:r>
          </a:p>
          <a:p>
            <a:pPr lvl="1">
              <a:buFont typeface="Arial" panose="020B0604020202020204" pitchFamily="34" charset="0"/>
              <a:buChar char="•"/>
            </a:pPr>
            <a:r>
              <a:rPr lang="en-US" sz="2400" dirty="0" smtClean="0"/>
              <a:t>Safety and Security </a:t>
            </a:r>
          </a:p>
          <a:p>
            <a:pPr lvl="1">
              <a:buFont typeface="Arial" panose="020B0604020202020204" pitchFamily="34" charset="0"/>
              <a:buChar char="•"/>
            </a:pPr>
            <a:r>
              <a:rPr lang="en-US" sz="2400" dirty="0" smtClean="0"/>
              <a:t>Planning </a:t>
            </a:r>
            <a:endParaRPr lang="en-US" sz="2400" dirty="0"/>
          </a:p>
          <a:p>
            <a:pPr lvl="1">
              <a:buFont typeface="Arial" panose="020B0604020202020204" pitchFamily="34" charset="0"/>
              <a:buChar char="•"/>
            </a:pPr>
            <a:r>
              <a:rPr lang="en-US" sz="2400" dirty="0" smtClean="0"/>
              <a:t>Civil Rights</a:t>
            </a:r>
          </a:p>
          <a:p>
            <a:pPr lvl="1"/>
            <a:endParaRPr lang="en-US" dirty="0" smtClean="0"/>
          </a:p>
          <a:p>
            <a:pPr lvl="1"/>
            <a:endParaRPr lang="en-US" dirty="0" smtClean="0"/>
          </a:p>
          <a:p>
            <a:pPr lvl="1"/>
            <a:endParaRPr lang="en-US" dirty="0"/>
          </a:p>
        </p:txBody>
      </p:sp>
      <p:sp>
        <p:nvSpPr>
          <p:cNvPr id="5" name="Oval 4"/>
          <p:cNvSpPr/>
          <p:nvPr/>
        </p:nvSpPr>
        <p:spPr bwMode="hidden">
          <a:xfrm>
            <a:off x="880532" y="3539067"/>
            <a:ext cx="4250267" cy="592666"/>
          </a:xfrm>
          <a:prstGeom prst="ellipse">
            <a:avLst/>
          </a:prstGeom>
          <a:no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89155816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a:xfrm>
            <a:off x="612775" y="457200"/>
            <a:ext cx="7312025" cy="762000"/>
          </a:xfrm>
        </p:spPr>
        <p:txBody>
          <a:bodyPr/>
          <a:lstStyle/>
          <a:p>
            <a:pPr eaLnBrk="1" hangingPunct="1"/>
            <a:r>
              <a:rPr lang="en-US" altLang="en-US" dirty="0" smtClean="0"/>
              <a:t>Cost Plus Percentage of Cost</a:t>
            </a:r>
          </a:p>
        </p:txBody>
      </p:sp>
      <p:sp>
        <p:nvSpPr>
          <p:cNvPr id="134147" name="Rectangle 5"/>
          <p:cNvSpPr>
            <a:spLocks noGrp="1" noChangeArrowheads="1"/>
          </p:cNvSpPr>
          <p:nvPr>
            <p:ph sz="quarter" idx="1"/>
          </p:nvPr>
        </p:nvSpPr>
        <p:spPr>
          <a:xfrm>
            <a:off x="612775" y="1600200"/>
            <a:ext cx="7312025" cy="4343400"/>
          </a:xfrm>
        </p:spPr>
        <p:txBody>
          <a:bodyPr>
            <a:normAutofit fontScale="85000" lnSpcReduction="20000"/>
          </a:bodyPr>
          <a:lstStyle/>
          <a:p>
            <a:pPr marL="685800" indent="-342900" eaLnBrk="1" hangingPunct="1">
              <a:buFont typeface="Wingdings" pitchFamily="2" charset="2"/>
              <a:buNone/>
              <a:defRPr/>
            </a:pPr>
            <a:r>
              <a:rPr lang="en-US" sz="3000" i="1" dirty="0" smtClean="0"/>
              <a:t>(</a:t>
            </a:r>
            <a:r>
              <a:rPr lang="en-US" sz="3000" i="1" dirty="0" smtClean="0">
                <a:hlinkClick r:id="rId3"/>
              </a:rPr>
              <a:t>FTA C 4220.1F</a:t>
            </a:r>
            <a:r>
              <a:rPr lang="en-US" sz="3000" i="1" dirty="0" smtClean="0"/>
              <a:t> Ch. VI, 2.c(2)(a))</a:t>
            </a:r>
          </a:p>
          <a:p>
            <a:pPr marL="685800" indent="-342900" eaLnBrk="1" hangingPunct="1">
              <a:buFont typeface="Wingdings" pitchFamily="2" charset="2"/>
              <a:buNone/>
              <a:defRPr/>
            </a:pPr>
            <a:endParaRPr lang="en-US" sz="1600" dirty="0" smtClean="0"/>
          </a:p>
          <a:p>
            <a:pPr marL="342900" indent="0" eaLnBrk="1" hangingPunct="1">
              <a:buFont typeface="Wingdings" pitchFamily="2" charset="2"/>
              <a:buNone/>
              <a:defRPr/>
            </a:pPr>
            <a:r>
              <a:rPr lang="en-US" sz="3000" i="1" dirty="0" smtClean="0"/>
              <a:t>Cost plus a percentage of cost and cost plus percentage of construction cost methods of contracting are prohibited.</a:t>
            </a:r>
            <a:br>
              <a:rPr lang="en-US" sz="3000" i="1" dirty="0" smtClean="0"/>
            </a:br>
            <a:endParaRPr lang="en-US" sz="3000" i="1" dirty="0" smtClean="0"/>
          </a:p>
          <a:p>
            <a:pPr marL="342900" indent="0" eaLnBrk="1" hangingPunct="1">
              <a:buFont typeface="Wingdings" pitchFamily="2" charset="2"/>
              <a:buNone/>
              <a:defRPr/>
            </a:pPr>
            <a:r>
              <a:rPr lang="en-US" sz="3000" i="1" dirty="0" smtClean="0"/>
              <a:t>Areas to Watch For: </a:t>
            </a:r>
          </a:p>
          <a:p>
            <a:pPr marL="1200150" lvl="1" indent="-457200">
              <a:buFont typeface="Arial" panose="020B0604020202020204" pitchFamily="34" charset="0"/>
              <a:buChar char="•"/>
              <a:defRPr/>
            </a:pPr>
            <a:r>
              <a:rPr lang="en-US" sz="3000" i="1" dirty="0" smtClean="0"/>
              <a:t>Automatic add-ons above costs</a:t>
            </a:r>
          </a:p>
          <a:p>
            <a:pPr marL="1200150" lvl="1" indent="-457200">
              <a:buFont typeface="Arial" panose="020B0604020202020204" pitchFamily="34" charset="0"/>
              <a:buChar char="•"/>
              <a:defRPr/>
            </a:pPr>
            <a:r>
              <a:rPr lang="en-US" sz="3000" i="1" dirty="0" smtClean="0"/>
              <a:t>Fixed incentive rates</a:t>
            </a:r>
          </a:p>
          <a:p>
            <a:pPr marL="1200150" lvl="1" indent="-457200">
              <a:buFont typeface="Arial" panose="020B0604020202020204" pitchFamily="34" charset="0"/>
              <a:buChar char="•"/>
              <a:defRPr/>
            </a:pPr>
            <a:r>
              <a:rPr lang="en-US" sz="3000" i="1" dirty="0" smtClean="0"/>
              <a:t>No upper limit on costs</a:t>
            </a:r>
          </a:p>
          <a:p>
            <a:pPr marL="58738" indent="0" eaLnBrk="1" hangingPunct="1">
              <a:buFont typeface="Wingdings" pitchFamily="2" charset="2"/>
              <a:buNone/>
              <a:defRPr/>
            </a:pPr>
            <a:endParaRPr lang="en-US" sz="2600" b="1" i="1" dirty="0" smtClean="0"/>
          </a:p>
          <a:p>
            <a:pPr marL="58738" indent="0" eaLnBrk="1" hangingPunct="1">
              <a:buFont typeface="Wingdings" pitchFamily="2" charset="2"/>
              <a:buNone/>
              <a:defRPr/>
            </a:pPr>
            <a:r>
              <a:rPr lang="en-US" sz="2200" b="1" dirty="0" smtClean="0"/>
              <a:t>				Element #48 of the PSR</a:t>
            </a:r>
          </a:p>
          <a:p>
            <a:pPr marL="58738" indent="0">
              <a:buFont typeface="Wingdings" pitchFamily="2" charset="2"/>
              <a:buNone/>
              <a:defRPr/>
            </a:pPr>
            <a:endParaRPr lang="en-US" sz="2600" dirty="0" smtClean="0"/>
          </a:p>
          <a:p>
            <a:pPr marL="58738" indent="0">
              <a:buFont typeface="Wingdings" pitchFamily="2" charset="2"/>
              <a:buNone/>
              <a:defRPr/>
            </a:pPr>
            <a:endParaRPr lang="en-US" sz="2600" dirty="0" smtClean="0"/>
          </a:p>
        </p:txBody>
      </p:sp>
    </p:spTree>
    <p:extLst>
      <p:ext uri="{BB962C8B-B14F-4D97-AF65-F5344CB8AC3E}">
        <p14:creationId xmlns:p14="http://schemas.microsoft.com/office/powerpoint/2010/main" val="1003839247"/>
      </p:ext>
    </p:extLst>
  </p:cSld>
  <p:clrMapOvr>
    <a:masterClrMapping/>
  </p:clrMapOvr>
  <p:transition advClick="0"/>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4"/>
          <p:cNvSpPr>
            <a:spLocks noGrp="1" noChangeArrowheads="1"/>
          </p:cNvSpPr>
          <p:nvPr>
            <p:ph type="title"/>
          </p:nvPr>
        </p:nvSpPr>
        <p:spPr>
          <a:xfrm>
            <a:off x="612775" y="228600"/>
            <a:ext cx="7312025" cy="990600"/>
          </a:xfrm>
        </p:spPr>
        <p:txBody>
          <a:bodyPr/>
          <a:lstStyle/>
          <a:p>
            <a:pPr eaLnBrk="1" hangingPunct="1"/>
            <a:r>
              <a:rPr lang="en-US" altLang="en-US" sz="3600" dirty="0" smtClean="0"/>
              <a:t>Liquidated Damages Provisions </a:t>
            </a:r>
          </a:p>
        </p:txBody>
      </p:sp>
      <p:sp>
        <p:nvSpPr>
          <p:cNvPr id="74755" name="Rectangle 5"/>
          <p:cNvSpPr>
            <a:spLocks noGrp="1" noChangeArrowheads="1"/>
          </p:cNvSpPr>
          <p:nvPr>
            <p:ph sz="quarter" idx="1"/>
          </p:nvPr>
        </p:nvSpPr>
        <p:spPr>
          <a:xfrm>
            <a:off x="609600" y="1219200"/>
            <a:ext cx="7696200" cy="4876800"/>
          </a:xfrm>
        </p:spPr>
        <p:txBody>
          <a:bodyPr>
            <a:normAutofit fontScale="77500" lnSpcReduction="20000"/>
          </a:bodyPr>
          <a:lstStyle/>
          <a:p>
            <a:pPr eaLnBrk="1" hangingPunct="1">
              <a:buFont typeface="Wingdings" pitchFamily="2" charset="2"/>
              <a:buNone/>
              <a:defRPr/>
            </a:pPr>
            <a:r>
              <a:rPr lang="en-US" sz="3300" b="1" dirty="0" smtClean="0"/>
              <a:t>Basic Requirement</a:t>
            </a:r>
          </a:p>
          <a:p>
            <a:pPr eaLnBrk="1" hangingPunct="1">
              <a:buFont typeface="Wingdings" pitchFamily="2" charset="2"/>
              <a:buNone/>
              <a:defRPr/>
            </a:pPr>
            <a:endParaRPr lang="en-US" sz="3300" dirty="0" smtClean="0"/>
          </a:p>
          <a:p>
            <a:pPr eaLnBrk="1" hangingPunct="1">
              <a:buFont typeface="Wingdings" pitchFamily="2" charset="2"/>
              <a:buNone/>
              <a:defRPr/>
            </a:pPr>
            <a:r>
              <a:rPr lang="en-US" sz="3300" i="1" dirty="0" smtClean="0"/>
              <a:t>	(</a:t>
            </a:r>
            <a:r>
              <a:rPr lang="en-US" sz="3300" i="1" dirty="0" smtClean="0">
                <a:hlinkClick r:id="rId3"/>
              </a:rPr>
              <a:t>FTA C 4220.1F</a:t>
            </a:r>
            <a:r>
              <a:rPr lang="en-US" sz="3300" i="1" dirty="0" smtClean="0"/>
              <a:t> Ch. IV, 2.b(6)(b)1)</a:t>
            </a:r>
            <a:endParaRPr lang="en-US" sz="3300" dirty="0" smtClean="0"/>
          </a:p>
          <a:p>
            <a:pPr eaLnBrk="1" hangingPunct="1">
              <a:buFont typeface="Wingdings" pitchFamily="2" charset="2"/>
              <a:buNone/>
              <a:defRPr/>
            </a:pPr>
            <a:r>
              <a:rPr lang="en-US" sz="3300" dirty="0" smtClean="0"/>
              <a:t>	</a:t>
            </a:r>
            <a:r>
              <a:rPr lang="en-US" sz="3300" i="1" dirty="0" smtClean="0"/>
              <a:t>A recipient may use liquidated damages if it may reasonably expect to suffer damages due to:</a:t>
            </a:r>
          </a:p>
          <a:p>
            <a:pPr marL="685800" indent="-342900" eaLnBrk="1" hangingPunct="1">
              <a:defRPr/>
            </a:pPr>
            <a:r>
              <a:rPr lang="en-US" sz="3300" i="1" dirty="0" smtClean="0"/>
              <a:t>Delayed contract completion, or</a:t>
            </a:r>
          </a:p>
          <a:p>
            <a:pPr marL="685800" indent="-342900" eaLnBrk="1" hangingPunct="1">
              <a:defRPr/>
            </a:pPr>
            <a:r>
              <a:rPr lang="en-US" sz="3300" i="1" dirty="0" smtClean="0"/>
              <a:t>Weight requirements exceeded</a:t>
            </a:r>
          </a:p>
          <a:p>
            <a:pPr marL="685800" indent="-342900" algn="ctr" eaLnBrk="1" hangingPunct="1">
              <a:buFont typeface="Wingdings" pitchFamily="2" charset="2"/>
              <a:buNone/>
              <a:defRPr/>
            </a:pPr>
            <a:r>
              <a:rPr lang="en-US" sz="3300" i="1" dirty="0" smtClean="0"/>
              <a:t>AND</a:t>
            </a:r>
          </a:p>
          <a:p>
            <a:pPr marL="685800" indent="-342900" eaLnBrk="1" hangingPunct="1">
              <a:defRPr/>
            </a:pPr>
            <a:r>
              <a:rPr lang="en-US" sz="3300" i="1" dirty="0" smtClean="0"/>
              <a:t>the extent or amount of such damages are uncertain and would be difficult or impossible to determine. </a:t>
            </a:r>
            <a:r>
              <a:rPr lang="en-US" sz="2600" i="1" dirty="0" smtClean="0"/>
              <a:t/>
            </a:r>
            <a:br>
              <a:rPr lang="en-US" sz="2600" i="1" dirty="0" smtClean="0"/>
            </a:br>
            <a:endParaRPr lang="en-US" sz="2600" i="1" dirty="0" smtClean="0"/>
          </a:p>
          <a:p>
            <a:pPr eaLnBrk="1" hangingPunct="1">
              <a:buFont typeface="Wingdings" pitchFamily="2" charset="2"/>
              <a:buNone/>
              <a:defRPr/>
            </a:pPr>
            <a:endParaRPr lang="en-US" sz="2400" i="1" dirty="0" smtClean="0"/>
          </a:p>
          <a:p>
            <a:pPr eaLnBrk="1" hangingPunct="1">
              <a:buFont typeface="Wingdings" pitchFamily="2" charset="2"/>
              <a:buNone/>
              <a:defRPr/>
            </a:pPr>
            <a:r>
              <a:rPr lang="en-US" sz="2400" b="1" dirty="0" smtClean="0"/>
              <a:t>					Element #49 of the PSR</a:t>
            </a:r>
          </a:p>
        </p:txBody>
      </p:sp>
    </p:spTree>
    <p:extLst>
      <p:ext uri="{BB962C8B-B14F-4D97-AF65-F5344CB8AC3E}">
        <p14:creationId xmlns:p14="http://schemas.microsoft.com/office/powerpoint/2010/main" val="3684766873"/>
      </p:ext>
    </p:extLst>
  </p:cSld>
  <p:clrMapOvr>
    <a:masterClrMapping/>
  </p:clrMapOvr>
  <p:transition advClick="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4"/>
          <p:cNvSpPr>
            <a:spLocks noGrp="1" noChangeArrowheads="1"/>
          </p:cNvSpPr>
          <p:nvPr>
            <p:ph type="title"/>
          </p:nvPr>
        </p:nvSpPr>
        <p:spPr>
          <a:xfrm>
            <a:off x="612775" y="228600"/>
            <a:ext cx="7597775" cy="990600"/>
          </a:xfrm>
        </p:spPr>
        <p:txBody>
          <a:bodyPr/>
          <a:lstStyle/>
          <a:p>
            <a:pPr eaLnBrk="1" hangingPunct="1"/>
            <a:r>
              <a:rPr lang="en-US" altLang="en-US" sz="3600" dirty="0" smtClean="0"/>
              <a:t>Liquidated Damages Provisions </a:t>
            </a:r>
            <a:r>
              <a:rPr lang="en-US" altLang="en-US" sz="2400" dirty="0" smtClean="0"/>
              <a:t>cont. </a:t>
            </a:r>
          </a:p>
        </p:txBody>
      </p:sp>
      <p:sp>
        <p:nvSpPr>
          <p:cNvPr id="75779" name="Rectangle 5"/>
          <p:cNvSpPr>
            <a:spLocks noGrp="1" noChangeArrowheads="1"/>
          </p:cNvSpPr>
          <p:nvPr>
            <p:ph sz="quarter" idx="1"/>
          </p:nvPr>
        </p:nvSpPr>
        <p:spPr>
          <a:xfrm>
            <a:off x="612775" y="1314450"/>
            <a:ext cx="7597775" cy="4781550"/>
          </a:xfrm>
        </p:spPr>
        <p:txBody>
          <a:bodyPr>
            <a:normAutofit lnSpcReduction="10000"/>
          </a:bodyPr>
          <a:lstStyle/>
          <a:p>
            <a:pPr eaLnBrk="1" hangingPunct="1">
              <a:buFont typeface="Wingdings" pitchFamily="2" charset="2"/>
              <a:buNone/>
              <a:defRPr/>
            </a:pPr>
            <a:r>
              <a:rPr lang="en-US" sz="2800" b="1" dirty="0" smtClean="0"/>
              <a:t>Basic Requirement</a:t>
            </a:r>
          </a:p>
          <a:p>
            <a:pPr eaLnBrk="1" hangingPunct="1">
              <a:buFont typeface="Wingdings" pitchFamily="2" charset="2"/>
              <a:buNone/>
              <a:defRPr/>
            </a:pPr>
            <a:r>
              <a:rPr lang="en-US" sz="2600" dirty="0" smtClean="0"/>
              <a:t> </a:t>
            </a:r>
          </a:p>
          <a:p>
            <a:pPr marL="685800" indent="-342900" eaLnBrk="1" hangingPunct="1">
              <a:defRPr/>
            </a:pPr>
            <a:r>
              <a:rPr lang="en-US" sz="2800" i="1" dirty="0" smtClean="0"/>
              <a:t>The assessment for damages is often a specific rate per day for each day of overrun in contract time.</a:t>
            </a:r>
          </a:p>
          <a:p>
            <a:pPr marL="685800" indent="-342900" eaLnBrk="1" hangingPunct="1">
              <a:defRPr/>
            </a:pPr>
            <a:r>
              <a:rPr lang="en-US" sz="2800" i="1" dirty="0" smtClean="0"/>
              <a:t>The rate and measurement must be documented in procurement files and specified in solicitation and contract. </a:t>
            </a:r>
          </a:p>
          <a:p>
            <a:pPr marL="685800" indent="-342900" eaLnBrk="1" hangingPunct="1">
              <a:defRPr/>
            </a:pPr>
            <a:r>
              <a:rPr lang="en-US" sz="2800" i="1" dirty="0" smtClean="0"/>
              <a:t>Any liquidated damages recovered shall be credited to the project account involved unless the FTA permits otherwise</a:t>
            </a:r>
            <a:r>
              <a:rPr lang="en-US" sz="2600" i="1" dirty="0" smtClean="0"/>
              <a:t>.  </a:t>
            </a:r>
          </a:p>
          <a:p>
            <a:pPr>
              <a:defRPr/>
            </a:pPr>
            <a:endParaRPr lang="en-US" sz="2400" dirty="0" smtClean="0"/>
          </a:p>
          <a:p>
            <a:pPr marL="685800" indent="-342900" eaLnBrk="1" hangingPunct="1">
              <a:defRPr/>
            </a:pPr>
            <a:endParaRPr lang="en-US" sz="2600" i="1" dirty="0" smtClean="0"/>
          </a:p>
          <a:p>
            <a:pPr eaLnBrk="1" hangingPunct="1">
              <a:buFont typeface="Wingdings" pitchFamily="2" charset="2"/>
              <a:buNone/>
              <a:defRPr/>
            </a:pPr>
            <a:endParaRPr lang="en-US" sz="2600" i="1" dirty="0" smtClean="0"/>
          </a:p>
        </p:txBody>
      </p:sp>
    </p:spTree>
    <p:extLst>
      <p:ext uri="{BB962C8B-B14F-4D97-AF65-F5344CB8AC3E}">
        <p14:creationId xmlns:p14="http://schemas.microsoft.com/office/powerpoint/2010/main" val="3718063968"/>
      </p:ext>
    </p:extLst>
  </p:cSld>
  <p:clrMapOvr>
    <a:masterClrMapping/>
  </p:clrMapOvr>
  <p:transition advClick="0"/>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7" name="Rectangle 4"/>
          <p:cNvSpPr>
            <a:spLocks noGrp="1" noChangeArrowheads="1"/>
          </p:cNvSpPr>
          <p:nvPr>
            <p:ph type="title"/>
          </p:nvPr>
        </p:nvSpPr>
        <p:spPr>
          <a:xfrm>
            <a:off x="612775" y="590550"/>
            <a:ext cx="7312025" cy="1009650"/>
          </a:xfrm>
        </p:spPr>
        <p:txBody>
          <a:bodyPr>
            <a:noAutofit/>
          </a:bodyPr>
          <a:lstStyle/>
          <a:p>
            <a:pPr eaLnBrk="1" hangingPunct="1">
              <a:defRPr/>
            </a:pPr>
            <a:r>
              <a:rPr lang="en-US" sz="3600" dirty="0" smtClean="0"/>
              <a:t>Use of State and Local </a:t>
            </a:r>
            <a:br>
              <a:rPr lang="en-US" sz="3600" dirty="0" smtClean="0"/>
            </a:br>
            <a:r>
              <a:rPr lang="en-US" sz="3600" dirty="0" smtClean="0"/>
              <a:t>Purchasing Schedules</a:t>
            </a:r>
          </a:p>
        </p:txBody>
      </p:sp>
      <p:sp>
        <p:nvSpPr>
          <p:cNvPr id="75779" name="Rectangle 5"/>
          <p:cNvSpPr>
            <a:spLocks noGrp="1" noChangeArrowheads="1"/>
          </p:cNvSpPr>
          <p:nvPr>
            <p:ph sz="quarter" idx="1"/>
          </p:nvPr>
        </p:nvSpPr>
        <p:spPr>
          <a:xfrm>
            <a:off x="612775" y="2114550"/>
            <a:ext cx="7902575" cy="3981450"/>
          </a:xfrm>
        </p:spPr>
        <p:txBody>
          <a:bodyPr/>
          <a:lstStyle/>
          <a:p>
            <a:pPr eaLnBrk="1" hangingPunct="1">
              <a:buFont typeface="Wingdings" pitchFamily="2" charset="2"/>
              <a:buNone/>
              <a:defRPr/>
            </a:pPr>
            <a:r>
              <a:rPr lang="en-US" sz="2800" b="1" i="1" dirty="0" smtClean="0"/>
              <a:t>Use of State or Local Government Purchasing Schedules are Acceptable</a:t>
            </a:r>
          </a:p>
          <a:p>
            <a:pPr marL="685800" indent="-342900" eaLnBrk="1" hangingPunct="1">
              <a:defRPr/>
            </a:pPr>
            <a:r>
              <a:rPr lang="en-US" sz="2800" i="1" dirty="0"/>
              <a:t>P</a:t>
            </a:r>
            <a:r>
              <a:rPr lang="en-US" sz="2800" i="1" dirty="0" smtClean="0"/>
              <a:t>rohibited: </a:t>
            </a:r>
            <a:r>
              <a:rPr lang="en-US" sz="2800" i="1" dirty="0"/>
              <a:t> </a:t>
            </a:r>
            <a:r>
              <a:rPr lang="en-US" sz="2800" i="1" dirty="0" smtClean="0"/>
              <a:t>Use of intergovernmental purchasing schedules.</a:t>
            </a:r>
          </a:p>
          <a:p>
            <a:pPr marL="685800" indent="-342900" eaLnBrk="1" hangingPunct="1">
              <a:defRPr/>
            </a:pPr>
            <a:r>
              <a:rPr lang="en-US" sz="2800" i="1" dirty="0" smtClean="0"/>
              <a:t>Permitted:  Joint purchase agreements / contracts are only “intergovernmental” agreement approved for use. </a:t>
            </a:r>
            <a:r>
              <a:rPr lang="en-US" sz="3600" i="1" dirty="0" smtClean="0"/>
              <a:t> </a:t>
            </a:r>
          </a:p>
          <a:p>
            <a:pPr>
              <a:defRPr/>
            </a:pPr>
            <a:endParaRPr lang="en-US" sz="2400" dirty="0" smtClean="0"/>
          </a:p>
          <a:p>
            <a:pPr marL="685800" indent="-342900" eaLnBrk="1" hangingPunct="1">
              <a:defRPr/>
            </a:pPr>
            <a:endParaRPr lang="en-US" sz="2600" i="1" dirty="0" smtClean="0"/>
          </a:p>
          <a:p>
            <a:pPr eaLnBrk="1" hangingPunct="1">
              <a:buFont typeface="Wingdings" pitchFamily="2" charset="2"/>
              <a:buNone/>
              <a:defRPr/>
            </a:pPr>
            <a:endParaRPr lang="en-US" sz="2600" i="1" dirty="0" smtClean="0"/>
          </a:p>
        </p:txBody>
      </p:sp>
    </p:spTree>
    <p:extLst>
      <p:ext uri="{BB962C8B-B14F-4D97-AF65-F5344CB8AC3E}">
        <p14:creationId xmlns:p14="http://schemas.microsoft.com/office/powerpoint/2010/main" val="3715795466"/>
      </p:ext>
    </p:extLst>
  </p:cSld>
  <p:clrMapOvr>
    <a:masterClrMapping/>
  </p:clrMapOvr>
  <p:transition advClick="0"/>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4"/>
          <p:cNvSpPr>
            <a:spLocks noGrp="1" noChangeArrowheads="1"/>
          </p:cNvSpPr>
          <p:nvPr>
            <p:ph type="title"/>
          </p:nvPr>
        </p:nvSpPr>
        <p:spPr>
          <a:xfrm>
            <a:off x="612775" y="228600"/>
            <a:ext cx="7312025" cy="871538"/>
          </a:xfrm>
        </p:spPr>
        <p:txBody>
          <a:bodyPr/>
          <a:lstStyle/>
          <a:p>
            <a:pPr eaLnBrk="1" hangingPunct="1"/>
            <a:r>
              <a:rPr lang="en-US" altLang="en-US" sz="3600" dirty="0" smtClean="0"/>
              <a:t>Piggybacking</a:t>
            </a:r>
          </a:p>
        </p:txBody>
      </p:sp>
      <p:sp>
        <p:nvSpPr>
          <p:cNvPr id="128003" name="Rectangle 5"/>
          <p:cNvSpPr>
            <a:spLocks noGrp="1" noChangeArrowheads="1"/>
          </p:cNvSpPr>
          <p:nvPr>
            <p:ph sz="quarter" idx="1"/>
          </p:nvPr>
        </p:nvSpPr>
        <p:spPr>
          <a:xfrm>
            <a:off x="612775" y="1219200"/>
            <a:ext cx="7888288" cy="4838700"/>
          </a:xfrm>
        </p:spPr>
        <p:txBody>
          <a:bodyPr>
            <a:normAutofit fontScale="92500" lnSpcReduction="20000"/>
          </a:bodyPr>
          <a:lstStyle/>
          <a:p>
            <a:pPr eaLnBrk="1" hangingPunct="1">
              <a:buFont typeface="Wingdings" pitchFamily="2" charset="2"/>
              <a:buNone/>
              <a:defRPr/>
            </a:pPr>
            <a:r>
              <a:rPr lang="en-US" sz="2800" b="1" dirty="0" smtClean="0"/>
              <a:t>Basic Requirement</a:t>
            </a:r>
          </a:p>
          <a:p>
            <a:pPr eaLnBrk="1" hangingPunct="1">
              <a:buFont typeface="Wingdings" pitchFamily="2" charset="2"/>
              <a:buNone/>
              <a:defRPr/>
            </a:pPr>
            <a:endParaRPr lang="en-US" sz="1100" i="1" dirty="0" smtClean="0"/>
          </a:p>
          <a:p>
            <a:pPr eaLnBrk="1" hangingPunct="1">
              <a:buFont typeface="Wingdings" pitchFamily="2" charset="2"/>
              <a:buNone/>
              <a:defRPr/>
            </a:pPr>
            <a:r>
              <a:rPr lang="en-US" sz="2800" i="1" dirty="0" smtClean="0"/>
              <a:t>(</a:t>
            </a:r>
            <a:r>
              <a:rPr lang="en-US" sz="2800" i="1" dirty="0" smtClean="0">
                <a:hlinkClick r:id="rId3"/>
              </a:rPr>
              <a:t>FTA C 4220.1F</a:t>
            </a:r>
            <a:r>
              <a:rPr lang="en-US" sz="2800" i="1" dirty="0" smtClean="0"/>
              <a:t> Ch. V, 7.a(2))</a:t>
            </a:r>
            <a:endParaRPr lang="en-US" sz="2800" dirty="0" smtClean="0"/>
          </a:p>
          <a:p>
            <a:pPr eaLnBrk="1" hangingPunct="1">
              <a:buFont typeface="Wingdings" pitchFamily="2" charset="2"/>
              <a:buNone/>
              <a:defRPr/>
            </a:pPr>
            <a:r>
              <a:rPr lang="en-US" sz="2800" i="1" dirty="0" smtClean="0"/>
              <a:t>	An assignment of existing contract rights to purchase supplies, equipment, or services. </a:t>
            </a:r>
          </a:p>
          <a:p>
            <a:pPr eaLnBrk="1" hangingPunct="1">
              <a:buFont typeface="Wingdings" pitchFamily="2" charset="2"/>
              <a:buNone/>
              <a:defRPr/>
            </a:pPr>
            <a:endParaRPr lang="en-US" sz="1100" i="1" dirty="0" smtClean="0"/>
          </a:p>
          <a:p>
            <a:pPr eaLnBrk="1" hangingPunct="1">
              <a:buFont typeface="Wingdings" pitchFamily="2" charset="2"/>
              <a:buNone/>
              <a:defRPr/>
            </a:pPr>
            <a:r>
              <a:rPr lang="en-US" sz="2800" i="1" dirty="0"/>
              <a:t>	</a:t>
            </a:r>
            <a:r>
              <a:rPr lang="en-US" sz="2800" i="1" dirty="0" smtClean="0"/>
              <a:t>Special Considerations</a:t>
            </a:r>
          </a:p>
          <a:p>
            <a:pPr marL="685800" indent="-254000" eaLnBrk="1" hangingPunct="1">
              <a:defRPr/>
            </a:pPr>
            <a:r>
              <a:rPr lang="en-US" sz="2800" dirty="0" smtClean="0"/>
              <a:t>Assignability Clause</a:t>
            </a:r>
          </a:p>
          <a:p>
            <a:pPr marL="685800" indent="-254000" eaLnBrk="1" hangingPunct="1">
              <a:defRPr/>
            </a:pPr>
            <a:r>
              <a:rPr lang="en-US" sz="2800" dirty="0" smtClean="0"/>
              <a:t>Minimum/Maximum Quantities</a:t>
            </a:r>
          </a:p>
          <a:p>
            <a:pPr marL="0" indent="0" eaLnBrk="1" hangingPunct="1">
              <a:buNone/>
              <a:defRPr/>
            </a:pPr>
            <a:endParaRPr lang="en-US" sz="2400" dirty="0" smtClean="0"/>
          </a:p>
          <a:p>
            <a:pPr marL="0" indent="0" eaLnBrk="1" hangingPunct="1">
              <a:buNone/>
              <a:defRPr/>
            </a:pPr>
            <a:r>
              <a:rPr lang="en-US" sz="2400" dirty="0" smtClean="0"/>
              <a:t>Identify any FTA funded equipment obtained since the past triennial review through a piggyback, state-led, or joint procurement method.  </a:t>
            </a:r>
          </a:p>
          <a:p>
            <a:pPr eaLnBrk="1" hangingPunct="1">
              <a:buFont typeface="Wingdings" pitchFamily="2" charset="2"/>
              <a:buNone/>
              <a:tabLst>
                <a:tab pos="3311525" algn="l"/>
              </a:tabLst>
              <a:defRPr/>
            </a:pPr>
            <a:r>
              <a:rPr lang="en-US" sz="2000" b="1" dirty="0" smtClean="0"/>
              <a:t>			</a:t>
            </a:r>
          </a:p>
          <a:p>
            <a:pPr eaLnBrk="1" hangingPunct="1">
              <a:buFont typeface="Wingdings" pitchFamily="2" charset="2"/>
              <a:buNone/>
              <a:tabLst>
                <a:tab pos="3311525" algn="l"/>
              </a:tabLst>
              <a:defRPr/>
            </a:pPr>
            <a:r>
              <a:rPr lang="en-US" sz="2000" b="1" dirty="0"/>
              <a:t>	</a:t>
            </a:r>
            <a:r>
              <a:rPr lang="en-US" sz="2000" b="1" dirty="0" smtClean="0"/>
              <a:t>		Element #50 of the PSR			</a:t>
            </a:r>
            <a:endParaRPr lang="en-US" i="1" dirty="0" smtClean="0"/>
          </a:p>
        </p:txBody>
      </p:sp>
    </p:spTree>
    <p:extLst>
      <p:ext uri="{BB962C8B-B14F-4D97-AF65-F5344CB8AC3E}">
        <p14:creationId xmlns:p14="http://schemas.microsoft.com/office/powerpoint/2010/main" val="2963537848"/>
      </p:ext>
    </p:extLst>
  </p:cSld>
  <p:clrMapOvr>
    <a:masterClrMapping/>
  </p:clrMapOvr>
  <p:transition advClick="0"/>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4"/>
          <p:cNvSpPr>
            <a:spLocks noGrp="1" noChangeArrowheads="1"/>
          </p:cNvSpPr>
          <p:nvPr>
            <p:ph type="title"/>
          </p:nvPr>
        </p:nvSpPr>
        <p:spPr>
          <a:xfrm>
            <a:off x="263237" y="457200"/>
            <a:ext cx="8347364" cy="781050"/>
          </a:xfrm>
        </p:spPr>
        <p:txBody>
          <a:bodyPr/>
          <a:lstStyle/>
          <a:p>
            <a:pPr eaLnBrk="1" hangingPunct="1"/>
            <a:r>
              <a:rPr lang="en-US" altLang="en-US" sz="3600" dirty="0" smtClean="0"/>
              <a:t>Joint &amp; Piggyback Procurement </a:t>
            </a:r>
            <a:r>
              <a:rPr lang="en-US" altLang="en-US" sz="2800" dirty="0" smtClean="0"/>
              <a:t>cont.</a:t>
            </a:r>
            <a:r>
              <a:rPr lang="en-US" altLang="en-US" sz="3600" dirty="0" smtClean="0"/>
              <a:t> </a:t>
            </a:r>
          </a:p>
        </p:txBody>
      </p:sp>
      <p:sp>
        <p:nvSpPr>
          <p:cNvPr id="126979" name="Rectangle 5"/>
          <p:cNvSpPr>
            <a:spLocks noGrp="1" noChangeArrowheads="1"/>
          </p:cNvSpPr>
          <p:nvPr>
            <p:ph sz="quarter" idx="1"/>
          </p:nvPr>
        </p:nvSpPr>
        <p:spPr>
          <a:xfrm>
            <a:off x="466929" y="1238250"/>
            <a:ext cx="8143672" cy="4800600"/>
          </a:xfrm>
        </p:spPr>
        <p:txBody>
          <a:bodyPr>
            <a:normAutofit fontScale="92500"/>
          </a:bodyPr>
          <a:lstStyle/>
          <a:p>
            <a:pPr eaLnBrk="1" hangingPunct="1">
              <a:tabLst>
                <a:tab pos="347663" algn="l"/>
              </a:tabLst>
              <a:defRPr/>
            </a:pPr>
            <a:r>
              <a:rPr lang="en-US" sz="2400" dirty="0" smtClean="0"/>
              <a:t>	</a:t>
            </a:r>
            <a:r>
              <a:rPr lang="en-US" sz="2400" i="1" dirty="0" smtClean="0"/>
              <a:t>Permissible when the solicitation contract contains an assignability clause that provides for the assignment of all or a portion of the specified deliverables as originally advertised, competed, evaluated, and awarded.  </a:t>
            </a:r>
          </a:p>
          <a:p>
            <a:pPr eaLnBrk="1" hangingPunct="1">
              <a:tabLst>
                <a:tab pos="347663" algn="l"/>
              </a:tabLst>
              <a:defRPr/>
            </a:pPr>
            <a:r>
              <a:rPr lang="en-US" sz="2400" i="1" dirty="0" smtClean="0"/>
              <a:t>Solicitation and contract must contain a minimum and maximum quantity that represent the reasonably foreseeable needs of the parties</a:t>
            </a:r>
          </a:p>
          <a:p>
            <a:pPr marL="0" indent="0" eaLnBrk="1" hangingPunct="1">
              <a:buNone/>
              <a:tabLst>
                <a:tab pos="347663" algn="l"/>
              </a:tabLst>
              <a:defRPr/>
            </a:pPr>
            <a:endParaRPr lang="en-US" sz="1500" i="1" dirty="0" smtClean="0"/>
          </a:p>
          <a:p>
            <a:pPr eaLnBrk="1" hangingPunct="1">
              <a:tabLst>
                <a:tab pos="347663" algn="l"/>
              </a:tabLst>
              <a:defRPr/>
            </a:pPr>
            <a:r>
              <a:rPr lang="en-US" sz="2400" dirty="0" smtClean="0"/>
              <a:t>Before entering into a joint or piggyback arrangement:</a:t>
            </a:r>
          </a:p>
          <a:p>
            <a:pPr lvl="1" eaLnBrk="1" hangingPunct="1">
              <a:buFont typeface="Arial" panose="020B0604020202020204" pitchFamily="34" charset="0"/>
              <a:buChar char="•"/>
              <a:tabLst>
                <a:tab pos="347663" algn="l"/>
              </a:tabLst>
              <a:defRPr/>
            </a:pPr>
            <a:r>
              <a:rPr lang="en-US" sz="2400" dirty="0" smtClean="0"/>
              <a:t>Determine that price remains fair and reasonable.</a:t>
            </a:r>
          </a:p>
          <a:p>
            <a:pPr lvl="1" eaLnBrk="1" hangingPunct="1">
              <a:buFont typeface="Arial" panose="020B0604020202020204" pitchFamily="34" charset="0"/>
              <a:buChar char="•"/>
              <a:tabLst>
                <a:tab pos="347663" algn="l"/>
              </a:tabLst>
              <a:defRPr/>
            </a:pPr>
            <a:r>
              <a:rPr lang="en-US" sz="2400" dirty="0" smtClean="0"/>
              <a:t>Determine that contract complies with all Federal requirements (don’t forget Buy America).</a:t>
            </a:r>
          </a:p>
          <a:p>
            <a:pPr lvl="1" eaLnBrk="1" hangingPunct="1">
              <a:buFont typeface="Arial" panose="020B0604020202020204" pitchFamily="34" charset="0"/>
              <a:buChar char="•"/>
              <a:tabLst>
                <a:tab pos="347663" algn="l"/>
              </a:tabLst>
              <a:defRPr/>
            </a:pPr>
            <a:r>
              <a:rPr lang="en-US" sz="2400" dirty="0" smtClean="0"/>
              <a:t>Be sure that the quantities already used by others, coupled with the quantities you will use do not exceed the amounts available under the original contract. </a:t>
            </a:r>
          </a:p>
        </p:txBody>
      </p:sp>
    </p:spTree>
    <p:extLst>
      <p:ext uri="{BB962C8B-B14F-4D97-AF65-F5344CB8AC3E}">
        <p14:creationId xmlns:p14="http://schemas.microsoft.com/office/powerpoint/2010/main" val="3080257670"/>
      </p:ext>
    </p:extLst>
  </p:cSld>
  <p:clrMapOvr>
    <a:masterClrMapping/>
  </p:clrMapOvr>
  <p:transition advClick="0"/>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4"/>
          <p:cNvSpPr>
            <a:spLocks noGrp="1" noChangeArrowheads="1"/>
          </p:cNvSpPr>
          <p:nvPr>
            <p:ph type="title"/>
          </p:nvPr>
        </p:nvSpPr>
        <p:spPr>
          <a:xfrm>
            <a:off x="612775" y="228600"/>
            <a:ext cx="7312025" cy="990600"/>
          </a:xfrm>
        </p:spPr>
        <p:txBody>
          <a:bodyPr/>
          <a:lstStyle/>
          <a:p>
            <a:pPr eaLnBrk="1" hangingPunct="1"/>
            <a:r>
              <a:rPr lang="en-US" altLang="en-US" sz="3600" dirty="0" smtClean="0"/>
              <a:t>Clauses</a:t>
            </a:r>
            <a:r>
              <a:rPr lang="en-US" altLang="en-US" dirty="0" smtClean="0"/>
              <a:t> </a:t>
            </a:r>
          </a:p>
        </p:txBody>
      </p:sp>
      <p:sp>
        <p:nvSpPr>
          <p:cNvPr id="74755" name="Rectangle 5"/>
          <p:cNvSpPr>
            <a:spLocks noGrp="1" noChangeArrowheads="1"/>
          </p:cNvSpPr>
          <p:nvPr>
            <p:ph sz="quarter" idx="1"/>
          </p:nvPr>
        </p:nvSpPr>
        <p:spPr>
          <a:xfrm>
            <a:off x="609600" y="1219200"/>
            <a:ext cx="7946571" cy="5105400"/>
          </a:xfrm>
        </p:spPr>
        <p:txBody>
          <a:bodyPr>
            <a:normAutofit lnSpcReduction="10000"/>
          </a:bodyPr>
          <a:lstStyle/>
          <a:p>
            <a:pPr eaLnBrk="1" hangingPunct="1">
              <a:lnSpc>
                <a:spcPct val="110000"/>
              </a:lnSpc>
              <a:buFont typeface="Wingdings" pitchFamily="2" charset="2"/>
              <a:buNone/>
              <a:defRPr/>
            </a:pPr>
            <a:r>
              <a:rPr lang="en-US" sz="2400" b="1" dirty="0" smtClean="0"/>
              <a:t>Basic Requirement</a:t>
            </a:r>
          </a:p>
          <a:p>
            <a:pPr eaLnBrk="1" hangingPunct="1">
              <a:spcBef>
                <a:spcPct val="0"/>
              </a:spcBef>
              <a:buFont typeface="Wingdings" pitchFamily="2" charset="2"/>
              <a:buNone/>
              <a:defRPr/>
            </a:pPr>
            <a:endParaRPr lang="en-US" sz="1400" dirty="0" smtClean="0"/>
          </a:p>
          <a:p>
            <a:pPr eaLnBrk="1" hangingPunct="1">
              <a:lnSpc>
                <a:spcPct val="110000"/>
              </a:lnSpc>
              <a:spcBef>
                <a:spcPct val="0"/>
              </a:spcBef>
              <a:buFont typeface="Wingdings" pitchFamily="2" charset="2"/>
              <a:buNone/>
              <a:defRPr/>
            </a:pPr>
            <a:r>
              <a:rPr lang="en-US" sz="2400" i="1" dirty="0" smtClean="0"/>
              <a:t>(</a:t>
            </a:r>
            <a:r>
              <a:rPr lang="en-US" sz="2400" i="1" dirty="0" smtClean="0">
                <a:hlinkClick r:id="rId3"/>
              </a:rPr>
              <a:t>FTA C 4220.1F</a:t>
            </a:r>
            <a:r>
              <a:rPr lang="en-US" sz="2400" i="1" dirty="0" smtClean="0"/>
              <a:t> Appendix D)</a:t>
            </a:r>
          </a:p>
          <a:p>
            <a:pPr eaLnBrk="1" hangingPunct="1">
              <a:lnSpc>
                <a:spcPct val="110000"/>
              </a:lnSpc>
              <a:spcBef>
                <a:spcPct val="0"/>
              </a:spcBef>
              <a:buFont typeface="Wingdings" pitchFamily="2" charset="2"/>
              <a:buNone/>
              <a:defRPr/>
            </a:pPr>
            <a:endParaRPr lang="en-US" sz="1100" dirty="0" smtClean="0"/>
          </a:p>
          <a:p>
            <a:pPr eaLnBrk="1" hangingPunct="1">
              <a:lnSpc>
                <a:spcPct val="110000"/>
              </a:lnSpc>
              <a:spcBef>
                <a:spcPct val="0"/>
              </a:spcBef>
              <a:defRPr/>
            </a:pPr>
            <a:r>
              <a:rPr lang="en-US" sz="2400" i="1" dirty="0" smtClean="0"/>
              <a:t>A current but not all inclusive and comprehensive list of statutory and regulatory requirements applicable to recipient procurements (such as Davis-Bacon Act, Disadvantaged Business Enterprise, Clean Air, and Buy America) is contained in the FTA Master Agreement.  </a:t>
            </a:r>
          </a:p>
          <a:p>
            <a:pPr eaLnBrk="1" hangingPunct="1">
              <a:lnSpc>
                <a:spcPct val="110000"/>
              </a:lnSpc>
              <a:defRPr/>
            </a:pPr>
            <a:r>
              <a:rPr lang="en-US" sz="2400" i="1" dirty="0" smtClean="0"/>
              <a:t>Recipients are responsible for evaluating these requirements for relevance and applicability to each procurement.  </a:t>
            </a:r>
          </a:p>
          <a:p>
            <a:pPr eaLnBrk="1" hangingPunct="1">
              <a:lnSpc>
                <a:spcPct val="110000"/>
              </a:lnSpc>
              <a:buFont typeface="Wingdings" pitchFamily="2" charset="2"/>
              <a:buNone/>
              <a:defRPr/>
            </a:pPr>
            <a:r>
              <a:rPr lang="en-US" sz="2000" b="1" dirty="0" smtClean="0"/>
              <a:t>			</a:t>
            </a:r>
          </a:p>
          <a:p>
            <a:pPr eaLnBrk="1" hangingPunct="1">
              <a:lnSpc>
                <a:spcPct val="110000"/>
              </a:lnSpc>
              <a:buFont typeface="Wingdings" pitchFamily="2" charset="2"/>
              <a:buNone/>
              <a:defRPr/>
            </a:pPr>
            <a:r>
              <a:rPr lang="en-US" sz="2000" b="1" dirty="0"/>
              <a:t>	</a:t>
            </a:r>
            <a:r>
              <a:rPr lang="en-US" sz="2000" b="1" dirty="0" smtClean="0"/>
              <a:t>	Element #56 of the PSR	</a:t>
            </a:r>
          </a:p>
          <a:p>
            <a:pPr eaLnBrk="1" hangingPunct="1">
              <a:lnSpc>
                <a:spcPct val="110000"/>
              </a:lnSpc>
              <a:buFont typeface="Wingdings" pitchFamily="2" charset="2"/>
              <a:buNone/>
              <a:defRPr/>
            </a:pPr>
            <a:r>
              <a:rPr lang="en-US" sz="2000" b="1" dirty="0" smtClean="0">
                <a:solidFill>
                  <a:srgbClr val="FF0000"/>
                </a:solidFill>
              </a:rPr>
              <a:t>		</a:t>
            </a:r>
            <a:r>
              <a:rPr lang="en-US" sz="2000" b="1" dirty="0" smtClean="0"/>
              <a:t>TOP TEN FINDING </a:t>
            </a:r>
            <a:r>
              <a:rPr lang="en-US" sz="2000" b="1" dirty="0" smtClean="0">
                <a:solidFill>
                  <a:srgbClr val="FF0000"/>
                </a:solidFill>
              </a:rPr>
              <a:t>	</a:t>
            </a:r>
            <a:r>
              <a:rPr lang="en-US" sz="2200" b="1" dirty="0" smtClean="0">
                <a:solidFill>
                  <a:srgbClr val="FF0000"/>
                </a:solidFill>
              </a:rPr>
              <a:t>	</a:t>
            </a:r>
            <a:endParaRPr lang="en-US" sz="2200" b="1" dirty="0" smtClean="0"/>
          </a:p>
          <a:p>
            <a:pPr eaLnBrk="1" hangingPunct="1">
              <a:lnSpc>
                <a:spcPct val="110000"/>
              </a:lnSpc>
              <a:buFont typeface="Wingdings" pitchFamily="2" charset="2"/>
              <a:buNone/>
              <a:defRPr/>
            </a:pPr>
            <a:endParaRPr lang="en-US" sz="2200" dirty="0" smtClean="0"/>
          </a:p>
        </p:txBody>
      </p:sp>
      <p:sp>
        <p:nvSpPr>
          <p:cNvPr id="6" name="Snip and Round Single Corner Rectangle 5">
            <a:hlinkClick r:id="rId4" action="ppaction://hlinkfile"/>
          </p:cNvPr>
          <p:cNvSpPr/>
          <p:nvPr/>
        </p:nvSpPr>
        <p:spPr>
          <a:xfrm>
            <a:off x="5306786" y="5796644"/>
            <a:ext cx="2955470" cy="527956"/>
          </a:xfrm>
          <a:prstGeom prst="snipRoundRect">
            <a:avLst>
              <a:gd name="adj1" fmla="val 0"/>
              <a:gd name="adj2" fmla="val 16667"/>
            </a:avLst>
          </a:prstGeom>
          <a:solidFill>
            <a:schemeClr val="bg2">
              <a:lumMod val="75000"/>
            </a:schemeClr>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effectLst>
                  <a:outerShdw blurRad="38100" dist="38100" dir="2700000" algn="tl">
                    <a:srgbClr val="000000">
                      <a:alpha val="43137"/>
                    </a:srgbClr>
                  </a:outerShdw>
                </a:effectLst>
              </a:rPr>
              <a:t>Contract Clause Checklist</a:t>
            </a:r>
          </a:p>
        </p:txBody>
      </p:sp>
    </p:spTree>
    <p:extLst>
      <p:ext uri="{BB962C8B-B14F-4D97-AF65-F5344CB8AC3E}">
        <p14:creationId xmlns:p14="http://schemas.microsoft.com/office/powerpoint/2010/main" val="1901578440"/>
      </p:ext>
    </p:extLst>
  </p:cSld>
  <p:clrMapOvr>
    <a:masterClrMapping/>
  </p:clrMapOvr>
  <p:transition advClick="0"/>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4"/>
          <p:cNvSpPr>
            <a:spLocks noGrp="1" noChangeArrowheads="1"/>
          </p:cNvSpPr>
          <p:nvPr>
            <p:ph type="title"/>
          </p:nvPr>
        </p:nvSpPr>
        <p:spPr>
          <a:xfrm>
            <a:off x="612775" y="438150"/>
            <a:ext cx="7312025" cy="781050"/>
          </a:xfrm>
        </p:spPr>
        <p:txBody>
          <a:bodyPr/>
          <a:lstStyle/>
          <a:p>
            <a:pPr eaLnBrk="1" hangingPunct="1"/>
            <a:r>
              <a:rPr lang="en-US" altLang="en-US" dirty="0" smtClean="0"/>
              <a:t>Clauses </a:t>
            </a:r>
            <a:r>
              <a:rPr lang="en-US" altLang="en-US" sz="2400" dirty="0" smtClean="0"/>
              <a:t>cont.</a:t>
            </a:r>
            <a:endParaRPr lang="en-US" altLang="en-US" dirty="0" smtClean="0"/>
          </a:p>
        </p:txBody>
      </p:sp>
      <p:sp>
        <p:nvSpPr>
          <p:cNvPr id="74755" name="Rectangle 5"/>
          <p:cNvSpPr>
            <a:spLocks noGrp="1" noChangeArrowheads="1"/>
          </p:cNvSpPr>
          <p:nvPr>
            <p:ph sz="quarter" idx="1"/>
          </p:nvPr>
        </p:nvSpPr>
        <p:spPr>
          <a:xfrm>
            <a:off x="612775" y="1657350"/>
            <a:ext cx="7312025" cy="5048250"/>
          </a:xfrm>
        </p:spPr>
        <p:txBody>
          <a:bodyPr>
            <a:normAutofit/>
          </a:bodyPr>
          <a:lstStyle/>
          <a:p>
            <a:pPr marL="0" indent="0" eaLnBrk="1" hangingPunct="1">
              <a:spcBef>
                <a:spcPct val="0"/>
              </a:spcBef>
              <a:buFont typeface="Wingdings" pitchFamily="2" charset="2"/>
              <a:buNone/>
              <a:defRPr/>
            </a:pPr>
            <a:r>
              <a:rPr lang="en-US" i="1" dirty="0" smtClean="0"/>
              <a:t>How does the recipient ensure that applicable clauses and certifications are included in FTA funded procurements exceeding the micro-purchase limit and construction contracts over $2,000? In intergovernmental agreements and subrecipient agreements, if applicable? </a:t>
            </a:r>
          </a:p>
          <a:p>
            <a:pPr eaLnBrk="1" hangingPunct="1">
              <a:lnSpc>
                <a:spcPct val="110000"/>
              </a:lnSpc>
              <a:buFont typeface="Wingdings" pitchFamily="2" charset="2"/>
              <a:buNone/>
              <a:defRPr/>
            </a:pPr>
            <a:endParaRPr lang="en-US" sz="2200" b="1" dirty="0" smtClean="0"/>
          </a:p>
          <a:p>
            <a:pPr eaLnBrk="1" hangingPunct="1">
              <a:lnSpc>
                <a:spcPct val="110000"/>
              </a:lnSpc>
              <a:buFont typeface="Wingdings" pitchFamily="2" charset="2"/>
              <a:buNone/>
              <a:defRPr/>
            </a:pPr>
            <a:endParaRPr lang="en-US" sz="2200" dirty="0" smtClean="0"/>
          </a:p>
        </p:txBody>
      </p:sp>
      <p:sp>
        <p:nvSpPr>
          <p:cNvPr id="6" name="Snip and Round Single Corner Rectangle 5">
            <a:hlinkClick r:id="rId3" action="ppaction://hlinkfile"/>
          </p:cNvPr>
          <p:cNvSpPr/>
          <p:nvPr/>
        </p:nvSpPr>
        <p:spPr>
          <a:xfrm>
            <a:off x="5105400" y="5657850"/>
            <a:ext cx="2971800" cy="600075"/>
          </a:xfrm>
          <a:prstGeom prst="snipRoundRect">
            <a:avLst>
              <a:gd name="adj1" fmla="val 0"/>
              <a:gd name="adj2" fmla="val 16667"/>
            </a:avLst>
          </a:prstGeom>
          <a:solidFill>
            <a:schemeClr val="bg2">
              <a:lumMod val="75000"/>
            </a:schemeClr>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effectLst>
                  <a:outerShdw blurRad="38100" dist="38100" dir="2700000" algn="tl">
                    <a:srgbClr val="000000">
                      <a:alpha val="43137"/>
                    </a:srgbClr>
                  </a:outerShdw>
                </a:effectLst>
              </a:rPr>
              <a:t>Contract Clause Checklist</a:t>
            </a:r>
          </a:p>
        </p:txBody>
      </p:sp>
    </p:spTree>
    <p:extLst>
      <p:ext uri="{BB962C8B-B14F-4D97-AF65-F5344CB8AC3E}">
        <p14:creationId xmlns:p14="http://schemas.microsoft.com/office/powerpoint/2010/main" val="492502209"/>
      </p:ext>
    </p:extLst>
  </p:cSld>
  <p:clrMapOvr>
    <a:masterClrMapping/>
  </p:clrMapOvr>
  <p:transition advClick="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4"/>
          <p:cNvSpPr>
            <a:spLocks noGrp="1" noChangeArrowheads="1"/>
          </p:cNvSpPr>
          <p:nvPr>
            <p:ph type="title"/>
          </p:nvPr>
        </p:nvSpPr>
        <p:spPr>
          <a:xfrm>
            <a:off x="612775" y="228600"/>
            <a:ext cx="7312025" cy="796636"/>
          </a:xfrm>
        </p:spPr>
        <p:txBody>
          <a:bodyPr/>
          <a:lstStyle/>
          <a:p>
            <a:pPr eaLnBrk="1" hangingPunct="1"/>
            <a:r>
              <a:rPr lang="en-US" altLang="en-US" sz="3600" dirty="0" smtClean="0"/>
              <a:t>Overall Guidelines</a:t>
            </a:r>
          </a:p>
        </p:txBody>
      </p:sp>
      <p:sp>
        <p:nvSpPr>
          <p:cNvPr id="36866" name="Rectangle 5"/>
          <p:cNvSpPr>
            <a:spLocks noGrp="1" noChangeArrowheads="1"/>
          </p:cNvSpPr>
          <p:nvPr>
            <p:ph type="body" idx="1"/>
          </p:nvPr>
        </p:nvSpPr>
        <p:spPr>
          <a:xfrm>
            <a:off x="612775" y="900545"/>
            <a:ext cx="8060169" cy="5371667"/>
          </a:xfrm>
        </p:spPr>
        <p:txBody>
          <a:bodyPr>
            <a:noAutofit/>
          </a:bodyPr>
          <a:lstStyle/>
          <a:p>
            <a:pPr>
              <a:lnSpc>
                <a:spcPct val="90000"/>
              </a:lnSpc>
              <a:buSzPct val="75000"/>
              <a:buFont typeface="Arial" panose="020B0604020202020204" pitchFamily="34" charset="0"/>
              <a:buChar char="•"/>
              <a:defRPr/>
            </a:pPr>
            <a:r>
              <a:rPr lang="en-US" sz="2600" dirty="0" smtClean="0"/>
              <a:t>Check Purchase Threshold</a:t>
            </a:r>
          </a:p>
          <a:p>
            <a:pPr lvl="1">
              <a:lnSpc>
                <a:spcPct val="90000"/>
              </a:lnSpc>
              <a:buFont typeface="Wingdings" pitchFamily="2" charset="2"/>
              <a:buChar char="§"/>
              <a:defRPr/>
            </a:pPr>
            <a:r>
              <a:rPr lang="en-US" sz="2400" dirty="0" smtClean="0"/>
              <a:t>If Micro-Purchase (≤ $3,000), only Davis-Bacon clauses required for purchases above $2,000</a:t>
            </a:r>
          </a:p>
          <a:p>
            <a:pPr lvl="1">
              <a:lnSpc>
                <a:spcPct val="90000"/>
              </a:lnSpc>
              <a:buFont typeface="Wingdings" pitchFamily="2" charset="2"/>
              <a:buChar char="§"/>
              <a:defRPr/>
            </a:pPr>
            <a:r>
              <a:rPr lang="en-US" sz="2400" dirty="0" smtClean="0"/>
              <a:t>If Small Purchases (≤ $150,000*), some clauses apply</a:t>
            </a:r>
          </a:p>
          <a:p>
            <a:pPr lvl="1">
              <a:lnSpc>
                <a:spcPct val="90000"/>
              </a:lnSpc>
              <a:buFont typeface="Wingdings" pitchFamily="2" charset="2"/>
              <a:buChar char="§"/>
              <a:defRPr/>
            </a:pPr>
            <a:r>
              <a:rPr lang="en-US" sz="2400" dirty="0" smtClean="0"/>
              <a:t>If $150,000*, most clauses apply</a:t>
            </a:r>
          </a:p>
          <a:p>
            <a:pPr marL="457200" lvl="1" indent="0">
              <a:lnSpc>
                <a:spcPct val="90000"/>
              </a:lnSpc>
              <a:buNone/>
              <a:defRPr/>
            </a:pPr>
            <a:r>
              <a:rPr lang="en-US" sz="2400" dirty="0" smtClean="0"/>
              <a:t>*Note:  Threshold is $100,000 if execution was prior to Super Circular, Dec. 26, 2014</a:t>
            </a:r>
          </a:p>
          <a:p>
            <a:pPr marL="457200" lvl="1" indent="0">
              <a:lnSpc>
                <a:spcPct val="90000"/>
              </a:lnSpc>
              <a:buNone/>
              <a:defRPr/>
            </a:pPr>
            <a:endParaRPr lang="en-US" sz="800" dirty="0" smtClean="0"/>
          </a:p>
          <a:p>
            <a:pPr>
              <a:lnSpc>
                <a:spcPct val="90000"/>
              </a:lnSpc>
              <a:buSzPct val="75000"/>
              <a:defRPr/>
            </a:pPr>
            <a:r>
              <a:rPr lang="en-US" sz="2600" dirty="0" smtClean="0"/>
              <a:t>Type of Procurement informs which clauses are needed</a:t>
            </a:r>
          </a:p>
          <a:p>
            <a:pPr>
              <a:lnSpc>
                <a:spcPct val="90000"/>
              </a:lnSpc>
              <a:buSzPct val="75000"/>
              <a:defRPr/>
            </a:pPr>
            <a:endParaRPr lang="en-US" sz="800" dirty="0" smtClean="0"/>
          </a:p>
          <a:p>
            <a:pPr>
              <a:lnSpc>
                <a:spcPct val="90000"/>
              </a:lnSpc>
              <a:buSzPct val="75000"/>
              <a:defRPr/>
            </a:pPr>
            <a:r>
              <a:rPr lang="en-US" sz="2600" dirty="0" smtClean="0"/>
              <a:t>See Circular 4220.1F (Matrices) for details</a:t>
            </a:r>
          </a:p>
          <a:p>
            <a:pPr>
              <a:lnSpc>
                <a:spcPct val="90000"/>
              </a:lnSpc>
              <a:buSzPct val="75000"/>
              <a:defRPr/>
            </a:pPr>
            <a:endParaRPr lang="en-US" sz="800" dirty="0" smtClean="0"/>
          </a:p>
          <a:p>
            <a:pPr>
              <a:lnSpc>
                <a:spcPct val="90000"/>
              </a:lnSpc>
              <a:buSzPct val="75000"/>
              <a:defRPr/>
            </a:pPr>
            <a:r>
              <a:rPr lang="en-US" sz="2600" dirty="0" smtClean="0"/>
              <a:t>Do not incorporate clauses by reference</a:t>
            </a:r>
          </a:p>
          <a:p>
            <a:pPr>
              <a:lnSpc>
                <a:spcPct val="90000"/>
              </a:lnSpc>
              <a:buSzPct val="75000"/>
              <a:defRPr/>
            </a:pPr>
            <a:endParaRPr lang="en-US" sz="800" dirty="0" smtClean="0"/>
          </a:p>
          <a:p>
            <a:pPr>
              <a:lnSpc>
                <a:spcPct val="90000"/>
              </a:lnSpc>
              <a:buSzPct val="75000"/>
              <a:defRPr/>
            </a:pPr>
            <a:r>
              <a:rPr lang="en-US" sz="2600" dirty="0" smtClean="0"/>
              <a:t>Do not simply list the clause title and Master    Agreement or C 4220.1F reference</a:t>
            </a:r>
          </a:p>
          <a:p>
            <a:pPr eaLnBrk="1" hangingPunct="1">
              <a:buFont typeface="Wingdings" pitchFamily="2" charset="2"/>
              <a:buNone/>
              <a:defRPr/>
            </a:pPr>
            <a:r>
              <a:rPr lang="en-US" dirty="0" smtClean="0"/>
              <a:t> </a:t>
            </a:r>
          </a:p>
        </p:txBody>
      </p:sp>
    </p:spTree>
    <p:extLst>
      <p:ext uri="{BB962C8B-B14F-4D97-AF65-F5344CB8AC3E}">
        <p14:creationId xmlns:p14="http://schemas.microsoft.com/office/powerpoint/2010/main" val="1374237727"/>
      </p:ext>
    </p:extLst>
  </p:cSld>
  <p:clrMapOvr>
    <a:masterClrMapping/>
  </p:clrMapOvr>
  <p:transition advClick="0"/>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612775" y="228600"/>
            <a:ext cx="7312025" cy="990600"/>
          </a:xfrm>
        </p:spPr>
        <p:txBody>
          <a:bodyPr/>
          <a:lstStyle/>
          <a:p>
            <a:r>
              <a:rPr lang="en-US" altLang="en-US" sz="3600" dirty="0" smtClean="0"/>
              <a:t>Procurement Actions</a:t>
            </a:r>
          </a:p>
        </p:txBody>
      </p:sp>
      <p:sp>
        <p:nvSpPr>
          <p:cNvPr id="3" name="Content Placeholder 2"/>
          <p:cNvSpPr>
            <a:spLocks noGrp="1"/>
          </p:cNvSpPr>
          <p:nvPr>
            <p:ph sz="quarter" idx="1"/>
          </p:nvPr>
        </p:nvSpPr>
        <p:spPr>
          <a:xfrm>
            <a:off x="612775" y="1271588"/>
            <a:ext cx="7883525" cy="4976812"/>
          </a:xfrm>
        </p:spPr>
        <p:txBody>
          <a:bodyPr>
            <a:normAutofit fontScale="92500" lnSpcReduction="20000"/>
          </a:bodyPr>
          <a:lstStyle/>
          <a:p>
            <a:pPr>
              <a:defRPr/>
            </a:pPr>
            <a:r>
              <a:rPr lang="en-US" dirty="0" smtClean="0"/>
              <a:t>Include clauses in standard boilerplate of contract in the solicitation</a:t>
            </a:r>
          </a:p>
          <a:p>
            <a:pPr lvl="1">
              <a:buFont typeface="Wingdings" pitchFamily="2" charset="2"/>
              <a:buChar char="§"/>
              <a:defRPr/>
            </a:pPr>
            <a:r>
              <a:rPr lang="en-US" sz="2600" dirty="0" smtClean="0"/>
              <a:t>This will allow the suppliers to bid based on complying with the requirements</a:t>
            </a:r>
          </a:p>
          <a:p>
            <a:pPr lvl="1">
              <a:buFont typeface="Wingdings" pitchFamily="2" charset="2"/>
              <a:buChar char="§"/>
              <a:defRPr/>
            </a:pPr>
            <a:r>
              <a:rPr lang="en-US" sz="2600" dirty="0" smtClean="0"/>
              <a:t>Some clauses implement the certifications provided by the contractor</a:t>
            </a:r>
          </a:p>
          <a:p>
            <a:pPr>
              <a:defRPr/>
            </a:pPr>
            <a:r>
              <a:rPr lang="en-US" dirty="0" smtClean="0"/>
              <a:t>Sign a contract with the supplier incorporating boilerplate contract included in solicitation</a:t>
            </a:r>
          </a:p>
          <a:p>
            <a:pPr>
              <a:defRPr/>
            </a:pPr>
            <a:r>
              <a:rPr lang="en-US" dirty="0" smtClean="0"/>
              <a:t>For construction work, the IFB/Sealed Bid is the contract, once accepted by the Agency</a:t>
            </a:r>
          </a:p>
          <a:p>
            <a:pPr>
              <a:defRPr/>
            </a:pPr>
            <a:r>
              <a:rPr lang="en-US" dirty="0" smtClean="0"/>
              <a:t>Don’t allow suppliers to take exceptions to required FTA clauses</a:t>
            </a:r>
            <a:endParaRPr lang="en-US" dirty="0"/>
          </a:p>
        </p:txBody>
      </p:sp>
    </p:spTree>
    <p:extLst>
      <p:ext uri="{BB962C8B-B14F-4D97-AF65-F5344CB8AC3E}">
        <p14:creationId xmlns:p14="http://schemas.microsoft.com/office/powerpoint/2010/main" val="553878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FTA Oversight Activities </a:t>
            </a:r>
            <a:r>
              <a:rPr lang="en-US" sz="3200" dirty="0"/>
              <a:t>cont.</a:t>
            </a:r>
            <a:endParaRPr lang="en-US" dirty="0"/>
          </a:p>
        </p:txBody>
      </p:sp>
      <p:sp>
        <p:nvSpPr>
          <p:cNvPr id="3" name="Content Placeholder 2"/>
          <p:cNvSpPr>
            <a:spLocks noGrp="1"/>
          </p:cNvSpPr>
          <p:nvPr>
            <p:ph idx="1"/>
          </p:nvPr>
        </p:nvSpPr>
        <p:spPr>
          <a:xfrm>
            <a:off x="457200" y="1417638"/>
            <a:ext cx="8229600" cy="4708526"/>
          </a:xfrm>
        </p:spPr>
        <p:txBody>
          <a:bodyPr/>
          <a:lstStyle/>
          <a:p>
            <a:pPr marL="0" indent="0">
              <a:buNone/>
            </a:pPr>
            <a:r>
              <a:rPr lang="en-US" dirty="0" smtClean="0"/>
              <a:t> </a:t>
            </a:r>
            <a:r>
              <a:rPr lang="en-US" sz="2800" b="1" dirty="0" smtClean="0"/>
              <a:t>Comprehensive Reviews</a:t>
            </a:r>
          </a:p>
          <a:p>
            <a:pPr lvl="1">
              <a:buFont typeface="Arial" panose="020B0604020202020204" pitchFamily="34" charset="0"/>
              <a:buChar char="•"/>
            </a:pPr>
            <a:r>
              <a:rPr lang="en-US" dirty="0" smtClean="0"/>
              <a:t>Triennial Review</a:t>
            </a:r>
          </a:p>
          <a:p>
            <a:pPr lvl="2">
              <a:buFont typeface="Arial" panose="020B0604020202020204" pitchFamily="34" charset="0"/>
              <a:buChar char="•"/>
            </a:pPr>
            <a:r>
              <a:rPr lang="en-US" dirty="0"/>
              <a:t>Conducted of recipients of 5307 funds</a:t>
            </a:r>
          </a:p>
          <a:p>
            <a:pPr lvl="2">
              <a:buFont typeface="Arial" panose="020B0604020202020204" pitchFamily="34" charset="0"/>
              <a:buChar char="•"/>
            </a:pPr>
            <a:r>
              <a:rPr lang="en-US" dirty="0"/>
              <a:t>Mandated by law</a:t>
            </a:r>
          </a:p>
          <a:p>
            <a:pPr lvl="2">
              <a:buFont typeface="Arial" panose="020B0604020202020204" pitchFamily="34" charset="0"/>
              <a:buChar char="•"/>
            </a:pPr>
            <a:r>
              <a:rPr lang="en-US" dirty="0"/>
              <a:t>2 of 17 areas reviewed relate to Procurement and </a:t>
            </a:r>
            <a:r>
              <a:rPr lang="en-US" dirty="0" smtClean="0"/>
              <a:t>DBE</a:t>
            </a:r>
          </a:p>
          <a:p>
            <a:pPr lvl="1">
              <a:buFont typeface="Arial" panose="020B0604020202020204" pitchFamily="34" charset="0"/>
              <a:buChar char="•"/>
            </a:pPr>
            <a:r>
              <a:rPr lang="en-US" dirty="0" smtClean="0"/>
              <a:t>State Management Review</a:t>
            </a:r>
          </a:p>
          <a:p>
            <a:pPr lvl="2">
              <a:buFont typeface="Arial" panose="020B0604020202020204" pitchFamily="34" charset="0"/>
              <a:buChar char="•"/>
            </a:pPr>
            <a:r>
              <a:rPr lang="en-US" dirty="0" smtClean="0"/>
              <a:t>Conducted of states and territories</a:t>
            </a:r>
          </a:p>
          <a:p>
            <a:pPr lvl="2">
              <a:buFont typeface="Arial" panose="020B0604020202020204" pitchFamily="34" charset="0"/>
              <a:buChar char="•"/>
            </a:pPr>
            <a:r>
              <a:rPr lang="en-US" dirty="0" smtClean="0"/>
              <a:t>Focuses primarily on recipients of 5311, but also incorporates questions from other funding programs</a:t>
            </a:r>
          </a:p>
          <a:p>
            <a:pPr lvl="2">
              <a:buFont typeface="Arial" panose="020B0604020202020204" pitchFamily="34" charset="0"/>
              <a:buChar char="•"/>
            </a:pPr>
            <a:r>
              <a:rPr lang="en-US" dirty="0" smtClean="0"/>
              <a:t>2 of 13 areas reviewed relate to Procurement and DBE</a:t>
            </a:r>
          </a:p>
        </p:txBody>
      </p:sp>
    </p:spTree>
    <p:extLst>
      <p:ext uri="{BB962C8B-B14F-4D97-AF65-F5344CB8AC3E}">
        <p14:creationId xmlns:p14="http://schemas.microsoft.com/office/powerpoint/2010/main" val="271897540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612775" y="228600"/>
            <a:ext cx="7312025" cy="990600"/>
          </a:xfrm>
        </p:spPr>
        <p:txBody>
          <a:bodyPr/>
          <a:lstStyle/>
          <a:p>
            <a:r>
              <a:rPr lang="en-US" altLang="en-US" sz="3600" dirty="0" smtClean="0"/>
              <a:t>Types of Clauses</a:t>
            </a:r>
          </a:p>
        </p:txBody>
      </p:sp>
      <p:sp>
        <p:nvSpPr>
          <p:cNvPr id="152579" name="Content Placeholder 2"/>
          <p:cNvSpPr>
            <a:spLocks noGrp="1"/>
          </p:cNvSpPr>
          <p:nvPr>
            <p:ph sz="quarter" idx="1"/>
          </p:nvPr>
        </p:nvSpPr>
        <p:spPr>
          <a:xfrm>
            <a:off x="612775" y="1371600"/>
            <a:ext cx="4721225" cy="4419600"/>
          </a:xfrm>
        </p:spPr>
        <p:txBody>
          <a:bodyPr/>
          <a:lstStyle/>
          <a:p>
            <a:r>
              <a:rPr lang="en-US" altLang="en-US" sz="2400" dirty="0" smtClean="0"/>
              <a:t>Legal / FTA Required / Statute</a:t>
            </a:r>
            <a:br>
              <a:rPr lang="en-US" altLang="en-US" sz="2400" dirty="0" smtClean="0"/>
            </a:br>
            <a:endParaRPr lang="en-US" altLang="en-US" sz="1800" dirty="0" smtClean="0"/>
          </a:p>
          <a:p>
            <a:r>
              <a:rPr lang="en-US" altLang="en-US" sz="2400" dirty="0" smtClean="0"/>
              <a:t>Business-Related, such as:</a:t>
            </a:r>
          </a:p>
          <a:p>
            <a:pPr lvl="1">
              <a:buFont typeface="Wingdings" pitchFamily="2" charset="2"/>
              <a:buChar char="§"/>
            </a:pPr>
            <a:r>
              <a:rPr lang="en-US" altLang="en-US" sz="2400" dirty="0" smtClean="0"/>
              <a:t>Payment</a:t>
            </a:r>
          </a:p>
          <a:p>
            <a:pPr lvl="1">
              <a:buFont typeface="Wingdings" pitchFamily="2" charset="2"/>
              <a:buChar char="§"/>
            </a:pPr>
            <a:r>
              <a:rPr lang="en-US" altLang="en-US" sz="2400" dirty="0" smtClean="0"/>
              <a:t>Schedule</a:t>
            </a:r>
          </a:p>
          <a:p>
            <a:pPr lvl="1">
              <a:buFont typeface="Wingdings" pitchFamily="2" charset="2"/>
              <a:buChar char="§"/>
            </a:pPr>
            <a:r>
              <a:rPr lang="en-US" altLang="en-US" sz="2400" dirty="0" smtClean="0"/>
              <a:t>Liquidated Damages</a:t>
            </a:r>
          </a:p>
          <a:p>
            <a:pPr lvl="1">
              <a:buFont typeface="Wingdings" pitchFamily="2" charset="2"/>
              <a:buChar char="§"/>
            </a:pPr>
            <a:r>
              <a:rPr lang="en-US" altLang="en-US" sz="2400" dirty="0" smtClean="0"/>
              <a:t>Acceptance</a:t>
            </a:r>
          </a:p>
          <a:p>
            <a:pPr lvl="1">
              <a:buFont typeface="Wingdings" pitchFamily="2" charset="2"/>
              <a:buChar char="§"/>
            </a:pPr>
            <a:r>
              <a:rPr lang="en-US" altLang="en-US" sz="2400" dirty="0" smtClean="0"/>
              <a:t>Warranty</a:t>
            </a:r>
          </a:p>
          <a:p>
            <a:pPr>
              <a:buFont typeface="Wingdings" pitchFamily="2" charset="2"/>
              <a:buNone/>
            </a:pPr>
            <a:endParaRPr lang="en-US" altLang="en-US" sz="1800" dirty="0" smtClean="0"/>
          </a:p>
        </p:txBody>
      </p:sp>
      <p:sp>
        <p:nvSpPr>
          <p:cNvPr id="152581" name="TextBox 4"/>
          <p:cNvSpPr txBox="1">
            <a:spLocks noChangeArrowheads="1"/>
          </p:cNvSpPr>
          <p:nvPr/>
        </p:nvSpPr>
        <p:spPr bwMode="auto">
          <a:xfrm>
            <a:off x="6172200" y="1371600"/>
            <a:ext cx="2095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You can NOT negotiate the legal/FTA clauses.</a:t>
            </a:r>
          </a:p>
        </p:txBody>
      </p:sp>
      <p:pic>
        <p:nvPicPr>
          <p:cNvPr id="152583" name="Picture 6" descr="check-X-mark_r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412" y="1562100"/>
            <a:ext cx="814388" cy="87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4" name="Picture 7" descr="checkmark_blue-brit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8250" y="3067050"/>
            <a:ext cx="971550" cy="93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5" name="TextBox 8"/>
          <p:cNvSpPr txBox="1">
            <a:spLocks noChangeArrowheads="1"/>
          </p:cNvSpPr>
          <p:nvPr/>
        </p:nvSpPr>
        <p:spPr bwMode="auto">
          <a:xfrm>
            <a:off x="6172200" y="2933700"/>
            <a:ext cx="2095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You can negotiate the business related clauses</a:t>
            </a:r>
          </a:p>
          <a:p>
            <a:pPr eaLnBrk="1" hangingPunct="1"/>
            <a:endParaRPr lang="en-US" altLang="en-US" dirty="0"/>
          </a:p>
        </p:txBody>
      </p:sp>
      <p:sp>
        <p:nvSpPr>
          <p:cNvPr id="10" name="Content Placeholder 2"/>
          <p:cNvSpPr txBox="1">
            <a:spLocks/>
          </p:cNvSpPr>
          <p:nvPr/>
        </p:nvSpPr>
        <p:spPr bwMode="auto">
          <a:xfrm>
            <a:off x="381000" y="4800600"/>
            <a:ext cx="8096250" cy="1295400"/>
          </a:xfrm>
          <a:prstGeom prst="rect">
            <a:avLst/>
          </a:prstGeom>
          <a:noFill/>
          <a:ln w="9525">
            <a:noFill/>
            <a:miter lim="800000"/>
            <a:headEnd/>
            <a:tailEnd/>
          </a:ln>
        </p:spPr>
        <p:txBody>
          <a:bodyPr>
            <a:normAutofit fontScale="92500"/>
          </a:bodyPr>
          <a:lstStyle/>
          <a:p>
            <a:pPr marL="319088" indent="-319088" eaLnBrk="0" hangingPunct="0">
              <a:spcBef>
                <a:spcPts val="700"/>
              </a:spcBef>
              <a:buClr>
                <a:schemeClr val="accent2"/>
              </a:buClr>
              <a:buSzPct val="60000"/>
              <a:defRPr/>
            </a:pPr>
            <a:r>
              <a:rPr lang="en-US" sz="2400" i="1" dirty="0">
                <a:latin typeface="+mn-lt"/>
                <a:cs typeface="+mn-cs"/>
              </a:rPr>
              <a:t>The latest revision to the circular relates to access to records clauses. It relates to all records, documents, and papers, including contracts related to any FTA project financed with Federal assistance.</a:t>
            </a:r>
          </a:p>
        </p:txBody>
      </p:sp>
    </p:spTree>
    <p:extLst>
      <p:ext uri="{BB962C8B-B14F-4D97-AF65-F5344CB8AC3E}">
        <p14:creationId xmlns:p14="http://schemas.microsoft.com/office/powerpoint/2010/main" val="232716243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495300"/>
            <a:ext cx="7312025" cy="895350"/>
          </a:xfrm>
        </p:spPr>
        <p:txBody>
          <a:bodyPr>
            <a:noAutofit/>
          </a:bodyPr>
          <a:lstStyle/>
          <a:p>
            <a:pPr>
              <a:defRPr/>
            </a:pPr>
            <a:r>
              <a:rPr lang="en-US" sz="3600" dirty="0" smtClean="0"/>
              <a:t>Information on Contract Language and Clauses</a:t>
            </a:r>
            <a:endParaRPr lang="en-US" sz="3600" dirty="0"/>
          </a:p>
        </p:txBody>
      </p:sp>
      <p:sp>
        <p:nvSpPr>
          <p:cNvPr id="153603" name="Content Placeholder 2"/>
          <p:cNvSpPr>
            <a:spLocks noGrp="1"/>
          </p:cNvSpPr>
          <p:nvPr>
            <p:ph sz="quarter" idx="1"/>
          </p:nvPr>
        </p:nvSpPr>
        <p:spPr>
          <a:xfrm>
            <a:off x="1031875" y="1745672"/>
            <a:ext cx="7312025" cy="4159827"/>
          </a:xfrm>
        </p:spPr>
        <p:txBody>
          <a:bodyPr/>
          <a:lstStyle/>
          <a:p>
            <a:r>
              <a:rPr lang="en-US" altLang="en-US" dirty="0" smtClean="0"/>
              <a:t>Include contract terms and conditions</a:t>
            </a:r>
          </a:p>
          <a:p>
            <a:r>
              <a:rPr lang="en-US" altLang="en-US" dirty="0" smtClean="0"/>
              <a:t>State whether changes are allowed and how offerors should address in proposals</a:t>
            </a:r>
          </a:p>
          <a:p>
            <a:r>
              <a:rPr lang="en-US" altLang="en-US" dirty="0" smtClean="0"/>
              <a:t>Ensure all FTA clauses are included, and protest process is covered</a:t>
            </a:r>
          </a:p>
        </p:txBody>
      </p:sp>
    </p:spTree>
    <p:extLst>
      <p:ext uri="{BB962C8B-B14F-4D97-AF65-F5344CB8AC3E}">
        <p14:creationId xmlns:p14="http://schemas.microsoft.com/office/powerpoint/2010/main" val="345215770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612775" y="457200"/>
            <a:ext cx="7312025" cy="762000"/>
          </a:xfrm>
        </p:spPr>
        <p:txBody>
          <a:bodyPr/>
          <a:lstStyle/>
          <a:p>
            <a:r>
              <a:rPr lang="en-US" altLang="en-US" sz="3600" dirty="0" smtClean="0"/>
              <a:t>Other Aspects</a:t>
            </a:r>
          </a:p>
        </p:txBody>
      </p:sp>
      <p:sp>
        <p:nvSpPr>
          <p:cNvPr id="154627" name="Content Placeholder 2"/>
          <p:cNvSpPr>
            <a:spLocks noGrp="1"/>
          </p:cNvSpPr>
          <p:nvPr>
            <p:ph sz="quarter" idx="1"/>
          </p:nvPr>
        </p:nvSpPr>
        <p:spPr>
          <a:xfrm>
            <a:off x="612775" y="1600200"/>
            <a:ext cx="7312025" cy="4495800"/>
          </a:xfrm>
        </p:spPr>
        <p:txBody>
          <a:bodyPr/>
          <a:lstStyle/>
          <a:p>
            <a:r>
              <a:rPr lang="en-US" altLang="en-US" dirty="0" smtClean="0"/>
              <a:t>You can provide the specific clauses on your website and reference them in your Purchase Order or contract.</a:t>
            </a:r>
          </a:p>
          <a:p>
            <a:r>
              <a:rPr lang="en-US" altLang="en-US" dirty="0" smtClean="0"/>
              <a:t>You must have all the required clauses to be determined to be compliant.</a:t>
            </a:r>
          </a:p>
          <a:p>
            <a:r>
              <a:rPr lang="en-US" altLang="en-US" dirty="0" smtClean="0"/>
              <a:t>Evidence of standard and compliant boilerplates is recommended.</a:t>
            </a:r>
          </a:p>
        </p:txBody>
      </p:sp>
    </p:spTree>
    <p:extLst>
      <p:ext uri="{BB962C8B-B14F-4D97-AF65-F5344CB8AC3E}">
        <p14:creationId xmlns:p14="http://schemas.microsoft.com/office/powerpoint/2010/main" val="129252019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4"/>
          <p:cNvSpPr>
            <a:spLocks noGrp="1" noChangeArrowheads="1"/>
          </p:cNvSpPr>
          <p:nvPr>
            <p:ph type="title"/>
          </p:nvPr>
        </p:nvSpPr>
        <p:spPr/>
        <p:txBody>
          <a:bodyPr/>
          <a:lstStyle/>
          <a:p>
            <a:pPr eaLnBrk="1" hangingPunct="1"/>
            <a:r>
              <a:rPr lang="en-US" altLang="en-US" sz="3600" dirty="0" smtClean="0"/>
              <a:t>Request for Proposals (RFP) Elements</a:t>
            </a:r>
          </a:p>
        </p:txBody>
      </p:sp>
      <p:sp>
        <p:nvSpPr>
          <p:cNvPr id="89091" name="Rectangle 5"/>
          <p:cNvSpPr>
            <a:spLocks noGrp="1" noChangeArrowheads="1"/>
          </p:cNvSpPr>
          <p:nvPr>
            <p:ph sz="quarter" idx="1"/>
          </p:nvPr>
        </p:nvSpPr>
        <p:spPr>
          <a:xfrm>
            <a:off x="609600" y="1265238"/>
            <a:ext cx="3886200" cy="5116512"/>
          </a:xfrm>
        </p:spPr>
        <p:txBody>
          <a:bodyPr/>
          <a:lstStyle/>
          <a:p>
            <a:pPr marL="406400" indent="-401638" eaLnBrk="1" hangingPunct="1">
              <a:spcBef>
                <a:spcPts val="600"/>
              </a:spcBef>
              <a:defRPr/>
            </a:pPr>
            <a:r>
              <a:rPr lang="en-US" sz="1400" dirty="0" smtClean="0">
                <a:solidFill>
                  <a:schemeClr val="bg1">
                    <a:lumMod val="75000"/>
                  </a:schemeClr>
                </a:solidFill>
              </a:rPr>
              <a:t>Independent Cost Estimate </a:t>
            </a:r>
            <a:r>
              <a:rPr lang="en-US" sz="1400" dirty="0" smtClean="0"/>
              <a:t>*</a:t>
            </a:r>
          </a:p>
          <a:p>
            <a:pPr marL="406400" indent="-401638" eaLnBrk="1" hangingPunct="1">
              <a:spcBef>
                <a:spcPts val="600"/>
              </a:spcBef>
              <a:defRPr/>
            </a:pPr>
            <a:r>
              <a:rPr lang="en-US" sz="1400" dirty="0" smtClean="0">
                <a:solidFill>
                  <a:schemeClr val="bg1">
                    <a:lumMod val="75000"/>
                  </a:schemeClr>
                </a:solidFill>
              </a:rPr>
              <a:t>Unreasonable Qualifications </a:t>
            </a:r>
            <a:r>
              <a:rPr lang="en-US" sz="1400" dirty="0" smtClean="0"/>
              <a:t>*</a:t>
            </a:r>
          </a:p>
          <a:p>
            <a:pPr marL="406400" indent="-401638" eaLnBrk="1" hangingPunct="1">
              <a:spcBef>
                <a:spcPts val="600"/>
              </a:spcBef>
              <a:defRPr/>
            </a:pPr>
            <a:r>
              <a:rPr lang="en-US" sz="1400" dirty="0" smtClean="0">
                <a:solidFill>
                  <a:schemeClr val="bg1">
                    <a:lumMod val="75000"/>
                  </a:schemeClr>
                </a:solidFill>
              </a:rPr>
              <a:t>Unnecessary Experience and Excessive Bonding </a:t>
            </a:r>
            <a:r>
              <a:rPr lang="en-US" sz="1400" dirty="0" smtClean="0"/>
              <a:t>*</a:t>
            </a:r>
          </a:p>
          <a:p>
            <a:pPr marL="406400" indent="-401638" eaLnBrk="1" hangingPunct="1">
              <a:spcBef>
                <a:spcPts val="600"/>
              </a:spcBef>
              <a:defRPr/>
            </a:pPr>
            <a:r>
              <a:rPr lang="en-US" sz="1400" dirty="0" smtClean="0">
                <a:solidFill>
                  <a:schemeClr val="bg1">
                    <a:lumMod val="75000"/>
                  </a:schemeClr>
                </a:solidFill>
              </a:rPr>
              <a:t>Organizational Conflict of Interest </a:t>
            </a:r>
            <a:r>
              <a:rPr lang="en-US" sz="1400" dirty="0" smtClean="0"/>
              <a:t>*</a:t>
            </a:r>
          </a:p>
          <a:p>
            <a:pPr marL="406400" indent="-401638" eaLnBrk="1" hangingPunct="1">
              <a:spcBef>
                <a:spcPts val="600"/>
              </a:spcBef>
              <a:defRPr/>
            </a:pPr>
            <a:r>
              <a:rPr lang="en-US" sz="1400" dirty="0" smtClean="0">
                <a:solidFill>
                  <a:schemeClr val="bg1">
                    <a:lumMod val="75000"/>
                  </a:schemeClr>
                </a:solidFill>
              </a:rPr>
              <a:t>Arbitrary Actions </a:t>
            </a:r>
            <a:r>
              <a:rPr lang="en-US" sz="1400" dirty="0" smtClean="0"/>
              <a:t>*</a:t>
            </a:r>
          </a:p>
          <a:p>
            <a:pPr marL="406400" indent="-401638" eaLnBrk="1" hangingPunct="1">
              <a:spcBef>
                <a:spcPts val="600"/>
              </a:spcBef>
              <a:defRPr/>
            </a:pPr>
            <a:r>
              <a:rPr lang="en-US" sz="1400" dirty="0" smtClean="0">
                <a:solidFill>
                  <a:schemeClr val="bg1">
                    <a:lumMod val="75000"/>
                  </a:schemeClr>
                </a:solidFill>
              </a:rPr>
              <a:t>Brand Name Restrictions </a:t>
            </a:r>
            <a:r>
              <a:rPr lang="en-US" sz="1400" dirty="0" smtClean="0"/>
              <a:t>*</a:t>
            </a:r>
          </a:p>
          <a:p>
            <a:pPr marL="406400" indent="-401638" eaLnBrk="1" hangingPunct="1">
              <a:spcBef>
                <a:spcPts val="600"/>
              </a:spcBef>
              <a:defRPr/>
            </a:pPr>
            <a:r>
              <a:rPr lang="en-US" sz="1400" dirty="0" smtClean="0">
                <a:solidFill>
                  <a:schemeClr val="bg1">
                    <a:lumMod val="75000"/>
                  </a:schemeClr>
                </a:solidFill>
              </a:rPr>
              <a:t>Geographic Preference </a:t>
            </a:r>
            <a:r>
              <a:rPr lang="en-US" sz="1400" dirty="0" smtClean="0"/>
              <a:t>*</a:t>
            </a:r>
          </a:p>
          <a:p>
            <a:pPr marL="406400" indent="-401638" eaLnBrk="1" hangingPunct="1">
              <a:spcBef>
                <a:spcPts val="600"/>
              </a:spcBef>
              <a:defRPr/>
            </a:pPr>
            <a:r>
              <a:rPr lang="en-US" sz="1400" dirty="0" smtClean="0">
                <a:solidFill>
                  <a:schemeClr val="bg1">
                    <a:lumMod val="75000"/>
                  </a:schemeClr>
                </a:solidFill>
              </a:rPr>
              <a:t>Contract Term Limitation </a:t>
            </a:r>
            <a:r>
              <a:rPr lang="en-US" sz="1400" dirty="0" smtClean="0"/>
              <a:t>* 	</a:t>
            </a:r>
          </a:p>
          <a:p>
            <a:pPr marL="406400" indent="-401638" eaLnBrk="1" hangingPunct="1">
              <a:spcBef>
                <a:spcPts val="600"/>
              </a:spcBef>
              <a:defRPr/>
            </a:pPr>
            <a:r>
              <a:rPr lang="en-US" sz="1400" dirty="0" smtClean="0">
                <a:solidFill>
                  <a:schemeClr val="bg1">
                    <a:lumMod val="75000"/>
                  </a:schemeClr>
                </a:solidFill>
              </a:rPr>
              <a:t>Written Selection Procedures </a:t>
            </a:r>
            <a:r>
              <a:rPr lang="en-US" sz="1400" dirty="0" smtClean="0"/>
              <a:t>*</a:t>
            </a:r>
          </a:p>
          <a:p>
            <a:pPr marL="406400" indent="-401638" eaLnBrk="1" hangingPunct="1">
              <a:spcBef>
                <a:spcPts val="600"/>
              </a:spcBef>
              <a:defRPr/>
            </a:pPr>
            <a:r>
              <a:rPr lang="en-US" sz="1400" dirty="0" smtClean="0">
                <a:solidFill>
                  <a:schemeClr val="bg1">
                    <a:lumMod val="75000"/>
                  </a:schemeClr>
                </a:solidFill>
              </a:rPr>
              <a:t>Prequalification</a:t>
            </a:r>
            <a:r>
              <a:rPr lang="en-US" sz="1400" dirty="0" smtClean="0"/>
              <a:t> *</a:t>
            </a:r>
          </a:p>
          <a:p>
            <a:pPr marL="406400" indent="-401638" eaLnBrk="1" hangingPunct="1">
              <a:spcBef>
                <a:spcPts val="600"/>
              </a:spcBef>
              <a:defRPr/>
            </a:pPr>
            <a:r>
              <a:rPr lang="en-US" sz="1400" dirty="0" smtClean="0">
                <a:solidFill>
                  <a:schemeClr val="bg1">
                    <a:lumMod val="75000"/>
                  </a:schemeClr>
                </a:solidFill>
              </a:rPr>
              <a:t>Award to Responsible Bidders </a:t>
            </a:r>
            <a:r>
              <a:rPr lang="en-US" sz="1400" dirty="0" smtClean="0"/>
              <a:t>*</a:t>
            </a:r>
          </a:p>
          <a:p>
            <a:pPr marL="406400" indent="-401638" eaLnBrk="1" hangingPunct="1">
              <a:spcBef>
                <a:spcPts val="600"/>
              </a:spcBef>
              <a:defRPr/>
            </a:pPr>
            <a:r>
              <a:rPr lang="en-US" sz="1400" dirty="0" smtClean="0">
                <a:solidFill>
                  <a:schemeClr val="bg1">
                    <a:lumMod val="75000"/>
                  </a:schemeClr>
                </a:solidFill>
              </a:rPr>
              <a:t>Sound and Complete Agreement </a:t>
            </a:r>
            <a:r>
              <a:rPr lang="en-US" sz="1400" dirty="0" smtClean="0"/>
              <a:t>*</a:t>
            </a:r>
          </a:p>
          <a:p>
            <a:pPr marL="406400" indent="-401638" eaLnBrk="1" hangingPunct="1">
              <a:spcBef>
                <a:spcPts val="600"/>
              </a:spcBef>
              <a:defRPr/>
            </a:pPr>
            <a:r>
              <a:rPr lang="en-US" sz="1400" dirty="0" smtClean="0">
                <a:solidFill>
                  <a:schemeClr val="bg1">
                    <a:lumMod val="75000"/>
                  </a:schemeClr>
                </a:solidFill>
              </a:rPr>
              <a:t>Clear, Accurate, and Complete Specification </a:t>
            </a:r>
            <a:r>
              <a:rPr lang="en-US" sz="1400" dirty="0" smtClean="0"/>
              <a:t>*</a:t>
            </a:r>
          </a:p>
          <a:p>
            <a:pPr marL="406400" indent="-401638" eaLnBrk="1" hangingPunct="1">
              <a:spcBef>
                <a:spcPts val="600"/>
              </a:spcBef>
              <a:defRPr/>
            </a:pPr>
            <a:r>
              <a:rPr lang="en-US" sz="1400" dirty="0" smtClean="0">
                <a:solidFill>
                  <a:schemeClr val="bg1">
                    <a:lumMod val="75000"/>
                  </a:schemeClr>
                </a:solidFill>
              </a:rPr>
              <a:t>Adequate Competition (2 or more) </a:t>
            </a:r>
            <a:r>
              <a:rPr lang="en-US" sz="1400" dirty="0" smtClean="0"/>
              <a:t>*</a:t>
            </a:r>
          </a:p>
          <a:p>
            <a:pPr marL="406400" indent="-401638" eaLnBrk="1" hangingPunct="1">
              <a:spcBef>
                <a:spcPts val="600"/>
              </a:spcBef>
              <a:defRPr/>
            </a:pPr>
            <a:r>
              <a:rPr lang="en-US" sz="1400" dirty="0" smtClean="0">
                <a:solidFill>
                  <a:schemeClr val="bg1">
                    <a:lumMod val="75000"/>
                  </a:schemeClr>
                </a:solidFill>
              </a:rPr>
              <a:t>Advertised/Publicized</a:t>
            </a:r>
            <a:r>
              <a:rPr lang="en-US" sz="1400" dirty="0" smtClean="0"/>
              <a:t> *</a:t>
            </a:r>
          </a:p>
          <a:p>
            <a:pPr marL="406400" indent="-401638" eaLnBrk="1" hangingPunct="1">
              <a:spcBef>
                <a:spcPts val="600"/>
              </a:spcBef>
              <a:defRPr/>
            </a:pPr>
            <a:r>
              <a:rPr lang="en-US" sz="1400" dirty="0" smtClean="0">
                <a:solidFill>
                  <a:schemeClr val="bg1">
                    <a:lumMod val="75000"/>
                  </a:schemeClr>
                </a:solidFill>
              </a:rPr>
              <a:t>Adequate Number of Sources Solicited </a:t>
            </a:r>
            <a:r>
              <a:rPr lang="en-US" sz="1400" dirty="0" smtClean="0"/>
              <a:t>*</a:t>
            </a:r>
          </a:p>
          <a:p>
            <a:pPr marL="406400" indent="-401638" eaLnBrk="1" hangingPunct="1">
              <a:spcBef>
                <a:spcPts val="600"/>
              </a:spcBef>
              <a:buFont typeface="Wingdings" pitchFamily="2" charset="2"/>
              <a:buNone/>
              <a:defRPr/>
            </a:pPr>
            <a:endParaRPr lang="en-US" sz="1200" dirty="0" smtClean="0"/>
          </a:p>
        </p:txBody>
      </p:sp>
      <p:sp>
        <p:nvSpPr>
          <p:cNvPr id="5" name="Content Placeholder 4"/>
          <p:cNvSpPr>
            <a:spLocks noGrp="1"/>
          </p:cNvSpPr>
          <p:nvPr>
            <p:ph sz="quarter" idx="2"/>
          </p:nvPr>
        </p:nvSpPr>
        <p:spPr>
          <a:xfrm>
            <a:off x="4845050" y="1417637"/>
            <a:ext cx="3886200" cy="4743451"/>
          </a:xfrm>
        </p:spPr>
        <p:txBody>
          <a:bodyPr/>
          <a:lstStyle/>
          <a:p>
            <a:pPr marL="406400" indent="-401638" eaLnBrk="1" hangingPunct="1">
              <a:spcBef>
                <a:spcPts val="600"/>
              </a:spcBef>
              <a:defRPr/>
            </a:pPr>
            <a:r>
              <a:rPr lang="en-US" sz="1400" dirty="0" smtClean="0"/>
              <a:t>Evaluation</a:t>
            </a:r>
          </a:p>
          <a:p>
            <a:pPr marL="406400" indent="-401638" eaLnBrk="1" hangingPunct="1">
              <a:spcBef>
                <a:spcPts val="600"/>
              </a:spcBef>
              <a:defRPr/>
            </a:pPr>
            <a:r>
              <a:rPr lang="en-US" sz="1400" dirty="0" smtClean="0"/>
              <a:t>Price and Other Factors</a:t>
            </a:r>
          </a:p>
          <a:p>
            <a:pPr marL="406400" indent="-401638" eaLnBrk="1" hangingPunct="1">
              <a:spcBef>
                <a:spcPts val="600"/>
              </a:spcBef>
              <a:defRPr/>
            </a:pPr>
            <a:r>
              <a:rPr lang="en-US" sz="1400" dirty="0" smtClean="0">
                <a:solidFill>
                  <a:schemeClr val="bg1">
                    <a:lumMod val="75000"/>
                  </a:schemeClr>
                </a:solidFill>
              </a:rPr>
              <a:t>Evaluation of Options </a:t>
            </a:r>
            <a:r>
              <a:rPr lang="en-US" sz="1400" dirty="0" smtClean="0"/>
              <a:t>*</a:t>
            </a:r>
          </a:p>
          <a:p>
            <a:pPr marL="406400" indent="-401638" eaLnBrk="1" hangingPunct="1">
              <a:spcBef>
                <a:spcPts val="600"/>
              </a:spcBef>
              <a:defRPr/>
            </a:pPr>
            <a:r>
              <a:rPr lang="en-US" sz="1400" dirty="0" smtClean="0">
                <a:solidFill>
                  <a:schemeClr val="bg1">
                    <a:lumMod val="75000"/>
                  </a:schemeClr>
                </a:solidFill>
              </a:rPr>
              <a:t>Cost or Price Analysis </a:t>
            </a:r>
            <a:r>
              <a:rPr lang="en-US" sz="1400" dirty="0" smtClean="0"/>
              <a:t>*</a:t>
            </a:r>
          </a:p>
          <a:p>
            <a:pPr marL="406400" indent="-401638" eaLnBrk="1" hangingPunct="1">
              <a:spcBef>
                <a:spcPts val="600"/>
              </a:spcBef>
              <a:defRPr/>
            </a:pPr>
            <a:r>
              <a:rPr lang="en-US" sz="1400" dirty="0" smtClean="0">
                <a:solidFill>
                  <a:schemeClr val="bg1">
                    <a:lumMod val="75000"/>
                  </a:schemeClr>
                </a:solidFill>
              </a:rPr>
              <a:t>Written Record of Procurement History</a:t>
            </a:r>
            <a:r>
              <a:rPr lang="en-US" sz="1400" dirty="0" smtClean="0"/>
              <a:t>*</a:t>
            </a:r>
          </a:p>
          <a:p>
            <a:pPr marL="406400" indent="-401638" eaLnBrk="1" hangingPunct="1">
              <a:spcBef>
                <a:spcPts val="600"/>
              </a:spcBef>
              <a:defRPr/>
            </a:pPr>
            <a:r>
              <a:rPr lang="en-US" sz="1400" dirty="0" smtClean="0">
                <a:solidFill>
                  <a:schemeClr val="bg1">
                    <a:lumMod val="75000"/>
                  </a:schemeClr>
                </a:solidFill>
              </a:rPr>
              <a:t>Exercise of Options </a:t>
            </a:r>
            <a:r>
              <a:rPr lang="en-US" sz="1400" dirty="0" smtClean="0"/>
              <a:t>*</a:t>
            </a:r>
          </a:p>
          <a:p>
            <a:pPr marL="406400" indent="-401638" eaLnBrk="1" hangingPunct="1">
              <a:spcBef>
                <a:spcPts val="600"/>
              </a:spcBef>
              <a:defRPr/>
            </a:pPr>
            <a:r>
              <a:rPr lang="en-US" sz="1400" dirty="0" smtClean="0">
                <a:solidFill>
                  <a:schemeClr val="bg1">
                    <a:lumMod val="75000"/>
                  </a:schemeClr>
                </a:solidFill>
              </a:rPr>
              <a:t>Out of Scope Changes </a:t>
            </a:r>
            <a:r>
              <a:rPr lang="en-US" sz="1400" dirty="0" smtClean="0"/>
              <a:t>*</a:t>
            </a:r>
          </a:p>
          <a:p>
            <a:pPr marL="406400" indent="-401638" eaLnBrk="1" hangingPunct="1">
              <a:spcBef>
                <a:spcPts val="600"/>
              </a:spcBef>
              <a:defRPr/>
            </a:pPr>
            <a:r>
              <a:rPr lang="en-US" sz="1400" dirty="0" smtClean="0">
                <a:solidFill>
                  <a:schemeClr val="bg1">
                    <a:lumMod val="75000"/>
                  </a:schemeClr>
                </a:solidFill>
              </a:rPr>
              <a:t>Advance Payments </a:t>
            </a:r>
            <a:r>
              <a:rPr lang="en-US" sz="1400" dirty="0" smtClean="0"/>
              <a:t>*</a:t>
            </a:r>
          </a:p>
          <a:p>
            <a:pPr marL="406400" indent="-401638" eaLnBrk="1" hangingPunct="1">
              <a:spcBef>
                <a:spcPts val="600"/>
              </a:spcBef>
              <a:defRPr/>
            </a:pPr>
            <a:r>
              <a:rPr lang="en-US" sz="1400" dirty="0" smtClean="0">
                <a:solidFill>
                  <a:schemeClr val="bg1">
                    <a:lumMod val="75000"/>
                  </a:schemeClr>
                </a:solidFill>
              </a:rPr>
              <a:t>Progress Payments </a:t>
            </a:r>
            <a:r>
              <a:rPr lang="en-US" sz="1400" dirty="0" smtClean="0"/>
              <a:t>*</a:t>
            </a:r>
          </a:p>
          <a:p>
            <a:pPr marL="406400" indent="-401638" eaLnBrk="1" hangingPunct="1">
              <a:spcBef>
                <a:spcPts val="600"/>
              </a:spcBef>
              <a:defRPr/>
            </a:pPr>
            <a:r>
              <a:rPr lang="en-US" sz="1400" dirty="0" smtClean="0">
                <a:solidFill>
                  <a:schemeClr val="bg1">
                    <a:lumMod val="75000"/>
                  </a:schemeClr>
                </a:solidFill>
              </a:rPr>
              <a:t>Time and Materials Contracts </a:t>
            </a:r>
            <a:r>
              <a:rPr lang="en-US" sz="1400" dirty="0" smtClean="0"/>
              <a:t>*</a:t>
            </a:r>
          </a:p>
          <a:p>
            <a:pPr marL="406400" indent="-401638" eaLnBrk="1" hangingPunct="1">
              <a:spcBef>
                <a:spcPts val="600"/>
              </a:spcBef>
              <a:defRPr/>
            </a:pPr>
            <a:r>
              <a:rPr lang="en-US" sz="1400" dirty="0" smtClean="0">
                <a:solidFill>
                  <a:schemeClr val="bg1">
                    <a:lumMod val="75000"/>
                  </a:schemeClr>
                </a:solidFill>
              </a:rPr>
              <a:t>Cost Plus Percentage of Cost </a:t>
            </a:r>
            <a:r>
              <a:rPr lang="en-US" sz="1400" dirty="0" smtClean="0"/>
              <a:t>*</a:t>
            </a:r>
          </a:p>
          <a:p>
            <a:pPr marL="406400" indent="-401638" eaLnBrk="1" hangingPunct="1">
              <a:spcBef>
                <a:spcPts val="600"/>
              </a:spcBef>
              <a:defRPr/>
            </a:pPr>
            <a:r>
              <a:rPr lang="en-US" sz="1400" dirty="0" smtClean="0">
                <a:solidFill>
                  <a:schemeClr val="bg1">
                    <a:lumMod val="75000"/>
                  </a:schemeClr>
                </a:solidFill>
              </a:rPr>
              <a:t>Liquidated Damages Provisions </a:t>
            </a:r>
            <a:r>
              <a:rPr lang="en-US" sz="1400" dirty="0" smtClean="0"/>
              <a:t>*</a:t>
            </a:r>
          </a:p>
          <a:p>
            <a:pPr marL="406400" indent="-401638" eaLnBrk="1" hangingPunct="1">
              <a:spcBef>
                <a:spcPts val="600"/>
              </a:spcBef>
              <a:defRPr/>
            </a:pPr>
            <a:r>
              <a:rPr lang="en-US" sz="1400" dirty="0" smtClean="0">
                <a:solidFill>
                  <a:schemeClr val="bg1">
                    <a:lumMod val="75000"/>
                  </a:schemeClr>
                </a:solidFill>
              </a:rPr>
              <a:t>Joint and Piggyback Procurement</a:t>
            </a:r>
            <a:r>
              <a:rPr lang="en-US" sz="1400" dirty="0" smtClean="0"/>
              <a:t> *</a:t>
            </a:r>
          </a:p>
          <a:p>
            <a:pPr marL="406400" indent="-401638" eaLnBrk="1" hangingPunct="1">
              <a:spcBef>
                <a:spcPts val="600"/>
              </a:spcBef>
              <a:defRPr/>
            </a:pPr>
            <a:r>
              <a:rPr lang="en-US" sz="1400" dirty="0" smtClean="0">
                <a:solidFill>
                  <a:schemeClr val="bg1">
                    <a:lumMod val="75000"/>
                  </a:schemeClr>
                </a:solidFill>
              </a:rPr>
              <a:t>Clauses</a:t>
            </a:r>
            <a:r>
              <a:rPr lang="en-US" sz="1400" dirty="0" smtClean="0"/>
              <a:t> *</a:t>
            </a:r>
          </a:p>
          <a:p>
            <a:pPr marL="406400" indent="-401638" eaLnBrk="1" hangingPunct="1">
              <a:buFont typeface="Wingdings" pitchFamily="2" charset="2"/>
              <a:buNone/>
              <a:defRPr/>
            </a:pPr>
            <a:r>
              <a:rPr lang="en-US" sz="1400" dirty="0" smtClean="0"/>
              <a:t>*previously covered</a:t>
            </a:r>
          </a:p>
          <a:p>
            <a:pPr>
              <a:defRPr/>
            </a:pPr>
            <a:endParaRPr lang="en-US" sz="2000" dirty="0"/>
          </a:p>
        </p:txBody>
      </p:sp>
    </p:spTree>
    <p:extLst>
      <p:ext uri="{BB962C8B-B14F-4D97-AF65-F5344CB8AC3E}">
        <p14:creationId xmlns:p14="http://schemas.microsoft.com/office/powerpoint/2010/main" val="2230507334"/>
      </p:ext>
    </p:extLst>
  </p:cSld>
  <p:clrMapOvr>
    <a:masterClrMapping/>
  </p:clrMapOvr>
  <p:transition advClick="0"/>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612775" y="228600"/>
            <a:ext cx="7312025" cy="990600"/>
          </a:xfrm>
        </p:spPr>
        <p:txBody>
          <a:bodyPr/>
          <a:lstStyle/>
          <a:p>
            <a:r>
              <a:rPr lang="en-US" altLang="en-US" sz="3600" dirty="0" smtClean="0"/>
              <a:t>RFP Process</a:t>
            </a:r>
          </a:p>
        </p:txBody>
      </p:sp>
      <p:sp>
        <p:nvSpPr>
          <p:cNvPr id="6" name="Snip and Round Single Corner Rectangle 5">
            <a:hlinkClick r:id="rId3" action="ppaction://hlinkfile"/>
          </p:cNvPr>
          <p:cNvSpPr/>
          <p:nvPr/>
        </p:nvSpPr>
        <p:spPr>
          <a:xfrm>
            <a:off x="5238750" y="6191250"/>
            <a:ext cx="2971800" cy="342900"/>
          </a:xfrm>
          <a:prstGeom prst="snipRoundRect">
            <a:avLst>
              <a:gd name="adj1" fmla="val 0"/>
              <a:gd name="adj2" fmla="val 16667"/>
            </a:avLst>
          </a:prstGeom>
          <a:solidFill>
            <a:schemeClr val="bg2">
              <a:lumMod val="75000"/>
            </a:schemeClr>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effectLst>
                  <a:outerShdw blurRad="38100" dist="38100" dir="2700000" algn="tl">
                    <a:srgbClr val="000000">
                      <a:alpha val="43137"/>
                    </a:srgbClr>
                  </a:outerShdw>
                </a:effectLst>
              </a:rPr>
              <a:t>RFP Process</a:t>
            </a:r>
          </a:p>
        </p:txBody>
      </p:sp>
      <p:pic>
        <p:nvPicPr>
          <p:cNvPr id="156677" name="Picture 2"/>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310244" y="1219200"/>
            <a:ext cx="8654142" cy="4972050"/>
          </a:xfrm>
        </p:spPr>
      </p:pic>
    </p:spTree>
    <p:extLst>
      <p:ext uri="{BB962C8B-B14F-4D97-AF65-F5344CB8AC3E}">
        <p14:creationId xmlns:p14="http://schemas.microsoft.com/office/powerpoint/2010/main" val="21731399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612775" y="400050"/>
            <a:ext cx="7312025" cy="647700"/>
          </a:xfrm>
        </p:spPr>
        <p:txBody>
          <a:bodyPr/>
          <a:lstStyle/>
          <a:p>
            <a:r>
              <a:rPr lang="en-US" altLang="en-US" sz="3600" dirty="0" smtClean="0"/>
              <a:t>RFP Process </a:t>
            </a:r>
            <a:r>
              <a:rPr lang="en-US" altLang="en-US" sz="2400" dirty="0" smtClean="0"/>
              <a:t>cont.</a:t>
            </a:r>
            <a:endParaRPr lang="en-US" altLang="en-US" sz="3600" dirty="0" smtClean="0"/>
          </a:p>
        </p:txBody>
      </p:sp>
      <p:sp>
        <p:nvSpPr>
          <p:cNvPr id="6" name="Snip and Round Single Corner Rectangle 5">
            <a:hlinkClick r:id="rId2" action="ppaction://hlinkfile"/>
          </p:cNvPr>
          <p:cNvSpPr/>
          <p:nvPr/>
        </p:nvSpPr>
        <p:spPr>
          <a:xfrm>
            <a:off x="5029200" y="6096000"/>
            <a:ext cx="2971800" cy="381000"/>
          </a:xfrm>
          <a:prstGeom prst="snipRoundRect">
            <a:avLst>
              <a:gd name="adj1" fmla="val 0"/>
              <a:gd name="adj2" fmla="val 16667"/>
            </a:avLst>
          </a:prstGeom>
          <a:solidFill>
            <a:schemeClr val="bg2">
              <a:lumMod val="75000"/>
            </a:schemeClr>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effectLst>
                  <a:outerShdw blurRad="38100" dist="38100" dir="2700000" algn="tl">
                    <a:srgbClr val="000000">
                      <a:alpha val="43137"/>
                    </a:srgbClr>
                  </a:outerShdw>
                </a:effectLst>
              </a:rPr>
              <a:t>RFP Process</a:t>
            </a:r>
          </a:p>
        </p:txBody>
      </p:sp>
      <p:pic>
        <p:nvPicPr>
          <p:cNvPr id="157701"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266700" y="914400"/>
            <a:ext cx="8420100" cy="5181600"/>
          </a:xfrm>
        </p:spPr>
      </p:pic>
    </p:spTree>
    <p:extLst>
      <p:ext uri="{BB962C8B-B14F-4D97-AF65-F5344CB8AC3E}">
        <p14:creationId xmlns:p14="http://schemas.microsoft.com/office/powerpoint/2010/main" val="307694610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730757"/>
          </a:xfrm>
        </p:spPr>
        <p:txBody>
          <a:bodyPr/>
          <a:lstStyle/>
          <a:p>
            <a:r>
              <a:rPr lang="en-US" sz="3600" dirty="0"/>
              <a:t>RFP Process</a:t>
            </a:r>
          </a:p>
        </p:txBody>
      </p:sp>
      <p:sp>
        <p:nvSpPr>
          <p:cNvPr id="3" name="Content Placeholder 2"/>
          <p:cNvSpPr>
            <a:spLocks noGrp="1"/>
          </p:cNvSpPr>
          <p:nvPr>
            <p:ph idx="1"/>
          </p:nvPr>
        </p:nvSpPr>
        <p:spPr>
          <a:xfrm>
            <a:off x="457200" y="1167320"/>
            <a:ext cx="8229600" cy="4958844"/>
          </a:xfrm>
        </p:spPr>
        <p:txBody>
          <a:bodyPr/>
          <a:lstStyle/>
          <a:p>
            <a:pPr marL="0" indent="0">
              <a:buNone/>
            </a:pPr>
            <a:r>
              <a:rPr lang="en-US" dirty="0"/>
              <a:t>1.  </a:t>
            </a:r>
            <a:r>
              <a:rPr lang="en-US" dirty="0" smtClean="0"/>
              <a:t>Conduct </a:t>
            </a:r>
            <a:r>
              <a:rPr lang="en-US" dirty="0"/>
              <a:t>m</a:t>
            </a:r>
            <a:r>
              <a:rPr lang="en-US" dirty="0" smtClean="0"/>
              <a:t>arket research </a:t>
            </a:r>
            <a:r>
              <a:rPr lang="en-US" dirty="0"/>
              <a:t>and </a:t>
            </a:r>
            <a:r>
              <a:rPr lang="en-US" dirty="0" smtClean="0"/>
              <a:t>determine 	method of procurement </a:t>
            </a:r>
            <a:endParaRPr lang="en-US" dirty="0"/>
          </a:p>
          <a:p>
            <a:pPr marL="514350" indent="-514350">
              <a:buAutoNum type="arabicPeriod" startAt="2"/>
            </a:pPr>
            <a:r>
              <a:rPr lang="en-US" dirty="0" smtClean="0"/>
              <a:t>Develop Statement of Work without:</a:t>
            </a:r>
          </a:p>
          <a:p>
            <a:pPr marL="1314450" lvl="2" indent="-514350">
              <a:buFont typeface="Arial" panose="020B0604020202020204" pitchFamily="34" charset="0"/>
              <a:buChar char="•"/>
            </a:pPr>
            <a:r>
              <a:rPr lang="en-US" sz="2800" dirty="0"/>
              <a:t>Unreasonable </a:t>
            </a:r>
            <a:r>
              <a:rPr lang="en-US" sz="2800" dirty="0" smtClean="0"/>
              <a:t>qualifications </a:t>
            </a:r>
            <a:endParaRPr lang="en-US" sz="2800" dirty="0"/>
          </a:p>
          <a:p>
            <a:pPr marL="1314450" lvl="2" indent="-514350">
              <a:buFont typeface="Arial" panose="020B0604020202020204" pitchFamily="34" charset="0"/>
              <a:buChar char="•"/>
            </a:pPr>
            <a:r>
              <a:rPr lang="en-US" sz="2800" dirty="0"/>
              <a:t>Unnecessary </a:t>
            </a:r>
            <a:r>
              <a:rPr lang="en-US" sz="2800" dirty="0" smtClean="0"/>
              <a:t>bonds </a:t>
            </a:r>
            <a:r>
              <a:rPr lang="en-US" sz="2800" dirty="0"/>
              <a:t>and </a:t>
            </a:r>
            <a:r>
              <a:rPr lang="en-US" sz="2800" dirty="0" smtClean="0"/>
              <a:t>experience</a:t>
            </a:r>
            <a:endParaRPr lang="en-US" sz="2800" dirty="0"/>
          </a:p>
          <a:p>
            <a:pPr marL="1314450" lvl="2" indent="-514350">
              <a:buFont typeface="Arial" panose="020B0604020202020204" pitchFamily="34" charset="0"/>
              <a:buChar char="•"/>
            </a:pPr>
            <a:r>
              <a:rPr lang="en-US" sz="2800" dirty="0"/>
              <a:t>Use of Brand Names</a:t>
            </a:r>
          </a:p>
          <a:p>
            <a:pPr marL="1314450" lvl="2" indent="-514350">
              <a:buFont typeface="Arial" panose="020B0604020202020204" pitchFamily="34" charset="0"/>
              <a:buChar char="•"/>
            </a:pPr>
            <a:r>
              <a:rPr lang="en-US" sz="2800" dirty="0"/>
              <a:t>Organizational Conflict of </a:t>
            </a:r>
            <a:r>
              <a:rPr lang="en-US" sz="2800" dirty="0" smtClean="0"/>
              <a:t>Interest</a:t>
            </a:r>
            <a:endParaRPr lang="en-US" dirty="0" smtClean="0"/>
          </a:p>
          <a:p>
            <a:pPr marL="514350" lvl="1" indent="-514350">
              <a:buFont typeface="Arial" charset="0"/>
              <a:buAutoNum type="arabicPeriod" startAt="3"/>
            </a:pPr>
            <a:r>
              <a:rPr lang="en-US" sz="3200" dirty="0"/>
              <a:t>Develop </a:t>
            </a:r>
            <a:r>
              <a:rPr lang="en-US" sz="3200" dirty="0" smtClean="0"/>
              <a:t>evaluation </a:t>
            </a:r>
            <a:r>
              <a:rPr lang="en-US" sz="3200" dirty="0"/>
              <a:t>c</a:t>
            </a:r>
            <a:r>
              <a:rPr lang="en-US" sz="3200" dirty="0" smtClean="0"/>
              <a:t>riteria </a:t>
            </a:r>
            <a:r>
              <a:rPr lang="en-US" sz="3200" dirty="0"/>
              <a:t>and </a:t>
            </a:r>
            <a:r>
              <a:rPr lang="en-US" sz="3200" dirty="0" smtClean="0"/>
              <a:t>weights</a:t>
            </a:r>
            <a:endParaRPr lang="en-US" sz="3200" dirty="0"/>
          </a:p>
          <a:p>
            <a:pPr marL="514350" lvl="1" indent="-514350">
              <a:buAutoNum type="arabicPeriod" startAt="3"/>
            </a:pPr>
            <a:r>
              <a:rPr lang="en-US" sz="3200" dirty="0" smtClean="0"/>
              <a:t>Prepare </a:t>
            </a:r>
            <a:r>
              <a:rPr lang="en-US" sz="3200" dirty="0"/>
              <a:t>Independent Cost </a:t>
            </a:r>
            <a:r>
              <a:rPr lang="en-US" sz="3200" dirty="0" smtClean="0"/>
              <a:t>Estimate</a:t>
            </a:r>
          </a:p>
          <a:p>
            <a:pPr marL="514350" indent="-514350">
              <a:buAutoNum type="arabicPeriod" startAt="2"/>
            </a:pPr>
            <a:endParaRPr lang="en-US" dirty="0"/>
          </a:p>
          <a:p>
            <a:pPr marL="1314450" lvl="2" indent="-514350">
              <a:buFont typeface="Arial" panose="020B0604020202020204" pitchFamily="34" charset="0"/>
              <a:buChar char="•"/>
            </a:pPr>
            <a:endParaRPr lang="en-US" sz="2800" dirty="0"/>
          </a:p>
          <a:p>
            <a:pPr marL="0" lvl="1" indent="0">
              <a:buNone/>
            </a:pPr>
            <a:r>
              <a:rPr lang="en-US" dirty="0" smtClean="0"/>
              <a:t>  </a:t>
            </a:r>
            <a:endParaRPr lang="en-US" dirty="0"/>
          </a:p>
        </p:txBody>
      </p:sp>
    </p:spTree>
    <p:extLst>
      <p:ext uri="{BB962C8B-B14F-4D97-AF65-F5344CB8AC3E}">
        <p14:creationId xmlns:p14="http://schemas.microsoft.com/office/powerpoint/2010/main" val="39466327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197"/>
            <a:ext cx="8229600" cy="758756"/>
          </a:xfrm>
        </p:spPr>
        <p:txBody>
          <a:bodyPr/>
          <a:lstStyle/>
          <a:p>
            <a:r>
              <a:rPr lang="en-US" sz="3600" dirty="0"/>
              <a:t>RFP </a:t>
            </a:r>
            <a:r>
              <a:rPr lang="en-US" sz="3600" dirty="0" smtClean="0"/>
              <a:t>Process  </a:t>
            </a:r>
            <a:r>
              <a:rPr lang="en-US" sz="2800" dirty="0" smtClean="0"/>
              <a:t>cont.</a:t>
            </a:r>
            <a:endParaRPr lang="en-US" sz="2800" dirty="0"/>
          </a:p>
        </p:txBody>
      </p:sp>
      <p:sp>
        <p:nvSpPr>
          <p:cNvPr id="3" name="Content Placeholder 2"/>
          <p:cNvSpPr>
            <a:spLocks noGrp="1"/>
          </p:cNvSpPr>
          <p:nvPr>
            <p:ph idx="1"/>
          </p:nvPr>
        </p:nvSpPr>
        <p:spPr>
          <a:xfrm>
            <a:off x="719846" y="1108953"/>
            <a:ext cx="7966953" cy="5175114"/>
          </a:xfrm>
        </p:spPr>
        <p:txBody>
          <a:bodyPr/>
          <a:lstStyle/>
          <a:p>
            <a:pPr marL="0" indent="0">
              <a:buNone/>
            </a:pPr>
            <a:r>
              <a:rPr lang="en-US" sz="2800" dirty="0" smtClean="0"/>
              <a:t>5.  Prepare solicitation </a:t>
            </a:r>
            <a:r>
              <a:rPr lang="en-US" sz="2800" dirty="0"/>
              <a:t>d</a:t>
            </a:r>
            <a:r>
              <a:rPr lang="en-US" sz="2800" dirty="0" smtClean="0"/>
              <a:t>ocuments</a:t>
            </a:r>
            <a:endParaRPr lang="en-US" sz="2800" dirty="0"/>
          </a:p>
          <a:p>
            <a:pPr marL="400050" lvl="1" indent="0">
              <a:buNone/>
            </a:pPr>
            <a:r>
              <a:rPr lang="en-US" sz="2400" dirty="0"/>
              <a:t>  Include: </a:t>
            </a:r>
          </a:p>
          <a:p>
            <a:pPr marL="1314450" lvl="2" indent="-514350">
              <a:buFont typeface="Arial" panose="020B0604020202020204" pitchFamily="34" charset="0"/>
              <a:buChar char="•"/>
            </a:pPr>
            <a:r>
              <a:rPr lang="en-US" dirty="0"/>
              <a:t>Contract </a:t>
            </a:r>
            <a:r>
              <a:rPr lang="en-US" dirty="0" smtClean="0"/>
              <a:t>Period </a:t>
            </a:r>
            <a:r>
              <a:rPr lang="en-US" dirty="0"/>
              <a:t>of </a:t>
            </a:r>
            <a:r>
              <a:rPr lang="en-US" dirty="0" smtClean="0"/>
              <a:t>Performance Limitations</a:t>
            </a:r>
            <a:endParaRPr lang="en-US" dirty="0"/>
          </a:p>
          <a:p>
            <a:pPr marL="1314450" lvl="2" indent="-514350">
              <a:buFont typeface="Arial" panose="020B0604020202020204" pitchFamily="34" charset="0"/>
              <a:buChar char="•"/>
            </a:pPr>
            <a:r>
              <a:rPr lang="en-US" dirty="0"/>
              <a:t>Written Procurement Selection </a:t>
            </a:r>
            <a:r>
              <a:rPr lang="en-US" dirty="0" smtClean="0"/>
              <a:t>Procedures</a:t>
            </a:r>
            <a:endParaRPr lang="en-US" dirty="0"/>
          </a:p>
          <a:p>
            <a:pPr marL="1314450" lvl="2" indent="-514350">
              <a:buFont typeface="Arial" panose="020B0604020202020204" pitchFamily="34" charset="0"/>
              <a:buChar char="•"/>
            </a:pPr>
            <a:r>
              <a:rPr lang="en-US" dirty="0" smtClean="0"/>
              <a:t>Selection </a:t>
            </a:r>
            <a:r>
              <a:rPr lang="en-US" dirty="0"/>
              <a:t>on </a:t>
            </a:r>
            <a:r>
              <a:rPr lang="en-US" dirty="0" smtClean="0"/>
              <a:t>Price and Other Factors</a:t>
            </a:r>
          </a:p>
          <a:p>
            <a:pPr marL="1314450" lvl="2" indent="-514350">
              <a:buFont typeface="Arial" panose="020B0604020202020204" pitchFamily="34" charset="0"/>
              <a:buChar char="•"/>
            </a:pPr>
            <a:r>
              <a:rPr lang="en-US" dirty="0" smtClean="0"/>
              <a:t>Evaluation Criteria</a:t>
            </a:r>
          </a:p>
          <a:p>
            <a:pPr marL="1314450" lvl="2" indent="-514350">
              <a:buFont typeface="Arial" panose="020B0604020202020204" pitchFamily="34" charset="0"/>
              <a:buChar char="•"/>
            </a:pPr>
            <a:r>
              <a:rPr lang="en-US" dirty="0" smtClean="0"/>
              <a:t>Liquidated Damages (if applicable)</a:t>
            </a:r>
          </a:p>
          <a:p>
            <a:pPr marL="1314450" lvl="2" indent="-514350">
              <a:buFont typeface="Arial" panose="020B0604020202020204" pitchFamily="34" charset="0"/>
              <a:buChar char="•"/>
            </a:pPr>
            <a:r>
              <a:rPr lang="en-US" dirty="0" smtClean="0"/>
              <a:t>Advance or Progress Payments (if applicable) </a:t>
            </a:r>
            <a:endParaRPr lang="en-US" dirty="0"/>
          </a:p>
          <a:p>
            <a:pPr marL="400050" lvl="1" indent="0">
              <a:buNone/>
            </a:pPr>
            <a:r>
              <a:rPr lang="en-US" sz="2400" dirty="0"/>
              <a:t> Do Not Include:</a:t>
            </a:r>
          </a:p>
          <a:p>
            <a:pPr marL="1314450" lvl="2" indent="-514350">
              <a:buFont typeface="Arial" panose="020B0604020202020204" pitchFamily="34" charset="0"/>
              <a:buChar char="•"/>
            </a:pPr>
            <a:r>
              <a:rPr lang="en-US" dirty="0"/>
              <a:t>Solicitation Prequalification </a:t>
            </a:r>
            <a:r>
              <a:rPr lang="en-US" dirty="0" smtClean="0"/>
              <a:t>Criteria for A &amp; E</a:t>
            </a:r>
            <a:endParaRPr lang="en-US" dirty="0"/>
          </a:p>
          <a:p>
            <a:pPr marL="1314450" lvl="2" indent="-514350">
              <a:buFont typeface="Arial" panose="020B0604020202020204" pitchFamily="34" charset="0"/>
              <a:buChar char="•"/>
            </a:pPr>
            <a:r>
              <a:rPr lang="en-US" dirty="0"/>
              <a:t>Geographic Preference  </a:t>
            </a:r>
          </a:p>
        </p:txBody>
      </p:sp>
    </p:spTree>
    <p:extLst>
      <p:ext uri="{BB962C8B-B14F-4D97-AF65-F5344CB8AC3E}">
        <p14:creationId xmlns:p14="http://schemas.microsoft.com/office/powerpoint/2010/main" val="365237044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4"/>
            <a:ext cx="8229600" cy="477836"/>
          </a:xfrm>
        </p:spPr>
        <p:txBody>
          <a:bodyPr/>
          <a:lstStyle/>
          <a:p>
            <a:r>
              <a:rPr lang="en-US" sz="3600" dirty="0"/>
              <a:t>RFP Process  </a:t>
            </a:r>
            <a:r>
              <a:rPr lang="en-US" sz="2800" dirty="0"/>
              <a:t>cont.</a:t>
            </a:r>
          </a:p>
        </p:txBody>
      </p:sp>
      <p:sp>
        <p:nvSpPr>
          <p:cNvPr id="3" name="Content Placeholder 2"/>
          <p:cNvSpPr>
            <a:spLocks noGrp="1"/>
          </p:cNvSpPr>
          <p:nvPr>
            <p:ph idx="1"/>
          </p:nvPr>
        </p:nvSpPr>
        <p:spPr>
          <a:xfrm>
            <a:off x="272374" y="1147863"/>
            <a:ext cx="8735438" cy="4978301"/>
          </a:xfrm>
        </p:spPr>
        <p:txBody>
          <a:bodyPr/>
          <a:lstStyle/>
          <a:p>
            <a:pPr marL="0" indent="0">
              <a:buNone/>
            </a:pPr>
            <a:r>
              <a:rPr lang="en-US" sz="2800" dirty="0"/>
              <a:t>6</a:t>
            </a:r>
            <a:r>
              <a:rPr lang="en-US" sz="2800" dirty="0" smtClean="0"/>
              <a:t>.  Advertise </a:t>
            </a:r>
            <a:r>
              <a:rPr lang="en-US" sz="2800" dirty="0"/>
              <a:t>r</a:t>
            </a:r>
            <a:r>
              <a:rPr lang="en-US" sz="2800" dirty="0" smtClean="0"/>
              <a:t>equirements</a:t>
            </a:r>
            <a:endParaRPr lang="en-US" sz="2800" dirty="0"/>
          </a:p>
          <a:p>
            <a:pPr lvl="2" indent="-342900"/>
            <a:r>
              <a:rPr lang="en-US" dirty="0"/>
              <a:t>Adequate Number Solicited</a:t>
            </a:r>
          </a:p>
          <a:p>
            <a:pPr lvl="2" indent="-342900"/>
            <a:r>
              <a:rPr lang="en-US" dirty="0"/>
              <a:t>Sufficient Bid Time </a:t>
            </a:r>
            <a:endParaRPr lang="en-US" sz="2800" dirty="0" smtClean="0"/>
          </a:p>
          <a:p>
            <a:pPr marL="514350" indent="-514350">
              <a:buAutoNum type="arabicPeriod" startAt="7"/>
            </a:pPr>
            <a:r>
              <a:rPr lang="en-US" sz="2800" dirty="0" smtClean="0"/>
              <a:t>Proposal opening</a:t>
            </a:r>
          </a:p>
          <a:p>
            <a:pPr marL="514350" indent="-514350">
              <a:buAutoNum type="arabicPeriod" startAt="7"/>
            </a:pPr>
            <a:r>
              <a:rPr lang="en-US" sz="2800" dirty="0" smtClean="0"/>
              <a:t>Responsiveness check</a:t>
            </a:r>
          </a:p>
          <a:p>
            <a:pPr marL="514350" indent="-514350">
              <a:buAutoNum type="arabicPeriod" startAt="7"/>
            </a:pPr>
            <a:r>
              <a:rPr lang="en-US" sz="2800" dirty="0" smtClean="0"/>
              <a:t>Receipt </a:t>
            </a:r>
            <a:r>
              <a:rPr lang="en-US" sz="2800" dirty="0"/>
              <a:t>of 2 or </a:t>
            </a:r>
            <a:r>
              <a:rPr lang="en-US" sz="2800" dirty="0" smtClean="0"/>
              <a:t>more </a:t>
            </a:r>
            <a:r>
              <a:rPr lang="en-US" sz="2800" dirty="0"/>
              <a:t>r</a:t>
            </a:r>
            <a:r>
              <a:rPr lang="en-US" sz="2800" dirty="0" smtClean="0"/>
              <a:t>esponsible proposers</a:t>
            </a:r>
            <a:endParaRPr lang="en-US" sz="2800" dirty="0"/>
          </a:p>
          <a:p>
            <a:pPr marL="457200" lvl="1" indent="0">
              <a:buNone/>
            </a:pPr>
            <a:r>
              <a:rPr lang="en-US" sz="2400" dirty="0"/>
              <a:t> If </a:t>
            </a:r>
            <a:r>
              <a:rPr lang="en-US" sz="2400" dirty="0" smtClean="0"/>
              <a:t>only1proposer:</a:t>
            </a:r>
            <a:endParaRPr lang="en-US" sz="2400" dirty="0"/>
          </a:p>
          <a:p>
            <a:pPr lvl="2">
              <a:buFont typeface="Arial" panose="020B0604020202020204" pitchFamily="34" charset="0"/>
              <a:buChar char="•"/>
            </a:pPr>
            <a:r>
              <a:rPr lang="en-US" dirty="0"/>
              <a:t>Survey s</a:t>
            </a:r>
            <a:r>
              <a:rPr lang="en-US" dirty="0" smtClean="0"/>
              <a:t>uppliers </a:t>
            </a:r>
            <a:r>
              <a:rPr lang="en-US" dirty="0"/>
              <a:t>to d</a:t>
            </a:r>
            <a:r>
              <a:rPr lang="en-US" dirty="0" smtClean="0"/>
              <a:t>etermine </a:t>
            </a:r>
            <a:r>
              <a:rPr lang="en-US" dirty="0"/>
              <a:t>c</a:t>
            </a:r>
            <a:r>
              <a:rPr lang="en-US" dirty="0" smtClean="0"/>
              <a:t>ause</a:t>
            </a:r>
            <a:endParaRPr lang="en-US" dirty="0"/>
          </a:p>
          <a:p>
            <a:pPr lvl="2">
              <a:buFont typeface="Arial" panose="020B0604020202020204" pitchFamily="34" charset="0"/>
              <a:buChar char="•"/>
            </a:pPr>
            <a:r>
              <a:rPr lang="en-US" dirty="0" smtClean="0"/>
              <a:t>Document </a:t>
            </a:r>
            <a:r>
              <a:rPr lang="en-US" dirty="0"/>
              <a:t>r</a:t>
            </a:r>
            <a:r>
              <a:rPr lang="en-US" dirty="0" smtClean="0"/>
              <a:t>easons </a:t>
            </a:r>
            <a:r>
              <a:rPr lang="en-US" dirty="0"/>
              <a:t>for </a:t>
            </a:r>
            <a:r>
              <a:rPr lang="en-US" dirty="0" smtClean="0"/>
              <a:t>No-Proposals</a:t>
            </a:r>
            <a:endParaRPr lang="en-US" dirty="0"/>
          </a:p>
          <a:p>
            <a:pPr lvl="2">
              <a:buFont typeface="Arial" panose="020B0604020202020204" pitchFamily="34" charset="0"/>
              <a:buChar char="•"/>
            </a:pPr>
            <a:r>
              <a:rPr lang="en-US" dirty="0"/>
              <a:t>Prepare Sole Source Justification or e</a:t>
            </a:r>
            <a:r>
              <a:rPr lang="en-US" dirty="0" smtClean="0"/>
              <a:t>valuate single </a:t>
            </a:r>
            <a:r>
              <a:rPr lang="en-US" dirty="0"/>
              <a:t>p</a:t>
            </a:r>
            <a:r>
              <a:rPr lang="en-US" dirty="0" smtClean="0"/>
              <a:t>roposal</a:t>
            </a:r>
            <a:endParaRPr lang="en-US" dirty="0"/>
          </a:p>
        </p:txBody>
      </p:sp>
    </p:spTree>
    <p:extLst>
      <p:ext uri="{BB962C8B-B14F-4D97-AF65-F5344CB8AC3E}">
        <p14:creationId xmlns:p14="http://schemas.microsoft.com/office/powerpoint/2010/main" val="318507675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4"/>
            <a:ext cx="8229600" cy="463982"/>
          </a:xfrm>
        </p:spPr>
        <p:txBody>
          <a:bodyPr/>
          <a:lstStyle/>
          <a:p>
            <a:r>
              <a:rPr lang="en-US" sz="3600" dirty="0"/>
              <a:t>RFP Process  </a:t>
            </a:r>
            <a:r>
              <a:rPr lang="en-US" sz="2800" dirty="0"/>
              <a:t>cont.</a:t>
            </a:r>
          </a:p>
        </p:txBody>
      </p:sp>
      <p:sp>
        <p:nvSpPr>
          <p:cNvPr id="3" name="Content Placeholder 2"/>
          <p:cNvSpPr>
            <a:spLocks noGrp="1"/>
          </p:cNvSpPr>
          <p:nvPr>
            <p:ph idx="1"/>
          </p:nvPr>
        </p:nvSpPr>
        <p:spPr>
          <a:xfrm>
            <a:off x="642025" y="900546"/>
            <a:ext cx="8287965" cy="5009344"/>
          </a:xfrm>
        </p:spPr>
        <p:txBody>
          <a:bodyPr/>
          <a:lstStyle/>
          <a:p>
            <a:pPr marL="0" indent="0">
              <a:buNone/>
            </a:pPr>
            <a:r>
              <a:rPr lang="en-US" sz="2800" dirty="0" smtClean="0"/>
              <a:t>10. Evaluate proposals </a:t>
            </a:r>
            <a:r>
              <a:rPr lang="en-US" sz="2800" dirty="0"/>
              <a:t>a</a:t>
            </a:r>
            <a:r>
              <a:rPr lang="en-US" sz="2800" dirty="0" smtClean="0"/>
              <a:t>ccording to criteria in RFP</a:t>
            </a:r>
            <a:endParaRPr lang="en-US" sz="2800" dirty="0"/>
          </a:p>
          <a:p>
            <a:pPr marL="514350" indent="-514350">
              <a:buAutoNum type="arabicPeriod" startAt="11"/>
            </a:pPr>
            <a:r>
              <a:rPr lang="en-US" sz="2800" dirty="0" smtClean="0"/>
              <a:t>Complete </a:t>
            </a:r>
            <a:r>
              <a:rPr lang="en-US" sz="2800" dirty="0"/>
              <a:t>Cost or Price </a:t>
            </a:r>
            <a:r>
              <a:rPr lang="en-US" sz="2800" dirty="0" smtClean="0"/>
              <a:t>Analysis</a:t>
            </a:r>
          </a:p>
          <a:p>
            <a:pPr marL="514350" indent="-514350">
              <a:buAutoNum type="arabicPeriod" startAt="11"/>
            </a:pPr>
            <a:r>
              <a:rPr lang="en-US" sz="2800" dirty="0" smtClean="0"/>
              <a:t>Negotiate </a:t>
            </a:r>
            <a:r>
              <a:rPr lang="en-US" sz="2800" dirty="0"/>
              <a:t>p</a:t>
            </a:r>
            <a:r>
              <a:rPr lang="en-US" sz="2800" dirty="0" smtClean="0"/>
              <a:t>rice </a:t>
            </a:r>
            <a:r>
              <a:rPr lang="en-US" sz="2800" dirty="0"/>
              <a:t>with </a:t>
            </a:r>
            <a:r>
              <a:rPr lang="en-US" sz="2800" u="sng" dirty="0"/>
              <a:t>t</a:t>
            </a:r>
            <a:r>
              <a:rPr lang="en-US" sz="2800" u="sng" dirty="0" smtClean="0"/>
              <a:t>op </a:t>
            </a:r>
            <a:r>
              <a:rPr lang="en-US" sz="2800" u="sng" dirty="0"/>
              <a:t>s</a:t>
            </a:r>
            <a:r>
              <a:rPr lang="en-US" sz="2800" u="sng" dirty="0" smtClean="0"/>
              <a:t>coring </a:t>
            </a:r>
            <a:r>
              <a:rPr lang="en-US" sz="2800" dirty="0"/>
              <a:t>v</a:t>
            </a:r>
            <a:r>
              <a:rPr lang="en-US" sz="2800" dirty="0" smtClean="0"/>
              <a:t>endor</a:t>
            </a:r>
          </a:p>
          <a:p>
            <a:pPr marL="514350" indent="-514350">
              <a:buAutoNum type="arabicPeriod" startAt="11"/>
            </a:pPr>
            <a:r>
              <a:rPr lang="en-US" sz="2800" dirty="0" smtClean="0"/>
              <a:t>Conduct pre-award </a:t>
            </a:r>
            <a:r>
              <a:rPr lang="en-US" sz="2800" dirty="0"/>
              <a:t>Buy America </a:t>
            </a:r>
            <a:r>
              <a:rPr lang="en-US" sz="2800" dirty="0" smtClean="0"/>
              <a:t>review </a:t>
            </a:r>
            <a:r>
              <a:rPr lang="en-US" sz="2800" dirty="0"/>
              <a:t>or         </a:t>
            </a:r>
            <a:r>
              <a:rPr lang="en-US" sz="2800" dirty="0" smtClean="0"/>
              <a:t>obtain </a:t>
            </a:r>
            <a:r>
              <a:rPr lang="en-US" sz="2800" dirty="0"/>
              <a:t>w</a:t>
            </a:r>
            <a:r>
              <a:rPr lang="en-US" sz="2800" dirty="0" smtClean="0"/>
              <a:t>aiver </a:t>
            </a:r>
            <a:r>
              <a:rPr lang="en-US" sz="2800" dirty="0"/>
              <a:t>(if applicable</a:t>
            </a:r>
            <a:r>
              <a:rPr lang="en-US" sz="2800" dirty="0" smtClean="0"/>
              <a:t>)</a:t>
            </a:r>
          </a:p>
          <a:p>
            <a:pPr marL="514350" indent="-514350">
              <a:buAutoNum type="arabicPeriod" startAt="11"/>
            </a:pPr>
            <a:r>
              <a:rPr lang="en-US" sz="2800" dirty="0" smtClean="0"/>
              <a:t>Complete responsibility </a:t>
            </a:r>
            <a:r>
              <a:rPr lang="en-US" sz="2800" dirty="0"/>
              <a:t>c</a:t>
            </a:r>
            <a:r>
              <a:rPr lang="en-US" sz="2800" dirty="0" smtClean="0"/>
              <a:t>heck</a:t>
            </a:r>
            <a:endParaRPr lang="en-US" sz="2800" dirty="0"/>
          </a:p>
          <a:p>
            <a:pPr marL="514350" indent="-514350">
              <a:buAutoNum type="arabicPeriod" startAt="11"/>
            </a:pPr>
            <a:r>
              <a:rPr lang="en-US" sz="2800" dirty="0"/>
              <a:t> Review </a:t>
            </a:r>
            <a:r>
              <a:rPr lang="en-US" sz="2800" dirty="0" smtClean="0"/>
              <a:t>process </a:t>
            </a:r>
            <a:r>
              <a:rPr lang="en-US" sz="2800" dirty="0"/>
              <a:t>for </a:t>
            </a:r>
            <a:r>
              <a:rPr lang="en-US" sz="2800" dirty="0" smtClean="0"/>
              <a:t>arbitrary </a:t>
            </a:r>
            <a:r>
              <a:rPr lang="en-US" sz="2800" dirty="0"/>
              <a:t>a</a:t>
            </a:r>
            <a:r>
              <a:rPr lang="en-US" sz="2800" dirty="0" smtClean="0"/>
              <a:t>ction</a:t>
            </a:r>
            <a:endParaRPr lang="en-US" sz="2800" dirty="0"/>
          </a:p>
          <a:p>
            <a:pPr marL="514350" indent="-514350">
              <a:buAutoNum type="arabicPeriod" startAt="11"/>
            </a:pPr>
            <a:r>
              <a:rPr lang="en-US" sz="2800" dirty="0"/>
              <a:t> Award </a:t>
            </a:r>
            <a:r>
              <a:rPr lang="en-US" sz="2800" dirty="0" smtClean="0"/>
              <a:t>contract </a:t>
            </a:r>
          </a:p>
          <a:p>
            <a:pPr marL="514350" indent="-514350">
              <a:buFont typeface="Arial" charset="0"/>
              <a:buAutoNum type="arabicPeriod" startAt="17"/>
            </a:pPr>
            <a:r>
              <a:rPr lang="en-US" sz="2800" dirty="0"/>
              <a:t>Prepare </a:t>
            </a:r>
            <a:r>
              <a:rPr lang="en-US" sz="2800" dirty="0" smtClean="0"/>
              <a:t>purchase </a:t>
            </a:r>
            <a:r>
              <a:rPr lang="en-US" sz="2800" dirty="0"/>
              <a:t>o</a:t>
            </a:r>
            <a:r>
              <a:rPr lang="en-US" sz="2800" dirty="0" smtClean="0"/>
              <a:t>rder </a:t>
            </a:r>
            <a:r>
              <a:rPr lang="en-US" sz="2800" dirty="0"/>
              <a:t>or </a:t>
            </a:r>
            <a:r>
              <a:rPr lang="en-US" sz="2800" dirty="0" smtClean="0"/>
              <a:t>contract </a:t>
            </a:r>
            <a:r>
              <a:rPr lang="en-US" sz="2800" dirty="0"/>
              <a:t>d</a:t>
            </a:r>
            <a:r>
              <a:rPr lang="en-US" sz="2800" dirty="0" smtClean="0"/>
              <a:t>ocuments</a:t>
            </a:r>
            <a:endParaRPr lang="en-US" sz="2800" dirty="0"/>
          </a:p>
          <a:p>
            <a:pPr lvl="1">
              <a:buFont typeface="Arial" panose="020B0604020202020204" pitchFamily="34" charset="0"/>
              <a:buChar char="•"/>
            </a:pPr>
            <a:r>
              <a:rPr lang="en-US" sz="2400" dirty="0"/>
              <a:t>Ensure a Sound and Complete Agreement</a:t>
            </a:r>
          </a:p>
          <a:p>
            <a:pPr lvl="1">
              <a:buFont typeface="Arial" panose="020B0604020202020204" pitchFamily="34" charset="0"/>
              <a:buChar char="•"/>
            </a:pPr>
            <a:r>
              <a:rPr lang="en-US" sz="2400" dirty="0"/>
              <a:t>Include Required Contract Clauses</a:t>
            </a:r>
          </a:p>
          <a:p>
            <a:pPr marL="514350" indent="-514350">
              <a:buAutoNum type="arabicPeriod" startAt="11"/>
            </a:pPr>
            <a:endParaRPr lang="en-US" sz="2800" dirty="0" smtClean="0"/>
          </a:p>
          <a:p>
            <a:pPr marL="514350" indent="-514350">
              <a:buAutoNum type="arabicPeriod" startAt="11"/>
            </a:pPr>
            <a:endParaRPr lang="en-US" sz="2800" dirty="0" smtClean="0"/>
          </a:p>
        </p:txBody>
      </p:sp>
    </p:spTree>
    <p:extLst>
      <p:ext uri="{BB962C8B-B14F-4D97-AF65-F5344CB8AC3E}">
        <p14:creationId xmlns:p14="http://schemas.microsoft.com/office/powerpoint/2010/main" val="114154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FTA Oversight Activities </a:t>
            </a:r>
            <a:r>
              <a:rPr lang="en-US" sz="3200" dirty="0"/>
              <a:t>cont.</a:t>
            </a:r>
            <a:endParaRPr lang="en-US" dirty="0"/>
          </a:p>
        </p:txBody>
      </p:sp>
      <p:sp>
        <p:nvSpPr>
          <p:cNvPr id="3" name="Content Placeholder 2"/>
          <p:cNvSpPr>
            <a:spLocks noGrp="1"/>
          </p:cNvSpPr>
          <p:nvPr>
            <p:ph idx="1"/>
          </p:nvPr>
        </p:nvSpPr>
        <p:spPr>
          <a:xfrm>
            <a:off x="457200" y="1417638"/>
            <a:ext cx="8229600" cy="4708526"/>
          </a:xfrm>
        </p:spPr>
        <p:txBody>
          <a:bodyPr/>
          <a:lstStyle/>
          <a:p>
            <a:pPr marL="0" indent="0">
              <a:buNone/>
            </a:pPr>
            <a:r>
              <a:rPr lang="en-US" sz="2800" b="1" dirty="0" smtClean="0"/>
              <a:t>Program Specific Reviews</a:t>
            </a:r>
          </a:p>
          <a:p>
            <a:pPr lvl="1">
              <a:buFont typeface="Arial" panose="020B0604020202020204" pitchFamily="34" charset="0"/>
              <a:buChar char="•"/>
            </a:pPr>
            <a:r>
              <a:rPr lang="en-US" sz="2400" dirty="0" smtClean="0"/>
              <a:t>Procurement System</a:t>
            </a:r>
          </a:p>
          <a:p>
            <a:pPr lvl="1">
              <a:buFont typeface="Arial" panose="020B0604020202020204" pitchFamily="34" charset="0"/>
              <a:buChar char="•"/>
            </a:pPr>
            <a:r>
              <a:rPr lang="en-US" sz="2400" dirty="0" smtClean="0"/>
              <a:t>Financial Management</a:t>
            </a:r>
          </a:p>
          <a:p>
            <a:pPr lvl="1">
              <a:buFont typeface="Arial" panose="020B0604020202020204" pitchFamily="34" charset="0"/>
              <a:buChar char="•"/>
            </a:pPr>
            <a:r>
              <a:rPr lang="en-US" sz="2400" dirty="0" smtClean="0"/>
              <a:t>Safety and Security</a:t>
            </a:r>
          </a:p>
          <a:p>
            <a:pPr lvl="1">
              <a:buFont typeface="Arial" panose="020B0604020202020204" pitchFamily="34" charset="0"/>
              <a:buChar char="•"/>
            </a:pPr>
            <a:r>
              <a:rPr lang="en-US" sz="2400" dirty="0" smtClean="0"/>
              <a:t>Civil Rights</a:t>
            </a:r>
          </a:p>
          <a:p>
            <a:pPr lvl="1">
              <a:buFont typeface="Arial" panose="020B0604020202020204" pitchFamily="34" charset="0"/>
              <a:buChar char="•"/>
            </a:pPr>
            <a:r>
              <a:rPr lang="en-US" sz="2400" dirty="0" smtClean="0"/>
              <a:t>Drug and Alcohol Audits</a:t>
            </a:r>
          </a:p>
          <a:p>
            <a:pPr marL="0" indent="0">
              <a:buNone/>
            </a:pPr>
            <a:r>
              <a:rPr lang="en-US" sz="2800" b="1" dirty="0" smtClean="0"/>
              <a:t>Project Level Reviews</a:t>
            </a:r>
          </a:p>
          <a:p>
            <a:pPr lvl="1">
              <a:buFont typeface="Arial" panose="020B0604020202020204" pitchFamily="34" charset="0"/>
              <a:buChar char="•"/>
            </a:pPr>
            <a:r>
              <a:rPr lang="en-US" sz="2400" dirty="0" smtClean="0"/>
              <a:t>Project Management Oversight</a:t>
            </a:r>
          </a:p>
          <a:p>
            <a:pPr lvl="1">
              <a:buFont typeface="Arial" panose="020B0604020202020204" pitchFamily="34" charset="0"/>
              <a:buChar char="•"/>
            </a:pPr>
            <a:r>
              <a:rPr lang="en-US" sz="2400" dirty="0" smtClean="0"/>
              <a:t>Financial Capacity Assessments</a:t>
            </a:r>
          </a:p>
          <a:p>
            <a:pPr lvl="1">
              <a:buFont typeface="Arial" panose="020B0604020202020204" pitchFamily="34" charset="0"/>
              <a:buChar char="•"/>
            </a:pPr>
            <a:r>
              <a:rPr lang="en-US" sz="2400" dirty="0" smtClean="0"/>
              <a:t>Safety and Oversight Management Program</a:t>
            </a:r>
          </a:p>
          <a:p>
            <a:endParaRPr lang="en-US" sz="2800" b="1" dirty="0"/>
          </a:p>
        </p:txBody>
      </p:sp>
      <p:sp>
        <p:nvSpPr>
          <p:cNvPr id="4" name="Oval 3"/>
          <p:cNvSpPr/>
          <p:nvPr/>
        </p:nvSpPr>
        <p:spPr bwMode="hidden">
          <a:xfrm>
            <a:off x="457200" y="1913467"/>
            <a:ext cx="4250267" cy="491066"/>
          </a:xfrm>
          <a:prstGeom prst="ellipse">
            <a:avLst/>
          </a:prstGeom>
          <a:no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50583254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769668"/>
          </a:xfrm>
        </p:spPr>
        <p:txBody>
          <a:bodyPr/>
          <a:lstStyle/>
          <a:p>
            <a:r>
              <a:rPr lang="en-US" sz="3600" dirty="0"/>
              <a:t>RFP Process  </a:t>
            </a:r>
            <a:r>
              <a:rPr lang="en-US" sz="2800" dirty="0"/>
              <a:t>cont.</a:t>
            </a:r>
          </a:p>
        </p:txBody>
      </p:sp>
      <p:sp>
        <p:nvSpPr>
          <p:cNvPr id="3" name="Content Placeholder 2"/>
          <p:cNvSpPr>
            <a:spLocks noGrp="1"/>
          </p:cNvSpPr>
          <p:nvPr>
            <p:ph idx="1"/>
          </p:nvPr>
        </p:nvSpPr>
        <p:spPr>
          <a:xfrm>
            <a:off x="797668" y="1206232"/>
            <a:ext cx="7889132" cy="4919932"/>
          </a:xfrm>
        </p:spPr>
        <p:txBody>
          <a:bodyPr/>
          <a:lstStyle/>
          <a:p>
            <a:pPr marL="514350" indent="-514350">
              <a:buAutoNum type="arabicPeriod" startAt="18"/>
            </a:pPr>
            <a:r>
              <a:rPr lang="en-US" sz="2800" dirty="0" smtClean="0"/>
              <a:t>Conduct post award Buy America Audit during manufacturing (if applicable)</a:t>
            </a:r>
            <a:endParaRPr lang="en-US" sz="2800" dirty="0"/>
          </a:p>
          <a:p>
            <a:pPr marL="514350" indent="-514350">
              <a:buAutoNum type="arabicPeriod" startAt="18"/>
            </a:pPr>
            <a:r>
              <a:rPr lang="en-US" sz="2800" dirty="0" smtClean="0"/>
              <a:t>Ensure complete written record </a:t>
            </a:r>
            <a:r>
              <a:rPr lang="en-US" sz="2800" dirty="0"/>
              <a:t>is </a:t>
            </a:r>
            <a:r>
              <a:rPr lang="en-US" sz="2800" dirty="0" smtClean="0"/>
              <a:t>documented </a:t>
            </a:r>
            <a:r>
              <a:rPr lang="en-US" sz="2800" dirty="0"/>
              <a:t>in the </a:t>
            </a:r>
            <a:r>
              <a:rPr lang="en-US" sz="2800" dirty="0" smtClean="0"/>
              <a:t>procurement file</a:t>
            </a:r>
          </a:p>
          <a:p>
            <a:pPr marL="514350" indent="-514350">
              <a:buAutoNum type="arabicPeriod" startAt="18"/>
            </a:pPr>
            <a:r>
              <a:rPr lang="en-US" sz="2800" dirty="0" smtClean="0"/>
              <a:t>Receive goods and services</a:t>
            </a:r>
            <a:endParaRPr lang="en-US" sz="2800" dirty="0"/>
          </a:p>
          <a:p>
            <a:pPr marL="514350" indent="-514350">
              <a:buAutoNum type="arabicPeriod" startAt="18"/>
            </a:pPr>
            <a:r>
              <a:rPr lang="en-US" sz="2800" dirty="0" smtClean="0"/>
              <a:t>If Options Remain</a:t>
            </a:r>
            <a:endParaRPr lang="en-US" sz="2800" dirty="0"/>
          </a:p>
          <a:p>
            <a:pPr marL="914400" lvl="1" indent="-514350">
              <a:buFont typeface="Arial" panose="020B0604020202020204" pitchFamily="34" charset="0"/>
              <a:buChar char="•"/>
            </a:pPr>
            <a:r>
              <a:rPr lang="en-US" sz="2400" dirty="0"/>
              <a:t>Still </a:t>
            </a:r>
            <a:r>
              <a:rPr lang="en-US" sz="2400" dirty="0" smtClean="0"/>
              <a:t>need </a:t>
            </a:r>
            <a:r>
              <a:rPr lang="en-US" sz="2400" dirty="0"/>
              <a:t>r</a:t>
            </a:r>
            <a:r>
              <a:rPr lang="en-US" sz="2400" dirty="0" smtClean="0"/>
              <a:t>equirement</a:t>
            </a:r>
            <a:endParaRPr lang="en-US" sz="2400" dirty="0"/>
          </a:p>
          <a:p>
            <a:pPr marL="914400" lvl="1" indent="-514350">
              <a:buFont typeface="Arial" panose="020B0604020202020204" pitchFamily="34" charset="0"/>
              <a:buChar char="•"/>
            </a:pPr>
            <a:r>
              <a:rPr lang="en-US" sz="2400" dirty="0"/>
              <a:t>Complete </a:t>
            </a:r>
            <a:r>
              <a:rPr lang="en-US" sz="2400" dirty="0" smtClean="0"/>
              <a:t>price reasonableness </a:t>
            </a:r>
            <a:r>
              <a:rPr lang="en-US" sz="2400" dirty="0"/>
              <a:t>d</a:t>
            </a:r>
            <a:r>
              <a:rPr lang="en-US" sz="2400" dirty="0" smtClean="0"/>
              <a:t>etermination</a:t>
            </a:r>
            <a:endParaRPr lang="en-US" sz="2400" dirty="0"/>
          </a:p>
          <a:p>
            <a:pPr marL="914400" lvl="1" indent="-514350">
              <a:buFont typeface="Arial" panose="020B0604020202020204" pitchFamily="34" charset="0"/>
              <a:buChar char="•"/>
            </a:pPr>
            <a:r>
              <a:rPr lang="en-US" sz="2400" dirty="0"/>
              <a:t>Execute </a:t>
            </a:r>
            <a:r>
              <a:rPr lang="en-US" sz="2400" dirty="0" smtClean="0"/>
              <a:t>option </a:t>
            </a:r>
            <a:endParaRPr lang="en-US" sz="2800" dirty="0" smtClean="0"/>
          </a:p>
          <a:p>
            <a:pPr marL="514350" indent="-514350">
              <a:buFont typeface="Arial" charset="0"/>
              <a:buAutoNum type="arabicPeriod" startAt="18"/>
            </a:pPr>
            <a:r>
              <a:rPr lang="en-US" sz="2800" dirty="0"/>
              <a:t>Contract </a:t>
            </a:r>
            <a:r>
              <a:rPr lang="en-US" sz="2800" dirty="0" smtClean="0"/>
              <a:t>ends</a:t>
            </a:r>
            <a:endParaRPr lang="en-US" sz="2800" dirty="0"/>
          </a:p>
          <a:p>
            <a:endParaRPr lang="en-US" dirty="0"/>
          </a:p>
        </p:txBody>
      </p:sp>
    </p:spTree>
    <p:extLst>
      <p:ext uri="{BB962C8B-B14F-4D97-AF65-F5344CB8AC3E}">
        <p14:creationId xmlns:p14="http://schemas.microsoft.com/office/powerpoint/2010/main" val="15361846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612775" y="419100"/>
            <a:ext cx="7312025" cy="800100"/>
          </a:xfrm>
        </p:spPr>
        <p:txBody>
          <a:bodyPr/>
          <a:lstStyle/>
          <a:p>
            <a:r>
              <a:rPr lang="en-US" altLang="en-US" dirty="0" smtClean="0"/>
              <a:t>When to use the RFP Process</a:t>
            </a:r>
          </a:p>
        </p:txBody>
      </p:sp>
      <p:sp>
        <p:nvSpPr>
          <p:cNvPr id="3" name="Content Placeholder 2"/>
          <p:cNvSpPr>
            <a:spLocks noGrp="1"/>
          </p:cNvSpPr>
          <p:nvPr>
            <p:ph sz="quarter" idx="1"/>
          </p:nvPr>
        </p:nvSpPr>
        <p:spPr>
          <a:xfrm>
            <a:off x="612775" y="1427018"/>
            <a:ext cx="7672243" cy="4668982"/>
          </a:xfrm>
        </p:spPr>
        <p:txBody>
          <a:bodyPr>
            <a:normAutofit fontScale="92500" lnSpcReduction="20000"/>
          </a:bodyPr>
          <a:lstStyle/>
          <a:p>
            <a:pPr fontAlgn="ctr">
              <a:defRPr/>
            </a:pPr>
            <a:r>
              <a:rPr lang="en-US" dirty="0" smtClean="0"/>
              <a:t>Proposer </a:t>
            </a:r>
            <a:r>
              <a:rPr lang="en-US" dirty="0"/>
              <a:t>i</a:t>
            </a:r>
            <a:r>
              <a:rPr lang="en-US" dirty="0" smtClean="0"/>
              <a:t>nput </a:t>
            </a:r>
            <a:r>
              <a:rPr lang="en-US" dirty="0"/>
              <a:t>n</a:t>
            </a:r>
            <a:r>
              <a:rPr lang="en-US" dirty="0" smtClean="0"/>
              <a:t>eeded to define work</a:t>
            </a:r>
            <a:endParaRPr lang="en-US" dirty="0"/>
          </a:p>
          <a:p>
            <a:pPr fontAlgn="ctr">
              <a:defRPr/>
            </a:pPr>
            <a:r>
              <a:rPr lang="en-US" dirty="0"/>
              <a:t>Two or more responsible </a:t>
            </a:r>
            <a:r>
              <a:rPr lang="en-US" dirty="0" smtClean="0"/>
              <a:t>proposers </a:t>
            </a:r>
            <a:r>
              <a:rPr lang="en-US" dirty="0"/>
              <a:t>willing to compete </a:t>
            </a:r>
            <a:endParaRPr lang="en-US" dirty="0" smtClean="0"/>
          </a:p>
          <a:p>
            <a:pPr fontAlgn="ctr">
              <a:defRPr/>
            </a:pPr>
            <a:r>
              <a:rPr lang="en-US" dirty="0" smtClean="0"/>
              <a:t>Price is only one factor in source selection</a:t>
            </a:r>
            <a:endParaRPr lang="en-US" dirty="0"/>
          </a:p>
          <a:p>
            <a:pPr fontAlgn="ctr">
              <a:defRPr/>
            </a:pPr>
            <a:r>
              <a:rPr lang="en-US" dirty="0"/>
              <a:t>Discussion needed with </a:t>
            </a:r>
            <a:r>
              <a:rPr lang="en-US" dirty="0" smtClean="0"/>
              <a:t>proposers </a:t>
            </a:r>
            <a:r>
              <a:rPr lang="en-US" dirty="0"/>
              <a:t>after </a:t>
            </a:r>
            <a:r>
              <a:rPr lang="en-US" dirty="0" smtClean="0"/>
              <a:t>proposal submission</a:t>
            </a:r>
            <a:endParaRPr lang="en-US" dirty="0"/>
          </a:p>
          <a:p>
            <a:pPr fontAlgn="ctr">
              <a:defRPr/>
            </a:pPr>
            <a:r>
              <a:rPr lang="en-US" dirty="0"/>
              <a:t>Fixed price can be set after discussions </a:t>
            </a:r>
            <a:r>
              <a:rPr lang="en-US" b="1" dirty="0"/>
              <a:t>OR</a:t>
            </a:r>
            <a:endParaRPr lang="en-US" dirty="0"/>
          </a:p>
          <a:p>
            <a:pPr fontAlgn="ctr">
              <a:defRPr/>
            </a:pPr>
            <a:r>
              <a:rPr lang="en-US" dirty="0"/>
              <a:t>Time and Materials Contract:</a:t>
            </a:r>
          </a:p>
          <a:p>
            <a:pPr lvl="1" fontAlgn="ctr">
              <a:buFont typeface="Wingdings" pitchFamily="2" charset="2"/>
              <a:buChar char="Ø"/>
              <a:defRPr/>
            </a:pPr>
            <a:r>
              <a:rPr lang="en-US" dirty="0"/>
              <a:t>Fixed price cannot be set</a:t>
            </a:r>
          </a:p>
          <a:p>
            <a:pPr lvl="1" fontAlgn="ctr">
              <a:buFont typeface="Wingdings" pitchFamily="2" charset="2"/>
              <a:buChar char="Ø"/>
              <a:defRPr/>
            </a:pPr>
            <a:r>
              <a:rPr lang="en-US" dirty="0"/>
              <a:t>Complete extent of work unknown</a:t>
            </a:r>
          </a:p>
          <a:p>
            <a:pPr>
              <a:defRPr/>
            </a:pPr>
            <a:endParaRPr lang="en-US" dirty="0"/>
          </a:p>
        </p:txBody>
      </p:sp>
    </p:spTree>
    <p:extLst>
      <p:ext uri="{BB962C8B-B14F-4D97-AF65-F5344CB8AC3E}">
        <p14:creationId xmlns:p14="http://schemas.microsoft.com/office/powerpoint/2010/main" val="342335387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612775" y="228600"/>
            <a:ext cx="7312025" cy="990600"/>
          </a:xfrm>
        </p:spPr>
        <p:txBody>
          <a:bodyPr/>
          <a:lstStyle/>
          <a:p>
            <a:r>
              <a:rPr lang="en-US" altLang="en-US" sz="3600" dirty="0" smtClean="0"/>
              <a:t>Elements of an Effective RFP</a:t>
            </a:r>
          </a:p>
        </p:txBody>
      </p:sp>
      <p:sp>
        <p:nvSpPr>
          <p:cNvPr id="159747" name="Content Placeholder 2"/>
          <p:cNvSpPr>
            <a:spLocks noGrp="1"/>
          </p:cNvSpPr>
          <p:nvPr>
            <p:ph sz="quarter" idx="1"/>
          </p:nvPr>
        </p:nvSpPr>
        <p:spPr>
          <a:xfrm>
            <a:off x="612775" y="1390650"/>
            <a:ext cx="7902575" cy="4705350"/>
          </a:xfrm>
        </p:spPr>
        <p:txBody>
          <a:bodyPr/>
          <a:lstStyle/>
          <a:p>
            <a:r>
              <a:rPr lang="en-US" altLang="en-US" sz="2800" dirty="0" smtClean="0"/>
              <a:t>Clear instructions to offerors</a:t>
            </a:r>
          </a:p>
          <a:p>
            <a:r>
              <a:rPr lang="en-US" altLang="en-US" sz="2800" dirty="0" smtClean="0"/>
              <a:t>Unambiguous scope of work</a:t>
            </a:r>
          </a:p>
          <a:p>
            <a:r>
              <a:rPr lang="en-US" altLang="en-US" sz="2800" dirty="0" smtClean="0"/>
              <a:t>Defined deliverables and delivery dates</a:t>
            </a:r>
          </a:p>
          <a:p>
            <a:r>
              <a:rPr lang="en-US" altLang="en-US" sz="2800" dirty="0" smtClean="0"/>
              <a:t>Evaluation criteria</a:t>
            </a:r>
          </a:p>
          <a:p>
            <a:r>
              <a:rPr lang="en-US" altLang="en-US" sz="2800" dirty="0" smtClean="0"/>
              <a:t>Concise summary of award process including competitive range coverage</a:t>
            </a:r>
          </a:p>
          <a:p>
            <a:r>
              <a:rPr lang="en-US" altLang="en-US" sz="2800" dirty="0" smtClean="0"/>
              <a:t>Information on contract language and clauses</a:t>
            </a:r>
          </a:p>
          <a:p>
            <a:pPr lvl="1"/>
            <a:r>
              <a:rPr lang="en-US" altLang="en-US" dirty="0" smtClean="0"/>
              <a:t>Allows for prospective contractor input and questions (pre-proposal conferences, Q&amp;A)</a:t>
            </a:r>
          </a:p>
        </p:txBody>
      </p:sp>
    </p:spTree>
    <p:extLst>
      <p:ext uri="{BB962C8B-B14F-4D97-AF65-F5344CB8AC3E}">
        <p14:creationId xmlns:p14="http://schemas.microsoft.com/office/powerpoint/2010/main" val="191345545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612775" y="457200"/>
            <a:ext cx="7312025" cy="762000"/>
          </a:xfrm>
        </p:spPr>
        <p:txBody>
          <a:bodyPr/>
          <a:lstStyle/>
          <a:p>
            <a:r>
              <a:rPr lang="en-US" altLang="en-US" sz="3600" dirty="0" smtClean="0"/>
              <a:t>Clear Instructions to Offerors</a:t>
            </a:r>
          </a:p>
        </p:txBody>
      </p:sp>
      <p:sp>
        <p:nvSpPr>
          <p:cNvPr id="3" name="Content Placeholder 2"/>
          <p:cNvSpPr>
            <a:spLocks noGrp="1"/>
          </p:cNvSpPr>
          <p:nvPr>
            <p:ph sz="quarter" idx="1"/>
          </p:nvPr>
        </p:nvSpPr>
        <p:spPr>
          <a:xfrm>
            <a:off x="914399" y="1219200"/>
            <a:ext cx="7841673" cy="4876800"/>
          </a:xfrm>
        </p:spPr>
        <p:txBody>
          <a:bodyPr>
            <a:noAutofit/>
          </a:bodyPr>
          <a:lstStyle/>
          <a:p>
            <a:pPr>
              <a:defRPr/>
            </a:pPr>
            <a:r>
              <a:rPr lang="en-US" sz="2800" dirty="0" smtClean="0"/>
              <a:t>Explanation of how proposals should be submitted</a:t>
            </a:r>
          </a:p>
          <a:p>
            <a:pPr lvl="1">
              <a:defRPr/>
            </a:pPr>
            <a:r>
              <a:rPr lang="en-US" dirty="0" smtClean="0"/>
              <a:t>Timeline</a:t>
            </a:r>
          </a:p>
          <a:p>
            <a:pPr lvl="1">
              <a:defRPr/>
            </a:pPr>
            <a:r>
              <a:rPr lang="en-US" dirty="0" smtClean="0"/>
              <a:t>References</a:t>
            </a:r>
          </a:p>
          <a:p>
            <a:pPr lvl="1">
              <a:defRPr/>
            </a:pPr>
            <a:r>
              <a:rPr lang="en-US" dirty="0" smtClean="0"/>
              <a:t>Cost/Price Proposal</a:t>
            </a:r>
          </a:p>
          <a:p>
            <a:pPr>
              <a:defRPr/>
            </a:pPr>
            <a:r>
              <a:rPr lang="en-US" sz="2800" dirty="0" smtClean="0"/>
              <a:t>Note how many copies, in what format</a:t>
            </a:r>
          </a:p>
          <a:p>
            <a:pPr>
              <a:defRPr/>
            </a:pPr>
            <a:r>
              <a:rPr lang="en-US" sz="2800" dirty="0" smtClean="0"/>
              <a:t>Describes what is to be included in each volume, with page limitations as necessary</a:t>
            </a:r>
          </a:p>
          <a:p>
            <a:pPr>
              <a:defRPr/>
            </a:pPr>
            <a:r>
              <a:rPr lang="en-US" sz="2800" dirty="0" smtClean="0"/>
              <a:t>Includes references to forms to be completed</a:t>
            </a:r>
          </a:p>
          <a:p>
            <a:pPr>
              <a:defRPr/>
            </a:pPr>
            <a:r>
              <a:rPr lang="en-US" sz="2800" dirty="0" smtClean="0"/>
              <a:t>Includes “mandatory” submission requirements</a:t>
            </a:r>
            <a:endParaRPr lang="en-US" sz="2800" dirty="0"/>
          </a:p>
        </p:txBody>
      </p:sp>
    </p:spTree>
    <p:extLst>
      <p:ext uri="{BB962C8B-B14F-4D97-AF65-F5344CB8AC3E}">
        <p14:creationId xmlns:p14="http://schemas.microsoft.com/office/powerpoint/2010/main" val="117701309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612775" y="438150"/>
            <a:ext cx="7312025" cy="990600"/>
          </a:xfrm>
        </p:spPr>
        <p:txBody>
          <a:bodyPr/>
          <a:lstStyle/>
          <a:p>
            <a:r>
              <a:rPr lang="en-US" altLang="en-US" dirty="0" smtClean="0"/>
              <a:t>Unambiguous Scope of Work</a:t>
            </a:r>
          </a:p>
        </p:txBody>
      </p:sp>
      <p:sp>
        <p:nvSpPr>
          <p:cNvPr id="161795" name="Content Placeholder 2"/>
          <p:cNvSpPr>
            <a:spLocks noGrp="1"/>
          </p:cNvSpPr>
          <p:nvPr>
            <p:ph sz="quarter" idx="1"/>
          </p:nvPr>
        </p:nvSpPr>
        <p:spPr>
          <a:xfrm>
            <a:off x="612775" y="1600200"/>
            <a:ext cx="7312025" cy="4495800"/>
          </a:xfrm>
        </p:spPr>
        <p:txBody>
          <a:bodyPr/>
          <a:lstStyle/>
          <a:p>
            <a:r>
              <a:rPr lang="en-US" altLang="en-US" dirty="0" smtClean="0"/>
              <a:t>Describes design or performance requirements</a:t>
            </a:r>
          </a:p>
          <a:p>
            <a:r>
              <a:rPr lang="en-US" altLang="en-US" dirty="0" smtClean="0"/>
              <a:t>Indicates desired tasks to be completed</a:t>
            </a:r>
          </a:p>
          <a:p>
            <a:r>
              <a:rPr lang="en-US" altLang="en-US" dirty="0" smtClean="0"/>
              <a:t>Includes specific, tangible, and measurable work</a:t>
            </a:r>
          </a:p>
          <a:p>
            <a:r>
              <a:rPr lang="en-US" altLang="en-US" dirty="0" smtClean="0"/>
              <a:t>Is defined to the overall goal of the procurements, with no chance of out-of scope modification</a:t>
            </a:r>
          </a:p>
        </p:txBody>
      </p:sp>
    </p:spTree>
    <p:extLst>
      <p:ext uri="{BB962C8B-B14F-4D97-AF65-F5344CB8AC3E}">
        <p14:creationId xmlns:p14="http://schemas.microsoft.com/office/powerpoint/2010/main" val="130974224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71500"/>
            <a:ext cx="8401050" cy="800100"/>
          </a:xfrm>
        </p:spPr>
        <p:txBody>
          <a:bodyPr>
            <a:noAutofit/>
          </a:bodyPr>
          <a:lstStyle/>
          <a:p>
            <a:pPr>
              <a:defRPr/>
            </a:pPr>
            <a:r>
              <a:rPr lang="en-US" sz="3600" dirty="0" smtClean="0"/>
              <a:t>Defined Deliverables and Delivery Dates</a:t>
            </a:r>
            <a:endParaRPr lang="en-US" sz="3600" dirty="0"/>
          </a:p>
        </p:txBody>
      </p:sp>
      <p:sp>
        <p:nvSpPr>
          <p:cNvPr id="162819" name="Content Placeholder 2"/>
          <p:cNvSpPr>
            <a:spLocks noGrp="1"/>
          </p:cNvSpPr>
          <p:nvPr>
            <p:ph sz="quarter" idx="1"/>
          </p:nvPr>
        </p:nvSpPr>
        <p:spPr>
          <a:xfrm>
            <a:off x="612775" y="1600200"/>
            <a:ext cx="7921625" cy="4495800"/>
          </a:xfrm>
        </p:spPr>
        <p:txBody>
          <a:bodyPr/>
          <a:lstStyle/>
          <a:p>
            <a:r>
              <a:rPr lang="en-US" altLang="en-US" dirty="0" smtClean="0"/>
              <a:t>Tie deliverables to key tasks</a:t>
            </a:r>
          </a:p>
          <a:p>
            <a:r>
              <a:rPr lang="en-US" altLang="en-US" dirty="0" smtClean="0"/>
              <a:t>Indicate what is expected for end deliverables</a:t>
            </a:r>
          </a:p>
          <a:p>
            <a:r>
              <a:rPr lang="en-US" altLang="en-US" dirty="0" smtClean="0"/>
              <a:t>Note number of copies, drafts, services, and location for delivery</a:t>
            </a:r>
          </a:p>
          <a:p>
            <a:r>
              <a:rPr lang="en-US" altLang="en-US" dirty="0" smtClean="0"/>
              <a:t>Specify actual dates or dates from contract award</a:t>
            </a:r>
          </a:p>
        </p:txBody>
      </p:sp>
    </p:spTree>
    <p:extLst>
      <p:ext uri="{BB962C8B-B14F-4D97-AF65-F5344CB8AC3E}">
        <p14:creationId xmlns:p14="http://schemas.microsoft.com/office/powerpoint/2010/main" val="34501264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612775" y="476250"/>
            <a:ext cx="7845425" cy="742950"/>
          </a:xfrm>
        </p:spPr>
        <p:txBody>
          <a:bodyPr/>
          <a:lstStyle/>
          <a:p>
            <a:r>
              <a:rPr lang="en-US" altLang="en-US" sz="3600" dirty="0" smtClean="0"/>
              <a:t>Identifying Reporting Requirements</a:t>
            </a:r>
          </a:p>
        </p:txBody>
      </p:sp>
      <p:sp>
        <p:nvSpPr>
          <p:cNvPr id="3" name="Content Placeholder 2"/>
          <p:cNvSpPr>
            <a:spLocks noGrp="1"/>
          </p:cNvSpPr>
          <p:nvPr>
            <p:ph sz="quarter" idx="1"/>
          </p:nvPr>
        </p:nvSpPr>
        <p:spPr>
          <a:xfrm>
            <a:off x="612775" y="1428750"/>
            <a:ext cx="7312025" cy="4667250"/>
          </a:xfrm>
        </p:spPr>
        <p:txBody>
          <a:bodyPr>
            <a:normAutofit fontScale="92500" lnSpcReduction="10000"/>
          </a:bodyPr>
          <a:lstStyle/>
          <a:p>
            <a:pPr>
              <a:defRPr/>
            </a:pPr>
            <a:r>
              <a:rPr lang="en-US" dirty="0" smtClean="0"/>
              <a:t>What do you need to know?</a:t>
            </a:r>
          </a:p>
          <a:p>
            <a:pPr>
              <a:defRPr/>
            </a:pPr>
            <a:r>
              <a:rPr lang="en-US" dirty="0" smtClean="0"/>
              <a:t>Which task produces that information?</a:t>
            </a:r>
          </a:p>
          <a:p>
            <a:pPr>
              <a:defRPr/>
            </a:pPr>
            <a:r>
              <a:rPr lang="en-US" dirty="0" smtClean="0"/>
              <a:t>What should the contractor investigate, observe or record?</a:t>
            </a:r>
          </a:p>
          <a:p>
            <a:pPr>
              <a:defRPr/>
            </a:pPr>
            <a:r>
              <a:rPr lang="en-US" dirty="0" smtClean="0"/>
              <a:t>What analysis of data is required?</a:t>
            </a:r>
          </a:p>
          <a:p>
            <a:pPr>
              <a:defRPr/>
            </a:pPr>
            <a:r>
              <a:rPr lang="en-US" dirty="0" smtClean="0"/>
              <a:t>What information should be reported?</a:t>
            </a:r>
          </a:p>
          <a:p>
            <a:pPr>
              <a:defRPr/>
            </a:pPr>
            <a:r>
              <a:rPr lang="en-US" dirty="0" smtClean="0"/>
              <a:t>How often / when is the report required?</a:t>
            </a:r>
          </a:p>
          <a:p>
            <a:pPr>
              <a:defRPr/>
            </a:pPr>
            <a:r>
              <a:rPr lang="en-US" dirty="0" smtClean="0"/>
              <a:t>In what format is the information desired?</a:t>
            </a:r>
          </a:p>
          <a:p>
            <a:pPr>
              <a:defRPr/>
            </a:pPr>
            <a:r>
              <a:rPr lang="en-US" dirty="0" smtClean="0"/>
              <a:t>To whom is this report submitted?</a:t>
            </a:r>
          </a:p>
        </p:txBody>
      </p:sp>
    </p:spTree>
    <p:extLst>
      <p:ext uri="{BB962C8B-B14F-4D97-AF65-F5344CB8AC3E}">
        <p14:creationId xmlns:p14="http://schemas.microsoft.com/office/powerpoint/2010/main" val="224835764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438150"/>
            <a:ext cx="7712075" cy="990600"/>
          </a:xfrm>
        </p:spPr>
        <p:txBody>
          <a:bodyPr>
            <a:noAutofit/>
          </a:bodyPr>
          <a:lstStyle/>
          <a:p>
            <a:pPr>
              <a:defRPr/>
            </a:pPr>
            <a:r>
              <a:rPr lang="en-US" sz="3600" dirty="0" smtClean="0"/>
              <a:t>Working with the User to Develop Evaluation Criteria</a:t>
            </a:r>
            <a:endParaRPr lang="en-US" sz="3600" dirty="0"/>
          </a:p>
        </p:txBody>
      </p:sp>
      <p:sp>
        <p:nvSpPr>
          <p:cNvPr id="3" name="Content Placeholder 2"/>
          <p:cNvSpPr>
            <a:spLocks noGrp="1"/>
          </p:cNvSpPr>
          <p:nvPr>
            <p:ph sz="quarter" idx="1"/>
          </p:nvPr>
        </p:nvSpPr>
        <p:spPr>
          <a:xfrm>
            <a:off x="612775" y="1600200"/>
            <a:ext cx="7959725" cy="4495800"/>
          </a:xfrm>
        </p:spPr>
        <p:txBody>
          <a:bodyPr>
            <a:normAutofit/>
          </a:bodyPr>
          <a:lstStyle/>
          <a:p>
            <a:pPr>
              <a:defRPr/>
            </a:pPr>
            <a:r>
              <a:rPr lang="en-US" dirty="0" smtClean="0"/>
              <a:t>Evaluation criteria are used to assess:</a:t>
            </a:r>
          </a:p>
          <a:p>
            <a:pPr lvl="1">
              <a:defRPr/>
            </a:pPr>
            <a:r>
              <a:rPr lang="en-US" dirty="0" smtClean="0"/>
              <a:t>Contractor’s understanding of the requirements</a:t>
            </a:r>
          </a:p>
          <a:p>
            <a:pPr lvl="2">
              <a:defRPr/>
            </a:pPr>
            <a:r>
              <a:rPr lang="en-US" dirty="0" smtClean="0"/>
              <a:t>Each element of the WBS is addressed</a:t>
            </a:r>
          </a:p>
          <a:p>
            <a:pPr lvl="1">
              <a:defRPr/>
            </a:pPr>
            <a:r>
              <a:rPr lang="en-US" dirty="0" smtClean="0"/>
              <a:t>Approach to be taken</a:t>
            </a:r>
          </a:p>
          <a:p>
            <a:pPr lvl="2">
              <a:defRPr/>
            </a:pPr>
            <a:r>
              <a:rPr lang="en-US" dirty="0" smtClean="0"/>
              <a:t>Evaluate suitability of approach to results desired</a:t>
            </a:r>
          </a:p>
          <a:p>
            <a:pPr lvl="1">
              <a:defRPr/>
            </a:pPr>
            <a:r>
              <a:rPr lang="en-US" dirty="0" smtClean="0"/>
              <a:t>Resources to be committed</a:t>
            </a:r>
          </a:p>
          <a:p>
            <a:pPr lvl="1">
              <a:defRPr/>
            </a:pPr>
            <a:r>
              <a:rPr lang="en-US" dirty="0" smtClean="0"/>
              <a:t>Estimated cost of the work</a:t>
            </a:r>
          </a:p>
          <a:p>
            <a:pPr lvl="1">
              <a:defRPr/>
            </a:pPr>
            <a:r>
              <a:rPr lang="en-US" dirty="0" smtClean="0"/>
              <a:t>Experience / past performance</a:t>
            </a:r>
          </a:p>
        </p:txBody>
      </p:sp>
    </p:spTree>
    <p:extLst>
      <p:ext uri="{BB962C8B-B14F-4D97-AF65-F5344CB8AC3E}">
        <p14:creationId xmlns:p14="http://schemas.microsoft.com/office/powerpoint/2010/main" val="57489583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612775" y="552450"/>
            <a:ext cx="7312025" cy="666750"/>
          </a:xfrm>
        </p:spPr>
        <p:txBody>
          <a:bodyPr/>
          <a:lstStyle/>
          <a:p>
            <a:r>
              <a:rPr lang="en-US" altLang="en-US" sz="3600" dirty="0" smtClean="0"/>
              <a:t>Examples of Evaluation Criteria</a:t>
            </a:r>
          </a:p>
        </p:txBody>
      </p:sp>
      <p:sp>
        <p:nvSpPr>
          <p:cNvPr id="165891" name="Content Placeholder 2"/>
          <p:cNvSpPr>
            <a:spLocks noGrp="1"/>
          </p:cNvSpPr>
          <p:nvPr>
            <p:ph sz="quarter" idx="1"/>
          </p:nvPr>
        </p:nvSpPr>
        <p:spPr>
          <a:xfrm>
            <a:off x="955964" y="1600200"/>
            <a:ext cx="6968836" cy="4495800"/>
          </a:xfrm>
        </p:spPr>
        <p:txBody>
          <a:bodyPr/>
          <a:lstStyle/>
          <a:p>
            <a:r>
              <a:rPr lang="en-US" altLang="en-US" dirty="0" smtClean="0"/>
              <a:t>Technical approach</a:t>
            </a:r>
          </a:p>
          <a:p>
            <a:r>
              <a:rPr lang="en-US" altLang="en-US" dirty="0" smtClean="0"/>
              <a:t>Personnel and company qualifications</a:t>
            </a:r>
          </a:p>
          <a:p>
            <a:r>
              <a:rPr lang="en-US" altLang="en-US" dirty="0" smtClean="0"/>
              <a:t>Past performance</a:t>
            </a:r>
          </a:p>
          <a:p>
            <a:r>
              <a:rPr lang="en-US" altLang="en-US" dirty="0" smtClean="0"/>
              <a:t>Installed systems performance</a:t>
            </a:r>
          </a:p>
          <a:p>
            <a:r>
              <a:rPr lang="en-US" altLang="en-US" dirty="0" smtClean="0"/>
              <a:t>Price</a:t>
            </a:r>
          </a:p>
          <a:p>
            <a:r>
              <a:rPr lang="en-US" altLang="en-US" dirty="0" smtClean="0"/>
              <a:t>Logistics</a:t>
            </a:r>
          </a:p>
        </p:txBody>
      </p:sp>
    </p:spTree>
    <p:extLst>
      <p:ext uri="{BB962C8B-B14F-4D97-AF65-F5344CB8AC3E}">
        <p14:creationId xmlns:p14="http://schemas.microsoft.com/office/powerpoint/2010/main" val="340109709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612775" y="476250"/>
            <a:ext cx="8016875" cy="742950"/>
          </a:xfrm>
        </p:spPr>
        <p:txBody>
          <a:bodyPr/>
          <a:lstStyle/>
          <a:p>
            <a:r>
              <a:rPr lang="en-US" altLang="en-US" sz="3600" dirty="0" smtClean="0"/>
              <a:t>Concise Summary of Award Process</a:t>
            </a:r>
          </a:p>
        </p:txBody>
      </p:sp>
      <p:sp>
        <p:nvSpPr>
          <p:cNvPr id="3" name="Content Placeholder 2"/>
          <p:cNvSpPr>
            <a:spLocks noGrp="1"/>
          </p:cNvSpPr>
          <p:nvPr>
            <p:ph sz="quarter" idx="1"/>
          </p:nvPr>
        </p:nvSpPr>
        <p:spPr>
          <a:xfrm>
            <a:off x="612775" y="1409700"/>
            <a:ext cx="7826375" cy="4686300"/>
          </a:xfrm>
        </p:spPr>
        <p:txBody>
          <a:bodyPr>
            <a:normAutofit fontScale="92500" lnSpcReduction="10000"/>
          </a:bodyPr>
          <a:lstStyle/>
          <a:p>
            <a:pPr>
              <a:defRPr/>
            </a:pPr>
            <a:r>
              <a:rPr lang="en-US" dirty="0" smtClean="0"/>
              <a:t>Discuss “Competitive Range”</a:t>
            </a:r>
          </a:p>
          <a:p>
            <a:pPr>
              <a:defRPr/>
            </a:pPr>
            <a:r>
              <a:rPr lang="en-US" dirty="0" smtClean="0"/>
              <a:t>Indicate how scoring will occur and when and how offerors will receive feedback</a:t>
            </a:r>
          </a:p>
          <a:p>
            <a:pPr>
              <a:defRPr/>
            </a:pPr>
            <a:r>
              <a:rPr lang="en-US" dirty="0" smtClean="0"/>
              <a:t>Note whether presentations will be required, and if proposals will be rescored; Include option for negotiations</a:t>
            </a:r>
          </a:p>
          <a:p>
            <a:pPr>
              <a:defRPr/>
            </a:pPr>
            <a:r>
              <a:rPr lang="en-US" dirty="0" smtClean="0"/>
              <a:t>Discuss whether “Best and Final” offers may be requested, and if the proposals will be rescored</a:t>
            </a:r>
          </a:p>
          <a:p>
            <a:pPr>
              <a:defRPr/>
            </a:pPr>
            <a:r>
              <a:rPr lang="en-US" dirty="0" smtClean="0"/>
              <a:t>Describe how final decisions will be reached</a:t>
            </a:r>
            <a:endParaRPr lang="en-US" dirty="0"/>
          </a:p>
        </p:txBody>
      </p:sp>
    </p:spTree>
    <p:extLst>
      <p:ext uri="{BB962C8B-B14F-4D97-AF65-F5344CB8AC3E}">
        <p14:creationId xmlns:p14="http://schemas.microsoft.com/office/powerpoint/2010/main" val="3646313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575808"/>
          </a:xfrm>
        </p:spPr>
        <p:txBody>
          <a:bodyPr/>
          <a:lstStyle/>
          <a:p>
            <a:r>
              <a:rPr lang="en-US" sz="3600" dirty="0" smtClean="0"/>
              <a:t>Review Process</a:t>
            </a:r>
            <a:endParaRPr lang="en-US" sz="3600" dirty="0"/>
          </a:p>
        </p:txBody>
      </p:sp>
      <p:sp>
        <p:nvSpPr>
          <p:cNvPr id="3" name="Content Placeholder 2"/>
          <p:cNvSpPr>
            <a:spLocks noGrp="1"/>
          </p:cNvSpPr>
          <p:nvPr>
            <p:ph idx="1"/>
          </p:nvPr>
        </p:nvSpPr>
        <p:spPr>
          <a:xfrm>
            <a:off x="1453242" y="1134534"/>
            <a:ext cx="6877957" cy="4991630"/>
          </a:xfrm>
        </p:spPr>
        <p:txBody>
          <a:bodyPr/>
          <a:lstStyle/>
          <a:p>
            <a:r>
              <a:rPr lang="en-US" sz="2400" dirty="0" smtClean="0"/>
              <a:t>Desk review</a:t>
            </a:r>
          </a:p>
          <a:p>
            <a:r>
              <a:rPr lang="en-US" sz="2400" dirty="0" smtClean="0"/>
              <a:t>Notification letter</a:t>
            </a:r>
          </a:p>
          <a:p>
            <a:r>
              <a:rPr lang="en-US" sz="2400" dirty="0" smtClean="0"/>
              <a:t>Regional Work Plan Meeting</a:t>
            </a:r>
          </a:p>
          <a:p>
            <a:r>
              <a:rPr lang="en-US" sz="2400" dirty="0" smtClean="0"/>
              <a:t>Site visit</a:t>
            </a:r>
          </a:p>
          <a:p>
            <a:pPr lvl="1">
              <a:buFont typeface="Arial" panose="020B0604020202020204" pitchFamily="34" charset="0"/>
              <a:buChar char="•"/>
            </a:pPr>
            <a:r>
              <a:rPr lang="en-US" sz="2000" dirty="0"/>
              <a:t>Opening Conference</a:t>
            </a:r>
          </a:p>
          <a:p>
            <a:pPr lvl="1">
              <a:buFont typeface="Arial" panose="020B0604020202020204" pitchFamily="34" charset="0"/>
              <a:buChar char="•"/>
            </a:pPr>
            <a:r>
              <a:rPr lang="en-US" sz="2000" dirty="0"/>
              <a:t>On Site Review</a:t>
            </a:r>
          </a:p>
          <a:p>
            <a:pPr lvl="1">
              <a:buFont typeface="Arial" panose="020B0604020202020204" pitchFamily="34" charset="0"/>
              <a:buChar char="•"/>
            </a:pPr>
            <a:r>
              <a:rPr lang="en-US" sz="2000" dirty="0"/>
              <a:t>Exit </a:t>
            </a:r>
            <a:r>
              <a:rPr lang="en-US" sz="2000" dirty="0" smtClean="0"/>
              <a:t>Conference</a:t>
            </a:r>
          </a:p>
          <a:p>
            <a:r>
              <a:rPr lang="en-US" sz="2400" dirty="0" smtClean="0"/>
              <a:t>Draft Report</a:t>
            </a:r>
          </a:p>
          <a:p>
            <a:r>
              <a:rPr lang="en-US" sz="2400" dirty="0" smtClean="0"/>
              <a:t>Draft Final Report</a:t>
            </a:r>
          </a:p>
          <a:p>
            <a:r>
              <a:rPr lang="en-US" sz="2400" dirty="0" smtClean="0"/>
              <a:t>Final Report</a:t>
            </a:r>
          </a:p>
          <a:p>
            <a:r>
              <a:rPr lang="en-US" sz="2400" dirty="0" smtClean="0"/>
              <a:t>Resolution of findings / </a:t>
            </a:r>
            <a:r>
              <a:rPr lang="en-US" sz="2400" dirty="0"/>
              <a:t>T</a:t>
            </a:r>
            <a:r>
              <a:rPr lang="en-US" sz="2400" dirty="0" smtClean="0"/>
              <a:t>echnical Assistance</a:t>
            </a:r>
          </a:p>
          <a:p>
            <a:r>
              <a:rPr lang="en-US" sz="2400" dirty="0" smtClean="0"/>
              <a:t>Follow-up reviews</a:t>
            </a:r>
          </a:p>
          <a:p>
            <a:endParaRPr lang="en-US" dirty="0" smtClean="0"/>
          </a:p>
        </p:txBody>
      </p:sp>
    </p:spTree>
    <p:extLst>
      <p:ext uri="{BB962C8B-B14F-4D97-AF65-F5344CB8AC3E}">
        <p14:creationId xmlns:p14="http://schemas.microsoft.com/office/powerpoint/2010/main" val="412246396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612775" y="228600"/>
            <a:ext cx="7312025" cy="990600"/>
          </a:xfrm>
        </p:spPr>
        <p:txBody>
          <a:bodyPr/>
          <a:lstStyle/>
          <a:p>
            <a:r>
              <a:rPr lang="en-US" altLang="en-US" sz="3600" dirty="0" smtClean="0"/>
              <a:t>Best Value Determination (if used)</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587774532"/>
              </p:ext>
            </p:extLst>
          </p:nvPr>
        </p:nvGraphicFramePr>
        <p:xfrm>
          <a:off x="612648" y="1219200"/>
          <a:ext cx="731215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16805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4"/>
          <p:cNvSpPr>
            <a:spLocks noGrp="1" noChangeArrowheads="1"/>
          </p:cNvSpPr>
          <p:nvPr>
            <p:ph type="title"/>
          </p:nvPr>
        </p:nvSpPr>
        <p:spPr>
          <a:xfrm>
            <a:off x="612775" y="228600"/>
            <a:ext cx="7312025" cy="990600"/>
          </a:xfrm>
        </p:spPr>
        <p:txBody>
          <a:bodyPr/>
          <a:lstStyle/>
          <a:p>
            <a:pPr eaLnBrk="1" hangingPunct="1"/>
            <a:r>
              <a:rPr lang="en-US" altLang="en-US" dirty="0" smtClean="0"/>
              <a:t>Evaluation</a:t>
            </a:r>
          </a:p>
        </p:txBody>
      </p:sp>
      <p:sp>
        <p:nvSpPr>
          <p:cNvPr id="97283" name="Rectangle 5"/>
          <p:cNvSpPr>
            <a:spLocks noGrp="1" noChangeArrowheads="1"/>
          </p:cNvSpPr>
          <p:nvPr>
            <p:ph sz="quarter" idx="1"/>
          </p:nvPr>
        </p:nvSpPr>
        <p:spPr>
          <a:xfrm>
            <a:off x="612775" y="1219200"/>
            <a:ext cx="7824643" cy="5410200"/>
          </a:xfrm>
        </p:spPr>
        <p:txBody>
          <a:bodyPr>
            <a:normAutofit fontScale="92500" lnSpcReduction="20000"/>
          </a:bodyPr>
          <a:lstStyle/>
          <a:p>
            <a:pPr eaLnBrk="1" hangingPunct="1">
              <a:buFont typeface="Wingdings" pitchFamily="2" charset="2"/>
              <a:buNone/>
              <a:defRPr/>
            </a:pPr>
            <a:r>
              <a:rPr lang="en-US" sz="2600" b="1" dirty="0" smtClean="0"/>
              <a:t>Basic Requirement</a:t>
            </a:r>
          </a:p>
          <a:p>
            <a:pPr eaLnBrk="1" hangingPunct="1">
              <a:buFont typeface="Wingdings" pitchFamily="2" charset="2"/>
              <a:buNone/>
              <a:defRPr/>
            </a:pPr>
            <a:endParaRPr lang="en-US" sz="1100" dirty="0" smtClean="0"/>
          </a:p>
          <a:p>
            <a:pPr indent="-26988" eaLnBrk="1" hangingPunct="1">
              <a:buFont typeface="Wingdings" pitchFamily="2" charset="2"/>
              <a:buNone/>
              <a:defRPr/>
            </a:pPr>
            <a:r>
              <a:rPr lang="en-US" sz="2600" i="1" dirty="0" smtClean="0"/>
              <a:t>(</a:t>
            </a:r>
            <a:r>
              <a:rPr lang="en-US" sz="2600" i="1" dirty="0" smtClean="0">
                <a:hlinkClick r:id="rId3"/>
              </a:rPr>
              <a:t>FTA C 4220.1F</a:t>
            </a:r>
            <a:r>
              <a:rPr lang="en-US" sz="2600" i="1" dirty="0" smtClean="0"/>
              <a:t> Ch. VI, 3.d(2)(b) and (d))</a:t>
            </a:r>
          </a:p>
          <a:p>
            <a:pPr indent="-26988" eaLnBrk="1" hangingPunct="1">
              <a:buFont typeface="Wingdings" pitchFamily="2" charset="2"/>
              <a:buNone/>
              <a:defRPr/>
            </a:pPr>
            <a:endParaRPr lang="en-US" sz="1200" dirty="0" smtClean="0"/>
          </a:p>
          <a:p>
            <a:pPr marL="685800" indent="-342900" eaLnBrk="1" hangingPunct="1">
              <a:defRPr/>
            </a:pPr>
            <a:r>
              <a:rPr lang="en-US" sz="2600" i="1" dirty="0" smtClean="0"/>
              <a:t>All evaluation factors will be identified along with their relative importance.</a:t>
            </a:r>
          </a:p>
          <a:p>
            <a:pPr marL="685800" indent="-342900" eaLnBrk="1" hangingPunct="1">
              <a:defRPr/>
            </a:pPr>
            <a:r>
              <a:rPr lang="en-US" sz="2600" i="1" dirty="0" smtClean="0"/>
              <a:t>Recipients will have a method in place for conducting technical evaluations of the proposals received and for selecting awardees.</a:t>
            </a:r>
          </a:p>
          <a:p>
            <a:pPr marL="685800" indent="-342900" eaLnBrk="1" hangingPunct="1">
              <a:defRPr/>
            </a:pPr>
            <a:r>
              <a:rPr lang="en-US" sz="2600" i="1" dirty="0" smtClean="0"/>
              <a:t>Recipients may request additional information before making an award.</a:t>
            </a:r>
          </a:p>
          <a:p>
            <a:pPr marL="685800" indent="-342900" eaLnBrk="1" hangingPunct="1">
              <a:defRPr/>
            </a:pPr>
            <a:endParaRPr lang="en-US" sz="2600" i="1" dirty="0" smtClean="0"/>
          </a:p>
          <a:p>
            <a:pPr marL="685800" indent="-342900" eaLnBrk="1" hangingPunct="1">
              <a:buFont typeface="Wingdings" pitchFamily="2" charset="2"/>
              <a:buNone/>
              <a:defRPr/>
            </a:pPr>
            <a:r>
              <a:rPr lang="en-US" sz="2600" i="1" dirty="0" smtClean="0"/>
              <a:t>Note:  The solicitation does not have to include the weighting factors; however, the evaluation criteria should be listed in order of importance.</a:t>
            </a:r>
          </a:p>
          <a:p>
            <a:pPr eaLnBrk="1" hangingPunct="1">
              <a:buFont typeface="Wingdings" pitchFamily="2" charset="2"/>
              <a:buNone/>
              <a:defRPr/>
            </a:pPr>
            <a:endParaRPr lang="en-US" sz="1500" b="1" dirty="0" smtClean="0"/>
          </a:p>
          <a:p>
            <a:pPr eaLnBrk="1" hangingPunct="1">
              <a:buFont typeface="Wingdings" pitchFamily="2" charset="2"/>
              <a:buNone/>
              <a:defRPr/>
            </a:pPr>
            <a:r>
              <a:rPr lang="en-US" sz="2200" b="1" dirty="0" smtClean="0"/>
              <a:t>				Element #36 of the PSR</a:t>
            </a:r>
          </a:p>
          <a:p>
            <a:pPr eaLnBrk="1" hangingPunct="1">
              <a:buFont typeface="Wingdings" pitchFamily="2" charset="2"/>
              <a:buNone/>
              <a:defRPr/>
            </a:pPr>
            <a:endParaRPr lang="en-US" sz="2200" b="1" dirty="0" smtClean="0">
              <a:solidFill>
                <a:srgbClr val="FF0000"/>
              </a:solidFill>
            </a:endParaRPr>
          </a:p>
          <a:p>
            <a:pPr eaLnBrk="1" hangingPunct="1">
              <a:buFont typeface="Wingdings" pitchFamily="2" charset="2"/>
              <a:buNone/>
              <a:defRPr/>
            </a:pPr>
            <a:endParaRPr lang="en-US" sz="2000" b="1" dirty="0" smtClean="0"/>
          </a:p>
          <a:p>
            <a:pPr eaLnBrk="1" hangingPunct="1">
              <a:buFont typeface="Wingdings" pitchFamily="2" charset="2"/>
              <a:buNone/>
              <a:defRPr/>
            </a:pPr>
            <a:endParaRPr lang="en-US" sz="2600" dirty="0" smtClean="0"/>
          </a:p>
        </p:txBody>
      </p:sp>
    </p:spTree>
    <p:extLst>
      <p:ext uri="{BB962C8B-B14F-4D97-AF65-F5344CB8AC3E}">
        <p14:creationId xmlns:p14="http://schemas.microsoft.com/office/powerpoint/2010/main" val="2800479448"/>
      </p:ext>
    </p:extLst>
  </p:cSld>
  <p:clrMapOvr>
    <a:masterClrMapping/>
  </p:clrMapOvr>
  <p:transition advClick="0"/>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612775" y="228600"/>
            <a:ext cx="7312025" cy="990600"/>
          </a:xfrm>
        </p:spPr>
        <p:txBody>
          <a:bodyPr/>
          <a:lstStyle/>
          <a:p>
            <a:r>
              <a:rPr lang="en-US" altLang="en-US" dirty="0" smtClean="0"/>
              <a:t>Evaluation </a:t>
            </a:r>
            <a:r>
              <a:rPr lang="en-US" altLang="en-US" sz="2400" dirty="0" smtClean="0"/>
              <a:t>cont.</a:t>
            </a:r>
            <a:endParaRPr lang="en-US" altLang="en-US" dirty="0" smtClean="0"/>
          </a:p>
        </p:txBody>
      </p:sp>
      <p:graphicFrame>
        <p:nvGraphicFramePr>
          <p:cNvPr id="5" name="Diagram 4"/>
          <p:cNvGraphicFramePr/>
          <p:nvPr>
            <p:extLst>
              <p:ext uri="{D42A27DB-BD31-4B8C-83A1-F6EECF244321}">
                <p14:modId xmlns:p14="http://schemas.microsoft.com/office/powerpoint/2010/main" val="1692677373"/>
              </p:ext>
            </p:extLst>
          </p:nvPr>
        </p:nvGraphicFramePr>
        <p:xfrm>
          <a:off x="533400" y="1409700"/>
          <a:ext cx="8058150" cy="410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869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612775" y="228600"/>
            <a:ext cx="7312025" cy="990600"/>
          </a:xfrm>
        </p:spPr>
        <p:txBody>
          <a:bodyPr/>
          <a:lstStyle/>
          <a:p>
            <a:r>
              <a:rPr lang="en-US" altLang="en-US" sz="3600" dirty="0" smtClean="0"/>
              <a:t>Sample Evaluation Form</a:t>
            </a:r>
          </a:p>
        </p:txBody>
      </p:sp>
      <p:graphicFrame>
        <p:nvGraphicFramePr>
          <p:cNvPr id="5" name="Table 4"/>
          <p:cNvGraphicFramePr>
            <a:graphicFrameLocks noGrp="1"/>
          </p:cNvGraphicFramePr>
          <p:nvPr>
            <p:extLst>
              <p:ext uri="{D42A27DB-BD31-4B8C-83A1-F6EECF244321}">
                <p14:modId xmlns:p14="http://schemas.microsoft.com/office/powerpoint/2010/main" val="3776352846"/>
              </p:ext>
            </p:extLst>
          </p:nvPr>
        </p:nvGraphicFramePr>
        <p:xfrm>
          <a:off x="841375" y="1047751"/>
          <a:ext cx="7774668" cy="4991099"/>
        </p:xfrm>
        <a:graphic>
          <a:graphicData uri="http://schemas.openxmlformats.org/drawingml/2006/table">
            <a:tbl>
              <a:tblPr/>
              <a:tblGrid>
                <a:gridCol w="1373249"/>
                <a:gridCol w="3981371"/>
                <a:gridCol w="795355"/>
                <a:gridCol w="647700"/>
                <a:gridCol w="976993"/>
              </a:tblGrid>
              <a:tr h="596573">
                <a:tc>
                  <a:txBody>
                    <a:bodyPr/>
                    <a:lstStyle/>
                    <a:p>
                      <a:pPr marL="0" marR="0">
                        <a:spcBef>
                          <a:spcPts val="0"/>
                        </a:spcBef>
                        <a:spcAft>
                          <a:spcPts val="0"/>
                        </a:spcAft>
                      </a:pPr>
                      <a:r>
                        <a:rPr lang="en-US" sz="1600" b="1" i="1" dirty="0" smtClean="0">
                          <a:latin typeface="+mn-lt"/>
                          <a:ea typeface="Times New Roman"/>
                          <a:cs typeface="Times New Roman"/>
                        </a:rPr>
                        <a:t>Evaluation Criteria</a:t>
                      </a:r>
                      <a:endParaRPr lang="en-US" sz="1600" dirty="0">
                        <a:latin typeface="+mn-lt"/>
                        <a:ea typeface="Times New Roman"/>
                        <a:cs typeface="Times New Roman"/>
                      </a:endParaRPr>
                    </a:p>
                  </a:txBody>
                  <a:tcPr marL="45720" marR="45720" marT="45711" marB="45711">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i="1" dirty="0">
                          <a:latin typeface="+mn-lt"/>
                          <a:ea typeface="Times New Roman"/>
                          <a:cs typeface="Times New Roman"/>
                        </a:rPr>
                        <a:t>Definition</a:t>
                      </a:r>
                      <a:endParaRPr lang="en-US" sz="1600" dirty="0">
                        <a:latin typeface="+mn-lt"/>
                        <a:ea typeface="Times New Roman"/>
                        <a:cs typeface="Times New Roman"/>
                      </a:endParaRPr>
                    </a:p>
                  </a:txBody>
                  <a:tcPr marL="45720" marR="45720" marT="45711" marB="45711">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i="1" dirty="0">
                          <a:latin typeface="+mn-lt"/>
                          <a:ea typeface="Times New Roman"/>
                          <a:cs typeface="Times New Roman"/>
                        </a:rPr>
                        <a:t>Weight</a:t>
                      </a:r>
                      <a:endParaRPr lang="en-US" sz="1600" dirty="0">
                        <a:latin typeface="+mn-lt"/>
                        <a:ea typeface="Times New Roman"/>
                        <a:cs typeface="Times New Roman"/>
                      </a:endParaRPr>
                    </a:p>
                  </a:txBody>
                  <a:tcPr marL="45720" marR="45720" marT="45711" marB="45711">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i="1" dirty="0">
                          <a:latin typeface="+mn-lt"/>
                          <a:ea typeface="Times New Roman"/>
                          <a:cs typeface="Times New Roman"/>
                        </a:rPr>
                        <a:t>Score</a:t>
                      </a:r>
                      <a:endParaRPr lang="en-US" sz="1600" dirty="0">
                        <a:latin typeface="+mn-lt"/>
                        <a:ea typeface="Times New Roman"/>
                        <a:cs typeface="Times New Roman"/>
                      </a:endParaRPr>
                    </a:p>
                  </a:txBody>
                  <a:tcPr marL="45720" marR="45720" marT="45711" marB="45711">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i="1" dirty="0">
                          <a:latin typeface="+mn-lt"/>
                          <a:ea typeface="Times New Roman"/>
                          <a:cs typeface="Times New Roman"/>
                        </a:rPr>
                        <a:t>Weighted Score</a:t>
                      </a:r>
                      <a:endParaRPr lang="en-US" sz="1600" dirty="0">
                        <a:latin typeface="+mn-lt"/>
                        <a:ea typeface="Times New Roman"/>
                        <a:cs typeface="Times New Roman"/>
                      </a:endParaRPr>
                    </a:p>
                  </a:txBody>
                  <a:tcPr marL="45720" marR="45720" marT="45711" marB="45711">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036">
                <a:tc>
                  <a:txBody>
                    <a:bodyPr/>
                    <a:lstStyle/>
                    <a:p>
                      <a:pPr marL="0" marR="0">
                        <a:spcBef>
                          <a:spcPts val="0"/>
                        </a:spcBef>
                        <a:spcAft>
                          <a:spcPts val="0"/>
                        </a:spcAft>
                      </a:pPr>
                      <a:r>
                        <a:rPr lang="en-US" sz="1600" dirty="0">
                          <a:latin typeface="+mn-lt"/>
                          <a:ea typeface="Times New Roman"/>
                          <a:cs typeface="Times New Roman"/>
                        </a:rPr>
                        <a:t>Technical Approach</a:t>
                      </a:r>
                    </a:p>
                  </a:txBody>
                  <a:tcPr marL="45720" marR="45720" marT="45711" marB="45711"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mj-lt"/>
                        <a:buAutoNum type="arabicPeriod"/>
                      </a:pPr>
                      <a:r>
                        <a:rPr lang="en-US" sz="1600" dirty="0">
                          <a:latin typeface="+mn-lt"/>
                          <a:ea typeface="Times New Roman"/>
                          <a:cs typeface="Times New Roman"/>
                        </a:rPr>
                        <a:t>Description of mechanisms to collect data</a:t>
                      </a:r>
                    </a:p>
                    <a:p>
                      <a:pPr marL="342900" marR="0" lvl="0" indent="-342900">
                        <a:spcBef>
                          <a:spcPts val="0"/>
                        </a:spcBef>
                        <a:spcAft>
                          <a:spcPts val="0"/>
                        </a:spcAft>
                        <a:buFont typeface="+mj-lt"/>
                        <a:buAutoNum type="arabicPeriod"/>
                      </a:pPr>
                      <a:r>
                        <a:rPr lang="en-US" sz="1600" dirty="0">
                          <a:latin typeface="+mn-lt"/>
                          <a:ea typeface="Times New Roman"/>
                          <a:cs typeface="Times New Roman"/>
                        </a:rPr>
                        <a:t>Plan for responding to missing data</a:t>
                      </a:r>
                    </a:p>
                    <a:p>
                      <a:pPr marL="342900" marR="0" lvl="0" indent="-342900">
                        <a:spcBef>
                          <a:spcPts val="0"/>
                        </a:spcBef>
                        <a:spcAft>
                          <a:spcPts val="0"/>
                        </a:spcAft>
                        <a:buFont typeface="+mj-lt"/>
                        <a:buAutoNum type="arabicPeriod"/>
                      </a:pPr>
                      <a:r>
                        <a:rPr lang="en-US" sz="1600" dirty="0">
                          <a:latin typeface="+mn-lt"/>
                          <a:ea typeface="Times New Roman"/>
                          <a:cs typeface="Times New Roman"/>
                        </a:rPr>
                        <a:t>Methods to analyze data</a:t>
                      </a:r>
                    </a:p>
                    <a:p>
                      <a:pPr marL="342900" marR="0" lvl="0" indent="-342900">
                        <a:spcBef>
                          <a:spcPts val="0"/>
                        </a:spcBef>
                        <a:spcAft>
                          <a:spcPts val="0"/>
                        </a:spcAft>
                        <a:buFont typeface="+mj-lt"/>
                        <a:buAutoNum type="arabicPeriod"/>
                      </a:pPr>
                      <a:r>
                        <a:rPr lang="en-US" sz="1600" dirty="0">
                          <a:latin typeface="+mn-lt"/>
                          <a:ea typeface="Times New Roman"/>
                          <a:cs typeface="Times New Roman"/>
                        </a:rPr>
                        <a:t>Expertise in statistical analysis</a:t>
                      </a:r>
                    </a:p>
                  </a:txBody>
                  <a:tcPr marL="45720" marR="45720" marT="45711" marB="45711"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mn-lt"/>
                          <a:ea typeface="Times New Roman"/>
                          <a:cs typeface="Times New Roman"/>
                        </a:rPr>
                        <a:t>40%</a:t>
                      </a: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770">
                <a:tc>
                  <a:txBody>
                    <a:bodyPr/>
                    <a:lstStyle/>
                    <a:p>
                      <a:pPr marL="0" marR="0">
                        <a:spcBef>
                          <a:spcPts val="0"/>
                        </a:spcBef>
                        <a:spcAft>
                          <a:spcPts val="0"/>
                        </a:spcAft>
                      </a:pPr>
                      <a:r>
                        <a:rPr lang="en-US" sz="1600" dirty="0">
                          <a:latin typeface="+mn-lt"/>
                          <a:ea typeface="Times New Roman"/>
                          <a:cs typeface="Times New Roman"/>
                        </a:rPr>
                        <a:t>Past Performance</a:t>
                      </a:r>
                    </a:p>
                  </a:txBody>
                  <a:tcPr marL="45720" marR="45720" marT="45711" marB="45711"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mj-lt"/>
                        <a:buAutoNum type="arabicPeriod"/>
                      </a:pPr>
                      <a:r>
                        <a:rPr lang="en-US" sz="1600" dirty="0">
                          <a:latin typeface="+mn-lt"/>
                          <a:ea typeface="Times New Roman"/>
                          <a:cs typeface="Times New Roman"/>
                        </a:rPr>
                        <a:t>Number of similar studies conducted in the past</a:t>
                      </a:r>
                    </a:p>
                    <a:p>
                      <a:pPr marL="342900" marR="0" lvl="0" indent="-342900">
                        <a:spcBef>
                          <a:spcPts val="0"/>
                        </a:spcBef>
                        <a:spcAft>
                          <a:spcPts val="0"/>
                        </a:spcAft>
                        <a:buFont typeface="+mj-lt"/>
                        <a:buAutoNum type="arabicPeriod"/>
                      </a:pPr>
                      <a:r>
                        <a:rPr lang="en-US" sz="1600" dirty="0">
                          <a:latin typeface="+mn-lt"/>
                          <a:ea typeface="Times New Roman"/>
                          <a:cs typeface="Times New Roman"/>
                        </a:rPr>
                        <a:t>Reference checks</a:t>
                      </a:r>
                    </a:p>
                  </a:txBody>
                  <a:tcPr marL="45720" marR="45720" marT="45711" marB="45711"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latin typeface="+mn-lt"/>
                          <a:ea typeface="Times New Roman"/>
                          <a:cs typeface="Times New Roman"/>
                        </a:rPr>
                        <a:t>25%</a:t>
                      </a: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036">
                <a:tc>
                  <a:txBody>
                    <a:bodyPr/>
                    <a:lstStyle/>
                    <a:p>
                      <a:pPr marL="0" marR="0">
                        <a:spcBef>
                          <a:spcPts val="0"/>
                        </a:spcBef>
                        <a:spcAft>
                          <a:spcPts val="0"/>
                        </a:spcAft>
                      </a:pPr>
                      <a:r>
                        <a:rPr lang="en-US" sz="1600" dirty="0">
                          <a:latin typeface="+mn-lt"/>
                          <a:ea typeface="Times New Roman"/>
                          <a:cs typeface="Times New Roman"/>
                        </a:rPr>
                        <a:t>Staffing</a:t>
                      </a:r>
                    </a:p>
                  </a:txBody>
                  <a:tcPr marL="45720" marR="45720" marT="45711" marB="45711"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mj-lt"/>
                        <a:buAutoNum type="arabicPeriod"/>
                      </a:pPr>
                      <a:r>
                        <a:rPr lang="en-US" sz="1600" dirty="0">
                          <a:latin typeface="+mn-lt"/>
                          <a:ea typeface="Times New Roman"/>
                          <a:cs typeface="Times New Roman"/>
                        </a:rPr>
                        <a:t>Sufficient resources to conduct the study</a:t>
                      </a:r>
                    </a:p>
                    <a:p>
                      <a:pPr marL="342900" marR="0" lvl="0" indent="-342900">
                        <a:spcBef>
                          <a:spcPts val="0"/>
                        </a:spcBef>
                        <a:spcAft>
                          <a:spcPts val="0"/>
                        </a:spcAft>
                        <a:buFont typeface="+mj-lt"/>
                        <a:buAutoNum type="arabicPeriod"/>
                      </a:pPr>
                      <a:r>
                        <a:rPr lang="en-US" sz="1600" dirty="0">
                          <a:latin typeface="+mn-lt"/>
                          <a:ea typeface="Times New Roman"/>
                          <a:cs typeface="Times New Roman"/>
                        </a:rPr>
                        <a:t>Qualifications of study team members</a:t>
                      </a:r>
                    </a:p>
                    <a:p>
                      <a:pPr marL="342900" marR="0" lvl="0" indent="-342900">
                        <a:spcBef>
                          <a:spcPts val="0"/>
                        </a:spcBef>
                        <a:spcAft>
                          <a:spcPts val="0"/>
                        </a:spcAft>
                        <a:buFont typeface="+mj-lt"/>
                        <a:buAutoNum type="arabicPeriod"/>
                      </a:pPr>
                      <a:r>
                        <a:rPr lang="en-US" sz="1600" dirty="0">
                          <a:latin typeface="+mn-lt"/>
                          <a:ea typeface="Times New Roman"/>
                          <a:cs typeface="Times New Roman"/>
                        </a:rPr>
                        <a:t>Roles and responsibilities with respect to other studies</a:t>
                      </a:r>
                    </a:p>
                  </a:txBody>
                  <a:tcPr marL="45720" marR="45720" marT="45711" marB="45711"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mn-lt"/>
                          <a:ea typeface="Times New Roman"/>
                          <a:cs typeface="Times New Roman"/>
                        </a:rPr>
                        <a:t>20%</a:t>
                      </a: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0">
                <a:tc>
                  <a:txBody>
                    <a:bodyPr/>
                    <a:lstStyle/>
                    <a:p>
                      <a:pPr marL="0" marR="0">
                        <a:spcBef>
                          <a:spcPts val="0"/>
                        </a:spcBef>
                        <a:spcAft>
                          <a:spcPts val="0"/>
                        </a:spcAft>
                      </a:pPr>
                      <a:r>
                        <a:rPr lang="en-US" sz="1600" dirty="0">
                          <a:latin typeface="+mn-lt"/>
                          <a:ea typeface="Times New Roman"/>
                          <a:cs typeface="Times New Roman"/>
                        </a:rPr>
                        <a:t>Price</a:t>
                      </a:r>
                    </a:p>
                  </a:txBody>
                  <a:tcPr marL="45720" marR="45720" marT="45711" marB="45711"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mn-lt"/>
                          <a:ea typeface="Times New Roman"/>
                          <a:cs typeface="Times New Roman"/>
                        </a:rPr>
                        <a:t>Total price compared to other proposals.</a:t>
                      </a:r>
                    </a:p>
                    <a:p>
                      <a:pPr marL="0" marR="0">
                        <a:spcBef>
                          <a:spcPts val="0"/>
                        </a:spcBef>
                        <a:spcAft>
                          <a:spcPts val="0"/>
                        </a:spcAft>
                      </a:pPr>
                      <a:r>
                        <a:rPr lang="en-US" sz="1600" dirty="0">
                          <a:latin typeface="+mn-lt"/>
                          <a:ea typeface="Times New Roman"/>
                          <a:cs typeface="Times New Roman"/>
                        </a:rPr>
                        <a:t>(4 points is given to lowest price and others receive points in ratio to lowest price)</a:t>
                      </a:r>
                    </a:p>
                  </a:txBody>
                  <a:tcPr marL="45720" marR="45720" marT="45711" marB="45711"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latin typeface="+mn-lt"/>
                          <a:ea typeface="Times New Roman"/>
                          <a:cs typeface="Times New Roman"/>
                        </a:rPr>
                        <a:t>15%</a:t>
                      </a: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994">
                <a:tc>
                  <a:txBody>
                    <a:bodyPr/>
                    <a:lstStyle/>
                    <a:p>
                      <a:pPr marL="0" marR="0">
                        <a:spcBef>
                          <a:spcPts val="0"/>
                        </a:spcBef>
                        <a:spcAft>
                          <a:spcPts val="0"/>
                        </a:spcAft>
                      </a:pPr>
                      <a:r>
                        <a:rPr lang="en-US" sz="1600" b="1" dirty="0">
                          <a:latin typeface="+mn-lt"/>
                          <a:ea typeface="Times New Roman"/>
                          <a:cs typeface="Times New Roman"/>
                        </a:rPr>
                        <a:t>Total</a:t>
                      </a:r>
                      <a:endParaRPr lang="en-US" sz="1600" dirty="0">
                        <a:latin typeface="+mn-lt"/>
                        <a:ea typeface="Times New Roman"/>
                        <a:cs typeface="Times New Roman"/>
                      </a:endParaRPr>
                    </a:p>
                  </a:txBody>
                  <a:tcPr marL="45720" marR="45720" marT="45711" marB="45711"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mn-lt"/>
                          <a:ea typeface="Times New Roman"/>
                          <a:cs typeface="Times New Roman"/>
                        </a:rPr>
                        <a:t>100%</a:t>
                      </a: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mn-lt"/>
                        <a:ea typeface="Times New Roman"/>
                        <a:cs typeface="Times New Roman"/>
                      </a:endParaRPr>
                    </a:p>
                  </a:txBody>
                  <a:tcPr marL="45720" marR="45720" marT="45711" marB="45711"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8613070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612775" y="228600"/>
            <a:ext cx="7312025" cy="990600"/>
          </a:xfrm>
        </p:spPr>
        <p:txBody>
          <a:bodyPr/>
          <a:lstStyle/>
          <a:p>
            <a:r>
              <a:rPr lang="en-US" altLang="en-US" sz="3600" dirty="0" smtClean="0"/>
              <a:t>Scoring Methodology</a:t>
            </a:r>
          </a:p>
        </p:txBody>
      </p:sp>
      <p:graphicFrame>
        <p:nvGraphicFramePr>
          <p:cNvPr id="6" name="Table 5"/>
          <p:cNvGraphicFramePr>
            <a:graphicFrameLocks noGrp="1"/>
          </p:cNvGraphicFramePr>
          <p:nvPr>
            <p:extLst>
              <p:ext uri="{D42A27DB-BD31-4B8C-83A1-F6EECF244321}">
                <p14:modId xmlns:p14="http://schemas.microsoft.com/office/powerpoint/2010/main" val="2635351215"/>
              </p:ext>
            </p:extLst>
          </p:nvPr>
        </p:nvGraphicFramePr>
        <p:xfrm>
          <a:off x="895350" y="1219200"/>
          <a:ext cx="7296150" cy="4817934"/>
        </p:xfrm>
        <a:graphic>
          <a:graphicData uri="http://schemas.openxmlformats.org/drawingml/2006/table">
            <a:tbl>
              <a:tblPr/>
              <a:tblGrid>
                <a:gridCol w="819150"/>
                <a:gridCol w="6477000"/>
              </a:tblGrid>
              <a:tr h="476250">
                <a:tc>
                  <a:txBody>
                    <a:bodyPr/>
                    <a:lstStyle/>
                    <a:p>
                      <a:pPr marL="0" marR="0">
                        <a:spcBef>
                          <a:spcPts val="0"/>
                        </a:spcBef>
                        <a:spcAft>
                          <a:spcPts val="0"/>
                        </a:spcAft>
                      </a:pPr>
                      <a:r>
                        <a:rPr lang="en-US" sz="1800" b="1" dirty="0">
                          <a:solidFill>
                            <a:srgbClr val="FFFFFF"/>
                          </a:solidFill>
                          <a:latin typeface="+mn-lt"/>
                          <a:ea typeface="Times New Roman"/>
                          <a:cs typeface="Times New Roman"/>
                        </a:rPr>
                        <a:t>Score </a:t>
                      </a:r>
                      <a:endParaRPr lang="en-US" sz="1800" dirty="0">
                        <a:latin typeface="+mn-lt"/>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FF"/>
                          </a:solidFill>
                          <a:latin typeface="+mn-lt"/>
                          <a:ea typeface="Times New Roman"/>
                          <a:cs typeface="Times New Roman"/>
                        </a:rPr>
                        <a:t>Definition                                                                </a:t>
                      </a:r>
                      <a:r>
                        <a:rPr lang="en-US" sz="1800" b="1" i="1" dirty="0" smtClean="0">
                          <a:solidFill>
                            <a:schemeClr val="bg1"/>
                          </a:solidFill>
                          <a:latin typeface="+mn-lt"/>
                          <a:ea typeface="Times New Roman"/>
                          <a:cs typeface="Times New Roman"/>
                        </a:rPr>
                        <a:t>Scoring Methodology</a:t>
                      </a:r>
                      <a:endParaRPr lang="en-US" sz="1800" dirty="0">
                        <a:latin typeface="+mn-lt"/>
                        <a:ea typeface="Times New Roman"/>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r>
              <a:tr h="1073562">
                <a:tc>
                  <a:txBody>
                    <a:bodyPr/>
                    <a:lstStyle/>
                    <a:p>
                      <a:pPr marL="0" marR="0">
                        <a:spcBef>
                          <a:spcPts val="0"/>
                        </a:spcBef>
                        <a:spcAft>
                          <a:spcPts val="0"/>
                        </a:spcAft>
                      </a:pPr>
                      <a:r>
                        <a:rPr lang="en-US" sz="1800" dirty="0">
                          <a:latin typeface="+mn-lt"/>
                          <a:ea typeface="Times New Roman"/>
                          <a:cs typeface="Times New Roman"/>
                        </a:rPr>
                        <a:t>4 </a:t>
                      </a:r>
                    </a:p>
                  </a:txBody>
                  <a:tcPr marL="68580" marR="6858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mn-lt"/>
                          <a:ea typeface="Times New Roman"/>
                          <a:cs typeface="Times New Roman"/>
                        </a:rPr>
                        <a:t>Exceeds Standards - The proposal strengths demonstrate an </a:t>
                      </a:r>
                      <a:r>
                        <a:rPr lang="en-US" sz="1800" b="1" i="1" dirty="0">
                          <a:latin typeface="+mn-lt"/>
                          <a:ea typeface="Times New Roman"/>
                          <a:cs typeface="Times New Roman"/>
                        </a:rPr>
                        <a:t>excellent understanding of the requirements </a:t>
                      </a:r>
                      <a:r>
                        <a:rPr lang="en-US" sz="1800" dirty="0">
                          <a:latin typeface="+mn-lt"/>
                          <a:ea typeface="Times New Roman"/>
                          <a:cs typeface="Times New Roman"/>
                        </a:rPr>
                        <a:t>and the new or proven approach significantly exceeds performance or capability standards.</a:t>
                      </a:r>
                    </a:p>
                  </a:txBody>
                  <a:tcPr marL="68580" marR="6858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562">
                <a:tc>
                  <a:txBody>
                    <a:bodyPr/>
                    <a:lstStyle/>
                    <a:p>
                      <a:pPr marL="0" marR="0">
                        <a:spcBef>
                          <a:spcPts val="0"/>
                        </a:spcBef>
                        <a:spcAft>
                          <a:spcPts val="0"/>
                        </a:spcAft>
                      </a:pPr>
                      <a:r>
                        <a:rPr lang="en-US" sz="1800" dirty="0">
                          <a:latin typeface="+mn-lt"/>
                          <a:ea typeface="Times New Roman"/>
                          <a:cs typeface="Times New Roman"/>
                        </a:rPr>
                        <a:t>3 </a:t>
                      </a:r>
                    </a:p>
                  </a:txBody>
                  <a:tcPr marL="68580" marR="6858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mn-lt"/>
                          <a:ea typeface="Times New Roman"/>
                          <a:cs typeface="Times New Roman"/>
                        </a:rPr>
                        <a:t>Acceptable - The proposal demonstrates an acceptable </a:t>
                      </a:r>
                      <a:r>
                        <a:rPr lang="en-US" sz="1800" b="1" i="1" dirty="0">
                          <a:latin typeface="+mn-lt"/>
                          <a:ea typeface="Times New Roman"/>
                          <a:cs typeface="Times New Roman"/>
                        </a:rPr>
                        <a:t>understanding of the requirements </a:t>
                      </a:r>
                      <a:r>
                        <a:rPr lang="en-US" sz="1800" dirty="0">
                          <a:latin typeface="+mn-lt"/>
                          <a:ea typeface="Times New Roman"/>
                          <a:cs typeface="Times New Roman"/>
                        </a:rPr>
                        <a:t>and the approach meets performance or capability standards.</a:t>
                      </a:r>
                      <a:r>
                        <a:rPr lang="en-US" sz="1800" b="1" dirty="0">
                          <a:latin typeface="+mn-lt"/>
                          <a:ea typeface="Times New Roman"/>
                          <a:cs typeface="Times New Roman"/>
                        </a:rPr>
                        <a:t> </a:t>
                      </a:r>
                      <a:endParaRPr lang="en-US" sz="1800" dirty="0">
                        <a:latin typeface="+mn-lt"/>
                        <a:ea typeface="Times New Roman"/>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562">
                <a:tc>
                  <a:txBody>
                    <a:bodyPr/>
                    <a:lstStyle/>
                    <a:p>
                      <a:pPr marL="0" marR="0">
                        <a:spcBef>
                          <a:spcPts val="0"/>
                        </a:spcBef>
                        <a:spcAft>
                          <a:spcPts val="0"/>
                        </a:spcAft>
                      </a:pPr>
                      <a:r>
                        <a:rPr lang="en-US" sz="1800" dirty="0">
                          <a:latin typeface="+mn-lt"/>
                          <a:ea typeface="Times New Roman"/>
                          <a:cs typeface="Times New Roman"/>
                        </a:rPr>
                        <a:t>2 </a:t>
                      </a:r>
                    </a:p>
                  </a:txBody>
                  <a:tcPr marL="68580" marR="6858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mn-lt"/>
                          <a:ea typeface="Times New Roman"/>
                          <a:cs typeface="Times New Roman"/>
                        </a:rPr>
                        <a:t>Inconsistent - The proposal demonstrates a </a:t>
                      </a:r>
                      <a:r>
                        <a:rPr lang="en-US" sz="1800" b="1" i="1" dirty="0">
                          <a:latin typeface="+mn-lt"/>
                          <a:ea typeface="Times New Roman"/>
                          <a:cs typeface="Times New Roman"/>
                        </a:rPr>
                        <a:t>limited understanding of the requirements</a:t>
                      </a:r>
                      <a:r>
                        <a:rPr lang="en-US" sz="1800" dirty="0">
                          <a:latin typeface="+mn-lt"/>
                          <a:ea typeface="Times New Roman"/>
                          <a:cs typeface="Times New Roman"/>
                        </a:rPr>
                        <a:t> and the approach only marginally meets performance or capability standards necessary for minimal contract performance.  </a:t>
                      </a:r>
                    </a:p>
                  </a:txBody>
                  <a:tcPr marL="68580" marR="68580"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562">
                <a:tc>
                  <a:txBody>
                    <a:bodyPr/>
                    <a:lstStyle/>
                    <a:p>
                      <a:pPr marL="0" marR="0">
                        <a:spcBef>
                          <a:spcPts val="0"/>
                        </a:spcBef>
                        <a:spcAft>
                          <a:spcPts val="0"/>
                        </a:spcAft>
                      </a:pPr>
                      <a:r>
                        <a:rPr lang="en-US" sz="1800" dirty="0">
                          <a:latin typeface="+mn-lt"/>
                          <a:ea typeface="Times New Roman"/>
                          <a:cs typeface="Times New Roman"/>
                        </a:rPr>
                        <a:t>1 </a:t>
                      </a:r>
                    </a:p>
                  </a:txBody>
                  <a:tcPr marL="68580" marR="6858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mn-lt"/>
                          <a:ea typeface="Times New Roman"/>
                          <a:cs typeface="Times New Roman"/>
                        </a:rPr>
                        <a:t>Unacceptable - The proposal demonstrates a </a:t>
                      </a:r>
                      <a:r>
                        <a:rPr lang="en-US" sz="1800" b="1" i="1" dirty="0">
                          <a:latin typeface="+mn-lt"/>
                          <a:ea typeface="Times New Roman"/>
                          <a:cs typeface="Times New Roman"/>
                        </a:rPr>
                        <a:t>misunderstanding of the requirements </a:t>
                      </a:r>
                      <a:r>
                        <a:rPr lang="en-US" sz="1800" dirty="0">
                          <a:latin typeface="+mn-lt"/>
                          <a:ea typeface="Times New Roman"/>
                          <a:cs typeface="Times New Roman"/>
                        </a:rPr>
                        <a:t>and the approach fails to meet performance or capability standards.</a:t>
                      </a:r>
                    </a:p>
                  </a:txBody>
                  <a:tcPr marL="68580" marR="68580"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90682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63525" y="538163"/>
            <a:ext cx="8723313" cy="587375"/>
          </a:xfrm>
        </p:spPr>
        <p:txBody>
          <a:bodyPr/>
          <a:lstStyle/>
          <a:p>
            <a:pPr eaLnBrk="1" hangingPunct="1"/>
            <a:r>
              <a:rPr lang="en-US" altLang="en-US" dirty="0" smtClean="0"/>
              <a:t>Exercise: Evaluation Criteria</a:t>
            </a:r>
          </a:p>
        </p:txBody>
      </p:sp>
      <p:sp>
        <p:nvSpPr>
          <p:cNvPr id="172035" name="Rectangle 3"/>
          <p:cNvSpPr>
            <a:spLocks noGrp="1" noChangeArrowheads="1"/>
          </p:cNvSpPr>
          <p:nvPr>
            <p:ph type="body" sz="quarter" idx="12"/>
          </p:nvPr>
        </p:nvSpPr>
        <p:spPr>
          <a:xfrm>
            <a:off x="393700" y="1390650"/>
            <a:ext cx="4321175" cy="4386263"/>
          </a:xfrm>
        </p:spPr>
        <p:txBody>
          <a:bodyPr/>
          <a:lstStyle/>
          <a:p>
            <a:pPr eaLnBrk="1" hangingPunct="1">
              <a:spcBef>
                <a:spcPts val="600"/>
              </a:spcBef>
              <a:spcAft>
                <a:spcPts val="600"/>
              </a:spcAft>
            </a:pPr>
            <a:r>
              <a:rPr lang="en-US" altLang="en-US" sz="2400" dirty="0" smtClean="0"/>
              <a:t>You have a solicitation to purchase new buses for your agency.</a:t>
            </a:r>
          </a:p>
          <a:p>
            <a:pPr eaLnBrk="1" hangingPunct="1">
              <a:spcBef>
                <a:spcPts val="600"/>
              </a:spcBef>
              <a:spcAft>
                <a:spcPts val="600"/>
              </a:spcAft>
            </a:pPr>
            <a:r>
              <a:rPr lang="en-US" altLang="en-US" sz="2400" dirty="0" smtClean="0"/>
              <a:t>There is a local mandate that all new buses have some kind of alternative fuel propulsion system.   </a:t>
            </a:r>
          </a:p>
          <a:p>
            <a:pPr eaLnBrk="1" hangingPunct="1">
              <a:spcBef>
                <a:spcPts val="600"/>
              </a:spcBef>
              <a:spcAft>
                <a:spcPts val="600"/>
              </a:spcAft>
            </a:pPr>
            <a:r>
              <a:rPr lang="en-US" altLang="en-US" sz="2400" dirty="0" smtClean="0"/>
              <a:t>The total provider pool is limited due to the technical requirements of the buses.</a:t>
            </a:r>
          </a:p>
        </p:txBody>
      </p:sp>
      <p:sp>
        <p:nvSpPr>
          <p:cNvPr id="498692" name="AutoShape 4"/>
          <p:cNvSpPr>
            <a:spLocks noChangeArrowheads="1"/>
          </p:cNvSpPr>
          <p:nvPr/>
        </p:nvSpPr>
        <p:spPr bwMode="auto">
          <a:xfrm>
            <a:off x="5072063" y="1543050"/>
            <a:ext cx="3505200" cy="4475163"/>
          </a:xfrm>
          <a:prstGeom prst="foldedCorner">
            <a:avLst>
              <a:gd name="adj" fmla="val 12500"/>
            </a:avLst>
          </a:prstGeom>
          <a:gradFill flip="none" rotWithShape="1">
            <a:gsLst>
              <a:gs pos="0">
                <a:schemeClr val="accent1">
                  <a:lumMod val="20000"/>
                  <a:lumOff val="80000"/>
                </a:schemeClr>
              </a:gs>
              <a:gs pos="50000">
                <a:schemeClr val="bg1">
                  <a:lumMod val="65000"/>
                  <a:tint val="44500"/>
                  <a:satMod val="160000"/>
                </a:schemeClr>
              </a:gs>
              <a:gs pos="100000">
                <a:schemeClr val="bg1">
                  <a:lumMod val="65000"/>
                  <a:tint val="23500"/>
                  <a:satMod val="160000"/>
                </a:schemeClr>
              </a:gs>
            </a:gsLst>
            <a:lin ang="2700000" scaled="1"/>
            <a:tileRect/>
          </a:gradFill>
          <a:ln w="38100">
            <a:noFill/>
            <a:round/>
            <a:headEnd/>
            <a:tailEnd/>
          </a:ln>
          <a:effectLst>
            <a:prstShdw prst="shdw17" dist="17961" dir="2700000">
              <a:schemeClr val="accent1">
                <a:gamma/>
                <a:shade val="60000"/>
                <a:invGamma/>
              </a:schemeClr>
            </a:prstShdw>
          </a:effectLst>
        </p:spPr>
        <p:txBody>
          <a:bodyPr/>
          <a:lstStyle/>
          <a:p>
            <a:pPr marL="292100" indent="-292100">
              <a:spcBef>
                <a:spcPts val="600"/>
              </a:spcBef>
              <a:spcAft>
                <a:spcPts val="1800"/>
              </a:spcAft>
              <a:buClr>
                <a:schemeClr val="tx2"/>
              </a:buClr>
              <a:buSzPct val="75000"/>
              <a:buFont typeface="Arial" charset="0"/>
              <a:buNone/>
              <a:defRPr/>
            </a:pPr>
            <a:r>
              <a:rPr lang="en-US" sz="2000" dirty="0">
                <a:latin typeface="Arial" charset="0"/>
              </a:rPr>
              <a:t>1.	Develop six criteria by which RFP responses will be judged</a:t>
            </a:r>
          </a:p>
          <a:p>
            <a:pPr marL="292100" indent="-292100">
              <a:spcBef>
                <a:spcPts val="600"/>
              </a:spcBef>
              <a:spcAft>
                <a:spcPts val="1800"/>
              </a:spcAft>
              <a:buClr>
                <a:schemeClr val="tx2"/>
              </a:buClr>
              <a:buSzPct val="75000"/>
              <a:buFont typeface="Arial" charset="0"/>
              <a:buNone/>
              <a:defRPr/>
            </a:pPr>
            <a:r>
              <a:rPr lang="en-US" sz="2000" dirty="0">
                <a:latin typeface="Arial" charset="0"/>
              </a:rPr>
              <a:t>2.	Assign a value range for all responses and weight each in relation to its importance</a:t>
            </a:r>
          </a:p>
          <a:p>
            <a:pPr marL="292100" indent="-292100">
              <a:spcBef>
                <a:spcPts val="600"/>
              </a:spcBef>
              <a:spcAft>
                <a:spcPts val="1800"/>
              </a:spcAft>
              <a:buClr>
                <a:schemeClr val="tx2"/>
              </a:buClr>
              <a:buSzPct val="75000"/>
              <a:defRPr/>
            </a:pPr>
            <a:r>
              <a:rPr lang="en-US" sz="2000" dirty="0">
                <a:latin typeface="Arial" charset="0"/>
              </a:rPr>
              <a:t>3. Present results using the     format on the next slide.</a:t>
            </a:r>
          </a:p>
        </p:txBody>
      </p:sp>
    </p:spTree>
    <p:extLst>
      <p:ext uri="{BB962C8B-B14F-4D97-AF65-F5344CB8AC3E}">
        <p14:creationId xmlns:p14="http://schemas.microsoft.com/office/powerpoint/2010/main" val="47949753"/>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Evaluation Format</a:t>
            </a:r>
            <a:endParaRPr lang="en-US" sz="3600" dirty="0"/>
          </a:p>
        </p:txBody>
      </p:sp>
      <p:sp>
        <p:nvSpPr>
          <p:cNvPr id="3" name="Text Placeholder 2"/>
          <p:cNvSpPr>
            <a:spLocks noGrp="1"/>
          </p:cNvSpPr>
          <p:nvPr>
            <p:ph type="body" sz="quarter" idx="12"/>
          </p:nvPr>
        </p:nvSpPr>
        <p:spPr>
          <a:xfrm>
            <a:off x="762000" y="1285875"/>
            <a:ext cx="7924800" cy="4657725"/>
          </a:xfrm>
        </p:spPr>
        <p:txBody>
          <a:bodyPr/>
          <a:lstStyle/>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91353690"/>
              </p:ext>
            </p:extLst>
          </p:nvPr>
        </p:nvGraphicFramePr>
        <p:xfrm>
          <a:off x="703811" y="945116"/>
          <a:ext cx="7924800" cy="4984009"/>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672604">
                <a:tc>
                  <a:txBody>
                    <a:bodyPr/>
                    <a:lstStyle/>
                    <a:p>
                      <a:r>
                        <a:rPr lang="en-US" dirty="0" smtClean="0">
                          <a:solidFill>
                            <a:schemeClr val="tx1"/>
                          </a:solidFill>
                        </a:rPr>
                        <a:t>Criteria</a:t>
                      </a:r>
                      <a:endParaRPr lang="en-US" dirty="0">
                        <a:solidFill>
                          <a:schemeClr val="tx1"/>
                        </a:solidFill>
                      </a:endParaRPr>
                    </a:p>
                  </a:txBody>
                  <a:tcPr>
                    <a:solidFill>
                      <a:schemeClr val="bg2">
                        <a:lumMod val="40000"/>
                        <a:lumOff val="60000"/>
                      </a:schemeClr>
                    </a:solidFill>
                  </a:tcPr>
                </a:tc>
                <a:tc>
                  <a:txBody>
                    <a:bodyPr/>
                    <a:lstStyle/>
                    <a:p>
                      <a:r>
                        <a:rPr lang="en-US" dirty="0" smtClean="0">
                          <a:solidFill>
                            <a:schemeClr val="tx1"/>
                          </a:solidFill>
                        </a:rPr>
                        <a:t>Definition</a:t>
                      </a:r>
                      <a:endParaRPr lang="en-US" dirty="0">
                        <a:solidFill>
                          <a:schemeClr val="tx1"/>
                        </a:solidFill>
                      </a:endParaRPr>
                    </a:p>
                  </a:txBody>
                  <a:tcPr>
                    <a:solidFill>
                      <a:schemeClr val="bg2">
                        <a:lumMod val="40000"/>
                        <a:lumOff val="60000"/>
                      </a:schemeClr>
                    </a:solidFill>
                  </a:tcPr>
                </a:tc>
                <a:tc>
                  <a:txBody>
                    <a:bodyPr/>
                    <a:lstStyle/>
                    <a:p>
                      <a:r>
                        <a:rPr lang="en-US" dirty="0" smtClean="0">
                          <a:solidFill>
                            <a:schemeClr val="tx1"/>
                          </a:solidFill>
                        </a:rPr>
                        <a:t>Weight</a:t>
                      </a:r>
                      <a:endParaRPr lang="en-US" dirty="0">
                        <a:solidFill>
                          <a:schemeClr val="tx1"/>
                        </a:solidFill>
                      </a:endParaRPr>
                    </a:p>
                  </a:txBody>
                  <a:tcPr>
                    <a:solidFill>
                      <a:schemeClr val="bg2">
                        <a:lumMod val="40000"/>
                        <a:lumOff val="60000"/>
                      </a:schemeClr>
                    </a:solidFill>
                  </a:tcPr>
                </a:tc>
                <a:tc>
                  <a:txBody>
                    <a:bodyPr/>
                    <a:lstStyle/>
                    <a:p>
                      <a:r>
                        <a:rPr lang="en-US" dirty="0" smtClean="0">
                          <a:solidFill>
                            <a:schemeClr val="tx1"/>
                          </a:solidFill>
                        </a:rPr>
                        <a:t>Score</a:t>
                      </a:r>
                      <a:endParaRPr lang="en-US" dirty="0">
                        <a:solidFill>
                          <a:schemeClr val="tx1"/>
                        </a:solidFill>
                      </a:endParaRPr>
                    </a:p>
                  </a:txBody>
                  <a:tcPr>
                    <a:solidFill>
                      <a:schemeClr val="bg2">
                        <a:lumMod val="40000"/>
                        <a:lumOff val="60000"/>
                      </a:schemeClr>
                    </a:solidFill>
                  </a:tcPr>
                </a:tc>
                <a:tc>
                  <a:txBody>
                    <a:bodyPr/>
                    <a:lstStyle/>
                    <a:p>
                      <a:r>
                        <a:rPr lang="en-US" dirty="0" smtClean="0">
                          <a:solidFill>
                            <a:schemeClr val="tx1"/>
                          </a:solidFill>
                        </a:rPr>
                        <a:t>Weighted</a:t>
                      </a:r>
                      <a:r>
                        <a:rPr lang="en-US" baseline="0" dirty="0" smtClean="0">
                          <a:solidFill>
                            <a:schemeClr val="tx1"/>
                          </a:solidFill>
                        </a:rPr>
                        <a:t> Score</a:t>
                      </a:r>
                      <a:endParaRPr lang="en-US" dirty="0">
                        <a:solidFill>
                          <a:schemeClr val="tx1"/>
                        </a:solidFill>
                      </a:endParaRPr>
                    </a:p>
                  </a:txBody>
                  <a:tcPr>
                    <a:solidFill>
                      <a:schemeClr val="bg2">
                        <a:lumMod val="40000"/>
                        <a:lumOff val="60000"/>
                      </a:schemeClr>
                    </a:solidFill>
                  </a:tcPr>
                </a:tc>
              </a:tr>
              <a:tr h="672604">
                <a:tc>
                  <a:txBody>
                    <a:bodyPr/>
                    <a:lstStyle/>
                    <a:p>
                      <a:r>
                        <a:rPr lang="en-US" dirty="0" smtClean="0"/>
                        <a:t>Technical Approach</a:t>
                      </a:r>
                      <a:endParaRPr lang="en-US" dirty="0"/>
                    </a:p>
                  </a:txBody>
                  <a:tcPr>
                    <a:solidFill>
                      <a:schemeClr val="bg2">
                        <a:lumMod val="40000"/>
                        <a:lumOff val="60000"/>
                      </a:schemeClr>
                    </a:solidFill>
                  </a:tcPr>
                </a:tc>
                <a:tc gridSpan="4">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r>
              <a:tr h="672604">
                <a:tc>
                  <a:txBody>
                    <a:bodyPr/>
                    <a:lstStyle/>
                    <a:p>
                      <a:r>
                        <a:rPr lang="en-US" dirty="0" smtClean="0"/>
                        <a:t>Past Performance</a:t>
                      </a:r>
                      <a:endParaRPr lang="en-US" dirty="0"/>
                    </a:p>
                  </a:txBody>
                  <a:tcPr>
                    <a:solidFill>
                      <a:schemeClr val="bg2">
                        <a:lumMod val="40000"/>
                        <a:lumOff val="60000"/>
                      </a:schemeClr>
                    </a:solidFill>
                  </a:tcPr>
                </a:tc>
                <a:tc gridSpan="4">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r>
              <a:tr h="627673">
                <a:tc>
                  <a:txBody>
                    <a:bodyPr/>
                    <a:lstStyle/>
                    <a:p>
                      <a:r>
                        <a:rPr lang="en-US" dirty="0" smtClean="0"/>
                        <a:t>Staffing</a:t>
                      </a:r>
                    </a:p>
                  </a:txBody>
                  <a:tcPr>
                    <a:solidFill>
                      <a:schemeClr val="bg2">
                        <a:lumMod val="40000"/>
                        <a:lumOff val="60000"/>
                      </a:schemeClr>
                    </a:solidFill>
                  </a:tcPr>
                </a:tc>
                <a:tc gridSpan="4">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r>
              <a:tr h="584631">
                <a:tc>
                  <a:txBody>
                    <a:bodyPr/>
                    <a:lstStyle/>
                    <a:p>
                      <a:r>
                        <a:rPr lang="en-US" dirty="0" smtClean="0"/>
                        <a:t>Price</a:t>
                      </a:r>
                      <a:endParaRPr lang="en-US" dirty="0"/>
                    </a:p>
                  </a:txBody>
                  <a:tcPr>
                    <a:solidFill>
                      <a:schemeClr val="bg2">
                        <a:lumMod val="40000"/>
                        <a:lumOff val="60000"/>
                      </a:schemeClr>
                    </a:solidFill>
                  </a:tcPr>
                </a:tc>
                <a:tc gridSpan="4">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r>
              <a:tr h="584631">
                <a:tc>
                  <a:txBody>
                    <a:bodyPr/>
                    <a:lstStyle/>
                    <a:p>
                      <a:endParaRPr lang="en-US" dirty="0"/>
                    </a:p>
                  </a:txBody>
                  <a:tcPr>
                    <a:solidFill>
                      <a:schemeClr val="bg2">
                        <a:lumMod val="40000"/>
                        <a:lumOff val="60000"/>
                      </a:schemeClr>
                    </a:solidFill>
                  </a:tcPr>
                </a:tc>
                <a:tc gridSpan="4">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r>
              <a:tr h="584631">
                <a:tc>
                  <a:txBody>
                    <a:bodyPr/>
                    <a:lstStyle/>
                    <a:p>
                      <a:endParaRPr lang="en-US" dirty="0"/>
                    </a:p>
                  </a:txBody>
                  <a:tcPr>
                    <a:solidFill>
                      <a:schemeClr val="bg2">
                        <a:lumMod val="40000"/>
                        <a:lumOff val="60000"/>
                      </a:schemeClr>
                    </a:solidFill>
                  </a:tcPr>
                </a:tc>
                <a:tc gridSpan="4">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r>
              <a:tr h="584631">
                <a:tc>
                  <a:txBody>
                    <a:bodyPr/>
                    <a:lstStyle/>
                    <a:p>
                      <a:r>
                        <a:rPr lang="en-US" dirty="0" smtClean="0"/>
                        <a:t>Total</a:t>
                      </a:r>
                      <a:endParaRPr lang="en-US" dirty="0"/>
                    </a:p>
                  </a:txBody>
                  <a:tcPr>
                    <a:solidFill>
                      <a:schemeClr val="bg2">
                        <a:lumMod val="40000"/>
                        <a:lumOff val="60000"/>
                      </a:schemeClr>
                    </a:solidFill>
                  </a:tcPr>
                </a:tc>
                <a:tc gridSpan="4">
                  <a:txBody>
                    <a:bodyPr/>
                    <a:lstStyle/>
                    <a:p>
                      <a:pPr algn="ctr"/>
                      <a:r>
                        <a:rPr lang="en-US" dirty="0" smtClean="0"/>
                        <a:t>100%</a:t>
                      </a:r>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c hMerge="1">
                  <a:txBody>
                    <a:bodyPr/>
                    <a:lstStyle/>
                    <a:p>
                      <a:endParaRPr lang="en-US" dirty="0"/>
                    </a:p>
                  </a:txBody>
                  <a:tcPr>
                    <a:solidFill>
                      <a:schemeClr val="bg2">
                        <a:lumMod val="40000"/>
                        <a:lumOff val="60000"/>
                      </a:schemeClr>
                    </a:solidFill>
                  </a:tcPr>
                </a:tc>
              </a:tr>
            </a:tbl>
          </a:graphicData>
        </a:graphic>
      </p:graphicFrame>
    </p:spTree>
    <p:extLst>
      <p:ext uri="{BB962C8B-B14F-4D97-AF65-F5344CB8AC3E}">
        <p14:creationId xmlns:p14="http://schemas.microsoft.com/office/powerpoint/2010/main" val="174814231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4"/>
          <p:cNvSpPr>
            <a:spLocks noGrp="1" noChangeArrowheads="1"/>
          </p:cNvSpPr>
          <p:nvPr>
            <p:ph type="title"/>
          </p:nvPr>
        </p:nvSpPr>
        <p:spPr>
          <a:xfrm>
            <a:off x="612775" y="228600"/>
            <a:ext cx="7312025" cy="990600"/>
          </a:xfrm>
        </p:spPr>
        <p:txBody>
          <a:bodyPr/>
          <a:lstStyle/>
          <a:p>
            <a:pPr eaLnBrk="1" hangingPunct="1">
              <a:lnSpc>
                <a:spcPct val="110000"/>
              </a:lnSpc>
            </a:pPr>
            <a:r>
              <a:rPr lang="en-US" altLang="en-US" sz="3600" dirty="0" smtClean="0"/>
              <a:t>Price and Other Factors</a:t>
            </a:r>
          </a:p>
        </p:txBody>
      </p:sp>
      <p:sp>
        <p:nvSpPr>
          <p:cNvPr id="98307" name="Rectangle 5"/>
          <p:cNvSpPr>
            <a:spLocks noGrp="1" noChangeArrowheads="1"/>
          </p:cNvSpPr>
          <p:nvPr>
            <p:ph sz="quarter" idx="1"/>
          </p:nvPr>
        </p:nvSpPr>
        <p:spPr>
          <a:xfrm>
            <a:off x="612775" y="1219200"/>
            <a:ext cx="7712075" cy="5010150"/>
          </a:xfrm>
        </p:spPr>
        <p:txBody>
          <a:bodyPr>
            <a:normAutofit fontScale="85000" lnSpcReduction="10000"/>
          </a:bodyPr>
          <a:lstStyle/>
          <a:p>
            <a:pPr eaLnBrk="1" hangingPunct="1">
              <a:lnSpc>
                <a:spcPct val="110000"/>
              </a:lnSpc>
              <a:buFont typeface="Wingdings" pitchFamily="2" charset="2"/>
              <a:buNone/>
              <a:defRPr/>
            </a:pPr>
            <a:r>
              <a:rPr lang="en-US" sz="2600" b="1" dirty="0" smtClean="0"/>
              <a:t>Basic Requirement</a:t>
            </a:r>
          </a:p>
          <a:p>
            <a:pPr eaLnBrk="1" hangingPunct="1">
              <a:lnSpc>
                <a:spcPct val="110000"/>
              </a:lnSpc>
              <a:buFont typeface="Wingdings" pitchFamily="2" charset="2"/>
              <a:buNone/>
              <a:defRPr/>
            </a:pPr>
            <a:endParaRPr lang="en-US" sz="1200" dirty="0" smtClean="0">
              <a:hlinkClick r:id="rId3"/>
            </a:endParaRPr>
          </a:p>
          <a:p>
            <a:pPr eaLnBrk="1" hangingPunct="1">
              <a:lnSpc>
                <a:spcPct val="110000"/>
              </a:lnSpc>
              <a:buFont typeface="Wingdings" pitchFamily="2" charset="2"/>
              <a:buNone/>
              <a:defRPr/>
            </a:pPr>
            <a:r>
              <a:rPr lang="en-US" sz="2600" i="1" dirty="0" smtClean="0"/>
              <a:t>	(</a:t>
            </a:r>
            <a:r>
              <a:rPr lang="en-US" sz="2600" i="1" dirty="0" smtClean="0">
                <a:hlinkClick r:id="rId3"/>
              </a:rPr>
              <a:t>FTA C 4220.1F</a:t>
            </a:r>
            <a:r>
              <a:rPr lang="en-US" sz="2600" i="1" dirty="0" smtClean="0"/>
              <a:t> Ch. VI, 3.d(2)(e) and (f))</a:t>
            </a:r>
            <a:endParaRPr lang="en-US" sz="2600" dirty="0" smtClean="0"/>
          </a:p>
          <a:p>
            <a:pPr marL="685800" indent="-342900" eaLnBrk="1" hangingPunct="1">
              <a:lnSpc>
                <a:spcPct val="110000"/>
              </a:lnSpc>
              <a:defRPr/>
            </a:pPr>
            <a:r>
              <a:rPr lang="en-US" sz="2600" i="1" dirty="0" smtClean="0"/>
              <a:t>Awards made to firm whose proposal is most advantageous to the recipient's program with price and other factors considered</a:t>
            </a:r>
          </a:p>
          <a:p>
            <a:pPr marL="685800" indent="-342900" eaLnBrk="1" hangingPunct="1">
              <a:lnSpc>
                <a:spcPct val="110000"/>
              </a:lnSpc>
              <a:defRPr/>
            </a:pPr>
            <a:r>
              <a:rPr lang="en-US" sz="2600" i="1" dirty="0" smtClean="0"/>
              <a:t>Recipients may award to the proposer that offers the greatest business value to the Agency based upon an analysis of a tradeoff of qualitative technical factors and price/cost to derive which proposal represents the “best value.”  “Best value” language must be in the solicitation.  </a:t>
            </a:r>
          </a:p>
          <a:p>
            <a:pPr marL="685800" indent="-342900" eaLnBrk="1" hangingPunct="1">
              <a:lnSpc>
                <a:spcPct val="110000"/>
              </a:lnSpc>
              <a:buFont typeface="Wingdings" pitchFamily="2" charset="2"/>
              <a:buNone/>
              <a:defRPr/>
            </a:pPr>
            <a:endParaRPr lang="en-US" sz="1400" b="1" i="1" dirty="0" smtClean="0"/>
          </a:p>
          <a:p>
            <a:pPr marL="685800" indent="-342900" eaLnBrk="1" hangingPunct="1">
              <a:lnSpc>
                <a:spcPct val="110000"/>
              </a:lnSpc>
              <a:buFont typeface="Wingdings" pitchFamily="2" charset="2"/>
              <a:buNone/>
              <a:defRPr/>
            </a:pPr>
            <a:r>
              <a:rPr lang="en-US" sz="2600" i="1" dirty="0" smtClean="0"/>
              <a:t>Take extra care when using the “Best Value” evaluation process.</a:t>
            </a:r>
            <a:endParaRPr lang="en-US" sz="2600" dirty="0" smtClean="0"/>
          </a:p>
          <a:p>
            <a:pPr marL="0" indent="0" eaLnBrk="1" hangingPunct="1">
              <a:lnSpc>
                <a:spcPct val="110000"/>
              </a:lnSpc>
              <a:buFont typeface="Wingdings" pitchFamily="2" charset="2"/>
              <a:buNone/>
              <a:defRPr/>
            </a:pPr>
            <a:endParaRPr lang="en-US" sz="2000" b="1" dirty="0" smtClean="0"/>
          </a:p>
          <a:p>
            <a:pPr marL="0" indent="0" eaLnBrk="1" hangingPunct="1">
              <a:lnSpc>
                <a:spcPct val="110000"/>
              </a:lnSpc>
              <a:buFont typeface="Wingdings" pitchFamily="2" charset="2"/>
              <a:buNone/>
              <a:defRPr/>
            </a:pPr>
            <a:r>
              <a:rPr lang="en-US" sz="2400" b="1" dirty="0" smtClean="0"/>
              <a:t>			Element #37 of the PSR</a:t>
            </a:r>
          </a:p>
          <a:p>
            <a:pPr eaLnBrk="1" hangingPunct="1">
              <a:lnSpc>
                <a:spcPct val="110000"/>
              </a:lnSpc>
              <a:buFont typeface="Wingdings" pitchFamily="2" charset="2"/>
              <a:buNone/>
              <a:defRPr/>
            </a:pPr>
            <a:endParaRPr lang="en-US" sz="2500" dirty="0" smtClean="0"/>
          </a:p>
        </p:txBody>
      </p:sp>
    </p:spTree>
    <p:extLst>
      <p:ext uri="{BB962C8B-B14F-4D97-AF65-F5344CB8AC3E}">
        <p14:creationId xmlns:p14="http://schemas.microsoft.com/office/powerpoint/2010/main" val="1960168986"/>
      </p:ext>
    </p:extLst>
  </p:cSld>
  <p:clrMapOvr>
    <a:masterClrMapping/>
  </p:clrMapOvr>
  <p:transition advClick="0"/>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p:txBody>
          <a:bodyPr>
            <a:noAutofit/>
          </a:bodyPr>
          <a:lstStyle/>
          <a:p>
            <a:pPr eaLnBrk="1" hangingPunct="1">
              <a:defRPr/>
            </a:pPr>
            <a:r>
              <a:rPr lang="en-US" sz="2800" dirty="0" smtClean="0"/>
              <a:t>Other Than Full and Open Competition Elements</a:t>
            </a:r>
          </a:p>
        </p:txBody>
      </p:sp>
      <p:sp>
        <p:nvSpPr>
          <p:cNvPr id="89091" name="Rectangle 5"/>
          <p:cNvSpPr>
            <a:spLocks noGrp="1" noChangeArrowheads="1"/>
          </p:cNvSpPr>
          <p:nvPr>
            <p:ph sz="quarter" idx="1"/>
          </p:nvPr>
        </p:nvSpPr>
        <p:spPr>
          <a:xfrm>
            <a:off x="609600" y="1589088"/>
            <a:ext cx="3886200" cy="4572000"/>
          </a:xfrm>
        </p:spPr>
        <p:txBody>
          <a:bodyPr>
            <a:normAutofit fontScale="62500" lnSpcReduction="20000"/>
          </a:bodyPr>
          <a:lstStyle/>
          <a:p>
            <a:pPr marL="406400" indent="-401638" eaLnBrk="1" hangingPunct="1">
              <a:defRPr/>
            </a:pPr>
            <a:r>
              <a:rPr lang="en-US" dirty="0" smtClean="0">
                <a:solidFill>
                  <a:schemeClr val="bg1">
                    <a:lumMod val="75000"/>
                  </a:schemeClr>
                </a:solidFill>
              </a:rPr>
              <a:t>Independent Cost Estimate </a:t>
            </a:r>
            <a:r>
              <a:rPr lang="en-US" dirty="0" smtClean="0"/>
              <a:t>*</a:t>
            </a:r>
          </a:p>
          <a:p>
            <a:pPr marL="406400" indent="-401638" eaLnBrk="1" hangingPunct="1">
              <a:defRPr/>
            </a:pPr>
            <a:r>
              <a:rPr lang="en-US" dirty="0" smtClean="0">
                <a:solidFill>
                  <a:schemeClr val="bg1">
                    <a:lumMod val="75000"/>
                  </a:schemeClr>
                </a:solidFill>
              </a:rPr>
              <a:t>Unnecessary Experience and Excessive Bonding </a:t>
            </a:r>
            <a:r>
              <a:rPr lang="en-US" dirty="0" smtClean="0"/>
              <a:t>*</a:t>
            </a:r>
          </a:p>
          <a:p>
            <a:pPr marL="406400" indent="-401638" eaLnBrk="1" hangingPunct="1">
              <a:defRPr/>
            </a:pPr>
            <a:r>
              <a:rPr lang="en-US" dirty="0" smtClean="0">
                <a:solidFill>
                  <a:schemeClr val="bg1">
                    <a:lumMod val="75000"/>
                  </a:schemeClr>
                </a:solidFill>
              </a:rPr>
              <a:t>Organizational Conflict of Interest </a:t>
            </a:r>
            <a:r>
              <a:rPr lang="en-US" dirty="0" smtClean="0"/>
              <a:t>*</a:t>
            </a:r>
          </a:p>
          <a:p>
            <a:pPr marL="406400" indent="-401638" eaLnBrk="1" hangingPunct="1">
              <a:defRPr/>
            </a:pPr>
            <a:r>
              <a:rPr lang="en-US" dirty="0" smtClean="0">
                <a:solidFill>
                  <a:schemeClr val="bg1">
                    <a:lumMod val="75000"/>
                  </a:schemeClr>
                </a:solidFill>
              </a:rPr>
              <a:t>Arbitrary Actions </a:t>
            </a:r>
            <a:r>
              <a:rPr lang="en-US" dirty="0" smtClean="0"/>
              <a:t>*</a:t>
            </a:r>
          </a:p>
          <a:p>
            <a:pPr marL="406400" indent="-401638" eaLnBrk="1" hangingPunct="1">
              <a:defRPr/>
            </a:pPr>
            <a:r>
              <a:rPr lang="en-US" dirty="0" smtClean="0">
                <a:solidFill>
                  <a:schemeClr val="bg1">
                    <a:lumMod val="75000"/>
                  </a:schemeClr>
                </a:solidFill>
              </a:rPr>
              <a:t>Brand Name Restrictions </a:t>
            </a:r>
            <a:r>
              <a:rPr lang="en-US" dirty="0" smtClean="0"/>
              <a:t>*</a:t>
            </a:r>
          </a:p>
          <a:p>
            <a:pPr marL="406400" indent="-401638" eaLnBrk="1" hangingPunct="1">
              <a:defRPr/>
            </a:pPr>
            <a:r>
              <a:rPr lang="en-US" dirty="0" smtClean="0">
                <a:solidFill>
                  <a:schemeClr val="bg1">
                    <a:lumMod val="75000"/>
                  </a:schemeClr>
                </a:solidFill>
              </a:rPr>
              <a:t>Geographic Preference </a:t>
            </a:r>
            <a:r>
              <a:rPr lang="en-US" dirty="0" smtClean="0"/>
              <a:t>*</a:t>
            </a:r>
          </a:p>
          <a:p>
            <a:pPr marL="406400" indent="-401638" eaLnBrk="1" hangingPunct="1">
              <a:defRPr/>
            </a:pPr>
            <a:r>
              <a:rPr lang="en-US" dirty="0" smtClean="0">
                <a:solidFill>
                  <a:schemeClr val="bg1">
                    <a:lumMod val="75000"/>
                  </a:schemeClr>
                </a:solidFill>
              </a:rPr>
              <a:t>Contract Term Limitation</a:t>
            </a:r>
            <a:r>
              <a:rPr lang="en-US" dirty="0" smtClean="0"/>
              <a:t> * </a:t>
            </a:r>
          </a:p>
          <a:p>
            <a:pPr marL="406400" indent="-401638" eaLnBrk="1" hangingPunct="1">
              <a:defRPr/>
            </a:pPr>
            <a:r>
              <a:rPr lang="en-US" dirty="0" smtClean="0">
                <a:solidFill>
                  <a:schemeClr val="bg1">
                    <a:lumMod val="75000"/>
                  </a:schemeClr>
                </a:solidFill>
              </a:rPr>
              <a:t>Award to Responsible Bidders </a:t>
            </a:r>
            <a:r>
              <a:rPr lang="en-US" dirty="0" smtClean="0"/>
              <a:t>*</a:t>
            </a:r>
          </a:p>
          <a:p>
            <a:pPr marL="406400" indent="-401638" eaLnBrk="1" hangingPunct="1">
              <a:defRPr/>
            </a:pPr>
            <a:r>
              <a:rPr lang="en-US" dirty="0" smtClean="0">
                <a:solidFill>
                  <a:schemeClr val="bg1">
                    <a:lumMod val="75000"/>
                  </a:schemeClr>
                </a:solidFill>
              </a:rPr>
              <a:t>Sound and Complete Agreement </a:t>
            </a:r>
            <a:r>
              <a:rPr lang="en-US" dirty="0" smtClean="0"/>
              <a:t>*</a:t>
            </a:r>
          </a:p>
          <a:p>
            <a:pPr marL="406400" indent="-401638" eaLnBrk="1" hangingPunct="1">
              <a:defRPr/>
            </a:pPr>
            <a:r>
              <a:rPr lang="en-US" dirty="0" smtClean="0">
                <a:solidFill>
                  <a:schemeClr val="bg1">
                    <a:lumMod val="75000"/>
                  </a:schemeClr>
                </a:solidFill>
              </a:rPr>
              <a:t>Clear, Accurate, and Complete Specification </a:t>
            </a:r>
            <a:r>
              <a:rPr lang="en-US" dirty="0" smtClean="0"/>
              <a:t>*</a:t>
            </a:r>
          </a:p>
          <a:p>
            <a:pPr marL="406400" indent="-401638" eaLnBrk="1" hangingPunct="1">
              <a:buFont typeface="Wingdings" pitchFamily="2" charset="2"/>
              <a:buNone/>
              <a:defRPr/>
            </a:pPr>
            <a:endParaRPr lang="en-US" dirty="0" smtClean="0"/>
          </a:p>
          <a:p>
            <a:pPr marL="406400" indent="-401638" eaLnBrk="1" hangingPunct="1">
              <a:buFont typeface="Wingdings" pitchFamily="2" charset="2"/>
              <a:buNone/>
              <a:defRPr/>
            </a:pPr>
            <a:r>
              <a:rPr lang="en-US" sz="2300" dirty="0" smtClean="0"/>
              <a:t>*previously covered</a:t>
            </a:r>
          </a:p>
        </p:txBody>
      </p:sp>
      <p:sp>
        <p:nvSpPr>
          <p:cNvPr id="5" name="Content Placeholder 4"/>
          <p:cNvSpPr>
            <a:spLocks noGrp="1"/>
          </p:cNvSpPr>
          <p:nvPr>
            <p:ph sz="quarter" idx="2"/>
          </p:nvPr>
        </p:nvSpPr>
        <p:spPr>
          <a:xfrm>
            <a:off x="4845050" y="1589088"/>
            <a:ext cx="3886200" cy="4572000"/>
          </a:xfrm>
        </p:spPr>
        <p:txBody>
          <a:bodyPr/>
          <a:lstStyle/>
          <a:p>
            <a:pPr marL="406400" indent="-401638" eaLnBrk="1" hangingPunct="1">
              <a:defRPr/>
            </a:pPr>
            <a:r>
              <a:rPr lang="en-US" sz="1800" dirty="0" smtClean="0"/>
              <a:t>Other Award is Infeasible</a:t>
            </a:r>
          </a:p>
          <a:p>
            <a:pPr marL="406400" indent="-401638" eaLnBrk="1" hangingPunct="1">
              <a:defRPr/>
            </a:pPr>
            <a:r>
              <a:rPr lang="en-US" sz="1800" dirty="0" smtClean="0"/>
              <a:t>Cost Analysis Required</a:t>
            </a:r>
          </a:p>
          <a:p>
            <a:pPr marL="406400" indent="-401638" eaLnBrk="1" hangingPunct="1">
              <a:defRPr/>
            </a:pPr>
            <a:r>
              <a:rPr lang="en-US" sz="1800" dirty="0" smtClean="0">
                <a:solidFill>
                  <a:schemeClr val="bg1">
                    <a:lumMod val="75000"/>
                  </a:schemeClr>
                </a:solidFill>
              </a:rPr>
              <a:t>Evaluation of Options </a:t>
            </a:r>
            <a:r>
              <a:rPr lang="en-US" sz="1800" dirty="0" smtClean="0"/>
              <a:t>*	</a:t>
            </a:r>
          </a:p>
          <a:p>
            <a:pPr marL="406400" indent="-401638" eaLnBrk="1" hangingPunct="1">
              <a:defRPr/>
            </a:pPr>
            <a:r>
              <a:rPr lang="en-US" sz="1800" dirty="0" smtClean="0">
                <a:solidFill>
                  <a:schemeClr val="bg1">
                    <a:lumMod val="75000"/>
                  </a:schemeClr>
                </a:solidFill>
              </a:rPr>
              <a:t>Written Record of Procurement History </a:t>
            </a:r>
            <a:r>
              <a:rPr lang="en-US" sz="1800" dirty="0" smtClean="0"/>
              <a:t>*</a:t>
            </a:r>
          </a:p>
          <a:p>
            <a:pPr marL="406400" indent="-401638" eaLnBrk="1" hangingPunct="1">
              <a:defRPr/>
            </a:pPr>
            <a:r>
              <a:rPr lang="en-US" sz="1800" dirty="0" smtClean="0">
                <a:solidFill>
                  <a:schemeClr val="bg1">
                    <a:lumMod val="75000"/>
                  </a:schemeClr>
                </a:solidFill>
              </a:rPr>
              <a:t>Exercise of Options </a:t>
            </a:r>
            <a:r>
              <a:rPr lang="en-US" sz="1800" dirty="0" smtClean="0"/>
              <a:t>*</a:t>
            </a:r>
          </a:p>
          <a:p>
            <a:pPr marL="406400" indent="-401638" eaLnBrk="1" hangingPunct="1">
              <a:defRPr/>
            </a:pPr>
            <a:r>
              <a:rPr lang="en-US" sz="1800" dirty="0" smtClean="0">
                <a:solidFill>
                  <a:schemeClr val="bg1">
                    <a:lumMod val="75000"/>
                  </a:schemeClr>
                </a:solidFill>
              </a:rPr>
              <a:t>Out of Scope Changes </a:t>
            </a:r>
            <a:r>
              <a:rPr lang="en-US" sz="1800" dirty="0" smtClean="0"/>
              <a:t>*</a:t>
            </a:r>
          </a:p>
          <a:p>
            <a:pPr marL="406400" indent="-401638" eaLnBrk="1" hangingPunct="1">
              <a:defRPr/>
            </a:pPr>
            <a:r>
              <a:rPr lang="en-US" sz="1800" dirty="0" smtClean="0">
                <a:solidFill>
                  <a:schemeClr val="bg1">
                    <a:lumMod val="75000"/>
                  </a:schemeClr>
                </a:solidFill>
              </a:rPr>
              <a:t>Advance Payments </a:t>
            </a:r>
            <a:r>
              <a:rPr lang="en-US" sz="1800" dirty="0" smtClean="0"/>
              <a:t>*</a:t>
            </a:r>
          </a:p>
          <a:p>
            <a:pPr marL="406400" indent="-401638" eaLnBrk="1" hangingPunct="1">
              <a:defRPr/>
            </a:pPr>
            <a:r>
              <a:rPr lang="en-US" sz="1800" dirty="0" smtClean="0">
                <a:solidFill>
                  <a:schemeClr val="bg1">
                    <a:lumMod val="75000"/>
                  </a:schemeClr>
                </a:solidFill>
              </a:rPr>
              <a:t>Progress Payments </a:t>
            </a:r>
            <a:r>
              <a:rPr lang="en-US" sz="1800" dirty="0" smtClean="0"/>
              <a:t>*</a:t>
            </a:r>
          </a:p>
          <a:p>
            <a:pPr marL="406400" indent="-401638" eaLnBrk="1" hangingPunct="1">
              <a:defRPr/>
            </a:pPr>
            <a:r>
              <a:rPr lang="en-US" sz="1800" dirty="0" smtClean="0">
                <a:solidFill>
                  <a:schemeClr val="bg1">
                    <a:lumMod val="75000"/>
                  </a:schemeClr>
                </a:solidFill>
              </a:rPr>
              <a:t>Time and Materials Contracts </a:t>
            </a:r>
            <a:r>
              <a:rPr lang="en-US" sz="1800" dirty="0" smtClean="0"/>
              <a:t>*</a:t>
            </a:r>
          </a:p>
          <a:p>
            <a:pPr marL="406400" indent="-401638" eaLnBrk="1" hangingPunct="1">
              <a:defRPr/>
            </a:pPr>
            <a:r>
              <a:rPr lang="en-US" sz="1800" dirty="0" smtClean="0">
                <a:solidFill>
                  <a:schemeClr val="bg1">
                    <a:lumMod val="75000"/>
                  </a:schemeClr>
                </a:solidFill>
              </a:rPr>
              <a:t>Cost Plus Percentage of Cost </a:t>
            </a:r>
            <a:r>
              <a:rPr lang="en-US" sz="1800" dirty="0" smtClean="0"/>
              <a:t>*</a:t>
            </a:r>
          </a:p>
          <a:p>
            <a:pPr marL="406400" indent="-401638" eaLnBrk="1" hangingPunct="1">
              <a:defRPr/>
            </a:pPr>
            <a:r>
              <a:rPr lang="en-US" sz="1800" dirty="0" smtClean="0">
                <a:solidFill>
                  <a:schemeClr val="bg1">
                    <a:lumMod val="75000"/>
                  </a:schemeClr>
                </a:solidFill>
              </a:rPr>
              <a:t>Liquidated Damages Provisions </a:t>
            </a:r>
            <a:r>
              <a:rPr lang="en-US" sz="1800" dirty="0" smtClean="0"/>
              <a:t>*</a:t>
            </a:r>
          </a:p>
          <a:p>
            <a:pPr marL="406400" indent="-401638" eaLnBrk="1" hangingPunct="1">
              <a:defRPr/>
            </a:pPr>
            <a:r>
              <a:rPr lang="en-US" sz="1800" dirty="0" smtClean="0">
                <a:solidFill>
                  <a:schemeClr val="bg1">
                    <a:lumMod val="75000"/>
                  </a:schemeClr>
                </a:solidFill>
              </a:rPr>
              <a:t>Joint and Piggyback Procurement</a:t>
            </a:r>
            <a:r>
              <a:rPr lang="en-US" sz="1800" dirty="0" smtClean="0"/>
              <a:t> *</a:t>
            </a:r>
          </a:p>
          <a:p>
            <a:pPr marL="406400" indent="-401638" eaLnBrk="1" hangingPunct="1">
              <a:defRPr/>
            </a:pPr>
            <a:r>
              <a:rPr lang="en-US" sz="1800" dirty="0" smtClean="0">
                <a:solidFill>
                  <a:schemeClr val="bg1">
                    <a:lumMod val="75000"/>
                  </a:schemeClr>
                </a:solidFill>
              </a:rPr>
              <a:t>Clauses </a:t>
            </a:r>
            <a:r>
              <a:rPr lang="en-US" sz="1800" dirty="0" smtClean="0"/>
              <a:t>*</a:t>
            </a:r>
          </a:p>
          <a:p>
            <a:pPr>
              <a:defRPr/>
            </a:pPr>
            <a:endParaRPr lang="en-US" sz="1800" dirty="0"/>
          </a:p>
        </p:txBody>
      </p:sp>
    </p:spTree>
    <p:extLst>
      <p:ext uri="{BB962C8B-B14F-4D97-AF65-F5344CB8AC3E}">
        <p14:creationId xmlns:p14="http://schemas.microsoft.com/office/powerpoint/2010/main" val="3766435411"/>
      </p:ext>
    </p:extLst>
  </p:cSld>
  <p:clrMapOvr>
    <a:masterClrMapping/>
  </p:clrMapOvr>
  <p:transition advClick="0"/>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5" name="Rectangle 4"/>
          <p:cNvSpPr>
            <a:spLocks noGrp="1" noChangeArrowheads="1"/>
          </p:cNvSpPr>
          <p:nvPr>
            <p:ph type="title"/>
          </p:nvPr>
        </p:nvSpPr>
        <p:spPr>
          <a:xfrm>
            <a:off x="612775" y="228600"/>
            <a:ext cx="7312025" cy="990600"/>
          </a:xfrm>
        </p:spPr>
        <p:txBody>
          <a:bodyPr>
            <a:normAutofit/>
          </a:bodyPr>
          <a:lstStyle/>
          <a:p>
            <a:pPr eaLnBrk="1" hangingPunct="1">
              <a:defRPr/>
            </a:pPr>
            <a:r>
              <a:rPr lang="en-US" sz="2800" dirty="0" smtClean="0"/>
              <a:t>Sole Source if Other Award is Infeasible</a:t>
            </a:r>
          </a:p>
        </p:txBody>
      </p:sp>
      <p:sp>
        <p:nvSpPr>
          <p:cNvPr id="130051" name="Rectangle 5"/>
          <p:cNvSpPr>
            <a:spLocks noGrp="1" noChangeArrowheads="1"/>
          </p:cNvSpPr>
          <p:nvPr>
            <p:ph sz="quarter" idx="1"/>
          </p:nvPr>
        </p:nvSpPr>
        <p:spPr>
          <a:xfrm>
            <a:off x="612775" y="1371600"/>
            <a:ext cx="7712075" cy="4724400"/>
          </a:xfrm>
        </p:spPr>
        <p:txBody>
          <a:bodyPr>
            <a:normAutofit fontScale="77500" lnSpcReduction="20000"/>
          </a:bodyPr>
          <a:lstStyle/>
          <a:p>
            <a:pPr eaLnBrk="1" hangingPunct="1">
              <a:buFont typeface="Wingdings" pitchFamily="2" charset="2"/>
              <a:buNone/>
              <a:defRPr/>
            </a:pPr>
            <a:r>
              <a:rPr lang="en-US" sz="3300" b="1" dirty="0" smtClean="0"/>
              <a:t>Basic Requirement</a:t>
            </a:r>
          </a:p>
          <a:p>
            <a:pPr eaLnBrk="1" hangingPunct="1">
              <a:buFont typeface="Wingdings" pitchFamily="2" charset="2"/>
              <a:buNone/>
              <a:defRPr/>
            </a:pPr>
            <a:endParaRPr lang="en-US" sz="1300" i="1" dirty="0" smtClean="0"/>
          </a:p>
          <a:p>
            <a:pPr eaLnBrk="1" hangingPunct="1">
              <a:buFont typeface="Wingdings" pitchFamily="2" charset="2"/>
              <a:buNone/>
              <a:defRPr/>
            </a:pPr>
            <a:r>
              <a:rPr lang="en-US" sz="3300" i="1" dirty="0" smtClean="0"/>
              <a:t>	(</a:t>
            </a:r>
            <a:r>
              <a:rPr lang="en-US" sz="3300" i="1" dirty="0" smtClean="0">
                <a:hlinkClick r:id="rId3"/>
              </a:rPr>
              <a:t>FTA C 4220.1F</a:t>
            </a:r>
            <a:r>
              <a:rPr lang="en-US" sz="3300" i="1" dirty="0" smtClean="0"/>
              <a:t> Ch. VI, 3.i)</a:t>
            </a:r>
          </a:p>
          <a:p>
            <a:pPr eaLnBrk="1" hangingPunct="1">
              <a:buFont typeface="Wingdings" pitchFamily="2" charset="2"/>
              <a:buNone/>
              <a:defRPr/>
            </a:pPr>
            <a:endParaRPr lang="en-US" sz="1400" dirty="0" smtClean="0"/>
          </a:p>
          <a:p>
            <a:pPr marL="571500" indent="-279400">
              <a:defRPr/>
            </a:pPr>
            <a:r>
              <a:rPr lang="en-US" sz="3300" i="1" dirty="0" smtClean="0"/>
              <a:t>When supplies or services are available from only one responsible source, and no other supplies or services will satisfy its requirements, the recipient may make a sole source award. </a:t>
            </a:r>
          </a:p>
          <a:p>
            <a:pPr marL="292100" indent="0">
              <a:buNone/>
              <a:defRPr/>
            </a:pPr>
            <a:endParaRPr lang="en-US" sz="1100" i="1" dirty="0" smtClean="0"/>
          </a:p>
          <a:p>
            <a:pPr marL="571500" indent="-279400">
              <a:defRPr/>
            </a:pPr>
            <a:r>
              <a:rPr lang="en-US" sz="3300" i="1" dirty="0" smtClean="0"/>
              <a:t>When the recipient requires an existing contractor to make an out of scope change, the recipient has made a sole source award that must be justified. </a:t>
            </a:r>
          </a:p>
          <a:p>
            <a:pPr eaLnBrk="1" hangingPunct="1">
              <a:buFont typeface="Wingdings" pitchFamily="2" charset="2"/>
              <a:buNone/>
              <a:defRPr/>
            </a:pPr>
            <a:endParaRPr lang="en-US" sz="1300" i="1" dirty="0" smtClean="0"/>
          </a:p>
          <a:p>
            <a:pPr eaLnBrk="1" hangingPunct="1">
              <a:buFont typeface="Wingdings" pitchFamily="2" charset="2"/>
              <a:buNone/>
              <a:defRPr/>
            </a:pPr>
            <a:r>
              <a:rPr lang="en-US" sz="2400" b="1" dirty="0" smtClean="0"/>
              <a:t>						</a:t>
            </a:r>
          </a:p>
          <a:p>
            <a:pPr eaLnBrk="1" hangingPunct="1">
              <a:buFont typeface="Wingdings" pitchFamily="2" charset="2"/>
              <a:buNone/>
              <a:defRPr/>
            </a:pPr>
            <a:r>
              <a:rPr lang="en-US" sz="2400" b="1" dirty="0"/>
              <a:t>	</a:t>
            </a:r>
            <a:r>
              <a:rPr lang="en-US" sz="2400" b="1" dirty="0" smtClean="0"/>
              <a:t>					</a:t>
            </a:r>
            <a:r>
              <a:rPr lang="en-US" sz="2600" b="1" dirty="0" smtClean="0"/>
              <a:t>Element #38 of PSR</a:t>
            </a:r>
            <a:r>
              <a:rPr lang="en-US" sz="2200" b="1" dirty="0" smtClean="0"/>
              <a:t>			</a:t>
            </a:r>
            <a:endParaRPr lang="en-US" sz="2400" b="1" dirty="0" smtClean="0">
              <a:solidFill>
                <a:srgbClr val="FF0000"/>
              </a:solidFill>
            </a:endParaRPr>
          </a:p>
        </p:txBody>
      </p:sp>
    </p:spTree>
    <p:extLst>
      <p:ext uri="{BB962C8B-B14F-4D97-AF65-F5344CB8AC3E}">
        <p14:creationId xmlns:p14="http://schemas.microsoft.com/office/powerpoint/2010/main" val="1393775209"/>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871"/>
            <a:ext cx="8229600" cy="832759"/>
          </a:xfrm>
        </p:spPr>
        <p:txBody>
          <a:bodyPr/>
          <a:lstStyle/>
          <a:p>
            <a:r>
              <a:rPr lang="en-US" sz="2800" dirty="0" smtClean="0"/>
              <a:t>Top 10 Deficiency Areas Across all </a:t>
            </a:r>
            <a:br>
              <a:rPr lang="en-US" sz="2800" dirty="0" smtClean="0"/>
            </a:br>
            <a:r>
              <a:rPr lang="en-US" sz="2800" dirty="0" smtClean="0"/>
              <a:t>Oversight Review Programs for FY </a:t>
            </a:r>
            <a:r>
              <a:rPr lang="en-US" sz="2800" dirty="0"/>
              <a:t>10- FY14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6868121"/>
              </p:ext>
            </p:extLst>
          </p:nvPr>
        </p:nvGraphicFramePr>
        <p:xfrm>
          <a:off x="317949" y="1093521"/>
          <a:ext cx="8229600" cy="5421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199101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5" name="Rectangle 4"/>
          <p:cNvSpPr>
            <a:spLocks noGrp="1" noChangeArrowheads="1"/>
          </p:cNvSpPr>
          <p:nvPr>
            <p:ph type="title"/>
          </p:nvPr>
        </p:nvSpPr>
        <p:spPr>
          <a:xfrm>
            <a:off x="347472" y="228600"/>
            <a:ext cx="8430767" cy="1371600"/>
          </a:xfrm>
        </p:spPr>
        <p:txBody>
          <a:bodyPr>
            <a:noAutofit/>
          </a:bodyPr>
          <a:lstStyle/>
          <a:p>
            <a:pPr eaLnBrk="1" hangingPunct="1">
              <a:defRPr/>
            </a:pPr>
            <a:r>
              <a:rPr lang="en-US" sz="3200" dirty="0" smtClean="0"/>
              <a:t>Sole Source if Other Award is Infeasible </a:t>
            </a:r>
            <a:r>
              <a:rPr lang="en-US" sz="2400" dirty="0" smtClean="0"/>
              <a:t>cont.</a:t>
            </a:r>
            <a:endParaRPr lang="en-US" sz="3200" dirty="0" smtClean="0"/>
          </a:p>
        </p:txBody>
      </p:sp>
      <p:sp>
        <p:nvSpPr>
          <p:cNvPr id="130051" name="Rectangle 5"/>
          <p:cNvSpPr>
            <a:spLocks noGrp="1" noChangeArrowheads="1"/>
          </p:cNvSpPr>
          <p:nvPr>
            <p:ph sz="quarter" idx="1"/>
          </p:nvPr>
        </p:nvSpPr>
        <p:spPr>
          <a:xfrm>
            <a:off x="612775" y="1600200"/>
            <a:ext cx="7312025" cy="4495800"/>
          </a:xfrm>
        </p:spPr>
        <p:txBody>
          <a:bodyPr>
            <a:normAutofit/>
          </a:bodyPr>
          <a:lstStyle/>
          <a:p>
            <a:pPr marL="0" indent="0">
              <a:buNone/>
            </a:pPr>
            <a:r>
              <a:rPr lang="en-US" sz="2800" i="1" dirty="0" smtClean="0"/>
              <a:t>How does the recipient ensure that it conducts solicitations in a manner that ensures </a:t>
            </a:r>
          </a:p>
          <a:p>
            <a:pPr marL="741363" indent="-284163">
              <a:buNone/>
            </a:pPr>
            <a:r>
              <a:rPr lang="en-US" sz="2800" i="1" dirty="0" smtClean="0"/>
              <a:t>a. proper use of vendor pre-qualification practices, </a:t>
            </a:r>
          </a:p>
          <a:p>
            <a:pPr marL="741363" indent="-284163">
              <a:buNone/>
            </a:pPr>
            <a:r>
              <a:rPr lang="en-US" sz="2800" i="1" dirty="0" smtClean="0"/>
              <a:t>b. proper use of specifications and “brand names”, and </a:t>
            </a:r>
          </a:p>
          <a:p>
            <a:pPr marL="741363" indent="-284163">
              <a:buNone/>
            </a:pPr>
            <a:r>
              <a:rPr lang="en-US" sz="2800" i="1" dirty="0" smtClean="0"/>
              <a:t>c. proper justification for sole source and single bid procurements?</a:t>
            </a:r>
            <a:endParaRPr lang="en-US" sz="2800" b="1" dirty="0" smtClean="0"/>
          </a:p>
          <a:p>
            <a:pPr eaLnBrk="1" hangingPunct="1">
              <a:buFont typeface="Wingdings" pitchFamily="2" charset="2"/>
              <a:buNone/>
              <a:defRPr/>
            </a:pPr>
            <a:endParaRPr lang="en-US" sz="2400" b="1" dirty="0" smtClean="0">
              <a:solidFill>
                <a:srgbClr val="FF0000"/>
              </a:solidFill>
            </a:endParaRPr>
          </a:p>
        </p:txBody>
      </p:sp>
    </p:spTree>
    <p:extLst>
      <p:ext uri="{BB962C8B-B14F-4D97-AF65-F5344CB8AC3E}">
        <p14:creationId xmlns:p14="http://schemas.microsoft.com/office/powerpoint/2010/main" val="305192080"/>
      </p:ext>
    </p:extLst>
  </p:cSld>
  <p:clrMapOvr>
    <a:masterClrMapping/>
  </p:clrMapOvr>
  <p:transition advClick="0"/>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4"/>
          <p:cNvSpPr>
            <a:spLocks noGrp="1" noChangeArrowheads="1"/>
          </p:cNvSpPr>
          <p:nvPr>
            <p:ph type="title"/>
          </p:nvPr>
        </p:nvSpPr>
        <p:spPr>
          <a:xfrm>
            <a:off x="612775" y="228600"/>
            <a:ext cx="7312025" cy="990600"/>
          </a:xfrm>
        </p:spPr>
        <p:txBody>
          <a:bodyPr/>
          <a:lstStyle/>
          <a:p>
            <a:r>
              <a:rPr lang="en-US" altLang="en-US" sz="3600" dirty="0" smtClean="0"/>
              <a:t>Other Award is Infeasible</a:t>
            </a:r>
          </a:p>
        </p:txBody>
      </p:sp>
      <p:sp>
        <p:nvSpPr>
          <p:cNvPr id="129027" name="Rectangle 5"/>
          <p:cNvSpPr>
            <a:spLocks noGrp="1" noChangeArrowheads="1"/>
          </p:cNvSpPr>
          <p:nvPr>
            <p:ph sz="quarter" idx="1"/>
          </p:nvPr>
        </p:nvSpPr>
        <p:spPr>
          <a:xfrm>
            <a:off x="612775" y="1531620"/>
            <a:ext cx="7753985" cy="4564380"/>
          </a:xfrm>
        </p:spPr>
        <p:txBody>
          <a:bodyPr/>
          <a:lstStyle/>
          <a:p>
            <a:pPr marL="0" indent="0">
              <a:buFont typeface="Wingdings" pitchFamily="2" charset="2"/>
              <a:buNone/>
              <a:defRPr/>
            </a:pPr>
            <a:r>
              <a:rPr lang="en-US" sz="2600" dirty="0" smtClean="0"/>
              <a:t>Property or services are available from one source if one of the following conditions is present: </a:t>
            </a:r>
          </a:p>
          <a:p>
            <a:pPr indent="138113">
              <a:defRPr/>
            </a:pPr>
            <a:r>
              <a:rPr lang="en-US" sz="2600" dirty="0" smtClean="0"/>
              <a:t> Unique or Innovative Concept </a:t>
            </a:r>
          </a:p>
          <a:p>
            <a:pPr indent="138113">
              <a:defRPr/>
            </a:pPr>
            <a:r>
              <a:rPr lang="en-US" sz="2600" dirty="0" smtClean="0"/>
              <a:t> Patents or Restricted Data Rights</a:t>
            </a:r>
          </a:p>
          <a:p>
            <a:pPr indent="138113">
              <a:defRPr/>
            </a:pPr>
            <a:r>
              <a:rPr lang="en-US" sz="2600" dirty="0" smtClean="0"/>
              <a:t> Substantial Duplication Costs</a:t>
            </a:r>
          </a:p>
          <a:p>
            <a:pPr indent="138113">
              <a:defRPr/>
            </a:pPr>
            <a:r>
              <a:rPr lang="en-US" sz="2600" dirty="0" smtClean="0"/>
              <a:t> Unacceptable Delay </a:t>
            </a:r>
          </a:p>
          <a:p>
            <a:pPr indent="138113">
              <a:defRPr/>
            </a:pPr>
            <a:r>
              <a:rPr lang="en-US" sz="2600" dirty="0" smtClean="0"/>
              <a:t> Only one bid is received</a:t>
            </a:r>
          </a:p>
          <a:p>
            <a:pPr marL="0" indent="0">
              <a:buFont typeface="Wingdings" pitchFamily="2" charset="2"/>
              <a:buNone/>
              <a:defRPr/>
            </a:pPr>
            <a:r>
              <a:rPr lang="en-US" sz="2600" dirty="0" smtClean="0"/>
              <a:t>FTA expects recipient to use competition, as feasible, to select teaming or consortium partners.</a:t>
            </a:r>
            <a:r>
              <a:rPr lang="en-US" sz="2800" dirty="0" smtClean="0"/>
              <a:t>	</a:t>
            </a:r>
          </a:p>
          <a:p>
            <a:pPr>
              <a:buFont typeface="Wingdings" pitchFamily="2" charset="2"/>
              <a:buNone/>
              <a:defRPr/>
            </a:pPr>
            <a:endParaRPr lang="en-US" sz="2600" dirty="0" smtClean="0">
              <a:solidFill>
                <a:schemeClr val="accent3"/>
              </a:solidFill>
            </a:endParaRPr>
          </a:p>
        </p:txBody>
      </p:sp>
    </p:spTree>
    <p:extLst>
      <p:ext uri="{BB962C8B-B14F-4D97-AF65-F5344CB8AC3E}">
        <p14:creationId xmlns:p14="http://schemas.microsoft.com/office/powerpoint/2010/main" val="3335027786"/>
      </p:ext>
    </p:extLst>
  </p:cSld>
  <p:clrMapOvr>
    <a:masterClrMapping/>
  </p:clrMapOvr>
  <p:transition advClick="0"/>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Content Placeholder 4"/>
          <p:cNvSpPr>
            <a:spLocks noGrp="1"/>
          </p:cNvSpPr>
          <p:nvPr>
            <p:ph sz="quarter" idx="1"/>
          </p:nvPr>
        </p:nvSpPr>
        <p:spPr>
          <a:xfrm>
            <a:off x="612775" y="1280160"/>
            <a:ext cx="7959725" cy="5029200"/>
          </a:xfrm>
        </p:spPr>
        <p:txBody>
          <a:bodyPr>
            <a:noAutofit/>
          </a:bodyPr>
          <a:lstStyle/>
          <a:p>
            <a:pPr>
              <a:spcAft>
                <a:spcPts val="1200"/>
              </a:spcAft>
              <a:buFont typeface="Wingdings" pitchFamily="2" charset="2"/>
              <a:buNone/>
              <a:defRPr/>
            </a:pPr>
            <a:r>
              <a:rPr lang="en-US" sz="2000" b="1" dirty="0" smtClean="0"/>
              <a:t>Read the following sole source justification:</a:t>
            </a:r>
          </a:p>
          <a:p>
            <a:pPr marL="0">
              <a:lnSpc>
                <a:spcPct val="110000"/>
              </a:lnSpc>
              <a:buFont typeface="Wingdings" pitchFamily="2" charset="2"/>
              <a:buNone/>
              <a:defRPr/>
            </a:pPr>
            <a:r>
              <a:rPr lang="en-US" sz="2000" dirty="0" smtClean="0"/>
              <a:t>Due to the new buses that went into service in 2009 and 2010, our lubricant usage has dropped by more than fifty percent.  We did not meet our terms of agreement with Company Q because of that drop.</a:t>
            </a:r>
          </a:p>
          <a:p>
            <a:pPr marL="0">
              <a:lnSpc>
                <a:spcPct val="110000"/>
              </a:lnSpc>
              <a:buFont typeface="Wingdings" pitchFamily="2" charset="2"/>
              <a:buNone/>
              <a:defRPr/>
            </a:pPr>
            <a:endParaRPr lang="en-US" sz="800" dirty="0" smtClean="0"/>
          </a:p>
          <a:p>
            <a:pPr marL="0">
              <a:lnSpc>
                <a:spcPct val="110000"/>
              </a:lnSpc>
              <a:buFont typeface="Wingdings" pitchFamily="2" charset="2"/>
              <a:buNone/>
              <a:defRPr/>
            </a:pPr>
            <a:r>
              <a:rPr lang="en-US" sz="2000" dirty="0" smtClean="0"/>
              <a:t>Company Q has offered to extend the agreement for another five years with the same terms and conditions.  I recommend we go with this agreement as it would be in the best interest of our Agency to stay with this product and equipment.</a:t>
            </a:r>
          </a:p>
          <a:p>
            <a:pPr>
              <a:defRPr/>
            </a:pPr>
            <a:endParaRPr lang="en-US" sz="1000" dirty="0" smtClean="0"/>
          </a:p>
          <a:p>
            <a:pPr lvl="1">
              <a:defRPr/>
            </a:pPr>
            <a:r>
              <a:rPr lang="en-US" sz="2000" dirty="0" smtClean="0"/>
              <a:t>What changes would you make to this justification?</a:t>
            </a:r>
          </a:p>
          <a:p>
            <a:pPr lvl="1">
              <a:defRPr/>
            </a:pPr>
            <a:r>
              <a:rPr lang="en-US" sz="2000" dirty="0" smtClean="0"/>
              <a:t>Would you approve this as a sole source?</a:t>
            </a:r>
          </a:p>
          <a:p>
            <a:pPr lvl="1">
              <a:defRPr/>
            </a:pPr>
            <a:r>
              <a:rPr lang="en-US" sz="2000" dirty="0" smtClean="0"/>
              <a:t>Does this justification meet the FTA requirements for other than full and open competition?</a:t>
            </a:r>
          </a:p>
        </p:txBody>
      </p:sp>
      <p:sp>
        <p:nvSpPr>
          <p:cNvPr id="178179" name="Title 5"/>
          <p:cNvSpPr>
            <a:spLocks noGrp="1"/>
          </p:cNvSpPr>
          <p:nvPr>
            <p:ph type="title"/>
          </p:nvPr>
        </p:nvSpPr>
        <p:spPr>
          <a:xfrm>
            <a:off x="612775" y="457200"/>
            <a:ext cx="7799705" cy="822960"/>
          </a:xfrm>
        </p:spPr>
        <p:txBody>
          <a:bodyPr/>
          <a:lstStyle/>
          <a:p>
            <a:r>
              <a:rPr lang="en-US" altLang="en-US" sz="3600" dirty="0" smtClean="0"/>
              <a:t>Exercise – Sole Source Justification</a:t>
            </a:r>
          </a:p>
        </p:txBody>
      </p:sp>
    </p:spTree>
    <p:extLst>
      <p:ext uri="{BB962C8B-B14F-4D97-AF65-F5344CB8AC3E}">
        <p14:creationId xmlns:p14="http://schemas.microsoft.com/office/powerpoint/2010/main" val="296545244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a:xfrm>
            <a:off x="612775" y="502920"/>
            <a:ext cx="7312025" cy="590774"/>
          </a:xfrm>
        </p:spPr>
        <p:txBody>
          <a:bodyPr/>
          <a:lstStyle/>
          <a:p>
            <a:r>
              <a:rPr lang="en-US" altLang="en-US" sz="3600" dirty="0" smtClean="0"/>
              <a:t>4220.1F Guidance on Single Bids</a:t>
            </a:r>
          </a:p>
        </p:txBody>
      </p:sp>
      <p:sp>
        <p:nvSpPr>
          <p:cNvPr id="179203" name="Content Placeholder 2"/>
          <p:cNvSpPr>
            <a:spLocks noGrp="1"/>
          </p:cNvSpPr>
          <p:nvPr>
            <p:ph sz="quarter" idx="1"/>
          </p:nvPr>
        </p:nvSpPr>
        <p:spPr>
          <a:xfrm>
            <a:off x="388621" y="1234440"/>
            <a:ext cx="8519852" cy="4846320"/>
          </a:xfrm>
        </p:spPr>
        <p:txBody>
          <a:bodyPr/>
          <a:lstStyle/>
          <a:p>
            <a:pPr marL="0" indent="0">
              <a:buNone/>
            </a:pPr>
            <a:r>
              <a:rPr lang="en-US" altLang="en-US" sz="1800" dirty="0" smtClean="0"/>
              <a:t>Upon receiving a single bid or proposal in response to a solicitation, the recipient should determine if competition was adequate.  This should include a review of the specifications for undue restrictiveness and might include a survey of potential sources that chose not to submit a bid or proposal.  </a:t>
            </a:r>
          </a:p>
          <a:p>
            <a:pPr marL="0" indent="0">
              <a:buNone/>
            </a:pPr>
            <a:endParaRPr lang="en-US" altLang="en-US" sz="1000" dirty="0" smtClean="0"/>
          </a:p>
          <a:p>
            <a:pPr>
              <a:buFont typeface="Arial" panose="020B0604020202020204" pitchFamily="34" charset="0"/>
              <a:buChar char="•"/>
            </a:pPr>
            <a:r>
              <a:rPr lang="en-US" altLang="en-US" sz="1800" u="sng" dirty="0" smtClean="0"/>
              <a:t>Adequate Competition</a:t>
            </a:r>
            <a:r>
              <a:rPr lang="en-US" altLang="en-US" sz="1800" dirty="0" smtClean="0"/>
              <a:t>. FTA recognizes competition to be adequate when the reasons for few responses were caused by conditions beyond the recipient’s control.  Many unrelated factors beyond the recipient’s control might cause potential sources not to submit a bid or proposal.  If the competition can be determined adequate, FTA’s competition requirements will be fulfilled, and the procurement will qualify as a valid sole source.</a:t>
            </a:r>
          </a:p>
          <a:p>
            <a:pPr marL="0" indent="0">
              <a:buNone/>
            </a:pPr>
            <a:endParaRPr lang="en-US" altLang="en-US" sz="1000" dirty="0" smtClean="0"/>
          </a:p>
          <a:p>
            <a:pPr>
              <a:buFont typeface="Arial" panose="020B0604020202020204" pitchFamily="34" charset="0"/>
              <a:buChar char="•"/>
            </a:pPr>
            <a:r>
              <a:rPr lang="en-US" altLang="en-US" sz="1800" u="sng" dirty="0" smtClean="0"/>
              <a:t>Inadequate Competition</a:t>
            </a:r>
            <a:r>
              <a:rPr lang="en-US" altLang="en-US" sz="1800" dirty="0" smtClean="0"/>
              <a:t>. FTA recognizes competition to be inadequate when, caused by conditions within the recipient’s control.  For example, if the specifications used were within the recipient’s control and those specifications were unduly restrictive, competition will be inadequate.</a:t>
            </a:r>
          </a:p>
        </p:txBody>
      </p:sp>
    </p:spTree>
    <p:extLst>
      <p:ext uri="{BB962C8B-B14F-4D97-AF65-F5344CB8AC3E}">
        <p14:creationId xmlns:p14="http://schemas.microsoft.com/office/powerpoint/2010/main" val="238065144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9"/>
            <a:ext cx="8229600" cy="788080"/>
          </a:xfrm>
        </p:spPr>
        <p:txBody>
          <a:bodyPr/>
          <a:lstStyle/>
          <a:p>
            <a:r>
              <a:rPr lang="en-US" sz="3600" dirty="0" smtClean="0"/>
              <a:t>Single Source Analysis</a:t>
            </a:r>
            <a:endParaRPr lang="en-US" sz="3600" dirty="0"/>
          </a:p>
        </p:txBody>
      </p:sp>
      <p:sp>
        <p:nvSpPr>
          <p:cNvPr id="4" name="Content Placeholder 3"/>
          <p:cNvSpPr>
            <a:spLocks noGrp="1"/>
          </p:cNvSpPr>
          <p:nvPr>
            <p:ph sz="half" idx="1"/>
          </p:nvPr>
        </p:nvSpPr>
        <p:spPr>
          <a:xfrm>
            <a:off x="297180" y="1417638"/>
            <a:ext cx="4572000" cy="4708526"/>
          </a:xfrm>
        </p:spPr>
        <p:txBody>
          <a:bodyPr/>
          <a:lstStyle/>
          <a:p>
            <a:pPr marL="0" indent="0">
              <a:buNone/>
            </a:pPr>
            <a:r>
              <a:rPr lang="en-US" sz="1800" dirty="0" smtClean="0"/>
              <a:t>Solicitation: __________________</a:t>
            </a:r>
          </a:p>
          <a:p>
            <a:pPr marL="0" indent="0">
              <a:buNone/>
            </a:pPr>
            <a:r>
              <a:rPr lang="en-US" sz="1800" dirty="0" smtClean="0"/>
              <a:t>Product/ Services to be Procured: ___________________________</a:t>
            </a:r>
          </a:p>
          <a:p>
            <a:pPr marL="0" indent="0">
              <a:buNone/>
            </a:pPr>
            <a:r>
              <a:rPr lang="en-US" sz="1800" dirty="0" smtClean="0"/>
              <a:t>Bid or Proposal Due Date: _______</a:t>
            </a:r>
          </a:p>
          <a:p>
            <a:pPr marL="0" indent="0">
              <a:buNone/>
            </a:pPr>
            <a:r>
              <a:rPr lang="en-US" sz="1800" dirty="0" smtClean="0"/>
              <a:t>Number of Solicitations Requested: ____</a:t>
            </a:r>
            <a:endParaRPr lang="en-US" sz="1800" dirty="0"/>
          </a:p>
          <a:p>
            <a:pPr marL="0" indent="0">
              <a:buNone/>
            </a:pPr>
            <a:r>
              <a:rPr lang="en-US" sz="1800" dirty="0" smtClean="0"/>
              <a:t>Number of Bids Received: __________</a:t>
            </a:r>
          </a:p>
          <a:p>
            <a:pPr marL="0" indent="0">
              <a:buNone/>
            </a:pPr>
            <a:r>
              <a:rPr lang="en-US" sz="1800" dirty="0" smtClean="0"/>
              <a:t>Reasons for lack of Competition </a:t>
            </a:r>
          </a:p>
          <a:p>
            <a:pPr marL="0" indent="0">
              <a:buNone/>
            </a:pPr>
            <a:r>
              <a:rPr lang="en-US" sz="1800" dirty="0" smtClean="0"/>
              <a:t>(based on Supplier Contacts)</a:t>
            </a:r>
          </a:p>
          <a:p>
            <a:r>
              <a:rPr lang="en-US" sz="1800" dirty="0" smtClean="0"/>
              <a:t>Lack competency</a:t>
            </a:r>
          </a:p>
          <a:p>
            <a:r>
              <a:rPr lang="en-US" sz="1800" dirty="0" smtClean="0"/>
              <a:t>Lack available resources</a:t>
            </a:r>
          </a:p>
          <a:p>
            <a:r>
              <a:rPr lang="en-US" sz="1800" dirty="0" smtClean="0"/>
              <a:t>Poor timing</a:t>
            </a:r>
          </a:p>
          <a:p>
            <a:r>
              <a:rPr lang="en-US" sz="1800" dirty="0" smtClean="0"/>
              <a:t>Short response due date</a:t>
            </a:r>
          </a:p>
          <a:p>
            <a:r>
              <a:rPr lang="en-US" sz="1800" dirty="0" smtClean="0"/>
              <a:t>Other: ___________________</a:t>
            </a:r>
          </a:p>
          <a:p>
            <a:pPr marL="0" indent="0">
              <a:buNone/>
            </a:pPr>
            <a:endParaRPr lang="en-US" sz="2000" dirty="0"/>
          </a:p>
        </p:txBody>
      </p:sp>
      <p:sp>
        <p:nvSpPr>
          <p:cNvPr id="5" name="Content Placeholder 4"/>
          <p:cNvSpPr>
            <a:spLocks noGrp="1"/>
          </p:cNvSpPr>
          <p:nvPr>
            <p:ph sz="half" idx="2"/>
          </p:nvPr>
        </p:nvSpPr>
        <p:spPr>
          <a:xfrm>
            <a:off x="4594860" y="1600200"/>
            <a:ext cx="4091940" cy="4525963"/>
          </a:xfrm>
        </p:spPr>
        <p:txBody>
          <a:bodyPr/>
          <a:lstStyle/>
          <a:p>
            <a:pPr marL="0" indent="0">
              <a:buNone/>
            </a:pPr>
            <a:r>
              <a:rPr lang="en-US" sz="1800" dirty="0" smtClean="0"/>
              <a:t>Action to Plan</a:t>
            </a:r>
          </a:p>
          <a:p>
            <a:pPr>
              <a:buFont typeface="Wingdings" panose="05000000000000000000" pitchFamily="2" charset="2"/>
              <a:buChar char="q"/>
            </a:pPr>
            <a:r>
              <a:rPr lang="en-US" sz="1800" dirty="0" smtClean="0"/>
              <a:t>Award Contract Basis: ________________________________________________________</a:t>
            </a:r>
          </a:p>
          <a:p>
            <a:pPr>
              <a:buFont typeface="Wingdings" panose="05000000000000000000" pitchFamily="2" charset="2"/>
              <a:buChar char="q"/>
            </a:pPr>
            <a:r>
              <a:rPr lang="en-US" sz="1800" dirty="0" smtClean="0"/>
              <a:t>Extend Deadline (modify solicitation) </a:t>
            </a:r>
          </a:p>
          <a:p>
            <a:pPr marL="457200" lvl="1" indent="0">
              <a:buNone/>
            </a:pPr>
            <a:r>
              <a:rPr lang="en-US" sz="1800" dirty="0"/>
              <a:t>New Due Date: </a:t>
            </a:r>
            <a:r>
              <a:rPr lang="en-US" sz="1800" dirty="0" smtClean="0"/>
              <a:t>_____________</a:t>
            </a:r>
          </a:p>
          <a:p>
            <a:pPr>
              <a:buFont typeface="Wingdings" panose="05000000000000000000" pitchFamily="2" charset="2"/>
              <a:buChar char="q"/>
            </a:pPr>
            <a:r>
              <a:rPr lang="en-US" sz="1800" dirty="0" smtClean="0"/>
              <a:t>Re-procure:  </a:t>
            </a:r>
          </a:p>
          <a:p>
            <a:pPr marL="457200" lvl="1" indent="0">
              <a:buNone/>
            </a:pPr>
            <a:r>
              <a:rPr lang="en-US" sz="1800" dirty="0" smtClean="0"/>
              <a:t>New Solicitation Due to be Completed: _________________</a:t>
            </a:r>
          </a:p>
          <a:p>
            <a:pPr marL="457200" lvl="1" indent="0">
              <a:buNone/>
            </a:pPr>
            <a:r>
              <a:rPr lang="en-US" sz="1800" dirty="0" smtClean="0"/>
              <a:t>Projected Due Date: __________</a:t>
            </a:r>
          </a:p>
          <a:p>
            <a:pPr marL="457200" lvl="1" indent="0">
              <a:buNone/>
            </a:pPr>
            <a:endParaRPr lang="en-US" sz="1800" dirty="0"/>
          </a:p>
          <a:p>
            <a:pPr marL="457200" lvl="1" indent="0">
              <a:buNone/>
            </a:pPr>
            <a:r>
              <a:rPr lang="en-US" sz="1800" dirty="0" smtClean="0"/>
              <a:t>Signed: _____________________</a:t>
            </a:r>
          </a:p>
          <a:p>
            <a:pPr marL="457200" lvl="1" indent="0">
              <a:buNone/>
            </a:pPr>
            <a:r>
              <a:rPr lang="en-US" sz="1800" dirty="0" smtClean="0"/>
              <a:t>Title: ______________________</a:t>
            </a:r>
          </a:p>
          <a:p>
            <a:pPr marL="457200" lvl="1" indent="0">
              <a:buNone/>
            </a:pPr>
            <a:r>
              <a:rPr lang="en-US" sz="1800" dirty="0" smtClean="0"/>
              <a:t>Date: ______________________</a:t>
            </a:r>
            <a:endParaRPr lang="en-US" sz="1800" dirty="0"/>
          </a:p>
        </p:txBody>
      </p:sp>
    </p:spTree>
    <p:extLst>
      <p:ext uri="{BB962C8B-B14F-4D97-AF65-F5344CB8AC3E}">
        <p14:creationId xmlns:p14="http://schemas.microsoft.com/office/powerpoint/2010/main" val="346093362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612775" y="228600"/>
            <a:ext cx="7685405" cy="741218"/>
          </a:xfrm>
        </p:spPr>
        <p:txBody>
          <a:bodyPr/>
          <a:lstStyle/>
          <a:p>
            <a:r>
              <a:rPr lang="en-US" altLang="en-US" sz="3200" dirty="0" smtClean="0"/>
              <a:t>Exercise – Single Bid Analysis</a:t>
            </a:r>
          </a:p>
        </p:txBody>
      </p:sp>
      <p:sp>
        <p:nvSpPr>
          <p:cNvPr id="3" name="Content Placeholder 2"/>
          <p:cNvSpPr>
            <a:spLocks noGrp="1"/>
          </p:cNvSpPr>
          <p:nvPr>
            <p:ph sz="quarter" idx="1"/>
          </p:nvPr>
        </p:nvSpPr>
        <p:spPr>
          <a:xfrm>
            <a:off x="612775" y="1094014"/>
            <a:ext cx="7936865" cy="5032466"/>
          </a:xfrm>
        </p:spPr>
        <p:txBody>
          <a:bodyPr>
            <a:normAutofit fontScale="47500" lnSpcReduction="20000"/>
          </a:bodyPr>
          <a:lstStyle/>
          <a:p>
            <a:pPr marL="0" indent="0">
              <a:lnSpc>
                <a:spcPct val="120000"/>
              </a:lnSpc>
              <a:spcBef>
                <a:spcPts val="0"/>
              </a:spcBef>
              <a:buFont typeface="Wingdings" pitchFamily="2" charset="2"/>
              <a:buNone/>
              <a:defRPr/>
            </a:pPr>
            <a:r>
              <a:rPr lang="en-US" b="1" dirty="0" smtClean="0"/>
              <a:t>Bid No: 12345-11		Description:  </a:t>
            </a:r>
            <a:r>
              <a:rPr lang="en-US" dirty="0" smtClean="0"/>
              <a:t>Material for Third Rail Heater Installation</a:t>
            </a:r>
          </a:p>
          <a:p>
            <a:pPr marL="0" indent="0">
              <a:lnSpc>
                <a:spcPct val="120000"/>
              </a:lnSpc>
              <a:spcBef>
                <a:spcPts val="0"/>
              </a:spcBef>
              <a:buFont typeface="Wingdings" pitchFamily="2" charset="2"/>
              <a:buChar char="Ø"/>
              <a:defRPr/>
            </a:pPr>
            <a:r>
              <a:rPr lang="en-US" dirty="0" smtClean="0"/>
              <a:t>Following this Invitation for Bid, awards are being recommended to Companies X, Y, and Z.</a:t>
            </a:r>
          </a:p>
          <a:p>
            <a:pPr marL="0" indent="0">
              <a:lnSpc>
                <a:spcPct val="120000"/>
              </a:lnSpc>
              <a:spcBef>
                <a:spcPts val="0"/>
              </a:spcBef>
              <a:buFont typeface="Wingdings" pitchFamily="2" charset="2"/>
              <a:buNone/>
              <a:defRPr/>
            </a:pPr>
            <a:endParaRPr lang="en-US" dirty="0" smtClean="0"/>
          </a:p>
          <a:p>
            <a:pPr marL="0" indent="0">
              <a:lnSpc>
                <a:spcPct val="120000"/>
              </a:lnSpc>
              <a:spcBef>
                <a:spcPts val="0"/>
              </a:spcBef>
              <a:buFont typeface="Wingdings" pitchFamily="2" charset="2"/>
              <a:buNone/>
              <a:defRPr/>
            </a:pPr>
            <a:r>
              <a:rPr lang="en-US" b="1" dirty="0" smtClean="0"/>
              <a:t>Bid Specifics:  </a:t>
            </a:r>
            <a:r>
              <a:rPr lang="en-US" dirty="0" smtClean="0"/>
              <a:t>Advertised:  	 January 22, 2011 in the County Sentinel</a:t>
            </a:r>
          </a:p>
          <a:p>
            <a:pPr marL="0" indent="0">
              <a:lnSpc>
                <a:spcPct val="120000"/>
              </a:lnSpc>
              <a:spcBef>
                <a:spcPts val="0"/>
              </a:spcBef>
              <a:buFont typeface="Wingdings" pitchFamily="2" charset="2"/>
              <a:buNone/>
              <a:defRPr/>
            </a:pPr>
            <a:r>
              <a:rPr lang="en-US" dirty="0" smtClean="0"/>
              <a:t>			 January 16, 2011 on the State procurement site</a:t>
            </a:r>
          </a:p>
          <a:p>
            <a:pPr marL="0" indent="0">
              <a:lnSpc>
                <a:spcPct val="120000"/>
              </a:lnSpc>
              <a:spcBef>
                <a:spcPts val="0"/>
              </a:spcBef>
              <a:buFont typeface="Wingdings" pitchFamily="2" charset="2"/>
              <a:buNone/>
              <a:defRPr/>
            </a:pPr>
            <a:endParaRPr lang="en-US" dirty="0" smtClean="0"/>
          </a:p>
          <a:p>
            <a:pPr marL="0" indent="0">
              <a:lnSpc>
                <a:spcPct val="120000"/>
              </a:lnSpc>
              <a:spcBef>
                <a:spcPts val="0"/>
              </a:spcBef>
              <a:buFont typeface="Wingdings" pitchFamily="2" charset="2"/>
              <a:buNone/>
              <a:defRPr/>
            </a:pPr>
            <a:r>
              <a:rPr lang="en-US" b="1" dirty="0" smtClean="0"/>
              <a:t>Bid Opened:   </a:t>
            </a:r>
            <a:r>
              <a:rPr lang="en-US" dirty="0" smtClean="0"/>
              <a:t>February 13, 2001</a:t>
            </a:r>
          </a:p>
          <a:p>
            <a:pPr marL="0" indent="0">
              <a:lnSpc>
                <a:spcPct val="120000"/>
              </a:lnSpc>
              <a:spcBef>
                <a:spcPts val="0"/>
              </a:spcBef>
              <a:buFont typeface="Wingdings" pitchFamily="2" charset="2"/>
              <a:buNone/>
              <a:defRPr/>
            </a:pPr>
            <a:r>
              <a:rPr lang="en-US" dirty="0" smtClean="0"/>
              <a:t>The Bidder’s List of 21 Vendors,  resulted in the following responses:</a:t>
            </a:r>
          </a:p>
          <a:p>
            <a:pPr marL="457200" indent="-114300">
              <a:lnSpc>
                <a:spcPct val="120000"/>
              </a:lnSpc>
              <a:spcBef>
                <a:spcPts val="0"/>
              </a:spcBef>
              <a:buClrTx/>
              <a:buFont typeface="Arial" pitchFamily="34" charset="0"/>
              <a:buChar char="•"/>
              <a:defRPr/>
            </a:pPr>
            <a:r>
              <a:rPr lang="en-US" dirty="0" smtClean="0"/>
              <a:t>5 Bids</a:t>
            </a:r>
          </a:p>
          <a:p>
            <a:pPr marL="457200" indent="-114300">
              <a:lnSpc>
                <a:spcPct val="120000"/>
              </a:lnSpc>
              <a:spcBef>
                <a:spcPts val="0"/>
              </a:spcBef>
              <a:buClrTx/>
              <a:buFont typeface="Arial" pitchFamily="34" charset="0"/>
              <a:buChar char="•"/>
              <a:defRPr/>
            </a:pPr>
            <a:r>
              <a:rPr lang="en-US" dirty="0" smtClean="0"/>
              <a:t>6 No Bids</a:t>
            </a:r>
          </a:p>
          <a:p>
            <a:pPr marL="457200" indent="-114300">
              <a:lnSpc>
                <a:spcPct val="120000"/>
              </a:lnSpc>
              <a:spcBef>
                <a:spcPts val="0"/>
              </a:spcBef>
              <a:buClrTx/>
              <a:buFont typeface="Arial" pitchFamily="34" charset="0"/>
              <a:buChar char="•"/>
              <a:defRPr/>
            </a:pPr>
            <a:r>
              <a:rPr lang="en-US" dirty="0" smtClean="0"/>
              <a:t>0 Late Bids</a:t>
            </a:r>
          </a:p>
          <a:p>
            <a:pPr marL="0" indent="0">
              <a:lnSpc>
                <a:spcPct val="120000"/>
              </a:lnSpc>
              <a:spcBef>
                <a:spcPts val="0"/>
              </a:spcBef>
              <a:buFont typeface="Wingdings" pitchFamily="2" charset="2"/>
              <a:buNone/>
              <a:defRPr/>
            </a:pPr>
            <a:endParaRPr lang="en-US" dirty="0" smtClean="0"/>
          </a:p>
          <a:p>
            <a:pPr marL="0" indent="0">
              <a:lnSpc>
                <a:spcPct val="120000"/>
              </a:lnSpc>
              <a:spcBef>
                <a:spcPts val="0"/>
              </a:spcBef>
              <a:buFont typeface="Wingdings" pitchFamily="2" charset="2"/>
              <a:buNone/>
              <a:defRPr/>
            </a:pPr>
            <a:endParaRPr lang="en-US" dirty="0" smtClean="0"/>
          </a:p>
          <a:p>
            <a:pPr marL="0" indent="0">
              <a:lnSpc>
                <a:spcPct val="120000"/>
              </a:lnSpc>
              <a:spcBef>
                <a:spcPts val="0"/>
              </a:spcBef>
              <a:buFont typeface="Wingdings" pitchFamily="2" charset="2"/>
              <a:buNone/>
              <a:defRPr/>
            </a:pPr>
            <a:endParaRPr lang="en-US" dirty="0" smtClean="0"/>
          </a:p>
          <a:p>
            <a:pPr marL="0" indent="0">
              <a:lnSpc>
                <a:spcPct val="120000"/>
              </a:lnSpc>
              <a:spcBef>
                <a:spcPts val="0"/>
              </a:spcBef>
              <a:buFont typeface="Wingdings" pitchFamily="2" charset="2"/>
              <a:buNone/>
              <a:defRPr/>
            </a:pPr>
            <a:endParaRPr lang="en-US" dirty="0" smtClean="0"/>
          </a:p>
          <a:p>
            <a:pPr marL="0" indent="0">
              <a:lnSpc>
                <a:spcPct val="120000"/>
              </a:lnSpc>
              <a:spcBef>
                <a:spcPts val="0"/>
              </a:spcBef>
              <a:buFont typeface="Wingdings" pitchFamily="2" charset="2"/>
              <a:buNone/>
              <a:defRPr/>
            </a:pPr>
            <a:endParaRPr lang="en-US" dirty="0" smtClean="0"/>
          </a:p>
          <a:p>
            <a:pPr marL="0" indent="0">
              <a:lnSpc>
                <a:spcPct val="120000"/>
              </a:lnSpc>
              <a:spcBef>
                <a:spcPts val="0"/>
              </a:spcBef>
              <a:buFont typeface="Wingdings" pitchFamily="2" charset="2"/>
              <a:buNone/>
              <a:defRPr/>
            </a:pPr>
            <a:endParaRPr lang="en-US" dirty="0" smtClean="0"/>
          </a:p>
          <a:p>
            <a:pPr marL="0" indent="0">
              <a:lnSpc>
                <a:spcPts val="1500"/>
              </a:lnSpc>
              <a:spcBef>
                <a:spcPts val="0"/>
              </a:spcBef>
              <a:buFont typeface="Wingdings" pitchFamily="2" charset="2"/>
              <a:buNone/>
              <a:defRPr/>
            </a:pPr>
            <a:endParaRPr lang="en-US" dirty="0" smtClean="0"/>
          </a:p>
          <a:p>
            <a:pPr marL="0" indent="0">
              <a:lnSpc>
                <a:spcPts val="1500"/>
              </a:lnSpc>
              <a:spcBef>
                <a:spcPts val="0"/>
              </a:spcBef>
              <a:buFont typeface="Wingdings" pitchFamily="2" charset="2"/>
              <a:buNone/>
              <a:defRPr/>
            </a:pPr>
            <a:r>
              <a:rPr lang="en-US" dirty="0" smtClean="0"/>
              <a:t>*The items listed in Groups 1 and 2 are available only from Company X.  The requestor is aware of this special situation.  Several of the other vendors on the list of bidders were contacted regarding their no-quotes on these items.  All of the contacted vendors said that they have never been able to supply these items and therefore would not quote on them.</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99108517"/>
              </p:ext>
            </p:extLst>
          </p:nvPr>
        </p:nvGraphicFramePr>
        <p:xfrm>
          <a:off x="1066800" y="3680459"/>
          <a:ext cx="6080124" cy="1433650"/>
        </p:xfrm>
        <a:graphic>
          <a:graphicData uri="http://schemas.openxmlformats.org/drawingml/2006/table">
            <a:tbl>
              <a:tblPr/>
              <a:tblGrid>
                <a:gridCol w="1013354"/>
                <a:gridCol w="1013354"/>
                <a:gridCol w="1013354"/>
                <a:gridCol w="1013354"/>
                <a:gridCol w="1013354"/>
                <a:gridCol w="1013354"/>
              </a:tblGrid>
              <a:tr h="286730">
                <a:tc>
                  <a:txBody>
                    <a:bodyPr/>
                    <a:lstStyle/>
                    <a:p>
                      <a:pPr marL="0" marR="0">
                        <a:lnSpc>
                          <a:spcPct val="115000"/>
                        </a:lnSpc>
                        <a:spcBef>
                          <a:spcPts val="0"/>
                        </a:spcBef>
                        <a:spcAft>
                          <a:spcPts val="0"/>
                        </a:spcAft>
                      </a:pPr>
                      <a:r>
                        <a:rPr lang="en-US" sz="1100" b="1" dirty="0">
                          <a:latin typeface="Calibri"/>
                          <a:ea typeface="Calibri"/>
                          <a:cs typeface="Times New Roman"/>
                        </a:rPr>
                        <a:t>Item</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Quantity</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Low Bidder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2</a:t>
                      </a:r>
                      <a:r>
                        <a:rPr lang="en-US" sz="1100" b="1" baseline="30000" dirty="0">
                          <a:latin typeface="Calibri"/>
                          <a:ea typeface="Calibri"/>
                          <a:cs typeface="Times New Roman"/>
                        </a:rPr>
                        <a:t>nd</a:t>
                      </a:r>
                      <a:r>
                        <a:rPr lang="en-US" sz="1100" b="1" dirty="0">
                          <a:latin typeface="Calibri"/>
                          <a:ea typeface="Calibri"/>
                          <a:cs typeface="Times New Roman"/>
                        </a:rPr>
                        <a:t> Low Bidder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 + or -</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Awardee</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30">
                <a:tc>
                  <a:txBody>
                    <a:bodyPr/>
                    <a:lstStyle/>
                    <a:p>
                      <a:pPr marL="0" marR="0">
                        <a:lnSpc>
                          <a:spcPct val="115000"/>
                        </a:lnSpc>
                        <a:spcBef>
                          <a:spcPts val="0"/>
                        </a:spcBef>
                        <a:spcAft>
                          <a:spcPts val="0"/>
                        </a:spcAft>
                      </a:pPr>
                      <a:r>
                        <a:rPr lang="en-US" sz="1100" dirty="0">
                          <a:latin typeface="Calibri"/>
                          <a:ea typeface="Calibri"/>
                          <a:cs typeface="Times New Roman"/>
                        </a:rPr>
                        <a:t>Group 1</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$180,000</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n/a*</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n/a*</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Company X</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30">
                <a:tc>
                  <a:txBody>
                    <a:bodyPr/>
                    <a:lstStyle/>
                    <a:p>
                      <a:pPr marL="0" marR="0">
                        <a:lnSpc>
                          <a:spcPct val="115000"/>
                        </a:lnSpc>
                        <a:spcBef>
                          <a:spcPts val="0"/>
                        </a:spcBef>
                        <a:spcAft>
                          <a:spcPts val="0"/>
                        </a:spcAft>
                      </a:pPr>
                      <a:r>
                        <a:rPr lang="en-US" sz="1100" dirty="0">
                          <a:latin typeface="Calibri"/>
                          <a:ea typeface="Calibri"/>
                          <a:cs typeface="Times New Roman"/>
                        </a:rPr>
                        <a:t>Group 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$42,952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n/a*</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n/a*</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Company X</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30">
                <a:tc>
                  <a:txBody>
                    <a:bodyPr/>
                    <a:lstStyle/>
                    <a:p>
                      <a:pPr marL="0" marR="0">
                        <a:lnSpc>
                          <a:spcPct val="115000"/>
                        </a:lnSpc>
                        <a:spcBef>
                          <a:spcPts val="0"/>
                        </a:spcBef>
                        <a:spcAft>
                          <a:spcPts val="0"/>
                        </a:spcAft>
                      </a:pPr>
                      <a:r>
                        <a:rPr lang="en-US" sz="1100" dirty="0">
                          <a:latin typeface="Calibri"/>
                          <a:ea typeface="Calibri"/>
                          <a:cs typeface="Times New Roman"/>
                        </a:rPr>
                        <a:t>Group 3</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$13,650</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$14,388</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5% -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Company Y</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30">
                <a:tc>
                  <a:txBody>
                    <a:bodyPr/>
                    <a:lstStyle/>
                    <a:p>
                      <a:pPr marL="0" marR="0">
                        <a:lnSpc>
                          <a:spcPct val="115000"/>
                        </a:lnSpc>
                        <a:spcBef>
                          <a:spcPts val="0"/>
                        </a:spcBef>
                        <a:spcAft>
                          <a:spcPts val="0"/>
                        </a:spcAft>
                      </a:pPr>
                      <a:r>
                        <a:rPr lang="en-US" sz="1100" dirty="0">
                          <a:latin typeface="Calibri"/>
                          <a:ea typeface="Calibri"/>
                          <a:cs typeface="Times New Roman"/>
                        </a:rPr>
                        <a:t>Group 4</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$1,049</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$1,885</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44% -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Company Z</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753428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4"/>
          <p:cNvSpPr>
            <a:spLocks noGrp="1" noChangeArrowheads="1"/>
          </p:cNvSpPr>
          <p:nvPr>
            <p:ph type="title"/>
          </p:nvPr>
        </p:nvSpPr>
        <p:spPr>
          <a:xfrm>
            <a:off x="612775" y="448234"/>
            <a:ext cx="7312025" cy="950260"/>
          </a:xfrm>
        </p:spPr>
        <p:txBody>
          <a:bodyPr/>
          <a:lstStyle/>
          <a:p>
            <a:pPr eaLnBrk="1" hangingPunct="1"/>
            <a:r>
              <a:rPr lang="en-US" altLang="en-US" dirty="0" smtClean="0"/>
              <a:t>Architectural and Engineering</a:t>
            </a:r>
          </a:p>
        </p:txBody>
      </p:sp>
      <p:sp>
        <p:nvSpPr>
          <p:cNvPr id="182275" name="Rectangle 5"/>
          <p:cNvSpPr>
            <a:spLocks noGrp="1" noChangeArrowheads="1"/>
          </p:cNvSpPr>
          <p:nvPr>
            <p:ph sz="quarter" idx="1"/>
          </p:nvPr>
        </p:nvSpPr>
        <p:spPr>
          <a:xfrm>
            <a:off x="845127" y="1600200"/>
            <a:ext cx="7384473" cy="4495800"/>
          </a:xfrm>
        </p:spPr>
        <p:txBody>
          <a:bodyPr/>
          <a:lstStyle/>
          <a:p>
            <a:pPr eaLnBrk="1" hangingPunct="1">
              <a:buFont typeface="Wingdings" pitchFamily="2" charset="2"/>
              <a:buNone/>
            </a:pPr>
            <a:r>
              <a:rPr lang="en-US" altLang="en-US" b="1" dirty="0" smtClean="0"/>
              <a:t>Special Considerations</a:t>
            </a:r>
          </a:p>
          <a:p>
            <a:pPr eaLnBrk="1" hangingPunct="1"/>
            <a:r>
              <a:rPr lang="en-US" altLang="en-US" dirty="0" smtClean="0"/>
              <a:t>Geographic Preference</a:t>
            </a:r>
          </a:p>
          <a:p>
            <a:pPr eaLnBrk="1" hangingPunct="1"/>
            <a:r>
              <a:rPr lang="en-US" altLang="en-US" dirty="0" smtClean="0"/>
              <a:t>Qualifications Exclude Price </a:t>
            </a:r>
          </a:p>
          <a:p>
            <a:pPr eaLnBrk="1" hangingPunct="1"/>
            <a:r>
              <a:rPr lang="en-US" altLang="en-US" dirty="0" smtClean="0"/>
              <a:t>Serial Price Negotiations </a:t>
            </a:r>
          </a:p>
          <a:p>
            <a:pPr eaLnBrk="1" hangingPunct="1"/>
            <a:endParaRPr lang="en-US" altLang="en-US" dirty="0" smtClean="0"/>
          </a:p>
          <a:p>
            <a:pPr eaLnBrk="1" hangingPunct="1">
              <a:spcBef>
                <a:spcPct val="0"/>
              </a:spcBef>
              <a:buFont typeface="Wingdings" pitchFamily="2" charset="2"/>
              <a:buNone/>
            </a:pPr>
            <a:r>
              <a:rPr lang="en-US" altLang="en-US" i="1" dirty="0" smtClean="0"/>
              <a:t>Note:  A&amp;E services must be related to a</a:t>
            </a:r>
          </a:p>
          <a:p>
            <a:pPr eaLnBrk="1" hangingPunct="1">
              <a:spcBef>
                <a:spcPct val="0"/>
              </a:spcBef>
              <a:buFont typeface="Wingdings" pitchFamily="2" charset="2"/>
              <a:buNone/>
            </a:pPr>
            <a:r>
              <a:rPr lang="en-US" altLang="en-US" i="1" dirty="0" smtClean="0"/>
              <a:t>construction project</a:t>
            </a:r>
            <a:endParaRPr lang="en-US" altLang="en-US" dirty="0" smtClean="0"/>
          </a:p>
        </p:txBody>
      </p:sp>
    </p:spTree>
    <p:extLst>
      <p:ext uri="{BB962C8B-B14F-4D97-AF65-F5344CB8AC3E}">
        <p14:creationId xmlns:p14="http://schemas.microsoft.com/office/powerpoint/2010/main" val="547051868"/>
      </p:ext>
    </p:extLst>
  </p:cSld>
  <p:clrMapOvr>
    <a:masterClrMapping/>
  </p:clrMapOvr>
  <p:transition advClick="0"/>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4"/>
          <p:cNvSpPr>
            <a:spLocks noGrp="1" noChangeArrowheads="1"/>
          </p:cNvSpPr>
          <p:nvPr>
            <p:ph type="title"/>
          </p:nvPr>
        </p:nvSpPr>
        <p:spPr>
          <a:xfrm>
            <a:off x="612775" y="466164"/>
            <a:ext cx="7312025" cy="753035"/>
          </a:xfrm>
        </p:spPr>
        <p:txBody>
          <a:bodyPr/>
          <a:lstStyle/>
          <a:p>
            <a:pPr eaLnBrk="1" hangingPunct="1"/>
            <a:r>
              <a:rPr lang="en-US" altLang="en-US" sz="3600" dirty="0" smtClean="0"/>
              <a:t>A&amp;E Geographic Preference</a:t>
            </a:r>
          </a:p>
        </p:txBody>
      </p:sp>
      <p:sp>
        <p:nvSpPr>
          <p:cNvPr id="113667" name="Rectangle 5"/>
          <p:cNvSpPr>
            <a:spLocks noGrp="1" noChangeArrowheads="1"/>
          </p:cNvSpPr>
          <p:nvPr>
            <p:ph sz="quarter" idx="1"/>
          </p:nvPr>
        </p:nvSpPr>
        <p:spPr>
          <a:xfrm>
            <a:off x="612775" y="1600200"/>
            <a:ext cx="7891145" cy="4495800"/>
          </a:xfrm>
        </p:spPr>
        <p:txBody>
          <a:bodyPr>
            <a:normAutofit fontScale="92500" lnSpcReduction="20000"/>
          </a:bodyPr>
          <a:lstStyle/>
          <a:p>
            <a:pPr>
              <a:buFont typeface="Wingdings" pitchFamily="2" charset="2"/>
              <a:buNone/>
              <a:defRPr/>
            </a:pPr>
            <a:r>
              <a:rPr lang="en-US" b="1" dirty="0" smtClean="0"/>
              <a:t>Basic Requirement </a:t>
            </a:r>
          </a:p>
          <a:p>
            <a:pPr>
              <a:buFont typeface="Wingdings" pitchFamily="2" charset="2"/>
              <a:buNone/>
              <a:defRPr/>
            </a:pPr>
            <a:r>
              <a:rPr lang="en-US" sz="2600" i="1" dirty="0" smtClean="0"/>
              <a:t>	</a:t>
            </a:r>
          </a:p>
          <a:p>
            <a:pPr>
              <a:buFont typeface="Wingdings" pitchFamily="2" charset="2"/>
              <a:buNone/>
              <a:defRPr/>
            </a:pPr>
            <a:r>
              <a:rPr lang="en-US" sz="3000" i="1" dirty="0" smtClean="0"/>
              <a:t>	(</a:t>
            </a:r>
            <a:r>
              <a:rPr lang="en-US" sz="3000" i="1" dirty="0" smtClean="0">
                <a:hlinkClick r:id="rId3"/>
              </a:rPr>
              <a:t>FTA C 4220.1F</a:t>
            </a:r>
            <a:r>
              <a:rPr lang="en-US" sz="3000" i="1" dirty="0" smtClean="0"/>
              <a:t> Ch. VI, 2.a. (4)(g) 1.)</a:t>
            </a:r>
          </a:p>
          <a:p>
            <a:pPr>
              <a:buFont typeface="Wingdings" pitchFamily="2" charset="2"/>
              <a:buNone/>
              <a:defRPr/>
            </a:pPr>
            <a:endParaRPr lang="en-US" sz="1400" dirty="0" smtClean="0"/>
          </a:p>
          <a:p>
            <a:pPr>
              <a:buFont typeface="Wingdings" pitchFamily="2" charset="2"/>
              <a:buNone/>
              <a:defRPr/>
            </a:pPr>
            <a:r>
              <a:rPr lang="en-US" sz="3000" dirty="0" smtClean="0"/>
              <a:t>	</a:t>
            </a:r>
            <a:r>
              <a:rPr lang="en-US" sz="3000" i="1" dirty="0" smtClean="0"/>
              <a:t>For A&amp;E Procurements, geographic location may be a selection criterion if an appropriate number of qualified firms are eligible to compete for the contract in view of the nature and size of the project.</a:t>
            </a:r>
          </a:p>
          <a:p>
            <a:pPr>
              <a:buFont typeface="Wingdings" pitchFamily="2" charset="2"/>
              <a:buNone/>
              <a:defRPr/>
            </a:pPr>
            <a:endParaRPr lang="en-US" sz="2600" i="1" dirty="0" smtClean="0"/>
          </a:p>
          <a:p>
            <a:pPr>
              <a:buFont typeface="Wingdings" pitchFamily="2" charset="2"/>
              <a:buNone/>
              <a:defRPr/>
            </a:pPr>
            <a:endParaRPr lang="en-US" sz="2600" i="1" dirty="0" smtClean="0"/>
          </a:p>
          <a:p>
            <a:pPr>
              <a:buFont typeface="Wingdings" pitchFamily="2" charset="2"/>
              <a:buNone/>
              <a:defRPr/>
            </a:pPr>
            <a:r>
              <a:rPr lang="en-US" sz="2200" b="1" dirty="0" smtClean="0"/>
              <a:t>					Element #8 of the PSR</a:t>
            </a:r>
          </a:p>
          <a:p>
            <a:pPr>
              <a:buFont typeface="Wingdings" pitchFamily="2" charset="2"/>
              <a:buNone/>
              <a:defRPr/>
            </a:pPr>
            <a:r>
              <a:rPr lang="en-US" sz="2600" i="1" dirty="0" smtClean="0"/>
              <a:t> </a:t>
            </a:r>
          </a:p>
          <a:p>
            <a:pPr eaLnBrk="1" hangingPunct="1">
              <a:defRPr/>
            </a:pPr>
            <a:endParaRPr lang="en-US" dirty="0" smtClean="0"/>
          </a:p>
        </p:txBody>
      </p:sp>
    </p:spTree>
    <p:extLst>
      <p:ext uri="{BB962C8B-B14F-4D97-AF65-F5344CB8AC3E}">
        <p14:creationId xmlns:p14="http://schemas.microsoft.com/office/powerpoint/2010/main" val="2672309116"/>
      </p:ext>
    </p:extLst>
  </p:cSld>
  <p:clrMapOvr>
    <a:masterClrMapping/>
  </p:clrMapOvr>
  <p:transition advClick="0"/>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4"/>
          <p:cNvSpPr>
            <a:spLocks noGrp="1" noChangeArrowheads="1"/>
          </p:cNvSpPr>
          <p:nvPr>
            <p:ph type="title"/>
          </p:nvPr>
        </p:nvSpPr>
        <p:spPr>
          <a:xfrm>
            <a:off x="612775" y="555812"/>
            <a:ext cx="7312025" cy="824752"/>
          </a:xfrm>
        </p:spPr>
        <p:txBody>
          <a:bodyPr/>
          <a:lstStyle/>
          <a:p>
            <a:pPr eaLnBrk="1" hangingPunct="1"/>
            <a:r>
              <a:rPr lang="en-US" altLang="en-US" dirty="0" smtClean="0"/>
              <a:t>Qualifications Exclude Price</a:t>
            </a:r>
          </a:p>
        </p:txBody>
      </p:sp>
      <p:sp>
        <p:nvSpPr>
          <p:cNvPr id="184323" name="Rectangle 5"/>
          <p:cNvSpPr>
            <a:spLocks noGrp="1" noChangeArrowheads="1"/>
          </p:cNvSpPr>
          <p:nvPr>
            <p:ph sz="quarter" idx="1"/>
          </p:nvPr>
        </p:nvSpPr>
        <p:spPr>
          <a:xfrm>
            <a:off x="612775" y="1600200"/>
            <a:ext cx="7776845" cy="4495800"/>
          </a:xfrm>
        </p:spPr>
        <p:txBody>
          <a:bodyPr/>
          <a:lstStyle/>
          <a:p>
            <a:pPr eaLnBrk="1" hangingPunct="1">
              <a:buFont typeface="Wingdings" pitchFamily="2" charset="2"/>
              <a:buNone/>
            </a:pPr>
            <a:r>
              <a:rPr lang="en-US" altLang="en-US" sz="2800" b="1" dirty="0" smtClean="0"/>
              <a:t>Basic Requirement</a:t>
            </a:r>
          </a:p>
          <a:p>
            <a:pPr eaLnBrk="1" hangingPunct="1">
              <a:buFont typeface="Wingdings" pitchFamily="2" charset="2"/>
              <a:buNone/>
            </a:pPr>
            <a:endParaRPr lang="en-US" altLang="en-US" sz="1200" dirty="0" smtClean="0">
              <a:hlinkClick r:id="rId3"/>
            </a:endParaRPr>
          </a:p>
          <a:p>
            <a:pPr eaLnBrk="1" hangingPunct="1">
              <a:buFont typeface="Wingdings" pitchFamily="2" charset="2"/>
              <a:buNone/>
            </a:pPr>
            <a:r>
              <a:rPr lang="en-US" altLang="en-US" sz="2800" i="1" dirty="0" smtClean="0">
                <a:solidFill>
                  <a:srgbClr val="FF0000"/>
                </a:solidFill>
              </a:rPr>
              <a:t>	</a:t>
            </a:r>
            <a:r>
              <a:rPr lang="en-US" altLang="en-US" sz="2800" i="1" dirty="0" smtClean="0"/>
              <a:t>(</a:t>
            </a:r>
            <a:r>
              <a:rPr lang="en-US" altLang="en-US" sz="2800" i="1" dirty="0" smtClean="0">
                <a:hlinkClick r:id="rId3"/>
              </a:rPr>
              <a:t>FTA C 4220.1F</a:t>
            </a:r>
            <a:r>
              <a:rPr lang="en-US" altLang="en-US" sz="2800" i="1" dirty="0" smtClean="0"/>
              <a:t> Ch. VI, 3.f. (3))</a:t>
            </a:r>
          </a:p>
          <a:p>
            <a:pPr eaLnBrk="1" hangingPunct="1">
              <a:buFont typeface="Wingdings" pitchFamily="2" charset="2"/>
              <a:buNone/>
            </a:pPr>
            <a:endParaRPr lang="en-US" altLang="en-US" sz="1000" dirty="0" smtClean="0"/>
          </a:p>
          <a:p>
            <a:pPr eaLnBrk="1" hangingPunct="1">
              <a:buFont typeface="Wingdings" pitchFamily="2" charset="2"/>
              <a:buNone/>
            </a:pPr>
            <a:r>
              <a:rPr lang="en-US" altLang="en-US" sz="2800" dirty="0" smtClean="0"/>
              <a:t>	</a:t>
            </a:r>
            <a:r>
              <a:rPr lang="en-US" altLang="en-US" sz="2800" i="1" dirty="0" smtClean="0"/>
              <a:t>Qualifications-based competitive proposal procedures require that: </a:t>
            </a:r>
            <a:br>
              <a:rPr lang="en-US" altLang="en-US" sz="2800" i="1" dirty="0" smtClean="0"/>
            </a:br>
            <a:r>
              <a:rPr lang="en-US" altLang="en-US" sz="2800" i="1" dirty="0" smtClean="0"/>
              <a:t>(1)  An offeror’s qualifications be evaluated for 	contract award</a:t>
            </a:r>
            <a:br>
              <a:rPr lang="en-US" altLang="en-US" sz="2800" i="1" dirty="0" smtClean="0"/>
            </a:br>
            <a:r>
              <a:rPr lang="en-US" altLang="en-US" sz="2800" i="1" dirty="0" smtClean="0"/>
              <a:t>(2)  Price be excluded as an evaluation factor </a:t>
            </a:r>
          </a:p>
          <a:p>
            <a:pPr eaLnBrk="1" hangingPunct="1">
              <a:buFont typeface="Wingdings" pitchFamily="2" charset="2"/>
              <a:buNone/>
            </a:pPr>
            <a:endParaRPr lang="en-US" altLang="en-US" sz="2600" b="1" i="1" dirty="0" smtClean="0"/>
          </a:p>
          <a:p>
            <a:pPr eaLnBrk="1" hangingPunct="1">
              <a:buFont typeface="Wingdings" pitchFamily="2" charset="2"/>
              <a:buNone/>
            </a:pPr>
            <a:r>
              <a:rPr lang="en-US" altLang="en-US" sz="2000" b="1" dirty="0" smtClean="0"/>
              <a:t>					Element #51 of the PSR</a:t>
            </a:r>
            <a:endParaRPr lang="en-US" altLang="en-US" sz="2000" dirty="0" smtClean="0"/>
          </a:p>
          <a:p>
            <a:pPr eaLnBrk="1" hangingPunct="1">
              <a:buFont typeface="Wingdings" pitchFamily="2" charset="2"/>
              <a:buNone/>
            </a:pPr>
            <a:endParaRPr lang="en-US" altLang="en-US" sz="2600" i="1" dirty="0" smtClean="0"/>
          </a:p>
        </p:txBody>
      </p:sp>
    </p:spTree>
    <p:extLst>
      <p:ext uri="{BB962C8B-B14F-4D97-AF65-F5344CB8AC3E}">
        <p14:creationId xmlns:p14="http://schemas.microsoft.com/office/powerpoint/2010/main" val="3809857738"/>
      </p:ext>
    </p:extLst>
  </p:cSld>
  <p:clrMapOvr>
    <a:masterClrMapping/>
  </p:clrMapOvr>
  <p:transition advClick="0"/>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4"/>
          <p:cNvSpPr>
            <a:spLocks noGrp="1" noChangeArrowheads="1"/>
          </p:cNvSpPr>
          <p:nvPr>
            <p:ph type="title"/>
          </p:nvPr>
        </p:nvSpPr>
        <p:spPr>
          <a:xfrm>
            <a:off x="612775" y="434340"/>
            <a:ext cx="7312025" cy="1005840"/>
          </a:xfrm>
        </p:spPr>
        <p:txBody>
          <a:bodyPr/>
          <a:lstStyle/>
          <a:p>
            <a:pPr eaLnBrk="1" hangingPunct="1"/>
            <a:r>
              <a:rPr lang="en-US" altLang="en-US" sz="3600" dirty="0" smtClean="0"/>
              <a:t>Serial Price Negotiations </a:t>
            </a:r>
          </a:p>
        </p:txBody>
      </p:sp>
      <p:sp>
        <p:nvSpPr>
          <p:cNvPr id="110595" name="Rectangle 5"/>
          <p:cNvSpPr>
            <a:spLocks noGrp="1" noChangeArrowheads="1"/>
          </p:cNvSpPr>
          <p:nvPr>
            <p:ph sz="quarter" idx="1"/>
          </p:nvPr>
        </p:nvSpPr>
        <p:spPr>
          <a:xfrm>
            <a:off x="533400" y="1440180"/>
            <a:ext cx="7931727" cy="4579620"/>
          </a:xfrm>
        </p:spPr>
        <p:txBody>
          <a:bodyPr>
            <a:normAutofit fontScale="85000" lnSpcReduction="20000"/>
          </a:bodyPr>
          <a:lstStyle/>
          <a:p>
            <a:pPr eaLnBrk="1" hangingPunct="1">
              <a:buFont typeface="Wingdings" pitchFamily="2" charset="2"/>
              <a:buNone/>
              <a:defRPr/>
            </a:pPr>
            <a:r>
              <a:rPr lang="en-US" sz="2600" b="1" dirty="0" smtClean="0"/>
              <a:t>Basic Requirement</a:t>
            </a:r>
          </a:p>
          <a:p>
            <a:pPr eaLnBrk="1" hangingPunct="1">
              <a:buFont typeface="Wingdings" pitchFamily="2" charset="2"/>
              <a:buNone/>
              <a:defRPr/>
            </a:pPr>
            <a:endParaRPr lang="en-US" sz="1600" dirty="0" smtClean="0">
              <a:hlinkClick r:id="rId3"/>
            </a:endParaRPr>
          </a:p>
          <a:p>
            <a:pPr marL="342900" indent="0" eaLnBrk="1" hangingPunct="1">
              <a:buFont typeface="Wingdings" pitchFamily="2" charset="2"/>
              <a:buNone/>
              <a:defRPr/>
            </a:pPr>
            <a:r>
              <a:rPr lang="en-US" sz="3000" i="1" dirty="0" smtClean="0"/>
              <a:t>(</a:t>
            </a:r>
            <a:r>
              <a:rPr lang="en-US" sz="3000" i="1" dirty="0" smtClean="0">
                <a:hlinkClick r:id="rId3"/>
              </a:rPr>
              <a:t>FTA C 4220.1F</a:t>
            </a:r>
            <a:r>
              <a:rPr lang="en-US" sz="3000" i="1" dirty="0" smtClean="0"/>
              <a:t> Ch. VI, 3.f(3)(d))</a:t>
            </a:r>
          </a:p>
          <a:p>
            <a:pPr marL="342900" indent="0" eaLnBrk="1" hangingPunct="1">
              <a:buFont typeface="Wingdings" pitchFamily="2" charset="2"/>
              <a:buNone/>
              <a:defRPr/>
            </a:pPr>
            <a:endParaRPr lang="en-US" sz="1300" dirty="0" smtClean="0"/>
          </a:p>
          <a:p>
            <a:pPr marL="685800" indent="-342900" eaLnBrk="1" hangingPunct="1">
              <a:defRPr/>
            </a:pPr>
            <a:r>
              <a:rPr lang="en-US" sz="3000" i="1" dirty="0" smtClean="0"/>
              <a:t>Negotiations are conducted with only the most qualified offeror</a:t>
            </a:r>
          </a:p>
          <a:p>
            <a:pPr marL="685800" indent="-342900" eaLnBrk="1" hangingPunct="1">
              <a:defRPr/>
            </a:pPr>
            <a:r>
              <a:rPr lang="en-US" sz="3000" i="1" dirty="0" smtClean="0"/>
              <a:t>Failing agreement on price, negotiations with the next most qualified </a:t>
            </a:r>
            <a:r>
              <a:rPr lang="en-US" sz="3000" i="1" dirty="0" err="1" smtClean="0"/>
              <a:t>offeror</a:t>
            </a:r>
            <a:r>
              <a:rPr lang="en-US" sz="3000" i="1" dirty="0" smtClean="0"/>
              <a:t> may be conducted until a contract award can be made to the most qualified offeror whose price is fair and reasonable to the recipient. </a:t>
            </a:r>
          </a:p>
          <a:p>
            <a:pPr marL="685800" indent="-342900" eaLnBrk="1" hangingPunct="1">
              <a:defRPr/>
            </a:pPr>
            <a:r>
              <a:rPr lang="en-US" sz="3000" i="1" dirty="0" smtClean="0"/>
              <a:t>Show results of the negotiation</a:t>
            </a:r>
            <a:r>
              <a:rPr lang="en-US" sz="2600" i="1" dirty="0" smtClean="0"/>
              <a:t/>
            </a:r>
            <a:br>
              <a:rPr lang="en-US" sz="2600" i="1" dirty="0" smtClean="0"/>
            </a:br>
            <a:endParaRPr lang="en-US" sz="2600" i="1" dirty="0" smtClean="0"/>
          </a:p>
          <a:p>
            <a:pPr eaLnBrk="1" hangingPunct="1">
              <a:buFont typeface="Wingdings" pitchFamily="2" charset="2"/>
              <a:buNone/>
              <a:defRPr/>
            </a:pPr>
            <a:r>
              <a:rPr lang="en-US" sz="2000" b="1" dirty="0" smtClean="0"/>
              <a:t>					</a:t>
            </a:r>
            <a:r>
              <a:rPr lang="en-US" sz="2200" b="1" dirty="0" smtClean="0"/>
              <a:t>Element #52 of the PSR</a:t>
            </a:r>
          </a:p>
        </p:txBody>
      </p:sp>
    </p:spTree>
    <p:extLst>
      <p:ext uri="{BB962C8B-B14F-4D97-AF65-F5344CB8AC3E}">
        <p14:creationId xmlns:p14="http://schemas.microsoft.com/office/powerpoint/2010/main" val="3905049492"/>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236"/>
            <a:ext cx="8294914" cy="1127595"/>
          </a:xfrm>
        </p:spPr>
        <p:txBody>
          <a:bodyPr/>
          <a:lstStyle/>
          <a:p>
            <a:pPr>
              <a:defRPr sz="1800" b="1" i="0" u="none" strike="noStrike" kern="1200" baseline="0">
                <a:solidFill>
                  <a:prstClr val="black"/>
                </a:solidFill>
                <a:latin typeface="+mn-lt"/>
                <a:ea typeface="+mn-ea"/>
                <a:cs typeface="+mn-cs"/>
              </a:defRPr>
            </a:pPr>
            <a:r>
              <a:rPr lang="en-US" sz="2800" dirty="0">
                <a:solidFill>
                  <a:prstClr val="black"/>
                </a:solidFill>
              </a:rPr>
              <a:t>Top Ten Triennial Deficiency Areas</a:t>
            </a:r>
            <a:br>
              <a:rPr lang="en-US" sz="2800" dirty="0">
                <a:solidFill>
                  <a:prstClr val="black"/>
                </a:solidFill>
              </a:rPr>
            </a:br>
            <a:r>
              <a:rPr lang="en-US" sz="2800" dirty="0">
                <a:solidFill>
                  <a:prstClr val="black"/>
                </a:solidFill>
              </a:rPr>
              <a:t>Nationally </a:t>
            </a:r>
            <a:r>
              <a:rPr lang="en-US" sz="2800" dirty="0" smtClean="0">
                <a:solidFill>
                  <a:prstClr val="black"/>
                </a:solidFill>
              </a:rPr>
              <a:t>FY10-FY14</a:t>
            </a: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2038621326"/>
              </p:ext>
            </p:extLst>
          </p:nvPr>
        </p:nvGraphicFramePr>
        <p:xfrm>
          <a:off x="457200" y="1175460"/>
          <a:ext cx="8454324" cy="5147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751016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3"/>
          <p:cNvSpPr>
            <a:spLocks noGrp="1"/>
          </p:cNvSpPr>
          <p:nvPr>
            <p:ph type="title"/>
          </p:nvPr>
        </p:nvSpPr>
        <p:spPr>
          <a:xfrm>
            <a:off x="612775" y="466164"/>
            <a:ext cx="7936865" cy="878541"/>
          </a:xfrm>
        </p:spPr>
        <p:txBody>
          <a:bodyPr/>
          <a:lstStyle/>
          <a:p>
            <a:r>
              <a:rPr lang="en-US" altLang="en-US" sz="3600" dirty="0" smtClean="0"/>
              <a:t>Rolling Stock Procurement Process</a:t>
            </a:r>
          </a:p>
        </p:txBody>
      </p:sp>
      <p:sp>
        <p:nvSpPr>
          <p:cNvPr id="188419" name="Content Placeholder 4"/>
          <p:cNvSpPr>
            <a:spLocks noGrp="1"/>
          </p:cNvSpPr>
          <p:nvPr>
            <p:ph idx="1"/>
          </p:nvPr>
        </p:nvSpPr>
        <p:spPr>
          <a:xfrm>
            <a:off x="612775" y="1508760"/>
            <a:ext cx="7312025" cy="4587240"/>
          </a:xfrm>
        </p:spPr>
        <p:txBody>
          <a:bodyPr/>
          <a:lstStyle/>
          <a:p>
            <a:pPr marL="0" indent="0">
              <a:buNone/>
            </a:pPr>
            <a:r>
              <a:rPr lang="en-US" altLang="en-US" dirty="0" smtClean="0"/>
              <a:t>The entire process for procuring rolling stock can be broken into three phases</a:t>
            </a:r>
          </a:p>
          <a:p>
            <a:pPr marL="971550" lvl="1" indent="-514350">
              <a:buFont typeface="Tw Cen MT" pitchFamily="34" charset="0"/>
              <a:buAutoNum type="arabicPeriod"/>
            </a:pPr>
            <a:r>
              <a:rPr lang="en-US" altLang="en-US" dirty="0" smtClean="0"/>
              <a:t>Select the method of procurement</a:t>
            </a:r>
          </a:p>
          <a:p>
            <a:pPr marL="971550" lvl="1" indent="-514350">
              <a:buFont typeface="Tw Cen MT" pitchFamily="34" charset="0"/>
              <a:buAutoNum type="arabicPeriod"/>
            </a:pPr>
            <a:r>
              <a:rPr lang="en-US" altLang="en-US" dirty="0" smtClean="0"/>
              <a:t>Manage the solicitation Process</a:t>
            </a:r>
          </a:p>
          <a:p>
            <a:pPr marL="971550" lvl="1" indent="-514350">
              <a:buFont typeface="Tw Cen MT" pitchFamily="34" charset="0"/>
              <a:buAutoNum type="arabicPeriod"/>
            </a:pPr>
            <a:r>
              <a:rPr lang="en-US" altLang="en-US" dirty="0" smtClean="0"/>
              <a:t>Make award and take delivery</a:t>
            </a:r>
          </a:p>
          <a:p>
            <a:pPr>
              <a:buFont typeface="Wingdings" pitchFamily="2" charset="2"/>
              <a:buNone/>
            </a:pPr>
            <a:endParaRPr lang="en-US" altLang="en-US" dirty="0" smtClean="0"/>
          </a:p>
        </p:txBody>
      </p:sp>
      <p:graphicFrame>
        <p:nvGraphicFramePr>
          <p:cNvPr id="6" name="Diagram 5"/>
          <p:cNvGraphicFramePr/>
          <p:nvPr>
            <p:extLst>
              <p:ext uri="{D42A27DB-BD31-4B8C-83A1-F6EECF244321}">
                <p14:modId xmlns:p14="http://schemas.microsoft.com/office/powerpoint/2010/main" val="697013645"/>
              </p:ext>
            </p:extLst>
          </p:nvPr>
        </p:nvGraphicFramePr>
        <p:xfrm>
          <a:off x="947057" y="3886200"/>
          <a:ext cx="74295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66744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826973"/>
          </a:xfrm>
        </p:spPr>
        <p:txBody>
          <a:bodyPr/>
          <a:lstStyle/>
          <a:p>
            <a:r>
              <a:rPr lang="en-US" sz="3200" dirty="0" smtClean="0"/>
              <a:t>Difference Between </a:t>
            </a:r>
            <a:br>
              <a:rPr lang="en-US" sz="3200" dirty="0" smtClean="0"/>
            </a:br>
            <a:r>
              <a:rPr lang="en-US" sz="3200" dirty="0" smtClean="0"/>
              <a:t>Joint Procurements &amp; Piggybacking</a:t>
            </a:r>
            <a:endParaRPr lang="en-US" sz="3200" dirty="0"/>
          </a:p>
        </p:txBody>
      </p:sp>
      <p:sp>
        <p:nvSpPr>
          <p:cNvPr id="3" name="Content Placeholder 2"/>
          <p:cNvSpPr>
            <a:spLocks noGrp="1"/>
          </p:cNvSpPr>
          <p:nvPr>
            <p:ph idx="1"/>
          </p:nvPr>
        </p:nvSpPr>
        <p:spPr>
          <a:xfrm>
            <a:off x="282633" y="1413164"/>
            <a:ext cx="8661861" cy="4713000"/>
          </a:xfrm>
        </p:spPr>
        <p:txBody>
          <a:bodyPr/>
          <a:lstStyle/>
          <a:p>
            <a:pPr marL="0" indent="0">
              <a:buNone/>
            </a:pPr>
            <a:r>
              <a:rPr lang="en-US" sz="2700" b="1" dirty="0" smtClean="0"/>
              <a:t>Joint procurement </a:t>
            </a:r>
            <a:r>
              <a:rPr lang="en-US" sz="2700" dirty="0" smtClean="0"/>
              <a:t>is a method of contracting in which two or more purchasers agree from the outset to use a single solicitation and enter into a single contract with a vendor.  </a:t>
            </a:r>
          </a:p>
          <a:p>
            <a:pPr marL="0" indent="0">
              <a:buNone/>
            </a:pPr>
            <a:r>
              <a:rPr lang="en-US" sz="2700" b="1" dirty="0" smtClean="0"/>
              <a:t>Piggybacking</a:t>
            </a:r>
            <a:r>
              <a:rPr lang="en-US" sz="2700" dirty="0" smtClean="0"/>
              <a:t> is the post-award use of a contractual document/process that allows someone who was not contemplated in the original procurement to purchase the same supply /equipment through that original document / process.  The </a:t>
            </a:r>
            <a:r>
              <a:rPr lang="en-US" sz="2700" dirty="0"/>
              <a:t>recipient may assign those contract rights to </a:t>
            </a:r>
            <a:r>
              <a:rPr lang="en-US" sz="2700" dirty="0" smtClean="0"/>
              <a:t>others </a:t>
            </a:r>
            <a:r>
              <a:rPr lang="en-US" sz="2700" dirty="0"/>
              <a:t>if the original contract contains an assignability </a:t>
            </a:r>
            <a:r>
              <a:rPr lang="en-US" sz="2700" dirty="0" smtClean="0"/>
              <a:t>provision. </a:t>
            </a:r>
          </a:p>
        </p:txBody>
      </p:sp>
    </p:spTree>
    <p:extLst>
      <p:ext uri="{BB962C8B-B14F-4D97-AF65-F5344CB8AC3E}">
        <p14:creationId xmlns:p14="http://schemas.microsoft.com/office/powerpoint/2010/main" val="31906834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0777" y="420325"/>
            <a:ext cx="8229600" cy="932729"/>
          </a:xfrm>
          <a:ln>
            <a:solidFill>
              <a:schemeClr val="accent1"/>
            </a:solidFill>
          </a:ln>
        </p:spPr>
        <p:txBody>
          <a:bodyPr/>
          <a:lstStyle/>
          <a:p>
            <a:pPr algn="r"/>
            <a:r>
              <a:rPr lang="en-US" altLang="en-US" sz="3200" dirty="0"/>
              <a:t>Phase 1. </a:t>
            </a:r>
            <a:br>
              <a:rPr lang="en-US" altLang="en-US" sz="3200" dirty="0"/>
            </a:br>
            <a:r>
              <a:rPr lang="en-US" altLang="en-US" sz="3200" dirty="0"/>
              <a:t>Select the Method of Procurement</a:t>
            </a:r>
            <a:endParaRPr lang="en-US" sz="3200" dirty="0"/>
          </a:p>
        </p:txBody>
      </p:sp>
      <p:sp>
        <p:nvSpPr>
          <p:cNvPr id="6" name="Content Placeholder 5"/>
          <p:cNvSpPr>
            <a:spLocks noGrp="1"/>
          </p:cNvSpPr>
          <p:nvPr>
            <p:ph sz="half" idx="1"/>
          </p:nvPr>
        </p:nvSpPr>
        <p:spPr>
          <a:xfrm>
            <a:off x="197431" y="1492256"/>
            <a:ext cx="4343400" cy="4708526"/>
          </a:xfrm>
        </p:spPr>
        <p:txBody>
          <a:bodyPr/>
          <a:lstStyle/>
          <a:p>
            <a:r>
              <a:rPr lang="en-US" altLang="en-US" sz="2400" dirty="0"/>
              <a:t>There are three methods of procurement that can be used when buying rolling stock</a:t>
            </a:r>
          </a:p>
          <a:p>
            <a:pPr lvl="1"/>
            <a:r>
              <a:rPr lang="en-US" altLang="en-US" sz="2000" dirty="0"/>
              <a:t>Invitation for Bid (IFB)</a:t>
            </a:r>
          </a:p>
          <a:p>
            <a:pPr lvl="1"/>
            <a:r>
              <a:rPr lang="en-US" altLang="en-US" sz="2000" dirty="0"/>
              <a:t>Request for Proposal (RFP)</a:t>
            </a:r>
          </a:p>
          <a:p>
            <a:pPr lvl="1"/>
            <a:r>
              <a:rPr lang="en-US" altLang="en-US" sz="2000" dirty="0"/>
              <a:t>Joint Procurement or Piggybacking</a:t>
            </a:r>
          </a:p>
          <a:p>
            <a:r>
              <a:rPr lang="en-US" altLang="en-US" sz="2400" dirty="0"/>
              <a:t>The decision to piggyback or manage a new solicitation is made once funding has been received and the purchase request has been developed</a:t>
            </a:r>
          </a:p>
          <a:p>
            <a:pPr marL="0" indent="0">
              <a:buNone/>
            </a:pPr>
            <a:endParaRPr lang="en-US" dirty="0"/>
          </a:p>
        </p:txBody>
      </p:sp>
      <p:grpSp>
        <p:nvGrpSpPr>
          <p:cNvPr id="5147" name="Group 5146"/>
          <p:cNvGrpSpPr/>
          <p:nvPr/>
        </p:nvGrpSpPr>
        <p:grpSpPr>
          <a:xfrm>
            <a:off x="4540829" y="1492256"/>
            <a:ext cx="4362205" cy="4880835"/>
            <a:chOff x="4599710" y="1524873"/>
            <a:chExt cx="4551218" cy="4969307"/>
          </a:xfrm>
        </p:grpSpPr>
        <p:sp>
          <p:nvSpPr>
            <p:cNvPr id="8" name="Rectangle 7"/>
            <p:cNvSpPr/>
            <p:nvPr/>
          </p:nvSpPr>
          <p:spPr>
            <a:xfrm>
              <a:off x="4599710" y="1524873"/>
              <a:ext cx="1530927" cy="6120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Receive </a:t>
              </a:r>
            </a:p>
            <a:p>
              <a:pPr algn="ctr"/>
              <a:r>
                <a:rPr lang="en-US" sz="1500" dirty="0" smtClean="0">
                  <a:solidFill>
                    <a:schemeClr val="tx1"/>
                  </a:solidFill>
                </a:rPr>
                <a:t>Grant </a:t>
              </a:r>
              <a:r>
                <a:rPr lang="en-US" sz="1400" dirty="0" smtClean="0">
                  <a:solidFill>
                    <a:schemeClr val="tx1"/>
                  </a:solidFill>
                </a:rPr>
                <a:t>Funding</a:t>
              </a:r>
              <a:endParaRPr lang="en-US" sz="1400" dirty="0">
                <a:solidFill>
                  <a:schemeClr val="tx1"/>
                </a:solidFill>
              </a:endParaRPr>
            </a:p>
          </p:txBody>
        </p:sp>
        <p:sp>
          <p:nvSpPr>
            <p:cNvPr id="16" name="Rectangle 15"/>
            <p:cNvSpPr/>
            <p:nvPr/>
          </p:nvSpPr>
          <p:spPr>
            <a:xfrm>
              <a:off x="4599710" y="2448654"/>
              <a:ext cx="1641764" cy="8035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Develop Purchase Request (number, type, timeframe</a:t>
              </a:r>
              <a:endParaRPr lang="en-US" sz="1400" dirty="0">
                <a:solidFill>
                  <a:schemeClr val="tx1"/>
                </a:solidFill>
              </a:endParaRPr>
            </a:p>
          </p:txBody>
        </p:sp>
        <p:cxnSp>
          <p:nvCxnSpPr>
            <p:cNvPr id="18" name="Straight Arrow Connector 17"/>
            <p:cNvCxnSpPr/>
            <p:nvPr/>
          </p:nvCxnSpPr>
          <p:spPr>
            <a:xfrm flipH="1">
              <a:off x="5365175" y="2136925"/>
              <a:ext cx="1" cy="31172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41474" y="2772502"/>
              <a:ext cx="34636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a:off x="7904019" y="3085962"/>
              <a:ext cx="1246909"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453285" y="2953655"/>
              <a:ext cx="642225" cy="1046707"/>
            </a:xfrm>
            <a:prstGeom prst="rect">
              <a:avLst/>
            </a:prstGeom>
            <a:noFill/>
          </p:spPr>
          <p:txBody>
            <a:bodyPr vert="vert" wrap="square" rtlCol="0">
              <a:spAutoFit/>
            </a:bodyPr>
            <a:lstStyle/>
            <a:p>
              <a:r>
                <a:rPr lang="en-US" sz="1400" dirty="0" smtClean="0"/>
                <a:t>Joint or Piggyback</a:t>
              </a:r>
              <a:endParaRPr lang="en-US" sz="1400" dirty="0"/>
            </a:p>
          </p:txBody>
        </p:sp>
        <p:cxnSp>
          <p:nvCxnSpPr>
            <p:cNvPr id="44" name="Elbow Connector 43"/>
            <p:cNvCxnSpPr>
              <a:stCxn id="58" idx="2"/>
            </p:cNvCxnSpPr>
            <p:nvPr/>
          </p:nvCxnSpPr>
          <p:spPr>
            <a:xfrm rot="5400000">
              <a:off x="6375068" y="3118626"/>
              <a:ext cx="1025239" cy="12924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99711" y="3764837"/>
              <a:ext cx="1641763" cy="1222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p:cNvSpPr/>
            <p:nvPr/>
          </p:nvSpPr>
          <p:spPr>
            <a:xfrm>
              <a:off x="4599712" y="3764837"/>
              <a:ext cx="1641763" cy="1222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Develop Specification and Prepare Independent Cost Estimate</a:t>
              </a:r>
              <a:endParaRPr lang="en-US" sz="1400" dirty="0">
                <a:solidFill>
                  <a:schemeClr val="tx1"/>
                </a:solidFill>
              </a:endParaRPr>
            </a:p>
          </p:txBody>
        </p:sp>
        <p:sp>
          <p:nvSpPr>
            <p:cNvPr id="54" name="TextBox 53"/>
            <p:cNvSpPr txBox="1"/>
            <p:nvPr/>
          </p:nvSpPr>
          <p:spPr>
            <a:xfrm>
              <a:off x="6740237" y="4029560"/>
              <a:ext cx="838200" cy="307777"/>
            </a:xfrm>
            <a:prstGeom prst="rect">
              <a:avLst/>
            </a:prstGeom>
            <a:noFill/>
          </p:spPr>
          <p:txBody>
            <a:bodyPr wrap="square" rtlCol="0">
              <a:spAutoFit/>
            </a:bodyPr>
            <a:lstStyle/>
            <a:p>
              <a:r>
                <a:rPr lang="en-US" sz="1400" dirty="0" smtClean="0"/>
                <a:t>Solicit</a:t>
              </a:r>
              <a:endParaRPr lang="en-US" sz="1400" dirty="0"/>
            </a:p>
          </p:txBody>
        </p:sp>
        <p:sp>
          <p:nvSpPr>
            <p:cNvPr id="57" name="Diamond 56"/>
            <p:cNvSpPr/>
            <p:nvPr/>
          </p:nvSpPr>
          <p:spPr>
            <a:xfrm>
              <a:off x="6587837" y="4626179"/>
              <a:ext cx="2369128" cy="1230077"/>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Determine Method of Procurement </a:t>
              </a:r>
              <a:endParaRPr lang="en-US" sz="1400" dirty="0">
                <a:solidFill>
                  <a:schemeClr val="tx1"/>
                </a:solidFill>
              </a:endParaRPr>
            </a:p>
          </p:txBody>
        </p:sp>
        <p:sp>
          <p:nvSpPr>
            <p:cNvPr id="58" name="Diamond 57"/>
            <p:cNvSpPr/>
            <p:nvPr/>
          </p:nvSpPr>
          <p:spPr>
            <a:xfrm>
              <a:off x="6587837" y="2292788"/>
              <a:ext cx="1892120" cy="959429"/>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Solicit or Piggyback or Joint</a:t>
              </a:r>
              <a:endParaRPr lang="en-US" sz="1400" dirty="0">
                <a:solidFill>
                  <a:schemeClr val="tx1"/>
                </a:solidFill>
              </a:endParaRPr>
            </a:p>
          </p:txBody>
        </p:sp>
        <p:cxnSp>
          <p:nvCxnSpPr>
            <p:cNvPr id="61" name="Elbow Connector 60"/>
            <p:cNvCxnSpPr/>
            <p:nvPr/>
          </p:nvCxnSpPr>
          <p:spPr>
            <a:xfrm>
              <a:off x="5022273" y="4987013"/>
              <a:ext cx="1565563" cy="254205"/>
            </a:xfrm>
            <a:prstGeom prst="bentConnector3">
              <a:avLst>
                <a:gd name="adj1" fmla="val 1814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772401" y="5856256"/>
              <a:ext cx="0" cy="213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24" name="Straight Connector 5123"/>
            <p:cNvCxnSpPr/>
            <p:nvPr/>
          </p:nvCxnSpPr>
          <p:spPr>
            <a:xfrm>
              <a:off x="6740236" y="6069380"/>
              <a:ext cx="2047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29" name="Straight Arrow Connector 5128"/>
            <p:cNvCxnSpPr/>
            <p:nvPr/>
          </p:nvCxnSpPr>
          <p:spPr>
            <a:xfrm>
              <a:off x="6740237" y="6069380"/>
              <a:ext cx="0" cy="42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34" name="Straight Arrow Connector 5133"/>
            <p:cNvCxnSpPr/>
            <p:nvPr/>
          </p:nvCxnSpPr>
          <p:spPr>
            <a:xfrm>
              <a:off x="8787732" y="6069380"/>
              <a:ext cx="0" cy="42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6" name="TextBox 5135"/>
            <p:cNvSpPr txBox="1"/>
            <p:nvPr/>
          </p:nvSpPr>
          <p:spPr>
            <a:xfrm>
              <a:off x="7058893" y="5856256"/>
              <a:ext cx="475004" cy="307777"/>
            </a:xfrm>
            <a:prstGeom prst="rect">
              <a:avLst/>
            </a:prstGeom>
            <a:noFill/>
          </p:spPr>
          <p:txBody>
            <a:bodyPr wrap="square" rtlCol="0">
              <a:spAutoFit/>
            </a:bodyPr>
            <a:lstStyle/>
            <a:p>
              <a:r>
                <a:rPr lang="en-US" sz="1400" dirty="0" smtClean="0"/>
                <a:t>IFB</a:t>
              </a:r>
              <a:endParaRPr lang="en-US" sz="1400" dirty="0"/>
            </a:p>
          </p:txBody>
        </p:sp>
        <p:sp>
          <p:nvSpPr>
            <p:cNvPr id="5137" name="TextBox 5136"/>
            <p:cNvSpPr txBox="1"/>
            <p:nvPr/>
          </p:nvSpPr>
          <p:spPr>
            <a:xfrm>
              <a:off x="8014855" y="5856256"/>
              <a:ext cx="942110" cy="307777"/>
            </a:xfrm>
            <a:prstGeom prst="rect">
              <a:avLst/>
            </a:prstGeom>
            <a:noFill/>
          </p:spPr>
          <p:txBody>
            <a:bodyPr wrap="square" rtlCol="0">
              <a:spAutoFit/>
            </a:bodyPr>
            <a:lstStyle/>
            <a:p>
              <a:r>
                <a:rPr lang="en-US" sz="1400" dirty="0" smtClean="0"/>
                <a:t>RFP</a:t>
              </a:r>
              <a:endParaRPr lang="en-US" sz="1400" dirty="0"/>
            </a:p>
          </p:txBody>
        </p:sp>
      </p:grpSp>
      <p:sp>
        <p:nvSpPr>
          <p:cNvPr id="5144" name="Chevron 5143"/>
          <p:cNvSpPr/>
          <p:nvPr/>
        </p:nvSpPr>
        <p:spPr>
          <a:xfrm>
            <a:off x="152402" y="242591"/>
            <a:ext cx="1717962" cy="51940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Select Method of Procurement</a:t>
            </a:r>
            <a:endParaRPr lang="en-US" sz="1200" dirty="0">
              <a:solidFill>
                <a:schemeClr val="bg1"/>
              </a:solidFill>
            </a:endParaRPr>
          </a:p>
        </p:txBody>
      </p:sp>
      <p:sp>
        <p:nvSpPr>
          <p:cNvPr id="5145" name="Chevron 5144"/>
          <p:cNvSpPr/>
          <p:nvPr/>
        </p:nvSpPr>
        <p:spPr>
          <a:xfrm>
            <a:off x="1801090" y="242591"/>
            <a:ext cx="1690253" cy="519409"/>
          </a:xfrm>
          <a:prstGeom prst="chevro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Manage the Solicitation Process</a:t>
            </a:r>
            <a:endParaRPr lang="en-US" sz="1100" dirty="0">
              <a:solidFill>
                <a:schemeClr val="bg1"/>
              </a:solidFill>
            </a:endParaRPr>
          </a:p>
        </p:txBody>
      </p:sp>
      <p:sp>
        <p:nvSpPr>
          <p:cNvPr id="5146" name="Chevron 5145"/>
          <p:cNvSpPr/>
          <p:nvPr/>
        </p:nvSpPr>
        <p:spPr>
          <a:xfrm>
            <a:off x="3338945" y="242591"/>
            <a:ext cx="1704110" cy="519409"/>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Make Award and Take Delivery</a:t>
            </a:r>
            <a:endParaRPr lang="en-US" sz="1100" dirty="0">
              <a:solidFill>
                <a:schemeClr val="bg1"/>
              </a:solidFill>
            </a:endParaRPr>
          </a:p>
        </p:txBody>
      </p:sp>
      <p:sp>
        <p:nvSpPr>
          <p:cNvPr id="2" name="Slide Number Placeholder 1"/>
          <p:cNvSpPr>
            <a:spLocks noGrp="1"/>
          </p:cNvSpPr>
          <p:nvPr>
            <p:ph type="sldNum" sz="quarter" idx="12"/>
          </p:nvPr>
        </p:nvSpPr>
        <p:spPr/>
        <p:txBody>
          <a:bodyPr/>
          <a:lstStyle/>
          <a:p>
            <a:fld id="{F00A00CB-2C12-43BD-8097-0EF59CD27AF0}" type="slidenum">
              <a:rPr lang="en-US" smtClean="0"/>
              <a:pPr/>
              <a:t>192</a:t>
            </a:fld>
            <a:endParaRPr lang="en-US" dirty="0"/>
          </a:p>
        </p:txBody>
      </p:sp>
    </p:spTree>
    <p:extLst>
      <p:ext uri="{BB962C8B-B14F-4D97-AF65-F5344CB8AC3E}">
        <p14:creationId xmlns:p14="http://schemas.microsoft.com/office/powerpoint/2010/main" val="389662690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484908"/>
            <a:ext cx="8742217" cy="932729"/>
          </a:xfrm>
        </p:spPr>
        <p:txBody>
          <a:bodyPr/>
          <a:lstStyle/>
          <a:p>
            <a:pPr algn="r"/>
            <a:r>
              <a:rPr lang="en-US" sz="3200" dirty="0"/>
              <a:t>Phase 2: </a:t>
            </a:r>
            <a:br>
              <a:rPr lang="en-US" sz="3200" dirty="0"/>
            </a:br>
            <a:r>
              <a:rPr lang="en-US" sz="3200" dirty="0"/>
              <a:t>Manage the Solicitation- </a:t>
            </a:r>
            <a:r>
              <a:rPr lang="en-US" sz="3200" dirty="0" smtClean="0"/>
              <a:t>Joint or Piggybacking</a:t>
            </a:r>
            <a:endParaRPr lang="en-US" sz="3200" dirty="0"/>
          </a:p>
        </p:txBody>
      </p:sp>
      <p:sp>
        <p:nvSpPr>
          <p:cNvPr id="3" name="Content Placeholder 2"/>
          <p:cNvSpPr>
            <a:spLocks noGrp="1"/>
          </p:cNvSpPr>
          <p:nvPr>
            <p:ph sz="half" idx="1"/>
          </p:nvPr>
        </p:nvSpPr>
        <p:spPr>
          <a:xfrm>
            <a:off x="180109" y="1600200"/>
            <a:ext cx="4184073" cy="4525963"/>
          </a:xfrm>
        </p:spPr>
        <p:txBody>
          <a:bodyPr/>
          <a:lstStyle/>
          <a:p>
            <a:pPr marL="0" indent="0">
              <a:buNone/>
            </a:pPr>
            <a:r>
              <a:rPr lang="en-US" sz="2400" b="1" dirty="0" smtClean="0"/>
              <a:t>Key steps to follow:</a:t>
            </a:r>
          </a:p>
          <a:p>
            <a:r>
              <a:rPr lang="en-US" sz="2400" dirty="0" smtClean="0"/>
              <a:t>Verify assignability clause</a:t>
            </a:r>
          </a:p>
          <a:p>
            <a:r>
              <a:rPr lang="en-US" sz="2400" dirty="0" smtClean="0"/>
              <a:t>Verify inclusion of FTA clauses and Buy America Certifications (or Buy America Waivers)</a:t>
            </a:r>
          </a:p>
          <a:p>
            <a:r>
              <a:rPr lang="en-US" sz="2400" dirty="0" smtClean="0"/>
              <a:t>Conduct price analysis</a:t>
            </a:r>
          </a:p>
          <a:p>
            <a:r>
              <a:rPr lang="en-US" sz="2400" dirty="0" smtClean="0"/>
              <a:t>Determine any desired changes to the specification and ensure they are in-scope changes </a:t>
            </a:r>
            <a:endParaRPr lang="en-US" sz="2400" dirty="0"/>
          </a:p>
        </p:txBody>
      </p:sp>
      <p:sp>
        <p:nvSpPr>
          <p:cNvPr id="9" name="Rectangle 8"/>
          <p:cNvSpPr/>
          <p:nvPr/>
        </p:nvSpPr>
        <p:spPr>
          <a:xfrm>
            <a:off x="6393872" y="1600200"/>
            <a:ext cx="1447800" cy="658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Solicit</a:t>
            </a:r>
            <a:r>
              <a:rPr lang="en-US" dirty="0" smtClean="0">
                <a:solidFill>
                  <a:schemeClr val="tx1"/>
                </a:solidFill>
              </a:rPr>
              <a:t> </a:t>
            </a:r>
            <a:endParaRPr lang="en-US" dirty="0">
              <a:solidFill>
                <a:schemeClr val="tx1"/>
              </a:solidFill>
            </a:endParaRPr>
          </a:p>
        </p:txBody>
      </p:sp>
      <p:cxnSp>
        <p:nvCxnSpPr>
          <p:cNvPr id="11" name="Straight Connector 10"/>
          <p:cNvCxnSpPr>
            <a:stCxn id="97" idx="3"/>
          </p:cNvCxnSpPr>
          <p:nvPr/>
        </p:nvCxnSpPr>
        <p:spPr>
          <a:xfrm flipV="1">
            <a:off x="5825837" y="1931483"/>
            <a:ext cx="1089313" cy="3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412182" y="1935316"/>
            <a:ext cx="9975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97" idx="2"/>
          </p:cNvCxnSpPr>
          <p:nvPr/>
        </p:nvCxnSpPr>
        <p:spPr>
          <a:xfrm>
            <a:off x="4762501" y="2424916"/>
            <a:ext cx="0" cy="21567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61509" y="2532754"/>
            <a:ext cx="2001981" cy="307777"/>
          </a:xfrm>
          <a:prstGeom prst="rect">
            <a:avLst/>
          </a:prstGeom>
          <a:noFill/>
        </p:spPr>
        <p:txBody>
          <a:bodyPr wrap="square" rtlCol="0">
            <a:spAutoFit/>
          </a:bodyPr>
          <a:lstStyle/>
          <a:p>
            <a:r>
              <a:rPr lang="en-US" sz="1400" dirty="0" smtClean="0">
                <a:latin typeface="+mn-lt"/>
              </a:rPr>
              <a:t>Piggyback  or Joint</a:t>
            </a:r>
          </a:p>
        </p:txBody>
      </p:sp>
      <p:cxnSp>
        <p:nvCxnSpPr>
          <p:cNvPr id="14" name="Straight Arrow Connector 13"/>
          <p:cNvCxnSpPr/>
          <p:nvPr/>
        </p:nvCxnSpPr>
        <p:spPr>
          <a:xfrm>
            <a:off x="4762501" y="2640593"/>
            <a:ext cx="0" cy="2558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823855" y="2896474"/>
            <a:ext cx="2183823" cy="525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Verify Assignability, FTA Clauses, Price Analysis</a:t>
            </a:r>
            <a:endParaRPr lang="en-US" sz="1400" dirty="0">
              <a:solidFill>
                <a:schemeClr val="tx1"/>
              </a:solidFill>
            </a:endParaRPr>
          </a:p>
        </p:txBody>
      </p:sp>
      <p:sp>
        <p:nvSpPr>
          <p:cNvPr id="35" name="Rectangle 34"/>
          <p:cNvSpPr/>
          <p:nvPr/>
        </p:nvSpPr>
        <p:spPr>
          <a:xfrm>
            <a:off x="3477492" y="3575721"/>
            <a:ext cx="2285998" cy="5806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Verify Buy America Certifications  are included </a:t>
            </a:r>
            <a:endParaRPr lang="en-US" sz="1400" dirty="0">
              <a:solidFill>
                <a:schemeClr val="tx1"/>
              </a:solidFill>
            </a:endParaRPr>
          </a:p>
        </p:txBody>
      </p:sp>
      <p:cxnSp>
        <p:nvCxnSpPr>
          <p:cNvPr id="37" name="Straight Arrow Connector 36"/>
          <p:cNvCxnSpPr>
            <a:stCxn id="34" idx="2"/>
          </p:cNvCxnSpPr>
          <p:nvPr/>
        </p:nvCxnSpPr>
        <p:spPr>
          <a:xfrm flipH="1">
            <a:off x="4915766" y="3422073"/>
            <a:ext cx="1" cy="153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189519" y="3422073"/>
            <a:ext cx="1721426" cy="734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Determine Any Desired Specification Changes </a:t>
            </a:r>
            <a:endParaRPr lang="en-US" sz="1400" dirty="0">
              <a:solidFill>
                <a:schemeClr val="tx1"/>
              </a:solidFill>
            </a:endParaRPr>
          </a:p>
        </p:txBody>
      </p:sp>
      <p:cxnSp>
        <p:nvCxnSpPr>
          <p:cNvPr id="89" name="Straight Arrow Connector 88"/>
          <p:cNvCxnSpPr>
            <a:endCxn id="43" idx="1"/>
          </p:cNvCxnSpPr>
          <p:nvPr/>
        </p:nvCxnSpPr>
        <p:spPr>
          <a:xfrm>
            <a:off x="5763490" y="3789218"/>
            <a:ext cx="42602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Diamond 96"/>
          <p:cNvSpPr/>
          <p:nvPr/>
        </p:nvSpPr>
        <p:spPr>
          <a:xfrm>
            <a:off x="3699164" y="1445717"/>
            <a:ext cx="2126673" cy="979199"/>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Solicit or Joint or Piggyback</a:t>
            </a:r>
            <a:endParaRPr lang="en-US" sz="1400" dirty="0">
              <a:solidFill>
                <a:schemeClr val="tx1"/>
              </a:solidFill>
            </a:endParaRPr>
          </a:p>
        </p:txBody>
      </p:sp>
      <p:sp>
        <p:nvSpPr>
          <p:cNvPr id="32" name="Diamond 31"/>
          <p:cNvSpPr/>
          <p:nvPr/>
        </p:nvSpPr>
        <p:spPr>
          <a:xfrm>
            <a:off x="5043055" y="4336527"/>
            <a:ext cx="2074717" cy="10806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Are Spec Changes within Scope? </a:t>
            </a:r>
            <a:endParaRPr lang="en-US" sz="1400" dirty="0">
              <a:solidFill>
                <a:schemeClr val="tx1"/>
              </a:solidFill>
            </a:endParaRPr>
          </a:p>
        </p:txBody>
      </p:sp>
      <p:cxnSp>
        <p:nvCxnSpPr>
          <p:cNvPr id="66" name="Straight Arrow Connector 65"/>
          <p:cNvCxnSpPr>
            <a:endCxn id="32" idx="0"/>
          </p:cNvCxnSpPr>
          <p:nvPr/>
        </p:nvCxnSpPr>
        <p:spPr>
          <a:xfrm flipH="1">
            <a:off x="6080414" y="4156364"/>
            <a:ext cx="180108" cy="180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043055" y="5849072"/>
            <a:ext cx="2419349" cy="554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Issue Contract Including Terms of Master Contract </a:t>
            </a:r>
          </a:p>
        </p:txBody>
      </p:sp>
      <p:sp>
        <p:nvSpPr>
          <p:cNvPr id="101" name="TextBox 100"/>
          <p:cNvSpPr txBox="1"/>
          <p:nvPr/>
        </p:nvSpPr>
        <p:spPr>
          <a:xfrm>
            <a:off x="5430982" y="5541818"/>
            <a:ext cx="545522" cy="307777"/>
          </a:xfrm>
          <a:prstGeom prst="rect">
            <a:avLst/>
          </a:prstGeom>
          <a:noFill/>
        </p:spPr>
        <p:txBody>
          <a:bodyPr wrap="square" rtlCol="0">
            <a:spAutoFit/>
          </a:bodyPr>
          <a:lstStyle/>
          <a:p>
            <a:r>
              <a:rPr lang="en-US" sz="1400" dirty="0" smtClean="0">
                <a:latin typeface="+mn-lt"/>
              </a:rPr>
              <a:t>Yes</a:t>
            </a:r>
            <a:endParaRPr lang="en-US" sz="1400" dirty="0">
              <a:latin typeface="+mn-lt"/>
            </a:endParaRPr>
          </a:p>
        </p:txBody>
      </p:sp>
      <p:sp>
        <p:nvSpPr>
          <p:cNvPr id="108" name="TextBox 107"/>
          <p:cNvSpPr txBox="1"/>
          <p:nvPr/>
        </p:nvSpPr>
        <p:spPr>
          <a:xfrm>
            <a:off x="7287492" y="4682837"/>
            <a:ext cx="554180" cy="307777"/>
          </a:xfrm>
          <a:prstGeom prst="rect">
            <a:avLst/>
          </a:prstGeom>
          <a:noFill/>
        </p:spPr>
        <p:txBody>
          <a:bodyPr wrap="square" rtlCol="0">
            <a:spAutoFit/>
          </a:bodyPr>
          <a:lstStyle/>
          <a:p>
            <a:r>
              <a:rPr lang="en-US" sz="1400" dirty="0" smtClean="0">
                <a:latin typeface="+mn-lt"/>
              </a:rPr>
              <a:t>No</a:t>
            </a:r>
          </a:p>
        </p:txBody>
      </p:sp>
      <p:sp>
        <p:nvSpPr>
          <p:cNvPr id="109" name="Rectangle 108"/>
          <p:cNvSpPr/>
          <p:nvPr/>
        </p:nvSpPr>
        <p:spPr>
          <a:xfrm>
            <a:off x="7841672" y="4336527"/>
            <a:ext cx="1205346" cy="108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 Another Method of Procurement </a:t>
            </a:r>
            <a:endParaRPr lang="en-US" sz="1400" dirty="0">
              <a:solidFill>
                <a:schemeClr val="tx1"/>
              </a:solidFill>
            </a:endParaRPr>
          </a:p>
        </p:txBody>
      </p:sp>
      <p:cxnSp>
        <p:nvCxnSpPr>
          <p:cNvPr id="118" name="Straight Arrow Connector 117"/>
          <p:cNvCxnSpPr>
            <a:endCxn id="108" idx="3"/>
          </p:cNvCxnSpPr>
          <p:nvPr/>
        </p:nvCxnSpPr>
        <p:spPr>
          <a:xfrm>
            <a:off x="7462404" y="4836725"/>
            <a:ext cx="37926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50232" y="4836725"/>
            <a:ext cx="3619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32" idx="2"/>
          </p:cNvCxnSpPr>
          <p:nvPr/>
        </p:nvCxnSpPr>
        <p:spPr>
          <a:xfrm>
            <a:off x="6080414" y="5417127"/>
            <a:ext cx="0" cy="431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5" name="Slide Number Placeholder 144"/>
          <p:cNvSpPr>
            <a:spLocks noGrp="1"/>
          </p:cNvSpPr>
          <p:nvPr>
            <p:ph type="sldNum" sz="quarter" idx="12"/>
          </p:nvPr>
        </p:nvSpPr>
        <p:spPr/>
        <p:txBody>
          <a:bodyPr/>
          <a:lstStyle/>
          <a:p>
            <a:fld id="{F00A00CB-2C12-43BD-8097-0EF59CD27AF0}" type="slidenum">
              <a:rPr lang="en-US" smtClean="0"/>
              <a:pPr/>
              <a:t>193</a:t>
            </a:fld>
            <a:endParaRPr lang="en-US" dirty="0"/>
          </a:p>
        </p:txBody>
      </p:sp>
      <p:sp>
        <p:nvSpPr>
          <p:cNvPr id="146" name="Chevron 145"/>
          <p:cNvSpPr/>
          <p:nvPr/>
        </p:nvSpPr>
        <p:spPr>
          <a:xfrm>
            <a:off x="0" y="138545"/>
            <a:ext cx="1911927" cy="588679"/>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Select Method of Procurement </a:t>
            </a:r>
            <a:endParaRPr lang="en-US" sz="1200" dirty="0">
              <a:solidFill>
                <a:schemeClr val="bg1"/>
              </a:solidFill>
            </a:endParaRPr>
          </a:p>
        </p:txBody>
      </p:sp>
      <p:sp>
        <p:nvSpPr>
          <p:cNvPr id="147" name="Chevron 146"/>
          <p:cNvSpPr/>
          <p:nvPr/>
        </p:nvSpPr>
        <p:spPr>
          <a:xfrm>
            <a:off x="1801090" y="138544"/>
            <a:ext cx="1801091" cy="588679"/>
          </a:xfrm>
          <a:prstGeom prst="chevron">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Manage the Solicitation Process</a:t>
            </a:r>
            <a:endParaRPr lang="en-US" sz="1200" dirty="0">
              <a:solidFill>
                <a:schemeClr val="bg1"/>
              </a:solidFill>
            </a:endParaRPr>
          </a:p>
        </p:txBody>
      </p:sp>
      <p:sp>
        <p:nvSpPr>
          <p:cNvPr id="148" name="Chevron 147"/>
          <p:cNvSpPr/>
          <p:nvPr/>
        </p:nvSpPr>
        <p:spPr>
          <a:xfrm>
            <a:off x="3477492" y="138545"/>
            <a:ext cx="1565562" cy="588679"/>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Make Award and Take Delivery</a:t>
            </a:r>
            <a:endParaRPr lang="en-US" sz="1200" dirty="0">
              <a:solidFill>
                <a:schemeClr val="bg1"/>
              </a:solidFill>
            </a:endParaRPr>
          </a:p>
        </p:txBody>
      </p:sp>
    </p:spTree>
    <p:extLst>
      <p:ext uri="{BB962C8B-B14F-4D97-AF65-F5344CB8AC3E}">
        <p14:creationId xmlns:p14="http://schemas.microsoft.com/office/powerpoint/2010/main" val="291086505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Phase 2: </a:t>
            </a:r>
            <a:br>
              <a:rPr lang="en-US" sz="3200" dirty="0"/>
            </a:br>
            <a:r>
              <a:rPr lang="en-US" sz="3200" dirty="0"/>
              <a:t>Manage the Solicitation- </a:t>
            </a:r>
            <a:r>
              <a:rPr lang="en-US" sz="3200" dirty="0" smtClean="0"/>
              <a:t>IFB</a:t>
            </a:r>
            <a:endParaRPr lang="en-US" sz="3200" dirty="0"/>
          </a:p>
        </p:txBody>
      </p:sp>
      <p:sp>
        <p:nvSpPr>
          <p:cNvPr id="3" name="Content Placeholder 2"/>
          <p:cNvSpPr>
            <a:spLocks noGrp="1"/>
          </p:cNvSpPr>
          <p:nvPr>
            <p:ph sz="half" idx="1"/>
          </p:nvPr>
        </p:nvSpPr>
        <p:spPr>
          <a:xfrm>
            <a:off x="180108" y="1288473"/>
            <a:ext cx="4239491" cy="4837691"/>
          </a:xfrm>
        </p:spPr>
        <p:txBody>
          <a:bodyPr/>
          <a:lstStyle/>
          <a:p>
            <a:pPr marL="0" indent="0">
              <a:buNone/>
            </a:pPr>
            <a:r>
              <a:rPr lang="en-US" sz="2400" b="1" dirty="0" smtClean="0"/>
              <a:t>Key steps to follow:</a:t>
            </a:r>
          </a:p>
          <a:p>
            <a:r>
              <a:rPr lang="en-US" sz="2400" dirty="0" smtClean="0"/>
              <a:t>Contract must be awarded to the lowest price responsive / responsible bidder</a:t>
            </a:r>
          </a:p>
          <a:p>
            <a:r>
              <a:rPr lang="en-US" sz="2400" dirty="0" smtClean="0"/>
              <a:t>Bidders have the opportunity to submit requests for approved equals (RFA)</a:t>
            </a:r>
          </a:p>
          <a:p>
            <a:r>
              <a:rPr lang="en-US" sz="2400" dirty="0" smtClean="0"/>
              <a:t>Buy America pre-award review must be conducted for procurements above threshold or a waiver must be obtained </a:t>
            </a:r>
            <a:endParaRPr lang="en-US" sz="2400" dirty="0"/>
          </a:p>
        </p:txBody>
      </p:sp>
      <p:sp>
        <p:nvSpPr>
          <p:cNvPr id="145" name="Slide Number Placeholder 144"/>
          <p:cNvSpPr>
            <a:spLocks noGrp="1"/>
          </p:cNvSpPr>
          <p:nvPr>
            <p:ph type="sldNum" sz="quarter" idx="12"/>
          </p:nvPr>
        </p:nvSpPr>
        <p:spPr/>
        <p:txBody>
          <a:bodyPr/>
          <a:lstStyle/>
          <a:p>
            <a:fld id="{F00A00CB-2C12-43BD-8097-0EF59CD27AF0}" type="slidenum">
              <a:rPr lang="en-US" smtClean="0"/>
              <a:pPr/>
              <a:t>194</a:t>
            </a:fld>
            <a:endParaRPr lang="en-US" dirty="0"/>
          </a:p>
        </p:txBody>
      </p:sp>
      <p:sp>
        <p:nvSpPr>
          <p:cNvPr id="146" name="Chevron 145"/>
          <p:cNvSpPr/>
          <p:nvPr/>
        </p:nvSpPr>
        <p:spPr>
          <a:xfrm>
            <a:off x="0" y="138545"/>
            <a:ext cx="1911927" cy="588679"/>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Select Method of Procurement </a:t>
            </a:r>
            <a:endParaRPr lang="en-US" sz="1200" dirty="0">
              <a:solidFill>
                <a:schemeClr val="bg1"/>
              </a:solidFill>
            </a:endParaRPr>
          </a:p>
        </p:txBody>
      </p:sp>
      <p:sp>
        <p:nvSpPr>
          <p:cNvPr id="147" name="Chevron 146"/>
          <p:cNvSpPr/>
          <p:nvPr/>
        </p:nvSpPr>
        <p:spPr>
          <a:xfrm>
            <a:off x="1801090" y="138544"/>
            <a:ext cx="1801091" cy="588679"/>
          </a:xfrm>
          <a:prstGeom prst="chevron">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Manage the Solicitation Process</a:t>
            </a:r>
            <a:endParaRPr lang="en-US" sz="1200" dirty="0">
              <a:solidFill>
                <a:schemeClr val="bg1"/>
              </a:solidFill>
            </a:endParaRPr>
          </a:p>
        </p:txBody>
      </p:sp>
      <p:sp>
        <p:nvSpPr>
          <p:cNvPr id="148" name="Chevron 147"/>
          <p:cNvSpPr/>
          <p:nvPr/>
        </p:nvSpPr>
        <p:spPr>
          <a:xfrm>
            <a:off x="3477492" y="138545"/>
            <a:ext cx="1565562" cy="588679"/>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Make Award and Take Delivery</a:t>
            </a:r>
            <a:endParaRPr lang="en-US" sz="1200" dirty="0">
              <a:solidFill>
                <a:schemeClr val="bg1"/>
              </a:solidFill>
            </a:endParaRPr>
          </a:p>
        </p:txBody>
      </p:sp>
      <p:sp>
        <p:nvSpPr>
          <p:cNvPr id="4" name="Rectangle 3"/>
          <p:cNvSpPr/>
          <p:nvPr/>
        </p:nvSpPr>
        <p:spPr>
          <a:xfrm>
            <a:off x="4419599" y="1593272"/>
            <a:ext cx="1537855" cy="1066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Develop Specification and Prepare Independent Cost Estimate</a:t>
            </a:r>
            <a:endParaRPr lang="en-US" sz="1400" dirty="0">
              <a:solidFill>
                <a:schemeClr val="tx1"/>
              </a:solidFill>
            </a:endParaRPr>
          </a:p>
        </p:txBody>
      </p:sp>
      <p:sp>
        <p:nvSpPr>
          <p:cNvPr id="5" name="Rectangle 4"/>
          <p:cNvSpPr/>
          <p:nvPr/>
        </p:nvSpPr>
        <p:spPr>
          <a:xfrm>
            <a:off x="4419600" y="3117273"/>
            <a:ext cx="1343892" cy="7204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Prepare Bid Documents</a:t>
            </a:r>
            <a:endParaRPr lang="en-US" sz="1400" dirty="0">
              <a:solidFill>
                <a:schemeClr val="tx1"/>
              </a:solidFill>
            </a:endParaRPr>
          </a:p>
        </p:txBody>
      </p:sp>
      <p:sp>
        <p:nvSpPr>
          <p:cNvPr id="6" name="Rectangle 5"/>
          <p:cNvSpPr/>
          <p:nvPr/>
        </p:nvSpPr>
        <p:spPr>
          <a:xfrm>
            <a:off x="4419600" y="4197927"/>
            <a:ext cx="1343892" cy="6511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Advertise Requirements</a:t>
            </a:r>
            <a:endParaRPr lang="en-US" sz="1400" dirty="0">
              <a:solidFill>
                <a:schemeClr val="tx1"/>
              </a:solidFill>
            </a:endParaRPr>
          </a:p>
        </p:txBody>
      </p:sp>
      <p:sp>
        <p:nvSpPr>
          <p:cNvPr id="8" name="Rectangle 7"/>
          <p:cNvSpPr/>
          <p:nvPr/>
        </p:nvSpPr>
        <p:spPr>
          <a:xfrm>
            <a:off x="4419600" y="5264726"/>
            <a:ext cx="1343892" cy="86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Conduct Pre-Bid Conference</a:t>
            </a:r>
            <a:endParaRPr lang="en-US" sz="1400" dirty="0">
              <a:solidFill>
                <a:schemeClr val="tx1"/>
              </a:solidFill>
            </a:endParaRPr>
          </a:p>
        </p:txBody>
      </p:sp>
      <p:cxnSp>
        <p:nvCxnSpPr>
          <p:cNvPr id="13" name="Straight Arrow Connector 12"/>
          <p:cNvCxnSpPr/>
          <p:nvPr/>
        </p:nvCxnSpPr>
        <p:spPr>
          <a:xfrm>
            <a:off x="5430981" y="2660073"/>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6" idx="0"/>
          </p:cNvCxnSpPr>
          <p:nvPr/>
        </p:nvCxnSpPr>
        <p:spPr>
          <a:xfrm>
            <a:off x="5091546" y="3837709"/>
            <a:ext cx="0" cy="360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18808" y="4849091"/>
            <a:ext cx="0" cy="415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63492" y="5668963"/>
            <a:ext cx="443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206836" y="2563091"/>
            <a:ext cx="1" cy="3132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206837" y="2563091"/>
            <a:ext cx="4156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Flowchart: Decision 64"/>
          <p:cNvSpPr/>
          <p:nvPr/>
        </p:nvSpPr>
        <p:spPr>
          <a:xfrm>
            <a:off x="6096000" y="1417638"/>
            <a:ext cx="1967345" cy="1467155"/>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Request Pre-Offer Change or Approved Equals</a:t>
            </a:r>
            <a:endParaRPr lang="en-US" sz="1400" dirty="0">
              <a:solidFill>
                <a:schemeClr val="tx1"/>
              </a:solidFill>
            </a:endParaRPr>
          </a:p>
        </p:txBody>
      </p:sp>
      <p:cxnSp>
        <p:nvCxnSpPr>
          <p:cNvPr id="74" name="Straight Arrow Connector 73"/>
          <p:cNvCxnSpPr>
            <a:stCxn id="65" idx="2"/>
          </p:cNvCxnSpPr>
          <p:nvPr/>
        </p:nvCxnSpPr>
        <p:spPr>
          <a:xfrm>
            <a:off x="7079673" y="2884793"/>
            <a:ext cx="0" cy="481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5" idx="3"/>
          </p:cNvCxnSpPr>
          <p:nvPr/>
        </p:nvCxnSpPr>
        <p:spPr>
          <a:xfrm>
            <a:off x="8063345" y="2151216"/>
            <a:ext cx="0" cy="411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7813964" y="2563091"/>
            <a:ext cx="1163781" cy="554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Issue Addenda</a:t>
            </a:r>
            <a:endParaRPr lang="en-US" sz="1400" dirty="0">
              <a:solidFill>
                <a:schemeClr val="tx1"/>
              </a:solidFill>
            </a:endParaRPr>
          </a:p>
        </p:txBody>
      </p:sp>
      <p:sp>
        <p:nvSpPr>
          <p:cNvPr id="84" name="TextBox 83"/>
          <p:cNvSpPr txBox="1"/>
          <p:nvPr/>
        </p:nvSpPr>
        <p:spPr>
          <a:xfrm>
            <a:off x="8174183" y="2126672"/>
            <a:ext cx="558804" cy="307777"/>
          </a:xfrm>
          <a:prstGeom prst="rect">
            <a:avLst/>
          </a:prstGeom>
          <a:noFill/>
        </p:spPr>
        <p:txBody>
          <a:bodyPr wrap="square" rtlCol="0">
            <a:spAutoFit/>
          </a:bodyPr>
          <a:lstStyle/>
          <a:p>
            <a:r>
              <a:rPr lang="en-US" sz="1400" dirty="0" smtClean="0"/>
              <a:t>Yes</a:t>
            </a:r>
            <a:endParaRPr lang="en-US" sz="1400" dirty="0"/>
          </a:p>
        </p:txBody>
      </p:sp>
      <p:sp>
        <p:nvSpPr>
          <p:cNvPr id="87" name="TextBox 86"/>
          <p:cNvSpPr txBox="1"/>
          <p:nvPr/>
        </p:nvSpPr>
        <p:spPr>
          <a:xfrm>
            <a:off x="6622473" y="2888674"/>
            <a:ext cx="420259" cy="307777"/>
          </a:xfrm>
          <a:prstGeom prst="rect">
            <a:avLst/>
          </a:prstGeom>
          <a:noFill/>
        </p:spPr>
        <p:txBody>
          <a:bodyPr wrap="square" rtlCol="0">
            <a:spAutoFit/>
          </a:bodyPr>
          <a:lstStyle/>
          <a:p>
            <a:r>
              <a:rPr lang="en-US" sz="1400" dirty="0" smtClean="0"/>
              <a:t>No</a:t>
            </a:r>
            <a:endParaRPr lang="en-US" sz="1400" dirty="0"/>
          </a:p>
        </p:txBody>
      </p:sp>
      <p:cxnSp>
        <p:nvCxnSpPr>
          <p:cNvPr id="90" name="Straight Connector 89"/>
          <p:cNvCxnSpPr/>
          <p:nvPr/>
        </p:nvCxnSpPr>
        <p:spPr>
          <a:xfrm>
            <a:off x="8395854" y="3103418"/>
            <a:ext cx="0" cy="734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7952509" y="3837709"/>
            <a:ext cx="4433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6414655" y="3366655"/>
            <a:ext cx="1542477" cy="651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Accept Bids (Include Certifications)</a:t>
            </a:r>
            <a:endParaRPr lang="en-US" sz="1400" dirty="0">
              <a:solidFill>
                <a:schemeClr val="tx1"/>
              </a:solidFill>
            </a:endParaRPr>
          </a:p>
        </p:txBody>
      </p:sp>
      <p:sp>
        <p:nvSpPr>
          <p:cNvPr id="98" name="Rectangle 97"/>
          <p:cNvSpPr/>
          <p:nvPr/>
        </p:nvSpPr>
        <p:spPr>
          <a:xfrm>
            <a:off x="6414655" y="4197928"/>
            <a:ext cx="1542477" cy="6511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Determine Lowest Responsible / Responsive Bidder</a:t>
            </a:r>
            <a:endParaRPr lang="en-US" sz="1400" dirty="0">
              <a:solidFill>
                <a:schemeClr val="tx1"/>
              </a:solidFill>
            </a:endParaRPr>
          </a:p>
        </p:txBody>
      </p:sp>
      <p:sp>
        <p:nvSpPr>
          <p:cNvPr id="100" name="Rectangle 99"/>
          <p:cNvSpPr/>
          <p:nvPr/>
        </p:nvSpPr>
        <p:spPr>
          <a:xfrm>
            <a:off x="6414655" y="5056908"/>
            <a:ext cx="1542477" cy="1069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Conduct Pre-Award Buy America Review or Obtain Waiver</a:t>
            </a:r>
            <a:endParaRPr lang="en-US" sz="1400" dirty="0">
              <a:solidFill>
                <a:schemeClr val="tx1"/>
              </a:solidFill>
            </a:endParaRPr>
          </a:p>
        </p:txBody>
      </p:sp>
      <p:cxnSp>
        <p:nvCxnSpPr>
          <p:cNvPr id="103" name="Straight Arrow Connector 102"/>
          <p:cNvCxnSpPr>
            <a:stCxn id="96" idx="2"/>
            <a:endCxn id="98" idx="0"/>
          </p:cNvCxnSpPr>
          <p:nvPr/>
        </p:nvCxnSpPr>
        <p:spPr>
          <a:xfrm>
            <a:off x="7185894" y="4017818"/>
            <a:ext cx="0" cy="180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98" idx="2"/>
            <a:endCxn id="100" idx="0"/>
          </p:cNvCxnSpPr>
          <p:nvPr/>
        </p:nvCxnSpPr>
        <p:spPr>
          <a:xfrm>
            <a:off x="7185894" y="4849092"/>
            <a:ext cx="0" cy="207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46175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defRPr/>
            </a:pPr>
            <a:r>
              <a:rPr lang="en-US" sz="3200" dirty="0" smtClean="0"/>
              <a:t>Phase 2: </a:t>
            </a:r>
            <a:br>
              <a:rPr lang="en-US" sz="3200" dirty="0" smtClean="0"/>
            </a:br>
            <a:r>
              <a:rPr lang="en-US" sz="3200" dirty="0" smtClean="0"/>
              <a:t>Manage the Solicitation - RFP</a:t>
            </a:r>
            <a:endParaRPr lang="en-US" sz="3200" dirty="0"/>
          </a:p>
        </p:txBody>
      </p:sp>
      <p:sp>
        <p:nvSpPr>
          <p:cNvPr id="192515" name="Content Placeholder 2"/>
          <p:cNvSpPr>
            <a:spLocks noGrp="1"/>
          </p:cNvSpPr>
          <p:nvPr>
            <p:ph sz="half" idx="1"/>
          </p:nvPr>
        </p:nvSpPr>
        <p:spPr>
          <a:xfrm>
            <a:off x="346364" y="1233055"/>
            <a:ext cx="4225636" cy="4928033"/>
          </a:xfrm>
        </p:spPr>
        <p:txBody>
          <a:bodyPr/>
          <a:lstStyle/>
          <a:p>
            <a:pPr>
              <a:buFont typeface="Wingdings" pitchFamily="2" charset="2"/>
              <a:buNone/>
            </a:pPr>
            <a:r>
              <a:rPr lang="en-US" altLang="en-US" sz="2400" b="1" dirty="0" smtClean="0"/>
              <a:t>Key steps to follow:</a:t>
            </a:r>
          </a:p>
          <a:p>
            <a:r>
              <a:rPr lang="en-US" altLang="en-US" sz="2400" dirty="0" smtClean="0"/>
              <a:t>Evaluation criteria must be developed and listed in order of importance</a:t>
            </a:r>
          </a:p>
          <a:p>
            <a:r>
              <a:rPr lang="en-US" altLang="en-US" sz="2400" dirty="0" smtClean="0"/>
              <a:t>Award is made to the highest rated (best value) offeror</a:t>
            </a:r>
          </a:p>
          <a:p>
            <a:r>
              <a:rPr lang="en-US" altLang="en-US" sz="2400" dirty="0" smtClean="0"/>
              <a:t>Buy America pre-award review must be conducted for procurements above $150K ($100K if executed prior to Super Circular) or a waiver must be obtained</a:t>
            </a:r>
          </a:p>
        </p:txBody>
      </p:sp>
      <p:graphicFrame>
        <p:nvGraphicFramePr>
          <p:cNvPr id="5" name="Diagram 4"/>
          <p:cNvGraphicFramePr/>
          <p:nvPr/>
        </p:nvGraphicFramePr>
        <p:xfrm>
          <a:off x="76200" y="-685800"/>
          <a:ext cx="34290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25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1524000"/>
            <a:ext cx="432054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9" name="TextBox 8"/>
          <p:cNvSpPr txBox="1">
            <a:spLocks noChangeArrowheads="1"/>
          </p:cNvSpPr>
          <p:nvPr/>
        </p:nvSpPr>
        <p:spPr bwMode="auto">
          <a:xfrm>
            <a:off x="5867400" y="6581775"/>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200" dirty="0"/>
              <a:t>* Buy America process is covered separately</a:t>
            </a:r>
          </a:p>
        </p:txBody>
      </p:sp>
    </p:spTree>
    <p:extLst>
      <p:ext uri="{BB962C8B-B14F-4D97-AF65-F5344CB8AC3E}">
        <p14:creationId xmlns:p14="http://schemas.microsoft.com/office/powerpoint/2010/main" val="96641965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defRPr/>
            </a:pPr>
            <a:r>
              <a:rPr lang="en-US" sz="3200" dirty="0" smtClean="0"/>
              <a:t>Phase 3: </a:t>
            </a:r>
            <a:br>
              <a:rPr lang="en-US" sz="3200" dirty="0" smtClean="0"/>
            </a:br>
            <a:r>
              <a:rPr lang="en-US" sz="3200" dirty="0" smtClean="0"/>
              <a:t>Make the Award and Take Delivery</a:t>
            </a:r>
            <a:endParaRPr lang="en-US" sz="3200" dirty="0"/>
          </a:p>
        </p:txBody>
      </p:sp>
      <p:sp>
        <p:nvSpPr>
          <p:cNvPr id="193539" name="Content Placeholder 2"/>
          <p:cNvSpPr>
            <a:spLocks noGrp="1"/>
          </p:cNvSpPr>
          <p:nvPr>
            <p:ph sz="half" idx="1"/>
          </p:nvPr>
        </p:nvSpPr>
        <p:spPr>
          <a:xfrm>
            <a:off x="457200" y="1417637"/>
            <a:ext cx="3863340" cy="4743451"/>
          </a:xfrm>
        </p:spPr>
        <p:txBody>
          <a:bodyPr/>
          <a:lstStyle/>
          <a:p>
            <a:pPr>
              <a:buFont typeface="Wingdings" pitchFamily="2" charset="2"/>
              <a:buNone/>
            </a:pPr>
            <a:r>
              <a:rPr lang="en-US" altLang="en-US" sz="2400" b="1" dirty="0" smtClean="0"/>
              <a:t>Key steps to follow:</a:t>
            </a:r>
          </a:p>
          <a:p>
            <a:r>
              <a:rPr lang="en-US" altLang="en-US" sz="2400" dirty="0" smtClean="0"/>
              <a:t>A Buy America post-award audit must be conducted for all procurements above $150K ($100K if executed prior to Super Circular) during manufacturing </a:t>
            </a:r>
          </a:p>
          <a:p>
            <a:r>
              <a:rPr lang="en-US" altLang="en-US" sz="2400" dirty="0" smtClean="0"/>
              <a:t>After the initial order quantity has been fulfilled, options may be released as needed</a:t>
            </a:r>
          </a:p>
        </p:txBody>
      </p:sp>
      <p:graphicFrame>
        <p:nvGraphicFramePr>
          <p:cNvPr id="5" name="Diagram 4"/>
          <p:cNvGraphicFramePr/>
          <p:nvPr/>
        </p:nvGraphicFramePr>
        <p:xfrm>
          <a:off x="76200" y="-685800"/>
          <a:ext cx="34290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354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0540" y="1676400"/>
            <a:ext cx="418338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3" name="TextBox 8"/>
          <p:cNvSpPr txBox="1">
            <a:spLocks noChangeArrowheads="1"/>
          </p:cNvSpPr>
          <p:nvPr/>
        </p:nvSpPr>
        <p:spPr bwMode="auto">
          <a:xfrm>
            <a:off x="5867400" y="6581775"/>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200" dirty="0"/>
              <a:t>* Buy America process is covered separately</a:t>
            </a:r>
          </a:p>
        </p:txBody>
      </p:sp>
    </p:spTree>
    <p:extLst>
      <p:ext uri="{BB962C8B-B14F-4D97-AF65-F5344CB8AC3E}">
        <p14:creationId xmlns:p14="http://schemas.microsoft.com/office/powerpoint/2010/main" val="284662325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612775" y="480060"/>
            <a:ext cx="7312025" cy="1120140"/>
          </a:xfrm>
        </p:spPr>
        <p:txBody>
          <a:bodyPr/>
          <a:lstStyle/>
          <a:p>
            <a:r>
              <a:rPr lang="en-US" altLang="en-US" sz="3600" dirty="0" smtClean="0"/>
              <a:t>Buy America Certification</a:t>
            </a:r>
          </a:p>
        </p:txBody>
      </p:sp>
      <p:sp>
        <p:nvSpPr>
          <p:cNvPr id="194564" name="Content Placeholder 5"/>
          <p:cNvSpPr>
            <a:spLocks noGrp="1"/>
          </p:cNvSpPr>
          <p:nvPr>
            <p:ph sz="quarter" idx="1"/>
          </p:nvPr>
        </p:nvSpPr>
        <p:spPr>
          <a:xfrm>
            <a:off x="612775" y="1600200"/>
            <a:ext cx="7312025" cy="4495800"/>
          </a:xfrm>
        </p:spPr>
        <p:txBody>
          <a:bodyPr/>
          <a:lstStyle/>
          <a:p>
            <a:r>
              <a:rPr lang="en-US" altLang="en-US" dirty="0" smtClean="0"/>
              <a:t>Pre-Award and Post-Delivery audits must be conducted for all rolling stock procurements.</a:t>
            </a:r>
          </a:p>
          <a:p>
            <a:pPr lvl="1"/>
            <a:r>
              <a:rPr lang="en-US" altLang="en-US" dirty="0" smtClean="0"/>
              <a:t>Verify 60% domestic product</a:t>
            </a:r>
          </a:p>
          <a:p>
            <a:pPr lvl="1"/>
            <a:r>
              <a:rPr lang="en-US" altLang="en-US" dirty="0" smtClean="0"/>
              <a:t>Review and verify proposed final assembly</a:t>
            </a:r>
          </a:p>
          <a:p>
            <a:pPr lvl="1"/>
            <a:r>
              <a:rPr lang="en-US" altLang="en-US" dirty="0" smtClean="0"/>
              <a:t>Contractor may request a Buy America waiver</a:t>
            </a:r>
          </a:p>
          <a:p>
            <a:pPr lvl="1"/>
            <a:endParaRPr lang="en-US" altLang="en-US" dirty="0" smtClean="0"/>
          </a:p>
          <a:p>
            <a:pPr marL="0" lvl="1" indent="0">
              <a:buNone/>
            </a:pPr>
            <a:endParaRPr lang="en-US" altLang="en-US" sz="2000" b="1" dirty="0" smtClean="0">
              <a:solidFill>
                <a:schemeClr val="tx2">
                  <a:lumMod val="40000"/>
                  <a:lumOff val="60000"/>
                </a:schemeClr>
              </a:solidFill>
            </a:endParaRPr>
          </a:p>
        </p:txBody>
      </p:sp>
      <p:sp>
        <p:nvSpPr>
          <p:cNvPr id="7" name="Snip and Round Single Corner Rectangle 6">
            <a:hlinkClick r:id="rId3" action="ppaction://hlinkfile"/>
          </p:cNvPr>
          <p:cNvSpPr/>
          <p:nvPr/>
        </p:nvSpPr>
        <p:spPr>
          <a:xfrm>
            <a:off x="5029200" y="5715000"/>
            <a:ext cx="2971800" cy="609600"/>
          </a:xfrm>
          <a:prstGeom prst="snipRoundRect">
            <a:avLst>
              <a:gd name="adj1" fmla="val 0"/>
              <a:gd name="adj2" fmla="val 16667"/>
            </a:avLst>
          </a:prstGeom>
          <a:solidFill>
            <a:schemeClr val="bg2">
              <a:lumMod val="75000"/>
            </a:schemeClr>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effectLst>
                  <a:outerShdw blurRad="38100" dist="38100" dir="2700000" algn="tl">
                    <a:srgbClr val="000000">
                      <a:alpha val="43137"/>
                    </a:srgbClr>
                  </a:outerShdw>
                </a:effectLst>
              </a:rPr>
              <a:t>Pre-Award and </a:t>
            </a:r>
            <a:br>
              <a:rPr lang="en-US" sz="2000" b="1" dirty="0">
                <a:solidFill>
                  <a:schemeClr val="bg1"/>
                </a:solidFill>
                <a:effectLst>
                  <a:outerShdw blurRad="38100" dist="38100" dir="2700000" algn="tl">
                    <a:srgbClr val="000000">
                      <a:alpha val="43137"/>
                    </a:srgbClr>
                  </a:outerShdw>
                </a:effectLst>
              </a:rPr>
            </a:br>
            <a:r>
              <a:rPr lang="en-US" sz="2000" b="1" dirty="0">
                <a:solidFill>
                  <a:schemeClr val="bg1"/>
                </a:solidFill>
                <a:effectLst>
                  <a:outerShdw blurRad="38100" dist="38100" dir="2700000" algn="tl">
                    <a:srgbClr val="000000">
                      <a:alpha val="43137"/>
                    </a:srgbClr>
                  </a:outerShdw>
                </a:effectLst>
              </a:rPr>
              <a:t>Post-Award Checklist</a:t>
            </a:r>
          </a:p>
        </p:txBody>
      </p:sp>
      <p:sp>
        <p:nvSpPr>
          <p:cNvPr id="194566" name="Rectangle 1"/>
          <p:cNvSpPr>
            <a:spLocks noChangeArrowheads="1"/>
          </p:cNvSpPr>
          <p:nvPr/>
        </p:nvSpPr>
        <p:spPr bwMode="auto">
          <a:xfrm>
            <a:off x="0" y="-92075"/>
            <a:ext cx="204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600" dirty="0"/>
              <a:t> </a:t>
            </a:r>
            <a:endParaRPr lang="en-US" altLang="en-US" dirty="0"/>
          </a:p>
        </p:txBody>
      </p:sp>
      <p:sp>
        <p:nvSpPr>
          <p:cNvPr id="8" name="Snip and Round Single Corner Rectangle 7">
            <a:hlinkClick r:id="rId4"/>
          </p:cNvPr>
          <p:cNvSpPr/>
          <p:nvPr/>
        </p:nvSpPr>
        <p:spPr>
          <a:xfrm>
            <a:off x="1905000" y="5715000"/>
            <a:ext cx="2971800" cy="609600"/>
          </a:xfrm>
          <a:prstGeom prst="snipRoundRect">
            <a:avLst>
              <a:gd name="adj1" fmla="val 0"/>
              <a:gd name="adj2" fmla="val 16667"/>
            </a:avLst>
          </a:prstGeom>
          <a:solidFill>
            <a:schemeClr val="bg2">
              <a:lumMod val="75000"/>
            </a:schemeClr>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effectLst>
                  <a:outerShdw blurRad="38100" dist="38100" dir="2700000" algn="tl">
                    <a:srgbClr val="000000">
                      <a:alpha val="43137"/>
                    </a:srgbClr>
                  </a:outerShdw>
                </a:effectLst>
              </a:rPr>
              <a:t>Pre-Award and </a:t>
            </a:r>
            <a:br>
              <a:rPr lang="en-US" sz="2000" b="1" dirty="0">
                <a:solidFill>
                  <a:schemeClr val="bg1"/>
                </a:solidFill>
                <a:effectLst>
                  <a:outerShdw blurRad="38100" dist="38100" dir="2700000" algn="tl">
                    <a:srgbClr val="000000">
                      <a:alpha val="43137"/>
                    </a:srgbClr>
                  </a:outerShdw>
                </a:effectLst>
              </a:rPr>
            </a:br>
            <a:r>
              <a:rPr lang="en-US" sz="2000" b="1" dirty="0">
                <a:solidFill>
                  <a:schemeClr val="bg1"/>
                </a:solidFill>
                <a:effectLst>
                  <a:outerShdw blurRad="38100" dist="38100" dir="2700000" algn="tl">
                    <a:srgbClr val="000000">
                      <a:alpha val="43137"/>
                    </a:srgbClr>
                  </a:outerShdw>
                </a:effectLst>
              </a:rPr>
              <a:t>Post-Delivery Handbook</a:t>
            </a:r>
          </a:p>
        </p:txBody>
      </p:sp>
    </p:spTree>
    <p:extLst>
      <p:ext uri="{BB962C8B-B14F-4D97-AF65-F5344CB8AC3E}">
        <p14:creationId xmlns:p14="http://schemas.microsoft.com/office/powerpoint/2010/main" val="235730421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612775" y="519953"/>
            <a:ext cx="7312025" cy="860611"/>
          </a:xfrm>
        </p:spPr>
        <p:txBody>
          <a:bodyPr/>
          <a:lstStyle/>
          <a:p>
            <a:r>
              <a:rPr lang="en-US" altLang="en-US" dirty="0" smtClean="0"/>
              <a:t>Buy America Certification </a:t>
            </a:r>
            <a:r>
              <a:rPr lang="en-US" altLang="en-US" sz="2400" dirty="0" smtClean="0"/>
              <a:t>cont.</a:t>
            </a:r>
            <a:endParaRPr lang="en-US" altLang="en-US" dirty="0" smtClean="0"/>
          </a:p>
        </p:txBody>
      </p:sp>
      <p:sp>
        <p:nvSpPr>
          <p:cNvPr id="194564" name="Content Placeholder 5"/>
          <p:cNvSpPr>
            <a:spLocks noGrp="1"/>
          </p:cNvSpPr>
          <p:nvPr>
            <p:ph sz="quarter" idx="1"/>
          </p:nvPr>
        </p:nvSpPr>
        <p:spPr>
          <a:xfrm>
            <a:off x="612775" y="1783080"/>
            <a:ext cx="7548245" cy="3657600"/>
          </a:xfrm>
        </p:spPr>
        <p:txBody>
          <a:bodyPr>
            <a:normAutofit/>
          </a:bodyPr>
          <a:lstStyle/>
          <a:p>
            <a:pPr marL="0" indent="0">
              <a:spcBef>
                <a:spcPts val="0"/>
              </a:spcBef>
              <a:spcAft>
                <a:spcPts val="1200"/>
              </a:spcAft>
              <a:buNone/>
            </a:pPr>
            <a:r>
              <a:rPr lang="en-US" sz="2800" i="1" dirty="0" smtClean="0"/>
              <a:t>How does the recipient conduct pre-award and post-delivery audits to ensure the manufacturer(s) complied with contract specifications and Buy America? </a:t>
            </a:r>
          </a:p>
          <a:p>
            <a:pPr marL="0" indent="0">
              <a:spcBef>
                <a:spcPts val="0"/>
              </a:spcBef>
              <a:buNone/>
            </a:pPr>
            <a:r>
              <a:rPr lang="en-US" sz="2800" i="1" dirty="0" smtClean="0"/>
              <a:t>How does the recipient verify domestic content, final assembly activities, and location of final assembly at the pre-award and post-delivery stages? </a:t>
            </a:r>
          </a:p>
          <a:p>
            <a:pPr marL="0" lvl="1" indent="0">
              <a:buNone/>
            </a:pPr>
            <a:endParaRPr lang="en-US" altLang="en-US" sz="2000" b="1" dirty="0" smtClean="0"/>
          </a:p>
        </p:txBody>
      </p:sp>
      <p:sp>
        <p:nvSpPr>
          <p:cNvPr id="194566" name="Rectangle 1"/>
          <p:cNvSpPr>
            <a:spLocks noChangeArrowheads="1"/>
          </p:cNvSpPr>
          <p:nvPr/>
        </p:nvSpPr>
        <p:spPr bwMode="auto">
          <a:xfrm>
            <a:off x="0" y="-92075"/>
            <a:ext cx="204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600" dirty="0"/>
              <a:t> </a:t>
            </a:r>
            <a:endParaRPr lang="en-US" altLang="en-US" dirty="0"/>
          </a:p>
        </p:txBody>
      </p:sp>
    </p:spTree>
    <p:extLst>
      <p:ext uri="{BB962C8B-B14F-4D97-AF65-F5344CB8AC3E}">
        <p14:creationId xmlns:p14="http://schemas.microsoft.com/office/powerpoint/2010/main" val="283875104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pPr algn="r"/>
            <a:r>
              <a:rPr lang="en-US" altLang="en-US" dirty="0" smtClean="0"/>
              <a:t>Buy America Requirements</a:t>
            </a:r>
          </a:p>
        </p:txBody>
      </p:sp>
      <p:sp>
        <p:nvSpPr>
          <p:cNvPr id="5" name="Text Placeholder 4"/>
          <p:cNvSpPr>
            <a:spLocks noGrp="1"/>
          </p:cNvSpPr>
          <p:nvPr>
            <p:ph type="body" idx="1"/>
          </p:nvPr>
        </p:nvSpPr>
        <p:spPr>
          <a:xfrm>
            <a:off x="457200" y="1417638"/>
            <a:ext cx="3412671" cy="705075"/>
          </a:xfr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a:lstStyle/>
          <a:p>
            <a:pPr>
              <a:defRPr/>
            </a:pPr>
            <a:r>
              <a:rPr lang="en-US" dirty="0" smtClean="0"/>
              <a:t>Pre-Award Requirements</a:t>
            </a:r>
            <a:endParaRPr lang="en-US" dirty="0"/>
          </a:p>
        </p:txBody>
      </p:sp>
      <p:sp>
        <p:nvSpPr>
          <p:cNvPr id="6" name="Content Placeholder 5"/>
          <p:cNvSpPr>
            <a:spLocks noGrp="1"/>
          </p:cNvSpPr>
          <p:nvPr>
            <p:ph sz="half" idx="2"/>
          </p:nvPr>
        </p:nvSpPr>
        <p:spPr>
          <a:xfrm>
            <a:off x="457201" y="2122713"/>
            <a:ext cx="3412670" cy="4003449"/>
          </a:xfrm>
          <a:ln>
            <a:solidFill>
              <a:schemeClr val="accent1">
                <a:lumMod val="60000"/>
                <a:lumOff val="40000"/>
              </a:schemeClr>
            </a:solidFill>
          </a:ln>
        </p:spPr>
        <p:txBody>
          <a:bodyPr>
            <a:normAutofit/>
          </a:bodyPr>
          <a:lstStyle/>
          <a:p>
            <a:pPr marL="457200" indent="-457200">
              <a:buFont typeface="+mj-lt"/>
              <a:buAutoNum type="arabicPeriod"/>
              <a:defRPr/>
            </a:pPr>
            <a:r>
              <a:rPr lang="en-US" sz="1800" dirty="0" smtClean="0"/>
              <a:t>Review and verify 60% domestic content </a:t>
            </a:r>
            <a:r>
              <a:rPr lang="en-US" sz="1800" b="1" dirty="0" smtClean="0"/>
              <a:t>AND</a:t>
            </a:r>
            <a:r>
              <a:rPr lang="en-US" sz="1800" dirty="0" smtClean="0"/>
              <a:t> U.S. final assembly location, operations and total cost</a:t>
            </a:r>
          </a:p>
          <a:p>
            <a:pPr algn="ctr">
              <a:buFont typeface="Wingdings" pitchFamily="2" charset="2"/>
              <a:buNone/>
              <a:defRPr/>
            </a:pPr>
            <a:r>
              <a:rPr lang="en-US" sz="1800" i="1" dirty="0" smtClean="0"/>
              <a:t>or</a:t>
            </a:r>
          </a:p>
          <a:p>
            <a:pPr marL="460375" indent="-3175">
              <a:buFont typeface="Wingdings" pitchFamily="2" charset="2"/>
              <a:buNone/>
              <a:defRPr/>
            </a:pPr>
            <a:r>
              <a:rPr lang="en-US" sz="1800" dirty="0" smtClean="0"/>
              <a:t>Request and receive a Buy America Waiver</a:t>
            </a:r>
          </a:p>
          <a:p>
            <a:pPr marL="460375" indent="-3175">
              <a:buFont typeface="Wingdings" pitchFamily="2" charset="2"/>
              <a:buNone/>
              <a:defRPr/>
            </a:pPr>
            <a:endParaRPr lang="en-US" sz="1800" dirty="0" smtClean="0"/>
          </a:p>
          <a:p>
            <a:pPr marL="457200" indent="-457200">
              <a:buFont typeface="+mj-lt"/>
              <a:buAutoNum type="arabicPeriod" startAt="2"/>
              <a:defRPr/>
            </a:pPr>
            <a:r>
              <a:rPr lang="en-US" sz="1800" dirty="0" smtClean="0"/>
              <a:t>Check bid specification compliance with solicitation specifications </a:t>
            </a:r>
            <a:r>
              <a:rPr lang="en-US" sz="1800" b="1" dirty="0" smtClean="0"/>
              <a:t>AND</a:t>
            </a:r>
            <a:r>
              <a:rPr lang="en-US" sz="1800" dirty="0" smtClean="0"/>
              <a:t> complete a manufacturer capability study</a:t>
            </a:r>
            <a:endParaRPr lang="en-US" sz="1800" dirty="0"/>
          </a:p>
        </p:txBody>
      </p:sp>
      <p:sp>
        <p:nvSpPr>
          <p:cNvPr id="7" name="Text Placeholder 6"/>
          <p:cNvSpPr>
            <a:spLocks noGrp="1"/>
          </p:cNvSpPr>
          <p:nvPr>
            <p:ph type="body" sz="quarter" idx="3"/>
          </p:nvPr>
        </p:nvSpPr>
        <p:spPr>
          <a:xfrm>
            <a:off x="4082143" y="1417637"/>
            <a:ext cx="4604657" cy="705076"/>
          </a:xfr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a:lstStyle/>
          <a:p>
            <a:pPr>
              <a:defRPr/>
            </a:pPr>
            <a:r>
              <a:rPr lang="en-US" dirty="0" smtClean="0"/>
              <a:t>Post-Award Requirements</a:t>
            </a:r>
            <a:endParaRPr lang="en-US" dirty="0"/>
          </a:p>
        </p:txBody>
      </p:sp>
      <p:sp>
        <p:nvSpPr>
          <p:cNvPr id="8" name="Content Placeholder 7"/>
          <p:cNvSpPr>
            <a:spLocks noGrp="1"/>
          </p:cNvSpPr>
          <p:nvPr>
            <p:ph sz="quarter" idx="4"/>
          </p:nvPr>
        </p:nvSpPr>
        <p:spPr>
          <a:xfrm>
            <a:off x="4082143" y="2122713"/>
            <a:ext cx="4604657" cy="4003450"/>
          </a:xfrm>
          <a:ln>
            <a:solidFill>
              <a:schemeClr val="accent1">
                <a:lumMod val="60000"/>
                <a:lumOff val="40000"/>
              </a:schemeClr>
            </a:solidFill>
          </a:ln>
        </p:spPr>
        <p:txBody>
          <a:bodyPr>
            <a:noAutofit/>
          </a:bodyPr>
          <a:lstStyle/>
          <a:p>
            <a:pPr marL="457200" indent="-457200">
              <a:buFont typeface="+mj-lt"/>
              <a:buAutoNum type="arabicPeriod"/>
              <a:defRPr/>
            </a:pPr>
            <a:r>
              <a:rPr lang="en-US" sz="1800" dirty="0" smtClean="0"/>
              <a:t>Review and verify 60% domestic content </a:t>
            </a:r>
            <a:r>
              <a:rPr lang="en-US" sz="1800" b="1" dirty="0" smtClean="0"/>
              <a:t>AND</a:t>
            </a:r>
            <a:r>
              <a:rPr lang="en-US" sz="1800" dirty="0" smtClean="0"/>
              <a:t> U.S. final assembly location, operations and total cost</a:t>
            </a:r>
          </a:p>
          <a:p>
            <a:pPr algn="ctr">
              <a:buFont typeface="Wingdings" pitchFamily="2" charset="2"/>
              <a:buNone/>
              <a:defRPr/>
            </a:pPr>
            <a:r>
              <a:rPr lang="en-US" sz="1800" i="1" dirty="0" smtClean="0"/>
              <a:t>or</a:t>
            </a:r>
          </a:p>
          <a:p>
            <a:pPr marL="460375" indent="-3175">
              <a:buFont typeface="Wingdings" pitchFamily="2" charset="2"/>
              <a:buNone/>
              <a:defRPr/>
            </a:pPr>
            <a:r>
              <a:rPr lang="en-US" sz="1800" dirty="0" smtClean="0"/>
              <a:t>Request and receive a Buy America Waiver</a:t>
            </a:r>
          </a:p>
          <a:p>
            <a:pPr marL="457200" indent="-457200">
              <a:buFont typeface="+mj-lt"/>
              <a:buAutoNum type="arabicPeriod" startAt="2"/>
              <a:defRPr/>
            </a:pPr>
            <a:r>
              <a:rPr lang="en-US" sz="1800" dirty="0" smtClean="0"/>
              <a:t>Complete resident inspector’s report </a:t>
            </a:r>
            <a:r>
              <a:rPr lang="en-US" sz="1800" b="1" dirty="0" smtClean="0"/>
              <a:t>AND</a:t>
            </a:r>
            <a:r>
              <a:rPr lang="en-US" sz="1800" dirty="0" smtClean="0"/>
              <a:t> complete visual inspections and performance tests</a:t>
            </a:r>
          </a:p>
          <a:p>
            <a:pPr marL="457200" indent="-457200" algn="ctr">
              <a:buFont typeface="Wingdings" pitchFamily="2" charset="2"/>
              <a:buNone/>
              <a:defRPr/>
            </a:pPr>
            <a:r>
              <a:rPr lang="en-US" sz="1800" i="1" dirty="0" smtClean="0"/>
              <a:t>or</a:t>
            </a:r>
          </a:p>
          <a:p>
            <a:pPr marL="457200" indent="-457200">
              <a:buFont typeface="Wingdings" pitchFamily="2" charset="2"/>
              <a:buNone/>
              <a:defRPr/>
            </a:pPr>
            <a:r>
              <a:rPr lang="en-US" sz="1800" dirty="0" smtClean="0"/>
              <a:t>	Complete visual inspection and road tests for procurements of 10 or more buses</a:t>
            </a:r>
          </a:p>
          <a:p>
            <a:pPr marL="457200" indent="-457200">
              <a:buFont typeface="+mj-lt"/>
              <a:buAutoNum type="arabicPeriod" startAt="3"/>
              <a:defRPr/>
            </a:pPr>
            <a:r>
              <a:rPr lang="en-US" sz="1800" dirty="0" smtClean="0"/>
              <a:t>Verified FMVSS sticker affixed to each bus</a:t>
            </a:r>
          </a:p>
        </p:txBody>
      </p:sp>
    </p:spTree>
    <p:extLst>
      <p:ext uri="{BB962C8B-B14F-4D97-AF65-F5344CB8AC3E}">
        <p14:creationId xmlns:p14="http://schemas.microsoft.com/office/powerpoint/2010/main" val="511923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457200" y="1704109"/>
            <a:ext cx="8229600" cy="4114800"/>
          </a:xfrm>
        </p:spPr>
        <p:txBody>
          <a:bodyPr/>
          <a:lstStyle/>
          <a:p>
            <a:pPr>
              <a:lnSpc>
                <a:spcPct val="150000"/>
              </a:lnSpc>
            </a:pPr>
            <a:r>
              <a:rPr lang="en-US" dirty="0" smtClean="0"/>
              <a:t>Opening Remarks / Introductions </a:t>
            </a:r>
          </a:p>
          <a:p>
            <a:pPr>
              <a:lnSpc>
                <a:spcPct val="150000"/>
              </a:lnSpc>
            </a:pPr>
            <a:r>
              <a:rPr lang="en-US" dirty="0" smtClean="0"/>
              <a:t>Housekeeping</a:t>
            </a:r>
          </a:p>
          <a:p>
            <a:pPr>
              <a:lnSpc>
                <a:spcPct val="150000"/>
              </a:lnSpc>
            </a:pPr>
            <a:r>
              <a:rPr lang="en-US" dirty="0" smtClean="0"/>
              <a:t>Hotel Emergency Procedures</a:t>
            </a:r>
          </a:p>
          <a:p>
            <a:pPr>
              <a:lnSpc>
                <a:spcPct val="150000"/>
              </a:lnSpc>
            </a:pPr>
            <a:r>
              <a:rPr lang="en-US" dirty="0" smtClean="0"/>
              <a:t>Workshop Format</a:t>
            </a:r>
            <a:endParaRPr lang="en-US" dirty="0"/>
          </a:p>
        </p:txBody>
      </p:sp>
    </p:spTree>
    <p:extLst>
      <p:ext uri="{BB962C8B-B14F-4D97-AF65-F5344CB8AC3E}">
        <p14:creationId xmlns:p14="http://schemas.microsoft.com/office/powerpoint/2010/main" val="2131977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Top 10 Procurement </a:t>
            </a:r>
            <a:r>
              <a:rPr lang="en-US" sz="2800" dirty="0"/>
              <a:t>Deficiencies </a:t>
            </a:r>
            <a:r>
              <a:rPr lang="en-US" sz="2800" dirty="0" smtClean="0"/>
              <a:t/>
            </a:r>
            <a:br>
              <a:rPr lang="en-US" sz="2800" dirty="0" smtClean="0"/>
            </a:br>
            <a:r>
              <a:rPr lang="en-US" sz="2800" dirty="0" smtClean="0"/>
              <a:t>Nationally for FY10 - FY14</a:t>
            </a:r>
            <a:endParaRPr lang="en-US" sz="2800" dirty="0"/>
          </a:p>
        </p:txBody>
      </p:sp>
      <p:sp>
        <p:nvSpPr>
          <p:cNvPr id="5" name="Text Placeholder 6"/>
          <p:cNvSpPr>
            <a:spLocks noGrp="1"/>
          </p:cNvSpPr>
          <p:nvPr>
            <p:ph idx="1"/>
          </p:nvPr>
        </p:nvSpPr>
        <p:spPr>
          <a:xfrm>
            <a:off x="1297172" y="1417638"/>
            <a:ext cx="6613451" cy="4708525"/>
          </a:xfrm>
        </p:spPr>
        <p:txBody>
          <a:bodyPr/>
          <a:lstStyle/>
          <a:p>
            <a:pPr>
              <a:defRPr/>
            </a:pPr>
            <a:r>
              <a:rPr lang="en-US" sz="2600" dirty="0" smtClean="0"/>
              <a:t>Independent </a:t>
            </a:r>
            <a:r>
              <a:rPr lang="en-US" sz="2600" dirty="0"/>
              <a:t>Cost Estimate (ICE)</a:t>
            </a:r>
          </a:p>
          <a:p>
            <a:pPr>
              <a:defRPr/>
            </a:pPr>
            <a:r>
              <a:rPr lang="en-US" sz="2600" dirty="0"/>
              <a:t>Lack of Required Federal Clauses</a:t>
            </a:r>
          </a:p>
          <a:p>
            <a:pPr>
              <a:defRPr/>
            </a:pPr>
            <a:r>
              <a:rPr lang="en-US" sz="2600" dirty="0"/>
              <a:t>Cost or Price Analysis</a:t>
            </a:r>
          </a:p>
          <a:p>
            <a:pPr>
              <a:defRPr/>
            </a:pPr>
            <a:r>
              <a:rPr lang="en-US" sz="2600" dirty="0"/>
              <a:t>Award to Responsible Contractors</a:t>
            </a:r>
          </a:p>
          <a:p>
            <a:pPr>
              <a:defRPr/>
            </a:pPr>
            <a:r>
              <a:rPr lang="en-US" sz="2600" dirty="0"/>
              <a:t>Procurement Policies and Procedures </a:t>
            </a:r>
          </a:p>
          <a:p>
            <a:pPr>
              <a:defRPr/>
            </a:pPr>
            <a:r>
              <a:rPr lang="en-US" sz="2600" dirty="0"/>
              <a:t>Cost Analysis Required [Sole Source]</a:t>
            </a:r>
          </a:p>
          <a:p>
            <a:pPr>
              <a:defRPr/>
            </a:pPr>
            <a:r>
              <a:rPr lang="en-US" sz="2600" dirty="0"/>
              <a:t>Written Record of Procurement History</a:t>
            </a:r>
          </a:p>
          <a:p>
            <a:pPr>
              <a:defRPr/>
            </a:pPr>
            <a:r>
              <a:rPr lang="en-US" sz="2600" dirty="0"/>
              <a:t>Sound and Complete Agreement</a:t>
            </a:r>
          </a:p>
          <a:p>
            <a:pPr>
              <a:defRPr/>
            </a:pPr>
            <a:r>
              <a:rPr lang="en-US" sz="2600" dirty="0"/>
              <a:t>Sole Source if Other Award is Infeasible</a:t>
            </a:r>
          </a:p>
          <a:p>
            <a:pPr>
              <a:defRPr/>
            </a:pPr>
            <a:r>
              <a:rPr lang="en-US" sz="2600" dirty="0"/>
              <a:t>Contract Administration System</a:t>
            </a:r>
          </a:p>
          <a:p>
            <a:pPr marL="0" indent="0">
              <a:buNone/>
            </a:pPr>
            <a:endParaRPr lang="en-US" altLang="en-US" b="1" dirty="0"/>
          </a:p>
        </p:txBody>
      </p:sp>
    </p:spTree>
    <p:extLst>
      <p:ext uri="{BB962C8B-B14F-4D97-AF65-F5344CB8AC3E}">
        <p14:creationId xmlns:p14="http://schemas.microsoft.com/office/powerpoint/2010/main" val="319673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79" y="525780"/>
            <a:ext cx="8503922" cy="571500"/>
          </a:xfrm>
        </p:spPr>
        <p:txBody>
          <a:bodyPr>
            <a:noAutofit/>
          </a:bodyPr>
          <a:lstStyle/>
          <a:p>
            <a:pPr>
              <a:defRPr/>
            </a:pPr>
            <a:r>
              <a:rPr lang="en-US" sz="2800" dirty="0" smtClean="0"/>
              <a:t>Documentation Requirements by Procurement Type</a:t>
            </a:r>
            <a:endParaRPr lang="en-US" sz="2800" dirty="0"/>
          </a:p>
        </p:txBody>
      </p:sp>
      <p:graphicFrame>
        <p:nvGraphicFramePr>
          <p:cNvPr id="14" name="Content Placeholder 13"/>
          <p:cNvGraphicFramePr>
            <a:graphicFrameLocks noGrp="1"/>
          </p:cNvGraphicFramePr>
          <p:nvPr>
            <p:ph sz="quarter" idx="1"/>
            <p:extLst>
              <p:ext uri="{D42A27DB-BD31-4B8C-83A1-F6EECF244321}">
                <p14:modId xmlns:p14="http://schemas.microsoft.com/office/powerpoint/2010/main" val="1473163311"/>
              </p:ext>
            </p:extLst>
          </p:nvPr>
        </p:nvGraphicFramePr>
        <p:xfrm>
          <a:off x="297178" y="1097287"/>
          <a:ext cx="8503923" cy="5005062"/>
        </p:xfrm>
        <a:graphic>
          <a:graphicData uri="http://schemas.openxmlformats.org/drawingml/2006/table">
            <a:tbl>
              <a:tblPr firstRow="1" bandRow="1">
                <a:tableStyleId>{5C22544A-7EE6-4342-B048-85BDC9FD1C3A}</a:tableStyleId>
              </a:tblPr>
              <a:tblGrid>
                <a:gridCol w="3611882"/>
                <a:gridCol w="1051560"/>
                <a:gridCol w="1188720"/>
                <a:gridCol w="960120"/>
                <a:gridCol w="674677"/>
                <a:gridCol w="1016964"/>
              </a:tblGrid>
              <a:tr h="323405">
                <a:tc>
                  <a:txBody>
                    <a:bodyPr/>
                    <a:lstStyle/>
                    <a:p>
                      <a:pPr algn="l" fontAlgn="b"/>
                      <a:r>
                        <a:rPr lang="en-US" sz="1000" b="1" i="1" u="none" strike="noStrike" dirty="0" smtClean="0">
                          <a:solidFill>
                            <a:schemeClr val="bg1"/>
                          </a:solidFill>
                          <a:latin typeface="Calibri"/>
                        </a:rPr>
                        <a:t>Stand</a:t>
                      </a:r>
                      <a:r>
                        <a:rPr lang="en-US" sz="1000" b="1" i="1" u="none" strike="noStrike" baseline="0" dirty="0" smtClean="0">
                          <a:solidFill>
                            <a:schemeClr val="bg1"/>
                          </a:solidFill>
                          <a:latin typeface="Calibri"/>
                        </a:rPr>
                        <a:t>ard Inclusions</a:t>
                      </a:r>
                      <a:endParaRPr lang="en-US" sz="1000" b="1" i="1" u="none" strike="noStrike" dirty="0">
                        <a:solidFill>
                          <a:schemeClr val="bg1"/>
                        </a:solidFill>
                        <a:latin typeface="Calibri"/>
                      </a:endParaRPr>
                    </a:p>
                  </a:txBody>
                  <a:tcPr marL="9525" marR="9525" marT="9524" marB="0" anchor="ctr"/>
                </a:tc>
                <a:tc>
                  <a:txBody>
                    <a:bodyPr/>
                    <a:lstStyle/>
                    <a:p>
                      <a:pPr algn="ctr" fontAlgn="b"/>
                      <a:r>
                        <a:rPr lang="en-US" sz="1000" b="1" i="0" u="none" strike="noStrike" dirty="0">
                          <a:solidFill>
                            <a:srgbClr val="FFFFFF"/>
                          </a:solidFill>
                          <a:latin typeface="Calibri"/>
                        </a:rPr>
                        <a:t>Micropurchase</a:t>
                      </a:r>
                    </a:p>
                  </a:txBody>
                  <a:tcPr marL="9525" marR="9525" marT="9524" marB="0" anchor="ctr"/>
                </a:tc>
                <a:tc>
                  <a:txBody>
                    <a:bodyPr/>
                    <a:lstStyle/>
                    <a:p>
                      <a:pPr algn="ctr" fontAlgn="b"/>
                      <a:r>
                        <a:rPr lang="en-US" sz="1000" b="1" i="0" u="none" strike="noStrike" dirty="0">
                          <a:solidFill>
                            <a:srgbClr val="FFFFFF"/>
                          </a:solidFill>
                          <a:latin typeface="Calibri"/>
                        </a:rPr>
                        <a:t>Small Purchase</a:t>
                      </a:r>
                    </a:p>
                  </a:txBody>
                  <a:tcPr marL="9525" marR="9525" marT="9524" marB="0" anchor="ctr"/>
                </a:tc>
                <a:tc>
                  <a:txBody>
                    <a:bodyPr/>
                    <a:lstStyle/>
                    <a:p>
                      <a:pPr algn="ctr" fontAlgn="b"/>
                      <a:r>
                        <a:rPr lang="en-US" sz="1000" b="1" i="0" u="none" strike="noStrike" dirty="0">
                          <a:solidFill>
                            <a:srgbClr val="FFFFFF"/>
                          </a:solidFill>
                          <a:latin typeface="Calibri"/>
                        </a:rPr>
                        <a:t>IFB</a:t>
                      </a:r>
                    </a:p>
                  </a:txBody>
                  <a:tcPr marL="9525" marR="9525" marT="9524" marB="0" anchor="ctr"/>
                </a:tc>
                <a:tc>
                  <a:txBody>
                    <a:bodyPr/>
                    <a:lstStyle/>
                    <a:p>
                      <a:pPr algn="ctr" fontAlgn="b"/>
                      <a:r>
                        <a:rPr lang="en-US" sz="1000" b="1" i="0" u="none" strike="noStrike" dirty="0">
                          <a:solidFill>
                            <a:srgbClr val="FFFFFF"/>
                          </a:solidFill>
                          <a:latin typeface="Calibri"/>
                        </a:rPr>
                        <a:t>RFP</a:t>
                      </a:r>
                    </a:p>
                  </a:txBody>
                  <a:tcPr marL="9525" marR="9525" marT="9524" marB="0" anchor="ctr"/>
                </a:tc>
                <a:tc>
                  <a:txBody>
                    <a:bodyPr/>
                    <a:lstStyle/>
                    <a:p>
                      <a:pPr algn="ctr" fontAlgn="b"/>
                      <a:r>
                        <a:rPr lang="en-US" sz="1000" b="1" i="0" u="none" strike="noStrike" dirty="0">
                          <a:solidFill>
                            <a:srgbClr val="FFFFFF"/>
                          </a:solidFill>
                          <a:latin typeface="Calibri"/>
                        </a:rPr>
                        <a:t>Sole Source</a:t>
                      </a:r>
                    </a:p>
                  </a:txBody>
                  <a:tcPr marL="9525" marR="9525" marT="9524" marB="0" anchor="ctr"/>
                </a:tc>
              </a:tr>
              <a:tr h="246403">
                <a:tc>
                  <a:txBody>
                    <a:bodyPr/>
                    <a:lstStyle/>
                    <a:p>
                      <a:pPr algn="l" fontAlgn="b"/>
                      <a:r>
                        <a:rPr lang="en-US" sz="1000" b="0" i="0" u="none" strike="noStrike" dirty="0">
                          <a:solidFill>
                            <a:srgbClr val="000000"/>
                          </a:solidFill>
                          <a:latin typeface="Calibri"/>
                        </a:rPr>
                        <a:t>Fair and Reasonable Price Determination</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r>
              <a:tr h="246403">
                <a:tc>
                  <a:txBody>
                    <a:bodyPr/>
                    <a:lstStyle/>
                    <a:p>
                      <a:pPr algn="l" fontAlgn="b"/>
                      <a:r>
                        <a:rPr lang="en-US" sz="1000" b="0" i="0" u="none" strike="noStrike" dirty="0">
                          <a:solidFill>
                            <a:srgbClr val="000000"/>
                          </a:solidFill>
                          <a:latin typeface="Calibri"/>
                        </a:rPr>
                        <a:t>Method of Procurement Decision Matrix</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r>
              <a:tr h="246403">
                <a:tc>
                  <a:txBody>
                    <a:bodyPr/>
                    <a:lstStyle/>
                    <a:p>
                      <a:pPr algn="l" fontAlgn="b"/>
                      <a:r>
                        <a:rPr lang="en-US" sz="1000" b="0" i="0" u="none" strike="noStrike" dirty="0">
                          <a:solidFill>
                            <a:srgbClr val="000000"/>
                          </a:solidFill>
                          <a:latin typeface="Calibri"/>
                        </a:rPr>
                        <a:t>Independent Cost Estimate</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r>
              <a:tr h="246403">
                <a:tc>
                  <a:txBody>
                    <a:bodyPr/>
                    <a:lstStyle/>
                    <a:p>
                      <a:pPr algn="l" fontAlgn="b"/>
                      <a:r>
                        <a:rPr lang="en-US" sz="1000" b="0" i="0" u="none" strike="noStrike" dirty="0">
                          <a:solidFill>
                            <a:srgbClr val="000000"/>
                          </a:solidFill>
                          <a:latin typeface="Calibri"/>
                        </a:rPr>
                        <a:t>Clear, Accurate, Complete Specifications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r>
              <a:tr h="246403">
                <a:tc>
                  <a:txBody>
                    <a:bodyPr/>
                    <a:lstStyle/>
                    <a:p>
                      <a:pPr algn="l" fontAlgn="b"/>
                      <a:r>
                        <a:rPr lang="en-US" sz="1000" b="0" i="0" u="none" strike="noStrike" dirty="0">
                          <a:solidFill>
                            <a:srgbClr val="000000"/>
                          </a:solidFill>
                          <a:latin typeface="Calibri"/>
                        </a:rPr>
                        <a:t>Price Quotations</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r>
              <a:tr h="246403">
                <a:tc>
                  <a:txBody>
                    <a:bodyPr/>
                    <a:lstStyle/>
                    <a:p>
                      <a:pPr algn="l" fontAlgn="b"/>
                      <a:r>
                        <a:rPr lang="en-US" sz="1000" b="0" i="0" u="none" strike="noStrike" dirty="0">
                          <a:solidFill>
                            <a:srgbClr val="000000"/>
                          </a:solidFill>
                          <a:latin typeface="Calibri"/>
                        </a:rPr>
                        <a:t>Cost/Price Analysis</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 (Cost)</a:t>
                      </a:r>
                    </a:p>
                  </a:txBody>
                  <a:tcPr marL="9525" marR="9525" marT="9524" marB="0" anchor="b"/>
                </a:tc>
              </a:tr>
              <a:tr h="246403">
                <a:tc>
                  <a:txBody>
                    <a:bodyPr/>
                    <a:lstStyle/>
                    <a:p>
                      <a:pPr algn="l" fontAlgn="b"/>
                      <a:r>
                        <a:rPr lang="en-US" sz="1000" b="0" i="0" u="none" strike="noStrike" dirty="0">
                          <a:solidFill>
                            <a:srgbClr val="000000"/>
                          </a:solidFill>
                          <a:latin typeface="Calibri"/>
                        </a:rPr>
                        <a:t>Written Selection Procedures (Included in Solicitation)</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r>
              <a:tr h="246403">
                <a:tc>
                  <a:txBody>
                    <a:bodyPr/>
                    <a:lstStyle/>
                    <a:p>
                      <a:pPr algn="l" fontAlgn="b"/>
                      <a:r>
                        <a:rPr lang="en-US" sz="1000" b="0" i="0" u="none" strike="noStrike" dirty="0">
                          <a:solidFill>
                            <a:srgbClr val="000000"/>
                          </a:solidFill>
                          <a:latin typeface="Calibri"/>
                        </a:rPr>
                        <a:t>Emails to Potential Vendors, Proof of Publication</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r>
              <a:tr h="246403">
                <a:tc>
                  <a:txBody>
                    <a:bodyPr/>
                    <a:lstStyle/>
                    <a:p>
                      <a:pPr algn="l" fontAlgn="b"/>
                      <a:r>
                        <a:rPr lang="en-US" sz="1000" b="0" i="0" u="none" strike="noStrike" dirty="0">
                          <a:solidFill>
                            <a:srgbClr val="000000"/>
                          </a:solidFill>
                          <a:latin typeface="Calibri"/>
                        </a:rPr>
                        <a:t>Bid Opening Sheet/Record of Proposals Submitted</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r>
              <a:tr h="246403">
                <a:tc>
                  <a:txBody>
                    <a:bodyPr/>
                    <a:lstStyle/>
                    <a:p>
                      <a:pPr algn="l" fontAlgn="b"/>
                      <a:r>
                        <a:rPr lang="en-US" sz="1000" b="0" i="0" u="none" strike="noStrike" dirty="0">
                          <a:solidFill>
                            <a:srgbClr val="000000"/>
                          </a:solidFill>
                          <a:latin typeface="Calibri"/>
                        </a:rPr>
                        <a:t>Responsiveness Determination</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r>
              <a:tr h="246403">
                <a:tc>
                  <a:txBody>
                    <a:bodyPr/>
                    <a:lstStyle/>
                    <a:p>
                      <a:pPr algn="l" fontAlgn="b"/>
                      <a:r>
                        <a:rPr lang="en-US" sz="1000" b="0" i="0" u="none" strike="noStrike" dirty="0">
                          <a:solidFill>
                            <a:srgbClr val="000000"/>
                          </a:solidFill>
                          <a:latin typeface="Calibri"/>
                        </a:rPr>
                        <a:t>Bid/Proposal Rejection Explanation (if any)</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r>
              <a:tr h="246403">
                <a:tc>
                  <a:txBody>
                    <a:bodyPr/>
                    <a:lstStyle/>
                    <a:p>
                      <a:pPr algn="l" fontAlgn="b"/>
                      <a:r>
                        <a:rPr lang="en-US" sz="1000" b="0" i="0" u="none" strike="noStrike" dirty="0">
                          <a:solidFill>
                            <a:srgbClr val="000000"/>
                          </a:solidFill>
                          <a:latin typeface="Calibri"/>
                        </a:rPr>
                        <a:t>Responsibility Determination (Copy of EPLS search)</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r>
              <a:tr h="246403">
                <a:tc>
                  <a:txBody>
                    <a:bodyPr/>
                    <a:lstStyle/>
                    <a:p>
                      <a:pPr algn="l" fontAlgn="b"/>
                      <a:r>
                        <a:rPr lang="en-US" sz="1000" b="0" i="0" u="none" strike="noStrike" dirty="0">
                          <a:solidFill>
                            <a:srgbClr val="000000"/>
                          </a:solidFill>
                          <a:latin typeface="Calibri"/>
                        </a:rPr>
                        <a:t>Bid Tabulation / Selection of Lowest Price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r>
              <a:tr h="246403">
                <a:tc>
                  <a:txBody>
                    <a:bodyPr/>
                    <a:lstStyle/>
                    <a:p>
                      <a:pPr algn="l" fontAlgn="b"/>
                      <a:r>
                        <a:rPr lang="en-US" sz="1000" b="0" i="0" u="none" strike="noStrike" dirty="0">
                          <a:solidFill>
                            <a:srgbClr val="000000"/>
                          </a:solidFill>
                          <a:latin typeface="Calibri"/>
                        </a:rPr>
                        <a:t>Evaluation Rating Sheets and Summary</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r>
              <a:tr h="246403">
                <a:tc>
                  <a:txBody>
                    <a:bodyPr/>
                    <a:lstStyle/>
                    <a:p>
                      <a:pPr algn="l" fontAlgn="b"/>
                      <a:r>
                        <a:rPr lang="en-US" sz="1000" b="0" i="0" u="none" strike="noStrike" dirty="0">
                          <a:solidFill>
                            <a:srgbClr val="000000"/>
                          </a:solidFill>
                          <a:latin typeface="Calibri"/>
                        </a:rPr>
                        <a:t>Sole Source Justification</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r>
              <a:tr h="246403">
                <a:tc>
                  <a:txBody>
                    <a:bodyPr/>
                    <a:lstStyle/>
                    <a:p>
                      <a:pPr algn="l" fontAlgn="b"/>
                      <a:r>
                        <a:rPr lang="en-US" sz="1000" b="0" i="0" u="none" strike="noStrike" dirty="0">
                          <a:solidFill>
                            <a:srgbClr val="000000"/>
                          </a:solidFill>
                          <a:latin typeface="Calibri"/>
                        </a:rPr>
                        <a:t>Sound and Complete Agreement (Signed Contract)</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r>
              <a:tr h="246403">
                <a:tc>
                  <a:txBody>
                    <a:bodyPr/>
                    <a:lstStyle/>
                    <a:p>
                      <a:pPr algn="l" fontAlgn="b"/>
                      <a:r>
                        <a:rPr lang="en-US" sz="1000" b="0" i="0" u="none" strike="noStrike" dirty="0">
                          <a:solidFill>
                            <a:srgbClr val="000000"/>
                          </a:solidFill>
                          <a:latin typeface="Calibri"/>
                        </a:rPr>
                        <a:t>Clauses (In Solicitation and Contract)</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r>
              <a:tr h="246403">
                <a:tc>
                  <a:txBody>
                    <a:bodyPr/>
                    <a:lstStyle/>
                    <a:p>
                      <a:pPr algn="l" fontAlgn="b"/>
                      <a:r>
                        <a:rPr lang="en-US" sz="1000" b="0" i="0" u="none" strike="noStrike" dirty="0">
                          <a:solidFill>
                            <a:srgbClr val="000000"/>
                          </a:solidFill>
                          <a:latin typeface="Calibri"/>
                        </a:rPr>
                        <a:t>Written Record of Procurement History</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 (2 sections)</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r>
              <a:tr h="246403">
                <a:tc>
                  <a:txBody>
                    <a:bodyPr/>
                    <a:lstStyle/>
                    <a:p>
                      <a:pPr algn="l" fontAlgn="b"/>
                      <a:r>
                        <a:rPr lang="en-US" sz="1000" b="0" i="0" u="none" strike="noStrike" dirty="0">
                          <a:solidFill>
                            <a:srgbClr val="000000"/>
                          </a:solidFill>
                          <a:latin typeface="Calibri"/>
                        </a:rPr>
                        <a:t>Awarded Supplier's Proposal</a:t>
                      </a:r>
                    </a:p>
                  </a:txBody>
                  <a:tcPr marL="9525" marR="9525" marT="9524" marB="0" anchor="b"/>
                </a:tc>
                <a:tc>
                  <a:txBody>
                    <a:bodyPr/>
                    <a:lstStyle/>
                    <a:p>
                      <a:pPr algn="ctr" fontAlgn="b"/>
                      <a:r>
                        <a:rPr lang="en-US" sz="900" b="0" i="0" u="none" strike="noStrike" dirty="0">
                          <a:solidFill>
                            <a:srgbClr val="000000"/>
                          </a:solidFill>
                          <a:latin typeface="Calibri"/>
                        </a:rPr>
                        <a:t> </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c>
                  <a:txBody>
                    <a:bodyPr/>
                    <a:lstStyle/>
                    <a:p>
                      <a:pPr algn="ctr" fontAlgn="b"/>
                      <a:r>
                        <a:rPr lang="en-US" sz="900" b="0" i="0" u="none" strike="noStrike" dirty="0">
                          <a:solidFill>
                            <a:srgbClr val="000000"/>
                          </a:solidFill>
                          <a:latin typeface="Calibri"/>
                        </a:rPr>
                        <a:t>X</a:t>
                      </a:r>
                    </a:p>
                  </a:txBody>
                  <a:tcPr marL="9525" marR="9525" marT="9524" marB="0" anchor="b"/>
                </a:tc>
              </a:tr>
            </a:tbl>
          </a:graphicData>
        </a:graphic>
      </p:graphicFrame>
    </p:spTree>
    <p:extLst>
      <p:ext uri="{BB962C8B-B14F-4D97-AF65-F5344CB8AC3E}">
        <p14:creationId xmlns:p14="http://schemas.microsoft.com/office/powerpoint/2010/main" val="284308893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457200"/>
            <a:ext cx="7685405" cy="960120"/>
          </a:xfrm>
        </p:spPr>
        <p:txBody>
          <a:bodyPr>
            <a:noAutofit/>
          </a:bodyPr>
          <a:lstStyle/>
          <a:p>
            <a:pPr>
              <a:defRPr/>
            </a:pPr>
            <a:r>
              <a:rPr lang="en-US" sz="3200" dirty="0" smtClean="0"/>
              <a:t>Documentation Requirements by Procurement Type cont.</a:t>
            </a:r>
            <a:endParaRPr lang="en-US" sz="32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053550413"/>
              </p:ext>
            </p:extLst>
          </p:nvPr>
        </p:nvGraphicFramePr>
        <p:xfrm>
          <a:off x="609600" y="1600200"/>
          <a:ext cx="7917180" cy="4251912"/>
        </p:xfrm>
        <a:graphic>
          <a:graphicData uri="http://schemas.openxmlformats.org/drawingml/2006/table">
            <a:tbl>
              <a:tblPr firstRow="1" bandRow="1">
                <a:tableStyleId>{5C22544A-7EE6-4342-B048-85BDC9FD1C3A}</a:tableStyleId>
              </a:tblPr>
              <a:tblGrid>
                <a:gridCol w="3276600"/>
                <a:gridCol w="1165860"/>
                <a:gridCol w="1165860"/>
                <a:gridCol w="685800"/>
                <a:gridCol w="754380"/>
                <a:gridCol w="868680"/>
              </a:tblGrid>
              <a:tr h="337935">
                <a:tc>
                  <a:txBody>
                    <a:bodyPr/>
                    <a:lstStyle/>
                    <a:p>
                      <a:pPr marL="0" marR="0" indent="0" algn="l" defTabSz="914400" rtl="0" eaLnBrk="1" fontAlgn="auto" latinLnBrk="0" hangingPunct="1">
                        <a:lnSpc>
                          <a:spcPct val="115000"/>
                        </a:lnSpc>
                        <a:spcBef>
                          <a:spcPts val="600"/>
                        </a:spcBef>
                        <a:spcAft>
                          <a:spcPts val="600"/>
                        </a:spcAft>
                        <a:buClrTx/>
                        <a:buSzTx/>
                        <a:buFontTx/>
                        <a:buNone/>
                        <a:tabLst/>
                        <a:defRPr/>
                      </a:pPr>
                      <a:r>
                        <a:rPr lang="en-US" sz="1200" dirty="0">
                          <a:solidFill>
                            <a:srgbClr val="000000"/>
                          </a:solidFill>
                          <a:latin typeface="Calibri"/>
                          <a:ea typeface="Times New Roman"/>
                          <a:cs typeface="Calibri"/>
                        </a:rPr>
                        <a:t> </a:t>
                      </a:r>
                      <a:r>
                        <a:rPr lang="en-US" sz="1200" b="1" i="1" u="none" strike="noStrike" dirty="0" smtClean="0">
                          <a:solidFill>
                            <a:schemeClr val="bg1"/>
                          </a:solidFill>
                          <a:latin typeface="Calibri"/>
                        </a:rPr>
                        <a:t>Special</a:t>
                      </a:r>
                      <a:r>
                        <a:rPr lang="en-US" sz="1200" b="1" i="1" u="none" strike="noStrike" baseline="0" dirty="0" smtClean="0">
                          <a:solidFill>
                            <a:schemeClr val="bg1"/>
                          </a:solidFill>
                          <a:latin typeface="Calibri"/>
                        </a:rPr>
                        <a:t> Circumstances</a:t>
                      </a:r>
                      <a:endParaRPr lang="en-US" sz="1200" b="1" i="1" u="none" strike="noStrike" dirty="0" smtClean="0">
                        <a:solidFill>
                          <a:schemeClr val="bg1"/>
                        </a:solidFill>
                        <a:latin typeface="Calibri"/>
                      </a:endParaRPr>
                    </a:p>
                  </a:txBody>
                  <a:tcPr marT="91436" marB="0" anchor="ctr"/>
                </a:tc>
                <a:tc>
                  <a:txBody>
                    <a:bodyPr/>
                    <a:lstStyle/>
                    <a:p>
                      <a:pPr marL="0" marR="0" algn="ctr">
                        <a:lnSpc>
                          <a:spcPct val="115000"/>
                        </a:lnSpc>
                        <a:spcBef>
                          <a:spcPts val="600"/>
                        </a:spcBef>
                        <a:spcAft>
                          <a:spcPts val="600"/>
                        </a:spcAft>
                      </a:pPr>
                      <a:r>
                        <a:rPr lang="en-US" sz="1200" b="1" dirty="0">
                          <a:solidFill>
                            <a:srgbClr val="FFFFFF"/>
                          </a:solidFill>
                          <a:latin typeface="Calibri"/>
                          <a:ea typeface="Times New Roman"/>
                          <a:cs typeface="Calibri"/>
                        </a:rPr>
                        <a:t>Micropurchase</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600"/>
                        </a:spcBef>
                        <a:spcAft>
                          <a:spcPts val="600"/>
                        </a:spcAft>
                      </a:pPr>
                      <a:r>
                        <a:rPr lang="en-US" sz="1200" b="1" dirty="0">
                          <a:solidFill>
                            <a:srgbClr val="FFFFFF"/>
                          </a:solidFill>
                          <a:latin typeface="Calibri"/>
                          <a:ea typeface="Times New Roman"/>
                          <a:cs typeface="Calibri"/>
                        </a:rPr>
                        <a:t>Small Purchase</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600"/>
                        </a:spcBef>
                        <a:spcAft>
                          <a:spcPts val="600"/>
                        </a:spcAft>
                      </a:pPr>
                      <a:r>
                        <a:rPr lang="en-US" sz="1200" b="1" dirty="0">
                          <a:solidFill>
                            <a:srgbClr val="FFFFFF"/>
                          </a:solidFill>
                          <a:latin typeface="Calibri"/>
                          <a:ea typeface="Times New Roman"/>
                          <a:cs typeface="Calibri"/>
                        </a:rPr>
                        <a:t>IFB</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600"/>
                        </a:spcBef>
                        <a:spcAft>
                          <a:spcPts val="600"/>
                        </a:spcAft>
                      </a:pPr>
                      <a:r>
                        <a:rPr lang="en-US" sz="1200" b="1" dirty="0">
                          <a:solidFill>
                            <a:srgbClr val="FFFFFF"/>
                          </a:solidFill>
                          <a:latin typeface="Calibri"/>
                          <a:ea typeface="Times New Roman"/>
                          <a:cs typeface="Calibri"/>
                        </a:rPr>
                        <a:t>RFP</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600"/>
                        </a:spcBef>
                        <a:spcAft>
                          <a:spcPts val="600"/>
                        </a:spcAft>
                      </a:pPr>
                      <a:r>
                        <a:rPr lang="en-US" sz="1200" b="1" dirty="0">
                          <a:solidFill>
                            <a:srgbClr val="FFFFFF"/>
                          </a:solidFill>
                          <a:latin typeface="Calibri"/>
                          <a:ea typeface="Times New Roman"/>
                          <a:cs typeface="Calibri"/>
                        </a:rPr>
                        <a:t>Sole Source</a:t>
                      </a:r>
                      <a:endParaRPr lang="en-US" sz="1200" dirty="0">
                        <a:latin typeface="Calibri"/>
                        <a:ea typeface="Calibri"/>
                        <a:cs typeface="Times New Roman"/>
                      </a:endParaRPr>
                    </a:p>
                  </a:txBody>
                  <a:tcPr marT="91436" marB="0" anchor="ctr"/>
                </a:tc>
              </a:tr>
              <a:tr h="293711">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Contract Mods </a:t>
                      </a:r>
                      <a:r>
                        <a:rPr lang="en-US" sz="1200" dirty="0" smtClean="0">
                          <a:solidFill>
                            <a:srgbClr val="000000"/>
                          </a:solidFill>
                          <a:latin typeface="Calibri"/>
                          <a:ea typeface="Times New Roman"/>
                          <a:cs typeface="Calibri"/>
                        </a:rPr>
                        <a:t>(</a:t>
                      </a:r>
                      <a:r>
                        <a:rPr lang="en-US" sz="1200" dirty="0">
                          <a:solidFill>
                            <a:srgbClr val="000000"/>
                          </a:solidFill>
                          <a:latin typeface="Calibri"/>
                          <a:ea typeface="Times New Roman"/>
                          <a:cs typeface="Calibri"/>
                        </a:rPr>
                        <a:t>in scope)</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r>
              <a:tr h="293711">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Progress Payments</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r>
              <a:tr h="293711">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Approval for Advance Payments From FTA</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r>
              <a:tr h="293711">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Documentation of Board Approval</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r>
              <a:tr h="293711">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Notice of Protests and Resolution</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r>
              <a:tr h="293711">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Notice of Contract Claims and Resolutions</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r>
              <a:tr h="293711">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Piggybacking</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r>
              <a:tr h="293711">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Davis-Bacon (Construction)</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 &gt;$2000</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r>
              <a:tr h="293711">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Copies of Bonds (Construction)</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r>
              <a:tr h="293711">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Buy America (Bus and Rolling Stock)</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r>
              <a:tr h="679737">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Evidence of Negotiations with Highest Ranked Suppliers and </a:t>
                      </a:r>
                      <a:r>
                        <a:rPr lang="en-US" sz="1200" dirty="0" smtClean="0">
                          <a:solidFill>
                            <a:srgbClr val="000000"/>
                          </a:solidFill>
                          <a:latin typeface="Calibri"/>
                          <a:ea typeface="Times New Roman"/>
                          <a:cs typeface="Calibri"/>
                        </a:rPr>
                        <a:t>Ranking </a:t>
                      </a:r>
                      <a:r>
                        <a:rPr lang="en-US" sz="1200" dirty="0">
                          <a:solidFill>
                            <a:srgbClr val="000000"/>
                          </a:solidFill>
                          <a:latin typeface="Calibri"/>
                          <a:ea typeface="Times New Roman"/>
                          <a:cs typeface="Calibri"/>
                        </a:rPr>
                        <a:t>Based on Technical Capability Only (A&amp;E)</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X</a:t>
                      </a:r>
                      <a:endParaRPr lang="en-US" sz="1200" dirty="0">
                        <a:latin typeface="Calibri"/>
                        <a:ea typeface="Calibri"/>
                        <a:cs typeface="Times New Roman"/>
                      </a:endParaRPr>
                    </a:p>
                  </a:txBody>
                  <a:tcPr marT="91436" marB="0" anchor="ct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Calibri"/>
                        <a:cs typeface="Times New Roman"/>
                      </a:endParaRPr>
                    </a:p>
                  </a:txBody>
                  <a:tcPr marT="91436" marB="0" anchor="ctr"/>
                </a:tc>
              </a:tr>
            </a:tbl>
          </a:graphicData>
        </a:graphic>
      </p:graphicFrame>
      <p:sp>
        <p:nvSpPr>
          <p:cNvPr id="5" name="Donut 4"/>
          <p:cNvSpPr/>
          <p:nvPr/>
        </p:nvSpPr>
        <p:spPr>
          <a:xfrm>
            <a:off x="5372100" y="5806440"/>
            <a:ext cx="480060" cy="457200"/>
          </a:xfrm>
          <a:prstGeom prst="don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050" b="1" dirty="0">
                <a:solidFill>
                  <a:schemeClr val="tx1"/>
                </a:solidFill>
                <a:latin typeface="Arial" pitchFamily="34" charset="0"/>
                <a:cs typeface="Arial" pitchFamily="34" charset="0"/>
              </a:rPr>
              <a:t>CD</a:t>
            </a:r>
          </a:p>
        </p:txBody>
      </p:sp>
      <p:sp>
        <p:nvSpPr>
          <p:cNvPr id="197730" name="TextBox 6"/>
          <p:cNvSpPr txBox="1">
            <a:spLocks noChangeArrowheads="1"/>
          </p:cNvSpPr>
          <p:nvPr/>
        </p:nvSpPr>
        <p:spPr bwMode="auto">
          <a:xfrm>
            <a:off x="5852160" y="5806440"/>
            <a:ext cx="22174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dirty="0">
                <a:hlinkClick r:id="rId2" action="ppaction://hlinkfile"/>
              </a:rPr>
              <a:t>Sample Contract File</a:t>
            </a:r>
            <a:endParaRPr lang="en-US" altLang="en-US" sz="1200" dirty="0"/>
          </a:p>
        </p:txBody>
      </p:sp>
    </p:spTree>
    <p:extLst>
      <p:ext uri="{BB962C8B-B14F-4D97-AF65-F5344CB8AC3E}">
        <p14:creationId xmlns:p14="http://schemas.microsoft.com/office/powerpoint/2010/main" val="278876489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6477000" cy="3200400"/>
          </a:xfrm>
        </p:spPr>
        <p:txBody>
          <a:bodyPr>
            <a:normAutofit/>
          </a:bodyPr>
          <a:lstStyle/>
          <a:p>
            <a:pPr algn="ctr" eaLnBrk="1" hangingPunct="1">
              <a:defRPr/>
            </a:pPr>
            <a:r>
              <a:rPr lang="en-US" dirty="0" smtClean="0"/>
              <a:t/>
            </a:r>
            <a:br>
              <a:rPr lang="en-US" dirty="0" smtClean="0"/>
            </a:br>
            <a:r>
              <a:rPr lang="en-US" sz="3200" dirty="0" smtClean="0"/>
              <a:t>wrapping it up</a:t>
            </a:r>
            <a:r>
              <a:rPr lang="en-US" dirty="0" smtClean="0"/>
              <a:t/>
            </a:r>
            <a:br>
              <a:rPr lang="en-US" dirty="0" smtClean="0"/>
            </a:br>
            <a:r>
              <a:rPr lang="en-US" dirty="0" smtClean="0"/>
              <a:t/>
            </a:r>
            <a:br>
              <a:rPr lang="en-US" dirty="0" smtClean="0"/>
            </a:br>
            <a:r>
              <a:rPr lang="en-US" dirty="0" smtClean="0"/>
              <a:t/>
            </a:r>
            <a:br>
              <a:rPr lang="en-US" dirty="0" smtClean="0"/>
            </a:br>
            <a:r>
              <a:rPr lang="en-US" sz="1600" dirty="0" smtClean="0"/>
              <a:t/>
            </a:r>
            <a:br>
              <a:rPr lang="en-US" sz="1600" dirty="0" smtClean="0"/>
            </a:br>
            <a:endParaRPr lang="en-US" sz="1600" dirty="0"/>
          </a:p>
        </p:txBody>
      </p:sp>
    </p:spTree>
    <p:extLst>
      <p:ext uri="{BB962C8B-B14F-4D97-AF65-F5344CB8AC3E}">
        <p14:creationId xmlns:p14="http://schemas.microsoft.com/office/powerpoint/2010/main" val="3599869217"/>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4"/>
          <p:cNvSpPr>
            <a:spLocks noGrp="1" noChangeArrowheads="1"/>
          </p:cNvSpPr>
          <p:nvPr>
            <p:ph type="title"/>
          </p:nvPr>
        </p:nvSpPr>
        <p:spPr>
          <a:xfrm>
            <a:off x="612775" y="502920"/>
            <a:ext cx="7312025" cy="626633"/>
          </a:xfrm>
        </p:spPr>
        <p:txBody>
          <a:bodyPr/>
          <a:lstStyle/>
          <a:p>
            <a:pPr eaLnBrk="1" hangingPunct="1"/>
            <a:r>
              <a:rPr lang="en-US" altLang="en-US" sz="3600" dirty="0" smtClean="0"/>
              <a:t>After a PSR</a:t>
            </a:r>
          </a:p>
        </p:txBody>
      </p:sp>
      <p:sp>
        <p:nvSpPr>
          <p:cNvPr id="110595" name="Rectangle 5"/>
          <p:cNvSpPr>
            <a:spLocks noGrp="1" noChangeArrowheads="1"/>
          </p:cNvSpPr>
          <p:nvPr>
            <p:ph sz="quarter" idx="1"/>
          </p:nvPr>
        </p:nvSpPr>
        <p:spPr>
          <a:xfrm>
            <a:off x="533400" y="1272988"/>
            <a:ext cx="7312025" cy="4746812"/>
          </a:xfrm>
        </p:spPr>
        <p:txBody>
          <a:bodyPr>
            <a:normAutofit fontScale="92500"/>
          </a:bodyPr>
          <a:lstStyle/>
          <a:p>
            <a:pPr eaLnBrk="1" hangingPunct="1">
              <a:defRPr/>
            </a:pPr>
            <a:r>
              <a:rPr lang="en-US" sz="2600" dirty="0" smtClean="0"/>
              <a:t>Use the review as a tool for improvement in all procurements</a:t>
            </a:r>
          </a:p>
          <a:p>
            <a:pPr eaLnBrk="1" hangingPunct="1">
              <a:defRPr/>
            </a:pPr>
            <a:r>
              <a:rPr lang="en-US" sz="2600" dirty="0" smtClean="0"/>
              <a:t>Maintain proficiency with FTA resources/requirements</a:t>
            </a:r>
          </a:p>
          <a:p>
            <a:pPr eaLnBrk="1" hangingPunct="1">
              <a:defRPr/>
            </a:pPr>
            <a:r>
              <a:rPr lang="en-US" sz="2600" dirty="0" smtClean="0"/>
              <a:t>Work with your Regional Office and the reviewer to address deficiencies and get additional information</a:t>
            </a:r>
          </a:p>
          <a:p>
            <a:pPr eaLnBrk="1" hangingPunct="1">
              <a:defRPr/>
            </a:pPr>
            <a:r>
              <a:rPr lang="en-US" sz="2600" dirty="0" smtClean="0"/>
              <a:t>Focus  first on resolving repeat findings</a:t>
            </a:r>
          </a:p>
          <a:p>
            <a:pPr eaLnBrk="1" hangingPunct="1">
              <a:defRPr/>
            </a:pPr>
            <a:r>
              <a:rPr lang="en-US" sz="2600" dirty="0" smtClean="0"/>
              <a:t>ARRA has heightened transparency and accountability for all procurements</a:t>
            </a:r>
          </a:p>
          <a:p>
            <a:pPr eaLnBrk="1" hangingPunct="1">
              <a:defRPr/>
            </a:pPr>
            <a:r>
              <a:rPr lang="en-US" sz="2600" dirty="0" smtClean="0"/>
              <a:t>Don’t just “paper over” a finding, make sure you can demonstrate implemented corrective actions</a:t>
            </a:r>
          </a:p>
          <a:p>
            <a:pPr eaLnBrk="1" hangingPunct="1">
              <a:defRPr/>
            </a:pPr>
            <a:r>
              <a:rPr lang="en-US" sz="2600" dirty="0" smtClean="0"/>
              <a:t>Technical Assistance Provided by FTA</a:t>
            </a:r>
          </a:p>
          <a:p>
            <a:pPr eaLnBrk="1" hangingPunct="1">
              <a:defRPr/>
            </a:pPr>
            <a:endParaRPr lang="en-US" sz="2000" b="1" dirty="0" smtClean="0"/>
          </a:p>
        </p:txBody>
      </p:sp>
    </p:spTree>
    <p:extLst>
      <p:ext uri="{BB962C8B-B14F-4D97-AF65-F5344CB8AC3E}">
        <p14:creationId xmlns:p14="http://schemas.microsoft.com/office/powerpoint/2010/main" val="1151495849"/>
      </p:ext>
    </p:extLst>
  </p:cSld>
  <p:clrMapOvr>
    <a:masterClrMapping/>
  </p:clrMapOvr>
  <p:transition advClick="0"/>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0706" name="Picture 4" descr="thank-you.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0846"/>
          <a:stretch>
            <a:fillRect/>
          </a:stretch>
        </p:blipFill>
        <p:spPr bwMode="auto">
          <a:xfrm rot="-405098">
            <a:off x="4816952" y="1300810"/>
            <a:ext cx="3543300" cy="191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Rectangle 6"/>
          <p:cNvSpPr>
            <a:spLocks noGrp="1" noChangeArrowheads="1"/>
          </p:cNvSpPr>
          <p:nvPr>
            <p:ph type="title" idx="4294967295"/>
          </p:nvPr>
        </p:nvSpPr>
        <p:spPr>
          <a:xfrm>
            <a:off x="612775" y="228600"/>
            <a:ext cx="7312025" cy="990600"/>
          </a:xfrm>
        </p:spPr>
        <p:txBody>
          <a:bodyPr/>
          <a:lstStyle/>
          <a:p>
            <a:pPr eaLnBrk="1" hangingPunct="1"/>
            <a:r>
              <a:rPr lang="en-US" altLang="en-US" dirty="0" smtClean="0"/>
              <a:t>Points of Contacts</a:t>
            </a:r>
          </a:p>
        </p:txBody>
      </p:sp>
      <p:sp>
        <p:nvSpPr>
          <p:cNvPr id="420866" name="Rectangle 7"/>
          <p:cNvSpPr>
            <a:spLocks noGrp="1" noChangeArrowheads="1"/>
          </p:cNvSpPr>
          <p:nvPr>
            <p:ph type="body" idx="4294967295"/>
          </p:nvPr>
        </p:nvSpPr>
        <p:spPr>
          <a:xfrm>
            <a:off x="612775" y="1600200"/>
            <a:ext cx="7847490" cy="4495800"/>
          </a:xfrm>
        </p:spPr>
        <p:txBody>
          <a:bodyPr/>
          <a:lstStyle/>
          <a:p>
            <a:pPr eaLnBrk="1" hangingPunct="1">
              <a:defRPr/>
            </a:pPr>
            <a:r>
              <a:rPr lang="en-US" dirty="0" smtClean="0"/>
              <a:t>Hope Jensen</a:t>
            </a:r>
          </a:p>
          <a:p>
            <a:pPr lvl="1">
              <a:defRPr/>
            </a:pPr>
            <a:r>
              <a:rPr lang="en-US" sz="3200" dirty="0" smtClean="0"/>
              <a:t>202-366-2286</a:t>
            </a:r>
          </a:p>
          <a:p>
            <a:pPr lvl="1">
              <a:defRPr/>
            </a:pPr>
            <a:r>
              <a:rPr lang="en-US" sz="3200" u="sng" dirty="0" smtClean="0">
                <a:hlinkClick r:id="rId5"/>
              </a:rPr>
              <a:t>hope.jensen@dot.gov</a:t>
            </a:r>
            <a:endParaRPr lang="en-US" sz="3200" u="sng" dirty="0"/>
          </a:p>
          <a:p>
            <a:pPr marL="457200" lvl="1" indent="0">
              <a:buNone/>
              <a:defRPr/>
            </a:pPr>
            <a:endParaRPr lang="en-US" sz="3200" u="sng" dirty="0" smtClean="0"/>
          </a:p>
          <a:p>
            <a:pPr eaLnBrk="1" hangingPunct="1">
              <a:defRPr/>
            </a:pPr>
            <a:r>
              <a:rPr lang="en-US" dirty="0" smtClean="0"/>
              <a:t>Jim Muir</a:t>
            </a:r>
          </a:p>
          <a:p>
            <a:pPr lvl="1" eaLnBrk="1" hangingPunct="1">
              <a:defRPr/>
            </a:pPr>
            <a:r>
              <a:rPr lang="en-US" sz="3200" dirty="0" smtClean="0"/>
              <a:t>202-366-2507</a:t>
            </a:r>
          </a:p>
          <a:p>
            <a:pPr lvl="1" eaLnBrk="1" hangingPunct="1">
              <a:defRPr/>
            </a:pPr>
            <a:r>
              <a:rPr lang="en-US" sz="3200" dirty="0" smtClean="0">
                <a:hlinkClick r:id="rId6"/>
              </a:rPr>
              <a:t>Jim.Muir@dot.gov</a:t>
            </a:r>
            <a:endParaRPr lang="en-US" sz="3200" dirty="0" smtClean="0"/>
          </a:p>
          <a:p>
            <a:pPr marL="457200" lvl="1" indent="0" eaLnBrk="1" hangingPunct="1">
              <a:buNone/>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lvl="1" eaLnBrk="1" hangingPunct="1">
              <a:defRPr/>
            </a:pPr>
            <a:endParaRPr lang="en-US" sz="2400" dirty="0" smtClean="0"/>
          </a:p>
          <a:p>
            <a:pPr lvl="1" eaLnBrk="1" hangingPunct="1">
              <a:buFont typeface="Wingdings 2" pitchFamily="18" charset="2"/>
              <a:buNone/>
              <a:defRPr/>
            </a:pPr>
            <a:endParaRPr lang="en-US" sz="2400" dirty="0" smtClean="0"/>
          </a:p>
          <a:p>
            <a:pPr lvl="1" eaLnBrk="1" hangingPunct="1">
              <a:buFont typeface="Wingdings 2" pitchFamily="18" charset="2"/>
              <a:buNone/>
              <a:defRPr/>
            </a:pPr>
            <a:endParaRPr lang="en-US" dirty="0" smtClean="0"/>
          </a:p>
          <a:p>
            <a:pPr lvl="1" eaLnBrk="1" hangingPunct="1">
              <a:buFont typeface="Wingdings 2" pitchFamily="18" charset="2"/>
              <a:buNone/>
              <a:defRPr/>
            </a:pPr>
            <a:endParaRPr lang="en-US" dirty="0" smtClean="0"/>
          </a:p>
          <a:p>
            <a:pPr eaLnBrk="1" hangingPunct="1">
              <a:buFont typeface="Wingdings" pitchFamily="2" charset="2"/>
              <a:buNone/>
              <a:defRPr/>
            </a:pPr>
            <a:endParaRPr lang="en-US" dirty="0" smtClean="0"/>
          </a:p>
        </p:txBody>
      </p:sp>
      <p:sp>
        <p:nvSpPr>
          <p:cNvPr id="4" name="TextBox 3"/>
          <p:cNvSpPr txBox="1"/>
          <p:nvPr/>
        </p:nvSpPr>
        <p:spPr>
          <a:xfrm flipH="1">
            <a:off x="5504410" y="4729061"/>
            <a:ext cx="3196245"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227915495"/>
      </p:ext>
    </p:extLst>
  </p:cSld>
  <p:clrMapOvr>
    <a:masterClrMapping/>
  </p:clrMapOvr>
  <p:transition advClick="0"/>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637032" y="703259"/>
            <a:ext cx="7869936" cy="5285232"/>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Procurement System Review Scope</a:t>
            </a:r>
            <a:endParaRPr lang="en-US" sz="3600" dirty="0"/>
          </a:p>
        </p:txBody>
      </p:sp>
      <p:sp>
        <p:nvSpPr>
          <p:cNvPr id="3" name="Content Placeholder 2"/>
          <p:cNvSpPr>
            <a:spLocks noGrp="1"/>
          </p:cNvSpPr>
          <p:nvPr>
            <p:ph idx="1"/>
          </p:nvPr>
        </p:nvSpPr>
        <p:spPr>
          <a:xfrm>
            <a:off x="457200" y="1417638"/>
            <a:ext cx="8229600" cy="4518025"/>
          </a:xfrm>
        </p:spPr>
        <p:txBody>
          <a:bodyPr/>
          <a:lstStyle/>
          <a:p>
            <a:pPr marL="0" indent="0">
              <a:buNone/>
            </a:pPr>
            <a:r>
              <a:rPr lang="en-US" sz="2800" b="1" dirty="0" smtClean="0"/>
              <a:t>Assess Recipients’ System-Wide Elements (6)</a:t>
            </a:r>
          </a:p>
          <a:p>
            <a:pPr marL="0" indent="0" algn="ctr">
              <a:buNone/>
            </a:pPr>
            <a:r>
              <a:rPr lang="en-US" sz="2800" dirty="0" smtClean="0"/>
              <a:t>AND</a:t>
            </a:r>
          </a:p>
          <a:p>
            <a:pPr marL="0" indent="0">
              <a:buNone/>
            </a:pPr>
            <a:r>
              <a:rPr lang="en-US" sz="2800" b="1" dirty="0" smtClean="0"/>
              <a:t>Test Individual Procurement Elements</a:t>
            </a:r>
          </a:p>
          <a:p>
            <a:pPr marL="0" indent="0">
              <a:buNone/>
            </a:pPr>
            <a:r>
              <a:rPr lang="en-US" dirty="0" smtClean="0"/>
              <a:t>A sample of procurements is tested for 56 elements (as applicable) including Buy America Certifications</a:t>
            </a:r>
            <a:endParaRPr lang="en-US" dirty="0"/>
          </a:p>
          <a:p>
            <a:pPr marL="0" indent="0">
              <a:buNone/>
            </a:pPr>
            <a:endParaRPr lang="en-US" sz="2400" dirty="0" smtClean="0"/>
          </a:p>
          <a:p>
            <a:pPr marL="0" indent="0">
              <a:buNone/>
            </a:pPr>
            <a:endParaRPr lang="en-US" dirty="0"/>
          </a:p>
        </p:txBody>
      </p:sp>
      <p:sp>
        <p:nvSpPr>
          <p:cNvPr id="5" name="TextBox 4"/>
          <p:cNvSpPr txBox="1"/>
          <p:nvPr/>
        </p:nvSpPr>
        <p:spPr>
          <a:xfrm>
            <a:off x="1142999" y="5105400"/>
            <a:ext cx="6596743" cy="830263"/>
          </a:xfrm>
          <a:prstGeom prst="rect">
            <a:avLst/>
          </a:prstGeom>
          <a:solidFill>
            <a:schemeClr val="accent5">
              <a:lumMod val="75000"/>
            </a:schemeClr>
          </a:solidFill>
        </p:spPr>
        <p:txBody>
          <a:bodyPr wrap="square">
            <a:spAutoFit/>
          </a:bodyPr>
          <a:lstStyle/>
          <a:p>
            <a:pPr algn="ctr">
              <a:defRPr/>
            </a:pPr>
            <a:r>
              <a:rPr lang="en-US" sz="2400" b="1" dirty="0">
                <a:solidFill>
                  <a:schemeClr val="bg1"/>
                </a:solidFill>
                <a:effectLst>
                  <a:outerShdw blurRad="38100" dist="38100" dir="2700000" algn="tl">
                    <a:srgbClr val="000000">
                      <a:alpha val="43137"/>
                    </a:srgbClr>
                  </a:outerShdw>
                </a:effectLst>
                <a:latin typeface="Arial" charset="0"/>
                <a:cs typeface="+mn-cs"/>
              </a:rPr>
              <a:t>It is a review of the entire Procurement system, not just procurement files.</a:t>
            </a:r>
          </a:p>
        </p:txBody>
      </p:sp>
    </p:spTree>
    <p:extLst>
      <p:ext uri="{BB962C8B-B14F-4D97-AF65-F5344CB8AC3E}">
        <p14:creationId xmlns:p14="http://schemas.microsoft.com/office/powerpoint/2010/main" val="2488198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808578"/>
          </a:xfrm>
        </p:spPr>
        <p:txBody>
          <a:bodyPr/>
          <a:lstStyle/>
          <a:p>
            <a:r>
              <a:rPr lang="en-US" sz="3600" dirty="0" smtClean="0"/>
              <a:t>6 System-Wide Elements</a:t>
            </a:r>
            <a:endParaRPr lang="en-US" sz="3600" dirty="0"/>
          </a:p>
        </p:txBody>
      </p:sp>
      <p:sp>
        <p:nvSpPr>
          <p:cNvPr id="3" name="Content Placeholder 2"/>
          <p:cNvSpPr>
            <a:spLocks noGrp="1"/>
          </p:cNvSpPr>
          <p:nvPr>
            <p:ph idx="1"/>
          </p:nvPr>
        </p:nvSpPr>
        <p:spPr>
          <a:xfrm>
            <a:off x="554181" y="1245141"/>
            <a:ext cx="8301951" cy="4654916"/>
          </a:xfrm>
        </p:spPr>
        <p:txBody>
          <a:bodyPr/>
          <a:lstStyle/>
          <a:p>
            <a:pPr marL="0" indent="0">
              <a:buNone/>
            </a:pPr>
            <a:r>
              <a:rPr lang="en-US" sz="2800" dirty="0" smtClean="0"/>
              <a:t>Policies, procedures and organizational determinations necessary to guide the procurement function</a:t>
            </a:r>
          </a:p>
          <a:p>
            <a:pPr marL="914400" lvl="1" indent="-514350">
              <a:buFont typeface="+mj-lt"/>
              <a:buAutoNum type="arabicPeriod"/>
            </a:pPr>
            <a:r>
              <a:rPr lang="en-US" dirty="0" smtClean="0"/>
              <a:t>Written Standards of Conduct</a:t>
            </a:r>
          </a:p>
          <a:p>
            <a:pPr marL="914400" lvl="1" indent="-514350">
              <a:buFont typeface="+mj-lt"/>
              <a:buAutoNum type="arabicPeriod"/>
            </a:pPr>
            <a:r>
              <a:rPr lang="en-US" dirty="0" smtClean="0"/>
              <a:t>Contract Administration System</a:t>
            </a:r>
          </a:p>
          <a:p>
            <a:pPr marL="914400" lvl="1" indent="-514350">
              <a:buFont typeface="+mj-lt"/>
              <a:buAutoNum type="arabicPeriod"/>
            </a:pPr>
            <a:r>
              <a:rPr lang="en-US" dirty="0" smtClean="0"/>
              <a:t>Written Protest Procedures</a:t>
            </a:r>
          </a:p>
          <a:p>
            <a:pPr marL="914400" lvl="1" indent="-514350">
              <a:buFont typeface="+mj-lt"/>
              <a:buAutoNum type="arabicPeriod"/>
            </a:pPr>
            <a:r>
              <a:rPr lang="en-US" dirty="0" smtClean="0"/>
              <a:t>Prequalification System</a:t>
            </a:r>
          </a:p>
          <a:p>
            <a:pPr marL="914400" lvl="1" indent="-514350">
              <a:buFont typeface="+mj-lt"/>
              <a:buAutoNum type="arabicPeriod"/>
            </a:pPr>
            <a:r>
              <a:rPr lang="en-US" dirty="0" smtClean="0"/>
              <a:t>System for Ensuring Most Efficient and Economic Purchase</a:t>
            </a:r>
          </a:p>
          <a:p>
            <a:pPr marL="914400" lvl="1" indent="-514350">
              <a:buFont typeface="+mj-lt"/>
              <a:buAutoNum type="arabicPeriod"/>
            </a:pPr>
            <a:r>
              <a:rPr lang="en-US" dirty="0" smtClean="0"/>
              <a:t>Procurement Policies and Procedures</a:t>
            </a:r>
            <a:endParaRPr lang="en-US" dirty="0"/>
          </a:p>
        </p:txBody>
      </p:sp>
      <p:sp>
        <p:nvSpPr>
          <p:cNvPr id="4" name="Rectangle 3"/>
          <p:cNvSpPr/>
          <p:nvPr/>
        </p:nvSpPr>
        <p:spPr>
          <a:xfrm>
            <a:off x="4816929" y="5900057"/>
            <a:ext cx="3869871" cy="54428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System-Wide Elements Checklist</a:t>
            </a:r>
            <a:endParaRPr lang="en-US" dirty="0">
              <a:solidFill>
                <a:schemeClr val="bg1"/>
              </a:solidFill>
            </a:endParaRPr>
          </a:p>
        </p:txBody>
      </p:sp>
    </p:spTree>
    <p:extLst>
      <p:ext uri="{BB962C8B-B14F-4D97-AF65-F5344CB8AC3E}">
        <p14:creationId xmlns:p14="http://schemas.microsoft.com/office/powerpoint/2010/main" val="926026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Standards of Conduct</a:t>
            </a:r>
            <a:endParaRPr lang="en-US" dirty="0"/>
          </a:p>
        </p:txBody>
      </p:sp>
      <p:sp>
        <p:nvSpPr>
          <p:cNvPr id="3" name="Content Placeholder 2"/>
          <p:cNvSpPr>
            <a:spLocks noGrp="1"/>
          </p:cNvSpPr>
          <p:nvPr>
            <p:ph idx="1"/>
          </p:nvPr>
        </p:nvSpPr>
        <p:spPr/>
        <p:txBody>
          <a:bodyPr/>
          <a:lstStyle/>
          <a:p>
            <a:pPr>
              <a:buNone/>
            </a:pPr>
            <a:r>
              <a:rPr lang="en-US" altLang="en-US" b="1" dirty="0"/>
              <a:t>Basic Requirement</a:t>
            </a:r>
          </a:p>
          <a:p>
            <a:pPr>
              <a:buNone/>
            </a:pPr>
            <a:endParaRPr lang="en-US" altLang="en-US" sz="1400" b="1" dirty="0">
              <a:hlinkClick r:id="rId2"/>
            </a:endParaRPr>
          </a:p>
          <a:p>
            <a:pPr>
              <a:buNone/>
            </a:pPr>
            <a:r>
              <a:rPr lang="en-US" altLang="en-US" sz="2800" dirty="0"/>
              <a:t>    </a:t>
            </a:r>
            <a:r>
              <a:rPr lang="en-US" altLang="en-US" sz="2800" i="1" dirty="0"/>
              <a:t>(</a:t>
            </a:r>
            <a:r>
              <a:rPr lang="en-US" altLang="en-US" sz="2800" i="1" dirty="0">
                <a:hlinkClick r:id="rId2"/>
              </a:rPr>
              <a:t>FTA C 4220.1F</a:t>
            </a:r>
            <a:r>
              <a:rPr lang="en-US" altLang="en-US" sz="2800" i="1" dirty="0"/>
              <a:t> Ch. III, </a:t>
            </a:r>
            <a:r>
              <a:rPr lang="en-US" altLang="en-US" sz="2800" i="1" dirty="0" smtClean="0"/>
              <a:t>1. </a:t>
            </a:r>
            <a:r>
              <a:rPr lang="en-US" altLang="en-US" sz="2800" i="1" dirty="0"/>
              <a:t>)</a:t>
            </a:r>
            <a:endParaRPr lang="en-US" altLang="en-US" sz="2800" dirty="0"/>
          </a:p>
          <a:p>
            <a:pPr>
              <a:buNone/>
            </a:pPr>
            <a:r>
              <a:rPr lang="en-US" altLang="en-US" sz="2800" dirty="0"/>
              <a:t>	</a:t>
            </a:r>
            <a:r>
              <a:rPr lang="en-US" altLang="en-US" sz="2800" i="1" dirty="0"/>
              <a:t>Requires each recipient to maintain written standards of conduct governing the performance of its employees engaged in the award and administration of contracts. </a:t>
            </a:r>
          </a:p>
          <a:p>
            <a:pPr>
              <a:buNone/>
            </a:pPr>
            <a:r>
              <a:rPr lang="en-US" altLang="en-US" sz="2800" dirty="0"/>
              <a:t> </a:t>
            </a:r>
          </a:p>
          <a:p>
            <a:pPr>
              <a:buNone/>
            </a:pPr>
            <a:endParaRPr lang="en-US" altLang="en-US" sz="2000" dirty="0"/>
          </a:p>
          <a:p>
            <a:pPr>
              <a:buNone/>
            </a:pPr>
            <a:r>
              <a:rPr lang="en-US" altLang="en-US" sz="2000" b="1" dirty="0" smtClean="0"/>
              <a:t>					Element </a:t>
            </a:r>
            <a:r>
              <a:rPr lang="en-US" altLang="en-US" sz="2000" b="1" dirty="0"/>
              <a:t>#1 of the PSR</a:t>
            </a:r>
          </a:p>
          <a:p>
            <a:endParaRPr lang="en-US" sz="2800" dirty="0"/>
          </a:p>
        </p:txBody>
      </p:sp>
    </p:spTree>
    <p:extLst>
      <p:ext uri="{BB962C8B-B14F-4D97-AF65-F5344CB8AC3E}">
        <p14:creationId xmlns:p14="http://schemas.microsoft.com/office/powerpoint/2010/main" val="896625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671802"/>
          </a:xfrm>
        </p:spPr>
        <p:txBody>
          <a:bodyPr/>
          <a:lstStyle/>
          <a:p>
            <a:r>
              <a:rPr lang="en-US" sz="3600" dirty="0"/>
              <a:t>Written Standard of Conduct </a:t>
            </a:r>
            <a:r>
              <a:rPr lang="en-US" sz="3200" dirty="0"/>
              <a:t>cont.</a:t>
            </a:r>
          </a:p>
        </p:txBody>
      </p:sp>
      <p:sp>
        <p:nvSpPr>
          <p:cNvPr id="3" name="Content Placeholder 2"/>
          <p:cNvSpPr>
            <a:spLocks noGrp="1"/>
          </p:cNvSpPr>
          <p:nvPr>
            <p:ph idx="1"/>
          </p:nvPr>
        </p:nvSpPr>
        <p:spPr>
          <a:xfrm>
            <a:off x="457200" y="1108365"/>
            <a:ext cx="8229600" cy="5173902"/>
          </a:xfrm>
        </p:spPr>
        <p:txBody>
          <a:bodyPr/>
          <a:lstStyle/>
          <a:p>
            <a:pPr defTabSz="739775">
              <a:buNone/>
              <a:defRPr/>
            </a:pPr>
            <a:r>
              <a:rPr lang="en-US" sz="2400" b="1" dirty="0"/>
              <a:t>Standards Applicable to:	</a:t>
            </a:r>
          </a:p>
          <a:p>
            <a:pPr defTabSz="739775">
              <a:buNone/>
              <a:defRPr/>
            </a:pPr>
            <a:r>
              <a:rPr lang="en-US" sz="2400" b="1" dirty="0"/>
              <a:t>	</a:t>
            </a:r>
            <a:r>
              <a:rPr lang="en-US" sz="2400" dirty="0"/>
              <a:t>Employees, officers, agents, board members, or immediate family </a:t>
            </a:r>
            <a:r>
              <a:rPr lang="en-US" sz="2400" dirty="0" smtClean="0"/>
              <a:t>member, partner or organization participating </a:t>
            </a:r>
            <a:r>
              <a:rPr lang="en-US" sz="2400" dirty="0"/>
              <a:t>in the selection, award, or administration of a contract if a conflict of interest, real or apparent, would be </a:t>
            </a:r>
            <a:r>
              <a:rPr lang="en-US" sz="2400" dirty="0" smtClean="0"/>
              <a:t>involved.</a:t>
            </a:r>
            <a:endParaRPr lang="en-US" sz="2400" b="1" dirty="0"/>
          </a:p>
          <a:p>
            <a:pPr defTabSz="739775">
              <a:buNone/>
              <a:defRPr/>
            </a:pPr>
            <a:r>
              <a:rPr lang="en-US" sz="2400" b="1" dirty="0" smtClean="0"/>
              <a:t>What </a:t>
            </a:r>
            <a:r>
              <a:rPr lang="en-US" sz="2400" b="1" dirty="0"/>
              <a:t>is a conflict?</a:t>
            </a:r>
          </a:p>
          <a:p>
            <a:pPr defTabSz="739775">
              <a:buNone/>
              <a:tabLst>
                <a:tab pos="1143000" algn="l"/>
                <a:tab pos="1549400" algn="l"/>
              </a:tabLst>
              <a:defRPr/>
            </a:pPr>
            <a:r>
              <a:rPr lang="en-US" sz="2400" b="1" dirty="0"/>
              <a:t>	</a:t>
            </a:r>
            <a:r>
              <a:rPr lang="en-US" sz="2400" dirty="0" smtClean="0"/>
              <a:t>If any of the following </a:t>
            </a:r>
            <a:r>
              <a:rPr lang="en-US" sz="2400" dirty="0"/>
              <a:t>have a financial or other interest in the firm selected for award: </a:t>
            </a:r>
            <a:br>
              <a:rPr lang="en-US" sz="2400" dirty="0"/>
            </a:br>
            <a:r>
              <a:rPr lang="en-US" sz="2400" dirty="0"/>
              <a:t>	</a:t>
            </a:r>
            <a:r>
              <a:rPr lang="en-US" sz="2400" dirty="0" smtClean="0"/>
              <a:t>(</a:t>
            </a:r>
            <a:r>
              <a:rPr lang="en-US" sz="2400" dirty="0"/>
              <a:t>1)  </a:t>
            </a:r>
            <a:r>
              <a:rPr lang="en-US" sz="2400" dirty="0" smtClean="0"/>
              <a:t>Employee, officer</a:t>
            </a:r>
            <a:r>
              <a:rPr lang="en-US" sz="2400" dirty="0"/>
              <a:t>, </a:t>
            </a:r>
            <a:r>
              <a:rPr lang="en-US" sz="2400" dirty="0" smtClean="0"/>
              <a:t> agent</a:t>
            </a:r>
            <a:r>
              <a:rPr lang="en-US" sz="2400" dirty="0"/>
              <a:t>, board member; </a:t>
            </a:r>
            <a:r>
              <a:rPr lang="en-US" sz="2400" dirty="0" smtClean="0"/>
              <a:t> or </a:t>
            </a:r>
            <a:r>
              <a:rPr lang="en-US" sz="2400" dirty="0"/>
              <a:t>their</a:t>
            </a:r>
            <a:br>
              <a:rPr lang="en-US" sz="2400" dirty="0"/>
            </a:br>
            <a:r>
              <a:rPr lang="en-US" sz="2400" dirty="0"/>
              <a:t>		</a:t>
            </a:r>
            <a:r>
              <a:rPr lang="en-US" sz="2400" dirty="0" smtClean="0"/>
              <a:t>	- </a:t>
            </a:r>
            <a:r>
              <a:rPr lang="en-US" sz="2400" dirty="0"/>
              <a:t> </a:t>
            </a:r>
            <a:r>
              <a:rPr lang="en-US" sz="2400" dirty="0" smtClean="0"/>
              <a:t>immediate </a:t>
            </a:r>
            <a:r>
              <a:rPr lang="en-US" sz="2400" dirty="0"/>
              <a:t>family members, </a:t>
            </a:r>
            <a:br>
              <a:rPr lang="en-US" sz="2400" dirty="0"/>
            </a:br>
            <a:r>
              <a:rPr lang="en-US" sz="2400" dirty="0"/>
              <a:t>		</a:t>
            </a:r>
            <a:r>
              <a:rPr lang="en-US" sz="2400" dirty="0" smtClean="0"/>
              <a:t>	-  partners</a:t>
            </a:r>
          </a:p>
          <a:p>
            <a:pPr defTabSz="739775">
              <a:buNone/>
              <a:tabLst>
                <a:tab pos="1143000" algn="l"/>
                <a:tab pos="1549400" algn="l"/>
              </a:tabLst>
              <a:defRPr/>
            </a:pPr>
            <a:r>
              <a:rPr lang="en-US" sz="2400" dirty="0"/>
              <a:t>	</a:t>
            </a:r>
            <a:r>
              <a:rPr lang="en-US" sz="2400" dirty="0" smtClean="0"/>
              <a:t>	(2</a:t>
            </a:r>
            <a:r>
              <a:rPr lang="en-US" sz="2400" dirty="0"/>
              <a:t>)  An organization that employs or is about to </a:t>
            </a:r>
            <a:r>
              <a:rPr lang="en-US" sz="2400" dirty="0" smtClean="0"/>
              <a:t>employ 		any of </a:t>
            </a:r>
            <a:r>
              <a:rPr lang="en-US" sz="2400" dirty="0"/>
              <a:t>the above. </a:t>
            </a:r>
            <a:br>
              <a:rPr lang="en-US" sz="2400" dirty="0"/>
            </a:br>
            <a:endParaRPr lang="en-US" sz="2400" dirty="0"/>
          </a:p>
          <a:p>
            <a:endParaRPr lang="en-US" sz="2400" dirty="0"/>
          </a:p>
        </p:txBody>
      </p:sp>
    </p:spTree>
    <p:extLst>
      <p:ext uri="{BB962C8B-B14F-4D97-AF65-F5344CB8AC3E}">
        <p14:creationId xmlns:p14="http://schemas.microsoft.com/office/powerpoint/2010/main" val="1260276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6562"/>
            <a:ext cx="8229600" cy="981075"/>
          </a:xfrm>
        </p:spPr>
        <p:txBody>
          <a:bodyPr/>
          <a:lstStyle/>
          <a:p>
            <a:r>
              <a:rPr lang="en-US" sz="3600" dirty="0" smtClean="0"/>
              <a:t>Written Standard of Conduct </a:t>
            </a:r>
            <a:r>
              <a:rPr lang="en-US" sz="2800" dirty="0" smtClean="0"/>
              <a:t>cont.</a:t>
            </a:r>
            <a:endParaRPr lang="en-US" sz="2800" dirty="0"/>
          </a:p>
        </p:txBody>
      </p:sp>
      <p:sp>
        <p:nvSpPr>
          <p:cNvPr id="3" name="Content Placeholder 2"/>
          <p:cNvSpPr>
            <a:spLocks noGrp="1"/>
          </p:cNvSpPr>
          <p:nvPr>
            <p:ph idx="1"/>
          </p:nvPr>
        </p:nvSpPr>
        <p:spPr>
          <a:xfrm>
            <a:off x="457200" y="1417637"/>
            <a:ext cx="8229600" cy="4708526"/>
          </a:xfrm>
        </p:spPr>
        <p:txBody>
          <a:bodyPr/>
          <a:lstStyle/>
          <a:p>
            <a:pPr>
              <a:buFont typeface="Wingdings" pitchFamily="2" charset="2"/>
              <a:buNone/>
            </a:pPr>
            <a:r>
              <a:rPr lang="en-US" altLang="en-US" sz="2800" b="1" dirty="0"/>
              <a:t>Standards must also address:</a:t>
            </a:r>
          </a:p>
          <a:p>
            <a:r>
              <a:rPr lang="en-US" altLang="en-US" sz="2800" i="1" dirty="0" smtClean="0"/>
              <a:t>Prohibition </a:t>
            </a:r>
            <a:r>
              <a:rPr lang="en-US" altLang="en-US" sz="2800" i="1" dirty="0"/>
              <a:t>of solicitation and acceptance </a:t>
            </a:r>
            <a:r>
              <a:rPr lang="en-US" altLang="en-US" sz="2800" dirty="0"/>
              <a:t>of gifts, gratuities, favors, or anything of </a:t>
            </a:r>
            <a:r>
              <a:rPr lang="en-US" altLang="en-US" sz="2800" dirty="0" smtClean="0"/>
              <a:t>monetary </a:t>
            </a:r>
            <a:r>
              <a:rPr lang="en-US" altLang="en-US" sz="2800" dirty="0"/>
              <a:t>value from contractors, potential contractors, or parties to </a:t>
            </a:r>
            <a:r>
              <a:rPr lang="en-US" altLang="en-US" sz="2800" dirty="0" smtClean="0"/>
              <a:t>sub-agreements</a:t>
            </a:r>
            <a:r>
              <a:rPr lang="en-US" altLang="en-US" sz="2800" dirty="0"/>
              <a:t>. </a:t>
            </a:r>
          </a:p>
          <a:p>
            <a:r>
              <a:rPr lang="en-US" altLang="en-US" sz="2800" i="1" dirty="0"/>
              <a:t>Penalties, sanctions, or other disciplinary actions </a:t>
            </a:r>
            <a:r>
              <a:rPr lang="en-US" altLang="en-US" sz="2800" dirty="0"/>
              <a:t>- for violation of standards by the recipient's officers, employees, agents, board members, contractors, or </a:t>
            </a:r>
            <a:r>
              <a:rPr lang="en-US" altLang="en-US" sz="2800" dirty="0" smtClean="0"/>
              <a:t>sub-recipients</a:t>
            </a:r>
            <a:r>
              <a:rPr lang="en-US" altLang="en-US" sz="2800" dirty="0"/>
              <a:t>. (To the extent permitted by state or local law or regulations)</a:t>
            </a:r>
          </a:p>
          <a:p>
            <a:endParaRPr lang="en-US" dirty="0"/>
          </a:p>
        </p:txBody>
      </p:sp>
    </p:spTree>
    <p:extLst>
      <p:ext uri="{BB962C8B-B14F-4D97-AF65-F5344CB8AC3E}">
        <p14:creationId xmlns:p14="http://schemas.microsoft.com/office/powerpoint/2010/main" val="2908570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Contract Administration System</a:t>
            </a:r>
            <a:endParaRPr lang="en-US" sz="3600" dirty="0"/>
          </a:p>
        </p:txBody>
      </p:sp>
      <p:sp>
        <p:nvSpPr>
          <p:cNvPr id="3" name="Content Placeholder 2"/>
          <p:cNvSpPr>
            <a:spLocks noGrp="1"/>
          </p:cNvSpPr>
          <p:nvPr>
            <p:ph idx="1"/>
          </p:nvPr>
        </p:nvSpPr>
        <p:spPr>
          <a:xfrm>
            <a:off x="692726" y="1417638"/>
            <a:ext cx="7994073" cy="4708526"/>
          </a:xfrm>
        </p:spPr>
        <p:txBody>
          <a:bodyPr/>
          <a:lstStyle/>
          <a:p>
            <a:pPr>
              <a:buNone/>
              <a:defRPr/>
            </a:pPr>
            <a:r>
              <a:rPr lang="en-US" b="1" dirty="0"/>
              <a:t>Basic Requirement</a:t>
            </a:r>
          </a:p>
          <a:p>
            <a:pPr>
              <a:buNone/>
              <a:defRPr/>
            </a:pPr>
            <a:endParaRPr lang="en-US" sz="1400" dirty="0">
              <a:hlinkClick r:id="rId3"/>
            </a:endParaRPr>
          </a:p>
          <a:p>
            <a:pPr>
              <a:buNone/>
              <a:defRPr/>
            </a:pPr>
            <a:r>
              <a:rPr lang="en-US" sz="2800" i="1" dirty="0"/>
              <a:t>(</a:t>
            </a:r>
            <a:r>
              <a:rPr lang="en-US" sz="2800" i="1" dirty="0">
                <a:hlinkClick r:id="rId3"/>
              </a:rPr>
              <a:t>FTA C 4220.1F</a:t>
            </a:r>
            <a:r>
              <a:rPr lang="en-US" sz="2800" i="1" dirty="0"/>
              <a:t> Ch. III, 3)</a:t>
            </a:r>
            <a:endParaRPr lang="en-US" sz="2800" dirty="0"/>
          </a:p>
          <a:p>
            <a:pPr marL="0" indent="0">
              <a:buNone/>
              <a:defRPr/>
            </a:pPr>
            <a:r>
              <a:rPr lang="en-US" sz="2800" i="1" dirty="0"/>
              <a:t>Recipients shall maintain a contract administration system that ensures that contractors perform in accordance with the terms, conditions, and specifications of their contracts or purchase orders and applicable Federal, State and Local requirements.</a:t>
            </a:r>
            <a:r>
              <a:rPr lang="en-US" sz="2400" i="1" dirty="0"/>
              <a:t/>
            </a:r>
            <a:br>
              <a:rPr lang="en-US" sz="2400" i="1" dirty="0"/>
            </a:br>
            <a:endParaRPr lang="en-US" sz="2400" i="1" dirty="0"/>
          </a:p>
          <a:p>
            <a:pPr>
              <a:buNone/>
              <a:tabLst>
                <a:tab pos="2916238" algn="l"/>
              </a:tabLst>
              <a:defRPr/>
            </a:pPr>
            <a:r>
              <a:rPr lang="en-US" sz="1800" b="1" dirty="0" smtClean="0"/>
              <a:t>			Element </a:t>
            </a:r>
            <a:r>
              <a:rPr lang="en-US" sz="1800" b="1" dirty="0"/>
              <a:t>#2 of the PSR	</a:t>
            </a:r>
            <a:endParaRPr lang="en-US" sz="1800" b="1" dirty="0" smtClean="0"/>
          </a:p>
          <a:p>
            <a:pPr>
              <a:buNone/>
              <a:tabLst>
                <a:tab pos="2916238" algn="l"/>
              </a:tabLst>
              <a:defRPr/>
            </a:pPr>
            <a:r>
              <a:rPr lang="en-US" sz="1800" b="1" dirty="0" smtClean="0">
                <a:solidFill>
                  <a:srgbClr val="FF0000"/>
                </a:solidFill>
              </a:rPr>
              <a:t>			</a:t>
            </a:r>
            <a:r>
              <a:rPr lang="en-US" sz="1800" b="1" dirty="0" smtClean="0"/>
              <a:t>TOP </a:t>
            </a:r>
            <a:r>
              <a:rPr lang="en-US" sz="1800" b="1" dirty="0"/>
              <a:t>TEN FINDING</a:t>
            </a:r>
            <a:endParaRPr lang="en-US" sz="1800" dirty="0"/>
          </a:p>
        </p:txBody>
      </p:sp>
    </p:spTree>
    <p:extLst>
      <p:ext uri="{BB962C8B-B14F-4D97-AF65-F5344CB8AC3E}">
        <p14:creationId xmlns:p14="http://schemas.microsoft.com/office/powerpoint/2010/main" val="283825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560964"/>
          </a:xfrm>
        </p:spPr>
        <p:txBody>
          <a:bodyPr/>
          <a:lstStyle/>
          <a:p>
            <a:r>
              <a:rPr lang="en-US" sz="3600" dirty="0"/>
              <a:t>Contract Administration </a:t>
            </a:r>
            <a:r>
              <a:rPr lang="en-US" sz="3600" dirty="0" smtClean="0"/>
              <a:t>System </a:t>
            </a:r>
            <a:r>
              <a:rPr lang="en-US" sz="2800" dirty="0" smtClean="0"/>
              <a:t>cont.</a:t>
            </a:r>
            <a:endParaRPr lang="en-US" sz="2800" dirty="0"/>
          </a:p>
        </p:txBody>
      </p:sp>
      <p:sp>
        <p:nvSpPr>
          <p:cNvPr id="3" name="Content Placeholder 2"/>
          <p:cNvSpPr>
            <a:spLocks noGrp="1"/>
          </p:cNvSpPr>
          <p:nvPr>
            <p:ph idx="1"/>
          </p:nvPr>
        </p:nvSpPr>
        <p:spPr>
          <a:xfrm>
            <a:off x="186268" y="997527"/>
            <a:ext cx="8860750" cy="5250872"/>
          </a:xfrm>
        </p:spPr>
        <p:txBody>
          <a:bodyPr/>
          <a:lstStyle/>
          <a:p>
            <a:pPr marL="0" indent="0">
              <a:buNone/>
            </a:pPr>
            <a:r>
              <a:rPr lang="en-US" sz="2100" i="1" dirty="0"/>
              <a:t>How </a:t>
            </a:r>
            <a:r>
              <a:rPr lang="en-US" sz="2100" i="1" dirty="0" smtClean="0"/>
              <a:t>does </a:t>
            </a:r>
            <a:r>
              <a:rPr lang="en-US" sz="2100" i="1" dirty="0"/>
              <a:t>recipient define “contract administration?”</a:t>
            </a:r>
          </a:p>
          <a:p>
            <a:pPr marL="457200" indent="-222250">
              <a:buNone/>
            </a:pPr>
            <a:r>
              <a:rPr lang="en-US" sz="2100" i="1" dirty="0" smtClean="0"/>
              <a:t>a</a:t>
            </a:r>
            <a:r>
              <a:rPr lang="en-US" sz="2100" i="1" dirty="0"/>
              <a:t>.  </a:t>
            </a:r>
            <a:r>
              <a:rPr lang="en-US" sz="2100" i="1" dirty="0" smtClean="0"/>
              <a:t>Do you </a:t>
            </a:r>
            <a:r>
              <a:rPr lang="en-US" sz="2100" i="1" dirty="0"/>
              <a:t>have written procedures describing the activities associated with </a:t>
            </a:r>
            <a:r>
              <a:rPr lang="en-US" sz="2100" i="1" dirty="0" smtClean="0"/>
              <a:t>contract </a:t>
            </a:r>
            <a:r>
              <a:rPr lang="en-US" sz="2100" i="1" dirty="0"/>
              <a:t>administration? </a:t>
            </a:r>
          </a:p>
          <a:p>
            <a:pPr marL="457200" indent="-222250">
              <a:buNone/>
            </a:pPr>
            <a:r>
              <a:rPr lang="en-US" sz="2100" i="1" dirty="0"/>
              <a:t>b. </a:t>
            </a:r>
            <a:r>
              <a:rPr lang="en-US" sz="2100" i="1" dirty="0" smtClean="0"/>
              <a:t> How </a:t>
            </a:r>
            <a:r>
              <a:rPr lang="en-US" sz="2100" i="1" dirty="0"/>
              <a:t>is contract administration provided within </a:t>
            </a:r>
            <a:r>
              <a:rPr lang="en-US" sz="2100" i="1" dirty="0" smtClean="0"/>
              <a:t>your </a:t>
            </a:r>
            <a:r>
              <a:rPr lang="en-US" sz="2100" i="1" dirty="0"/>
              <a:t>organization? For example, once a contract is awarded (or </a:t>
            </a:r>
            <a:r>
              <a:rPr lang="en-US" sz="2100" i="1" dirty="0" smtClean="0"/>
              <a:t>purchase order </a:t>
            </a:r>
            <a:r>
              <a:rPr lang="en-US" sz="2100" i="1" dirty="0"/>
              <a:t>issued), how </a:t>
            </a:r>
            <a:r>
              <a:rPr lang="en-US" sz="2100" i="1" dirty="0" smtClean="0"/>
              <a:t>do you ensure </a:t>
            </a:r>
            <a:r>
              <a:rPr lang="en-US" sz="2100" i="1" dirty="0"/>
              <a:t>the terms and conditions of the contract are met; by the contractor and </a:t>
            </a:r>
            <a:r>
              <a:rPr lang="en-US" sz="2100" i="1" dirty="0" smtClean="0"/>
              <a:t>by your agency? </a:t>
            </a:r>
            <a:endParaRPr lang="en-US" sz="2100" i="1" dirty="0"/>
          </a:p>
          <a:p>
            <a:pPr marL="457200" indent="-222250">
              <a:buNone/>
            </a:pPr>
            <a:r>
              <a:rPr lang="en-US" sz="2100" i="1" dirty="0"/>
              <a:t>c. </a:t>
            </a:r>
            <a:r>
              <a:rPr lang="en-US" sz="2100" i="1" dirty="0" smtClean="0"/>
              <a:t> How </a:t>
            </a:r>
            <a:r>
              <a:rPr lang="en-US" sz="2100" i="1" dirty="0"/>
              <a:t>does </a:t>
            </a:r>
            <a:r>
              <a:rPr lang="en-US" sz="2100" i="1" dirty="0" smtClean="0"/>
              <a:t>your agency inform </a:t>
            </a:r>
            <a:r>
              <a:rPr lang="en-US" sz="2100" i="1" dirty="0"/>
              <a:t>staff of their contract administration responsibilities? </a:t>
            </a:r>
            <a:r>
              <a:rPr lang="en-US" sz="2100" i="1" dirty="0" smtClean="0"/>
              <a:t> What </a:t>
            </a:r>
            <a:r>
              <a:rPr lang="en-US" sz="2100" i="1" dirty="0"/>
              <a:t>formal training is provided? </a:t>
            </a:r>
          </a:p>
          <a:p>
            <a:pPr marL="457200" indent="-222250">
              <a:buNone/>
            </a:pPr>
            <a:r>
              <a:rPr lang="en-US" sz="2100" i="1" dirty="0"/>
              <a:t>d. </a:t>
            </a:r>
            <a:r>
              <a:rPr lang="en-US" sz="2100" i="1" dirty="0" smtClean="0"/>
              <a:t> Which </a:t>
            </a:r>
            <a:r>
              <a:rPr lang="en-US" sz="2100" i="1" dirty="0"/>
              <a:t>personnel are responsible for overseeing </a:t>
            </a:r>
            <a:r>
              <a:rPr lang="en-US" sz="2100" i="1" dirty="0" smtClean="0"/>
              <a:t>contract administration activities</a:t>
            </a:r>
            <a:r>
              <a:rPr lang="en-US" sz="2100" i="1" dirty="0"/>
              <a:t>? </a:t>
            </a:r>
          </a:p>
          <a:p>
            <a:pPr marL="457200" indent="-222250">
              <a:buNone/>
            </a:pPr>
            <a:r>
              <a:rPr lang="en-US" sz="2100" i="1" dirty="0"/>
              <a:t>e. </a:t>
            </a:r>
            <a:r>
              <a:rPr lang="en-US" sz="2100" i="1" dirty="0" smtClean="0"/>
              <a:t> Do contract </a:t>
            </a:r>
            <a:r>
              <a:rPr lang="en-US" sz="2100" i="1" dirty="0"/>
              <a:t>administration activities include evaluating contractor performance? </a:t>
            </a:r>
          </a:p>
          <a:p>
            <a:pPr marL="457200" indent="-222250">
              <a:buNone/>
            </a:pPr>
            <a:r>
              <a:rPr lang="en-US" sz="2100" i="1" dirty="0"/>
              <a:t>f. </a:t>
            </a:r>
            <a:r>
              <a:rPr lang="en-US" sz="2100" i="1" dirty="0" smtClean="0"/>
              <a:t> If </a:t>
            </a:r>
            <a:r>
              <a:rPr lang="en-US" sz="2100" i="1" dirty="0"/>
              <a:t>yes, how is the evaluation completed and documented, what office or job position receives the evaluation, and how does </a:t>
            </a:r>
            <a:r>
              <a:rPr lang="en-US" sz="2100" i="1" dirty="0" smtClean="0"/>
              <a:t>your agency utilize </a:t>
            </a:r>
            <a:r>
              <a:rPr lang="en-US" sz="2100" i="1" dirty="0"/>
              <a:t>the information? </a:t>
            </a:r>
          </a:p>
          <a:p>
            <a:pPr marL="457200" indent="-222250">
              <a:buNone/>
            </a:pPr>
            <a:r>
              <a:rPr lang="en-US" sz="2100" i="1" dirty="0"/>
              <a:t>g. </a:t>
            </a:r>
            <a:r>
              <a:rPr lang="en-US" sz="2100" i="1" dirty="0" smtClean="0"/>
              <a:t> How </a:t>
            </a:r>
            <a:r>
              <a:rPr lang="en-US" sz="2100" i="1" dirty="0"/>
              <a:t>are contract changes managed and recorded? Are there written procedures? </a:t>
            </a:r>
          </a:p>
        </p:txBody>
      </p:sp>
    </p:spTree>
    <p:extLst>
      <p:ext uri="{BB962C8B-B14F-4D97-AF65-F5344CB8AC3E}">
        <p14:creationId xmlns:p14="http://schemas.microsoft.com/office/powerpoint/2010/main" val="3173844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Contract Administration System </a:t>
            </a:r>
            <a:r>
              <a:rPr lang="en-US" sz="2800" dirty="0"/>
              <a:t>cont.</a:t>
            </a:r>
          </a:p>
        </p:txBody>
      </p:sp>
      <p:sp>
        <p:nvSpPr>
          <p:cNvPr id="3" name="Content Placeholder 2"/>
          <p:cNvSpPr>
            <a:spLocks noGrp="1"/>
          </p:cNvSpPr>
          <p:nvPr>
            <p:ph idx="1"/>
          </p:nvPr>
        </p:nvSpPr>
        <p:spPr>
          <a:xfrm>
            <a:off x="457200" y="1417638"/>
            <a:ext cx="8229600" cy="4708526"/>
          </a:xfrm>
        </p:spPr>
        <p:txBody>
          <a:bodyPr/>
          <a:lstStyle/>
          <a:p>
            <a:pPr>
              <a:buNone/>
              <a:defRPr/>
            </a:pPr>
            <a:r>
              <a:rPr lang="en-US" sz="2800" dirty="0" smtClean="0"/>
              <a:t>	How does recipient </a:t>
            </a:r>
            <a:r>
              <a:rPr lang="en-US" sz="2800" dirty="0"/>
              <a:t>demonstrate that it </a:t>
            </a:r>
            <a:r>
              <a:rPr lang="en-US" sz="2800" dirty="0" smtClean="0"/>
              <a:t>manages contract </a:t>
            </a:r>
            <a:r>
              <a:rPr lang="en-US" sz="2800" dirty="0"/>
              <a:t>amendments and change orders, ensuring they </a:t>
            </a:r>
            <a:r>
              <a:rPr lang="en-US" sz="2800" dirty="0" smtClean="0"/>
              <a:t>are:</a:t>
            </a:r>
            <a:endParaRPr lang="en-US" sz="2800" dirty="0"/>
          </a:p>
          <a:p>
            <a:pPr lvl="1">
              <a:buFont typeface="Arial" panose="020B0604020202020204" pitchFamily="34" charset="0"/>
              <a:buChar char="•"/>
              <a:defRPr/>
            </a:pPr>
            <a:r>
              <a:rPr lang="en-US" dirty="0"/>
              <a:t>Approved by the appropriate authorized official(s</a:t>
            </a:r>
            <a:r>
              <a:rPr lang="en-US" dirty="0" smtClean="0"/>
              <a:t>)?</a:t>
            </a:r>
          </a:p>
          <a:p>
            <a:pPr lvl="1">
              <a:buFont typeface="Arial" panose="020B0604020202020204" pitchFamily="34" charset="0"/>
              <a:buChar char="•"/>
              <a:defRPr/>
            </a:pPr>
            <a:r>
              <a:rPr lang="en-US" sz="2800" dirty="0" smtClean="0"/>
              <a:t>Determined </a:t>
            </a:r>
            <a:r>
              <a:rPr lang="en-US" sz="2800" dirty="0"/>
              <a:t>to be fair and reasonable </a:t>
            </a:r>
            <a:r>
              <a:rPr lang="en-US" sz="2800" dirty="0" smtClean="0"/>
              <a:t>via </a:t>
            </a:r>
            <a:r>
              <a:rPr lang="en-US" sz="2800" dirty="0"/>
              <a:t>use of independent cost estimate(s) and cost or price </a:t>
            </a:r>
            <a:r>
              <a:rPr lang="en-US" sz="2800" dirty="0" smtClean="0"/>
              <a:t>analyses?</a:t>
            </a:r>
          </a:p>
          <a:p>
            <a:pPr lvl="1">
              <a:buFont typeface="Arial" panose="020B0604020202020204" pitchFamily="34" charset="0"/>
              <a:buChar char="•"/>
              <a:defRPr/>
            </a:pPr>
            <a:r>
              <a:rPr lang="en-US" sz="2800" dirty="0" smtClean="0"/>
              <a:t>Consistent </a:t>
            </a:r>
            <a:r>
              <a:rPr lang="en-US" sz="2800" dirty="0"/>
              <a:t>with the contracts base scope?</a:t>
            </a:r>
          </a:p>
          <a:p>
            <a:endParaRPr lang="en-US" dirty="0"/>
          </a:p>
        </p:txBody>
      </p:sp>
    </p:spTree>
    <p:extLst>
      <p:ext uri="{BB962C8B-B14F-4D97-AF65-F5344CB8AC3E}">
        <p14:creationId xmlns:p14="http://schemas.microsoft.com/office/powerpoint/2010/main" val="762641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Elements of an Effective </a:t>
            </a:r>
            <a:br>
              <a:rPr lang="en-US" sz="2800" dirty="0" smtClean="0"/>
            </a:br>
            <a:r>
              <a:rPr lang="en-US" sz="2800" dirty="0" smtClean="0"/>
              <a:t>Contract Administration System</a:t>
            </a:r>
            <a:endParaRPr lang="en-US" sz="2800" dirty="0"/>
          </a:p>
        </p:txBody>
      </p:sp>
      <p:sp>
        <p:nvSpPr>
          <p:cNvPr id="3" name="Content Placeholder 2"/>
          <p:cNvSpPr>
            <a:spLocks noGrp="1"/>
          </p:cNvSpPr>
          <p:nvPr>
            <p:ph idx="1"/>
          </p:nvPr>
        </p:nvSpPr>
        <p:spPr>
          <a:xfrm>
            <a:off x="278969" y="1417637"/>
            <a:ext cx="8679051" cy="4830763"/>
          </a:xfrm>
        </p:spPr>
        <p:txBody>
          <a:bodyPr/>
          <a:lstStyle/>
          <a:p>
            <a:pPr marL="0" indent="0">
              <a:buFont typeface="Wingdings" pitchFamily="2" charset="2"/>
              <a:buNone/>
              <a:defRPr/>
            </a:pPr>
            <a:r>
              <a:rPr lang="en-US" sz="2700" dirty="0"/>
              <a:t>Assign responsibility </a:t>
            </a:r>
            <a:r>
              <a:rPr lang="en-US" sz="2700" dirty="0" smtClean="0"/>
              <a:t>for assuring:</a:t>
            </a:r>
            <a:endParaRPr lang="en-US" sz="2700" dirty="0"/>
          </a:p>
          <a:p>
            <a:pPr lvl="1">
              <a:buFont typeface="Arial" panose="020B0604020202020204" pitchFamily="34" charset="0"/>
              <a:buChar char="•"/>
              <a:defRPr/>
            </a:pPr>
            <a:r>
              <a:rPr lang="en-US" sz="2700" dirty="0" smtClean="0"/>
              <a:t>the </a:t>
            </a:r>
            <a:r>
              <a:rPr lang="en-US" sz="2700" dirty="0"/>
              <a:t>supplier performs the work </a:t>
            </a:r>
            <a:r>
              <a:rPr lang="en-US" sz="2700" dirty="0" smtClean="0"/>
              <a:t>the </a:t>
            </a:r>
            <a:r>
              <a:rPr lang="en-US" sz="2700" dirty="0"/>
              <a:t>contract calls </a:t>
            </a:r>
            <a:r>
              <a:rPr lang="en-US" sz="2700" dirty="0" smtClean="0"/>
              <a:t>for</a:t>
            </a:r>
          </a:p>
          <a:p>
            <a:pPr lvl="1">
              <a:buFont typeface="Arial" panose="020B0604020202020204" pitchFamily="34" charset="0"/>
              <a:buChar char="•"/>
              <a:defRPr/>
            </a:pPr>
            <a:r>
              <a:rPr lang="en-US" sz="2700" dirty="0" smtClean="0"/>
              <a:t>satisfactory quality</a:t>
            </a:r>
          </a:p>
          <a:p>
            <a:pPr lvl="1">
              <a:buFont typeface="Arial" panose="020B0604020202020204" pitchFamily="34" charset="0"/>
              <a:buChar char="•"/>
              <a:defRPr/>
            </a:pPr>
            <a:r>
              <a:rPr lang="en-US" sz="2700" dirty="0" smtClean="0"/>
              <a:t>timeliness </a:t>
            </a:r>
            <a:r>
              <a:rPr lang="en-US" sz="2700" dirty="0"/>
              <a:t>of </a:t>
            </a:r>
            <a:r>
              <a:rPr lang="en-US" sz="2700" dirty="0" smtClean="0"/>
              <a:t>performance</a:t>
            </a:r>
          </a:p>
          <a:p>
            <a:pPr lvl="1">
              <a:buFont typeface="Arial" panose="020B0604020202020204" pitchFamily="34" charset="0"/>
              <a:buChar char="•"/>
              <a:defRPr/>
            </a:pPr>
            <a:r>
              <a:rPr lang="en-US" sz="2700" dirty="0" smtClean="0"/>
              <a:t>performance </a:t>
            </a:r>
            <a:r>
              <a:rPr lang="en-US" sz="2700" dirty="0"/>
              <a:t>within available </a:t>
            </a:r>
            <a:r>
              <a:rPr lang="en-US" sz="2700" dirty="0" smtClean="0"/>
              <a:t>funds</a:t>
            </a:r>
          </a:p>
          <a:p>
            <a:pPr lvl="1">
              <a:buFont typeface="Arial" panose="020B0604020202020204" pitchFamily="34" charset="0"/>
              <a:buChar char="•"/>
              <a:defRPr/>
            </a:pPr>
            <a:r>
              <a:rPr lang="en-US" sz="2700" dirty="0" smtClean="0"/>
              <a:t>receipt</a:t>
            </a:r>
            <a:r>
              <a:rPr lang="en-US" sz="2700" dirty="0"/>
              <a:t>, inspection, acceptance, and certification for </a:t>
            </a:r>
            <a:r>
              <a:rPr lang="en-US" sz="2700" dirty="0" smtClean="0"/>
              <a:t>payment</a:t>
            </a:r>
          </a:p>
          <a:p>
            <a:pPr lvl="1">
              <a:buFont typeface="Arial" panose="020B0604020202020204" pitchFamily="34" charset="0"/>
              <a:buChar char="•"/>
              <a:defRPr/>
            </a:pPr>
            <a:r>
              <a:rPr lang="en-US" sz="2700" dirty="0"/>
              <a:t>the history of contracting activities are </a:t>
            </a:r>
            <a:r>
              <a:rPr lang="en-US" sz="2700" dirty="0" smtClean="0"/>
              <a:t>documented</a:t>
            </a:r>
          </a:p>
          <a:p>
            <a:pPr lvl="1">
              <a:buFont typeface="Arial" panose="020B0604020202020204" pitchFamily="34" charset="0"/>
              <a:buChar char="•"/>
              <a:defRPr/>
            </a:pPr>
            <a:r>
              <a:rPr lang="en-US" sz="2700" dirty="0"/>
              <a:t>i</a:t>
            </a:r>
            <a:r>
              <a:rPr lang="en-US" sz="2700" dirty="0" smtClean="0"/>
              <a:t>nformation is retained for use in future responsibility determinations </a:t>
            </a:r>
            <a:endParaRPr lang="en-US" sz="2700" dirty="0"/>
          </a:p>
        </p:txBody>
      </p:sp>
    </p:spTree>
    <p:extLst>
      <p:ext uri="{BB962C8B-B14F-4D97-AF65-F5344CB8AC3E}">
        <p14:creationId xmlns:p14="http://schemas.microsoft.com/office/powerpoint/2010/main" val="1214266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84908"/>
            <a:ext cx="8229600" cy="752221"/>
          </a:xfrm>
        </p:spPr>
        <p:txBody>
          <a:bodyPr/>
          <a:lstStyle/>
          <a:p>
            <a:r>
              <a:rPr lang="en-US" altLang="en-US" sz="3600" dirty="0" smtClean="0"/>
              <a:t>Agenda</a:t>
            </a:r>
          </a:p>
        </p:txBody>
      </p:sp>
      <p:sp>
        <p:nvSpPr>
          <p:cNvPr id="15363" name="Content Placeholder 2"/>
          <p:cNvSpPr>
            <a:spLocks noGrp="1"/>
          </p:cNvSpPr>
          <p:nvPr>
            <p:ph sz="quarter" idx="1"/>
          </p:nvPr>
        </p:nvSpPr>
        <p:spPr>
          <a:xfrm>
            <a:off x="457199" y="1447800"/>
            <a:ext cx="4387851" cy="4572000"/>
          </a:xfrm>
        </p:spPr>
        <p:txBody>
          <a:bodyPr>
            <a:noAutofit/>
          </a:bodyPr>
          <a:lstStyle/>
          <a:p>
            <a:pPr>
              <a:buFont typeface="Wingdings" pitchFamily="2" charset="2"/>
              <a:buNone/>
              <a:defRPr/>
            </a:pPr>
            <a:r>
              <a:rPr lang="en-US" sz="2000" b="1" dirty="0" smtClean="0"/>
              <a:t>Day 1:</a:t>
            </a:r>
          </a:p>
          <a:p>
            <a:pPr>
              <a:spcBef>
                <a:spcPts val="600"/>
              </a:spcBef>
              <a:buFont typeface="Wingdings" pitchFamily="2" charset="2"/>
              <a:buNone/>
              <a:defRPr/>
            </a:pPr>
            <a:r>
              <a:rPr lang="en-US" sz="1800" dirty="0" smtClean="0"/>
              <a:t>9:00am 	Welcome and Introductions</a:t>
            </a:r>
          </a:p>
          <a:p>
            <a:pPr>
              <a:spcBef>
                <a:spcPts val="600"/>
              </a:spcBef>
              <a:buFont typeface="Wingdings" pitchFamily="2" charset="2"/>
              <a:buNone/>
              <a:defRPr/>
            </a:pPr>
            <a:r>
              <a:rPr lang="en-US" sz="1800" dirty="0" smtClean="0"/>
              <a:t>9:15am 	Presentation of FTA Requirements</a:t>
            </a:r>
          </a:p>
          <a:p>
            <a:pPr marL="908050">
              <a:spcBef>
                <a:spcPts val="600"/>
              </a:spcBef>
              <a:buFont typeface="Wingdings" pitchFamily="2" charset="2"/>
              <a:buNone/>
              <a:defRPr/>
            </a:pPr>
            <a:r>
              <a:rPr lang="en-US" sz="1800" dirty="0" smtClean="0"/>
              <a:t>		Most Common Procurement Findings</a:t>
            </a:r>
          </a:p>
          <a:p>
            <a:pPr marL="908050">
              <a:spcBef>
                <a:spcPts val="600"/>
              </a:spcBef>
              <a:buFont typeface="Wingdings" pitchFamily="2" charset="2"/>
              <a:buNone/>
              <a:defRPr/>
            </a:pPr>
            <a:r>
              <a:rPr lang="en-US" sz="1800" dirty="0" smtClean="0"/>
              <a:t>		System-Wide Procurement Elements</a:t>
            </a:r>
          </a:p>
          <a:p>
            <a:pPr>
              <a:spcBef>
                <a:spcPts val="600"/>
              </a:spcBef>
              <a:buFont typeface="Wingdings" pitchFamily="2" charset="2"/>
              <a:buNone/>
              <a:defRPr/>
            </a:pPr>
            <a:r>
              <a:rPr lang="en-US" sz="1800" dirty="0" smtClean="0"/>
              <a:t>		Contents of an Effective Policies 	and Procedures Manual</a:t>
            </a:r>
          </a:p>
          <a:p>
            <a:pPr>
              <a:spcBef>
                <a:spcPts val="600"/>
              </a:spcBef>
              <a:buFont typeface="Wingdings" pitchFamily="2" charset="2"/>
              <a:buNone/>
              <a:defRPr/>
            </a:pPr>
            <a:r>
              <a:rPr lang="en-US" sz="1800" dirty="0" smtClean="0"/>
              <a:t>12:00pm	Lunch</a:t>
            </a:r>
          </a:p>
          <a:p>
            <a:pPr>
              <a:spcBef>
                <a:spcPts val="600"/>
              </a:spcBef>
              <a:buFont typeface="Wingdings" pitchFamily="2" charset="2"/>
              <a:buNone/>
              <a:defRPr/>
            </a:pPr>
            <a:r>
              <a:rPr lang="en-US" sz="1800" dirty="0" smtClean="0"/>
              <a:t>1:00pm 	Aspects of Micro Purchase, Small 	Purchase, Cost and Price Analysis</a:t>
            </a:r>
          </a:p>
          <a:p>
            <a:pPr>
              <a:spcBef>
                <a:spcPts val="600"/>
              </a:spcBef>
              <a:buFont typeface="Wingdings" pitchFamily="2" charset="2"/>
              <a:buNone/>
              <a:defRPr/>
            </a:pPr>
            <a:r>
              <a:rPr lang="en-US" sz="1800" dirty="0" smtClean="0"/>
              <a:t>4:30pm	Adjourn</a:t>
            </a:r>
          </a:p>
          <a:p>
            <a:pPr>
              <a:buFont typeface="Wingdings" pitchFamily="2" charset="2"/>
              <a:buNone/>
              <a:defRPr/>
            </a:pPr>
            <a:endParaRPr lang="en-US" sz="1400" dirty="0" smtClean="0"/>
          </a:p>
          <a:p>
            <a:pPr>
              <a:buFont typeface="Wingdings" pitchFamily="2" charset="2"/>
              <a:buNone/>
              <a:defRPr/>
            </a:pPr>
            <a:r>
              <a:rPr lang="en-US" sz="1400" dirty="0" smtClean="0"/>
              <a:t>			</a:t>
            </a:r>
          </a:p>
        </p:txBody>
      </p:sp>
      <p:sp>
        <p:nvSpPr>
          <p:cNvPr id="7" name="Content Placeholder 6"/>
          <p:cNvSpPr>
            <a:spLocks noGrp="1"/>
          </p:cNvSpPr>
          <p:nvPr>
            <p:ph sz="quarter" idx="2"/>
          </p:nvPr>
        </p:nvSpPr>
        <p:spPr>
          <a:xfrm>
            <a:off x="4845050" y="1447800"/>
            <a:ext cx="4065868" cy="4572000"/>
          </a:xfrm>
        </p:spPr>
        <p:txBody>
          <a:bodyPr/>
          <a:lstStyle/>
          <a:p>
            <a:pPr>
              <a:spcBef>
                <a:spcPts val="600"/>
              </a:spcBef>
              <a:buFont typeface="Wingdings" pitchFamily="2" charset="2"/>
              <a:buNone/>
              <a:defRPr/>
            </a:pPr>
            <a:r>
              <a:rPr lang="en-US" sz="2000" b="1" dirty="0" smtClean="0"/>
              <a:t>Day 2:</a:t>
            </a:r>
            <a:endParaRPr lang="en-US" sz="1600" dirty="0" smtClean="0"/>
          </a:p>
          <a:p>
            <a:pPr marL="914400" indent="-914400">
              <a:spcBef>
                <a:spcPts val="600"/>
              </a:spcBef>
              <a:buFont typeface="Wingdings" pitchFamily="2" charset="2"/>
              <a:buNone/>
              <a:defRPr/>
            </a:pPr>
            <a:r>
              <a:rPr lang="en-US" sz="1800" dirty="0" smtClean="0"/>
              <a:t>9:00am  	Sealed Bids</a:t>
            </a:r>
          </a:p>
          <a:p>
            <a:pPr>
              <a:spcBef>
                <a:spcPts val="600"/>
              </a:spcBef>
              <a:buFont typeface="Wingdings" pitchFamily="2" charset="2"/>
              <a:buNone/>
              <a:defRPr/>
            </a:pPr>
            <a:r>
              <a:rPr lang="en-US" sz="1800" dirty="0" smtClean="0"/>
              <a:t>12:00pm	Lunch</a:t>
            </a:r>
          </a:p>
          <a:p>
            <a:pPr marL="914400" indent="-914400">
              <a:spcBef>
                <a:spcPts val="600"/>
              </a:spcBef>
              <a:buFont typeface="Wingdings" pitchFamily="2" charset="2"/>
              <a:buNone/>
              <a:defRPr/>
            </a:pPr>
            <a:r>
              <a:rPr lang="en-US" sz="1800" dirty="0" smtClean="0"/>
              <a:t>1:00pm	Request for Proposal Requirements, Sole Sources, A&amp;E, and Construction Methods Requirements</a:t>
            </a:r>
          </a:p>
          <a:p>
            <a:pPr marL="914400" indent="-914400">
              <a:spcBef>
                <a:spcPts val="600"/>
              </a:spcBef>
              <a:buFont typeface="Wingdings" pitchFamily="2" charset="2"/>
              <a:buNone/>
              <a:defRPr/>
            </a:pPr>
            <a:r>
              <a:rPr lang="en-US" sz="1800" dirty="0" smtClean="0"/>
              <a:t>	Joint Procurement and Piggybacking Requirements</a:t>
            </a:r>
          </a:p>
          <a:p>
            <a:pPr marL="914400" indent="-914400">
              <a:spcBef>
                <a:spcPts val="600"/>
              </a:spcBef>
              <a:buFont typeface="Wingdings" pitchFamily="2" charset="2"/>
              <a:buNone/>
              <a:defRPr/>
            </a:pPr>
            <a:r>
              <a:rPr lang="en-US" sz="1800" dirty="0" smtClean="0"/>
              <a:t>	Clauses</a:t>
            </a:r>
          </a:p>
          <a:p>
            <a:pPr marL="914400" indent="-914400">
              <a:spcBef>
                <a:spcPts val="600"/>
              </a:spcBef>
              <a:buFont typeface="Wingdings" pitchFamily="2" charset="2"/>
              <a:buNone/>
              <a:defRPr/>
            </a:pPr>
            <a:r>
              <a:rPr lang="en-US" sz="1800" dirty="0" smtClean="0"/>
              <a:t>	Rolling Stock Requirements</a:t>
            </a:r>
          </a:p>
          <a:p>
            <a:pPr>
              <a:spcBef>
                <a:spcPts val="600"/>
              </a:spcBef>
              <a:buFont typeface="Wingdings" pitchFamily="2" charset="2"/>
              <a:buNone/>
              <a:defRPr/>
            </a:pPr>
            <a:r>
              <a:rPr lang="en-US" sz="1800" dirty="0" smtClean="0"/>
              <a:t>2:00pm	Review Documentation 	Requirements</a:t>
            </a:r>
          </a:p>
          <a:p>
            <a:pPr>
              <a:spcBef>
                <a:spcPts val="600"/>
              </a:spcBef>
              <a:buFont typeface="Wingdings" pitchFamily="2" charset="2"/>
              <a:buNone/>
              <a:defRPr/>
            </a:pPr>
            <a:r>
              <a:rPr lang="en-US" sz="1800" dirty="0" smtClean="0"/>
              <a:t>3:00pm	Adjourn</a:t>
            </a:r>
          </a:p>
        </p:txBody>
      </p:sp>
    </p:spTree>
    <p:extLst>
      <p:ext uri="{BB962C8B-B14F-4D97-AF65-F5344CB8AC3E}">
        <p14:creationId xmlns:p14="http://schemas.microsoft.com/office/powerpoint/2010/main" val="245150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Protest Procedures</a:t>
            </a:r>
            <a:endParaRPr lang="en-US" dirty="0"/>
          </a:p>
        </p:txBody>
      </p:sp>
      <p:sp>
        <p:nvSpPr>
          <p:cNvPr id="3" name="Content Placeholder 2"/>
          <p:cNvSpPr>
            <a:spLocks noGrp="1"/>
          </p:cNvSpPr>
          <p:nvPr>
            <p:ph idx="1"/>
          </p:nvPr>
        </p:nvSpPr>
        <p:spPr>
          <a:xfrm>
            <a:off x="457200" y="1417638"/>
            <a:ext cx="8229600" cy="4708526"/>
          </a:xfrm>
        </p:spPr>
        <p:txBody>
          <a:bodyPr/>
          <a:lstStyle/>
          <a:p>
            <a:pPr>
              <a:buNone/>
              <a:defRPr/>
            </a:pPr>
            <a:r>
              <a:rPr lang="en-US" sz="2400" b="1" dirty="0"/>
              <a:t>Basic </a:t>
            </a:r>
            <a:r>
              <a:rPr lang="en-US" sz="2400" b="1" dirty="0" smtClean="0"/>
              <a:t>Requirement</a:t>
            </a:r>
          </a:p>
          <a:p>
            <a:pPr>
              <a:buNone/>
              <a:defRPr/>
            </a:pPr>
            <a:endParaRPr lang="en-US" sz="1400" b="1" dirty="0"/>
          </a:p>
          <a:p>
            <a:pPr>
              <a:buNone/>
              <a:defRPr/>
            </a:pPr>
            <a:r>
              <a:rPr lang="en-US" sz="2400" dirty="0" smtClean="0"/>
              <a:t>	</a:t>
            </a:r>
            <a:r>
              <a:rPr lang="en-US" sz="2400" i="1" dirty="0" smtClean="0"/>
              <a:t>(</a:t>
            </a:r>
            <a:r>
              <a:rPr lang="en-US" sz="2400" i="1" dirty="0">
                <a:hlinkClick r:id="rId3"/>
              </a:rPr>
              <a:t>FTA C 4220.1F</a:t>
            </a:r>
            <a:r>
              <a:rPr lang="en-US" sz="2400" i="1" dirty="0"/>
              <a:t> Ch. VII, 1.)</a:t>
            </a:r>
            <a:endParaRPr lang="en-US" sz="2400" dirty="0"/>
          </a:p>
          <a:p>
            <a:pPr marL="971550" lvl="1" indent="-342900">
              <a:buFont typeface="Arial" panose="020B0604020202020204" pitchFamily="34" charset="0"/>
              <a:buChar char="•"/>
              <a:defRPr/>
            </a:pPr>
            <a:r>
              <a:rPr lang="en-US" sz="2400" dirty="0"/>
              <a:t>Recipients are to have written protest procedures, as part of their requirement to maintain or acquire adequate technical capacity</a:t>
            </a:r>
            <a:r>
              <a:rPr lang="en-US" sz="2400" dirty="0" smtClean="0"/>
              <a:t>.</a:t>
            </a:r>
            <a:endParaRPr lang="en-US" sz="2400" dirty="0"/>
          </a:p>
          <a:p>
            <a:pPr marL="971550" lvl="1" indent="-342900">
              <a:buFont typeface="Arial" panose="020B0604020202020204" pitchFamily="34" charset="0"/>
              <a:buChar char="•"/>
              <a:defRPr/>
            </a:pPr>
            <a:r>
              <a:rPr lang="en-US" sz="2400" dirty="0"/>
              <a:t>Recipients must notify FTA when they receive a protest and keep FTA informed about its status</a:t>
            </a:r>
            <a:r>
              <a:rPr lang="en-US" sz="2400" dirty="0" smtClean="0"/>
              <a:t>.</a:t>
            </a:r>
            <a:endParaRPr lang="en-US" sz="2400" dirty="0"/>
          </a:p>
          <a:p>
            <a:pPr marL="971550" lvl="1" indent="-342900">
              <a:buFont typeface="Arial" panose="020B0604020202020204" pitchFamily="34" charset="0"/>
              <a:buChar char="•"/>
              <a:defRPr/>
            </a:pPr>
            <a:r>
              <a:rPr lang="en-US" sz="2400" dirty="0"/>
              <a:t>When a recipient denies a bid protest, they are to inform FTA</a:t>
            </a:r>
            <a:r>
              <a:rPr lang="en-US" sz="2000" dirty="0"/>
              <a:t>. </a:t>
            </a:r>
          </a:p>
          <a:p>
            <a:pPr>
              <a:buNone/>
              <a:defRPr/>
            </a:pPr>
            <a:endParaRPr lang="en-US" sz="1400" b="1" dirty="0" smtClean="0"/>
          </a:p>
          <a:p>
            <a:pPr>
              <a:buNone/>
              <a:defRPr/>
            </a:pPr>
            <a:r>
              <a:rPr lang="en-US" sz="2000" b="1" dirty="0" smtClean="0"/>
              <a:t>					Element </a:t>
            </a:r>
            <a:r>
              <a:rPr lang="en-US" sz="2000" b="1" dirty="0"/>
              <a:t>#3 of the PSR</a:t>
            </a:r>
          </a:p>
        </p:txBody>
      </p:sp>
    </p:spTree>
    <p:extLst>
      <p:ext uri="{BB962C8B-B14F-4D97-AF65-F5344CB8AC3E}">
        <p14:creationId xmlns:p14="http://schemas.microsoft.com/office/powerpoint/2010/main" val="3021824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Written Protest </a:t>
            </a:r>
            <a:r>
              <a:rPr lang="en-US" sz="3600" dirty="0" smtClean="0"/>
              <a:t>Procedures </a:t>
            </a:r>
            <a:r>
              <a:rPr lang="en-US" sz="2800" dirty="0" smtClean="0"/>
              <a:t>cont.</a:t>
            </a:r>
            <a:endParaRPr lang="en-US" sz="3600" dirty="0"/>
          </a:p>
        </p:txBody>
      </p:sp>
      <p:sp>
        <p:nvSpPr>
          <p:cNvPr id="3" name="Content Placeholder 2"/>
          <p:cNvSpPr>
            <a:spLocks noGrp="1"/>
          </p:cNvSpPr>
          <p:nvPr>
            <p:ph idx="1"/>
          </p:nvPr>
        </p:nvSpPr>
        <p:spPr/>
        <p:txBody>
          <a:bodyPr/>
          <a:lstStyle/>
          <a:p>
            <a:pPr>
              <a:buFont typeface="Wingdings" pitchFamily="2" charset="2"/>
              <a:buNone/>
              <a:defRPr/>
            </a:pPr>
            <a:r>
              <a:rPr lang="en-US" sz="2800" b="1" dirty="0"/>
              <a:t>Limits on FTA’s protest </a:t>
            </a:r>
            <a:r>
              <a:rPr lang="en-US" sz="2800" b="1" dirty="0" smtClean="0"/>
              <a:t>review</a:t>
            </a:r>
          </a:p>
          <a:p>
            <a:pPr>
              <a:buFont typeface="Wingdings" pitchFamily="2" charset="2"/>
              <a:buNone/>
              <a:defRPr/>
            </a:pPr>
            <a:endParaRPr lang="en-US" sz="1000" dirty="0"/>
          </a:p>
          <a:p>
            <a:pPr marL="0" indent="0">
              <a:buNone/>
              <a:defRPr/>
            </a:pPr>
            <a:r>
              <a:rPr lang="en-US" sz="2400" dirty="0" smtClean="0"/>
              <a:t>FTA </a:t>
            </a:r>
            <a:r>
              <a:rPr lang="en-US" sz="2400" dirty="0"/>
              <a:t>will </a:t>
            </a:r>
            <a:r>
              <a:rPr lang="en-US" sz="2400" dirty="0" smtClean="0"/>
              <a:t>only consider </a:t>
            </a:r>
            <a:r>
              <a:rPr lang="en-US" sz="2400" dirty="0"/>
              <a:t>a protest if:</a:t>
            </a:r>
          </a:p>
          <a:p>
            <a:pPr lvl="1">
              <a:buFont typeface="Arial" panose="020B0604020202020204" pitchFamily="34" charset="0"/>
              <a:buChar char="•"/>
              <a:defRPr/>
            </a:pPr>
            <a:r>
              <a:rPr lang="en-US" sz="2400" dirty="0"/>
              <a:t>a recipient fails to have protest procedures</a:t>
            </a:r>
          </a:p>
          <a:p>
            <a:pPr lvl="1">
              <a:buFont typeface="Arial" panose="020B0604020202020204" pitchFamily="34" charset="0"/>
              <a:buChar char="•"/>
              <a:defRPr/>
            </a:pPr>
            <a:r>
              <a:rPr lang="en-US" sz="2400" dirty="0"/>
              <a:t>a recipient fails to follow its protest procedures</a:t>
            </a:r>
          </a:p>
          <a:p>
            <a:pPr lvl="1">
              <a:lnSpc>
                <a:spcPct val="120000"/>
              </a:lnSpc>
              <a:buFont typeface="Arial" panose="020B0604020202020204" pitchFamily="34" charset="0"/>
              <a:buChar char="•"/>
              <a:defRPr/>
            </a:pPr>
            <a:r>
              <a:rPr lang="en-US" sz="2400" dirty="0"/>
              <a:t>there has been a violation of Federal law or regulation</a:t>
            </a:r>
          </a:p>
          <a:p>
            <a:pPr marL="0" indent="0">
              <a:lnSpc>
                <a:spcPct val="120000"/>
              </a:lnSpc>
              <a:buNone/>
              <a:defRPr/>
            </a:pPr>
            <a:endParaRPr lang="en-US" sz="1600" dirty="0" smtClean="0"/>
          </a:p>
          <a:p>
            <a:pPr marL="0" indent="0">
              <a:lnSpc>
                <a:spcPct val="120000"/>
              </a:lnSpc>
              <a:buNone/>
              <a:defRPr/>
            </a:pPr>
            <a:r>
              <a:rPr lang="en-US" sz="2400" dirty="0" smtClean="0"/>
              <a:t>Appeals </a:t>
            </a:r>
            <a:r>
              <a:rPr lang="en-US" sz="2400" dirty="0"/>
              <a:t>to FTA must be received within 5 working days of the date when the protester received actual or constructive notice of the recipient’s final decision </a:t>
            </a:r>
          </a:p>
        </p:txBody>
      </p:sp>
    </p:spTree>
    <p:extLst>
      <p:ext uri="{BB962C8B-B14F-4D97-AF65-F5344CB8AC3E}">
        <p14:creationId xmlns:p14="http://schemas.microsoft.com/office/powerpoint/2010/main" val="1256639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1103480"/>
          </a:xfrm>
        </p:spPr>
        <p:txBody>
          <a:bodyPr/>
          <a:lstStyle/>
          <a:p>
            <a:r>
              <a:rPr lang="en-US" sz="4000" dirty="0"/>
              <a:t>Written Protest Procedures </a:t>
            </a:r>
            <a:r>
              <a:rPr lang="en-US" sz="3200" dirty="0"/>
              <a:t>cont.</a:t>
            </a:r>
            <a:endParaRPr lang="en-US" dirty="0"/>
          </a:p>
        </p:txBody>
      </p:sp>
      <p:sp>
        <p:nvSpPr>
          <p:cNvPr id="4" name="Content Placeholder 3"/>
          <p:cNvSpPr>
            <a:spLocks noGrp="1"/>
          </p:cNvSpPr>
          <p:nvPr>
            <p:ph sz="half" idx="2"/>
          </p:nvPr>
        </p:nvSpPr>
        <p:spPr>
          <a:xfrm>
            <a:off x="457200" y="1332855"/>
            <a:ext cx="4040188" cy="4661546"/>
          </a:xfrm>
        </p:spPr>
        <p:txBody>
          <a:bodyPr/>
          <a:lstStyle/>
          <a:p>
            <a:pPr marL="0" indent="0">
              <a:buNone/>
            </a:pPr>
            <a:r>
              <a:rPr lang="en-US" dirty="0" smtClean="0"/>
              <a:t>Items to consider:</a:t>
            </a:r>
          </a:p>
          <a:p>
            <a:r>
              <a:rPr lang="en-US" dirty="0" smtClean="0"/>
              <a:t>Procedural differences for pre-bid, pre-award, and post-award protests</a:t>
            </a:r>
          </a:p>
          <a:p>
            <a:r>
              <a:rPr lang="en-US" dirty="0" smtClean="0"/>
              <a:t>Deadlines for filing a protest</a:t>
            </a:r>
          </a:p>
          <a:p>
            <a:r>
              <a:rPr lang="en-US" dirty="0" smtClean="0"/>
              <a:t>Specific contents of a protest</a:t>
            </a:r>
          </a:p>
          <a:p>
            <a:r>
              <a:rPr lang="en-US" dirty="0" smtClean="0"/>
              <a:t>Location where protests are to be filed</a:t>
            </a:r>
          </a:p>
          <a:p>
            <a:r>
              <a:rPr lang="en-US" dirty="0" smtClean="0"/>
              <a:t>Statement that recipient will respond</a:t>
            </a:r>
            <a:endParaRPr lang="en-US" dirty="0"/>
          </a:p>
        </p:txBody>
      </p:sp>
      <p:sp>
        <p:nvSpPr>
          <p:cNvPr id="6" name="Content Placeholder 5"/>
          <p:cNvSpPr>
            <a:spLocks noGrp="1"/>
          </p:cNvSpPr>
          <p:nvPr>
            <p:ph sz="quarter" idx="4"/>
          </p:nvPr>
        </p:nvSpPr>
        <p:spPr>
          <a:xfrm>
            <a:off x="4645025" y="1744133"/>
            <a:ext cx="4041775" cy="4382030"/>
          </a:xfrm>
        </p:spPr>
        <p:txBody>
          <a:bodyPr/>
          <a:lstStyle/>
          <a:p>
            <a:r>
              <a:rPr lang="en-US" dirty="0" smtClean="0"/>
              <a:t>Identification of official responsible to make final determination</a:t>
            </a:r>
          </a:p>
          <a:p>
            <a:r>
              <a:rPr lang="en-US" dirty="0" smtClean="0"/>
              <a:t>Statement that decision is final</a:t>
            </a:r>
          </a:p>
          <a:p>
            <a:r>
              <a:rPr lang="en-US" dirty="0" smtClean="0"/>
              <a:t>Statement that FTA will only intervene when recipient fails to follow protest procedure</a:t>
            </a:r>
          </a:p>
          <a:p>
            <a:r>
              <a:rPr lang="en-US" dirty="0" smtClean="0"/>
              <a:t>Allowance for request for reconsideration </a:t>
            </a:r>
            <a:endParaRPr lang="en-US" dirty="0"/>
          </a:p>
        </p:txBody>
      </p:sp>
    </p:spTree>
    <p:extLst>
      <p:ext uri="{BB962C8B-B14F-4D97-AF65-F5344CB8AC3E}">
        <p14:creationId xmlns:p14="http://schemas.microsoft.com/office/powerpoint/2010/main" val="1736594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Prequalification</a:t>
            </a:r>
            <a:endParaRPr lang="en-US" sz="4000" dirty="0"/>
          </a:p>
        </p:txBody>
      </p:sp>
      <p:sp>
        <p:nvSpPr>
          <p:cNvPr id="3" name="Content Placeholder 2"/>
          <p:cNvSpPr>
            <a:spLocks noGrp="1"/>
          </p:cNvSpPr>
          <p:nvPr>
            <p:ph idx="1"/>
          </p:nvPr>
        </p:nvSpPr>
        <p:spPr>
          <a:xfrm>
            <a:off x="457200" y="1267325"/>
            <a:ext cx="8229600" cy="4989095"/>
          </a:xfrm>
        </p:spPr>
        <p:txBody>
          <a:bodyPr/>
          <a:lstStyle/>
          <a:p>
            <a:pPr>
              <a:lnSpc>
                <a:spcPct val="110000"/>
              </a:lnSpc>
              <a:buNone/>
              <a:defRPr/>
            </a:pPr>
            <a:r>
              <a:rPr lang="en-US" sz="2400" b="1" dirty="0"/>
              <a:t>Basic Requirement</a:t>
            </a:r>
          </a:p>
          <a:p>
            <a:pPr>
              <a:lnSpc>
                <a:spcPct val="110000"/>
              </a:lnSpc>
              <a:buNone/>
              <a:defRPr/>
            </a:pPr>
            <a:r>
              <a:rPr lang="en-US" sz="2000" dirty="0" smtClean="0"/>
              <a:t>  </a:t>
            </a:r>
            <a:r>
              <a:rPr lang="en-US" sz="2400" dirty="0"/>
              <a:t>	</a:t>
            </a:r>
            <a:r>
              <a:rPr lang="en-US" sz="2400" i="1" dirty="0"/>
              <a:t>(</a:t>
            </a:r>
            <a:r>
              <a:rPr lang="en-US" sz="2400" i="1" dirty="0">
                <a:hlinkClick r:id="rId3"/>
              </a:rPr>
              <a:t>FTA C 4220.1F</a:t>
            </a:r>
            <a:r>
              <a:rPr lang="en-US" sz="2400" i="1" dirty="0"/>
              <a:t> Ch. VI, 1.c. )</a:t>
            </a:r>
            <a:endParaRPr lang="en-US" sz="2400" dirty="0"/>
          </a:p>
          <a:p>
            <a:pPr>
              <a:buFont typeface="Wingdings" pitchFamily="2" charset="2"/>
              <a:buNone/>
              <a:defRPr/>
            </a:pPr>
            <a:r>
              <a:rPr lang="en-US" sz="2400" i="1" dirty="0"/>
              <a:t>	Recipients can </a:t>
            </a:r>
            <a:r>
              <a:rPr lang="en-US" sz="2400" dirty="0"/>
              <a:t>prequalify people, firms, and property for procurement purposes if:</a:t>
            </a:r>
          </a:p>
          <a:p>
            <a:pPr lvl="1">
              <a:buFont typeface="Arial" panose="020B0604020202020204" pitchFamily="34" charset="0"/>
              <a:buChar char="•"/>
              <a:defRPr/>
            </a:pPr>
            <a:r>
              <a:rPr lang="en-US" sz="2400" i="1" dirty="0"/>
              <a:t>All prequalification lists are current.</a:t>
            </a:r>
          </a:p>
          <a:p>
            <a:pPr lvl="1">
              <a:buFont typeface="Arial" panose="020B0604020202020204" pitchFamily="34" charset="0"/>
              <a:buChar char="•"/>
              <a:defRPr/>
            </a:pPr>
            <a:r>
              <a:rPr lang="en-US" sz="2400" i="1" dirty="0"/>
              <a:t>All prequalification lists include enough qualified sources to ensure maximum full and open competition.  </a:t>
            </a:r>
          </a:p>
          <a:p>
            <a:pPr lvl="1">
              <a:buFont typeface="Arial" panose="020B0604020202020204" pitchFamily="34" charset="0"/>
              <a:buChar char="•"/>
              <a:defRPr/>
            </a:pPr>
            <a:r>
              <a:rPr lang="en-US" sz="2400" i="1" dirty="0"/>
              <a:t>The recipient permits potential bidders to qualify during the solicitation period (from the issuance of the solicitation to its closing date). </a:t>
            </a:r>
            <a:endParaRPr lang="en-US" sz="2000" i="1" dirty="0"/>
          </a:p>
          <a:p>
            <a:pPr algn="r">
              <a:lnSpc>
                <a:spcPct val="110000"/>
              </a:lnSpc>
              <a:buNone/>
              <a:defRPr/>
            </a:pPr>
            <a:r>
              <a:rPr lang="en-US" sz="1800" b="1" dirty="0"/>
              <a:t>Element #4 of the </a:t>
            </a:r>
            <a:r>
              <a:rPr lang="en-US" sz="1800" b="1" dirty="0" smtClean="0"/>
              <a:t>PSR		    </a:t>
            </a:r>
            <a:endParaRPr lang="en-US" sz="1800" b="1" dirty="0"/>
          </a:p>
          <a:p>
            <a:endParaRPr lang="en-US" sz="2800" dirty="0"/>
          </a:p>
        </p:txBody>
      </p:sp>
    </p:spTree>
    <p:extLst>
      <p:ext uri="{BB962C8B-B14F-4D97-AF65-F5344CB8AC3E}">
        <p14:creationId xmlns:p14="http://schemas.microsoft.com/office/powerpoint/2010/main" val="1348044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Prequalification </a:t>
            </a:r>
            <a:r>
              <a:rPr lang="en-US" sz="3200" dirty="0" smtClean="0"/>
              <a:t>cont.</a:t>
            </a:r>
            <a:endParaRPr lang="en-US" sz="3200" dirty="0"/>
          </a:p>
        </p:txBody>
      </p:sp>
      <p:sp>
        <p:nvSpPr>
          <p:cNvPr id="3" name="Content Placeholder 2"/>
          <p:cNvSpPr>
            <a:spLocks noGrp="1"/>
          </p:cNvSpPr>
          <p:nvPr>
            <p:ph idx="1"/>
          </p:nvPr>
        </p:nvSpPr>
        <p:spPr/>
        <p:txBody>
          <a:bodyPr/>
          <a:lstStyle/>
          <a:p>
            <a:r>
              <a:rPr lang="en-US" altLang="en-US" dirty="0"/>
              <a:t>Recipients are not required, or encouraged, to have a prequalification system.</a:t>
            </a:r>
          </a:p>
          <a:p>
            <a:r>
              <a:rPr lang="en-US" altLang="en-US" dirty="0"/>
              <a:t>They can be difficult and costly to maintain if they are to not inhibit competition. </a:t>
            </a:r>
          </a:p>
          <a:p>
            <a:r>
              <a:rPr lang="en-US" altLang="en-US" dirty="0"/>
              <a:t>Prospective contractors must be able to pre-qualify up to the due date of a specific solicitation.</a:t>
            </a:r>
          </a:p>
        </p:txBody>
      </p:sp>
    </p:spTree>
    <p:extLst>
      <p:ext uri="{BB962C8B-B14F-4D97-AF65-F5344CB8AC3E}">
        <p14:creationId xmlns:p14="http://schemas.microsoft.com/office/powerpoint/2010/main" val="1167199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System for Ensuring Most Efficient </a:t>
            </a:r>
            <a:r>
              <a:rPr lang="en-US" sz="3200" dirty="0" smtClean="0"/>
              <a:t/>
            </a:r>
            <a:br>
              <a:rPr lang="en-US" sz="3200" dirty="0" smtClean="0"/>
            </a:br>
            <a:r>
              <a:rPr lang="en-US" sz="3200" dirty="0" smtClean="0"/>
              <a:t>and </a:t>
            </a:r>
            <a:r>
              <a:rPr lang="en-US" sz="3200" dirty="0"/>
              <a:t>Economic Purchase </a:t>
            </a:r>
          </a:p>
        </p:txBody>
      </p:sp>
      <p:sp>
        <p:nvSpPr>
          <p:cNvPr id="3" name="Content Placeholder 2"/>
          <p:cNvSpPr>
            <a:spLocks noGrp="1"/>
          </p:cNvSpPr>
          <p:nvPr>
            <p:ph idx="1"/>
          </p:nvPr>
        </p:nvSpPr>
        <p:spPr>
          <a:xfrm>
            <a:off x="457199" y="1417637"/>
            <a:ext cx="8354291" cy="4708527"/>
          </a:xfrm>
        </p:spPr>
        <p:txBody>
          <a:bodyPr/>
          <a:lstStyle/>
          <a:p>
            <a:pPr>
              <a:buNone/>
              <a:defRPr/>
            </a:pPr>
            <a:r>
              <a:rPr lang="en-US" sz="2200" b="1" dirty="0"/>
              <a:t>Basic </a:t>
            </a:r>
            <a:r>
              <a:rPr lang="en-US" sz="2200" b="1" dirty="0" smtClean="0"/>
              <a:t>Requirement</a:t>
            </a:r>
          </a:p>
          <a:p>
            <a:pPr>
              <a:buNone/>
              <a:defRPr/>
            </a:pPr>
            <a:endParaRPr lang="en-US" sz="1000" b="1" dirty="0">
              <a:hlinkClick r:id="rId2"/>
            </a:endParaRPr>
          </a:p>
          <a:p>
            <a:pPr>
              <a:buNone/>
              <a:defRPr/>
            </a:pPr>
            <a:r>
              <a:rPr lang="en-US" sz="2200" dirty="0"/>
              <a:t> 	</a:t>
            </a:r>
            <a:r>
              <a:rPr lang="en-US" sz="2200" i="1" dirty="0"/>
              <a:t>(</a:t>
            </a:r>
            <a:r>
              <a:rPr lang="en-US" sz="2200" i="1" dirty="0">
                <a:hlinkClick r:id="rId2"/>
              </a:rPr>
              <a:t>FTA C 4220.1F</a:t>
            </a:r>
            <a:r>
              <a:rPr lang="en-US" sz="2200" i="1" dirty="0"/>
              <a:t> Ch. IV, 1</a:t>
            </a:r>
            <a:r>
              <a:rPr lang="en-US" sz="2200" i="1" dirty="0" smtClean="0"/>
              <a:t>. b</a:t>
            </a:r>
            <a:r>
              <a:rPr lang="en-US" sz="2200" i="1" dirty="0"/>
              <a:t>., c., and e.)</a:t>
            </a:r>
            <a:endParaRPr lang="en-US" sz="2200" dirty="0"/>
          </a:p>
          <a:p>
            <a:pPr marL="571500" indent="-279400">
              <a:tabLst>
                <a:tab pos="457200" algn="l"/>
              </a:tabLst>
              <a:defRPr/>
            </a:pPr>
            <a:r>
              <a:rPr lang="en-US" sz="2200" dirty="0"/>
              <a:t>Recipients are required to establish procedures to avoid the purchase of unnecessary property and services they do not need (including duplicative items and quantities or options they do not intend to use or whose use is unlikely). </a:t>
            </a:r>
          </a:p>
          <a:p>
            <a:pPr marL="571500" indent="-279400">
              <a:tabLst>
                <a:tab pos="457200" algn="l"/>
              </a:tabLst>
              <a:defRPr/>
            </a:pPr>
            <a:r>
              <a:rPr lang="en-US" sz="2200" dirty="0"/>
              <a:t>Recipients should consider whether to consolidate or break out the procurement to obtain a more economical purchase. </a:t>
            </a:r>
          </a:p>
          <a:p>
            <a:pPr marL="571500" indent="-279400">
              <a:tabLst>
                <a:tab pos="457200" algn="l"/>
              </a:tabLst>
              <a:defRPr/>
            </a:pPr>
            <a:r>
              <a:rPr lang="en-US" sz="2200" dirty="0"/>
              <a:t>Recipients should review lease versus purchase alternatives for acquiring property and, if necessary, should obtain an analysis to determine the more economical alternative</a:t>
            </a:r>
            <a:r>
              <a:rPr lang="en-US" sz="2400" dirty="0"/>
              <a:t>. </a:t>
            </a:r>
          </a:p>
          <a:p>
            <a:pPr algn="r">
              <a:buNone/>
              <a:defRPr/>
            </a:pPr>
            <a:r>
              <a:rPr lang="en-US" sz="1800" b="1" dirty="0" smtClean="0"/>
              <a:t>Element #</a:t>
            </a:r>
            <a:r>
              <a:rPr lang="en-US" sz="1800" b="1" dirty="0"/>
              <a:t>5 of the PSR</a:t>
            </a:r>
            <a:r>
              <a:rPr lang="en-US" sz="1800" dirty="0"/>
              <a:t> </a:t>
            </a:r>
          </a:p>
        </p:txBody>
      </p:sp>
    </p:spTree>
    <p:extLst>
      <p:ext uri="{BB962C8B-B14F-4D97-AF65-F5344CB8AC3E}">
        <p14:creationId xmlns:p14="http://schemas.microsoft.com/office/powerpoint/2010/main" val="3986626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System for Ensuring Most Efficient </a:t>
            </a:r>
            <a:br>
              <a:rPr lang="en-US" sz="3600" dirty="0"/>
            </a:br>
            <a:r>
              <a:rPr lang="en-US" sz="3600" dirty="0"/>
              <a:t>and Economic Purchase </a:t>
            </a:r>
            <a:r>
              <a:rPr lang="en-US" sz="3600" dirty="0" smtClean="0"/>
              <a:t> </a:t>
            </a:r>
            <a:r>
              <a:rPr lang="en-US" sz="3200" dirty="0" smtClean="0"/>
              <a:t>cont.</a:t>
            </a:r>
            <a:endParaRPr lang="en-US" sz="4000" dirty="0"/>
          </a:p>
        </p:txBody>
      </p:sp>
      <p:sp>
        <p:nvSpPr>
          <p:cNvPr id="3" name="Content Placeholder 2"/>
          <p:cNvSpPr>
            <a:spLocks noGrp="1"/>
          </p:cNvSpPr>
          <p:nvPr>
            <p:ph idx="1"/>
          </p:nvPr>
        </p:nvSpPr>
        <p:spPr>
          <a:xfrm>
            <a:off x="595745" y="1828800"/>
            <a:ext cx="8091055" cy="4297363"/>
          </a:xfrm>
        </p:spPr>
        <p:txBody>
          <a:bodyPr/>
          <a:lstStyle/>
          <a:p>
            <a:pPr marL="0" indent="0">
              <a:buNone/>
            </a:pPr>
            <a:r>
              <a:rPr lang="en-US" sz="2800" dirty="0" smtClean="0"/>
              <a:t>Organizational questions to ask in relation to actual analysis performed by recipient:</a:t>
            </a:r>
          </a:p>
          <a:p>
            <a:r>
              <a:rPr lang="en-US" sz="2800" dirty="0" smtClean="0"/>
              <a:t>Who has authority to initiate procurements within the agency?</a:t>
            </a:r>
          </a:p>
          <a:p>
            <a:r>
              <a:rPr lang="en-US" sz="2800" dirty="0" smtClean="0"/>
              <a:t>Who has authority to approve procurements?</a:t>
            </a:r>
          </a:p>
          <a:p>
            <a:r>
              <a:rPr lang="en-US" sz="2800" dirty="0" smtClean="0"/>
              <a:t>Does the agency have a requisitioning system?</a:t>
            </a:r>
          </a:p>
          <a:p>
            <a:r>
              <a:rPr lang="en-US" sz="2800" dirty="0" smtClean="0"/>
              <a:t>Does the agency endeavor to combine and leverage volumes?</a:t>
            </a:r>
          </a:p>
          <a:p>
            <a:endParaRPr lang="en-US" dirty="0"/>
          </a:p>
        </p:txBody>
      </p:sp>
    </p:spTree>
    <p:extLst>
      <p:ext uri="{BB962C8B-B14F-4D97-AF65-F5344CB8AC3E}">
        <p14:creationId xmlns:p14="http://schemas.microsoft.com/office/powerpoint/2010/main" val="3140506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828034"/>
          </a:xfrm>
        </p:spPr>
        <p:txBody>
          <a:bodyPr/>
          <a:lstStyle/>
          <a:p>
            <a:r>
              <a:rPr lang="en-US" sz="3600" dirty="0" smtClean="0"/>
              <a:t>Procurement Policies and Procedures</a:t>
            </a:r>
            <a:endParaRPr lang="en-US" sz="3600" dirty="0"/>
          </a:p>
        </p:txBody>
      </p:sp>
      <p:sp>
        <p:nvSpPr>
          <p:cNvPr id="3" name="Content Placeholder 2"/>
          <p:cNvSpPr>
            <a:spLocks noGrp="1"/>
          </p:cNvSpPr>
          <p:nvPr>
            <p:ph idx="1"/>
          </p:nvPr>
        </p:nvSpPr>
        <p:spPr>
          <a:xfrm>
            <a:off x="457200" y="1417638"/>
            <a:ext cx="8229600" cy="4708526"/>
          </a:xfrm>
        </p:spPr>
        <p:txBody>
          <a:bodyPr/>
          <a:lstStyle/>
          <a:p>
            <a:pPr marL="0" indent="0">
              <a:buNone/>
            </a:pPr>
            <a:r>
              <a:rPr lang="en-US" sz="2800" b="1" dirty="0" smtClean="0"/>
              <a:t>Basic Requirement</a:t>
            </a:r>
          </a:p>
          <a:p>
            <a:pPr marL="0" indent="0">
              <a:buNone/>
            </a:pPr>
            <a:r>
              <a:rPr lang="en-US" dirty="0"/>
              <a:t> </a:t>
            </a:r>
            <a:r>
              <a:rPr lang="en-US" dirty="0" smtClean="0"/>
              <a:t>  </a:t>
            </a:r>
            <a:r>
              <a:rPr lang="en-US" sz="2800" dirty="0" smtClean="0"/>
              <a:t>(FTA C. 4220.1F Ch. III, 3.a.)</a:t>
            </a:r>
          </a:p>
          <a:p>
            <a:pPr marL="400050" lvl="1" indent="0">
              <a:buNone/>
            </a:pPr>
            <a:r>
              <a:rPr lang="en-US" dirty="0" smtClean="0"/>
              <a:t>Recipients must have written procurement       procedures as a condition of self-certification.</a:t>
            </a:r>
          </a:p>
          <a:p>
            <a:pPr marL="0" indent="0">
              <a:buNone/>
            </a:pPr>
            <a:endParaRPr lang="en-US" sz="1400" dirty="0"/>
          </a:p>
          <a:p>
            <a:pPr marL="0" indent="0">
              <a:buNone/>
            </a:pPr>
            <a:r>
              <a:rPr lang="en-US" sz="2800" dirty="0" smtClean="0"/>
              <a:t>Note:  To insure implementation, training on the 	 	 policies and procedures should be conducted. It 	 also helps to conduct self assessments to ensure 	 staff are in compliance.</a:t>
            </a:r>
          </a:p>
          <a:p>
            <a:pPr marL="0" indent="0" algn="r">
              <a:buNone/>
            </a:pPr>
            <a:r>
              <a:rPr lang="en-US" sz="2000" b="1" dirty="0" smtClean="0"/>
              <a:t>					Element #6 of the PSR	</a:t>
            </a:r>
          </a:p>
          <a:p>
            <a:pPr marL="0" indent="0" algn="r">
              <a:buNone/>
            </a:pPr>
            <a:r>
              <a:rPr lang="en-US" sz="2000" b="1" dirty="0" smtClean="0"/>
              <a:t>					TOP TEN FINDING		</a:t>
            </a:r>
            <a:endParaRPr lang="en-US" sz="2000" b="1" dirty="0"/>
          </a:p>
        </p:txBody>
      </p:sp>
    </p:spTree>
    <p:extLst>
      <p:ext uri="{BB962C8B-B14F-4D97-AF65-F5344CB8AC3E}">
        <p14:creationId xmlns:p14="http://schemas.microsoft.com/office/powerpoint/2010/main" val="963343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64" y="436563"/>
            <a:ext cx="8677072" cy="828034"/>
          </a:xfrm>
        </p:spPr>
        <p:txBody>
          <a:bodyPr/>
          <a:lstStyle/>
          <a:p>
            <a:r>
              <a:rPr lang="en-US" sz="3600" dirty="0" smtClean="0"/>
              <a:t>Procurement Policies and Procedures </a:t>
            </a:r>
            <a:r>
              <a:rPr lang="en-US" sz="2400" dirty="0" smtClean="0"/>
              <a:t>cont.</a:t>
            </a:r>
            <a:endParaRPr lang="en-US" sz="2400" dirty="0"/>
          </a:p>
        </p:txBody>
      </p:sp>
      <p:sp>
        <p:nvSpPr>
          <p:cNvPr id="3" name="Content Placeholder 2"/>
          <p:cNvSpPr>
            <a:spLocks noGrp="1"/>
          </p:cNvSpPr>
          <p:nvPr>
            <p:ph idx="1"/>
          </p:nvPr>
        </p:nvSpPr>
        <p:spPr>
          <a:xfrm>
            <a:off x="457200" y="1264596"/>
            <a:ext cx="8453336" cy="4861568"/>
          </a:xfrm>
        </p:spPr>
        <p:txBody>
          <a:bodyPr/>
          <a:lstStyle/>
          <a:p>
            <a:pPr marL="0" indent="0">
              <a:buNone/>
            </a:pPr>
            <a:r>
              <a:rPr lang="en-US" sz="2800" dirty="0" smtClean="0"/>
              <a:t>When were the procurement procedures last updated? </a:t>
            </a:r>
          </a:p>
          <a:p>
            <a:pPr marL="0" indent="0">
              <a:buNone/>
            </a:pPr>
            <a:r>
              <a:rPr lang="en-US" sz="2800" dirty="0" smtClean="0"/>
              <a:t>How do the policies or procedures address full and open competition for all transactions under the following methods of procurement?</a:t>
            </a:r>
          </a:p>
          <a:p>
            <a:pPr marL="914400" lvl="1" indent="-514350">
              <a:buFont typeface="+mj-lt"/>
              <a:buAutoNum type="alphaLcPeriod"/>
            </a:pPr>
            <a:r>
              <a:rPr lang="en-US" sz="2400" dirty="0" smtClean="0"/>
              <a:t>Micro-Purchases ($3,000 or less)</a:t>
            </a:r>
          </a:p>
          <a:p>
            <a:pPr marL="914400" lvl="1" indent="-514350">
              <a:buFont typeface="+mj-lt"/>
              <a:buAutoNum type="alphaLcPeriod"/>
            </a:pPr>
            <a:r>
              <a:rPr lang="en-US" sz="2400" dirty="0" smtClean="0"/>
              <a:t>Small Purchases - over $3,000 but not more than $150,000 (</a:t>
            </a:r>
            <a:r>
              <a:rPr lang="en-US" sz="2000" dirty="0" smtClean="0"/>
              <a:t>$100,000 if executed prior to Super Circular, Dec. 26, 2014)</a:t>
            </a:r>
          </a:p>
          <a:p>
            <a:pPr marL="914400" lvl="1" indent="-514350">
              <a:buFont typeface="+mj-lt"/>
              <a:buAutoNum type="alphaLcPeriod"/>
            </a:pPr>
            <a:r>
              <a:rPr lang="en-US" sz="2400" dirty="0" smtClean="0"/>
              <a:t>Sealed Bids/Invitation for Bid (IFB)</a:t>
            </a:r>
          </a:p>
          <a:p>
            <a:pPr marL="914400" lvl="1" indent="-514350">
              <a:buFont typeface="+mj-lt"/>
              <a:buAutoNum type="alphaLcPeriod"/>
            </a:pPr>
            <a:r>
              <a:rPr lang="en-US" sz="2400" dirty="0" smtClean="0"/>
              <a:t>Competitive Proposals/Request for Proposals (RFP)</a:t>
            </a:r>
          </a:p>
          <a:p>
            <a:pPr marL="914400" lvl="1" indent="-514350">
              <a:buFont typeface="+mj-lt"/>
              <a:buAutoNum type="alphaLcPeriod"/>
            </a:pPr>
            <a:r>
              <a:rPr lang="en-US" sz="2400" dirty="0" smtClean="0"/>
              <a:t>Revenue Contracts</a:t>
            </a:r>
          </a:p>
          <a:p>
            <a:pPr marL="400050" lvl="1" indent="0">
              <a:buNone/>
            </a:pPr>
            <a:endParaRPr lang="en-US" dirty="0" smtClean="0"/>
          </a:p>
        </p:txBody>
      </p:sp>
    </p:spTree>
    <p:extLst>
      <p:ext uri="{BB962C8B-B14F-4D97-AF65-F5344CB8AC3E}">
        <p14:creationId xmlns:p14="http://schemas.microsoft.com/office/powerpoint/2010/main" val="84150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403"/>
            <a:ext cx="8229600" cy="766377"/>
          </a:xfrm>
        </p:spPr>
        <p:txBody>
          <a:bodyPr/>
          <a:lstStyle/>
          <a:p>
            <a:r>
              <a:rPr lang="en-US" sz="3200" dirty="0" smtClean="0"/>
              <a:t>Procurement Policies and Procedures </a:t>
            </a:r>
            <a:r>
              <a:rPr lang="en-US" sz="2000" dirty="0" smtClean="0"/>
              <a:t>Cont.</a:t>
            </a:r>
            <a:endParaRPr lang="en-US" sz="2000" dirty="0"/>
          </a:p>
        </p:txBody>
      </p:sp>
      <p:sp>
        <p:nvSpPr>
          <p:cNvPr id="6" name="Content Placeholder 5"/>
          <p:cNvSpPr>
            <a:spLocks noGrp="1"/>
          </p:cNvSpPr>
          <p:nvPr>
            <p:ph sz="half" idx="1"/>
          </p:nvPr>
        </p:nvSpPr>
        <p:spPr>
          <a:xfrm>
            <a:off x="336884" y="1219200"/>
            <a:ext cx="4315327" cy="4906964"/>
          </a:xfrm>
        </p:spPr>
        <p:txBody>
          <a:bodyPr/>
          <a:lstStyle/>
          <a:p>
            <a:pPr marL="3175" indent="-3175">
              <a:buNone/>
              <a:defRPr/>
            </a:pPr>
            <a:r>
              <a:rPr lang="en-US" sz="1800" b="1" dirty="0"/>
              <a:t>Policies and Procedures </a:t>
            </a:r>
            <a:r>
              <a:rPr lang="en-US" sz="1800" b="1" dirty="0" smtClean="0"/>
              <a:t> are expected to </a:t>
            </a:r>
            <a:r>
              <a:rPr lang="en-US" sz="1800" b="1" dirty="0"/>
              <a:t>Address: </a:t>
            </a:r>
            <a:endParaRPr lang="en-US" sz="1800" b="1" dirty="0" smtClean="0"/>
          </a:p>
          <a:p>
            <a:pPr marL="3175" indent="-3175">
              <a:buNone/>
              <a:defRPr/>
            </a:pPr>
            <a:endParaRPr lang="en-US" sz="1000" b="1" dirty="0"/>
          </a:p>
          <a:p>
            <a:pPr marL="457200" indent="-457200">
              <a:spcBef>
                <a:spcPts val="300"/>
              </a:spcBef>
              <a:buFont typeface="+mj-lt"/>
              <a:buAutoNum type="alphaUcPeriod"/>
              <a:defRPr/>
            </a:pPr>
            <a:r>
              <a:rPr lang="en-US" sz="1800" dirty="0"/>
              <a:t>Responsibility Determination</a:t>
            </a:r>
          </a:p>
          <a:p>
            <a:pPr marL="457200" indent="-457200">
              <a:spcBef>
                <a:spcPts val="300"/>
              </a:spcBef>
              <a:buFont typeface="+mj-lt"/>
              <a:buAutoNum type="alphaUcPeriod"/>
              <a:defRPr/>
            </a:pPr>
            <a:r>
              <a:rPr lang="en-US" sz="1800" dirty="0"/>
              <a:t>Written Record of Procurement History</a:t>
            </a:r>
          </a:p>
          <a:p>
            <a:pPr marL="457200" indent="-457200">
              <a:spcBef>
                <a:spcPts val="300"/>
              </a:spcBef>
              <a:buFont typeface="+mj-lt"/>
              <a:buAutoNum type="alphaUcPeriod"/>
              <a:defRPr/>
            </a:pPr>
            <a:r>
              <a:rPr lang="en-US" sz="1800" dirty="0"/>
              <a:t>“Time and </a:t>
            </a:r>
            <a:r>
              <a:rPr lang="en-US" sz="1800" dirty="0" smtClean="0"/>
              <a:t>Materials” Type Contracts</a:t>
            </a:r>
            <a:endParaRPr lang="en-US" sz="1800" dirty="0"/>
          </a:p>
          <a:p>
            <a:pPr marL="457200" indent="-457200">
              <a:spcBef>
                <a:spcPts val="300"/>
              </a:spcBef>
              <a:buFont typeface="+mj-lt"/>
              <a:buAutoNum type="alphaUcPeriod"/>
              <a:defRPr/>
            </a:pPr>
            <a:r>
              <a:rPr lang="en-US" sz="1800" dirty="0"/>
              <a:t>Contract Term Limitation for Rolling Stock</a:t>
            </a:r>
          </a:p>
          <a:p>
            <a:pPr marL="457200" indent="-457200">
              <a:spcBef>
                <a:spcPts val="300"/>
              </a:spcBef>
              <a:buFont typeface="+mj-lt"/>
              <a:buAutoNum type="alphaUcPeriod"/>
              <a:defRPr/>
            </a:pPr>
            <a:r>
              <a:rPr lang="en-US" sz="1800" dirty="0"/>
              <a:t>Tag-</a:t>
            </a:r>
            <a:r>
              <a:rPr lang="en-US" sz="1800" dirty="0" err="1"/>
              <a:t>Ons</a:t>
            </a:r>
            <a:endParaRPr lang="en-US" sz="1800" dirty="0"/>
          </a:p>
          <a:p>
            <a:pPr marL="457200" indent="-457200">
              <a:spcBef>
                <a:spcPts val="300"/>
              </a:spcBef>
              <a:buFont typeface="+mj-lt"/>
              <a:buAutoNum type="alphaUcPeriod"/>
              <a:defRPr/>
            </a:pPr>
            <a:r>
              <a:rPr lang="en-US" sz="1800" dirty="0"/>
              <a:t>Full and Open Competition</a:t>
            </a:r>
          </a:p>
          <a:p>
            <a:pPr marL="457200" indent="-457200">
              <a:spcBef>
                <a:spcPts val="300"/>
              </a:spcBef>
              <a:buFont typeface="+mj-lt"/>
              <a:buAutoNum type="alphaUcPeriod"/>
              <a:defRPr/>
            </a:pPr>
            <a:r>
              <a:rPr lang="en-US" sz="1800" dirty="0"/>
              <a:t>Unreasonable Requirements and Excessive Bonding</a:t>
            </a:r>
          </a:p>
          <a:p>
            <a:pPr marL="457200" indent="-457200">
              <a:spcBef>
                <a:spcPts val="300"/>
              </a:spcBef>
              <a:buFont typeface="+mj-lt"/>
              <a:buAutoNum type="alphaUcPeriod"/>
              <a:defRPr/>
            </a:pPr>
            <a:r>
              <a:rPr lang="en-US" sz="1800" dirty="0"/>
              <a:t>Organizational Conflict of Interest</a:t>
            </a:r>
          </a:p>
          <a:p>
            <a:pPr marL="457200" indent="-457200">
              <a:spcBef>
                <a:spcPts val="300"/>
              </a:spcBef>
              <a:buFont typeface="+mj-lt"/>
              <a:buAutoNum type="alphaUcPeriod"/>
              <a:defRPr/>
            </a:pPr>
            <a:r>
              <a:rPr lang="en-US" sz="1800" dirty="0"/>
              <a:t>Prohibition on Arbitrary Action</a:t>
            </a:r>
          </a:p>
          <a:p>
            <a:endParaRPr lang="en-US" sz="2000" dirty="0"/>
          </a:p>
        </p:txBody>
      </p:sp>
      <p:sp>
        <p:nvSpPr>
          <p:cNvPr id="7" name="Content Placeholder 6"/>
          <p:cNvSpPr>
            <a:spLocks noGrp="1"/>
          </p:cNvSpPr>
          <p:nvPr>
            <p:ph sz="half" idx="2"/>
          </p:nvPr>
        </p:nvSpPr>
        <p:spPr>
          <a:xfrm>
            <a:off x="4828674" y="1676399"/>
            <a:ext cx="3994484" cy="4449763"/>
          </a:xfrm>
        </p:spPr>
        <p:txBody>
          <a:bodyPr/>
          <a:lstStyle/>
          <a:p>
            <a:pPr marL="514350" indent="-514350">
              <a:spcBef>
                <a:spcPts val="600"/>
              </a:spcBef>
              <a:buFont typeface="Tw Cen MT" pitchFamily="34" charset="0"/>
              <a:buAutoNum type="alphaUcPeriod" startAt="10"/>
            </a:pPr>
            <a:r>
              <a:rPr lang="en-US" altLang="en-US" sz="1800" dirty="0" smtClean="0"/>
              <a:t>Geographic Preference</a:t>
            </a:r>
          </a:p>
          <a:p>
            <a:pPr marL="514350" indent="-514350">
              <a:spcBef>
                <a:spcPts val="600"/>
              </a:spcBef>
              <a:buFont typeface="Tw Cen MT" pitchFamily="34" charset="0"/>
              <a:buAutoNum type="alphaUcPeriod" startAt="10"/>
            </a:pPr>
            <a:r>
              <a:rPr lang="en-US" altLang="en-US" sz="1800" dirty="0" smtClean="0"/>
              <a:t>Contractor </a:t>
            </a:r>
            <a:r>
              <a:rPr lang="en-US" altLang="en-US" sz="1800" dirty="0"/>
              <a:t>Selection Procedures</a:t>
            </a:r>
          </a:p>
          <a:p>
            <a:pPr marL="514350" indent="-514350">
              <a:spcBef>
                <a:spcPts val="600"/>
              </a:spcBef>
              <a:buFont typeface="Tw Cen MT" pitchFamily="34" charset="0"/>
              <a:buAutoNum type="alphaUcPeriod" startAt="10"/>
            </a:pPr>
            <a:r>
              <a:rPr lang="en-US" altLang="en-US" sz="1800" dirty="0"/>
              <a:t>Clear and Accurate Contract Specifications</a:t>
            </a:r>
          </a:p>
          <a:p>
            <a:pPr marL="514350" indent="-514350">
              <a:spcBef>
                <a:spcPts val="600"/>
              </a:spcBef>
              <a:buFont typeface="Tw Cen MT" pitchFamily="34" charset="0"/>
              <a:buAutoNum type="alphaUcPeriod" startAt="10"/>
            </a:pPr>
            <a:r>
              <a:rPr lang="en-US" altLang="en-US" sz="1800" dirty="0"/>
              <a:t>“Brand Name or Equal” Requirements</a:t>
            </a:r>
          </a:p>
          <a:p>
            <a:pPr marL="514350" indent="-514350">
              <a:spcBef>
                <a:spcPts val="600"/>
              </a:spcBef>
              <a:buFont typeface="Tw Cen MT" pitchFamily="34" charset="0"/>
              <a:buAutoNum type="alphaUcPeriod" startAt="10"/>
            </a:pPr>
            <a:r>
              <a:rPr lang="en-US" altLang="en-US" sz="1800" dirty="0"/>
              <a:t>Requirements Applicable to Micro-Purchases</a:t>
            </a:r>
          </a:p>
          <a:p>
            <a:pPr marL="514350" indent="-514350">
              <a:spcBef>
                <a:spcPts val="600"/>
              </a:spcBef>
              <a:buFont typeface="Tw Cen MT" pitchFamily="34" charset="0"/>
              <a:buAutoNum type="alphaUcPeriod" startAt="10"/>
            </a:pPr>
            <a:r>
              <a:rPr lang="en-US" altLang="en-US" sz="1800" dirty="0"/>
              <a:t>Requirements Applicable to Small Purchases</a:t>
            </a:r>
          </a:p>
          <a:p>
            <a:pPr marL="514350" indent="-514350">
              <a:spcBef>
                <a:spcPts val="600"/>
              </a:spcBef>
              <a:buFont typeface="Tw Cen MT" pitchFamily="34" charset="0"/>
              <a:buAutoNum type="alphaUcPeriod" startAt="10"/>
            </a:pPr>
            <a:r>
              <a:rPr lang="en-US" altLang="en-US" sz="1800" dirty="0"/>
              <a:t>Requirements Applicable to Sealed Bid</a:t>
            </a:r>
          </a:p>
          <a:p>
            <a:pPr marL="514350" indent="-514350">
              <a:spcBef>
                <a:spcPts val="600"/>
              </a:spcBef>
              <a:buFont typeface="Tw Cen MT" pitchFamily="34" charset="0"/>
              <a:buAutoNum type="alphaUcPeriod" startAt="10"/>
            </a:pPr>
            <a:r>
              <a:rPr lang="en-US" altLang="en-US" sz="1800" dirty="0"/>
              <a:t>Requirements Applicable to Competitive Proposals</a:t>
            </a:r>
          </a:p>
          <a:p>
            <a:endParaRPr lang="en-US" sz="2000" dirty="0"/>
          </a:p>
        </p:txBody>
      </p:sp>
    </p:spTree>
    <p:extLst>
      <p:ext uri="{BB962C8B-B14F-4D97-AF65-F5344CB8AC3E}">
        <p14:creationId xmlns:p14="http://schemas.microsoft.com/office/powerpoint/2010/main" val="2003003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691847"/>
          </a:xfrm>
        </p:spPr>
        <p:txBody>
          <a:bodyPr/>
          <a:lstStyle/>
          <a:p>
            <a:r>
              <a:rPr lang="en-US" sz="3600" dirty="0" smtClean="0"/>
              <a:t>FTA Workshop Objectives</a:t>
            </a:r>
            <a:endParaRPr lang="en-US" sz="3600" dirty="0"/>
          </a:p>
        </p:txBody>
      </p:sp>
      <p:sp>
        <p:nvSpPr>
          <p:cNvPr id="3" name="Content Placeholder 2"/>
          <p:cNvSpPr>
            <a:spLocks noGrp="1"/>
          </p:cNvSpPr>
          <p:nvPr>
            <p:ph idx="1"/>
          </p:nvPr>
        </p:nvSpPr>
        <p:spPr>
          <a:xfrm>
            <a:off x="812800" y="1128409"/>
            <a:ext cx="7874000" cy="5204657"/>
          </a:xfrm>
        </p:spPr>
        <p:txBody>
          <a:bodyPr/>
          <a:lstStyle/>
          <a:p>
            <a:pPr>
              <a:lnSpc>
                <a:spcPct val="150000"/>
              </a:lnSpc>
            </a:pPr>
            <a:r>
              <a:rPr lang="en-US" sz="2800" dirty="0" smtClean="0"/>
              <a:t>Explain the Procurement System Review Process</a:t>
            </a:r>
          </a:p>
          <a:p>
            <a:pPr>
              <a:lnSpc>
                <a:spcPct val="150000"/>
              </a:lnSpc>
            </a:pPr>
            <a:r>
              <a:rPr lang="en-US" sz="2800" dirty="0" smtClean="0"/>
              <a:t>Clarify FTA procurement requirements </a:t>
            </a:r>
          </a:p>
          <a:p>
            <a:pPr>
              <a:lnSpc>
                <a:spcPct val="150000"/>
              </a:lnSpc>
            </a:pPr>
            <a:r>
              <a:rPr lang="en-US" sz="2800" dirty="0" smtClean="0"/>
              <a:t>Provide guidance / technical assistance</a:t>
            </a:r>
          </a:p>
          <a:p>
            <a:pPr>
              <a:lnSpc>
                <a:spcPct val="150000"/>
              </a:lnSpc>
            </a:pPr>
            <a:r>
              <a:rPr lang="en-US" sz="2800" dirty="0" smtClean="0"/>
              <a:t>Improve ability to access resources</a:t>
            </a:r>
          </a:p>
          <a:p>
            <a:pPr>
              <a:lnSpc>
                <a:spcPct val="150000"/>
              </a:lnSpc>
            </a:pPr>
            <a:r>
              <a:rPr lang="en-US" sz="2800" dirty="0" smtClean="0"/>
              <a:t>Answer your questions (please ask them!)</a:t>
            </a:r>
          </a:p>
          <a:p>
            <a:pPr>
              <a:lnSpc>
                <a:spcPct val="150000"/>
              </a:lnSpc>
            </a:pPr>
            <a:r>
              <a:rPr lang="en-US" sz="2800" dirty="0" smtClean="0"/>
              <a:t>Reduce the number of findings</a:t>
            </a:r>
          </a:p>
          <a:p>
            <a:pPr>
              <a:lnSpc>
                <a:spcPct val="150000"/>
              </a:lnSpc>
            </a:pPr>
            <a:r>
              <a:rPr lang="en-US" sz="2800" dirty="0" smtClean="0"/>
              <a:t>Encourage interaction / networking with peers</a:t>
            </a:r>
          </a:p>
        </p:txBody>
      </p:sp>
    </p:spTree>
    <p:extLst>
      <p:ext uri="{BB962C8B-B14F-4D97-AF65-F5344CB8AC3E}">
        <p14:creationId xmlns:p14="http://schemas.microsoft.com/office/powerpoint/2010/main" val="1512703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Procurement Policies and Procedures </a:t>
            </a:r>
            <a:r>
              <a:rPr lang="en-US" sz="2000" dirty="0"/>
              <a:t>Cont.</a:t>
            </a:r>
          </a:p>
        </p:txBody>
      </p:sp>
      <p:sp>
        <p:nvSpPr>
          <p:cNvPr id="6" name="Content Placeholder 5"/>
          <p:cNvSpPr>
            <a:spLocks noGrp="1"/>
          </p:cNvSpPr>
          <p:nvPr>
            <p:ph sz="half" idx="1"/>
          </p:nvPr>
        </p:nvSpPr>
        <p:spPr>
          <a:xfrm>
            <a:off x="457200" y="1417638"/>
            <a:ext cx="4038600" cy="4708526"/>
          </a:xfrm>
        </p:spPr>
        <p:txBody>
          <a:bodyPr/>
          <a:lstStyle/>
          <a:p>
            <a:pPr marL="514350" indent="-514350">
              <a:buFont typeface="Tw Cen MT" pitchFamily="34" charset="0"/>
              <a:buAutoNum type="alphaUcPeriod" startAt="18"/>
            </a:pPr>
            <a:r>
              <a:rPr lang="en-US" altLang="en-US" sz="1800" dirty="0"/>
              <a:t>A&amp;E, Brooks Act Procedures</a:t>
            </a:r>
          </a:p>
          <a:p>
            <a:pPr marL="514350" indent="-514350">
              <a:buFont typeface="Tw Cen MT" pitchFamily="34" charset="0"/>
              <a:buAutoNum type="alphaUcPeriod" startAt="18"/>
            </a:pPr>
            <a:r>
              <a:rPr lang="en-US" altLang="en-US" sz="1800" dirty="0"/>
              <a:t>Procurement of Design-Bid-Build</a:t>
            </a:r>
          </a:p>
          <a:p>
            <a:pPr marL="514350" indent="-514350">
              <a:buFont typeface="Tw Cen MT" pitchFamily="34" charset="0"/>
              <a:buAutoNum type="alphaUcPeriod" startAt="18"/>
            </a:pPr>
            <a:r>
              <a:rPr lang="en-US" altLang="en-US" sz="1800" dirty="0"/>
              <a:t>Procurement of Design-Build</a:t>
            </a:r>
          </a:p>
          <a:p>
            <a:pPr marL="514350" indent="-514350">
              <a:buFont typeface="Tw Cen MT" pitchFamily="34" charset="0"/>
              <a:buAutoNum type="alphaUcPeriod" startAt="18"/>
            </a:pPr>
            <a:r>
              <a:rPr lang="en-US" altLang="en-US" sz="1800" dirty="0"/>
              <a:t>Sole Source Documentation Requirements</a:t>
            </a:r>
          </a:p>
          <a:p>
            <a:pPr marL="514350" indent="-514350">
              <a:buFont typeface="Tw Cen MT" pitchFamily="34" charset="0"/>
              <a:buAutoNum type="alphaUcPeriod" startAt="18"/>
            </a:pPr>
            <a:r>
              <a:rPr lang="en-US" altLang="en-US" sz="1800" dirty="0"/>
              <a:t>Requirements for the use of Options</a:t>
            </a:r>
          </a:p>
          <a:p>
            <a:pPr marL="514350" indent="-514350">
              <a:buFont typeface="Tw Cen MT" pitchFamily="34" charset="0"/>
              <a:buAutoNum type="alphaUcPeriod" startAt="18"/>
            </a:pPr>
            <a:r>
              <a:rPr lang="en-US" altLang="en-US" sz="1800" dirty="0"/>
              <a:t>Cost and Price Analysis</a:t>
            </a:r>
          </a:p>
          <a:p>
            <a:pPr marL="514350" indent="-514350">
              <a:buFont typeface="Tw Cen MT" pitchFamily="34" charset="0"/>
              <a:buAutoNum type="alphaUcPeriod" startAt="18"/>
            </a:pPr>
            <a:r>
              <a:rPr lang="en-US" altLang="en-US" sz="1800" dirty="0"/>
              <a:t>Independent Cost Estimates</a:t>
            </a:r>
          </a:p>
          <a:p>
            <a:pPr marL="514350" indent="-514350">
              <a:buFont typeface="Tw Cen MT" pitchFamily="34" charset="0"/>
              <a:buAutoNum type="alphaUcPeriod" startAt="18"/>
            </a:pPr>
            <a:r>
              <a:rPr lang="en-US" altLang="en-US" sz="1800" dirty="0"/>
              <a:t>Cost and Profit Analysis for Sole Source</a:t>
            </a:r>
          </a:p>
          <a:p>
            <a:pPr marL="514350" indent="-514350">
              <a:buFont typeface="Tw Cen MT" pitchFamily="34" charset="0"/>
              <a:buAutoNum type="alphaUcPeriod" startAt="18"/>
            </a:pPr>
            <a:r>
              <a:rPr lang="en-US" altLang="en-US" sz="1800" dirty="0"/>
              <a:t>Cost Principles consistent with Federal Guidelines</a:t>
            </a:r>
          </a:p>
        </p:txBody>
      </p:sp>
      <p:sp>
        <p:nvSpPr>
          <p:cNvPr id="7" name="Content Placeholder 6"/>
          <p:cNvSpPr>
            <a:spLocks noGrp="1"/>
          </p:cNvSpPr>
          <p:nvPr>
            <p:ph sz="half" idx="2"/>
          </p:nvPr>
        </p:nvSpPr>
        <p:spPr>
          <a:xfrm>
            <a:off x="4648200" y="1417638"/>
            <a:ext cx="4038600" cy="4708526"/>
          </a:xfrm>
        </p:spPr>
        <p:txBody>
          <a:bodyPr/>
          <a:lstStyle/>
          <a:p>
            <a:pPr marL="514350" indent="-514350">
              <a:buFont typeface="Tw Cen MT" pitchFamily="34" charset="0"/>
              <a:buAutoNum type="alphaUcPeriod" startAt="27"/>
            </a:pPr>
            <a:r>
              <a:rPr lang="en-US" altLang="en-US" sz="1800" dirty="0"/>
              <a:t>Prohibition on Cost-plus-Percentage of Cost</a:t>
            </a:r>
          </a:p>
          <a:p>
            <a:pPr marL="514350" indent="-514350">
              <a:buFont typeface="Tw Cen MT" pitchFamily="34" charset="0"/>
              <a:buAutoNum type="alphaUcPeriod" startAt="27"/>
            </a:pPr>
            <a:r>
              <a:rPr lang="en-US" altLang="en-US" sz="1800" dirty="0"/>
              <a:t>Bonding Requirements</a:t>
            </a:r>
          </a:p>
          <a:p>
            <a:pPr marL="514350" indent="-514350">
              <a:buFont typeface="Tw Cen MT" pitchFamily="34" charset="0"/>
              <a:buAutoNum type="alphaUcPeriod" startAt="27"/>
            </a:pPr>
            <a:r>
              <a:rPr lang="en-US" altLang="en-US" sz="1800" dirty="0"/>
              <a:t>Prohibition on Advance Payments</a:t>
            </a:r>
          </a:p>
          <a:p>
            <a:pPr marL="514350" indent="-514350">
              <a:buFont typeface="Tw Cen MT" pitchFamily="34" charset="0"/>
              <a:buAutoNum type="alphaUcPeriod" startAt="27"/>
            </a:pPr>
            <a:r>
              <a:rPr lang="en-US" altLang="en-US" sz="1800" dirty="0"/>
              <a:t>Progress Payments</a:t>
            </a:r>
          </a:p>
          <a:p>
            <a:pPr marL="514350" indent="-514350">
              <a:buFont typeface="Tw Cen MT" pitchFamily="34" charset="0"/>
              <a:buAutoNum type="alphaUcPeriod" startAt="27"/>
            </a:pPr>
            <a:r>
              <a:rPr lang="en-US" altLang="en-US" sz="1800" dirty="0"/>
              <a:t>Liquidated Damages</a:t>
            </a:r>
          </a:p>
          <a:p>
            <a:pPr marL="514350" indent="-514350">
              <a:buFont typeface="Tw Cen MT" pitchFamily="34" charset="0"/>
              <a:buAutoNum type="alphaUcPeriod" startAt="27"/>
            </a:pPr>
            <a:r>
              <a:rPr lang="en-US" altLang="en-US" sz="1800" dirty="0"/>
              <a:t>Notification of FTA Participation</a:t>
            </a:r>
          </a:p>
          <a:p>
            <a:pPr marL="514350" indent="-514350">
              <a:buFont typeface="Tw Cen MT" pitchFamily="34" charset="0"/>
              <a:buAutoNum type="alphaUcPeriod" startAt="27"/>
            </a:pPr>
            <a:r>
              <a:rPr lang="en-US" altLang="en-US" sz="1800" dirty="0"/>
              <a:t>Remedies for Breach of Contract</a:t>
            </a:r>
          </a:p>
          <a:p>
            <a:pPr marL="514350" indent="-514350">
              <a:buFont typeface="Tw Cen MT" pitchFamily="34" charset="0"/>
              <a:buAutoNum type="alphaUcPeriod" startAt="27"/>
            </a:pPr>
            <a:r>
              <a:rPr lang="en-US" altLang="en-US" sz="1800" dirty="0"/>
              <a:t>Termination Clauses</a:t>
            </a:r>
          </a:p>
          <a:p>
            <a:pPr marL="514350" indent="-514350">
              <a:buFont typeface="Tw Cen MT" pitchFamily="34" charset="0"/>
              <a:buAutoNum type="alphaUcPeriod" startAt="27"/>
            </a:pPr>
            <a:r>
              <a:rPr lang="en-US" altLang="en-US" sz="1800" dirty="0"/>
              <a:t>Address Federal Statutory and Regulatory Requirements</a:t>
            </a:r>
          </a:p>
          <a:p>
            <a:pPr marL="514350" indent="-514350">
              <a:buFont typeface="Tw Cen MT" pitchFamily="34" charset="0"/>
              <a:buAutoNum type="alphaUcPeriod" startAt="27"/>
            </a:pPr>
            <a:r>
              <a:rPr lang="en-US" altLang="en-US" sz="1800" dirty="0"/>
              <a:t>Revenue </a:t>
            </a:r>
            <a:r>
              <a:rPr lang="en-US" altLang="en-US" sz="1800" dirty="0" smtClean="0"/>
              <a:t>Contracts</a:t>
            </a:r>
          </a:p>
          <a:p>
            <a:pPr marL="0" indent="0">
              <a:buNone/>
            </a:pPr>
            <a:endParaRPr lang="en-US" altLang="en-US" sz="1800" dirty="0"/>
          </a:p>
        </p:txBody>
      </p:sp>
      <p:sp>
        <p:nvSpPr>
          <p:cNvPr id="9" name="Rectangle 8"/>
          <p:cNvSpPr/>
          <p:nvPr/>
        </p:nvSpPr>
        <p:spPr>
          <a:xfrm>
            <a:off x="336884" y="5620033"/>
            <a:ext cx="8349916" cy="338554"/>
          </a:xfrm>
          <a:prstGeom prst="rect">
            <a:avLst/>
          </a:prstGeom>
        </p:spPr>
        <p:txBody>
          <a:bodyPr wrap="square">
            <a:spAutoFit/>
          </a:bodyPr>
          <a:lstStyle/>
          <a:p>
            <a:pPr eaLnBrk="0" hangingPunct="0">
              <a:spcBef>
                <a:spcPts val="700"/>
              </a:spcBef>
              <a:buClr>
                <a:schemeClr val="accent2"/>
              </a:buClr>
              <a:buSzPct val="60000"/>
              <a:defRPr/>
            </a:pPr>
            <a:r>
              <a:rPr lang="en-US" sz="1600" b="1" u="sng" dirty="0"/>
              <a:t>Exercise</a:t>
            </a:r>
            <a:r>
              <a:rPr lang="en-US" sz="1600" dirty="0"/>
              <a:t>: Review this list and develop 4-5 areas for improvement to share with the group.</a:t>
            </a:r>
          </a:p>
        </p:txBody>
      </p:sp>
    </p:spTree>
    <p:extLst>
      <p:ext uri="{BB962C8B-B14F-4D97-AF65-F5344CB8AC3E}">
        <p14:creationId xmlns:p14="http://schemas.microsoft.com/office/powerpoint/2010/main" val="233110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6563"/>
            <a:ext cx="8229600" cy="549275"/>
          </a:xfrm>
        </p:spPr>
        <p:txBody>
          <a:bodyPr/>
          <a:lstStyle/>
          <a:p>
            <a:r>
              <a:rPr lang="en-US" sz="3600" dirty="0" smtClean="0"/>
              <a:t>Procurement Methods</a:t>
            </a:r>
            <a:endParaRPr lang="en-US" sz="3600" dirty="0"/>
          </a:p>
        </p:txBody>
      </p:sp>
      <p:sp>
        <p:nvSpPr>
          <p:cNvPr id="4" name="Content Placeholder 3"/>
          <p:cNvSpPr>
            <a:spLocks noGrp="1"/>
          </p:cNvSpPr>
          <p:nvPr>
            <p:ph idx="1"/>
          </p:nvPr>
        </p:nvSpPr>
        <p:spPr>
          <a:xfrm>
            <a:off x="457200" y="1094509"/>
            <a:ext cx="8358188" cy="5031654"/>
          </a:xfrm>
        </p:spPr>
        <p:txBody>
          <a:bodyPr/>
          <a:lstStyle/>
          <a:p>
            <a:pPr marL="406400" indent="-401638">
              <a:defRPr/>
            </a:pPr>
            <a:r>
              <a:rPr lang="en-US" sz="2800" dirty="0"/>
              <a:t>Five major methods (see threshold)</a:t>
            </a:r>
          </a:p>
          <a:p>
            <a:pPr marL="1182687" lvl="2" indent="-457200">
              <a:buFont typeface="Arial" panose="020B0604020202020204" pitchFamily="34" charset="0"/>
              <a:buChar char="•"/>
              <a:defRPr/>
            </a:pPr>
            <a:r>
              <a:rPr lang="en-US" dirty="0"/>
              <a:t>Micro-Purchase ($3,000 or less)</a:t>
            </a:r>
          </a:p>
          <a:p>
            <a:pPr marL="1182687" lvl="2" indent="-457200">
              <a:buFont typeface="Arial" panose="020B0604020202020204" pitchFamily="34" charset="0"/>
              <a:buChar char="•"/>
              <a:defRPr/>
            </a:pPr>
            <a:r>
              <a:rPr lang="en-US" dirty="0"/>
              <a:t>Small Purchase </a:t>
            </a:r>
            <a:r>
              <a:rPr lang="en-US" dirty="0" smtClean="0"/>
              <a:t>- Less </a:t>
            </a:r>
            <a:r>
              <a:rPr lang="en-US" dirty="0"/>
              <a:t>than $</a:t>
            </a:r>
            <a:r>
              <a:rPr lang="en-US" dirty="0" smtClean="0"/>
              <a:t>150,000 ($</a:t>
            </a:r>
            <a:r>
              <a:rPr lang="en-US" dirty="0"/>
              <a:t>100,000 if </a:t>
            </a:r>
            <a:r>
              <a:rPr lang="en-US" dirty="0" smtClean="0"/>
              <a:t>executed prior </a:t>
            </a:r>
            <a:r>
              <a:rPr lang="en-US" dirty="0"/>
              <a:t>to Super </a:t>
            </a:r>
            <a:r>
              <a:rPr lang="en-US" dirty="0" smtClean="0"/>
              <a:t>Circular, Dec</a:t>
            </a:r>
            <a:r>
              <a:rPr lang="en-US" dirty="0"/>
              <a:t>. 26, 2014)</a:t>
            </a:r>
          </a:p>
          <a:p>
            <a:pPr marL="1182687" lvl="2" indent="-457200">
              <a:buFont typeface="Arial" panose="020B0604020202020204" pitchFamily="34" charset="0"/>
              <a:buChar char="•"/>
              <a:defRPr/>
            </a:pPr>
            <a:r>
              <a:rPr lang="en-US" dirty="0" smtClean="0"/>
              <a:t>Invitation </a:t>
            </a:r>
            <a:r>
              <a:rPr lang="en-US" dirty="0"/>
              <a:t>for Bids (IFB)</a:t>
            </a:r>
          </a:p>
          <a:p>
            <a:pPr marL="1182687" lvl="2" indent="-457200">
              <a:buFont typeface="Arial" panose="020B0604020202020204" pitchFamily="34" charset="0"/>
              <a:buChar char="•"/>
              <a:defRPr/>
            </a:pPr>
            <a:r>
              <a:rPr lang="en-US" dirty="0"/>
              <a:t>Request for Proposals (RFP)</a:t>
            </a:r>
          </a:p>
          <a:p>
            <a:pPr marL="1182687" lvl="2" indent="-457200">
              <a:buFont typeface="Arial" panose="020B0604020202020204" pitchFamily="34" charset="0"/>
              <a:buChar char="•"/>
              <a:defRPr/>
            </a:pPr>
            <a:r>
              <a:rPr lang="en-US" dirty="0"/>
              <a:t>Other than Full and Open (Sole Source)</a:t>
            </a:r>
          </a:p>
          <a:p>
            <a:pPr marL="406400" indent="-401638">
              <a:defRPr/>
            </a:pPr>
            <a:r>
              <a:rPr lang="en-US" sz="2400" dirty="0"/>
              <a:t>Specific Methods</a:t>
            </a:r>
          </a:p>
          <a:p>
            <a:pPr marL="1182687" lvl="2" indent="-457200">
              <a:buFont typeface="Arial" panose="020B0604020202020204" pitchFamily="34" charset="0"/>
              <a:buChar char="•"/>
              <a:defRPr/>
            </a:pPr>
            <a:r>
              <a:rPr lang="en-US" dirty="0"/>
              <a:t>A&amp;E</a:t>
            </a:r>
          </a:p>
          <a:p>
            <a:pPr marL="1182687" lvl="2" indent="-457200">
              <a:buFont typeface="Arial" panose="020B0604020202020204" pitchFamily="34" charset="0"/>
              <a:buChar char="•"/>
              <a:defRPr/>
            </a:pPr>
            <a:r>
              <a:rPr lang="en-US" dirty="0"/>
              <a:t>Construction</a:t>
            </a:r>
          </a:p>
          <a:p>
            <a:pPr marL="1182687" lvl="2" indent="-457200">
              <a:buFont typeface="Arial" panose="020B0604020202020204" pitchFamily="34" charset="0"/>
              <a:buChar char="•"/>
              <a:defRPr/>
            </a:pPr>
            <a:r>
              <a:rPr lang="en-US" dirty="0"/>
              <a:t>Bus and Rail Purchases (Buy America)</a:t>
            </a:r>
          </a:p>
          <a:p>
            <a:endParaRPr lang="en-US" sz="2600" dirty="0"/>
          </a:p>
        </p:txBody>
      </p:sp>
    </p:spTree>
    <p:extLst>
      <p:ext uri="{BB962C8B-B14F-4D97-AF65-F5344CB8AC3E}">
        <p14:creationId xmlns:p14="http://schemas.microsoft.com/office/powerpoint/2010/main" val="4235905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Micro-Purchase Requirements</a:t>
            </a:r>
            <a:endParaRPr lang="en-US" dirty="0"/>
          </a:p>
        </p:txBody>
      </p:sp>
      <p:sp>
        <p:nvSpPr>
          <p:cNvPr id="4" name="Content Placeholder 3"/>
          <p:cNvSpPr>
            <a:spLocks noGrp="1"/>
          </p:cNvSpPr>
          <p:nvPr>
            <p:ph idx="1"/>
          </p:nvPr>
        </p:nvSpPr>
        <p:spPr/>
        <p:txBody>
          <a:bodyPr/>
          <a:lstStyle/>
          <a:p>
            <a:pPr marL="406400" indent="-401638">
              <a:defRPr/>
            </a:pPr>
            <a:r>
              <a:rPr lang="en-US" dirty="0"/>
              <a:t>No splitting</a:t>
            </a:r>
          </a:p>
          <a:p>
            <a:pPr marL="406400" indent="-401638">
              <a:defRPr/>
            </a:pPr>
            <a:r>
              <a:rPr lang="en-US" dirty="0"/>
              <a:t>Fair and Reasonable Price Determination</a:t>
            </a:r>
          </a:p>
          <a:p>
            <a:pPr marL="406400" indent="-401638">
              <a:defRPr/>
            </a:pPr>
            <a:r>
              <a:rPr lang="en-US" dirty="0"/>
              <a:t>Micro-purchase Davis Bacon</a:t>
            </a:r>
          </a:p>
          <a:p>
            <a:pPr marL="727075" lvl="1" indent="-401638">
              <a:defRPr/>
            </a:pPr>
            <a:r>
              <a:rPr lang="en-US" dirty="0"/>
              <a:t>Construction contracts exceeding $2,000</a:t>
            </a:r>
          </a:p>
          <a:p>
            <a:endParaRPr lang="en-US" dirty="0"/>
          </a:p>
        </p:txBody>
      </p:sp>
    </p:spTree>
    <p:extLst>
      <p:ext uri="{BB962C8B-B14F-4D97-AF65-F5344CB8AC3E}">
        <p14:creationId xmlns:p14="http://schemas.microsoft.com/office/powerpoint/2010/main" val="1217634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6562"/>
            <a:ext cx="8229600" cy="862849"/>
          </a:xfrm>
        </p:spPr>
        <p:txBody>
          <a:bodyPr/>
          <a:lstStyle/>
          <a:p>
            <a:r>
              <a:rPr lang="en-US" sz="3600" dirty="0" smtClean="0"/>
              <a:t>Micro-Purchase: No Splitting</a:t>
            </a:r>
            <a:endParaRPr lang="en-US" sz="3600" dirty="0"/>
          </a:p>
        </p:txBody>
      </p:sp>
      <p:sp>
        <p:nvSpPr>
          <p:cNvPr id="4" name="Content Placeholder 3"/>
          <p:cNvSpPr>
            <a:spLocks noGrp="1"/>
          </p:cNvSpPr>
          <p:nvPr>
            <p:ph idx="1"/>
          </p:nvPr>
        </p:nvSpPr>
        <p:spPr>
          <a:xfrm>
            <a:off x="457200" y="1299411"/>
            <a:ext cx="8229600" cy="5014303"/>
          </a:xfrm>
        </p:spPr>
        <p:txBody>
          <a:bodyPr/>
          <a:lstStyle/>
          <a:p>
            <a:pPr>
              <a:buNone/>
              <a:defRPr/>
            </a:pPr>
            <a:r>
              <a:rPr lang="en-US" sz="2000" b="1" dirty="0"/>
              <a:t>Basic Requirement</a:t>
            </a:r>
          </a:p>
          <a:p>
            <a:pPr>
              <a:buNone/>
              <a:defRPr/>
            </a:pPr>
            <a:endParaRPr lang="en-US" sz="1000" i="1" dirty="0">
              <a:solidFill>
                <a:schemeClr val="accent3"/>
              </a:solidFill>
            </a:endParaRPr>
          </a:p>
          <a:p>
            <a:pPr>
              <a:buNone/>
              <a:defRPr/>
            </a:pPr>
            <a:r>
              <a:rPr lang="en-US" sz="2000" i="1" dirty="0">
                <a:solidFill>
                  <a:schemeClr val="accent3"/>
                </a:solidFill>
              </a:rPr>
              <a:t>	</a:t>
            </a:r>
            <a:r>
              <a:rPr lang="en-US" sz="2000" i="1" dirty="0"/>
              <a:t>(</a:t>
            </a:r>
            <a:r>
              <a:rPr lang="en-US" sz="2000" i="1" dirty="0">
                <a:solidFill>
                  <a:schemeClr val="accent3"/>
                </a:solidFill>
                <a:hlinkClick r:id="rId3"/>
              </a:rPr>
              <a:t>FTA C 4220.1F</a:t>
            </a:r>
            <a:r>
              <a:rPr lang="en-US" sz="2000" i="1" dirty="0">
                <a:solidFill>
                  <a:schemeClr val="accent3"/>
                </a:solidFill>
              </a:rPr>
              <a:t> </a:t>
            </a:r>
            <a:r>
              <a:rPr lang="en-US" sz="2000" i="1" dirty="0"/>
              <a:t>Ch. VI, 3.a (2)(b))</a:t>
            </a:r>
            <a:endParaRPr lang="en-US" sz="2000" dirty="0"/>
          </a:p>
          <a:p>
            <a:pPr>
              <a:buFont typeface="Wingdings" pitchFamily="2" charset="2"/>
              <a:buNone/>
              <a:defRPr/>
            </a:pPr>
            <a:r>
              <a:rPr lang="en-US" sz="2000" dirty="0"/>
              <a:t>	Recipients may not divide or reduce the size of procurements merely to come within the micro-purchase limit. </a:t>
            </a:r>
          </a:p>
          <a:p>
            <a:pPr>
              <a:buFont typeface="Wingdings" pitchFamily="2" charset="2"/>
              <a:buNone/>
              <a:defRPr/>
            </a:pPr>
            <a:endParaRPr lang="en-US" sz="1000" dirty="0"/>
          </a:p>
          <a:p>
            <a:pPr>
              <a:buFont typeface="Wingdings" pitchFamily="2" charset="2"/>
              <a:buNone/>
              <a:defRPr/>
            </a:pPr>
            <a:r>
              <a:rPr lang="en-US" sz="2000" dirty="0"/>
              <a:t>	Key Question:  </a:t>
            </a:r>
            <a:r>
              <a:rPr lang="en-US" sz="2000" dirty="0" smtClean="0"/>
              <a:t>  How </a:t>
            </a:r>
            <a:r>
              <a:rPr lang="en-US" sz="2000" dirty="0"/>
              <a:t>much does the agency review micro-purchases at or </a:t>
            </a:r>
            <a:r>
              <a:rPr lang="en-US" sz="2000" dirty="0" smtClean="0"/>
              <a:t>		   near </a:t>
            </a:r>
            <a:r>
              <a:rPr lang="en-US" sz="2000" dirty="0"/>
              <a:t>the threshold as a way to thwart splitting?</a:t>
            </a:r>
          </a:p>
          <a:p>
            <a:pPr>
              <a:buFont typeface="Wingdings" pitchFamily="2" charset="2"/>
              <a:buNone/>
              <a:defRPr/>
            </a:pPr>
            <a:endParaRPr lang="en-US" sz="1400" dirty="0"/>
          </a:p>
          <a:p>
            <a:pPr>
              <a:buFont typeface="Wingdings" pitchFamily="2" charset="2"/>
              <a:buNone/>
              <a:defRPr/>
            </a:pPr>
            <a:r>
              <a:rPr lang="en-US" sz="2000" dirty="0"/>
              <a:t>	Examples of Splitting</a:t>
            </a:r>
            <a:r>
              <a:rPr lang="en-US" sz="2000" dirty="0" smtClean="0"/>
              <a:t>:</a:t>
            </a:r>
          </a:p>
          <a:p>
            <a:pPr lvl="1">
              <a:buFont typeface="Arial" panose="020B0604020202020204" pitchFamily="34" charset="0"/>
              <a:buChar char="•"/>
              <a:defRPr/>
            </a:pPr>
            <a:r>
              <a:rPr lang="en-US" sz="2000" dirty="0" smtClean="0"/>
              <a:t>A </a:t>
            </a:r>
            <a:r>
              <a:rPr lang="en-US" sz="2000" dirty="0"/>
              <a:t>requisition each week for the </a:t>
            </a:r>
            <a:r>
              <a:rPr lang="en-US" sz="2000" dirty="0" smtClean="0"/>
              <a:t>same </a:t>
            </a:r>
            <a:r>
              <a:rPr lang="en-US" sz="2000" dirty="0"/>
              <a:t>item in the same </a:t>
            </a:r>
            <a:r>
              <a:rPr lang="en-US" sz="2000" dirty="0" smtClean="0"/>
              <a:t>quantity.</a:t>
            </a:r>
          </a:p>
          <a:p>
            <a:pPr lvl="1">
              <a:buFont typeface="Arial" panose="020B0604020202020204" pitchFamily="34" charset="0"/>
              <a:buChar char="•"/>
              <a:defRPr/>
            </a:pPr>
            <a:r>
              <a:rPr lang="en-US" sz="2000" dirty="0" smtClean="0"/>
              <a:t>Multiple </a:t>
            </a:r>
            <a:r>
              <a:rPr lang="en-US" sz="2000" dirty="0"/>
              <a:t>requisitions for the same </a:t>
            </a:r>
            <a:r>
              <a:rPr lang="en-US" sz="2000" dirty="0" smtClean="0"/>
              <a:t>service </a:t>
            </a:r>
            <a:r>
              <a:rPr lang="en-US" sz="2000" dirty="0"/>
              <a:t>right at the micro-purchase </a:t>
            </a:r>
            <a:r>
              <a:rPr lang="en-US" sz="2000" dirty="0" smtClean="0"/>
              <a:t>threshold</a:t>
            </a:r>
            <a:r>
              <a:rPr lang="en-US" sz="2000" dirty="0"/>
              <a:t>.</a:t>
            </a:r>
          </a:p>
          <a:p>
            <a:pPr>
              <a:buNone/>
              <a:defRPr/>
            </a:pPr>
            <a:r>
              <a:rPr lang="en-US" sz="2000" i="1" dirty="0">
                <a:solidFill>
                  <a:schemeClr val="accent3"/>
                </a:solidFill>
              </a:rPr>
              <a:t> </a:t>
            </a:r>
            <a:r>
              <a:rPr lang="en-US" sz="2000" i="1" dirty="0" smtClean="0">
                <a:solidFill>
                  <a:schemeClr val="accent3"/>
                </a:solidFill>
              </a:rPr>
              <a:t>						</a:t>
            </a:r>
            <a:r>
              <a:rPr lang="en-US" sz="2000" b="1" dirty="0" smtClean="0"/>
              <a:t>Element </a:t>
            </a:r>
            <a:r>
              <a:rPr lang="en-US" sz="2000" b="1" dirty="0"/>
              <a:t>#20 of the </a:t>
            </a:r>
            <a:r>
              <a:rPr lang="en-US" sz="2000" b="1" dirty="0" smtClean="0"/>
              <a:t>PSR	</a:t>
            </a:r>
            <a:endParaRPr lang="en-US" sz="2000" b="1" dirty="0"/>
          </a:p>
          <a:p>
            <a:endParaRPr lang="en-US" dirty="0"/>
          </a:p>
        </p:txBody>
      </p:sp>
    </p:spTree>
    <p:extLst>
      <p:ext uri="{BB962C8B-B14F-4D97-AF65-F5344CB8AC3E}">
        <p14:creationId xmlns:p14="http://schemas.microsoft.com/office/powerpoint/2010/main" val="2189024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Micro-Purchase: Fair and Reasonable Price Determination</a:t>
            </a:r>
          </a:p>
        </p:txBody>
      </p:sp>
      <p:sp>
        <p:nvSpPr>
          <p:cNvPr id="4" name="Content Placeholder 3"/>
          <p:cNvSpPr>
            <a:spLocks noGrp="1"/>
          </p:cNvSpPr>
          <p:nvPr>
            <p:ph idx="1"/>
          </p:nvPr>
        </p:nvSpPr>
        <p:spPr>
          <a:xfrm>
            <a:off x="457200" y="1556083"/>
            <a:ext cx="8229600" cy="4732421"/>
          </a:xfrm>
        </p:spPr>
        <p:txBody>
          <a:bodyPr/>
          <a:lstStyle/>
          <a:p>
            <a:pPr>
              <a:buNone/>
              <a:defRPr/>
            </a:pPr>
            <a:r>
              <a:rPr lang="en-US" sz="2800" b="1" dirty="0"/>
              <a:t>Basic Requirement</a:t>
            </a:r>
          </a:p>
          <a:p>
            <a:pPr>
              <a:buNone/>
              <a:defRPr/>
            </a:pPr>
            <a:endParaRPr lang="en-US" sz="1400" b="1" dirty="0">
              <a:solidFill>
                <a:schemeClr val="accent3"/>
              </a:solidFill>
            </a:endParaRPr>
          </a:p>
          <a:p>
            <a:pPr>
              <a:buNone/>
              <a:defRPr/>
            </a:pPr>
            <a:r>
              <a:rPr lang="en-US" sz="2400" i="1" dirty="0">
                <a:solidFill>
                  <a:schemeClr val="accent3"/>
                </a:solidFill>
              </a:rPr>
              <a:t>	</a:t>
            </a:r>
            <a:r>
              <a:rPr lang="en-US" sz="2400" i="1" dirty="0"/>
              <a:t>(</a:t>
            </a:r>
            <a:r>
              <a:rPr lang="en-US" sz="2400" i="1" dirty="0">
                <a:hlinkClick r:id="rId2"/>
              </a:rPr>
              <a:t>FTA C 4220.1F</a:t>
            </a:r>
            <a:r>
              <a:rPr lang="en-US" sz="2400" i="1" dirty="0"/>
              <a:t> Ch. VI, 3.a (1) and (2)(a) and (c))</a:t>
            </a:r>
            <a:endParaRPr lang="en-US" sz="2400" dirty="0"/>
          </a:p>
          <a:p>
            <a:pPr marL="573088" indent="-230188">
              <a:defRPr/>
            </a:pPr>
            <a:r>
              <a:rPr lang="en-US" sz="2400" dirty="0"/>
              <a:t>Micro-purchases may be made without obtaining competitive quotations.  </a:t>
            </a:r>
          </a:p>
          <a:p>
            <a:pPr marL="573088" indent="-230188">
              <a:defRPr/>
            </a:pPr>
            <a:r>
              <a:rPr lang="en-US" sz="2400" dirty="0"/>
              <a:t>Recipients should distribute micro-purchases equitably among qualified suppliers. </a:t>
            </a:r>
          </a:p>
          <a:p>
            <a:pPr marL="573088" indent="-230188">
              <a:defRPr/>
            </a:pPr>
            <a:r>
              <a:rPr lang="en-US" sz="2400" dirty="0"/>
              <a:t>Only documentation requirement for micro-purchases is a determination that the price is fair and reasonable and a description of how determination was made. </a:t>
            </a:r>
          </a:p>
          <a:p>
            <a:pPr algn="r">
              <a:buNone/>
              <a:defRPr/>
            </a:pPr>
            <a:endParaRPr lang="en-US" sz="1400" dirty="0">
              <a:solidFill>
                <a:schemeClr val="accent3"/>
              </a:solidFill>
            </a:endParaRPr>
          </a:p>
          <a:p>
            <a:pPr algn="r">
              <a:buNone/>
              <a:defRPr/>
            </a:pPr>
            <a:r>
              <a:rPr lang="en-US" sz="2000" b="1" dirty="0"/>
              <a:t>Element #21 of the PSR</a:t>
            </a:r>
          </a:p>
        </p:txBody>
      </p:sp>
    </p:spTree>
    <p:extLst>
      <p:ext uri="{BB962C8B-B14F-4D97-AF65-F5344CB8AC3E}">
        <p14:creationId xmlns:p14="http://schemas.microsoft.com/office/powerpoint/2010/main" val="194322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Micro-Purchase: Fair and Reasonable Price </a:t>
            </a:r>
            <a:r>
              <a:rPr lang="en-US" sz="2800" dirty="0" smtClean="0"/>
              <a:t>Sample Determination </a:t>
            </a:r>
            <a:r>
              <a:rPr lang="en-US" sz="2800" dirty="0"/>
              <a:t>Form</a:t>
            </a:r>
          </a:p>
        </p:txBody>
      </p:sp>
      <p:sp>
        <p:nvSpPr>
          <p:cNvPr id="4" name="Content Placeholder 3"/>
          <p:cNvSpPr>
            <a:spLocks noGrp="1"/>
          </p:cNvSpPr>
          <p:nvPr>
            <p:ph idx="1"/>
          </p:nvPr>
        </p:nvSpPr>
        <p:spPr>
          <a:xfrm>
            <a:off x="138545" y="1417638"/>
            <a:ext cx="8877117" cy="4743450"/>
          </a:xfrm>
        </p:spPr>
        <p:txBody>
          <a:bodyPr/>
          <a:lstStyle/>
          <a:p>
            <a:pPr marL="0" indent="0">
              <a:buNone/>
            </a:pPr>
            <a:r>
              <a:rPr lang="en-US" altLang="en-US" sz="1600" dirty="0" smtClean="0">
                <a:latin typeface="Arial" panose="020B0604020202020204" pitchFamily="34" charset="0"/>
                <a:cs typeface="Arial" panose="020B0604020202020204" pitchFamily="34" charset="0"/>
              </a:rPr>
              <a:t>I </a:t>
            </a:r>
            <a:r>
              <a:rPr lang="en-US" altLang="en-US" sz="1600" dirty="0">
                <a:latin typeface="Arial" panose="020B0604020202020204" pitchFamily="34" charset="0"/>
                <a:cs typeface="Arial" panose="020B0604020202020204" pitchFamily="34" charset="0"/>
              </a:rPr>
              <a:t>hereby determine the price to be fair and reasonable based on at least one of the following:</a:t>
            </a:r>
          </a:p>
          <a:p>
            <a:pPr marL="0" indent="0">
              <a:buNone/>
            </a:pPr>
            <a:r>
              <a:rPr lang="en-US" altLang="en-US" sz="1600" dirty="0">
                <a:latin typeface="Arial" panose="020B0604020202020204" pitchFamily="34" charset="0"/>
                <a:cs typeface="Arial" panose="020B0604020202020204" pitchFamily="34" charset="0"/>
              </a:rPr>
              <a:t> </a:t>
            </a:r>
            <a:r>
              <a:rPr lang="en-US" altLang="en-US" sz="1600" u="sng" dirty="0">
                <a:latin typeface="Arial" panose="020B0604020202020204" pitchFamily="34" charset="0"/>
                <a:cs typeface="Arial" panose="020B0604020202020204" pitchFamily="34" charset="0"/>
              </a:rPr>
              <a:t>Check one or more:</a:t>
            </a:r>
            <a:endParaRPr lang="en-US" altLang="en-US" sz="1600" b="1" u="sng" dirty="0">
              <a:latin typeface="Arial" panose="020B0604020202020204" pitchFamily="34" charset="0"/>
              <a:cs typeface="Arial" panose="020B0604020202020204" pitchFamily="34" charset="0"/>
            </a:endParaRPr>
          </a:p>
          <a:p>
            <a:pPr marL="0" indent="0">
              <a:buNone/>
            </a:pPr>
            <a:r>
              <a:rPr lang="en-US" altLang="en-US" sz="1600" b="1" dirty="0">
                <a:latin typeface="Arial" panose="020B0604020202020204" pitchFamily="34" charset="0"/>
                <a:cs typeface="Arial" panose="020B0604020202020204" pitchFamily="34" charset="0"/>
              </a:rPr>
              <a:t> </a:t>
            </a:r>
            <a:endParaRPr lang="en-US" altLang="en-US" sz="1600" dirty="0" smtClean="0">
              <a:latin typeface="Arial" panose="020B0604020202020204" pitchFamily="34" charset="0"/>
              <a:cs typeface="Arial" panose="020B0604020202020204" pitchFamily="34" charset="0"/>
            </a:endParaRPr>
          </a:p>
          <a:p>
            <a:pPr marL="0" indent="0">
              <a:buNone/>
            </a:pPr>
            <a:r>
              <a:rPr lang="en-US" altLang="en-US" sz="1600" dirty="0" smtClean="0">
                <a:latin typeface="Arial" panose="020B0604020202020204" pitchFamily="34" charset="0"/>
                <a:cs typeface="Arial" panose="020B0604020202020204" pitchFamily="34" charset="0"/>
              </a:rPr>
              <a:t>_____ </a:t>
            </a:r>
            <a:r>
              <a:rPr lang="en-US" altLang="en-US" sz="1600" dirty="0">
                <a:latin typeface="Arial" panose="020B0604020202020204" pitchFamily="34" charset="0"/>
                <a:cs typeface="Arial" panose="020B0604020202020204" pitchFamily="34" charset="0"/>
              </a:rPr>
              <a:t>Found reasonable on recent purchase.  	</a:t>
            </a:r>
            <a:r>
              <a:rPr lang="en-US" altLang="en-US" sz="1600" dirty="0" smtClean="0">
                <a:latin typeface="Arial" panose="020B0604020202020204" pitchFamily="34" charset="0"/>
                <a:cs typeface="Arial" panose="020B0604020202020204" pitchFamily="34" charset="0"/>
              </a:rPr>
              <a:t> _____ </a:t>
            </a:r>
            <a:r>
              <a:rPr lang="en-US" altLang="en-US" sz="1600" dirty="0">
                <a:latin typeface="Arial" panose="020B0604020202020204" pitchFamily="34" charset="0"/>
                <a:cs typeface="Arial" panose="020B0604020202020204" pitchFamily="34" charset="0"/>
              </a:rPr>
              <a:t>Similar in related industry</a:t>
            </a:r>
            <a:r>
              <a:rPr lang="en-US" altLang="en-US" sz="1600" dirty="0" smtClean="0">
                <a:latin typeface="Arial" panose="020B0604020202020204" pitchFamily="34" charset="0"/>
                <a:cs typeface="Arial" panose="020B0604020202020204" pitchFamily="34" charset="0"/>
              </a:rPr>
              <a:t>.</a:t>
            </a:r>
          </a:p>
          <a:p>
            <a:pPr marL="0" indent="0">
              <a:buNone/>
            </a:pPr>
            <a:r>
              <a:rPr lang="en-US" altLang="en-US" sz="1600" dirty="0" smtClean="0">
                <a:latin typeface="Arial" panose="020B0604020202020204" pitchFamily="34" charset="0"/>
                <a:cs typeface="Arial" panose="020B0604020202020204" pitchFamily="34" charset="0"/>
              </a:rPr>
              <a:t>_____ </a:t>
            </a:r>
            <a:r>
              <a:rPr lang="en-US" altLang="en-US" sz="1600" dirty="0">
                <a:latin typeface="Arial" panose="020B0604020202020204" pitchFamily="34" charset="0"/>
                <a:cs typeface="Arial" panose="020B0604020202020204" pitchFamily="34" charset="0"/>
              </a:rPr>
              <a:t>Obtained from current price list. </a:t>
            </a:r>
            <a:r>
              <a:rPr lang="en-US" altLang="en-US" sz="1600" dirty="0" smtClean="0">
                <a:latin typeface="Arial" panose="020B0604020202020204" pitchFamily="34" charset="0"/>
                <a:cs typeface="Arial" panose="020B0604020202020204" pitchFamily="34" charset="0"/>
              </a:rPr>
              <a:t>	    	 _____ </a:t>
            </a:r>
            <a:r>
              <a:rPr lang="en-US" altLang="en-US" sz="1600" dirty="0">
                <a:latin typeface="Arial" panose="020B0604020202020204" pitchFamily="34" charset="0"/>
                <a:cs typeface="Arial" panose="020B0604020202020204" pitchFamily="34" charset="0"/>
              </a:rPr>
              <a:t>Personal knowledge of item procured</a:t>
            </a:r>
            <a:r>
              <a:rPr lang="en-US" altLang="en-US" sz="1600" dirty="0" smtClean="0">
                <a:latin typeface="Arial" panose="020B0604020202020204" pitchFamily="34" charset="0"/>
                <a:cs typeface="Arial" panose="020B0604020202020204" pitchFamily="34" charset="0"/>
              </a:rPr>
              <a:t>.</a:t>
            </a:r>
          </a:p>
          <a:p>
            <a:pPr marL="0" indent="0">
              <a:buNone/>
            </a:pPr>
            <a:r>
              <a:rPr lang="en-US" altLang="en-US" sz="1600" dirty="0" smtClean="0">
                <a:latin typeface="Arial" panose="020B0604020202020204" pitchFamily="34" charset="0"/>
                <a:cs typeface="Arial" panose="020B0604020202020204" pitchFamily="34" charset="0"/>
              </a:rPr>
              <a:t>_____ </a:t>
            </a:r>
            <a:r>
              <a:rPr lang="en-US" altLang="en-US" sz="1600" dirty="0">
                <a:latin typeface="Arial" panose="020B0604020202020204" pitchFamily="34" charset="0"/>
                <a:cs typeface="Arial" panose="020B0604020202020204" pitchFamily="34" charset="0"/>
              </a:rPr>
              <a:t>Obtained from current catalog. </a:t>
            </a:r>
            <a:r>
              <a:rPr lang="en-US" altLang="en-US" sz="1600" dirty="0" smtClean="0">
                <a:latin typeface="Arial" panose="020B0604020202020204" pitchFamily="34" charset="0"/>
                <a:cs typeface="Arial" panose="020B0604020202020204" pitchFamily="34" charset="0"/>
              </a:rPr>
              <a:t>	    	 _____ </a:t>
            </a:r>
            <a:r>
              <a:rPr lang="en-US" altLang="en-US" sz="1600" dirty="0">
                <a:latin typeface="Arial" panose="020B0604020202020204" pitchFamily="34" charset="0"/>
                <a:cs typeface="Arial" panose="020B0604020202020204" pitchFamily="34" charset="0"/>
              </a:rPr>
              <a:t>Regulated rate (utility</a:t>
            </a:r>
            <a:r>
              <a:rPr lang="en-US" altLang="en-US" sz="1600" dirty="0" smtClean="0">
                <a:latin typeface="Arial" panose="020B0604020202020204" pitchFamily="34" charset="0"/>
                <a:cs typeface="Arial" panose="020B0604020202020204" pitchFamily="34" charset="0"/>
              </a:rPr>
              <a:t>).</a:t>
            </a:r>
          </a:p>
          <a:p>
            <a:pPr marL="0" indent="0">
              <a:buNone/>
            </a:pPr>
            <a:r>
              <a:rPr lang="en-US" altLang="en-US" sz="1600" dirty="0" smtClean="0">
                <a:latin typeface="Arial" panose="020B0604020202020204" pitchFamily="34" charset="0"/>
                <a:cs typeface="Arial" panose="020B0604020202020204" pitchFamily="34" charset="0"/>
              </a:rPr>
              <a:t>_____ </a:t>
            </a:r>
            <a:r>
              <a:rPr lang="en-US" altLang="en-US" sz="1600" dirty="0">
                <a:latin typeface="Arial" panose="020B0604020202020204" pitchFamily="34" charset="0"/>
                <a:cs typeface="Arial" panose="020B0604020202020204" pitchFamily="34" charset="0"/>
              </a:rPr>
              <a:t>Commercial market sales price from advertisements.  </a:t>
            </a:r>
            <a:r>
              <a:rPr lang="en-US" altLang="en-US" sz="1600" dirty="0" smtClean="0">
                <a:latin typeface="Arial" panose="020B0604020202020204" pitchFamily="34" charset="0"/>
                <a:cs typeface="Arial" panose="020B0604020202020204" pitchFamily="34" charset="0"/>
              </a:rPr>
              <a:t>  	_____ </a:t>
            </a:r>
            <a:r>
              <a:rPr lang="en-US" altLang="en-US" sz="1600" dirty="0">
                <a:latin typeface="Arial" panose="020B0604020202020204" pitchFamily="34" charset="0"/>
                <a:cs typeface="Arial" panose="020B0604020202020204" pitchFamily="34" charset="0"/>
              </a:rPr>
              <a:t>Other</a:t>
            </a:r>
            <a:r>
              <a:rPr lang="en-US" altLang="en-US" sz="1600" dirty="0" smtClean="0">
                <a:latin typeface="Arial" panose="020B0604020202020204" pitchFamily="34" charset="0"/>
                <a:cs typeface="Arial" panose="020B0604020202020204" pitchFamily="34" charset="0"/>
              </a:rPr>
              <a:t>.</a:t>
            </a:r>
          </a:p>
          <a:p>
            <a:pPr marL="457200" lvl="1" indent="0">
              <a:spcBef>
                <a:spcPts val="600"/>
              </a:spcBef>
              <a:buNone/>
            </a:pPr>
            <a:r>
              <a:rPr lang="en-US" altLang="en-US" sz="1600" dirty="0" smtClean="0">
                <a:latin typeface="Arial" panose="020B0604020202020204" pitchFamily="34" charset="0"/>
                <a:cs typeface="Arial" panose="020B0604020202020204" pitchFamily="34" charset="0"/>
              </a:rPr>
              <a:t>   </a:t>
            </a:r>
          </a:p>
          <a:p>
            <a:pPr marL="0" indent="0">
              <a:buNone/>
            </a:pPr>
            <a:r>
              <a:rPr lang="en-US" altLang="en-US" sz="1600" dirty="0" smtClean="0">
                <a:latin typeface="Arial" panose="020B0604020202020204" pitchFamily="34" charset="0"/>
                <a:cs typeface="Arial" panose="020B0604020202020204" pitchFamily="34" charset="0"/>
              </a:rPr>
              <a:t>Comments</a:t>
            </a:r>
            <a:r>
              <a:rPr lang="en-US" altLang="en-US" sz="1600" dirty="0">
                <a:latin typeface="Arial" panose="020B0604020202020204" pitchFamily="34" charset="0"/>
                <a:cs typeface="Arial" panose="020B0604020202020204" pitchFamily="34" charset="0"/>
              </a:rPr>
              <a:t>:</a:t>
            </a:r>
          </a:p>
          <a:p>
            <a:pPr marL="0" indent="0">
              <a:buNone/>
            </a:pPr>
            <a:r>
              <a:rPr lang="en-US" altLang="en-US" sz="1600" dirty="0">
                <a:latin typeface="Arial" panose="020B0604020202020204" pitchFamily="34" charset="0"/>
                <a:cs typeface="Arial" panose="020B0604020202020204" pitchFamily="34" charset="0"/>
              </a:rPr>
              <a:t> </a:t>
            </a:r>
            <a:endParaRPr lang="en-US" altLang="en-US" sz="1600" dirty="0" smtClean="0">
              <a:latin typeface="Arial" panose="020B0604020202020204" pitchFamily="34" charset="0"/>
              <a:cs typeface="Arial" panose="020B0604020202020204" pitchFamily="34" charset="0"/>
            </a:endParaRPr>
          </a:p>
          <a:p>
            <a:pPr marL="0" indent="0">
              <a:buNone/>
            </a:pPr>
            <a:r>
              <a:rPr lang="en-US" altLang="en-US" sz="1600" dirty="0" smtClean="0">
                <a:latin typeface="Arial" panose="020B0604020202020204" pitchFamily="34" charset="0"/>
                <a:cs typeface="Arial" panose="020B0604020202020204" pitchFamily="34" charset="0"/>
              </a:rPr>
              <a:t>______ </a:t>
            </a:r>
            <a:r>
              <a:rPr lang="en-US" altLang="en-US" sz="1600" dirty="0">
                <a:latin typeface="Arial" panose="020B0604020202020204" pitchFamily="34" charset="0"/>
                <a:cs typeface="Arial" panose="020B0604020202020204" pitchFamily="34" charset="0"/>
              </a:rPr>
              <a:t>Copy of purchase order, quotes, catalog page, price list, etc. is attached.</a:t>
            </a:r>
          </a:p>
          <a:p>
            <a:pPr marL="0" indent="0">
              <a:buNone/>
            </a:pPr>
            <a:r>
              <a:rPr lang="en-US" altLang="en-US" sz="1600" dirty="0">
                <a:latin typeface="Arial" panose="020B0604020202020204" pitchFamily="34" charset="0"/>
                <a:cs typeface="Arial" panose="020B0604020202020204" pitchFamily="34" charset="0"/>
              </a:rPr>
              <a:t> </a:t>
            </a:r>
          </a:p>
          <a:p>
            <a:pPr marL="0" indent="0">
              <a:buNone/>
            </a:pPr>
            <a:r>
              <a:rPr lang="en-US" altLang="en-US" sz="1600" dirty="0" smtClean="0">
                <a:latin typeface="Arial" panose="020B0604020202020204" pitchFamily="34" charset="0"/>
                <a:cs typeface="Arial" panose="020B0604020202020204" pitchFamily="34" charset="0"/>
              </a:rPr>
              <a:t>___________________________</a:t>
            </a:r>
            <a:r>
              <a:rPr lang="en-US" altLang="en-US" sz="1600" dirty="0">
                <a:latin typeface="Arial" panose="020B0604020202020204" pitchFamily="34" charset="0"/>
                <a:cs typeface="Arial" panose="020B0604020202020204" pitchFamily="34" charset="0"/>
              </a:rPr>
              <a:t>	_____________________________</a:t>
            </a:r>
            <a:r>
              <a:rPr lang="en-US" altLang="en-US" sz="1600" dirty="0"/>
              <a:t>		</a:t>
            </a:r>
            <a:endParaRPr lang="en-US" altLang="en-US" sz="1600" dirty="0">
              <a:latin typeface="Arial" panose="020B0604020202020204" pitchFamily="34" charset="0"/>
              <a:cs typeface="Arial" panose="020B0604020202020204" pitchFamily="34" charset="0"/>
            </a:endParaRPr>
          </a:p>
          <a:p>
            <a:pPr marL="0" indent="0">
              <a:buNone/>
            </a:pPr>
            <a:r>
              <a:rPr lang="en-US" altLang="en-US" sz="1600" dirty="0">
                <a:latin typeface="Arial" panose="020B0604020202020204" pitchFamily="34" charset="0"/>
                <a:cs typeface="Arial" panose="020B0604020202020204" pitchFamily="34" charset="0"/>
              </a:rPr>
              <a:t>Purchasing </a:t>
            </a:r>
            <a:r>
              <a:rPr lang="en-US" altLang="en-US" sz="1600" dirty="0" smtClean="0">
                <a:latin typeface="Arial" panose="020B0604020202020204" pitchFamily="34" charset="0"/>
                <a:cs typeface="Arial" panose="020B0604020202020204" pitchFamily="34" charset="0"/>
              </a:rPr>
              <a:t>Agent		</a:t>
            </a:r>
            <a:r>
              <a:rPr lang="en-US" altLang="en-US" sz="1600" dirty="0"/>
              <a:t> Date </a:t>
            </a:r>
            <a:r>
              <a:rPr lang="en-US" altLang="en-US" sz="16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p>
          <a:p>
            <a:pPr marL="0" indent="0">
              <a:buNone/>
            </a:pPr>
            <a:r>
              <a:rPr lang="en-US" altLang="en-US" sz="1200" dirty="0"/>
              <a:t>				</a:t>
            </a:r>
          </a:p>
        </p:txBody>
      </p:sp>
    </p:spTree>
    <p:extLst>
      <p:ext uri="{BB962C8B-B14F-4D97-AF65-F5344CB8AC3E}">
        <p14:creationId xmlns:p14="http://schemas.microsoft.com/office/powerpoint/2010/main" val="3380066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Micro-Purchase: Davis Bacon</a:t>
            </a:r>
            <a:endParaRPr lang="en-US" dirty="0"/>
          </a:p>
        </p:txBody>
      </p:sp>
      <p:sp>
        <p:nvSpPr>
          <p:cNvPr id="4" name="Content Placeholder 3"/>
          <p:cNvSpPr>
            <a:spLocks noGrp="1"/>
          </p:cNvSpPr>
          <p:nvPr>
            <p:ph idx="1"/>
          </p:nvPr>
        </p:nvSpPr>
        <p:spPr>
          <a:xfrm>
            <a:off x="457200" y="1417638"/>
            <a:ext cx="8229600" cy="4708526"/>
          </a:xfrm>
        </p:spPr>
        <p:txBody>
          <a:bodyPr/>
          <a:lstStyle/>
          <a:p>
            <a:pPr>
              <a:buNone/>
              <a:defRPr/>
            </a:pPr>
            <a:r>
              <a:rPr lang="en-US" sz="2800" b="1" dirty="0"/>
              <a:t>Basic Requirement</a:t>
            </a:r>
          </a:p>
          <a:p>
            <a:pPr>
              <a:buNone/>
              <a:defRPr/>
            </a:pPr>
            <a:r>
              <a:rPr lang="en-US" sz="2800" i="1" dirty="0"/>
              <a:t>	(</a:t>
            </a:r>
            <a:r>
              <a:rPr lang="en-US" sz="2800" i="1" dirty="0">
                <a:solidFill>
                  <a:schemeClr val="accent3"/>
                </a:solidFill>
                <a:hlinkClick r:id="rId2"/>
              </a:rPr>
              <a:t>FTA C 4220.1F</a:t>
            </a:r>
            <a:r>
              <a:rPr lang="en-US" sz="2800" i="1" dirty="0">
                <a:solidFill>
                  <a:schemeClr val="accent3"/>
                </a:solidFill>
              </a:rPr>
              <a:t> </a:t>
            </a:r>
            <a:r>
              <a:rPr lang="en-US" sz="2800" i="1" dirty="0"/>
              <a:t>Ch. VI, 3.a (1))</a:t>
            </a:r>
            <a:endParaRPr lang="en-US" sz="2800" dirty="0"/>
          </a:p>
          <a:p>
            <a:pPr>
              <a:buFont typeface="Wingdings" pitchFamily="2" charset="2"/>
              <a:buNone/>
              <a:defRPr/>
            </a:pPr>
            <a:r>
              <a:rPr lang="en-US" sz="2800" dirty="0"/>
              <a:t>	Davis-Bacon prevailing wage requirements, apply to construction contracts exceeding $2,000, even though micro-purchase procurement procedures are used. </a:t>
            </a:r>
          </a:p>
          <a:p>
            <a:pPr>
              <a:buFont typeface="Wingdings" pitchFamily="2" charset="2"/>
              <a:buNone/>
              <a:defRPr/>
            </a:pPr>
            <a:endParaRPr lang="en-US" sz="1200" dirty="0"/>
          </a:p>
          <a:p>
            <a:pPr>
              <a:buFont typeface="Wingdings" pitchFamily="2" charset="2"/>
              <a:buNone/>
              <a:defRPr/>
            </a:pPr>
            <a:r>
              <a:rPr lang="en-US" sz="2800" dirty="0"/>
              <a:t>	Prevailing Wage requirements apply to publicly funded construction </a:t>
            </a:r>
            <a:r>
              <a:rPr lang="en-US" sz="2800" dirty="0" smtClean="0"/>
              <a:t>contracts </a:t>
            </a:r>
            <a:r>
              <a:rPr lang="en-US" sz="2800" dirty="0"/>
              <a:t>and require certified payrolls and audits</a:t>
            </a:r>
            <a:r>
              <a:rPr lang="en-US" sz="2800" dirty="0" smtClean="0"/>
              <a:t>.</a:t>
            </a:r>
            <a:endParaRPr lang="en-US" sz="2800" dirty="0">
              <a:solidFill>
                <a:schemeClr val="accent3"/>
              </a:solidFill>
            </a:endParaRPr>
          </a:p>
          <a:p>
            <a:pPr algn="r">
              <a:buNone/>
              <a:defRPr/>
            </a:pPr>
            <a:r>
              <a:rPr lang="en-US" sz="2000" b="1" dirty="0"/>
              <a:t>Element #22 of the PSR</a:t>
            </a:r>
          </a:p>
        </p:txBody>
      </p:sp>
    </p:spTree>
    <p:extLst>
      <p:ext uri="{BB962C8B-B14F-4D97-AF65-F5344CB8AC3E}">
        <p14:creationId xmlns:p14="http://schemas.microsoft.com/office/powerpoint/2010/main" val="2629324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Davis-Bacon Prevailing Wages</a:t>
            </a:r>
            <a:endParaRPr lang="en-US" sz="3600" dirty="0"/>
          </a:p>
        </p:txBody>
      </p:sp>
      <p:sp>
        <p:nvSpPr>
          <p:cNvPr id="3" name="Content Placeholder 2"/>
          <p:cNvSpPr>
            <a:spLocks noGrp="1"/>
          </p:cNvSpPr>
          <p:nvPr>
            <p:ph idx="1"/>
          </p:nvPr>
        </p:nvSpPr>
        <p:spPr>
          <a:xfrm>
            <a:off x="457200" y="1554480"/>
            <a:ext cx="8229600" cy="4571684"/>
          </a:xfrm>
        </p:spPr>
        <p:txBody>
          <a:bodyPr/>
          <a:lstStyle/>
          <a:p>
            <a:r>
              <a:rPr lang="en-US" dirty="0" smtClean="0"/>
              <a:t>Laborers and mechanics must be paid:</a:t>
            </a:r>
          </a:p>
          <a:p>
            <a:pPr lvl="1">
              <a:buFont typeface="Arial" panose="020B0604020202020204" pitchFamily="34" charset="0"/>
              <a:buChar char="•"/>
            </a:pPr>
            <a:r>
              <a:rPr lang="en-US" dirty="0" smtClean="0"/>
              <a:t>not less than once a week, and </a:t>
            </a:r>
          </a:p>
          <a:p>
            <a:pPr lvl="1">
              <a:buFont typeface="Arial" panose="020B0604020202020204" pitchFamily="34" charset="0"/>
              <a:buChar char="•"/>
            </a:pPr>
            <a:r>
              <a:rPr lang="en-US" dirty="0" smtClean="0"/>
              <a:t>not less than the minimum wage specified in the current DOL prevailing wage determination </a:t>
            </a:r>
          </a:p>
          <a:p>
            <a:pPr lvl="1">
              <a:buFont typeface="Arial" panose="020B0604020202020204" pitchFamily="34" charset="0"/>
              <a:buChar char="•"/>
            </a:pPr>
            <a:endParaRPr lang="en-US" sz="1000" dirty="0" smtClean="0"/>
          </a:p>
          <a:p>
            <a:r>
              <a:rPr lang="en-US" dirty="0" smtClean="0"/>
              <a:t>Recipients must include a copy of the current DOL prevailing wage determination in each contract solicitation and must condition award upon acceptance of that wage determination   </a:t>
            </a:r>
          </a:p>
          <a:p>
            <a:endParaRPr lang="en-US" dirty="0" smtClean="0"/>
          </a:p>
          <a:p>
            <a:endParaRPr lang="en-US" dirty="0"/>
          </a:p>
        </p:txBody>
      </p:sp>
    </p:spTree>
    <p:extLst>
      <p:ext uri="{BB962C8B-B14F-4D97-AF65-F5344CB8AC3E}">
        <p14:creationId xmlns:p14="http://schemas.microsoft.com/office/powerpoint/2010/main" val="2696194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Small Purchase Elements</a:t>
            </a:r>
            <a:endParaRPr lang="en-US" sz="3600" dirty="0"/>
          </a:p>
        </p:txBody>
      </p:sp>
      <p:sp>
        <p:nvSpPr>
          <p:cNvPr id="4" name="Content Placeholder 3"/>
          <p:cNvSpPr>
            <a:spLocks noGrp="1"/>
          </p:cNvSpPr>
          <p:nvPr>
            <p:ph idx="1"/>
          </p:nvPr>
        </p:nvSpPr>
        <p:spPr>
          <a:xfrm>
            <a:off x="978568" y="1274618"/>
            <a:ext cx="7331243" cy="4851546"/>
          </a:xfrm>
        </p:spPr>
        <p:txBody>
          <a:bodyPr/>
          <a:lstStyle/>
          <a:p>
            <a:pPr marL="406400" indent="-401638">
              <a:defRPr/>
            </a:pPr>
            <a:r>
              <a:rPr lang="en-US" sz="2600" dirty="0"/>
              <a:t>Independent Cost Estimate </a:t>
            </a:r>
          </a:p>
          <a:p>
            <a:pPr marL="406400" indent="-401638">
              <a:defRPr/>
            </a:pPr>
            <a:r>
              <a:rPr lang="en-US" sz="2600" dirty="0"/>
              <a:t>Unreasonable Qualifications</a:t>
            </a:r>
          </a:p>
          <a:p>
            <a:pPr marL="406400" indent="-401638">
              <a:defRPr/>
            </a:pPr>
            <a:r>
              <a:rPr lang="en-US" sz="2600" dirty="0"/>
              <a:t>Arbitrary Actions</a:t>
            </a:r>
          </a:p>
          <a:p>
            <a:pPr marL="406400" indent="-401638">
              <a:defRPr/>
            </a:pPr>
            <a:r>
              <a:rPr lang="en-US" sz="2600" dirty="0"/>
              <a:t>Brand Name Restrictions</a:t>
            </a:r>
          </a:p>
          <a:p>
            <a:pPr marL="406400" indent="-401638">
              <a:defRPr/>
            </a:pPr>
            <a:r>
              <a:rPr lang="en-US" sz="2600" dirty="0"/>
              <a:t>Geographic Preference</a:t>
            </a:r>
          </a:p>
          <a:p>
            <a:pPr marL="406400" indent="-401638">
              <a:defRPr/>
            </a:pPr>
            <a:r>
              <a:rPr lang="en-US" sz="2600" dirty="0"/>
              <a:t>Contract Term Limitation</a:t>
            </a:r>
          </a:p>
          <a:p>
            <a:pPr marL="406400" indent="-401638">
              <a:defRPr/>
            </a:pPr>
            <a:r>
              <a:rPr lang="en-US" sz="2600" dirty="0"/>
              <a:t>Price Quotation</a:t>
            </a:r>
          </a:p>
          <a:p>
            <a:pPr marL="406400" indent="-401638">
              <a:defRPr/>
            </a:pPr>
            <a:r>
              <a:rPr lang="en-US" sz="2600" dirty="0"/>
              <a:t>Clear, </a:t>
            </a:r>
            <a:r>
              <a:rPr lang="en-US" sz="2600" dirty="0" smtClean="0"/>
              <a:t> Accurate</a:t>
            </a:r>
            <a:r>
              <a:rPr lang="en-US" sz="2600" dirty="0"/>
              <a:t>, and Complete Specification</a:t>
            </a:r>
          </a:p>
          <a:p>
            <a:pPr marL="406400" indent="-401638">
              <a:defRPr/>
            </a:pPr>
            <a:r>
              <a:rPr lang="en-US" sz="2600" dirty="0"/>
              <a:t>Cost or Price Analysis </a:t>
            </a:r>
          </a:p>
          <a:p>
            <a:pPr marL="406400" indent="-401638">
              <a:defRPr/>
            </a:pPr>
            <a:r>
              <a:rPr lang="en-US" sz="2600" dirty="0"/>
              <a:t>Written Record of Procurement History</a:t>
            </a:r>
          </a:p>
          <a:p>
            <a:pPr marL="0" indent="0">
              <a:buNone/>
            </a:pPr>
            <a:endParaRPr lang="en-US" dirty="0"/>
          </a:p>
        </p:txBody>
      </p:sp>
    </p:spTree>
    <p:extLst>
      <p:ext uri="{BB962C8B-B14F-4D97-AF65-F5344CB8AC3E}">
        <p14:creationId xmlns:p14="http://schemas.microsoft.com/office/powerpoint/2010/main" val="2688445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Independent Cost Estimate</a:t>
            </a:r>
            <a:endParaRPr lang="en-US" dirty="0"/>
          </a:p>
        </p:txBody>
      </p:sp>
      <p:sp>
        <p:nvSpPr>
          <p:cNvPr id="4" name="Content Placeholder 3"/>
          <p:cNvSpPr>
            <a:spLocks noGrp="1"/>
          </p:cNvSpPr>
          <p:nvPr>
            <p:ph idx="1"/>
          </p:nvPr>
        </p:nvSpPr>
        <p:spPr/>
        <p:txBody>
          <a:bodyPr/>
          <a:lstStyle/>
          <a:p>
            <a:pPr>
              <a:buNone/>
              <a:defRPr/>
            </a:pPr>
            <a:r>
              <a:rPr lang="en-US" sz="2800" b="1" dirty="0"/>
              <a:t>Basic Requirement</a:t>
            </a:r>
          </a:p>
          <a:p>
            <a:pPr>
              <a:buNone/>
              <a:defRPr/>
            </a:pPr>
            <a:endParaRPr lang="en-US" sz="2800" dirty="0">
              <a:hlinkClick r:id="rId3"/>
            </a:endParaRPr>
          </a:p>
          <a:p>
            <a:pPr>
              <a:buNone/>
              <a:defRPr/>
            </a:pPr>
            <a:r>
              <a:rPr lang="en-US" sz="2800" i="1" dirty="0"/>
              <a:t>	(</a:t>
            </a:r>
            <a:r>
              <a:rPr lang="en-US" sz="2800" i="1" dirty="0">
                <a:hlinkClick r:id="rId3"/>
              </a:rPr>
              <a:t>FTA C 4220.1F</a:t>
            </a:r>
            <a:r>
              <a:rPr lang="en-US" sz="2800" i="1" dirty="0"/>
              <a:t> Ch. VI, 6. )</a:t>
            </a:r>
            <a:endParaRPr lang="en-US" sz="2800" dirty="0"/>
          </a:p>
          <a:p>
            <a:pPr>
              <a:buNone/>
              <a:defRPr/>
            </a:pPr>
            <a:r>
              <a:rPr lang="en-US" sz="2800" b="1" dirty="0"/>
              <a:t>	</a:t>
            </a:r>
            <a:r>
              <a:rPr lang="en-US" sz="2800" i="1" dirty="0"/>
              <a:t>…in connection with every procurement </a:t>
            </a:r>
            <a:r>
              <a:rPr lang="en-US" sz="2800" i="1" dirty="0" smtClean="0"/>
              <a:t>action . . . grantees </a:t>
            </a:r>
            <a:r>
              <a:rPr lang="en-US" sz="2800" i="1" dirty="0"/>
              <a:t>must make independent estimates </a:t>
            </a:r>
            <a:r>
              <a:rPr lang="en-US" sz="2800" b="1" i="1" dirty="0"/>
              <a:t>before</a:t>
            </a:r>
            <a:r>
              <a:rPr lang="en-US" sz="2800" i="1" dirty="0"/>
              <a:t> receiving bids or proposals.</a:t>
            </a:r>
          </a:p>
          <a:p>
            <a:pPr>
              <a:buNone/>
              <a:defRPr/>
            </a:pPr>
            <a:endParaRPr lang="en-US" sz="2400" b="1" dirty="0"/>
          </a:p>
          <a:p>
            <a:pPr>
              <a:buNone/>
              <a:defRPr/>
            </a:pPr>
            <a:r>
              <a:rPr lang="en-US" sz="2000" b="1" dirty="0" smtClean="0"/>
              <a:t>					Element </a:t>
            </a:r>
            <a:r>
              <a:rPr lang="en-US" sz="2000" b="1" dirty="0"/>
              <a:t>#7 of the PSR	     </a:t>
            </a:r>
            <a:endParaRPr lang="en-US" sz="2000" b="1" dirty="0">
              <a:solidFill>
                <a:srgbClr val="FF0000"/>
              </a:solidFill>
            </a:endParaRPr>
          </a:p>
          <a:p>
            <a:pPr>
              <a:buNone/>
              <a:defRPr/>
            </a:pPr>
            <a:r>
              <a:rPr lang="en-US" sz="2000" b="1" dirty="0" smtClean="0">
                <a:solidFill>
                  <a:srgbClr val="FF0000"/>
                </a:solidFill>
              </a:rPr>
              <a:t>					</a:t>
            </a:r>
            <a:r>
              <a:rPr lang="en-US" sz="2000" b="1" dirty="0" smtClean="0"/>
              <a:t>TOP </a:t>
            </a:r>
            <a:r>
              <a:rPr lang="en-US" sz="2000" b="1" dirty="0"/>
              <a:t>TEN FINDING 	</a:t>
            </a:r>
            <a:endParaRPr lang="en-US" sz="2000" dirty="0"/>
          </a:p>
        </p:txBody>
      </p:sp>
    </p:spTree>
    <p:extLst>
      <p:ext uri="{BB962C8B-B14F-4D97-AF65-F5344CB8AC3E}">
        <p14:creationId xmlns:p14="http://schemas.microsoft.com/office/powerpoint/2010/main" val="285208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532"/>
            <a:ext cx="8229600" cy="1202267"/>
          </a:xfrm>
        </p:spPr>
        <p:txBody>
          <a:bodyPr/>
          <a:lstStyle/>
          <a:p>
            <a:r>
              <a:rPr lang="en-US" dirty="0" smtClean="0"/>
              <a:t>Who is Here?</a:t>
            </a:r>
            <a:endParaRPr lang="en-US" dirty="0"/>
          </a:p>
        </p:txBody>
      </p:sp>
      <p:sp>
        <p:nvSpPr>
          <p:cNvPr id="3" name="Content Placeholder 2"/>
          <p:cNvSpPr>
            <a:spLocks noGrp="1"/>
          </p:cNvSpPr>
          <p:nvPr>
            <p:ph idx="1"/>
          </p:nvPr>
        </p:nvSpPr>
        <p:spPr>
          <a:xfrm>
            <a:off x="457200" y="1828799"/>
            <a:ext cx="8229600" cy="4297364"/>
          </a:xfrm>
        </p:spPr>
        <p:txBody>
          <a:bodyPr/>
          <a:lstStyle/>
          <a:p>
            <a:pPr>
              <a:lnSpc>
                <a:spcPct val="150000"/>
              </a:lnSpc>
            </a:pPr>
            <a:r>
              <a:rPr lang="en-US" dirty="0" smtClean="0"/>
              <a:t>Have you had/or are you scheduled for a Procurement System Review?</a:t>
            </a:r>
          </a:p>
          <a:p>
            <a:pPr>
              <a:lnSpc>
                <a:spcPct val="150000"/>
              </a:lnSpc>
            </a:pPr>
            <a:r>
              <a:rPr lang="en-US" dirty="0" smtClean="0"/>
              <a:t>What are your procurement responsibilities in your agency?</a:t>
            </a:r>
          </a:p>
          <a:p>
            <a:pPr>
              <a:lnSpc>
                <a:spcPct val="150000"/>
              </a:lnSpc>
            </a:pPr>
            <a:r>
              <a:rPr lang="en-US" dirty="0" smtClean="0"/>
              <a:t>How can we best assist you in the workshop?</a:t>
            </a:r>
          </a:p>
          <a:p>
            <a:endParaRPr lang="en-US" dirty="0"/>
          </a:p>
        </p:txBody>
      </p:sp>
    </p:spTree>
    <p:extLst>
      <p:ext uri="{BB962C8B-B14F-4D97-AF65-F5344CB8AC3E}">
        <p14:creationId xmlns:p14="http://schemas.microsoft.com/office/powerpoint/2010/main" val="18476308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Independent Cost </a:t>
            </a:r>
            <a:r>
              <a:rPr lang="en-US" sz="3600" dirty="0" smtClean="0"/>
              <a:t>Estimate </a:t>
            </a:r>
            <a:r>
              <a:rPr lang="en-US" sz="2400" dirty="0" smtClean="0"/>
              <a:t>cont.</a:t>
            </a:r>
            <a:endParaRPr lang="en-US" dirty="0"/>
          </a:p>
        </p:txBody>
      </p:sp>
      <p:sp>
        <p:nvSpPr>
          <p:cNvPr id="4" name="Content Placeholder 3"/>
          <p:cNvSpPr>
            <a:spLocks noGrp="1"/>
          </p:cNvSpPr>
          <p:nvPr>
            <p:ph idx="1"/>
          </p:nvPr>
        </p:nvSpPr>
        <p:spPr>
          <a:xfrm>
            <a:off x="609600" y="1316182"/>
            <a:ext cx="8077200" cy="4809981"/>
          </a:xfrm>
        </p:spPr>
        <p:txBody>
          <a:bodyPr/>
          <a:lstStyle/>
          <a:p>
            <a:pPr marL="0" indent="0">
              <a:buNone/>
            </a:pPr>
            <a:r>
              <a:rPr lang="en-US" dirty="0"/>
              <a:t>How </a:t>
            </a:r>
            <a:r>
              <a:rPr lang="en-US" dirty="0" smtClean="0"/>
              <a:t>do you </a:t>
            </a:r>
            <a:r>
              <a:rPr lang="en-US" dirty="0"/>
              <a:t>ensure that </a:t>
            </a:r>
            <a:r>
              <a:rPr lang="en-US" dirty="0" smtClean="0"/>
              <a:t>an </a:t>
            </a:r>
            <a:r>
              <a:rPr lang="en-US" dirty="0"/>
              <a:t>independent cost estimate (ICE</a:t>
            </a:r>
            <a:r>
              <a:rPr lang="en-US" dirty="0" smtClean="0"/>
              <a:t>) is performed </a:t>
            </a:r>
            <a:r>
              <a:rPr lang="en-US" dirty="0"/>
              <a:t>before receiving bids or proposals? </a:t>
            </a:r>
            <a:endParaRPr lang="en-US" dirty="0" smtClean="0"/>
          </a:p>
          <a:p>
            <a:pPr marL="0" indent="0">
              <a:buNone/>
            </a:pPr>
            <a:endParaRPr lang="en-US" sz="2000" i="1" dirty="0"/>
          </a:p>
          <a:p>
            <a:pPr marL="0" indent="0">
              <a:buNone/>
            </a:pPr>
            <a:r>
              <a:rPr lang="en-US" dirty="0" smtClean="0"/>
              <a:t>Independent doesn’t mean independent of your agency, it means independent of (and prior to) bids and proposals being received.</a:t>
            </a:r>
          </a:p>
          <a:p>
            <a:pPr marL="0" indent="0">
              <a:buNone/>
            </a:pPr>
            <a:endParaRPr lang="en-US" sz="2000" dirty="0"/>
          </a:p>
          <a:p>
            <a:pPr marL="0" indent="0">
              <a:buNone/>
            </a:pPr>
            <a:r>
              <a:rPr lang="en-US" dirty="0" smtClean="0"/>
              <a:t>Document the ICE – date and source.</a:t>
            </a:r>
          </a:p>
          <a:p>
            <a:pPr marL="0" indent="0">
              <a:buNone/>
            </a:pPr>
            <a:endParaRPr lang="en-US" b="1" dirty="0"/>
          </a:p>
        </p:txBody>
      </p:sp>
    </p:spTree>
    <p:extLst>
      <p:ext uri="{BB962C8B-B14F-4D97-AF65-F5344CB8AC3E}">
        <p14:creationId xmlns:p14="http://schemas.microsoft.com/office/powerpoint/2010/main" val="221617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643" y="436563"/>
            <a:ext cx="8988357" cy="718470"/>
          </a:xfrm>
        </p:spPr>
        <p:txBody>
          <a:bodyPr/>
          <a:lstStyle/>
          <a:p>
            <a:pPr algn="l"/>
            <a:r>
              <a:rPr lang="en-US" altLang="en-US" sz="3600" dirty="0" smtClean="0"/>
              <a:t>Sample Independent </a:t>
            </a:r>
            <a:r>
              <a:rPr lang="en-US" altLang="en-US" sz="3600" dirty="0"/>
              <a:t>Cost Estimate Form</a:t>
            </a:r>
            <a:endParaRPr lang="en-US" sz="3600" dirty="0"/>
          </a:p>
        </p:txBody>
      </p:sp>
      <p:sp>
        <p:nvSpPr>
          <p:cNvPr id="4" name="Content Placeholder 3"/>
          <p:cNvSpPr>
            <a:spLocks noGrp="1"/>
          </p:cNvSpPr>
          <p:nvPr>
            <p:ph idx="1"/>
          </p:nvPr>
        </p:nvSpPr>
        <p:spPr>
          <a:xfrm>
            <a:off x="457200" y="1385455"/>
            <a:ext cx="8229600" cy="4740709"/>
          </a:xfrm>
        </p:spPr>
        <p:txBody>
          <a:bodyPr/>
          <a:lstStyle/>
          <a:p>
            <a:pPr marL="0" indent="0">
              <a:buNone/>
              <a:defRPr/>
            </a:pPr>
            <a:r>
              <a:rPr lang="en-US" sz="2000" i="1" dirty="0" smtClean="0"/>
              <a:t>Contract </a:t>
            </a:r>
            <a:r>
              <a:rPr lang="en-US" sz="2000" i="1" dirty="0"/>
              <a:t>Type:                                               </a:t>
            </a:r>
            <a:r>
              <a:rPr lang="en-US" sz="2000" i="1" dirty="0" smtClean="0"/>
              <a:t>Date </a:t>
            </a:r>
            <a:r>
              <a:rPr lang="en-US" sz="2000" i="1" dirty="0"/>
              <a:t>of Estimate:</a:t>
            </a:r>
            <a:endParaRPr lang="en-US" sz="2000" dirty="0"/>
          </a:p>
          <a:p>
            <a:pPr marL="0" indent="0">
              <a:buNone/>
              <a:defRPr/>
            </a:pPr>
            <a:r>
              <a:rPr lang="en-US" sz="2000" dirty="0"/>
              <a:t> </a:t>
            </a:r>
          </a:p>
          <a:p>
            <a:pPr marL="0" indent="0">
              <a:buNone/>
              <a:defRPr/>
            </a:pPr>
            <a:r>
              <a:rPr lang="en-US" sz="2000" i="1" dirty="0"/>
              <a:t>Description of Goods / Service:</a:t>
            </a:r>
            <a:endParaRPr lang="en-US" sz="2000" dirty="0"/>
          </a:p>
          <a:p>
            <a:pPr marL="0" indent="0">
              <a:buNone/>
              <a:defRPr/>
            </a:pPr>
            <a:endParaRPr lang="en-US" sz="2000" dirty="0"/>
          </a:p>
          <a:p>
            <a:pPr marL="0" indent="0">
              <a:buNone/>
              <a:defRPr/>
            </a:pPr>
            <a:r>
              <a:rPr lang="en-US" sz="2000" i="1" dirty="0"/>
              <a:t>Method of Obtaining the Estimate:  </a:t>
            </a:r>
            <a:endParaRPr lang="en-US" sz="2000" dirty="0"/>
          </a:p>
          <a:p>
            <a:pPr marL="0" indent="0">
              <a:buNone/>
              <a:defRPr/>
            </a:pPr>
            <a:r>
              <a:rPr lang="en-US" sz="2000" dirty="0"/>
              <a:t>I have obtained the following estimate </a:t>
            </a:r>
            <a:r>
              <a:rPr lang="en-US" sz="2000" dirty="0" smtClean="0"/>
              <a:t>from: </a:t>
            </a:r>
            <a:endParaRPr lang="en-US" sz="2000" dirty="0"/>
          </a:p>
          <a:p>
            <a:pPr marL="0" indent="0">
              <a:buNone/>
              <a:defRPr/>
            </a:pPr>
            <a:r>
              <a:rPr lang="en-US" sz="2000" dirty="0"/>
              <a:t>Published Price List / Past pricing (date)____________</a:t>
            </a:r>
          </a:p>
          <a:p>
            <a:pPr marL="0" indent="0">
              <a:buNone/>
              <a:defRPr/>
            </a:pPr>
            <a:r>
              <a:rPr lang="en-US" sz="2000" dirty="0"/>
              <a:t>Engineering or technical estimate </a:t>
            </a:r>
          </a:p>
          <a:p>
            <a:pPr marL="0" indent="0">
              <a:buNone/>
              <a:defRPr/>
            </a:pPr>
            <a:r>
              <a:rPr lang="en-US" sz="2000" dirty="0"/>
              <a:t>Independent Third Party estimate </a:t>
            </a:r>
          </a:p>
          <a:p>
            <a:pPr marL="0" indent="0">
              <a:buNone/>
              <a:defRPr/>
            </a:pPr>
            <a:r>
              <a:rPr lang="en-US" sz="2000" dirty="0"/>
              <a:t>Other (specify)_____________________________________________</a:t>
            </a:r>
          </a:p>
          <a:p>
            <a:pPr marL="0" indent="0">
              <a:buNone/>
              <a:defRPr/>
            </a:pPr>
            <a:r>
              <a:rPr lang="en-US" sz="2000" dirty="0"/>
              <a:t> </a:t>
            </a:r>
          </a:p>
          <a:p>
            <a:pPr marL="0" indent="0">
              <a:buNone/>
              <a:defRPr/>
            </a:pPr>
            <a:r>
              <a:rPr lang="en-US" sz="2000" i="1" dirty="0"/>
              <a:t>Cost Estimate Details:</a:t>
            </a:r>
            <a:endParaRPr lang="en-US" sz="2000" dirty="0"/>
          </a:p>
          <a:p>
            <a:pPr marL="0" indent="0">
              <a:buNone/>
              <a:defRPr/>
            </a:pPr>
            <a:endParaRPr lang="en-US" sz="2200" dirty="0"/>
          </a:p>
          <a:p>
            <a:pPr marL="0" indent="0">
              <a:buNone/>
              <a:defRPr/>
            </a:pPr>
            <a:r>
              <a:rPr lang="en-US" sz="2200" dirty="0"/>
              <a:t> </a:t>
            </a:r>
          </a:p>
          <a:p>
            <a:pPr>
              <a:defRPr/>
            </a:pPr>
            <a:r>
              <a:rPr lang="en-US" sz="2000" dirty="0"/>
              <a:t> </a:t>
            </a:r>
          </a:p>
          <a:p>
            <a:pPr>
              <a:defRPr/>
            </a:pPr>
            <a:endParaRPr lang="en-US" dirty="0"/>
          </a:p>
          <a:p>
            <a:pPr>
              <a:defRPr/>
            </a:pPr>
            <a:endParaRPr lang="en-US" b="1" i="1" dirty="0"/>
          </a:p>
          <a:p>
            <a:pPr>
              <a:defRPr/>
            </a:pPr>
            <a:endParaRPr lang="en-US" b="1" i="1" dirty="0"/>
          </a:p>
          <a:p>
            <a:pPr>
              <a:defRPr/>
            </a:pPr>
            <a:endParaRPr lang="en-US" b="1" i="1" dirty="0"/>
          </a:p>
          <a:p>
            <a:pPr>
              <a:defRPr/>
            </a:pPr>
            <a:endParaRPr lang="en-US" b="1" i="1" dirty="0"/>
          </a:p>
          <a:p>
            <a:pPr>
              <a:defRPr/>
            </a:pPr>
            <a:endParaRPr lang="en-US" b="1" i="1" dirty="0"/>
          </a:p>
          <a:p>
            <a:pPr>
              <a:defRPr/>
            </a:pPr>
            <a:endParaRPr lang="en-US" b="1" i="1" dirty="0"/>
          </a:p>
          <a:p>
            <a:pPr>
              <a:defRPr/>
            </a:pPr>
            <a:endParaRPr lang="en-US" b="1" i="1" dirty="0"/>
          </a:p>
          <a:p>
            <a:pPr>
              <a:defRPr/>
            </a:pPr>
            <a:endParaRPr lang="en-US" b="1" i="1" dirty="0"/>
          </a:p>
          <a:p>
            <a:pPr>
              <a:defRPr/>
            </a:pPr>
            <a:endParaRPr lang="en-US" b="1" i="1" dirty="0"/>
          </a:p>
          <a:p>
            <a:pPr>
              <a:defRPr/>
            </a:pPr>
            <a:endParaRPr lang="en-US" b="1" i="1" dirty="0"/>
          </a:p>
          <a:p>
            <a:pPr>
              <a:defRPr/>
            </a:pPr>
            <a:endParaRPr lang="en-US" b="1" i="1" dirty="0"/>
          </a:p>
          <a:p>
            <a:pPr>
              <a:defRPr/>
            </a:pPr>
            <a:endParaRPr lang="en-US" b="1" i="1" dirty="0"/>
          </a:p>
          <a:p>
            <a:pPr>
              <a:defRPr/>
            </a:pPr>
            <a:endParaRPr lang="en-US" b="1" i="1" dirty="0"/>
          </a:p>
          <a:p>
            <a:pPr>
              <a:defRPr/>
            </a:pPr>
            <a:endParaRPr lang="en-US" b="1" dirty="0"/>
          </a:p>
          <a:p>
            <a:pPr>
              <a:defRPr/>
            </a:pPr>
            <a:endParaRPr lang="en-US" b="1" i="1" dirty="0"/>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2805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36562"/>
            <a:ext cx="9144000" cy="981075"/>
          </a:xfrm>
        </p:spPr>
        <p:txBody>
          <a:bodyPr/>
          <a:lstStyle/>
          <a:p>
            <a:pPr algn="l"/>
            <a:r>
              <a:rPr lang="en-US" altLang="en-US" sz="3500" dirty="0" smtClean="0"/>
              <a:t>Sample Independent </a:t>
            </a:r>
            <a:r>
              <a:rPr lang="en-US" altLang="en-US" sz="3500" dirty="0"/>
              <a:t>Cost Estimate </a:t>
            </a:r>
            <a:r>
              <a:rPr lang="en-US" altLang="en-US" sz="3500" dirty="0" smtClean="0"/>
              <a:t>Form </a:t>
            </a:r>
            <a:r>
              <a:rPr lang="en-US" altLang="en-US" sz="2000" dirty="0" smtClean="0"/>
              <a:t>cont.</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1947403"/>
              </p:ext>
            </p:extLst>
          </p:nvPr>
        </p:nvGraphicFramePr>
        <p:xfrm>
          <a:off x="609601" y="1317747"/>
          <a:ext cx="5839325" cy="2165682"/>
        </p:xfrm>
        <a:graphic>
          <a:graphicData uri="http://schemas.openxmlformats.org/drawingml/2006/table">
            <a:tbl>
              <a:tblPr firstRow="1" bandRow="1">
                <a:tableStyleId>{5C22544A-7EE6-4342-B048-85BDC9FD1C3A}</a:tableStyleId>
              </a:tblPr>
              <a:tblGrid>
                <a:gridCol w="1334331"/>
                <a:gridCol w="1127122"/>
                <a:gridCol w="1226940"/>
                <a:gridCol w="2150932"/>
              </a:tblGrid>
              <a:tr h="360947">
                <a:tc gridSpan="4">
                  <a:txBody>
                    <a:bodyPr/>
                    <a:lstStyle/>
                    <a:p>
                      <a:pPr algn="ctr"/>
                      <a:r>
                        <a:rPr lang="en-US" sz="1400" dirty="0" smtClean="0">
                          <a:solidFill>
                            <a:schemeClr val="tx1"/>
                          </a:solidFill>
                        </a:rPr>
                        <a:t>Cost</a:t>
                      </a:r>
                      <a:r>
                        <a:rPr lang="en-US" sz="1400" baseline="0" dirty="0" smtClean="0">
                          <a:solidFill>
                            <a:schemeClr val="tx1"/>
                          </a:solidFill>
                        </a:rPr>
                        <a:t> of Standard Items</a:t>
                      </a:r>
                      <a:endParaRPr lang="en-US" sz="1400" dirty="0">
                        <a:solidFill>
                          <a:schemeClr val="tx1"/>
                        </a:solidFill>
                      </a:endParaRPr>
                    </a:p>
                  </a:txBody>
                  <a:tcPr>
                    <a:solidFill>
                      <a:schemeClr val="bg2">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60947">
                <a:tc rowSpan="2">
                  <a:txBody>
                    <a:bodyPr/>
                    <a:lstStyle/>
                    <a:p>
                      <a:endParaRPr lang="en-US" sz="1400" dirty="0" smtClean="0"/>
                    </a:p>
                    <a:p>
                      <a:r>
                        <a:rPr lang="en-US" sz="1400" dirty="0" smtClean="0"/>
                        <a:t>Product</a:t>
                      </a:r>
                    </a:p>
                  </a:txBody>
                  <a:tcPr/>
                </a:tc>
                <a:tc>
                  <a:txBody>
                    <a:bodyPr/>
                    <a:lstStyle/>
                    <a:p>
                      <a:r>
                        <a:rPr lang="en-US" sz="1400" dirty="0" smtClean="0"/>
                        <a:t>Cost $/ea.</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Cost $/ea.</a:t>
                      </a:r>
                    </a:p>
                  </a:txBody>
                  <a:tcPr/>
                </a:tc>
                <a:tc rowSpan="2">
                  <a:txBody>
                    <a:bodyPr/>
                    <a:lstStyle/>
                    <a:p>
                      <a:endParaRPr lang="en-US" sz="1400" dirty="0" smtClean="0"/>
                    </a:p>
                    <a:p>
                      <a:r>
                        <a:rPr lang="en-US" sz="1400" dirty="0" smtClean="0"/>
                        <a:t>Notes / Data Source</a:t>
                      </a:r>
                      <a:endParaRPr lang="en-US" sz="1400" dirty="0"/>
                    </a:p>
                  </a:txBody>
                  <a:tcPr/>
                </a:tc>
              </a:tr>
              <a:tr h="360947">
                <a:tc vMerge="1">
                  <a:txBody>
                    <a:bodyPr/>
                    <a:lstStyle/>
                    <a:p>
                      <a:endParaRPr lang="en-US" dirty="0"/>
                    </a:p>
                  </a:txBody>
                  <a:tcPr/>
                </a:tc>
                <a:tc>
                  <a:txBody>
                    <a:bodyPr/>
                    <a:lstStyle/>
                    <a:p>
                      <a:r>
                        <a:rPr lang="en-US" sz="1400" dirty="0" smtClean="0"/>
                        <a:t>Delivered</a:t>
                      </a:r>
                      <a:endParaRPr lang="en-US" sz="1400" dirty="0"/>
                    </a:p>
                  </a:txBody>
                  <a:tcPr/>
                </a:tc>
                <a:tc>
                  <a:txBody>
                    <a:bodyPr/>
                    <a:lstStyle/>
                    <a:p>
                      <a:r>
                        <a:rPr lang="en-US" sz="1400" dirty="0" smtClean="0"/>
                        <a:t>No Freight</a:t>
                      </a:r>
                      <a:endParaRPr lang="en-US" sz="1400" dirty="0"/>
                    </a:p>
                  </a:txBody>
                  <a:tcPr/>
                </a:tc>
                <a:tc vMerge="1">
                  <a:txBody>
                    <a:bodyPr/>
                    <a:lstStyle/>
                    <a:p>
                      <a:endParaRPr lang="en-US" dirty="0"/>
                    </a:p>
                  </a:txBody>
                  <a:tcPr/>
                </a:tc>
              </a:tr>
              <a:tr h="360947">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r>
              <a:tr h="360947">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r>
              <a:tr h="36094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75380437"/>
              </p:ext>
            </p:extLst>
          </p:nvPr>
        </p:nvGraphicFramePr>
        <p:xfrm>
          <a:off x="144379" y="3574190"/>
          <a:ext cx="8839200" cy="2084370"/>
        </p:xfrm>
        <a:graphic>
          <a:graphicData uri="http://schemas.openxmlformats.org/drawingml/2006/table">
            <a:tbl>
              <a:tblPr firstRow="1" bandRow="1">
                <a:tableStyleId>{5C22544A-7EE6-4342-B048-85BDC9FD1C3A}</a:tableStyleId>
              </a:tblPr>
              <a:tblGrid>
                <a:gridCol w="1058779"/>
                <a:gridCol w="1524000"/>
                <a:gridCol w="1684421"/>
                <a:gridCol w="1010653"/>
                <a:gridCol w="1690276"/>
                <a:gridCol w="629067"/>
                <a:gridCol w="629067"/>
                <a:gridCol w="612937"/>
              </a:tblGrid>
              <a:tr h="412100">
                <a:tc gridSpan="8">
                  <a:txBody>
                    <a:bodyPr/>
                    <a:lstStyle/>
                    <a:p>
                      <a:pPr algn="ctr"/>
                      <a:r>
                        <a:rPr lang="en-US" sz="1400" dirty="0" smtClean="0">
                          <a:solidFill>
                            <a:schemeClr val="tx1"/>
                          </a:solidFill>
                        </a:rPr>
                        <a:t>Cost of Services, Repairs,</a:t>
                      </a:r>
                      <a:r>
                        <a:rPr lang="en-US" sz="1400" baseline="0" dirty="0" smtClean="0">
                          <a:solidFill>
                            <a:schemeClr val="tx1"/>
                          </a:solidFill>
                        </a:rPr>
                        <a:t> or Non-Standard Items</a:t>
                      </a:r>
                      <a:endParaRPr lang="en-US" sz="1400" dirty="0">
                        <a:solidFill>
                          <a:schemeClr val="tx1"/>
                        </a:solidFill>
                      </a:endParaRPr>
                    </a:p>
                  </a:txBody>
                  <a:tcPr>
                    <a:solidFill>
                      <a:schemeClr val="tx2">
                        <a:lumMod val="10000"/>
                        <a:lumOff val="9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82344">
                <a:tc>
                  <a:txBody>
                    <a:bodyPr/>
                    <a:lstStyle/>
                    <a:p>
                      <a:r>
                        <a:rPr lang="en-US" sz="1400" dirty="0" smtClean="0"/>
                        <a:t>Item / Tasks </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45770">
                <a:tc>
                  <a:txBody>
                    <a:bodyPr/>
                    <a:lstStyle/>
                    <a:p>
                      <a:r>
                        <a:rPr lang="en-US" sz="1400" dirty="0" smtClean="0"/>
                        <a:t>Materials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Other Direct Costs</a:t>
                      </a:r>
                    </a:p>
                  </a:txBody>
                  <a:tcPr/>
                </a:tc>
                <a:tc>
                  <a:txBody>
                    <a:bodyPr/>
                    <a:lstStyle/>
                    <a:p>
                      <a:pPr algn="ctr"/>
                      <a:r>
                        <a:rPr lang="en-US" sz="1400" dirty="0" smtClean="0"/>
                        <a:t>Labor (rate, hours)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Labor Class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Allocated Overhead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SG&amp;A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Profit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Total</a:t>
                      </a:r>
                    </a:p>
                  </a:txBody>
                  <a:tcPr/>
                </a:tc>
              </a:tr>
              <a:tr h="282344">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r>
              <a:tr h="282344">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r>
              <a:tr h="412100">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0253908"/>
              </p:ext>
            </p:extLst>
          </p:nvPr>
        </p:nvGraphicFramePr>
        <p:xfrm>
          <a:off x="7170821" y="1397000"/>
          <a:ext cx="1515978" cy="370840"/>
        </p:xfrm>
        <a:graphic>
          <a:graphicData uri="http://schemas.openxmlformats.org/drawingml/2006/table">
            <a:tbl>
              <a:tblPr firstRow="1" bandRow="1">
                <a:tableStyleId>{5C22544A-7EE6-4342-B048-85BDC9FD1C3A}</a:tableStyleId>
              </a:tblPr>
              <a:tblGrid>
                <a:gridCol w="1515978"/>
              </a:tblGrid>
              <a:tr h="370840">
                <a:tc>
                  <a:txBody>
                    <a:bodyPr/>
                    <a:lstStyle/>
                    <a:p>
                      <a:r>
                        <a:rPr lang="en-US" dirty="0" smtClean="0">
                          <a:solidFill>
                            <a:schemeClr val="tx1"/>
                          </a:solidFill>
                        </a:rPr>
                        <a:t>US Dollars</a:t>
                      </a:r>
                      <a:endParaRPr lang="en-US" dirty="0">
                        <a:solidFill>
                          <a:schemeClr val="tx1"/>
                        </a:solidFill>
                      </a:endParaRPr>
                    </a:p>
                  </a:txBody>
                  <a:tcPr>
                    <a:solidFill>
                      <a:schemeClr val="bg2">
                        <a:lumMod val="20000"/>
                        <a:lumOff val="80000"/>
                      </a:schemeClr>
                    </a:solidFill>
                  </a:tcPr>
                </a:tc>
              </a:tr>
            </a:tbl>
          </a:graphicData>
        </a:graphic>
      </p:graphicFrame>
      <p:sp>
        <p:nvSpPr>
          <p:cNvPr id="9" name="Rectangle 8"/>
          <p:cNvSpPr/>
          <p:nvPr/>
        </p:nvSpPr>
        <p:spPr>
          <a:xfrm>
            <a:off x="1046747" y="5791756"/>
            <a:ext cx="5739063" cy="338554"/>
          </a:xfrm>
          <a:prstGeom prst="rect">
            <a:avLst/>
          </a:prstGeom>
        </p:spPr>
        <p:txBody>
          <a:bodyPr wrap="square">
            <a:spAutoFit/>
          </a:bodyPr>
          <a:lstStyle/>
          <a:p>
            <a:pPr marL="2795588">
              <a:defRPr/>
            </a:pPr>
            <a:r>
              <a:rPr lang="en-US" sz="1600" b="1" i="1" dirty="0" smtClean="0"/>
              <a:t>Signature </a:t>
            </a:r>
            <a:r>
              <a:rPr lang="en-US" sz="1600" b="1" i="1" dirty="0"/>
              <a:t>of </a:t>
            </a:r>
            <a:r>
              <a:rPr lang="en-US" sz="1600" b="1" i="1" dirty="0" smtClean="0"/>
              <a:t>Preparer:</a:t>
            </a:r>
            <a:endParaRPr lang="en-US" sz="1600" dirty="0"/>
          </a:p>
        </p:txBody>
      </p:sp>
    </p:spTree>
    <p:extLst>
      <p:ext uri="{BB962C8B-B14F-4D97-AF65-F5344CB8AC3E}">
        <p14:creationId xmlns:p14="http://schemas.microsoft.com/office/powerpoint/2010/main" val="3514247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dirty="0"/>
              <a:t>Exercise – Independent Cost Estimate</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2420081"/>
              </p:ext>
            </p:extLst>
          </p:nvPr>
        </p:nvGraphicFramePr>
        <p:xfrm>
          <a:off x="457200" y="1417637"/>
          <a:ext cx="8229600" cy="4443657"/>
        </p:xfrm>
        <a:graphic>
          <a:graphicData uri="http://schemas.openxmlformats.org/drawingml/2006/table">
            <a:tbl>
              <a:tblPr firstRow="1" bandRow="1">
                <a:tableStyleId>{5C22544A-7EE6-4342-B048-85BDC9FD1C3A}</a:tableStyleId>
              </a:tblPr>
              <a:tblGrid>
                <a:gridCol w="7275095"/>
                <a:gridCol w="481263"/>
                <a:gridCol w="473242"/>
              </a:tblGrid>
              <a:tr h="575154">
                <a:tc>
                  <a:txBody>
                    <a:bodyPr/>
                    <a:lstStyle/>
                    <a:p>
                      <a:r>
                        <a:rPr lang="en-US" dirty="0" smtClean="0">
                          <a:solidFill>
                            <a:schemeClr val="tx1"/>
                          </a:solidFill>
                        </a:rPr>
                        <a:t>True or False:</a:t>
                      </a:r>
                      <a:endParaRPr lang="en-US" dirty="0">
                        <a:solidFill>
                          <a:schemeClr val="tx1"/>
                        </a:solidFill>
                      </a:endParaRPr>
                    </a:p>
                  </a:txBody>
                  <a:tcPr>
                    <a:solidFill>
                      <a:schemeClr val="bg2">
                        <a:lumMod val="20000"/>
                        <a:lumOff val="80000"/>
                      </a:schemeClr>
                    </a:solidFill>
                  </a:tcPr>
                </a:tc>
                <a:tc>
                  <a:txBody>
                    <a:bodyPr/>
                    <a:lstStyle/>
                    <a:p>
                      <a:r>
                        <a:rPr lang="en-US" dirty="0" smtClean="0">
                          <a:solidFill>
                            <a:schemeClr val="tx1"/>
                          </a:solidFill>
                        </a:rPr>
                        <a:t>T</a:t>
                      </a:r>
                      <a:endParaRPr lang="en-US" dirty="0">
                        <a:solidFill>
                          <a:schemeClr val="tx1"/>
                        </a:solidFill>
                      </a:endParaRPr>
                    </a:p>
                  </a:txBody>
                  <a:tcPr>
                    <a:solidFill>
                      <a:schemeClr val="bg2">
                        <a:lumMod val="20000"/>
                        <a:lumOff val="80000"/>
                      </a:schemeClr>
                    </a:solidFill>
                  </a:tcPr>
                </a:tc>
                <a:tc>
                  <a:txBody>
                    <a:bodyPr/>
                    <a:lstStyle/>
                    <a:p>
                      <a:r>
                        <a:rPr lang="en-US" dirty="0" smtClean="0">
                          <a:solidFill>
                            <a:schemeClr val="tx1"/>
                          </a:solidFill>
                        </a:rPr>
                        <a:t>F</a:t>
                      </a:r>
                      <a:endParaRPr lang="en-US" dirty="0">
                        <a:solidFill>
                          <a:schemeClr val="tx1"/>
                        </a:solidFill>
                      </a:endParaRPr>
                    </a:p>
                  </a:txBody>
                  <a:tcPr>
                    <a:solidFill>
                      <a:schemeClr val="bg2">
                        <a:lumMod val="20000"/>
                        <a:lumOff val="80000"/>
                      </a:schemeClr>
                    </a:solidFill>
                  </a:tcPr>
                </a:tc>
              </a:tr>
              <a:tr h="575154">
                <a:tc>
                  <a:txBody>
                    <a:bodyPr/>
                    <a:lstStyle/>
                    <a:p>
                      <a:r>
                        <a:rPr lang="en-US" dirty="0" smtClean="0"/>
                        <a:t>1. The</a:t>
                      </a:r>
                      <a:r>
                        <a:rPr lang="en-US" baseline="0" dirty="0" smtClean="0"/>
                        <a:t> ICE is developed by the supplier.</a:t>
                      </a:r>
                      <a:endParaRPr lang="en-US" dirty="0"/>
                    </a:p>
                  </a:txBody>
                  <a:tcPr/>
                </a:tc>
                <a:tc>
                  <a:txBody>
                    <a:bodyPr/>
                    <a:lstStyle/>
                    <a:p>
                      <a:endParaRPr lang="en-US"/>
                    </a:p>
                  </a:txBody>
                  <a:tcPr/>
                </a:tc>
                <a:tc>
                  <a:txBody>
                    <a:bodyPr/>
                    <a:lstStyle/>
                    <a:p>
                      <a:endParaRPr lang="en-US"/>
                    </a:p>
                  </a:txBody>
                  <a:tcPr/>
                </a:tc>
              </a:tr>
              <a:tr h="575154">
                <a:tc>
                  <a:txBody>
                    <a:bodyPr/>
                    <a:lstStyle/>
                    <a:p>
                      <a:r>
                        <a:rPr lang="en-US" dirty="0" smtClean="0"/>
                        <a:t>2. The ICE is completed after bids or proposals are received.</a:t>
                      </a:r>
                      <a:endParaRPr lang="en-US" dirty="0"/>
                    </a:p>
                  </a:txBody>
                  <a:tcPr/>
                </a:tc>
                <a:tc>
                  <a:txBody>
                    <a:bodyPr/>
                    <a:lstStyle/>
                    <a:p>
                      <a:endParaRPr lang="en-US"/>
                    </a:p>
                  </a:txBody>
                  <a:tcPr/>
                </a:tc>
                <a:tc>
                  <a:txBody>
                    <a:bodyPr/>
                    <a:lstStyle/>
                    <a:p>
                      <a:endParaRPr lang="en-US"/>
                    </a:p>
                  </a:txBody>
                  <a:tcPr/>
                </a:tc>
              </a:tr>
              <a:tr h="992733">
                <a:tc>
                  <a:txBody>
                    <a:bodyPr/>
                    <a:lstStyle/>
                    <a:p>
                      <a:r>
                        <a:rPr lang="en-US" dirty="0" smtClean="0"/>
                        <a:t>3. It is okay to have an ICE prepared by the supplier who is not going to bid on the project.</a:t>
                      </a:r>
                      <a:endParaRPr lang="en-US" dirty="0"/>
                    </a:p>
                  </a:txBody>
                  <a:tcPr/>
                </a:tc>
                <a:tc>
                  <a:txBody>
                    <a:bodyPr/>
                    <a:lstStyle/>
                    <a:p>
                      <a:endParaRPr lang="en-US"/>
                    </a:p>
                  </a:txBody>
                  <a:tcPr/>
                </a:tc>
                <a:tc>
                  <a:txBody>
                    <a:bodyPr/>
                    <a:lstStyle/>
                    <a:p>
                      <a:endParaRPr lang="en-US"/>
                    </a:p>
                  </a:txBody>
                  <a:tcPr/>
                </a:tc>
              </a:tr>
              <a:tr h="575154">
                <a:tc>
                  <a:txBody>
                    <a:bodyPr/>
                    <a:lstStyle/>
                    <a:p>
                      <a:r>
                        <a:rPr lang="en-US" dirty="0" smtClean="0"/>
                        <a:t>4. A budget number is acceptable as an ICE. </a:t>
                      </a:r>
                      <a:endParaRPr lang="en-US" dirty="0"/>
                    </a:p>
                  </a:txBody>
                  <a:tcPr/>
                </a:tc>
                <a:tc>
                  <a:txBody>
                    <a:bodyPr/>
                    <a:lstStyle/>
                    <a:p>
                      <a:endParaRPr lang="en-US"/>
                    </a:p>
                  </a:txBody>
                  <a:tcPr/>
                </a:tc>
                <a:tc>
                  <a:txBody>
                    <a:bodyPr/>
                    <a:lstStyle/>
                    <a:p>
                      <a:endParaRPr lang="en-US"/>
                    </a:p>
                  </a:txBody>
                  <a:tcPr/>
                </a:tc>
              </a:tr>
              <a:tr h="575154">
                <a:tc>
                  <a:txBody>
                    <a:bodyPr/>
                    <a:lstStyle/>
                    <a:p>
                      <a:r>
                        <a:rPr lang="en-US" dirty="0" smtClean="0"/>
                        <a:t>5. The ICE is the foundation for later cost analysis.</a:t>
                      </a:r>
                      <a:endParaRPr lang="en-US" dirty="0"/>
                    </a:p>
                  </a:txBody>
                  <a:tcPr/>
                </a:tc>
                <a:tc>
                  <a:txBody>
                    <a:bodyPr/>
                    <a:lstStyle/>
                    <a:p>
                      <a:endParaRPr lang="en-US"/>
                    </a:p>
                  </a:txBody>
                  <a:tcPr/>
                </a:tc>
                <a:tc>
                  <a:txBody>
                    <a:bodyPr/>
                    <a:lstStyle/>
                    <a:p>
                      <a:endParaRPr lang="en-US"/>
                    </a:p>
                  </a:txBody>
                  <a:tcPr/>
                </a:tc>
              </a:tr>
              <a:tr h="575154">
                <a:tc>
                  <a:txBody>
                    <a:bodyPr/>
                    <a:lstStyle/>
                    <a:p>
                      <a:r>
                        <a:rPr lang="en-US" dirty="0" smtClean="0"/>
                        <a:t>6. The ICE can be prepared by either procurement or the end user.</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32829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Unreasonable Qualification Requirements </a:t>
            </a:r>
          </a:p>
        </p:txBody>
      </p:sp>
      <p:sp>
        <p:nvSpPr>
          <p:cNvPr id="4" name="Content Placeholder 3"/>
          <p:cNvSpPr>
            <a:spLocks noGrp="1"/>
          </p:cNvSpPr>
          <p:nvPr>
            <p:ph idx="1"/>
          </p:nvPr>
        </p:nvSpPr>
        <p:spPr>
          <a:xfrm>
            <a:off x="473243" y="1235242"/>
            <a:ext cx="8229600" cy="4874614"/>
          </a:xfrm>
        </p:spPr>
        <p:txBody>
          <a:bodyPr/>
          <a:lstStyle/>
          <a:p>
            <a:pPr>
              <a:buNone/>
              <a:defRPr/>
            </a:pPr>
            <a:r>
              <a:rPr lang="en-US" sz="2800" b="1" dirty="0"/>
              <a:t>Basic Requirement</a:t>
            </a:r>
          </a:p>
          <a:p>
            <a:pPr>
              <a:buNone/>
              <a:defRPr/>
            </a:pPr>
            <a:endParaRPr lang="en-US" sz="1000" b="1" dirty="0">
              <a:hlinkClick r:id="rId3"/>
            </a:endParaRPr>
          </a:p>
          <a:p>
            <a:pPr>
              <a:buNone/>
              <a:defRPr/>
            </a:pPr>
            <a:r>
              <a:rPr lang="en-US" sz="2800" dirty="0"/>
              <a:t> 	</a:t>
            </a:r>
            <a:r>
              <a:rPr lang="en-US" sz="2800" i="1" dirty="0"/>
              <a:t>(</a:t>
            </a:r>
            <a:r>
              <a:rPr lang="en-US" sz="2800" i="1" dirty="0">
                <a:hlinkClick r:id="rId3"/>
              </a:rPr>
              <a:t>FTA C 4220.1F</a:t>
            </a:r>
            <a:r>
              <a:rPr lang="en-US" sz="2800" i="1" dirty="0"/>
              <a:t> Ch. VI, 2.a. (4)(a))</a:t>
            </a:r>
            <a:endParaRPr lang="en-US" sz="2800" dirty="0"/>
          </a:p>
          <a:p>
            <a:pPr>
              <a:buNone/>
              <a:defRPr/>
            </a:pPr>
            <a:r>
              <a:rPr lang="en-US" sz="2800" i="1" dirty="0"/>
              <a:t>	Imposing unreasonable business requirements on firms in order for them to qualify to do business is considered to be restrictive of competition.  </a:t>
            </a:r>
          </a:p>
          <a:p>
            <a:pPr>
              <a:buNone/>
              <a:defRPr/>
            </a:pPr>
            <a:endParaRPr lang="en-US" sz="1000" i="1" dirty="0"/>
          </a:p>
          <a:p>
            <a:pPr>
              <a:buNone/>
              <a:defRPr/>
            </a:pPr>
            <a:r>
              <a:rPr lang="en-US" sz="2400" dirty="0" smtClean="0"/>
              <a:t>Examples</a:t>
            </a:r>
            <a:r>
              <a:rPr lang="en-US" sz="2400" dirty="0"/>
              <a:t>: </a:t>
            </a:r>
            <a:endParaRPr lang="en-US" sz="2400" dirty="0" smtClean="0"/>
          </a:p>
          <a:p>
            <a:pPr lvl="1">
              <a:buFont typeface="Arial" panose="020B0604020202020204" pitchFamily="34" charset="0"/>
              <a:buChar char="•"/>
              <a:defRPr/>
            </a:pPr>
            <a:r>
              <a:rPr lang="en-US" sz="2400" dirty="0" smtClean="0"/>
              <a:t>Requiring </a:t>
            </a:r>
            <a:r>
              <a:rPr lang="en-US" sz="2400" dirty="0"/>
              <a:t>a local </a:t>
            </a:r>
            <a:r>
              <a:rPr lang="en-US" sz="2400" dirty="0" smtClean="0"/>
              <a:t>office</a:t>
            </a:r>
          </a:p>
          <a:p>
            <a:pPr lvl="1">
              <a:buFont typeface="Arial" panose="020B0604020202020204" pitchFamily="34" charset="0"/>
              <a:buChar char="•"/>
              <a:defRPr/>
            </a:pPr>
            <a:r>
              <a:rPr lang="en-US" sz="2400" dirty="0" smtClean="0"/>
              <a:t>Requiring </a:t>
            </a:r>
            <a:r>
              <a:rPr lang="en-US" sz="2400" dirty="0"/>
              <a:t>a certain number of staff with </a:t>
            </a:r>
            <a:r>
              <a:rPr lang="en-US" sz="2400" dirty="0" smtClean="0"/>
              <a:t>advanced degrees</a:t>
            </a:r>
          </a:p>
          <a:p>
            <a:pPr marL="457200" lvl="1" indent="0">
              <a:buNone/>
              <a:defRPr/>
            </a:pPr>
            <a:r>
              <a:rPr lang="en-US" dirty="0" smtClean="0"/>
              <a:t>	</a:t>
            </a:r>
            <a:r>
              <a:rPr lang="en-US" i="1" dirty="0" smtClean="0"/>
              <a:t>			</a:t>
            </a:r>
            <a:r>
              <a:rPr lang="en-US" sz="2000" b="1" dirty="0" smtClean="0"/>
              <a:t>Element </a:t>
            </a:r>
            <a:r>
              <a:rPr lang="en-US" sz="2000" b="1" dirty="0"/>
              <a:t>#9 of the </a:t>
            </a:r>
            <a:r>
              <a:rPr lang="en-US" sz="2000" b="1" dirty="0" smtClean="0"/>
              <a:t>PSR	</a:t>
            </a:r>
            <a:endParaRPr lang="en-US" sz="2000" b="1" dirty="0"/>
          </a:p>
          <a:p>
            <a:pPr lvl="1">
              <a:buFont typeface="Arial" panose="020B0604020202020204" pitchFamily="34" charset="0"/>
              <a:buChar char="•"/>
              <a:defRPr/>
            </a:pPr>
            <a:endParaRPr lang="en-US" i="1" dirty="0"/>
          </a:p>
          <a:p>
            <a:pPr marL="0" indent="0">
              <a:buNone/>
            </a:pPr>
            <a:endParaRPr lang="en-US" sz="2000" b="1" dirty="0" smtClean="0"/>
          </a:p>
          <a:p>
            <a:pPr marL="0" indent="0">
              <a:buNone/>
            </a:pPr>
            <a:endParaRPr lang="en-US" sz="2000" b="1" dirty="0"/>
          </a:p>
          <a:p>
            <a:pPr marL="0" indent="0">
              <a:buNone/>
            </a:pPr>
            <a:endParaRPr lang="en-US" dirty="0"/>
          </a:p>
        </p:txBody>
      </p:sp>
    </p:spTree>
    <p:extLst>
      <p:ext uri="{BB962C8B-B14F-4D97-AF65-F5344CB8AC3E}">
        <p14:creationId xmlns:p14="http://schemas.microsoft.com/office/powerpoint/2010/main" val="1615663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4400" dirty="0"/>
              <a:t>Arbitrary Actions </a:t>
            </a:r>
            <a:endParaRPr lang="en-US" dirty="0"/>
          </a:p>
        </p:txBody>
      </p:sp>
      <p:sp>
        <p:nvSpPr>
          <p:cNvPr id="4" name="Content Placeholder 3"/>
          <p:cNvSpPr>
            <a:spLocks noGrp="1"/>
          </p:cNvSpPr>
          <p:nvPr>
            <p:ph idx="1"/>
          </p:nvPr>
        </p:nvSpPr>
        <p:spPr/>
        <p:txBody>
          <a:bodyPr/>
          <a:lstStyle/>
          <a:p>
            <a:pPr>
              <a:buNone/>
              <a:defRPr/>
            </a:pPr>
            <a:r>
              <a:rPr lang="en-US" sz="2400" b="1" dirty="0"/>
              <a:t>Basic Requirement</a:t>
            </a:r>
            <a:endParaRPr lang="en-US" sz="1400" b="1" dirty="0"/>
          </a:p>
          <a:p>
            <a:pPr>
              <a:buNone/>
              <a:defRPr/>
            </a:pPr>
            <a:endParaRPr lang="en-US" sz="1050" dirty="0">
              <a:hlinkClick r:id="rId3"/>
            </a:endParaRPr>
          </a:p>
          <a:p>
            <a:pPr>
              <a:buNone/>
              <a:defRPr/>
            </a:pPr>
            <a:r>
              <a:rPr lang="en-US" sz="2400" i="1" dirty="0"/>
              <a:t>	(</a:t>
            </a:r>
            <a:r>
              <a:rPr lang="en-US" sz="2400" i="1" dirty="0">
                <a:hlinkClick r:id="rId3"/>
              </a:rPr>
              <a:t>FTA C 4220.1F</a:t>
            </a:r>
            <a:r>
              <a:rPr lang="en-US" sz="2400" i="1" dirty="0"/>
              <a:t> Ch. VI, 2.a(4)(j))</a:t>
            </a:r>
            <a:endParaRPr lang="en-US" sz="2400" dirty="0"/>
          </a:p>
          <a:p>
            <a:pPr>
              <a:buNone/>
              <a:defRPr/>
            </a:pPr>
            <a:r>
              <a:rPr lang="en-US" sz="2400" dirty="0"/>
              <a:t>	</a:t>
            </a:r>
            <a:r>
              <a:rPr lang="en-US" sz="2400" i="1" dirty="0"/>
              <a:t>Any arbitrary action in the procurement process is considered to be restrictive of competition. </a:t>
            </a:r>
          </a:p>
          <a:p>
            <a:pPr>
              <a:buNone/>
              <a:defRPr/>
            </a:pPr>
            <a:endParaRPr lang="en-US" sz="1400" i="1" dirty="0"/>
          </a:p>
          <a:p>
            <a:pPr>
              <a:buNone/>
              <a:defRPr/>
            </a:pPr>
            <a:r>
              <a:rPr lang="en-US" sz="2400" i="1" dirty="0"/>
              <a:t>	</a:t>
            </a:r>
            <a:r>
              <a:rPr lang="en-US" sz="2400" dirty="0"/>
              <a:t>Examples: </a:t>
            </a:r>
            <a:endParaRPr lang="en-US" sz="2400" dirty="0" smtClean="0"/>
          </a:p>
          <a:p>
            <a:pPr lvl="1">
              <a:buFont typeface="Arial" panose="020B0604020202020204" pitchFamily="34" charset="0"/>
              <a:buChar char="•"/>
              <a:defRPr/>
            </a:pPr>
            <a:r>
              <a:rPr lang="en-US" sz="2400" dirty="0" smtClean="0"/>
              <a:t>Did </a:t>
            </a:r>
            <a:r>
              <a:rPr lang="en-US" sz="2400" dirty="0"/>
              <a:t>not follow the procurement </a:t>
            </a:r>
            <a:r>
              <a:rPr lang="en-US" sz="2400" dirty="0" smtClean="0"/>
              <a:t>process</a:t>
            </a:r>
          </a:p>
          <a:p>
            <a:pPr lvl="1">
              <a:buFont typeface="Arial" panose="020B0604020202020204" pitchFamily="34" charset="0"/>
              <a:buChar char="•"/>
              <a:defRPr/>
            </a:pPr>
            <a:r>
              <a:rPr lang="en-US" sz="2400" dirty="0" smtClean="0"/>
              <a:t>Documentation </a:t>
            </a:r>
            <a:r>
              <a:rPr lang="en-US" sz="2400" dirty="0"/>
              <a:t>shows one vendor should </a:t>
            </a:r>
            <a:r>
              <a:rPr lang="en-US" sz="2400" dirty="0" smtClean="0"/>
              <a:t>receive </a:t>
            </a:r>
            <a:r>
              <a:rPr lang="en-US" sz="2400" dirty="0"/>
              <a:t>award but another vendor is </a:t>
            </a:r>
            <a:r>
              <a:rPr lang="en-US" sz="2400" dirty="0" smtClean="0"/>
              <a:t>awarded </a:t>
            </a:r>
            <a:r>
              <a:rPr lang="en-US" sz="2400" dirty="0"/>
              <a:t>the </a:t>
            </a:r>
            <a:r>
              <a:rPr lang="en-US" sz="2400" dirty="0" smtClean="0"/>
              <a:t>business</a:t>
            </a:r>
            <a:endParaRPr lang="en-US" sz="2400" dirty="0"/>
          </a:p>
          <a:p>
            <a:pPr algn="r">
              <a:buNone/>
              <a:defRPr/>
            </a:pPr>
            <a:endParaRPr lang="en-US" sz="2000" b="1" dirty="0" smtClean="0"/>
          </a:p>
          <a:p>
            <a:pPr algn="r">
              <a:buNone/>
              <a:defRPr/>
            </a:pPr>
            <a:r>
              <a:rPr lang="en-US" sz="2000" b="1" dirty="0" smtClean="0"/>
              <a:t>Element </a:t>
            </a:r>
            <a:r>
              <a:rPr lang="en-US" sz="2000" b="1" dirty="0"/>
              <a:t>#12 of the </a:t>
            </a:r>
            <a:r>
              <a:rPr lang="en-US" sz="2000" b="1" dirty="0" smtClean="0"/>
              <a:t>PSR	</a:t>
            </a:r>
            <a:endParaRPr lang="en-US" sz="2000" b="1" dirty="0"/>
          </a:p>
          <a:p>
            <a:pPr algn="r">
              <a:buNone/>
              <a:defRPr/>
            </a:pPr>
            <a:endParaRPr lang="en-US" sz="2400" i="1" dirty="0"/>
          </a:p>
        </p:txBody>
      </p:sp>
    </p:spTree>
    <p:extLst>
      <p:ext uri="{BB962C8B-B14F-4D97-AF65-F5344CB8AC3E}">
        <p14:creationId xmlns:p14="http://schemas.microsoft.com/office/powerpoint/2010/main" val="442998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dirty="0"/>
              <a:t>Brand Name Restrictions</a:t>
            </a:r>
            <a:endParaRPr lang="en-US" sz="3600" dirty="0"/>
          </a:p>
        </p:txBody>
      </p:sp>
      <p:sp>
        <p:nvSpPr>
          <p:cNvPr id="4" name="Content Placeholder 3"/>
          <p:cNvSpPr>
            <a:spLocks noGrp="1"/>
          </p:cNvSpPr>
          <p:nvPr>
            <p:ph idx="1"/>
          </p:nvPr>
        </p:nvSpPr>
        <p:spPr>
          <a:xfrm>
            <a:off x="457200" y="1316182"/>
            <a:ext cx="8229600" cy="4809981"/>
          </a:xfrm>
        </p:spPr>
        <p:txBody>
          <a:bodyPr/>
          <a:lstStyle/>
          <a:p>
            <a:pPr>
              <a:buNone/>
              <a:defRPr/>
            </a:pPr>
            <a:r>
              <a:rPr lang="en-US" sz="2800" b="1" dirty="0"/>
              <a:t>Basic Requirement</a:t>
            </a:r>
          </a:p>
          <a:p>
            <a:pPr>
              <a:buNone/>
              <a:defRPr/>
            </a:pPr>
            <a:endParaRPr lang="en-US" sz="1200" i="1" dirty="0">
              <a:hlinkClick r:id="rId3"/>
            </a:endParaRPr>
          </a:p>
          <a:p>
            <a:pPr indent="23813">
              <a:buNone/>
              <a:defRPr/>
            </a:pPr>
            <a:r>
              <a:rPr lang="en-US" sz="2800" i="1" dirty="0">
                <a:hlinkClick r:id="rId3"/>
              </a:rPr>
              <a:t>(FTA C 4220.1F</a:t>
            </a:r>
            <a:r>
              <a:rPr lang="en-US" sz="2800" i="1" dirty="0"/>
              <a:t> Ch. III, 3.a. (1)(e)) 	</a:t>
            </a:r>
          </a:p>
          <a:p>
            <a:pPr>
              <a:buNone/>
              <a:defRPr/>
            </a:pPr>
            <a:r>
              <a:rPr lang="en-US" sz="2800" i="1" dirty="0"/>
              <a:t>	When it is impractical or uneconomical to make a clear and accurate description of the technical requirements, a “brand name or equal” description may be used as a means to define the performance or other salient characteristics of a procurement. The specific features of the named brand which must be met by </a:t>
            </a:r>
            <a:r>
              <a:rPr lang="en-US" sz="2800" i="1" dirty="0" err="1"/>
              <a:t>offerors</a:t>
            </a:r>
            <a:r>
              <a:rPr lang="en-US" sz="2800" i="1" dirty="0"/>
              <a:t> shall be clearly stated. </a:t>
            </a:r>
          </a:p>
          <a:p>
            <a:endParaRPr lang="en-US" dirty="0"/>
          </a:p>
        </p:txBody>
      </p:sp>
    </p:spTree>
    <p:extLst>
      <p:ext uri="{BB962C8B-B14F-4D97-AF65-F5344CB8AC3E}">
        <p14:creationId xmlns:p14="http://schemas.microsoft.com/office/powerpoint/2010/main" val="2418250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4000" dirty="0"/>
              <a:t>Brand Name </a:t>
            </a:r>
            <a:r>
              <a:rPr lang="en-US" altLang="en-US" sz="4000" dirty="0" smtClean="0"/>
              <a:t>Restrictions </a:t>
            </a:r>
            <a:r>
              <a:rPr lang="en-US" altLang="en-US" sz="2000" dirty="0" smtClean="0"/>
              <a:t>cont. </a:t>
            </a:r>
            <a:endParaRPr lang="en-US" dirty="0"/>
          </a:p>
        </p:txBody>
      </p:sp>
      <p:sp>
        <p:nvSpPr>
          <p:cNvPr id="4" name="Content Placeholder 3"/>
          <p:cNvSpPr>
            <a:spLocks noGrp="1"/>
          </p:cNvSpPr>
          <p:nvPr>
            <p:ph idx="1"/>
          </p:nvPr>
        </p:nvSpPr>
        <p:spPr/>
        <p:txBody>
          <a:bodyPr/>
          <a:lstStyle/>
          <a:p>
            <a:pPr>
              <a:buNone/>
            </a:pPr>
            <a:r>
              <a:rPr lang="en-US" altLang="en-US" b="1" dirty="0"/>
              <a:t>Basic Requirement</a:t>
            </a:r>
          </a:p>
          <a:p>
            <a:pPr>
              <a:buNone/>
            </a:pPr>
            <a:endParaRPr lang="en-US" altLang="en-US" sz="1400" dirty="0">
              <a:hlinkClick r:id="rId2"/>
            </a:endParaRPr>
          </a:p>
          <a:p>
            <a:pPr>
              <a:buNone/>
            </a:pPr>
            <a:r>
              <a:rPr lang="en-US" altLang="en-US" sz="2800" i="1" dirty="0"/>
              <a:t>	(</a:t>
            </a:r>
            <a:r>
              <a:rPr lang="en-US" altLang="en-US" sz="2800" i="1" dirty="0">
                <a:hlinkClick r:id="rId2"/>
              </a:rPr>
              <a:t>FTA C 4220.1F</a:t>
            </a:r>
            <a:r>
              <a:rPr lang="en-US" altLang="en-US" sz="2800" i="1" dirty="0"/>
              <a:t> Ch. VI, 2.a. (4)(f))</a:t>
            </a:r>
            <a:endParaRPr lang="en-US" altLang="en-US" sz="2800" dirty="0"/>
          </a:p>
          <a:p>
            <a:pPr>
              <a:buNone/>
            </a:pPr>
            <a:r>
              <a:rPr lang="en-US" altLang="en-US" dirty="0"/>
              <a:t> </a:t>
            </a:r>
            <a:r>
              <a:rPr lang="en-US" altLang="en-US" i="1" dirty="0"/>
              <a:t>	Specifying only a “brand name” product without allowing offers of “an equal” product or without listing item’s salient characteristics for the “equal” is considered to be restrictive of competition.</a:t>
            </a:r>
          </a:p>
          <a:p>
            <a:pPr>
              <a:buNone/>
            </a:pPr>
            <a:endParaRPr lang="en-US" altLang="en-US" sz="1800" i="1" dirty="0"/>
          </a:p>
          <a:p>
            <a:pPr algn="r">
              <a:buNone/>
            </a:pPr>
            <a:r>
              <a:rPr lang="en-US" altLang="en-US" sz="2400" b="1" dirty="0"/>
              <a:t>Element #13 of the </a:t>
            </a:r>
            <a:r>
              <a:rPr lang="en-US" altLang="en-US" sz="2400" b="1" dirty="0" smtClean="0"/>
              <a:t>PSR		</a:t>
            </a:r>
            <a:endParaRPr lang="en-US" altLang="en-US" sz="2400" b="1" dirty="0"/>
          </a:p>
          <a:p>
            <a:pPr marL="0" indent="0">
              <a:buNone/>
            </a:pPr>
            <a:endParaRPr lang="en-US" dirty="0"/>
          </a:p>
        </p:txBody>
      </p:sp>
    </p:spTree>
    <p:extLst>
      <p:ext uri="{BB962C8B-B14F-4D97-AF65-F5344CB8AC3E}">
        <p14:creationId xmlns:p14="http://schemas.microsoft.com/office/powerpoint/2010/main" val="286388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dirty="0"/>
              <a:t>Brand Name Restriction - Examples</a:t>
            </a:r>
            <a:endParaRPr lang="en-US" sz="3600" dirty="0"/>
          </a:p>
        </p:txBody>
      </p:sp>
      <p:sp>
        <p:nvSpPr>
          <p:cNvPr id="4" name="Content Placeholder 3"/>
          <p:cNvSpPr>
            <a:spLocks noGrp="1"/>
          </p:cNvSpPr>
          <p:nvPr>
            <p:ph idx="1"/>
          </p:nvPr>
        </p:nvSpPr>
        <p:spPr>
          <a:xfrm>
            <a:off x="457200" y="1812758"/>
            <a:ext cx="8229600" cy="3866147"/>
          </a:xfrm>
        </p:spPr>
        <p:txBody>
          <a:bodyPr/>
          <a:lstStyle/>
          <a:p>
            <a:r>
              <a:rPr lang="en-US" altLang="en-US" dirty="0"/>
              <a:t>The specification called for a specific model engine for a new bus procurement</a:t>
            </a:r>
            <a:r>
              <a:rPr lang="en-US" altLang="en-US" dirty="0" smtClean="0"/>
              <a:t>.</a:t>
            </a:r>
          </a:p>
          <a:p>
            <a:pPr marL="0" indent="0">
              <a:buNone/>
            </a:pPr>
            <a:endParaRPr lang="en-US" altLang="en-US" dirty="0"/>
          </a:p>
          <a:p>
            <a:r>
              <a:rPr lang="en-US" altLang="en-US" dirty="0"/>
              <a:t>Brand name included in the specification without listing the salient features.</a:t>
            </a:r>
          </a:p>
          <a:p>
            <a:pPr>
              <a:buFont typeface="Wingdings" pitchFamily="2" charset="2"/>
              <a:buNone/>
            </a:pPr>
            <a:r>
              <a:rPr lang="en-US" altLang="en-US" dirty="0"/>
              <a:t> </a:t>
            </a:r>
          </a:p>
        </p:txBody>
      </p:sp>
    </p:spTree>
    <p:extLst>
      <p:ext uri="{BB962C8B-B14F-4D97-AF65-F5344CB8AC3E}">
        <p14:creationId xmlns:p14="http://schemas.microsoft.com/office/powerpoint/2010/main" val="137380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720725"/>
          </a:xfrm>
        </p:spPr>
        <p:txBody>
          <a:bodyPr/>
          <a:lstStyle/>
          <a:p>
            <a:r>
              <a:rPr lang="en-US" altLang="en-US" sz="3600" dirty="0"/>
              <a:t>Geographic Preferences </a:t>
            </a:r>
            <a:endParaRPr lang="en-US" sz="3600" dirty="0"/>
          </a:p>
        </p:txBody>
      </p:sp>
      <p:sp>
        <p:nvSpPr>
          <p:cNvPr id="3" name="Content Placeholder 2"/>
          <p:cNvSpPr>
            <a:spLocks noGrp="1"/>
          </p:cNvSpPr>
          <p:nvPr>
            <p:ph idx="1"/>
          </p:nvPr>
        </p:nvSpPr>
        <p:spPr>
          <a:xfrm>
            <a:off x="457200" y="1157288"/>
            <a:ext cx="8229600" cy="5146235"/>
          </a:xfrm>
        </p:spPr>
        <p:txBody>
          <a:bodyPr/>
          <a:lstStyle/>
          <a:p>
            <a:pPr>
              <a:lnSpc>
                <a:spcPct val="110000"/>
              </a:lnSpc>
              <a:buNone/>
              <a:defRPr/>
            </a:pPr>
            <a:r>
              <a:rPr lang="en-US" sz="2400" b="1" dirty="0"/>
              <a:t>Basic </a:t>
            </a:r>
            <a:r>
              <a:rPr lang="en-US" sz="2400" b="1" dirty="0" smtClean="0"/>
              <a:t>Requirement</a:t>
            </a:r>
            <a:endParaRPr lang="en-US" sz="1000" dirty="0"/>
          </a:p>
          <a:p>
            <a:pPr>
              <a:lnSpc>
                <a:spcPct val="110000"/>
              </a:lnSpc>
              <a:buNone/>
              <a:defRPr/>
            </a:pPr>
            <a:r>
              <a:rPr lang="en-US" sz="2400" i="1" dirty="0"/>
              <a:t>	(</a:t>
            </a:r>
            <a:r>
              <a:rPr lang="en-US" sz="2400" i="1" dirty="0">
                <a:solidFill>
                  <a:srgbClr val="FF0000"/>
                </a:solidFill>
                <a:hlinkClick r:id="rId3"/>
              </a:rPr>
              <a:t>FTA C 4220.1F</a:t>
            </a:r>
            <a:r>
              <a:rPr lang="en-US" sz="2400" i="1" dirty="0">
                <a:solidFill>
                  <a:srgbClr val="FF0000"/>
                </a:solidFill>
              </a:rPr>
              <a:t> </a:t>
            </a:r>
            <a:r>
              <a:rPr lang="en-US" sz="2400" i="1" dirty="0"/>
              <a:t>Ch. VI, 2.a. (4)(g))</a:t>
            </a:r>
            <a:endParaRPr lang="en-US" sz="2400" dirty="0"/>
          </a:p>
          <a:p>
            <a:pPr>
              <a:lnSpc>
                <a:spcPct val="110000"/>
              </a:lnSpc>
              <a:buNone/>
              <a:defRPr/>
            </a:pPr>
            <a:endParaRPr lang="en-US" sz="1000" dirty="0"/>
          </a:p>
          <a:p>
            <a:pPr>
              <a:lnSpc>
                <a:spcPct val="110000"/>
              </a:lnSpc>
              <a:buNone/>
              <a:defRPr/>
            </a:pPr>
            <a:r>
              <a:rPr lang="en-US" sz="2400" dirty="0"/>
              <a:t>	</a:t>
            </a:r>
            <a:r>
              <a:rPr lang="en-US" sz="2400" i="1" dirty="0"/>
              <a:t>Grantees shall conduct procurements in a manner that prohibits the use of statutorily or administratively imposed in-State or local geographical preferences in the evaluation of bids or proposals, except in those cases where applicable Federal statutes expressly mandate or encourage geographic preference.</a:t>
            </a:r>
            <a:r>
              <a:rPr lang="en-US" sz="2400" dirty="0"/>
              <a:t>  </a:t>
            </a:r>
            <a:endParaRPr lang="en-US" sz="2400" dirty="0" smtClean="0"/>
          </a:p>
          <a:p>
            <a:pPr>
              <a:lnSpc>
                <a:spcPct val="110000"/>
              </a:lnSpc>
              <a:buNone/>
              <a:defRPr/>
            </a:pPr>
            <a:endParaRPr lang="en-US" sz="1000" dirty="0"/>
          </a:p>
          <a:p>
            <a:pPr>
              <a:lnSpc>
                <a:spcPct val="110000"/>
              </a:lnSpc>
              <a:buNone/>
              <a:defRPr/>
            </a:pPr>
            <a:r>
              <a:rPr lang="en-US" sz="2200" dirty="0" smtClean="0"/>
              <a:t>Note:   An FY15 DOT Pilot Program allows contractors to abide 	by State or local geographical preference mandates in 	construction hiring.</a:t>
            </a:r>
          </a:p>
          <a:p>
            <a:pPr>
              <a:lnSpc>
                <a:spcPct val="110000"/>
              </a:lnSpc>
              <a:buNone/>
              <a:defRPr/>
            </a:pPr>
            <a:r>
              <a:rPr lang="en-US" sz="2400" b="1" dirty="0"/>
              <a:t>	</a:t>
            </a:r>
            <a:r>
              <a:rPr lang="en-US" sz="2400" b="1" dirty="0" smtClean="0"/>
              <a:t>					</a:t>
            </a:r>
            <a:r>
              <a:rPr lang="en-US" sz="2000" b="1" dirty="0" smtClean="0"/>
              <a:t>Element #14 of the PSR	</a:t>
            </a:r>
          </a:p>
          <a:p>
            <a:pPr marL="0" indent="0">
              <a:buNone/>
            </a:pPr>
            <a:endParaRPr lang="en-US" dirty="0"/>
          </a:p>
        </p:txBody>
      </p:sp>
    </p:spTree>
    <p:extLst>
      <p:ext uri="{BB962C8B-B14F-4D97-AF65-F5344CB8AC3E}">
        <p14:creationId xmlns:p14="http://schemas.microsoft.com/office/powerpoint/2010/main" val="422569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0" y="436562"/>
            <a:ext cx="8636000" cy="981075"/>
          </a:xfrm>
        </p:spPr>
        <p:txBody>
          <a:bodyPr/>
          <a:lstStyle/>
          <a:p>
            <a:r>
              <a:rPr lang="en-US" sz="3500" dirty="0" smtClean="0"/>
              <a:t>Purpose of the </a:t>
            </a:r>
            <a:br>
              <a:rPr lang="en-US" sz="3500" dirty="0" smtClean="0"/>
            </a:br>
            <a:r>
              <a:rPr lang="en-US" sz="3500" dirty="0" smtClean="0"/>
              <a:t>Procurement System Review</a:t>
            </a:r>
            <a:endParaRPr lang="en-US" sz="3500" dirty="0"/>
          </a:p>
        </p:txBody>
      </p:sp>
      <p:sp>
        <p:nvSpPr>
          <p:cNvPr id="3" name="Content Placeholder 2"/>
          <p:cNvSpPr>
            <a:spLocks noGrp="1"/>
          </p:cNvSpPr>
          <p:nvPr>
            <p:ph idx="1"/>
          </p:nvPr>
        </p:nvSpPr>
        <p:spPr>
          <a:xfrm>
            <a:off x="650929" y="1751308"/>
            <a:ext cx="7888637" cy="4141492"/>
          </a:xfrm>
        </p:spPr>
        <p:txBody>
          <a:bodyPr/>
          <a:lstStyle/>
          <a:p>
            <a:pPr marL="0" indent="0">
              <a:buNone/>
            </a:pPr>
            <a:r>
              <a:rPr lang="en-US" dirty="0" smtClean="0"/>
              <a:t>The PSR is an assessment of recipient’s:</a:t>
            </a:r>
          </a:p>
          <a:p>
            <a:pPr lvl="1">
              <a:buFont typeface="Arial" panose="020B0604020202020204" pitchFamily="34" charset="0"/>
              <a:buChar char="•"/>
            </a:pPr>
            <a:r>
              <a:rPr lang="en-US" sz="3200" dirty="0"/>
              <a:t>P</a:t>
            </a:r>
            <a:r>
              <a:rPr lang="en-US" sz="3200" dirty="0" smtClean="0"/>
              <a:t>rocurement system: </a:t>
            </a:r>
          </a:p>
          <a:p>
            <a:pPr lvl="2">
              <a:buFont typeface="Arial" panose="020B0604020202020204" pitchFamily="34" charset="0"/>
              <a:buChar char="•"/>
            </a:pPr>
            <a:r>
              <a:rPr lang="en-US" dirty="0"/>
              <a:t>p</a:t>
            </a:r>
            <a:r>
              <a:rPr lang="en-US" dirty="0" smtClean="0"/>
              <a:t>olicies &amp; procedures</a:t>
            </a:r>
          </a:p>
          <a:p>
            <a:pPr lvl="2">
              <a:buFont typeface="Arial" panose="020B0604020202020204" pitchFamily="34" charset="0"/>
              <a:buChar char="•"/>
            </a:pPr>
            <a:r>
              <a:rPr lang="en-US" dirty="0"/>
              <a:t>i</a:t>
            </a:r>
            <a:r>
              <a:rPr lang="en-US" dirty="0" smtClean="0"/>
              <a:t>mplementation of the policies and procedures </a:t>
            </a:r>
          </a:p>
          <a:p>
            <a:pPr lvl="2">
              <a:buFont typeface="Arial" panose="020B0604020202020204" pitchFamily="34" charset="0"/>
              <a:buChar char="•"/>
            </a:pPr>
            <a:endParaRPr lang="en-US" sz="1000" dirty="0" smtClean="0"/>
          </a:p>
          <a:p>
            <a:pPr lvl="1">
              <a:buFont typeface="Arial" panose="020B0604020202020204" pitchFamily="34" charset="0"/>
              <a:buChar char="•"/>
            </a:pPr>
            <a:r>
              <a:rPr lang="en-US" sz="3200" dirty="0"/>
              <a:t>M</a:t>
            </a:r>
            <a:r>
              <a:rPr lang="en-US" sz="3200" dirty="0" smtClean="0"/>
              <a:t>anagement of grant funds in compliance with FTA regulations and recipient’s contractual agreement with the FTA</a:t>
            </a:r>
            <a:endParaRPr lang="en-US" sz="3200" dirty="0"/>
          </a:p>
          <a:p>
            <a:pPr marL="457200" lvl="1" indent="0">
              <a:buNone/>
            </a:pPr>
            <a:endParaRPr lang="en-US" dirty="0" smtClean="0"/>
          </a:p>
        </p:txBody>
      </p:sp>
    </p:spTree>
    <p:extLst>
      <p:ext uri="{BB962C8B-B14F-4D97-AF65-F5344CB8AC3E}">
        <p14:creationId xmlns:p14="http://schemas.microsoft.com/office/powerpoint/2010/main" val="42122102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Contract Term Limitation </a:t>
            </a:r>
            <a:endParaRPr lang="en-US" sz="3600" dirty="0"/>
          </a:p>
        </p:txBody>
      </p:sp>
      <p:sp>
        <p:nvSpPr>
          <p:cNvPr id="3" name="Content Placeholder 2"/>
          <p:cNvSpPr>
            <a:spLocks noGrp="1"/>
          </p:cNvSpPr>
          <p:nvPr>
            <p:ph idx="1"/>
          </p:nvPr>
        </p:nvSpPr>
        <p:spPr>
          <a:xfrm>
            <a:off x="457200" y="1267326"/>
            <a:ext cx="8229600" cy="4858837"/>
          </a:xfrm>
        </p:spPr>
        <p:txBody>
          <a:bodyPr/>
          <a:lstStyle/>
          <a:p>
            <a:pPr>
              <a:buNone/>
              <a:defRPr/>
            </a:pPr>
            <a:r>
              <a:rPr lang="en-US" sz="2600" b="1" dirty="0"/>
              <a:t>Basic Requirement</a:t>
            </a:r>
          </a:p>
          <a:p>
            <a:pPr>
              <a:buNone/>
              <a:defRPr/>
            </a:pPr>
            <a:endParaRPr lang="en-US" sz="1000" dirty="0"/>
          </a:p>
          <a:p>
            <a:pPr>
              <a:buNone/>
              <a:defRPr/>
            </a:pPr>
            <a:r>
              <a:rPr lang="en-US" sz="2600" i="1" dirty="0"/>
              <a:t>	(</a:t>
            </a:r>
            <a:r>
              <a:rPr lang="en-US" sz="2600" i="1" dirty="0">
                <a:hlinkClick r:id="rId2"/>
              </a:rPr>
              <a:t>FTA C 4220.1F</a:t>
            </a:r>
            <a:r>
              <a:rPr lang="en-US" sz="2600" i="1" dirty="0"/>
              <a:t> Ch. IV, 2.e(10))</a:t>
            </a:r>
            <a:endParaRPr lang="en-US" sz="2600" dirty="0"/>
          </a:p>
          <a:p>
            <a:pPr>
              <a:buFont typeface="Wingdings" pitchFamily="2" charset="2"/>
              <a:buNone/>
              <a:defRPr/>
            </a:pPr>
            <a:r>
              <a:rPr lang="en-US" sz="2600" dirty="0"/>
              <a:t>	</a:t>
            </a:r>
            <a:r>
              <a:rPr lang="en-US" sz="2600" i="1" dirty="0"/>
              <a:t>A grantee may enter into a multi-year contract to buy rolling stock with an option not exceeding five (5) years to buy additional bus rolling stock or replacement parts. The grantee may not exercise that option later than five (5) years after the date of its original contract.  The time frame for railcars or replacement parts has been extended to seven (7) years.</a:t>
            </a:r>
          </a:p>
          <a:p>
            <a:pPr>
              <a:buFont typeface="Wingdings" pitchFamily="2" charset="2"/>
              <a:buNone/>
              <a:defRPr/>
            </a:pPr>
            <a:endParaRPr lang="en-US" sz="1000" i="1" dirty="0"/>
          </a:p>
          <a:p>
            <a:pPr>
              <a:buFont typeface="Wingdings" pitchFamily="2" charset="2"/>
              <a:buNone/>
              <a:defRPr/>
            </a:pPr>
            <a:r>
              <a:rPr lang="en-US" sz="2600" i="1" dirty="0"/>
              <a:t>	Note: </a:t>
            </a:r>
            <a:r>
              <a:rPr lang="en-US" sz="2600" i="1" dirty="0" smtClean="0"/>
              <a:t> The </a:t>
            </a:r>
            <a:r>
              <a:rPr lang="en-US" sz="2600" i="1" dirty="0"/>
              <a:t>limitation applies to the ordering period.</a:t>
            </a:r>
          </a:p>
          <a:p>
            <a:pPr>
              <a:buNone/>
              <a:defRPr/>
            </a:pPr>
            <a:endParaRPr lang="en-US" sz="1000" dirty="0"/>
          </a:p>
          <a:p>
            <a:pPr algn="r">
              <a:buNone/>
              <a:defRPr/>
            </a:pPr>
            <a:r>
              <a:rPr lang="en-US" sz="2000" b="1" dirty="0"/>
              <a:t>Element #15 of the </a:t>
            </a:r>
            <a:r>
              <a:rPr lang="en-US" sz="2000" b="1" dirty="0" smtClean="0"/>
              <a:t>PSR	</a:t>
            </a:r>
            <a:endParaRPr lang="en-US" sz="2000" b="1" dirty="0"/>
          </a:p>
        </p:txBody>
      </p:sp>
    </p:spTree>
    <p:extLst>
      <p:ext uri="{BB962C8B-B14F-4D97-AF65-F5344CB8AC3E}">
        <p14:creationId xmlns:p14="http://schemas.microsoft.com/office/powerpoint/2010/main" val="4249662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Contract Term </a:t>
            </a:r>
            <a:r>
              <a:rPr lang="en-US" altLang="en-US" sz="3600" dirty="0" smtClean="0"/>
              <a:t>Limitation </a:t>
            </a:r>
            <a:r>
              <a:rPr lang="en-US" altLang="en-US" sz="2000" dirty="0" smtClean="0"/>
              <a:t>cont.</a:t>
            </a:r>
            <a:endParaRPr lang="en-US" dirty="0"/>
          </a:p>
        </p:txBody>
      </p:sp>
      <p:sp>
        <p:nvSpPr>
          <p:cNvPr id="3" name="Content Placeholder 2"/>
          <p:cNvSpPr>
            <a:spLocks noGrp="1"/>
          </p:cNvSpPr>
          <p:nvPr>
            <p:ph idx="1"/>
          </p:nvPr>
        </p:nvSpPr>
        <p:spPr>
          <a:xfrm>
            <a:off x="457200" y="1417638"/>
            <a:ext cx="8229600" cy="4708526"/>
          </a:xfrm>
        </p:spPr>
        <p:txBody>
          <a:bodyPr/>
          <a:lstStyle/>
          <a:p>
            <a:pPr>
              <a:defRPr/>
            </a:pPr>
            <a:r>
              <a:rPr lang="en-US" sz="2800" dirty="0"/>
              <a:t>Be judicious in establishing and extending contract terms on any contract.</a:t>
            </a:r>
          </a:p>
          <a:p>
            <a:pPr>
              <a:defRPr/>
            </a:pPr>
            <a:r>
              <a:rPr lang="en-US" sz="2800" dirty="0"/>
              <a:t>Procurement file should contain evidence that the contract term is based upon sound business judgment.</a:t>
            </a:r>
          </a:p>
          <a:p>
            <a:pPr>
              <a:defRPr/>
            </a:pPr>
            <a:r>
              <a:rPr lang="en-US" sz="2800" dirty="0"/>
              <a:t>Consider competition, pricing, fairness and public perception.  </a:t>
            </a:r>
          </a:p>
          <a:p>
            <a:pPr>
              <a:defRPr/>
            </a:pPr>
            <a:r>
              <a:rPr lang="en-US" sz="2800" dirty="0"/>
              <a:t>An extension of the contract term length that amounts to an “out of scope” change will require a sole source justification. </a:t>
            </a:r>
          </a:p>
          <a:p>
            <a:pPr marL="0" indent="0">
              <a:buNone/>
            </a:pPr>
            <a:endParaRPr lang="en-US" dirty="0"/>
          </a:p>
        </p:txBody>
      </p:sp>
    </p:spTree>
    <p:extLst>
      <p:ext uri="{BB962C8B-B14F-4D97-AF65-F5344CB8AC3E}">
        <p14:creationId xmlns:p14="http://schemas.microsoft.com/office/powerpoint/2010/main" val="928150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t>Price Quotation</a:t>
            </a:r>
            <a:endParaRPr lang="en-US" dirty="0"/>
          </a:p>
        </p:txBody>
      </p:sp>
      <p:sp>
        <p:nvSpPr>
          <p:cNvPr id="3" name="Content Placeholder 2"/>
          <p:cNvSpPr>
            <a:spLocks noGrp="1"/>
          </p:cNvSpPr>
          <p:nvPr>
            <p:ph idx="1"/>
          </p:nvPr>
        </p:nvSpPr>
        <p:spPr/>
        <p:txBody>
          <a:bodyPr/>
          <a:lstStyle/>
          <a:p>
            <a:pPr>
              <a:buNone/>
            </a:pPr>
            <a:r>
              <a:rPr lang="en-US" altLang="en-US" sz="2800" b="1" dirty="0"/>
              <a:t>Basic Requirement</a:t>
            </a:r>
          </a:p>
          <a:p>
            <a:pPr>
              <a:buNone/>
            </a:pPr>
            <a:endParaRPr lang="en-US" altLang="en-US" sz="2800" dirty="0"/>
          </a:p>
          <a:p>
            <a:pPr>
              <a:buNone/>
            </a:pPr>
            <a:r>
              <a:rPr lang="en-US" altLang="en-US" sz="2800" i="1" dirty="0"/>
              <a:t>	(</a:t>
            </a:r>
            <a:r>
              <a:rPr lang="en-US" altLang="en-US" sz="2800" i="1" dirty="0">
                <a:hlinkClick r:id="rId2"/>
              </a:rPr>
              <a:t>FTA C 4220.1F</a:t>
            </a:r>
            <a:r>
              <a:rPr lang="en-US" altLang="en-US" sz="2800" i="1" dirty="0"/>
              <a:t> Ch. VI, 3.b. (2)(a))</a:t>
            </a:r>
            <a:endParaRPr lang="en-US" altLang="en-US" sz="2800" dirty="0"/>
          </a:p>
          <a:p>
            <a:pPr>
              <a:buFont typeface="Wingdings" pitchFamily="2" charset="2"/>
              <a:buNone/>
            </a:pPr>
            <a:r>
              <a:rPr lang="en-US" altLang="en-US" sz="2800" dirty="0"/>
              <a:t>	</a:t>
            </a:r>
            <a:r>
              <a:rPr lang="en-US" altLang="en-US" sz="2800" i="1" dirty="0"/>
              <a:t>Grantees must obtain price or rate quotations from an adequate number of qualified sources. </a:t>
            </a:r>
          </a:p>
          <a:p>
            <a:pPr>
              <a:buNone/>
            </a:pPr>
            <a:endParaRPr lang="en-US" altLang="en-US" sz="3600" dirty="0"/>
          </a:p>
          <a:p>
            <a:pPr algn="r">
              <a:buNone/>
            </a:pPr>
            <a:r>
              <a:rPr lang="en-US" altLang="en-US" sz="2000" b="1" dirty="0" smtClean="0"/>
              <a:t>Element </a:t>
            </a:r>
            <a:r>
              <a:rPr lang="en-US" altLang="en-US" sz="2000" b="1" dirty="0"/>
              <a:t>#23 of the </a:t>
            </a:r>
            <a:r>
              <a:rPr lang="en-US" altLang="en-US" sz="2000" b="1" dirty="0" smtClean="0"/>
              <a:t>PSR	</a:t>
            </a:r>
            <a:endParaRPr lang="en-US" altLang="en-US" sz="2000" b="1" dirty="0"/>
          </a:p>
          <a:p>
            <a:pPr marL="0" indent="0">
              <a:buNone/>
            </a:pPr>
            <a:endParaRPr lang="en-US" dirty="0"/>
          </a:p>
        </p:txBody>
      </p:sp>
    </p:spTree>
    <p:extLst>
      <p:ext uri="{BB962C8B-B14F-4D97-AF65-F5344CB8AC3E}">
        <p14:creationId xmlns:p14="http://schemas.microsoft.com/office/powerpoint/2010/main" val="3260080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Price Quotation Must Be Documented</a:t>
            </a:r>
            <a:endParaRPr lang="en-US" sz="3600" dirty="0"/>
          </a:p>
        </p:txBody>
      </p:sp>
      <p:sp>
        <p:nvSpPr>
          <p:cNvPr id="3" name="Content Placeholder 2"/>
          <p:cNvSpPr>
            <a:spLocks noGrp="1"/>
          </p:cNvSpPr>
          <p:nvPr>
            <p:ph idx="1"/>
          </p:nvPr>
        </p:nvSpPr>
        <p:spPr>
          <a:xfrm>
            <a:off x="457200" y="1574800"/>
            <a:ext cx="8229600" cy="4551364"/>
          </a:xfrm>
        </p:spPr>
        <p:txBody>
          <a:bodyPr/>
          <a:lstStyle/>
          <a:p>
            <a:r>
              <a:rPr lang="en-US" altLang="en-US" dirty="0"/>
              <a:t>Two or more qualified bidders must be obtained.</a:t>
            </a:r>
          </a:p>
          <a:p>
            <a:r>
              <a:rPr lang="en-US" altLang="en-US" dirty="0"/>
              <a:t>“No Bids” do not count as received bids</a:t>
            </a:r>
          </a:p>
          <a:p>
            <a:r>
              <a:rPr lang="en-US" altLang="en-US" dirty="0"/>
              <a:t>Bids must be “responsive” and be received from “responsible” bidders.</a:t>
            </a:r>
          </a:p>
          <a:p>
            <a:r>
              <a:rPr lang="en-US" altLang="en-US" dirty="0"/>
              <a:t>Verbal quotes can be received but must be documented.</a:t>
            </a:r>
          </a:p>
        </p:txBody>
      </p:sp>
    </p:spTree>
    <p:extLst>
      <p:ext uri="{BB962C8B-B14F-4D97-AF65-F5344CB8AC3E}">
        <p14:creationId xmlns:p14="http://schemas.microsoft.com/office/powerpoint/2010/main" val="35180894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6563"/>
            <a:ext cx="8229600" cy="671801"/>
          </a:xfrm>
        </p:spPr>
        <p:txBody>
          <a:bodyPr/>
          <a:lstStyle/>
          <a:p>
            <a:r>
              <a:rPr lang="en-US" sz="3200" dirty="0"/>
              <a:t>Clear, Accurate, and Complete Specification </a:t>
            </a:r>
          </a:p>
        </p:txBody>
      </p:sp>
      <p:sp>
        <p:nvSpPr>
          <p:cNvPr id="4" name="Content Placeholder 3"/>
          <p:cNvSpPr>
            <a:spLocks noGrp="1"/>
          </p:cNvSpPr>
          <p:nvPr>
            <p:ph idx="1"/>
          </p:nvPr>
        </p:nvSpPr>
        <p:spPr>
          <a:xfrm>
            <a:off x="457200" y="1108364"/>
            <a:ext cx="8229600" cy="5017799"/>
          </a:xfrm>
        </p:spPr>
        <p:txBody>
          <a:bodyPr/>
          <a:lstStyle/>
          <a:p>
            <a:pPr>
              <a:buNone/>
              <a:defRPr/>
            </a:pPr>
            <a:r>
              <a:rPr lang="en-US" sz="2400" b="1" dirty="0"/>
              <a:t>Basic Requirement</a:t>
            </a:r>
          </a:p>
          <a:p>
            <a:pPr>
              <a:buNone/>
              <a:defRPr/>
            </a:pPr>
            <a:endParaRPr lang="en-US" sz="1000" dirty="0">
              <a:solidFill>
                <a:srgbClr val="92D050"/>
              </a:solidFill>
              <a:hlinkClick r:id="rId2"/>
            </a:endParaRPr>
          </a:p>
          <a:p>
            <a:pPr>
              <a:buNone/>
              <a:defRPr/>
            </a:pPr>
            <a:r>
              <a:rPr lang="en-US" sz="2400" i="1" dirty="0">
                <a:solidFill>
                  <a:srgbClr val="92D050"/>
                </a:solidFill>
              </a:rPr>
              <a:t>	</a:t>
            </a:r>
            <a:r>
              <a:rPr lang="en-US" sz="2400" i="1" dirty="0"/>
              <a:t>(</a:t>
            </a:r>
            <a:r>
              <a:rPr lang="en-US" sz="2400" i="1" dirty="0">
                <a:solidFill>
                  <a:srgbClr val="92D050"/>
                </a:solidFill>
                <a:hlinkClick r:id="rId2"/>
              </a:rPr>
              <a:t>FTA C 4220.1F</a:t>
            </a:r>
            <a:r>
              <a:rPr lang="en-US" sz="2400" i="1" dirty="0">
                <a:solidFill>
                  <a:srgbClr val="92D050"/>
                </a:solidFill>
              </a:rPr>
              <a:t> </a:t>
            </a:r>
            <a:r>
              <a:rPr lang="en-US" sz="2400" i="1" dirty="0"/>
              <a:t>Ch. VI, 2.a.)</a:t>
            </a:r>
            <a:endParaRPr lang="en-US" sz="2400" dirty="0"/>
          </a:p>
          <a:p>
            <a:pPr>
              <a:buNone/>
              <a:defRPr/>
            </a:pPr>
            <a:r>
              <a:rPr lang="en-US" sz="2400" dirty="0"/>
              <a:t> 	</a:t>
            </a:r>
            <a:r>
              <a:rPr lang="en-US" sz="2400" i="1" dirty="0"/>
              <a:t>The solicitation and the contract awarded thereunder must include a clear and accurate description of the recipient’s technical requirements for the property or services to be acquired in a manner that provides for full and open competition. </a:t>
            </a:r>
          </a:p>
          <a:p>
            <a:pPr>
              <a:buNone/>
              <a:defRPr/>
            </a:pPr>
            <a:endParaRPr lang="en-US" sz="1000" i="1" dirty="0"/>
          </a:p>
          <a:p>
            <a:pPr>
              <a:buNone/>
              <a:defRPr/>
            </a:pPr>
            <a:r>
              <a:rPr lang="en-US" sz="2400" i="1" dirty="0"/>
              <a:t>	Key Questions: </a:t>
            </a:r>
          </a:p>
          <a:p>
            <a:pPr lvl="1">
              <a:buFont typeface="Arial" panose="020B0604020202020204" pitchFamily="34" charset="0"/>
              <a:buChar char="•"/>
              <a:defRPr/>
            </a:pPr>
            <a:r>
              <a:rPr lang="en-US" sz="2400" i="1" dirty="0" smtClean="0"/>
              <a:t>How </a:t>
            </a:r>
            <a:r>
              <a:rPr lang="en-US" sz="2400" i="1" dirty="0"/>
              <a:t>do you know specifications are </a:t>
            </a:r>
            <a:r>
              <a:rPr lang="en-US" sz="2400" i="1" dirty="0" smtClean="0"/>
              <a:t>complete?</a:t>
            </a:r>
          </a:p>
          <a:p>
            <a:pPr lvl="1">
              <a:buFont typeface="Arial" panose="020B0604020202020204" pitchFamily="34" charset="0"/>
              <a:buChar char="•"/>
              <a:defRPr/>
            </a:pPr>
            <a:r>
              <a:rPr lang="en-US" sz="2400" i="1" dirty="0" smtClean="0"/>
              <a:t>How </a:t>
            </a:r>
            <a:r>
              <a:rPr lang="en-US" sz="2400" i="1" dirty="0"/>
              <a:t>many bids/proposals are being </a:t>
            </a:r>
            <a:r>
              <a:rPr lang="en-US" sz="2400" i="1" dirty="0" smtClean="0"/>
              <a:t>received?</a:t>
            </a:r>
          </a:p>
          <a:p>
            <a:pPr lvl="1">
              <a:buFont typeface="Arial" panose="020B0604020202020204" pitchFamily="34" charset="0"/>
              <a:buChar char="•"/>
              <a:defRPr/>
            </a:pPr>
            <a:r>
              <a:rPr lang="en-US" sz="2400" i="1" dirty="0" smtClean="0"/>
              <a:t>How </a:t>
            </a:r>
            <a:r>
              <a:rPr lang="en-US" sz="2400" i="1" dirty="0"/>
              <a:t>do you establish specs that maximize </a:t>
            </a:r>
            <a:r>
              <a:rPr lang="en-US" sz="2400" i="1" dirty="0" smtClean="0"/>
              <a:t>competition</a:t>
            </a:r>
            <a:r>
              <a:rPr lang="en-US" sz="2400" i="1" dirty="0"/>
              <a:t>?</a:t>
            </a:r>
          </a:p>
          <a:p>
            <a:pPr>
              <a:buNone/>
              <a:defRPr/>
            </a:pPr>
            <a:endParaRPr lang="en-US" sz="800" dirty="0"/>
          </a:p>
          <a:p>
            <a:pPr algn="r">
              <a:buNone/>
              <a:defRPr/>
            </a:pPr>
            <a:r>
              <a:rPr lang="en-US" sz="2000" b="1" dirty="0"/>
              <a:t>Element #24 of the </a:t>
            </a:r>
            <a:r>
              <a:rPr lang="en-US" sz="2000" b="1" dirty="0" smtClean="0"/>
              <a:t>PSR	</a:t>
            </a:r>
            <a:endParaRPr lang="en-US" sz="2000" b="1" dirty="0"/>
          </a:p>
          <a:p>
            <a:pPr marL="0" indent="0">
              <a:buNone/>
            </a:pPr>
            <a:endParaRPr lang="en-US" dirty="0"/>
          </a:p>
        </p:txBody>
      </p:sp>
    </p:spTree>
    <p:extLst>
      <p:ext uri="{BB962C8B-B14F-4D97-AF65-F5344CB8AC3E}">
        <p14:creationId xmlns:p14="http://schemas.microsoft.com/office/powerpoint/2010/main" val="1491745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612775" y="495300"/>
            <a:ext cx="7312025" cy="666750"/>
          </a:xfrm>
        </p:spPr>
        <p:txBody>
          <a:bodyPr/>
          <a:lstStyle/>
          <a:p>
            <a:pPr eaLnBrk="1" hangingPunct="1"/>
            <a:r>
              <a:rPr lang="en-US" altLang="en-US" sz="3600" dirty="0" smtClean="0"/>
              <a:t>Cost or Price Analysis</a:t>
            </a:r>
          </a:p>
        </p:txBody>
      </p:sp>
      <p:sp>
        <p:nvSpPr>
          <p:cNvPr id="87043" name="Rectangle 5"/>
          <p:cNvSpPr>
            <a:spLocks noGrp="1" noChangeArrowheads="1"/>
          </p:cNvSpPr>
          <p:nvPr>
            <p:ph sz="quarter" idx="1"/>
          </p:nvPr>
        </p:nvSpPr>
        <p:spPr>
          <a:xfrm>
            <a:off x="612775" y="1352550"/>
            <a:ext cx="7826375" cy="4552950"/>
          </a:xfrm>
        </p:spPr>
        <p:txBody>
          <a:bodyPr>
            <a:normAutofit fontScale="92500" lnSpcReduction="20000"/>
          </a:bodyPr>
          <a:lstStyle/>
          <a:p>
            <a:pPr marL="0" indent="4763" eaLnBrk="1" hangingPunct="1">
              <a:buFont typeface="Wingdings" pitchFamily="2" charset="2"/>
              <a:buNone/>
              <a:defRPr/>
            </a:pPr>
            <a:r>
              <a:rPr lang="en-US" sz="3000" b="1" dirty="0" smtClean="0"/>
              <a:t>Basic Requirement</a:t>
            </a:r>
          </a:p>
          <a:p>
            <a:pPr marL="0" indent="4763" eaLnBrk="1" hangingPunct="1">
              <a:buFont typeface="Wingdings" pitchFamily="2" charset="2"/>
              <a:buNone/>
              <a:defRPr/>
            </a:pPr>
            <a:endParaRPr lang="en-US" sz="1400" b="1" dirty="0" smtClean="0">
              <a:hlinkClick r:id="rId3"/>
            </a:endParaRPr>
          </a:p>
          <a:p>
            <a:pPr marL="457200" indent="0" eaLnBrk="1" hangingPunct="1">
              <a:buFont typeface="Wingdings" pitchFamily="2" charset="2"/>
              <a:buNone/>
              <a:defRPr/>
            </a:pPr>
            <a:r>
              <a:rPr lang="en-US" sz="3000" i="1" dirty="0" smtClean="0">
                <a:hlinkClick r:id="rId3"/>
              </a:rPr>
              <a:t>(FTA C 4220.1F</a:t>
            </a:r>
            <a:r>
              <a:rPr lang="en-US" sz="3000" i="1" dirty="0" smtClean="0"/>
              <a:t> Ch. VI, 6)</a:t>
            </a:r>
            <a:endParaRPr lang="en-US" sz="3000" dirty="0" smtClean="0"/>
          </a:p>
          <a:p>
            <a:pPr marL="457200" lvl="1" indent="17463" eaLnBrk="1" hangingPunct="1">
              <a:buFont typeface="Wingdings" pitchFamily="2" charset="2"/>
              <a:buNone/>
              <a:defRPr/>
            </a:pPr>
            <a:r>
              <a:rPr lang="en-US" sz="3000" i="1" dirty="0" smtClean="0"/>
              <a:t>Grantees must perform a cost or price analysis in connection with every procurement action, including contract modifications.*</a:t>
            </a:r>
            <a:r>
              <a:rPr lang="en-US" sz="3000" dirty="0" smtClean="0"/>
              <a:t> </a:t>
            </a:r>
          </a:p>
          <a:p>
            <a:pPr marL="0" indent="4763" eaLnBrk="1" hangingPunct="1">
              <a:buFont typeface="Wingdings" pitchFamily="2" charset="2"/>
              <a:buNone/>
              <a:defRPr/>
            </a:pPr>
            <a:r>
              <a:rPr lang="en-US" sz="3000" dirty="0" smtClean="0"/>
              <a:t> </a:t>
            </a:r>
            <a:endParaRPr lang="en-US" sz="3000" b="1" dirty="0">
              <a:solidFill>
                <a:srgbClr val="FF0000"/>
              </a:solidFill>
            </a:endParaRPr>
          </a:p>
          <a:p>
            <a:pPr marL="0" indent="4763">
              <a:lnSpc>
                <a:spcPct val="110000"/>
              </a:lnSpc>
              <a:spcBef>
                <a:spcPts val="1200"/>
              </a:spcBef>
              <a:buNone/>
              <a:defRPr/>
            </a:pPr>
            <a:r>
              <a:rPr lang="en-US" sz="3000" dirty="0"/>
              <a:t>*except for micro-purchases, where </a:t>
            </a:r>
            <a:r>
              <a:rPr lang="en-US" sz="3000" dirty="0" smtClean="0"/>
              <a:t>a fair </a:t>
            </a:r>
            <a:r>
              <a:rPr lang="en-US" sz="3000" dirty="0"/>
              <a:t>and </a:t>
            </a:r>
            <a:r>
              <a:rPr lang="en-US" sz="3000" dirty="0" smtClean="0"/>
              <a:t>  reasonableness </a:t>
            </a:r>
            <a:r>
              <a:rPr lang="en-US" sz="3000" dirty="0"/>
              <a:t>determination suffices</a:t>
            </a:r>
            <a:endParaRPr lang="en-US" sz="3000" b="1" dirty="0">
              <a:solidFill>
                <a:srgbClr val="FF0000"/>
              </a:solidFill>
            </a:endParaRPr>
          </a:p>
          <a:p>
            <a:pPr marL="0" indent="4763" eaLnBrk="1" hangingPunct="1">
              <a:buFont typeface="Wingdings" pitchFamily="2" charset="2"/>
              <a:buNone/>
              <a:defRPr/>
            </a:pPr>
            <a:endParaRPr lang="en-US" sz="2000" dirty="0" smtClean="0"/>
          </a:p>
          <a:p>
            <a:pPr marL="0" indent="4763" eaLnBrk="1" hangingPunct="1">
              <a:buFont typeface="Wingdings" pitchFamily="2" charset="2"/>
              <a:buNone/>
              <a:tabLst>
                <a:tab pos="3090863" algn="l"/>
              </a:tabLst>
              <a:defRPr/>
            </a:pPr>
            <a:r>
              <a:rPr lang="en-US" sz="2000" b="1" dirty="0" smtClean="0"/>
              <a:t>	</a:t>
            </a:r>
            <a:r>
              <a:rPr lang="en-US" sz="2200" b="1" dirty="0" smtClean="0"/>
              <a:t>Element #41 of the PSR	</a:t>
            </a:r>
          </a:p>
          <a:p>
            <a:pPr marL="0" indent="4763" eaLnBrk="1" hangingPunct="1">
              <a:buFont typeface="Wingdings" pitchFamily="2" charset="2"/>
              <a:buNone/>
              <a:tabLst>
                <a:tab pos="3090863" algn="l"/>
              </a:tabLst>
              <a:defRPr/>
            </a:pPr>
            <a:r>
              <a:rPr lang="en-US" sz="2200" b="1" dirty="0" smtClean="0">
                <a:solidFill>
                  <a:srgbClr val="FF0000"/>
                </a:solidFill>
              </a:rPr>
              <a:t>	</a:t>
            </a:r>
            <a:r>
              <a:rPr lang="en-US" sz="2200" b="1" dirty="0" smtClean="0"/>
              <a:t>TOP TEN FINDING	</a:t>
            </a:r>
          </a:p>
          <a:p>
            <a:pPr marL="0" indent="4763" eaLnBrk="1" hangingPunct="1">
              <a:buFont typeface="Wingdings" pitchFamily="2" charset="2"/>
              <a:buNone/>
              <a:defRPr/>
            </a:pPr>
            <a:endParaRPr lang="en-US" sz="2000" b="1" dirty="0" smtClean="0"/>
          </a:p>
        </p:txBody>
      </p:sp>
    </p:spTree>
    <p:extLst>
      <p:ext uri="{BB962C8B-B14F-4D97-AF65-F5344CB8AC3E}">
        <p14:creationId xmlns:p14="http://schemas.microsoft.com/office/powerpoint/2010/main" val="3507677877"/>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dirty="0"/>
              <a:t>Cost or Price </a:t>
            </a:r>
            <a:r>
              <a:rPr lang="en-US" altLang="en-US" sz="3600" dirty="0" smtClean="0"/>
              <a:t>Analysis </a:t>
            </a:r>
            <a:r>
              <a:rPr lang="en-US" altLang="en-US" sz="2000" dirty="0" smtClean="0"/>
              <a:t>cont.</a:t>
            </a:r>
            <a:endParaRPr lang="en-US" dirty="0"/>
          </a:p>
        </p:txBody>
      </p:sp>
      <p:sp>
        <p:nvSpPr>
          <p:cNvPr id="4" name="Content Placeholder 3"/>
          <p:cNvSpPr>
            <a:spLocks noGrp="1"/>
          </p:cNvSpPr>
          <p:nvPr>
            <p:ph idx="1"/>
          </p:nvPr>
        </p:nvSpPr>
        <p:spPr>
          <a:xfrm>
            <a:off x="457200" y="1219200"/>
            <a:ext cx="8229600" cy="4906964"/>
          </a:xfrm>
        </p:spPr>
        <p:txBody>
          <a:bodyPr/>
          <a:lstStyle/>
          <a:p>
            <a:pPr marL="0" indent="0">
              <a:buNone/>
            </a:pPr>
            <a:r>
              <a:rPr lang="en-US" sz="2400" dirty="0"/>
              <a:t>As part of its evaluation of bids and proposals prior to award, does the </a:t>
            </a:r>
            <a:r>
              <a:rPr lang="en-US" sz="2400" dirty="0" smtClean="0"/>
              <a:t>recipient </a:t>
            </a:r>
            <a:r>
              <a:rPr lang="en-US" sz="2400" dirty="0"/>
              <a:t>perform a cost or price analysis? </a:t>
            </a:r>
            <a:endParaRPr lang="en-US" sz="700" dirty="0" smtClean="0"/>
          </a:p>
          <a:p>
            <a:pPr marL="0" indent="0" algn="ctr">
              <a:buNone/>
            </a:pPr>
            <a:r>
              <a:rPr lang="en-US" sz="2400" dirty="0" smtClean="0"/>
              <a:t>What is the Difference?</a:t>
            </a:r>
            <a:endParaRPr lang="en-US" sz="2400"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22220351"/>
              </p:ext>
            </p:extLst>
          </p:nvPr>
        </p:nvGraphicFramePr>
        <p:xfrm>
          <a:off x="838199" y="2405150"/>
          <a:ext cx="7619999" cy="4043169"/>
        </p:xfrm>
        <a:graphic>
          <a:graphicData uri="http://schemas.openxmlformats.org/drawingml/2006/table">
            <a:tbl>
              <a:tblPr firstRow="1" bandRow="1">
                <a:tableStyleId>{5C22544A-7EE6-4342-B048-85BDC9FD1C3A}</a:tableStyleId>
              </a:tblPr>
              <a:tblGrid>
                <a:gridCol w="2533651"/>
                <a:gridCol w="781050"/>
                <a:gridCol w="4305298"/>
              </a:tblGrid>
              <a:tr h="483154">
                <a:tc>
                  <a:txBody>
                    <a:bodyPr/>
                    <a:lstStyle/>
                    <a:p>
                      <a:r>
                        <a:rPr lang="en-US" sz="2400" dirty="0" smtClean="0">
                          <a:solidFill>
                            <a:schemeClr val="bg1"/>
                          </a:solidFill>
                        </a:rPr>
                        <a:t>Supplier</a:t>
                      </a:r>
                      <a:r>
                        <a:rPr lang="en-US" sz="2400" baseline="0" dirty="0" smtClean="0">
                          <a:solidFill>
                            <a:schemeClr val="bg1"/>
                          </a:solidFill>
                        </a:rPr>
                        <a:t> Price</a:t>
                      </a:r>
                      <a:endParaRPr lang="en-US" sz="2400" dirty="0">
                        <a:solidFill>
                          <a:schemeClr val="bg1"/>
                        </a:solidFill>
                      </a:endParaRPr>
                    </a:p>
                  </a:txBody>
                  <a:tcPr/>
                </a:tc>
                <a:tc>
                  <a:txBody>
                    <a:bodyPr/>
                    <a:lstStyle/>
                    <a:p>
                      <a:endParaRPr lang="en-US" dirty="0"/>
                    </a:p>
                  </a:txBody>
                  <a:tcPr/>
                </a:tc>
                <a:tc>
                  <a:txBody>
                    <a:bodyPr/>
                    <a:lstStyle/>
                    <a:p>
                      <a:r>
                        <a:rPr lang="en-US" sz="2400" dirty="0" smtClean="0"/>
                        <a:t>Supplier costs</a:t>
                      </a:r>
                      <a:endParaRPr lang="en-US" sz="2400" dirty="0"/>
                    </a:p>
                  </a:txBody>
                  <a:tcPr/>
                </a:tc>
              </a:tr>
              <a:tr h="1583944">
                <a:tc>
                  <a:txBody>
                    <a:bodyPr/>
                    <a:lstStyle/>
                    <a:p>
                      <a:pPr algn="ctr"/>
                      <a:endParaRPr lang="en-US" sz="2000" dirty="0" smtClean="0"/>
                    </a:p>
                    <a:p>
                      <a:pPr algn="ctr"/>
                      <a:r>
                        <a:rPr lang="en-US" sz="2000" dirty="0" smtClean="0"/>
                        <a:t>$51,250</a:t>
                      </a:r>
                      <a:endParaRPr lang="en-US" sz="2000" dirty="0"/>
                    </a:p>
                  </a:txBody>
                  <a:tcPr/>
                </a:tc>
                <a:tc>
                  <a:txBody>
                    <a:bodyPr/>
                    <a:lstStyle/>
                    <a:p>
                      <a:pPr algn="ctr"/>
                      <a:r>
                        <a:rPr lang="en-US" sz="2000" dirty="0" smtClean="0"/>
                        <a:t>One unit </a:t>
                      </a:r>
                      <a:endParaRPr lang="en-US" sz="2000" dirty="0"/>
                    </a:p>
                  </a:txBody>
                  <a:tcPr/>
                </a:tc>
                <a:tc>
                  <a:txBody>
                    <a:bodyPr/>
                    <a:lstStyle/>
                    <a:p>
                      <a:pPr algn="r"/>
                      <a:r>
                        <a:rPr lang="en-US" sz="2000" dirty="0" smtClean="0"/>
                        <a:t>Direct Labor          $20,000</a:t>
                      </a:r>
                    </a:p>
                    <a:p>
                      <a:pPr algn="r"/>
                      <a:r>
                        <a:rPr lang="en-US" sz="2000" dirty="0" smtClean="0"/>
                        <a:t>Direct Material         5,000</a:t>
                      </a:r>
                    </a:p>
                    <a:p>
                      <a:pPr algn="r"/>
                      <a:r>
                        <a:rPr lang="en-US" sz="2000" dirty="0" smtClean="0"/>
                        <a:t>Overhead                </a:t>
                      </a:r>
                      <a:r>
                        <a:rPr lang="en-US" sz="2000" u="sng" dirty="0" smtClean="0"/>
                        <a:t>22,500</a:t>
                      </a:r>
                    </a:p>
                    <a:p>
                      <a:pPr algn="r"/>
                      <a:r>
                        <a:rPr lang="en-US" sz="2000" dirty="0" smtClean="0"/>
                        <a:t>                              +</a:t>
                      </a:r>
                      <a:r>
                        <a:rPr lang="en-US" sz="2000" baseline="0" dirty="0" smtClean="0"/>
                        <a:t> Profit                $3,750</a:t>
                      </a:r>
                    </a:p>
                    <a:p>
                      <a:pPr algn="r"/>
                      <a:r>
                        <a:rPr lang="en-US" sz="2000" baseline="0" dirty="0" smtClean="0"/>
                        <a:t>                          </a:t>
                      </a:r>
                      <a:r>
                        <a:rPr lang="en-US" sz="2000" dirty="0" smtClean="0"/>
                        <a:t>Total cost              $51,250</a:t>
                      </a:r>
                      <a:endParaRPr lang="en-US" sz="2000" dirty="0"/>
                    </a:p>
                  </a:txBody>
                  <a:tcPr/>
                </a:tc>
              </a:tr>
              <a:tr h="1944575">
                <a:tc>
                  <a:txBody>
                    <a:bodyPr/>
                    <a:lstStyle/>
                    <a:p>
                      <a:r>
                        <a:rPr lang="en-US" sz="2000" b="1" dirty="0" smtClean="0"/>
                        <a:t>Price Analysis </a:t>
                      </a:r>
                      <a:r>
                        <a:rPr lang="en-US" sz="2000" b="0" dirty="0" smtClean="0"/>
                        <a:t>looks at the supplier’s price in comparison</a:t>
                      </a:r>
                      <a:r>
                        <a:rPr lang="en-US" sz="2000" b="0" baseline="0" dirty="0" smtClean="0"/>
                        <a:t> to other market prices.</a:t>
                      </a:r>
                      <a:endParaRPr lang="en-US" sz="2000" b="1" dirty="0"/>
                    </a:p>
                  </a:txBody>
                  <a:tcPr/>
                </a:tc>
                <a:tc>
                  <a:txBody>
                    <a:bodyPr/>
                    <a:lstStyle/>
                    <a:p>
                      <a:endParaRPr lang="en-US" sz="2000" dirty="0"/>
                    </a:p>
                  </a:txBody>
                  <a:tcPr/>
                </a:tc>
                <a:tc>
                  <a:txBody>
                    <a:bodyPr/>
                    <a:lstStyle/>
                    <a:p>
                      <a:r>
                        <a:rPr lang="en-US" sz="2000" b="1" dirty="0" smtClean="0"/>
                        <a:t>Cost Analysis</a:t>
                      </a:r>
                      <a:r>
                        <a:rPr lang="en-US" sz="2000" b="0" baseline="0" dirty="0" smtClean="0"/>
                        <a:t> breaks down the total price into its components, looking at the supplier’s costs to determine the profit margin contained in that price.</a:t>
                      </a:r>
                      <a:endParaRPr lang="en-US" sz="2000" b="1" dirty="0"/>
                    </a:p>
                  </a:txBody>
                  <a:tcPr/>
                </a:tc>
              </a:tr>
            </a:tbl>
          </a:graphicData>
        </a:graphic>
      </p:graphicFrame>
    </p:spTree>
    <p:extLst>
      <p:ext uri="{BB962C8B-B14F-4D97-AF65-F5344CB8AC3E}">
        <p14:creationId xmlns:p14="http://schemas.microsoft.com/office/powerpoint/2010/main" val="143686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and Answers</a:t>
            </a:r>
            <a:endParaRPr lang="en-US" dirty="0"/>
          </a:p>
        </p:txBody>
      </p:sp>
      <p:sp>
        <p:nvSpPr>
          <p:cNvPr id="4" name="Content Placeholder 3"/>
          <p:cNvSpPr>
            <a:spLocks noGrp="1"/>
          </p:cNvSpPr>
          <p:nvPr>
            <p:ph idx="1"/>
          </p:nvPr>
        </p:nvSpPr>
        <p:spPr>
          <a:xfrm>
            <a:off x="457200" y="1417638"/>
            <a:ext cx="8229600" cy="4708526"/>
          </a:xfrm>
        </p:spPr>
        <p:txBody>
          <a:bodyPr/>
          <a:lstStyle/>
          <a:p>
            <a:pPr>
              <a:spcBef>
                <a:spcPts val="1200"/>
              </a:spcBef>
              <a:spcAft>
                <a:spcPts val="1200"/>
              </a:spcAft>
              <a:buFont typeface="Wingdings" pitchFamily="2" charset="2"/>
              <a:buNone/>
              <a:defRPr/>
            </a:pPr>
            <a:r>
              <a:rPr lang="en-US" sz="2400" b="1" dirty="0"/>
              <a:t>Question . . </a:t>
            </a:r>
            <a:r>
              <a:rPr lang="en-US" sz="2400" b="1" dirty="0" smtClean="0"/>
              <a:t>.</a:t>
            </a:r>
          </a:p>
          <a:p>
            <a:pPr>
              <a:spcBef>
                <a:spcPts val="1200"/>
              </a:spcBef>
              <a:spcAft>
                <a:spcPts val="1200"/>
              </a:spcAft>
              <a:buFont typeface="Wingdings" pitchFamily="2" charset="2"/>
              <a:buNone/>
              <a:defRPr/>
            </a:pPr>
            <a:r>
              <a:rPr lang="en-US" sz="2400" b="1" dirty="0"/>
              <a:t>	</a:t>
            </a:r>
            <a:r>
              <a:rPr lang="en-US" sz="2400" dirty="0" smtClean="0"/>
              <a:t>What </a:t>
            </a:r>
            <a:r>
              <a:rPr lang="en-US" sz="2400" dirty="0"/>
              <a:t>if we can’t determine that the price per unit is fair </a:t>
            </a:r>
            <a:r>
              <a:rPr lang="en-US" sz="2400" dirty="0" smtClean="0"/>
              <a:t>and reasonable </a:t>
            </a:r>
            <a:r>
              <a:rPr lang="en-US" sz="2400" dirty="0"/>
              <a:t>by analyzing the price?</a:t>
            </a:r>
          </a:p>
          <a:p>
            <a:pPr>
              <a:spcBef>
                <a:spcPts val="1200"/>
              </a:spcBef>
              <a:spcAft>
                <a:spcPts val="1200"/>
              </a:spcAft>
              <a:buFont typeface="Wingdings" pitchFamily="2" charset="2"/>
              <a:buNone/>
              <a:defRPr/>
            </a:pPr>
            <a:r>
              <a:rPr lang="en-US" sz="2400" b="1" dirty="0"/>
              <a:t>Answer . . . </a:t>
            </a:r>
          </a:p>
          <a:p>
            <a:pPr marL="857250" lvl="1" indent="-400050">
              <a:spcAft>
                <a:spcPts val="1700"/>
              </a:spcAft>
              <a:buFontTx/>
              <a:buNone/>
              <a:defRPr/>
            </a:pPr>
            <a:r>
              <a:rPr lang="en-US" sz="2400" dirty="0"/>
              <a:t> 	</a:t>
            </a:r>
            <a:r>
              <a:rPr lang="en-US" sz="2400" dirty="0" smtClean="0"/>
              <a:t>Then </a:t>
            </a:r>
            <a:r>
              <a:rPr lang="en-US" sz="2400" dirty="0"/>
              <a:t>we have to form an opinion as to the reasonableness of the per-unit price by reviewing and evaluating the individual cost elements and the profit that make up the price. </a:t>
            </a:r>
            <a:r>
              <a:rPr lang="en-US" sz="2400" dirty="0" smtClean="0"/>
              <a:t> In </a:t>
            </a:r>
            <a:r>
              <a:rPr lang="en-US" sz="2400" dirty="0"/>
              <a:t>other words, we have to use cost analysis to analyze the per-unit price.</a:t>
            </a:r>
          </a:p>
          <a:p>
            <a:endParaRPr lang="en-US" sz="2800" dirty="0"/>
          </a:p>
        </p:txBody>
      </p:sp>
    </p:spTree>
    <p:extLst>
      <p:ext uri="{BB962C8B-B14F-4D97-AF65-F5344CB8AC3E}">
        <p14:creationId xmlns:p14="http://schemas.microsoft.com/office/powerpoint/2010/main" val="586762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6563"/>
            <a:ext cx="8229600" cy="782638"/>
          </a:xfrm>
        </p:spPr>
        <p:txBody>
          <a:bodyPr/>
          <a:lstStyle/>
          <a:p>
            <a:r>
              <a:rPr lang="en-US" sz="3600" dirty="0"/>
              <a:t>Questions and </a:t>
            </a:r>
            <a:r>
              <a:rPr lang="en-US" sz="3600" dirty="0" smtClean="0"/>
              <a:t>Answers </a:t>
            </a:r>
            <a:r>
              <a:rPr lang="en-US" sz="2000" dirty="0" smtClean="0"/>
              <a:t>cont.</a:t>
            </a:r>
            <a:endParaRPr lang="en-US" dirty="0"/>
          </a:p>
        </p:txBody>
      </p:sp>
      <p:sp>
        <p:nvSpPr>
          <p:cNvPr id="4" name="Content Placeholder 3"/>
          <p:cNvSpPr>
            <a:spLocks noGrp="1"/>
          </p:cNvSpPr>
          <p:nvPr>
            <p:ph idx="1"/>
          </p:nvPr>
        </p:nvSpPr>
        <p:spPr>
          <a:xfrm>
            <a:off x="457200" y="1219200"/>
            <a:ext cx="8229600" cy="4906963"/>
          </a:xfrm>
        </p:spPr>
        <p:txBody>
          <a:bodyPr/>
          <a:lstStyle/>
          <a:p>
            <a:pPr>
              <a:spcBef>
                <a:spcPts val="1200"/>
              </a:spcBef>
              <a:spcAft>
                <a:spcPts val="1200"/>
              </a:spcAft>
              <a:buFont typeface="Wingdings" pitchFamily="2" charset="2"/>
              <a:buNone/>
              <a:defRPr/>
            </a:pPr>
            <a:r>
              <a:rPr lang="en-US" sz="2400" b="1" dirty="0" smtClean="0"/>
              <a:t>How?</a:t>
            </a:r>
            <a:endParaRPr lang="en-US" sz="2400" b="1" dirty="0"/>
          </a:p>
          <a:p>
            <a:pPr lvl="1">
              <a:spcAft>
                <a:spcPts val="1400"/>
              </a:spcAft>
              <a:buFont typeface="Arial" panose="020B0604020202020204" pitchFamily="34" charset="0"/>
              <a:buChar char="•"/>
              <a:defRPr/>
            </a:pPr>
            <a:r>
              <a:rPr lang="en-US" sz="2200" dirty="0" smtClean="0"/>
              <a:t>By </a:t>
            </a:r>
            <a:r>
              <a:rPr lang="en-US" sz="2200" dirty="0"/>
              <a:t>requiring the vendor (who may be reluctant) to supply specific dollar information concerning the elements of cost (e.g., direct, indirect, and profit) that comprise the overall per-unit </a:t>
            </a:r>
            <a:r>
              <a:rPr lang="en-US" sz="2200" dirty="0" smtClean="0"/>
              <a:t>price</a:t>
            </a:r>
          </a:p>
          <a:p>
            <a:pPr lvl="1">
              <a:spcAft>
                <a:spcPts val="1400"/>
              </a:spcAft>
              <a:buFont typeface="Arial" panose="020B0604020202020204" pitchFamily="34" charset="0"/>
              <a:buChar char="•"/>
              <a:defRPr/>
            </a:pPr>
            <a:r>
              <a:rPr lang="en-US" sz="2200" dirty="0" smtClean="0"/>
              <a:t>By independently analyzing the elements of cost in light of what we know are costs for like items, what industry standards may indicate, or what past experience has indicated</a:t>
            </a:r>
          </a:p>
          <a:p>
            <a:pPr lvl="1">
              <a:spcAft>
                <a:spcPts val="1400"/>
              </a:spcAft>
              <a:buFont typeface="Arial" panose="020B0604020202020204" pitchFamily="34" charset="0"/>
              <a:buChar char="•"/>
              <a:defRPr/>
            </a:pPr>
            <a:r>
              <a:rPr lang="en-US" sz="2200" dirty="0" smtClean="0"/>
              <a:t>By </a:t>
            </a:r>
            <a:r>
              <a:rPr lang="en-US" sz="2200" dirty="0"/>
              <a:t>applying the standards or guidelines of reasonable accounting practices to determine that the supplier’s costing practices are representative of others in the field</a:t>
            </a:r>
          </a:p>
        </p:txBody>
      </p:sp>
    </p:spTree>
    <p:extLst>
      <p:ext uri="{BB962C8B-B14F-4D97-AF65-F5344CB8AC3E}">
        <p14:creationId xmlns:p14="http://schemas.microsoft.com/office/powerpoint/2010/main" val="1504735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509"/>
            <a:ext cx="8229600" cy="692727"/>
          </a:xfrm>
        </p:spPr>
        <p:txBody>
          <a:bodyPr/>
          <a:lstStyle/>
          <a:p>
            <a:r>
              <a:rPr lang="en-US" altLang="en-US" sz="3600" dirty="0"/>
              <a:t>Which One Should I Use</a:t>
            </a:r>
            <a:r>
              <a:rPr lang="en-US" altLang="en-US" dirty="0"/>
              <a:t>?</a:t>
            </a:r>
            <a:endParaRPr lang="en-US" dirty="0"/>
          </a:p>
        </p:txBody>
      </p:sp>
      <p:sp>
        <p:nvSpPr>
          <p:cNvPr id="4" name="Content Placeholder 3"/>
          <p:cNvSpPr>
            <a:spLocks noGrp="1"/>
          </p:cNvSpPr>
          <p:nvPr>
            <p:ph idx="1"/>
          </p:nvPr>
        </p:nvSpPr>
        <p:spPr>
          <a:xfrm>
            <a:off x="457200" y="1025236"/>
            <a:ext cx="8229600" cy="4803589"/>
          </a:xfrm>
        </p:spPr>
        <p:txBody>
          <a:bodyPr/>
          <a:lstStyle/>
          <a:p>
            <a:r>
              <a:rPr lang="en-US" altLang="en-US" sz="2400" b="1" dirty="0"/>
              <a:t>Price Analysis</a:t>
            </a:r>
            <a:r>
              <a:rPr lang="en-US" altLang="en-US" sz="2400" dirty="0"/>
              <a:t> is used if it is determined that </a:t>
            </a:r>
            <a:r>
              <a:rPr lang="en-US" altLang="en-US" sz="2400" u="sng" dirty="0"/>
              <a:t>competition was adequate</a:t>
            </a:r>
            <a:r>
              <a:rPr lang="en-US" altLang="en-US" sz="2400" dirty="0"/>
              <a:t> and price was within the expected range established by the ICE.</a:t>
            </a:r>
          </a:p>
          <a:p>
            <a:r>
              <a:rPr lang="en-US" altLang="en-US" sz="2400" b="1" dirty="0"/>
              <a:t>Cost Analysis </a:t>
            </a:r>
            <a:r>
              <a:rPr lang="en-US" altLang="en-US" sz="2400" dirty="0"/>
              <a:t>is used if it is determined that </a:t>
            </a:r>
            <a:r>
              <a:rPr lang="en-US" altLang="en-US" sz="2400" u="sng" dirty="0"/>
              <a:t>competition is inadequate</a:t>
            </a:r>
            <a:r>
              <a:rPr lang="en-US" altLang="en-US" sz="2400" dirty="0"/>
              <a:t> or price is inconsistent with the expected range </a:t>
            </a:r>
            <a:r>
              <a:rPr lang="en-US" altLang="en-US" sz="2400" dirty="0" smtClean="0"/>
              <a:t>established </a:t>
            </a:r>
            <a:r>
              <a:rPr lang="en-US" altLang="en-US" sz="2400" dirty="0"/>
              <a:t>by ICE</a:t>
            </a:r>
            <a:r>
              <a:rPr lang="en-US" altLang="en-US" sz="2400" dirty="0" smtClean="0"/>
              <a:t>.</a:t>
            </a:r>
          </a:p>
          <a:p>
            <a:pPr marL="0" indent="0">
              <a:buNone/>
            </a:pPr>
            <a:endParaRPr lang="en-US" alt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083718051"/>
              </p:ext>
            </p:extLst>
          </p:nvPr>
        </p:nvGraphicFramePr>
        <p:xfrm>
          <a:off x="1540934" y="3449776"/>
          <a:ext cx="5892800" cy="2770915"/>
        </p:xfrm>
        <a:graphic>
          <a:graphicData uri="http://schemas.openxmlformats.org/drawingml/2006/table">
            <a:tbl>
              <a:tblPr firstRow="1" bandRow="1">
                <a:tableStyleId>{5C22544A-7EE6-4342-B048-85BDC9FD1C3A}</a:tableStyleId>
              </a:tblPr>
              <a:tblGrid>
                <a:gridCol w="2975648"/>
                <a:gridCol w="2917152"/>
              </a:tblGrid>
              <a:tr h="395845">
                <a:tc>
                  <a:txBody>
                    <a:bodyPr/>
                    <a:lstStyle/>
                    <a:p>
                      <a:r>
                        <a:rPr lang="en-US" dirty="0" smtClean="0"/>
                        <a:t>Procurement Type</a:t>
                      </a:r>
                      <a:endParaRPr lang="en-US" dirty="0"/>
                    </a:p>
                  </a:txBody>
                  <a:tcPr/>
                </a:tc>
                <a:tc>
                  <a:txBody>
                    <a:bodyPr/>
                    <a:lstStyle/>
                    <a:p>
                      <a:r>
                        <a:rPr lang="en-US" dirty="0" smtClean="0"/>
                        <a:t>Analysis Type</a:t>
                      </a:r>
                      <a:endParaRPr lang="en-US" dirty="0"/>
                    </a:p>
                  </a:txBody>
                  <a:tcPr/>
                </a:tc>
              </a:tr>
              <a:tr h="395845">
                <a:tc>
                  <a:txBody>
                    <a:bodyPr/>
                    <a:lstStyle/>
                    <a:p>
                      <a:r>
                        <a:rPr lang="en-US" dirty="0" smtClean="0"/>
                        <a:t>Small Purchase</a:t>
                      </a:r>
                      <a:endParaRPr lang="en-US" dirty="0"/>
                    </a:p>
                  </a:txBody>
                  <a:tcPr/>
                </a:tc>
                <a:tc>
                  <a:txBody>
                    <a:bodyPr/>
                    <a:lstStyle/>
                    <a:p>
                      <a:r>
                        <a:rPr lang="en-US" dirty="0" smtClean="0"/>
                        <a:t>Price and/or Cost</a:t>
                      </a:r>
                      <a:endParaRPr lang="en-US" dirty="0"/>
                    </a:p>
                  </a:txBody>
                  <a:tcPr/>
                </a:tc>
              </a:tr>
              <a:tr h="395845">
                <a:tc>
                  <a:txBody>
                    <a:bodyPr/>
                    <a:lstStyle/>
                    <a:p>
                      <a:r>
                        <a:rPr lang="en-US" dirty="0" smtClean="0"/>
                        <a:t>IFB</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Price and/or Cost</a:t>
                      </a:r>
                    </a:p>
                  </a:txBody>
                  <a:tcPr/>
                </a:tc>
              </a:tr>
              <a:tr h="395845">
                <a:tc>
                  <a:txBody>
                    <a:bodyPr/>
                    <a:lstStyle/>
                    <a:p>
                      <a:r>
                        <a:rPr lang="en-US" dirty="0" smtClean="0"/>
                        <a:t>RFP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Price and/or Cost</a:t>
                      </a:r>
                    </a:p>
                  </a:txBody>
                  <a:tcPr/>
                </a:tc>
              </a:tr>
              <a:tr h="395845">
                <a:tc>
                  <a:txBody>
                    <a:bodyPr/>
                    <a:lstStyle/>
                    <a:p>
                      <a:r>
                        <a:rPr lang="en-US" dirty="0" smtClean="0"/>
                        <a:t>Single Source</a:t>
                      </a:r>
                      <a:endParaRPr lang="en-US" dirty="0"/>
                    </a:p>
                  </a:txBody>
                  <a:tcPr/>
                </a:tc>
                <a:tc>
                  <a:txBody>
                    <a:bodyPr/>
                    <a:lstStyle/>
                    <a:p>
                      <a:r>
                        <a:rPr lang="en-US" dirty="0" smtClean="0"/>
                        <a:t>Cost</a:t>
                      </a:r>
                      <a:endParaRPr lang="en-US" dirty="0"/>
                    </a:p>
                  </a:txBody>
                  <a:tcPr/>
                </a:tc>
              </a:tr>
              <a:tr h="395845">
                <a:tc>
                  <a:txBody>
                    <a:bodyPr/>
                    <a:lstStyle/>
                    <a:p>
                      <a:r>
                        <a:rPr lang="en-US" dirty="0" smtClean="0"/>
                        <a:t>Sole Source</a:t>
                      </a:r>
                      <a:endParaRPr lang="en-US" dirty="0"/>
                    </a:p>
                  </a:txBody>
                  <a:tcPr/>
                </a:tc>
                <a:tc>
                  <a:txBody>
                    <a:bodyPr/>
                    <a:lstStyle/>
                    <a:p>
                      <a:r>
                        <a:rPr lang="en-US" dirty="0" smtClean="0"/>
                        <a:t>Cost</a:t>
                      </a:r>
                      <a:endParaRPr lang="en-US" dirty="0"/>
                    </a:p>
                  </a:txBody>
                  <a:tcPr/>
                </a:tc>
              </a:tr>
              <a:tr h="395845">
                <a:tc>
                  <a:txBody>
                    <a:bodyPr/>
                    <a:lstStyle/>
                    <a:p>
                      <a:r>
                        <a:rPr lang="en-US" dirty="0" smtClean="0"/>
                        <a:t>Contract Modifications</a:t>
                      </a:r>
                      <a:endParaRPr lang="en-US" dirty="0"/>
                    </a:p>
                  </a:txBody>
                  <a:tcPr/>
                </a:tc>
                <a:tc>
                  <a:txBody>
                    <a:bodyPr/>
                    <a:lstStyle/>
                    <a:p>
                      <a:r>
                        <a:rPr lang="en-US" dirty="0" smtClean="0"/>
                        <a:t>Cost</a:t>
                      </a:r>
                      <a:endParaRPr lang="en-US" dirty="0"/>
                    </a:p>
                  </a:txBody>
                  <a:tcPr/>
                </a:tc>
              </a:tr>
            </a:tbl>
          </a:graphicData>
        </a:graphic>
      </p:graphicFrame>
    </p:spTree>
    <p:extLst>
      <p:ext uri="{BB962C8B-B14F-4D97-AF65-F5344CB8AC3E}">
        <p14:creationId xmlns:p14="http://schemas.microsoft.com/office/powerpoint/2010/main" val="321918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823278"/>
          </a:xfrm>
        </p:spPr>
        <p:txBody>
          <a:bodyPr/>
          <a:lstStyle/>
          <a:p>
            <a:r>
              <a:rPr lang="en-US" sz="3600" dirty="0" smtClean="0"/>
              <a:t>Your Greatest Resources</a:t>
            </a:r>
            <a:endParaRPr lang="en-US" sz="3600" dirty="0"/>
          </a:p>
        </p:txBody>
      </p:sp>
      <p:sp>
        <p:nvSpPr>
          <p:cNvPr id="3" name="Content Placeholder 2"/>
          <p:cNvSpPr>
            <a:spLocks noGrp="1"/>
          </p:cNvSpPr>
          <p:nvPr>
            <p:ph idx="1"/>
          </p:nvPr>
        </p:nvSpPr>
        <p:spPr>
          <a:xfrm>
            <a:off x="457199" y="1259841"/>
            <a:ext cx="8466667" cy="4866323"/>
          </a:xfrm>
        </p:spPr>
        <p:txBody>
          <a:bodyPr/>
          <a:lstStyle/>
          <a:p>
            <a:pPr marL="0" indent="0">
              <a:lnSpc>
                <a:spcPct val="150000"/>
              </a:lnSpc>
              <a:buNone/>
            </a:pPr>
            <a:r>
              <a:rPr lang="en-US" sz="2800" dirty="0" smtClean="0"/>
              <a:t>FTA Circulars and legal opinions define the requirements</a:t>
            </a:r>
          </a:p>
          <a:p>
            <a:pPr marL="0" indent="0">
              <a:buNone/>
            </a:pPr>
            <a:r>
              <a:rPr lang="en-US" sz="2800" dirty="0" smtClean="0"/>
              <a:t>Other helpful resources:</a:t>
            </a:r>
          </a:p>
          <a:p>
            <a:r>
              <a:rPr lang="en-US" sz="2800" dirty="0" smtClean="0"/>
              <a:t>FTA website </a:t>
            </a:r>
            <a:r>
              <a:rPr lang="en-US" sz="2800" dirty="0" smtClean="0">
                <a:hlinkClick r:id="rId3"/>
              </a:rPr>
              <a:t>www.fta.dot.gov</a:t>
            </a:r>
            <a:r>
              <a:rPr lang="en-US" sz="2800" dirty="0" smtClean="0"/>
              <a:t> </a:t>
            </a:r>
          </a:p>
          <a:p>
            <a:pPr lvl="1"/>
            <a:r>
              <a:rPr lang="en-US" sz="2400" dirty="0" smtClean="0"/>
              <a:t>Procurement Online Tools and Resources</a:t>
            </a:r>
          </a:p>
          <a:p>
            <a:pPr lvl="1"/>
            <a:r>
              <a:rPr lang="en-US" sz="2400" dirty="0" smtClean="0"/>
              <a:t>Third Party Procurement </a:t>
            </a:r>
            <a:r>
              <a:rPr lang="en-US" sz="2400" dirty="0"/>
              <a:t>Frequently asked Q</a:t>
            </a:r>
            <a:r>
              <a:rPr lang="en-US" sz="2400" dirty="0" smtClean="0"/>
              <a:t>uestions, </a:t>
            </a:r>
          </a:p>
          <a:p>
            <a:pPr lvl="1"/>
            <a:r>
              <a:rPr lang="en-US" sz="2400" dirty="0"/>
              <a:t> Civil </a:t>
            </a:r>
            <a:r>
              <a:rPr lang="en-US" sz="2400" dirty="0" smtClean="0"/>
              <a:t>Rights</a:t>
            </a:r>
          </a:p>
          <a:p>
            <a:r>
              <a:rPr lang="en-US" sz="2800" dirty="0" smtClean="0"/>
              <a:t>FTA Regional Office Staff</a:t>
            </a:r>
          </a:p>
          <a:p>
            <a:r>
              <a:rPr lang="en-US" sz="2800" dirty="0" smtClean="0"/>
              <a:t>Peer Grantees</a:t>
            </a:r>
          </a:p>
          <a:p>
            <a:r>
              <a:rPr lang="en-US" sz="2800" dirty="0" smtClean="0"/>
              <a:t>Co-Workers</a:t>
            </a:r>
            <a:endParaRPr lang="en-US" sz="2800" dirty="0"/>
          </a:p>
        </p:txBody>
      </p:sp>
    </p:spTree>
    <p:extLst>
      <p:ext uri="{BB962C8B-B14F-4D97-AF65-F5344CB8AC3E}">
        <p14:creationId xmlns:p14="http://schemas.microsoft.com/office/powerpoint/2010/main" val="19151714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6563"/>
            <a:ext cx="8229600" cy="630237"/>
          </a:xfrm>
        </p:spPr>
        <p:txBody>
          <a:bodyPr/>
          <a:lstStyle/>
          <a:p>
            <a:r>
              <a:rPr lang="en-US" sz="3600" dirty="0" smtClean="0"/>
              <a:t>Price Analysis</a:t>
            </a:r>
            <a:endParaRPr lang="en-US" sz="3600" dirty="0"/>
          </a:p>
        </p:txBody>
      </p:sp>
      <p:sp>
        <p:nvSpPr>
          <p:cNvPr id="4" name="Content Placeholder 3"/>
          <p:cNvSpPr>
            <a:spLocks noGrp="1"/>
          </p:cNvSpPr>
          <p:nvPr>
            <p:ph idx="1"/>
          </p:nvPr>
        </p:nvSpPr>
        <p:spPr>
          <a:xfrm>
            <a:off x="457200" y="1177636"/>
            <a:ext cx="8229600" cy="4983452"/>
          </a:xfrm>
        </p:spPr>
        <p:txBody>
          <a:bodyPr/>
          <a:lstStyle/>
          <a:p>
            <a:pPr marL="0" indent="0">
              <a:spcAft>
                <a:spcPts val="600"/>
              </a:spcAft>
              <a:buFont typeface="Wingdings" pitchFamily="2" charset="2"/>
              <a:buNone/>
              <a:defRPr/>
            </a:pPr>
            <a:r>
              <a:rPr lang="en-US" sz="2400" dirty="0"/>
              <a:t>Price Analysis is a direct comparison of a supplier’s price with benchmark prices for the same good or service:</a:t>
            </a:r>
          </a:p>
          <a:p>
            <a:pPr>
              <a:defRPr/>
            </a:pPr>
            <a:r>
              <a:rPr lang="en-US" sz="2400" dirty="0"/>
              <a:t>Quotes/Bids Received from Competitors*</a:t>
            </a:r>
          </a:p>
          <a:p>
            <a:pPr algn="ctr">
              <a:buFont typeface="Wingdings" pitchFamily="2" charset="2"/>
              <a:buNone/>
              <a:defRPr/>
            </a:pPr>
            <a:r>
              <a:rPr lang="en-US" sz="2400" dirty="0"/>
              <a:t>	</a:t>
            </a:r>
            <a:r>
              <a:rPr lang="en-US" sz="2400" b="1" dirty="0"/>
              <a:t>AND</a:t>
            </a:r>
          </a:p>
          <a:p>
            <a:pPr>
              <a:spcAft>
                <a:spcPts val="600"/>
              </a:spcAft>
              <a:defRPr/>
            </a:pPr>
            <a:r>
              <a:rPr lang="en-US" sz="2400" dirty="0"/>
              <a:t>Comparison with Independent Cost Estimate</a:t>
            </a:r>
          </a:p>
          <a:p>
            <a:pPr>
              <a:lnSpc>
                <a:spcPct val="110000"/>
              </a:lnSpc>
              <a:spcBef>
                <a:spcPts val="0"/>
              </a:spcBef>
              <a:buFont typeface="Wingdings" pitchFamily="2" charset="2"/>
              <a:buNone/>
              <a:defRPr/>
            </a:pPr>
            <a:r>
              <a:rPr lang="en-US" sz="2400" dirty="0"/>
              <a:t>	</a:t>
            </a:r>
            <a:r>
              <a:rPr lang="en-US" sz="2000" dirty="0"/>
              <a:t>Set guidelines as to when you will review submitted bids or proposals relative to the ICE. </a:t>
            </a:r>
            <a:r>
              <a:rPr lang="en-US" sz="2000" dirty="0" smtClean="0"/>
              <a:t> Will </a:t>
            </a:r>
            <a:r>
              <a:rPr lang="en-US" sz="2000" dirty="0"/>
              <a:t>vary based on dollar value, market conditions. Some agencies confirm final prices on IFBs with selected suppliers.</a:t>
            </a:r>
          </a:p>
          <a:p>
            <a:pPr>
              <a:buFont typeface="Wingdings" pitchFamily="2" charset="2"/>
              <a:buNone/>
              <a:defRPr/>
            </a:pPr>
            <a:r>
              <a:rPr lang="en-US" sz="2400" i="1" dirty="0"/>
              <a:t>Other sources are provided on the following slide</a:t>
            </a:r>
            <a:r>
              <a:rPr lang="en-US" sz="2400" i="1" dirty="0" smtClean="0"/>
              <a:t>.</a:t>
            </a:r>
          </a:p>
          <a:p>
            <a:pPr>
              <a:buFont typeface="Wingdings" pitchFamily="2" charset="2"/>
              <a:buNone/>
              <a:defRPr/>
            </a:pPr>
            <a:endParaRPr lang="en-US" sz="1000" i="1" dirty="0"/>
          </a:p>
          <a:p>
            <a:pPr marL="0" indent="0">
              <a:buNone/>
            </a:pPr>
            <a:r>
              <a:rPr lang="en-US" altLang="en-US" sz="2000" i="1" dirty="0"/>
              <a:t>*Catalog or market prices offered in substantial quantities to the public may be used for small purchases</a:t>
            </a:r>
            <a:r>
              <a:rPr lang="en-US" altLang="en-US" sz="2000" i="1" dirty="0" smtClean="0"/>
              <a:t>. </a:t>
            </a:r>
            <a:endParaRPr lang="en-US" altLang="en-US" sz="2000" i="1" dirty="0"/>
          </a:p>
        </p:txBody>
      </p:sp>
      <p:sp>
        <p:nvSpPr>
          <p:cNvPr id="5" name="Rectangle 4"/>
          <p:cNvSpPr/>
          <p:nvPr/>
        </p:nvSpPr>
        <p:spPr>
          <a:xfrm>
            <a:off x="2884111" y="5735783"/>
            <a:ext cx="2286000" cy="42530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chemeClr val="bg1"/>
                </a:solidFill>
                <a:effectLst>
                  <a:outerShdw blurRad="38100" dist="38100" dir="2700000" algn="tl">
                    <a:srgbClr val="000000">
                      <a:alpha val="43137"/>
                    </a:srgbClr>
                  </a:outerShdw>
                </a:effectLst>
              </a:rPr>
              <a:t>Price Analysis </a:t>
            </a:r>
            <a:r>
              <a:rPr lang="en-US" sz="2000" b="1" dirty="0">
                <a:solidFill>
                  <a:schemeClr val="bg1"/>
                </a:solidFill>
                <a:effectLst>
                  <a:outerShdw blurRad="38100" dist="38100" dir="2700000" algn="tl">
                    <a:srgbClr val="000000">
                      <a:alpha val="43137"/>
                    </a:srgbClr>
                  </a:outerShdw>
                </a:effectLst>
              </a:rPr>
              <a:t>Form </a:t>
            </a:r>
            <a:endParaRPr lang="en-US" sz="2000" dirty="0"/>
          </a:p>
        </p:txBody>
      </p:sp>
      <p:sp>
        <p:nvSpPr>
          <p:cNvPr id="6" name="Rectangle 5"/>
          <p:cNvSpPr/>
          <p:nvPr/>
        </p:nvSpPr>
        <p:spPr>
          <a:xfrm>
            <a:off x="5382986" y="5735694"/>
            <a:ext cx="3303814" cy="37809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b="1" dirty="0">
                <a:solidFill>
                  <a:schemeClr val="bg1"/>
                </a:solidFill>
                <a:effectLst>
                  <a:outerShdw blurRad="38100" dist="38100" dir="2700000" algn="tl">
                    <a:srgbClr val="000000">
                      <a:alpha val="43137"/>
                    </a:srgbClr>
                  </a:outerShdw>
                </a:effectLst>
              </a:rPr>
              <a:t>Sample ICE and Price Analysis</a:t>
            </a:r>
          </a:p>
        </p:txBody>
      </p:sp>
    </p:spTree>
    <p:extLst>
      <p:ext uri="{BB962C8B-B14F-4D97-AF65-F5344CB8AC3E}">
        <p14:creationId xmlns:p14="http://schemas.microsoft.com/office/powerpoint/2010/main" val="3969546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6562"/>
            <a:ext cx="8229600" cy="754929"/>
          </a:xfrm>
        </p:spPr>
        <p:txBody>
          <a:bodyPr/>
          <a:lstStyle/>
          <a:p>
            <a:r>
              <a:rPr lang="en-US" altLang="en-US" sz="3600" dirty="0"/>
              <a:t>Price Analysis Techniques</a:t>
            </a:r>
            <a:endParaRPr lang="en-US" sz="3600" dirty="0"/>
          </a:p>
        </p:txBody>
      </p:sp>
      <p:sp>
        <p:nvSpPr>
          <p:cNvPr id="4" name="Content Placeholder 3"/>
          <p:cNvSpPr>
            <a:spLocks noGrp="1"/>
          </p:cNvSpPr>
          <p:nvPr>
            <p:ph idx="1"/>
          </p:nvPr>
        </p:nvSpPr>
        <p:spPr>
          <a:xfrm>
            <a:off x="457200" y="1316182"/>
            <a:ext cx="8229600" cy="4809981"/>
          </a:xfrm>
        </p:spPr>
        <p:txBody>
          <a:bodyPr/>
          <a:lstStyle/>
          <a:p>
            <a:pPr marL="395288" indent="-395288">
              <a:defRPr/>
            </a:pPr>
            <a:r>
              <a:rPr lang="en-US" sz="2800" dirty="0"/>
              <a:t>Purchaser must be familiar with market conditions</a:t>
            </a:r>
          </a:p>
          <a:p>
            <a:pPr marL="395288" indent="-395288">
              <a:defRPr/>
            </a:pPr>
            <a:r>
              <a:rPr lang="en-US" sz="2800" b="1" dirty="0"/>
              <a:t>Compare bids</a:t>
            </a:r>
            <a:endParaRPr lang="en-US" sz="2800" dirty="0"/>
          </a:p>
          <a:p>
            <a:pPr marL="395288" indent="-395288">
              <a:defRPr/>
            </a:pPr>
            <a:r>
              <a:rPr lang="en-US" sz="2800" dirty="0"/>
              <a:t>Yardsticks of measure</a:t>
            </a:r>
          </a:p>
          <a:p>
            <a:pPr marL="395288" indent="-395288">
              <a:defRPr/>
            </a:pPr>
            <a:r>
              <a:rPr lang="en-US" sz="2800" dirty="0"/>
              <a:t>Compare price / quantity relationships</a:t>
            </a:r>
          </a:p>
          <a:p>
            <a:pPr marL="395288" indent="-395288">
              <a:defRPr/>
            </a:pPr>
            <a:r>
              <a:rPr lang="en-US" sz="2800" dirty="0"/>
              <a:t>Comparing prices of similar products</a:t>
            </a:r>
          </a:p>
          <a:p>
            <a:pPr marL="395288" indent="-395288">
              <a:defRPr/>
            </a:pPr>
            <a:r>
              <a:rPr lang="en-US" sz="2800" dirty="0"/>
              <a:t>Published information</a:t>
            </a:r>
          </a:p>
          <a:p>
            <a:pPr marL="966788" lvl="1" indent="-457200">
              <a:buFont typeface="Arial" panose="020B0604020202020204" pitchFamily="34" charset="0"/>
              <a:buChar char="•"/>
              <a:defRPr/>
            </a:pPr>
            <a:r>
              <a:rPr lang="en-US" dirty="0"/>
              <a:t>Supplier price lists</a:t>
            </a:r>
          </a:p>
          <a:p>
            <a:pPr marL="966788" lvl="1" indent="-457200">
              <a:buFont typeface="Arial" panose="020B0604020202020204" pitchFamily="34" charset="0"/>
              <a:buChar char="•"/>
              <a:defRPr/>
            </a:pPr>
            <a:r>
              <a:rPr lang="en-US" dirty="0"/>
              <a:t>Trade journals</a:t>
            </a:r>
          </a:p>
          <a:p>
            <a:pPr marL="966788" lvl="1" indent="-457200">
              <a:buFont typeface="Arial" panose="020B0604020202020204" pitchFamily="34" charset="0"/>
              <a:buChar char="•"/>
              <a:defRPr/>
            </a:pPr>
            <a:r>
              <a:rPr lang="en-US" dirty="0"/>
              <a:t>Government publications</a:t>
            </a:r>
          </a:p>
          <a:p>
            <a:endParaRPr lang="en-US" dirty="0"/>
          </a:p>
        </p:txBody>
      </p:sp>
    </p:spTree>
    <p:extLst>
      <p:ext uri="{BB962C8B-B14F-4D97-AF65-F5344CB8AC3E}">
        <p14:creationId xmlns:p14="http://schemas.microsoft.com/office/powerpoint/2010/main" val="256837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6562"/>
            <a:ext cx="8229600" cy="652009"/>
          </a:xfrm>
        </p:spPr>
        <p:txBody>
          <a:bodyPr/>
          <a:lstStyle/>
          <a:p>
            <a:r>
              <a:rPr lang="en-US" altLang="en-US" sz="3600" dirty="0"/>
              <a:t>Price Analysis Comparisons</a:t>
            </a:r>
            <a:endParaRPr lang="en-US" sz="3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8683" y="1480457"/>
            <a:ext cx="8153400" cy="263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966" y="4114800"/>
            <a:ext cx="7842834"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402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dirty="0"/>
              <a:t>Checklist for Establishing Comparability</a:t>
            </a:r>
            <a:endParaRPr lang="en-US" sz="3600"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943994180"/>
              </p:ext>
            </p:extLst>
          </p:nvPr>
        </p:nvGraphicFramePr>
        <p:xfrm>
          <a:off x="845127" y="1417637"/>
          <a:ext cx="8063346" cy="4743451"/>
        </p:xfrm>
        <a:graphic>
          <a:graphicData uri="http://schemas.openxmlformats.org/presentationml/2006/ole">
            <mc:AlternateContent xmlns:mc="http://schemas.openxmlformats.org/markup-compatibility/2006">
              <mc:Choice xmlns:v="urn:schemas-microsoft-com:vml" Requires="v">
                <p:oleObj spid="_x0000_s2280" name="Document" r:id="rId4" imgW="8863284" imgH="4775917" progId="Word.Document.8">
                  <p:embed/>
                </p:oleObj>
              </mc:Choice>
              <mc:Fallback>
                <p:oleObj name="Document" r:id="rId4" imgW="8863284" imgH="4775917" progId="Word.Document.8">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127" y="1417637"/>
                        <a:ext cx="8063346" cy="474345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817926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Case Study – Price Analysis</a:t>
            </a:r>
            <a:endParaRPr lang="en-US" dirty="0"/>
          </a:p>
        </p:txBody>
      </p:sp>
      <p:sp>
        <p:nvSpPr>
          <p:cNvPr id="5" name="Content Placeholder 4"/>
          <p:cNvSpPr>
            <a:spLocks noGrp="1"/>
          </p:cNvSpPr>
          <p:nvPr>
            <p:ph idx="1"/>
          </p:nvPr>
        </p:nvSpPr>
        <p:spPr/>
        <p:txBody>
          <a:bodyPr/>
          <a:lstStyle/>
          <a:p>
            <a:pPr>
              <a:buNone/>
            </a:pPr>
            <a:r>
              <a:rPr lang="en-US" altLang="en-US" b="1" dirty="0"/>
              <a:t>Scenario:</a:t>
            </a:r>
          </a:p>
          <a:p>
            <a:r>
              <a:rPr lang="en-US" altLang="en-US" dirty="0"/>
              <a:t>Three bids were received for project management consulting</a:t>
            </a:r>
          </a:p>
          <a:p>
            <a:r>
              <a:rPr lang="en-US" altLang="en-US" dirty="0"/>
              <a:t>The lowest bidder’s offer proposed a cost of $220 per hour based on the provider’s estimate that the work would take 260 hours </a:t>
            </a:r>
          </a:p>
          <a:p>
            <a:r>
              <a:rPr lang="en-US" altLang="en-US" dirty="0"/>
              <a:t>Total Offer = $57,200</a:t>
            </a:r>
          </a:p>
          <a:p>
            <a:endParaRPr lang="en-US" dirty="0"/>
          </a:p>
        </p:txBody>
      </p:sp>
    </p:spTree>
    <p:extLst>
      <p:ext uri="{BB962C8B-B14F-4D97-AF65-F5344CB8AC3E}">
        <p14:creationId xmlns:p14="http://schemas.microsoft.com/office/powerpoint/2010/main" val="2844057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6562"/>
            <a:ext cx="8229600" cy="810347"/>
          </a:xfrm>
        </p:spPr>
        <p:txBody>
          <a:bodyPr/>
          <a:lstStyle/>
          <a:p>
            <a:r>
              <a:rPr lang="en-US" altLang="en-US" sz="3600" dirty="0"/>
              <a:t>Case Study – Price </a:t>
            </a:r>
            <a:r>
              <a:rPr lang="en-US" altLang="en-US" sz="3600" dirty="0" smtClean="0"/>
              <a:t>Analysis  </a:t>
            </a:r>
            <a:r>
              <a:rPr lang="en-US" altLang="en-US" sz="2400" dirty="0" smtClean="0"/>
              <a:t>Cont.</a:t>
            </a:r>
            <a:endParaRPr lang="en-US" sz="3600" dirty="0"/>
          </a:p>
        </p:txBody>
      </p:sp>
      <p:sp>
        <p:nvSpPr>
          <p:cNvPr id="5" name="Content Placeholder 4"/>
          <p:cNvSpPr>
            <a:spLocks noGrp="1"/>
          </p:cNvSpPr>
          <p:nvPr>
            <p:ph idx="1"/>
          </p:nvPr>
        </p:nvSpPr>
        <p:spPr>
          <a:xfrm>
            <a:off x="457200" y="1417637"/>
            <a:ext cx="8229600" cy="4708526"/>
          </a:xfrm>
        </p:spPr>
        <p:txBody>
          <a:bodyPr/>
          <a:lstStyle/>
          <a:p>
            <a:pPr marL="1196975" indent="-1196975">
              <a:buNone/>
              <a:tabLst>
                <a:tab pos="1203325" algn="l"/>
              </a:tabLst>
            </a:pPr>
            <a:r>
              <a:rPr lang="en-US" altLang="en-US" sz="2200" b="1" dirty="0">
                <a:solidFill>
                  <a:schemeClr val="folHlink"/>
                </a:solidFill>
              </a:rPr>
              <a:t>Step 1:</a:t>
            </a:r>
            <a:r>
              <a:rPr lang="en-US" altLang="en-US" sz="2200" dirty="0"/>
              <a:t>	Compare low bid to other offers received </a:t>
            </a:r>
          </a:p>
          <a:p>
            <a:pPr marL="1196975" indent="-1196975">
              <a:buNone/>
              <a:tabLst>
                <a:tab pos="1203325" algn="l"/>
              </a:tabLst>
            </a:pPr>
            <a:r>
              <a:rPr lang="en-US" altLang="en-US" sz="2200" b="1" dirty="0">
                <a:solidFill>
                  <a:schemeClr val="folHlink"/>
                </a:solidFill>
              </a:rPr>
              <a:t>Step 2:</a:t>
            </a:r>
            <a:r>
              <a:rPr lang="en-US" altLang="en-US" sz="2200" dirty="0"/>
              <a:t>	Look up last purchase of project management consulting</a:t>
            </a:r>
          </a:p>
          <a:p>
            <a:pPr marL="2349500" lvl="2" indent="-468313">
              <a:tabLst>
                <a:tab pos="1203325" algn="l"/>
              </a:tabLst>
            </a:pPr>
            <a:r>
              <a:rPr lang="en-US" altLang="en-US" sz="2200" dirty="0"/>
              <a:t>Last purchase in 2009.  </a:t>
            </a:r>
          </a:p>
          <a:p>
            <a:pPr marL="2349500" lvl="2" indent="-468313">
              <a:tabLst>
                <a:tab pos="1203325" algn="l"/>
              </a:tabLst>
            </a:pPr>
            <a:r>
              <a:rPr lang="en-US" altLang="en-US" sz="2200" dirty="0"/>
              <a:t>Adjust for inflation since 2009. (average 2%/ year.)</a:t>
            </a:r>
          </a:p>
          <a:p>
            <a:pPr marL="2349500" lvl="2" indent="-468313">
              <a:tabLst>
                <a:tab pos="1203325" algn="l"/>
              </a:tabLst>
            </a:pPr>
            <a:r>
              <a:rPr lang="en-US" altLang="en-US" sz="2200" dirty="0"/>
              <a:t>Adjust for labor increases since 2009. (In this NAICS, 5%)</a:t>
            </a:r>
          </a:p>
          <a:p>
            <a:pPr marL="1196975" indent="-1196975">
              <a:buNone/>
              <a:tabLst>
                <a:tab pos="1203325" algn="l"/>
              </a:tabLst>
            </a:pPr>
            <a:r>
              <a:rPr lang="en-US" altLang="en-US" sz="2200" b="1" dirty="0">
                <a:solidFill>
                  <a:schemeClr val="folHlink"/>
                </a:solidFill>
              </a:rPr>
              <a:t>Step 3:</a:t>
            </a:r>
            <a:r>
              <a:rPr lang="en-US" altLang="en-US" sz="2200" dirty="0"/>
              <a:t>	Evaluate provider estimate of hours required to do the work</a:t>
            </a:r>
          </a:p>
          <a:p>
            <a:pPr marL="2349500" lvl="2" indent="-468313">
              <a:tabLst>
                <a:tab pos="1203325" algn="l"/>
              </a:tabLst>
            </a:pPr>
            <a:r>
              <a:rPr lang="en-US" altLang="en-US" sz="2200" dirty="0"/>
              <a:t>Check against projects of similar size</a:t>
            </a:r>
          </a:p>
          <a:p>
            <a:pPr marL="2349500" lvl="2" indent="-468313">
              <a:tabLst>
                <a:tab pos="1203325" algn="l"/>
              </a:tabLst>
            </a:pPr>
            <a:r>
              <a:rPr lang="en-US" altLang="en-US" sz="2200" dirty="0"/>
              <a:t>Ask in-house experts for estimate</a:t>
            </a:r>
          </a:p>
          <a:p>
            <a:pPr marL="1196975" indent="-1196975">
              <a:buNone/>
              <a:tabLst>
                <a:tab pos="1203325" algn="l"/>
              </a:tabLst>
            </a:pPr>
            <a:r>
              <a:rPr lang="en-US" altLang="en-US" sz="2200" b="1" dirty="0">
                <a:solidFill>
                  <a:schemeClr val="folHlink"/>
                </a:solidFill>
              </a:rPr>
              <a:t>Step 4:</a:t>
            </a:r>
            <a:r>
              <a:rPr lang="en-US" altLang="en-US" sz="2200" dirty="0"/>
              <a:t>	Draw conclusions from this analysis of their proposed cost.</a:t>
            </a:r>
          </a:p>
          <a:p>
            <a:pPr lvl="8"/>
            <a:endParaRPr lang="en-US" dirty="0"/>
          </a:p>
        </p:txBody>
      </p:sp>
      <p:sp>
        <p:nvSpPr>
          <p:cNvPr id="6" name="Snip and Round Single Corner Rectangle 5">
            <a:hlinkClick r:id="rId3" action="ppaction://hlinkfile"/>
          </p:cNvPr>
          <p:cNvSpPr/>
          <p:nvPr/>
        </p:nvSpPr>
        <p:spPr>
          <a:xfrm>
            <a:off x="5486400" y="5943600"/>
            <a:ext cx="2362200" cy="391886"/>
          </a:xfrm>
          <a:prstGeom prst="snipRoundRect">
            <a:avLst>
              <a:gd name="adj1" fmla="val 0"/>
              <a:gd name="adj2" fmla="val 16667"/>
            </a:avLst>
          </a:prstGeom>
          <a:solidFill>
            <a:schemeClr val="bg2">
              <a:lumMod val="75000"/>
            </a:schemeClr>
          </a:solidFill>
          <a:ln>
            <a:solidFill>
              <a:schemeClr val="accent1"/>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2000" b="1" dirty="0">
                <a:solidFill>
                  <a:schemeClr val="bg1"/>
                </a:solidFill>
                <a:effectLst>
                  <a:outerShdw blurRad="38100" dist="38100" dir="2700000" algn="tl">
                    <a:srgbClr val="000000">
                      <a:alpha val="43137"/>
                    </a:srgbClr>
                  </a:outerShdw>
                </a:effectLst>
              </a:rPr>
              <a:t>Price Analysis Form</a:t>
            </a:r>
          </a:p>
        </p:txBody>
      </p:sp>
    </p:spTree>
    <p:extLst>
      <p:ext uri="{BB962C8B-B14F-4D97-AF65-F5344CB8AC3E}">
        <p14:creationId xmlns:p14="http://schemas.microsoft.com/office/powerpoint/2010/main" val="29154947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Case Study – Price Analysis</a:t>
            </a:r>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100" y="1874837"/>
            <a:ext cx="7315200" cy="170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16429" y="1417637"/>
            <a:ext cx="7315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Steps 1 &amp; 3:  Compare to other bids, Evaluate hours</a:t>
            </a:r>
            <a:endParaRPr lang="en-US" b="1" dirty="0">
              <a:solidFill>
                <a:schemeClr val="tx1"/>
              </a:solidFill>
            </a:endParaRPr>
          </a:p>
        </p:txBody>
      </p:sp>
      <p:sp>
        <p:nvSpPr>
          <p:cNvPr id="9" name="Rectangle 8"/>
          <p:cNvSpPr/>
          <p:nvPr/>
        </p:nvSpPr>
        <p:spPr>
          <a:xfrm>
            <a:off x="832758" y="4098472"/>
            <a:ext cx="7298871" cy="1616528"/>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u="sng" dirty="0">
                <a:solidFill>
                  <a:srgbClr val="000000"/>
                </a:solidFill>
                <a:latin typeface="Arial" pitchFamily="34" charset="0"/>
                <a:cs typeface="Arial" pitchFamily="34" charset="0"/>
              </a:rPr>
              <a:t>Last Purchase</a:t>
            </a:r>
            <a:r>
              <a:rPr lang="en-US" sz="1600" dirty="0">
                <a:solidFill>
                  <a:srgbClr val="000000"/>
                </a:solidFill>
                <a:latin typeface="Arial" pitchFamily="34" charset="0"/>
                <a:cs typeface="Arial" pitchFamily="34" charset="0"/>
              </a:rPr>
              <a:t>: B.C. Technologies – Aug. 2009  	400 hours at $180 / hour	       $72,000 	</a:t>
            </a:r>
          </a:p>
          <a:p>
            <a:pPr>
              <a:defRPr/>
            </a:pPr>
            <a:r>
              <a:rPr lang="en-US" sz="1600" dirty="0">
                <a:solidFill>
                  <a:srgbClr val="000000"/>
                </a:solidFill>
                <a:latin typeface="Arial" pitchFamily="34" charset="0"/>
                <a:cs typeface="Arial" pitchFamily="34" charset="0"/>
              </a:rPr>
              <a:t>			</a:t>
            </a:r>
          </a:p>
          <a:p>
            <a:pPr>
              <a:defRPr/>
            </a:pPr>
            <a:r>
              <a:rPr lang="en-US" sz="1600" dirty="0">
                <a:solidFill>
                  <a:srgbClr val="000000"/>
                </a:solidFill>
                <a:latin typeface="Arial" pitchFamily="34" charset="0"/>
                <a:cs typeface="Arial" pitchFamily="34" charset="0"/>
              </a:rPr>
              <a:t>		       Base rate / hour: 	   </a:t>
            </a:r>
            <a:r>
              <a:rPr lang="en-US" sz="1600"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$180 	</a:t>
            </a:r>
          </a:p>
          <a:p>
            <a:pPr>
              <a:defRPr/>
            </a:pPr>
            <a:r>
              <a:rPr lang="en-US" sz="1600" dirty="0">
                <a:solidFill>
                  <a:srgbClr val="000000"/>
                </a:solidFill>
                <a:latin typeface="Arial" pitchFamily="34" charset="0"/>
                <a:cs typeface="Arial" pitchFamily="34" charset="0"/>
              </a:rPr>
              <a:t>Wage rate adjustments- 5% per year for 3 years	    $208 	</a:t>
            </a:r>
          </a:p>
          <a:p>
            <a:pPr>
              <a:defRPr/>
            </a:pPr>
            <a:r>
              <a:rPr lang="en-US" sz="1600" dirty="0">
                <a:solidFill>
                  <a:srgbClr val="000000"/>
                </a:solidFill>
                <a:latin typeface="Arial" pitchFamily="34" charset="0"/>
                <a:cs typeface="Arial" pitchFamily="34" charset="0"/>
              </a:rPr>
              <a:t>Inflation adjustment @ 2%	 per year for 3 years	    $221 </a:t>
            </a:r>
            <a:r>
              <a:rPr lang="en-US" dirty="0">
                <a:solidFill>
                  <a:srgbClr val="000000"/>
                </a:solidFill>
                <a:latin typeface="Arial" pitchFamily="34" charset="0"/>
                <a:cs typeface="Arial" pitchFamily="34" charset="0"/>
              </a:rPr>
              <a:t>	</a:t>
            </a:r>
          </a:p>
        </p:txBody>
      </p:sp>
      <p:sp>
        <p:nvSpPr>
          <p:cNvPr id="10" name="Rectangle 9"/>
          <p:cNvSpPr/>
          <p:nvPr/>
        </p:nvSpPr>
        <p:spPr>
          <a:xfrm>
            <a:off x="1404257" y="5715000"/>
            <a:ext cx="627670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Conclusions</a:t>
            </a:r>
            <a:r>
              <a:rPr lang="en-US" dirty="0" smtClean="0">
                <a:solidFill>
                  <a:schemeClr val="tx1"/>
                </a:solidFill>
              </a:rPr>
              <a:t>?</a:t>
            </a:r>
            <a:endParaRPr lang="en-US" dirty="0">
              <a:solidFill>
                <a:schemeClr val="tx1"/>
              </a:solidFill>
            </a:endParaRPr>
          </a:p>
        </p:txBody>
      </p:sp>
      <p:sp>
        <p:nvSpPr>
          <p:cNvPr id="11" name="Rectangle 10"/>
          <p:cNvSpPr/>
          <p:nvPr/>
        </p:nvSpPr>
        <p:spPr>
          <a:xfrm>
            <a:off x="832758" y="3543299"/>
            <a:ext cx="7298871" cy="522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Step 2:  Look up last purchase </a:t>
            </a:r>
            <a:r>
              <a:rPr lang="en-US" b="1" dirty="0" smtClean="0">
                <a:solidFill>
                  <a:schemeClr val="tx1"/>
                </a:solidFill>
              </a:rPr>
              <a:t>and</a:t>
            </a:r>
            <a:r>
              <a:rPr lang="en-US" dirty="0" smtClean="0">
                <a:solidFill>
                  <a:schemeClr val="tx1"/>
                </a:solidFill>
              </a:rPr>
              <a:t> adjust for time &amp; inflation</a:t>
            </a:r>
            <a:endParaRPr lang="en-US" dirty="0">
              <a:solidFill>
                <a:schemeClr val="tx1"/>
              </a:solidFill>
            </a:endParaRPr>
          </a:p>
        </p:txBody>
      </p:sp>
    </p:spTree>
    <p:extLst>
      <p:ext uri="{BB962C8B-B14F-4D97-AF65-F5344CB8AC3E}">
        <p14:creationId xmlns:p14="http://schemas.microsoft.com/office/powerpoint/2010/main" val="10351088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Cost Analysis Required</a:t>
            </a:r>
            <a:endParaRPr lang="en-US" dirty="0"/>
          </a:p>
        </p:txBody>
      </p:sp>
      <p:sp>
        <p:nvSpPr>
          <p:cNvPr id="5" name="Content Placeholder 4"/>
          <p:cNvSpPr>
            <a:spLocks noGrp="1"/>
          </p:cNvSpPr>
          <p:nvPr>
            <p:ph idx="1"/>
          </p:nvPr>
        </p:nvSpPr>
        <p:spPr/>
        <p:txBody>
          <a:bodyPr/>
          <a:lstStyle/>
          <a:p>
            <a:pPr marL="0" indent="0">
              <a:buNone/>
              <a:defRPr/>
            </a:pPr>
            <a:r>
              <a:rPr lang="en-US" sz="2800" b="1" dirty="0"/>
              <a:t>Basic Requirement</a:t>
            </a:r>
          </a:p>
          <a:p>
            <a:pPr indent="0">
              <a:buNone/>
              <a:defRPr/>
            </a:pPr>
            <a:endParaRPr lang="en-US" sz="1000" dirty="0">
              <a:solidFill>
                <a:schemeClr val="accent3"/>
              </a:solidFill>
              <a:hlinkClick r:id="rId2"/>
            </a:endParaRPr>
          </a:p>
          <a:p>
            <a:pPr indent="0">
              <a:buNone/>
              <a:defRPr/>
            </a:pPr>
            <a:r>
              <a:rPr lang="en-US" sz="2800" i="1" dirty="0">
                <a:hlinkClick r:id="rId2"/>
              </a:rPr>
              <a:t>(FTA C 4220.1</a:t>
            </a:r>
            <a:r>
              <a:rPr lang="en-US" sz="2800" i="1" u="sng" dirty="0"/>
              <a:t>F</a:t>
            </a:r>
            <a:r>
              <a:rPr lang="en-US" sz="2800" i="1" dirty="0"/>
              <a:t> Ch. VI, 6.a.) </a:t>
            </a:r>
          </a:p>
          <a:p>
            <a:pPr>
              <a:buFont typeface="Wingdings" pitchFamily="2" charset="2"/>
              <a:buNone/>
              <a:defRPr/>
            </a:pPr>
            <a:r>
              <a:rPr lang="en-US" sz="2800" dirty="0"/>
              <a:t>	</a:t>
            </a:r>
            <a:r>
              <a:rPr lang="en-US" sz="2800" i="1" dirty="0"/>
              <a:t>The recipient must obtain a cost analysis when price competition is inadequate, when only a sole source is available, or in the event of a change order. </a:t>
            </a:r>
          </a:p>
          <a:p>
            <a:pPr marL="58738" indent="0">
              <a:buNone/>
              <a:defRPr/>
            </a:pPr>
            <a:endParaRPr lang="en-US" sz="1400" i="1" dirty="0">
              <a:solidFill>
                <a:schemeClr val="accent3"/>
              </a:solidFill>
            </a:endParaRPr>
          </a:p>
          <a:p>
            <a:pPr marL="58738" indent="0">
              <a:buNone/>
              <a:defRPr/>
            </a:pPr>
            <a:r>
              <a:rPr lang="en-US" sz="2800" i="1" dirty="0"/>
              <a:t>Note: Cost analysis must include </a:t>
            </a:r>
            <a:r>
              <a:rPr lang="en-US" sz="2800" i="1" dirty="0" smtClean="0"/>
              <a:t>analysis </a:t>
            </a:r>
            <a:r>
              <a:rPr lang="en-US" sz="2800" i="1" dirty="0"/>
              <a:t>of profit or fee</a:t>
            </a:r>
          </a:p>
          <a:p>
            <a:pPr marL="58738" indent="0">
              <a:buNone/>
              <a:defRPr/>
            </a:pPr>
            <a:endParaRPr lang="en-US" sz="1600" i="1" dirty="0">
              <a:solidFill>
                <a:schemeClr val="accent3"/>
              </a:solidFill>
            </a:endParaRPr>
          </a:p>
          <a:p>
            <a:pPr marL="58738" indent="0">
              <a:buNone/>
              <a:defRPr/>
            </a:pPr>
            <a:r>
              <a:rPr lang="en-US" sz="2000" b="1" dirty="0" smtClean="0"/>
              <a:t>				Element </a:t>
            </a:r>
            <a:r>
              <a:rPr lang="en-US" sz="2000" b="1" dirty="0"/>
              <a:t>#39 of the PSR</a:t>
            </a:r>
          </a:p>
          <a:p>
            <a:endParaRPr lang="en-US" dirty="0"/>
          </a:p>
        </p:txBody>
      </p:sp>
    </p:spTree>
    <p:extLst>
      <p:ext uri="{BB962C8B-B14F-4D97-AF65-F5344CB8AC3E}">
        <p14:creationId xmlns:p14="http://schemas.microsoft.com/office/powerpoint/2010/main" val="15065136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6563"/>
            <a:ext cx="8229600" cy="564924"/>
          </a:xfrm>
        </p:spPr>
        <p:txBody>
          <a:bodyPr/>
          <a:lstStyle/>
          <a:p>
            <a:r>
              <a:rPr lang="en-US" altLang="en-US" sz="3600" dirty="0"/>
              <a:t>Use of Cost Analysis</a:t>
            </a:r>
            <a:endParaRPr lang="en-US" sz="3600" dirty="0"/>
          </a:p>
        </p:txBody>
      </p:sp>
      <p:sp>
        <p:nvSpPr>
          <p:cNvPr id="6" name="Content Placeholder 5"/>
          <p:cNvSpPr>
            <a:spLocks noGrp="1"/>
          </p:cNvSpPr>
          <p:nvPr>
            <p:ph idx="1"/>
          </p:nvPr>
        </p:nvSpPr>
        <p:spPr>
          <a:xfrm>
            <a:off x="457199" y="1001488"/>
            <a:ext cx="8395855" cy="5124676"/>
          </a:xfrm>
        </p:spPr>
        <p:txBody>
          <a:bodyPr/>
          <a:lstStyle/>
          <a:p>
            <a:pPr marL="0" indent="0">
              <a:buNone/>
            </a:pPr>
            <a:r>
              <a:rPr lang="en-US" dirty="0" smtClean="0"/>
              <a:t>Cost Analysis is used when:</a:t>
            </a:r>
          </a:p>
          <a:p>
            <a:r>
              <a:rPr lang="en-US" dirty="0" smtClean="0"/>
              <a:t>Price analysis will not provide sufficient information</a:t>
            </a:r>
          </a:p>
          <a:p>
            <a:r>
              <a:rPr lang="en-US" dirty="0" smtClean="0"/>
              <a:t>Adequate price competition is lacking</a:t>
            </a:r>
          </a:p>
          <a:p>
            <a:r>
              <a:rPr lang="en-US" dirty="0" smtClean="0"/>
              <a:t>Using sole source method, including contract modifications</a:t>
            </a:r>
          </a:p>
          <a:p>
            <a:r>
              <a:rPr lang="en-US" dirty="0" smtClean="0"/>
              <a:t>The </a:t>
            </a:r>
            <a:r>
              <a:rPr lang="en-US" dirty="0" err="1" smtClean="0"/>
              <a:t>offeror</a:t>
            </a:r>
            <a:r>
              <a:rPr lang="en-US" dirty="0" smtClean="0"/>
              <a:t> is required to submit the elements (i.e. labor hours, overhead, materials) of the proposed cost</a:t>
            </a:r>
            <a:endParaRPr lang="en-US" dirty="0"/>
          </a:p>
        </p:txBody>
      </p:sp>
    </p:spTree>
    <p:extLst>
      <p:ext uri="{BB962C8B-B14F-4D97-AF65-F5344CB8AC3E}">
        <p14:creationId xmlns:p14="http://schemas.microsoft.com/office/powerpoint/2010/main" val="4234869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95514"/>
            <a:ext cx="8229600" cy="655073"/>
          </a:xfrm>
        </p:spPr>
        <p:txBody>
          <a:bodyPr/>
          <a:lstStyle/>
          <a:p>
            <a:r>
              <a:rPr lang="en-US" altLang="en-US" sz="3600" dirty="0"/>
              <a:t>Preparation for Cost Analysis</a:t>
            </a:r>
            <a:endParaRPr lang="en-US" sz="3600" dirty="0"/>
          </a:p>
        </p:txBody>
      </p:sp>
      <p:sp>
        <p:nvSpPr>
          <p:cNvPr id="5" name="Content Placeholder 4"/>
          <p:cNvSpPr>
            <a:spLocks noGrp="1"/>
          </p:cNvSpPr>
          <p:nvPr>
            <p:ph idx="1"/>
          </p:nvPr>
        </p:nvSpPr>
        <p:spPr>
          <a:xfrm>
            <a:off x="661480" y="1197430"/>
            <a:ext cx="8025319" cy="4928733"/>
          </a:xfrm>
        </p:spPr>
        <p:txBody>
          <a:bodyPr/>
          <a:lstStyle/>
          <a:p>
            <a:r>
              <a:rPr lang="en-US" sz="2600" dirty="0"/>
              <a:t>Is the item same as or similar to items made by the supplier in the past?</a:t>
            </a:r>
          </a:p>
          <a:p>
            <a:r>
              <a:rPr lang="en-US" sz="2600" dirty="0"/>
              <a:t>The more “mature” the supplier’s product, the more the proposal should be based on actuals and the less on judgment factors / contingencies</a:t>
            </a:r>
          </a:p>
          <a:p>
            <a:r>
              <a:rPr lang="en-US" sz="2600" dirty="0"/>
              <a:t>Did supplier furnish same or similar item before?</a:t>
            </a:r>
          </a:p>
          <a:p>
            <a:r>
              <a:rPr lang="en-US" sz="2600" dirty="0"/>
              <a:t>If so, review previous cost/pricing data and analysis</a:t>
            </a:r>
          </a:p>
          <a:p>
            <a:r>
              <a:rPr lang="en-US" sz="2600" dirty="0"/>
              <a:t>Understand supplier’s competitive position</a:t>
            </a:r>
          </a:p>
          <a:p>
            <a:r>
              <a:rPr lang="en-US" sz="2600" dirty="0"/>
              <a:t>To what extent did supplier price the proposal competitively?</a:t>
            </a:r>
          </a:p>
          <a:p>
            <a:r>
              <a:rPr lang="en-US" sz="2600" dirty="0"/>
              <a:t>What is past experience with this supplier?</a:t>
            </a:r>
          </a:p>
          <a:p>
            <a:endParaRPr lang="en-US" dirty="0"/>
          </a:p>
        </p:txBody>
      </p:sp>
    </p:spTree>
    <p:extLst>
      <p:ext uri="{BB962C8B-B14F-4D97-AF65-F5344CB8AC3E}">
        <p14:creationId xmlns:p14="http://schemas.microsoft.com/office/powerpoint/2010/main" val="166123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p:nvPr>
        </p:nvSpPr>
        <p:spPr/>
        <p:txBody>
          <a:bodyPr/>
          <a:lstStyle/>
          <a:p>
            <a:pPr eaLnBrk="1" hangingPunct="1"/>
            <a:r>
              <a:rPr lang="en-US" altLang="en-US" dirty="0" smtClean="0"/>
              <a:t>Key Regulations and Circulars</a:t>
            </a:r>
          </a:p>
        </p:txBody>
      </p:sp>
      <p:sp>
        <p:nvSpPr>
          <p:cNvPr id="35843" name="Rectangle 8"/>
          <p:cNvSpPr>
            <a:spLocks noGrp="1" noChangeArrowheads="1"/>
          </p:cNvSpPr>
          <p:nvPr>
            <p:ph sz="quarter" idx="2"/>
          </p:nvPr>
        </p:nvSpPr>
        <p:spPr>
          <a:xfrm>
            <a:off x="720436" y="2057400"/>
            <a:ext cx="3318164" cy="3952009"/>
          </a:xfrm>
        </p:spPr>
        <p:txBody>
          <a:bodyPr/>
          <a:lstStyle/>
          <a:p>
            <a:pPr eaLnBrk="1" hangingPunct="1">
              <a:spcBef>
                <a:spcPct val="10000"/>
              </a:spcBef>
              <a:spcAft>
                <a:spcPct val="10000"/>
              </a:spcAft>
            </a:pPr>
            <a:r>
              <a:rPr lang="en-US" altLang="en-US" dirty="0" smtClean="0"/>
              <a:t>2 CFR Part 200</a:t>
            </a:r>
          </a:p>
          <a:p>
            <a:pPr eaLnBrk="1" hangingPunct="1">
              <a:spcBef>
                <a:spcPct val="10000"/>
              </a:spcBef>
              <a:spcAft>
                <a:spcPct val="10000"/>
              </a:spcAft>
            </a:pPr>
            <a:r>
              <a:rPr lang="en-US" altLang="en-US" dirty="0" smtClean="0"/>
              <a:t>49 CFR Part 18</a:t>
            </a:r>
          </a:p>
          <a:p>
            <a:pPr eaLnBrk="1" hangingPunct="1">
              <a:spcBef>
                <a:spcPct val="10000"/>
              </a:spcBef>
              <a:spcAft>
                <a:spcPct val="10000"/>
              </a:spcAft>
            </a:pPr>
            <a:r>
              <a:rPr lang="en-US" altLang="en-US" dirty="0" smtClean="0"/>
              <a:t>Master Agreement</a:t>
            </a:r>
          </a:p>
          <a:p>
            <a:pPr eaLnBrk="1" hangingPunct="1">
              <a:spcBef>
                <a:spcPct val="10000"/>
              </a:spcBef>
              <a:spcAft>
                <a:spcPct val="10000"/>
              </a:spcAft>
            </a:pPr>
            <a:r>
              <a:rPr lang="en-US" altLang="en-US" dirty="0" smtClean="0"/>
              <a:t>Common Rule (48 CFR Part 18)</a:t>
            </a:r>
          </a:p>
          <a:p>
            <a:pPr eaLnBrk="1" hangingPunct="1">
              <a:spcBef>
                <a:spcPct val="10000"/>
              </a:spcBef>
              <a:spcAft>
                <a:spcPct val="10000"/>
              </a:spcAft>
            </a:pPr>
            <a:r>
              <a:rPr lang="en-US" altLang="en-US" dirty="0" smtClean="0"/>
              <a:t>49 CFR Part 19</a:t>
            </a:r>
          </a:p>
        </p:txBody>
      </p:sp>
      <p:sp>
        <p:nvSpPr>
          <p:cNvPr id="35844" name="Rectangle 9"/>
          <p:cNvSpPr>
            <a:spLocks noGrp="1" noChangeArrowheads="1"/>
          </p:cNvSpPr>
          <p:nvPr>
            <p:ph sz="quarter" idx="4"/>
          </p:nvPr>
        </p:nvSpPr>
        <p:spPr>
          <a:xfrm>
            <a:off x="4185365" y="1981200"/>
            <a:ext cx="4501435" cy="4495800"/>
          </a:xfrm>
        </p:spPr>
        <p:txBody>
          <a:bodyPr/>
          <a:lstStyle/>
          <a:p>
            <a:pPr eaLnBrk="1" hangingPunct="1">
              <a:spcBef>
                <a:spcPct val="10000"/>
              </a:spcBef>
              <a:spcAft>
                <a:spcPct val="10000"/>
              </a:spcAft>
            </a:pPr>
            <a:r>
              <a:rPr lang="en-US" altLang="en-US" sz="2000" dirty="0" smtClean="0"/>
              <a:t>FTA C 4220.1F</a:t>
            </a:r>
          </a:p>
          <a:p>
            <a:pPr eaLnBrk="1" hangingPunct="1">
              <a:spcBef>
                <a:spcPct val="10000"/>
              </a:spcBef>
              <a:spcAft>
                <a:spcPct val="10000"/>
              </a:spcAft>
            </a:pPr>
            <a:r>
              <a:rPr lang="en-US" altLang="en-US" sz="2000" dirty="0" smtClean="0"/>
              <a:t>FTA C 5100.1 (Bus &amp; Bus Facilities) </a:t>
            </a:r>
          </a:p>
          <a:p>
            <a:pPr eaLnBrk="1" hangingPunct="1">
              <a:spcBef>
                <a:spcPct val="10000"/>
              </a:spcBef>
              <a:spcAft>
                <a:spcPct val="10000"/>
              </a:spcAft>
            </a:pPr>
            <a:r>
              <a:rPr lang="en-US" altLang="en-US" sz="2000" dirty="0" smtClean="0"/>
              <a:t>FTA C 5300.1(State of Good Repair)</a:t>
            </a:r>
          </a:p>
          <a:p>
            <a:pPr eaLnBrk="1" hangingPunct="1">
              <a:spcBef>
                <a:spcPct val="10000"/>
              </a:spcBef>
              <a:spcAft>
                <a:spcPct val="10000"/>
              </a:spcAft>
            </a:pPr>
            <a:r>
              <a:rPr lang="en-US" altLang="en-US" sz="2000" dirty="0" smtClean="0"/>
              <a:t>FTA C 6100.1E (Technology) </a:t>
            </a:r>
            <a:endParaRPr lang="en-US" altLang="en-US" sz="2000" dirty="0"/>
          </a:p>
          <a:p>
            <a:pPr eaLnBrk="1" hangingPunct="1">
              <a:spcBef>
                <a:spcPct val="10000"/>
              </a:spcBef>
              <a:spcAft>
                <a:spcPct val="10000"/>
              </a:spcAft>
            </a:pPr>
            <a:r>
              <a:rPr lang="en-US" altLang="en-US" sz="2000" dirty="0" smtClean="0"/>
              <a:t>FTA C 9040.1G (Non-Urbanized))</a:t>
            </a:r>
          </a:p>
          <a:p>
            <a:pPr eaLnBrk="1" hangingPunct="1">
              <a:spcBef>
                <a:spcPct val="10000"/>
              </a:spcBef>
              <a:spcAft>
                <a:spcPct val="10000"/>
              </a:spcAft>
            </a:pPr>
            <a:r>
              <a:rPr lang="en-US" altLang="en-US" sz="2000" dirty="0" smtClean="0"/>
              <a:t>FTA C 9070.1F (ADA Capital)</a:t>
            </a:r>
          </a:p>
          <a:p>
            <a:pPr eaLnBrk="1" hangingPunct="1">
              <a:spcBef>
                <a:spcPct val="10000"/>
              </a:spcBef>
              <a:spcAft>
                <a:spcPct val="10000"/>
              </a:spcAft>
            </a:pPr>
            <a:r>
              <a:rPr lang="en-US" altLang="en-US" sz="2000" dirty="0" smtClean="0"/>
              <a:t>FTA C 9050.1 (JARC)</a:t>
            </a:r>
          </a:p>
          <a:p>
            <a:pPr eaLnBrk="1" hangingPunct="1">
              <a:spcBef>
                <a:spcPct val="10000"/>
              </a:spcBef>
              <a:spcAft>
                <a:spcPct val="10000"/>
              </a:spcAft>
            </a:pPr>
            <a:r>
              <a:rPr lang="en-US" altLang="en-US" sz="2000" dirty="0" smtClean="0"/>
              <a:t>FTA C 9045.1 (New Freedom)</a:t>
            </a:r>
          </a:p>
          <a:p>
            <a:pPr eaLnBrk="1" hangingPunct="1">
              <a:spcBef>
                <a:spcPct val="10000"/>
              </a:spcBef>
              <a:spcAft>
                <a:spcPct val="10000"/>
              </a:spcAft>
            </a:pPr>
            <a:r>
              <a:rPr lang="en-US" altLang="en-US" sz="2000" dirty="0" smtClean="0"/>
              <a:t>FTA C 9300.1B (Capital Investment)</a:t>
            </a:r>
          </a:p>
          <a:p>
            <a:pPr eaLnBrk="1" hangingPunct="1">
              <a:spcBef>
                <a:spcPct val="10000"/>
              </a:spcBef>
              <a:spcAft>
                <a:spcPct val="10000"/>
              </a:spcAft>
            </a:pPr>
            <a:r>
              <a:rPr lang="en-US" altLang="en-US" sz="2000" dirty="0" smtClean="0"/>
              <a:t>FTA C 9030.1E (5307 Program)</a:t>
            </a:r>
          </a:p>
          <a:p>
            <a:pPr eaLnBrk="1" hangingPunct="1">
              <a:spcBef>
                <a:spcPct val="10000"/>
              </a:spcBef>
              <a:spcAft>
                <a:spcPct val="10000"/>
              </a:spcAft>
            </a:pPr>
            <a:r>
              <a:rPr lang="en-US" altLang="en-US" sz="2000" dirty="0" smtClean="0"/>
              <a:t>FTA C 5010.1D  (Grants Management Requirements)</a:t>
            </a:r>
          </a:p>
        </p:txBody>
      </p:sp>
      <p:sp>
        <p:nvSpPr>
          <p:cNvPr id="35845" name="Text Placeholder 6"/>
          <p:cNvSpPr>
            <a:spLocks noGrp="1"/>
          </p:cNvSpPr>
          <p:nvPr>
            <p:ph type="body" sz="quarter" idx="1"/>
          </p:nvPr>
        </p:nvSpPr>
        <p:spPr>
          <a:xfrm>
            <a:off x="593785" y="1417638"/>
            <a:ext cx="3444815" cy="62937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altLang="en-US" sz="2800" dirty="0" smtClean="0"/>
              <a:t>Regulations	</a:t>
            </a:r>
          </a:p>
        </p:txBody>
      </p:sp>
      <p:sp>
        <p:nvSpPr>
          <p:cNvPr id="8" name="Text Placeholder 7"/>
          <p:cNvSpPr>
            <a:spLocks noGrp="1"/>
          </p:cNvSpPr>
          <p:nvPr>
            <p:ph type="body" sz="quarter" idx="3"/>
          </p:nvPr>
        </p:nvSpPr>
        <p:spPr>
          <a:xfrm>
            <a:off x="4185365" y="1417637"/>
            <a:ext cx="4369817" cy="563563"/>
          </a:xfrm>
        </p:spPr>
        <p:style>
          <a:lnRef idx="2">
            <a:schemeClr val="accent4">
              <a:shade val="50000"/>
            </a:schemeClr>
          </a:lnRef>
          <a:fillRef idx="1">
            <a:schemeClr val="accent4"/>
          </a:fillRef>
          <a:effectRef idx="0">
            <a:schemeClr val="accent4"/>
          </a:effectRef>
          <a:fontRef idx="minor">
            <a:schemeClr val="lt1"/>
          </a:fontRef>
        </p:style>
        <p:txBody>
          <a:bodyPr/>
          <a:lstStyle/>
          <a:p>
            <a:pPr>
              <a:defRPr/>
            </a:pPr>
            <a:r>
              <a:rPr lang="en-US" sz="2800" dirty="0" smtClean="0"/>
              <a:t>Circulars</a:t>
            </a:r>
            <a:endParaRPr lang="en-US" sz="2800" dirty="0"/>
          </a:p>
        </p:txBody>
      </p:sp>
      <p:sp>
        <p:nvSpPr>
          <p:cNvPr id="14" name="Oval 13"/>
          <p:cNvSpPr/>
          <p:nvPr/>
        </p:nvSpPr>
        <p:spPr>
          <a:xfrm>
            <a:off x="4185365" y="1970808"/>
            <a:ext cx="3320124" cy="446809"/>
          </a:xfrm>
          <a:prstGeom prst="ellipse">
            <a:avLst/>
          </a:prstGeom>
          <a:no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609600" y="2946400"/>
            <a:ext cx="3200400" cy="406400"/>
          </a:xfrm>
          <a:prstGeom prst="ellipse">
            <a:avLst/>
          </a:prstGeom>
          <a:no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Down Arrow 17"/>
          <p:cNvSpPr/>
          <p:nvPr/>
        </p:nvSpPr>
        <p:spPr>
          <a:xfrm rot="5400000">
            <a:off x="9639300" y="3009900"/>
            <a:ext cx="228600" cy="457200"/>
          </a:xfrm>
          <a:prstGeom prst="downArrow">
            <a:avLst>
              <a:gd name="adj1" fmla="val 50000"/>
              <a:gd name="adj2" fmla="val 47054"/>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648703543"/>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Analyzing Cost and Pricing Data</a:t>
            </a:r>
            <a:endParaRPr lang="en-US" sz="3600" dirty="0"/>
          </a:p>
        </p:txBody>
      </p:sp>
      <p:sp>
        <p:nvSpPr>
          <p:cNvPr id="3" name="Content Placeholder 2"/>
          <p:cNvSpPr>
            <a:spLocks noGrp="1"/>
          </p:cNvSpPr>
          <p:nvPr>
            <p:ph idx="1"/>
          </p:nvPr>
        </p:nvSpPr>
        <p:spPr/>
        <p:txBody>
          <a:bodyPr/>
          <a:lstStyle/>
          <a:p>
            <a:pPr>
              <a:spcAft>
                <a:spcPct val="50000"/>
              </a:spcAft>
            </a:pPr>
            <a:r>
              <a:rPr lang="en-US" altLang="en-US" dirty="0"/>
              <a:t>Perform a complete and detailed analysis of the supplier’s proposal. </a:t>
            </a:r>
            <a:r>
              <a:rPr lang="en-US" altLang="en-US" dirty="0" smtClean="0"/>
              <a:t> Understand the basis and logic </a:t>
            </a:r>
            <a:r>
              <a:rPr lang="en-US" altLang="en-US" dirty="0"/>
              <a:t>for cost </a:t>
            </a:r>
            <a:r>
              <a:rPr lang="en-US" altLang="en-US" dirty="0" smtClean="0"/>
              <a:t>estimates.</a:t>
            </a:r>
          </a:p>
          <a:p>
            <a:pPr>
              <a:spcAft>
                <a:spcPct val="50000"/>
              </a:spcAft>
            </a:pPr>
            <a:r>
              <a:rPr lang="en-US" altLang="en-US" dirty="0" smtClean="0"/>
              <a:t>In </a:t>
            </a:r>
            <a:r>
              <a:rPr lang="en-US" altLang="en-US" dirty="0"/>
              <a:t>reviewing the supplier’s proposal, understand which elements of cost are based on judgment and which are based on </a:t>
            </a:r>
            <a:r>
              <a:rPr lang="en-US" altLang="en-US" dirty="0" smtClean="0"/>
              <a:t>fact.</a:t>
            </a:r>
            <a:endParaRPr lang="en-US" altLang="en-US" dirty="0"/>
          </a:p>
          <a:p>
            <a:pPr>
              <a:spcAft>
                <a:spcPct val="50000"/>
              </a:spcAft>
            </a:pPr>
            <a:r>
              <a:rPr lang="en-US" altLang="en-US" dirty="0"/>
              <a:t>Evaluate each element of </a:t>
            </a:r>
            <a:r>
              <a:rPr lang="en-US" altLang="en-US" dirty="0" smtClean="0"/>
              <a:t>cost.</a:t>
            </a:r>
            <a:endParaRPr lang="en-US" altLang="en-US" dirty="0"/>
          </a:p>
          <a:p>
            <a:endParaRPr lang="en-US" dirty="0"/>
          </a:p>
        </p:txBody>
      </p:sp>
    </p:spTree>
    <p:extLst>
      <p:ext uri="{BB962C8B-B14F-4D97-AF65-F5344CB8AC3E}">
        <p14:creationId xmlns:p14="http://schemas.microsoft.com/office/powerpoint/2010/main" val="2854740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Cost Buildup</a:t>
            </a:r>
            <a:endParaRPr lang="en-US" dirty="0"/>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1417638"/>
            <a:ext cx="8055428" cy="442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8212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How Much Profit is Reasonable?</a:t>
            </a:r>
            <a:endParaRPr lang="en-US" sz="3600" dirty="0"/>
          </a:p>
        </p:txBody>
      </p:sp>
      <p:sp>
        <p:nvSpPr>
          <p:cNvPr id="3" name="Content Placeholder 2"/>
          <p:cNvSpPr>
            <a:spLocks noGrp="1"/>
          </p:cNvSpPr>
          <p:nvPr>
            <p:ph idx="1"/>
          </p:nvPr>
        </p:nvSpPr>
        <p:spPr/>
        <p:txBody>
          <a:bodyPr/>
          <a:lstStyle/>
          <a:p>
            <a:pPr>
              <a:buFont typeface="Wingdings" pitchFamily="2" charset="2"/>
              <a:buNone/>
            </a:pPr>
            <a:r>
              <a:rPr lang="en-US" altLang="en-US" dirty="0"/>
              <a:t>The amount of profit depends on:</a:t>
            </a:r>
          </a:p>
          <a:p>
            <a:r>
              <a:rPr lang="en-US" altLang="en-US" b="1" dirty="0"/>
              <a:t>Complexity</a:t>
            </a:r>
          </a:p>
          <a:p>
            <a:pPr>
              <a:buFont typeface="Wingdings" pitchFamily="2" charset="2"/>
              <a:buNone/>
            </a:pPr>
            <a:r>
              <a:rPr lang="en-US" altLang="en-US" i="1" dirty="0"/>
              <a:t>	and</a:t>
            </a:r>
          </a:p>
          <a:p>
            <a:r>
              <a:rPr lang="en-US" altLang="en-US" b="1" dirty="0"/>
              <a:t>Risk</a:t>
            </a:r>
          </a:p>
          <a:p>
            <a:pPr>
              <a:buFont typeface="Wingdings" pitchFamily="2" charset="2"/>
              <a:buNone/>
            </a:pPr>
            <a:r>
              <a:rPr lang="en-US" altLang="en-US" dirty="0"/>
              <a:t>	</a:t>
            </a:r>
            <a:r>
              <a:rPr lang="en-US" altLang="en-US" i="1" dirty="0"/>
              <a:t>Example: </a:t>
            </a:r>
            <a:r>
              <a:rPr lang="en-US" altLang="en-US" dirty="0"/>
              <a:t>In a Firm Fixed Price Contract, the supplier bears the risk, and therefore is entitled to more profit</a:t>
            </a:r>
            <a:r>
              <a:rPr lang="en-US" altLang="en-US" dirty="0" smtClean="0"/>
              <a:t>.</a:t>
            </a:r>
          </a:p>
          <a:p>
            <a:pPr algn="r">
              <a:buFont typeface="Wingdings" pitchFamily="2" charset="2"/>
              <a:buNone/>
            </a:pPr>
            <a:endParaRPr lang="en-US" altLang="en-US" dirty="0"/>
          </a:p>
        </p:txBody>
      </p:sp>
      <p:sp>
        <p:nvSpPr>
          <p:cNvPr id="4" name="Rectangle 3"/>
          <p:cNvSpPr/>
          <p:nvPr/>
        </p:nvSpPr>
        <p:spPr>
          <a:xfrm>
            <a:off x="6123214" y="5486400"/>
            <a:ext cx="2237015" cy="63976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Form DD 1547</a:t>
            </a:r>
            <a:endParaRPr lang="en-US" sz="2000" dirty="0">
              <a:solidFill>
                <a:schemeClr val="bg1"/>
              </a:solidFill>
            </a:endParaRPr>
          </a:p>
        </p:txBody>
      </p:sp>
    </p:spTree>
    <p:extLst>
      <p:ext uri="{BB962C8B-B14F-4D97-AF65-F5344CB8AC3E}">
        <p14:creationId xmlns:p14="http://schemas.microsoft.com/office/powerpoint/2010/main" val="1860316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12775" y="508000"/>
            <a:ext cx="7312025" cy="1008062"/>
          </a:xfrm>
        </p:spPr>
        <p:txBody>
          <a:bodyPr/>
          <a:lstStyle/>
          <a:p>
            <a:pPr eaLnBrk="1" hangingPunct="1"/>
            <a:r>
              <a:rPr lang="en-US" altLang="en-US" sz="3600" dirty="0" smtClean="0"/>
              <a:t>Resources for Determining Costs</a:t>
            </a:r>
          </a:p>
        </p:txBody>
      </p:sp>
      <p:graphicFrame>
        <p:nvGraphicFramePr>
          <p:cNvPr id="394260" name="Group 20"/>
          <p:cNvGraphicFramePr>
            <a:graphicFrameLocks noGrp="1"/>
          </p:cNvGraphicFramePr>
          <p:nvPr>
            <p:ph sz="quarter" idx="1"/>
            <p:extLst>
              <p:ext uri="{D42A27DB-BD31-4B8C-83A1-F6EECF244321}">
                <p14:modId xmlns:p14="http://schemas.microsoft.com/office/powerpoint/2010/main" val="963666838"/>
              </p:ext>
            </p:extLst>
          </p:nvPr>
        </p:nvGraphicFramePr>
        <p:xfrm>
          <a:off x="685800" y="1935163"/>
          <a:ext cx="2979738" cy="2408778"/>
        </p:xfrm>
        <a:graphic>
          <a:graphicData uri="http://schemas.openxmlformats.org/drawingml/2006/table">
            <a:tbl>
              <a:tblPr/>
              <a:tblGrid>
                <a:gridCol w="2979738"/>
              </a:tblGrid>
              <a:tr h="488628">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tab pos="2565400" algn="r"/>
                        </a:tabLst>
                        <a:defRPr/>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Palatino" pitchFamily="18" charset="0"/>
                        </a:rPr>
                        <a:t>Supplier Costs</a:t>
                      </a:r>
                    </a:p>
                  </a:txBody>
                  <a:tcPr marL="96472" marR="9647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r>
              <a:tr h="1919609">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tab pos="2565400" algn="r"/>
                        </a:tabLst>
                      </a:pPr>
                      <a: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Direct Labor	$20,000</a:t>
                      </a:r>
                      <a:b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br>
                      <a: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Direct Material	5,000</a:t>
                      </a:r>
                      <a:b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br>
                      <a: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Overhead	</a:t>
                      </a:r>
                      <a:r>
                        <a:rPr kumimoji="0" lang="en-US" sz="1800" b="0" i="0" u="sng"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  22,500</a:t>
                      </a:r>
                      <a: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
                      </a:r>
                      <a:b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br>
                      <a: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Total Cost	$47,500</a:t>
                      </a:r>
                      <a:endParaRPr kumimoji="0" lang="en-US" sz="10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endParaRPr>
                    </a:p>
                    <a:p>
                      <a:pPr marL="0" marR="0" lvl="0" indent="0" algn="l" defTabSz="914400" rtl="0" eaLnBrk="1" fontAlgn="base" latinLnBrk="0" hangingPunct="1">
                        <a:lnSpc>
                          <a:spcPct val="100000"/>
                        </a:lnSpc>
                        <a:spcBef>
                          <a:spcPct val="0"/>
                        </a:spcBef>
                        <a:spcAft>
                          <a:spcPct val="0"/>
                        </a:spcAft>
                        <a:buClrTx/>
                        <a:buSzPct val="75000"/>
                        <a:buFontTx/>
                        <a:buNone/>
                        <a:tabLst>
                          <a:tab pos="2565400" algn="r"/>
                        </a:tabLst>
                      </a:pPr>
                      <a: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 </a:t>
                      </a:r>
                      <a:r>
                        <a:rPr kumimoji="0" lang="en-US" sz="1800" b="0" i="1"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 Profit	$3,750</a:t>
                      </a:r>
                      <a: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
                      </a:r>
                      <a:b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br>
                      <a:r>
                        <a:rPr kumimoji="0" lang="en-US" sz="1800" b="0" i="0" u="none"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Price	</a:t>
                      </a:r>
                      <a:r>
                        <a:rPr kumimoji="0" lang="en-US" sz="1800" b="0" i="0" u="sng" strike="noStrike" cap="none" normalizeH="0" baseline="0" dirty="0" smtClean="0">
                          <a:ln>
                            <a:noFill/>
                          </a:ln>
                          <a:solidFill>
                            <a:schemeClr val="bg2">
                              <a:lumMod val="10000"/>
                            </a:schemeClr>
                          </a:solidFill>
                          <a:effectLst/>
                          <a:latin typeface="Arial" pitchFamily="34" charset="0"/>
                          <a:ea typeface="Times New Roman" pitchFamily="18" charset="0"/>
                          <a:cs typeface="Palatino" pitchFamily="18" charset="0"/>
                        </a:rPr>
                        <a:t>$51,250</a:t>
                      </a:r>
                    </a:p>
                  </a:txBody>
                  <a:tcPr marL="182834" marR="100559" marT="137115" marB="1371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268" name="TextBox 7"/>
          <p:cNvSpPr txBox="1">
            <a:spLocks noChangeArrowheads="1"/>
          </p:cNvSpPr>
          <p:nvPr/>
        </p:nvSpPr>
        <p:spPr bwMode="auto">
          <a:xfrm>
            <a:off x="3932238" y="1858963"/>
            <a:ext cx="41449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700" dirty="0">
                <a:solidFill>
                  <a:srgbClr val="FF0000"/>
                </a:solidFill>
              </a:rPr>
              <a:t>Bureau of Labor Statistics – </a:t>
            </a:r>
            <a:r>
              <a:rPr lang="en-US" altLang="en-US" sz="1700" dirty="0">
                <a:solidFill>
                  <a:srgbClr val="FF0000"/>
                </a:solidFill>
                <a:hlinkClick r:id="rId3"/>
              </a:rPr>
              <a:t>www.bls.gov</a:t>
            </a:r>
            <a:endParaRPr lang="en-US" altLang="en-US" sz="1700" dirty="0">
              <a:solidFill>
                <a:srgbClr val="FF0000"/>
              </a:solidFill>
            </a:endParaRPr>
          </a:p>
          <a:p>
            <a:pPr eaLnBrk="1" hangingPunct="1"/>
            <a:r>
              <a:rPr lang="en-US" altLang="en-US" sz="1700" dirty="0"/>
              <a:t>Federal Reserve Bank Salary Surveys</a:t>
            </a:r>
          </a:p>
          <a:p>
            <a:pPr eaLnBrk="1" hangingPunct="1"/>
            <a:r>
              <a:rPr lang="en-US" altLang="en-US" sz="1700" dirty="0"/>
              <a:t>GSA Federal Supply Service Schedules</a:t>
            </a:r>
          </a:p>
        </p:txBody>
      </p:sp>
      <p:sp>
        <p:nvSpPr>
          <p:cNvPr id="96269" name="TextBox 8"/>
          <p:cNvSpPr txBox="1">
            <a:spLocks noChangeArrowheads="1"/>
          </p:cNvSpPr>
          <p:nvPr/>
        </p:nvSpPr>
        <p:spPr bwMode="auto">
          <a:xfrm>
            <a:off x="3932238" y="3041650"/>
            <a:ext cx="41449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700" dirty="0"/>
              <a:t>Commodity Prices for Key Materials</a:t>
            </a:r>
            <a:br>
              <a:rPr lang="en-US" altLang="en-US" sz="1700" dirty="0"/>
            </a:br>
            <a:r>
              <a:rPr lang="en-US" altLang="en-US" sz="1700" dirty="0"/>
              <a:t>Prices of Component Parts</a:t>
            </a:r>
          </a:p>
        </p:txBody>
      </p:sp>
      <p:sp>
        <p:nvSpPr>
          <p:cNvPr id="10" name="Left Bracket 9"/>
          <p:cNvSpPr/>
          <p:nvPr/>
        </p:nvSpPr>
        <p:spPr>
          <a:xfrm>
            <a:off x="3946525" y="1858963"/>
            <a:ext cx="92075" cy="914400"/>
          </a:xfrm>
          <a:prstGeom prst="leftBracket">
            <a:avLst/>
          </a:prstGeom>
          <a:ln w="38100">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dirty="0"/>
          </a:p>
        </p:txBody>
      </p:sp>
      <p:cxnSp>
        <p:nvCxnSpPr>
          <p:cNvPr id="14" name="Straight Connector 13"/>
          <p:cNvCxnSpPr>
            <a:endCxn id="10" idx="1"/>
          </p:cNvCxnSpPr>
          <p:nvPr/>
        </p:nvCxnSpPr>
        <p:spPr>
          <a:xfrm flipV="1">
            <a:off x="3505200" y="2316163"/>
            <a:ext cx="441325" cy="427037"/>
          </a:xfrm>
          <a:prstGeom prst="line">
            <a:avLst/>
          </a:prstGeom>
          <a:ln w="38100">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29" idx="1"/>
          </p:cNvCxnSpPr>
          <p:nvPr/>
        </p:nvCxnSpPr>
        <p:spPr>
          <a:xfrm>
            <a:off x="3505200" y="2971800"/>
            <a:ext cx="457200" cy="342900"/>
          </a:xfrm>
          <a:prstGeom prst="line">
            <a:avLst/>
          </a:prstGeom>
          <a:ln w="38100">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505200" y="3352800"/>
            <a:ext cx="762000" cy="609600"/>
          </a:xfrm>
          <a:prstGeom prst="line">
            <a:avLst/>
          </a:prstGeom>
          <a:ln w="38100">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20" name="Rectangle 19"/>
          <p:cNvSpPr/>
          <p:nvPr/>
        </p:nvSpPr>
        <p:spPr>
          <a:xfrm>
            <a:off x="3886200" y="4800600"/>
            <a:ext cx="3382963" cy="27463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Price – Costs = Profit</a:t>
            </a:r>
          </a:p>
        </p:txBody>
      </p:sp>
      <p:sp>
        <p:nvSpPr>
          <p:cNvPr id="17" name="TextBox 16"/>
          <p:cNvSpPr txBox="1"/>
          <p:nvPr/>
        </p:nvSpPr>
        <p:spPr>
          <a:xfrm>
            <a:off x="3856038" y="3973513"/>
            <a:ext cx="2620962" cy="369887"/>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txBody>
          <a:bodyPr wrap="none">
            <a:spAutoFit/>
          </a:bodyPr>
          <a:lstStyle/>
          <a:p>
            <a:pPr>
              <a:defRPr/>
            </a:pPr>
            <a:r>
              <a:rPr lang="en-US" dirty="0"/>
              <a:t>Survey of Manufactures</a:t>
            </a:r>
          </a:p>
        </p:txBody>
      </p:sp>
      <p:sp>
        <p:nvSpPr>
          <p:cNvPr id="22" name="Snip and Round Single Corner Rectangle 21">
            <a:hlinkClick r:id="rId4" action="ppaction://hlinkfile"/>
          </p:cNvPr>
          <p:cNvSpPr/>
          <p:nvPr/>
        </p:nvSpPr>
        <p:spPr>
          <a:xfrm>
            <a:off x="5638800" y="5878286"/>
            <a:ext cx="2438400" cy="375557"/>
          </a:xfrm>
          <a:prstGeom prst="snipRoundRect">
            <a:avLst>
              <a:gd name="adj1" fmla="val 0"/>
              <a:gd name="adj2" fmla="val 16667"/>
            </a:avLst>
          </a:prstGeom>
          <a:solidFill>
            <a:schemeClr val="bg2">
              <a:lumMod val="75000"/>
            </a:schemeClr>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2000" b="1" dirty="0">
                <a:solidFill>
                  <a:schemeClr val="bg1"/>
                </a:solidFill>
                <a:effectLst>
                  <a:outerShdw blurRad="38100" dist="38100" dir="2700000" algn="tl">
                    <a:srgbClr val="000000">
                      <a:alpha val="43137"/>
                    </a:srgbClr>
                  </a:outerShdw>
                </a:effectLst>
              </a:rPr>
              <a:t>Cost Analysis Form</a:t>
            </a:r>
          </a:p>
        </p:txBody>
      </p:sp>
      <p:sp>
        <p:nvSpPr>
          <p:cNvPr id="29" name="Left Bracket 28"/>
          <p:cNvSpPr/>
          <p:nvPr/>
        </p:nvSpPr>
        <p:spPr>
          <a:xfrm>
            <a:off x="3962400" y="3048000"/>
            <a:ext cx="152400" cy="533400"/>
          </a:xfrm>
          <a:prstGeom prst="leftBracket">
            <a:avLst/>
          </a:prstGeom>
          <a:ln w="38100">
            <a:solidFill>
              <a:schemeClr val="accent1">
                <a:lumMod val="50000"/>
              </a:schemeClr>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dirty="0"/>
          </a:p>
        </p:txBody>
      </p:sp>
    </p:spTree>
    <p:extLst>
      <p:ext uri="{BB962C8B-B14F-4D97-AF65-F5344CB8AC3E}">
        <p14:creationId xmlns:p14="http://schemas.microsoft.com/office/powerpoint/2010/main" val="308057332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Sample Cost Analysis</a:t>
            </a:r>
            <a:endParaRPr lang="en-US" sz="3200" dirty="0"/>
          </a:p>
        </p:txBody>
      </p:sp>
      <p:sp>
        <p:nvSpPr>
          <p:cNvPr id="3" name="Content Placeholder 2"/>
          <p:cNvSpPr>
            <a:spLocks noGrp="1"/>
          </p:cNvSpPr>
          <p:nvPr>
            <p:ph idx="1"/>
          </p:nvPr>
        </p:nvSpPr>
        <p:spPr>
          <a:xfrm>
            <a:off x="457200" y="1198880"/>
            <a:ext cx="8229600" cy="4927283"/>
          </a:xfrm>
        </p:spPr>
        <p:txBody>
          <a:bodyPr/>
          <a:lstStyle/>
          <a:p>
            <a:pPr>
              <a:buFont typeface="Wingdings" pitchFamily="2" charset="2"/>
              <a:buNone/>
              <a:defRPr/>
            </a:pPr>
            <a:r>
              <a:rPr lang="en-US" sz="2800" b="1" dirty="0"/>
              <a:t>Costs: </a:t>
            </a:r>
            <a:r>
              <a:rPr lang="en-US" sz="2800" b="1" dirty="0" smtClean="0"/>
              <a:t> </a:t>
            </a:r>
            <a:r>
              <a:rPr lang="en-US" sz="2800" dirty="0" smtClean="0"/>
              <a:t>An </a:t>
            </a:r>
            <a:r>
              <a:rPr lang="en-US" sz="2800" dirty="0"/>
              <a:t>Independent Cost Estimate in the amount of $40,543 was prepared on July 5, 2010. </a:t>
            </a:r>
            <a:r>
              <a:rPr lang="en-US" sz="2800" dirty="0" smtClean="0"/>
              <a:t> The </a:t>
            </a:r>
            <a:r>
              <a:rPr lang="en-US" sz="2800" dirty="0"/>
              <a:t>Contractor submitted a cost proposal on October 27, 2010 in the amount of $72,925. The ICE and </a:t>
            </a:r>
            <a:r>
              <a:rPr lang="en-US" sz="2800" dirty="0" smtClean="0"/>
              <a:t>Cost Proposal (CP) forms </a:t>
            </a:r>
            <a:r>
              <a:rPr lang="en-US" sz="2800" dirty="0"/>
              <a:t>the </a:t>
            </a:r>
            <a:r>
              <a:rPr lang="en-US" sz="2800" dirty="0" smtClean="0"/>
              <a:t>basis </a:t>
            </a:r>
            <a:r>
              <a:rPr lang="en-US" sz="2800" dirty="0"/>
              <a:t>of this analysis</a:t>
            </a:r>
            <a:r>
              <a:rPr lang="en-US" sz="2800" dirty="0" smtClean="0"/>
              <a:t>.</a:t>
            </a:r>
            <a:endParaRPr lang="en-US" sz="2800" dirty="0"/>
          </a:p>
          <a:p>
            <a:pPr>
              <a:buFont typeface="Wingdings" pitchFamily="2" charset="2"/>
              <a:buNone/>
              <a:defRPr/>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4214801789"/>
              </p:ext>
            </p:extLst>
          </p:nvPr>
        </p:nvGraphicFramePr>
        <p:xfrm>
          <a:off x="457200" y="3677920"/>
          <a:ext cx="7955280" cy="2092960"/>
        </p:xfrm>
        <a:graphic>
          <a:graphicData uri="http://schemas.openxmlformats.org/drawingml/2006/table">
            <a:tbl>
              <a:tblPr firstRow="1" bandRow="1">
                <a:tableStyleId>{5C22544A-7EE6-4342-B048-85BDC9FD1C3A}</a:tableStyleId>
              </a:tblPr>
              <a:tblGrid>
                <a:gridCol w="1591056"/>
                <a:gridCol w="1548384"/>
                <a:gridCol w="1633728"/>
                <a:gridCol w="1591056"/>
                <a:gridCol w="1591056"/>
              </a:tblGrid>
              <a:tr h="523240">
                <a:tc>
                  <a:txBody>
                    <a:bodyPr/>
                    <a:lstStyle/>
                    <a:p>
                      <a:pPr algn="ctr"/>
                      <a:r>
                        <a:rPr lang="en-US" sz="2000" dirty="0" smtClean="0">
                          <a:solidFill>
                            <a:schemeClr val="bg1"/>
                          </a:solidFill>
                        </a:rPr>
                        <a:t>Item</a:t>
                      </a:r>
                      <a:endParaRPr lang="en-US" sz="2000" dirty="0">
                        <a:solidFill>
                          <a:schemeClr val="bg1"/>
                        </a:solidFill>
                      </a:endParaRPr>
                    </a:p>
                  </a:txBody>
                  <a:tcPr>
                    <a:solidFill>
                      <a:schemeClr val="bg2">
                        <a:lumMod val="75000"/>
                      </a:schemeClr>
                    </a:solidFill>
                  </a:tcPr>
                </a:tc>
                <a:tc>
                  <a:txBody>
                    <a:bodyPr/>
                    <a:lstStyle/>
                    <a:p>
                      <a:pPr algn="ctr"/>
                      <a:r>
                        <a:rPr lang="en-US" sz="2000" dirty="0" smtClean="0">
                          <a:solidFill>
                            <a:schemeClr val="bg1"/>
                          </a:solidFill>
                        </a:rPr>
                        <a:t>Description</a:t>
                      </a:r>
                      <a:endParaRPr lang="en-US" sz="2000" dirty="0">
                        <a:solidFill>
                          <a:schemeClr val="bg1"/>
                        </a:solidFill>
                      </a:endParaRPr>
                    </a:p>
                  </a:txBody>
                  <a:tcPr>
                    <a:solidFill>
                      <a:schemeClr val="bg2">
                        <a:lumMod val="75000"/>
                      </a:schemeClr>
                    </a:solidFill>
                  </a:tcPr>
                </a:tc>
                <a:tc>
                  <a:txBody>
                    <a:bodyPr/>
                    <a:lstStyle/>
                    <a:p>
                      <a:pPr algn="ctr"/>
                      <a:r>
                        <a:rPr lang="en-US" sz="2000" dirty="0" smtClean="0">
                          <a:solidFill>
                            <a:schemeClr val="bg1"/>
                          </a:solidFill>
                        </a:rPr>
                        <a:t>ICE</a:t>
                      </a:r>
                      <a:endParaRPr lang="en-US" sz="2000" dirty="0">
                        <a:solidFill>
                          <a:schemeClr val="bg1"/>
                        </a:solidFill>
                      </a:endParaRPr>
                    </a:p>
                  </a:txBody>
                  <a:tcPr>
                    <a:solidFill>
                      <a:schemeClr val="bg2">
                        <a:lumMod val="75000"/>
                      </a:schemeClr>
                    </a:solidFill>
                  </a:tcPr>
                </a:tc>
                <a:tc>
                  <a:txBody>
                    <a:bodyPr/>
                    <a:lstStyle/>
                    <a:p>
                      <a:pPr algn="ctr"/>
                      <a:r>
                        <a:rPr lang="en-US" sz="2000" dirty="0" smtClean="0">
                          <a:solidFill>
                            <a:schemeClr val="bg1"/>
                          </a:solidFill>
                        </a:rPr>
                        <a:t>Proposal</a:t>
                      </a:r>
                      <a:endParaRPr lang="en-US" sz="2000" dirty="0">
                        <a:solidFill>
                          <a:schemeClr val="bg1"/>
                        </a:solidFill>
                      </a:endParaRPr>
                    </a:p>
                  </a:txBody>
                  <a:tcPr>
                    <a:solidFill>
                      <a:schemeClr val="bg2">
                        <a:lumMod val="75000"/>
                      </a:schemeClr>
                    </a:solidFill>
                  </a:tcPr>
                </a:tc>
                <a:tc>
                  <a:txBody>
                    <a:bodyPr/>
                    <a:lstStyle/>
                    <a:p>
                      <a:pPr algn="ctr"/>
                      <a:r>
                        <a:rPr lang="en-US" sz="2000" dirty="0" smtClean="0">
                          <a:solidFill>
                            <a:schemeClr val="bg1"/>
                          </a:solidFill>
                        </a:rPr>
                        <a:t>Variance</a:t>
                      </a:r>
                      <a:endParaRPr lang="en-US" sz="2000" dirty="0">
                        <a:solidFill>
                          <a:schemeClr val="bg1"/>
                        </a:solidFill>
                      </a:endParaRPr>
                    </a:p>
                  </a:txBody>
                  <a:tcPr>
                    <a:solidFill>
                      <a:schemeClr val="bg2">
                        <a:lumMod val="75000"/>
                      </a:schemeClr>
                    </a:solidFill>
                  </a:tcPr>
                </a:tc>
              </a:tr>
              <a:tr h="523240">
                <a:tc>
                  <a:txBody>
                    <a:bodyPr/>
                    <a:lstStyle/>
                    <a:p>
                      <a:pPr algn="ctr"/>
                      <a:r>
                        <a:rPr lang="en-US" sz="2400" dirty="0" smtClean="0">
                          <a:solidFill>
                            <a:schemeClr val="tx1"/>
                          </a:solidFill>
                        </a:rPr>
                        <a:t>#1</a:t>
                      </a:r>
                      <a:endParaRPr lang="en-US" sz="2400" dirty="0">
                        <a:solidFill>
                          <a:schemeClr val="tx1"/>
                        </a:solidFill>
                      </a:endParaRPr>
                    </a:p>
                  </a:txBody>
                  <a:tcPr>
                    <a:solidFill>
                      <a:schemeClr val="bg2">
                        <a:lumMod val="60000"/>
                        <a:lumOff val="40000"/>
                      </a:schemeClr>
                    </a:solidFill>
                  </a:tcPr>
                </a:tc>
                <a:tc>
                  <a:txBody>
                    <a:bodyPr/>
                    <a:lstStyle/>
                    <a:p>
                      <a:pPr algn="ctr"/>
                      <a:r>
                        <a:rPr lang="en-US" sz="2400" dirty="0" smtClean="0">
                          <a:solidFill>
                            <a:schemeClr val="tx1"/>
                          </a:solidFill>
                        </a:rPr>
                        <a:t>Labor</a:t>
                      </a:r>
                      <a:endParaRPr lang="en-US" sz="2400" dirty="0">
                        <a:solidFill>
                          <a:schemeClr val="tx1"/>
                        </a:solidFill>
                      </a:endParaRPr>
                    </a:p>
                  </a:txBody>
                  <a:tcPr>
                    <a:solidFill>
                      <a:schemeClr val="bg2">
                        <a:lumMod val="60000"/>
                        <a:lumOff val="40000"/>
                      </a:schemeClr>
                    </a:solidFill>
                  </a:tcPr>
                </a:tc>
                <a:tc>
                  <a:txBody>
                    <a:bodyPr/>
                    <a:lstStyle/>
                    <a:p>
                      <a:pPr algn="r"/>
                      <a:r>
                        <a:rPr lang="en-US" sz="2400" dirty="0" smtClean="0">
                          <a:solidFill>
                            <a:schemeClr val="tx1"/>
                          </a:solidFill>
                        </a:rPr>
                        <a:t>$3,894</a:t>
                      </a:r>
                      <a:endParaRPr lang="en-US" sz="2400" dirty="0">
                        <a:solidFill>
                          <a:schemeClr val="tx1"/>
                        </a:solidFill>
                      </a:endParaRPr>
                    </a:p>
                  </a:txBody>
                  <a:tcPr>
                    <a:solidFill>
                      <a:schemeClr val="bg2">
                        <a:lumMod val="60000"/>
                        <a:lumOff val="40000"/>
                      </a:schemeClr>
                    </a:solidFill>
                  </a:tcPr>
                </a:tc>
                <a:tc>
                  <a:txBody>
                    <a:bodyPr/>
                    <a:lstStyle/>
                    <a:p>
                      <a:pPr algn="r"/>
                      <a:r>
                        <a:rPr lang="en-US" sz="2400" dirty="0" smtClean="0">
                          <a:solidFill>
                            <a:schemeClr val="tx1"/>
                          </a:solidFill>
                        </a:rPr>
                        <a:t>$42,240</a:t>
                      </a:r>
                      <a:endParaRPr lang="en-US" sz="2400" dirty="0">
                        <a:solidFill>
                          <a:schemeClr val="tx1"/>
                        </a:solidFill>
                      </a:endParaRPr>
                    </a:p>
                  </a:txBody>
                  <a:tcPr>
                    <a:solidFill>
                      <a:schemeClr val="bg2">
                        <a:lumMod val="60000"/>
                        <a:lumOff val="40000"/>
                      </a:schemeClr>
                    </a:solidFill>
                  </a:tcPr>
                </a:tc>
                <a:tc>
                  <a:txBody>
                    <a:bodyPr/>
                    <a:lstStyle/>
                    <a:p>
                      <a:pPr algn="r"/>
                      <a:r>
                        <a:rPr lang="en-US" sz="2400" dirty="0" smtClean="0">
                          <a:solidFill>
                            <a:schemeClr val="tx1"/>
                          </a:solidFill>
                        </a:rPr>
                        <a:t>$38,346</a:t>
                      </a:r>
                      <a:endParaRPr lang="en-US" sz="2400" dirty="0">
                        <a:solidFill>
                          <a:schemeClr val="tx1"/>
                        </a:solidFill>
                      </a:endParaRPr>
                    </a:p>
                  </a:txBody>
                  <a:tcPr>
                    <a:solidFill>
                      <a:schemeClr val="bg2">
                        <a:lumMod val="60000"/>
                        <a:lumOff val="40000"/>
                      </a:schemeClr>
                    </a:solidFill>
                  </a:tcPr>
                </a:tc>
              </a:tr>
              <a:tr h="523240">
                <a:tc>
                  <a:txBody>
                    <a:bodyPr/>
                    <a:lstStyle/>
                    <a:p>
                      <a:pPr algn="ctr"/>
                      <a:r>
                        <a:rPr lang="en-US" sz="2400" dirty="0" smtClean="0">
                          <a:solidFill>
                            <a:schemeClr val="tx1"/>
                          </a:solidFill>
                        </a:rPr>
                        <a:t>#2</a:t>
                      </a:r>
                      <a:endParaRPr lang="en-US" sz="2400" dirty="0">
                        <a:solidFill>
                          <a:schemeClr val="tx1"/>
                        </a:solidFill>
                      </a:endParaRPr>
                    </a:p>
                  </a:txBody>
                  <a:tcPr>
                    <a:solidFill>
                      <a:schemeClr val="bg2">
                        <a:lumMod val="60000"/>
                        <a:lumOff val="40000"/>
                      </a:schemeClr>
                    </a:solidFill>
                  </a:tcPr>
                </a:tc>
                <a:tc>
                  <a:txBody>
                    <a:bodyPr/>
                    <a:lstStyle/>
                    <a:p>
                      <a:pPr algn="ctr"/>
                      <a:r>
                        <a:rPr lang="en-US" sz="2400" dirty="0" smtClean="0">
                          <a:solidFill>
                            <a:schemeClr val="tx1"/>
                          </a:solidFill>
                        </a:rPr>
                        <a:t>Materials</a:t>
                      </a:r>
                      <a:endParaRPr lang="en-US" sz="2400" dirty="0">
                        <a:solidFill>
                          <a:schemeClr val="tx1"/>
                        </a:solidFill>
                      </a:endParaRPr>
                    </a:p>
                  </a:txBody>
                  <a:tcPr>
                    <a:solidFill>
                      <a:schemeClr val="bg2">
                        <a:lumMod val="60000"/>
                        <a:lumOff val="40000"/>
                      </a:schemeClr>
                    </a:solidFill>
                  </a:tcPr>
                </a:tc>
                <a:tc>
                  <a:txBody>
                    <a:bodyPr/>
                    <a:lstStyle/>
                    <a:p>
                      <a:pPr algn="r"/>
                      <a:r>
                        <a:rPr lang="en-US" sz="2400" dirty="0" smtClean="0">
                          <a:solidFill>
                            <a:schemeClr val="tx1"/>
                          </a:solidFill>
                        </a:rPr>
                        <a:t>$36,649</a:t>
                      </a:r>
                      <a:endParaRPr lang="en-US" sz="2400" dirty="0">
                        <a:solidFill>
                          <a:schemeClr val="tx1"/>
                        </a:solidFill>
                      </a:endParaRPr>
                    </a:p>
                  </a:txBody>
                  <a:tcPr>
                    <a:solidFill>
                      <a:schemeClr val="bg2">
                        <a:lumMod val="60000"/>
                        <a:lumOff val="40000"/>
                      </a:schemeClr>
                    </a:solidFill>
                  </a:tcPr>
                </a:tc>
                <a:tc>
                  <a:txBody>
                    <a:bodyPr/>
                    <a:lstStyle/>
                    <a:p>
                      <a:pPr algn="r"/>
                      <a:r>
                        <a:rPr lang="en-US" sz="2400" dirty="0" smtClean="0">
                          <a:solidFill>
                            <a:schemeClr val="tx1"/>
                          </a:solidFill>
                        </a:rPr>
                        <a:t>$30,684</a:t>
                      </a:r>
                      <a:endParaRPr lang="en-US" sz="2400" dirty="0">
                        <a:solidFill>
                          <a:schemeClr val="tx1"/>
                        </a:solidFill>
                      </a:endParaRPr>
                    </a:p>
                  </a:txBody>
                  <a:tcPr>
                    <a:solidFill>
                      <a:schemeClr val="bg2">
                        <a:lumMod val="60000"/>
                        <a:lumOff val="40000"/>
                      </a:schemeClr>
                    </a:solidFill>
                  </a:tcPr>
                </a:tc>
                <a:tc>
                  <a:txBody>
                    <a:bodyPr/>
                    <a:lstStyle/>
                    <a:p>
                      <a:pPr algn="r"/>
                      <a:r>
                        <a:rPr lang="en-US" sz="2400" dirty="0" smtClean="0">
                          <a:solidFill>
                            <a:schemeClr val="tx1"/>
                          </a:solidFill>
                        </a:rPr>
                        <a:t>($5,965)</a:t>
                      </a:r>
                      <a:endParaRPr lang="en-US" sz="2400" dirty="0">
                        <a:solidFill>
                          <a:schemeClr val="tx1"/>
                        </a:solidFill>
                      </a:endParaRPr>
                    </a:p>
                  </a:txBody>
                  <a:tcPr>
                    <a:solidFill>
                      <a:schemeClr val="bg2">
                        <a:lumMod val="60000"/>
                        <a:lumOff val="40000"/>
                      </a:schemeClr>
                    </a:solidFill>
                  </a:tcPr>
                </a:tc>
              </a:tr>
              <a:tr h="523240">
                <a:tc>
                  <a:txBody>
                    <a:bodyPr/>
                    <a:lstStyle/>
                    <a:p>
                      <a:pPr algn="ctr"/>
                      <a:r>
                        <a:rPr lang="en-US" sz="2400" dirty="0" smtClean="0">
                          <a:solidFill>
                            <a:schemeClr val="tx1"/>
                          </a:solidFill>
                        </a:rPr>
                        <a:t>Total</a:t>
                      </a:r>
                      <a:endParaRPr lang="en-US" sz="2400" dirty="0">
                        <a:solidFill>
                          <a:schemeClr val="tx1"/>
                        </a:solidFill>
                      </a:endParaRPr>
                    </a:p>
                  </a:txBody>
                  <a:tcPr>
                    <a:solidFill>
                      <a:schemeClr val="bg2">
                        <a:lumMod val="60000"/>
                        <a:lumOff val="40000"/>
                      </a:schemeClr>
                    </a:solidFill>
                  </a:tcPr>
                </a:tc>
                <a:tc>
                  <a:txBody>
                    <a:bodyPr/>
                    <a:lstStyle/>
                    <a:p>
                      <a:pPr algn="ctr"/>
                      <a:endParaRPr lang="en-US" sz="2400" dirty="0">
                        <a:solidFill>
                          <a:schemeClr val="tx1"/>
                        </a:solidFill>
                      </a:endParaRPr>
                    </a:p>
                  </a:txBody>
                  <a:tcPr>
                    <a:solidFill>
                      <a:schemeClr val="bg2">
                        <a:lumMod val="60000"/>
                        <a:lumOff val="40000"/>
                      </a:schemeClr>
                    </a:solidFill>
                  </a:tcPr>
                </a:tc>
                <a:tc>
                  <a:txBody>
                    <a:bodyPr/>
                    <a:lstStyle/>
                    <a:p>
                      <a:pPr algn="r"/>
                      <a:r>
                        <a:rPr lang="en-US" sz="2400" dirty="0" smtClean="0">
                          <a:solidFill>
                            <a:schemeClr val="tx1"/>
                          </a:solidFill>
                        </a:rPr>
                        <a:t>$40,543</a:t>
                      </a:r>
                      <a:endParaRPr lang="en-US" sz="2400" dirty="0">
                        <a:solidFill>
                          <a:schemeClr val="tx1"/>
                        </a:solidFill>
                      </a:endParaRPr>
                    </a:p>
                  </a:txBody>
                  <a:tcPr>
                    <a:solidFill>
                      <a:schemeClr val="bg2">
                        <a:lumMod val="60000"/>
                        <a:lumOff val="40000"/>
                      </a:schemeClr>
                    </a:solidFill>
                  </a:tcPr>
                </a:tc>
                <a:tc>
                  <a:txBody>
                    <a:bodyPr/>
                    <a:lstStyle/>
                    <a:p>
                      <a:pPr algn="r"/>
                      <a:r>
                        <a:rPr lang="en-US" sz="2400" dirty="0" smtClean="0">
                          <a:solidFill>
                            <a:schemeClr val="tx1"/>
                          </a:solidFill>
                        </a:rPr>
                        <a:t>$72,925</a:t>
                      </a:r>
                      <a:endParaRPr lang="en-US" sz="2400" dirty="0">
                        <a:solidFill>
                          <a:schemeClr val="tx1"/>
                        </a:solidFill>
                      </a:endParaRPr>
                    </a:p>
                  </a:txBody>
                  <a:tcPr>
                    <a:solidFill>
                      <a:schemeClr val="bg2">
                        <a:lumMod val="60000"/>
                        <a:lumOff val="40000"/>
                      </a:schemeClr>
                    </a:solidFill>
                  </a:tcPr>
                </a:tc>
                <a:tc>
                  <a:txBody>
                    <a:bodyPr/>
                    <a:lstStyle/>
                    <a:p>
                      <a:pPr algn="r"/>
                      <a:r>
                        <a:rPr lang="en-US" sz="2400" dirty="0" smtClean="0">
                          <a:solidFill>
                            <a:schemeClr val="tx1"/>
                          </a:solidFill>
                        </a:rPr>
                        <a:t>$32,381</a:t>
                      </a:r>
                      <a:endParaRPr lang="en-US" sz="2400" dirty="0">
                        <a:solidFill>
                          <a:schemeClr val="tx1"/>
                        </a:solidFill>
                      </a:endParaRPr>
                    </a:p>
                  </a:txBody>
                  <a:tcPr>
                    <a:solidFill>
                      <a:schemeClr val="bg2">
                        <a:lumMod val="60000"/>
                        <a:lumOff val="40000"/>
                      </a:schemeClr>
                    </a:solidFill>
                  </a:tcPr>
                </a:tc>
              </a:tr>
            </a:tbl>
          </a:graphicData>
        </a:graphic>
      </p:graphicFrame>
    </p:spTree>
    <p:extLst>
      <p:ext uri="{BB962C8B-B14F-4D97-AF65-F5344CB8AC3E}">
        <p14:creationId xmlns:p14="http://schemas.microsoft.com/office/powerpoint/2010/main" val="23386327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6564"/>
            <a:ext cx="8229600" cy="547110"/>
          </a:xfrm>
        </p:spPr>
        <p:txBody>
          <a:bodyPr/>
          <a:lstStyle/>
          <a:p>
            <a:r>
              <a:rPr lang="en-US" altLang="en-US" sz="2800" dirty="0"/>
              <a:t>Sample Cost </a:t>
            </a:r>
            <a:r>
              <a:rPr lang="en-US" altLang="en-US" sz="2800" dirty="0" smtClean="0"/>
              <a:t>Analysis cont.</a:t>
            </a:r>
            <a:endParaRPr lang="en-US" sz="2800" dirty="0"/>
          </a:p>
        </p:txBody>
      </p:sp>
      <p:sp>
        <p:nvSpPr>
          <p:cNvPr id="5" name="Content Placeholder 4"/>
          <p:cNvSpPr>
            <a:spLocks noGrp="1"/>
          </p:cNvSpPr>
          <p:nvPr>
            <p:ph idx="1"/>
          </p:nvPr>
        </p:nvSpPr>
        <p:spPr>
          <a:xfrm>
            <a:off x="290945" y="1094014"/>
            <a:ext cx="8589819" cy="5208815"/>
          </a:xfrm>
        </p:spPr>
        <p:txBody>
          <a:bodyPr/>
          <a:lstStyle/>
          <a:p>
            <a:pPr>
              <a:spcBef>
                <a:spcPts val="500"/>
              </a:spcBef>
              <a:buFont typeface="Wingdings" pitchFamily="2" charset="2"/>
              <a:buNone/>
              <a:defRPr/>
            </a:pPr>
            <a:r>
              <a:rPr lang="en-US" sz="1600" b="1" dirty="0"/>
              <a:t>Analysis: </a:t>
            </a:r>
            <a:r>
              <a:rPr lang="en-US" sz="1600" b="1" dirty="0" smtClean="0"/>
              <a:t> </a:t>
            </a:r>
            <a:r>
              <a:rPr lang="en-US" sz="1600" dirty="0" smtClean="0"/>
              <a:t>Scope </a:t>
            </a:r>
            <a:r>
              <a:rPr lang="en-US" sz="1600" dirty="0"/>
              <a:t>of the Change Order consists of a Change Notice with good quality sketches</a:t>
            </a:r>
            <a:r>
              <a:rPr lang="en-US" sz="1600" dirty="0" smtClean="0"/>
              <a:t>.</a:t>
            </a:r>
          </a:p>
          <a:p>
            <a:pPr>
              <a:spcBef>
                <a:spcPts val="500"/>
              </a:spcBef>
              <a:buFont typeface="Wingdings" pitchFamily="2" charset="2"/>
              <a:buNone/>
              <a:defRPr/>
            </a:pPr>
            <a:endParaRPr lang="en-US" sz="1000" dirty="0"/>
          </a:p>
          <a:p>
            <a:pPr marL="0" indent="0">
              <a:spcBef>
                <a:spcPts val="500"/>
              </a:spcBef>
              <a:buNone/>
              <a:defRPr/>
            </a:pPr>
            <a:r>
              <a:rPr lang="en-US" sz="1600" b="1" dirty="0"/>
              <a:t>Labor: </a:t>
            </a:r>
            <a:r>
              <a:rPr lang="en-US" sz="1600" dirty="0"/>
              <a:t>The </a:t>
            </a:r>
            <a:r>
              <a:rPr lang="en-US" sz="1600" dirty="0" smtClean="0"/>
              <a:t>CP of $42,240 is </a:t>
            </a:r>
            <a:r>
              <a:rPr lang="en-US" sz="1600" dirty="0"/>
              <a:t>$38,346 or 985% higher than the </a:t>
            </a:r>
            <a:r>
              <a:rPr lang="en-US" sz="1600" dirty="0" smtClean="0"/>
              <a:t>ICE of $3,894. </a:t>
            </a:r>
            <a:r>
              <a:rPr lang="en-US" sz="1600" dirty="0"/>
              <a:t>The CP appears excessive for the nature of the work.  </a:t>
            </a:r>
            <a:r>
              <a:rPr lang="en-US" sz="1600" dirty="0" smtClean="0"/>
              <a:t>Costs </a:t>
            </a:r>
            <a:r>
              <a:rPr lang="en-US" sz="1600" dirty="0"/>
              <a:t>for “PM,” “SW PM,” “Admin” and “Expenses” should all be denied. </a:t>
            </a:r>
            <a:r>
              <a:rPr lang="en-US" sz="1600" dirty="0" smtClean="0"/>
              <a:t> This </a:t>
            </a:r>
            <a:r>
              <a:rPr lang="en-US" sz="1600" dirty="0"/>
              <a:t>would reduce the CP by $5,026 to $37,214. </a:t>
            </a:r>
            <a:endParaRPr lang="en-US" sz="1600" dirty="0" smtClean="0"/>
          </a:p>
          <a:p>
            <a:pPr marL="0" indent="0">
              <a:spcBef>
                <a:spcPts val="500"/>
              </a:spcBef>
              <a:buNone/>
              <a:defRPr/>
            </a:pPr>
            <a:r>
              <a:rPr lang="en-US" sz="1600" dirty="0" smtClean="0"/>
              <a:t>The </a:t>
            </a:r>
            <a:r>
              <a:rPr lang="en-US" sz="1600" dirty="0"/>
              <a:t>Contractor </a:t>
            </a:r>
            <a:r>
              <a:rPr lang="en-US" sz="1600" dirty="0" smtClean="0"/>
              <a:t>should: </a:t>
            </a:r>
          </a:p>
          <a:p>
            <a:pPr>
              <a:spcBef>
                <a:spcPts val="500"/>
              </a:spcBef>
              <a:defRPr/>
            </a:pPr>
            <a:r>
              <a:rPr lang="en-US" sz="1600" dirty="0" smtClean="0"/>
              <a:t>Explain </a:t>
            </a:r>
            <a:r>
              <a:rPr lang="en-US" sz="1600" dirty="0"/>
              <a:t>the position and duties of the Lead Engineer with respect </a:t>
            </a:r>
            <a:r>
              <a:rPr lang="en-US" sz="1600" dirty="0" smtClean="0"/>
              <a:t>to </a:t>
            </a:r>
            <a:r>
              <a:rPr lang="en-US" sz="1600" dirty="0"/>
              <a:t>execution of the scope, </a:t>
            </a:r>
            <a:r>
              <a:rPr lang="en-US" sz="1600" dirty="0" smtClean="0"/>
              <a:t>as these </a:t>
            </a:r>
            <a:r>
              <a:rPr lang="en-US" sz="1600" dirty="0"/>
              <a:t>costs </a:t>
            </a:r>
            <a:r>
              <a:rPr lang="en-US" sz="1600" dirty="0" smtClean="0"/>
              <a:t>appear </a:t>
            </a:r>
            <a:r>
              <a:rPr lang="en-US" sz="1600" dirty="0"/>
              <a:t>to be an administrative cost paid for under the overhead mark-ups. </a:t>
            </a:r>
            <a:endParaRPr lang="en-US" sz="1600" dirty="0" smtClean="0"/>
          </a:p>
          <a:p>
            <a:pPr>
              <a:spcBef>
                <a:spcPts val="500"/>
              </a:spcBef>
              <a:defRPr/>
            </a:pPr>
            <a:r>
              <a:rPr lang="en-US" sz="1600" dirty="0" smtClean="0"/>
              <a:t>Justify </a:t>
            </a:r>
            <a:r>
              <a:rPr lang="en-US" sz="1600" dirty="0"/>
              <a:t>the full labor-month of design time </a:t>
            </a:r>
            <a:r>
              <a:rPr lang="en-US" sz="1600" dirty="0" smtClean="0"/>
              <a:t>required.  This </a:t>
            </a:r>
            <a:r>
              <a:rPr lang="en-US" sz="1600" dirty="0"/>
              <a:t>work should be somewhat duplicated from one intersection to the next, such </a:t>
            </a:r>
            <a:r>
              <a:rPr lang="en-US" sz="1600" dirty="0" smtClean="0"/>
              <a:t>that execution </a:t>
            </a:r>
            <a:r>
              <a:rPr lang="en-US" sz="1600" dirty="0"/>
              <a:t>of the design for the second intersection should take less time than the first. </a:t>
            </a:r>
          </a:p>
          <a:p>
            <a:pPr>
              <a:spcBef>
                <a:spcPts val="500"/>
              </a:spcBef>
              <a:defRPr/>
            </a:pPr>
            <a:r>
              <a:rPr lang="en-US" sz="1600" dirty="0" smtClean="0"/>
              <a:t>Provide </a:t>
            </a:r>
            <a:r>
              <a:rPr lang="en-US" sz="1600" dirty="0"/>
              <a:t>a detailed, step-by-step explanation of the process of updating </a:t>
            </a:r>
            <a:r>
              <a:rPr lang="en-US" sz="1600" dirty="0" smtClean="0"/>
              <a:t>drawings </a:t>
            </a:r>
            <a:r>
              <a:rPr lang="en-US" sz="1600" dirty="0"/>
              <a:t>and software, so as to corroborate the full </a:t>
            </a:r>
            <a:r>
              <a:rPr lang="en-US" sz="1600" dirty="0" smtClean="0"/>
              <a:t>labor-month </a:t>
            </a:r>
            <a:r>
              <a:rPr lang="en-US" sz="1600" dirty="0"/>
              <a:t>of work they have </a:t>
            </a:r>
            <a:r>
              <a:rPr lang="en-US" sz="1600" dirty="0" smtClean="0"/>
              <a:t>proposed </a:t>
            </a:r>
            <a:r>
              <a:rPr lang="en-US" sz="1600" dirty="0"/>
              <a:t>for </a:t>
            </a:r>
            <a:r>
              <a:rPr lang="en-US" sz="1600" dirty="0" smtClean="0"/>
              <a:t>drafters </a:t>
            </a:r>
            <a:r>
              <a:rPr lang="en-US" sz="1600" dirty="0"/>
              <a:t>and software engineers. </a:t>
            </a:r>
            <a:endParaRPr lang="en-US" sz="1600" dirty="0" smtClean="0"/>
          </a:p>
          <a:p>
            <a:pPr>
              <a:spcBef>
                <a:spcPts val="500"/>
              </a:spcBef>
              <a:defRPr/>
            </a:pPr>
            <a:r>
              <a:rPr lang="en-US" sz="1600" dirty="0"/>
              <a:t>E</a:t>
            </a:r>
            <a:r>
              <a:rPr lang="en-US" sz="1600" dirty="0" smtClean="0"/>
              <a:t>xplain </a:t>
            </a:r>
            <a:r>
              <a:rPr lang="en-US" sz="1600" dirty="0"/>
              <a:t>why the six-hours of material Engineer procurement time could not cover both intersections, since the materials for each should be nearly identical. </a:t>
            </a:r>
            <a:endParaRPr lang="en-US" sz="1600" dirty="0" smtClean="0"/>
          </a:p>
          <a:p>
            <a:pPr marL="0" indent="0">
              <a:spcBef>
                <a:spcPts val="500"/>
              </a:spcBef>
              <a:buNone/>
              <a:defRPr/>
            </a:pPr>
            <a:endParaRPr lang="en-US" sz="1000" dirty="0" smtClean="0"/>
          </a:p>
          <a:p>
            <a:pPr marL="0" indent="0">
              <a:spcBef>
                <a:spcPts val="500"/>
              </a:spcBef>
              <a:buNone/>
              <a:defRPr/>
            </a:pPr>
            <a:r>
              <a:rPr lang="en-US" sz="1600" dirty="0" smtClean="0"/>
              <a:t>There </a:t>
            </a:r>
            <a:r>
              <a:rPr lang="en-US" sz="1600" dirty="0"/>
              <a:t>is significant room for negotiation in this price.</a:t>
            </a:r>
          </a:p>
          <a:p>
            <a:pPr>
              <a:spcBef>
                <a:spcPts val="500"/>
              </a:spcBef>
              <a:defRPr/>
            </a:pPr>
            <a:endParaRPr lang="en-US" sz="1600" dirty="0"/>
          </a:p>
        </p:txBody>
      </p:sp>
    </p:spTree>
    <p:extLst>
      <p:ext uri="{BB962C8B-B14F-4D97-AF65-F5344CB8AC3E}">
        <p14:creationId xmlns:p14="http://schemas.microsoft.com/office/powerpoint/2010/main" val="2106259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Cost Analysis </a:t>
            </a:r>
            <a:r>
              <a:rPr lang="en-US" sz="2800" dirty="0"/>
              <a:t>cont.</a:t>
            </a:r>
          </a:p>
        </p:txBody>
      </p:sp>
      <p:sp>
        <p:nvSpPr>
          <p:cNvPr id="5" name="Content Placeholder 4"/>
          <p:cNvSpPr>
            <a:spLocks noGrp="1"/>
          </p:cNvSpPr>
          <p:nvPr>
            <p:ph idx="1"/>
          </p:nvPr>
        </p:nvSpPr>
        <p:spPr>
          <a:xfrm>
            <a:off x="457200" y="1417637"/>
            <a:ext cx="8229600" cy="4525963"/>
          </a:xfrm>
        </p:spPr>
        <p:txBody>
          <a:bodyPr/>
          <a:lstStyle/>
          <a:p>
            <a:pPr marL="0" indent="0">
              <a:buNone/>
            </a:pPr>
            <a:endParaRPr lang="en-US" sz="2400" dirty="0"/>
          </a:p>
          <a:p>
            <a:pPr marL="0" indent="0">
              <a:buNone/>
            </a:pPr>
            <a:r>
              <a:rPr lang="en-US" sz="2400" dirty="0"/>
              <a:t>Materials: </a:t>
            </a:r>
            <a:r>
              <a:rPr lang="en-US" sz="2400" dirty="0" smtClean="0"/>
              <a:t> The </a:t>
            </a:r>
            <a:r>
              <a:rPr lang="en-US" sz="2400" dirty="0"/>
              <a:t>$30,684 included in the CP is $5,965 or 16% less than the $36,649 included in the ICE. The Contractor’s price is fair and reasonable for the work.</a:t>
            </a:r>
          </a:p>
          <a:p>
            <a:pPr marL="0" indent="0">
              <a:buNone/>
            </a:pPr>
            <a:endParaRPr lang="en-US" sz="2400" dirty="0" smtClean="0"/>
          </a:p>
          <a:p>
            <a:pPr marL="0" indent="0">
              <a:buNone/>
            </a:pPr>
            <a:r>
              <a:rPr lang="en-US" sz="2400" dirty="0" smtClean="0"/>
              <a:t>Recommendations</a:t>
            </a:r>
            <a:r>
              <a:rPr lang="en-US" sz="2400" dirty="0"/>
              <a:t>: </a:t>
            </a:r>
          </a:p>
          <a:p>
            <a:r>
              <a:rPr lang="en-US" sz="2400" dirty="0"/>
              <a:t>Low End: $3,894 (ICE) + $30,684 (CP) = $34,578</a:t>
            </a:r>
          </a:p>
          <a:p>
            <a:r>
              <a:rPr lang="en-US" sz="2400" dirty="0"/>
              <a:t>High End: $37,214 (Adjusted CP) + $30,684 (CP) = $67,898</a:t>
            </a:r>
          </a:p>
          <a:p>
            <a:r>
              <a:rPr lang="en-US" sz="2400" dirty="0"/>
              <a:t>Target Range for Negotiations: $34,578 to $67,898.</a:t>
            </a:r>
          </a:p>
          <a:p>
            <a:endParaRPr lang="en-US" dirty="0"/>
          </a:p>
        </p:txBody>
      </p:sp>
    </p:spTree>
    <p:extLst>
      <p:ext uri="{BB962C8B-B14F-4D97-AF65-F5344CB8AC3E}">
        <p14:creationId xmlns:p14="http://schemas.microsoft.com/office/powerpoint/2010/main" val="7966344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Cost Analysis – Special Circumstances</a:t>
            </a:r>
            <a:endParaRPr lang="en-US" sz="3600" dirty="0"/>
          </a:p>
        </p:txBody>
      </p:sp>
      <p:sp>
        <p:nvSpPr>
          <p:cNvPr id="3" name="Content Placeholder 2"/>
          <p:cNvSpPr>
            <a:spLocks noGrp="1"/>
          </p:cNvSpPr>
          <p:nvPr>
            <p:ph idx="1"/>
          </p:nvPr>
        </p:nvSpPr>
        <p:spPr>
          <a:xfrm>
            <a:off x="457200" y="1788160"/>
            <a:ext cx="8229600" cy="4338003"/>
          </a:xfrm>
        </p:spPr>
        <p:txBody>
          <a:bodyPr/>
          <a:lstStyle/>
          <a:p>
            <a:r>
              <a:rPr lang="en-US" altLang="en-US" dirty="0"/>
              <a:t>Equipment Purchase</a:t>
            </a:r>
          </a:p>
          <a:p>
            <a:pPr lvl="1"/>
            <a:r>
              <a:rPr lang="en-US" altLang="en-US" dirty="0"/>
              <a:t>May be difficult to get cost breakdown</a:t>
            </a:r>
          </a:p>
          <a:p>
            <a:pPr lvl="1"/>
            <a:r>
              <a:rPr lang="en-US" altLang="en-US" dirty="0"/>
              <a:t>Get profit margins at a </a:t>
            </a:r>
            <a:r>
              <a:rPr lang="en-US" altLang="en-US" dirty="0" smtClean="0"/>
              <a:t>minimum</a:t>
            </a:r>
          </a:p>
          <a:p>
            <a:pPr marL="457200" lvl="1" indent="0">
              <a:buNone/>
            </a:pPr>
            <a:endParaRPr lang="en-US" altLang="en-US" dirty="0"/>
          </a:p>
          <a:p>
            <a:r>
              <a:rPr lang="en-US" altLang="en-US" dirty="0"/>
              <a:t>Vendor may refuse to provide</a:t>
            </a:r>
          </a:p>
          <a:p>
            <a:pPr lvl="1"/>
            <a:r>
              <a:rPr lang="en-US" altLang="en-US" dirty="0"/>
              <a:t>Find information on base price plus additional features</a:t>
            </a:r>
          </a:p>
          <a:p>
            <a:pPr marL="0" indent="0">
              <a:buNone/>
            </a:pPr>
            <a:endParaRPr lang="en-US" dirty="0"/>
          </a:p>
        </p:txBody>
      </p:sp>
    </p:spTree>
    <p:extLst>
      <p:ext uri="{BB962C8B-B14F-4D97-AF65-F5344CB8AC3E}">
        <p14:creationId xmlns:p14="http://schemas.microsoft.com/office/powerpoint/2010/main" val="12851009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Case Study – Cost Analysis</a:t>
            </a:r>
            <a:endParaRPr lang="en-US" dirty="0"/>
          </a:p>
        </p:txBody>
      </p:sp>
      <p:sp>
        <p:nvSpPr>
          <p:cNvPr id="3" name="Content Placeholder 2"/>
          <p:cNvSpPr>
            <a:spLocks noGrp="1"/>
          </p:cNvSpPr>
          <p:nvPr>
            <p:ph idx="1"/>
          </p:nvPr>
        </p:nvSpPr>
        <p:spPr>
          <a:xfrm>
            <a:off x="775854" y="1971041"/>
            <a:ext cx="7910945" cy="3474720"/>
          </a:xfrm>
        </p:spPr>
        <p:txBody>
          <a:bodyPr/>
          <a:lstStyle/>
          <a:p>
            <a:r>
              <a:rPr lang="en-US" altLang="en-US" dirty="0"/>
              <a:t>Examine the offer on the following page.</a:t>
            </a:r>
          </a:p>
          <a:p>
            <a:r>
              <a:rPr lang="en-US" altLang="en-US" dirty="0"/>
              <a:t>Identify issues to question.</a:t>
            </a:r>
          </a:p>
          <a:p>
            <a:r>
              <a:rPr lang="en-US" altLang="en-US" dirty="0"/>
              <a:t>Are there benchmark data you can use?</a:t>
            </a:r>
          </a:p>
          <a:p>
            <a:r>
              <a:rPr lang="en-US" altLang="en-US" dirty="0"/>
              <a:t>Determine a plan for negotiating to better fulfill your needs.</a:t>
            </a:r>
          </a:p>
          <a:p>
            <a:endParaRPr lang="en-US" dirty="0"/>
          </a:p>
        </p:txBody>
      </p:sp>
    </p:spTree>
    <p:extLst>
      <p:ext uri="{BB962C8B-B14F-4D97-AF65-F5344CB8AC3E}">
        <p14:creationId xmlns:p14="http://schemas.microsoft.com/office/powerpoint/2010/main" val="12916417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612775" y="228600"/>
            <a:ext cx="7312025" cy="821987"/>
          </a:xfrm>
        </p:spPr>
        <p:txBody>
          <a:bodyPr/>
          <a:lstStyle/>
          <a:p>
            <a:r>
              <a:rPr lang="en-US" altLang="en-US" sz="3600" dirty="0" smtClean="0"/>
              <a:t>Case Study – Cost Analysis</a:t>
            </a:r>
          </a:p>
        </p:txBody>
      </p:sp>
      <p:sp>
        <p:nvSpPr>
          <p:cNvPr id="2053" name="Rectangle 5"/>
          <p:cNvSpPr>
            <a:spLocks noChangeArrowheads="1"/>
          </p:cNvSpPr>
          <p:nvPr/>
        </p:nvSpPr>
        <p:spPr bwMode="auto">
          <a:xfrm>
            <a:off x="853440" y="1219200"/>
            <a:ext cx="7782560" cy="4862870"/>
          </a:xfrm>
          <a:prstGeom prst="rect">
            <a:avLst/>
          </a:prstGeom>
          <a:noFill/>
          <a:ln>
            <a:noFill/>
          </a:ln>
          <a:effectLst>
            <a:prstShdw prst="shdw11">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t>You have been asked to evaluate &amp; negotiate  the following proposal for Direct Labor pertaining to professional services associated with a network systems development project.</a:t>
            </a:r>
          </a:p>
          <a:p>
            <a:pPr eaLnBrk="1" hangingPunct="1"/>
            <a:endParaRPr lang="en-US" altLang="en-US" sz="1600" dirty="0" smtClean="0"/>
          </a:p>
          <a:p>
            <a:pPr eaLnBrk="1" hangingPunct="1"/>
            <a:endParaRPr lang="en-US" altLang="en-US" sz="1600" dirty="0" smtClean="0"/>
          </a:p>
          <a:p>
            <a:pPr eaLnBrk="1" hangingPunct="1"/>
            <a:endParaRPr lang="en-US" altLang="en-US" sz="1600" dirty="0"/>
          </a:p>
          <a:p>
            <a:pPr eaLnBrk="1" hangingPunct="1"/>
            <a:endParaRPr lang="en-US" altLang="en-US" sz="1600" dirty="0"/>
          </a:p>
          <a:p>
            <a:pPr eaLnBrk="1" hangingPunct="1"/>
            <a:endParaRPr lang="en-US" altLang="en-US" sz="1600" dirty="0"/>
          </a:p>
          <a:p>
            <a:pPr eaLnBrk="1" hangingPunct="1"/>
            <a:endParaRPr lang="en-US" altLang="en-US" sz="1600" dirty="0"/>
          </a:p>
          <a:p>
            <a:pPr eaLnBrk="1" hangingPunct="1"/>
            <a:endParaRPr lang="en-US" altLang="en-US" sz="1600" dirty="0"/>
          </a:p>
          <a:p>
            <a:pPr eaLnBrk="1" hangingPunct="1"/>
            <a:endParaRPr lang="en-US" altLang="en-US" sz="1600" dirty="0">
              <a:solidFill>
                <a:schemeClr val="accent1"/>
              </a:solidFill>
            </a:endParaRPr>
          </a:p>
          <a:p>
            <a:pPr eaLnBrk="1" hangingPunct="1"/>
            <a:endParaRPr lang="en-US" altLang="en-US" sz="1600" dirty="0">
              <a:solidFill>
                <a:schemeClr val="accent1"/>
              </a:solidFill>
            </a:endParaRPr>
          </a:p>
          <a:p>
            <a:pPr eaLnBrk="1" hangingPunct="1"/>
            <a:endParaRPr lang="en-US" altLang="en-US" sz="1000" b="1" dirty="0"/>
          </a:p>
          <a:p>
            <a:pPr eaLnBrk="1" hangingPunct="1"/>
            <a:r>
              <a:rPr lang="en-US" altLang="en-US" sz="1600" b="1" dirty="0"/>
              <a:t>Assumptions:</a:t>
            </a:r>
          </a:p>
          <a:p>
            <a:pPr marL="1028700" lvl="1" eaLnBrk="1" hangingPunct="1">
              <a:buFont typeface="Arial" panose="020B0604020202020204" pitchFamily="34" charset="0"/>
              <a:buChar char="•"/>
            </a:pPr>
            <a:r>
              <a:rPr lang="en-US" altLang="en-US" sz="1600" dirty="0" smtClean="0"/>
              <a:t>Benefits </a:t>
            </a:r>
            <a:r>
              <a:rPr lang="en-US" altLang="en-US" sz="1600" dirty="0"/>
              <a:t>estimated based on average rate over last three </a:t>
            </a:r>
            <a:r>
              <a:rPr lang="en-US" altLang="en-US" sz="1600" dirty="0" smtClean="0"/>
              <a:t>years.</a:t>
            </a:r>
          </a:p>
          <a:p>
            <a:pPr marL="1028700" lvl="1" eaLnBrk="1" hangingPunct="1">
              <a:buFont typeface="Arial" panose="020B0604020202020204" pitchFamily="34" charset="0"/>
              <a:buChar char="•"/>
            </a:pPr>
            <a:r>
              <a:rPr lang="en-US" altLang="en-US" sz="1600" dirty="0" smtClean="0"/>
              <a:t>All </a:t>
            </a:r>
            <a:r>
              <a:rPr lang="en-US" altLang="en-US" sz="1600" dirty="0"/>
              <a:t>rates are fully burdened (include margin</a:t>
            </a:r>
            <a:r>
              <a:rPr lang="en-US" altLang="en-US" sz="1600" dirty="0" smtClean="0"/>
              <a:t>).</a:t>
            </a:r>
          </a:p>
          <a:p>
            <a:pPr marL="1028700" lvl="1" eaLnBrk="1" hangingPunct="1">
              <a:buFont typeface="Arial" panose="020B0604020202020204" pitchFamily="34" charset="0"/>
              <a:buChar char="•"/>
            </a:pPr>
            <a:r>
              <a:rPr lang="en-US" altLang="en-US" sz="1600" dirty="0" smtClean="0"/>
              <a:t>Escalation </a:t>
            </a:r>
            <a:r>
              <a:rPr lang="en-US" altLang="en-US" sz="1600" dirty="0"/>
              <a:t>based on CPI for next year and average salary increase of 7%.</a:t>
            </a:r>
          </a:p>
          <a:p>
            <a:pPr marL="1428750" lvl="2" eaLnBrk="1" hangingPunct="1">
              <a:buSzPct val="75000"/>
              <a:buFont typeface="Arial" panose="020B0604020202020204" pitchFamily="34" charset="0"/>
              <a:buChar char="•"/>
            </a:pPr>
            <a:r>
              <a:rPr lang="en-US" altLang="en-US" sz="1600" dirty="0"/>
              <a:t>What information do you need to </a:t>
            </a:r>
            <a:r>
              <a:rPr lang="en-US" altLang="en-US" sz="1600" dirty="0" smtClean="0"/>
              <a:t>validate?</a:t>
            </a:r>
          </a:p>
          <a:p>
            <a:pPr marL="1428750" lvl="2" eaLnBrk="1" hangingPunct="1">
              <a:buSzPct val="75000"/>
              <a:buFont typeface="Arial" panose="020B0604020202020204" pitchFamily="34" charset="0"/>
              <a:buChar char="•"/>
            </a:pPr>
            <a:r>
              <a:rPr lang="en-US" altLang="en-US" sz="1600" dirty="0" smtClean="0"/>
              <a:t>What </a:t>
            </a:r>
            <a:r>
              <a:rPr lang="en-US" altLang="en-US" sz="1600" dirty="0"/>
              <a:t>assumptions might be challenged?</a:t>
            </a:r>
          </a:p>
        </p:txBody>
      </p:sp>
      <p:graphicFrame>
        <p:nvGraphicFramePr>
          <p:cNvPr id="2050" name="Object 18"/>
          <p:cNvGraphicFramePr>
            <a:graphicFrameLocks noChangeAspect="1"/>
          </p:cNvGraphicFramePr>
          <p:nvPr>
            <p:extLst>
              <p:ext uri="{D42A27DB-BD31-4B8C-83A1-F6EECF244321}">
                <p14:modId xmlns:p14="http://schemas.microsoft.com/office/powerpoint/2010/main" val="2986786625"/>
              </p:ext>
            </p:extLst>
          </p:nvPr>
        </p:nvGraphicFramePr>
        <p:xfrm>
          <a:off x="1066800" y="2296160"/>
          <a:ext cx="7000240" cy="2174239"/>
        </p:xfrm>
        <a:graphic>
          <a:graphicData uri="http://schemas.openxmlformats.org/presentationml/2006/ole">
            <mc:AlternateContent xmlns:mc="http://schemas.openxmlformats.org/markup-compatibility/2006">
              <mc:Choice xmlns:v="urn:schemas-microsoft-com:vml" Requires="v">
                <p:oleObj spid="_x0000_s4320" name="Worksheet" r:id="rId4" imgW="6524608" imgH="2219394" progId="Excel.Sheet.12">
                  <p:embed/>
                </p:oleObj>
              </mc:Choice>
              <mc:Fallback>
                <p:oleObj name="Worksheet" r:id="rId4" imgW="6524608" imgH="2219394" progId="Excel.Sheet.12">
                  <p:embed/>
                  <p:pic>
                    <p:nvPicPr>
                      <p:cNvPr id="0" name=""/>
                      <p:cNvPicPr>
                        <a:picLocks noChangeAspect="1" noChangeArrowheads="1"/>
                      </p:cNvPicPr>
                      <p:nvPr/>
                    </p:nvPicPr>
                    <p:blipFill>
                      <a:blip r:embed="rId5"/>
                      <a:srcRect/>
                      <a:stretch>
                        <a:fillRect/>
                      </a:stretch>
                    </p:blipFill>
                    <p:spPr bwMode="auto">
                      <a:xfrm>
                        <a:off x="1066800" y="2296160"/>
                        <a:ext cx="7000240" cy="2174239"/>
                      </a:xfrm>
                      <a:prstGeom prst="rect">
                        <a:avLst/>
                      </a:prstGeom>
                      <a:noFill/>
                      <a:extLst/>
                    </p:spPr>
                  </p:pic>
                </p:oleObj>
              </mc:Fallback>
            </mc:AlternateContent>
          </a:graphicData>
        </a:graphic>
      </p:graphicFrame>
    </p:spTree>
    <p:extLst>
      <p:ext uri="{BB962C8B-B14F-4D97-AF65-F5344CB8AC3E}">
        <p14:creationId xmlns:p14="http://schemas.microsoft.com/office/powerpoint/2010/main" val="25589118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FTA Circular 4220.1F</a:t>
            </a:r>
            <a:endParaRPr lang="en-US" dirty="0"/>
          </a:p>
        </p:txBody>
      </p:sp>
      <p:sp>
        <p:nvSpPr>
          <p:cNvPr id="3" name="Content Placeholder 2"/>
          <p:cNvSpPr>
            <a:spLocks noGrp="1"/>
          </p:cNvSpPr>
          <p:nvPr>
            <p:ph idx="1"/>
          </p:nvPr>
        </p:nvSpPr>
        <p:spPr/>
        <p:txBody>
          <a:bodyPr/>
          <a:lstStyle/>
          <a:p>
            <a:pPr marL="0" indent="0" algn="ctr">
              <a:buNone/>
            </a:pPr>
            <a:r>
              <a:rPr lang="en-US" sz="2800" b="1" dirty="0" smtClean="0"/>
              <a:t>FTA’s Third Party Contracting Requirements 4220.1F</a:t>
            </a:r>
            <a:r>
              <a:rPr lang="en-US" sz="2800" dirty="0" smtClean="0"/>
              <a:t> became effective Nov. 1, 2008</a:t>
            </a:r>
          </a:p>
          <a:p>
            <a:pPr marL="457200" lvl="1" indent="0">
              <a:buNone/>
            </a:pPr>
            <a:r>
              <a:rPr lang="en-US" dirty="0" smtClean="0"/>
              <a:t>Updates:</a:t>
            </a:r>
          </a:p>
          <a:p>
            <a:pPr lvl="2">
              <a:buFont typeface="Arial" panose="020B0604020202020204" pitchFamily="34" charset="0"/>
              <a:buChar char="•"/>
            </a:pPr>
            <a:r>
              <a:rPr lang="en-US" sz="2800" dirty="0" smtClean="0"/>
              <a:t>Revision 1</a:t>
            </a:r>
            <a:r>
              <a:rPr lang="en-US" sz="2800" dirty="0"/>
              <a:t> – </a:t>
            </a:r>
            <a:r>
              <a:rPr lang="en-US" sz="2800" dirty="0" smtClean="0"/>
              <a:t>April 14, 2009</a:t>
            </a:r>
          </a:p>
          <a:p>
            <a:pPr lvl="2">
              <a:buFont typeface="Arial" panose="020B0604020202020204" pitchFamily="34" charset="0"/>
              <a:buChar char="•"/>
            </a:pPr>
            <a:r>
              <a:rPr lang="en-US" sz="2800" dirty="0" smtClean="0"/>
              <a:t>Revision 2 – July 1, 2010</a:t>
            </a:r>
          </a:p>
          <a:p>
            <a:pPr lvl="2">
              <a:buFont typeface="Arial" panose="020B0604020202020204" pitchFamily="34" charset="0"/>
              <a:buChar char="•"/>
            </a:pPr>
            <a:r>
              <a:rPr lang="en-US" sz="2800" dirty="0" smtClean="0"/>
              <a:t>Revision 3 – February 15, 2011</a:t>
            </a:r>
          </a:p>
          <a:p>
            <a:pPr lvl="2">
              <a:buFont typeface="Arial" panose="020B0604020202020204" pitchFamily="34" charset="0"/>
              <a:buChar char="•"/>
            </a:pPr>
            <a:r>
              <a:rPr lang="en-US" sz="2800" dirty="0" smtClean="0"/>
              <a:t>Revision 4 (current </a:t>
            </a:r>
            <a:r>
              <a:rPr lang="en-US" sz="2800" dirty="0"/>
              <a:t>v</a:t>
            </a:r>
            <a:r>
              <a:rPr lang="en-US" sz="2800" dirty="0" smtClean="0"/>
              <a:t>ersion) – March 18, 2013 </a:t>
            </a:r>
            <a:endParaRPr lang="en-US" sz="2800" dirty="0"/>
          </a:p>
        </p:txBody>
      </p:sp>
    </p:spTree>
    <p:extLst>
      <p:ext uri="{BB962C8B-B14F-4D97-AF65-F5344CB8AC3E}">
        <p14:creationId xmlns:p14="http://schemas.microsoft.com/office/powerpoint/2010/main" val="37616732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a:xfrm>
            <a:off x="612775" y="228600"/>
            <a:ext cx="7312025" cy="990600"/>
          </a:xfrm>
        </p:spPr>
        <p:txBody>
          <a:bodyPr/>
          <a:lstStyle/>
          <a:p>
            <a:pPr eaLnBrk="1" hangingPunct="1"/>
            <a:r>
              <a:rPr lang="en-US" altLang="en-US" sz="3200" dirty="0" smtClean="0"/>
              <a:t>Written Record of Procurement History </a:t>
            </a:r>
          </a:p>
        </p:txBody>
      </p:sp>
      <p:sp>
        <p:nvSpPr>
          <p:cNvPr id="100355" name="Rectangle 5"/>
          <p:cNvSpPr>
            <a:spLocks noGrp="1" noChangeArrowheads="1"/>
          </p:cNvSpPr>
          <p:nvPr>
            <p:ph sz="quarter" idx="1"/>
          </p:nvPr>
        </p:nvSpPr>
        <p:spPr>
          <a:xfrm>
            <a:off x="612775" y="1600200"/>
            <a:ext cx="7616825" cy="4495800"/>
          </a:xfrm>
        </p:spPr>
        <p:txBody>
          <a:bodyPr/>
          <a:lstStyle/>
          <a:p>
            <a:pPr eaLnBrk="1" hangingPunct="1">
              <a:buFont typeface="Wingdings" pitchFamily="2" charset="2"/>
              <a:buNone/>
            </a:pPr>
            <a:r>
              <a:rPr lang="en-US" altLang="en-US" b="1" dirty="0" smtClean="0"/>
              <a:t>Basic Requirement</a:t>
            </a:r>
          </a:p>
          <a:p>
            <a:pPr eaLnBrk="1" hangingPunct="1">
              <a:buFont typeface="Wingdings" pitchFamily="2" charset="2"/>
              <a:buNone/>
            </a:pPr>
            <a:endParaRPr lang="en-US" altLang="en-US" sz="1600" dirty="0" smtClean="0">
              <a:hlinkClick r:id="rId3"/>
            </a:endParaRPr>
          </a:p>
          <a:p>
            <a:pPr eaLnBrk="1" hangingPunct="1">
              <a:buFont typeface="Wingdings" pitchFamily="2" charset="2"/>
              <a:buNone/>
            </a:pPr>
            <a:r>
              <a:rPr lang="en-US" altLang="en-US" i="1" dirty="0" smtClean="0"/>
              <a:t>	(</a:t>
            </a:r>
            <a:r>
              <a:rPr lang="en-US" altLang="en-US" i="1" dirty="0" smtClean="0">
                <a:hlinkClick r:id="rId3"/>
              </a:rPr>
              <a:t>FTA C 4220.1F</a:t>
            </a:r>
            <a:r>
              <a:rPr lang="en-US" altLang="en-US" i="1" dirty="0" smtClean="0"/>
              <a:t> Ch. III, 3.d(1))</a:t>
            </a:r>
          </a:p>
          <a:p>
            <a:pPr eaLnBrk="1" hangingPunct="1">
              <a:buFont typeface="Wingdings" pitchFamily="2" charset="2"/>
              <a:buNone/>
            </a:pPr>
            <a:endParaRPr lang="en-US" altLang="en-US" sz="1000" dirty="0" smtClean="0"/>
          </a:p>
          <a:p>
            <a:pPr eaLnBrk="1" hangingPunct="1">
              <a:buFont typeface="Wingdings" pitchFamily="2" charset="2"/>
              <a:buNone/>
            </a:pPr>
            <a:r>
              <a:rPr lang="en-US" altLang="en-US" dirty="0" smtClean="0"/>
              <a:t>	</a:t>
            </a:r>
            <a:r>
              <a:rPr lang="en-US" altLang="en-US" i="1" dirty="0" smtClean="0"/>
              <a:t>Grantees are required to maintain and make available records detailing the history of each procurement. </a:t>
            </a:r>
          </a:p>
          <a:p>
            <a:pPr eaLnBrk="1" hangingPunct="1">
              <a:buFont typeface="Wingdings" pitchFamily="2" charset="2"/>
              <a:buNone/>
            </a:pPr>
            <a:endParaRPr lang="en-US" altLang="en-US" sz="2600" i="1" dirty="0" smtClean="0"/>
          </a:p>
          <a:p>
            <a:pPr eaLnBrk="1" hangingPunct="1">
              <a:buFont typeface="Wingdings" pitchFamily="2" charset="2"/>
              <a:buNone/>
            </a:pPr>
            <a:r>
              <a:rPr lang="en-US" altLang="en-US" sz="2000" b="1" dirty="0" smtClean="0"/>
              <a:t>				Element #42 of the PSR</a:t>
            </a:r>
          </a:p>
          <a:p>
            <a:pPr eaLnBrk="1" hangingPunct="1">
              <a:buFont typeface="Wingdings" pitchFamily="2" charset="2"/>
              <a:buNone/>
            </a:pPr>
            <a:r>
              <a:rPr lang="en-US" altLang="en-US" sz="2000" b="1" dirty="0" smtClean="0">
                <a:solidFill>
                  <a:srgbClr val="FF0000"/>
                </a:solidFill>
              </a:rPr>
              <a:t>				</a:t>
            </a:r>
            <a:r>
              <a:rPr lang="en-US" altLang="en-US" sz="2000" b="1" dirty="0" smtClean="0"/>
              <a:t>TOP TEN FINDING</a:t>
            </a:r>
          </a:p>
        </p:txBody>
      </p:sp>
    </p:spTree>
    <p:extLst>
      <p:ext uri="{BB962C8B-B14F-4D97-AF65-F5344CB8AC3E}">
        <p14:creationId xmlns:p14="http://schemas.microsoft.com/office/powerpoint/2010/main" val="1797016314"/>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a:xfrm>
            <a:off x="612775" y="228600"/>
            <a:ext cx="7312025" cy="990600"/>
          </a:xfrm>
        </p:spPr>
        <p:txBody>
          <a:bodyPr/>
          <a:lstStyle/>
          <a:p>
            <a:pPr eaLnBrk="1" hangingPunct="1"/>
            <a:r>
              <a:rPr lang="en-US" altLang="en-US" sz="3200" dirty="0" smtClean="0"/>
              <a:t>Written Record of Procurement History</a:t>
            </a:r>
          </a:p>
        </p:txBody>
      </p:sp>
      <p:sp>
        <p:nvSpPr>
          <p:cNvPr id="101379" name="Rectangle 5"/>
          <p:cNvSpPr>
            <a:spLocks noGrp="1" noChangeArrowheads="1"/>
          </p:cNvSpPr>
          <p:nvPr>
            <p:ph sz="quarter" idx="1"/>
          </p:nvPr>
        </p:nvSpPr>
        <p:spPr>
          <a:xfrm>
            <a:off x="612775" y="1219200"/>
            <a:ext cx="7312025" cy="4876800"/>
          </a:xfrm>
        </p:spPr>
        <p:txBody>
          <a:bodyPr/>
          <a:lstStyle/>
          <a:p>
            <a:pPr eaLnBrk="1" hangingPunct="1">
              <a:buFont typeface="Wingdings" pitchFamily="2" charset="2"/>
              <a:buNone/>
            </a:pPr>
            <a:r>
              <a:rPr lang="en-US" altLang="en-US" b="1" dirty="0" smtClean="0"/>
              <a:t>Items Reviewed</a:t>
            </a:r>
          </a:p>
          <a:p>
            <a:pPr eaLnBrk="1" hangingPunct="1">
              <a:spcBef>
                <a:spcPct val="0"/>
              </a:spcBef>
              <a:buFont typeface="Wingdings" pitchFamily="2" charset="2"/>
              <a:buNone/>
            </a:pPr>
            <a:r>
              <a:rPr lang="en-US" altLang="en-US" sz="2400" dirty="0" smtClean="0"/>
              <a:t>At a minimum, records are to include:</a:t>
            </a:r>
            <a:endParaRPr lang="en-US" altLang="en-US" sz="2400" b="1" dirty="0" smtClean="0"/>
          </a:p>
        </p:txBody>
      </p:sp>
      <p:graphicFrame>
        <p:nvGraphicFramePr>
          <p:cNvPr id="5" name="Diagram 4"/>
          <p:cNvGraphicFramePr/>
          <p:nvPr>
            <p:extLst>
              <p:ext uri="{D42A27DB-BD31-4B8C-83A1-F6EECF244321}">
                <p14:modId xmlns:p14="http://schemas.microsoft.com/office/powerpoint/2010/main" val="779511529"/>
              </p:ext>
            </p:extLst>
          </p:nvPr>
        </p:nvGraphicFramePr>
        <p:xfrm>
          <a:off x="881743" y="2214880"/>
          <a:ext cx="7674427" cy="3761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886200" y="2667000"/>
            <a:ext cx="3581399" cy="1200329"/>
          </a:xfrm>
          <a:prstGeom prst="rect">
            <a:avLst/>
          </a:prstGeom>
          <a:noFill/>
        </p:spPr>
        <p:txBody>
          <a:bodyPr wrap="square">
            <a:spAutoFit/>
          </a:bodyPr>
          <a:lstStyle/>
          <a:p>
            <a:pPr marL="342900" indent="-342900">
              <a:buFontTx/>
              <a:buAutoNum type="arabicParenBoth"/>
              <a:defRPr/>
            </a:pPr>
            <a:r>
              <a:rPr lang="en-US" dirty="0">
                <a:latin typeface="+mj-lt"/>
                <a:cs typeface="+mn-cs"/>
              </a:rPr>
              <a:t>The rationale for the method of procurement</a:t>
            </a:r>
          </a:p>
          <a:p>
            <a:pPr marL="342900" indent="-342900">
              <a:buFontTx/>
              <a:buAutoNum type="arabicParenBoth"/>
              <a:defRPr/>
            </a:pPr>
            <a:r>
              <a:rPr lang="en-US" dirty="0">
                <a:latin typeface="+mj-lt"/>
                <a:cs typeface="+mn-cs"/>
              </a:rPr>
              <a:t>The reason for the selection of the contract type</a:t>
            </a:r>
          </a:p>
        </p:txBody>
      </p:sp>
      <p:sp>
        <p:nvSpPr>
          <p:cNvPr id="7" name="TextBox 6"/>
          <p:cNvSpPr txBox="1"/>
          <p:nvPr/>
        </p:nvSpPr>
        <p:spPr>
          <a:xfrm>
            <a:off x="3886200" y="4376709"/>
            <a:ext cx="4669970" cy="1477328"/>
          </a:xfrm>
          <a:prstGeom prst="rect">
            <a:avLst/>
          </a:prstGeom>
          <a:noFill/>
        </p:spPr>
        <p:txBody>
          <a:bodyPr wrap="square">
            <a:spAutoFit/>
          </a:bodyPr>
          <a:lstStyle/>
          <a:p>
            <a:pPr marL="342900" indent="-342900">
              <a:buFont typeface="Wingdings" pitchFamily="2" charset="2"/>
              <a:buAutoNum type="arabicParenBoth" startAt="3"/>
              <a:defRPr/>
            </a:pPr>
            <a:r>
              <a:rPr lang="en-US" dirty="0">
                <a:latin typeface="+mj-lt"/>
                <a:cs typeface="+mn-cs"/>
              </a:rPr>
              <a:t>The reason for contractor selection or rejection</a:t>
            </a:r>
          </a:p>
          <a:p>
            <a:pPr marL="342900" indent="-342900">
              <a:buFontTx/>
              <a:buAutoNum type="arabicParenBoth" startAt="3"/>
              <a:defRPr/>
            </a:pPr>
            <a:r>
              <a:rPr lang="en-US" dirty="0">
                <a:latin typeface="+mj-lt"/>
                <a:cs typeface="+mn-cs"/>
              </a:rPr>
              <a:t>The basis for the contract </a:t>
            </a:r>
            <a:r>
              <a:rPr lang="en-US" dirty="0" smtClean="0">
                <a:latin typeface="+mj-lt"/>
                <a:cs typeface="+mn-cs"/>
              </a:rPr>
              <a:t>price</a:t>
            </a:r>
          </a:p>
          <a:p>
            <a:pPr marL="342900" indent="-342900">
              <a:buFontTx/>
              <a:buAutoNum type="arabicParenBoth" startAt="3"/>
              <a:defRPr/>
            </a:pPr>
            <a:r>
              <a:rPr lang="en-US" dirty="0" smtClean="0">
                <a:latin typeface="+mj-lt"/>
                <a:cs typeface="+mn-cs"/>
              </a:rPr>
              <a:t>Extent of documentation commensurate with size and complexity of procurement </a:t>
            </a:r>
            <a:endParaRPr lang="en-US" dirty="0">
              <a:latin typeface="+mj-lt"/>
              <a:cs typeface="+mn-cs"/>
            </a:endParaRPr>
          </a:p>
        </p:txBody>
      </p:sp>
    </p:spTree>
    <p:extLst>
      <p:ext uri="{BB962C8B-B14F-4D97-AF65-F5344CB8AC3E}">
        <p14:creationId xmlns:p14="http://schemas.microsoft.com/office/powerpoint/2010/main" val="1912229140"/>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4074"/>
            <a:ext cx="8229600" cy="568035"/>
          </a:xfrm>
        </p:spPr>
        <p:txBody>
          <a:bodyPr/>
          <a:lstStyle/>
          <a:p>
            <a:r>
              <a:rPr lang="en-US" sz="3400" dirty="0"/>
              <a:t>Method of Procurement Decision Matrix</a:t>
            </a:r>
          </a:p>
        </p:txBody>
      </p:sp>
      <p:sp>
        <p:nvSpPr>
          <p:cNvPr id="5" name="Content Placeholder 4"/>
          <p:cNvSpPr>
            <a:spLocks noGrp="1"/>
          </p:cNvSpPr>
          <p:nvPr>
            <p:ph sz="half" idx="1"/>
          </p:nvPr>
        </p:nvSpPr>
        <p:spPr>
          <a:xfrm>
            <a:off x="152399" y="1576167"/>
            <a:ext cx="4343401" cy="4547542"/>
          </a:xfrm>
        </p:spPr>
        <p:txBody>
          <a:bodyPr/>
          <a:lstStyle/>
          <a:p>
            <a:pPr marL="0" indent="0">
              <a:buNone/>
            </a:pPr>
            <a:r>
              <a:rPr lang="en-US" sz="1600" b="1" dirty="0"/>
              <a:t>Micro </a:t>
            </a:r>
            <a:r>
              <a:rPr lang="en-US" sz="1600" b="1" dirty="0" smtClean="0"/>
              <a:t>Purchase</a:t>
            </a:r>
          </a:p>
          <a:p>
            <a:pPr>
              <a:buFont typeface="Wingdings" panose="05000000000000000000" pitchFamily="2" charset="2"/>
              <a:buChar char="q"/>
            </a:pPr>
            <a:r>
              <a:rPr lang="en-US" sz="1400" dirty="0" smtClean="0"/>
              <a:t>Amount </a:t>
            </a:r>
            <a:r>
              <a:rPr lang="en-US" sz="1400" dirty="0"/>
              <a:t>&lt;$</a:t>
            </a:r>
            <a:r>
              <a:rPr lang="en-US" sz="1400" dirty="0" smtClean="0"/>
              <a:t>3,000</a:t>
            </a:r>
          </a:p>
          <a:p>
            <a:pPr>
              <a:buFont typeface="Wingdings" panose="05000000000000000000" pitchFamily="2" charset="2"/>
              <a:buChar char="q"/>
            </a:pPr>
            <a:r>
              <a:rPr lang="en-US" sz="1400" dirty="0" smtClean="0"/>
              <a:t>Multiple </a:t>
            </a:r>
            <a:r>
              <a:rPr lang="en-US" sz="1400" dirty="0"/>
              <a:t>Sources</a:t>
            </a:r>
            <a:endParaRPr lang="en-US" sz="1000" dirty="0"/>
          </a:p>
          <a:p>
            <a:pPr marL="0" indent="0">
              <a:buNone/>
            </a:pPr>
            <a:r>
              <a:rPr lang="en-US" sz="1600" b="1" dirty="0"/>
              <a:t>Small </a:t>
            </a:r>
            <a:r>
              <a:rPr lang="en-US" sz="1600" b="1" dirty="0" smtClean="0"/>
              <a:t>Purchase  </a:t>
            </a:r>
            <a:r>
              <a:rPr lang="en-US" sz="1400" dirty="0" smtClean="0"/>
              <a:t>Amount </a:t>
            </a:r>
            <a:r>
              <a:rPr lang="en-US" sz="1400" dirty="0"/>
              <a:t>&lt;$150,000 </a:t>
            </a:r>
            <a:r>
              <a:rPr lang="en-US" sz="1400" dirty="0" smtClean="0"/>
              <a:t>(&lt;$</a:t>
            </a:r>
            <a:r>
              <a:rPr lang="en-US" sz="1400" dirty="0"/>
              <a:t>100,00 </a:t>
            </a:r>
            <a:r>
              <a:rPr lang="en-US" sz="1400" dirty="0" smtClean="0"/>
              <a:t>if executed prior to Super Circular)</a:t>
            </a:r>
          </a:p>
          <a:p>
            <a:pPr>
              <a:buFont typeface="Wingdings" panose="05000000000000000000" pitchFamily="2" charset="2"/>
              <a:buChar char="q"/>
            </a:pPr>
            <a:r>
              <a:rPr lang="en-US" sz="1400" dirty="0" smtClean="0"/>
              <a:t>Complete </a:t>
            </a:r>
            <a:r>
              <a:rPr lang="en-US" sz="1400" dirty="0"/>
              <a:t>and Adequate Specification or </a:t>
            </a:r>
            <a:r>
              <a:rPr lang="en-US" sz="1400" dirty="0" smtClean="0"/>
              <a:t>Description</a:t>
            </a:r>
          </a:p>
          <a:p>
            <a:pPr>
              <a:buFont typeface="Wingdings" panose="05000000000000000000" pitchFamily="2" charset="2"/>
              <a:buChar char="q"/>
            </a:pPr>
            <a:r>
              <a:rPr lang="en-US" sz="1400" dirty="0" smtClean="0"/>
              <a:t>Two or More Quotes Available</a:t>
            </a:r>
            <a:endParaRPr lang="en-US" sz="1600" b="1" dirty="0" smtClean="0"/>
          </a:p>
          <a:p>
            <a:pPr marL="0" indent="0">
              <a:buNone/>
            </a:pPr>
            <a:r>
              <a:rPr lang="en-US" sz="1600" b="1" dirty="0" smtClean="0"/>
              <a:t>Sole Source</a:t>
            </a:r>
          </a:p>
          <a:p>
            <a:pPr>
              <a:buFont typeface="Wingdings" panose="05000000000000000000" pitchFamily="2" charset="2"/>
              <a:buChar char="q"/>
            </a:pPr>
            <a:r>
              <a:rPr lang="en-US" sz="1400" dirty="0" smtClean="0"/>
              <a:t>Approved </a:t>
            </a:r>
            <a:r>
              <a:rPr lang="en-US" sz="1400" dirty="0"/>
              <a:t>by </a:t>
            </a:r>
            <a:r>
              <a:rPr lang="en-US" sz="1400" dirty="0" smtClean="0"/>
              <a:t>FTA</a:t>
            </a:r>
          </a:p>
          <a:p>
            <a:pPr>
              <a:buFont typeface="Wingdings" panose="05000000000000000000" pitchFamily="2" charset="2"/>
              <a:buChar char="q"/>
            </a:pPr>
            <a:r>
              <a:rPr lang="en-US" sz="1400" dirty="0" smtClean="0"/>
              <a:t>OEM</a:t>
            </a:r>
            <a:r>
              <a:rPr lang="en-US" sz="1400" dirty="0"/>
              <a:t>, Custom Item </a:t>
            </a:r>
            <a:r>
              <a:rPr lang="en-US" sz="1400" dirty="0" smtClean="0"/>
              <a:t>OR</a:t>
            </a:r>
          </a:p>
          <a:p>
            <a:pPr>
              <a:buFont typeface="Wingdings" panose="05000000000000000000" pitchFamily="2" charset="2"/>
              <a:buChar char="q"/>
            </a:pPr>
            <a:r>
              <a:rPr lang="en-US" sz="1400" dirty="0" smtClean="0"/>
              <a:t>Only </a:t>
            </a:r>
            <a:r>
              <a:rPr lang="en-US" sz="1400" dirty="0"/>
              <a:t>One Source </a:t>
            </a:r>
            <a:r>
              <a:rPr lang="en-US" sz="1400" dirty="0" smtClean="0"/>
              <a:t>OR</a:t>
            </a:r>
          </a:p>
          <a:p>
            <a:pPr>
              <a:buFont typeface="Wingdings" panose="05000000000000000000" pitchFamily="2" charset="2"/>
              <a:buChar char="q"/>
            </a:pPr>
            <a:r>
              <a:rPr lang="en-US" sz="1400" dirty="0" smtClean="0"/>
              <a:t>Competition </a:t>
            </a:r>
            <a:r>
              <a:rPr lang="en-US" sz="1400" dirty="0"/>
              <a:t>Inadequate after Solicitation </a:t>
            </a:r>
            <a:r>
              <a:rPr lang="en-US" sz="1400" dirty="0" smtClean="0"/>
              <a:t>OR</a:t>
            </a:r>
          </a:p>
          <a:p>
            <a:pPr>
              <a:buFont typeface="Wingdings" panose="05000000000000000000" pitchFamily="2" charset="2"/>
              <a:buChar char="q"/>
            </a:pPr>
            <a:r>
              <a:rPr lang="en-US" sz="1400" dirty="0" smtClean="0"/>
              <a:t>Emergency </a:t>
            </a:r>
            <a:r>
              <a:rPr lang="en-US" sz="1400" dirty="0"/>
              <a:t>/ Public </a:t>
            </a:r>
            <a:r>
              <a:rPr lang="en-US" sz="1400" dirty="0" smtClean="0"/>
              <a:t>Exigency</a:t>
            </a:r>
          </a:p>
          <a:p>
            <a:pPr marL="0" indent="0">
              <a:buNone/>
            </a:pPr>
            <a:r>
              <a:rPr lang="en-US" sz="1600" b="1" dirty="0"/>
              <a:t>Competitive Procurement</a:t>
            </a:r>
          </a:p>
          <a:p>
            <a:pPr lvl="1">
              <a:buFont typeface="Wingdings" panose="05000000000000000000" pitchFamily="2" charset="2"/>
              <a:buChar char="q"/>
            </a:pPr>
            <a:r>
              <a:rPr lang="en-US" sz="1400" dirty="0"/>
              <a:t>Amount &gt;$3,000</a:t>
            </a:r>
          </a:p>
          <a:p>
            <a:pPr lvl="1">
              <a:buFont typeface="Wingdings" panose="05000000000000000000" pitchFamily="2" charset="2"/>
              <a:buChar char="q"/>
            </a:pPr>
            <a:r>
              <a:rPr lang="en-US" sz="1400" dirty="0"/>
              <a:t>Multiple Sources</a:t>
            </a:r>
          </a:p>
          <a:p>
            <a:pPr lvl="1">
              <a:buFont typeface="Wingdings" panose="05000000000000000000" pitchFamily="2" charset="2"/>
              <a:buChar char="q"/>
            </a:pPr>
            <a:r>
              <a:rPr lang="en-US" sz="1400" dirty="0"/>
              <a:t>Not an Emergency</a:t>
            </a:r>
          </a:p>
          <a:p>
            <a:pPr>
              <a:buFont typeface="Wingdings" panose="05000000000000000000" pitchFamily="2" charset="2"/>
              <a:buChar char="q"/>
            </a:pPr>
            <a:endParaRPr lang="en-US" sz="1400" dirty="0"/>
          </a:p>
          <a:p>
            <a:endParaRPr lang="en-US" dirty="0"/>
          </a:p>
        </p:txBody>
      </p:sp>
      <p:sp>
        <p:nvSpPr>
          <p:cNvPr id="6" name="Content Placeholder 5"/>
          <p:cNvSpPr>
            <a:spLocks noGrp="1"/>
          </p:cNvSpPr>
          <p:nvPr>
            <p:ph sz="half" idx="2"/>
          </p:nvPr>
        </p:nvSpPr>
        <p:spPr>
          <a:xfrm>
            <a:off x="4495799" y="1576167"/>
            <a:ext cx="4523509" cy="4730106"/>
          </a:xfrm>
        </p:spPr>
        <p:txBody>
          <a:bodyPr/>
          <a:lstStyle/>
          <a:p>
            <a:pPr marL="0" indent="0">
              <a:buNone/>
            </a:pPr>
            <a:r>
              <a:rPr lang="en-US" sz="1600" b="1" dirty="0" smtClean="0"/>
              <a:t>Sealed </a:t>
            </a:r>
            <a:r>
              <a:rPr lang="en-US" sz="1600" b="1" dirty="0"/>
              <a:t>Bid (IFB) </a:t>
            </a:r>
            <a:r>
              <a:rPr lang="en-US" sz="1600" dirty="0" smtClean="0"/>
              <a:t>Amount &gt;$150,000 </a:t>
            </a:r>
          </a:p>
          <a:p>
            <a:pPr marL="0" indent="0">
              <a:buNone/>
            </a:pPr>
            <a:r>
              <a:rPr lang="en-US" sz="1600" dirty="0"/>
              <a:t>(</a:t>
            </a:r>
            <a:r>
              <a:rPr lang="en-US" sz="1600" dirty="0" smtClean="0"/>
              <a:t>&gt;$</a:t>
            </a:r>
            <a:r>
              <a:rPr lang="en-US" sz="1600" dirty="0"/>
              <a:t>100,000 </a:t>
            </a:r>
            <a:r>
              <a:rPr lang="en-US" sz="1600" dirty="0" smtClean="0"/>
              <a:t>if executed prior </a:t>
            </a:r>
            <a:r>
              <a:rPr lang="en-US" sz="1600" dirty="0"/>
              <a:t>to Super </a:t>
            </a:r>
            <a:r>
              <a:rPr lang="en-US" sz="1600" dirty="0" smtClean="0"/>
              <a:t>Circular)</a:t>
            </a:r>
          </a:p>
          <a:p>
            <a:pPr>
              <a:buFont typeface="Wingdings" panose="05000000000000000000" pitchFamily="2" charset="2"/>
              <a:buChar char="q"/>
            </a:pPr>
            <a:r>
              <a:rPr lang="en-US" sz="1400" dirty="0" smtClean="0"/>
              <a:t>Complete and Adequate Specification or Description</a:t>
            </a:r>
          </a:p>
          <a:p>
            <a:pPr>
              <a:buFont typeface="Wingdings" panose="05000000000000000000" pitchFamily="2" charset="2"/>
              <a:buChar char="q"/>
            </a:pPr>
            <a:r>
              <a:rPr lang="en-US" sz="1400" dirty="0" smtClean="0"/>
              <a:t>Two or More Responsible Bidders willing to Compete</a:t>
            </a:r>
          </a:p>
          <a:p>
            <a:pPr>
              <a:buFont typeface="Wingdings" panose="05000000000000000000" pitchFamily="2" charset="2"/>
              <a:buChar char="q"/>
            </a:pPr>
            <a:r>
              <a:rPr lang="en-US" sz="1400" dirty="0" smtClean="0"/>
              <a:t>Selection can be Made on Basis of Price Alone</a:t>
            </a:r>
          </a:p>
          <a:p>
            <a:pPr>
              <a:buFont typeface="Wingdings" panose="05000000000000000000" pitchFamily="2" charset="2"/>
              <a:buChar char="q"/>
            </a:pPr>
            <a:r>
              <a:rPr lang="en-US" sz="1400" dirty="0" smtClean="0"/>
              <a:t>Firm Fixed Price Contract is used</a:t>
            </a:r>
          </a:p>
          <a:p>
            <a:pPr>
              <a:buFont typeface="Wingdings" panose="05000000000000000000" pitchFamily="2" charset="2"/>
              <a:buChar char="q"/>
            </a:pPr>
            <a:r>
              <a:rPr lang="en-US" sz="1400" dirty="0" smtClean="0"/>
              <a:t>No Discussion with Bidders Required After Receipt of Bids</a:t>
            </a:r>
          </a:p>
          <a:p>
            <a:pPr marL="0" indent="0">
              <a:buNone/>
            </a:pPr>
            <a:r>
              <a:rPr lang="en-US" sz="1600" b="1" dirty="0" smtClean="0"/>
              <a:t>Competitive </a:t>
            </a:r>
            <a:r>
              <a:rPr lang="en-US" sz="1600" b="1" dirty="0"/>
              <a:t>Proposals (RFP)</a:t>
            </a:r>
            <a:r>
              <a:rPr lang="en-US" sz="1600" dirty="0"/>
              <a:t> &gt;$150,000 </a:t>
            </a:r>
            <a:r>
              <a:rPr lang="en-US" sz="1600" dirty="0" smtClean="0"/>
              <a:t>(&gt;$</a:t>
            </a:r>
            <a:r>
              <a:rPr lang="en-US" sz="1600" dirty="0"/>
              <a:t>100,000 </a:t>
            </a:r>
            <a:r>
              <a:rPr lang="en-US" sz="1600" dirty="0" smtClean="0"/>
              <a:t>if executed prior </a:t>
            </a:r>
            <a:r>
              <a:rPr lang="en-US" sz="1600" dirty="0"/>
              <a:t>to Super </a:t>
            </a:r>
            <a:r>
              <a:rPr lang="en-US" sz="1600" dirty="0" smtClean="0"/>
              <a:t>Circular)</a:t>
            </a:r>
          </a:p>
          <a:p>
            <a:pPr>
              <a:buFont typeface="Wingdings" panose="05000000000000000000" pitchFamily="2" charset="2"/>
              <a:buChar char="q"/>
            </a:pPr>
            <a:r>
              <a:rPr lang="en-US" sz="1400" dirty="0" smtClean="0"/>
              <a:t>Complete Specifications Not Feasible</a:t>
            </a:r>
          </a:p>
          <a:p>
            <a:pPr>
              <a:buFont typeface="Wingdings" panose="05000000000000000000" pitchFamily="2" charset="2"/>
              <a:buChar char="q"/>
            </a:pPr>
            <a:r>
              <a:rPr lang="en-US" sz="1400" dirty="0" smtClean="0"/>
              <a:t>Proposer </a:t>
            </a:r>
            <a:r>
              <a:rPr lang="en-US" sz="1400" dirty="0" smtClean="0"/>
              <a:t>input Needed</a:t>
            </a:r>
          </a:p>
          <a:p>
            <a:pPr>
              <a:buFont typeface="Wingdings" panose="05000000000000000000" pitchFamily="2" charset="2"/>
              <a:buChar char="q"/>
            </a:pPr>
            <a:r>
              <a:rPr lang="en-US" sz="1400" dirty="0" smtClean="0"/>
              <a:t>Two or </a:t>
            </a:r>
            <a:r>
              <a:rPr lang="en-US" sz="1400" dirty="0"/>
              <a:t>M</a:t>
            </a:r>
            <a:r>
              <a:rPr lang="en-US" sz="1400" dirty="0" smtClean="0"/>
              <a:t>ore </a:t>
            </a:r>
            <a:r>
              <a:rPr lang="en-US" sz="1400" dirty="0"/>
              <a:t>R</a:t>
            </a:r>
            <a:r>
              <a:rPr lang="en-US" sz="1400" dirty="0" smtClean="0"/>
              <a:t>esponsible </a:t>
            </a:r>
            <a:r>
              <a:rPr lang="en-US" sz="1400" dirty="0" smtClean="0"/>
              <a:t>Proposers </a:t>
            </a:r>
            <a:r>
              <a:rPr lang="en-US" sz="1400" dirty="0" smtClean="0"/>
              <a:t>willing to Compete</a:t>
            </a:r>
          </a:p>
          <a:p>
            <a:pPr>
              <a:buFont typeface="Wingdings" panose="05000000000000000000" pitchFamily="2" charset="2"/>
              <a:buChar char="q"/>
            </a:pPr>
            <a:r>
              <a:rPr lang="en-US" sz="1400" dirty="0" smtClean="0"/>
              <a:t>Discussion Needed with </a:t>
            </a:r>
            <a:r>
              <a:rPr lang="en-US" sz="1400" dirty="0" smtClean="0"/>
              <a:t>Proposers </a:t>
            </a:r>
            <a:r>
              <a:rPr lang="en-US" sz="1400" dirty="0" smtClean="0"/>
              <a:t>After Proposals Received</a:t>
            </a:r>
          </a:p>
          <a:p>
            <a:pPr>
              <a:buFont typeface="Wingdings" panose="05000000000000000000" pitchFamily="2" charset="2"/>
              <a:buChar char="q"/>
            </a:pPr>
            <a:r>
              <a:rPr lang="en-US" sz="1400" dirty="0" smtClean="0"/>
              <a:t>Fixed Price can be Set After Discussions OR a Cost Reimbursement Contract is Determined</a:t>
            </a:r>
          </a:p>
          <a:p>
            <a:pPr marL="0" indent="0">
              <a:buNone/>
            </a:pPr>
            <a:endParaRPr lang="en-US" sz="1600" dirty="0"/>
          </a:p>
          <a:p>
            <a:pPr marL="457200" lvl="1" indent="0">
              <a:buNone/>
            </a:pPr>
            <a:endParaRPr lang="en-US" sz="1400" dirty="0" smtClean="0"/>
          </a:p>
        </p:txBody>
      </p:sp>
      <p:sp>
        <p:nvSpPr>
          <p:cNvPr id="11" name="TextBox 10"/>
          <p:cNvSpPr txBox="1"/>
          <p:nvPr/>
        </p:nvSpPr>
        <p:spPr>
          <a:xfrm>
            <a:off x="152399" y="1052946"/>
            <a:ext cx="8756073" cy="523220"/>
          </a:xfrm>
          <a:prstGeom prst="rect">
            <a:avLst/>
          </a:prstGeom>
          <a:noFill/>
        </p:spPr>
        <p:txBody>
          <a:bodyPr wrap="square" rtlCol="0">
            <a:spAutoFit/>
          </a:bodyPr>
          <a:lstStyle/>
          <a:p>
            <a:pPr marL="0" indent="0">
              <a:spcBef>
                <a:spcPts val="0"/>
              </a:spcBef>
              <a:buFont typeface="Wingdings" pitchFamily="2" charset="2"/>
              <a:buNone/>
              <a:defRPr/>
            </a:pPr>
            <a:r>
              <a:rPr lang="en-US" sz="1400" dirty="0"/>
              <a:t>Determine </a:t>
            </a:r>
            <a:r>
              <a:rPr lang="en-US" sz="1400" dirty="0" smtClean="0"/>
              <a:t>suitable procurement method by </a:t>
            </a:r>
            <a:r>
              <a:rPr lang="en-US" sz="1400" dirty="0"/>
              <a:t>checking </a:t>
            </a:r>
            <a:r>
              <a:rPr lang="en-US" sz="1400" dirty="0" smtClean="0"/>
              <a:t>appropriate </a:t>
            </a:r>
            <a:r>
              <a:rPr lang="en-US" sz="1400" dirty="0"/>
              <a:t>boxes. </a:t>
            </a:r>
            <a:r>
              <a:rPr lang="en-US" sz="1400" dirty="0" smtClean="0"/>
              <a:t> All </a:t>
            </a:r>
            <a:r>
              <a:rPr lang="en-US" sz="1400" dirty="0"/>
              <a:t>elements must apply to use that method.  The planned type of contract can </a:t>
            </a:r>
            <a:r>
              <a:rPr lang="en-US" sz="1400" dirty="0" smtClean="0"/>
              <a:t>be </a:t>
            </a:r>
            <a:r>
              <a:rPr lang="en-US" sz="1400" dirty="0"/>
              <a:t>added to this checklist.</a:t>
            </a:r>
          </a:p>
        </p:txBody>
      </p:sp>
    </p:spTree>
    <p:extLst>
      <p:ext uri="{BB962C8B-B14F-4D97-AF65-F5344CB8AC3E}">
        <p14:creationId xmlns:p14="http://schemas.microsoft.com/office/powerpoint/2010/main" val="31831545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1" y="473076"/>
            <a:ext cx="8729663" cy="763588"/>
          </a:xfrm>
        </p:spPr>
        <p:txBody>
          <a:bodyPr/>
          <a:lstStyle/>
          <a:p>
            <a:r>
              <a:rPr lang="en-US" sz="3400" dirty="0"/>
              <a:t>Method of Procurement Decision </a:t>
            </a:r>
            <a:r>
              <a:rPr lang="en-US" sz="3400" dirty="0" smtClean="0"/>
              <a:t>Matrix </a:t>
            </a:r>
            <a:r>
              <a:rPr lang="en-US" sz="2000" dirty="0" smtClean="0"/>
              <a:t>cont. </a:t>
            </a:r>
            <a:r>
              <a:rPr lang="en-US" sz="3600" dirty="0" smtClean="0"/>
              <a:t>  </a:t>
            </a:r>
            <a:endParaRPr lang="en-US" sz="3600" dirty="0"/>
          </a:p>
        </p:txBody>
      </p:sp>
      <p:sp>
        <p:nvSpPr>
          <p:cNvPr id="3" name="Content Placeholder 2"/>
          <p:cNvSpPr>
            <a:spLocks noGrp="1"/>
          </p:cNvSpPr>
          <p:nvPr>
            <p:ph idx="1"/>
          </p:nvPr>
        </p:nvSpPr>
        <p:spPr>
          <a:xfrm>
            <a:off x="734290" y="1399309"/>
            <a:ext cx="7952509" cy="4726854"/>
          </a:xfrm>
        </p:spPr>
        <p:txBody>
          <a:bodyPr/>
          <a:lstStyle/>
          <a:p>
            <a:pPr marL="0" indent="0">
              <a:buNone/>
            </a:pPr>
            <a:r>
              <a:rPr lang="en-US" dirty="0" smtClean="0"/>
              <a:t>Selection of Contract Type</a:t>
            </a:r>
          </a:p>
          <a:p>
            <a:pPr marL="0" indent="0">
              <a:buNone/>
            </a:pPr>
            <a:endParaRPr lang="en-US" sz="1400" dirty="0" smtClean="0"/>
          </a:p>
          <a:p>
            <a:pPr>
              <a:buFont typeface="Wingdings" panose="05000000000000000000" pitchFamily="2" charset="2"/>
              <a:buChar char="q"/>
            </a:pPr>
            <a:r>
              <a:rPr lang="en-US" sz="2800" dirty="0" smtClean="0"/>
              <a:t>Fixed Price</a:t>
            </a:r>
          </a:p>
          <a:p>
            <a:pPr>
              <a:buFont typeface="Wingdings" panose="05000000000000000000" pitchFamily="2" charset="2"/>
              <a:buChar char="q"/>
            </a:pPr>
            <a:r>
              <a:rPr lang="en-US" sz="2800" dirty="0" smtClean="0"/>
              <a:t>Firm Fixed Unit Prices</a:t>
            </a:r>
          </a:p>
          <a:p>
            <a:pPr>
              <a:buFont typeface="Wingdings" panose="05000000000000000000" pitchFamily="2" charset="2"/>
              <a:buChar char="q"/>
            </a:pPr>
            <a:r>
              <a:rPr lang="en-US" sz="2800" dirty="0" smtClean="0"/>
              <a:t>Cost Plus Fixed Fee</a:t>
            </a:r>
          </a:p>
          <a:p>
            <a:pPr>
              <a:buFont typeface="Wingdings" panose="05000000000000000000" pitchFamily="2" charset="2"/>
              <a:buChar char="q"/>
            </a:pPr>
            <a:r>
              <a:rPr lang="en-US" sz="2800" dirty="0" smtClean="0"/>
              <a:t>Time and Materials (T&amp;M) – Must Provide Justification for T&amp;M Contract if Selected. </a:t>
            </a:r>
          </a:p>
          <a:p>
            <a:pPr>
              <a:buFont typeface="Wingdings" panose="05000000000000000000" pitchFamily="2" charset="2"/>
              <a:buChar char="q"/>
            </a:pPr>
            <a:r>
              <a:rPr lang="en-US" sz="2800" dirty="0" smtClean="0"/>
              <a:t>Blanket Purchase Order</a:t>
            </a:r>
          </a:p>
          <a:p>
            <a:pPr>
              <a:buFont typeface="Wingdings" panose="05000000000000000000" pitchFamily="2" charset="2"/>
              <a:buChar char="q"/>
            </a:pPr>
            <a:r>
              <a:rPr lang="en-US" sz="2800" dirty="0" smtClean="0"/>
              <a:t>Indefinite Delivery Indefinite Quantity (IDIQ)</a:t>
            </a:r>
          </a:p>
          <a:p>
            <a:pPr marL="0" indent="0">
              <a:buNone/>
            </a:pPr>
            <a:endParaRPr lang="en-US" sz="2800" dirty="0"/>
          </a:p>
        </p:txBody>
      </p:sp>
    </p:spTree>
    <p:extLst>
      <p:ext uri="{BB962C8B-B14F-4D97-AF65-F5344CB8AC3E}">
        <p14:creationId xmlns:p14="http://schemas.microsoft.com/office/powerpoint/2010/main" val="40306787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4"/>
          <p:cNvSpPr>
            <a:spLocks noGrp="1"/>
          </p:cNvSpPr>
          <p:nvPr>
            <p:ph sz="quarter" idx="1"/>
          </p:nvPr>
        </p:nvSpPr>
        <p:spPr>
          <a:xfrm>
            <a:off x="612775" y="1516062"/>
            <a:ext cx="7921625" cy="4579937"/>
          </a:xfrm>
        </p:spPr>
        <p:txBody>
          <a:bodyPr/>
          <a:lstStyle/>
          <a:p>
            <a:pPr marL="0" indent="0">
              <a:buNone/>
            </a:pPr>
            <a:r>
              <a:rPr lang="en-US" altLang="en-US" sz="2800" dirty="0" smtClean="0"/>
              <a:t>Read the statement of work on the following page.</a:t>
            </a:r>
          </a:p>
          <a:p>
            <a:pPr marL="0" indent="0">
              <a:buNone/>
            </a:pPr>
            <a:endParaRPr lang="en-US" altLang="en-US" sz="2800" dirty="0" smtClean="0"/>
          </a:p>
          <a:p>
            <a:r>
              <a:rPr lang="en-US" altLang="en-US" sz="2800" dirty="0" smtClean="0"/>
              <a:t>Complete the method of procurement decision matrix on the previous slide.</a:t>
            </a:r>
          </a:p>
          <a:p>
            <a:r>
              <a:rPr lang="en-US" altLang="en-US" sz="2800" dirty="0" smtClean="0"/>
              <a:t>Determine what type of contract you would award for this work.</a:t>
            </a:r>
          </a:p>
          <a:p>
            <a:r>
              <a:rPr lang="en-US" altLang="en-US" sz="2800" dirty="0" smtClean="0"/>
              <a:t>What basis will you use for awarding this work?</a:t>
            </a:r>
          </a:p>
          <a:p>
            <a:r>
              <a:rPr lang="en-US" altLang="en-US" sz="2800" dirty="0" smtClean="0"/>
              <a:t>What will be the basis for the contract price?</a:t>
            </a:r>
          </a:p>
          <a:p>
            <a:endParaRPr lang="en-US" altLang="en-US" dirty="0" smtClean="0"/>
          </a:p>
        </p:txBody>
      </p:sp>
      <p:sp>
        <p:nvSpPr>
          <p:cNvPr id="103427" name="Title 5"/>
          <p:cNvSpPr>
            <a:spLocks noGrp="1"/>
          </p:cNvSpPr>
          <p:nvPr>
            <p:ph type="title"/>
          </p:nvPr>
        </p:nvSpPr>
        <p:spPr>
          <a:xfrm>
            <a:off x="612775" y="228600"/>
            <a:ext cx="7312025" cy="990600"/>
          </a:xfrm>
        </p:spPr>
        <p:txBody>
          <a:bodyPr/>
          <a:lstStyle/>
          <a:p>
            <a:r>
              <a:rPr lang="en-US" altLang="en-US" sz="3600" dirty="0" smtClean="0"/>
              <a:t>Exercise – Written Record</a:t>
            </a:r>
          </a:p>
        </p:txBody>
      </p:sp>
    </p:spTree>
    <p:extLst>
      <p:ext uri="{BB962C8B-B14F-4D97-AF65-F5344CB8AC3E}">
        <p14:creationId xmlns:p14="http://schemas.microsoft.com/office/powerpoint/2010/main" val="9162650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612775" y="228600"/>
            <a:ext cx="7312025" cy="718457"/>
          </a:xfrm>
        </p:spPr>
        <p:txBody>
          <a:bodyPr/>
          <a:lstStyle/>
          <a:p>
            <a:r>
              <a:rPr lang="en-US" altLang="en-US" sz="2800" dirty="0" smtClean="0"/>
              <a:t>Exercise – Written Record</a:t>
            </a:r>
          </a:p>
        </p:txBody>
      </p:sp>
      <p:sp>
        <p:nvSpPr>
          <p:cNvPr id="3" name="Content Placeholder 2"/>
          <p:cNvSpPr>
            <a:spLocks noGrp="1"/>
          </p:cNvSpPr>
          <p:nvPr>
            <p:ph sz="quarter" idx="1"/>
          </p:nvPr>
        </p:nvSpPr>
        <p:spPr>
          <a:xfrm>
            <a:off x="310243" y="947057"/>
            <a:ext cx="8621486" cy="5148943"/>
          </a:xfrm>
        </p:spPr>
        <p:txBody>
          <a:bodyPr>
            <a:noAutofit/>
          </a:bodyPr>
          <a:lstStyle/>
          <a:p>
            <a:pPr marL="0">
              <a:spcBef>
                <a:spcPts val="0"/>
              </a:spcBef>
              <a:buFont typeface="Wingdings" pitchFamily="2" charset="2"/>
              <a:buNone/>
              <a:defRPr/>
            </a:pPr>
            <a:r>
              <a:rPr lang="en-US" sz="1300" b="1" dirty="0" smtClean="0"/>
              <a:t>Facilities Maintenance and Utility Services:   Grounds and Roads Maintenance</a:t>
            </a:r>
            <a:endParaRPr lang="en-US" sz="1300" dirty="0" smtClean="0"/>
          </a:p>
          <a:p>
            <a:pPr marL="0">
              <a:spcBef>
                <a:spcPts val="0"/>
              </a:spcBef>
              <a:spcAft>
                <a:spcPts val="0"/>
              </a:spcAft>
              <a:buFont typeface="Wingdings" pitchFamily="2" charset="2"/>
              <a:buNone/>
              <a:defRPr/>
            </a:pPr>
            <a:r>
              <a:rPr lang="en-US" sz="1300" b="1" cap="all" dirty="0" smtClean="0"/>
              <a:t> </a:t>
            </a:r>
          </a:p>
          <a:p>
            <a:pPr marL="0">
              <a:spcBef>
                <a:spcPts val="0"/>
              </a:spcBef>
              <a:spcAft>
                <a:spcPts val="0"/>
              </a:spcAft>
              <a:buFont typeface="Wingdings" pitchFamily="2" charset="2"/>
              <a:buNone/>
              <a:defRPr/>
            </a:pPr>
            <a:r>
              <a:rPr lang="en-US" sz="1300" b="1" cap="all" dirty="0" smtClean="0"/>
              <a:t>INTRODUCTION:  </a:t>
            </a:r>
            <a:r>
              <a:rPr lang="en-US" sz="1300" dirty="0" smtClean="0"/>
              <a:t>The Supplier shall perform erosion control; clean up of debris, maintenance of drains, and ditches; landscaping operations; and other grounds services as required herein. The Supplier shall perform maintenance and repair of surfaced areas, including roadways, parking lots, trails, widened shoulders, gravel and earth surfaced areas, and associated structures and appurtenances.   </a:t>
            </a:r>
          </a:p>
          <a:p>
            <a:pPr marL="0">
              <a:spcBef>
                <a:spcPts val="0"/>
              </a:spcBef>
              <a:spcAft>
                <a:spcPts val="0"/>
              </a:spcAft>
              <a:buFont typeface="Wingdings" pitchFamily="2" charset="2"/>
              <a:buNone/>
              <a:defRPr/>
            </a:pPr>
            <a:r>
              <a:rPr lang="en-US" sz="1300" dirty="0" smtClean="0"/>
              <a:t> </a:t>
            </a:r>
          </a:p>
          <a:p>
            <a:pPr marL="0">
              <a:spcBef>
                <a:spcPts val="0"/>
              </a:spcBef>
              <a:spcAft>
                <a:spcPts val="0"/>
              </a:spcAft>
              <a:buFont typeface="Wingdings" pitchFamily="2" charset="2"/>
              <a:buNone/>
              <a:defRPr/>
            </a:pPr>
            <a:r>
              <a:rPr lang="en-US" sz="1300" b="1" cap="all" dirty="0" smtClean="0"/>
              <a:t>SCHEDULED tasks</a:t>
            </a:r>
          </a:p>
          <a:p>
            <a:pPr marL="0">
              <a:spcBef>
                <a:spcPts val="0"/>
              </a:spcBef>
              <a:spcAft>
                <a:spcPts val="0"/>
              </a:spcAft>
              <a:buFont typeface="Wingdings" pitchFamily="2" charset="2"/>
              <a:buNone/>
              <a:defRPr/>
            </a:pPr>
            <a:endParaRPr lang="en-US" sz="1000" b="1" cap="all" dirty="0" smtClean="0"/>
          </a:p>
          <a:p>
            <a:pPr marL="0">
              <a:spcBef>
                <a:spcPts val="0"/>
              </a:spcBef>
              <a:spcAft>
                <a:spcPts val="0"/>
              </a:spcAft>
              <a:buFont typeface="Wingdings" pitchFamily="2" charset="2"/>
              <a:buNone/>
              <a:defRPr/>
            </a:pPr>
            <a:r>
              <a:rPr lang="en-US" sz="1300" b="1" cap="all" dirty="0" smtClean="0"/>
              <a:t>Grounds:  L</a:t>
            </a:r>
            <a:r>
              <a:rPr lang="en-US" sz="1300" b="1" dirty="0" smtClean="0"/>
              <a:t>eaf Removal: </a:t>
            </a:r>
            <a:r>
              <a:rPr lang="en-US" sz="1300" dirty="0" smtClean="0"/>
              <a:t>Excepting where build-up of leaves on roads, sidewalks or in drainage structures poses a threat to system functionality or personnel safety, leaf raking and removal will be conducted a maximum of four times annually.  </a:t>
            </a:r>
          </a:p>
          <a:p>
            <a:pPr marL="0" indent="0">
              <a:spcBef>
                <a:spcPts val="0"/>
              </a:spcBef>
              <a:spcAft>
                <a:spcPts val="600"/>
              </a:spcAft>
              <a:buNone/>
              <a:defRPr/>
            </a:pPr>
            <a:r>
              <a:rPr lang="en-US" sz="1300" b="1" dirty="0" smtClean="0"/>
              <a:t>Fertilization: </a:t>
            </a:r>
            <a:r>
              <a:rPr lang="en-US" sz="1300" dirty="0" smtClean="0"/>
              <a:t>The Supplier shall fertilize to encourage erosion control.</a:t>
            </a:r>
            <a:endParaRPr lang="en-US" sz="1300" b="1" cap="all" dirty="0" smtClean="0"/>
          </a:p>
          <a:p>
            <a:pPr marL="0">
              <a:spcBef>
                <a:spcPts val="0"/>
              </a:spcBef>
              <a:spcAft>
                <a:spcPts val="0"/>
              </a:spcAft>
              <a:buFont typeface="Wingdings" pitchFamily="2" charset="2"/>
              <a:buNone/>
              <a:defRPr/>
            </a:pPr>
            <a:r>
              <a:rPr lang="en-US" sz="1300" b="1" cap="all" dirty="0" smtClean="0"/>
              <a:t>Roads:   	</a:t>
            </a:r>
          </a:p>
          <a:p>
            <a:pPr marL="0">
              <a:spcBef>
                <a:spcPts val="0"/>
              </a:spcBef>
              <a:spcAft>
                <a:spcPts val="0"/>
              </a:spcAft>
              <a:buFont typeface="Wingdings" pitchFamily="2" charset="2"/>
              <a:buNone/>
              <a:defRPr/>
            </a:pPr>
            <a:r>
              <a:rPr lang="en-US" sz="1300" b="1" dirty="0" smtClean="0"/>
              <a:t>Road Grading: </a:t>
            </a:r>
            <a:r>
              <a:rPr lang="en-US" sz="1300" dirty="0" smtClean="0"/>
              <a:t>The Supplier shall provide grading to minimize potholes and wash boarding.  </a:t>
            </a:r>
          </a:p>
          <a:p>
            <a:pPr marL="0">
              <a:spcBef>
                <a:spcPts val="0"/>
              </a:spcBef>
              <a:spcAft>
                <a:spcPts val="600"/>
              </a:spcAft>
              <a:buFont typeface="Wingdings" pitchFamily="2" charset="2"/>
              <a:buNone/>
              <a:defRPr/>
            </a:pPr>
            <a:r>
              <a:rPr lang="en-US" sz="1300" b="1" dirty="0" smtClean="0"/>
              <a:t>Maintenance and Repair of Pavements: </a:t>
            </a:r>
            <a:r>
              <a:rPr lang="en-US" sz="1300" dirty="0" smtClean="0"/>
              <a:t>The Supplier shall maintain and repair paved surfaces to include asphalt and concrete roadways, sidewalks, and surfaces of all types in a good state of repair.  In order to provide smooth and safe surfaces, the Supplier shall keep surfaces free of potholes and depressions deeper than 3/4” that pond water.  Work shall include, but not be limited to, repairing concrete, asphalt, and stone surfaces.    </a:t>
            </a:r>
          </a:p>
          <a:p>
            <a:pPr marL="0">
              <a:spcBef>
                <a:spcPts val="0"/>
              </a:spcBef>
              <a:spcAft>
                <a:spcPts val="600"/>
              </a:spcAft>
              <a:buFont typeface="Wingdings" pitchFamily="2" charset="2"/>
              <a:buNone/>
              <a:defRPr/>
            </a:pPr>
            <a:r>
              <a:rPr lang="en-US" sz="1300" b="1" dirty="0" smtClean="0"/>
              <a:t>Maintenance of Waterway Channels, Gutters, Ditches, Storm Sewers, and Subsurface Drains: </a:t>
            </a:r>
            <a:r>
              <a:rPr lang="en-US" sz="1300" dirty="0" smtClean="0"/>
              <a:t>The Supplier shall ensure that waterway channels, gutters, ditches, storm sewers, and subsurface drains function at full capacity at all times.  The Supplier shall schedule and perform storm drainage and sewer system maintenance and repair throughout the year as needed.  </a:t>
            </a:r>
          </a:p>
          <a:p>
            <a:pPr marL="0">
              <a:spcBef>
                <a:spcPts val="0"/>
              </a:spcBef>
              <a:spcAft>
                <a:spcPts val="600"/>
              </a:spcAft>
              <a:buFont typeface="Wingdings" pitchFamily="2" charset="2"/>
              <a:buNone/>
              <a:defRPr/>
            </a:pPr>
            <a:r>
              <a:rPr lang="en-US" sz="1300" b="1" dirty="0" smtClean="0"/>
              <a:t>Other Snow and Ice Removal Services: </a:t>
            </a:r>
            <a:r>
              <a:rPr lang="en-US" sz="1300" dirty="0" smtClean="0"/>
              <a:t>Provide snow and ice removal services for designated areas and roads in order to maintain uninterrupted logistical and maintenance services. Provide, store, and load Salt &amp; Sand into vehicles involved with snow removal operations.</a:t>
            </a:r>
          </a:p>
          <a:p>
            <a:pPr marL="0">
              <a:spcBef>
                <a:spcPts val="0"/>
              </a:spcBef>
              <a:defRPr/>
            </a:pPr>
            <a:endParaRPr lang="en-US" sz="1200" dirty="0"/>
          </a:p>
        </p:txBody>
      </p:sp>
    </p:spTree>
    <p:extLst>
      <p:ext uri="{BB962C8B-B14F-4D97-AF65-F5344CB8AC3E}">
        <p14:creationId xmlns:p14="http://schemas.microsoft.com/office/powerpoint/2010/main" val="24041490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p:txBody>
          <a:bodyPr/>
          <a:lstStyle/>
          <a:p>
            <a:pPr eaLnBrk="1" hangingPunct="1"/>
            <a:r>
              <a:rPr lang="en-US" altLang="en-US" dirty="0" smtClean="0"/>
              <a:t>Invitation For Bid (IFB) Elements</a:t>
            </a:r>
          </a:p>
        </p:txBody>
      </p:sp>
      <p:sp>
        <p:nvSpPr>
          <p:cNvPr id="89091" name="Rectangle 5"/>
          <p:cNvSpPr>
            <a:spLocks noGrp="1" noChangeArrowheads="1"/>
          </p:cNvSpPr>
          <p:nvPr>
            <p:ph sz="quarter" idx="1"/>
          </p:nvPr>
        </p:nvSpPr>
        <p:spPr>
          <a:xfrm>
            <a:off x="609600" y="1589088"/>
            <a:ext cx="3886200" cy="4572000"/>
          </a:xfrm>
        </p:spPr>
        <p:txBody>
          <a:bodyPr/>
          <a:lstStyle/>
          <a:p>
            <a:pPr marL="406400" indent="-401638" eaLnBrk="1" hangingPunct="1">
              <a:defRPr/>
            </a:pPr>
            <a:r>
              <a:rPr lang="en-US" sz="2000" dirty="0" smtClean="0">
                <a:solidFill>
                  <a:schemeClr val="bg1">
                    <a:lumMod val="75000"/>
                  </a:schemeClr>
                </a:solidFill>
              </a:rPr>
              <a:t>Independent Cost Estimate </a:t>
            </a:r>
            <a:r>
              <a:rPr lang="en-US" sz="2000" dirty="0" smtClean="0"/>
              <a:t>*</a:t>
            </a:r>
          </a:p>
          <a:p>
            <a:pPr marL="406400" indent="-401638" eaLnBrk="1" hangingPunct="1">
              <a:defRPr/>
            </a:pPr>
            <a:r>
              <a:rPr lang="en-US" sz="2000" dirty="0" smtClean="0">
                <a:solidFill>
                  <a:schemeClr val="bg1">
                    <a:lumMod val="75000"/>
                  </a:schemeClr>
                </a:solidFill>
              </a:rPr>
              <a:t>Unreasonable Qualifications </a:t>
            </a:r>
            <a:r>
              <a:rPr lang="en-US" sz="2000" dirty="0" smtClean="0"/>
              <a:t>*</a:t>
            </a:r>
          </a:p>
          <a:p>
            <a:pPr marL="406400" indent="-401638" eaLnBrk="1" hangingPunct="1">
              <a:defRPr/>
            </a:pPr>
            <a:r>
              <a:rPr lang="en-US" sz="2000" dirty="0" smtClean="0"/>
              <a:t>Unnecessary Experience and Excessive Bonding</a:t>
            </a:r>
          </a:p>
          <a:p>
            <a:pPr marL="406400" indent="-401638" eaLnBrk="1" hangingPunct="1">
              <a:defRPr/>
            </a:pPr>
            <a:r>
              <a:rPr lang="en-US" sz="2000" dirty="0" smtClean="0"/>
              <a:t>Organizational Conflict of Interest</a:t>
            </a:r>
          </a:p>
          <a:p>
            <a:pPr marL="406400" indent="-401638" eaLnBrk="1" hangingPunct="1">
              <a:defRPr/>
            </a:pPr>
            <a:r>
              <a:rPr lang="en-US" sz="2000" dirty="0" smtClean="0">
                <a:solidFill>
                  <a:schemeClr val="bg1">
                    <a:lumMod val="75000"/>
                  </a:schemeClr>
                </a:solidFill>
              </a:rPr>
              <a:t>Arbitrary Actions </a:t>
            </a:r>
            <a:r>
              <a:rPr lang="en-US" sz="2000" dirty="0" smtClean="0"/>
              <a:t>*</a:t>
            </a:r>
          </a:p>
          <a:p>
            <a:pPr marL="406400" indent="-401638" eaLnBrk="1" hangingPunct="1">
              <a:defRPr/>
            </a:pPr>
            <a:r>
              <a:rPr lang="en-US" sz="2000" dirty="0" smtClean="0">
                <a:solidFill>
                  <a:schemeClr val="bg1">
                    <a:lumMod val="75000"/>
                  </a:schemeClr>
                </a:solidFill>
              </a:rPr>
              <a:t>Brand Name Restrictions </a:t>
            </a:r>
            <a:r>
              <a:rPr lang="en-US" sz="2000" dirty="0" smtClean="0"/>
              <a:t>*</a:t>
            </a:r>
          </a:p>
          <a:p>
            <a:pPr marL="406400" indent="-401638" eaLnBrk="1" hangingPunct="1">
              <a:defRPr/>
            </a:pPr>
            <a:r>
              <a:rPr lang="en-US" sz="2000" dirty="0" smtClean="0">
                <a:solidFill>
                  <a:schemeClr val="bg1">
                    <a:lumMod val="75000"/>
                  </a:schemeClr>
                </a:solidFill>
              </a:rPr>
              <a:t>Geographic Preference </a:t>
            </a:r>
            <a:r>
              <a:rPr lang="en-US" sz="2000" dirty="0" smtClean="0"/>
              <a:t>*</a:t>
            </a:r>
          </a:p>
          <a:p>
            <a:pPr marL="406400" indent="-401638" eaLnBrk="1" hangingPunct="1">
              <a:defRPr/>
            </a:pPr>
            <a:r>
              <a:rPr lang="en-US" sz="2000" dirty="0" smtClean="0">
                <a:solidFill>
                  <a:schemeClr val="bg1">
                    <a:lumMod val="75000"/>
                  </a:schemeClr>
                </a:solidFill>
              </a:rPr>
              <a:t>Contract Term Limitation </a:t>
            </a:r>
            <a:r>
              <a:rPr lang="en-US" sz="2000" dirty="0" smtClean="0"/>
              <a:t>*</a:t>
            </a:r>
            <a:endParaRPr lang="en-US" sz="3200" dirty="0" smtClean="0"/>
          </a:p>
          <a:p>
            <a:pPr marL="406400" indent="-401638" eaLnBrk="1" hangingPunct="1">
              <a:buFont typeface="Wingdings" pitchFamily="2" charset="2"/>
              <a:buNone/>
              <a:defRPr/>
            </a:pPr>
            <a:r>
              <a:rPr lang="en-US" sz="2400" dirty="0" smtClean="0"/>
              <a:t>	</a:t>
            </a:r>
          </a:p>
          <a:p>
            <a:pPr marL="406400" indent="-401638" eaLnBrk="1" hangingPunct="1">
              <a:buFont typeface="Wingdings" pitchFamily="2" charset="2"/>
              <a:buNone/>
              <a:defRPr/>
            </a:pPr>
            <a:r>
              <a:rPr lang="en-US" sz="2000" dirty="0" smtClean="0"/>
              <a:t>*previously discussed</a:t>
            </a:r>
          </a:p>
          <a:p>
            <a:pPr marL="406400" indent="-401638" eaLnBrk="1" hangingPunct="1">
              <a:buFont typeface="Wingdings" pitchFamily="2" charset="2"/>
              <a:buNone/>
              <a:defRPr/>
            </a:pPr>
            <a:endParaRPr lang="en-US" sz="2000" dirty="0" smtClean="0"/>
          </a:p>
        </p:txBody>
      </p:sp>
      <p:sp>
        <p:nvSpPr>
          <p:cNvPr id="5" name="Content Placeholder 4"/>
          <p:cNvSpPr>
            <a:spLocks noGrp="1"/>
          </p:cNvSpPr>
          <p:nvPr>
            <p:ph sz="quarter" idx="2"/>
          </p:nvPr>
        </p:nvSpPr>
        <p:spPr>
          <a:xfrm>
            <a:off x="4845050" y="1589088"/>
            <a:ext cx="3886200" cy="4572000"/>
          </a:xfrm>
        </p:spPr>
        <p:txBody>
          <a:bodyPr/>
          <a:lstStyle/>
          <a:p>
            <a:pPr marL="406400" indent="-401638" eaLnBrk="1" hangingPunct="1">
              <a:defRPr/>
            </a:pPr>
            <a:r>
              <a:rPr lang="en-US" sz="2000" dirty="0" smtClean="0"/>
              <a:t>Written Selection Procedures</a:t>
            </a:r>
          </a:p>
          <a:p>
            <a:pPr marL="406400" indent="-401638" eaLnBrk="1" hangingPunct="1">
              <a:defRPr/>
            </a:pPr>
            <a:r>
              <a:rPr lang="en-US" sz="2000" dirty="0" smtClean="0"/>
              <a:t>Prequalification</a:t>
            </a:r>
          </a:p>
          <a:p>
            <a:pPr marL="406400" indent="-401638" eaLnBrk="1" hangingPunct="1">
              <a:defRPr/>
            </a:pPr>
            <a:r>
              <a:rPr lang="en-US" sz="2000" dirty="0" smtClean="0"/>
              <a:t>Award to Responsible Bidders</a:t>
            </a:r>
          </a:p>
          <a:p>
            <a:pPr marL="406400" indent="-401638" eaLnBrk="1" hangingPunct="1">
              <a:defRPr/>
            </a:pPr>
            <a:r>
              <a:rPr lang="en-US" sz="2000" dirty="0" smtClean="0"/>
              <a:t>Sound and Complete Agreement</a:t>
            </a:r>
          </a:p>
          <a:p>
            <a:pPr marL="406400" indent="-401638" eaLnBrk="1" hangingPunct="1">
              <a:defRPr/>
            </a:pPr>
            <a:r>
              <a:rPr lang="en-US" sz="2000" dirty="0" smtClean="0">
                <a:solidFill>
                  <a:schemeClr val="bg1">
                    <a:lumMod val="75000"/>
                  </a:schemeClr>
                </a:solidFill>
              </a:rPr>
              <a:t>Clear, Accurate, and Complete Specification </a:t>
            </a:r>
            <a:r>
              <a:rPr lang="en-US" sz="2000" dirty="0" smtClean="0"/>
              <a:t>*</a:t>
            </a:r>
          </a:p>
          <a:p>
            <a:pPr marL="406400" indent="-401638" eaLnBrk="1" hangingPunct="1">
              <a:defRPr/>
            </a:pPr>
            <a:r>
              <a:rPr lang="en-US" sz="2000" dirty="0" smtClean="0"/>
              <a:t>Adequate Competition (2 or more)</a:t>
            </a:r>
          </a:p>
          <a:p>
            <a:pPr marL="406400" indent="-401638" eaLnBrk="1" hangingPunct="1">
              <a:defRPr/>
            </a:pPr>
            <a:r>
              <a:rPr lang="en-US" sz="2000" dirty="0" smtClean="0"/>
              <a:t>Firm Fixed Price</a:t>
            </a:r>
          </a:p>
          <a:p>
            <a:pPr marL="406400" indent="-401638" eaLnBrk="1" hangingPunct="1">
              <a:defRPr/>
            </a:pPr>
            <a:r>
              <a:rPr lang="en-US" sz="2000" dirty="0" smtClean="0"/>
              <a:t>Selection on Price</a:t>
            </a:r>
          </a:p>
          <a:p>
            <a:pPr marL="406400" indent="-401638" eaLnBrk="1" hangingPunct="1">
              <a:defRPr/>
            </a:pPr>
            <a:r>
              <a:rPr lang="en-US" sz="2000" dirty="0" smtClean="0"/>
              <a:t>Discussions Unnecessary</a:t>
            </a:r>
            <a:endParaRPr lang="en-US" sz="2400" dirty="0" smtClean="0"/>
          </a:p>
          <a:p>
            <a:pPr>
              <a:defRPr/>
            </a:pPr>
            <a:endParaRPr lang="en-US" sz="2000" dirty="0"/>
          </a:p>
        </p:txBody>
      </p:sp>
    </p:spTree>
    <p:extLst>
      <p:ext uri="{BB962C8B-B14F-4D97-AF65-F5344CB8AC3E}">
        <p14:creationId xmlns:p14="http://schemas.microsoft.com/office/powerpoint/2010/main" val="4028641246"/>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4"/>
          <p:cNvSpPr>
            <a:spLocks noGrp="1" noChangeArrowheads="1"/>
          </p:cNvSpPr>
          <p:nvPr>
            <p:ph type="title"/>
          </p:nvPr>
        </p:nvSpPr>
        <p:spPr/>
        <p:txBody>
          <a:bodyPr/>
          <a:lstStyle/>
          <a:p>
            <a:pPr eaLnBrk="1" hangingPunct="1"/>
            <a:r>
              <a:rPr lang="en-US" altLang="en-US" sz="3600" dirty="0" smtClean="0"/>
              <a:t>Invitation For Bid (IFB) Elements </a:t>
            </a:r>
            <a:r>
              <a:rPr lang="en-US" altLang="en-US" sz="2800" dirty="0" smtClean="0"/>
              <a:t>Cont</a:t>
            </a:r>
            <a:r>
              <a:rPr lang="en-US" altLang="en-US" sz="2800" dirty="0"/>
              <a:t>.</a:t>
            </a:r>
            <a:endParaRPr lang="en-US" altLang="en-US" sz="2800" dirty="0" smtClean="0"/>
          </a:p>
        </p:txBody>
      </p:sp>
      <p:sp>
        <p:nvSpPr>
          <p:cNvPr id="89091" name="Rectangle 5"/>
          <p:cNvSpPr>
            <a:spLocks noGrp="1" noChangeArrowheads="1"/>
          </p:cNvSpPr>
          <p:nvPr>
            <p:ph sz="quarter" idx="1"/>
          </p:nvPr>
        </p:nvSpPr>
        <p:spPr>
          <a:xfrm>
            <a:off x="609600" y="1589088"/>
            <a:ext cx="3886200" cy="4572000"/>
          </a:xfrm>
        </p:spPr>
        <p:txBody>
          <a:bodyPr>
            <a:normAutofit fontScale="70000" lnSpcReduction="20000"/>
          </a:bodyPr>
          <a:lstStyle/>
          <a:p>
            <a:pPr marL="406400" indent="-401638" eaLnBrk="1" hangingPunct="1">
              <a:defRPr/>
            </a:pPr>
            <a:r>
              <a:rPr lang="en-US" dirty="0" smtClean="0"/>
              <a:t>Advertised/Publicized</a:t>
            </a:r>
          </a:p>
          <a:p>
            <a:pPr marL="406400" indent="-401638" eaLnBrk="1" hangingPunct="1">
              <a:defRPr/>
            </a:pPr>
            <a:r>
              <a:rPr lang="en-US" dirty="0" smtClean="0"/>
              <a:t>Adequate Number of Sources Solicited</a:t>
            </a:r>
          </a:p>
          <a:p>
            <a:pPr marL="406400" indent="-401638" eaLnBrk="1" hangingPunct="1">
              <a:defRPr/>
            </a:pPr>
            <a:r>
              <a:rPr lang="en-US" dirty="0" smtClean="0"/>
              <a:t>Sufficient Time</a:t>
            </a:r>
          </a:p>
          <a:p>
            <a:pPr marL="406400" indent="-401638" eaLnBrk="1" hangingPunct="1">
              <a:defRPr/>
            </a:pPr>
            <a:r>
              <a:rPr lang="en-US" dirty="0" smtClean="0"/>
              <a:t>Bid Opening</a:t>
            </a:r>
          </a:p>
          <a:p>
            <a:pPr marL="406400" indent="-401638" eaLnBrk="1" hangingPunct="1">
              <a:defRPr/>
            </a:pPr>
            <a:r>
              <a:rPr lang="en-US" dirty="0" smtClean="0"/>
              <a:t>Responsiveness</a:t>
            </a:r>
          </a:p>
          <a:p>
            <a:pPr marL="406400" indent="-401638" eaLnBrk="1" hangingPunct="1">
              <a:defRPr/>
            </a:pPr>
            <a:r>
              <a:rPr lang="en-US" dirty="0" smtClean="0"/>
              <a:t>Lowest Price </a:t>
            </a:r>
          </a:p>
          <a:p>
            <a:pPr marL="406400" indent="-401638" eaLnBrk="1" hangingPunct="1">
              <a:defRPr/>
            </a:pPr>
            <a:r>
              <a:rPr lang="en-US" dirty="0" smtClean="0"/>
              <a:t>Rejecting Bids</a:t>
            </a:r>
          </a:p>
          <a:p>
            <a:pPr marL="406400" indent="-401638" eaLnBrk="1" hangingPunct="1">
              <a:defRPr/>
            </a:pPr>
            <a:r>
              <a:rPr lang="en-US" dirty="0" smtClean="0"/>
              <a:t>Evaluation of Options</a:t>
            </a:r>
          </a:p>
          <a:p>
            <a:pPr marL="406400" indent="-401638" eaLnBrk="1" hangingPunct="1">
              <a:defRPr/>
            </a:pPr>
            <a:r>
              <a:rPr lang="en-US" dirty="0" smtClean="0">
                <a:solidFill>
                  <a:schemeClr val="bg1">
                    <a:lumMod val="75000"/>
                  </a:schemeClr>
                </a:solidFill>
              </a:rPr>
              <a:t>Cost or Price Analysis </a:t>
            </a:r>
            <a:r>
              <a:rPr lang="en-US" dirty="0" smtClean="0"/>
              <a:t>*</a:t>
            </a:r>
          </a:p>
          <a:p>
            <a:pPr marL="406400" indent="-401638" eaLnBrk="1" hangingPunct="1">
              <a:defRPr/>
            </a:pPr>
            <a:r>
              <a:rPr lang="en-US" dirty="0" smtClean="0">
                <a:solidFill>
                  <a:schemeClr val="bg1">
                    <a:lumMod val="75000"/>
                  </a:schemeClr>
                </a:solidFill>
              </a:rPr>
              <a:t>Written Record of Procurement History</a:t>
            </a:r>
            <a:r>
              <a:rPr lang="en-US" sz="3500" dirty="0" smtClean="0"/>
              <a:t>*</a:t>
            </a:r>
          </a:p>
          <a:p>
            <a:pPr marL="406400" indent="-401638" eaLnBrk="1" hangingPunct="1">
              <a:buFont typeface="Wingdings" pitchFamily="2" charset="2"/>
              <a:buNone/>
              <a:defRPr/>
            </a:pPr>
            <a:r>
              <a:rPr lang="en-US" dirty="0" smtClean="0"/>
              <a:t>	</a:t>
            </a:r>
          </a:p>
          <a:p>
            <a:pPr marL="406400" indent="-401638" eaLnBrk="1" hangingPunct="1">
              <a:buFont typeface="Wingdings" pitchFamily="2" charset="2"/>
              <a:buNone/>
              <a:defRPr/>
            </a:pPr>
            <a:r>
              <a:rPr lang="en-US" sz="2300" dirty="0" smtClean="0"/>
              <a:t>*previously </a:t>
            </a:r>
            <a:r>
              <a:rPr lang="en-US" sz="2400" dirty="0" smtClean="0"/>
              <a:t>discussed</a:t>
            </a:r>
            <a:endParaRPr lang="en-US" sz="2300" dirty="0" smtClean="0"/>
          </a:p>
        </p:txBody>
      </p:sp>
      <p:sp>
        <p:nvSpPr>
          <p:cNvPr id="5" name="Content Placeholder 4"/>
          <p:cNvSpPr>
            <a:spLocks noGrp="1"/>
          </p:cNvSpPr>
          <p:nvPr>
            <p:ph sz="quarter" idx="2"/>
          </p:nvPr>
        </p:nvSpPr>
        <p:spPr>
          <a:xfrm>
            <a:off x="4845050" y="1589088"/>
            <a:ext cx="3886200" cy="4572000"/>
          </a:xfrm>
        </p:spPr>
        <p:txBody>
          <a:bodyPr/>
          <a:lstStyle/>
          <a:p>
            <a:pPr marL="406400" indent="-401638" eaLnBrk="1" hangingPunct="1">
              <a:defRPr/>
            </a:pPr>
            <a:r>
              <a:rPr lang="en-US" sz="2000" dirty="0" smtClean="0"/>
              <a:t>Exercise of Options </a:t>
            </a:r>
          </a:p>
          <a:p>
            <a:pPr marL="406400" indent="-401638" eaLnBrk="1" hangingPunct="1">
              <a:defRPr/>
            </a:pPr>
            <a:r>
              <a:rPr lang="en-US" sz="2000" dirty="0" smtClean="0"/>
              <a:t>Out of Scope Changes </a:t>
            </a:r>
          </a:p>
          <a:p>
            <a:pPr marL="406400" indent="-401638" eaLnBrk="1" hangingPunct="1">
              <a:defRPr/>
            </a:pPr>
            <a:r>
              <a:rPr lang="en-US" sz="2000" dirty="0" smtClean="0"/>
              <a:t>Advance Payments </a:t>
            </a:r>
          </a:p>
          <a:p>
            <a:pPr marL="406400" indent="-401638" eaLnBrk="1" hangingPunct="1">
              <a:defRPr/>
            </a:pPr>
            <a:r>
              <a:rPr lang="en-US" sz="2000" dirty="0" smtClean="0"/>
              <a:t>Progress Payments </a:t>
            </a:r>
          </a:p>
          <a:p>
            <a:pPr marL="406400" indent="-401638" eaLnBrk="1" hangingPunct="1">
              <a:defRPr/>
            </a:pPr>
            <a:r>
              <a:rPr lang="en-US" sz="2000" dirty="0" smtClean="0"/>
              <a:t>Time and Materials Contracts </a:t>
            </a:r>
          </a:p>
          <a:p>
            <a:pPr marL="406400" indent="-401638" eaLnBrk="1" hangingPunct="1">
              <a:defRPr/>
            </a:pPr>
            <a:r>
              <a:rPr lang="en-US" sz="2000" dirty="0" smtClean="0"/>
              <a:t>Cost Plus Percentage of Cost </a:t>
            </a:r>
          </a:p>
          <a:p>
            <a:pPr marL="406400" indent="-401638" eaLnBrk="1" hangingPunct="1">
              <a:defRPr/>
            </a:pPr>
            <a:r>
              <a:rPr lang="en-US" sz="2000" dirty="0" smtClean="0"/>
              <a:t>Liquidated Damages Provisions</a:t>
            </a:r>
          </a:p>
          <a:p>
            <a:pPr marL="406400" indent="-401638" eaLnBrk="1" hangingPunct="1">
              <a:defRPr/>
            </a:pPr>
            <a:r>
              <a:rPr lang="en-US" sz="2000" dirty="0" smtClean="0"/>
              <a:t>Joint or Piggyback Procurement </a:t>
            </a:r>
          </a:p>
          <a:p>
            <a:pPr marL="406400" indent="-401638" eaLnBrk="1" hangingPunct="1">
              <a:defRPr/>
            </a:pPr>
            <a:r>
              <a:rPr lang="en-US" sz="2000" dirty="0" smtClean="0"/>
              <a:t>Clauses</a:t>
            </a:r>
          </a:p>
          <a:p>
            <a:pPr>
              <a:defRPr/>
            </a:pPr>
            <a:endParaRPr lang="en-US" sz="2000" dirty="0"/>
          </a:p>
        </p:txBody>
      </p:sp>
    </p:spTree>
    <p:extLst>
      <p:ext uri="{BB962C8B-B14F-4D97-AF65-F5344CB8AC3E}">
        <p14:creationId xmlns:p14="http://schemas.microsoft.com/office/powerpoint/2010/main" val="2583971829"/>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729615" y="228600"/>
            <a:ext cx="7312025" cy="990600"/>
          </a:xfrm>
        </p:spPr>
        <p:txBody>
          <a:bodyPr/>
          <a:lstStyle/>
          <a:p>
            <a:r>
              <a:rPr lang="en-US" altLang="en-US" sz="3600" dirty="0" smtClean="0"/>
              <a:t>IFB Process</a:t>
            </a:r>
          </a:p>
        </p:txBody>
      </p:sp>
      <p:pic>
        <p:nvPicPr>
          <p:cNvPr id="107524"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533400" y="1271588"/>
            <a:ext cx="7858760" cy="4824412"/>
          </a:xfrm>
        </p:spPr>
      </p:pic>
      <p:sp>
        <p:nvSpPr>
          <p:cNvPr id="8" name="Snip and Round Single Corner Rectangle 7">
            <a:hlinkClick r:id="rId4" action="ppaction://hlinkfile"/>
          </p:cNvPr>
          <p:cNvSpPr/>
          <p:nvPr/>
        </p:nvSpPr>
        <p:spPr>
          <a:xfrm>
            <a:off x="6324600" y="6096000"/>
            <a:ext cx="1752600" cy="381000"/>
          </a:xfrm>
          <a:prstGeom prst="snipRoundRect">
            <a:avLst>
              <a:gd name="adj1" fmla="val 0"/>
              <a:gd name="adj2" fmla="val 16667"/>
            </a:avLst>
          </a:prstGeom>
          <a:solidFill>
            <a:schemeClr val="bg2">
              <a:lumMod val="75000"/>
            </a:schemeClr>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pPr algn="ctr">
              <a:defRPr/>
            </a:pPr>
            <a:r>
              <a:rPr lang="en-US" sz="2000" b="1" dirty="0">
                <a:solidFill>
                  <a:schemeClr val="bg1"/>
                </a:solidFill>
                <a:effectLst>
                  <a:outerShdw blurRad="38100" dist="38100" dir="2700000" algn="tl">
                    <a:srgbClr val="000000">
                      <a:alpha val="43137"/>
                    </a:srgbClr>
                  </a:outerShdw>
                </a:effectLst>
              </a:rPr>
              <a:t>IFB Process</a:t>
            </a:r>
          </a:p>
          <a:p>
            <a:pPr algn="ctr">
              <a:defRPr/>
            </a:pPr>
            <a:endParaRPr lang="en-US" sz="2000" dirty="0"/>
          </a:p>
        </p:txBody>
      </p:sp>
    </p:spTree>
    <p:extLst>
      <p:ext uri="{BB962C8B-B14F-4D97-AF65-F5344CB8AC3E}">
        <p14:creationId xmlns:p14="http://schemas.microsoft.com/office/powerpoint/2010/main" val="82425270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12775" y="426720"/>
            <a:ext cx="7312025" cy="650240"/>
          </a:xfrm>
        </p:spPr>
        <p:txBody>
          <a:bodyPr/>
          <a:lstStyle/>
          <a:p>
            <a:r>
              <a:rPr lang="en-US" altLang="en-US" sz="3200" dirty="0" smtClean="0"/>
              <a:t>IFB </a:t>
            </a:r>
            <a:r>
              <a:rPr lang="en-US" altLang="en-US" sz="3200" dirty="0"/>
              <a:t>Process </a:t>
            </a:r>
            <a:r>
              <a:rPr lang="en-US" altLang="en-US" sz="2400" dirty="0"/>
              <a:t>cont.</a:t>
            </a:r>
            <a:endParaRPr lang="en-US" altLang="en-US" sz="2400" dirty="0" smtClean="0"/>
          </a:p>
        </p:txBody>
      </p:sp>
      <p:pic>
        <p:nvPicPr>
          <p:cNvPr id="108548"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365760" y="914400"/>
            <a:ext cx="8615680" cy="5181600"/>
          </a:xfrm>
        </p:spPr>
      </p:pic>
      <p:sp>
        <p:nvSpPr>
          <p:cNvPr id="8" name="Snip and Round Single Corner Rectangle 7">
            <a:hlinkClick r:id="rId4" action="ppaction://hlinkfile"/>
          </p:cNvPr>
          <p:cNvSpPr/>
          <p:nvPr/>
        </p:nvSpPr>
        <p:spPr>
          <a:xfrm>
            <a:off x="6324599" y="6096000"/>
            <a:ext cx="2209799" cy="381000"/>
          </a:xfrm>
          <a:prstGeom prst="snipRoundRect">
            <a:avLst>
              <a:gd name="adj1" fmla="val 0"/>
              <a:gd name="adj2" fmla="val 16667"/>
            </a:avLst>
          </a:prstGeom>
          <a:solidFill>
            <a:schemeClr val="bg2">
              <a:lumMod val="75000"/>
            </a:schemeClr>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pPr algn="ctr">
              <a:defRPr/>
            </a:pPr>
            <a:r>
              <a:rPr lang="en-US" sz="2000" b="1" dirty="0">
                <a:solidFill>
                  <a:schemeClr val="bg1"/>
                </a:solidFill>
                <a:effectLst>
                  <a:outerShdw blurRad="38100" dist="38100" dir="2700000" algn="tl">
                    <a:srgbClr val="000000">
                      <a:alpha val="43137"/>
                    </a:srgbClr>
                  </a:outerShdw>
                </a:effectLst>
              </a:rPr>
              <a:t>IFB Process</a:t>
            </a:r>
          </a:p>
          <a:p>
            <a:pPr algn="ctr">
              <a:defRPr/>
            </a:pPr>
            <a:endParaRPr lang="en-US" sz="2000" dirty="0"/>
          </a:p>
        </p:txBody>
      </p:sp>
    </p:spTree>
    <p:extLst>
      <p:ext uri="{BB962C8B-B14F-4D97-AF65-F5344CB8AC3E}">
        <p14:creationId xmlns:p14="http://schemas.microsoft.com/office/powerpoint/2010/main" val="25354043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c7769190-09f0-42c1-8284-485605c3e8b2"/>
</p:tagLst>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_x0020_Owner xmlns="b5df4b55-9d63-471a-a5d4-8d07331971d7">FTA</Template_x0020_Owner>
    <Template_x0020_Description xmlns="b5df4b55-9d63-471a-a5d4-8d07331971d7">FTA PPT Template</Template_x0020_Description>
    <Template_x0020_Category xmlns="b5df4b55-9d63-471a-a5d4-8d07331971d7" xsi:nil="true"/>
    <Office xmlns="b5df4b55-9d63-471a-a5d4-8d07331971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B3FDC8CBCAAB41AEFBCAB616A9754A" ma:contentTypeVersion="4" ma:contentTypeDescription="Create a new document." ma:contentTypeScope="" ma:versionID="466f52b6993d9c331616540efa18815c">
  <xsd:schema xmlns:xsd="http://www.w3.org/2001/XMLSchema" xmlns:xs="http://www.w3.org/2001/XMLSchema" xmlns:p="http://schemas.microsoft.com/office/2006/metadata/properties" xmlns:ns2="b5df4b55-9d63-471a-a5d4-8d07331971d7" targetNamespace="http://schemas.microsoft.com/office/2006/metadata/properties" ma:root="true" ma:fieldsID="e4e8cb7638d2353c5c7190d0a8db4649" ns2:_="">
    <xsd:import namespace="b5df4b55-9d63-471a-a5d4-8d07331971d7"/>
    <xsd:element name="properties">
      <xsd:complexType>
        <xsd:sequence>
          <xsd:element name="documentManagement">
            <xsd:complexType>
              <xsd:all>
                <xsd:element ref="ns2:Template_x0020_Owner" minOccurs="0"/>
                <xsd:element ref="ns2:Template_x0020_Category" minOccurs="0"/>
                <xsd:element ref="ns2:Template_x0020_Description" minOccurs="0"/>
                <xsd:element ref="ns2:Off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4b55-9d63-471a-a5d4-8d07331971d7" elementFormDefault="qualified">
    <xsd:import namespace="http://schemas.microsoft.com/office/2006/documentManagement/types"/>
    <xsd:import namespace="http://schemas.microsoft.com/office/infopath/2007/PartnerControls"/>
    <xsd:element name="Template_x0020_Owner" ma:index="8" nillable="true" ma:displayName="Template Owner" ma:internalName="Template_x0020_Owner">
      <xsd:simpleType>
        <xsd:restriction base="dms:Text">
          <xsd:maxLength value="255"/>
        </xsd:restriction>
      </xsd:simpleType>
    </xsd:element>
    <xsd:element name="Template_x0020_Category" ma:index="9" nillable="true" ma:displayName="Template Category" ma:internalName="Template_x0020_Category">
      <xsd:simpleType>
        <xsd:restriction base="dms:Text">
          <xsd:maxLength value="255"/>
        </xsd:restriction>
      </xsd:simpleType>
    </xsd:element>
    <xsd:element name="Template_x0020_Description" ma:index="10" nillable="true" ma:displayName="Template Description" ma:internalName="Template_x0020_Description">
      <xsd:simpleType>
        <xsd:restriction base="dms:Note">
          <xsd:maxLength value="255"/>
        </xsd:restriction>
      </xsd:simpleType>
    </xsd:element>
    <xsd:element name="Office" ma:index="11" nillable="true" ma:displayName="Office" ma:format="Dropdown" ma:internalName="Office">
      <xsd:simpleType>
        <xsd:restriction base="dms:Choice">
          <xsd:enumeration value="Region 1"/>
          <xsd:enumeration value="Region 2"/>
          <xsd:enumeration value="Region 3"/>
          <xsd:enumeration value="Region 4"/>
          <xsd:enumeration value="Region 5"/>
          <xsd:enumeration value="Region 6"/>
          <xsd:enumeration value="Region 7"/>
          <xsd:enumeration value="Region 8"/>
          <xsd:enumeration value="Region 9"/>
          <xsd:enumeration value="Region 10"/>
          <xsd:enumeration value="TAD"/>
          <xsd:enumeration value="TAD-01"/>
          <xsd:enumeration value="TAD-20"/>
          <xsd:enumeration value="TAD-30"/>
          <xsd:enumeration value="TAD-40"/>
          <xsd:enumeration value="TBP"/>
          <xsd:enumeration value="TBP-1"/>
          <xsd:enumeration value="TBP-10"/>
          <xsd:enumeration value="TBP-20"/>
          <xsd:enumeration value="TBP-30"/>
          <xsd:enumeration value="TBP-40"/>
          <xsd:enumeration value="TBP-50"/>
          <xsd:enumeration value="TCA"/>
          <xsd:enumeration value="TCA-1"/>
          <xsd:enumeration value="TCC"/>
          <xsd:enumeration value="TCC-1"/>
          <xsd:enumeration value="TCC-2"/>
          <xsd:enumeration value="TCC-10"/>
          <xsd:enumeration value="TCC-20"/>
          <xsd:enumeration value="TCC-30"/>
          <xsd:enumeration value="TOA"/>
          <xsd:enumeration value="TOA-1"/>
          <xsd:enumeration value="TOA-2"/>
          <xsd:enumeration value="TOA-3"/>
          <xsd:enumeration value="TPE"/>
          <xsd:enumeration value="TPE-1"/>
          <xsd:enumeration value="TPE-2"/>
          <xsd:enumeration value="TPE-10"/>
          <xsd:enumeration value="TPE-20"/>
          <xsd:enumeration value="TPE-21"/>
          <xsd:enumeration value="TPE-22"/>
          <xsd:enumeration value="TPE-30"/>
          <xsd:enumeration value="TPM"/>
          <xsd:enumeration value="TPM-1/2/3"/>
          <xsd:enumeration value="TPM-10/11/12"/>
          <xsd:enumeration value="TPM-20/21/22"/>
          <xsd:enumeration value="TPM-30/31/32"/>
          <xsd:enumeration value="TRI"/>
          <xsd:enumeration value="TRI-1"/>
          <xsd:enumeration value="TRI-2"/>
          <xsd:enumeration value="TRI-10/11/12"/>
          <xsd:enumeration value="TRI-20"/>
          <xsd:enumeration value="TRI-30"/>
          <xsd:enumeration value="TSO"/>
          <xsd:enumeration value="TSO-1/2"/>
          <xsd:enumeration value="TSO-10"/>
          <xsd:enumeration value="TSO-20"/>
          <xsd:enumeration value="TSO-3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A2ECE-B7C0-4881-84A7-B3E32ED133AD}">
  <ds:schemaRefs>
    <ds:schemaRef ds:uri="http://www.w3.org/XML/1998/namespace"/>
    <ds:schemaRef ds:uri="b5df4b55-9d63-471a-a5d4-8d07331971d7"/>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7FA14E6-1604-4791-962F-71352CCD9D4A}">
  <ds:schemaRefs>
    <ds:schemaRef ds:uri="http://schemas.microsoft.com/sharepoint/v3/contenttype/forms"/>
  </ds:schemaRefs>
</ds:datastoreItem>
</file>

<file path=customXml/itemProps3.xml><?xml version="1.0" encoding="utf-8"?>
<ds:datastoreItem xmlns:ds="http://schemas.openxmlformats.org/officeDocument/2006/customXml" ds:itemID="{BD7E3FC4-0350-43DD-9C65-4B73D4524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f4b55-9d63-471a-a5d4-8d07331971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FTA3 (2)</Template>
  <TotalTime>40865</TotalTime>
  <Words>10824</Words>
  <Application>Microsoft Office PowerPoint</Application>
  <PresentationFormat>On-screen Show (4:3)</PresentationFormat>
  <Paragraphs>2559</Paragraphs>
  <Slides>205</Slides>
  <Notes>128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205</vt:i4>
      </vt:variant>
    </vt:vector>
  </HeadingPairs>
  <TitlesOfParts>
    <vt:vector size="208" baseType="lpstr">
      <vt:lpstr>FTA3 (2)</vt:lpstr>
      <vt:lpstr>Document</vt:lpstr>
      <vt:lpstr>Worksheet</vt:lpstr>
      <vt:lpstr>PROCUREMENT SYSTEM REIVEW FY2015  WORKSHOP      </vt:lpstr>
      <vt:lpstr>WELCOME</vt:lpstr>
      <vt:lpstr>Agenda</vt:lpstr>
      <vt:lpstr>FTA Workshop Objectives</vt:lpstr>
      <vt:lpstr>Who is Here?</vt:lpstr>
      <vt:lpstr>Purpose of the  Procurement System Review</vt:lpstr>
      <vt:lpstr>Your Greatest Resources</vt:lpstr>
      <vt:lpstr>Key Regulations and Circulars</vt:lpstr>
      <vt:lpstr>FTA Circular 4220.1F</vt:lpstr>
      <vt:lpstr>FTA Circular 4220.1F cont.</vt:lpstr>
      <vt:lpstr>MAP-21 Changes to Procurement Requirements</vt:lpstr>
      <vt:lpstr>Use of the  Best Practice Procurement Manual (BPPM) </vt:lpstr>
      <vt:lpstr>FTA Oversight Activities</vt:lpstr>
      <vt:lpstr>FTA Oversight Activities cont.</vt:lpstr>
      <vt:lpstr>FTA Oversight Activities cont.</vt:lpstr>
      <vt:lpstr>FTA Oversight Activities cont.</vt:lpstr>
      <vt:lpstr>Review Process</vt:lpstr>
      <vt:lpstr>Top 10 Deficiency Areas Across all  Oversight Review Programs for FY 10- FY14 </vt:lpstr>
      <vt:lpstr>Top Ten Triennial Deficiency Areas Nationally FY10-FY14</vt:lpstr>
      <vt:lpstr>Top 10 Procurement Deficiencies  Nationally for FY10 - FY14</vt:lpstr>
      <vt:lpstr>Procurement System Review Scope</vt:lpstr>
      <vt:lpstr>6 System-Wide Elements</vt:lpstr>
      <vt:lpstr>Written Standards of Conduct</vt:lpstr>
      <vt:lpstr>Written Standard of Conduct cont.</vt:lpstr>
      <vt:lpstr>Written Standard of Conduct cont.</vt:lpstr>
      <vt:lpstr>Contract Administration System</vt:lpstr>
      <vt:lpstr>Contract Administration System cont.</vt:lpstr>
      <vt:lpstr>Contract Administration System cont.</vt:lpstr>
      <vt:lpstr>Elements of an Effective  Contract Administration System</vt:lpstr>
      <vt:lpstr>Written Protest Procedures</vt:lpstr>
      <vt:lpstr>Written Protest Procedures cont.</vt:lpstr>
      <vt:lpstr>Written Protest Procedures cont.</vt:lpstr>
      <vt:lpstr>Prequalification</vt:lpstr>
      <vt:lpstr>Prequalification cont.</vt:lpstr>
      <vt:lpstr>System for Ensuring Most Efficient  and Economic Purchase </vt:lpstr>
      <vt:lpstr>System for Ensuring Most Efficient  and Economic Purchase  cont.</vt:lpstr>
      <vt:lpstr>Procurement Policies and Procedures</vt:lpstr>
      <vt:lpstr>Procurement Policies and Procedures cont.</vt:lpstr>
      <vt:lpstr>Procurement Policies and Procedures Cont.</vt:lpstr>
      <vt:lpstr>Procurement Policies and Procedures Cont.</vt:lpstr>
      <vt:lpstr>Procurement Methods</vt:lpstr>
      <vt:lpstr>Micro-Purchase Requirements</vt:lpstr>
      <vt:lpstr>Micro-Purchase: No Splitting</vt:lpstr>
      <vt:lpstr>Micro-Purchase: Fair and Reasonable Price Determination</vt:lpstr>
      <vt:lpstr>Micro-Purchase: Fair and Reasonable Price Sample Determination Form</vt:lpstr>
      <vt:lpstr>Micro-Purchase: Davis Bacon</vt:lpstr>
      <vt:lpstr>Davis-Bacon Prevailing Wages</vt:lpstr>
      <vt:lpstr>Small Purchase Elements</vt:lpstr>
      <vt:lpstr>Independent Cost Estimate</vt:lpstr>
      <vt:lpstr>Independent Cost Estimate cont.</vt:lpstr>
      <vt:lpstr>Sample Independent Cost Estimate Form</vt:lpstr>
      <vt:lpstr>Sample Independent Cost Estimate Form cont.</vt:lpstr>
      <vt:lpstr>Exercise – Independent Cost Estimate</vt:lpstr>
      <vt:lpstr>Unreasonable Qualification Requirements </vt:lpstr>
      <vt:lpstr>Arbitrary Actions </vt:lpstr>
      <vt:lpstr>Brand Name Restrictions</vt:lpstr>
      <vt:lpstr>Brand Name Restrictions cont. </vt:lpstr>
      <vt:lpstr>Brand Name Restriction - Examples</vt:lpstr>
      <vt:lpstr>Geographic Preferences </vt:lpstr>
      <vt:lpstr>Contract Term Limitation </vt:lpstr>
      <vt:lpstr>Contract Term Limitation cont.</vt:lpstr>
      <vt:lpstr>Price Quotation</vt:lpstr>
      <vt:lpstr>Price Quotation Must Be Documented</vt:lpstr>
      <vt:lpstr>Clear, Accurate, and Complete Specification </vt:lpstr>
      <vt:lpstr>Cost or Price Analysis</vt:lpstr>
      <vt:lpstr>Cost or Price Analysis cont.</vt:lpstr>
      <vt:lpstr>Questions and Answers</vt:lpstr>
      <vt:lpstr>Questions and Answers cont.</vt:lpstr>
      <vt:lpstr>Which One Should I Use?</vt:lpstr>
      <vt:lpstr>Price Analysis</vt:lpstr>
      <vt:lpstr>Price Analysis Techniques</vt:lpstr>
      <vt:lpstr>Price Analysis Comparisons</vt:lpstr>
      <vt:lpstr>Checklist for Establishing Comparability</vt:lpstr>
      <vt:lpstr>Case Study – Price Analysis</vt:lpstr>
      <vt:lpstr>Case Study – Price Analysis  Cont.</vt:lpstr>
      <vt:lpstr>Case Study – Price Analysis</vt:lpstr>
      <vt:lpstr>Cost Analysis Required</vt:lpstr>
      <vt:lpstr>Use of Cost Analysis</vt:lpstr>
      <vt:lpstr>Preparation for Cost Analysis</vt:lpstr>
      <vt:lpstr>Analyzing Cost and Pricing Data</vt:lpstr>
      <vt:lpstr>Cost Buildup</vt:lpstr>
      <vt:lpstr>How Much Profit is Reasonable?</vt:lpstr>
      <vt:lpstr>Resources for Determining Costs</vt:lpstr>
      <vt:lpstr>Sample Cost Analysis</vt:lpstr>
      <vt:lpstr>Sample Cost Analysis cont.</vt:lpstr>
      <vt:lpstr>Sample Cost Analysis cont.</vt:lpstr>
      <vt:lpstr>Cost Analysis – Special Circumstances</vt:lpstr>
      <vt:lpstr>Case Study – Cost Analysis</vt:lpstr>
      <vt:lpstr>Case Study – Cost Analysis</vt:lpstr>
      <vt:lpstr>Written Record of Procurement History </vt:lpstr>
      <vt:lpstr>Written Record of Procurement History</vt:lpstr>
      <vt:lpstr>Method of Procurement Decision Matrix</vt:lpstr>
      <vt:lpstr>Method of Procurement Decision Matrix cont.   </vt:lpstr>
      <vt:lpstr>Exercise – Written Record</vt:lpstr>
      <vt:lpstr>Exercise – Written Record</vt:lpstr>
      <vt:lpstr>Invitation For Bid (IFB) Elements</vt:lpstr>
      <vt:lpstr>Invitation For Bid (IFB) Elements Cont.</vt:lpstr>
      <vt:lpstr>IFB Process</vt:lpstr>
      <vt:lpstr>IFB Process cont.</vt:lpstr>
      <vt:lpstr>IFB Process</vt:lpstr>
      <vt:lpstr>IFB Process cont. </vt:lpstr>
      <vt:lpstr>IFB Process cont. </vt:lpstr>
      <vt:lpstr>IFB Process cont. </vt:lpstr>
      <vt:lpstr>IFB Process cont. </vt:lpstr>
      <vt:lpstr>Unnecessary Experience and Excessive Bonding </vt:lpstr>
      <vt:lpstr>Organizational Conflict of Interest </vt:lpstr>
      <vt:lpstr>Organizational Conflict of Interest cont. </vt:lpstr>
      <vt:lpstr>Organizational Conflict of Interest</vt:lpstr>
      <vt:lpstr>Written Procurement Selection Procedures </vt:lpstr>
      <vt:lpstr>Written Procurement Selection Procedures cont.</vt:lpstr>
      <vt:lpstr>Solicitation Prequalification Criteria </vt:lpstr>
      <vt:lpstr>Award to Responsible Contractor</vt:lpstr>
      <vt:lpstr>Award to Responsible Contractor  cont.</vt:lpstr>
      <vt:lpstr>Award to Responsible Contractor</vt:lpstr>
      <vt:lpstr>Responsibility Determination Checklist</vt:lpstr>
      <vt:lpstr>Exercise – Responsibility Determination</vt:lpstr>
      <vt:lpstr>Sound and Complete Agreement </vt:lpstr>
      <vt:lpstr>Sound and Complete Agreement cont.</vt:lpstr>
      <vt:lpstr>Adequate Competition</vt:lpstr>
      <vt:lpstr>Areas for Consideration</vt:lpstr>
      <vt:lpstr>Exercise – Adequate Competition</vt:lpstr>
      <vt:lpstr>Firm Fixed Price/Selection on Price</vt:lpstr>
      <vt:lpstr>Discussions Unnecessary </vt:lpstr>
      <vt:lpstr>Advertised and Publicized/Adequate Number of Sources Solicited/Sufficient Bid Time </vt:lpstr>
      <vt:lpstr>Bid Opening </vt:lpstr>
      <vt:lpstr>Public Bid Opening Summary Form</vt:lpstr>
      <vt:lpstr>Responsiveness/Lowest Bid </vt:lpstr>
      <vt:lpstr>Responsiveness Checklist</vt:lpstr>
      <vt:lpstr>Rejecting Bids </vt:lpstr>
      <vt:lpstr>Evaluation of Options</vt:lpstr>
      <vt:lpstr>Exercise of Options </vt:lpstr>
      <vt:lpstr>Options – Areas for Review</vt:lpstr>
      <vt:lpstr>Exercise – Options</vt:lpstr>
      <vt:lpstr>Out of Scope Changes</vt:lpstr>
      <vt:lpstr>Out of Scope Changes cont.</vt:lpstr>
      <vt:lpstr>Advance Payments  </vt:lpstr>
      <vt:lpstr>Advance Payments cont.</vt:lpstr>
      <vt:lpstr>Progress Payments</vt:lpstr>
      <vt:lpstr>Time and Materials Contracts</vt:lpstr>
      <vt:lpstr>Cost Plus Percentage of Cost</vt:lpstr>
      <vt:lpstr>Liquidated Damages Provisions </vt:lpstr>
      <vt:lpstr>Liquidated Damages Provisions cont. </vt:lpstr>
      <vt:lpstr>Use of State and Local  Purchasing Schedules</vt:lpstr>
      <vt:lpstr>Piggybacking</vt:lpstr>
      <vt:lpstr>Joint &amp; Piggyback Procurement cont. </vt:lpstr>
      <vt:lpstr>Clauses </vt:lpstr>
      <vt:lpstr>Clauses cont.</vt:lpstr>
      <vt:lpstr>Overall Guidelines</vt:lpstr>
      <vt:lpstr>Procurement Actions</vt:lpstr>
      <vt:lpstr>Types of Clauses</vt:lpstr>
      <vt:lpstr>Information on Contract Language and Clauses</vt:lpstr>
      <vt:lpstr>Other Aspects</vt:lpstr>
      <vt:lpstr>Request for Proposals (RFP) Elements</vt:lpstr>
      <vt:lpstr>RFP Process</vt:lpstr>
      <vt:lpstr>RFP Process cont.</vt:lpstr>
      <vt:lpstr>RFP Process</vt:lpstr>
      <vt:lpstr>RFP Process  cont.</vt:lpstr>
      <vt:lpstr>RFP Process  cont.</vt:lpstr>
      <vt:lpstr>RFP Process  cont.</vt:lpstr>
      <vt:lpstr>RFP Process  cont.</vt:lpstr>
      <vt:lpstr>When to use the RFP Process</vt:lpstr>
      <vt:lpstr>Elements of an Effective RFP</vt:lpstr>
      <vt:lpstr>Clear Instructions to Offerors</vt:lpstr>
      <vt:lpstr>Unambiguous Scope of Work</vt:lpstr>
      <vt:lpstr>Defined Deliverables and Delivery Dates</vt:lpstr>
      <vt:lpstr>Identifying Reporting Requirements</vt:lpstr>
      <vt:lpstr>Working with the User to Develop Evaluation Criteria</vt:lpstr>
      <vt:lpstr>Examples of Evaluation Criteria</vt:lpstr>
      <vt:lpstr>Concise Summary of Award Process</vt:lpstr>
      <vt:lpstr>Best Value Determination (if used)</vt:lpstr>
      <vt:lpstr>Evaluation</vt:lpstr>
      <vt:lpstr>Evaluation cont.</vt:lpstr>
      <vt:lpstr>Sample Evaluation Form</vt:lpstr>
      <vt:lpstr>Scoring Methodology</vt:lpstr>
      <vt:lpstr>Exercise: Evaluation Criteria</vt:lpstr>
      <vt:lpstr>Evaluation Format</vt:lpstr>
      <vt:lpstr>Price and Other Factors</vt:lpstr>
      <vt:lpstr>Other Than Full and Open Competition Elements</vt:lpstr>
      <vt:lpstr>Sole Source if Other Award is Infeasible</vt:lpstr>
      <vt:lpstr>Sole Source if Other Award is Infeasible cont.</vt:lpstr>
      <vt:lpstr>Other Award is Infeasible</vt:lpstr>
      <vt:lpstr>Exercise – Sole Source Justification</vt:lpstr>
      <vt:lpstr>4220.1F Guidance on Single Bids</vt:lpstr>
      <vt:lpstr>Single Source Analysis</vt:lpstr>
      <vt:lpstr>Exercise – Single Bid Analysis</vt:lpstr>
      <vt:lpstr>Architectural and Engineering</vt:lpstr>
      <vt:lpstr>A&amp;E Geographic Preference</vt:lpstr>
      <vt:lpstr>Qualifications Exclude Price</vt:lpstr>
      <vt:lpstr>Serial Price Negotiations </vt:lpstr>
      <vt:lpstr>Rolling Stock Procurement Process</vt:lpstr>
      <vt:lpstr>Difference Between  Joint Procurements &amp; Piggybacking</vt:lpstr>
      <vt:lpstr>Phase 1.  Select the Method of Procurement</vt:lpstr>
      <vt:lpstr>Phase 2:  Manage the Solicitation- Joint or Piggybacking</vt:lpstr>
      <vt:lpstr>Phase 2:  Manage the Solicitation- IFB</vt:lpstr>
      <vt:lpstr>Phase 2:  Manage the Solicitation - RFP</vt:lpstr>
      <vt:lpstr>Phase 3:  Make the Award and Take Delivery</vt:lpstr>
      <vt:lpstr>Buy America Certification</vt:lpstr>
      <vt:lpstr>Buy America Certification cont.</vt:lpstr>
      <vt:lpstr>Buy America Requirements</vt:lpstr>
      <vt:lpstr>Documentation Requirements by Procurement Type</vt:lpstr>
      <vt:lpstr>Documentation Requirements by Procurement Type cont.</vt:lpstr>
      <vt:lpstr> wrapping it up    </vt:lpstr>
      <vt:lpstr>After a PSR</vt:lpstr>
      <vt:lpstr>Points of Contacts</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 PPT Template</dc:title>
  <dc:creator>test</dc:creator>
  <cp:lastModifiedBy>USDOT_User</cp:lastModifiedBy>
  <cp:revision>498</cp:revision>
  <cp:lastPrinted>2015-10-06T14:39:16Z</cp:lastPrinted>
  <dcterms:created xsi:type="dcterms:W3CDTF">2012-04-18T16:44:28Z</dcterms:created>
  <dcterms:modified xsi:type="dcterms:W3CDTF">2015-10-27T20:44:22Z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0x01010092B3FDC8CBCAAB41AEFBCAB616A9754A</vt:lpwstr>
  </property>
</Properties>
</file>