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6">
  <p:sldMasterIdLst>
    <p:sldMasterId id="2147483768" r:id="rId5"/>
  </p:sldMasterIdLst>
  <p:notesMasterIdLst>
    <p:notesMasterId r:id="rId28"/>
  </p:notesMasterIdLst>
  <p:handoutMasterIdLst>
    <p:handoutMasterId r:id="rId29"/>
  </p:handoutMasterIdLst>
  <p:sldIdLst>
    <p:sldId id="924" r:id="rId6"/>
    <p:sldId id="941" r:id="rId7"/>
    <p:sldId id="943" r:id="rId8"/>
    <p:sldId id="944" r:id="rId9"/>
    <p:sldId id="945" r:id="rId10"/>
    <p:sldId id="954" r:id="rId11"/>
    <p:sldId id="932" r:id="rId12"/>
    <p:sldId id="955" r:id="rId13"/>
    <p:sldId id="956" r:id="rId14"/>
    <p:sldId id="934" r:id="rId15"/>
    <p:sldId id="953" r:id="rId16"/>
    <p:sldId id="935" r:id="rId17"/>
    <p:sldId id="951" r:id="rId18"/>
    <p:sldId id="931" r:id="rId19"/>
    <p:sldId id="937" r:id="rId20"/>
    <p:sldId id="938" r:id="rId21"/>
    <p:sldId id="957" r:id="rId22"/>
    <p:sldId id="948" r:id="rId23"/>
    <p:sldId id="949" r:id="rId24"/>
    <p:sldId id="950" r:id="rId25"/>
    <p:sldId id="905" r:id="rId26"/>
    <p:sldId id="896" r:id="rId2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7" name="Tammy Levy Rotati" initials="TLR" lastIdx="15" clrIdx="7"/>
  <p:cmAuthor id="1" name="test" initials="t" lastIdx="3" clrIdx="1"/>
  <p:cmAuthor id="2" name="Windows User" initials="WU" lastIdx="2" clrIdx="2"/>
  <p:cmAuthor id="3" name="Shane Sarver" initials="SGS" lastIdx="49" clrIdx="3"/>
  <p:cmAuthor id="4" name="Richard.Gerhart" initials="R" lastIdx="6" clrIdx="4"/>
  <p:cmAuthor id="5" name="Joseph Lofgren" initials="JL" lastIdx="2" clrIdx="5"/>
  <p:cmAuthor id="6" name="ekim016" initials="e" lastIdx="6" clrIdx="6"/>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B74"/>
    <a:srgbClr val="000000"/>
    <a:srgbClr val="839EB7"/>
    <a:srgbClr val="5B86A3"/>
    <a:srgbClr val="E8E8EC"/>
    <a:srgbClr val="407CBE"/>
    <a:srgbClr val="4E7EC4"/>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64734" autoAdjust="0"/>
  </p:normalViewPr>
  <p:slideViewPr>
    <p:cSldViewPr snapToGrid="0" snapToObjects="1">
      <p:cViewPr>
        <p:scale>
          <a:sx n="100" d="100"/>
          <a:sy n="100" d="100"/>
        </p:scale>
        <p:origin x="-630" y="606"/>
      </p:cViewPr>
      <p:guideLst>
        <p:guide orient="horz" pos="2242"/>
        <p:guide pos="2880"/>
      </p:guideLst>
    </p:cSldViewPr>
  </p:slideViewPr>
  <p:notesTextViewPr>
    <p:cViewPr>
      <p:scale>
        <a:sx n="100" d="100"/>
        <a:sy n="100" d="100"/>
      </p:scale>
      <p:origin x="0" y="0"/>
    </p:cViewPr>
  </p:notesTextViewPr>
  <p:sorterViewPr>
    <p:cViewPr varScale="1">
      <p:scale>
        <a:sx n="1" d="1"/>
        <a:sy n="1" d="1"/>
      </p:scale>
      <p:origin x="0" y="9792"/>
    </p:cViewPr>
  </p:sorterViewPr>
  <p:notesViewPr>
    <p:cSldViewPr snapToGrid="0" snapToObjects="1">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840" cy="464820"/>
          </a:xfrm>
          <a:prstGeom prst="rect">
            <a:avLst/>
          </a:prstGeom>
        </p:spPr>
        <p:txBody>
          <a:bodyPr vert="horz" lIns="93151" tIns="46578" rIns="93151" bIns="46578" rtlCol="0"/>
          <a:lstStyle>
            <a:lvl1pPr algn="l">
              <a:defRPr sz="1200"/>
            </a:lvl1pPr>
          </a:lstStyle>
          <a:p>
            <a:endParaRPr lang="en-US" dirty="0"/>
          </a:p>
        </p:txBody>
      </p:sp>
      <p:sp>
        <p:nvSpPr>
          <p:cNvPr id="3" name="Date Placeholder 2"/>
          <p:cNvSpPr>
            <a:spLocks noGrp="1"/>
          </p:cNvSpPr>
          <p:nvPr>
            <p:ph type="dt" sz="quarter" idx="1"/>
          </p:nvPr>
        </p:nvSpPr>
        <p:spPr>
          <a:xfrm>
            <a:off x="3970942" y="1"/>
            <a:ext cx="3037840" cy="464820"/>
          </a:xfrm>
          <a:prstGeom prst="rect">
            <a:avLst/>
          </a:prstGeom>
        </p:spPr>
        <p:txBody>
          <a:bodyPr vert="horz" lIns="93151" tIns="46578" rIns="93151" bIns="46578" rtlCol="0"/>
          <a:lstStyle>
            <a:lvl1pPr algn="r">
              <a:defRPr sz="1200"/>
            </a:lvl1pPr>
          </a:lstStyle>
          <a:p>
            <a:fld id="{1DC33813-86A8-492A-AE12-98AAEACF43FF}" type="datetimeFigureOut">
              <a:rPr lang="en-US" smtClean="0"/>
              <a:pPr/>
              <a:t>7/29/2015</a:t>
            </a:fld>
            <a:endParaRPr lang="en-US" dirty="0"/>
          </a:p>
        </p:txBody>
      </p:sp>
      <p:sp>
        <p:nvSpPr>
          <p:cNvPr id="4" name="Footer Placeholder 3"/>
          <p:cNvSpPr>
            <a:spLocks noGrp="1"/>
          </p:cNvSpPr>
          <p:nvPr>
            <p:ph type="ftr" sz="quarter" idx="2"/>
          </p:nvPr>
        </p:nvSpPr>
        <p:spPr>
          <a:xfrm>
            <a:off x="3" y="8829968"/>
            <a:ext cx="3037840" cy="464820"/>
          </a:xfrm>
          <a:prstGeom prst="rect">
            <a:avLst/>
          </a:prstGeom>
        </p:spPr>
        <p:txBody>
          <a:bodyPr vert="horz" lIns="93151" tIns="46578" rIns="93151" bIns="465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2" y="8829968"/>
            <a:ext cx="3037840" cy="464820"/>
          </a:xfrm>
          <a:prstGeom prst="rect">
            <a:avLst/>
          </a:prstGeom>
        </p:spPr>
        <p:txBody>
          <a:bodyPr vert="horz" lIns="93151" tIns="46578" rIns="93151" bIns="46578"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840" cy="464820"/>
          </a:xfrm>
          <a:prstGeom prst="rect">
            <a:avLst/>
          </a:prstGeom>
        </p:spPr>
        <p:txBody>
          <a:bodyPr vert="horz" lIns="93151" tIns="46578" rIns="93151" bIns="46578" rtlCol="0"/>
          <a:lstStyle>
            <a:lvl1pPr algn="l">
              <a:defRPr sz="1200"/>
            </a:lvl1pPr>
          </a:lstStyle>
          <a:p>
            <a:endParaRPr lang="en-US" dirty="0"/>
          </a:p>
        </p:txBody>
      </p:sp>
      <p:sp>
        <p:nvSpPr>
          <p:cNvPr id="3" name="Date Placeholder 2"/>
          <p:cNvSpPr>
            <a:spLocks noGrp="1"/>
          </p:cNvSpPr>
          <p:nvPr>
            <p:ph type="dt" idx="1"/>
          </p:nvPr>
        </p:nvSpPr>
        <p:spPr>
          <a:xfrm>
            <a:off x="3970942" y="1"/>
            <a:ext cx="3037840" cy="464820"/>
          </a:xfrm>
          <a:prstGeom prst="rect">
            <a:avLst/>
          </a:prstGeom>
        </p:spPr>
        <p:txBody>
          <a:bodyPr vert="horz" lIns="93151" tIns="46578" rIns="93151" bIns="46578" rtlCol="0"/>
          <a:lstStyle>
            <a:lvl1pPr algn="r">
              <a:defRPr sz="1200"/>
            </a:lvl1pPr>
          </a:lstStyle>
          <a:p>
            <a:fld id="{C212F185-B6B5-4E3A-AD87-2FF3BCD19979}" type="datetimeFigureOut">
              <a:rPr lang="en-US" smtClean="0"/>
              <a:pPr/>
              <a:t>7/29/2015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1" tIns="46578" rIns="93151" bIns="46578" rtlCol="0" anchor="ctr"/>
          <a:lstStyle/>
          <a:p>
            <a:endParaRPr lang="en-US" dirty="0"/>
          </a:p>
        </p:txBody>
      </p:sp>
      <p:sp>
        <p:nvSpPr>
          <p:cNvPr id="6" name="Footer Placeholder 5"/>
          <p:cNvSpPr>
            <a:spLocks noGrp="1"/>
          </p:cNvSpPr>
          <p:nvPr>
            <p:ph type="ftr" sz="quarter" idx="4"/>
          </p:nvPr>
        </p:nvSpPr>
        <p:spPr>
          <a:xfrm>
            <a:off x="3" y="8829968"/>
            <a:ext cx="3037840" cy="464820"/>
          </a:xfrm>
          <a:prstGeom prst="rect">
            <a:avLst/>
          </a:prstGeom>
        </p:spPr>
        <p:txBody>
          <a:bodyPr vert="horz" lIns="93151" tIns="46578" rIns="93151"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8"/>
            <a:ext cx="3037840" cy="464820"/>
          </a:xfrm>
          <a:prstGeom prst="rect">
            <a:avLst/>
          </a:prstGeom>
        </p:spPr>
        <p:txBody>
          <a:bodyPr vert="horz" lIns="93151" tIns="46578" rIns="93151" bIns="46578"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183380"/>
          </a:xfrm>
          <a:prstGeom prst="rect">
            <a:avLst/>
          </a:prstGeom>
        </p:spPr>
        <p:txBody>
          <a:bodyPr lIns="91427" tIns="45713" rIns="91427" bIns="45713">
            <a:normAutofit/>
          </a:bodyPr>
          <a:lstStyle/>
          <a:p>
            <a:endParaRPr lang="en-US"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8511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9"/>
            <a:ext cx="5607050" cy="4183063"/>
          </a:xfrm>
          <a:prstGeom prst="rect">
            <a:avLst/>
          </a:prstGeom>
        </p:spPr>
        <p:txBody>
          <a:bodyPr lIns="91414" tIns="45707" rIns="91414" bIns="45707"/>
          <a:lstStyle/>
          <a:p>
            <a:pPr marL="171450" indent="-171450">
              <a:buFont typeface="Arial" panose="020B0604020202020204" pitchFamily="34" charset="0"/>
              <a:buChar char="•"/>
            </a:pPr>
            <a:r>
              <a:rPr lang="en-US" baseline="0" dirty="0" smtClean="0"/>
              <a:t>Accountability of TOP EXECUTIVE = Important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Employee Safety reporting Program = Important, if there’s not an agency-wide reporting program, then the agency won’t have a good risk picture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Need to be PROACTIVE instead of REACTIVE in investigating hazards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Need tools, such as data collection tools and other tools to look at safety performance of the agency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Need GOOD Safety Assurance (SA) activities – will discuss SA further momentarily</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Need balanced decision making re: safety risk, and this needs to come into play &amp; consideration including with operations and planning</a:t>
            </a:r>
          </a:p>
        </p:txBody>
      </p:sp>
      <p:sp>
        <p:nvSpPr>
          <p:cNvPr id="4" name="Slide Number Placeholder 3"/>
          <p:cNvSpPr>
            <a:spLocks noGrp="1"/>
          </p:cNvSpPr>
          <p:nvPr>
            <p:ph type="sldNum" sz="quarter" idx="10"/>
          </p:nvPr>
        </p:nvSpPr>
        <p:spPr/>
        <p:txBody>
          <a:bodyPr/>
          <a:lstStyle/>
          <a:p>
            <a:fld id="{74FDF521-A8C0-47CF-B688-3383CB252F15}" type="slidenum">
              <a:rPr lang="en-US" smtClean="0"/>
              <a:pPr/>
              <a:t>10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287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Now that we’ve taken a snapshot of what SMS</a:t>
            </a:r>
            <a:r>
              <a:rPr lang="en-US" baseline="0" dirty="0" smtClean="0"/>
              <a:t> does, I’m going to talk about why we need this new SMS Framework.</a:t>
            </a:r>
          </a:p>
          <a:p>
            <a:endParaRPr lang="en-US" baseline="0" dirty="0" smtClean="0"/>
          </a:p>
          <a:p>
            <a:pPr marL="171450" indent="-171450">
              <a:buFontTx/>
              <a:buChar char="-"/>
            </a:pPr>
            <a:r>
              <a:rPr lang="en-US" baseline="0" dirty="0" smtClean="0"/>
              <a:t>Need to UNDERSTAND safety risk, and can do this through SMS</a:t>
            </a:r>
          </a:p>
          <a:p>
            <a:pPr marL="171450" indent="-171450">
              <a:buFontTx/>
              <a:buChar char="-"/>
            </a:pPr>
            <a:r>
              <a:rPr lang="en-US" baseline="0" dirty="0" smtClean="0"/>
              <a:t>Need tools, such as data collection tools and other tools to support executive level decision making as to what poses the highest safety risk. Transit executives need </a:t>
            </a:r>
            <a:r>
              <a:rPr lang="en-US" u="sng" baseline="0" dirty="0" smtClean="0"/>
              <a:t>tools</a:t>
            </a:r>
            <a:r>
              <a:rPr lang="en-US" baseline="0" dirty="0" smtClean="0"/>
              <a:t> to help prioritize risk and allocate resources.</a:t>
            </a:r>
            <a:r>
              <a:rPr lang="en-US" baseline="0" dirty="0"/>
              <a:t> </a:t>
            </a:r>
            <a:r>
              <a:rPr lang="en-US" baseline="0" dirty="0" smtClean="0"/>
              <a:t>As with all management systems, a safety management system provides for goal setting, planning and measuring performance.</a:t>
            </a:r>
          </a:p>
          <a:p>
            <a:pPr marL="171450" indent="-171450">
              <a:buFontTx/>
              <a:buChar char="-"/>
            </a:pPr>
            <a:r>
              <a:rPr lang="en-US" baseline="0" dirty="0" smtClean="0"/>
              <a:t>As FTA and the transit industry move forward, we all need to ensure that the safety mission is achieved and that federal and state oversight is aligned with individual transit agency management of safety.  SMS will put us all on the same page.</a:t>
            </a:r>
          </a:p>
        </p:txBody>
      </p:sp>
      <p:sp>
        <p:nvSpPr>
          <p:cNvPr id="4" name="Slide Number Placeholder 3"/>
          <p:cNvSpPr>
            <a:spLocks noGrp="1"/>
          </p:cNvSpPr>
          <p:nvPr>
            <p:ph type="sldNum" sz="quarter" idx="10"/>
          </p:nvPr>
        </p:nvSpPr>
        <p:spPr/>
        <p:txBody>
          <a:bodyPr/>
          <a:lstStyle/>
          <a:p>
            <a:fld id="{47ACC21B-5547-4745-BE76-281602E41D94}" type="slidenum">
              <a:rPr lang="en-US" smtClean="0"/>
              <a:t>11</a:t>
            </a:fld>
            <a:endParaRPr lang="en-US" dirty="0"/>
          </a:p>
        </p:txBody>
      </p:sp>
    </p:spTree>
    <p:extLst>
      <p:ext uri="{BB962C8B-B14F-4D97-AF65-F5344CB8AC3E}">
        <p14:creationId xmlns:p14="http://schemas.microsoft.com/office/powerpoint/2010/main" val="147134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9"/>
            <a:ext cx="5607050" cy="4183063"/>
          </a:xfrm>
          <a:prstGeom prst="rect">
            <a:avLst/>
          </a:prstGeom>
        </p:spPr>
        <p:txBody>
          <a:bodyPr lIns="91414" tIns="45707" rIns="91414" bIns="45707"/>
          <a:lstStyle/>
          <a:p>
            <a:pPr marL="171450" indent="-171450">
              <a:buFont typeface="Arial" panose="020B0604020202020204" pitchFamily="34" charset="0"/>
              <a:buChar char="•"/>
            </a:pPr>
            <a:r>
              <a:rPr lang="en-US" dirty="0" smtClean="0"/>
              <a:t>Formal</a:t>
            </a:r>
            <a:r>
              <a:rPr lang="en-US" baseline="0" dirty="0" smtClean="0"/>
              <a:t> definition: Let them read it. PAUSE for a </a:t>
            </a:r>
            <a:r>
              <a:rPr lang="en-US" u="sng" baseline="0" dirty="0" smtClean="0"/>
              <a:t>moment</a:t>
            </a:r>
            <a:r>
              <a:rPr lang="en-US" baseline="0" dirty="0" smtClean="0"/>
              <a: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SMS addresses many of the issues we have (in the public transit industry for safety)</a:t>
            </a:r>
          </a:p>
        </p:txBody>
      </p:sp>
      <p:sp>
        <p:nvSpPr>
          <p:cNvPr id="4" name="Slide Number Placeholder 3"/>
          <p:cNvSpPr>
            <a:spLocks noGrp="1"/>
          </p:cNvSpPr>
          <p:nvPr>
            <p:ph type="sldNum" sz="quarter" idx="10"/>
          </p:nvPr>
        </p:nvSpPr>
        <p:spPr/>
        <p:txBody>
          <a:bodyPr/>
          <a:lstStyle/>
          <a:p>
            <a:fld id="{74FDF521-A8C0-47CF-B688-3383CB252F15}" type="slidenum">
              <a:rPr lang="en-US" smtClean="0"/>
              <a:pPr/>
              <a:t>12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2879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sz="1100" dirty="0" smtClean="0"/>
              <a:t>(Breaks down previous slide)</a:t>
            </a:r>
          </a:p>
          <a:p>
            <a:endParaRPr lang="en-US" sz="1100" dirty="0" smtClean="0"/>
          </a:p>
          <a:p>
            <a:pPr marL="171450" indent="-171450">
              <a:buFont typeface="Arial" panose="020B0604020202020204" pitchFamily="34" charset="0"/>
              <a:buChar char="•"/>
            </a:pPr>
            <a:r>
              <a:rPr lang="en-US" sz="1100" dirty="0" smtClean="0"/>
              <a:t>Management</a:t>
            </a:r>
            <a:r>
              <a:rPr lang="en-US" sz="1100" baseline="0" dirty="0" smtClean="0"/>
              <a:t> System – Like a financial management system</a:t>
            </a:r>
          </a:p>
          <a:p>
            <a:pPr marL="171450" indent="-171450">
              <a:buFont typeface="Arial" panose="020B0604020202020204" pitchFamily="34" charset="0"/>
              <a:buChar char="•"/>
            </a:pPr>
            <a:endParaRPr lang="en-US" sz="1100" baseline="0" dirty="0" smtClean="0"/>
          </a:p>
          <a:p>
            <a:pPr marL="171450" indent="-171450">
              <a:buFont typeface="Arial" panose="020B0604020202020204" pitchFamily="34" charset="0"/>
              <a:buChar char="•"/>
            </a:pPr>
            <a:r>
              <a:rPr lang="en-US" sz="1100" baseline="0" dirty="0" smtClean="0"/>
              <a:t>Formal: I.e. Written Down</a:t>
            </a:r>
          </a:p>
          <a:p>
            <a:pPr marL="171450" indent="-171450">
              <a:buFont typeface="Arial" panose="020B0604020202020204" pitchFamily="34" charset="0"/>
              <a:buChar char="•"/>
            </a:pPr>
            <a:endParaRPr lang="en-US" sz="1100" baseline="0" dirty="0" smtClean="0"/>
          </a:p>
          <a:p>
            <a:pPr marL="171450" indent="-171450">
              <a:buFont typeface="Arial" panose="020B0604020202020204" pitchFamily="34" charset="0"/>
              <a:buChar char="•"/>
            </a:pPr>
            <a:r>
              <a:rPr lang="en-US" sz="1100" baseline="0" dirty="0" smtClean="0"/>
              <a:t>Top-down: From CEO down, If senior execs don’t buy in, it won’t go anywhere</a:t>
            </a:r>
          </a:p>
          <a:p>
            <a:pPr marL="171450" indent="-171450">
              <a:buFont typeface="Arial" panose="020B0604020202020204" pitchFamily="34" charset="0"/>
              <a:buChar char="•"/>
            </a:pPr>
            <a:endParaRPr lang="en-US" sz="1100" baseline="0" dirty="0" smtClean="0"/>
          </a:p>
          <a:p>
            <a:pPr marL="171450" indent="-171450">
              <a:buFont typeface="Arial" panose="020B0604020202020204" pitchFamily="34" charset="0"/>
              <a:buChar char="•"/>
            </a:pPr>
            <a:r>
              <a:rPr lang="en-US" sz="1100" baseline="0" dirty="0" smtClean="0"/>
              <a:t>Organization-wide: i.e. DOES NOT stay in just the safety department, but is adopted by every one of you (</a:t>
            </a:r>
            <a:r>
              <a:rPr lang="en-US" sz="1100" b="1" u="sng" baseline="0" dirty="0" smtClean="0"/>
              <a:t>point to audience</a:t>
            </a:r>
            <a:r>
              <a:rPr lang="en-US" sz="1100" baseline="0" dirty="0" smtClean="0"/>
              <a:t>)</a:t>
            </a:r>
          </a:p>
          <a:p>
            <a:pPr marL="171450" indent="-171450">
              <a:buFont typeface="Arial" panose="020B0604020202020204" pitchFamily="34" charset="0"/>
              <a:buChar char="•"/>
            </a:pPr>
            <a:endParaRPr lang="en-US" sz="1100" baseline="0" dirty="0" smtClean="0"/>
          </a:p>
          <a:p>
            <a:pPr marL="171450" indent="-171450">
              <a:buFont typeface="Arial" panose="020B0604020202020204" pitchFamily="34" charset="0"/>
              <a:buChar char="•"/>
            </a:pPr>
            <a:r>
              <a:rPr lang="en-US" sz="1100" baseline="0" dirty="0" smtClean="0"/>
              <a:t>Example of data-driven: </a:t>
            </a:r>
          </a:p>
          <a:p>
            <a:pPr marL="628650" lvl="1" indent="-171450">
              <a:buFont typeface="Arial" panose="020B0604020202020204" pitchFamily="34" charset="0"/>
              <a:buChar char="•"/>
            </a:pPr>
            <a:r>
              <a:rPr lang="en-US" sz="1100" baseline="0" dirty="0" smtClean="0"/>
              <a:t>At a bus transit agency, initial data showed that buses were getting rear-ended</a:t>
            </a:r>
          </a:p>
          <a:p>
            <a:pPr marL="628650" lvl="1" indent="-171450">
              <a:buFont typeface="Arial" panose="020B0604020202020204" pitchFamily="34" charset="0"/>
              <a:buChar char="•"/>
            </a:pPr>
            <a:r>
              <a:rPr lang="en-US" sz="1100" baseline="0" dirty="0" smtClean="0"/>
              <a:t>So, because of this the transit agency put Yellow X’s across the back of its buses</a:t>
            </a:r>
          </a:p>
          <a:p>
            <a:pPr marL="628650" lvl="1" indent="-171450">
              <a:buFont typeface="Arial" panose="020B0604020202020204" pitchFamily="34" charset="0"/>
              <a:buChar char="•"/>
            </a:pPr>
            <a:r>
              <a:rPr lang="en-US" sz="1100" baseline="0" dirty="0" smtClean="0"/>
              <a:t>However, with data it was found that people were ramming into back of buses at an ever higher rate than previously, and these yellow X’s had the opposite effect than intended and were CAUSING rather than deterring accidents since people weren’t paying attention and so enthralled by the X’s, and therefore ramming into the back of buses at a greater rate</a:t>
            </a:r>
          </a:p>
          <a:p>
            <a:pPr marL="628650" lvl="1" indent="-171450">
              <a:buFont typeface="Arial" panose="020B0604020202020204" pitchFamily="34" charset="0"/>
              <a:buChar char="•"/>
            </a:pPr>
            <a:r>
              <a:rPr lang="en-US" sz="1100" baseline="0" dirty="0" smtClean="0"/>
              <a:t>With data, said transit agency realized that these X’s were not working </a:t>
            </a:r>
            <a:r>
              <a:rPr lang="en-US" sz="1100" baseline="0" dirty="0" smtClean="0">
                <a:sym typeface="Wingdings" panose="05000000000000000000" pitchFamily="2" charset="2"/>
              </a:rPr>
              <a:t> </a:t>
            </a:r>
            <a:r>
              <a:rPr lang="en-US" sz="1100" baseline="0" dirty="0" smtClean="0"/>
              <a:t>Data can make you see if something is working or not.</a:t>
            </a:r>
          </a:p>
        </p:txBody>
      </p:sp>
      <p:sp>
        <p:nvSpPr>
          <p:cNvPr id="4" name="Slide Number Placeholder 3"/>
          <p:cNvSpPr>
            <a:spLocks noGrp="1"/>
          </p:cNvSpPr>
          <p:nvPr>
            <p:ph type="sldNum" sz="quarter" idx="10"/>
          </p:nvPr>
        </p:nvSpPr>
        <p:spPr/>
        <p:txBody>
          <a:bodyPr/>
          <a:lstStyle/>
          <a:p>
            <a:fld id="{4E5E09A6-F76F-2242-AAB3-94904F75D5E7}" type="slidenum">
              <a:rPr lang="en-US" smtClean="0"/>
              <a:pPr/>
              <a:t>13</a:t>
            </a:fld>
            <a:endParaRPr lang="en-US" dirty="0"/>
          </a:p>
        </p:txBody>
      </p:sp>
    </p:spTree>
    <p:extLst>
      <p:ext uri="{BB962C8B-B14F-4D97-AF65-F5344CB8AC3E}">
        <p14:creationId xmlns:p14="http://schemas.microsoft.com/office/powerpoint/2010/main" val="2085864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sz="1100" dirty="0" smtClean="0"/>
              <a:t>SMS</a:t>
            </a:r>
            <a:r>
              <a:rPr lang="en-US" sz="1100" baseline="0" dirty="0" smtClean="0"/>
              <a:t> is designed to answer 5 critical questions.</a:t>
            </a:r>
          </a:p>
          <a:p>
            <a:endParaRPr lang="en-US" sz="1100" baseline="0" dirty="0" smtClean="0"/>
          </a:p>
          <a:p>
            <a:r>
              <a:rPr lang="en-US" sz="1100" baseline="0" dirty="0" smtClean="0"/>
              <a:t>Ultimately, these are the FIVE questions WE at FTA and agencies need to answer (for safety of Public Transit system)</a:t>
            </a:r>
          </a:p>
          <a:p>
            <a:endParaRPr lang="en-US" sz="1100" baseline="0" dirty="0" smtClean="0"/>
          </a:p>
          <a:p>
            <a:pPr marL="174708" indent="-174708">
              <a:buFont typeface="Arial"/>
              <a:buChar char="•"/>
            </a:pPr>
            <a:r>
              <a:rPr lang="en-US" sz="1100" baseline="0" dirty="0" smtClean="0"/>
              <a:t>It helps us determine what our most serious safety risks are.</a:t>
            </a:r>
          </a:p>
          <a:p>
            <a:pPr marL="174708" indent="-174708">
              <a:buFont typeface="Arial"/>
              <a:buChar char="•"/>
            </a:pPr>
            <a:r>
              <a:rPr lang="en-US" sz="1100" baseline="0" dirty="0" smtClean="0"/>
              <a:t>It provides a documented methodology for identifying and prioritizing those safety risks.</a:t>
            </a:r>
          </a:p>
          <a:p>
            <a:pPr marL="174708" indent="-174708">
              <a:buFont typeface="Arial"/>
              <a:buChar char="•"/>
            </a:pPr>
            <a:r>
              <a:rPr lang="en-US" sz="1100" baseline="0" dirty="0" smtClean="0"/>
              <a:t>It leads us down a path to decide what to do about mitigating our most serious risks.</a:t>
            </a:r>
          </a:p>
          <a:p>
            <a:pPr marL="174708" indent="-174708">
              <a:buFont typeface="Arial"/>
              <a:buChar char="•"/>
            </a:pPr>
            <a:r>
              <a:rPr lang="en-US" sz="1100" baseline="0" dirty="0" smtClean="0"/>
              <a:t>It allows us to determine if our mitigation strategies are working.</a:t>
            </a:r>
          </a:p>
          <a:p>
            <a:pPr marL="174708" indent="-174708">
              <a:buFont typeface="Arial"/>
              <a:buChar char="•"/>
            </a:pPr>
            <a:r>
              <a:rPr lang="en-US" sz="1100" baseline="0" dirty="0" smtClean="0"/>
              <a:t>And it allows us to empirically document our assurance that mitigations are effective, or if not effective, consider what other mitigations will work better. </a:t>
            </a:r>
            <a:endParaRPr lang="en-US" sz="110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4FDF521-A8C0-47CF-B688-3383CB252F15}" type="slidenum">
              <a:rPr lang="en-US" smtClean="0"/>
              <a:pPr/>
              <a:t>14</a:t>
            </a:fld>
            <a:endParaRPr lang="en-US" dirty="0"/>
          </a:p>
        </p:txBody>
      </p:sp>
    </p:spTree>
    <p:extLst>
      <p:ext uri="{BB962C8B-B14F-4D97-AF65-F5344CB8AC3E}">
        <p14:creationId xmlns:p14="http://schemas.microsoft.com/office/powerpoint/2010/main" val="262441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4FDF521-A8C0-47CF-B688-3383CB252F15}" type="slidenum">
              <a:rPr lang="en-US" smtClean="0"/>
              <a:pPr/>
              <a:t>15</a:t>
            </a:fld>
            <a:endParaRPr lang="en-US" dirty="0"/>
          </a:p>
        </p:txBody>
      </p:sp>
    </p:spTree>
    <p:extLst>
      <p:ext uri="{BB962C8B-B14F-4D97-AF65-F5344CB8AC3E}">
        <p14:creationId xmlns:p14="http://schemas.microsoft.com/office/powerpoint/2010/main" val="955945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u="sng" dirty="0" smtClean="0"/>
              <a:t>Safety Management Policy:</a:t>
            </a:r>
          </a:p>
          <a:p>
            <a:pPr marL="291179" indent="-291179">
              <a:buFont typeface="Arial"/>
              <a:buChar char="•"/>
            </a:pPr>
            <a:r>
              <a:rPr lang="en-CA" dirty="0" smtClean="0"/>
              <a:t>Establishes necessary organizational structures, roles, and responsibilities</a:t>
            </a:r>
          </a:p>
          <a:p>
            <a:pPr marL="291179" marR="0" indent="-291179" algn="l" defTabSz="914400" rtl="0" eaLnBrk="1" fontAlgn="auto" latinLnBrk="0" hangingPunct="1">
              <a:lnSpc>
                <a:spcPct val="100000"/>
              </a:lnSpc>
              <a:spcBef>
                <a:spcPts val="0"/>
              </a:spcBef>
              <a:spcAft>
                <a:spcPts val="0"/>
              </a:spcAft>
              <a:buClrTx/>
              <a:buSzTx/>
              <a:buFont typeface="Arial"/>
              <a:buChar char="•"/>
              <a:tabLst/>
              <a:defRPr/>
            </a:pPr>
            <a:r>
              <a:rPr lang="en-CA" dirty="0" smtClean="0"/>
              <a:t>Defines CEO/executive commitment &amp;</a:t>
            </a:r>
            <a:r>
              <a:rPr lang="en-CA" baseline="0" dirty="0" smtClean="0"/>
              <a:t> h</a:t>
            </a:r>
            <a:r>
              <a:rPr lang="en-CA" dirty="0" smtClean="0"/>
              <a:t>elps ensure sufficient resources are provided to meet safety objectives</a:t>
            </a:r>
          </a:p>
          <a:p>
            <a:pPr marL="291179" indent="-291179">
              <a:buFont typeface="Arial"/>
              <a:buChar char="•"/>
            </a:pPr>
            <a:r>
              <a:rPr lang="en-CA" dirty="0" smtClean="0"/>
              <a:t>Puts in place the employee</a:t>
            </a:r>
            <a:r>
              <a:rPr lang="en-CA" baseline="0" dirty="0" smtClean="0"/>
              <a:t> reporting program (i.e. safety culture)</a:t>
            </a:r>
            <a:endParaRPr lang="en-CA" dirty="0" smtClean="0"/>
          </a:p>
          <a:p>
            <a:r>
              <a:rPr lang="en-US" u="sng" dirty="0" smtClean="0"/>
              <a:t>Safety</a:t>
            </a:r>
            <a:r>
              <a:rPr lang="en-US" u="sng" baseline="0" dirty="0" smtClean="0"/>
              <a:t> Risk Management:</a:t>
            </a:r>
          </a:p>
          <a:p>
            <a:pPr marL="291179" indent="-291179">
              <a:buFont typeface="Arial"/>
              <a:buChar char="•"/>
            </a:pPr>
            <a:r>
              <a:rPr lang="en-CA" dirty="0" smtClean="0"/>
              <a:t>Vital to the success of SMS</a:t>
            </a:r>
          </a:p>
          <a:p>
            <a:pPr marL="291179" indent="-291179">
              <a:buFont typeface="Arial"/>
              <a:buChar char="•"/>
            </a:pPr>
            <a:r>
              <a:rPr lang="en-US" dirty="0" smtClean="0"/>
              <a:t>Establishes system-wide, proactive activities to identify safety hazards</a:t>
            </a:r>
            <a:r>
              <a:rPr lang="en-US" baseline="0" dirty="0" smtClean="0"/>
              <a:t> (</a:t>
            </a:r>
            <a:r>
              <a:rPr lang="en-US" dirty="0" smtClean="0"/>
              <a:t>Including LIKELIHOOD</a:t>
            </a:r>
            <a:r>
              <a:rPr lang="en-US" baseline="0" dirty="0" smtClean="0"/>
              <a:t> and SEVERITY through risk matrices)</a:t>
            </a:r>
            <a:endParaRPr lang="en-US" dirty="0" smtClean="0"/>
          </a:p>
          <a:p>
            <a:pPr marL="291179" indent="-291179">
              <a:buFont typeface="Arial"/>
              <a:buChar char="•"/>
            </a:pPr>
            <a:r>
              <a:rPr lang="en-US" dirty="0" smtClean="0"/>
              <a:t>Develops strategies to </a:t>
            </a:r>
            <a:r>
              <a:rPr lang="en-US" u="sng" dirty="0" smtClean="0"/>
              <a:t>mitigate</a:t>
            </a:r>
            <a:r>
              <a:rPr lang="en-US" dirty="0" smtClean="0"/>
              <a:t> safety risks</a:t>
            </a:r>
          </a:p>
          <a:p>
            <a:pPr marL="291179" marR="0" indent="-291179" algn="l" defTabSz="914400" rtl="0" eaLnBrk="1" fontAlgn="auto" latinLnBrk="0" hangingPunct="1">
              <a:lnSpc>
                <a:spcPct val="100000"/>
              </a:lnSpc>
              <a:spcBef>
                <a:spcPts val="0"/>
              </a:spcBef>
              <a:spcAft>
                <a:spcPts val="0"/>
              </a:spcAft>
              <a:buClrTx/>
              <a:buSzTx/>
              <a:buFont typeface="Arial"/>
              <a:buChar char="•"/>
              <a:tabLst/>
              <a:defRPr/>
            </a:pPr>
            <a:r>
              <a:rPr lang="en-US" dirty="0" smtClean="0"/>
              <a:t>Provides management with  safety priorities to be addressed</a:t>
            </a:r>
            <a:endParaRPr lang="en-US" baseline="0" dirty="0" smtClean="0"/>
          </a:p>
          <a:p>
            <a:r>
              <a:rPr lang="en-US" u="sng" baseline="0" dirty="0" smtClean="0"/>
              <a:t>Safety Assurance:</a:t>
            </a:r>
          </a:p>
          <a:p>
            <a:pPr marL="171450" indent="-171450">
              <a:buFont typeface="Arial" panose="020B0604020202020204" pitchFamily="34" charset="0"/>
              <a:buChar char="•"/>
            </a:pPr>
            <a:r>
              <a:rPr lang="en-US" u="none" dirty="0" smtClean="0"/>
              <a:t>Answers:</a:t>
            </a:r>
            <a:r>
              <a:rPr lang="en-US" u="none" baseline="0" dirty="0" smtClean="0"/>
              <a:t> Are the mitigations that have been put in place working?; Procedures being adhered to?</a:t>
            </a:r>
          </a:p>
          <a:p>
            <a:pPr marL="171450" lvl="0" indent="-171450">
              <a:buFont typeface="Arial" panose="020B0604020202020204" pitchFamily="34" charset="0"/>
              <a:buChar char="•"/>
            </a:pPr>
            <a:r>
              <a:rPr lang="en-US" u="none" dirty="0" smtClean="0"/>
              <a:t>Looks at if Safety</a:t>
            </a:r>
            <a:r>
              <a:rPr lang="en-US" u="none" baseline="0" dirty="0" smtClean="0"/>
              <a:t> Risk Management (SRM) process is working </a:t>
            </a:r>
          </a:p>
          <a:p>
            <a:pPr marL="171450" lvl="0" indent="-171450">
              <a:buFont typeface="Arial" panose="020B0604020202020204" pitchFamily="34" charset="0"/>
              <a:buChar char="•"/>
            </a:pPr>
            <a:r>
              <a:rPr lang="en-US" u="none" baseline="0" dirty="0" smtClean="0"/>
              <a:t>Is the organization planning on making a change – and management of that change</a:t>
            </a:r>
            <a:endParaRPr lang="en-US" baseline="0" dirty="0" smtClean="0"/>
          </a:p>
          <a:p>
            <a:r>
              <a:rPr lang="en-US" u="sng" baseline="0" dirty="0" smtClean="0"/>
              <a:t>Safety Promotion:</a:t>
            </a:r>
          </a:p>
          <a:p>
            <a:pPr marL="171450" indent="-171450">
              <a:buFont typeface="Arial" panose="020B0604020202020204" pitchFamily="34" charset="0"/>
              <a:buChar char="•"/>
            </a:pPr>
            <a:r>
              <a:rPr lang="en-US" b="0" dirty="0" smtClean="0"/>
              <a:t>Ensures organization-wide safety communication</a:t>
            </a:r>
          </a:p>
          <a:p>
            <a:pPr marL="171450" indent="-171450">
              <a:buFont typeface="Arial" panose="020B0604020202020204" pitchFamily="34" charset="0"/>
              <a:buChar char="•"/>
            </a:pPr>
            <a:r>
              <a:rPr lang="en-US" b="0" dirty="0" smtClean="0"/>
              <a:t>Facilitates training to proficiency on safety skills and competence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Sets the quality of your agency’s safety </a:t>
            </a:r>
            <a:r>
              <a:rPr lang="en-US" b="0" smtClean="0"/>
              <a:t>culture </a:t>
            </a:r>
            <a:endParaRPr lang="en-US" b="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4FDF521-A8C0-47CF-B688-3383CB252F15}" type="slidenum">
              <a:rPr lang="en-US" smtClean="0"/>
              <a:pPr/>
              <a:t>16</a:t>
            </a:fld>
            <a:endParaRPr lang="en-US" dirty="0"/>
          </a:p>
        </p:txBody>
      </p:sp>
    </p:spTree>
    <p:extLst>
      <p:ext uri="{BB962C8B-B14F-4D97-AF65-F5344CB8AC3E}">
        <p14:creationId xmlns:p14="http://schemas.microsoft.com/office/powerpoint/2010/main" val="1203865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smtClean="0"/>
              <a:t>SMS ensures a structure is in place to promote an environment where safety issues can be:</a:t>
            </a:r>
          </a:p>
          <a:p>
            <a:pPr lvl="1"/>
            <a:r>
              <a:rPr lang="en-US" b="1" dirty="0" smtClean="0"/>
              <a:t>Identified, discussed, reported and evaluated</a:t>
            </a:r>
          </a:p>
          <a:p>
            <a:pPr lvl="1"/>
            <a:r>
              <a:rPr lang="en-US" b="1" dirty="0" smtClean="0"/>
              <a:t>Presented for action in the Board Room and on the Front-line</a:t>
            </a:r>
          </a:p>
          <a:p>
            <a:r>
              <a:rPr lang="en-US" dirty="0" smtClean="0"/>
              <a:t>SMS fosters commitment by all parties to an </a:t>
            </a:r>
            <a:r>
              <a:rPr lang="en-US" b="1" dirty="0" smtClean="0"/>
              <a:t>effective employee safety reporting program </a:t>
            </a:r>
            <a:r>
              <a:rPr lang="en-US" dirty="0" smtClean="0"/>
              <a:t>(if it is not widely used, it cannot be effective)</a:t>
            </a:r>
          </a:p>
          <a:p>
            <a:r>
              <a:rPr lang="en-US" dirty="0" smtClean="0"/>
              <a:t>SMS clarifies </a:t>
            </a:r>
            <a:r>
              <a:rPr lang="en-US" b="1" dirty="0" smtClean="0"/>
              <a:t>roles and responsibilities </a:t>
            </a:r>
            <a:r>
              <a:rPr lang="en-US" dirty="0" smtClean="0"/>
              <a:t>for employees regarding agency’s safety performance</a:t>
            </a:r>
          </a:p>
        </p:txBody>
      </p:sp>
      <p:sp>
        <p:nvSpPr>
          <p:cNvPr id="4" name="Slide Number Placeholder 3"/>
          <p:cNvSpPr>
            <a:spLocks noGrp="1"/>
          </p:cNvSpPr>
          <p:nvPr>
            <p:ph type="sldNum" sz="quarter" idx="10"/>
          </p:nvPr>
        </p:nvSpPr>
        <p:spPr/>
        <p:txBody>
          <a:bodyPr/>
          <a:lstStyle/>
          <a:p>
            <a:fld id="{4CACA282-CC3B-6944-B503-685A174B591A}" type="slidenum">
              <a:rPr lang="en-US" smtClean="0"/>
              <a:t>17</a:t>
            </a:fld>
            <a:endParaRPr lang="en-US"/>
          </a:p>
        </p:txBody>
      </p:sp>
    </p:spTree>
    <p:extLst>
      <p:ext uri="{BB962C8B-B14F-4D97-AF65-F5344CB8AC3E}">
        <p14:creationId xmlns:p14="http://schemas.microsoft.com/office/powerpoint/2010/main" val="3886700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9"/>
            <a:ext cx="5607050" cy="4183063"/>
          </a:xfrm>
          <a:prstGeom prst="rect">
            <a:avLst/>
          </a:prstGeom>
        </p:spPr>
        <p:txBody>
          <a:bodyPr lIns="91414" tIns="45707" rIns="91414" bIns="45707"/>
          <a:lstStyle/>
          <a:p>
            <a:pPr marL="285750" indent="-285750">
              <a:buFont typeface="Arial" panose="020B0604020202020204" pitchFamily="34" charset="0"/>
              <a:buChar char="•"/>
            </a:pPr>
            <a:r>
              <a:rPr lang="en-US" sz="1200" dirty="0" smtClean="0">
                <a:latin typeface="Gill Sans MT" panose="020B0502020104020203" pitchFamily="34" charset="0"/>
              </a:rPr>
              <a:t>Implement measures to mitigate safety risks to the highest extent possible</a:t>
            </a:r>
          </a:p>
          <a:p>
            <a:pPr marL="800100" lvl="1" indent="-342900">
              <a:buFont typeface="Gill Sans MT" panose="020B0502020104020203" pitchFamily="34" charset="0"/>
              <a:buChar char="–"/>
            </a:pPr>
            <a:r>
              <a:rPr lang="en-US" sz="1200" dirty="0" smtClean="0">
                <a:latin typeface="Gill Sans MT" panose="020B0502020104020203" pitchFamily="34" charset="0"/>
              </a:rPr>
              <a:t>Utilize the results of </a:t>
            </a:r>
            <a:r>
              <a:rPr lang="en-US" sz="1200" u="sng" dirty="0" smtClean="0">
                <a:latin typeface="Gill Sans MT" panose="020B0502020104020203" pitchFamily="34" charset="0"/>
              </a:rPr>
              <a:t>internal and external reviews and audits; SRM activities</a:t>
            </a:r>
            <a:r>
              <a:rPr lang="en-US" sz="1200" dirty="0" smtClean="0">
                <a:latin typeface="Gill Sans MT" panose="020B0502020104020203" pitchFamily="34" charset="0"/>
              </a:rPr>
              <a:t>;</a:t>
            </a:r>
            <a:r>
              <a:rPr lang="en-US" sz="1200" baseline="0" dirty="0" smtClean="0">
                <a:latin typeface="Gill Sans MT" panose="020B0502020104020203" pitchFamily="34" charset="0"/>
              </a:rPr>
              <a:t> etc.</a:t>
            </a:r>
          </a:p>
          <a:p>
            <a:pPr marL="800100" lvl="1" indent="-342900">
              <a:buFont typeface="Gill Sans MT" panose="020B0502020104020203" pitchFamily="34" charset="0"/>
              <a:buChar char="–"/>
            </a:pPr>
            <a:endParaRPr lang="en-US" sz="1200" dirty="0" smtClean="0">
              <a:latin typeface="Gill Sans MT" panose="020B0502020104020203" pitchFamily="34" charset="0"/>
            </a:endParaRPr>
          </a:p>
          <a:p>
            <a:pPr marL="285750" indent="-285750">
              <a:buFont typeface="Arial" panose="020B0604020202020204" pitchFamily="34" charset="0"/>
              <a:buChar char="•"/>
            </a:pPr>
            <a:r>
              <a:rPr lang="en-US" sz="1200" dirty="0" smtClean="0">
                <a:latin typeface="Gill Sans MT" panose="020B0502020104020203" pitchFamily="34" charset="0"/>
              </a:rPr>
              <a:t>Approve budgets to fund safety &amp; safety mitigation – huge part of what</a:t>
            </a:r>
            <a:r>
              <a:rPr lang="en-US" sz="1200" baseline="0" dirty="0" smtClean="0">
                <a:latin typeface="Gill Sans MT" panose="020B0502020104020203" pitchFamily="34" charset="0"/>
              </a:rPr>
              <a:t> Boards can do to mitigate &amp; help with safety risk</a:t>
            </a:r>
          </a:p>
          <a:p>
            <a:pPr marL="0" indent="0">
              <a:buFont typeface="Arial" panose="020B0604020202020204" pitchFamily="34" charset="0"/>
              <a:buNone/>
            </a:pPr>
            <a:endParaRPr lang="en-US" sz="1200" dirty="0" smtClean="0">
              <a:latin typeface="Gill Sans MT" panose="020B0502020104020203" pitchFamily="34" charset="0"/>
            </a:endParaRPr>
          </a:p>
          <a:p>
            <a:pPr marL="285750" indent="-285750">
              <a:buFont typeface="Arial" panose="020B0604020202020204" pitchFamily="34" charset="0"/>
              <a:buChar char="•"/>
            </a:pPr>
            <a:r>
              <a:rPr lang="en-US" sz="1200" dirty="0" smtClean="0">
                <a:latin typeface="Gill Sans MT" panose="020B0502020104020203" pitchFamily="34" charset="0"/>
              </a:rPr>
              <a:t>Approve plans to manage assets and safety (TAM plans and Agency Safety Plans – approve these</a:t>
            </a:r>
            <a:r>
              <a:rPr lang="en-US" sz="1200" baseline="0" dirty="0" smtClean="0">
                <a:latin typeface="Gill Sans MT" panose="020B0502020104020203" pitchFamily="34" charset="0"/>
              </a:rPr>
              <a:t> &amp; really look them over to ensure meeting Congressional/MAP-21 &amp; FTA requirements</a:t>
            </a:r>
            <a:r>
              <a:rPr lang="en-US" sz="1200" dirty="0" smtClean="0">
                <a:latin typeface="Gill Sans MT" panose="020B0502020104020203" pitchFamily="34" charset="0"/>
              </a:rPr>
              <a:t>) </a:t>
            </a:r>
          </a:p>
          <a:p>
            <a:endParaRPr lang="en-US" sz="1200"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pPr/>
              <a:t>18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2879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9"/>
            <a:ext cx="5607050" cy="4183063"/>
          </a:xfrm>
          <a:prstGeom prst="rect">
            <a:avLst/>
          </a:prstGeom>
        </p:spPr>
        <p:txBody>
          <a:bodyPr lIns="91414" tIns="45707" rIns="91414" bIns="45707"/>
          <a:lstStyle/>
          <a:p>
            <a:pPr marL="285750" indent="-285750">
              <a:buFont typeface="Arial" panose="020B0604020202020204" pitchFamily="34" charset="0"/>
              <a:buChar char="•"/>
            </a:pPr>
            <a:r>
              <a:rPr lang="en-US" sz="1200" dirty="0" smtClean="0">
                <a:latin typeface="Gill Sans MT" panose="020B0502020104020203" pitchFamily="34" charset="0"/>
              </a:rPr>
              <a:t>Foster employee safety awareness to encourage safer behavior – </a:t>
            </a:r>
            <a:r>
              <a:rPr lang="en-US" sz="1200" u="sng" dirty="0" smtClean="0">
                <a:latin typeface="Gill Sans MT" panose="020B0502020104020203" pitchFamily="34" charset="0"/>
              </a:rPr>
              <a:t>Creating a</a:t>
            </a:r>
            <a:r>
              <a:rPr lang="en-US" sz="1200" u="sng" baseline="0" dirty="0" smtClean="0">
                <a:latin typeface="Gill Sans MT" panose="020B0502020104020203" pitchFamily="34" charset="0"/>
              </a:rPr>
              <a:t> strong safety culture</a:t>
            </a:r>
            <a:endParaRPr lang="en-US" sz="1200" u="sng" dirty="0" smtClean="0">
              <a:latin typeface="Gill Sans MT" panose="020B0502020104020203" pitchFamily="34" charset="0"/>
            </a:endParaRPr>
          </a:p>
          <a:p>
            <a:pPr marL="0" indent="0">
              <a:buFont typeface="Arial" panose="020B0604020202020204" pitchFamily="34" charset="0"/>
              <a:buNone/>
            </a:pPr>
            <a:endParaRPr lang="en-US" sz="1200" dirty="0" smtClean="0">
              <a:latin typeface="Gill Sans MT" panose="020B0502020104020203" pitchFamily="34" charset="0"/>
            </a:endParaRPr>
          </a:p>
          <a:p>
            <a:pPr marL="285750" indent="-285750">
              <a:buFont typeface="Arial" panose="020B0604020202020204" pitchFamily="34" charset="0"/>
              <a:buChar char="•"/>
            </a:pPr>
            <a:r>
              <a:rPr lang="en-US" sz="1200" dirty="0" smtClean="0">
                <a:latin typeface="Gill Sans MT" panose="020B0502020104020203" pitchFamily="34" charset="0"/>
              </a:rPr>
              <a:t>Ensure that a strong safety culture exists, wherein employees feel comfortable reporting safety concerns.</a:t>
            </a:r>
          </a:p>
          <a:p>
            <a:pPr marL="742950" lvl="1" indent="-285750">
              <a:buFont typeface="Arial" panose="020B0604020202020204" pitchFamily="34" charset="0"/>
              <a:buChar char="•"/>
            </a:pPr>
            <a:r>
              <a:rPr lang="en-US" sz="1200" dirty="0" smtClean="0">
                <a:latin typeface="Gill Sans MT" panose="020B0502020104020203" pitchFamily="34" charset="0"/>
              </a:rPr>
              <a:t>EMPLOYEE SAFETY REPORTING Program – ensure</a:t>
            </a:r>
            <a:r>
              <a:rPr lang="en-US" sz="1200" baseline="0" dirty="0" smtClean="0">
                <a:latin typeface="Gill Sans MT" panose="020B0502020104020203" pitchFamily="34" charset="0"/>
              </a:rPr>
              <a:t> that something of this nature is in place and effective and where employees feel comfortable reporting safety concerns (i.e. non-punitive culture)</a:t>
            </a:r>
            <a:endParaRPr lang="en-US" sz="1200" dirty="0" smtClean="0">
              <a:latin typeface="Gill Sans MT" panose="020B0502020104020203" pitchFamily="34" charset="0"/>
            </a:endParaRPr>
          </a:p>
          <a:p>
            <a:pPr marL="0" indent="0">
              <a:buFont typeface="Arial" panose="020B0604020202020204" pitchFamily="34" charset="0"/>
              <a:buNone/>
            </a:pPr>
            <a:endParaRPr lang="en-US" sz="1200" dirty="0" smtClean="0">
              <a:latin typeface="Gill Sans MT" panose="020B0502020104020203" pitchFamily="34" charset="0"/>
            </a:endParaRPr>
          </a:p>
          <a:p>
            <a:pPr marL="285750" indent="-285750">
              <a:buFont typeface="Arial" panose="020B0604020202020204" pitchFamily="34" charset="0"/>
              <a:buChar char="•"/>
            </a:pPr>
            <a:r>
              <a:rPr lang="en-US" sz="1200" dirty="0" smtClean="0">
                <a:latin typeface="Gill Sans MT" panose="020B0502020104020203" pitchFamily="34" charset="0"/>
              </a:rPr>
              <a:t>Include </a:t>
            </a:r>
            <a:r>
              <a:rPr lang="en-US" sz="1200" u="sng" dirty="0" smtClean="0">
                <a:latin typeface="Gill Sans MT" panose="020B0502020104020203" pitchFamily="34" charset="0"/>
              </a:rPr>
              <a:t>safety performance data </a:t>
            </a:r>
            <a:r>
              <a:rPr lang="en-US" sz="1200" dirty="0" smtClean="0">
                <a:latin typeface="Gill Sans MT" panose="020B0502020104020203" pitchFamily="34" charset="0"/>
              </a:rPr>
              <a:t>as part of routine review of: 1. Agency; and 2. CEO performance</a:t>
            </a:r>
          </a:p>
          <a:p>
            <a:endParaRPr lang="en-US" baseline="0" dirty="0" smtClean="0"/>
          </a:p>
          <a:p>
            <a:pPr marL="800100" lvl="1" indent="-342900">
              <a:buFont typeface="Gill Sans MT" panose="020B0502020104020203" pitchFamily="34" charset="0"/>
              <a:buChar char="–"/>
            </a:pPr>
            <a:r>
              <a:rPr lang="en-US" sz="1200" dirty="0" smtClean="0">
                <a:latin typeface="Gill Sans MT" panose="020B0502020104020203" pitchFamily="34" charset="0"/>
              </a:rPr>
              <a:t>Monitor the safety performance of the agency</a:t>
            </a:r>
          </a:p>
          <a:p>
            <a:pPr marL="457200" lvl="1" indent="0">
              <a:buFont typeface="Gill Sans MT" panose="020B0502020104020203" pitchFamily="34" charset="0"/>
              <a:buNone/>
            </a:pPr>
            <a:endParaRPr lang="en-US" sz="1200" dirty="0" smtClean="0">
              <a:latin typeface="Gill Sans MT" panose="020B0502020104020203" pitchFamily="34" charset="0"/>
            </a:endParaRPr>
          </a:p>
          <a:p>
            <a:pPr marL="800100" lvl="1" indent="-342900">
              <a:buFont typeface="Gill Sans MT" panose="020B0502020104020203" pitchFamily="34" charset="0"/>
              <a:buChar char="–"/>
            </a:pPr>
            <a:r>
              <a:rPr lang="en-US" sz="1200" dirty="0" smtClean="0">
                <a:latin typeface="Gill Sans MT" panose="020B0502020104020203" pitchFamily="34" charset="0"/>
              </a:rPr>
              <a:t>Provide leadership in meeting safety challenges </a:t>
            </a:r>
          </a:p>
          <a:p>
            <a:pPr marL="457200" lvl="1" indent="0">
              <a:buFont typeface="Gill Sans MT" panose="020B0502020104020203" pitchFamily="34" charset="0"/>
              <a:buNone/>
            </a:pPr>
            <a:endParaRPr lang="en-US" sz="1200" dirty="0" smtClean="0">
              <a:latin typeface="Gill Sans MT" panose="020B0502020104020203" pitchFamily="34" charset="0"/>
            </a:endParaRPr>
          </a:p>
          <a:p>
            <a:pPr marL="800100" lvl="1" indent="-342900">
              <a:buFont typeface="Gill Sans MT" panose="020B0502020104020203" pitchFamily="34" charset="0"/>
              <a:buChar char="–"/>
            </a:pPr>
            <a:r>
              <a:rPr lang="en-US" sz="1200" dirty="0" smtClean="0">
                <a:latin typeface="Gill Sans MT" panose="020B0502020104020203" pitchFamily="34" charset="0"/>
              </a:rPr>
              <a:t>Keep safety in mind as: 1.</a:t>
            </a:r>
            <a:r>
              <a:rPr lang="en-US" sz="1200" baseline="0" dirty="0" smtClean="0">
                <a:latin typeface="Gill Sans MT" panose="020B0502020104020203" pitchFamily="34" charset="0"/>
              </a:rPr>
              <a:t> B</a:t>
            </a:r>
            <a:r>
              <a:rPr lang="en-US" sz="1200" dirty="0" smtClean="0">
                <a:latin typeface="Gill Sans MT" panose="020B0502020104020203" pitchFamily="34" charset="0"/>
              </a:rPr>
              <a:t>udget decisions are made, 2.</a:t>
            </a:r>
            <a:r>
              <a:rPr lang="en-US" sz="1200" baseline="0" dirty="0" smtClean="0">
                <a:latin typeface="Gill Sans MT" panose="020B0502020104020203" pitchFamily="34" charset="0"/>
              </a:rPr>
              <a:t> K</a:t>
            </a:r>
            <a:r>
              <a:rPr lang="en-US" sz="1200" dirty="0" smtClean="0">
                <a:latin typeface="Gill Sans MT" panose="020B0502020104020203" pitchFamily="34" charset="0"/>
              </a:rPr>
              <a:t>eep equipment in a state of good repair, and 3. Try to maintain staffing at appropriate levels</a:t>
            </a:r>
          </a:p>
          <a:p>
            <a:endParaRPr lang="en-US" baseline="0"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pPr/>
              <a:t>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287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b="1" dirty="0" smtClean="0"/>
          </a:p>
        </p:txBody>
      </p:sp>
      <p:sp>
        <p:nvSpPr>
          <p:cNvPr id="4" name="Slide Number Placeholder 3"/>
          <p:cNvSpPr>
            <a:spLocks noGrp="1"/>
          </p:cNvSpPr>
          <p:nvPr>
            <p:ph type="sldNum" sz="quarter" idx="10"/>
          </p:nvPr>
        </p:nvSpPr>
        <p:spPr/>
        <p:txBody>
          <a:bodyPr/>
          <a:lstStyle/>
          <a:p>
            <a:fld id="{4CACA282-CC3B-6944-B503-685A174B591A}" type="slidenum">
              <a:rPr lang="en-US" smtClean="0"/>
              <a:t>2</a:t>
            </a:fld>
            <a:endParaRPr lang="en-US"/>
          </a:p>
        </p:txBody>
      </p:sp>
    </p:spTree>
    <p:extLst>
      <p:ext uri="{BB962C8B-B14F-4D97-AF65-F5344CB8AC3E}">
        <p14:creationId xmlns:p14="http://schemas.microsoft.com/office/powerpoint/2010/main" val="3018139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9"/>
            <a:ext cx="5607050" cy="4183063"/>
          </a:xfrm>
          <a:prstGeom prst="rect">
            <a:avLst/>
          </a:prstGeom>
        </p:spPr>
        <p:txBody>
          <a:bodyPr lIns="91414" tIns="45707" rIns="91414" bIns="45707"/>
          <a:lstStyle/>
          <a:p>
            <a:pPr marL="285750" indent="-285750">
              <a:buFont typeface="Arial" panose="020B0604020202020204" pitchFamily="34" charset="0"/>
              <a:buChar char="•"/>
            </a:pPr>
            <a:r>
              <a:rPr lang="en-US" sz="1200" dirty="0" smtClean="0">
                <a:latin typeface="Gill Sans MT" panose="020B0502020104020203" pitchFamily="34" charset="0"/>
              </a:rPr>
              <a:t>In Summary the Board should…</a:t>
            </a:r>
          </a:p>
          <a:p>
            <a:pPr marL="800100" lvl="1" indent="-342900">
              <a:buFont typeface="Gill Sans MT" panose="020B0502020104020203" pitchFamily="34" charset="0"/>
              <a:buChar char="–"/>
            </a:pPr>
            <a:r>
              <a:rPr lang="en-US" sz="1200" dirty="0" smtClean="0">
                <a:latin typeface="Gill Sans MT" panose="020B0502020104020203" pitchFamily="34" charset="0"/>
              </a:rPr>
              <a:t>Adopt &amp; ratify an agency’s safety policy and plans</a:t>
            </a:r>
          </a:p>
          <a:p>
            <a:pPr marL="1257300" lvl="2" indent="-342900">
              <a:buFont typeface="Gill Sans MT" panose="020B0502020104020203" pitchFamily="34" charset="0"/>
              <a:buChar char="–"/>
            </a:pPr>
            <a:r>
              <a:rPr lang="en-US" sz="1200" dirty="0" smtClean="0">
                <a:latin typeface="Gill Sans MT" panose="020B0502020104020203" pitchFamily="34" charset="0"/>
              </a:rPr>
              <a:t>The Board should not only sign, but take ownership of it's Agency System Safety Plan and understand what it calls for</a:t>
            </a:r>
          </a:p>
          <a:p>
            <a:pPr marL="914400" lvl="2" indent="0">
              <a:buFont typeface="Gill Sans MT" panose="020B0502020104020203" pitchFamily="34" charset="0"/>
              <a:buNone/>
            </a:pPr>
            <a:endParaRPr lang="en-US" sz="1200" dirty="0" smtClean="0">
              <a:latin typeface="Gill Sans MT" panose="020B0502020104020203" pitchFamily="34" charset="0"/>
            </a:endParaRPr>
          </a:p>
          <a:p>
            <a:pPr marL="800100" lvl="1" indent="-342900">
              <a:buFont typeface="Gill Sans MT" panose="020B0502020104020203" pitchFamily="34" charset="0"/>
              <a:buChar char="–"/>
            </a:pPr>
            <a:r>
              <a:rPr lang="en-US" sz="1200" dirty="0" smtClean="0">
                <a:latin typeface="Gill Sans MT" panose="020B0502020104020203" pitchFamily="34" charset="0"/>
              </a:rPr>
              <a:t>Make safety the preeminent consideration in all Board actions</a:t>
            </a:r>
          </a:p>
          <a:p>
            <a:pPr marL="457200" lvl="1" indent="0">
              <a:buFont typeface="Gill Sans MT" panose="020B0502020104020203" pitchFamily="34" charset="0"/>
              <a:buNone/>
            </a:pPr>
            <a:endParaRPr lang="en-US" sz="1200" dirty="0" smtClean="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2879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4FDF521-A8C0-47CF-B688-3383CB252F15}" type="slidenum">
              <a:rPr lang="en-US" smtClean="0"/>
              <a:pPr/>
              <a:t>21</a:t>
            </a:fld>
            <a:endParaRPr lang="en-US" dirty="0"/>
          </a:p>
        </p:txBody>
      </p:sp>
    </p:spTree>
    <p:extLst>
      <p:ext uri="{BB962C8B-B14F-4D97-AF65-F5344CB8AC3E}">
        <p14:creationId xmlns:p14="http://schemas.microsoft.com/office/powerpoint/2010/main" val="4252243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675" y="4416191"/>
            <a:ext cx="5607050" cy="4182580"/>
          </a:xfrm>
          <a:prstGeom prst="rect">
            <a:avLst/>
          </a:prstGeom>
        </p:spPr>
        <p:txBody>
          <a:bodyPr lIns="91427" tIns="45713" rIns="91427" bIns="45713">
            <a:normAutofit/>
          </a:bodyPr>
          <a:lstStyle/>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pPr marL="171450" indent="-171450">
              <a:buFont typeface="Arial" panose="020B0604020202020204" pitchFamily="34" charset="0"/>
              <a:buChar char="•"/>
            </a:pPr>
            <a:r>
              <a:rPr lang="en-US" dirty="0" smtClean="0"/>
              <a:t>Recent investigations have found that issues and accidents are more organizational in nature, including:</a:t>
            </a:r>
          </a:p>
          <a:p>
            <a:pPr marL="628650" lvl="1" indent="-171450">
              <a:buFont typeface="Arial" panose="020B0604020202020204" pitchFamily="34" charset="0"/>
              <a:buChar char="•"/>
            </a:pPr>
            <a:r>
              <a:rPr lang="en-US" dirty="0" smtClean="0"/>
              <a:t>Lack of management support for</a:t>
            </a:r>
            <a:r>
              <a:rPr lang="en-US" baseline="0" dirty="0" smtClean="0"/>
              <a:t> safety </a:t>
            </a:r>
            <a:r>
              <a:rPr lang="en-US" b="1" baseline="0" dirty="0" smtClean="0"/>
              <a:t>(no higher up support)</a:t>
            </a:r>
          </a:p>
          <a:p>
            <a:pPr marL="628650" lvl="1" indent="-171450">
              <a:buFont typeface="Arial" panose="020B0604020202020204" pitchFamily="34" charset="0"/>
              <a:buChar char="•"/>
            </a:pPr>
            <a:r>
              <a:rPr lang="en-US" baseline="0" dirty="0" smtClean="0"/>
              <a:t>Lack of info sharing &amp; communication across divisions </a:t>
            </a:r>
            <a:r>
              <a:rPr lang="en-US" b="1" baseline="0" dirty="0" smtClean="0"/>
              <a:t>(bad communication across agency)</a:t>
            </a:r>
          </a:p>
          <a:p>
            <a:pPr marL="628650" lvl="1" indent="-171450">
              <a:buFont typeface="Arial" panose="020B0604020202020204" pitchFamily="34" charset="0"/>
              <a:buChar char="•"/>
            </a:pPr>
            <a:r>
              <a:rPr lang="en-US" baseline="0" dirty="0" smtClean="0"/>
              <a:t>Lack of resources </a:t>
            </a:r>
            <a:r>
              <a:rPr lang="en-US" b="1" baseline="0" dirty="0" smtClean="0"/>
              <a:t>(i.e. budget and staff resources – big issue for many transit agencies, </a:t>
            </a:r>
            <a:r>
              <a:rPr lang="en-US" b="1" baseline="0" dirty="0" err="1" smtClean="0"/>
              <a:t>esp</a:t>
            </a:r>
            <a:r>
              <a:rPr lang="en-US" b="1" baseline="0" dirty="0" smtClean="0"/>
              <a:t> here at the CTAA Expo)</a:t>
            </a:r>
          </a:p>
          <a:p>
            <a:pPr marL="628650" lvl="1" indent="-171450">
              <a:buFont typeface="Arial" panose="020B0604020202020204" pitchFamily="34" charset="0"/>
              <a:buChar char="•"/>
            </a:pPr>
            <a:r>
              <a:rPr lang="en-US" baseline="0" dirty="0" err="1" smtClean="0"/>
              <a:t>Inapprops</a:t>
            </a:r>
            <a:r>
              <a:rPr lang="en-US" baseline="0" dirty="0" smtClean="0"/>
              <a:t> operations &amp; maintenance </a:t>
            </a:r>
          </a:p>
          <a:p>
            <a:pPr marL="628650" lvl="1" indent="-171450">
              <a:buFont typeface="Arial" panose="020B0604020202020204" pitchFamily="34" charset="0"/>
              <a:buChar char="•"/>
            </a:pPr>
            <a:r>
              <a:rPr lang="en-US" baseline="0" dirty="0" smtClean="0"/>
              <a:t>Inadequate training and oversight</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303105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pPr marL="171450" indent="-171450">
              <a:buFont typeface="Arial" panose="020B0604020202020204" pitchFamily="34" charset="0"/>
              <a:buChar char="•"/>
            </a:pPr>
            <a:r>
              <a:rPr lang="en-US" b="1" dirty="0" smtClean="0"/>
              <a:t>“This</a:t>
            </a:r>
            <a:r>
              <a:rPr lang="en-US" b="1" baseline="0" dirty="0" smtClean="0"/>
              <a:t> is one list that you do not want to make”</a:t>
            </a:r>
          </a:p>
          <a:p>
            <a:pPr marL="0" indent="0">
              <a:buFont typeface="Arial" panose="020B0604020202020204" pitchFamily="34" charset="0"/>
              <a:buNone/>
            </a:pPr>
            <a:endParaRPr lang="en-US" b="1" baseline="0" dirty="0" smtClean="0"/>
          </a:p>
        </p:txBody>
      </p:sp>
      <p:sp>
        <p:nvSpPr>
          <p:cNvPr id="4" name="Slide Number Placeholder 3"/>
          <p:cNvSpPr>
            <a:spLocks noGrp="1"/>
          </p:cNvSpPr>
          <p:nvPr>
            <p:ph type="sldNum" sz="quarter" idx="10"/>
          </p:nvPr>
        </p:nvSpPr>
        <p:spPr/>
        <p:txBody>
          <a:bodyPr/>
          <a:lstStyle/>
          <a:p>
            <a:fld id="{4CACA282-CC3B-6944-B503-685A174B591A}" type="slidenum">
              <a:rPr lang="en-US" smtClean="0"/>
              <a:t>4</a:t>
            </a:fld>
            <a:endParaRPr lang="en-US"/>
          </a:p>
        </p:txBody>
      </p:sp>
    </p:spTree>
    <p:extLst>
      <p:ext uri="{BB962C8B-B14F-4D97-AF65-F5344CB8AC3E}">
        <p14:creationId xmlns:p14="http://schemas.microsoft.com/office/powerpoint/2010/main" val="246379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4E5E09A6-F76F-2242-AAB3-94904F75D5E7}" type="slidenum">
              <a:rPr lang="en-US" smtClean="0"/>
              <a:pPr/>
              <a:t>5</a:t>
            </a:fld>
            <a:endParaRPr lang="en-US" dirty="0"/>
          </a:p>
        </p:txBody>
      </p:sp>
    </p:spTree>
    <p:extLst>
      <p:ext uri="{BB962C8B-B14F-4D97-AF65-F5344CB8AC3E}">
        <p14:creationId xmlns:p14="http://schemas.microsoft.com/office/powerpoint/2010/main" val="301171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9"/>
            <a:ext cx="5607050" cy="4183063"/>
          </a:xfrm>
          <a:prstGeom prst="rect">
            <a:avLst/>
          </a:prstGeom>
        </p:spPr>
        <p:txBody>
          <a:bodyPr lIns="91414" tIns="45707" rIns="91414" bIns="45707"/>
          <a:lstStyle/>
          <a:p>
            <a:endParaRPr lang="en-US" baseline="0"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pPr/>
              <a:t>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287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9"/>
            <a:ext cx="5607050" cy="4183063"/>
          </a:xfrm>
          <a:prstGeom prst="rect">
            <a:avLst/>
          </a:prstGeom>
        </p:spPr>
        <p:txBody>
          <a:bodyPr lIns="91414" tIns="45707" rIns="91414" bIns="45707"/>
          <a:lstStyle/>
          <a:p>
            <a:r>
              <a:rPr lang="en-US" smtClean="0"/>
              <a:t>How did we get here? MAP 21 provided FTA the authority to regulate safety for</a:t>
            </a:r>
            <a:r>
              <a:rPr lang="en-US" baseline="0" smtClean="0"/>
              <a:t> all modes of public transportation. </a:t>
            </a:r>
            <a:endParaRPr lang="en-US" baseline="0"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287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lIns="91427" tIns="45713" rIns="91427" bIns="45713">
            <a:normAutofit/>
          </a:bodyPr>
          <a:lstStyle/>
          <a:p>
            <a:pPr lvl="0"/>
            <a:r>
              <a:rPr lang="en-US" sz="1200" kern="1200" dirty="0" smtClean="0">
                <a:solidFill>
                  <a:schemeClr val="tx1"/>
                </a:solidFill>
                <a:effectLst/>
                <a:latin typeface="+mn-lt"/>
                <a:ea typeface="+mn-ea"/>
                <a:cs typeface="+mn-cs"/>
              </a:rPr>
              <a:t>Every rule will have a 60 day comment period. Your comments are important to us. When these</a:t>
            </a:r>
            <a:r>
              <a:rPr lang="en-US" sz="1200" kern="1200" baseline="0" dirty="0" smtClean="0">
                <a:solidFill>
                  <a:schemeClr val="tx1"/>
                </a:solidFill>
                <a:effectLst/>
                <a:latin typeface="+mn-lt"/>
                <a:ea typeface="+mn-ea"/>
                <a:cs typeface="+mn-cs"/>
              </a:rPr>
              <a:t> rules are published, please let us hear from you.</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are four options in which we can receive comments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Number one – go to </a:t>
            </a:r>
            <a:r>
              <a:rPr lang="en-US" sz="1200" u="sng" kern="1200" dirty="0" smtClean="0">
                <a:solidFill>
                  <a:schemeClr val="tx1"/>
                </a:solidFill>
                <a:effectLst/>
                <a:latin typeface="+mn-lt"/>
                <a:ea typeface="+mn-ea"/>
                <a:cs typeface="+mn-cs"/>
                <a:hlinkClick r:id="rId3"/>
              </a:rPr>
              <a:t>http://www.regulations.gov</a:t>
            </a:r>
            <a:r>
              <a:rPr lang="en-US" sz="1200" kern="1200" dirty="0" smtClean="0">
                <a:solidFill>
                  <a:schemeClr val="tx1"/>
                </a:solidFill>
                <a:effectLst/>
                <a:latin typeface="+mn-lt"/>
                <a:ea typeface="+mn-ea"/>
                <a:cs typeface="+mn-cs"/>
              </a:rPr>
              <a:t> and follow the instructions for submitting comments</a:t>
            </a:r>
          </a:p>
          <a:p>
            <a:pPr lvl="0"/>
            <a:r>
              <a:rPr lang="en-US" sz="1200" kern="1200" dirty="0" smtClean="0">
                <a:solidFill>
                  <a:schemeClr val="tx1"/>
                </a:solidFill>
                <a:effectLst/>
                <a:latin typeface="+mn-lt"/>
                <a:ea typeface="+mn-ea"/>
                <a:cs typeface="+mn-cs"/>
              </a:rPr>
              <a:t>Two - Send your comments by US Mail to USDOT Headquarters</a:t>
            </a:r>
          </a:p>
          <a:p>
            <a:pPr lvl="0"/>
            <a:r>
              <a:rPr lang="en-US" sz="1200" kern="1200" dirty="0" smtClean="0">
                <a:solidFill>
                  <a:schemeClr val="tx1"/>
                </a:solidFill>
                <a:effectLst/>
                <a:latin typeface="+mn-lt"/>
                <a:ea typeface="+mn-ea"/>
                <a:cs typeface="+mn-cs"/>
              </a:rPr>
              <a:t>Three - Hand Deliver or Courier to USDOT Headquarters</a:t>
            </a:r>
          </a:p>
          <a:p>
            <a:pPr lvl="0"/>
            <a:r>
              <a:rPr lang="en-US" sz="1200" kern="1200" dirty="0" smtClean="0">
                <a:solidFill>
                  <a:schemeClr val="tx1"/>
                </a:solidFill>
                <a:effectLst/>
                <a:latin typeface="+mn-lt"/>
                <a:ea typeface="+mn-ea"/>
                <a:cs typeface="+mn-cs"/>
              </a:rPr>
              <a:t>Finally - you can fax your comments to  202-493-2251</a:t>
            </a:r>
          </a:p>
        </p:txBody>
      </p:sp>
      <p:sp>
        <p:nvSpPr>
          <p:cNvPr id="4" name="Slide Number Placeholder 3"/>
          <p:cNvSpPr>
            <a:spLocks noGrp="1"/>
          </p:cNvSpPr>
          <p:nvPr>
            <p:ph type="sldNum" sz="quarter" idx="10"/>
          </p:nvPr>
        </p:nvSpPr>
        <p:spPr/>
        <p:txBody>
          <a:bodyPr/>
          <a:lstStyle/>
          <a:p>
            <a:fld id="{74FDF521-A8C0-47CF-B688-3383CB252F15}" type="slidenum">
              <a:rPr lang="en-US" smtClean="0"/>
              <a:pPr/>
              <a:t>8</a:t>
            </a:fld>
            <a:endParaRPr lang="en-US"/>
          </a:p>
        </p:txBody>
      </p:sp>
    </p:spTree>
    <p:extLst>
      <p:ext uri="{BB962C8B-B14F-4D97-AF65-F5344CB8AC3E}">
        <p14:creationId xmlns:p14="http://schemas.microsoft.com/office/powerpoint/2010/main" val="103845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dirty="0" smtClean="0"/>
              <a:t>This slide shows</a:t>
            </a:r>
            <a:r>
              <a:rPr lang="en-US" baseline="0" dirty="0" smtClean="0"/>
              <a:t> how the proposed guidance and rulemakings fit together for a flexible, SMS approach to safety for transit.  Our rulemakings adhere to a minimalist, strategic approach that reflects the principles of SMS.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1477792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normAutofit/>
          </a:bodyPr>
          <a:lstStyle>
            <a:lvl1pPr marL="0" indent="0" algn="r">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1816A4FB-F8E6-4C7D-820D-7861E895DCE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Slide Number Placeholder 4"/>
          <p:cNvSpPr txBox="1">
            <a:spLocks/>
          </p:cNvSpPr>
          <p:nvPr userDrawn="1"/>
        </p:nvSpPr>
        <p:spPr>
          <a:xfrm>
            <a:off x="8696325" y="6168549"/>
            <a:ext cx="447675" cy="350075"/>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0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
        <p:nvSpPr>
          <p:cNvPr id="4" name="Title 3"/>
          <p:cNvSpPr>
            <a:spLocks noGrp="1"/>
          </p:cNvSpPr>
          <p:nvPr>
            <p:ph type="title"/>
          </p:nvPr>
        </p:nvSpPr>
        <p:spPr>
          <a:xfrm>
            <a:off x="4282744" y="3029451"/>
            <a:ext cx="4861256" cy="981075"/>
          </a:xfrm>
        </p:spPr>
        <p:txBody>
          <a:bodyPr/>
          <a:lstStyle>
            <a:lvl1pPr algn="r">
              <a:defRPr sz="4400" b="0">
                <a:latin typeface="Gill Sans M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30478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000">
                <a:latin typeface="Gill Sans MT" pitchFamily="34" charset="0"/>
              </a:defRPr>
            </a:lvl1pPr>
            <a:lvl2pPr>
              <a:defRPr sz="2000">
                <a:latin typeface="Gill Sans MT" pitchFamily="34" charset="0"/>
              </a:defRPr>
            </a:lvl2pPr>
            <a:lvl3pPr>
              <a:defRPr sz="2000">
                <a:latin typeface="Gill Sans MT" pitchFamily="34" charset="0"/>
              </a:defRPr>
            </a:lvl3pPr>
            <a:lvl4pPr>
              <a:defRPr sz="2000">
                <a:latin typeface="Gill Sans MT" pitchFamily="34" charset="0"/>
              </a:defRPr>
            </a:lvl4pPr>
            <a:lvl5pPr>
              <a:defRPr sz="200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8549"/>
            <a:ext cx="447675" cy="350075"/>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0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
        <p:nvSpPr>
          <p:cNvPr id="4" name="Title 3"/>
          <p:cNvSpPr>
            <a:spLocks noGrp="1"/>
          </p:cNvSpPr>
          <p:nvPr>
            <p:ph type="title"/>
          </p:nvPr>
        </p:nvSpPr>
        <p:spPr/>
        <p:txBody>
          <a:bodyPr/>
          <a:lstStyle>
            <a:lvl1pPr>
              <a:defRPr sz="26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4"/>
          <p:cNvSpPr txBox="1">
            <a:spLocks/>
          </p:cNvSpPr>
          <p:nvPr userDrawn="1"/>
        </p:nvSpPr>
        <p:spPr>
          <a:xfrm>
            <a:off x="8696325" y="6168549"/>
            <a:ext cx="447675" cy="350075"/>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0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
        <p:nvSpPr>
          <p:cNvPr id="4" name="Title 3"/>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9" name="TextBox 8"/>
          <p:cNvSpPr txBox="1"/>
          <p:nvPr userDrawn="1"/>
        </p:nvSpPr>
        <p:spPr>
          <a:xfrm>
            <a:off x="2476158" y="1994812"/>
            <a:ext cx="5773398" cy="1384995"/>
          </a:xfrm>
          <a:prstGeom prst="rect">
            <a:avLst/>
          </a:prstGeom>
          <a:solidFill>
            <a:srgbClr val="5B86A3"/>
          </a:solidFill>
        </p:spPr>
        <p:txBody>
          <a:bodyPr wrap="square" rtlCol="0">
            <a:spAutoFit/>
          </a:bodyPr>
          <a:lstStyle/>
          <a:p>
            <a:pPr defTabSz="914400" fontAlgn="auto">
              <a:spcBef>
                <a:spcPts val="0"/>
              </a:spcBef>
              <a:spcAft>
                <a:spcPts val="0"/>
              </a:spcAft>
              <a:defRPr/>
            </a:pPr>
            <a:endParaRPr lang="en-US" sz="1400" dirty="0" smtClean="0">
              <a:solidFill>
                <a:schemeClr val="bg1"/>
              </a:solidFill>
              <a:latin typeface="Gill Sans MT"/>
            </a:endParaRPr>
          </a:p>
          <a:p>
            <a:pPr defTabSz="914400" fontAlgn="auto">
              <a:spcBef>
                <a:spcPts val="0"/>
              </a:spcBef>
              <a:spcAft>
                <a:spcPts val="0"/>
              </a:spcAft>
              <a:defRPr/>
            </a:pPr>
            <a:endParaRPr lang="en-US" sz="1400" dirty="0" smtClean="0">
              <a:solidFill>
                <a:schemeClr val="bg1"/>
              </a:solidFill>
              <a:latin typeface="Gill Sans MT"/>
            </a:endParaRPr>
          </a:p>
          <a:p>
            <a:pPr defTabSz="914400" fontAlgn="auto">
              <a:spcBef>
                <a:spcPts val="0"/>
              </a:spcBef>
              <a:spcAft>
                <a:spcPts val="0"/>
              </a:spcAft>
              <a:defRPr/>
            </a:pPr>
            <a:endParaRPr lang="en-US" sz="1400" dirty="0" smtClean="0">
              <a:solidFill>
                <a:schemeClr val="bg1"/>
              </a:solidFill>
              <a:latin typeface="Gill Sans MT"/>
            </a:endParaRPr>
          </a:p>
          <a:p>
            <a:pPr defTabSz="914400" fontAlgn="auto">
              <a:spcBef>
                <a:spcPts val="0"/>
              </a:spcBef>
              <a:spcAft>
                <a:spcPts val="0"/>
              </a:spcAft>
              <a:defRPr/>
            </a:pPr>
            <a:endParaRPr lang="en-US" sz="1400" dirty="0" smtClean="0">
              <a:solidFill>
                <a:schemeClr val="bg1"/>
              </a:solidFill>
              <a:latin typeface="Gill Sans MT"/>
            </a:endParaRPr>
          </a:p>
          <a:p>
            <a:pPr defTabSz="914400" fontAlgn="auto">
              <a:spcBef>
                <a:spcPts val="0"/>
              </a:spcBef>
              <a:spcAft>
                <a:spcPts val="0"/>
              </a:spcAft>
              <a:defRPr/>
            </a:pPr>
            <a:endParaRPr lang="en-US" sz="1400" dirty="0" smtClean="0">
              <a:solidFill>
                <a:schemeClr val="bg1"/>
              </a:solidFill>
              <a:latin typeface="Gill Sans MT"/>
            </a:endParaRPr>
          </a:p>
          <a:p>
            <a:pPr defTabSz="914400" fontAlgn="auto">
              <a:spcBef>
                <a:spcPts val="0"/>
              </a:spcBef>
              <a:spcAft>
                <a:spcPts val="0"/>
              </a:spcAft>
              <a:defRPr/>
            </a:pPr>
            <a:endParaRPr lang="en-US" sz="1400" dirty="0">
              <a:solidFill>
                <a:schemeClr val="bg1"/>
              </a:solidFill>
              <a:latin typeface="Gill Sans MT"/>
            </a:endParaRPr>
          </a:p>
        </p:txBody>
      </p:sp>
      <p:sp>
        <p:nvSpPr>
          <p:cNvPr id="10" name="TextBox 9"/>
          <p:cNvSpPr txBox="1"/>
          <p:nvPr userDrawn="1"/>
        </p:nvSpPr>
        <p:spPr>
          <a:xfrm>
            <a:off x="2476158" y="4277325"/>
            <a:ext cx="5773398" cy="1384995"/>
          </a:xfrm>
          <a:prstGeom prst="rect">
            <a:avLst/>
          </a:prstGeom>
          <a:solidFill>
            <a:srgbClr val="5B86A3"/>
          </a:solidFill>
        </p:spPr>
        <p:txBody>
          <a:bodyPr wrap="square" rtlCol="0">
            <a:spAutoFit/>
          </a:bodyPr>
          <a:lstStyle/>
          <a:p>
            <a:pPr defTabSz="914400" fontAlgn="auto">
              <a:spcBef>
                <a:spcPts val="0"/>
              </a:spcBef>
              <a:spcAft>
                <a:spcPts val="0"/>
              </a:spcAft>
              <a:defRPr/>
            </a:pPr>
            <a:endParaRPr lang="en-US" sz="1400" dirty="0" smtClean="0">
              <a:solidFill>
                <a:srgbClr val="5B86A3"/>
              </a:solidFill>
              <a:latin typeface="Gill Sans MT"/>
            </a:endParaRPr>
          </a:p>
          <a:p>
            <a:pPr defTabSz="914400" fontAlgn="auto">
              <a:spcBef>
                <a:spcPts val="0"/>
              </a:spcBef>
              <a:spcAft>
                <a:spcPts val="0"/>
              </a:spcAft>
              <a:defRPr/>
            </a:pPr>
            <a:endParaRPr lang="en-US" sz="1400" dirty="0" smtClean="0">
              <a:solidFill>
                <a:srgbClr val="5B86A3"/>
              </a:solidFill>
              <a:latin typeface="Gill Sans MT"/>
            </a:endParaRPr>
          </a:p>
          <a:p>
            <a:pPr defTabSz="914400" fontAlgn="auto">
              <a:spcBef>
                <a:spcPts val="0"/>
              </a:spcBef>
              <a:spcAft>
                <a:spcPts val="0"/>
              </a:spcAft>
              <a:defRPr/>
            </a:pPr>
            <a:endParaRPr lang="en-US" sz="1400" dirty="0" smtClean="0">
              <a:solidFill>
                <a:srgbClr val="5B86A3"/>
              </a:solidFill>
              <a:latin typeface="Gill Sans MT"/>
            </a:endParaRPr>
          </a:p>
          <a:p>
            <a:pPr defTabSz="914400" fontAlgn="auto">
              <a:spcBef>
                <a:spcPts val="0"/>
              </a:spcBef>
              <a:spcAft>
                <a:spcPts val="0"/>
              </a:spcAft>
              <a:defRPr/>
            </a:pPr>
            <a:endParaRPr lang="en-US" sz="1400" dirty="0" smtClean="0">
              <a:solidFill>
                <a:srgbClr val="5B86A3"/>
              </a:solidFill>
              <a:latin typeface="Gill Sans MT"/>
            </a:endParaRPr>
          </a:p>
          <a:p>
            <a:pPr defTabSz="914400" fontAlgn="auto">
              <a:spcBef>
                <a:spcPts val="0"/>
              </a:spcBef>
              <a:spcAft>
                <a:spcPts val="0"/>
              </a:spcAft>
              <a:defRPr/>
            </a:pPr>
            <a:endParaRPr lang="en-US" sz="1400" dirty="0" smtClean="0">
              <a:solidFill>
                <a:srgbClr val="5B86A3"/>
              </a:solidFill>
              <a:latin typeface="Gill Sans MT"/>
            </a:endParaRPr>
          </a:p>
          <a:p>
            <a:pPr defTabSz="914400" fontAlgn="auto">
              <a:spcBef>
                <a:spcPts val="0"/>
              </a:spcBef>
              <a:spcAft>
                <a:spcPts val="0"/>
              </a:spcAft>
              <a:defRPr/>
            </a:pPr>
            <a:r>
              <a:rPr lang="en-US" sz="1400" dirty="0" smtClean="0">
                <a:solidFill>
                  <a:srgbClr val="5B86A3"/>
                </a:solidFill>
                <a:latin typeface="Gill Sans MT"/>
              </a:rPr>
              <a:t>.</a:t>
            </a:r>
            <a:endParaRPr lang="en-US" sz="1400" dirty="0">
              <a:solidFill>
                <a:srgbClr val="5B86A3"/>
              </a:solidFill>
              <a:latin typeface="Gill Sans MT"/>
            </a:endParaRPr>
          </a:p>
        </p:txBody>
      </p:sp>
    </p:spTree>
    <p:extLst>
      <p:ext uri="{BB962C8B-B14F-4D97-AF65-F5344CB8AC3E}">
        <p14:creationId xmlns:p14="http://schemas.microsoft.com/office/powerpoint/2010/main" val="32143114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4"/>
          <p:cNvSpPr txBox="1">
            <a:spLocks/>
          </p:cNvSpPr>
          <p:nvPr userDrawn="1"/>
        </p:nvSpPr>
        <p:spPr>
          <a:xfrm>
            <a:off x="8696325" y="6168549"/>
            <a:ext cx="447675" cy="350075"/>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0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
        <p:nvSpPr>
          <p:cNvPr id="4" name="Title 3"/>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9" name="TextBox 8"/>
          <p:cNvSpPr txBox="1"/>
          <p:nvPr userDrawn="1"/>
        </p:nvSpPr>
        <p:spPr>
          <a:xfrm>
            <a:off x="2476158" y="1994812"/>
            <a:ext cx="5773398" cy="1384995"/>
          </a:xfrm>
          <a:prstGeom prst="rect">
            <a:avLst/>
          </a:prstGeom>
          <a:solidFill>
            <a:srgbClr val="5B86A3"/>
          </a:solidFill>
        </p:spPr>
        <p:txBody>
          <a:bodyPr wrap="square" rtlCol="0">
            <a:spAutoFit/>
          </a:bodyPr>
          <a:lstStyle/>
          <a:p>
            <a:pPr defTabSz="914400" fontAlgn="auto">
              <a:spcBef>
                <a:spcPts val="0"/>
              </a:spcBef>
              <a:spcAft>
                <a:spcPts val="0"/>
              </a:spcAft>
              <a:defRPr/>
            </a:pPr>
            <a:endParaRPr lang="en-US" sz="1400" dirty="0" smtClean="0">
              <a:solidFill>
                <a:schemeClr val="bg1"/>
              </a:solidFill>
              <a:latin typeface="Gill Sans MT"/>
            </a:endParaRPr>
          </a:p>
          <a:p>
            <a:pPr defTabSz="914400" fontAlgn="auto">
              <a:spcBef>
                <a:spcPts val="0"/>
              </a:spcBef>
              <a:spcAft>
                <a:spcPts val="0"/>
              </a:spcAft>
              <a:defRPr/>
            </a:pPr>
            <a:endParaRPr lang="en-US" sz="1400" dirty="0" smtClean="0">
              <a:solidFill>
                <a:schemeClr val="bg1"/>
              </a:solidFill>
              <a:latin typeface="Gill Sans MT"/>
            </a:endParaRPr>
          </a:p>
          <a:p>
            <a:pPr defTabSz="914400" fontAlgn="auto">
              <a:spcBef>
                <a:spcPts val="0"/>
              </a:spcBef>
              <a:spcAft>
                <a:spcPts val="0"/>
              </a:spcAft>
              <a:defRPr/>
            </a:pPr>
            <a:endParaRPr lang="en-US" sz="1400" dirty="0" smtClean="0">
              <a:solidFill>
                <a:schemeClr val="bg1"/>
              </a:solidFill>
              <a:latin typeface="Gill Sans MT"/>
            </a:endParaRPr>
          </a:p>
          <a:p>
            <a:pPr defTabSz="914400" fontAlgn="auto">
              <a:spcBef>
                <a:spcPts val="0"/>
              </a:spcBef>
              <a:spcAft>
                <a:spcPts val="0"/>
              </a:spcAft>
              <a:defRPr/>
            </a:pPr>
            <a:endParaRPr lang="en-US" sz="1400" dirty="0" smtClean="0">
              <a:solidFill>
                <a:schemeClr val="bg1"/>
              </a:solidFill>
              <a:latin typeface="Gill Sans MT"/>
            </a:endParaRPr>
          </a:p>
          <a:p>
            <a:pPr defTabSz="914400" fontAlgn="auto">
              <a:spcBef>
                <a:spcPts val="0"/>
              </a:spcBef>
              <a:spcAft>
                <a:spcPts val="0"/>
              </a:spcAft>
              <a:defRPr/>
            </a:pPr>
            <a:endParaRPr lang="en-US" sz="1400" dirty="0" smtClean="0">
              <a:solidFill>
                <a:schemeClr val="bg1"/>
              </a:solidFill>
              <a:latin typeface="Gill Sans MT"/>
            </a:endParaRPr>
          </a:p>
          <a:p>
            <a:pPr defTabSz="914400" fontAlgn="auto">
              <a:spcBef>
                <a:spcPts val="0"/>
              </a:spcBef>
              <a:spcAft>
                <a:spcPts val="0"/>
              </a:spcAft>
              <a:defRPr/>
            </a:pPr>
            <a:endParaRPr lang="en-US" sz="1400" dirty="0">
              <a:solidFill>
                <a:schemeClr val="bg1"/>
              </a:solidFill>
              <a:latin typeface="Gill Sans MT"/>
            </a:endParaRPr>
          </a:p>
        </p:txBody>
      </p:sp>
    </p:spTree>
    <p:extLst>
      <p:ext uri="{BB962C8B-B14F-4D97-AF65-F5344CB8AC3E}">
        <p14:creationId xmlns:p14="http://schemas.microsoft.com/office/powerpoint/2010/main" val="8473876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Slide Number Placeholder 4"/>
          <p:cNvSpPr txBox="1">
            <a:spLocks/>
          </p:cNvSpPr>
          <p:nvPr userDrawn="1"/>
        </p:nvSpPr>
        <p:spPr>
          <a:xfrm>
            <a:off x="8696325" y="6168549"/>
            <a:ext cx="447675" cy="350075"/>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0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
        <p:nvSpPr>
          <p:cNvPr id="4" name="Title 3"/>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10" name="TextBox 9"/>
          <p:cNvSpPr txBox="1"/>
          <p:nvPr userDrawn="1"/>
        </p:nvSpPr>
        <p:spPr>
          <a:xfrm>
            <a:off x="2845147" y="2218511"/>
            <a:ext cx="5372100" cy="2862322"/>
          </a:xfrm>
          <a:prstGeom prst="rect">
            <a:avLst/>
          </a:prstGeom>
          <a:solidFill>
            <a:srgbClr val="5B86A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86390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lvl1pPr>
              <a:defRPr kumimoji="0" lang="en-US" sz="1000" b="0" i="0" u="none" strike="noStrike" cap="none" spc="0" normalizeH="0" baseline="0" smtClean="0">
                <a:ln>
                  <a:noFill/>
                </a:ln>
                <a:effectLst/>
                <a:uLnTx/>
                <a:uFillTx/>
                <a:latin typeface="+mj-lt"/>
              </a:defRPr>
            </a:lvl1pPr>
          </a:lstStyle>
          <a:p>
            <a:fld id="{F00A00CB-2C12-43BD-8097-0EF59CD27AF0}" type="slidenum">
              <a:rPr lang="en-US" smtClean="0"/>
              <a:pPr/>
              <a:t>‹#›</a:t>
            </a:fld>
            <a:endParaRPr lang="en-US" dirty="0"/>
          </a:p>
        </p:txBody>
      </p:sp>
    </p:spTree>
    <p:extLst>
      <p:ext uri="{BB962C8B-B14F-4D97-AF65-F5344CB8AC3E}">
        <p14:creationId xmlns:p14="http://schemas.microsoft.com/office/powerpoint/2010/main" val="164809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447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0"/>
          <a:stretch>
            <a:fillRect/>
          </a:stretch>
        </p:blipFill>
        <p:spPr>
          <a:xfrm>
            <a:off x="0" y="6035154"/>
            <a:ext cx="9144000" cy="830804"/>
          </a:xfrm>
          <a:prstGeom prst="rect">
            <a:avLst/>
          </a:prstGeom>
        </p:spPr>
      </p:pic>
      <p:sp>
        <p:nvSpPr>
          <p:cNvPr id="3" name="Footer Placeholder 2"/>
          <p:cNvSpPr>
            <a:spLocks noGrp="1"/>
          </p:cNvSpPr>
          <p:nvPr>
            <p:ph type="ftr" sz="quarter" idx="3"/>
          </p:nvPr>
        </p:nvSpPr>
        <p:spPr>
          <a:xfrm>
            <a:off x="3124200" y="60682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3"/>
          <p:cNvSpPr>
            <a:spLocks noGrp="1"/>
          </p:cNvSpPr>
          <p:nvPr>
            <p:ph type="sldNum" sz="quarter" idx="4"/>
          </p:nvPr>
        </p:nvSpPr>
        <p:spPr>
          <a:xfrm>
            <a:off x="6553200" y="60682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6A4FB-F8E6-4C7D-820D-7861E895DC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22" r:id="rId2"/>
    <p:sldLayoutId id="2147483806" r:id="rId3"/>
    <p:sldLayoutId id="2147483818" r:id="rId4"/>
    <p:sldLayoutId id="2147483819" r:id="rId5"/>
    <p:sldLayoutId id="2147483821" r:id="rId6"/>
    <p:sldLayoutId id="2147483824" r:id="rId7"/>
  </p:sldLayoutIdLst>
  <p:timing>
    <p:tnLst>
      <p:par>
        <p:cTn id="1" dur="indefinite" restart="never" nodeType="tmRoot"/>
      </p:par>
    </p:tnLst>
  </p:timing>
  <p:hf hdr="0"/>
  <p:txStyles>
    <p:titleStyle>
      <a:lvl1pPr algn="l" rtl="0" eaLnBrk="1" fontAlgn="base" hangingPunct="1">
        <a:spcBef>
          <a:spcPct val="0"/>
        </a:spcBef>
        <a:spcAft>
          <a:spcPct val="0"/>
        </a:spcAft>
        <a:defRPr sz="36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brian.alberts@dot.gov"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fta.dot.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4313" y="5322277"/>
            <a:ext cx="2646651" cy="1535724"/>
          </a:xfrm>
          <a:prstGeom prst="rect">
            <a:avLst/>
          </a:prstGeom>
        </p:spPr>
      </p:pic>
      <p:sp>
        <p:nvSpPr>
          <p:cNvPr id="8" name="Title 1"/>
          <p:cNvSpPr>
            <a:spLocks noGrp="1"/>
          </p:cNvSpPr>
          <p:nvPr>
            <p:ph type="ctrTitle"/>
          </p:nvPr>
        </p:nvSpPr>
        <p:spPr>
          <a:xfrm>
            <a:off x="2398713" y="2409822"/>
            <a:ext cx="4395787" cy="3059112"/>
          </a:xfrm>
        </p:spPr>
        <p:txBody>
          <a:bodyPr rtlCol="0" anchor="t">
            <a:normAutofit/>
          </a:bodyPr>
          <a:lstStyle/>
          <a:p>
            <a:pPr algn="ctr" eaLnBrk="1" fontAlgn="auto" hangingPunct="1">
              <a:spcAft>
                <a:spcPts val="0"/>
              </a:spcAft>
              <a:defRPr/>
            </a:pPr>
            <a:r>
              <a:rPr lang="en-US" b="1" dirty="0" smtClean="0">
                <a:solidFill>
                  <a:srgbClr val="385B74"/>
                </a:solidFill>
                <a:ea typeface="Arial Unicode MS" pitchFamily="34" charset="-128"/>
                <a:cs typeface="Arial Unicode MS" pitchFamily="34" charset="-128"/>
              </a:rPr>
              <a:t>FTA SMS Update</a:t>
            </a:r>
            <a:br>
              <a:rPr lang="en-US" b="1" dirty="0" smtClean="0">
                <a:solidFill>
                  <a:srgbClr val="385B74"/>
                </a:solidFill>
                <a:ea typeface="Arial Unicode MS" pitchFamily="34" charset="-128"/>
                <a:cs typeface="Arial Unicode MS" pitchFamily="34" charset="-128"/>
              </a:rPr>
            </a:br>
            <a:r>
              <a:rPr lang="en-US" dirty="0">
                <a:solidFill>
                  <a:srgbClr val="385B74"/>
                </a:solidFill>
                <a:ea typeface="Arial Unicode MS" pitchFamily="34" charset="-128"/>
                <a:cs typeface="Arial Unicode MS" pitchFamily="34" charset="-128"/>
              </a:rPr>
              <a:t/>
            </a:r>
            <a:br>
              <a:rPr lang="en-US" dirty="0">
                <a:solidFill>
                  <a:srgbClr val="385B74"/>
                </a:solidFill>
                <a:ea typeface="Arial Unicode MS" pitchFamily="34" charset="-128"/>
                <a:cs typeface="Arial Unicode MS" pitchFamily="34" charset="-128"/>
              </a:rPr>
            </a:br>
            <a:r>
              <a:rPr lang="en-US" dirty="0" smtClean="0">
                <a:solidFill>
                  <a:srgbClr val="385B74"/>
                </a:solidFill>
                <a:ea typeface="Arial Unicode MS" pitchFamily="34" charset="-128"/>
                <a:cs typeface="Arial Unicode MS" pitchFamily="34" charset="-128"/>
              </a:rPr>
              <a:t>APTA Board Members Conference</a:t>
            </a:r>
            <a:r>
              <a:rPr lang="en-US" sz="2700" dirty="0" smtClean="0">
                <a:solidFill>
                  <a:srgbClr val="385B74"/>
                </a:solidFill>
                <a:ea typeface="Arial Unicode MS" pitchFamily="34" charset="-128"/>
                <a:cs typeface="Arial Unicode MS" pitchFamily="34" charset="-128"/>
              </a:rPr>
              <a:t/>
            </a:r>
            <a:br>
              <a:rPr lang="en-US" sz="2700" dirty="0" smtClean="0">
                <a:solidFill>
                  <a:srgbClr val="385B74"/>
                </a:solidFill>
                <a:ea typeface="Arial Unicode MS" pitchFamily="34" charset="-128"/>
                <a:cs typeface="Arial Unicode MS" pitchFamily="34" charset="-128"/>
              </a:rPr>
            </a:br>
            <a:r>
              <a:rPr lang="en-US" sz="2400" dirty="0" smtClean="0">
                <a:solidFill>
                  <a:srgbClr val="385B74"/>
                </a:solidFill>
                <a:ea typeface="Arial Unicode MS" pitchFamily="34" charset="-128"/>
                <a:cs typeface="Arial Unicode MS" pitchFamily="34" charset="-128"/>
              </a:rPr>
              <a:t/>
            </a:r>
            <a:br>
              <a:rPr lang="en-US" sz="2400" dirty="0" smtClean="0">
                <a:solidFill>
                  <a:srgbClr val="385B74"/>
                </a:solidFill>
                <a:ea typeface="Arial Unicode MS" pitchFamily="34" charset="-128"/>
                <a:cs typeface="Arial Unicode MS" pitchFamily="34" charset="-128"/>
              </a:rPr>
            </a:br>
            <a:r>
              <a:rPr lang="en-US" sz="2400" dirty="0" smtClean="0">
                <a:solidFill>
                  <a:srgbClr val="385B74"/>
                </a:solidFill>
                <a:ea typeface="Arial Unicode MS" pitchFamily="34" charset="-128"/>
                <a:cs typeface="Arial Unicode MS" pitchFamily="34" charset="-128"/>
              </a:rPr>
              <a:t>July 21</a:t>
            </a:r>
            <a:r>
              <a:rPr lang="en-US" sz="2400" dirty="0" smtClean="0">
                <a:ea typeface="Arial Unicode MS" panose="020B0604020202020204" pitchFamily="34" charset="-128"/>
                <a:cs typeface="Arial Unicode MS" panose="020B0604020202020204" pitchFamily="34" charset="-128"/>
              </a:rPr>
              <a:t>, 2015</a:t>
            </a:r>
            <a:r>
              <a:rPr lang="en-US" sz="2200" b="0" dirty="0">
                <a:solidFill>
                  <a:srgbClr val="385B74"/>
                </a:solidFill>
                <a:ea typeface="Arial Unicode MS" pitchFamily="34" charset="-128"/>
                <a:cs typeface="Arial Unicode MS" pitchFamily="34" charset="-128"/>
              </a:rPr>
              <a:t/>
            </a:r>
            <a:br>
              <a:rPr lang="en-US" sz="2200" b="0" dirty="0">
                <a:solidFill>
                  <a:srgbClr val="385B74"/>
                </a:solidFill>
                <a:ea typeface="Arial Unicode MS" pitchFamily="34" charset="-128"/>
                <a:cs typeface="Arial Unicode MS" pitchFamily="34" charset="-128"/>
              </a:rPr>
            </a:br>
            <a:r>
              <a:rPr lang="en-US" sz="2400" dirty="0" smtClean="0">
                <a:latin typeface="Helvetica Neue"/>
                <a:ea typeface="+mj-ea"/>
              </a:rPr>
              <a:t> </a:t>
            </a:r>
            <a:endParaRPr lang="en-US" sz="1900" b="0" dirty="0" smtClean="0">
              <a:solidFill>
                <a:schemeClr val="tx1"/>
              </a:solidFill>
              <a:latin typeface="Gill Sans MT" pitchFamily="34" charset="0"/>
              <a:ea typeface="+mj-ea"/>
            </a:endParaRPr>
          </a:p>
        </p:txBody>
      </p:sp>
    </p:spTree>
    <p:extLst>
      <p:ext uri="{BB962C8B-B14F-4D97-AF65-F5344CB8AC3E}">
        <p14:creationId xmlns:p14="http://schemas.microsoft.com/office/powerpoint/2010/main" val="3052130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0700" y="4796806"/>
            <a:ext cx="6926942" cy="1169551"/>
          </a:xfrm>
          <a:prstGeom prst="rect">
            <a:avLst/>
          </a:prstGeom>
        </p:spPr>
        <p:txBody>
          <a:bodyPr wrap="square">
            <a:spAutoFit/>
          </a:bodyPr>
          <a:lstStyle/>
          <a:p>
            <a:pPr lvl="0"/>
            <a:r>
              <a:rPr lang="en-US" sz="1400" b="1" dirty="0" smtClean="0">
                <a:solidFill>
                  <a:schemeClr val="bg1"/>
                </a:solidFill>
                <a:latin typeface="Gill Sans MT"/>
              </a:rPr>
              <a:t>New FTA Office </a:t>
            </a:r>
            <a:endParaRPr lang="en-US" sz="1400" b="1" dirty="0">
              <a:solidFill>
                <a:schemeClr val="bg1"/>
              </a:solidFill>
              <a:latin typeface="Gill Sans MT"/>
            </a:endParaRPr>
          </a:p>
          <a:p>
            <a:pPr marL="285750" indent="-285750">
              <a:buFont typeface="Arial" panose="020B0604020202020204" pitchFamily="34" charset="0"/>
              <a:buChar char="•"/>
            </a:pPr>
            <a:r>
              <a:rPr lang="en-US" sz="1400" dirty="0" smtClean="0">
                <a:solidFill>
                  <a:schemeClr val="bg1"/>
                </a:solidFill>
                <a:latin typeface="Gill Sans MT"/>
              </a:rPr>
              <a:t>Safety is DOT’s Number One Priority</a:t>
            </a:r>
          </a:p>
          <a:p>
            <a:pPr marL="285750" indent="-285750">
              <a:buFont typeface="Arial" panose="020B0604020202020204" pitchFamily="34" charset="0"/>
              <a:buChar char="•"/>
            </a:pPr>
            <a:r>
              <a:rPr lang="en-US" sz="1400" dirty="0" smtClean="0">
                <a:solidFill>
                  <a:schemeClr val="bg1"/>
                </a:solidFill>
                <a:latin typeface="Gill Sans MT"/>
              </a:rPr>
              <a:t>Established </a:t>
            </a:r>
            <a:r>
              <a:rPr lang="en-US" sz="1400" dirty="0">
                <a:solidFill>
                  <a:schemeClr val="bg1"/>
                </a:solidFill>
                <a:latin typeface="Gill Sans MT"/>
              </a:rPr>
              <a:t>in July </a:t>
            </a:r>
            <a:r>
              <a:rPr lang="en-US" sz="1400" dirty="0" smtClean="0">
                <a:solidFill>
                  <a:schemeClr val="bg1"/>
                </a:solidFill>
                <a:latin typeface="Gill Sans MT"/>
              </a:rPr>
              <a:t>2013,  the FTA Office of Transit Safety and Oversight is committed to making transit safer through policy development, hazard investigation, data collection, risk analysis, effective oversight programs and information sharing</a:t>
            </a:r>
            <a:endParaRPr lang="en-US" sz="1400" dirty="0">
              <a:solidFill>
                <a:schemeClr val="bg1"/>
              </a:solidFill>
              <a:latin typeface="Gill Sans MT"/>
            </a:endParaRPr>
          </a:p>
        </p:txBody>
      </p:sp>
      <p:sp>
        <p:nvSpPr>
          <p:cNvPr id="7" name="Rectangle 6"/>
          <p:cNvSpPr/>
          <p:nvPr/>
        </p:nvSpPr>
        <p:spPr>
          <a:xfrm>
            <a:off x="1168400" y="3205836"/>
            <a:ext cx="6489700" cy="1169551"/>
          </a:xfrm>
          <a:prstGeom prst="rect">
            <a:avLst/>
          </a:prstGeom>
        </p:spPr>
        <p:txBody>
          <a:bodyPr wrap="square">
            <a:spAutoFit/>
          </a:bodyPr>
          <a:lstStyle/>
          <a:p>
            <a:pPr lvl="0"/>
            <a:r>
              <a:rPr lang="en-US" sz="1400" b="1" dirty="0" smtClean="0">
                <a:solidFill>
                  <a:schemeClr val="bg1"/>
                </a:solidFill>
                <a:latin typeface="Gill Sans MT"/>
              </a:rPr>
              <a:t>New </a:t>
            </a:r>
            <a:r>
              <a:rPr lang="en-US" sz="1400" b="1" dirty="0">
                <a:solidFill>
                  <a:schemeClr val="bg1"/>
                </a:solidFill>
                <a:latin typeface="Gill Sans MT"/>
              </a:rPr>
              <a:t>Safety Authority</a:t>
            </a:r>
          </a:p>
          <a:p>
            <a:pPr marL="285750" indent="-285750">
              <a:buFont typeface="Arial" panose="020B0604020202020204" pitchFamily="34" charset="0"/>
              <a:buChar char="•"/>
            </a:pPr>
            <a:r>
              <a:rPr lang="en-US" sz="1400" dirty="0" smtClean="0">
                <a:solidFill>
                  <a:schemeClr val="bg1"/>
                </a:solidFill>
                <a:latin typeface="Gill Sans MT"/>
              </a:rPr>
              <a:t>Enacted in July 2012, MAP-21 provides </a:t>
            </a:r>
            <a:r>
              <a:rPr lang="en-US" sz="1400" dirty="0">
                <a:solidFill>
                  <a:schemeClr val="bg1"/>
                </a:solidFill>
                <a:latin typeface="Gill Sans MT"/>
              </a:rPr>
              <a:t>new </a:t>
            </a:r>
            <a:r>
              <a:rPr lang="en-US" sz="1400" dirty="0" smtClean="0">
                <a:solidFill>
                  <a:schemeClr val="bg1"/>
                </a:solidFill>
                <a:latin typeface="Gill Sans MT"/>
              </a:rPr>
              <a:t>safety regulatory authority to strengthen how FTA regulates and enforces transit </a:t>
            </a:r>
            <a:r>
              <a:rPr lang="en-US" sz="1400" dirty="0">
                <a:solidFill>
                  <a:schemeClr val="bg1"/>
                </a:solidFill>
                <a:latin typeface="Gill Sans MT"/>
              </a:rPr>
              <a:t>safety </a:t>
            </a:r>
            <a:r>
              <a:rPr lang="en-US" sz="1400" dirty="0" smtClean="0">
                <a:solidFill>
                  <a:schemeClr val="bg1"/>
                </a:solidFill>
                <a:latin typeface="Gill Sans MT"/>
              </a:rPr>
              <a:t>regulations</a:t>
            </a:r>
          </a:p>
          <a:p>
            <a:pPr marL="285750" indent="-285750">
              <a:buFont typeface="Arial" panose="020B0604020202020204" pitchFamily="34" charset="0"/>
              <a:buChar char="•"/>
            </a:pPr>
            <a:r>
              <a:rPr lang="en-US" sz="1400" dirty="0" smtClean="0">
                <a:solidFill>
                  <a:schemeClr val="bg1"/>
                </a:solidFill>
                <a:latin typeface="Gill Sans MT"/>
              </a:rPr>
              <a:t>FTA now has authority to set national safety criteria and standards for all modes of transportation</a:t>
            </a:r>
            <a:endParaRPr lang="en-US" sz="1400" dirty="0">
              <a:solidFill>
                <a:schemeClr val="bg1"/>
              </a:solidFill>
              <a:latin typeface="Gill Sans MT"/>
            </a:endParaRPr>
          </a:p>
        </p:txBody>
      </p:sp>
      <p:sp>
        <p:nvSpPr>
          <p:cNvPr id="10" name="Title 1"/>
          <p:cNvSpPr>
            <a:spLocks noGrp="1"/>
          </p:cNvSpPr>
          <p:nvPr>
            <p:ph type="title"/>
          </p:nvPr>
        </p:nvSpPr>
        <p:spPr>
          <a:xfrm>
            <a:off x="457200" y="436562"/>
            <a:ext cx="8229600" cy="981075"/>
          </a:xfrm>
        </p:spPr>
        <p:txBody>
          <a:bodyPr/>
          <a:lstStyle/>
          <a:p>
            <a:pPr algn="ctr"/>
            <a:r>
              <a:rPr lang="en-US" dirty="0" smtClean="0"/>
              <a:t>FTA Safety Expectations</a:t>
            </a:r>
            <a:endParaRPr lang="en-US" dirty="0"/>
          </a:p>
        </p:txBody>
      </p:sp>
      <p:sp>
        <p:nvSpPr>
          <p:cNvPr id="2" name="Rectangle 1"/>
          <p:cNvSpPr/>
          <p:nvPr/>
        </p:nvSpPr>
        <p:spPr>
          <a:xfrm>
            <a:off x="695324" y="1685289"/>
            <a:ext cx="7877175" cy="2462213"/>
          </a:xfrm>
          <a:prstGeom prst="rect">
            <a:avLst/>
          </a:prstGeom>
        </p:spPr>
        <p:txBody>
          <a:bodyPr wrap="square">
            <a:spAutoFit/>
          </a:bodyPr>
          <a:lstStyle/>
          <a:p>
            <a:pPr marL="285750" indent="-285750">
              <a:buFont typeface="Arial" panose="020B0604020202020204" pitchFamily="34" charset="0"/>
              <a:buChar char="•"/>
            </a:pPr>
            <a:r>
              <a:rPr lang="en-US" sz="2200" dirty="0">
                <a:latin typeface="Gill Sans MT" panose="020B0502020104020203" pitchFamily="34" charset="0"/>
              </a:rPr>
              <a:t>Accountability is properly placed </a:t>
            </a:r>
          </a:p>
          <a:p>
            <a:pPr marL="285750" indent="-285750">
              <a:buFont typeface="Arial" panose="020B0604020202020204" pitchFamily="34" charset="0"/>
              <a:buChar char="•"/>
            </a:pPr>
            <a:r>
              <a:rPr lang="en-US" sz="2200" dirty="0">
                <a:latin typeface="Gill Sans MT" panose="020B0502020104020203" pitchFamily="34" charset="0"/>
              </a:rPr>
              <a:t>Agency-wide reporting and communication of safety issues </a:t>
            </a:r>
          </a:p>
          <a:p>
            <a:pPr marL="285750" indent="-285750">
              <a:buFont typeface="Arial" panose="020B0604020202020204" pitchFamily="34" charset="0"/>
              <a:buChar char="•"/>
            </a:pPr>
            <a:r>
              <a:rPr lang="en-US" sz="2200" dirty="0">
                <a:latin typeface="Gill Sans MT" panose="020B0502020104020203" pitchFamily="34" charset="0"/>
              </a:rPr>
              <a:t>Proactive investigation of hazards</a:t>
            </a:r>
          </a:p>
          <a:p>
            <a:pPr marL="285750" indent="-285750">
              <a:buFont typeface="Arial" panose="020B0604020202020204" pitchFamily="34" charset="0"/>
              <a:buChar char="•"/>
            </a:pPr>
            <a:r>
              <a:rPr lang="en-US" sz="2200" dirty="0" smtClean="0">
                <a:latin typeface="Gill Sans MT" panose="020B0502020104020203" pitchFamily="34" charset="0"/>
              </a:rPr>
              <a:t>Employing tools </a:t>
            </a:r>
            <a:r>
              <a:rPr lang="en-US" sz="2200" dirty="0">
                <a:latin typeface="Gill Sans MT" panose="020B0502020104020203" pitchFamily="34" charset="0"/>
              </a:rPr>
              <a:t>to monitor safety performance</a:t>
            </a:r>
          </a:p>
          <a:p>
            <a:pPr marL="285750" indent="-285750">
              <a:buFont typeface="Arial" panose="020B0604020202020204" pitchFamily="34" charset="0"/>
              <a:buChar char="•"/>
            </a:pPr>
            <a:r>
              <a:rPr lang="en-US" sz="2200" dirty="0">
                <a:latin typeface="Gill Sans MT" panose="020B0502020104020203" pitchFamily="34" charset="0"/>
              </a:rPr>
              <a:t>Effective and efficient </a:t>
            </a:r>
            <a:r>
              <a:rPr lang="en-US" sz="2200" dirty="0" smtClean="0">
                <a:latin typeface="Gill Sans MT" panose="020B0502020104020203" pitchFamily="34" charset="0"/>
              </a:rPr>
              <a:t>safety assurance </a:t>
            </a:r>
            <a:r>
              <a:rPr lang="en-US" sz="2200" dirty="0">
                <a:latin typeface="Gill Sans MT" panose="020B0502020104020203" pitchFamily="34" charset="0"/>
              </a:rPr>
              <a:t>activities</a:t>
            </a:r>
          </a:p>
          <a:p>
            <a:pPr marL="285750" indent="-285750">
              <a:buFont typeface="Arial" panose="020B0604020202020204" pitchFamily="34" charset="0"/>
              <a:buChar char="•"/>
            </a:pPr>
            <a:r>
              <a:rPr lang="en-US" sz="2200" dirty="0">
                <a:latin typeface="Gill Sans MT" panose="020B0502020104020203" pitchFamily="34" charset="0"/>
              </a:rPr>
              <a:t>Balanced decision-making regarding safety risk within operations and planning </a:t>
            </a:r>
          </a:p>
        </p:txBody>
      </p:sp>
    </p:spTree>
    <p:extLst>
      <p:ext uri="{BB962C8B-B14F-4D97-AF65-F5344CB8AC3E}">
        <p14:creationId xmlns:p14="http://schemas.microsoft.com/office/powerpoint/2010/main" val="635717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What is Needed: A New Model</a:t>
            </a:r>
            <a:endParaRPr lang="en-US" sz="2800" dirty="0"/>
          </a:p>
        </p:txBody>
      </p:sp>
      <p:sp>
        <p:nvSpPr>
          <p:cNvPr id="3" name="Content Placeholder 2"/>
          <p:cNvSpPr>
            <a:spLocks noGrp="1"/>
          </p:cNvSpPr>
          <p:nvPr>
            <p:ph idx="1"/>
          </p:nvPr>
        </p:nvSpPr>
        <p:spPr/>
        <p:txBody>
          <a:bodyPr>
            <a:normAutofit/>
          </a:bodyPr>
          <a:lstStyle/>
          <a:p>
            <a:r>
              <a:rPr lang="en-US" sz="2800" dirty="0"/>
              <a:t>We need to understand our </a:t>
            </a:r>
            <a:r>
              <a:rPr lang="en-US" sz="2800" dirty="0" smtClean="0"/>
              <a:t>safety risk in order to </a:t>
            </a:r>
            <a:r>
              <a:rPr lang="en-US" sz="2800" dirty="0"/>
              <a:t>effectively manage it</a:t>
            </a:r>
          </a:p>
          <a:p>
            <a:r>
              <a:rPr lang="en-US" sz="2800" dirty="0" smtClean="0"/>
              <a:t>We need tools that support executive level decision-making to make informed decisions on safety risks</a:t>
            </a:r>
          </a:p>
          <a:p>
            <a:r>
              <a:rPr lang="en-US" sz="2800" dirty="0" smtClean="0"/>
              <a:t>We need to align industry safety oversight with agency safety mission achievement</a:t>
            </a:r>
          </a:p>
        </p:txBody>
      </p:sp>
    </p:spTree>
    <p:extLst>
      <p:ext uri="{BB962C8B-B14F-4D97-AF65-F5344CB8AC3E}">
        <p14:creationId xmlns:p14="http://schemas.microsoft.com/office/powerpoint/2010/main" val="436847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0700" y="4796806"/>
            <a:ext cx="6926942" cy="1169551"/>
          </a:xfrm>
          <a:prstGeom prst="rect">
            <a:avLst/>
          </a:prstGeom>
        </p:spPr>
        <p:txBody>
          <a:bodyPr wrap="square">
            <a:spAutoFit/>
          </a:bodyPr>
          <a:lstStyle/>
          <a:p>
            <a:pPr lvl="0"/>
            <a:r>
              <a:rPr lang="en-US" sz="1400" b="1" dirty="0" smtClean="0">
                <a:solidFill>
                  <a:schemeClr val="bg1"/>
                </a:solidFill>
                <a:latin typeface="Gill Sans MT"/>
              </a:rPr>
              <a:t>New FTA Office </a:t>
            </a:r>
            <a:endParaRPr lang="en-US" sz="1400" b="1" dirty="0">
              <a:solidFill>
                <a:schemeClr val="bg1"/>
              </a:solidFill>
              <a:latin typeface="Gill Sans MT"/>
            </a:endParaRPr>
          </a:p>
          <a:p>
            <a:pPr marL="285750" indent="-285750">
              <a:buFont typeface="Arial" panose="020B0604020202020204" pitchFamily="34" charset="0"/>
              <a:buChar char="•"/>
            </a:pPr>
            <a:r>
              <a:rPr lang="en-US" sz="1400" dirty="0" smtClean="0">
                <a:solidFill>
                  <a:schemeClr val="bg1"/>
                </a:solidFill>
                <a:latin typeface="Gill Sans MT"/>
              </a:rPr>
              <a:t>Safety is DOT’s Number One Priority</a:t>
            </a:r>
          </a:p>
          <a:p>
            <a:pPr marL="285750" indent="-285750">
              <a:buFont typeface="Arial" panose="020B0604020202020204" pitchFamily="34" charset="0"/>
              <a:buChar char="•"/>
            </a:pPr>
            <a:r>
              <a:rPr lang="en-US" sz="1400" dirty="0" smtClean="0">
                <a:solidFill>
                  <a:schemeClr val="bg1"/>
                </a:solidFill>
                <a:latin typeface="Gill Sans MT"/>
              </a:rPr>
              <a:t>Established </a:t>
            </a:r>
            <a:r>
              <a:rPr lang="en-US" sz="1400" dirty="0">
                <a:solidFill>
                  <a:schemeClr val="bg1"/>
                </a:solidFill>
                <a:latin typeface="Gill Sans MT"/>
              </a:rPr>
              <a:t>in July </a:t>
            </a:r>
            <a:r>
              <a:rPr lang="en-US" sz="1400" dirty="0" smtClean="0">
                <a:solidFill>
                  <a:schemeClr val="bg1"/>
                </a:solidFill>
                <a:latin typeface="Gill Sans MT"/>
              </a:rPr>
              <a:t>2013,  the FTA Office of Transit Safety and Oversight is committed to making transit safer through policy development, hazard investigation, data collection, risk analysis, effective oversight programs and information sharing</a:t>
            </a:r>
            <a:endParaRPr lang="en-US" sz="1400" dirty="0">
              <a:solidFill>
                <a:schemeClr val="bg1"/>
              </a:solidFill>
              <a:latin typeface="Gill Sans MT"/>
            </a:endParaRPr>
          </a:p>
        </p:txBody>
      </p:sp>
      <p:sp>
        <p:nvSpPr>
          <p:cNvPr id="7" name="Rectangle 6"/>
          <p:cNvSpPr/>
          <p:nvPr/>
        </p:nvSpPr>
        <p:spPr>
          <a:xfrm>
            <a:off x="1168400" y="3205836"/>
            <a:ext cx="6489700" cy="1169551"/>
          </a:xfrm>
          <a:prstGeom prst="rect">
            <a:avLst/>
          </a:prstGeom>
        </p:spPr>
        <p:txBody>
          <a:bodyPr wrap="square">
            <a:spAutoFit/>
          </a:bodyPr>
          <a:lstStyle/>
          <a:p>
            <a:pPr lvl="0"/>
            <a:r>
              <a:rPr lang="en-US" sz="1400" b="1" dirty="0" smtClean="0">
                <a:solidFill>
                  <a:schemeClr val="bg1"/>
                </a:solidFill>
                <a:latin typeface="Gill Sans MT"/>
              </a:rPr>
              <a:t>New </a:t>
            </a:r>
            <a:r>
              <a:rPr lang="en-US" sz="1400" b="1" dirty="0">
                <a:solidFill>
                  <a:schemeClr val="bg1"/>
                </a:solidFill>
                <a:latin typeface="Gill Sans MT"/>
              </a:rPr>
              <a:t>Safety Authority</a:t>
            </a:r>
          </a:p>
          <a:p>
            <a:pPr marL="285750" indent="-285750">
              <a:buFont typeface="Arial" panose="020B0604020202020204" pitchFamily="34" charset="0"/>
              <a:buChar char="•"/>
            </a:pPr>
            <a:r>
              <a:rPr lang="en-US" sz="1400" dirty="0" smtClean="0">
                <a:solidFill>
                  <a:schemeClr val="bg1"/>
                </a:solidFill>
                <a:latin typeface="Gill Sans MT"/>
              </a:rPr>
              <a:t>Enacted in July 2012, MAP-21 provides </a:t>
            </a:r>
            <a:r>
              <a:rPr lang="en-US" sz="1400" dirty="0">
                <a:solidFill>
                  <a:schemeClr val="bg1"/>
                </a:solidFill>
                <a:latin typeface="Gill Sans MT"/>
              </a:rPr>
              <a:t>new </a:t>
            </a:r>
            <a:r>
              <a:rPr lang="en-US" sz="1400" dirty="0" smtClean="0">
                <a:solidFill>
                  <a:schemeClr val="bg1"/>
                </a:solidFill>
                <a:latin typeface="Gill Sans MT"/>
              </a:rPr>
              <a:t>safety regulatory authority to strengthen how FTA regulates and enforces transit </a:t>
            </a:r>
            <a:r>
              <a:rPr lang="en-US" sz="1400" dirty="0">
                <a:solidFill>
                  <a:schemeClr val="bg1"/>
                </a:solidFill>
                <a:latin typeface="Gill Sans MT"/>
              </a:rPr>
              <a:t>safety </a:t>
            </a:r>
            <a:r>
              <a:rPr lang="en-US" sz="1400" dirty="0" smtClean="0">
                <a:solidFill>
                  <a:schemeClr val="bg1"/>
                </a:solidFill>
                <a:latin typeface="Gill Sans MT"/>
              </a:rPr>
              <a:t>regulations</a:t>
            </a:r>
          </a:p>
          <a:p>
            <a:pPr marL="285750" indent="-285750">
              <a:buFont typeface="Arial" panose="020B0604020202020204" pitchFamily="34" charset="0"/>
              <a:buChar char="•"/>
            </a:pPr>
            <a:r>
              <a:rPr lang="en-US" sz="1400" dirty="0" smtClean="0">
                <a:solidFill>
                  <a:schemeClr val="bg1"/>
                </a:solidFill>
                <a:latin typeface="Gill Sans MT"/>
              </a:rPr>
              <a:t>FTA now has authority to set national safety criteria and standards for all modes of transportation</a:t>
            </a:r>
            <a:endParaRPr lang="en-US" sz="1400" dirty="0">
              <a:solidFill>
                <a:schemeClr val="bg1"/>
              </a:solidFill>
              <a:latin typeface="Gill Sans MT"/>
            </a:endParaRPr>
          </a:p>
        </p:txBody>
      </p:sp>
      <p:sp>
        <p:nvSpPr>
          <p:cNvPr id="10" name="Title 1"/>
          <p:cNvSpPr>
            <a:spLocks noGrp="1"/>
          </p:cNvSpPr>
          <p:nvPr>
            <p:ph type="title"/>
          </p:nvPr>
        </p:nvSpPr>
        <p:spPr>
          <a:xfrm>
            <a:off x="457200" y="436562"/>
            <a:ext cx="8229600" cy="981075"/>
          </a:xfrm>
        </p:spPr>
        <p:txBody>
          <a:bodyPr/>
          <a:lstStyle/>
          <a:p>
            <a:pPr algn="ctr"/>
            <a:r>
              <a:rPr lang="en-US" dirty="0" smtClean="0"/>
              <a:t>What Is a Safety Management System?</a:t>
            </a:r>
            <a:endParaRPr lang="en-US" dirty="0"/>
          </a:p>
        </p:txBody>
      </p:sp>
      <p:sp>
        <p:nvSpPr>
          <p:cNvPr id="2" name="Rectangle 1"/>
          <p:cNvSpPr/>
          <p:nvPr/>
        </p:nvSpPr>
        <p:spPr>
          <a:xfrm>
            <a:off x="695324" y="1685289"/>
            <a:ext cx="7877175" cy="1938992"/>
          </a:xfrm>
          <a:prstGeom prst="rect">
            <a:avLst/>
          </a:prstGeom>
        </p:spPr>
        <p:txBody>
          <a:bodyPr wrap="square">
            <a:spAutoFit/>
          </a:bodyPr>
          <a:lstStyle/>
          <a:p>
            <a:pPr marL="285750" indent="-285750">
              <a:buFont typeface="Arial" panose="020B0604020202020204" pitchFamily="34" charset="0"/>
              <a:buChar char="•"/>
            </a:pPr>
            <a:r>
              <a:rPr lang="en-US" sz="2400" dirty="0">
                <a:latin typeface="Gill Sans MT" panose="020B0502020104020203" pitchFamily="34" charset="0"/>
              </a:rPr>
              <a:t>SMS means the formal, </a:t>
            </a:r>
            <a:r>
              <a:rPr lang="en-US" sz="2400" b="1" dirty="0">
                <a:latin typeface="Gill Sans MT" panose="020B0502020104020203" pitchFamily="34" charset="0"/>
              </a:rPr>
              <a:t>top-down</a:t>
            </a:r>
            <a:r>
              <a:rPr lang="en-US" sz="2400" dirty="0">
                <a:latin typeface="Gill Sans MT" panose="020B0502020104020203" pitchFamily="34" charset="0"/>
              </a:rPr>
              <a:t>, </a:t>
            </a:r>
            <a:r>
              <a:rPr lang="en-US" sz="2400" b="1" dirty="0">
                <a:latin typeface="Gill Sans MT" panose="020B0502020104020203" pitchFamily="34" charset="0"/>
              </a:rPr>
              <a:t>organization-wide</a:t>
            </a:r>
            <a:r>
              <a:rPr lang="en-US" sz="2400" dirty="0">
                <a:latin typeface="Gill Sans MT" panose="020B0502020104020203" pitchFamily="34" charset="0"/>
              </a:rPr>
              <a:t>, </a:t>
            </a:r>
            <a:r>
              <a:rPr lang="en-US" sz="2400" b="1" dirty="0">
                <a:latin typeface="Gill Sans MT" panose="020B0502020104020203" pitchFamily="34" charset="0"/>
              </a:rPr>
              <a:t>data-driven</a:t>
            </a:r>
            <a:r>
              <a:rPr lang="en-US" sz="2400" dirty="0">
                <a:latin typeface="Gill Sans MT" panose="020B0502020104020203" pitchFamily="34" charset="0"/>
              </a:rPr>
              <a:t> approach to </a:t>
            </a:r>
            <a:r>
              <a:rPr lang="en-US" sz="2400" b="1" dirty="0">
                <a:latin typeface="Gill Sans MT" panose="020B0502020104020203" pitchFamily="34" charset="0"/>
              </a:rPr>
              <a:t>managing safety</a:t>
            </a:r>
            <a:r>
              <a:rPr lang="en-US" sz="2400" dirty="0">
                <a:latin typeface="Gill Sans MT" panose="020B0502020104020203" pitchFamily="34" charset="0"/>
              </a:rPr>
              <a:t> </a:t>
            </a:r>
            <a:r>
              <a:rPr lang="en-US" sz="2400" b="1" dirty="0">
                <a:latin typeface="Gill Sans MT" panose="020B0502020104020203" pitchFamily="34" charset="0"/>
              </a:rPr>
              <a:t>risk</a:t>
            </a:r>
            <a:r>
              <a:rPr lang="en-US" sz="2400" dirty="0">
                <a:latin typeface="Gill Sans MT" panose="020B0502020104020203" pitchFamily="34" charset="0"/>
              </a:rPr>
              <a:t> and assuring the effectiveness of safety mitigations. It includes systematic policies, procedures, and practices for the management of safety </a:t>
            </a:r>
            <a:r>
              <a:rPr lang="en-US" sz="2400" dirty="0" smtClean="0">
                <a:latin typeface="Gill Sans MT" panose="020B0502020104020203" pitchFamily="34" charset="0"/>
              </a:rPr>
              <a:t>risk.</a:t>
            </a:r>
            <a:endParaRPr lang="en-US" sz="2400" dirty="0">
              <a:latin typeface="Gill Sans MT" panose="020B0502020104020203" pitchFamily="34" charset="0"/>
            </a:endParaRPr>
          </a:p>
        </p:txBody>
      </p:sp>
    </p:spTree>
    <p:extLst>
      <p:ext uri="{BB962C8B-B14F-4D97-AF65-F5344CB8AC3E}">
        <p14:creationId xmlns:p14="http://schemas.microsoft.com/office/powerpoint/2010/main" val="635717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08074"/>
          </a:xfrm>
        </p:spPr>
        <p:txBody>
          <a:bodyPr/>
          <a:lstStyle/>
          <a:p>
            <a:pPr algn="ctr"/>
            <a:r>
              <a:rPr lang="en-US" dirty="0" smtClean="0"/>
              <a:t>Breaking Down SMS</a:t>
            </a:r>
            <a:endParaRPr lang="en-US" dirty="0"/>
          </a:p>
        </p:txBody>
      </p:sp>
      <p:sp>
        <p:nvSpPr>
          <p:cNvPr id="3" name="Content Placeholder 2"/>
          <p:cNvSpPr>
            <a:spLocks noGrp="1"/>
          </p:cNvSpPr>
          <p:nvPr>
            <p:ph idx="1"/>
          </p:nvPr>
        </p:nvSpPr>
        <p:spPr>
          <a:xfrm>
            <a:off x="628650" y="1690689"/>
            <a:ext cx="7886700" cy="4486274"/>
          </a:xfrm>
        </p:spPr>
        <p:txBody>
          <a:bodyPr>
            <a:normAutofit/>
          </a:bodyPr>
          <a:lstStyle/>
          <a:p>
            <a:pPr>
              <a:spcAft>
                <a:spcPts val="600"/>
              </a:spcAft>
            </a:pPr>
            <a:r>
              <a:rPr lang="en-US" sz="3200" dirty="0" smtClean="0"/>
              <a:t>Management system</a:t>
            </a:r>
          </a:p>
          <a:p>
            <a:pPr>
              <a:spcAft>
                <a:spcPts val="600"/>
              </a:spcAft>
            </a:pPr>
            <a:r>
              <a:rPr lang="en-US" sz="3200" dirty="0" smtClean="0"/>
              <a:t>Formal</a:t>
            </a:r>
          </a:p>
          <a:p>
            <a:pPr>
              <a:spcAft>
                <a:spcPts val="600"/>
              </a:spcAft>
            </a:pPr>
            <a:r>
              <a:rPr lang="en-US" sz="3200" dirty="0" smtClean="0"/>
              <a:t>Top-down</a:t>
            </a:r>
          </a:p>
          <a:p>
            <a:pPr>
              <a:spcAft>
                <a:spcPts val="600"/>
              </a:spcAft>
            </a:pPr>
            <a:r>
              <a:rPr lang="en-US" sz="3200" dirty="0" smtClean="0"/>
              <a:t>Organization-wide</a:t>
            </a:r>
          </a:p>
          <a:p>
            <a:pPr>
              <a:spcAft>
                <a:spcPts val="600"/>
              </a:spcAft>
            </a:pPr>
            <a:r>
              <a:rPr lang="en-US" sz="3200" dirty="0" smtClean="0"/>
              <a:t>Data-driven</a:t>
            </a:r>
          </a:p>
          <a:p>
            <a:pPr marL="0" indent="0">
              <a:buNone/>
            </a:pPr>
            <a:endParaRPr lang="en-US" dirty="0"/>
          </a:p>
        </p:txBody>
      </p:sp>
      <p:sp>
        <p:nvSpPr>
          <p:cNvPr id="10" name="Right Arrow 9"/>
          <p:cNvSpPr/>
          <p:nvPr/>
        </p:nvSpPr>
        <p:spPr>
          <a:xfrm>
            <a:off x="4686300" y="2984500"/>
            <a:ext cx="838708" cy="484632"/>
          </a:xfrm>
          <a:prstGeom prst="right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689600" y="2451100"/>
            <a:ext cx="3327400" cy="1569660"/>
          </a:xfrm>
          <a:prstGeom prst="rect">
            <a:avLst/>
          </a:prstGeom>
          <a:noFill/>
        </p:spPr>
        <p:txBody>
          <a:bodyPr wrap="square" rtlCol="0">
            <a:spAutoFit/>
          </a:bodyPr>
          <a:lstStyle/>
          <a:p>
            <a:r>
              <a:rPr lang="en-US" sz="3200" dirty="0" smtClean="0"/>
              <a:t>Supports Executive risk-based decision making</a:t>
            </a:r>
            <a:endParaRPr lang="en-US" sz="3200" dirty="0"/>
          </a:p>
        </p:txBody>
      </p:sp>
    </p:spTree>
    <p:extLst>
      <p:ext uri="{BB962C8B-B14F-4D97-AF65-F5344CB8AC3E}">
        <p14:creationId xmlns:p14="http://schemas.microsoft.com/office/powerpoint/2010/main" val="3170910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SzPct val="100000"/>
              <a:buFont typeface="Arial" panose="020B0604020202020204" pitchFamily="34" charset="0"/>
              <a:buChar char="•"/>
            </a:pPr>
            <a:r>
              <a:rPr lang="en-US" dirty="0"/>
              <a:t>SMS will provide </a:t>
            </a:r>
            <a:r>
              <a:rPr lang="en-US" u="sng" dirty="0" smtClean="0"/>
              <a:t>processes</a:t>
            </a:r>
            <a:r>
              <a:rPr lang="en-US" dirty="0" smtClean="0"/>
              <a:t> </a:t>
            </a:r>
            <a:r>
              <a:rPr lang="en-US" dirty="0"/>
              <a:t>to assist a transit agency to answer the following five fundamental questions:</a:t>
            </a:r>
          </a:p>
          <a:p>
            <a:pPr marL="914400" indent="-457200" defTabSz="347663">
              <a:buClrTx/>
              <a:buSzPct val="100000"/>
              <a:buAutoNum type="arabicPeriod"/>
            </a:pPr>
            <a:r>
              <a:rPr lang="en-US" dirty="0"/>
              <a:t>What will likely be the cause of the transit agency’s next accident?</a:t>
            </a:r>
          </a:p>
          <a:p>
            <a:pPr marL="914400" indent="-457200" defTabSz="347663">
              <a:buAutoNum type="arabicPeriod" startAt="2"/>
              <a:tabLst>
                <a:tab pos="914400" algn="l"/>
              </a:tabLst>
            </a:pPr>
            <a:r>
              <a:rPr lang="en-US" dirty="0" smtClean="0"/>
              <a:t>How </a:t>
            </a:r>
            <a:r>
              <a:rPr lang="en-US" dirty="0"/>
              <a:t>does the transit agency know the likely cause of the next accident? </a:t>
            </a:r>
            <a:endParaRPr lang="en-US" dirty="0" smtClean="0"/>
          </a:p>
          <a:p>
            <a:pPr marL="914400" indent="-457200" defTabSz="347663">
              <a:buAutoNum type="arabicPeriod" startAt="2"/>
              <a:tabLst>
                <a:tab pos="914400" algn="l"/>
              </a:tabLst>
            </a:pPr>
            <a:r>
              <a:rPr lang="en-US" dirty="0"/>
              <a:t>What is the transit agency doing to mitigate the risk?</a:t>
            </a:r>
          </a:p>
          <a:p>
            <a:pPr marL="914400" indent="-457200" defTabSz="347663">
              <a:buAutoNum type="arabicPeriod" startAt="2"/>
              <a:tabLst>
                <a:tab pos="914400" algn="l"/>
              </a:tabLst>
            </a:pPr>
            <a:r>
              <a:rPr lang="en-US" dirty="0" smtClean="0"/>
              <a:t>Is </a:t>
            </a:r>
            <a:r>
              <a:rPr lang="en-US" dirty="0"/>
              <a:t>the strategy or action working?</a:t>
            </a:r>
          </a:p>
          <a:p>
            <a:pPr marL="914400" indent="-457200" defTabSz="347663">
              <a:buAutoNum type="arabicPeriod" startAt="2"/>
              <a:tabLst>
                <a:tab pos="914400" algn="l"/>
              </a:tabLst>
            </a:pPr>
            <a:r>
              <a:rPr lang="en-US" dirty="0" smtClean="0"/>
              <a:t>How </a:t>
            </a:r>
            <a:r>
              <a:rPr lang="en-US" dirty="0"/>
              <a:t>do you know it is working?</a:t>
            </a:r>
          </a:p>
          <a:p>
            <a:pPr marL="914400" indent="-457200" defTabSz="347663">
              <a:buAutoNum type="arabicPeriod" startAt="2"/>
              <a:tabLst>
                <a:tab pos="914400" algn="l"/>
              </a:tabLst>
            </a:pPr>
            <a:endParaRPr lang="en-US" dirty="0"/>
          </a:p>
          <a:p>
            <a:pPr marL="914400" indent="-457200" defTabSz="347663">
              <a:buNone/>
              <a:tabLst>
                <a:tab pos="914400" algn="l"/>
              </a:tabLst>
            </a:pPr>
            <a:endParaRPr lang="en-US" dirty="0"/>
          </a:p>
          <a:p>
            <a:endParaRPr lang="en-US" dirty="0"/>
          </a:p>
        </p:txBody>
      </p:sp>
      <p:sp>
        <p:nvSpPr>
          <p:cNvPr id="3" name="Title 2"/>
          <p:cNvSpPr>
            <a:spLocks noGrp="1"/>
          </p:cNvSpPr>
          <p:nvPr>
            <p:ph type="title"/>
          </p:nvPr>
        </p:nvSpPr>
        <p:spPr/>
        <p:txBody>
          <a:bodyPr/>
          <a:lstStyle/>
          <a:p>
            <a:pPr algn="ctr"/>
            <a:r>
              <a:rPr lang="en-US" sz="2400" dirty="0" smtClean="0"/>
              <a:t>SMS answers these critical questions </a:t>
            </a:r>
            <a:endParaRPr lang="en-US" sz="2400" dirty="0"/>
          </a:p>
        </p:txBody>
      </p:sp>
    </p:spTree>
    <p:extLst>
      <p:ext uri="{BB962C8B-B14F-4D97-AF65-F5344CB8AC3E}">
        <p14:creationId xmlns:p14="http://schemas.microsoft.com/office/powerpoint/2010/main" val="2349130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4 Components (Pillars) of SMS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628796"/>
            <a:ext cx="6724649"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14550" y="3848103"/>
            <a:ext cx="1219200" cy="692497"/>
          </a:xfrm>
          <a:prstGeom prst="rect">
            <a:avLst/>
          </a:prstGeom>
          <a:noFill/>
        </p:spPr>
        <p:txBody>
          <a:bodyPr wrap="square" rtlCol="0">
            <a:spAutoFit/>
          </a:bodyPr>
          <a:lstStyle/>
          <a:p>
            <a:pPr algn="ctr" defTabSz="914400" fontAlgn="auto">
              <a:spcBef>
                <a:spcPts val="0"/>
              </a:spcBef>
              <a:spcAft>
                <a:spcPts val="0"/>
              </a:spcAft>
            </a:pPr>
            <a:r>
              <a:rPr lang="en-US" sz="1300" dirty="0" smtClean="0">
                <a:solidFill>
                  <a:prstClr val="black"/>
                </a:solidFill>
                <a:latin typeface="Calibri"/>
                <a:ea typeface="+mn-ea"/>
              </a:rPr>
              <a:t>Safety</a:t>
            </a:r>
          </a:p>
          <a:p>
            <a:pPr algn="ctr" defTabSz="914400" fontAlgn="auto">
              <a:spcBef>
                <a:spcPts val="0"/>
              </a:spcBef>
              <a:spcAft>
                <a:spcPts val="0"/>
              </a:spcAft>
            </a:pPr>
            <a:r>
              <a:rPr lang="en-US" sz="1300" dirty="0" smtClean="0">
                <a:solidFill>
                  <a:prstClr val="black"/>
                </a:solidFill>
                <a:latin typeface="Calibri"/>
                <a:ea typeface="+mn-ea"/>
              </a:rPr>
              <a:t>Management </a:t>
            </a:r>
          </a:p>
          <a:p>
            <a:pPr algn="ctr" defTabSz="914400" fontAlgn="auto">
              <a:spcBef>
                <a:spcPts val="0"/>
              </a:spcBef>
              <a:spcAft>
                <a:spcPts val="0"/>
              </a:spcAft>
            </a:pPr>
            <a:r>
              <a:rPr lang="en-US" sz="1300" dirty="0" smtClean="0">
                <a:solidFill>
                  <a:prstClr val="black"/>
                </a:solidFill>
                <a:latin typeface="Calibri"/>
                <a:ea typeface="+mn-ea"/>
              </a:rPr>
              <a:t>Policy</a:t>
            </a:r>
            <a:endParaRPr lang="en-US" sz="1300" dirty="0">
              <a:solidFill>
                <a:prstClr val="black"/>
              </a:solidFill>
              <a:latin typeface="Calibri"/>
              <a:ea typeface="+mn-ea"/>
            </a:endParaRPr>
          </a:p>
        </p:txBody>
      </p:sp>
      <p:sp>
        <p:nvSpPr>
          <p:cNvPr id="8" name="TextBox 7"/>
          <p:cNvSpPr txBox="1"/>
          <p:nvPr/>
        </p:nvSpPr>
        <p:spPr>
          <a:xfrm>
            <a:off x="3409950" y="3852884"/>
            <a:ext cx="1162049" cy="692497"/>
          </a:xfrm>
          <a:prstGeom prst="rect">
            <a:avLst/>
          </a:prstGeom>
          <a:noFill/>
        </p:spPr>
        <p:txBody>
          <a:bodyPr wrap="square" rtlCol="0">
            <a:spAutoFit/>
          </a:bodyPr>
          <a:lstStyle/>
          <a:p>
            <a:pPr algn="ctr" defTabSz="914400" fontAlgn="auto">
              <a:spcBef>
                <a:spcPts val="0"/>
              </a:spcBef>
              <a:spcAft>
                <a:spcPts val="0"/>
              </a:spcAft>
            </a:pPr>
            <a:r>
              <a:rPr lang="en-US" sz="1300" dirty="0" smtClean="0">
                <a:solidFill>
                  <a:prstClr val="black"/>
                </a:solidFill>
                <a:latin typeface="Calibri"/>
                <a:ea typeface="+mn-ea"/>
              </a:rPr>
              <a:t>Safety</a:t>
            </a:r>
          </a:p>
          <a:p>
            <a:pPr algn="ctr" defTabSz="914400" fontAlgn="auto">
              <a:spcBef>
                <a:spcPts val="0"/>
              </a:spcBef>
              <a:spcAft>
                <a:spcPts val="0"/>
              </a:spcAft>
            </a:pPr>
            <a:r>
              <a:rPr lang="en-US" sz="1300" dirty="0" smtClean="0">
                <a:solidFill>
                  <a:prstClr val="black"/>
                </a:solidFill>
                <a:latin typeface="Calibri"/>
                <a:ea typeface="+mn-ea"/>
              </a:rPr>
              <a:t>Risk</a:t>
            </a:r>
          </a:p>
          <a:p>
            <a:pPr algn="ctr" defTabSz="914400" fontAlgn="auto">
              <a:spcBef>
                <a:spcPts val="0"/>
              </a:spcBef>
              <a:spcAft>
                <a:spcPts val="0"/>
              </a:spcAft>
            </a:pPr>
            <a:r>
              <a:rPr lang="en-US" sz="1300" dirty="0" smtClean="0">
                <a:solidFill>
                  <a:prstClr val="black"/>
                </a:solidFill>
                <a:latin typeface="Calibri"/>
                <a:ea typeface="+mn-ea"/>
              </a:rPr>
              <a:t>Management</a:t>
            </a:r>
            <a:endParaRPr lang="en-US" sz="1300" dirty="0">
              <a:solidFill>
                <a:prstClr val="black"/>
              </a:solidFill>
              <a:latin typeface="Calibri"/>
              <a:ea typeface="+mn-ea"/>
            </a:endParaRPr>
          </a:p>
        </p:txBody>
      </p:sp>
      <p:sp>
        <p:nvSpPr>
          <p:cNvPr id="9" name="TextBox 8"/>
          <p:cNvSpPr txBox="1"/>
          <p:nvPr/>
        </p:nvSpPr>
        <p:spPr>
          <a:xfrm>
            <a:off x="4829826" y="3876714"/>
            <a:ext cx="876970" cy="492443"/>
          </a:xfrm>
          <a:prstGeom prst="rect">
            <a:avLst/>
          </a:prstGeom>
          <a:noFill/>
        </p:spPr>
        <p:txBody>
          <a:bodyPr wrap="none" rtlCol="0">
            <a:spAutoFit/>
          </a:bodyPr>
          <a:lstStyle/>
          <a:p>
            <a:pPr algn="ctr" defTabSz="914400" fontAlgn="auto">
              <a:spcBef>
                <a:spcPts val="0"/>
              </a:spcBef>
              <a:spcAft>
                <a:spcPts val="0"/>
              </a:spcAft>
            </a:pPr>
            <a:r>
              <a:rPr lang="en-US" sz="1300" dirty="0" smtClean="0">
                <a:solidFill>
                  <a:prstClr val="black"/>
                </a:solidFill>
                <a:latin typeface="Calibri"/>
                <a:ea typeface="+mn-ea"/>
              </a:rPr>
              <a:t>Safety</a:t>
            </a:r>
          </a:p>
          <a:p>
            <a:pPr algn="ctr" defTabSz="914400" fontAlgn="auto">
              <a:spcBef>
                <a:spcPts val="0"/>
              </a:spcBef>
              <a:spcAft>
                <a:spcPts val="0"/>
              </a:spcAft>
            </a:pPr>
            <a:r>
              <a:rPr lang="en-US" sz="1300" dirty="0" smtClean="0">
                <a:solidFill>
                  <a:prstClr val="black"/>
                </a:solidFill>
                <a:latin typeface="Calibri"/>
                <a:ea typeface="+mn-ea"/>
              </a:rPr>
              <a:t>Assurance</a:t>
            </a:r>
            <a:endParaRPr lang="en-US" sz="1300" dirty="0">
              <a:solidFill>
                <a:prstClr val="black"/>
              </a:solidFill>
              <a:latin typeface="Calibri"/>
              <a:ea typeface="+mn-ea"/>
            </a:endParaRPr>
          </a:p>
        </p:txBody>
      </p:sp>
      <p:sp>
        <p:nvSpPr>
          <p:cNvPr id="10" name="TextBox 9"/>
          <p:cNvSpPr txBox="1"/>
          <p:nvPr/>
        </p:nvSpPr>
        <p:spPr>
          <a:xfrm>
            <a:off x="6076230" y="3881457"/>
            <a:ext cx="906530" cy="492443"/>
          </a:xfrm>
          <a:prstGeom prst="rect">
            <a:avLst/>
          </a:prstGeom>
          <a:noFill/>
        </p:spPr>
        <p:txBody>
          <a:bodyPr wrap="none" rtlCol="0">
            <a:spAutoFit/>
          </a:bodyPr>
          <a:lstStyle/>
          <a:p>
            <a:pPr algn="ctr" defTabSz="914400" fontAlgn="auto">
              <a:spcBef>
                <a:spcPts val="0"/>
              </a:spcBef>
              <a:spcAft>
                <a:spcPts val="0"/>
              </a:spcAft>
            </a:pPr>
            <a:r>
              <a:rPr lang="en-US" sz="1300" dirty="0" smtClean="0">
                <a:solidFill>
                  <a:prstClr val="black"/>
                </a:solidFill>
                <a:latin typeface="Calibri"/>
                <a:ea typeface="+mn-ea"/>
              </a:rPr>
              <a:t>Safety</a:t>
            </a:r>
          </a:p>
          <a:p>
            <a:pPr algn="ctr" defTabSz="914400" fontAlgn="auto">
              <a:spcBef>
                <a:spcPts val="0"/>
              </a:spcBef>
              <a:spcAft>
                <a:spcPts val="0"/>
              </a:spcAft>
            </a:pPr>
            <a:r>
              <a:rPr lang="en-US" sz="1300" dirty="0" smtClean="0">
                <a:solidFill>
                  <a:prstClr val="black"/>
                </a:solidFill>
                <a:latin typeface="Calibri"/>
                <a:ea typeface="+mn-ea"/>
              </a:rPr>
              <a:t>Promotion</a:t>
            </a:r>
            <a:endParaRPr lang="en-US" sz="1300" dirty="0">
              <a:solidFill>
                <a:prstClr val="black"/>
              </a:solidFill>
              <a:latin typeface="Calibri"/>
              <a:ea typeface="+mn-ea"/>
            </a:endParaRPr>
          </a:p>
        </p:txBody>
      </p:sp>
    </p:spTree>
    <p:extLst>
      <p:ext uri="{BB962C8B-B14F-4D97-AF65-F5344CB8AC3E}">
        <p14:creationId xmlns:p14="http://schemas.microsoft.com/office/powerpoint/2010/main" val="257829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200" b="1" dirty="0"/>
              <a:t>Safety Management Policy</a:t>
            </a:r>
            <a:r>
              <a:rPr lang="en-US" sz="2200" dirty="0"/>
              <a:t> </a:t>
            </a:r>
            <a:r>
              <a:rPr lang="en-US" sz="2200" dirty="0" smtClean="0"/>
              <a:t>– a written document that serves </a:t>
            </a:r>
            <a:r>
              <a:rPr lang="en-US" sz="2200" dirty="0"/>
              <a:t>as the rules of the game</a:t>
            </a:r>
          </a:p>
          <a:p>
            <a:pPr>
              <a:buFont typeface="Arial" panose="020B0604020202020204" pitchFamily="34" charset="0"/>
              <a:buChar char="•"/>
            </a:pPr>
            <a:r>
              <a:rPr lang="en-US" sz="2200" b="1" dirty="0"/>
              <a:t>Safety Risk Management</a:t>
            </a:r>
            <a:r>
              <a:rPr lang="en-US" sz="2200" dirty="0"/>
              <a:t> - </a:t>
            </a:r>
            <a:r>
              <a:rPr lang="en-US" sz="2200" dirty="0" smtClean="0"/>
              <a:t>a </a:t>
            </a:r>
            <a:r>
              <a:rPr lang="en-US" sz="2200" dirty="0"/>
              <a:t>process to identify the bad things that could happen and develop strategies to reduce </a:t>
            </a:r>
            <a:r>
              <a:rPr lang="en-US" sz="2200" dirty="0" smtClean="0"/>
              <a:t>the likelihood of the event occurring, or the severity of the outcome should it occur.   </a:t>
            </a:r>
            <a:endParaRPr lang="en-US" sz="2200" dirty="0"/>
          </a:p>
          <a:p>
            <a:pPr>
              <a:buFont typeface="Arial" panose="020B0604020202020204" pitchFamily="34" charset="0"/>
              <a:buChar char="•"/>
            </a:pPr>
            <a:r>
              <a:rPr lang="en-US" sz="2200" b="1" dirty="0"/>
              <a:t>Safety Assurance</a:t>
            </a:r>
            <a:r>
              <a:rPr lang="en-US" sz="2200" dirty="0"/>
              <a:t> </a:t>
            </a:r>
            <a:r>
              <a:rPr lang="en-US" sz="2200" dirty="0" smtClean="0"/>
              <a:t>– activities to verify the effectiveness of safety risk mitigations, and the fashion in which safety functions or activities are being carried out.</a:t>
            </a:r>
            <a:endParaRPr lang="en-US" sz="2200" dirty="0"/>
          </a:p>
          <a:p>
            <a:pPr>
              <a:buFont typeface="Arial" panose="020B0604020202020204" pitchFamily="34" charset="0"/>
              <a:buChar char="•"/>
            </a:pPr>
            <a:r>
              <a:rPr lang="en-US" sz="2200" b="1" dirty="0"/>
              <a:t>Safety Promotion</a:t>
            </a:r>
            <a:r>
              <a:rPr lang="en-US" sz="2200" dirty="0"/>
              <a:t> - emphasizes communication and training to support the SMS </a:t>
            </a:r>
          </a:p>
          <a:p>
            <a:endParaRPr lang="en-US" dirty="0"/>
          </a:p>
        </p:txBody>
      </p:sp>
      <p:sp>
        <p:nvSpPr>
          <p:cNvPr id="3" name="Title 2"/>
          <p:cNvSpPr>
            <a:spLocks noGrp="1"/>
          </p:cNvSpPr>
          <p:nvPr>
            <p:ph type="title"/>
          </p:nvPr>
        </p:nvSpPr>
        <p:spPr/>
        <p:txBody>
          <a:bodyPr/>
          <a:lstStyle/>
          <a:p>
            <a:pPr algn="ctr"/>
            <a:r>
              <a:rPr lang="en-US" dirty="0"/>
              <a:t>4 Components (Pillars) of SMS </a:t>
            </a:r>
          </a:p>
        </p:txBody>
      </p:sp>
    </p:spTree>
    <p:extLst>
      <p:ext uri="{BB962C8B-B14F-4D97-AF65-F5344CB8AC3E}">
        <p14:creationId xmlns:p14="http://schemas.microsoft.com/office/powerpoint/2010/main" val="699845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formalizes organizational safety commitment</a:t>
            </a:r>
            <a:endParaRPr lang="en-US" dirty="0"/>
          </a:p>
        </p:txBody>
      </p:sp>
      <p:sp>
        <p:nvSpPr>
          <p:cNvPr id="3" name="Content Placeholder 2"/>
          <p:cNvSpPr>
            <a:spLocks noGrp="1"/>
          </p:cNvSpPr>
          <p:nvPr>
            <p:ph idx="1"/>
          </p:nvPr>
        </p:nvSpPr>
        <p:spPr/>
        <p:txBody>
          <a:bodyPr/>
          <a:lstStyle/>
          <a:p>
            <a:r>
              <a:rPr lang="en-US" dirty="0" smtClean="0"/>
              <a:t>SMS ensures a structure is in place to promote an environment where safety issues can be:</a:t>
            </a:r>
          </a:p>
          <a:p>
            <a:pPr lvl="1"/>
            <a:r>
              <a:rPr lang="en-US" dirty="0"/>
              <a:t>I</a:t>
            </a:r>
            <a:r>
              <a:rPr lang="en-US" dirty="0" smtClean="0"/>
              <a:t>dentified, discussed, reported and evaluated</a:t>
            </a:r>
          </a:p>
          <a:p>
            <a:pPr lvl="1"/>
            <a:r>
              <a:rPr lang="en-US" dirty="0" smtClean="0"/>
              <a:t>Presented for action in the Board Room and on the Front-line</a:t>
            </a:r>
            <a:endParaRPr lang="en-US" dirty="0"/>
          </a:p>
          <a:p>
            <a:r>
              <a:rPr lang="en-US" dirty="0" smtClean="0"/>
              <a:t>SMS fosters commitment by all parties to an effective employee safety reporting program (if it is not widely used, it cannot be effective)</a:t>
            </a:r>
          </a:p>
          <a:p>
            <a:r>
              <a:rPr lang="en-US" dirty="0" smtClean="0"/>
              <a:t>SMS clarifies roles and responsibilities for employees regarding agency’s safety performance</a:t>
            </a:r>
          </a:p>
        </p:txBody>
      </p:sp>
    </p:spTree>
    <p:extLst>
      <p:ext uri="{BB962C8B-B14F-4D97-AF65-F5344CB8AC3E}">
        <p14:creationId xmlns:p14="http://schemas.microsoft.com/office/powerpoint/2010/main" val="11243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0700" y="4796806"/>
            <a:ext cx="6926942" cy="1169551"/>
          </a:xfrm>
          <a:prstGeom prst="rect">
            <a:avLst/>
          </a:prstGeom>
        </p:spPr>
        <p:txBody>
          <a:bodyPr wrap="square">
            <a:spAutoFit/>
          </a:bodyPr>
          <a:lstStyle/>
          <a:p>
            <a:pPr lvl="0"/>
            <a:r>
              <a:rPr lang="en-US" sz="1400" b="1" dirty="0" smtClean="0">
                <a:solidFill>
                  <a:schemeClr val="bg1"/>
                </a:solidFill>
                <a:latin typeface="Gill Sans MT"/>
              </a:rPr>
              <a:t>New FTA Office </a:t>
            </a:r>
            <a:endParaRPr lang="en-US" sz="1400" b="1" dirty="0">
              <a:solidFill>
                <a:schemeClr val="bg1"/>
              </a:solidFill>
              <a:latin typeface="Gill Sans MT"/>
            </a:endParaRPr>
          </a:p>
          <a:p>
            <a:pPr marL="285750" indent="-285750">
              <a:buFont typeface="Arial" panose="020B0604020202020204" pitchFamily="34" charset="0"/>
              <a:buChar char="•"/>
            </a:pPr>
            <a:r>
              <a:rPr lang="en-US" sz="1400" dirty="0" smtClean="0">
                <a:solidFill>
                  <a:schemeClr val="bg1"/>
                </a:solidFill>
                <a:latin typeface="Gill Sans MT"/>
              </a:rPr>
              <a:t>Safety is DOT’s Number One Priority</a:t>
            </a:r>
          </a:p>
          <a:p>
            <a:pPr marL="285750" indent="-285750">
              <a:buFont typeface="Arial" panose="020B0604020202020204" pitchFamily="34" charset="0"/>
              <a:buChar char="•"/>
            </a:pPr>
            <a:r>
              <a:rPr lang="en-US" sz="1400" dirty="0" smtClean="0">
                <a:solidFill>
                  <a:schemeClr val="bg1"/>
                </a:solidFill>
                <a:latin typeface="Gill Sans MT"/>
              </a:rPr>
              <a:t>Established </a:t>
            </a:r>
            <a:r>
              <a:rPr lang="en-US" sz="1400" dirty="0">
                <a:solidFill>
                  <a:schemeClr val="bg1"/>
                </a:solidFill>
                <a:latin typeface="Gill Sans MT"/>
              </a:rPr>
              <a:t>in July </a:t>
            </a:r>
            <a:r>
              <a:rPr lang="en-US" sz="1400" dirty="0" smtClean="0">
                <a:solidFill>
                  <a:schemeClr val="bg1"/>
                </a:solidFill>
                <a:latin typeface="Gill Sans MT"/>
              </a:rPr>
              <a:t>2013,  the FTA Office of Transit Safety and Oversight is committed to making transit safer through policy development, hazard investigation, data collection, risk analysis, effective oversight programs and information sharing</a:t>
            </a:r>
            <a:endParaRPr lang="en-US" sz="1400" dirty="0">
              <a:solidFill>
                <a:schemeClr val="bg1"/>
              </a:solidFill>
              <a:latin typeface="Gill Sans MT"/>
            </a:endParaRPr>
          </a:p>
        </p:txBody>
      </p:sp>
      <p:sp>
        <p:nvSpPr>
          <p:cNvPr id="7" name="Rectangle 6"/>
          <p:cNvSpPr/>
          <p:nvPr/>
        </p:nvSpPr>
        <p:spPr>
          <a:xfrm>
            <a:off x="1168400" y="3205836"/>
            <a:ext cx="6489700" cy="1169551"/>
          </a:xfrm>
          <a:prstGeom prst="rect">
            <a:avLst/>
          </a:prstGeom>
        </p:spPr>
        <p:txBody>
          <a:bodyPr wrap="square">
            <a:spAutoFit/>
          </a:bodyPr>
          <a:lstStyle/>
          <a:p>
            <a:pPr lvl="0"/>
            <a:r>
              <a:rPr lang="en-US" sz="1400" b="1" dirty="0" smtClean="0">
                <a:solidFill>
                  <a:schemeClr val="bg1"/>
                </a:solidFill>
                <a:latin typeface="Gill Sans MT"/>
              </a:rPr>
              <a:t>New </a:t>
            </a:r>
            <a:r>
              <a:rPr lang="en-US" sz="1400" b="1" dirty="0">
                <a:solidFill>
                  <a:schemeClr val="bg1"/>
                </a:solidFill>
                <a:latin typeface="Gill Sans MT"/>
              </a:rPr>
              <a:t>Safety Authority</a:t>
            </a:r>
          </a:p>
          <a:p>
            <a:pPr marL="285750" indent="-285750">
              <a:buFont typeface="Arial" panose="020B0604020202020204" pitchFamily="34" charset="0"/>
              <a:buChar char="•"/>
            </a:pPr>
            <a:r>
              <a:rPr lang="en-US" sz="1400" dirty="0" smtClean="0">
                <a:solidFill>
                  <a:schemeClr val="bg1"/>
                </a:solidFill>
                <a:latin typeface="Gill Sans MT"/>
              </a:rPr>
              <a:t>Enacted in July 2012, MAP-21 provides </a:t>
            </a:r>
            <a:r>
              <a:rPr lang="en-US" sz="1400" dirty="0">
                <a:solidFill>
                  <a:schemeClr val="bg1"/>
                </a:solidFill>
                <a:latin typeface="Gill Sans MT"/>
              </a:rPr>
              <a:t>new </a:t>
            </a:r>
            <a:r>
              <a:rPr lang="en-US" sz="1400" dirty="0" smtClean="0">
                <a:solidFill>
                  <a:schemeClr val="bg1"/>
                </a:solidFill>
                <a:latin typeface="Gill Sans MT"/>
              </a:rPr>
              <a:t>safety regulatory authority to strengthen how FTA regulates and enforces transit </a:t>
            </a:r>
            <a:r>
              <a:rPr lang="en-US" sz="1400" dirty="0">
                <a:solidFill>
                  <a:schemeClr val="bg1"/>
                </a:solidFill>
                <a:latin typeface="Gill Sans MT"/>
              </a:rPr>
              <a:t>safety </a:t>
            </a:r>
            <a:r>
              <a:rPr lang="en-US" sz="1400" dirty="0" smtClean="0">
                <a:solidFill>
                  <a:schemeClr val="bg1"/>
                </a:solidFill>
                <a:latin typeface="Gill Sans MT"/>
              </a:rPr>
              <a:t>regulations</a:t>
            </a:r>
          </a:p>
          <a:p>
            <a:pPr marL="285750" indent="-285750">
              <a:buFont typeface="Arial" panose="020B0604020202020204" pitchFamily="34" charset="0"/>
              <a:buChar char="•"/>
            </a:pPr>
            <a:r>
              <a:rPr lang="en-US" sz="1400" dirty="0" smtClean="0">
                <a:solidFill>
                  <a:schemeClr val="bg1"/>
                </a:solidFill>
                <a:latin typeface="Gill Sans MT"/>
              </a:rPr>
              <a:t>FTA now has authority to set national safety criteria and standards for all modes of transportation</a:t>
            </a:r>
            <a:endParaRPr lang="en-US" sz="1400" dirty="0">
              <a:solidFill>
                <a:schemeClr val="bg1"/>
              </a:solidFill>
              <a:latin typeface="Gill Sans MT"/>
            </a:endParaRPr>
          </a:p>
        </p:txBody>
      </p:sp>
      <p:sp>
        <p:nvSpPr>
          <p:cNvPr id="10" name="Title 1"/>
          <p:cNvSpPr>
            <a:spLocks noGrp="1"/>
          </p:cNvSpPr>
          <p:nvPr>
            <p:ph type="title"/>
          </p:nvPr>
        </p:nvSpPr>
        <p:spPr>
          <a:xfrm>
            <a:off x="457200" y="436562"/>
            <a:ext cx="8229600" cy="981075"/>
          </a:xfrm>
        </p:spPr>
        <p:txBody>
          <a:bodyPr/>
          <a:lstStyle/>
          <a:p>
            <a:pPr algn="ctr"/>
            <a:r>
              <a:rPr lang="en-US" dirty="0" smtClean="0"/>
              <a:t>The Board’s Role in SMS</a:t>
            </a:r>
            <a:endParaRPr lang="en-US" dirty="0"/>
          </a:p>
        </p:txBody>
      </p:sp>
      <p:sp>
        <p:nvSpPr>
          <p:cNvPr id="3" name="Rectangle 2"/>
          <p:cNvSpPr/>
          <p:nvPr/>
        </p:nvSpPr>
        <p:spPr>
          <a:xfrm>
            <a:off x="657225" y="1627187"/>
            <a:ext cx="7896225" cy="2739211"/>
          </a:xfrm>
          <a:prstGeom prst="rect">
            <a:avLst/>
          </a:prstGeom>
        </p:spPr>
        <p:txBody>
          <a:bodyPr wrap="square">
            <a:spAutoFit/>
          </a:bodyPr>
          <a:lstStyle/>
          <a:p>
            <a:pPr marL="342900" indent="-342900">
              <a:buFont typeface="Arial" panose="020B0604020202020204" pitchFamily="34" charset="0"/>
              <a:buChar char="•"/>
            </a:pPr>
            <a:r>
              <a:rPr lang="en-US" sz="2200" dirty="0" smtClean="0">
                <a:latin typeface="Gill Sans MT" panose="020B0502020104020203" pitchFamily="34" charset="0"/>
              </a:rPr>
              <a:t>Implement measures to mitigate the </a:t>
            </a:r>
            <a:r>
              <a:rPr lang="en-US" sz="2200" dirty="0">
                <a:latin typeface="Gill Sans MT" panose="020B0502020104020203" pitchFamily="34" charset="0"/>
              </a:rPr>
              <a:t>greatest safety risks </a:t>
            </a:r>
            <a:r>
              <a:rPr lang="en-US" sz="2200" dirty="0" smtClean="0">
                <a:latin typeface="Gill Sans MT" panose="020B0502020104020203" pitchFamily="34" charset="0"/>
              </a:rPr>
              <a:t>to </a:t>
            </a:r>
            <a:r>
              <a:rPr lang="en-US" sz="2200" dirty="0">
                <a:latin typeface="Gill Sans MT" panose="020B0502020104020203" pitchFamily="34" charset="0"/>
              </a:rPr>
              <a:t>the </a:t>
            </a:r>
            <a:r>
              <a:rPr lang="en-US" sz="2200" dirty="0" smtClean="0">
                <a:latin typeface="Gill Sans MT" panose="020B0502020104020203" pitchFamily="34" charset="0"/>
              </a:rPr>
              <a:t>highest </a:t>
            </a:r>
            <a:r>
              <a:rPr lang="en-US" sz="2200" dirty="0">
                <a:latin typeface="Gill Sans MT" panose="020B0502020104020203" pitchFamily="34" charset="0"/>
              </a:rPr>
              <a:t>extent </a:t>
            </a:r>
            <a:r>
              <a:rPr lang="en-US" sz="2200" dirty="0" smtClean="0">
                <a:latin typeface="Gill Sans MT" panose="020B0502020104020203" pitchFamily="34" charset="0"/>
              </a:rPr>
              <a:t>possible</a:t>
            </a:r>
          </a:p>
          <a:p>
            <a:pPr marL="800100" lvl="1" indent="-342900">
              <a:buFont typeface="Gill Sans MT" panose="020B0502020104020203" pitchFamily="34" charset="0"/>
              <a:buChar char="–"/>
            </a:pPr>
            <a:r>
              <a:rPr lang="en-US" sz="2200" dirty="0" smtClean="0">
                <a:latin typeface="Gill Sans MT" panose="020B0502020104020203" pitchFamily="34" charset="0"/>
              </a:rPr>
              <a:t>Utilize the results of internal and external reviews and audits</a:t>
            </a:r>
          </a:p>
          <a:p>
            <a:pPr lvl="1"/>
            <a:r>
              <a:rPr lang="en-US" sz="2200" dirty="0">
                <a:latin typeface="Gill Sans MT" panose="020B0502020104020203" pitchFamily="34" charset="0"/>
              </a:rPr>
              <a:t>Monitor the safety performance of the </a:t>
            </a:r>
            <a:r>
              <a:rPr lang="en-US" sz="2200" dirty="0" smtClean="0">
                <a:latin typeface="Gill Sans MT" panose="020B0502020104020203" pitchFamily="34" charset="0"/>
              </a:rPr>
              <a:t>agency</a:t>
            </a:r>
          </a:p>
          <a:p>
            <a:pPr marL="285750" indent="-285750">
              <a:buFont typeface="Arial" panose="020B0604020202020204" pitchFamily="34" charset="0"/>
              <a:buChar char="•"/>
            </a:pPr>
            <a:r>
              <a:rPr lang="en-US" sz="2200" dirty="0" smtClean="0">
                <a:latin typeface="Gill Sans MT" panose="020B0502020104020203" pitchFamily="34" charset="0"/>
              </a:rPr>
              <a:t>Approve </a:t>
            </a:r>
            <a:r>
              <a:rPr lang="en-US" sz="2200" dirty="0">
                <a:latin typeface="Gill Sans MT" panose="020B0502020104020203" pitchFamily="34" charset="0"/>
              </a:rPr>
              <a:t>budgets to fund and implement safety mitigation </a:t>
            </a:r>
            <a:r>
              <a:rPr lang="en-US" sz="2200" dirty="0" smtClean="0">
                <a:latin typeface="Gill Sans MT" panose="020B0502020104020203" pitchFamily="34" charset="0"/>
              </a:rPr>
              <a:t>measures</a:t>
            </a:r>
            <a:endParaRPr lang="en-US" sz="2200" dirty="0">
              <a:latin typeface="Gill Sans MT" panose="020B0502020104020203" pitchFamily="34" charset="0"/>
            </a:endParaRPr>
          </a:p>
          <a:p>
            <a:pPr marL="285750" indent="-285750">
              <a:buFont typeface="Arial" panose="020B0604020202020204" pitchFamily="34" charset="0"/>
              <a:buChar char="•"/>
            </a:pPr>
            <a:r>
              <a:rPr lang="en-US" sz="2200" dirty="0" smtClean="0">
                <a:latin typeface="Gill Sans MT" panose="020B0502020104020203" pitchFamily="34" charset="0"/>
              </a:rPr>
              <a:t>Approve </a:t>
            </a:r>
            <a:r>
              <a:rPr lang="en-US" sz="2200" dirty="0">
                <a:latin typeface="Gill Sans MT" panose="020B0502020104020203" pitchFamily="34" charset="0"/>
              </a:rPr>
              <a:t>plans to manage </a:t>
            </a:r>
            <a:r>
              <a:rPr lang="en-US" sz="2200" dirty="0" smtClean="0">
                <a:latin typeface="Gill Sans MT" panose="020B0502020104020203" pitchFamily="34" charset="0"/>
              </a:rPr>
              <a:t>assets and safety (Agency Safety Plans)</a:t>
            </a:r>
            <a:endParaRPr lang="en-US" sz="2200" dirty="0">
              <a:latin typeface="Gill Sans MT" panose="020B0502020104020203" pitchFamily="34" charset="0"/>
            </a:endParaRPr>
          </a:p>
          <a:p>
            <a:endParaRPr lang="en-US" dirty="0"/>
          </a:p>
        </p:txBody>
      </p:sp>
    </p:spTree>
    <p:extLst>
      <p:ext uri="{BB962C8B-B14F-4D97-AF65-F5344CB8AC3E}">
        <p14:creationId xmlns:p14="http://schemas.microsoft.com/office/powerpoint/2010/main" val="1461374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0700" y="4796806"/>
            <a:ext cx="6926942" cy="1169551"/>
          </a:xfrm>
          <a:prstGeom prst="rect">
            <a:avLst/>
          </a:prstGeom>
        </p:spPr>
        <p:txBody>
          <a:bodyPr wrap="square">
            <a:spAutoFit/>
          </a:bodyPr>
          <a:lstStyle/>
          <a:p>
            <a:pPr lvl="0"/>
            <a:r>
              <a:rPr lang="en-US" sz="1400" b="1" dirty="0" smtClean="0">
                <a:solidFill>
                  <a:schemeClr val="bg1"/>
                </a:solidFill>
                <a:latin typeface="Gill Sans MT"/>
              </a:rPr>
              <a:t>New FTA Office </a:t>
            </a:r>
            <a:endParaRPr lang="en-US" sz="1400" b="1" dirty="0">
              <a:solidFill>
                <a:schemeClr val="bg1"/>
              </a:solidFill>
              <a:latin typeface="Gill Sans MT"/>
            </a:endParaRPr>
          </a:p>
          <a:p>
            <a:pPr marL="285750" indent="-285750">
              <a:buFont typeface="Arial" panose="020B0604020202020204" pitchFamily="34" charset="0"/>
              <a:buChar char="•"/>
            </a:pPr>
            <a:r>
              <a:rPr lang="en-US" sz="1400" dirty="0" smtClean="0">
                <a:solidFill>
                  <a:schemeClr val="bg1"/>
                </a:solidFill>
                <a:latin typeface="Gill Sans MT"/>
              </a:rPr>
              <a:t>Safety is DOT’s Number One Priority</a:t>
            </a:r>
          </a:p>
          <a:p>
            <a:pPr marL="285750" indent="-285750">
              <a:buFont typeface="Arial" panose="020B0604020202020204" pitchFamily="34" charset="0"/>
              <a:buChar char="•"/>
            </a:pPr>
            <a:r>
              <a:rPr lang="en-US" sz="1400" dirty="0" smtClean="0">
                <a:solidFill>
                  <a:schemeClr val="bg1"/>
                </a:solidFill>
                <a:latin typeface="Gill Sans MT"/>
              </a:rPr>
              <a:t>Established </a:t>
            </a:r>
            <a:r>
              <a:rPr lang="en-US" sz="1400" dirty="0">
                <a:solidFill>
                  <a:schemeClr val="bg1"/>
                </a:solidFill>
                <a:latin typeface="Gill Sans MT"/>
              </a:rPr>
              <a:t>in July </a:t>
            </a:r>
            <a:r>
              <a:rPr lang="en-US" sz="1400" dirty="0" smtClean="0">
                <a:solidFill>
                  <a:schemeClr val="bg1"/>
                </a:solidFill>
                <a:latin typeface="Gill Sans MT"/>
              </a:rPr>
              <a:t>2013,  the FTA Office of Transit Safety and Oversight is committed to making transit safer through policy development, hazard investigation, data collection, risk analysis, effective oversight programs and information sharing</a:t>
            </a:r>
            <a:endParaRPr lang="en-US" sz="1400" dirty="0">
              <a:solidFill>
                <a:schemeClr val="bg1"/>
              </a:solidFill>
              <a:latin typeface="Gill Sans MT"/>
            </a:endParaRPr>
          </a:p>
        </p:txBody>
      </p:sp>
      <p:sp>
        <p:nvSpPr>
          <p:cNvPr id="7" name="Rectangle 6"/>
          <p:cNvSpPr/>
          <p:nvPr/>
        </p:nvSpPr>
        <p:spPr>
          <a:xfrm>
            <a:off x="1168400" y="3205836"/>
            <a:ext cx="6489700" cy="1169551"/>
          </a:xfrm>
          <a:prstGeom prst="rect">
            <a:avLst/>
          </a:prstGeom>
        </p:spPr>
        <p:txBody>
          <a:bodyPr wrap="square">
            <a:spAutoFit/>
          </a:bodyPr>
          <a:lstStyle/>
          <a:p>
            <a:pPr lvl="0"/>
            <a:r>
              <a:rPr lang="en-US" sz="1400" b="1" dirty="0" smtClean="0">
                <a:solidFill>
                  <a:schemeClr val="bg1"/>
                </a:solidFill>
                <a:latin typeface="Gill Sans MT"/>
              </a:rPr>
              <a:t>New </a:t>
            </a:r>
            <a:r>
              <a:rPr lang="en-US" sz="1400" b="1" dirty="0">
                <a:solidFill>
                  <a:schemeClr val="bg1"/>
                </a:solidFill>
                <a:latin typeface="Gill Sans MT"/>
              </a:rPr>
              <a:t>Safety Authority</a:t>
            </a:r>
          </a:p>
          <a:p>
            <a:pPr marL="285750" indent="-285750">
              <a:buFont typeface="Arial" panose="020B0604020202020204" pitchFamily="34" charset="0"/>
              <a:buChar char="•"/>
            </a:pPr>
            <a:r>
              <a:rPr lang="en-US" sz="1400" dirty="0" smtClean="0">
                <a:solidFill>
                  <a:schemeClr val="bg1"/>
                </a:solidFill>
                <a:latin typeface="Gill Sans MT"/>
              </a:rPr>
              <a:t>Enacted in July 2012, MAP-21 provides </a:t>
            </a:r>
            <a:r>
              <a:rPr lang="en-US" sz="1400" dirty="0">
                <a:solidFill>
                  <a:schemeClr val="bg1"/>
                </a:solidFill>
                <a:latin typeface="Gill Sans MT"/>
              </a:rPr>
              <a:t>new </a:t>
            </a:r>
            <a:r>
              <a:rPr lang="en-US" sz="1400" dirty="0" smtClean="0">
                <a:solidFill>
                  <a:schemeClr val="bg1"/>
                </a:solidFill>
                <a:latin typeface="Gill Sans MT"/>
              </a:rPr>
              <a:t>safety regulatory authority to strengthen how FTA regulates and enforces transit </a:t>
            </a:r>
            <a:r>
              <a:rPr lang="en-US" sz="1400" dirty="0">
                <a:solidFill>
                  <a:schemeClr val="bg1"/>
                </a:solidFill>
                <a:latin typeface="Gill Sans MT"/>
              </a:rPr>
              <a:t>safety </a:t>
            </a:r>
            <a:r>
              <a:rPr lang="en-US" sz="1400" dirty="0" smtClean="0">
                <a:solidFill>
                  <a:schemeClr val="bg1"/>
                </a:solidFill>
                <a:latin typeface="Gill Sans MT"/>
              </a:rPr>
              <a:t>regulations</a:t>
            </a:r>
          </a:p>
          <a:p>
            <a:pPr marL="285750" indent="-285750">
              <a:buFont typeface="Arial" panose="020B0604020202020204" pitchFamily="34" charset="0"/>
              <a:buChar char="•"/>
            </a:pPr>
            <a:r>
              <a:rPr lang="en-US" sz="1400" dirty="0" smtClean="0">
                <a:solidFill>
                  <a:schemeClr val="bg1"/>
                </a:solidFill>
                <a:latin typeface="Gill Sans MT"/>
              </a:rPr>
              <a:t>FTA now has authority to set national safety criteria and standards for all modes of transportation</a:t>
            </a:r>
            <a:endParaRPr lang="en-US" sz="1400" dirty="0">
              <a:solidFill>
                <a:schemeClr val="bg1"/>
              </a:solidFill>
              <a:latin typeface="Gill Sans MT"/>
            </a:endParaRPr>
          </a:p>
        </p:txBody>
      </p:sp>
      <p:sp>
        <p:nvSpPr>
          <p:cNvPr id="10" name="Title 1"/>
          <p:cNvSpPr>
            <a:spLocks noGrp="1"/>
          </p:cNvSpPr>
          <p:nvPr>
            <p:ph type="title"/>
          </p:nvPr>
        </p:nvSpPr>
        <p:spPr>
          <a:xfrm>
            <a:off x="457200" y="436562"/>
            <a:ext cx="8229600" cy="981075"/>
          </a:xfrm>
        </p:spPr>
        <p:txBody>
          <a:bodyPr/>
          <a:lstStyle/>
          <a:p>
            <a:pPr algn="ctr"/>
            <a:r>
              <a:rPr lang="en-US" dirty="0" smtClean="0"/>
              <a:t>The Board’s Role in SMS</a:t>
            </a:r>
            <a:endParaRPr lang="en-US" dirty="0"/>
          </a:p>
        </p:txBody>
      </p:sp>
      <p:sp>
        <p:nvSpPr>
          <p:cNvPr id="3" name="Rectangle 2"/>
          <p:cNvSpPr/>
          <p:nvPr/>
        </p:nvSpPr>
        <p:spPr>
          <a:xfrm>
            <a:off x="790575" y="1589038"/>
            <a:ext cx="7696200" cy="3816429"/>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Gill Sans MT" panose="020B0502020104020203" pitchFamily="34" charset="0"/>
              </a:rPr>
              <a:t>Foster employee safety awareness to encourage safer behavior</a:t>
            </a:r>
            <a:endParaRPr lang="en-US" sz="2200" dirty="0">
              <a:latin typeface="Gill Sans MT" panose="020B0502020104020203" pitchFamily="34" charset="0"/>
            </a:endParaRPr>
          </a:p>
          <a:p>
            <a:pPr marL="285750" indent="-285750">
              <a:buFont typeface="Arial" panose="020B0604020202020204" pitchFamily="34" charset="0"/>
              <a:buChar char="•"/>
            </a:pPr>
            <a:r>
              <a:rPr lang="en-US" sz="2200" dirty="0" smtClean="0">
                <a:latin typeface="Gill Sans MT" panose="020B0502020104020203" pitchFamily="34" charset="0"/>
              </a:rPr>
              <a:t>Ensure that a strong safety culture exists, wherein employees feel comfortable reporting safety concerns.</a:t>
            </a:r>
            <a:endParaRPr lang="en-US" sz="2200" dirty="0">
              <a:latin typeface="Gill Sans MT" panose="020B0502020104020203" pitchFamily="34" charset="0"/>
            </a:endParaRPr>
          </a:p>
          <a:p>
            <a:pPr marL="285750" indent="-285750">
              <a:buFont typeface="Arial" panose="020B0604020202020204" pitchFamily="34" charset="0"/>
              <a:buChar char="•"/>
            </a:pPr>
            <a:r>
              <a:rPr lang="en-US" sz="2200" dirty="0" smtClean="0">
                <a:latin typeface="Gill Sans MT" panose="020B0502020104020203" pitchFamily="34" charset="0"/>
              </a:rPr>
              <a:t>Include safety </a:t>
            </a:r>
            <a:r>
              <a:rPr lang="en-US" sz="2200" dirty="0">
                <a:latin typeface="Gill Sans MT" panose="020B0502020104020203" pitchFamily="34" charset="0"/>
              </a:rPr>
              <a:t>performance data as part of </a:t>
            </a:r>
            <a:r>
              <a:rPr lang="en-US" sz="2200" dirty="0" smtClean="0">
                <a:latin typeface="Gill Sans MT" panose="020B0502020104020203" pitchFamily="34" charset="0"/>
              </a:rPr>
              <a:t>routine </a:t>
            </a:r>
            <a:r>
              <a:rPr lang="en-US" sz="2200" dirty="0">
                <a:latin typeface="Gill Sans MT" panose="020B0502020104020203" pitchFamily="34" charset="0"/>
              </a:rPr>
              <a:t>review of </a:t>
            </a:r>
            <a:r>
              <a:rPr lang="en-US" sz="2200" dirty="0" smtClean="0">
                <a:latin typeface="Gill Sans MT" panose="020B0502020104020203" pitchFamily="34" charset="0"/>
              </a:rPr>
              <a:t>agency and CEO performance</a:t>
            </a:r>
          </a:p>
          <a:p>
            <a:pPr marL="285750" indent="-285750">
              <a:buFont typeface="Arial" panose="020B0604020202020204" pitchFamily="34" charset="0"/>
              <a:buChar char="•"/>
            </a:pPr>
            <a:r>
              <a:rPr lang="en-US" sz="2200" dirty="0" smtClean="0">
                <a:latin typeface="Gill Sans MT" panose="020B0502020104020203" pitchFamily="34" charset="0"/>
              </a:rPr>
              <a:t>Monitor </a:t>
            </a:r>
            <a:r>
              <a:rPr lang="en-US" sz="2200" dirty="0">
                <a:latin typeface="Gill Sans MT" panose="020B0502020104020203" pitchFamily="34" charset="0"/>
              </a:rPr>
              <a:t>the safety performance of the </a:t>
            </a:r>
            <a:r>
              <a:rPr lang="en-US" sz="2200" dirty="0" smtClean="0">
                <a:latin typeface="Gill Sans MT" panose="020B0502020104020203" pitchFamily="34" charset="0"/>
              </a:rPr>
              <a:t>agency</a:t>
            </a:r>
          </a:p>
          <a:p>
            <a:pPr marL="285750" indent="-285750">
              <a:buFont typeface="Arial" panose="020B0604020202020204" pitchFamily="34" charset="0"/>
              <a:buChar char="•"/>
            </a:pPr>
            <a:r>
              <a:rPr lang="en-US" sz="2200" dirty="0" smtClean="0">
                <a:latin typeface="Gill Sans MT" panose="020B0502020104020203" pitchFamily="34" charset="0"/>
              </a:rPr>
              <a:t>Provide </a:t>
            </a:r>
            <a:r>
              <a:rPr lang="en-US" sz="2200" dirty="0">
                <a:latin typeface="Gill Sans MT" panose="020B0502020104020203" pitchFamily="34" charset="0"/>
              </a:rPr>
              <a:t>leadership in meeting safety challenges </a:t>
            </a:r>
            <a:endParaRPr lang="en-US" sz="2200" dirty="0" smtClean="0">
              <a:latin typeface="Gill Sans MT" panose="020B0502020104020203" pitchFamily="34" charset="0"/>
            </a:endParaRPr>
          </a:p>
          <a:p>
            <a:pPr marL="285750" indent="-285750">
              <a:buFont typeface="Arial" panose="020B0604020202020204" pitchFamily="34" charset="0"/>
              <a:buChar char="•"/>
            </a:pPr>
            <a:r>
              <a:rPr lang="en-US" sz="2200" dirty="0" smtClean="0">
                <a:latin typeface="Gill Sans MT" panose="020B0502020104020203" pitchFamily="34" charset="0"/>
              </a:rPr>
              <a:t>Give </a:t>
            </a:r>
            <a:r>
              <a:rPr lang="en-US" sz="2200" dirty="0">
                <a:latin typeface="Gill Sans MT" panose="020B0502020104020203" pitchFamily="34" charset="0"/>
              </a:rPr>
              <a:t>priority to safety when </a:t>
            </a:r>
            <a:r>
              <a:rPr lang="en-US" sz="2200" dirty="0" smtClean="0">
                <a:latin typeface="Gill Sans MT" panose="020B0502020104020203" pitchFamily="34" charset="0"/>
              </a:rPr>
              <a:t>making budget decisions</a:t>
            </a:r>
          </a:p>
          <a:p>
            <a:pPr marL="285750" indent="-285750">
              <a:buFont typeface="Arial" panose="020B0604020202020204" pitchFamily="34" charset="0"/>
              <a:buChar char="•"/>
            </a:pPr>
            <a:r>
              <a:rPr lang="en-US" sz="2200" dirty="0" smtClean="0">
                <a:latin typeface="Gill Sans MT" panose="020B0502020104020203" pitchFamily="34" charset="0"/>
              </a:rPr>
              <a:t>Ensure that equipment is kept in </a:t>
            </a:r>
            <a:r>
              <a:rPr lang="en-US" sz="2200" dirty="0">
                <a:latin typeface="Gill Sans MT" panose="020B0502020104020203" pitchFamily="34" charset="0"/>
              </a:rPr>
              <a:t>a state of good </a:t>
            </a:r>
            <a:r>
              <a:rPr lang="en-US" sz="2200" dirty="0" smtClean="0">
                <a:latin typeface="Gill Sans MT" panose="020B0502020104020203" pitchFamily="34" charset="0"/>
              </a:rPr>
              <a:t>repair</a:t>
            </a:r>
          </a:p>
          <a:p>
            <a:pPr marL="285750" indent="-285750">
              <a:buFont typeface="Arial" panose="020B0604020202020204" pitchFamily="34" charset="0"/>
              <a:buChar char="•"/>
            </a:pPr>
            <a:r>
              <a:rPr lang="en-US" sz="2200" dirty="0" smtClean="0">
                <a:latin typeface="Gill Sans MT" panose="020B0502020104020203" pitchFamily="34" charset="0"/>
              </a:rPr>
              <a:t>Maintain </a:t>
            </a:r>
            <a:r>
              <a:rPr lang="en-US" sz="2200" dirty="0">
                <a:latin typeface="Gill Sans MT" panose="020B0502020104020203" pitchFamily="34" charset="0"/>
              </a:rPr>
              <a:t>staffing at appropriate levels</a:t>
            </a:r>
          </a:p>
          <a:p>
            <a:pPr marL="285750" indent="-285750">
              <a:buFont typeface="Arial" panose="020B0604020202020204" pitchFamily="34" charset="0"/>
              <a:buChar char="•"/>
            </a:pPr>
            <a:endParaRPr lang="en-US" sz="2200" dirty="0">
              <a:latin typeface="Gill Sans MT" panose="020B0502020104020203" pitchFamily="34" charset="0"/>
            </a:endParaRPr>
          </a:p>
        </p:txBody>
      </p:sp>
    </p:spTree>
    <p:extLst>
      <p:ext uri="{BB962C8B-B14F-4D97-AF65-F5344CB8AC3E}">
        <p14:creationId xmlns:p14="http://schemas.microsoft.com/office/powerpoint/2010/main" val="1405472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Background</a:t>
            </a:r>
            <a:endParaRPr lang="en-US" sz="3200" dirty="0"/>
          </a:p>
        </p:txBody>
      </p:sp>
      <p:sp>
        <p:nvSpPr>
          <p:cNvPr id="3" name="Content Placeholder 2"/>
          <p:cNvSpPr>
            <a:spLocks noGrp="1"/>
          </p:cNvSpPr>
          <p:nvPr>
            <p:ph idx="1"/>
          </p:nvPr>
        </p:nvSpPr>
        <p:spPr>
          <a:xfrm>
            <a:off x="444500" y="1498600"/>
            <a:ext cx="8070850" cy="4678363"/>
          </a:xfrm>
        </p:spPr>
        <p:txBody>
          <a:bodyPr>
            <a:normAutofit/>
          </a:bodyPr>
          <a:lstStyle/>
          <a:p>
            <a:pPr>
              <a:buFont typeface="Wingdings" panose="05000000000000000000" pitchFamily="2" charset="2"/>
              <a:buChar char="§"/>
            </a:pPr>
            <a:r>
              <a:rPr lang="en-US" sz="2800" dirty="0" smtClean="0"/>
              <a:t>Transit is the safest mode of surface transportation</a:t>
            </a:r>
          </a:p>
          <a:p>
            <a:pPr lvl="1">
              <a:buFont typeface="Wingdings" panose="05000000000000000000" pitchFamily="2" charset="2"/>
              <a:buChar char="§"/>
            </a:pPr>
            <a:r>
              <a:rPr lang="en-US" dirty="0" smtClean="0"/>
              <a:t>On average, passengers on trains and buses are 40 to 70 times less likely to be in an accident than passengers in automobiles</a:t>
            </a:r>
          </a:p>
          <a:p>
            <a:pPr>
              <a:buFont typeface="Wingdings" panose="05000000000000000000" pitchFamily="2" charset="2"/>
              <a:buChar char="§"/>
            </a:pPr>
            <a:r>
              <a:rPr lang="en-US" sz="2800" dirty="0" smtClean="0"/>
              <a:t>Transit injuries and fatalities have </a:t>
            </a:r>
            <a:r>
              <a:rPr lang="en-US" sz="2800" dirty="0"/>
              <a:t>reached a plateau </a:t>
            </a:r>
            <a:r>
              <a:rPr lang="en-US" sz="2800" dirty="0" smtClean="0"/>
              <a:t>and </a:t>
            </a:r>
            <a:r>
              <a:rPr lang="en-US" sz="2800" dirty="0"/>
              <a:t>has </a:t>
            </a:r>
            <a:r>
              <a:rPr lang="en-US" sz="2800" dirty="0" smtClean="0"/>
              <a:t>ticked </a:t>
            </a:r>
            <a:r>
              <a:rPr lang="en-US" sz="2800" dirty="0"/>
              <a:t>upward </a:t>
            </a:r>
            <a:r>
              <a:rPr lang="en-US" sz="2800" dirty="0" smtClean="0"/>
              <a:t>the last few years</a:t>
            </a:r>
            <a:endParaRPr lang="en-US" sz="2800" dirty="0"/>
          </a:p>
          <a:p>
            <a:pPr>
              <a:buFont typeface="Wingdings" panose="05000000000000000000" pitchFamily="2" charset="2"/>
              <a:buChar char="§"/>
            </a:pPr>
            <a:r>
              <a:rPr lang="en-US" sz="2800" dirty="0" smtClean="0"/>
              <a:t>Transit remains vulnerable to catastrophic accidents</a:t>
            </a:r>
          </a:p>
          <a:p>
            <a:pPr lvl="1">
              <a:buFont typeface="Wingdings" panose="05000000000000000000" pitchFamily="2" charset="2"/>
              <a:buChar char="§"/>
            </a:pPr>
            <a:r>
              <a:rPr lang="en-US" dirty="0" smtClean="0"/>
              <a:t>19 major NTSB investigations since 2006</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089452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0700" y="4796806"/>
            <a:ext cx="6926942" cy="1169551"/>
          </a:xfrm>
          <a:prstGeom prst="rect">
            <a:avLst/>
          </a:prstGeom>
        </p:spPr>
        <p:txBody>
          <a:bodyPr wrap="square">
            <a:spAutoFit/>
          </a:bodyPr>
          <a:lstStyle/>
          <a:p>
            <a:pPr lvl="0"/>
            <a:r>
              <a:rPr lang="en-US" sz="1400" b="1" dirty="0" smtClean="0">
                <a:solidFill>
                  <a:schemeClr val="bg1"/>
                </a:solidFill>
                <a:latin typeface="Gill Sans MT"/>
              </a:rPr>
              <a:t>New FTA Office </a:t>
            </a:r>
            <a:endParaRPr lang="en-US" sz="1400" b="1" dirty="0">
              <a:solidFill>
                <a:schemeClr val="bg1"/>
              </a:solidFill>
              <a:latin typeface="Gill Sans MT"/>
            </a:endParaRPr>
          </a:p>
          <a:p>
            <a:pPr marL="285750" indent="-285750">
              <a:buFont typeface="Arial" panose="020B0604020202020204" pitchFamily="34" charset="0"/>
              <a:buChar char="•"/>
            </a:pPr>
            <a:r>
              <a:rPr lang="en-US" sz="1400" dirty="0" smtClean="0">
                <a:solidFill>
                  <a:schemeClr val="bg1"/>
                </a:solidFill>
                <a:latin typeface="Gill Sans MT"/>
              </a:rPr>
              <a:t>Safety is DOT’s Number One Priority</a:t>
            </a:r>
          </a:p>
          <a:p>
            <a:pPr marL="285750" indent="-285750">
              <a:buFont typeface="Arial" panose="020B0604020202020204" pitchFamily="34" charset="0"/>
              <a:buChar char="•"/>
            </a:pPr>
            <a:r>
              <a:rPr lang="en-US" sz="1400" dirty="0" smtClean="0">
                <a:solidFill>
                  <a:schemeClr val="bg1"/>
                </a:solidFill>
                <a:latin typeface="Gill Sans MT"/>
              </a:rPr>
              <a:t>Established </a:t>
            </a:r>
            <a:r>
              <a:rPr lang="en-US" sz="1400" dirty="0">
                <a:solidFill>
                  <a:schemeClr val="bg1"/>
                </a:solidFill>
                <a:latin typeface="Gill Sans MT"/>
              </a:rPr>
              <a:t>in July </a:t>
            </a:r>
            <a:r>
              <a:rPr lang="en-US" sz="1400" dirty="0" smtClean="0">
                <a:solidFill>
                  <a:schemeClr val="bg1"/>
                </a:solidFill>
                <a:latin typeface="Gill Sans MT"/>
              </a:rPr>
              <a:t>2013,  the FTA Office of Transit Safety and Oversight is committed to making transit safer through policy development, hazard investigation, data collection, risk analysis, effective oversight programs and information sharing</a:t>
            </a:r>
            <a:endParaRPr lang="en-US" sz="1400" dirty="0">
              <a:solidFill>
                <a:schemeClr val="bg1"/>
              </a:solidFill>
              <a:latin typeface="Gill Sans MT"/>
            </a:endParaRPr>
          </a:p>
        </p:txBody>
      </p:sp>
      <p:sp>
        <p:nvSpPr>
          <p:cNvPr id="7" name="Rectangle 6"/>
          <p:cNvSpPr/>
          <p:nvPr/>
        </p:nvSpPr>
        <p:spPr>
          <a:xfrm>
            <a:off x="1168400" y="3205836"/>
            <a:ext cx="6489700" cy="1169551"/>
          </a:xfrm>
          <a:prstGeom prst="rect">
            <a:avLst/>
          </a:prstGeom>
        </p:spPr>
        <p:txBody>
          <a:bodyPr wrap="square">
            <a:spAutoFit/>
          </a:bodyPr>
          <a:lstStyle/>
          <a:p>
            <a:pPr lvl="0"/>
            <a:r>
              <a:rPr lang="en-US" sz="1400" b="1" dirty="0" smtClean="0">
                <a:solidFill>
                  <a:schemeClr val="bg1"/>
                </a:solidFill>
                <a:latin typeface="Gill Sans MT"/>
              </a:rPr>
              <a:t>New </a:t>
            </a:r>
            <a:r>
              <a:rPr lang="en-US" sz="1400" b="1" dirty="0">
                <a:solidFill>
                  <a:schemeClr val="bg1"/>
                </a:solidFill>
                <a:latin typeface="Gill Sans MT"/>
              </a:rPr>
              <a:t>Safety Authority</a:t>
            </a:r>
          </a:p>
          <a:p>
            <a:pPr marL="285750" indent="-285750">
              <a:buFont typeface="Arial" panose="020B0604020202020204" pitchFamily="34" charset="0"/>
              <a:buChar char="•"/>
            </a:pPr>
            <a:r>
              <a:rPr lang="en-US" sz="1400" dirty="0" smtClean="0">
                <a:solidFill>
                  <a:schemeClr val="bg1"/>
                </a:solidFill>
                <a:latin typeface="Gill Sans MT"/>
              </a:rPr>
              <a:t>Enacted in July 2012, MAP-21 provides </a:t>
            </a:r>
            <a:r>
              <a:rPr lang="en-US" sz="1400" dirty="0">
                <a:solidFill>
                  <a:schemeClr val="bg1"/>
                </a:solidFill>
                <a:latin typeface="Gill Sans MT"/>
              </a:rPr>
              <a:t>new </a:t>
            </a:r>
            <a:r>
              <a:rPr lang="en-US" sz="1400" dirty="0" smtClean="0">
                <a:solidFill>
                  <a:schemeClr val="bg1"/>
                </a:solidFill>
                <a:latin typeface="Gill Sans MT"/>
              </a:rPr>
              <a:t>safety regulatory authority to strengthen how FTA regulates and enforces transit </a:t>
            </a:r>
            <a:r>
              <a:rPr lang="en-US" sz="1400" dirty="0">
                <a:solidFill>
                  <a:schemeClr val="bg1"/>
                </a:solidFill>
                <a:latin typeface="Gill Sans MT"/>
              </a:rPr>
              <a:t>safety </a:t>
            </a:r>
            <a:r>
              <a:rPr lang="en-US" sz="1400" dirty="0" smtClean="0">
                <a:solidFill>
                  <a:schemeClr val="bg1"/>
                </a:solidFill>
                <a:latin typeface="Gill Sans MT"/>
              </a:rPr>
              <a:t>regulations</a:t>
            </a:r>
          </a:p>
          <a:p>
            <a:pPr marL="285750" indent="-285750">
              <a:buFont typeface="Arial" panose="020B0604020202020204" pitchFamily="34" charset="0"/>
              <a:buChar char="•"/>
            </a:pPr>
            <a:r>
              <a:rPr lang="en-US" sz="1400" dirty="0" smtClean="0">
                <a:solidFill>
                  <a:schemeClr val="bg1"/>
                </a:solidFill>
                <a:latin typeface="Gill Sans MT"/>
              </a:rPr>
              <a:t>FTA now has authority to set national safety criteria and standards for all modes of transportation</a:t>
            </a:r>
            <a:endParaRPr lang="en-US" sz="1400" dirty="0">
              <a:solidFill>
                <a:schemeClr val="bg1"/>
              </a:solidFill>
              <a:latin typeface="Gill Sans MT"/>
            </a:endParaRPr>
          </a:p>
        </p:txBody>
      </p:sp>
      <p:sp>
        <p:nvSpPr>
          <p:cNvPr id="10" name="Title 1"/>
          <p:cNvSpPr>
            <a:spLocks noGrp="1"/>
          </p:cNvSpPr>
          <p:nvPr>
            <p:ph type="title"/>
          </p:nvPr>
        </p:nvSpPr>
        <p:spPr>
          <a:xfrm>
            <a:off x="457200" y="436562"/>
            <a:ext cx="8229600" cy="981075"/>
          </a:xfrm>
        </p:spPr>
        <p:txBody>
          <a:bodyPr/>
          <a:lstStyle/>
          <a:p>
            <a:pPr algn="ctr"/>
            <a:r>
              <a:rPr lang="en-US" dirty="0" smtClean="0"/>
              <a:t>How SMS Empowers a Board</a:t>
            </a:r>
            <a:endParaRPr lang="en-US" dirty="0"/>
          </a:p>
        </p:txBody>
      </p:sp>
      <p:sp>
        <p:nvSpPr>
          <p:cNvPr id="3" name="Rectangle 2"/>
          <p:cNvSpPr/>
          <p:nvPr/>
        </p:nvSpPr>
        <p:spPr>
          <a:xfrm>
            <a:off x="790575" y="1589038"/>
            <a:ext cx="7696200" cy="2831544"/>
          </a:xfrm>
          <a:prstGeom prst="rect">
            <a:avLst/>
          </a:prstGeom>
        </p:spPr>
        <p:txBody>
          <a:bodyPr wrap="square">
            <a:spAutoFit/>
          </a:bodyPr>
          <a:lstStyle/>
          <a:p>
            <a:pPr lvl="1"/>
            <a:r>
              <a:rPr lang="en-US" sz="2400" dirty="0" smtClean="0">
                <a:latin typeface="Gill Sans MT" panose="020B0502020104020203" pitchFamily="34" charset="0"/>
              </a:rPr>
              <a:t>The Board …</a:t>
            </a:r>
            <a:endParaRPr lang="en-US" sz="2200" dirty="0" smtClean="0">
              <a:latin typeface="Gill Sans MT" panose="020B0502020104020203" pitchFamily="34" charset="0"/>
            </a:endParaRPr>
          </a:p>
          <a:p>
            <a:pPr marL="800100" lvl="1" indent="-342900">
              <a:buFont typeface="Arial" panose="020B0604020202020204" pitchFamily="34" charset="0"/>
              <a:buChar char="•"/>
            </a:pPr>
            <a:r>
              <a:rPr lang="en-US" sz="2200" dirty="0" smtClean="0">
                <a:latin typeface="Gill Sans MT" panose="020B0502020104020203" pitchFamily="34" charset="0"/>
              </a:rPr>
              <a:t>Has more accurate knowledge of the organization’s risk profile</a:t>
            </a:r>
          </a:p>
          <a:p>
            <a:pPr marL="800100" lvl="1" indent="-342900">
              <a:buFont typeface="Arial" panose="020B0604020202020204" pitchFamily="34" charset="0"/>
              <a:buChar char="•"/>
            </a:pPr>
            <a:r>
              <a:rPr lang="en-US" sz="2200" dirty="0" smtClean="0">
                <a:latin typeface="Gill Sans MT" panose="020B0502020104020203" pitchFamily="34" charset="0"/>
              </a:rPr>
              <a:t>Is involved in adopting </a:t>
            </a:r>
            <a:r>
              <a:rPr lang="en-US" sz="2200" dirty="0">
                <a:latin typeface="Gill Sans MT" panose="020B0502020104020203" pitchFamily="34" charset="0"/>
              </a:rPr>
              <a:t>&amp; </a:t>
            </a:r>
            <a:r>
              <a:rPr lang="en-US" sz="2200" dirty="0" smtClean="0">
                <a:latin typeface="Gill Sans MT" panose="020B0502020104020203" pitchFamily="34" charset="0"/>
              </a:rPr>
              <a:t>ratifying </a:t>
            </a:r>
            <a:r>
              <a:rPr lang="en-US" sz="2200" dirty="0">
                <a:latin typeface="Gill Sans MT" panose="020B0502020104020203" pitchFamily="34" charset="0"/>
              </a:rPr>
              <a:t>an agency’s </a:t>
            </a:r>
            <a:r>
              <a:rPr lang="en-US" sz="2200" dirty="0" smtClean="0">
                <a:latin typeface="Gill Sans MT" panose="020B0502020104020203" pitchFamily="34" charset="0"/>
              </a:rPr>
              <a:t>safety policy </a:t>
            </a:r>
            <a:r>
              <a:rPr lang="en-US" sz="2200" dirty="0">
                <a:latin typeface="Gill Sans MT" panose="020B0502020104020203" pitchFamily="34" charset="0"/>
              </a:rPr>
              <a:t>and </a:t>
            </a:r>
            <a:r>
              <a:rPr lang="en-US" sz="2200" dirty="0" smtClean="0">
                <a:latin typeface="Gill Sans MT" panose="020B0502020104020203" pitchFamily="34" charset="0"/>
              </a:rPr>
              <a:t>plans</a:t>
            </a:r>
          </a:p>
          <a:p>
            <a:pPr marL="800100" lvl="1" indent="-342900">
              <a:buFont typeface="Arial" panose="020B0604020202020204" pitchFamily="34" charset="0"/>
              <a:buChar char="•"/>
            </a:pPr>
            <a:r>
              <a:rPr lang="en-US" sz="2200" dirty="0" smtClean="0">
                <a:latin typeface="Gill Sans MT" panose="020B0502020104020203" pitchFamily="34" charset="0"/>
              </a:rPr>
              <a:t>Is empowered to make safety </a:t>
            </a:r>
            <a:r>
              <a:rPr lang="en-US" sz="2200" dirty="0">
                <a:latin typeface="Gill Sans MT" panose="020B0502020104020203" pitchFamily="34" charset="0"/>
              </a:rPr>
              <a:t>the </a:t>
            </a:r>
            <a:r>
              <a:rPr lang="en-US" sz="2200" dirty="0" smtClean="0">
                <a:latin typeface="Gill Sans MT" panose="020B0502020104020203" pitchFamily="34" charset="0"/>
              </a:rPr>
              <a:t>top consideration in all </a:t>
            </a:r>
            <a:r>
              <a:rPr lang="en-US" sz="2200" dirty="0">
                <a:latin typeface="Gill Sans MT" panose="020B0502020104020203" pitchFamily="34" charset="0"/>
              </a:rPr>
              <a:t>Board actions</a:t>
            </a:r>
          </a:p>
          <a:p>
            <a:pPr lvl="1"/>
            <a:endParaRPr lang="en-US" sz="2200" dirty="0">
              <a:latin typeface="Gill Sans MT" panose="020B0502020104020203" pitchFamily="34" charset="0"/>
            </a:endParaRPr>
          </a:p>
        </p:txBody>
      </p:sp>
    </p:spTree>
    <p:extLst>
      <p:ext uri="{BB962C8B-B14F-4D97-AF65-F5344CB8AC3E}">
        <p14:creationId xmlns:p14="http://schemas.microsoft.com/office/powerpoint/2010/main" val="3195667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726"/>
            <a:ext cx="8229600" cy="3774557"/>
          </a:xfrm>
        </p:spPr>
        <p:txBody>
          <a:bodyPr/>
          <a:lstStyle/>
          <a:p>
            <a:pPr algn="ctr"/>
            <a:r>
              <a:rPr lang="en-US" dirty="0" smtClean="0"/>
              <a:t/>
            </a:r>
            <a:br>
              <a:rPr lang="en-US" dirty="0" smtClean="0"/>
            </a:br>
            <a:r>
              <a:rPr lang="en-US" b="0" dirty="0" smtClean="0">
                <a:latin typeface="Gill Sans MT" panose="020B0502020104020203" pitchFamily="34" charset="0"/>
              </a:rPr>
              <a:t>For more information: </a:t>
            </a:r>
            <a:br>
              <a:rPr lang="en-US" b="0" dirty="0" smtClean="0">
                <a:latin typeface="Gill Sans MT" panose="020B0502020104020203" pitchFamily="34" charset="0"/>
              </a:rPr>
            </a:br>
            <a:r>
              <a:rPr lang="en-US" b="0" dirty="0" smtClean="0">
                <a:latin typeface="Gill Sans MT" panose="020B0502020104020203" pitchFamily="34" charset="0"/>
              </a:rPr>
              <a:t>Mr. Brian Alberts</a:t>
            </a:r>
            <a:r>
              <a:rPr lang="en-US" b="0" dirty="0">
                <a:latin typeface="Gill Sans MT" panose="020B0502020104020203" pitchFamily="34" charset="0"/>
              </a:rPr>
              <a:t/>
            </a:r>
            <a:br>
              <a:rPr lang="en-US" b="0" dirty="0">
                <a:latin typeface="Gill Sans MT" panose="020B0502020104020203" pitchFamily="34" charset="0"/>
              </a:rPr>
            </a:br>
            <a:r>
              <a:rPr lang="en-US" b="0" dirty="0" smtClean="0">
                <a:latin typeface="Gill Sans MT" panose="020B0502020104020203" pitchFamily="34" charset="0"/>
              </a:rPr>
              <a:t>Office </a:t>
            </a:r>
            <a:r>
              <a:rPr lang="en-US" b="0" dirty="0">
                <a:latin typeface="Gill Sans MT" panose="020B0502020104020203" pitchFamily="34" charset="0"/>
              </a:rPr>
              <a:t>of Transit Safety and Oversight</a:t>
            </a:r>
            <a:br>
              <a:rPr lang="en-US" b="0" dirty="0">
                <a:latin typeface="Gill Sans MT" panose="020B0502020104020203" pitchFamily="34" charset="0"/>
              </a:rPr>
            </a:br>
            <a:r>
              <a:rPr lang="en-US" b="0" dirty="0">
                <a:latin typeface="Gill Sans MT" panose="020B0502020104020203" pitchFamily="34" charset="0"/>
              </a:rPr>
              <a:t>Federal Transit </a:t>
            </a:r>
            <a:r>
              <a:rPr lang="en-US" b="0" dirty="0" smtClean="0">
                <a:latin typeface="Gill Sans MT" panose="020B0502020104020203" pitchFamily="34" charset="0"/>
              </a:rPr>
              <a:t>Administration</a:t>
            </a:r>
            <a:br>
              <a:rPr lang="en-US" b="0" dirty="0" smtClean="0">
                <a:latin typeface="Gill Sans MT" panose="020B0502020104020203" pitchFamily="34" charset="0"/>
              </a:rPr>
            </a:br>
            <a:r>
              <a:rPr lang="en-US" b="0" dirty="0">
                <a:latin typeface="Gill Sans MT" panose="020B0502020104020203" pitchFamily="34" charset="0"/>
              </a:rPr>
              <a:t>Office: (202) </a:t>
            </a:r>
            <a:r>
              <a:rPr lang="en-US" b="0" dirty="0" smtClean="0">
                <a:latin typeface="Gill Sans MT" panose="020B0502020104020203" pitchFamily="34" charset="0"/>
              </a:rPr>
              <a:t>366-3600 </a:t>
            </a:r>
            <a:br>
              <a:rPr lang="en-US" b="0" dirty="0" smtClean="0">
                <a:latin typeface="Gill Sans MT" panose="020B0502020104020203" pitchFamily="34" charset="0"/>
              </a:rPr>
            </a:br>
            <a:r>
              <a:rPr lang="en-US" b="0" dirty="0">
                <a:latin typeface="Gill Sans MT" panose="020B0502020104020203" pitchFamily="34" charset="0"/>
              </a:rPr>
              <a:t>Email: </a:t>
            </a:r>
            <a:r>
              <a:rPr lang="en-US" b="0" dirty="0" smtClean="0">
                <a:latin typeface="Gill Sans MT" panose="020B0502020104020203" pitchFamily="34" charset="0"/>
                <a:hlinkClick r:id="rId3"/>
              </a:rPr>
              <a:t>brian.alberts@dot.gov</a:t>
            </a:r>
            <a:r>
              <a:rPr lang="en-US" b="0" dirty="0" smtClean="0">
                <a:latin typeface="Gill Sans MT" panose="020B0502020104020203" pitchFamily="34" charset="0"/>
              </a:rPr>
              <a:t>   </a:t>
            </a:r>
            <a:r>
              <a:rPr lang="en-US" b="0" dirty="0"/>
              <a:t/>
            </a:r>
            <a:br>
              <a:rPr lang="en-US" b="0" dirty="0"/>
            </a:br>
            <a:r>
              <a:rPr lang="en-US" b="0" u="sng" dirty="0" smtClean="0">
                <a:hlinkClick r:id="rId4"/>
              </a:rPr>
              <a:t>www.fta.dot.gov</a:t>
            </a:r>
            <a:r>
              <a:rPr lang="en-US" b="0" dirty="0"/>
              <a:t/>
            </a:r>
            <a:br>
              <a:rPr lang="en-US" b="0" dirty="0"/>
            </a:br>
            <a:endParaRPr lang="en-US" b="0" dirty="0"/>
          </a:p>
        </p:txBody>
      </p:sp>
      <p:sp>
        <p:nvSpPr>
          <p:cNvPr id="4" name="Date Placeholder 3"/>
          <p:cNvSpPr>
            <a:spLocks noGrp="1"/>
          </p:cNvSpPr>
          <p:nvPr>
            <p:ph type="dt" sz="half" idx="4294967295"/>
          </p:nvPr>
        </p:nvSpPr>
        <p:spPr>
          <a:xfrm>
            <a:off x="6566883" y="6161024"/>
            <a:ext cx="2133600" cy="365125"/>
          </a:xfrm>
          <a:prstGeom prst="rect">
            <a:avLst/>
          </a:prstGeom>
        </p:spPr>
        <p:txBody>
          <a:bodyPr/>
          <a:lstStyle/>
          <a:p>
            <a:endParaRPr lang="en-US" dirty="0"/>
          </a:p>
        </p:txBody>
      </p:sp>
    </p:spTree>
    <p:extLst>
      <p:ext uri="{BB962C8B-B14F-4D97-AF65-F5344CB8AC3E}">
        <p14:creationId xmlns:p14="http://schemas.microsoft.com/office/powerpoint/2010/main" val="2249388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637032" y="703259"/>
            <a:ext cx="7869936" cy="5285232"/>
          </a:xfrm>
          <a:prstGeom prst="rect">
            <a:avLst/>
          </a:prstGeom>
        </p:spPr>
      </p:pic>
    </p:spTree>
    <p:extLst>
      <p:ext uri="{BB962C8B-B14F-4D97-AF65-F5344CB8AC3E}">
        <p14:creationId xmlns:p14="http://schemas.microsoft.com/office/powerpoint/2010/main" val="9565311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Recent Investigations have found:</a:t>
            </a:r>
            <a:endParaRPr lang="en-US" dirty="0"/>
          </a:p>
        </p:txBody>
      </p:sp>
      <p:sp>
        <p:nvSpPr>
          <p:cNvPr id="3" name="Content Placeholder 2"/>
          <p:cNvSpPr>
            <a:spLocks noGrp="1"/>
          </p:cNvSpPr>
          <p:nvPr>
            <p:ph idx="1"/>
          </p:nvPr>
        </p:nvSpPr>
        <p:spPr/>
        <p:txBody>
          <a:bodyPr>
            <a:normAutofit/>
          </a:bodyPr>
          <a:lstStyle/>
          <a:p>
            <a:r>
              <a:rPr lang="en-US" sz="2400" dirty="0" smtClean="0"/>
              <a:t>Lack of management support for safety</a:t>
            </a:r>
          </a:p>
          <a:p>
            <a:r>
              <a:rPr lang="en-US" sz="2400" dirty="0" smtClean="0"/>
              <a:t>Lack of information sharing and communication across departments to identify and fix safety concerns</a:t>
            </a:r>
            <a:endParaRPr lang="en-US" sz="2400" dirty="0"/>
          </a:p>
          <a:p>
            <a:r>
              <a:rPr lang="en-US" sz="2400" dirty="0" smtClean="0"/>
              <a:t>Lack of resources and technical capabilities in safety and engineering functions to lead safety programs</a:t>
            </a:r>
          </a:p>
          <a:p>
            <a:r>
              <a:rPr lang="en-US" sz="2400" dirty="0" smtClean="0"/>
              <a:t>Inappropriate procedures for operations and maintenance activities</a:t>
            </a:r>
          </a:p>
          <a:p>
            <a:r>
              <a:rPr lang="en-US" sz="2400" dirty="0" smtClean="0"/>
              <a:t>Inadequate training for employees</a:t>
            </a:r>
            <a:endParaRPr lang="en-US" sz="2400" dirty="0"/>
          </a:p>
          <a:p>
            <a:r>
              <a:rPr lang="en-US" sz="2400" dirty="0"/>
              <a:t>Failure </a:t>
            </a:r>
            <a:r>
              <a:rPr lang="en-US" sz="2400" dirty="0" smtClean="0"/>
              <a:t>to conduct effective oversight </a:t>
            </a:r>
          </a:p>
          <a:p>
            <a:pPr lvl="1"/>
            <a:endParaRPr lang="en-US" dirty="0"/>
          </a:p>
        </p:txBody>
      </p:sp>
    </p:spTree>
    <p:extLst>
      <p:ext uri="{BB962C8B-B14F-4D97-AF65-F5344CB8AC3E}">
        <p14:creationId xmlns:p14="http://schemas.microsoft.com/office/powerpoint/2010/main" val="44298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NTSB Most Wanted List 2014</a:t>
            </a:r>
            <a:endParaRPr lang="en-US" sz="2800" dirty="0"/>
          </a:p>
        </p:txBody>
      </p:sp>
      <p:sp>
        <p:nvSpPr>
          <p:cNvPr id="3" name="Content Placeholder 2"/>
          <p:cNvSpPr>
            <a:spLocks noGrp="1"/>
          </p:cNvSpPr>
          <p:nvPr>
            <p:ph idx="1"/>
          </p:nvPr>
        </p:nvSpPr>
        <p:spPr/>
        <p:txBody>
          <a:bodyPr>
            <a:normAutofit/>
          </a:bodyPr>
          <a:lstStyle/>
          <a:p>
            <a:r>
              <a:rPr lang="en-US" sz="2400" dirty="0"/>
              <a:t>Promote Operational Safety in Rail Mass Transit</a:t>
            </a:r>
          </a:p>
          <a:p>
            <a:pPr lvl="1"/>
            <a:r>
              <a:rPr lang="en-US" sz="2400" dirty="0" smtClean="0"/>
              <a:t>“The </a:t>
            </a:r>
            <a:r>
              <a:rPr lang="en-US" sz="2400" dirty="0"/>
              <a:t>NTSB has investigated many mass transit accidents and, much too frequently, has found that the accidents stem from </a:t>
            </a:r>
            <a:r>
              <a:rPr lang="en-US" sz="2400" b="1" dirty="0"/>
              <a:t>human issues</a:t>
            </a:r>
            <a:r>
              <a:rPr lang="en-US" sz="2400" dirty="0"/>
              <a:t>, ranging from lapses in train operator's judgment, through </a:t>
            </a:r>
            <a:r>
              <a:rPr lang="en-US" sz="2400" b="1" dirty="0"/>
              <a:t>slow decision-making</a:t>
            </a:r>
            <a:r>
              <a:rPr lang="en-US" sz="2400" dirty="0"/>
              <a:t> to inspect or repair track, to </a:t>
            </a:r>
            <a:r>
              <a:rPr lang="en-US" sz="2400" b="1" dirty="0"/>
              <a:t>poor leadership</a:t>
            </a:r>
            <a:r>
              <a:rPr lang="en-US" sz="2400" dirty="0"/>
              <a:t> by senior management to </a:t>
            </a:r>
            <a:r>
              <a:rPr lang="en-US" sz="2400" b="1" dirty="0"/>
              <a:t>prioritize safety over operational timeliness</a:t>
            </a:r>
            <a:r>
              <a:rPr lang="en-US" sz="2400" dirty="0"/>
              <a:t>. The NTSB describes these causal and contributing human factors in terms of </a:t>
            </a:r>
            <a:r>
              <a:rPr lang="en-US" sz="2400" b="1" dirty="0"/>
              <a:t>organizational safety culture</a:t>
            </a:r>
            <a:r>
              <a:rPr lang="en-US" sz="2400" dirty="0" smtClean="0"/>
              <a:t>.”</a:t>
            </a:r>
            <a:endParaRPr lang="en-US" sz="2400" dirty="0"/>
          </a:p>
        </p:txBody>
      </p:sp>
    </p:spTree>
    <p:extLst>
      <p:ext uri="{BB962C8B-B14F-4D97-AF65-F5344CB8AC3E}">
        <p14:creationId xmlns:p14="http://schemas.microsoft.com/office/powerpoint/2010/main" val="293160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 is Necessary</a:t>
            </a:r>
            <a:endParaRPr lang="en-US" dirty="0"/>
          </a:p>
        </p:txBody>
      </p:sp>
      <p:sp>
        <p:nvSpPr>
          <p:cNvPr id="5" name="Content Placeholder 4"/>
          <p:cNvSpPr>
            <a:spLocks noGrp="1"/>
          </p:cNvSpPr>
          <p:nvPr>
            <p:ph idx="1"/>
          </p:nvPr>
        </p:nvSpPr>
        <p:spPr/>
        <p:txBody>
          <a:bodyPr/>
          <a:lstStyle/>
          <a:p>
            <a:r>
              <a:rPr lang="en-US" sz="2800" dirty="0" smtClean="0"/>
              <a:t>Our current </a:t>
            </a:r>
            <a:r>
              <a:rPr lang="en-US" sz="2800" dirty="0"/>
              <a:t>approach has taken us as far as it can</a:t>
            </a:r>
          </a:p>
          <a:p>
            <a:pPr marL="0" indent="0">
              <a:buNone/>
            </a:pPr>
            <a:endParaRPr lang="en-US" dirty="0"/>
          </a:p>
        </p:txBody>
      </p:sp>
      <p:sp>
        <p:nvSpPr>
          <p:cNvPr id="6" name="TextBox 5"/>
          <p:cNvSpPr txBox="1"/>
          <p:nvPr/>
        </p:nvSpPr>
        <p:spPr>
          <a:xfrm>
            <a:off x="505632" y="2492174"/>
            <a:ext cx="5561951" cy="1384995"/>
          </a:xfrm>
          <a:prstGeom prst="rect">
            <a:avLst/>
          </a:prstGeom>
          <a:noFill/>
        </p:spPr>
        <p:txBody>
          <a:bodyPr wrap="square" rtlCol="0">
            <a:spAutoFit/>
          </a:bodyPr>
          <a:lstStyle/>
          <a:p>
            <a:pPr marL="0" lvl="2"/>
            <a:r>
              <a:rPr lang="en-US" sz="2400" dirty="0">
                <a:latin typeface="Calibri Light"/>
                <a:cs typeface="Calibri Light"/>
              </a:rPr>
              <a:t>“</a:t>
            </a:r>
            <a:r>
              <a:rPr lang="en-US" sz="2400" dirty="0">
                <a:latin typeface="Gill Sans MT" panose="020B0502020104020203" pitchFamily="34" charset="0"/>
                <a:cs typeface="Calibri Light"/>
              </a:rPr>
              <a:t>If you keep doing what you’re doing... </a:t>
            </a:r>
            <a:endParaRPr lang="en-US" sz="2400" dirty="0" smtClean="0">
              <a:latin typeface="Gill Sans MT" panose="020B0502020104020203" pitchFamily="34" charset="0"/>
              <a:cs typeface="Calibri Light"/>
            </a:endParaRPr>
          </a:p>
          <a:p>
            <a:pPr marL="0" lvl="2"/>
            <a:r>
              <a:rPr lang="en-US" sz="2400" dirty="0" smtClean="0">
                <a:latin typeface="Gill Sans MT" panose="020B0502020104020203" pitchFamily="34" charset="0"/>
                <a:cs typeface="Calibri Light"/>
              </a:rPr>
              <a:t>you’re </a:t>
            </a:r>
            <a:r>
              <a:rPr lang="en-US" sz="2400" dirty="0">
                <a:latin typeface="Gill Sans MT" panose="020B0502020104020203" pitchFamily="34" charset="0"/>
                <a:cs typeface="Calibri Light"/>
              </a:rPr>
              <a:t>going to keep getting what you got!” </a:t>
            </a:r>
            <a:endParaRPr lang="en-US" sz="2400" dirty="0" smtClean="0">
              <a:latin typeface="Gill Sans MT" panose="020B0502020104020203" pitchFamily="34" charset="0"/>
              <a:cs typeface="Calibri Light"/>
            </a:endParaRPr>
          </a:p>
          <a:p>
            <a:pPr marL="0" lvl="2"/>
            <a:r>
              <a:rPr lang="en-US" i="1" dirty="0" smtClean="0">
                <a:latin typeface="Gill Sans MT" panose="020B0502020104020203" pitchFamily="34" charset="0"/>
              </a:rPr>
              <a:t>–</a:t>
            </a:r>
            <a:r>
              <a:rPr lang="en-US" i="1" dirty="0">
                <a:latin typeface="Gill Sans MT" panose="020B0502020104020203" pitchFamily="34" charset="0"/>
              </a:rPr>
              <a:t>Yogi Berra</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366" y="3503959"/>
            <a:ext cx="3345984" cy="2852392"/>
          </a:xfrm>
          <a:prstGeom prst="rect">
            <a:avLst/>
          </a:prstGeom>
        </p:spPr>
      </p:pic>
    </p:spTree>
    <p:extLst>
      <p:ext uri="{BB962C8B-B14F-4D97-AF65-F5344CB8AC3E}">
        <p14:creationId xmlns:p14="http://schemas.microsoft.com/office/powerpoint/2010/main" val="235755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0700" y="4796806"/>
            <a:ext cx="6926942" cy="1169551"/>
          </a:xfrm>
          <a:prstGeom prst="rect">
            <a:avLst/>
          </a:prstGeom>
        </p:spPr>
        <p:txBody>
          <a:bodyPr wrap="square">
            <a:spAutoFit/>
          </a:bodyPr>
          <a:lstStyle/>
          <a:p>
            <a:pPr lvl="0"/>
            <a:r>
              <a:rPr lang="en-US" sz="1400" b="1" dirty="0" smtClean="0">
                <a:solidFill>
                  <a:schemeClr val="bg1"/>
                </a:solidFill>
                <a:latin typeface="Gill Sans MT"/>
              </a:rPr>
              <a:t>New FTA Office </a:t>
            </a:r>
            <a:endParaRPr lang="en-US" sz="1400" b="1" dirty="0">
              <a:solidFill>
                <a:schemeClr val="bg1"/>
              </a:solidFill>
              <a:latin typeface="Gill Sans MT"/>
            </a:endParaRPr>
          </a:p>
          <a:p>
            <a:pPr marL="285750" indent="-285750">
              <a:buFont typeface="Arial" panose="020B0604020202020204" pitchFamily="34" charset="0"/>
              <a:buChar char="•"/>
            </a:pPr>
            <a:r>
              <a:rPr lang="en-US" sz="1400" dirty="0" smtClean="0">
                <a:solidFill>
                  <a:schemeClr val="bg1"/>
                </a:solidFill>
                <a:latin typeface="Gill Sans MT"/>
              </a:rPr>
              <a:t>Safety is DOT’s Number One Priority</a:t>
            </a:r>
          </a:p>
          <a:p>
            <a:pPr marL="285750" indent="-285750">
              <a:buFont typeface="Arial" panose="020B0604020202020204" pitchFamily="34" charset="0"/>
              <a:buChar char="•"/>
            </a:pPr>
            <a:r>
              <a:rPr lang="en-US" sz="1400" dirty="0" smtClean="0">
                <a:solidFill>
                  <a:schemeClr val="bg1"/>
                </a:solidFill>
                <a:latin typeface="Gill Sans MT"/>
              </a:rPr>
              <a:t>Established </a:t>
            </a:r>
            <a:r>
              <a:rPr lang="en-US" sz="1400" dirty="0">
                <a:solidFill>
                  <a:schemeClr val="bg1"/>
                </a:solidFill>
                <a:latin typeface="Gill Sans MT"/>
              </a:rPr>
              <a:t>in July </a:t>
            </a:r>
            <a:r>
              <a:rPr lang="en-US" sz="1400" dirty="0" smtClean="0">
                <a:solidFill>
                  <a:schemeClr val="bg1"/>
                </a:solidFill>
                <a:latin typeface="Gill Sans MT"/>
              </a:rPr>
              <a:t>2013,  the FTA Office of Transit Safety and Oversight is committed to making transit safer through policy development, hazard investigation, data collection, risk analysis, effective oversight programs and information sharing</a:t>
            </a:r>
            <a:endParaRPr lang="en-US" sz="1400" dirty="0">
              <a:solidFill>
                <a:schemeClr val="bg1"/>
              </a:solidFill>
              <a:latin typeface="Gill Sans MT"/>
            </a:endParaRPr>
          </a:p>
        </p:txBody>
      </p:sp>
      <p:sp>
        <p:nvSpPr>
          <p:cNvPr id="7" name="Rectangle 6"/>
          <p:cNvSpPr/>
          <p:nvPr/>
        </p:nvSpPr>
        <p:spPr>
          <a:xfrm>
            <a:off x="1168400" y="3205836"/>
            <a:ext cx="6489700" cy="1169551"/>
          </a:xfrm>
          <a:prstGeom prst="rect">
            <a:avLst/>
          </a:prstGeom>
        </p:spPr>
        <p:txBody>
          <a:bodyPr wrap="square">
            <a:spAutoFit/>
          </a:bodyPr>
          <a:lstStyle/>
          <a:p>
            <a:pPr lvl="0"/>
            <a:r>
              <a:rPr lang="en-US" sz="1400" b="1" dirty="0" smtClean="0">
                <a:solidFill>
                  <a:schemeClr val="bg1"/>
                </a:solidFill>
                <a:latin typeface="Gill Sans MT"/>
              </a:rPr>
              <a:t>New </a:t>
            </a:r>
            <a:r>
              <a:rPr lang="en-US" sz="1400" b="1" dirty="0">
                <a:solidFill>
                  <a:schemeClr val="bg1"/>
                </a:solidFill>
                <a:latin typeface="Gill Sans MT"/>
              </a:rPr>
              <a:t>Safety Authority</a:t>
            </a:r>
          </a:p>
          <a:p>
            <a:pPr marL="285750" indent="-285750">
              <a:buFont typeface="Arial" panose="020B0604020202020204" pitchFamily="34" charset="0"/>
              <a:buChar char="•"/>
            </a:pPr>
            <a:r>
              <a:rPr lang="en-US" sz="1400" dirty="0" smtClean="0">
                <a:solidFill>
                  <a:schemeClr val="bg1"/>
                </a:solidFill>
                <a:latin typeface="Gill Sans MT"/>
              </a:rPr>
              <a:t>Enacted in July 2012, MAP-21 provides </a:t>
            </a:r>
            <a:r>
              <a:rPr lang="en-US" sz="1400" dirty="0">
                <a:solidFill>
                  <a:schemeClr val="bg1"/>
                </a:solidFill>
                <a:latin typeface="Gill Sans MT"/>
              </a:rPr>
              <a:t>new </a:t>
            </a:r>
            <a:r>
              <a:rPr lang="en-US" sz="1400" dirty="0" smtClean="0">
                <a:solidFill>
                  <a:schemeClr val="bg1"/>
                </a:solidFill>
                <a:latin typeface="Gill Sans MT"/>
              </a:rPr>
              <a:t>safety regulatory authority to strengthen how FTA regulates and enforces transit </a:t>
            </a:r>
            <a:r>
              <a:rPr lang="en-US" sz="1400" dirty="0">
                <a:solidFill>
                  <a:schemeClr val="bg1"/>
                </a:solidFill>
                <a:latin typeface="Gill Sans MT"/>
              </a:rPr>
              <a:t>safety </a:t>
            </a:r>
            <a:r>
              <a:rPr lang="en-US" sz="1400" dirty="0" smtClean="0">
                <a:solidFill>
                  <a:schemeClr val="bg1"/>
                </a:solidFill>
                <a:latin typeface="Gill Sans MT"/>
              </a:rPr>
              <a:t>regulations</a:t>
            </a:r>
          </a:p>
          <a:p>
            <a:pPr marL="285750" indent="-285750">
              <a:buFont typeface="Arial" panose="020B0604020202020204" pitchFamily="34" charset="0"/>
              <a:buChar char="•"/>
            </a:pPr>
            <a:r>
              <a:rPr lang="en-US" sz="1400" dirty="0" smtClean="0">
                <a:solidFill>
                  <a:schemeClr val="bg1"/>
                </a:solidFill>
                <a:latin typeface="Gill Sans MT"/>
              </a:rPr>
              <a:t>FTA now has authority to set national safety criteria and standards for all modes of transportation</a:t>
            </a:r>
            <a:endParaRPr lang="en-US" sz="1400" dirty="0">
              <a:solidFill>
                <a:schemeClr val="bg1"/>
              </a:solidFill>
              <a:latin typeface="Gill Sans MT"/>
            </a:endParaRPr>
          </a:p>
        </p:txBody>
      </p:sp>
      <p:sp>
        <p:nvSpPr>
          <p:cNvPr id="10" name="Title 1"/>
          <p:cNvSpPr>
            <a:spLocks noGrp="1"/>
          </p:cNvSpPr>
          <p:nvPr>
            <p:ph type="title"/>
          </p:nvPr>
        </p:nvSpPr>
        <p:spPr>
          <a:xfrm>
            <a:off x="457200" y="436562"/>
            <a:ext cx="8229600" cy="981075"/>
          </a:xfrm>
        </p:spPr>
        <p:txBody>
          <a:bodyPr/>
          <a:lstStyle/>
          <a:p>
            <a:pPr algn="ctr"/>
            <a:r>
              <a:rPr lang="en-US" dirty="0" smtClean="0"/>
              <a:t>MAP-21 Safety Requirements</a:t>
            </a:r>
            <a:endParaRPr lang="en-US" dirty="0"/>
          </a:p>
        </p:txBody>
      </p:sp>
      <p:sp>
        <p:nvSpPr>
          <p:cNvPr id="2" name="Rectangle 1"/>
          <p:cNvSpPr/>
          <p:nvPr/>
        </p:nvSpPr>
        <p:spPr>
          <a:xfrm>
            <a:off x="619124" y="1647825"/>
            <a:ext cx="7896225" cy="3139321"/>
          </a:xfrm>
          <a:prstGeom prst="rect">
            <a:avLst/>
          </a:prstGeom>
        </p:spPr>
        <p:txBody>
          <a:bodyPr wrap="square">
            <a:spAutoFit/>
          </a:bodyPr>
          <a:lstStyle/>
          <a:p>
            <a:pPr marL="285750" indent="-285750">
              <a:buFont typeface="Arial" panose="020B0604020202020204" pitchFamily="34" charset="0"/>
              <a:buChar char="•"/>
            </a:pPr>
            <a:r>
              <a:rPr lang="en-US" sz="2200" dirty="0">
                <a:latin typeface="Gill Sans MT" panose="020B0502020104020203" pitchFamily="34" charset="0"/>
              </a:rPr>
              <a:t>While FRA </a:t>
            </a:r>
            <a:r>
              <a:rPr lang="en-US" sz="2200" dirty="0" smtClean="0">
                <a:latin typeface="Gill Sans MT" panose="020B0502020104020203" pitchFamily="34" charset="0"/>
              </a:rPr>
              <a:t>regulates </a:t>
            </a:r>
            <a:r>
              <a:rPr lang="en-US" sz="2200" dirty="0">
                <a:latin typeface="Gill Sans MT" panose="020B0502020104020203" pitchFamily="34" charset="0"/>
              </a:rPr>
              <a:t>safety for commuter railroads, </a:t>
            </a:r>
            <a:r>
              <a:rPr lang="en-US" sz="2200" dirty="0" smtClean="0">
                <a:latin typeface="Gill Sans MT" panose="020B0502020104020203" pitchFamily="34" charset="0"/>
              </a:rPr>
              <a:t> MAP-21 Section 5329 is applicable </a:t>
            </a:r>
            <a:r>
              <a:rPr lang="en-US" sz="2200" dirty="0">
                <a:latin typeface="Gill Sans MT" panose="020B0502020104020203" pitchFamily="34" charset="0"/>
              </a:rPr>
              <a:t>for all rail fixed guide way </a:t>
            </a:r>
            <a:r>
              <a:rPr lang="en-US" sz="2200" dirty="0" smtClean="0">
                <a:latin typeface="Gill Sans MT" panose="020B0502020104020203" pitchFamily="34" charset="0"/>
              </a:rPr>
              <a:t>transit (as well as bus and other transit modes)</a:t>
            </a:r>
            <a:endParaRPr lang="en-US" sz="2200" dirty="0">
              <a:latin typeface="Gill Sans MT" panose="020B0502020104020203" pitchFamily="34" charset="0"/>
            </a:endParaRPr>
          </a:p>
          <a:p>
            <a:pPr marL="285750" indent="-285750">
              <a:buFont typeface="Arial" panose="020B0604020202020204" pitchFamily="34" charset="0"/>
              <a:buChar char="•"/>
            </a:pPr>
            <a:r>
              <a:rPr lang="en-US" sz="2200" dirty="0">
                <a:latin typeface="Gill Sans MT" panose="020B0502020104020203" pitchFamily="34" charset="0"/>
              </a:rPr>
              <a:t>To </a:t>
            </a:r>
            <a:r>
              <a:rPr lang="en-US" sz="2200" dirty="0" smtClean="0">
                <a:latin typeface="Gill Sans MT" panose="020B0502020104020203" pitchFamily="34" charset="0"/>
              </a:rPr>
              <a:t>date, </a:t>
            </a:r>
            <a:r>
              <a:rPr lang="en-US" sz="2200" dirty="0">
                <a:latin typeface="Gill Sans MT" panose="020B0502020104020203" pitchFamily="34" charset="0"/>
              </a:rPr>
              <a:t>bus properties are not subject to the same safety oversight as rail, but </a:t>
            </a:r>
            <a:r>
              <a:rPr lang="en-US" sz="2200" dirty="0" smtClean="0">
                <a:latin typeface="Gill Sans MT" panose="020B0502020104020203" pitchFamily="34" charset="0"/>
              </a:rPr>
              <a:t>MAP-21 </a:t>
            </a:r>
            <a:r>
              <a:rPr lang="en-US" sz="2200" dirty="0">
                <a:latin typeface="Gill Sans MT" panose="020B0502020104020203" pitchFamily="34" charset="0"/>
              </a:rPr>
              <a:t>is very informative </a:t>
            </a:r>
            <a:r>
              <a:rPr lang="en-US" sz="2200" dirty="0" smtClean="0">
                <a:latin typeface="Gill Sans MT" panose="020B0502020104020203" pitchFamily="34" charset="0"/>
              </a:rPr>
              <a:t>on </a:t>
            </a:r>
            <a:r>
              <a:rPr lang="en-US" sz="2200" dirty="0">
                <a:latin typeface="Gill Sans MT" panose="020B0502020104020203" pitchFamily="34" charset="0"/>
              </a:rPr>
              <a:t>how the Board might address regulatory </a:t>
            </a:r>
            <a:r>
              <a:rPr lang="en-US" sz="2200" dirty="0" smtClean="0">
                <a:latin typeface="Gill Sans MT" panose="020B0502020104020203" pitchFamily="34" charset="0"/>
              </a:rPr>
              <a:t>matters</a:t>
            </a:r>
          </a:p>
          <a:p>
            <a:pPr marL="800100" lvl="1" indent="-342900">
              <a:buFont typeface="Gill Sans MT" panose="020B0502020104020203" pitchFamily="34" charset="0"/>
              <a:buChar char="–"/>
            </a:pPr>
            <a:r>
              <a:rPr lang="en-US" sz="2200" dirty="0" smtClean="0">
                <a:latin typeface="Gill Sans MT" panose="020B0502020104020203" pitchFamily="34" charset="0"/>
              </a:rPr>
              <a:t>In addition, under MAP-21, operators of all public transportation systems (including bus) will be subject to Agency Safety Plan requirements </a:t>
            </a:r>
            <a:endParaRPr lang="en-US" sz="2200" dirty="0">
              <a:latin typeface="Gill Sans MT" panose="020B0502020104020203" pitchFamily="34" charset="0"/>
            </a:endParaRPr>
          </a:p>
        </p:txBody>
      </p:sp>
    </p:spTree>
    <p:extLst>
      <p:ext uri="{BB962C8B-B14F-4D97-AF65-F5344CB8AC3E}">
        <p14:creationId xmlns:p14="http://schemas.microsoft.com/office/powerpoint/2010/main" val="2333173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0700" y="4796806"/>
            <a:ext cx="6926942" cy="1169551"/>
          </a:xfrm>
          <a:prstGeom prst="rect">
            <a:avLst/>
          </a:prstGeom>
        </p:spPr>
        <p:txBody>
          <a:bodyPr wrap="square">
            <a:spAutoFit/>
          </a:bodyPr>
          <a:lstStyle/>
          <a:p>
            <a:pPr lvl="0"/>
            <a:r>
              <a:rPr lang="en-US" sz="1400" b="1" dirty="0" smtClean="0">
                <a:solidFill>
                  <a:schemeClr val="bg1"/>
                </a:solidFill>
                <a:latin typeface="Gill Sans MT"/>
              </a:rPr>
              <a:t>New FTA Office </a:t>
            </a:r>
            <a:endParaRPr lang="en-US" sz="1400" b="1" dirty="0">
              <a:solidFill>
                <a:schemeClr val="bg1"/>
              </a:solidFill>
              <a:latin typeface="Gill Sans MT"/>
            </a:endParaRPr>
          </a:p>
          <a:p>
            <a:pPr marL="285750" indent="-285750">
              <a:buFont typeface="Arial" panose="020B0604020202020204" pitchFamily="34" charset="0"/>
              <a:buChar char="•"/>
            </a:pPr>
            <a:r>
              <a:rPr lang="en-US" sz="1400" dirty="0" smtClean="0">
                <a:solidFill>
                  <a:schemeClr val="bg1"/>
                </a:solidFill>
                <a:latin typeface="Gill Sans MT"/>
              </a:rPr>
              <a:t>Safety is DOT’s Number One Priority</a:t>
            </a:r>
          </a:p>
          <a:p>
            <a:pPr marL="285750" indent="-285750">
              <a:buFont typeface="Arial" panose="020B0604020202020204" pitchFamily="34" charset="0"/>
              <a:buChar char="•"/>
            </a:pPr>
            <a:r>
              <a:rPr lang="en-US" sz="1400" dirty="0" smtClean="0">
                <a:solidFill>
                  <a:schemeClr val="bg1"/>
                </a:solidFill>
                <a:latin typeface="Gill Sans MT"/>
              </a:rPr>
              <a:t>Established </a:t>
            </a:r>
            <a:r>
              <a:rPr lang="en-US" sz="1400" dirty="0">
                <a:solidFill>
                  <a:schemeClr val="bg1"/>
                </a:solidFill>
                <a:latin typeface="Gill Sans MT"/>
              </a:rPr>
              <a:t>in July </a:t>
            </a:r>
            <a:r>
              <a:rPr lang="en-US" sz="1400" dirty="0" smtClean="0">
                <a:solidFill>
                  <a:schemeClr val="bg1"/>
                </a:solidFill>
                <a:latin typeface="Gill Sans MT"/>
              </a:rPr>
              <a:t>2013,  the FTA Office of Transit Safety and Oversight is committed to making transit safer through policy development, hazard investigation, data collection, risk analysis, effective oversight programs and information sharing</a:t>
            </a:r>
            <a:endParaRPr lang="en-US" sz="1400" dirty="0">
              <a:solidFill>
                <a:schemeClr val="bg1"/>
              </a:solidFill>
              <a:latin typeface="Gill Sans MT"/>
            </a:endParaRPr>
          </a:p>
        </p:txBody>
      </p:sp>
      <p:sp>
        <p:nvSpPr>
          <p:cNvPr id="7" name="Rectangle 6"/>
          <p:cNvSpPr/>
          <p:nvPr/>
        </p:nvSpPr>
        <p:spPr>
          <a:xfrm>
            <a:off x="1168400" y="3205836"/>
            <a:ext cx="6489700" cy="1169551"/>
          </a:xfrm>
          <a:prstGeom prst="rect">
            <a:avLst/>
          </a:prstGeom>
        </p:spPr>
        <p:txBody>
          <a:bodyPr wrap="square">
            <a:spAutoFit/>
          </a:bodyPr>
          <a:lstStyle/>
          <a:p>
            <a:pPr lvl="0"/>
            <a:r>
              <a:rPr lang="en-US" sz="1400" b="1" dirty="0" smtClean="0">
                <a:solidFill>
                  <a:schemeClr val="bg1"/>
                </a:solidFill>
                <a:latin typeface="Gill Sans MT"/>
              </a:rPr>
              <a:t>New </a:t>
            </a:r>
            <a:r>
              <a:rPr lang="en-US" sz="1400" b="1" dirty="0">
                <a:solidFill>
                  <a:schemeClr val="bg1"/>
                </a:solidFill>
                <a:latin typeface="Gill Sans MT"/>
              </a:rPr>
              <a:t>Safety Authority</a:t>
            </a:r>
          </a:p>
          <a:p>
            <a:pPr marL="285750" indent="-285750">
              <a:buFont typeface="Arial" panose="020B0604020202020204" pitchFamily="34" charset="0"/>
              <a:buChar char="•"/>
            </a:pPr>
            <a:r>
              <a:rPr lang="en-US" sz="1400" dirty="0" smtClean="0">
                <a:solidFill>
                  <a:schemeClr val="bg1"/>
                </a:solidFill>
                <a:latin typeface="Gill Sans MT"/>
              </a:rPr>
              <a:t>Enacted in July 2012, MAP-21 provides </a:t>
            </a:r>
            <a:r>
              <a:rPr lang="en-US" sz="1400" dirty="0">
                <a:solidFill>
                  <a:schemeClr val="bg1"/>
                </a:solidFill>
                <a:latin typeface="Gill Sans MT"/>
              </a:rPr>
              <a:t>new </a:t>
            </a:r>
            <a:r>
              <a:rPr lang="en-US" sz="1400" dirty="0" smtClean="0">
                <a:solidFill>
                  <a:schemeClr val="bg1"/>
                </a:solidFill>
                <a:latin typeface="Gill Sans MT"/>
              </a:rPr>
              <a:t>safety regulatory authority to strengthen how FTA regulates and enforces transit </a:t>
            </a:r>
            <a:r>
              <a:rPr lang="en-US" sz="1400" dirty="0">
                <a:solidFill>
                  <a:schemeClr val="bg1"/>
                </a:solidFill>
                <a:latin typeface="Gill Sans MT"/>
              </a:rPr>
              <a:t>safety </a:t>
            </a:r>
            <a:r>
              <a:rPr lang="en-US" sz="1400" dirty="0" smtClean="0">
                <a:solidFill>
                  <a:schemeClr val="bg1"/>
                </a:solidFill>
                <a:latin typeface="Gill Sans MT"/>
              </a:rPr>
              <a:t>regulations</a:t>
            </a:r>
          </a:p>
          <a:p>
            <a:pPr marL="285750" indent="-285750">
              <a:buFont typeface="Arial" panose="020B0604020202020204" pitchFamily="34" charset="0"/>
              <a:buChar char="•"/>
            </a:pPr>
            <a:r>
              <a:rPr lang="en-US" sz="1400" dirty="0" smtClean="0">
                <a:solidFill>
                  <a:schemeClr val="bg1"/>
                </a:solidFill>
                <a:latin typeface="Gill Sans MT"/>
              </a:rPr>
              <a:t>FTA now has authority to set national safety criteria and standards for all modes of transportation</a:t>
            </a:r>
            <a:endParaRPr lang="en-US" sz="1400" dirty="0">
              <a:solidFill>
                <a:schemeClr val="bg1"/>
              </a:solidFill>
              <a:latin typeface="Gill Sans MT"/>
            </a:endParaRPr>
          </a:p>
        </p:txBody>
      </p:sp>
      <p:sp>
        <p:nvSpPr>
          <p:cNvPr id="10" name="Title 1"/>
          <p:cNvSpPr>
            <a:spLocks noGrp="1"/>
          </p:cNvSpPr>
          <p:nvPr>
            <p:ph type="title"/>
          </p:nvPr>
        </p:nvSpPr>
        <p:spPr>
          <a:xfrm>
            <a:off x="457200" y="436562"/>
            <a:ext cx="8229600" cy="981075"/>
          </a:xfrm>
        </p:spPr>
        <p:txBody>
          <a:bodyPr/>
          <a:lstStyle/>
          <a:p>
            <a:pPr algn="ctr"/>
            <a:r>
              <a:rPr lang="en-US" dirty="0" smtClean="0"/>
              <a:t>Recent FTA Safety Activities</a:t>
            </a:r>
            <a:endParaRPr lang="en-US" dirty="0"/>
          </a:p>
        </p:txBody>
      </p:sp>
      <p:sp>
        <p:nvSpPr>
          <p:cNvPr id="2" name="Rectangle 1"/>
          <p:cNvSpPr/>
          <p:nvPr/>
        </p:nvSpPr>
        <p:spPr>
          <a:xfrm>
            <a:off x="695324" y="1685289"/>
            <a:ext cx="7877175" cy="3785652"/>
          </a:xfrm>
          <a:prstGeom prst="rect">
            <a:avLst/>
          </a:prstGeom>
        </p:spPr>
        <p:txBody>
          <a:bodyPr wrap="square">
            <a:spAutoFit/>
          </a:bodyPr>
          <a:lstStyle/>
          <a:p>
            <a:pPr marL="457200" lvl="0" indent="-457200">
              <a:buFont typeface="Arial" panose="020B0604020202020204" pitchFamily="34" charset="0"/>
              <a:buChar char="•"/>
            </a:pPr>
            <a:r>
              <a:rPr lang="en-US" sz="2400" dirty="0" smtClean="0">
                <a:solidFill>
                  <a:prstClr val="black"/>
                </a:solidFill>
                <a:latin typeface="Gill Sans MT" panose="020B0502020104020203" pitchFamily="34" charset="0"/>
                <a:cs typeface="Arial" panose="020B0604020202020204" pitchFamily="34" charset="0"/>
              </a:rPr>
              <a:t>Issued FTA Administrator Dear Colleague Letters Adopting Safety Management Systems (SMS) &amp; MAP-21 Progress Update</a:t>
            </a:r>
          </a:p>
          <a:p>
            <a:pPr marL="457200" lvl="0" indent="-457200">
              <a:buFont typeface="Arial" panose="020B0604020202020204" pitchFamily="34" charset="0"/>
              <a:buChar char="•"/>
            </a:pPr>
            <a:r>
              <a:rPr lang="en-US" sz="2400" dirty="0" smtClean="0">
                <a:solidFill>
                  <a:prstClr val="black"/>
                </a:solidFill>
                <a:latin typeface="Gill Sans MT" panose="020B0502020104020203" pitchFamily="34" charset="0"/>
                <a:cs typeface="Arial" panose="020B0604020202020204" pitchFamily="34" charset="0"/>
              </a:rPr>
              <a:t>Issued Interim </a:t>
            </a:r>
            <a:r>
              <a:rPr lang="en-US" sz="2400" dirty="0">
                <a:solidFill>
                  <a:prstClr val="black"/>
                </a:solidFill>
                <a:latin typeface="Gill Sans MT" panose="020B0502020104020203" pitchFamily="34" charset="0"/>
                <a:cs typeface="Arial" panose="020B0604020202020204" pitchFamily="34" charset="0"/>
              </a:rPr>
              <a:t>Safety Certification Training </a:t>
            </a:r>
            <a:r>
              <a:rPr lang="en-US" sz="2400" dirty="0" smtClean="0">
                <a:solidFill>
                  <a:prstClr val="black"/>
                </a:solidFill>
                <a:latin typeface="Gill Sans MT" panose="020B0502020104020203" pitchFamily="34" charset="0"/>
                <a:cs typeface="Arial" panose="020B0604020202020204" pitchFamily="34" charset="0"/>
              </a:rPr>
              <a:t>Program</a:t>
            </a:r>
            <a:endParaRPr lang="en-US" sz="2200" dirty="0" smtClean="0">
              <a:latin typeface="Gill Sans MT" panose="020B0502020104020203" pitchFamily="34" charset="0"/>
            </a:endParaRPr>
          </a:p>
          <a:p>
            <a:pPr marL="457200" lvl="0" indent="-457200">
              <a:buFont typeface="Arial" panose="020B0604020202020204" pitchFamily="34" charset="0"/>
              <a:buChar char="•"/>
            </a:pPr>
            <a:r>
              <a:rPr lang="en-US" sz="2400" dirty="0" smtClean="0">
                <a:solidFill>
                  <a:prstClr val="black"/>
                </a:solidFill>
                <a:latin typeface="Gill Sans MT" panose="020B0502020104020203" pitchFamily="34" charset="0"/>
                <a:cs typeface="Arial" panose="020B0604020202020204" pitchFamily="34" charset="0"/>
              </a:rPr>
              <a:t>Published Notice of Proposed Rule Making (NPRM): State Safety Oversight (SSO) Program</a:t>
            </a:r>
          </a:p>
          <a:p>
            <a:pPr marL="457200" lvl="0" indent="-457200">
              <a:buFont typeface="Arial" panose="020B0604020202020204" pitchFamily="34" charset="0"/>
              <a:buChar char="•"/>
            </a:pPr>
            <a:r>
              <a:rPr lang="en-US" sz="2400" dirty="0" smtClean="0">
                <a:solidFill>
                  <a:prstClr val="black"/>
                </a:solidFill>
                <a:latin typeface="Gill Sans MT" panose="020B0502020104020203" pitchFamily="34" charset="0"/>
                <a:cs typeface="Arial" panose="020B0604020202020204" pitchFamily="34" charset="0"/>
              </a:rPr>
              <a:t>Conducted First Safety Management Inspection and Released Findings and Required Actions in June 2015</a:t>
            </a:r>
          </a:p>
          <a:p>
            <a:pPr marL="457200" lvl="0" indent="-457200">
              <a:buFont typeface="Arial" panose="020B0604020202020204" pitchFamily="34" charset="0"/>
              <a:buChar char="•"/>
            </a:pPr>
            <a:r>
              <a:rPr lang="en-US" sz="2400" dirty="0" smtClean="0">
                <a:solidFill>
                  <a:prstClr val="black"/>
                </a:solidFill>
                <a:latin typeface="Gill Sans MT" panose="020B0502020104020203" pitchFamily="34" charset="0"/>
                <a:cs typeface="Arial" panose="020B0604020202020204" pitchFamily="34" charset="0"/>
              </a:rPr>
              <a:t>Readying the release of upcoming guidance and rulemaking documents for later this year</a:t>
            </a:r>
            <a:endParaRPr lang="en-US" sz="2400" dirty="0">
              <a:solidFill>
                <a:prstClr val="black"/>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635717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4665293"/>
              </p:ext>
            </p:extLst>
          </p:nvPr>
        </p:nvGraphicFramePr>
        <p:xfrm>
          <a:off x="237505" y="985653"/>
          <a:ext cx="8682447" cy="3950949"/>
        </p:xfrm>
        <a:graphic>
          <a:graphicData uri="http://schemas.openxmlformats.org/drawingml/2006/table">
            <a:tbl>
              <a:tblPr firstRow="1" bandRow="1">
                <a:tableStyleId>{5C22544A-7EE6-4342-B048-85BDC9FD1C3A}</a:tableStyleId>
              </a:tblPr>
              <a:tblGrid>
                <a:gridCol w="5399886"/>
                <a:gridCol w="3282561"/>
              </a:tblGrid>
              <a:tr h="716274">
                <a:tc>
                  <a:txBody>
                    <a:bodyPr/>
                    <a:lstStyle/>
                    <a:p>
                      <a:r>
                        <a:rPr lang="en-US" sz="1800" dirty="0" smtClean="0">
                          <a:latin typeface="Arial" panose="020B0604020202020204" pitchFamily="34" charset="0"/>
                          <a:cs typeface="Arial" panose="020B0604020202020204" pitchFamily="34" charset="0"/>
                        </a:rPr>
                        <a:t>MAP-21 Requirements</a:t>
                      </a:r>
                      <a:endParaRPr lang="en-US" sz="18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en-US" sz="1400" dirty="0" smtClean="0">
                          <a:latin typeface="Arial" panose="020B0604020202020204" pitchFamily="34" charset="0"/>
                          <a:cs typeface="Arial" panose="020B0604020202020204" pitchFamily="34" charset="0"/>
                        </a:rPr>
                        <a:t>Target</a:t>
                      </a:r>
                      <a:r>
                        <a:rPr lang="en-US" sz="1400" baseline="0" dirty="0" smtClean="0">
                          <a:latin typeface="Arial" panose="020B0604020202020204" pitchFamily="34" charset="0"/>
                          <a:cs typeface="Arial" panose="020B0604020202020204" pitchFamily="34" charset="0"/>
                        </a:rPr>
                        <a:t> Publication or Federal Register Notice for Public Comments</a:t>
                      </a:r>
                      <a:endParaRPr lang="en-US" sz="1400" dirty="0">
                        <a:latin typeface="Arial" panose="020B0604020202020204" pitchFamily="34" charset="0"/>
                        <a:cs typeface="Arial" panose="020B0604020202020204" pitchFamily="34" charset="0"/>
                      </a:endParaRPr>
                    </a:p>
                  </a:txBody>
                  <a:tcPr>
                    <a:solidFill>
                      <a:schemeClr val="bg2">
                        <a:lumMod val="75000"/>
                      </a:schemeClr>
                    </a:solidFill>
                  </a:tcPr>
                </a:tc>
              </a:tr>
              <a:tr h="507361">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smtClean="0">
                          <a:solidFill>
                            <a:schemeClr val="dk1"/>
                          </a:solidFill>
                          <a:latin typeface="Arial" panose="020B0604020202020204" pitchFamily="34" charset="0"/>
                          <a:ea typeface="Calibri"/>
                          <a:cs typeface="Arial" panose="020B0604020202020204" pitchFamily="34" charset="0"/>
                        </a:rPr>
                        <a:t>Safety &amp; Transit Asset Management</a:t>
                      </a:r>
                    </a:p>
                  </a:txBody>
                  <a:tcPr anchor="ct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latin typeface="Arial" panose="020B0604020202020204" pitchFamily="34" charset="0"/>
                          <a:ea typeface="Calibri"/>
                          <a:cs typeface="Arial" panose="020B0604020202020204" pitchFamily="34" charset="0"/>
                        </a:rPr>
                        <a:t>ANPRM—Oct. 2013 (Completed)</a:t>
                      </a:r>
                      <a:endParaRPr lang="en-US" sz="1400" i="0"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r>
              <a:tr h="3141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State Safety Oversight NPRM (Open for Public</a:t>
                      </a:r>
                      <a:r>
                        <a:rPr lang="en-US" sz="1400" b="1" baseline="0" dirty="0" smtClean="0">
                          <a:latin typeface="Arial" panose="020B0604020202020204" pitchFamily="34" charset="0"/>
                          <a:ea typeface="Calibri"/>
                          <a:cs typeface="Arial" panose="020B0604020202020204" pitchFamily="34" charset="0"/>
                        </a:rPr>
                        <a:t> Comment)</a:t>
                      </a:r>
                      <a:endParaRPr lang="en-US" sz="1400" b="1" dirty="0" smtClean="0">
                        <a:latin typeface="Arial" panose="020B0604020202020204" pitchFamily="34" charset="0"/>
                        <a:ea typeface="Calibri"/>
                        <a:cs typeface="Arial" panose="020B0604020202020204" pitchFamily="34" charset="0"/>
                      </a:endParaRPr>
                    </a:p>
                  </a:txBody>
                  <a:tcPr anchor="ctr"/>
                </a:tc>
                <a:tc>
                  <a:txBody>
                    <a:bodyPr/>
                    <a:lstStyle/>
                    <a:p>
                      <a:r>
                        <a:rPr lang="en-US" sz="1400" b="0" i="0" dirty="0" smtClean="0">
                          <a:latin typeface="Arial" panose="020B0604020202020204" pitchFamily="34" charset="0"/>
                          <a:cs typeface="Arial" panose="020B0604020202020204" pitchFamily="34" charset="0"/>
                        </a:rPr>
                        <a:t>February</a:t>
                      </a:r>
                      <a:r>
                        <a:rPr lang="en-US" sz="1400" b="0" i="0" baseline="0" dirty="0" smtClean="0">
                          <a:latin typeface="Arial" panose="020B0604020202020204" pitchFamily="34" charset="0"/>
                          <a:cs typeface="Arial" panose="020B0604020202020204" pitchFamily="34" charset="0"/>
                        </a:rPr>
                        <a:t> </a:t>
                      </a:r>
                      <a:r>
                        <a:rPr lang="en-US" sz="1400" b="0" i="0" dirty="0" smtClean="0">
                          <a:latin typeface="Arial" panose="020B0604020202020204" pitchFamily="34" charset="0"/>
                          <a:cs typeface="Arial" panose="020B0604020202020204" pitchFamily="34" charset="0"/>
                        </a:rPr>
                        <a:t>2015 (Completed)</a:t>
                      </a:r>
                      <a:endParaRPr lang="en-US" sz="1400" b="0" i="0" dirty="0">
                        <a:latin typeface="Arial" panose="020B0604020202020204" pitchFamily="34" charset="0"/>
                        <a:cs typeface="Arial" panose="020B0604020202020204" pitchFamily="34" charset="0"/>
                      </a:endParaRPr>
                    </a:p>
                  </a:txBody>
                  <a:tcPr anchor="ctr"/>
                </a:tc>
              </a:tr>
              <a:tr h="3141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Safety Certification Training Program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 Proposed Interim Provisions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 Final Interim</a:t>
                      </a:r>
                      <a:r>
                        <a:rPr lang="en-US" sz="1400" b="1" baseline="0" dirty="0" smtClean="0">
                          <a:latin typeface="Arial" panose="020B0604020202020204" pitchFamily="34" charset="0"/>
                          <a:ea typeface="Calibri"/>
                          <a:cs typeface="Arial" panose="020B0604020202020204" pitchFamily="34" charset="0"/>
                        </a:rPr>
                        <a:t> Provisions</a:t>
                      </a:r>
                      <a:endParaRPr lang="en-US" sz="1400"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c>
                  <a:txBody>
                    <a:bodyPr/>
                    <a:lstStyle/>
                    <a:p>
                      <a:endParaRPr lang="en-US" sz="1400" i="1" dirty="0" smtClean="0">
                        <a:latin typeface="Arial" panose="020B0604020202020204" pitchFamily="34" charset="0"/>
                        <a:cs typeface="Arial" panose="020B0604020202020204" pitchFamily="34" charset="0"/>
                      </a:endParaRPr>
                    </a:p>
                    <a:p>
                      <a:r>
                        <a:rPr lang="en-US" sz="1400" i="0" baseline="0" dirty="0" smtClean="0">
                          <a:latin typeface="Arial" panose="020B0604020202020204" pitchFamily="34" charset="0"/>
                          <a:cs typeface="Arial" panose="020B0604020202020204" pitchFamily="34" charset="0"/>
                        </a:rPr>
                        <a:t>April 2014 (Completed)</a:t>
                      </a:r>
                    </a:p>
                    <a:p>
                      <a:r>
                        <a:rPr lang="en-US" sz="1400" b="0" i="0" baseline="0" dirty="0" smtClean="0">
                          <a:latin typeface="Arial" panose="020B0604020202020204" pitchFamily="34" charset="0"/>
                          <a:cs typeface="Arial" panose="020B0604020202020204" pitchFamily="34" charset="0"/>
                        </a:rPr>
                        <a:t>February 2015 (Completed)</a:t>
                      </a:r>
                      <a:endParaRPr lang="en-US" sz="1400" b="0" i="0"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r>
              <a:tr h="3141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Safety Certification Training Program NPRM</a:t>
                      </a:r>
                      <a:endParaRPr lang="en-US" sz="1400"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c>
                  <a:txBody>
                    <a:bodyPr/>
                    <a:lstStyle/>
                    <a:p>
                      <a:r>
                        <a:rPr lang="en-US" sz="1400" b="1" baseline="0" dirty="0" smtClean="0">
                          <a:latin typeface="Arial" panose="020B0604020202020204" pitchFamily="34" charset="0"/>
                          <a:cs typeface="Arial" panose="020B0604020202020204" pitchFamily="34" charset="0"/>
                        </a:rPr>
                        <a:t>2015</a:t>
                      </a:r>
                      <a:endParaRPr lang="en-US" sz="1400" b="1"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r>
              <a:tr h="3141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National Safety Plan Guidance </a:t>
                      </a:r>
                    </a:p>
                  </a:txBody>
                  <a:tcPr anchor="ctr">
                    <a:solidFill>
                      <a:schemeClr val="bg2">
                        <a:lumMod val="40000"/>
                        <a:lumOff val="60000"/>
                      </a:schemeClr>
                    </a:solidFill>
                  </a:tcPr>
                </a:tc>
                <a:tc>
                  <a:txBody>
                    <a:bodyPr/>
                    <a:lstStyle/>
                    <a:p>
                      <a:r>
                        <a:rPr lang="en-US" sz="1400" b="1" dirty="0" smtClean="0">
                          <a:latin typeface="Arial" panose="020B0604020202020204" pitchFamily="34" charset="0"/>
                          <a:cs typeface="Arial" panose="020B0604020202020204" pitchFamily="34" charset="0"/>
                        </a:rPr>
                        <a:t>2015</a:t>
                      </a:r>
                      <a:endParaRPr lang="en-US" sz="1400" b="1"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r>
              <a:tr h="3141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National Safety Program NPRM </a:t>
                      </a:r>
                    </a:p>
                  </a:txBody>
                  <a:tcPr anchor="ctr"/>
                </a:tc>
                <a:tc>
                  <a:txBody>
                    <a:bodyPr/>
                    <a:lstStyle/>
                    <a:p>
                      <a:r>
                        <a:rPr lang="en-US" sz="1400" b="1" dirty="0" smtClean="0">
                          <a:latin typeface="Arial" panose="020B0604020202020204" pitchFamily="34" charset="0"/>
                          <a:cs typeface="Arial" panose="020B0604020202020204" pitchFamily="34" charset="0"/>
                        </a:rPr>
                        <a:t>2015</a:t>
                      </a:r>
                      <a:endParaRPr lang="en-US" sz="1400" b="1" dirty="0">
                        <a:latin typeface="Arial" panose="020B0604020202020204" pitchFamily="34" charset="0"/>
                        <a:cs typeface="Arial" panose="020B0604020202020204" pitchFamily="34" charset="0"/>
                      </a:endParaRPr>
                    </a:p>
                  </a:txBody>
                  <a:tcPr anchor="ctr"/>
                </a:tc>
              </a:tr>
              <a:tr h="36189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Transit Agency Safety Plan NPRM</a:t>
                      </a:r>
                      <a:endParaRPr lang="en-US" sz="1400" dirty="0" smtClean="0">
                        <a:latin typeface="Arial" panose="020B0604020202020204" pitchFamily="34" charset="0"/>
                        <a:ea typeface="Calibri"/>
                        <a:cs typeface="Arial" panose="020B0604020202020204" pitchFamily="34" charset="0"/>
                      </a:endParaRPr>
                    </a:p>
                  </a:txBody>
                  <a:tcPr anchor="ctr">
                    <a:solidFill>
                      <a:schemeClr val="bg2">
                        <a:lumMod val="40000"/>
                        <a:lumOff val="60000"/>
                      </a:schemeClr>
                    </a:solidFill>
                  </a:tcPr>
                </a:tc>
                <a:tc>
                  <a:txBody>
                    <a:bodyPr/>
                    <a:lstStyle/>
                    <a:p>
                      <a:r>
                        <a:rPr lang="en-US" sz="1400" b="1" baseline="0" dirty="0" smtClean="0">
                          <a:latin typeface="Arial" panose="020B0604020202020204" pitchFamily="34" charset="0"/>
                          <a:cs typeface="Arial" panose="020B0604020202020204" pitchFamily="34" charset="0"/>
                        </a:rPr>
                        <a:t>2015</a:t>
                      </a:r>
                      <a:endParaRPr lang="en-US" sz="1400" b="1"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r>
              <a:tr h="36189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Transit Asset Management NPRM</a:t>
                      </a:r>
                      <a:endParaRPr lang="en-US" sz="1400" dirty="0" smtClean="0">
                        <a:latin typeface="Arial" panose="020B0604020202020204" pitchFamily="34" charset="0"/>
                        <a:ea typeface="Calibri"/>
                        <a:cs typeface="Arial" panose="020B0604020202020204" pitchFamily="34" charset="0"/>
                      </a:endParaRPr>
                    </a:p>
                  </a:txBody>
                  <a:tcPr anchor="ctr"/>
                </a:tc>
                <a:tc>
                  <a:txBody>
                    <a:bodyPr/>
                    <a:lstStyle/>
                    <a:p>
                      <a:r>
                        <a:rPr lang="en-US" sz="1400" b="1" dirty="0" smtClean="0">
                          <a:latin typeface="Arial" panose="020B0604020202020204" pitchFamily="34" charset="0"/>
                          <a:cs typeface="Arial" panose="020B0604020202020204" pitchFamily="34" charset="0"/>
                        </a:rPr>
                        <a:t>2015</a:t>
                      </a:r>
                      <a:endParaRPr lang="en-US" sz="1400" b="1" dirty="0">
                        <a:latin typeface="Arial" panose="020B0604020202020204" pitchFamily="34" charset="0"/>
                        <a:cs typeface="Arial" panose="020B0604020202020204" pitchFamily="34" charset="0"/>
                      </a:endParaRPr>
                    </a:p>
                  </a:txBody>
                  <a:tcPr anchor="ctr"/>
                </a:tc>
              </a:tr>
            </a:tbl>
          </a:graphicData>
        </a:graphic>
      </p:graphicFrame>
      <p:sp>
        <p:nvSpPr>
          <p:cNvPr id="6" name="TextBox 5"/>
          <p:cNvSpPr txBox="1"/>
          <p:nvPr/>
        </p:nvSpPr>
        <p:spPr>
          <a:xfrm>
            <a:off x="1295400" y="457947"/>
            <a:ext cx="6583326" cy="461665"/>
          </a:xfrm>
          <a:prstGeom prst="rect">
            <a:avLst/>
          </a:prstGeom>
          <a:noFill/>
        </p:spPr>
        <p:txBody>
          <a:bodyPr wrap="square" rtlCol="0">
            <a:spAutoFit/>
          </a:bodyPr>
          <a:lstStyle/>
          <a:p>
            <a:pPr algn="ctr"/>
            <a:r>
              <a:rPr lang="en-US" sz="2400" b="1" dirty="0" smtClean="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rPr>
              <a:t>Safety Rulemaking Update</a:t>
            </a:r>
            <a:endParaRPr lang="en-US" sz="2400" dirty="0">
              <a:solidFill>
                <a:srgbClr val="395B74"/>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 Box 2"/>
          <p:cNvSpPr txBox="1">
            <a:spLocks noChangeArrowheads="1"/>
          </p:cNvSpPr>
          <p:nvPr/>
        </p:nvSpPr>
        <p:spPr bwMode="auto">
          <a:xfrm>
            <a:off x="4671802" y="5240236"/>
            <a:ext cx="4248150" cy="852487"/>
          </a:xfrm>
          <a:prstGeom prst="rect">
            <a:avLst/>
          </a:prstGeom>
          <a:noFill/>
          <a:ln w="19050">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600"/>
              </a:spcAft>
            </a:pPr>
            <a:r>
              <a:rPr lang="en-US" sz="1200" b="1" dirty="0">
                <a:effectLst/>
                <a:latin typeface="Arial" panose="020B0604020202020204" pitchFamily="34" charset="0"/>
                <a:ea typeface="Calibri"/>
                <a:cs typeface="Arial" panose="020B0604020202020204" pitchFamily="34" charset="0"/>
              </a:rPr>
              <a:t>ANPRM—Advanced Notice of Proposed </a:t>
            </a:r>
            <a:r>
              <a:rPr lang="en-US" sz="1200" b="1" dirty="0" smtClean="0">
                <a:effectLst/>
                <a:latin typeface="Arial" panose="020B0604020202020204" pitchFamily="34" charset="0"/>
                <a:ea typeface="Calibri"/>
                <a:cs typeface="Arial" panose="020B0604020202020204" pitchFamily="34" charset="0"/>
              </a:rPr>
              <a:t>Rulemaking </a:t>
            </a:r>
          </a:p>
          <a:p>
            <a:pPr marL="0" marR="0">
              <a:spcBef>
                <a:spcPts val="0"/>
              </a:spcBef>
              <a:spcAft>
                <a:spcPts val="600"/>
              </a:spcAft>
            </a:pPr>
            <a:r>
              <a:rPr lang="en-US" sz="1200" b="1" dirty="0" smtClean="0">
                <a:effectLst/>
                <a:latin typeface="Arial" panose="020B0604020202020204" pitchFamily="34" charset="0"/>
                <a:ea typeface="Calibri"/>
                <a:cs typeface="Arial" panose="020B0604020202020204" pitchFamily="34" charset="0"/>
              </a:rPr>
              <a:t>NPRM </a:t>
            </a:r>
            <a:r>
              <a:rPr lang="en-US" sz="1200" b="1" dirty="0">
                <a:effectLst/>
                <a:latin typeface="Arial" panose="020B0604020202020204" pitchFamily="34" charset="0"/>
                <a:ea typeface="Calibri"/>
                <a:cs typeface="Arial" panose="020B0604020202020204" pitchFamily="34" charset="0"/>
              </a:rPr>
              <a:t>– Notice of Proposed Rulemaking</a:t>
            </a:r>
            <a:endParaRPr lang="en-US" sz="1200" dirty="0">
              <a:effectLst/>
              <a:latin typeface="Arial" panose="020B0604020202020204" pitchFamily="34" charset="0"/>
              <a:ea typeface="Calibri"/>
              <a:cs typeface="Arial" panose="020B0604020202020204" pitchFamily="34" charset="0"/>
            </a:endParaRPr>
          </a:p>
          <a:p>
            <a:pPr marL="0" marR="0">
              <a:spcBef>
                <a:spcPts val="0"/>
              </a:spcBef>
              <a:spcAft>
                <a:spcPts val="600"/>
              </a:spcAft>
            </a:pPr>
            <a:r>
              <a:rPr lang="en-US" sz="1200" b="1" dirty="0">
                <a:effectLst/>
                <a:latin typeface="Arial" panose="020B0604020202020204" pitchFamily="34" charset="0"/>
                <a:ea typeface="Calibri"/>
                <a:cs typeface="Arial" panose="020B0604020202020204" pitchFamily="34" charset="0"/>
              </a:rPr>
              <a:t>FRN – Federal Register Notice</a:t>
            </a:r>
            <a:endParaRPr lang="en-US" sz="1200" dirty="0">
              <a:effectLst/>
              <a:latin typeface="Arial" panose="020B0604020202020204" pitchFamily="34" charset="0"/>
              <a:ea typeface="Calibri"/>
              <a:cs typeface="Arial" panose="020B0604020202020204" pitchFamily="34" charset="0"/>
            </a:endParaRPr>
          </a:p>
        </p:txBody>
      </p:sp>
      <p:sp>
        <p:nvSpPr>
          <p:cNvPr id="2" name="Slide Number Placeholder 1"/>
          <p:cNvSpPr>
            <a:spLocks noGrp="1"/>
          </p:cNvSpPr>
          <p:nvPr>
            <p:ph type="sldNum" sz="quarter" idx="12"/>
          </p:nvPr>
        </p:nvSpPr>
        <p:spPr/>
        <p:txBody>
          <a:bodyPr/>
          <a:lstStyle/>
          <a:p>
            <a:fld id="{F00A00CB-2C12-43BD-8097-0EF59CD27AF0}" type="slidenum">
              <a:rPr lang="en-US" smtClean="0"/>
              <a:pPr/>
              <a:t>8</a:t>
            </a:fld>
            <a:endParaRPr lang="en-US" dirty="0"/>
          </a:p>
        </p:txBody>
      </p:sp>
    </p:spTree>
    <p:extLst>
      <p:ext uri="{BB962C8B-B14F-4D97-AF65-F5344CB8AC3E}">
        <p14:creationId xmlns:p14="http://schemas.microsoft.com/office/powerpoint/2010/main" val="1863593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National-Safety-progr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FTA-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6035675"/>
            <a:ext cx="9155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209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Custom 5">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8b2dcf2-e3a0-4836-810b-503b97331bad">FTA1-129-96</_dlc_DocId>
    <TaxCatchAll xmlns="08b2dcf2-e3a0-4836-810b-503b97331bad">
      <Value>204</Value>
    </TaxCatchAll>
    <_dlc_DocIdUrl xmlns="08b2dcf2-e3a0-4836-810b-503b97331bad">
      <Url>http://one/office/fta.transport/Offices/TSO/_layouts/DocIdRedir.aspx?ID=FTA1-129-96</Url>
      <Description>FTA1-129-96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9A692E376DF347935F12B0754E56B6" ma:contentTypeVersion="7" ma:contentTypeDescription="Create a new document." ma:contentTypeScope="" ma:versionID="cf600b4b9ccdc7c222d003c14f5f771e">
  <xsd:schema xmlns:xsd="http://www.w3.org/2001/XMLSchema" xmlns:xs="http://www.w3.org/2001/XMLSchema" xmlns:p="http://schemas.microsoft.com/office/2006/metadata/properties" xmlns:ns2="08b2dcf2-e3a0-4836-810b-503b97331bad" targetNamespace="http://schemas.microsoft.com/office/2006/metadata/properties" ma:root="true" ma:fieldsID="6b5b94f39490ce6c97d32524d6d57170" ns2:_="">
    <xsd:import namespace="08b2dcf2-e3a0-4836-810b-503b97331bad"/>
    <xsd:element name="properties">
      <xsd:complexType>
        <xsd:sequence>
          <xsd:element name="documentManagement">
            <xsd:complexType>
              <xsd:all>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2dcf2-e3a0-4836-810b-503b97331ba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0a5b7dda-010b-4160-a0cf-c5a2c9a5d23c}" ma:internalName="TaxCatchAll" ma:showField="CatchAllData" ma:web="08b2dcf2-e3a0-4836-810b-503b97331bad">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0a5b7dda-010b-4160-a0cf-c5a2c9a5d23c}" ma:internalName="TaxCatchAllLabel" ma:readOnly="true" ma:showField="CatchAllDataLabel" ma:web="08b2dcf2-e3a0-4836-810b-503b97331bad">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CA6A6-D622-4985-8DFE-B82E91AC4139}">
  <ds:schemaRefs>
    <ds:schemaRef ds:uri="08b2dcf2-e3a0-4836-810b-503b97331bad"/>
    <ds:schemaRef ds:uri="http://purl.org/dc/term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C73E1C3-E11E-418C-90F9-61C681DA3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2dcf2-e3a0-4836-810b-503b97331b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5A661B-F1AA-4685-AAEC-D1609EFCF3C4}">
  <ds:schemaRefs>
    <ds:schemaRef ds:uri="http://schemas.microsoft.com/sharepoint/events"/>
  </ds:schemaRefs>
</ds:datastoreItem>
</file>

<file path=customXml/itemProps4.xml><?xml version="1.0" encoding="utf-8"?>
<ds:datastoreItem xmlns:ds="http://schemas.openxmlformats.org/officeDocument/2006/customXml" ds:itemID="{12850979-A63C-4810-B9D8-135607F90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30584</TotalTime>
  <Words>2996</Words>
  <Application>Microsoft Office PowerPoint</Application>
  <PresentationFormat>On-screen Show (4:3)</PresentationFormat>
  <Paragraphs>297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FTA3 (2)</vt:lpstr>
      <vt:lpstr>FTA SMS Update  APTA Board Members Conference  July 21, 2015  </vt:lpstr>
      <vt:lpstr>Background</vt:lpstr>
      <vt:lpstr>Recent Investigations have found:</vt:lpstr>
      <vt:lpstr>NTSB Most Wanted List 2014</vt:lpstr>
      <vt:lpstr>Change is Necessary</vt:lpstr>
      <vt:lpstr>MAP-21 Safety Requirements</vt:lpstr>
      <vt:lpstr>Recent FTA Safety Activities</vt:lpstr>
      <vt:lpstr>PowerPoint Presentation</vt:lpstr>
      <vt:lpstr>PowerPoint Presentation</vt:lpstr>
      <vt:lpstr>FTA Safety Expectations</vt:lpstr>
      <vt:lpstr>What is Needed: A New Model</vt:lpstr>
      <vt:lpstr>What Is a Safety Management System?</vt:lpstr>
      <vt:lpstr>Breaking Down SMS</vt:lpstr>
      <vt:lpstr>SMS answers these critical questions </vt:lpstr>
      <vt:lpstr>4 Components (Pillars) of SMS</vt:lpstr>
      <vt:lpstr>4 Components (Pillars) of SMS </vt:lpstr>
      <vt:lpstr>SMS formalizes organizational safety commitment</vt:lpstr>
      <vt:lpstr>The Board’s Role in SMS</vt:lpstr>
      <vt:lpstr>The Board’s Role in SMS</vt:lpstr>
      <vt:lpstr>How SMS Empowers a Board</vt:lpstr>
      <vt:lpstr> For more information:  Mr. Brian Alberts Office of Transit Safety and Oversight Federal Transit Administration Office: (202) 366-3600  Email: brian.alberts@dot.gov    www.fta.dot.gov </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TSO_For Printing</dc:title>
  <dc:creator>Donna Aggazio</dc:creator>
  <cp:lastModifiedBy>USDOT</cp:lastModifiedBy>
  <cp:revision>1443</cp:revision>
  <cp:lastPrinted>2015-07-17T16:35:56Z</cp:lastPrinted>
  <dcterms:created xsi:type="dcterms:W3CDTF">2012-04-18T16:44:28Z</dcterms:created>
  <dcterms:modified xsi:type="dcterms:W3CDTF">2015-07-29T18:22:26Z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b01312e6-bd4a-4fa7-b9bf-b2abad5a4f5a</vt:lpwstr>
  </property>
  <property fmtid="{D5CDD505-2E9C-101B-9397-08002B2CF9AE}" pid="3" name="ContentTypeId">
    <vt:lpwstr>0x0101006A9A692E376DF347935F12B0754E56B6</vt:lpwstr>
  </property>
  <property fmtid="{D5CDD505-2E9C-101B-9397-08002B2CF9AE}" pid="4" name="Document_x0020_Type">
    <vt:lpwstr>204;#SSO Program|c68f3230-66d6-4529-8546-3a9f2b53c8d2</vt:lpwstr>
  </property>
  <property fmtid="{D5CDD505-2E9C-101B-9397-08002B2CF9AE}" pid="5" name="Document Type">
    <vt:lpwstr>204;#SSO Program|c68f3230-66d6-4529-8546-3a9f2b53c8d2</vt:lpwstr>
  </property>
</Properties>
</file>