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handoutMasterIdLst>
    <p:handoutMasterId r:id="rId128"/>
  </p:handoutMasterIdLst>
  <p:sldIdLst>
    <p:sldId id="256" r:id="rId2"/>
    <p:sldId id="257" r:id="rId3"/>
    <p:sldId id="259" r:id="rId4"/>
    <p:sldId id="260" r:id="rId5"/>
    <p:sldId id="263" r:id="rId6"/>
    <p:sldId id="264" r:id="rId7"/>
    <p:sldId id="265" r:id="rId8"/>
    <p:sldId id="266" r:id="rId9"/>
    <p:sldId id="267" r:id="rId10"/>
    <p:sldId id="268" r:id="rId11"/>
    <p:sldId id="269" r:id="rId12"/>
    <p:sldId id="270" r:id="rId13"/>
    <p:sldId id="276" r:id="rId14"/>
    <p:sldId id="278" r:id="rId15"/>
    <p:sldId id="279" r:id="rId16"/>
    <p:sldId id="280" r:id="rId17"/>
    <p:sldId id="281" r:id="rId18"/>
    <p:sldId id="284"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63" r:id="rId97"/>
    <p:sldId id="364" r:id="rId98"/>
    <p:sldId id="365" r:id="rId99"/>
    <p:sldId id="366" r:id="rId100"/>
    <p:sldId id="367" r:id="rId101"/>
    <p:sldId id="368" r:id="rId102"/>
    <p:sldId id="369" r:id="rId103"/>
    <p:sldId id="370" r:id="rId104"/>
    <p:sldId id="371" r:id="rId105"/>
    <p:sldId id="372" r:id="rId106"/>
    <p:sldId id="373" r:id="rId107"/>
    <p:sldId id="374" r:id="rId108"/>
    <p:sldId id="375" r:id="rId109"/>
    <p:sldId id="376" r:id="rId110"/>
    <p:sldId id="377" r:id="rId111"/>
    <p:sldId id="378" r:id="rId112"/>
    <p:sldId id="379" r:id="rId113"/>
    <p:sldId id="380" r:id="rId114"/>
    <p:sldId id="381" r:id="rId115"/>
    <p:sldId id="382" r:id="rId116"/>
    <p:sldId id="383" r:id="rId117"/>
    <p:sldId id="384" r:id="rId118"/>
    <p:sldId id="385" r:id="rId119"/>
    <p:sldId id="386" r:id="rId120"/>
    <p:sldId id="387" r:id="rId121"/>
    <p:sldId id="388" r:id="rId122"/>
    <p:sldId id="389" r:id="rId123"/>
    <p:sldId id="390" r:id="rId124"/>
    <p:sldId id="391" r:id="rId125"/>
    <p:sldId id="392" r:id="rId1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78" autoAdjust="0"/>
    <p:restoredTop sz="94472" autoAdjust="0"/>
  </p:normalViewPr>
  <p:slideViewPr>
    <p:cSldViewPr>
      <p:cViewPr varScale="1">
        <p:scale>
          <a:sx n="73" d="100"/>
          <a:sy n="73" d="100"/>
        </p:scale>
        <p:origin x="-6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6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785D875-B245-4614-977C-0B25493A88B5}" type="datetimeFigureOut">
              <a:rPr lang="en-US" smtClean="0"/>
              <a:pPr/>
              <a:t>2/2/2012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3C8CC12-E908-4E4E-8713-31F24D74A1B2}"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1024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1024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98B6E77E-4894-4D4D-981A-3D9CB9228C33}"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F18897F2-258E-485C-BAC6-746E475544F8}" type="slidenum">
              <a:rPr lang="en-US"/>
              <a:pPr/>
              <a:t>5</a:t>
            </a:fld>
            <a:endParaRPr lang="en-US" dirty="0"/>
          </a:p>
        </p:txBody>
      </p:sp>
      <p:sp>
        <p:nvSpPr>
          <p:cNvPr id="1331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135266E2-E9DC-48C4-9904-3927ADC06825}" type="slidenum">
              <a:rPr lang="en-US" sz="1200">
                <a:latin typeface="Calibri" pitchFamily="34" charset="0"/>
              </a:rPr>
              <a:pPr algn="r"/>
              <a:t>5</a:t>
            </a:fld>
            <a:endParaRPr lang="en-US" sz="1200" dirty="0">
              <a:latin typeface="Calibri" pitchFamily="34" charset="0"/>
            </a:endParaRPr>
          </a:p>
        </p:txBody>
      </p:sp>
      <p:sp>
        <p:nvSpPr>
          <p:cNvPr id="13315"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4941" tIns="47471" rIns="94941" bIns="47471" anchor="b"/>
          <a:lstStyle/>
          <a:p>
            <a:pPr algn="r" defTabSz="949568"/>
            <a:fld id="{4894DA67-3F70-4255-A46A-F5C5E11D4193}" type="slidenum">
              <a:rPr lang="en-US" sz="1200"/>
              <a:pPr algn="r" defTabSz="949568"/>
              <a:t>5</a:t>
            </a:fld>
            <a:endParaRPr lang="en-US" sz="1200" dirty="0"/>
          </a:p>
        </p:txBody>
      </p:sp>
      <p:sp>
        <p:nvSpPr>
          <p:cNvPr id="13316" name="Rectangle 2"/>
          <p:cNvSpPr>
            <a:spLocks noGrp="1" noRot="1" noChangeAspect="1" noChangeArrowheads="1" noTextEdit="1"/>
          </p:cNvSpPr>
          <p:nvPr>
            <p:ph type="sldImg"/>
          </p:nvPr>
        </p:nvSpPr>
        <p:spPr>
          <a:ln/>
        </p:spPr>
      </p:sp>
      <p:sp>
        <p:nvSpPr>
          <p:cNvPr id="13317" name="Rectangle 3"/>
          <p:cNvSpPr>
            <a:spLocks noGrp="1" noChangeArrowheads="1"/>
          </p:cNvSpPr>
          <p:nvPr>
            <p:ph type="body" idx="1"/>
          </p:nvPr>
        </p:nvSpPr>
        <p:spPr>
          <a:xfrm>
            <a:off x="934720" y="4415790"/>
            <a:ext cx="5140960" cy="4183380"/>
          </a:xfrm>
          <a:ln>
            <a:solidFill>
              <a:schemeClr val="tx1"/>
            </a:solidFill>
          </a:ln>
        </p:spPr>
        <p:txBody>
          <a:bodyPr lIns="94937" tIns="47469" rIns="94937" bIns="47469"/>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0F5165D-2D2B-4D94-9303-E42983E3CA23}" type="slidenum">
              <a:rPr lang="en-US" sz="1200"/>
              <a:pPr algn="r" defTabSz="949273"/>
              <a:t>14</a:t>
            </a:fld>
            <a:endParaRPr lang="en-US" sz="1200" dirty="0"/>
          </a:p>
        </p:txBody>
      </p:sp>
      <p:sp>
        <p:nvSpPr>
          <p:cNvPr id="16179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F997C1F6-4927-4F31-B7C2-E49609F340D3}" type="slidenum">
              <a:rPr lang="en-US" sz="1200"/>
              <a:pPr algn="r" defTabSz="949273"/>
              <a:t>14</a:t>
            </a:fld>
            <a:endParaRPr lang="en-US" sz="1200" dirty="0"/>
          </a:p>
        </p:txBody>
      </p:sp>
      <p:sp>
        <p:nvSpPr>
          <p:cNvPr id="1617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7" name="Rectangle 3"/>
          <p:cNvSpPr>
            <a:spLocks noGrp="1" noChangeArrowheads="1"/>
          </p:cNvSpPr>
          <p:nvPr>
            <p:ph type="body" idx="1"/>
          </p:nvPr>
        </p:nvSpPr>
        <p:spPr bwMode="auto">
          <a:xfrm>
            <a:off x="935039" y="4416425"/>
            <a:ext cx="5140325" cy="4183063"/>
          </a:xfrm>
          <a:prstGeom prst="rect">
            <a:avLst/>
          </a:prstGeom>
          <a:noFill/>
          <a:ln>
            <a:solidFill>
              <a:srgbClr val="000000"/>
            </a:solidFill>
            <a:miter lim="800000"/>
            <a:headEnd/>
            <a:tailEnd/>
          </a:ln>
        </p:spPr>
        <p:txBody>
          <a:bodyPr lIns="94937" tIns="47469" rIns="94937" bIns="47469"/>
          <a:lstStyle/>
          <a:p>
            <a:pPr eaLnBrk="1" hangingPunct="1"/>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3D524AF1-8359-4D8B-B22C-220B04E6BDA1}" type="slidenum">
              <a:rPr lang="en-US" sz="1200"/>
              <a:pPr algn="r" defTabSz="949273"/>
              <a:t>104</a:t>
            </a:fld>
            <a:endParaRPr lang="en-US" sz="1200" dirty="0"/>
          </a:p>
        </p:txBody>
      </p:sp>
      <p:sp>
        <p:nvSpPr>
          <p:cNvPr id="25702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D3FDDA3-D3C0-4C15-B38F-8D946AC4D9E4}" type="slidenum">
              <a:rPr lang="en-US" sz="1200"/>
              <a:pPr algn="r" defTabSz="949273"/>
              <a:t>104</a:t>
            </a:fld>
            <a:endParaRPr lang="en-US" sz="1200" dirty="0"/>
          </a:p>
        </p:txBody>
      </p:sp>
      <p:sp>
        <p:nvSpPr>
          <p:cNvPr id="2570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702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F5151AA-6324-4626-83C6-DBCDF66FB547}" type="slidenum">
              <a:rPr lang="en-US" sz="1200"/>
              <a:pPr algn="r" defTabSz="949273"/>
              <a:t>105</a:t>
            </a:fld>
            <a:endParaRPr lang="en-US" sz="1200" dirty="0"/>
          </a:p>
        </p:txBody>
      </p:sp>
      <p:sp>
        <p:nvSpPr>
          <p:cNvPr id="25805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2061352-D303-44CD-99F5-CF2520BC7508}" type="slidenum">
              <a:rPr lang="en-US" sz="1200"/>
              <a:pPr algn="r" defTabSz="949273"/>
              <a:t>105</a:t>
            </a:fld>
            <a:endParaRPr lang="en-US" sz="1200" dirty="0"/>
          </a:p>
        </p:txBody>
      </p:sp>
      <p:sp>
        <p:nvSpPr>
          <p:cNvPr id="2580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805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9E44B6FF-4CBF-4731-B2C3-3C4614C99485}" type="slidenum">
              <a:rPr lang="en-US" sz="1200"/>
              <a:pPr algn="r" defTabSz="949273"/>
              <a:t>106</a:t>
            </a:fld>
            <a:endParaRPr lang="en-US" sz="1200" dirty="0"/>
          </a:p>
        </p:txBody>
      </p:sp>
      <p:sp>
        <p:nvSpPr>
          <p:cNvPr id="25907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FD3A990-6EC1-4F7C-9EC1-3D36A2259987}" type="slidenum">
              <a:rPr lang="en-US" sz="1200"/>
              <a:pPr algn="r" defTabSz="949273"/>
              <a:t>106</a:t>
            </a:fld>
            <a:endParaRPr lang="en-US" sz="1200" dirty="0"/>
          </a:p>
        </p:txBody>
      </p:sp>
      <p:sp>
        <p:nvSpPr>
          <p:cNvPr id="2590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907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3C6940B-8E5D-4439-8736-02B8DD96D10F}" type="slidenum">
              <a:rPr lang="en-US" sz="1200"/>
              <a:pPr algn="r" defTabSz="949273"/>
              <a:t>107</a:t>
            </a:fld>
            <a:endParaRPr lang="en-US" sz="1200" dirty="0"/>
          </a:p>
        </p:txBody>
      </p:sp>
      <p:sp>
        <p:nvSpPr>
          <p:cNvPr id="26009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F9D015ED-4DF4-42B2-96A1-40C4FB569E44}" type="slidenum">
              <a:rPr lang="en-US" sz="1200"/>
              <a:pPr algn="r" defTabSz="949273"/>
              <a:t>107</a:t>
            </a:fld>
            <a:endParaRPr lang="en-US" sz="1200" dirty="0"/>
          </a:p>
        </p:txBody>
      </p:sp>
      <p:sp>
        <p:nvSpPr>
          <p:cNvPr id="2601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010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D425E0BF-0640-4B66-B252-03949EDF1B1E}" type="slidenum">
              <a:rPr lang="en-US" sz="1200"/>
              <a:pPr algn="r" defTabSz="949273"/>
              <a:t>108</a:t>
            </a:fld>
            <a:endParaRPr lang="en-US" sz="1200" dirty="0"/>
          </a:p>
        </p:txBody>
      </p:sp>
      <p:sp>
        <p:nvSpPr>
          <p:cNvPr id="26112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D0B6434-8E80-41B5-9E35-578ED791570D}" type="slidenum">
              <a:rPr lang="en-US" sz="1200"/>
              <a:pPr algn="r" defTabSz="949273"/>
              <a:t>108</a:t>
            </a:fld>
            <a:endParaRPr lang="en-US" sz="1200" dirty="0"/>
          </a:p>
        </p:txBody>
      </p:sp>
      <p:sp>
        <p:nvSpPr>
          <p:cNvPr id="2611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112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D04DD7F-94BF-4235-B4DD-44F85123C4CE}" type="slidenum">
              <a:rPr lang="en-US" sz="1200"/>
              <a:pPr algn="r" defTabSz="949273"/>
              <a:t>109</a:t>
            </a:fld>
            <a:endParaRPr lang="en-US" sz="1200" dirty="0"/>
          </a:p>
        </p:txBody>
      </p:sp>
      <p:sp>
        <p:nvSpPr>
          <p:cNvPr id="26214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613D003-5B49-418D-927E-3FF11F2D4BFF}" type="slidenum">
              <a:rPr lang="en-US" sz="1200"/>
              <a:pPr algn="r" defTabSz="949273"/>
              <a:t>109</a:t>
            </a:fld>
            <a:endParaRPr lang="en-US" sz="1200" dirty="0"/>
          </a:p>
        </p:txBody>
      </p:sp>
      <p:sp>
        <p:nvSpPr>
          <p:cNvPr id="2621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214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48DC7A5-2F0D-46B6-B060-8AE9EC118C7D}" type="slidenum">
              <a:rPr lang="en-US" sz="1200"/>
              <a:pPr algn="r" defTabSz="949273"/>
              <a:t>110</a:t>
            </a:fld>
            <a:endParaRPr lang="en-US" sz="1200" dirty="0"/>
          </a:p>
        </p:txBody>
      </p:sp>
      <p:sp>
        <p:nvSpPr>
          <p:cNvPr id="26317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B001D4D-6054-4859-A369-A36ACC650E6A}" type="slidenum">
              <a:rPr lang="en-US" sz="1200"/>
              <a:pPr algn="r" defTabSz="949273"/>
              <a:t>110</a:t>
            </a:fld>
            <a:endParaRPr lang="en-US" sz="1200" dirty="0"/>
          </a:p>
        </p:txBody>
      </p:sp>
      <p:sp>
        <p:nvSpPr>
          <p:cNvPr id="2631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317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0612ADD-C6DF-40B1-8679-7651F8BE9030}" type="slidenum">
              <a:rPr lang="en-US" sz="1200"/>
              <a:pPr algn="r" defTabSz="949273"/>
              <a:t>111</a:t>
            </a:fld>
            <a:endParaRPr lang="en-US" sz="1200" dirty="0"/>
          </a:p>
        </p:txBody>
      </p:sp>
      <p:sp>
        <p:nvSpPr>
          <p:cNvPr id="26419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466228D3-12B1-4C45-9041-AFCBAFDFBE09}" type="slidenum">
              <a:rPr lang="en-US" sz="1200"/>
              <a:pPr algn="r" defTabSz="949273"/>
              <a:t>111</a:t>
            </a:fld>
            <a:endParaRPr lang="en-US" sz="1200" dirty="0"/>
          </a:p>
        </p:txBody>
      </p:sp>
      <p:sp>
        <p:nvSpPr>
          <p:cNvPr id="2641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419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42AA19F4-0EA2-4E44-A036-23D180DA31FB}" type="slidenum">
              <a:rPr lang="en-US" sz="1200"/>
              <a:pPr algn="r" defTabSz="949273"/>
              <a:t>112</a:t>
            </a:fld>
            <a:endParaRPr lang="en-US" sz="1200" dirty="0"/>
          </a:p>
        </p:txBody>
      </p:sp>
      <p:sp>
        <p:nvSpPr>
          <p:cNvPr id="26521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7C2BAC5-ADC5-4220-B825-D389C8EB928A}" type="slidenum">
              <a:rPr lang="en-US" sz="1200"/>
              <a:pPr algn="r" defTabSz="949273"/>
              <a:t>112</a:t>
            </a:fld>
            <a:endParaRPr lang="en-US" sz="1200" dirty="0"/>
          </a:p>
        </p:txBody>
      </p:sp>
      <p:sp>
        <p:nvSpPr>
          <p:cNvPr id="2652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522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0A2D67C-6090-4699-A687-9E82E302634A}" type="slidenum">
              <a:rPr lang="en-US" sz="1200"/>
              <a:pPr algn="r" defTabSz="949273"/>
              <a:t>113</a:t>
            </a:fld>
            <a:endParaRPr lang="en-US" sz="1200" dirty="0"/>
          </a:p>
        </p:txBody>
      </p:sp>
      <p:sp>
        <p:nvSpPr>
          <p:cNvPr id="26624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A1603FF-A7C9-49B1-9D25-F219A7CE7743}" type="slidenum">
              <a:rPr lang="en-US" sz="1200"/>
              <a:pPr algn="r" defTabSz="949273"/>
              <a:t>113</a:t>
            </a:fld>
            <a:endParaRPr lang="en-US" sz="1200" dirty="0"/>
          </a:p>
        </p:txBody>
      </p:sp>
      <p:sp>
        <p:nvSpPr>
          <p:cNvPr id="2662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4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3BFCEE0F-7E1D-488A-9C7A-EC16EC69DC69}" type="slidenum">
              <a:rPr lang="en-US" sz="1200"/>
              <a:pPr algn="r" defTabSz="949273"/>
              <a:t>15</a:t>
            </a:fld>
            <a:endParaRPr lang="en-US" sz="1200" dirty="0"/>
          </a:p>
        </p:txBody>
      </p:sp>
      <p:sp>
        <p:nvSpPr>
          <p:cNvPr id="16281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8CD833F-3A29-443E-91EF-21DCA803FBB6}" type="slidenum">
              <a:rPr lang="en-US" sz="1200"/>
              <a:pPr algn="r" defTabSz="949273"/>
              <a:t>15</a:t>
            </a:fld>
            <a:endParaRPr lang="en-US" sz="1200" dirty="0"/>
          </a:p>
        </p:txBody>
      </p:sp>
      <p:sp>
        <p:nvSpPr>
          <p:cNvPr id="1628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1" name="Rectangle 3"/>
          <p:cNvSpPr>
            <a:spLocks noGrp="1" noChangeArrowheads="1"/>
          </p:cNvSpPr>
          <p:nvPr>
            <p:ph type="body" idx="1"/>
          </p:nvPr>
        </p:nvSpPr>
        <p:spPr bwMode="auto">
          <a:xfrm>
            <a:off x="935039" y="4416425"/>
            <a:ext cx="5140325" cy="4183063"/>
          </a:xfrm>
          <a:prstGeom prst="rect">
            <a:avLst/>
          </a:prstGeom>
          <a:noFill/>
          <a:ln>
            <a:solidFill>
              <a:srgbClr val="000000"/>
            </a:solidFill>
            <a:miter lim="800000"/>
            <a:headEnd/>
            <a:tailEnd/>
          </a:ln>
        </p:spPr>
        <p:txBody>
          <a:bodyPr lIns="94937" tIns="47469" rIns="94937" bIns="47469"/>
          <a:lstStyle/>
          <a:p>
            <a:pPr eaLnBrk="1" hangingPunct="1"/>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F38FF32-BF49-4556-9672-2AABC2746CCA}" type="slidenum">
              <a:rPr lang="en-US" sz="1200"/>
              <a:pPr algn="r" defTabSz="949273"/>
              <a:t>114</a:t>
            </a:fld>
            <a:endParaRPr lang="en-US" sz="1200" dirty="0"/>
          </a:p>
        </p:txBody>
      </p:sp>
      <p:sp>
        <p:nvSpPr>
          <p:cNvPr id="26726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285E12A-9C93-4065-A888-56DC24B2F029}" type="slidenum">
              <a:rPr lang="en-US" sz="1200"/>
              <a:pPr algn="r" defTabSz="949273"/>
              <a:t>114</a:t>
            </a:fld>
            <a:endParaRPr lang="en-US" sz="1200" dirty="0"/>
          </a:p>
        </p:txBody>
      </p:sp>
      <p:sp>
        <p:nvSpPr>
          <p:cNvPr id="2672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726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BA8B1DC-5A7A-4A92-BE21-11E7BDDFB108}" type="slidenum">
              <a:rPr lang="en-US" sz="1200"/>
              <a:pPr algn="r" defTabSz="949273"/>
              <a:t>115</a:t>
            </a:fld>
            <a:endParaRPr lang="en-US" sz="1200" dirty="0"/>
          </a:p>
        </p:txBody>
      </p:sp>
      <p:sp>
        <p:nvSpPr>
          <p:cNvPr id="26829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8F9A336-AAC9-4369-8DCC-8BFEF0A95322}" type="slidenum">
              <a:rPr lang="en-US" sz="1200"/>
              <a:pPr algn="r" defTabSz="949273"/>
              <a:t>115</a:t>
            </a:fld>
            <a:endParaRPr lang="en-US" sz="1200" dirty="0"/>
          </a:p>
        </p:txBody>
      </p:sp>
      <p:sp>
        <p:nvSpPr>
          <p:cNvPr id="2682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829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CE587F3-B96A-4102-A569-49FE23E026E3}" type="slidenum">
              <a:rPr lang="en-US" sz="1200"/>
              <a:pPr algn="r" defTabSz="949273"/>
              <a:t>116</a:t>
            </a:fld>
            <a:endParaRPr lang="en-US" sz="1200" dirty="0"/>
          </a:p>
        </p:txBody>
      </p:sp>
      <p:sp>
        <p:nvSpPr>
          <p:cNvPr id="26931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EC1FB30-ECCF-4675-AEBC-06A60CB33840}" type="slidenum">
              <a:rPr lang="en-US" sz="1200"/>
              <a:pPr algn="r" defTabSz="949273"/>
              <a:t>116</a:t>
            </a:fld>
            <a:endParaRPr lang="en-US" sz="1200" dirty="0"/>
          </a:p>
        </p:txBody>
      </p:sp>
      <p:sp>
        <p:nvSpPr>
          <p:cNvPr id="2693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931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B95CCF92-A325-4FDE-BEE9-6780D6DA753B}" type="slidenum">
              <a:rPr lang="en-US" sz="1200"/>
              <a:pPr algn="r" defTabSz="949273"/>
              <a:t>117</a:t>
            </a:fld>
            <a:endParaRPr lang="en-US" sz="1200" dirty="0"/>
          </a:p>
        </p:txBody>
      </p:sp>
      <p:sp>
        <p:nvSpPr>
          <p:cNvPr id="27033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5CE1440-B845-4ECA-9BA5-7C05D450F29C}" type="slidenum">
              <a:rPr lang="en-US" sz="1200"/>
              <a:pPr algn="r" defTabSz="949273"/>
              <a:t>117</a:t>
            </a:fld>
            <a:endParaRPr lang="en-US" sz="1200" dirty="0"/>
          </a:p>
        </p:txBody>
      </p:sp>
      <p:sp>
        <p:nvSpPr>
          <p:cNvPr id="2703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034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759CFC8-AE92-4EB0-94F2-74D1373342A4}" type="slidenum">
              <a:rPr lang="en-US" sz="1200"/>
              <a:pPr algn="r" defTabSz="949273"/>
              <a:t>118</a:t>
            </a:fld>
            <a:endParaRPr lang="en-US" sz="1200" dirty="0"/>
          </a:p>
        </p:txBody>
      </p:sp>
      <p:sp>
        <p:nvSpPr>
          <p:cNvPr id="27136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9936FE73-3B20-4967-BB63-64683DFF2D90}" type="slidenum">
              <a:rPr lang="en-US" sz="1200"/>
              <a:pPr algn="r" defTabSz="949273"/>
              <a:t>118</a:t>
            </a:fld>
            <a:endParaRPr lang="en-US" sz="1200" dirty="0"/>
          </a:p>
        </p:txBody>
      </p:sp>
      <p:sp>
        <p:nvSpPr>
          <p:cNvPr id="2713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136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5B7DA82-275C-4E75-B7C8-143AEEEE8ACB}" type="slidenum">
              <a:rPr lang="en-US" sz="1200"/>
              <a:pPr algn="r" defTabSz="949273"/>
              <a:t>119</a:t>
            </a:fld>
            <a:endParaRPr lang="en-US" sz="1200" dirty="0"/>
          </a:p>
        </p:txBody>
      </p:sp>
      <p:sp>
        <p:nvSpPr>
          <p:cNvPr id="27238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D57CB82D-39BE-4F43-9236-3C498E2DEA54}" type="slidenum">
              <a:rPr lang="en-US" sz="1200"/>
              <a:pPr algn="r" defTabSz="949273"/>
              <a:t>119</a:t>
            </a:fld>
            <a:endParaRPr lang="en-US" sz="1200" dirty="0"/>
          </a:p>
        </p:txBody>
      </p:sp>
      <p:sp>
        <p:nvSpPr>
          <p:cNvPr id="2723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238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74D8B57-A5AE-4CA7-83FF-D6A93CCFB62F}" type="slidenum">
              <a:rPr lang="en-US" sz="1200"/>
              <a:pPr algn="r" defTabSz="949273"/>
              <a:t>120</a:t>
            </a:fld>
            <a:endParaRPr lang="en-US" sz="1200" dirty="0"/>
          </a:p>
        </p:txBody>
      </p:sp>
      <p:sp>
        <p:nvSpPr>
          <p:cNvPr id="27341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2089A8F-B1BD-41FA-AF1B-9535E45EDA2B}" type="slidenum">
              <a:rPr lang="en-US" sz="1200"/>
              <a:pPr algn="r" defTabSz="949273"/>
              <a:t>120</a:t>
            </a:fld>
            <a:endParaRPr lang="en-US" sz="1200" dirty="0"/>
          </a:p>
        </p:txBody>
      </p:sp>
      <p:sp>
        <p:nvSpPr>
          <p:cNvPr id="2734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341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8B0AD47-51FA-4B06-B90E-6621915951BC}" type="slidenum">
              <a:rPr lang="en-US" sz="1200"/>
              <a:pPr algn="r" defTabSz="949273"/>
              <a:t>121</a:t>
            </a:fld>
            <a:endParaRPr lang="en-US" sz="1200" dirty="0"/>
          </a:p>
        </p:txBody>
      </p:sp>
      <p:sp>
        <p:nvSpPr>
          <p:cNvPr id="27443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16D39CF-D0DE-4A32-B77E-B15FE82A8997}" type="slidenum">
              <a:rPr lang="en-US" sz="1200"/>
              <a:pPr algn="r" defTabSz="949273"/>
              <a:t>121</a:t>
            </a:fld>
            <a:endParaRPr lang="en-US" sz="1200" dirty="0"/>
          </a:p>
        </p:txBody>
      </p:sp>
      <p:sp>
        <p:nvSpPr>
          <p:cNvPr id="274436"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96DFCA0-9BD7-4457-A635-C7AE5BE54D81}" type="slidenum">
              <a:rPr lang="en-US" sz="1200"/>
              <a:pPr algn="r" defTabSz="949273"/>
              <a:t>122</a:t>
            </a:fld>
            <a:endParaRPr lang="en-US" sz="1200" dirty="0"/>
          </a:p>
        </p:txBody>
      </p:sp>
      <p:sp>
        <p:nvSpPr>
          <p:cNvPr id="27545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B04F7CE-C36D-4B9B-A077-D1B3ECF3B31B}" type="slidenum">
              <a:rPr lang="en-US" sz="1200"/>
              <a:pPr algn="r" defTabSz="949273"/>
              <a:t>122</a:t>
            </a:fld>
            <a:endParaRPr lang="en-US" sz="1200" dirty="0"/>
          </a:p>
        </p:txBody>
      </p:sp>
      <p:sp>
        <p:nvSpPr>
          <p:cNvPr id="275460"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4CA83BD4-9624-4297-A2D7-8CB324BDA615}" type="slidenum">
              <a:rPr lang="en-US" sz="1200"/>
              <a:pPr algn="r" defTabSz="949273"/>
              <a:t>123</a:t>
            </a:fld>
            <a:endParaRPr lang="en-US" sz="1200" dirty="0"/>
          </a:p>
        </p:txBody>
      </p:sp>
      <p:sp>
        <p:nvSpPr>
          <p:cNvPr id="27648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9E8A754-7846-4BED-B1DF-88D6249C9D68}" type="slidenum">
              <a:rPr lang="en-US" sz="1200"/>
              <a:pPr algn="r" defTabSz="949273"/>
              <a:t>123</a:t>
            </a:fld>
            <a:endParaRPr lang="en-US" sz="1200" dirty="0"/>
          </a:p>
        </p:txBody>
      </p:sp>
      <p:sp>
        <p:nvSpPr>
          <p:cNvPr id="276484"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2E75AACA-2DA1-4DC8-8CB7-A12BDCC27935}" type="slidenum">
              <a:rPr lang="en-US" smtClean="0"/>
              <a:pPr/>
              <a:t>16</a:t>
            </a:fld>
            <a:endParaRPr lang="en-US" dirty="0" smtClean="0"/>
          </a:p>
        </p:txBody>
      </p:sp>
      <p:sp>
        <p:nvSpPr>
          <p:cNvPr id="16384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852804C-FBF5-49E1-8F1A-32A38BF0AF68}" type="slidenum">
              <a:rPr lang="en-US" sz="1200"/>
              <a:pPr algn="r" defTabSz="949273"/>
              <a:t>16</a:t>
            </a:fld>
            <a:endParaRPr lang="en-US" sz="1200" dirty="0"/>
          </a:p>
        </p:txBody>
      </p:sp>
      <p:sp>
        <p:nvSpPr>
          <p:cNvPr id="1638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5" name="Rectangle 3"/>
          <p:cNvSpPr>
            <a:spLocks noGrp="1" noChangeArrowheads="1"/>
          </p:cNvSpPr>
          <p:nvPr>
            <p:ph type="body" idx="1"/>
          </p:nvPr>
        </p:nvSpPr>
        <p:spPr bwMode="auto">
          <a:xfrm>
            <a:off x="935039" y="4416425"/>
            <a:ext cx="5140325" cy="4183063"/>
          </a:xfrm>
          <a:prstGeom prst="rect">
            <a:avLst/>
          </a:prstGeom>
          <a:noFill/>
          <a:ln>
            <a:solidFill>
              <a:srgbClr val="000000"/>
            </a:solidFill>
            <a:miter lim="800000"/>
            <a:headEnd/>
            <a:tailEnd/>
          </a:ln>
        </p:spPr>
        <p:txBody>
          <a:bodyPr lIns="94937" tIns="47469" rIns="94937" bIns="47469"/>
          <a:lstStyle/>
          <a:p>
            <a:pPr eaLnBrk="1" hangingPunct="1"/>
            <a:endParaRPr lang="en-US"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a:fld id="{B6789A6A-915B-43DF-BC8E-23C240BB6937}" type="slidenum">
              <a:rPr lang="en-US" sz="1200">
                <a:latin typeface="Calibri" pitchFamily="34" charset="0"/>
              </a:rPr>
              <a:pPr algn="r" defTabSz="931811"/>
              <a:t>124</a:t>
            </a:fld>
            <a:endParaRPr lang="en-US" sz="1200" dirty="0">
              <a:latin typeface="Calibri" pitchFamily="34" charset="0"/>
            </a:endParaRPr>
          </a:p>
        </p:txBody>
      </p:sp>
      <p:sp>
        <p:nvSpPr>
          <p:cNvPr id="27750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E2FF50B3-DD14-4C5D-B5AC-D9117FAE59E7}" type="slidenum">
              <a:rPr lang="en-US" sz="1200"/>
              <a:pPr algn="r" defTabSz="949273"/>
              <a:t>124</a:t>
            </a:fld>
            <a:endParaRPr lang="en-US" sz="1200" dirty="0"/>
          </a:p>
        </p:txBody>
      </p:sp>
      <p:sp>
        <p:nvSpPr>
          <p:cNvPr id="2775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7509" name="Rectangle 3"/>
          <p:cNvSpPr>
            <a:spLocks noGrp="1" noChangeArrowheads="1"/>
          </p:cNvSpPr>
          <p:nvPr>
            <p:ph type="body" idx="1"/>
          </p:nvPr>
        </p:nvSpPr>
        <p:spPr bwMode="auto">
          <a:xfrm>
            <a:off x="935039" y="4416425"/>
            <a:ext cx="5140325" cy="4183063"/>
          </a:xfrm>
          <a:prstGeom prst="rect">
            <a:avLst/>
          </a:prstGeom>
          <a:noFill/>
          <a:ln>
            <a:solidFill>
              <a:srgbClr val="000000"/>
            </a:solidFill>
            <a:miter lim="800000"/>
            <a:headEnd/>
            <a:tailEnd/>
          </a:ln>
        </p:spPr>
        <p:txBody>
          <a:bodyPr lIns="94937" tIns="47469" rIns="94937" bIns="47469"/>
          <a:lstStyle/>
          <a:p>
            <a:pPr eaLnBrk="1" hangingPunct="1"/>
            <a:endParaRPr 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a:fld id="{9E0CB81B-33BB-4B02-9B14-7E96F74E29A9}" type="slidenum">
              <a:rPr lang="en-US" sz="1200">
                <a:latin typeface="Calibri" pitchFamily="34" charset="0"/>
              </a:rPr>
              <a:pPr algn="r" defTabSz="931811"/>
              <a:t>125</a:t>
            </a:fld>
            <a:endParaRPr lang="en-US" sz="1200" dirty="0">
              <a:latin typeface="Calibri" pitchFamily="34" charset="0"/>
            </a:endParaRPr>
          </a:p>
        </p:txBody>
      </p:sp>
      <p:sp>
        <p:nvSpPr>
          <p:cNvPr id="27853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9F4432FE-0BED-4DE5-A0B4-C5ADBA28659A}" type="slidenum">
              <a:rPr lang="en-US" sz="1200"/>
              <a:pPr algn="r" defTabSz="949273"/>
              <a:t>125</a:t>
            </a:fld>
            <a:endParaRPr lang="en-US" sz="1200" dirty="0"/>
          </a:p>
        </p:txBody>
      </p:sp>
      <p:sp>
        <p:nvSpPr>
          <p:cNvPr id="278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8533" name="Rectangle 3"/>
          <p:cNvSpPr>
            <a:spLocks noGrp="1" noChangeArrowheads="1"/>
          </p:cNvSpPr>
          <p:nvPr>
            <p:ph type="body" idx="1"/>
          </p:nvPr>
        </p:nvSpPr>
        <p:spPr bwMode="auto">
          <a:xfrm>
            <a:off x="935039" y="4416425"/>
            <a:ext cx="5140325" cy="4183063"/>
          </a:xfrm>
          <a:prstGeom prst="rect">
            <a:avLst/>
          </a:prstGeom>
          <a:noFill/>
          <a:ln>
            <a:solidFill>
              <a:srgbClr val="000000"/>
            </a:solidFill>
            <a:miter lim="800000"/>
            <a:headEnd/>
            <a:tailEnd/>
          </a:ln>
        </p:spPr>
        <p:txBody>
          <a:bodyPr lIns="94937" tIns="47469" rIns="94937" bIns="47469"/>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D07FD1B-8BA8-43B7-8B2F-DAF3B3E707DC}" type="slidenum">
              <a:rPr lang="en-US" sz="1200"/>
              <a:pPr algn="r" defTabSz="949273"/>
              <a:t>17</a:t>
            </a:fld>
            <a:endParaRPr lang="en-US" sz="1200" dirty="0"/>
          </a:p>
        </p:txBody>
      </p:sp>
      <p:sp>
        <p:nvSpPr>
          <p:cNvPr id="16486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520FFB6-5B2A-4082-9D03-DA4B0FC71AEA}" type="slidenum">
              <a:rPr lang="en-US" sz="1200"/>
              <a:pPr algn="r" defTabSz="949273"/>
              <a:t>17</a:t>
            </a:fld>
            <a:endParaRPr lang="en-US" sz="1200" dirty="0"/>
          </a:p>
        </p:txBody>
      </p:sp>
      <p:sp>
        <p:nvSpPr>
          <p:cNvPr id="1648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9" name="Rectangle 3"/>
          <p:cNvSpPr>
            <a:spLocks noGrp="1" noChangeArrowheads="1"/>
          </p:cNvSpPr>
          <p:nvPr>
            <p:ph type="body" idx="1"/>
          </p:nvPr>
        </p:nvSpPr>
        <p:spPr bwMode="auto">
          <a:xfrm>
            <a:off x="935039" y="4416425"/>
            <a:ext cx="5140325" cy="4183063"/>
          </a:xfrm>
          <a:prstGeom prst="rect">
            <a:avLst/>
          </a:prstGeom>
          <a:noFill/>
          <a:ln>
            <a:solidFill>
              <a:srgbClr val="000000"/>
            </a:solidFill>
            <a:miter lim="800000"/>
            <a:headEnd/>
            <a:tailEnd/>
          </a:ln>
        </p:spPr>
        <p:txBody>
          <a:bodyPr lIns="94937" tIns="47469" rIns="94937" bIns="47469"/>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4ED89126-BBDE-4EEB-BDE2-F912868A205A}" type="slidenum">
              <a:rPr lang="en-US" sz="1200"/>
              <a:pPr algn="r" defTabSz="949273"/>
              <a:t>18</a:t>
            </a:fld>
            <a:endParaRPr lang="en-US" sz="1200" dirty="0"/>
          </a:p>
        </p:txBody>
      </p:sp>
      <p:sp>
        <p:nvSpPr>
          <p:cNvPr id="16793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DF62A87-4D12-4612-8122-C9C99B116F19}" type="slidenum">
              <a:rPr lang="en-US" sz="1200"/>
              <a:pPr algn="r" defTabSz="949273"/>
              <a:t>18</a:t>
            </a:fld>
            <a:endParaRPr lang="en-US" sz="1200" dirty="0"/>
          </a:p>
        </p:txBody>
      </p:sp>
      <p:sp>
        <p:nvSpPr>
          <p:cNvPr id="1679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41" name="Rectangle 3"/>
          <p:cNvSpPr>
            <a:spLocks noGrp="1" noChangeArrowheads="1"/>
          </p:cNvSpPr>
          <p:nvPr>
            <p:ph type="body" idx="1"/>
          </p:nvPr>
        </p:nvSpPr>
        <p:spPr bwMode="auto">
          <a:xfrm>
            <a:off x="701675" y="4416425"/>
            <a:ext cx="5607050" cy="4183063"/>
          </a:xfrm>
          <a:prstGeom prst="rect">
            <a:avLst/>
          </a:prstGeom>
          <a:noFill/>
          <a:ln>
            <a:solidFill>
              <a:srgbClr val="000000"/>
            </a:solidFill>
            <a:miter lim="800000"/>
            <a:headEnd/>
            <a:tailEnd/>
          </a:ln>
        </p:spPr>
        <p:txBody>
          <a:bodyPr lIns="93172" tIns="46587" rIns="93172" bIns="46587"/>
          <a:lstStyle/>
          <a:p>
            <a:pPr eaLnBrk="1" hangingPunct="1"/>
            <a:r>
              <a:rPr lang="en-US" dirty="0" smtClean="0"/>
              <a:t>Regulations:</a:t>
            </a:r>
          </a:p>
          <a:p>
            <a:pPr eaLnBrk="1" hangingPunct="1"/>
            <a:r>
              <a:rPr lang="en-US" dirty="0" smtClean="0"/>
              <a:t>Common Rule (48 CFR Part 18 Uniform Administrative Requirements for Grants and Cooperative Agreements to State and Local Governments)</a:t>
            </a:r>
          </a:p>
          <a:p>
            <a:pPr eaLnBrk="1" hangingPunct="1"/>
            <a:endParaRPr lang="en-US" dirty="0" smtClean="0"/>
          </a:p>
          <a:p>
            <a:pPr eaLnBrk="1" hangingPunct="1"/>
            <a:r>
              <a:rPr lang="en-US" dirty="0" smtClean="0"/>
              <a:t>49 CFR Part 19 Uniform Administrative Requirements for Grants and Agreements with Institutions of Higher Education, Hospitals, and Other Non-Profit Organizations</a:t>
            </a:r>
          </a:p>
          <a:p>
            <a:pPr eaLnBrk="1" hangingPunct="1"/>
            <a:endParaRPr lang="en-US" dirty="0" smtClean="0"/>
          </a:p>
          <a:p>
            <a:pPr eaLnBrk="1" hangingPunct="1"/>
            <a:r>
              <a:rPr lang="en-US" dirty="0" smtClean="0"/>
              <a:t>Because of differences between Parts 18 and 19, requirements in Procurement are different for public entities and non-profits.</a:t>
            </a:r>
          </a:p>
          <a:p>
            <a:pPr eaLnBrk="1" hangingPunct="1"/>
            <a:endParaRPr lang="en-US" dirty="0" smtClean="0"/>
          </a:p>
          <a:p>
            <a:pPr eaLnBrk="1" hangingPunct="1"/>
            <a:r>
              <a:rPr lang="en-US" dirty="0" smtClean="0"/>
              <a:t>9040.1F  Nonurbanized Area Formula Program Guidance and Grant Application Instructions</a:t>
            </a:r>
          </a:p>
          <a:p>
            <a:pPr eaLnBrk="1" hangingPunct="1"/>
            <a:r>
              <a:rPr lang="en-US" dirty="0" smtClean="0"/>
              <a:t>-Largely self-contained</a:t>
            </a:r>
          </a:p>
          <a:p>
            <a:pPr eaLnBrk="1" hangingPunct="1"/>
            <a:r>
              <a:rPr lang="en-US" dirty="0" smtClean="0"/>
              <a:t>-When silent on an issue, 5010 applies (VI.2)</a:t>
            </a:r>
          </a:p>
          <a:p>
            <a:pPr eaLnBrk="1" hangingPunct="1"/>
            <a:r>
              <a:rPr lang="en-US" dirty="0" smtClean="0"/>
              <a:t>5010.1C  Grant Management Guidelines</a:t>
            </a:r>
          </a:p>
          <a:p>
            <a:pPr eaLnBrk="1" hangingPunct="1"/>
            <a:r>
              <a:rPr lang="en-US" dirty="0" smtClean="0"/>
              <a:t>-Administrative guidance for all non-state-managed programs</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BE6AB714-8D70-4672-A38D-4B06BA3C5377}" type="slidenum">
              <a:rPr lang="en-US" sz="1200"/>
              <a:pPr algn="r" defTabSz="949273"/>
              <a:t>19</a:t>
            </a:fld>
            <a:endParaRPr lang="en-US" sz="1200" dirty="0"/>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8" name="Rectangle 3"/>
          <p:cNvSpPr>
            <a:spLocks noGrp="1" noChangeArrowheads="1"/>
          </p:cNvSpPr>
          <p:nvPr>
            <p:ph type="body" idx="1"/>
          </p:nvPr>
        </p:nvSpPr>
        <p:spPr bwMode="auto">
          <a:xfrm>
            <a:off x="701675" y="4416425"/>
            <a:ext cx="5607050" cy="4183063"/>
          </a:xfrm>
          <a:prstGeom prst="rect">
            <a:avLst/>
          </a:prstGeom>
          <a:noFill/>
          <a:ln>
            <a:solidFill>
              <a:srgbClr val="000000"/>
            </a:solidFill>
            <a:miter lim="800000"/>
            <a:headEnd/>
            <a:tailEnd/>
          </a:ln>
        </p:spPr>
        <p:txBody>
          <a:bodyPr lIns="93172" tIns="46587" rIns="93172" bIns="46587"/>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86F8A1E-C427-4191-9972-59583B79BA2F}" type="slidenum">
              <a:rPr lang="en-US" sz="1200"/>
              <a:pPr algn="r" defTabSz="949273"/>
              <a:t>20</a:t>
            </a:fld>
            <a:endParaRPr lang="en-US" sz="1200" dirty="0"/>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2" name="Rectangle 3"/>
          <p:cNvSpPr>
            <a:spLocks noGrp="1" noChangeArrowheads="1"/>
          </p:cNvSpPr>
          <p:nvPr>
            <p:ph type="body" idx="1"/>
          </p:nvPr>
        </p:nvSpPr>
        <p:spPr bwMode="auto">
          <a:xfrm>
            <a:off x="701675" y="4416425"/>
            <a:ext cx="5607050" cy="4183063"/>
          </a:xfrm>
          <a:prstGeom prst="rect">
            <a:avLst/>
          </a:prstGeom>
          <a:noFill/>
          <a:ln>
            <a:solidFill>
              <a:srgbClr val="000000"/>
            </a:solidFill>
            <a:miter lim="800000"/>
            <a:headEnd/>
            <a:tailEnd/>
          </a:ln>
        </p:spPr>
        <p:txBody>
          <a:bodyPr lIns="93172" tIns="46587" rIns="93172" bIns="46587"/>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DE0FCF5-A35E-4BA4-B0D9-799D53657514}" type="slidenum">
              <a:rPr lang="en-US" sz="1200"/>
              <a:pPr algn="r" defTabSz="949273"/>
              <a:t>21</a:t>
            </a:fld>
            <a:endParaRPr lang="en-US" sz="1200" dirty="0"/>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xfrm>
            <a:off x="701675" y="4416425"/>
            <a:ext cx="5607050" cy="4183063"/>
          </a:xfrm>
          <a:prstGeom prst="rect">
            <a:avLst/>
          </a:prstGeom>
          <a:noFill/>
          <a:ln>
            <a:solidFill>
              <a:srgbClr val="000000"/>
            </a:solidFill>
            <a:miter lim="800000"/>
            <a:headEnd/>
            <a:tailEnd/>
          </a:ln>
        </p:spPr>
        <p:txBody>
          <a:bodyPr lIns="93172" tIns="46587" rIns="93172" bIns="46587"/>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6C4C0D4-ED29-4341-B185-70070FF70601}" type="slidenum">
              <a:rPr lang="en-US" smtClean="0"/>
              <a:pPr/>
              <a:t>22</a:t>
            </a:fld>
            <a:endParaRPr lang="en-US" dirty="0" smtClean="0"/>
          </a:p>
        </p:txBody>
      </p:sp>
      <p:sp>
        <p:nvSpPr>
          <p:cNvPr id="17305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7F13FAD-4723-4727-A9BA-3AEA246E5ACB}" type="slidenum">
              <a:rPr lang="en-US" sz="1200"/>
              <a:pPr algn="r" defTabSz="949273"/>
              <a:t>22</a:t>
            </a:fld>
            <a:endParaRPr lang="en-US" sz="1200" dirty="0"/>
          </a:p>
        </p:txBody>
      </p:sp>
      <p:sp>
        <p:nvSpPr>
          <p:cNvPr id="1730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61" name="Rectangle 8"/>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3172" tIns="46587" rIns="93172" bIns="46587"/>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37B0CBC5-323D-476E-BAF1-3489A2C74419}" type="slidenum">
              <a:rPr lang="en-US" sz="1200"/>
              <a:pPr algn="r" defTabSz="949273"/>
              <a:t>23</a:t>
            </a:fld>
            <a:endParaRPr lang="en-US" sz="1200" dirty="0"/>
          </a:p>
        </p:txBody>
      </p:sp>
      <p:sp>
        <p:nvSpPr>
          <p:cNvPr id="17408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F4704B9-51AF-4B45-9927-928A60F7FAA7}" type="slidenum">
              <a:rPr lang="en-US" sz="1200"/>
              <a:pPr algn="r" defTabSz="949273"/>
              <a:t>23</a:t>
            </a:fld>
            <a:endParaRPr lang="en-US" sz="1200" dirty="0"/>
          </a:p>
        </p:txBody>
      </p:sp>
      <p:sp>
        <p:nvSpPr>
          <p:cNvPr id="1740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5" name="Rectangle 8"/>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3172" tIns="46587" rIns="93172" bIns="46587"/>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078790E-5CC8-4F00-884B-DD18B0447051}" type="slidenum">
              <a:rPr lang="en-US"/>
              <a:pPr/>
              <a:t>6</a:t>
            </a:fld>
            <a:endParaRPr lang="en-US" dirty="0"/>
          </a:p>
        </p:txBody>
      </p:sp>
      <p:sp>
        <p:nvSpPr>
          <p:cNvPr id="1536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2660E915-7634-4CAB-BBE5-1C059068B48E}" type="slidenum">
              <a:rPr lang="en-US" sz="1200">
                <a:latin typeface="Calibri" pitchFamily="34" charset="0"/>
              </a:rPr>
              <a:pPr algn="r"/>
              <a:t>6</a:t>
            </a:fld>
            <a:endParaRPr lang="en-US" sz="1200" dirty="0">
              <a:latin typeface="Calibri"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ln>
            <a:solidFill>
              <a:schemeClr val="tx1"/>
            </a:solidFill>
          </a:ln>
        </p:spPr>
        <p:txBody>
          <a:bodyPr lIns="93172" tIns="46587" rIns="93172" bIns="46587"/>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570F88F8-223A-412F-8E9E-6AC89EF77EED}" type="slidenum">
              <a:rPr lang="en-US" smtClean="0"/>
              <a:pPr/>
              <a:t>24</a:t>
            </a:fld>
            <a:endParaRPr lang="en-US" dirty="0" smtClean="0"/>
          </a:p>
        </p:txBody>
      </p:sp>
      <p:sp>
        <p:nvSpPr>
          <p:cNvPr id="17510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D7EE88F8-9BBE-4FB9-A853-6DFC198EE1FC}" type="slidenum">
              <a:rPr lang="en-US" sz="1200"/>
              <a:pPr algn="r" defTabSz="949273"/>
              <a:t>24</a:t>
            </a:fld>
            <a:endParaRPr lang="en-US" sz="1200" dirty="0"/>
          </a:p>
        </p:txBody>
      </p:sp>
      <p:sp>
        <p:nvSpPr>
          <p:cNvPr id="1751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9" name="Rectangle 8"/>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9B1B8AF-6F10-45D0-8526-558222601D76}" type="slidenum">
              <a:rPr lang="en-US" sz="1200"/>
              <a:pPr algn="r" defTabSz="949273"/>
              <a:t>25</a:t>
            </a:fld>
            <a:endParaRPr lang="en-US" sz="1200" dirty="0"/>
          </a:p>
        </p:txBody>
      </p:sp>
      <p:sp>
        <p:nvSpPr>
          <p:cNvPr id="17613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8693EC4-0FC4-45E5-969E-06E1C9E33640}" type="slidenum">
              <a:rPr lang="en-US" sz="1200"/>
              <a:pPr algn="r" defTabSz="949273"/>
              <a:t>25</a:t>
            </a:fld>
            <a:endParaRPr lang="en-US" sz="1200" dirty="0"/>
          </a:p>
        </p:txBody>
      </p:sp>
      <p:sp>
        <p:nvSpPr>
          <p:cNvPr id="1761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3" name="Rectangle 8"/>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3D0623D3-E8D8-47CC-907A-5844A1E74148}" type="slidenum">
              <a:rPr lang="en-US" sz="1200"/>
              <a:pPr algn="r" defTabSz="949273"/>
              <a:t>26</a:t>
            </a:fld>
            <a:endParaRPr lang="en-US" sz="1200" dirty="0"/>
          </a:p>
        </p:txBody>
      </p:sp>
      <p:sp>
        <p:nvSpPr>
          <p:cNvPr id="17715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982D6EA-52CB-4C7E-8139-FBF084D7B6B2}" type="slidenum">
              <a:rPr lang="en-US" sz="1200"/>
              <a:pPr algn="r" defTabSz="949273"/>
              <a:t>26</a:t>
            </a:fld>
            <a:endParaRPr lang="en-US" sz="1200" dirty="0"/>
          </a:p>
        </p:txBody>
      </p:sp>
      <p:sp>
        <p:nvSpPr>
          <p:cNvPr id="1771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7" name="Rectangle 8"/>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2B77DF9-679D-421D-999F-71B8823A456B}" type="slidenum">
              <a:rPr lang="en-US" sz="1200"/>
              <a:pPr algn="r" defTabSz="949273"/>
              <a:t>27</a:t>
            </a:fld>
            <a:endParaRPr lang="en-US" sz="1200" dirty="0"/>
          </a:p>
        </p:txBody>
      </p:sp>
      <p:sp>
        <p:nvSpPr>
          <p:cNvPr id="17817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88601F8-52B9-41F9-8AC6-6FD99ABE9173}" type="slidenum">
              <a:rPr lang="en-US" sz="1200"/>
              <a:pPr algn="r" defTabSz="949273"/>
              <a:t>27</a:t>
            </a:fld>
            <a:endParaRPr lang="en-US" sz="1200" dirty="0"/>
          </a:p>
        </p:txBody>
      </p:sp>
      <p:sp>
        <p:nvSpPr>
          <p:cNvPr id="1781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81" name="Rectangle 8"/>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3172" tIns="46587" rIns="93172" bIns="46587"/>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B790B103-C993-4297-99E2-099A5443B56E}" type="slidenum">
              <a:rPr lang="en-US" sz="1200"/>
              <a:pPr algn="r" defTabSz="949273"/>
              <a:t>28</a:t>
            </a:fld>
            <a:endParaRPr lang="en-US" sz="1200" dirty="0"/>
          </a:p>
        </p:txBody>
      </p:sp>
      <p:sp>
        <p:nvSpPr>
          <p:cNvPr id="17920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6BAA906-112E-4F07-831A-0692AD7627B9}" type="slidenum">
              <a:rPr lang="en-US" sz="1200"/>
              <a:pPr algn="r" defTabSz="949273"/>
              <a:t>28</a:t>
            </a:fld>
            <a:endParaRPr lang="en-US" sz="1200" dirty="0"/>
          </a:p>
        </p:txBody>
      </p:sp>
      <p:sp>
        <p:nvSpPr>
          <p:cNvPr id="1792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5" name="Rectangle 8"/>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3172" tIns="46587" rIns="93172" bIns="46587"/>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9A782BD-8EFF-406B-9E5D-EC97C14CAF76}" type="slidenum">
              <a:rPr lang="en-US" sz="1200"/>
              <a:pPr algn="r" defTabSz="949273"/>
              <a:t>29</a:t>
            </a:fld>
            <a:endParaRPr lang="en-US" sz="1200" dirty="0"/>
          </a:p>
        </p:txBody>
      </p:sp>
      <p:sp>
        <p:nvSpPr>
          <p:cNvPr id="18022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8875C09-1E03-4435-8DF0-9FAF1FDD9D58}" type="slidenum">
              <a:rPr lang="en-US" sz="1200"/>
              <a:pPr algn="r" defTabSz="949273"/>
              <a:t>29</a:t>
            </a:fld>
            <a:endParaRPr lang="en-US" sz="1200" dirty="0"/>
          </a:p>
        </p:txBody>
      </p:sp>
      <p:sp>
        <p:nvSpPr>
          <p:cNvPr id="180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9" name="Rectangle 8"/>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3172" tIns="46587" rIns="93172" bIns="46587"/>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DCDA7A1C-8AB4-47CE-A6E8-A7F10B6478DB}" type="slidenum">
              <a:rPr lang="en-US" sz="1200"/>
              <a:pPr algn="r" defTabSz="949273"/>
              <a:t>30</a:t>
            </a:fld>
            <a:endParaRPr lang="en-US" sz="1200" dirty="0"/>
          </a:p>
        </p:txBody>
      </p:sp>
      <p:sp>
        <p:nvSpPr>
          <p:cNvPr id="18125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40917D6C-9110-4CED-9520-0C49DEE5814F}" type="slidenum">
              <a:rPr lang="en-US" sz="1200"/>
              <a:pPr algn="r" defTabSz="949273"/>
              <a:t>30</a:t>
            </a:fld>
            <a:endParaRPr lang="en-US" sz="1200" dirty="0"/>
          </a:p>
        </p:txBody>
      </p:sp>
      <p:sp>
        <p:nvSpPr>
          <p:cNvPr id="1812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3" name="Rectangle 8"/>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E8DB244-4344-4042-8304-289933B275DF}" type="slidenum">
              <a:rPr lang="en-US" sz="1200"/>
              <a:pPr algn="r" defTabSz="949273"/>
              <a:t>31</a:t>
            </a:fld>
            <a:endParaRPr lang="en-US" sz="1200" dirty="0"/>
          </a:p>
        </p:txBody>
      </p:sp>
      <p:sp>
        <p:nvSpPr>
          <p:cNvPr id="18227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5724A62-9A6A-4318-9F80-A363C1CA541A}" type="slidenum">
              <a:rPr lang="en-US" sz="1200"/>
              <a:pPr algn="r" defTabSz="949273"/>
              <a:t>31</a:t>
            </a:fld>
            <a:endParaRPr lang="en-US" sz="1200" dirty="0"/>
          </a:p>
        </p:txBody>
      </p:sp>
      <p:sp>
        <p:nvSpPr>
          <p:cNvPr id="1822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7" name="Rectangle 8"/>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2DD3E19-90C3-4A4C-8D2D-890EA5E54B9B}" type="slidenum">
              <a:rPr lang="en-US" sz="1200"/>
              <a:pPr algn="r" defTabSz="949273"/>
              <a:t>32</a:t>
            </a:fld>
            <a:endParaRPr lang="en-US" sz="1200" dirty="0"/>
          </a:p>
        </p:txBody>
      </p:sp>
      <p:sp>
        <p:nvSpPr>
          <p:cNvPr id="18329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BA9017F2-6880-4F9F-9722-1C8915481C15}" type="slidenum">
              <a:rPr lang="en-US" sz="1200"/>
              <a:pPr algn="r" defTabSz="949273"/>
              <a:t>32</a:t>
            </a:fld>
            <a:endParaRPr lang="en-US" sz="1200" dirty="0"/>
          </a:p>
        </p:txBody>
      </p:sp>
      <p:sp>
        <p:nvSpPr>
          <p:cNvPr id="1833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301" name="Rectangle 8"/>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8F12DAA-35A8-4E7C-85EA-E3B2E1AF8BD0}" type="slidenum">
              <a:rPr lang="en-US" sz="1200"/>
              <a:pPr algn="r" defTabSz="949273"/>
              <a:t>33</a:t>
            </a:fld>
            <a:endParaRPr lang="en-US" sz="1200" dirty="0"/>
          </a:p>
        </p:txBody>
      </p:sp>
      <p:sp>
        <p:nvSpPr>
          <p:cNvPr id="18432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9A4D00D6-C13A-40EE-981B-3C70743DD064}" type="slidenum">
              <a:rPr lang="en-US" sz="1200"/>
              <a:pPr algn="r" defTabSz="949273"/>
              <a:t>33</a:t>
            </a:fld>
            <a:endParaRPr lang="en-US" sz="1200" dirty="0"/>
          </a:p>
        </p:txBody>
      </p:sp>
      <p:sp>
        <p:nvSpPr>
          <p:cNvPr id="1843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5" name="Rectangle 8"/>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5F47D3F4-F29E-4D58-9575-439DA3A30CF0}" type="slidenum">
              <a:rPr lang="en-US"/>
              <a:pPr/>
              <a:t>7</a:t>
            </a:fld>
            <a:endParaRPr lang="en-US" dirty="0"/>
          </a:p>
        </p:txBody>
      </p:sp>
      <p:sp>
        <p:nvSpPr>
          <p:cNvPr id="1741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5602FA60-A790-4ADE-B8B3-F5B345B4544D}" type="slidenum">
              <a:rPr lang="en-US" sz="1200">
                <a:latin typeface="Calibri" pitchFamily="34" charset="0"/>
              </a:rPr>
              <a:pPr algn="r"/>
              <a:t>7</a:t>
            </a:fld>
            <a:endParaRPr lang="en-US" sz="1200" dirty="0">
              <a:latin typeface="Calibri" pitchFamily="34" charset="0"/>
            </a:endParaRPr>
          </a:p>
        </p:txBody>
      </p:sp>
      <p:sp>
        <p:nvSpPr>
          <p:cNvPr id="17411"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4941" tIns="47471" rIns="94941" bIns="47471" anchor="b"/>
          <a:lstStyle/>
          <a:p>
            <a:pPr algn="r" defTabSz="949568"/>
            <a:fld id="{FC578B91-E40B-4E28-A20B-AD3BBF20B4CC}" type="slidenum">
              <a:rPr lang="en-US" sz="1200"/>
              <a:pPr algn="r" defTabSz="949568"/>
              <a:t>7</a:t>
            </a:fld>
            <a:endParaRPr lang="en-US" sz="1200" dirty="0"/>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xfrm>
            <a:off x="934720" y="4415790"/>
            <a:ext cx="5140960" cy="4183380"/>
          </a:xfrm>
          <a:ln>
            <a:solidFill>
              <a:schemeClr val="tx1"/>
            </a:solidFill>
          </a:ln>
        </p:spPr>
        <p:txBody>
          <a:bodyPr lIns="94937" tIns="47469" rIns="94937" bIns="47469"/>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467EDB9-F118-482E-A95C-DA7D7A4F8771}" type="slidenum">
              <a:rPr lang="en-US" sz="1200"/>
              <a:pPr algn="r" defTabSz="949273"/>
              <a:t>34</a:t>
            </a:fld>
            <a:endParaRPr lang="en-US" sz="1200" dirty="0"/>
          </a:p>
        </p:txBody>
      </p:sp>
      <p:sp>
        <p:nvSpPr>
          <p:cNvPr id="18534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B4446E27-5DFB-4F72-BB2E-46AA45A11552}" type="slidenum">
              <a:rPr lang="en-US" sz="1200"/>
              <a:pPr algn="r" defTabSz="949273"/>
              <a:t>34</a:t>
            </a:fld>
            <a:endParaRPr lang="en-US" sz="1200" dirty="0"/>
          </a:p>
        </p:txBody>
      </p:sp>
      <p:sp>
        <p:nvSpPr>
          <p:cNvPr id="1853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9" name="Rectangle 8"/>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D58B10A-7B21-4AA3-96A2-406171592041}" type="slidenum">
              <a:rPr lang="en-US" sz="1200"/>
              <a:pPr algn="r" defTabSz="949273"/>
              <a:t>35</a:t>
            </a:fld>
            <a:endParaRPr lang="en-US" sz="1200" dirty="0"/>
          </a:p>
        </p:txBody>
      </p:sp>
      <p:sp>
        <p:nvSpPr>
          <p:cNvPr id="18637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3F4BA5E-2A97-4ABC-AB7A-C3CBEB7FFD71}" type="slidenum">
              <a:rPr lang="en-US" sz="1200"/>
              <a:pPr algn="r" defTabSz="949273"/>
              <a:t>35</a:t>
            </a:fld>
            <a:endParaRPr lang="en-US" sz="1200" dirty="0"/>
          </a:p>
        </p:txBody>
      </p:sp>
      <p:sp>
        <p:nvSpPr>
          <p:cNvPr id="1863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3" name="Rectangle 8"/>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E935957-36B5-4328-93EA-13F170F047FA}" type="slidenum">
              <a:rPr lang="en-US" sz="1200"/>
              <a:pPr algn="r" defTabSz="949273"/>
              <a:t>36</a:t>
            </a:fld>
            <a:endParaRPr lang="en-US" sz="1200" dirty="0"/>
          </a:p>
        </p:txBody>
      </p:sp>
      <p:sp>
        <p:nvSpPr>
          <p:cNvPr id="18739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5976712-2E5C-4AD6-89AF-699F53BAFB00}" type="slidenum">
              <a:rPr lang="en-US" sz="1200"/>
              <a:pPr algn="r" defTabSz="949273"/>
              <a:t>36</a:t>
            </a:fld>
            <a:endParaRPr lang="en-US" sz="1200" dirty="0"/>
          </a:p>
        </p:txBody>
      </p:sp>
      <p:sp>
        <p:nvSpPr>
          <p:cNvPr id="1873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7397" name="Rectangle 8"/>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F78BDC4-AFFD-4B89-8C79-029DDA2F2D36}" type="slidenum">
              <a:rPr lang="en-US" sz="1200"/>
              <a:pPr algn="r" defTabSz="949273"/>
              <a:t>37</a:t>
            </a:fld>
            <a:endParaRPr lang="en-US" sz="1200" dirty="0"/>
          </a:p>
        </p:txBody>
      </p:sp>
      <p:sp>
        <p:nvSpPr>
          <p:cNvPr id="18841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47139A3-DCE8-4448-ABA6-10C197593CA4}" type="slidenum">
              <a:rPr lang="en-US" sz="1200"/>
              <a:pPr algn="r" defTabSz="949273"/>
              <a:t>37</a:t>
            </a:fld>
            <a:endParaRPr lang="en-US" sz="1200" dirty="0"/>
          </a:p>
        </p:txBody>
      </p:sp>
      <p:sp>
        <p:nvSpPr>
          <p:cNvPr id="1884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21" name="Rectangle 8"/>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68423B7-9BCF-424F-9714-DC0E5CF73DDB}" type="slidenum">
              <a:rPr lang="en-US" sz="1200"/>
              <a:pPr algn="r" defTabSz="949273"/>
              <a:t>38</a:t>
            </a:fld>
            <a:endParaRPr lang="en-US" sz="1200" dirty="0"/>
          </a:p>
        </p:txBody>
      </p:sp>
      <p:sp>
        <p:nvSpPr>
          <p:cNvPr id="18944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25EA256-402E-4F7F-AE56-CF9758D7492A}" type="slidenum">
              <a:rPr lang="en-US" sz="1200"/>
              <a:pPr algn="r" defTabSz="949273"/>
              <a:t>38</a:t>
            </a:fld>
            <a:endParaRPr lang="en-US" sz="1200" dirty="0"/>
          </a:p>
        </p:txBody>
      </p:sp>
      <p:sp>
        <p:nvSpPr>
          <p:cNvPr id="1894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5" name="Rectangle 8"/>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9AC42B0-7A7A-424C-8940-7A936EB34AB6}" type="slidenum">
              <a:rPr lang="en-US" sz="1200"/>
              <a:pPr algn="r" defTabSz="949273"/>
              <a:t>39</a:t>
            </a:fld>
            <a:endParaRPr lang="en-US" sz="1200" dirty="0"/>
          </a:p>
        </p:txBody>
      </p:sp>
      <p:sp>
        <p:nvSpPr>
          <p:cNvPr id="19046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EBD39958-070A-487B-BA44-3CCC26C0B004}" type="slidenum">
              <a:rPr lang="en-US" sz="1200"/>
              <a:pPr algn="r" defTabSz="949273"/>
              <a:t>39</a:t>
            </a:fld>
            <a:endParaRPr lang="en-US" sz="1200" dirty="0"/>
          </a:p>
        </p:txBody>
      </p:sp>
      <p:sp>
        <p:nvSpPr>
          <p:cNvPr id="1904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109548D-2EA8-4947-8076-F85EDE5D1B1C}" type="slidenum">
              <a:rPr lang="en-US" sz="1200"/>
              <a:pPr algn="r" defTabSz="949273"/>
              <a:t>40</a:t>
            </a:fld>
            <a:endParaRPr lang="en-US" sz="1200" dirty="0"/>
          </a:p>
        </p:txBody>
      </p:sp>
      <p:sp>
        <p:nvSpPr>
          <p:cNvPr id="19149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2F64F3A-1D16-406B-AE7D-CF04B4D9C436}" type="slidenum">
              <a:rPr lang="en-US" sz="1200"/>
              <a:pPr algn="r" defTabSz="949273"/>
              <a:t>40</a:t>
            </a:fld>
            <a:endParaRPr lang="en-US" sz="1200" dirty="0"/>
          </a:p>
        </p:txBody>
      </p:sp>
      <p:sp>
        <p:nvSpPr>
          <p:cNvPr id="1914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34103E6A-6107-4314-BC09-A8A05C39D588}" type="slidenum">
              <a:rPr lang="en-US" sz="1200"/>
              <a:pPr algn="r" defTabSz="949273"/>
              <a:t>41</a:t>
            </a:fld>
            <a:endParaRPr lang="en-US" sz="1200" dirty="0"/>
          </a:p>
        </p:txBody>
      </p:sp>
      <p:sp>
        <p:nvSpPr>
          <p:cNvPr id="19251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6B7CB2A-4F0E-4E0C-A433-67B908BF27B7}" type="slidenum">
              <a:rPr lang="en-US" sz="1200"/>
              <a:pPr algn="r" defTabSz="949273"/>
              <a:t>41</a:t>
            </a:fld>
            <a:endParaRPr lang="en-US" sz="1200" dirty="0"/>
          </a:p>
        </p:txBody>
      </p:sp>
      <p:sp>
        <p:nvSpPr>
          <p:cNvPr id="1925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251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98094994-9DDE-4CC8-B0A4-427FE6301054}" type="slidenum">
              <a:rPr lang="en-US" sz="1200"/>
              <a:pPr algn="r" defTabSz="949273"/>
              <a:t>42</a:t>
            </a:fld>
            <a:endParaRPr lang="en-US" sz="1200" dirty="0"/>
          </a:p>
        </p:txBody>
      </p:sp>
      <p:sp>
        <p:nvSpPr>
          <p:cNvPr id="19353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F3AD55E7-6D64-43A8-A045-1FAEA1522805}" type="slidenum">
              <a:rPr lang="en-US" sz="1200"/>
              <a:pPr algn="r" defTabSz="949273"/>
              <a:t>42</a:t>
            </a:fld>
            <a:endParaRPr lang="en-US" sz="1200" dirty="0"/>
          </a:p>
        </p:txBody>
      </p:sp>
      <p:sp>
        <p:nvSpPr>
          <p:cNvPr id="1935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354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3DC56E9-DF7A-48FE-9CCC-C842D855A449}" type="slidenum">
              <a:rPr lang="en-US" sz="1200"/>
              <a:pPr algn="r" defTabSz="949273"/>
              <a:t>43</a:t>
            </a:fld>
            <a:endParaRPr lang="en-US" sz="1200" dirty="0"/>
          </a:p>
        </p:txBody>
      </p:sp>
      <p:sp>
        <p:nvSpPr>
          <p:cNvPr id="19456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FEFCE530-A589-47E9-9E18-08667DE31AD8}" type="slidenum">
              <a:rPr lang="en-US" sz="1200"/>
              <a:pPr algn="r" defTabSz="949273"/>
              <a:t>43</a:t>
            </a:fld>
            <a:endParaRPr lang="en-US" sz="1200" dirty="0"/>
          </a:p>
        </p:txBody>
      </p:sp>
      <p:sp>
        <p:nvSpPr>
          <p:cNvPr id="1945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6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6B0E61BD-8CF0-4AC1-A76D-A4AA64211D52}" type="slidenum">
              <a:rPr lang="en-US" smtClean="0"/>
              <a:pPr/>
              <a:t>8</a:t>
            </a:fld>
            <a:endParaRPr lang="en-US" dirty="0" smtClean="0"/>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xfrm>
            <a:off x="701675" y="4416425"/>
            <a:ext cx="5607050" cy="4183063"/>
          </a:xfrm>
          <a:prstGeom prst="rect">
            <a:avLst/>
          </a:prstGeom>
          <a:noFill/>
          <a:ln>
            <a:solidFill>
              <a:srgbClr val="000000"/>
            </a:solidFill>
            <a:miter lim="800000"/>
            <a:headEnd/>
            <a:tailEnd/>
          </a:ln>
        </p:spPr>
        <p:txBody>
          <a:bodyPr lIns="93172" tIns="46587" rIns="93172" bIns="46587"/>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B7D69B1-EE96-4840-A6B8-99C42A84BFBC}" type="slidenum">
              <a:rPr lang="en-US" sz="1200"/>
              <a:pPr algn="r" defTabSz="949273"/>
              <a:t>44</a:t>
            </a:fld>
            <a:endParaRPr lang="en-US" sz="1200" dirty="0"/>
          </a:p>
        </p:txBody>
      </p:sp>
      <p:sp>
        <p:nvSpPr>
          <p:cNvPr id="19558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E9D86F5-18C4-4179-AFF2-37322B9A45AE}" type="slidenum">
              <a:rPr lang="en-US" sz="1200"/>
              <a:pPr algn="r" defTabSz="949273"/>
              <a:t>44</a:t>
            </a:fld>
            <a:endParaRPr lang="en-US" sz="1200" dirty="0"/>
          </a:p>
        </p:txBody>
      </p:sp>
      <p:sp>
        <p:nvSpPr>
          <p:cNvPr id="1955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558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D4F9B84B-2569-43A3-A788-AA6EDB074C41}" type="slidenum">
              <a:rPr lang="en-US" sz="1200"/>
              <a:pPr algn="r" defTabSz="949273"/>
              <a:t>45</a:t>
            </a:fld>
            <a:endParaRPr lang="en-US" sz="1200" dirty="0"/>
          </a:p>
        </p:txBody>
      </p:sp>
      <p:sp>
        <p:nvSpPr>
          <p:cNvPr id="19661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C6CFD2E-6275-41D3-8145-631A71F1CE04}" type="slidenum">
              <a:rPr lang="en-US" sz="1200"/>
              <a:pPr algn="r" defTabSz="949273"/>
              <a:t>45</a:t>
            </a:fld>
            <a:endParaRPr lang="en-US" sz="1200" dirty="0"/>
          </a:p>
        </p:txBody>
      </p:sp>
      <p:sp>
        <p:nvSpPr>
          <p:cNvPr id="1966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661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96BC3116-98B3-4DC4-9828-8D5CE183DB10}" type="slidenum">
              <a:rPr lang="en-US" sz="1200"/>
              <a:pPr algn="r" defTabSz="949273"/>
              <a:t>46</a:t>
            </a:fld>
            <a:endParaRPr lang="en-US" sz="1200" dirty="0"/>
          </a:p>
        </p:txBody>
      </p:sp>
      <p:sp>
        <p:nvSpPr>
          <p:cNvPr id="19763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B62B3041-982C-4356-A48B-BB11BCAED873}" type="slidenum">
              <a:rPr lang="en-US" sz="1200"/>
              <a:pPr algn="r" defTabSz="949273"/>
              <a:t>46</a:t>
            </a:fld>
            <a:endParaRPr lang="en-US" sz="1200" dirty="0"/>
          </a:p>
        </p:txBody>
      </p:sp>
      <p:sp>
        <p:nvSpPr>
          <p:cNvPr id="1976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763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83B02F6-34B0-4961-A0BC-F59775813E0D}" type="slidenum">
              <a:rPr lang="en-US" sz="1200"/>
              <a:pPr algn="r" defTabSz="949273"/>
              <a:t>47</a:t>
            </a:fld>
            <a:endParaRPr lang="en-US" sz="1200" dirty="0"/>
          </a:p>
        </p:txBody>
      </p:sp>
      <p:sp>
        <p:nvSpPr>
          <p:cNvPr id="19865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B8DA14A-6284-4234-A275-D34F0960A5CE}" type="slidenum">
              <a:rPr lang="en-US" sz="1200"/>
              <a:pPr algn="r" defTabSz="949273"/>
              <a:t>47</a:t>
            </a:fld>
            <a:endParaRPr lang="en-US" sz="1200" dirty="0"/>
          </a:p>
        </p:txBody>
      </p:sp>
      <p:sp>
        <p:nvSpPr>
          <p:cNvPr id="1986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866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297DE49-D0A0-4A1B-9A14-8274AE5D0B8B}" type="slidenum">
              <a:rPr lang="en-US" sz="1200"/>
              <a:pPr algn="r" defTabSz="949273"/>
              <a:t>48</a:t>
            </a:fld>
            <a:endParaRPr lang="en-US" sz="1200" dirty="0"/>
          </a:p>
        </p:txBody>
      </p:sp>
      <p:sp>
        <p:nvSpPr>
          <p:cNvPr id="19968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F6261FFF-78DE-4E32-85BA-D8F8E2CEBDBB}" type="slidenum">
              <a:rPr lang="en-US" sz="1200"/>
              <a:pPr algn="r" defTabSz="949273"/>
              <a:t>48</a:t>
            </a:fld>
            <a:endParaRPr lang="en-US" sz="1200" dirty="0"/>
          </a:p>
        </p:txBody>
      </p:sp>
      <p:sp>
        <p:nvSpPr>
          <p:cNvPr id="1996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9D51F44-871F-4E4E-8EEA-A1650DB01B59}" type="slidenum">
              <a:rPr lang="en-US" sz="1200"/>
              <a:pPr algn="r" defTabSz="949273"/>
              <a:t>49</a:t>
            </a:fld>
            <a:endParaRPr lang="en-US" sz="1200" dirty="0"/>
          </a:p>
        </p:txBody>
      </p:sp>
      <p:sp>
        <p:nvSpPr>
          <p:cNvPr id="20070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DB15B1EA-3EFE-4608-9A00-22566FFE5751}" type="slidenum">
              <a:rPr lang="en-US" sz="1200"/>
              <a:pPr algn="r" defTabSz="949273"/>
              <a:t>49</a:t>
            </a:fld>
            <a:endParaRPr lang="en-US" sz="1200" dirty="0"/>
          </a:p>
        </p:txBody>
      </p:sp>
      <p:sp>
        <p:nvSpPr>
          <p:cNvPr id="2007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FC20C74C-DC9D-43BF-B8DA-12214E48C9DC}" type="slidenum">
              <a:rPr lang="en-US" sz="1200"/>
              <a:pPr algn="r" defTabSz="949273"/>
              <a:t>50</a:t>
            </a:fld>
            <a:endParaRPr lang="en-US" sz="1200" dirty="0"/>
          </a:p>
        </p:txBody>
      </p:sp>
      <p:sp>
        <p:nvSpPr>
          <p:cNvPr id="20173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44993E4-228B-452C-AA5D-6A0820F46CC8}" type="slidenum">
              <a:rPr lang="en-US" sz="1200"/>
              <a:pPr algn="r" defTabSz="949273"/>
              <a:t>50</a:t>
            </a:fld>
            <a:endParaRPr lang="en-US" sz="1200" dirty="0"/>
          </a:p>
        </p:txBody>
      </p:sp>
      <p:sp>
        <p:nvSpPr>
          <p:cNvPr id="2017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173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49C710EB-17F7-46E9-A12D-50012151D4C4}" type="slidenum">
              <a:rPr lang="en-US" sz="1200"/>
              <a:pPr algn="r" defTabSz="949273"/>
              <a:t>51</a:t>
            </a:fld>
            <a:endParaRPr lang="en-US" sz="1200" dirty="0"/>
          </a:p>
        </p:txBody>
      </p:sp>
      <p:sp>
        <p:nvSpPr>
          <p:cNvPr id="20275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8912E70-E9A1-4BF3-B0CA-92D2603B3075}" type="slidenum">
              <a:rPr lang="en-US" sz="1200"/>
              <a:pPr algn="r" defTabSz="949273"/>
              <a:t>51</a:t>
            </a:fld>
            <a:endParaRPr lang="en-US" sz="1200" dirty="0"/>
          </a:p>
        </p:txBody>
      </p:sp>
      <p:sp>
        <p:nvSpPr>
          <p:cNvPr id="2027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D4B1ED71-4FC7-4E4F-8459-8D40A0F12E39}" type="slidenum">
              <a:rPr lang="en-US" sz="1200"/>
              <a:pPr algn="r" defTabSz="949273"/>
              <a:t>52</a:t>
            </a:fld>
            <a:endParaRPr lang="en-US" sz="1200" dirty="0"/>
          </a:p>
        </p:txBody>
      </p:sp>
      <p:sp>
        <p:nvSpPr>
          <p:cNvPr id="20377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48B77AE-1B80-4A27-9A2C-CB21FD908CC7}" type="slidenum">
              <a:rPr lang="en-US" sz="1200"/>
              <a:pPr algn="r" defTabSz="949273"/>
              <a:t>52</a:t>
            </a:fld>
            <a:endParaRPr lang="en-US" sz="1200" dirty="0"/>
          </a:p>
        </p:txBody>
      </p:sp>
      <p:sp>
        <p:nvSpPr>
          <p:cNvPr id="2037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378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9CA7C0BE-F6D0-4151-B523-5C5C15154F8C}" type="slidenum">
              <a:rPr lang="en-US" sz="1200"/>
              <a:pPr algn="r" defTabSz="949273"/>
              <a:t>53</a:t>
            </a:fld>
            <a:endParaRPr lang="en-US" sz="1200" dirty="0"/>
          </a:p>
        </p:txBody>
      </p:sp>
      <p:sp>
        <p:nvSpPr>
          <p:cNvPr id="20480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4EF9F3E2-FD8B-41FF-AC5B-78460238C2A4}" type="slidenum">
              <a:rPr lang="en-US" sz="1200"/>
              <a:pPr algn="r" defTabSz="949273"/>
              <a:t>53</a:t>
            </a:fld>
            <a:endParaRPr lang="en-US" sz="1200" dirty="0"/>
          </a:p>
        </p:txBody>
      </p:sp>
      <p:sp>
        <p:nvSpPr>
          <p:cNvPr id="2048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0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073F828A-151F-4058-877D-79A31BDEB6F1}" type="slidenum">
              <a:rPr lang="en-US" smtClean="0"/>
              <a:pPr/>
              <a:t>9</a:t>
            </a:fld>
            <a:endParaRPr lang="en-US" dirty="0" smtClean="0"/>
          </a:p>
        </p:txBody>
      </p:sp>
      <p:sp>
        <p:nvSpPr>
          <p:cNvPr id="15565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37339E8-6E7E-4EA8-A814-77B821E3E84E}" type="slidenum">
              <a:rPr lang="en-US" sz="1200"/>
              <a:pPr algn="r" defTabSz="949273"/>
              <a:t>9</a:t>
            </a:fld>
            <a:endParaRPr lang="en-US" sz="1200" dirty="0"/>
          </a:p>
        </p:txBody>
      </p:sp>
      <p:sp>
        <p:nvSpPr>
          <p:cNvPr id="155652" name="Rectangle 2"/>
          <p:cNvSpPr>
            <a:spLocks noGrp="1" noRot="1" noChangeAspect="1" noChangeArrowheads="1" noTextEdit="1"/>
          </p:cNvSpPr>
          <p:nvPr>
            <p:ph type="sldImg"/>
          </p:nvPr>
        </p:nvSpPr>
        <p:spPr bwMode="auto">
          <a:xfrm>
            <a:off x="1187450" y="703263"/>
            <a:ext cx="4637088" cy="3478212"/>
          </a:xfrm>
          <a:noFill/>
          <a:ln cap="flat">
            <a:solidFill>
              <a:schemeClr val="tx1"/>
            </a:solidFill>
            <a:miter lim="800000"/>
            <a:headEnd/>
            <a:tailEnd/>
          </a:ln>
        </p:spPr>
      </p:sp>
      <p:sp>
        <p:nvSpPr>
          <p:cNvPr id="155653" name="Rectangle 8"/>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3172" tIns="46587" rIns="93172" bIns="46587"/>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B6350D2-F3FB-4E17-86F0-16D8A31E14FF}" type="slidenum">
              <a:rPr lang="en-US" sz="1200"/>
              <a:pPr algn="r" defTabSz="949273"/>
              <a:t>54</a:t>
            </a:fld>
            <a:endParaRPr lang="en-US" sz="1200" dirty="0"/>
          </a:p>
        </p:txBody>
      </p:sp>
      <p:sp>
        <p:nvSpPr>
          <p:cNvPr id="20582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C8700BF-B138-4806-B5C0-7C358DB51FB0}" type="slidenum">
              <a:rPr lang="en-US" sz="1200"/>
              <a:pPr algn="r" defTabSz="949273"/>
              <a:t>54</a:t>
            </a:fld>
            <a:endParaRPr lang="en-US" sz="1200" dirty="0"/>
          </a:p>
        </p:txBody>
      </p:sp>
      <p:sp>
        <p:nvSpPr>
          <p:cNvPr id="2058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582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53159FB-EA72-4273-9291-7577BDA00EE5}" type="slidenum">
              <a:rPr lang="en-US" sz="1200"/>
              <a:pPr algn="r" defTabSz="949273"/>
              <a:t>55</a:t>
            </a:fld>
            <a:endParaRPr lang="en-US" sz="1200" dirty="0"/>
          </a:p>
        </p:txBody>
      </p:sp>
      <p:sp>
        <p:nvSpPr>
          <p:cNvPr id="20685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3EEA141B-5F02-4276-AC72-7EBF92A868F7}" type="slidenum">
              <a:rPr lang="en-US" sz="1200"/>
              <a:pPr algn="r" defTabSz="949273"/>
              <a:t>55</a:t>
            </a:fld>
            <a:endParaRPr lang="en-US" sz="1200" dirty="0"/>
          </a:p>
        </p:txBody>
      </p:sp>
      <p:sp>
        <p:nvSpPr>
          <p:cNvPr id="2068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685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CB62D80-5824-467F-A815-F7C1244B9A8B}" type="slidenum">
              <a:rPr lang="en-US" sz="1200"/>
              <a:pPr algn="r" defTabSz="949273"/>
              <a:t>56</a:t>
            </a:fld>
            <a:endParaRPr lang="en-US" sz="1200" dirty="0"/>
          </a:p>
        </p:txBody>
      </p:sp>
      <p:sp>
        <p:nvSpPr>
          <p:cNvPr id="20787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BED4B48-A4E0-42A7-B9ED-8A0FFB326F5B}" type="slidenum">
              <a:rPr lang="en-US" sz="1200"/>
              <a:pPr algn="r" defTabSz="949273"/>
              <a:t>56</a:t>
            </a:fld>
            <a:endParaRPr lang="en-US" sz="1200" dirty="0"/>
          </a:p>
        </p:txBody>
      </p:sp>
      <p:sp>
        <p:nvSpPr>
          <p:cNvPr id="2078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787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4E3F461-1084-4284-B134-4623B626E331}" type="slidenum">
              <a:rPr lang="en-US" sz="1200"/>
              <a:pPr algn="r" defTabSz="949273"/>
              <a:t>57</a:t>
            </a:fld>
            <a:endParaRPr lang="en-US" sz="1200" dirty="0"/>
          </a:p>
        </p:txBody>
      </p:sp>
      <p:sp>
        <p:nvSpPr>
          <p:cNvPr id="20889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4E3C984-20F9-4175-B63A-3BA125FDF2EE}" type="slidenum">
              <a:rPr lang="en-US" sz="1200"/>
              <a:pPr algn="r" defTabSz="949273"/>
              <a:t>57</a:t>
            </a:fld>
            <a:endParaRPr lang="en-US" sz="1200" dirty="0"/>
          </a:p>
        </p:txBody>
      </p:sp>
      <p:sp>
        <p:nvSpPr>
          <p:cNvPr id="2089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890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411C5C3D-5ED8-4FB3-9704-B97104447A75}" type="slidenum">
              <a:rPr lang="en-US" sz="1200"/>
              <a:pPr algn="r" defTabSz="949273"/>
              <a:t>58</a:t>
            </a:fld>
            <a:endParaRPr lang="en-US" sz="1200" dirty="0"/>
          </a:p>
        </p:txBody>
      </p:sp>
      <p:sp>
        <p:nvSpPr>
          <p:cNvPr id="20992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E7D0B93C-0C52-4EC7-A46A-1B32601756EC}" type="slidenum">
              <a:rPr lang="en-US" sz="1200"/>
              <a:pPr algn="r" defTabSz="949273"/>
              <a:t>58</a:t>
            </a:fld>
            <a:endParaRPr lang="en-US" sz="1200" dirty="0"/>
          </a:p>
        </p:txBody>
      </p:sp>
      <p:sp>
        <p:nvSpPr>
          <p:cNvPr id="2099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992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EB93ABDD-F9B8-40D3-9ABE-571C7CF414AA}" type="slidenum">
              <a:rPr lang="en-US" sz="1200"/>
              <a:pPr algn="r" defTabSz="949273"/>
              <a:t>59</a:t>
            </a:fld>
            <a:endParaRPr lang="en-US" sz="1200" dirty="0"/>
          </a:p>
        </p:txBody>
      </p:sp>
      <p:sp>
        <p:nvSpPr>
          <p:cNvPr id="21094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D1320E3-5644-4A8C-ACB6-3BC0F48B283A}" type="slidenum">
              <a:rPr lang="en-US" sz="1200"/>
              <a:pPr algn="r" defTabSz="949273"/>
              <a:t>59</a:t>
            </a:fld>
            <a:endParaRPr lang="en-US" sz="1200" dirty="0"/>
          </a:p>
        </p:txBody>
      </p:sp>
      <p:sp>
        <p:nvSpPr>
          <p:cNvPr id="2109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094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36602239-ACD0-4E58-B437-B7324C6EED09}" type="slidenum">
              <a:rPr lang="en-US" sz="1200"/>
              <a:pPr algn="r" defTabSz="949273"/>
              <a:t>60</a:t>
            </a:fld>
            <a:endParaRPr lang="en-US" sz="1200" dirty="0"/>
          </a:p>
        </p:txBody>
      </p:sp>
      <p:sp>
        <p:nvSpPr>
          <p:cNvPr id="21197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DB3D851-5EB2-4128-A3DB-20606D2A178D}" type="slidenum">
              <a:rPr lang="en-US" sz="1200"/>
              <a:pPr algn="r" defTabSz="949273"/>
              <a:t>60</a:t>
            </a:fld>
            <a:endParaRPr lang="en-US" sz="1200" dirty="0"/>
          </a:p>
        </p:txBody>
      </p:sp>
      <p:sp>
        <p:nvSpPr>
          <p:cNvPr id="2119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197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FA6FC9DA-D11F-4F67-9C72-D5AE75D2AC4D}" type="slidenum">
              <a:rPr lang="en-US" sz="1200"/>
              <a:pPr algn="r" defTabSz="949273"/>
              <a:t>61</a:t>
            </a:fld>
            <a:endParaRPr lang="en-US" sz="1200" dirty="0"/>
          </a:p>
        </p:txBody>
      </p:sp>
      <p:sp>
        <p:nvSpPr>
          <p:cNvPr id="21299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DB83712-53FA-4FA6-ABCF-83749108505A}" type="slidenum">
              <a:rPr lang="en-US" sz="1200"/>
              <a:pPr algn="r" defTabSz="949273"/>
              <a:t>61</a:t>
            </a:fld>
            <a:endParaRPr lang="en-US" sz="1200" dirty="0"/>
          </a:p>
        </p:txBody>
      </p:sp>
      <p:sp>
        <p:nvSpPr>
          <p:cNvPr id="2129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299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93C4B2F-282A-44DF-954F-422DC90B680B}" type="slidenum">
              <a:rPr lang="en-US" sz="1200"/>
              <a:pPr algn="r" defTabSz="949273"/>
              <a:t>62</a:t>
            </a:fld>
            <a:endParaRPr lang="en-US" sz="1200" dirty="0"/>
          </a:p>
        </p:txBody>
      </p:sp>
      <p:sp>
        <p:nvSpPr>
          <p:cNvPr id="21401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BFC7201A-0795-4B60-9C52-9C015DD321D0}" type="slidenum">
              <a:rPr lang="en-US" sz="1200"/>
              <a:pPr algn="r" defTabSz="949273"/>
              <a:t>62</a:t>
            </a:fld>
            <a:endParaRPr lang="en-US" sz="1200" dirty="0"/>
          </a:p>
        </p:txBody>
      </p:sp>
      <p:sp>
        <p:nvSpPr>
          <p:cNvPr id="2140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402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01FA2E2-A207-4DBB-86A3-95430C455E42}" type="slidenum">
              <a:rPr lang="en-US" sz="1200"/>
              <a:pPr algn="r" defTabSz="949273"/>
              <a:t>63</a:t>
            </a:fld>
            <a:endParaRPr lang="en-US" sz="1200" dirty="0"/>
          </a:p>
        </p:txBody>
      </p:sp>
      <p:sp>
        <p:nvSpPr>
          <p:cNvPr id="21504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BB215EB-D910-4CB1-B0B9-3819BB628EE6}" type="slidenum">
              <a:rPr lang="en-US" sz="1200"/>
              <a:pPr algn="r" defTabSz="949273"/>
              <a:t>63</a:t>
            </a:fld>
            <a:endParaRPr lang="en-US" sz="1200" dirty="0"/>
          </a:p>
        </p:txBody>
      </p:sp>
      <p:sp>
        <p:nvSpPr>
          <p:cNvPr id="2150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4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1300D56D-11EF-4875-AE18-B257CD860399}" type="slidenum">
              <a:rPr lang="en-US" smtClean="0"/>
              <a:pPr/>
              <a:t>10</a:t>
            </a:fld>
            <a:endParaRPr lang="en-US" dirty="0" smtClean="0"/>
          </a:p>
        </p:txBody>
      </p:sp>
      <p:sp>
        <p:nvSpPr>
          <p:cNvPr id="15667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B3AA2B3-F00D-4C5A-88D2-E65B757B7C05}" type="slidenum">
              <a:rPr lang="en-US" sz="1200"/>
              <a:pPr algn="r" defTabSz="949273"/>
              <a:t>10</a:t>
            </a:fld>
            <a:endParaRPr lang="en-US" sz="1200" dirty="0"/>
          </a:p>
        </p:txBody>
      </p:sp>
      <p:sp>
        <p:nvSpPr>
          <p:cNvPr id="1566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7" name="Rectangle 8"/>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3172" tIns="46587" rIns="93172" bIns="46587"/>
          <a:lstStyle/>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6E96011-FA48-42E3-9070-87DEF8F58ED8}" type="slidenum">
              <a:rPr lang="en-US" sz="1200"/>
              <a:pPr algn="r" defTabSz="949273"/>
              <a:t>64</a:t>
            </a:fld>
            <a:endParaRPr lang="en-US" sz="1200" dirty="0"/>
          </a:p>
        </p:txBody>
      </p:sp>
      <p:sp>
        <p:nvSpPr>
          <p:cNvPr id="21606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BFC0C2A-581E-4B39-A5BC-272DF7A21408}" type="slidenum">
              <a:rPr lang="en-US" sz="1200"/>
              <a:pPr algn="r" defTabSz="949273"/>
              <a:t>64</a:t>
            </a:fld>
            <a:endParaRPr lang="en-US" sz="1200" dirty="0"/>
          </a:p>
        </p:txBody>
      </p:sp>
      <p:sp>
        <p:nvSpPr>
          <p:cNvPr id="2160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606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BF0EADB2-CDD5-477E-9932-92B77472E5D1}" type="slidenum">
              <a:rPr lang="en-US" sz="1200"/>
              <a:pPr algn="r" defTabSz="949273"/>
              <a:t>65</a:t>
            </a:fld>
            <a:endParaRPr lang="en-US" sz="1200" dirty="0"/>
          </a:p>
        </p:txBody>
      </p:sp>
      <p:sp>
        <p:nvSpPr>
          <p:cNvPr id="21709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FFA5D09F-AC27-45A0-A05A-FC00B29215B6}" type="slidenum">
              <a:rPr lang="en-US" sz="1200"/>
              <a:pPr algn="r" defTabSz="949273"/>
              <a:t>65</a:t>
            </a:fld>
            <a:endParaRPr lang="en-US" sz="1200" dirty="0"/>
          </a:p>
        </p:txBody>
      </p:sp>
      <p:sp>
        <p:nvSpPr>
          <p:cNvPr id="2170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709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C85074B-3320-4ACF-81FE-084FF12077AB}" type="slidenum">
              <a:rPr lang="en-US" sz="1200"/>
              <a:pPr algn="r" defTabSz="949273"/>
              <a:t>66</a:t>
            </a:fld>
            <a:endParaRPr lang="en-US" sz="1200" dirty="0"/>
          </a:p>
        </p:txBody>
      </p:sp>
      <p:sp>
        <p:nvSpPr>
          <p:cNvPr id="21811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ADE4F74-AF12-4A3A-9A48-9813D752DE5E}" type="slidenum">
              <a:rPr lang="en-US" sz="1200"/>
              <a:pPr algn="r" defTabSz="949273"/>
              <a:t>66</a:t>
            </a:fld>
            <a:endParaRPr lang="en-US" sz="1200" dirty="0"/>
          </a:p>
        </p:txBody>
      </p:sp>
      <p:sp>
        <p:nvSpPr>
          <p:cNvPr id="2181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646D49D-4FCC-4D8F-AB34-EF760ECF70F5}" type="slidenum">
              <a:rPr lang="en-US" sz="1200"/>
              <a:pPr algn="r" defTabSz="949273"/>
              <a:t>67</a:t>
            </a:fld>
            <a:endParaRPr lang="en-US" sz="1200" dirty="0"/>
          </a:p>
        </p:txBody>
      </p:sp>
      <p:sp>
        <p:nvSpPr>
          <p:cNvPr id="21913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9187258F-4FDB-4278-9A60-8A65EBE33128}" type="slidenum">
              <a:rPr lang="en-US" sz="1200"/>
              <a:pPr algn="r" defTabSz="949273"/>
              <a:t>67</a:t>
            </a:fld>
            <a:endParaRPr lang="en-US" sz="1200" dirty="0"/>
          </a:p>
        </p:txBody>
      </p:sp>
      <p:sp>
        <p:nvSpPr>
          <p:cNvPr id="2191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914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0BF7C35-B176-492D-B261-AE526CABB1A0}" type="slidenum">
              <a:rPr lang="en-US" sz="1200"/>
              <a:pPr algn="r" defTabSz="949273"/>
              <a:t>68</a:t>
            </a:fld>
            <a:endParaRPr lang="en-US" sz="1200" dirty="0"/>
          </a:p>
        </p:txBody>
      </p:sp>
      <p:sp>
        <p:nvSpPr>
          <p:cNvPr id="22016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AFFD89B-5E96-4E31-B09E-7D6B609EE1B2}" type="slidenum">
              <a:rPr lang="en-US" sz="1200"/>
              <a:pPr algn="r" defTabSz="949273"/>
              <a:t>68</a:t>
            </a:fld>
            <a:endParaRPr lang="en-US" sz="1200" dirty="0"/>
          </a:p>
        </p:txBody>
      </p:sp>
      <p:sp>
        <p:nvSpPr>
          <p:cNvPr id="2201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016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AAD7E84-6C54-4497-9CEF-7F771456A4D8}" type="slidenum">
              <a:rPr lang="en-US" sz="1200"/>
              <a:pPr algn="r" defTabSz="949273"/>
              <a:t>69</a:t>
            </a:fld>
            <a:endParaRPr lang="en-US" sz="1200" dirty="0"/>
          </a:p>
        </p:txBody>
      </p:sp>
      <p:sp>
        <p:nvSpPr>
          <p:cNvPr id="22118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3BB130E2-2F9C-4F83-8961-64FCAAAFCB22}" type="slidenum">
              <a:rPr lang="en-US" sz="1200"/>
              <a:pPr algn="r" defTabSz="949273"/>
              <a:t>69</a:t>
            </a:fld>
            <a:endParaRPr lang="en-US" sz="1200" dirty="0"/>
          </a:p>
        </p:txBody>
      </p:sp>
      <p:sp>
        <p:nvSpPr>
          <p:cNvPr id="2211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118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843048B-3B3B-4F73-AFFB-FF684492A5F2}" type="slidenum">
              <a:rPr lang="en-US" sz="1200"/>
              <a:pPr algn="r" defTabSz="949273"/>
              <a:t>70</a:t>
            </a:fld>
            <a:endParaRPr lang="en-US" sz="1200" dirty="0"/>
          </a:p>
        </p:txBody>
      </p:sp>
      <p:sp>
        <p:nvSpPr>
          <p:cNvPr id="22221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E20CE3E5-5F0F-40C1-9449-0B8AC9E40BDD}" type="slidenum">
              <a:rPr lang="en-US" sz="1200"/>
              <a:pPr algn="r" defTabSz="949273"/>
              <a:t>70</a:t>
            </a:fld>
            <a:endParaRPr lang="en-US" sz="1200" dirty="0"/>
          </a:p>
        </p:txBody>
      </p:sp>
      <p:sp>
        <p:nvSpPr>
          <p:cNvPr id="2222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2934210-D0DA-4F2B-87D4-FE62FC8CCE72}" type="slidenum">
              <a:rPr lang="en-US" sz="1200"/>
              <a:pPr algn="r" defTabSz="949273"/>
              <a:t>71</a:t>
            </a:fld>
            <a:endParaRPr lang="en-US" sz="1200" dirty="0"/>
          </a:p>
        </p:txBody>
      </p:sp>
      <p:sp>
        <p:nvSpPr>
          <p:cNvPr id="22323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EE08E93-379A-41E3-AEDE-870F1C23E0D3}" type="slidenum">
              <a:rPr lang="en-US" sz="1200"/>
              <a:pPr algn="r" defTabSz="949273"/>
              <a:t>71</a:t>
            </a:fld>
            <a:endParaRPr lang="en-US" sz="1200" dirty="0"/>
          </a:p>
        </p:txBody>
      </p:sp>
      <p:sp>
        <p:nvSpPr>
          <p:cNvPr id="2232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9204912A-27F7-432D-B716-84882F73A46D}" type="slidenum">
              <a:rPr lang="en-US" sz="1200"/>
              <a:pPr algn="r" defTabSz="949273"/>
              <a:t>72</a:t>
            </a:fld>
            <a:endParaRPr lang="en-US" sz="1200" dirty="0"/>
          </a:p>
        </p:txBody>
      </p:sp>
      <p:sp>
        <p:nvSpPr>
          <p:cNvPr id="22425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DD4467A6-5682-43EF-B07B-299B19E339FA}" type="slidenum">
              <a:rPr lang="en-US" sz="1200"/>
              <a:pPr algn="r" defTabSz="949273"/>
              <a:t>72</a:t>
            </a:fld>
            <a:endParaRPr lang="en-US" sz="1200" dirty="0"/>
          </a:p>
        </p:txBody>
      </p:sp>
      <p:sp>
        <p:nvSpPr>
          <p:cNvPr id="2242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6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E86B0E37-43E6-4920-B274-31A8C99A75BA}" type="slidenum">
              <a:rPr lang="en-US" sz="1200"/>
              <a:pPr algn="r" defTabSz="949273"/>
              <a:t>73</a:t>
            </a:fld>
            <a:endParaRPr lang="en-US" sz="1200" dirty="0"/>
          </a:p>
        </p:txBody>
      </p:sp>
      <p:sp>
        <p:nvSpPr>
          <p:cNvPr id="22528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5EBC5E2-1CE5-458F-BCBE-4A3477B86A8B}" type="slidenum">
              <a:rPr lang="en-US" sz="1200"/>
              <a:pPr algn="r" defTabSz="949273"/>
              <a:t>73</a:t>
            </a:fld>
            <a:endParaRPr lang="en-US" sz="1200" dirty="0"/>
          </a:p>
        </p:txBody>
      </p:sp>
      <p:sp>
        <p:nvSpPr>
          <p:cNvPr id="2252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28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03EC0568-12C0-4D87-9C9C-7F970C1A7C3A}" type="slidenum">
              <a:rPr lang="en-US" smtClean="0"/>
              <a:pPr/>
              <a:t>11</a:t>
            </a:fld>
            <a:endParaRPr lang="en-US" dirty="0" smtClean="0"/>
          </a:p>
        </p:txBody>
      </p:sp>
      <p:sp>
        <p:nvSpPr>
          <p:cNvPr id="15769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B20D194D-F5E3-42DC-AB5C-F0C68A35FAB7}" type="slidenum">
              <a:rPr lang="en-US" sz="1200"/>
              <a:pPr algn="r" defTabSz="949273"/>
              <a:t>11</a:t>
            </a:fld>
            <a:endParaRPr lang="en-US" sz="1200" dirty="0"/>
          </a:p>
        </p:txBody>
      </p:sp>
      <p:sp>
        <p:nvSpPr>
          <p:cNvPr id="1577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1" name="Rectangle 3"/>
          <p:cNvSpPr>
            <a:spLocks noGrp="1" noChangeArrowheads="1"/>
          </p:cNvSpPr>
          <p:nvPr>
            <p:ph type="body" idx="1"/>
          </p:nvPr>
        </p:nvSpPr>
        <p:spPr bwMode="auto">
          <a:xfrm>
            <a:off x="935039" y="4416425"/>
            <a:ext cx="5140325" cy="4183063"/>
          </a:xfrm>
          <a:prstGeom prst="rect">
            <a:avLst/>
          </a:prstGeom>
          <a:noFill/>
          <a:ln>
            <a:solidFill>
              <a:srgbClr val="000000"/>
            </a:solidFill>
            <a:miter lim="800000"/>
            <a:headEnd/>
            <a:tailEnd/>
          </a:ln>
        </p:spPr>
        <p:txBody>
          <a:bodyPr lIns="94937" tIns="47469" rIns="94937" bIns="47469"/>
          <a:lstStyle/>
          <a:p>
            <a:pPr eaLnBrk="1" hangingPunct="1"/>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0221481-4ABE-4087-AD4D-0F55E4AED81C}" type="slidenum">
              <a:rPr lang="en-US" sz="1200"/>
              <a:pPr algn="r" defTabSz="949273"/>
              <a:t>74</a:t>
            </a:fld>
            <a:endParaRPr lang="en-US" sz="1200" dirty="0"/>
          </a:p>
        </p:txBody>
      </p:sp>
      <p:sp>
        <p:nvSpPr>
          <p:cNvPr id="22630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25B109A-1814-4A1A-B49F-242D62719ED9}" type="slidenum">
              <a:rPr lang="en-US" sz="1200"/>
              <a:pPr algn="r" defTabSz="949273"/>
              <a:t>74</a:t>
            </a:fld>
            <a:endParaRPr lang="en-US" sz="1200" dirty="0"/>
          </a:p>
        </p:txBody>
      </p:sp>
      <p:sp>
        <p:nvSpPr>
          <p:cNvPr id="2263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630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92CC52A-957F-485C-B1B8-3B47A8BBCDC0}" type="slidenum">
              <a:rPr lang="en-US" sz="1200"/>
              <a:pPr algn="r" defTabSz="949273"/>
              <a:t>75</a:t>
            </a:fld>
            <a:endParaRPr lang="en-US" sz="1200" dirty="0"/>
          </a:p>
        </p:txBody>
      </p:sp>
      <p:sp>
        <p:nvSpPr>
          <p:cNvPr id="22733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BA7AD250-7C91-449B-AD09-01543D836663}" type="slidenum">
              <a:rPr lang="en-US" sz="1200"/>
              <a:pPr algn="r" defTabSz="949273"/>
              <a:t>75</a:t>
            </a:fld>
            <a:endParaRPr lang="en-US" sz="1200" dirty="0"/>
          </a:p>
        </p:txBody>
      </p:sp>
      <p:sp>
        <p:nvSpPr>
          <p:cNvPr id="2273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3817B58-0ECC-4A33-9BF5-0495BC3BFE6B}" type="slidenum">
              <a:rPr lang="en-US" sz="1200"/>
              <a:pPr algn="r" defTabSz="949273"/>
              <a:t>76</a:t>
            </a:fld>
            <a:endParaRPr lang="en-US" sz="1200" dirty="0"/>
          </a:p>
        </p:txBody>
      </p:sp>
      <p:sp>
        <p:nvSpPr>
          <p:cNvPr id="22835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E0D6862-A069-4CFA-8E9B-F274F92F4D05}" type="slidenum">
              <a:rPr lang="en-US" sz="1200"/>
              <a:pPr algn="r" defTabSz="949273"/>
              <a:t>76</a:t>
            </a:fld>
            <a:endParaRPr lang="en-US" sz="1200" dirty="0"/>
          </a:p>
        </p:txBody>
      </p:sp>
      <p:sp>
        <p:nvSpPr>
          <p:cNvPr id="2283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8261CC6-F91E-4627-8A9B-C8C3BA28C11C}" type="slidenum">
              <a:rPr lang="en-US" sz="1200"/>
              <a:pPr algn="r" defTabSz="949273"/>
              <a:t>77</a:t>
            </a:fld>
            <a:endParaRPr lang="en-US" sz="1200" dirty="0"/>
          </a:p>
        </p:txBody>
      </p:sp>
      <p:sp>
        <p:nvSpPr>
          <p:cNvPr id="22937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E3F2023-BD7E-4CA3-84FB-978FBDBFBA52}" type="slidenum">
              <a:rPr lang="en-US" sz="1200"/>
              <a:pPr algn="r" defTabSz="949273"/>
              <a:t>77</a:t>
            </a:fld>
            <a:endParaRPr lang="en-US" sz="1200" dirty="0"/>
          </a:p>
        </p:txBody>
      </p:sp>
      <p:sp>
        <p:nvSpPr>
          <p:cNvPr id="2293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938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5CFC855-42A1-4EE0-8889-BCD3E93F1EE2}" type="slidenum">
              <a:rPr lang="en-US" sz="1200"/>
              <a:pPr algn="r" defTabSz="949273"/>
              <a:t>78</a:t>
            </a:fld>
            <a:endParaRPr lang="en-US" sz="1200" dirty="0"/>
          </a:p>
        </p:txBody>
      </p:sp>
      <p:sp>
        <p:nvSpPr>
          <p:cNvPr id="23040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04A1CAC-4499-4C96-A41D-B027B8321041}" type="slidenum">
              <a:rPr lang="en-US" sz="1200"/>
              <a:pPr algn="r" defTabSz="949273"/>
              <a:t>78</a:t>
            </a:fld>
            <a:endParaRPr lang="en-US" sz="1200" dirty="0"/>
          </a:p>
        </p:txBody>
      </p:sp>
      <p:sp>
        <p:nvSpPr>
          <p:cNvPr id="2304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040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4AFE8849-A65A-4508-8733-9EB10F76DF7F}" type="slidenum">
              <a:rPr lang="en-US" sz="1200"/>
              <a:pPr algn="r" defTabSz="949273"/>
              <a:t>79</a:t>
            </a:fld>
            <a:endParaRPr lang="en-US" sz="1200" dirty="0"/>
          </a:p>
        </p:txBody>
      </p:sp>
      <p:sp>
        <p:nvSpPr>
          <p:cNvPr id="23142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CD02F74-B5E7-45CE-9742-E68D7FC02755}" type="slidenum">
              <a:rPr lang="en-US" sz="1200"/>
              <a:pPr algn="r" defTabSz="949273"/>
              <a:t>79</a:t>
            </a:fld>
            <a:endParaRPr lang="en-US" sz="1200" dirty="0"/>
          </a:p>
        </p:txBody>
      </p:sp>
      <p:sp>
        <p:nvSpPr>
          <p:cNvPr id="2314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142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BB4448C-1CC4-4EE6-9469-3360FD1A00C0}" type="slidenum">
              <a:rPr lang="en-US" sz="1200"/>
              <a:pPr algn="r" defTabSz="949273"/>
              <a:t>80</a:t>
            </a:fld>
            <a:endParaRPr lang="en-US" sz="1200" dirty="0"/>
          </a:p>
        </p:txBody>
      </p:sp>
      <p:sp>
        <p:nvSpPr>
          <p:cNvPr id="23245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B98B8A4-62E3-4427-85B3-A569AAF0441C}" type="slidenum">
              <a:rPr lang="en-US" sz="1200"/>
              <a:pPr algn="r" defTabSz="949273"/>
              <a:t>80</a:t>
            </a:fld>
            <a:endParaRPr lang="en-US" sz="1200" dirty="0"/>
          </a:p>
        </p:txBody>
      </p:sp>
      <p:sp>
        <p:nvSpPr>
          <p:cNvPr id="2324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245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F5B1CBC8-EB94-4B77-9911-49384552C19E}" type="slidenum">
              <a:rPr lang="en-US" sz="1200"/>
              <a:pPr algn="r" defTabSz="949273"/>
              <a:t>81</a:t>
            </a:fld>
            <a:endParaRPr lang="en-US" sz="1200" dirty="0"/>
          </a:p>
        </p:txBody>
      </p:sp>
      <p:sp>
        <p:nvSpPr>
          <p:cNvPr id="23347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49A32149-3819-4074-87C7-A6E6E2A7FCD7}" type="slidenum">
              <a:rPr lang="en-US" sz="1200"/>
              <a:pPr algn="r" defTabSz="949273"/>
              <a:t>81</a:t>
            </a:fld>
            <a:endParaRPr lang="en-US" sz="1200" dirty="0"/>
          </a:p>
        </p:txBody>
      </p:sp>
      <p:sp>
        <p:nvSpPr>
          <p:cNvPr id="2334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347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781A1E5-40B2-4C65-8BC0-02DF7B3AB445}" type="slidenum">
              <a:rPr lang="en-US" sz="1200"/>
              <a:pPr algn="r" defTabSz="949273"/>
              <a:t>82</a:t>
            </a:fld>
            <a:endParaRPr lang="en-US" sz="1200" dirty="0"/>
          </a:p>
        </p:txBody>
      </p:sp>
      <p:sp>
        <p:nvSpPr>
          <p:cNvPr id="23449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7B8D015-39FA-4D4F-9950-8A6197813684}" type="slidenum">
              <a:rPr lang="en-US" sz="1200"/>
              <a:pPr algn="r" defTabSz="949273"/>
              <a:t>82</a:t>
            </a:fld>
            <a:endParaRPr lang="en-US" sz="1200" dirty="0"/>
          </a:p>
        </p:txBody>
      </p:sp>
      <p:sp>
        <p:nvSpPr>
          <p:cNvPr id="2345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450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B323917-B692-40D8-A5FB-8F8ADEA94DC9}" type="slidenum">
              <a:rPr lang="en-US" sz="1200"/>
              <a:pPr algn="r" defTabSz="949273"/>
              <a:t>83</a:t>
            </a:fld>
            <a:endParaRPr lang="en-US" sz="1200" dirty="0"/>
          </a:p>
        </p:txBody>
      </p:sp>
      <p:sp>
        <p:nvSpPr>
          <p:cNvPr id="23552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FB1613A0-21C4-463E-81FB-8E227601D20B}" type="slidenum">
              <a:rPr lang="en-US" sz="1200"/>
              <a:pPr algn="r" defTabSz="949273"/>
              <a:t>83</a:t>
            </a:fld>
            <a:endParaRPr lang="en-US" sz="1200" dirty="0"/>
          </a:p>
        </p:txBody>
      </p:sp>
      <p:sp>
        <p:nvSpPr>
          <p:cNvPr id="2355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2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4CA0255A-D157-4F30-AFD9-C2247904EB0F}" type="slidenum">
              <a:rPr lang="en-US" smtClean="0"/>
              <a:pPr/>
              <a:t>12</a:t>
            </a:fld>
            <a:endParaRPr lang="en-US" dirty="0" smtClean="0"/>
          </a:p>
        </p:txBody>
      </p:sp>
      <p:sp>
        <p:nvSpPr>
          <p:cNvPr id="15872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16F242B-4D4C-4530-AE95-318487A02BAE}" type="slidenum">
              <a:rPr lang="en-US" sz="1200"/>
              <a:pPr algn="r" defTabSz="949273"/>
              <a:t>12</a:t>
            </a:fld>
            <a:endParaRPr lang="en-US" sz="1200" dirty="0"/>
          </a:p>
        </p:txBody>
      </p:sp>
      <p:sp>
        <p:nvSpPr>
          <p:cNvPr id="1587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5" name="Rectangle 3"/>
          <p:cNvSpPr>
            <a:spLocks noGrp="1" noChangeArrowheads="1"/>
          </p:cNvSpPr>
          <p:nvPr>
            <p:ph type="body" idx="1"/>
          </p:nvPr>
        </p:nvSpPr>
        <p:spPr bwMode="auto">
          <a:xfrm>
            <a:off x="935039" y="4416425"/>
            <a:ext cx="5140325" cy="4183063"/>
          </a:xfrm>
          <a:prstGeom prst="rect">
            <a:avLst/>
          </a:prstGeom>
          <a:noFill/>
          <a:ln>
            <a:solidFill>
              <a:srgbClr val="000000"/>
            </a:solidFill>
            <a:miter lim="800000"/>
            <a:headEnd/>
            <a:tailEnd/>
          </a:ln>
        </p:spPr>
        <p:txBody>
          <a:bodyPr lIns="94937" tIns="47469" rIns="94937" bIns="47469"/>
          <a:lstStyle/>
          <a:p>
            <a:pPr eaLnBrk="1" hangingPunct="1"/>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2E70B52-04EF-4F11-8791-06B51CFA05E0}" type="slidenum">
              <a:rPr lang="en-US" sz="1200"/>
              <a:pPr algn="r" defTabSz="949273"/>
              <a:t>84</a:t>
            </a:fld>
            <a:endParaRPr lang="en-US" sz="1200" dirty="0"/>
          </a:p>
        </p:txBody>
      </p:sp>
      <p:sp>
        <p:nvSpPr>
          <p:cNvPr id="23654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2AED5C0-1B4F-4DD5-81E8-1004617A664D}" type="slidenum">
              <a:rPr lang="en-US" sz="1200"/>
              <a:pPr algn="r" defTabSz="949273"/>
              <a:t>84</a:t>
            </a:fld>
            <a:endParaRPr lang="en-US" sz="1200" dirty="0"/>
          </a:p>
        </p:txBody>
      </p:sp>
      <p:sp>
        <p:nvSpPr>
          <p:cNvPr id="2365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654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0450126-FDF5-4364-94B1-437BAA8FDDE9}" type="slidenum">
              <a:rPr lang="en-US" sz="1200"/>
              <a:pPr algn="r" defTabSz="949273"/>
              <a:t>85</a:t>
            </a:fld>
            <a:endParaRPr lang="en-US" sz="1200" dirty="0"/>
          </a:p>
        </p:txBody>
      </p:sp>
      <p:sp>
        <p:nvSpPr>
          <p:cNvPr id="23757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5454AE1-F2F2-449A-9B0A-44DC4C346D4F}" type="slidenum">
              <a:rPr lang="en-US" sz="1200"/>
              <a:pPr algn="r" defTabSz="949273"/>
              <a:t>85</a:t>
            </a:fld>
            <a:endParaRPr lang="en-US" sz="1200" dirty="0"/>
          </a:p>
        </p:txBody>
      </p:sp>
      <p:sp>
        <p:nvSpPr>
          <p:cNvPr id="2375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757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3C94F9CD-0DB9-4CAC-8BD6-E86884A08BCC}" type="slidenum">
              <a:rPr lang="en-US" sz="1200"/>
              <a:pPr algn="r" defTabSz="949273"/>
              <a:t>86</a:t>
            </a:fld>
            <a:endParaRPr lang="en-US" sz="1200" dirty="0"/>
          </a:p>
        </p:txBody>
      </p:sp>
      <p:sp>
        <p:nvSpPr>
          <p:cNvPr id="23859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2B6E656-DF18-4F63-99F2-6A1D7079D2A8}" type="slidenum">
              <a:rPr lang="en-US" sz="1200"/>
              <a:pPr algn="r" defTabSz="949273"/>
              <a:t>86</a:t>
            </a:fld>
            <a:endParaRPr lang="en-US" sz="1200" dirty="0"/>
          </a:p>
        </p:txBody>
      </p:sp>
      <p:sp>
        <p:nvSpPr>
          <p:cNvPr id="2385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859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D1766A7-B2A5-4CFA-85BA-8746E526D788}" type="slidenum">
              <a:rPr lang="en-US" sz="1200"/>
              <a:pPr algn="r" defTabSz="949273"/>
              <a:t>87</a:t>
            </a:fld>
            <a:endParaRPr lang="en-US" sz="1200" dirty="0"/>
          </a:p>
        </p:txBody>
      </p:sp>
      <p:sp>
        <p:nvSpPr>
          <p:cNvPr id="23961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2381B1C-49F4-40A9-9B98-7B2AE53488E9}" type="slidenum">
              <a:rPr lang="en-US" sz="1200"/>
              <a:pPr algn="r" defTabSz="949273"/>
              <a:t>87</a:t>
            </a:fld>
            <a:endParaRPr lang="en-US" sz="1200" dirty="0"/>
          </a:p>
        </p:txBody>
      </p:sp>
      <p:sp>
        <p:nvSpPr>
          <p:cNvPr id="2396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962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9142C89-52AF-4141-BA3B-DA6BF9FA2684}" type="slidenum">
              <a:rPr lang="en-US" sz="1200"/>
              <a:pPr algn="r" defTabSz="949273"/>
              <a:t>88</a:t>
            </a:fld>
            <a:endParaRPr lang="en-US" sz="1200" dirty="0"/>
          </a:p>
        </p:txBody>
      </p:sp>
      <p:sp>
        <p:nvSpPr>
          <p:cNvPr id="24064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286509A-DB61-4541-871B-89C3FD2B124D}" type="slidenum">
              <a:rPr lang="en-US" sz="1200"/>
              <a:pPr algn="r" defTabSz="949273"/>
              <a:t>88</a:t>
            </a:fld>
            <a:endParaRPr lang="en-US" sz="1200" dirty="0"/>
          </a:p>
        </p:txBody>
      </p:sp>
      <p:sp>
        <p:nvSpPr>
          <p:cNvPr id="2406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064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DEA3EB7-F1B8-41D0-B5DB-42BB53D18D39}" type="slidenum">
              <a:rPr lang="en-US" sz="1200"/>
              <a:pPr algn="r" defTabSz="949273"/>
              <a:t>89</a:t>
            </a:fld>
            <a:endParaRPr lang="en-US" sz="1200" dirty="0"/>
          </a:p>
        </p:txBody>
      </p:sp>
      <p:sp>
        <p:nvSpPr>
          <p:cNvPr id="24166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4C91DF63-CB9F-4ED3-93C4-5E5417ED9E07}" type="slidenum">
              <a:rPr lang="en-US" sz="1200"/>
              <a:pPr algn="r" defTabSz="949273"/>
              <a:t>89</a:t>
            </a:fld>
            <a:endParaRPr lang="en-US" sz="1200" dirty="0"/>
          </a:p>
        </p:txBody>
      </p:sp>
      <p:sp>
        <p:nvSpPr>
          <p:cNvPr id="2416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166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47706BB-46B9-4900-AAA1-AA56CF093FC5}" type="slidenum">
              <a:rPr lang="en-US" sz="1200"/>
              <a:pPr algn="r" defTabSz="949273"/>
              <a:t>90</a:t>
            </a:fld>
            <a:endParaRPr lang="en-US" sz="1200" dirty="0"/>
          </a:p>
        </p:txBody>
      </p:sp>
      <p:sp>
        <p:nvSpPr>
          <p:cNvPr id="24269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63A35235-FB1A-4DFB-BF67-611949A934A9}" type="slidenum">
              <a:rPr lang="en-US" sz="1200"/>
              <a:pPr algn="r" defTabSz="949273"/>
              <a:t>90</a:t>
            </a:fld>
            <a:endParaRPr lang="en-US" sz="1200" dirty="0"/>
          </a:p>
        </p:txBody>
      </p:sp>
      <p:sp>
        <p:nvSpPr>
          <p:cNvPr id="2426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269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99158CC-AC0C-43FB-9F68-C832DABD6A69}" type="slidenum">
              <a:rPr lang="en-US" sz="1200"/>
              <a:pPr algn="r" defTabSz="949273"/>
              <a:t>91</a:t>
            </a:fld>
            <a:endParaRPr lang="en-US" sz="1200" dirty="0"/>
          </a:p>
        </p:txBody>
      </p:sp>
      <p:sp>
        <p:nvSpPr>
          <p:cNvPr id="24371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209BA7F4-5A20-4D8F-8194-1B744F6DD85A}" type="slidenum">
              <a:rPr lang="en-US" sz="1200"/>
              <a:pPr algn="r" defTabSz="949273"/>
              <a:t>91</a:t>
            </a:fld>
            <a:endParaRPr lang="en-US" sz="1200" dirty="0"/>
          </a:p>
        </p:txBody>
      </p:sp>
      <p:sp>
        <p:nvSpPr>
          <p:cNvPr id="2437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371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F514675A-6D8F-4424-8538-697A6E8DBE4A}" type="slidenum">
              <a:rPr lang="en-US" sz="1200"/>
              <a:pPr algn="r" defTabSz="949273"/>
              <a:t>92</a:t>
            </a:fld>
            <a:endParaRPr lang="en-US" sz="1200" dirty="0"/>
          </a:p>
        </p:txBody>
      </p:sp>
      <p:sp>
        <p:nvSpPr>
          <p:cNvPr id="24473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3A978329-89EC-49F7-B7F8-0C5D91DCD32A}" type="slidenum">
              <a:rPr lang="en-US" sz="1200"/>
              <a:pPr algn="r" defTabSz="949273"/>
              <a:t>92</a:t>
            </a:fld>
            <a:endParaRPr lang="en-US" sz="1200" dirty="0"/>
          </a:p>
        </p:txBody>
      </p:sp>
      <p:sp>
        <p:nvSpPr>
          <p:cNvPr id="2447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474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2B103E2-2F6E-44D6-921B-25D1CCE7D3E6}" type="slidenum">
              <a:rPr lang="en-US" sz="1200"/>
              <a:pPr algn="r" defTabSz="949273"/>
              <a:t>93</a:t>
            </a:fld>
            <a:endParaRPr lang="en-US" sz="1200" dirty="0"/>
          </a:p>
        </p:txBody>
      </p:sp>
      <p:sp>
        <p:nvSpPr>
          <p:cNvPr id="24576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883298B-881A-4927-88DB-2FEC34F95180}" type="slidenum">
              <a:rPr lang="en-US" sz="1200"/>
              <a:pPr algn="r" defTabSz="949273"/>
              <a:t>93</a:t>
            </a:fld>
            <a:endParaRPr lang="en-US" sz="1200" dirty="0"/>
          </a:p>
        </p:txBody>
      </p:sp>
      <p:sp>
        <p:nvSpPr>
          <p:cNvPr id="2457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6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9684D2F8-8A96-4226-B374-64D5B5466C88}" type="slidenum">
              <a:rPr lang="en-US" smtClean="0"/>
              <a:pPr/>
              <a:t>13</a:t>
            </a:fld>
            <a:endParaRPr lang="en-US" dirty="0" smtClean="0"/>
          </a:p>
        </p:txBody>
      </p:sp>
      <p:sp>
        <p:nvSpPr>
          <p:cNvPr id="15974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2C09367-2943-430C-95DA-FB8CFCA08764}" type="slidenum">
              <a:rPr lang="en-US" sz="1200"/>
              <a:pPr algn="r" defTabSz="949273"/>
              <a:t>13</a:t>
            </a:fld>
            <a:endParaRPr lang="en-US" sz="1200" dirty="0"/>
          </a:p>
        </p:txBody>
      </p:sp>
      <p:sp>
        <p:nvSpPr>
          <p:cNvPr id="1597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9" name="Rectangle 3"/>
          <p:cNvSpPr>
            <a:spLocks noGrp="1" noChangeArrowheads="1"/>
          </p:cNvSpPr>
          <p:nvPr>
            <p:ph type="body" idx="1"/>
          </p:nvPr>
        </p:nvSpPr>
        <p:spPr bwMode="auto">
          <a:xfrm>
            <a:off x="935039" y="4416425"/>
            <a:ext cx="5140325" cy="4183063"/>
          </a:xfrm>
          <a:prstGeom prst="rect">
            <a:avLst/>
          </a:prstGeom>
          <a:noFill/>
          <a:ln>
            <a:solidFill>
              <a:srgbClr val="000000"/>
            </a:solidFill>
            <a:miter lim="800000"/>
            <a:headEnd/>
            <a:tailEnd/>
          </a:ln>
        </p:spPr>
        <p:txBody>
          <a:bodyPr lIns="94937" tIns="47469" rIns="94937" bIns="47469"/>
          <a:lstStyle/>
          <a:p>
            <a:pPr eaLnBrk="1" hangingPunct="1"/>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5A8A84D-1523-43BB-83FD-390E9309961A}" type="slidenum">
              <a:rPr lang="en-US" sz="1200"/>
              <a:pPr algn="r" defTabSz="949273"/>
              <a:t>94</a:t>
            </a:fld>
            <a:endParaRPr lang="en-US" sz="1200" dirty="0"/>
          </a:p>
        </p:txBody>
      </p:sp>
      <p:sp>
        <p:nvSpPr>
          <p:cNvPr id="24678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B6F1CD21-643A-42AC-AF55-1B563104DFD1}" type="slidenum">
              <a:rPr lang="en-US" sz="1200"/>
              <a:pPr algn="r" defTabSz="949273"/>
              <a:t>94</a:t>
            </a:fld>
            <a:endParaRPr lang="en-US" sz="1200" dirty="0"/>
          </a:p>
        </p:txBody>
      </p:sp>
      <p:sp>
        <p:nvSpPr>
          <p:cNvPr id="2467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678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D563F63-73B0-43C9-A3A6-CFD4D7418428}" type="slidenum">
              <a:rPr lang="en-US" sz="1200"/>
              <a:pPr algn="r" defTabSz="949273"/>
              <a:t>95</a:t>
            </a:fld>
            <a:endParaRPr lang="en-US" sz="1200" dirty="0"/>
          </a:p>
        </p:txBody>
      </p:sp>
      <p:sp>
        <p:nvSpPr>
          <p:cNvPr id="24781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913A0D6B-0C2C-4FBE-BC39-69EB4141E57B}" type="slidenum">
              <a:rPr lang="en-US" sz="1200"/>
              <a:pPr algn="r" defTabSz="949273"/>
              <a:t>95</a:t>
            </a:fld>
            <a:endParaRPr lang="en-US" sz="1200" dirty="0"/>
          </a:p>
        </p:txBody>
      </p:sp>
      <p:sp>
        <p:nvSpPr>
          <p:cNvPr id="2478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781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996F3532-538C-49F9-ACB9-E2D0CA616AB0}" type="slidenum">
              <a:rPr lang="en-US" sz="1200"/>
              <a:pPr algn="r" defTabSz="949273"/>
              <a:t>96</a:t>
            </a:fld>
            <a:endParaRPr lang="en-US" sz="1200" dirty="0"/>
          </a:p>
        </p:txBody>
      </p:sp>
      <p:sp>
        <p:nvSpPr>
          <p:cNvPr id="24883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A185479C-A9E1-49A5-AF97-F942B48B303E}" type="slidenum">
              <a:rPr lang="en-US" sz="1200"/>
              <a:pPr algn="r" defTabSz="949273"/>
              <a:t>96</a:t>
            </a:fld>
            <a:endParaRPr lang="en-US" sz="1200" dirty="0"/>
          </a:p>
        </p:txBody>
      </p:sp>
      <p:sp>
        <p:nvSpPr>
          <p:cNvPr id="2488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883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7A1B7FDD-F087-45E7-B42F-2C653682B0F4}" type="slidenum">
              <a:rPr lang="en-US" sz="1200"/>
              <a:pPr algn="r" defTabSz="949273"/>
              <a:t>97</a:t>
            </a:fld>
            <a:endParaRPr lang="en-US" sz="1200" dirty="0"/>
          </a:p>
        </p:txBody>
      </p:sp>
      <p:sp>
        <p:nvSpPr>
          <p:cNvPr id="24985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D5F0B88-7C8B-4026-AC52-3E89FFA0DF0D}" type="slidenum">
              <a:rPr lang="en-US" sz="1200"/>
              <a:pPr algn="r" defTabSz="949273"/>
              <a:t>97</a:t>
            </a:fld>
            <a:endParaRPr lang="en-US" sz="1200" dirty="0"/>
          </a:p>
        </p:txBody>
      </p:sp>
      <p:sp>
        <p:nvSpPr>
          <p:cNvPr id="2498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986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569A041-AA20-40CA-BD31-AC184FD62541}" type="slidenum">
              <a:rPr lang="en-US" sz="1200"/>
              <a:pPr algn="r" defTabSz="949273"/>
              <a:t>98</a:t>
            </a:fld>
            <a:endParaRPr lang="en-US" sz="1200" dirty="0"/>
          </a:p>
        </p:txBody>
      </p:sp>
      <p:sp>
        <p:nvSpPr>
          <p:cNvPr id="25088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44476FAF-40BD-4EA6-BC56-1AFE0707FEE5}" type="slidenum">
              <a:rPr lang="en-US" sz="1200"/>
              <a:pPr algn="r" defTabSz="949273"/>
              <a:t>98</a:t>
            </a:fld>
            <a:endParaRPr lang="en-US" sz="1200" dirty="0"/>
          </a:p>
        </p:txBody>
      </p:sp>
      <p:sp>
        <p:nvSpPr>
          <p:cNvPr id="2508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088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8B6AB884-C2AC-4ACD-9FA2-8C5C5F0A76AF}" type="slidenum">
              <a:rPr lang="en-US" sz="1200"/>
              <a:pPr algn="r" defTabSz="949273"/>
              <a:t>99</a:t>
            </a:fld>
            <a:endParaRPr lang="en-US" sz="1200" dirty="0"/>
          </a:p>
        </p:txBody>
      </p:sp>
      <p:sp>
        <p:nvSpPr>
          <p:cNvPr id="251907"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1B6018A0-5D17-4287-90BC-3136035A5D13}" type="slidenum">
              <a:rPr lang="en-US" sz="1200"/>
              <a:pPr algn="r" defTabSz="949273"/>
              <a:t>99</a:t>
            </a:fld>
            <a:endParaRPr lang="en-US" sz="1200" dirty="0"/>
          </a:p>
        </p:txBody>
      </p:sp>
      <p:sp>
        <p:nvSpPr>
          <p:cNvPr id="2519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1909"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860F993-12A8-4F85-BF24-B84C7B49E25E}" type="slidenum">
              <a:rPr lang="en-US" sz="1200"/>
              <a:pPr algn="r" defTabSz="949273"/>
              <a:t>100</a:t>
            </a:fld>
            <a:endParaRPr lang="en-US" sz="1200" dirty="0"/>
          </a:p>
        </p:txBody>
      </p:sp>
      <p:sp>
        <p:nvSpPr>
          <p:cNvPr id="252931"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C7AE59B0-FE81-4C7E-B324-B50C8FE22C7D}" type="slidenum">
              <a:rPr lang="en-US" sz="1200"/>
              <a:pPr algn="r" defTabSz="949273"/>
              <a:t>100</a:t>
            </a:fld>
            <a:endParaRPr lang="en-US" sz="1200" dirty="0"/>
          </a:p>
        </p:txBody>
      </p:sp>
      <p:sp>
        <p:nvSpPr>
          <p:cNvPr id="2529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2933"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D3819955-FE22-4932-B0CE-136BD2D7813C}" type="slidenum">
              <a:rPr lang="en-US" sz="1200"/>
              <a:pPr algn="r" defTabSz="949273"/>
              <a:t>101</a:t>
            </a:fld>
            <a:endParaRPr lang="en-US" sz="1200" dirty="0"/>
          </a:p>
        </p:txBody>
      </p:sp>
      <p:sp>
        <p:nvSpPr>
          <p:cNvPr id="253955"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9F1511CC-96B5-419A-993F-1CC855258336}" type="slidenum">
              <a:rPr lang="en-US" sz="1200"/>
              <a:pPr algn="r" defTabSz="949273"/>
              <a:t>101</a:t>
            </a:fld>
            <a:endParaRPr lang="en-US" sz="1200" dirty="0"/>
          </a:p>
        </p:txBody>
      </p:sp>
      <p:sp>
        <p:nvSpPr>
          <p:cNvPr id="2539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3957"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36FFDD4C-6ED2-47D3-8CD8-FFD5D9F2035E}" type="slidenum">
              <a:rPr lang="en-US" sz="1200"/>
              <a:pPr algn="r" defTabSz="949273"/>
              <a:t>102</a:t>
            </a:fld>
            <a:endParaRPr lang="en-US" sz="1200" dirty="0"/>
          </a:p>
        </p:txBody>
      </p:sp>
      <p:sp>
        <p:nvSpPr>
          <p:cNvPr id="254979"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5205623E-1784-4AD4-9EBB-E33CD7878CE5}" type="slidenum">
              <a:rPr lang="en-US" sz="1200"/>
              <a:pPr algn="r" defTabSz="949273"/>
              <a:t>102</a:t>
            </a:fld>
            <a:endParaRPr lang="en-US" sz="1200" dirty="0"/>
          </a:p>
        </p:txBody>
      </p:sp>
      <p:sp>
        <p:nvSpPr>
          <p:cNvPr id="2549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4981"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FC409EC6-BF6D-4F51-81BF-86C8647D8B59}" type="slidenum">
              <a:rPr lang="en-US" sz="1200"/>
              <a:pPr algn="r" defTabSz="949273"/>
              <a:t>103</a:t>
            </a:fld>
            <a:endParaRPr lang="en-US" sz="1200" dirty="0"/>
          </a:p>
        </p:txBody>
      </p:sp>
      <p:sp>
        <p:nvSpPr>
          <p:cNvPr id="25600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4941" tIns="47471" rIns="94941" bIns="47471" anchor="b"/>
          <a:lstStyle/>
          <a:p>
            <a:pPr algn="r" defTabSz="949273"/>
            <a:fld id="{0C224195-6E29-421C-BD69-953808A10397}" type="slidenum">
              <a:rPr lang="en-US" sz="1200"/>
              <a:pPr algn="r" defTabSz="949273"/>
              <a:t>103</a:t>
            </a:fld>
            <a:endParaRPr lang="en-US" sz="1200" dirty="0"/>
          </a:p>
        </p:txBody>
      </p:sp>
      <p:sp>
        <p:nvSpPr>
          <p:cNvPr id="2560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05" name="Rectangle 7"/>
          <p:cNvSpPr>
            <a:spLocks noGrp="1" noChangeArrowheads="1"/>
          </p:cNvSpPr>
          <p:nvPr>
            <p:ph type="body" idx="1"/>
          </p:nvPr>
        </p:nvSpPr>
        <p:spPr bwMode="auto">
          <a:xfrm>
            <a:off x="701675" y="4416425"/>
            <a:ext cx="5607050" cy="4183063"/>
          </a:xfrm>
          <a:prstGeom prst="rect">
            <a:avLst/>
          </a:prstGeom>
          <a:noFill/>
          <a:ln>
            <a:miter lim="800000"/>
            <a:headEnd/>
            <a:tailEnd/>
          </a:ln>
        </p:spPr>
        <p:txBody>
          <a:bodyPr lIns="93172" tIns="46587" rIns="93172" bIns="46587"/>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A6395CF-80C8-4CFD-8B09-0BD441F9E16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C7113CC-D55C-4D71-A111-F290E1161956}"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2CBFF21-0776-4CA6-8E6F-321F4E75C3D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EF6626D-EFE4-40BE-8D53-AAB309AD5AE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CB23F6-E583-467C-947C-AA0DAF12BC1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4B20626-463F-4E3D-9690-C3FA7AA4F1D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6D5F350-CDFD-4D59-9EB3-6470443F7A4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38A745C-1F74-47E5-9491-3DDD3B3F4674}"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F4218510-0254-4468-B58E-15C82BF2518D}"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A71C92C-0CD9-4135-89DE-53565472D1C7}"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DA25E49-BAAB-459C-886F-03A4CF50BA9D}"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A08F62-F21D-484E-8849-C9B85AE7FF1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ta.dot.gov/"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mailto:james.harper@dot.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fta.dot.gov/legislation_law/12349_8641.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www.fta.dot.gov/grants/13054_6037.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www.fta.dot.gov/grants/13054_6038.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www.fta.dot.gov/13011.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www.fta.dot.gov/grants/12310.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www.fta.dot.gov/laws/circulars/leg_reg_4063.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fta.dot.gov/laws/circulars/leg_reg_4063.html"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A6395CF-80C8-4CFD-8B09-0BD441F9E163}" type="slidenum">
              <a:rPr lang="en-US" smtClean="0"/>
              <a:pPr/>
              <a:t>1</a:t>
            </a:fld>
            <a:endParaRPr lang="en-US" dirty="0"/>
          </a:p>
        </p:txBody>
      </p:sp>
      <p:sp>
        <p:nvSpPr>
          <p:cNvPr id="9" name="Rectangle 7"/>
          <p:cNvSpPr>
            <a:spLocks noChangeArrowheads="1"/>
          </p:cNvSpPr>
          <p:nvPr/>
        </p:nvSpPr>
        <p:spPr bwMode="auto">
          <a:xfrm>
            <a:off x="1707923" y="1447800"/>
            <a:ext cx="5839354" cy="4616648"/>
          </a:xfrm>
          <a:prstGeom prst="rect">
            <a:avLst/>
          </a:prstGeom>
          <a:noFill/>
          <a:ln w="9525">
            <a:noFill/>
            <a:miter lim="800000"/>
            <a:headEnd/>
            <a:tailEnd/>
          </a:ln>
          <a:effectLst/>
        </p:spPr>
        <p:txBody>
          <a:bodyPr wrap="square">
            <a:spAutoFit/>
          </a:bodyPr>
          <a:lstStyle/>
          <a:p>
            <a:pPr algn="ctr"/>
            <a:r>
              <a:rPr lang="en-US" sz="3200" b="1" dirty="0" smtClean="0">
                <a:solidFill>
                  <a:schemeClr val="accent2"/>
                </a:solidFill>
                <a:latin typeface="Tw Cen MT" pitchFamily="34" charset="0"/>
              </a:rPr>
              <a:t>FTA PROCUREMENT TECHNICAL </a:t>
            </a:r>
          </a:p>
          <a:p>
            <a:pPr algn="ctr"/>
            <a:r>
              <a:rPr lang="en-US" sz="3200" b="1" dirty="0" smtClean="0">
                <a:solidFill>
                  <a:schemeClr val="accent2"/>
                </a:solidFill>
                <a:latin typeface="Tw Cen MT" pitchFamily="34" charset="0"/>
              </a:rPr>
              <a:t>ASSISTANCE WORKSHOP</a:t>
            </a:r>
          </a:p>
          <a:p>
            <a:pPr algn="ctr"/>
            <a:r>
              <a:rPr lang="en-US" b="1" dirty="0">
                <a:solidFill>
                  <a:schemeClr val="accent2"/>
                </a:solidFill>
                <a:latin typeface="Tw Cen MT" pitchFamily="34" charset="0"/>
              </a:rPr>
              <a:t/>
            </a:r>
            <a:br>
              <a:rPr lang="en-US" b="1" dirty="0">
                <a:solidFill>
                  <a:schemeClr val="accent2"/>
                </a:solidFill>
                <a:latin typeface="Tw Cen MT" pitchFamily="34" charset="0"/>
              </a:rPr>
            </a:br>
            <a:r>
              <a:rPr lang="en-US" sz="2000" b="1" cap="all" dirty="0" smtClean="0">
                <a:solidFill>
                  <a:schemeClr val="accent2"/>
                </a:solidFill>
                <a:latin typeface="Tw Cen MT" pitchFamily="34" charset="0"/>
              </a:rPr>
              <a:t>January 31- February 2, 2012</a:t>
            </a:r>
          </a:p>
          <a:p>
            <a:pPr algn="ctr"/>
            <a:endParaRPr lang="en-US" b="1" cap="all" dirty="0" smtClean="0">
              <a:solidFill>
                <a:schemeClr val="accent2"/>
              </a:solidFill>
              <a:latin typeface="Tw Cen MT" pitchFamily="34" charset="0"/>
            </a:endParaRPr>
          </a:p>
          <a:p>
            <a:pPr algn="ctr"/>
            <a:r>
              <a:rPr lang="en-US" b="1" cap="all" dirty="0" smtClean="0">
                <a:solidFill>
                  <a:schemeClr val="accent2"/>
                </a:solidFill>
                <a:latin typeface="Tw Cen MT" pitchFamily="34" charset="0"/>
              </a:rPr>
              <a:t>Region  X</a:t>
            </a:r>
          </a:p>
          <a:p>
            <a:pPr algn="ctr"/>
            <a:r>
              <a:rPr lang="en-US" b="1" cap="all" dirty="0" smtClean="0">
                <a:solidFill>
                  <a:schemeClr val="accent2"/>
                </a:solidFill>
                <a:latin typeface="Tw Cen MT" pitchFamily="34" charset="0"/>
              </a:rPr>
              <a:t>Seattle, Washington</a:t>
            </a:r>
          </a:p>
          <a:p>
            <a:pPr algn="ctr"/>
            <a:endParaRPr lang="en-US" sz="1200" b="1" cap="all" dirty="0" smtClean="0">
              <a:solidFill>
                <a:schemeClr val="accent2"/>
              </a:solidFill>
              <a:latin typeface="Tw Cen MT" pitchFamily="34" charset="0"/>
            </a:endParaRPr>
          </a:p>
          <a:p>
            <a:pPr algn="ctr"/>
            <a:r>
              <a:rPr lang="en-US" sz="1200" b="1" dirty="0" smtClean="0">
                <a:solidFill>
                  <a:schemeClr val="accent2"/>
                </a:solidFill>
                <a:latin typeface="Tw Cen MT" pitchFamily="34" charset="0"/>
              </a:rPr>
              <a:t>JACKSON FEDERAL BUILDING</a:t>
            </a:r>
            <a:br>
              <a:rPr lang="en-US" sz="1200" b="1" dirty="0" smtClean="0">
                <a:solidFill>
                  <a:schemeClr val="accent2"/>
                </a:solidFill>
                <a:latin typeface="Tw Cen MT" pitchFamily="34" charset="0"/>
              </a:rPr>
            </a:br>
            <a:r>
              <a:rPr lang="en-US" sz="1200" b="1" dirty="0" smtClean="0">
                <a:solidFill>
                  <a:schemeClr val="accent2"/>
                </a:solidFill>
                <a:latin typeface="Tw Cen MT" pitchFamily="34" charset="0"/>
              </a:rPr>
              <a:t>915 SECOND AVENUE, NORTH AUDITORIUM 4</a:t>
            </a:r>
            <a:r>
              <a:rPr lang="en-US" sz="1200" b="1" baseline="30000" dirty="0" smtClean="0">
                <a:solidFill>
                  <a:schemeClr val="accent2"/>
                </a:solidFill>
                <a:latin typeface="Tw Cen MT" pitchFamily="34" charset="0"/>
              </a:rPr>
              <a:t>TH</a:t>
            </a:r>
            <a:r>
              <a:rPr lang="en-US" sz="1200" b="1" dirty="0" smtClean="0">
                <a:solidFill>
                  <a:schemeClr val="accent2"/>
                </a:solidFill>
                <a:latin typeface="Tw Cen MT" pitchFamily="34" charset="0"/>
              </a:rPr>
              <a:t> FLOOR </a:t>
            </a:r>
            <a:br>
              <a:rPr lang="en-US" sz="1200" b="1" dirty="0" smtClean="0">
                <a:solidFill>
                  <a:schemeClr val="accent2"/>
                </a:solidFill>
                <a:latin typeface="Tw Cen MT" pitchFamily="34" charset="0"/>
              </a:rPr>
            </a:br>
            <a:r>
              <a:rPr lang="en-US" sz="1200" b="1" dirty="0" smtClean="0">
                <a:solidFill>
                  <a:schemeClr val="accent2"/>
                </a:solidFill>
                <a:latin typeface="Tw Cen MT" pitchFamily="34" charset="0"/>
              </a:rPr>
              <a:t>SEATTLE, WA 98174</a:t>
            </a:r>
            <a:br>
              <a:rPr lang="en-US" sz="1200" b="1" dirty="0" smtClean="0">
                <a:solidFill>
                  <a:schemeClr val="accent2"/>
                </a:solidFill>
                <a:latin typeface="Tw Cen MT" pitchFamily="34" charset="0"/>
              </a:rPr>
            </a:br>
            <a:r>
              <a:rPr lang="en-US" b="1" cap="all" dirty="0">
                <a:solidFill>
                  <a:schemeClr val="accent2"/>
                </a:solidFill>
                <a:latin typeface="Tw Cen MT" pitchFamily="34" charset="0"/>
              </a:rPr>
              <a:t/>
            </a:r>
            <a:br>
              <a:rPr lang="en-US" b="1" cap="all" dirty="0">
                <a:solidFill>
                  <a:schemeClr val="accent2"/>
                </a:solidFill>
                <a:latin typeface="Tw Cen MT" pitchFamily="34" charset="0"/>
              </a:rPr>
            </a:br>
            <a:r>
              <a:rPr lang="en-US" b="1" cap="all" dirty="0" smtClean="0">
                <a:solidFill>
                  <a:schemeClr val="accent2"/>
                </a:solidFill>
                <a:latin typeface="Tw Cen MT" pitchFamily="34" charset="0"/>
              </a:rPr>
              <a:t>By:</a:t>
            </a:r>
          </a:p>
          <a:p>
            <a:pPr algn="ctr"/>
            <a:r>
              <a:rPr lang="en-US" b="1" cap="all" dirty="0" smtClean="0">
                <a:solidFill>
                  <a:schemeClr val="accent2"/>
                </a:solidFill>
                <a:latin typeface="Tw Cen MT" pitchFamily="34" charset="0"/>
              </a:rPr>
              <a:t>James Harper, Jr.</a:t>
            </a:r>
          </a:p>
          <a:p>
            <a:pPr algn="ctr"/>
            <a:r>
              <a:rPr lang="en-US" b="1" cap="all" dirty="0" smtClean="0">
                <a:solidFill>
                  <a:schemeClr val="accent2"/>
                </a:solidFill>
                <a:latin typeface="Tw Cen MT" pitchFamily="34" charset="0"/>
              </a:rPr>
              <a:t>Director, Office of Acquisition Management </a:t>
            </a:r>
            <a:r>
              <a:rPr lang="en-US" dirty="0">
                <a:solidFill>
                  <a:schemeClr val="accent2"/>
                </a:solidFill>
                <a:latin typeface="Tw Cen MT" pitchFamily="34" charset="0"/>
              </a:rPr>
              <a:t/>
            </a:r>
            <a:br>
              <a:rPr lang="en-US" dirty="0">
                <a:solidFill>
                  <a:schemeClr val="accent2"/>
                </a:solidFill>
                <a:latin typeface="Tw Cen MT" pitchFamily="34" charset="0"/>
              </a:rPr>
            </a:br>
            <a:endParaRPr lang="en-US" dirty="0">
              <a:solidFill>
                <a:schemeClr val="accent2"/>
              </a:solidFill>
              <a:latin typeface="Tw Cen M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0" y="1295400"/>
            <a:ext cx="9144000" cy="990600"/>
          </a:xfrm>
        </p:spPr>
        <p:txBody>
          <a:bodyPr/>
          <a:lstStyle/>
          <a:p>
            <a:pPr eaLnBrk="1" hangingPunct="1"/>
            <a:r>
              <a:rPr lang="en-US" sz="3600" dirty="0" smtClean="0">
                <a:solidFill>
                  <a:schemeClr val="accent2"/>
                </a:solidFill>
                <a:latin typeface="Tw Cen MT" pitchFamily="34" charset="0"/>
              </a:rPr>
              <a:t>Resources</a:t>
            </a:r>
          </a:p>
        </p:txBody>
      </p:sp>
      <p:sp>
        <p:nvSpPr>
          <p:cNvPr id="23555" name="Rectangle 5"/>
          <p:cNvSpPr>
            <a:spLocks noGrp="1" noChangeArrowheads="1"/>
          </p:cNvSpPr>
          <p:nvPr>
            <p:ph type="body" idx="1"/>
          </p:nvPr>
        </p:nvSpPr>
        <p:spPr>
          <a:xfrm>
            <a:off x="1524000" y="2362200"/>
            <a:ext cx="7312025" cy="4495800"/>
          </a:xfrm>
        </p:spPr>
        <p:txBody>
          <a:bodyPr/>
          <a:lstStyle/>
          <a:p>
            <a:pPr eaLnBrk="1" hangingPunct="1">
              <a:buClr>
                <a:schemeClr val="tx1"/>
              </a:buClr>
              <a:buFont typeface="Wingdings" pitchFamily="2" charset="2"/>
              <a:buChar char="ü"/>
            </a:pPr>
            <a:r>
              <a:rPr lang="en-US" sz="2800" dirty="0" smtClean="0">
                <a:solidFill>
                  <a:schemeClr val="accent2"/>
                </a:solidFill>
                <a:latin typeface="Tw Cen MT" pitchFamily="34" charset="0"/>
              </a:rPr>
              <a:t>FTA website</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Best Practices Procurement Manual</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Online procurement tools and resources</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Frequently asked procurement questions</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Other grantees</a:t>
            </a:r>
          </a:p>
        </p:txBody>
      </p:sp>
      <p:sp>
        <p:nvSpPr>
          <p:cNvPr id="4" name="Slide Number Placeholder 3"/>
          <p:cNvSpPr>
            <a:spLocks noGrp="1"/>
          </p:cNvSpPr>
          <p:nvPr>
            <p:ph type="sldNum" sz="quarter" idx="12"/>
          </p:nvPr>
        </p:nvSpPr>
        <p:spPr/>
        <p:txBody>
          <a:bodyPr>
            <a:normAutofit/>
          </a:bodyPr>
          <a:lstStyle/>
          <a:p>
            <a:pPr>
              <a:defRPr/>
            </a:pPr>
            <a:fld id="{1DEF7DEF-DC8A-4876-BE6D-AD6A747F8241}" type="slidenum">
              <a:rPr lang="en-US" smtClean="0"/>
              <a:pPr>
                <a:defRPr/>
              </a:pPr>
              <a:t>10</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calcmode="lin" valueType="num">
                                      <p:cBhvr additive="base">
                                        <p:cTn id="12"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 calcmode="lin" valueType="num">
                                      <p:cBhvr additive="base">
                                        <p:cTn id="17"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 calcmode="lin" valueType="num">
                                      <p:cBhvr additive="base">
                                        <p:cTn id="22"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 calcmode="lin" valueType="num">
                                      <p:cBhvr additive="base">
                                        <p:cTn id="27"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4"/>
          <p:cNvSpPr>
            <a:spLocks noGrp="1" noChangeArrowheads="1"/>
          </p:cNvSpPr>
          <p:nvPr>
            <p:ph type="title"/>
          </p:nvPr>
        </p:nvSpPr>
        <p:spPr>
          <a:xfrm>
            <a:off x="685800" y="1371600"/>
            <a:ext cx="7312025" cy="990600"/>
          </a:xfrm>
        </p:spPr>
        <p:txBody>
          <a:bodyPr/>
          <a:lstStyle/>
          <a:p>
            <a:pPr eaLnBrk="1" hangingPunct="1"/>
            <a:r>
              <a:rPr lang="en-US" sz="3600" dirty="0" smtClean="0">
                <a:solidFill>
                  <a:schemeClr val="accent2"/>
                </a:solidFill>
                <a:latin typeface="Tw Cen MT" pitchFamily="34" charset="0"/>
              </a:rPr>
              <a:t>Construction Over $100,000</a:t>
            </a:r>
          </a:p>
        </p:txBody>
      </p:sp>
      <p:sp>
        <p:nvSpPr>
          <p:cNvPr id="118787" name="Rectangle 5"/>
          <p:cNvSpPr>
            <a:spLocks noGrp="1" noChangeArrowheads="1"/>
          </p:cNvSpPr>
          <p:nvPr>
            <p:ph sz="quarter" idx="1"/>
          </p:nvPr>
        </p:nvSpPr>
        <p:spPr>
          <a:xfrm>
            <a:off x="609600" y="2362200"/>
            <a:ext cx="7312025" cy="4495800"/>
          </a:xfrm>
        </p:spPr>
        <p:txBody>
          <a:bodyPr/>
          <a:lstStyle/>
          <a:p>
            <a:pPr algn="ctr" eaLnBrk="1" hangingPunct="1">
              <a:buFont typeface="Wingdings" pitchFamily="2" charset="2"/>
              <a:buNone/>
              <a:tabLst>
                <a:tab pos="347663" algn="l"/>
              </a:tabLst>
            </a:pPr>
            <a:r>
              <a:rPr lang="en-US" sz="2600" b="1" i="1" u="sng" dirty="0" smtClean="0">
                <a:solidFill>
                  <a:schemeClr val="accent2"/>
                </a:solidFill>
                <a:latin typeface="Tw Cen MT" pitchFamily="34" charset="0"/>
              </a:rPr>
              <a:t>Performance Security</a:t>
            </a:r>
          </a:p>
          <a:p>
            <a:pPr algn="ctr" eaLnBrk="1" hangingPunct="1">
              <a:buFont typeface="Wingdings" pitchFamily="2" charset="2"/>
              <a:buNone/>
              <a:tabLst>
                <a:tab pos="347663" algn="l"/>
              </a:tabLst>
            </a:pPr>
            <a:endParaRPr lang="en-US" sz="2600" dirty="0" smtClean="0">
              <a:solidFill>
                <a:schemeClr val="accent2"/>
              </a:solidFill>
              <a:latin typeface="Tw Cen MT" pitchFamily="34" charset="0"/>
              <a:hlinkClick r:id="rId3"/>
            </a:endParaRPr>
          </a:p>
          <a:p>
            <a:pPr algn="ctr" eaLnBrk="1" hangingPunct="1">
              <a:buFont typeface="Wingdings" pitchFamily="2" charset="2"/>
              <a:buNone/>
              <a:tabLst>
                <a:tab pos="347663" algn="l"/>
              </a:tabLst>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IV, 2.h(1)(b))</a:t>
            </a:r>
            <a:endParaRPr lang="en-US" sz="2600" dirty="0" smtClean="0">
              <a:solidFill>
                <a:schemeClr val="accent2"/>
              </a:solidFill>
              <a:latin typeface="Tw Cen MT" pitchFamily="34" charset="0"/>
            </a:endParaRPr>
          </a:p>
          <a:p>
            <a:pPr algn="ctr">
              <a:buClr>
                <a:schemeClr val="tx1"/>
              </a:buClr>
              <a:buFont typeface="Arial" pitchFamily="34" charset="0"/>
              <a:buChar char="•"/>
              <a:tabLst>
                <a:tab pos="347663" algn="l"/>
              </a:tabLst>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Amount equal to 100 percent of the contract price</a:t>
            </a:r>
          </a:p>
          <a:p>
            <a:pPr algn="ctr">
              <a:buClr>
                <a:schemeClr val="tx1"/>
              </a:buClr>
              <a:buFont typeface="Arial" pitchFamily="34" charset="0"/>
              <a:buChar char="•"/>
              <a:tabLst>
                <a:tab pos="347663" algn="l"/>
              </a:tabLst>
            </a:pPr>
            <a:r>
              <a:rPr lang="en-US" sz="2600" i="1" dirty="0" smtClean="0">
                <a:solidFill>
                  <a:schemeClr val="accent2"/>
                </a:solidFill>
                <a:latin typeface="Tw Cen MT" pitchFamily="34" charset="0"/>
              </a:rPr>
              <a:t>Executed in connection with a contract to secure fulfillment of all the contractor's obligations under such contract </a:t>
            </a:r>
          </a:p>
          <a:p>
            <a:pPr algn="ctr" eaLnBrk="1" hangingPunct="1">
              <a:buFont typeface="Wingdings" pitchFamily="2" charset="2"/>
              <a:buNone/>
              <a:tabLst>
                <a:tab pos="347663" algn="l"/>
              </a:tabLst>
            </a:pPr>
            <a:endParaRPr lang="en-US" sz="2600" i="1" dirty="0" smtClean="0">
              <a:solidFill>
                <a:schemeClr val="accent2"/>
              </a:solidFill>
              <a:latin typeface="Tw Cen MT" pitchFamily="34" charset="0"/>
            </a:endParaRPr>
          </a:p>
          <a:p>
            <a:pPr algn="ctr" eaLnBrk="1" hangingPunct="1">
              <a:buFont typeface="Wingdings" pitchFamily="2" charset="2"/>
              <a:buNone/>
              <a:tabLst>
                <a:tab pos="347663" algn="l"/>
              </a:tabLst>
            </a:pPr>
            <a:r>
              <a:rPr lang="en-US" sz="2600" b="1" dirty="0" smtClean="0">
                <a:solidFill>
                  <a:schemeClr val="accent2"/>
                </a:solidFill>
                <a:latin typeface="Tw Cen MT" pitchFamily="34" charset="0"/>
              </a:rPr>
              <a:t>Element #54 of the PSR</a:t>
            </a:r>
          </a:p>
        </p:txBody>
      </p:sp>
      <p:sp>
        <p:nvSpPr>
          <p:cNvPr id="4" name="Slide Number Placeholder 3"/>
          <p:cNvSpPr>
            <a:spLocks noGrp="1"/>
          </p:cNvSpPr>
          <p:nvPr>
            <p:ph type="sldNum" sz="quarter" idx="12"/>
          </p:nvPr>
        </p:nvSpPr>
        <p:spPr/>
        <p:txBody>
          <a:bodyPr>
            <a:normAutofit/>
          </a:bodyPr>
          <a:lstStyle/>
          <a:p>
            <a:pPr>
              <a:defRPr/>
            </a:pPr>
            <a:fld id="{36B13588-AAC4-4586-84C8-750EC1372B77}" type="slidenum">
              <a:rPr lang="en-US" smtClean="0"/>
              <a:pPr>
                <a:defRPr/>
              </a:pPr>
              <a:t>100</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8787">
                                            <p:txEl>
                                              <p:pRg st="2" end="2"/>
                                            </p:txEl>
                                          </p:spTgt>
                                        </p:tgtEl>
                                        <p:attrNameLst>
                                          <p:attrName>style.visibility</p:attrName>
                                        </p:attrNameLst>
                                      </p:cBhvr>
                                      <p:to>
                                        <p:strVal val="visible"/>
                                      </p:to>
                                    </p:set>
                                    <p:anim calcmode="lin" valueType="num">
                                      <p:cBhvr additive="base">
                                        <p:cTn id="12" dur="5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878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8787">
                                            <p:txEl>
                                              <p:pRg st="3" end="3"/>
                                            </p:txEl>
                                          </p:spTgt>
                                        </p:tgtEl>
                                        <p:attrNameLst>
                                          <p:attrName>style.visibility</p:attrName>
                                        </p:attrNameLst>
                                      </p:cBhvr>
                                      <p:to>
                                        <p:strVal val="visible"/>
                                      </p:to>
                                    </p:set>
                                    <p:anim calcmode="lin" valueType="num">
                                      <p:cBhvr additive="base">
                                        <p:cTn id="17" dur="5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8787">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8787">
                                            <p:txEl>
                                              <p:pRg st="4" end="4"/>
                                            </p:txEl>
                                          </p:spTgt>
                                        </p:tgtEl>
                                        <p:attrNameLst>
                                          <p:attrName>style.visibility</p:attrName>
                                        </p:attrNameLst>
                                      </p:cBhvr>
                                      <p:to>
                                        <p:strVal val="visible"/>
                                      </p:to>
                                    </p:set>
                                    <p:anim calcmode="lin" valueType="num">
                                      <p:cBhvr additive="base">
                                        <p:cTn id="22" dur="5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8787">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8787">
                                            <p:txEl>
                                              <p:pRg st="6" end="6"/>
                                            </p:txEl>
                                          </p:spTgt>
                                        </p:tgtEl>
                                        <p:attrNameLst>
                                          <p:attrName>style.visibility</p:attrName>
                                        </p:attrNameLst>
                                      </p:cBhvr>
                                      <p:to>
                                        <p:strVal val="visible"/>
                                      </p:to>
                                    </p:set>
                                    <p:anim calcmode="lin" valueType="num">
                                      <p:cBhvr additive="base">
                                        <p:cTn id="27" dur="500" fill="hold"/>
                                        <p:tgtEl>
                                          <p:spTgt spid="11878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87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4"/>
          <p:cNvSpPr>
            <a:spLocks noGrp="1" noChangeArrowheads="1"/>
          </p:cNvSpPr>
          <p:nvPr>
            <p:ph type="title"/>
          </p:nvPr>
        </p:nvSpPr>
        <p:spPr>
          <a:xfrm>
            <a:off x="0" y="1066800"/>
            <a:ext cx="9144000" cy="990600"/>
          </a:xfrm>
        </p:spPr>
        <p:txBody>
          <a:bodyPr/>
          <a:lstStyle/>
          <a:p>
            <a:pPr eaLnBrk="1" hangingPunct="1"/>
            <a:r>
              <a:rPr lang="en-US" sz="3600" dirty="0" smtClean="0">
                <a:solidFill>
                  <a:schemeClr val="accent2"/>
                </a:solidFill>
                <a:latin typeface="Tw Cen MT" pitchFamily="34" charset="0"/>
              </a:rPr>
              <a:t>Construction Over $100,000</a:t>
            </a:r>
          </a:p>
        </p:txBody>
      </p:sp>
      <p:sp>
        <p:nvSpPr>
          <p:cNvPr id="117763" name="Rectangle 5"/>
          <p:cNvSpPr>
            <a:spLocks noGrp="1" noChangeArrowheads="1"/>
          </p:cNvSpPr>
          <p:nvPr>
            <p:ph sz="quarter" idx="1"/>
          </p:nvPr>
        </p:nvSpPr>
        <p:spPr>
          <a:xfrm>
            <a:off x="762000" y="2057400"/>
            <a:ext cx="7312025" cy="4495800"/>
          </a:xfrm>
        </p:spPr>
        <p:txBody>
          <a:bodyPr>
            <a:noAutofit/>
          </a:bodyPr>
          <a:lstStyle/>
          <a:p>
            <a:pPr algn="ctr" eaLnBrk="1" hangingPunct="1">
              <a:buFont typeface="Wingdings" pitchFamily="2" charset="2"/>
              <a:buNone/>
              <a:tabLst>
                <a:tab pos="347663" algn="l"/>
              </a:tabLst>
              <a:defRPr/>
            </a:pPr>
            <a:r>
              <a:rPr lang="en-US" sz="2200" b="1" i="1" u="sng" dirty="0" smtClean="0">
                <a:solidFill>
                  <a:schemeClr val="accent2"/>
                </a:solidFill>
                <a:latin typeface="Tw Cen MT" pitchFamily="34" charset="0"/>
              </a:rPr>
              <a:t>Payment Security</a:t>
            </a:r>
            <a:endParaRPr lang="en-US" sz="2200" b="1" u="sng" dirty="0" smtClean="0">
              <a:solidFill>
                <a:schemeClr val="accent2"/>
              </a:solidFill>
              <a:latin typeface="Tw Cen MT" pitchFamily="34" charset="0"/>
            </a:endParaRPr>
          </a:p>
          <a:p>
            <a:pPr algn="ctr" eaLnBrk="1" hangingPunct="1">
              <a:buFont typeface="Wingdings" pitchFamily="2" charset="2"/>
              <a:buNone/>
              <a:tabLst>
                <a:tab pos="347663" algn="l"/>
              </a:tabLst>
              <a:defRPr/>
            </a:pPr>
            <a:r>
              <a:rPr lang="en-US" sz="2200" i="1" dirty="0" smtClean="0">
                <a:solidFill>
                  <a:schemeClr val="accent2"/>
                </a:solidFill>
                <a:latin typeface="Tw Cen MT" pitchFamily="34" charset="0"/>
              </a:rPr>
              <a:t>(</a:t>
            </a:r>
            <a:r>
              <a:rPr lang="en-US" sz="2200" i="1" dirty="0" smtClean="0">
                <a:solidFill>
                  <a:schemeClr val="accent2"/>
                </a:solidFill>
                <a:latin typeface="Tw Cen MT" pitchFamily="34" charset="0"/>
                <a:hlinkClick r:id="rId3"/>
              </a:rPr>
              <a:t>FTA C 4220.1F</a:t>
            </a:r>
            <a:r>
              <a:rPr lang="en-US" sz="2200" i="1" dirty="0" smtClean="0">
                <a:solidFill>
                  <a:schemeClr val="accent2"/>
                </a:solidFill>
                <a:latin typeface="Tw Cen MT" pitchFamily="34" charset="0"/>
              </a:rPr>
              <a:t> Ch. IV, 2.h(1)(c))</a:t>
            </a:r>
            <a:endParaRPr lang="en-US" sz="2200" dirty="0" smtClean="0">
              <a:solidFill>
                <a:schemeClr val="accent2"/>
              </a:solidFill>
              <a:latin typeface="Tw Cen MT" pitchFamily="34" charset="0"/>
            </a:endParaRPr>
          </a:p>
          <a:p>
            <a:pPr algn="ctr" eaLnBrk="1" hangingPunct="1">
              <a:buClr>
                <a:schemeClr val="tx1"/>
              </a:buClr>
              <a:buFont typeface="Wingdings" pitchFamily="2" charset="2"/>
              <a:buChar char="ü"/>
              <a:tabLst>
                <a:tab pos="347663" algn="l"/>
              </a:tabLst>
              <a:defRPr/>
            </a:pPr>
            <a:r>
              <a:rPr lang="en-US" sz="2200" dirty="0" smtClean="0">
                <a:solidFill>
                  <a:schemeClr val="accent2"/>
                </a:solidFill>
                <a:latin typeface="Tw Cen MT" pitchFamily="34" charset="0"/>
              </a:rPr>
              <a:t>	</a:t>
            </a:r>
            <a:r>
              <a:rPr lang="en-US" sz="2200" i="1" dirty="0" smtClean="0">
                <a:solidFill>
                  <a:schemeClr val="accent2"/>
                </a:solidFill>
                <a:latin typeface="Tw Cen MT" pitchFamily="34" charset="0"/>
              </a:rPr>
              <a:t> Assures payment of all persons supplying labor and material.  </a:t>
            </a:r>
          </a:p>
          <a:p>
            <a:pPr algn="ctr" eaLnBrk="1" hangingPunct="1">
              <a:buClr>
                <a:srgbClr val="993300"/>
              </a:buClr>
              <a:buNone/>
              <a:tabLst>
                <a:tab pos="347663" algn="l"/>
              </a:tabLst>
              <a:defRPr/>
            </a:pPr>
            <a:endParaRPr lang="en-US" sz="2200" i="1" dirty="0" smtClean="0">
              <a:solidFill>
                <a:schemeClr val="accent2"/>
              </a:solidFill>
              <a:latin typeface="Tw Cen MT" pitchFamily="34" charset="0"/>
            </a:endParaRPr>
          </a:p>
          <a:p>
            <a:pPr algn="ctr" eaLnBrk="1" hangingPunct="1">
              <a:buClr>
                <a:srgbClr val="993300"/>
              </a:buClr>
              <a:buNone/>
              <a:tabLst>
                <a:tab pos="347663" algn="l"/>
              </a:tabLst>
              <a:defRPr/>
            </a:pPr>
            <a:r>
              <a:rPr lang="en-US" sz="2200" i="1" dirty="0" smtClean="0">
                <a:solidFill>
                  <a:schemeClr val="accent2"/>
                </a:solidFill>
                <a:latin typeface="Tw Cen MT" pitchFamily="34" charset="0"/>
              </a:rPr>
              <a:t>Required amounts : </a:t>
            </a:r>
            <a:br>
              <a:rPr lang="en-US" sz="2200" i="1" dirty="0" smtClean="0">
                <a:solidFill>
                  <a:schemeClr val="accent2"/>
                </a:solidFill>
                <a:latin typeface="Tw Cen MT" pitchFamily="34" charset="0"/>
              </a:rPr>
            </a:br>
            <a:r>
              <a:rPr lang="en-US" sz="2200" i="1" dirty="0" smtClean="0">
                <a:solidFill>
                  <a:schemeClr val="accent2"/>
                </a:solidFill>
                <a:latin typeface="Tw Cen MT" pitchFamily="34" charset="0"/>
              </a:rPr>
              <a:t>(1)  Fifty percent of the contract price if the contract price is not more than $1 million; </a:t>
            </a:r>
            <a:br>
              <a:rPr lang="en-US" sz="2200" i="1" dirty="0" smtClean="0">
                <a:solidFill>
                  <a:schemeClr val="accent2"/>
                </a:solidFill>
                <a:latin typeface="Tw Cen MT" pitchFamily="34" charset="0"/>
              </a:rPr>
            </a:br>
            <a:r>
              <a:rPr lang="en-US" sz="2200" i="1" dirty="0" smtClean="0">
                <a:solidFill>
                  <a:schemeClr val="accent2"/>
                </a:solidFill>
                <a:latin typeface="Tw Cen MT" pitchFamily="34" charset="0"/>
              </a:rPr>
              <a:t>(2)  Forty percent of the contract price if the contract price is more than $1 million but not more than $5 million; or </a:t>
            </a:r>
            <a:br>
              <a:rPr lang="en-US" sz="2200" i="1" dirty="0" smtClean="0">
                <a:solidFill>
                  <a:schemeClr val="accent2"/>
                </a:solidFill>
                <a:latin typeface="Tw Cen MT" pitchFamily="34" charset="0"/>
              </a:rPr>
            </a:br>
            <a:r>
              <a:rPr lang="en-US" sz="2200" i="1" dirty="0" smtClean="0">
                <a:solidFill>
                  <a:schemeClr val="accent2"/>
                </a:solidFill>
                <a:latin typeface="Tw Cen MT" pitchFamily="34" charset="0"/>
              </a:rPr>
              <a:t>(3)  Two and a half million dollars if the contract price is more than $5 million.</a:t>
            </a:r>
            <a:br>
              <a:rPr lang="en-US" sz="2200" i="1" dirty="0" smtClean="0">
                <a:solidFill>
                  <a:schemeClr val="accent2"/>
                </a:solidFill>
                <a:latin typeface="Tw Cen MT" pitchFamily="34" charset="0"/>
              </a:rPr>
            </a:br>
            <a:endParaRPr lang="en-US" sz="2200" i="1" dirty="0" smtClean="0">
              <a:solidFill>
                <a:schemeClr val="accent2"/>
              </a:solidFill>
              <a:latin typeface="Tw Cen MT" pitchFamily="34" charset="0"/>
            </a:endParaRPr>
          </a:p>
          <a:p>
            <a:pPr algn="ctr" eaLnBrk="1" hangingPunct="1">
              <a:buClr>
                <a:srgbClr val="993300"/>
              </a:buClr>
              <a:buNone/>
              <a:tabLst>
                <a:tab pos="347663" algn="l"/>
              </a:tabLst>
              <a:defRPr/>
            </a:pPr>
            <a:r>
              <a:rPr lang="en-US" sz="2200" b="1" dirty="0" smtClean="0">
                <a:solidFill>
                  <a:schemeClr val="accent2"/>
                </a:solidFill>
                <a:latin typeface="Tw Cen MT" pitchFamily="34" charset="0"/>
              </a:rPr>
              <a:t>Element #55 of the PSR</a:t>
            </a:r>
          </a:p>
        </p:txBody>
      </p:sp>
      <p:sp>
        <p:nvSpPr>
          <p:cNvPr id="4" name="Slide Number Placeholder 3"/>
          <p:cNvSpPr>
            <a:spLocks noGrp="1"/>
          </p:cNvSpPr>
          <p:nvPr>
            <p:ph type="sldNum" sz="quarter" idx="12"/>
          </p:nvPr>
        </p:nvSpPr>
        <p:spPr/>
        <p:txBody>
          <a:bodyPr>
            <a:normAutofit/>
          </a:bodyPr>
          <a:lstStyle/>
          <a:p>
            <a:pPr>
              <a:defRPr/>
            </a:pPr>
            <a:fld id="{FD8FEE90-03F7-41F0-99DE-F3CDD86FD8B6}" type="slidenum">
              <a:rPr lang="en-US" smtClean="0"/>
              <a:pPr>
                <a:defRPr/>
              </a:pPr>
              <a:t>101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 calcmode="lin" valueType="num">
                                      <p:cBhvr additive="base">
                                        <p:cTn id="12" dur="500" fill="hold"/>
                                        <p:tgtEl>
                                          <p:spTgt spid="11776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77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 calcmode="lin" valueType="num">
                                      <p:cBhvr additive="base">
                                        <p:cTn id="17" dur="5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77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7763">
                                            <p:txEl>
                                              <p:pRg st="4" end="4"/>
                                            </p:txEl>
                                          </p:spTgt>
                                        </p:tgtEl>
                                        <p:attrNameLst>
                                          <p:attrName>style.visibility</p:attrName>
                                        </p:attrNameLst>
                                      </p:cBhvr>
                                      <p:to>
                                        <p:strVal val="visible"/>
                                      </p:to>
                                    </p:set>
                                    <p:anim calcmode="lin" valueType="num">
                                      <p:cBhvr additive="base">
                                        <p:cTn id="22" dur="500" fill="hold"/>
                                        <p:tgtEl>
                                          <p:spTgt spid="11776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776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7763">
                                            <p:txEl>
                                              <p:pRg st="5" end="5"/>
                                            </p:txEl>
                                          </p:spTgt>
                                        </p:tgtEl>
                                        <p:attrNameLst>
                                          <p:attrName>style.visibility</p:attrName>
                                        </p:attrNameLst>
                                      </p:cBhvr>
                                      <p:to>
                                        <p:strVal val="visible"/>
                                      </p:to>
                                    </p:set>
                                    <p:anim calcmode="lin" valueType="num">
                                      <p:cBhvr additive="base">
                                        <p:cTn id="27" dur="500" fill="hold"/>
                                        <p:tgtEl>
                                          <p:spTgt spid="11776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77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4"/>
          <p:cNvSpPr>
            <a:spLocks noGrp="1" noChangeArrowheads="1"/>
          </p:cNvSpPr>
          <p:nvPr>
            <p:ph type="title"/>
          </p:nvPr>
        </p:nvSpPr>
        <p:spPr>
          <a:xfrm>
            <a:off x="0" y="1600200"/>
            <a:ext cx="9144000" cy="990600"/>
          </a:xfrm>
        </p:spPr>
        <p:txBody>
          <a:bodyPr>
            <a:noAutofit/>
          </a:bodyPr>
          <a:lstStyle/>
          <a:p>
            <a:pPr eaLnBrk="1" hangingPunct="1">
              <a:defRPr/>
            </a:pPr>
            <a:r>
              <a:rPr lang="en-US" sz="3600" dirty="0" smtClean="0">
                <a:solidFill>
                  <a:schemeClr val="accent2"/>
                </a:solidFill>
                <a:latin typeface="Tw Cen MT" pitchFamily="34" charset="0"/>
              </a:rPr>
              <a:t>Rules on Specific Methods of Procurement </a:t>
            </a:r>
          </a:p>
        </p:txBody>
      </p:sp>
      <p:sp>
        <p:nvSpPr>
          <p:cNvPr id="120835" name="Rectangle 5"/>
          <p:cNvSpPr>
            <a:spLocks noGrp="1" noChangeArrowheads="1"/>
          </p:cNvSpPr>
          <p:nvPr>
            <p:ph sz="quarter" idx="1"/>
          </p:nvPr>
        </p:nvSpPr>
        <p:spPr>
          <a:xfrm>
            <a:off x="2209800" y="2971800"/>
            <a:ext cx="7312025" cy="4495800"/>
          </a:xfrm>
        </p:spPr>
        <p:txBody>
          <a:bodyPr/>
          <a:lstStyle/>
          <a:p>
            <a:pPr>
              <a:buClr>
                <a:schemeClr val="tx1"/>
              </a:buClr>
              <a:buFont typeface="Wingdings" pitchFamily="2" charset="2"/>
              <a:buChar char="ü"/>
            </a:pPr>
            <a:r>
              <a:rPr lang="en-US" sz="2600" dirty="0" smtClean="0">
                <a:solidFill>
                  <a:schemeClr val="accent2"/>
                </a:solidFill>
                <a:latin typeface="Tw Cen MT" pitchFamily="34" charset="0"/>
              </a:rPr>
              <a:t>Micro Purchase</a:t>
            </a:r>
          </a:p>
          <a:p>
            <a:pPr>
              <a:buClr>
                <a:schemeClr val="tx1"/>
              </a:buClr>
              <a:buFont typeface="Wingdings" pitchFamily="2" charset="2"/>
              <a:buChar char="ü"/>
            </a:pPr>
            <a:r>
              <a:rPr lang="en-US" sz="2600" dirty="0" smtClean="0">
                <a:solidFill>
                  <a:schemeClr val="accent2"/>
                </a:solidFill>
                <a:latin typeface="Tw Cen MT" pitchFamily="34" charset="0"/>
              </a:rPr>
              <a:t>Small Purchase</a:t>
            </a:r>
          </a:p>
          <a:p>
            <a:pPr>
              <a:buClr>
                <a:schemeClr val="tx1"/>
              </a:buClr>
              <a:buFont typeface="Wingdings" pitchFamily="2" charset="2"/>
              <a:buChar char="ü"/>
            </a:pPr>
            <a:r>
              <a:rPr lang="en-US" sz="2600" dirty="0" smtClean="0">
                <a:solidFill>
                  <a:schemeClr val="accent2"/>
                </a:solidFill>
                <a:latin typeface="Tw Cen MT" pitchFamily="34" charset="0"/>
              </a:rPr>
              <a:t>Piggybacking</a:t>
            </a:r>
          </a:p>
          <a:p>
            <a:pPr>
              <a:buClr>
                <a:schemeClr val="tx1"/>
              </a:buClr>
              <a:buFont typeface="Wingdings" pitchFamily="2" charset="2"/>
              <a:buChar char="ü"/>
            </a:pPr>
            <a:r>
              <a:rPr lang="en-US" sz="2600" dirty="0" smtClean="0">
                <a:solidFill>
                  <a:schemeClr val="accent2"/>
                </a:solidFill>
                <a:latin typeface="Tw Cen MT" pitchFamily="34" charset="0"/>
              </a:rPr>
              <a:t>Sole Source</a:t>
            </a:r>
          </a:p>
          <a:p>
            <a:pPr>
              <a:buClr>
                <a:schemeClr val="tx1"/>
              </a:buClr>
              <a:buFont typeface="Wingdings" pitchFamily="2" charset="2"/>
              <a:buChar char="ü"/>
            </a:pPr>
            <a:r>
              <a:rPr lang="en-US" sz="2600" dirty="0" smtClean="0">
                <a:solidFill>
                  <a:schemeClr val="accent2"/>
                </a:solidFill>
                <a:latin typeface="Tw Cen MT" pitchFamily="34" charset="0"/>
              </a:rPr>
              <a:t>Time and Materials</a:t>
            </a:r>
          </a:p>
          <a:p>
            <a:pPr>
              <a:buClr>
                <a:schemeClr val="tx1"/>
              </a:buClr>
              <a:buFont typeface="Wingdings" pitchFamily="2" charset="2"/>
              <a:buChar char="ü"/>
            </a:pPr>
            <a:r>
              <a:rPr lang="en-US" sz="2600" dirty="0" smtClean="0">
                <a:solidFill>
                  <a:schemeClr val="accent2"/>
                </a:solidFill>
                <a:latin typeface="Tw Cen MT" pitchFamily="34" charset="0"/>
              </a:rPr>
              <a:t>Cost Plus Percentage of Cost</a:t>
            </a:r>
          </a:p>
        </p:txBody>
      </p:sp>
      <p:sp>
        <p:nvSpPr>
          <p:cNvPr id="4" name="Slide Number Placeholder 3"/>
          <p:cNvSpPr>
            <a:spLocks noGrp="1"/>
          </p:cNvSpPr>
          <p:nvPr>
            <p:ph type="sldNum" sz="quarter" idx="12"/>
          </p:nvPr>
        </p:nvSpPr>
        <p:spPr/>
        <p:txBody>
          <a:bodyPr>
            <a:normAutofit/>
          </a:bodyPr>
          <a:lstStyle/>
          <a:p>
            <a:pPr>
              <a:defRPr/>
            </a:pPr>
            <a:fld id="{D9B6D41F-097D-419F-B271-4F002ABAFAC3}" type="slidenum">
              <a:rPr lang="en-US" smtClean="0"/>
              <a:pPr>
                <a:defRPr/>
              </a:pPr>
              <a:t>102</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5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 calcmode="lin" valueType="num">
                                      <p:cBhvr additive="base">
                                        <p:cTn id="12" dur="500" fill="hold"/>
                                        <p:tgtEl>
                                          <p:spTgt spid="12083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083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 calcmode="lin" valueType="num">
                                      <p:cBhvr additive="base">
                                        <p:cTn id="17" dur="500" fill="hold"/>
                                        <p:tgtEl>
                                          <p:spTgt spid="1208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083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0835">
                                            <p:txEl>
                                              <p:pRg st="3" end="3"/>
                                            </p:txEl>
                                          </p:spTgt>
                                        </p:tgtEl>
                                        <p:attrNameLst>
                                          <p:attrName>style.visibility</p:attrName>
                                        </p:attrNameLst>
                                      </p:cBhvr>
                                      <p:to>
                                        <p:strVal val="visible"/>
                                      </p:to>
                                    </p:set>
                                    <p:anim calcmode="lin" valueType="num">
                                      <p:cBhvr additive="base">
                                        <p:cTn id="22" dur="500" fill="hold"/>
                                        <p:tgtEl>
                                          <p:spTgt spid="12083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083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0835">
                                            <p:txEl>
                                              <p:pRg st="4" end="4"/>
                                            </p:txEl>
                                          </p:spTgt>
                                        </p:tgtEl>
                                        <p:attrNameLst>
                                          <p:attrName>style.visibility</p:attrName>
                                        </p:attrNameLst>
                                      </p:cBhvr>
                                      <p:to>
                                        <p:strVal val="visible"/>
                                      </p:to>
                                    </p:set>
                                    <p:anim calcmode="lin" valueType="num">
                                      <p:cBhvr additive="base">
                                        <p:cTn id="27" dur="500" fill="hold"/>
                                        <p:tgtEl>
                                          <p:spTgt spid="12083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083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0835">
                                            <p:txEl>
                                              <p:pRg st="5" end="5"/>
                                            </p:txEl>
                                          </p:spTgt>
                                        </p:tgtEl>
                                        <p:attrNameLst>
                                          <p:attrName>style.visibility</p:attrName>
                                        </p:attrNameLst>
                                      </p:cBhvr>
                                      <p:to>
                                        <p:strVal val="visible"/>
                                      </p:to>
                                    </p:set>
                                    <p:anim calcmode="lin" valueType="num">
                                      <p:cBhvr additive="base">
                                        <p:cTn id="32" dur="500" fill="hold"/>
                                        <p:tgtEl>
                                          <p:spTgt spid="12083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08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a:xfrm>
            <a:off x="0" y="1524000"/>
            <a:ext cx="9144000" cy="990600"/>
          </a:xfrm>
        </p:spPr>
        <p:txBody>
          <a:bodyPr/>
          <a:lstStyle/>
          <a:p>
            <a:pPr eaLnBrk="1" hangingPunct="1"/>
            <a:r>
              <a:rPr lang="en-US" sz="3600" dirty="0" smtClean="0">
                <a:solidFill>
                  <a:schemeClr val="accent2"/>
                </a:solidFill>
                <a:latin typeface="Tw Cen MT" pitchFamily="34" charset="0"/>
              </a:rPr>
              <a:t>Micro Purchase</a:t>
            </a:r>
          </a:p>
        </p:txBody>
      </p:sp>
      <p:sp>
        <p:nvSpPr>
          <p:cNvPr id="121859" name="Rectangle 5"/>
          <p:cNvSpPr>
            <a:spLocks noGrp="1" noChangeArrowheads="1"/>
          </p:cNvSpPr>
          <p:nvPr>
            <p:ph sz="quarter" idx="1"/>
          </p:nvPr>
        </p:nvSpPr>
        <p:spPr>
          <a:xfrm>
            <a:off x="838200" y="2743200"/>
            <a:ext cx="7312025" cy="4495800"/>
          </a:xfrm>
        </p:spPr>
        <p:txBody>
          <a:bodyPr/>
          <a:lstStyle/>
          <a:p>
            <a:pPr algn="ctr" eaLnBrk="1" hangingPunct="1">
              <a:buFont typeface="Wingdings" pitchFamily="2" charset="2"/>
              <a:buNone/>
            </a:pPr>
            <a:r>
              <a:rPr lang="en-US" sz="2600" i="1" dirty="0" smtClean="0">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3.a)</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i="1" dirty="0" smtClean="0">
                <a:solidFill>
                  <a:schemeClr val="accent2"/>
                </a:solidFill>
                <a:latin typeface="Tw Cen MT" pitchFamily="34" charset="0"/>
              </a:rPr>
              <a:t>Micro-purchases are those purchases under $3,000. </a:t>
            </a:r>
          </a:p>
          <a:p>
            <a:pPr eaLnBrk="1" hangingPunct="1">
              <a:buFont typeface="Wingdings" pitchFamily="2" charset="2"/>
              <a:buNone/>
            </a:pPr>
            <a:endParaRPr lang="en-US" sz="2600" i="1"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Special Considerations</a:t>
            </a:r>
          </a:p>
          <a:p>
            <a:pPr algn="ctr" eaLnBrk="1" hangingPunct="1">
              <a:buClr>
                <a:schemeClr val="tx1"/>
              </a:buClr>
              <a:buFont typeface="Wingdings" pitchFamily="2" charset="2"/>
              <a:buChar char="ü"/>
            </a:pPr>
            <a:r>
              <a:rPr lang="en-US" sz="2600" dirty="0" smtClean="0">
                <a:solidFill>
                  <a:schemeClr val="accent2"/>
                </a:solidFill>
                <a:latin typeface="Tw Cen MT" pitchFamily="34" charset="0"/>
              </a:rPr>
              <a:t>No Splitting </a:t>
            </a:r>
          </a:p>
          <a:p>
            <a:pPr algn="ctr" eaLnBrk="1" hangingPunct="1">
              <a:buClr>
                <a:schemeClr val="tx1"/>
              </a:buClr>
              <a:buFont typeface="Wingdings" pitchFamily="2" charset="2"/>
              <a:buChar char="ü"/>
            </a:pPr>
            <a:r>
              <a:rPr lang="en-US" sz="2600" dirty="0" smtClean="0">
                <a:solidFill>
                  <a:schemeClr val="accent2"/>
                </a:solidFill>
                <a:latin typeface="Tw Cen MT" pitchFamily="34" charset="0"/>
              </a:rPr>
              <a:t>Fair and Reasonable Price Determination</a:t>
            </a:r>
          </a:p>
          <a:p>
            <a:pPr algn="ctr" eaLnBrk="1" hangingPunct="1">
              <a:buClr>
                <a:schemeClr val="tx1"/>
              </a:buClr>
              <a:buFont typeface="Wingdings" pitchFamily="2" charset="2"/>
              <a:buChar char="ü"/>
            </a:pPr>
            <a:endParaRPr lang="en-US" sz="2600"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17D13F1C-A451-4834-8564-AFC7899E6D9E}" type="slidenum">
              <a:rPr lang="en-US" smtClean="0"/>
              <a:pPr>
                <a:defRPr/>
              </a:pPr>
              <a:t>103</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 calcmode="lin" valueType="num">
                                      <p:cBhvr additive="base">
                                        <p:cTn id="12"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185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1859">
                                            <p:txEl>
                                              <p:pRg st="3" end="3"/>
                                            </p:txEl>
                                          </p:spTgt>
                                        </p:tgtEl>
                                        <p:attrNameLst>
                                          <p:attrName>style.visibility</p:attrName>
                                        </p:attrNameLst>
                                      </p:cBhvr>
                                      <p:to>
                                        <p:strVal val="visible"/>
                                      </p:to>
                                    </p:set>
                                    <p:anim calcmode="lin" valueType="num">
                                      <p:cBhvr additive="base">
                                        <p:cTn id="17" dur="5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1859">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1859">
                                            <p:txEl>
                                              <p:pRg st="4" end="4"/>
                                            </p:txEl>
                                          </p:spTgt>
                                        </p:tgtEl>
                                        <p:attrNameLst>
                                          <p:attrName>style.visibility</p:attrName>
                                        </p:attrNameLst>
                                      </p:cBhvr>
                                      <p:to>
                                        <p:strVal val="visible"/>
                                      </p:to>
                                    </p:set>
                                    <p:anim calcmode="lin" valueType="num">
                                      <p:cBhvr additive="base">
                                        <p:cTn id="22" dur="500" fill="hold"/>
                                        <p:tgtEl>
                                          <p:spTgt spid="12185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1859">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1859">
                                            <p:txEl>
                                              <p:pRg st="5" end="5"/>
                                            </p:txEl>
                                          </p:spTgt>
                                        </p:tgtEl>
                                        <p:attrNameLst>
                                          <p:attrName>style.visibility</p:attrName>
                                        </p:attrNameLst>
                                      </p:cBhvr>
                                      <p:to>
                                        <p:strVal val="visible"/>
                                      </p:to>
                                    </p:set>
                                    <p:anim calcmode="lin" valueType="num">
                                      <p:cBhvr additive="base">
                                        <p:cTn id="27" dur="500" fill="hold"/>
                                        <p:tgtEl>
                                          <p:spTgt spid="12185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18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4"/>
          <p:cNvSpPr>
            <a:spLocks noGrp="1" noChangeArrowheads="1"/>
          </p:cNvSpPr>
          <p:nvPr>
            <p:ph type="title"/>
          </p:nvPr>
        </p:nvSpPr>
        <p:spPr>
          <a:xfrm>
            <a:off x="0" y="1295400"/>
            <a:ext cx="9144000" cy="990600"/>
          </a:xfrm>
        </p:spPr>
        <p:txBody>
          <a:bodyPr/>
          <a:lstStyle/>
          <a:p>
            <a:pPr eaLnBrk="1" hangingPunct="1"/>
            <a:r>
              <a:rPr lang="en-US" sz="3600" dirty="0" smtClean="0">
                <a:solidFill>
                  <a:schemeClr val="accent2"/>
                </a:solidFill>
                <a:latin typeface="Tw Cen MT" pitchFamily="34" charset="0"/>
              </a:rPr>
              <a:t>Micro Purchase</a:t>
            </a:r>
          </a:p>
        </p:txBody>
      </p:sp>
      <p:sp>
        <p:nvSpPr>
          <p:cNvPr id="122883" name="Rectangle 5"/>
          <p:cNvSpPr>
            <a:spLocks noGrp="1" noChangeArrowheads="1"/>
          </p:cNvSpPr>
          <p:nvPr>
            <p:ph sz="quarter" idx="1"/>
          </p:nvPr>
        </p:nvSpPr>
        <p:spPr>
          <a:xfrm>
            <a:off x="914400" y="2362200"/>
            <a:ext cx="7312025" cy="4495800"/>
          </a:xfrm>
        </p:spPr>
        <p:txBody>
          <a:bodyPr/>
          <a:lstStyle/>
          <a:p>
            <a:pPr>
              <a:buClr>
                <a:schemeClr val="tx1"/>
              </a:buClr>
              <a:buFont typeface="Wingdings" pitchFamily="2" charset="2"/>
              <a:buChar char="ü"/>
            </a:pPr>
            <a:r>
              <a:rPr lang="en-US" sz="2600" dirty="0" smtClean="0">
                <a:solidFill>
                  <a:schemeClr val="accent2"/>
                </a:solidFill>
                <a:latin typeface="Tw Cen MT" pitchFamily="34" charset="0"/>
              </a:rPr>
              <a:t>May be made without obtaining competitive quotations.  </a:t>
            </a:r>
          </a:p>
          <a:p>
            <a:pPr>
              <a:buClr>
                <a:schemeClr val="tx1"/>
              </a:buClr>
              <a:buFont typeface="Wingdings" pitchFamily="2" charset="2"/>
              <a:buChar char="ü"/>
            </a:pPr>
            <a:r>
              <a:rPr lang="en-US" sz="2600" dirty="0" smtClean="0">
                <a:solidFill>
                  <a:schemeClr val="accent2"/>
                </a:solidFill>
                <a:latin typeface="Tw Cen MT" pitchFamily="34" charset="0"/>
              </a:rPr>
              <a:t>There should be equitable distribution among qualified suppliers and no splitting of procurements to avoid competition.  </a:t>
            </a:r>
          </a:p>
          <a:p>
            <a:pPr>
              <a:buClr>
                <a:schemeClr val="tx1"/>
              </a:buClr>
              <a:buFont typeface="Wingdings" pitchFamily="2" charset="2"/>
              <a:buChar char="ü"/>
            </a:pPr>
            <a:r>
              <a:rPr lang="en-US" sz="2600" dirty="0" smtClean="0">
                <a:solidFill>
                  <a:schemeClr val="accent2"/>
                </a:solidFill>
                <a:latin typeface="Tw Cen MT" pitchFamily="34" charset="0"/>
              </a:rPr>
              <a:t> Document that the price is fair and reasonable and how this determination was derived. </a:t>
            </a:r>
          </a:p>
          <a:p>
            <a:pP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Elements #20 and 21 of the PSR</a:t>
            </a:r>
          </a:p>
        </p:txBody>
      </p:sp>
      <p:sp>
        <p:nvSpPr>
          <p:cNvPr id="4" name="Slide Number Placeholder 3"/>
          <p:cNvSpPr>
            <a:spLocks noGrp="1"/>
          </p:cNvSpPr>
          <p:nvPr>
            <p:ph type="sldNum" sz="quarter" idx="12"/>
          </p:nvPr>
        </p:nvSpPr>
        <p:spPr/>
        <p:txBody>
          <a:bodyPr>
            <a:normAutofit/>
          </a:bodyPr>
          <a:lstStyle/>
          <a:p>
            <a:pPr>
              <a:defRPr/>
            </a:pPr>
            <a:fld id="{4A550FC9-4B40-439A-880C-9A53A256D04F}" type="slidenum">
              <a:rPr lang="en-US" smtClean="0"/>
              <a:pPr>
                <a:defRPr/>
              </a:pPr>
              <a:t>104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 calcmode="lin" valueType="num">
                                      <p:cBhvr additive="base">
                                        <p:cTn id="12" dur="500" fill="hold"/>
                                        <p:tgtEl>
                                          <p:spTgt spid="12288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88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 calcmode="lin" valueType="num">
                                      <p:cBhvr additive="base">
                                        <p:cTn id="17" dur="500" fill="hold"/>
                                        <p:tgtEl>
                                          <p:spTgt spid="12288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88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2883">
                                            <p:txEl>
                                              <p:pRg st="4" end="4"/>
                                            </p:txEl>
                                          </p:spTgt>
                                        </p:tgtEl>
                                        <p:attrNameLst>
                                          <p:attrName>style.visibility</p:attrName>
                                        </p:attrNameLst>
                                      </p:cBhvr>
                                      <p:to>
                                        <p:strVal val="visible"/>
                                      </p:to>
                                    </p:set>
                                    <p:anim calcmode="lin" valueType="num">
                                      <p:cBhvr additive="base">
                                        <p:cTn id="22" dur="500" fill="hold"/>
                                        <p:tgtEl>
                                          <p:spTgt spid="12288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28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4"/>
          <p:cNvSpPr>
            <a:spLocks noGrp="1" noChangeArrowheads="1"/>
          </p:cNvSpPr>
          <p:nvPr>
            <p:ph type="title"/>
          </p:nvPr>
        </p:nvSpPr>
        <p:spPr>
          <a:xfrm>
            <a:off x="685800" y="1447800"/>
            <a:ext cx="7312025" cy="990600"/>
          </a:xfrm>
        </p:spPr>
        <p:txBody>
          <a:bodyPr/>
          <a:lstStyle/>
          <a:p>
            <a:pPr eaLnBrk="1" hangingPunct="1"/>
            <a:r>
              <a:rPr lang="en-US" dirty="0" smtClean="0">
                <a:solidFill>
                  <a:schemeClr val="accent2"/>
                </a:solidFill>
                <a:latin typeface="Tw Cen MT" pitchFamily="34" charset="0"/>
              </a:rPr>
              <a:t>Micro Purchase</a:t>
            </a:r>
          </a:p>
        </p:txBody>
      </p:sp>
      <p:sp>
        <p:nvSpPr>
          <p:cNvPr id="123907" name="Rectangle 5"/>
          <p:cNvSpPr>
            <a:spLocks noGrp="1" noChangeArrowheads="1"/>
          </p:cNvSpPr>
          <p:nvPr>
            <p:ph sz="quarter" idx="1"/>
          </p:nvPr>
        </p:nvSpPr>
        <p:spPr>
          <a:xfrm>
            <a:off x="609600" y="2971800"/>
            <a:ext cx="7312025" cy="4495800"/>
          </a:xfrm>
        </p:spPr>
        <p:txBody>
          <a:bodyPr/>
          <a:lstStyle/>
          <a:p>
            <a:pPr algn="ctr" eaLnBrk="1" hangingPunct="1">
              <a:buFont typeface="Wingdings" pitchFamily="2" charset="2"/>
              <a:buNone/>
            </a:pPr>
            <a:r>
              <a:rPr lang="en-US" b="1" dirty="0" smtClean="0">
                <a:solidFill>
                  <a:schemeClr val="accent2"/>
                </a:solidFill>
                <a:latin typeface="Tw Cen MT" pitchFamily="34" charset="0"/>
              </a:rPr>
              <a:t>Best Practices</a:t>
            </a:r>
            <a:endParaRPr lang="en-US" dirty="0" smtClean="0">
              <a:solidFill>
                <a:schemeClr val="accent2"/>
              </a:solidFill>
              <a:latin typeface="Tw Cen MT" pitchFamily="34" charset="0"/>
            </a:endParaRPr>
          </a:p>
          <a:p>
            <a:pPr algn="ctr" eaLnBrk="1" hangingPunct="1">
              <a:buFont typeface="Wingdings" pitchFamily="2" charset="2"/>
              <a:buNone/>
            </a:pPr>
            <a:r>
              <a:rPr lang="en-US" b="1" dirty="0" smtClean="0">
                <a:solidFill>
                  <a:schemeClr val="accent2"/>
                </a:solidFill>
                <a:latin typeface="Tw Cen MT" pitchFamily="34" charset="0"/>
              </a:rPr>
              <a:t>BPPM § 4.1 </a:t>
            </a:r>
          </a:p>
        </p:txBody>
      </p:sp>
      <p:sp>
        <p:nvSpPr>
          <p:cNvPr id="4" name="Slide Number Placeholder 3"/>
          <p:cNvSpPr>
            <a:spLocks noGrp="1"/>
          </p:cNvSpPr>
          <p:nvPr>
            <p:ph type="sldNum" sz="quarter" idx="12"/>
          </p:nvPr>
        </p:nvSpPr>
        <p:spPr/>
        <p:txBody>
          <a:bodyPr>
            <a:normAutofit/>
          </a:bodyPr>
          <a:lstStyle/>
          <a:p>
            <a:pPr>
              <a:defRPr/>
            </a:pPr>
            <a:fld id="{D94438CD-CCD6-468E-B797-2BF783F1B72A}" type="slidenum">
              <a:rPr lang="en-US" smtClean="0"/>
              <a:pPr>
                <a:defRPr/>
              </a:pPr>
              <a:t>105</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 calcmode="lin" valueType="num">
                                      <p:cBhvr additive="base">
                                        <p:cTn id="12" dur="5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39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4"/>
          <p:cNvSpPr>
            <a:spLocks noGrp="1" noChangeArrowheads="1"/>
          </p:cNvSpPr>
          <p:nvPr>
            <p:ph type="title"/>
          </p:nvPr>
        </p:nvSpPr>
        <p:spPr>
          <a:xfrm>
            <a:off x="838200" y="1524000"/>
            <a:ext cx="7312025" cy="990600"/>
          </a:xfrm>
        </p:spPr>
        <p:txBody>
          <a:bodyPr/>
          <a:lstStyle/>
          <a:p>
            <a:pPr eaLnBrk="1" hangingPunct="1"/>
            <a:r>
              <a:rPr lang="en-US" sz="3600" dirty="0" smtClean="0">
                <a:solidFill>
                  <a:schemeClr val="accent2"/>
                </a:solidFill>
                <a:latin typeface="Tw Cen MT" pitchFamily="34" charset="0"/>
              </a:rPr>
              <a:t>Small Purchase</a:t>
            </a:r>
          </a:p>
        </p:txBody>
      </p:sp>
      <p:sp>
        <p:nvSpPr>
          <p:cNvPr id="125955" name="Rectangle 5"/>
          <p:cNvSpPr>
            <a:spLocks noGrp="1" noChangeArrowheads="1"/>
          </p:cNvSpPr>
          <p:nvPr>
            <p:ph sz="quarter" idx="1"/>
          </p:nvPr>
        </p:nvSpPr>
        <p:spPr>
          <a:xfrm>
            <a:off x="609600" y="2895600"/>
            <a:ext cx="7312025" cy="4495800"/>
          </a:xfrm>
        </p:spPr>
        <p:txBody>
          <a:bodyPr/>
          <a:lstStyle/>
          <a:p>
            <a:pPr algn="ctr" eaLnBrk="1" hangingPunct="1">
              <a:buFont typeface="Wingdings" pitchFamily="2" charset="2"/>
              <a:buNone/>
            </a:pPr>
            <a:r>
              <a:rPr lang="en-US" dirty="0" smtClean="0"/>
              <a:t>	</a:t>
            </a:r>
            <a:r>
              <a:rPr lang="en-US" sz="2600" dirty="0" smtClean="0">
                <a:solidFill>
                  <a:schemeClr val="accent2"/>
                </a:solidFill>
                <a:latin typeface="Tw Cen MT" pitchFamily="34" charset="0"/>
              </a:rPr>
              <a:t>Price or rate quotations shall be obtained from an adequate number of qualified sources </a:t>
            </a: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	Element #23 of the PSR</a:t>
            </a:r>
          </a:p>
          <a:p>
            <a:pPr algn="ctr" eaLnBrk="1" hangingPunct="1">
              <a:buFont typeface="Wingdings" pitchFamily="2" charset="2"/>
              <a:buNone/>
            </a:pPr>
            <a:endParaRPr lang="en-US"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B16B5947-F65D-43C7-A784-B4BCC20321F1}" type="slidenum">
              <a:rPr lang="en-US" smtClean="0"/>
              <a:pPr>
                <a:defRPr/>
              </a:pPr>
              <a:t>106</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5955">
                                            <p:txEl>
                                              <p:pRg st="4" end="4"/>
                                            </p:txEl>
                                          </p:spTgt>
                                        </p:tgtEl>
                                        <p:attrNameLst>
                                          <p:attrName>style.visibility</p:attrName>
                                        </p:attrNameLst>
                                      </p:cBhvr>
                                      <p:to>
                                        <p:strVal val="visible"/>
                                      </p:to>
                                    </p:set>
                                    <p:anim calcmode="lin" valueType="num">
                                      <p:cBhvr additive="base">
                                        <p:cTn id="12" dur="500" fill="hold"/>
                                        <p:tgtEl>
                                          <p:spTgt spid="125955">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59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4"/>
          <p:cNvSpPr>
            <a:spLocks noGrp="1" noChangeArrowheads="1"/>
          </p:cNvSpPr>
          <p:nvPr>
            <p:ph type="title"/>
          </p:nvPr>
        </p:nvSpPr>
        <p:spPr>
          <a:xfrm>
            <a:off x="685800" y="1371600"/>
            <a:ext cx="7312025" cy="990600"/>
          </a:xfrm>
        </p:spPr>
        <p:txBody>
          <a:bodyPr/>
          <a:lstStyle/>
          <a:p>
            <a:pPr eaLnBrk="1" hangingPunct="1"/>
            <a:r>
              <a:rPr lang="en-US" sz="3600" dirty="0" smtClean="0">
                <a:solidFill>
                  <a:schemeClr val="accent2"/>
                </a:solidFill>
                <a:latin typeface="Tw Cen MT" pitchFamily="34" charset="0"/>
              </a:rPr>
              <a:t>Small Purchase</a:t>
            </a:r>
          </a:p>
        </p:txBody>
      </p:sp>
      <p:sp>
        <p:nvSpPr>
          <p:cNvPr id="124931" name="Rectangle 5"/>
          <p:cNvSpPr>
            <a:spLocks noGrp="1" noChangeArrowheads="1"/>
          </p:cNvSpPr>
          <p:nvPr>
            <p:ph sz="quarter" idx="1"/>
          </p:nvPr>
        </p:nvSpPr>
        <p:spPr>
          <a:xfrm>
            <a:off x="609600" y="2667000"/>
            <a:ext cx="7312025" cy="4495800"/>
          </a:xfrm>
        </p:spPr>
        <p:txBody>
          <a:bodyPr/>
          <a:lstStyle/>
          <a:p>
            <a:pPr algn="ctr" eaLnBrk="1" hangingPunct="1">
              <a:buFont typeface="Wingdings" pitchFamily="2" charset="2"/>
              <a:buNone/>
            </a:pPr>
            <a:r>
              <a:rPr lang="en-US" sz="2200" i="1" dirty="0" smtClean="0">
                <a:solidFill>
                  <a:schemeClr val="accent2"/>
                </a:solidFill>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3.b)</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i="1" dirty="0" smtClean="0">
                <a:solidFill>
                  <a:schemeClr val="accent2"/>
                </a:solidFill>
                <a:latin typeface="Tw Cen MT" pitchFamily="34" charset="0"/>
              </a:rPr>
              <a:t>	Small purchase procedures are those relatively simple and informal procurement methods for securing services, supplies, or other property that cost more than $3,000 but do not cost more than the simplified acquisition threshold fixed at 41 U.S.C. § 403(11) (currently set at $100,000).  </a:t>
            </a:r>
          </a:p>
        </p:txBody>
      </p:sp>
      <p:sp>
        <p:nvSpPr>
          <p:cNvPr id="4" name="Slide Number Placeholder 3"/>
          <p:cNvSpPr>
            <a:spLocks noGrp="1"/>
          </p:cNvSpPr>
          <p:nvPr>
            <p:ph type="sldNum" sz="quarter" idx="12"/>
          </p:nvPr>
        </p:nvSpPr>
        <p:spPr/>
        <p:txBody>
          <a:bodyPr>
            <a:normAutofit/>
          </a:bodyPr>
          <a:lstStyle/>
          <a:p>
            <a:pPr>
              <a:defRPr/>
            </a:pPr>
            <a:fld id="{9606230F-D1C8-4D2A-BFBB-0546E1A2F7FF}" type="slidenum">
              <a:rPr lang="en-US" smtClean="0"/>
              <a:pPr>
                <a:defRPr/>
              </a:pPr>
              <a:t>107</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 calcmode="lin" valueType="num">
                                      <p:cBhvr additive="base">
                                        <p:cTn id="12" dur="5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49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4"/>
          <p:cNvSpPr>
            <a:spLocks noGrp="1" noChangeArrowheads="1"/>
          </p:cNvSpPr>
          <p:nvPr>
            <p:ph type="title"/>
          </p:nvPr>
        </p:nvSpPr>
        <p:spPr>
          <a:xfrm>
            <a:off x="609600" y="1447800"/>
            <a:ext cx="7312025" cy="990600"/>
          </a:xfrm>
        </p:spPr>
        <p:txBody>
          <a:bodyPr/>
          <a:lstStyle/>
          <a:p>
            <a:pPr eaLnBrk="1" hangingPunct="1"/>
            <a:r>
              <a:rPr lang="en-US" sz="3600" dirty="0" smtClean="0">
                <a:solidFill>
                  <a:schemeClr val="accent2"/>
                </a:solidFill>
                <a:latin typeface="Tw Cen MT" pitchFamily="34" charset="0"/>
              </a:rPr>
              <a:t>Small Purchase</a:t>
            </a:r>
          </a:p>
        </p:txBody>
      </p:sp>
      <p:sp>
        <p:nvSpPr>
          <p:cNvPr id="126979" name="Rectangle 5"/>
          <p:cNvSpPr>
            <a:spLocks noGrp="1" noChangeArrowheads="1"/>
          </p:cNvSpPr>
          <p:nvPr>
            <p:ph sz="quarter" idx="1"/>
          </p:nvPr>
        </p:nvSpPr>
        <p:spPr>
          <a:xfrm>
            <a:off x="609600" y="2819400"/>
            <a:ext cx="7312025" cy="4495800"/>
          </a:xfrm>
        </p:spPr>
        <p:txBody>
          <a:bodyPr/>
          <a:lstStyle/>
          <a:p>
            <a:pPr algn="ctr" eaLnBrk="1" hangingPunct="1">
              <a:buFont typeface="Wingdings" pitchFamily="2" charset="2"/>
              <a:buNone/>
            </a:pPr>
            <a:r>
              <a:rPr lang="en-US" sz="2800" b="1" dirty="0" smtClean="0">
                <a:solidFill>
                  <a:schemeClr val="accent2"/>
                </a:solidFill>
                <a:latin typeface="Tw Cen MT" pitchFamily="34" charset="0"/>
              </a:rPr>
              <a:t>Best Practices</a:t>
            </a:r>
            <a:endParaRPr lang="en-US" sz="2800" dirty="0" smtClean="0">
              <a:solidFill>
                <a:schemeClr val="accent2"/>
              </a:solidFill>
              <a:latin typeface="Tw Cen MT" pitchFamily="34" charset="0"/>
            </a:endParaRPr>
          </a:p>
          <a:p>
            <a:pPr algn="ctr" eaLnBrk="1" hangingPunct="1">
              <a:buFont typeface="Wingdings" pitchFamily="2" charset="2"/>
              <a:buNone/>
            </a:pPr>
            <a:r>
              <a:rPr lang="en-US" sz="2800" b="1" dirty="0" smtClean="0">
                <a:solidFill>
                  <a:schemeClr val="accent2"/>
                </a:solidFill>
                <a:latin typeface="Tw Cen MT" pitchFamily="34" charset="0"/>
              </a:rPr>
              <a:t>BPPM § 4.2 </a:t>
            </a:r>
          </a:p>
          <a:p>
            <a:pPr algn="ctr" eaLnBrk="1" hangingPunct="1">
              <a:buFont typeface="Wingdings" pitchFamily="2" charset="2"/>
              <a:buNone/>
            </a:pPr>
            <a:endParaRPr lang="en-US"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6642605B-1FEA-4949-9749-F8142823D343}" type="slidenum">
              <a:rPr lang="en-US" smtClean="0"/>
              <a:pPr>
                <a:defRPr/>
              </a:pPr>
              <a:t>108</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 calcmode="lin" valueType="num">
                                      <p:cBhvr additive="base">
                                        <p:cTn id="12" dur="5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69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a:xfrm>
            <a:off x="0" y="1371600"/>
            <a:ext cx="9144000" cy="990600"/>
          </a:xfrm>
        </p:spPr>
        <p:txBody>
          <a:bodyPr/>
          <a:lstStyle/>
          <a:p>
            <a:pPr eaLnBrk="1" hangingPunct="1"/>
            <a:r>
              <a:rPr lang="en-US" sz="3600" dirty="0" smtClean="0">
                <a:solidFill>
                  <a:schemeClr val="accent2"/>
                </a:solidFill>
                <a:latin typeface="Tw Cen MT" pitchFamily="34" charset="0"/>
              </a:rPr>
              <a:t>Piggybacking</a:t>
            </a:r>
          </a:p>
        </p:txBody>
      </p:sp>
      <p:sp>
        <p:nvSpPr>
          <p:cNvPr id="128003" name="Rectangle 5"/>
          <p:cNvSpPr>
            <a:spLocks noGrp="1" noChangeArrowheads="1"/>
          </p:cNvSpPr>
          <p:nvPr>
            <p:ph sz="quarter" idx="1"/>
          </p:nvPr>
        </p:nvSpPr>
        <p:spPr>
          <a:xfrm>
            <a:off x="609600" y="2819400"/>
            <a:ext cx="7312025" cy="4495800"/>
          </a:xfrm>
        </p:spPr>
        <p:txBody>
          <a:bodyPr/>
          <a:lstStyle/>
          <a:p>
            <a:pPr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 7.a(2))</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i="1" dirty="0" smtClean="0">
                <a:solidFill>
                  <a:schemeClr val="accent2"/>
                </a:solidFill>
                <a:latin typeface="Tw Cen MT" pitchFamily="34" charset="0"/>
              </a:rPr>
              <a:t>	An assignment of existing contract rights to purchase supplies, equipment, or services. </a:t>
            </a:r>
          </a:p>
          <a:p>
            <a:pPr algn="ctr" eaLnBrk="1" hangingPunct="1">
              <a:buFont typeface="Wingdings" pitchFamily="2" charset="2"/>
              <a:buNone/>
            </a:pPr>
            <a:endParaRPr lang="en-US" sz="2600" i="1" dirty="0" smtClean="0">
              <a:solidFill>
                <a:schemeClr val="accent2"/>
              </a:solidFill>
              <a:latin typeface="Tw Cen MT" pitchFamily="34" charset="0"/>
            </a:endParaRPr>
          </a:p>
          <a:p>
            <a:pPr algn="ctr" eaLnBrk="1" hangingPunct="1">
              <a:buFont typeface="Wingdings" pitchFamily="2" charset="2"/>
              <a:buNone/>
            </a:pPr>
            <a:r>
              <a:rPr lang="en-US" sz="2600" i="1" dirty="0" smtClean="0">
                <a:solidFill>
                  <a:schemeClr val="accent2"/>
                </a:solidFill>
                <a:latin typeface="Tw Cen MT" pitchFamily="34" charset="0"/>
              </a:rPr>
              <a:t>Special Considerations</a:t>
            </a:r>
          </a:p>
          <a:p>
            <a:pPr algn="ctr" eaLnBrk="1" hangingPunct="1">
              <a:buClr>
                <a:schemeClr val="tx1"/>
              </a:buClr>
              <a:buFont typeface="Wingdings" pitchFamily="2" charset="2"/>
              <a:buChar char="ü"/>
            </a:pPr>
            <a:r>
              <a:rPr lang="en-US" sz="2600" dirty="0" smtClean="0">
                <a:solidFill>
                  <a:schemeClr val="accent2"/>
                </a:solidFill>
                <a:latin typeface="Tw Cen MT" pitchFamily="34" charset="0"/>
              </a:rPr>
              <a:t>Assign ability Clause</a:t>
            </a:r>
          </a:p>
          <a:p>
            <a:pPr algn="ctr" eaLnBrk="1" hangingPunct="1">
              <a:buClr>
                <a:schemeClr val="tx1"/>
              </a:buClr>
              <a:buFont typeface="Wingdings" pitchFamily="2" charset="2"/>
              <a:buChar char="ü"/>
            </a:pPr>
            <a:r>
              <a:rPr lang="en-US" sz="2600" dirty="0" smtClean="0">
                <a:solidFill>
                  <a:schemeClr val="accent2"/>
                </a:solidFill>
                <a:latin typeface="Tw Cen MT" pitchFamily="34" charset="0"/>
              </a:rPr>
              <a:t>Minimum/Maximum Quantities</a:t>
            </a:r>
          </a:p>
          <a:p>
            <a:pPr algn="ctr" eaLnBrk="1" hangingPunct="1">
              <a:buFont typeface="Wingdings" pitchFamily="2" charset="2"/>
              <a:buNone/>
            </a:pPr>
            <a:endParaRPr lang="en-US" i="1"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F40E532D-3E2E-458F-BEB7-87D3C021377E}" type="slidenum">
              <a:rPr lang="en-US" smtClean="0"/>
              <a:pPr>
                <a:defRPr/>
              </a:pPr>
              <a:t>109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 calcmode="lin" valueType="num">
                                      <p:cBhvr additive="base">
                                        <p:cTn id="12" dur="500" fill="hold"/>
                                        <p:tgtEl>
                                          <p:spTgt spid="12800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800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8003">
                                            <p:txEl>
                                              <p:pRg st="3" end="3"/>
                                            </p:txEl>
                                          </p:spTgt>
                                        </p:tgtEl>
                                        <p:attrNameLst>
                                          <p:attrName>style.visibility</p:attrName>
                                        </p:attrNameLst>
                                      </p:cBhvr>
                                      <p:to>
                                        <p:strVal val="visible"/>
                                      </p:to>
                                    </p:set>
                                    <p:anim calcmode="lin" valueType="num">
                                      <p:cBhvr additive="base">
                                        <p:cTn id="17" dur="500" fill="hold"/>
                                        <p:tgtEl>
                                          <p:spTgt spid="12800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800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8003">
                                            <p:txEl>
                                              <p:pRg st="4" end="4"/>
                                            </p:txEl>
                                          </p:spTgt>
                                        </p:tgtEl>
                                        <p:attrNameLst>
                                          <p:attrName>style.visibility</p:attrName>
                                        </p:attrNameLst>
                                      </p:cBhvr>
                                      <p:to>
                                        <p:strVal val="visible"/>
                                      </p:to>
                                    </p:set>
                                    <p:anim calcmode="lin" valueType="num">
                                      <p:cBhvr additive="base">
                                        <p:cTn id="22" dur="500" fill="hold"/>
                                        <p:tgtEl>
                                          <p:spTgt spid="12800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800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8003">
                                            <p:txEl>
                                              <p:pRg st="5" end="5"/>
                                            </p:txEl>
                                          </p:spTgt>
                                        </p:tgtEl>
                                        <p:attrNameLst>
                                          <p:attrName>style.visibility</p:attrName>
                                        </p:attrNameLst>
                                      </p:cBhvr>
                                      <p:to>
                                        <p:strVal val="visible"/>
                                      </p:to>
                                    </p:set>
                                    <p:anim calcmode="lin" valueType="num">
                                      <p:cBhvr additive="base">
                                        <p:cTn id="27" dur="500" fill="hold"/>
                                        <p:tgtEl>
                                          <p:spTgt spid="12800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80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0" y="1752600"/>
            <a:ext cx="9144000" cy="990600"/>
          </a:xfrm>
        </p:spPr>
        <p:txBody>
          <a:bodyPr/>
          <a:lstStyle/>
          <a:p>
            <a:pPr eaLnBrk="1" hangingPunct="1"/>
            <a:r>
              <a:rPr lang="en-US" sz="3600" dirty="0" smtClean="0">
                <a:solidFill>
                  <a:schemeClr val="accent2"/>
                </a:solidFill>
                <a:latin typeface="Tw Cen MT" pitchFamily="34" charset="0"/>
              </a:rPr>
              <a:t>Common Areas of Deficiencies</a:t>
            </a:r>
          </a:p>
        </p:txBody>
      </p:sp>
      <p:sp>
        <p:nvSpPr>
          <p:cNvPr id="22531" name="Rectangle 7"/>
          <p:cNvSpPr>
            <a:spLocks noGrp="1" noChangeArrowheads="1"/>
          </p:cNvSpPr>
          <p:nvPr>
            <p:ph type="body" idx="1"/>
          </p:nvPr>
        </p:nvSpPr>
        <p:spPr>
          <a:xfrm>
            <a:off x="1676400" y="3048000"/>
            <a:ext cx="7315200" cy="3048000"/>
          </a:xfrm>
        </p:spPr>
        <p:txBody>
          <a:bodyPr/>
          <a:lstStyle/>
          <a:p>
            <a:pPr>
              <a:buClr>
                <a:schemeClr val="tx1"/>
              </a:buClr>
              <a:buFont typeface="Wingdings" pitchFamily="2" charset="2"/>
              <a:buChar char="ü"/>
            </a:pPr>
            <a:r>
              <a:rPr lang="en-US" sz="2800" dirty="0" smtClean="0">
                <a:solidFill>
                  <a:schemeClr val="accent2"/>
                </a:solidFill>
                <a:latin typeface="Tw Cen MT" pitchFamily="34" charset="0"/>
              </a:rPr>
              <a:t>Independent Cost Estimates</a:t>
            </a:r>
          </a:p>
          <a:p>
            <a:pPr>
              <a:buClr>
                <a:schemeClr val="tx1"/>
              </a:buClr>
              <a:buFont typeface="Wingdings" pitchFamily="2" charset="2"/>
              <a:buChar char="ü"/>
            </a:pPr>
            <a:r>
              <a:rPr lang="en-US" sz="2800" dirty="0" smtClean="0">
                <a:solidFill>
                  <a:schemeClr val="accent2"/>
                </a:solidFill>
                <a:latin typeface="Tw Cen MT" pitchFamily="34" charset="0"/>
              </a:rPr>
              <a:t>Cost/Price Analysis</a:t>
            </a:r>
          </a:p>
          <a:p>
            <a:pPr>
              <a:buClr>
                <a:schemeClr val="tx1"/>
              </a:buClr>
              <a:buFont typeface="Wingdings" pitchFamily="2" charset="2"/>
              <a:buChar char="ü"/>
            </a:pPr>
            <a:r>
              <a:rPr lang="en-US" sz="2800" dirty="0" smtClean="0">
                <a:solidFill>
                  <a:schemeClr val="accent2"/>
                </a:solidFill>
                <a:latin typeface="Tw Cen MT" pitchFamily="34" charset="0"/>
              </a:rPr>
              <a:t>Arbitrary Action</a:t>
            </a:r>
          </a:p>
          <a:p>
            <a:pPr>
              <a:buClr>
                <a:schemeClr val="tx1"/>
              </a:buClr>
              <a:buFont typeface="Wingdings" pitchFamily="2" charset="2"/>
              <a:buChar char="ü"/>
            </a:pPr>
            <a:r>
              <a:rPr lang="en-US" sz="2800" dirty="0" smtClean="0">
                <a:solidFill>
                  <a:schemeClr val="accent2"/>
                </a:solidFill>
                <a:latin typeface="Tw Cen MT" pitchFamily="34" charset="0"/>
              </a:rPr>
              <a:t>Sound and Complete Agreements</a:t>
            </a:r>
          </a:p>
          <a:p>
            <a:pPr>
              <a:buClr>
                <a:schemeClr val="tx1"/>
              </a:buClr>
              <a:buFont typeface="Wingdings" pitchFamily="2" charset="2"/>
              <a:buChar char="ü"/>
            </a:pPr>
            <a:r>
              <a:rPr lang="en-US" sz="2800" dirty="0" smtClean="0">
                <a:solidFill>
                  <a:schemeClr val="accent2"/>
                </a:solidFill>
                <a:latin typeface="Tw Cen MT" pitchFamily="34" charset="0"/>
              </a:rPr>
              <a:t>Written Record of Procurement History</a:t>
            </a:r>
          </a:p>
        </p:txBody>
      </p:sp>
      <p:sp>
        <p:nvSpPr>
          <p:cNvPr id="4" name="Slide Number Placeholder 3"/>
          <p:cNvSpPr>
            <a:spLocks noGrp="1"/>
          </p:cNvSpPr>
          <p:nvPr>
            <p:ph type="sldNum" sz="quarter" idx="12"/>
          </p:nvPr>
        </p:nvSpPr>
        <p:spPr/>
        <p:txBody>
          <a:bodyPr>
            <a:normAutofit/>
          </a:bodyPr>
          <a:lstStyle/>
          <a:p>
            <a:pPr>
              <a:defRPr/>
            </a:pPr>
            <a:fld id="{1ADBF00C-CEC6-4CB1-B6A6-5B6FE66394C4}" type="slidenum">
              <a:rPr lang="en-US" smtClean="0"/>
              <a:pPr>
                <a:defRPr/>
              </a:pPr>
              <a:t>11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 calcmode="lin" valueType="num">
                                      <p:cBhvr additive="base">
                                        <p:cTn id="12"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 calcmode="lin" valueType="num">
                                      <p:cBhvr additive="base">
                                        <p:cTn id="22"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 calcmode="lin" valueType="num">
                                      <p:cBhvr additive="base">
                                        <p:cTn id="27"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a:xfrm>
            <a:off x="609600" y="1219200"/>
            <a:ext cx="7312025" cy="990600"/>
          </a:xfrm>
        </p:spPr>
        <p:txBody>
          <a:bodyPr/>
          <a:lstStyle/>
          <a:p>
            <a:pPr eaLnBrk="1" hangingPunct="1"/>
            <a:r>
              <a:rPr lang="en-US" sz="3600" dirty="0" smtClean="0">
                <a:solidFill>
                  <a:schemeClr val="accent2"/>
                </a:solidFill>
                <a:latin typeface="Tw Cen MT" pitchFamily="34" charset="0"/>
              </a:rPr>
              <a:t>Piggybacking</a:t>
            </a:r>
            <a:r>
              <a:rPr lang="en-US" dirty="0" smtClean="0"/>
              <a:t>  </a:t>
            </a:r>
          </a:p>
        </p:txBody>
      </p:sp>
      <p:sp>
        <p:nvSpPr>
          <p:cNvPr id="126979" name="Rectangle 5"/>
          <p:cNvSpPr>
            <a:spLocks noGrp="1" noChangeArrowheads="1"/>
          </p:cNvSpPr>
          <p:nvPr>
            <p:ph sz="quarter" idx="1"/>
          </p:nvPr>
        </p:nvSpPr>
        <p:spPr>
          <a:xfrm>
            <a:off x="685800" y="2362200"/>
            <a:ext cx="7312025" cy="4495800"/>
          </a:xfrm>
        </p:spPr>
        <p:txBody>
          <a:bodyPr>
            <a:noAutofit/>
          </a:bodyPr>
          <a:lstStyle/>
          <a:p>
            <a:pPr algn="ctr" eaLnBrk="1" hangingPunct="1">
              <a:buFont typeface="Wingdings" pitchFamily="2" charset="2"/>
              <a:buNone/>
              <a:tabLst>
                <a:tab pos="347663" algn="l"/>
              </a:tabLst>
              <a:defRPr/>
            </a:pPr>
            <a:r>
              <a:rPr lang="en-US" sz="2400" b="1" dirty="0" smtClean="0">
                <a:solidFill>
                  <a:schemeClr val="accent2"/>
                </a:solidFill>
                <a:latin typeface="Tw Cen MT" pitchFamily="34" charset="0"/>
              </a:rPr>
              <a:t>Basic Requirement</a:t>
            </a:r>
          </a:p>
          <a:p>
            <a:pPr eaLnBrk="1" hangingPunct="1">
              <a:buFont typeface="Wingdings" pitchFamily="2" charset="2"/>
              <a:buNone/>
              <a:tabLst>
                <a:tab pos="347663" algn="l"/>
              </a:tabLst>
              <a:defRPr/>
            </a:pPr>
            <a:endParaRPr lang="en-US" sz="2400" dirty="0" smtClean="0">
              <a:latin typeface="Tw Cen MT" pitchFamily="34" charset="0"/>
              <a:hlinkClick r:id="rId3"/>
            </a:endParaRPr>
          </a:p>
          <a:p>
            <a:pPr>
              <a:buClr>
                <a:schemeClr val="tx1"/>
              </a:buClr>
              <a:buFont typeface="Wingdings" pitchFamily="2" charset="2"/>
              <a:buChar char="ü"/>
              <a:tabLst>
                <a:tab pos="347663" algn="l"/>
              </a:tabLst>
              <a:defRPr/>
            </a:pPr>
            <a:r>
              <a:rPr lang="en-US" sz="2400" dirty="0" smtClean="0">
                <a:latin typeface="Tw Cen MT" pitchFamily="34" charset="0"/>
              </a:rPr>
              <a:t>	</a:t>
            </a:r>
            <a:r>
              <a:rPr lang="en-US" sz="2400" i="1" dirty="0" smtClean="0">
                <a:solidFill>
                  <a:schemeClr val="accent2"/>
                </a:solidFill>
                <a:latin typeface="Tw Cen MT" pitchFamily="34" charset="0"/>
              </a:rPr>
              <a:t>Permissible when the solicitation contract contain an assign ability clause that provides for the assignment of all or a portion of the specified deliverables as originally advertised, competed, evaluated, and awarded.  </a:t>
            </a:r>
          </a:p>
          <a:p>
            <a:pPr eaLnBrk="1" hangingPunct="1">
              <a:buClr>
                <a:schemeClr val="tx1"/>
              </a:buClr>
              <a:buFont typeface="Wingdings" pitchFamily="2" charset="2"/>
              <a:buChar char="ü"/>
              <a:tabLst>
                <a:tab pos="347663" algn="l"/>
              </a:tabLst>
              <a:defRPr/>
            </a:pPr>
            <a:r>
              <a:rPr lang="en-US" sz="2400" i="1" dirty="0" smtClean="0">
                <a:solidFill>
                  <a:schemeClr val="accent2"/>
                </a:solidFill>
                <a:latin typeface="Tw Cen MT" pitchFamily="34" charset="0"/>
              </a:rPr>
              <a:t>Solicitation and contract must contain a minimum and maximum quantity that represent the reasonably foreseeable needs of the party(s)</a:t>
            </a:r>
          </a:p>
          <a:p>
            <a:pPr eaLnBrk="1" hangingPunct="1">
              <a:buFont typeface="Wingdings" pitchFamily="2" charset="2"/>
              <a:buNone/>
              <a:tabLst>
                <a:tab pos="347663" algn="l"/>
              </a:tabLst>
              <a:defRPr/>
            </a:pPr>
            <a:endParaRPr lang="en-US" sz="2400" b="1" dirty="0" smtClean="0">
              <a:latin typeface="Tw Cen MT" pitchFamily="34" charset="0"/>
            </a:endParaRPr>
          </a:p>
          <a:p>
            <a:pPr algn="ctr" eaLnBrk="1" hangingPunct="1">
              <a:buFont typeface="Wingdings" pitchFamily="2" charset="2"/>
              <a:buNone/>
              <a:tabLst>
                <a:tab pos="347663" algn="l"/>
              </a:tabLst>
              <a:defRPr/>
            </a:pPr>
            <a:r>
              <a:rPr lang="en-US" sz="2400" b="1" dirty="0" smtClean="0">
                <a:solidFill>
                  <a:schemeClr val="accent2"/>
                </a:solidFill>
                <a:latin typeface="Tw Cen MT" pitchFamily="34" charset="0"/>
              </a:rPr>
              <a:t>Element #50 of the PSR</a:t>
            </a:r>
          </a:p>
        </p:txBody>
      </p:sp>
      <p:sp>
        <p:nvSpPr>
          <p:cNvPr id="4" name="Slide Number Placeholder 3"/>
          <p:cNvSpPr>
            <a:spLocks noGrp="1"/>
          </p:cNvSpPr>
          <p:nvPr>
            <p:ph type="sldNum" sz="quarter" idx="12"/>
          </p:nvPr>
        </p:nvSpPr>
        <p:spPr/>
        <p:txBody>
          <a:bodyPr>
            <a:normAutofit/>
          </a:bodyPr>
          <a:lstStyle/>
          <a:p>
            <a:pPr>
              <a:defRPr/>
            </a:pPr>
            <a:fld id="{F14F8680-41B7-4CCE-B9A6-EF5DEBF66DF7}" type="slidenum">
              <a:rPr lang="en-US" smtClean="0"/>
              <a:pPr>
                <a:defRPr/>
              </a:pPr>
              <a:t>110</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6979">
                                            <p:txEl>
                                              <p:pRg st="2" end="2"/>
                                            </p:txEl>
                                          </p:spTgt>
                                        </p:tgtEl>
                                        <p:attrNameLst>
                                          <p:attrName>style.visibility</p:attrName>
                                        </p:attrNameLst>
                                      </p:cBhvr>
                                      <p:to>
                                        <p:strVal val="visible"/>
                                      </p:to>
                                    </p:set>
                                    <p:anim calcmode="lin" valueType="num">
                                      <p:cBhvr additive="base">
                                        <p:cTn id="12" dur="500" fill="hold"/>
                                        <p:tgtEl>
                                          <p:spTgt spid="12697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6979">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6979">
                                            <p:txEl>
                                              <p:pRg st="3" end="3"/>
                                            </p:txEl>
                                          </p:spTgt>
                                        </p:tgtEl>
                                        <p:attrNameLst>
                                          <p:attrName>style.visibility</p:attrName>
                                        </p:attrNameLst>
                                      </p:cBhvr>
                                      <p:to>
                                        <p:strVal val="visible"/>
                                      </p:to>
                                    </p:set>
                                    <p:anim calcmode="lin" valueType="num">
                                      <p:cBhvr additive="base">
                                        <p:cTn id="17" dur="500" fill="hold"/>
                                        <p:tgtEl>
                                          <p:spTgt spid="12697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6979">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6979">
                                            <p:txEl>
                                              <p:pRg st="5" end="5"/>
                                            </p:txEl>
                                          </p:spTgt>
                                        </p:tgtEl>
                                        <p:attrNameLst>
                                          <p:attrName>style.visibility</p:attrName>
                                        </p:attrNameLst>
                                      </p:cBhvr>
                                      <p:to>
                                        <p:strVal val="visible"/>
                                      </p:to>
                                    </p:set>
                                    <p:anim calcmode="lin" valueType="num">
                                      <p:cBhvr additive="base">
                                        <p:cTn id="22" dur="500" fill="hold"/>
                                        <p:tgtEl>
                                          <p:spTgt spid="126979">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69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4"/>
          <p:cNvSpPr>
            <a:spLocks noGrp="1" noChangeArrowheads="1"/>
          </p:cNvSpPr>
          <p:nvPr>
            <p:ph type="title"/>
          </p:nvPr>
        </p:nvSpPr>
        <p:spPr>
          <a:xfrm>
            <a:off x="0" y="1524000"/>
            <a:ext cx="9144000" cy="990600"/>
          </a:xfrm>
        </p:spPr>
        <p:txBody>
          <a:bodyPr/>
          <a:lstStyle/>
          <a:p>
            <a:pPr eaLnBrk="1" hangingPunct="1"/>
            <a:r>
              <a:rPr lang="en-US" sz="3600" dirty="0" smtClean="0">
                <a:solidFill>
                  <a:schemeClr val="accent2"/>
                </a:solidFill>
                <a:latin typeface="Tw Cen MT" pitchFamily="34" charset="0"/>
              </a:rPr>
              <a:t>Sole Source</a:t>
            </a:r>
          </a:p>
        </p:txBody>
      </p:sp>
      <p:sp>
        <p:nvSpPr>
          <p:cNvPr id="130051" name="Rectangle 5"/>
          <p:cNvSpPr>
            <a:spLocks noGrp="1" noChangeArrowheads="1"/>
          </p:cNvSpPr>
          <p:nvPr>
            <p:ph sz="quarter" idx="1"/>
          </p:nvPr>
        </p:nvSpPr>
        <p:spPr>
          <a:xfrm>
            <a:off x="609600" y="2743200"/>
            <a:ext cx="7312025" cy="4495800"/>
          </a:xfrm>
        </p:spPr>
        <p:txBody>
          <a:bodyPr/>
          <a:lstStyle/>
          <a:p>
            <a:pPr algn="ctr" eaLnBrk="1" hangingPunct="1">
              <a:buFont typeface="Wingdings" pitchFamily="2" charset="2"/>
              <a:buNone/>
            </a:pPr>
            <a:r>
              <a:rPr lang="en-US" sz="2200" i="1" dirty="0" smtClean="0">
                <a:solidFill>
                  <a:schemeClr val="accent2"/>
                </a:solidFill>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3.i(1)(b))</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i="1" dirty="0" smtClean="0">
                <a:solidFill>
                  <a:schemeClr val="accent2"/>
                </a:solidFill>
                <a:latin typeface="Tw Cen MT" pitchFamily="34" charset="0"/>
              </a:rPr>
              <a:t>	Solicitation of a proposal from only one source, or after solicitation of a number of sources, competition is determined inadequate.  Contract changes not within a contract’s original scope is a sole source </a:t>
            </a:r>
          </a:p>
          <a:p>
            <a:pPr algn="ctr" eaLnBrk="1" hangingPunct="1">
              <a:buFont typeface="Wingdings" pitchFamily="2" charset="2"/>
              <a:buNone/>
            </a:pPr>
            <a:endParaRPr lang="en-US" i="1"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83ECC9C2-0B40-45B1-BB44-A7F549558F65}" type="slidenum">
              <a:rPr lang="en-US" smtClean="0"/>
              <a:pPr>
                <a:defRPr/>
              </a:pPr>
              <a:t>111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 calcmode="lin" valueType="num">
                                      <p:cBhvr additive="base">
                                        <p:cTn id="12" dur="500" fill="hold"/>
                                        <p:tgtEl>
                                          <p:spTgt spid="13005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00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4"/>
          <p:cNvSpPr>
            <a:spLocks noGrp="1" noChangeArrowheads="1"/>
          </p:cNvSpPr>
          <p:nvPr>
            <p:ph type="title"/>
          </p:nvPr>
        </p:nvSpPr>
        <p:spPr>
          <a:xfrm>
            <a:off x="609600" y="1295400"/>
            <a:ext cx="7312025" cy="990600"/>
          </a:xfrm>
        </p:spPr>
        <p:txBody>
          <a:bodyPr/>
          <a:lstStyle/>
          <a:p>
            <a:r>
              <a:rPr lang="en-US" sz="3600" dirty="0" smtClean="0">
                <a:solidFill>
                  <a:schemeClr val="accent2"/>
                </a:solidFill>
                <a:latin typeface="Tw Cen MT" pitchFamily="34" charset="0"/>
              </a:rPr>
              <a:t>Sole Source</a:t>
            </a:r>
          </a:p>
        </p:txBody>
      </p:sp>
      <p:sp>
        <p:nvSpPr>
          <p:cNvPr id="129027" name="Rectangle 5"/>
          <p:cNvSpPr>
            <a:spLocks noGrp="1" noChangeArrowheads="1"/>
          </p:cNvSpPr>
          <p:nvPr>
            <p:ph sz="quarter" idx="1"/>
          </p:nvPr>
        </p:nvSpPr>
        <p:spPr>
          <a:xfrm>
            <a:off x="609600" y="2362200"/>
            <a:ext cx="7312025" cy="4495800"/>
          </a:xfrm>
        </p:spPr>
        <p:txBody>
          <a:bodyPr>
            <a:normAutofit fontScale="70000" lnSpcReduction="20000"/>
          </a:bodyPr>
          <a:lstStyle/>
          <a:p>
            <a:pPr algn="ctr">
              <a:buFont typeface="Wingdings" pitchFamily="2" charset="2"/>
              <a:buNone/>
              <a:defRPr/>
            </a:pPr>
            <a:r>
              <a:rPr lang="en-US" sz="3100" dirty="0" smtClean="0">
                <a:solidFill>
                  <a:schemeClr val="accent2"/>
                </a:solidFill>
                <a:hlinkClick r:id="rId3"/>
              </a:rPr>
              <a:t>FTA C 4220.1E</a:t>
            </a:r>
            <a:r>
              <a:rPr lang="en-US" sz="3100" dirty="0" smtClean="0">
                <a:solidFill>
                  <a:schemeClr val="accent2"/>
                </a:solidFill>
              </a:rPr>
              <a:t> 9.h.(1) </a:t>
            </a:r>
          </a:p>
          <a:p>
            <a:pPr>
              <a:defRPr/>
            </a:pPr>
            <a:endParaRPr lang="en-US" sz="3100" dirty="0" smtClean="0">
              <a:solidFill>
                <a:schemeClr val="accent2"/>
              </a:solidFill>
            </a:endParaRPr>
          </a:p>
          <a:p>
            <a:pPr algn="ctr">
              <a:buFont typeface="Wingdings" pitchFamily="2" charset="2"/>
              <a:buNone/>
              <a:defRPr/>
            </a:pPr>
            <a:r>
              <a:rPr lang="en-US" sz="3100" dirty="0" smtClean="0">
                <a:solidFill>
                  <a:schemeClr val="accent2"/>
                </a:solidFill>
              </a:rPr>
              <a:t>	Used only when other methods feasible, and at least one of the following applies: </a:t>
            </a:r>
          </a:p>
          <a:p>
            <a:pPr>
              <a:buClr>
                <a:schemeClr val="tx1"/>
              </a:buClr>
              <a:buFont typeface="Wingdings" pitchFamily="2" charset="2"/>
              <a:buChar char="ü"/>
              <a:defRPr/>
            </a:pPr>
            <a:r>
              <a:rPr lang="en-US" sz="3100" dirty="0" smtClean="0">
                <a:solidFill>
                  <a:schemeClr val="accent2"/>
                </a:solidFill>
              </a:rPr>
              <a:t>The item is available only from a single source; </a:t>
            </a:r>
          </a:p>
          <a:p>
            <a:pPr>
              <a:buClr>
                <a:schemeClr val="tx1"/>
              </a:buClr>
              <a:buFont typeface="Wingdings" pitchFamily="2" charset="2"/>
              <a:buChar char="ü"/>
              <a:defRPr/>
            </a:pPr>
            <a:r>
              <a:rPr lang="en-US" sz="3100" dirty="0" smtClean="0">
                <a:solidFill>
                  <a:schemeClr val="accent2"/>
                </a:solidFill>
              </a:rPr>
              <a:t>Delay not possible due to emergency or public exigency</a:t>
            </a:r>
          </a:p>
          <a:p>
            <a:pPr>
              <a:buClr>
                <a:schemeClr val="tx1"/>
              </a:buClr>
              <a:buFont typeface="Wingdings" pitchFamily="2" charset="2"/>
              <a:buChar char="ü"/>
              <a:defRPr/>
            </a:pPr>
            <a:r>
              <a:rPr lang="en-US" sz="3100" dirty="0" smtClean="0">
                <a:solidFill>
                  <a:schemeClr val="accent2"/>
                </a:solidFill>
              </a:rPr>
              <a:t>FTA authorizes noncompetitive </a:t>
            </a:r>
          </a:p>
          <a:p>
            <a:pPr>
              <a:buClr>
                <a:schemeClr val="tx1"/>
              </a:buClr>
              <a:buFont typeface="Wingdings" pitchFamily="2" charset="2"/>
              <a:buChar char="ü"/>
              <a:defRPr/>
            </a:pPr>
            <a:r>
              <a:rPr lang="en-US" sz="3100" dirty="0" smtClean="0">
                <a:solidFill>
                  <a:schemeClr val="accent2"/>
                </a:solidFill>
              </a:rPr>
              <a:t>After solicitation of a number of sources, competition is determined inadequate</a:t>
            </a:r>
          </a:p>
          <a:p>
            <a:pPr>
              <a:buClr>
                <a:schemeClr val="tx1"/>
              </a:buClr>
              <a:buFont typeface="Wingdings" pitchFamily="2" charset="2"/>
              <a:buChar char="ü"/>
              <a:defRPr/>
            </a:pPr>
            <a:r>
              <a:rPr lang="en-US" sz="3100" dirty="0" smtClean="0">
                <a:solidFill>
                  <a:schemeClr val="accent2"/>
                </a:solidFill>
              </a:rPr>
              <a:t>Item is an associated capital maintenance item</a:t>
            </a:r>
          </a:p>
          <a:p>
            <a:pPr>
              <a:buClr>
                <a:schemeClr val="tx1"/>
              </a:buClr>
              <a:buFont typeface="Wingdings" pitchFamily="2" charset="2"/>
              <a:buChar char="ü"/>
              <a:defRPr/>
            </a:pPr>
            <a:endParaRPr lang="en-US" sz="3100" dirty="0" smtClean="0">
              <a:solidFill>
                <a:schemeClr val="accent2"/>
              </a:solidFill>
            </a:endParaRPr>
          </a:p>
          <a:p>
            <a:pPr algn="ctr">
              <a:buClr>
                <a:schemeClr val="tx1"/>
              </a:buClr>
              <a:buNone/>
              <a:defRPr/>
            </a:pPr>
            <a:r>
              <a:rPr lang="en-US" sz="3100" b="1" dirty="0" smtClean="0">
                <a:solidFill>
                  <a:schemeClr val="accent2"/>
                </a:solidFill>
              </a:rPr>
              <a:t>Element #38 of the PSR</a:t>
            </a:r>
          </a:p>
          <a:p>
            <a:pPr>
              <a:defRPr/>
            </a:pPr>
            <a:endParaRPr lang="en-US" sz="2600" dirty="0" smtClean="0">
              <a:solidFill>
                <a:schemeClr val="accent2"/>
              </a:solidFill>
            </a:endParaRPr>
          </a:p>
          <a:p>
            <a:pPr>
              <a:defRPr/>
            </a:pPr>
            <a:endParaRPr lang="en-US" sz="2600" dirty="0" smtClean="0"/>
          </a:p>
        </p:txBody>
      </p:sp>
      <p:sp>
        <p:nvSpPr>
          <p:cNvPr id="4" name="Slide Number Placeholder 3"/>
          <p:cNvSpPr>
            <a:spLocks noGrp="1"/>
          </p:cNvSpPr>
          <p:nvPr>
            <p:ph type="sldNum" sz="quarter" idx="12"/>
          </p:nvPr>
        </p:nvSpPr>
        <p:spPr/>
        <p:txBody>
          <a:bodyPr>
            <a:normAutofit/>
          </a:bodyPr>
          <a:lstStyle/>
          <a:p>
            <a:pPr>
              <a:defRPr/>
            </a:pPr>
            <a:fld id="{6682B769-D1BE-4E24-9586-C941EE90385F}" type="slidenum">
              <a:rPr lang="en-US" smtClean="0"/>
              <a:pPr>
                <a:defRPr/>
              </a:pPr>
              <a:t>112</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9027">
                                            <p:txEl>
                                              <p:pRg st="2" end="2"/>
                                            </p:txEl>
                                          </p:spTgt>
                                        </p:tgtEl>
                                        <p:attrNameLst>
                                          <p:attrName>style.visibility</p:attrName>
                                        </p:attrNameLst>
                                      </p:cBhvr>
                                      <p:to>
                                        <p:strVal val="visible"/>
                                      </p:to>
                                    </p:set>
                                    <p:anim calcmode="lin" valueType="num">
                                      <p:cBhvr additive="base">
                                        <p:cTn id="12" dur="5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902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9027">
                                            <p:txEl>
                                              <p:pRg st="3" end="3"/>
                                            </p:txEl>
                                          </p:spTgt>
                                        </p:tgtEl>
                                        <p:attrNameLst>
                                          <p:attrName>style.visibility</p:attrName>
                                        </p:attrNameLst>
                                      </p:cBhvr>
                                      <p:to>
                                        <p:strVal val="visible"/>
                                      </p:to>
                                    </p:set>
                                    <p:anim calcmode="lin" valueType="num">
                                      <p:cBhvr additive="base">
                                        <p:cTn id="17" dur="5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9027">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9027">
                                            <p:txEl>
                                              <p:pRg st="4" end="4"/>
                                            </p:txEl>
                                          </p:spTgt>
                                        </p:tgtEl>
                                        <p:attrNameLst>
                                          <p:attrName>style.visibility</p:attrName>
                                        </p:attrNameLst>
                                      </p:cBhvr>
                                      <p:to>
                                        <p:strVal val="visible"/>
                                      </p:to>
                                    </p:set>
                                    <p:anim calcmode="lin" valueType="num">
                                      <p:cBhvr additive="base">
                                        <p:cTn id="22" dur="500" fill="hold"/>
                                        <p:tgtEl>
                                          <p:spTgt spid="12902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9027">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9027">
                                            <p:txEl>
                                              <p:pRg st="5" end="5"/>
                                            </p:txEl>
                                          </p:spTgt>
                                        </p:tgtEl>
                                        <p:attrNameLst>
                                          <p:attrName>style.visibility</p:attrName>
                                        </p:attrNameLst>
                                      </p:cBhvr>
                                      <p:to>
                                        <p:strVal val="visible"/>
                                      </p:to>
                                    </p:set>
                                    <p:anim calcmode="lin" valueType="num">
                                      <p:cBhvr additive="base">
                                        <p:cTn id="27" dur="500" fill="hold"/>
                                        <p:tgtEl>
                                          <p:spTgt spid="12902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9027">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9027">
                                            <p:txEl>
                                              <p:pRg st="6" end="6"/>
                                            </p:txEl>
                                          </p:spTgt>
                                        </p:tgtEl>
                                        <p:attrNameLst>
                                          <p:attrName>style.visibility</p:attrName>
                                        </p:attrNameLst>
                                      </p:cBhvr>
                                      <p:to>
                                        <p:strVal val="visible"/>
                                      </p:to>
                                    </p:set>
                                    <p:anim calcmode="lin" valueType="num">
                                      <p:cBhvr additive="base">
                                        <p:cTn id="32" dur="500" fill="hold"/>
                                        <p:tgtEl>
                                          <p:spTgt spid="129027">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9027">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9027">
                                            <p:txEl>
                                              <p:pRg st="7" end="7"/>
                                            </p:txEl>
                                          </p:spTgt>
                                        </p:tgtEl>
                                        <p:attrNameLst>
                                          <p:attrName>style.visibility</p:attrName>
                                        </p:attrNameLst>
                                      </p:cBhvr>
                                      <p:to>
                                        <p:strVal val="visible"/>
                                      </p:to>
                                    </p:set>
                                    <p:anim calcmode="lin" valueType="num">
                                      <p:cBhvr additive="base">
                                        <p:cTn id="37" dur="500" fill="hold"/>
                                        <p:tgtEl>
                                          <p:spTgt spid="12902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9027">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29027">
                                            <p:txEl>
                                              <p:pRg st="9" end="9"/>
                                            </p:txEl>
                                          </p:spTgt>
                                        </p:tgtEl>
                                        <p:attrNameLst>
                                          <p:attrName>style.visibility</p:attrName>
                                        </p:attrNameLst>
                                      </p:cBhvr>
                                      <p:to>
                                        <p:strVal val="visible"/>
                                      </p:to>
                                    </p:set>
                                    <p:anim calcmode="lin" valueType="num">
                                      <p:cBhvr additive="base">
                                        <p:cTn id="42" dur="500" fill="hold"/>
                                        <p:tgtEl>
                                          <p:spTgt spid="129027">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902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4"/>
          <p:cNvSpPr>
            <a:spLocks noGrp="1" noChangeArrowheads="1"/>
          </p:cNvSpPr>
          <p:nvPr>
            <p:ph type="title"/>
          </p:nvPr>
        </p:nvSpPr>
        <p:spPr>
          <a:xfrm>
            <a:off x="609600" y="1600200"/>
            <a:ext cx="7312025" cy="990600"/>
          </a:xfrm>
        </p:spPr>
        <p:txBody>
          <a:bodyPr/>
          <a:lstStyle/>
          <a:p>
            <a:pPr eaLnBrk="1" hangingPunct="1"/>
            <a:r>
              <a:rPr lang="en-US" sz="3600" dirty="0" smtClean="0">
                <a:solidFill>
                  <a:schemeClr val="accent2"/>
                </a:solidFill>
                <a:latin typeface="Tw Cen MT" pitchFamily="34" charset="0"/>
              </a:rPr>
              <a:t>Sole Source</a:t>
            </a:r>
          </a:p>
        </p:txBody>
      </p:sp>
      <p:sp>
        <p:nvSpPr>
          <p:cNvPr id="132099" name="Rectangle 5"/>
          <p:cNvSpPr>
            <a:spLocks noGrp="1" noChangeArrowheads="1"/>
          </p:cNvSpPr>
          <p:nvPr>
            <p:ph sz="quarter" idx="1"/>
          </p:nvPr>
        </p:nvSpPr>
        <p:spPr>
          <a:xfrm>
            <a:off x="609600" y="3200400"/>
            <a:ext cx="7312025" cy="4495800"/>
          </a:xfrm>
        </p:spPr>
        <p:txBody>
          <a:bodyPr/>
          <a:lstStyle/>
          <a:p>
            <a:pPr marL="58738" indent="0" algn="ctr" eaLnBrk="1" hangingPunct="1">
              <a:buFont typeface="Wingdings" pitchFamily="2" charset="2"/>
              <a:buNone/>
            </a:pPr>
            <a:r>
              <a:rPr lang="en-US" sz="2600" dirty="0" smtClean="0">
                <a:solidFill>
                  <a:schemeClr val="accent2"/>
                </a:solidFill>
                <a:latin typeface="Tw Cen MT" pitchFamily="34" charset="0"/>
                <a:hlinkClick r:id="rId3"/>
              </a:rPr>
              <a:t>FTA C 4220.1E</a:t>
            </a:r>
            <a:r>
              <a:rPr lang="en-US" sz="2600" dirty="0" smtClean="0">
                <a:solidFill>
                  <a:schemeClr val="accent2"/>
                </a:solidFill>
                <a:latin typeface="Tw Cen MT" pitchFamily="34" charset="0"/>
              </a:rPr>
              <a:t> 9.h.(2) </a:t>
            </a:r>
          </a:p>
          <a:p>
            <a:pPr marL="58738" indent="0" algn="ctr" eaLnBrk="1" hangingPunct="1">
              <a:buFont typeface="Wingdings" pitchFamily="2" charset="2"/>
              <a:buNone/>
            </a:pPr>
            <a:endParaRPr lang="en-US" sz="2600" i="1" dirty="0" smtClean="0">
              <a:solidFill>
                <a:schemeClr val="accent2"/>
              </a:solidFill>
              <a:latin typeface="Tw Cen MT" pitchFamily="34" charset="0"/>
            </a:endParaRPr>
          </a:p>
          <a:p>
            <a:pPr marL="58738" indent="0" algn="ctr" eaLnBrk="1" hangingPunct="1">
              <a:buFont typeface="Wingdings" pitchFamily="2" charset="2"/>
              <a:buNone/>
            </a:pPr>
            <a:r>
              <a:rPr lang="en-US" sz="2600" i="1" dirty="0" smtClean="0">
                <a:solidFill>
                  <a:schemeClr val="accent2"/>
                </a:solidFill>
                <a:latin typeface="Tw Cen MT" pitchFamily="34" charset="0"/>
              </a:rPr>
              <a:t>A cost analysis, i.e., verifying the proposed cost data, the projections of the data, and the evaluation of the specific elements of costs and profit, is required.</a:t>
            </a:r>
          </a:p>
          <a:p>
            <a:pPr marL="58738" indent="0" algn="ctr" eaLnBrk="1" hangingPunct="1">
              <a:buFont typeface="Wingdings" pitchFamily="2" charset="2"/>
              <a:buNone/>
            </a:pPr>
            <a:endParaRPr lang="en-US" sz="2600" i="1" dirty="0" smtClean="0">
              <a:solidFill>
                <a:schemeClr val="accent2"/>
              </a:solidFill>
              <a:latin typeface="Tw Cen MT" pitchFamily="34" charset="0"/>
            </a:endParaRPr>
          </a:p>
          <a:p>
            <a:pPr marL="58738" indent="0" algn="ctr" eaLnBrk="1" hangingPunct="1">
              <a:buFont typeface="Wingdings" pitchFamily="2" charset="2"/>
              <a:buNone/>
            </a:pPr>
            <a:r>
              <a:rPr lang="en-US" sz="2600" b="1" dirty="0" smtClean="0">
                <a:solidFill>
                  <a:schemeClr val="accent2"/>
                </a:solidFill>
                <a:latin typeface="Tw Cen MT" pitchFamily="34" charset="0"/>
              </a:rPr>
              <a:t>Element #39 of the PSR</a:t>
            </a:r>
          </a:p>
          <a:p>
            <a:pPr marL="58738" indent="0" algn="ctr">
              <a:buFont typeface="Wingdings" pitchFamily="2" charset="2"/>
              <a:buNone/>
            </a:pPr>
            <a:endParaRPr lang="en-US" sz="2600" dirty="0" smtClean="0">
              <a:solidFill>
                <a:schemeClr val="accent2"/>
              </a:solidFill>
            </a:endParaRPr>
          </a:p>
          <a:p>
            <a:pPr marL="58738" indent="0">
              <a:buFont typeface="Wingdings" pitchFamily="2" charset="2"/>
              <a:buNone/>
            </a:pPr>
            <a:endParaRPr lang="en-US" sz="2600" dirty="0" smtClean="0"/>
          </a:p>
        </p:txBody>
      </p:sp>
      <p:sp>
        <p:nvSpPr>
          <p:cNvPr id="4" name="Slide Number Placeholder 3"/>
          <p:cNvSpPr>
            <a:spLocks noGrp="1"/>
          </p:cNvSpPr>
          <p:nvPr>
            <p:ph type="sldNum" sz="quarter" idx="12"/>
          </p:nvPr>
        </p:nvSpPr>
        <p:spPr/>
        <p:txBody>
          <a:bodyPr>
            <a:normAutofit/>
          </a:bodyPr>
          <a:lstStyle/>
          <a:p>
            <a:pPr>
              <a:defRPr/>
            </a:pPr>
            <a:fld id="{A9F1F2BA-8A43-435A-98D7-886E8FF42FB4}" type="slidenum">
              <a:rPr lang="en-US" smtClean="0"/>
              <a:pPr>
                <a:defRPr/>
              </a:pPr>
              <a:t>113</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additive="base">
                                        <p:cTn id="7" dur="500" fill="hold"/>
                                        <p:tgtEl>
                                          <p:spTgt spid="132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2099">
                                            <p:txEl>
                                              <p:pRg st="2" end="2"/>
                                            </p:txEl>
                                          </p:spTgt>
                                        </p:tgtEl>
                                        <p:attrNameLst>
                                          <p:attrName>style.visibility</p:attrName>
                                        </p:attrNameLst>
                                      </p:cBhvr>
                                      <p:to>
                                        <p:strVal val="visible"/>
                                      </p:to>
                                    </p:set>
                                    <p:anim calcmode="lin" valueType="num">
                                      <p:cBhvr additive="base">
                                        <p:cTn id="12" dur="500" fill="hold"/>
                                        <p:tgtEl>
                                          <p:spTgt spid="13209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2099">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2099">
                                            <p:txEl>
                                              <p:pRg st="4" end="4"/>
                                            </p:txEl>
                                          </p:spTgt>
                                        </p:tgtEl>
                                        <p:attrNameLst>
                                          <p:attrName>style.visibility</p:attrName>
                                        </p:attrNameLst>
                                      </p:cBhvr>
                                      <p:to>
                                        <p:strVal val="visible"/>
                                      </p:to>
                                    </p:set>
                                    <p:anim calcmode="lin" valueType="num">
                                      <p:cBhvr additive="base">
                                        <p:cTn id="17" dur="500" fill="hold"/>
                                        <p:tgtEl>
                                          <p:spTgt spid="13209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2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4"/>
          <p:cNvSpPr>
            <a:spLocks noGrp="1" noChangeArrowheads="1"/>
          </p:cNvSpPr>
          <p:nvPr>
            <p:ph type="title"/>
          </p:nvPr>
        </p:nvSpPr>
        <p:spPr>
          <a:xfrm>
            <a:off x="685800" y="1752600"/>
            <a:ext cx="7312025" cy="990600"/>
          </a:xfrm>
        </p:spPr>
        <p:txBody>
          <a:bodyPr/>
          <a:lstStyle/>
          <a:p>
            <a:pPr eaLnBrk="1" hangingPunct="1"/>
            <a:r>
              <a:rPr lang="en-US" sz="3600" dirty="0" smtClean="0">
                <a:solidFill>
                  <a:schemeClr val="accent2"/>
                </a:solidFill>
                <a:latin typeface="Tw Cen MT" pitchFamily="34" charset="0"/>
              </a:rPr>
              <a:t>Cost Plus Percentage of Cost</a:t>
            </a:r>
          </a:p>
        </p:txBody>
      </p:sp>
      <p:sp>
        <p:nvSpPr>
          <p:cNvPr id="134147" name="Rectangle 5"/>
          <p:cNvSpPr>
            <a:spLocks noGrp="1" noChangeArrowheads="1"/>
          </p:cNvSpPr>
          <p:nvPr>
            <p:ph sz="quarter" idx="1"/>
          </p:nvPr>
        </p:nvSpPr>
        <p:spPr>
          <a:xfrm>
            <a:off x="609600" y="3200400"/>
            <a:ext cx="7312025" cy="4495800"/>
          </a:xfrm>
        </p:spPr>
        <p:txBody>
          <a:bodyPr/>
          <a:lstStyle/>
          <a:p>
            <a:pPr marL="58738" indent="0"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2.c(2)(a))</a:t>
            </a:r>
            <a:endParaRPr lang="en-US" sz="2600" dirty="0" smtClean="0">
              <a:solidFill>
                <a:schemeClr val="accent2"/>
              </a:solidFill>
              <a:latin typeface="Tw Cen MT" pitchFamily="34" charset="0"/>
            </a:endParaRPr>
          </a:p>
          <a:p>
            <a:pPr marL="58738" indent="0" algn="ctr" eaLnBrk="1" hangingPunct="1">
              <a:buFont typeface="Wingdings" pitchFamily="2" charset="2"/>
              <a:buNone/>
            </a:pPr>
            <a:endParaRPr lang="en-US" sz="2600" i="1" dirty="0" smtClean="0">
              <a:solidFill>
                <a:schemeClr val="accent2"/>
              </a:solidFill>
              <a:latin typeface="Tw Cen MT" pitchFamily="34" charset="0"/>
            </a:endParaRPr>
          </a:p>
          <a:p>
            <a:pPr marL="58738" indent="0" algn="ctr" eaLnBrk="1" hangingPunct="1">
              <a:buFont typeface="Wingdings" pitchFamily="2" charset="2"/>
              <a:buNone/>
            </a:pPr>
            <a:r>
              <a:rPr lang="en-US" sz="2600" i="1" dirty="0" smtClean="0">
                <a:solidFill>
                  <a:schemeClr val="accent2"/>
                </a:solidFill>
                <a:latin typeface="Tw Cen MT" pitchFamily="34" charset="0"/>
              </a:rPr>
              <a:t>The cost plus a percentage of cost and percentage of construction cost methods of contracting shall not be used.</a:t>
            </a:r>
            <a:br>
              <a:rPr lang="en-US" sz="2600" i="1" dirty="0" smtClean="0">
                <a:solidFill>
                  <a:schemeClr val="accent2"/>
                </a:solidFill>
                <a:latin typeface="Tw Cen MT" pitchFamily="34" charset="0"/>
              </a:rPr>
            </a:br>
            <a:endParaRPr lang="en-US" sz="2600" i="1" dirty="0" smtClean="0">
              <a:solidFill>
                <a:schemeClr val="accent2"/>
              </a:solidFill>
              <a:latin typeface="Tw Cen MT" pitchFamily="34" charset="0"/>
            </a:endParaRPr>
          </a:p>
          <a:p>
            <a:pPr marL="58738" indent="0" algn="ctr" eaLnBrk="1" hangingPunct="1">
              <a:buFont typeface="Wingdings" pitchFamily="2" charset="2"/>
              <a:buNone/>
            </a:pPr>
            <a:r>
              <a:rPr lang="en-US" sz="2600" b="1" dirty="0" smtClean="0">
                <a:solidFill>
                  <a:schemeClr val="accent2"/>
                </a:solidFill>
                <a:latin typeface="Tw Cen MT" pitchFamily="34" charset="0"/>
              </a:rPr>
              <a:t>Element #48 of the PSR</a:t>
            </a:r>
          </a:p>
          <a:p>
            <a:pPr marL="58738" indent="0" algn="ctr">
              <a:buFont typeface="Wingdings" pitchFamily="2" charset="2"/>
              <a:buNone/>
            </a:pPr>
            <a:endParaRPr lang="en-US" sz="2400" dirty="0" smtClean="0">
              <a:solidFill>
                <a:schemeClr val="accent2"/>
              </a:solidFill>
              <a:latin typeface="Tw Cen MT" pitchFamily="34" charset="0"/>
            </a:endParaRPr>
          </a:p>
          <a:p>
            <a:pPr marL="58738" indent="0">
              <a:buFont typeface="Wingdings" pitchFamily="2" charset="2"/>
              <a:buNone/>
            </a:pPr>
            <a:endParaRPr lang="en-US" sz="2400" dirty="0" smtClean="0">
              <a:latin typeface="Tw Cen MT" pitchFamily="34" charset="0"/>
            </a:endParaRPr>
          </a:p>
        </p:txBody>
      </p:sp>
      <p:sp>
        <p:nvSpPr>
          <p:cNvPr id="4" name="Slide Number Placeholder 3"/>
          <p:cNvSpPr>
            <a:spLocks noGrp="1"/>
          </p:cNvSpPr>
          <p:nvPr>
            <p:ph type="sldNum" sz="quarter" idx="12"/>
          </p:nvPr>
        </p:nvSpPr>
        <p:spPr/>
        <p:txBody>
          <a:bodyPr>
            <a:normAutofit/>
          </a:bodyPr>
          <a:lstStyle/>
          <a:p>
            <a:pPr>
              <a:defRPr/>
            </a:pPr>
            <a:fld id="{72BFB7B5-9789-48CC-A2DE-7402BD7088A1}" type="slidenum">
              <a:rPr lang="en-US" smtClean="0"/>
              <a:pPr>
                <a:defRPr/>
              </a:pPr>
              <a:t>114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additive="base">
                                        <p:cTn id="7"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4147">
                                            <p:txEl>
                                              <p:pRg st="2" end="2"/>
                                            </p:txEl>
                                          </p:spTgt>
                                        </p:tgtEl>
                                        <p:attrNameLst>
                                          <p:attrName>style.visibility</p:attrName>
                                        </p:attrNameLst>
                                      </p:cBhvr>
                                      <p:to>
                                        <p:strVal val="visible"/>
                                      </p:to>
                                    </p:set>
                                    <p:anim calcmode="lin" valueType="num">
                                      <p:cBhvr additive="base">
                                        <p:cTn id="12" dur="5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414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4147">
                                            <p:txEl>
                                              <p:pRg st="3" end="3"/>
                                            </p:txEl>
                                          </p:spTgt>
                                        </p:tgtEl>
                                        <p:attrNameLst>
                                          <p:attrName>style.visibility</p:attrName>
                                        </p:attrNameLst>
                                      </p:cBhvr>
                                      <p:to>
                                        <p:strVal val="visible"/>
                                      </p:to>
                                    </p:set>
                                    <p:anim calcmode="lin" valueType="num">
                                      <p:cBhvr additive="base">
                                        <p:cTn id="17" dur="500" fill="hold"/>
                                        <p:tgtEl>
                                          <p:spTgt spid="1341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4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4"/>
          <p:cNvSpPr>
            <a:spLocks noGrp="1" noChangeArrowheads="1"/>
          </p:cNvSpPr>
          <p:nvPr>
            <p:ph type="title"/>
          </p:nvPr>
        </p:nvSpPr>
        <p:spPr>
          <a:xfrm>
            <a:off x="685800" y="1371600"/>
            <a:ext cx="7312025" cy="990600"/>
          </a:xfrm>
        </p:spPr>
        <p:txBody>
          <a:bodyPr/>
          <a:lstStyle/>
          <a:p>
            <a:pPr eaLnBrk="1" hangingPunct="1"/>
            <a:r>
              <a:rPr lang="en-US" sz="3600" dirty="0" smtClean="0">
                <a:solidFill>
                  <a:schemeClr val="accent2"/>
                </a:solidFill>
                <a:latin typeface="Tw Cen MT" pitchFamily="34" charset="0"/>
              </a:rPr>
              <a:t>Time and Materials Contracts</a:t>
            </a:r>
          </a:p>
        </p:txBody>
      </p:sp>
      <p:sp>
        <p:nvSpPr>
          <p:cNvPr id="133123" name="Rectangle 5"/>
          <p:cNvSpPr>
            <a:spLocks noGrp="1" noChangeArrowheads="1"/>
          </p:cNvSpPr>
          <p:nvPr>
            <p:ph sz="quarter" idx="1"/>
          </p:nvPr>
        </p:nvSpPr>
        <p:spPr>
          <a:xfrm>
            <a:off x="609600" y="2362200"/>
            <a:ext cx="7312025" cy="4495800"/>
          </a:xfrm>
        </p:spPr>
        <p:txBody>
          <a:bodyPr/>
          <a:lstStyle/>
          <a:p>
            <a:pPr marL="290513" indent="-290513"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2.c(2)(b))</a:t>
            </a:r>
            <a:endParaRPr lang="en-US" sz="2600" dirty="0" smtClean="0">
              <a:solidFill>
                <a:schemeClr val="accent2"/>
              </a:solidFill>
              <a:latin typeface="Tw Cen MT" pitchFamily="34" charset="0"/>
            </a:endParaRPr>
          </a:p>
          <a:p>
            <a:pPr marL="290513" indent="-290513" algn="ctr" eaLnBrk="1" hangingPunct="1">
              <a:buFont typeface="Wingdings" pitchFamily="2" charset="2"/>
              <a:buNone/>
            </a:pPr>
            <a:endParaRPr lang="en-US" sz="2600" i="1" dirty="0" smtClean="0">
              <a:solidFill>
                <a:schemeClr val="accent2"/>
              </a:solidFill>
              <a:latin typeface="Tw Cen MT" pitchFamily="34" charset="0"/>
            </a:endParaRPr>
          </a:p>
          <a:p>
            <a:pPr marL="290513" indent="-290513" algn="ctr" eaLnBrk="1" hangingPunct="1">
              <a:buFont typeface="Wingdings" pitchFamily="2" charset="2"/>
              <a:buNone/>
            </a:pPr>
            <a:r>
              <a:rPr lang="en-US" sz="2600" i="1" dirty="0" smtClean="0">
                <a:solidFill>
                  <a:schemeClr val="accent2"/>
                </a:solidFill>
                <a:latin typeface="Tw Cen MT" pitchFamily="34" charset="0"/>
              </a:rPr>
              <a:t>Used only:</a:t>
            </a:r>
          </a:p>
          <a:p>
            <a:pPr marL="290513" indent="-290513" algn="ctr" eaLnBrk="1" hangingPunct="1">
              <a:buClr>
                <a:schemeClr val="tx1"/>
              </a:buClr>
              <a:buFont typeface="Wingdings" pitchFamily="2" charset="2"/>
              <a:buChar char="ü"/>
            </a:pPr>
            <a:r>
              <a:rPr lang="en-US" sz="2600" i="1" dirty="0" smtClean="0">
                <a:solidFill>
                  <a:schemeClr val="accent2"/>
                </a:solidFill>
                <a:latin typeface="Tw Cen MT" pitchFamily="34" charset="0"/>
              </a:rPr>
              <a:t>After a determination that no other type of contract is suitable</a:t>
            </a:r>
          </a:p>
          <a:p>
            <a:pPr marL="290513" indent="-290513" algn="ctr" eaLnBrk="1" hangingPunct="1">
              <a:buClr>
                <a:schemeClr val="tx1"/>
              </a:buClr>
              <a:buFont typeface="Wingdings" pitchFamily="2" charset="2"/>
              <a:buChar char="ü"/>
            </a:pPr>
            <a:r>
              <a:rPr lang="en-US" sz="2600" i="1" dirty="0" smtClean="0">
                <a:solidFill>
                  <a:schemeClr val="accent2"/>
                </a:solidFill>
                <a:latin typeface="Tw Cen MT" pitchFamily="34" charset="0"/>
              </a:rPr>
              <a:t>If the contract specifies a ceiling price that the contractor shall not exceed except at its own risk.</a:t>
            </a:r>
            <a:br>
              <a:rPr lang="en-US" sz="2600" i="1" dirty="0" smtClean="0">
                <a:solidFill>
                  <a:schemeClr val="accent2"/>
                </a:solidFill>
                <a:latin typeface="Tw Cen MT" pitchFamily="34" charset="0"/>
              </a:rPr>
            </a:br>
            <a:endParaRPr lang="en-US" sz="2600" i="1" dirty="0" smtClean="0">
              <a:solidFill>
                <a:schemeClr val="accent2"/>
              </a:solidFill>
              <a:latin typeface="Tw Cen MT" pitchFamily="34" charset="0"/>
            </a:endParaRPr>
          </a:p>
          <a:p>
            <a:pPr marL="290513" indent="-290513" algn="ctr" eaLnBrk="1" hangingPunct="1">
              <a:buFont typeface="Wingdings" pitchFamily="2" charset="2"/>
              <a:buNone/>
            </a:pPr>
            <a:r>
              <a:rPr lang="en-US" sz="2600" b="1" dirty="0" smtClean="0">
                <a:solidFill>
                  <a:schemeClr val="accent2"/>
                </a:solidFill>
                <a:latin typeface="Tw Cen MT" pitchFamily="34" charset="0"/>
              </a:rPr>
              <a:t>Element #47 of the PSR</a:t>
            </a:r>
          </a:p>
          <a:p>
            <a:pPr marL="290513" indent="-290513">
              <a:buFont typeface="Wingdings" pitchFamily="2" charset="2"/>
              <a:buNone/>
            </a:pPr>
            <a:endParaRPr lang="en-US" sz="2600" dirty="0" smtClean="0"/>
          </a:p>
          <a:p>
            <a:pPr marL="290513" indent="-290513">
              <a:buFont typeface="Wingdings" pitchFamily="2" charset="2"/>
              <a:buNone/>
            </a:pPr>
            <a:endParaRPr lang="en-US" sz="2600" dirty="0" smtClean="0"/>
          </a:p>
        </p:txBody>
      </p:sp>
      <p:sp>
        <p:nvSpPr>
          <p:cNvPr id="4" name="Slide Number Placeholder 3"/>
          <p:cNvSpPr>
            <a:spLocks noGrp="1"/>
          </p:cNvSpPr>
          <p:nvPr>
            <p:ph type="sldNum" sz="quarter" idx="12"/>
          </p:nvPr>
        </p:nvSpPr>
        <p:spPr/>
        <p:txBody>
          <a:bodyPr>
            <a:normAutofit/>
          </a:bodyPr>
          <a:lstStyle/>
          <a:p>
            <a:pPr>
              <a:defRPr/>
            </a:pPr>
            <a:fld id="{0EA057FA-4F8D-4863-8BB2-DE370213AB81}" type="slidenum">
              <a:rPr lang="en-US" smtClean="0"/>
              <a:pPr>
                <a:defRPr/>
              </a:pPr>
              <a:t>115</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additive="base">
                                        <p:cTn id="7" dur="500" fill="hold"/>
                                        <p:tgtEl>
                                          <p:spTgt spid="133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3123">
                                            <p:txEl>
                                              <p:pRg st="2" end="2"/>
                                            </p:txEl>
                                          </p:spTgt>
                                        </p:tgtEl>
                                        <p:attrNameLst>
                                          <p:attrName>style.visibility</p:attrName>
                                        </p:attrNameLst>
                                      </p:cBhvr>
                                      <p:to>
                                        <p:strVal val="visible"/>
                                      </p:to>
                                    </p:set>
                                    <p:anim calcmode="lin" valueType="num">
                                      <p:cBhvr additive="base">
                                        <p:cTn id="12" dur="500" fill="hold"/>
                                        <p:tgtEl>
                                          <p:spTgt spid="13312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2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3123">
                                            <p:txEl>
                                              <p:pRg st="3" end="3"/>
                                            </p:txEl>
                                          </p:spTgt>
                                        </p:tgtEl>
                                        <p:attrNameLst>
                                          <p:attrName>style.visibility</p:attrName>
                                        </p:attrNameLst>
                                      </p:cBhvr>
                                      <p:to>
                                        <p:strVal val="visible"/>
                                      </p:to>
                                    </p:set>
                                    <p:anim calcmode="lin" valueType="num">
                                      <p:cBhvr additive="base">
                                        <p:cTn id="17" dur="500" fill="hold"/>
                                        <p:tgtEl>
                                          <p:spTgt spid="13312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2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3123">
                                            <p:txEl>
                                              <p:pRg st="4" end="4"/>
                                            </p:txEl>
                                          </p:spTgt>
                                        </p:tgtEl>
                                        <p:attrNameLst>
                                          <p:attrName>style.visibility</p:attrName>
                                        </p:attrNameLst>
                                      </p:cBhvr>
                                      <p:to>
                                        <p:strVal val="visible"/>
                                      </p:to>
                                    </p:set>
                                    <p:anim calcmode="lin" valueType="num">
                                      <p:cBhvr additive="base">
                                        <p:cTn id="22" dur="500" fill="hold"/>
                                        <p:tgtEl>
                                          <p:spTgt spid="13312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312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3123">
                                            <p:txEl>
                                              <p:pRg st="5" end="5"/>
                                            </p:txEl>
                                          </p:spTgt>
                                        </p:tgtEl>
                                        <p:attrNameLst>
                                          <p:attrName>style.visibility</p:attrName>
                                        </p:attrNameLst>
                                      </p:cBhvr>
                                      <p:to>
                                        <p:strVal val="visible"/>
                                      </p:to>
                                    </p:set>
                                    <p:anim calcmode="lin" valueType="num">
                                      <p:cBhvr additive="base">
                                        <p:cTn id="27" dur="500" fill="hold"/>
                                        <p:tgtEl>
                                          <p:spTgt spid="13312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3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4"/>
          <p:cNvSpPr>
            <a:spLocks noGrp="1" noChangeArrowheads="1"/>
          </p:cNvSpPr>
          <p:nvPr>
            <p:ph type="title"/>
          </p:nvPr>
        </p:nvSpPr>
        <p:spPr>
          <a:xfrm>
            <a:off x="0" y="1600200"/>
            <a:ext cx="9144000" cy="990600"/>
          </a:xfrm>
        </p:spPr>
        <p:txBody>
          <a:bodyPr/>
          <a:lstStyle/>
          <a:p>
            <a:pPr eaLnBrk="1" hangingPunct="1"/>
            <a:r>
              <a:rPr lang="en-US" sz="3600" dirty="0" smtClean="0">
                <a:solidFill>
                  <a:schemeClr val="accent2"/>
                </a:solidFill>
                <a:latin typeface="Tw Cen MT" pitchFamily="34" charset="0"/>
              </a:rPr>
              <a:t>Post Award Considerations </a:t>
            </a:r>
          </a:p>
        </p:txBody>
      </p:sp>
      <p:sp>
        <p:nvSpPr>
          <p:cNvPr id="135171" name="Rectangle 5"/>
          <p:cNvSpPr>
            <a:spLocks noGrp="1" noChangeArrowheads="1"/>
          </p:cNvSpPr>
          <p:nvPr>
            <p:ph sz="quarter" idx="1"/>
          </p:nvPr>
        </p:nvSpPr>
        <p:spPr>
          <a:xfrm>
            <a:off x="1066800" y="28194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Six Elements:</a:t>
            </a:r>
          </a:p>
          <a:p>
            <a:pPr>
              <a:buClr>
                <a:schemeClr val="tx1"/>
              </a:buClr>
              <a:buFont typeface="Wingdings" pitchFamily="2" charset="2"/>
              <a:buChar char="ü"/>
            </a:pPr>
            <a:r>
              <a:rPr lang="en-US" sz="2600" dirty="0" smtClean="0">
                <a:solidFill>
                  <a:schemeClr val="accent2"/>
                </a:solidFill>
                <a:latin typeface="Tw Cen MT" pitchFamily="34" charset="0"/>
              </a:rPr>
              <a:t>Written Record of Procurement History</a:t>
            </a:r>
          </a:p>
          <a:p>
            <a:pPr>
              <a:buClr>
                <a:schemeClr val="tx1"/>
              </a:buClr>
              <a:buFont typeface="Wingdings" pitchFamily="2" charset="2"/>
              <a:buChar char="ü"/>
            </a:pPr>
            <a:r>
              <a:rPr lang="en-US" sz="2600" dirty="0" smtClean="0">
                <a:solidFill>
                  <a:schemeClr val="accent2"/>
                </a:solidFill>
                <a:latin typeface="Tw Cen MT" pitchFamily="34" charset="0"/>
              </a:rPr>
              <a:t>Contract Administration System</a:t>
            </a:r>
          </a:p>
          <a:p>
            <a:pPr>
              <a:buClr>
                <a:schemeClr val="tx1"/>
              </a:buClr>
              <a:buFont typeface="Wingdings" pitchFamily="2" charset="2"/>
              <a:buChar char="ü"/>
            </a:pPr>
            <a:r>
              <a:rPr lang="en-US" sz="2600" dirty="0" smtClean="0">
                <a:solidFill>
                  <a:schemeClr val="accent2"/>
                </a:solidFill>
                <a:latin typeface="Tw Cen MT" pitchFamily="34" charset="0"/>
              </a:rPr>
              <a:t>Advance Payments </a:t>
            </a:r>
          </a:p>
          <a:p>
            <a:pPr>
              <a:buClr>
                <a:schemeClr val="tx1"/>
              </a:buClr>
              <a:buFont typeface="Wingdings" pitchFamily="2" charset="2"/>
              <a:buChar char="ü"/>
            </a:pPr>
            <a:r>
              <a:rPr lang="en-US" sz="2600" dirty="0" smtClean="0">
                <a:solidFill>
                  <a:schemeClr val="accent2"/>
                </a:solidFill>
                <a:latin typeface="Tw Cen MT" pitchFamily="34" charset="0"/>
              </a:rPr>
              <a:t>Progress Payments</a:t>
            </a:r>
          </a:p>
          <a:p>
            <a:pPr>
              <a:buClr>
                <a:schemeClr val="tx1"/>
              </a:buClr>
              <a:buFont typeface="Wingdings" pitchFamily="2" charset="2"/>
              <a:buChar char="ü"/>
            </a:pPr>
            <a:r>
              <a:rPr lang="en-US" sz="2600" dirty="0" smtClean="0">
                <a:solidFill>
                  <a:schemeClr val="accent2"/>
                </a:solidFill>
                <a:latin typeface="Tw Cen MT" pitchFamily="34" charset="0"/>
              </a:rPr>
              <a:t>Out of Scope Changes</a:t>
            </a:r>
          </a:p>
          <a:p>
            <a:pPr>
              <a:buClr>
                <a:schemeClr val="tx1"/>
              </a:buClr>
              <a:buFont typeface="Wingdings" pitchFamily="2" charset="2"/>
              <a:buChar char="ü"/>
            </a:pPr>
            <a:r>
              <a:rPr lang="en-US" sz="2600" dirty="0" smtClean="0">
                <a:solidFill>
                  <a:schemeClr val="accent2"/>
                </a:solidFill>
                <a:latin typeface="Tw Cen MT" pitchFamily="34" charset="0"/>
              </a:rPr>
              <a:t>Exercise of Options</a:t>
            </a:r>
          </a:p>
        </p:txBody>
      </p:sp>
      <p:sp>
        <p:nvSpPr>
          <p:cNvPr id="4" name="Slide Number Placeholder 3"/>
          <p:cNvSpPr>
            <a:spLocks noGrp="1"/>
          </p:cNvSpPr>
          <p:nvPr>
            <p:ph type="sldNum" sz="quarter" idx="12"/>
          </p:nvPr>
        </p:nvSpPr>
        <p:spPr/>
        <p:txBody>
          <a:bodyPr>
            <a:normAutofit/>
          </a:bodyPr>
          <a:lstStyle/>
          <a:p>
            <a:pPr>
              <a:defRPr/>
            </a:pPr>
            <a:fld id="{6A87B393-733C-48AC-991B-312AD0608E93}" type="slidenum">
              <a:rPr lang="en-US" smtClean="0"/>
              <a:pPr>
                <a:defRPr/>
              </a:pPr>
              <a:t>116</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 calcmode="lin" valueType="num">
                                      <p:cBhvr additive="base">
                                        <p:cTn id="12" dur="500" fill="hold"/>
                                        <p:tgtEl>
                                          <p:spTgt spid="13517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517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 calcmode="lin" valueType="num">
                                      <p:cBhvr additive="base">
                                        <p:cTn id="17" dur="500" fill="hold"/>
                                        <p:tgtEl>
                                          <p:spTgt spid="1351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517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 calcmode="lin" valueType="num">
                                      <p:cBhvr additive="base">
                                        <p:cTn id="22" dur="500" fill="hold"/>
                                        <p:tgtEl>
                                          <p:spTgt spid="13517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5171">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 calcmode="lin" valueType="num">
                                      <p:cBhvr additive="base">
                                        <p:cTn id="27" dur="500" fill="hold"/>
                                        <p:tgtEl>
                                          <p:spTgt spid="13517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5171">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5171">
                                            <p:txEl>
                                              <p:pRg st="5" end="5"/>
                                            </p:txEl>
                                          </p:spTgt>
                                        </p:tgtEl>
                                        <p:attrNameLst>
                                          <p:attrName>style.visibility</p:attrName>
                                        </p:attrNameLst>
                                      </p:cBhvr>
                                      <p:to>
                                        <p:strVal val="visible"/>
                                      </p:to>
                                    </p:set>
                                    <p:anim calcmode="lin" valueType="num">
                                      <p:cBhvr additive="base">
                                        <p:cTn id="32" dur="500" fill="hold"/>
                                        <p:tgtEl>
                                          <p:spTgt spid="13517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5171">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35171">
                                            <p:txEl>
                                              <p:pRg st="6" end="6"/>
                                            </p:txEl>
                                          </p:spTgt>
                                        </p:tgtEl>
                                        <p:attrNameLst>
                                          <p:attrName>style.visibility</p:attrName>
                                        </p:attrNameLst>
                                      </p:cBhvr>
                                      <p:to>
                                        <p:strVal val="visible"/>
                                      </p:to>
                                    </p:set>
                                    <p:anim calcmode="lin" valueType="num">
                                      <p:cBhvr additive="base">
                                        <p:cTn id="37" dur="500" fill="hold"/>
                                        <p:tgtEl>
                                          <p:spTgt spid="1351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4"/>
          <p:cNvSpPr>
            <a:spLocks noGrp="1" noChangeArrowheads="1"/>
          </p:cNvSpPr>
          <p:nvPr>
            <p:ph type="title"/>
          </p:nvPr>
        </p:nvSpPr>
        <p:spPr>
          <a:xfrm>
            <a:off x="609600" y="1524000"/>
            <a:ext cx="7312025" cy="990600"/>
          </a:xfrm>
        </p:spPr>
        <p:txBody>
          <a:bodyPr/>
          <a:lstStyle/>
          <a:p>
            <a:pPr eaLnBrk="1" hangingPunct="1"/>
            <a:r>
              <a:rPr lang="en-US" sz="3600" dirty="0" smtClean="0">
                <a:solidFill>
                  <a:schemeClr val="accent2"/>
                </a:solidFill>
                <a:latin typeface="Tw Cen MT" pitchFamily="34" charset="0"/>
              </a:rPr>
              <a:t>Written Record of Procurement History </a:t>
            </a:r>
          </a:p>
        </p:txBody>
      </p:sp>
      <p:sp>
        <p:nvSpPr>
          <p:cNvPr id="136195" name="Rectangle 5"/>
          <p:cNvSpPr>
            <a:spLocks noGrp="1" noChangeArrowheads="1"/>
          </p:cNvSpPr>
          <p:nvPr>
            <p:ph sz="quarter" idx="1"/>
          </p:nvPr>
        </p:nvSpPr>
        <p:spPr>
          <a:xfrm>
            <a:off x="609600" y="28956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III, 3.d(1))</a:t>
            </a:r>
            <a:endParaRPr lang="en-US" sz="2600" dirty="0" smtClean="0">
              <a:solidFill>
                <a:schemeClr val="accent2"/>
              </a:solidFill>
              <a:latin typeface="Tw Cen MT" pitchFamily="34" charset="0"/>
            </a:endParaRP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Grantees shall maintain records detailing the history of each procurement. </a:t>
            </a:r>
          </a:p>
          <a:p>
            <a:pPr algn="ctr" eaLnBrk="1" hangingPunct="1">
              <a:buFont typeface="Wingdings" pitchFamily="2" charset="2"/>
              <a:buNone/>
            </a:pPr>
            <a:endParaRPr lang="en-US" sz="2600" i="1"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#42 of the PSR</a:t>
            </a:r>
          </a:p>
        </p:txBody>
      </p:sp>
      <p:sp>
        <p:nvSpPr>
          <p:cNvPr id="4" name="Slide Number Placeholder 3"/>
          <p:cNvSpPr>
            <a:spLocks noGrp="1"/>
          </p:cNvSpPr>
          <p:nvPr>
            <p:ph type="sldNum" sz="quarter" idx="12"/>
          </p:nvPr>
        </p:nvSpPr>
        <p:spPr/>
        <p:txBody>
          <a:bodyPr>
            <a:normAutofit/>
          </a:bodyPr>
          <a:lstStyle/>
          <a:p>
            <a:pPr>
              <a:defRPr/>
            </a:pPr>
            <a:fld id="{3C7C1063-6C8B-4763-A170-FEA04E1717B4}" type="slidenum">
              <a:rPr lang="en-US" smtClean="0"/>
              <a:pPr>
                <a:defRPr/>
              </a:pPr>
              <a:t>117</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additive="base">
                                        <p:cTn id="7" dur="500" fill="hold"/>
                                        <p:tgtEl>
                                          <p:spTgt spid="136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6195">
                                            <p:txEl>
                                              <p:pRg st="2" end="2"/>
                                            </p:txEl>
                                          </p:spTgt>
                                        </p:tgtEl>
                                        <p:attrNameLst>
                                          <p:attrName>style.visibility</p:attrName>
                                        </p:attrNameLst>
                                      </p:cBhvr>
                                      <p:to>
                                        <p:strVal val="visible"/>
                                      </p:to>
                                    </p:set>
                                    <p:anim calcmode="lin" valueType="num">
                                      <p:cBhvr additive="base">
                                        <p:cTn id="12" dur="500" fill="hold"/>
                                        <p:tgtEl>
                                          <p:spTgt spid="13619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619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6195">
                                            <p:txEl>
                                              <p:pRg st="4" end="4"/>
                                            </p:txEl>
                                          </p:spTgt>
                                        </p:tgtEl>
                                        <p:attrNameLst>
                                          <p:attrName>style.visibility</p:attrName>
                                        </p:attrNameLst>
                                      </p:cBhvr>
                                      <p:to>
                                        <p:strVal val="visible"/>
                                      </p:to>
                                    </p:set>
                                    <p:anim calcmode="lin" valueType="num">
                                      <p:cBhvr additive="base">
                                        <p:cTn id="17" dur="500" fill="hold"/>
                                        <p:tgtEl>
                                          <p:spTgt spid="13619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619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6195">
                                            <p:txEl>
                                              <p:pRg st="6" end="6"/>
                                            </p:txEl>
                                          </p:spTgt>
                                        </p:tgtEl>
                                        <p:attrNameLst>
                                          <p:attrName>style.visibility</p:attrName>
                                        </p:attrNameLst>
                                      </p:cBhvr>
                                      <p:to>
                                        <p:strVal val="visible"/>
                                      </p:to>
                                    </p:set>
                                    <p:anim calcmode="lin" valueType="num">
                                      <p:cBhvr additive="base">
                                        <p:cTn id="22" dur="500" fill="hold"/>
                                        <p:tgtEl>
                                          <p:spTgt spid="13619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6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4"/>
          <p:cNvSpPr>
            <a:spLocks noGrp="1" noChangeArrowheads="1"/>
          </p:cNvSpPr>
          <p:nvPr>
            <p:ph type="title"/>
          </p:nvPr>
        </p:nvSpPr>
        <p:spPr>
          <a:xfrm>
            <a:off x="609600" y="1676400"/>
            <a:ext cx="7312025" cy="990600"/>
          </a:xfrm>
        </p:spPr>
        <p:txBody>
          <a:bodyPr/>
          <a:lstStyle/>
          <a:p>
            <a:pPr eaLnBrk="1" hangingPunct="1"/>
            <a:r>
              <a:rPr lang="en-US" sz="3600" dirty="0" smtClean="0">
                <a:solidFill>
                  <a:schemeClr val="accent2"/>
                </a:solidFill>
                <a:latin typeface="Tw Cen MT" pitchFamily="34" charset="0"/>
              </a:rPr>
              <a:t>Written Record of Procurement History</a:t>
            </a:r>
          </a:p>
        </p:txBody>
      </p:sp>
      <p:sp>
        <p:nvSpPr>
          <p:cNvPr id="137219" name="Rectangle 5"/>
          <p:cNvSpPr>
            <a:spLocks noGrp="1" noChangeArrowheads="1"/>
          </p:cNvSpPr>
          <p:nvPr>
            <p:ph sz="quarter" idx="1"/>
          </p:nvPr>
        </p:nvSpPr>
        <p:spPr>
          <a:xfrm>
            <a:off x="1295400" y="2667000"/>
            <a:ext cx="7312025" cy="4495800"/>
          </a:xfrm>
        </p:spPr>
        <p:txBody>
          <a:bodyPr/>
          <a:lstStyle/>
          <a:p>
            <a:pPr eaLnBrk="1" hangingPunct="1">
              <a:buFont typeface="Wingdings" pitchFamily="2" charset="2"/>
              <a:buNone/>
            </a:pPr>
            <a:r>
              <a:rPr lang="en-US" sz="2600" b="1" dirty="0" smtClean="0">
                <a:solidFill>
                  <a:schemeClr val="accent2"/>
                </a:solidFill>
                <a:latin typeface="Tw Cen MT" pitchFamily="34" charset="0"/>
              </a:rPr>
              <a:t>Items Reviewed</a:t>
            </a:r>
          </a:p>
          <a:p>
            <a:pPr eaLnBrk="1" hangingPunct="1">
              <a:buFont typeface="Wingdings" pitchFamily="2" charset="2"/>
              <a:buNone/>
            </a:pPr>
            <a:r>
              <a:rPr lang="en-US" sz="2600" dirty="0" smtClean="0">
                <a:solidFill>
                  <a:schemeClr val="accent2"/>
                </a:solidFill>
                <a:latin typeface="Tw Cen MT" pitchFamily="34" charset="0"/>
              </a:rPr>
              <a:t>At a minimum, records shall include: </a:t>
            </a:r>
            <a:br>
              <a:rPr lang="en-US" sz="2600" dirty="0" smtClean="0">
                <a:solidFill>
                  <a:schemeClr val="accent2"/>
                </a:solidFill>
                <a:latin typeface="Tw Cen MT" pitchFamily="34" charset="0"/>
              </a:rPr>
            </a:br>
            <a:r>
              <a:rPr lang="en-US" sz="2600" dirty="0" smtClean="0">
                <a:solidFill>
                  <a:schemeClr val="accent2"/>
                </a:solidFill>
                <a:latin typeface="Tw Cen MT" pitchFamily="34" charset="0"/>
              </a:rPr>
              <a:t>(1)  the rationale for the method of 	procurement, </a:t>
            </a:r>
            <a:br>
              <a:rPr lang="en-US" sz="2600" dirty="0" smtClean="0">
                <a:solidFill>
                  <a:schemeClr val="accent2"/>
                </a:solidFill>
                <a:latin typeface="Tw Cen MT" pitchFamily="34" charset="0"/>
              </a:rPr>
            </a:br>
            <a:r>
              <a:rPr lang="en-US" sz="2600" dirty="0" smtClean="0">
                <a:solidFill>
                  <a:schemeClr val="accent2"/>
                </a:solidFill>
                <a:latin typeface="Tw Cen MT" pitchFamily="34" charset="0"/>
              </a:rPr>
              <a:t>(2)  selection of contract type, </a:t>
            </a:r>
            <a:br>
              <a:rPr lang="en-US" sz="2600" dirty="0" smtClean="0">
                <a:solidFill>
                  <a:schemeClr val="accent2"/>
                </a:solidFill>
                <a:latin typeface="Tw Cen MT" pitchFamily="34" charset="0"/>
              </a:rPr>
            </a:br>
            <a:r>
              <a:rPr lang="en-US" sz="2600" dirty="0" smtClean="0">
                <a:solidFill>
                  <a:schemeClr val="accent2"/>
                </a:solidFill>
                <a:latin typeface="Tw Cen MT" pitchFamily="34" charset="0"/>
              </a:rPr>
              <a:t>(3)  reasons for contractor selection or 	rejection, and </a:t>
            </a:r>
            <a:br>
              <a:rPr lang="en-US" sz="2600" dirty="0" smtClean="0">
                <a:solidFill>
                  <a:schemeClr val="accent2"/>
                </a:solidFill>
                <a:latin typeface="Tw Cen MT" pitchFamily="34" charset="0"/>
              </a:rPr>
            </a:br>
            <a:r>
              <a:rPr lang="en-US" sz="2600" dirty="0" smtClean="0">
                <a:solidFill>
                  <a:schemeClr val="accent2"/>
                </a:solidFill>
                <a:latin typeface="Tw Cen MT" pitchFamily="34" charset="0"/>
              </a:rPr>
              <a:t>(4)  the basis for the contract price.</a:t>
            </a:r>
            <a:r>
              <a:rPr lang="en-US" sz="2600" b="1" dirty="0" smtClean="0">
                <a:solidFill>
                  <a:schemeClr val="accent2"/>
                </a:solidFill>
                <a:latin typeface="Tw Cen MT" pitchFamily="34" charset="0"/>
              </a:rPr>
              <a:t> </a:t>
            </a:r>
            <a:r>
              <a:rPr lang="en-US" b="1" dirty="0" smtClean="0">
                <a:solidFill>
                  <a:schemeClr val="accent2"/>
                </a:solidFill>
              </a:rPr>
              <a:t/>
            </a:r>
            <a:br>
              <a:rPr lang="en-US" b="1" dirty="0" smtClean="0">
                <a:solidFill>
                  <a:schemeClr val="accent2"/>
                </a:solidFill>
              </a:rPr>
            </a:br>
            <a:endParaRPr lang="en-US" b="1"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08BB1556-4FA3-4002-861C-A33660968D45}" type="slidenum">
              <a:rPr lang="en-US" smtClean="0"/>
              <a:pPr>
                <a:defRPr/>
              </a:pPr>
              <a:t>118</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additive="base">
                                        <p:cTn id="7"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 calcmode="lin" valueType="num">
                                      <p:cBhvr additive="base">
                                        <p:cTn id="12" dur="5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7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4"/>
          <p:cNvSpPr>
            <a:spLocks noGrp="1" noChangeArrowheads="1"/>
          </p:cNvSpPr>
          <p:nvPr>
            <p:ph type="title"/>
          </p:nvPr>
        </p:nvSpPr>
        <p:spPr>
          <a:xfrm>
            <a:off x="609600" y="1600200"/>
            <a:ext cx="7312025" cy="990600"/>
          </a:xfrm>
        </p:spPr>
        <p:txBody>
          <a:bodyPr/>
          <a:lstStyle/>
          <a:p>
            <a:pPr eaLnBrk="1" hangingPunct="1"/>
            <a:r>
              <a:rPr lang="en-US" sz="3600" dirty="0" smtClean="0">
                <a:solidFill>
                  <a:schemeClr val="accent2"/>
                </a:solidFill>
                <a:latin typeface="Tw Cen MT" pitchFamily="34" charset="0"/>
              </a:rPr>
              <a:t>Contract Administration System</a:t>
            </a:r>
          </a:p>
        </p:txBody>
      </p:sp>
      <p:sp>
        <p:nvSpPr>
          <p:cNvPr id="138243" name="Rectangle 5"/>
          <p:cNvSpPr>
            <a:spLocks noGrp="1" noChangeArrowheads="1"/>
          </p:cNvSpPr>
          <p:nvPr>
            <p:ph sz="quarter" idx="1"/>
          </p:nvPr>
        </p:nvSpPr>
        <p:spPr>
          <a:xfrm>
            <a:off x="609600" y="26670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III, 3)</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Grantees shall maintain a contract administration system that ensures that contractors perform in accordance with the terms, conditions, and specifications of their contracts or purchase orders. </a:t>
            </a:r>
            <a:br>
              <a:rPr lang="en-US" sz="2600" i="1" dirty="0" smtClean="0">
                <a:solidFill>
                  <a:schemeClr val="accent2"/>
                </a:solidFill>
                <a:latin typeface="Tw Cen MT" pitchFamily="34" charset="0"/>
              </a:rPr>
            </a:br>
            <a:endParaRPr lang="en-US" sz="2600" i="1"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#2 of the PSR</a:t>
            </a:r>
          </a:p>
        </p:txBody>
      </p:sp>
      <p:sp>
        <p:nvSpPr>
          <p:cNvPr id="4" name="Slide Number Placeholder 3"/>
          <p:cNvSpPr>
            <a:spLocks noGrp="1"/>
          </p:cNvSpPr>
          <p:nvPr>
            <p:ph type="sldNum" sz="quarter" idx="12"/>
          </p:nvPr>
        </p:nvSpPr>
        <p:spPr/>
        <p:txBody>
          <a:bodyPr>
            <a:normAutofit/>
          </a:bodyPr>
          <a:lstStyle/>
          <a:p>
            <a:pPr>
              <a:defRPr/>
            </a:pPr>
            <a:fld id="{5AE325E2-619E-4AC3-B955-4FABEFB7A0F4}" type="slidenum">
              <a:rPr lang="en-US" smtClean="0"/>
              <a:pPr>
                <a:defRPr/>
              </a:pPr>
              <a:t>119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 calcmode="lin" valueType="num">
                                      <p:cBhvr additive="base">
                                        <p:cTn id="7" dur="500" fill="hold"/>
                                        <p:tgtEl>
                                          <p:spTgt spid="138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8243">
                                            <p:txEl>
                                              <p:pRg st="2" end="2"/>
                                            </p:txEl>
                                          </p:spTgt>
                                        </p:tgtEl>
                                        <p:attrNameLst>
                                          <p:attrName>style.visibility</p:attrName>
                                        </p:attrNameLst>
                                      </p:cBhvr>
                                      <p:to>
                                        <p:strVal val="visible"/>
                                      </p:to>
                                    </p:set>
                                    <p:anim calcmode="lin" valueType="num">
                                      <p:cBhvr additive="base">
                                        <p:cTn id="12" dur="500" fill="hold"/>
                                        <p:tgtEl>
                                          <p:spTgt spid="13824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824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8243">
                                            <p:txEl>
                                              <p:pRg st="3" end="3"/>
                                            </p:txEl>
                                          </p:spTgt>
                                        </p:tgtEl>
                                        <p:attrNameLst>
                                          <p:attrName>style.visibility</p:attrName>
                                        </p:attrNameLst>
                                      </p:cBhvr>
                                      <p:to>
                                        <p:strVal val="visible"/>
                                      </p:to>
                                    </p:set>
                                    <p:anim calcmode="lin" valueType="num">
                                      <p:cBhvr additive="base">
                                        <p:cTn id="17" dur="500" fill="hold"/>
                                        <p:tgtEl>
                                          <p:spTgt spid="13824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824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8243">
                                            <p:txEl>
                                              <p:pRg st="4" end="4"/>
                                            </p:txEl>
                                          </p:spTgt>
                                        </p:tgtEl>
                                        <p:attrNameLst>
                                          <p:attrName>style.visibility</p:attrName>
                                        </p:attrNameLst>
                                      </p:cBhvr>
                                      <p:to>
                                        <p:strVal val="visible"/>
                                      </p:to>
                                    </p:set>
                                    <p:anim calcmode="lin" valueType="num">
                                      <p:cBhvr additive="base">
                                        <p:cTn id="22" dur="500" fill="hold"/>
                                        <p:tgtEl>
                                          <p:spTgt spid="13824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8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218510-0254-4468-B58E-15C82BF2518D}" type="slidenum">
              <a:rPr lang="en-US" smtClean="0"/>
              <a:pPr/>
              <a:t>12</a:t>
            </a:fld>
            <a:endParaRPr lang="en-US" dirty="0"/>
          </a:p>
        </p:txBody>
      </p:sp>
      <p:pic>
        <p:nvPicPr>
          <p:cNvPr id="1026" name="Picture 2">
            <a:hlinkClick r:id="rId3"/>
          </p:cNvPr>
          <p:cNvPicPr>
            <a:picLocks noChangeAspect="1" noChangeArrowheads="1"/>
          </p:cNvPicPr>
          <p:nvPr/>
        </p:nvPicPr>
        <p:blipFill>
          <a:blip r:embed="rId4" cstate="print"/>
          <a:srcRect r="1770" b="5973"/>
          <a:stretch>
            <a:fillRect/>
          </a:stretch>
        </p:blipFill>
        <p:spPr bwMode="auto">
          <a:xfrm>
            <a:off x="1" y="0"/>
            <a:ext cx="9144000" cy="6858000"/>
          </a:xfrm>
          <a:prstGeom prst="rect">
            <a:avLst/>
          </a:prstGeom>
          <a:noFill/>
          <a:ln w="9525">
            <a:noFill/>
            <a:miter lim="800000"/>
            <a:headEnd/>
            <a:tailEnd/>
          </a:ln>
        </p:spPr>
      </p:pic>
      <p:sp>
        <p:nvSpPr>
          <p:cNvPr id="8" name="Oval 7"/>
          <p:cNvSpPr/>
          <p:nvPr/>
        </p:nvSpPr>
        <p:spPr>
          <a:xfrm>
            <a:off x="609600" y="76200"/>
            <a:ext cx="1295400" cy="3810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4"/>
          <p:cNvSpPr>
            <a:spLocks noGrp="1" noChangeArrowheads="1"/>
          </p:cNvSpPr>
          <p:nvPr>
            <p:ph type="title"/>
          </p:nvPr>
        </p:nvSpPr>
        <p:spPr>
          <a:xfrm>
            <a:off x="685800" y="1447800"/>
            <a:ext cx="7312025" cy="990600"/>
          </a:xfrm>
        </p:spPr>
        <p:txBody>
          <a:bodyPr/>
          <a:lstStyle/>
          <a:p>
            <a:pPr eaLnBrk="1" hangingPunct="1"/>
            <a:r>
              <a:rPr lang="en-US" sz="3600" dirty="0" smtClean="0">
                <a:solidFill>
                  <a:schemeClr val="accent2"/>
                </a:solidFill>
                <a:latin typeface="Tw Cen MT" pitchFamily="34" charset="0"/>
              </a:rPr>
              <a:t>Advance Payments  </a:t>
            </a:r>
          </a:p>
        </p:txBody>
      </p:sp>
      <p:sp>
        <p:nvSpPr>
          <p:cNvPr id="139267" name="Rectangle 5"/>
          <p:cNvSpPr>
            <a:spLocks noGrp="1" noChangeArrowheads="1"/>
          </p:cNvSpPr>
          <p:nvPr>
            <p:ph sz="quarter" idx="1"/>
          </p:nvPr>
        </p:nvSpPr>
        <p:spPr>
          <a:xfrm>
            <a:off x="609600" y="25908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IV, 2.b(5)(b))</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FTA does not authorize and will not participate in funding payments to a contractor prior to the incurrence of costs by the contractor unless prior written concurrence is obtained from FTA.</a:t>
            </a:r>
            <a:r>
              <a:rPr lang="en-US" sz="2600" dirty="0" smtClean="0">
                <a:solidFill>
                  <a:schemeClr val="accent2"/>
                </a:solidFill>
                <a:latin typeface="Tw Cen MT" pitchFamily="34" charset="0"/>
              </a:rPr>
              <a:t>  </a:t>
            </a: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#45 of the PSR</a:t>
            </a:r>
          </a:p>
        </p:txBody>
      </p:sp>
      <p:sp>
        <p:nvSpPr>
          <p:cNvPr id="4" name="Slide Number Placeholder 3"/>
          <p:cNvSpPr>
            <a:spLocks noGrp="1"/>
          </p:cNvSpPr>
          <p:nvPr>
            <p:ph type="sldNum" sz="quarter" idx="12"/>
          </p:nvPr>
        </p:nvSpPr>
        <p:spPr/>
        <p:txBody>
          <a:bodyPr>
            <a:normAutofit/>
          </a:bodyPr>
          <a:lstStyle/>
          <a:p>
            <a:pPr>
              <a:defRPr/>
            </a:pPr>
            <a:fld id="{587AB1BE-73A7-4436-8E3B-A79D36EBCA57}" type="slidenum">
              <a:rPr lang="en-US" smtClean="0"/>
              <a:pPr>
                <a:defRPr/>
              </a:pPr>
              <a:t>120</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9267">
                                            <p:txEl>
                                              <p:pRg st="2" end="2"/>
                                            </p:txEl>
                                          </p:spTgt>
                                        </p:tgtEl>
                                        <p:attrNameLst>
                                          <p:attrName>style.visibility</p:attrName>
                                        </p:attrNameLst>
                                      </p:cBhvr>
                                      <p:to>
                                        <p:strVal val="visible"/>
                                      </p:to>
                                    </p:set>
                                    <p:anim calcmode="lin" valueType="num">
                                      <p:cBhvr additive="base">
                                        <p:cTn id="12"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926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9267">
                                            <p:txEl>
                                              <p:pRg st="3" end="3"/>
                                            </p:txEl>
                                          </p:spTgt>
                                        </p:tgtEl>
                                        <p:attrNameLst>
                                          <p:attrName>style.visibility</p:attrName>
                                        </p:attrNameLst>
                                      </p:cBhvr>
                                      <p:to>
                                        <p:strVal val="visible"/>
                                      </p:to>
                                    </p:set>
                                    <p:anim calcmode="lin" valueType="num">
                                      <p:cBhvr additive="base">
                                        <p:cTn id="17" dur="500" fill="hold"/>
                                        <p:tgtEl>
                                          <p:spTgt spid="13926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9267">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9267">
                                            <p:txEl>
                                              <p:pRg st="5" end="5"/>
                                            </p:txEl>
                                          </p:spTgt>
                                        </p:tgtEl>
                                        <p:attrNameLst>
                                          <p:attrName>style.visibility</p:attrName>
                                        </p:attrNameLst>
                                      </p:cBhvr>
                                      <p:to>
                                        <p:strVal val="visible"/>
                                      </p:to>
                                    </p:set>
                                    <p:anim calcmode="lin" valueType="num">
                                      <p:cBhvr additive="base">
                                        <p:cTn id="22" dur="500" fill="hold"/>
                                        <p:tgtEl>
                                          <p:spTgt spid="139267">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9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4"/>
          <p:cNvSpPr>
            <a:spLocks noGrp="1" noChangeArrowheads="1"/>
          </p:cNvSpPr>
          <p:nvPr>
            <p:ph type="title"/>
          </p:nvPr>
        </p:nvSpPr>
        <p:spPr>
          <a:xfrm>
            <a:off x="609600" y="1447800"/>
            <a:ext cx="7312025" cy="990600"/>
          </a:xfrm>
        </p:spPr>
        <p:txBody>
          <a:bodyPr/>
          <a:lstStyle/>
          <a:p>
            <a:pPr eaLnBrk="1" hangingPunct="1"/>
            <a:r>
              <a:rPr lang="en-US" sz="3600" dirty="0" smtClean="0">
                <a:solidFill>
                  <a:schemeClr val="accent2"/>
                </a:solidFill>
                <a:latin typeface="Tw Cen MT" pitchFamily="34" charset="0"/>
              </a:rPr>
              <a:t>Progress Payments</a:t>
            </a:r>
          </a:p>
        </p:txBody>
      </p:sp>
      <p:sp>
        <p:nvSpPr>
          <p:cNvPr id="140291" name="Rectangle 5"/>
          <p:cNvSpPr>
            <a:spLocks noGrp="1" noChangeArrowheads="1"/>
          </p:cNvSpPr>
          <p:nvPr>
            <p:ph sz="quarter" idx="1"/>
          </p:nvPr>
        </p:nvSpPr>
        <p:spPr>
          <a:xfrm>
            <a:off x="533400" y="26670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IV, 2.b(5)(c))</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i="1" dirty="0" smtClean="0">
                <a:solidFill>
                  <a:schemeClr val="accent2"/>
                </a:solidFill>
                <a:latin typeface="Tw Cen MT" pitchFamily="34" charset="0"/>
              </a:rPr>
              <a:t>	Progress payments are allowed if:</a:t>
            </a:r>
          </a:p>
          <a:p>
            <a:pPr algn="ctr" eaLnBrk="1" hangingPunct="1">
              <a:buFont typeface="Wingdings" pitchFamily="2" charset="2"/>
              <a:buNone/>
            </a:pPr>
            <a:r>
              <a:rPr lang="en-US" sz="2600" i="1" dirty="0" smtClean="0">
                <a:solidFill>
                  <a:schemeClr val="accent2"/>
                </a:solidFill>
                <a:latin typeface="Tw Cen MT" pitchFamily="34" charset="0"/>
              </a:rPr>
              <a:t>	(1)  They are only made to the contractor for costs incurred in the performance of the contract. </a:t>
            </a:r>
            <a:br>
              <a:rPr lang="en-US" sz="2600" i="1" dirty="0" smtClean="0">
                <a:solidFill>
                  <a:schemeClr val="accent2"/>
                </a:solidFill>
                <a:latin typeface="Tw Cen MT" pitchFamily="34" charset="0"/>
              </a:rPr>
            </a:br>
            <a:r>
              <a:rPr lang="en-US" sz="2600" i="1" dirty="0" smtClean="0">
                <a:solidFill>
                  <a:schemeClr val="accent2"/>
                </a:solidFill>
                <a:latin typeface="Tw Cen MT" pitchFamily="34" charset="0"/>
              </a:rPr>
              <a:t>(2)  Adequate security is obtained (such as taking title, letter of credit or equivalent means)</a:t>
            </a:r>
          </a:p>
          <a:p>
            <a:pPr algn="ctr" eaLnBrk="1" hangingPunct="1">
              <a:buFont typeface="Wingdings" pitchFamily="2" charset="2"/>
              <a:buNone/>
            </a:pPr>
            <a:r>
              <a:rPr lang="en-US" sz="2600" b="1" dirty="0" smtClean="0">
                <a:solidFill>
                  <a:schemeClr val="accent2"/>
                </a:solidFill>
                <a:latin typeface="Tw Cen MT" pitchFamily="34" charset="0"/>
              </a:rPr>
              <a:t>Element #46 of the PSR</a:t>
            </a:r>
          </a:p>
        </p:txBody>
      </p:sp>
      <p:sp>
        <p:nvSpPr>
          <p:cNvPr id="4" name="Slide Number Placeholder 3"/>
          <p:cNvSpPr>
            <a:spLocks noGrp="1"/>
          </p:cNvSpPr>
          <p:nvPr>
            <p:ph type="sldNum" sz="quarter" idx="12"/>
          </p:nvPr>
        </p:nvSpPr>
        <p:spPr/>
        <p:txBody>
          <a:bodyPr>
            <a:normAutofit/>
          </a:bodyPr>
          <a:lstStyle/>
          <a:p>
            <a:pPr>
              <a:defRPr/>
            </a:pPr>
            <a:fld id="{1558A56D-CA8E-417E-BA18-735D842D6310}" type="slidenum">
              <a:rPr lang="en-US" smtClean="0"/>
              <a:pPr>
                <a:defRPr/>
              </a:pPr>
              <a:t>121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 calcmode="lin" valueType="num">
                                      <p:cBhvr additive="base">
                                        <p:cTn id="7" dur="5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0291">
                                            <p:txEl>
                                              <p:pRg st="2" end="2"/>
                                            </p:txEl>
                                          </p:spTgt>
                                        </p:tgtEl>
                                        <p:attrNameLst>
                                          <p:attrName>style.visibility</p:attrName>
                                        </p:attrNameLst>
                                      </p:cBhvr>
                                      <p:to>
                                        <p:strVal val="visible"/>
                                      </p:to>
                                    </p:set>
                                    <p:anim calcmode="lin" valueType="num">
                                      <p:cBhvr additive="base">
                                        <p:cTn id="12" dur="5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0291">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0291">
                                            <p:txEl>
                                              <p:pRg st="3" end="3"/>
                                            </p:txEl>
                                          </p:spTgt>
                                        </p:tgtEl>
                                        <p:attrNameLst>
                                          <p:attrName>style.visibility</p:attrName>
                                        </p:attrNameLst>
                                      </p:cBhvr>
                                      <p:to>
                                        <p:strVal val="visible"/>
                                      </p:to>
                                    </p:set>
                                    <p:anim calcmode="lin" valueType="num">
                                      <p:cBhvr additive="base">
                                        <p:cTn id="17" dur="5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0291">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0291">
                                            <p:txEl>
                                              <p:pRg st="4" end="4"/>
                                            </p:txEl>
                                          </p:spTgt>
                                        </p:tgtEl>
                                        <p:attrNameLst>
                                          <p:attrName>style.visibility</p:attrName>
                                        </p:attrNameLst>
                                      </p:cBhvr>
                                      <p:to>
                                        <p:strVal val="visible"/>
                                      </p:to>
                                    </p:set>
                                    <p:anim calcmode="lin" valueType="num">
                                      <p:cBhvr additive="base">
                                        <p:cTn id="22" dur="5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0291">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anim calcmode="lin" valueType="num">
                                      <p:cBhvr additive="base">
                                        <p:cTn id="27" dur="5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0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4"/>
          <p:cNvSpPr>
            <a:spLocks noGrp="1" noChangeArrowheads="1"/>
          </p:cNvSpPr>
          <p:nvPr>
            <p:ph type="title"/>
          </p:nvPr>
        </p:nvSpPr>
        <p:spPr>
          <a:xfrm>
            <a:off x="685800" y="1371600"/>
            <a:ext cx="7312025" cy="990600"/>
          </a:xfrm>
        </p:spPr>
        <p:txBody>
          <a:bodyPr/>
          <a:lstStyle/>
          <a:p>
            <a:pPr eaLnBrk="1" hangingPunct="1"/>
            <a:r>
              <a:rPr lang="en-US" sz="3600" dirty="0" smtClean="0">
                <a:solidFill>
                  <a:schemeClr val="accent2"/>
                </a:solidFill>
                <a:latin typeface="Tw Cen MT" pitchFamily="34" charset="0"/>
              </a:rPr>
              <a:t>Out of Scope Changes</a:t>
            </a:r>
          </a:p>
        </p:txBody>
      </p:sp>
      <p:sp>
        <p:nvSpPr>
          <p:cNvPr id="141315" name="Rectangle 5"/>
          <p:cNvSpPr>
            <a:spLocks noGrp="1" noChangeArrowheads="1"/>
          </p:cNvSpPr>
          <p:nvPr>
            <p:ph sz="quarter" idx="1"/>
          </p:nvPr>
        </p:nvSpPr>
        <p:spPr>
          <a:xfrm>
            <a:off x="609600" y="26670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 7.b(2)(b))</a:t>
            </a:r>
            <a:endParaRPr lang="en-US" sz="2600" dirty="0" smtClean="0">
              <a:solidFill>
                <a:schemeClr val="accent2"/>
              </a:solidFill>
              <a:latin typeface="Tw Cen MT" pitchFamily="34" charset="0"/>
            </a:endParaRP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i="1" dirty="0" smtClean="0">
                <a:solidFill>
                  <a:schemeClr val="accent2"/>
                </a:solidFill>
                <a:latin typeface="Tw Cen MT" pitchFamily="34" charset="0"/>
              </a:rPr>
              <a:t>	A contract change that is not within the scope of the original contract is considered a sole source procurement</a:t>
            </a:r>
            <a:r>
              <a:rPr lang="en-US" sz="2600" dirty="0" smtClean="0">
                <a:solidFill>
                  <a:schemeClr val="accent2"/>
                </a:solidFill>
                <a:latin typeface="Tw Cen MT" pitchFamily="34" charset="0"/>
              </a:rPr>
              <a:t> .</a:t>
            </a: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#44 of the PSR</a:t>
            </a:r>
          </a:p>
        </p:txBody>
      </p:sp>
      <p:sp>
        <p:nvSpPr>
          <p:cNvPr id="4" name="Slide Number Placeholder 3"/>
          <p:cNvSpPr>
            <a:spLocks noGrp="1"/>
          </p:cNvSpPr>
          <p:nvPr>
            <p:ph type="sldNum" sz="quarter" idx="12"/>
          </p:nvPr>
        </p:nvSpPr>
        <p:spPr/>
        <p:txBody>
          <a:bodyPr>
            <a:normAutofit/>
          </a:bodyPr>
          <a:lstStyle/>
          <a:p>
            <a:pPr>
              <a:defRPr/>
            </a:pPr>
            <a:fld id="{B1A5A4D9-51CC-4234-A1B4-17591BC384B2}" type="slidenum">
              <a:rPr lang="en-US" smtClean="0"/>
              <a:pPr>
                <a:defRPr/>
              </a:pPr>
              <a:t>122</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 calcmode="lin" valueType="num">
                                      <p:cBhvr additive="base">
                                        <p:cTn id="7" dur="500" fill="hold"/>
                                        <p:tgtEl>
                                          <p:spTgt spid="141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1315">
                                            <p:txEl>
                                              <p:pRg st="2" end="2"/>
                                            </p:txEl>
                                          </p:spTgt>
                                        </p:tgtEl>
                                        <p:attrNameLst>
                                          <p:attrName>style.visibility</p:attrName>
                                        </p:attrNameLst>
                                      </p:cBhvr>
                                      <p:to>
                                        <p:strVal val="visible"/>
                                      </p:to>
                                    </p:set>
                                    <p:anim calcmode="lin" valueType="num">
                                      <p:cBhvr additive="base">
                                        <p:cTn id="12" dur="500" fill="hold"/>
                                        <p:tgtEl>
                                          <p:spTgt spid="14131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131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1315">
                                            <p:txEl>
                                              <p:pRg st="4" end="4"/>
                                            </p:txEl>
                                          </p:spTgt>
                                        </p:tgtEl>
                                        <p:attrNameLst>
                                          <p:attrName>style.visibility</p:attrName>
                                        </p:attrNameLst>
                                      </p:cBhvr>
                                      <p:to>
                                        <p:strVal val="visible"/>
                                      </p:to>
                                    </p:set>
                                    <p:anim calcmode="lin" valueType="num">
                                      <p:cBhvr additive="base">
                                        <p:cTn id="17" dur="500" fill="hold"/>
                                        <p:tgtEl>
                                          <p:spTgt spid="14131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131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1315">
                                            <p:txEl>
                                              <p:pRg st="6" end="6"/>
                                            </p:txEl>
                                          </p:spTgt>
                                        </p:tgtEl>
                                        <p:attrNameLst>
                                          <p:attrName>style.visibility</p:attrName>
                                        </p:attrNameLst>
                                      </p:cBhvr>
                                      <p:to>
                                        <p:strVal val="visible"/>
                                      </p:to>
                                    </p:set>
                                    <p:anim calcmode="lin" valueType="num">
                                      <p:cBhvr additive="base">
                                        <p:cTn id="22" dur="500" fill="hold"/>
                                        <p:tgtEl>
                                          <p:spTgt spid="14131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1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4"/>
          <p:cNvSpPr>
            <a:spLocks noGrp="1" noChangeArrowheads="1"/>
          </p:cNvSpPr>
          <p:nvPr>
            <p:ph type="title"/>
          </p:nvPr>
        </p:nvSpPr>
        <p:spPr>
          <a:xfrm>
            <a:off x="762000" y="1295400"/>
            <a:ext cx="7312025" cy="990600"/>
          </a:xfrm>
        </p:spPr>
        <p:txBody>
          <a:bodyPr/>
          <a:lstStyle/>
          <a:p>
            <a:pPr eaLnBrk="1" hangingPunct="1"/>
            <a:r>
              <a:rPr lang="en-US" sz="3600" dirty="0" smtClean="0">
                <a:solidFill>
                  <a:schemeClr val="accent2"/>
                </a:solidFill>
                <a:latin typeface="Tw Cen MT" pitchFamily="34" charset="0"/>
              </a:rPr>
              <a:t>Exercise of Options </a:t>
            </a:r>
          </a:p>
        </p:txBody>
      </p:sp>
      <p:sp>
        <p:nvSpPr>
          <p:cNvPr id="140291" name="Rectangle 5"/>
          <p:cNvSpPr>
            <a:spLocks noGrp="1" noChangeArrowheads="1"/>
          </p:cNvSpPr>
          <p:nvPr>
            <p:ph sz="quarter" idx="1"/>
          </p:nvPr>
        </p:nvSpPr>
        <p:spPr>
          <a:xfrm>
            <a:off x="609600" y="2133600"/>
            <a:ext cx="7312025" cy="4495800"/>
          </a:xfrm>
        </p:spPr>
        <p:txBody>
          <a:bodyPr>
            <a:normAutofit lnSpcReduction="10000"/>
          </a:bodyPr>
          <a:lstStyle/>
          <a:p>
            <a:pPr algn="ctr" eaLnBrk="1" hangingPunct="1">
              <a:lnSpc>
                <a:spcPct val="110000"/>
              </a:lnSpc>
              <a:buFont typeface="Wingdings" pitchFamily="2" charset="2"/>
              <a:buNone/>
              <a:defRPr/>
            </a:pPr>
            <a:r>
              <a:rPr lang="en-US" sz="2400" b="1" dirty="0" smtClean="0">
                <a:solidFill>
                  <a:schemeClr val="accent2"/>
                </a:solidFill>
                <a:latin typeface="Tw Cen MT" pitchFamily="34" charset="0"/>
              </a:rPr>
              <a:t>Basic Requirement</a:t>
            </a:r>
          </a:p>
          <a:p>
            <a:pPr algn="ctr" eaLnBrk="1" hangingPunct="1">
              <a:lnSpc>
                <a:spcPct val="110000"/>
              </a:lnSpc>
              <a:buFont typeface="Wingdings" pitchFamily="2" charset="2"/>
              <a:buNone/>
              <a:defRPr/>
            </a:pPr>
            <a:endParaRPr lang="en-US" sz="2600" dirty="0" smtClean="0">
              <a:solidFill>
                <a:schemeClr val="accent2"/>
              </a:solidFill>
              <a:latin typeface="Tw Cen MT" pitchFamily="34" charset="0"/>
              <a:hlinkClick r:id="rId3"/>
            </a:endParaRPr>
          </a:p>
          <a:p>
            <a:pPr algn="ctr" eaLnBrk="1" hangingPunct="1">
              <a:lnSpc>
                <a:spcPct val="110000"/>
              </a:lnSpc>
              <a:buFont typeface="Wingdings" pitchFamily="2" charset="2"/>
              <a:buNone/>
              <a:defRPr/>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 7.a(1))</a:t>
            </a:r>
            <a:endParaRPr lang="en-US" sz="2600" dirty="0" smtClean="0">
              <a:solidFill>
                <a:schemeClr val="accent2"/>
              </a:solidFill>
              <a:latin typeface="Tw Cen MT" pitchFamily="34" charset="0"/>
            </a:endParaRPr>
          </a:p>
          <a:p>
            <a:pPr algn="ctr" eaLnBrk="1" hangingPunct="1">
              <a:lnSpc>
                <a:spcPct val="110000"/>
              </a:lnSpc>
              <a:buFont typeface="Wingdings" pitchFamily="2" charset="2"/>
              <a:buNone/>
              <a:defRPr/>
            </a:pPr>
            <a:r>
              <a:rPr lang="en-US" sz="2600" dirty="0" smtClean="0">
                <a:solidFill>
                  <a:schemeClr val="accent2"/>
                </a:solidFill>
                <a:latin typeface="Tw Cen MT" pitchFamily="34" charset="0"/>
              </a:rPr>
              <a:t>The e</a:t>
            </a:r>
            <a:r>
              <a:rPr lang="en-US" sz="2600" i="1" dirty="0" smtClean="0">
                <a:solidFill>
                  <a:schemeClr val="accent2"/>
                </a:solidFill>
                <a:latin typeface="Tw Cen MT" pitchFamily="34" charset="0"/>
              </a:rPr>
              <a:t>xercise of an option must be in accordance with the terms and conditions of the option stated in the initial contract awarded. </a:t>
            </a:r>
          </a:p>
          <a:p>
            <a:pPr algn="ctr" eaLnBrk="1" hangingPunct="1">
              <a:lnSpc>
                <a:spcPct val="110000"/>
              </a:lnSpc>
              <a:buClr>
                <a:schemeClr val="tx1"/>
              </a:buClr>
              <a:buFont typeface="Wingdings" pitchFamily="2" charset="2"/>
              <a:buChar char="ü"/>
              <a:defRPr/>
            </a:pPr>
            <a:r>
              <a:rPr lang="en-US" sz="2600" i="1" dirty="0" smtClean="0">
                <a:solidFill>
                  <a:schemeClr val="accent2"/>
                </a:solidFill>
                <a:latin typeface="Tw Cen MT" pitchFamily="34" charset="0"/>
              </a:rPr>
              <a:t>An option may not be exercised unless it is determined that the option price is better than prices available at the time the option is exercised.</a:t>
            </a:r>
          </a:p>
          <a:p>
            <a:pPr algn="ctr" eaLnBrk="1" hangingPunct="1">
              <a:lnSpc>
                <a:spcPct val="110000"/>
              </a:lnSpc>
              <a:buFont typeface="Wingdings" pitchFamily="2" charset="2"/>
              <a:buNone/>
              <a:defRPr/>
            </a:pPr>
            <a:r>
              <a:rPr lang="en-US" sz="2600" dirty="0" smtClean="0">
                <a:solidFill>
                  <a:schemeClr val="accent2"/>
                </a:solidFill>
                <a:latin typeface="Tw Cen MT" pitchFamily="34" charset="0"/>
              </a:rPr>
              <a:t> </a:t>
            </a:r>
            <a:r>
              <a:rPr lang="en-US" sz="2600" b="1" dirty="0" smtClean="0">
                <a:solidFill>
                  <a:schemeClr val="accent2"/>
                </a:solidFill>
                <a:latin typeface="Tw Cen MT" pitchFamily="34" charset="0"/>
              </a:rPr>
              <a:t>Element #43 of the PSR</a:t>
            </a:r>
          </a:p>
        </p:txBody>
      </p:sp>
      <p:sp>
        <p:nvSpPr>
          <p:cNvPr id="4" name="Slide Number Placeholder 3"/>
          <p:cNvSpPr>
            <a:spLocks noGrp="1"/>
          </p:cNvSpPr>
          <p:nvPr>
            <p:ph type="sldNum" sz="quarter" idx="12"/>
          </p:nvPr>
        </p:nvSpPr>
        <p:spPr/>
        <p:txBody>
          <a:bodyPr>
            <a:normAutofit/>
          </a:bodyPr>
          <a:lstStyle/>
          <a:p>
            <a:pPr>
              <a:defRPr/>
            </a:pPr>
            <a:fld id="{15F064D8-A2A1-44D2-BD36-803EFF2DBE6D}" type="slidenum">
              <a:rPr lang="en-US" smtClean="0"/>
              <a:pPr>
                <a:defRPr/>
              </a:pPr>
              <a:t>123</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 calcmode="lin" valueType="num">
                                      <p:cBhvr additive="base">
                                        <p:cTn id="7" dur="5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0291">
                                            <p:txEl>
                                              <p:pRg st="2" end="2"/>
                                            </p:txEl>
                                          </p:spTgt>
                                        </p:tgtEl>
                                        <p:attrNameLst>
                                          <p:attrName>style.visibility</p:attrName>
                                        </p:attrNameLst>
                                      </p:cBhvr>
                                      <p:to>
                                        <p:strVal val="visible"/>
                                      </p:to>
                                    </p:set>
                                    <p:anim calcmode="lin" valueType="num">
                                      <p:cBhvr additive="base">
                                        <p:cTn id="12" dur="5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0291">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0291">
                                            <p:txEl>
                                              <p:pRg st="3" end="3"/>
                                            </p:txEl>
                                          </p:spTgt>
                                        </p:tgtEl>
                                        <p:attrNameLst>
                                          <p:attrName>style.visibility</p:attrName>
                                        </p:attrNameLst>
                                      </p:cBhvr>
                                      <p:to>
                                        <p:strVal val="visible"/>
                                      </p:to>
                                    </p:set>
                                    <p:anim calcmode="lin" valueType="num">
                                      <p:cBhvr additive="base">
                                        <p:cTn id="17" dur="5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0291">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0291">
                                            <p:txEl>
                                              <p:pRg st="4" end="4"/>
                                            </p:txEl>
                                          </p:spTgt>
                                        </p:tgtEl>
                                        <p:attrNameLst>
                                          <p:attrName>style.visibility</p:attrName>
                                        </p:attrNameLst>
                                      </p:cBhvr>
                                      <p:to>
                                        <p:strVal val="visible"/>
                                      </p:to>
                                    </p:set>
                                    <p:anim calcmode="lin" valueType="num">
                                      <p:cBhvr additive="base">
                                        <p:cTn id="22" dur="5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0291">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anim calcmode="lin" valueType="num">
                                      <p:cBhvr additive="base">
                                        <p:cTn id="27" dur="5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0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6"/>
          <p:cNvSpPr>
            <a:spLocks noGrp="1" noChangeArrowheads="1"/>
          </p:cNvSpPr>
          <p:nvPr>
            <p:ph type="title" idx="4294967295"/>
          </p:nvPr>
        </p:nvSpPr>
        <p:spPr>
          <a:xfrm>
            <a:off x="762000" y="1524000"/>
            <a:ext cx="7312025" cy="990600"/>
          </a:xfrm>
        </p:spPr>
        <p:txBody>
          <a:bodyPr/>
          <a:lstStyle/>
          <a:p>
            <a:pPr eaLnBrk="1" hangingPunct="1"/>
            <a:r>
              <a:rPr lang="en-US" sz="3600" dirty="0" smtClean="0">
                <a:solidFill>
                  <a:schemeClr val="accent2"/>
                </a:solidFill>
                <a:latin typeface="Tw Cen MT" pitchFamily="34" charset="0"/>
              </a:rPr>
              <a:t>Common Areas of Deficiencies</a:t>
            </a:r>
          </a:p>
        </p:txBody>
      </p:sp>
      <p:sp>
        <p:nvSpPr>
          <p:cNvPr id="143363" name="Rectangle 7"/>
          <p:cNvSpPr>
            <a:spLocks noGrp="1" noChangeArrowheads="1"/>
          </p:cNvSpPr>
          <p:nvPr>
            <p:ph type="body" idx="4294967295"/>
          </p:nvPr>
        </p:nvSpPr>
        <p:spPr>
          <a:xfrm>
            <a:off x="762000" y="3048000"/>
            <a:ext cx="7312025" cy="4495800"/>
          </a:xfrm>
        </p:spPr>
        <p:txBody>
          <a:bodyPr/>
          <a:lstStyle/>
          <a:p>
            <a:pPr algn="ctr" eaLnBrk="1" hangingPunct="1">
              <a:buFont typeface="Wingdings" pitchFamily="2" charset="2"/>
              <a:buNone/>
            </a:pPr>
            <a:r>
              <a:rPr lang="en-US" sz="2600" dirty="0" smtClean="0">
                <a:solidFill>
                  <a:schemeClr val="accent2"/>
                </a:solidFill>
                <a:latin typeface="Tw Cen MT" pitchFamily="34" charset="0"/>
              </a:rPr>
              <a:t>Independent Cost Estimate</a:t>
            </a:r>
          </a:p>
          <a:p>
            <a:pPr algn="ctr" eaLnBrk="1" hangingPunct="1">
              <a:buFont typeface="Wingdings" pitchFamily="2" charset="2"/>
              <a:buNone/>
            </a:pPr>
            <a:r>
              <a:rPr lang="en-US" sz="2600" dirty="0" smtClean="0">
                <a:solidFill>
                  <a:schemeClr val="accent2"/>
                </a:solidFill>
                <a:latin typeface="Tw Cen MT" pitchFamily="34" charset="0"/>
              </a:rPr>
              <a:t>Cost/Price Analysis  </a:t>
            </a:r>
          </a:p>
          <a:p>
            <a:pPr algn="ctr" eaLnBrk="1" hangingPunct="1">
              <a:buFont typeface="Wingdings" pitchFamily="2" charset="2"/>
              <a:buNone/>
            </a:pPr>
            <a:r>
              <a:rPr lang="en-US" sz="2600" dirty="0" smtClean="0">
                <a:solidFill>
                  <a:schemeClr val="accent2"/>
                </a:solidFill>
                <a:latin typeface="Tw Cen MT" pitchFamily="34" charset="0"/>
              </a:rPr>
              <a:t>Written Record of Procurement History </a:t>
            </a:r>
          </a:p>
          <a:p>
            <a:pPr algn="ctr" eaLnBrk="1" hangingPunct="1">
              <a:buFont typeface="Wingdings" pitchFamily="2" charset="2"/>
              <a:buNone/>
            </a:pPr>
            <a:r>
              <a:rPr lang="en-US" sz="2600" dirty="0" smtClean="0">
                <a:solidFill>
                  <a:schemeClr val="accent2"/>
                </a:solidFill>
                <a:latin typeface="Tw Cen MT" pitchFamily="34" charset="0"/>
              </a:rPr>
              <a:t>Sound and Complete Agreement </a:t>
            </a:r>
          </a:p>
        </p:txBody>
      </p:sp>
      <p:sp>
        <p:nvSpPr>
          <p:cNvPr id="4" name="Slide Number Placeholder 3"/>
          <p:cNvSpPr>
            <a:spLocks noGrp="1"/>
          </p:cNvSpPr>
          <p:nvPr>
            <p:ph type="sldNum" sz="quarter" idx="12"/>
          </p:nvPr>
        </p:nvSpPr>
        <p:spPr/>
        <p:txBody>
          <a:bodyPr>
            <a:normAutofit/>
          </a:bodyPr>
          <a:lstStyle/>
          <a:p>
            <a:pPr>
              <a:defRPr/>
            </a:pPr>
            <a:fld id="{48C3D658-04EE-4E56-A9B6-19125B72C5B6}" type="slidenum">
              <a:rPr lang="en-US" smtClean="0"/>
              <a:pPr>
                <a:defRPr/>
              </a:pPr>
              <a:t>124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additive="base">
                                        <p:cTn id="7" dur="5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 calcmode="lin" valueType="num">
                                      <p:cBhvr additive="base">
                                        <p:cTn id="12" dur="5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3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3363">
                                            <p:txEl>
                                              <p:pRg st="2" end="2"/>
                                            </p:txEl>
                                          </p:spTgt>
                                        </p:tgtEl>
                                        <p:attrNameLst>
                                          <p:attrName>style.visibility</p:attrName>
                                        </p:attrNameLst>
                                      </p:cBhvr>
                                      <p:to>
                                        <p:strVal val="visible"/>
                                      </p:to>
                                    </p:set>
                                    <p:anim calcmode="lin" valueType="num">
                                      <p:cBhvr additive="base">
                                        <p:cTn id="17" dur="5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3363">
                                            <p:txEl>
                                              <p:pRg st="3" end="3"/>
                                            </p:txEl>
                                          </p:spTgt>
                                        </p:tgtEl>
                                        <p:attrNameLst>
                                          <p:attrName>style.visibility</p:attrName>
                                        </p:attrNameLst>
                                      </p:cBhvr>
                                      <p:to>
                                        <p:strVal val="visible"/>
                                      </p:to>
                                    </p:set>
                                    <p:anim calcmode="lin" valueType="num">
                                      <p:cBhvr additive="base">
                                        <p:cTn id="22" dur="5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3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6"/>
          <p:cNvSpPr>
            <a:spLocks noGrp="1" noChangeArrowheads="1"/>
          </p:cNvSpPr>
          <p:nvPr>
            <p:ph type="title" idx="4294967295"/>
          </p:nvPr>
        </p:nvSpPr>
        <p:spPr>
          <a:xfrm>
            <a:off x="0" y="1447800"/>
            <a:ext cx="9144000" cy="990600"/>
          </a:xfrm>
        </p:spPr>
        <p:txBody>
          <a:bodyPr/>
          <a:lstStyle/>
          <a:p>
            <a:pPr eaLnBrk="1" hangingPunct="1"/>
            <a:r>
              <a:rPr lang="en-US" sz="3600" dirty="0" smtClean="0">
                <a:solidFill>
                  <a:schemeClr val="accent2"/>
                </a:solidFill>
                <a:latin typeface="Tw Cen MT" pitchFamily="34" charset="0"/>
              </a:rPr>
              <a:t>Point of Contact</a:t>
            </a:r>
          </a:p>
        </p:txBody>
      </p:sp>
      <p:sp>
        <p:nvSpPr>
          <p:cNvPr id="143363" name="Rectangle 7"/>
          <p:cNvSpPr>
            <a:spLocks noGrp="1" noChangeArrowheads="1"/>
          </p:cNvSpPr>
          <p:nvPr>
            <p:ph type="body" idx="4294967295"/>
          </p:nvPr>
        </p:nvSpPr>
        <p:spPr>
          <a:xfrm>
            <a:off x="-304800" y="2743200"/>
            <a:ext cx="9144000" cy="4495800"/>
          </a:xfrm>
        </p:spPr>
        <p:txBody>
          <a:bodyPr/>
          <a:lstStyle/>
          <a:p>
            <a:pPr lvl="1" algn="ctr" eaLnBrk="1" hangingPunct="1">
              <a:buNone/>
            </a:pPr>
            <a:endParaRPr lang="en-US" sz="2600" dirty="0" smtClean="0">
              <a:solidFill>
                <a:schemeClr val="accent2"/>
              </a:solidFill>
              <a:latin typeface="Tw Cen MT" pitchFamily="34" charset="0"/>
            </a:endParaRPr>
          </a:p>
          <a:p>
            <a:pPr algn="ctr" eaLnBrk="1" hangingPunct="1">
              <a:buClr>
                <a:schemeClr val="tx1"/>
              </a:buClr>
              <a:buNone/>
            </a:pPr>
            <a:r>
              <a:rPr lang="en-US" sz="2600" dirty="0" smtClean="0">
                <a:solidFill>
                  <a:schemeClr val="accent2"/>
                </a:solidFill>
                <a:latin typeface="Tw Cen MT" pitchFamily="34" charset="0"/>
              </a:rPr>
              <a:t>	  James Harper, Jr. </a:t>
            </a:r>
          </a:p>
          <a:p>
            <a:pPr lvl="1" algn="ctr" eaLnBrk="1" hangingPunct="1">
              <a:buNone/>
            </a:pPr>
            <a:r>
              <a:rPr lang="en-US" sz="2600" dirty="0" smtClean="0">
                <a:solidFill>
                  <a:schemeClr val="accent2"/>
                </a:solidFill>
                <a:latin typeface="Tw Cen MT" pitchFamily="34" charset="0"/>
              </a:rPr>
              <a:t>202-366-1127</a:t>
            </a:r>
          </a:p>
          <a:p>
            <a:pPr lvl="1" algn="ctr" eaLnBrk="1" hangingPunct="1">
              <a:buNone/>
            </a:pPr>
            <a:r>
              <a:rPr lang="en-US" sz="2600" dirty="0" smtClean="0">
                <a:solidFill>
                  <a:schemeClr val="accent2"/>
                </a:solidFill>
                <a:latin typeface="Tw Cen MT" pitchFamily="34" charset="0"/>
                <a:hlinkClick r:id="rId4"/>
              </a:rPr>
              <a:t>james.harper@dot.gov</a:t>
            </a:r>
            <a:endParaRPr lang="en-US" sz="2600" dirty="0" smtClean="0">
              <a:solidFill>
                <a:schemeClr val="accent2"/>
              </a:solidFill>
              <a:latin typeface="Tw Cen MT" pitchFamily="34" charset="0"/>
            </a:endParaRPr>
          </a:p>
          <a:p>
            <a:pPr lvl="1" eaLnBrk="1" hangingPunct="1">
              <a:buFont typeface="Wingdings 2" pitchFamily="18" charset="2"/>
              <a:buNone/>
            </a:pPr>
            <a:endParaRPr lang="en-US" dirty="0" smtClean="0">
              <a:solidFill>
                <a:schemeClr val="accent2"/>
              </a:solidFill>
            </a:endParaRPr>
          </a:p>
          <a:p>
            <a:pPr eaLnBrk="1" hangingPunct="1">
              <a:buFont typeface="Wingdings" pitchFamily="2" charset="2"/>
              <a:buNone/>
            </a:pPr>
            <a:endParaRPr lang="en-US" dirty="0" smtClean="0"/>
          </a:p>
        </p:txBody>
      </p:sp>
      <p:sp>
        <p:nvSpPr>
          <p:cNvPr id="4" name="Slide Number Placeholder 3"/>
          <p:cNvSpPr>
            <a:spLocks noGrp="1"/>
          </p:cNvSpPr>
          <p:nvPr>
            <p:ph type="sldNum" sz="quarter" idx="12"/>
          </p:nvPr>
        </p:nvSpPr>
        <p:spPr/>
        <p:txBody>
          <a:bodyPr>
            <a:normAutofit/>
          </a:bodyPr>
          <a:lstStyle/>
          <a:p>
            <a:pPr>
              <a:defRPr/>
            </a:pPr>
            <a:fld id="{5B1071E6-B289-4C33-B8A6-3A22F04949CC}" type="slidenum">
              <a:rPr lang="en-US" smtClean="0"/>
              <a:pPr>
                <a:defRPr/>
              </a:pPr>
              <a:t>125</a:t>
            </a:fld>
            <a:endParaRPr lang="en-US" dirty="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anim calcmode="lin" valueType="num">
                                      <p:cBhvr additive="base">
                                        <p:cTn id="7" dur="5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363">
                                            <p:txEl>
                                              <p:pRg st="2" end="2"/>
                                            </p:txEl>
                                          </p:spTgt>
                                        </p:tgtEl>
                                        <p:attrNameLst>
                                          <p:attrName>style.visibility</p:attrName>
                                        </p:attrNameLst>
                                      </p:cBhvr>
                                      <p:to>
                                        <p:strVal val="visible"/>
                                      </p:to>
                                    </p:set>
                                    <p:anim calcmode="lin" valueType="num">
                                      <p:cBhvr additive="base">
                                        <p:cTn id="11" dur="5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6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363">
                                            <p:txEl>
                                              <p:pRg st="3" end="3"/>
                                            </p:txEl>
                                          </p:spTgt>
                                        </p:tgtEl>
                                        <p:attrNameLst>
                                          <p:attrName>style.visibility</p:attrName>
                                        </p:attrNameLst>
                                      </p:cBhvr>
                                      <p:to>
                                        <p:strVal val="visible"/>
                                      </p:to>
                                    </p:set>
                                    <p:anim calcmode="lin" valueType="num">
                                      <p:cBhvr additive="base">
                                        <p:cTn id="15" dur="5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3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28600" y="5486400"/>
            <a:ext cx="1295400" cy="3810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Slide Number Placeholder 4"/>
          <p:cNvSpPr>
            <a:spLocks noGrp="1"/>
          </p:cNvSpPr>
          <p:nvPr>
            <p:ph type="sldNum" sz="quarter" idx="12"/>
          </p:nvPr>
        </p:nvSpPr>
        <p:spPr/>
        <p:txBody>
          <a:bodyPr/>
          <a:lstStyle/>
          <a:p>
            <a:fld id="{F4218510-0254-4468-B58E-15C82BF2518D}" type="slidenum">
              <a:rPr lang="en-US" smtClean="0"/>
              <a:pPr/>
              <a:t>13</a:t>
            </a:fld>
            <a:endParaRPr lang="en-US" dirty="0"/>
          </a:p>
        </p:txBody>
      </p:sp>
      <p:pic>
        <p:nvPicPr>
          <p:cNvPr id="2050" name="Picture 2">
            <a:hlinkClick r:id="rId3"/>
          </p:cNvPr>
          <p:cNvPicPr>
            <a:picLocks noChangeAspect="1" noChangeArrowheads="1"/>
          </p:cNvPicPr>
          <p:nvPr/>
        </p:nvPicPr>
        <p:blipFill>
          <a:blip r:embed="rId4" cstate="print"/>
          <a:srcRect b="8809"/>
          <a:stretch>
            <a:fillRect/>
          </a:stretch>
        </p:blipFill>
        <p:spPr bwMode="auto">
          <a:xfrm>
            <a:off x="0" y="0"/>
            <a:ext cx="9713952" cy="70866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858000" y="2895600"/>
            <a:ext cx="2133600" cy="1524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Slide Number Placeholder 4"/>
          <p:cNvSpPr>
            <a:spLocks noGrp="1"/>
          </p:cNvSpPr>
          <p:nvPr>
            <p:ph type="sldNum" sz="quarter" idx="12"/>
          </p:nvPr>
        </p:nvSpPr>
        <p:spPr/>
        <p:txBody>
          <a:bodyPr/>
          <a:lstStyle/>
          <a:p>
            <a:fld id="{F4218510-0254-4468-B58E-15C82BF2518D}" type="slidenum">
              <a:rPr lang="en-US" smtClean="0"/>
              <a:pPr/>
              <a:t>14</a:t>
            </a:fld>
            <a:endParaRPr lang="en-US" dirty="0"/>
          </a:p>
        </p:txBody>
      </p:sp>
      <p:pic>
        <p:nvPicPr>
          <p:cNvPr id="3075" name="Picture 3">
            <a:hlinkClick r:id="rId3"/>
          </p:cNvPr>
          <p:cNvPicPr>
            <a:picLocks noChangeAspect="1" noChangeArrowheads="1"/>
          </p:cNvPicPr>
          <p:nvPr/>
        </p:nvPicPr>
        <p:blipFill>
          <a:blip r:embed="rId4" cstate="print"/>
          <a:srcRect r="206" b="6186"/>
          <a:stretch>
            <a:fillRect/>
          </a:stretch>
        </p:blipFill>
        <p:spPr bwMode="auto">
          <a:xfrm>
            <a:off x="-76200" y="-76200"/>
            <a:ext cx="9220200" cy="69342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858000" y="3048000"/>
            <a:ext cx="2133600" cy="1524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Slide Number Placeholder 4"/>
          <p:cNvSpPr>
            <a:spLocks noGrp="1"/>
          </p:cNvSpPr>
          <p:nvPr>
            <p:ph type="sldNum" sz="quarter" idx="12"/>
          </p:nvPr>
        </p:nvSpPr>
        <p:spPr/>
        <p:txBody>
          <a:bodyPr/>
          <a:lstStyle/>
          <a:p>
            <a:fld id="{F4218510-0254-4468-B58E-15C82BF2518D}" type="slidenum">
              <a:rPr lang="en-US" smtClean="0"/>
              <a:pPr/>
              <a:t>15</a:t>
            </a:fld>
            <a:endParaRPr lang="en-US" dirty="0"/>
          </a:p>
        </p:txBody>
      </p:sp>
      <p:pic>
        <p:nvPicPr>
          <p:cNvPr id="5122" name="Picture 2">
            <a:hlinkClick r:id="rId3"/>
          </p:cNvPr>
          <p:cNvPicPr>
            <a:picLocks noChangeAspect="1" noChangeArrowheads="1"/>
          </p:cNvPicPr>
          <p:nvPr/>
        </p:nvPicPr>
        <p:blipFill>
          <a:blip r:embed="rId4" cstate="print"/>
          <a:srcRect b="4206"/>
          <a:stretch>
            <a:fillRect/>
          </a:stretch>
        </p:blipFill>
        <p:spPr bwMode="auto">
          <a:xfrm>
            <a:off x="0" y="25637"/>
            <a:ext cx="9144000" cy="6832363"/>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4218510-0254-4468-B58E-15C82BF2518D}" type="slidenum">
              <a:rPr lang="en-US" smtClean="0"/>
              <a:pPr/>
              <a:t>16</a:t>
            </a:fld>
            <a:endParaRPr lang="en-US" dirty="0"/>
          </a:p>
        </p:txBody>
      </p:sp>
      <p:pic>
        <p:nvPicPr>
          <p:cNvPr id="6146" name="Picture 2">
            <a:hlinkClick r:id="rId3"/>
          </p:cNvPr>
          <p:cNvPicPr>
            <a:picLocks noChangeAspect="1" noChangeArrowheads="1"/>
          </p:cNvPicPr>
          <p:nvPr/>
        </p:nvPicPr>
        <p:blipFill>
          <a:blip r:embed="rId4" cstate="print"/>
          <a:srcRect b="4279"/>
          <a:stretch>
            <a:fillRect/>
          </a:stretch>
        </p:blipFill>
        <p:spPr bwMode="auto">
          <a:xfrm>
            <a:off x="0" y="-1"/>
            <a:ext cx="9144000" cy="6858001"/>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218510-0254-4468-B58E-15C82BF2518D}" type="slidenum">
              <a:rPr lang="en-US" smtClean="0"/>
              <a:pPr/>
              <a:t>17</a:t>
            </a:fld>
            <a:endParaRPr lang="en-US" dirty="0"/>
          </a:p>
        </p:txBody>
      </p:sp>
      <p:pic>
        <p:nvPicPr>
          <p:cNvPr id="7170" name="Picture 2">
            <a:hlinkClick r:id="rId3"/>
          </p:cNvPr>
          <p:cNvPicPr>
            <a:picLocks noChangeAspect="1" noChangeArrowheads="1"/>
          </p:cNvPicPr>
          <p:nvPr/>
        </p:nvPicPr>
        <p:blipFill>
          <a:blip r:embed="rId4" cstate="print"/>
          <a:srcRect r="513" b="3846"/>
          <a:stretch>
            <a:fillRect/>
          </a:stretch>
        </p:blipFill>
        <p:spPr bwMode="auto">
          <a:xfrm>
            <a:off x="0" y="-2133600"/>
            <a:ext cx="9144000" cy="683443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title"/>
          </p:nvPr>
        </p:nvSpPr>
        <p:spPr>
          <a:xfrm>
            <a:off x="0" y="1295400"/>
            <a:ext cx="9144000" cy="1143000"/>
          </a:xfrm>
        </p:spPr>
        <p:txBody>
          <a:bodyPr/>
          <a:lstStyle/>
          <a:p>
            <a:pPr eaLnBrk="1" hangingPunct="1"/>
            <a:r>
              <a:rPr lang="en-US" dirty="0" smtClean="0">
                <a:solidFill>
                  <a:schemeClr val="accent2"/>
                </a:solidFill>
                <a:latin typeface="Tw Cen MT" pitchFamily="34" charset="0"/>
              </a:rPr>
              <a:t>Key Regulations and Circulars</a:t>
            </a:r>
          </a:p>
        </p:txBody>
      </p:sp>
      <p:sp>
        <p:nvSpPr>
          <p:cNvPr id="33795" name="Rectangle 8"/>
          <p:cNvSpPr>
            <a:spLocks noGrp="1" noChangeArrowheads="1"/>
          </p:cNvSpPr>
          <p:nvPr>
            <p:ph sz="quarter" idx="2"/>
          </p:nvPr>
        </p:nvSpPr>
        <p:spPr>
          <a:xfrm>
            <a:off x="762000" y="2906712"/>
            <a:ext cx="4040188" cy="3951288"/>
          </a:xfrm>
        </p:spPr>
        <p:txBody>
          <a:bodyPr/>
          <a:lstStyle/>
          <a:p>
            <a:pPr eaLnBrk="1" hangingPunct="1">
              <a:spcBef>
                <a:spcPct val="10000"/>
              </a:spcBef>
              <a:spcAft>
                <a:spcPct val="10000"/>
              </a:spcAft>
            </a:pPr>
            <a:r>
              <a:rPr lang="en-US" dirty="0" smtClean="0">
                <a:solidFill>
                  <a:schemeClr val="accent2"/>
                </a:solidFill>
              </a:rPr>
              <a:t>49 CFR Part 18</a:t>
            </a:r>
          </a:p>
          <a:p>
            <a:pPr eaLnBrk="1" hangingPunct="1">
              <a:spcBef>
                <a:spcPct val="10000"/>
              </a:spcBef>
              <a:spcAft>
                <a:spcPct val="10000"/>
              </a:spcAft>
            </a:pPr>
            <a:r>
              <a:rPr lang="en-US" dirty="0" smtClean="0">
                <a:solidFill>
                  <a:schemeClr val="accent2"/>
                </a:solidFill>
              </a:rPr>
              <a:t>Master Agreement</a:t>
            </a:r>
          </a:p>
        </p:txBody>
      </p:sp>
      <p:sp>
        <p:nvSpPr>
          <p:cNvPr id="33796" name="Rectangle 9"/>
          <p:cNvSpPr>
            <a:spLocks noGrp="1" noChangeArrowheads="1"/>
          </p:cNvSpPr>
          <p:nvPr>
            <p:ph sz="quarter" idx="4"/>
          </p:nvPr>
        </p:nvSpPr>
        <p:spPr>
          <a:xfrm>
            <a:off x="5102225" y="2906712"/>
            <a:ext cx="4041775" cy="3951288"/>
          </a:xfrm>
        </p:spPr>
        <p:txBody>
          <a:bodyPr/>
          <a:lstStyle/>
          <a:p>
            <a:pPr eaLnBrk="1" hangingPunct="1">
              <a:spcBef>
                <a:spcPct val="10000"/>
              </a:spcBef>
              <a:spcAft>
                <a:spcPct val="10000"/>
              </a:spcAft>
              <a:buClr>
                <a:schemeClr val="tx1"/>
              </a:buClr>
              <a:buFont typeface="Wingdings" pitchFamily="2" charset="2"/>
              <a:buChar char="ü"/>
            </a:pPr>
            <a:r>
              <a:rPr lang="en-US" dirty="0" smtClean="0">
                <a:solidFill>
                  <a:schemeClr val="accent2"/>
                </a:solidFill>
              </a:rPr>
              <a:t>FTA C 4220.1E</a:t>
            </a:r>
          </a:p>
          <a:p>
            <a:pPr eaLnBrk="1" hangingPunct="1">
              <a:spcBef>
                <a:spcPct val="10000"/>
              </a:spcBef>
              <a:spcAft>
                <a:spcPct val="10000"/>
              </a:spcAft>
              <a:buClr>
                <a:schemeClr val="tx1"/>
              </a:buClr>
              <a:buFont typeface="Wingdings" pitchFamily="2" charset="2"/>
              <a:buChar char="ü"/>
            </a:pPr>
            <a:r>
              <a:rPr lang="en-US" dirty="0" smtClean="0">
                <a:solidFill>
                  <a:schemeClr val="accent2"/>
                </a:solidFill>
              </a:rPr>
              <a:t>FTA C 9040.1F</a:t>
            </a:r>
          </a:p>
          <a:p>
            <a:pPr eaLnBrk="1" hangingPunct="1">
              <a:spcBef>
                <a:spcPct val="10000"/>
              </a:spcBef>
              <a:spcAft>
                <a:spcPct val="10000"/>
              </a:spcAft>
              <a:buClr>
                <a:schemeClr val="tx1"/>
              </a:buClr>
              <a:buFont typeface="Wingdings" pitchFamily="2" charset="2"/>
              <a:buChar char="ü"/>
            </a:pPr>
            <a:r>
              <a:rPr lang="en-US" dirty="0" smtClean="0">
                <a:solidFill>
                  <a:schemeClr val="accent2"/>
                </a:solidFill>
              </a:rPr>
              <a:t>FTA C</a:t>
            </a:r>
            <a:r>
              <a:rPr lang="en-US" dirty="0" smtClean="0">
                <a:solidFill>
                  <a:schemeClr val="accent2"/>
                </a:solidFill>
                <a:latin typeface="+mj-lt"/>
              </a:rPr>
              <a:t> 9070.1F</a:t>
            </a:r>
          </a:p>
          <a:p>
            <a:pPr eaLnBrk="1" hangingPunct="1">
              <a:spcBef>
                <a:spcPct val="10000"/>
              </a:spcBef>
              <a:spcAft>
                <a:spcPct val="10000"/>
              </a:spcAft>
              <a:buClr>
                <a:schemeClr val="tx1"/>
              </a:buClr>
              <a:buFont typeface="Wingdings" pitchFamily="2" charset="2"/>
              <a:buChar char="ü"/>
            </a:pPr>
            <a:r>
              <a:rPr lang="en-US" dirty="0" smtClean="0">
                <a:solidFill>
                  <a:schemeClr val="accent2"/>
                </a:solidFill>
              </a:rPr>
              <a:t>FTA C 9050.1</a:t>
            </a:r>
          </a:p>
          <a:p>
            <a:pPr eaLnBrk="1" hangingPunct="1">
              <a:spcBef>
                <a:spcPct val="10000"/>
              </a:spcBef>
              <a:spcAft>
                <a:spcPct val="10000"/>
              </a:spcAft>
              <a:buClr>
                <a:schemeClr val="tx1"/>
              </a:buClr>
              <a:buFont typeface="Wingdings" pitchFamily="2" charset="2"/>
              <a:buChar char="ü"/>
            </a:pPr>
            <a:r>
              <a:rPr lang="en-US" dirty="0" smtClean="0">
                <a:solidFill>
                  <a:schemeClr val="accent2"/>
                </a:solidFill>
              </a:rPr>
              <a:t>FTA C 9045.1</a:t>
            </a:r>
          </a:p>
          <a:p>
            <a:pPr eaLnBrk="1" hangingPunct="1">
              <a:spcBef>
                <a:spcPct val="10000"/>
              </a:spcBef>
              <a:spcAft>
                <a:spcPct val="10000"/>
              </a:spcAft>
              <a:buClr>
                <a:schemeClr val="tx1"/>
              </a:buClr>
              <a:buFont typeface="Wingdings" pitchFamily="2" charset="2"/>
              <a:buChar char="ü"/>
            </a:pPr>
            <a:r>
              <a:rPr lang="en-US" dirty="0" smtClean="0">
                <a:solidFill>
                  <a:schemeClr val="accent2"/>
                </a:solidFill>
              </a:rPr>
              <a:t>FTA C 9300.1*</a:t>
            </a:r>
          </a:p>
          <a:p>
            <a:pPr eaLnBrk="1" hangingPunct="1">
              <a:spcBef>
                <a:spcPct val="10000"/>
              </a:spcBef>
              <a:spcAft>
                <a:spcPct val="10000"/>
              </a:spcAft>
              <a:buClr>
                <a:schemeClr val="tx1"/>
              </a:buClr>
              <a:buFont typeface="Wingdings" pitchFamily="2" charset="2"/>
              <a:buChar char="ü"/>
            </a:pPr>
            <a:r>
              <a:rPr lang="en-US" dirty="0" smtClean="0">
                <a:solidFill>
                  <a:schemeClr val="accent2"/>
                </a:solidFill>
              </a:rPr>
              <a:t>FTA C 9030.1C</a:t>
            </a:r>
          </a:p>
          <a:p>
            <a:pPr eaLnBrk="1" hangingPunct="1">
              <a:spcBef>
                <a:spcPct val="10000"/>
              </a:spcBef>
              <a:spcAft>
                <a:spcPct val="10000"/>
              </a:spcAft>
              <a:buClr>
                <a:schemeClr val="tx1"/>
              </a:buClr>
              <a:buFont typeface="Wingdings" pitchFamily="2" charset="2"/>
              <a:buChar char="ü"/>
            </a:pPr>
            <a:r>
              <a:rPr lang="en-US" dirty="0" smtClean="0">
                <a:solidFill>
                  <a:schemeClr val="accent2"/>
                </a:solidFill>
              </a:rPr>
              <a:t>FTA C 5010.1C *</a:t>
            </a:r>
          </a:p>
        </p:txBody>
      </p:sp>
      <p:sp>
        <p:nvSpPr>
          <p:cNvPr id="33797" name="Text Placeholder 6"/>
          <p:cNvSpPr>
            <a:spLocks noGrp="1"/>
          </p:cNvSpPr>
          <p:nvPr>
            <p:ph type="body" sz="quarter" idx="1"/>
          </p:nvPr>
        </p:nvSpPr>
        <p:spPr>
          <a:xfrm>
            <a:off x="1752600" y="2590800"/>
            <a:ext cx="1828800" cy="639763"/>
          </a:xfrm>
        </p:spPr>
        <p:txBody>
          <a:bodyPr/>
          <a:lstStyle/>
          <a:p>
            <a:r>
              <a:rPr lang="en-US" dirty="0" smtClean="0">
                <a:solidFill>
                  <a:schemeClr val="accent2"/>
                </a:solidFill>
                <a:latin typeface="Tw Cen MT" pitchFamily="34" charset="0"/>
              </a:rPr>
              <a:t>Regulations</a:t>
            </a:r>
            <a:r>
              <a:rPr lang="en-US" dirty="0" smtClean="0">
                <a:solidFill>
                  <a:schemeClr val="accent2"/>
                </a:solidFill>
              </a:rPr>
              <a:t>	</a:t>
            </a:r>
          </a:p>
        </p:txBody>
      </p:sp>
      <p:sp>
        <p:nvSpPr>
          <p:cNvPr id="8" name="Text Placeholder 7"/>
          <p:cNvSpPr>
            <a:spLocks noGrp="1"/>
          </p:cNvSpPr>
          <p:nvPr>
            <p:ph type="body" sz="quarter" idx="3"/>
          </p:nvPr>
        </p:nvSpPr>
        <p:spPr>
          <a:xfrm>
            <a:off x="5715000" y="2286000"/>
            <a:ext cx="1295400" cy="639763"/>
          </a:xfrm>
        </p:spPr>
        <p:txBody>
          <a:bodyPr/>
          <a:lstStyle/>
          <a:p>
            <a:pPr>
              <a:defRPr/>
            </a:pPr>
            <a:r>
              <a:rPr lang="en-US" dirty="0" smtClean="0">
                <a:solidFill>
                  <a:schemeClr val="accent2"/>
                </a:solidFill>
                <a:latin typeface="Tw Cen MT" pitchFamily="34" charset="0"/>
              </a:rPr>
              <a:t>Circulars</a:t>
            </a:r>
            <a:endParaRPr lang="en-US" dirty="0">
              <a:solidFill>
                <a:schemeClr val="accent2"/>
              </a:solidFill>
              <a:latin typeface="Tw Cen MT" pitchFamily="34" charset="0"/>
            </a:endParaRPr>
          </a:p>
        </p:txBody>
      </p:sp>
      <p:sp>
        <p:nvSpPr>
          <p:cNvPr id="31755" name="Text Box 12"/>
          <p:cNvSpPr txBox="1">
            <a:spLocks noChangeArrowheads="1"/>
          </p:cNvSpPr>
          <p:nvPr/>
        </p:nvSpPr>
        <p:spPr bwMode="auto">
          <a:xfrm>
            <a:off x="762000" y="4038600"/>
            <a:ext cx="4114800" cy="646113"/>
          </a:xfrm>
          <a:prstGeom prst="rect">
            <a:avLst/>
          </a:prstGeom>
          <a:noFill/>
          <a:ln w="9525">
            <a:noFill/>
            <a:miter lim="800000"/>
            <a:headEnd/>
            <a:tailEnd/>
          </a:ln>
        </p:spPr>
        <p:txBody>
          <a:bodyPr>
            <a:spAutoFit/>
          </a:bodyPr>
          <a:lstStyle/>
          <a:p>
            <a:r>
              <a:rPr lang="en-US" dirty="0">
                <a:solidFill>
                  <a:schemeClr val="accent2"/>
                </a:solidFill>
              </a:rPr>
              <a:t>Circular 4220.1F Became effective on 11/1/08</a:t>
            </a:r>
          </a:p>
        </p:txBody>
      </p:sp>
      <p:sp>
        <p:nvSpPr>
          <p:cNvPr id="33800" name="Text Box 15"/>
          <p:cNvSpPr txBox="1">
            <a:spLocks noChangeArrowheads="1"/>
          </p:cNvSpPr>
          <p:nvPr/>
        </p:nvSpPr>
        <p:spPr bwMode="auto">
          <a:xfrm>
            <a:off x="1066800" y="5791200"/>
            <a:ext cx="3054350" cy="366712"/>
          </a:xfrm>
          <a:prstGeom prst="rect">
            <a:avLst/>
          </a:prstGeom>
          <a:noFill/>
          <a:ln w="9525">
            <a:noFill/>
            <a:miter lim="800000"/>
            <a:headEnd/>
            <a:tailEnd/>
          </a:ln>
        </p:spPr>
        <p:txBody>
          <a:bodyPr wrap="none">
            <a:spAutoFit/>
          </a:bodyPr>
          <a:lstStyle/>
          <a:p>
            <a:r>
              <a:rPr lang="en-US" dirty="0">
                <a:solidFill>
                  <a:schemeClr val="accent2"/>
                </a:solidFill>
              </a:rPr>
              <a:t>* Also updated as of 11/1/08</a:t>
            </a:r>
          </a:p>
        </p:txBody>
      </p:sp>
      <p:sp>
        <p:nvSpPr>
          <p:cNvPr id="13" name="Slide Number Placeholder 12"/>
          <p:cNvSpPr>
            <a:spLocks noGrp="1"/>
          </p:cNvSpPr>
          <p:nvPr>
            <p:ph type="sldNum" sz="quarter" idx="11"/>
          </p:nvPr>
        </p:nvSpPr>
        <p:spPr>
          <a:xfrm>
            <a:off x="6858000" y="6381750"/>
            <a:ext cx="2895600" cy="476250"/>
          </a:xfrm>
        </p:spPr>
        <p:txBody>
          <a:bodyPr>
            <a:normAutofit/>
          </a:bodyPr>
          <a:lstStyle/>
          <a:p>
            <a:pPr>
              <a:defRPr/>
            </a:pPr>
            <a:fld id="{5B0BA709-6A67-4493-8CB4-3B4F133E28FD}" type="slidenum">
              <a:rPr lang="en-US" smtClean="0"/>
              <a:pPr>
                <a:defRPr/>
              </a:pPr>
              <a:t>18</a:t>
            </a:fld>
            <a:endParaRPr lang="en-US" dirty="0"/>
          </a:p>
        </p:txBody>
      </p:sp>
      <p:sp>
        <p:nvSpPr>
          <p:cNvPr id="14" name="Oval 13"/>
          <p:cNvSpPr/>
          <p:nvPr/>
        </p:nvSpPr>
        <p:spPr>
          <a:xfrm>
            <a:off x="4876800" y="2362200"/>
            <a:ext cx="3048000" cy="5334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Down Arrow 14"/>
          <p:cNvSpPr/>
          <p:nvPr/>
        </p:nvSpPr>
        <p:spPr>
          <a:xfrm rot="5400000" flipH="1" flipV="1">
            <a:off x="-925512" y="2525712"/>
            <a:ext cx="247650" cy="377825"/>
          </a:xfrm>
          <a:prstGeom prst="downArrow">
            <a:avLst>
              <a:gd name="adj1" fmla="val 50000"/>
              <a:gd name="adj2" fmla="val 47054"/>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a:off x="914400" y="2362200"/>
            <a:ext cx="3200400" cy="6096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 calcmode="lin" valueType="num">
                                      <p:cBhvr additive="base">
                                        <p:cTn id="12"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33796">
                                            <p:txEl>
                                              <p:pRg st="0" end="0"/>
                                            </p:txEl>
                                          </p:spTgt>
                                        </p:tgtEl>
                                        <p:attrNameLst>
                                          <p:attrName>style.visibility</p:attrName>
                                        </p:attrNameLst>
                                      </p:cBhvr>
                                      <p:to>
                                        <p:strVal val="visible"/>
                                      </p:to>
                                    </p:set>
                                    <p:anim calcmode="lin" valueType="num">
                                      <p:cBhvr additive="base">
                                        <p:cTn id="20"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3796">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33796">
                                            <p:txEl>
                                              <p:pRg st="1" end="1"/>
                                            </p:txEl>
                                          </p:spTgt>
                                        </p:tgtEl>
                                        <p:attrNameLst>
                                          <p:attrName>style.visibility</p:attrName>
                                        </p:attrNameLst>
                                      </p:cBhvr>
                                      <p:to>
                                        <p:strVal val="visible"/>
                                      </p:to>
                                    </p:set>
                                    <p:anim calcmode="lin" valueType="num">
                                      <p:cBhvr additive="base">
                                        <p:cTn id="25" dur="500" fill="hold"/>
                                        <p:tgtEl>
                                          <p:spTgt spid="3379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6">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33796">
                                            <p:txEl>
                                              <p:pRg st="2" end="2"/>
                                            </p:txEl>
                                          </p:spTgt>
                                        </p:tgtEl>
                                        <p:attrNameLst>
                                          <p:attrName>style.visibility</p:attrName>
                                        </p:attrNameLst>
                                      </p:cBhvr>
                                      <p:to>
                                        <p:strVal val="visible"/>
                                      </p:to>
                                    </p:set>
                                    <p:anim calcmode="lin" valueType="num">
                                      <p:cBhvr additive="base">
                                        <p:cTn id="30"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3796">
                                            <p:txEl>
                                              <p:pRg st="2" end="2"/>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3796">
                                            <p:txEl>
                                              <p:pRg st="3" end="3"/>
                                            </p:txEl>
                                          </p:spTgt>
                                        </p:tgtEl>
                                        <p:attrNameLst>
                                          <p:attrName>style.visibility</p:attrName>
                                        </p:attrNameLst>
                                      </p:cBhvr>
                                      <p:to>
                                        <p:strVal val="visible"/>
                                      </p:to>
                                    </p:set>
                                    <p:anim calcmode="lin" valueType="num">
                                      <p:cBhvr additive="base">
                                        <p:cTn id="35" dur="500" fill="hold"/>
                                        <p:tgtEl>
                                          <p:spTgt spid="3379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796">
                                            <p:txEl>
                                              <p:pRg st="3" end="3"/>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33796">
                                            <p:txEl>
                                              <p:pRg st="4" end="4"/>
                                            </p:txEl>
                                          </p:spTgt>
                                        </p:tgtEl>
                                        <p:attrNameLst>
                                          <p:attrName>style.visibility</p:attrName>
                                        </p:attrNameLst>
                                      </p:cBhvr>
                                      <p:to>
                                        <p:strVal val="visible"/>
                                      </p:to>
                                    </p:set>
                                    <p:anim calcmode="lin" valueType="num">
                                      <p:cBhvr additive="base">
                                        <p:cTn id="40" dur="500" fill="hold"/>
                                        <p:tgtEl>
                                          <p:spTgt spid="33796">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3796">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grpId="0" nodeType="afterEffect">
                                  <p:stCondLst>
                                    <p:cond delay="0"/>
                                  </p:stCondLst>
                                  <p:childTnLst>
                                    <p:set>
                                      <p:cBhvr>
                                        <p:cTn id="44" dur="1" fill="hold">
                                          <p:stCondLst>
                                            <p:cond delay="0"/>
                                          </p:stCondLst>
                                        </p:cTn>
                                        <p:tgtEl>
                                          <p:spTgt spid="33796">
                                            <p:txEl>
                                              <p:pRg st="5" end="5"/>
                                            </p:txEl>
                                          </p:spTgt>
                                        </p:tgtEl>
                                        <p:attrNameLst>
                                          <p:attrName>style.visibility</p:attrName>
                                        </p:attrNameLst>
                                      </p:cBhvr>
                                      <p:to>
                                        <p:strVal val="visible"/>
                                      </p:to>
                                    </p:set>
                                    <p:anim calcmode="lin" valueType="num">
                                      <p:cBhvr additive="base">
                                        <p:cTn id="45" dur="500" fill="hold"/>
                                        <p:tgtEl>
                                          <p:spTgt spid="3379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3796">
                                            <p:txEl>
                                              <p:pRg st="5" end="5"/>
                                            </p:txEl>
                                          </p:spTgt>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33796">
                                            <p:txEl>
                                              <p:pRg st="6" end="6"/>
                                            </p:txEl>
                                          </p:spTgt>
                                        </p:tgtEl>
                                        <p:attrNameLst>
                                          <p:attrName>style.visibility</p:attrName>
                                        </p:attrNameLst>
                                      </p:cBhvr>
                                      <p:to>
                                        <p:strVal val="visible"/>
                                      </p:to>
                                    </p:set>
                                    <p:anim calcmode="lin" valueType="num">
                                      <p:cBhvr additive="base">
                                        <p:cTn id="50" dur="500" fill="hold"/>
                                        <p:tgtEl>
                                          <p:spTgt spid="33796">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3796">
                                            <p:txEl>
                                              <p:pRg st="6" end="6"/>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33796">
                                            <p:txEl>
                                              <p:pRg st="7" end="7"/>
                                            </p:txEl>
                                          </p:spTgt>
                                        </p:tgtEl>
                                        <p:attrNameLst>
                                          <p:attrName>style.visibility</p:attrName>
                                        </p:attrNameLst>
                                      </p:cBhvr>
                                      <p:to>
                                        <p:strVal val="visible"/>
                                      </p:to>
                                    </p:set>
                                    <p:anim calcmode="lin" valueType="num">
                                      <p:cBhvr additive="base">
                                        <p:cTn id="55" dur="500" fill="hold"/>
                                        <p:tgtEl>
                                          <p:spTgt spid="3379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3796">
                                            <p:txEl>
                                              <p:pRg st="7" end="7"/>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63" presetClass="path" presetSubtype="0" accel="50000" decel="50000" fill="hold" grpId="0" nodeType="afterEffect">
                                  <p:stCondLst>
                                    <p:cond delay="0"/>
                                  </p:stCondLst>
                                  <p:childTnLst>
                                    <p:animMotion origin="layout" path="M -0.22066 -0.00555 L 0.56649 -0.00694 " pathEditMode="relative" rAng="0" ptsTypes="AA">
                                      <p:cBhvr>
                                        <p:cTn id="59" dur="2000" fill="hold"/>
                                        <p:tgtEl>
                                          <p:spTgt spid="15"/>
                                        </p:tgtEl>
                                        <p:attrNameLst>
                                          <p:attrName>ppt_x</p:attrName>
                                          <p:attrName>ppt_y</p:attrName>
                                        </p:attrNameLst>
                                      </p:cBhvr>
                                      <p:rCtr x="394" y="-1"/>
                                    </p:animMotion>
                                  </p:childTnLst>
                                </p:cTn>
                              </p:par>
                            </p:childTnLst>
                          </p:cTn>
                        </p:par>
                        <p:par>
                          <p:cTn id="60" fill="hold">
                            <p:stCondLst>
                              <p:cond delay="7000"/>
                            </p:stCondLst>
                            <p:childTnLst>
                              <p:par>
                                <p:cTn id="61" presetID="1"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par>
                          <p:cTn id="63" fill="hold">
                            <p:stCondLst>
                              <p:cond delay="7000"/>
                            </p:stCondLst>
                            <p:childTnLst>
                              <p:par>
                                <p:cTn id="64" presetID="1" presetClass="entr" presetSubtype="0" fill="hold" nodeType="afterEffect">
                                  <p:stCondLst>
                                    <p:cond delay="0"/>
                                  </p:stCondLst>
                                  <p:iterate type="wd">
                                    <p:tmAbs val="500"/>
                                  </p:iterate>
                                  <p:childTnLst>
                                    <p:set>
                                      <p:cBhvr>
                                        <p:cTn id="65" dur="1" fill="hold">
                                          <p:stCondLst>
                                            <p:cond delay="0"/>
                                          </p:stCondLst>
                                        </p:cTn>
                                        <p:tgtEl>
                                          <p:spTgt spid="317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6" grpId="0" build="p"/>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0" y="1143000"/>
            <a:ext cx="9144000" cy="990600"/>
          </a:xfrm>
        </p:spPr>
        <p:txBody>
          <a:bodyPr/>
          <a:lstStyle/>
          <a:p>
            <a:r>
              <a:rPr lang="en-US" sz="3200" dirty="0" smtClean="0">
                <a:solidFill>
                  <a:schemeClr val="accent2"/>
                </a:solidFill>
                <a:latin typeface="Tw Cen MT" pitchFamily="34" charset="0"/>
              </a:rPr>
              <a:t>FTA Circular 4220.1F</a:t>
            </a:r>
          </a:p>
        </p:txBody>
      </p:sp>
      <p:sp>
        <p:nvSpPr>
          <p:cNvPr id="35843" name="Rectangle 5"/>
          <p:cNvSpPr>
            <a:spLocks noGrp="1" noChangeArrowheads="1"/>
          </p:cNvSpPr>
          <p:nvPr>
            <p:ph sz="quarter" idx="1"/>
          </p:nvPr>
        </p:nvSpPr>
        <p:spPr>
          <a:xfrm>
            <a:off x="990600" y="2057400"/>
            <a:ext cx="7312025" cy="4495800"/>
          </a:xfrm>
        </p:spPr>
        <p:txBody>
          <a:bodyPr/>
          <a:lstStyle/>
          <a:p>
            <a:pPr>
              <a:lnSpc>
                <a:spcPct val="80000"/>
              </a:lnSpc>
              <a:buFont typeface="Wingdings" pitchFamily="2" charset="2"/>
              <a:buNone/>
            </a:pPr>
            <a:r>
              <a:rPr lang="en-US" sz="2600" b="1" dirty="0" smtClean="0">
                <a:solidFill>
                  <a:schemeClr val="accent2"/>
                </a:solidFill>
                <a:latin typeface="Tw Cen MT" pitchFamily="34" charset="0"/>
              </a:rPr>
              <a:t>Applicability</a:t>
            </a:r>
          </a:p>
          <a:p>
            <a:pPr>
              <a:lnSpc>
                <a:spcPct val="80000"/>
              </a:lnSpc>
              <a:buFont typeface="Wingdings" pitchFamily="2" charset="2"/>
              <a:buNone/>
            </a:pPr>
            <a:r>
              <a:rPr lang="en-US" sz="2600" dirty="0" smtClean="0">
                <a:solidFill>
                  <a:schemeClr val="accent2"/>
                </a:solidFill>
                <a:latin typeface="Tw Cen MT" pitchFamily="34" charset="0"/>
              </a:rPr>
              <a:t>To:</a:t>
            </a:r>
          </a:p>
          <a:p>
            <a:pPr>
              <a:lnSpc>
                <a:spcPct val="80000"/>
              </a:lnSpc>
              <a:buClr>
                <a:schemeClr val="tx1"/>
              </a:buClr>
              <a:buFont typeface="Wingdings" pitchFamily="2" charset="2"/>
              <a:buChar char="ü"/>
            </a:pPr>
            <a:r>
              <a:rPr lang="en-US" sz="2600" dirty="0" smtClean="0">
                <a:solidFill>
                  <a:schemeClr val="accent2"/>
                </a:solidFill>
                <a:latin typeface="Tw Cen MT" pitchFamily="34" charset="0"/>
              </a:rPr>
              <a:t>Transit authorities</a:t>
            </a:r>
          </a:p>
          <a:p>
            <a:pPr>
              <a:lnSpc>
                <a:spcPct val="80000"/>
              </a:lnSpc>
              <a:buClr>
                <a:schemeClr val="tx1"/>
              </a:buClr>
              <a:buFont typeface="Wingdings" pitchFamily="2" charset="2"/>
              <a:buChar char="ü"/>
            </a:pPr>
            <a:r>
              <a:rPr lang="en-US" sz="2600" dirty="0" smtClean="0">
                <a:solidFill>
                  <a:schemeClr val="accent2"/>
                </a:solidFill>
                <a:latin typeface="Tw Cen MT" pitchFamily="34" charset="0"/>
              </a:rPr>
              <a:t>FTA grantees and subgrantees that contract with outside sources</a:t>
            </a:r>
          </a:p>
          <a:p>
            <a:pPr>
              <a:lnSpc>
                <a:spcPct val="80000"/>
              </a:lnSpc>
              <a:buClr>
                <a:schemeClr val="tx1"/>
              </a:buClr>
              <a:buFont typeface="Wingdings" pitchFamily="2" charset="2"/>
              <a:buChar char="ü"/>
            </a:pPr>
            <a:r>
              <a:rPr lang="en-US" sz="2600" dirty="0" smtClean="0">
                <a:solidFill>
                  <a:schemeClr val="accent2"/>
                </a:solidFill>
                <a:latin typeface="Tw Cen MT" pitchFamily="34" charset="0"/>
              </a:rPr>
              <a:t>Not to:</a:t>
            </a:r>
          </a:p>
          <a:p>
            <a:pPr>
              <a:lnSpc>
                <a:spcPct val="80000"/>
              </a:lnSpc>
              <a:buClr>
                <a:schemeClr val="tx1"/>
              </a:buClr>
              <a:buFont typeface="Wingdings" pitchFamily="2" charset="2"/>
              <a:buChar char="ü"/>
            </a:pPr>
            <a:r>
              <a:rPr lang="en-US" sz="2600" dirty="0" smtClean="0">
                <a:solidFill>
                  <a:schemeClr val="accent2"/>
                </a:solidFill>
                <a:latin typeface="Tw Cen MT" pitchFamily="34" charset="0"/>
              </a:rPr>
              <a:t>States follow their own procedures, BUT must comply with FTA C 4220.1F:</a:t>
            </a:r>
          </a:p>
          <a:p>
            <a:pPr lvl="2">
              <a:lnSpc>
                <a:spcPct val="80000"/>
              </a:lnSpc>
              <a:buClr>
                <a:schemeClr val="tx1"/>
              </a:buClr>
              <a:buFont typeface="Arial" pitchFamily="34" charset="0"/>
              <a:buChar char="•"/>
            </a:pPr>
            <a:r>
              <a:rPr lang="en-US" sz="2600" dirty="0" smtClean="0">
                <a:solidFill>
                  <a:schemeClr val="accent2"/>
                </a:solidFill>
                <a:latin typeface="Tw Cen MT" pitchFamily="34" charset="0"/>
              </a:rPr>
              <a:t>Term limitations, Competition, Geographic Preference, A&amp;E Services, and Awards to Responsible Contractors</a:t>
            </a:r>
          </a:p>
          <a:p>
            <a:pPr lvl="2">
              <a:lnSpc>
                <a:spcPct val="80000"/>
              </a:lnSpc>
              <a:buClr>
                <a:schemeClr val="tx1"/>
              </a:buClr>
              <a:buFont typeface="Arial" pitchFamily="34" charset="0"/>
              <a:buChar char="•"/>
            </a:pPr>
            <a:r>
              <a:rPr lang="en-US" sz="2600" dirty="0" smtClean="0">
                <a:solidFill>
                  <a:schemeClr val="accent2"/>
                </a:solidFill>
                <a:latin typeface="Tw Cen MT" pitchFamily="34" charset="0"/>
              </a:rPr>
              <a:t>Inclusion of Federally-required clauses</a:t>
            </a:r>
          </a:p>
          <a:p>
            <a:pPr>
              <a:lnSpc>
                <a:spcPct val="80000"/>
              </a:lnSpc>
            </a:pPr>
            <a:endParaRPr lang="en-US" sz="2600" dirty="0" smtClean="0"/>
          </a:p>
        </p:txBody>
      </p:sp>
      <p:sp>
        <p:nvSpPr>
          <p:cNvPr id="4" name="Slide Number Placeholder 3"/>
          <p:cNvSpPr>
            <a:spLocks noGrp="1"/>
          </p:cNvSpPr>
          <p:nvPr>
            <p:ph type="sldNum" sz="quarter" idx="12"/>
          </p:nvPr>
        </p:nvSpPr>
        <p:spPr/>
        <p:txBody>
          <a:bodyPr>
            <a:normAutofit/>
          </a:bodyPr>
          <a:lstStyle/>
          <a:p>
            <a:pPr>
              <a:defRPr/>
            </a:pPr>
            <a:fld id="{9A1C1C22-3A5C-4A67-AB64-9482B68CDB91}" type="slidenum">
              <a:rPr lang="en-US" smtClean="0"/>
              <a:pPr>
                <a:defRPr/>
              </a:pPr>
              <a:t>19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 calcmode="lin" valueType="num">
                                      <p:cBhvr additive="base">
                                        <p:cTn id="12"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 calcmode="lin" valueType="num">
                                      <p:cBhvr additive="base">
                                        <p:cTn id="17"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 calcmode="lin" valueType="num">
                                      <p:cBhvr additive="base">
                                        <p:cTn id="22"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 calcmode="lin" valueType="num">
                                      <p:cBhvr additive="base">
                                        <p:cTn id="27"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 calcmode="lin" valueType="num">
                                      <p:cBhvr additive="base">
                                        <p:cTn id="32"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5843">
                                            <p:txEl>
                                              <p:pRg st="6" end="6"/>
                                            </p:txEl>
                                          </p:spTgt>
                                        </p:tgtEl>
                                        <p:attrNameLst>
                                          <p:attrName>style.visibility</p:attrName>
                                        </p:attrNameLst>
                                      </p:cBhvr>
                                      <p:to>
                                        <p:strVal val="visible"/>
                                      </p:to>
                                    </p:set>
                                    <p:anim calcmode="lin" valueType="num">
                                      <p:cBhvr additive="base">
                                        <p:cTn id="37" dur="5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5843">
                                            <p:txEl>
                                              <p:pRg st="7" end="7"/>
                                            </p:txEl>
                                          </p:spTgt>
                                        </p:tgtEl>
                                        <p:attrNameLst>
                                          <p:attrName>style.visibility</p:attrName>
                                        </p:attrNameLst>
                                      </p:cBhvr>
                                      <p:to>
                                        <p:strVal val="visible"/>
                                      </p:to>
                                    </p:set>
                                    <p:anim calcmode="lin" valueType="num">
                                      <p:cBhvr additive="base">
                                        <p:cTn id="42" dur="500" fill="hold"/>
                                        <p:tgtEl>
                                          <p:spTgt spid="3584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8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2590800" y="1295400"/>
            <a:ext cx="3462338" cy="641350"/>
          </a:xfrm>
          <a:prstGeom prst="rect">
            <a:avLst/>
          </a:prstGeom>
          <a:noFill/>
          <a:ln w="9525">
            <a:noFill/>
            <a:miter lim="800000"/>
            <a:headEnd/>
            <a:tailEnd/>
          </a:ln>
          <a:effectLst/>
        </p:spPr>
        <p:txBody>
          <a:bodyPr wrap="none">
            <a:spAutoFit/>
          </a:bodyPr>
          <a:lstStyle/>
          <a:p>
            <a:pPr algn="ctr"/>
            <a:r>
              <a:rPr lang="en-US" sz="3600" dirty="0">
                <a:solidFill>
                  <a:schemeClr val="accent2"/>
                </a:solidFill>
                <a:latin typeface="Tw Cen MT" pitchFamily="34" charset="0"/>
              </a:rPr>
              <a:t>Course Objectives</a:t>
            </a:r>
          </a:p>
        </p:txBody>
      </p:sp>
      <p:sp>
        <p:nvSpPr>
          <p:cNvPr id="4102" name="Rectangle 6"/>
          <p:cNvSpPr>
            <a:spLocks noChangeArrowheads="1"/>
          </p:cNvSpPr>
          <p:nvPr/>
        </p:nvSpPr>
        <p:spPr bwMode="auto">
          <a:xfrm>
            <a:off x="1371600" y="1905000"/>
            <a:ext cx="6019800" cy="4401205"/>
          </a:xfrm>
          <a:prstGeom prst="rect">
            <a:avLst/>
          </a:prstGeom>
          <a:noFill/>
          <a:ln w="9525">
            <a:noFill/>
            <a:miter lim="800000"/>
            <a:headEnd/>
            <a:tailEnd/>
          </a:ln>
          <a:effectLst/>
        </p:spPr>
        <p:txBody>
          <a:bodyPr>
            <a:spAutoFit/>
          </a:bodyPr>
          <a:lstStyle/>
          <a:p>
            <a:pPr>
              <a:buClr>
                <a:schemeClr val="tx1"/>
              </a:buClr>
            </a:pPr>
            <a:endParaRPr lang="en-US" sz="2800" dirty="0" smtClean="0">
              <a:solidFill>
                <a:schemeClr val="accent2"/>
              </a:solidFill>
              <a:latin typeface="Tw Cen MT" pitchFamily="34" charset="0"/>
            </a:endParaRPr>
          </a:p>
          <a:p>
            <a:pPr>
              <a:buClr>
                <a:schemeClr val="tx1"/>
              </a:buClr>
              <a:buFont typeface="Wingdings" pitchFamily="2" charset="2"/>
              <a:buChar char="ü"/>
            </a:pPr>
            <a:r>
              <a:rPr lang="en-US" sz="2800" dirty="0" smtClean="0">
                <a:solidFill>
                  <a:schemeClr val="accent2"/>
                </a:solidFill>
                <a:latin typeface="Tw Cen MT" pitchFamily="34" charset="0"/>
              </a:rPr>
              <a:t>Buy America </a:t>
            </a:r>
          </a:p>
          <a:p>
            <a:pPr>
              <a:buClr>
                <a:schemeClr val="tx1"/>
              </a:buClr>
              <a:buFont typeface="Wingdings" pitchFamily="2" charset="2"/>
              <a:buChar char="ü"/>
            </a:pPr>
            <a:r>
              <a:rPr lang="en-US" sz="2800" dirty="0" smtClean="0">
                <a:solidFill>
                  <a:schemeClr val="accent2"/>
                </a:solidFill>
                <a:latin typeface="Tw Cen MT" pitchFamily="34" charset="0"/>
              </a:rPr>
              <a:t>COI’s (Organizational/Personal)</a:t>
            </a:r>
          </a:p>
          <a:p>
            <a:pPr>
              <a:buClr>
                <a:schemeClr val="tx1"/>
              </a:buClr>
              <a:buFont typeface="Wingdings" pitchFamily="2" charset="2"/>
              <a:buChar char="ü"/>
            </a:pPr>
            <a:r>
              <a:rPr lang="en-US" sz="2800" dirty="0" smtClean="0">
                <a:solidFill>
                  <a:schemeClr val="accent2"/>
                </a:solidFill>
                <a:latin typeface="Tw Cen MT" pitchFamily="34" charset="0"/>
              </a:rPr>
              <a:t>Contract Administration</a:t>
            </a:r>
          </a:p>
          <a:p>
            <a:pPr lvl="1">
              <a:buClr>
                <a:schemeClr val="tx1"/>
              </a:buClr>
              <a:buFont typeface="Wingdings" pitchFamily="2" charset="2"/>
              <a:buChar char="§"/>
            </a:pPr>
            <a:r>
              <a:rPr lang="en-US" sz="2800" dirty="0" smtClean="0">
                <a:solidFill>
                  <a:schemeClr val="accent2"/>
                </a:solidFill>
                <a:latin typeface="Tw Cen MT" pitchFamily="34" charset="0"/>
              </a:rPr>
              <a:t> Subrecipient Responsibilities</a:t>
            </a:r>
          </a:p>
          <a:p>
            <a:pPr lvl="1">
              <a:buClr>
                <a:schemeClr val="tx1"/>
              </a:buClr>
              <a:buFont typeface="Wingdings" pitchFamily="2" charset="2"/>
              <a:buChar char="§"/>
            </a:pPr>
            <a:r>
              <a:rPr lang="en-US" sz="2800" dirty="0" smtClean="0">
                <a:solidFill>
                  <a:schemeClr val="accent2"/>
                </a:solidFill>
                <a:latin typeface="Tw Cen MT" pitchFamily="34" charset="0"/>
              </a:rPr>
              <a:t>Modifications</a:t>
            </a:r>
          </a:p>
          <a:p>
            <a:pPr lvl="1">
              <a:buClr>
                <a:schemeClr val="tx1"/>
              </a:buClr>
              <a:buFont typeface="Wingdings" pitchFamily="2" charset="2"/>
              <a:buChar char="§"/>
            </a:pPr>
            <a:r>
              <a:rPr lang="en-US" sz="2800" dirty="0" smtClean="0">
                <a:solidFill>
                  <a:schemeClr val="accent2"/>
                </a:solidFill>
                <a:latin typeface="Tw Cen MT" pitchFamily="34" charset="0"/>
              </a:rPr>
              <a:t>Cardinal Changes</a:t>
            </a:r>
          </a:p>
          <a:p>
            <a:pPr lvl="1">
              <a:buClr>
                <a:schemeClr val="tx1"/>
              </a:buClr>
              <a:buFont typeface="Wingdings" pitchFamily="2" charset="2"/>
              <a:buChar char="§"/>
            </a:pPr>
            <a:r>
              <a:rPr lang="en-US" sz="2800" dirty="0" smtClean="0">
                <a:solidFill>
                  <a:schemeClr val="accent2"/>
                </a:solidFill>
                <a:latin typeface="Tw Cen MT" pitchFamily="34" charset="0"/>
              </a:rPr>
              <a:t>Bid Protest Responsibilities </a:t>
            </a:r>
          </a:p>
          <a:p>
            <a:pPr>
              <a:buClr>
                <a:schemeClr val="tx1"/>
              </a:buClr>
              <a:buFont typeface="Wingdings" pitchFamily="2" charset="2"/>
              <a:buChar char="ü"/>
            </a:pPr>
            <a:r>
              <a:rPr lang="en-US" sz="2800" dirty="0" smtClean="0">
                <a:solidFill>
                  <a:schemeClr val="accent2"/>
                </a:solidFill>
                <a:latin typeface="Tw Cen MT" pitchFamily="34" charset="0"/>
              </a:rPr>
              <a:t>Understand Sole Source Requirements</a:t>
            </a:r>
          </a:p>
          <a:p>
            <a:pPr>
              <a:buClr>
                <a:schemeClr val="tx1"/>
              </a:buClr>
              <a:buFont typeface="Wingdings" pitchFamily="2" charset="2"/>
              <a:buChar char="ü"/>
            </a:pPr>
            <a:r>
              <a:rPr lang="en-US" sz="2800" dirty="0" smtClean="0">
                <a:solidFill>
                  <a:schemeClr val="accent2"/>
                </a:solidFill>
                <a:latin typeface="Tw Cen MT" pitchFamily="34" charset="0"/>
              </a:rPr>
              <a:t>Perform Price/Cost Analysis</a:t>
            </a:r>
          </a:p>
        </p:txBody>
      </p:sp>
      <p:sp>
        <p:nvSpPr>
          <p:cNvPr id="7" name="Slide Number Placeholder 6"/>
          <p:cNvSpPr>
            <a:spLocks noGrp="1"/>
          </p:cNvSpPr>
          <p:nvPr>
            <p:ph type="sldNum" sz="quarter" idx="12"/>
          </p:nvPr>
        </p:nvSpPr>
        <p:spPr/>
        <p:txBody>
          <a:bodyPr/>
          <a:lstStyle/>
          <a:p>
            <a:fld id="{7A6395CF-80C8-4CFD-8B09-0BD441F9E163}"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1219200"/>
            <a:ext cx="9144000" cy="990600"/>
          </a:xfrm>
        </p:spPr>
        <p:txBody>
          <a:bodyPr/>
          <a:lstStyle/>
          <a:p>
            <a:r>
              <a:rPr lang="en-US" sz="3600" dirty="0" smtClean="0">
                <a:solidFill>
                  <a:schemeClr val="accent2"/>
                </a:solidFill>
                <a:latin typeface="Tw Cen MT" pitchFamily="34" charset="0"/>
              </a:rPr>
              <a:t>FTA Circular 4220.1F	</a:t>
            </a:r>
          </a:p>
        </p:txBody>
      </p:sp>
      <p:sp>
        <p:nvSpPr>
          <p:cNvPr id="36867" name="Rectangle 5"/>
          <p:cNvSpPr>
            <a:spLocks noGrp="1" noChangeArrowheads="1"/>
          </p:cNvSpPr>
          <p:nvPr>
            <p:ph sz="quarter" idx="1"/>
          </p:nvPr>
        </p:nvSpPr>
        <p:spPr>
          <a:xfrm>
            <a:off x="914400" y="2362200"/>
            <a:ext cx="7086600" cy="4495800"/>
          </a:xfrm>
        </p:spPr>
        <p:txBody>
          <a:bodyPr/>
          <a:lstStyle/>
          <a:p>
            <a:pPr>
              <a:buFont typeface="Wingdings" pitchFamily="2" charset="2"/>
              <a:buNone/>
            </a:pPr>
            <a:r>
              <a:rPr lang="en-US" sz="2600" b="1" dirty="0" smtClean="0">
                <a:solidFill>
                  <a:schemeClr val="accent2"/>
                </a:solidFill>
                <a:latin typeface="Tw Cen MT" pitchFamily="34" charset="0"/>
              </a:rPr>
              <a:t>Applicability</a:t>
            </a:r>
          </a:p>
          <a:p>
            <a:pPr>
              <a:buFont typeface="Wingdings" pitchFamily="2" charset="2"/>
              <a:buNone/>
            </a:pPr>
            <a:r>
              <a:rPr lang="en-US" sz="2600" dirty="0" smtClean="0">
                <a:solidFill>
                  <a:schemeClr val="accent2"/>
                </a:solidFill>
                <a:latin typeface="Tw Cen MT" pitchFamily="34" charset="0"/>
              </a:rPr>
              <a:t>For:</a:t>
            </a:r>
          </a:p>
          <a:p>
            <a:pPr>
              <a:buClr>
                <a:schemeClr val="tx1"/>
              </a:buClr>
              <a:buFont typeface="Wingdings" pitchFamily="2" charset="2"/>
              <a:buChar char="ü"/>
            </a:pPr>
            <a:r>
              <a:rPr lang="en-US" sz="2600" dirty="0" smtClean="0">
                <a:solidFill>
                  <a:schemeClr val="accent2"/>
                </a:solidFill>
                <a:latin typeface="Tw Cen MT" pitchFamily="34" charset="0"/>
              </a:rPr>
              <a:t>FTA-funded capital projects</a:t>
            </a:r>
          </a:p>
          <a:p>
            <a:pPr>
              <a:buClr>
                <a:schemeClr val="tx1"/>
              </a:buClr>
              <a:buFont typeface="Wingdings" pitchFamily="2" charset="2"/>
              <a:buChar char="ü"/>
            </a:pPr>
            <a:r>
              <a:rPr lang="en-US" sz="2600" dirty="0" smtClean="0">
                <a:solidFill>
                  <a:schemeClr val="accent2"/>
                </a:solidFill>
                <a:latin typeface="Tw Cen MT" pitchFamily="34" charset="0"/>
              </a:rPr>
              <a:t>All operating purchases if recipient of operating funds (primarily &lt;200,000 in UZA population) </a:t>
            </a:r>
          </a:p>
          <a:p>
            <a:pPr>
              <a:buClr>
                <a:schemeClr val="tx1"/>
              </a:buClr>
              <a:buFont typeface="Wingdings" pitchFamily="2" charset="2"/>
              <a:buChar char="ü"/>
            </a:pPr>
            <a:r>
              <a:rPr lang="en-US" sz="2600" dirty="0" smtClean="0">
                <a:solidFill>
                  <a:schemeClr val="accent2"/>
                </a:solidFill>
                <a:latin typeface="Tw Cen MT" pitchFamily="34" charset="0"/>
              </a:rPr>
              <a:t>CMAQ and JARC funded contracts</a:t>
            </a:r>
          </a:p>
          <a:p>
            <a:pPr lvl="1">
              <a:buClr>
                <a:schemeClr val="tx1"/>
              </a:buClr>
              <a:buFont typeface="Arial" pitchFamily="34" charset="0"/>
              <a:buChar char="•"/>
            </a:pPr>
            <a:r>
              <a:rPr lang="en-US" sz="2600" dirty="0" smtClean="0">
                <a:solidFill>
                  <a:schemeClr val="accent2"/>
                </a:solidFill>
                <a:latin typeface="Tw Cen MT" pitchFamily="34" charset="0"/>
              </a:rPr>
              <a:t>However, operating purchases under these programs, do not trigger applicability to other agency operating contracts</a:t>
            </a:r>
          </a:p>
          <a:p>
            <a:pPr>
              <a:buClr>
                <a:schemeClr val="tx1"/>
              </a:buClr>
              <a:buFont typeface="Wingdings" pitchFamily="2" charset="2"/>
              <a:buChar char="ü"/>
            </a:pPr>
            <a:endParaRPr lang="en-US" sz="2600" dirty="0" smtClean="0"/>
          </a:p>
        </p:txBody>
      </p:sp>
      <p:sp>
        <p:nvSpPr>
          <p:cNvPr id="4" name="Slide Number Placeholder 3"/>
          <p:cNvSpPr>
            <a:spLocks noGrp="1"/>
          </p:cNvSpPr>
          <p:nvPr>
            <p:ph type="sldNum" sz="quarter" idx="12"/>
          </p:nvPr>
        </p:nvSpPr>
        <p:spPr/>
        <p:txBody>
          <a:bodyPr>
            <a:normAutofit/>
          </a:bodyPr>
          <a:lstStyle/>
          <a:p>
            <a:pPr>
              <a:defRPr/>
            </a:pPr>
            <a:fld id="{16505AF0-55C7-4B15-885C-AB6EEB4B99D2}" type="slidenum">
              <a:rPr lang="en-US" smtClean="0"/>
              <a:pPr>
                <a:defRPr/>
              </a:pPr>
              <a:t>20</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 calcmode="lin" valueType="num">
                                      <p:cBhvr additive="base">
                                        <p:cTn id="12"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 calcmode="lin" valueType="num">
                                      <p:cBhvr additive="base">
                                        <p:cTn id="17"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 calcmode="lin" valueType="num">
                                      <p:cBhvr additive="base">
                                        <p:cTn id="22"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 calcmode="lin" valueType="num">
                                      <p:cBhvr additive="base">
                                        <p:cTn id="27"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 calcmode="lin" valueType="num">
                                      <p:cBhvr additive="base">
                                        <p:cTn id="32"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0" y="1295400"/>
            <a:ext cx="9144000" cy="990600"/>
          </a:xfrm>
        </p:spPr>
        <p:txBody>
          <a:bodyPr/>
          <a:lstStyle/>
          <a:p>
            <a:pPr eaLnBrk="1" hangingPunct="1"/>
            <a:r>
              <a:rPr lang="en-US" sz="3600" dirty="0" smtClean="0">
                <a:solidFill>
                  <a:schemeClr val="accent2"/>
                </a:solidFill>
                <a:latin typeface="Tw Cen MT" pitchFamily="34" charset="0"/>
              </a:rPr>
              <a:t>FTA Circular 4220.1F</a:t>
            </a:r>
          </a:p>
        </p:txBody>
      </p:sp>
      <p:sp>
        <p:nvSpPr>
          <p:cNvPr id="37891" name="Rectangle 5"/>
          <p:cNvSpPr>
            <a:spLocks noGrp="1" noChangeArrowheads="1"/>
          </p:cNvSpPr>
          <p:nvPr>
            <p:ph sz="quarter" idx="1"/>
          </p:nvPr>
        </p:nvSpPr>
        <p:spPr>
          <a:xfrm>
            <a:off x="609600" y="2133600"/>
            <a:ext cx="7312025" cy="4495800"/>
          </a:xfrm>
        </p:spPr>
        <p:txBody>
          <a:bodyPr/>
          <a:lstStyle/>
          <a:p>
            <a:pPr marL="0" indent="4763" eaLnBrk="1" hangingPunct="1">
              <a:lnSpc>
                <a:spcPct val="110000"/>
              </a:lnSpc>
              <a:buFont typeface="Wingdings" pitchFamily="2" charset="2"/>
              <a:buNone/>
            </a:pPr>
            <a:r>
              <a:rPr lang="en-US" sz="2400" b="1" dirty="0" smtClean="0">
                <a:solidFill>
                  <a:schemeClr val="accent2"/>
                </a:solidFill>
                <a:latin typeface="Tw Cen MT" pitchFamily="34" charset="0"/>
              </a:rPr>
              <a:t>Applicability</a:t>
            </a:r>
          </a:p>
          <a:p>
            <a:pPr marL="0" indent="4763" eaLnBrk="1" hangingPunct="1">
              <a:lnSpc>
                <a:spcPct val="110000"/>
              </a:lnSpc>
              <a:buFont typeface="Wingdings" pitchFamily="2" charset="2"/>
              <a:buNone/>
            </a:pPr>
            <a:r>
              <a:rPr lang="en-US" sz="2400" dirty="0" smtClean="0">
                <a:solidFill>
                  <a:schemeClr val="accent2"/>
                </a:solidFill>
                <a:latin typeface="Tw Cen MT" pitchFamily="34" charset="0"/>
              </a:rPr>
              <a:t>For (cont’d): </a:t>
            </a:r>
          </a:p>
          <a:p>
            <a:pPr marL="747713" lvl="1" eaLnBrk="1" hangingPunct="1">
              <a:lnSpc>
                <a:spcPct val="110000"/>
              </a:lnSpc>
            </a:pPr>
            <a:r>
              <a:rPr lang="en-US" sz="2400" dirty="0" smtClean="0">
                <a:solidFill>
                  <a:schemeClr val="accent2"/>
                </a:solidFill>
                <a:latin typeface="Tw Cen MT" pitchFamily="34" charset="0"/>
              </a:rPr>
              <a:t>Preventative maintenance (PM) purchases</a:t>
            </a:r>
          </a:p>
          <a:p>
            <a:pPr lvl="2" eaLnBrk="1" hangingPunct="1">
              <a:lnSpc>
                <a:spcPct val="110000"/>
              </a:lnSpc>
              <a:buClr>
                <a:schemeClr val="tx1"/>
              </a:buClr>
              <a:buFont typeface="Wingdings" pitchFamily="2" charset="2"/>
              <a:buChar char="ü"/>
            </a:pPr>
            <a:r>
              <a:rPr lang="en-US" dirty="0" smtClean="0">
                <a:solidFill>
                  <a:schemeClr val="accent2"/>
                </a:solidFill>
                <a:latin typeface="Tw Cen MT" pitchFamily="34" charset="0"/>
              </a:rPr>
              <a:t>If formula funds are discrete, only to those projects,</a:t>
            </a:r>
          </a:p>
          <a:p>
            <a:pPr lvl="2" eaLnBrk="1" hangingPunct="1">
              <a:lnSpc>
                <a:spcPct val="110000"/>
              </a:lnSpc>
              <a:buClr>
                <a:schemeClr val="tx1"/>
              </a:buClr>
              <a:buFont typeface="Wingdings" pitchFamily="2" charset="2"/>
              <a:buChar char="ü"/>
            </a:pPr>
            <a:r>
              <a:rPr lang="en-US" dirty="0" smtClean="0">
                <a:solidFill>
                  <a:schemeClr val="accent2"/>
                </a:solidFill>
                <a:latin typeface="Tw Cen MT" pitchFamily="34" charset="0"/>
              </a:rPr>
              <a:t>If not, applies to all PM contracts</a:t>
            </a:r>
          </a:p>
          <a:p>
            <a:pPr marL="747713" lvl="1" eaLnBrk="1" hangingPunct="1">
              <a:lnSpc>
                <a:spcPct val="110000"/>
              </a:lnSpc>
            </a:pPr>
            <a:r>
              <a:rPr lang="en-US" sz="2400" dirty="0" smtClean="0">
                <a:solidFill>
                  <a:schemeClr val="accent2"/>
                </a:solidFill>
                <a:latin typeface="Tw Cen MT" pitchFamily="34" charset="0"/>
              </a:rPr>
              <a:t>ADA complementary paratransit operating contracts if capitalizing ADA operating costs in a capital grant</a:t>
            </a:r>
            <a:endParaRPr lang="en-US" sz="2400" b="1" dirty="0" smtClean="0">
              <a:solidFill>
                <a:schemeClr val="accent2"/>
              </a:solidFill>
              <a:latin typeface="Tw Cen MT" pitchFamily="34" charset="0"/>
            </a:endParaRPr>
          </a:p>
        </p:txBody>
      </p:sp>
      <p:sp>
        <p:nvSpPr>
          <p:cNvPr id="4" name="Slide Number Placeholder 3"/>
          <p:cNvSpPr>
            <a:spLocks noGrp="1"/>
          </p:cNvSpPr>
          <p:nvPr>
            <p:ph type="sldNum" sz="quarter" idx="12"/>
          </p:nvPr>
        </p:nvSpPr>
        <p:spPr/>
        <p:txBody>
          <a:bodyPr>
            <a:normAutofit/>
          </a:bodyPr>
          <a:lstStyle/>
          <a:p>
            <a:pPr>
              <a:defRPr/>
            </a:pPr>
            <a:fld id="{F00E3A82-5EC6-4B86-BE43-936179997CBC}" type="slidenum">
              <a:rPr lang="en-US" smtClean="0"/>
              <a:pPr>
                <a:defRPr/>
              </a:pPr>
              <a:t>21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 calcmode="lin" valueType="num">
                                      <p:cBhvr additive="base">
                                        <p:cTn id="12"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calcmode="lin" valueType="num">
                                      <p:cBhvr additive="base">
                                        <p:cTn id="17"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 calcmode="lin" valueType="num">
                                      <p:cBhvr additive="base">
                                        <p:cTn id="22"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 calcmode="lin" valueType="num">
                                      <p:cBhvr additive="base">
                                        <p:cTn id="27"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7891">
                                            <p:txEl>
                                              <p:pRg st="5" end="5"/>
                                            </p:txEl>
                                          </p:spTgt>
                                        </p:tgtEl>
                                        <p:attrNameLst>
                                          <p:attrName>style.visibility</p:attrName>
                                        </p:attrNameLst>
                                      </p:cBhvr>
                                      <p:to>
                                        <p:strVal val="visible"/>
                                      </p:to>
                                    </p:set>
                                    <p:anim calcmode="lin" valueType="num">
                                      <p:cBhvr additive="base">
                                        <p:cTn id="32"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0" y="1447800"/>
            <a:ext cx="9144000" cy="990600"/>
          </a:xfrm>
        </p:spPr>
        <p:txBody>
          <a:bodyPr/>
          <a:lstStyle/>
          <a:p>
            <a:pPr eaLnBrk="1" hangingPunct="1"/>
            <a:r>
              <a:rPr lang="en-US" sz="3600" dirty="0" smtClean="0">
                <a:solidFill>
                  <a:schemeClr val="accent2"/>
                </a:solidFill>
                <a:latin typeface="Tw Cen MT" pitchFamily="34" charset="0"/>
              </a:rPr>
              <a:t>System-Wide</a:t>
            </a:r>
            <a:r>
              <a:rPr lang="en-US" sz="3600" dirty="0" smtClean="0">
                <a:solidFill>
                  <a:srgbClr val="002060"/>
                </a:solidFill>
                <a:latin typeface="Tw Cen MT" pitchFamily="34" charset="0"/>
              </a:rPr>
              <a:t> </a:t>
            </a:r>
            <a:r>
              <a:rPr lang="en-US" sz="3600" dirty="0" smtClean="0">
                <a:solidFill>
                  <a:schemeClr val="accent2"/>
                </a:solidFill>
                <a:latin typeface="Tw Cen MT" pitchFamily="34" charset="0"/>
              </a:rPr>
              <a:t>Policies</a:t>
            </a:r>
          </a:p>
        </p:txBody>
      </p:sp>
      <p:sp>
        <p:nvSpPr>
          <p:cNvPr id="38915" name="Rectangle 5"/>
          <p:cNvSpPr>
            <a:spLocks noGrp="1" noChangeArrowheads="1"/>
          </p:cNvSpPr>
          <p:nvPr>
            <p:ph sz="quarter" idx="1"/>
          </p:nvPr>
        </p:nvSpPr>
        <p:spPr>
          <a:xfrm>
            <a:off x="838200" y="2819400"/>
            <a:ext cx="7312025" cy="4495800"/>
          </a:xfrm>
        </p:spPr>
        <p:txBody>
          <a:bodyPr/>
          <a:lstStyle/>
          <a:p>
            <a:pPr marL="0" indent="0" algn="ctr" eaLnBrk="1" hangingPunct="1">
              <a:buFont typeface="Wingdings" pitchFamily="2" charset="2"/>
              <a:buNone/>
            </a:pPr>
            <a:r>
              <a:rPr lang="en-US" sz="2800" dirty="0" smtClean="0">
                <a:solidFill>
                  <a:schemeClr val="accent2"/>
                </a:solidFill>
                <a:latin typeface="Tw Cen MT" pitchFamily="34" charset="0"/>
              </a:rPr>
              <a:t>Policies, procedures and organizational determinations necessary to guide the procurement function.</a:t>
            </a:r>
          </a:p>
          <a:p>
            <a:pPr marL="0" indent="0" eaLnBrk="1" hangingPunct="1">
              <a:buFont typeface="Wingdings" pitchFamily="2" charset="2"/>
              <a:buNone/>
            </a:pPr>
            <a:endParaRPr lang="en-US" sz="2800" b="1" dirty="0" smtClean="0"/>
          </a:p>
          <a:p>
            <a:pPr marL="0" indent="0" eaLnBrk="1" hangingPunct="1">
              <a:buFont typeface="Wingdings" pitchFamily="2" charset="2"/>
              <a:buNone/>
            </a:pPr>
            <a:endParaRPr lang="en-US" sz="2800" b="1" dirty="0" smtClean="0"/>
          </a:p>
          <a:p>
            <a:pPr marL="0" indent="0" eaLnBrk="1" hangingPunct="1">
              <a:buFont typeface="Wingdings" pitchFamily="2" charset="2"/>
              <a:buNone/>
            </a:pPr>
            <a:endParaRPr lang="en-US" sz="2000" b="1" dirty="0" smtClean="0"/>
          </a:p>
          <a:p>
            <a:pPr marL="812800" lvl="1" indent="-290513" eaLnBrk="1" hangingPunct="1">
              <a:buFont typeface="Wingdings" pitchFamily="2" charset="2"/>
              <a:buNone/>
            </a:pPr>
            <a:r>
              <a:rPr lang="en-US" sz="2000" dirty="0" smtClean="0"/>
              <a:t>	</a:t>
            </a:r>
          </a:p>
        </p:txBody>
      </p:sp>
      <p:sp>
        <p:nvSpPr>
          <p:cNvPr id="4" name="Slide Number Placeholder 3"/>
          <p:cNvSpPr>
            <a:spLocks noGrp="1"/>
          </p:cNvSpPr>
          <p:nvPr>
            <p:ph type="sldNum" sz="quarter" idx="12"/>
          </p:nvPr>
        </p:nvSpPr>
        <p:spPr/>
        <p:txBody>
          <a:bodyPr>
            <a:normAutofit/>
          </a:bodyPr>
          <a:lstStyle/>
          <a:p>
            <a:pPr>
              <a:defRPr/>
            </a:pPr>
            <a:fld id="{A2EE8C03-FFFE-4A8B-9EF3-78027921A60A}" type="slidenum">
              <a:rPr lang="en-US" smtClean="0"/>
              <a:pPr>
                <a:defRPr/>
              </a:pPr>
              <a:t>22</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915">
                                            <p:txEl>
                                              <p:pRg st="4" end="4"/>
                                            </p:txEl>
                                          </p:spTgt>
                                        </p:tgtEl>
                                        <p:attrNameLst>
                                          <p:attrName>style.visibility</p:attrName>
                                        </p:attrNameLst>
                                      </p:cBhvr>
                                      <p:to>
                                        <p:strVal val="visible"/>
                                      </p:to>
                                    </p:set>
                                    <p:anim calcmode="lin" valueType="num">
                                      <p:cBhvr additive="base">
                                        <p:cTn id="12"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0" y="1447800"/>
            <a:ext cx="9144000" cy="990600"/>
          </a:xfrm>
        </p:spPr>
        <p:txBody>
          <a:bodyPr/>
          <a:lstStyle/>
          <a:p>
            <a:pPr eaLnBrk="1" hangingPunct="1"/>
            <a:r>
              <a:rPr lang="en-US" sz="3600" dirty="0" smtClean="0">
                <a:solidFill>
                  <a:schemeClr val="accent2"/>
                </a:solidFill>
                <a:latin typeface="Tw Cen MT" pitchFamily="34" charset="0"/>
              </a:rPr>
              <a:t>System-Wide Policies</a:t>
            </a:r>
          </a:p>
        </p:txBody>
      </p:sp>
      <p:sp>
        <p:nvSpPr>
          <p:cNvPr id="39939" name="Rectangle 5"/>
          <p:cNvSpPr>
            <a:spLocks noGrp="1" noChangeArrowheads="1"/>
          </p:cNvSpPr>
          <p:nvPr>
            <p:ph sz="quarter" idx="1"/>
          </p:nvPr>
        </p:nvSpPr>
        <p:spPr>
          <a:xfrm>
            <a:off x="1143000" y="2819400"/>
            <a:ext cx="7312025" cy="4495800"/>
          </a:xfrm>
        </p:spPr>
        <p:txBody>
          <a:bodyPr/>
          <a:lstStyle/>
          <a:p>
            <a:pPr marL="290513" indent="-290513" eaLnBrk="1" hangingPunct="1">
              <a:buClr>
                <a:schemeClr val="tx1"/>
              </a:buClr>
              <a:buFont typeface="Wingdings" pitchFamily="2" charset="2"/>
              <a:buChar char="ü"/>
            </a:pPr>
            <a:r>
              <a:rPr lang="en-US" sz="2800" dirty="0" smtClean="0">
                <a:solidFill>
                  <a:schemeClr val="accent2"/>
                </a:solidFill>
                <a:latin typeface="Tw Cen MT" pitchFamily="34" charset="0"/>
              </a:rPr>
              <a:t>Written Standards of Conduct</a:t>
            </a:r>
          </a:p>
          <a:p>
            <a:pPr marL="290513" indent="-290513" eaLnBrk="1" hangingPunct="1">
              <a:buClr>
                <a:schemeClr val="tx1"/>
              </a:buClr>
              <a:buFont typeface="Wingdings" pitchFamily="2" charset="2"/>
              <a:buChar char="ü"/>
            </a:pPr>
            <a:r>
              <a:rPr lang="en-US" sz="2800" dirty="0" smtClean="0">
                <a:solidFill>
                  <a:schemeClr val="accent2"/>
                </a:solidFill>
                <a:latin typeface="Tw Cen MT" pitchFamily="34" charset="0"/>
              </a:rPr>
              <a:t>Procurement Policies and Procedures </a:t>
            </a:r>
          </a:p>
          <a:p>
            <a:pPr marL="290513" indent="-290513" eaLnBrk="1" hangingPunct="1">
              <a:buClr>
                <a:schemeClr val="tx1"/>
              </a:buClr>
              <a:buFont typeface="Wingdings" pitchFamily="2" charset="2"/>
              <a:buChar char="ü"/>
            </a:pPr>
            <a:r>
              <a:rPr lang="en-US" sz="2800" dirty="0" smtClean="0">
                <a:solidFill>
                  <a:schemeClr val="accent2"/>
                </a:solidFill>
                <a:latin typeface="Tw Cen MT" pitchFamily="34" charset="0"/>
              </a:rPr>
              <a:t>System for Ensuring Most Efficient and Economic Purchase</a:t>
            </a:r>
          </a:p>
          <a:p>
            <a:pPr marL="290513" indent="-290513" eaLnBrk="1" hangingPunct="1">
              <a:buClr>
                <a:schemeClr val="tx1"/>
              </a:buClr>
              <a:buFont typeface="Wingdings" pitchFamily="2" charset="2"/>
              <a:buChar char="ü"/>
            </a:pPr>
            <a:r>
              <a:rPr lang="en-US" sz="2800" dirty="0" smtClean="0">
                <a:solidFill>
                  <a:schemeClr val="accent2"/>
                </a:solidFill>
                <a:latin typeface="Tw Cen MT" pitchFamily="34" charset="0"/>
              </a:rPr>
              <a:t>Written Protest Procedures</a:t>
            </a:r>
          </a:p>
          <a:p>
            <a:pPr marL="290513" indent="-290513" eaLnBrk="1" hangingPunct="1">
              <a:buClr>
                <a:schemeClr val="tx1"/>
              </a:buClr>
              <a:buFont typeface="Wingdings" pitchFamily="2" charset="2"/>
              <a:buChar char="ü"/>
            </a:pPr>
            <a:r>
              <a:rPr lang="en-US" sz="2800" dirty="0" smtClean="0">
                <a:solidFill>
                  <a:schemeClr val="accent2"/>
                </a:solidFill>
                <a:latin typeface="Tw Cen MT" pitchFamily="34" charset="0"/>
              </a:rPr>
              <a:t>Prequalification System</a:t>
            </a:r>
          </a:p>
          <a:p>
            <a:pPr marL="290513" indent="-290513" eaLnBrk="1" hangingPunct="1">
              <a:buClr>
                <a:schemeClr val="tx1"/>
              </a:buClr>
              <a:buNone/>
            </a:pPr>
            <a:r>
              <a:rPr lang="en-US" sz="2000" dirty="0" smtClean="0">
                <a:solidFill>
                  <a:schemeClr val="accent2"/>
                </a:solidFill>
              </a:rPr>
              <a:t>	</a:t>
            </a:r>
          </a:p>
        </p:txBody>
      </p:sp>
      <p:sp>
        <p:nvSpPr>
          <p:cNvPr id="4" name="Slide Number Placeholder 3"/>
          <p:cNvSpPr>
            <a:spLocks noGrp="1"/>
          </p:cNvSpPr>
          <p:nvPr>
            <p:ph type="sldNum" sz="quarter" idx="12"/>
          </p:nvPr>
        </p:nvSpPr>
        <p:spPr/>
        <p:txBody>
          <a:bodyPr>
            <a:normAutofit/>
          </a:bodyPr>
          <a:lstStyle/>
          <a:p>
            <a:pPr>
              <a:defRPr/>
            </a:pPr>
            <a:fld id="{ECA74E9E-CD7D-44C1-97AC-6BB26C20255D}" type="slidenum">
              <a:rPr lang="en-US" smtClean="0"/>
              <a:pPr>
                <a:defRPr/>
              </a:pPr>
              <a:t>23</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 calcmode="lin" valueType="num">
                                      <p:cBhvr additive="base">
                                        <p:cTn id="12"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 calcmode="lin" valueType="num">
                                      <p:cBhvr additive="base">
                                        <p:cTn id="17"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 calcmode="lin" valueType="num">
                                      <p:cBhvr additive="base">
                                        <p:cTn id="22"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 calcmode="lin" valueType="num">
                                      <p:cBhvr additive="base">
                                        <p:cTn id="27"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 calcmode="lin" valueType="num">
                                      <p:cBhvr additive="base">
                                        <p:cTn id="32" dur="5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99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0" y="1371600"/>
            <a:ext cx="9144000" cy="990600"/>
          </a:xfrm>
        </p:spPr>
        <p:txBody>
          <a:bodyPr/>
          <a:lstStyle/>
          <a:p>
            <a:pPr eaLnBrk="1" hangingPunct="1"/>
            <a:r>
              <a:rPr lang="en-US" sz="3600" dirty="0" smtClean="0">
                <a:solidFill>
                  <a:schemeClr val="accent2"/>
                </a:solidFill>
                <a:latin typeface="Tw Cen MT" pitchFamily="34" charset="0"/>
              </a:rPr>
              <a:t>Written Standard of Conduct</a:t>
            </a:r>
          </a:p>
        </p:txBody>
      </p:sp>
      <p:sp>
        <p:nvSpPr>
          <p:cNvPr id="40963" name="Rectangle 5"/>
          <p:cNvSpPr>
            <a:spLocks noGrp="1" noChangeArrowheads="1"/>
          </p:cNvSpPr>
          <p:nvPr>
            <p:ph sz="quarter" idx="1"/>
          </p:nvPr>
        </p:nvSpPr>
        <p:spPr>
          <a:xfrm>
            <a:off x="838200" y="23622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b="1" dirty="0" smtClean="0">
              <a:solidFill>
                <a:schemeClr val="accent2"/>
              </a:solidFill>
              <a:latin typeface="Tw Cen MT" pitchFamily="34" charset="0"/>
              <a:hlinkClick r:id="rId4"/>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4"/>
              </a:rPr>
              <a:t>FTA C 4220.1F</a:t>
            </a:r>
            <a:r>
              <a:rPr lang="en-US" sz="2400" i="1" dirty="0" smtClean="0">
                <a:solidFill>
                  <a:schemeClr val="accent2"/>
                </a:solidFill>
                <a:latin typeface="Tw Cen MT" pitchFamily="34" charset="0"/>
              </a:rPr>
              <a:t> Ch. III, 1. )</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Grantees shall maintain a written code of standards of conduct governing the performance of their employees engaged in the award and administration of contracts. </a:t>
            </a:r>
          </a:p>
          <a:p>
            <a:pPr algn="ctr" eaLnBrk="1" hangingPunct="1">
              <a:buFont typeface="Wingdings" pitchFamily="2" charset="2"/>
              <a:buNone/>
            </a:pPr>
            <a:r>
              <a:rPr lang="en-US" sz="2600" dirty="0" smtClean="0">
                <a:solidFill>
                  <a:schemeClr val="accent2"/>
                </a:solidFill>
                <a:latin typeface="Tw Cen MT" pitchFamily="34" charset="0"/>
              </a:rPr>
              <a:t> </a:t>
            </a:r>
          </a:p>
          <a:p>
            <a:pPr algn="ctr" eaLnBrk="1" hangingPunct="1">
              <a:buFont typeface="Wingdings" pitchFamily="2" charset="2"/>
              <a:buNone/>
            </a:pPr>
            <a:r>
              <a:rPr lang="en-US" sz="2600" b="1" dirty="0" smtClean="0">
                <a:solidFill>
                  <a:schemeClr val="accent2"/>
                </a:solidFill>
                <a:latin typeface="Tw Cen MT" pitchFamily="34" charset="0"/>
              </a:rPr>
              <a:t>Element #1 of the PSR</a:t>
            </a:r>
          </a:p>
        </p:txBody>
      </p:sp>
      <p:sp>
        <p:nvSpPr>
          <p:cNvPr id="4" name="Slide Number Placeholder 3"/>
          <p:cNvSpPr>
            <a:spLocks noGrp="1"/>
          </p:cNvSpPr>
          <p:nvPr>
            <p:ph type="sldNum" sz="quarter" idx="12"/>
          </p:nvPr>
        </p:nvSpPr>
        <p:spPr/>
        <p:txBody>
          <a:bodyPr>
            <a:normAutofit/>
          </a:bodyPr>
          <a:lstStyle/>
          <a:p>
            <a:pPr>
              <a:defRPr/>
            </a:pPr>
            <a:fld id="{32AC59E6-B462-4DC9-8E46-0483C5B305AB}" type="slidenum">
              <a:rPr lang="en-US" smtClean="0"/>
              <a:pPr>
                <a:defRPr/>
              </a:pPr>
              <a:t>24</a:t>
            </a:fld>
            <a:endParaRPr lang="en-US" dirty="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 calcmode="lin" valueType="num">
                                      <p:cBhvr additive="base">
                                        <p:cTn id="12"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 calcmode="lin" valueType="num">
                                      <p:cBhvr additive="base">
                                        <p:cTn id="17"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0963">
                                            <p:txEl>
                                              <p:pRg st="4" end="4"/>
                                            </p:txEl>
                                          </p:spTgt>
                                        </p:tgtEl>
                                        <p:attrNameLst>
                                          <p:attrName>style.visibility</p:attrName>
                                        </p:attrNameLst>
                                      </p:cBhvr>
                                      <p:to>
                                        <p:strVal val="visible"/>
                                      </p:to>
                                    </p:set>
                                    <p:anim calcmode="lin" valueType="num">
                                      <p:cBhvr additive="base">
                                        <p:cTn id="22"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anim calcmode="lin" valueType="num">
                                      <p:cBhvr additive="base">
                                        <p:cTn id="27"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0" y="1371600"/>
            <a:ext cx="9144000" cy="990600"/>
          </a:xfrm>
        </p:spPr>
        <p:txBody>
          <a:bodyPr/>
          <a:lstStyle/>
          <a:p>
            <a:pPr eaLnBrk="1" hangingPunct="1"/>
            <a:r>
              <a:rPr lang="en-US" sz="3600" dirty="0" smtClean="0">
                <a:solidFill>
                  <a:schemeClr val="accent2"/>
                </a:solidFill>
                <a:latin typeface="Tw Cen MT" pitchFamily="34" charset="0"/>
              </a:rPr>
              <a:t>Written Standard of Conduct</a:t>
            </a:r>
          </a:p>
        </p:txBody>
      </p:sp>
      <p:sp>
        <p:nvSpPr>
          <p:cNvPr id="45059" name="Rectangle 5"/>
          <p:cNvSpPr>
            <a:spLocks noGrp="1" noChangeArrowheads="1"/>
          </p:cNvSpPr>
          <p:nvPr>
            <p:ph sz="quarter" idx="1"/>
          </p:nvPr>
        </p:nvSpPr>
        <p:spPr>
          <a:xfrm>
            <a:off x="1066800" y="2667000"/>
            <a:ext cx="7312025" cy="4495800"/>
          </a:xfrm>
        </p:spPr>
        <p:txBody>
          <a:bodyPr>
            <a:normAutofit fontScale="92500" lnSpcReduction="20000"/>
          </a:bodyPr>
          <a:lstStyle/>
          <a:p>
            <a:pPr defTabSz="739775" eaLnBrk="1" hangingPunct="1">
              <a:buFont typeface="Wingdings" pitchFamily="2" charset="2"/>
              <a:buNone/>
              <a:defRPr/>
            </a:pPr>
            <a:r>
              <a:rPr lang="en-US" sz="2400" b="1" dirty="0" smtClean="0">
                <a:solidFill>
                  <a:schemeClr val="accent2"/>
                </a:solidFill>
                <a:latin typeface="Tw Cen MT" pitchFamily="34" charset="0"/>
              </a:rPr>
              <a:t>Standards Applicable to:	</a:t>
            </a:r>
          </a:p>
          <a:p>
            <a:pPr defTabSz="739775" eaLnBrk="1" hangingPunct="1">
              <a:buFont typeface="Wingdings" pitchFamily="2" charset="2"/>
              <a:buNone/>
              <a:defRPr/>
            </a:pPr>
            <a:r>
              <a:rPr lang="en-US" sz="2200" b="1" dirty="0" smtClean="0">
                <a:solidFill>
                  <a:schemeClr val="accent2"/>
                </a:solidFill>
                <a:latin typeface="Tw Cen MT" pitchFamily="34" charset="0"/>
              </a:rPr>
              <a:t>	</a:t>
            </a:r>
            <a:r>
              <a:rPr lang="en-US" sz="2200" dirty="0" smtClean="0">
                <a:solidFill>
                  <a:schemeClr val="accent2"/>
                </a:solidFill>
                <a:latin typeface="Tw Cen MT" pitchFamily="34" charset="0"/>
              </a:rPr>
              <a:t>Employees, officers, agents, immediate family members, or Board members participating in the selection, award, or administration of a contract if a conflict of interest, real or apparent, would be involved. </a:t>
            </a:r>
            <a:r>
              <a:rPr lang="en-US" sz="2400" dirty="0" smtClean="0">
                <a:solidFill>
                  <a:schemeClr val="accent2"/>
                </a:solidFill>
                <a:latin typeface="Tw Cen MT" pitchFamily="34" charset="0"/>
              </a:rPr>
              <a:t/>
            </a:r>
            <a:br>
              <a:rPr lang="en-US" sz="2400" dirty="0" smtClean="0">
                <a:solidFill>
                  <a:schemeClr val="accent2"/>
                </a:solidFill>
                <a:latin typeface="Tw Cen MT" pitchFamily="34" charset="0"/>
              </a:rPr>
            </a:br>
            <a:endParaRPr lang="en-US" sz="2400" dirty="0" smtClean="0">
              <a:solidFill>
                <a:schemeClr val="accent2"/>
              </a:solidFill>
              <a:latin typeface="Tw Cen MT" pitchFamily="34" charset="0"/>
            </a:endParaRPr>
          </a:p>
          <a:p>
            <a:pPr defTabSz="739775" eaLnBrk="1" hangingPunct="1">
              <a:buFont typeface="Wingdings" pitchFamily="2" charset="2"/>
              <a:buNone/>
              <a:defRPr/>
            </a:pPr>
            <a:r>
              <a:rPr lang="en-US" sz="2400" b="1" dirty="0" smtClean="0">
                <a:solidFill>
                  <a:schemeClr val="accent2"/>
                </a:solidFill>
                <a:latin typeface="Tw Cen MT" pitchFamily="34" charset="0"/>
              </a:rPr>
              <a:t>What is a conflict?</a:t>
            </a:r>
          </a:p>
          <a:p>
            <a:pPr defTabSz="739775" eaLnBrk="1" hangingPunct="1">
              <a:buFont typeface="Wingdings" pitchFamily="2" charset="2"/>
              <a:buNone/>
              <a:defRPr/>
            </a:pPr>
            <a:r>
              <a:rPr lang="en-US" sz="2200" b="1" dirty="0" smtClean="0">
                <a:solidFill>
                  <a:schemeClr val="accent2"/>
                </a:solidFill>
                <a:latin typeface="Tw Cen MT" pitchFamily="34" charset="0"/>
              </a:rPr>
              <a:t>	</a:t>
            </a:r>
            <a:r>
              <a:rPr lang="en-US" sz="2200" dirty="0" smtClean="0">
                <a:solidFill>
                  <a:schemeClr val="accent2"/>
                </a:solidFill>
                <a:latin typeface="Tw Cen MT" pitchFamily="34" charset="0"/>
              </a:rPr>
              <a:t>If following have a financial or other interest in the firm selected for award: </a:t>
            </a:r>
            <a:br>
              <a:rPr lang="en-US" sz="2200" dirty="0" smtClean="0">
                <a:solidFill>
                  <a:schemeClr val="accent2"/>
                </a:solidFill>
                <a:latin typeface="Tw Cen MT" pitchFamily="34" charset="0"/>
              </a:rPr>
            </a:br>
            <a:r>
              <a:rPr lang="en-US" sz="2200" dirty="0" smtClean="0">
                <a:solidFill>
                  <a:schemeClr val="accent2"/>
                </a:solidFill>
                <a:latin typeface="Tw Cen MT" pitchFamily="34" charset="0"/>
              </a:rPr>
              <a:t>	(1)  Employee, officer, agent, or Board member, </a:t>
            </a:r>
            <a:br>
              <a:rPr lang="en-US" sz="2200" dirty="0" smtClean="0">
                <a:solidFill>
                  <a:schemeClr val="accent2"/>
                </a:solidFill>
                <a:latin typeface="Tw Cen MT" pitchFamily="34" charset="0"/>
              </a:rPr>
            </a:br>
            <a:r>
              <a:rPr lang="en-US" sz="2200" dirty="0" smtClean="0">
                <a:solidFill>
                  <a:schemeClr val="accent2"/>
                </a:solidFill>
                <a:latin typeface="Tw Cen MT" pitchFamily="34" charset="0"/>
              </a:rPr>
              <a:t>	(2)  Any immediate family member, </a:t>
            </a:r>
            <a:br>
              <a:rPr lang="en-US" sz="2200" dirty="0" smtClean="0">
                <a:solidFill>
                  <a:schemeClr val="accent2"/>
                </a:solidFill>
                <a:latin typeface="Tw Cen MT" pitchFamily="34" charset="0"/>
              </a:rPr>
            </a:br>
            <a:r>
              <a:rPr lang="en-US" sz="2200" dirty="0" smtClean="0">
                <a:solidFill>
                  <a:schemeClr val="accent2"/>
                </a:solidFill>
                <a:latin typeface="Tw Cen MT" pitchFamily="34" charset="0"/>
              </a:rPr>
              <a:t>	(3)  His or her partner, or </a:t>
            </a:r>
            <a:br>
              <a:rPr lang="en-US" sz="2200" dirty="0" smtClean="0">
                <a:solidFill>
                  <a:schemeClr val="accent2"/>
                </a:solidFill>
                <a:latin typeface="Tw Cen MT" pitchFamily="34" charset="0"/>
              </a:rPr>
            </a:br>
            <a:r>
              <a:rPr lang="en-US" sz="2200" dirty="0" smtClean="0">
                <a:solidFill>
                  <a:schemeClr val="accent2"/>
                </a:solidFill>
                <a:latin typeface="Tw Cen MT" pitchFamily="34" charset="0"/>
              </a:rPr>
              <a:t>	(4)  An organization that employs, or is about to 		      employ, any of the above. </a:t>
            </a:r>
            <a:r>
              <a:rPr lang="en-US" sz="2400" dirty="0" smtClean="0">
                <a:latin typeface="Tw Cen MT" pitchFamily="34" charset="0"/>
              </a:rPr>
              <a:t/>
            </a:r>
            <a:br>
              <a:rPr lang="en-US" sz="2400" dirty="0" smtClean="0">
                <a:latin typeface="Tw Cen MT" pitchFamily="34" charset="0"/>
              </a:rPr>
            </a:br>
            <a:endParaRPr lang="en-US" sz="2400" dirty="0" smtClean="0">
              <a:latin typeface="Tw Cen MT" pitchFamily="34" charset="0"/>
            </a:endParaRPr>
          </a:p>
        </p:txBody>
      </p:sp>
      <p:sp>
        <p:nvSpPr>
          <p:cNvPr id="4" name="Slide Number Placeholder 3"/>
          <p:cNvSpPr>
            <a:spLocks noGrp="1"/>
          </p:cNvSpPr>
          <p:nvPr>
            <p:ph type="sldNum" sz="quarter" idx="12"/>
          </p:nvPr>
        </p:nvSpPr>
        <p:spPr/>
        <p:txBody>
          <a:bodyPr>
            <a:normAutofit/>
          </a:bodyPr>
          <a:lstStyle/>
          <a:p>
            <a:pPr>
              <a:defRPr/>
            </a:pPr>
            <a:fld id="{2AE97B89-1D29-4413-BD2D-5FDCA90CC459}" type="slidenum">
              <a:rPr lang="en-US" smtClean="0"/>
              <a:pPr>
                <a:defRPr/>
              </a:pPr>
              <a:t>25</a:t>
            </a:fld>
            <a:endParaRPr lang="en-US" dirty="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 calcmode="lin" valueType="num">
                                      <p:cBhvr additive="base">
                                        <p:cTn id="12"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 calcmode="lin" valueType="num">
                                      <p:cBhvr additive="base">
                                        <p:cTn id="17"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 calcmode="lin" valueType="num">
                                      <p:cBhvr additive="base">
                                        <p:cTn id="22"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0" y="1295400"/>
            <a:ext cx="9144000" cy="990600"/>
          </a:xfrm>
        </p:spPr>
        <p:txBody>
          <a:bodyPr/>
          <a:lstStyle/>
          <a:p>
            <a:r>
              <a:rPr lang="en-US" sz="3600" dirty="0" smtClean="0">
                <a:solidFill>
                  <a:schemeClr val="accent2"/>
                </a:solidFill>
                <a:latin typeface="Tw Cen MT" pitchFamily="34" charset="0"/>
              </a:rPr>
              <a:t>Written Standard of Conduct</a:t>
            </a:r>
          </a:p>
        </p:txBody>
      </p:sp>
      <p:sp>
        <p:nvSpPr>
          <p:cNvPr id="43011" name="Rectangle 5"/>
          <p:cNvSpPr>
            <a:spLocks noGrp="1" noChangeArrowheads="1"/>
          </p:cNvSpPr>
          <p:nvPr>
            <p:ph sz="quarter" idx="1"/>
          </p:nvPr>
        </p:nvSpPr>
        <p:spPr>
          <a:xfrm>
            <a:off x="838200" y="2133600"/>
            <a:ext cx="7312025" cy="4495800"/>
          </a:xfrm>
        </p:spPr>
        <p:txBody>
          <a:bodyPr/>
          <a:lstStyle/>
          <a:p>
            <a:pPr>
              <a:buFont typeface="Wingdings" pitchFamily="2" charset="2"/>
              <a:buNone/>
            </a:pPr>
            <a:r>
              <a:rPr lang="en-US" sz="2400" b="1" dirty="0" smtClean="0">
                <a:solidFill>
                  <a:schemeClr val="accent2"/>
                </a:solidFill>
                <a:latin typeface="Tw Cen MT" pitchFamily="34" charset="0"/>
              </a:rPr>
              <a:t>Items standards should address:</a:t>
            </a:r>
          </a:p>
          <a:p>
            <a:pPr>
              <a:buFont typeface="Wingdings" pitchFamily="2" charset="2"/>
              <a:buNone/>
            </a:pPr>
            <a:endParaRPr lang="en-US" sz="2400" b="1" dirty="0" smtClean="0">
              <a:solidFill>
                <a:schemeClr val="accent2"/>
              </a:solidFill>
              <a:latin typeface="Tw Cen MT" pitchFamily="34" charset="0"/>
            </a:endParaRPr>
          </a:p>
          <a:p>
            <a:pPr>
              <a:buClr>
                <a:schemeClr val="tx1"/>
              </a:buClr>
              <a:buFont typeface="Wingdings" pitchFamily="2" charset="2"/>
              <a:buChar char="ü"/>
            </a:pPr>
            <a:r>
              <a:rPr lang="en-US" sz="2400" dirty="0" smtClean="0">
                <a:solidFill>
                  <a:schemeClr val="accent2"/>
                </a:solidFill>
                <a:latin typeface="Tw Cen MT" pitchFamily="34" charset="0"/>
              </a:rPr>
              <a:t>The grantee's officers, employees, agents, or Board members will neither solicit nor accept gifts, gratuities, favors, or anything of monetary value from contractors, potential contractors, or parties to sub agreements. </a:t>
            </a:r>
          </a:p>
          <a:p>
            <a:pPr>
              <a:buClr>
                <a:schemeClr val="tx1"/>
              </a:buClr>
              <a:buFont typeface="Wingdings" pitchFamily="2" charset="2"/>
              <a:buChar char="ü"/>
            </a:pPr>
            <a:r>
              <a:rPr lang="en-US" sz="2400" dirty="0" smtClean="0">
                <a:solidFill>
                  <a:schemeClr val="accent2"/>
                </a:solidFill>
                <a:latin typeface="Tw Cen MT" pitchFamily="34" charset="0"/>
              </a:rPr>
              <a:t>To the extent permitted by state or local law or regulations, such standards of conduct will provide for penalties, sanctions, or other disciplinary action for violation of such standards by the grantee's officers, employees, or agents, or by contractors or their agents. </a:t>
            </a:r>
          </a:p>
          <a:p>
            <a:endParaRPr lang="en-US" sz="2400" dirty="0" smtClean="0">
              <a:solidFill>
                <a:schemeClr val="accent2"/>
              </a:solidFill>
              <a:latin typeface="Tw Cen MT" pitchFamily="34" charset="0"/>
            </a:endParaRPr>
          </a:p>
        </p:txBody>
      </p:sp>
      <p:sp>
        <p:nvSpPr>
          <p:cNvPr id="4" name="Slide Number Placeholder 3"/>
          <p:cNvSpPr>
            <a:spLocks noGrp="1"/>
          </p:cNvSpPr>
          <p:nvPr>
            <p:ph type="sldNum" sz="quarter" idx="12"/>
          </p:nvPr>
        </p:nvSpPr>
        <p:spPr/>
        <p:txBody>
          <a:bodyPr>
            <a:normAutofit/>
          </a:bodyPr>
          <a:lstStyle/>
          <a:p>
            <a:pPr>
              <a:defRPr/>
            </a:pPr>
            <a:fld id="{B7085C70-C1E7-45B4-B519-400D39CA5962}" type="slidenum">
              <a:rPr lang="en-US" smtClean="0"/>
              <a:pPr>
                <a:defRPr/>
              </a:pPr>
              <a:t>26</a:t>
            </a:fld>
            <a:endParaRPr lang="en-US" dirty="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 calcmode="lin" valueType="num">
                                      <p:cBhvr additive="base">
                                        <p:cTn id="12"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3011">
                                            <p:txEl>
                                              <p:pRg st="3" end="3"/>
                                            </p:txEl>
                                          </p:spTgt>
                                        </p:tgtEl>
                                        <p:attrNameLst>
                                          <p:attrName>style.visibility</p:attrName>
                                        </p:attrNameLst>
                                      </p:cBhvr>
                                      <p:to>
                                        <p:strVal val="visible"/>
                                      </p:to>
                                    </p:set>
                                    <p:anim calcmode="lin" valueType="num">
                                      <p:cBhvr additive="base">
                                        <p:cTn id="17"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0" y="1219200"/>
            <a:ext cx="9144000" cy="990600"/>
          </a:xfrm>
        </p:spPr>
        <p:txBody>
          <a:bodyPr/>
          <a:lstStyle/>
          <a:p>
            <a:pPr eaLnBrk="1" hangingPunct="1"/>
            <a:r>
              <a:rPr lang="en-US" sz="3200" dirty="0" smtClean="0">
                <a:solidFill>
                  <a:schemeClr val="accent2"/>
                </a:solidFill>
                <a:latin typeface="Tw Cen MT" pitchFamily="34" charset="0"/>
              </a:rPr>
              <a:t>Procurement Policies and Procedures</a:t>
            </a:r>
          </a:p>
        </p:txBody>
      </p:sp>
      <p:sp>
        <p:nvSpPr>
          <p:cNvPr id="44035" name="Rectangle 5"/>
          <p:cNvSpPr>
            <a:spLocks noGrp="1" noChangeArrowheads="1"/>
          </p:cNvSpPr>
          <p:nvPr>
            <p:ph sz="quarter" idx="1"/>
          </p:nvPr>
        </p:nvSpPr>
        <p:spPr>
          <a:xfrm>
            <a:off x="609600" y="2362200"/>
            <a:ext cx="7312025" cy="4495800"/>
          </a:xfrm>
        </p:spPr>
        <p:txBody>
          <a:bodyPr/>
          <a:lstStyle/>
          <a:p>
            <a:pPr algn="ctr" eaLnBrk="1" hangingPunct="1">
              <a:lnSpc>
                <a:spcPct val="90000"/>
              </a:lnSpc>
              <a:buFont typeface="Wingdings" pitchFamily="2" charset="2"/>
              <a:buNone/>
            </a:pPr>
            <a:r>
              <a:rPr lang="en-US" sz="2400" b="1" dirty="0" smtClean="0">
                <a:solidFill>
                  <a:schemeClr val="accent2"/>
                </a:solidFill>
                <a:latin typeface="Tw Cen MT" pitchFamily="34" charset="0"/>
              </a:rPr>
              <a:t>Basic Requirement</a:t>
            </a:r>
          </a:p>
          <a:p>
            <a:pPr algn="ctr" eaLnBrk="1" hangingPunct="1">
              <a:lnSpc>
                <a:spcPct val="90000"/>
              </a:lnSpc>
              <a:buFont typeface="Wingdings" pitchFamily="2" charset="2"/>
              <a:buNone/>
            </a:pPr>
            <a:endParaRPr lang="en-US" sz="2400" dirty="0" smtClean="0">
              <a:solidFill>
                <a:schemeClr val="accent2"/>
              </a:solidFill>
              <a:latin typeface="Tw Cen MT" pitchFamily="34" charset="0"/>
              <a:hlinkClick r:id="rId3"/>
            </a:endParaRPr>
          </a:p>
          <a:p>
            <a:pPr algn="ctr" eaLnBrk="1" hangingPunct="1">
              <a:lnSpc>
                <a:spcPct val="90000"/>
              </a:lnSpc>
              <a:buFont typeface="Wingdings" pitchFamily="2" charset="2"/>
              <a:buNone/>
            </a:pPr>
            <a:r>
              <a:rPr lang="en-US" sz="2400" dirty="0" smtClean="0">
                <a:solidFill>
                  <a:schemeClr val="accent2"/>
                </a:solidFill>
                <a:latin typeface="Tw Cen MT" pitchFamily="34" charset="0"/>
              </a:rPr>
              <a:t>	      </a:t>
            </a: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III, 3.a. )</a:t>
            </a:r>
            <a:r>
              <a:rPr lang="en-US" sz="2400" dirty="0" smtClean="0">
                <a:solidFill>
                  <a:schemeClr val="accent2"/>
                </a:solidFill>
                <a:latin typeface="Tw Cen MT" pitchFamily="34" charset="0"/>
              </a:rPr>
              <a:t>	</a:t>
            </a:r>
          </a:p>
          <a:p>
            <a:pPr algn="ctr" eaLnBrk="1" hangingPunct="1">
              <a:lnSpc>
                <a:spcPct val="90000"/>
              </a:lnSpc>
              <a:buFont typeface="Wingdings" pitchFamily="2" charset="2"/>
              <a:buNone/>
            </a:pPr>
            <a:r>
              <a:rPr lang="en-US" sz="2400" dirty="0" smtClean="0">
                <a:solidFill>
                  <a:schemeClr val="accent2"/>
                </a:solidFill>
                <a:latin typeface="Tw Cen MT" pitchFamily="34" charset="0"/>
              </a:rPr>
              <a:t>	</a:t>
            </a:r>
            <a:r>
              <a:rPr lang="en-US" sz="2400" i="1" dirty="0" smtClean="0">
                <a:solidFill>
                  <a:schemeClr val="accent2"/>
                </a:solidFill>
                <a:latin typeface="Tw Cen MT" pitchFamily="34" charset="0"/>
              </a:rPr>
              <a:t>Grantees and sub grantees shall use their own procurement procedures that reflect applicable State and local laws and regulations, provided that the procurements conform to applicable Federal law, including the requirements and standards identified in 4220.1F.  </a:t>
            </a:r>
          </a:p>
          <a:p>
            <a:pPr algn="ctr" eaLnBrk="1" hangingPunct="1">
              <a:lnSpc>
                <a:spcPct val="90000"/>
              </a:lnSpc>
              <a:buFont typeface="Wingdings" pitchFamily="2" charset="2"/>
              <a:buNone/>
            </a:pPr>
            <a:endParaRPr lang="en-US" sz="2400" i="1" dirty="0" smtClean="0">
              <a:solidFill>
                <a:schemeClr val="accent2"/>
              </a:solidFill>
              <a:latin typeface="Tw Cen MT" pitchFamily="34" charset="0"/>
            </a:endParaRPr>
          </a:p>
          <a:p>
            <a:pPr algn="ctr" eaLnBrk="1" hangingPunct="1">
              <a:lnSpc>
                <a:spcPct val="90000"/>
              </a:lnSpc>
              <a:buFont typeface="Wingdings" pitchFamily="2" charset="2"/>
              <a:buNone/>
            </a:pPr>
            <a:r>
              <a:rPr lang="en-US" sz="2400" b="1" dirty="0" smtClean="0">
                <a:solidFill>
                  <a:schemeClr val="accent2"/>
                </a:solidFill>
                <a:latin typeface="Tw Cen MT" pitchFamily="34" charset="0"/>
              </a:rPr>
              <a:t>Element #6 of the PSR</a:t>
            </a:r>
          </a:p>
        </p:txBody>
      </p:sp>
      <p:sp>
        <p:nvSpPr>
          <p:cNvPr id="4" name="Slide Number Placeholder 3"/>
          <p:cNvSpPr>
            <a:spLocks noGrp="1"/>
          </p:cNvSpPr>
          <p:nvPr>
            <p:ph type="sldNum" sz="quarter" idx="12"/>
          </p:nvPr>
        </p:nvSpPr>
        <p:spPr/>
        <p:txBody>
          <a:bodyPr>
            <a:normAutofit/>
          </a:bodyPr>
          <a:lstStyle/>
          <a:p>
            <a:pPr>
              <a:defRPr/>
            </a:pPr>
            <a:fld id="{1920AB46-0950-4D8F-8AEC-1B9EEA7534FD}" type="slidenum">
              <a:rPr lang="en-US" smtClean="0"/>
              <a:pPr>
                <a:defRPr/>
              </a:pPr>
              <a:t>27</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 calcmode="lin" valueType="num">
                                      <p:cBhvr additive="base">
                                        <p:cTn id="12"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 calcmode="lin" valueType="num">
                                      <p:cBhvr additive="base">
                                        <p:cTn id="17"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4035">
                                            <p:txEl>
                                              <p:pRg st="5" end="5"/>
                                            </p:txEl>
                                          </p:spTgt>
                                        </p:tgtEl>
                                        <p:attrNameLst>
                                          <p:attrName>style.visibility</p:attrName>
                                        </p:attrNameLst>
                                      </p:cBhvr>
                                      <p:to>
                                        <p:strVal val="visible"/>
                                      </p:to>
                                    </p:set>
                                    <p:anim calcmode="lin" valueType="num">
                                      <p:cBhvr additive="base">
                                        <p:cTn id="22" dur="5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40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0" y="1447800"/>
            <a:ext cx="9144000" cy="990600"/>
          </a:xfrm>
        </p:spPr>
        <p:txBody>
          <a:bodyPr/>
          <a:lstStyle/>
          <a:p>
            <a:pPr eaLnBrk="1" hangingPunct="1"/>
            <a:r>
              <a:rPr lang="en-US" sz="3600" dirty="0" smtClean="0">
                <a:solidFill>
                  <a:schemeClr val="accent2"/>
                </a:solidFill>
                <a:latin typeface="Tw Cen MT" pitchFamily="34" charset="0"/>
              </a:rPr>
              <a:t>Procurement Policies and Procedures</a:t>
            </a:r>
          </a:p>
        </p:txBody>
      </p:sp>
      <p:sp>
        <p:nvSpPr>
          <p:cNvPr id="46083" name="Rectangle 5"/>
          <p:cNvSpPr>
            <a:spLocks noGrp="1" noChangeArrowheads="1"/>
          </p:cNvSpPr>
          <p:nvPr>
            <p:ph sz="quarter" idx="1"/>
          </p:nvPr>
        </p:nvSpPr>
        <p:spPr>
          <a:xfrm>
            <a:off x="1600200" y="2667000"/>
            <a:ext cx="7312025" cy="4495800"/>
          </a:xfrm>
        </p:spPr>
        <p:txBody>
          <a:bodyPr/>
          <a:lstStyle/>
          <a:p>
            <a:pPr eaLnBrk="1" hangingPunct="1">
              <a:buFont typeface="Wingdings" pitchFamily="2" charset="2"/>
              <a:buNone/>
            </a:pPr>
            <a:r>
              <a:rPr lang="en-US" sz="2400" b="1" dirty="0" smtClean="0">
                <a:solidFill>
                  <a:schemeClr val="accent2"/>
                </a:solidFill>
                <a:latin typeface="Tw Cen MT" pitchFamily="34" charset="0"/>
              </a:rPr>
              <a:t>Policies and Procedures Should Address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Arbitrary action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Geographical preferences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Contractor selection procedures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Clear and accurate contract specifications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Brand name or equal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Micro-purchases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Small purchase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Sealed bid method of procurement </a:t>
            </a:r>
          </a:p>
          <a:p>
            <a:pPr eaLnBrk="1" hangingPunct="1"/>
            <a:endParaRPr lang="en-US" sz="2000" dirty="0" smtClean="0"/>
          </a:p>
        </p:txBody>
      </p:sp>
      <p:sp>
        <p:nvSpPr>
          <p:cNvPr id="4" name="Slide Number Placeholder 3"/>
          <p:cNvSpPr>
            <a:spLocks noGrp="1"/>
          </p:cNvSpPr>
          <p:nvPr>
            <p:ph type="sldNum" sz="quarter" idx="12"/>
          </p:nvPr>
        </p:nvSpPr>
        <p:spPr/>
        <p:txBody>
          <a:bodyPr>
            <a:normAutofit/>
          </a:bodyPr>
          <a:lstStyle/>
          <a:p>
            <a:pPr>
              <a:defRPr/>
            </a:pPr>
            <a:fld id="{0C9BD7AC-8806-4864-A67D-77035FE7BB87}" type="slidenum">
              <a:rPr lang="en-US" smtClean="0"/>
              <a:pPr>
                <a:defRPr/>
              </a:pPr>
              <a:t>28</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 calcmode="lin" valueType="num">
                                      <p:cBhvr additive="base">
                                        <p:cTn id="12"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 calcmode="lin" valueType="num">
                                      <p:cBhvr additive="base">
                                        <p:cTn id="17"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 calcmode="lin" valueType="num">
                                      <p:cBhvr additive="base">
                                        <p:cTn id="22"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 calcmode="lin" valueType="num">
                                      <p:cBhvr additive="base">
                                        <p:cTn id="27"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 calcmode="lin" valueType="num">
                                      <p:cBhvr additive="base">
                                        <p:cTn id="32"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 calcmode="lin" valueType="num">
                                      <p:cBhvr additive="base">
                                        <p:cTn id="37" dur="5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08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6083">
                                            <p:txEl>
                                              <p:pRg st="7" end="7"/>
                                            </p:txEl>
                                          </p:spTgt>
                                        </p:tgtEl>
                                        <p:attrNameLst>
                                          <p:attrName>style.visibility</p:attrName>
                                        </p:attrNameLst>
                                      </p:cBhvr>
                                      <p:to>
                                        <p:strVal val="visible"/>
                                      </p:to>
                                    </p:set>
                                    <p:anim calcmode="lin" valueType="num">
                                      <p:cBhvr additive="base">
                                        <p:cTn id="42" dur="5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608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6083">
                                            <p:txEl>
                                              <p:pRg st="8" end="8"/>
                                            </p:txEl>
                                          </p:spTgt>
                                        </p:tgtEl>
                                        <p:attrNameLst>
                                          <p:attrName>style.visibility</p:attrName>
                                        </p:attrNameLst>
                                      </p:cBhvr>
                                      <p:to>
                                        <p:strVal val="visible"/>
                                      </p:to>
                                    </p:set>
                                    <p:anim calcmode="lin" valueType="num">
                                      <p:cBhvr additive="base">
                                        <p:cTn id="47" dur="500" fill="hold"/>
                                        <p:tgtEl>
                                          <p:spTgt spid="4608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608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0" y="1219200"/>
            <a:ext cx="9144000" cy="990600"/>
          </a:xfrm>
        </p:spPr>
        <p:txBody>
          <a:bodyPr/>
          <a:lstStyle/>
          <a:p>
            <a:pPr eaLnBrk="1" hangingPunct="1"/>
            <a:r>
              <a:rPr lang="en-US" sz="3600" dirty="0" smtClean="0">
                <a:solidFill>
                  <a:schemeClr val="accent2"/>
                </a:solidFill>
                <a:latin typeface="Tw Cen MT" pitchFamily="34" charset="0"/>
              </a:rPr>
              <a:t>Procurement Policies and Procedures</a:t>
            </a:r>
          </a:p>
        </p:txBody>
      </p:sp>
      <p:sp>
        <p:nvSpPr>
          <p:cNvPr id="45059" name="Rectangle 5"/>
          <p:cNvSpPr>
            <a:spLocks noGrp="1" noChangeArrowheads="1"/>
          </p:cNvSpPr>
          <p:nvPr>
            <p:ph sz="quarter" idx="1"/>
          </p:nvPr>
        </p:nvSpPr>
        <p:spPr>
          <a:xfrm>
            <a:off x="1831975" y="2362200"/>
            <a:ext cx="7312025" cy="4495800"/>
          </a:xfrm>
        </p:spPr>
        <p:txBody>
          <a:bodyPr/>
          <a:lstStyle/>
          <a:p>
            <a:pPr eaLnBrk="1" hangingPunct="1">
              <a:buFont typeface="Wingdings" pitchFamily="2" charset="2"/>
              <a:buNone/>
            </a:pPr>
            <a:r>
              <a:rPr lang="en-US" sz="2400" b="1" dirty="0" smtClean="0">
                <a:solidFill>
                  <a:schemeClr val="accent2"/>
                </a:solidFill>
                <a:latin typeface="Tw Cen MT" pitchFamily="34" charset="0"/>
              </a:rPr>
              <a:t>Policies and Procedures Should Address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Awards only to responsible contractors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Maintenance of records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Time and materials type contracts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Contract term limitation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Tag-ons</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Full and open competition</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Unreasonable requirements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Organizational conflicts of interest </a:t>
            </a:r>
          </a:p>
          <a:p>
            <a:pPr eaLnBrk="1" hangingPunct="1">
              <a:buClr>
                <a:schemeClr val="tx1"/>
              </a:buClr>
              <a:buFont typeface="Wingdings" pitchFamily="2" charset="2"/>
              <a:buChar char="ü"/>
            </a:pPr>
            <a:endParaRPr lang="en-US" sz="2200" i="1" dirty="0" smtClean="0">
              <a:solidFill>
                <a:schemeClr val="accent2"/>
              </a:solidFill>
            </a:endParaRPr>
          </a:p>
          <a:p>
            <a:pPr eaLnBrk="1" hangingPunct="1">
              <a:buClr>
                <a:schemeClr val="tx1"/>
              </a:buClr>
              <a:buFont typeface="Wingdings" pitchFamily="2" charset="2"/>
              <a:buChar char="ü"/>
            </a:pPr>
            <a:endParaRPr lang="en-US" sz="2000"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292437FA-981E-4C7F-A934-326040CEA30B}" type="slidenum">
              <a:rPr lang="en-US" smtClean="0"/>
              <a:pPr>
                <a:defRPr/>
              </a:pPr>
              <a:t>29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 calcmode="lin" valueType="num">
                                      <p:cBhvr additive="base">
                                        <p:cTn id="12"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 calcmode="lin" valueType="num">
                                      <p:cBhvr additive="base">
                                        <p:cTn id="17"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 calcmode="lin" valueType="num">
                                      <p:cBhvr additive="base">
                                        <p:cTn id="22"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 calcmode="lin" valueType="num">
                                      <p:cBhvr additive="base">
                                        <p:cTn id="27"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 calcmode="lin" valueType="num">
                                      <p:cBhvr additive="base">
                                        <p:cTn id="32"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059">
                                            <p:txEl>
                                              <p:pRg st="6" end="6"/>
                                            </p:txEl>
                                          </p:spTgt>
                                        </p:tgtEl>
                                        <p:attrNameLst>
                                          <p:attrName>style.visibility</p:attrName>
                                        </p:attrNameLst>
                                      </p:cBhvr>
                                      <p:to>
                                        <p:strVal val="visible"/>
                                      </p:to>
                                    </p:set>
                                    <p:anim calcmode="lin" valueType="num">
                                      <p:cBhvr additive="base">
                                        <p:cTn id="37"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5059">
                                            <p:txEl>
                                              <p:pRg st="7" end="7"/>
                                            </p:txEl>
                                          </p:spTgt>
                                        </p:tgtEl>
                                        <p:attrNameLst>
                                          <p:attrName>style.visibility</p:attrName>
                                        </p:attrNameLst>
                                      </p:cBhvr>
                                      <p:to>
                                        <p:strVal val="visible"/>
                                      </p:to>
                                    </p:set>
                                    <p:anim calcmode="lin" valueType="num">
                                      <p:cBhvr additive="base">
                                        <p:cTn id="42"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5059">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5059">
                                            <p:txEl>
                                              <p:pRg st="8" end="8"/>
                                            </p:txEl>
                                          </p:spTgt>
                                        </p:tgtEl>
                                        <p:attrNameLst>
                                          <p:attrName>style.visibility</p:attrName>
                                        </p:attrNameLst>
                                      </p:cBhvr>
                                      <p:to>
                                        <p:strVal val="visible"/>
                                      </p:to>
                                    </p:set>
                                    <p:anim calcmode="lin" valueType="num">
                                      <p:cBhvr additive="base">
                                        <p:cTn id="47"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50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1981200" y="1371600"/>
            <a:ext cx="4454525" cy="641350"/>
          </a:xfrm>
          <a:prstGeom prst="rect">
            <a:avLst/>
          </a:prstGeom>
          <a:noFill/>
          <a:ln w="9525">
            <a:noFill/>
            <a:miter lim="800000"/>
            <a:headEnd/>
            <a:tailEnd/>
          </a:ln>
          <a:effectLst/>
        </p:spPr>
        <p:txBody>
          <a:bodyPr wrap="none">
            <a:spAutoFit/>
          </a:bodyPr>
          <a:lstStyle/>
          <a:p>
            <a:r>
              <a:rPr lang="en-US" sz="3600" dirty="0">
                <a:solidFill>
                  <a:schemeClr val="accent2"/>
                </a:solidFill>
                <a:latin typeface="Tw Cen MT" pitchFamily="34" charset="0"/>
              </a:rPr>
              <a:t>FTA Oversight Activities</a:t>
            </a:r>
          </a:p>
        </p:txBody>
      </p:sp>
      <p:sp>
        <p:nvSpPr>
          <p:cNvPr id="6150" name="Rectangle 6"/>
          <p:cNvSpPr>
            <a:spLocks noChangeArrowheads="1"/>
          </p:cNvSpPr>
          <p:nvPr/>
        </p:nvSpPr>
        <p:spPr bwMode="auto">
          <a:xfrm>
            <a:off x="1600200" y="2362200"/>
            <a:ext cx="6324600" cy="4093428"/>
          </a:xfrm>
          <a:prstGeom prst="rect">
            <a:avLst/>
          </a:prstGeom>
          <a:noFill/>
          <a:ln w="9525">
            <a:noFill/>
            <a:miter lim="800000"/>
            <a:headEnd/>
            <a:tailEnd/>
          </a:ln>
          <a:effectLst/>
        </p:spPr>
        <p:txBody>
          <a:bodyPr wrap="square">
            <a:spAutoFit/>
          </a:bodyPr>
          <a:lstStyle/>
          <a:p>
            <a:pPr>
              <a:buClr>
                <a:schemeClr val="tx1"/>
              </a:buClr>
              <a:buFont typeface="Wingdings" pitchFamily="2" charset="2"/>
              <a:buChar char="ü"/>
            </a:pPr>
            <a:r>
              <a:rPr lang="en-US" sz="2600" b="1" dirty="0">
                <a:solidFill>
                  <a:schemeClr val="accent2"/>
                </a:solidFill>
                <a:latin typeface="Tw Cen MT" pitchFamily="34" charset="0"/>
              </a:rPr>
              <a:t>Annual Grantee Assessment</a:t>
            </a:r>
          </a:p>
          <a:p>
            <a:pPr lvl="1">
              <a:buClr>
                <a:schemeClr val="tx1"/>
              </a:buClr>
              <a:buFont typeface="Arial" pitchFamily="34" charset="0"/>
              <a:buChar char="•"/>
            </a:pPr>
            <a:r>
              <a:rPr lang="en-US" sz="2600" dirty="0" smtClean="0">
                <a:solidFill>
                  <a:schemeClr val="accent2"/>
                </a:solidFill>
                <a:latin typeface="Tw Cen MT" pitchFamily="34" charset="0"/>
              </a:rPr>
              <a:t>Performed </a:t>
            </a:r>
            <a:r>
              <a:rPr lang="en-US" sz="2600" dirty="0">
                <a:solidFill>
                  <a:schemeClr val="accent2"/>
                </a:solidFill>
                <a:latin typeface="Tw Cen MT" pitchFamily="34" charset="0"/>
              </a:rPr>
              <a:t>by the Regional Offices</a:t>
            </a:r>
          </a:p>
          <a:p>
            <a:pPr lvl="1">
              <a:buClr>
                <a:schemeClr val="tx1"/>
              </a:buClr>
              <a:buFont typeface="Arial" pitchFamily="34" charset="0"/>
              <a:buChar char="•"/>
            </a:pPr>
            <a:r>
              <a:rPr lang="en-US" sz="2600" dirty="0" smtClean="0">
                <a:solidFill>
                  <a:schemeClr val="accent2"/>
                </a:solidFill>
                <a:latin typeface="Tw Cen MT" pitchFamily="34" charset="0"/>
              </a:rPr>
              <a:t>Determines </a:t>
            </a:r>
            <a:r>
              <a:rPr lang="en-US" sz="2600" dirty="0">
                <a:solidFill>
                  <a:schemeClr val="accent2"/>
                </a:solidFill>
                <a:latin typeface="Tw Cen MT" pitchFamily="34" charset="0"/>
              </a:rPr>
              <a:t>Level of Oversight</a:t>
            </a:r>
          </a:p>
          <a:p>
            <a:pPr>
              <a:buClr>
                <a:schemeClr val="tx1"/>
              </a:buClr>
              <a:buFont typeface="Wingdings" pitchFamily="2" charset="2"/>
              <a:buChar char="ü"/>
            </a:pPr>
            <a:endParaRPr lang="en-US" sz="2600" b="1" dirty="0" smtClean="0">
              <a:solidFill>
                <a:schemeClr val="accent2"/>
              </a:solidFill>
              <a:latin typeface="Tw Cen MT" pitchFamily="34" charset="0"/>
            </a:endParaRPr>
          </a:p>
          <a:p>
            <a:pPr>
              <a:buClr>
                <a:schemeClr val="tx1"/>
              </a:buClr>
              <a:buFont typeface="Wingdings" pitchFamily="2" charset="2"/>
              <a:buChar char="ü"/>
            </a:pPr>
            <a:r>
              <a:rPr lang="en-US" sz="2600" b="1" dirty="0" smtClean="0">
                <a:solidFill>
                  <a:schemeClr val="accent2"/>
                </a:solidFill>
                <a:latin typeface="Tw Cen MT" pitchFamily="34" charset="0"/>
              </a:rPr>
              <a:t>Assessment </a:t>
            </a:r>
            <a:r>
              <a:rPr lang="en-US" sz="2600" b="1" dirty="0">
                <a:solidFill>
                  <a:schemeClr val="accent2"/>
                </a:solidFill>
                <a:latin typeface="Tw Cen MT" pitchFamily="34" charset="0"/>
              </a:rPr>
              <a:t>Areas</a:t>
            </a:r>
          </a:p>
          <a:p>
            <a:pPr lvl="1">
              <a:buClr>
                <a:schemeClr val="tx1"/>
              </a:buClr>
              <a:buFont typeface="Arial" pitchFamily="34" charset="0"/>
              <a:buChar char="•"/>
            </a:pPr>
            <a:r>
              <a:rPr lang="en-US" sz="2600" dirty="0" smtClean="0">
                <a:solidFill>
                  <a:schemeClr val="accent2"/>
                </a:solidFill>
                <a:latin typeface="Tw Cen MT" pitchFamily="34" charset="0"/>
              </a:rPr>
              <a:t>Grant </a:t>
            </a:r>
            <a:r>
              <a:rPr lang="en-US" sz="2600" dirty="0">
                <a:solidFill>
                  <a:schemeClr val="accent2"/>
                </a:solidFill>
                <a:latin typeface="Tw Cen MT" pitchFamily="34" charset="0"/>
              </a:rPr>
              <a:t>Administration</a:t>
            </a:r>
          </a:p>
          <a:p>
            <a:pPr lvl="1">
              <a:buClr>
                <a:schemeClr val="tx1"/>
              </a:buClr>
              <a:buFont typeface="Arial" pitchFamily="34" charset="0"/>
              <a:buChar char="•"/>
            </a:pPr>
            <a:r>
              <a:rPr lang="en-US" sz="2600" dirty="0" smtClean="0">
                <a:solidFill>
                  <a:schemeClr val="accent2"/>
                </a:solidFill>
                <a:latin typeface="Tw Cen MT" pitchFamily="34" charset="0"/>
              </a:rPr>
              <a:t>Grantee </a:t>
            </a:r>
            <a:r>
              <a:rPr lang="en-US" sz="2600" dirty="0">
                <a:solidFill>
                  <a:schemeClr val="accent2"/>
                </a:solidFill>
                <a:latin typeface="Tw Cen MT" pitchFamily="34" charset="0"/>
              </a:rPr>
              <a:t>Profile</a:t>
            </a:r>
          </a:p>
          <a:p>
            <a:pPr lvl="1">
              <a:buClr>
                <a:schemeClr val="tx1"/>
              </a:buClr>
              <a:buFont typeface="Arial" pitchFamily="34" charset="0"/>
              <a:buChar char="•"/>
            </a:pPr>
            <a:r>
              <a:rPr lang="en-US" sz="2600" dirty="0" smtClean="0">
                <a:solidFill>
                  <a:schemeClr val="accent2"/>
                </a:solidFill>
                <a:latin typeface="Tw Cen MT" pitchFamily="34" charset="0"/>
              </a:rPr>
              <a:t>Property Management	</a:t>
            </a:r>
          </a:p>
          <a:p>
            <a:pPr lvl="1">
              <a:buClr>
                <a:schemeClr val="tx1"/>
              </a:buClr>
              <a:buFont typeface="Arial" pitchFamily="34" charset="0"/>
              <a:buChar char="•"/>
            </a:pPr>
            <a:r>
              <a:rPr lang="en-US" sz="2600" dirty="0" smtClean="0">
                <a:solidFill>
                  <a:schemeClr val="accent2"/>
                </a:solidFill>
                <a:latin typeface="Tw Cen MT" pitchFamily="34" charset="0"/>
              </a:rPr>
              <a:t>Financial </a:t>
            </a:r>
            <a:r>
              <a:rPr lang="en-US" sz="2600" dirty="0">
                <a:solidFill>
                  <a:schemeClr val="accent2"/>
                </a:solidFill>
                <a:latin typeface="Tw Cen MT" pitchFamily="34" charset="0"/>
              </a:rPr>
              <a:t>Management</a:t>
            </a:r>
          </a:p>
          <a:p>
            <a:pPr lvl="1">
              <a:buClr>
                <a:schemeClr val="tx1"/>
              </a:buClr>
              <a:buFont typeface="Arial" pitchFamily="34" charset="0"/>
              <a:buChar char="•"/>
            </a:pPr>
            <a:r>
              <a:rPr lang="en-US" sz="2600" dirty="0" smtClean="0">
                <a:solidFill>
                  <a:schemeClr val="accent2"/>
                </a:solidFill>
                <a:latin typeface="Tw Cen MT" pitchFamily="34" charset="0"/>
              </a:rPr>
              <a:t>Procurement </a:t>
            </a:r>
            <a:r>
              <a:rPr lang="en-US" sz="2600" dirty="0">
                <a:solidFill>
                  <a:schemeClr val="accent2"/>
                </a:solidFill>
                <a:latin typeface="Tw Cen MT" pitchFamily="34" charset="0"/>
              </a:rPr>
              <a:t>Management</a:t>
            </a:r>
          </a:p>
        </p:txBody>
      </p:sp>
      <p:sp>
        <p:nvSpPr>
          <p:cNvPr id="6156" name="Oval 12"/>
          <p:cNvSpPr>
            <a:spLocks noChangeArrowheads="1"/>
          </p:cNvSpPr>
          <p:nvPr/>
        </p:nvSpPr>
        <p:spPr bwMode="auto">
          <a:xfrm>
            <a:off x="1905000" y="5943600"/>
            <a:ext cx="4038600" cy="533400"/>
          </a:xfrm>
          <a:prstGeom prst="ellipse">
            <a:avLst/>
          </a:prstGeom>
          <a:noFill/>
          <a:ln w="9525">
            <a:solidFill>
              <a:schemeClr val="accent2"/>
            </a:solidFill>
            <a:round/>
            <a:headEnd/>
            <a:tailEnd/>
          </a:ln>
          <a:effectLst/>
        </p:spPr>
        <p:txBody>
          <a:bodyPr wrap="none" anchor="ctr"/>
          <a:lstStyle/>
          <a:p>
            <a:endParaRPr lang="en-US" dirty="0"/>
          </a:p>
        </p:txBody>
      </p:sp>
      <p:sp>
        <p:nvSpPr>
          <p:cNvPr id="8" name="Slide Number Placeholder 7"/>
          <p:cNvSpPr>
            <a:spLocks noGrp="1"/>
          </p:cNvSpPr>
          <p:nvPr>
            <p:ph type="sldNum" sz="quarter" idx="12"/>
          </p:nvPr>
        </p:nvSpPr>
        <p:spPr/>
        <p:txBody>
          <a:bodyPr/>
          <a:lstStyle/>
          <a:p>
            <a:fld id="{7A6395CF-80C8-4CFD-8B09-0BD441F9E163}"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0" y="1371600"/>
            <a:ext cx="9144000" cy="990600"/>
          </a:xfrm>
        </p:spPr>
        <p:txBody>
          <a:bodyPr/>
          <a:lstStyle/>
          <a:p>
            <a:pPr eaLnBrk="1" hangingPunct="1"/>
            <a:r>
              <a:rPr lang="en-US" sz="3600" dirty="0" smtClean="0">
                <a:solidFill>
                  <a:schemeClr val="accent2"/>
                </a:solidFill>
                <a:latin typeface="Tw Cen MT" pitchFamily="34" charset="0"/>
              </a:rPr>
              <a:t>Procurement Policies and Procedures</a:t>
            </a:r>
          </a:p>
        </p:txBody>
      </p:sp>
      <p:sp>
        <p:nvSpPr>
          <p:cNvPr id="47107" name="Rectangle 5"/>
          <p:cNvSpPr>
            <a:spLocks noGrp="1" noChangeArrowheads="1"/>
          </p:cNvSpPr>
          <p:nvPr>
            <p:ph sz="quarter" idx="1"/>
          </p:nvPr>
        </p:nvSpPr>
        <p:spPr>
          <a:xfrm>
            <a:off x="1524000" y="2590800"/>
            <a:ext cx="7312025" cy="4495800"/>
          </a:xfrm>
        </p:spPr>
        <p:txBody>
          <a:bodyPr/>
          <a:lstStyle/>
          <a:p>
            <a:pPr eaLnBrk="1" hangingPunct="1">
              <a:buFont typeface="Wingdings" pitchFamily="2" charset="2"/>
              <a:buNone/>
            </a:pPr>
            <a:r>
              <a:rPr lang="en-US" sz="2400" b="1" dirty="0" smtClean="0">
                <a:solidFill>
                  <a:schemeClr val="accent2"/>
                </a:solidFill>
                <a:latin typeface="Tw Cen MT" pitchFamily="34" charset="0"/>
              </a:rPr>
              <a:t>Policies and Procedures Should Address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Competitive proposal (RFP) method of procurement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Brooks Act procedures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Procurement of design-bid-build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Sole source documentation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Options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Cost or price analysis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Independent cost or price estimates </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Cost plus percentage of cost type contract </a:t>
            </a:r>
          </a:p>
          <a:p>
            <a:pPr eaLnBrk="1" hangingPunct="1"/>
            <a:endParaRPr lang="en-US" sz="2000" dirty="0" smtClean="0"/>
          </a:p>
        </p:txBody>
      </p:sp>
      <p:sp>
        <p:nvSpPr>
          <p:cNvPr id="4" name="Slide Number Placeholder 3"/>
          <p:cNvSpPr>
            <a:spLocks noGrp="1"/>
          </p:cNvSpPr>
          <p:nvPr>
            <p:ph type="sldNum" sz="quarter" idx="12"/>
          </p:nvPr>
        </p:nvSpPr>
        <p:spPr/>
        <p:txBody>
          <a:bodyPr>
            <a:normAutofit/>
          </a:bodyPr>
          <a:lstStyle/>
          <a:p>
            <a:pPr>
              <a:defRPr/>
            </a:pPr>
            <a:fld id="{6898191F-14B4-49CC-8792-B2478BCCAA73}" type="slidenum">
              <a:rPr lang="en-US" smtClean="0"/>
              <a:pPr>
                <a:defRPr/>
              </a:pPr>
              <a:t>30</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 calcmode="lin" valueType="num">
                                      <p:cBhvr additive="base">
                                        <p:cTn id="12"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 calcmode="lin" valueType="num">
                                      <p:cBhvr additive="base">
                                        <p:cTn id="17"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 calcmode="lin" valueType="num">
                                      <p:cBhvr additive="base">
                                        <p:cTn id="22"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 calcmode="lin" valueType="num">
                                      <p:cBhvr additive="base">
                                        <p:cTn id="27"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7107">
                                            <p:txEl>
                                              <p:pRg st="5" end="5"/>
                                            </p:txEl>
                                          </p:spTgt>
                                        </p:tgtEl>
                                        <p:attrNameLst>
                                          <p:attrName>style.visibility</p:attrName>
                                        </p:attrNameLst>
                                      </p:cBhvr>
                                      <p:to>
                                        <p:strVal val="visible"/>
                                      </p:to>
                                    </p:set>
                                    <p:anim calcmode="lin" valueType="num">
                                      <p:cBhvr additive="base">
                                        <p:cTn id="32"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7107">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 calcmode="lin" valueType="num">
                                      <p:cBhvr additive="base">
                                        <p:cTn id="37" dur="5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07">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7107">
                                            <p:txEl>
                                              <p:pRg st="7" end="7"/>
                                            </p:txEl>
                                          </p:spTgt>
                                        </p:tgtEl>
                                        <p:attrNameLst>
                                          <p:attrName>style.visibility</p:attrName>
                                        </p:attrNameLst>
                                      </p:cBhvr>
                                      <p:to>
                                        <p:strVal val="visible"/>
                                      </p:to>
                                    </p:set>
                                    <p:anim calcmode="lin" valueType="num">
                                      <p:cBhvr additive="base">
                                        <p:cTn id="42" dur="5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7107">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7107">
                                            <p:txEl>
                                              <p:pRg st="8" end="8"/>
                                            </p:txEl>
                                          </p:spTgt>
                                        </p:tgtEl>
                                        <p:attrNameLst>
                                          <p:attrName>style.visibility</p:attrName>
                                        </p:attrNameLst>
                                      </p:cBhvr>
                                      <p:to>
                                        <p:strVal val="visible"/>
                                      </p:to>
                                    </p:set>
                                    <p:anim calcmode="lin" valueType="num">
                                      <p:cBhvr additive="base">
                                        <p:cTn id="47" dur="500" fill="hold"/>
                                        <p:tgtEl>
                                          <p:spTgt spid="4710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71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0" y="1447800"/>
            <a:ext cx="9144000" cy="990600"/>
          </a:xfrm>
        </p:spPr>
        <p:txBody>
          <a:bodyPr/>
          <a:lstStyle/>
          <a:p>
            <a:pPr eaLnBrk="1" hangingPunct="1"/>
            <a:r>
              <a:rPr lang="en-US" sz="3600" dirty="0" smtClean="0">
                <a:solidFill>
                  <a:schemeClr val="accent2"/>
                </a:solidFill>
                <a:latin typeface="Tw Cen MT" pitchFamily="34" charset="0"/>
              </a:rPr>
              <a:t>Procurement Policies and Procedures</a:t>
            </a:r>
          </a:p>
        </p:txBody>
      </p:sp>
      <p:sp>
        <p:nvSpPr>
          <p:cNvPr id="48131" name="Rectangle 5"/>
          <p:cNvSpPr>
            <a:spLocks noGrp="1" noChangeArrowheads="1"/>
          </p:cNvSpPr>
          <p:nvPr>
            <p:ph sz="quarter" idx="1"/>
          </p:nvPr>
        </p:nvSpPr>
        <p:spPr>
          <a:xfrm>
            <a:off x="1676400" y="2667000"/>
            <a:ext cx="7312025" cy="4495800"/>
          </a:xfrm>
        </p:spPr>
        <p:txBody>
          <a:bodyPr/>
          <a:lstStyle/>
          <a:p>
            <a:pPr eaLnBrk="1" hangingPunct="1">
              <a:buFont typeface="Wingdings" pitchFamily="2" charset="2"/>
              <a:buNone/>
            </a:pPr>
            <a:r>
              <a:rPr lang="en-US" sz="2400" b="1" dirty="0" smtClean="0">
                <a:solidFill>
                  <a:schemeClr val="accent2"/>
                </a:solidFill>
                <a:latin typeface="Tw Cen MT" pitchFamily="34" charset="0"/>
              </a:rPr>
              <a:t>Policies and Procedures Should Address </a:t>
            </a:r>
          </a:p>
          <a:p>
            <a:pPr>
              <a:buClr>
                <a:schemeClr val="tx1"/>
              </a:buClr>
              <a:buFont typeface="Wingdings" pitchFamily="2" charset="2"/>
              <a:buChar char="ü"/>
            </a:pPr>
            <a:r>
              <a:rPr lang="en-US" sz="2400" dirty="0" smtClean="0">
                <a:solidFill>
                  <a:schemeClr val="accent2"/>
                </a:solidFill>
                <a:latin typeface="Tw Cen MT" pitchFamily="34" charset="0"/>
              </a:rPr>
              <a:t>Bonding requirements </a:t>
            </a:r>
          </a:p>
          <a:p>
            <a:pPr>
              <a:buClr>
                <a:schemeClr val="tx1"/>
              </a:buClr>
              <a:buFont typeface="Wingdings" pitchFamily="2" charset="2"/>
              <a:buChar char="ü"/>
            </a:pPr>
            <a:r>
              <a:rPr lang="en-US" sz="2400" dirty="0" smtClean="0">
                <a:solidFill>
                  <a:schemeClr val="accent2"/>
                </a:solidFill>
                <a:latin typeface="Tw Cen MT" pitchFamily="34" charset="0"/>
              </a:rPr>
              <a:t>Advance payments </a:t>
            </a:r>
          </a:p>
          <a:p>
            <a:pPr>
              <a:buClr>
                <a:schemeClr val="tx1"/>
              </a:buClr>
              <a:buFont typeface="Wingdings" pitchFamily="2" charset="2"/>
              <a:buChar char="ü"/>
            </a:pPr>
            <a:r>
              <a:rPr lang="en-US" sz="2400" dirty="0" smtClean="0">
                <a:solidFill>
                  <a:schemeClr val="accent2"/>
                </a:solidFill>
                <a:latin typeface="Tw Cen MT" pitchFamily="34" charset="0"/>
              </a:rPr>
              <a:t>Progress payments </a:t>
            </a:r>
          </a:p>
          <a:p>
            <a:pPr>
              <a:buClr>
                <a:schemeClr val="tx1"/>
              </a:buClr>
              <a:buFont typeface="Wingdings" pitchFamily="2" charset="2"/>
              <a:buChar char="ü"/>
            </a:pPr>
            <a:r>
              <a:rPr lang="en-US" sz="2400" dirty="0" smtClean="0">
                <a:solidFill>
                  <a:schemeClr val="accent2"/>
                </a:solidFill>
                <a:latin typeface="Tw Cen MT" pitchFamily="34" charset="0"/>
              </a:rPr>
              <a:t>Liquidated damages </a:t>
            </a:r>
          </a:p>
          <a:p>
            <a:pPr>
              <a:buClr>
                <a:schemeClr val="tx1"/>
              </a:buClr>
              <a:buFont typeface="Wingdings" pitchFamily="2" charset="2"/>
              <a:buChar char="ü"/>
            </a:pPr>
            <a:r>
              <a:rPr lang="en-US" sz="2400" dirty="0" smtClean="0">
                <a:solidFill>
                  <a:schemeClr val="accent2"/>
                </a:solidFill>
                <a:latin typeface="Tw Cen MT" pitchFamily="34" charset="0"/>
              </a:rPr>
              <a:t>Announcements of contract awards  </a:t>
            </a:r>
          </a:p>
          <a:p>
            <a:pPr>
              <a:buClr>
                <a:schemeClr val="tx1"/>
              </a:buClr>
              <a:buFont typeface="Wingdings" pitchFamily="2" charset="2"/>
              <a:buChar char="ü"/>
            </a:pPr>
            <a:r>
              <a:rPr lang="en-US" sz="2400" dirty="0" smtClean="0">
                <a:solidFill>
                  <a:schemeClr val="accent2"/>
                </a:solidFill>
                <a:latin typeface="Tw Cen MT" pitchFamily="34" charset="0"/>
              </a:rPr>
              <a:t>Remedies for breach </a:t>
            </a:r>
          </a:p>
          <a:p>
            <a:pPr>
              <a:buClr>
                <a:schemeClr val="tx1"/>
              </a:buClr>
              <a:buFont typeface="Wingdings" pitchFamily="2" charset="2"/>
              <a:buChar char="ü"/>
            </a:pPr>
            <a:r>
              <a:rPr lang="en-US" sz="2400" dirty="0" smtClean="0">
                <a:solidFill>
                  <a:schemeClr val="accent2"/>
                </a:solidFill>
                <a:latin typeface="Tw Cen MT" pitchFamily="34" charset="0"/>
              </a:rPr>
              <a:t>Termination </a:t>
            </a:r>
          </a:p>
          <a:p>
            <a:pPr>
              <a:buClr>
                <a:schemeClr val="tx1"/>
              </a:buClr>
              <a:buFont typeface="Wingdings" pitchFamily="2" charset="2"/>
              <a:buChar char="ü"/>
            </a:pPr>
            <a:r>
              <a:rPr lang="en-US" sz="2400" dirty="0" smtClean="0">
                <a:solidFill>
                  <a:schemeClr val="accent2"/>
                </a:solidFill>
                <a:latin typeface="Tw Cen MT" pitchFamily="34" charset="0"/>
              </a:rPr>
              <a:t>Revenue contracts </a:t>
            </a:r>
          </a:p>
          <a:p>
            <a:pPr eaLnBrk="1" hangingPunct="1"/>
            <a:endParaRPr lang="en-US" sz="2000" dirty="0" smtClean="0"/>
          </a:p>
        </p:txBody>
      </p:sp>
      <p:sp>
        <p:nvSpPr>
          <p:cNvPr id="4" name="Slide Number Placeholder 3"/>
          <p:cNvSpPr>
            <a:spLocks noGrp="1"/>
          </p:cNvSpPr>
          <p:nvPr>
            <p:ph type="sldNum" sz="quarter" idx="12"/>
          </p:nvPr>
        </p:nvSpPr>
        <p:spPr/>
        <p:txBody>
          <a:bodyPr>
            <a:normAutofit/>
          </a:bodyPr>
          <a:lstStyle/>
          <a:p>
            <a:pPr>
              <a:defRPr/>
            </a:pPr>
            <a:fld id="{42E0C52A-85C3-4ECE-B949-E7ABEAE48F29}" type="slidenum">
              <a:rPr lang="en-US" smtClean="0"/>
              <a:pPr>
                <a:defRPr/>
              </a:pPr>
              <a:t>31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 calcmode="lin" valueType="num">
                                      <p:cBhvr additive="base">
                                        <p:cTn id="12"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 calcmode="lin" valueType="num">
                                      <p:cBhvr additive="base">
                                        <p:cTn id="17"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 calcmode="lin" valueType="num">
                                      <p:cBhvr additive="base">
                                        <p:cTn id="22"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 calcmode="lin" valueType="num">
                                      <p:cBhvr additive="base">
                                        <p:cTn id="27" dur="5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 calcmode="lin" valueType="num">
                                      <p:cBhvr additive="base">
                                        <p:cTn id="32" dur="5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8131">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8131">
                                            <p:txEl>
                                              <p:pRg st="6" end="6"/>
                                            </p:txEl>
                                          </p:spTgt>
                                        </p:tgtEl>
                                        <p:attrNameLst>
                                          <p:attrName>style.visibility</p:attrName>
                                        </p:attrNameLst>
                                      </p:cBhvr>
                                      <p:to>
                                        <p:strVal val="visible"/>
                                      </p:to>
                                    </p:set>
                                    <p:anim calcmode="lin" valueType="num">
                                      <p:cBhvr additive="base">
                                        <p:cTn id="37" dur="500" fill="hold"/>
                                        <p:tgtEl>
                                          <p:spTgt spid="4813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131">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8131">
                                            <p:txEl>
                                              <p:pRg st="7" end="7"/>
                                            </p:txEl>
                                          </p:spTgt>
                                        </p:tgtEl>
                                        <p:attrNameLst>
                                          <p:attrName>style.visibility</p:attrName>
                                        </p:attrNameLst>
                                      </p:cBhvr>
                                      <p:to>
                                        <p:strVal val="visible"/>
                                      </p:to>
                                    </p:set>
                                    <p:anim calcmode="lin" valueType="num">
                                      <p:cBhvr additive="base">
                                        <p:cTn id="42" dur="500" fill="hold"/>
                                        <p:tgtEl>
                                          <p:spTgt spid="48131">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8131">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8131">
                                            <p:txEl>
                                              <p:pRg st="8" end="8"/>
                                            </p:txEl>
                                          </p:spTgt>
                                        </p:tgtEl>
                                        <p:attrNameLst>
                                          <p:attrName>style.visibility</p:attrName>
                                        </p:attrNameLst>
                                      </p:cBhvr>
                                      <p:to>
                                        <p:strVal val="visible"/>
                                      </p:to>
                                    </p:set>
                                    <p:anim calcmode="lin" valueType="num">
                                      <p:cBhvr additive="base">
                                        <p:cTn id="47" dur="500" fill="hold"/>
                                        <p:tgtEl>
                                          <p:spTgt spid="4813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81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6" name="Rectangle 4"/>
          <p:cNvSpPr>
            <a:spLocks noGrp="1" noChangeArrowheads="1"/>
          </p:cNvSpPr>
          <p:nvPr>
            <p:ph type="title"/>
          </p:nvPr>
        </p:nvSpPr>
        <p:spPr>
          <a:xfrm>
            <a:off x="0" y="1524000"/>
            <a:ext cx="9144000" cy="990600"/>
          </a:xfrm>
        </p:spPr>
        <p:txBody>
          <a:bodyPr>
            <a:noAutofit/>
          </a:bodyPr>
          <a:lstStyle/>
          <a:p>
            <a:pPr eaLnBrk="1" hangingPunct="1">
              <a:defRPr/>
            </a:pPr>
            <a:r>
              <a:rPr lang="en-US" sz="3600" dirty="0" smtClean="0">
                <a:solidFill>
                  <a:schemeClr val="accent2"/>
                </a:solidFill>
                <a:latin typeface="Tw Cen MT" pitchFamily="34" charset="0"/>
              </a:rPr>
              <a:t>System for Ensuring Most Efficient</a:t>
            </a:r>
            <a:br>
              <a:rPr lang="en-US" sz="3600" dirty="0" smtClean="0">
                <a:solidFill>
                  <a:schemeClr val="accent2"/>
                </a:solidFill>
                <a:latin typeface="Tw Cen MT" pitchFamily="34" charset="0"/>
              </a:rPr>
            </a:br>
            <a:r>
              <a:rPr lang="en-US" sz="3600" dirty="0" smtClean="0">
                <a:solidFill>
                  <a:schemeClr val="accent2"/>
                </a:solidFill>
                <a:latin typeface="Tw Cen MT" pitchFamily="34" charset="0"/>
              </a:rPr>
              <a:t> and Economic Purchase </a:t>
            </a:r>
          </a:p>
        </p:txBody>
      </p:sp>
      <p:sp>
        <p:nvSpPr>
          <p:cNvPr id="49155" name="Rectangle 5"/>
          <p:cNvSpPr>
            <a:spLocks noGrp="1" noChangeArrowheads="1"/>
          </p:cNvSpPr>
          <p:nvPr>
            <p:ph sz="quarter" idx="1"/>
          </p:nvPr>
        </p:nvSpPr>
        <p:spPr>
          <a:xfrm>
            <a:off x="533400" y="2743200"/>
            <a:ext cx="7312025" cy="4495800"/>
          </a:xfrm>
        </p:spPr>
        <p:txBody>
          <a:bodyPr/>
          <a:lstStyle/>
          <a:p>
            <a:pPr algn="ctr" eaLnBrk="1" hangingPunct="1">
              <a:buFont typeface="Wingdings" pitchFamily="2" charset="2"/>
              <a:buNone/>
            </a:pPr>
            <a:r>
              <a:rPr lang="en-US" sz="2400" b="1" dirty="0" smtClean="0">
                <a:solidFill>
                  <a:schemeClr val="accent2"/>
                </a:solidFill>
                <a:latin typeface="Tw Cen MT" pitchFamily="34" charset="0"/>
              </a:rPr>
              <a:t>Basic Requirement</a:t>
            </a:r>
          </a:p>
          <a:p>
            <a:pPr algn="ctr" eaLnBrk="1" hangingPunct="1">
              <a:buFont typeface="Wingdings" pitchFamily="2" charset="2"/>
              <a:buNone/>
            </a:pPr>
            <a:endParaRPr lang="en-US" sz="2400" b="1" dirty="0" smtClean="0">
              <a:solidFill>
                <a:schemeClr val="accent2"/>
              </a:solidFill>
              <a:latin typeface="Tw Cen MT" pitchFamily="34" charset="0"/>
              <a:hlinkClick r:id="rId3"/>
            </a:endParaRPr>
          </a:p>
          <a:p>
            <a:pPr algn="ctr" eaLnBrk="1" hangingPunct="1">
              <a:buFont typeface="Wingdings" pitchFamily="2" charset="2"/>
              <a:buNone/>
            </a:pPr>
            <a:r>
              <a:rPr lang="en-US" sz="2400" dirty="0" smtClean="0">
                <a:solidFill>
                  <a:schemeClr val="accent2"/>
                </a:solidFill>
                <a:latin typeface="Tw Cen MT" pitchFamily="34" charset="0"/>
              </a:rPr>
              <a:t>  </a:t>
            </a: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IV, 1.b. )</a:t>
            </a:r>
            <a:endParaRPr lang="en-US" sz="2400" dirty="0" smtClean="0">
              <a:solidFill>
                <a:schemeClr val="accent2"/>
              </a:solidFill>
              <a:latin typeface="Tw Cen MT" pitchFamily="34" charset="0"/>
            </a:endParaRPr>
          </a:p>
          <a:p>
            <a:pPr algn="ctr" eaLnBrk="1" hangingPunct="1">
              <a:buFont typeface="Wingdings" pitchFamily="2" charset="2"/>
              <a:buNone/>
            </a:pPr>
            <a:r>
              <a:rPr lang="en-US" sz="2400" i="1" dirty="0" smtClean="0">
                <a:solidFill>
                  <a:schemeClr val="accent2"/>
                </a:solidFill>
                <a:latin typeface="Tw Cen MT" pitchFamily="34" charset="0"/>
              </a:rPr>
              <a:t>	Grantee procedures shall provide for a review of proposed procurements to avoid purchase of unnecessary or duplicative items.</a:t>
            </a:r>
            <a:r>
              <a:rPr lang="en-US" sz="2400" b="1" dirty="0" smtClean="0">
                <a:solidFill>
                  <a:schemeClr val="accent2"/>
                </a:solidFill>
                <a:latin typeface="Tw Cen MT" pitchFamily="34" charset="0"/>
              </a:rPr>
              <a:t> </a:t>
            </a:r>
            <a:r>
              <a:rPr lang="en-US" sz="2400" dirty="0" smtClean="0">
                <a:solidFill>
                  <a:schemeClr val="accent2"/>
                </a:solidFill>
                <a:latin typeface="Tw Cen MT" pitchFamily="34" charset="0"/>
              </a:rPr>
              <a:t> </a:t>
            </a:r>
            <a:endParaRPr lang="en-US" sz="2400" b="1" dirty="0" smtClean="0">
              <a:solidFill>
                <a:schemeClr val="accent2"/>
              </a:solidFill>
              <a:latin typeface="Tw Cen MT" pitchFamily="34" charset="0"/>
            </a:endParaRPr>
          </a:p>
          <a:p>
            <a:pPr algn="ctr" eaLnBrk="1" hangingPunct="1">
              <a:buFont typeface="Wingdings" pitchFamily="2" charset="2"/>
              <a:buNone/>
            </a:pPr>
            <a:endParaRPr lang="en-US" sz="2400" b="1" dirty="0" smtClean="0">
              <a:solidFill>
                <a:schemeClr val="accent2"/>
              </a:solidFill>
              <a:latin typeface="Tw Cen MT" pitchFamily="34" charset="0"/>
            </a:endParaRPr>
          </a:p>
          <a:p>
            <a:pPr algn="ctr" eaLnBrk="1" hangingPunct="1">
              <a:buFont typeface="Wingdings" pitchFamily="2" charset="2"/>
              <a:buNone/>
            </a:pPr>
            <a:r>
              <a:rPr lang="en-US" sz="2400" b="1" dirty="0" smtClean="0">
                <a:solidFill>
                  <a:schemeClr val="accent2"/>
                </a:solidFill>
                <a:latin typeface="Tw Cen MT" pitchFamily="34" charset="0"/>
              </a:rPr>
              <a:t>Element #5 of the PSR</a:t>
            </a:r>
            <a:r>
              <a:rPr lang="en-US" sz="2400" dirty="0" smtClean="0">
                <a:solidFill>
                  <a:schemeClr val="accent2"/>
                </a:solidFill>
                <a:latin typeface="Tw Cen MT" pitchFamily="34" charset="0"/>
              </a:rPr>
              <a:t> </a:t>
            </a:r>
          </a:p>
        </p:txBody>
      </p:sp>
      <p:sp>
        <p:nvSpPr>
          <p:cNvPr id="4" name="Slide Number Placeholder 3"/>
          <p:cNvSpPr>
            <a:spLocks noGrp="1"/>
          </p:cNvSpPr>
          <p:nvPr>
            <p:ph type="sldNum" sz="quarter" idx="12"/>
          </p:nvPr>
        </p:nvSpPr>
        <p:spPr/>
        <p:txBody>
          <a:bodyPr>
            <a:normAutofit/>
          </a:bodyPr>
          <a:lstStyle/>
          <a:p>
            <a:pPr>
              <a:defRPr/>
            </a:pPr>
            <a:fld id="{8258F844-9BC8-4304-8F9A-521FA7F9FC5F}" type="slidenum">
              <a:rPr lang="en-US" smtClean="0"/>
              <a:pPr>
                <a:defRPr/>
              </a:pPr>
              <a:t>32</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 calcmode="lin" valueType="num">
                                      <p:cBhvr additive="base">
                                        <p:cTn id="12"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9155">
                                            <p:txEl>
                                              <p:pRg st="3" end="3"/>
                                            </p:txEl>
                                          </p:spTgt>
                                        </p:tgtEl>
                                        <p:attrNameLst>
                                          <p:attrName>style.visibility</p:attrName>
                                        </p:attrNameLst>
                                      </p:cBhvr>
                                      <p:to>
                                        <p:strVal val="visible"/>
                                      </p:to>
                                    </p:set>
                                    <p:anim calcmode="lin" valueType="num">
                                      <p:cBhvr additive="base">
                                        <p:cTn id="17"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9155">
                                            <p:txEl>
                                              <p:pRg st="5" end="5"/>
                                            </p:txEl>
                                          </p:spTgt>
                                        </p:tgtEl>
                                        <p:attrNameLst>
                                          <p:attrName>style.visibility</p:attrName>
                                        </p:attrNameLst>
                                      </p:cBhvr>
                                      <p:to>
                                        <p:strVal val="visible"/>
                                      </p:to>
                                    </p:set>
                                    <p:anim calcmode="lin" valueType="num">
                                      <p:cBhvr additive="base">
                                        <p:cTn id="22" dur="500" fill="hold"/>
                                        <p:tgtEl>
                                          <p:spTgt spid="4915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91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0" y="1066800"/>
            <a:ext cx="9144000" cy="990600"/>
          </a:xfrm>
        </p:spPr>
        <p:txBody>
          <a:bodyPr/>
          <a:lstStyle/>
          <a:p>
            <a:pPr eaLnBrk="1" hangingPunct="1"/>
            <a:r>
              <a:rPr lang="en-US" sz="3600" dirty="0" smtClean="0">
                <a:solidFill>
                  <a:schemeClr val="accent2"/>
                </a:solidFill>
                <a:latin typeface="Tw Cen MT" pitchFamily="34" charset="0"/>
              </a:rPr>
              <a:t>Prequalification</a:t>
            </a:r>
          </a:p>
        </p:txBody>
      </p:sp>
      <p:sp>
        <p:nvSpPr>
          <p:cNvPr id="49155" name="Rectangle 5"/>
          <p:cNvSpPr>
            <a:spLocks noGrp="1" noChangeArrowheads="1"/>
          </p:cNvSpPr>
          <p:nvPr>
            <p:ph sz="quarter" idx="1"/>
          </p:nvPr>
        </p:nvSpPr>
        <p:spPr>
          <a:xfrm>
            <a:off x="609600" y="1905000"/>
            <a:ext cx="7312025" cy="4495800"/>
          </a:xfrm>
        </p:spPr>
        <p:txBody>
          <a:bodyPr>
            <a:noAutofit/>
          </a:bodyPr>
          <a:lstStyle/>
          <a:p>
            <a:pPr algn="ctr" eaLnBrk="1" hangingPunct="1">
              <a:lnSpc>
                <a:spcPct val="110000"/>
              </a:lnSpc>
              <a:buFont typeface="Wingdings" pitchFamily="2" charset="2"/>
              <a:buNone/>
              <a:defRPr/>
            </a:pPr>
            <a:r>
              <a:rPr lang="en-US" sz="2400" b="1" dirty="0" smtClean="0">
                <a:solidFill>
                  <a:schemeClr val="accent2"/>
                </a:solidFill>
                <a:latin typeface="Tw Cen MT" pitchFamily="34" charset="0"/>
              </a:rPr>
              <a:t>Basic Requirement</a:t>
            </a:r>
          </a:p>
          <a:p>
            <a:pPr algn="ctr" eaLnBrk="1" hangingPunct="1">
              <a:lnSpc>
                <a:spcPct val="110000"/>
              </a:lnSpc>
              <a:buFont typeface="Wingdings" pitchFamily="2" charset="2"/>
              <a:buNone/>
              <a:defRPr/>
            </a:pPr>
            <a:endParaRPr lang="en-US" sz="2400" dirty="0" smtClean="0">
              <a:solidFill>
                <a:schemeClr val="accent2"/>
              </a:solidFill>
              <a:latin typeface="Tw Cen MT" pitchFamily="34" charset="0"/>
              <a:hlinkClick r:id="rId3"/>
            </a:endParaRPr>
          </a:p>
          <a:p>
            <a:pPr algn="ctr" eaLnBrk="1" hangingPunct="1">
              <a:lnSpc>
                <a:spcPct val="110000"/>
              </a:lnSpc>
              <a:buFont typeface="Wingdings" pitchFamily="2" charset="2"/>
              <a:buNone/>
              <a:defRPr/>
            </a:pPr>
            <a:r>
              <a:rPr lang="en-US" sz="2400" dirty="0" smtClean="0">
                <a:solidFill>
                  <a:schemeClr val="accent2"/>
                </a:solidFill>
                <a:latin typeface="Tw Cen MT" pitchFamily="34" charset="0"/>
              </a:rPr>
              <a:t>  </a:t>
            </a: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VI, 1.c. )</a:t>
            </a:r>
            <a:endParaRPr lang="en-US" sz="2400" dirty="0" smtClean="0">
              <a:solidFill>
                <a:schemeClr val="accent2"/>
              </a:solidFill>
              <a:latin typeface="Tw Cen MT" pitchFamily="34" charset="0"/>
            </a:endParaRPr>
          </a:p>
          <a:p>
            <a:pPr algn="ctr" eaLnBrk="1" hangingPunct="1">
              <a:lnSpc>
                <a:spcPct val="110000"/>
              </a:lnSpc>
              <a:buFont typeface="Wingdings" pitchFamily="2" charset="2"/>
              <a:buNone/>
              <a:defRPr/>
            </a:pPr>
            <a:r>
              <a:rPr lang="en-US" sz="2400" i="1" dirty="0" smtClean="0">
                <a:solidFill>
                  <a:schemeClr val="accent2"/>
                </a:solidFill>
                <a:latin typeface="Tw Cen MT" pitchFamily="34" charset="0"/>
              </a:rPr>
              <a:t>	Grantees shall ensure that all lists of prequalified persons, firms, or products that are used in acquiring goods and services are current and include enough qualified sources to ensure maximum full and open competition.  Also, grantees shall not preclude potential bidders from qualifying during the solicitation period, which is from the issuance of the solicitation to its closing date. </a:t>
            </a:r>
          </a:p>
          <a:p>
            <a:pPr algn="ctr" eaLnBrk="1" hangingPunct="1">
              <a:lnSpc>
                <a:spcPct val="110000"/>
              </a:lnSpc>
              <a:buFont typeface="Wingdings" pitchFamily="2" charset="2"/>
              <a:buNone/>
              <a:defRPr/>
            </a:pPr>
            <a:r>
              <a:rPr lang="en-US" sz="2400" b="1" dirty="0" smtClean="0">
                <a:solidFill>
                  <a:schemeClr val="accent2"/>
                </a:solidFill>
                <a:latin typeface="Tw Cen MT" pitchFamily="34" charset="0"/>
              </a:rPr>
              <a:t>Element #4 of the PSR</a:t>
            </a:r>
          </a:p>
        </p:txBody>
      </p:sp>
      <p:sp>
        <p:nvSpPr>
          <p:cNvPr id="4" name="Slide Number Placeholder 3"/>
          <p:cNvSpPr>
            <a:spLocks noGrp="1"/>
          </p:cNvSpPr>
          <p:nvPr>
            <p:ph type="sldNum" sz="quarter" idx="12"/>
          </p:nvPr>
        </p:nvSpPr>
        <p:spPr/>
        <p:txBody>
          <a:bodyPr>
            <a:normAutofit/>
          </a:bodyPr>
          <a:lstStyle/>
          <a:p>
            <a:pPr>
              <a:defRPr/>
            </a:pPr>
            <a:fld id="{B367FAC9-A55F-4B47-A8FE-BA5B5B2FE839}" type="slidenum">
              <a:rPr lang="en-US" smtClean="0"/>
              <a:pPr>
                <a:defRPr/>
              </a:pPr>
              <a:t>33</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 calcmode="lin" valueType="num">
                                      <p:cBhvr additive="base">
                                        <p:cTn id="12"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9155">
                                            <p:txEl>
                                              <p:pRg st="3" end="3"/>
                                            </p:txEl>
                                          </p:spTgt>
                                        </p:tgtEl>
                                        <p:attrNameLst>
                                          <p:attrName>style.visibility</p:attrName>
                                        </p:attrNameLst>
                                      </p:cBhvr>
                                      <p:to>
                                        <p:strVal val="visible"/>
                                      </p:to>
                                    </p:set>
                                    <p:anim calcmode="lin" valueType="num">
                                      <p:cBhvr additive="base">
                                        <p:cTn id="17"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9155">
                                            <p:txEl>
                                              <p:pRg st="4" end="4"/>
                                            </p:txEl>
                                          </p:spTgt>
                                        </p:tgtEl>
                                        <p:attrNameLst>
                                          <p:attrName>style.visibility</p:attrName>
                                        </p:attrNameLst>
                                      </p:cBhvr>
                                      <p:to>
                                        <p:strVal val="visible"/>
                                      </p:to>
                                    </p:set>
                                    <p:anim calcmode="lin" valueType="num">
                                      <p:cBhvr additive="base">
                                        <p:cTn id="22"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91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2322" name="Rectangle 4"/>
          <p:cNvSpPr>
            <a:spLocks noGrp="1" noChangeArrowheads="1"/>
          </p:cNvSpPr>
          <p:nvPr>
            <p:ph type="title"/>
          </p:nvPr>
        </p:nvSpPr>
        <p:spPr>
          <a:xfrm>
            <a:off x="0" y="1447800"/>
            <a:ext cx="9144000" cy="990600"/>
          </a:xfrm>
        </p:spPr>
        <p:txBody>
          <a:bodyPr>
            <a:noAutofit/>
          </a:bodyPr>
          <a:lstStyle/>
          <a:p>
            <a:pPr eaLnBrk="1" hangingPunct="1">
              <a:defRPr/>
            </a:pPr>
            <a:r>
              <a:rPr lang="en-US" sz="3600" dirty="0" smtClean="0">
                <a:solidFill>
                  <a:schemeClr val="accent2"/>
                </a:solidFill>
                <a:latin typeface="Tw Cen MT" pitchFamily="34" charset="0"/>
              </a:rPr>
              <a:t>System for Ensuring Most Efficient and </a:t>
            </a:r>
            <a:br>
              <a:rPr lang="en-US" sz="3600" dirty="0" smtClean="0">
                <a:solidFill>
                  <a:schemeClr val="accent2"/>
                </a:solidFill>
                <a:latin typeface="Tw Cen MT" pitchFamily="34" charset="0"/>
              </a:rPr>
            </a:br>
            <a:r>
              <a:rPr lang="en-US" sz="3600" dirty="0" smtClean="0">
                <a:solidFill>
                  <a:schemeClr val="accent2"/>
                </a:solidFill>
                <a:latin typeface="Tw Cen MT" pitchFamily="34" charset="0"/>
              </a:rPr>
              <a:t>Economic Purchase</a:t>
            </a:r>
          </a:p>
        </p:txBody>
      </p:sp>
      <p:sp>
        <p:nvSpPr>
          <p:cNvPr id="50179" name="Rectangle 5"/>
          <p:cNvSpPr>
            <a:spLocks noGrp="1" noChangeArrowheads="1"/>
          </p:cNvSpPr>
          <p:nvPr>
            <p:ph sz="quarter" idx="1"/>
          </p:nvPr>
        </p:nvSpPr>
        <p:spPr>
          <a:xfrm>
            <a:off x="838200" y="2743200"/>
            <a:ext cx="7235825" cy="4495800"/>
          </a:xfrm>
        </p:spPr>
        <p:txBody>
          <a:bodyPr/>
          <a:lstStyle/>
          <a:p>
            <a:pPr eaLnBrk="1" hangingPunct="1">
              <a:buFont typeface="Wingdings" pitchFamily="2" charset="2"/>
              <a:buNone/>
            </a:pPr>
            <a:r>
              <a:rPr lang="en-US" sz="2400" b="1" dirty="0" smtClean="0">
                <a:solidFill>
                  <a:schemeClr val="accent2"/>
                </a:solidFill>
                <a:latin typeface="Tw Cen MT" pitchFamily="34" charset="0"/>
              </a:rPr>
              <a:t>Organizational questions to ask:</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Who has authority to initiate procurements within the agency?</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Who has authority to approve procurements?</a:t>
            </a:r>
          </a:p>
          <a:p>
            <a:pPr eaLnBrk="1" hangingPunct="1">
              <a:buFont typeface="Wingdings" pitchFamily="2" charset="2"/>
              <a:buNone/>
            </a:pPr>
            <a:endParaRPr lang="en-US" sz="2400" dirty="0" smtClean="0">
              <a:solidFill>
                <a:schemeClr val="accent2"/>
              </a:solidFill>
              <a:latin typeface="Tw Cen MT" pitchFamily="34" charset="0"/>
            </a:endParaRPr>
          </a:p>
          <a:p>
            <a:pPr eaLnBrk="1" hangingPunct="1">
              <a:buFont typeface="Wingdings" pitchFamily="2" charset="2"/>
              <a:buNone/>
            </a:pPr>
            <a:r>
              <a:rPr lang="en-US" sz="2400" dirty="0" smtClean="0">
                <a:solidFill>
                  <a:schemeClr val="accent2"/>
                </a:solidFill>
                <a:latin typeface="Tw Cen MT" pitchFamily="34" charset="0"/>
              </a:rPr>
              <a:t>	These questions should be asked in relation to how they are included in policies and how they  actually occur.</a:t>
            </a:r>
          </a:p>
        </p:txBody>
      </p:sp>
      <p:sp>
        <p:nvSpPr>
          <p:cNvPr id="4" name="Slide Number Placeholder 3"/>
          <p:cNvSpPr>
            <a:spLocks noGrp="1"/>
          </p:cNvSpPr>
          <p:nvPr>
            <p:ph type="sldNum" sz="quarter" idx="12"/>
          </p:nvPr>
        </p:nvSpPr>
        <p:spPr>
          <a:xfrm>
            <a:off x="6553200" y="6172200"/>
            <a:ext cx="2133600" cy="476250"/>
          </a:xfrm>
        </p:spPr>
        <p:txBody>
          <a:bodyPr>
            <a:normAutofit/>
          </a:bodyPr>
          <a:lstStyle/>
          <a:p>
            <a:pPr>
              <a:defRPr/>
            </a:pPr>
            <a:fld id="{7A7547F4-D0C3-43BE-A670-2508D395B600}" type="slidenum">
              <a:rPr lang="en-US" smtClean="0"/>
              <a:pPr>
                <a:defRPr/>
              </a:pPr>
              <a:t>34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 calcmode="lin" valueType="num">
                                      <p:cBhvr additive="base">
                                        <p:cTn id="12"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 calcmode="lin" valueType="num">
                                      <p:cBhvr additive="base">
                                        <p:cTn id="17"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0179">
                                            <p:txEl>
                                              <p:pRg st="4" end="4"/>
                                            </p:txEl>
                                          </p:spTgt>
                                        </p:tgtEl>
                                        <p:attrNameLst>
                                          <p:attrName>style.visibility</p:attrName>
                                        </p:attrNameLst>
                                      </p:cBhvr>
                                      <p:to>
                                        <p:strVal val="visible"/>
                                      </p:to>
                                    </p:set>
                                    <p:anim calcmode="lin" valueType="num">
                                      <p:cBhvr additive="base">
                                        <p:cTn id="22"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0" y="1752600"/>
            <a:ext cx="9144000" cy="990600"/>
          </a:xfrm>
        </p:spPr>
        <p:txBody>
          <a:bodyPr/>
          <a:lstStyle/>
          <a:p>
            <a:pPr eaLnBrk="1" hangingPunct="1"/>
            <a:r>
              <a:rPr lang="en-US" sz="3600" dirty="0" smtClean="0">
                <a:solidFill>
                  <a:schemeClr val="accent2"/>
                </a:solidFill>
                <a:latin typeface="Tw Cen MT" pitchFamily="34" charset="0"/>
              </a:rPr>
              <a:t>Prequalification</a:t>
            </a:r>
          </a:p>
        </p:txBody>
      </p:sp>
      <p:sp>
        <p:nvSpPr>
          <p:cNvPr id="52227" name="Rectangle 5"/>
          <p:cNvSpPr>
            <a:spLocks noGrp="1" noChangeArrowheads="1"/>
          </p:cNvSpPr>
          <p:nvPr>
            <p:ph sz="quarter" idx="1"/>
          </p:nvPr>
        </p:nvSpPr>
        <p:spPr>
          <a:xfrm>
            <a:off x="914400" y="2971800"/>
            <a:ext cx="7312025" cy="4495800"/>
          </a:xfrm>
        </p:spPr>
        <p:txBody>
          <a:bodyPr/>
          <a:lstStyle/>
          <a:p>
            <a:pPr eaLnBrk="1" hangingPunct="1">
              <a:buClr>
                <a:schemeClr val="tx1"/>
              </a:buClr>
              <a:buFont typeface="Wingdings" pitchFamily="2" charset="2"/>
              <a:buChar char="ü"/>
            </a:pPr>
            <a:r>
              <a:rPr lang="en-US" sz="2400" dirty="0" smtClean="0">
                <a:solidFill>
                  <a:schemeClr val="accent2"/>
                </a:solidFill>
                <a:latin typeface="Tw Cen MT" pitchFamily="34" charset="0"/>
              </a:rPr>
              <a:t>Grantees are not required, or encouraged, to have a prequalification system.</a:t>
            </a:r>
          </a:p>
          <a:p>
            <a:pPr eaLnBrk="1" hangingPunct="1">
              <a:buClr>
                <a:schemeClr val="tx1"/>
              </a:buClr>
              <a:buFont typeface="Wingdings" pitchFamily="2" charset="2"/>
              <a:buChar char="ü"/>
            </a:pPr>
            <a:r>
              <a:rPr lang="en-US" sz="2400" dirty="0" smtClean="0">
                <a:solidFill>
                  <a:schemeClr val="accent2"/>
                </a:solidFill>
                <a:latin typeface="Tw Cen MT" pitchFamily="34" charset="0"/>
              </a:rPr>
              <a:t>They can be difficult and costly to maintain if they are to not inhibit competition. </a:t>
            </a:r>
          </a:p>
        </p:txBody>
      </p:sp>
      <p:sp>
        <p:nvSpPr>
          <p:cNvPr id="4" name="Slide Number Placeholder 3"/>
          <p:cNvSpPr>
            <a:spLocks noGrp="1"/>
          </p:cNvSpPr>
          <p:nvPr>
            <p:ph type="sldNum" sz="quarter" idx="12"/>
          </p:nvPr>
        </p:nvSpPr>
        <p:spPr/>
        <p:txBody>
          <a:bodyPr>
            <a:normAutofit/>
          </a:bodyPr>
          <a:lstStyle/>
          <a:p>
            <a:pPr>
              <a:defRPr/>
            </a:pPr>
            <a:fld id="{413C0A1E-CAC4-462B-88ED-625DA24CB893}" type="slidenum">
              <a:rPr lang="en-US" smtClean="0"/>
              <a:pPr>
                <a:defRPr/>
              </a:pPr>
              <a:t>35</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 calcmode="lin" valueType="num">
                                      <p:cBhvr additive="base">
                                        <p:cTn id="12"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0" y="1219200"/>
            <a:ext cx="9144000" cy="990600"/>
          </a:xfrm>
        </p:spPr>
        <p:txBody>
          <a:bodyPr/>
          <a:lstStyle/>
          <a:p>
            <a:pPr eaLnBrk="1" hangingPunct="1"/>
            <a:r>
              <a:rPr lang="en-US" sz="3600" dirty="0" smtClean="0">
                <a:solidFill>
                  <a:schemeClr val="accent2"/>
                </a:solidFill>
                <a:latin typeface="Tw Cen MT" pitchFamily="34" charset="0"/>
              </a:rPr>
              <a:t>Written Protest Procedures</a:t>
            </a:r>
          </a:p>
        </p:txBody>
      </p:sp>
      <p:sp>
        <p:nvSpPr>
          <p:cNvPr id="51203" name="Rectangle 5"/>
          <p:cNvSpPr>
            <a:spLocks noGrp="1" noChangeArrowheads="1"/>
          </p:cNvSpPr>
          <p:nvPr>
            <p:ph sz="quarter" idx="1"/>
          </p:nvPr>
        </p:nvSpPr>
        <p:spPr>
          <a:xfrm>
            <a:off x="609600" y="2057400"/>
            <a:ext cx="7312025" cy="4495800"/>
          </a:xfrm>
        </p:spPr>
        <p:txBody>
          <a:bodyPr>
            <a:noAutofit/>
          </a:bodyPr>
          <a:lstStyle/>
          <a:p>
            <a:pPr algn="ctr" eaLnBrk="1" hangingPunct="1">
              <a:buFont typeface="Wingdings" pitchFamily="2" charset="2"/>
              <a:buNone/>
              <a:defRPr/>
            </a:pPr>
            <a:r>
              <a:rPr lang="en-US" sz="2400" b="1" dirty="0" smtClean="0">
                <a:solidFill>
                  <a:schemeClr val="accent2"/>
                </a:solidFill>
                <a:latin typeface="Tw Cen MT" pitchFamily="34" charset="0"/>
              </a:rPr>
              <a:t>Basic Requirement</a:t>
            </a:r>
          </a:p>
          <a:p>
            <a:pPr algn="ctr" eaLnBrk="1" hangingPunct="1">
              <a:buFont typeface="Wingdings" pitchFamily="2" charset="2"/>
              <a:buNone/>
              <a:defRPr/>
            </a:pPr>
            <a:endParaRPr lang="en-US" sz="2400" b="1" dirty="0" smtClean="0">
              <a:solidFill>
                <a:schemeClr val="accent2"/>
              </a:solidFill>
              <a:latin typeface="Tw Cen MT" pitchFamily="34" charset="0"/>
              <a:hlinkClick r:id="rId3"/>
            </a:endParaRPr>
          </a:p>
          <a:p>
            <a:pPr algn="ctr" eaLnBrk="1" hangingPunct="1">
              <a:buFont typeface="Wingdings" pitchFamily="2" charset="2"/>
              <a:buNone/>
              <a:defRPr/>
            </a:pPr>
            <a:r>
              <a:rPr lang="en-US" sz="2400" dirty="0" smtClean="0">
                <a:solidFill>
                  <a:schemeClr val="accent2"/>
                </a:solidFill>
                <a:latin typeface="Tw Cen MT" pitchFamily="34" charset="0"/>
              </a:rPr>
              <a:t>   </a:t>
            </a: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VII, 1.)</a:t>
            </a:r>
            <a:endParaRPr lang="en-US" sz="2400" dirty="0" smtClean="0">
              <a:solidFill>
                <a:schemeClr val="accent2"/>
              </a:solidFill>
              <a:latin typeface="Tw Cen MT" pitchFamily="34" charset="0"/>
            </a:endParaRPr>
          </a:p>
          <a:p>
            <a:pPr algn="ctr" eaLnBrk="1" hangingPunct="1">
              <a:buFont typeface="Wingdings" pitchFamily="2" charset="2"/>
              <a:buNone/>
              <a:defRPr/>
            </a:pPr>
            <a:r>
              <a:rPr lang="en-US" sz="2400" i="1" dirty="0" smtClean="0">
                <a:solidFill>
                  <a:schemeClr val="accent2"/>
                </a:solidFill>
                <a:latin typeface="Tw Cen MT" pitchFamily="34" charset="0"/>
              </a:rPr>
              <a:t>	Grantees shall have written protest procedures to handle and resolve disputes relating to their procurements and shall in all instances disclose information regarding protests to FTA.   All protest decisions must be in writing.  A protester must exhaust all administrative remedies with the grantee before pursuing a protest with FTA. </a:t>
            </a:r>
            <a:br>
              <a:rPr lang="en-US" sz="2400" i="1" dirty="0" smtClean="0">
                <a:solidFill>
                  <a:schemeClr val="accent2"/>
                </a:solidFill>
                <a:latin typeface="Tw Cen MT" pitchFamily="34" charset="0"/>
              </a:rPr>
            </a:br>
            <a:endParaRPr lang="en-US" sz="2400" i="1" dirty="0" smtClean="0">
              <a:solidFill>
                <a:schemeClr val="accent2"/>
              </a:solidFill>
              <a:latin typeface="Tw Cen MT" pitchFamily="34" charset="0"/>
            </a:endParaRPr>
          </a:p>
          <a:p>
            <a:pPr algn="ctr" eaLnBrk="1" hangingPunct="1">
              <a:buFont typeface="Wingdings" pitchFamily="2" charset="2"/>
              <a:buNone/>
              <a:defRPr/>
            </a:pPr>
            <a:r>
              <a:rPr lang="en-US" sz="2400" b="1" dirty="0" smtClean="0">
                <a:solidFill>
                  <a:schemeClr val="accent2"/>
                </a:solidFill>
                <a:latin typeface="Tw Cen MT" pitchFamily="34" charset="0"/>
              </a:rPr>
              <a:t>Element #3 of the PSR</a:t>
            </a:r>
          </a:p>
        </p:txBody>
      </p:sp>
      <p:sp>
        <p:nvSpPr>
          <p:cNvPr id="4" name="Slide Number Placeholder 3"/>
          <p:cNvSpPr>
            <a:spLocks noGrp="1"/>
          </p:cNvSpPr>
          <p:nvPr>
            <p:ph type="sldNum" sz="quarter" idx="12"/>
          </p:nvPr>
        </p:nvSpPr>
        <p:spPr/>
        <p:txBody>
          <a:bodyPr>
            <a:normAutofit/>
          </a:bodyPr>
          <a:lstStyle/>
          <a:p>
            <a:pPr>
              <a:defRPr/>
            </a:pPr>
            <a:fld id="{B054F3D9-4F18-443E-9ADA-D86A07123C92}" type="slidenum">
              <a:rPr lang="en-US" smtClean="0"/>
              <a:pPr>
                <a:defRPr/>
              </a:pPr>
              <a:t>36</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 calcmode="lin" valueType="num">
                                      <p:cBhvr additive="base">
                                        <p:cTn id="12"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 calcmode="lin" valueType="num">
                                      <p:cBhvr additive="base">
                                        <p:cTn id="17"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1203">
                                            <p:txEl>
                                              <p:pRg st="4" end="4"/>
                                            </p:txEl>
                                          </p:spTgt>
                                        </p:tgtEl>
                                        <p:attrNameLst>
                                          <p:attrName>style.visibility</p:attrName>
                                        </p:attrNameLst>
                                      </p:cBhvr>
                                      <p:to>
                                        <p:strVal val="visible"/>
                                      </p:to>
                                    </p:set>
                                    <p:anim calcmode="lin" valueType="num">
                                      <p:cBhvr additive="base">
                                        <p:cTn id="22"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0" y="1524000"/>
            <a:ext cx="9144000" cy="990600"/>
          </a:xfrm>
        </p:spPr>
        <p:txBody>
          <a:bodyPr/>
          <a:lstStyle/>
          <a:p>
            <a:pPr eaLnBrk="1" hangingPunct="1"/>
            <a:r>
              <a:rPr lang="en-US" sz="3600" dirty="0" smtClean="0">
                <a:solidFill>
                  <a:schemeClr val="accent2"/>
                </a:solidFill>
                <a:latin typeface="Tw Cen MT" pitchFamily="34" charset="0"/>
              </a:rPr>
              <a:t>Written Protest Procedures</a:t>
            </a:r>
          </a:p>
        </p:txBody>
      </p:sp>
      <p:sp>
        <p:nvSpPr>
          <p:cNvPr id="55299" name="Rectangle 5"/>
          <p:cNvSpPr>
            <a:spLocks noGrp="1" noChangeArrowheads="1"/>
          </p:cNvSpPr>
          <p:nvPr>
            <p:ph sz="quarter" idx="1"/>
          </p:nvPr>
        </p:nvSpPr>
        <p:spPr>
          <a:xfrm>
            <a:off x="609600" y="3048000"/>
            <a:ext cx="7312025" cy="4495800"/>
          </a:xfrm>
        </p:spPr>
        <p:txBody>
          <a:bodyPr/>
          <a:lstStyle/>
          <a:p>
            <a:pPr algn="ctr" eaLnBrk="1" hangingPunct="1">
              <a:buFont typeface="Wingdings" pitchFamily="2" charset="2"/>
              <a:buNone/>
            </a:pPr>
            <a:r>
              <a:rPr lang="en-US" sz="2800" b="1" dirty="0" smtClean="0">
                <a:solidFill>
                  <a:schemeClr val="accent2"/>
                </a:solidFill>
                <a:latin typeface="Tw Cen MT" pitchFamily="34" charset="0"/>
              </a:rPr>
              <a:t>Best Practices</a:t>
            </a:r>
          </a:p>
          <a:p>
            <a:pPr algn="ctr" eaLnBrk="1" hangingPunct="1">
              <a:buFont typeface="Wingdings" pitchFamily="2" charset="2"/>
              <a:buNone/>
            </a:pPr>
            <a:r>
              <a:rPr lang="en-US" sz="2800" b="1" dirty="0" smtClean="0">
                <a:solidFill>
                  <a:schemeClr val="accent2"/>
                </a:solidFill>
                <a:latin typeface="Tw Cen MT" pitchFamily="34" charset="0"/>
              </a:rPr>
              <a:t>BPPM § 11.1</a:t>
            </a:r>
            <a:r>
              <a:rPr lang="en-US" sz="2800" dirty="0" smtClean="0">
                <a:solidFill>
                  <a:schemeClr val="accent2"/>
                </a:solidFill>
                <a:latin typeface="Tw Cen MT" pitchFamily="34" charset="0"/>
              </a:rPr>
              <a:t> </a:t>
            </a:r>
          </a:p>
        </p:txBody>
      </p:sp>
      <p:sp>
        <p:nvSpPr>
          <p:cNvPr id="4" name="Slide Number Placeholder 3"/>
          <p:cNvSpPr>
            <a:spLocks noGrp="1"/>
          </p:cNvSpPr>
          <p:nvPr>
            <p:ph type="sldNum" sz="quarter" idx="12"/>
          </p:nvPr>
        </p:nvSpPr>
        <p:spPr/>
        <p:txBody>
          <a:bodyPr>
            <a:normAutofit/>
          </a:bodyPr>
          <a:lstStyle/>
          <a:p>
            <a:pPr>
              <a:defRPr/>
            </a:pPr>
            <a:fld id="{CEECDA1D-0B07-4AA9-8DD9-CE798CBB4368}" type="slidenum">
              <a:rPr lang="en-US" smtClean="0"/>
              <a:pPr>
                <a:defRPr/>
              </a:pPr>
              <a:t>37</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 calcmode="lin" valueType="num">
                                      <p:cBhvr additive="base">
                                        <p:cTn id="12"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0" y="1295400"/>
            <a:ext cx="9144000" cy="990600"/>
          </a:xfrm>
        </p:spPr>
        <p:txBody>
          <a:bodyPr/>
          <a:lstStyle/>
          <a:p>
            <a:r>
              <a:rPr lang="en-US" sz="3600" dirty="0" smtClean="0">
                <a:solidFill>
                  <a:schemeClr val="accent2"/>
                </a:solidFill>
                <a:latin typeface="Tw Cen MT" pitchFamily="34" charset="0"/>
              </a:rPr>
              <a:t>Written Protest Procedures</a:t>
            </a:r>
          </a:p>
        </p:txBody>
      </p:sp>
      <p:sp>
        <p:nvSpPr>
          <p:cNvPr id="320515" name="Rectangle 5"/>
          <p:cNvSpPr>
            <a:spLocks noGrp="1" noChangeArrowheads="1"/>
          </p:cNvSpPr>
          <p:nvPr>
            <p:ph sz="quarter" idx="1"/>
          </p:nvPr>
        </p:nvSpPr>
        <p:spPr>
          <a:xfrm>
            <a:off x="990600" y="2362200"/>
            <a:ext cx="7312025" cy="4495800"/>
          </a:xfrm>
        </p:spPr>
        <p:txBody>
          <a:bodyPr>
            <a:normAutofit/>
          </a:bodyPr>
          <a:lstStyle/>
          <a:p>
            <a:pPr>
              <a:buClr>
                <a:schemeClr val="tx1"/>
              </a:buClr>
              <a:buFont typeface="Wingdings" pitchFamily="2" charset="2"/>
              <a:buChar char="ü"/>
              <a:defRPr/>
            </a:pPr>
            <a:r>
              <a:rPr lang="en-US" sz="2400" dirty="0" smtClean="0">
                <a:solidFill>
                  <a:schemeClr val="accent2"/>
                </a:solidFill>
                <a:latin typeface="Tw Cen MT" pitchFamily="34" charset="0"/>
              </a:rPr>
              <a:t>Limits on FTA’s protest review </a:t>
            </a:r>
          </a:p>
          <a:p>
            <a:pPr lvl="1">
              <a:buClr>
                <a:schemeClr val="tx1"/>
              </a:buClr>
              <a:buFont typeface="Arial" pitchFamily="34" charset="0"/>
              <a:buChar char="•"/>
              <a:defRPr/>
            </a:pPr>
            <a:r>
              <a:rPr lang="en-US" sz="2400" dirty="0" smtClean="0">
                <a:solidFill>
                  <a:schemeClr val="accent2"/>
                </a:solidFill>
                <a:latin typeface="Tw Cen MT" pitchFamily="34" charset="0"/>
              </a:rPr>
              <a:t>a grantee fails to have or follow its protest procedures</a:t>
            </a:r>
          </a:p>
          <a:p>
            <a:pPr lvl="1">
              <a:buClr>
                <a:schemeClr val="tx1"/>
              </a:buClr>
              <a:buFont typeface="Arial" pitchFamily="34" charset="0"/>
              <a:buChar char="•"/>
              <a:defRPr/>
            </a:pPr>
            <a:r>
              <a:rPr lang="en-US" sz="2400" dirty="0" smtClean="0">
                <a:solidFill>
                  <a:schemeClr val="accent2"/>
                </a:solidFill>
                <a:latin typeface="Tw Cen MT" pitchFamily="34" charset="0"/>
              </a:rPr>
              <a:t>there has been a violation of Federal law or regulation</a:t>
            </a:r>
          </a:p>
          <a:p>
            <a:pPr lvl="1">
              <a:defRPr/>
            </a:pPr>
            <a:endParaRPr lang="en-US" sz="2400" dirty="0" smtClean="0">
              <a:solidFill>
                <a:schemeClr val="accent2"/>
              </a:solidFill>
              <a:latin typeface="Tw Cen MT" pitchFamily="34" charset="0"/>
            </a:endParaRPr>
          </a:p>
          <a:p>
            <a:pPr>
              <a:buClr>
                <a:schemeClr val="tx1"/>
              </a:buClr>
              <a:buFont typeface="Wingdings" pitchFamily="2" charset="2"/>
              <a:buChar char="ü"/>
              <a:defRPr/>
            </a:pPr>
            <a:r>
              <a:rPr lang="en-US" sz="2400" dirty="0" smtClean="0">
                <a:solidFill>
                  <a:schemeClr val="accent2"/>
                </a:solidFill>
                <a:latin typeface="Tw Cen MT" pitchFamily="34" charset="0"/>
              </a:rPr>
              <a:t>Appeals to FTA must be received within 5 working days of the date the protester learned or should have learned of the grantee’s decision</a:t>
            </a:r>
          </a:p>
        </p:txBody>
      </p:sp>
      <p:sp>
        <p:nvSpPr>
          <p:cNvPr id="4" name="Slide Number Placeholder 3"/>
          <p:cNvSpPr>
            <a:spLocks noGrp="1"/>
          </p:cNvSpPr>
          <p:nvPr>
            <p:ph type="sldNum" sz="quarter" idx="12"/>
          </p:nvPr>
        </p:nvSpPr>
        <p:spPr/>
        <p:txBody>
          <a:bodyPr>
            <a:normAutofit/>
          </a:bodyPr>
          <a:lstStyle/>
          <a:p>
            <a:pPr>
              <a:defRPr/>
            </a:pPr>
            <a:fld id="{F0261441-568B-4CAA-8718-5F89FB6A9BEB}" type="slidenum">
              <a:rPr lang="en-US" smtClean="0"/>
              <a:pPr>
                <a:defRPr/>
              </a:pPr>
              <a:t>38</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anim calcmode="lin" valueType="num">
                                      <p:cBhvr additive="base">
                                        <p:cTn id="7" dur="500" fill="hold"/>
                                        <p:tgtEl>
                                          <p:spTgt spid="320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05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0515">
                                            <p:txEl>
                                              <p:pRg st="1" end="1"/>
                                            </p:txEl>
                                          </p:spTgt>
                                        </p:tgtEl>
                                        <p:attrNameLst>
                                          <p:attrName>style.visibility</p:attrName>
                                        </p:attrNameLst>
                                      </p:cBhvr>
                                      <p:to>
                                        <p:strVal val="visible"/>
                                      </p:to>
                                    </p:set>
                                    <p:anim calcmode="lin" valueType="num">
                                      <p:cBhvr additive="base">
                                        <p:cTn id="12" dur="500" fill="hold"/>
                                        <p:tgtEl>
                                          <p:spTgt spid="3205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051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20515">
                                            <p:txEl>
                                              <p:pRg st="2" end="2"/>
                                            </p:txEl>
                                          </p:spTgt>
                                        </p:tgtEl>
                                        <p:attrNameLst>
                                          <p:attrName>style.visibility</p:attrName>
                                        </p:attrNameLst>
                                      </p:cBhvr>
                                      <p:to>
                                        <p:strVal val="visible"/>
                                      </p:to>
                                    </p:set>
                                    <p:anim calcmode="lin" valueType="num">
                                      <p:cBhvr additive="base">
                                        <p:cTn id="17" dur="500" fill="hold"/>
                                        <p:tgtEl>
                                          <p:spTgt spid="3205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051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20515">
                                            <p:txEl>
                                              <p:pRg st="4" end="4"/>
                                            </p:txEl>
                                          </p:spTgt>
                                        </p:tgtEl>
                                        <p:attrNameLst>
                                          <p:attrName>style.visibility</p:attrName>
                                        </p:attrNameLst>
                                      </p:cBhvr>
                                      <p:to>
                                        <p:strVal val="visible"/>
                                      </p:to>
                                    </p:set>
                                    <p:anim calcmode="lin" valueType="num">
                                      <p:cBhvr additive="base">
                                        <p:cTn id="22" dur="500" fill="hold"/>
                                        <p:tgtEl>
                                          <p:spTgt spid="32051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205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0" y="1219200"/>
            <a:ext cx="9144000" cy="990600"/>
          </a:xfrm>
        </p:spPr>
        <p:txBody>
          <a:bodyPr/>
          <a:lstStyle/>
          <a:p>
            <a:pPr eaLnBrk="1" hangingPunct="1"/>
            <a:r>
              <a:rPr lang="en-US" sz="3600" dirty="0" smtClean="0">
                <a:solidFill>
                  <a:schemeClr val="accent2"/>
                </a:solidFill>
                <a:latin typeface="Tw Cen MT" pitchFamily="34" charset="0"/>
              </a:rPr>
              <a:t>Preparing Solicitations</a:t>
            </a:r>
          </a:p>
        </p:txBody>
      </p:sp>
      <p:sp>
        <p:nvSpPr>
          <p:cNvPr id="54275" name="Rectangle 5"/>
          <p:cNvSpPr>
            <a:spLocks noGrp="1" noChangeArrowheads="1"/>
          </p:cNvSpPr>
          <p:nvPr>
            <p:ph sz="quarter" idx="1"/>
          </p:nvPr>
        </p:nvSpPr>
        <p:spPr>
          <a:xfrm>
            <a:off x="1831975" y="2133600"/>
            <a:ext cx="7312025" cy="4495800"/>
          </a:xfrm>
        </p:spPr>
        <p:txBody>
          <a:bodyPr>
            <a:noAutofit/>
          </a:bodyPr>
          <a:lstStyle/>
          <a:p>
            <a:pPr>
              <a:buClr>
                <a:schemeClr val="tx1"/>
              </a:buClr>
              <a:buFont typeface="Wingdings" pitchFamily="2" charset="2"/>
              <a:buChar char="ü"/>
              <a:defRPr/>
            </a:pPr>
            <a:r>
              <a:rPr lang="en-US" sz="2000" dirty="0" smtClean="0">
                <a:solidFill>
                  <a:schemeClr val="accent2"/>
                </a:solidFill>
                <a:latin typeface="Tw Cen MT" pitchFamily="34" charset="0"/>
              </a:rPr>
              <a:t>Independent Cost Estimate</a:t>
            </a:r>
          </a:p>
          <a:p>
            <a:pPr>
              <a:buClr>
                <a:schemeClr val="tx1"/>
              </a:buClr>
              <a:buFont typeface="Wingdings" pitchFamily="2" charset="2"/>
              <a:buChar char="ü"/>
              <a:defRPr/>
            </a:pPr>
            <a:r>
              <a:rPr lang="en-US" sz="2000" dirty="0" smtClean="0">
                <a:solidFill>
                  <a:schemeClr val="accent2"/>
                </a:solidFill>
                <a:latin typeface="Tw Cen MT" pitchFamily="34" charset="0"/>
              </a:rPr>
              <a:t>Unreasonable Qualifications</a:t>
            </a:r>
          </a:p>
          <a:p>
            <a:pPr>
              <a:buClr>
                <a:schemeClr val="tx1"/>
              </a:buClr>
              <a:buFont typeface="Wingdings" pitchFamily="2" charset="2"/>
              <a:buChar char="ü"/>
              <a:defRPr/>
            </a:pPr>
            <a:r>
              <a:rPr lang="en-US" sz="2000" dirty="0" smtClean="0">
                <a:solidFill>
                  <a:schemeClr val="accent2"/>
                </a:solidFill>
                <a:latin typeface="Tw Cen MT" pitchFamily="34" charset="0"/>
              </a:rPr>
              <a:t>Unnecessary Requirements/Excessive Bonding</a:t>
            </a:r>
          </a:p>
          <a:p>
            <a:pPr>
              <a:buClr>
                <a:schemeClr val="tx1"/>
              </a:buClr>
              <a:buFont typeface="Wingdings" pitchFamily="2" charset="2"/>
              <a:buChar char="ü"/>
              <a:defRPr/>
            </a:pPr>
            <a:r>
              <a:rPr lang="en-US" sz="2000" dirty="0" smtClean="0">
                <a:solidFill>
                  <a:schemeClr val="accent2"/>
                </a:solidFill>
                <a:latin typeface="Tw Cen MT" pitchFamily="34" charset="0"/>
              </a:rPr>
              <a:t>Organizational Conflict of Interest</a:t>
            </a:r>
          </a:p>
          <a:p>
            <a:pPr>
              <a:buClr>
                <a:schemeClr val="tx1"/>
              </a:buClr>
              <a:buFont typeface="Wingdings" pitchFamily="2" charset="2"/>
              <a:buChar char="ü"/>
              <a:defRPr/>
            </a:pPr>
            <a:r>
              <a:rPr lang="en-US" sz="2000" dirty="0" smtClean="0">
                <a:solidFill>
                  <a:schemeClr val="accent2"/>
                </a:solidFill>
                <a:latin typeface="Tw Cen MT" pitchFamily="34" charset="0"/>
              </a:rPr>
              <a:t>Brand Name Restrictions</a:t>
            </a:r>
          </a:p>
          <a:p>
            <a:pPr>
              <a:buClr>
                <a:schemeClr val="tx1"/>
              </a:buClr>
              <a:buFont typeface="Wingdings" pitchFamily="2" charset="2"/>
              <a:buChar char="ü"/>
              <a:defRPr/>
            </a:pPr>
            <a:r>
              <a:rPr lang="en-US" sz="2000" dirty="0" smtClean="0">
                <a:solidFill>
                  <a:schemeClr val="accent2"/>
                </a:solidFill>
                <a:latin typeface="Tw Cen MT" pitchFamily="34" charset="0"/>
              </a:rPr>
              <a:t>Geographic Preferences </a:t>
            </a:r>
          </a:p>
          <a:p>
            <a:pPr>
              <a:buClr>
                <a:schemeClr val="tx1"/>
              </a:buClr>
              <a:buFont typeface="Wingdings" pitchFamily="2" charset="2"/>
              <a:buChar char="ü"/>
              <a:defRPr/>
            </a:pPr>
            <a:r>
              <a:rPr lang="en-US" sz="2000" dirty="0" smtClean="0">
                <a:solidFill>
                  <a:schemeClr val="accent2"/>
                </a:solidFill>
                <a:latin typeface="Tw Cen MT" pitchFamily="34" charset="0"/>
              </a:rPr>
              <a:t>Solicitation Prequalification Requirements</a:t>
            </a:r>
          </a:p>
          <a:p>
            <a:pPr>
              <a:buClr>
                <a:schemeClr val="tx1"/>
              </a:buClr>
              <a:buFont typeface="Wingdings" pitchFamily="2" charset="2"/>
              <a:buChar char="ü"/>
              <a:defRPr/>
            </a:pPr>
            <a:r>
              <a:rPr lang="en-US" sz="2000" dirty="0" smtClean="0">
                <a:solidFill>
                  <a:schemeClr val="accent2"/>
                </a:solidFill>
                <a:latin typeface="Tw Cen MT" pitchFamily="34" charset="0"/>
              </a:rPr>
              <a:t>Contract Term</a:t>
            </a:r>
          </a:p>
          <a:p>
            <a:pPr>
              <a:buClr>
                <a:schemeClr val="tx1"/>
              </a:buClr>
              <a:buFont typeface="Wingdings" pitchFamily="2" charset="2"/>
              <a:buChar char="ü"/>
              <a:defRPr/>
            </a:pPr>
            <a:r>
              <a:rPr lang="en-US" sz="2000" dirty="0" smtClean="0">
                <a:solidFill>
                  <a:schemeClr val="accent2"/>
                </a:solidFill>
                <a:latin typeface="Tw Cen MT" pitchFamily="34" charset="0"/>
              </a:rPr>
              <a:t>Liquidated Damage Provision</a:t>
            </a:r>
          </a:p>
          <a:p>
            <a:pPr>
              <a:buClr>
                <a:schemeClr val="tx1"/>
              </a:buClr>
              <a:buFont typeface="Wingdings" pitchFamily="2" charset="2"/>
              <a:buChar char="ü"/>
              <a:defRPr/>
            </a:pPr>
            <a:r>
              <a:rPr lang="en-US" sz="2000" dirty="0" smtClean="0">
                <a:solidFill>
                  <a:schemeClr val="accent2"/>
                </a:solidFill>
                <a:latin typeface="Tw Cen MT" pitchFamily="34" charset="0"/>
              </a:rPr>
              <a:t>Clauses</a:t>
            </a:r>
          </a:p>
          <a:p>
            <a:pPr>
              <a:buClr>
                <a:schemeClr val="tx1"/>
              </a:buClr>
              <a:buFont typeface="Wingdings" pitchFamily="2" charset="2"/>
              <a:buChar char="ü"/>
              <a:defRPr/>
            </a:pPr>
            <a:r>
              <a:rPr lang="en-US" sz="2000" dirty="0" smtClean="0">
                <a:solidFill>
                  <a:schemeClr val="accent2"/>
                </a:solidFill>
                <a:latin typeface="Tw Cen MT" pitchFamily="34" charset="0"/>
              </a:rPr>
              <a:t>Clear, Accurate, and Complete Specification</a:t>
            </a:r>
          </a:p>
          <a:p>
            <a:pPr>
              <a:buClr>
                <a:schemeClr val="tx1"/>
              </a:buClr>
              <a:buFont typeface="Wingdings" pitchFamily="2" charset="2"/>
              <a:buChar char="ü"/>
              <a:defRPr/>
            </a:pPr>
            <a:r>
              <a:rPr lang="en-US" sz="2000" dirty="0" smtClean="0">
                <a:solidFill>
                  <a:schemeClr val="accent2"/>
                </a:solidFill>
                <a:latin typeface="Tw Cen MT" pitchFamily="34" charset="0"/>
              </a:rPr>
              <a:t>Written Procurement Selection Procedures</a:t>
            </a:r>
          </a:p>
        </p:txBody>
      </p:sp>
      <p:sp>
        <p:nvSpPr>
          <p:cNvPr id="4" name="Slide Number Placeholder 3"/>
          <p:cNvSpPr>
            <a:spLocks noGrp="1"/>
          </p:cNvSpPr>
          <p:nvPr>
            <p:ph type="sldNum" sz="quarter" idx="12"/>
          </p:nvPr>
        </p:nvSpPr>
        <p:spPr/>
        <p:txBody>
          <a:bodyPr>
            <a:normAutofit/>
          </a:bodyPr>
          <a:lstStyle/>
          <a:p>
            <a:pPr>
              <a:defRPr/>
            </a:pPr>
            <a:fld id="{F60AAA9B-6C5B-41AD-ADF7-944FC3077341}" type="slidenum">
              <a:rPr lang="en-US" smtClean="0"/>
              <a:pPr>
                <a:defRPr/>
              </a:pPr>
              <a:t>39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 calcmode="lin" valueType="num">
                                      <p:cBhvr additive="base">
                                        <p:cTn id="12"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 calcmode="lin" valueType="num">
                                      <p:cBhvr additive="base">
                                        <p:cTn id="17"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 calcmode="lin" valueType="num">
                                      <p:cBhvr additive="base">
                                        <p:cTn id="22"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anim calcmode="lin" valueType="num">
                                      <p:cBhvr additive="base">
                                        <p:cTn id="27"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4275">
                                            <p:txEl>
                                              <p:pRg st="5" end="5"/>
                                            </p:txEl>
                                          </p:spTgt>
                                        </p:tgtEl>
                                        <p:attrNameLst>
                                          <p:attrName>style.visibility</p:attrName>
                                        </p:attrNameLst>
                                      </p:cBhvr>
                                      <p:to>
                                        <p:strVal val="visible"/>
                                      </p:to>
                                    </p:set>
                                    <p:anim calcmode="lin" valueType="num">
                                      <p:cBhvr additive="base">
                                        <p:cTn id="32"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4275">
                                            <p:txEl>
                                              <p:pRg st="6" end="6"/>
                                            </p:txEl>
                                          </p:spTgt>
                                        </p:tgtEl>
                                        <p:attrNameLst>
                                          <p:attrName>style.visibility</p:attrName>
                                        </p:attrNameLst>
                                      </p:cBhvr>
                                      <p:to>
                                        <p:strVal val="visible"/>
                                      </p:to>
                                    </p:set>
                                    <p:anim calcmode="lin" valueType="num">
                                      <p:cBhvr additive="base">
                                        <p:cTn id="37" dur="500" fill="hold"/>
                                        <p:tgtEl>
                                          <p:spTgt spid="5427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75">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4275">
                                            <p:txEl>
                                              <p:pRg st="7" end="7"/>
                                            </p:txEl>
                                          </p:spTgt>
                                        </p:tgtEl>
                                        <p:attrNameLst>
                                          <p:attrName>style.visibility</p:attrName>
                                        </p:attrNameLst>
                                      </p:cBhvr>
                                      <p:to>
                                        <p:strVal val="visible"/>
                                      </p:to>
                                    </p:set>
                                    <p:anim calcmode="lin" valueType="num">
                                      <p:cBhvr additive="base">
                                        <p:cTn id="42" dur="500" fill="hold"/>
                                        <p:tgtEl>
                                          <p:spTgt spid="5427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4275">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4275">
                                            <p:txEl>
                                              <p:pRg st="8" end="8"/>
                                            </p:txEl>
                                          </p:spTgt>
                                        </p:tgtEl>
                                        <p:attrNameLst>
                                          <p:attrName>style.visibility</p:attrName>
                                        </p:attrNameLst>
                                      </p:cBhvr>
                                      <p:to>
                                        <p:strVal val="visible"/>
                                      </p:to>
                                    </p:set>
                                    <p:anim calcmode="lin" valueType="num">
                                      <p:cBhvr additive="base">
                                        <p:cTn id="47" dur="500" fill="hold"/>
                                        <p:tgtEl>
                                          <p:spTgt spid="5427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4275">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4275">
                                            <p:txEl>
                                              <p:pRg st="9" end="9"/>
                                            </p:txEl>
                                          </p:spTgt>
                                        </p:tgtEl>
                                        <p:attrNameLst>
                                          <p:attrName>style.visibility</p:attrName>
                                        </p:attrNameLst>
                                      </p:cBhvr>
                                      <p:to>
                                        <p:strVal val="visible"/>
                                      </p:to>
                                    </p:set>
                                    <p:anim calcmode="lin" valueType="num">
                                      <p:cBhvr additive="base">
                                        <p:cTn id="52" dur="500" fill="hold"/>
                                        <p:tgtEl>
                                          <p:spTgt spid="54275">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4275">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4275">
                                            <p:txEl>
                                              <p:pRg st="10" end="10"/>
                                            </p:txEl>
                                          </p:spTgt>
                                        </p:tgtEl>
                                        <p:attrNameLst>
                                          <p:attrName>style.visibility</p:attrName>
                                        </p:attrNameLst>
                                      </p:cBhvr>
                                      <p:to>
                                        <p:strVal val="visible"/>
                                      </p:to>
                                    </p:set>
                                    <p:anim calcmode="lin" valueType="num">
                                      <p:cBhvr additive="base">
                                        <p:cTn id="57" dur="500" fill="hold"/>
                                        <p:tgtEl>
                                          <p:spTgt spid="54275">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4275">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4275">
                                            <p:txEl>
                                              <p:pRg st="11" end="11"/>
                                            </p:txEl>
                                          </p:spTgt>
                                        </p:tgtEl>
                                        <p:attrNameLst>
                                          <p:attrName>style.visibility</p:attrName>
                                        </p:attrNameLst>
                                      </p:cBhvr>
                                      <p:to>
                                        <p:strVal val="visible"/>
                                      </p:to>
                                    </p:set>
                                    <p:anim calcmode="lin" valueType="num">
                                      <p:cBhvr additive="base">
                                        <p:cTn id="62" dur="500" fill="hold"/>
                                        <p:tgtEl>
                                          <p:spTgt spid="54275">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427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ChangeArrowheads="1"/>
          </p:cNvSpPr>
          <p:nvPr/>
        </p:nvSpPr>
        <p:spPr bwMode="auto">
          <a:xfrm>
            <a:off x="1905000" y="1295400"/>
            <a:ext cx="5181600" cy="641350"/>
          </a:xfrm>
          <a:prstGeom prst="rect">
            <a:avLst/>
          </a:prstGeom>
          <a:noFill/>
          <a:ln w="9525">
            <a:noFill/>
            <a:miter lim="800000"/>
            <a:headEnd/>
            <a:tailEnd/>
          </a:ln>
          <a:effectLst/>
        </p:spPr>
        <p:txBody>
          <a:bodyPr>
            <a:spAutoFit/>
          </a:bodyPr>
          <a:lstStyle/>
          <a:p>
            <a:r>
              <a:rPr lang="en-US" sz="3600" dirty="0">
                <a:solidFill>
                  <a:schemeClr val="accent2"/>
                </a:solidFill>
                <a:latin typeface="Tw Cen MT" pitchFamily="34" charset="0"/>
              </a:rPr>
              <a:t>FTA Oversight Activities</a:t>
            </a:r>
          </a:p>
        </p:txBody>
      </p:sp>
      <p:sp>
        <p:nvSpPr>
          <p:cNvPr id="7" name="Slide Number Placeholder 6"/>
          <p:cNvSpPr>
            <a:spLocks noGrp="1"/>
          </p:cNvSpPr>
          <p:nvPr>
            <p:ph type="sldNum" sz="quarter" idx="12"/>
          </p:nvPr>
        </p:nvSpPr>
        <p:spPr/>
        <p:txBody>
          <a:bodyPr/>
          <a:lstStyle/>
          <a:p>
            <a:fld id="{7A6395CF-80C8-4CFD-8B09-0BD441F9E163}" type="slidenum">
              <a:rPr lang="en-US" smtClean="0"/>
              <a:pPr/>
              <a:t>4</a:t>
            </a:fld>
            <a:endParaRPr lang="en-US" dirty="0"/>
          </a:p>
        </p:txBody>
      </p:sp>
      <p:sp>
        <p:nvSpPr>
          <p:cNvPr id="8" name="Rectangle 6"/>
          <p:cNvSpPr>
            <a:spLocks noChangeArrowheads="1"/>
          </p:cNvSpPr>
          <p:nvPr/>
        </p:nvSpPr>
        <p:spPr bwMode="auto">
          <a:xfrm>
            <a:off x="990600" y="2057400"/>
            <a:ext cx="7380288" cy="4495800"/>
          </a:xfrm>
          <a:prstGeom prst="rect">
            <a:avLst/>
          </a:prstGeom>
          <a:noFill/>
          <a:ln w="9525">
            <a:noFill/>
            <a:miter lim="800000"/>
            <a:headEnd/>
            <a:tailEnd/>
          </a:ln>
          <a:effectLst/>
        </p:spPr>
        <p:txBody>
          <a:bodyPr/>
          <a:lstStyle/>
          <a:p>
            <a:pPr marL="319088" indent="-319088">
              <a:spcBef>
                <a:spcPct val="20000"/>
              </a:spcBef>
              <a:buClr>
                <a:schemeClr val="tx1"/>
              </a:buClr>
              <a:buFont typeface="Wingdings" pitchFamily="2" charset="2"/>
              <a:buChar char="ü"/>
            </a:pPr>
            <a:r>
              <a:rPr lang="en-US" sz="2600" dirty="0">
                <a:solidFill>
                  <a:schemeClr val="accent2"/>
                </a:solidFill>
                <a:latin typeface="Tw Cen MT" pitchFamily="34" charset="0"/>
              </a:rPr>
              <a:t>General Reviews</a:t>
            </a:r>
          </a:p>
          <a:p>
            <a:pPr marL="319088" indent="-319088">
              <a:spcBef>
                <a:spcPct val="20000"/>
              </a:spcBef>
              <a:buClr>
                <a:schemeClr val="tx1"/>
              </a:buClr>
              <a:buFont typeface="Wingdings" pitchFamily="2" charset="2"/>
              <a:buChar char="ü"/>
            </a:pPr>
            <a:r>
              <a:rPr lang="en-US" sz="2600" dirty="0">
                <a:solidFill>
                  <a:schemeClr val="accent2"/>
                </a:solidFill>
                <a:latin typeface="Tw Cen MT" pitchFamily="34" charset="0"/>
              </a:rPr>
              <a:t>Triennial Review</a:t>
            </a:r>
          </a:p>
          <a:p>
            <a:pPr marL="639763" lvl="1" indent="-273050">
              <a:spcBef>
                <a:spcPct val="20000"/>
              </a:spcBef>
              <a:buClr>
                <a:schemeClr val="tx1"/>
              </a:buClr>
              <a:buFont typeface="Arial" pitchFamily="34" charset="0"/>
              <a:buChar char="•"/>
            </a:pPr>
            <a:r>
              <a:rPr lang="en-US" sz="2600" dirty="0">
                <a:solidFill>
                  <a:schemeClr val="accent2"/>
                </a:solidFill>
                <a:latin typeface="Tw Cen MT" pitchFamily="34" charset="0"/>
              </a:rPr>
              <a:t>Conducted of recipients of 5307 funds</a:t>
            </a:r>
          </a:p>
          <a:p>
            <a:pPr marL="639763" lvl="1" indent="-273050">
              <a:spcBef>
                <a:spcPct val="20000"/>
              </a:spcBef>
              <a:buClr>
                <a:schemeClr val="tx1"/>
              </a:buClr>
              <a:buFont typeface="Arial" pitchFamily="34" charset="0"/>
              <a:buChar char="•"/>
            </a:pPr>
            <a:r>
              <a:rPr lang="en-US" sz="2600" dirty="0">
                <a:solidFill>
                  <a:schemeClr val="accent2"/>
                </a:solidFill>
                <a:latin typeface="Tw Cen MT" pitchFamily="34" charset="0"/>
              </a:rPr>
              <a:t>Mandated by law</a:t>
            </a:r>
          </a:p>
          <a:p>
            <a:pPr marL="639763" lvl="1" indent="-273050">
              <a:spcBef>
                <a:spcPct val="20000"/>
              </a:spcBef>
              <a:buClr>
                <a:schemeClr val="tx1"/>
              </a:buClr>
              <a:buFont typeface="Arial" pitchFamily="34" charset="0"/>
              <a:buChar char="•"/>
            </a:pPr>
            <a:r>
              <a:rPr lang="en-US" sz="2600" dirty="0">
                <a:solidFill>
                  <a:schemeClr val="accent2"/>
                </a:solidFill>
                <a:latin typeface="Tw Cen MT" pitchFamily="34" charset="0"/>
              </a:rPr>
              <a:t>5 of 23 areas reviewed relate to procurement</a:t>
            </a:r>
          </a:p>
          <a:p>
            <a:pPr marL="319088" indent="-319088">
              <a:spcBef>
                <a:spcPct val="20000"/>
              </a:spcBef>
              <a:buClr>
                <a:schemeClr val="tx1"/>
              </a:buClr>
              <a:buFont typeface="Wingdings" pitchFamily="2" charset="2"/>
              <a:buChar char="ü"/>
            </a:pPr>
            <a:r>
              <a:rPr lang="en-US" sz="2600" dirty="0">
                <a:solidFill>
                  <a:schemeClr val="accent2"/>
                </a:solidFill>
                <a:latin typeface="Tw Cen MT" pitchFamily="34" charset="0"/>
              </a:rPr>
              <a:t>State Management Review</a:t>
            </a:r>
          </a:p>
          <a:p>
            <a:pPr marL="639763" lvl="1" indent="-273050">
              <a:spcBef>
                <a:spcPct val="20000"/>
              </a:spcBef>
              <a:buClr>
                <a:schemeClr val="tx1"/>
              </a:buClr>
              <a:buFont typeface="Arial" pitchFamily="34" charset="0"/>
              <a:buChar char="•"/>
            </a:pPr>
            <a:r>
              <a:rPr lang="en-US" sz="2600" dirty="0">
                <a:solidFill>
                  <a:schemeClr val="accent2"/>
                </a:solidFill>
                <a:latin typeface="Tw Cen MT" pitchFamily="34" charset="0"/>
              </a:rPr>
              <a:t>Conducted of states and territories</a:t>
            </a:r>
          </a:p>
          <a:p>
            <a:pPr marL="639763" lvl="1" indent="-273050">
              <a:spcBef>
                <a:spcPct val="20000"/>
              </a:spcBef>
              <a:buClr>
                <a:schemeClr val="tx1"/>
              </a:buClr>
              <a:buFont typeface="Arial" pitchFamily="34" charset="0"/>
              <a:buChar char="•"/>
            </a:pPr>
            <a:r>
              <a:rPr lang="en-US" sz="2600" dirty="0">
                <a:solidFill>
                  <a:schemeClr val="accent2"/>
                </a:solidFill>
                <a:latin typeface="Tw Cen MT" pitchFamily="34" charset="0"/>
              </a:rPr>
              <a:t>Addresses 5309, 5310, 5311, 5316 and 5317 requirements</a:t>
            </a:r>
          </a:p>
          <a:p>
            <a:pPr marL="639763" lvl="1" indent="-273050">
              <a:spcBef>
                <a:spcPct val="20000"/>
              </a:spcBef>
              <a:buClr>
                <a:schemeClr val="tx1"/>
              </a:buClr>
              <a:buFont typeface="Arial" pitchFamily="34" charset="0"/>
              <a:buChar char="•"/>
            </a:pPr>
            <a:r>
              <a:rPr lang="en-US" sz="2600" dirty="0">
                <a:solidFill>
                  <a:schemeClr val="accent2"/>
                </a:solidFill>
                <a:latin typeface="Tw Cen MT" pitchFamily="34" charset="0"/>
              </a:rPr>
              <a:t>5 of 21 areas reviewed relate to procurement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 calcmode="lin" valueType="num">
                                      <p:cBhvr additive="base">
                                        <p:cTn id="42"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 calcmode="lin" valueType="num">
                                      <p:cBhvr additive="base">
                                        <p:cTn id="4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609600" y="1600200"/>
            <a:ext cx="7312025" cy="990600"/>
          </a:xfrm>
        </p:spPr>
        <p:txBody>
          <a:bodyPr/>
          <a:lstStyle/>
          <a:p>
            <a:pPr eaLnBrk="1" hangingPunct="1"/>
            <a:r>
              <a:rPr lang="en-US" sz="3600" dirty="0" smtClean="0">
                <a:solidFill>
                  <a:schemeClr val="accent2"/>
                </a:solidFill>
                <a:latin typeface="Tw Cen MT" pitchFamily="34" charset="0"/>
              </a:rPr>
              <a:t>Independent Cost Estimate</a:t>
            </a:r>
          </a:p>
        </p:txBody>
      </p:sp>
      <p:sp>
        <p:nvSpPr>
          <p:cNvPr id="58371" name="Rectangle 5"/>
          <p:cNvSpPr>
            <a:spLocks noGrp="1" noChangeArrowheads="1"/>
          </p:cNvSpPr>
          <p:nvPr>
            <p:ph sz="quarter" idx="1"/>
          </p:nvPr>
        </p:nvSpPr>
        <p:spPr>
          <a:xfrm>
            <a:off x="609600" y="3276600"/>
            <a:ext cx="7312025" cy="4495800"/>
          </a:xfrm>
        </p:spPr>
        <p:txBody>
          <a:bodyPr/>
          <a:lstStyle/>
          <a:p>
            <a:pPr algn="ctr" eaLnBrk="1" hangingPunct="1">
              <a:buFont typeface="Wingdings" pitchFamily="2" charset="2"/>
              <a:buNone/>
            </a:pPr>
            <a:r>
              <a:rPr lang="en-US" sz="2800" b="1" dirty="0" smtClean="0">
                <a:solidFill>
                  <a:schemeClr val="accent2"/>
                </a:solidFill>
              </a:rPr>
              <a:t>Best Practices</a:t>
            </a:r>
          </a:p>
          <a:p>
            <a:pPr algn="ctr" eaLnBrk="1" hangingPunct="1">
              <a:buFont typeface="Wingdings" pitchFamily="2" charset="2"/>
              <a:buNone/>
            </a:pPr>
            <a:r>
              <a:rPr lang="en-US" sz="2800" b="1" dirty="0" smtClean="0">
                <a:solidFill>
                  <a:schemeClr val="accent2"/>
                </a:solidFill>
              </a:rPr>
              <a:t>BPPM § 2.3.2</a:t>
            </a:r>
            <a:r>
              <a:rPr lang="en-US" sz="2800" dirty="0" smtClean="0">
                <a:solidFill>
                  <a:schemeClr val="accent2"/>
                </a:solidFill>
              </a:rPr>
              <a:t> </a:t>
            </a:r>
          </a:p>
        </p:txBody>
      </p:sp>
      <p:sp>
        <p:nvSpPr>
          <p:cNvPr id="4" name="Slide Number Placeholder 3"/>
          <p:cNvSpPr>
            <a:spLocks noGrp="1"/>
          </p:cNvSpPr>
          <p:nvPr>
            <p:ph type="sldNum" sz="quarter" idx="12"/>
          </p:nvPr>
        </p:nvSpPr>
        <p:spPr/>
        <p:txBody>
          <a:bodyPr>
            <a:normAutofit/>
          </a:bodyPr>
          <a:lstStyle/>
          <a:p>
            <a:pPr>
              <a:defRPr/>
            </a:pPr>
            <a:fld id="{09EB88F6-4336-4C97-901F-F98562BC3192}" type="slidenum">
              <a:rPr lang="en-US" smtClean="0"/>
              <a:pPr>
                <a:defRPr/>
              </a:pPr>
              <a:t>40</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 calcmode="lin" valueType="num">
                                      <p:cBhvr additive="base">
                                        <p:cTn id="12"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0" y="1371600"/>
            <a:ext cx="9144000" cy="990600"/>
          </a:xfrm>
        </p:spPr>
        <p:txBody>
          <a:bodyPr/>
          <a:lstStyle/>
          <a:p>
            <a:pPr eaLnBrk="1" hangingPunct="1"/>
            <a:r>
              <a:rPr lang="en-US" sz="3600" dirty="0" smtClean="0">
                <a:solidFill>
                  <a:schemeClr val="accent2"/>
                </a:solidFill>
                <a:latin typeface="Tw Cen MT" pitchFamily="34" charset="0"/>
              </a:rPr>
              <a:t>Independent Cost Estimate</a:t>
            </a:r>
          </a:p>
        </p:txBody>
      </p:sp>
      <p:sp>
        <p:nvSpPr>
          <p:cNvPr id="57347" name="Rectangle 5"/>
          <p:cNvSpPr>
            <a:spLocks noGrp="1" noChangeArrowheads="1"/>
          </p:cNvSpPr>
          <p:nvPr>
            <p:ph sz="quarter" idx="1"/>
          </p:nvPr>
        </p:nvSpPr>
        <p:spPr>
          <a:xfrm>
            <a:off x="609600" y="26670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6. )</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	</a:t>
            </a:r>
            <a:r>
              <a:rPr lang="en-US" sz="2600" i="1" dirty="0" smtClean="0">
                <a:solidFill>
                  <a:schemeClr val="accent2"/>
                </a:solidFill>
                <a:latin typeface="Tw Cen MT" pitchFamily="34" charset="0"/>
              </a:rPr>
              <a:t>…in connection with every procurement action ….grantees must make independent estimates before receiving bids or proposals </a:t>
            </a:r>
          </a:p>
          <a:p>
            <a:pPr algn="ctr" eaLnBrk="1" hangingPunct="1">
              <a:buFont typeface="Wingdings" pitchFamily="2" charset="2"/>
              <a:buNone/>
            </a:pPr>
            <a:endParaRPr lang="en-US" sz="2600" i="1"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#7 of the PSR</a:t>
            </a:r>
          </a:p>
        </p:txBody>
      </p:sp>
      <p:sp>
        <p:nvSpPr>
          <p:cNvPr id="4" name="Slide Number Placeholder 3"/>
          <p:cNvSpPr>
            <a:spLocks noGrp="1"/>
          </p:cNvSpPr>
          <p:nvPr>
            <p:ph type="sldNum" sz="quarter" idx="12"/>
          </p:nvPr>
        </p:nvSpPr>
        <p:spPr/>
        <p:txBody>
          <a:bodyPr>
            <a:normAutofit/>
          </a:bodyPr>
          <a:lstStyle/>
          <a:p>
            <a:pPr>
              <a:defRPr/>
            </a:pPr>
            <a:fld id="{007C57ED-B346-4E1A-AC82-D420EB6DCA52}" type="slidenum">
              <a:rPr lang="en-US" smtClean="0"/>
              <a:pPr>
                <a:defRPr/>
              </a:pPr>
              <a:t>41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 calcmode="lin" valueType="num">
                                      <p:cBhvr additive="base">
                                        <p:cTn id="12"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 calcmode="lin" valueType="num">
                                      <p:cBhvr additive="base">
                                        <p:cTn id="17"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7347">
                                            <p:txEl>
                                              <p:pRg st="5" end="5"/>
                                            </p:txEl>
                                          </p:spTgt>
                                        </p:tgtEl>
                                        <p:attrNameLst>
                                          <p:attrName>style.visibility</p:attrName>
                                        </p:attrNameLst>
                                      </p:cBhvr>
                                      <p:to>
                                        <p:strVal val="visible"/>
                                      </p:to>
                                    </p:set>
                                    <p:anim calcmode="lin" valueType="num">
                                      <p:cBhvr additive="base">
                                        <p:cTn id="22"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73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4"/>
          <p:cNvSpPr>
            <a:spLocks noGrp="1" noChangeArrowheads="1"/>
          </p:cNvSpPr>
          <p:nvPr>
            <p:ph type="title"/>
          </p:nvPr>
        </p:nvSpPr>
        <p:spPr>
          <a:xfrm>
            <a:off x="0" y="1600200"/>
            <a:ext cx="9144000" cy="990600"/>
          </a:xfrm>
        </p:spPr>
        <p:txBody>
          <a:bodyPr>
            <a:noAutofit/>
          </a:bodyPr>
          <a:lstStyle/>
          <a:p>
            <a:pPr eaLnBrk="1" hangingPunct="1">
              <a:defRPr/>
            </a:pPr>
            <a:r>
              <a:rPr lang="en-US" sz="3600" dirty="0" smtClean="0">
                <a:solidFill>
                  <a:schemeClr val="accent2"/>
                </a:solidFill>
                <a:latin typeface="Tw Cen MT" pitchFamily="34" charset="0"/>
              </a:rPr>
              <a:t>Unreasonable Qualification Requirements </a:t>
            </a:r>
          </a:p>
        </p:txBody>
      </p:sp>
      <p:sp>
        <p:nvSpPr>
          <p:cNvPr id="59395" name="Rectangle 5"/>
          <p:cNvSpPr>
            <a:spLocks noGrp="1" noChangeArrowheads="1"/>
          </p:cNvSpPr>
          <p:nvPr>
            <p:ph sz="quarter" idx="1"/>
          </p:nvPr>
        </p:nvSpPr>
        <p:spPr>
          <a:xfrm>
            <a:off x="609600" y="28194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b="1" dirty="0" smtClean="0">
              <a:solidFill>
                <a:schemeClr val="accent2"/>
              </a:solidFill>
              <a:latin typeface="Tw Cen MT" pitchFamily="34" charset="0"/>
              <a:hlinkClick r:id="rId3"/>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2.a. (4)(a))</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i="1" dirty="0" smtClean="0">
                <a:solidFill>
                  <a:schemeClr val="accent2"/>
                </a:solidFill>
                <a:latin typeface="Tw Cen MT" pitchFamily="34" charset="0"/>
              </a:rPr>
              <a:t>	Unreasonable requirements placed on firms in order for them to qualify to do business are considered to be restrictive of competition  </a:t>
            </a:r>
          </a:p>
          <a:p>
            <a:pPr algn="ctr" eaLnBrk="1" hangingPunct="1">
              <a:buFont typeface="Wingdings" pitchFamily="2" charset="2"/>
              <a:buNone/>
            </a:pPr>
            <a:endParaRPr lang="en-US" sz="2600" i="1"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#9 of the PSR</a:t>
            </a:r>
          </a:p>
        </p:txBody>
      </p:sp>
      <p:sp>
        <p:nvSpPr>
          <p:cNvPr id="4" name="Slide Number Placeholder 3"/>
          <p:cNvSpPr>
            <a:spLocks noGrp="1"/>
          </p:cNvSpPr>
          <p:nvPr>
            <p:ph type="sldNum" sz="quarter" idx="12"/>
          </p:nvPr>
        </p:nvSpPr>
        <p:spPr/>
        <p:txBody>
          <a:bodyPr>
            <a:normAutofit/>
          </a:bodyPr>
          <a:lstStyle/>
          <a:p>
            <a:pPr>
              <a:defRPr/>
            </a:pPr>
            <a:fld id="{9CC0CAC6-2848-4F38-9BDB-E4A85E1A9BC3}" type="slidenum">
              <a:rPr lang="en-US" smtClean="0"/>
              <a:pPr>
                <a:defRPr/>
              </a:pPr>
              <a:t>42</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 calcmode="lin" valueType="num">
                                      <p:cBhvr additive="base">
                                        <p:cTn id="12"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 calcmode="lin" valueType="num">
                                      <p:cBhvr additive="base">
                                        <p:cTn id="17"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9395">
                                            <p:txEl>
                                              <p:pRg st="5" end="5"/>
                                            </p:txEl>
                                          </p:spTgt>
                                        </p:tgtEl>
                                        <p:attrNameLst>
                                          <p:attrName>style.visibility</p:attrName>
                                        </p:attrNameLst>
                                      </p:cBhvr>
                                      <p:to>
                                        <p:strVal val="visible"/>
                                      </p:to>
                                    </p:set>
                                    <p:anim calcmode="lin" valueType="num">
                                      <p:cBhvr additive="base">
                                        <p:cTn id="22"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4"/>
          <p:cNvSpPr>
            <a:spLocks noGrp="1" noChangeArrowheads="1"/>
          </p:cNvSpPr>
          <p:nvPr>
            <p:ph type="title"/>
          </p:nvPr>
        </p:nvSpPr>
        <p:spPr>
          <a:xfrm>
            <a:off x="0" y="1447800"/>
            <a:ext cx="9144000" cy="990600"/>
          </a:xfrm>
        </p:spPr>
        <p:txBody>
          <a:bodyPr>
            <a:noAutofit/>
          </a:bodyPr>
          <a:lstStyle/>
          <a:p>
            <a:pPr eaLnBrk="1" hangingPunct="1">
              <a:defRPr/>
            </a:pPr>
            <a:r>
              <a:rPr lang="en-US" sz="3600" dirty="0" smtClean="0">
                <a:solidFill>
                  <a:schemeClr val="accent2"/>
                </a:solidFill>
                <a:latin typeface="Tw Cen MT" pitchFamily="34" charset="0"/>
              </a:rPr>
              <a:t>Unreasonable Qualification Requirements</a:t>
            </a:r>
          </a:p>
        </p:txBody>
      </p:sp>
      <p:sp>
        <p:nvSpPr>
          <p:cNvPr id="60419" name="Rectangle 5"/>
          <p:cNvSpPr>
            <a:spLocks noGrp="1" noChangeArrowheads="1"/>
          </p:cNvSpPr>
          <p:nvPr>
            <p:ph sz="quarter" idx="1"/>
          </p:nvPr>
        </p:nvSpPr>
        <p:spPr>
          <a:xfrm>
            <a:off x="609600" y="2819400"/>
            <a:ext cx="7312025" cy="4495800"/>
          </a:xfrm>
        </p:spPr>
        <p:txBody>
          <a:bodyPr/>
          <a:lstStyle/>
          <a:p>
            <a:pPr algn="ctr" eaLnBrk="1" hangingPunct="1">
              <a:buFont typeface="Wingdings" pitchFamily="2" charset="2"/>
              <a:buNone/>
            </a:pPr>
            <a:r>
              <a:rPr lang="en-US" sz="2800" b="1" dirty="0" smtClean="0">
                <a:solidFill>
                  <a:schemeClr val="accent2"/>
                </a:solidFill>
                <a:latin typeface="Tw Cen MT" pitchFamily="34" charset="0"/>
              </a:rPr>
              <a:t>Best Practices</a:t>
            </a:r>
          </a:p>
          <a:p>
            <a:pPr algn="ctr" eaLnBrk="1" hangingPunct="1">
              <a:buFont typeface="Wingdings" pitchFamily="2" charset="2"/>
              <a:buNone/>
            </a:pPr>
            <a:r>
              <a:rPr lang="en-US" sz="2800" b="1" dirty="0" smtClean="0">
                <a:solidFill>
                  <a:schemeClr val="accent2"/>
                </a:solidFill>
                <a:latin typeface="Tw Cen MT" pitchFamily="34" charset="0"/>
              </a:rPr>
              <a:t>	BPPM § 2.4.2.1</a:t>
            </a:r>
            <a:r>
              <a:rPr lang="en-US" sz="2800" dirty="0" smtClean="0">
                <a:solidFill>
                  <a:schemeClr val="accent2"/>
                </a:solidFill>
                <a:latin typeface="Tw Cen MT" pitchFamily="34" charset="0"/>
              </a:rPr>
              <a:t> </a:t>
            </a:r>
          </a:p>
        </p:txBody>
      </p:sp>
      <p:sp>
        <p:nvSpPr>
          <p:cNvPr id="4" name="Slide Number Placeholder 3"/>
          <p:cNvSpPr>
            <a:spLocks noGrp="1"/>
          </p:cNvSpPr>
          <p:nvPr>
            <p:ph type="sldNum" sz="quarter" idx="12"/>
          </p:nvPr>
        </p:nvSpPr>
        <p:spPr/>
        <p:txBody>
          <a:bodyPr>
            <a:normAutofit/>
          </a:bodyPr>
          <a:lstStyle/>
          <a:p>
            <a:pPr>
              <a:defRPr/>
            </a:pPr>
            <a:fld id="{D75445B1-26BB-4AD0-8B2E-A8E8609D8A41}" type="slidenum">
              <a:rPr lang="en-US" smtClean="0"/>
              <a:pPr>
                <a:defRPr/>
              </a:pPr>
              <a:t>43</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 calcmode="lin" valueType="num">
                                      <p:cBhvr additive="base">
                                        <p:cTn id="12"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4"/>
          <p:cNvSpPr>
            <a:spLocks noGrp="1" noChangeArrowheads="1"/>
          </p:cNvSpPr>
          <p:nvPr>
            <p:ph type="title"/>
          </p:nvPr>
        </p:nvSpPr>
        <p:spPr>
          <a:xfrm>
            <a:off x="0" y="1295400"/>
            <a:ext cx="9144000" cy="990600"/>
          </a:xfrm>
        </p:spPr>
        <p:txBody>
          <a:bodyPr>
            <a:noAutofit/>
          </a:bodyPr>
          <a:lstStyle/>
          <a:p>
            <a:pPr eaLnBrk="1" hangingPunct="1">
              <a:defRPr/>
            </a:pPr>
            <a:r>
              <a:rPr lang="en-US" sz="3600" dirty="0" smtClean="0">
                <a:solidFill>
                  <a:schemeClr val="accent2"/>
                </a:solidFill>
                <a:latin typeface="Tw Cen MT" pitchFamily="34" charset="0"/>
              </a:rPr>
              <a:t>Unnecessary Experience and Excessive Bonding </a:t>
            </a:r>
          </a:p>
        </p:txBody>
      </p:sp>
      <p:sp>
        <p:nvSpPr>
          <p:cNvPr id="59395" name="Rectangle 5"/>
          <p:cNvSpPr>
            <a:spLocks noGrp="1" noChangeArrowheads="1"/>
          </p:cNvSpPr>
          <p:nvPr>
            <p:ph sz="quarter" idx="1"/>
          </p:nvPr>
        </p:nvSpPr>
        <p:spPr>
          <a:xfrm>
            <a:off x="533400" y="2286000"/>
            <a:ext cx="7312025" cy="4495800"/>
          </a:xfrm>
        </p:spPr>
        <p:txBody>
          <a:bodyPr>
            <a:noAutofit/>
          </a:bodyPr>
          <a:lstStyle/>
          <a:p>
            <a:pPr algn="ctr" eaLnBrk="1" hangingPunct="1">
              <a:buFont typeface="Wingdings" pitchFamily="2" charset="2"/>
              <a:buNone/>
              <a:defRPr/>
            </a:pPr>
            <a:r>
              <a:rPr lang="en-US" sz="2400" b="1" dirty="0" smtClean="0">
                <a:solidFill>
                  <a:schemeClr val="accent2"/>
                </a:solidFill>
                <a:latin typeface="Tw Cen MT" pitchFamily="34" charset="0"/>
              </a:rPr>
              <a:t>Basic Requirement</a:t>
            </a:r>
          </a:p>
          <a:p>
            <a:pPr algn="ctr" eaLnBrk="1" hangingPunct="1">
              <a:buFont typeface="Wingdings" pitchFamily="2" charset="2"/>
              <a:buNone/>
              <a:defRPr/>
            </a:pPr>
            <a:r>
              <a:rPr lang="en-US" sz="2400" dirty="0" smtClean="0">
                <a:solidFill>
                  <a:schemeClr val="accent2"/>
                </a:solidFill>
                <a:latin typeface="Tw Cen MT" pitchFamily="34" charset="0"/>
              </a:rPr>
              <a:t>  </a:t>
            </a: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VI, 2.a. (4)(e))</a:t>
            </a:r>
            <a:endParaRPr lang="en-US" sz="2400" dirty="0" smtClean="0">
              <a:solidFill>
                <a:schemeClr val="accent2"/>
              </a:solidFill>
              <a:latin typeface="Tw Cen MT" pitchFamily="34" charset="0"/>
            </a:endParaRPr>
          </a:p>
          <a:p>
            <a:pPr algn="ctr" eaLnBrk="1" hangingPunct="1">
              <a:buFont typeface="Wingdings" pitchFamily="2" charset="2"/>
              <a:buNone/>
              <a:defRPr/>
            </a:pPr>
            <a:r>
              <a:rPr lang="en-US" sz="2400" dirty="0" smtClean="0">
                <a:solidFill>
                  <a:schemeClr val="accent2"/>
                </a:solidFill>
                <a:latin typeface="Tw Cen MT" pitchFamily="34" charset="0"/>
              </a:rPr>
              <a:t>	</a:t>
            </a:r>
          </a:p>
          <a:p>
            <a:pPr algn="ctr" eaLnBrk="1" hangingPunct="1">
              <a:spcBef>
                <a:spcPts val="200"/>
              </a:spcBef>
              <a:buFont typeface="Wingdings" pitchFamily="2" charset="2"/>
              <a:buNone/>
              <a:defRPr/>
            </a:pPr>
            <a:r>
              <a:rPr lang="en-US" sz="2400" dirty="0" smtClean="0">
                <a:solidFill>
                  <a:schemeClr val="accent2"/>
                </a:solidFill>
                <a:latin typeface="Tw Cen MT" pitchFamily="34" charset="0"/>
              </a:rPr>
              <a:t>	</a:t>
            </a:r>
            <a:r>
              <a:rPr lang="en-US" sz="2400" i="1" dirty="0" smtClean="0">
                <a:solidFill>
                  <a:schemeClr val="accent2"/>
                </a:solidFill>
                <a:latin typeface="Tw Cen MT" pitchFamily="34" charset="0"/>
              </a:rPr>
              <a:t>Unnecessary experience and excessive bonding requirements are considered to be restrictive of competition</a:t>
            </a:r>
          </a:p>
          <a:p>
            <a:pPr algn="ctr" eaLnBrk="1" hangingPunct="1">
              <a:spcBef>
                <a:spcPts val="200"/>
              </a:spcBef>
              <a:buFont typeface="Wingdings" pitchFamily="2" charset="2"/>
              <a:buNone/>
              <a:defRPr/>
            </a:pPr>
            <a:r>
              <a:rPr lang="en-US" sz="2400" i="1" dirty="0" smtClean="0">
                <a:solidFill>
                  <a:schemeClr val="accent2"/>
                </a:solidFill>
                <a:latin typeface="Tw Cen MT" pitchFamily="34" charset="0"/>
              </a:rPr>
              <a:t> </a:t>
            </a:r>
          </a:p>
          <a:p>
            <a:pPr algn="ctr" eaLnBrk="1" hangingPunct="1">
              <a:buFont typeface="Wingdings" pitchFamily="2" charset="2"/>
              <a:buNone/>
              <a:defRPr/>
            </a:pPr>
            <a:r>
              <a:rPr lang="en-US" sz="2400" i="1" dirty="0" smtClean="0">
                <a:solidFill>
                  <a:schemeClr val="accent2"/>
                </a:solidFill>
                <a:latin typeface="Tw Cen MT" pitchFamily="34" charset="0"/>
              </a:rPr>
              <a:t>	</a:t>
            </a:r>
            <a:r>
              <a:rPr lang="en-US" sz="2400" dirty="0" smtClean="0">
                <a:solidFill>
                  <a:schemeClr val="accent2"/>
                </a:solidFill>
                <a:latin typeface="Tw Cen MT" pitchFamily="34" charset="0"/>
              </a:rPr>
              <a:t>NOTE: FTA does have minimum bonding requirements for construction over $100,000.</a:t>
            </a:r>
            <a:endParaRPr lang="en-US" sz="2400" i="1" dirty="0" smtClean="0">
              <a:solidFill>
                <a:schemeClr val="accent2"/>
              </a:solidFill>
              <a:latin typeface="Tw Cen MT" pitchFamily="34" charset="0"/>
            </a:endParaRPr>
          </a:p>
          <a:p>
            <a:pPr algn="ctr" eaLnBrk="1" hangingPunct="1">
              <a:buFont typeface="Wingdings" pitchFamily="2" charset="2"/>
              <a:buNone/>
              <a:defRPr/>
            </a:pPr>
            <a:endParaRPr lang="en-US" sz="2400" i="1" dirty="0" smtClean="0">
              <a:solidFill>
                <a:schemeClr val="accent2"/>
              </a:solidFill>
              <a:latin typeface="Tw Cen MT" pitchFamily="34" charset="0"/>
            </a:endParaRPr>
          </a:p>
          <a:p>
            <a:pPr algn="ctr" eaLnBrk="1" hangingPunct="1">
              <a:buFont typeface="Wingdings" pitchFamily="2" charset="2"/>
              <a:buNone/>
              <a:defRPr/>
            </a:pPr>
            <a:r>
              <a:rPr lang="en-US" sz="2400" b="1" dirty="0" smtClean="0">
                <a:solidFill>
                  <a:schemeClr val="accent2"/>
                </a:solidFill>
                <a:latin typeface="Tw Cen MT" pitchFamily="34" charset="0"/>
              </a:rPr>
              <a:t>Element #10 of the PSR</a:t>
            </a:r>
          </a:p>
        </p:txBody>
      </p:sp>
      <p:sp>
        <p:nvSpPr>
          <p:cNvPr id="4" name="Slide Number Placeholder 3"/>
          <p:cNvSpPr>
            <a:spLocks noGrp="1"/>
          </p:cNvSpPr>
          <p:nvPr>
            <p:ph type="sldNum" sz="quarter" idx="12"/>
          </p:nvPr>
        </p:nvSpPr>
        <p:spPr/>
        <p:txBody>
          <a:bodyPr>
            <a:normAutofit/>
          </a:bodyPr>
          <a:lstStyle/>
          <a:p>
            <a:pPr>
              <a:defRPr/>
            </a:pPr>
            <a:fld id="{F548B7C0-8E5D-430C-B7A8-CB4FE2885B35}" type="slidenum">
              <a:rPr lang="en-US" smtClean="0"/>
              <a:pPr>
                <a:defRPr/>
              </a:pPr>
              <a:t>44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 calcmode="lin" valueType="num">
                                      <p:cBhvr additive="base">
                                        <p:cTn id="12"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 calcmode="lin" valueType="num">
                                      <p:cBhvr additive="base">
                                        <p:cTn id="17"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 calcmode="lin" valueType="num">
                                      <p:cBhvr additive="base">
                                        <p:cTn id="22"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 calcmode="lin" valueType="num">
                                      <p:cBhvr additive="base">
                                        <p:cTn id="27"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9395">
                                            <p:txEl>
                                              <p:pRg st="5" end="5"/>
                                            </p:txEl>
                                          </p:spTgt>
                                        </p:tgtEl>
                                        <p:attrNameLst>
                                          <p:attrName>style.visibility</p:attrName>
                                        </p:attrNameLst>
                                      </p:cBhvr>
                                      <p:to>
                                        <p:strVal val="visible"/>
                                      </p:to>
                                    </p:set>
                                    <p:anim calcmode="lin" valueType="num">
                                      <p:cBhvr additive="base">
                                        <p:cTn id="32"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9395">
                                            <p:txEl>
                                              <p:pRg st="7" end="7"/>
                                            </p:txEl>
                                          </p:spTgt>
                                        </p:tgtEl>
                                        <p:attrNameLst>
                                          <p:attrName>style.visibility</p:attrName>
                                        </p:attrNameLst>
                                      </p:cBhvr>
                                      <p:to>
                                        <p:strVal val="visible"/>
                                      </p:to>
                                    </p:set>
                                    <p:anim calcmode="lin" valueType="num">
                                      <p:cBhvr additive="base">
                                        <p:cTn id="37" dur="5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3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4"/>
          <p:cNvSpPr>
            <a:spLocks noGrp="1" noChangeArrowheads="1"/>
          </p:cNvSpPr>
          <p:nvPr>
            <p:ph type="title"/>
          </p:nvPr>
        </p:nvSpPr>
        <p:spPr>
          <a:xfrm>
            <a:off x="0" y="1447800"/>
            <a:ext cx="9144000" cy="990600"/>
          </a:xfrm>
        </p:spPr>
        <p:txBody>
          <a:bodyPr>
            <a:noAutofit/>
          </a:bodyPr>
          <a:lstStyle/>
          <a:p>
            <a:pPr eaLnBrk="1" hangingPunct="1">
              <a:defRPr/>
            </a:pPr>
            <a:r>
              <a:rPr lang="en-US" sz="3600" dirty="0" smtClean="0">
                <a:solidFill>
                  <a:schemeClr val="accent2"/>
                </a:solidFill>
                <a:latin typeface="Tw Cen MT" pitchFamily="34" charset="0"/>
              </a:rPr>
              <a:t>Unnecessary Experience and Excessive Bonding</a:t>
            </a:r>
          </a:p>
        </p:txBody>
      </p:sp>
      <p:sp>
        <p:nvSpPr>
          <p:cNvPr id="62467" name="Rectangle 5"/>
          <p:cNvSpPr>
            <a:spLocks noGrp="1" noChangeArrowheads="1"/>
          </p:cNvSpPr>
          <p:nvPr>
            <p:ph sz="quarter" idx="1"/>
          </p:nvPr>
        </p:nvSpPr>
        <p:spPr>
          <a:xfrm>
            <a:off x="609600" y="2971800"/>
            <a:ext cx="7312025" cy="4495800"/>
          </a:xfrm>
        </p:spPr>
        <p:txBody>
          <a:bodyPr/>
          <a:lstStyle/>
          <a:p>
            <a:pPr algn="ctr" eaLnBrk="1" hangingPunct="1">
              <a:buFont typeface="Wingdings" pitchFamily="2" charset="2"/>
              <a:buNone/>
            </a:pPr>
            <a:r>
              <a:rPr lang="en-US" sz="2800" b="1" dirty="0" smtClean="0">
                <a:solidFill>
                  <a:schemeClr val="accent2"/>
                </a:solidFill>
                <a:latin typeface="Tw Cen MT" pitchFamily="34" charset="0"/>
              </a:rPr>
              <a:t>Best Practices</a:t>
            </a:r>
          </a:p>
          <a:p>
            <a:pPr algn="ctr" eaLnBrk="1" hangingPunct="1">
              <a:buFont typeface="Wingdings" pitchFamily="2" charset="2"/>
              <a:buNone/>
            </a:pPr>
            <a:r>
              <a:rPr lang="en-US" sz="2800" b="1" dirty="0" smtClean="0">
                <a:solidFill>
                  <a:schemeClr val="accent2"/>
                </a:solidFill>
                <a:latin typeface="Tw Cen MT" pitchFamily="34" charset="0"/>
              </a:rPr>
              <a:t>BPPM § 2.4.2.1</a:t>
            </a:r>
            <a:r>
              <a:rPr lang="en-US" sz="2800" dirty="0" smtClean="0">
                <a:solidFill>
                  <a:schemeClr val="accent2"/>
                </a:solidFill>
                <a:latin typeface="Tw Cen MT" pitchFamily="34" charset="0"/>
              </a:rPr>
              <a:t> </a:t>
            </a:r>
          </a:p>
        </p:txBody>
      </p:sp>
      <p:sp>
        <p:nvSpPr>
          <p:cNvPr id="4" name="Slide Number Placeholder 3"/>
          <p:cNvSpPr>
            <a:spLocks noGrp="1"/>
          </p:cNvSpPr>
          <p:nvPr>
            <p:ph type="sldNum" sz="quarter" idx="12"/>
          </p:nvPr>
        </p:nvSpPr>
        <p:spPr/>
        <p:txBody>
          <a:bodyPr>
            <a:normAutofit/>
          </a:bodyPr>
          <a:lstStyle/>
          <a:p>
            <a:pPr>
              <a:defRPr/>
            </a:pPr>
            <a:fld id="{75B88C21-670D-483D-8DA1-2FEE5EC6C53D}" type="slidenum">
              <a:rPr lang="en-US" smtClean="0"/>
              <a:pPr>
                <a:defRPr/>
              </a:pPr>
              <a:t>45</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calcmode="lin" valueType="num">
                                      <p:cBhvr additive="base">
                                        <p:cTn id="12"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0" y="1676400"/>
            <a:ext cx="9144000" cy="990600"/>
          </a:xfrm>
        </p:spPr>
        <p:txBody>
          <a:bodyPr/>
          <a:lstStyle/>
          <a:p>
            <a:pPr eaLnBrk="1" hangingPunct="1"/>
            <a:r>
              <a:rPr lang="en-US" sz="3600" dirty="0" smtClean="0">
                <a:solidFill>
                  <a:schemeClr val="accent2"/>
                </a:solidFill>
                <a:latin typeface="Tw Cen MT" pitchFamily="34" charset="0"/>
              </a:rPr>
              <a:t>Organizational Conflict of Interest </a:t>
            </a:r>
          </a:p>
        </p:txBody>
      </p:sp>
      <p:sp>
        <p:nvSpPr>
          <p:cNvPr id="63491" name="Rectangle 5"/>
          <p:cNvSpPr>
            <a:spLocks noGrp="1" noChangeArrowheads="1"/>
          </p:cNvSpPr>
          <p:nvPr>
            <p:ph sz="quarter" idx="1"/>
          </p:nvPr>
        </p:nvSpPr>
        <p:spPr>
          <a:xfrm>
            <a:off x="685800" y="28956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2.a. (4)(h))</a:t>
            </a:r>
            <a:endParaRPr lang="en-US" sz="2600" dirty="0" smtClean="0">
              <a:solidFill>
                <a:schemeClr val="accent2"/>
              </a:solidFill>
              <a:latin typeface="Tw Cen MT" pitchFamily="34" charset="0"/>
            </a:endParaRP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An organizational conflict of interest is considered to be restrictive of competition</a:t>
            </a: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#11 of the PSR</a:t>
            </a:r>
          </a:p>
        </p:txBody>
      </p:sp>
      <p:sp>
        <p:nvSpPr>
          <p:cNvPr id="4" name="Slide Number Placeholder 3"/>
          <p:cNvSpPr>
            <a:spLocks noGrp="1"/>
          </p:cNvSpPr>
          <p:nvPr>
            <p:ph type="sldNum" sz="quarter" idx="12"/>
          </p:nvPr>
        </p:nvSpPr>
        <p:spPr/>
        <p:txBody>
          <a:bodyPr>
            <a:normAutofit/>
          </a:bodyPr>
          <a:lstStyle/>
          <a:p>
            <a:pPr>
              <a:defRPr/>
            </a:pPr>
            <a:fld id="{6E0C896F-75CA-4372-B811-16B577EC0DB8}" type="slidenum">
              <a:rPr lang="en-US" smtClean="0"/>
              <a:pPr>
                <a:defRPr/>
              </a:pPr>
              <a:t>46</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 calcmode="lin" valueType="num">
                                      <p:cBhvr additive="base">
                                        <p:cTn id="12"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anim calcmode="lin" valueType="num">
                                      <p:cBhvr additive="base">
                                        <p:cTn id="17"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3491">
                                            <p:txEl>
                                              <p:pRg st="6" end="6"/>
                                            </p:txEl>
                                          </p:spTgt>
                                        </p:tgtEl>
                                        <p:attrNameLst>
                                          <p:attrName>style.visibility</p:attrName>
                                        </p:attrNameLst>
                                      </p:cBhvr>
                                      <p:to>
                                        <p:strVal val="visible"/>
                                      </p:to>
                                    </p:set>
                                    <p:anim calcmode="lin" valueType="num">
                                      <p:cBhvr additive="base">
                                        <p:cTn id="22" dur="5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34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0" y="1447800"/>
            <a:ext cx="9144000" cy="990600"/>
          </a:xfrm>
        </p:spPr>
        <p:txBody>
          <a:bodyPr/>
          <a:lstStyle/>
          <a:p>
            <a:pPr eaLnBrk="1" hangingPunct="1"/>
            <a:r>
              <a:rPr lang="en-US" sz="3600" dirty="0" smtClean="0">
                <a:solidFill>
                  <a:schemeClr val="accent2"/>
                </a:solidFill>
                <a:latin typeface="Tw Cen MT" pitchFamily="34" charset="0"/>
              </a:rPr>
              <a:t>Organizational Conflict of Interest </a:t>
            </a:r>
          </a:p>
        </p:txBody>
      </p:sp>
      <p:sp>
        <p:nvSpPr>
          <p:cNvPr id="64515" name="Rectangle 5"/>
          <p:cNvSpPr>
            <a:spLocks noGrp="1" noChangeArrowheads="1"/>
          </p:cNvSpPr>
          <p:nvPr>
            <p:ph sz="quarter" idx="1"/>
          </p:nvPr>
        </p:nvSpPr>
        <p:spPr>
          <a:xfrm>
            <a:off x="838200" y="2590800"/>
            <a:ext cx="7312025" cy="4495800"/>
          </a:xfrm>
        </p:spPr>
        <p:txBody>
          <a:bodyPr/>
          <a:lstStyle/>
          <a:p>
            <a:pPr algn="ctr" eaLnBrk="1" hangingPunct="1">
              <a:buFont typeface="Wingdings" pitchFamily="2" charset="2"/>
              <a:buNone/>
            </a:pPr>
            <a:r>
              <a:rPr lang="en-US" sz="2600" dirty="0" smtClean="0">
                <a:solidFill>
                  <a:schemeClr val="accent2"/>
                </a:solidFill>
                <a:latin typeface="Tw Cen MT" pitchFamily="34" charset="0"/>
              </a:rPr>
              <a:t>An organizational conflict of interest exists if:</a:t>
            </a:r>
          </a:p>
          <a:p>
            <a:pPr eaLnBrk="1" hangingPunct="1">
              <a:buFont typeface="Wingdings" pitchFamily="2" charset="2"/>
              <a:buNone/>
            </a:pPr>
            <a:endParaRPr lang="en-US" sz="2600" dirty="0" smtClean="0">
              <a:solidFill>
                <a:schemeClr val="accent2"/>
              </a:solidFill>
              <a:latin typeface="Tw Cen MT" pitchFamily="34" charset="0"/>
            </a:endParaRPr>
          </a:p>
          <a:p>
            <a:pPr eaLnBrk="1" hangingPunct="1">
              <a:buClr>
                <a:schemeClr val="tx2"/>
              </a:buClr>
              <a:buFont typeface="Wingdings" pitchFamily="2" charset="2"/>
              <a:buChar char="ü"/>
            </a:pPr>
            <a:r>
              <a:rPr lang="en-US" sz="2600" dirty="0" smtClean="0">
                <a:solidFill>
                  <a:schemeClr val="accent2"/>
                </a:solidFill>
                <a:latin typeface="Tw Cen MT" pitchFamily="34" charset="0"/>
              </a:rPr>
              <a:t>because of other activities, relationships, or contracts, a contractor is unable, or potentially unable, to render impartial assistance or advice; </a:t>
            </a:r>
          </a:p>
          <a:p>
            <a:pPr eaLnBrk="1" hangingPunct="1">
              <a:buClr>
                <a:schemeClr val="tx2"/>
              </a:buClr>
              <a:buFont typeface="Wingdings" pitchFamily="2" charset="2"/>
              <a:buChar char="ü"/>
            </a:pPr>
            <a:r>
              <a:rPr lang="en-US" sz="2600" dirty="0" smtClean="0">
                <a:solidFill>
                  <a:schemeClr val="accent2"/>
                </a:solidFill>
                <a:latin typeface="Tw Cen MT" pitchFamily="34" charset="0"/>
              </a:rPr>
              <a:t>a contractor's objectivity in performing the contract work is or might be otherwise impaired; or</a:t>
            </a:r>
          </a:p>
          <a:p>
            <a:pPr algn="ctr" eaLnBrk="1" hangingPunct="1">
              <a:buClr>
                <a:schemeClr val="tx2"/>
              </a:buClr>
              <a:buFont typeface="Wingdings" pitchFamily="2" charset="2"/>
              <a:buChar char="ü"/>
            </a:pPr>
            <a:r>
              <a:rPr lang="en-US" sz="2600" dirty="0" smtClean="0">
                <a:solidFill>
                  <a:schemeClr val="accent2"/>
                </a:solidFill>
                <a:latin typeface="Tw Cen MT" pitchFamily="34" charset="0"/>
              </a:rPr>
              <a:t>a contractor has an unfair competitive advantage</a:t>
            </a:r>
            <a:br>
              <a:rPr lang="en-US" sz="2600" dirty="0" smtClean="0">
                <a:solidFill>
                  <a:schemeClr val="accent2"/>
                </a:solidFill>
                <a:latin typeface="Tw Cen MT" pitchFamily="34" charset="0"/>
              </a:rPr>
            </a:br>
            <a:r>
              <a:rPr lang="en-US" sz="2600" b="1" dirty="0" smtClean="0">
                <a:solidFill>
                  <a:schemeClr val="accent2"/>
                </a:solidFill>
                <a:latin typeface="Tw Cen MT" pitchFamily="34" charset="0"/>
              </a:rPr>
              <a:t>Element #11 of the PSR</a:t>
            </a:r>
          </a:p>
        </p:txBody>
      </p:sp>
      <p:sp>
        <p:nvSpPr>
          <p:cNvPr id="4" name="Slide Number Placeholder 3"/>
          <p:cNvSpPr>
            <a:spLocks noGrp="1"/>
          </p:cNvSpPr>
          <p:nvPr>
            <p:ph type="sldNum" sz="quarter" idx="12"/>
          </p:nvPr>
        </p:nvSpPr>
        <p:spPr/>
        <p:txBody>
          <a:bodyPr>
            <a:normAutofit/>
          </a:bodyPr>
          <a:lstStyle/>
          <a:p>
            <a:pPr>
              <a:defRPr/>
            </a:pPr>
            <a:fld id="{5B57CE61-8F7E-4B62-A4A3-FE7338CD1BE6}" type="slidenum">
              <a:rPr lang="en-US" smtClean="0"/>
              <a:pPr>
                <a:defRPr/>
              </a:pPr>
              <a:t>47</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 calcmode="lin" valueType="num">
                                      <p:cBhvr additive="base">
                                        <p:cTn id="12"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anim calcmode="lin" valueType="num">
                                      <p:cBhvr additive="base">
                                        <p:cTn id="17"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4515">
                                            <p:txEl>
                                              <p:pRg st="4" end="4"/>
                                            </p:txEl>
                                          </p:spTgt>
                                        </p:tgtEl>
                                        <p:attrNameLst>
                                          <p:attrName>style.visibility</p:attrName>
                                        </p:attrNameLst>
                                      </p:cBhvr>
                                      <p:to>
                                        <p:strVal val="visible"/>
                                      </p:to>
                                    </p:set>
                                    <p:anim calcmode="lin" valueType="num">
                                      <p:cBhvr additive="base">
                                        <p:cTn id="22"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45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a:xfrm>
            <a:off x="0" y="1600200"/>
            <a:ext cx="9144000" cy="990600"/>
          </a:xfrm>
        </p:spPr>
        <p:txBody>
          <a:bodyPr/>
          <a:lstStyle/>
          <a:p>
            <a:pPr eaLnBrk="1" hangingPunct="1"/>
            <a:r>
              <a:rPr lang="en-US" sz="3600" dirty="0" smtClean="0">
                <a:solidFill>
                  <a:schemeClr val="accent2"/>
                </a:solidFill>
                <a:latin typeface="Tw Cen MT" pitchFamily="34" charset="0"/>
              </a:rPr>
              <a:t>Organizational Conflict of Interest</a:t>
            </a:r>
          </a:p>
        </p:txBody>
      </p:sp>
      <p:sp>
        <p:nvSpPr>
          <p:cNvPr id="65539" name="Rectangle 5"/>
          <p:cNvSpPr>
            <a:spLocks noGrp="1" noChangeArrowheads="1"/>
          </p:cNvSpPr>
          <p:nvPr>
            <p:ph sz="quarter" idx="1"/>
          </p:nvPr>
        </p:nvSpPr>
        <p:spPr>
          <a:xfrm>
            <a:off x="609600" y="3352800"/>
            <a:ext cx="7312025" cy="4495800"/>
          </a:xfrm>
        </p:spPr>
        <p:txBody>
          <a:bodyPr/>
          <a:lstStyle/>
          <a:p>
            <a:pPr algn="ctr" eaLnBrk="1" hangingPunct="1">
              <a:buFont typeface="Wingdings" pitchFamily="2" charset="2"/>
              <a:buNone/>
            </a:pPr>
            <a:r>
              <a:rPr lang="en-US" sz="2800" b="1" dirty="0" smtClean="0">
                <a:solidFill>
                  <a:schemeClr val="accent2"/>
                </a:solidFill>
                <a:latin typeface="Tw Cen MT" pitchFamily="34" charset="0"/>
              </a:rPr>
              <a:t>Best Practices</a:t>
            </a:r>
          </a:p>
          <a:p>
            <a:pPr algn="ctr" eaLnBrk="1" hangingPunct="1">
              <a:buFont typeface="Wingdings" pitchFamily="2" charset="2"/>
              <a:buNone/>
            </a:pPr>
            <a:r>
              <a:rPr lang="en-US" sz="2800" b="1" dirty="0" smtClean="0">
                <a:solidFill>
                  <a:schemeClr val="accent2"/>
                </a:solidFill>
                <a:latin typeface="Tw Cen MT" pitchFamily="34" charset="0"/>
              </a:rPr>
              <a:t>	BPPM § 2.4.2.1 and 2.4.2.2.2</a:t>
            </a:r>
            <a:r>
              <a:rPr lang="en-US" sz="2800" dirty="0" smtClean="0">
                <a:solidFill>
                  <a:schemeClr val="accent2"/>
                </a:solidFill>
                <a:latin typeface="Tw Cen MT" pitchFamily="34" charset="0"/>
              </a:rPr>
              <a:t> </a:t>
            </a:r>
          </a:p>
        </p:txBody>
      </p:sp>
      <p:sp>
        <p:nvSpPr>
          <p:cNvPr id="4" name="Slide Number Placeholder 3"/>
          <p:cNvSpPr>
            <a:spLocks noGrp="1"/>
          </p:cNvSpPr>
          <p:nvPr>
            <p:ph type="sldNum" sz="quarter" idx="12"/>
          </p:nvPr>
        </p:nvSpPr>
        <p:spPr/>
        <p:txBody>
          <a:bodyPr>
            <a:normAutofit/>
          </a:bodyPr>
          <a:lstStyle/>
          <a:p>
            <a:pPr>
              <a:defRPr/>
            </a:pPr>
            <a:fld id="{61C45FF9-642E-4AB5-A819-08E3E5C352A2}" type="slidenum">
              <a:rPr lang="en-US" smtClean="0"/>
              <a:pPr>
                <a:defRPr/>
              </a:pPr>
              <a:t>48</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 calcmode="lin" valueType="num">
                                      <p:cBhvr additive="base">
                                        <p:cTn id="12"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0" y="1524000"/>
            <a:ext cx="9144000" cy="990600"/>
          </a:xfrm>
        </p:spPr>
        <p:txBody>
          <a:bodyPr/>
          <a:lstStyle/>
          <a:p>
            <a:pPr eaLnBrk="1" hangingPunct="1"/>
            <a:r>
              <a:rPr lang="en-US" sz="3600" dirty="0" smtClean="0">
                <a:solidFill>
                  <a:schemeClr val="accent2"/>
                </a:solidFill>
                <a:latin typeface="Tw Cen MT" pitchFamily="34" charset="0"/>
              </a:rPr>
              <a:t>Brand Name Restrictions</a:t>
            </a:r>
          </a:p>
        </p:txBody>
      </p:sp>
      <p:sp>
        <p:nvSpPr>
          <p:cNvPr id="67587" name="Rectangle 5"/>
          <p:cNvSpPr>
            <a:spLocks noGrp="1" noChangeArrowheads="1"/>
          </p:cNvSpPr>
          <p:nvPr>
            <p:ph sz="quarter" idx="1"/>
          </p:nvPr>
        </p:nvSpPr>
        <p:spPr>
          <a:xfrm>
            <a:off x="762000" y="1905000"/>
            <a:ext cx="7312025" cy="2819400"/>
          </a:xfrm>
        </p:spPr>
        <p:txBody>
          <a:bodyPr/>
          <a:lstStyle/>
          <a:p>
            <a:pPr algn="ctr" eaLnBrk="1" hangingPunct="1">
              <a:buFont typeface="Wingdings" pitchFamily="2" charset="2"/>
              <a:buNone/>
            </a:pPr>
            <a:r>
              <a:rPr lang="en-US" sz="2600" dirty="0" smtClean="0"/>
              <a:t> </a:t>
            </a:r>
            <a:r>
              <a:rPr lang="en-US" sz="2600" b="1" dirty="0" smtClean="0"/>
              <a:t>	</a:t>
            </a:r>
            <a:endParaRPr lang="en-US" sz="2600" b="1" dirty="0" smtClean="0">
              <a:solidFill>
                <a:schemeClr val="accent2"/>
              </a:solidFill>
            </a:endParaRPr>
          </a:p>
          <a:p>
            <a:pPr algn="ctr" eaLnBrk="1" hangingPunct="1">
              <a:buFont typeface="Wingdings" pitchFamily="2" charset="2"/>
              <a:buNone/>
            </a:pPr>
            <a:r>
              <a:rPr lang="en-US" sz="2600" dirty="0" smtClean="0">
                <a:solidFill>
                  <a:schemeClr val="accent2"/>
                </a:solidFill>
              </a:rPr>
              <a:t>	</a:t>
            </a:r>
            <a:endParaRPr lang="en-US" sz="2800" dirty="0" smtClean="0">
              <a:solidFill>
                <a:schemeClr val="accent2"/>
              </a:solidFill>
              <a:latin typeface="Tw Cen MT" pitchFamily="34" charset="0"/>
            </a:endParaRPr>
          </a:p>
          <a:p>
            <a:pPr algn="ctr" eaLnBrk="1" hangingPunct="1">
              <a:buFont typeface="Wingdings" pitchFamily="2" charset="2"/>
              <a:buNone/>
            </a:pPr>
            <a:r>
              <a:rPr lang="en-US" sz="2800" i="1" dirty="0" smtClean="0">
                <a:solidFill>
                  <a:schemeClr val="accent2"/>
                </a:solidFill>
                <a:latin typeface="Tw Cen MT" pitchFamily="34" charset="0"/>
              </a:rPr>
              <a:t>	When it is impractical or uneconomical to make a clear and accurate description of the technical requirements, a “brand name or equal” description may be used as a means to define the performance or other salient characteristics of a procurement. The specific features of the named brand which must be met by offerors shall be clearly stated. </a:t>
            </a:r>
            <a:r>
              <a:rPr lang="en-US" sz="2600" i="1" dirty="0" smtClean="0">
                <a:solidFill>
                  <a:schemeClr val="accent2"/>
                </a:solidFill>
              </a:rPr>
              <a:t/>
            </a:r>
            <a:br>
              <a:rPr lang="en-US" sz="2600" i="1" dirty="0" smtClean="0">
                <a:solidFill>
                  <a:schemeClr val="accent2"/>
                </a:solidFill>
              </a:rPr>
            </a:br>
            <a:endParaRPr lang="en-US" sz="2600" i="1"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49D5F23D-AEB4-4DFF-952D-7F7672003B26}" type="slidenum">
              <a:rPr lang="en-US" smtClean="0"/>
              <a:pPr>
                <a:defRPr/>
              </a:pPr>
              <a:t>49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 calcmode="lin" valueType="num">
                                      <p:cBhvr additive="base">
                                        <p:cTn id="12"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 calcmode="lin" valueType="num">
                                      <p:cBhvr additive="base">
                                        <p:cTn id="17"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7"/>
          <p:cNvSpPr>
            <a:spLocks noGrp="1" noChangeArrowheads="1"/>
          </p:cNvSpPr>
          <p:nvPr>
            <p:ph type="title" idx="4294967295"/>
          </p:nvPr>
        </p:nvSpPr>
        <p:spPr>
          <a:xfrm>
            <a:off x="2057400" y="1295400"/>
            <a:ext cx="4495800" cy="1143000"/>
          </a:xfrm>
        </p:spPr>
        <p:txBody>
          <a:bodyPr/>
          <a:lstStyle/>
          <a:p>
            <a:pPr algn="l"/>
            <a:r>
              <a:rPr lang="en-US" sz="3600" dirty="0">
                <a:solidFill>
                  <a:schemeClr val="accent2"/>
                </a:solidFill>
                <a:latin typeface="Tw Cen MT" pitchFamily="34" charset="0"/>
              </a:rPr>
              <a:t>FTA Oversight Activities</a:t>
            </a:r>
          </a:p>
        </p:txBody>
      </p:sp>
      <p:sp>
        <p:nvSpPr>
          <p:cNvPr id="16387" name="Rectangle 8"/>
          <p:cNvSpPr>
            <a:spLocks noGrp="1" noChangeArrowheads="1"/>
          </p:cNvSpPr>
          <p:nvPr>
            <p:ph sz="quarter" idx="4294967295"/>
          </p:nvPr>
        </p:nvSpPr>
        <p:spPr>
          <a:xfrm>
            <a:off x="2133600" y="2590800"/>
            <a:ext cx="7380288" cy="4495800"/>
          </a:xfrm>
        </p:spPr>
        <p:txBody>
          <a:bodyPr/>
          <a:lstStyle/>
          <a:p>
            <a:pPr marL="319088" indent="-319088">
              <a:buClr>
                <a:schemeClr val="tx1"/>
              </a:buClr>
              <a:buFont typeface="Wingdings" pitchFamily="2" charset="2"/>
              <a:buChar char="ü"/>
            </a:pPr>
            <a:r>
              <a:rPr lang="en-US" sz="2800" b="1" dirty="0">
                <a:solidFill>
                  <a:schemeClr val="accent2"/>
                </a:solidFill>
                <a:latin typeface="Tw Cen MT" pitchFamily="34" charset="0"/>
              </a:rPr>
              <a:t>Assessment Areas </a:t>
            </a:r>
            <a:r>
              <a:rPr lang="en-US" sz="2800" dirty="0">
                <a:solidFill>
                  <a:schemeClr val="accent2"/>
                </a:solidFill>
                <a:latin typeface="Tw Cen MT" pitchFamily="34" charset="0"/>
              </a:rPr>
              <a:t>(continued)</a:t>
            </a:r>
          </a:p>
          <a:p>
            <a:pPr marL="319088" indent="-319088">
              <a:buClr>
                <a:schemeClr val="tx1"/>
              </a:buClr>
              <a:buFont typeface="Arial" pitchFamily="34" charset="0"/>
              <a:buChar char="•"/>
            </a:pPr>
            <a:r>
              <a:rPr lang="en-US" sz="2800" dirty="0">
                <a:solidFill>
                  <a:schemeClr val="accent2"/>
                </a:solidFill>
                <a:latin typeface="Tw Cen MT" pitchFamily="34" charset="0"/>
              </a:rPr>
              <a:t>Technology Deployment</a:t>
            </a:r>
          </a:p>
          <a:p>
            <a:pPr marL="319088" indent="-319088">
              <a:buClr>
                <a:schemeClr val="tx1"/>
              </a:buClr>
              <a:buFont typeface="Arial" pitchFamily="34" charset="0"/>
              <a:buChar char="•"/>
            </a:pPr>
            <a:r>
              <a:rPr lang="en-US" sz="2800" dirty="0">
                <a:solidFill>
                  <a:schemeClr val="accent2"/>
                </a:solidFill>
                <a:latin typeface="Tw Cen MT" pitchFamily="34" charset="0"/>
              </a:rPr>
              <a:t>Safety and Security</a:t>
            </a:r>
          </a:p>
          <a:p>
            <a:pPr marL="319088" indent="-319088">
              <a:buClr>
                <a:schemeClr val="tx1"/>
              </a:buClr>
              <a:buFont typeface="Arial" pitchFamily="34" charset="0"/>
              <a:buChar char="•"/>
            </a:pPr>
            <a:r>
              <a:rPr lang="en-US" sz="2800" dirty="0">
                <a:solidFill>
                  <a:schemeClr val="accent2"/>
                </a:solidFill>
                <a:latin typeface="Tw Cen MT" pitchFamily="34" charset="0"/>
              </a:rPr>
              <a:t>Planning</a:t>
            </a:r>
          </a:p>
          <a:p>
            <a:pPr marL="319088" indent="-319088">
              <a:buClr>
                <a:schemeClr val="tx1"/>
              </a:buClr>
              <a:buFont typeface="Arial" pitchFamily="34" charset="0"/>
              <a:buChar char="•"/>
            </a:pPr>
            <a:r>
              <a:rPr lang="en-US" sz="2800" dirty="0">
                <a:solidFill>
                  <a:schemeClr val="accent2"/>
                </a:solidFill>
                <a:latin typeface="Tw Cen MT" pitchFamily="34" charset="0"/>
              </a:rPr>
              <a:t>Civil Rights</a:t>
            </a:r>
          </a:p>
          <a:p>
            <a:pPr marL="319088" indent="-319088">
              <a:buClr>
                <a:schemeClr val="tx1"/>
              </a:buClr>
              <a:buFont typeface="Arial" pitchFamily="34" charset="0"/>
              <a:buChar char="•"/>
            </a:pPr>
            <a:r>
              <a:rPr lang="en-US" sz="2800" dirty="0">
                <a:solidFill>
                  <a:schemeClr val="accent2"/>
                </a:solidFill>
                <a:latin typeface="Tw Cen MT" pitchFamily="34" charset="0"/>
              </a:rPr>
              <a:t>Level of Oversight</a:t>
            </a:r>
          </a:p>
          <a:p>
            <a:pPr marL="319088" indent="-319088">
              <a:buClr>
                <a:schemeClr val="tx1"/>
              </a:buClr>
              <a:buFont typeface="Arial" pitchFamily="34" charset="0"/>
              <a:buChar char="•"/>
            </a:pPr>
            <a:r>
              <a:rPr lang="en-US" sz="2800" dirty="0">
                <a:solidFill>
                  <a:schemeClr val="accent2"/>
                </a:solidFill>
                <a:latin typeface="Tw Cen MT" pitchFamily="34" charset="0"/>
              </a:rPr>
              <a:t>Low, medium or high</a:t>
            </a:r>
          </a:p>
          <a:p>
            <a:pPr marL="319088" indent="-319088">
              <a:buClr>
                <a:schemeClr val="tx1"/>
              </a:buClr>
              <a:buFont typeface="Arial" pitchFamily="34" charset="0"/>
              <a:buChar char="•"/>
            </a:pPr>
            <a:r>
              <a:rPr lang="en-US" sz="2800" dirty="0">
                <a:solidFill>
                  <a:schemeClr val="accent2"/>
                </a:solidFill>
                <a:latin typeface="Tw Cen MT" pitchFamily="34" charset="0"/>
              </a:rPr>
              <a:t>Specialty reviews</a:t>
            </a:r>
          </a:p>
        </p:txBody>
      </p:sp>
      <p:sp>
        <p:nvSpPr>
          <p:cNvPr id="12292" name="Text Box 4"/>
          <p:cNvSpPr txBox="1">
            <a:spLocks noChangeArrowheads="1"/>
          </p:cNvSpPr>
          <p:nvPr/>
        </p:nvSpPr>
        <p:spPr bwMode="auto">
          <a:xfrm>
            <a:off x="6384925" y="5984875"/>
            <a:ext cx="184150" cy="457200"/>
          </a:xfrm>
          <a:prstGeom prst="rect">
            <a:avLst/>
          </a:prstGeom>
          <a:noFill/>
          <a:ln w="9525">
            <a:noFill/>
            <a:miter lim="800000"/>
            <a:headEnd/>
            <a:tailEnd/>
          </a:ln>
        </p:spPr>
        <p:txBody>
          <a:bodyPr wrap="none">
            <a:spAutoFit/>
          </a:bodyPr>
          <a:lstStyle/>
          <a:p>
            <a:endParaRPr lang="en-US" sz="2400" dirty="0">
              <a:latin typeface="Times New Roman" pitchFamily="18" charset="0"/>
            </a:endParaRPr>
          </a:p>
        </p:txBody>
      </p:sp>
      <p:sp>
        <p:nvSpPr>
          <p:cNvPr id="5" name="Slide Number Placeholder 4"/>
          <p:cNvSpPr txBox="1">
            <a:spLocks noGrp="1"/>
          </p:cNvSpPr>
          <p:nvPr/>
        </p:nvSpPr>
        <p:spPr>
          <a:xfrm>
            <a:off x="0" y="1271588"/>
            <a:ext cx="533400" cy="244475"/>
          </a:xfrm>
          <a:prstGeom prst="rect">
            <a:avLst/>
          </a:prstGeom>
          <a:noFill/>
        </p:spPr>
        <p:txBody>
          <a:bodyPr anchor="ctr">
            <a:normAutofit fontScale="85000" lnSpcReduction="20000"/>
          </a:bodyPr>
          <a:lstStyle/>
          <a:p>
            <a:pPr algn="ctr" fontAlgn="auto">
              <a:spcBef>
                <a:spcPts val="0"/>
              </a:spcBef>
              <a:spcAft>
                <a:spcPts val="0"/>
              </a:spcAft>
              <a:defRPr/>
            </a:pPr>
            <a:fld id="{64865041-971C-4F2F-8ED2-D168DB1101F4}" type="slidenum">
              <a:rPr lang="en-US" sz="1400" b="1">
                <a:solidFill>
                  <a:srgbClr val="FFFFFF"/>
                </a:solidFill>
                <a:latin typeface="+mn-lt"/>
              </a:rPr>
              <a:pPr algn="ctr" fontAlgn="auto">
                <a:spcBef>
                  <a:spcPts val="0"/>
                </a:spcBef>
                <a:spcAft>
                  <a:spcPts val="0"/>
                </a:spcAft>
                <a:defRPr/>
              </a:pPr>
              <a:t>5</a:t>
            </a:fld>
            <a:endParaRPr lang="en-US" sz="1400" b="1" dirty="0">
              <a:solidFill>
                <a:srgbClr val="FFFFFF"/>
              </a:solidFill>
              <a:latin typeface="+mn-lt"/>
            </a:endParaRPr>
          </a:p>
        </p:txBody>
      </p:sp>
      <p:sp>
        <p:nvSpPr>
          <p:cNvPr id="7" name="Slide Number Placeholder 6"/>
          <p:cNvSpPr>
            <a:spLocks noGrp="1"/>
          </p:cNvSpPr>
          <p:nvPr>
            <p:ph type="sldNum" sz="quarter" idx="12"/>
          </p:nvPr>
        </p:nvSpPr>
        <p:spPr/>
        <p:txBody>
          <a:bodyPr/>
          <a:lstStyle/>
          <a:p>
            <a:fld id="{F4218510-0254-4468-B58E-15C82BF2518D}" type="slidenum">
              <a:rPr lang="en-US" smtClean="0"/>
              <a:pPr/>
              <a:t>5</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 calcmode="lin" valueType="num">
                                      <p:cBhvr additive="base">
                                        <p:cTn id="12"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additive="base">
                                        <p:cTn id="1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 calcmode="lin" valueType="num">
                                      <p:cBhvr additive="base">
                                        <p:cTn id="22"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calcmode="lin" valueType="num">
                                      <p:cBhvr additive="base">
                                        <p:cTn id="27"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 calcmode="lin" valueType="num">
                                      <p:cBhvr additive="base">
                                        <p:cTn id="32"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 calcmode="lin" valueType="num">
                                      <p:cBhvr additive="base">
                                        <p:cTn id="37"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6387">
                                            <p:txEl>
                                              <p:pRg st="7" end="7"/>
                                            </p:txEl>
                                          </p:spTgt>
                                        </p:tgtEl>
                                        <p:attrNameLst>
                                          <p:attrName>style.visibility</p:attrName>
                                        </p:attrNameLst>
                                      </p:cBhvr>
                                      <p:to>
                                        <p:strVal val="visible"/>
                                      </p:to>
                                    </p:set>
                                    <p:anim calcmode="lin" valueType="num">
                                      <p:cBhvr additive="base">
                                        <p:cTn id="42"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a:xfrm>
            <a:off x="0" y="1295400"/>
            <a:ext cx="9144000" cy="990600"/>
          </a:xfrm>
        </p:spPr>
        <p:txBody>
          <a:bodyPr/>
          <a:lstStyle/>
          <a:p>
            <a:pPr eaLnBrk="1" hangingPunct="1"/>
            <a:r>
              <a:rPr lang="en-US" sz="3600" dirty="0" smtClean="0">
                <a:solidFill>
                  <a:schemeClr val="accent2"/>
                </a:solidFill>
                <a:latin typeface="Tw Cen MT" pitchFamily="34" charset="0"/>
              </a:rPr>
              <a:t>Brand Name Restrictions </a:t>
            </a:r>
          </a:p>
        </p:txBody>
      </p:sp>
      <p:sp>
        <p:nvSpPr>
          <p:cNvPr id="66563" name="Rectangle 5"/>
          <p:cNvSpPr>
            <a:spLocks noGrp="1" noChangeArrowheads="1"/>
          </p:cNvSpPr>
          <p:nvPr>
            <p:ph sz="quarter" idx="1"/>
          </p:nvPr>
        </p:nvSpPr>
        <p:spPr>
          <a:xfrm>
            <a:off x="609600" y="21336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2.a. (4)(f))</a:t>
            </a:r>
            <a:endParaRPr lang="en-US" sz="2600" dirty="0" smtClean="0">
              <a:solidFill>
                <a:schemeClr val="accent2"/>
              </a:solidFill>
              <a:latin typeface="Tw Cen MT" pitchFamily="34" charset="0"/>
            </a:endParaRP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	Specifying only a “brand name” product instead of allowing “an equal” product to be offered without listing its’ salient characteristics is considered to be restrictive of competition</a:t>
            </a:r>
          </a:p>
          <a:p>
            <a:pPr algn="ctr" eaLnBrk="1" hangingPunct="1">
              <a:buFont typeface="Wingdings" pitchFamily="2" charset="2"/>
              <a:buNone/>
            </a:pPr>
            <a:endParaRPr lang="en-US" sz="2600" i="1"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#13 of the PSR</a:t>
            </a:r>
          </a:p>
        </p:txBody>
      </p:sp>
      <p:sp>
        <p:nvSpPr>
          <p:cNvPr id="4" name="Slide Number Placeholder 3"/>
          <p:cNvSpPr>
            <a:spLocks noGrp="1"/>
          </p:cNvSpPr>
          <p:nvPr>
            <p:ph type="sldNum" sz="quarter" idx="12"/>
          </p:nvPr>
        </p:nvSpPr>
        <p:spPr/>
        <p:txBody>
          <a:bodyPr>
            <a:normAutofit/>
          </a:bodyPr>
          <a:lstStyle/>
          <a:p>
            <a:pPr>
              <a:defRPr/>
            </a:pPr>
            <a:fld id="{A45417CA-2B97-4D61-A704-04984EF34A3F}" type="slidenum">
              <a:rPr lang="en-US" smtClean="0"/>
              <a:pPr>
                <a:defRPr/>
              </a:pPr>
              <a:t>50</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 calcmode="lin" valueType="num">
                                      <p:cBhvr additive="base">
                                        <p:cTn id="12"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6563">
                                            <p:txEl>
                                              <p:pRg st="4" end="4"/>
                                            </p:txEl>
                                          </p:spTgt>
                                        </p:tgtEl>
                                        <p:attrNameLst>
                                          <p:attrName>style.visibility</p:attrName>
                                        </p:attrNameLst>
                                      </p:cBhvr>
                                      <p:to>
                                        <p:strVal val="visible"/>
                                      </p:to>
                                    </p:set>
                                    <p:anim calcmode="lin" valueType="num">
                                      <p:cBhvr additive="base">
                                        <p:cTn id="17"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656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6563">
                                            <p:txEl>
                                              <p:pRg st="6" end="6"/>
                                            </p:txEl>
                                          </p:spTgt>
                                        </p:tgtEl>
                                        <p:attrNameLst>
                                          <p:attrName>style.visibility</p:attrName>
                                        </p:attrNameLst>
                                      </p:cBhvr>
                                      <p:to>
                                        <p:strVal val="visible"/>
                                      </p:to>
                                    </p:set>
                                    <p:anim calcmode="lin" valueType="num">
                                      <p:cBhvr additive="base">
                                        <p:cTn id="22" dur="500" fill="hold"/>
                                        <p:tgtEl>
                                          <p:spTgt spid="6656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65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0" y="1447800"/>
            <a:ext cx="9144000" cy="990600"/>
          </a:xfrm>
        </p:spPr>
        <p:txBody>
          <a:bodyPr/>
          <a:lstStyle/>
          <a:p>
            <a:pPr eaLnBrk="1" hangingPunct="1"/>
            <a:r>
              <a:rPr lang="en-US" sz="3600" dirty="0" smtClean="0">
                <a:solidFill>
                  <a:schemeClr val="accent2"/>
                </a:solidFill>
                <a:latin typeface="Tw Cen MT" pitchFamily="34" charset="0"/>
              </a:rPr>
              <a:t>Brand Name Restrictions</a:t>
            </a:r>
          </a:p>
        </p:txBody>
      </p:sp>
      <p:sp>
        <p:nvSpPr>
          <p:cNvPr id="68611" name="Rectangle 5"/>
          <p:cNvSpPr>
            <a:spLocks noGrp="1" noChangeArrowheads="1"/>
          </p:cNvSpPr>
          <p:nvPr>
            <p:ph sz="quarter" idx="1"/>
          </p:nvPr>
        </p:nvSpPr>
        <p:spPr>
          <a:xfrm>
            <a:off x="609600" y="2895600"/>
            <a:ext cx="7312025" cy="4495800"/>
          </a:xfrm>
        </p:spPr>
        <p:txBody>
          <a:bodyPr/>
          <a:lstStyle/>
          <a:p>
            <a:pPr algn="ctr" eaLnBrk="1" hangingPunct="1">
              <a:buFont typeface="Wingdings" pitchFamily="2" charset="2"/>
              <a:buNone/>
            </a:pPr>
            <a:r>
              <a:rPr lang="en-US" sz="2800" b="1" dirty="0" smtClean="0">
                <a:solidFill>
                  <a:schemeClr val="accent2"/>
                </a:solidFill>
                <a:latin typeface="Tw Cen MT" pitchFamily="34" charset="0"/>
              </a:rPr>
              <a:t>Best</a:t>
            </a:r>
            <a:r>
              <a:rPr lang="en-US" sz="2800" b="1" dirty="0" smtClean="0">
                <a:latin typeface="Tw Cen MT" pitchFamily="34" charset="0"/>
              </a:rPr>
              <a:t> </a:t>
            </a:r>
            <a:r>
              <a:rPr lang="en-US" sz="2800" b="1" dirty="0" smtClean="0">
                <a:solidFill>
                  <a:schemeClr val="accent2"/>
                </a:solidFill>
                <a:latin typeface="Tw Cen MT" pitchFamily="34" charset="0"/>
              </a:rPr>
              <a:t>Practices</a:t>
            </a:r>
          </a:p>
          <a:p>
            <a:pPr algn="ctr" eaLnBrk="1" hangingPunct="1">
              <a:buFont typeface="Wingdings" pitchFamily="2" charset="2"/>
              <a:buNone/>
            </a:pPr>
            <a:r>
              <a:rPr lang="en-US" sz="2800" b="1" dirty="0" smtClean="0">
                <a:solidFill>
                  <a:schemeClr val="accent2"/>
                </a:solidFill>
                <a:latin typeface="Tw Cen MT" pitchFamily="34" charset="0"/>
              </a:rPr>
              <a:t>	BPPM § 2.4.2.1, 2.4.2.2.1, 4.3.2, 4.4.1, 4.5.1, and 4.5.2</a:t>
            </a:r>
            <a:r>
              <a:rPr lang="en-US" sz="2800" dirty="0" smtClean="0">
                <a:solidFill>
                  <a:schemeClr val="accent2"/>
                </a:solidFill>
                <a:latin typeface="Tw Cen MT" pitchFamily="34" charset="0"/>
              </a:rPr>
              <a:t>  </a:t>
            </a:r>
          </a:p>
        </p:txBody>
      </p:sp>
      <p:sp>
        <p:nvSpPr>
          <p:cNvPr id="4" name="Slide Number Placeholder 3"/>
          <p:cNvSpPr>
            <a:spLocks noGrp="1"/>
          </p:cNvSpPr>
          <p:nvPr>
            <p:ph type="sldNum" sz="quarter" idx="12"/>
          </p:nvPr>
        </p:nvSpPr>
        <p:spPr/>
        <p:txBody>
          <a:bodyPr>
            <a:normAutofit/>
          </a:bodyPr>
          <a:lstStyle/>
          <a:p>
            <a:pPr>
              <a:defRPr/>
            </a:pPr>
            <a:fld id="{A90F0757-59F0-47FB-BB8B-ACE4179D61CC}" type="slidenum">
              <a:rPr lang="en-US" smtClean="0"/>
              <a:pPr>
                <a:defRPr/>
              </a:pPr>
              <a:t>51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 calcmode="lin" valueType="num">
                                      <p:cBhvr additive="base">
                                        <p:cTn id="12"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0" y="1143000"/>
            <a:ext cx="9144000" cy="990600"/>
          </a:xfrm>
        </p:spPr>
        <p:txBody>
          <a:bodyPr/>
          <a:lstStyle/>
          <a:p>
            <a:pPr eaLnBrk="1" hangingPunct="1"/>
            <a:r>
              <a:rPr lang="en-US" sz="3600" dirty="0" smtClean="0">
                <a:solidFill>
                  <a:schemeClr val="accent2"/>
                </a:solidFill>
                <a:latin typeface="Tw Cen MT" pitchFamily="34" charset="0"/>
              </a:rPr>
              <a:t>Geographic Preferences </a:t>
            </a:r>
          </a:p>
        </p:txBody>
      </p:sp>
      <p:sp>
        <p:nvSpPr>
          <p:cNvPr id="67587" name="Rectangle 5"/>
          <p:cNvSpPr>
            <a:spLocks noGrp="1" noChangeArrowheads="1"/>
          </p:cNvSpPr>
          <p:nvPr>
            <p:ph sz="quarter" idx="1"/>
          </p:nvPr>
        </p:nvSpPr>
        <p:spPr>
          <a:xfrm>
            <a:off x="609600" y="1981200"/>
            <a:ext cx="7312025" cy="4495800"/>
          </a:xfrm>
        </p:spPr>
        <p:txBody>
          <a:bodyPr>
            <a:noAutofit/>
          </a:bodyPr>
          <a:lstStyle/>
          <a:p>
            <a:pPr algn="ctr" eaLnBrk="1" hangingPunct="1">
              <a:lnSpc>
                <a:spcPct val="110000"/>
              </a:lnSpc>
              <a:buFont typeface="Wingdings" pitchFamily="2" charset="2"/>
              <a:buNone/>
              <a:defRPr/>
            </a:pPr>
            <a:r>
              <a:rPr lang="en-US" sz="2200" b="1" dirty="0" smtClean="0">
                <a:solidFill>
                  <a:schemeClr val="accent2"/>
                </a:solidFill>
                <a:latin typeface="Tw Cen MT" pitchFamily="34" charset="0"/>
              </a:rPr>
              <a:t>Basic Requirement</a:t>
            </a:r>
          </a:p>
          <a:p>
            <a:pPr algn="ctr" eaLnBrk="1" hangingPunct="1">
              <a:lnSpc>
                <a:spcPct val="110000"/>
              </a:lnSpc>
              <a:buFont typeface="Wingdings" pitchFamily="2" charset="2"/>
              <a:buNone/>
              <a:defRPr/>
            </a:pPr>
            <a:endParaRPr lang="en-US" sz="2200" dirty="0" smtClean="0">
              <a:solidFill>
                <a:schemeClr val="accent2"/>
              </a:solidFill>
              <a:latin typeface="Tw Cen MT" pitchFamily="34" charset="0"/>
            </a:endParaRPr>
          </a:p>
          <a:p>
            <a:pPr algn="ctr" eaLnBrk="1" hangingPunct="1">
              <a:lnSpc>
                <a:spcPct val="110000"/>
              </a:lnSpc>
              <a:buFont typeface="Wingdings" pitchFamily="2" charset="2"/>
              <a:buNone/>
              <a:defRPr/>
            </a:pPr>
            <a:r>
              <a:rPr lang="en-US" sz="2200" i="1" dirty="0" smtClean="0">
                <a:solidFill>
                  <a:schemeClr val="accent2"/>
                </a:solidFill>
                <a:latin typeface="Tw Cen MT" pitchFamily="34" charset="0"/>
              </a:rPr>
              <a:t>(</a:t>
            </a:r>
            <a:r>
              <a:rPr lang="en-US" sz="2200" i="1" dirty="0" smtClean="0">
                <a:solidFill>
                  <a:schemeClr val="accent2"/>
                </a:solidFill>
                <a:latin typeface="Tw Cen MT" pitchFamily="34" charset="0"/>
                <a:hlinkClick r:id="rId3"/>
              </a:rPr>
              <a:t>FTA C 4220.1F</a:t>
            </a:r>
            <a:r>
              <a:rPr lang="en-US" sz="2200" i="1" dirty="0" smtClean="0">
                <a:solidFill>
                  <a:schemeClr val="accent2"/>
                </a:solidFill>
                <a:latin typeface="Tw Cen MT" pitchFamily="34" charset="0"/>
              </a:rPr>
              <a:t> Ch. VI, 2.a. (4)(g))</a:t>
            </a:r>
            <a:endParaRPr lang="en-US" sz="2200" dirty="0" smtClean="0">
              <a:solidFill>
                <a:schemeClr val="accent2"/>
              </a:solidFill>
              <a:latin typeface="Tw Cen MT" pitchFamily="34" charset="0"/>
            </a:endParaRPr>
          </a:p>
          <a:p>
            <a:pPr algn="ctr" eaLnBrk="1" hangingPunct="1">
              <a:lnSpc>
                <a:spcPct val="110000"/>
              </a:lnSpc>
              <a:buFont typeface="Wingdings" pitchFamily="2" charset="2"/>
              <a:buNone/>
              <a:defRPr/>
            </a:pPr>
            <a:endParaRPr lang="en-US" sz="2200" dirty="0" smtClean="0">
              <a:solidFill>
                <a:schemeClr val="accent2"/>
              </a:solidFill>
              <a:latin typeface="Tw Cen MT" pitchFamily="34" charset="0"/>
            </a:endParaRPr>
          </a:p>
          <a:p>
            <a:pPr algn="ctr" eaLnBrk="1" hangingPunct="1">
              <a:lnSpc>
                <a:spcPct val="110000"/>
              </a:lnSpc>
              <a:buFont typeface="Wingdings" pitchFamily="2" charset="2"/>
              <a:buNone/>
              <a:defRPr/>
            </a:pPr>
            <a:r>
              <a:rPr lang="en-US" sz="2200" dirty="0" smtClean="0">
                <a:solidFill>
                  <a:schemeClr val="accent2"/>
                </a:solidFill>
                <a:latin typeface="Tw Cen MT" pitchFamily="34" charset="0"/>
              </a:rPr>
              <a:t>	</a:t>
            </a:r>
            <a:r>
              <a:rPr lang="en-US" sz="2200" i="1" dirty="0" smtClean="0">
                <a:solidFill>
                  <a:schemeClr val="accent2"/>
                </a:solidFill>
                <a:latin typeface="Tw Cen MT" pitchFamily="34" charset="0"/>
              </a:rPr>
              <a:t>Grantees shall conduct procurements in a manner that prohibits the use of statutorily or administratively imposed in-State or local geographical preferences in the evaluation of bids or proposals, except in those cases where applicable Federal statutes expressly mandate or encourage geographic preference.</a:t>
            </a:r>
            <a:r>
              <a:rPr lang="en-US" sz="2200" dirty="0" smtClean="0">
                <a:solidFill>
                  <a:schemeClr val="accent2"/>
                </a:solidFill>
                <a:latin typeface="Tw Cen MT" pitchFamily="34" charset="0"/>
              </a:rPr>
              <a:t>  </a:t>
            </a:r>
          </a:p>
          <a:p>
            <a:pPr algn="ctr" eaLnBrk="1" hangingPunct="1">
              <a:lnSpc>
                <a:spcPct val="110000"/>
              </a:lnSpc>
              <a:buFont typeface="Wingdings" pitchFamily="2" charset="2"/>
              <a:buNone/>
              <a:defRPr/>
            </a:pPr>
            <a:endParaRPr lang="en-US" sz="2200" dirty="0" smtClean="0">
              <a:solidFill>
                <a:schemeClr val="accent2"/>
              </a:solidFill>
              <a:latin typeface="Tw Cen MT" pitchFamily="34" charset="0"/>
            </a:endParaRPr>
          </a:p>
          <a:p>
            <a:pPr algn="ctr" eaLnBrk="1" hangingPunct="1">
              <a:lnSpc>
                <a:spcPct val="110000"/>
              </a:lnSpc>
              <a:buFont typeface="Wingdings" pitchFamily="2" charset="2"/>
              <a:buNone/>
              <a:defRPr/>
            </a:pPr>
            <a:r>
              <a:rPr lang="en-US" sz="2200" b="1" dirty="0" smtClean="0">
                <a:solidFill>
                  <a:schemeClr val="accent2"/>
                </a:solidFill>
                <a:latin typeface="Tw Cen MT" pitchFamily="34" charset="0"/>
              </a:rPr>
              <a:t>Element #14 of the PSR</a:t>
            </a:r>
          </a:p>
        </p:txBody>
      </p:sp>
      <p:sp>
        <p:nvSpPr>
          <p:cNvPr id="4" name="Slide Number Placeholder 3"/>
          <p:cNvSpPr>
            <a:spLocks noGrp="1"/>
          </p:cNvSpPr>
          <p:nvPr>
            <p:ph type="sldNum" sz="quarter" idx="12"/>
          </p:nvPr>
        </p:nvSpPr>
        <p:spPr/>
        <p:txBody>
          <a:bodyPr>
            <a:normAutofit/>
          </a:bodyPr>
          <a:lstStyle/>
          <a:p>
            <a:pPr>
              <a:defRPr/>
            </a:pPr>
            <a:fld id="{DC3C2369-9761-4BF8-963E-ED9DCFA07174}" type="slidenum">
              <a:rPr lang="en-US" smtClean="0"/>
              <a:pPr>
                <a:defRPr/>
              </a:pPr>
              <a:t>52</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 calcmode="lin" valueType="num">
                                      <p:cBhvr additive="base">
                                        <p:cTn id="12"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7587">
                                            <p:txEl>
                                              <p:pRg st="4" end="4"/>
                                            </p:txEl>
                                          </p:spTgt>
                                        </p:tgtEl>
                                        <p:attrNameLst>
                                          <p:attrName>style.visibility</p:attrName>
                                        </p:attrNameLst>
                                      </p:cBhvr>
                                      <p:to>
                                        <p:strVal val="visible"/>
                                      </p:to>
                                    </p:set>
                                    <p:anim calcmode="lin" valueType="num">
                                      <p:cBhvr additive="base">
                                        <p:cTn id="17"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7587">
                                            <p:txEl>
                                              <p:pRg st="6" end="6"/>
                                            </p:txEl>
                                          </p:spTgt>
                                        </p:tgtEl>
                                        <p:attrNameLst>
                                          <p:attrName>style.visibility</p:attrName>
                                        </p:attrNameLst>
                                      </p:cBhvr>
                                      <p:to>
                                        <p:strVal val="visible"/>
                                      </p:to>
                                    </p:set>
                                    <p:anim calcmode="lin" valueType="num">
                                      <p:cBhvr additive="base">
                                        <p:cTn id="22" dur="500" fill="hold"/>
                                        <p:tgtEl>
                                          <p:spTgt spid="67587">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75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0" y="1447800"/>
            <a:ext cx="9144000" cy="990600"/>
          </a:xfrm>
        </p:spPr>
        <p:txBody>
          <a:bodyPr/>
          <a:lstStyle/>
          <a:p>
            <a:pPr eaLnBrk="1" hangingPunct="1"/>
            <a:r>
              <a:rPr lang="en-US" sz="3600" dirty="0" smtClean="0">
                <a:solidFill>
                  <a:schemeClr val="accent2"/>
                </a:solidFill>
                <a:latin typeface="Tw Cen MT" pitchFamily="34" charset="0"/>
              </a:rPr>
              <a:t>Geographic Preferences</a:t>
            </a:r>
          </a:p>
        </p:txBody>
      </p:sp>
      <p:sp>
        <p:nvSpPr>
          <p:cNvPr id="70659" name="Rectangle 5"/>
          <p:cNvSpPr>
            <a:spLocks noGrp="1" noChangeArrowheads="1"/>
          </p:cNvSpPr>
          <p:nvPr>
            <p:ph sz="quarter" idx="1"/>
          </p:nvPr>
        </p:nvSpPr>
        <p:spPr>
          <a:xfrm>
            <a:off x="1143000" y="2895600"/>
            <a:ext cx="7312025" cy="4495800"/>
          </a:xfrm>
        </p:spPr>
        <p:txBody>
          <a:bodyPr/>
          <a:lstStyle/>
          <a:p>
            <a:pPr eaLnBrk="1" hangingPunct="1">
              <a:buClr>
                <a:schemeClr val="tx1"/>
              </a:buClr>
              <a:buFont typeface="Wingdings" pitchFamily="2" charset="2"/>
              <a:buChar char="ü"/>
            </a:pPr>
            <a:r>
              <a:rPr lang="en-US" sz="2800" dirty="0" smtClean="0">
                <a:solidFill>
                  <a:schemeClr val="accent2"/>
                </a:solidFill>
                <a:latin typeface="Tw Cen MT" pitchFamily="34" charset="0"/>
              </a:rPr>
              <a:t>This requirement does not preempt State licensing laws</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Special considerations for A&amp;E procurements</a:t>
            </a:r>
          </a:p>
        </p:txBody>
      </p:sp>
      <p:sp>
        <p:nvSpPr>
          <p:cNvPr id="4" name="Slide Number Placeholder 3"/>
          <p:cNvSpPr>
            <a:spLocks noGrp="1"/>
          </p:cNvSpPr>
          <p:nvPr>
            <p:ph type="sldNum" sz="quarter" idx="12"/>
          </p:nvPr>
        </p:nvSpPr>
        <p:spPr/>
        <p:txBody>
          <a:bodyPr>
            <a:normAutofit/>
          </a:bodyPr>
          <a:lstStyle/>
          <a:p>
            <a:pPr>
              <a:defRPr/>
            </a:pPr>
            <a:fld id="{C5E0B044-8971-4991-8F06-024249F1CED5}" type="slidenum">
              <a:rPr lang="en-US" smtClean="0"/>
              <a:pPr>
                <a:defRPr/>
              </a:pPr>
              <a:t>53</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 calcmode="lin" valueType="num">
                                      <p:cBhvr additive="base">
                                        <p:cTn id="12"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a:xfrm>
            <a:off x="0" y="1295400"/>
            <a:ext cx="9144000" cy="990600"/>
          </a:xfrm>
        </p:spPr>
        <p:txBody>
          <a:bodyPr/>
          <a:lstStyle/>
          <a:p>
            <a:pPr eaLnBrk="1" hangingPunct="1"/>
            <a:r>
              <a:rPr lang="en-US" sz="3600" dirty="0" smtClean="0">
                <a:solidFill>
                  <a:schemeClr val="accent2"/>
                </a:solidFill>
                <a:latin typeface="Tw Cen MT" pitchFamily="34" charset="0"/>
              </a:rPr>
              <a:t>Solicitation Prequalification Criteria </a:t>
            </a:r>
          </a:p>
        </p:txBody>
      </p:sp>
      <p:sp>
        <p:nvSpPr>
          <p:cNvPr id="69635" name="Rectangle 5"/>
          <p:cNvSpPr>
            <a:spLocks noGrp="1" noChangeArrowheads="1"/>
          </p:cNvSpPr>
          <p:nvPr>
            <p:ph sz="quarter" idx="1"/>
          </p:nvPr>
        </p:nvSpPr>
        <p:spPr>
          <a:xfrm>
            <a:off x="609600" y="2133600"/>
            <a:ext cx="7312025" cy="4495800"/>
          </a:xfrm>
        </p:spPr>
        <p:txBody>
          <a:bodyPr>
            <a:noAutofit/>
          </a:bodyPr>
          <a:lstStyle/>
          <a:p>
            <a:pPr algn="ctr" eaLnBrk="1" hangingPunct="1">
              <a:buFont typeface="Wingdings" pitchFamily="2" charset="2"/>
              <a:buNone/>
              <a:defRPr/>
            </a:pPr>
            <a:r>
              <a:rPr lang="en-US" sz="2400" b="1" dirty="0" smtClean="0">
                <a:solidFill>
                  <a:schemeClr val="accent2"/>
                </a:solidFill>
                <a:latin typeface="Tw Cen MT" pitchFamily="34" charset="0"/>
              </a:rPr>
              <a:t>Basic Requirement</a:t>
            </a:r>
          </a:p>
          <a:p>
            <a:pPr algn="ctr" eaLnBrk="1" hangingPunct="1">
              <a:buFont typeface="Wingdings" pitchFamily="2" charset="2"/>
              <a:buNone/>
              <a:defRPr/>
            </a:pPr>
            <a:endParaRPr lang="en-US" sz="2400" dirty="0" smtClean="0">
              <a:solidFill>
                <a:schemeClr val="accent2"/>
              </a:solidFill>
              <a:latin typeface="Tw Cen MT" pitchFamily="34" charset="0"/>
            </a:endParaRPr>
          </a:p>
          <a:p>
            <a:pPr algn="ctr" eaLnBrk="1" hangingPunct="1">
              <a:buFont typeface="Wingdings" pitchFamily="2" charset="2"/>
              <a:buNone/>
              <a:defRPr/>
            </a:pP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VI, 1.c. )</a:t>
            </a:r>
            <a:endParaRPr lang="en-US" sz="2400" dirty="0" smtClean="0">
              <a:solidFill>
                <a:schemeClr val="accent2"/>
              </a:solidFill>
              <a:latin typeface="Tw Cen MT" pitchFamily="34" charset="0"/>
            </a:endParaRPr>
          </a:p>
          <a:p>
            <a:pPr algn="ctr" eaLnBrk="1" hangingPunct="1">
              <a:buClr>
                <a:schemeClr val="tx1"/>
              </a:buClr>
              <a:buFont typeface="Wingdings" pitchFamily="2" charset="2"/>
              <a:buChar char="ü"/>
              <a:defRPr/>
            </a:pPr>
            <a:r>
              <a:rPr lang="en-US" sz="2400" i="1" dirty="0" smtClean="0">
                <a:solidFill>
                  <a:schemeClr val="accent2"/>
                </a:solidFill>
                <a:latin typeface="Tw Cen MT" pitchFamily="34" charset="0"/>
              </a:rPr>
              <a:t>Lists of prequalified persons, firms, or products that are used in acquiring goods and services must be current and include enough qualified sources to ensure maximum full and open competition.  </a:t>
            </a:r>
          </a:p>
          <a:p>
            <a:pPr algn="ctr" eaLnBrk="1" hangingPunct="1">
              <a:buClr>
                <a:schemeClr val="tx1"/>
              </a:buClr>
              <a:buFont typeface="Wingdings" pitchFamily="2" charset="2"/>
              <a:buChar char="ü"/>
              <a:defRPr/>
            </a:pPr>
            <a:r>
              <a:rPr lang="en-US" sz="2400" i="1" dirty="0" smtClean="0">
                <a:solidFill>
                  <a:schemeClr val="accent2"/>
                </a:solidFill>
                <a:latin typeface="Tw Cen MT" pitchFamily="34" charset="0"/>
              </a:rPr>
              <a:t>Process shall not preclude potential bidders from qualifying during the solicitation period.</a:t>
            </a:r>
          </a:p>
          <a:p>
            <a:pPr algn="ctr" eaLnBrk="1" hangingPunct="1">
              <a:buFont typeface="Wingdings" pitchFamily="2" charset="2"/>
              <a:buNone/>
              <a:defRPr/>
            </a:pPr>
            <a:endParaRPr lang="en-US" sz="2400" i="1" dirty="0" smtClean="0">
              <a:solidFill>
                <a:schemeClr val="accent2"/>
              </a:solidFill>
              <a:latin typeface="Tw Cen MT" pitchFamily="34" charset="0"/>
            </a:endParaRPr>
          </a:p>
          <a:p>
            <a:pPr algn="ctr" eaLnBrk="1" hangingPunct="1">
              <a:buFont typeface="Wingdings" pitchFamily="2" charset="2"/>
              <a:buNone/>
              <a:defRPr/>
            </a:pPr>
            <a:r>
              <a:rPr lang="en-US" sz="2400" b="1" dirty="0" smtClean="0">
                <a:solidFill>
                  <a:schemeClr val="accent2"/>
                </a:solidFill>
                <a:latin typeface="Tw Cen MT" pitchFamily="34" charset="0"/>
              </a:rPr>
              <a:t>Element #17 of the PSR</a:t>
            </a:r>
          </a:p>
        </p:txBody>
      </p:sp>
      <p:sp>
        <p:nvSpPr>
          <p:cNvPr id="4" name="Slide Number Placeholder 3"/>
          <p:cNvSpPr>
            <a:spLocks noGrp="1"/>
          </p:cNvSpPr>
          <p:nvPr>
            <p:ph type="sldNum" sz="quarter" idx="12"/>
          </p:nvPr>
        </p:nvSpPr>
        <p:spPr/>
        <p:txBody>
          <a:bodyPr>
            <a:normAutofit/>
          </a:bodyPr>
          <a:lstStyle/>
          <a:p>
            <a:pPr>
              <a:defRPr/>
            </a:pPr>
            <a:fld id="{3A8C2F23-5477-4240-9241-EFF771B6D7D0}" type="slidenum">
              <a:rPr lang="en-US" smtClean="0"/>
              <a:pPr>
                <a:defRPr/>
              </a:pPr>
              <a:t>54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 calcmode="lin" valueType="num">
                                      <p:cBhvr additive="base">
                                        <p:cTn id="12"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9635">
                                            <p:txEl>
                                              <p:pRg st="3" end="3"/>
                                            </p:txEl>
                                          </p:spTgt>
                                        </p:tgtEl>
                                        <p:attrNameLst>
                                          <p:attrName>style.visibility</p:attrName>
                                        </p:attrNameLst>
                                      </p:cBhvr>
                                      <p:to>
                                        <p:strVal val="visible"/>
                                      </p:to>
                                    </p:set>
                                    <p:anim calcmode="lin" valueType="num">
                                      <p:cBhvr additive="base">
                                        <p:cTn id="17"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9635">
                                            <p:txEl>
                                              <p:pRg st="4" end="4"/>
                                            </p:txEl>
                                          </p:spTgt>
                                        </p:tgtEl>
                                        <p:attrNameLst>
                                          <p:attrName>style.visibility</p:attrName>
                                        </p:attrNameLst>
                                      </p:cBhvr>
                                      <p:to>
                                        <p:strVal val="visible"/>
                                      </p:to>
                                    </p:set>
                                    <p:anim calcmode="lin" valueType="num">
                                      <p:cBhvr additive="base">
                                        <p:cTn id="22"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9635">
                                            <p:txEl>
                                              <p:pRg st="6" end="6"/>
                                            </p:txEl>
                                          </p:spTgt>
                                        </p:tgtEl>
                                        <p:attrNameLst>
                                          <p:attrName>style.visibility</p:attrName>
                                        </p:attrNameLst>
                                      </p:cBhvr>
                                      <p:to>
                                        <p:strVal val="visible"/>
                                      </p:to>
                                    </p:set>
                                    <p:anim calcmode="lin" valueType="num">
                                      <p:cBhvr additive="base">
                                        <p:cTn id="27" dur="500" fill="hold"/>
                                        <p:tgtEl>
                                          <p:spTgt spid="6963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96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0" y="1447800"/>
            <a:ext cx="9144000" cy="990600"/>
          </a:xfrm>
        </p:spPr>
        <p:txBody>
          <a:bodyPr/>
          <a:lstStyle/>
          <a:p>
            <a:pPr eaLnBrk="1" hangingPunct="1"/>
            <a:r>
              <a:rPr lang="en-US" sz="3600" dirty="0" smtClean="0">
                <a:solidFill>
                  <a:schemeClr val="accent2"/>
                </a:solidFill>
                <a:latin typeface="Tw Cen MT" pitchFamily="34" charset="0"/>
              </a:rPr>
              <a:t>Contract Term Limitation</a:t>
            </a:r>
          </a:p>
        </p:txBody>
      </p:sp>
      <p:sp>
        <p:nvSpPr>
          <p:cNvPr id="73731" name="Rectangle 5"/>
          <p:cNvSpPr>
            <a:spLocks noGrp="1" noChangeArrowheads="1"/>
          </p:cNvSpPr>
          <p:nvPr>
            <p:ph sz="quarter" idx="1"/>
          </p:nvPr>
        </p:nvSpPr>
        <p:spPr>
          <a:xfrm>
            <a:off x="838200" y="2743200"/>
            <a:ext cx="7312025" cy="4495800"/>
          </a:xfrm>
        </p:spPr>
        <p:txBody>
          <a:bodyPr/>
          <a:lstStyle/>
          <a:p>
            <a:pPr eaLnBrk="1" hangingPunct="1">
              <a:buClr>
                <a:schemeClr val="tx1"/>
              </a:buClr>
              <a:buFont typeface="Wingdings" pitchFamily="2" charset="2"/>
              <a:buChar char="ü"/>
            </a:pPr>
            <a:r>
              <a:rPr lang="en-US" sz="2600" dirty="0" smtClean="0">
                <a:solidFill>
                  <a:schemeClr val="accent2"/>
                </a:solidFill>
                <a:latin typeface="Tw Cen MT" pitchFamily="34" charset="0"/>
              </a:rPr>
              <a:t>Be judicious in establishing and extending contract terms</a:t>
            </a:r>
          </a:p>
          <a:p>
            <a:pPr eaLnBrk="1" hangingPunct="1">
              <a:buClr>
                <a:schemeClr val="tx1"/>
              </a:buClr>
              <a:buFont typeface="Wingdings" pitchFamily="2" charset="2"/>
              <a:buChar char="ü"/>
            </a:pPr>
            <a:r>
              <a:rPr lang="en-US" sz="2600" dirty="0" smtClean="0">
                <a:solidFill>
                  <a:schemeClr val="accent2"/>
                </a:solidFill>
                <a:latin typeface="Tw Cen MT" pitchFamily="34" charset="0"/>
              </a:rPr>
              <a:t>Consider competition, pricing, fairness and public perception  </a:t>
            </a:r>
          </a:p>
          <a:p>
            <a:pPr eaLnBrk="1" hangingPunct="1">
              <a:buClr>
                <a:schemeClr val="tx1"/>
              </a:buClr>
              <a:buFont typeface="Wingdings" pitchFamily="2" charset="2"/>
              <a:buChar char="ü"/>
            </a:pPr>
            <a:r>
              <a:rPr lang="en-US" sz="2600" dirty="0" smtClean="0">
                <a:solidFill>
                  <a:schemeClr val="accent2"/>
                </a:solidFill>
                <a:latin typeface="Tw Cen MT" pitchFamily="34" charset="0"/>
              </a:rPr>
              <a:t>An extension of the contract term length that amounts to an out of scope change will require a sole source justification </a:t>
            </a:r>
          </a:p>
        </p:txBody>
      </p:sp>
      <p:sp>
        <p:nvSpPr>
          <p:cNvPr id="4" name="Slide Number Placeholder 3"/>
          <p:cNvSpPr>
            <a:spLocks noGrp="1"/>
          </p:cNvSpPr>
          <p:nvPr>
            <p:ph type="sldNum" sz="quarter" idx="12"/>
          </p:nvPr>
        </p:nvSpPr>
        <p:spPr/>
        <p:txBody>
          <a:bodyPr>
            <a:normAutofit/>
          </a:bodyPr>
          <a:lstStyle/>
          <a:p>
            <a:pPr>
              <a:defRPr/>
            </a:pPr>
            <a:fld id="{A34BE16A-F8AF-4FC9-9648-6790B64723A1}" type="slidenum">
              <a:rPr lang="en-US" smtClean="0"/>
              <a:pPr>
                <a:defRPr/>
              </a:pPr>
              <a:t>55</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 calcmode="lin" valueType="num">
                                      <p:cBhvr additive="base">
                                        <p:cTn id="12"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 calcmode="lin" valueType="num">
                                      <p:cBhvr additive="base">
                                        <p:cTn id="17"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a:xfrm>
            <a:off x="0" y="1371600"/>
            <a:ext cx="9144000" cy="990600"/>
          </a:xfrm>
        </p:spPr>
        <p:txBody>
          <a:bodyPr/>
          <a:lstStyle/>
          <a:p>
            <a:pPr eaLnBrk="1" hangingPunct="1"/>
            <a:r>
              <a:rPr lang="en-US" sz="3600" dirty="0" smtClean="0">
                <a:solidFill>
                  <a:schemeClr val="accent2"/>
                </a:solidFill>
                <a:latin typeface="Tw Cen MT" pitchFamily="34" charset="0"/>
              </a:rPr>
              <a:t>Contract Term Limitation </a:t>
            </a:r>
          </a:p>
        </p:txBody>
      </p:sp>
      <p:sp>
        <p:nvSpPr>
          <p:cNvPr id="72707" name="Rectangle 5"/>
          <p:cNvSpPr>
            <a:spLocks noGrp="1" noChangeArrowheads="1"/>
          </p:cNvSpPr>
          <p:nvPr>
            <p:ph sz="quarter" idx="1"/>
          </p:nvPr>
        </p:nvSpPr>
        <p:spPr>
          <a:xfrm>
            <a:off x="609600" y="23622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IV, 2.e(10))</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i="1" dirty="0" smtClean="0">
                <a:solidFill>
                  <a:schemeClr val="accent2"/>
                </a:solidFill>
                <a:latin typeface="Tw Cen MT" pitchFamily="34" charset="0"/>
              </a:rPr>
              <a:t>	Grantees shall not enter into any contract for rolling stock and replacement parts with a period of performance exceeding five (5) years inclusive of options</a:t>
            </a:r>
            <a:r>
              <a:rPr lang="en-US" sz="2600" dirty="0" smtClean="0">
                <a:solidFill>
                  <a:schemeClr val="accent2"/>
                </a:solidFill>
                <a:latin typeface="Tw Cen MT" pitchFamily="34" charset="0"/>
              </a:rPr>
              <a:t> </a:t>
            </a:r>
          </a:p>
          <a:p>
            <a:pPr algn="ctr" eaLnBrk="1" hangingPunct="1">
              <a:buFont typeface="Wingdings" pitchFamily="2" charset="2"/>
              <a:buNone/>
            </a:pPr>
            <a:endParaRPr lang="en-US" sz="2600" i="1"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#15 of the PSR</a:t>
            </a:r>
          </a:p>
        </p:txBody>
      </p:sp>
      <p:sp>
        <p:nvSpPr>
          <p:cNvPr id="4" name="Slide Number Placeholder 3"/>
          <p:cNvSpPr>
            <a:spLocks noGrp="1"/>
          </p:cNvSpPr>
          <p:nvPr>
            <p:ph type="sldNum" sz="quarter" idx="12"/>
          </p:nvPr>
        </p:nvSpPr>
        <p:spPr/>
        <p:txBody>
          <a:bodyPr>
            <a:normAutofit/>
          </a:bodyPr>
          <a:lstStyle/>
          <a:p>
            <a:pPr>
              <a:defRPr/>
            </a:pPr>
            <a:fld id="{91965C0C-E6E5-4882-B33B-E43338AC510F}" type="slidenum">
              <a:rPr lang="en-US" smtClean="0"/>
              <a:pPr>
                <a:defRPr/>
              </a:pPr>
              <a:t>56</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 calcmode="lin" valueType="num">
                                      <p:cBhvr additive="base">
                                        <p:cTn id="12"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anim calcmode="lin" valueType="num">
                                      <p:cBhvr additive="base">
                                        <p:cTn id="17"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2707">
                                            <p:txEl>
                                              <p:pRg st="5" end="5"/>
                                            </p:txEl>
                                          </p:spTgt>
                                        </p:tgtEl>
                                        <p:attrNameLst>
                                          <p:attrName>style.visibility</p:attrName>
                                        </p:attrNameLst>
                                      </p:cBhvr>
                                      <p:to>
                                        <p:strVal val="visible"/>
                                      </p:to>
                                    </p:set>
                                    <p:anim calcmode="lin" valueType="num">
                                      <p:cBhvr additive="base">
                                        <p:cTn id="22" dur="500" fill="hold"/>
                                        <p:tgtEl>
                                          <p:spTgt spid="72707">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27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a:xfrm>
            <a:off x="0" y="1295400"/>
            <a:ext cx="9144000" cy="990600"/>
          </a:xfrm>
        </p:spPr>
        <p:txBody>
          <a:bodyPr/>
          <a:lstStyle/>
          <a:p>
            <a:pPr eaLnBrk="1" hangingPunct="1"/>
            <a:r>
              <a:rPr lang="en-US" sz="3600" dirty="0" smtClean="0">
                <a:solidFill>
                  <a:schemeClr val="accent2"/>
                </a:solidFill>
                <a:latin typeface="Tw Cen MT" pitchFamily="34" charset="0"/>
              </a:rPr>
              <a:t>Liquidated Damages Provisions </a:t>
            </a:r>
          </a:p>
        </p:txBody>
      </p:sp>
      <p:sp>
        <p:nvSpPr>
          <p:cNvPr id="74755" name="Rectangle 5"/>
          <p:cNvSpPr>
            <a:spLocks noGrp="1" noChangeArrowheads="1"/>
          </p:cNvSpPr>
          <p:nvPr>
            <p:ph sz="quarter" idx="1"/>
          </p:nvPr>
        </p:nvSpPr>
        <p:spPr>
          <a:xfrm>
            <a:off x="609600" y="23622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IV, 2.b(6)(b)1)</a:t>
            </a:r>
            <a:endParaRPr lang="en-US" sz="2600" dirty="0" smtClean="0">
              <a:solidFill>
                <a:schemeClr val="accent2"/>
              </a:solidFill>
              <a:latin typeface="Tw Cen MT" pitchFamily="34" charset="0"/>
            </a:endParaRP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A grantee may use liquidated damages if it may reasonably expect to suffer damages and the extent or amount of such damages would be difficult or impossible to determine. </a:t>
            </a:r>
            <a:br>
              <a:rPr lang="en-US" sz="2600" i="1" dirty="0" smtClean="0">
                <a:solidFill>
                  <a:schemeClr val="accent2"/>
                </a:solidFill>
                <a:latin typeface="Tw Cen MT" pitchFamily="34" charset="0"/>
              </a:rPr>
            </a:br>
            <a:endParaRPr lang="en-US" sz="2600" i="1"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#49 of the PSR</a:t>
            </a:r>
          </a:p>
        </p:txBody>
      </p:sp>
      <p:sp>
        <p:nvSpPr>
          <p:cNvPr id="4" name="Slide Number Placeholder 3"/>
          <p:cNvSpPr>
            <a:spLocks noGrp="1"/>
          </p:cNvSpPr>
          <p:nvPr>
            <p:ph type="sldNum" sz="quarter" idx="12"/>
          </p:nvPr>
        </p:nvSpPr>
        <p:spPr/>
        <p:txBody>
          <a:bodyPr>
            <a:normAutofit/>
          </a:bodyPr>
          <a:lstStyle/>
          <a:p>
            <a:pPr>
              <a:defRPr/>
            </a:pPr>
            <a:fld id="{53B7D9FD-42E4-425A-BC85-88F5E00A9C8D}" type="slidenum">
              <a:rPr lang="en-US" smtClean="0"/>
              <a:pPr>
                <a:defRPr/>
              </a:pPr>
              <a:t>57</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 calcmode="lin" valueType="num">
                                      <p:cBhvr additive="base">
                                        <p:cTn id="12"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4755">
                                            <p:txEl>
                                              <p:pRg st="4" end="4"/>
                                            </p:txEl>
                                          </p:spTgt>
                                        </p:tgtEl>
                                        <p:attrNameLst>
                                          <p:attrName>style.visibility</p:attrName>
                                        </p:attrNameLst>
                                      </p:cBhvr>
                                      <p:to>
                                        <p:strVal val="visible"/>
                                      </p:to>
                                    </p:set>
                                    <p:anim calcmode="lin" valueType="num">
                                      <p:cBhvr additive="base">
                                        <p:cTn id="17"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475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4755">
                                            <p:txEl>
                                              <p:pRg st="5" end="5"/>
                                            </p:txEl>
                                          </p:spTgt>
                                        </p:tgtEl>
                                        <p:attrNameLst>
                                          <p:attrName>style.visibility</p:attrName>
                                        </p:attrNameLst>
                                      </p:cBhvr>
                                      <p:to>
                                        <p:strVal val="visible"/>
                                      </p:to>
                                    </p:set>
                                    <p:anim calcmode="lin" valueType="num">
                                      <p:cBhvr additive="base">
                                        <p:cTn id="22" dur="5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47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0" y="1371600"/>
            <a:ext cx="9144000" cy="990600"/>
          </a:xfrm>
        </p:spPr>
        <p:txBody>
          <a:bodyPr/>
          <a:lstStyle/>
          <a:p>
            <a:pPr eaLnBrk="1" hangingPunct="1"/>
            <a:r>
              <a:rPr lang="en-US" sz="3600" dirty="0" smtClean="0">
                <a:solidFill>
                  <a:schemeClr val="accent2"/>
                </a:solidFill>
                <a:latin typeface="Tw Cen MT" pitchFamily="34" charset="0"/>
              </a:rPr>
              <a:t>Liquidated Damages Provisions </a:t>
            </a:r>
          </a:p>
        </p:txBody>
      </p:sp>
      <p:sp>
        <p:nvSpPr>
          <p:cNvPr id="75779" name="Rectangle 5"/>
          <p:cNvSpPr>
            <a:spLocks noGrp="1" noChangeArrowheads="1"/>
          </p:cNvSpPr>
          <p:nvPr>
            <p:ph sz="quarter" idx="1"/>
          </p:nvPr>
        </p:nvSpPr>
        <p:spPr>
          <a:xfrm>
            <a:off x="609600" y="23622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The assessment for damages shall be at a specific rate per day for each day of overrun in contract time; and the rate must be specified in the third party contract. Any liquidated damages recovered shall be credited to the project account involved unless the FTA permits otherwise.  </a:t>
            </a:r>
          </a:p>
          <a:p>
            <a:pPr eaLnBrk="1" hangingPunct="1">
              <a:buFont typeface="Wingdings" pitchFamily="2" charset="2"/>
              <a:buNone/>
            </a:pPr>
            <a:endParaRPr lang="en-US" sz="2600" i="1" dirty="0" smtClean="0"/>
          </a:p>
        </p:txBody>
      </p:sp>
      <p:sp>
        <p:nvSpPr>
          <p:cNvPr id="4" name="Slide Number Placeholder 3"/>
          <p:cNvSpPr>
            <a:spLocks noGrp="1"/>
          </p:cNvSpPr>
          <p:nvPr>
            <p:ph type="sldNum" sz="quarter" idx="12"/>
          </p:nvPr>
        </p:nvSpPr>
        <p:spPr/>
        <p:txBody>
          <a:bodyPr>
            <a:normAutofit/>
          </a:bodyPr>
          <a:lstStyle/>
          <a:p>
            <a:pPr>
              <a:defRPr/>
            </a:pPr>
            <a:fld id="{00908AE4-76BF-4259-A11D-F7B0F6C56093}" type="slidenum">
              <a:rPr lang="en-US" smtClean="0"/>
              <a:pPr>
                <a:defRPr/>
              </a:pPr>
              <a:t>58</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 calcmode="lin" valueType="num">
                                      <p:cBhvr additive="base">
                                        <p:cTn id="12"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5779">
                                            <p:txEl>
                                              <p:pRg st="3" end="3"/>
                                            </p:txEl>
                                          </p:spTgt>
                                        </p:tgtEl>
                                        <p:attrNameLst>
                                          <p:attrName>style.visibility</p:attrName>
                                        </p:attrNameLst>
                                      </p:cBhvr>
                                      <p:to>
                                        <p:strVal val="visible"/>
                                      </p:to>
                                    </p:set>
                                    <p:anim calcmode="lin" valueType="num">
                                      <p:cBhvr additive="base">
                                        <p:cTn id="17"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a:xfrm>
            <a:off x="0" y="1295400"/>
            <a:ext cx="8610600" cy="990600"/>
          </a:xfrm>
        </p:spPr>
        <p:txBody>
          <a:bodyPr/>
          <a:lstStyle/>
          <a:p>
            <a:pPr eaLnBrk="1" hangingPunct="1"/>
            <a:r>
              <a:rPr lang="en-US" sz="3600" dirty="0" smtClean="0">
                <a:solidFill>
                  <a:schemeClr val="accent2"/>
                </a:solidFill>
                <a:latin typeface="Tw Cen MT" pitchFamily="34" charset="0"/>
              </a:rPr>
              <a:t>Clauses </a:t>
            </a:r>
          </a:p>
        </p:txBody>
      </p:sp>
      <p:sp>
        <p:nvSpPr>
          <p:cNvPr id="74755" name="Rectangle 5"/>
          <p:cNvSpPr>
            <a:spLocks noGrp="1" noChangeArrowheads="1"/>
          </p:cNvSpPr>
          <p:nvPr>
            <p:ph sz="quarter" idx="1"/>
          </p:nvPr>
        </p:nvSpPr>
        <p:spPr>
          <a:xfrm>
            <a:off x="762000" y="2362200"/>
            <a:ext cx="7312025" cy="4495800"/>
          </a:xfrm>
        </p:spPr>
        <p:txBody>
          <a:bodyPr>
            <a:noAutofit/>
          </a:bodyPr>
          <a:lstStyle/>
          <a:p>
            <a:pPr algn="ctr" eaLnBrk="1" hangingPunct="1">
              <a:lnSpc>
                <a:spcPct val="110000"/>
              </a:lnSpc>
              <a:buFont typeface="Wingdings" pitchFamily="2" charset="2"/>
              <a:buNone/>
              <a:defRPr/>
            </a:pPr>
            <a:r>
              <a:rPr lang="en-US" sz="2200" b="1" dirty="0" smtClean="0">
                <a:solidFill>
                  <a:schemeClr val="accent2"/>
                </a:solidFill>
                <a:latin typeface="Tw Cen MT" pitchFamily="34" charset="0"/>
              </a:rPr>
              <a:t>Basic Requirement</a:t>
            </a:r>
          </a:p>
          <a:p>
            <a:pPr algn="ctr" eaLnBrk="1" hangingPunct="1">
              <a:spcBef>
                <a:spcPct val="0"/>
              </a:spcBef>
              <a:buFont typeface="Wingdings" pitchFamily="2" charset="2"/>
              <a:buNone/>
              <a:defRPr/>
            </a:pPr>
            <a:endParaRPr lang="en-US" sz="2200" dirty="0" smtClean="0">
              <a:solidFill>
                <a:schemeClr val="accent2"/>
              </a:solidFill>
              <a:latin typeface="Tw Cen MT" pitchFamily="34" charset="0"/>
            </a:endParaRPr>
          </a:p>
          <a:p>
            <a:pPr algn="ctr" eaLnBrk="1" hangingPunct="1">
              <a:lnSpc>
                <a:spcPct val="110000"/>
              </a:lnSpc>
              <a:spcBef>
                <a:spcPct val="0"/>
              </a:spcBef>
              <a:buFont typeface="Wingdings" pitchFamily="2" charset="2"/>
              <a:buNone/>
              <a:defRPr/>
            </a:pPr>
            <a:r>
              <a:rPr lang="en-US" sz="2000" i="1" dirty="0" smtClean="0">
                <a:solidFill>
                  <a:schemeClr val="accent2"/>
                </a:solidFill>
                <a:latin typeface="Tw Cen MT" pitchFamily="34" charset="0"/>
              </a:rPr>
              <a:t>(</a:t>
            </a:r>
            <a:r>
              <a:rPr lang="en-US" sz="2000" i="1" dirty="0" smtClean="0">
                <a:solidFill>
                  <a:schemeClr val="accent2"/>
                </a:solidFill>
                <a:latin typeface="Tw Cen MT" pitchFamily="34" charset="0"/>
                <a:hlinkClick r:id="rId3"/>
              </a:rPr>
              <a:t>FTA C 4220.1F</a:t>
            </a:r>
            <a:r>
              <a:rPr lang="en-US" sz="2000" i="1" dirty="0" smtClean="0">
                <a:solidFill>
                  <a:schemeClr val="accent2"/>
                </a:solidFill>
                <a:latin typeface="Tw Cen MT" pitchFamily="34" charset="0"/>
              </a:rPr>
              <a:t> Appendix D)</a:t>
            </a:r>
            <a:endParaRPr lang="en-US" sz="2000" dirty="0" smtClean="0">
              <a:solidFill>
                <a:schemeClr val="accent2"/>
              </a:solidFill>
              <a:latin typeface="Tw Cen MT" pitchFamily="34" charset="0"/>
            </a:endParaRPr>
          </a:p>
          <a:p>
            <a:pPr algn="ctr" eaLnBrk="1" hangingPunct="1">
              <a:spcBef>
                <a:spcPct val="0"/>
              </a:spcBef>
              <a:buFont typeface="Wingdings" pitchFamily="2" charset="2"/>
              <a:buNone/>
              <a:defRPr/>
            </a:pPr>
            <a:endParaRPr lang="en-US" sz="2000" dirty="0" smtClean="0">
              <a:solidFill>
                <a:schemeClr val="accent2"/>
              </a:solidFill>
              <a:latin typeface="Tw Cen MT" pitchFamily="34" charset="0"/>
            </a:endParaRPr>
          </a:p>
          <a:p>
            <a:pPr algn="ctr" eaLnBrk="1" hangingPunct="1">
              <a:lnSpc>
                <a:spcPct val="110000"/>
              </a:lnSpc>
              <a:spcBef>
                <a:spcPct val="0"/>
              </a:spcBef>
              <a:buClr>
                <a:schemeClr val="tx1"/>
              </a:buClr>
              <a:buFont typeface="Wingdings" pitchFamily="2" charset="2"/>
              <a:buChar char="ü"/>
              <a:defRPr/>
            </a:pPr>
            <a:r>
              <a:rPr lang="en-US" sz="2000" i="1" dirty="0" smtClean="0">
                <a:solidFill>
                  <a:schemeClr val="accent2"/>
                </a:solidFill>
                <a:latin typeface="Tw Cen MT" pitchFamily="34" charset="0"/>
              </a:rPr>
              <a:t>A current but not all inclusive and comprehensive list of statutory and regulatory requirements applicable to grantee procurements (such as Davis-Bacon Act, Disadvantaged Business Enterprise, Clean Air, and Buy America) is contained in the FTA Master Agreement.  </a:t>
            </a:r>
          </a:p>
          <a:p>
            <a:pPr algn="ctr" eaLnBrk="1" hangingPunct="1">
              <a:lnSpc>
                <a:spcPct val="110000"/>
              </a:lnSpc>
              <a:buClr>
                <a:schemeClr val="tx1"/>
              </a:buClr>
              <a:buFont typeface="Wingdings" pitchFamily="2" charset="2"/>
              <a:buChar char="ü"/>
              <a:defRPr/>
            </a:pPr>
            <a:r>
              <a:rPr lang="en-US" sz="2000" i="1" dirty="0" smtClean="0">
                <a:solidFill>
                  <a:schemeClr val="accent2"/>
                </a:solidFill>
                <a:latin typeface="Tw Cen MT" pitchFamily="34" charset="0"/>
              </a:rPr>
              <a:t>Grantees are responsible for evaluating these requirements for relevance and applicability to each procurement.  </a:t>
            </a:r>
          </a:p>
          <a:p>
            <a:pPr algn="ctr" eaLnBrk="1" hangingPunct="1">
              <a:lnSpc>
                <a:spcPct val="110000"/>
              </a:lnSpc>
              <a:buFont typeface="Wingdings" pitchFamily="2" charset="2"/>
              <a:buNone/>
              <a:defRPr/>
            </a:pPr>
            <a:endParaRPr lang="en-US" sz="2000" i="1" dirty="0" smtClean="0">
              <a:solidFill>
                <a:schemeClr val="accent2"/>
              </a:solidFill>
              <a:latin typeface="Tw Cen MT" pitchFamily="34" charset="0"/>
            </a:endParaRPr>
          </a:p>
          <a:p>
            <a:pPr algn="ctr" eaLnBrk="1" hangingPunct="1">
              <a:lnSpc>
                <a:spcPct val="110000"/>
              </a:lnSpc>
              <a:buFont typeface="Wingdings" pitchFamily="2" charset="2"/>
              <a:buNone/>
              <a:defRPr/>
            </a:pPr>
            <a:r>
              <a:rPr lang="en-US" sz="2000" b="1" dirty="0" smtClean="0">
                <a:solidFill>
                  <a:schemeClr val="accent2"/>
                </a:solidFill>
                <a:latin typeface="Tw Cen MT" pitchFamily="34" charset="0"/>
              </a:rPr>
              <a:t>Element #56 of the PSR</a:t>
            </a:r>
          </a:p>
        </p:txBody>
      </p:sp>
      <p:sp>
        <p:nvSpPr>
          <p:cNvPr id="4" name="Slide Number Placeholder 3"/>
          <p:cNvSpPr>
            <a:spLocks noGrp="1"/>
          </p:cNvSpPr>
          <p:nvPr>
            <p:ph type="sldNum" sz="quarter" idx="12"/>
          </p:nvPr>
        </p:nvSpPr>
        <p:spPr/>
        <p:txBody>
          <a:bodyPr>
            <a:normAutofit/>
          </a:bodyPr>
          <a:lstStyle/>
          <a:p>
            <a:pPr>
              <a:defRPr/>
            </a:pPr>
            <a:fld id="{3D412600-6087-48CC-ADA8-73661469FCCA}" type="slidenum">
              <a:rPr lang="en-US" smtClean="0"/>
              <a:pPr>
                <a:defRPr/>
              </a:pPr>
              <a:t>59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 calcmode="lin" valueType="num">
                                      <p:cBhvr additive="base">
                                        <p:cTn id="12"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4755">
                                            <p:txEl>
                                              <p:pRg st="4" end="4"/>
                                            </p:txEl>
                                          </p:spTgt>
                                        </p:tgtEl>
                                        <p:attrNameLst>
                                          <p:attrName>style.visibility</p:attrName>
                                        </p:attrNameLst>
                                      </p:cBhvr>
                                      <p:to>
                                        <p:strVal val="visible"/>
                                      </p:to>
                                    </p:set>
                                    <p:anim calcmode="lin" valueType="num">
                                      <p:cBhvr additive="base">
                                        <p:cTn id="17"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475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4755">
                                            <p:txEl>
                                              <p:pRg st="5" end="5"/>
                                            </p:txEl>
                                          </p:spTgt>
                                        </p:tgtEl>
                                        <p:attrNameLst>
                                          <p:attrName>style.visibility</p:attrName>
                                        </p:attrNameLst>
                                      </p:cBhvr>
                                      <p:to>
                                        <p:strVal val="visible"/>
                                      </p:to>
                                    </p:set>
                                    <p:anim calcmode="lin" valueType="num">
                                      <p:cBhvr additive="base">
                                        <p:cTn id="22" dur="5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475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4755">
                                            <p:txEl>
                                              <p:pRg st="7" end="7"/>
                                            </p:txEl>
                                          </p:spTgt>
                                        </p:tgtEl>
                                        <p:attrNameLst>
                                          <p:attrName>style.visibility</p:attrName>
                                        </p:attrNameLst>
                                      </p:cBhvr>
                                      <p:to>
                                        <p:strVal val="visible"/>
                                      </p:to>
                                    </p:set>
                                    <p:anim calcmode="lin" valueType="num">
                                      <p:cBhvr additive="base">
                                        <p:cTn id="27" dur="500" fill="hold"/>
                                        <p:tgtEl>
                                          <p:spTgt spid="7475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47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idx="4294967295"/>
          </p:nvPr>
        </p:nvSpPr>
        <p:spPr>
          <a:xfrm>
            <a:off x="0" y="1295400"/>
            <a:ext cx="9144000" cy="1143000"/>
          </a:xfrm>
        </p:spPr>
        <p:txBody>
          <a:bodyPr/>
          <a:lstStyle/>
          <a:p>
            <a:r>
              <a:rPr lang="en-US" sz="3600" dirty="0">
                <a:solidFill>
                  <a:schemeClr val="accent2"/>
                </a:solidFill>
                <a:latin typeface="Tw Cen MT" pitchFamily="34" charset="0"/>
              </a:rPr>
              <a:t>FTA Oversight Activities</a:t>
            </a:r>
          </a:p>
        </p:txBody>
      </p:sp>
      <p:sp>
        <p:nvSpPr>
          <p:cNvPr id="18435" name="Rectangle 6"/>
          <p:cNvSpPr>
            <a:spLocks noGrp="1" noChangeArrowheads="1"/>
          </p:cNvSpPr>
          <p:nvPr>
            <p:ph sz="quarter" idx="4294967295"/>
          </p:nvPr>
        </p:nvSpPr>
        <p:spPr>
          <a:xfrm>
            <a:off x="2438400" y="2667000"/>
            <a:ext cx="4267200" cy="4495800"/>
          </a:xfrm>
        </p:spPr>
        <p:txBody>
          <a:bodyPr/>
          <a:lstStyle/>
          <a:p>
            <a:pPr marL="319088" indent="-319088">
              <a:buFontTx/>
              <a:buNone/>
            </a:pPr>
            <a:r>
              <a:rPr lang="en-US" sz="2800" b="1" dirty="0">
                <a:solidFill>
                  <a:schemeClr val="accent2"/>
                </a:solidFill>
                <a:latin typeface="Tw Cen MT" pitchFamily="34" charset="0"/>
              </a:rPr>
              <a:t>Program Specific </a:t>
            </a:r>
            <a:r>
              <a:rPr lang="en-US" sz="2800" b="1" dirty="0" smtClean="0">
                <a:solidFill>
                  <a:schemeClr val="accent2"/>
                </a:solidFill>
                <a:latin typeface="Tw Cen MT" pitchFamily="34" charset="0"/>
              </a:rPr>
              <a:t>Reviews</a:t>
            </a:r>
            <a:endParaRPr lang="en-US" sz="2800" b="1" dirty="0">
              <a:solidFill>
                <a:schemeClr val="accent2"/>
              </a:solidFill>
              <a:latin typeface="Tw Cen MT" pitchFamily="34" charset="0"/>
            </a:endParaRPr>
          </a:p>
          <a:p>
            <a:pPr marL="319088" indent="-319088">
              <a:buClr>
                <a:schemeClr val="tx1"/>
              </a:buClr>
              <a:buFont typeface="Wingdings" pitchFamily="2" charset="2"/>
              <a:buChar char="ü"/>
            </a:pPr>
            <a:r>
              <a:rPr lang="en-US" sz="2800" dirty="0">
                <a:solidFill>
                  <a:schemeClr val="accent2"/>
                </a:solidFill>
                <a:latin typeface="Tw Cen MT" pitchFamily="34" charset="0"/>
              </a:rPr>
              <a:t>Procurement System</a:t>
            </a:r>
          </a:p>
          <a:p>
            <a:pPr marL="319088" indent="-319088">
              <a:buClr>
                <a:schemeClr val="tx1"/>
              </a:buClr>
              <a:buFont typeface="Wingdings" pitchFamily="2" charset="2"/>
              <a:buChar char="ü"/>
            </a:pPr>
            <a:r>
              <a:rPr lang="en-US" sz="2800" dirty="0">
                <a:solidFill>
                  <a:schemeClr val="accent2"/>
                </a:solidFill>
                <a:latin typeface="Tw Cen MT" pitchFamily="34" charset="0"/>
              </a:rPr>
              <a:t>Financial Management</a:t>
            </a:r>
          </a:p>
          <a:p>
            <a:pPr marL="319088" indent="-319088">
              <a:buClr>
                <a:schemeClr val="tx1"/>
              </a:buClr>
              <a:buFont typeface="Wingdings" pitchFamily="2" charset="2"/>
              <a:buChar char="ü"/>
            </a:pPr>
            <a:r>
              <a:rPr lang="en-US" sz="2800" dirty="0">
                <a:solidFill>
                  <a:schemeClr val="accent2"/>
                </a:solidFill>
                <a:latin typeface="Tw Cen MT" pitchFamily="34" charset="0"/>
              </a:rPr>
              <a:t>Safety and Security</a:t>
            </a:r>
          </a:p>
          <a:p>
            <a:pPr marL="319088" indent="-319088">
              <a:buClr>
                <a:schemeClr val="tx1"/>
              </a:buClr>
              <a:buFont typeface="Wingdings" pitchFamily="2" charset="2"/>
              <a:buChar char="ü"/>
            </a:pPr>
            <a:r>
              <a:rPr lang="en-US" sz="2800" dirty="0">
                <a:solidFill>
                  <a:schemeClr val="accent2"/>
                </a:solidFill>
                <a:latin typeface="Tw Cen MT" pitchFamily="34" charset="0"/>
              </a:rPr>
              <a:t>Civil Rights</a:t>
            </a:r>
          </a:p>
          <a:p>
            <a:pPr marL="639763" lvl="1" indent="-273050"/>
            <a:endParaRPr lang="en-US" dirty="0">
              <a:latin typeface="Tw Cen MT" pitchFamily="34" charset="0"/>
            </a:endParaRPr>
          </a:p>
          <a:p>
            <a:pPr marL="319088" indent="-319088"/>
            <a:endParaRPr lang="en-US" sz="2800" dirty="0">
              <a:latin typeface="Tw Cen MT" pitchFamily="34" charset="0"/>
            </a:endParaRPr>
          </a:p>
        </p:txBody>
      </p:sp>
      <p:sp>
        <p:nvSpPr>
          <p:cNvPr id="5" name="Slide Number Placeholder 4"/>
          <p:cNvSpPr txBox="1">
            <a:spLocks noGrp="1"/>
          </p:cNvSpPr>
          <p:nvPr/>
        </p:nvSpPr>
        <p:spPr>
          <a:xfrm>
            <a:off x="0" y="1271588"/>
            <a:ext cx="533400" cy="244475"/>
          </a:xfrm>
          <a:prstGeom prst="rect">
            <a:avLst/>
          </a:prstGeom>
          <a:noFill/>
        </p:spPr>
        <p:txBody>
          <a:bodyPr anchor="ctr">
            <a:normAutofit fontScale="85000" lnSpcReduction="20000"/>
          </a:bodyPr>
          <a:lstStyle/>
          <a:p>
            <a:pPr algn="ctr" fontAlgn="auto">
              <a:spcBef>
                <a:spcPts val="0"/>
              </a:spcBef>
              <a:spcAft>
                <a:spcPts val="0"/>
              </a:spcAft>
              <a:defRPr/>
            </a:pPr>
            <a:fld id="{93A63B85-0EF5-4CD0-B85C-98CC9DE24F94}" type="slidenum">
              <a:rPr lang="en-US" sz="1400" b="1">
                <a:solidFill>
                  <a:srgbClr val="FFFFFF"/>
                </a:solidFill>
                <a:latin typeface="+mn-lt"/>
              </a:rPr>
              <a:pPr algn="ctr" fontAlgn="auto">
                <a:spcBef>
                  <a:spcPts val="0"/>
                </a:spcBef>
                <a:spcAft>
                  <a:spcPts val="0"/>
                </a:spcAft>
                <a:defRPr/>
              </a:pPr>
              <a:t>6</a:t>
            </a:fld>
            <a:endParaRPr lang="en-US" sz="1400" b="1" dirty="0">
              <a:solidFill>
                <a:srgbClr val="FFFFFF"/>
              </a:solidFill>
              <a:latin typeface="+mn-lt"/>
            </a:endParaRPr>
          </a:p>
        </p:txBody>
      </p:sp>
      <p:sp>
        <p:nvSpPr>
          <p:cNvPr id="6" name="Down Arrow 5"/>
          <p:cNvSpPr/>
          <p:nvPr/>
        </p:nvSpPr>
        <p:spPr>
          <a:xfrm rot="5400000">
            <a:off x="10573544" y="2191544"/>
            <a:ext cx="152400" cy="341312"/>
          </a:xfrm>
          <a:prstGeom prst="downArrow">
            <a:avLst>
              <a:gd name="adj1" fmla="val 50000"/>
              <a:gd name="adj2" fmla="val 45087"/>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2286000" y="3124200"/>
            <a:ext cx="3962400" cy="6858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Slide Number Placeholder 7"/>
          <p:cNvSpPr>
            <a:spLocks noGrp="1"/>
          </p:cNvSpPr>
          <p:nvPr>
            <p:ph type="sldNum" sz="quarter" idx="12"/>
          </p:nvPr>
        </p:nvSpPr>
        <p:spPr/>
        <p:txBody>
          <a:bodyPr/>
          <a:lstStyle/>
          <a:p>
            <a:fld id="{F4218510-0254-4468-B58E-15C82BF2518D}" type="slidenum">
              <a:rPr lang="en-US" smtClean="0"/>
              <a:pPr/>
              <a:t>6</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 calcmode="lin" valueType="num">
                                      <p:cBhvr additive="base">
                                        <p:cTn id="12"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 calcmode="lin" valueType="num">
                                      <p:cBhvr additive="base">
                                        <p:cTn id="22"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 calcmode="lin" valueType="num">
                                      <p:cBhvr additive="base">
                                        <p:cTn id="2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35" presetClass="path" presetSubtype="0" accel="50000" decel="50000" fill="hold" grpId="0" nodeType="afterEffect">
                                  <p:stCondLst>
                                    <p:cond delay="0"/>
                                  </p:stCondLst>
                                  <p:childTnLst>
                                    <p:animMotion origin="layout" path="M 3.05556E-6 -4.44444E-6 L -0.58143 -4.44444E-6 " pathEditMode="relative" rAng="0" ptsTypes="AA">
                                      <p:cBhvr>
                                        <p:cTn id="31" dur="2000" fill="hold"/>
                                        <p:tgtEl>
                                          <p:spTgt spid="6"/>
                                        </p:tgtEl>
                                        <p:attrNameLst>
                                          <p:attrName>ppt_x</p:attrName>
                                          <p:attrName>ppt_y</p:attrName>
                                        </p:attrNameLst>
                                      </p:cBhvr>
                                      <p:rCtr x="-291" y="0"/>
                                    </p:animMotion>
                                  </p:childTnLst>
                                </p:cTn>
                              </p:par>
                            </p:childTnLst>
                          </p:cTn>
                        </p:par>
                        <p:par>
                          <p:cTn id="32" fill="hold">
                            <p:stCondLst>
                              <p:cond delay="4500"/>
                            </p:stCondLst>
                            <p:childTnLst>
                              <p:par>
                                <p:cTn id="33" presetID="1" presetClass="entr" presetSubtype="0" fill="hold" grpId="0" nodeType="afterEffect">
                                  <p:stCondLst>
                                    <p:cond delay="50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a:xfrm>
            <a:off x="685800" y="1524000"/>
            <a:ext cx="7312025" cy="990600"/>
          </a:xfrm>
        </p:spPr>
        <p:txBody>
          <a:bodyPr/>
          <a:lstStyle/>
          <a:p>
            <a:pPr eaLnBrk="1" hangingPunct="1"/>
            <a:r>
              <a:rPr lang="en-US" sz="3600" dirty="0" smtClean="0">
                <a:solidFill>
                  <a:schemeClr val="accent2"/>
                </a:solidFill>
                <a:latin typeface="Tw Cen MT" pitchFamily="34" charset="0"/>
              </a:rPr>
              <a:t>Clauses</a:t>
            </a:r>
          </a:p>
        </p:txBody>
      </p:sp>
      <p:sp>
        <p:nvSpPr>
          <p:cNvPr id="77827" name="Rectangle 5"/>
          <p:cNvSpPr>
            <a:spLocks noGrp="1" noChangeArrowheads="1"/>
          </p:cNvSpPr>
          <p:nvPr>
            <p:ph sz="quarter" idx="1"/>
          </p:nvPr>
        </p:nvSpPr>
        <p:spPr>
          <a:xfrm>
            <a:off x="609600" y="2743200"/>
            <a:ext cx="7312025" cy="4495800"/>
          </a:xfrm>
        </p:spPr>
        <p:txBody>
          <a:bodyPr/>
          <a:lstStyle/>
          <a:p>
            <a:pPr algn="ctr" eaLnBrk="1" hangingPunct="1">
              <a:buFont typeface="Wingdings" pitchFamily="2" charset="2"/>
              <a:buNone/>
            </a:pPr>
            <a:r>
              <a:rPr lang="en-US" b="1" dirty="0" smtClean="0">
                <a:solidFill>
                  <a:schemeClr val="accent2"/>
                </a:solidFill>
                <a:latin typeface="Tw Cen MT" pitchFamily="34" charset="0"/>
              </a:rPr>
              <a:t>Best Practices</a:t>
            </a:r>
          </a:p>
          <a:p>
            <a:pPr algn="ctr" eaLnBrk="1" hangingPunct="1">
              <a:buFont typeface="Wingdings" pitchFamily="2" charset="2"/>
              <a:buNone/>
            </a:pPr>
            <a:r>
              <a:rPr lang="en-US" b="1" dirty="0" smtClean="0">
                <a:solidFill>
                  <a:schemeClr val="accent2"/>
                </a:solidFill>
                <a:latin typeface="Tw Cen MT" pitchFamily="34" charset="0"/>
              </a:rPr>
              <a:t>	BPPM § 8</a:t>
            </a:r>
          </a:p>
        </p:txBody>
      </p:sp>
      <p:sp>
        <p:nvSpPr>
          <p:cNvPr id="4" name="Slide Number Placeholder 3"/>
          <p:cNvSpPr>
            <a:spLocks noGrp="1"/>
          </p:cNvSpPr>
          <p:nvPr>
            <p:ph type="sldNum" sz="quarter" idx="12"/>
          </p:nvPr>
        </p:nvSpPr>
        <p:spPr/>
        <p:txBody>
          <a:bodyPr>
            <a:normAutofit/>
          </a:bodyPr>
          <a:lstStyle/>
          <a:p>
            <a:pPr>
              <a:defRPr/>
            </a:pPr>
            <a:fld id="{61B8CD6A-4E53-4924-91E7-CAABA2420FE0}" type="slidenum">
              <a:rPr lang="en-US" smtClean="0"/>
              <a:pPr>
                <a:defRPr/>
              </a:pPr>
              <a:t>60</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 calcmode="lin" valueType="num">
                                      <p:cBhvr additive="base">
                                        <p:cTn id="12"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2226" name="Rectangle 4"/>
          <p:cNvSpPr>
            <a:spLocks noGrp="1" noChangeArrowheads="1"/>
          </p:cNvSpPr>
          <p:nvPr>
            <p:ph type="title"/>
          </p:nvPr>
        </p:nvSpPr>
        <p:spPr>
          <a:xfrm>
            <a:off x="0" y="1524000"/>
            <a:ext cx="9144000" cy="990600"/>
          </a:xfrm>
        </p:spPr>
        <p:txBody>
          <a:bodyPr>
            <a:noAutofit/>
          </a:bodyPr>
          <a:lstStyle/>
          <a:p>
            <a:pPr eaLnBrk="1" hangingPunct="1">
              <a:defRPr/>
            </a:pPr>
            <a:r>
              <a:rPr lang="en-US" sz="3600" dirty="0" smtClean="0">
                <a:solidFill>
                  <a:schemeClr val="accent2"/>
                </a:solidFill>
                <a:latin typeface="Tw Cen MT" pitchFamily="34" charset="0"/>
              </a:rPr>
              <a:t>Clear, Accurate, and Complete Specification</a:t>
            </a:r>
          </a:p>
        </p:txBody>
      </p:sp>
      <p:sp>
        <p:nvSpPr>
          <p:cNvPr id="79875" name="Rectangle 5"/>
          <p:cNvSpPr>
            <a:spLocks noGrp="1" noChangeArrowheads="1"/>
          </p:cNvSpPr>
          <p:nvPr>
            <p:ph sz="quarter" idx="1"/>
          </p:nvPr>
        </p:nvSpPr>
        <p:spPr>
          <a:xfrm>
            <a:off x="914400" y="2667000"/>
            <a:ext cx="7312025" cy="4495800"/>
          </a:xfrm>
        </p:spPr>
        <p:txBody>
          <a:bodyPr/>
          <a:lstStyle/>
          <a:p>
            <a:pPr eaLnBrk="1" hangingPunct="1">
              <a:buFont typeface="Wingdings" pitchFamily="2" charset="2"/>
              <a:buNone/>
            </a:pPr>
            <a:r>
              <a:rPr lang="en-US" sz="2800" b="1" dirty="0" smtClean="0">
                <a:solidFill>
                  <a:schemeClr val="accent2"/>
                </a:solidFill>
                <a:latin typeface="Tw Cen MT" pitchFamily="34" charset="0"/>
              </a:rPr>
              <a:t>For sealed bidding, must have:</a:t>
            </a:r>
          </a:p>
          <a:p>
            <a:pPr eaLnBrk="1" hangingPunct="1">
              <a:buClr>
                <a:schemeClr val="tx2"/>
              </a:buClr>
              <a:buFont typeface="Wingdings" pitchFamily="2" charset="2"/>
              <a:buChar char="ü"/>
            </a:pPr>
            <a:r>
              <a:rPr lang="en-US" sz="2800" dirty="0" smtClean="0">
                <a:solidFill>
                  <a:schemeClr val="accent2"/>
                </a:solidFill>
                <a:latin typeface="Tw Cen MT" pitchFamily="34" charset="0"/>
              </a:rPr>
              <a:t>complete, adequate, and realistic specification or purchase description </a:t>
            </a:r>
          </a:p>
          <a:p>
            <a:pPr eaLnBrk="1" hangingPunct="1">
              <a:buClr>
                <a:schemeClr val="tx2"/>
              </a:buClr>
              <a:buFont typeface="Wingdings" pitchFamily="2" charset="2"/>
              <a:buChar char="ü"/>
            </a:pPr>
            <a:r>
              <a:rPr lang="en-US" sz="2800" dirty="0" smtClean="0">
                <a:solidFill>
                  <a:schemeClr val="accent2"/>
                </a:solidFill>
                <a:latin typeface="Tw Cen MT" pitchFamily="34" charset="0"/>
              </a:rPr>
              <a:t>Inclusion of any specifications and pertinent attachments </a:t>
            </a:r>
          </a:p>
          <a:p>
            <a:pPr eaLnBrk="1" hangingPunct="1">
              <a:buClr>
                <a:schemeClr val="tx2"/>
              </a:buClr>
              <a:buFont typeface="Wingdings" pitchFamily="2" charset="2"/>
              <a:buChar char="ü"/>
            </a:pPr>
            <a:r>
              <a:rPr lang="en-US" sz="2800" dirty="0" smtClean="0">
                <a:solidFill>
                  <a:schemeClr val="accent2"/>
                </a:solidFill>
                <a:latin typeface="Tw Cen MT" pitchFamily="34" charset="0"/>
              </a:rPr>
              <a:t>definition of the items or services sought in order for the bidder to properly respond </a:t>
            </a:r>
          </a:p>
        </p:txBody>
      </p:sp>
      <p:sp>
        <p:nvSpPr>
          <p:cNvPr id="4" name="Slide Number Placeholder 3"/>
          <p:cNvSpPr>
            <a:spLocks noGrp="1"/>
          </p:cNvSpPr>
          <p:nvPr>
            <p:ph type="sldNum" sz="quarter" idx="12"/>
          </p:nvPr>
        </p:nvSpPr>
        <p:spPr/>
        <p:txBody>
          <a:bodyPr>
            <a:normAutofit/>
          </a:bodyPr>
          <a:lstStyle/>
          <a:p>
            <a:pPr>
              <a:defRPr/>
            </a:pPr>
            <a:fld id="{3BF7B00F-E33E-49C6-BACB-F79BFC76EF98}" type="slidenum">
              <a:rPr lang="en-US" smtClean="0"/>
              <a:pPr>
                <a:defRPr/>
              </a:pPr>
              <a:t>61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 calcmode="lin" valueType="num">
                                      <p:cBhvr additive="base">
                                        <p:cTn id="12"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 calcmode="lin" valueType="num">
                                      <p:cBhvr additive="base">
                                        <p:cTn id="17"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9875">
                                            <p:txEl>
                                              <p:pRg st="3" end="3"/>
                                            </p:txEl>
                                          </p:spTgt>
                                        </p:tgtEl>
                                        <p:attrNameLst>
                                          <p:attrName>style.visibility</p:attrName>
                                        </p:attrNameLst>
                                      </p:cBhvr>
                                      <p:to>
                                        <p:strVal val="visible"/>
                                      </p:to>
                                    </p:set>
                                    <p:anim calcmode="lin" valueType="num">
                                      <p:cBhvr additive="base">
                                        <p:cTn id="22"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98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0178" name="Rectangle 4"/>
          <p:cNvSpPr>
            <a:spLocks noGrp="1" noChangeArrowheads="1"/>
          </p:cNvSpPr>
          <p:nvPr>
            <p:ph type="title"/>
          </p:nvPr>
        </p:nvSpPr>
        <p:spPr>
          <a:xfrm>
            <a:off x="0" y="1371600"/>
            <a:ext cx="9144000" cy="990600"/>
          </a:xfrm>
        </p:spPr>
        <p:txBody>
          <a:bodyPr>
            <a:noAutofit/>
          </a:bodyPr>
          <a:lstStyle/>
          <a:p>
            <a:pPr eaLnBrk="1" hangingPunct="1">
              <a:defRPr/>
            </a:pPr>
            <a:r>
              <a:rPr lang="en-US" sz="3600" dirty="0" smtClean="0">
                <a:solidFill>
                  <a:schemeClr val="accent2"/>
                </a:solidFill>
                <a:latin typeface="Tw Cen MT" pitchFamily="34" charset="0"/>
              </a:rPr>
              <a:t>Clear, Accurate, and Complete Specification </a:t>
            </a:r>
          </a:p>
        </p:txBody>
      </p:sp>
      <p:sp>
        <p:nvSpPr>
          <p:cNvPr id="78851" name="Rectangle 5"/>
          <p:cNvSpPr>
            <a:spLocks noGrp="1" noChangeArrowheads="1"/>
          </p:cNvSpPr>
          <p:nvPr>
            <p:ph sz="quarter" idx="1"/>
          </p:nvPr>
        </p:nvSpPr>
        <p:spPr>
          <a:xfrm>
            <a:off x="609600" y="25908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III, 3.a.(1)(a))</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p>
          <a:p>
            <a:pPr algn="ctr" eaLnBrk="1" hangingPunct="1">
              <a:buFont typeface="Wingdings" pitchFamily="2" charset="2"/>
              <a:buNone/>
            </a:pPr>
            <a:r>
              <a:rPr lang="en-US" sz="2600" i="1" dirty="0" smtClean="0">
                <a:solidFill>
                  <a:schemeClr val="accent2"/>
                </a:solidFill>
                <a:latin typeface="Tw Cen MT" pitchFamily="34" charset="0"/>
              </a:rPr>
              <a:t>	Grantees shall have written selection procedures for procurement transactions. </a:t>
            </a: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#24 of the PSR</a:t>
            </a:r>
          </a:p>
        </p:txBody>
      </p:sp>
      <p:sp>
        <p:nvSpPr>
          <p:cNvPr id="4" name="Slide Number Placeholder 3"/>
          <p:cNvSpPr>
            <a:spLocks noGrp="1"/>
          </p:cNvSpPr>
          <p:nvPr>
            <p:ph type="sldNum" sz="quarter" idx="12"/>
          </p:nvPr>
        </p:nvSpPr>
        <p:spPr/>
        <p:txBody>
          <a:bodyPr>
            <a:normAutofit/>
          </a:bodyPr>
          <a:lstStyle/>
          <a:p>
            <a:pPr>
              <a:defRPr/>
            </a:pPr>
            <a:fld id="{3A047765-9E11-4372-BA8A-787B9632E876}" type="slidenum">
              <a:rPr lang="en-US" smtClean="0"/>
              <a:pPr>
                <a:defRPr/>
              </a:pPr>
              <a:t>62</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8851">
                                            <p:txEl>
                                              <p:pRg st="2" end="2"/>
                                            </p:txEl>
                                          </p:spTgt>
                                        </p:tgtEl>
                                        <p:attrNameLst>
                                          <p:attrName>style.visibility</p:attrName>
                                        </p:attrNameLst>
                                      </p:cBhvr>
                                      <p:to>
                                        <p:strVal val="visible"/>
                                      </p:to>
                                    </p:set>
                                    <p:anim calcmode="lin" valueType="num">
                                      <p:cBhvr additive="base">
                                        <p:cTn id="12"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 calcmode="lin" valueType="num">
                                      <p:cBhvr additive="base">
                                        <p:cTn id="17"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8851">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8851">
                                            <p:txEl>
                                              <p:pRg st="4" end="4"/>
                                            </p:txEl>
                                          </p:spTgt>
                                        </p:tgtEl>
                                        <p:attrNameLst>
                                          <p:attrName>style.visibility</p:attrName>
                                        </p:attrNameLst>
                                      </p:cBhvr>
                                      <p:to>
                                        <p:strVal val="visible"/>
                                      </p:to>
                                    </p:set>
                                    <p:anim calcmode="lin" valueType="num">
                                      <p:cBhvr additive="base">
                                        <p:cTn id="22" dur="5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8851">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8851">
                                            <p:txEl>
                                              <p:pRg st="6" end="6"/>
                                            </p:txEl>
                                          </p:spTgt>
                                        </p:tgtEl>
                                        <p:attrNameLst>
                                          <p:attrName>style.visibility</p:attrName>
                                        </p:attrNameLst>
                                      </p:cBhvr>
                                      <p:to>
                                        <p:strVal val="visible"/>
                                      </p:to>
                                    </p:set>
                                    <p:anim calcmode="lin" valueType="num">
                                      <p:cBhvr additive="base">
                                        <p:cTn id="27" dur="500" fill="hold"/>
                                        <p:tgtEl>
                                          <p:spTgt spid="7885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88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4274" name="Rectangle 4"/>
          <p:cNvSpPr>
            <a:spLocks noGrp="1" noChangeArrowheads="1"/>
          </p:cNvSpPr>
          <p:nvPr>
            <p:ph type="title"/>
          </p:nvPr>
        </p:nvSpPr>
        <p:spPr>
          <a:xfrm>
            <a:off x="0" y="1600200"/>
            <a:ext cx="9144000" cy="990600"/>
          </a:xfrm>
        </p:spPr>
        <p:txBody>
          <a:bodyPr>
            <a:noAutofit/>
          </a:bodyPr>
          <a:lstStyle/>
          <a:p>
            <a:pPr eaLnBrk="1" hangingPunct="1">
              <a:defRPr/>
            </a:pPr>
            <a:r>
              <a:rPr lang="en-US" sz="3600" dirty="0" smtClean="0">
                <a:solidFill>
                  <a:schemeClr val="accent2"/>
                </a:solidFill>
                <a:latin typeface="Tw Cen MT" pitchFamily="34" charset="0"/>
              </a:rPr>
              <a:t>Clear, Accurate, and Complete Specifications</a:t>
            </a:r>
          </a:p>
        </p:txBody>
      </p:sp>
      <p:sp>
        <p:nvSpPr>
          <p:cNvPr id="80899" name="Rectangle 5"/>
          <p:cNvSpPr>
            <a:spLocks noGrp="1" noChangeArrowheads="1"/>
          </p:cNvSpPr>
          <p:nvPr>
            <p:ph sz="quarter" idx="1"/>
          </p:nvPr>
        </p:nvSpPr>
        <p:spPr>
          <a:xfrm>
            <a:off x="609600" y="3124200"/>
            <a:ext cx="7312025" cy="4495800"/>
          </a:xfrm>
        </p:spPr>
        <p:txBody>
          <a:bodyPr/>
          <a:lstStyle/>
          <a:p>
            <a:pPr algn="ctr" eaLnBrk="1" hangingPunct="1">
              <a:buFont typeface="Wingdings" pitchFamily="2" charset="2"/>
              <a:buNone/>
            </a:pPr>
            <a:r>
              <a:rPr lang="en-US" b="1" dirty="0" smtClean="0">
                <a:solidFill>
                  <a:schemeClr val="accent2"/>
                </a:solidFill>
                <a:latin typeface="Tw Cen MT" pitchFamily="34" charset="0"/>
              </a:rPr>
              <a:t>Best Practices</a:t>
            </a:r>
          </a:p>
          <a:p>
            <a:pPr algn="ctr" eaLnBrk="1" hangingPunct="1">
              <a:buFont typeface="Wingdings" pitchFamily="2" charset="2"/>
              <a:buNone/>
            </a:pPr>
            <a:r>
              <a:rPr lang="en-US" b="1" dirty="0" smtClean="0">
                <a:solidFill>
                  <a:schemeClr val="accent2"/>
                </a:solidFill>
                <a:latin typeface="Tw Cen MT" pitchFamily="34" charset="0"/>
              </a:rPr>
              <a:t>	BPPM § 3</a:t>
            </a:r>
            <a:endParaRPr lang="en-US" dirty="0" smtClean="0">
              <a:solidFill>
                <a:schemeClr val="accent2"/>
              </a:solidFill>
              <a:latin typeface="Tw Cen MT" pitchFamily="34" charset="0"/>
            </a:endParaRPr>
          </a:p>
        </p:txBody>
      </p:sp>
      <p:sp>
        <p:nvSpPr>
          <p:cNvPr id="4" name="Slide Number Placeholder 3"/>
          <p:cNvSpPr>
            <a:spLocks noGrp="1"/>
          </p:cNvSpPr>
          <p:nvPr>
            <p:ph type="sldNum" sz="quarter" idx="12"/>
          </p:nvPr>
        </p:nvSpPr>
        <p:spPr/>
        <p:txBody>
          <a:bodyPr>
            <a:normAutofit/>
          </a:bodyPr>
          <a:lstStyle/>
          <a:p>
            <a:pPr>
              <a:defRPr/>
            </a:pPr>
            <a:fld id="{A6105B93-9FAE-471E-A6DA-22FAC540F3B1}" type="slidenum">
              <a:rPr lang="en-US" smtClean="0"/>
              <a:pPr>
                <a:defRPr/>
              </a:pPr>
              <a:t>63</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 calcmode="lin" valueType="num">
                                      <p:cBhvr additive="base">
                                        <p:cTn id="12"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4"/>
          <p:cNvSpPr>
            <a:spLocks noGrp="1" noChangeArrowheads="1"/>
          </p:cNvSpPr>
          <p:nvPr>
            <p:ph type="title"/>
          </p:nvPr>
        </p:nvSpPr>
        <p:spPr>
          <a:xfrm>
            <a:off x="0" y="1371600"/>
            <a:ext cx="9144000" cy="990600"/>
          </a:xfrm>
        </p:spPr>
        <p:txBody>
          <a:bodyPr>
            <a:noAutofit/>
          </a:bodyPr>
          <a:lstStyle/>
          <a:p>
            <a:pPr eaLnBrk="1" hangingPunct="1">
              <a:defRPr/>
            </a:pPr>
            <a:r>
              <a:rPr lang="en-US" sz="3600" dirty="0" smtClean="0">
                <a:solidFill>
                  <a:schemeClr val="accent2"/>
                </a:solidFill>
                <a:latin typeface="Tw Cen MT" pitchFamily="34" charset="0"/>
              </a:rPr>
              <a:t>Written Procurement Selection Procedures </a:t>
            </a:r>
          </a:p>
        </p:txBody>
      </p:sp>
      <p:sp>
        <p:nvSpPr>
          <p:cNvPr id="81923" name="Rectangle 5"/>
          <p:cNvSpPr>
            <a:spLocks noGrp="1" noChangeArrowheads="1"/>
          </p:cNvSpPr>
          <p:nvPr>
            <p:ph sz="quarter" idx="1"/>
          </p:nvPr>
        </p:nvSpPr>
        <p:spPr>
          <a:xfrm>
            <a:off x="609600" y="26670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600" dirty="0" smtClean="0">
                <a:solidFill>
                  <a:schemeClr val="accent2"/>
                </a:solidFill>
                <a:latin typeface="Tw Cen MT" pitchFamily="34" charset="0"/>
                <a:hlinkClick r:id="rId3"/>
              </a:rPr>
              <a:t>FTA C 4220.1F</a:t>
            </a:r>
            <a:r>
              <a:rPr lang="en-US" sz="2600" dirty="0" smtClean="0">
                <a:solidFill>
                  <a:schemeClr val="accent2"/>
                </a:solidFill>
                <a:latin typeface="Tw Cen MT" pitchFamily="34" charset="0"/>
              </a:rPr>
              <a:t>. </a:t>
            </a: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Grantees shall have written selection procedures for procurement transactions. </a:t>
            </a: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#16 of the PSR</a:t>
            </a:r>
          </a:p>
        </p:txBody>
      </p:sp>
      <p:sp>
        <p:nvSpPr>
          <p:cNvPr id="4" name="Slide Number Placeholder 3"/>
          <p:cNvSpPr>
            <a:spLocks noGrp="1"/>
          </p:cNvSpPr>
          <p:nvPr>
            <p:ph type="sldNum" sz="quarter" idx="12"/>
          </p:nvPr>
        </p:nvSpPr>
        <p:spPr/>
        <p:txBody>
          <a:bodyPr>
            <a:normAutofit/>
          </a:bodyPr>
          <a:lstStyle/>
          <a:p>
            <a:pPr>
              <a:defRPr/>
            </a:pPr>
            <a:fld id="{A8B81CF5-3C4D-403C-B071-B50EEBB4A5F8}" type="slidenum">
              <a:rPr lang="en-US" smtClean="0"/>
              <a:pPr>
                <a:defRPr/>
              </a:pPr>
              <a:t>64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 calcmode="lin" valueType="num">
                                      <p:cBhvr additive="base">
                                        <p:cTn id="12"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anim calcmode="lin" valueType="num">
                                      <p:cBhvr additive="base">
                                        <p:cTn id="17"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2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1923">
                                            <p:txEl>
                                              <p:pRg st="5" end="5"/>
                                            </p:txEl>
                                          </p:spTgt>
                                        </p:tgtEl>
                                        <p:attrNameLst>
                                          <p:attrName>style.visibility</p:attrName>
                                        </p:attrNameLst>
                                      </p:cBhvr>
                                      <p:to>
                                        <p:strVal val="visible"/>
                                      </p:to>
                                    </p:set>
                                    <p:anim calcmode="lin" valueType="num">
                                      <p:cBhvr additive="base">
                                        <p:cTn id="22" dur="5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19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6146" name="Rectangle 4"/>
          <p:cNvSpPr>
            <a:spLocks noGrp="1" noChangeArrowheads="1"/>
          </p:cNvSpPr>
          <p:nvPr>
            <p:ph type="title"/>
          </p:nvPr>
        </p:nvSpPr>
        <p:spPr>
          <a:xfrm>
            <a:off x="0" y="1371600"/>
            <a:ext cx="9144000" cy="914400"/>
          </a:xfrm>
        </p:spPr>
        <p:txBody>
          <a:bodyPr>
            <a:noAutofit/>
          </a:bodyPr>
          <a:lstStyle/>
          <a:p>
            <a:pPr eaLnBrk="1" hangingPunct="1">
              <a:defRPr/>
            </a:pPr>
            <a:r>
              <a:rPr lang="en-US" sz="3600" dirty="0" smtClean="0">
                <a:solidFill>
                  <a:schemeClr val="accent2"/>
                </a:solidFill>
                <a:latin typeface="Tw Cen MT" pitchFamily="34" charset="0"/>
              </a:rPr>
              <a:t>Written Procurement Selection Procedures </a:t>
            </a:r>
          </a:p>
        </p:txBody>
      </p:sp>
      <p:sp>
        <p:nvSpPr>
          <p:cNvPr id="82947" name="Rectangle 5"/>
          <p:cNvSpPr>
            <a:spLocks noGrp="1" noChangeArrowheads="1"/>
          </p:cNvSpPr>
          <p:nvPr>
            <p:ph sz="quarter" idx="1"/>
          </p:nvPr>
        </p:nvSpPr>
        <p:spPr>
          <a:xfrm>
            <a:off x="914400" y="2743200"/>
            <a:ext cx="7312025" cy="4495800"/>
          </a:xfrm>
        </p:spPr>
        <p:txBody>
          <a:bodyPr/>
          <a:lstStyle/>
          <a:p>
            <a:pPr eaLnBrk="1" hangingPunct="1">
              <a:buFont typeface="Wingdings" pitchFamily="2" charset="2"/>
              <a:buNone/>
            </a:pPr>
            <a:r>
              <a:rPr lang="en-US" sz="2800" dirty="0" smtClean="0">
                <a:solidFill>
                  <a:schemeClr val="accent2"/>
                </a:solidFill>
                <a:latin typeface="Tw Cen MT" pitchFamily="34" charset="0"/>
              </a:rPr>
              <a:t>All solicitations shall: </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Incorporate a clear and accurate description of the technical requirements for the material, product, or service to be procured. </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Identify all requirements that offerors must fulfill and all other factors to be used in evaluating bids or proposals.</a:t>
            </a:r>
            <a:r>
              <a:rPr lang="en-US" i="1" dirty="0" smtClean="0">
                <a:solidFill>
                  <a:schemeClr val="accent2"/>
                </a:solidFill>
              </a:rPr>
              <a:t/>
            </a:r>
            <a:br>
              <a:rPr lang="en-US" i="1" dirty="0" smtClean="0">
                <a:solidFill>
                  <a:schemeClr val="accent2"/>
                </a:solidFill>
              </a:rPr>
            </a:br>
            <a:endParaRPr lang="en-US" b="1" i="1"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993330C5-2397-4755-8889-C1EF4A9933AD}" type="slidenum">
              <a:rPr lang="en-US" smtClean="0"/>
              <a:pPr>
                <a:defRPr/>
              </a:pPr>
              <a:t>65</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 calcmode="lin" valueType="num">
                                      <p:cBhvr additive="base">
                                        <p:cTn id="12"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 calcmode="lin" valueType="num">
                                      <p:cBhvr additive="base">
                                        <p:cTn id="17" dur="5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29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a:xfrm>
            <a:off x="0" y="1524000"/>
            <a:ext cx="9144000" cy="990600"/>
          </a:xfrm>
        </p:spPr>
        <p:txBody>
          <a:bodyPr/>
          <a:lstStyle/>
          <a:p>
            <a:pPr eaLnBrk="1" hangingPunct="1"/>
            <a:r>
              <a:rPr lang="en-US" sz="3600" dirty="0" smtClean="0">
                <a:solidFill>
                  <a:schemeClr val="accent2"/>
                </a:solidFill>
                <a:latin typeface="Tw Cen MT" pitchFamily="34" charset="0"/>
              </a:rPr>
              <a:t>Contract Award Considerations </a:t>
            </a:r>
          </a:p>
        </p:txBody>
      </p:sp>
      <p:sp>
        <p:nvSpPr>
          <p:cNvPr id="86019" name="Rectangle 5"/>
          <p:cNvSpPr>
            <a:spLocks noGrp="1" noChangeArrowheads="1"/>
          </p:cNvSpPr>
          <p:nvPr>
            <p:ph sz="quarter" idx="1"/>
          </p:nvPr>
        </p:nvSpPr>
        <p:spPr>
          <a:xfrm>
            <a:off x="1981200" y="2819400"/>
            <a:ext cx="7312025" cy="4495800"/>
          </a:xfrm>
        </p:spPr>
        <p:txBody>
          <a:bodyPr/>
          <a:lstStyle/>
          <a:p>
            <a:pPr>
              <a:buClr>
                <a:schemeClr val="tx1"/>
              </a:buClr>
              <a:buFont typeface="Wingdings" pitchFamily="2" charset="2"/>
              <a:buChar char="ü"/>
            </a:pPr>
            <a:r>
              <a:rPr lang="en-US" sz="2800" dirty="0" smtClean="0">
                <a:solidFill>
                  <a:schemeClr val="accent2"/>
                </a:solidFill>
                <a:latin typeface="Tw Cen MT" pitchFamily="34" charset="0"/>
              </a:rPr>
              <a:t>Cost or Price Analysis</a:t>
            </a:r>
          </a:p>
          <a:p>
            <a:pPr>
              <a:buClr>
                <a:schemeClr val="tx1"/>
              </a:buClr>
              <a:buFont typeface="Wingdings" pitchFamily="2" charset="2"/>
              <a:buChar char="ü"/>
            </a:pPr>
            <a:r>
              <a:rPr lang="en-US" sz="2800" dirty="0" smtClean="0">
                <a:solidFill>
                  <a:schemeClr val="accent2"/>
                </a:solidFill>
                <a:latin typeface="Tw Cen MT" pitchFamily="34" charset="0"/>
              </a:rPr>
              <a:t>Evaluation of Options</a:t>
            </a:r>
          </a:p>
          <a:p>
            <a:pPr>
              <a:buClr>
                <a:schemeClr val="tx1"/>
              </a:buClr>
              <a:buFont typeface="Wingdings" pitchFamily="2" charset="2"/>
              <a:buChar char="ü"/>
            </a:pPr>
            <a:r>
              <a:rPr lang="en-US" sz="2800" dirty="0" smtClean="0">
                <a:solidFill>
                  <a:schemeClr val="accent2"/>
                </a:solidFill>
                <a:latin typeface="Tw Cen MT" pitchFamily="34" charset="0"/>
              </a:rPr>
              <a:t>Award to Responsible Contractors</a:t>
            </a:r>
          </a:p>
          <a:p>
            <a:pPr>
              <a:buClr>
                <a:schemeClr val="tx1"/>
              </a:buClr>
              <a:buFont typeface="Wingdings" pitchFamily="2" charset="2"/>
              <a:buChar char="ü"/>
            </a:pPr>
            <a:r>
              <a:rPr lang="en-US" sz="2800" dirty="0" smtClean="0">
                <a:solidFill>
                  <a:schemeClr val="accent2"/>
                </a:solidFill>
                <a:latin typeface="Tw Cen MT" pitchFamily="34" charset="0"/>
              </a:rPr>
              <a:t>Sound and Complete Agreement</a:t>
            </a:r>
          </a:p>
          <a:p>
            <a:pPr>
              <a:buClr>
                <a:schemeClr val="tx1"/>
              </a:buClr>
              <a:buFont typeface="Wingdings" pitchFamily="2" charset="2"/>
              <a:buChar char="ü"/>
            </a:pPr>
            <a:r>
              <a:rPr lang="en-US" sz="2800" dirty="0" smtClean="0">
                <a:solidFill>
                  <a:schemeClr val="accent2"/>
                </a:solidFill>
                <a:latin typeface="Tw Cen MT" pitchFamily="34" charset="0"/>
              </a:rPr>
              <a:t>Arbitrary Action</a:t>
            </a:r>
          </a:p>
        </p:txBody>
      </p:sp>
      <p:sp>
        <p:nvSpPr>
          <p:cNvPr id="4" name="Slide Number Placeholder 3"/>
          <p:cNvSpPr>
            <a:spLocks noGrp="1"/>
          </p:cNvSpPr>
          <p:nvPr>
            <p:ph type="sldNum" sz="quarter" idx="12"/>
          </p:nvPr>
        </p:nvSpPr>
        <p:spPr/>
        <p:txBody>
          <a:bodyPr>
            <a:normAutofit/>
          </a:bodyPr>
          <a:lstStyle/>
          <a:p>
            <a:pPr>
              <a:defRPr/>
            </a:pPr>
            <a:fld id="{A8BFA28D-97D1-4BE3-8E53-6F2BB99CB67E}" type="slidenum">
              <a:rPr lang="en-US" smtClean="0"/>
              <a:pPr>
                <a:defRPr/>
              </a:pPr>
              <a:t>66</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 calcmode="lin" valueType="num">
                                      <p:cBhvr additive="base">
                                        <p:cTn id="12"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 calcmode="lin" valueType="num">
                                      <p:cBhvr additive="base">
                                        <p:cTn id="17"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 calcmode="lin" valueType="num">
                                      <p:cBhvr additive="base">
                                        <p:cTn id="22"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6019">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6019">
                                            <p:txEl>
                                              <p:pRg st="4" end="4"/>
                                            </p:txEl>
                                          </p:spTgt>
                                        </p:tgtEl>
                                        <p:attrNameLst>
                                          <p:attrName>style.visibility</p:attrName>
                                        </p:attrNameLst>
                                      </p:cBhvr>
                                      <p:to>
                                        <p:strVal val="visible"/>
                                      </p:to>
                                    </p:set>
                                    <p:anim calcmode="lin" valueType="num">
                                      <p:cBhvr additive="base">
                                        <p:cTn id="27"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60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42" name="Rectangle 4"/>
          <p:cNvSpPr>
            <a:spLocks noGrp="1" noChangeArrowheads="1"/>
          </p:cNvSpPr>
          <p:nvPr>
            <p:ph type="title"/>
          </p:nvPr>
        </p:nvSpPr>
        <p:spPr>
          <a:xfrm>
            <a:off x="0" y="1371600"/>
            <a:ext cx="9144000" cy="990600"/>
          </a:xfrm>
        </p:spPr>
        <p:txBody>
          <a:bodyPr>
            <a:noAutofit/>
          </a:bodyPr>
          <a:lstStyle/>
          <a:p>
            <a:pPr eaLnBrk="1" hangingPunct="1">
              <a:defRPr/>
            </a:pPr>
            <a:r>
              <a:rPr lang="en-US" sz="3600" dirty="0" smtClean="0">
                <a:solidFill>
                  <a:schemeClr val="accent2"/>
                </a:solidFill>
                <a:latin typeface="Tw Cen MT" pitchFamily="34" charset="0"/>
              </a:rPr>
              <a:t>Written Procurement Selection Procedures </a:t>
            </a:r>
          </a:p>
        </p:txBody>
      </p:sp>
      <p:sp>
        <p:nvSpPr>
          <p:cNvPr id="83971" name="Rectangle 5"/>
          <p:cNvSpPr>
            <a:spLocks noGrp="1" noChangeArrowheads="1"/>
          </p:cNvSpPr>
          <p:nvPr>
            <p:ph sz="quarter" idx="1"/>
          </p:nvPr>
        </p:nvSpPr>
        <p:spPr>
          <a:xfrm>
            <a:off x="914400" y="2667000"/>
            <a:ext cx="7312025" cy="4495800"/>
          </a:xfrm>
        </p:spPr>
        <p:txBody>
          <a:bodyPr/>
          <a:lstStyle/>
          <a:p>
            <a:pPr eaLnBrk="1" hangingPunct="1">
              <a:buFont typeface="Wingdings" pitchFamily="2" charset="2"/>
              <a:buNone/>
            </a:pPr>
            <a:r>
              <a:rPr lang="en-US" sz="2800" dirty="0" smtClean="0">
                <a:solidFill>
                  <a:schemeClr val="accent2"/>
                </a:solidFill>
                <a:latin typeface="Tw Cen MT" pitchFamily="34" charset="0"/>
              </a:rPr>
              <a:t>All solicitations shall: </a:t>
            </a:r>
          </a:p>
          <a:p>
            <a:pPr eaLnBrk="1" hangingPunct="1">
              <a:buFont typeface="Wingdings" pitchFamily="2" charset="2"/>
              <a:buChar char="ü"/>
            </a:pPr>
            <a:r>
              <a:rPr lang="en-US" sz="2800" dirty="0" smtClean="0">
                <a:solidFill>
                  <a:schemeClr val="accent2"/>
                </a:solidFill>
                <a:latin typeface="Tw Cen MT" pitchFamily="34" charset="0"/>
              </a:rPr>
              <a:t>Incorporate a clear and accurate description of the technical requirements for the material, product, or service to be procured. </a:t>
            </a:r>
          </a:p>
          <a:p>
            <a:pPr eaLnBrk="1" hangingPunct="1">
              <a:buFont typeface="Wingdings" pitchFamily="2" charset="2"/>
              <a:buChar char="ü"/>
            </a:pPr>
            <a:r>
              <a:rPr lang="en-US" sz="2800" dirty="0" smtClean="0">
                <a:solidFill>
                  <a:schemeClr val="accent2"/>
                </a:solidFill>
                <a:latin typeface="Tw Cen MT" pitchFamily="34" charset="0"/>
              </a:rPr>
              <a:t>Identify all requirements that offerors must fulfill and all other factors to be used in evaluating bids or proposals</a:t>
            </a:r>
            <a:r>
              <a:rPr lang="en-US" dirty="0" smtClean="0">
                <a:solidFill>
                  <a:schemeClr val="accent2"/>
                </a:solidFill>
              </a:rPr>
              <a:t>.</a:t>
            </a:r>
            <a:r>
              <a:rPr lang="en-US" i="1" dirty="0" smtClean="0">
                <a:solidFill>
                  <a:schemeClr val="accent2"/>
                </a:solidFill>
              </a:rPr>
              <a:t/>
            </a:r>
            <a:br>
              <a:rPr lang="en-US" i="1" dirty="0" smtClean="0">
                <a:solidFill>
                  <a:schemeClr val="accent2"/>
                </a:solidFill>
              </a:rPr>
            </a:br>
            <a:endParaRPr lang="en-US" b="1" i="1"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6F197E14-573E-429D-A0BC-7094BC7CF635}" type="slidenum">
              <a:rPr lang="en-US" smtClean="0"/>
              <a:pPr>
                <a:defRPr/>
              </a:pPr>
              <a:t>67</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 calcmode="lin" valueType="num">
                                      <p:cBhvr additive="base">
                                        <p:cTn id="12"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 calcmode="lin" valueType="num">
                                      <p:cBhvr additive="base">
                                        <p:cTn id="17"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Rectangle 4"/>
          <p:cNvSpPr>
            <a:spLocks noGrp="1" noChangeArrowheads="1"/>
          </p:cNvSpPr>
          <p:nvPr>
            <p:ph type="title"/>
          </p:nvPr>
        </p:nvSpPr>
        <p:spPr>
          <a:xfrm>
            <a:off x="0" y="1600200"/>
            <a:ext cx="9144000" cy="990600"/>
          </a:xfrm>
        </p:spPr>
        <p:txBody>
          <a:bodyPr>
            <a:noAutofit/>
          </a:bodyPr>
          <a:lstStyle/>
          <a:p>
            <a:pPr eaLnBrk="1" hangingPunct="1">
              <a:defRPr/>
            </a:pPr>
            <a:r>
              <a:rPr lang="en-US" sz="3600" dirty="0" smtClean="0">
                <a:solidFill>
                  <a:schemeClr val="accent2"/>
                </a:solidFill>
                <a:latin typeface="Tw Cen MT" pitchFamily="34" charset="0"/>
              </a:rPr>
              <a:t>Written Procurement Selection Procedures</a:t>
            </a:r>
          </a:p>
        </p:txBody>
      </p:sp>
      <p:sp>
        <p:nvSpPr>
          <p:cNvPr id="84995" name="Rectangle 5"/>
          <p:cNvSpPr>
            <a:spLocks noGrp="1" noChangeArrowheads="1"/>
          </p:cNvSpPr>
          <p:nvPr>
            <p:ph sz="quarter" idx="1"/>
          </p:nvPr>
        </p:nvSpPr>
        <p:spPr>
          <a:xfrm>
            <a:off x="609600" y="3352800"/>
            <a:ext cx="7312025" cy="4495800"/>
          </a:xfrm>
        </p:spPr>
        <p:txBody>
          <a:bodyPr/>
          <a:lstStyle/>
          <a:p>
            <a:pPr algn="ctr" eaLnBrk="1" hangingPunct="1">
              <a:buFont typeface="Wingdings" pitchFamily="2" charset="2"/>
              <a:buNone/>
            </a:pPr>
            <a:r>
              <a:rPr lang="en-US" sz="2800" b="1" dirty="0" smtClean="0">
                <a:solidFill>
                  <a:schemeClr val="accent2"/>
                </a:solidFill>
                <a:latin typeface="Tw Cen MT" pitchFamily="34" charset="0"/>
              </a:rPr>
              <a:t>Best Practices</a:t>
            </a:r>
          </a:p>
          <a:p>
            <a:pPr algn="ctr" eaLnBrk="1" hangingPunct="1">
              <a:buFont typeface="Wingdings" pitchFamily="2" charset="2"/>
              <a:buNone/>
            </a:pPr>
            <a:r>
              <a:rPr lang="en-US" sz="2800" b="1" dirty="0" smtClean="0">
                <a:solidFill>
                  <a:schemeClr val="accent2"/>
                </a:solidFill>
                <a:latin typeface="Tw Cen MT" pitchFamily="34" charset="0"/>
              </a:rPr>
              <a:t>	BPPM § 4.3.2, 4.4.1, 4.5.1, and 4.5.2</a:t>
            </a:r>
            <a:r>
              <a:rPr lang="en-US" sz="2800" dirty="0" smtClean="0">
                <a:solidFill>
                  <a:schemeClr val="accent2"/>
                </a:solidFill>
                <a:latin typeface="Tw Cen MT" pitchFamily="34" charset="0"/>
              </a:rPr>
              <a:t> </a:t>
            </a:r>
          </a:p>
        </p:txBody>
      </p:sp>
      <p:sp>
        <p:nvSpPr>
          <p:cNvPr id="4" name="Slide Number Placeholder 3"/>
          <p:cNvSpPr>
            <a:spLocks noGrp="1"/>
          </p:cNvSpPr>
          <p:nvPr>
            <p:ph type="sldNum" sz="quarter" idx="12"/>
          </p:nvPr>
        </p:nvSpPr>
        <p:spPr/>
        <p:txBody>
          <a:bodyPr>
            <a:normAutofit/>
          </a:bodyPr>
          <a:lstStyle/>
          <a:p>
            <a:pPr>
              <a:defRPr/>
            </a:pPr>
            <a:fld id="{D21D6E5D-618A-495A-ACB1-F688AA76DDD7}" type="slidenum">
              <a:rPr lang="en-US" smtClean="0"/>
              <a:pPr>
                <a:defRPr/>
              </a:pPr>
              <a:t>68</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 calcmode="lin" valueType="num">
                                      <p:cBhvr additive="base">
                                        <p:cTn id="12"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xfrm>
            <a:off x="609600" y="1371600"/>
            <a:ext cx="7312025" cy="990600"/>
          </a:xfrm>
        </p:spPr>
        <p:txBody>
          <a:bodyPr/>
          <a:lstStyle/>
          <a:p>
            <a:pPr eaLnBrk="1" hangingPunct="1"/>
            <a:r>
              <a:rPr lang="en-US" sz="3600" dirty="0" smtClean="0">
                <a:solidFill>
                  <a:schemeClr val="accent2"/>
                </a:solidFill>
                <a:latin typeface="Tw Cen MT" pitchFamily="34" charset="0"/>
              </a:rPr>
              <a:t>Cost or Price Analysis</a:t>
            </a:r>
          </a:p>
        </p:txBody>
      </p:sp>
      <p:sp>
        <p:nvSpPr>
          <p:cNvPr id="87043" name="Rectangle 5"/>
          <p:cNvSpPr>
            <a:spLocks noGrp="1" noChangeArrowheads="1"/>
          </p:cNvSpPr>
          <p:nvPr>
            <p:ph sz="quarter" idx="1"/>
          </p:nvPr>
        </p:nvSpPr>
        <p:spPr>
          <a:xfrm>
            <a:off x="533400" y="2362200"/>
            <a:ext cx="7312025" cy="4495800"/>
          </a:xfrm>
        </p:spPr>
        <p:txBody>
          <a:bodyPr/>
          <a:lstStyle/>
          <a:p>
            <a:pPr marL="0" indent="4763" algn="ctr" eaLnBrk="1" hangingPunct="1">
              <a:buFont typeface="Wingdings" pitchFamily="2" charset="2"/>
              <a:buNone/>
            </a:pPr>
            <a:r>
              <a:rPr lang="en-US" sz="2600" b="1" dirty="0" smtClean="0">
                <a:solidFill>
                  <a:schemeClr val="accent2"/>
                </a:solidFill>
                <a:latin typeface="Tw Cen MT" pitchFamily="34" charset="0"/>
              </a:rPr>
              <a:t>Basic Requirement</a:t>
            </a:r>
          </a:p>
          <a:p>
            <a:pPr marL="0" indent="4763" algn="ctr" eaLnBrk="1" hangingPunct="1">
              <a:buFont typeface="Wingdings" pitchFamily="2" charset="2"/>
              <a:buNone/>
            </a:pPr>
            <a:endParaRPr lang="en-US" sz="2600" b="1" dirty="0" smtClean="0">
              <a:solidFill>
                <a:schemeClr val="accent2"/>
              </a:solidFill>
              <a:latin typeface="Tw Cen MT" pitchFamily="34" charset="0"/>
              <a:hlinkClick r:id="rId3"/>
            </a:endParaRPr>
          </a:p>
          <a:p>
            <a:pPr marL="0" indent="4763" algn="ctr" eaLnBrk="1" hangingPunct="1">
              <a:buFont typeface="Wingdings" pitchFamily="2" charset="2"/>
              <a:buNone/>
            </a:pP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6)</a:t>
            </a:r>
            <a:endParaRPr lang="en-US" sz="2600" dirty="0" smtClean="0">
              <a:solidFill>
                <a:schemeClr val="accent2"/>
              </a:solidFill>
              <a:latin typeface="Tw Cen MT" pitchFamily="34" charset="0"/>
            </a:endParaRPr>
          </a:p>
          <a:p>
            <a:pPr marL="0" indent="4763" algn="ctr" eaLnBrk="1" hangingPunct="1">
              <a:buFont typeface="Wingdings" pitchFamily="2" charset="2"/>
              <a:buNone/>
            </a:pPr>
            <a:endParaRPr lang="en-US" sz="2600" dirty="0" smtClean="0">
              <a:solidFill>
                <a:schemeClr val="accent2"/>
              </a:solidFill>
              <a:latin typeface="Tw Cen MT" pitchFamily="34" charset="0"/>
            </a:endParaRPr>
          </a:p>
          <a:p>
            <a:pPr marL="747713" lvl="1" algn="ctr" eaLnBrk="1" hangingPunct="1">
              <a:buFont typeface="Wingdings" pitchFamily="2" charset="2"/>
              <a:buNone/>
            </a:pPr>
            <a:r>
              <a:rPr lang="en-US" sz="2600" i="1" dirty="0" smtClean="0">
                <a:solidFill>
                  <a:schemeClr val="accent2"/>
                </a:solidFill>
                <a:latin typeface="Tw Cen MT" pitchFamily="34" charset="0"/>
              </a:rPr>
              <a:t>	Grantees must perform a cost or price analysis in connection with every procurement action, including contract modifications.</a:t>
            </a:r>
            <a:r>
              <a:rPr lang="en-US" sz="2600" dirty="0" smtClean="0">
                <a:solidFill>
                  <a:schemeClr val="accent2"/>
                </a:solidFill>
                <a:latin typeface="Tw Cen MT" pitchFamily="34" charset="0"/>
              </a:rPr>
              <a:t> </a:t>
            </a:r>
          </a:p>
          <a:p>
            <a:pPr marL="0" indent="4763" algn="ctr" eaLnBrk="1" hangingPunct="1">
              <a:buFont typeface="Wingdings" pitchFamily="2" charset="2"/>
              <a:buNone/>
            </a:pPr>
            <a:r>
              <a:rPr lang="en-US" sz="2600" dirty="0" smtClean="0">
                <a:solidFill>
                  <a:schemeClr val="accent2"/>
                </a:solidFill>
                <a:latin typeface="Tw Cen MT" pitchFamily="34" charset="0"/>
              </a:rPr>
              <a:t> </a:t>
            </a:r>
          </a:p>
          <a:p>
            <a:pPr marL="0" indent="4763" algn="ctr" eaLnBrk="1" hangingPunct="1">
              <a:buFont typeface="Wingdings" pitchFamily="2" charset="2"/>
              <a:buNone/>
            </a:pPr>
            <a:r>
              <a:rPr lang="en-US" sz="2600" b="1" dirty="0" smtClean="0">
                <a:solidFill>
                  <a:schemeClr val="accent2"/>
                </a:solidFill>
                <a:latin typeface="Tw Cen MT" pitchFamily="34" charset="0"/>
              </a:rPr>
              <a:t>Element #41 of the PSR</a:t>
            </a:r>
          </a:p>
        </p:txBody>
      </p:sp>
      <p:sp>
        <p:nvSpPr>
          <p:cNvPr id="4" name="Slide Number Placeholder 3"/>
          <p:cNvSpPr>
            <a:spLocks noGrp="1"/>
          </p:cNvSpPr>
          <p:nvPr>
            <p:ph type="sldNum" sz="quarter" idx="12"/>
          </p:nvPr>
        </p:nvSpPr>
        <p:spPr/>
        <p:txBody>
          <a:bodyPr>
            <a:normAutofit/>
          </a:bodyPr>
          <a:lstStyle/>
          <a:p>
            <a:pPr>
              <a:defRPr/>
            </a:pPr>
            <a:fld id="{E6F54CCD-259F-49E0-8A54-9BDEBBA6FB1C}" type="slidenum">
              <a:rPr lang="en-US" smtClean="0"/>
              <a:pPr>
                <a:defRPr/>
              </a:pPr>
              <a:t>69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7043">
                                            <p:txEl>
                                              <p:pRg st="2" end="2"/>
                                            </p:txEl>
                                          </p:spTgt>
                                        </p:tgtEl>
                                        <p:attrNameLst>
                                          <p:attrName>style.visibility</p:attrName>
                                        </p:attrNameLst>
                                      </p:cBhvr>
                                      <p:to>
                                        <p:strVal val="visible"/>
                                      </p:to>
                                    </p:set>
                                    <p:anim calcmode="lin" valueType="num">
                                      <p:cBhvr additive="base">
                                        <p:cTn id="12"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7043">
                                            <p:txEl>
                                              <p:pRg st="4" end="4"/>
                                            </p:txEl>
                                          </p:spTgt>
                                        </p:tgtEl>
                                        <p:attrNameLst>
                                          <p:attrName>style.visibility</p:attrName>
                                        </p:attrNameLst>
                                      </p:cBhvr>
                                      <p:to>
                                        <p:strVal val="visible"/>
                                      </p:to>
                                    </p:set>
                                    <p:anim calcmode="lin" valueType="num">
                                      <p:cBhvr additive="base">
                                        <p:cTn id="17"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704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7043">
                                            <p:txEl>
                                              <p:pRg st="5" end="5"/>
                                            </p:txEl>
                                          </p:spTgt>
                                        </p:tgtEl>
                                        <p:attrNameLst>
                                          <p:attrName>style.visibility</p:attrName>
                                        </p:attrNameLst>
                                      </p:cBhvr>
                                      <p:to>
                                        <p:strVal val="visible"/>
                                      </p:to>
                                    </p:set>
                                    <p:anim calcmode="lin" valueType="num">
                                      <p:cBhvr additive="base">
                                        <p:cTn id="22" dur="5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704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7043">
                                            <p:txEl>
                                              <p:pRg st="6" end="6"/>
                                            </p:txEl>
                                          </p:spTgt>
                                        </p:tgtEl>
                                        <p:attrNameLst>
                                          <p:attrName>style.visibility</p:attrName>
                                        </p:attrNameLst>
                                      </p:cBhvr>
                                      <p:to>
                                        <p:strVal val="visible"/>
                                      </p:to>
                                    </p:set>
                                    <p:anim calcmode="lin" valueType="num">
                                      <p:cBhvr additive="base">
                                        <p:cTn id="27" dur="500" fill="hold"/>
                                        <p:tgtEl>
                                          <p:spTgt spid="8704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70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idx="4294967295"/>
          </p:nvPr>
        </p:nvSpPr>
        <p:spPr>
          <a:xfrm>
            <a:off x="0" y="1600200"/>
            <a:ext cx="9144000" cy="1143000"/>
          </a:xfrm>
        </p:spPr>
        <p:txBody>
          <a:bodyPr/>
          <a:lstStyle/>
          <a:p>
            <a:r>
              <a:rPr lang="en-US" sz="3600" dirty="0">
                <a:solidFill>
                  <a:schemeClr val="accent2"/>
                </a:solidFill>
                <a:latin typeface="Tw Cen MT" pitchFamily="34" charset="0"/>
              </a:rPr>
              <a:t>FTA Oversight Activities</a:t>
            </a:r>
          </a:p>
        </p:txBody>
      </p:sp>
      <p:sp>
        <p:nvSpPr>
          <p:cNvPr id="19459" name="Rectangle 5"/>
          <p:cNvSpPr>
            <a:spLocks noGrp="1" noChangeArrowheads="1"/>
          </p:cNvSpPr>
          <p:nvPr>
            <p:ph type="body" idx="4294967295"/>
          </p:nvPr>
        </p:nvSpPr>
        <p:spPr>
          <a:xfrm>
            <a:off x="2057400" y="2819400"/>
            <a:ext cx="5029200" cy="4495800"/>
          </a:xfrm>
        </p:spPr>
        <p:txBody>
          <a:bodyPr/>
          <a:lstStyle/>
          <a:p>
            <a:pPr marL="319088" indent="-319088" algn="ctr">
              <a:buClr>
                <a:srgbClr val="993300"/>
              </a:buClr>
              <a:buFont typeface="Wingdings" pitchFamily="2" charset="2"/>
              <a:buNone/>
            </a:pPr>
            <a:r>
              <a:rPr lang="en-US" sz="2800" b="1" dirty="0">
                <a:solidFill>
                  <a:schemeClr val="accent2"/>
                </a:solidFill>
                <a:latin typeface="Tw Cen MT" pitchFamily="34" charset="0"/>
              </a:rPr>
              <a:t>Project Level Reviews</a:t>
            </a:r>
          </a:p>
          <a:p>
            <a:pPr marL="319088" indent="-319088" algn="ctr">
              <a:buClr>
                <a:schemeClr val="tx1"/>
              </a:buClr>
              <a:buFont typeface="Wingdings" pitchFamily="2" charset="2"/>
              <a:buChar char="ü"/>
            </a:pPr>
            <a:r>
              <a:rPr lang="en-US" sz="2800" dirty="0">
                <a:solidFill>
                  <a:schemeClr val="accent2"/>
                </a:solidFill>
                <a:latin typeface="Tw Cen MT" pitchFamily="34" charset="0"/>
              </a:rPr>
              <a:t>Project Management Oversight</a:t>
            </a:r>
          </a:p>
          <a:p>
            <a:pPr marL="319088" indent="-319088" algn="ctr">
              <a:buClr>
                <a:schemeClr val="tx1"/>
              </a:buClr>
              <a:buFont typeface="Wingdings" pitchFamily="2" charset="2"/>
              <a:buChar char="ü"/>
            </a:pPr>
            <a:r>
              <a:rPr lang="en-US" sz="2800" dirty="0">
                <a:solidFill>
                  <a:schemeClr val="accent2"/>
                </a:solidFill>
                <a:latin typeface="Tw Cen MT" pitchFamily="34" charset="0"/>
              </a:rPr>
              <a:t>Financial Capacity Assessments</a:t>
            </a:r>
          </a:p>
        </p:txBody>
      </p:sp>
      <p:sp>
        <p:nvSpPr>
          <p:cNvPr id="4" name="Slide Number Placeholder 3"/>
          <p:cNvSpPr txBox="1">
            <a:spLocks noGrp="1"/>
          </p:cNvSpPr>
          <p:nvPr/>
        </p:nvSpPr>
        <p:spPr>
          <a:xfrm>
            <a:off x="0" y="1271588"/>
            <a:ext cx="533400" cy="244475"/>
          </a:xfrm>
          <a:prstGeom prst="rect">
            <a:avLst/>
          </a:prstGeom>
          <a:noFill/>
        </p:spPr>
        <p:txBody>
          <a:bodyPr anchor="ctr">
            <a:normAutofit fontScale="85000" lnSpcReduction="20000"/>
          </a:bodyPr>
          <a:lstStyle/>
          <a:p>
            <a:pPr algn="ctr" fontAlgn="auto">
              <a:spcBef>
                <a:spcPts val="0"/>
              </a:spcBef>
              <a:spcAft>
                <a:spcPts val="0"/>
              </a:spcAft>
              <a:defRPr/>
            </a:pPr>
            <a:fld id="{1A9E0801-2F60-4BD2-879B-A3AA07022D86}" type="slidenum">
              <a:rPr lang="en-US" sz="1400" b="1">
                <a:solidFill>
                  <a:srgbClr val="FFFFFF"/>
                </a:solidFill>
                <a:latin typeface="+mn-lt"/>
              </a:rPr>
              <a:pPr algn="ctr" fontAlgn="auto">
                <a:spcBef>
                  <a:spcPts val="0"/>
                </a:spcBef>
                <a:spcAft>
                  <a:spcPts val="0"/>
                </a:spcAft>
                <a:defRPr/>
              </a:pPr>
              <a:t>7</a:t>
            </a:fld>
            <a:endParaRPr lang="en-US" sz="1400" b="1" dirty="0">
              <a:solidFill>
                <a:srgbClr val="FFFFFF"/>
              </a:solidFill>
              <a:latin typeface="+mn-lt"/>
            </a:endParaRPr>
          </a:p>
        </p:txBody>
      </p:sp>
      <p:sp>
        <p:nvSpPr>
          <p:cNvPr id="6" name="Slide Number Placeholder 5"/>
          <p:cNvSpPr>
            <a:spLocks noGrp="1"/>
          </p:cNvSpPr>
          <p:nvPr>
            <p:ph type="sldNum" sz="quarter" idx="12"/>
          </p:nvPr>
        </p:nvSpPr>
        <p:spPr/>
        <p:txBody>
          <a:bodyPr/>
          <a:lstStyle/>
          <a:p>
            <a:fld id="{F4218510-0254-4468-B58E-15C82BF2518D}" type="slidenum">
              <a:rPr lang="en-US" smtClean="0"/>
              <a:pPr/>
              <a:t>7</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 calcmode="lin" valueType="num">
                                      <p:cBhvr additive="base">
                                        <p:cTn id="12"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additive="base">
                                        <p:cTn id="17"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a:xfrm>
            <a:off x="0" y="1295400"/>
            <a:ext cx="9144000" cy="990600"/>
          </a:xfrm>
        </p:spPr>
        <p:txBody>
          <a:bodyPr/>
          <a:lstStyle/>
          <a:p>
            <a:pPr eaLnBrk="1" hangingPunct="1"/>
            <a:r>
              <a:rPr lang="en-US" sz="3600" dirty="0" smtClean="0">
                <a:solidFill>
                  <a:schemeClr val="accent2"/>
                </a:solidFill>
                <a:latin typeface="Tw Cen MT" pitchFamily="34" charset="0"/>
              </a:rPr>
              <a:t>Cost or Price Analysis</a:t>
            </a:r>
          </a:p>
        </p:txBody>
      </p:sp>
      <p:sp>
        <p:nvSpPr>
          <p:cNvPr id="88067" name="Rectangle 5"/>
          <p:cNvSpPr>
            <a:spLocks noGrp="1" noChangeArrowheads="1"/>
          </p:cNvSpPr>
          <p:nvPr>
            <p:ph sz="quarter" idx="1"/>
          </p:nvPr>
        </p:nvSpPr>
        <p:spPr>
          <a:xfrm>
            <a:off x="609600" y="2362200"/>
            <a:ext cx="7312025" cy="4495800"/>
          </a:xfrm>
        </p:spPr>
        <p:txBody>
          <a:bodyPr/>
          <a:lstStyle/>
          <a:p>
            <a:pPr marL="0" indent="4763" eaLnBrk="1" hangingPunct="1">
              <a:buFont typeface="Wingdings" pitchFamily="2" charset="2"/>
              <a:buNone/>
            </a:pPr>
            <a:r>
              <a:rPr lang="en-US" sz="2600" u="sng" dirty="0" smtClean="0">
                <a:solidFill>
                  <a:schemeClr val="accent2"/>
                </a:solidFill>
                <a:latin typeface="Tw Cen MT" pitchFamily="34" charset="0"/>
              </a:rPr>
              <a:t>Cost analysis</a:t>
            </a:r>
            <a:r>
              <a:rPr lang="en-US" sz="2600" dirty="0" smtClean="0">
                <a:solidFill>
                  <a:schemeClr val="accent2"/>
                </a:solidFill>
                <a:latin typeface="Tw Cen MT" pitchFamily="34" charset="0"/>
              </a:rPr>
              <a:t> when:</a:t>
            </a:r>
          </a:p>
          <a:p>
            <a:pPr marL="0" indent="4763" eaLnBrk="1" hangingPunct="1">
              <a:buFont typeface="Wingdings" pitchFamily="2" charset="2"/>
              <a:buNone/>
            </a:pPr>
            <a:endParaRPr lang="en-US" sz="2600" dirty="0" smtClean="0">
              <a:solidFill>
                <a:schemeClr val="accent2"/>
              </a:solidFill>
              <a:latin typeface="Tw Cen MT" pitchFamily="34" charset="0"/>
            </a:endParaRPr>
          </a:p>
          <a:p>
            <a:pPr marL="742950" lvl="1" indent="-285750" eaLnBrk="1" hangingPunct="1">
              <a:buClr>
                <a:schemeClr val="tx1"/>
              </a:buClr>
              <a:buFont typeface="Arial" pitchFamily="34" charset="0"/>
              <a:buChar char="•"/>
            </a:pPr>
            <a:r>
              <a:rPr lang="en-US" sz="2600" dirty="0" smtClean="0">
                <a:solidFill>
                  <a:schemeClr val="accent2"/>
                </a:solidFill>
                <a:latin typeface="Tw Cen MT" pitchFamily="34" charset="0"/>
              </a:rPr>
              <a:t>the offeror is required to submit the elements (i.e., labor hours, overhead, materials, etc.) of the estimated cost, </a:t>
            </a:r>
          </a:p>
          <a:p>
            <a:pPr marL="0" indent="4763" eaLnBrk="1" hangingPunct="1"/>
            <a:endParaRPr lang="en-US" sz="2600" dirty="0" smtClean="0">
              <a:solidFill>
                <a:schemeClr val="accent2"/>
              </a:solidFill>
              <a:latin typeface="Tw Cen MT" pitchFamily="34" charset="0"/>
            </a:endParaRPr>
          </a:p>
          <a:p>
            <a:pPr marL="742950" lvl="1" indent="-285750" eaLnBrk="1" hangingPunct="1">
              <a:buClr>
                <a:schemeClr val="tx1"/>
              </a:buClr>
              <a:buFont typeface="Arial" pitchFamily="34" charset="0"/>
              <a:buChar char="•"/>
            </a:pPr>
            <a:r>
              <a:rPr lang="en-US" sz="2600" dirty="0" smtClean="0">
                <a:solidFill>
                  <a:schemeClr val="accent2"/>
                </a:solidFill>
                <a:latin typeface="Tw Cen MT" pitchFamily="34" charset="0"/>
              </a:rPr>
              <a:t>adequate price competition is lacking and for sole source procurements, including contract modifications or change orders</a:t>
            </a:r>
          </a:p>
        </p:txBody>
      </p:sp>
      <p:sp>
        <p:nvSpPr>
          <p:cNvPr id="4" name="Slide Number Placeholder 3"/>
          <p:cNvSpPr>
            <a:spLocks noGrp="1"/>
          </p:cNvSpPr>
          <p:nvPr>
            <p:ph type="sldNum" sz="quarter" idx="12"/>
          </p:nvPr>
        </p:nvSpPr>
        <p:spPr/>
        <p:txBody>
          <a:bodyPr>
            <a:normAutofit/>
          </a:bodyPr>
          <a:lstStyle/>
          <a:p>
            <a:pPr>
              <a:defRPr/>
            </a:pPr>
            <a:fld id="{14B2DA35-5351-4381-B229-83328111B0AE}" type="slidenum">
              <a:rPr lang="en-US" smtClean="0"/>
              <a:pPr>
                <a:defRPr/>
              </a:pPr>
              <a:t>70</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8067">
                                            <p:txEl>
                                              <p:pRg st="2" end="2"/>
                                            </p:txEl>
                                          </p:spTgt>
                                        </p:tgtEl>
                                        <p:attrNameLst>
                                          <p:attrName>style.visibility</p:attrName>
                                        </p:attrNameLst>
                                      </p:cBhvr>
                                      <p:to>
                                        <p:strVal val="visible"/>
                                      </p:to>
                                    </p:set>
                                    <p:anim calcmode="lin" valueType="num">
                                      <p:cBhvr additive="base">
                                        <p:cTn id="12"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8067">
                                            <p:txEl>
                                              <p:pRg st="4" end="4"/>
                                            </p:txEl>
                                          </p:spTgt>
                                        </p:tgtEl>
                                        <p:attrNameLst>
                                          <p:attrName>style.visibility</p:attrName>
                                        </p:attrNameLst>
                                      </p:cBhvr>
                                      <p:to>
                                        <p:strVal val="visible"/>
                                      </p:to>
                                    </p:set>
                                    <p:anim calcmode="lin" valueType="num">
                                      <p:cBhvr additive="base">
                                        <p:cTn id="17"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a:xfrm>
            <a:off x="0" y="1447800"/>
            <a:ext cx="9144000" cy="990600"/>
          </a:xfrm>
        </p:spPr>
        <p:txBody>
          <a:bodyPr/>
          <a:lstStyle/>
          <a:p>
            <a:pPr eaLnBrk="1" hangingPunct="1"/>
            <a:r>
              <a:rPr lang="en-US" sz="3600" dirty="0" smtClean="0">
                <a:solidFill>
                  <a:schemeClr val="accent2"/>
                </a:solidFill>
                <a:latin typeface="Tw Cen MT" pitchFamily="34" charset="0"/>
              </a:rPr>
              <a:t>Cost or Price Analysis</a:t>
            </a:r>
          </a:p>
        </p:txBody>
      </p:sp>
      <p:sp>
        <p:nvSpPr>
          <p:cNvPr id="89091" name="Rectangle 5"/>
          <p:cNvSpPr>
            <a:spLocks noGrp="1" noChangeArrowheads="1"/>
          </p:cNvSpPr>
          <p:nvPr>
            <p:ph sz="quarter" idx="1"/>
          </p:nvPr>
        </p:nvSpPr>
        <p:spPr>
          <a:xfrm>
            <a:off x="609600" y="2743200"/>
            <a:ext cx="7312025" cy="4495800"/>
          </a:xfrm>
        </p:spPr>
        <p:txBody>
          <a:bodyPr/>
          <a:lstStyle/>
          <a:p>
            <a:pPr marL="0" indent="4763" algn="ctr" eaLnBrk="1" hangingPunct="1">
              <a:buFont typeface="Wingdings" pitchFamily="2" charset="2"/>
              <a:buNone/>
            </a:pPr>
            <a:r>
              <a:rPr lang="en-US" sz="2800" u="sng" dirty="0" smtClean="0">
                <a:solidFill>
                  <a:schemeClr val="accent2"/>
                </a:solidFill>
                <a:latin typeface="Tw Cen MT" pitchFamily="34" charset="0"/>
              </a:rPr>
              <a:t>Price analysis</a:t>
            </a:r>
            <a:r>
              <a:rPr lang="en-US" sz="2800" dirty="0" smtClean="0">
                <a:solidFill>
                  <a:schemeClr val="accent2"/>
                </a:solidFill>
                <a:latin typeface="Tw Cen MT" pitchFamily="34" charset="0"/>
              </a:rPr>
              <a:t> may be used in all other instances to determine price reasonableness</a:t>
            </a:r>
          </a:p>
          <a:p>
            <a:pPr marL="0" indent="4763" algn="ctr" eaLnBrk="1" hangingPunct="1">
              <a:buFont typeface="Wingdings" pitchFamily="2" charset="2"/>
              <a:buNone/>
            </a:pPr>
            <a:r>
              <a:rPr lang="en-US" dirty="0" smtClean="0">
                <a:solidFill>
                  <a:schemeClr val="accent2"/>
                </a:solidFill>
              </a:rPr>
              <a:t> </a:t>
            </a:r>
          </a:p>
        </p:txBody>
      </p:sp>
      <p:sp>
        <p:nvSpPr>
          <p:cNvPr id="4" name="Slide Number Placeholder 3"/>
          <p:cNvSpPr>
            <a:spLocks noGrp="1"/>
          </p:cNvSpPr>
          <p:nvPr>
            <p:ph type="sldNum" sz="quarter" idx="12"/>
          </p:nvPr>
        </p:nvSpPr>
        <p:spPr/>
        <p:txBody>
          <a:bodyPr>
            <a:normAutofit/>
          </a:bodyPr>
          <a:lstStyle/>
          <a:p>
            <a:pPr>
              <a:defRPr/>
            </a:pPr>
            <a:fld id="{12286873-3D77-4362-993F-6CD64334EDA0}" type="slidenum">
              <a:rPr lang="en-US" smtClean="0"/>
              <a:pPr>
                <a:defRPr/>
              </a:pPr>
              <a:t>71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 calcmode="lin" valueType="num">
                                      <p:cBhvr additive="base">
                                        <p:cTn id="12"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a:xfrm>
            <a:off x="0" y="1371600"/>
            <a:ext cx="9144000" cy="990600"/>
          </a:xfrm>
        </p:spPr>
        <p:txBody>
          <a:bodyPr/>
          <a:lstStyle/>
          <a:p>
            <a:pPr eaLnBrk="1" hangingPunct="1"/>
            <a:r>
              <a:rPr lang="en-US" sz="3600" dirty="0" smtClean="0">
                <a:solidFill>
                  <a:schemeClr val="accent2"/>
                </a:solidFill>
                <a:latin typeface="Tw Cen MT" pitchFamily="34" charset="0"/>
              </a:rPr>
              <a:t>Evaluation of Options</a:t>
            </a:r>
          </a:p>
        </p:txBody>
      </p:sp>
      <p:sp>
        <p:nvSpPr>
          <p:cNvPr id="88067" name="Rectangle 5"/>
          <p:cNvSpPr>
            <a:spLocks noGrp="1" noChangeArrowheads="1"/>
          </p:cNvSpPr>
          <p:nvPr>
            <p:ph sz="quarter" idx="1"/>
          </p:nvPr>
        </p:nvSpPr>
        <p:spPr>
          <a:xfrm>
            <a:off x="609600" y="2362200"/>
            <a:ext cx="7312025" cy="4495800"/>
          </a:xfrm>
        </p:spPr>
        <p:txBody>
          <a:bodyPr>
            <a:normAutofit lnSpcReduction="10000"/>
          </a:bodyPr>
          <a:lstStyle/>
          <a:p>
            <a:pPr algn="ctr" eaLnBrk="1" hangingPunct="1">
              <a:lnSpc>
                <a:spcPct val="90000"/>
              </a:lnSpc>
              <a:buFont typeface="Wingdings" pitchFamily="2" charset="2"/>
              <a:buNone/>
              <a:defRPr/>
            </a:pPr>
            <a:r>
              <a:rPr lang="en-US" sz="2600" b="1" dirty="0" smtClean="0">
                <a:solidFill>
                  <a:schemeClr val="accent2"/>
                </a:solidFill>
                <a:latin typeface="Tw Cen MT" pitchFamily="34" charset="0"/>
              </a:rPr>
              <a:t>Basic Requirement</a:t>
            </a:r>
          </a:p>
          <a:p>
            <a:pPr algn="ctr" eaLnBrk="1" hangingPunct="1">
              <a:lnSpc>
                <a:spcPct val="90000"/>
              </a:lnSpc>
              <a:buFont typeface="Wingdings" pitchFamily="2" charset="2"/>
              <a:buNone/>
              <a:defRPr/>
            </a:pPr>
            <a:endParaRPr lang="en-US" sz="2600" dirty="0" smtClean="0">
              <a:solidFill>
                <a:schemeClr val="accent2"/>
              </a:solidFill>
              <a:latin typeface="Tw Cen MT" pitchFamily="34" charset="0"/>
              <a:hlinkClick r:id="rId3"/>
            </a:endParaRPr>
          </a:p>
          <a:p>
            <a:pPr algn="ctr" eaLnBrk="1" hangingPunct="1">
              <a:lnSpc>
                <a:spcPct val="90000"/>
              </a:lnSpc>
              <a:buFont typeface="Wingdings" pitchFamily="2" charset="2"/>
              <a:buNone/>
              <a:defRPr/>
            </a:pP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VI, 7)</a:t>
            </a:r>
            <a:endParaRPr lang="en-US" sz="2600" dirty="0" smtClean="0">
              <a:solidFill>
                <a:schemeClr val="accent2"/>
              </a:solidFill>
              <a:latin typeface="Tw Cen MT" pitchFamily="34" charset="0"/>
            </a:endParaRPr>
          </a:p>
          <a:p>
            <a:pPr algn="ctr" eaLnBrk="1" hangingPunct="1">
              <a:lnSpc>
                <a:spcPct val="90000"/>
              </a:lnSpc>
              <a:buFont typeface="Wingdings" pitchFamily="2" charset="2"/>
              <a:buNone/>
              <a:defRPr/>
            </a:pPr>
            <a:r>
              <a:rPr lang="en-US" sz="2600" dirty="0" smtClean="0">
                <a:solidFill>
                  <a:schemeClr val="accent2"/>
                </a:solidFill>
                <a:latin typeface="Tw Cen MT" pitchFamily="34" charset="0"/>
              </a:rPr>
              <a:t>	</a:t>
            </a:r>
          </a:p>
          <a:p>
            <a:pPr algn="ctr" eaLnBrk="1" hangingPunct="1">
              <a:lnSpc>
                <a:spcPct val="90000"/>
              </a:lnSpc>
              <a:buFont typeface="Wingdings" pitchFamily="2" charset="2"/>
              <a:buNone/>
              <a:defRPr/>
            </a:pPr>
            <a:r>
              <a:rPr lang="en-US" sz="2600" i="1" dirty="0" smtClean="0">
                <a:solidFill>
                  <a:schemeClr val="accent2"/>
                </a:solidFill>
                <a:latin typeface="Tw Cen MT" pitchFamily="34" charset="0"/>
              </a:rPr>
              <a:t>	The option quantities or periods contained in the contractor's bid or offer must be evaluated in order to determine contract award.  When options have not been evaluated as part of the award, the exercise of such options will be considered a sole source procurement. </a:t>
            </a:r>
            <a:br>
              <a:rPr lang="en-US" sz="2600" i="1" dirty="0" smtClean="0">
                <a:solidFill>
                  <a:schemeClr val="accent2"/>
                </a:solidFill>
                <a:latin typeface="Tw Cen MT" pitchFamily="34" charset="0"/>
              </a:rPr>
            </a:br>
            <a:endParaRPr lang="en-US" sz="2600" i="1" dirty="0" smtClean="0">
              <a:solidFill>
                <a:schemeClr val="accent2"/>
              </a:solidFill>
              <a:latin typeface="Tw Cen MT" pitchFamily="34" charset="0"/>
            </a:endParaRPr>
          </a:p>
          <a:p>
            <a:pPr algn="ctr" eaLnBrk="1" hangingPunct="1">
              <a:lnSpc>
                <a:spcPct val="90000"/>
              </a:lnSpc>
              <a:buFont typeface="Wingdings" pitchFamily="2" charset="2"/>
              <a:buNone/>
              <a:defRPr/>
            </a:pPr>
            <a:r>
              <a:rPr lang="en-US" sz="2600" b="1" dirty="0" smtClean="0">
                <a:solidFill>
                  <a:schemeClr val="accent2"/>
                </a:solidFill>
                <a:latin typeface="Tw Cen MT" pitchFamily="34" charset="0"/>
              </a:rPr>
              <a:t>Element #40 of the PSR</a:t>
            </a:r>
          </a:p>
        </p:txBody>
      </p:sp>
      <p:sp>
        <p:nvSpPr>
          <p:cNvPr id="4" name="Slide Number Placeholder 3"/>
          <p:cNvSpPr>
            <a:spLocks noGrp="1"/>
          </p:cNvSpPr>
          <p:nvPr>
            <p:ph type="sldNum" sz="quarter" idx="12"/>
          </p:nvPr>
        </p:nvSpPr>
        <p:spPr/>
        <p:txBody>
          <a:bodyPr>
            <a:normAutofit/>
          </a:bodyPr>
          <a:lstStyle/>
          <a:p>
            <a:pPr>
              <a:defRPr/>
            </a:pPr>
            <a:fld id="{8CBEB714-C1AD-4B5C-AD09-B779CEF5FEEF}" type="slidenum">
              <a:rPr lang="en-US" smtClean="0"/>
              <a:pPr>
                <a:defRPr/>
              </a:pPr>
              <a:t>72</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8067">
                                            <p:txEl>
                                              <p:pRg st="2" end="2"/>
                                            </p:txEl>
                                          </p:spTgt>
                                        </p:tgtEl>
                                        <p:attrNameLst>
                                          <p:attrName>style.visibility</p:attrName>
                                        </p:attrNameLst>
                                      </p:cBhvr>
                                      <p:to>
                                        <p:strVal val="visible"/>
                                      </p:to>
                                    </p:set>
                                    <p:anim calcmode="lin" valueType="num">
                                      <p:cBhvr additive="base">
                                        <p:cTn id="12"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8067">
                                            <p:txEl>
                                              <p:pRg st="3" end="3"/>
                                            </p:txEl>
                                          </p:spTgt>
                                        </p:tgtEl>
                                        <p:attrNameLst>
                                          <p:attrName>style.visibility</p:attrName>
                                        </p:attrNameLst>
                                      </p:cBhvr>
                                      <p:to>
                                        <p:strVal val="visible"/>
                                      </p:to>
                                    </p:set>
                                    <p:anim calcmode="lin" valueType="num">
                                      <p:cBhvr additive="base">
                                        <p:cTn id="17"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8067">
                                            <p:txEl>
                                              <p:pRg st="4" end="4"/>
                                            </p:txEl>
                                          </p:spTgt>
                                        </p:tgtEl>
                                        <p:attrNameLst>
                                          <p:attrName>style.visibility</p:attrName>
                                        </p:attrNameLst>
                                      </p:cBhvr>
                                      <p:to>
                                        <p:strVal val="visible"/>
                                      </p:to>
                                    </p:set>
                                    <p:anim calcmode="lin" valueType="num">
                                      <p:cBhvr additive="base">
                                        <p:cTn id="22"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8067">
                                            <p:txEl>
                                              <p:pRg st="5" end="5"/>
                                            </p:txEl>
                                          </p:spTgt>
                                        </p:tgtEl>
                                        <p:attrNameLst>
                                          <p:attrName>style.visibility</p:attrName>
                                        </p:attrNameLst>
                                      </p:cBhvr>
                                      <p:to>
                                        <p:strVal val="visible"/>
                                      </p:to>
                                    </p:set>
                                    <p:anim calcmode="lin" valueType="num">
                                      <p:cBhvr additive="base">
                                        <p:cTn id="27" dur="500" fill="hold"/>
                                        <p:tgtEl>
                                          <p:spTgt spid="8806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80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a:xfrm>
            <a:off x="0" y="1524000"/>
            <a:ext cx="9144000" cy="990600"/>
          </a:xfrm>
        </p:spPr>
        <p:txBody>
          <a:bodyPr/>
          <a:lstStyle/>
          <a:p>
            <a:pPr eaLnBrk="1" hangingPunct="1"/>
            <a:r>
              <a:rPr lang="en-US" sz="3600" dirty="0" smtClean="0">
                <a:solidFill>
                  <a:schemeClr val="accent2"/>
                </a:solidFill>
                <a:latin typeface="Tw Cen MT" pitchFamily="34" charset="0"/>
              </a:rPr>
              <a:t>Award to Responsible Contractor</a:t>
            </a:r>
          </a:p>
        </p:txBody>
      </p:sp>
      <p:sp>
        <p:nvSpPr>
          <p:cNvPr id="89091" name="Rectangle 5"/>
          <p:cNvSpPr>
            <a:spLocks noGrp="1" noChangeArrowheads="1"/>
          </p:cNvSpPr>
          <p:nvPr>
            <p:ph sz="quarter" idx="1"/>
          </p:nvPr>
        </p:nvSpPr>
        <p:spPr>
          <a:xfrm>
            <a:off x="533400" y="2590800"/>
            <a:ext cx="7312025" cy="4495800"/>
          </a:xfrm>
        </p:spPr>
        <p:txBody>
          <a:bodyPr>
            <a:normAutofit lnSpcReduction="10000"/>
          </a:bodyPr>
          <a:lstStyle/>
          <a:p>
            <a:pPr algn="ctr" eaLnBrk="1" hangingPunct="1">
              <a:buFont typeface="Wingdings" pitchFamily="2" charset="2"/>
              <a:buNone/>
              <a:defRPr/>
            </a:pPr>
            <a:r>
              <a:rPr lang="en-US" sz="2600" b="1" dirty="0" smtClean="0">
                <a:solidFill>
                  <a:schemeClr val="accent2"/>
                </a:solidFill>
                <a:latin typeface="Tw Cen MT" pitchFamily="34" charset="0"/>
              </a:rPr>
              <a:t>Basic Requirement</a:t>
            </a:r>
          </a:p>
          <a:p>
            <a:pPr algn="ctr" eaLnBrk="1" hangingPunct="1">
              <a:buFont typeface="Wingdings" pitchFamily="2" charset="2"/>
              <a:buNone/>
              <a:defRPr/>
            </a:pPr>
            <a:endParaRPr lang="en-US" sz="2600" dirty="0" smtClean="0">
              <a:solidFill>
                <a:schemeClr val="accent2"/>
              </a:solidFill>
              <a:latin typeface="Tw Cen MT" pitchFamily="34" charset="0"/>
            </a:endParaRPr>
          </a:p>
          <a:p>
            <a:pPr algn="ctr" eaLnBrk="1" hangingPunct="1">
              <a:buFont typeface="Wingdings" pitchFamily="2" charset="2"/>
              <a:buNone/>
              <a:defRPr/>
            </a:pP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VI, 8.(b))</a:t>
            </a:r>
            <a:endParaRPr lang="en-US" sz="2400" dirty="0" smtClean="0">
              <a:solidFill>
                <a:schemeClr val="accent2"/>
              </a:solidFill>
              <a:latin typeface="Tw Cen MT" pitchFamily="34" charset="0"/>
            </a:endParaRPr>
          </a:p>
          <a:p>
            <a:pPr algn="ctr" eaLnBrk="1" hangingPunct="1">
              <a:buFont typeface="Wingdings" pitchFamily="2" charset="2"/>
              <a:buNone/>
              <a:defRPr/>
            </a:pPr>
            <a:r>
              <a:rPr lang="en-US" sz="2400" dirty="0" smtClean="0">
                <a:solidFill>
                  <a:schemeClr val="accent2"/>
                </a:solidFill>
                <a:latin typeface="Tw Cen MT" pitchFamily="34" charset="0"/>
              </a:rPr>
              <a:t>	</a:t>
            </a:r>
            <a:r>
              <a:rPr lang="en-US" sz="2400" i="1" dirty="0" smtClean="0">
                <a:solidFill>
                  <a:schemeClr val="accent2"/>
                </a:solidFill>
                <a:latin typeface="Tw Cen MT" pitchFamily="34" charset="0"/>
              </a:rPr>
              <a:t>Grantees shall make awards only to responsible contractors possessing the ability to perform successfully under the terms and conditions of a proposed procurement.  Consideration shall be given to such matters as contractor integrity, compliance with public policy, record of past performance, and financial and technical resources </a:t>
            </a:r>
          </a:p>
          <a:p>
            <a:pPr algn="ctr" eaLnBrk="1" hangingPunct="1">
              <a:buFont typeface="Wingdings" pitchFamily="2" charset="2"/>
              <a:buNone/>
              <a:defRPr/>
            </a:pPr>
            <a:r>
              <a:rPr lang="en-US" sz="2600" b="1" dirty="0" smtClean="0">
                <a:solidFill>
                  <a:schemeClr val="accent2"/>
                </a:solidFill>
                <a:latin typeface="Tw Cen MT" pitchFamily="34" charset="0"/>
              </a:rPr>
              <a:t>Element #18 of the PSR</a:t>
            </a:r>
          </a:p>
        </p:txBody>
      </p:sp>
      <p:sp>
        <p:nvSpPr>
          <p:cNvPr id="4" name="Slide Number Placeholder 3"/>
          <p:cNvSpPr>
            <a:spLocks noGrp="1"/>
          </p:cNvSpPr>
          <p:nvPr>
            <p:ph type="sldNum" sz="quarter" idx="12"/>
          </p:nvPr>
        </p:nvSpPr>
        <p:spPr/>
        <p:txBody>
          <a:bodyPr>
            <a:normAutofit/>
          </a:bodyPr>
          <a:lstStyle/>
          <a:p>
            <a:pPr>
              <a:defRPr/>
            </a:pPr>
            <a:fld id="{BCFC49B7-B6CE-430E-9EBC-4EEFFF712F49}" type="slidenum">
              <a:rPr lang="en-US" smtClean="0"/>
              <a:pPr>
                <a:defRPr/>
              </a:pPr>
              <a:t>73</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9091">
                                            <p:txEl>
                                              <p:pRg st="2" end="2"/>
                                            </p:txEl>
                                          </p:spTgt>
                                        </p:tgtEl>
                                        <p:attrNameLst>
                                          <p:attrName>style.visibility</p:attrName>
                                        </p:attrNameLst>
                                      </p:cBhvr>
                                      <p:to>
                                        <p:strVal val="visible"/>
                                      </p:to>
                                    </p:set>
                                    <p:anim calcmode="lin" valueType="num">
                                      <p:cBhvr additive="base">
                                        <p:cTn id="12"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9091">
                                            <p:txEl>
                                              <p:pRg st="3" end="3"/>
                                            </p:txEl>
                                          </p:spTgt>
                                        </p:tgtEl>
                                        <p:attrNameLst>
                                          <p:attrName>style.visibility</p:attrName>
                                        </p:attrNameLst>
                                      </p:cBhvr>
                                      <p:to>
                                        <p:strVal val="visible"/>
                                      </p:to>
                                    </p:set>
                                    <p:anim calcmode="lin" valueType="num">
                                      <p:cBhvr additive="base">
                                        <p:cTn id="17"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9091">
                                            <p:txEl>
                                              <p:pRg st="4" end="4"/>
                                            </p:txEl>
                                          </p:spTgt>
                                        </p:tgtEl>
                                        <p:attrNameLst>
                                          <p:attrName>style.visibility</p:attrName>
                                        </p:attrNameLst>
                                      </p:cBhvr>
                                      <p:to>
                                        <p:strVal val="visible"/>
                                      </p:to>
                                    </p:set>
                                    <p:anim calcmode="lin" valueType="num">
                                      <p:cBhvr additive="base">
                                        <p:cTn id="22"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90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a:xfrm>
            <a:off x="0" y="1371600"/>
            <a:ext cx="9144000" cy="990600"/>
          </a:xfrm>
        </p:spPr>
        <p:txBody>
          <a:bodyPr/>
          <a:lstStyle/>
          <a:p>
            <a:pPr eaLnBrk="1" hangingPunct="1"/>
            <a:r>
              <a:rPr lang="en-US" sz="3600" dirty="0" smtClean="0">
                <a:solidFill>
                  <a:schemeClr val="accent2"/>
                </a:solidFill>
                <a:latin typeface="Tw Cen MT" pitchFamily="34" charset="0"/>
              </a:rPr>
              <a:t>Sound</a:t>
            </a:r>
            <a:r>
              <a:rPr lang="en-US" sz="3600" dirty="0" smtClean="0">
                <a:solidFill>
                  <a:schemeClr val="tx1"/>
                </a:solidFill>
                <a:latin typeface="Tw Cen MT" pitchFamily="34" charset="0"/>
              </a:rPr>
              <a:t> </a:t>
            </a:r>
            <a:r>
              <a:rPr lang="en-US" sz="3600" dirty="0" smtClean="0">
                <a:solidFill>
                  <a:schemeClr val="accent2"/>
                </a:solidFill>
                <a:latin typeface="Tw Cen MT" pitchFamily="34" charset="0"/>
              </a:rPr>
              <a:t>and</a:t>
            </a:r>
            <a:r>
              <a:rPr lang="en-US" sz="3600" dirty="0" smtClean="0">
                <a:solidFill>
                  <a:schemeClr val="tx1"/>
                </a:solidFill>
                <a:latin typeface="Tw Cen MT" pitchFamily="34" charset="0"/>
              </a:rPr>
              <a:t> </a:t>
            </a:r>
            <a:r>
              <a:rPr lang="en-US" sz="3600" dirty="0" smtClean="0">
                <a:solidFill>
                  <a:schemeClr val="accent2"/>
                </a:solidFill>
                <a:latin typeface="Tw Cen MT" pitchFamily="34" charset="0"/>
              </a:rPr>
              <a:t>Complete</a:t>
            </a:r>
            <a:r>
              <a:rPr lang="en-US" sz="3600" dirty="0" smtClean="0">
                <a:solidFill>
                  <a:schemeClr val="tx1"/>
                </a:solidFill>
                <a:latin typeface="Tw Cen MT" pitchFamily="34" charset="0"/>
              </a:rPr>
              <a:t> </a:t>
            </a:r>
            <a:r>
              <a:rPr lang="en-US" sz="3600" dirty="0" smtClean="0">
                <a:solidFill>
                  <a:schemeClr val="accent2"/>
                </a:solidFill>
                <a:latin typeface="Tw Cen MT" pitchFamily="34" charset="0"/>
              </a:rPr>
              <a:t>Agreement</a:t>
            </a:r>
            <a:r>
              <a:rPr lang="en-US" sz="3600" dirty="0" smtClean="0">
                <a:solidFill>
                  <a:schemeClr val="tx1"/>
                </a:solidFill>
                <a:latin typeface="Tw Cen MT" pitchFamily="34" charset="0"/>
              </a:rPr>
              <a:t> </a:t>
            </a:r>
          </a:p>
        </p:txBody>
      </p:sp>
      <p:sp>
        <p:nvSpPr>
          <p:cNvPr id="92163" name="Rectangle 5"/>
          <p:cNvSpPr>
            <a:spLocks noGrp="1" noChangeArrowheads="1"/>
          </p:cNvSpPr>
          <p:nvPr>
            <p:ph sz="quarter" idx="1"/>
          </p:nvPr>
        </p:nvSpPr>
        <p:spPr>
          <a:xfrm>
            <a:off x="609600" y="2667000"/>
            <a:ext cx="7312025" cy="4495800"/>
          </a:xfrm>
        </p:spPr>
        <p:txBody>
          <a:bodyPr/>
          <a:lstStyle/>
          <a:p>
            <a:pPr algn="ctr" eaLnBrk="1" hangingPunct="1">
              <a:buFont typeface="Wingdings" pitchFamily="2" charset="2"/>
              <a:buNone/>
              <a:tabLst>
                <a:tab pos="347663" algn="l"/>
              </a:tabLst>
            </a:pPr>
            <a:r>
              <a:rPr lang="en-US" sz="2600" b="1" dirty="0" smtClean="0">
                <a:solidFill>
                  <a:schemeClr val="accent2"/>
                </a:solidFill>
                <a:latin typeface="Tw Cen MT" pitchFamily="34" charset="0"/>
              </a:rPr>
              <a:t>Basic Requirement</a:t>
            </a:r>
          </a:p>
          <a:p>
            <a:pPr algn="ctr" eaLnBrk="1" hangingPunct="1">
              <a:buFont typeface="Wingdings" pitchFamily="2" charset="2"/>
              <a:buNone/>
              <a:tabLst>
                <a:tab pos="347663" algn="l"/>
              </a:tabLst>
            </a:pPr>
            <a:endParaRPr lang="en-US" sz="2600" dirty="0" smtClean="0">
              <a:solidFill>
                <a:schemeClr val="accent2"/>
              </a:solidFill>
              <a:latin typeface="Tw Cen MT" pitchFamily="34" charset="0"/>
            </a:endParaRPr>
          </a:p>
          <a:p>
            <a:pPr algn="ctr" eaLnBrk="1" hangingPunct="1">
              <a:buFont typeface="Wingdings" pitchFamily="2" charset="2"/>
              <a:buNone/>
              <a:tabLst>
                <a:tab pos="347663" algn="l"/>
              </a:tabLst>
            </a:pP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III, 3.(b))</a:t>
            </a:r>
            <a:endParaRPr lang="en-US" sz="2600" dirty="0" smtClean="0">
              <a:solidFill>
                <a:schemeClr val="accent2"/>
              </a:solidFill>
              <a:latin typeface="Tw Cen MT" pitchFamily="34" charset="0"/>
            </a:endParaRPr>
          </a:p>
          <a:p>
            <a:pPr algn="ctr" eaLnBrk="1" hangingPunct="1">
              <a:buFont typeface="Wingdings" pitchFamily="2" charset="2"/>
              <a:buNone/>
              <a:tabLst>
                <a:tab pos="347663" algn="l"/>
              </a:tabLst>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All contracts shall include provisions to define a sound and complete agreement.</a:t>
            </a:r>
            <a:r>
              <a:rPr lang="en-US" sz="2600" dirty="0" smtClean="0">
                <a:solidFill>
                  <a:schemeClr val="accent2"/>
                </a:solidFill>
                <a:latin typeface="Tw Cen MT" pitchFamily="34" charset="0"/>
              </a:rPr>
              <a:t> </a:t>
            </a:r>
          </a:p>
          <a:p>
            <a:pPr algn="ctr" eaLnBrk="1" hangingPunct="1">
              <a:buFont typeface="Wingdings" pitchFamily="2" charset="2"/>
              <a:buNone/>
              <a:tabLst>
                <a:tab pos="347663" algn="l"/>
              </a:tabLst>
            </a:pPr>
            <a:endParaRPr lang="en-US" sz="2600" dirty="0" smtClean="0">
              <a:solidFill>
                <a:schemeClr val="accent2"/>
              </a:solidFill>
              <a:latin typeface="Tw Cen MT" pitchFamily="34" charset="0"/>
            </a:endParaRPr>
          </a:p>
          <a:p>
            <a:pPr algn="ctr" eaLnBrk="1" hangingPunct="1">
              <a:buFont typeface="Wingdings" pitchFamily="2" charset="2"/>
              <a:buNone/>
              <a:tabLst>
                <a:tab pos="347663" algn="l"/>
              </a:tabLst>
            </a:pPr>
            <a:r>
              <a:rPr lang="en-US" sz="2600" b="1" dirty="0" smtClean="0">
                <a:solidFill>
                  <a:schemeClr val="accent2"/>
                </a:solidFill>
                <a:latin typeface="Tw Cen MT" pitchFamily="34" charset="0"/>
              </a:rPr>
              <a:t>Element #19 of the PSR</a:t>
            </a:r>
          </a:p>
        </p:txBody>
      </p:sp>
      <p:sp>
        <p:nvSpPr>
          <p:cNvPr id="4" name="Slide Number Placeholder 3"/>
          <p:cNvSpPr>
            <a:spLocks noGrp="1"/>
          </p:cNvSpPr>
          <p:nvPr>
            <p:ph type="sldNum" sz="quarter" idx="12"/>
          </p:nvPr>
        </p:nvSpPr>
        <p:spPr/>
        <p:txBody>
          <a:bodyPr>
            <a:normAutofit/>
          </a:bodyPr>
          <a:lstStyle/>
          <a:p>
            <a:pPr>
              <a:defRPr/>
            </a:pPr>
            <a:fld id="{76C1032A-7D15-48C7-AE1E-B48755CD3160}" type="slidenum">
              <a:rPr lang="en-US" smtClean="0"/>
              <a:pPr>
                <a:defRPr/>
              </a:pPr>
              <a:t>74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2163">
                                            <p:txEl>
                                              <p:pRg st="2" end="2"/>
                                            </p:txEl>
                                          </p:spTgt>
                                        </p:tgtEl>
                                        <p:attrNameLst>
                                          <p:attrName>style.visibility</p:attrName>
                                        </p:attrNameLst>
                                      </p:cBhvr>
                                      <p:to>
                                        <p:strVal val="visible"/>
                                      </p:to>
                                    </p:set>
                                    <p:anim calcmode="lin" valueType="num">
                                      <p:cBhvr additive="base">
                                        <p:cTn id="12"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16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2163">
                                            <p:txEl>
                                              <p:pRg st="3" end="3"/>
                                            </p:txEl>
                                          </p:spTgt>
                                        </p:tgtEl>
                                        <p:attrNameLst>
                                          <p:attrName>style.visibility</p:attrName>
                                        </p:attrNameLst>
                                      </p:cBhvr>
                                      <p:to>
                                        <p:strVal val="visible"/>
                                      </p:to>
                                    </p:set>
                                    <p:anim calcmode="lin" valueType="num">
                                      <p:cBhvr additive="base">
                                        <p:cTn id="17"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6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2163">
                                            <p:txEl>
                                              <p:pRg st="5" end="5"/>
                                            </p:txEl>
                                          </p:spTgt>
                                        </p:tgtEl>
                                        <p:attrNameLst>
                                          <p:attrName>style.visibility</p:attrName>
                                        </p:attrNameLst>
                                      </p:cBhvr>
                                      <p:to>
                                        <p:strVal val="visible"/>
                                      </p:to>
                                    </p:set>
                                    <p:anim calcmode="lin" valueType="num">
                                      <p:cBhvr additive="base">
                                        <p:cTn id="22" dur="500" fill="hold"/>
                                        <p:tgtEl>
                                          <p:spTgt spid="9216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21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a:xfrm>
            <a:off x="0" y="1524000"/>
            <a:ext cx="9144000" cy="990600"/>
          </a:xfrm>
        </p:spPr>
        <p:txBody>
          <a:bodyPr/>
          <a:lstStyle/>
          <a:p>
            <a:pPr eaLnBrk="1" hangingPunct="1"/>
            <a:r>
              <a:rPr lang="en-US" sz="3600" dirty="0" smtClean="0">
                <a:solidFill>
                  <a:schemeClr val="accent2"/>
                </a:solidFill>
                <a:latin typeface="Tw Cen MT" pitchFamily="34" charset="0"/>
              </a:rPr>
              <a:t>Sound and Complete Agreement </a:t>
            </a:r>
          </a:p>
        </p:txBody>
      </p:sp>
      <p:sp>
        <p:nvSpPr>
          <p:cNvPr id="93187" name="Rectangle 5"/>
          <p:cNvSpPr>
            <a:spLocks noGrp="1" noChangeArrowheads="1"/>
          </p:cNvSpPr>
          <p:nvPr>
            <p:ph sz="quarter" idx="1"/>
          </p:nvPr>
        </p:nvSpPr>
        <p:spPr>
          <a:xfrm>
            <a:off x="838200" y="2667000"/>
            <a:ext cx="7312025" cy="4495800"/>
          </a:xfrm>
        </p:spPr>
        <p:txBody>
          <a:bodyPr/>
          <a:lstStyle/>
          <a:p>
            <a:pPr marL="0" indent="4763">
              <a:buFont typeface="Wingdings" pitchFamily="2" charset="2"/>
              <a:buNone/>
            </a:pPr>
            <a:r>
              <a:rPr lang="en-US" sz="2400" dirty="0" smtClean="0">
                <a:solidFill>
                  <a:schemeClr val="accent2"/>
                </a:solidFill>
                <a:latin typeface="Tw Cen MT" pitchFamily="34" charset="0"/>
              </a:rPr>
              <a:t>Contracts and subcontracts shall contain contractual provisions or conditions that allow for: </a:t>
            </a:r>
          </a:p>
          <a:p>
            <a:pPr marL="742950" lvl="1" indent="-285750">
              <a:buClr>
                <a:schemeClr val="tx1"/>
              </a:buClr>
              <a:buFont typeface="Arial" pitchFamily="34" charset="0"/>
              <a:buChar char="•"/>
            </a:pPr>
            <a:r>
              <a:rPr lang="en-US" sz="2400" dirty="0" smtClean="0">
                <a:solidFill>
                  <a:schemeClr val="accent2"/>
                </a:solidFill>
                <a:latin typeface="Tw Cen MT" pitchFamily="34" charset="0"/>
              </a:rPr>
              <a:t>Administrative, contractual, or legal remedies (All contracts in excess of the small purchase threshold.) </a:t>
            </a:r>
          </a:p>
          <a:p>
            <a:pPr marL="742950" lvl="1" indent="-285750">
              <a:buClr>
                <a:schemeClr val="tx1"/>
              </a:buClr>
              <a:buFont typeface="Arial" pitchFamily="34" charset="0"/>
              <a:buChar char="•"/>
            </a:pPr>
            <a:r>
              <a:rPr lang="en-US" sz="2400" dirty="0" smtClean="0">
                <a:solidFill>
                  <a:schemeClr val="accent2"/>
                </a:solidFill>
                <a:latin typeface="Tw Cen MT" pitchFamily="34" charset="0"/>
              </a:rPr>
              <a:t>Termination for cause and for convenience (All contracts in excess of $10,000.)</a:t>
            </a:r>
            <a:br>
              <a:rPr lang="en-US" sz="2400" dirty="0" smtClean="0">
                <a:solidFill>
                  <a:schemeClr val="accent2"/>
                </a:solidFill>
                <a:latin typeface="Tw Cen MT" pitchFamily="34" charset="0"/>
              </a:rPr>
            </a:br>
            <a:endParaRPr lang="en-US" sz="2400" dirty="0" smtClean="0">
              <a:solidFill>
                <a:schemeClr val="accent2"/>
              </a:solidFill>
              <a:latin typeface="Tw Cen MT" pitchFamily="34" charset="0"/>
            </a:endParaRPr>
          </a:p>
        </p:txBody>
      </p:sp>
      <p:sp>
        <p:nvSpPr>
          <p:cNvPr id="4" name="Slide Number Placeholder 3"/>
          <p:cNvSpPr>
            <a:spLocks noGrp="1"/>
          </p:cNvSpPr>
          <p:nvPr>
            <p:ph type="sldNum" sz="quarter" idx="12"/>
          </p:nvPr>
        </p:nvSpPr>
        <p:spPr/>
        <p:txBody>
          <a:bodyPr>
            <a:normAutofit/>
          </a:bodyPr>
          <a:lstStyle/>
          <a:p>
            <a:pPr>
              <a:defRPr/>
            </a:pPr>
            <a:fld id="{BE2D7775-C53A-4019-8ACD-B36134E101A7}" type="slidenum">
              <a:rPr lang="en-US" smtClean="0"/>
              <a:pPr>
                <a:defRPr/>
              </a:pPr>
              <a:t>75</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 calcmode="lin" valueType="num">
                                      <p:cBhvr additive="base">
                                        <p:cTn id="12"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 calcmode="lin" valueType="num">
                                      <p:cBhvr additive="base">
                                        <p:cTn id="1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4"/>
          <p:cNvSpPr>
            <a:spLocks noGrp="1" noChangeArrowheads="1"/>
          </p:cNvSpPr>
          <p:nvPr>
            <p:ph type="title"/>
          </p:nvPr>
        </p:nvSpPr>
        <p:spPr>
          <a:xfrm>
            <a:off x="0" y="1371600"/>
            <a:ext cx="9144000" cy="990600"/>
          </a:xfrm>
        </p:spPr>
        <p:txBody>
          <a:bodyPr/>
          <a:lstStyle/>
          <a:p>
            <a:pPr eaLnBrk="1" hangingPunct="1"/>
            <a:r>
              <a:rPr lang="en-US" sz="3600" dirty="0" smtClean="0">
                <a:solidFill>
                  <a:schemeClr val="accent2"/>
                </a:solidFill>
                <a:latin typeface="Tw Cen MT" pitchFamily="34" charset="0"/>
              </a:rPr>
              <a:t>Arbitrary Action  </a:t>
            </a:r>
          </a:p>
        </p:txBody>
      </p:sp>
      <p:sp>
        <p:nvSpPr>
          <p:cNvPr id="94211" name="Rectangle 5"/>
          <p:cNvSpPr>
            <a:spLocks noGrp="1" noChangeArrowheads="1"/>
          </p:cNvSpPr>
          <p:nvPr>
            <p:ph sz="quarter" idx="1"/>
          </p:nvPr>
        </p:nvSpPr>
        <p:spPr>
          <a:xfrm>
            <a:off x="609600" y="23622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Basic Requirement</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2.a(4)(j))</a:t>
            </a:r>
            <a:endParaRPr lang="en-US" sz="2600" dirty="0" smtClean="0">
              <a:solidFill>
                <a:schemeClr val="accent2"/>
              </a:solidFill>
              <a:latin typeface="Tw Cen MT" pitchFamily="34" charset="0"/>
            </a:endParaRP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Any arbitrary action in the procurement process is considered to be restrictive of competition. </a:t>
            </a:r>
          </a:p>
          <a:p>
            <a:pPr algn="ctr" eaLnBrk="1" hangingPunct="1">
              <a:buFont typeface="Wingdings" pitchFamily="2" charset="2"/>
              <a:buNone/>
            </a:pPr>
            <a:endParaRPr lang="en-US" sz="2600" i="1"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#12 of the PSR</a:t>
            </a:r>
          </a:p>
        </p:txBody>
      </p:sp>
      <p:sp>
        <p:nvSpPr>
          <p:cNvPr id="4" name="Slide Number Placeholder 3"/>
          <p:cNvSpPr>
            <a:spLocks noGrp="1"/>
          </p:cNvSpPr>
          <p:nvPr>
            <p:ph type="sldNum" sz="quarter" idx="12"/>
          </p:nvPr>
        </p:nvSpPr>
        <p:spPr/>
        <p:txBody>
          <a:bodyPr>
            <a:normAutofit/>
          </a:bodyPr>
          <a:lstStyle/>
          <a:p>
            <a:pPr>
              <a:defRPr/>
            </a:pPr>
            <a:fld id="{7F3FEF2E-D7E8-4D3C-8064-D1958FF24372}" type="slidenum">
              <a:rPr lang="en-US" smtClean="0"/>
              <a:pPr>
                <a:defRPr/>
              </a:pPr>
              <a:t>76</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4211">
                                            <p:txEl>
                                              <p:pRg st="2" end="2"/>
                                            </p:txEl>
                                          </p:spTgt>
                                        </p:tgtEl>
                                        <p:attrNameLst>
                                          <p:attrName>style.visibility</p:attrName>
                                        </p:attrNameLst>
                                      </p:cBhvr>
                                      <p:to>
                                        <p:strVal val="visible"/>
                                      </p:to>
                                    </p:set>
                                    <p:anim calcmode="lin" valueType="num">
                                      <p:cBhvr additive="base">
                                        <p:cTn id="12"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4211">
                                            <p:txEl>
                                              <p:pRg st="4" end="4"/>
                                            </p:txEl>
                                          </p:spTgt>
                                        </p:tgtEl>
                                        <p:attrNameLst>
                                          <p:attrName>style.visibility</p:attrName>
                                        </p:attrNameLst>
                                      </p:cBhvr>
                                      <p:to>
                                        <p:strVal val="visible"/>
                                      </p:to>
                                    </p:set>
                                    <p:anim calcmode="lin" valueType="num">
                                      <p:cBhvr additive="base">
                                        <p:cTn id="17" dur="5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4211">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4211">
                                            <p:txEl>
                                              <p:pRg st="6" end="6"/>
                                            </p:txEl>
                                          </p:spTgt>
                                        </p:tgtEl>
                                        <p:attrNameLst>
                                          <p:attrName>style.visibility</p:attrName>
                                        </p:attrNameLst>
                                      </p:cBhvr>
                                      <p:to>
                                        <p:strVal val="visible"/>
                                      </p:to>
                                    </p:set>
                                    <p:anim calcmode="lin" valueType="num">
                                      <p:cBhvr additive="base">
                                        <p:cTn id="22" dur="500" fill="hold"/>
                                        <p:tgtEl>
                                          <p:spTgt spid="94211">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42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4"/>
          <p:cNvSpPr>
            <a:spLocks noGrp="1" noChangeArrowheads="1"/>
          </p:cNvSpPr>
          <p:nvPr>
            <p:ph type="title"/>
          </p:nvPr>
        </p:nvSpPr>
        <p:spPr>
          <a:xfrm>
            <a:off x="0" y="1447800"/>
            <a:ext cx="9144000" cy="990600"/>
          </a:xfrm>
        </p:spPr>
        <p:txBody>
          <a:bodyPr/>
          <a:lstStyle/>
          <a:p>
            <a:pPr eaLnBrk="1" hangingPunct="1"/>
            <a:r>
              <a:rPr lang="en-US" sz="3600" dirty="0" smtClean="0">
                <a:solidFill>
                  <a:schemeClr val="accent2"/>
                </a:solidFill>
                <a:latin typeface="Tw Cen MT" pitchFamily="34" charset="0"/>
              </a:rPr>
              <a:t>Arbitrary Action</a:t>
            </a:r>
          </a:p>
        </p:txBody>
      </p:sp>
      <p:sp>
        <p:nvSpPr>
          <p:cNvPr id="95235" name="Rectangle 5"/>
          <p:cNvSpPr>
            <a:spLocks noGrp="1" noChangeArrowheads="1"/>
          </p:cNvSpPr>
          <p:nvPr>
            <p:ph sz="quarter" idx="1"/>
          </p:nvPr>
        </p:nvSpPr>
        <p:spPr>
          <a:xfrm>
            <a:off x="609600" y="2971800"/>
            <a:ext cx="7312025" cy="4495800"/>
          </a:xfrm>
        </p:spPr>
        <p:txBody>
          <a:bodyPr/>
          <a:lstStyle/>
          <a:p>
            <a:pPr algn="ctr" eaLnBrk="1" hangingPunct="1">
              <a:buFont typeface="Wingdings" pitchFamily="2" charset="2"/>
              <a:buNone/>
            </a:pPr>
            <a:r>
              <a:rPr lang="en-US" sz="2800" b="1" dirty="0" smtClean="0">
                <a:solidFill>
                  <a:schemeClr val="accent2"/>
                </a:solidFill>
                <a:latin typeface="Tw Cen MT" pitchFamily="34" charset="0"/>
              </a:rPr>
              <a:t>Best Practices</a:t>
            </a:r>
          </a:p>
          <a:p>
            <a:pPr algn="ctr" eaLnBrk="1" hangingPunct="1">
              <a:buFont typeface="Wingdings" pitchFamily="2" charset="2"/>
              <a:buNone/>
            </a:pPr>
            <a:r>
              <a:rPr lang="en-US" sz="2800" b="1" dirty="0" smtClean="0">
                <a:solidFill>
                  <a:schemeClr val="accent2"/>
                </a:solidFill>
                <a:latin typeface="Tw Cen MT" pitchFamily="34" charset="0"/>
              </a:rPr>
              <a:t>BPPM § 2.4.2.1</a:t>
            </a:r>
            <a:r>
              <a:rPr lang="en-US" sz="2800" dirty="0" smtClean="0">
                <a:solidFill>
                  <a:schemeClr val="accent2"/>
                </a:solidFill>
                <a:latin typeface="Tw Cen MT" pitchFamily="34" charset="0"/>
              </a:rPr>
              <a:t> </a:t>
            </a:r>
          </a:p>
        </p:txBody>
      </p:sp>
      <p:sp>
        <p:nvSpPr>
          <p:cNvPr id="4" name="Slide Number Placeholder 3"/>
          <p:cNvSpPr>
            <a:spLocks noGrp="1"/>
          </p:cNvSpPr>
          <p:nvPr>
            <p:ph type="sldNum" sz="quarter" idx="12"/>
          </p:nvPr>
        </p:nvSpPr>
        <p:spPr/>
        <p:txBody>
          <a:bodyPr>
            <a:normAutofit/>
          </a:bodyPr>
          <a:lstStyle/>
          <a:p>
            <a:pPr>
              <a:defRPr/>
            </a:pPr>
            <a:fld id="{306DB8E0-6702-474C-9F8E-C31285EC86D6}" type="slidenum">
              <a:rPr lang="en-US" smtClean="0"/>
              <a:pPr>
                <a:defRPr/>
              </a:pPr>
              <a:t>77</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 calcmode="lin" valueType="num">
                                      <p:cBhvr additive="base">
                                        <p:cTn id="12"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52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4"/>
          <p:cNvSpPr>
            <a:spLocks noGrp="1" noChangeArrowheads="1"/>
          </p:cNvSpPr>
          <p:nvPr>
            <p:ph type="title"/>
          </p:nvPr>
        </p:nvSpPr>
        <p:spPr>
          <a:xfrm>
            <a:off x="0" y="1524000"/>
            <a:ext cx="9144000" cy="990600"/>
          </a:xfrm>
        </p:spPr>
        <p:txBody>
          <a:bodyPr/>
          <a:lstStyle/>
          <a:p>
            <a:pPr eaLnBrk="1" hangingPunct="1"/>
            <a:r>
              <a:rPr lang="en-US" sz="3600" dirty="0" smtClean="0">
                <a:solidFill>
                  <a:schemeClr val="accent2"/>
                </a:solidFill>
                <a:latin typeface="Tw Cen MT" pitchFamily="34" charset="0"/>
              </a:rPr>
              <a:t>Rules on Specific Types of Procurement </a:t>
            </a:r>
          </a:p>
        </p:txBody>
      </p:sp>
      <p:sp>
        <p:nvSpPr>
          <p:cNvPr id="96259" name="Rectangle 5"/>
          <p:cNvSpPr>
            <a:spLocks noGrp="1" noChangeArrowheads="1"/>
          </p:cNvSpPr>
          <p:nvPr>
            <p:ph sz="quarter" idx="1"/>
          </p:nvPr>
        </p:nvSpPr>
        <p:spPr>
          <a:xfrm>
            <a:off x="3276600" y="2590800"/>
            <a:ext cx="2895600" cy="4495800"/>
          </a:xfrm>
        </p:spPr>
        <p:txBody>
          <a:bodyPr/>
          <a:lstStyle/>
          <a:p>
            <a:pPr>
              <a:buClr>
                <a:schemeClr val="tx1"/>
              </a:buClr>
              <a:buFont typeface="Wingdings" pitchFamily="2" charset="2"/>
              <a:buChar char="ü"/>
            </a:pPr>
            <a:r>
              <a:rPr lang="en-US" sz="2800" dirty="0" smtClean="0">
                <a:solidFill>
                  <a:schemeClr val="accent2"/>
                </a:solidFill>
                <a:latin typeface="Tw Cen MT" pitchFamily="34" charset="0"/>
              </a:rPr>
              <a:t>RFP</a:t>
            </a:r>
          </a:p>
          <a:p>
            <a:pPr>
              <a:buClr>
                <a:schemeClr val="tx1"/>
              </a:buClr>
              <a:buFont typeface="Wingdings" pitchFamily="2" charset="2"/>
              <a:buChar char="ü"/>
            </a:pPr>
            <a:r>
              <a:rPr lang="en-US" sz="2800" dirty="0" smtClean="0">
                <a:solidFill>
                  <a:schemeClr val="accent2"/>
                </a:solidFill>
                <a:latin typeface="Tw Cen MT" pitchFamily="34" charset="0"/>
              </a:rPr>
              <a:t>Sealed Bid</a:t>
            </a:r>
          </a:p>
          <a:p>
            <a:pPr>
              <a:buClr>
                <a:schemeClr val="tx1"/>
              </a:buClr>
              <a:buFont typeface="Wingdings" pitchFamily="2" charset="2"/>
              <a:buChar char="ü"/>
            </a:pPr>
            <a:r>
              <a:rPr lang="en-US" sz="2800" dirty="0" smtClean="0">
                <a:solidFill>
                  <a:schemeClr val="accent2"/>
                </a:solidFill>
                <a:latin typeface="Tw Cen MT" pitchFamily="34" charset="0"/>
              </a:rPr>
              <a:t>A&amp;E</a:t>
            </a:r>
          </a:p>
          <a:p>
            <a:pPr>
              <a:buClr>
                <a:schemeClr val="tx1"/>
              </a:buClr>
              <a:buFont typeface="Wingdings" pitchFamily="2" charset="2"/>
              <a:buChar char="ü"/>
            </a:pPr>
            <a:r>
              <a:rPr lang="en-US" sz="2800" dirty="0" smtClean="0">
                <a:solidFill>
                  <a:schemeClr val="accent2"/>
                </a:solidFill>
                <a:latin typeface="Tw Cen MT" pitchFamily="34" charset="0"/>
              </a:rPr>
              <a:t>Construction</a:t>
            </a:r>
          </a:p>
          <a:p>
            <a:pPr>
              <a:buClr>
                <a:schemeClr val="tx1"/>
              </a:buClr>
              <a:buFont typeface="Wingdings" pitchFamily="2" charset="2"/>
              <a:buChar char="ü"/>
            </a:pPr>
            <a:r>
              <a:rPr lang="en-US" sz="2800" dirty="0" smtClean="0">
                <a:solidFill>
                  <a:schemeClr val="accent2"/>
                </a:solidFill>
                <a:latin typeface="Tw Cen MT" pitchFamily="34" charset="0"/>
              </a:rPr>
              <a:t>Vehicles</a:t>
            </a:r>
          </a:p>
        </p:txBody>
      </p:sp>
      <p:sp>
        <p:nvSpPr>
          <p:cNvPr id="4" name="Slide Number Placeholder 3"/>
          <p:cNvSpPr>
            <a:spLocks noGrp="1"/>
          </p:cNvSpPr>
          <p:nvPr>
            <p:ph type="sldNum" sz="quarter" idx="12"/>
          </p:nvPr>
        </p:nvSpPr>
        <p:spPr/>
        <p:txBody>
          <a:bodyPr>
            <a:normAutofit/>
          </a:bodyPr>
          <a:lstStyle/>
          <a:p>
            <a:pPr>
              <a:defRPr/>
            </a:pPr>
            <a:fld id="{C16CEBAD-0624-4E98-A66D-230798985F01}" type="slidenum">
              <a:rPr lang="en-US" smtClean="0"/>
              <a:pPr>
                <a:defRPr/>
              </a:pPr>
              <a:t>78</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 calcmode="lin" valueType="num">
                                      <p:cBhvr additive="base">
                                        <p:cTn id="12"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 calcmode="lin" valueType="num">
                                      <p:cBhvr additive="base">
                                        <p:cTn id="17"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 calcmode="lin" valueType="num">
                                      <p:cBhvr additive="base">
                                        <p:cTn id="22"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6259">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anim calcmode="lin" valueType="num">
                                      <p:cBhvr additive="base">
                                        <p:cTn id="27"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62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4"/>
          <p:cNvSpPr>
            <a:spLocks noGrp="1" noChangeArrowheads="1"/>
          </p:cNvSpPr>
          <p:nvPr>
            <p:ph type="title"/>
          </p:nvPr>
        </p:nvSpPr>
        <p:spPr>
          <a:xfrm>
            <a:off x="0" y="1295400"/>
            <a:ext cx="9144000" cy="990600"/>
          </a:xfrm>
        </p:spPr>
        <p:txBody>
          <a:bodyPr/>
          <a:lstStyle/>
          <a:p>
            <a:pPr eaLnBrk="1" hangingPunct="1"/>
            <a:r>
              <a:rPr lang="en-US" sz="3600" dirty="0" smtClean="0">
                <a:solidFill>
                  <a:schemeClr val="accent2"/>
                </a:solidFill>
                <a:latin typeface="Tw Cen MT" pitchFamily="34" charset="0"/>
              </a:rPr>
              <a:t>Request for Proposals (RFP)  </a:t>
            </a:r>
          </a:p>
        </p:txBody>
      </p:sp>
      <p:sp>
        <p:nvSpPr>
          <p:cNvPr id="95235" name="Rectangle 5"/>
          <p:cNvSpPr>
            <a:spLocks noGrp="1" noChangeArrowheads="1"/>
          </p:cNvSpPr>
          <p:nvPr>
            <p:ph sz="quarter" idx="1"/>
          </p:nvPr>
        </p:nvSpPr>
        <p:spPr>
          <a:xfrm>
            <a:off x="609600" y="2362200"/>
            <a:ext cx="7312025" cy="4495800"/>
          </a:xfrm>
        </p:spPr>
        <p:txBody>
          <a:bodyPr>
            <a:normAutofit lnSpcReduction="10000"/>
          </a:bodyPr>
          <a:lstStyle/>
          <a:p>
            <a:pPr algn="ctr" eaLnBrk="1" hangingPunct="1">
              <a:buFont typeface="Wingdings" pitchFamily="2" charset="2"/>
              <a:buNone/>
              <a:defRPr/>
            </a:pPr>
            <a:r>
              <a:rPr lang="en-US" sz="2000" b="1" dirty="0" smtClean="0">
                <a:solidFill>
                  <a:schemeClr val="accent2"/>
                </a:solidFill>
                <a:latin typeface="Tw Cen MT" pitchFamily="34" charset="0"/>
              </a:rPr>
              <a:t>Basic Requirement</a:t>
            </a:r>
          </a:p>
          <a:p>
            <a:pPr algn="ctr" eaLnBrk="1" hangingPunct="1">
              <a:buFont typeface="Wingdings" pitchFamily="2" charset="2"/>
              <a:buNone/>
              <a:defRPr/>
            </a:pPr>
            <a:endParaRPr lang="en-US" sz="2000" dirty="0" smtClean="0">
              <a:solidFill>
                <a:schemeClr val="accent2"/>
              </a:solidFill>
              <a:latin typeface="Tw Cen MT" pitchFamily="34" charset="0"/>
              <a:hlinkClick r:id="rId3"/>
            </a:endParaRPr>
          </a:p>
          <a:p>
            <a:pPr algn="ctr" eaLnBrk="1" hangingPunct="1">
              <a:buFont typeface="Wingdings" pitchFamily="2" charset="2"/>
              <a:buNone/>
              <a:defRPr/>
            </a:pPr>
            <a:r>
              <a:rPr lang="en-US" sz="2000" i="1" dirty="0" smtClean="0">
                <a:solidFill>
                  <a:schemeClr val="accent2"/>
                </a:solidFill>
                <a:latin typeface="Tw Cen MT" pitchFamily="34" charset="0"/>
              </a:rPr>
              <a:t>(</a:t>
            </a:r>
            <a:r>
              <a:rPr lang="en-US" sz="2000" i="1" dirty="0" smtClean="0">
                <a:solidFill>
                  <a:schemeClr val="accent2"/>
                </a:solidFill>
                <a:latin typeface="Tw Cen MT" pitchFamily="34" charset="0"/>
                <a:hlinkClick r:id="rId3"/>
              </a:rPr>
              <a:t>FTA C 4220.1F</a:t>
            </a:r>
            <a:r>
              <a:rPr lang="en-US" sz="2000" i="1" dirty="0" smtClean="0">
                <a:solidFill>
                  <a:schemeClr val="accent2"/>
                </a:solidFill>
                <a:latin typeface="Tw Cen MT" pitchFamily="34" charset="0"/>
              </a:rPr>
              <a:t> Ch. VI, 3.(d))</a:t>
            </a:r>
            <a:endParaRPr lang="en-US" sz="2000" dirty="0" smtClean="0">
              <a:solidFill>
                <a:schemeClr val="accent2"/>
              </a:solidFill>
              <a:latin typeface="Tw Cen MT" pitchFamily="34" charset="0"/>
            </a:endParaRPr>
          </a:p>
          <a:p>
            <a:pPr algn="ctr" eaLnBrk="1" hangingPunct="1">
              <a:buFont typeface="Wingdings" pitchFamily="2" charset="2"/>
              <a:buNone/>
              <a:defRPr/>
            </a:pPr>
            <a:r>
              <a:rPr lang="en-US" sz="2000" i="1" dirty="0" smtClean="0">
                <a:solidFill>
                  <a:schemeClr val="accent2"/>
                </a:solidFill>
                <a:latin typeface="Tw Cen MT" pitchFamily="34" charset="0"/>
              </a:rPr>
              <a:t>	The competitive proposal method of procurement is normally conducted with more than one source submitting an offer, i.e., proposal.  Either a fixed price or cost reimbursement type contract is awarded.  This method of procurement is generally used when conditions are not appropriate for the use of sealed bids </a:t>
            </a:r>
          </a:p>
          <a:p>
            <a:pPr eaLnBrk="1" hangingPunct="1">
              <a:buFont typeface="Wingdings" pitchFamily="2" charset="2"/>
              <a:buNone/>
              <a:defRPr/>
            </a:pPr>
            <a:endParaRPr lang="en-US" sz="2000" b="1" dirty="0" smtClean="0">
              <a:solidFill>
                <a:schemeClr val="accent2"/>
              </a:solidFill>
              <a:latin typeface="Tw Cen MT" pitchFamily="34" charset="0"/>
            </a:endParaRPr>
          </a:p>
          <a:p>
            <a:pPr algn="ctr" eaLnBrk="1" hangingPunct="1">
              <a:buFont typeface="Wingdings" pitchFamily="2" charset="2"/>
              <a:buNone/>
              <a:defRPr/>
            </a:pPr>
            <a:r>
              <a:rPr lang="en-US" sz="2000" b="1" dirty="0" smtClean="0">
                <a:solidFill>
                  <a:schemeClr val="accent2"/>
                </a:solidFill>
                <a:latin typeface="Tw Cen MT" pitchFamily="34" charset="0"/>
              </a:rPr>
              <a:t>Special Considerations</a:t>
            </a:r>
          </a:p>
          <a:p>
            <a:pPr algn="ctr" eaLnBrk="1" hangingPunct="1">
              <a:buClr>
                <a:schemeClr val="tx1"/>
              </a:buClr>
              <a:buFont typeface="Wingdings" pitchFamily="2" charset="2"/>
              <a:buChar char="ü"/>
              <a:defRPr/>
            </a:pPr>
            <a:r>
              <a:rPr lang="en-US" sz="2000" dirty="0" smtClean="0">
                <a:solidFill>
                  <a:schemeClr val="accent2"/>
                </a:solidFill>
                <a:latin typeface="Tw Cen MT" pitchFamily="34" charset="0"/>
              </a:rPr>
              <a:t>Advertisement/Competition</a:t>
            </a:r>
          </a:p>
          <a:p>
            <a:pPr algn="ctr" eaLnBrk="1" hangingPunct="1">
              <a:buClr>
                <a:schemeClr val="tx1"/>
              </a:buClr>
              <a:buFont typeface="Wingdings" pitchFamily="2" charset="2"/>
              <a:buChar char="ü"/>
              <a:tabLst>
                <a:tab pos="2343150" algn="l"/>
              </a:tabLst>
              <a:defRPr/>
            </a:pPr>
            <a:r>
              <a:rPr lang="en-US" sz="2000" dirty="0" smtClean="0">
                <a:solidFill>
                  <a:schemeClr val="accent2"/>
                </a:solidFill>
                <a:latin typeface="Tw Cen MT" pitchFamily="34" charset="0"/>
              </a:rPr>
              <a:t>Evaluation </a:t>
            </a:r>
          </a:p>
          <a:p>
            <a:pPr algn="ctr" eaLnBrk="1" hangingPunct="1">
              <a:buClr>
                <a:schemeClr val="tx1"/>
              </a:buClr>
              <a:buFont typeface="Wingdings" pitchFamily="2" charset="2"/>
              <a:buChar char="ü"/>
              <a:defRPr/>
            </a:pPr>
            <a:r>
              <a:rPr lang="en-US" sz="2000" dirty="0" smtClean="0">
                <a:solidFill>
                  <a:schemeClr val="accent2"/>
                </a:solidFill>
                <a:latin typeface="Tw Cen MT" pitchFamily="34" charset="0"/>
              </a:rPr>
              <a:t>Price and Other Factors </a:t>
            </a:r>
          </a:p>
          <a:p>
            <a:pPr eaLnBrk="1" hangingPunct="1">
              <a:buFont typeface="Wingdings" pitchFamily="2" charset="2"/>
              <a:buNone/>
              <a:defRPr/>
            </a:pPr>
            <a:endParaRPr lang="en-US" sz="2600"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68A8B71E-D469-407F-9C93-C4D6354C3EF2}" type="slidenum">
              <a:rPr lang="en-US" smtClean="0"/>
              <a:pPr>
                <a:defRPr/>
              </a:pPr>
              <a:t>79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5235">
                                            <p:txEl>
                                              <p:pRg st="2" end="2"/>
                                            </p:txEl>
                                          </p:spTgt>
                                        </p:tgtEl>
                                        <p:attrNameLst>
                                          <p:attrName>style.visibility</p:attrName>
                                        </p:attrNameLst>
                                      </p:cBhvr>
                                      <p:to>
                                        <p:strVal val="visible"/>
                                      </p:to>
                                    </p:set>
                                    <p:anim calcmode="lin" valueType="num">
                                      <p:cBhvr additive="base">
                                        <p:cTn id="12" dur="5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523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5235">
                                            <p:txEl>
                                              <p:pRg st="3" end="3"/>
                                            </p:txEl>
                                          </p:spTgt>
                                        </p:tgtEl>
                                        <p:attrNameLst>
                                          <p:attrName>style.visibility</p:attrName>
                                        </p:attrNameLst>
                                      </p:cBhvr>
                                      <p:to>
                                        <p:strVal val="visible"/>
                                      </p:to>
                                    </p:set>
                                    <p:anim calcmode="lin" valueType="num">
                                      <p:cBhvr additive="base">
                                        <p:cTn id="17" dur="500" fill="hold"/>
                                        <p:tgtEl>
                                          <p:spTgt spid="9523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523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5235">
                                            <p:txEl>
                                              <p:pRg st="5" end="5"/>
                                            </p:txEl>
                                          </p:spTgt>
                                        </p:tgtEl>
                                        <p:attrNameLst>
                                          <p:attrName>style.visibility</p:attrName>
                                        </p:attrNameLst>
                                      </p:cBhvr>
                                      <p:to>
                                        <p:strVal val="visible"/>
                                      </p:to>
                                    </p:set>
                                    <p:anim calcmode="lin" valueType="num">
                                      <p:cBhvr additive="base">
                                        <p:cTn id="22" dur="500" fill="hold"/>
                                        <p:tgtEl>
                                          <p:spTgt spid="9523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523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5235">
                                            <p:txEl>
                                              <p:pRg st="6" end="6"/>
                                            </p:txEl>
                                          </p:spTgt>
                                        </p:tgtEl>
                                        <p:attrNameLst>
                                          <p:attrName>style.visibility</p:attrName>
                                        </p:attrNameLst>
                                      </p:cBhvr>
                                      <p:to>
                                        <p:strVal val="visible"/>
                                      </p:to>
                                    </p:set>
                                    <p:anim calcmode="lin" valueType="num">
                                      <p:cBhvr additive="base">
                                        <p:cTn id="27" dur="500" fill="hold"/>
                                        <p:tgtEl>
                                          <p:spTgt spid="9523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523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5235">
                                            <p:txEl>
                                              <p:pRg st="7" end="7"/>
                                            </p:txEl>
                                          </p:spTgt>
                                        </p:tgtEl>
                                        <p:attrNameLst>
                                          <p:attrName>style.visibility</p:attrName>
                                        </p:attrNameLst>
                                      </p:cBhvr>
                                      <p:to>
                                        <p:strVal val="visible"/>
                                      </p:to>
                                    </p:set>
                                    <p:anim calcmode="lin" valueType="num">
                                      <p:cBhvr additive="base">
                                        <p:cTn id="32" dur="500" fill="hold"/>
                                        <p:tgtEl>
                                          <p:spTgt spid="9523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523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95235">
                                            <p:txEl>
                                              <p:pRg st="8" end="8"/>
                                            </p:txEl>
                                          </p:spTgt>
                                        </p:tgtEl>
                                        <p:attrNameLst>
                                          <p:attrName>style.visibility</p:attrName>
                                        </p:attrNameLst>
                                      </p:cBhvr>
                                      <p:to>
                                        <p:strVal val="visible"/>
                                      </p:to>
                                    </p:set>
                                    <p:anim calcmode="lin" valueType="num">
                                      <p:cBhvr additive="base">
                                        <p:cTn id="37" dur="500" fill="hold"/>
                                        <p:tgtEl>
                                          <p:spTgt spid="9523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52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0" y="1676400"/>
            <a:ext cx="9144000" cy="990600"/>
          </a:xfrm>
        </p:spPr>
        <p:txBody>
          <a:bodyPr/>
          <a:lstStyle/>
          <a:p>
            <a:pPr eaLnBrk="1" hangingPunct="1"/>
            <a:r>
              <a:rPr lang="en-US" sz="3600" dirty="0" smtClean="0">
                <a:solidFill>
                  <a:schemeClr val="accent2"/>
                </a:solidFill>
                <a:latin typeface="Tw Cen MT" pitchFamily="34" charset="0"/>
              </a:rPr>
              <a:t>Procurement System Review Scope</a:t>
            </a:r>
          </a:p>
        </p:txBody>
      </p:sp>
      <p:sp>
        <p:nvSpPr>
          <p:cNvPr id="20483" name="Rectangle 5"/>
          <p:cNvSpPr>
            <a:spLocks noGrp="1" noChangeArrowheads="1"/>
          </p:cNvSpPr>
          <p:nvPr>
            <p:ph type="body" idx="1"/>
          </p:nvPr>
        </p:nvSpPr>
        <p:spPr>
          <a:xfrm>
            <a:off x="990600" y="2819400"/>
            <a:ext cx="7315200" cy="3276600"/>
          </a:xfrm>
        </p:spPr>
        <p:txBody>
          <a:bodyPr/>
          <a:lstStyle/>
          <a:p>
            <a:pPr eaLnBrk="1" hangingPunct="1">
              <a:buFont typeface="Wingdings" pitchFamily="2" charset="2"/>
              <a:buNone/>
            </a:pPr>
            <a:r>
              <a:rPr lang="en-US" sz="2800" b="1" dirty="0" smtClean="0">
                <a:solidFill>
                  <a:schemeClr val="accent2"/>
                </a:solidFill>
                <a:latin typeface="Tw Cen MT" pitchFamily="34" charset="0"/>
              </a:rPr>
              <a:t>Assess Grantees’ System wide Elements</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Policies and Procedures</a:t>
            </a:r>
          </a:p>
          <a:p>
            <a:pPr eaLnBrk="1" hangingPunct="1">
              <a:buFont typeface="Wingdings" pitchFamily="2" charset="2"/>
              <a:buNone/>
            </a:pPr>
            <a:r>
              <a:rPr lang="en-US" sz="2800" b="1" dirty="0" smtClean="0">
                <a:solidFill>
                  <a:schemeClr val="accent2"/>
                </a:solidFill>
                <a:latin typeface="Tw Cen MT" pitchFamily="34" charset="0"/>
              </a:rPr>
              <a:t>Test Individual Procurement Elements</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Sample of procurements tested for 50 elements (as applicable)</a:t>
            </a:r>
          </a:p>
          <a:p>
            <a:pPr eaLnBrk="1" hangingPunct="1">
              <a:buFont typeface="Wingdings" pitchFamily="2" charset="2"/>
              <a:buNone/>
            </a:pPr>
            <a:endParaRPr lang="en-US" sz="2800" b="1" dirty="0" smtClean="0">
              <a:latin typeface="Tw Cen MT" pitchFamily="34" charset="0"/>
            </a:endParaRPr>
          </a:p>
        </p:txBody>
      </p:sp>
      <p:sp>
        <p:nvSpPr>
          <p:cNvPr id="4" name="Slide Number Placeholder 3"/>
          <p:cNvSpPr>
            <a:spLocks noGrp="1"/>
          </p:cNvSpPr>
          <p:nvPr>
            <p:ph type="sldNum" sz="quarter" idx="12"/>
          </p:nvPr>
        </p:nvSpPr>
        <p:spPr/>
        <p:txBody>
          <a:bodyPr>
            <a:normAutofit/>
          </a:bodyPr>
          <a:lstStyle/>
          <a:p>
            <a:pPr>
              <a:defRPr/>
            </a:pPr>
            <a:fld id="{F38F11AA-B651-4A80-BB33-B000B4B380B1}" type="slidenum">
              <a:rPr lang="en-US" smtClean="0"/>
              <a:pPr>
                <a:defRPr/>
              </a:pPr>
              <a:t>8</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 calcmode="lin" valueType="num">
                                      <p:cBhvr additive="base">
                                        <p:cTn id="12"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 calcmode="lin" valueType="num">
                                      <p:cBhvr additive="base">
                                        <p:cTn id="17"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 calcmode="lin" valueType="num">
                                      <p:cBhvr additive="base">
                                        <p:cTn id="22"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4"/>
          <p:cNvSpPr>
            <a:spLocks noGrp="1" noChangeArrowheads="1"/>
          </p:cNvSpPr>
          <p:nvPr>
            <p:ph type="title"/>
          </p:nvPr>
        </p:nvSpPr>
        <p:spPr>
          <a:xfrm>
            <a:off x="0" y="1371600"/>
            <a:ext cx="9144000" cy="990600"/>
          </a:xfrm>
        </p:spPr>
        <p:txBody>
          <a:bodyPr/>
          <a:lstStyle/>
          <a:p>
            <a:pPr eaLnBrk="1" hangingPunct="1"/>
            <a:r>
              <a:rPr lang="en-US" sz="3600" dirty="0" smtClean="0">
                <a:solidFill>
                  <a:schemeClr val="accent2"/>
                </a:solidFill>
                <a:latin typeface="Tw Cen MT" pitchFamily="34" charset="0"/>
              </a:rPr>
              <a:t>Request for Proposals (RFP)</a:t>
            </a:r>
          </a:p>
        </p:txBody>
      </p:sp>
      <p:sp>
        <p:nvSpPr>
          <p:cNvPr id="96259" name="Rectangle 5"/>
          <p:cNvSpPr>
            <a:spLocks noGrp="1" noChangeArrowheads="1"/>
          </p:cNvSpPr>
          <p:nvPr>
            <p:ph sz="quarter" idx="1"/>
          </p:nvPr>
        </p:nvSpPr>
        <p:spPr>
          <a:xfrm>
            <a:off x="533400" y="2362200"/>
            <a:ext cx="7312025" cy="4495800"/>
          </a:xfrm>
        </p:spPr>
        <p:txBody>
          <a:bodyPr>
            <a:normAutofit lnSpcReduction="10000"/>
          </a:bodyPr>
          <a:lstStyle/>
          <a:p>
            <a:pPr algn="ctr" eaLnBrk="1" hangingPunct="1">
              <a:buFont typeface="Wingdings" pitchFamily="2" charset="2"/>
              <a:buNone/>
              <a:defRPr/>
            </a:pPr>
            <a:r>
              <a:rPr lang="en-US" sz="2600" b="1" i="1" u="sng" dirty="0" smtClean="0">
                <a:solidFill>
                  <a:schemeClr val="accent2"/>
                </a:solidFill>
                <a:latin typeface="Tw Cen MT" pitchFamily="34" charset="0"/>
              </a:rPr>
              <a:t>Advertisement</a:t>
            </a:r>
          </a:p>
          <a:p>
            <a:pPr algn="ctr" eaLnBrk="1" hangingPunct="1">
              <a:buFont typeface="Wingdings" pitchFamily="2" charset="2"/>
              <a:buNone/>
              <a:defRPr/>
            </a:pPr>
            <a:r>
              <a:rPr lang="en-US" sz="2600" b="1" dirty="0" smtClean="0">
                <a:solidFill>
                  <a:schemeClr val="accent2"/>
                </a:solidFill>
                <a:latin typeface="Tw Cen MT" pitchFamily="34" charset="0"/>
              </a:rPr>
              <a:t>Basic Requirement</a:t>
            </a:r>
          </a:p>
          <a:p>
            <a:pPr algn="ctr" eaLnBrk="1" hangingPunct="1">
              <a:buFont typeface="Wingdings" pitchFamily="2" charset="2"/>
              <a:buNone/>
              <a:defRPr/>
            </a:pPr>
            <a:endParaRPr lang="en-US" sz="2600" dirty="0" smtClean="0">
              <a:solidFill>
                <a:schemeClr val="accent2"/>
              </a:solidFill>
              <a:latin typeface="Tw Cen MT" pitchFamily="34" charset="0"/>
              <a:hlinkClick r:id="rId3"/>
            </a:endParaRPr>
          </a:p>
          <a:p>
            <a:pPr algn="ctr" eaLnBrk="1" hangingPunct="1">
              <a:buFont typeface="Wingdings" pitchFamily="2" charset="2"/>
              <a:buNone/>
              <a:defRPr/>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3.d(2)(a))</a:t>
            </a:r>
            <a:endParaRPr lang="en-US" sz="2600" dirty="0" smtClean="0">
              <a:solidFill>
                <a:schemeClr val="accent2"/>
              </a:solidFill>
              <a:latin typeface="Tw Cen MT" pitchFamily="34" charset="0"/>
            </a:endParaRPr>
          </a:p>
          <a:p>
            <a:pPr algn="ctr" eaLnBrk="1" hangingPunct="1">
              <a:buFont typeface="Wingdings" pitchFamily="2" charset="2"/>
              <a:buNone/>
              <a:defRPr/>
            </a:pPr>
            <a:endParaRPr lang="en-US" sz="2600" dirty="0" smtClean="0">
              <a:solidFill>
                <a:schemeClr val="accent2"/>
              </a:solidFill>
              <a:latin typeface="Tw Cen MT" pitchFamily="34" charset="0"/>
            </a:endParaRPr>
          </a:p>
          <a:p>
            <a:pPr algn="ctr" eaLnBrk="1" hangingPunct="1">
              <a:buClr>
                <a:schemeClr val="tx1"/>
              </a:buClr>
              <a:buFont typeface="Wingdings" pitchFamily="2" charset="2"/>
              <a:buChar char="ü"/>
              <a:defRPr/>
            </a:pPr>
            <a:r>
              <a:rPr lang="en-US" sz="2600" i="1" dirty="0" smtClean="0">
                <a:solidFill>
                  <a:schemeClr val="accent2"/>
                </a:solidFill>
                <a:latin typeface="Tw Cen MT" pitchFamily="34" charset="0"/>
              </a:rPr>
              <a:t> Proposals will be solicited from an adequate number of qualified sources" </a:t>
            </a:r>
          </a:p>
          <a:p>
            <a:pPr algn="ctr" eaLnBrk="1" hangingPunct="1">
              <a:buClr>
                <a:schemeClr val="tx1"/>
              </a:buClr>
              <a:buFont typeface="Wingdings" pitchFamily="2" charset="2"/>
              <a:buChar char="ü"/>
              <a:defRPr/>
            </a:pPr>
            <a:r>
              <a:rPr lang="en-US" sz="2600" i="1" dirty="0" smtClean="0">
                <a:solidFill>
                  <a:schemeClr val="accent2"/>
                </a:solidFill>
                <a:latin typeface="Tw Cen MT" pitchFamily="34" charset="0"/>
              </a:rPr>
              <a:t>Requests for proposals will be publicized." </a:t>
            </a:r>
          </a:p>
          <a:p>
            <a:pPr algn="ctr" eaLnBrk="1" hangingPunct="1">
              <a:buFont typeface="Wingdings" pitchFamily="2" charset="2"/>
              <a:buNone/>
              <a:defRPr/>
            </a:pPr>
            <a:endParaRPr lang="en-US" sz="2600" b="1" dirty="0" smtClean="0">
              <a:solidFill>
                <a:schemeClr val="accent2"/>
              </a:solidFill>
              <a:latin typeface="Tw Cen MT" pitchFamily="34" charset="0"/>
            </a:endParaRPr>
          </a:p>
          <a:p>
            <a:pPr algn="ctr" eaLnBrk="1" hangingPunct="1">
              <a:buFont typeface="Wingdings" pitchFamily="2" charset="2"/>
              <a:buNone/>
              <a:defRPr/>
            </a:pPr>
            <a:r>
              <a:rPr lang="en-US" sz="2600" b="1" dirty="0" smtClean="0">
                <a:solidFill>
                  <a:schemeClr val="accent2"/>
                </a:solidFill>
                <a:latin typeface="Tw Cen MT" pitchFamily="34" charset="0"/>
              </a:rPr>
              <a:t>Element #29 and 30 of the PSR</a:t>
            </a:r>
          </a:p>
          <a:p>
            <a:pPr eaLnBrk="1" hangingPunct="1">
              <a:buFont typeface="Wingdings" pitchFamily="2" charset="2"/>
              <a:buNone/>
              <a:defRPr/>
            </a:pPr>
            <a:endParaRPr lang="en-US" sz="2600" dirty="0" smtClean="0"/>
          </a:p>
        </p:txBody>
      </p:sp>
      <p:sp>
        <p:nvSpPr>
          <p:cNvPr id="4" name="Slide Number Placeholder 3"/>
          <p:cNvSpPr>
            <a:spLocks noGrp="1"/>
          </p:cNvSpPr>
          <p:nvPr>
            <p:ph type="sldNum" sz="quarter" idx="12"/>
          </p:nvPr>
        </p:nvSpPr>
        <p:spPr/>
        <p:txBody>
          <a:bodyPr>
            <a:normAutofit/>
          </a:bodyPr>
          <a:lstStyle/>
          <a:p>
            <a:pPr>
              <a:defRPr/>
            </a:pPr>
            <a:fld id="{08DD3A6A-52AD-4CA8-A6A4-C6F662AC8DED}" type="slidenum">
              <a:rPr lang="en-US" smtClean="0"/>
              <a:pPr>
                <a:defRPr/>
              </a:pPr>
              <a:t>80</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 calcmode="lin" valueType="num">
                                      <p:cBhvr additive="base">
                                        <p:cTn id="12"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anim calcmode="lin" valueType="num">
                                      <p:cBhvr additive="base">
                                        <p:cTn id="17"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6259">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6259">
                                            <p:txEl>
                                              <p:pRg st="5" end="5"/>
                                            </p:txEl>
                                          </p:spTgt>
                                        </p:tgtEl>
                                        <p:attrNameLst>
                                          <p:attrName>style.visibility</p:attrName>
                                        </p:attrNameLst>
                                      </p:cBhvr>
                                      <p:to>
                                        <p:strVal val="visible"/>
                                      </p:to>
                                    </p:set>
                                    <p:anim calcmode="lin" valueType="num">
                                      <p:cBhvr additive="base">
                                        <p:cTn id="22" dur="5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6259">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6259">
                                            <p:txEl>
                                              <p:pRg st="6" end="6"/>
                                            </p:txEl>
                                          </p:spTgt>
                                        </p:tgtEl>
                                        <p:attrNameLst>
                                          <p:attrName>style.visibility</p:attrName>
                                        </p:attrNameLst>
                                      </p:cBhvr>
                                      <p:to>
                                        <p:strVal val="visible"/>
                                      </p:to>
                                    </p:set>
                                    <p:anim calcmode="lin" valueType="num">
                                      <p:cBhvr additive="base">
                                        <p:cTn id="27" dur="5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6259">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6259">
                                            <p:txEl>
                                              <p:pRg st="8" end="8"/>
                                            </p:txEl>
                                          </p:spTgt>
                                        </p:tgtEl>
                                        <p:attrNameLst>
                                          <p:attrName>style.visibility</p:attrName>
                                        </p:attrNameLst>
                                      </p:cBhvr>
                                      <p:to>
                                        <p:strVal val="visible"/>
                                      </p:to>
                                    </p:set>
                                    <p:anim calcmode="lin" valueType="num">
                                      <p:cBhvr additive="base">
                                        <p:cTn id="32" dur="500" fill="hold"/>
                                        <p:tgtEl>
                                          <p:spTgt spid="96259">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62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4"/>
          <p:cNvSpPr>
            <a:spLocks noGrp="1" noChangeArrowheads="1"/>
          </p:cNvSpPr>
          <p:nvPr>
            <p:ph type="title"/>
          </p:nvPr>
        </p:nvSpPr>
        <p:spPr>
          <a:xfrm>
            <a:off x="0" y="1295400"/>
            <a:ext cx="9144000" cy="990600"/>
          </a:xfrm>
        </p:spPr>
        <p:txBody>
          <a:bodyPr/>
          <a:lstStyle/>
          <a:p>
            <a:pPr eaLnBrk="1" hangingPunct="1"/>
            <a:r>
              <a:rPr lang="en-US" sz="3600" dirty="0" smtClean="0">
                <a:solidFill>
                  <a:schemeClr val="accent2"/>
                </a:solidFill>
                <a:latin typeface="Tw Cen MT" pitchFamily="34" charset="0"/>
              </a:rPr>
              <a:t>Request for Proposals (RFP)</a:t>
            </a:r>
          </a:p>
        </p:txBody>
      </p:sp>
      <p:sp>
        <p:nvSpPr>
          <p:cNvPr id="97283" name="Rectangle 5"/>
          <p:cNvSpPr>
            <a:spLocks noGrp="1" noChangeArrowheads="1"/>
          </p:cNvSpPr>
          <p:nvPr>
            <p:ph sz="quarter" idx="1"/>
          </p:nvPr>
        </p:nvSpPr>
        <p:spPr>
          <a:xfrm>
            <a:off x="609600" y="2362200"/>
            <a:ext cx="7312025" cy="4495800"/>
          </a:xfrm>
        </p:spPr>
        <p:txBody>
          <a:bodyPr>
            <a:normAutofit fontScale="92500" lnSpcReduction="20000"/>
          </a:bodyPr>
          <a:lstStyle/>
          <a:p>
            <a:pPr algn="ctr" eaLnBrk="1" hangingPunct="1">
              <a:buFont typeface="Wingdings" pitchFamily="2" charset="2"/>
              <a:buNone/>
              <a:defRPr/>
            </a:pPr>
            <a:r>
              <a:rPr lang="en-US" sz="2600" b="1" i="1" u="sng" dirty="0" smtClean="0">
                <a:solidFill>
                  <a:schemeClr val="accent2"/>
                </a:solidFill>
                <a:latin typeface="Tw Cen MT" pitchFamily="34" charset="0"/>
              </a:rPr>
              <a:t>Evaluation</a:t>
            </a:r>
          </a:p>
          <a:p>
            <a:pPr algn="ctr" eaLnBrk="1" hangingPunct="1">
              <a:buFont typeface="Wingdings" pitchFamily="2" charset="2"/>
              <a:buNone/>
              <a:defRPr/>
            </a:pPr>
            <a:endParaRPr lang="en-US" sz="2600" b="1" dirty="0" smtClean="0">
              <a:solidFill>
                <a:schemeClr val="accent2"/>
              </a:solidFill>
              <a:latin typeface="Tw Cen MT" pitchFamily="34" charset="0"/>
            </a:endParaRPr>
          </a:p>
          <a:p>
            <a:pPr algn="ctr" eaLnBrk="1" hangingPunct="1">
              <a:buFont typeface="Wingdings" pitchFamily="2" charset="2"/>
              <a:buNone/>
              <a:defRPr/>
            </a:pPr>
            <a:r>
              <a:rPr lang="en-US" sz="2600" b="1" dirty="0" smtClean="0">
                <a:solidFill>
                  <a:schemeClr val="accent2"/>
                </a:solidFill>
                <a:latin typeface="Tw Cen MT" pitchFamily="34" charset="0"/>
              </a:rPr>
              <a:t>Basic Requirement</a:t>
            </a:r>
          </a:p>
          <a:p>
            <a:pPr algn="ctr" eaLnBrk="1" hangingPunct="1">
              <a:buFont typeface="Wingdings" pitchFamily="2" charset="2"/>
              <a:buNone/>
              <a:defRPr/>
            </a:pPr>
            <a:endParaRPr lang="en-US" sz="2600" dirty="0" smtClean="0">
              <a:solidFill>
                <a:schemeClr val="accent2"/>
              </a:solidFill>
              <a:latin typeface="Tw Cen MT" pitchFamily="34" charset="0"/>
            </a:endParaRPr>
          </a:p>
          <a:p>
            <a:pPr algn="ctr" eaLnBrk="1" hangingPunct="1">
              <a:buFont typeface="Wingdings" pitchFamily="2" charset="2"/>
              <a:buNone/>
              <a:defRPr/>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3.d(2)(b))</a:t>
            </a:r>
            <a:endParaRPr lang="en-US" sz="2600" dirty="0" smtClean="0">
              <a:solidFill>
                <a:schemeClr val="accent2"/>
              </a:solidFill>
              <a:latin typeface="Tw Cen MT" pitchFamily="34" charset="0"/>
            </a:endParaRPr>
          </a:p>
          <a:p>
            <a:pPr algn="ctr" eaLnBrk="1" hangingPunct="1">
              <a:buClr>
                <a:schemeClr val="tx1"/>
              </a:buClr>
              <a:buFont typeface="Wingdings" pitchFamily="2" charset="2"/>
              <a:buChar char="ü"/>
              <a:defRPr/>
            </a:pPr>
            <a:r>
              <a:rPr lang="en-US" sz="2600" i="1" dirty="0" smtClean="0">
                <a:solidFill>
                  <a:schemeClr val="accent2"/>
                </a:solidFill>
                <a:latin typeface="Tw Cen MT" pitchFamily="34" charset="0"/>
              </a:rPr>
              <a:t>All evaluation factors will be identified along with their relative importance</a:t>
            </a:r>
          </a:p>
          <a:p>
            <a:pPr algn="ctr" eaLnBrk="1" hangingPunct="1">
              <a:buClr>
                <a:schemeClr val="tx1"/>
              </a:buClr>
              <a:buFont typeface="Wingdings" pitchFamily="2" charset="2"/>
              <a:buChar char="ü"/>
              <a:defRPr/>
            </a:pPr>
            <a:r>
              <a:rPr lang="en-US" sz="2600" i="1" dirty="0" smtClean="0">
                <a:solidFill>
                  <a:schemeClr val="accent2"/>
                </a:solidFill>
                <a:latin typeface="Tw Cen MT" pitchFamily="34" charset="0"/>
              </a:rPr>
              <a:t>Grantees will have a method in place for conducting technical evaluations of the proposals received and for selecting awardees;</a:t>
            </a:r>
            <a:br>
              <a:rPr lang="en-US" sz="2600" i="1" dirty="0" smtClean="0">
                <a:solidFill>
                  <a:schemeClr val="accent2"/>
                </a:solidFill>
                <a:latin typeface="Tw Cen MT" pitchFamily="34" charset="0"/>
              </a:rPr>
            </a:br>
            <a:endParaRPr lang="en-US" sz="2600" dirty="0" smtClean="0">
              <a:solidFill>
                <a:schemeClr val="accent2"/>
              </a:solidFill>
              <a:latin typeface="Tw Cen MT" pitchFamily="34" charset="0"/>
            </a:endParaRPr>
          </a:p>
          <a:p>
            <a:pPr algn="ctr" eaLnBrk="1" hangingPunct="1">
              <a:buFont typeface="Wingdings" pitchFamily="2" charset="2"/>
              <a:buNone/>
              <a:defRPr/>
            </a:pPr>
            <a:r>
              <a:rPr lang="en-US" sz="2600" b="1" dirty="0" smtClean="0">
                <a:solidFill>
                  <a:schemeClr val="accent2"/>
                </a:solidFill>
                <a:latin typeface="Tw Cen MT" pitchFamily="34" charset="0"/>
              </a:rPr>
              <a:t>Element #36 of the PSR</a:t>
            </a:r>
          </a:p>
          <a:p>
            <a:pPr algn="ctr" eaLnBrk="1" hangingPunct="1">
              <a:buFont typeface="Wingdings" pitchFamily="2" charset="2"/>
              <a:buNone/>
              <a:defRPr/>
            </a:pPr>
            <a:endParaRPr lang="en-US" sz="2600" dirty="0" smtClean="0"/>
          </a:p>
        </p:txBody>
      </p:sp>
      <p:sp>
        <p:nvSpPr>
          <p:cNvPr id="4" name="Slide Number Placeholder 3"/>
          <p:cNvSpPr>
            <a:spLocks noGrp="1"/>
          </p:cNvSpPr>
          <p:nvPr>
            <p:ph type="sldNum" sz="quarter" idx="12"/>
          </p:nvPr>
        </p:nvSpPr>
        <p:spPr/>
        <p:txBody>
          <a:bodyPr>
            <a:normAutofit/>
          </a:bodyPr>
          <a:lstStyle/>
          <a:p>
            <a:pPr>
              <a:defRPr/>
            </a:pPr>
            <a:fld id="{B84877EA-8CA6-425C-BD15-317C64DC3D31}" type="slidenum">
              <a:rPr lang="en-US" smtClean="0"/>
              <a:pPr>
                <a:defRPr/>
              </a:pPr>
              <a:t>81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 calcmode="lin" valueType="num">
                                      <p:cBhvr additive="base">
                                        <p:cTn id="12"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7283">
                                            <p:txEl>
                                              <p:pRg st="4" end="4"/>
                                            </p:txEl>
                                          </p:spTgt>
                                        </p:tgtEl>
                                        <p:attrNameLst>
                                          <p:attrName>style.visibility</p:attrName>
                                        </p:attrNameLst>
                                      </p:cBhvr>
                                      <p:to>
                                        <p:strVal val="visible"/>
                                      </p:to>
                                    </p:set>
                                    <p:anim calcmode="lin" valueType="num">
                                      <p:cBhvr additive="base">
                                        <p:cTn id="17"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728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7283">
                                            <p:txEl>
                                              <p:pRg st="5" end="5"/>
                                            </p:txEl>
                                          </p:spTgt>
                                        </p:tgtEl>
                                        <p:attrNameLst>
                                          <p:attrName>style.visibility</p:attrName>
                                        </p:attrNameLst>
                                      </p:cBhvr>
                                      <p:to>
                                        <p:strVal val="visible"/>
                                      </p:to>
                                    </p:set>
                                    <p:anim calcmode="lin" valueType="num">
                                      <p:cBhvr additive="base">
                                        <p:cTn id="22" dur="5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728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7283">
                                            <p:txEl>
                                              <p:pRg st="6" end="6"/>
                                            </p:txEl>
                                          </p:spTgt>
                                        </p:tgtEl>
                                        <p:attrNameLst>
                                          <p:attrName>style.visibility</p:attrName>
                                        </p:attrNameLst>
                                      </p:cBhvr>
                                      <p:to>
                                        <p:strVal val="visible"/>
                                      </p:to>
                                    </p:set>
                                    <p:anim calcmode="lin" valueType="num">
                                      <p:cBhvr additive="base">
                                        <p:cTn id="27" dur="5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7283">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7283">
                                            <p:txEl>
                                              <p:pRg st="7" end="7"/>
                                            </p:txEl>
                                          </p:spTgt>
                                        </p:tgtEl>
                                        <p:attrNameLst>
                                          <p:attrName>style.visibility</p:attrName>
                                        </p:attrNameLst>
                                      </p:cBhvr>
                                      <p:to>
                                        <p:strVal val="visible"/>
                                      </p:to>
                                    </p:set>
                                    <p:anim calcmode="lin" valueType="num">
                                      <p:cBhvr additive="base">
                                        <p:cTn id="32" dur="500" fill="hold"/>
                                        <p:tgtEl>
                                          <p:spTgt spid="97283">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72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p:cNvSpPr>
            <a:spLocks noGrp="1" noChangeArrowheads="1"/>
          </p:cNvSpPr>
          <p:nvPr>
            <p:ph type="title"/>
          </p:nvPr>
        </p:nvSpPr>
        <p:spPr>
          <a:xfrm>
            <a:off x="0" y="1295400"/>
            <a:ext cx="9296400" cy="990600"/>
          </a:xfrm>
        </p:spPr>
        <p:txBody>
          <a:bodyPr/>
          <a:lstStyle/>
          <a:p>
            <a:pPr eaLnBrk="1" hangingPunct="1"/>
            <a:r>
              <a:rPr lang="en-US" sz="3600" dirty="0" smtClean="0">
                <a:solidFill>
                  <a:schemeClr val="accent2"/>
                </a:solidFill>
                <a:latin typeface="Tw Cen MT" pitchFamily="34" charset="0"/>
              </a:rPr>
              <a:t>Request for Proposals (RFP)</a:t>
            </a:r>
          </a:p>
        </p:txBody>
      </p:sp>
      <p:sp>
        <p:nvSpPr>
          <p:cNvPr id="98307" name="Rectangle 5"/>
          <p:cNvSpPr>
            <a:spLocks noGrp="1" noChangeArrowheads="1"/>
          </p:cNvSpPr>
          <p:nvPr>
            <p:ph sz="quarter" idx="1"/>
          </p:nvPr>
        </p:nvSpPr>
        <p:spPr>
          <a:xfrm>
            <a:off x="609600" y="2362200"/>
            <a:ext cx="7312025" cy="4495800"/>
          </a:xfrm>
        </p:spPr>
        <p:txBody>
          <a:bodyPr>
            <a:normAutofit fontScale="62500" lnSpcReduction="20000"/>
          </a:bodyPr>
          <a:lstStyle/>
          <a:p>
            <a:pPr algn="ctr" eaLnBrk="1" hangingPunct="1">
              <a:lnSpc>
                <a:spcPct val="110000"/>
              </a:lnSpc>
              <a:buFont typeface="Wingdings" pitchFamily="2" charset="2"/>
              <a:buNone/>
              <a:defRPr/>
            </a:pPr>
            <a:r>
              <a:rPr lang="en-US" sz="3500" b="1" i="1" u="sng" dirty="0" smtClean="0">
                <a:solidFill>
                  <a:schemeClr val="accent2"/>
                </a:solidFill>
                <a:latin typeface="Tw Cen MT" pitchFamily="34" charset="0"/>
              </a:rPr>
              <a:t>Price and Other Factors</a:t>
            </a:r>
          </a:p>
          <a:p>
            <a:pPr algn="ctr" eaLnBrk="1" hangingPunct="1">
              <a:lnSpc>
                <a:spcPct val="110000"/>
              </a:lnSpc>
              <a:buFont typeface="Wingdings" pitchFamily="2" charset="2"/>
              <a:buNone/>
              <a:defRPr/>
            </a:pPr>
            <a:endParaRPr lang="en-US" sz="3500" b="1" dirty="0" smtClean="0">
              <a:solidFill>
                <a:schemeClr val="accent2"/>
              </a:solidFill>
              <a:latin typeface="Tw Cen MT" pitchFamily="34" charset="0"/>
            </a:endParaRPr>
          </a:p>
          <a:p>
            <a:pPr algn="ctr" eaLnBrk="1" hangingPunct="1">
              <a:lnSpc>
                <a:spcPct val="110000"/>
              </a:lnSpc>
              <a:buFont typeface="Wingdings" pitchFamily="2" charset="2"/>
              <a:buNone/>
              <a:defRPr/>
            </a:pPr>
            <a:r>
              <a:rPr lang="en-US" sz="3500" b="1" dirty="0" smtClean="0">
                <a:solidFill>
                  <a:schemeClr val="accent2"/>
                </a:solidFill>
                <a:latin typeface="Tw Cen MT" pitchFamily="34" charset="0"/>
              </a:rPr>
              <a:t>Basic Requirement</a:t>
            </a:r>
          </a:p>
          <a:p>
            <a:pPr algn="ctr" eaLnBrk="1" hangingPunct="1">
              <a:lnSpc>
                <a:spcPct val="110000"/>
              </a:lnSpc>
              <a:buFont typeface="Wingdings" pitchFamily="2" charset="2"/>
              <a:buNone/>
              <a:defRPr/>
            </a:pPr>
            <a:endParaRPr lang="en-US" sz="3500" dirty="0" smtClean="0">
              <a:solidFill>
                <a:schemeClr val="accent2"/>
              </a:solidFill>
              <a:latin typeface="Tw Cen MT" pitchFamily="34" charset="0"/>
              <a:hlinkClick r:id="rId3"/>
            </a:endParaRPr>
          </a:p>
          <a:p>
            <a:pPr algn="ctr" eaLnBrk="1" hangingPunct="1">
              <a:lnSpc>
                <a:spcPct val="110000"/>
              </a:lnSpc>
              <a:buFont typeface="Wingdings" pitchFamily="2" charset="2"/>
              <a:buNone/>
              <a:defRPr/>
            </a:pPr>
            <a:r>
              <a:rPr lang="en-US" sz="3500" i="1" dirty="0" smtClean="0">
                <a:solidFill>
                  <a:schemeClr val="accent2"/>
                </a:solidFill>
                <a:latin typeface="Tw Cen MT" pitchFamily="34" charset="0"/>
              </a:rPr>
              <a:t>(</a:t>
            </a:r>
            <a:r>
              <a:rPr lang="en-US" sz="3500" i="1" dirty="0" smtClean="0">
                <a:solidFill>
                  <a:schemeClr val="accent2"/>
                </a:solidFill>
                <a:latin typeface="Tw Cen MT" pitchFamily="34" charset="0"/>
                <a:hlinkClick r:id="rId3"/>
              </a:rPr>
              <a:t>FTA C 4220.1F</a:t>
            </a:r>
            <a:r>
              <a:rPr lang="en-US" sz="3500" i="1" dirty="0" smtClean="0">
                <a:solidFill>
                  <a:schemeClr val="accent2"/>
                </a:solidFill>
                <a:latin typeface="Tw Cen MT" pitchFamily="34" charset="0"/>
              </a:rPr>
              <a:t> Ch. VI, 3.d(2)(e))</a:t>
            </a:r>
            <a:endParaRPr lang="en-US" sz="3500" dirty="0" smtClean="0">
              <a:solidFill>
                <a:schemeClr val="accent2"/>
              </a:solidFill>
              <a:latin typeface="Tw Cen MT" pitchFamily="34" charset="0"/>
            </a:endParaRPr>
          </a:p>
          <a:p>
            <a:pPr algn="ctr" eaLnBrk="1" hangingPunct="1">
              <a:lnSpc>
                <a:spcPct val="110000"/>
              </a:lnSpc>
              <a:buClr>
                <a:schemeClr val="tx1"/>
              </a:buClr>
              <a:buFont typeface="Wingdings" pitchFamily="2" charset="2"/>
              <a:buChar char="ü"/>
              <a:defRPr/>
            </a:pPr>
            <a:r>
              <a:rPr lang="en-US" sz="3500" i="1" dirty="0" smtClean="0">
                <a:solidFill>
                  <a:schemeClr val="accent2"/>
                </a:solidFill>
                <a:latin typeface="Tw Cen MT" pitchFamily="34" charset="0"/>
              </a:rPr>
              <a:t>Awards made to firm whose proposal is most advantageous to the grantee's program with price and other factors considered</a:t>
            </a:r>
          </a:p>
          <a:p>
            <a:pPr algn="ctr" eaLnBrk="1" hangingPunct="1">
              <a:lnSpc>
                <a:spcPct val="110000"/>
              </a:lnSpc>
              <a:buClr>
                <a:schemeClr val="tx1"/>
              </a:buClr>
              <a:buFont typeface="Wingdings" pitchFamily="2" charset="2"/>
              <a:buChar char="ü"/>
              <a:defRPr/>
            </a:pPr>
            <a:r>
              <a:rPr lang="en-US" sz="3500" i="1" dirty="0" smtClean="0">
                <a:solidFill>
                  <a:schemeClr val="accent2"/>
                </a:solidFill>
                <a:latin typeface="Tw Cen MT" pitchFamily="34" charset="0"/>
              </a:rPr>
              <a:t>Grantees may award to the proposer whose proposals offer the greatest business value to the Agency based upon an analysis of a tradeoff of qualitative technical factors and price/cost to derive which proposal represents the “best value.”  “Best value” language must be in the solicitation.  </a:t>
            </a:r>
            <a:br>
              <a:rPr lang="en-US" sz="3500" i="1" dirty="0" smtClean="0">
                <a:solidFill>
                  <a:schemeClr val="accent2"/>
                </a:solidFill>
                <a:latin typeface="Tw Cen MT" pitchFamily="34" charset="0"/>
              </a:rPr>
            </a:br>
            <a:r>
              <a:rPr lang="en-US" sz="3500" b="1" dirty="0" smtClean="0">
                <a:solidFill>
                  <a:schemeClr val="accent2"/>
                </a:solidFill>
                <a:latin typeface="Tw Cen MT" pitchFamily="34" charset="0"/>
              </a:rPr>
              <a:t>Element #37 of the PSR</a:t>
            </a:r>
          </a:p>
          <a:p>
            <a:pPr algn="ctr" eaLnBrk="1" hangingPunct="1">
              <a:lnSpc>
                <a:spcPct val="110000"/>
              </a:lnSpc>
              <a:buClr>
                <a:schemeClr val="tx1"/>
              </a:buClr>
              <a:buFont typeface="Wingdings" pitchFamily="2" charset="2"/>
              <a:buChar char="ü"/>
              <a:defRPr/>
            </a:pPr>
            <a:endParaRPr lang="en-US" sz="2500"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00F20710-AA31-4BE5-8D0F-1AEC93024F99}" type="slidenum">
              <a:rPr lang="en-US" smtClean="0"/>
              <a:pPr>
                <a:defRPr/>
              </a:pPr>
              <a:t>82</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 calcmode="lin" valueType="num">
                                      <p:cBhvr additive="base">
                                        <p:cTn id="12"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8307">
                                            <p:txEl>
                                              <p:pRg st="4" end="4"/>
                                            </p:txEl>
                                          </p:spTgt>
                                        </p:tgtEl>
                                        <p:attrNameLst>
                                          <p:attrName>style.visibility</p:attrName>
                                        </p:attrNameLst>
                                      </p:cBhvr>
                                      <p:to>
                                        <p:strVal val="visible"/>
                                      </p:to>
                                    </p:set>
                                    <p:anim calcmode="lin" valueType="num">
                                      <p:cBhvr additive="base">
                                        <p:cTn id="17" dur="5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8307">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8307">
                                            <p:txEl>
                                              <p:pRg st="5" end="5"/>
                                            </p:txEl>
                                          </p:spTgt>
                                        </p:tgtEl>
                                        <p:attrNameLst>
                                          <p:attrName>style.visibility</p:attrName>
                                        </p:attrNameLst>
                                      </p:cBhvr>
                                      <p:to>
                                        <p:strVal val="visible"/>
                                      </p:to>
                                    </p:set>
                                    <p:anim calcmode="lin" valueType="num">
                                      <p:cBhvr additive="base">
                                        <p:cTn id="22" dur="500" fill="hold"/>
                                        <p:tgtEl>
                                          <p:spTgt spid="98307">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8307">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8307">
                                            <p:txEl>
                                              <p:pRg st="6" end="6"/>
                                            </p:txEl>
                                          </p:spTgt>
                                        </p:tgtEl>
                                        <p:attrNameLst>
                                          <p:attrName>style.visibility</p:attrName>
                                        </p:attrNameLst>
                                      </p:cBhvr>
                                      <p:to>
                                        <p:strVal val="visible"/>
                                      </p:to>
                                    </p:set>
                                    <p:anim calcmode="lin" valueType="num">
                                      <p:cBhvr additive="base">
                                        <p:cTn id="27" dur="500" fill="hold"/>
                                        <p:tgtEl>
                                          <p:spTgt spid="9830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83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a:xfrm>
            <a:off x="0" y="1295400"/>
            <a:ext cx="9144000" cy="990600"/>
          </a:xfrm>
        </p:spPr>
        <p:txBody>
          <a:bodyPr/>
          <a:lstStyle/>
          <a:p>
            <a:pPr eaLnBrk="1" hangingPunct="1"/>
            <a:r>
              <a:rPr lang="en-US" sz="3600" dirty="0" smtClean="0">
                <a:solidFill>
                  <a:schemeClr val="accent2"/>
                </a:solidFill>
                <a:latin typeface="Tw Cen MT" pitchFamily="34" charset="0"/>
              </a:rPr>
              <a:t>Sealed Bids  </a:t>
            </a:r>
          </a:p>
        </p:txBody>
      </p:sp>
      <p:sp>
        <p:nvSpPr>
          <p:cNvPr id="101379" name="Rectangle 5"/>
          <p:cNvSpPr>
            <a:spLocks noGrp="1" noChangeArrowheads="1"/>
          </p:cNvSpPr>
          <p:nvPr>
            <p:ph sz="quarter" idx="1"/>
          </p:nvPr>
        </p:nvSpPr>
        <p:spPr>
          <a:xfrm>
            <a:off x="838200" y="23622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 Basic Requirement</a:t>
            </a: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3.c)</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Bids are publicly solicited and a firm-fixed-price contract (lump sum or unit price) is awarded to the responsible bidder whose bid, conforming to all the material terms and conditions of the invitation for bids, is the lowest in price. </a:t>
            </a:r>
          </a:p>
          <a:p>
            <a:pPr algn="ctr" eaLnBrk="1" hangingPunct="1">
              <a:buFont typeface="Wingdings" pitchFamily="2" charset="2"/>
              <a:buNone/>
            </a:pPr>
            <a:endParaRPr lang="en-US" sz="2600" i="1" dirty="0" smtClean="0">
              <a:solidFill>
                <a:schemeClr val="accent2"/>
              </a:solidFill>
            </a:endParaRPr>
          </a:p>
          <a:p>
            <a:pPr algn="ctr" eaLnBrk="1" hangingPunct="1">
              <a:buFont typeface="Wingdings" pitchFamily="2" charset="2"/>
              <a:buNone/>
            </a:pPr>
            <a:endParaRPr lang="en-US" sz="2600"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CC79E3EA-A78E-4E9F-B941-3369A99DB077}" type="slidenum">
              <a:rPr lang="en-US" smtClean="0"/>
              <a:pPr>
                <a:defRPr/>
              </a:pPr>
              <a:t>83</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1379">
                                            <p:txEl>
                                              <p:pRg st="2" end="2"/>
                                            </p:txEl>
                                          </p:spTgt>
                                        </p:tgtEl>
                                        <p:attrNameLst>
                                          <p:attrName>style.visibility</p:attrName>
                                        </p:attrNameLst>
                                      </p:cBhvr>
                                      <p:to>
                                        <p:strVal val="visible"/>
                                      </p:to>
                                    </p:set>
                                    <p:anim calcmode="lin" valueType="num">
                                      <p:cBhvr additive="base">
                                        <p:cTn id="12"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1379">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1379">
                                            <p:txEl>
                                              <p:pRg st="3" end="3"/>
                                            </p:txEl>
                                          </p:spTgt>
                                        </p:tgtEl>
                                        <p:attrNameLst>
                                          <p:attrName>style.visibility</p:attrName>
                                        </p:attrNameLst>
                                      </p:cBhvr>
                                      <p:to>
                                        <p:strVal val="visible"/>
                                      </p:to>
                                    </p:set>
                                    <p:anim calcmode="lin" valueType="num">
                                      <p:cBhvr additive="base">
                                        <p:cTn id="17" dur="500" fill="hold"/>
                                        <p:tgtEl>
                                          <p:spTgt spid="10137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13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4"/>
          <p:cNvSpPr>
            <a:spLocks noGrp="1" noChangeArrowheads="1"/>
          </p:cNvSpPr>
          <p:nvPr>
            <p:ph type="title"/>
          </p:nvPr>
        </p:nvSpPr>
        <p:spPr>
          <a:xfrm>
            <a:off x="609600" y="1219200"/>
            <a:ext cx="7312025" cy="990600"/>
          </a:xfrm>
        </p:spPr>
        <p:txBody>
          <a:bodyPr/>
          <a:lstStyle/>
          <a:p>
            <a:r>
              <a:rPr lang="en-US" sz="3600" dirty="0" smtClean="0">
                <a:solidFill>
                  <a:schemeClr val="accent2"/>
                </a:solidFill>
                <a:latin typeface="Tw Cen MT" pitchFamily="34" charset="0"/>
              </a:rPr>
              <a:t>Sealed Bids  </a:t>
            </a:r>
          </a:p>
        </p:txBody>
      </p:sp>
      <p:sp>
        <p:nvSpPr>
          <p:cNvPr id="599043" name="Rectangle 5"/>
          <p:cNvSpPr>
            <a:spLocks noGrp="1" noChangeArrowheads="1"/>
          </p:cNvSpPr>
          <p:nvPr>
            <p:ph sz="quarter" idx="1"/>
          </p:nvPr>
        </p:nvSpPr>
        <p:spPr>
          <a:xfrm>
            <a:off x="1831975" y="2362200"/>
            <a:ext cx="7312025" cy="4495800"/>
          </a:xfrm>
        </p:spPr>
        <p:txBody>
          <a:bodyPr>
            <a:normAutofit fontScale="85000" lnSpcReduction="20000"/>
          </a:bodyPr>
          <a:lstStyle/>
          <a:p>
            <a:pPr>
              <a:buFont typeface="Wingdings" pitchFamily="2" charset="2"/>
              <a:buNone/>
              <a:defRPr/>
            </a:pPr>
            <a:r>
              <a:rPr lang="en-US" sz="3100" b="1" dirty="0" smtClean="0">
                <a:solidFill>
                  <a:schemeClr val="accent2"/>
                </a:solidFill>
                <a:latin typeface="Tw Cen MT" pitchFamily="34" charset="0"/>
              </a:rPr>
              <a:t>Special Rules</a:t>
            </a:r>
          </a:p>
          <a:p>
            <a:pPr>
              <a:buClr>
                <a:schemeClr val="tx1"/>
              </a:buClr>
              <a:buFont typeface="Wingdings" pitchFamily="2" charset="2"/>
              <a:buChar char="ü"/>
              <a:defRPr/>
            </a:pPr>
            <a:r>
              <a:rPr lang="en-US" sz="3100" dirty="0" smtClean="0">
                <a:solidFill>
                  <a:schemeClr val="accent2"/>
                </a:solidFill>
                <a:latin typeface="Tw Cen MT" pitchFamily="34" charset="0"/>
              </a:rPr>
              <a:t>Advertised/Publicized</a:t>
            </a:r>
          </a:p>
          <a:p>
            <a:pPr>
              <a:buClr>
                <a:schemeClr val="tx1"/>
              </a:buClr>
              <a:buFont typeface="Wingdings" pitchFamily="2" charset="2"/>
              <a:buChar char="ü"/>
              <a:defRPr/>
            </a:pPr>
            <a:r>
              <a:rPr lang="en-US" sz="3100" dirty="0" smtClean="0">
                <a:solidFill>
                  <a:schemeClr val="accent2"/>
                </a:solidFill>
                <a:latin typeface="Tw Cen MT" pitchFamily="34" charset="0"/>
              </a:rPr>
              <a:t>Adequate Number of Sources Solicited </a:t>
            </a:r>
          </a:p>
          <a:p>
            <a:pPr>
              <a:buClr>
                <a:schemeClr val="tx1"/>
              </a:buClr>
              <a:buFont typeface="Wingdings" pitchFamily="2" charset="2"/>
              <a:buChar char="ü"/>
              <a:defRPr/>
            </a:pPr>
            <a:r>
              <a:rPr lang="en-US" sz="3100" dirty="0" smtClean="0">
                <a:solidFill>
                  <a:schemeClr val="accent2"/>
                </a:solidFill>
                <a:latin typeface="Tw Cen MT" pitchFamily="34" charset="0"/>
              </a:rPr>
              <a:t>Sufficient Bid Time </a:t>
            </a:r>
          </a:p>
          <a:p>
            <a:pPr>
              <a:buClr>
                <a:schemeClr val="tx1"/>
              </a:buClr>
              <a:buFont typeface="Wingdings" pitchFamily="2" charset="2"/>
              <a:buChar char="ü"/>
              <a:defRPr/>
            </a:pPr>
            <a:r>
              <a:rPr lang="en-US" sz="3100" dirty="0" smtClean="0">
                <a:solidFill>
                  <a:schemeClr val="accent2"/>
                </a:solidFill>
                <a:latin typeface="Tw Cen MT" pitchFamily="34" charset="0"/>
              </a:rPr>
              <a:t>Adequate Competition </a:t>
            </a:r>
          </a:p>
          <a:p>
            <a:pPr>
              <a:buClr>
                <a:schemeClr val="tx1"/>
              </a:buClr>
              <a:buFont typeface="Wingdings" pitchFamily="2" charset="2"/>
              <a:buChar char="ü"/>
              <a:defRPr/>
            </a:pPr>
            <a:r>
              <a:rPr lang="en-US" sz="3100" dirty="0" smtClean="0">
                <a:solidFill>
                  <a:schemeClr val="accent2"/>
                </a:solidFill>
                <a:latin typeface="Tw Cen MT" pitchFamily="34" charset="0"/>
              </a:rPr>
              <a:t>Firm Fixed Price/Selection on Price</a:t>
            </a:r>
          </a:p>
          <a:p>
            <a:pPr>
              <a:buClr>
                <a:schemeClr val="tx1"/>
              </a:buClr>
              <a:buFont typeface="Wingdings" pitchFamily="2" charset="2"/>
              <a:buChar char="ü"/>
              <a:defRPr/>
            </a:pPr>
            <a:r>
              <a:rPr lang="en-US" sz="3100" dirty="0" smtClean="0">
                <a:solidFill>
                  <a:schemeClr val="accent2"/>
                </a:solidFill>
                <a:latin typeface="Tw Cen MT" pitchFamily="34" charset="0"/>
              </a:rPr>
              <a:t>Discussions Unnecessary </a:t>
            </a:r>
          </a:p>
          <a:p>
            <a:pPr>
              <a:buClr>
                <a:schemeClr val="tx1"/>
              </a:buClr>
              <a:buFont typeface="Wingdings" pitchFamily="2" charset="2"/>
              <a:buChar char="ü"/>
              <a:defRPr/>
            </a:pPr>
            <a:r>
              <a:rPr lang="en-US" sz="3100" dirty="0" smtClean="0">
                <a:solidFill>
                  <a:schemeClr val="accent2"/>
                </a:solidFill>
                <a:latin typeface="Tw Cen MT" pitchFamily="34" charset="0"/>
              </a:rPr>
              <a:t>Bid Opening </a:t>
            </a:r>
          </a:p>
          <a:p>
            <a:pPr>
              <a:buClr>
                <a:schemeClr val="tx1"/>
              </a:buClr>
              <a:buFont typeface="Wingdings" pitchFamily="2" charset="2"/>
              <a:buChar char="ü"/>
              <a:defRPr/>
            </a:pPr>
            <a:r>
              <a:rPr lang="en-US" sz="3100" dirty="0" smtClean="0">
                <a:solidFill>
                  <a:schemeClr val="accent2"/>
                </a:solidFill>
                <a:latin typeface="Tw Cen MT" pitchFamily="34" charset="0"/>
              </a:rPr>
              <a:t>Responsiveness </a:t>
            </a:r>
          </a:p>
          <a:p>
            <a:pPr>
              <a:buClr>
                <a:schemeClr val="tx1"/>
              </a:buClr>
              <a:buFont typeface="Wingdings" pitchFamily="2" charset="2"/>
              <a:buChar char="ü"/>
              <a:defRPr/>
            </a:pPr>
            <a:r>
              <a:rPr lang="en-US" sz="3100" dirty="0" smtClean="0">
                <a:solidFill>
                  <a:schemeClr val="accent2"/>
                </a:solidFill>
                <a:latin typeface="Tw Cen MT" pitchFamily="34" charset="0"/>
              </a:rPr>
              <a:t>Lowest Price </a:t>
            </a:r>
          </a:p>
          <a:p>
            <a:pPr>
              <a:buClr>
                <a:schemeClr val="tx1"/>
              </a:buClr>
              <a:buFont typeface="Wingdings" pitchFamily="2" charset="2"/>
              <a:buChar char="ü"/>
              <a:defRPr/>
            </a:pPr>
            <a:r>
              <a:rPr lang="en-US" sz="3100" dirty="0" smtClean="0">
                <a:solidFill>
                  <a:schemeClr val="accent2"/>
                </a:solidFill>
                <a:latin typeface="Tw Cen MT" pitchFamily="34" charset="0"/>
              </a:rPr>
              <a:t>Rejecting Bids </a:t>
            </a:r>
          </a:p>
          <a:p>
            <a:pPr>
              <a:defRPr/>
            </a:pPr>
            <a:endParaRPr lang="en-US" dirty="0" smtClean="0"/>
          </a:p>
        </p:txBody>
      </p:sp>
      <p:sp>
        <p:nvSpPr>
          <p:cNvPr id="4" name="Slide Number Placeholder 3"/>
          <p:cNvSpPr>
            <a:spLocks noGrp="1"/>
          </p:cNvSpPr>
          <p:nvPr>
            <p:ph type="sldNum" sz="quarter" idx="12"/>
          </p:nvPr>
        </p:nvSpPr>
        <p:spPr/>
        <p:txBody>
          <a:bodyPr>
            <a:normAutofit/>
          </a:bodyPr>
          <a:lstStyle/>
          <a:p>
            <a:pPr>
              <a:defRPr/>
            </a:pPr>
            <a:fld id="{05486523-0F35-40AB-9559-CCA5D7A07A2B}" type="slidenum">
              <a:rPr lang="en-US" smtClean="0"/>
              <a:pPr>
                <a:defRPr/>
              </a:pPr>
              <a:t>84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 calcmode="lin" valueType="num">
                                      <p:cBhvr additive="base">
                                        <p:cTn id="7" dur="500" fill="hold"/>
                                        <p:tgtEl>
                                          <p:spTgt spid="599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904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99043">
                                            <p:txEl>
                                              <p:pRg st="1" end="1"/>
                                            </p:txEl>
                                          </p:spTgt>
                                        </p:tgtEl>
                                        <p:attrNameLst>
                                          <p:attrName>style.visibility</p:attrName>
                                        </p:attrNameLst>
                                      </p:cBhvr>
                                      <p:to>
                                        <p:strVal val="visible"/>
                                      </p:to>
                                    </p:set>
                                    <p:anim calcmode="lin" valueType="num">
                                      <p:cBhvr additive="base">
                                        <p:cTn id="12" dur="500" fill="hold"/>
                                        <p:tgtEl>
                                          <p:spTgt spid="59904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9904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99043">
                                            <p:txEl>
                                              <p:pRg st="2" end="2"/>
                                            </p:txEl>
                                          </p:spTgt>
                                        </p:tgtEl>
                                        <p:attrNameLst>
                                          <p:attrName>style.visibility</p:attrName>
                                        </p:attrNameLst>
                                      </p:cBhvr>
                                      <p:to>
                                        <p:strVal val="visible"/>
                                      </p:to>
                                    </p:set>
                                    <p:anim calcmode="lin" valueType="num">
                                      <p:cBhvr additive="base">
                                        <p:cTn id="17" dur="500" fill="hold"/>
                                        <p:tgtEl>
                                          <p:spTgt spid="5990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9904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99043">
                                            <p:txEl>
                                              <p:pRg st="3" end="3"/>
                                            </p:txEl>
                                          </p:spTgt>
                                        </p:tgtEl>
                                        <p:attrNameLst>
                                          <p:attrName>style.visibility</p:attrName>
                                        </p:attrNameLst>
                                      </p:cBhvr>
                                      <p:to>
                                        <p:strVal val="visible"/>
                                      </p:to>
                                    </p:set>
                                    <p:anim calcmode="lin" valueType="num">
                                      <p:cBhvr additive="base">
                                        <p:cTn id="22" dur="500" fill="hold"/>
                                        <p:tgtEl>
                                          <p:spTgt spid="59904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9904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99043">
                                            <p:txEl>
                                              <p:pRg st="4" end="4"/>
                                            </p:txEl>
                                          </p:spTgt>
                                        </p:tgtEl>
                                        <p:attrNameLst>
                                          <p:attrName>style.visibility</p:attrName>
                                        </p:attrNameLst>
                                      </p:cBhvr>
                                      <p:to>
                                        <p:strVal val="visible"/>
                                      </p:to>
                                    </p:set>
                                    <p:anim calcmode="lin" valueType="num">
                                      <p:cBhvr additive="base">
                                        <p:cTn id="27" dur="500" fill="hold"/>
                                        <p:tgtEl>
                                          <p:spTgt spid="5990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9904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99043">
                                            <p:txEl>
                                              <p:pRg st="5" end="5"/>
                                            </p:txEl>
                                          </p:spTgt>
                                        </p:tgtEl>
                                        <p:attrNameLst>
                                          <p:attrName>style.visibility</p:attrName>
                                        </p:attrNameLst>
                                      </p:cBhvr>
                                      <p:to>
                                        <p:strVal val="visible"/>
                                      </p:to>
                                    </p:set>
                                    <p:anim calcmode="lin" valueType="num">
                                      <p:cBhvr additive="base">
                                        <p:cTn id="32" dur="500" fill="hold"/>
                                        <p:tgtEl>
                                          <p:spTgt spid="59904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9904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99043">
                                            <p:txEl>
                                              <p:pRg st="6" end="6"/>
                                            </p:txEl>
                                          </p:spTgt>
                                        </p:tgtEl>
                                        <p:attrNameLst>
                                          <p:attrName>style.visibility</p:attrName>
                                        </p:attrNameLst>
                                      </p:cBhvr>
                                      <p:to>
                                        <p:strVal val="visible"/>
                                      </p:to>
                                    </p:set>
                                    <p:anim calcmode="lin" valueType="num">
                                      <p:cBhvr additive="base">
                                        <p:cTn id="37" dur="500" fill="hold"/>
                                        <p:tgtEl>
                                          <p:spTgt spid="59904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904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99043">
                                            <p:txEl>
                                              <p:pRg st="7" end="7"/>
                                            </p:txEl>
                                          </p:spTgt>
                                        </p:tgtEl>
                                        <p:attrNameLst>
                                          <p:attrName>style.visibility</p:attrName>
                                        </p:attrNameLst>
                                      </p:cBhvr>
                                      <p:to>
                                        <p:strVal val="visible"/>
                                      </p:to>
                                    </p:set>
                                    <p:anim calcmode="lin" valueType="num">
                                      <p:cBhvr additive="base">
                                        <p:cTn id="42" dur="500" fill="hold"/>
                                        <p:tgtEl>
                                          <p:spTgt spid="59904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9904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99043">
                                            <p:txEl>
                                              <p:pRg st="8" end="8"/>
                                            </p:txEl>
                                          </p:spTgt>
                                        </p:tgtEl>
                                        <p:attrNameLst>
                                          <p:attrName>style.visibility</p:attrName>
                                        </p:attrNameLst>
                                      </p:cBhvr>
                                      <p:to>
                                        <p:strVal val="visible"/>
                                      </p:to>
                                    </p:set>
                                    <p:anim calcmode="lin" valueType="num">
                                      <p:cBhvr additive="base">
                                        <p:cTn id="47" dur="500" fill="hold"/>
                                        <p:tgtEl>
                                          <p:spTgt spid="59904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9904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99043">
                                            <p:txEl>
                                              <p:pRg st="9" end="9"/>
                                            </p:txEl>
                                          </p:spTgt>
                                        </p:tgtEl>
                                        <p:attrNameLst>
                                          <p:attrName>style.visibility</p:attrName>
                                        </p:attrNameLst>
                                      </p:cBhvr>
                                      <p:to>
                                        <p:strVal val="visible"/>
                                      </p:to>
                                    </p:set>
                                    <p:anim calcmode="lin" valueType="num">
                                      <p:cBhvr additive="base">
                                        <p:cTn id="52" dur="500" fill="hold"/>
                                        <p:tgtEl>
                                          <p:spTgt spid="59904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9904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99043">
                                            <p:txEl>
                                              <p:pRg st="10" end="10"/>
                                            </p:txEl>
                                          </p:spTgt>
                                        </p:tgtEl>
                                        <p:attrNameLst>
                                          <p:attrName>style.visibility</p:attrName>
                                        </p:attrNameLst>
                                      </p:cBhvr>
                                      <p:to>
                                        <p:strVal val="visible"/>
                                      </p:to>
                                    </p:set>
                                    <p:anim calcmode="lin" valueType="num">
                                      <p:cBhvr additive="base">
                                        <p:cTn id="57" dur="500" fill="hold"/>
                                        <p:tgtEl>
                                          <p:spTgt spid="59904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9904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a:xfrm>
            <a:off x="0" y="1295400"/>
            <a:ext cx="9144000" cy="990600"/>
          </a:xfrm>
        </p:spPr>
        <p:txBody>
          <a:bodyPr/>
          <a:lstStyle/>
          <a:p>
            <a:pPr eaLnBrk="1" hangingPunct="1"/>
            <a:r>
              <a:rPr lang="en-US" sz="3600" dirty="0" smtClean="0">
                <a:solidFill>
                  <a:schemeClr val="accent2"/>
                </a:solidFill>
                <a:latin typeface="Tw Cen MT" pitchFamily="34" charset="0"/>
              </a:rPr>
              <a:t>Sealed Bids  </a:t>
            </a:r>
          </a:p>
        </p:txBody>
      </p:sp>
      <p:sp>
        <p:nvSpPr>
          <p:cNvPr id="101379" name="Rectangle 5"/>
          <p:cNvSpPr>
            <a:spLocks noGrp="1" noChangeArrowheads="1"/>
          </p:cNvSpPr>
          <p:nvPr>
            <p:ph sz="quarter" idx="1"/>
          </p:nvPr>
        </p:nvSpPr>
        <p:spPr>
          <a:xfrm>
            <a:off x="609600" y="2362200"/>
            <a:ext cx="7312025" cy="4495800"/>
          </a:xfrm>
        </p:spPr>
        <p:txBody>
          <a:bodyPr>
            <a:normAutofit fontScale="92500" lnSpcReduction="10000"/>
          </a:bodyPr>
          <a:lstStyle/>
          <a:p>
            <a:pPr marL="0" indent="0" algn="ctr" eaLnBrk="1" hangingPunct="1">
              <a:lnSpc>
                <a:spcPct val="110000"/>
              </a:lnSpc>
              <a:buClr>
                <a:schemeClr val="tx1"/>
              </a:buClr>
              <a:buFont typeface="Wingdings" pitchFamily="2" charset="2"/>
              <a:buChar char="ü"/>
              <a:defRPr/>
            </a:pPr>
            <a:r>
              <a:rPr lang="en-US" sz="2600" b="1" i="1" dirty="0" smtClean="0"/>
              <a:t>  </a:t>
            </a:r>
            <a:r>
              <a:rPr lang="en-US" sz="2400" b="1" i="1" u="sng" dirty="0" smtClean="0">
                <a:solidFill>
                  <a:schemeClr val="accent2"/>
                </a:solidFill>
                <a:latin typeface="Tw Cen MT" pitchFamily="34" charset="0"/>
              </a:rPr>
              <a:t>Advertised/Publicized </a:t>
            </a:r>
          </a:p>
          <a:p>
            <a:pPr marL="0" indent="0" algn="ctr" eaLnBrk="1" hangingPunct="1">
              <a:lnSpc>
                <a:spcPct val="110000"/>
              </a:lnSpc>
              <a:buClr>
                <a:schemeClr val="tx1"/>
              </a:buClr>
              <a:buFont typeface="Wingdings" pitchFamily="2" charset="2"/>
              <a:buChar char="ü"/>
              <a:defRPr/>
            </a:pPr>
            <a:r>
              <a:rPr lang="en-US" sz="2400" b="1" i="1" dirty="0" smtClean="0">
                <a:solidFill>
                  <a:schemeClr val="accent2"/>
                </a:solidFill>
                <a:latin typeface="Tw Cen MT" pitchFamily="34" charset="0"/>
              </a:rPr>
              <a:t>  </a:t>
            </a:r>
            <a:r>
              <a:rPr lang="en-US" sz="2400" b="1" i="1" u="sng" dirty="0" smtClean="0">
                <a:solidFill>
                  <a:schemeClr val="accent2"/>
                </a:solidFill>
                <a:latin typeface="Tw Cen MT" pitchFamily="34" charset="0"/>
              </a:rPr>
              <a:t>Adequate Number of Sources Solicited </a:t>
            </a:r>
          </a:p>
          <a:p>
            <a:pPr marL="0" indent="0" algn="ctr" eaLnBrk="1" hangingPunct="1">
              <a:lnSpc>
                <a:spcPct val="110000"/>
              </a:lnSpc>
              <a:buClr>
                <a:schemeClr val="tx1"/>
              </a:buClr>
              <a:buFont typeface="Wingdings" pitchFamily="2" charset="2"/>
              <a:buChar char="ü"/>
              <a:defRPr/>
            </a:pPr>
            <a:r>
              <a:rPr lang="en-US" sz="2400" b="1" i="1" dirty="0" smtClean="0">
                <a:solidFill>
                  <a:schemeClr val="accent2"/>
                </a:solidFill>
                <a:latin typeface="Tw Cen MT" pitchFamily="34" charset="0"/>
              </a:rPr>
              <a:t>  </a:t>
            </a:r>
            <a:r>
              <a:rPr lang="en-US" sz="2400" b="1" i="1" u="sng" dirty="0" smtClean="0">
                <a:solidFill>
                  <a:schemeClr val="accent2"/>
                </a:solidFill>
                <a:latin typeface="Tw Cen MT" pitchFamily="34" charset="0"/>
              </a:rPr>
              <a:t>Sufficient Bid Time</a:t>
            </a:r>
            <a:r>
              <a:rPr lang="en-US" sz="2400" dirty="0" smtClean="0">
                <a:solidFill>
                  <a:schemeClr val="accent2"/>
                </a:solidFill>
                <a:latin typeface="Tw Cen MT" pitchFamily="34" charset="0"/>
              </a:rPr>
              <a:t> </a:t>
            </a:r>
          </a:p>
          <a:p>
            <a:pPr marL="0" indent="0" eaLnBrk="1" hangingPunct="1">
              <a:lnSpc>
                <a:spcPct val="110000"/>
              </a:lnSpc>
              <a:buFont typeface="Wingdings" pitchFamily="2" charset="2"/>
              <a:buNone/>
              <a:defRPr/>
            </a:pPr>
            <a:endParaRPr lang="en-US" sz="2400" dirty="0" smtClean="0">
              <a:solidFill>
                <a:schemeClr val="accent2"/>
              </a:solidFill>
              <a:latin typeface="Tw Cen MT" pitchFamily="34" charset="0"/>
            </a:endParaRPr>
          </a:p>
          <a:p>
            <a:pPr marL="0" indent="0" algn="ctr" eaLnBrk="1" hangingPunct="1">
              <a:lnSpc>
                <a:spcPct val="110000"/>
              </a:lnSpc>
              <a:buFont typeface="Wingdings" pitchFamily="2" charset="2"/>
              <a:buNone/>
              <a:defRPr/>
            </a:pP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VI, 3.c(2))</a:t>
            </a:r>
            <a:endParaRPr lang="en-US" sz="2400" dirty="0" smtClean="0">
              <a:solidFill>
                <a:schemeClr val="accent2"/>
              </a:solidFill>
              <a:latin typeface="Tw Cen MT" pitchFamily="34" charset="0"/>
            </a:endParaRPr>
          </a:p>
          <a:p>
            <a:pPr marL="0" indent="0" algn="ctr" eaLnBrk="1" hangingPunct="1">
              <a:lnSpc>
                <a:spcPct val="110000"/>
              </a:lnSpc>
              <a:buFont typeface="Wingdings" pitchFamily="2" charset="2"/>
              <a:buNone/>
              <a:defRPr/>
            </a:pPr>
            <a:r>
              <a:rPr lang="en-US" sz="2400" i="1" dirty="0" smtClean="0">
                <a:solidFill>
                  <a:schemeClr val="accent2"/>
                </a:solidFill>
                <a:latin typeface="Tw Cen MT" pitchFamily="34" charset="0"/>
              </a:rPr>
              <a:t>The invitation for bids will be publicly advertised and bids shall be solicited from an adequate number of known suppliers, providing them sufficient time to prepare bids prior to the date set for opening the bids. </a:t>
            </a:r>
          </a:p>
          <a:p>
            <a:pPr marL="0" indent="0" algn="ctr" eaLnBrk="1" hangingPunct="1">
              <a:lnSpc>
                <a:spcPct val="110000"/>
              </a:lnSpc>
              <a:buFont typeface="Wingdings" pitchFamily="2" charset="2"/>
              <a:buNone/>
              <a:defRPr/>
            </a:pPr>
            <a:endParaRPr lang="en-US" sz="2400" i="1" dirty="0" smtClean="0">
              <a:solidFill>
                <a:schemeClr val="accent2"/>
              </a:solidFill>
              <a:latin typeface="Tw Cen MT" pitchFamily="34" charset="0"/>
            </a:endParaRPr>
          </a:p>
          <a:p>
            <a:pPr marL="0" indent="0" algn="ctr" eaLnBrk="1" hangingPunct="1">
              <a:lnSpc>
                <a:spcPct val="110000"/>
              </a:lnSpc>
              <a:buFont typeface="Wingdings" pitchFamily="2" charset="2"/>
              <a:buNone/>
              <a:defRPr/>
            </a:pPr>
            <a:r>
              <a:rPr lang="en-US" sz="2400" b="1" dirty="0" smtClean="0">
                <a:solidFill>
                  <a:schemeClr val="accent2"/>
                </a:solidFill>
                <a:latin typeface="Tw Cen MT" pitchFamily="34" charset="0"/>
              </a:rPr>
              <a:t>Elements #29, 30, and 31 of the PSR</a:t>
            </a:r>
          </a:p>
        </p:txBody>
      </p:sp>
      <p:sp>
        <p:nvSpPr>
          <p:cNvPr id="4" name="Slide Number Placeholder 3"/>
          <p:cNvSpPr>
            <a:spLocks noGrp="1"/>
          </p:cNvSpPr>
          <p:nvPr>
            <p:ph type="sldNum" sz="quarter" idx="12"/>
          </p:nvPr>
        </p:nvSpPr>
        <p:spPr/>
        <p:txBody>
          <a:bodyPr>
            <a:normAutofit/>
          </a:bodyPr>
          <a:lstStyle/>
          <a:p>
            <a:pPr>
              <a:defRPr/>
            </a:pPr>
            <a:fld id="{F3113078-CD37-42B1-A5E3-E203B8E1446C}" type="slidenum">
              <a:rPr lang="en-US" smtClean="0"/>
              <a:pPr>
                <a:defRPr/>
              </a:pPr>
              <a:t>85</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 calcmode="lin" valueType="num">
                                      <p:cBhvr additive="base">
                                        <p:cTn id="12" dur="5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1379">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 calcmode="lin" valueType="num">
                                      <p:cBhvr additive="base">
                                        <p:cTn id="17"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1379">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1379">
                                            <p:txEl>
                                              <p:pRg st="4" end="4"/>
                                            </p:txEl>
                                          </p:spTgt>
                                        </p:tgtEl>
                                        <p:attrNameLst>
                                          <p:attrName>style.visibility</p:attrName>
                                        </p:attrNameLst>
                                      </p:cBhvr>
                                      <p:to>
                                        <p:strVal val="visible"/>
                                      </p:to>
                                    </p:set>
                                    <p:anim calcmode="lin" valueType="num">
                                      <p:cBhvr additive="base">
                                        <p:cTn id="22" dur="500" fill="hold"/>
                                        <p:tgtEl>
                                          <p:spTgt spid="10137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1379">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1379">
                                            <p:txEl>
                                              <p:pRg st="5" end="5"/>
                                            </p:txEl>
                                          </p:spTgt>
                                        </p:tgtEl>
                                        <p:attrNameLst>
                                          <p:attrName>style.visibility</p:attrName>
                                        </p:attrNameLst>
                                      </p:cBhvr>
                                      <p:to>
                                        <p:strVal val="visible"/>
                                      </p:to>
                                    </p:set>
                                    <p:anim calcmode="lin" valueType="num">
                                      <p:cBhvr additive="base">
                                        <p:cTn id="27" dur="500" fill="hold"/>
                                        <p:tgtEl>
                                          <p:spTgt spid="10137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1379">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1379">
                                            <p:txEl>
                                              <p:pRg st="7" end="7"/>
                                            </p:txEl>
                                          </p:spTgt>
                                        </p:tgtEl>
                                        <p:attrNameLst>
                                          <p:attrName>style.visibility</p:attrName>
                                        </p:attrNameLst>
                                      </p:cBhvr>
                                      <p:to>
                                        <p:strVal val="visible"/>
                                      </p:to>
                                    </p:set>
                                    <p:anim calcmode="lin" valueType="num">
                                      <p:cBhvr additive="base">
                                        <p:cTn id="32" dur="500" fill="hold"/>
                                        <p:tgtEl>
                                          <p:spTgt spid="101379">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13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a:xfrm>
            <a:off x="0" y="1600200"/>
            <a:ext cx="9144000" cy="990600"/>
          </a:xfrm>
        </p:spPr>
        <p:txBody>
          <a:bodyPr/>
          <a:lstStyle/>
          <a:p>
            <a:pPr eaLnBrk="1" hangingPunct="1"/>
            <a:r>
              <a:rPr lang="en-US" sz="3600" dirty="0" smtClean="0">
                <a:solidFill>
                  <a:schemeClr val="accent2"/>
                </a:solidFill>
                <a:latin typeface="Tw Cen MT" pitchFamily="34" charset="0"/>
              </a:rPr>
              <a:t>Sealed Bids  </a:t>
            </a:r>
          </a:p>
        </p:txBody>
      </p:sp>
      <p:sp>
        <p:nvSpPr>
          <p:cNvPr id="104451" name="Rectangle 5"/>
          <p:cNvSpPr>
            <a:spLocks noGrp="1" noChangeArrowheads="1"/>
          </p:cNvSpPr>
          <p:nvPr>
            <p:ph sz="quarter" idx="1"/>
          </p:nvPr>
        </p:nvSpPr>
        <p:spPr>
          <a:xfrm>
            <a:off x="914400" y="3048000"/>
            <a:ext cx="7312025" cy="4495800"/>
          </a:xfrm>
        </p:spPr>
        <p:txBody>
          <a:bodyPr/>
          <a:lstStyle/>
          <a:p>
            <a:pPr algn="ctr" eaLnBrk="1" hangingPunct="1">
              <a:spcBef>
                <a:spcPct val="0"/>
              </a:spcBef>
              <a:buClrTx/>
              <a:buFontTx/>
              <a:buNone/>
            </a:pPr>
            <a:r>
              <a:rPr lang="en-US" sz="2600" b="1" i="1" u="sng" dirty="0" smtClean="0">
                <a:solidFill>
                  <a:schemeClr val="accent2"/>
                </a:solidFill>
                <a:latin typeface="Tw Cen MT" pitchFamily="34" charset="0"/>
              </a:rPr>
              <a:t>Adequate Competition</a:t>
            </a:r>
          </a:p>
          <a:p>
            <a:pPr algn="ctr" eaLnBrk="1" hangingPunct="1">
              <a:spcBef>
                <a:spcPct val="0"/>
              </a:spcBef>
              <a:buClrTx/>
              <a:buFontTx/>
              <a:buNone/>
            </a:pPr>
            <a:endParaRPr lang="en-US" sz="2600" b="1" i="1" u="sng" dirty="0" smtClean="0">
              <a:solidFill>
                <a:schemeClr val="accent2"/>
              </a:solidFill>
              <a:latin typeface="Tw Cen MT" pitchFamily="34" charset="0"/>
            </a:endParaRPr>
          </a:p>
          <a:p>
            <a:pPr algn="ctr" eaLnBrk="1" hangingPunct="1">
              <a:spcBef>
                <a:spcPct val="0"/>
              </a:spcBef>
              <a:buClrTx/>
              <a:buFontTx/>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3.c(2)(b))</a:t>
            </a:r>
            <a:endParaRPr lang="en-US" sz="2600" dirty="0" smtClean="0">
              <a:solidFill>
                <a:schemeClr val="accent2"/>
              </a:solidFill>
              <a:latin typeface="Tw Cen MT" pitchFamily="34" charset="0"/>
            </a:endParaRPr>
          </a:p>
          <a:p>
            <a:pPr algn="ctr" eaLnBrk="1" hangingPunct="1">
              <a:spcBef>
                <a:spcPct val="0"/>
              </a:spcBef>
              <a:buClrTx/>
              <a:buFontTx/>
              <a:buNone/>
            </a:pPr>
            <a:endParaRPr lang="en-US" sz="2600" dirty="0" smtClean="0">
              <a:solidFill>
                <a:schemeClr val="accent2"/>
              </a:solidFill>
              <a:latin typeface="Tw Cen MT" pitchFamily="34" charset="0"/>
            </a:endParaRPr>
          </a:p>
          <a:p>
            <a:pPr algn="ctr" eaLnBrk="1" hangingPunct="1">
              <a:spcBef>
                <a:spcPct val="0"/>
              </a:spcBef>
              <a:buClrTx/>
              <a:buFontTx/>
              <a:buNone/>
            </a:pPr>
            <a:r>
              <a:rPr lang="en-US" sz="2600" i="1" dirty="0" smtClean="0">
                <a:solidFill>
                  <a:schemeClr val="accent2"/>
                </a:solidFill>
                <a:latin typeface="Tw Cen MT" pitchFamily="34" charset="0"/>
              </a:rPr>
              <a:t>	Two or more responsible bidders are willing and able to compete effectively for the business </a:t>
            </a:r>
          </a:p>
          <a:p>
            <a:pPr algn="ctr" eaLnBrk="1" hangingPunct="1">
              <a:spcBef>
                <a:spcPct val="0"/>
              </a:spcBef>
              <a:buClrTx/>
              <a:buFontTx/>
              <a:buNone/>
            </a:pPr>
            <a:endParaRPr lang="en-US" sz="2600" i="1"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#25 of the PSR</a:t>
            </a:r>
          </a:p>
          <a:p>
            <a:pPr eaLnBrk="1" hangingPunct="1">
              <a:spcBef>
                <a:spcPct val="0"/>
              </a:spcBef>
              <a:buClrTx/>
              <a:buFontTx/>
              <a:buNone/>
            </a:pPr>
            <a:endParaRPr lang="en-US" sz="2600" dirty="0" smtClean="0"/>
          </a:p>
          <a:p>
            <a:pPr eaLnBrk="1" hangingPunct="1">
              <a:spcBef>
                <a:spcPct val="0"/>
              </a:spcBef>
              <a:buClrTx/>
              <a:buFontTx/>
              <a:buNone/>
            </a:pPr>
            <a:endParaRPr lang="en-US" sz="2600" dirty="0" smtClean="0"/>
          </a:p>
        </p:txBody>
      </p:sp>
      <p:sp>
        <p:nvSpPr>
          <p:cNvPr id="4" name="Slide Number Placeholder 3"/>
          <p:cNvSpPr>
            <a:spLocks noGrp="1"/>
          </p:cNvSpPr>
          <p:nvPr>
            <p:ph type="sldNum" sz="quarter" idx="12"/>
          </p:nvPr>
        </p:nvSpPr>
        <p:spPr/>
        <p:txBody>
          <a:bodyPr>
            <a:normAutofit/>
          </a:bodyPr>
          <a:lstStyle/>
          <a:p>
            <a:pPr>
              <a:defRPr/>
            </a:pPr>
            <a:fld id="{6C07C3FB-AFB5-46DD-9A89-9D3669EA5BFE}" type="slidenum">
              <a:rPr lang="en-US" smtClean="0"/>
              <a:pPr>
                <a:defRPr/>
              </a:pPr>
              <a:t>86</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4451">
                                            <p:txEl>
                                              <p:pRg st="2" end="2"/>
                                            </p:txEl>
                                          </p:spTgt>
                                        </p:tgtEl>
                                        <p:attrNameLst>
                                          <p:attrName>style.visibility</p:attrName>
                                        </p:attrNameLst>
                                      </p:cBhvr>
                                      <p:to>
                                        <p:strVal val="visible"/>
                                      </p:to>
                                    </p:set>
                                    <p:anim calcmode="lin" valueType="num">
                                      <p:cBhvr additive="base">
                                        <p:cTn id="12" dur="5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4451">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4451">
                                            <p:txEl>
                                              <p:pRg st="4" end="4"/>
                                            </p:txEl>
                                          </p:spTgt>
                                        </p:tgtEl>
                                        <p:attrNameLst>
                                          <p:attrName>style.visibility</p:attrName>
                                        </p:attrNameLst>
                                      </p:cBhvr>
                                      <p:to>
                                        <p:strVal val="visible"/>
                                      </p:to>
                                    </p:set>
                                    <p:anim calcmode="lin" valueType="num">
                                      <p:cBhvr additive="base">
                                        <p:cTn id="17" dur="50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4451">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4451">
                                            <p:txEl>
                                              <p:pRg st="6" end="6"/>
                                            </p:txEl>
                                          </p:spTgt>
                                        </p:tgtEl>
                                        <p:attrNameLst>
                                          <p:attrName>style.visibility</p:attrName>
                                        </p:attrNameLst>
                                      </p:cBhvr>
                                      <p:to>
                                        <p:strVal val="visible"/>
                                      </p:to>
                                    </p:set>
                                    <p:anim calcmode="lin" valueType="num">
                                      <p:cBhvr additive="base">
                                        <p:cTn id="22" dur="500" fill="hold"/>
                                        <p:tgtEl>
                                          <p:spTgt spid="104451">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44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a:xfrm>
            <a:off x="0" y="1524000"/>
            <a:ext cx="9144000" cy="990600"/>
          </a:xfrm>
        </p:spPr>
        <p:txBody>
          <a:bodyPr/>
          <a:lstStyle/>
          <a:p>
            <a:pPr eaLnBrk="1" hangingPunct="1"/>
            <a:r>
              <a:rPr lang="en-US" sz="3600" dirty="0" smtClean="0">
                <a:solidFill>
                  <a:schemeClr val="accent2"/>
                </a:solidFill>
                <a:latin typeface="Tw Cen MT" pitchFamily="34" charset="0"/>
              </a:rPr>
              <a:t>Sealed Bids  </a:t>
            </a:r>
          </a:p>
        </p:txBody>
      </p:sp>
      <p:sp>
        <p:nvSpPr>
          <p:cNvPr id="105475" name="Rectangle 5"/>
          <p:cNvSpPr>
            <a:spLocks noGrp="1" noChangeArrowheads="1"/>
          </p:cNvSpPr>
          <p:nvPr>
            <p:ph sz="quarter" idx="1"/>
          </p:nvPr>
        </p:nvSpPr>
        <p:spPr>
          <a:xfrm>
            <a:off x="609600" y="2667000"/>
            <a:ext cx="7312025" cy="4495800"/>
          </a:xfrm>
        </p:spPr>
        <p:txBody>
          <a:bodyPr/>
          <a:lstStyle/>
          <a:p>
            <a:pPr algn="ctr" eaLnBrk="1" hangingPunct="1">
              <a:buFont typeface="Wingdings" pitchFamily="2" charset="2"/>
              <a:buNone/>
            </a:pPr>
            <a:r>
              <a:rPr lang="en-US" sz="2400" b="1" i="1" u="sng" dirty="0" smtClean="0">
                <a:solidFill>
                  <a:schemeClr val="accent2"/>
                </a:solidFill>
                <a:latin typeface="Tw Cen MT" pitchFamily="34" charset="0"/>
              </a:rPr>
              <a:t>Firm Fixed Price/Selection on Price</a:t>
            </a:r>
          </a:p>
          <a:p>
            <a:pPr algn="ctr" eaLnBrk="1" hangingPunct="1">
              <a:buFont typeface="Wingdings" pitchFamily="2" charset="2"/>
              <a:buNone/>
            </a:pPr>
            <a:endParaRPr lang="en-US" sz="2400" dirty="0" smtClean="0">
              <a:solidFill>
                <a:schemeClr val="accent2"/>
              </a:solidFill>
              <a:latin typeface="Tw Cen MT" pitchFamily="34" charset="0"/>
              <a:hlinkClick r:id="rId3"/>
            </a:endParaRPr>
          </a:p>
          <a:p>
            <a:pPr algn="ctr" eaLnBrk="1" hangingPunct="1">
              <a:buFont typeface="Wingdings" pitchFamily="2" charset="2"/>
              <a:buNone/>
            </a:pP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VI, 3.c)</a:t>
            </a:r>
            <a:endParaRPr lang="en-US" sz="2400" dirty="0" smtClean="0">
              <a:solidFill>
                <a:schemeClr val="accent2"/>
              </a:solidFill>
              <a:latin typeface="Tw Cen MT" pitchFamily="34" charset="0"/>
            </a:endParaRPr>
          </a:p>
          <a:p>
            <a:pPr algn="ctr" eaLnBrk="1" hangingPunct="1">
              <a:buFont typeface="Wingdings" pitchFamily="2" charset="2"/>
              <a:buNone/>
            </a:pPr>
            <a:endParaRPr lang="en-US" sz="2400" dirty="0" smtClean="0">
              <a:solidFill>
                <a:schemeClr val="accent2"/>
              </a:solidFill>
              <a:latin typeface="Tw Cen MT" pitchFamily="34" charset="0"/>
            </a:endParaRPr>
          </a:p>
          <a:p>
            <a:pPr algn="ctr" eaLnBrk="1" hangingPunct="1">
              <a:buFont typeface="Wingdings" pitchFamily="2" charset="2"/>
              <a:buNone/>
            </a:pPr>
            <a:r>
              <a:rPr lang="en-US" sz="2400" i="1" dirty="0" smtClean="0">
                <a:solidFill>
                  <a:schemeClr val="accent2"/>
                </a:solidFill>
                <a:latin typeface="Tw Cen MT" pitchFamily="34" charset="0"/>
              </a:rPr>
              <a:t>	The procurement lends itself to a firm fixed price contract and the selection of the successful bidder can be made principally on the basis of price </a:t>
            </a:r>
          </a:p>
          <a:p>
            <a:pPr algn="ctr" eaLnBrk="1" hangingPunct="1">
              <a:buFont typeface="Wingdings" pitchFamily="2" charset="2"/>
              <a:buNone/>
            </a:pPr>
            <a:endParaRPr lang="en-US" sz="2400" i="1" dirty="0" smtClean="0">
              <a:solidFill>
                <a:schemeClr val="accent2"/>
              </a:solidFill>
              <a:latin typeface="Tw Cen MT" pitchFamily="34" charset="0"/>
            </a:endParaRPr>
          </a:p>
          <a:p>
            <a:pPr algn="ctr" eaLnBrk="1" hangingPunct="1">
              <a:buFont typeface="Wingdings" pitchFamily="2" charset="2"/>
              <a:buNone/>
            </a:pPr>
            <a:r>
              <a:rPr lang="en-US" sz="2400" b="1" dirty="0" smtClean="0">
                <a:solidFill>
                  <a:schemeClr val="accent2"/>
                </a:solidFill>
                <a:latin typeface="Tw Cen MT" pitchFamily="34" charset="0"/>
              </a:rPr>
              <a:t>Elements #26 and 27 of the PSR</a:t>
            </a:r>
          </a:p>
          <a:p>
            <a:pPr algn="ctr" eaLnBrk="1" hangingPunct="1">
              <a:buFont typeface="Wingdings" pitchFamily="2" charset="2"/>
              <a:buNone/>
            </a:pPr>
            <a:endParaRPr lang="en-US" sz="2600" i="1" dirty="0" smtClean="0">
              <a:solidFill>
                <a:schemeClr val="accent2"/>
              </a:solidFill>
            </a:endParaRPr>
          </a:p>
        </p:txBody>
      </p:sp>
      <p:sp>
        <p:nvSpPr>
          <p:cNvPr id="4" name="Slide Number Placeholder 3"/>
          <p:cNvSpPr>
            <a:spLocks noGrp="1"/>
          </p:cNvSpPr>
          <p:nvPr>
            <p:ph type="sldNum" sz="quarter" idx="12"/>
          </p:nvPr>
        </p:nvSpPr>
        <p:spPr/>
        <p:txBody>
          <a:bodyPr>
            <a:normAutofit/>
          </a:bodyPr>
          <a:lstStyle/>
          <a:p>
            <a:pPr>
              <a:defRPr/>
            </a:pPr>
            <a:fld id="{782A23AA-3A7B-4336-A59A-3146B18C44AD}" type="slidenum">
              <a:rPr lang="en-US" smtClean="0"/>
              <a:pPr>
                <a:defRPr/>
              </a:pPr>
              <a:t>87</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5475">
                                            <p:txEl>
                                              <p:pRg st="2" end="2"/>
                                            </p:txEl>
                                          </p:spTgt>
                                        </p:tgtEl>
                                        <p:attrNameLst>
                                          <p:attrName>style.visibility</p:attrName>
                                        </p:attrNameLst>
                                      </p:cBhvr>
                                      <p:to>
                                        <p:strVal val="visible"/>
                                      </p:to>
                                    </p:set>
                                    <p:anim calcmode="lin" valueType="num">
                                      <p:cBhvr additive="base">
                                        <p:cTn id="12" dur="500" fill="hold"/>
                                        <p:tgtEl>
                                          <p:spTgt spid="10547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547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anim calcmode="lin" valueType="num">
                                      <p:cBhvr additive="base">
                                        <p:cTn id="17" dur="500" fill="hold"/>
                                        <p:tgtEl>
                                          <p:spTgt spid="10547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547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5475">
                                            <p:txEl>
                                              <p:pRg st="6" end="6"/>
                                            </p:txEl>
                                          </p:spTgt>
                                        </p:tgtEl>
                                        <p:attrNameLst>
                                          <p:attrName>style.visibility</p:attrName>
                                        </p:attrNameLst>
                                      </p:cBhvr>
                                      <p:to>
                                        <p:strVal val="visible"/>
                                      </p:to>
                                    </p:set>
                                    <p:anim calcmode="lin" valueType="num">
                                      <p:cBhvr additive="base">
                                        <p:cTn id="22" dur="500" fill="hold"/>
                                        <p:tgtEl>
                                          <p:spTgt spid="10547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54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4"/>
          <p:cNvSpPr>
            <a:spLocks noGrp="1" noChangeArrowheads="1"/>
          </p:cNvSpPr>
          <p:nvPr>
            <p:ph type="title"/>
          </p:nvPr>
        </p:nvSpPr>
        <p:spPr>
          <a:xfrm>
            <a:off x="609600" y="1600200"/>
            <a:ext cx="7312025" cy="990600"/>
          </a:xfrm>
        </p:spPr>
        <p:txBody>
          <a:bodyPr/>
          <a:lstStyle/>
          <a:p>
            <a:pPr eaLnBrk="1" hangingPunct="1"/>
            <a:r>
              <a:rPr lang="en-US" sz="3600" dirty="0" smtClean="0">
                <a:solidFill>
                  <a:schemeClr val="accent2"/>
                </a:solidFill>
                <a:latin typeface="Tw Cen MT" pitchFamily="34" charset="0"/>
              </a:rPr>
              <a:t>Sealed Bids  </a:t>
            </a:r>
          </a:p>
        </p:txBody>
      </p:sp>
      <p:sp>
        <p:nvSpPr>
          <p:cNvPr id="106499" name="Rectangle 5"/>
          <p:cNvSpPr>
            <a:spLocks noGrp="1" noChangeArrowheads="1"/>
          </p:cNvSpPr>
          <p:nvPr>
            <p:ph sz="quarter" idx="1"/>
          </p:nvPr>
        </p:nvSpPr>
        <p:spPr>
          <a:xfrm>
            <a:off x="609600" y="2819400"/>
            <a:ext cx="7312025" cy="4495800"/>
          </a:xfrm>
        </p:spPr>
        <p:txBody>
          <a:bodyPr/>
          <a:lstStyle/>
          <a:p>
            <a:pPr algn="ctr" eaLnBrk="1" hangingPunct="1">
              <a:buFont typeface="Wingdings" pitchFamily="2" charset="2"/>
              <a:buNone/>
            </a:pPr>
            <a:r>
              <a:rPr lang="en-US" sz="2600" b="1" i="1" u="sng" dirty="0" smtClean="0">
                <a:solidFill>
                  <a:schemeClr val="accent2"/>
                </a:solidFill>
                <a:latin typeface="Tw Cen MT" pitchFamily="34" charset="0"/>
              </a:rPr>
              <a:t>Discussions Unnecessary</a:t>
            </a:r>
            <a:r>
              <a:rPr lang="en-US" sz="2600" i="1" dirty="0" smtClean="0">
                <a:solidFill>
                  <a:schemeClr val="accent2"/>
                </a:solidFill>
                <a:latin typeface="Tw Cen MT" pitchFamily="34" charset="0"/>
              </a:rPr>
              <a:t> </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600" i="1" dirty="0" smtClean="0">
                <a:solidFill>
                  <a:schemeClr val="accent2"/>
                </a:solidFill>
                <a:latin typeface="Tw Cen MT" pitchFamily="34" charset="0"/>
              </a:rPr>
              <a:t>(</a:t>
            </a:r>
            <a:r>
              <a:rPr lang="en-US" sz="2600" i="1" dirty="0" smtClean="0">
                <a:solidFill>
                  <a:schemeClr val="accent2"/>
                </a:solidFill>
                <a:latin typeface="Tw Cen MT" pitchFamily="34" charset="0"/>
                <a:hlinkClick r:id="rId3"/>
              </a:rPr>
              <a:t>FTA C 4220.1F</a:t>
            </a:r>
            <a:r>
              <a:rPr lang="en-US" sz="2600" i="1" dirty="0" smtClean="0">
                <a:solidFill>
                  <a:schemeClr val="accent2"/>
                </a:solidFill>
                <a:latin typeface="Tw Cen MT" pitchFamily="34" charset="0"/>
              </a:rPr>
              <a:t> Ch. VI, 3.c(1)(e))</a:t>
            </a:r>
            <a:endParaRPr lang="en-US" sz="2600" dirty="0" smtClean="0">
              <a:solidFill>
                <a:schemeClr val="accent2"/>
              </a:solidFill>
              <a:latin typeface="Tw Cen MT" pitchFamily="34" charset="0"/>
            </a:endParaRP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No discussion with bidders is needed</a:t>
            </a: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#28 of the PSR</a:t>
            </a:r>
            <a:endParaRPr lang="en-US" sz="2600" dirty="0" smtClean="0">
              <a:solidFill>
                <a:schemeClr val="accent2"/>
              </a:solidFill>
              <a:latin typeface="Tw Cen MT" pitchFamily="34" charset="0"/>
            </a:endParaRPr>
          </a:p>
          <a:p>
            <a:pPr eaLnBrk="1" hangingPunct="1">
              <a:buFont typeface="Wingdings" pitchFamily="2" charset="2"/>
              <a:buNone/>
            </a:pPr>
            <a:endParaRPr lang="en-US" sz="2600" dirty="0" smtClean="0"/>
          </a:p>
          <a:p>
            <a:pPr eaLnBrk="1" hangingPunct="1"/>
            <a:endParaRPr lang="en-US" sz="2600" dirty="0" smtClean="0"/>
          </a:p>
        </p:txBody>
      </p:sp>
      <p:sp>
        <p:nvSpPr>
          <p:cNvPr id="4" name="Slide Number Placeholder 3"/>
          <p:cNvSpPr>
            <a:spLocks noGrp="1"/>
          </p:cNvSpPr>
          <p:nvPr>
            <p:ph type="sldNum" sz="quarter" idx="12"/>
          </p:nvPr>
        </p:nvSpPr>
        <p:spPr/>
        <p:txBody>
          <a:bodyPr>
            <a:normAutofit/>
          </a:bodyPr>
          <a:lstStyle/>
          <a:p>
            <a:pPr>
              <a:defRPr/>
            </a:pPr>
            <a:fld id="{326F8B68-75B9-43E4-9080-7F6FCB63484F}" type="slidenum">
              <a:rPr lang="en-US" smtClean="0"/>
              <a:pPr>
                <a:defRPr/>
              </a:pPr>
              <a:t>88</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6499">
                                            <p:txEl>
                                              <p:pRg st="2" end="2"/>
                                            </p:txEl>
                                          </p:spTgt>
                                        </p:tgtEl>
                                        <p:attrNameLst>
                                          <p:attrName>style.visibility</p:attrName>
                                        </p:attrNameLst>
                                      </p:cBhvr>
                                      <p:to>
                                        <p:strVal val="visible"/>
                                      </p:to>
                                    </p:set>
                                    <p:anim calcmode="lin" valueType="num">
                                      <p:cBhvr additive="base">
                                        <p:cTn id="12" dur="5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6499">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6499">
                                            <p:txEl>
                                              <p:pRg st="4" end="4"/>
                                            </p:txEl>
                                          </p:spTgt>
                                        </p:tgtEl>
                                        <p:attrNameLst>
                                          <p:attrName>style.visibility</p:attrName>
                                        </p:attrNameLst>
                                      </p:cBhvr>
                                      <p:to>
                                        <p:strVal val="visible"/>
                                      </p:to>
                                    </p:set>
                                    <p:anim calcmode="lin" valueType="num">
                                      <p:cBhvr additive="base">
                                        <p:cTn id="17" dur="5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6499">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6499">
                                            <p:txEl>
                                              <p:pRg st="6" end="6"/>
                                            </p:txEl>
                                          </p:spTgt>
                                        </p:tgtEl>
                                        <p:attrNameLst>
                                          <p:attrName>style.visibility</p:attrName>
                                        </p:attrNameLst>
                                      </p:cBhvr>
                                      <p:to>
                                        <p:strVal val="visible"/>
                                      </p:to>
                                    </p:set>
                                    <p:anim calcmode="lin" valueType="num">
                                      <p:cBhvr additive="base">
                                        <p:cTn id="22" dur="500" fill="hold"/>
                                        <p:tgtEl>
                                          <p:spTgt spid="106499">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64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a:xfrm>
            <a:off x="609600" y="1295400"/>
            <a:ext cx="7312025" cy="990600"/>
          </a:xfrm>
        </p:spPr>
        <p:txBody>
          <a:bodyPr/>
          <a:lstStyle/>
          <a:p>
            <a:pPr eaLnBrk="1" hangingPunct="1"/>
            <a:r>
              <a:rPr lang="en-US" sz="3600" dirty="0" smtClean="0">
                <a:solidFill>
                  <a:schemeClr val="accent2"/>
                </a:solidFill>
                <a:latin typeface="Tw Cen MT" pitchFamily="34" charset="0"/>
              </a:rPr>
              <a:t>Sealed Bids  </a:t>
            </a:r>
          </a:p>
        </p:txBody>
      </p:sp>
      <p:sp>
        <p:nvSpPr>
          <p:cNvPr id="107523" name="Rectangle 5"/>
          <p:cNvSpPr>
            <a:spLocks noGrp="1" noChangeArrowheads="1"/>
          </p:cNvSpPr>
          <p:nvPr>
            <p:ph sz="quarter" idx="1"/>
          </p:nvPr>
        </p:nvSpPr>
        <p:spPr>
          <a:xfrm>
            <a:off x="609600" y="2743200"/>
            <a:ext cx="7312025" cy="4495800"/>
          </a:xfrm>
        </p:spPr>
        <p:txBody>
          <a:bodyPr/>
          <a:lstStyle/>
          <a:p>
            <a:pPr algn="ctr" eaLnBrk="1" hangingPunct="1">
              <a:buFont typeface="Wingdings" pitchFamily="2" charset="2"/>
              <a:buNone/>
            </a:pPr>
            <a:r>
              <a:rPr lang="en-US" sz="2600" b="1" i="1" u="sng" dirty="0" smtClean="0">
                <a:solidFill>
                  <a:schemeClr val="accent2"/>
                </a:solidFill>
                <a:latin typeface="Tw Cen MT" pitchFamily="34" charset="0"/>
              </a:rPr>
              <a:t>Bid Opening</a:t>
            </a:r>
            <a:r>
              <a:rPr lang="en-US" sz="2600" b="1" i="1" dirty="0" smtClean="0">
                <a:solidFill>
                  <a:schemeClr val="accent2"/>
                </a:solidFill>
                <a:latin typeface="Tw Cen MT" pitchFamily="34" charset="0"/>
              </a:rPr>
              <a:t> </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200" i="1" dirty="0" smtClean="0">
                <a:solidFill>
                  <a:schemeClr val="accent2"/>
                </a:solidFill>
                <a:latin typeface="Tw Cen MT" pitchFamily="34" charset="0"/>
              </a:rPr>
              <a:t>(</a:t>
            </a:r>
            <a:r>
              <a:rPr lang="en-US" sz="2200" i="1" dirty="0" smtClean="0">
                <a:solidFill>
                  <a:schemeClr val="accent2"/>
                </a:solidFill>
                <a:latin typeface="Tw Cen MT" pitchFamily="34" charset="0"/>
                <a:hlinkClick r:id="rId3"/>
              </a:rPr>
              <a:t>FTA C 4220.1F</a:t>
            </a:r>
            <a:r>
              <a:rPr lang="en-US" sz="2200" i="1" dirty="0" smtClean="0">
                <a:solidFill>
                  <a:schemeClr val="accent2"/>
                </a:solidFill>
                <a:latin typeface="Tw Cen MT" pitchFamily="34" charset="0"/>
              </a:rPr>
              <a:t> Ch. VI, 3.c(2)(e))</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All bids will be publicly opened at the time and place prescribed in the invitation for bids</a:t>
            </a:r>
          </a:p>
          <a:p>
            <a:pPr algn="ctr" eaLnBrk="1" hangingPunct="1">
              <a:buFont typeface="Wingdings" pitchFamily="2" charset="2"/>
              <a:buNone/>
            </a:pPr>
            <a:endParaRPr lang="en-US" sz="2600" i="1" dirty="0" smtClean="0">
              <a:solidFill>
                <a:schemeClr val="accent2"/>
              </a:solidFill>
            </a:endParaRPr>
          </a:p>
          <a:p>
            <a:pPr algn="ctr" eaLnBrk="1" hangingPunct="1">
              <a:buFont typeface="Wingdings" pitchFamily="2" charset="2"/>
              <a:buNone/>
            </a:pPr>
            <a:r>
              <a:rPr lang="en-US" sz="2600" b="1" dirty="0" smtClean="0">
                <a:solidFill>
                  <a:schemeClr val="accent2"/>
                </a:solidFill>
              </a:rPr>
              <a:t>Element #32 of the PSR</a:t>
            </a:r>
            <a:endParaRPr lang="en-US" sz="2600" dirty="0" smtClean="0">
              <a:solidFill>
                <a:schemeClr val="accent2"/>
              </a:solidFill>
            </a:endParaRPr>
          </a:p>
          <a:p>
            <a:pPr eaLnBrk="1" hangingPunct="1">
              <a:buFont typeface="Wingdings" pitchFamily="2" charset="2"/>
              <a:buNone/>
            </a:pPr>
            <a:endParaRPr lang="en-US" sz="2600" i="1" dirty="0" smtClean="0"/>
          </a:p>
          <a:p>
            <a:pPr eaLnBrk="1" hangingPunct="1">
              <a:buFont typeface="Wingdings" pitchFamily="2" charset="2"/>
              <a:buNone/>
            </a:pPr>
            <a:endParaRPr lang="en-US" sz="2600" i="1" dirty="0" smtClean="0"/>
          </a:p>
          <a:p>
            <a:pPr eaLnBrk="1" hangingPunct="1">
              <a:buFont typeface="Wingdings" pitchFamily="2" charset="2"/>
              <a:buNone/>
            </a:pPr>
            <a:endParaRPr lang="en-US" sz="2600" i="1" dirty="0" smtClean="0"/>
          </a:p>
        </p:txBody>
      </p:sp>
      <p:sp>
        <p:nvSpPr>
          <p:cNvPr id="4" name="Slide Number Placeholder 3"/>
          <p:cNvSpPr>
            <a:spLocks noGrp="1"/>
          </p:cNvSpPr>
          <p:nvPr>
            <p:ph type="sldNum" sz="quarter" idx="12"/>
          </p:nvPr>
        </p:nvSpPr>
        <p:spPr/>
        <p:txBody>
          <a:bodyPr>
            <a:normAutofit/>
          </a:bodyPr>
          <a:lstStyle/>
          <a:p>
            <a:pPr>
              <a:defRPr/>
            </a:pPr>
            <a:fld id="{53129A93-101F-4A10-AE69-12F7B8FD25DE}" type="slidenum">
              <a:rPr lang="en-US" smtClean="0"/>
              <a:pPr>
                <a:defRPr/>
              </a:pPr>
              <a:t>89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7523">
                                            <p:txEl>
                                              <p:pRg st="2" end="2"/>
                                            </p:txEl>
                                          </p:spTgt>
                                        </p:tgtEl>
                                        <p:attrNameLst>
                                          <p:attrName>style.visibility</p:attrName>
                                        </p:attrNameLst>
                                      </p:cBhvr>
                                      <p:to>
                                        <p:strVal val="visible"/>
                                      </p:to>
                                    </p:set>
                                    <p:anim calcmode="lin" valueType="num">
                                      <p:cBhvr additive="base">
                                        <p:cTn id="12"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7523">
                                            <p:txEl>
                                              <p:pRg st="3" end="3"/>
                                            </p:txEl>
                                          </p:spTgt>
                                        </p:tgtEl>
                                        <p:attrNameLst>
                                          <p:attrName>style.visibility</p:attrName>
                                        </p:attrNameLst>
                                      </p:cBhvr>
                                      <p:to>
                                        <p:strVal val="visible"/>
                                      </p:to>
                                    </p:set>
                                    <p:anim calcmode="lin" valueType="num">
                                      <p:cBhvr additive="base">
                                        <p:cTn id="17" dur="5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752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7523">
                                            <p:txEl>
                                              <p:pRg st="5" end="5"/>
                                            </p:txEl>
                                          </p:spTgt>
                                        </p:tgtEl>
                                        <p:attrNameLst>
                                          <p:attrName>style.visibility</p:attrName>
                                        </p:attrNameLst>
                                      </p:cBhvr>
                                      <p:to>
                                        <p:strVal val="visible"/>
                                      </p:to>
                                    </p:set>
                                    <p:anim calcmode="lin" valueType="num">
                                      <p:cBhvr additive="base">
                                        <p:cTn id="22" dur="500" fill="hold"/>
                                        <p:tgtEl>
                                          <p:spTgt spid="10752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75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0" y="1371600"/>
            <a:ext cx="9144000" cy="990600"/>
          </a:xfrm>
        </p:spPr>
        <p:txBody>
          <a:bodyPr/>
          <a:lstStyle/>
          <a:p>
            <a:pPr eaLnBrk="1" hangingPunct="1"/>
            <a:r>
              <a:rPr lang="en-US" sz="3600" dirty="0" smtClean="0">
                <a:solidFill>
                  <a:schemeClr val="accent2"/>
                </a:solidFill>
                <a:latin typeface="Tw Cen MT" pitchFamily="34" charset="0"/>
              </a:rPr>
              <a:t>Review Process</a:t>
            </a:r>
          </a:p>
        </p:txBody>
      </p:sp>
      <p:sp>
        <p:nvSpPr>
          <p:cNvPr id="21507" name="Rectangle 5"/>
          <p:cNvSpPr>
            <a:spLocks noGrp="1" noChangeArrowheads="1"/>
          </p:cNvSpPr>
          <p:nvPr>
            <p:ph type="body" idx="1"/>
          </p:nvPr>
        </p:nvSpPr>
        <p:spPr>
          <a:xfrm>
            <a:off x="2743200" y="2514600"/>
            <a:ext cx="7315201" cy="3657600"/>
          </a:xfrm>
        </p:spPr>
        <p:txBody>
          <a:bodyPr/>
          <a:lstStyle/>
          <a:p>
            <a:pPr eaLnBrk="1" hangingPunct="1">
              <a:buClr>
                <a:schemeClr val="tx1"/>
              </a:buClr>
              <a:buFont typeface="Wingdings" pitchFamily="2" charset="2"/>
              <a:buChar char="ü"/>
            </a:pPr>
            <a:r>
              <a:rPr lang="en-US" sz="2800" dirty="0" smtClean="0">
                <a:solidFill>
                  <a:schemeClr val="accent2"/>
                </a:solidFill>
                <a:latin typeface="Tw Cen MT" pitchFamily="34" charset="0"/>
              </a:rPr>
              <a:t>Desk review</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Notification letter</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Site visit</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Exit conference</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Draft Report</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Final report</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Resolution of findings</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Follow-up reviews</a:t>
            </a:r>
          </a:p>
        </p:txBody>
      </p:sp>
      <p:sp>
        <p:nvSpPr>
          <p:cNvPr id="4" name="Slide Number Placeholder 3"/>
          <p:cNvSpPr>
            <a:spLocks noGrp="1"/>
          </p:cNvSpPr>
          <p:nvPr>
            <p:ph type="sldNum" sz="quarter" idx="12"/>
          </p:nvPr>
        </p:nvSpPr>
        <p:spPr/>
        <p:txBody>
          <a:bodyPr>
            <a:normAutofit/>
          </a:bodyPr>
          <a:lstStyle/>
          <a:p>
            <a:pPr>
              <a:defRPr/>
            </a:pPr>
            <a:fld id="{6FFC4BE3-5041-4E28-9413-66C1B0A0C315}" type="slidenum">
              <a:rPr lang="en-US" smtClean="0"/>
              <a:pPr>
                <a:defRPr/>
              </a:pPr>
              <a:t>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 calcmode="lin" valueType="num">
                                      <p:cBhvr additive="base">
                                        <p:cTn id="12"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 calcmode="lin" valueType="num">
                                      <p:cBhvr additive="base">
                                        <p:cTn id="22"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 calcmode="lin" valueType="num">
                                      <p:cBhvr additive="base">
                                        <p:cTn id="27"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 calcmode="lin" valueType="num">
                                      <p:cBhvr additive="base">
                                        <p:cTn id="32"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 calcmode="lin" valueType="num">
                                      <p:cBhvr additive="base">
                                        <p:cTn id="37"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 calcmode="lin" valueType="num">
                                      <p:cBhvr additive="base">
                                        <p:cTn id="42"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150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4"/>
          <p:cNvSpPr>
            <a:spLocks noGrp="1" noChangeArrowheads="1"/>
          </p:cNvSpPr>
          <p:nvPr>
            <p:ph type="title"/>
          </p:nvPr>
        </p:nvSpPr>
        <p:spPr>
          <a:xfrm>
            <a:off x="609600" y="1447800"/>
            <a:ext cx="7312025" cy="990600"/>
          </a:xfrm>
        </p:spPr>
        <p:txBody>
          <a:bodyPr/>
          <a:lstStyle/>
          <a:p>
            <a:pPr eaLnBrk="1" hangingPunct="1"/>
            <a:r>
              <a:rPr lang="en-US" sz="3600" dirty="0" smtClean="0">
                <a:solidFill>
                  <a:schemeClr val="accent2"/>
                </a:solidFill>
                <a:latin typeface="Tw Cen MT" pitchFamily="34" charset="0"/>
              </a:rPr>
              <a:t>Sealed Bids  </a:t>
            </a:r>
          </a:p>
        </p:txBody>
      </p:sp>
      <p:sp>
        <p:nvSpPr>
          <p:cNvPr id="109571" name="Rectangle 5"/>
          <p:cNvSpPr>
            <a:spLocks noGrp="1" noChangeArrowheads="1"/>
          </p:cNvSpPr>
          <p:nvPr>
            <p:ph sz="quarter" idx="1"/>
          </p:nvPr>
        </p:nvSpPr>
        <p:spPr>
          <a:xfrm>
            <a:off x="609600" y="2743200"/>
            <a:ext cx="7312025" cy="4495800"/>
          </a:xfrm>
        </p:spPr>
        <p:txBody>
          <a:bodyPr/>
          <a:lstStyle/>
          <a:p>
            <a:pPr algn="ctr" eaLnBrk="1" hangingPunct="1">
              <a:buFont typeface="Wingdings" pitchFamily="2" charset="2"/>
              <a:buNone/>
            </a:pPr>
            <a:r>
              <a:rPr lang="en-US" sz="2400" b="1" i="1" u="sng" dirty="0" smtClean="0">
                <a:solidFill>
                  <a:schemeClr val="accent2"/>
                </a:solidFill>
                <a:latin typeface="Tw Cen MT" pitchFamily="34" charset="0"/>
              </a:rPr>
              <a:t>Rejecting Bids </a:t>
            </a:r>
          </a:p>
          <a:p>
            <a:pPr algn="ctr" eaLnBrk="1" hangingPunct="1">
              <a:buFont typeface="Wingdings" pitchFamily="2" charset="2"/>
              <a:buNone/>
            </a:pPr>
            <a:endParaRPr lang="en-US" sz="2400" dirty="0" smtClean="0">
              <a:solidFill>
                <a:schemeClr val="accent2"/>
              </a:solidFill>
              <a:latin typeface="Tw Cen MT" pitchFamily="34" charset="0"/>
            </a:endParaRPr>
          </a:p>
          <a:p>
            <a:pPr algn="ctr" eaLnBrk="1" hangingPunct="1">
              <a:buFont typeface="Wingdings" pitchFamily="2" charset="2"/>
              <a:buNone/>
            </a:pP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VI, 3.c(2)(g))</a:t>
            </a:r>
            <a:endParaRPr lang="en-US" sz="2400" dirty="0" smtClean="0">
              <a:solidFill>
                <a:schemeClr val="accent2"/>
              </a:solidFill>
              <a:latin typeface="Tw Cen MT" pitchFamily="34" charset="0"/>
            </a:endParaRPr>
          </a:p>
          <a:p>
            <a:pPr algn="ctr" eaLnBrk="1" hangingPunct="1">
              <a:buFont typeface="Wingdings" pitchFamily="2" charset="2"/>
              <a:buNone/>
            </a:pPr>
            <a:r>
              <a:rPr lang="en-US" sz="2400" dirty="0" smtClean="0">
                <a:solidFill>
                  <a:schemeClr val="accent2"/>
                </a:solidFill>
                <a:latin typeface="Tw Cen MT" pitchFamily="34" charset="0"/>
              </a:rPr>
              <a:t>	</a:t>
            </a:r>
            <a:r>
              <a:rPr lang="en-US" sz="2400" i="1" dirty="0" smtClean="0">
                <a:solidFill>
                  <a:schemeClr val="accent2"/>
                </a:solidFill>
                <a:latin typeface="Tw Cen MT" pitchFamily="34" charset="0"/>
              </a:rPr>
              <a:t>Any or all bids may be rejected if there is a sound documented business reason.</a:t>
            </a:r>
            <a:r>
              <a:rPr lang="en-US" sz="2400" dirty="0" smtClean="0">
                <a:solidFill>
                  <a:schemeClr val="accent2"/>
                </a:solidFill>
                <a:latin typeface="Tw Cen MT" pitchFamily="34" charset="0"/>
              </a:rPr>
              <a:t> </a:t>
            </a:r>
          </a:p>
          <a:p>
            <a:pPr algn="ctr" eaLnBrk="1" hangingPunct="1">
              <a:buFont typeface="Wingdings" pitchFamily="2" charset="2"/>
              <a:buNone/>
            </a:pPr>
            <a:endParaRPr lang="en-US" sz="2400" dirty="0" smtClean="0">
              <a:solidFill>
                <a:schemeClr val="accent2"/>
              </a:solidFill>
              <a:latin typeface="Tw Cen MT" pitchFamily="34" charset="0"/>
            </a:endParaRPr>
          </a:p>
          <a:p>
            <a:pPr algn="ctr" eaLnBrk="1" hangingPunct="1">
              <a:buFont typeface="Wingdings" pitchFamily="2" charset="2"/>
              <a:buNone/>
            </a:pPr>
            <a:r>
              <a:rPr lang="en-US" sz="2400" b="1" dirty="0" smtClean="0">
                <a:solidFill>
                  <a:schemeClr val="accent2"/>
                </a:solidFill>
                <a:latin typeface="Tw Cen MT" pitchFamily="34" charset="0"/>
              </a:rPr>
              <a:t>Element #35 of the PSR</a:t>
            </a:r>
            <a:endParaRPr lang="en-US" sz="2400" dirty="0" smtClean="0">
              <a:solidFill>
                <a:schemeClr val="accent2"/>
              </a:solidFill>
              <a:latin typeface="Tw Cen MT" pitchFamily="34" charset="0"/>
            </a:endParaRPr>
          </a:p>
          <a:p>
            <a:pPr eaLnBrk="1" hangingPunct="1">
              <a:buFont typeface="Wingdings" pitchFamily="2" charset="2"/>
              <a:buNone/>
            </a:pPr>
            <a:endParaRPr lang="en-US" sz="2600" dirty="0" smtClean="0"/>
          </a:p>
          <a:p>
            <a:pPr eaLnBrk="1" hangingPunct="1">
              <a:buFont typeface="Wingdings" pitchFamily="2" charset="2"/>
              <a:buNone/>
            </a:pPr>
            <a:endParaRPr lang="en-US" sz="2600" dirty="0" smtClean="0"/>
          </a:p>
          <a:p>
            <a:pPr eaLnBrk="1" hangingPunct="1">
              <a:buFont typeface="Wingdings" pitchFamily="2" charset="2"/>
              <a:buNone/>
            </a:pPr>
            <a:endParaRPr lang="en-US" sz="2600" dirty="0" smtClean="0"/>
          </a:p>
        </p:txBody>
      </p:sp>
      <p:sp>
        <p:nvSpPr>
          <p:cNvPr id="4" name="Slide Number Placeholder 3"/>
          <p:cNvSpPr>
            <a:spLocks noGrp="1"/>
          </p:cNvSpPr>
          <p:nvPr>
            <p:ph type="sldNum" sz="quarter" idx="12"/>
          </p:nvPr>
        </p:nvSpPr>
        <p:spPr/>
        <p:txBody>
          <a:bodyPr>
            <a:normAutofit/>
          </a:bodyPr>
          <a:lstStyle/>
          <a:p>
            <a:pPr>
              <a:defRPr/>
            </a:pPr>
            <a:fld id="{507390C2-F2B4-47F6-BD39-D49C9607EE5C}" type="slidenum">
              <a:rPr lang="en-US" smtClean="0"/>
              <a:pPr>
                <a:defRPr/>
              </a:pPr>
              <a:t>90</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9571">
                                            <p:txEl>
                                              <p:pRg st="2" end="2"/>
                                            </p:txEl>
                                          </p:spTgt>
                                        </p:tgtEl>
                                        <p:attrNameLst>
                                          <p:attrName>style.visibility</p:attrName>
                                        </p:attrNameLst>
                                      </p:cBhvr>
                                      <p:to>
                                        <p:strVal val="visible"/>
                                      </p:to>
                                    </p:set>
                                    <p:anim calcmode="lin" valueType="num">
                                      <p:cBhvr additive="base">
                                        <p:cTn id="12" dur="5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9571">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9571">
                                            <p:txEl>
                                              <p:pRg st="3" end="3"/>
                                            </p:txEl>
                                          </p:spTgt>
                                        </p:tgtEl>
                                        <p:attrNameLst>
                                          <p:attrName>style.visibility</p:attrName>
                                        </p:attrNameLst>
                                      </p:cBhvr>
                                      <p:to>
                                        <p:strVal val="visible"/>
                                      </p:to>
                                    </p:set>
                                    <p:anim calcmode="lin" valueType="num">
                                      <p:cBhvr additive="base">
                                        <p:cTn id="17" dur="5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9571">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9571">
                                            <p:txEl>
                                              <p:pRg st="5" end="5"/>
                                            </p:txEl>
                                          </p:spTgt>
                                        </p:tgtEl>
                                        <p:attrNameLst>
                                          <p:attrName>style.visibility</p:attrName>
                                        </p:attrNameLst>
                                      </p:cBhvr>
                                      <p:to>
                                        <p:strVal val="visible"/>
                                      </p:to>
                                    </p:set>
                                    <p:anim calcmode="lin" valueType="num">
                                      <p:cBhvr additive="base">
                                        <p:cTn id="22" dur="500" fill="hold"/>
                                        <p:tgtEl>
                                          <p:spTgt spid="109571">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95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a:xfrm>
            <a:off x="609600" y="1524000"/>
            <a:ext cx="7312025" cy="990600"/>
          </a:xfrm>
        </p:spPr>
        <p:txBody>
          <a:bodyPr/>
          <a:lstStyle/>
          <a:p>
            <a:pPr eaLnBrk="1" hangingPunct="1"/>
            <a:r>
              <a:rPr lang="en-US" sz="3600" dirty="0" smtClean="0">
                <a:solidFill>
                  <a:schemeClr val="accent2"/>
                </a:solidFill>
                <a:latin typeface="Tw Cen MT" pitchFamily="34" charset="0"/>
              </a:rPr>
              <a:t>Sealed Bids  </a:t>
            </a:r>
          </a:p>
        </p:txBody>
      </p:sp>
      <p:sp>
        <p:nvSpPr>
          <p:cNvPr id="108547" name="Rectangle 5"/>
          <p:cNvSpPr>
            <a:spLocks noGrp="1" noChangeArrowheads="1"/>
          </p:cNvSpPr>
          <p:nvPr>
            <p:ph sz="quarter" idx="1"/>
          </p:nvPr>
        </p:nvSpPr>
        <p:spPr>
          <a:xfrm>
            <a:off x="609600" y="2667000"/>
            <a:ext cx="7312025" cy="4495800"/>
          </a:xfrm>
        </p:spPr>
        <p:txBody>
          <a:bodyPr/>
          <a:lstStyle/>
          <a:p>
            <a:pPr algn="ctr" eaLnBrk="1" hangingPunct="1">
              <a:buFont typeface="Wingdings" pitchFamily="2" charset="2"/>
              <a:buNone/>
            </a:pPr>
            <a:r>
              <a:rPr lang="en-US" sz="2400" b="1" i="1" u="sng" dirty="0" smtClean="0">
                <a:solidFill>
                  <a:schemeClr val="accent2"/>
                </a:solidFill>
                <a:latin typeface="Tw Cen MT" pitchFamily="34" charset="0"/>
              </a:rPr>
              <a:t>Responsiveness/Lowest Bid </a:t>
            </a:r>
          </a:p>
          <a:p>
            <a:pPr algn="ctr" eaLnBrk="1" hangingPunct="1">
              <a:buFont typeface="Wingdings" pitchFamily="2" charset="2"/>
              <a:buNone/>
            </a:pPr>
            <a:endParaRPr lang="en-US" sz="2400" dirty="0" smtClean="0">
              <a:solidFill>
                <a:schemeClr val="accent2"/>
              </a:solidFill>
              <a:latin typeface="Tw Cen MT" pitchFamily="34" charset="0"/>
              <a:hlinkClick r:id="rId3"/>
            </a:endParaRPr>
          </a:p>
          <a:p>
            <a:pPr algn="ctr" eaLnBrk="1" hangingPunct="1">
              <a:buFont typeface="Wingdings" pitchFamily="2" charset="2"/>
              <a:buNone/>
            </a:pP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VI, 3.c(2)(f))</a:t>
            </a:r>
            <a:endParaRPr lang="en-US" sz="2400" dirty="0" smtClean="0">
              <a:solidFill>
                <a:schemeClr val="accent2"/>
              </a:solidFill>
              <a:latin typeface="Tw Cen MT" pitchFamily="34" charset="0"/>
            </a:endParaRPr>
          </a:p>
          <a:p>
            <a:pPr algn="ctr" eaLnBrk="1" hangingPunct="1">
              <a:buFont typeface="Wingdings" pitchFamily="2" charset="2"/>
              <a:buNone/>
            </a:pPr>
            <a:r>
              <a:rPr lang="en-US" sz="2400" dirty="0" smtClean="0">
                <a:solidFill>
                  <a:schemeClr val="accent2"/>
                </a:solidFill>
                <a:latin typeface="Tw Cen MT" pitchFamily="34" charset="0"/>
              </a:rPr>
              <a:t> </a:t>
            </a:r>
            <a:r>
              <a:rPr lang="en-US" sz="2400" i="1" dirty="0" smtClean="0">
                <a:solidFill>
                  <a:schemeClr val="accent2"/>
                </a:solidFill>
                <a:latin typeface="Tw Cen MT" pitchFamily="34" charset="0"/>
              </a:rPr>
              <a:t>	A firm fixed-price contract award will be made in writing to the lowest responsive and responsible bidder.  </a:t>
            </a:r>
          </a:p>
          <a:p>
            <a:pPr algn="ctr" eaLnBrk="1" hangingPunct="1">
              <a:buFont typeface="Wingdings" pitchFamily="2" charset="2"/>
              <a:buNone/>
            </a:pPr>
            <a:endParaRPr lang="en-US" sz="2400" i="1" dirty="0" smtClean="0">
              <a:solidFill>
                <a:schemeClr val="accent2"/>
              </a:solidFill>
              <a:latin typeface="Tw Cen MT" pitchFamily="34" charset="0"/>
            </a:endParaRPr>
          </a:p>
          <a:p>
            <a:pPr algn="ctr" eaLnBrk="1" hangingPunct="1">
              <a:buFont typeface="Wingdings" pitchFamily="2" charset="2"/>
              <a:buNone/>
            </a:pPr>
            <a:r>
              <a:rPr lang="en-US" sz="2400" b="1" dirty="0" smtClean="0">
                <a:solidFill>
                  <a:schemeClr val="accent2"/>
                </a:solidFill>
                <a:latin typeface="Tw Cen MT" pitchFamily="34" charset="0"/>
              </a:rPr>
              <a:t>Element #33 and 34 of the PSR</a:t>
            </a:r>
            <a:endParaRPr lang="en-US" sz="2400" i="1" dirty="0" smtClean="0">
              <a:solidFill>
                <a:schemeClr val="accent2"/>
              </a:solidFill>
              <a:latin typeface="Tw Cen MT" pitchFamily="34" charset="0"/>
            </a:endParaRPr>
          </a:p>
          <a:p>
            <a:pPr eaLnBrk="1" hangingPunct="1"/>
            <a:endParaRPr lang="en-US" sz="2600" i="1" dirty="0" smtClean="0"/>
          </a:p>
        </p:txBody>
      </p:sp>
      <p:sp>
        <p:nvSpPr>
          <p:cNvPr id="4" name="Slide Number Placeholder 3"/>
          <p:cNvSpPr>
            <a:spLocks noGrp="1"/>
          </p:cNvSpPr>
          <p:nvPr>
            <p:ph type="sldNum" sz="quarter" idx="12"/>
          </p:nvPr>
        </p:nvSpPr>
        <p:spPr/>
        <p:txBody>
          <a:bodyPr>
            <a:normAutofit/>
          </a:bodyPr>
          <a:lstStyle/>
          <a:p>
            <a:pPr>
              <a:defRPr/>
            </a:pPr>
            <a:fld id="{9ACF7227-5B9B-4E2A-8D1C-059CBAF85CA7}" type="slidenum">
              <a:rPr lang="en-US" smtClean="0"/>
              <a:pPr>
                <a:defRPr/>
              </a:pPr>
              <a:t>91</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8547">
                                            <p:txEl>
                                              <p:pRg st="2" end="2"/>
                                            </p:txEl>
                                          </p:spTgt>
                                        </p:tgtEl>
                                        <p:attrNameLst>
                                          <p:attrName>style.visibility</p:attrName>
                                        </p:attrNameLst>
                                      </p:cBhvr>
                                      <p:to>
                                        <p:strVal val="visible"/>
                                      </p:to>
                                    </p:set>
                                    <p:anim calcmode="lin" valueType="num">
                                      <p:cBhvr additive="base">
                                        <p:cTn id="12" dur="5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854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8547">
                                            <p:txEl>
                                              <p:pRg st="3" end="3"/>
                                            </p:txEl>
                                          </p:spTgt>
                                        </p:tgtEl>
                                        <p:attrNameLst>
                                          <p:attrName>style.visibility</p:attrName>
                                        </p:attrNameLst>
                                      </p:cBhvr>
                                      <p:to>
                                        <p:strVal val="visible"/>
                                      </p:to>
                                    </p:set>
                                    <p:anim calcmode="lin" valueType="num">
                                      <p:cBhvr additive="base">
                                        <p:cTn id="17" dur="5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8547">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8547">
                                            <p:txEl>
                                              <p:pRg st="5" end="5"/>
                                            </p:txEl>
                                          </p:spTgt>
                                        </p:tgtEl>
                                        <p:attrNameLst>
                                          <p:attrName>style.visibility</p:attrName>
                                        </p:attrNameLst>
                                      </p:cBhvr>
                                      <p:to>
                                        <p:strVal val="visible"/>
                                      </p:to>
                                    </p:set>
                                    <p:anim calcmode="lin" valueType="num">
                                      <p:cBhvr additive="base">
                                        <p:cTn id="22" dur="5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85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a:xfrm>
            <a:off x="533400" y="1447800"/>
            <a:ext cx="7312025" cy="990600"/>
          </a:xfrm>
        </p:spPr>
        <p:txBody>
          <a:bodyPr/>
          <a:lstStyle/>
          <a:p>
            <a:pPr eaLnBrk="1" hangingPunct="1"/>
            <a:r>
              <a:rPr lang="en-US" sz="3600" dirty="0" smtClean="0">
                <a:solidFill>
                  <a:schemeClr val="accent2"/>
                </a:solidFill>
                <a:latin typeface="Tw Cen MT" pitchFamily="34" charset="0"/>
              </a:rPr>
              <a:t>Architectural and Engineering</a:t>
            </a:r>
          </a:p>
        </p:txBody>
      </p:sp>
      <p:sp>
        <p:nvSpPr>
          <p:cNvPr id="110595" name="Rectangle 5"/>
          <p:cNvSpPr>
            <a:spLocks noGrp="1" noChangeArrowheads="1"/>
          </p:cNvSpPr>
          <p:nvPr>
            <p:ph sz="quarter" idx="1"/>
          </p:nvPr>
        </p:nvSpPr>
        <p:spPr>
          <a:xfrm>
            <a:off x="1831975" y="2667000"/>
            <a:ext cx="7312025" cy="4495800"/>
          </a:xfrm>
        </p:spPr>
        <p:txBody>
          <a:bodyPr/>
          <a:lstStyle/>
          <a:p>
            <a:pPr eaLnBrk="1" hangingPunct="1">
              <a:buFont typeface="Wingdings" pitchFamily="2" charset="2"/>
              <a:buNone/>
            </a:pPr>
            <a:r>
              <a:rPr lang="en-US" sz="2800" b="1" dirty="0" smtClean="0">
                <a:solidFill>
                  <a:schemeClr val="accent2"/>
                </a:solidFill>
                <a:latin typeface="Tw Cen MT" pitchFamily="34" charset="0"/>
              </a:rPr>
              <a:t>Special Considerations</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Qualifications Exclude Price </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Serial Price Negotiations </a:t>
            </a:r>
          </a:p>
          <a:p>
            <a:pPr eaLnBrk="1" hangingPunct="1">
              <a:buClr>
                <a:schemeClr val="tx1"/>
              </a:buClr>
              <a:buFont typeface="Wingdings" pitchFamily="2" charset="2"/>
              <a:buChar char="ü"/>
            </a:pPr>
            <a:r>
              <a:rPr lang="en-US" sz="2800" dirty="0" smtClean="0">
                <a:solidFill>
                  <a:schemeClr val="accent2"/>
                </a:solidFill>
                <a:latin typeface="Tw Cen MT" pitchFamily="34" charset="0"/>
              </a:rPr>
              <a:t>Geographic Preference</a:t>
            </a:r>
          </a:p>
        </p:txBody>
      </p:sp>
      <p:sp>
        <p:nvSpPr>
          <p:cNvPr id="4" name="Slide Number Placeholder 3"/>
          <p:cNvSpPr>
            <a:spLocks noGrp="1"/>
          </p:cNvSpPr>
          <p:nvPr>
            <p:ph type="sldNum" sz="quarter" idx="12"/>
          </p:nvPr>
        </p:nvSpPr>
        <p:spPr/>
        <p:txBody>
          <a:bodyPr>
            <a:normAutofit/>
          </a:bodyPr>
          <a:lstStyle/>
          <a:p>
            <a:pPr>
              <a:defRPr/>
            </a:pPr>
            <a:fld id="{A6A0362A-7B59-489A-881B-032B4E5411F1}" type="slidenum">
              <a:rPr lang="en-US" smtClean="0"/>
              <a:pPr>
                <a:defRPr/>
              </a:pPr>
              <a:t>92</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 calcmode="lin" valueType="num">
                                      <p:cBhvr additive="base">
                                        <p:cTn id="12"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059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 calcmode="lin" valueType="num">
                                      <p:cBhvr additive="base">
                                        <p:cTn id="17"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059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 calcmode="lin" valueType="num">
                                      <p:cBhvr additive="base">
                                        <p:cTn id="22"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05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4"/>
          <p:cNvSpPr>
            <a:spLocks noGrp="1" noChangeArrowheads="1"/>
          </p:cNvSpPr>
          <p:nvPr>
            <p:ph type="title"/>
          </p:nvPr>
        </p:nvSpPr>
        <p:spPr>
          <a:xfrm>
            <a:off x="457200" y="1295400"/>
            <a:ext cx="7312025" cy="990600"/>
          </a:xfrm>
        </p:spPr>
        <p:txBody>
          <a:bodyPr/>
          <a:lstStyle/>
          <a:p>
            <a:pPr eaLnBrk="1" hangingPunct="1"/>
            <a:r>
              <a:rPr lang="en-US" sz="3600" dirty="0" smtClean="0">
                <a:solidFill>
                  <a:schemeClr val="accent2"/>
                </a:solidFill>
                <a:latin typeface="Tw Cen MT" pitchFamily="34" charset="0"/>
              </a:rPr>
              <a:t>Architectural and Engineering</a:t>
            </a:r>
          </a:p>
        </p:txBody>
      </p:sp>
      <p:sp>
        <p:nvSpPr>
          <p:cNvPr id="111619" name="Rectangle 5"/>
          <p:cNvSpPr>
            <a:spLocks noGrp="1" noChangeArrowheads="1"/>
          </p:cNvSpPr>
          <p:nvPr>
            <p:ph sz="quarter" idx="1"/>
          </p:nvPr>
        </p:nvSpPr>
        <p:spPr>
          <a:xfrm>
            <a:off x="533400" y="2362200"/>
            <a:ext cx="7312025" cy="4495800"/>
          </a:xfrm>
        </p:spPr>
        <p:txBody>
          <a:bodyPr/>
          <a:lstStyle/>
          <a:p>
            <a:pPr algn="ctr" eaLnBrk="1" hangingPunct="1">
              <a:buFont typeface="Wingdings" pitchFamily="2" charset="2"/>
              <a:buNone/>
            </a:pPr>
            <a:r>
              <a:rPr lang="en-US" sz="2600" b="1" i="1" u="sng" dirty="0" smtClean="0">
                <a:solidFill>
                  <a:schemeClr val="accent2"/>
                </a:solidFill>
                <a:latin typeface="Tw Cen MT" pitchFamily="34" charset="0"/>
              </a:rPr>
              <a:t>Qualifications Exclude Price</a:t>
            </a:r>
            <a:r>
              <a:rPr lang="en-US" sz="2600" i="1" dirty="0" smtClean="0">
                <a:solidFill>
                  <a:schemeClr val="accent2"/>
                </a:solidFill>
                <a:latin typeface="Tw Cen MT" pitchFamily="34" charset="0"/>
              </a:rPr>
              <a:t> </a:t>
            </a:r>
          </a:p>
          <a:p>
            <a:pPr algn="ctr" eaLnBrk="1" hangingPunct="1">
              <a:buFont typeface="Wingdings" pitchFamily="2" charset="2"/>
              <a:buNone/>
            </a:pPr>
            <a:endParaRPr lang="en-US" sz="2600" dirty="0" smtClean="0">
              <a:solidFill>
                <a:schemeClr val="accent2"/>
              </a:solidFill>
              <a:latin typeface="Tw Cen MT" pitchFamily="34" charset="0"/>
              <a:hlinkClick r:id="rId3"/>
            </a:endParaRPr>
          </a:p>
          <a:p>
            <a:pPr algn="ctr" eaLnBrk="1" hangingPunct="1">
              <a:buFont typeface="Wingdings" pitchFamily="2" charset="2"/>
              <a:buNone/>
            </a:pPr>
            <a:r>
              <a:rPr lang="en-US" sz="2200" i="1" dirty="0" smtClean="0">
                <a:solidFill>
                  <a:schemeClr val="accent2"/>
                </a:solidFill>
                <a:latin typeface="Tw Cen MT" pitchFamily="34" charset="0"/>
              </a:rPr>
              <a:t>(</a:t>
            </a:r>
            <a:r>
              <a:rPr lang="en-US" sz="2200" i="1" dirty="0" smtClean="0">
                <a:solidFill>
                  <a:schemeClr val="accent2"/>
                </a:solidFill>
                <a:latin typeface="Tw Cen MT" pitchFamily="34" charset="0"/>
                <a:hlinkClick r:id="rId3"/>
              </a:rPr>
              <a:t>FTA C 4220.1F</a:t>
            </a:r>
            <a:r>
              <a:rPr lang="en-US" sz="2200" i="1" dirty="0" smtClean="0">
                <a:solidFill>
                  <a:schemeClr val="accent2"/>
                </a:solidFill>
                <a:latin typeface="Tw Cen MT" pitchFamily="34" charset="0"/>
              </a:rPr>
              <a:t> Ch. VI, 3.f(3)(b))</a:t>
            </a:r>
            <a:endParaRPr lang="en-US" sz="2200" dirty="0" smtClean="0">
              <a:solidFill>
                <a:schemeClr val="accent2"/>
              </a:solidFill>
              <a:latin typeface="Tw Cen MT" pitchFamily="34" charset="0"/>
            </a:endParaRPr>
          </a:p>
          <a:p>
            <a:pPr algn="ctr" eaLnBrk="1" hangingPunct="1">
              <a:buFont typeface="Wingdings" pitchFamily="2" charset="2"/>
              <a:buNone/>
            </a:pPr>
            <a:endParaRPr lang="en-US" sz="2200" dirty="0" smtClean="0">
              <a:solidFill>
                <a:schemeClr val="accent2"/>
              </a:solidFill>
              <a:latin typeface="Tw Cen MT" pitchFamily="34" charset="0"/>
            </a:endParaRPr>
          </a:p>
          <a:p>
            <a:pPr algn="ctr" eaLnBrk="1" hangingPunct="1">
              <a:buFont typeface="Wingdings" pitchFamily="2" charset="2"/>
              <a:buNone/>
            </a:pPr>
            <a:r>
              <a:rPr lang="en-US" sz="2600" dirty="0" smtClean="0">
                <a:solidFill>
                  <a:schemeClr val="accent2"/>
                </a:solidFill>
                <a:latin typeface="Tw Cen MT" pitchFamily="34" charset="0"/>
              </a:rPr>
              <a:t>	</a:t>
            </a:r>
            <a:r>
              <a:rPr lang="en-US" sz="2600" i="1" dirty="0" smtClean="0">
                <a:solidFill>
                  <a:schemeClr val="accent2"/>
                </a:solidFill>
                <a:latin typeface="Tw Cen MT" pitchFamily="34" charset="0"/>
              </a:rPr>
              <a:t>Qualifications-based competitive proposal procedures require that: </a:t>
            </a:r>
            <a:br>
              <a:rPr lang="en-US" sz="2600" i="1" dirty="0" smtClean="0">
                <a:solidFill>
                  <a:schemeClr val="accent2"/>
                </a:solidFill>
                <a:latin typeface="Tw Cen MT" pitchFamily="34" charset="0"/>
              </a:rPr>
            </a:br>
            <a:r>
              <a:rPr lang="en-US" sz="2600" i="1" dirty="0" smtClean="0">
                <a:solidFill>
                  <a:schemeClr val="accent2"/>
                </a:solidFill>
                <a:latin typeface="Tw Cen MT" pitchFamily="34" charset="0"/>
              </a:rPr>
              <a:t>(1)  An offeror’s qualifications be evaluated</a:t>
            </a:r>
            <a:br>
              <a:rPr lang="en-US" sz="2600" i="1" dirty="0" smtClean="0">
                <a:solidFill>
                  <a:schemeClr val="accent2"/>
                </a:solidFill>
                <a:latin typeface="Tw Cen MT" pitchFamily="34" charset="0"/>
              </a:rPr>
            </a:br>
            <a:r>
              <a:rPr lang="en-US" sz="2600" i="1" dirty="0" smtClean="0">
                <a:solidFill>
                  <a:schemeClr val="accent2"/>
                </a:solidFill>
                <a:latin typeface="Tw Cen MT" pitchFamily="34" charset="0"/>
              </a:rPr>
              <a:t>(2)  Price be excluded as an evaluation factor </a:t>
            </a:r>
          </a:p>
          <a:p>
            <a:pPr algn="ctr" eaLnBrk="1" hangingPunct="1">
              <a:buFont typeface="Wingdings" pitchFamily="2" charset="2"/>
              <a:buNone/>
            </a:pPr>
            <a:endParaRPr lang="en-US" sz="2600" b="1" i="1"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#51 of the PSR</a:t>
            </a:r>
            <a:endParaRPr lang="en-US" sz="2600" dirty="0" smtClean="0">
              <a:solidFill>
                <a:schemeClr val="accent2"/>
              </a:solidFill>
              <a:latin typeface="Tw Cen MT" pitchFamily="34" charset="0"/>
            </a:endParaRPr>
          </a:p>
          <a:p>
            <a:pPr eaLnBrk="1" hangingPunct="1">
              <a:buFont typeface="Wingdings" pitchFamily="2" charset="2"/>
              <a:buNone/>
            </a:pPr>
            <a:endParaRPr lang="en-US" sz="2600" i="1" dirty="0" smtClean="0"/>
          </a:p>
        </p:txBody>
      </p:sp>
      <p:sp>
        <p:nvSpPr>
          <p:cNvPr id="4" name="Slide Number Placeholder 3"/>
          <p:cNvSpPr>
            <a:spLocks noGrp="1"/>
          </p:cNvSpPr>
          <p:nvPr>
            <p:ph type="sldNum" sz="quarter" idx="12"/>
          </p:nvPr>
        </p:nvSpPr>
        <p:spPr/>
        <p:txBody>
          <a:bodyPr>
            <a:normAutofit/>
          </a:bodyPr>
          <a:lstStyle/>
          <a:p>
            <a:pPr>
              <a:defRPr/>
            </a:pPr>
            <a:fld id="{2DDF45B7-B5CD-4476-8CA1-DB18AC622A6C}" type="slidenum">
              <a:rPr lang="en-US" smtClean="0"/>
              <a:pPr>
                <a:defRPr/>
              </a:pPr>
              <a:t>93</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1619">
                                            <p:txEl>
                                              <p:pRg st="2" end="2"/>
                                            </p:txEl>
                                          </p:spTgt>
                                        </p:tgtEl>
                                        <p:attrNameLst>
                                          <p:attrName>style.visibility</p:attrName>
                                        </p:attrNameLst>
                                      </p:cBhvr>
                                      <p:to>
                                        <p:strVal val="visible"/>
                                      </p:to>
                                    </p:set>
                                    <p:anim calcmode="lin" valueType="num">
                                      <p:cBhvr additive="base">
                                        <p:cTn id="12"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1619">
                                            <p:txEl>
                                              <p:pRg st="4" end="4"/>
                                            </p:txEl>
                                          </p:spTgt>
                                        </p:tgtEl>
                                        <p:attrNameLst>
                                          <p:attrName>style.visibility</p:attrName>
                                        </p:attrNameLst>
                                      </p:cBhvr>
                                      <p:to>
                                        <p:strVal val="visible"/>
                                      </p:to>
                                    </p:set>
                                    <p:anim calcmode="lin" valueType="num">
                                      <p:cBhvr additive="base">
                                        <p:cTn id="17"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1619">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1619">
                                            <p:txEl>
                                              <p:pRg st="6" end="6"/>
                                            </p:txEl>
                                          </p:spTgt>
                                        </p:tgtEl>
                                        <p:attrNameLst>
                                          <p:attrName>style.visibility</p:attrName>
                                        </p:attrNameLst>
                                      </p:cBhvr>
                                      <p:to>
                                        <p:strVal val="visible"/>
                                      </p:to>
                                    </p:set>
                                    <p:anim calcmode="lin" valueType="num">
                                      <p:cBhvr additive="base">
                                        <p:cTn id="22" dur="500" fill="hold"/>
                                        <p:tgtEl>
                                          <p:spTgt spid="111619">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16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a:xfrm>
            <a:off x="609600" y="1219200"/>
            <a:ext cx="7312025" cy="990600"/>
          </a:xfrm>
        </p:spPr>
        <p:txBody>
          <a:bodyPr/>
          <a:lstStyle/>
          <a:p>
            <a:pPr eaLnBrk="1" hangingPunct="1"/>
            <a:r>
              <a:rPr lang="en-US" sz="3600" dirty="0" smtClean="0">
                <a:solidFill>
                  <a:schemeClr val="accent2"/>
                </a:solidFill>
                <a:latin typeface="Tw Cen MT" pitchFamily="34" charset="0"/>
              </a:rPr>
              <a:t>Architectural and Engineering</a:t>
            </a:r>
          </a:p>
        </p:txBody>
      </p:sp>
      <p:sp>
        <p:nvSpPr>
          <p:cNvPr id="110595" name="Rectangle 5"/>
          <p:cNvSpPr>
            <a:spLocks noGrp="1" noChangeArrowheads="1"/>
          </p:cNvSpPr>
          <p:nvPr>
            <p:ph sz="quarter" idx="1"/>
          </p:nvPr>
        </p:nvSpPr>
        <p:spPr>
          <a:xfrm>
            <a:off x="533400" y="2057400"/>
            <a:ext cx="7312025" cy="4495800"/>
          </a:xfrm>
        </p:spPr>
        <p:txBody>
          <a:bodyPr>
            <a:noAutofit/>
          </a:bodyPr>
          <a:lstStyle/>
          <a:p>
            <a:pPr algn="ctr" eaLnBrk="1" hangingPunct="1">
              <a:buFont typeface="Wingdings" pitchFamily="2" charset="2"/>
              <a:buNone/>
              <a:defRPr/>
            </a:pPr>
            <a:r>
              <a:rPr lang="en-US" sz="2400" b="1" i="1" u="sng" dirty="0" smtClean="0">
                <a:solidFill>
                  <a:schemeClr val="accent2"/>
                </a:solidFill>
                <a:latin typeface="Tw Cen MT" pitchFamily="34" charset="0"/>
              </a:rPr>
              <a:t>Serial Price Negotiations</a:t>
            </a:r>
            <a:r>
              <a:rPr lang="en-US" sz="2400" i="1" dirty="0" smtClean="0">
                <a:solidFill>
                  <a:schemeClr val="accent2"/>
                </a:solidFill>
                <a:latin typeface="Tw Cen MT" pitchFamily="34" charset="0"/>
              </a:rPr>
              <a:t> </a:t>
            </a:r>
          </a:p>
          <a:p>
            <a:pPr algn="ctr" eaLnBrk="1" hangingPunct="1">
              <a:buFont typeface="Wingdings" pitchFamily="2" charset="2"/>
              <a:buNone/>
              <a:defRPr/>
            </a:pPr>
            <a:endParaRPr lang="en-US" sz="2400" dirty="0" smtClean="0">
              <a:solidFill>
                <a:schemeClr val="accent2"/>
              </a:solidFill>
              <a:latin typeface="Tw Cen MT" pitchFamily="34" charset="0"/>
              <a:hlinkClick r:id="rId3"/>
            </a:endParaRPr>
          </a:p>
          <a:p>
            <a:pPr algn="ctr" eaLnBrk="1" hangingPunct="1">
              <a:buFont typeface="Wingdings" pitchFamily="2" charset="2"/>
              <a:buNone/>
              <a:defRPr/>
            </a:pPr>
            <a:r>
              <a:rPr lang="en-US" sz="2400" i="1" dirty="0" smtClean="0">
                <a:solidFill>
                  <a:schemeClr val="accent2"/>
                </a:solidFill>
                <a:latin typeface="Tw Cen MT" pitchFamily="34" charset="0"/>
              </a:rPr>
              <a:t>(</a:t>
            </a:r>
            <a:r>
              <a:rPr lang="en-US" sz="2400" i="1" dirty="0" smtClean="0">
                <a:solidFill>
                  <a:schemeClr val="accent2"/>
                </a:solidFill>
                <a:latin typeface="Tw Cen MT" pitchFamily="34" charset="0"/>
                <a:hlinkClick r:id="rId3"/>
              </a:rPr>
              <a:t>FTA C 4220.1F</a:t>
            </a:r>
            <a:r>
              <a:rPr lang="en-US" sz="2400" i="1" dirty="0" smtClean="0">
                <a:solidFill>
                  <a:schemeClr val="accent2"/>
                </a:solidFill>
                <a:latin typeface="Tw Cen MT" pitchFamily="34" charset="0"/>
              </a:rPr>
              <a:t> Ch. VI, 3.f(3)(d))</a:t>
            </a:r>
            <a:endParaRPr lang="en-US" sz="2400" dirty="0" smtClean="0">
              <a:solidFill>
                <a:schemeClr val="accent2"/>
              </a:solidFill>
              <a:latin typeface="Tw Cen MT" pitchFamily="34" charset="0"/>
            </a:endParaRPr>
          </a:p>
          <a:p>
            <a:pPr algn="ctr" eaLnBrk="1" hangingPunct="1">
              <a:buClr>
                <a:schemeClr val="tx1"/>
              </a:buClr>
              <a:buFont typeface="Wingdings" pitchFamily="2" charset="2"/>
              <a:buChar char="ü"/>
              <a:defRPr/>
            </a:pPr>
            <a:r>
              <a:rPr lang="en-US" sz="2400" i="1" dirty="0" smtClean="0">
                <a:solidFill>
                  <a:schemeClr val="accent2"/>
                </a:solidFill>
                <a:latin typeface="Tw Cen MT" pitchFamily="34" charset="0"/>
              </a:rPr>
              <a:t>Negotiations be conducted with only the most qualified offeror</a:t>
            </a:r>
          </a:p>
          <a:p>
            <a:pPr algn="ctr" eaLnBrk="1" hangingPunct="1">
              <a:buClr>
                <a:schemeClr val="tx1"/>
              </a:buClr>
              <a:buFont typeface="Wingdings" pitchFamily="2" charset="2"/>
              <a:buChar char="ü"/>
              <a:defRPr/>
            </a:pPr>
            <a:r>
              <a:rPr lang="en-US" sz="2400" i="1" dirty="0" smtClean="0">
                <a:solidFill>
                  <a:schemeClr val="accent2"/>
                </a:solidFill>
                <a:latin typeface="Tw Cen MT" pitchFamily="34" charset="0"/>
              </a:rPr>
              <a:t>Failing agreement on price, negotiations with the next most qualified offeror be conducted until a contract award can be made to the most qualified offeror whose price is fair and reasonable to the grantee. </a:t>
            </a:r>
            <a:br>
              <a:rPr lang="en-US" sz="2400" i="1" dirty="0" smtClean="0">
                <a:solidFill>
                  <a:schemeClr val="accent2"/>
                </a:solidFill>
                <a:latin typeface="Tw Cen MT" pitchFamily="34" charset="0"/>
              </a:rPr>
            </a:br>
            <a:endParaRPr lang="en-US" sz="2400" i="1" dirty="0" smtClean="0">
              <a:solidFill>
                <a:schemeClr val="accent2"/>
              </a:solidFill>
              <a:latin typeface="Tw Cen MT" pitchFamily="34" charset="0"/>
            </a:endParaRPr>
          </a:p>
          <a:p>
            <a:pPr algn="ctr" eaLnBrk="1" hangingPunct="1">
              <a:buFont typeface="Wingdings" pitchFamily="2" charset="2"/>
              <a:buNone/>
              <a:defRPr/>
            </a:pPr>
            <a:r>
              <a:rPr lang="en-US" sz="2400" b="1" dirty="0" smtClean="0">
                <a:solidFill>
                  <a:schemeClr val="accent2"/>
                </a:solidFill>
                <a:latin typeface="Tw Cen MT" pitchFamily="34" charset="0"/>
              </a:rPr>
              <a:t>Element #52 of the PSR</a:t>
            </a:r>
          </a:p>
        </p:txBody>
      </p:sp>
      <p:sp>
        <p:nvSpPr>
          <p:cNvPr id="4" name="Slide Number Placeholder 3"/>
          <p:cNvSpPr>
            <a:spLocks noGrp="1"/>
          </p:cNvSpPr>
          <p:nvPr>
            <p:ph type="sldNum" sz="quarter" idx="12"/>
          </p:nvPr>
        </p:nvSpPr>
        <p:spPr/>
        <p:txBody>
          <a:bodyPr>
            <a:normAutofit/>
          </a:bodyPr>
          <a:lstStyle/>
          <a:p>
            <a:pPr>
              <a:defRPr/>
            </a:pPr>
            <a:fld id="{5269C162-B7F6-49BD-AEAD-460E72530E12}" type="slidenum">
              <a:rPr lang="en-US" smtClean="0"/>
              <a:pPr>
                <a:defRPr/>
              </a:pPr>
              <a:t>94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0595">
                                            <p:txEl>
                                              <p:pRg st="2" end="2"/>
                                            </p:txEl>
                                          </p:spTgt>
                                        </p:tgtEl>
                                        <p:attrNameLst>
                                          <p:attrName>style.visibility</p:attrName>
                                        </p:attrNameLst>
                                      </p:cBhvr>
                                      <p:to>
                                        <p:strVal val="visible"/>
                                      </p:to>
                                    </p:set>
                                    <p:anim calcmode="lin" valueType="num">
                                      <p:cBhvr additive="base">
                                        <p:cTn id="12"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059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0595">
                                            <p:txEl>
                                              <p:pRg st="3" end="3"/>
                                            </p:txEl>
                                          </p:spTgt>
                                        </p:tgtEl>
                                        <p:attrNameLst>
                                          <p:attrName>style.visibility</p:attrName>
                                        </p:attrNameLst>
                                      </p:cBhvr>
                                      <p:to>
                                        <p:strVal val="visible"/>
                                      </p:to>
                                    </p:set>
                                    <p:anim calcmode="lin" valueType="num">
                                      <p:cBhvr additive="base">
                                        <p:cTn id="17"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059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0595">
                                            <p:txEl>
                                              <p:pRg st="4" end="4"/>
                                            </p:txEl>
                                          </p:spTgt>
                                        </p:tgtEl>
                                        <p:attrNameLst>
                                          <p:attrName>style.visibility</p:attrName>
                                        </p:attrNameLst>
                                      </p:cBhvr>
                                      <p:to>
                                        <p:strVal val="visible"/>
                                      </p:to>
                                    </p:set>
                                    <p:anim calcmode="lin" valueType="num">
                                      <p:cBhvr additive="base">
                                        <p:cTn id="22" dur="5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059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anim calcmode="lin" valueType="num">
                                      <p:cBhvr additive="base">
                                        <p:cTn id="27" dur="500" fill="hold"/>
                                        <p:tgtEl>
                                          <p:spTgt spid="11059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05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4"/>
          <p:cNvSpPr>
            <a:spLocks noGrp="1" noChangeArrowheads="1"/>
          </p:cNvSpPr>
          <p:nvPr>
            <p:ph type="title"/>
          </p:nvPr>
        </p:nvSpPr>
        <p:spPr>
          <a:xfrm>
            <a:off x="685800" y="1600200"/>
            <a:ext cx="7312025" cy="990600"/>
          </a:xfrm>
        </p:spPr>
        <p:txBody>
          <a:bodyPr/>
          <a:lstStyle/>
          <a:p>
            <a:pPr eaLnBrk="1" hangingPunct="1"/>
            <a:r>
              <a:rPr lang="en-US" sz="3600" dirty="0" smtClean="0">
                <a:solidFill>
                  <a:schemeClr val="accent2"/>
                </a:solidFill>
                <a:latin typeface="Tw Cen MT" pitchFamily="34" charset="0"/>
              </a:rPr>
              <a:t>Architectural and Engineering</a:t>
            </a:r>
          </a:p>
        </p:txBody>
      </p:sp>
      <p:sp>
        <p:nvSpPr>
          <p:cNvPr id="113667" name="Rectangle 5"/>
          <p:cNvSpPr>
            <a:spLocks noGrp="1" noChangeArrowheads="1"/>
          </p:cNvSpPr>
          <p:nvPr>
            <p:ph sz="quarter" idx="1"/>
          </p:nvPr>
        </p:nvSpPr>
        <p:spPr>
          <a:xfrm>
            <a:off x="609600" y="3048000"/>
            <a:ext cx="7312025" cy="4495800"/>
          </a:xfrm>
        </p:spPr>
        <p:txBody>
          <a:bodyPr/>
          <a:lstStyle/>
          <a:p>
            <a:pPr algn="ctr" eaLnBrk="1" hangingPunct="1">
              <a:buFont typeface="Wingdings" pitchFamily="2" charset="2"/>
              <a:buNone/>
            </a:pPr>
            <a:r>
              <a:rPr lang="en-US" sz="2800" b="1" dirty="0" smtClean="0">
                <a:solidFill>
                  <a:schemeClr val="accent2"/>
                </a:solidFill>
                <a:latin typeface="Tw Cen MT" pitchFamily="34" charset="0"/>
              </a:rPr>
              <a:t>Special Considerations</a:t>
            </a:r>
            <a:endParaRPr lang="en-US" sz="2800" dirty="0" smtClean="0">
              <a:solidFill>
                <a:schemeClr val="accent2"/>
              </a:solidFill>
              <a:latin typeface="Tw Cen MT" pitchFamily="34" charset="0"/>
            </a:endParaRPr>
          </a:p>
          <a:p>
            <a:pPr algn="ctr" eaLnBrk="1" hangingPunct="1">
              <a:buClr>
                <a:schemeClr val="tx1"/>
              </a:buClr>
              <a:buFont typeface="Wingdings" pitchFamily="2" charset="2"/>
              <a:buChar char="ü"/>
            </a:pPr>
            <a:r>
              <a:rPr lang="en-US" sz="2800" dirty="0" smtClean="0">
                <a:solidFill>
                  <a:schemeClr val="accent2"/>
                </a:solidFill>
                <a:latin typeface="Tw Cen MT" pitchFamily="34" charset="0"/>
              </a:rPr>
              <a:t>Geographic Preference</a:t>
            </a:r>
          </a:p>
        </p:txBody>
      </p:sp>
      <p:sp>
        <p:nvSpPr>
          <p:cNvPr id="4" name="Slide Number Placeholder 3"/>
          <p:cNvSpPr>
            <a:spLocks noGrp="1"/>
          </p:cNvSpPr>
          <p:nvPr>
            <p:ph type="sldNum" sz="quarter" idx="12"/>
          </p:nvPr>
        </p:nvSpPr>
        <p:spPr/>
        <p:txBody>
          <a:bodyPr>
            <a:normAutofit/>
          </a:bodyPr>
          <a:lstStyle/>
          <a:p>
            <a:pPr>
              <a:defRPr/>
            </a:pPr>
            <a:fld id="{33F984B4-20EE-4668-AD5B-3F039DDD224F}" type="slidenum">
              <a:rPr lang="en-US" smtClean="0"/>
              <a:pPr>
                <a:defRPr/>
              </a:pPr>
              <a:t>95</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 calcmode="lin" valueType="num">
                                      <p:cBhvr additive="base">
                                        <p:cTn id="12"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36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4"/>
          <p:cNvSpPr>
            <a:spLocks noGrp="1" noChangeArrowheads="1"/>
          </p:cNvSpPr>
          <p:nvPr>
            <p:ph type="title"/>
          </p:nvPr>
        </p:nvSpPr>
        <p:spPr>
          <a:xfrm>
            <a:off x="0" y="1447800"/>
            <a:ext cx="9144000" cy="990600"/>
          </a:xfrm>
        </p:spPr>
        <p:txBody>
          <a:bodyPr/>
          <a:lstStyle/>
          <a:p>
            <a:pPr eaLnBrk="1" hangingPunct="1"/>
            <a:r>
              <a:rPr lang="en-US" sz="3600" dirty="0" smtClean="0">
                <a:solidFill>
                  <a:schemeClr val="accent2"/>
                </a:solidFill>
                <a:latin typeface="Tw Cen MT" pitchFamily="34" charset="0"/>
              </a:rPr>
              <a:t>Architectural and Engineering</a:t>
            </a:r>
          </a:p>
        </p:txBody>
      </p:sp>
      <p:sp>
        <p:nvSpPr>
          <p:cNvPr id="114691" name="Rectangle 5"/>
          <p:cNvSpPr>
            <a:spLocks noGrp="1" noChangeArrowheads="1"/>
          </p:cNvSpPr>
          <p:nvPr>
            <p:ph sz="quarter" idx="1"/>
          </p:nvPr>
        </p:nvSpPr>
        <p:spPr>
          <a:xfrm>
            <a:off x="609600" y="2819400"/>
            <a:ext cx="7312025" cy="4495800"/>
          </a:xfrm>
        </p:spPr>
        <p:txBody>
          <a:bodyPr/>
          <a:lstStyle/>
          <a:p>
            <a:pPr algn="ctr" eaLnBrk="1" hangingPunct="1">
              <a:buFont typeface="Wingdings" pitchFamily="2" charset="2"/>
              <a:buNone/>
            </a:pPr>
            <a:r>
              <a:rPr lang="en-US" b="1" dirty="0" smtClean="0">
                <a:solidFill>
                  <a:schemeClr val="accent2"/>
                </a:solidFill>
                <a:latin typeface="Tw Cen MT" pitchFamily="34" charset="0"/>
              </a:rPr>
              <a:t>Best Practices</a:t>
            </a:r>
            <a:endParaRPr lang="en-US" dirty="0" smtClean="0">
              <a:solidFill>
                <a:schemeClr val="accent2"/>
              </a:solidFill>
              <a:latin typeface="Tw Cen MT" pitchFamily="34" charset="0"/>
            </a:endParaRPr>
          </a:p>
          <a:p>
            <a:pPr algn="ctr" eaLnBrk="1" hangingPunct="1">
              <a:buFont typeface="Wingdings" pitchFamily="2" charset="2"/>
              <a:buNone/>
            </a:pPr>
            <a:r>
              <a:rPr lang="en-US" b="1" dirty="0" smtClean="0">
                <a:solidFill>
                  <a:schemeClr val="accent2"/>
                </a:solidFill>
                <a:latin typeface="Tw Cen MT" pitchFamily="34" charset="0"/>
              </a:rPr>
              <a:t>BPPM § 6.5 </a:t>
            </a:r>
          </a:p>
        </p:txBody>
      </p:sp>
      <p:sp>
        <p:nvSpPr>
          <p:cNvPr id="4" name="Slide Number Placeholder 3"/>
          <p:cNvSpPr>
            <a:spLocks noGrp="1"/>
          </p:cNvSpPr>
          <p:nvPr>
            <p:ph type="sldNum" sz="quarter" idx="12"/>
          </p:nvPr>
        </p:nvSpPr>
        <p:spPr/>
        <p:txBody>
          <a:bodyPr>
            <a:normAutofit/>
          </a:bodyPr>
          <a:lstStyle/>
          <a:p>
            <a:pPr>
              <a:defRPr/>
            </a:pPr>
            <a:fld id="{8D82783E-F9D8-440A-9737-852F644DDF00}" type="slidenum">
              <a:rPr lang="en-US" smtClean="0"/>
              <a:pPr>
                <a:defRPr/>
              </a:pPr>
              <a:t>96</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5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 calcmode="lin" valueType="num">
                                      <p:cBhvr additive="base">
                                        <p:cTn id="12"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46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a:xfrm>
            <a:off x="0" y="1371600"/>
            <a:ext cx="9144000" cy="990600"/>
          </a:xfrm>
        </p:spPr>
        <p:txBody>
          <a:bodyPr/>
          <a:lstStyle/>
          <a:p>
            <a:pPr eaLnBrk="1" hangingPunct="1"/>
            <a:r>
              <a:rPr lang="en-US" sz="3600" dirty="0" smtClean="0">
                <a:solidFill>
                  <a:schemeClr val="accent2"/>
                </a:solidFill>
                <a:latin typeface="Tw Cen MT" pitchFamily="34" charset="0"/>
              </a:rPr>
              <a:t>Construction Over $2,000</a:t>
            </a:r>
          </a:p>
        </p:txBody>
      </p:sp>
      <p:sp>
        <p:nvSpPr>
          <p:cNvPr id="115715" name="Rectangle 5"/>
          <p:cNvSpPr>
            <a:spLocks noGrp="1" noChangeArrowheads="1"/>
          </p:cNvSpPr>
          <p:nvPr>
            <p:ph sz="quarter" idx="1"/>
          </p:nvPr>
        </p:nvSpPr>
        <p:spPr>
          <a:xfrm>
            <a:off x="685800" y="2819400"/>
            <a:ext cx="7312025" cy="4495800"/>
          </a:xfrm>
        </p:spPr>
        <p:txBody>
          <a:bodyPr/>
          <a:lstStyle/>
          <a:p>
            <a:pPr algn="ctr" eaLnBrk="1" hangingPunct="1">
              <a:buFont typeface="Wingdings" pitchFamily="2" charset="2"/>
              <a:buNone/>
            </a:pPr>
            <a:r>
              <a:rPr lang="en-US" sz="2600" b="1" dirty="0" smtClean="0">
                <a:solidFill>
                  <a:schemeClr val="accent2"/>
                </a:solidFill>
                <a:latin typeface="Tw Cen MT" pitchFamily="34" charset="0"/>
              </a:rPr>
              <a:t>Davis Bacon</a:t>
            </a:r>
          </a:p>
          <a:p>
            <a:pPr algn="ctr" eaLnBrk="1" hangingPunct="1">
              <a:buFont typeface="Wingdings" pitchFamily="2" charset="2"/>
              <a:buNone/>
            </a:pPr>
            <a:endParaRPr lang="en-US" sz="2600" b="1" dirty="0" smtClean="0">
              <a:solidFill>
                <a:schemeClr val="accent2"/>
              </a:solidFill>
              <a:latin typeface="Tw Cen MT" pitchFamily="34" charset="0"/>
              <a:hlinkClick r:id="rId3"/>
            </a:endParaRPr>
          </a:p>
          <a:p>
            <a:pPr algn="ctr" eaLnBrk="1" hangingPunct="1">
              <a:buFont typeface="Wingdings" pitchFamily="2" charset="2"/>
              <a:buNone/>
            </a:pPr>
            <a:r>
              <a:rPr lang="en-US" sz="2200" i="1" dirty="0" smtClean="0">
                <a:solidFill>
                  <a:schemeClr val="accent2"/>
                </a:solidFill>
                <a:latin typeface="Tw Cen MT" pitchFamily="34" charset="0"/>
              </a:rPr>
              <a:t>(</a:t>
            </a:r>
            <a:r>
              <a:rPr lang="en-US" sz="2200" i="1" dirty="0" smtClean="0">
                <a:solidFill>
                  <a:schemeClr val="accent2"/>
                </a:solidFill>
                <a:latin typeface="Tw Cen MT" pitchFamily="34" charset="0"/>
                <a:hlinkClick r:id="rId3"/>
              </a:rPr>
              <a:t>FTA C 4220.1F</a:t>
            </a:r>
            <a:r>
              <a:rPr lang="en-US" sz="2200" i="1" dirty="0" smtClean="0">
                <a:solidFill>
                  <a:schemeClr val="accent2"/>
                </a:solidFill>
                <a:latin typeface="Tw Cen MT" pitchFamily="34" charset="0"/>
              </a:rPr>
              <a:t> Ch. IV, 2.h(4))</a:t>
            </a:r>
            <a:endParaRPr lang="en-US" sz="2600" dirty="0" smtClean="0">
              <a:solidFill>
                <a:schemeClr val="accent2"/>
              </a:solidFill>
              <a:latin typeface="Tw Cen MT" pitchFamily="34" charset="0"/>
            </a:endParaRPr>
          </a:p>
          <a:p>
            <a:pPr algn="ctr" eaLnBrk="1" hangingPunct="1">
              <a:buFont typeface="Wingdings" pitchFamily="2" charset="2"/>
              <a:buNone/>
            </a:pPr>
            <a:r>
              <a:rPr lang="en-US" sz="2600" i="1" dirty="0" smtClean="0">
                <a:solidFill>
                  <a:schemeClr val="accent2"/>
                </a:solidFill>
                <a:latin typeface="Tw Cen MT" pitchFamily="34" charset="0"/>
              </a:rPr>
              <a:t>	The Davis-Bacon Act applies to construction contracts </a:t>
            </a:r>
          </a:p>
          <a:p>
            <a:pPr algn="ctr" eaLnBrk="1" hangingPunct="1">
              <a:buFont typeface="Wingdings" pitchFamily="2" charset="2"/>
              <a:buNone/>
            </a:pPr>
            <a:endParaRPr lang="en-US" sz="2600" dirty="0" smtClean="0">
              <a:solidFill>
                <a:schemeClr val="accent2"/>
              </a:solidFill>
              <a:latin typeface="Tw Cen MT" pitchFamily="34" charset="0"/>
            </a:endParaRPr>
          </a:p>
          <a:p>
            <a:pPr algn="ctr" eaLnBrk="1" hangingPunct="1">
              <a:buFont typeface="Wingdings" pitchFamily="2" charset="2"/>
              <a:buNone/>
            </a:pPr>
            <a:r>
              <a:rPr lang="en-US" sz="2600" b="1" dirty="0" smtClean="0">
                <a:solidFill>
                  <a:schemeClr val="accent2"/>
                </a:solidFill>
                <a:latin typeface="Tw Cen MT" pitchFamily="34" charset="0"/>
              </a:rPr>
              <a:t>Element #22 of the PSR</a:t>
            </a:r>
          </a:p>
          <a:p>
            <a:pPr algn="ctr" eaLnBrk="1" hangingPunct="1">
              <a:buFont typeface="Wingdings" pitchFamily="2" charset="2"/>
              <a:buNone/>
            </a:pPr>
            <a:r>
              <a:rPr lang="en-US" sz="2600" dirty="0" smtClean="0">
                <a:solidFill>
                  <a:schemeClr val="accent2"/>
                </a:solidFill>
              </a:rPr>
              <a:t>  </a:t>
            </a:r>
          </a:p>
          <a:p>
            <a:pPr eaLnBrk="1" hangingPunct="1">
              <a:buFont typeface="Wingdings" pitchFamily="2" charset="2"/>
              <a:buNone/>
            </a:pPr>
            <a:endParaRPr lang="en-US" sz="2600" dirty="0" smtClean="0"/>
          </a:p>
        </p:txBody>
      </p:sp>
      <p:sp>
        <p:nvSpPr>
          <p:cNvPr id="4" name="Slide Number Placeholder 3"/>
          <p:cNvSpPr>
            <a:spLocks noGrp="1"/>
          </p:cNvSpPr>
          <p:nvPr>
            <p:ph type="sldNum" sz="quarter" idx="12"/>
          </p:nvPr>
        </p:nvSpPr>
        <p:spPr/>
        <p:txBody>
          <a:bodyPr>
            <a:normAutofit/>
          </a:bodyPr>
          <a:lstStyle/>
          <a:p>
            <a:pPr>
              <a:defRPr/>
            </a:pPr>
            <a:fld id="{B0E679F4-6DA7-4D65-9FF7-94BBB007839C}" type="slidenum">
              <a:rPr lang="en-US" smtClean="0"/>
              <a:pPr>
                <a:defRPr/>
              </a:pPr>
              <a:t>97</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5715">
                                            <p:txEl>
                                              <p:pRg st="2" end="2"/>
                                            </p:txEl>
                                          </p:spTgt>
                                        </p:tgtEl>
                                        <p:attrNameLst>
                                          <p:attrName>style.visibility</p:attrName>
                                        </p:attrNameLst>
                                      </p:cBhvr>
                                      <p:to>
                                        <p:strVal val="visible"/>
                                      </p:to>
                                    </p:set>
                                    <p:anim calcmode="lin" valueType="num">
                                      <p:cBhvr additive="base">
                                        <p:cTn id="12"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5715">
                                            <p:txEl>
                                              <p:pRg st="3" end="3"/>
                                            </p:txEl>
                                          </p:spTgt>
                                        </p:tgtEl>
                                        <p:attrNameLst>
                                          <p:attrName>style.visibility</p:attrName>
                                        </p:attrNameLst>
                                      </p:cBhvr>
                                      <p:to>
                                        <p:strVal val="visible"/>
                                      </p:to>
                                    </p:set>
                                    <p:anim calcmode="lin" valueType="num">
                                      <p:cBhvr additive="base">
                                        <p:cTn id="17" dur="5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571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5715">
                                            <p:txEl>
                                              <p:pRg st="5" end="5"/>
                                            </p:txEl>
                                          </p:spTgt>
                                        </p:tgtEl>
                                        <p:attrNameLst>
                                          <p:attrName>style.visibility</p:attrName>
                                        </p:attrNameLst>
                                      </p:cBhvr>
                                      <p:to>
                                        <p:strVal val="visible"/>
                                      </p:to>
                                    </p:set>
                                    <p:anim calcmode="lin" valueType="num">
                                      <p:cBhvr additive="base">
                                        <p:cTn id="22" dur="5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571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5715">
                                            <p:txEl>
                                              <p:pRg st="6" end="6"/>
                                            </p:txEl>
                                          </p:spTgt>
                                        </p:tgtEl>
                                        <p:attrNameLst>
                                          <p:attrName>style.visibility</p:attrName>
                                        </p:attrNameLst>
                                      </p:cBhvr>
                                      <p:to>
                                        <p:strVal val="visible"/>
                                      </p:to>
                                    </p:set>
                                    <p:anim calcmode="lin" valueType="num">
                                      <p:cBhvr additive="base">
                                        <p:cTn id="27" dur="500" fill="hold"/>
                                        <p:tgtEl>
                                          <p:spTgt spid="11571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57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4"/>
          <p:cNvSpPr>
            <a:spLocks noGrp="1" noChangeArrowheads="1"/>
          </p:cNvSpPr>
          <p:nvPr>
            <p:ph type="title"/>
          </p:nvPr>
        </p:nvSpPr>
        <p:spPr>
          <a:xfrm>
            <a:off x="0" y="1295400"/>
            <a:ext cx="9144000" cy="990600"/>
          </a:xfrm>
        </p:spPr>
        <p:txBody>
          <a:bodyPr/>
          <a:lstStyle/>
          <a:p>
            <a:pPr eaLnBrk="1" hangingPunct="1"/>
            <a:r>
              <a:rPr lang="en-US" sz="3600" dirty="0" smtClean="0">
                <a:solidFill>
                  <a:schemeClr val="accent2"/>
                </a:solidFill>
                <a:latin typeface="Tw Cen MT" pitchFamily="34" charset="0"/>
              </a:rPr>
              <a:t>Construction Over $100,000</a:t>
            </a:r>
          </a:p>
        </p:txBody>
      </p:sp>
      <p:sp>
        <p:nvSpPr>
          <p:cNvPr id="115715" name="Rectangle 5"/>
          <p:cNvSpPr>
            <a:spLocks noGrp="1" noChangeArrowheads="1"/>
          </p:cNvSpPr>
          <p:nvPr>
            <p:ph sz="quarter" idx="1"/>
          </p:nvPr>
        </p:nvSpPr>
        <p:spPr>
          <a:xfrm>
            <a:off x="533400" y="2362200"/>
            <a:ext cx="7312025" cy="4495800"/>
          </a:xfrm>
        </p:spPr>
        <p:txBody>
          <a:bodyPr>
            <a:normAutofit fontScale="92500" lnSpcReduction="20000"/>
          </a:bodyPr>
          <a:lstStyle/>
          <a:p>
            <a:pPr algn="ctr" eaLnBrk="1" hangingPunct="1">
              <a:lnSpc>
                <a:spcPct val="110000"/>
              </a:lnSpc>
              <a:buFont typeface="Wingdings" pitchFamily="2" charset="2"/>
              <a:buNone/>
              <a:tabLst>
                <a:tab pos="347663" algn="l"/>
              </a:tabLst>
              <a:defRPr/>
            </a:pPr>
            <a:r>
              <a:rPr lang="en-US" sz="2600" b="1" u="sng" dirty="0" smtClean="0">
                <a:solidFill>
                  <a:schemeClr val="accent2"/>
                </a:solidFill>
              </a:rPr>
              <a:t>Bid Security</a:t>
            </a:r>
          </a:p>
          <a:p>
            <a:pPr algn="ctr" eaLnBrk="1" hangingPunct="1">
              <a:lnSpc>
                <a:spcPct val="110000"/>
              </a:lnSpc>
              <a:buFont typeface="Wingdings" pitchFamily="2" charset="2"/>
              <a:buNone/>
              <a:tabLst>
                <a:tab pos="347663" algn="l"/>
              </a:tabLst>
              <a:defRPr/>
            </a:pPr>
            <a:endParaRPr lang="en-US" sz="2400" dirty="0" smtClean="0">
              <a:solidFill>
                <a:schemeClr val="accent2"/>
              </a:solidFill>
              <a:hlinkClick r:id="rId3"/>
            </a:endParaRPr>
          </a:p>
          <a:p>
            <a:pPr algn="ctr" eaLnBrk="1" hangingPunct="1">
              <a:lnSpc>
                <a:spcPct val="110000"/>
              </a:lnSpc>
              <a:buFont typeface="Wingdings" pitchFamily="2" charset="2"/>
              <a:buNone/>
              <a:tabLst>
                <a:tab pos="347663" algn="l"/>
              </a:tabLst>
              <a:defRPr/>
            </a:pPr>
            <a:r>
              <a:rPr lang="en-US" sz="2800" i="1" dirty="0" smtClean="0">
                <a:solidFill>
                  <a:schemeClr val="accent2"/>
                </a:solidFill>
                <a:latin typeface="Tw Cen MT" pitchFamily="34" charset="0"/>
              </a:rPr>
              <a:t>(</a:t>
            </a:r>
            <a:r>
              <a:rPr lang="en-US" sz="2800" i="1" dirty="0" smtClean="0">
                <a:solidFill>
                  <a:schemeClr val="accent2"/>
                </a:solidFill>
                <a:latin typeface="Tw Cen MT" pitchFamily="34" charset="0"/>
                <a:hlinkClick r:id="rId3"/>
              </a:rPr>
              <a:t>FTA C 4220.1F</a:t>
            </a:r>
            <a:r>
              <a:rPr lang="en-US" sz="2800" i="1" dirty="0" smtClean="0">
                <a:solidFill>
                  <a:schemeClr val="accent2"/>
                </a:solidFill>
                <a:latin typeface="Tw Cen MT" pitchFamily="34" charset="0"/>
              </a:rPr>
              <a:t> Ch. IV, 2.h(1)(a))</a:t>
            </a:r>
            <a:endParaRPr lang="en-US" sz="2800" dirty="0" smtClean="0">
              <a:solidFill>
                <a:schemeClr val="accent2"/>
              </a:solidFill>
              <a:latin typeface="Tw Cen MT" pitchFamily="34" charset="0"/>
            </a:endParaRPr>
          </a:p>
          <a:p>
            <a:pPr algn="ctr" eaLnBrk="1" hangingPunct="1">
              <a:lnSpc>
                <a:spcPct val="110000"/>
              </a:lnSpc>
              <a:buClr>
                <a:schemeClr val="tx1"/>
              </a:buClr>
              <a:buFont typeface="Wingdings" pitchFamily="2" charset="2"/>
              <a:buChar char="ü"/>
              <a:tabLst>
                <a:tab pos="347663" algn="l"/>
              </a:tabLst>
              <a:defRPr/>
            </a:pPr>
            <a:r>
              <a:rPr lang="en-US" sz="2800" dirty="0" smtClean="0">
                <a:solidFill>
                  <a:schemeClr val="accent2"/>
                </a:solidFill>
                <a:latin typeface="Tw Cen MT" pitchFamily="34" charset="0"/>
              </a:rPr>
              <a:t>	E</a:t>
            </a:r>
            <a:r>
              <a:rPr lang="en-US" sz="2800" i="1" dirty="0" smtClean="0">
                <a:solidFill>
                  <a:schemeClr val="accent2"/>
                </a:solidFill>
                <a:latin typeface="Tw Cen MT" pitchFamily="34" charset="0"/>
              </a:rPr>
              <a:t>quivalent to five (5) percent of the bid price. </a:t>
            </a:r>
          </a:p>
          <a:p>
            <a:pPr algn="ctr" eaLnBrk="1" hangingPunct="1">
              <a:lnSpc>
                <a:spcPct val="110000"/>
              </a:lnSpc>
              <a:buClr>
                <a:schemeClr val="tx1"/>
              </a:buClr>
              <a:buFont typeface="Wingdings" pitchFamily="2" charset="2"/>
              <a:buChar char="ü"/>
              <a:tabLst>
                <a:tab pos="347663" algn="l"/>
              </a:tabLst>
              <a:defRPr/>
            </a:pPr>
            <a:r>
              <a:rPr lang="en-US" sz="2800" i="1" dirty="0" smtClean="0">
                <a:solidFill>
                  <a:schemeClr val="accent2"/>
                </a:solidFill>
                <a:latin typeface="Tw Cen MT" pitchFamily="34" charset="0"/>
              </a:rPr>
              <a:t>Firm commitment such as a bid bond, certified check, or other negotiable instrument accompanying a bid as assurance that the bidder will execute contractual documents as may be required within the time specified</a:t>
            </a:r>
            <a:br>
              <a:rPr lang="en-US" sz="2800" i="1" dirty="0" smtClean="0">
                <a:solidFill>
                  <a:schemeClr val="accent2"/>
                </a:solidFill>
                <a:latin typeface="Tw Cen MT" pitchFamily="34" charset="0"/>
              </a:rPr>
            </a:br>
            <a:endParaRPr lang="en-US" sz="2800" i="1" dirty="0" smtClean="0">
              <a:solidFill>
                <a:schemeClr val="accent2"/>
              </a:solidFill>
              <a:latin typeface="Tw Cen MT" pitchFamily="34" charset="0"/>
            </a:endParaRPr>
          </a:p>
          <a:p>
            <a:pPr algn="ctr" eaLnBrk="1" hangingPunct="1">
              <a:lnSpc>
                <a:spcPct val="110000"/>
              </a:lnSpc>
              <a:buFont typeface="Wingdings" pitchFamily="2" charset="2"/>
              <a:buNone/>
              <a:tabLst>
                <a:tab pos="347663" algn="l"/>
              </a:tabLst>
              <a:defRPr/>
            </a:pPr>
            <a:r>
              <a:rPr lang="en-US" sz="2800" b="1" dirty="0" smtClean="0">
                <a:solidFill>
                  <a:schemeClr val="accent2"/>
                </a:solidFill>
                <a:latin typeface="Tw Cen MT" pitchFamily="34" charset="0"/>
              </a:rPr>
              <a:t>Element #53 of the PSR</a:t>
            </a:r>
          </a:p>
        </p:txBody>
      </p:sp>
      <p:sp>
        <p:nvSpPr>
          <p:cNvPr id="4" name="Slide Number Placeholder 3"/>
          <p:cNvSpPr>
            <a:spLocks noGrp="1"/>
          </p:cNvSpPr>
          <p:nvPr>
            <p:ph type="sldNum" sz="quarter" idx="12"/>
          </p:nvPr>
        </p:nvSpPr>
        <p:spPr/>
        <p:txBody>
          <a:bodyPr>
            <a:normAutofit/>
          </a:bodyPr>
          <a:lstStyle/>
          <a:p>
            <a:pPr>
              <a:defRPr/>
            </a:pPr>
            <a:fld id="{553D62CF-B508-453C-954B-78C97B7047A5}" type="slidenum">
              <a:rPr lang="en-US" smtClean="0"/>
              <a:pPr>
                <a:defRPr/>
              </a:pPr>
              <a:t>98</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5715">
                                            <p:txEl>
                                              <p:pRg st="2" end="2"/>
                                            </p:txEl>
                                          </p:spTgt>
                                        </p:tgtEl>
                                        <p:attrNameLst>
                                          <p:attrName>style.visibility</p:attrName>
                                        </p:attrNameLst>
                                      </p:cBhvr>
                                      <p:to>
                                        <p:strVal val="visible"/>
                                      </p:to>
                                    </p:set>
                                    <p:anim calcmode="lin" valueType="num">
                                      <p:cBhvr additive="base">
                                        <p:cTn id="12"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5715">
                                            <p:txEl>
                                              <p:pRg st="3" end="3"/>
                                            </p:txEl>
                                          </p:spTgt>
                                        </p:tgtEl>
                                        <p:attrNameLst>
                                          <p:attrName>style.visibility</p:attrName>
                                        </p:attrNameLst>
                                      </p:cBhvr>
                                      <p:to>
                                        <p:strVal val="visible"/>
                                      </p:to>
                                    </p:set>
                                    <p:anim calcmode="lin" valueType="num">
                                      <p:cBhvr additive="base">
                                        <p:cTn id="17" dur="5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571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5715">
                                            <p:txEl>
                                              <p:pRg st="4" end="4"/>
                                            </p:txEl>
                                          </p:spTgt>
                                        </p:tgtEl>
                                        <p:attrNameLst>
                                          <p:attrName>style.visibility</p:attrName>
                                        </p:attrNameLst>
                                      </p:cBhvr>
                                      <p:to>
                                        <p:strVal val="visible"/>
                                      </p:to>
                                    </p:set>
                                    <p:anim calcmode="lin" valueType="num">
                                      <p:cBhvr additive="base">
                                        <p:cTn id="22" dur="5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571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5715">
                                            <p:txEl>
                                              <p:pRg st="5" end="5"/>
                                            </p:txEl>
                                          </p:spTgt>
                                        </p:tgtEl>
                                        <p:attrNameLst>
                                          <p:attrName>style.visibility</p:attrName>
                                        </p:attrNameLst>
                                      </p:cBhvr>
                                      <p:to>
                                        <p:strVal val="visible"/>
                                      </p:to>
                                    </p:set>
                                    <p:anim calcmode="lin" valueType="num">
                                      <p:cBhvr additive="base">
                                        <p:cTn id="27" dur="5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57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4"/>
          <p:cNvSpPr>
            <a:spLocks noGrp="1" noChangeArrowheads="1"/>
          </p:cNvSpPr>
          <p:nvPr>
            <p:ph type="title"/>
          </p:nvPr>
        </p:nvSpPr>
        <p:spPr>
          <a:xfrm>
            <a:off x="0" y="1752600"/>
            <a:ext cx="9144000" cy="990600"/>
          </a:xfrm>
        </p:spPr>
        <p:txBody>
          <a:bodyPr/>
          <a:lstStyle/>
          <a:p>
            <a:pPr eaLnBrk="1" hangingPunct="1"/>
            <a:r>
              <a:rPr lang="en-US" sz="3600" dirty="0" smtClean="0">
                <a:solidFill>
                  <a:schemeClr val="accent2"/>
                </a:solidFill>
                <a:latin typeface="Tw Cen MT" pitchFamily="34" charset="0"/>
              </a:rPr>
              <a:t>Construction Over $100,000</a:t>
            </a:r>
          </a:p>
        </p:txBody>
      </p:sp>
      <p:sp>
        <p:nvSpPr>
          <p:cNvPr id="116739" name="Rectangle 5"/>
          <p:cNvSpPr>
            <a:spLocks noGrp="1" noChangeArrowheads="1"/>
          </p:cNvSpPr>
          <p:nvPr>
            <p:ph sz="quarter" idx="1"/>
          </p:nvPr>
        </p:nvSpPr>
        <p:spPr>
          <a:xfrm>
            <a:off x="2286000" y="3352800"/>
            <a:ext cx="7312025" cy="4495800"/>
          </a:xfrm>
        </p:spPr>
        <p:txBody>
          <a:bodyPr/>
          <a:lstStyle/>
          <a:p>
            <a:pPr eaLnBrk="1" hangingPunct="1">
              <a:buClr>
                <a:schemeClr val="tx1"/>
              </a:buClr>
              <a:buFont typeface="Wingdings" pitchFamily="2" charset="2"/>
              <a:buChar char="ü"/>
            </a:pPr>
            <a:r>
              <a:rPr lang="en-US" sz="2600" b="1" dirty="0" smtClean="0">
                <a:solidFill>
                  <a:schemeClr val="accent2"/>
                </a:solidFill>
                <a:latin typeface="Tw Cen MT" pitchFamily="34" charset="0"/>
              </a:rPr>
              <a:t>Special Considerations</a:t>
            </a:r>
          </a:p>
          <a:p>
            <a:pPr lvl="1">
              <a:buClr>
                <a:schemeClr val="tx1"/>
              </a:buClr>
              <a:buFont typeface="Arial" pitchFamily="34" charset="0"/>
              <a:buChar char="•"/>
            </a:pPr>
            <a:r>
              <a:rPr lang="en-US" sz="2200" dirty="0" smtClean="0">
                <a:solidFill>
                  <a:schemeClr val="accent2"/>
                </a:solidFill>
                <a:latin typeface="Tw Cen MT" pitchFamily="34" charset="0"/>
              </a:rPr>
              <a:t>Bid Security </a:t>
            </a:r>
          </a:p>
          <a:p>
            <a:pPr lvl="1">
              <a:buClr>
                <a:schemeClr val="tx1"/>
              </a:buClr>
              <a:buFont typeface="Arial" pitchFamily="34" charset="0"/>
              <a:buChar char="•"/>
            </a:pPr>
            <a:r>
              <a:rPr lang="en-US" sz="2200" dirty="0" smtClean="0">
                <a:solidFill>
                  <a:schemeClr val="accent2"/>
                </a:solidFill>
                <a:latin typeface="Tw Cen MT" pitchFamily="34" charset="0"/>
              </a:rPr>
              <a:t>Performance Security </a:t>
            </a:r>
          </a:p>
          <a:p>
            <a:pPr lvl="1">
              <a:buClr>
                <a:schemeClr val="tx1"/>
              </a:buClr>
              <a:buFont typeface="Arial" pitchFamily="34" charset="0"/>
              <a:buChar char="•"/>
            </a:pPr>
            <a:r>
              <a:rPr lang="en-US" sz="2200" dirty="0" smtClean="0">
                <a:solidFill>
                  <a:schemeClr val="accent2"/>
                </a:solidFill>
                <a:latin typeface="Tw Cen MT" pitchFamily="34" charset="0"/>
              </a:rPr>
              <a:t>Payment Security</a:t>
            </a:r>
          </a:p>
        </p:txBody>
      </p:sp>
      <p:sp>
        <p:nvSpPr>
          <p:cNvPr id="4" name="Slide Number Placeholder 3"/>
          <p:cNvSpPr>
            <a:spLocks noGrp="1"/>
          </p:cNvSpPr>
          <p:nvPr>
            <p:ph type="sldNum" sz="quarter" idx="12"/>
          </p:nvPr>
        </p:nvSpPr>
        <p:spPr/>
        <p:txBody>
          <a:bodyPr>
            <a:normAutofit/>
          </a:bodyPr>
          <a:lstStyle/>
          <a:p>
            <a:pPr>
              <a:defRPr/>
            </a:pPr>
            <a:fld id="{8EA8CDAD-1AD9-4D2B-87C2-FE2A982B4026}" type="slidenum">
              <a:rPr lang="en-US" smtClean="0"/>
              <a:pPr>
                <a:defRPr/>
              </a:pPr>
              <a:t>99</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anim calcmode="lin" valueType="num">
                                      <p:cBhvr additive="base">
                                        <p:cTn id="11"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67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anim calcmode="lin" valueType="num">
                                      <p:cBhvr additive="base">
                                        <p:cTn id="15" dur="5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67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6739">
                                            <p:txEl>
                                              <p:pRg st="3" end="3"/>
                                            </p:txEl>
                                          </p:spTgt>
                                        </p:tgtEl>
                                        <p:attrNameLst>
                                          <p:attrName>style.visibility</p:attrName>
                                        </p:attrNameLst>
                                      </p:cBhvr>
                                      <p:to>
                                        <p:strVal val="visible"/>
                                      </p:to>
                                    </p:set>
                                    <p:anim calcmode="lin" valueType="num">
                                      <p:cBhvr additive="base">
                                        <p:cTn id="19" dur="5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7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9bd93d4d-087c-427d-987c-30a20b95a495"/>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65f9fa7a-2112-44ff-bd29-c59de64c182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5542eb5e-f244-438b-9573-68c7bd7408c7"/>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c7769190-09f0-42c1-8284-485605c3e8b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3311</Words>
  <Application>Microsoft Office PowerPoint</Application>
  <PresentationFormat>On-screen Show (4:3)</PresentationFormat>
  <Paragraphs>1164</Paragraphs>
  <Slides>125</Slides>
  <Notes>121</Notes>
  <HiddenSlides>0</HiddenSlides>
  <MMClips>0</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Default Design</vt:lpstr>
      <vt:lpstr>Slide 1</vt:lpstr>
      <vt:lpstr>Slide 2</vt:lpstr>
      <vt:lpstr>Slide 3</vt:lpstr>
      <vt:lpstr>Slide 4</vt:lpstr>
      <vt:lpstr>FTA Oversight Activities</vt:lpstr>
      <vt:lpstr>FTA Oversight Activities</vt:lpstr>
      <vt:lpstr>FTA Oversight Activities</vt:lpstr>
      <vt:lpstr>Procurement System Review Scope</vt:lpstr>
      <vt:lpstr>Review Process</vt:lpstr>
      <vt:lpstr>Resources</vt:lpstr>
      <vt:lpstr>Common Areas of Deficiencies</vt:lpstr>
      <vt:lpstr>Slide 12</vt:lpstr>
      <vt:lpstr>Slide 13</vt:lpstr>
      <vt:lpstr>Slide 14</vt:lpstr>
      <vt:lpstr>Slide 15</vt:lpstr>
      <vt:lpstr>Slide 16</vt:lpstr>
      <vt:lpstr>Slide 17</vt:lpstr>
      <vt:lpstr>Key Regulations and Circulars</vt:lpstr>
      <vt:lpstr>FTA Circular 4220.1F</vt:lpstr>
      <vt:lpstr>FTA Circular 4220.1F </vt:lpstr>
      <vt:lpstr>FTA Circular 4220.1F</vt:lpstr>
      <vt:lpstr>System-Wide Policies</vt:lpstr>
      <vt:lpstr>System-Wide Policies</vt:lpstr>
      <vt:lpstr>Written Standard of Conduct</vt:lpstr>
      <vt:lpstr>Written Standard of Conduct</vt:lpstr>
      <vt:lpstr>Written Standard of Conduct</vt:lpstr>
      <vt:lpstr>Procurement Policies and Procedures</vt:lpstr>
      <vt:lpstr>Procurement Policies and Procedures</vt:lpstr>
      <vt:lpstr>Procurement Policies and Procedures</vt:lpstr>
      <vt:lpstr>Procurement Policies and Procedures</vt:lpstr>
      <vt:lpstr>Procurement Policies and Procedures</vt:lpstr>
      <vt:lpstr>System for Ensuring Most Efficient  and Economic Purchase </vt:lpstr>
      <vt:lpstr>Prequalification</vt:lpstr>
      <vt:lpstr>System for Ensuring Most Efficient and  Economic Purchase</vt:lpstr>
      <vt:lpstr>Prequalification</vt:lpstr>
      <vt:lpstr>Written Protest Procedures</vt:lpstr>
      <vt:lpstr>Written Protest Procedures</vt:lpstr>
      <vt:lpstr>Written Protest Procedures</vt:lpstr>
      <vt:lpstr>Preparing Solicitations</vt:lpstr>
      <vt:lpstr>Independent Cost Estimate</vt:lpstr>
      <vt:lpstr>Independent Cost Estimate</vt:lpstr>
      <vt:lpstr>Unreasonable Qualification Requirements </vt:lpstr>
      <vt:lpstr>Unreasonable Qualification Requirements</vt:lpstr>
      <vt:lpstr>Unnecessary Experience and Excessive Bonding </vt:lpstr>
      <vt:lpstr>Unnecessary Experience and Excessive Bonding</vt:lpstr>
      <vt:lpstr>Organizational Conflict of Interest </vt:lpstr>
      <vt:lpstr>Organizational Conflict of Interest </vt:lpstr>
      <vt:lpstr>Organizational Conflict of Interest</vt:lpstr>
      <vt:lpstr>Brand Name Restrictions</vt:lpstr>
      <vt:lpstr>Brand Name Restrictions </vt:lpstr>
      <vt:lpstr>Brand Name Restrictions</vt:lpstr>
      <vt:lpstr>Geographic Preferences </vt:lpstr>
      <vt:lpstr>Geographic Preferences</vt:lpstr>
      <vt:lpstr>Solicitation Prequalification Criteria </vt:lpstr>
      <vt:lpstr>Contract Term Limitation</vt:lpstr>
      <vt:lpstr>Contract Term Limitation </vt:lpstr>
      <vt:lpstr>Liquidated Damages Provisions </vt:lpstr>
      <vt:lpstr>Liquidated Damages Provisions </vt:lpstr>
      <vt:lpstr>Clauses </vt:lpstr>
      <vt:lpstr>Clauses</vt:lpstr>
      <vt:lpstr>Clear, Accurate, and Complete Specification</vt:lpstr>
      <vt:lpstr>Clear, Accurate, and Complete Specification </vt:lpstr>
      <vt:lpstr>Clear, Accurate, and Complete Specifications</vt:lpstr>
      <vt:lpstr>Written Procurement Selection Procedures </vt:lpstr>
      <vt:lpstr>Written Procurement Selection Procedures </vt:lpstr>
      <vt:lpstr>Contract Award Considerations </vt:lpstr>
      <vt:lpstr>Written Procurement Selection Procedures </vt:lpstr>
      <vt:lpstr>Written Procurement Selection Procedures</vt:lpstr>
      <vt:lpstr>Cost or Price Analysis</vt:lpstr>
      <vt:lpstr>Cost or Price Analysis</vt:lpstr>
      <vt:lpstr>Cost or Price Analysis</vt:lpstr>
      <vt:lpstr>Evaluation of Options</vt:lpstr>
      <vt:lpstr>Award to Responsible Contractor</vt:lpstr>
      <vt:lpstr>Sound and Complete Agreement </vt:lpstr>
      <vt:lpstr>Sound and Complete Agreement </vt:lpstr>
      <vt:lpstr>Arbitrary Action  </vt:lpstr>
      <vt:lpstr>Arbitrary Action</vt:lpstr>
      <vt:lpstr>Rules on Specific Types of Procurement </vt:lpstr>
      <vt:lpstr>Request for Proposals (RFP)  </vt:lpstr>
      <vt:lpstr>Request for Proposals (RFP)</vt:lpstr>
      <vt:lpstr>Request for Proposals (RFP)</vt:lpstr>
      <vt:lpstr>Request for Proposals (RFP)</vt:lpstr>
      <vt:lpstr>Sealed Bids  </vt:lpstr>
      <vt:lpstr>Sealed Bids  </vt:lpstr>
      <vt:lpstr>Sealed Bids  </vt:lpstr>
      <vt:lpstr>Sealed Bids  </vt:lpstr>
      <vt:lpstr>Sealed Bids  </vt:lpstr>
      <vt:lpstr>Sealed Bids  </vt:lpstr>
      <vt:lpstr>Sealed Bids  </vt:lpstr>
      <vt:lpstr>Sealed Bids  </vt:lpstr>
      <vt:lpstr>Sealed Bids  </vt:lpstr>
      <vt:lpstr>Architectural and Engineering</vt:lpstr>
      <vt:lpstr>Architectural and Engineering</vt:lpstr>
      <vt:lpstr>Architectural and Engineering</vt:lpstr>
      <vt:lpstr>Architectural and Engineering</vt:lpstr>
      <vt:lpstr>Architectural and Engineering</vt:lpstr>
      <vt:lpstr>Construction Over $2,000</vt:lpstr>
      <vt:lpstr>Construction Over $100,000</vt:lpstr>
      <vt:lpstr>Construction Over $100,000</vt:lpstr>
      <vt:lpstr>Construction Over $100,000</vt:lpstr>
      <vt:lpstr>Construction Over $100,000</vt:lpstr>
      <vt:lpstr>Rules on Specific Methods of Procurement </vt:lpstr>
      <vt:lpstr>Micro Purchase</vt:lpstr>
      <vt:lpstr>Micro Purchase</vt:lpstr>
      <vt:lpstr>Micro Purchase</vt:lpstr>
      <vt:lpstr>Small Purchase</vt:lpstr>
      <vt:lpstr>Small Purchase</vt:lpstr>
      <vt:lpstr>Small Purchase</vt:lpstr>
      <vt:lpstr>Piggybacking</vt:lpstr>
      <vt:lpstr>Piggybacking  </vt:lpstr>
      <vt:lpstr>Sole Source</vt:lpstr>
      <vt:lpstr>Sole Source</vt:lpstr>
      <vt:lpstr>Sole Source</vt:lpstr>
      <vt:lpstr>Cost Plus Percentage of Cost</vt:lpstr>
      <vt:lpstr>Time and Materials Contracts</vt:lpstr>
      <vt:lpstr>Post Award Considerations </vt:lpstr>
      <vt:lpstr>Written Record of Procurement History </vt:lpstr>
      <vt:lpstr>Written Record of Procurement History</vt:lpstr>
      <vt:lpstr>Contract Administration System</vt:lpstr>
      <vt:lpstr>Advance Payments  </vt:lpstr>
      <vt:lpstr>Progress Payments</vt:lpstr>
      <vt:lpstr>Out of Scope Changes</vt:lpstr>
      <vt:lpstr>Exercise of Options </vt:lpstr>
      <vt:lpstr>Common Areas of Deficiencies</vt:lpstr>
      <vt:lpstr>Point of Contact</vt:lpstr>
    </vt:vector>
  </TitlesOfParts>
  <Company>US 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shenaye.holmes</dc:creator>
  <cp:lastModifiedBy>USDOT User</cp:lastModifiedBy>
  <cp:revision>88</cp:revision>
  <dcterms:created xsi:type="dcterms:W3CDTF">2010-01-28T14:40:52Z</dcterms:created>
  <dcterms:modified xsi:type="dcterms:W3CDTF">2012-02-02T20:49:31Z</dcterms:modified>
</cp:coreProperties>
</file>